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32" r:id="rId1"/>
  </p:sldMasterIdLst>
  <p:sldIdLst>
    <p:sldId id="256" r:id="rId2"/>
  </p:sldIdLst>
  <p:sldSz cx="43487975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0C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24" d="100"/>
          <a:sy n="24" d="100"/>
        </p:scale>
        <p:origin x="13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35997" y="2356703"/>
            <a:ext cx="32615981" cy="5013407"/>
          </a:xfrm>
        </p:spPr>
        <p:txBody>
          <a:bodyPr anchor="b"/>
          <a:lstStyle>
            <a:lvl1pPr algn="ctr">
              <a:defRPr sz="12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35997" y="7563446"/>
            <a:ext cx="32615981" cy="3476717"/>
          </a:xfrm>
        </p:spPr>
        <p:txBody>
          <a:bodyPr/>
          <a:lstStyle>
            <a:lvl1pPr marL="0" indent="0" algn="ctr">
              <a:buNone/>
              <a:defRPr sz="5040"/>
            </a:lvl1pPr>
            <a:lvl2pPr marL="960029" indent="0" algn="ctr">
              <a:buNone/>
              <a:defRPr sz="4200"/>
            </a:lvl2pPr>
            <a:lvl3pPr marL="1920057" indent="0" algn="ctr">
              <a:buNone/>
              <a:defRPr sz="3780"/>
            </a:lvl3pPr>
            <a:lvl4pPr marL="2880086" indent="0" algn="ctr">
              <a:buNone/>
              <a:defRPr sz="3360"/>
            </a:lvl4pPr>
            <a:lvl5pPr marL="3840114" indent="0" algn="ctr">
              <a:buNone/>
              <a:defRPr sz="3360"/>
            </a:lvl5pPr>
            <a:lvl6pPr marL="4800143" indent="0" algn="ctr">
              <a:buNone/>
              <a:defRPr sz="3360"/>
            </a:lvl6pPr>
            <a:lvl7pPr marL="5760171" indent="0" algn="ctr">
              <a:buNone/>
              <a:defRPr sz="3360"/>
            </a:lvl7pPr>
            <a:lvl8pPr marL="6720200" indent="0" algn="ctr">
              <a:buNone/>
              <a:defRPr sz="3360"/>
            </a:lvl8pPr>
            <a:lvl9pPr marL="7680228" indent="0" algn="ctr">
              <a:buNone/>
              <a:defRPr sz="3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BB58-0D47-4308-83C4-B0A06B2B1AAF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BCD80-3D16-4614-BAF0-C88CDBE44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00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BB58-0D47-4308-83C4-B0A06B2B1AAF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BCD80-3D16-4614-BAF0-C88CDBE44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3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121082" y="766678"/>
            <a:ext cx="9377095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89798" y="766678"/>
            <a:ext cx="27587684" cy="12203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BB58-0D47-4308-83C4-B0A06B2B1AAF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BCD80-3D16-4614-BAF0-C88CDBE44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46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BB58-0D47-4308-83C4-B0A06B2B1AAF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BCD80-3D16-4614-BAF0-C88CDBE44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627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7149" y="3590055"/>
            <a:ext cx="37508378" cy="5990088"/>
          </a:xfrm>
        </p:spPr>
        <p:txBody>
          <a:bodyPr anchor="b"/>
          <a:lstStyle>
            <a:lvl1pPr>
              <a:defRPr sz="12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7149" y="9636811"/>
            <a:ext cx="37508378" cy="3150046"/>
          </a:xfrm>
        </p:spPr>
        <p:txBody>
          <a:bodyPr/>
          <a:lstStyle>
            <a:lvl1pPr marL="0" indent="0">
              <a:buNone/>
              <a:defRPr sz="5040">
                <a:solidFill>
                  <a:schemeClr val="tx1">
                    <a:tint val="82000"/>
                  </a:schemeClr>
                </a:solidFill>
              </a:defRPr>
            </a:lvl1pPr>
            <a:lvl2pPr marL="960029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2pPr>
            <a:lvl3pPr marL="1920057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3pPr>
            <a:lvl4pPr marL="2880086" indent="0">
              <a:buNone/>
              <a:defRPr sz="3360">
                <a:solidFill>
                  <a:schemeClr val="tx1">
                    <a:tint val="82000"/>
                  </a:schemeClr>
                </a:solidFill>
              </a:defRPr>
            </a:lvl4pPr>
            <a:lvl5pPr marL="3840114" indent="0">
              <a:buNone/>
              <a:defRPr sz="3360">
                <a:solidFill>
                  <a:schemeClr val="tx1">
                    <a:tint val="82000"/>
                  </a:schemeClr>
                </a:solidFill>
              </a:defRPr>
            </a:lvl5pPr>
            <a:lvl6pPr marL="4800143" indent="0">
              <a:buNone/>
              <a:defRPr sz="3360">
                <a:solidFill>
                  <a:schemeClr val="tx1">
                    <a:tint val="82000"/>
                  </a:schemeClr>
                </a:solidFill>
              </a:defRPr>
            </a:lvl6pPr>
            <a:lvl7pPr marL="5760171" indent="0">
              <a:buNone/>
              <a:defRPr sz="3360">
                <a:solidFill>
                  <a:schemeClr val="tx1">
                    <a:tint val="82000"/>
                  </a:schemeClr>
                </a:solidFill>
              </a:defRPr>
            </a:lvl7pPr>
            <a:lvl8pPr marL="6720200" indent="0">
              <a:buNone/>
              <a:defRPr sz="3360">
                <a:solidFill>
                  <a:schemeClr val="tx1">
                    <a:tint val="82000"/>
                  </a:schemeClr>
                </a:solidFill>
              </a:defRPr>
            </a:lvl8pPr>
            <a:lvl9pPr marL="7680228" indent="0">
              <a:buNone/>
              <a:defRPr sz="33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BB58-0D47-4308-83C4-B0A06B2B1AAF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BCD80-3D16-4614-BAF0-C88CDBE44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41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89798" y="3833390"/>
            <a:ext cx="18482389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15788" y="3833390"/>
            <a:ext cx="18482389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BB58-0D47-4308-83C4-B0A06B2B1AAF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BCD80-3D16-4614-BAF0-C88CDBE44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31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5463" y="766679"/>
            <a:ext cx="37508378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5464" y="3530053"/>
            <a:ext cx="18397450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95464" y="5260078"/>
            <a:ext cx="18397450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015787" y="3530053"/>
            <a:ext cx="18488054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015787" y="5260078"/>
            <a:ext cx="18488054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BB58-0D47-4308-83C4-B0A06B2B1AAF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BCD80-3D16-4614-BAF0-C88CDBE44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17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BB58-0D47-4308-83C4-B0A06B2B1AAF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BCD80-3D16-4614-BAF0-C88CDBE44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37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BB58-0D47-4308-83C4-B0A06B2B1AAF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BCD80-3D16-4614-BAF0-C88CDBE44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42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5464" y="960014"/>
            <a:ext cx="14026003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88054" y="2073365"/>
            <a:ext cx="22015787" cy="10233485"/>
          </a:xfrm>
        </p:spPr>
        <p:txBody>
          <a:bodyPr/>
          <a:lstStyle>
            <a:lvl1pPr>
              <a:defRPr sz="6719"/>
            </a:lvl1pPr>
            <a:lvl2pPr>
              <a:defRPr sz="5879"/>
            </a:lvl2pPr>
            <a:lvl3pPr>
              <a:defRPr sz="504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95464" y="4320064"/>
            <a:ext cx="14026003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BB58-0D47-4308-83C4-B0A06B2B1AAF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BCD80-3D16-4614-BAF0-C88CDBE44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5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5464" y="960014"/>
            <a:ext cx="14026003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488054" y="2073365"/>
            <a:ext cx="22015787" cy="10233485"/>
          </a:xfrm>
        </p:spPr>
        <p:txBody>
          <a:bodyPr anchor="t"/>
          <a:lstStyle>
            <a:lvl1pPr marL="0" indent="0">
              <a:buNone/>
              <a:defRPr sz="6719"/>
            </a:lvl1pPr>
            <a:lvl2pPr marL="960029" indent="0">
              <a:buNone/>
              <a:defRPr sz="5879"/>
            </a:lvl2pPr>
            <a:lvl3pPr marL="1920057" indent="0">
              <a:buNone/>
              <a:defRPr sz="5040"/>
            </a:lvl3pPr>
            <a:lvl4pPr marL="2880086" indent="0">
              <a:buNone/>
              <a:defRPr sz="4200"/>
            </a:lvl4pPr>
            <a:lvl5pPr marL="3840114" indent="0">
              <a:buNone/>
              <a:defRPr sz="4200"/>
            </a:lvl5pPr>
            <a:lvl6pPr marL="4800143" indent="0">
              <a:buNone/>
              <a:defRPr sz="4200"/>
            </a:lvl6pPr>
            <a:lvl7pPr marL="5760171" indent="0">
              <a:buNone/>
              <a:defRPr sz="4200"/>
            </a:lvl7pPr>
            <a:lvl8pPr marL="6720200" indent="0">
              <a:buNone/>
              <a:defRPr sz="4200"/>
            </a:lvl8pPr>
            <a:lvl9pPr marL="7680228" indent="0">
              <a:buNone/>
              <a:defRPr sz="4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95464" y="4320064"/>
            <a:ext cx="14026003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BB58-0D47-4308-83C4-B0A06B2B1AAF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BCD80-3D16-4614-BAF0-C88CDBE44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16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89799" y="766679"/>
            <a:ext cx="37508378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89799" y="3833390"/>
            <a:ext cx="37508378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9798" y="13346865"/>
            <a:ext cx="978479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17BB58-0D47-4308-83C4-B0A06B2B1AAF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05392" y="13346865"/>
            <a:ext cx="14677192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713383" y="13346865"/>
            <a:ext cx="978479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4BCD80-3D16-4614-BAF0-C88CDBE44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32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920057" rtl="0" eaLnBrk="1" latinLnBrk="0" hangingPunct="1">
        <a:lnSpc>
          <a:spcPct val="90000"/>
        </a:lnSpc>
        <a:spcBef>
          <a:spcPct val="0"/>
        </a:spcBef>
        <a:buNone/>
        <a:defRPr sz="92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14" indent="-480014" algn="l" defTabSz="1920057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587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400071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60100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4320129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5280157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186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214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602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029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057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86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40114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800143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171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20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228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C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Arrow: Right 1029">
            <a:extLst>
              <a:ext uri="{FF2B5EF4-FFF2-40B4-BE49-F238E27FC236}">
                <a16:creationId xmlns:a16="http://schemas.microsoft.com/office/drawing/2014/main" id="{25DCA516-0FDA-EC89-B154-E9FB2E2D8587}"/>
              </a:ext>
            </a:extLst>
          </p:cNvPr>
          <p:cNvSpPr/>
          <p:nvPr/>
        </p:nvSpPr>
        <p:spPr>
          <a:xfrm>
            <a:off x="20350801" y="6553200"/>
            <a:ext cx="2032773" cy="3061156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1" name="Arrow: Right 1030">
            <a:extLst>
              <a:ext uri="{FF2B5EF4-FFF2-40B4-BE49-F238E27FC236}">
                <a16:creationId xmlns:a16="http://schemas.microsoft.com/office/drawing/2014/main" id="{41494554-8E37-C0A9-2D08-DF1C4344DF97}"/>
              </a:ext>
            </a:extLst>
          </p:cNvPr>
          <p:cNvSpPr/>
          <p:nvPr/>
        </p:nvSpPr>
        <p:spPr>
          <a:xfrm>
            <a:off x="21070495" y="7075582"/>
            <a:ext cx="894459" cy="1943556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8" name="Arrow: Right 1027">
            <a:extLst>
              <a:ext uri="{FF2B5EF4-FFF2-40B4-BE49-F238E27FC236}">
                <a16:creationId xmlns:a16="http://schemas.microsoft.com/office/drawing/2014/main" id="{EA64B114-5569-6C4F-3F3F-7C55808017DD}"/>
              </a:ext>
            </a:extLst>
          </p:cNvPr>
          <p:cNvSpPr/>
          <p:nvPr/>
        </p:nvSpPr>
        <p:spPr>
          <a:xfrm>
            <a:off x="31444521" y="6553200"/>
            <a:ext cx="2032773" cy="3061156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Arrow: Right 1028">
            <a:extLst>
              <a:ext uri="{FF2B5EF4-FFF2-40B4-BE49-F238E27FC236}">
                <a16:creationId xmlns:a16="http://schemas.microsoft.com/office/drawing/2014/main" id="{4BAD878C-5ADB-7E3C-F46C-4FDE7D0576B5}"/>
              </a:ext>
            </a:extLst>
          </p:cNvPr>
          <p:cNvSpPr/>
          <p:nvPr/>
        </p:nvSpPr>
        <p:spPr>
          <a:xfrm>
            <a:off x="32164215" y="7075582"/>
            <a:ext cx="894459" cy="1943556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02E598D4-FE64-BA6E-3D28-CB4CD8FBE39F}"/>
              </a:ext>
            </a:extLst>
          </p:cNvPr>
          <p:cNvSpPr/>
          <p:nvPr/>
        </p:nvSpPr>
        <p:spPr>
          <a:xfrm>
            <a:off x="9319229" y="6553200"/>
            <a:ext cx="2032773" cy="3061156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DA1BE1-7EAB-AE6C-380C-3ADB134CF4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2115" y="352166"/>
            <a:ext cx="21423574" cy="992052"/>
          </a:xfrm>
        </p:spPr>
        <p:txBody>
          <a:bodyPr>
            <a:noAutofit/>
          </a:bodyPr>
          <a:lstStyle/>
          <a:p>
            <a:r>
              <a:rPr lang="en-US" sz="8000" dirty="0">
                <a:solidFill>
                  <a:schemeClr val="accent5">
                    <a:lumMod val="60000"/>
                    <a:lumOff val="40000"/>
                  </a:schemeClr>
                </a:solidFill>
                <a:latin typeface="Boucherie Block" panose="020F0502020204030204" pitchFamily="2" charset="0"/>
              </a:rPr>
              <a:t>Sci Infinity’s future road plan </a:t>
            </a:r>
          </a:p>
        </p:txBody>
      </p:sp>
      <p:pic>
        <p:nvPicPr>
          <p:cNvPr id="1026" name="Picture 2" descr="لا يتوفر وصف للصورة.">
            <a:extLst>
              <a:ext uri="{FF2B5EF4-FFF2-40B4-BE49-F238E27FC236}">
                <a16:creationId xmlns:a16="http://schemas.microsoft.com/office/drawing/2014/main" id="{0AADDB6A-6BCD-DE3B-0044-799504C6A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13" y="352166"/>
            <a:ext cx="1650378" cy="1650378"/>
          </a:xfrm>
          <a:prstGeom prst="ellipse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B141B18-1570-F632-A751-FCD8100716C4}"/>
              </a:ext>
            </a:extLst>
          </p:cNvPr>
          <p:cNvSpPr/>
          <p:nvPr/>
        </p:nvSpPr>
        <p:spPr>
          <a:xfrm>
            <a:off x="478513" y="2985393"/>
            <a:ext cx="9560410" cy="11062652"/>
          </a:xfrm>
          <a:prstGeom prst="roundRect">
            <a:avLst>
              <a:gd name="adj" fmla="val 17309"/>
            </a:avLst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58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82693C-26E0-264C-11A8-971431F80A8F}"/>
              </a:ext>
            </a:extLst>
          </p:cNvPr>
          <p:cNvSpPr txBox="1"/>
          <p:nvPr/>
        </p:nvSpPr>
        <p:spPr>
          <a:xfrm>
            <a:off x="3087521" y="1949013"/>
            <a:ext cx="41227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Beginning</a:t>
            </a:r>
            <a:endParaRPr lang="en-US" sz="56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0E0E867-462C-8DC7-D4F0-19DB5E0EA4F1}"/>
              </a:ext>
            </a:extLst>
          </p:cNvPr>
          <p:cNvSpPr/>
          <p:nvPr/>
        </p:nvSpPr>
        <p:spPr>
          <a:xfrm>
            <a:off x="11352002" y="3149341"/>
            <a:ext cx="9560410" cy="10995040"/>
          </a:xfrm>
          <a:prstGeom prst="roundRect">
            <a:avLst>
              <a:gd name="adj" fmla="val 16247"/>
            </a:avLst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58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AB0F0E-0C0B-BD2B-6495-341CE8B2828B}"/>
              </a:ext>
            </a:extLst>
          </p:cNvPr>
          <p:cNvSpPr txBox="1"/>
          <p:nvPr/>
        </p:nvSpPr>
        <p:spPr>
          <a:xfrm>
            <a:off x="13850919" y="2052458"/>
            <a:ext cx="5148854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4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Expansion 1</a:t>
            </a:r>
            <a:endParaRPr lang="en-US" sz="112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A7F5D3A-B66F-C208-3AFA-29805DE2B9A8}"/>
              </a:ext>
            </a:extLst>
          </p:cNvPr>
          <p:cNvSpPr/>
          <p:nvPr/>
        </p:nvSpPr>
        <p:spPr>
          <a:xfrm>
            <a:off x="22355061" y="3083842"/>
            <a:ext cx="9590627" cy="10995040"/>
          </a:xfrm>
          <a:prstGeom prst="roundRect">
            <a:avLst>
              <a:gd name="adj" fmla="val 15188"/>
            </a:avLst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58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0E49DC-A5BB-581A-CCCF-C850D741151E}"/>
              </a:ext>
            </a:extLst>
          </p:cNvPr>
          <p:cNvSpPr txBox="1"/>
          <p:nvPr/>
        </p:nvSpPr>
        <p:spPr>
          <a:xfrm>
            <a:off x="24682051" y="2052458"/>
            <a:ext cx="4904904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4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Expansion 2</a:t>
            </a:r>
            <a:endParaRPr lang="en-US" sz="112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B5CF809-C3F6-2D4C-DEF8-E0AE5EE67D67}"/>
              </a:ext>
            </a:extLst>
          </p:cNvPr>
          <p:cNvSpPr/>
          <p:nvPr/>
        </p:nvSpPr>
        <p:spPr>
          <a:xfrm>
            <a:off x="33356595" y="3083842"/>
            <a:ext cx="9565668" cy="10995040"/>
          </a:xfrm>
          <a:prstGeom prst="roundRect">
            <a:avLst>
              <a:gd name="adj" fmla="val 17843"/>
            </a:avLst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58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A763B3-2C0E-1476-591D-6864C28444A6}"/>
              </a:ext>
            </a:extLst>
          </p:cNvPr>
          <p:cNvSpPr txBox="1"/>
          <p:nvPr/>
        </p:nvSpPr>
        <p:spPr>
          <a:xfrm>
            <a:off x="35889517" y="2052458"/>
            <a:ext cx="4510937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4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Branching</a:t>
            </a:r>
            <a:endParaRPr lang="en-US" sz="112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DA7443-F2FF-5FAE-6101-F33DEA732AC8}"/>
              </a:ext>
            </a:extLst>
          </p:cNvPr>
          <p:cNvSpPr txBox="1"/>
          <p:nvPr/>
        </p:nvSpPr>
        <p:spPr>
          <a:xfrm>
            <a:off x="928384" y="3733881"/>
            <a:ext cx="9012711" cy="9694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b="1" dirty="0">
                <a:solidFill>
                  <a:srgbClr val="0F0C20"/>
                </a:solidFill>
              </a:rPr>
              <a:t>- Providing courses for self-development and growth: </a:t>
            </a:r>
            <a:endParaRPr lang="en-US" sz="4800" b="1" i="0" u="none" strike="noStrike" baseline="0" dirty="0">
              <a:solidFill>
                <a:srgbClr val="0F0C20"/>
              </a:solidFill>
            </a:endParaRPr>
          </a:p>
          <a:p>
            <a:r>
              <a:rPr lang="en-US" sz="4800" b="1" i="0" u="none" strike="noStrike" baseline="0" dirty="0">
                <a:solidFill>
                  <a:srgbClr val="0F0C20"/>
                </a:solidFill>
              </a:rPr>
              <a:t>Soft skills, ICDL, and Graphic design.</a:t>
            </a:r>
          </a:p>
          <a:p>
            <a:endParaRPr lang="en-US" sz="4800" b="1" i="0" u="none" strike="noStrike" baseline="0" dirty="0">
              <a:solidFill>
                <a:srgbClr val="0F0C20"/>
              </a:solidFill>
              <a:latin typeface="Arial" panose="020B0604020202020204" pitchFamily="34" charset="0"/>
            </a:endParaRPr>
          </a:p>
          <a:p>
            <a:r>
              <a:rPr lang="en-US" sz="4800" b="1" dirty="0">
                <a:solidFill>
                  <a:srgbClr val="0F0C20"/>
                </a:solidFill>
              </a:rPr>
              <a:t>- Provide training groups for:</a:t>
            </a:r>
            <a:endParaRPr lang="en-US" sz="4800" b="1" i="0" u="none" strike="noStrike" baseline="0" dirty="0">
              <a:solidFill>
                <a:srgbClr val="0F0C20"/>
              </a:solidFill>
            </a:endParaRPr>
          </a:p>
          <a:p>
            <a:pPr algn="l"/>
            <a:r>
              <a:rPr lang="en-US" sz="4800" b="1" i="0" u="none" strike="noStrike" baseline="0" dirty="0">
                <a:solidFill>
                  <a:srgbClr val="0F0C20"/>
                </a:solidFill>
              </a:rPr>
              <a:t>Microbiology, Biochemistry, Medicine,  Computer Science, and Biotechnology. </a:t>
            </a:r>
          </a:p>
          <a:p>
            <a:endParaRPr lang="en-US" sz="4800" b="1" i="0" u="none" strike="noStrike" baseline="0" dirty="0">
              <a:solidFill>
                <a:srgbClr val="0F0C20"/>
              </a:solidFill>
            </a:endParaRPr>
          </a:p>
          <a:p>
            <a:r>
              <a:rPr lang="en-US" sz="4800" b="1" dirty="0">
                <a:solidFill>
                  <a:srgbClr val="0F0C20"/>
                </a:solidFill>
              </a:rPr>
              <a:t>- Provide a connection between doctors and trainees with instructions and feedback.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5E5B4A-A853-BE79-E655-4B316E18B6CF}"/>
              </a:ext>
            </a:extLst>
          </p:cNvPr>
          <p:cNvSpPr txBox="1"/>
          <p:nvPr/>
        </p:nvSpPr>
        <p:spPr>
          <a:xfrm>
            <a:off x="11743593" y="3569211"/>
            <a:ext cx="9048412" cy="98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900" b="1" dirty="0">
                <a:solidFill>
                  <a:srgbClr val="0F0C20"/>
                </a:solidFill>
              </a:rPr>
              <a:t>- Add advanced courses for:</a:t>
            </a:r>
          </a:p>
          <a:p>
            <a:r>
              <a:rPr lang="en-US" sz="4900" b="1" dirty="0">
                <a:solidFill>
                  <a:srgbClr val="0F0C20"/>
                </a:solidFill>
              </a:rPr>
              <a:t> Stem cells, Cancer Biology, Genetic engineering, Python, AI and machine learning, lab Safety, and Clinical research.</a:t>
            </a:r>
          </a:p>
          <a:p>
            <a:endParaRPr lang="en-US" sz="4900" b="1" dirty="0">
              <a:solidFill>
                <a:srgbClr val="0F0C20"/>
              </a:solidFill>
            </a:endParaRPr>
          </a:p>
          <a:p>
            <a:r>
              <a:rPr lang="en-US" sz="4900" b="1" dirty="0">
                <a:solidFill>
                  <a:srgbClr val="0F0C20"/>
                </a:solidFill>
              </a:rPr>
              <a:t>- Establishing research clubs/groups where members can work on publishing scientific papers and reviews under the supervision of doctors and professors in the fields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589F46-7DA7-1619-A4B2-5AAC1C6194F9}"/>
              </a:ext>
            </a:extLst>
          </p:cNvPr>
          <p:cNvSpPr txBox="1"/>
          <p:nvPr/>
        </p:nvSpPr>
        <p:spPr>
          <a:xfrm>
            <a:off x="22928632" y="3669238"/>
            <a:ext cx="8992098" cy="9694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- Establishing a scientific magazine for students and researchers to publish their ideas and spread awareness.</a:t>
            </a:r>
          </a:p>
          <a:p>
            <a:pPr marL="685800" indent="-685800">
              <a:buFontTx/>
              <a:buChar char="-"/>
            </a:pPr>
            <a:endParaRPr lang="en-US" sz="4800" b="1" dirty="0"/>
          </a:p>
          <a:p>
            <a:r>
              <a:rPr lang="en-US" sz="4800" b="1" dirty="0"/>
              <a:t>- Help members implement their ideas and provide the requirements for publishing a research paper.</a:t>
            </a:r>
          </a:p>
          <a:p>
            <a:pPr marL="685800" indent="-685800">
              <a:buFontTx/>
              <a:buChar char="-"/>
            </a:pPr>
            <a:endParaRPr lang="en-US" sz="4800" b="1" dirty="0"/>
          </a:p>
          <a:p>
            <a:r>
              <a:rPr lang="en-US" sz="4800" b="1" dirty="0"/>
              <a:t>- Uploading informative content on YouTube to inform a wider audience.</a:t>
            </a:r>
          </a:p>
        </p:txBody>
      </p:sp>
      <p:pic>
        <p:nvPicPr>
          <p:cNvPr id="30" name="Picture 29" descr="A logo of a university&#10;&#10;AI-generated content may be incorrect.">
            <a:extLst>
              <a:ext uri="{FF2B5EF4-FFF2-40B4-BE49-F238E27FC236}">
                <a16:creationId xmlns:a16="http://schemas.microsoft.com/office/drawing/2014/main" id="{EF70F0FF-E96A-A06E-7F40-01D7B54DAC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745" y="208843"/>
            <a:ext cx="1867905" cy="1867905"/>
          </a:xfrm>
          <a:prstGeom prst="ellipse">
            <a:avLst/>
          </a:prstGeom>
          <a:ln>
            <a:solidFill>
              <a:schemeClr val="tx1"/>
            </a:solidFill>
          </a:ln>
        </p:spPr>
      </p:pic>
      <p:pic>
        <p:nvPicPr>
          <p:cNvPr id="1024" name="Picture 1023" descr="A logo of a globe and a microscope&#10;&#10;AI-generated content may be incorrect.">
            <a:extLst>
              <a:ext uri="{FF2B5EF4-FFF2-40B4-BE49-F238E27FC236}">
                <a16:creationId xmlns:a16="http://schemas.microsoft.com/office/drawing/2014/main" id="{6113F756-4330-166E-5891-90335F8AE6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924" y="184553"/>
            <a:ext cx="1867905" cy="1867905"/>
          </a:xfrm>
          <a:prstGeom prst="ellipse">
            <a:avLst/>
          </a:prstGeom>
          <a:ln>
            <a:solidFill>
              <a:schemeClr val="tx1"/>
            </a:solidFill>
          </a:ln>
        </p:spPr>
      </p:pic>
      <p:sp>
        <p:nvSpPr>
          <p:cNvPr id="1025" name="TextBox 1024">
            <a:extLst>
              <a:ext uri="{FF2B5EF4-FFF2-40B4-BE49-F238E27FC236}">
                <a16:creationId xmlns:a16="http://schemas.microsoft.com/office/drawing/2014/main" id="{BE3FD94F-7F0A-3C7E-DDD3-0680CFB884C5}"/>
              </a:ext>
            </a:extLst>
          </p:cNvPr>
          <p:cNvSpPr txBox="1"/>
          <p:nvPr/>
        </p:nvSpPr>
        <p:spPr>
          <a:xfrm>
            <a:off x="33782000" y="3569211"/>
            <a:ext cx="9140263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- </a:t>
            </a:r>
            <a:r>
              <a:rPr lang="en-US" sz="4800" b="1" dirty="0">
                <a:solidFill>
                  <a:srgbClr val="0F0C20"/>
                </a:solidFill>
              </a:rPr>
              <a:t>Partnering with other universities and learning facilities to help learners improve their skills and increase their knowledge throughout the Arab world.</a:t>
            </a:r>
          </a:p>
          <a:p>
            <a:pPr marL="685800" indent="-685800">
              <a:buFontTx/>
              <a:buChar char="-"/>
            </a:pPr>
            <a:endParaRPr lang="en-US" sz="4800" b="1" dirty="0">
              <a:solidFill>
                <a:srgbClr val="0F0C20"/>
              </a:solidFill>
            </a:endParaRPr>
          </a:p>
          <a:p>
            <a:r>
              <a:rPr lang="en-US" sz="4800" b="1" dirty="0">
                <a:solidFill>
                  <a:srgbClr val="0F0C20"/>
                </a:solidFill>
              </a:rPr>
              <a:t>- Providing funding and facilities for research projects  </a:t>
            </a:r>
          </a:p>
          <a:p>
            <a:pPr marL="685800" indent="-685800">
              <a:buFontTx/>
              <a:buChar char="-"/>
            </a:pPr>
            <a:endParaRPr lang="en-US" sz="4800" b="1" dirty="0">
              <a:solidFill>
                <a:srgbClr val="0F0C20"/>
              </a:solidFill>
            </a:endParaRPr>
          </a:p>
          <a:p>
            <a:r>
              <a:rPr lang="en-US" sz="4800" b="1" dirty="0">
                <a:solidFill>
                  <a:srgbClr val="0F0C20"/>
                </a:solidFill>
              </a:rPr>
              <a:t>- Continued supervision for members by doctors and staff</a:t>
            </a:r>
          </a:p>
        </p:txBody>
      </p:sp>
      <p:sp>
        <p:nvSpPr>
          <p:cNvPr id="1027" name="Arrow: Right 1026">
            <a:extLst>
              <a:ext uri="{FF2B5EF4-FFF2-40B4-BE49-F238E27FC236}">
                <a16:creationId xmlns:a16="http://schemas.microsoft.com/office/drawing/2014/main" id="{5BFDDDED-6C46-BD45-8853-67812DC3BEAF}"/>
              </a:ext>
            </a:extLst>
          </p:cNvPr>
          <p:cNvSpPr/>
          <p:nvPr/>
        </p:nvSpPr>
        <p:spPr>
          <a:xfrm>
            <a:off x="10038923" y="7075582"/>
            <a:ext cx="894459" cy="1943556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69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248</TotalTime>
  <Words>200</Words>
  <Application>Microsoft Office PowerPoint</Application>
  <PresentationFormat>Custom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Boucherie Block</vt:lpstr>
      <vt:lpstr>Office Theme</vt:lpstr>
      <vt:lpstr>Sci Infinity’s future road plan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Sana Khaled</dc:creator>
  <cp:lastModifiedBy>Sana Khaled</cp:lastModifiedBy>
  <cp:revision>8</cp:revision>
  <dcterms:created xsi:type="dcterms:W3CDTF">2025-02-24T19:07:39Z</dcterms:created>
  <dcterms:modified xsi:type="dcterms:W3CDTF">2025-02-24T23:18:08Z</dcterms:modified>
</cp:coreProperties>
</file>