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84" r:id="rId2"/>
    <p:sldMasterId id="2147483803" r:id="rId3"/>
    <p:sldMasterId id="2147483822" r:id="rId4"/>
  </p:sldMasterIdLst>
  <p:notesMasterIdLst>
    <p:notesMasterId r:id="rId23"/>
  </p:notesMasterIdLst>
  <p:handoutMasterIdLst>
    <p:handoutMasterId r:id="rId24"/>
  </p:handoutMasterIdLst>
  <p:sldIdLst>
    <p:sldId id="268" r:id="rId5"/>
    <p:sldId id="270" r:id="rId6"/>
    <p:sldId id="273" r:id="rId7"/>
    <p:sldId id="269" r:id="rId8"/>
    <p:sldId id="276" r:id="rId9"/>
    <p:sldId id="259" r:id="rId10"/>
    <p:sldId id="260" r:id="rId11"/>
    <p:sldId id="262" r:id="rId12"/>
    <p:sldId id="265" r:id="rId13"/>
    <p:sldId id="263" r:id="rId14"/>
    <p:sldId id="264" r:id="rId15"/>
    <p:sldId id="267" r:id="rId16"/>
    <p:sldId id="272" r:id="rId17"/>
    <p:sldId id="274" r:id="rId18"/>
    <p:sldId id="266" r:id="rId19"/>
    <p:sldId id="271" r:id="rId20"/>
    <p:sldId id="275" r:id="rId21"/>
    <p:sldId id="258" r:id="rId22"/>
  </p:sldIdLst>
  <p:sldSz cx="9144000" cy="6858000" type="screen4x3"/>
  <p:notesSz cx="6858000" cy="9144000"/>
  <p:custDataLst>
    <p:tags r:id="rId2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4" autoAdjust="0"/>
    <p:restoredTop sz="94625" autoAdjust="0"/>
  </p:normalViewPr>
  <p:slideViewPr>
    <p:cSldViewPr snapToObjects="1" showGuides="1">
      <p:cViewPr>
        <p:scale>
          <a:sx n="100" d="100"/>
          <a:sy n="100" d="100"/>
        </p:scale>
        <p:origin x="-2052" y="-858"/>
      </p:cViewPr>
      <p:guideLst>
        <p:guide orient="horz" pos="142"/>
        <p:guide orient="horz" pos="232"/>
        <p:guide orient="horz" pos="1003"/>
        <p:guide orient="horz" pos="2409"/>
        <p:guide orient="horz" pos="2500"/>
        <p:guide orient="horz" pos="3906"/>
        <p:guide pos="136"/>
        <p:guide pos="839"/>
        <p:guide pos="930"/>
        <p:guide pos="2835"/>
        <p:guide pos="2925"/>
        <p:guide pos="4830"/>
        <p:guide pos="5624"/>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showGuides="1">
      <p:cViewPr>
        <p:scale>
          <a:sx n="100" d="100"/>
          <a:sy n="100" d="100"/>
        </p:scale>
        <p:origin x="-1548" y="-72"/>
      </p:cViewPr>
      <p:guideLst>
        <p:guide orient="horz" pos="2880"/>
        <p:guide orient="horz" pos="158"/>
        <p:guide orient="horz" pos="5602"/>
        <p:guide orient="horz" pos="317"/>
        <p:guide orient="horz" pos="3061"/>
        <p:guide orient="horz" pos="5488"/>
        <p:guide pos="2160"/>
        <p:guide pos="482"/>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03B4F8-66DA-4759-BBCF-21143B03512C}" type="datetimeFigureOut">
              <a:rPr lang="de-DE" smtClean="0"/>
              <a:pPr/>
              <a:t>06.12.2013</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DF87EB-03CB-4160-AE11-2ACD444D5857}" type="slidenum">
              <a:rPr lang="de-DE" smtClean="0"/>
              <a:pPr/>
              <a:t>‹#›</a:t>
            </a:fld>
            <a:endParaRPr lang="de-DE"/>
          </a:p>
        </p:txBody>
      </p:sp>
    </p:spTree>
    <p:extLst>
      <p:ext uri="{BB962C8B-B14F-4D97-AF65-F5344CB8AC3E}">
        <p14:creationId xmlns:p14="http://schemas.microsoft.com/office/powerpoint/2010/main" val="4123298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765175" y="250824"/>
            <a:ext cx="3101981" cy="23172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de-DE" dirty="0"/>
          </a:p>
        </p:txBody>
      </p:sp>
      <p:sp>
        <p:nvSpPr>
          <p:cNvPr id="3" name="Datumsplatzhalter 2"/>
          <p:cNvSpPr>
            <a:spLocks noGrp="1"/>
          </p:cNvSpPr>
          <p:nvPr>
            <p:ph type="dt" idx="1"/>
          </p:nvPr>
        </p:nvSpPr>
        <p:spPr>
          <a:xfrm>
            <a:off x="3867156" y="250824"/>
            <a:ext cx="2586032" cy="23172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01B32B9-094B-402B-98EB-989925ADEEAB}" type="datetimeFigureOut">
              <a:rPr lang="de-DE" smtClean="0"/>
              <a:pPr/>
              <a:t>06.12.2013</a:t>
            </a:fld>
            <a:endParaRPr lang="de-DE" dirty="0"/>
          </a:p>
        </p:txBody>
      </p:sp>
      <p:sp>
        <p:nvSpPr>
          <p:cNvPr id="4" name="Folienbildplatzhalter 3"/>
          <p:cNvSpPr>
            <a:spLocks noGrp="1" noRot="1" noChangeAspect="1"/>
          </p:cNvSpPr>
          <p:nvPr>
            <p:ph type="sldImg" idx="2"/>
          </p:nvPr>
        </p:nvSpPr>
        <p:spPr>
          <a:xfrm>
            <a:off x="765174" y="482544"/>
            <a:ext cx="5688013" cy="426601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65174" y="4864103"/>
            <a:ext cx="5688013" cy="383386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765174" y="8685213"/>
            <a:ext cx="2663826" cy="207962"/>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de-DE" dirty="0"/>
          </a:p>
        </p:txBody>
      </p:sp>
      <p:sp>
        <p:nvSpPr>
          <p:cNvPr id="7" name="Foliennummernplatzhalter 6"/>
          <p:cNvSpPr>
            <a:spLocks noGrp="1"/>
          </p:cNvSpPr>
          <p:nvPr>
            <p:ph type="sldNum" sz="quarter" idx="5"/>
          </p:nvPr>
        </p:nvSpPr>
        <p:spPr>
          <a:xfrm>
            <a:off x="3429001" y="8685213"/>
            <a:ext cx="3024188" cy="207962"/>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20CE3404-78B9-4819-95A6-F9D07B45CDE8}" type="slidenum">
              <a:rPr lang="de-DE" smtClean="0"/>
              <a:pPr/>
              <a:t>‹#›</a:t>
            </a:fld>
            <a:endParaRPr lang="de-DE"/>
          </a:p>
        </p:txBody>
      </p:sp>
    </p:spTree>
    <p:extLst>
      <p:ext uri="{BB962C8B-B14F-4D97-AF65-F5344CB8AC3E}">
        <p14:creationId xmlns:p14="http://schemas.microsoft.com/office/powerpoint/2010/main" val="2252070923"/>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6</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18</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7</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8</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9</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10</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11</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12</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13</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14</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r>
              <a:rPr lang="en-US" smtClean="0"/>
              <a:t>Click to edit Master text styles</a:t>
            </a:r>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r>
              <a:rPr lang="en-US" smtClean="0"/>
              <a:t>Click to edit Master text styles</a:t>
            </a:r>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512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r>
              <a:rPr lang="en-US" smtClean="0"/>
              <a:t>Click icon to add picture</a:t>
            </a:r>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a:p>
            <a:pPr lvl="0"/>
            <a:endParaRPr lang="de-DE" dirty="0" smtClean="0"/>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r>
              <a:rPr lang="en-US" smtClean="0"/>
              <a:t>Click to edit Master title style</a:t>
            </a:r>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endParaRPr lang="de-DE" dirty="0"/>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endParaRPr lang="de-DE" dirty="0"/>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r>
              <a:rPr lang="en-US" smtClean="0"/>
              <a:t>Click icon to add picture</a:t>
            </a:r>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endParaRPr lang="de-DE"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a:p>
            <a:pPr lvl="0"/>
            <a:endParaRPr lang="de-DE" dirty="0" smtClean="0"/>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r>
              <a:rPr lang="en-US" smtClean="0"/>
              <a:t>Click to edit Master title style</a:t>
            </a:r>
            <a:endParaRPr lang="de-DE"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endParaRPr lang="de-DE" dirty="0"/>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endParaRPr lang="de-DE" dirty="0"/>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de-DE" dirty="0"/>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de-DE"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a:p>
            <a:pPr marL="0" marR="0" lvl="1"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Second level</a:t>
            </a:r>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a:p>
            <a:pPr lvl="0"/>
            <a:endParaRPr lang="de-DE" dirty="0" smtClean="0"/>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2"/>
          </p:nvPr>
        </p:nvSpPr>
        <p:spPr/>
        <p:txBody>
          <a:bodyPr/>
          <a:lstStyle/>
          <a:p>
            <a:r>
              <a:rPr lang="en-US" smtClean="0"/>
              <a:t>Month DD, Year</a:t>
            </a:r>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0" marR="0" lvl="4" indent="0" algn="l" defTabSz="914400" rtl="0" eaLnBrk="1" fontAlgn="auto" latinLnBrk="0" hangingPunct="1">
              <a:lnSpc>
                <a:spcPct val="100000"/>
              </a:lnSpc>
              <a:spcBef>
                <a:spcPts val="1100"/>
              </a:spcBef>
              <a:spcAft>
                <a:spcPts val="0"/>
              </a:spcAft>
              <a:buClr>
                <a:schemeClr val="accent1"/>
              </a:buClr>
              <a:buSzPct val="70000"/>
              <a:buFontTx/>
              <a:buNone/>
              <a:tabLst/>
            </a:pPr>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5" name="Inhaltsplatzhalter 3"/>
          <p:cNvSpPr>
            <a:spLocks noGrp="1"/>
          </p:cNvSpPr>
          <p:nvPr>
            <p:ph sz="half" idx="2"/>
          </p:nvPr>
        </p:nvSpPr>
        <p:spPr>
          <a:xfrm>
            <a:off x="4646612" y="1592263"/>
            <a:ext cx="3021013" cy="4608512"/>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1" name="Datumsplatzhalter 10"/>
          <p:cNvSpPr>
            <a:spLocks noGrp="1"/>
          </p:cNvSpPr>
          <p:nvPr>
            <p:ph type="dt" sz="half" idx="16"/>
          </p:nvPr>
        </p:nvSpPr>
        <p:spPr/>
        <p:txBody>
          <a:bodyPr/>
          <a:lstStyle/>
          <a:p>
            <a:r>
              <a:rPr lang="en-US" smtClean="0"/>
              <a:t>Month DD, Year</a:t>
            </a:r>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2" name="Datumsplatzhalter 11"/>
          <p:cNvSpPr>
            <a:spLocks noGrp="1"/>
          </p:cNvSpPr>
          <p:nvPr>
            <p:ph type="dt" sz="half" idx="16"/>
          </p:nvPr>
        </p:nvSpPr>
        <p:spPr/>
        <p:txBody>
          <a:bodyPr/>
          <a:lstStyle/>
          <a:p>
            <a:r>
              <a:rPr lang="en-US" smtClean="0"/>
              <a:t>Month DD, Year</a:t>
            </a:r>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1"/>
          </p:nvPr>
        </p:nvSpPr>
        <p:spPr/>
        <p:txBody>
          <a:bodyPr/>
          <a:lstStyle/>
          <a:p>
            <a:r>
              <a:rPr lang="en-US" smtClean="0"/>
              <a:t>Month DD, Year</a:t>
            </a:r>
            <a:endParaRPr lang="de-DE"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3"/>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9" name="Datumsplatzhalter 8"/>
          <p:cNvSpPr>
            <a:spLocks noGrp="1"/>
          </p:cNvSpPr>
          <p:nvPr>
            <p:ph type="dt" sz="half" idx="14"/>
          </p:nvPr>
        </p:nvSpPr>
        <p:spPr/>
        <p:txBody>
          <a:bodyPr/>
          <a:lstStyle/>
          <a:p>
            <a:r>
              <a:rPr lang="en-US" smtClean="0"/>
              <a:t>Month DD, Year</a:t>
            </a:r>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endParaRPr lang="de-DE" dirty="0"/>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endParaRPr lang="de-DE" dirty="0"/>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dirty="0"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endParaRPr lang="de-DE" dirty="0"/>
          </a:p>
        </p:txBody>
      </p:sp>
      <p:sp>
        <p:nvSpPr>
          <p:cNvPr id="10" name="Datumsplatzhalter 9"/>
          <p:cNvSpPr>
            <a:spLocks noGrp="1"/>
          </p:cNvSpPr>
          <p:nvPr>
            <p:ph type="dt" sz="half" idx="16"/>
          </p:nvPr>
        </p:nvSpPr>
        <p:spPr/>
        <p:txBody>
          <a:bodyPr/>
          <a:lstStyle/>
          <a:p>
            <a:r>
              <a:rPr lang="en-US" smtClean="0"/>
              <a:t>Month DD, Year</a:t>
            </a:r>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4"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Click to edit Master text styles</a:t>
            </a:r>
          </a:p>
          <a:p>
            <a:pPr marL="179388" marR="0" lvl="1"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Second level</a:t>
            </a:r>
          </a:p>
          <a:p>
            <a:pPr marL="179388" marR="0" lvl="2"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Third level</a:t>
            </a:r>
          </a:p>
          <a:p>
            <a:pPr marL="179388" marR="0" lvl="3"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Fourth level</a:t>
            </a:r>
          </a:p>
          <a:p>
            <a:pPr marL="179388" marR="0" lvl="4"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0" name="Datumsplatzhalter 9"/>
          <p:cNvSpPr>
            <a:spLocks noGrp="1"/>
          </p:cNvSpPr>
          <p:nvPr>
            <p:ph type="dt" sz="half" idx="15"/>
          </p:nvPr>
        </p:nvSpPr>
        <p:spPr/>
        <p:txBody>
          <a:bodyPr/>
          <a:lstStyle/>
          <a:p>
            <a:r>
              <a:rPr lang="en-US" smtClean="0"/>
              <a:t>Month DD, Year</a:t>
            </a:r>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de-DE" dirty="0" smtClean="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a:srcRect/>
            <a:stretch>
              <a:fillRect/>
            </a:stretch>
          </p:blipFill>
          <p:spPr bwMode="auto">
            <a:xfrm>
              <a:off x="367" y="1660"/>
              <a:ext cx="5031" cy="743"/>
            </a:xfrm>
            <a:prstGeom prst="rect">
              <a:avLst/>
            </a:prstGeom>
            <a:noFill/>
          </p:spPr>
        </p:pic>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5" name="Inhaltsplatzhalter 3"/>
          <p:cNvSpPr>
            <a:spLocks noGrp="1"/>
          </p:cNvSpPr>
          <p:nvPr>
            <p:ph sz="half" idx="10"/>
          </p:nvPr>
        </p:nvSpPr>
        <p:spPr>
          <a:xfrm>
            <a:off x="1476376" y="3968749"/>
            <a:ext cx="6191250" cy="2232025"/>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5"/>
          </p:nvPr>
        </p:nvSpPr>
        <p:spPr/>
        <p:txBody>
          <a:bodyPr/>
          <a:lstStyle/>
          <a:p>
            <a:r>
              <a:rPr lang="en-US" smtClean="0"/>
              <a:t>Month DD, Year</a:t>
            </a:r>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6" name="Inhaltsplatzhalter 3"/>
          <p:cNvSpPr>
            <a:spLocks noGrp="1"/>
          </p:cNvSpPr>
          <p:nvPr>
            <p:ph sz="half" idx="10"/>
          </p:nvPr>
        </p:nvSpPr>
        <p:spPr>
          <a:xfrm>
            <a:off x="1476376" y="3968750"/>
            <a:ext cx="6191250" cy="2232024"/>
          </a:xfrm>
        </p:spPr>
        <p:txBody>
          <a:bodyPr>
            <a:normAutofit/>
          </a:bodyPr>
          <a:lstStyle>
            <a:lvl1pPr>
              <a:defRPr sz="1800"/>
            </a:lvl1pPr>
            <a:lvl2pPr>
              <a:defRPr sz="1800"/>
            </a:lvl2pPr>
            <a:lvl3pPr>
              <a:defRPr sz="1600"/>
            </a:lvl3pPr>
            <a:lvl4pPr>
              <a:defRPr sz="14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2" name="Datumsplatzhalter 11"/>
          <p:cNvSpPr>
            <a:spLocks noGrp="1"/>
          </p:cNvSpPr>
          <p:nvPr>
            <p:ph type="dt" sz="half" idx="15"/>
          </p:nvPr>
        </p:nvSpPr>
        <p:spPr/>
        <p:txBody>
          <a:bodyPr/>
          <a:lstStyle/>
          <a:p>
            <a:r>
              <a:rPr lang="en-US" smtClean="0"/>
              <a:t>Month DD, Year</a:t>
            </a:r>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1.jpe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theme" Target="../theme/theme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70" r:id="rId2"/>
    <p:sldLayoutId id="2147483668" r:id="rId3"/>
    <p:sldLayoutId id="2147483782" r:id="rId4"/>
    <p:sldLayoutId id="2147483783" r:id="rId5"/>
    <p:sldLayoutId id="2147483664" r:id="rId6"/>
    <p:sldLayoutId id="2147483662" r:id="rId7"/>
    <p:sldLayoutId id="2147483663" r:id="rId8"/>
    <p:sldLayoutId id="2147483661" r:id="rId9"/>
    <p:sldLayoutId id="2147483652" r:id="rId10"/>
    <p:sldLayoutId id="2147483659" r:id="rId11"/>
    <p:sldLayoutId id="2147483669" r:id="rId12"/>
    <p:sldLayoutId id="2147483660" r:id="rId13"/>
    <p:sldLayoutId id="2147483777" r:id="rId14"/>
    <p:sldLayoutId id="2147483722" r:id="rId15"/>
    <p:sldLayoutId id="2147483665" r:id="rId16"/>
    <p:sldLayoutId id="2147483666" r:id="rId17"/>
    <p:sldLayoutId id="2147483657" r:id="rId18"/>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0"/>
          <a:srcRect l="62511"/>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en-US" smtClean="0"/>
              <a:t>Month DD, Year</a:t>
            </a:r>
            <a:endParaRPr lang="de-DE"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 id="2147483840" r:id="rId18"/>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4.emf"/><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VISMO update</a:t>
            </a:r>
            <a:endParaRPr lang="en-US" dirty="0"/>
          </a:p>
        </p:txBody>
      </p:sp>
      <p:sp>
        <p:nvSpPr>
          <p:cNvPr id="3" name="Subtitle 2"/>
          <p:cNvSpPr>
            <a:spLocks noGrp="1"/>
          </p:cNvSpPr>
          <p:nvPr>
            <p:ph type="subTitle" idx="1"/>
          </p:nvPr>
        </p:nvSpPr>
        <p:spPr/>
        <p:txBody>
          <a:bodyPr/>
          <a:lstStyle/>
          <a:p>
            <a:r>
              <a:rPr lang="de-CH" dirty="0" smtClean="0"/>
              <a:t>Summary </a:t>
            </a:r>
            <a:endParaRPr lang="en-US" dirty="0"/>
          </a:p>
        </p:txBody>
      </p:sp>
      <p:sp>
        <p:nvSpPr>
          <p:cNvPr id="4" name="Text Placeholder 3"/>
          <p:cNvSpPr>
            <a:spLocks noGrp="1"/>
          </p:cNvSpPr>
          <p:nvPr>
            <p:ph type="body" sz="quarter" idx="10"/>
          </p:nvPr>
        </p:nvSpPr>
        <p:spPr/>
        <p:txBody>
          <a:bodyPr/>
          <a:lstStyle/>
          <a:p>
            <a:r>
              <a:rPr lang="de-CH" dirty="0" smtClean="0"/>
              <a:t>A. Cortinovis, August 2013</a:t>
            </a:r>
            <a:endParaRPr lang="en-US" dirty="0"/>
          </a:p>
        </p:txBody>
      </p:sp>
    </p:spTree>
    <p:extLst>
      <p:ext uri="{BB962C8B-B14F-4D97-AF65-F5344CB8AC3E}">
        <p14:creationId xmlns:p14="http://schemas.microsoft.com/office/powerpoint/2010/main" val="2944246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Modeling the PV Power output</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sz="half" idx="2"/>
              </p:nvPr>
            </p:nvSpPr>
            <p:spPr>
              <a:xfrm>
                <a:off x="1476374" y="1592262"/>
                <a:ext cx="6191251" cy="5149105"/>
              </a:xfrm>
            </p:spPr>
            <p:txBody>
              <a:bodyPr>
                <a:normAutofit/>
              </a:bodyPr>
              <a:lstStyle/>
              <a:p>
                <a:pPr marL="0" indent="0">
                  <a:buNone/>
                </a:pPr>
                <a:r>
                  <a:rPr lang="en-US" b="1" dirty="0" smtClean="0">
                    <a:latin typeface="+mn-lt"/>
                  </a:rPr>
                  <a:t>KF Model: </a:t>
                </a:r>
              </a:p>
              <a:p>
                <a:r>
                  <a:rPr lang="en-US" b="0" dirty="0" smtClean="0"/>
                  <a:t>States: </a:t>
                </a:r>
                <a14:m>
                  <m:oMath xmlns:m="http://schemas.openxmlformats.org/officeDocument/2006/math">
                    <m:acc>
                      <m:accPr>
                        <m:chr m:val="⃗"/>
                        <m:ctrlPr>
                          <a:rPr lang="en-US" i="1" smtClean="0">
                            <a:latin typeface="Cambria Math"/>
                          </a:rPr>
                        </m:ctrlPr>
                      </m:accPr>
                      <m:e>
                        <m:r>
                          <a:rPr lang="en-US" b="0" i="1" smtClean="0">
                            <a:latin typeface="Cambria Math"/>
                          </a:rPr>
                          <m:t>𝑥</m:t>
                        </m:r>
                      </m:e>
                    </m:acc>
                    <m:r>
                      <a:rPr lang="en-US" b="0" i="1" smtClean="0">
                        <a:latin typeface="Cambria Math"/>
                      </a:rPr>
                      <m:t>=[</m:t>
                    </m:r>
                    <m:m>
                      <m:mPr>
                        <m:mcs>
                          <m:mc>
                            <m:mcPr>
                              <m:count m:val="1"/>
                              <m:mcJc m:val="center"/>
                            </m:mcPr>
                          </m:mc>
                        </m:mcs>
                        <m:ctrlPr>
                          <a:rPr lang="en-US" i="1" smtClean="0">
                            <a:latin typeface="Cambria Math"/>
                          </a:rPr>
                        </m:ctrlPr>
                      </m:mPr>
                      <m:mr>
                        <m:e>
                          <m:sSub>
                            <m:sSubPr>
                              <m:ctrlPr>
                                <a:rPr lang="en-US" i="1">
                                  <a:latin typeface="Cambria Math"/>
                                </a:rPr>
                              </m:ctrlPr>
                            </m:sSubPr>
                            <m:e>
                              <m:r>
                                <a:rPr lang="en-US" b="0" i="1">
                                  <a:latin typeface="Cambria Math"/>
                                </a:rPr>
                                <m:t>𝛼</m:t>
                              </m:r>
                            </m:e>
                            <m:sub>
                              <m:r>
                                <a:rPr lang="en-US" b="0" i="1">
                                  <a:latin typeface="Cambria Math"/>
                                </a:rPr>
                                <m:t>1</m:t>
                              </m:r>
                            </m:sub>
                          </m:sSub>
                        </m:e>
                      </m:mr>
                      <m:mr>
                        <m:e>
                          <m:sSub>
                            <m:sSubPr>
                              <m:ctrlPr>
                                <a:rPr lang="en-US" i="1">
                                  <a:latin typeface="Cambria Math"/>
                                </a:rPr>
                              </m:ctrlPr>
                            </m:sSubPr>
                            <m:e>
                              <m:r>
                                <a:rPr lang="en-US" b="0" i="1">
                                  <a:latin typeface="Cambria Math"/>
                                </a:rPr>
                                <m:t>𝛼</m:t>
                              </m:r>
                            </m:e>
                            <m:sub>
                              <m:r>
                                <a:rPr lang="en-US" b="0" i="1" smtClean="0">
                                  <a:latin typeface="Cambria Math"/>
                                </a:rPr>
                                <m:t>2</m:t>
                              </m:r>
                            </m:sub>
                          </m:sSub>
                        </m:e>
                      </m:mr>
                    </m:m>
                    <m:r>
                      <a:rPr lang="en-US" b="0" i="1" smtClean="0">
                        <a:latin typeface="Cambria Math"/>
                      </a:rPr>
                      <m:t>]</m:t>
                    </m:r>
                  </m:oMath>
                </a14:m>
                <a:r>
                  <a:rPr lang="en-US" dirty="0" smtClean="0"/>
                  <a:t>  </a:t>
                </a:r>
                <a:r>
                  <a:rPr lang="en-US" b="0" dirty="0" smtClean="0"/>
                  <a:t>with static evolution: </a:t>
                </a:r>
                <a14:m>
                  <m:oMath xmlns:m="http://schemas.openxmlformats.org/officeDocument/2006/math">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r>
                          <a:rPr lang="en-US" b="0" i="1" smtClean="0">
                            <a:latin typeface="Cambria Math"/>
                          </a:rPr>
                          <m:t>𝑘</m:t>
                        </m:r>
                        <m:r>
                          <a:rPr lang="en-US" b="0" i="1" smtClean="0">
                            <a:latin typeface="Cambria Math"/>
                          </a:rPr>
                          <m:t>+1</m:t>
                        </m:r>
                      </m:sub>
                    </m:sSub>
                    <m:r>
                      <a:rPr lang="en-US" b="0" i="1" smtClean="0">
                        <a:latin typeface="Cambria Math"/>
                      </a:rPr>
                      <m:t>=</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r>
                                <m:rPr>
                                  <m:brk m:alnAt="7"/>
                                </m:rPr>
                                <a:rPr lang="en-US" b="0" i="1" smtClean="0">
                                  <a:latin typeface="Cambria Math"/>
                                </a:rPr>
                                <m:t>1</m:t>
                              </m:r>
                            </m:e>
                            <m:e>
                              <m:r>
                                <a:rPr lang="en-US" b="0" i="1" smtClean="0">
                                  <a:latin typeface="Cambria Math"/>
                                </a:rPr>
                                <m:t>0</m:t>
                              </m:r>
                            </m:e>
                          </m:mr>
                          <m:mr>
                            <m:e>
                              <m:r>
                                <a:rPr lang="en-US" b="0" i="1" smtClean="0">
                                  <a:latin typeface="Cambria Math"/>
                                </a:rPr>
                                <m:t>0</m:t>
                              </m:r>
                            </m:e>
                            <m:e>
                              <m:r>
                                <a:rPr lang="en-US" b="0" i="1" smtClean="0">
                                  <a:latin typeface="Cambria Math"/>
                                </a:rPr>
                                <m:t>1</m:t>
                              </m:r>
                            </m:e>
                          </m:mr>
                        </m:m>
                      </m:e>
                    </m:d>
                  </m:oMath>
                </a14:m>
                <a:r>
                  <a:rPr lang="en-US" b="0"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𝑘</m:t>
                        </m:r>
                      </m:sub>
                    </m:sSub>
                  </m:oMath>
                </a14:m>
                <a:endParaRPr lang="en-US" b="0" dirty="0" smtClean="0"/>
              </a:p>
              <a:p>
                <a:r>
                  <a:rPr lang="en-US" b="0" dirty="0" smtClean="0"/>
                  <a:t>Output Equation: </a:t>
                </a:r>
                <a14:m>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𝑘</m:t>
                        </m:r>
                      </m:sub>
                    </m:sSub>
                    <m:r>
                      <a:rPr lang="en-US" b="0" i="1" smtClean="0">
                        <a:latin typeface="Cambria Math"/>
                      </a:rPr>
                      <m:t>=</m:t>
                    </m:r>
                    <m:sSub>
                      <m:sSubPr>
                        <m:ctrlPr>
                          <a:rPr lang="en-US" b="0" i="1" smtClean="0">
                            <a:latin typeface="Cambria Math"/>
                          </a:rPr>
                        </m:ctrlPr>
                      </m:sSubPr>
                      <m:e>
                        <m:r>
                          <a:rPr lang="en-US" b="0" i="1" smtClean="0">
                            <a:latin typeface="Cambria Math"/>
                          </a:rPr>
                          <m:t>𝛼</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𝑘</m:t>
                        </m:r>
                      </m:sub>
                    </m:sSub>
                    <m:r>
                      <a:rPr lang="en-US" b="0" i="1" smtClean="0">
                        <a:latin typeface="Cambria Math"/>
                      </a:rPr>
                      <m:t>+</m:t>
                    </m:r>
                    <m:sSub>
                      <m:sSubPr>
                        <m:ctrlPr>
                          <a:rPr lang="en-US" b="0" i="1" smtClean="0">
                            <a:latin typeface="Cambria Math"/>
                          </a:rPr>
                        </m:ctrlPr>
                      </m:sSubPr>
                      <m:e>
                        <m:r>
                          <a:rPr lang="en-US" b="0" i="1" smtClean="0">
                            <a:latin typeface="Cambria Math"/>
                          </a:rPr>
                          <m:t>𝛼</m:t>
                        </m:r>
                      </m:e>
                      <m:sub>
                        <m:r>
                          <a:rPr lang="en-US" b="0" i="1" smtClean="0">
                            <a:latin typeface="Cambria Math"/>
                          </a:rPr>
                          <m:t>2</m:t>
                        </m:r>
                      </m:sub>
                    </m:sSub>
                    <m:r>
                      <a:rPr lang="en-US" i="1">
                        <a:latin typeface="Cambria Math"/>
                      </a:rPr>
                      <m:t>⋅</m:t>
                    </m:r>
                    <m:sSup>
                      <m:sSupPr>
                        <m:ctrlPr>
                          <a:rPr lang="en-US" b="0" i="1" smtClean="0">
                            <a:latin typeface="Cambria Math"/>
                          </a:rPr>
                        </m:ctrlPr>
                      </m:sSupPr>
                      <m:e>
                        <m:sSub>
                          <m:sSubPr>
                            <m:ctrlPr>
                              <a:rPr lang="en-US" i="1">
                                <a:latin typeface="Cambria Math"/>
                              </a:rPr>
                            </m:ctrlPr>
                          </m:sSubPr>
                          <m:e>
                            <m:r>
                              <a:rPr lang="en-US" i="1">
                                <a:latin typeface="Cambria Math"/>
                              </a:rPr>
                              <m:t>𝑢</m:t>
                            </m:r>
                          </m:e>
                          <m:sub>
                            <m:r>
                              <a:rPr lang="en-US" i="1">
                                <a:latin typeface="Cambria Math"/>
                              </a:rPr>
                              <m:t>𝑘</m:t>
                            </m:r>
                          </m:sub>
                        </m:sSub>
                      </m:e>
                      <m:sup>
                        <m:r>
                          <a:rPr lang="en-US" b="0" i="1" smtClean="0">
                            <a:latin typeface="Cambria Math"/>
                          </a:rPr>
                          <m:t>2</m:t>
                        </m:r>
                      </m:sup>
                    </m:sSup>
                    <m:r>
                      <a:rPr lang="en-US" b="0" i="1" smtClean="0">
                        <a:latin typeface="Cambria Math"/>
                      </a:rPr>
                      <m:t>=</m:t>
                    </m:r>
                    <m:sSub>
                      <m:sSubPr>
                        <m:ctrlPr>
                          <a:rPr lang="en-US" b="0" i="1" smtClean="0">
                            <a:latin typeface="Cambria Math"/>
                          </a:rPr>
                        </m:ctrlPr>
                      </m:sSubPr>
                      <m:e>
                        <m:r>
                          <a:rPr lang="en-US" b="0" i="1" smtClean="0">
                            <a:latin typeface="Cambria Math"/>
                          </a:rPr>
                          <m:t>𝑓</m:t>
                        </m:r>
                      </m:e>
                      <m:sub>
                        <m:r>
                          <a:rPr lang="en-US" b="0" i="1" smtClean="0">
                            <a:latin typeface="Cambria Math"/>
                          </a:rPr>
                          <m:t>𝑁𝐿</m:t>
                        </m:r>
                      </m:sub>
                    </m:sSub>
                    <m:d>
                      <m:dPr>
                        <m:ctrlPr>
                          <a:rPr lang="en-US" b="0" i="1" smtClean="0">
                            <a:latin typeface="Cambria Math"/>
                          </a:rPr>
                        </m:ctrlPr>
                      </m:dPr>
                      <m:e>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r>
                              <a:rPr lang="en-US" b="0" i="1" smtClean="0">
                                <a:latin typeface="Cambria Math"/>
                              </a:rPr>
                              <m:t>𝑘</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𝑘</m:t>
                            </m:r>
                          </m:sub>
                        </m:sSub>
                      </m:e>
                    </m:d>
                  </m:oMath>
                </a14:m>
                <a:endParaRPr lang="en-US" b="0" dirty="0" smtClean="0"/>
              </a:p>
              <a:p>
                <a:r>
                  <a:rPr lang="en-US" b="0" dirty="0" smtClean="0"/>
                  <a:t>Output: </a:t>
                </a:r>
                <a14:m>
                  <m:oMath xmlns:m="http://schemas.openxmlformats.org/officeDocument/2006/math">
                    <m:sSub>
                      <m:sSubPr>
                        <m:ctrlPr>
                          <a:rPr lang="en-US" b="0" i="1" smtClean="0">
                            <a:latin typeface="Cambria Math"/>
                          </a:rPr>
                        </m:ctrlPr>
                      </m:sSubPr>
                      <m:e>
                        <m:r>
                          <m:rPr>
                            <m:sty m:val="p"/>
                          </m:rPr>
                          <a:rPr lang="en-US" i="1">
                            <a:latin typeface="Cambria Math"/>
                          </a:rPr>
                          <m:t>y</m:t>
                        </m:r>
                      </m:e>
                      <m:sub>
                        <m:r>
                          <a:rPr lang="en-US" b="0" i="1" smtClean="0">
                            <a:latin typeface="Cambria Math"/>
                          </a:rPr>
                          <m:t>𝑘</m:t>
                        </m:r>
                      </m:sub>
                    </m:sSub>
                    <m:r>
                      <a:rPr lang="en-US" b="0" i="1" smtClean="0">
                        <a:latin typeface="Cambria Math"/>
                      </a:rPr>
                      <m:t>=</m:t>
                    </m:r>
                    <m:r>
                      <a:rPr lang="en-US" b="0" i="1" smtClean="0">
                        <a:latin typeface="Cambria Math"/>
                      </a:rPr>
                      <m:t>𝑃</m:t>
                    </m:r>
                    <m:sSub>
                      <m:sSubPr>
                        <m:ctrlPr>
                          <a:rPr lang="en-US" b="0" i="1" smtClean="0">
                            <a:latin typeface="Cambria Math"/>
                          </a:rPr>
                        </m:ctrlPr>
                      </m:sSubPr>
                      <m:e>
                        <m:r>
                          <a:rPr lang="en-US" b="0" i="1" smtClean="0">
                            <a:latin typeface="Cambria Math"/>
                          </a:rPr>
                          <m:t>𝑉</m:t>
                        </m:r>
                      </m:e>
                      <m:sub>
                        <m:r>
                          <a:rPr lang="en-US" b="0" i="1" smtClean="0">
                            <a:latin typeface="Cambria Math"/>
                          </a:rPr>
                          <m:t>𝑜𝑢𝑡</m:t>
                        </m:r>
                      </m:sub>
                    </m:sSub>
                    <m:r>
                      <a:rPr lang="en-US" b="0" i="1" smtClean="0">
                        <a:latin typeface="Cambria Math"/>
                      </a:rPr>
                      <m:t>(</m:t>
                    </m:r>
                    <m:sSub>
                      <m:sSubPr>
                        <m:ctrlPr>
                          <a:rPr lang="en-US" b="0" i="1" smtClean="0">
                            <a:latin typeface="Cambria Math"/>
                          </a:rPr>
                        </m:ctrlPr>
                      </m:sSubPr>
                      <m:e>
                        <m:r>
                          <a:rPr lang="en-US" b="0" i="1" smtClean="0">
                            <a:latin typeface="Cambria Math"/>
                          </a:rPr>
                          <m:t>𝑡</m:t>
                        </m:r>
                      </m:e>
                      <m:sub>
                        <m:r>
                          <a:rPr lang="en-US" b="0" i="1" smtClean="0">
                            <a:latin typeface="Cambria Math"/>
                          </a:rPr>
                          <m:t>𝑘</m:t>
                        </m:r>
                      </m:sub>
                    </m:sSub>
                    <m:r>
                      <a:rPr lang="en-US" b="0" i="1" smtClean="0">
                        <a:latin typeface="Cambria Math"/>
                      </a:rPr>
                      <m:t>)</m:t>
                    </m:r>
                  </m:oMath>
                </a14:m>
                <a:endParaRPr lang="en-US" b="0" dirty="0" smtClean="0"/>
              </a:p>
              <a:p>
                <a:r>
                  <a:rPr lang="en-US" b="0" dirty="0" smtClean="0"/>
                  <a:t>Inputs: </a:t>
                </a:r>
                <a14:m>
                  <m:oMath xmlns:m="http://schemas.openxmlformats.org/officeDocument/2006/math">
                    <m:sSub>
                      <m:sSubPr>
                        <m:ctrlPr>
                          <a:rPr lang="en-US" b="0" i="1" smtClean="0">
                            <a:latin typeface="Cambria Math"/>
                          </a:rPr>
                        </m:ctrlPr>
                      </m:sSubPr>
                      <m:e>
                        <m:r>
                          <a:rPr lang="en-US" b="0" i="1" smtClean="0">
                            <a:latin typeface="Cambria Math"/>
                          </a:rPr>
                          <m:t>𝑢</m:t>
                        </m:r>
                      </m:e>
                      <m:sub>
                        <m:r>
                          <a:rPr lang="en-US" b="0" i="1" smtClean="0">
                            <a:latin typeface="Cambria Math"/>
                          </a:rPr>
                          <m:t>𝑘</m:t>
                        </m:r>
                      </m:sub>
                    </m:sSub>
                    <m:r>
                      <a:rPr lang="en-US" b="0" i="1" smtClean="0">
                        <a:latin typeface="Cambria Math"/>
                      </a:rPr>
                      <m:t>=</m:t>
                    </m:r>
                    <m:r>
                      <a:rPr lang="en-US" b="0" i="1" smtClean="0">
                        <a:latin typeface="Cambria Math"/>
                      </a:rPr>
                      <m:t>𝐺𝐻𝐼</m:t>
                    </m:r>
                    <m:r>
                      <a:rPr lang="en-US" b="0" i="1" smtClean="0">
                        <a:latin typeface="Cambria Math"/>
                      </a:rPr>
                      <m:t>(</m:t>
                    </m:r>
                    <m:sSub>
                      <m:sSubPr>
                        <m:ctrlPr>
                          <a:rPr lang="en-US" b="0" i="1" smtClean="0">
                            <a:latin typeface="Cambria Math"/>
                          </a:rPr>
                        </m:ctrlPr>
                      </m:sSubPr>
                      <m:e>
                        <m:r>
                          <a:rPr lang="en-US" b="0" i="1" smtClean="0">
                            <a:latin typeface="Cambria Math"/>
                          </a:rPr>
                          <m:t>𝑡</m:t>
                        </m:r>
                      </m:e>
                      <m:sub>
                        <m:r>
                          <a:rPr lang="en-US" b="0" i="1" smtClean="0">
                            <a:latin typeface="Cambria Math"/>
                          </a:rPr>
                          <m:t>𝑘</m:t>
                        </m:r>
                      </m:sub>
                    </m:sSub>
                    <m:r>
                      <a:rPr lang="en-US" b="0" i="1" smtClean="0">
                        <a:latin typeface="Cambria Math"/>
                      </a:rPr>
                      <m:t>)</m:t>
                    </m:r>
                  </m:oMath>
                </a14:m>
                <a:endParaRPr lang="en-US" b="0" dirty="0" smtClean="0"/>
              </a:p>
              <a:p>
                <a:pPr marL="0" indent="0">
                  <a:buNone/>
                </a:pPr>
                <a:r>
                  <a:rPr lang="en-US" b="1" dirty="0" smtClean="0"/>
                  <a:t>Algorithm:</a:t>
                </a:r>
              </a:p>
              <a:p>
                <a:pPr marL="0" indent="0">
                  <a:buNone/>
                </a:pPr>
                <a:r>
                  <a:rPr lang="en-US" dirty="0" err="1" smtClean="0"/>
                  <a:t>Kalman</a:t>
                </a:r>
                <a:r>
                  <a:rPr lang="en-US" dirty="0" smtClean="0"/>
                  <a:t> Filter is used to estimate the parameters at every time step</a:t>
                </a:r>
                <a:r>
                  <a:rPr lang="en-US" dirty="0"/>
                  <a:t> </a:t>
                </a:r>
                <a:r>
                  <a:rPr lang="en-US" dirty="0" smtClean="0"/>
                  <a:t>given </a:t>
                </a:r>
                <a14:m>
                  <m:oMath xmlns:m="http://schemas.openxmlformats.org/officeDocument/2006/math">
                    <m:sSub>
                      <m:sSubPr>
                        <m:ctrlPr>
                          <a:rPr lang="en-US" i="1">
                            <a:latin typeface="Cambria Math"/>
                          </a:rPr>
                        </m:ctrlPr>
                      </m:sSubPr>
                      <m:e>
                        <m:r>
                          <a:rPr lang="en-US" i="1">
                            <a:latin typeface="Cambria Math"/>
                          </a:rPr>
                          <m:t>𝑢</m:t>
                        </m:r>
                      </m:e>
                      <m:sub>
                        <m:r>
                          <a:rPr lang="en-US" i="1">
                            <a:latin typeface="Cambria Math"/>
                          </a:rPr>
                          <m:t>𝑘</m:t>
                        </m:r>
                      </m:sub>
                    </m:sSub>
                  </m:oMath>
                </a14:m>
                <a:r>
                  <a:rPr lang="en-US" dirty="0" smtClean="0"/>
                  <a:t> and </a:t>
                </a:r>
                <a14:m>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𝑘</m:t>
                        </m:r>
                      </m:sub>
                    </m:sSub>
                  </m:oMath>
                </a14:m>
                <a:r>
                  <a:rPr lang="en-US" dirty="0" smtClean="0"/>
                  <a:t>.</a:t>
                </a:r>
                <a:endParaRPr lang="en-US" dirty="0"/>
              </a:p>
              <a:p>
                <a:pPr marL="0" indent="0">
                  <a:buNone/>
                </a:pPr>
                <a:r>
                  <a:rPr lang="en-US" dirty="0" smtClean="0"/>
                  <a:t>This is fine for a passed history window of N stored data.</a:t>
                </a:r>
              </a:p>
              <a:p>
                <a:pPr marL="0" indent="0">
                  <a:buNone/>
                </a:pPr>
                <a:r>
                  <a:rPr lang="en-US" dirty="0" smtClean="0"/>
                  <a:t>When the next M predictions </a:t>
                </a:r>
                <a14:m>
                  <m:oMath xmlns:m="http://schemas.openxmlformats.org/officeDocument/2006/math">
                    <m:sSub>
                      <m:sSubPr>
                        <m:ctrlPr>
                          <a:rPr lang="en-US" b="0" i="1" smtClean="0">
                            <a:latin typeface="Cambria Math"/>
                          </a:rPr>
                        </m:ctrlPr>
                      </m:sSubPr>
                      <m:e>
                        <m:r>
                          <a:rPr lang="en-US" b="0" i="1" smtClean="0">
                            <a:latin typeface="Cambria Math"/>
                          </a:rPr>
                          <m:t>𝑢</m:t>
                        </m:r>
                      </m:e>
                      <m:sub>
                        <m:r>
                          <a:rPr lang="en-US" b="0" i="1" smtClean="0">
                            <a:latin typeface="Cambria Math"/>
                          </a:rPr>
                          <m:t>𝑝𝑟𝑒𝑑</m:t>
                        </m:r>
                      </m:sub>
                    </m:sSub>
                    <m:r>
                      <a:rPr lang="en-US" b="0" i="1" smtClean="0">
                        <a:latin typeface="Cambria Math"/>
                      </a:rPr>
                      <m:t>=[</m:t>
                    </m:r>
                    <m:sSub>
                      <m:sSubPr>
                        <m:ctrlPr>
                          <a:rPr lang="en-US" b="0" i="1" smtClean="0">
                            <a:latin typeface="Cambria Math"/>
                          </a:rPr>
                        </m:ctrlPr>
                      </m:sSubPr>
                      <m:e>
                        <m:r>
                          <a:rPr lang="en-US" b="0" i="1" smtClean="0">
                            <a:latin typeface="Cambria Math"/>
                          </a:rPr>
                          <m:t>𝑢</m:t>
                        </m:r>
                      </m:e>
                      <m:sub>
                        <m:r>
                          <a:rPr lang="en-US" b="0" i="1" smtClean="0">
                            <a:latin typeface="Cambria Math"/>
                          </a:rPr>
                          <m:t>𝑝𝑟𝑒𝑑</m:t>
                        </m:r>
                        <m:r>
                          <a:rPr lang="en-US" b="0" i="1" smtClean="0">
                            <a:latin typeface="Cambria Math"/>
                          </a:rPr>
                          <m:t>,1</m:t>
                        </m:r>
                      </m:sub>
                    </m:sSub>
                    <m:r>
                      <a:rPr lang="en-US" b="0" i="1" smtClean="0">
                        <a:latin typeface="Cambria Math"/>
                      </a:rPr>
                      <m:t>  …  </m:t>
                    </m:r>
                    <m:sSub>
                      <m:sSubPr>
                        <m:ctrlPr>
                          <a:rPr lang="en-US" b="0" i="1" smtClean="0">
                            <a:latin typeface="Cambria Math"/>
                          </a:rPr>
                        </m:ctrlPr>
                      </m:sSubPr>
                      <m:e>
                        <m:r>
                          <a:rPr lang="en-US" b="0" i="1" smtClean="0">
                            <a:latin typeface="Cambria Math"/>
                          </a:rPr>
                          <m:t> </m:t>
                        </m:r>
                        <m:r>
                          <a:rPr lang="en-US" b="0" i="1" smtClean="0">
                            <a:latin typeface="Cambria Math"/>
                          </a:rPr>
                          <m:t>𝑢</m:t>
                        </m:r>
                      </m:e>
                      <m:sub>
                        <m:r>
                          <a:rPr lang="en-US" b="0" i="1" smtClean="0">
                            <a:latin typeface="Cambria Math"/>
                          </a:rPr>
                          <m:t>𝑝𝑟𝑒𝑑</m:t>
                        </m:r>
                        <m:r>
                          <a:rPr lang="en-US" b="0" i="1" smtClean="0">
                            <a:latin typeface="Cambria Math"/>
                          </a:rPr>
                          <m:t>,</m:t>
                        </m:r>
                        <m:r>
                          <a:rPr lang="de-CH" b="0" i="1" smtClean="0">
                            <a:latin typeface="Cambria Math"/>
                          </a:rPr>
                          <m:t>𝑀</m:t>
                        </m:r>
                      </m:sub>
                    </m:sSub>
                    <m:r>
                      <a:rPr lang="en-US" b="0" i="1" smtClean="0">
                        <a:latin typeface="Cambria Math"/>
                      </a:rPr>
                      <m:t>]</m:t>
                    </m:r>
                  </m:oMath>
                </a14:m>
                <a:r>
                  <a:rPr lang="en-US" dirty="0" smtClean="0"/>
                  <a:t> are given (e.g. by the Vision algorithm) the parameters are assumed to remain constant.</a:t>
                </a:r>
              </a:p>
            </p:txBody>
          </p:sp>
        </mc:Choice>
        <mc:Fallback xmlns="">
          <p:sp>
            <p:nvSpPr>
              <p:cNvPr id="3" name="Inhaltsplatzhalter 2"/>
              <p:cNvSpPr>
                <a:spLocks noGrp="1" noRot="1" noChangeAspect="1" noMove="1" noResize="1" noEditPoints="1" noAdjustHandles="1" noChangeArrowheads="1" noChangeShapeType="1" noTextEdit="1"/>
              </p:cNvSpPr>
              <p:nvPr>
                <p:ph sz="half" idx="2"/>
              </p:nvPr>
            </p:nvSpPr>
            <p:spPr>
              <a:xfrm>
                <a:off x="1476374" y="1592262"/>
                <a:ext cx="6191251" cy="5149105"/>
              </a:xfrm>
              <a:blipFill rotWithShape="1">
                <a:blip r:embed="rId4"/>
                <a:stretch>
                  <a:fillRect l="-2264" t="-1420"/>
                </a:stretch>
              </a:blipFill>
            </p:spPr>
            <p:txBody>
              <a:bodyPr/>
              <a:lstStyle/>
              <a:p>
                <a:r>
                  <a:rPr lang="en-US">
                    <a:noFill/>
                  </a:rPr>
                  <a:t> </a:t>
                </a:r>
              </a:p>
            </p:txBody>
          </p:sp>
        </mc:Fallback>
      </mc:AlternateContent>
      <p:sp>
        <p:nvSpPr>
          <p:cNvPr id="4" name="Inhaltsplatzhalter 3"/>
          <p:cNvSpPr>
            <a:spLocks noGrp="1"/>
          </p:cNvSpPr>
          <p:nvPr>
            <p:ph sz="half" idx="11"/>
          </p:nvPr>
        </p:nvSpPr>
        <p:spPr/>
        <p:txBody>
          <a:bodyPr/>
          <a:lstStyle/>
          <a:p>
            <a:endParaRPr lang="en-US"/>
          </a:p>
        </p:txBody>
      </p:sp>
      <p:sp>
        <p:nvSpPr>
          <p:cNvPr id="5" name="Untertitel 4"/>
          <p:cNvSpPr>
            <a:spLocks noGrp="1"/>
          </p:cNvSpPr>
          <p:nvPr>
            <p:ph type="subTitle" idx="1"/>
          </p:nvPr>
        </p:nvSpPr>
        <p:spPr/>
        <p:txBody>
          <a:bodyPr/>
          <a:lstStyle/>
          <a:p>
            <a:r>
              <a:rPr lang="en-US" smtClean="0"/>
              <a:t>Kalman Filter Approach</a:t>
            </a:r>
            <a:endParaRPr lang="en-US"/>
          </a:p>
        </p:txBody>
      </p:sp>
      <p:sp>
        <p:nvSpPr>
          <p:cNvPr id="6" name="Datumsplatzhalter 5"/>
          <p:cNvSpPr>
            <a:spLocks noGrp="1"/>
          </p:cNvSpPr>
          <p:nvPr>
            <p:ph type="dt" sz="half" idx="12"/>
          </p:nvPr>
        </p:nvSpPr>
        <p:spPr/>
        <p:txBody>
          <a:bodyPr/>
          <a:lstStyle/>
          <a:p>
            <a:r>
              <a:rPr lang="en-US" smtClean="0"/>
              <a:t>Month DD, Year</a:t>
            </a:r>
            <a:endParaRPr lang="en-US"/>
          </a:p>
        </p:txBody>
      </p:sp>
      <p:sp>
        <p:nvSpPr>
          <p:cNvPr id="7" name="Foliennummernplatzhalter 6"/>
          <p:cNvSpPr>
            <a:spLocks noGrp="1"/>
          </p:cNvSpPr>
          <p:nvPr>
            <p:ph type="sldNum" sz="quarter" idx="13"/>
          </p:nvPr>
        </p:nvSpPr>
        <p:spPr/>
        <p:txBody>
          <a:bodyPr/>
          <a:lstStyle/>
          <a:p>
            <a:r>
              <a:rPr lang="en-US" smtClean="0"/>
              <a:t>| Slide </a:t>
            </a:r>
            <a:fld id="{CF363E95-653D-48D7-8EB0-A81FED805B5F}" type="slidenum">
              <a:rPr lang="en-US" smtClean="0"/>
              <a:pPr/>
              <a:t>10</a:t>
            </a:fld>
            <a:endParaRPr lang="en-US"/>
          </a:p>
        </p:txBody>
      </p:sp>
      <p:sp>
        <p:nvSpPr>
          <p:cNvPr id="8" name="Fußzeilenplatzhalter 7"/>
          <p:cNvSpPr>
            <a:spLocks noGrp="1"/>
          </p:cNvSpPr>
          <p:nvPr>
            <p:ph type="ftr" sz="quarter" idx="14"/>
          </p:nvPr>
        </p:nvSpPr>
        <p:spPr/>
        <p:txBody>
          <a:bodyPr/>
          <a:lstStyle/>
          <a:p>
            <a:r>
              <a:rPr lang="en-US" smtClean="0"/>
              <a:t>© ABB Group</a:t>
            </a:r>
          </a:p>
          <a:p>
            <a:endParaRPr lang="en-US" smtClean="0"/>
          </a:p>
        </p:txBody>
      </p:sp>
    </p:spTree>
    <p:custDataLst>
      <p:tags r:id="rId1"/>
    </p:custDataLst>
    <p:extLst>
      <p:ext uri="{BB962C8B-B14F-4D97-AF65-F5344CB8AC3E}">
        <p14:creationId xmlns:p14="http://schemas.microsoft.com/office/powerpoint/2010/main" val="127202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Modeling the PV Power output</a:t>
            </a:r>
            <a:endParaRPr lang="en-US"/>
          </a:p>
        </p:txBody>
      </p:sp>
      <p:sp>
        <p:nvSpPr>
          <p:cNvPr id="3" name="Inhaltsplatzhalter 2"/>
          <p:cNvSpPr>
            <a:spLocks noGrp="1"/>
          </p:cNvSpPr>
          <p:nvPr>
            <p:ph sz="half" idx="2"/>
          </p:nvPr>
        </p:nvSpPr>
        <p:spPr>
          <a:xfrm>
            <a:off x="1476375" y="1592263"/>
            <a:ext cx="1727474" cy="396578"/>
          </a:xfrm>
        </p:spPr>
        <p:txBody>
          <a:bodyPr>
            <a:normAutofit/>
          </a:bodyPr>
          <a:lstStyle/>
          <a:p>
            <a:pPr marL="0" indent="0">
              <a:buNone/>
            </a:pPr>
            <a:r>
              <a:rPr lang="en-US" b="1" smtClean="0">
                <a:latin typeface="+mn-lt"/>
              </a:rPr>
              <a:t>Algorithm:</a:t>
            </a:r>
          </a:p>
        </p:txBody>
      </p:sp>
      <p:sp>
        <p:nvSpPr>
          <p:cNvPr id="4" name="Inhaltsplatzhalter 3"/>
          <p:cNvSpPr>
            <a:spLocks noGrp="1"/>
          </p:cNvSpPr>
          <p:nvPr>
            <p:ph sz="half" idx="11"/>
          </p:nvPr>
        </p:nvSpPr>
        <p:spPr/>
        <p:txBody>
          <a:bodyPr/>
          <a:lstStyle/>
          <a:p>
            <a:endParaRPr lang="en-US"/>
          </a:p>
        </p:txBody>
      </p:sp>
      <p:sp>
        <p:nvSpPr>
          <p:cNvPr id="5" name="Untertitel 4"/>
          <p:cNvSpPr>
            <a:spLocks noGrp="1"/>
          </p:cNvSpPr>
          <p:nvPr>
            <p:ph type="subTitle" idx="1"/>
          </p:nvPr>
        </p:nvSpPr>
        <p:spPr/>
        <p:txBody>
          <a:bodyPr/>
          <a:lstStyle/>
          <a:p>
            <a:r>
              <a:rPr lang="en-US" smtClean="0"/>
              <a:t>Kalman Filter Approach</a:t>
            </a:r>
            <a:endParaRPr lang="en-US"/>
          </a:p>
        </p:txBody>
      </p:sp>
      <p:sp>
        <p:nvSpPr>
          <p:cNvPr id="6" name="Datumsplatzhalter 5"/>
          <p:cNvSpPr>
            <a:spLocks noGrp="1"/>
          </p:cNvSpPr>
          <p:nvPr>
            <p:ph type="dt" sz="half" idx="12"/>
          </p:nvPr>
        </p:nvSpPr>
        <p:spPr/>
        <p:txBody>
          <a:bodyPr/>
          <a:lstStyle/>
          <a:p>
            <a:r>
              <a:rPr lang="en-US" smtClean="0"/>
              <a:t>Month DD, Year</a:t>
            </a:r>
            <a:endParaRPr lang="en-US"/>
          </a:p>
        </p:txBody>
      </p:sp>
      <p:sp>
        <p:nvSpPr>
          <p:cNvPr id="7" name="Foliennummernplatzhalter 6"/>
          <p:cNvSpPr>
            <a:spLocks noGrp="1"/>
          </p:cNvSpPr>
          <p:nvPr>
            <p:ph type="sldNum" sz="quarter" idx="13"/>
          </p:nvPr>
        </p:nvSpPr>
        <p:spPr/>
        <p:txBody>
          <a:bodyPr/>
          <a:lstStyle/>
          <a:p>
            <a:r>
              <a:rPr lang="en-US" smtClean="0"/>
              <a:t>| Slide </a:t>
            </a:r>
            <a:fld id="{CF363E95-653D-48D7-8EB0-A81FED805B5F}" type="slidenum">
              <a:rPr lang="en-US" smtClean="0"/>
              <a:pPr/>
              <a:t>11</a:t>
            </a:fld>
            <a:endParaRPr lang="en-US"/>
          </a:p>
        </p:txBody>
      </p:sp>
      <p:sp>
        <p:nvSpPr>
          <p:cNvPr id="8" name="Fußzeilenplatzhalter 7"/>
          <p:cNvSpPr>
            <a:spLocks noGrp="1"/>
          </p:cNvSpPr>
          <p:nvPr>
            <p:ph type="ftr" sz="quarter" idx="14"/>
          </p:nvPr>
        </p:nvSpPr>
        <p:spPr/>
        <p:txBody>
          <a:bodyPr/>
          <a:lstStyle/>
          <a:p>
            <a:r>
              <a:rPr lang="en-US" smtClean="0"/>
              <a:t>© ABB Group</a:t>
            </a:r>
          </a:p>
          <a:p>
            <a:endParaRPr lang="en-US" smtClean="0"/>
          </a:p>
        </p:txBody>
      </p:sp>
      <p:sp>
        <p:nvSpPr>
          <p:cNvPr id="9" name="Rectangle 8"/>
          <p:cNvSpPr/>
          <p:nvPr/>
        </p:nvSpPr>
        <p:spPr>
          <a:xfrm>
            <a:off x="4280075" y="2827530"/>
            <a:ext cx="1080120" cy="57606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100"/>
              </a:spcBef>
              <a:buClr>
                <a:schemeClr val="tx2"/>
              </a:buClr>
              <a:buSzPct val="70000"/>
            </a:pPr>
            <a:r>
              <a:rPr lang="en-US" smtClean="0">
                <a:solidFill>
                  <a:schemeClr val="tx1"/>
                </a:solidFill>
                <a:latin typeface="Arial" pitchFamily="34" charset="0"/>
                <a:cs typeface="Arial" pitchFamily="34" charset="0"/>
              </a:rPr>
              <a:t>KF</a:t>
            </a:r>
          </a:p>
        </p:txBody>
      </p:sp>
      <p:cxnSp>
        <p:nvCxnSpPr>
          <p:cNvPr id="11" name="Straight Arrow Connector 10"/>
          <p:cNvCxnSpPr/>
          <p:nvPr/>
        </p:nvCxnSpPr>
        <p:spPr>
          <a:xfrm>
            <a:off x="3632003" y="2971546"/>
            <a:ext cx="64807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32003" y="3259578"/>
            <a:ext cx="64807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60195" y="2971546"/>
            <a:ext cx="64807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5472246" y="2619758"/>
                <a:ext cx="423970" cy="288032"/>
              </a:xfrm>
              <a:prstGeom prst="rect">
                <a:avLst/>
              </a:prstGeom>
            </p:spPr>
            <p:txBody>
              <a:bodyPr vert="horz" wrap="none" lIns="0" tIns="0" rIns="0" bIns="0" rtlCol="0">
                <a:normAutofit/>
              </a:bodyPr>
              <a:lstStyle/>
              <a:p>
                <a:pPr>
                  <a:spcBef>
                    <a:spcPts val="1100"/>
                  </a:spcBef>
                  <a:buClr>
                    <a:schemeClr val="tx2"/>
                  </a:buClr>
                  <a:buSzPct val="70000"/>
                </a:pPr>
                <a14:m>
                  <m:oMathPara xmlns:m="http://schemas.openxmlformats.org/officeDocument/2006/math">
                    <m:oMathParaPr>
                      <m:jc m:val="centerGroup"/>
                    </m:oMathParaPr>
                    <m:oMath xmlns:m="http://schemas.openxmlformats.org/officeDocument/2006/math">
                      <m:acc>
                        <m:accPr>
                          <m:chr m:val="⃗"/>
                          <m:ctrlPr>
                            <a:rPr lang="en-US" b="0" i="1" smtClean="0">
                              <a:latin typeface="Cambria Math"/>
                              <a:cs typeface="Arial" pitchFamily="34" charset="0"/>
                            </a:rPr>
                          </m:ctrlPr>
                        </m:accPr>
                        <m:e>
                          <m:r>
                            <a:rPr lang="en-US" b="0" i="1" smtClean="0">
                              <a:latin typeface="Cambria Math"/>
                              <a:cs typeface="Arial" pitchFamily="34" charset="0"/>
                            </a:rPr>
                            <m:t>𝛼</m:t>
                          </m:r>
                        </m:e>
                      </m:acc>
                    </m:oMath>
                  </m:oMathPara>
                </a14:m>
                <a:endParaRPr lang="en-US" smtClean="0">
                  <a:latin typeface="Arial" pitchFamily="34" charset="0"/>
                  <a:cs typeface="Arial"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472246" y="2619758"/>
                <a:ext cx="423970" cy="288032"/>
              </a:xfrm>
              <a:prstGeom prst="rect">
                <a:avLst/>
              </a:prstGeom>
              <a:blipFill rotWithShape="1">
                <a:blip r:embed="rId4"/>
                <a:stretch>
                  <a:fillRect t="-44681" r="-55072"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113569" y="2619758"/>
                <a:ext cx="832462" cy="288032"/>
              </a:xfrm>
              <a:prstGeom prst="rect">
                <a:avLst/>
              </a:prstGeom>
            </p:spPr>
            <p:txBody>
              <a:bodyPr vert="horz" wrap="none" lIns="0" tIns="0" rIns="0" bIns="0" rtlCol="0">
                <a:normAutofit/>
              </a:bodyPr>
              <a:lstStyle/>
              <a:p>
                <a:pPr>
                  <a:spcBef>
                    <a:spcPts val="1100"/>
                  </a:spcBef>
                  <a:buClr>
                    <a:schemeClr val="tx2"/>
                  </a:buClr>
                  <a:buSzPct val="70000"/>
                </a:pPr>
                <a14:m>
                  <m:oMathPara xmlns:m="http://schemas.openxmlformats.org/officeDocument/2006/math">
                    <m:oMathParaPr>
                      <m:jc m:val="centerGroup"/>
                    </m:oMathParaPr>
                    <m:oMath xmlns:m="http://schemas.openxmlformats.org/officeDocument/2006/math">
                      <m:sSub>
                        <m:sSubPr>
                          <m:ctrlPr>
                            <a:rPr lang="en-US" sz="1500" b="0" i="1" smtClean="0">
                              <a:latin typeface="Cambria Math"/>
                              <a:cs typeface="Arial" pitchFamily="34" charset="0"/>
                            </a:rPr>
                          </m:ctrlPr>
                        </m:sSubPr>
                        <m:e>
                          <m:acc>
                            <m:accPr>
                              <m:chr m:val="⃗"/>
                              <m:ctrlPr>
                                <a:rPr lang="en-US" sz="1500" b="0" i="1" smtClean="0">
                                  <a:latin typeface="Cambria Math"/>
                                  <a:cs typeface="Arial" pitchFamily="34" charset="0"/>
                                </a:rPr>
                              </m:ctrlPr>
                            </m:accPr>
                            <m:e>
                              <m:r>
                                <a:rPr lang="en-US" sz="1500" b="0" i="1" smtClean="0">
                                  <a:latin typeface="Cambria Math"/>
                                  <a:cs typeface="Arial" pitchFamily="34" charset="0"/>
                                </a:rPr>
                                <m:t>𝑦</m:t>
                              </m:r>
                            </m:e>
                          </m:acc>
                          <m:r>
                            <a:rPr lang="en-US" sz="1500" b="0" i="1" smtClean="0">
                              <a:latin typeface="Cambria Math"/>
                              <a:cs typeface="Arial" pitchFamily="34" charset="0"/>
                            </a:rPr>
                            <m:t>=</m:t>
                          </m:r>
                          <m:r>
                            <a:rPr lang="en-US" sz="1500" b="0" i="1" smtClean="0">
                              <a:latin typeface="Cambria Math"/>
                              <a:cs typeface="Arial" pitchFamily="34" charset="0"/>
                            </a:rPr>
                            <m:t>𝑃</m:t>
                          </m:r>
                        </m:e>
                        <m:sub>
                          <m:r>
                            <a:rPr lang="en-US" sz="1500" b="0" i="1" smtClean="0">
                              <a:latin typeface="Cambria Math"/>
                              <a:cs typeface="Arial" pitchFamily="34" charset="0"/>
                            </a:rPr>
                            <m:t>𝑃𝑉</m:t>
                          </m:r>
                        </m:sub>
                      </m:sSub>
                    </m:oMath>
                  </m:oMathPara>
                </a14:m>
                <a:endParaRPr lang="en-US" sz="1500" smtClean="0">
                  <a:latin typeface="Arial" pitchFamily="34" charset="0"/>
                  <a:cs typeface="Arial"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113569" y="2619758"/>
                <a:ext cx="832462" cy="288032"/>
              </a:xfrm>
              <a:prstGeom prst="rect">
                <a:avLst/>
              </a:prstGeom>
              <a:blipFill rotWithShape="1">
                <a:blip r:embed="rId5"/>
                <a:stretch>
                  <a:fillRect t="-25532" b="-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038680" y="3319290"/>
                <a:ext cx="1039471" cy="360040"/>
              </a:xfrm>
              <a:prstGeom prst="rect">
                <a:avLst/>
              </a:prstGeom>
            </p:spPr>
            <p:txBody>
              <a:bodyPr vert="horz" wrap="none" lIns="0" tIns="0" rIns="0" bIns="0" rtlCol="0">
                <a:normAutofit/>
              </a:bodyPr>
              <a:lstStyle/>
              <a:p>
                <a:pPr>
                  <a:spcBef>
                    <a:spcPts val="1100"/>
                  </a:spcBef>
                  <a:buClr>
                    <a:schemeClr val="tx2"/>
                  </a:buClr>
                  <a:buSzPct val="70000"/>
                </a:pPr>
                <a14:m>
                  <m:oMathPara xmlns:m="http://schemas.openxmlformats.org/officeDocument/2006/math">
                    <m:oMathParaPr>
                      <m:jc m:val="centerGroup"/>
                    </m:oMathParaPr>
                    <m:oMath xmlns:m="http://schemas.openxmlformats.org/officeDocument/2006/math">
                      <m:acc>
                        <m:accPr>
                          <m:chr m:val="⃗"/>
                          <m:ctrlPr>
                            <a:rPr lang="en-US" sz="1500" b="0" i="1" smtClean="0">
                              <a:latin typeface="Cambria Math"/>
                              <a:cs typeface="Arial" pitchFamily="34" charset="0"/>
                            </a:rPr>
                          </m:ctrlPr>
                        </m:accPr>
                        <m:e>
                          <m:r>
                            <a:rPr lang="en-US" sz="1500" b="0" i="1" smtClean="0">
                              <a:latin typeface="Cambria Math"/>
                              <a:cs typeface="Arial" pitchFamily="34" charset="0"/>
                            </a:rPr>
                            <m:t>𝑢</m:t>
                          </m:r>
                        </m:e>
                      </m:acc>
                      <m:r>
                        <a:rPr lang="en-US" sz="1500" b="0" i="1" smtClean="0">
                          <a:latin typeface="Cambria Math"/>
                          <a:cs typeface="Arial" pitchFamily="34" charset="0"/>
                        </a:rPr>
                        <m:t>=</m:t>
                      </m:r>
                      <m:r>
                        <a:rPr lang="en-US" sz="1500" b="0" i="1" smtClean="0">
                          <a:latin typeface="Cambria Math"/>
                          <a:cs typeface="Arial" pitchFamily="34" charset="0"/>
                        </a:rPr>
                        <m:t>𝐺𝐻𝐼</m:t>
                      </m:r>
                    </m:oMath>
                  </m:oMathPara>
                </a14:m>
                <a:endParaRPr lang="en-US" sz="1500" smtClean="0">
                  <a:latin typeface="Arial" pitchFamily="34" charset="0"/>
                  <a:cs typeface="Arial"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038680" y="3319290"/>
                <a:ext cx="1039471" cy="360040"/>
              </a:xfrm>
              <a:prstGeom prst="rect">
                <a:avLst/>
              </a:prstGeom>
              <a:blipFill rotWithShape="1">
                <a:blip r:embed="rId6"/>
                <a:stretch>
                  <a:fillRect/>
                </a:stretch>
              </a:blipFill>
            </p:spPr>
            <p:txBody>
              <a:bodyPr/>
              <a:lstStyle/>
              <a:p>
                <a:r>
                  <a:rPr lang="en-US">
                    <a:noFill/>
                  </a:rPr>
                  <a:t> </a:t>
                </a:r>
              </a:p>
            </p:txBody>
          </p:sp>
        </mc:Fallback>
      </mc:AlternateContent>
      <p:sp>
        <p:nvSpPr>
          <p:cNvPr id="17" name="Rectangle 16"/>
          <p:cNvSpPr/>
          <p:nvPr/>
        </p:nvSpPr>
        <p:spPr>
          <a:xfrm>
            <a:off x="2953236" y="3633304"/>
            <a:ext cx="792088" cy="14401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18" name="Rectangle 17"/>
          <p:cNvSpPr/>
          <p:nvPr/>
        </p:nvSpPr>
        <p:spPr>
          <a:xfrm>
            <a:off x="3235207" y="2374612"/>
            <a:ext cx="792088" cy="14401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19" name="Rectangle 18"/>
          <p:cNvSpPr/>
          <p:nvPr/>
        </p:nvSpPr>
        <p:spPr>
          <a:xfrm>
            <a:off x="4033356" y="3633304"/>
            <a:ext cx="216024" cy="144016"/>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20" name="TextBox 19"/>
          <p:cNvSpPr txBox="1"/>
          <p:nvPr/>
        </p:nvSpPr>
        <p:spPr>
          <a:xfrm>
            <a:off x="2861007" y="2107372"/>
            <a:ext cx="1552610" cy="288032"/>
          </a:xfrm>
          <a:prstGeom prst="rect">
            <a:avLst/>
          </a:prstGeom>
        </p:spPr>
        <p:txBody>
          <a:bodyPr vert="horz" wrap="none" lIns="0" tIns="0" rIns="0" bIns="0" rtlCol="0">
            <a:normAutofit/>
          </a:bodyPr>
          <a:lstStyle/>
          <a:p>
            <a:pPr>
              <a:spcBef>
                <a:spcPts val="1100"/>
              </a:spcBef>
              <a:buClr>
                <a:schemeClr val="tx2"/>
              </a:buClr>
              <a:buSzPct val="70000"/>
            </a:pPr>
            <a:r>
              <a:rPr lang="en-US" sz="1400" smtClean="0">
                <a:solidFill>
                  <a:schemeClr val="accent2"/>
                </a:solidFill>
                <a:latin typeface="Arial" pitchFamily="34" charset="0"/>
                <a:cs typeface="Arial" pitchFamily="34" charset="0"/>
              </a:rPr>
              <a:t>Last N points</a:t>
            </a:r>
          </a:p>
        </p:txBody>
      </p:sp>
      <p:sp>
        <p:nvSpPr>
          <p:cNvPr id="21" name="TextBox 20"/>
          <p:cNvSpPr txBox="1"/>
          <p:nvPr/>
        </p:nvSpPr>
        <p:spPr>
          <a:xfrm>
            <a:off x="4033356" y="3804598"/>
            <a:ext cx="1659811" cy="404770"/>
          </a:xfrm>
          <a:prstGeom prst="rect">
            <a:avLst/>
          </a:prstGeom>
        </p:spPr>
        <p:txBody>
          <a:bodyPr vert="horz" wrap="none" lIns="0" tIns="0" rIns="0" bIns="0" rtlCol="0">
            <a:normAutofit fontScale="85000" lnSpcReduction="20000"/>
          </a:bodyPr>
          <a:lstStyle/>
          <a:p>
            <a:pPr>
              <a:spcBef>
                <a:spcPts val="1100"/>
              </a:spcBef>
              <a:buClr>
                <a:schemeClr val="tx2"/>
              </a:buClr>
              <a:buSzPct val="70000"/>
            </a:pPr>
            <a:r>
              <a:rPr lang="en-US" smtClean="0">
                <a:solidFill>
                  <a:srgbClr val="FF0000"/>
                </a:solidFill>
                <a:latin typeface="Arial" pitchFamily="34" charset="0"/>
                <a:cs typeface="Arial" pitchFamily="34" charset="0"/>
              </a:rPr>
              <a:t>predicted next</a:t>
            </a:r>
            <a:br>
              <a:rPr lang="en-US" smtClean="0">
                <a:solidFill>
                  <a:srgbClr val="FF0000"/>
                </a:solidFill>
                <a:latin typeface="Arial" pitchFamily="34" charset="0"/>
                <a:cs typeface="Arial" pitchFamily="34" charset="0"/>
              </a:rPr>
            </a:br>
            <a:r>
              <a:rPr lang="en-US" smtClean="0">
                <a:solidFill>
                  <a:srgbClr val="FF0000"/>
                </a:solidFill>
                <a:latin typeface="Arial" pitchFamily="34" charset="0"/>
                <a:cs typeface="Arial" pitchFamily="34" charset="0"/>
              </a:rPr>
              <a:t>M points</a:t>
            </a:r>
          </a:p>
        </p:txBody>
      </p:sp>
      <p:cxnSp>
        <p:nvCxnSpPr>
          <p:cNvPr id="24" name="Straight Arrow Connector 23"/>
          <p:cNvCxnSpPr/>
          <p:nvPr/>
        </p:nvCxnSpPr>
        <p:spPr>
          <a:xfrm>
            <a:off x="5360195" y="3259578"/>
            <a:ext cx="64807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568776" y="3327880"/>
                <a:ext cx="423970" cy="288032"/>
              </a:xfrm>
              <a:prstGeom prst="rect">
                <a:avLst/>
              </a:prstGeom>
            </p:spPr>
            <p:txBody>
              <a:bodyPr vert="horz" wrap="none" lIns="0" tIns="0" rIns="0" bIns="0" rtlCol="0">
                <a:normAutofit fontScale="85000" lnSpcReduction="10000"/>
              </a:bodyPr>
              <a:lstStyle/>
              <a:p>
                <a:pPr>
                  <a:spcBef>
                    <a:spcPts val="1100"/>
                  </a:spcBef>
                  <a:buClr>
                    <a:schemeClr val="tx2"/>
                  </a:buClr>
                  <a:buSzPct val="70000"/>
                </a:pPr>
                <a14:m>
                  <m:oMathPara xmlns:m="http://schemas.openxmlformats.org/officeDocument/2006/math">
                    <m:oMathParaPr>
                      <m:jc m:val="centerGroup"/>
                    </m:oMathParaPr>
                    <m:oMath xmlns:m="http://schemas.openxmlformats.org/officeDocument/2006/math">
                      <m:sSub>
                        <m:sSubPr>
                          <m:ctrlPr>
                            <a:rPr lang="en-US" b="0" i="1" smtClean="0">
                              <a:latin typeface="Cambria Math"/>
                              <a:cs typeface="Arial" pitchFamily="34" charset="0"/>
                            </a:rPr>
                          </m:ctrlPr>
                        </m:sSubPr>
                        <m:e>
                          <m:acc>
                            <m:accPr>
                              <m:chr m:val="⃗"/>
                              <m:ctrlPr>
                                <a:rPr lang="en-US" b="0" i="1" smtClean="0">
                                  <a:latin typeface="Cambria Math"/>
                                  <a:cs typeface="Arial" pitchFamily="34" charset="0"/>
                                </a:rPr>
                              </m:ctrlPr>
                            </m:accPr>
                            <m:e>
                              <m:r>
                                <a:rPr lang="en-US" b="0" i="1" smtClean="0">
                                  <a:latin typeface="Cambria Math"/>
                                  <a:cs typeface="Arial" pitchFamily="34" charset="0"/>
                                </a:rPr>
                                <m:t>𝑃</m:t>
                              </m:r>
                            </m:e>
                          </m:acc>
                        </m:e>
                        <m:sub>
                          <m:r>
                            <a:rPr lang="en-US" b="0" i="1" smtClean="0">
                              <a:latin typeface="Cambria Math"/>
                              <a:cs typeface="Arial" pitchFamily="34" charset="0"/>
                            </a:rPr>
                            <m:t>𝑃𝑉</m:t>
                          </m:r>
                        </m:sub>
                      </m:sSub>
                    </m:oMath>
                  </m:oMathPara>
                </a14:m>
                <a:endParaRPr lang="en-US" smtClean="0">
                  <a:latin typeface="Arial" pitchFamily="34" charset="0"/>
                  <a:cs typeface="Arial" pitchFamily="34"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568776" y="3327880"/>
                <a:ext cx="423970" cy="288032"/>
              </a:xfrm>
              <a:prstGeom prst="rect">
                <a:avLst/>
              </a:prstGeom>
              <a:blipFill rotWithShape="1">
                <a:blip r:embed="rId7"/>
                <a:stretch>
                  <a:fillRect t="-27660" r="-15942" b="-2128"/>
                </a:stretch>
              </a:blipFill>
            </p:spPr>
            <p:txBody>
              <a:bodyPr/>
              <a:lstStyle/>
              <a:p>
                <a:r>
                  <a:rPr lang="en-US">
                    <a:noFill/>
                  </a:rPr>
                  <a:t> </a:t>
                </a:r>
              </a:p>
            </p:txBody>
          </p:sp>
        </mc:Fallback>
      </mc:AlternateContent>
      <p:sp>
        <p:nvSpPr>
          <p:cNvPr id="26" name="TextBox 25"/>
          <p:cNvSpPr txBox="1"/>
          <p:nvPr/>
        </p:nvSpPr>
        <p:spPr>
          <a:xfrm>
            <a:off x="2648301" y="3808056"/>
            <a:ext cx="1131611" cy="288032"/>
          </a:xfrm>
          <a:prstGeom prst="rect">
            <a:avLst/>
          </a:prstGeom>
        </p:spPr>
        <p:txBody>
          <a:bodyPr vert="horz" wrap="none" lIns="0" tIns="0" rIns="0" bIns="0" rtlCol="0">
            <a:normAutofit/>
          </a:bodyPr>
          <a:lstStyle/>
          <a:p>
            <a:pPr>
              <a:spcBef>
                <a:spcPts val="1100"/>
              </a:spcBef>
              <a:buClr>
                <a:schemeClr val="tx2"/>
              </a:buClr>
              <a:buSzPct val="70000"/>
            </a:pPr>
            <a:r>
              <a:rPr lang="en-US" sz="1400" dirty="0" smtClean="0">
                <a:solidFill>
                  <a:schemeClr val="accent2"/>
                </a:solidFill>
                <a:latin typeface="Arial" pitchFamily="34" charset="0"/>
                <a:cs typeface="Arial" pitchFamily="34" charset="0"/>
              </a:rPr>
              <a:t>Last N points</a:t>
            </a:r>
          </a:p>
        </p:txBody>
      </p:sp>
      <p:sp>
        <p:nvSpPr>
          <p:cNvPr id="27" name="Rectangle 26"/>
          <p:cNvSpPr/>
          <p:nvPr/>
        </p:nvSpPr>
        <p:spPr>
          <a:xfrm>
            <a:off x="6259543" y="3489288"/>
            <a:ext cx="792088" cy="144016"/>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28" name="Rectangle 27"/>
          <p:cNvSpPr/>
          <p:nvPr/>
        </p:nvSpPr>
        <p:spPr>
          <a:xfrm>
            <a:off x="7433247" y="3489288"/>
            <a:ext cx="216024" cy="144016"/>
          </a:xfrm>
          <a:prstGeom prst="rect">
            <a:avLst/>
          </a:prstGeom>
          <a:solidFill>
            <a:srgbClr val="FF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29" name="TextBox 28"/>
          <p:cNvSpPr txBox="1"/>
          <p:nvPr/>
        </p:nvSpPr>
        <p:spPr>
          <a:xfrm>
            <a:off x="7335413" y="3660582"/>
            <a:ext cx="1659811" cy="404770"/>
          </a:xfrm>
          <a:prstGeom prst="rect">
            <a:avLst/>
          </a:prstGeom>
        </p:spPr>
        <p:txBody>
          <a:bodyPr vert="horz" wrap="none" lIns="0" tIns="0" rIns="0" bIns="0" rtlCol="0">
            <a:normAutofit fontScale="85000" lnSpcReduction="20000"/>
          </a:bodyPr>
          <a:lstStyle/>
          <a:p>
            <a:pPr>
              <a:spcBef>
                <a:spcPts val="1100"/>
              </a:spcBef>
              <a:buClr>
                <a:schemeClr val="tx2"/>
              </a:buClr>
              <a:buSzPct val="70000"/>
            </a:pPr>
            <a:r>
              <a:rPr lang="en-US" smtClean="0">
                <a:solidFill>
                  <a:srgbClr val="FF0000"/>
                </a:solidFill>
                <a:latin typeface="Arial" pitchFamily="34" charset="0"/>
                <a:cs typeface="Arial" pitchFamily="34" charset="0"/>
              </a:rPr>
              <a:t>predicted next</a:t>
            </a:r>
            <a:br>
              <a:rPr lang="en-US" smtClean="0">
                <a:solidFill>
                  <a:srgbClr val="FF0000"/>
                </a:solidFill>
                <a:latin typeface="Arial" pitchFamily="34" charset="0"/>
                <a:cs typeface="Arial" pitchFamily="34" charset="0"/>
              </a:rPr>
            </a:br>
            <a:r>
              <a:rPr lang="en-US" smtClean="0">
                <a:solidFill>
                  <a:srgbClr val="FF0000"/>
                </a:solidFill>
                <a:latin typeface="Arial" pitchFamily="34" charset="0"/>
                <a:cs typeface="Arial" pitchFamily="34" charset="0"/>
              </a:rPr>
              <a:t>M points</a:t>
            </a:r>
          </a:p>
        </p:txBody>
      </p:sp>
      <p:sp>
        <p:nvSpPr>
          <p:cNvPr id="30" name="TextBox 29"/>
          <p:cNvSpPr txBox="1"/>
          <p:nvPr/>
        </p:nvSpPr>
        <p:spPr>
          <a:xfrm>
            <a:off x="5579584" y="3633304"/>
            <a:ext cx="1131611" cy="288032"/>
          </a:xfrm>
          <a:prstGeom prst="rect">
            <a:avLst/>
          </a:prstGeom>
        </p:spPr>
        <p:txBody>
          <a:bodyPr vert="horz" wrap="none" lIns="0" tIns="0" rIns="0" bIns="0" rtlCol="0">
            <a:normAutofit/>
          </a:bodyPr>
          <a:lstStyle/>
          <a:p>
            <a:pPr>
              <a:spcBef>
                <a:spcPts val="1100"/>
              </a:spcBef>
              <a:buClr>
                <a:schemeClr val="tx2"/>
              </a:buClr>
              <a:buSzPct val="70000"/>
            </a:pPr>
            <a:r>
              <a:rPr lang="en-US" sz="1400" dirty="0" smtClean="0">
                <a:solidFill>
                  <a:schemeClr val="accent2"/>
                </a:solidFill>
                <a:latin typeface="Arial" pitchFamily="34" charset="0"/>
                <a:cs typeface="Arial" pitchFamily="34" charset="0"/>
              </a:rPr>
              <a:t>Last N points</a:t>
            </a:r>
          </a:p>
        </p:txBody>
      </p:sp>
      <p:sp>
        <p:nvSpPr>
          <p:cNvPr id="31" name="TextBox 30"/>
          <p:cNvSpPr txBox="1"/>
          <p:nvPr/>
        </p:nvSpPr>
        <p:spPr>
          <a:xfrm>
            <a:off x="3809132" y="3567251"/>
            <a:ext cx="245967" cy="288032"/>
          </a:xfrm>
          <a:prstGeom prst="rect">
            <a:avLst/>
          </a:prstGeom>
        </p:spPr>
        <p:txBody>
          <a:bodyPr vert="horz" wrap="none" lIns="0" tIns="0" rIns="0" bIns="0" rtlCol="0">
            <a:normAutofit/>
          </a:bodyPr>
          <a:lstStyle/>
          <a:p>
            <a:pPr>
              <a:spcBef>
                <a:spcPts val="1100"/>
              </a:spcBef>
              <a:buClr>
                <a:schemeClr val="tx2"/>
              </a:buClr>
              <a:buSzPct val="70000"/>
            </a:pPr>
            <a:r>
              <a:rPr lang="en-US" dirty="0" smtClean="0">
                <a:latin typeface="Arial" pitchFamily="34" charset="0"/>
                <a:cs typeface="Arial" pitchFamily="34" charset="0"/>
              </a:rPr>
              <a:t>+</a:t>
            </a:r>
          </a:p>
        </p:txBody>
      </p:sp>
      <p:sp>
        <p:nvSpPr>
          <p:cNvPr id="32" name="Rectangle 31"/>
          <p:cNvSpPr/>
          <p:nvPr/>
        </p:nvSpPr>
        <p:spPr>
          <a:xfrm>
            <a:off x="3956039" y="3567251"/>
            <a:ext cx="1295392" cy="714125"/>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cxnSp>
        <p:nvCxnSpPr>
          <p:cNvPr id="34" name="Straight Arrow Connector 33"/>
          <p:cNvCxnSpPr/>
          <p:nvPr/>
        </p:nvCxnSpPr>
        <p:spPr>
          <a:xfrm>
            <a:off x="6338296" y="2958516"/>
            <a:ext cx="1249962" cy="594"/>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436130" y="1761096"/>
            <a:ext cx="0" cy="63430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338296" y="2251388"/>
            <a:ext cx="1249962" cy="594"/>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436130" y="2446620"/>
            <a:ext cx="0" cy="63430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6019927" y="1617080"/>
                <a:ext cx="423970" cy="288032"/>
              </a:xfrm>
              <a:prstGeom prst="rect">
                <a:avLst/>
              </a:prstGeom>
            </p:spPr>
            <p:txBody>
              <a:bodyPr vert="horz" wrap="none" lIns="0" tIns="0" rIns="0" bIns="0" rtlCol="0">
                <a:normAutofit/>
              </a:bodyPr>
              <a:lstStyle/>
              <a:p>
                <a:pPr>
                  <a:spcBef>
                    <a:spcPts val="1100"/>
                  </a:spcBef>
                  <a:buClr>
                    <a:schemeClr val="tx2"/>
                  </a:buClr>
                  <a:buSzPct val="70000"/>
                </a:pPr>
                <a14:m>
                  <m:oMathPara xmlns:m="http://schemas.openxmlformats.org/officeDocument/2006/math">
                    <m:oMathParaPr>
                      <m:jc m:val="centerGroup"/>
                    </m:oMathParaPr>
                    <m:oMath xmlns:m="http://schemas.openxmlformats.org/officeDocument/2006/math">
                      <m:sSub>
                        <m:sSubPr>
                          <m:ctrlPr>
                            <a:rPr lang="en-US" b="0" i="1" smtClean="0">
                              <a:latin typeface="Cambria Math"/>
                              <a:cs typeface="Arial" pitchFamily="34" charset="0"/>
                            </a:rPr>
                          </m:ctrlPr>
                        </m:sSubPr>
                        <m:e>
                          <m:r>
                            <a:rPr lang="en-US" b="0" i="1" smtClean="0">
                              <a:latin typeface="Cambria Math"/>
                              <a:cs typeface="Arial" pitchFamily="34" charset="0"/>
                            </a:rPr>
                            <m:t>𝛼</m:t>
                          </m:r>
                        </m:e>
                        <m:sub>
                          <m:r>
                            <a:rPr lang="en-US" b="0" i="1" smtClean="0">
                              <a:latin typeface="Cambria Math"/>
                              <a:cs typeface="Arial" pitchFamily="34" charset="0"/>
                            </a:rPr>
                            <m:t>1</m:t>
                          </m:r>
                        </m:sub>
                      </m:sSub>
                    </m:oMath>
                  </m:oMathPara>
                </a14:m>
                <a:endParaRPr lang="en-US" smtClean="0">
                  <a:latin typeface="Arial" pitchFamily="34" charset="0"/>
                  <a:cs typeface="Arial" pitchFamily="34"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019927" y="1617080"/>
                <a:ext cx="423970" cy="288032"/>
              </a:xfrm>
              <a:prstGeom prst="rect">
                <a:avLst/>
              </a:prstGeom>
              <a:blipFill rotWithShape="1">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012160" y="2302604"/>
                <a:ext cx="423970" cy="288032"/>
              </a:xfrm>
              <a:prstGeom prst="rect">
                <a:avLst/>
              </a:prstGeom>
            </p:spPr>
            <p:txBody>
              <a:bodyPr vert="horz" wrap="none" lIns="0" tIns="0" rIns="0" bIns="0" rtlCol="0">
                <a:normAutofit/>
              </a:bodyPr>
              <a:lstStyle/>
              <a:p>
                <a:pPr>
                  <a:spcBef>
                    <a:spcPts val="1100"/>
                  </a:spcBef>
                  <a:buClr>
                    <a:schemeClr val="tx2"/>
                  </a:buClr>
                  <a:buSzPct val="70000"/>
                </a:pPr>
                <a14:m>
                  <m:oMathPara xmlns:m="http://schemas.openxmlformats.org/officeDocument/2006/math">
                    <m:oMathParaPr>
                      <m:jc m:val="centerGroup"/>
                    </m:oMathParaPr>
                    <m:oMath xmlns:m="http://schemas.openxmlformats.org/officeDocument/2006/math">
                      <m:sSub>
                        <m:sSubPr>
                          <m:ctrlPr>
                            <a:rPr lang="en-US" b="0" i="1" smtClean="0">
                              <a:latin typeface="Cambria Math"/>
                              <a:cs typeface="Arial" pitchFamily="34" charset="0"/>
                            </a:rPr>
                          </m:ctrlPr>
                        </m:sSubPr>
                        <m:e>
                          <m:r>
                            <a:rPr lang="en-US" b="0" i="1" smtClean="0">
                              <a:latin typeface="Cambria Math"/>
                              <a:cs typeface="Arial" pitchFamily="34" charset="0"/>
                            </a:rPr>
                            <m:t>𝛼</m:t>
                          </m:r>
                        </m:e>
                        <m:sub>
                          <m:r>
                            <a:rPr lang="en-US" b="0" i="1" smtClean="0">
                              <a:latin typeface="Cambria Math"/>
                              <a:cs typeface="Arial" pitchFamily="34" charset="0"/>
                            </a:rPr>
                            <m:t>2</m:t>
                          </m:r>
                        </m:sub>
                      </m:sSub>
                    </m:oMath>
                  </m:oMathPara>
                </a14:m>
                <a:endParaRPr lang="en-US" smtClean="0">
                  <a:latin typeface="Arial" pitchFamily="34" charset="0"/>
                  <a:cs typeface="Arial" pitchFamily="34"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012160" y="2302604"/>
                <a:ext cx="423970" cy="288032"/>
              </a:xfrm>
              <a:prstGeom prst="rect">
                <a:avLst/>
              </a:prstGeom>
              <a:blipFill rotWithShape="1">
                <a:blip r:embed="rId9"/>
                <a:stretch>
                  <a:fillRect b="-12766"/>
                </a:stretch>
              </a:blipFill>
            </p:spPr>
            <p:txBody>
              <a:bodyPr/>
              <a:lstStyle/>
              <a:p>
                <a:r>
                  <a:rPr lang="en-US">
                    <a:noFill/>
                  </a:rPr>
                  <a:t> </a:t>
                </a:r>
              </a:p>
            </p:txBody>
          </p:sp>
        </mc:Fallback>
      </mc:AlternateContent>
      <p:sp>
        <p:nvSpPr>
          <p:cNvPr id="42" name="Freeform 41"/>
          <p:cNvSpPr/>
          <p:nvPr/>
        </p:nvSpPr>
        <p:spPr>
          <a:xfrm>
            <a:off x="6443897" y="1901309"/>
            <a:ext cx="753035" cy="115317"/>
          </a:xfrm>
          <a:custGeom>
            <a:avLst/>
            <a:gdLst>
              <a:gd name="connsiteX0" fmla="*/ 0 w 753035"/>
              <a:gd name="connsiteY0" fmla="*/ 46161 h 115317"/>
              <a:gd name="connsiteX1" fmla="*/ 276625 w 753035"/>
              <a:gd name="connsiteY1" fmla="*/ 57 h 115317"/>
              <a:gd name="connsiteX2" fmla="*/ 491778 w 753035"/>
              <a:gd name="connsiteY2" fmla="*/ 38477 h 115317"/>
              <a:gd name="connsiteX3" fmla="*/ 753035 w 753035"/>
              <a:gd name="connsiteY3" fmla="*/ 115317 h 115317"/>
            </a:gdLst>
            <a:ahLst/>
            <a:cxnLst>
              <a:cxn ang="0">
                <a:pos x="connsiteX0" y="connsiteY0"/>
              </a:cxn>
              <a:cxn ang="0">
                <a:pos x="connsiteX1" y="connsiteY1"/>
              </a:cxn>
              <a:cxn ang="0">
                <a:pos x="connsiteX2" y="connsiteY2"/>
              </a:cxn>
              <a:cxn ang="0">
                <a:pos x="connsiteX3" y="connsiteY3"/>
              </a:cxn>
            </a:cxnLst>
            <a:rect l="l" t="t" r="r" b="b"/>
            <a:pathLst>
              <a:path w="753035" h="115317">
                <a:moveTo>
                  <a:pt x="0" y="46161"/>
                </a:moveTo>
                <a:cubicBezTo>
                  <a:pt x="97331" y="23749"/>
                  <a:pt x="194662" y="1338"/>
                  <a:pt x="276625" y="57"/>
                </a:cubicBezTo>
                <a:cubicBezTo>
                  <a:pt x="358588" y="-1224"/>
                  <a:pt x="412376" y="19267"/>
                  <a:pt x="491778" y="38477"/>
                </a:cubicBezTo>
                <a:cubicBezTo>
                  <a:pt x="571180" y="57687"/>
                  <a:pt x="694124" y="99949"/>
                  <a:pt x="753035" y="115317"/>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6443897" y="2793884"/>
            <a:ext cx="753035" cy="89377"/>
          </a:xfrm>
          <a:custGeom>
            <a:avLst/>
            <a:gdLst>
              <a:gd name="connsiteX0" fmla="*/ 0 w 753035"/>
              <a:gd name="connsiteY0" fmla="*/ 46161 h 115317"/>
              <a:gd name="connsiteX1" fmla="*/ 276625 w 753035"/>
              <a:gd name="connsiteY1" fmla="*/ 57 h 115317"/>
              <a:gd name="connsiteX2" fmla="*/ 491778 w 753035"/>
              <a:gd name="connsiteY2" fmla="*/ 38477 h 115317"/>
              <a:gd name="connsiteX3" fmla="*/ 753035 w 753035"/>
              <a:gd name="connsiteY3" fmla="*/ 115317 h 115317"/>
              <a:gd name="connsiteX0" fmla="*/ 0 w 753035"/>
              <a:gd name="connsiteY0" fmla="*/ 47377 h 116533"/>
              <a:gd name="connsiteX1" fmla="*/ 276625 w 753035"/>
              <a:gd name="connsiteY1" fmla="*/ 1273 h 116533"/>
              <a:gd name="connsiteX2" fmla="*/ 471458 w 753035"/>
              <a:gd name="connsiteY2" fmla="*/ 95573 h 116533"/>
              <a:gd name="connsiteX3" fmla="*/ 753035 w 753035"/>
              <a:gd name="connsiteY3" fmla="*/ 116533 h 116533"/>
              <a:gd name="connsiteX0" fmla="*/ 0 w 753035"/>
              <a:gd name="connsiteY0" fmla="*/ 4688 h 73844"/>
              <a:gd name="connsiteX1" fmla="*/ 134385 w 753035"/>
              <a:gd name="connsiteY1" fmla="*/ 55104 h 73844"/>
              <a:gd name="connsiteX2" fmla="*/ 471458 w 753035"/>
              <a:gd name="connsiteY2" fmla="*/ 52884 h 73844"/>
              <a:gd name="connsiteX3" fmla="*/ 753035 w 753035"/>
              <a:gd name="connsiteY3" fmla="*/ 73844 h 73844"/>
              <a:gd name="connsiteX0" fmla="*/ 0 w 753035"/>
              <a:gd name="connsiteY0" fmla="*/ 4688 h 89084"/>
              <a:gd name="connsiteX1" fmla="*/ 134385 w 753035"/>
              <a:gd name="connsiteY1" fmla="*/ 55104 h 89084"/>
              <a:gd name="connsiteX2" fmla="*/ 471458 w 753035"/>
              <a:gd name="connsiteY2" fmla="*/ 52884 h 89084"/>
              <a:gd name="connsiteX3" fmla="*/ 753035 w 753035"/>
              <a:gd name="connsiteY3" fmla="*/ 89084 h 89084"/>
              <a:gd name="connsiteX0" fmla="*/ 0 w 753035"/>
              <a:gd name="connsiteY0" fmla="*/ 4981 h 89377"/>
              <a:gd name="connsiteX1" fmla="*/ 134385 w 753035"/>
              <a:gd name="connsiteY1" fmla="*/ 55397 h 89377"/>
              <a:gd name="connsiteX2" fmla="*/ 471458 w 753035"/>
              <a:gd name="connsiteY2" fmla="*/ 83657 h 89377"/>
              <a:gd name="connsiteX3" fmla="*/ 753035 w 753035"/>
              <a:gd name="connsiteY3" fmla="*/ 89377 h 89377"/>
            </a:gdLst>
            <a:ahLst/>
            <a:cxnLst>
              <a:cxn ang="0">
                <a:pos x="connsiteX0" y="connsiteY0"/>
              </a:cxn>
              <a:cxn ang="0">
                <a:pos x="connsiteX1" y="connsiteY1"/>
              </a:cxn>
              <a:cxn ang="0">
                <a:pos x="connsiteX2" y="connsiteY2"/>
              </a:cxn>
              <a:cxn ang="0">
                <a:pos x="connsiteX3" y="connsiteY3"/>
              </a:cxn>
            </a:cxnLst>
            <a:rect l="l" t="t" r="r" b="b"/>
            <a:pathLst>
              <a:path w="753035" h="89377">
                <a:moveTo>
                  <a:pt x="0" y="4981"/>
                </a:moveTo>
                <a:cubicBezTo>
                  <a:pt x="97331" y="-17431"/>
                  <a:pt x="55809" y="42284"/>
                  <a:pt x="134385" y="55397"/>
                </a:cubicBezTo>
                <a:cubicBezTo>
                  <a:pt x="212961" y="68510"/>
                  <a:pt x="368350" y="77994"/>
                  <a:pt x="471458" y="83657"/>
                </a:cubicBezTo>
                <a:cubicBezTo>
                  <a:pt x="574566" y="89320"/>
                  <a:pt x="694124" y="74009"/>
                  <a:pt x="753035" y="89377"/>
                </a:cubicBez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2" idx="3"/>
          </p:cNvCxnSpPr>
          <p:nvPr/>
        </p:nvCxnSpPr>
        <p:spPr>
          <a:xfrm>
            <a:off x="7196932" y="2016626"/>
            <a:ext cx="24731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196932" y="2883261"/>
            <a:ext cx="24731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196932" y="1592263"/>
            <a:ext cx="0" cy="173561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96932" y="2518628"/>
            <a:ext cx="60735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876290" y="2377299"/>
            <a:ext cx="616713" cy="282658"/>
          </a:xfrm>
          <a:prstGeom prst="rect">
            <a:avLst/>
          </a:prstGeom>
        </p:spPr>
        <p:txBody>
          <a:bodyPr vert="horz" wrap="none" lIns="0" tIns="0" rIns="0" bIns="0" rtlCol="0">
            <a:normAutofit/>
          </a:bodyPr>
          <a:lstStyle/>
          <a:p>
            <a:pPr>
              <a:spcBef>
                <a:spcPts val="1100"/>
              </a:spcBef>
              <a:buClr>
                <a:schemeClr val="tx2"/>
              </a:buClr>
              <a:buSzPct val="70000"/>
            </a:pPr>
            <a:r>
              <a:rPr lang="en-US" sz="1500" smtClean="0">
                <a:solidFill>
                  <a:srgbClr val="FF0000"/>
                </a:solidFill>
                <a:latin typeface="Arial" pitchFamily="34" charset="0"/>
                <a:cs typeface="Arial" pitchFamily="34" charset="0"/>
              </a:rPr>
              <a:t>future</a:t>
            </a:r>
          </a:p>
        </p:txBody>
      </p:sp>
      <p:pic>
        <p:nvPicPr>
          <p:cNvPr id="53"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5229200"/>
            <a:ext cx="927665" cy="13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1691679" y="4869160"/>
            <a:ext cx="1512169" cy="360040"/>
          </a:xfrm>
          <a:prstGeom prst="rect">
            <a:avLst/>
          </a:prstGeom>
        </p:spPr>
        <p:txBody>
          <a:bodyPr vert="horz" wrap="none" lIns="0" tIns="0" rIns="0" bIns="0" rtlCol="0">
            <a:normAutofit/>
          </a:bodyPr>
          <a:lstStyle/>
          <a:p>
            <a:pPr>
              <a:spcBef>
                <a:spcPts val="1100"/>
              </a:spcBef>
              <a:buClr>
                <a:schemeClr val="tx2"/>
              </a:buClr>
              <a:buSzPct val="70000"/>
            </a:pPr>
            <a:r>
              <a:rPr lang="en-US" dirty="0" smtClean="0">
                <a:latin typeface="Arial" pitchFamily="34" charset="0"/>
                <a:cs typeface="Arial" pitchFamily="34" charset="0"/>
              </a:rPr>
              <a:t>VISMO cam</a:t>
            </a:r>
          </a:p>
        </p:txBody>
      </p:sp>
      <p:sp>
        <p:nvSpPr>
          <p:cNvPr id="55" name="Down Arrow 54"/>
          <p:cNvSpPr/>
          <p:nvPr/>
        </p:nvSpPr>
        <p:spPr>
          <a:xfrm rot="16200000">
            <a:off x="2916479" y="5664951"/>
            <a:ext cx="288784" cy="432048"/>
          </a:xfrm>
          <a:prstGeom prst="downArrow">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57" name="Rectangle 56"/>
          <p:cNvSpPr/>
          <p:nvPr/>
        </p:nvSpPr>
        <p:spPr>
          <a:xfrm>
            <a:off x="3349280" y="5157192"/>
            <a:ext cx="2122966" cy="129614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100"/>
              </a:spcBef>
              <a:buClr>
                <a:schemeClr val="tx2"/>
              </a:buClr>
              <a:buSzPct val="70000"/>
            </a:pPr>
            <a:r>
              <a:rPr lang="en-US" b="1" smtClean="0">
                <a:solidFill>
                  <a:schemeClr val="tx1"/>
                </a:solidFill>
                <a:latin typeface="Arial" pitchFamily="34" charset="0"/>
                <a:cs typeface="Arial" pitchFamily="34" charset="0"/>
              </a:rPr>
              <a:t>Vision Algorithm</a:t>
            </a:r>
          </a:p>
        </p:txBody>
      </p:sp>
      <p:sp>
        <p:nvSpPr>
          <p:cNvPr id="58" name="Down Arrow 57"/>
          <p:cNvSpPr/>
          <p:nvPr/>
        </p:nvSpPr>
        <p:spPr>
          <a:xfrm rot="10800000">
            <a:off x="4456601" y="4353385"/>
            <a:ext cx="288784" cy="731800"/>
          </a:xfrm>
          <a:prstGeom prst="downArrow">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59" name="TextBox 58"/>
          <p:cNvSpPr txBox="1"/>
          <p:nvPr/>
        </p:nvSpPr>
        <p:spPr>
          <a:xfrm>
            <a:off x="3631251" y="5538935"/>
            <a:ext cx="1614119" cy="914400"/>
          </a:xfrm>
          <a:prstGeom prst="rect">
            <a:avLst/>
          </a:prstGeom>
        </p:spPr>
        <p:txBody>
          <a:bodyPr vert="horz" wrap="none" lIns="0" tIns="0" rIns="0" bIns="0" rtlCol="0">
            <a:normAutofit fontScale="92500" lnSpcReduction="20000"/>
          </a:bodyPr>
          <a:lstStyle/>
          <a:p>
            <a:pPr>
              <a:spcBef>
                <a:spcPts val="1100"/>
              </a:spcBef>
              <a:buClr>
                <a:schemeClr val="tx2"/>
              </a:buClr>
              <a:buSzPct val="70000"/>
            </a:pPr>
            <a:r>
              <a:rPr lang="en-US" dirty="0" smtClean="0">
                <a:latin typeface="Arial" pitchFamily="34" charset="0"/>
                <a:cs typeface="Arial" pitchFamily="34" charset="0"/>
              </a:rPr>
              <a:t>Cloud detection</a:t>
            </a:r>
            <a:br>
              <a:rPr lang="en-US" dirty="0" smtClean="0">
                <a:latin typeface="Arial" pitchFamily="34" charset="0"/>
                <a:cs typeface="Arial" pitchFamily="34" charset="0"/>
              </a:rPr>
            </a:br>
            <a:r>
              <a:rPr lang="en-US" dirty="0" smtClean="0">
                <a:latin typeface="Arial" pitchFamily="34" charset="0"/>
                <a:cs typeface="Arial" pitchFamily="34" charset="0"/>
              </a:rPr>
              <a:t>Classification</a:t>
            </a:r>
            <a:br>
              <a:rPr lang="en-US" dirty="0" smtClean="0">
                <a:latin typeface="Arial" pitchFamily="34" charset="0"/>
                <a:cs typeface="Arial" pitchFamily="34" charset="0"/>
              </a:rPr>
            </a:br>
            <a:r>
              <a:rPr lang="en-US" dirty="0" smtClean="0">
                <a:latin typeface="Arial" pitchFamily="34" charset="0"/>
                <a:cs typeface="Arial" pitchFamily="34" charset="0"/>
              </a:rPr>
              <a:t>Motion prediction</a:t>
            </a:r>
            <a:br>
              <a:rPr lang="en-US" dirty="0" smtClean="0">
                <a:latin typeface="Arial" pitchFamily="34" charset="0"/>
                <a:cs typeface="Arial" pitchFamily="34" charset="0"/>
              </a:rPr>
            </a:br>
            <a:r>
              <a:rPr lang="en-US" dirty="0" smtClean="0">
                <a:latin typeface="Arial" pitchFamily="34" charset="0"/>
                <a:cs typeface="Arial" pitchFamily="34" charset="0"/>
              </a:rPr>
              <a:t>GHI Prediction</a:t>
            </a:r>
          </a:p>
        </p:txBody>
      </p:sp>
      <p:sp>
        <p:nvSpPr>
          <p:cNvPr id="60" name="Rectangle 59"/>
          <p:cNvSpPr/>
          <p:nvPr/>
        </p:nvSpPr>
        <p:spPr>
          <a:xfrm>
            <a:off x="7307279" y="3403594"/>
            <a:ext cx="1295392" cy="714125"/>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61" name="TextBox 60"/>
          <p:cNvSpPr txBox="1"/>
          <p:nvPr/>
        </p:nvSpPr>
        <p:spPr>
          <a:xfrm>
            <a:off x="7134345" y="3417280"/>
            <a:ext cx="245967" cy="288032"/>
          </a:xfrm>
          <a:prstGeom prst="rect">
            <a:avLst/>
          </a:prstGeom>
        </p:spPr>
        <p:txBody>
          <a:bodyPr vert="horz" wrap="none" lIns="0" tIns="0" rIns="0" bIns="0" rtlCol="0">
            <a:normAutofit/>
          </a:bodyPr>
          <a:lstStyle/>
          <a:p>
            <a:pPr>
              <a:spcBef>
                <a:spcPts val="1100"/>
              </a:spcBef>
              <a:buClr>
                <a:schemeClr val="tx2"/>
              </a:buClr>
              <a:buSzPct val="70000"/>
            </a:pPr>
            <a:r>
              <a:rPr lang="en-US" smtClean="0">
                <a:latin typeface="Arial" pitchFamily="34" charset="0"/>
                <a:cs typeface="Arial" pitchFamily="34" charset="0"/>
              </a:rPr>
              <a:t>+</a:t>
            </a:r>
          </a:p>
        </p:txBody>
      </p:sp>
      <p:sp>
        <p:nvSpPr>
          <p:cNvPr id="63" name="Down Arrow 62"/>
          <p:cNvSpPr/>
          <p:nvPr/>
        </p:nvSpPr>
        <p:spPr>
          <a:xfrm>
            <a:off x="7810583" y="4198296"/>
            <a:ext cx="288784" cy="731800"/>
          </a:xfrm>
          <a:prstGeom prst="downArrow">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64" name="TextBox 63"/>
          <p:cNvSpPr txBox="1"/>
          <p:nvPr/>
        </p:nvSpPr>
        <p:spPr>
          <a:xfrm>
            <a:off x="7426823" y="4995174"/>
            <a:ext cx="1345088" cy="324036"/>
          </a:xfrm>
          <a:prstGeom prst="rect">
            <a:avLst/>
          </a:prstGeom>
        </p:spPr>
        <p:txBody>
          <a:bodyPr vert="horz" wrap="none" lIns="0" tIns="0" rIns="0" bIns="0" rtlCol="0">
            <a:normAutofit/>
          </a:bodyPr>
          <a:lstStyle/>
          <a:p>
            <a:pPr>
              <a:spcBef>
                <a:spcPts val="1100"/>
              </a:spcBef>
              <a:buClr>
                <a:schemeClr val="tx2"/>
              </a:buClr>
              <a:buSzPct val="70000"/>
            </a:pPr>
            <a:r>
              <a:rPr lang="en-US" dirty="0" smtClean="0">
                <a:latin typeface="Arial" pitchFamily="34" charset="0"/>
                <a:cs typeface="Arial" pitchFamily="34" charset="0"/>
              </a:rPr>
              <a:t>Take action</a:t>
            </a:r>
          </a:p>
        </p:txBody>
      </p:sp>
      <p:sp>
        <p:nvSpPr>
          <p:cNvPr id="67" name="Rectangle 66"/>
          <p:cNvSpPr/>
          <p:nvPr/>
        </p:nvSpPr>
        <p:spPr>
          <a:xfrm>
            <a:off x="5667938" y="5157192"/>
            <a:ext cx="1383693" cy="6622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100"/>
              </a:spcBef>
              <a:buClr>
                <a:schemeClr val="tx2"/>
              </a:buClr>
              <a:buSzPct val="70000"/>
            </a:pPr>
            <a:r>
              <a:rPr lang="en-US" b="1" dirty="0" smtClean="0">
                <a:solidFill>
                  <a:schemeClr val="tx1"/>
                </a:solidFill>
                <a:latin typeface="Arial" pitchFamily="34" charset="0"/>
                <a:cs typeface="Arial" pitchFamily="34" charset="0"/>
              </a:rPr>
              <a:t>Clear Sky GHI Model</a:t>
            </a:r>
          </a:p>
        </p:txBody>
      </p:sp>
      <p:sp>
        <p:nvSpPr>
          <p:cNvPr id="68" name="Bent Arrow 67"/>
          <p:cNvSpPr/>
          <p:nvPr/>
        </p:nvSpPr>
        <p:spPr>
          <a:xfrm flipH="1">
            <a:off x="4748127" y="4605413"/>
            <a:ext cx="1665102" cy="479772"/>
          </a:xfrm>
          <a:prstGeom prst="bentArrow">
            <a:avLst>
              <a:gd name="adj1" fmla="val 29805"/>
              <a:gd name="adj2" fmla="val 31353"/>
              <a:gd name="adj3" fmla="val 30294"/>
              <a:gd name="adj4" fmla="val 43750"/>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smtClean="0">
              <a:solidFill>
                <a:schemeClr val="tx1"/>
              </a:solidFill>
              <a:latin typeface="Arial" pitchFamily="34" charset="0"/>
              <a:cs typeface="Arial" pitchFamily="34" charset="0"/>
            </a:endParaRPr>
          </a:p>
        </p:txBody>
      </p:sp>
      <p:sp>
        <p:nvSpPr>
          <p:cNvPr id="69" name="TextBox 68"/>
          <p:cNvSpPr txBox="1"/>
          <p:nvPr/>
        </p:nvSpPr>
        <p:spPr>
          <a:xfrm>
            <a:off x="5904135" y="5833541"/>
            <a:ext cx="1614119" cy="191826"/>
          </a:xfrm>
          <a:prstGeom prst="rect">
            <a:avLst/>
          </a:prstGeom>
        </p:spPr>
        <p:txBody>
          <a:bodyPr vert="horz" wrap="none" lIns="0" tIns="0" rIns="0" bIns="0" rtlCol="0">
            <a:normAutofit/>
          </a:bodyPr>
          <a:lstStyle/>
          <a:p>
            <a:pPr>
              <a:spcBef>
                <a:spcPts val="1100"/>
              </a:spcBef>
              <a:buClr>
                <a:schemeClr val="tx2"/>
              </a:buClr>
              <a:buSzPct val="70000"/>
            </a:pPr>
            <a:r>
              <a:rPr lang="en-US" sz="1100" i="1" dirty="0" smtClean="0">
                <a:latin typeface="Arial" pitchFamily="34" charset="0"/>
                <a:cs typeface="Arial" pitchFamily="34" charset="0"/>
              </a:rPr>
              <a:t>(not considered for now)</a:t>
            </a:r>
          </a:p>
        </p:txBody>
      </p:sp>
    </p:spTree>
    <p:custDataLst>
      <p:tags r:id="rId1"/>
    </p:custDataLst>
    <p:extLst>
      <p:ext uri="{BB962C8B-B14F-4D97-AF65-F5344CB8AC3E}">
        <p14:creationId xmlns:p14="http://schemas.microsoft.com/office/powerpoint/2010/main" val="375333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5" grpId="0"/>
      <p:bldP spid="16" grpId="0"/>
      <p:bldP spid="17" grpId="0" animBg="1"/>
      <p:bldP spid="18" grpId="0" animBg="1"/>
      <p:bldP spid="19" grpId="0" animBg="1"/>
      <p:bldP spid="20" grpId="0"/>
      <p:bldP spid="21" grpId="0"/>
      <p:bldP spid="25" grpId="0"/>
      <p:bldP spid="26" grpId="0"/>
      <p:bldP spid="27" grpId="0" animBg="1"/>
      <p:bldP spid="28" grpId="0" animBg="1"/>
      <p:bldP spid="29" grpId="0"/>
      <p:bldP spid="30" grpId="0"/>
      <p:bldP spid="31" grpId="0"/>
      <p:bldP spid="32" grpId="0" animBg="1"/>
      <p:bldP spid="40" grpId="0"/>
      <p:bldP spid="41" grpId="0"/>
      <p:bldP spid="42" grpId="0" animBg="1"/>
      <p:bldP spid="43" grpId="0" animBg="1"/>
      <p:bldP spid="51" grpId="0"/>
      <p:bldP spid="54" grpId="0"/>
      <p:bldP spid="55" grpId="0" animBg="1"/>
      <p:bldP spid="57" grpId="0" animBg="1"/>
      <p:bldP spid="58" grpId="0" animBg="1"/>
      <p:bldP spid="59" grpId="0"/>
      <p:bldP spid="60" grpId="0" animBg="1"/>
      <p:bldP spid="61" grpId="0"/>
      <p:bldP spid="63" grpId="0" animBg="1"/>
      <p:bldP spid="64" grpId="0"/>
      <p:bldP spid="67" grpId="0" animBg="1"/>
      <p:bldP spid="68" grpId="0" animBg="1"/>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Modeling </a:t>
            </a:r>
            <a:r>
              <a:rPr lang="de-DE" dirty="0" err="1" smtClean="0"/>
              <a:t>the</a:t>
            </a:r>
            <a:r>
              <a:rPr lang="de-DE" dirty="0" smtClean="0"/>
              <a:t> PV Power </a:t>
            </a:r>
            <a:r>
              <a:rPr lang="de-DE" dirty="0" err="1" smtClean="0"/>
              <a:t>output</a:t>
            </a:r>
            <a:endParaRPr lang="de-DE" dirty="0"/>
          </a:p>
        </p:txBody>
      </p:sp>
      <p:sp>
        <p:nvSpPr>
          <p:cNvPr id="3" name="Inhaltsplatzhalter 2"/>
          <p:cNvSpPr>
            <a:spLocks noGrp="1"/>
          </p:cNvSpPr>
          <p:nvPr>
            <p:ph sz="half" idx="2"/>
          </p:nvPr>
        </p:nvSpPr>
        <p:spPr>
          <a:xfrm>
            <a:off x="1476375" y="1592263"/>
            <a:ext cx="1799482" cy="324570"/>
          </a:xfrm>
        </p:spPr>
        <p:txBody>
          <a:bodyPr>
            <a:normAutofit/>
          </a:bodyPr>
          <a:lstStyle/>
          <a:p>
            <a:pPr marL="0" indent="0">
              <a:buNone/>
            </a:pPr>
            <a:r>
              <a:rPr lang="de-CH" b="1" dirty="0" err="1" smtClean="0">
                <a:latin typeface="+mn-lt"/>
              </a:rPr>
              <a:t>Some</a:t>
            </a:r>
            <a:r>
              <a:rPr lang="de-CH" b="1" dirty="0" smtClean="0">
                <a:latin typeface="+mn-lt"/>
              </a:rPr>
              <a:t> </a:t>
            </a:r>
            <a:r>
              <a:rPr lang="de-CH" b="1" dirty="0" err="1" smtClean="0">
                <a:latin typeface="+mn-lt"/>
              </a:rPr>
              <a:t>Results</a:t>
            </a:r>
            <a:r>
              <a:rPr lang="de-CH" b="1" dirty="0" smtClean="0">
                <a:latin typeface="+mn-lt"/>
              </a:rPr>
              <a:t>:</a:t>
            </a:r>
          </a:p>
        </p:txBody>
      </p:sp>
      <p:sp>
        <p:nvSpPr>
          <p:cNvPr id="4" name="Inhaltsplatzhalter 3"/>
          <p:cNvSpPr>
            <a:spLocks noGrp="1"/>
          </p:cNvSpPr>
          <p:nvPr>
            <p:ph sz="half" idx="11"/>
          </p:nvPr>
        </p:nvSpPr>
        <p:spPr/>
        <p:txBody>
          <a:bodyPr/>
          <a:lstStyle/>
          <a:p>
            <a:endParaRPr lang="de-DE"/>
          </a:p>
        </p:txBody>
      </p:sp>
      <p:sp>
        <p:nvSpPr>
          <p:cNvPr id="5" name="Untertitel 4"/>
          <p:cNvSpPr>
            <a:spLocks noGrp="1"/>
          </p:cNvSpPr>
          <p:nvPr>
            <p:ph type="subTitle" idx="1"/>
          </p:nvPr>
        </p:nvSpPr>
        <p:spPr/>
        <p:txBody>
          <a:bodyPr/>
          <a:lstStyle/>
          <a:p>
            <a:r>
              <a:rPr lang="de-DE" dirty="0" smtClean="0"/>
              <a:t>Kalman Filter Approach</a:t>
            </a:r>
            <a:endParaRPr lang="de-DE" dirty="0"/>
          </a:p>
        </p:txBody>
      </p:sp>
      <p:sp>
        <p:nvSpPr>
          <p:cNvPr id="6" name="Datumsplatzhalter 5"/>
          <p:cNvSpPr>
            <a:spLocks noGrp="1"/>
          </p:cNvSpPr>
          <p:nvPr>
            <p:ph type="dt" sz="half" idx="12"/>
          </p:nvPr>
        </p:nvSpPr>
        <p:spPr/>
        <p:txBody>
          <a:bodyPr/>
          <a:lstStyle/>
          <a:p>
            <a:r>
              <a:rPr lang="en-US" smtClean="0"/>
              <a:t>Month DD, Year</a:t>
            </a:r>
            <a:endParaRPr lang="de-DE" dirty="0"/>
          </a:p>
        </p:txBody>
      </p:sp>
      <p:sp>
        <p:nvSpPr>
          <p:cNvPr id="7" name="Foliennummernplatzhalter 6"/>
          <p:cNvSpPr>
            <a:spLocks noGrp="1"/>
          </p:cNvSpPr>
          <p:nvPr>
            <p:ph type="sldNum" sz="quarter" idx="13"/>
          </p:nvPr>
        </p:nvSpPr>
        <p:spPr/>
        <p:txBody>
          <a:bodyPr/>
          <a:lstStyle/>
          <a:p>
            <a:r>
              <a:rPr lang="de-DE" smtClean="0"/>
              <a:t>| Slide </a:t>
            </a:r>
            <a:fld id="{CF363E95-653D-48D7-8EB0-A81FED805B5F}" type="slidenum">
              <a:rPr lang="de-DE" smtClean="0"/>
              <a:pPr/>
              <a:t>12</a:t>
            </a:fld>
            <a:endParaRPr lang="de-DE" dirty="0"/>
          </a:p>
        </p:txBody>
      </p:sp>
      <p:sp>
        <p:nvSpPr>
          <p:cNvPr id="8" name="Fußzeilenplatzhalter 7"/>
          <p:cNvSpPr>
            <a:spLocks noGrp="1"/>
          </p:cNvSpPr>
          <p:nvPr>
            <p:ph type="ftr" sz="quarter" idx="14"/>
          </p:nvPr>
        </p:nvSpPr>
        <p:spPr/>
        <p:txBody>
          <a:bodyPr/>
          <a:lstStyle/>
          <a:p>
            <a:r>
              <a:rPr lang="en-US" dirty="0" smtClean="0"/>
              <a:t>© ABB Group</a:t>
            </a:r>
          </a:p>
          <a:p>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57219"/>
            <a:ext cx="4325059" cy="481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2140" y="1700808"/>
            <a:ext cx="4352388" cy="484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a:off x="4355976" y="1866122"/>
            <a:ext cx="288032" cy="4107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79912" y="1593687"/>
            <a:ext cx="2016224" cy="272435"/>
          </a:xfrm>
          <a:prstGeom prst="rect">
            <a:avLst/>
          </a:prstGeom>
        </p:spPr>
        <p:txBody>
          <a:bodyPr vert="horz" wrap="none" lIns="0" tIns="0" rIns="0" bIns="0" rtlCol="0">
            <a:normAutofit lnSpcReduction="10000"/>
          </a:bodyPr>
          <a:lstStyle/>
          <a:p>
            <a:pPr>
              <a:spcBef>
                <a:spcPts val="1100"/>
              </a:spcBef>
              <a:buClr>
                <a:schemeClr val="tx2"/>
              </a:buClr>
              <a:buSzPct val="70000"/>
            </a:pPr>
            <a:r>
              <a:rPr lang="de-CH" dirty="0" smtClean="0">
                <a:latin typeface="Arial" pitchFamily="34" charset="0"/>
                <a:cs typeface="Arial" pitchFamily="34" charset="0"/>
              </a:rPr>
              <a:t>Clear Sky </a:t>
            </a:r>
            <a:r>
              <a:rPr lang="de-CH" dirty="0" err="1" smtClean="0">
                <a:latin typeface="Arial" pitchFamily="34" charset="0"/>
                <a:cs typeface="Arial" pitchFamily="34" charset="0"/>
              </a:rPr>
              <a:t>forecast</a:t>
            </a:r>
            <a:endParaRPr lang="en-US" dirty="0" smtClean="0">
              <a:latin typeface="Arial" pitchFamily="34" charset="0"/>
              <a:cs typeface="Arial" pitchFamily="34" charset="0"/>
            </a:endParaRPr>
          </a:p>
        </p:txBody>
      </p:sp>
      <p:cxnSp>
        <p:nvCxnSpPr>
          <p:cNvPr id="22" name="Straight Arrow Connector 21"/>
          <p:cNvCxnSpPr/>
          <p:nvPr/>
        </p:nvCxnSpPr>
        <p:spPr>
          <a:xfrm>
            <a:off x="8172400" y="1729904"/>
            <a:ext cx="432048" cy="34159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00192" y="1340234"/>
            <a:ext cx="2016224" cy="504057"/>
          </a:xfrm>
          <a:prstGeom prst="rect">
            <a:avLst/>
          </a:prstGeom>
        </p:spPr>
        <p:txBody>
          <a:bodyPr vert="horz" wrap="none" lIns="0" tIns="0" rIns="0" bIns="0" rtlCol="0">
            <a:normAutofit fontScale="92500" lnSpcReduction="10000"/>
          </a:bodyPr>
          <a:lstStyle/>
          <a:p>
            <a:pPr>
              <a:spcBef>
                <a:spcPts val="1100"/>
              </a:spcBef>
              <a:buClr>
                <a:schemeClr val="tx2"/>
              </a:buClr>
              <a:buSzPct val="70000"/>
            </a:pPr>
            <a:r>
              <a:rPr lang="de-CH" dirty="0" smtClean="0">
                <a:latin typeface="Arial" pitchFamily="34" charset="0"/>
                <a:cs typeface="Arial" pitchFamily="34" charset="0"/>
              </a:rPr>
              <a:t>KF PV power </a:t>
            </a:r>
            <a:r>
              <a:rPr lang="de-CH" dirty="0" err="1" smtClean="0">
                <a:latin typeface="Arial" pitchFamily="34" charset="0"/>
                <a:cs typeface="Arial" pitchFamily="34" charset="0"/>
              </a:rPr>
              <a:t>prediction</a:t>
            </a:r>
            <a:r>
              <a:rPr lang="de-CH" dirty="0" smtClean="0">
                <a:latin typeface="Arial" pitchFamily="34" charset="0"/>
                <a:cs typeface="Arial" pitchFamily="34" charset="0"/>
              </a:rPr>
              <a:t> </a:t>
            </a:r>
            <a:br>
              <a:rPr lang="de-CH" dirty="0" smtClean="0">
                <a:latin typeface="Arial" pitchFamily="34" charset="0"/>
                <a:cs typeface="Arial" pitchFamily="34" charset="0"/>
              </a:rPr>
            </a:br>
            <a:r>
              <a:rPr lang="de-CH" dirty="0" err="1" smtClean="0">
                <a:latin typeface="Arial" pitchFamily="34" charset="0"/>
                <a:cs typeface="Arial" pitchFamily="34" charset="0"/>
              </a:rPr>
              <a:t>for</a:t>
            </a:r>
            <a:r>
              <a:rPr lang="de-CH" dirty="0" smtClean="0">
                <a:latin typeface="Arial" pitchFamily="34" charset="0"/>
                <a:cs typeface="Arial" pitchFamily="34" charset="0"/>
              </a:rPr>
              <a:t> </a:t>
            </a:r>
            <a:r>
              <a:rPr lang="de-CH" dirty="0" err="1" smtClean="0">
                <a:latin typeface="Arial" pitchFamily="34" charset="0"/>
                <a:cs typeface="Arial" pitchFamily="34" charset="0"/>
              </a:rPr>
              <a:t>the</a:t>
            </a:r>
            <a:r>
              <a:rPr lang="de-CH" dirty="0" smtClean="0">
                <a:latin typeface="Arial" pitchFamily="34" charset="0"/>
                <a:cs typeface="Arial" pitchFamily="34" charset="0"/>
              </a:rPr>
              <a:t> </a:t>
            </a:r>
            <a:r>
              <a:rPr lang="de-CH" dirty="0" err="1" smtClean="0">
                <a:latin typeface="Arial" pitchFamily="34" charset="0"/>
                <a:cs typeface="Arial" pitchFamily="34" charset="0"/>
              </a:rPr>
              <a:t>next</a:t>
            </a:r>
            <a:r>
              <a:rPr lang="de-CH" dirty="0" smtClean="0">
                <a:latin typeface="Arial" pitchFamily="34" charset="0"/>
                <a:cs typeface="Arial" pitchFamily="34" charset="0"/>
              </a:rPr>
              <a:t> 15min</a:t>
            </a:r>
            <a:endParaRPr lang="en-US" dirty="0" smtClean="0">
              <a:latin typeface="Arial" pitchFamily="34" charset="0"/>
              <a:cs typeface="Arial" pitchFamily="34" charset="0"/>
            </a:endParaRPr>
          </a:p>
        </p:txBody>
      </p:sp>
      <p:sp>
        <p:nvSpPr>
          <p:cNvPr id="19" name="Rectangle 18"/>
          <p:cNvSpPr/>
          <p:nvPr/>
        </p:nvSpPr>
        <p:spPr>
          <a:xfrm>
            <a:off x="4972140" y="1897000"/>
            <a:ext cx="4064356" cy="445384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dirty="0" smtClean="0">
              <a:solidFill>
                <a:schemeClr val="tx1"/>
              </a:solidFill>
              <a:latin typeface="Arial" pitchFamily="34" charset="0"/>
              <a:cs typeface="Arial" pitchFamily="34" charset="0"/>
            </a:endParaRPr>
          </a:p>
        </p:txBody>
      </p:sp>
      <p:sp>
        <p:nvSpPr>
          <p:cNvPr id="25" name="Inhaltsplatzhalter 2"/>
          <p:cNvSpPr txBox="1">
            <a:spLocks/>
          </p:cNvSpPr>
          <p:nvPr/>
        </p:nvSpPr>
        <p:spPr>
          <a:xfrm>
            <a:off x="4978644" y="6406833"/>
            <a:ext cx="1799482" cy="324570"/>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Wingdings" pitchFamily="2" charset="2"/>
              <a:buNone/>
            </a:pPr>
            <a:r>
              <a:rPr lang="de-CH" b="1" dirty="0" smtClean="0">
                <a:solidFill>
                  <a:srgbClr val="FF0000"/>
                </a:solidFill>
                <a:latin typeface="+mn-lt"/>
              </a:rPr>
              <a:t>Kalman Filter</a:t>
            </a:r>
          </a:p>
        </p:txBody>
      </p:sp>
    </p:spTree>
    <p:custDataLst>
      <p:tags r:id="rId1"/>
    </p:custDataLst>
    <p:extLst>
      <p:ext uri="{BB962C8B-B14F-4D97-AF65-F5344CB8AC3E}">
        <p14:creationId xmlns:p14="http://schemas.microsoft.com/office/powerpoint/2010/main" val="2116741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61" y="1748880"/>
            <a:ext cx="4345378" cy="48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p:txBody>
          <a:bodyPr/>
          <a:lstStyle/>
          <a:p>
            <a:r>
              <a:rPr lang="de-DE" dirty="0" smtClean="0"/>
              <a:t>Modeling </a:t>
            </a:r>
            <a:r>
              <a:rPr lang="de-DE" dirty="0" err="1" smtClean="0"/>
              <a:t>the</a:t>
            </a:r>
            <a:r>
              <a:rPr lang="de-DE" dirty="0" smtClean="0"/>
              <a:t> PV Power </a:t>
            </a:r>
            <a:r>
              <a:rPr lang="de-DE" dirty="0" err="1" smtClean="0"/>
              <a:t>output</a:t>
            </a:r>
            <a:endParaRPr lang="de-DE" dirty="0"/>
          </a:p>
        </p:txBody>
      </p:sp>
      <p:sp>
        <p:nvSpPr>
          <p:cNvPr id="3" name="Inhaltsplatzhalter 2"/>
          <p:cNvSpPr>
            <a:spLocks noGrp="1"/>
          </p:cNvSpPr>
          <p:nvPr>
            <p:ph sz="half" idx="2"/>
          </p:nvPr>
        </p:nvSpPr>
        <p:spPr>
          <a:xfrm>
            <a:off x="1476375" y="1592263"/>
            <a:ext cx="1799482" cy="324570"/>
          </a:xfrm>
        </p:spPr>
        <p:txBody>
          <a:bodyPr>
            <a:normAutofit/>
          </a:bodyPr>
          <a:lstStyle/>
          <a:p>
            <a:pPr marL="0" indent="0">
              <a:buNone/>
            </a:pPr>
            <a:r>
              <a:rPr lang="de-CH" b="1" dirty="0" err="1" smtClean="0">
                <a:latin typeface="+mn-lt"/>
              </a:rPr>
              <a:t>Some</a:t>
            </a:r>
            <a:r>
              <a:rPr lang="de-CH" b="1" dirty="0" smtClean="0">
                <a:latin typeface="+mn-lt"/>
              </a:rPr>
              <a:t> </a:t>
            </a:r>
            <a:r>
              <a:rPr lang="de-CH" b="1" dirty="0" err="1" smtClean="0">
                <a:latin typeface="+mn-lt"/>
              </a:rPr>
              <a:t>Results</a:t>
            </a:r>
            <a:r>
              <a:rPr lang="de-CH" b="1" dirty="0" smtClean="0">
                <a:latin typeface="+mn-lt"/>
              </a:rPr>
              <a:t>:</a:t>
            </a:r>
          </a:p>
        </p:txBody>
      </p:sp>
      <p:sp>
        <p:nvSpPr>
          <p:cNvPr id="4" name="Inhaltsplatzhalter 3"/>
          <p:cNvSpPr>
            <a:spLocks noGrp="1"/>
          </p:cNvSpPr>
          <p:nvPr>
            <p:ph sz="half" idx="11"/>
          </p:nvPr>
        </p:nvSpPr>
        <p:spPr/>
        <p:txBody>
          <a:bodyPr/>
          <a:lstStyle/>
          <a:p>
            <a:endParaRPr lang="de-DE"/>
          </a:p>
        </p:txBody>
      </p:sp>
      <p:sp>
        <p:nvSpPr>
          <p:cNvPr id="5" name="Untertitel 4"/>
          <p:cNvSpPr>
            <a:spLocks noGrp="1"/>
          </p:cNvSpPr>
          <p:nvPr>
            <p:ph type="subTitle" idx="1"/>
          </p:nvPr>
        </p:nvSpPr>
        <p:spPr/>
        <p:txBody>
          <a:bodyPr/>
          <a:lstStyle/>
          <a:p>
            <a:r>
              <a:rPr lang="de-DE" dirty="0" smtClean="0"/>
              <a:t>Kalman Filter Approach</a:t>
            </a:r>
            <a:endParaRPr lang="de-DE" dirty="0"/>
          </a:p>
        </p:txBody>
      </p:sp>
      <p:sp>
        <p:nvSpPr>
          <p:cNvPr id="6" name="Datumsplatzhalter 5"/>
          <p:cNvSpPr>
            <a:spLocks noGrp="1"/>
          </p:cNvSpPr>
          <p:nvPr>
            <p:ph type="dt" sz="half" idx="12"/>
          </p:nvPr>
        </p:nvSpPr>
        <p:spPr/>
        <p:txBody>
          <a:bodyPr/>
          <a:lstStyle/>
          <a:p>
            <a:r>
              <a:rPr lang="en-US" smtClean="0"/>
              <a:t>Month DD, Year</a:t>
            </a:r>
            <a:endParaRPr lang="de-DE" dirty="0"/>
          </a:p>
        </p:txBody>
      </p:sp>
      <p:sp>
        <p:nvSpPr>
          <p:cNvPr id="7" name="Foliennummernplatzhalter 6"/>
          <p:cNvSpPr>
            <a:spLocks noGrp="1"/>
          </p:cNvSpPr>
          <p:nvPr>
            <p:ph type="sldNum" sz="quarter" idx="13"/>
          </p:nvPr>
        </p:nvSpPr>
        <p:spPr/>
        <p:txBody>
          <a:bodyPr/>
          <a:lstStyle/>
          <a:p>
            <a:r>
              <a:rPr lang="de-DE" smtClean="0"/>
              <a:t>| Slide </a:t>
            </a:r>
            <a:fld id="{CF363E95-653D-48D7-8EB0-A81FED805B5F}" type="slidenum">
              <a:rPr lang="de-DE" smtClean="0"/>
              <a:pPr/>
              <a:t>13</a:t>
            </a:fld>
            <a:endParaRPr lang="de-DE" dirty="0"/>
          </a:p>
        </p:txBody>
      </p:sp>
      <p:sp>
        <p:nvSpPr>
          <p:cNvPr id="8" name="Fußzeilenplatzhalter 7"/>
          <p:cNvSpPr>
            <a:spLocks noGrp="1"/>
          </p:cNvSpPr>
          <p:nvPr>
            <p:ph type="ftr" sz="quarter" idx="14"/>
          </p:nvPr>
        </p:nvSpPr>
        <p:spPr/>
        <p:txBody>
          <a:bodyPr/>
          <a:lstStyle/>
          <a:p>
            <a:r>
              <a:rPr lang="en-US" dirty="0" smtClean="0"/>
              <a:t>© ABB Group</a:t>
            </a:r>
          </a:p>
          <a:p>
            <a:endParaRPr lang="en-US" dirty="0" smtClean="0"/>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2140" y="1700808"/>
            <a:ext cx="4352388" cy="484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H="1">
            <a:off x="4355976" y="1866122"/>
            <a:ext cx="288032" cy="33874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79912" y="1340235"/>
            <a:ext cx="2016224" cy="525888"/>
          </a:xfrm>
          <a:prstGeom prst="rect">
            <a:avLst/>
          </a:prstGeom>
        </p:spPr>
        <p:txBody>
          <a:bodyPr vert="horz" wrap="none" lIns="0" tIns="0" rIns="0" bIns="0" rtlCol="0">
            <a:normAutofit lnSpcReduction="10000"/>
          </a:bodyPr>
          <a:lstStyle/>
          <a:p>
            <a:pPr>
              <a:spcBef>
                <a:spcPts val="1100"/>
              </a:spcBef>
              <a:buClr>
                <a:schemeClr val="tx2"/>
              </a:buClr>
              <a:buSzPct val="70000"/>
            </a:pPr>
            <a:r>
              <a:rPr lang="de-CH" dirty="0" smtClean="0">
                <a:latin typeface="Arial" pitchFamily="34" charset="0"/>
                <a:cs typeface="Arial" pitchFamily="34" charset="0"/>
              </a:rPr>
              <a:t>«</a:t>
            </a:r>
            <a:r>
              <a:rPr lang="de-CH" dirty="0" err="1" smtClean="0">
                <a:latin typeface="Arial" pitchFamily="34" charset="0"/>
                <a:cs typeface="Arial" pitchFamily="34" charset="0"/>
              </a:rPr>
              <a:t>Artificial</a:t>
            </a:r>
            <a:r>
              <a:rPr lang="de-CH" dirty="0" smtClean="0">
                <a:latin typeface="Arial" pitchFamily="34" charset="0"/>
                <a:cs typeface="Arial" pitchFamily="34" charset="0"/>
              </a:rPr>
              <a:t>»</a:t>
            </a:r>
            <a:br>
              <a:rPr lang="de-CH" dirty="0" smtClean="0">
                <a:latin typeface="Arial" pitchFamily="34" charset="0"/>
                <a:cs typeface="Arial" pitchFamily="34" charset="0"/>
              </a:rPr>
            </a:br>
            <a:r>
              <a:rPr lang="de-CH" dirty="0" smtClean="0">
                <a:latin typeface="Arial" pitchFamily="34" charset="0"/>
                <a:cs typeface="Arial" pitchFamily="34" charset="0"/>
              </a:rPr>
              <a:t>Vision </a:t>
            </a:r>
            <a:r>
              <a:rPr lang="de-CH" dirty="0" err="1" smtClean="0">
                <a:latin typeface="Arial" pitchFamily="34" charset="0"/>
                <a:cs typeface="Arial" pitchFamily="34" charset="0"/>
              </a:rPr>
              <a:t>forecast</a:t>
            </a:r>
            <a:endParaRPr lang="en-US" dirty="0" smtClean="0">
              <a:latin typeface="Arial" pitchFamily="34" charset="0"/>
              <a:cs typeface="Arial" pitchFamily="34" charset="0"/>
            </a:endParaRPr>
          </a:p>
        </p:txBody>
      </p:sp>
      <p:cxnSp>
        <p:nvCxnSpPr>
          <p:cNvPr id="23" name="Straight Arrow Connector 22"/>
          <p:cNvCxnSpPr/>
          <p:nvPr/>
        </p:nvCxnSpPr>
        <p:spPr>
          <a:xfrm>
            <a:off x="8172400" y="1729904"/>
            <a:ext cx="432048" cy="341593"/>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00192" y="1340234"/>
            <a:ext cx="2016224" cy="504057"/>
          </a:xfrm>
          <a:prstGeom prst="rect">
            <a:avLst/>
          </a:prstGeom>
        </p:spPr>
        <p:txBody>
          <a:bodyPr vert="horz" wrap="none" lIns="0" tIns="0" rIns="0" bIns="0" rtlCol="0">
            <a:normAutofit fontScale="92500" lnSpcReduction="10000"/>
          </a:bodyPr>
          <a:lstStyle/>
          <a:p>
            <a:pPr>
              <a:spcBef>
                <a:spcPts val="1100"/>
              </a:spcBef>
              <a:buClr>
                <a:schemeClr val="tx2"/>
              </a:buClr>
              <a:buSzPct val="70000"/>
            </a:pPr>
            <a:r>
              <a:rPr lang="de-CH" dirty="0" smtClean="0">
                <a:latin typeface="Arial" pitchFamily="34" charset="0"/>
                <a:cs typeface="Arial" pitchFamily="34" charset="0"/>
              </a:rPr>
              <a:t>KF PV power </a:t>
            </a:r>
            <a:r>
              <a:rPr lang="de-CH" dirty="0" err="1" smtClean="0">
                <a:latin typeface="Arial" pitchFamily="34" charset="0"/>
                <a:cs typeface="Arial" pitchFamily="34" charset="0"/>
              </a:rPr>
              <a:t>prediction</a:t>
            </a:r>
            <a:r>
              <a:rPr lang="de-CH" dirty="0" smtClean="0">
                <a:latin typeface="Arial" pitchFamily="34" charset="0"/>
                <a:cs typeface="Arial" pitchFamily="34" charset="0"/>
              </a:rPr>
              <a:t> </a:t>
            </a:r>
            <a:br>
              <a:rPr lang="de-CH" dirty="0" smtClean="0">
                <a:latin typeface="Arial" pitchFamily="34" charset="0"/>
                <a:cs typeface="Arial" pitchFamily="34" charset="0"/>
              </a:rPr>
            </a:br>
            <a:r>
              <a:rPr lang="de-CH" dirty="0" err="1" smtClean="0">
                <a:latin typeface="Arial" pitchFamily="34" charset="0"/>
                <a:cs typeface="Arial" pitchFamily="34" charset="0"/>
              </a:rPr>
              <a:t>for</a:t>
            </a:r>
            <a:r>
              <a:rPr lang="de-CH" dirty="0" smtClean="0">
                <a:latin typeface="Arial" pitchFamily="34" charset="0"/>
                <a:cs typeface="Arial" pitchFamily="34" charset="0"/>
              </a:rPr>
              <a:t> </a:t>
            </a:r>
            <a:r>
              <a:rPr lang="de-CH" dirty="0" err="1" smtClean="0">
                <a:latin typeface="Arial" pitchFamily="34" charset="0"/>
                <a:cs typeface="Arial" pitchFamily="34" charset="0"/>
              </a:rPr>
              <a:t>the</a:t>
            </a:r>
            <a:r>
              <a:rPr lang="de-CH" dirty="0" smtClean="0">
                <a:latin typeface="Arial" pitchFamily="34" charset="0"/>
                <a:cs typeface="Arial" pitchFamily="34" charset="0"/>
              </a:rPr>
              <a:t> </a:t>
            </a:r>
            <a:r>
              <a:rPr lang="de-CH" dirty="0" err="1" smtClean="0">
                <a:latin typeface="Arial" pitchFamily="34" charset="0"/>
                <a:cs typeface="Arial" pitchFamily="34" charset="0"/>
              </a:rPr>
              <a:t>next</a:t>
            </a:r>
            <a:r>
              <a:rPr lang="de-CH" dirty="0" smtClean="0">
                <a:latin typeface="Arial" pitchFamily="34" charset="0"/>
                <a:cs typeface="Arial" pitchFamily="34" charset="0"/>
              </a:rPr>
              <a:t> 15min</a:t>
            </a:r>
            <a:endParaRPr lang="en-US" dirty="0" smtClean="0">
              <a:latin typeface="Arial" pitchFamily="34" charset="0"/>
              <a:cs typeface="Arial" pitchFamily="34" charset="0"/>
            </a:endParaRPr>
          </a:p>
        </p:txBody>
      </p:sp>
      <p:sp>
        <p:nvSpPr>
          <p:cNvPr id="25" name="Rectangle 24"/>
          <p:cNvSpPr/>
          <p:nvPr/>
        </p:nvSpPr>
        <p:spPr>
          <a:xfrm>
            <a:off x="4972140" y="1897000"/>
            <a:ext cx="4064356" cy="445384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indent="-179388" algn="ctr">
              <a:spcBef>
                <a:spcPts val="1100"/>
              </a:spcBef>
              <a:buClr>
                <a:schemeClr val="tx2"/>
              </a:buClr>
              <a:buSzPct val="70000"/>
              <a:buFont typeface="Wingdings" pitchFamily="2" charset="2"/>
              <a:buChar char="§"/>
            </a:pPr>
            <a:endParaRPr lang="en-US" dirty="0" smtClean="0">
              <a:solidFill>
                <a:schemeClr val="tx1"/>
              </a:solidFill>
              <a:latin typeface="Arial" pitchFamily="34" charset="0"/>
              <a:cs typeface="Arial" pitchFamily="34" charset="0"/>
            </a:endParaRPr>
          </a:p>
        </p:txBody>
      </p:sp>
      <p:sp>
        <p:nvSpPr>
          <p:cNvPr id="26" name="Inhaltsplatzhalter 2"/>
          <p:cNvSpPr txBox="1">
            <a:spLocks/>
          </p:cNvSpPr>
          <p:nvPr/>
        </p:nvSpPr>
        <p:spPr>
          <a:xfrm>
            <a:off x="4978644" y="6406833"/>
            <a:ext cx="1799482" cy="324570"/>
          </a:xfrm>
          <a:prstGeom prst="rect">
            <a:avLst/>
          </a:prstGeom>
        </p:spPr>
        <p:txBody>
          <a:bodyPr vert="horz" lIns="0" tIns="0" rIns="0" bIns="0" rtlCol="0">
            <a:normAutofit/>
          </a:bodyPr>
          <a:lst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Wingdings" pitchFamily="2" charset="2"/>
              <a:buNone/>
            </a:pPr>
            <a:r>
              <a:rPr lang="de-CH" b="1" dirty="0" smtClean="0">
                <a:solidFill>
                  <a:srgbClr val="FF0000"/>
                </a:solidFill>
                <a:latin typeface="+mn-lt"/>
              </a:rPr>
              <a:t>Kalman Filter</a:t>
            </a:r>
          </a:p>
        </p:txBody>
      </p:sp>
    </p:spTree>
    <p:custDataLst>
      <p:tags r:id="rId1"/>
    </p:custDataLst>
    <p:extLst>
      <p:ext uri="{BB962C8B-B14F-4D97-AF65-F5344CB8AC3E}">
        <p14:creationId xmlns:p14="http://schemas.microsoft.com/office/powerpoint/2010/main" val="256996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Modeling the PV Power output</a:t>
            </a:r>
            <a:endParaRPr lang="en-US"/>
          </a:p>
        </p:txBody>
      </p:sp>
      <p:sp>
        <p:nvSpPr>
          <p:cNvPr id="4" name="Inhaltsplatzhalter 3"/>
          <p:cNvSpPr>
            <a:spLocks noGrp="1"/>
          </p:cNvSpPr>
          <p:nvPr>
            <p:ph sz="half" idx="11"/>
          </p:nvPr>
        </p:nvSpPr>
        <p:spPr/>
        <p:txBody>
          <a:bodyPr/>
          <a:lstStyle/>
          <a:p>
            <a:endParaRPr lang="en-US"/>
          </a:p>
        </p:txBody>
      </p:sp>
      <p:sp>
        <p:nvSpPr>
          <p:cNvPr id="5" name="Untertitel 4"/>
          <p:cNvSpPr>
            <a:spLocks noGrp="1"/>
          </p:cNvSpPr>
          <p:nvPr>
            <p:ph type="subTitle" idx="1"/>
          </p:nvPr>
        </p:nvSpPr>
        <p:spPr/>
        <p:txBody>
          <a:bodyPr/>
          <a:lstStyle/>
          <a:p>
            <a:r>
              <a:rPr lang="en-US" smtClean="0"/>
              <a:t>Kalman Filter Approach</a:t>
            </a:r>
            <a:endParaRPr lang="en-US"/>
          </a:p>
        </p:txBody>
      </p:sp>
      <p:sp>
        <p:nvSpPr>
          <p:cNvPr id="6" name="Datumsplatzhalter 5"/>
          <p:cNvSpPr>
            <a:spLocks noGrp="1"/>
          </p:cNvSpPr>
          <p:nvPr>
            <p:ph type="dt" sz="half" idx="12"/>
          </p:nvPr>
        </p:nvSpPr>
        <p:spPr/>
        <p:txBody>
          <a:bodyPr/>
          <a:lstStyle/>
          <a:p>
            <a:r>
              <a:rPr lang="en-US" smtClean="0"/>
              <a:t>Month DD, Year</a:t>
            </a:r>
            <a:endParaRPr lang="en-US"/>
          </a:p>
        </p:txBody>
      </p:sp>
      <p:sp>
        <p:nvSpPr>
          <p:cNvPr id="7" name="Foliennummernplatzhalter 6"/>
          <p:cNvSpPr>
            <a:spLocks noGrp="1"/>
          </p:cNvSpPr>
          <p:nvPr>
            <p:ph type="sldNum" sz="quarter" idx="13"/>
          </p:nvPr>
        </p:nvSpPr>
        <p:spPr/>
        <p:txBody>
          <a:bodyPr/>
          <a:lstStyle/>
          <a:p>
            <a:r>
              <a:rPr lang="en-US" smtClean="0"/>
              <a:t>| Slide </a:t>
            </a:r>
            <a:fld id="{CF363E95-653D-48D7-8EB0-A81FED805B5F}" type="slidenum">
              <a:rPr lang="en-US" smtClean="0"/>
              <a:pPr/>
              <a:t>14</a:t>
            </a:fld>
            <a:endParaRPr lang="en-US"/>
          </a:p>
        </p:txBody>
      </p:sp>
      <p:sp>
        <p:nvSpPr>
          <p:cNvPr id="8" name="Fußzeilenplatzhalter 7"/>
          <p:cNvSpPr>
            <a:spLocks noGrp="1"/>
          </p:cNvSpPr>
          <p:nvPr>
            <p:ph type="ftr" sz="quarter" idx="14"/>
          </p:nvPr>
        </p:nvSpPr>
        <p:spPr/>
        <p:txBody>
          <a:bodyPr/>
          <a:lstStyle/>
          <a:p>
            <a:r>
              <a:rPr lang="en-US" smtClean="0"/>
              <a:t>© ABB Group</a:t>
            </a:r>
          </a:p>
          <a:p>
            <a:endParaRPr lang="en-US" smtClean="0"/>
          </a:p>
        </p:txBody>
      </p:sp>
      <p:sp>
        <p:nvSpPr>
          <p:cNvPr id="11" name="Content Placeholder 10"/>
          <p:cNvSpPr>
            <a:spLocks noGrp="1"/>
          </p:cNvSpPr>
          <p:nvPr>
            <p:ph sz="half" idx="2"/>
          </p:nvPr>
        </p:nvSpPr>
        <p:spPr/>
        <p:txBody>
          <a:bodyPr/>
          <a:lstStyle/>
          <a:p>
            <a:pPr marL="0" indent="0">
              <a:buNone/>
            </a:pPr>
            <a:r>
              <a:rPr lang="en-US" dirty="0" smtClean="0"/>
              <a:t>Conclusions:</a:t>
            </a:r>
          </a:p>
          <a:p>
            <a:r>
              <a:rPr lang="en-US" dirty="0" smtClean="0"/>
              <a:t>The presented approach works well and is able to predict into the future. Once a GHI 15min forecast is available from the vision system,</a:t>
            </a:r>
            <a:r>
              <a:rPr lang="en-US" dirty="0"/>
              <a:t> </a:t>
            </a:r>
            <a:r>
              <a:rPr lang="en-US" dirty="0" smtClean="0"/>
              <a:t>this </a:t>
            </a:r>
            <a:r>
              <a:rPr lang="en-US" dirty="0"/>
              <a:t>is a good starting point </a:t>
            </a:r>
            <a:r>
              <a:rPr lang="en-US" dirty="0" smtClean="0"/>
              <a:t>for PV power output predictions.</a:t>
            </a:r>
          </a:p>
          <a:p>
            <a:endParaRPr lang="en-US" dirty="0"/>
          </a:p>
        </p:txBody>
      </p:sp>
    </p:spTree>
    <p:custDataLst>
      <p:tags r:id="rId1"/>
    </p:custDataLst>
    <p:extLst>
      <p:ext uri="{BB962C8B-B14F-4D97-AF65-F5344CB8AC3E}">
        <p14:creationId xmlns:p14="http://schemas.microsoft.com/office/powerpoint/2010/main" val="1210352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Vision Algorithm</a:t>
            </a:r>
            <a:endParaRPr lang="en-US"/>
          </a:p>
        </p:txBody>
      </p:sp>
      <p:sp>
        <p:nvSpPr>
          <p:cNvPr id="3" name="Content Placeholder 2"/>
          <p:cNvSpPr>
            <a:spLocks noGrp="1"/>
          </p:cNvSpPr>
          <p:nvPr>
            <p:ph sz="half" idx="2"/>
          </p:nvPr>
        </p:nvSpPr>
        <p:spPr/>
        <p:txBody>
          <a:bodyPr/>
          <a:lstStyle/>
          <a:p>
            <a:r>
              <a:rPr lang="en-US" dirty="0" smtClean="0"/>
              <a:t>In the early morning the algorithm is not working. Reason: clouds are very dark, sun very bright. Detection does not work. </a:t>
            </a:r>
          </a:p>
          <a:p>
            <a:r>
              <a:rPr lang="en-US" dirty="0" smtClean="0"/>
              <a:t>Squares do not capture the fineness needed for prediction of an occlusion. Several cloud shapes (especially if there is a high cloud cover) are not represented well enough. The square approximation covers for example 90% of the whole area. (see next slide)</a:t>
            </a:r>
          </a:p>
          <a:p>
            <a:r>
              <a:rPr lang="en-US" dirty="0" smtClean="0"/>
              <a:t>Maybe it is better to track movements of cloud fronts («corners») near the sun, e.g. front coming towards the sun </a:t>
            </a:r>
          </a:p>
          <a:p>
            <a:r>
              <a:rPr lang="en-US" dirty="0" smtClean="0"/>
              <a:t>Problematic is also the fact that sun and clouds are often inside the same object. Once a cloud passed over the sun the object separates into 2 objects. Obviously, a sun detection algorithm is needed.</a:t>
            </a:r>
          </a:p>
        </p:txBody>
      </p:sp>
      <p:sp>
        <p:nvSpPr>
          <p:cNvPr id="4" name="Content Placeholder 3"/>
          <p:cNvSpPr>
            <a:spLocks noGrp="1"/>
          </p:cNvSpPr>
          <p:nvPr>
            <p:ph sz="half" idx="11"/>
          </p:nvPr>
        </p:nvSpPr>
        <p:spPr/>
        <p:txBody>
          <a:bodyPr/>
          <a:lstStyle/>
          <a:p>
            <a:endParaRPr lang="en-US"/>
          </a:p>
        </p:txBody>
      </p:sp>
      <p:sp>
        <p:nvSpPr>
          <p:cNvPr id="5" name="Subtitle 4"/>
          <p:cNvSpPr>
            <a:spLocks noGrp="1"/>
          </p:cNvSpPr>
          <p:nvPr>
            <p:ph type="subTitle" idx="1"/>
          </p:nvPr>
        </p:nvSpPr>
        <p:spPr/>
        <p:txBody>
          <a:bodyPr/>
          <a:lstStyle/>
          <a:p>
            <a:r>
              <a:rPr lang="en-US" dirty="0" smtClean="0"/>
              <a:t>Some Observations  (running various image streams)</a:t>
            </a:r>
            <a:endParaRPr lang="en-US" dirty="0"/>
          </a:p>
        </p:txBody>
      </p:sp>
      <p:sp>
        <p:nvSpPr>
          <p:cNvPr id="6" name="Date Placeholder 5"/>
          <p:cNvSpPr>
            <a:spLocks noGrp="1"/>
          </p:cNvSpPr>
          <p:nvPr>
            <p:ph type="dt" sz="half" idx="12"/>
          </p:nvPr>
        </p:nvSpPr>
        <p:spPr/>
        <p:txBody>
          <a:bodyPr/>
          <a:lstStyle/>
          <a:p>
            <a:r>
              <a:rPr lang="en-US" smtClean="0"/>
              <a:t>Month DD, Year</a:t>
            </a:r>
            <a:endParaRPr lang="en-US"/>
          </a:p>
        </p:txBody>
      </p:sp>
      <p:sp>
        <p:nvSpPr>
          <p:cNvPr id="7" name="Slide Number Placeholder 6"/>
          <p:cNvSpPr>
            <a:spLocks noGrp="1"/>
          </p:cNvSpPr>
          <p:nvPr>
            <p:ph type="sldNum" sz="quarter" idx="13"/>
          </p:nvPr>
        </p:nvSpPr>
        <p:spPr/>
        <p:txBody>
          <a:bodyPr/>
          <a:lstStyle/>
          <a:p>
            <a:r>
              <a:rPr lang="en-US" smtClean="0"/>
              <a:t>| Slide </a:t>
            </a:r>
            <a:fld id="{CF363E95-653D-48D7-8EB0-A81FED805B5F}" type="slidenum">
              <a:rPr lang="en-US" smtClean="0"/>
              <a:pPr/>
              <a:t>15</a:t>
            </a:fld>
            <a:endParaRPr lang="en-US"/>
          </a:p>
        </p:txBody>
      </p:sp>
      <p:sp>
        <p:nvSpPr>
          <p:cNvPr id="8" name="Footer Placeholder 7"/>
          <p:cNvSpPr>
            <a:spLocks noGrp="1"/>
          </p:cNvSpPr>
          <p:nvPr>
            <p:ph type="ftr" sz="quarter" idx="14"/>
          </p:nvPr>
        </p:nvSpPr>
        <p:spPr/>
        <p:txBody>
          <a:bodyPr/>
          <a:lstStyle/>
          <a:p>
            <a:r>
              <a:rPr lang="en-US" smtClean="0"/>
              <a:t>© ABB Group</a:t>
            </a:r>
          </a:p>
          <a:p>
            <a:endParaRPr lang="en-US" smtClean="0"/>
          </a:p>
        </p:txBody>
      </p:sp>
    </p:spTree>
    <p:extLst>
      <p:ext uri="{BB962C8B-B14F-4D97-AF65-F5344CB8AC3E}">
        <p14:creationId xmlns:p14="http://schemas.microsoft.com/office/powerpoint/2010/main" val="327110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Vision Algorithm</a:t>
            </a:r>
            <a:endParaRPr lang="en-US"/>
          </a:p>
        </p:txBody>
      </p:sp>
      <p:sp>
        <p:nvSpPr>
          <p:cNvPr id="4" name="Content Placeholder 3"/>
          <p:cNvSpPr>
            <a:spLocks noGrp="1"/>
          </p:cNvSpPr>
          <p:nvPr>
            <p:ph sz="half" idx="11"/>
          </p:nvPr>
        </p:nvSpPr>
        <p:spPr>
          <a:xfrm>
            <a:off x="5744790" y="5157192"/>
            <a:ext cx="2520280" cy="239759"/>
          </a:xfrm>
        </p:spPr>
        <p:txBody>
          <a:bodyPr/>
          <a:lstStyle/>
          <a:p>
            <a:r>
              <a:rPr lang="en-US" dirty="0"/>
              <a:t>Image read: 2013_07_28_15_14_36_468.jpeg</a:t>
            </a:r>
          </a:p>
        </p:txBody>
      </p:sp>
      <p:sp>
        <p:nvSpPr>
          <p:cNvPr id="5" name="Subtitle 4"/>
          <p:cNvSpPr>
            <a:spLocks noGrp="1"/>
          </p:cNvSpPr>
          <p:nvPr>
            <p:ph type="subTitle" idx="1"/>
          </p:nvPr>
        </p:nvSpPr>
        <p:spPr/>
        <p:txBody>
          <a:bodyPr/>
          <a:lstStyle/>
          <a:p>
            <a:r>
              <a:rPr lang="en-US" smtClean="0"/>
              <a:t>Some Observations  (running 2013/07/28)</a:t>
            </a:r>
            <a:endParaRPr lang="en-US"/>
          </a:p>
        </p:txBody>
      </p:sp>
      <p:sp>
        <p:nvSpPr>
          <p:cNvPr id="6" name="Date Placeholder 5"/>
          <p:cNvSpPr>
            <a:spLocks noGrp="1"/>
          </p:cNvSpPr>
          <p:nvPr>
            <p:ph type="dt" sz="half" idx="12"/>
          </p:nvPr>
        </p:nvSpPr>
        <p:spPr/>
        <p:txBody>
          <a:bodyPr/>
          <a:lstStyle/>
          <a:p>
            <a:r>
              <a:rPr lang="en-US" smtClean="0"/>
              <a:t>Month DD, Year</a:t>
            </a:r>
            <a:endParaRPr lang="en-US"/>
          </a:p>
        </p:txBody>
      </p:sp>
      <p:sp>
        <p:nvSpPr>
          <p:cNvPr id="7" name="Slide Number Placeholder 6"/>
          <p:cNvSpPr>
            <a:spLocks noGrp="1"/>
          </p:cNvSpPr>
          <p:nvPr>
            <p:ph type="sldNum" sz="quarter" idx="13"/>
          </p:nvPr>
        </p:nvSpPr>
        <p:spPr/>
        <p:txBody>
          <a:bodyPr/>
          <a:lstStyle/>
          <a:p>
            <a:r>
              <a:rPr lang="en-US" smtClean="0"/>
              <a:t>| Slide </a:t>
            </a:r>
            <a:fld id="{CF363E95-653D-48D7-8EB0-A81FED805B5F}" type="slidenum">
              <a:rPr lang="en-US" smtClean="0"/>
              <a:pPr/>
              <a:t>16</a:t>
            </a:fld>
            <a:endParaRPr lang="en-US"/>
          </a:p>
        </p:txBody>
      </p:sp>
      <p:sp>
        <p:nvSpPr>
          <p:cNvPr id="8" name="Footer Placeholder 7"/>
          <p:cNvSpPr>
            <a:spLocks noGrp="1"/>
          </p:cNvSpPr>
          <p:nvPr>
            <p:ph type="ftr" sz="quarter" idx="14"/>
          </p:nvPr>
        </p:nvSpPr>
        <p:spPr/>
        <p:txBody>
          <a:bodyPr/>
          <a:lstStyle/>
          <a:p>
            <a:r>
              <a:rPr lang="en-US" smtClean="0"/>
              <a:t>© ABB Group</a:t>
            </a:r>
          </a:p>
          <a:p>
            <a:endParaRPr lang="en-US"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68" t="18228" r="4494" b="18625"/>
          <a:stretch/>
        </p:blipFill>
        <p:spPr bwMode="auto">
          <a:xfrm>
            <a:off x="641948" y="1702352"/>
            <a:ext cx="7623122" cy="3382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C:\Users\chancor1\Desktop\drawing-1.pn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p:blipFill>
        <p:spPr bwMode="auto">
          <a:xfrm>
            <a:off x="5261344" y="2029812"/>
            <a:ext cx="2234684" cy="255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780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Remarks</a:t>
            </a:r>
            <a:endParaRPr lang="en-US"/>
          </a:p>
        </p:txBody>
      </p:sp>
      <p:sp>
        <p:nvSpPr>
          <p:cNvPr id="3" name="Content Placeholder 2"/>
          <p:cNvSpPr>
            <a:spLocks noGrp="1"/>
          </p:cNvSpPr>
          <p:nvPr>
            <p:ph sz="half" idx="2"/>
          </p:nvPr>
        </p:nvSpPr>
        <p:spPr/>
        <p:txBody>
          <a:bodyPr/>
          <a:lstStyle/>
          <a:p>
            <a:r>
              <a:rPr lang="en-US" dirty="0" smtClean="0"/>
              <a:t>The vision algorithm needs to be tested further in order to identify when it works and when it fails. This will be important for </a:t>
            </a:r>
            <a:r>
              <a:rPr lang="en-US" dirty="0" err="1" smtClean="0"/>
              <a:t>Burak</a:t>
            </a:r>
            <a:r>
              <a:rPr lang="en-US" dirty="0" smtClean="0"/>
              <a:t> in order to fix or improve possible parts of the algorithm. </a:t>
            </a:r>
          </a:p>
          <a:p>
            <a:r>
              <a:rPr lang="en-US" dirty="0" smtClean="0"/>
              <a:t>The bottleneck at the moment is the missing cloud motion prediction and its translation into GHI predictions for specific points on the ground. This will be the hardest part from my point of view.</a:t>
            </a:r>
          </a:p>
          <a:p>
            <a:r>
              <a:rPr lang="en-US" dirty="0" smtClean="0"/>
              <a:t>In general the resolution of the images is not so as high as expected and the images seem quite dark most of the time. I guess a dynamic aperture setting should be introduced. </a:t>
            </a:r>
          </a:p>
        </p:txBody>
      </p:sp>
      <p:sp>
        <p:nvSpPr>
          <p:cNvPr id="4" name="Content Placeholder 3"/>
          <p:cNvSpPr>
            <a:spLocks noGrp="1"/>
          </p:cNvSpPr>
          <p:nvPr>
            <p:ph sz="half" idx="11"/>
          </p:nvPr>
        </p:nvSpPr>
        <p:spPr/>
        <p:txBody>
          <a:bodyPr/>
          <a:lstStyle/>
          <a:p>
            <a:endParaRPr lang="en-US"/>
          </a:p>
        </p:txBody>
      </p:sp>
      <p:sp>
        <p:nvSpPr>
          <p:cNvPr id="5" name="Subtitle 4"/>
          <p:cNvSpPr>
            <a:spLocks noGrp="1"/>
          </p:cNvSpPr>
          <p:nvPr>
            <p:ph type="subTitle" idx="1"/>
          </p:nvPr>
        </p:nvSpPr>
        <p:spPr/>
        <p:txBody>
          <a:bodyPr/>
          <a:lstStyle/>
          <a:p>
            <a:endParaRPr lang="en-US"/>
          </a:p>
        </p:txBody>
      </p:sp>
      <p:sp>
        <p:nvSpPr>
          <p:cNvPr id="6" name="Date Placeholder 5"/>
          <p:cNvSpPr>
            <a:spLocks noGrp="1"/>
          </p:cNvSpPr>
          <p:nvPr>
            <p:ph type="dt" sz="half" idx="12"/>
          </p:nvPr>
        </p:nvSpPr>
        <p:spPr/>
        <p:txBody>
          <a:bodyPr/>
          <a:lstStyle/>
          <a:p>
            <a:r>
              <a:rPr lang="en-US" smtClean="0"/>
              <a:t>Month DD, Year</a:t>
            </a:r>
            <a:endParaRPr lang="en-US"/>
          </a:p>
        </p:txBody>
      </p:sp>
      <p:sp>
        <p:nvSpPr>
          <p:cNvPr id="7" name="Slide Number Placeholder 6"/>
          <p:cNvSpPr>
            <a:spLocks noGrp="1"/>
          </p:cNvSpPr>
          <p:nvPr>
            <p:ph type="sldNum" sz="quarter" idx="13"/>
          </p:nvPr>
        </p:nvSpPr>
        <p:spPr/>
        <p:txBody>
          <a:bodyPr/>
          <a:lstStyle/>
          <a:p>
            <a:r>
              <a:rPr lang="en-US" smtClean="0"/>
              <a:t>| Slide </a:t>
            </a:r>
            <a:fld id="{CF363E95-653D-48D7-8EB0-A81FED805B5F}" type="slidenum">
              <a:rPr lang="en-US" smtClean="0"/>
              <a:pPr/>
              <a:t>17</a:t>
            </a:fld>
            <a:endParaRPr lang="en-US"/>
          </a:p>
        </p:txBody>
      </p:sp>
      <p:sp>
        <p:nvSpPr>
          <p:cNvPr id="8" name="Footer Placeholder 7"/>
          <p:cNvSpPr>
            <a:spLocks noGrp="1"/>
          </p:cNvSpPr>
          <p:nvPr>
            <p:ph type="ftr" sz="quarter" idx="14"/>
          </p:nvPr>
        </p:nvSpPr>
        <p:spPr/>
        <p:txBody>
          <a:bodyPr/>
          <a:lstStyle/>
          <a:p>
            <a:r>
              <a:rPr lang="en-US" smtClean="0"/>
              <a:t>© ABB Group</a:t>
            </a:r>
          </a:p>
          <a:p>
            <a:endParaRPr lang="en-US" smtClean="0"/>
          </a:p>
        </p:txBody>
      </p:sp>
    </p:spTree>
    <p:extLst>
      <p:ext uri="{BB962C8B-B14F-4D97-AF65-F5344CB8AC3E}">
        <p14:creationId xmlns:p14="http://schemas.microsoft.com/office/powerpoint/2010/main" val="289488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Briefing</a:t>
            </a:r>
            <a:endParaRPr lang="en-US"/>
          </a:p>
        </p:txBody>
      </p:sp>
      <p:sp>
        <p:nvSpPr>
          <p:cNvPr id="8" name="Content Placeholder 7"/>
          <p:cNvSpPr>
            <a:spLocks noGrp="1"/>
          </p:cNvSpPr>
          <p:nvPr>
            <p:ph sz="half" idx="2"/>
          </p:nvPr>
        </p:nvSpPr>
        <p:spPr>
          <a:xfrm>
            <a:off x="1476374" y="1592263"/>
            <a:ext cx="6191251" cy="2412801"/>
          </a:xfrm>
        </p:spPr>
        <p:txBody>
          <a:bodyPr/>
          <a:lstStyle/>
          <a:p>
            <a:r>
              <a:rPr lang="en-US" dirty="0" smtClean="0"/>
              <a:t>ID on «Automated Cloud Tracking and Solar Forecasting»</a:t>
            </a:r>
          </a:p>
          <a:p>
            <a:r>
              <a:rPr lang="en-US" dirty="0" smtClean="0"/>
              <a:t>VISMO camera on the roof</a:t>
            </a:r>
          </a:p>
          <a:p>
            <a:r>
              <a:rPr lang="en-US" dirty="0" smtClean="0"/>
              <a:t>PV power output</a:t>
            </a:r>
          </a:p>
          <a:p>
            <a:pPr lvl="1"/>
            <a:r>
              <a:rPr lang="en-US" dirty="0" smtClean="0"/>
              <a:t>Day-by-day fitting</a:t>
            </a:r>
          </a:p>
          <a:p>
            <a:pPr lvl="1"/>
            <a:r>
              <a:rPr lang="en-US" dirty="0" smtClean="0"/>
              <a:t>KF implementation</a:t>
            </a:r>
          </a:p>
          <a:p>
            <a:r>
              <a:rPr lang="en-US" dirty="0" smtClean="0"/>
              <a:t>Vision Algorithm – Some observations</a:t>
            </a:r>
          </a:p>
          <a:p>
            <a:endParaRPr lang="en-US" dirty="0" smtClean="0"/>
          </a:p>
        </p:txBody>
      </p:sp>
      <p:sp>
        <p:nvSpPr>
          <p:cNvPr id="9" name="Content Placeholder 8"/>
          <p:cNvSpPr>
            <a:spLocks noGrp="1"/>
          </p:cNvSpPr>
          <p:nvPr>
            <p:ph sz="half" idx="11"/>
          </p:nvPr>
        </p:nvSpPr>
        <p:spPr/>
        <p:txBody>
          <a:bodyPr/>
          <a:lstStyle/>
          <a:p>
            <a:endParaRPr lang="en-US"/>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8523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VISMO</a:t>
            </a:r>
          </a:p>
        </p:txBody>
      </p:sp>
      <p:sp>
        <p:nvSpPr>
          <p:cNvPr id="3" name="Content Placeholder 2"/>
          <p:cNvSpPr>
            <a:spLocks noGrp="1"/>
          </p:cNvSpPr>
          <p:nvPr>
            <p:ph sz="half" idx="2"/>
          </p:nvPr>
        </p:nvSpPr>
        <p:spPr/>
        <p:txBody>
          <a:bodyPr/>
          <a:lstStyle/>
          <a:p>
            <a:r>
              <a:rPr lang="en-US" dirty="0" smtClean="0"/>
              <a:t>Mehmet worked mainly on the ID</a:t>
            </a:r>
          </a:p>
          <a:p>
            <a:r>
              <a:rPr lang="en-US" dirty="0" smtClean="0"/>
              <a:t>After some internal review rounds: submission</a:t>
            </a:r>
          </a:p>
          <a:p>
            <a:r>
              <a:rPr lang="en-US" dirty="0" smtClean="0"/>
              <a:t>At the moment: review process still needs to start</a:t>
            </a:r>
          </a:p>
          <a:p>
            <a:r>
              <a:rPr lang="en-US" dirty="0" smtClean="0"/>
              <a:t> </a:t>
            </a:r>
            <a:endParaRPr lang="en-US" dirty="0"/>
          </a:p>
        </p:txBody>
      </p:sp>
      <p:sp>
        <p:nvSpPr>
          <p:cNvPr id="4" name="Content Placeholder 3"/>
          <p:cNvSpPr>
            <a:spLocks noGrp="1"/>
          </p:cNvSpPr>
          <p:nvPr>
            <p:ph sz="half" idx="11"/>
          </p:nvPr>
        </p:nvSpPr>
        <p:spPr/>
        <p:txBody>
          <a:bodyPr/>
          <a:lstStyle/>
          <a:p>
            <a:endParaRPr lang="en-US"/>
          </a:p>
        </p:txBody>
      </p:sp>
      <p:sp>
        <p:nvSpPr>
          <p:cNvPr id="5" name="Subtitle 4"/>
          <p:cNvSpPr>
            <a:spLocks noGrp="1"/>
          </p:cNvSpPr>
          <p:nvPr>
            <p:ph type="subTitle" idx="1"/>
          </p:nvPr>
        </p:nvSpPr>
        <p:spPr/>
        <p:txBody>
          <a:bodyPr/>
          <a:lstStyle/>
          <a:p>
            <a:r>
              <a:rPr lang="en-US" smtClean="0"/>
              <a:t>Invention Disclosure</a:t>
            </a:r>
            <a:endParaRPr lang="en-US"/>
          </a:p>
        </p:txBody>
      </p:sp>
      <p:sp>
        <p:nvSpPr>
          <p:cNvPr id="6" name="Date Placeholder 5"/>
          <p:cNvSpPr>
            <a:spLocks noGrp="1"/>
          </p:cNvSpPr>
          <p:nvPr>
            <p:ph type="dt" sz="half" idx="12"/>
          </p:nvPr>
        </p:nvSpPr>
        <p:spPr/>
        <p:txBody>
          <a:bodyPr/>
          <a:lstStyle/>
          <a:p>
            <a:r>
              <a:rPr lang="en-US" smtClean="0"/>
              <a:t>Month DD, Year</a:t>
            </a:r>
            <a:endParaRPr lang="en-US"/>
          </a:p>
        </p:txBody>
      </p:sp>
      <p:sp>
        <p:nvSpPr>
          <p:cNvPr id="7" name="Slide Number Placeholder 6"/>
          <p:cNvSpPr>
            <a:spLocks noGrp="1"/>
          </p:cNvSpPr>
          <p:nvPr>
            <p:ph type="sldNum" sz="quarter" idx="13"/>
          </p:nvPr>
        </p:nvSpPr>
        <p:spPr/>
        <p:txBody>
          <a:bodyPr/>
          <a:lstStyle/>
          <a:p>
            <a:r>
              <a:rPr lang="en-US" smtClean="0"/>
              <a:t>| Slide </a:t>
            </a:r>
            <a:fld id="{CF363E95-653D-48D7-8EB0-A81FED805B5F}" type="slidenum">
              <a:rPr lang="en-US" smtClean="0"/>
              <a:pPr/>
              <a:t>3</a:t>
            </a:fld>
            <a:endParaRPr lang="en-US"/>
          </a:p>
        </p:txBody>
      </p:sp>
      <p:sp>
        <p:nvSpPr>
          <p:cNvPr id="8" name="Footer Placeholder 7"/>
          <p:cNvSpPr>
            <a:spLocks noGrp="1"/>
          </p:cNvSpPr>
          <p:nvPr>
            <p:ph type="ftr" sz="quarter" idx="14"/>
          </p:nvPr>
        </p:nvSpPr>
        <p:spPr/>
        <p:txBody>
          <a:bodyPr/>
          <a:lstStyle/>
          <a:p>
            <a:r>
              <a:rPr lang="en-US" smtClean="0"/>
              <a:t>© ABB Group</a:t>
            </a:r>
          </a:p>
          <a:p>
            <a:endParaRPr lang="en-US" smtClean="0"/>
          </a:p>
        </p:txBody>
      </p:sp>
    </p:spTree>
    <p:extLst>
      <p:ext uri="{BB962C8B-B14F-4D97-AF65-F5344CB8AC3E}">
        <p14:creationId xmlns:p14="http://schemas.microsoft.com/office/powerpoint/2010/main" val="4163296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VISMO camera on the roof</a:t>
            </a:r>
            <a:endParaRPr lang="en-US" dirty="0"/>
          </a:p>
        </p:txBody>
      </p:sp>
      <p:sp>
        <p:nvSpPr>
          <p:cNvPr id="8" name="Content Placeholder 7"/>
          <p:cNvSpPr>
            <a:spLocks noGrp="1"/>
          </p:cNvSpPr>
          <p:nvPr>
            <p:ph sz="half" idx="2"/>
          </p:nvPr>
        </p:nvSpPr>
        <p:spPr/>
        <p:txBody>
          <a:bodyPr/>
          <a:lstStyle/>
          <a:p>
            <a:r>
              <a:rPr lang="en-US" dirty="0" smtClean="0"/>
              <a:t>Problems with water inside the prototype and also between case walls and upper spherical glass cover. Condensation droplets were detected on images after heavy rain.</a:t>
            </a:r>
          </a:p>
          <a:p>
            <a:r>
              <a:rPr lang="en-US" dirty="0" smtClean="0"/>
              <a:t>31. July 2013:</a:t>
            </a:r>
          </a:p>
          <a:p>
            <a:pPr lvl="1"/>
            <a:r>
              <a:rPr lang="en-US" dirty="0" smtClean="0"/>
              <a:t>The water was removed and the prototype was dried. The cooling pump water level seemed quite ok. Wait and see what happens. </a:t>
            </a:r>
          </a:p>
          <a:p>
            <a:r>
              <a:rPr lang="en-US" dirty="0" smtClean="0"/>
              <a:t>13. August 2013:</a:t>
            </a:r>
          </a:p>
          <a:p>
            <a:pPr lvl="1"/>
            <a:r>
              <a:rPr lang="en-US" dirty="0" smtClean="0"/>
              <a:t>The  water was again removed from the space between the case walls and the upper spherical glass cover was taped to the base body of the case. -&gt; Waterproof. </a:t>
            </a:r>
            <a:br>
              <a:rPr lang="en-US" dirty="0" smtClean="0"/>
            </a:br>
            <a:r>
              <a:rPr lang="en-US" dirty="0"/>
              <a:t>The cooling pump water level seemed quite ok.</a:t>
            </a:r>
            <a:endParaRPr lang="en-US" dirty="0" smtClean="0"/>
          </a:p>
          <a:p>
            <a:pPr lvl="1"/>
            <a:endParaRPr lang="en-US" dirty="0"/>
          </a:p>
        </p:txBody>
      </p:sp>
      <p:sp>
        <p:nvSpPr>
          <p:cNvPr id="9" name="Content Placeholder 8"/>
          <p:cNvSpPr>
            <a:spLocks noGrp="1"/>
          </p:cNvSpPr>
          <p:nvPr>
            <p:ph sz="half" idx="11"/>
          </p:nvPr>
        </p:nvSpPr>
        <p:spPr/>
        <p:txBody>
          <a:bodyPr/>
          <a:lstStyle/>
          <a:p>
            <a:endParaRPr lang="en-US"/>
          </a:p>
        </p:txBody>
      </p:sp>
      <p:sp>
        <p:nvSpPr>
          <p:cNvPr id="7" name="Subtitle 6"/>
          <p:cNvSpPr>
            <a:spLocks noGrp="1"/>
          </p:cNvSpPr>
          <p:nvPr>
            <p:ph type="subTitle" idx="1"/>
          </p:nvPr>
        </p:nvSpPr>
        <p:spPr/>
        <p:txBody>
          <a:bodyPr/>
          <a:lstStyle/>
          <a:p>
            <a:r>
              <a:rPr lang="en-US" smtClean="0"/>
              <a:t>History of actions</a:t>
            </a:r>
            <a:endParaRPr lang="en-US"/>
          </a:p>
        </p:txBody>
      </p:sp>
    </p:spTree>
    <p:extLst>
      <p:ext uri="{BB962C8B-B14F-4D97-AF65-F5344CB8AC3E}">
        <p14:creationId xmlns:p14="http://schemas.microsoft.com/office/powerpoint/2010/main" val="211642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VISMO camera on the roof</a:t>
            </a:r>
            <a:endParaRPr lang="en-US"/>
          </a:p>
        </p:txBody>
      </p:sp>
      <p:sp>
        <p:nvSpPr>
          <p:cNvPr id="8" name="Content Placeholder 7"/>
          <p:cNvSpPr>
            <a:spLocks noGrp="1"/>
          </p:cNvSpPr>
          <p:nvPr>
            <p:ph sz="half" idx="2"/>
          </p:nvPr>
        </p:nvSpPr>
        <p:spPr/>
        <p:txBody>
          <a:bodyPr/>
          <a:lstStyle/>
          <a:p>
            <a:r>
              <a:rPr lang="en-US" dirty="0" smtClean="0"/>
              <a:t>16. August 2013</a:t>
            </a:r>
          </a:p>
          <a:p>
            <a:pPr lvl="1"/>
            <a:r>
              <a:rPr lang="en-US" dirty="0" smtClean="0"/>
              <a:t>Problem seems to be solved. No condensation droplets are visible on the images. Lets see what happens when the next storm is coming.</a:t>
            </a:r>
          </a:p>
          <a:p>
            <a:pPr lvl="1"/>
            <a:r>
              <a:rPr lang="en-US" dirty="0" smtClean="0"/>
              <a:t>Nevertheless, it would be good to constantly monitor the system in order to recognize problems early enough</a:t>
            </a:r>
          </a:p>
          <a:p>
            <a:pPr marL="0" indent="0">
              <a:buNone/>
            </a:pPr>
            <a:r>
              <a:rPr lang="en-US" dirty="0" smtClean="0"/>
              <a:t>Images were copied to the project folder due to lack of space on the laptop hard drive. Maybe it would be good to buy an external hard drive and to use it only for storing images.</a:t>
            </a:r>
            <a:br>
              <a:rPr lang="en-US" dirty="0" smtClean="0"/>
            </a:br>
            <a:r>
              <a:rPr lang="en-US" dirty="0" smtClean="0"/>
              <a:t>Image path on the network drive:</a:t>
            </a:r>
          </a:p>
          <a:p>
            <a:pPr marL="0" indent="0">
              <a:buNone/>
            </a:pPr>
            <a:r>
              <a:rPr lang="en-US" dirty="0" smtClean="0"/>
              <a:t>&lt;</a:t>
            </a:r>
            <a:r>
              <a:rPr lang="en-US" dirty="0" err="1" smtClean="0"/>
              <a:t>project_folder</a:t>
            </a:r>
            <a:r>
              <a:rPr lang="en-US" dirty="0" smtClean="0"/>
              <a:t>&gt;/9_Recorded_Images/2013/…</a:t>
            </a:r>
          </a:p>
          <a:p>
            <a:pPr lvl="1"/>
            <a:endParaRPr lang="en-US" dirty="0"/>
          </a:p>
        </p:txBody>
      </p:sp>
      <p:sp>
        <p:nvSpPr>
          <p:cNvPr id="9" name="Content Placeholder 8"/>
          <p:cNvSpPr>
            <a:spLocks noGrp="1"/>
          </p:cNvSpPr>
          <p:nvPr>
            <p:ph sz="half" idx="11"/>
          </p:nvPr>
        </p:nvSpPr>
        <p:spPr/>
        <p:txBody>
          <a:bodyPr/>
          <a:lstStyle/>
          <a:p>
            <a:endParaRPr lang="en-US"/>
          </a:p>
        </p:txBody>
      </p:sp>
      <p:sp>
        <p:nvSpPr>
          <p:cNvPr id="7" name="Subtitle 6"/>
          <p:cNvSpPr>
            <a:spLocks noGrp="1"/>
          </p:cNvSpPr>
          <p:nvPr>
            <p:ph type="subTitle" idx="1"/>
          </p:nvPr>
        </p:nvSpPr>
        <p:spPr/>
        <p:txBody>
          <a:bodyPr/>
          <a:lstStyle/>
          <a:p>
            <a:r>
              <a:rPr lang="en-US" smtClean="0"/>
              <a:t>History of actions</a:t>
            </a:r>
            <a:endParaRPr lang="en-US"/>
          </a:p>
        </p:txBody>
      </p:sp>
    </p:spTree>
    <p:extLst>
      <p:ext uri="{BB962C8B-B14F-4D97-AF65-F5344CB8AC3E}">
        <p14:creationId xmlns:p14="http://schemas.microsoft.com/office/powerpoint/2010/main" val="300918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Modeling the PV Power output</a:t>
            </a:r>
            <a:endParaRPr lang="en-US"/>
          </a:p>
        </p:txBody>
      </p:sp>
      <mc:AlternateContent xmlns:mc="http://schemas.openxmlformats.org/markup-compatibility/2006" xmlns:a14="http://schemas.microsoft.com/office/drawing/2010/main">
        <mc:Choice Requires="a14">
          <p:sp>
            <p:nvSpPr>
              <p:cNvPr id="3" name="Inhaltsplatzhalter 2"/>
              <p:cNvSpPr>
                <a:spLocks noGrp="1"/>
              </p:cNvSpPr>
              <p:nvPr>
                <p:ph sz="half" idx="2"/>
              </p:nvPr>
            </p:nvSpPr>
            <p:spPr/>
            <p:txBody>
              <a:bodyPr>
                <a:normAutofit/>
              </a:bodyPr>
              <a:lstStyle/>
              <a:p>
                <a:pPr marL="0" indent="0">
                  <a:buNone/>
                </a:pPr>
                <a:r>
                  <a:rPr lang="en-US" b="1" smtClean="0">
                    <a:latin typeface="+mn-lt"/>
                  </a:rPr>
                  <a:t>Static Model: </a:t>
                </a:r>
              </a:p>
              <a:p>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𝑒𝑠𝑡</m:t>
                        </m:r>
                      </m:sub>
                    </m:sSub>
                    <m:r>
                      <a:rPr lang="en-US" b="0" i="1" smtClean="0">
                        <a:latin typeface="Cambria Math"/>
                      </a:rPr>
                      <m:t>(</m:t>
                    </m:r>
                    <m:r>
                      <a:rPr lang="en-US" b="0" i="1" smtClean="0">
                        <a:latin typeface="Cambria Math"/>
                      </a:rPr>
                      <m:t>𝑢</m:t>
                    </m:r>
                    <m:r>
                      <a:rPr lang="en-US" b="0" i="1" smtClean="0">
                        <a:latin typeface="Cambria Math"/>
                      </a:rPr>
                      <m:t>)=</m:t>
                    </m:r>
                    <m:sSub>
                      <m:sSubPr>
                        <m:ctrlPr>
                          <a:rPr lang="en-US" b="0" i="1" smtClean="0">
                            <a:latin typeface="Cambria Math"/>
                          </a:rPr>
                        </m:ctrlPr>
                      </m:sSubPr>
                      <m:e>
                        <m:r>
                          <a:rPr lang="en-US" b="0" i="1" smtClean="0">
                            <a:latin typeface="Cambria Math"/>
                          </a:rPr>
                          <m:t>𝛼</m:t>
                        </m:r>
                      </m:e>
                      <m:sub>
                        <m:r>
                          <a:rPr lang="en-US" b="0" i="1" smtClean="0">
                            <a:latin typeface="Cambria Math"/>
                          </a:rPr>
                          <m:t>1</m:t>
                        </m:r>
                      </m:sub>
                    </m:sSub>
                    <m:d>
                      <m:dPr>
                        <m:ctrlPr>
                          <a:rPr lang="en-US" b="0" i="1" smtClean="0">
                            <a:latin typeface="Cambria Math"/>
                          </a:rPr>
                        </m:ctrlPr>
                      </m:dPr>
                      <m:e>
                        <m:sSub>
                          <m:sSubPr>
                            <m:ctrlPr>
                              <a:rPr lang="en-US" b="0" i="1" smtClean="0">
                                <a:latin typeface="Cambria Math"/>
                              </a:rPr>
                            </m:ctrlPr>
                          </m:sSubPr>
                          <m:e>
                            <m:r>
                              <a:rPr lang="en-US" b="0" i="1" smtClean="0">
                                <a:latin typeface="Cambria Math"/>
                              </a:rPr>
                              <m:t>𝑇</m:t>
                            </m:r>
                          </m:e>
                          <m:sub>
                            <m:r>
                              <a:rPr lang="en-US" b="0" i="1" smtClean="0">
                                <a:latin typeface="Cambria Math"/>
                              </a:rPr>
                              <m:t>𝑎𝑚𝑏</m:t>
                            </m:r>
                          </m:sub>
                        </m:sSub>
                      </m:e>
                    </m:d>
                    <m:r>
                      <a:rPr lang="en-US" b="0" i="1" smtClean="0">
                        <a:latin typeface="Cambria Math"/>
                      </a:rPr>
                      <m:t>⋅</m:t>
                    </m:r>
                    <m:r>
                      <a:rPr lang="en-US" b="0" i="1" smtClean="0">
                        <a:latin typeface="Cambria Math"/>
                      </a:rPr>
                      <m:t>𝑢</m:t>
                    </m:r>
                    <m:r>
                      <a:rPr lang="en-US" b="0" i="1" smtClean="0">
                        <a:latin typeface="Cambria Math"/>
                      </a:rPr>
                      <m:t>+</m:t>
                    </m:r>
                    <m:sSub>
                      <m:sSubPr>
                        <m:ctrlPr>
                          <a:rPr lang="en-US" b="0" i="1" smtClean="0">
                            <a:latin typeface="Cambria Math"/>
                          </a:rPr>
                        </m:ctrlPr>
                      </m:sSubPr>
                      <m:e>
                        <m:r>
                          <a:rPr lang="en-US" b="0" i="1" smtClean="0">
                            <a:latin typeface="Cambria Math"/>
                          </a:rPr>
                          <m:t>𝛼</m:t>
                        </m:r>
                      </m:e>
                      <m:sub>
                        <m:r>
                          <a:rPr lang="en-US" b="0" i="1" smtClean="0">
                            <a:latin typeface="Cambria Math"/>
                          </a:rPr>
                          <m:t>2</m:t>
                        </m:r>
                      </m:sub>
                    </m:sSub>
                    <m:d>
                      <m:dPr>
                        <m:ctrlPr>
                          <a:rPr lang="en-US" b="0" i="1" smtClean="0">
                            <a:latin typeface="Cambria Math"/>
                          </a:rPr>
                        </m:ctrlPr>
                      </m:dPr>
                      <m:e>
                        <m:sSub>
                          <m:sSubPr>
                            <m:ctrlPr>
                              <a:rPr lang="en-US" b="0" i="1" smtClean="0">
                                <a:latin typeface="Cambria Math"/>
                              </a:rPr>
                            </m:ctrlPr>
                          </m:sSubPr>
                          <m:e>
                            <m:r>
                              <m:rPr>
                                <m:sty m:val="p"/>
                              </m:rPr>
                              <a:rPr lang="en-US" b="0" i="0" smtClean="0">
                                <a:latin typeface="Cambria Math"/>
                              </a:rPr>
                              <m:t>Θ</m:t>
                            </m:r>
                          </m:e>
                          <m:sub>
                            <m:r>
                              <a:rPr lang="en-US" b="0" i="1" smtClean="0">
                                <a:latin typeface="Cambria Math"/>
                              </a:rPr>
                              <m:t>𝑃𝑉</m:t>
                            </m:r>
                          </m:sub>
                        </m:sSub>
                      </m:e>
                    </m:d>
                    <m:r>
                      <a:rPr lang="en-US" i="1">
                        <a:latin typeface="Cambria Math"/>
                      </a:rPr>
                      <m:t>⋅</m:t>
                    </m:r>
                    <m:sSup>
                      <m:sSupPr>
                        <m:ctrlPr>
                          <a:rPr lang="en-US" b="0" i="1" smtClean="0">
                            <a:latin typeface="Cambria Math"/>
                          </a:rPr>
                        </m:ctrlPr>
                      </m:sSupPr>
                      <m:e>
                        <m:r>
                          <a:rPr lang="en-US" i="1">
                            <a:latin typeface="Cambria Math"/>
                          </a:rPr>
                          <m:t>𝑢</m:t>
                        </m:r>
                      </m:e>
                      <m:sup>
                        <m:r>
                          <a:rPr lang="en-US" b="0" i="1" smtClean="0">
                            <a:latin typeface="Cambria Math"/>
                          </a:rPr>
                          <m:t>2</m:t>
                        </m:r>
                      </m:sup>
                    </m:sSup>
                  </m:oMath>
                </a14:m>
                <a:endParaRPr lang="en-US" b="0" smtClean="0"/>
              </a:p>
              <a:p>
                <a14:m>
                  <m:oMath xmlns:m="http://schemas.openxmlformats.org/officeDocument/2006/math">
                    <m:r>
                      <a:rPr lang="en-US" b="0" i="1" smtClean="0">
                        <a:latin typeface="Cambria Math"/>
                      </a:rPr>
                      <m:t>𝑢</m:t>
                    </m:r>
                    <m:r>
                      <a:rPr lang="en-US" b="0" i="1" smtClean="0">
                        <a:latin typeface="Cambria Math"/>
                      </a:rPr>
                      <m:t>=</m:t>
                    </m:r>
                    <m:r>
                      <a:rPr lang="en-US" b="0" i="1" smtClean="0">
                        <a:latin typeface="Cambria Math"/>
                      </a:rPr>
                      <m:t>𝐺𝐻𝐼</m:t>
                    </m:r>
                    <m:r>
                      <a:rPr lang="en-US" b="0" i="1" smtClean="0">
                        <a:latin typeface="Cambria Math"/>
                      </a:rPr>
                      <m:t>(</m:t>
                    </m:r>
                    <m:sSub>
                      <m:sSubPr>
                        <m:ctrlPr>
                          <a:rPr lang="en-US" b="0" i="1" smtClean="0">
                            <a:latin typeface="Cambria Math"/>
                          </a:rPr>
                        </m:ctrlPr>
                      </m:sSubPr>
                      <m:e>
                        <m:r>
                          <a:rPr lang="en-US" b="0" i="1" smtClean="0">
                            <a:latin typeface="Cambria Math"/>
                          </a:rPr>
                          <m:t>𝑡</m:t>
                        </m:r>
                      </m:e>
                      <m:sub>
                        <m:r>
                          <a:rPr lang="en-US" b="0" i="1" smtClean="0">
                            <a:latin typeface="Cambria Math"/>
                          </a:rPr>
                          <m:t>𝑘</m:t>
                        </m:r>
                      </m:sub>
                    </m:sSub>
                    <m:r>
                      <a:rPr lang="en-US" b="0" i="1" smtClean="0">
                        <a:latin typeface="Cambria Math"/>
                      </a:rPr>
                      <m:t>)</m:t>
                    </m:r>
                  </m:oMath>
                </a14:m>
                <a:endParaRPr lang="en-US" b="0" smtClean="0"/>
              </a:p>
              <a:p>
                <a:r>
                  <a:rPr lang="en-US" smtClean="0"/>
                  <a:t> Assumptions: </a:t>
                </a:r>
                <a14:m>
                  <m:oMath xmlns:m="http://schemas.openxmlformats.org/officeDocument/2006/math">
                    <m:sSub>
                      <m:sSubPr>
                        <m:ctrlPr>
                          <a:rPr lang="en-US" b="0" i="1" smtClean="0">
                            <a:latin typeface="Cambria Math"/>
                          </a:rPr>
                        </m:ctrlPr>
                      </m:sSubPr>
                      <m:e>
                        <m:r>
                          <m:rPr>
                            <m:sty m:val="p"/>
                          </m:rPr>
                          <a:rPr lang="en-US" b="0" i="0" smtClean="0">
                            <a:latin typeface="Cambria Math"/>
                          </a:rPr>
                          <m:t>Θ</m:t>
                        </m:r>
                      </m:e>
                      <m:sub>
                        <m:r>
                          <a:rPr lang="en-US" b="0" i="1" smtClean="0">
                            <a:latin typeface="Cambria Math"/>
                          </a:rPr>
                          <m:t>𝑃𝑉</m:t>
                        </m:r>
                      </m:sub>
                    </m:sSub>
                    <m:r>
                      <a:rPr lang="en-US" b="0" i="1" smtClean="0">
                        <a:latin typeface="Cambria Math"/>
                      </a:rPr>
                      <m:t>=</m:t>
                    </m:r>
                    <m:r>
                      <a:rPr lang="en-US" b="0" i="1" smtClean="0">
                        <a:latin typeface="Cambria Math"/>
                      </a:rPr>
                      <m:t>𝑐𝑜𝑛𝑠𝑡</m:t>
                    </m:r>
                  </m:oMath>
                </a14:m>
                <a:r>
                  <a:rPr lang="en-US" b="0" smtClean="0"/>
                  <a:t>, </a:t>
                </a:r>
                <a14:m>
                  <m:oMath xmlns:m="http://schemas.openxmlformats.org/officeDocument/2006/math">
                    <m:sSub>
                      <m:sSubPr>
                        <m:ctrlPr>
                          <a:rPr lang="en-US" b="0" i="1" smtClean="0">
                            <a:latin typeface="Cambria Math"/>
                          </a:rPr>
                        </m:ctrlPr>
                      </m:sSubPr>
                      <m:e>
                        <m:r>
                          <a:rPr lang="en-US" b="0" i="1" smtClean="0">
                            <a:latin typeface="Cambria Math"/>
                          </a:rPr>
                          <m:t>𝛼</m:t>
                        </m:r>
                      </m:e>
                      <m:sub>
                        <m:r>
                          <a:rPr lang="en-US" b="0" i="1" smtClean="0">
                            <a:latin typeface="Cambria Math"/>
                          </a:rPr>
                          <m:t>1</m:t>
                        </m:r>
                      </m:sub>
                    </m:sSub>
                    <m:r>
                      <a:rPr lang="en-US" b="0" i="1" smtClean="0">
                        <a:latin typeface="Cambria Math"/>
                      </a:rPr>
                      <m:t>≅</m:t>
                    </m:r>
                    <m:r>
                      <a:rPr lang="en-US" b="0" i="1" smtClean="0">
                        <a:latin typeface="Cambria Math"/>
                      </a:rPr>
                      <m:t>𝑐𝑜𝑛𝑠𝑡</m:t>
                    </m:r>
                    <m:r>
                      <m:rPr>
                        <m:nor/>
                      </m:rPr>
                      <a:rPr lang="en-US"/>
                      <m:t>, </m:t>
                    </m:r>
                    <m:sSub>
                      <m:sSubPr>
                        <m:ctrlPr>
                          <a:rPr lang="en-US" i="1">
                            <a:latin typeface="Cambria Math"/>
                          </a:rPr>
                        </m:ctrlPr>
                      </m:sSubPr>
                      <m:e>
                        <m:r>
                          <a:rPr lang="en-US" i="1">
                            <a:latin typeface="Cambria Math"/>
                          </a:rPr>
                          <m:t>𝛼</m:t>
                        </m:r>
                      </m:e>
                      <m:sub>
                        <m:r>
                          <a:rPr lang="en-US" b="0" i="1" smtClean="0">
                            <a:latin typeface="Cambria Math"/>
                          </a:rPr>
                          <m:t>2</m:t>
                        </m:r>
                      </m:sub>
                    </m:sSub>
                    <m:r>
                      <a:rPr lang="en-US" i="1">
                        <a:latin typeface="Cambria Math"/>
                      </a:rPr>
                      <m:t>≅</m:t>
                    </m:r>
                    <m:r>
                      <a:rPr lang="en-US" i="1">
                        <a:latin typeface="Cambria Math"/>
                      </a:rPr>
                      <m:t>𝑐𝑜𝑛𝑠𝑡</m:t>
                    </m:r>
                  </m:oMath>
                </a14:m>
                <a:endParaRPr lang="en-US" b="0" smtClean="0"/>
              </a:p>
              <a:p>
                <a:r>
                  <a:rPr lang="en-US" smtClean="0"/>
                  <a:t>Ambient temperature is not available. Assume constant.</a:t>
                </a:r>
              </a:p>
              <a:p>
                <a:pPr marL="0" indent="0">
                  <a:buNone/>
                </a:pPr>
                <a:r>
                  <a:rPr lang="en-US" b="1" smtClean="0"/>
                  <a:t>Least-Square fitting day-by-day: </a:t>
                </a:r>
                <a:endParaRPr lang="en-US" b="1"/>
              </a:p>
              <a:p>
                <a:pPr marL="0" indent="0">
                  <a:buNone/>
                </a:pPr>
                <a:r>
                  <a:rPr lang="en-US"/>
                  <a:t>Variation of Coefficients:</a:t>
                </a:r>
                <a:endParaRPr lang="en-US" b="0" i="1" smtClean="0">
                  <a:latin typeface="Cambria Math"/>
                </a:endParaRPr>
              </a:p>
              <a:p>
                <a14:m>
                  <m:oMath xmlns:m="http://schemas.openxmlformats.org/officeDocument/2006/math">
                    <m:r>
                      <a:rPr lang="en-US" b="0" i="1" smtClean="0">
                        <a:latin typeface="Cambria Math"/>
                      </a:rPr>
                      <m:t>𝜇</m:t>
                    </m:r>
                    <m:d>
                      <m:dPr>
                        <m:ctrlPr>
                          <a:rPr lang="en-US" b="0" i="1" smtClean="0">
                            <a:latin typeface="Cambria Math"/>
                          </a:rPr>
                        </m:ctrlPr>
                      </m:dPr>
                      <m:e>
                        <m:sSub>
                          <m:sSubPr>
                            <m:ctrlPr>
                              <a:rPr lang="en-US" b="0" i="1" smtClean="0">
                                <a:latin typeface="Cambria Math"/>
                              </a:rPr>
                            </m:ctrlPr>
                          </m:sSubPr>
                          <m:e>
                            <m:r>
                              <a:rPr lang="en-US" b="0" i="1" smtClean="0">
                                <a:latin typeface="Cambria Math"/>
                              </a:rPr>
                              <m:t>𝛼</m:t>
                            </m:r>
                          </m:e>
                          <m:sub>
                            <m:r>
                              <a:rPr lang="en-US" b="0" i="1" smtClean="0">
                                <a:latin typeface="Cambria Math"/>
                              </a:rPr>
                              <m:t>1</m:t>
                            </m:r>
                          </m:sub>
                        </m:sSub>
                      </m:e>
                    </m:d>
                    <m:r>
                      <a:rPr lang="en-US" b="0" i="1" smtClean="0">
                        <a:latin typeface="Cambria Math"/>
                      </a:rPr>
                      <m:t>=3.1085</m:t>
                    </m:r>
                  </m:oMath>
                </a14:m>
                <a:r>
                  <a:rPr lang="en-US" b="0" smtClean="0"/>
                  <a:t/>
                </a:r>
                <a:br>
                  <a:rPr lang="en-US" b="0" smtClean="0"/>
                </a:br>
                <a14:m>
                  <m:oMath xmlns:m="http://schemas.openxmlformats.org/officeDocument/2006/math">
                    <m:r>
                      <a:rPr lang="en-US" b="0" i="1" smtClean="0">
                        <a:latin typeface="Cambria Math"/>
                      </a:rPr>
                      <m:t>𝜎</m:t>
                    </m:r>
                    <m:d>
                      <m:dPr>
                        <m:ctrlPr>
                          <a:rPr lang="en-US" b="0" i="1" smtClean="0">
                            <a:latin typeface="Cambria Math"/>
                          </a:rPr>
                        </m:ctrlPr>
                      </m:dPr>
                      <m:e>
                        <m:sSub>
                          <m:sSubPr>
                            <m:ctrlPr>
                              <a:rPr lang="en-US" b="0" i="1" smtClean="0">
                                <a:latin typeface="Cambria Math"/>
                              </a:rPr>
                            </m:ctrlPr>
                          </m:sSubPr>
                          <m:e>
                            <m:r>
                              <a:rPr lang="en-US" b="0" i="1" smtClean="0">
                                <a:latin typeface="Cambria Math"/>
                              </a:rPr>
                              <m:t>𝛼</m:t>
                            </m:r>
                          </m:e>
                          <m:sub>
                            <m:r>
                              <a:rPr lang="en-US" b="0" i="1" smtClean="0">
                                <a:latin typeface="Cambria Math"/>
                              </a:rPr>
                              <m:t>1</m:t>
                            </m:r>
                          </m:sub>
                        </m:sSub>
                      </m:e>
                    </m:d>
                    <m:r>
                      <a:rPr lang="en-US" b="0" i="1" smtClean="0">
                        <a:latin typeface="Cambria Math"/>
                      </a:rPr>
                      <m:t>=0.053173</m:t>
                    </m:r>
                  </m:oMath>
                </a14:m>
                <a:endParaRPr lang="en-US" b="0" smtClean="0"/>
              </a:p>
              <a:p>
                <a14:m>
                  <m:oMath xmlns:m="http://schemas.openxmlformats.org/officeDocument/2006/math">
                    <m:r>
                      <a:rPr lang="en-US" i="1">
                        <a:latin typeface="Cambria Math"/>
                      </a:rPr>
                      <m:t>𝜇</m:t>
                    </m:r>
                    <m:d>
                      <m:dPr>
                        <m:ctrlPr>
                          <a:rPr lang="en-US" i="1">
                            <a:latin typeface="Cambria Math"/>
                          </a:rPr>
                        </m:ctrlPr>
                      </m:dPr>
                      <m:e>
                        <m:sSub>
                          <m:sSubPr>
                            <m:ctrlPr>
                              <a:rPr lang="en-US" i="1">
                                <a:latin typeface="Cambria Math"/>
                              </a:rPr>
                            </m:ctrlPr>
                          </m:sSubPr>
                          <m:e>
                            <m:r>
                              <a:rPr lang="en-US" i="1">
                                <a:latin typeface="Cambria Math"/>
                              </a:rPr>
                              <m:t>𝛼</m:t>
                            </m:r>
                          </m:e>
                          <m:sub>
                            <m:r>
                              <a:rPr lang="en-US" b="0" i="1" smtClean="0">
                                <a:latin typeface="Cambria Math"/>
                              </a:rPr>
                              <m:t>2</m:t>
                            </m:r>
                          </m:sub>
                        </m:sSub>
                      </m:e>
                    </m:d>
                    <m:r>
                      <a:rPr lang="en-US" i="1">
                        <a:latin typeface="Cambria Math"/>
                      </a:rPr>
                      <m:t>=</m:t>
                    </m:r>
                    <m:r>
                      <a:rPr lang="en-US" b="0" i="1" smtClean="0">
                        <a:latin typeface="Cambria Math"/>
                      </a:rPr>
                      <m:t>−0.00052603</m:t>
                    </m:r>
                  </m:oMath>
                </a14:m>
                <a:r>
                  <a:rPr lang="en-US" i="1">
                    <a:latin typeface="Cambria Math"/>
                  </a:rPr>
                  <a:t/>
                </a:r>
                <a:br>
                  <a:rPr lang="en-US" i="1">
                    <a:latin typeface="Cambria Math"/>
                  </a:rPr>
                </a:br>
                <a14:m>
                  <m:oMath xmlns:m="http://schemas.openxmlformats.org/officeDocument/2006/math">
                    <m:r>
                      <a:rPr lang="en-US" b="0" i="1" smtClean="0">
                        <a:latin typeface="Cambria Math"/>
                      </a:rPr>
                      <m:t>       </m:t>
                    </m:r>
                    <m:r>
                      <a:rPr lang="en-US" i="1">
                        <a:latin typeface="Cambria Math"/>
                      </a:rPr>
                      <m:t>𝜎</m:t>
                    </m:r>
                    <m:d>
                      <m:dPr>
                        <m:ctrlPr>
                          <a:rPr lang="en-US" i="1">
                            <a:latin typeface="Cambria Math"/>
                          </a:rPr>
                        </m:ctrlPr>
                      </m:dPr>
                      <m:e>
                        <m:sSub>
                          <m:sSubPr>
                            <m:ctrlPr>
                              <a:rPr lang="en-US" i="1">
                                <a:latin typeface="Cambria Math"/>
                              </a:rPr>
                            </m:ctrlPr>
                          </m:sSubPr>
                          <m:e>
                            <m:r>
                              <a:rPr lang="en-US" i="1">
                                <a:latin typeface="Cambria Math"/>
                              </a:rPr>
                              <m:t>𝛼</m:t>
                            </m:r>
                          </m:e>
                          <m:sub>
                            <m:r>
                              <a:rPr lang="en-US" b="0" i="1" smtClean="0">
                                <a:latin typeface="Cambria Math"/>
                              </a:rPr>
                              <m:t>2</m:t>
                            </m:r>
                          </m:sub>
                        </m:sSub>
                      </m:e>
                    </m:d>
                    <m:r>
                      <a:rPr lang="en-US" i="1">
                        <a:latin typeface="Cambria Math"/>
                      </a:rPr>
                      <m:t>=</m:t>
                    </m:r>
                    <m:r>
                      <a:rPr lang="en-US" b="0" i="1" smtClean="0">
                        <a:latin typeface="Cambria Math"/>
                      </a:rPr>
                      <m:t>1.2597⋅</m:t>
                    </m:r>
                    <m:sSup>
                      <m:sSupPr>
                        <m:ctrlPr>
                          <a:rPr lang="en-US" b="0" i="1" smtClean="0">
                            <a:latin typeface="Cambria Math"/>
                          </a:rPr>
                        </m:ctrlPr>
                      </m:sSupPr>
                      <m:e>
                        <m:r>
                          <a:rPr lang="en-US" b="0" i="1" smtClean="0">
                            <a:latin typeface="Cambria Math"/>
                          </a:rPr>
                          <m:t>10</m:t>
                        </m:r>
                      </m:e>
                      <m:sup>
                        <m:r>
                          <a:rPr lang="en-US" b="0" i="1" smtClean="0">
                            <a:latin typeface="Cambria Math"/>
                          </a:rPr>
                          <m:t>−7</m:t>
                        </m:r>
                      </m:sup>
                    </m:sSup>
                  </m:oMath>
                </a14:m>
                <a:endParaRPr lang="en-US" b="0" i="1" smtClean="0">
                  <a:latin typeface="Cambria Math"/>
                </a:endParaRPr>
              </a:p>
              <a:p>
                <a:endParaRPr lang="en-US"/>
              </a:p>
            </p:txBody>
          </p:sp>
        </mc:Choice>
        <mc:Fallback xmlns="">
          <p:sp>
            <p:nvSpPr>
              <p:cNvPr id="3" name="Inhaltsplatzhalter 2"/>
              <p:cNvSpPr>
                <a:spLocks noGrp="1" noRot="1" noChangeAspect="1" noMove="1" noResize="1" noEditPoints="1" noAdjustHandles="1" noChangeArrowheads="1" noChangeShapeType="1" noTextEdit="1"/>
              </p:cNvSpPr>
              <p:nvPr>
                <p:ph sz="half" idx="2"/>
              </p:nvPr>
            </p:nvSpPr>
            <p:spPr>
              <a:blipFill rotWithShape="1">
                <a:blip r:embed="rId4"/>
                <a:stretch>
                  <a:fillRect l="-2264" t="-1587"/>
                </a:stretch>
              </a:blipFill>
            </p:spPr>
            <p:txBody>
              <a:bodyPr/>
              <a:lstStyle/>
              <a:p>
                <a:r>
                  <a:rPr lang="en-US">
                    <a:noFill/>
                  </a:rPr>
                  <a:t> </a:t>
                </a:r>
              </a:p>
            </p:txBody>
          </p:sp>
        </mc:Fallback>
      </mc:AlternateContent>
      <p:sp>
        <p:nvSpPr>
          <p:cNvPr id="4" name="Inhaltsplatzhalter 3"/>
          <p:cNvSpPr>
            <a:spLocks noGrp="1"/>
          </p:cNvSpPr>
          <p:nvPr>
            <p:ph sz="half" idx="11"/>
          </p:nvPr>
        </p:nvSpPr>
        <p:spPr/>
        <p:txBody>
          <a:bodyPr/>
          <a:lstStyle/>
          <a:p>
            <a:endParaRPr lang="en-US"/>
          </a:p>
        </p:txBody>
      </p:sp>
      <p:sp>
        <p:nvSpPr>
          <p:cNvPr id="5" name="Untertitel 4"/>
          <p:cNvSpPr>
            <a:spLocks noGrp="1"/>
          </p:cNvSpPr>
          <p:nvPr>
            <p:ph type="subTitle" idx="1"/>
          </p:nvPr>
        </p:nvSpPr>
        <p:spPr/>
        <p:txBody>
          <a:bodyPr/>
          <a:lstStyle/>
          <a:p>
            <a:r>
              <a:rPr lang="en-US" b="1" smtClean="0"/>
              <a:t>Day-by-day fitting</a:t>
            </a:r>
            <a:endParaRPr lang="en-US"/>
          </a:p>
        </p:txBody>
      </p:sp>
      <p:sp>
        <p:nvSpPr>
          <p:cNvPr id="6" name="Datumsplatzhalter 5"/>
          <p:cNvSpPr>
            <a:spLocks noGrp="1"/>
          </p:cNvSpPr>
          <p:nvPr>
            <p:ph type="dt" sz="half" idx="12"/>
          </p:nvPr>
        </p:nvSpPr>
        <p:spPr/>
        <p:txBody>
          <a:bodyPr/>
          <a:lstStyle/>
          <a:p>
            <a:r>
              <a:rPr lang="en-US" smtClean="0"/>
              <a:t>Month DD, Year</a:t>
            </a:r>
            <a:endParaRPr lang="en-US"/>
          </a:p>
        </p:txBody>
      </p:sp>
      <p:sp>
        <p:nvSpPr>
          <p:cNvPr id="7" name="Foliennummernplatzhalter 6"/>
          <p:cNvSpPr>
            <a:spLocks noGrp="1"/>
          </p:cNvSpPr>
          <p:nvPr>
            <p:ph type="sldNum" sz="quarter" idx="13"/>
          </p:nvPr>
        </p:nvSpPr>
        <p:spPr/>
        <p:txBody>
          <a:bodyPr/>
          <a:lstStyle/>
          <a:p>
            <a:r>
              <a:rPr lang="en-US" smtClean="0"/>
              <a:t>| Slide </a:t>
            </a:r>
            <a:fld id="{CF363E95-653D-48D7-8EB0-A81FED805B5F}" type="slidenum">
              <a:rPr lang="en-US" smtClean="0"/>
              <a:pPr/>
              <a:t>6</a:t>
            </a:fld>
            <a:endParaRPr lang="en-US"/>
          </a:p>
        </p:txBody>
      </p:sp>
      <p:sp>
        <p:nvSpPr>
          <p:cNvPr id="8" name="Fußzeilenplatzhalter 7"/>
          <p:cNvSpPr>
            <a:spLocks noGrp="1"/>
          </p:cNvSpPr>
          <p:nvPr>
            <p:ph type="ftr" sz="quarter" idx="14"/>
          </p:nvPr>
        </p:nvSpPr>
        <p:spPr/>
        <p:txBody>
          <a:bodyPr/>
          <a:lstStyle/>
          <a:p>
            <a:r>
              <a:rPr lang="en-US" smtClean="0"/>
              <a:t>© ABB Group</a:t>
            </a:r>
          </a:p>
          <a:p>
            <a:endParaRPr lang="en-US"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Modeling </a:t>
            </a:r>
            <a:r>
              <a:rPr lang="de-DE" dirty="0" err="1" smtClean="0"/>
              <a:t>the</a:t>
            </a:r>
            <a:r>
              <a:rPr lang="de-DE" dirty="0" smtClean="0"/>
              <a:t> PV Power </a:t>
            </a:r>
            <a:r>
              <a:rPr lang="de-DE" dirty="0" err="1" smtClean="0"/>
              <a:t>output</a:t>
            </a:r>
            <a:endParaRPr lang="de-DE" dirty="0"/>
          </a:p>
        </p:txBody>
      </p:sp>
      <p:sp>
        <p:nvSpPr>
          <p:cNvPr id="3" name="Inhaltsplatzhalter 2"/>
          <p:cNvSpPr>
            <a:spLocks noGrp="1"/>
          </p:cNvSpPr>
          <p:nvPr>
            <p:ph sz="half" idx="2"/>
          </p:nvPr>
        </p:nvSpPr>
        <p:spPr>
          <a:xfrm>
            <a:off x="215517" y="1808820"/>
            <a:ext cx="1043311" cy="1368152"/>
          </a:xfrm>
        </p:spPr>
        <p:txBody>
          <a:bodyPr/>
          <a:lstStyle/>
          <a:p>
            <a:r>
              <a:rPr lang="de-DE" dirty="0" smtClean="0"/>
              <a:t>Clear </a:t>
            </a:r>
            <a:r>
              <a:rPr lang="de-DE" dirty="0" err="1" smtClean="0"/>
              <a:t>sky</a:t>
            </a:r>
            <a:r>
              <a:rPr lang="de-DE" dirty="0" smtClean="0"/>
              <a:t> </a:t>
            </a:r>
            <a:r>
              <a:rPr lang="de-DE" dirty="0" err="1" smtClean="0"/>
              <a:t>day</a:t>
            </a:r>
            <a:endParaRPr lang="de-DE" dirty="0"/>
          </a:p>
        </p:txBody>
      </p:sp>
      <p:sp>
        <p:nvSpPr>
          <p:cNvPr id="5" name="Untertitel 4"/>
          <p:cNvSpPr>
            <a:spLocks noGrp="1"/>
          </p:cNvSpPr>
          <p:nvPr>
            <p:ph type="subTitle" idx="1"/>
          </p:nvPr>
        </p:nvSpPr>
        <p:spPr/>
        <p:txBody>
          <a:bodyPr/>
          <a:lstStyle/>
          <a:p>
            <a:r>
              <a:rPr lang="de-DE" b="1" dirty="0"/>
              <a:t>Day-</a:t>
            </a:r>
            <a:r>
              <a:rPr lang="de-DE" b="1" dirty="0" err="1"/>
              <a:t>by</a:t>
            </a:r>
            <a:r>
              <a:rPr lang="de-DE" b="1" dirty="0"/>
              <a:t>-</a:t>
            </a:r>
            <a:r>
              <a:rPr lang="de-DE" b="1" dirty="0" err="1"/>
              <a:t>day</a:t>
            </a:r>
            <a:r>
              <a:rPr lang="de-DE" b="1" dirty="0"/>
              <a:t> </a:t>
            </a:r>
            <a:r>
              <a:rPr lang="de-DE" b="1" dirty="0" err="1"/>
              <a:t>fitting</a:t>
            </a:r>
            <a:endParaRPr lang="de-DE" dirty="0"/>
          </a:p>
          <a:p>
            <a:endParaRPr lang="de-DE" dirty="0"/>
          </a:p>
        </p:txBody>
      </p:sp>
      <p:sp>
        <p:nvSpPr>
          <p:cNvPr id="6" name="Datumsplatzhalter 5"/>
          <p:cNvSpPr>
            <a:spLocks noGrp="1"/>
          </p:cNvSpPr>
          <p:nvPr>
            <p:ph type="dt" sz="half" idx="12"/>
          </p:nvPr>
        </p:nvSpPr>
        <p:spPr/>
        <p:txBody>
          <a:bodyPr/>
          <a:lstStyle/>
          <a:p>
            <a:r>
              <a:rPr lang="en-US" smtClean="0"/>
              <a:t>Month DD, Year</a:t>
            </a:r>
            <a:endParaRPr lang="de-DE" dirty="0"/>
          </a:p>
        </p:txBody>
      </p:sp>
      <p:sp>
        <p:nvSpPr>
          <p:cNvPr id="7" name="Foliennummernplatzhalter 6"/>
          <p:cNvSpPr>
            <a:spLocks noGrp="1"/>
          </p:cNvSpPr>
          <p:nvPr>
            <p:ph type="sldNum" sz="quarter" idx="13"/>
          </p:nvPr>
        </p:nvSpPr>
        <p:spPr/>
        <p:txBody>
          <a:bodyPr/>
          <a:lstStyle/>
          <a:p>
            <a:r>
              <a:rPr lang="de-DE" smtClean="0"/>
              <a:t>| Slide </a:t>
            </a:r>
            <a:fld id="{CF363E95-653D-48D7-8EB0-A81FED805B5F}" type="slidenum">
              <a:rPr lang="de-DE" smtClean="0"/>
              <a:pPr/>
              <a:t>7</a:t>
            </a:fld>
            <a:endParaRPr lang="de-DE" dirty="0"/>
          </a:p>
        </p:txBody>
      </p:sp>
      <p:sp>
        <p:nvSpPr>
          <p:cNvPr id="8" name="Fußzeilenplatzhalter 7"/>
          <p:cNvSpPr>
            <a:spLocks noGrp="1"/>
          </p:cNvSpPr>
          <p:nvPr>
            <p:ph type="ftr" sz="quarter" idx="14"/>
          </p:nvPr>
        </p:nvSpPr>
        <p:spPr/>
        <p:txBody>
          <a:bodyPr/>
          <a:lstStyle/>
          <a:p>
            <a:r>
              <a:rPr lang="en-US" dirty="0" smtClean="0"/>
              <a:t>© ABB Group</a:t>
            </a:r>
          </a:p>
          <a:p>
            <a:endParaRPr lang="en-US"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196752"/>
            <a:ext cx="345709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1196752"/>
            <a:ext cx="345709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4447" y="3977670"/>
            <a:ext cx="3454691" cy="259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Inhaltsplatzhalter 2"/>
          <p:cNvSpPr>
            <a:spLocks noGrp="1"/>
          </p:cNvSpPr>
          <p:nvPr>
            <p:ph sz="half" idx="2"/>
          </p:nvPr>
        </p:nvSpPr>
        <p:spPr>
          <a:xfrm>
            <a:off x="107505" y="4509120"/>
            <a:ext cx="1259334" cy="1800200"/>
          </a:xfrm>
        </p:spPr>
        <p:txBody>
          <a:bodyPr/>
          <a:lstStyle/>
          <a:p>
            <a:r>
              <a:rPr lang="de-DE" dirty="0" err="1" smtClean="0"/>
              <a:t>Partially</a:t>
            </a:r>
            <a:r>
              <a:rPr lang="de-DE" dirty="0" smtClean="0"/>
              <a:t> </a:t>
            </a:r>
            <a:r>
              <a:rPr lang="de-DE" dirty="0" err="1" smtClean="0"/>
              <a:t>cloudy</a:t>
            </a:r>
            <a:r>
              <a:rPr lang="de-DE" dirty="0" smtClean="0"/>
              <a:t> </a:t>
            </a:r>
            <a:r>
              <a:rPr lang="de-DE" dirty="0" err="1" smtClean="0"/>
              <a:t>day</a:t>
            </a:r>
            <a:endParaRPr lang="de-DE" dirty="0"/>
          </a:p>
        </p:txBody>
      </p:sp>
      <p:pic>
        <p:nvPicPr>
          <p:cNvPr id="1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2039" y="3977670"/>
            <a:ext cx="3454691" cy="2590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36523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Modeling </a:t>
            </a:r>
            <a:r>
              <a:rPr lang="de-DE" dirty="0" err="1" smtClean="0"/>
              <a:t>the</a:t>
            </a:r>
            <a:r>
              <a:rPr lang="de-DE" dirty="0" smtClean="0"/>
              <a:t> PV Power </a:t>
            </a:r>
            <a:r>
              <a:rPr lang="de-DE" dirty="0" err="1" smtClean="0"/>
              <a:t>output</a:t>
            </a:r>
            <a:endParaRPr lang="de-DE" dirty="0"/>
          </a:p>
        </p:txBody>
      </p:sp>
      <p:sp>
        <p:nvSpPr>
          <p:cNvPr id="5" name="Untertitel 4"/>
          <p:cNvSpPr>
            <a:spLocks noGrp="1"/>
          </p:cNvSpPr>
          <p:nvPr>
            <p:ph type="subTitle" idx="1"/>
          </p:nvPr>
        </p:nvSpPr>
        <p:spPr/>
        <p:txBody>
          <a:bodyPr/>
          <a:lstStyle/>
          <a:p>
            <a:r>
              <a:rPr lang="de-DE" b="1" dirty="0"/>
              <a:t>Day-</a:t>
            </a:r>
            <a:r>
              <a:rPr lang="de-DE" b="1" dirty="0" err="1"/>
              <a:t>by</a:t>
            </a:r>
            <a:r>
              <a:rPr lang="de-DE" b="1" dirty="0"/>
              <a:t>-</a:t>
            </a:r>
            <a:r>
              <a:rPr lang="de-DE" b="1" dirty="0" err="1"/>
              <a:t>day</a:t>
            </a:r>
            <a:r>
              <a:rPr lang="de-DE" b="1" dirty="0"/>
              <a:t> </a:t>
            </a:r>
            <a:r>
              <a:rPr lang="de-DE" b="1" dirty="0" err="1"/>
              <a:t>fitting</a:t>
            </a:r>
            <a:endParaRPr lang="de-DE" dirty="0"/>
          </a:p>
          <a:p>
            <a:endParaRPr lang="de-DE" dirty="0"/>
          </a:p>
        </p:txBody>
      </p:sp>
      <p:sp>
        <p:nvSpPr>
          <p:cNvPr id="6" name="Datumsplatzhalter 5"/>
          <p:cNvSpPr>
            <a:spLocks noGrp="1"/>
          </p:cNvSpPr>
          <p:nvPr>
            <p:ph type="dt" sz="half" idx="12"/>
          </p:nvPr>
        </p:nvSpPr>
        <p:spPr/>
        <p:txBody>
          <a:bodyPr/>
          <a:lstStyle/>
          <a:p>
            <a:r>
              <a:rPr lang="en-US" smtClean="0"/>
              <a:t>Month DD, Year</a:t>
            </a:r>
            <a:endParaRPr lang="de-DE" dirty="0"/>
          </a:p>
        </p:txBody>
      </p:sp>
      <p:sp>
        <p:nvSpPr>
          <p:cNvPr id="7" name="Foliennummernplatzhalter 6"/>
          <p:cNvSpPr>
            <a:spLocks noGrp="1"/>
          </p:cNvSpPr>
          <p:nvPr>
            <p:ph type="sldNum" sz="quarter" idx="13"/>
          </p:nvPr>
        </p:nvSpPr>
        <p:spPr/>
        <p:txBody>
          <a:bodyPr/>
          <a:lstStyle/>
          <a:p>
            <a:r>
              <a:rPr lang="de-DE" smtClean="0"/>
              <a:t>| Slide </a:t>
            </a:r>
            <a:fld id="{CF363E95-653D-48D7-8EB0-A81FED805B5F}" type="slidenum">
              <a:rPr lang="de-DE" smtClean="0"/>
              <a:pPr/>
              <a:t>8</a:t>
            </a:fld>
            <a:endParaRPr lang="de-DE" dirty="0"/>
          </a:p>
        </p:txBody>
      </p:sp>
      <p:sp>
        <p:nvSpPr>
          <p:cNvPr id="8" name="Fußzeilenplatzhalter 7"/>
          <p:cNvSpPr>
            <a:spLocks noGrp="1"/>
          </p:cNvSpPr>
          <p:nvPr>
            <p:ph type="ftr" sz="quarter" idx="14"/>
          </p:nvPr>
        </p:nvSpPr>
        <p:spPr/>
        <p:txBody>
          <a:bodyPr/>
          <a:lstStyle/>
          <a:p>
            <a:r>
              <a:rPr lang="en-US" dirty="0" smtClean="0"/>
              <a:t>© ABB Group</a:t>
            </a:r>
          </a:p>
          <a:p>
            <a:endParaRPr lang="en-US" dirty="0" smtClean="0"/>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400" y="1184015"/>
            <a:ext cx="3481462" cy="261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2888" y="1184014"/>
            <a:ext cx="3481462" cy="261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Inhaltsplatzhalter 2"/>
          <p:cNvSpPr>
            <a:spLocks noGrp="1"/>
          </p:cNvSpPr>
          <p:nvPr>
            <p:ph sz="half" idx="2"/>
          </p:nvPr>
        </p:nvSpPr>
        <p:spPr>
          <a:xfrm>
            <a:off x="215517" y="1808820"/>
            <a:ext cx="1043311" cy="1368152"/>
          </a:xfrm>
        </p:spPr>
        <p:txBody>
          <a:bodyPr/>
          <a:lstStyle/>
          <a:p>
            <a:r>
              <a:rPr lang="de-DE" dirty="0" smtClean="0"/>
              <a:t>Variable </a:t>
            </a:r>
            <a:r>
              <a:rPr lang="de-DE" dirty="0" err="1" smtClean="0"/>
              <a:t>day</a:t>
            </a:r>
            <a:endParaRPr lang="de-DE" dirty="0"/>
          </a:p>
        </p:txBody>
      </p:sp>
      <p:sp>
        <p:nvSpPr>
          <p:cNvPr id="19" name="Inhaltsplatzhalter 2"/>
          <p:cNvSpPr>
            <a:spLocks noGrp="1"/>
          </p:cNvSpPr>
          <p:nvPr>
            <p:ph sz="half" idx="2"/>
          </p:nvPr>
        </p:nvSpPr>
        <p:spPr>
          <a:xfrm>
            <a:off x="107505" y="4509120"/>
            <a:ext cx="1259334" cy="1800200"/>
          </a:xfrm>
        </p:spPr>
        <p:txBody>
          <a:bodyPr/>
          <a:lstStyle/>
          <a:p>
            <a:r>
              <a:rPr lang="de-DE" dirty="0" err="1"/>
              <a:t>Very</a:t>
            </a:r>
            <a:r>
              <a:rPr lang="de-DE" dirty="0"/>
              <a:t> </a:t>
            </a:r>
            <a:r>
              <a:rPr lang="de-DE" dirty="0" err="1"/>
              <a:t>cloudy</a:t>
            </a:r>
            <a:r>
              <a:rPr lang="de-DE" dirty="0"/>
              <a:t> </a:t>
            </a:r>
            <a:r>
              <a:rPr lang="de-DE" dirty="0" err="1"/>
              <a:t>day</a:t>
            </a:r>
            <a:endParaRPr lang="de-DE" dirty="0"/>
          </a:p>
        </p:txBody>
      </p:sp>
      <p:pic>
        <p:nvPicPr>
          <p:cNvPr id="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9207" y="3970050"/>
            <a:ext cx="3491623" cy="261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6926" y="3965962"/>
            <a:ext cx="3491623" cy="261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03392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Modeling the PV Power output</a:t>
            </a:r>
            <a:endParaRPr lang="en-US"/>
          </a:p>
        </p:txBody>
      </p:sp>
      <p:sp>
        <p:nvSpPr>
          <p:cNvPr id="3" name="Inhaltsplatzhalter 2"/>
          <p:cNvSpPr>
            <a:spLocks noGrp="1"/>
          </p:cNvSpPr>
          <p:nvPr>
            <p:ph sz="half" idx="2"/>
          </p:nvPr>
        </p:nvSpPr>
        <p:spPr/>
        <p:txBody>
          <a:bodyPr>
            <a:normAutofit/>
          </a:bodyPr>
          <a:lstStyle/>
          <a:p>
            <a:pPr marL="0" indent="0">
              <a:buNone/>
            </a:pPr>
            <a:r>
              <a:rPr lang="en-US" b="1" dirty="0" smtClean="0">
                <a:latin typeface="+mn-lt"/>
              </a:rPr>
              <a:t>Conclusion:</a:t>
            </a:r>
          </a:p>
          <a:p>
            <a:r>
              <a:rPr lang="en-US" dirty="0" smtClean="0">
                <a:latin typeface="+mn-lt"/>
              </a:rPr>
              <a:t>The simple model performs well, nevertheless the inaccuracy greatly increases for very variable days</a:t>
            </a:r>
          </a:p>
          <a:p>
            <a:r>
              <a:rPr lang="en-US" dirty="0" smtClean="0">
                <a:latin typeface="+mn-lt"/>
              </a:rPr>
              <a:t>Model structure seems to capture the relevant behavior</a:t>
            </a:r>
          </a:p>
          <a:p>
            <a:r>
              <a:rPr lang="en-US" dirty="0" smtClean="0">
                <a:latin typeface="+mn-lt"/>
              </a:rPr>
              <a:t>Parameter adaptation might help given an actual window of GHI and PV output data</a:t>
            </a:r>
          </a:p>
          <a:p>
            <a:pPr marL="0" indent="0">
              <a:buNone/>
            </a:pPr>
            <a:r>
              <a:rPr lang="en-US" b="1" dirty="0" smtClean="0">
                <a:latin typeface="+mn-lt"/>
              </a:rPr>
              <a:t>Simple idea:</a:t>
            </a:r>
          </a:p>
          <a:p>
            <a:r>
              <a:rPr lang="en-US" dirty="0" smtClean="0">
                <a:latin typeface="+mn-lt"/>
              </a:rPr>
              <a:t>Use a KF to estimate the parameters on the past data window (e.g. 2 hours of past data)</a:t>
            </a:r>
          </a:p>
          <a:p>
            <a:r>
              <a:rPr lang="en-US" dirty="0" smtClean="0">
                <a:latin typeface="+mn-lt"/>
              </a:rPr>
              <a:t>Then assume constant parameters for the future and use the KF to predict the PV output given a GHI prediction vector (e.g. 15min)</a:t>
            </a:r>
          </a:p>
          <a:p>
            <a:endParaRPr lang="en-US" dirty="0" smtClean="0">
              <a:latin typeface="+mn-lt"/>
            </a:endParaRPr>
          </a:p>
        </p:txBody>
      </p:sp>
      <p:sp>
        <p:nvSpPr>
          <p:cNvPr id="4" name="Inhaltsplatzhalter 3"/>
          <p:cNvSpPr>
            <a:spLocks noGrp="1"/>
          </p:cNvSpPr>
          <p:nvPr>
            <p:ph sz="half" idx="11"/>
          </p:nvPr>
        </p:nvSpPr>
        <p:spPr/>
        <p:txBody>
          <a:bodyPr/>
          <a:lstStyle/>
          <a:p>
            <a:endParaRPr lang="en-US"/>
          </a:p>
        </p:txBody>
      </p:sp>
      <p:sp>
        <p:nvSpPr>
          <p:cNvPr id="5" name="Untertitel 4"/>
          <p:cNvSpPr>
            <a:spLocks noGrp="1"/>
          </p:cNvSpPr>
          <p:nvPr>
            <p:ph type="subTitle" idx="1"/>
          </p:nvPr>
        </p:nvSpPr>
        <p:spPr/>
        <p:txBody>
          <a:bodyPr/>
          <a:lstStyle/>
          <a:p>
            <a:r>
              <a:rPr lang="en-US" b="1" smtClean="0"/>
              <a:t>Day-by-day fitting</a:t>
            </a:r>
            <a:endParaRPr lang="en-US"/>
          </a:p>
        </p:txBody>
      </p:sp>
      <p:sp>
        <p:nvSpPr>
          <p:cNvPr id="6" name="Datumsplatzhalter 5"/>
          <p:cNvSpPr>
            <a:spLocks noGrp="1"/>
          </p:cNvSpPr>
          <p:nvPr>
            <p:ph type="dt" sz="half" idx="12"/>
          </p:nvPr>
        </p:nvSpPr>
        <p:spPr/>
        <p:txBody>
          <a:bodyPr/>
          <a:lstStyle/>
          <a:p>
            <a:r>
              <a:rPr lang="en-US" smtClean="0"/>
              <a:t>Month DD, Year</a:t>
            </a:r>
            <a:endParaRPr lang="en-US"/>
          </a:p>
        </p:txBody>
      </p:sp>
      <p:sp>
        <p:nvSpPr>
          <p:cNvPr id="7" name="Foliennummernplatzhalter 6"/>
          <p:cNvSpPr>
            <a:spLocks noGrp="1"/>
          </p:cNvSpPr>
          <p:nvPr>
            <p:ph type="sldNum" sz="quarter" idx="13"/>
          </p:nvPr>
        </p:nvSpPr>
        <p:spPr/>
        <p:txBody>
          <a:bodyPr/>
          <a:lstStyle/>
          <a:p>
            <a:r>
              <a:rPr lang="en-US" smtClean="0"/>
              <a:t>| Slide </a:t>
            </a:r>
            <a:fld id="{CF363E95-653D-48D7-8EB0-A81FED805B5F}" type="slidenum">
              <a:rPr lang="en-US" smtClean="0"/>
              <a:pPr/>
              <a:t>9</a:t>
            </a:fld>
            <a:endParaRPr lang="en-US"/>
          </a:p>
        </p:txBody>
      </p:sp>
      <p:sp>
        <p:nvSpPr>
          <p:cNvPr id="8" name="Fußzeilenplatzhalter 7"/>
          <p:cNvSpPr>
            <a:spLocks noGrp="1"/>
          </p:cNvSpPr>
          <p:nvPr>
            <p:ph type="ftr" sz="quarter" idx="14"/>
          </p:nvPr>
        </p:nvSpPr>
        <p:spPr/>
        <p:txBody>
          <a:bodyPr/>
          <a:lstStyle/>
          <a:p>
            <a:r>
              <a:rPr lang="en-US" smtClean="0"/>
              <a:t>© ABB Group</a:t>
            </a:r>
          </a:p>
          <a:p>
            <a:endParaRPr lang="en-US" smtClean="0"/>
          </a:p>
        </p:txBody>
      </p:sp>
    </p:spTree>
    <p:custDataLst>
      <p:tags r:id="rId1"/>
    </p:custDataLst>
    <p:extLst>
      <p:ext uri="{BB962C8B-B14F-4D97-AF65-F5344CB8AC3E}">
        <p14:creationId xmlns:p14="http://schemas.microsoft.com/office/powerpoint/2010/main" val="1525918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b79d97dc-a850-472f-9400-9feee2b4c3c7"/>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23ab725-3214-4e44-a3e8-23366adbdff9"/>
</p:tagLst>
</file>

<file path=ppt/theme/theme1.xml><?xml version="1.0" encoding="utf-8"?>
<a:theme xmlns:a="http://schemas.openxmlformats.org/drawingml/2006/main" name="blank">
  <a:themeElements>
    <a:clrScheme name="ABB Blau 2">
      <a:dk1>
        <a:srgbClr val="000000"/>
      </a:dk1>
      <a:lt1>
        <a:srgbClr val="FFFFFF"/>
      </a:lt1>
      <a:dk2>
        <a:srgbClr val="002897"/>
      </a:dk2>
      <a:lt2>
        <a:srgbClr val="666666"/>
      </a:lt2>
      <a:accent1>
        <a:srgbClr val="005ADE"/>
      </a:accent1>
      <a:accent2>
        <a:srgbClr val="0096EA"/>
      </a:accent2>
      <a:accent3>
        <a:srgbClr val="5BD8FF"/>
      </a:accent3>
      <a:accent4>
        <a:srgbClr val="999999"/>
      </a:accent4>
      <a:accent5>
        <a:srgbClr val="666666"/>
      </a:accent5>
      <a:accent6>
        <a:srgbClr val="666666"/>
      </a:accent6>
      <a:hlink>
        <a:srgbClr val="5BD8FF"/>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ABB Design 2 Green">
  <a:themeElements>
    <a:clrScheme name="ABB Green 2">
      <a:dk1>
        <a:srgbClr val="000000"/>
      </a:dk1>
      <a:lt1>
        <a:srgbClr val="FFFFFF"/>
      </a:lt1>
      <a:dk2>
        <a:srgbClr val="084C07"/>
      </a:dk2>
      <a:lt2>
        <a:srgbClr val="666666"/>
      </a:lt2>
      <a:accent1>
        <a:srgbClr val="028208"/>
      </a:accent1>
      <a:accent2>
        <a:srgbClr val="3AB200"/>
      </a:accent2>
      <a:accent3>
        <a:srgbClr val="98DB38"/>
      </a:accent3>
      <a:accent4>
        <a:srgbClr val="999999"/>
      </a:accent4>
      <a:accent5>
        <a:srgbClr val="666666"/>
      </a:accent5>
      <a:accent6>
        <a:srgbClr val="666666"/>
      </a:accent6>
      <a:hlink>
        <a:srgbClr val="98DB38"/>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ABB Design 3 Violet">
  <a:themeElements>
    <a:clrScheme name="ABB Violet 2">
      <a:dk1>
        <a:srgbClr val="000000"/>
      </a:dk1>
      <a:lt1>
        <a:srgbClr val="FFFFFF"/>
      </a:lt1>
      <a:dk2>
        <a:srgbClr val="601F69"/>
      </a:dk2>
      <a:lt2>
        <a:srgbClr val="666666"/>
      </a:lt2>
      <a:accent1>
        <a:srgbClr val="904AB0"/>
      </a:accent1>
      <a:accent2>
        <a:srgbClr val="9868EF"/>
      </a:accent2>
      <a:accent3>
        <a:srgbClr val="B4A0E8"/>
      </a:accent3>
      <a:accent4>
        <a:srgbClr val="999999"/>
      </a:accent4>
      <a:accent5>
        <a:srgbClr val="666666"/>
      </a:accent5>
      <a:accent6>
        <a:srgbClr val="666666"/>
      </a:accent6>
      <a:hlink>
        <a:srgbClr val="B4A0E8"/>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ABB Design 4 Orange">
  <a:themeElements>
    <a:clrScheme name="ABB Orange 2">
      <a:dk1>
        <a:srgbClr val="000000"/>
      </a:dk1>
      <a:lt1>
        <a:srgbClr val="FFFFFF"/>
      </a:lt1>
      <a:dk2>
        <a:srgbClr val="9A2801"/>
      </a:dk2>
      <a:lt2>
        <a:srgbClr val="666666"/>
      </a:lt2>
      <a:accent1>
        <a:srgbClr val="BF4500"/>
      </a:accent1>
      <a:accent2>
        <a:srgbClr val="FF6C00"/>
      </a:accent2>
      <a:accent3>
        <a:srgbClr val="FDAC25"/>
      </a:accent3>
      <a:accent4>
        <a:srgbClr val="999999"/>
      </a:accent4>
      <a:accent5>
        <a:srgbClr val="666666"/>
      </a:accent5>
      <a:accent6>
        <a:srgbClr val="666666"/>
      </a:accent6>
      <a:hlink>
        <a:srgbClr val="FDAC25"/>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1255</Words>
  <Application>Microsoft Office PowerPoint</Application>
  <PresentationFormat>On-screen Show (4:3)</PresentationFormat>
  <Paragraphs>171</Paragraphs>
  <Slides>18</Slides>
  <Notes>10</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blank</vt:lpstr>
      <vt:lpstr>ABB Design 2 Green</vt:lpstr>
      <vt:lpstr>ABB Design 3 Violet</vt:lpstr>
      <vt:lpstr>ABB Design 4 Orange</vt:lpstr>
      <vt:lpstr>VISMO update</vt:lpstr>
      <vt:lpstr>Briefing</vt:lpstr>
      <vt:lpstr>VISMO</vt:lpstr>
      <vt:lpstr>VISMO camera on the roof</vt:lpstr>
      <vt:lpstr>VISMO camera on the roof</vt:lpstr>
      <vt:lpstr>Modeling the PV Power output</vt:lpstr>
      <vt:lpstr>Modeling the PV Power output</vt:lpstr>
      <vt:lpstr>Modeling the PV Power output</vt:lpstr>
      <vt:lpstr>Modeling the PV Power output</vt:lpstr>
      <vt:lpstr>Modeling the PV Power output</vt:lpstr>
      <vt:lpstr>Modeling the PV Power output</vt:lpstr>
      <vt:lpstr>Modeling the PV Power output</vt:lpstr>
      <vt:lpstr>Modeling the PV Power output</vt:lpstr>
      <vt:lpstr>Modeling the PV Power output</vt:lpstr>
      <vt:lpstr>Vision Algorithm</vt:lpstr>
      <vt:lpstr>Vision Algorithm</vt:lpstr>
      <vt:lpstr>General Remarks</vt:lpstr>
      <vt:lpstr>PowerPoint Presentation</vt:lpstr>
    </vt:vector>
  </TitlesOfParts>
  <Company>ABB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Frederik Wildi</dc:creator>
  <cp:lastModifiedBy>Mehmet Mercangoez</cp:lastModifiedBy>
  <cp:revision>38</cp:revision>
  <dcterms:created xsi:type="dcterms:W3CDTF">2012-02-09T13:16:49Z</dcterms:created>
  <dcterms:modified xsi:type="dcterms:W3CDTF">2013-12-06T18:07:49Z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313548</vt:lpwstr>
  </property>
  <property fmtid="{D5CDD505-2E9C-101B-9397-08002B2CF9AE}" pid="3" name="NXPowerLiteVersion">
    <vt:lpwstr>D4.1.2</vt:lpwstr>
  </property>
</Properties>
</file>