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46" userDrawn="1">
          <p15:clr>
            <a:srgbClr val="000000"/>
          </p15:clr>
        </p15:guide>
        <p15:guide id="2" pos="3827"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81" autoAdjust="0"/>
  </p:normalViewPr>
  <p:slideViewPr>
    <p:cSldViewPr snapToGrid="0">
      <p:cViewPr>
        <p:scale>
          <a:sx n="66" d="100"/>
          <a:sy n="66" d="100"/>
        </p:scale>
        <p:origin x="1594" y="869"/>
      </p:cViewPr>
      <p:guideLst>
        <p:guide orient="horz" pos="1746"/>
        <p:guide pos="3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After collecting and loading data, almost all datasets need to be cleaned in some way. The dplyr package provides functions to carve, expand, and collapse a data frame that will cover 95% of use cases.</a:t>
            </a:r>
            <a:endParaRPr/>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333333"/>
                </a:solidFill>
                <a:highlight>
                  <a:srgbClr val="FFFFFF"/>
                </a:highlight>
              </a:rPr>
              <a:t>Getting your data into this format requires some upfront work, but that work pays off in the long term. Once you have tidy data and the tidy tools provided by packages in the tidyverse, you will spend much less time munging data from one representation to another, allowing you to spend more time on the analytic questions at hand.</a:t>
            </a:r>
            <a:r>
              <a:rPr lang="en-US"/>
              <a:t> The dplyr package provides functions that begin this process, they help you carve, expand, and collapse data.</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8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with three functions that are handy ways to find the data you’re interested in the large datasets regularly  dumped on you. Reducing a data set to a subset of columns and/or rows are common operations, particularly on the path to answering a specific set of questions about a data set.</a:t>
            </a:r>
            <a:endParaRPr/>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slowly, with the select function.It’s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first dplyr function we’ll look at is select(). Select extracts columns from a data frame.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Select takes a data frame as its</a:t>
            </a:r>
            <a:r>
              <a:rPr lang="en-US" sz="1200" b="1">
                <a:solidFill>
                  <a:schemeClr val="dk1"/>
                </a:solidFill>
                <a:latin typeface="Calibri"/>
                <a:ea typeface="Calibri"/>
                <a:cs typeface="Calibri"/>
                <a:sym typeface="Calibri"/>
              </a:rPr>
              <a:t> first ar</a:t>
            </a:r>
            <a:r>
              <a:rPr lang="en-US" sz="1200">
                <a:solidFill>
                  <a:schemeClr val="dk1"/>
                </a:solidFill>
                <a:latin typeface="Calibri"/>
                <a:ea typeface="Calibri"/>
                <a:cs typeface="Calibri"/>
                <a:sym typeface="Calibri"/>
              </a:rPr>
              <a:t>gument.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After that it takes any number of additional arguments that specify the columns that you want to pick.</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54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chemeClr val="dk1"/>
                </a:solidFill>
                <a:latin typeface="Calibri"/>
                <a:ea typeface="Calibri"/>
                <a:cs typeface="Calibri"/>
                <a:sym typeface="Calibri"/>
              </a:rPr>
              <a:t>Let’s take a look at the orders data frame that we loaded in the last lesson (</a:t>
            </a:r>
            <a:r>
              <a:rPr lang="en-US" sz="1200" b="1" i="1">
                <a:solidFill>
                  <a:schemeClr val="dk1"/>
                </a:solidFill>
                <a:latin typeface="Calibri"/>
                <a:ea typeface="Calibri"/>
                <a:cs typeface="Calibri"/>
                <a:sym typeface="Calibri"/>
              </a:rPr>
              <a:t>!!</a:t>
            </a:r>
            <a:r>
              <a:rPr lang="en-US" sz="1200">
                <a:solidFill>
                  <a:schemeClr val="dk1"/>
                </a:solidFill>
                <a:latin typeface="Calibri"/>
                <a:ea typeface="Calibri"/>
                <a:cs typeface="Calibri"/>
                <a:sym typeface="Calibri"/>
              </a:rPr>
              <a:t>), for example.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select statement will take the data frame ‘orders’, and return a new data frame that only has the columns Description  and Department. You could list as many column names or as few column names as you want in the select function, it will bring back everything you list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5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29d3f95bf_0_1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So, if you were to use the code above, the orders data frame would be accepted as input and a subset of it, the Description and the Department columns would be returned as output </a:t>
            </a:r>
            <a:endParaRPr/>
          </a:p>
        </p:txBody>
      </p:sp>
      <p:sp>
        <p:nvSpPr>
          <p:cNvPr id="190" name="Google Shape;190;g529d3f95bf_0_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5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29d3f95bf_1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Select is very flexible in terms of the ways that you can specify the columns you do or don’t want in the output. Here I’m showing you that I can give a numeric index of the columns that I want, in this cases the first through the second, and select dutifully provides these in the output. </a:t>
            </a:r>
            <a:endParaRPr/>
          </a:p>
        </p:txBody>
      </p:sp>
      <p:sp>
        <p:nvSpPr>
          <p:cNvPr id="202" name="Google Shape;202;g529d3f95bf_1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01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74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3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Select provides more ways to specify which columns you want. for instance, you can put the name of two columns separated by a colon mark, and select will return those two columns and all those in between. With select you could put a</a:t>
            </a:r>
            <a:endParaRPr/>
          </a:p>
          <a:p>
            <a:pPr marL="0" lvl="0" indent="0" algn="l" rtl="0">
              <a:spcBef>
                <a:spcPts val="0"/>
              </a:spcBef>
              <a:spcAft>
                <a:spcPts val="0"/>
              </a:spcAft>
              <a:buNone/>
            </a:pPr>
            <a:r>
              <a:rPr lang="en-US"/>
              <a:t>negative sign in front of a column name or a vector of column names and you'll get back everything except those columns. </a:t>
            </a:r>
            <a:r>
              <a:rPr lang="en-US">
                <a:solidFill>
                  <a:schemeClr val="dk1"/>
                </a:solidFill>
              </a:rPr>
              <a:t>Then there's other functions that you can use inside of</a:t>
            </a:r>
            <a:endParaRPr>
              <a:solidFill>
                <a:schemeClr val="dk1"/>
              </a:solidFill>
            </a:endParaRPr>
          </a:p>
          <a:p>
            <a:pPr marL="0" lvl="0" indent="0" algn="l" rtl="0">
              <a:spcBef>
                <a:spcPts val="0"/>
              </a:spcBef>
              <a:spcAft>
                <a:spcPts val="0"/>
              </a:spcAft>
              <a:buNone/>
            </a:pPr>
            <a:r>
              <a:rPr lang="en-US">
                <a:solidFill>
                  <a:schemeClr val="dk1"/>
                </a:solidFill>
              </a:rPr>
              <a:t>select that provide even more flexibility around defining which columns you want. </a:t>
            </a:r>
            <a:r>
              <a:rPr lang="en-US"/>
              <a:t>For instance, you can use special function like starts_with and ends_with to instruct select on which columns you want based on a string.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9d3f95bf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alternative</a:t>
            </a:r>
            <a:endParaRPr/>
          </a:p>
        </p:txBody>
      </p:sp>
      <p:sp>
        <p:nvSpPr>
          <p:cNvPr id="246" name="Google Shape;246;g529d3f95bf_0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21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Listed here are additional such functions. You can see they allow you to pull out columns whose names have a certain string in them or that match a certain regular expression. If you have a very large data set with many columns selecting variables out of it might be an important task and these functions might make it easier for you to identify desired columns in a more automated fashion.</a:t>
            </a:r>
            <a:endParaRPr>
              <a:solidFill>
                <a:schemeClr val="dk1"/>
              </a:solidFill>
            </a:endParaRPr>
          </a:p>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71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I’ve only listed for you a selection of the available ways you can use helpers with select() to pull out the columns you need for your analysis. For a more complete list, see the select() section on the dplyr cheatsheet,</a:t>
            </a:r>
            <a:endParaRPr/>
          </a:p>
        </p:txBody>
      </p:sp>
      <p:sp>
        <p:nvSpPr>
          <p:cNvPr id="265" name="Google Shape;265;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987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08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Now let's carve the data set in the other direction. If you need only a subset of rows from your data set, `filter()` allows you to pick rows (cases) based on values, ie. you can subset your data based on logic.</a:t>
            </a:r>
            <a:endParaRPr>
              <a:solidFill>
                <a:schemeClr val="dk1"/>
              </a:solidFill>
            </a:endParaRPr>
          </a:p>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7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541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if we want to extract from our original data frame all the orders sent for a specific patient, say Patient_ID 505646,  we could use the filter function and include a logical test requiring that Patient_ID be equal to 505646</a:t>
            </a:r>
            <a:endParaRPr/>
          </a:p>
        </p:txBody>
      </p:sp>
      <p:sp>
        <p:nvSpPr>
          <p:cNvPr id="303" name="Google Shape;303;p2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977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29d3f95bf_0_4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Note that I used double equals inside of the filter function. Double equals means: compare the left hand side to the right hand side and if it’s the same, then return TRUE. The double equals is called the comparison operator. In contrast, a single equals sign sets a value to another. It is a very common mistake to accidentally use a single equals inside of the filter function, which will result in an error.</a:t>
            </a:r>
            <a:endParaRPr/>
          </a:p>
          <a:p>
            <a:pPr marL="0" lvl="0" indent="0" algn="l" rtl="0">
              <a:spcBef>
                <a:spcPts val="0"/>
              </a:spcBef>
              <a:spcAft>
                <a:spcPts val="0"/>
              </a:spcAft>
              <a:buNone/>
            </a:pPr>
            <a:endParaRPr/>
          </a:p>
        </p:txBody>
      </p:sp>
      <p:sp>
        <p:nvSpPr>
          <p:cNvPr id="315" name="Google Shape;315;g529d3f95bf_0_4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843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29d3f95bf_0_6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Similarly we can ask filter to return just the rows that represent a specific test being ordered, like a CMP. Note that when asking filter to return rows with specific text inside of it, we have to put that text in quotes.</a:t>
            </a:r>
            <a:endParaRPr/>
          </a:p>
        </p:txBody>
      </p:sp>
      <p:sp>
        <p:nvSpPr>
          <p:cNvPr id="327" name="Google Shape;327;g529d3f95bf_0_6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81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for this lesson is derived from orders for clinical laboratory tests in an electronic health record system in a set of outpatient clinics. The orders were </a:t>
            </a:r>
            <a:r>
              <a:rPr lang="en-US" dirty="0" err="1"/>
              <a:t>deidentified</a:t>
            </a:r>
            <a:r>
              <a:rPr lang="en-US" dirty="0"/>
              <a:t> and time-shifted (and approved for use as a teaching resource). </a:t>
            </a:r>
            <a:endParaRPr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solidFill>
                  <a:schemeClr val="dk1"/>
                </a:solidFill>
              </a:rPr>
              <a:t>One could have many different goals for analyzing this data .</a:t>
            </a:r>
            <a:r>
              <a:rPr lang="en-US" baseline="0" dirty="0" smtClean="0">
                <a:solidFill>
                  <a:schemeClr val="dk1"/>
                </a:solidFill>
              </a:rPr>
              <a:t> One may be interested in: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Volumes off tests, and where they are being ordered from</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How </a:t>
            </a:r>
            <a:r>
              <a:rPr lang="en-US" baseline="0" dirty="0" err="1" smtClean="0">
                <a:solidFill>
                  <a:schemeClr val="dk1"/>
                </a:solidFill>
              </a:rPr>
              <a:t>ordersets</a:t>
            </a:r>
            <a:r>
              <a:rPr lang="en-US" baseline="0" dirty="0" smtClean="0">
                <a:solidFill>
                  <a:schemeClr val="dk1"/>
                </a:solidFill>
              </a:rPr>
              <a:t> are driving test utilization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The turnaround time between different phases of testing</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Trends in cancelation and their causes</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The tools I am about to present to you</a:t>
            </a:r>
            <a:r>
              <a:rPr lang="en-US" baseline="0" dirty="0" smtClean="0"/>
              <a:t> are agnostic to these and can be used to address the vast majority of types of questions one could ask </a:t>
            </a:r>
            <a:r>
              <a:rPr lang="en-US" baseline="0" dirty="0" err="1" smtClean="0"/>
              <a:t>abuot</a:t>
            </a:r>
            <a:r>
              <a:rPr lang="en-US" baseline="0" dirty="0" smtClean="0"/>
              <a:t> standard data sets derived from electronic health data.</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lang="en-US" dirty="0" smtClean="0"/>
          </a:p>
        </p:txBody>
      </p:sp>
      <p:sp>
        <p:nvSpPr>
          <p:cNvPr id="58" name="Google Shape;5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85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Here are some important logical operators to know about. They will all come in handy when you’re filtering rows of a data frame.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We’ve already seen the double equals. Note the less than or and greater than operators. These operators also come as “or equal to” versions.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Use != if you want to select rows in which a value is not equal to something else.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is.na is how you can test for missing values. Often times you want to remove missing values.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11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46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418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25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rPr>
              <a:t>Combining logical operators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You can combine tests by putting a comma in between tests and filter will combine the two statements as if there is an and statement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between them</a:t>
            </a:r>
            <a:r>
              <a:rPr lang="en-US"/>
              <a:t>, condition A and condition B. You could formally tell filter to join the two logical tests using the ‘&amp;’ symbol and you include an OR condition as well using the pipe character | - condition A | condition B.</a:t>
            </a:r>
            <a:endParaRPr/>
          </a:p>
          <a:p>
            <a:pPr marL="0" lvl="0" indent="0" algn="l" rtl="0">
              <a:spcBef>
                <a:spcPts val="0"/>
              </a:spcBef>
              <a:spcAft>
                <a:spcPts val="0"/>
              </a:spcAft>
              <a:buNone/>
            </a:pPr>
            <a:endParaRPr/>
          </a:p>
        </p:txBody>
      </p:sp>
      <p:sp>
        <p:nvSpPr>
          <p:cNvPr id="382" name="Google Shape;382;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224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83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6e603bf_0_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6e603bf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Because some of you may not be familiar with this type of data, we include a small data dictionary below to explain some of the data.</a:t>
            </a:r>
            <a:endParaRPr lang="en-US" dirty="0" smtClean="0"/>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There are some column pairs with very similar names: one variable is a code ("_c") and the other is a description ("_</a:t>
            </a:r>
            <a:r>
              <a:rPr lang="en-US" dirty="0" err="1" smtClean="0">
                <a:solidFill>
                  <a:schemeClr val="dk1"/>
                </a:solidFill>
              </a:rPr>
              <a:t>c_descr</a:t>
            </a:r>
            <a:r>
              <a:rPr lang="en-US" dirty="0" smtClean="0">
                <a:solidFill>
                  <a:schemeClr val="dk1"/>
                </a:solidFill>
              </a:rPr>
              <a:t>"). This is largely done for convenience in querying the data or </a:t>
            </a:r>
            <a:r>
              <a:rPr lang="en-US" dirty="0" err="1" smtClean="0">
                <a:solidFill>
                  <a:schemeClr val="dk1"/>
                </a:solidFill>
              </a:rPr>
              <a:t>subsetting</a:t>
            </a:r>
            <a:r>
              <a:rPr lang="en-US" dirty="0" smtClean="0">
                <a:solidFill>
                  <a:schemeClr val="dk1"/>
                </a:solidFill>
              </a:rPr>
              <a:t> it without typing long strings. </a:t>
            </a:r>
            <a:endParaRPr dirty="0" smtClean="0">
              <a:solidFill>
                <a:schemeClr val="dk1"/>
              </a:solidFill>
            </a:endParaRPr>
          </a:p>
          <a:p>
            <a:pPr marL="228600" lvl="0" indent="-228600" algn="l" rtl="0">
              <a:spcBef>
                <a:spcPts val="0"/>
              </a:spcBef>
              <a:spcAft>
                <a:spcPts val="0"/>
              </a:spcAft>
              <a:buClr>
                <a:schemeClr val="dk1"/>
              </a:buClr>
              <a:buSzPts val="1100"/>
              <a:buFont typeface="Arial"/>
              <a:buAutoNum type="arabicPeriod"/>
            </a:pPr>
            <a:endParaRPr dirty="0">
              <a:solidFill>
                <a:schemeClr val="dk1"/>
              </a:solidFill>
            </a:endParaRPr>
          </a:p>
        </p:txBody>
      </p:sp>
    </p:spTree>
    <p:extLst>
      <p:ext uri="{BB962C8B-B14F-4D97-AF65-F5344CB8AC3E}">
        <p14:creationId xmlns:p14="http://schemas.microsoft.com/office/powerpoint/2010/main" val="215142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To get a very quick</a:t>
            </a:r>
            <a:r>
              <a:rPr lang="en-US" baseline="0" dirty="0" smtClean="0">
                <a:solidFill>
                  <a:schemeClr val="dk1"/>
                </a:solidFill>
              </a:rPr>
              <a:t> and high-level understanding of the dataset simply type the name of the variable containing the dataset and execute it. </a:t>
            </a:r>
            <a:r>
              <a:rPr lang="en-US" baseline="0" dirty="0" err="1" smtClean="0">
                <a:solidFill>
                  <a:schemeClr val="dk1"/>
                </a:solidFill>
              </a:rPr>
              <a:t>Rstudio</a:t>
            </a:r>
            <a:r>
              <a:rPr lang="en-US" baseline="0" dirty="0" smtClean="0">
                <a:solidFill>
                  <a:schemeClr val="dk1"/>
                </a:solidFill>
              </a:rPr>
              <a:t> will provide an interactive representation of the data as a quick glance into what is contained in the variable.</a:t>
            </a:r>
          </a:p>
          <a:p>
            <a:pPr marL="0" lvl="0" indent="0" algn="l" rtl="0">
              <a:spcBef>
                <a:spcPts val="0"/>
              </a:spcBef>
              <a:spcAft>
                <a:spcPts val="0"/>
              </a:spcAft>
              <a:buClr>
                <a:schemeClr val="dk1"/>
              </a:buClr>
              <a:buSzPts val="1100"/>
              <a:buFont typeface="Arial"/>
              <a:buNone/>
            </a:pPr>
            <a:endParaRPr lang="en-US" baseline="0" dirty="0" smtClean="0">
              <a:solidFill>
                <a:schemeClr val="dk1"/>
              </a:solidFill>
            </a:endParaRPr>
          </a:p>
          <a:p>
            <a:pPr marL="0" lvl="0" indent="0" algn="l" rtl="0">
              <a:spcBef>
                <a:spcPts val="0"/>
              </a:spcBef>
              <a:spcAft>
                <a:spcPts val="0"/>
              </a:spcAft>
              <a:buClr>
                <a:schemeClr val="dk1"/>
              </a:buClr>
              <a:buSzPts val="1100"/>
              <a:buFont typeface="Arial"/>
              <a:buNone/>
            </a:pPr>
            <a:r>
              <a:rPr lang="en-US" baseline="0" dirty="0" smtClean="0">
                <a:solidFill>
                  <a:schemeClr val="dk1"/>
                </a:solidFill>
              </a:rPr>
              <a:t>In our case, execute the code chunk containing the word ‘orders.’ You will see a short summary of the data appear below the code chunk.</a:t>
            </a:r>
            <a:endParaRPr dirty="0"/>
          </a:p>
        </p:txBody>
      </p:sp>
      <p:sp>
        <p:nvSpPr>
          <p:cNvPr id="65" name="Google Shape;6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5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Alternatively,</a:t>
            </a:r>
            <a:r>
              <a:rPr lang="en-US" baseline="0" dirty="0" smtClean="0"/>
              <a:t> one could use the ‘summary()’ function on the ‘orders’ data frame. This will provide a more comprehensive and statistical picture of the data in each column of the data frame.</a:t>
            </a:r>
            <a:endParaRPr dirty="0"/>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90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72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86e603bf_1_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86e603bf_1_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76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2652"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038238" y="620904"/>
            <a:ext cx="8115487" cy="69380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911"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828800" y="3840480"/>
            <a:ext cx="8534479" cy="171433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2"/>
        <p:cNvGrpSpPr/>
        <p:nvPr/>
      </p:nvGrpSpPr>
      <p:grpSpPr>
        <a:xfrm>
          <a:off x="0" y="0"/>
          <a:ext cx="0" cy="0"/>
          <a:chOff x="0" y="0"/>
          <a:chExt cx="0" cy="0"/>
        </a:xfrm>
      </p:grpSpPr>
      <p:sp>
        <p:nvSpPr>
          <p:cNvPr id="33" name="Google Shape;33;p6"/>
          <p:cNvSpPr/>
          <p:nvPr/>
        </p:nvSpPr>
        <p:spPr>
          <a:xfrm>
            <a:off x="11226800" y="5861641"/>
            <a:ext cx="768303" cy="8853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4" name="Google Shape;34;p6"/>
          <p:cNvSpPr/>
          <p:nvPr/>
        </p:nvSpPr>
        <p:spPr>
          <a:xfrm>
            <a:off x="6632181" y="2969336"/>
            <a:ext cx="3267518" cy="38881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5" name="Google Shape;35;p6"/>
          <p:cNvSpPr/>
          <p:nvPr/>
        </p:nvSpPr>
        <p:spPr>
          <a:xfrm>
            <a:off x="576096" y="2938417"/>
            <a:ext cx="4738810" cy="39191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6" name="Google Shape;36;p6"/>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627888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8250" b="0" i="0" u="none" strike="noStrike" cap="none">
                <a:solidFill>
                  <a:srgbClr val="00549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495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9" name="Google Shape;9;p1"/>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10" name="Google Shape;10;p1"/>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964" b="0" i="0" u="none" strike="noStrike" cap="none">
                <a:solidFill>
                  <a:srgbClr val="888888"/>
                </a:solidFill>
              </a:defRPr>
            </a:lvl1pPr>
            <a:lvl2pPr marL="0" marR="0" lvl="1" indent="0" algn="r" rtl="0">
              <a:spcBef>
                <a:spcPts val="0"/>
              </a:spcBef>
              <a:buNone/>
              <a:defRPr sz="964" b="0" i="0" u="none" strike="noStrike" cap="none">
                <a:solidFill>
                  <a:srgbClr val="888888"/>
                </a:solidFill>
              </a:defRPr>
            </a:lvl2pPr>
            <a:lvl3pPr marL="0" marR="0" lvl="2" indent="0" algn="r" rtl="0">
              <a:spcBef>
                <a:spcPts val="0"/>
              </a:spcBef>
              <a:buNone/>
              <a:defRPr sz="964" b="0" i="0" u="none" strike="noStrike" cap="none">
                <a:solidFill>
                  <a:srgbClr val="888888"/>
                </a:solidFill>
              </a:defRPr>
            </a:lvl3pPr>
            <a:lvl4pPr marL="0" marR="0" lvl="3" indent="0" algn="r" rtl="0">
              <a:spcBef>
                <a:spcPts val="0"/>
              </a:spcBef>
              <a:buNone/>
              <a:defRPr sz="964" b="0" i="0" u="none" strike="noStrike" cap="none">
                <a:solidFill>
                  <a:srgbClr val="888888"/>
                </a:solidFill>
              </a:defRPr>
            </a:lvl4pPr>
            <a:lvl5pPr marL="0" marR="0" lvl="4" indent="0" algn="r" rtl="0">
              <a:spcBef>
                <a:spcPts val="0"/>
              </a:spcBef>
              <a:buNone/>
              <a:defRPr sz="964" b="0" i="0" u="none" strike="noStrike" cap="none">
                <a:solidFill>
                  <a:srgbClr val="888888"/>
                </a:solidFill>
              </a:defRPr>
            </a:lvl5pPr>
            <a:lvl6pPr marL="0" marR="0" lvl="5" indent="0" algn="r" rtl="0">
              <a:spcBef>
                <a:spcPts val="0"/>
              </a:spcBef>
              <a:buNone/>
              <a:defRPr sz="964" b="0" i="0" u="none" strike="noStrike" cap="none">
                <a:solidFill>
                  <a:srgbClr val="888888"/>
                </a:solidFill>
              </a:defRPr>
            </a:lvl6pPr>
            <a:lvl7pPr marL="0" marR="0" lvl="6" indent="0" algn="r" rtl="0">
              <a:spcBef>
                <a:spcPts val="0"/>
              </a:spcBef>
              <a:buNone/>
              <a:defRPr sz="964" b="0" i="0" u="none" strike="noStrike" cap="none">
                <a:solidFill>
                  <a:srgbClr val="888888"/>
                </a:solidFill>
              </a:defRPr>
            </a:lvl7pPr>
            <a:lvl8pPr marL="0" marR="0" lvl="7" indent="0" algn="r" rtl="0">
              <a:spcBef>
                <a:spcPts val="0"/>
              </a:spcBef>
              <a:buNone/>
              <a:defRPr sz="964" b="0" i="0" u="none" strike="noStrike" cap="none">
                <a:solidFill>
                  <a:srgbClr val="888888"/>
                </a:solidFill>
              </a:defRPr>
            </a:lvl8pPr>
            <a:lvl9pPr marL="0" marR="0" lvl="8" indent="0" algn="r" rtl="0">
              <a:spcBef>
                <a:spcPts val="0"/>
              </a:spcBef>
              <a:buNone/>
              <a:defRPr sz="964" b="0" i="0" u="none" strike="noStrike" cap="none">
                <a:solidFill>
                  <a:srgbClr val="888888"/>
                </a:solidFill>
              </a:defRPr>
            </a:lvl9pPr>
          </a:lstStyle>
          <a:p>
            <a:fld id="{00000000-1234-1234-1234-123412341234}" type="slidenum">
              <a:rPr lang="en-US" smtClean="0"/>
              <a:pPr/>
              <a:t>‹#›</a:t>
            </a:fld>
            <a:endParaRPr lang="en-US" sz="75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4365791" y="2260130"/>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7" name="Google Shape;47;p7"/>
          <p:cNvSpPr txBox="1">
            <a:spLocks noGrp="1"/>
          </p:cNvSpPr>
          <p:nvPr>
            <p:ph type="title"/>
          </p:nvPr>
        </p:nvSpPr>
        <p:spPr>
          <a:xfrm>
            <a:off x="2011125" y="938375"/>
            <a:ext cx="8169750" cy="1158589"/>
          </a:xfrm>
          <a:prstGeom prst="rect">
            <a:avLst/>
          </a:prstGeom>
          <a:noFill/>
          <a:ln>
            <a:noFill/>
          </a:ln>
        </p:spPr>
        <p:txBody>
          <a:bodyPr spcFirstLastPara="1" wrap="square" lIns="0" tIns="7821" rIns="0" bIns="0" anchor="t" anchorCtr="0">
            <a:noAutofit/>
          </a:bodyPr>
          <a:lstStyle/>
          <a:p>
            <a:pPr marL="6803" algn="ctr"/>
            <a:r>
              <a:rPr lang="en-US" sz="6616" dirty="0">
                <a:solidFill>
                  <a:srgbClr val="000000"/>
                </a:solidFill>
              </a:rPr>
              <a:t>Transform Data with</a:t>
            </a:r>
            <a:endParaRPr sz="661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Google Shape;122;p16"/>
          <p:cNvSpPr/>
          <p:nvPr/>
        </p:nvSpPr>
        <p:spPr>
          <a:xfrm>
            <a:off x="2023574" y="2003333"/>
            <a:ext cx="2176071" cy="28459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23" name="Google Shape;123;p16"/>
          <p:cNvSpPr txBox="1">
            <a:spLocks noGrp="1"/>
          </p:cNvSpPr>
          <p:nvPr>
            <p:ph type="title"/>
          </p:nvPr>
        </p:nvSpPr>
        <p:spPr>
          <a:xfrm>
            <a:off x="5483381" y="684400"/>
            <a:ext cx="1236214"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dplyr</a:t>
            </a:r>
            <a:endParaRPr/>
          </a:p>
        </p:txBody>
      </p:sp>
      <p:sp>
        <p:nvSpPr>
          <p:cNvPr id="124" name="Google Shape;124;p16"/>
          <p:cNvSpPr/>
          <p:nvPr/>
        </p:nvSpPr>
        <p:spPr>
          <a:xfrm>
            <a:off x="10628398" y="5861641"/>
            <a:ext cx="678696" cy="8853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25" name="Google Shape;125;p16"/>
          <p:cNvSpPr txBox="1"/>
          <p:nvPr/>
        </p:nvSpPr>
        <p:spPr>
          <a:xfrm>
            <a:off x="4670017" y="2417827"/>
            <a:ext cx="4573286" cy="1749054"/>
          </a:xfrm>
          <a:prstGeom prst="rect">
            <a:avLst/>
          </a:prstGeom>
          <a:noFill/>
          <a:ln>
            <a:noFill/>
          </a:ln>
        </p:spPr>
        <p:txBody>
          <a:bodyPr spcFirstLastPara="1" wrap="square" lIns="0" tIns="157835" rIns="0" bIns="0" anchor="t" anchorCtr="0">
            <a:noAutofit/>
          </a:bodyPr>
          <a:lstStyle/>
          <a:p>
            <a:pPr marL="6803"/>
            <a:r>
              <a:rPr lang="en-US" sz="2652">
                <a:latin typeface="Calibri"/>
                <a:ea typeface="Calibri"/>
                <a:cs typeface="Calibri"/>
                <a:sym typeface="Calibri"/>
              </a:rPr>
              <a:t>A package that transforms data.</a:t>
            </a:r>
            <a:endParaRPr sz="2652">
              <a:latin typeface="Calibri"/>
              <a:ea typeface="Calibri"/>
              <a:cs typeface="Calibri"/>
              <a:sym typeface="Calibri"/>
            </a:endParaRPr>
          </a:p>
          <a:p>
            <a:pPr marL="6803" marR="2721">
              <a:lnSpc>
                <a:spcPct val="104099"/>
              </a:lnSpc>
              <a:spcBef>
                <a:spcPts val="1061"/>
              </a:spcBef>
            </a:pPr>
            <a:r>
              <a:rPr lang="en-US" sz="2652">
                <a:latin typeface="Calibri"/>
                <a:ea typeface="Calibri"/>
                <a:cs typeface="Calibri"/>
                <a:sym typeface="Calibri"/>
              </a:rPr>
              <a:t>dplyr implements a </a:t>
            </a:r>
            <a:r>
              <a:rPr lang="en-US" sz="2652" i="1">
                <a:latin typeface="Calibri"/>
                <a:ea typeface="Calibri"/>
                <a:cs typeface="Calibri"/>
                <a:sym typeface="Calibri"/>
              </a:rPr>
              <a:t>grammar </a:t>
            </a:r>
            <a:r>
              <a:rPr lang="en-US" sz="2652">
                <a:latin typeface="Calibri"/>
                <a:ea typeface="Calibri"/>
                <a:cs typeface="Calibri"/>
                <a:sym typeface="Calibri"/>
              </a:rPr>
              <a:t>for  transforming tabular data.</a:t>
            </a:r>
            <a:endParaRPr sz="2652">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Google Shape;130;p1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31" name="Google Shape;131;p17"/>
          <p:cNvSpPr/>
          <p:nvPr/>
        </p:nvSpPr>
        <p:spPr>
          <a:xfrm>
            <a:off x="2197593" y="2299093"/>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32" name="Google Shape;132;p17"/>
          <p:cNvSpPr/>
          <p:nvPr/>
        </p:nvSpPr>
        <p:spPr>
          <a:xfrm>
            <a:off x="2197593" y="2299093"/>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33" name="Google Shape;133;p17"/>
          <p:cNvSpPr txBox="1">
            <a:spLocks noGrp="1"/>
          </p:cNvSpPr>
          <p:nvPr>
            <p:ph type="title"/>
          </p:nvPr>
        </p:nvSpPr>
        <p:spPr>
          <a:xfrm>
            <a:off x="4226874" y="570108"/>
            <a:ext cx="3736929"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common syntax</a:t>
            </a:r>
            <a:endParaRPr/>
          </a:p>
        </p:txBody>
      </p:sp>
      <p:sp>
        <p:nvSpPr>
          <p:cNvPr id="134" name="Google Shape;134;p17"/>
          <p:cNvSpPr txBox="1"/>
          <p:nvPr/>
        </p:nvSpPr>
        <p:spPr>
          <a:xfrm>
            <a:off x="2213099" y="1365072"/>
            <a:ext cx="7759125" cy="1515214"/>
          </a:xfrm>
          <a:prstGeom prst="rect">
            <a:avLst/>
          </a:prstGeom>
          <a:noFill/>
          <a:ln>
            <a:noFill/>
          </a:ln>
        </p:spPr>
        <p:txBody>
          <a:bodyPr spcFirstLastPara="1" wrap="square" lIns="0" tIns="6804" rIns="0" bIns="0" anchor="t" anchorCtr="0">
            <a:noAutofit/>
          </a:bodyPr>
          <a:lstStyle/>
          <a:p>
            <a:pPr marL="6803" marR="2721">
              <a:lnSpc>
                <a:spcPct val="125057"/>
              </a:lnSpc>
            </a:pPr>
            <a:r>
              <a:rPr lang="en-US" sz="2330">
                <a:latin typeface="Calibri"/>
                <a:ea typeface="Calibri"/>
                <a:cs typeface="Calibri"/>
                <a:sym typeface="Calibri"/>
              </a:rPr>
              <a:t>Each function takes a data frame / tibble as its first argument and  returns a data frame / tibble.</a:t>
            </a:r>
            <a:endParaRPr sz="2330">
              <a:latin typeface="Calibri"/>
              <a:ea typeface="Calibri"/>
              <a:cs typeface="Calibri"/>
              <a:sym typeface="Calibri"/>
            </a:endParaRPr>
          </a:p>
          <a:p>
            <a:pPr marL="146953">
              <a:spcBef>
                <a:spcPts val="2126"/>
              </a:spcBef>
            </a:pPr>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data, … </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35" name="Google Shape;135;p17"/>
          <p:cNvSpPr/>
          <p:nvPr/>
        </p:nvSpPr>
        <p:spPr>
          <a:xfrm>
            <a:off x="4720379" y="2959124"/>
            <a:ext cx="4837679" cy="2276069"/>
          </a:xfrm>
          <a:custGeom>
            <a:avLst/>
            <a:gdLst/>
            <a:ahLst/>
            <a:cxnLst/>
            <a:rect l="l" t="t" r="r" b="b"/>
            <a:pathLst>
              <a:path w="9030335" h="3751579" extrusionOk="0">
                <a:moveTo>
                  <a:pt x="0" y="0"/>
                </a:moveTo>
                <a:lnTo>
                  <a:pt x="4492994" y="1490464"/>
                </a:lnTo>
                <a:lnTo>
                  <a:pt x="4492994" y="3395184"/>
                </a:lnTo>
                <a:lnTo>
                  <a:pt x="4496247" y="3443536"/>
                </a:lnTo>
                <a:lnTo>
                  <a:pt x="4505723" y="3489911"/>
                </a:lnTo>
                <a:lnTo>
                  <a:pt x="4520997" y="3533884"/>
                </a:lnTo>
                <a:lnTo>
                  <a:pt x="4541646" y="3575032"/>
                </a:lnTo>
                <a:lnTo>
                  <a:pt x="4567243" y="3612929"/>
                </a:lnTo>
                <a:lnTo>
                  <a:pt x="4597365" y="3647150"/>
                </a:lnTo>
                <a:lnTo>
                  <a:pt x="4631586" y="3677272"/>
                </a:lnTo>
                <a:lnTo>
                  <a:pt x="4669483" y="3702869"/>
                </a:lnTo>
                <a:lnTo>
                  <a:pt x="4710630" y="3723517"/>
                </a:lnTo>
                <a:lnTo>
                  <a:pt x="4754603" y="3738792"/>
                </a:lnTo>
                <a:lnTo>
                  <a:pt x="4800978" y="3748268"/>
                </a:lnTo>
                <a:lnTo>
                  <a:pt x="4849328" y="3751521"/>
                </a:lnTo>
                <a:lnTo>
                  <a:pt x="8673819" y="3751521"/>
                </a:lnTo>
                <a:lnTo>
                  <a:pt x="8722170" y="3748268"/>
                </a:lnTo>
                <a:lnTo>
                  <a:pt x="8768544" y="3738792"/>
                </a:lnTo>
                <a:lnTo>
                  <a:pt x="8812517" y="3723517"/>
                </a:lnTo>
                <a:lnTo>
                  <a:pt x="8853664" y="3702869"/>
                </a:lnTo>
                <a:lnTo>
                  <a:pt x="8891561" y="3677272"/>
                </a:lnTo>
                <a:lnTo>
                  <a:pt x="8925783" y="3647150"/>
                </a:lnTo>
                <a:lnTo>
                  <a:pt x="8955905" y="3612929"/>
                </a:lnTo>
                <a:lnTo>
                  <a:pt x="8981502" y="3575032"/>
                </a:lnTo>
                <a:lnTo>
                  <a:pt x="9002150" y="3533884"/>
                </a:lnTo>
                <a:lnTo>
                  <a:pt x="9017425" y="3489911"/>
                </a:lnTo>
                <a:lnTo>
                  <a:pt x="9026901" y="3443536"/>
                </a:lnTo>
                <a:lnTo>
                  <a:pt x="9030154" y="3395184"/>
                </a:lnTo>
                <a:lnTo>
                  <a:pt x="9030154" y="1490137"/>
                </a:lnTo>
                <a:lnTo>
                  <a:pt x="9026901" y="1441786"/>
                </a:lnTo>
                <a:lnTo>
                  <a:pt x="9017425" y="1395411"/>
                </a:lnTo>
                <a:lnTo>
                  <a:pt x="9002150" y="1351437"/>
                </a:lnTo>
                <a:lnTo>
                  <a:pt x="8981502" y="1310289"/>
                </a:lnTo>
                <a:lnTo>
                  <a:pt x="8967496" y="1289554"/>
                </a:lnTo>
                <a:lnTo>
                  <a:pt x="4554835" y="1289554"/>
                </a:lnTo>
                <a:lnTo>
                  <a:pt x="0" y="0"/>
                </a:lnTo>
                <a:close/>
              </a:path>
              <a:path w="9030335" h="3751579" extrusionOk="0">
                <a:moveTo>
                  <a:pt x="8673819" y="1133800"/>
                </a:moveTo>
                <a:lnTo>
                  <a:pt x="4849328" y="1133800"/>
                </a:lnTo>
                <a:lnTo>
                  <a:pt x="4797841" y="1137493"/>
                </a:lnTo>
                <a:lnTo>
                  <a:pt x="4748637" y="1148231"/>
                </a:lnTo>
                <a:lnTo>
                  <a:pt x="4702232" y="1165498"/>
                </a:lnTo>
                <a:lnTo>
                  <a:pt x="4659136" y="1188779"/>
                </a:lnTo>
                <a:lnTo>
                  <a:pt x="4619862" y="1217559"/>
                </a:lnTo>
                <a:lnTo>
                  <a:pt x="4584925" y="1251322"/>
                </a:lnTo>
                <a:lnTo>
                  <a:pt x="4554835" y="1289554"/>
                </a:lnTo>
                <a:lnTo>
                  <a:pt x="8967496" y="1289554"/>
                </a:lnTo>
                <a:lnTo>
                  <a:pt x="8925783" y="1238171"/>
                </a:lnTo>
                <a:lnTo>
                  <a:pt x="8891561" y="1208049"/>
                </a:lnTo>
                <a:lnTo>
                  <a:pt x="8853664" y="1182451"/>
                </a:lnTo>
                <a:lnTo>
                  <a:pt x="8812517" y="1161803"/>
                </a:lnTo>
                <a:lnTo>
                  <a:pt x="8768544" y="1146529"/>
                </a:lnTo>
                <a:lnTo>
                  <a:pt x="8722170" y="1137053"/>
                </a:lnTo>
                <a:lnTo>
                  <a:pt x="8673819" y="1133800"/>
                </a:lnTo>
                <a:close/>
              </a:path>
            </a:pathLst>
          </a:custGeom>
          <a:solidFill>
            <a:srgbClr val="A0C283"/>
          </a:solidFill>
          <a:ln>
            <a:noFill/>
          </a:ln>
        </p:spPr>
        <p:txBody>
          <a:bodyPr spcFirstLastPara="1" wrap="square" lIns="0" tIns="0" rIns="0" bIns="0" anchor="t" anchorCtr="0">
            <a:noAutofit/>
          </a:bodyPr>
          <a:lstStyle/>
          <a:p>
            <a:endParaRPr sz="964"/>
          </a:p>
        </p:txBody>
      </p:sp>
      <p:sp>
        <p:nvSpPr>
          <p:cNvPr id="136" name="Google Shape;136;p17"/>
          <p:cNvSpPr txBox="1"/>
          <p:nvPr/>
        </p:nvSpPr>
        <p:spPr>
          <a:xfrm>
            <a:off x="7312517" y="3770633"/>
            <a:ext cx="1938054" cy="710036"/>
          </a:xfrm>
          <a:prstGeom prst="rect">
            <a:avLst/>
          </a:prstGeom>
          <a:noFill/>
          <a:ln>
            <a:noFill/>
          </a:ln>
        </p:spPr>
        <p:txBody>
          <a:bodyPr spcFirstLastPara="1" wrap="square" lIns="0" tIns="32652" rIns="0" bIns="0" anchor="t" anchorCtr="0">
            <a:noAutofit/>
          </a:bodyPr>
          <a:lstStyle/>
          <a:p>
            <a:pPr marL="337448" marR="2721" indent="-330985">
              <a:lnSpc>
                <a:spcPct val="113506"/>
              </a:lnSpc>
            </a:pPr>
            <a:r>
              <a:rPr lang="en-US" sz="2062" b="1">
                <a:solidFill>
                  <a:srgbClr val="FFFFFF"/>
                </a:solidFill>
                <a:latin typeface="Trebuchet MS"/>
                <a:ea typeface="Trebuchet MS"/>
                <a:cs typeface="Trebuchet MS"/>
                <a:sym typeface="Trebuchet MS"/>
              </a:rPr>
              <a:t>function specific  arguments</a:t>
            </a:r>
            <a:endParaRPr sz="2062">
              <a:latin typeface="Trebuchet MS"/>
              <a:ea typeface="Trebuchet MS"/>
              <a:cs typeface="Trebuchet MS"/>
              <a:sym typeface="Trebuchet MS"/>
            </a:endParaRPr>
          </a:p>
        </p:txBody>
      </p:sp>
      <p:sp>
        <p:nvSpPr>
          <p:cNvPr id="137" name="Google Shape;137;p17"/>
          <p:cNvSpPr/>
          <p:nvPr/>
        </p:nvSpPr>
        <p:spPr>
          <a:xfrm>
            <a:off x="3998540" y="3017064"/>
            <a:ext cx="3011261" cy="2218282"/>
          </a:xfrm>
          <a:custGeom>
            <a:avLst/>
            <a:gdLst/>
            <a:ahLst/>
            <a:cxnLst/>
            <a:rect l="l" t="t" r="r" b="b"/>
            <a:pathLst>
              <a:path w="5621020" h="3656329" extrusionOk="0">
                <a:moveTo>
                  <a:pt x="0" y="0"/>
                </a:moveTo>
                <a:lnTo>
                  <a:pt x="1513697" y="1274502"/>
                </a:lnTo>
                <a:lnTo>
                  <a:pt x="1504500" y="1303207"/>
                </a:lnTo>
                <a:lnTo>
                  <a:pt x="1497487" y="1332795"/>
                </a:lnTo>
                <a:lnTo>
                  <a:pt x="1493016" y="1363259"/>
                </a:lnTo>
                <a:lnTo>
                  <a:pt x="1491446" y="1394591"/>
                </a:lnTo>
                <a:lnTo>
                  <a:pt x="1491446" y="3299637"/>
                </a:lnTo>
                <a:lnTo>
                  <a:pt x="1494699" y="3347989"/>
                </a:lnTo>
                <a:lnTo>
                  <a:pt x="1504175" y="3394364"/>
                </a:lnTo>
                <a:lnTo>
                  <a:pt x="1519450" y="3438337"/>
                </a:lnTo>
                <a:lnTo>
                  <a:pt x="1540098" y="3479485"/>
                </a:lnTo>
                <a:lnTo>
                  <a:pt x="1565695" y="3517382"/>
                </a:lnTo>
                <a:lnTo>
                  <a:pt x="1595817" y="3551603"/>
                </a:lnTo>
                <a:lnTo>
                  <a:pt x="1630039" y="3581725"/>
                </a:lnTo>
                <a:lnTo>
                  <a:pt x="1667935" y="3607322"/>
                </a:lnTo>
                <a:lnTo>
                  <a:pt x="1709083" y="3627971"/>
                </a:lnTo>
                <a:lnTo>
                  <a:pt x="1753056" y="3643245"/>
                </a:lnTo>
                <a:lnTo>
                  <a:pt x="1799431" y="3652721"/>
                </a:lnTo>
                <a:lnTo>
                  <a:pt x="1847783" y="3655974"/>
                </a:lnTo>
                <a:lnTo>
                  <a:pt x="5264233" y="3655974"/>
                </a:lnTo>
                <a:lnTo>
                  <a:pt x="5312586" y="3652721"/>
                </a:lnTo>
                <a:lnTo>
                  <a:pt x="5358962" y="3643245"/>
                </a:lnTo>
                <a:lnTo>
                  <a:pt x="5402937" y="3627971"/>
                </a:lnTo>
                <a:lnTo>
                  <a:pt x="5444086" y="3607322"/>
                </a:lnTo>
                <a:lnTo>
                  <a:pt x="5481983" y="3581725"/>
                </a:lnTo>
                <a:lnTo>
                  <a:pt x="5516206" y="3551603"/>
                </a:lnTo>
                <a:lnTo>
                  <a:pt x="5546328" y="3517382"/>
                </a:lnTo>
                <a:lnTo>
                  <a:pt x="5571926" y="3479485"/>
                </a:lnTo>
                <a:lnTo>
                  <a:pt x="5592574" y="3438337"/>
                </a:lnTo>
                <a:lnTo>
                  <a:pt x="5607849" y="3394364"/>
                </a:lnTo>
                <a:lnTo>
                  <a:pt x="5617325" y="3347989"/>
                </a:lnTo>
                <a:lnTo>
                  <a:pt x="5620578" y="3299637"/>
                </a:lnTo>
                <a:lnTo>
                  <a:pt x="5620578" y="1394591"/>
                </a:lnTo>
                <a:lnTo>
                  <a:pt x="5617325" y="1346239"/>
                </a:lnTo>
                <a:lnTo>
                  <a:pt x="5607849" y="1299864"/>
                </a:lnTo>
                <a:lnTo>
                  <a:pt x="5592574" y="1255890"/>
                </a:lnTo>
                <a:lnTo>
                  <a:pt x="5571926" y="1214743"/>
                </a:lnTo>
                <a:lnTo>
                  <a:pt x="5546328" y="1176846"/>
                </a:lnTo>
                <a:lnTo>
                  <a:pt x="5516206" y="1142624"/>
                </a:lnTo>
                <a:lnTo>
                  <a:pt x="5481983" y="1112502"/>
                </a:lnTo>
                <a:lnTo>
                  <a:pt x="5471852" y="1105659"/>
                </a:lnTo>
                <a:lnTo>
                  <a:pt x="1640329" y="1105659"/>
                </a:lnTo>
                <a:lnTo>
                  <a:pt x="0" y="0"/>
                </a:lnTo>
                <a:close/>
              </a:path>
              <a:path w="5621020" h="3656329" extrusionOk="0">
                <a:moveTo>
                  <a:pt x="5264233" y="1038253"/>
                </a:moveTo>
                <a:lnTo>
                  <a:pt x="1847783" y="1038253"/>
                </a:lnTo>
                <a:lnTo>
                  <a:pt x="1790871" y="1042867"/>
                </a:lnTo>
                <a:lnTo>
                  <a:pt x="1736906" y="1056175"/>
                </a:lnTo>
                <a:lnTo>
                  <a:pt x="1686516" y="1077373"/>
                </a:lnTo>
                <a:lnTo>
                  <a:pt x="1640329" y="1105659"/>
                </a:lnTo>
                <a:lnTo>
                  <a:pt x="5471852" y="1105659"/>
                </a:lnTo>
                <a:lnTo>
                  <a:pt x="5402937" y="1066256"/>
                </a:lnTo>
                <a:lnTo>
                  <a:pt x="5358962" y="1050982"/>
                </a:lnTo>
                <a:lnTo>
                  <a:pt x="5312586" y="1041506"/>
                </a:lnTo>
                <a:lnTo>
                  <a:pt x="5264233" y="1038253"/>
                </a:lnTo>
                <a:close/>
              </a:path>
            </a:pathLst>
          </a:custGeom>
          <a:solidFill>
            <a:srgbClr val="78AAD6"/>
          </a:solidFill>
          <a:ln>
            <a:noFill/>
          </a:ln>
        </p:spPr>
        <p:txBody>
          <a:bodyPr spcFirstLastPara="1" wrap="square" lIns="0" tIns="0" rIns="0" bIns="0" anchor="t" anchorCtr="0">
            <a:noAutofit/>
          </a:bodyPr>
          <a:lstStyle/>
          <a:p>
            <a:endParaRPr sz="964"/>
          </a:p>
        </p:txBody>
      </p:sp>
      <p:sp>
        <p:nvSpPr>
          <p:cNvPr id="138" name="Google Shape;138;p17"/>
          <p:cNvSpPr txBox="1"/>
          <p:nvPr/>
        </p:nvSpPr>
        <p:spPr>
          <a:xfrm>
            <a:off x="4946769" y="3763470"/>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39" name="Google Shape;139;p17"/>
          <p:cNvSpPr/>
          <p:nvPr/>
        </p:nvSpPr>
        <p:spPr>
          <a:xfrm>
            <a:off x="2194789" y="3002777"/>
            <a:ext cx="2485004" cy="2232537"/>
          </a:xfrm>
          <a:custGeom>
            <a:avLst/>
            <a:gdLst/>
            <a:ahLst/>
            <a:cxnLst/>
            <a:rect l="l" t="t" r="r" b="b"/>
            <a:pathLst>
              <a:path w="4638675" h="3679825" extrusionOk="0">
                <a:moveTo>
                  <a:pt x="4282264" y="1061812"/>
                </a:moveTo>
                <a:lnTo>
                  <a:pt x="356336" y="1061812"/>
                </a:lnTo>
                <a:lnTo>
                  <a:pt x="307985" y="1065065"/>
                </a:lnTo>
                <a:lnTo>
                  <a:pt x="261610" y="1074541"/>
                </a:lnTo>
                <a:lnTo>
                  <a:pt x="217636" y="1089816"/>
                </a:lnTo>
                <a:lnTo>
                  <a:pt x="176489" y="1110464"/>
                </a:lnTo>
                <a:lnTo>
                  <a:pt x="138592" y="1136061"/>
                </a:lnTo>
                <a:lnTo>
                  <a:pt x="104370" y="1166183"/>
                </a:lnTo>
                <a:lnTo>
                  <a:pt x="74248" y="1200405"/>
                </a:lnTo>
                <a:lnTo>
                  <a:pt x="48651" y="1238302"/>
                </a:lnTo>
                <a:lnTo>
                  <a:pt x="28003" y="1279450"/>
                </a:lnTo>
                <a:lnTo>
                  <a:pt x="12729" y="1323423"/>
                </a:lnTo>
                <a:lnTo>
                  <a:pt x="3253" y="1369798"/>
                </a:lnTo>
                <a:lnTo>
                  <a:pt x="0" y="1418150"/>
                </a:lnTo>
                <a:lnTo>
                  <a:pt x="0" y="3323197"/>
                </a:lnTo>
                <a:lnTo>
                  <a:pt x="3253" y="3371548"/>
                </a:lnTo>
                <a:lnTo>
                  <a:pt x="12729" y="3417923"/>
                </a:lnTo>
                <a:lnTo>
                  <a:pt x="28003" y="3461897"/>
                </a:lnTo>
                <a:lnTo>
                  <a:pt x="48651" y="3503044"/>
                </a:lnTo>
                <a:lnTo>
                  <a:pt x="74248" y="3540941"/>
                </a:lnTo>
                <a:lnTo>
                  <a:pt x="104370" y="3575163"/>
                </a:lnTo>
                <a:lnTo>
                  <a:pt x="138592" y="3605285"/>
                </a:lnTo>
                <a:lnTo>
                  <a:pt x="176489" y="3630882"/>
                </a:lnTo>
                <a:lnTo>
                  <a:pt x="217636" y="3651530"/>
                </a:lnTo>
                <a:lnTo>
                  <a:pt x="261610" y="3666804"/>
                </a:lnTo>
                <a:lnTo>
                  <a:pt x="307985" y="3676281"/>
                </a:lnTo>
                <a:lnTo>
                  <a:pt x="356336" y="3679534"/>
                </a:lnTo>
                <a:lnTo>
                  <a:pt x="4282264" y="3679534"/>
                </a:lnTo>
                <a:lnTo>
                  <a:pt x="4330616" y="3676281"/>
                </a:lnTo>
                <a:lnTo>
                  <a:pt x="4376991" y="3666804"/>
                </a:lnTo>
                <a:lnTo>
                  <a:pt x="4420964" y="3651530"/>
                </a:lnTo>
                <a:lnTo>
                  <a:pt x="4462112" y="3630882"/>
                </a:lnTo>
                <a:lnTo>
                  <a:pt x="4500009" y="3605285"/>
                </a:lnTo>
                <a:lnTo>
                  <a:pt x="4534231" y="3575163"/>
                </a:lnTo>
                <a:lnTo>
                  <a:pt x="4564352" y="3540941"/>
                </a:lnTo>
                <a:lnTo>
                  <a:pt x="4589950" y="3503044"/>
                </a:lnTo>
                <a:lnTo>
                  <a:pt x="4610598" y="3461897"/>
                </a:lnTo>
                <a:lnTo>
                  <a:pt x="4625873" y="3417923"/>
                </a:lnTo>
                <a:lnTo>
                  <a:pt x="4635349" y="3371548"/>
                </a:lnTo>
                <a:lnTo>
                  <a:pt x="4638602" y="3323197"/>
                </a:lnTo>
                <a:lnTo>
                  <a:pt x="4638602" y="1418150"/>
                </a:lnTo>
                <a:lnTo>
                  <a:pt x="4635349" y="1369798"/>
                </a:lnTo>
                <a:lnTo>
                  <a:pt x="4625873" y="1323423"/>
                </a:lnTo>
                <a:lnTo>
                  <a:pt x="4610598" y="1279450"/>
                </a:lnTo>
                <a:lnTo>
                  <a:pt x="4589950" y="1238302"/>
                </a:lnTo>
                <a:lnTo>
                  <a:pt x="4564353" y="1200405"/>
                </a:lnTo>
                <a:lnTo>
                  <a:pt x="4534231" y="1166183"/>
                </a:lnTo>
                <a:lnTo>
                  <a:pt x="4500009" y="1136061"/>
                </a:lnTo>
                <a:lnTo>
                  <a:pt x="4462112" y="1110464"/>
                </a:lnTo>
                <a:lnTo>
                  <a:pt x="4420965" y="1089816"/>
                </a:lnTo>
                <a:lnTo>
                  <a:pt x="4376991" y="1074541"/>
                </a:lnTo>
                <a:lnTo>
                  <a:pt x="4330616" y="1065065"/>
                </a:lnTo>
                <a:lnTo>
                  <a:pt x="4282264" y="1061812"/>
                </a:lnTo>
                <a:close/>
              </a:path>
              <a:path w="4638675" h="3679825" extrusionOk="0">
                <a:moveTo>
                  <a:pt x="999969" y="0"/>
                </a:moveTo>
                <a:lnTo>
                  <a:pt x="895260" y="1061812"/>
                </a:lnTo>
                <a:lnTo>
                  <a:pt x="1105005" y="1061812"/>
                </a:lnTo>
                <a:lnTo>
                  <a:pt x="999969" y="0"/>
                </a:lnTo>
                <a:close/>
              </a:path>
            </a:pathLst>
          </a:custGeom>
          <a:solidFill>
            <a:srgbClr val="929292"/>
          </a:solidFill>
          <a:ln>
            <a:noFill/>
          </a:ln>
        </p:spPr>
        <p:txBody>
          <a:bodyPr spcFirstLastPara="1" wrap="square" lIns="0" tIns="0" rIns="0" bIns="0" anchor="t" anchorCtr="0">
            <a:noAutofit/>
          </a:bodyPr>
          <a:lstStyle/>
          <a:p>
            <a:endParaRPr sz="964"/>
          </a:p>
        </p:txBody>
      </p:sp>
      <p:sp>
        <p:nvSpPr>
          <p:cNvPr id="140" name="Google Shape;140;p17"/>
          <p:cNvSpPr txBox="1"/>
          <p:nvPr/>
        </p:nvSpPr>
        <p:spPr>
          <a:xfrm>
            <a:off x="2436862" y="3909662"/>
            <a:ext cx="1671911" cy="373821"/>
          </a:xfrm>
          <a:prstGeom prst="rect">
            <a:avLst/>
          </a:prstGeom>
          <a:noFill/>
          <a:ln>
            <a:noFill/>
          </a:ln>
        </p:spPr>
        <p:txBody>
          <a:bodyPr spcFirstLastPara="1" wrap="square" lIns="0" tIns="8504" rIns="0" bIns="0" anchor="t" anchorCtr="0">
            <a:noAutofit/>
          </a:bodyPr>
          <a:lstStyle/>
          <a:p>
            <a:pPr marL="6803"/>
            <a:r>
              <a:rPr lang="en-US" sz="2062" b="1">
                <a:solidFill>
                  <a:srgbClr val="FFFFFF"/>
                </a:solidFill>
                <a:latin typeface="Trebuchet MS"/>
                <a:ea typeface="Trebuchet MS"/>
                <a:cs typeface="Trebuchet MS"/>
                <a:sym typeface="Trebuchet MS"/>
              </a:rPr>
              <a:t>dplyr function</a:t>
            </a:r>
            <a:endParaRPr sz="2062">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484907" y="316125"/>
            <a:ext cx="322360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Isolating data</a:t>
            </a:r>
            <a:endParaRPr/>
          </a:p>
        </p:txBody>
      </p:sp>
      <p:sp>
        <p:nvSpPr>
          <p:cNvPr id="146" name="Google Shape;146;p18"/>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47" name="Google Shape;147;p18"/>
          <p:cNvGraphicFramePr/>
          <p:nvPr/>
        </p:nvGraphicFramePr>
        <p:xfrm>
          <a:off x="2485782" y="1795746"/>
          <a:ext cx="1607143" cy="1607143"/>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graphicFrame>
        <p:nvGraphicFramePr>
          <p:cNvPr id="148" name="Google Shape;148;p18"/>
          <p:cNvGraphicFramePr/>
          <p:nvPr/>
        </p:nvGraphicFramePr>
        <p:xfrm>
          <a:off x="3257348" y="1795746"/>
          <a:ext cx="1607143" cy="1607143"/>
        </p:xfrm>
        <a:graphic>
          <a:graphicData uri="http://schemas.openxmlformats.org/drawingml/2006/table">
            <a:tbl>
              <a:tblPr firstRow="1" bandRow="1">
                <a:noFill/>
                <a:tableStyleId>{809C1C93-8995-4D9E-87C8-A8817AF97DB9}</a:tableStyleId>
              </a:tblPr>
              <a:tblGrid>
                <a:gridCol w="158518"/>
                <a:gridCol w="163969"/>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bl>
          </a:graphicData>
        </a:graphic>
      </p:graphicFrame>
      <p:sp>
        <p:nvSpPr>
          <p:cNvPr id="149" name="Google Shape;149;p18"/>
          <p:cNvSpPr/>
          <p:nvPr/>
        </p:nvSpPr>
        <p:spPr>
          <a:xfrm>
            <a:off x="3132264" y="2001491"/>
            <a:ext cx="91286" cy="551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graphicFrame>
        <p:nvGraphicFramePr>
          <p:cNvPr id="150" name="Google Shape;150;p18"/>
          <p:cNvGraphicFramePr/>
          <p:nvPr/>
        </p:nvGraphicFramePr>
        <p:xfrm>
          <a:off x="3257348" y="3708112"/>
          <a:ext cx="1607143" cy="1607143"/>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bl>
          </a:graphicData>
        </a:graphic>
      </p:graphicFrame>
      <p:graphicFrame>
        <p:nvGraphicFramePr>
          <p:cNvPr id="151" name="Google Shape;151;p18"/>
          <p:cNvGraphicFramePr/>
          <p:nvPr/>
        </p:nvGraphicFramePr>
        <p:xfrm>
          <a:off x="2525797" y="3708112"/>
          <a:ext cx="1607143" cy="1607143"/>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bl>
          </a:graphicData>
        </a:graphic>
      </p:graphicFrame>
      <p:sp>
        <p:nvSpPr>
          <p:cNvPr id="152" name="Google Shape;152;p18"/>
          <p:cNvSpPr/>
          <p:nvPr/>
        </p:nvSpPr>
        <p:spPr>
          <a:xfrm>
            <a:off x="3126337" y="3907347"/>
            <a:ext cx="97071" cy="5882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9" y="1789222"/>
            <a:ext cx="3554196" cy="2307696"/>
          </a:xfrm>
          <a:prstGeom prst="rect">
            <a:avLst/>
          </a:prstGeom>
          <a:noFill/>
          <a:ln>
            <a:noFill/>
          </a:ln>
        </p:spPr>
        <p:txBody>
          <a:bodyPr spcFirstLastPara="1" wrap="square" lIns="0" tIns="8156" rIns="0" bIns="0" anchor="t" anchorCtr="0">
            <a:noAutofit/>
          </a:bodyPr>
          <a:lstStyle/>
          <a:p>
            <a:pPr marL="6803"/>
            <a:r>
              <a:rPr lang="en-US" sz="2196">
                <a:latin typeface="Calibri"/>
                <a:ea typeface="Calibri"/>
                <a:cs typeface="Calibri"/>
                <a:sym typeface="Calibri"/>
              </a:rPr>
              <a:t>Extract variables with </a:t>
            </a:r>
            <a:r>
              <a:rPr lang="en-US" sz="2196" b="1">
                <a:solidFill>
                  <a:srgbClr val="0365C0"/>
                </a:solidFill>
                <a:latin typeface="Trebuchet MS"/>
                <a:ea typeface="Trebuchet MS"/>
                <a:cs typeface="Trebuchet MS"/>
                <a:sym typeface="Trebuchet MS"/>
              </a:rPr>
              <a:t>select()</a:t>
            </a:r>
            <a:endParaRPr sz="2196">
              <a:latin typeface="Trebuchet MS"/>
              <a:ea typeface="Trebuchet MS"/>
              <a:cs typeface="Trebuchet MS"/>
              <a:sym typeface="Trebuchet MS"/>
            </a:endParaRPr>
          </a:p>
          <a:p>
            <a:pPr>
              <a:spcBef>
                <a:spcPts val="16"/>
              </a:spcBef>
            </a:pPr>
            <a:endParaRPr sz="3455">
              <a:latin typeface="Times New Roman"/>
              <a:ea typeface="Times New Roman"/>
              <a:cs typeface="Times New Roman"/>
              <a:sym typeface="Times New Roman"/>
            </a:endParaRPr>
          </a:p>
          <a:p>
            <a:pPr marL="6803"/>
            <a:r>
              <a:rPr lang="en-US" sz="2196">
                <a:latin typeface="Calibri"/>
                <a:ea typeface="Calibri"/>
                <a:cs typeface="Calibri"/>
                <a:sym typeface="Calibri"/>
              </a:rPr>
              <a:t>Extract cases with </a:t>
            </a:r>
            <a:r>
              <a:rPr lang="en-US" sz="2196" b="1">
                <a:solidFill>
                  <a:srgbClr val="0365C0"/>
                </a:solidFill>
                <a:latin typeface="Trebuchet MS"/>
                <a:ea typeface="Trebuchet MS"/>
                <a:cs typeface="Trebuchet MS"/>
                <a:sym typeface="Trebuchet MS"/>
              </a:rPr>
              <a:t>filter()</a:t>
            </a:r>
            <a:endParaRPr sz="2196">
              <a:latin typeface="Trebuchet MS"/>
              <a:ea typeface="Trebuchet MS"/>
              <a:cs typeface="Trebuchet MS"/>
              <a:sym typeface="Trebuchet MS"/>
            </a:endParaRPr>
          </a:p>
          <a:p>
            <a:endParaRPr sz="3509">
              <a:latin typeface="Times New Roman"/>
              <a:ea typeface="Times New Roman"/>
              <a:cs typeface="Times New Roman"/>
              <a:sym typeface="Times New Roman"/>
            </a:endParaRPr>
          </a:p>
          <a:p>
            <a:pPr marL="6803"/>
            <a:r>
              <a:rPr lang="en-US" sz="2196">
                <a:latin typeface="Calibri"/>
                <a:ea typeface="Calibri"/>
                <a:cs typeface="Calibri"/>
                <a:sym typeface="Calibri"/>
              </a:rPr>
              <a:t>Arrange cases, with </a:t>
            </a:r>
            <a:r>
              <a:rPr lang="en-US" sz="2196" b="1">
                <a:solidFill>
                  <a:srgbClr val="0365C0"/>
                </a:solidFill>
                <a:latin typeface="Trebuchet MS"/>
                <a:ea typeface="Trebuchet MS"/>
                <a:cs typeface="Trebuchet MS"/>
                <a:sym typeface="Trebuchet MS"/>
              </a:rPr>
              <a:t>arrange()</a:t>
            </a:r>
            <a:r>
              <a:rPr lang="en-US" sz="2196">
                <a:latin typeface="Calibri"/>
                <a:ea typeface="Calibri"/>
                <a:cs typeface="Calibri"/>
                <a:sym typeface="Calibri"/>
              </a:rPr>
              <a:t>.</a:t>
            </a:r>
            <a:endParaRPr sz="2196">
              <a:latin typeface="Calibri"/>
              <a:ea typeface="Calibri"/>
              <a:cs typeface="Calibri"/>
              <a:sym typeface="Calibri"/>
            </a:endParaRPr>
          </a:p>
        </p:txBody>
      </p:sp>
      <p:graphicFrame>
        <p:nvGraphicFramePr>
          <p:cNvPr id="154" name="Google Shape;154;p18"/>
          <p:cNvGraphicFramePr/>
          <p:nvPr/>
        </p:nvGraphicFramePr>
        <p:xfrm>
          <a:off x="2485782" y="2740299"/>
          <a:ext cx="1607143" cy="1607143"/>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sp>
        <p:nvSpPr>
          <p:cNvPr id="155" name="Google Shape;155;p18"/>
          <p:cNvSpPr/>
          <p:nvPr/>
        </p:nvSpPr>
        <p:spPr>
          <a:xfrm>
            <a:off x="3132264" y="2811115"/>
            <a:ext cx="91286" cy="551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graphicFrame>
        <p:nvGraphicFramePr>
          <p:cNvPr id="156" name="Google Shape;156;p18"/>
          <p:cNvGraphicFramePr/>
          <p:nvPr/>
        </p:nvGraphicFramePr>
        <p:xfrm>
          <a:off x="3257348" y="2740299"/>
          <a:ext cx="1607143" cy="1607143"/>
        </p:xfrm>
        <a:graphic>
          <a:graphicData uri="http://schemas.openxmlformats.org/drawingml/2006/table">
            <a:tbl>
              <a:tblPr firstRow="1" bandRow="1">
                <a:noFill/>
                <a:tableStyleId>{809C1C93-8995-4D9E-87C8-A8817AF97DB9}</a:tableStyleId>
              </a:tblPr>
              <a:tblGrid>
                <a:gridCol w="119746"/>
                <a:gridCol w="113277"/>
                <a:gridCol w="163969"/>
                <a:gridCol w="201723"/>
              </a:tblGrid>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9"/>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4277359" y="2519421"/>
            <a:ext cx="3453429"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select()</a:t>
            </a:r>
            <a:endParaRPr sz="881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0"/>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8" name="Google Shape;168;p20"/>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169" name="Google Shape;169;p20"/>
          <p:cNvSpPr/>
          <p:nvPr/>
        </p:nvSpPr>
        <p:spPr>
          <a:xfrm>
            <a:off x="2873067" y="2312216"/>
            <a:ext cx="6446044" cy="809030"/>
          </a:xfrm>
          <a:custGeom>
            <a:avLst/>
            <a:gdLst/>
            <a:ahLst/>
            <a:cxnLst/>
            <a:rect l="l" t="t" r="r" b="b"/>
            <a:pathLst>
              <a:path w="12032615" h="1333500" extrusionOk="0">
                <a:moveTo>
                  <a:pt x="0" y="0"/>
                </a:moveTo>
                <a:lnTo>
                  <a:pt x="12032283" y="0"/>
                </a:lnTo>
                <a:lnTo>
                  <a:pt x="12032283"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70" name="Google Shape;170;p20"/>
          <p:cNvSpPr/>
          <p:nvPr/>
        </p:nvSpPr>
        <p:spPr>
          <a:xfrm>
            <a:off x="2873067" y="2312216"/>
            <a:ext cx="6446044" cy="809030"/>
          </a:xfrm>
          <a:custGeom>
            <a:avLst/>
            <a:gdLst/>
            <a:ahLst/>
            <a:cxnLst/>
            <a:rect l="l" t="t" r="r" b="b"/>
            <a:pathLst>
              <a:path w="12032615" h="1333500" extrusionOk="0">
                <a:moveTo>
                  <a:pt x="0" y="0"/>
                </a:moveTo>
                <a:lnTo>
                  <a:pt x="12032282" y="0"/>
                </a:lnTo>
                <a:lnTo>
                  <a:pt x="12032282"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71" name="Google Shape;171;p20"/>
          <p:cNvSpPr txBox="1"/>
          <p:nvPr/>
        </p:nvSpPr>
        <p:spPr>
          <a:xfrm>
            <a:off x="2886228" y="1725726"/>
            <a:ext cx="4289786" cy="1167589"/>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name.</a:t>
            </a:r>
            <a:endParaRPr sz="2652">
              <a:latin typeface="Calibri"/>
              <a:ea typeface="Calibri"/>
              <a:cs typeface="Calibri"/>
              <a:sym typeface="Calibri"/>
            </a:endParaRPr>
          </a:p>
          <a:p>
            <a:pPr marL="73817">
              <a:spcBef>
                <a:spcPts val="2354"/>
              </a:spcBef>
            </a:pPr>
            <a:r>
              <a:rPr lang="en-US" sz="2062">
                <a:latin typeface="Courier New"/>
                <a:ea typeface="Courier New"/>
                <a:cs typeface="Courier New"/>
                <a:sym typeface="Courier New"/>
              </a:rPr>
              <a:t>select(</a:t>
            </a:r>
            <a:r>
              <a:rPr lang="en-US" sz="2062">
                <a:solidFill>
                  <a:srgbClr val="0365C0"/>
                </a:solidFill>
                <a:latin typeface="Courier New"/>
                <a:ea typeface="Courier New"/>
                <a:cs typeface="Courier New"/>
                <a:sym typeface="Courier New"/>
              </a:rPr>
              <a:t>data,  …</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72" name="Google Shape;172;p20"/>
          <p:cNvSpPr/>
          <p:nvPr/>
        </p:nvSpPr>
        <p:spPr>
          <a:xfrm>
            <a:off x="4867706" y="2953484"/>
            <a:ext cx="3840956" cy="2235234"/>
          </a:xfrm>
          <a:custGeom>
            <a:avLst/>
            <a:gdLst/>
            <a:ahLst/>
            <a:cxnLst/>
            <a:rect l="l" t="t" r="r" b="b"/>
            <a:pathLst>
              <a:path w="7169784" h="3684270" extrusionOk="0">
                <a:moveTo>
                  <a:pt x="6812950" y="1066067"/>
                </a:moveTo>
                <a:lnTo>
                  <a:pt x="356337" y="1066067"/>
                </a:lnTo>
                <a:lnTo>
                  <a:pt x="307986" y="1069320"/>
                </a:lnTo>
                <a:lnTo>
                  <a:pt x="261611" y="1078796"/>
                </a:lnTo>
                <a:lnTo>
                  <a:pt x="217637" y="1094070"/>
                </a:lnTo>
                <a:lnTo>
                  <a:pt x="176489" y="1114718"/>
                </a:lnTo>
                <a:lnTo>
                  <a:pt x="138592" y="1140316"/>
                </a:lnTo>
                <a:lnTo>
                  <a:pt x="104371" y="1170438"/>
                </a:lnTo>
                <a:lnTo>
                  <a:pt x="74249" y="1204659"/>
                </a:lnTo>
                <a:lnTo>
                  <a:pt x="48651" y="1242556"/>
                </a:lnTo>
                <a:lnTo>
                  <a:pt x="28003" y="1283704"/>
                </a:lnTo>
                <a:lnTo>
                  <a:pt x="12729" y="1327678"/>
                </a:lnTo>
                <a:lnTo>
                  <a:pt x="3253" y="1374053"/>
                </a:lnTo>
                <a:lnTo>
                  <a:pt x="0" y="1422404"/>
                </a:lnTo>
                <a:lnTo>
                  <a:pt x="0" y="3327451"/>
                </a:lnTo>
                <a:lnTo>
                  <a:pt x="3253" y="3375803"/>
                </a:lnTo>
                <a:lnTo>
                  <a:pt x="12729" y="3422178"/>
                </a:lnTo>
                <a:lnTo>
                  <a:pt x="28003" y="3466151"/>
                </a:lnTo>
                <a:lnTo>
                  <a:pt x="48651" y="3507299"/>
                </a:lnTo>
                <a:lnTo>
                  <a:pt x="74249" y="3545196"/>
                </a:lnTo>
                <a:lnTo>
                  <a:pt x="104371" y="3579417"/>
                </a:lnTo>
                <a:lnTo>
                  <a:pt x="138592" y="3609539"/>
                </a:lnTo>
                <a:lnTo>
                  <a:pt x="176489" y="3635136"/>
                </a:lnTo>
                <a:lnTo>
                  <a:pt x="217637" y="3655784"/>
                </a:lnTo>
                <a:lnTo>
                  <a:pt x="261611" y="3671059"/>
                </a:lnTo>
                <a:lnTo>
                  <a:pt x="307986" y="3680535"/>
                </a:lnTo>
                <a:lnTo>
                  <a:pt x="356337" y="3683788"/>
                </a:lnTo>
                <a:lnTo>
                  <a:pt x="6812950" y="3683788"/>
                </a:lnTo>
                <a:lnTo>
                  <a:pt x="6861301" y="3680535"/>
                </a:lnTo>
                <a:lnTo>
                  <a:pt x="6907675" y="3671059"/>
                </a:lnTo>
                <a:lnTo>
                  <a:pt x="6951648" y="3655784"/>
                </a:lnTo>
                <a:lnTo>
                  <a:pt x="6992795" y="3635136"/>
                </a:lnTo>
                <a:lnTo>
                  <a:pt x="7030692" y="3609539"/>
                </a:lnTo>
                <a:lnTo>
                  <a:pt x="7064914" y="3579417"/>
                </a:lnTo>
                <a:lnTo>
                  <a:pt x="7095036" y="3545196"/>
                </a:lnTo>
                <a:lnTo>
                  <a:pt x="7120633" y="3507299"/>
                </a:lnTo>
                <a:lnTo>
                  <a:pt x="7141281" y="3466151"/>
                </a:lnTo>
                <a:lnTo>
                  <a:pt x="7156556" y="3422178"/>
                </a:lnTo>
                <a:lnTo>
                  <a:pt x="7166032" y="3375803"/>
                </a:lnTo>
                <a:lnTo>
                  <a:pt x="7169285" y="3327451"/>
                </a:lnTo>
                <a:lnTo>
                  <a:pt x="7169285" y="1422404"/>
                </a:lnTo>
                <a:lnTo>
                  <a:pt x="7166032" y="1374053"/>
                </a:lnTo>
                <a:lnTo>
                  <a:pt x="7156556" y="1327678"/>
                </a:lnTo>
                <a:lnTo>
                  <a:pt x="7141281" y="1283704"/>
                </a:lnTo>
                <a:lnTo>
                  <a:pt x="7120633" y="1242556"/>
                </a:lnTo>
                <a:lnTo>
                  <a:pt x="7095036" y="1204659"/>
                </a:lnTo>
                <a:lnTo>
                  <a:pt x="7064914" y="1170438"/>
                </a:lnTo>
                <a:lnTo>
                  <a:pt x="7030692" y="1140316"/>
                </a:lnTo>
                <a:lnTo>
                  <a:pt x="6992795" y="1114718"/>
                </a:lnTo>
                <a:lnTo>
                  <a:pt x="6951648" y="1094070"/>
                </a:lnTo>
                <a:lnTo>
                  <a:pt x="6907675" y="1078796"/>
                </a:lnTo>
                <a:lnTo>
                  <a:pt x="6861301" y="1069320"/>
                </a:lnTo>
                <a:lnTo>
                  <a:pt x="6812950" y="1066067"/>
                </a:lnTo>
                <a:close/>
              </a:path>
              <a:path w="7169784"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3" name="Google Shape;173;p20"/>
          <p:cNvSpPr txBox="1"/>
          <p:nvPr/>
        </p:nvSpPr>
        <p:spPr>
          <a:xfrm>
            <a:off x="5051457" y="3839434"/>
            <a:ext cx="3476571" cy="710036"/>
          </a:xfrm>
          <a:prstGeom prst="rect">
            <a:avLst/>
          </a:prstGeom>
          <a:noFill/>
          <a:ln>
            <a:noFill/>
          </a:ln>
        </p:spPr>
        <p:txBody>
          <a:bodyPr spcFirstLastPara="1" wrap="square" lIns="0" tIns="8504" rIns="0" bIns="0" anchor="t" anchorCtr="0">
            <a:noAutofit/>
          </a:bodyPr>
          <a:lstStyle/>
          <a:p>
            <a:pPr algn="ctr">
              <a:lnSpc>
                <a:spcPct val="116753"/>
              </a:lnSpc>
            </a:pPr>
            <a:r>
              <a:rPr lang="en-US" sz="2062" b="1">
                <a:solidFill>
                  <a:srgbClr val="FFFFFF"/>
                </a:solidFill>
                <a:latin typeface="Trebuchet MS"/>
                <a:ea typeface="Trebuchet MS"/>
                <a:cs typeface="Trebuchet MS"/>
                <a:sym typeface="Trebuchet MS"/>
              </a:rPr>
              <a:t>name(s) of columns to extract</a:t>
            </a:r>
            <a:endParaRPr sz="2062">
              <a:latin typeface="Trebuchet MS"/>
              <a:ea typeface="Trebuchet MS"/>
              <a:cs typeface="Trebuchet MS"/>
              <a:sym typeface="Trebuchet MS"/>
            </a:endParaRPr>
          </a:p>
          <a:p>
            <a:pPr algn="ctr">
              <a:lnSpc>
                <a:spcPct val="116753"/>
              </a:lnSpc>
            </a:pPr>
            <a:r>
              <a:rPr lang="en-US" sz="2062">
                <a:solidFill>
                  <a:srgbClr val="FFFFFF"/>
                </a:solidFill>
                <a:latin typeface="Calibri"/>
                <a:ea typeface="Calibri"/>
                <a:cs typeface="Calibri"/>
                <a:sym typeface="Calibri"/>
              </a:rPr>
              <a:t>(or a select helper function)</a:t>
            </a:r>
            <a:endParaRPr sz="2062">
              <a:latin typeface="Calibri"/>
              <a:ea typeface="Calibri"/>
              <a:cs typeface="Calibri"/>
              <a:sym typeface="Calibri"/>
            </a:endParaRPr>
          </a:p>
        </p:txBody>
      </p:sp>
      <p:sp>
        <p:nvSpPr>
          <p:cNvPr id="174" name="Google Shape;174;p20"/>
          <p:cNvSpPr/>
          <p:nvPr/>
        </p:nvSpPr>
        <p:spPr>
          <a:xfrm>
            <a:off x="2870262" y="2858638"/>
            <a:ext cx="1851252" cy="2330005"/>
          </a:xfrm>
          <a:custGeom>
            <a:avLst/>
            <a:gdLst/>
            <a:ahLst/>
            <a:cxnLst/>
            <a:rect l="l" t="t" r="r" b="b"/>
            <a:pathLst>
              <a:path w="3455670" h="3840479" extrusionOk="0">
                <a:moveTo>
                  <a:pt x="3159916" y="0"/>
                </a:moveTo>
                <a:lnTo>
                  <a:pt x="3007761" y="1222475"/>
                </a:lnTo>
                <a:lnTo>
                  <a:pt x="356336" y="1222475"/>
                </a:lnTo>
                <a:lnTo>
                  <a:pt x="307985" y="1225728"/>
                </a:lnTo>
                <a:lnTo>
                  <a:pt x="261610" y="1235205"/>
                </a:lnTo>
                <a:lnTo>
                  <a:pt x="217636" y="1250479"/>
                </a:lnTo>
                <a:lnTo>
                  <a:pt x="176489" y="1271127"/>
                </a:lnTo>
                <a:lnTo>
                  <a:pt x="138592" y="1296725"/>
                </a:lnTo>
                <a:lnTo>
                  <a:pt x="104370" y="1326847"/>
                </a:lnTo>
                <a:lnTo>
                  <a:pt x="74248" y="1361068"/>
                </a:lnTo>
                <a:lnTo>
                  <a:pt x="48651" y="1398965"/>
                </a:lnTo>
                <a:lnTo>
                  <a:pt x="28003" y="1440113"/>
                </a:lnTo>
                <a:lnTo>
                  <a:pt x="12729" y="1484087"/>
                </a:lnTo>
                <a:lnTo>
                  <a:pt x="3253" y="1530462"/>
                </a:lnTo>
                <a:lnTo>
                  <a:pt x="0" y="1578813"/>
                </a:lnTo>
                <a:lnTo>
                  <a:pt x="0" y="3483860"/>
                </a:lnTo>
                <a:lnTo>
                  <a:pt x="3253" y="3532212"/>
                </a:lnTo>
                <a:lnTo>
                  <a:pt x="12729" y="3578586"/>
                </a:lnTo>
                <a:lnTo>
                  <a:pt x="28003" y="3622560"/>
                </a:lnTo>
                <a:lnTo>
                  <a:pt x="48651" y="3663708"/>
                </a:lnTo>
                <a:lnTo>
                  <a:pt x="74248" y="3701604"/>
                </a:lnTo>
                <a:lnTo>
                  <a:pt x="104370" y="3735826"/>
                </a:lnTo>
                <a:lnTo>
                  <a:pt x="138592" y="3765948"/>
                </a:lnTo>
                <a:lnTo>
                  <a:pt x="176489" y="3791545"/>
                </a:lnTo>
                <a:lnTo>
                  <a:pt x="217636" y="3812193"/>
                </a:lnTo>
                <a:lnTo>
                  <a:pt x="261610" y="3827468"/>
                </a:lnTo>
                <a:lnTo>
                  <a:pt x="307985" y="3836944"/>
                </a:lnTo>
                <a:lnTo>
                  <a:pt x="356336" y="3840197"/>
                </a:lnTo>
                <a:lnTo>
                  <a:pt x="3099054" y="3840197"/>
                </a:lnTo>
                <a:lnTo>
                  <a:pt x="3147406" y="3836944"/>
                </a:lnTo>
                <a:lnTo>
                  <a:pt x="3193780" y="3827468"/>
                </a:lnTo>
                <a:lnTo>
                  <a:pt x="3237754" y="3812193"/>
                </a:lnTo>
                <a:lnTo>
                  <a:pt x="3278902" y="3791545"/>
                </a:lnTo>
                <a:lnTo>
                  <a:pt x="3316799" y="3765948"/>
                </a:lnTo>
                <a:lnTo>
                  <a:pt x="3351021" y="3735826"/>
                </a:lnTo>
                <a:lnTo>
                  <a:pt x="3381142" y="3701604"/>
                </a:lnTo>
                <a:lnTo>
                  <a:pt x="3406740" y="3663708"/>
                </a:lnTo>
                <a:lnTo>
                  <a:pt x="3427388" y="3622560"/>
                </a:lnTo>
                <a:lnTo>
                  <a:pt x="3442663" y="3578586"/>
                </a:lnTo>
                <a:lnTo>
                  <a:pt x="3452139" y="3532212"/>
                </a:lnTo>
                <a:lnTo>
                  <a:pt x="3455392" y="3483860"/>
                </a:lnTo>
                <a:lnTo>
                  <a:pt x="3455392" y="1578813"/>
                </a:lnTo>
                <a:lnTo>
                  <a:pt x="3451796" y="1528192"/>
                </a:lnTo>
                <a:lnTo>
                  <a:pt x="3441344" y="1479845"/>
                </a:lnTo>
                <a:lnTo>
                  <a:pt x="3424535" y="1434239"/>
                </a:lnTo>
                <a:lnTo>
                  <a:pt x="3401869" y="1391843"/>
                </a:lnTo>
                <a:lnTo>
                  <a:pt x="3373844" y="1353125"/>
                </a:lnTo>
                <a:lnTo>
                  <a:pt x="3340961" y="1318553"/>
                </a:lnTo>
                <a:lnTo>
                  <a:pt x="3303720" y="1288596"/>
                </a:lnTo>
                <a:lnTo>
                  <a:pt x="3262620" y="1263722"/>
                </a:lnTo>
                <a:lnTo>
                  <a:pt x="3218160" y="1244399"/>
                </a:lnTo>
                <a:lnTo>
                  <a:pt x="3159916" y="0"/>
                </a:lnTo>
                <a:close/>
              </a:path>
            </a:pathLst>
          </a:custGeom>
          <a:solidFill>
            <a:srgbClr val="78AAD6"/>
          </a:solidFill>
          <a:ln>
            <a:noFill/>
          </a:ln>
        </p:spPr>
        <p:txBody>
          <a:bodyPr spcFirstLastPara="1" wrap="square" lIns="0" tIns="0" rIns="0" bIns="0" anchor="t" anchorCtr="0">
            <a:noAutofit/>
          </a:bodyPr>
          <a:lstStyle/>
          <a:p>
            <a:endParaRPr sz="964"/>
          </a:p>
        </p:txBody>
      </p:sp>
      <p:sp>
        <p:nvSpPr>
          <p:cNvPr id="17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21"/>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81" name="Google Shape;181;p21"/>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182" name="Google Shape;182;p21"/>
          <p:cNvSpPr txBox="1"/>
          <p:nvPr/>
        </p:nvSpPr>
        <p:spPr>
          <a:xfrm>
            <a:off x="2886228" y="1725726"/>
            <a:ext cx="41703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name.</a:t>
            </a:r>
            <a:endParaRPr sz="2652">
              <a:latin typeface="Calibri"/>
              <a:ea typeface="Calibri"/>
              <a:cs typeface="Calibri"/>
              <a:sym typeface="Calibri"/>
            </a:endParaRPr>
          </a:p>
        </p:txBody>
      </p:sp>
      <p:sp>
        <p:nvSpPr>
          <p:cNvPr id="183" name="Google Shape;183;p21"/>
          <p:cNvSpPr txBox="1"/>
          <p:nvPr/>
        </p:nvSpPr>
        <p:spPr>
          <a:xfrm>
            <a:off x="2716718" y="2326125"/>
            <a:ext cx="644608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518" rIns="0" bIns="0" anchor="t" anchorCtr="0">
            <a:noAutofit/>
          </a:bodyPr>
          <a:lstStyle/>
          <a:p>
            <a:pPr marL="87083"/>
            <a:r>
              <a:rPr lang="en-US" sz="2062">
                <a:latin typeface="Courier New"/>
                <a:ea typeface="Courier New"/>
                <a:cs typeface="Courier New"/>
                <a:sym typeface="Courier New"/>
              </a:rPr>
              <a:t>select(orders, Description, </a:t>
            </a:r>
            <a:r>
              <a:rPr lang="en-US" sz="2062">
                <a:solidFill>
                  <a:schemeClr val="dk1"/>
                </a:solidFill>
                <a:latin typeface="Courier New"/>
                <a:ea typeface="Courier New"/>
                <a:cs typeface="Courier New"/>
                <a:sym typeface="Courier New"/>
              </a:rPr>
              <a:t>Department</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84" name="Google Shape;184;p21"/>
          <p:cNvSpPr/>
          <p:nvPr/>
        </p:nvSpPr>
        <p:spPr>
          <a:xfrm>
            <a:off x="4867706" y="2953484"/>
            <a:ext cx="3840956" cy="2235234"/>
          </a:xfrm>
          <a:custGeom>
            <a:avLst/>
            <a:gdLst/>
            <a:ahLst/>
            <a:cxnLst/>
            <a:rect l="l" t="t" r="r" b="b"/>
            <a:pathLst>
              <a:path w="7169784" h="3684270" extrusionOk="0">
                <a:moveTo>
                  <a:pt x="6812950" y="1066067"/>
                </a:moveTo>
                <a:lnTo>
                  <a:pt x="356337" y="1066067"/>
                </a:lnTo>
                <a:lnTo>
                  <a:pt x="307986" y="1069320"/>
                </a:lnTo>
                <a:lnTo>
                  <a:pt x="261611" y="1078796"/>
                </a:lnTo>
                <a:lnTo>
                  <a:pt x="217637" y="1094070"/>
                </a:lnTo>
                <a:lnTo>
                  <a:pt x="176489" y="1114718"/>
                </a:lnTo>
                <a:lnTo>
                  <a:pt x="138592" y="1140316"/>
                </a:lnTo>
                <a:lnTo>
                  <a:pt x="104371" y="1170438"/>
                </a:lnTo>
                <a:lnTo>
                  <a:pt x="74249" y="1204659"/>
                </a:lnTo>
                <a:lnTo>
                  <a:pt x="48651" y="1242556"/>
                </a:lnTo>
                <a:lnTo>
                  <a:pt x="28003" y="1283704"/>
                </a:lnTo>
                <a:lnTo>
                  <a:pt x="12729" y="1327678"/>
                </a:lnTo>
                <a:lnTo>
                  <a:pt x="3253" y="1374053"/>
                </a:lnTo>
                <a:lnTo>
                  <a:pt x="0" y="1422404"/>
                </a:lnTo>
                <a:lnTo>
                  <a:pt x="0" y="3327451"/>
                </a:lnTo>
                <a:lnTo>
                  <a:pt x="3253" y="3375803"/>
                </a:lnTo>
                <a:lnTo>
                  <a:pt x="12729" y="3422178"/>
                </a:lnTo>
                <a:lnTo>
                  <a:pt x="28003" y="3466151"/>
                </a:lnTo>
                <a:lnTo>
                  <a:pt x="48651" y="3507299"/>
                </a:lnTo>
                <a:lnTo>
                  <a:pt x="74249" y="3545196"/>
                </a:lnTo>
                <a:lnTo>
                  <a:pt x="104371" y="3579417"/>
                </a:lnTo>
                <a:lnTo>
                  <a:pt x="138592" y="3609539"/>
                </a:lnTo>
                <a:lnTo>
                  <a:pt x="176489" y="3635136"/>
                </a:lnTo>
                <a:lnTo>
                  <a:pt x="217637" y="3655784"/>
                </a:lnTo>
                <a:lnTo>
                  <a:pt x="261611" y="3671059"/>
                </a:lnTo>
                <a:lnTo>
                  <a:pt x="307986" y="3680535"/>
                </a:lnTo>
                <a:lnTo>
                  <a:pt x="356337" y="3683788"/>
                </a:lnTo>
                <a:lnTo>
                  <a:pt x="6812950" y="3683788"/>
                </a:lnTo>
                <a:lnTo>
                  <a:pt x="6861301" y="3680535"/>
                </a:lnTo>
                <a:lnTo>
                  <a:pt x="6907675" y="3671059"/>
                </a:lnTo>
                <a:lnTo>
                  <a:pt x="6951648" y="3655784"/>
                </a:lnTo>
                <a:lnTo>
                  <a:pt x="6992795" y="3635136"/>
                </a:lnTo>
                <a:lnTo>
                  <a:pt x="7030692" y="3609539"/>
                </a:lnTo>
                <a:lnTo>
                  <a:pt x="7064914" y="3579417"/>
                </a:lnTo>
                <a:lnTo>
                  <a:pt x="7095036" y="3545196"/>
                </a:lnTo>
                <a:lnTo>
                  <a:pt x="7120633" y="3507299"/>
                </a:lnTo>
                <a:lnTo>
                  <a:pt x="7141281" y="3466151"/>
                </a:lnTo>
                <a:lnTo>
                  <a:pt x="7156556" y="3422178"/>
                </a:lnTo>
                <a:lnTo>
                  <a:pt x="7166032" y="3375803"/>
                </a:lnTo>
                <a:lnTo>
                  <a:pt x="7169285" y="3327451"/>
                </a:lnTo>
                <a:lnTo>
                  <a:pt x="7169285" y="1422404"/>
                </a:lnTo>
                <a:lnTo>
                  <a:pt x="7166032" y="1374053"/>
                </a:lnTo>
                <a:lnTo>
                  <a:pt x="7156556" y="1327678"/>
                </a:lnTo>
                <a:lnTo>
                  <a:pt x="7141281" y="1283704"/>
                </a:lnTo>
                <a:lnTo>
                  <a:pt x="7120633" y="1242556"/>
                </a:lnTo>
                <a:lnTo>
                  <a:pt x="7095036" y="1204659"/>
                </a:lnTo>
                <a:lnTo>
                  <a:pt x="7064914" y="1170438"/>
                </a:lnTo>
                <a:lnTo>
                  <a:pt x="7030692" y="1140316"/>
                </a:lnTo>
                <a:lnTo>
                  <a:pt x="6992795" y="1114718"/>
                </a:lnTo>
                <a:lnTo>
                  <a:pt x="6951648" y="1094070"/>
                </a:lnTo>
                <a:lnTo>
                  <a:pt x="6907675" y="1078796"/>
                </a:lnTo>
                <a:lnTo>
                  <a:pt x="6861301" y="1069320"/>
                </a:lnTo>
                <a:lnTo>
                  <a:pt x="6812950" y="1066067"/>
                </a:lnTo>
                <a:close/>
              </a:path>
              <a:path w="7169784"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85" name="Google Shape;185;p21"/>
          <p:cNvSpPr txBox="1"/>
          <p:nvPr/>
        </p:nvSpPr>
        <p:spPr>
          <a:xfrm>
            <a:off x="5051457" y="3839434"/>
            <a:ext cx="3476571" cy="710036"/>
          </a:xfrm>
          <a:prstGeom prst="rect">
            <a:avLst/>
          </a:prstGeom>
          <a:noFill/>
          <a:ln>
            <a:noFill/>
          </a:ln>
        </p:spPr>
        <p:txBody>
          <a:bodyPr spcFirstLastPara="1" wrap="square" lIns="0" tIns="8504" rIns="0" bIns="0" anchor="t" anchorCtr="0">
            <a:noAutofit/>
          </a:bodyPr>
          <a:lstStyle/>
          <a:p>
            <a:pPr algn="ctr">
              <a:lnSpc>
                <a:spcPct val="116753"/>
              </a:lnSpc>
            </a:pPr>
            <a:r>
              <a:rPr lang="en-US" sz="2062" b="1">
                <a:solidFill>
                  <a:srgbClr val="FFFFFF"/>
                </a:solidFill>
                <a:latin typeface="Trebuchet MS"/>
                <a:ea typeface="Trebuchet MS"/>
                <a:cs typeface="Trebuchet MS"/>
                <a:sym typeface="Trebuchet MS"/>
              </a:rPr>
              <a:t>name(s) of columns to extract</a:t>
            </a:r>
            <a:endParaRPr sz="2062">
              <a:latin typeface="Trebuchet MS"/>
              <a:ea typeface="Trebuchet MS"/>
              <a:cs typeface="Trebuchet MS"/>
              <a:sym typeface="Trebuchet MS"/>
            </a:endParaRPr>
          </a:p>
          <a:p>
            <a:pPr algn="ctr">
              <a:lnSpc>
                <a:spcPct val="116753"/>
              </a:lnSpc>
            </a:pPr>
            <a:r>
              <a:rPr lang="en-US" sz="2062">
                <a:solidFill>
                  <a:srgbClr val="FFFFFF"/>
                </a:solidFill>
                <a:latin typeface="Calibri"/>
                <a:ea typeface="Calibri"/>
                <a:cs typeface="Calibri"/>
                <a:sym typeface="Calibri"/>
              </a:rPr>
              <a:t>(or a select helper function)</a:t>
            </a:r>
            <a:endParaRPr sz="2062">
              <a:latin typeface="Calibri"/>
              <a:ea typeface="Calibri"/>
              <a:cs typeface="Calibri"/>
              <a:sym typeface="Calibri"/>
            </a:endParaRPr>
          </a:p>
        </p:txBody>
      </p:sp>
      <p:sp>
        <p:nvSpPr>
          <p:cNvPr id="186" name="Google Shape;186;p21"/>
          <p:cNvSpPr/>
          <p:nvPr/>
        </p:nvSpPr>
        <p:spPr>
          <a:xfrm>
            <a:off x="2870262" y="2858638"/>
            <a:ext cx="1851252" cy="2330005"/>
          </a:xfrm>
          <a:custGeom>
            <a:avLst/>
            <a:gdLst/>
            <a:ahLst/>
            <a:cxnLst/>
            <a:rect l="l" t="t" r="r" b="b"/>
            <a:pathLst>
              <a:path w="3455670" h="3840479" extrusionOk="0">
                <a:moveTo>
                  <a:pt x="3159916" y="0"/>
                </a:moveTo>
                <a:lnTo>
                  <a:pt x="3007761" y="1222475"/>
                </a:lnTo>
                <a:lnTo>
                  <a:pt x="356336" y="1222475"/>
                </a:lnTo>
                <a:lnTo>
                  <a:pt x="307985" y="1225728"/>
                </a:lnTo>
                <a:lnTo>
                  <a:pt x="261610" y="1235205"/>
                </a:lnTo>
                <a:lnTo>
                  <a:pt x="217636" y="1250479"/>
                </a:lnTo>
                <a:lnTo>
                  <a:pt x="176489" y="1271127"/>
                </a:lnTo>
                <a:lnTo>
                  <a:pt x="138592" y="1296725"/>
                </a:lnTo>
                <a:lnTo>
                  <a:pt x="104370" y="1326847"/>
                </a:lnTo>
                <a:lnTo>
                  <a:pt x="74248" y="1361068"/>
                </a:lnTo>
                <a:lnTo>
                  <a:pt x="48651" y="1398965"/>
                </a:lnTo>
                <a:lnTo>
                  <a:pt x="28003" y="1440113"/>
                </a:lnTo>
                <a:lnTo>
                  <a:pt x="12729" y="1484087"/>
                </a:lnTo>
                <a:lnTo>
                  <a:pt x="3253" y="1530462"/>
                </a:lnTo>
                <a:lnTo>
                  <a:pt x="0" y="1578813"/>
                </a:lnTo>
                <a:lnTo>
                  <a:pt x="0" y="3483860"/>
                </a:lnTo>
                <a:lnTo>
                  <a:pt x="3253" y="3532212"/>
                </a:lnTo>
                <a:lnTo>
                  <a:pt x="12729" y="3578586"/>
                </a:lnTo>
                <a:lnTo>
                  <a:pt x="28003" y="3622560"/>
                </a:lnTo>
                <a:lnTo>
                  <a:pt x="48651" y="3663708"/>
                </a:lnTo>
                <a:lnTo>
                  <a:pt x="74248" y="3701604"/>
                </a:lnTo>
                <a:lnTo>
                  <a:pt x="104370" y="3735826"/>
                </a:lnTo>
                <a:lnTo>
                  <a:pt x="138592" y="3765948"/>
                </a:lnTo>
                <a:lnTo>
                  <a:pt x="176489" y="3791545"/>
                </a:lnTo>
                <a:lnTo>
                  <a:pt x="217636" y="3812193"/>
                </a:lnTo>
                <a:lnTo>
                  <a:pt x="261610" y="3827468"/>
                </a:lnTo>
                <a:lnTo>
                  <a:pt x="307985" y="3836944"/>
                </a:lnTo>
                <a:lnTo>
                  <a:pt x="356336" y="3840197"/>
                </a:lnTo>
                <a:lnTo>
                  <a:pt x="3099054" y="3840197"/>
                </a:lnTo>
                <a:lnTo>
                  <a:pt x="3147406" y="3836944"/>
                </a:lnTo>
                <a:lnTo>
                  <a:pt x="3193780" y="3827468"/>
                </a:lnTo>
                <a:lnTo>
                  <a:pt x="3237754" y="3812193"/>
                </a:lnTo>
                <a:lnTo>
                  <a:pt x="3278902" y="3791545"/>
                </a:lnTo>
                <a:lnTo>
                  <a:pt x="3316799" y="3765948"/>
                </a:lnTo>
                <a:lnTo>
                  <a:pt x="3351021" y="3735826"/>
                </a:lnTo>
                <a:lnTo>
                  <a:pt x="3381142" y="3701604"/>
                </a:lnTo>
                <a:lnTo>
                  <a:pt x="3406740" y="3663708"/>
                </a:lnTo>
                <a:lnTo>
                  <a:pt x="3427388" y="3622560"/>
                </a:lnTo>
                <a:lnTo>
                  <a:pt x="3442663" y="3578586"/>
                </a:lnTo>
                <a:lnTo>
                  <a:pt x="3452139" y="3532212"/>
                </a:lnTo>
                <a:lnTo>
                  <a:pt x="3455392" y="3483860"/>
                </a:lnTo>
                <a:lnTo>
                  <a:pt x="3455392" y="1578813"/>
                </a:lnTo>
                <a:lnTo>
                  <a:pt x="3451796" y="1528192"/>
                </a:lnTo>
                <a:lnTo>
                  <a:pt x="3441344" y="1479845"/>
                </a:lnTo>
                <a:lnTo>
                  <a:pt x="3424535" y="1434239"/>
                </a:lnTo>
                <a:lnTo>
                  <a:pt x="3401869" y="1391843"/>
                </a:lnTo>
                <a:lnTo>
                  <a:pt x="3373844" y="1353125"/>
                </a:lnTo>
                <a:lnTo>
                  <a:pt x="3340961" y="1318553"/>
                </a:lnTo>
                <a:lnTo>
                  <a:pt x="3303720" y="1288596"/>
                </a:lnTo>
                <a:lnTo>
                  <a:pt x="3262620" y="1263722"/>
                </a:lnTo>
                <a:lnTo>
                  <a:pt x="3218160" y="1244399"/>
                </a:lnTo>
                <a:lnTo>
                  <a:pt x="3159916" y="0"/>
                </a:lnTo>
                <a:close/>
              </a:path>
            </a:pathLst>
          </a:custGeom>
          <a:solidFill>
            <a:srgbClr val="78AAD6"/>
          </a:solidFill>
          <a:ln>
            <a:noFill/>
          </a:ln>
        </p:spPr>
        <p:txBody>
          <a:bodyPr spcFirstLastPara="1" wrap="square" lIns="0" tIns="0" rIns="0" bIns="0" anchor="t" anchorCtr="0">
            <a:noAutofit/>
          </a:bodyPr>
          <a:lstStyle/>
          <a:p>
            <a:endParaRPr sz="964"/>
          </a:p>
        </p:txBody>
      </p:sp>
      <p:sp>
        <p:nvSpPr>
          <p:cNvPr id="187" name="Google Shape;187;p21"/>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2"/>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93" name="Google Shape;193;p22"/>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194" name="Google Shape;194;p22"/>
          <p:cNvSpPr txBox="1"/>
          <p:nvPr/>
        </p:nvSpPr>
        <p:spPr>
          <a:xfrm>
            <a:off x="2886228" y="1725726"/>
            <a:ext cx="41703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name.</a:t>
            </a:r>
            <a:endParaRPr sz="2652">
              <a:latin typeface="Calibri"/>
              <a:ea typeface="Calibri"/>
              <a:cs typeface="Calibri"/>
              <a:sym typeface="Calibri"/>
            </a:endParaRPr>
          </a:p>
        </p:txBody>
      </p:sp>
      <p:sp>
        <p:nvSpPr>
          <p:cNvPr id="195" name="Google Shape;195;p22"/>
          <p:cNvSpPr txBox="1"/>
          <p:nvPr/>
        </p:nvSpPr>
        <p:spPr>
          <a:xfrm>
            <a:off x="2716718" y="2326125"/>
            <a:ext cx="644608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518" rIns="0" bIns="0" anchor="t" anchorCtr="0">
            <a:noAutofit/>
          </a:bodyPr>
          <a:lstStyle/>
          <a:p>
            <a:pPr marL="87083"/>
            <a:r>
              <a:rPr lang="en-US" sz="2062">
                <a:latin typeface="Courier New"/>
                <a:ea typeface="Courier New"/>
                <a:cs typeface="Courier New"/>
                <a:sym typeface="Courier New"/>
              </a:rPr>
              <a:t>select(orders, Description, </a:t>
            </a:r>
            <a:r>
              <a:rPr lang="en-US" sz="2062">
                <a:solidFill>
                  <a:schemeClr val="dk1"/>
                </a:solidFill>
                <a:latin typeface="Courier New"/>
                <a:ea typeface="Courier New"/>
                <a:cs typeface="Courier New"/>
                <a:sym typeface="Courier New"/>
              </a:rPr>
              <a:t>Department</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196" name="Google Shape;196;p22"/>
          <p:cNvSpPr txBox="1"/>
          <p:nvPr/>
        </p:nvSpPr>
        <p:spPr>
          <a:xfrm>
            <a:off x="3302900" y="3262349"/>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197" name="Google Shape;197;p22"/>
          <p:cNvSpPr/>
          <p:nvPr/>
        </p:nvSpPr>
        <p:spPr>
          <a:xfrm>
            <a:off x="6532399" y="4381310"/>
            <a:ext cx="333375" cy="231922"/>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198" name="Google Shape;198;p22"/>
          <p:cNvGraphicFramePr/>
          <p:nvPr/>
        </p:nvGraphicFramePr>
        <p:xfrm>
          <a:off x="843348" y="3720845"/>
          <a:ext cx="1607143" cy="1607143"/>
        </p:xfrm>
        <a:graphic>
          <a:graphicData uri="http://schemas.openxmlformats.org/drawingml/2006/table">
            <a:tbl>
              <a:tblPr>
                <a:noFill/>
                <a:tableStyleId>{71CB66AA-850D-4605-A19E-2ED404D436C7}</a:tableStyleId>
              </a:tblPr>
              <a:tblGrid>
                <a:gridCol w="585951"/>
                <a:gridCol w="659371"/>
                <a:gridCol w="2113366"/>
                <a:gridCol w="655741"/>
                <a:gridCol w="1577304"/>
              </a:tblGrid>
              <a:tr h="551764">
                <a:tc>
                  <a:txBody>
                    <a:bodyPr/>
                    <a:lstStyle/>
                    <a:p>
                      <a:pPr marL="0" lvl="0" indent="0" algn="ctr" rtl="0">
                        <a:spcBef>
                          <a:spcPts val="0"/>
                        </a:spcBef>
                        <a:spcAft>
                          <a:spcPts val="0"/>
                        </a:spcAft>
                        <a:buNone/>
                      </a:pPr>
                      <a:r>
                        <a:rPr lang="en-US" sz="1400" b="1">
                          <a:solidFill>
                            <a:schemeClr val="lt1"/>
                          </a:solidFill>
                        </a:rPr>
                        <a:t>Order ID</a:t>
                      </a:r>
                      <a:endParaRPr sz="1400" b="1">
                        <a:solidFill>
                          <a:schemeClr val="lt1"/>
                        </a:solidFill>
                      </a:endParaRPr>
                    </a:p>
                  </a:txBody>
                  <a:tcPr marL="48978" marR="48978" marT="55446" marB="55446">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Patient ID</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Description</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Proc Code</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Department</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72200">
                <a:tc>
                  <a:txBody>
                    <a:bodyPr/>
                    <a:lstStyle/>
                    <a:p>
                      <a:pPr marL="0" lvl="0" indent="0" algn="ctr" rtl="0">
                        <a:spcBef>
                          <a:spcPts val="0"/>
                        </a:spcBef>
                        <a:spcAft>
                          <a:spcPts val="0"/>
                        </a:spcAft>
                        <a:buNone/>
                      </a:pPr>
                      <a:r>
                        <a:rPr lang="en-US" sz="1400"/>
                        <a:t>19766</a:t>
                      </a:r>
                      <a:endParaRPr sz="1400"/>
                    </a:p>
                  </a:txBody>
                  <a:tcPr marL="48978" marR="48978" marT="55446" marB="55446">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PROTHROMBIN TIME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PRO</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88444</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BASIC METABOLIC PANEL</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BMP</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40477</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THYROID STIMULATING HORMONE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TSH</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97641</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T4, FREE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T4FR</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graphicFrame>
        <p:nvGraphicFramePr>
          <p:cNvPr id="199" name="Google Shape;199;p22"/>
          <p:cNvGraphicFramePr/>
          <p:nvPr/>
        </p:nvGraphicFramePr>
        <p:xfrm>
          <a:off x="6865768" y="3686910"/>
          <a:ext cx="1607143" cy="1607143"/>
        </p:xfrm>
        <a:graphic>
          <a:graphicData uri="http://schemas.openxmlformats.org/drawingml/2006/table">
            <a:tbl>
              <a:tblPr>
                <a:noFill/>
                <a:tableStyleId>{71CB66AA-850D-4605-A19E-2ED404D436C7}</a:tableStyleId>
              </a:tblPr>
              <a:tblGrid>
                <a:gridCol w="2010388"/>
                <a:gridCol w="1571411"/>
              </a:tblGrid>
              <a:tr h="494196">
                <a:tc>
                  <a:txBody>
                    <a:bodyPr/>
                    <a:lstStyle/>
                    <a:p>
                      <a:pPr marL="0" lvl="0" indent="0" algn="ctr" rtl="0">
                        <a:spcBef>
                          <a:spcPts val="0"/>
                        </a:spcBef>
                        <a:spcAft>
                          <a:spcPts val="0"/>
                        </a:spcAft>
                        <a:buNone/>
                      </a:pPr>
                      <a:r>
                        <a:rPr lang="en-US" sz="1400" b="1">
                          <a:solidFill>
                            <a:schemeClr val="lt1"/>
                          </a:solidFill>
                        </a:rPr>
                        <a:t>Description</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Department</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72200">
                <a:tc>
                  <a:txBody>
                    <a:bodyPr/>
                    <a:lstStyle/>
                    <a:p>
                      <a:pPr marL="0" lvl="0" indent="0" algn="ctr" rtl="0">
                        <a:spcBef>
                          <a:spcPts val="0"/>
                        </a:spcBef>
                        <a:spcAft>
                          <a:spcPts val="0"/>
                        </a:spcAft>
                        <a:buNone/>
                      </a:pPr>
                      <a:r>
                        <a:rPr lang="en-US" sz="1400"/>
                        <a:t>PROTHROMBIN TIME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BASIC METABOLIC PANEL</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72200">
                <a:tc>
                  <a:txBody>
                    <a:bodyPr/>
                    <a:lstStyle/>
                    <a:p>
                      <a:pPr marL="0" lvl="0" indent="0" algn="ctr" rtl="0">
                        <a:spcBef>
                          <a:spcPts val="0"/>
                        </a:spcBef>
                        <a:spcAft>
                          <a:spcPts val="0"/>
                        </a:spcAft>
                        <a:buNone/>
                      </a:pPr>
                      <a:r>
                        <a:rPr lang="en-US" sz="1400"/>
                        <a:t>THYROID STIMULATING HORMONE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63772">
                <a:tc>
                  <a:txBody>
                    <a:bodyPr/>
                    <a:lstStyle/>
                    <a:p>
                      <a:pPr marL="0" lvl="0" indent="0" algn="ctr" rtl="0">
                        <a:spcBef>
                          <a:spcPts val="0"/>
                        </a:spcBef>
                        <a:spcAft>
                          <a:spcPts val="0"/>
                        </a:spcAft>
                        <a:buNone/>
                      </a:pPr>
                      <a:r>
                        <a:rPr lang="en-US" sz="1400"/>
                        <a:t>T4, FREE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3"/>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05" name="Google Shape;205;p23"/>
          <p:cNvSpPr txBox="1">
            <a:spLocks noGrp="1"/>
          </p:cNvSpPr>
          <p:nvPr>
            <p:ph type="title"/>
          </p:nvPr>
        </p:nvSpPr>
        <p:spPr>
          <a:xfrm>
            <a:off x="5236567" y="684400"/>
            <a:ext cx="1733625"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a:t>
            </a:r>
            <a:endParaRPr/>
          </a:p>
        </p:txBody>
      </p:sp>
      <p:sp>
        <p:nvSpPr>
          <p:cNvPr id="206" name="Google Shape;206;p23"/>
          <p:cNvSpPr txBox="1"/>
          <p:nvPr/>
        </p:nvSpPr>
        <p:spPr>
          <a:xfrm>
            <a:off x="2886228" y="1725726"/>
            <a:ext cx="41703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columns by number.</a:t>
            </a:r>
            <a:endParaRPr sz="2652">
              <a:latin typeface="Calibri"/>
              <a:ea typeface="Calibri"/>
              <a:cs typeface="Calibri"/>
              <a:sym typeface="Calibri"/>
            </a:endParaRPr>
          </a:p>
        </p:txBody>
      </p:sp>
      <p:sp>
        <p:nvSpPr>
          <p:cNvPr id="207" name="Google Shape;207;p23"/>
          <p:cNvSpPr txBox="1"/>
          <p:nvPr/>
        </p:nvSpPr>
        <p:spPr>
          <a:xfrm>
            <a:off x="2716718" y="2326125"/>
            <a:ext cx="644608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518" rIns="0" bIns="0" anchor="t" anchorCtr="0">
            <a:noAutofit/>
          </a:bodyPr>
          <a:lstStyle/>
          <a:p>
            <a:pPr marL="87083"/>
            <a:r>
              <a:rPr lang="en-US" sz="2062">
                <a:latin typeface="Courier New"/>
                <a:ea typeface="Courier New"/>
                <a:cs typeface="Courier New"/>
                <a:sym typeface="Courier New"/>
              </a:rPr>
              <a:t>select(orders, 1:2)</a:t>
            </a:r>
            <a:endParaRPr sz="2062">
              <a:latin typeface="Courier New"/>
              <a:ea typeface="Courier New"/>
              <a:cs typeface="Courier New"/>
              <a:sym typeface="Courier New"/>
            </a:endParaRPr>
          </a:p>
        </p:txBody>
      </p:sp>
      <p:sp>
        <p:nvSpPr>
          <p:cNvPr id="208" name="Google Shape;208;p23"/>
          <p:cNvSpPr txBox="1"/>
          <p:nvPr/>
        </p:nvSpPr>
        <p:spPr>
          <a:xfrm>
            <a:off x="4731650" y="3262349"/>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209" name="Google Shape;209;p23"/>
          <p:cNvSpPr/>
          <p:nvPr/>
        </p:nvSpPr>
        <p:spPr>
          <a:xfrm>
            <a:off x="7961149" y="4381310"/>
            <a:ext cx="333375" cy="231922"/>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10" name="Google Shape;210;p23"/>
          <p:cNvGraphicFramePr/>
          <p:nvPr/>
        </p:nvGraphicFramePr>
        <p:xfrm>
          <a:off x="2272098" y="3720845"/>
          <a:ext cx="1607143" cy="1607143"/>
        </p:xfrm>
        <a:graphic>
          <a:graphicData uri="http://schemas.openxmlformats.org/drawingml/2006/table">
            <a:tbl>
              <a:tblPr>
                <a:noFill/>
                <a:tableStyleId>{71CB66AA-850D-4605-A19E-2ED404D436C7}</a:tableStyleId>
              </a:tblPr>
              <a:tblGrid>
                <a:gridCol w="585951"/>
                <a:gridCol w="659371"/>
                <a:gridCol w="2113366"/>
                <a:gridCol w="655741"/>
                <a:gridCol w="1577304"/>
              </a:tblGrid>
              <a:tr h="551764">
                <a:tc>
                  <a:txBody>
                    <a:bodyPr/>
                    <a:lstStyle/>
                    <a:p>
                      <a:pPr marL="0" lvl="0" indent="0" algn="ctr" rtl="0">
                        <a:spcBef>
                          <a:spcPts val="0"/>
                        </a:spcBef>
                        <a:spcAft>
                          <a:spcPts val="0"/>
                        </a:spcAft>
                        <a:buNone/>
                      </a:pPr>
                      <a:r>
                        <a:rPr lang="en-US" sz="1400" b="1">
                          <a:solidFill>
                            <a:schemeClr val="lt1"/>
                          </a:solidFill>
                        </a:rPr>
                        <a:t>Order ID</a:t>
                      </a:r>
                      <a:endParaRPr sz="1400" b="1">
                        <a:solidFill>
                          <a:schemeClr val="lt1"/>
                        </a:solidFill>
                      </a:endParaRPr>
                    </a:p>
                  </a:txBody>
                  <a:tcPr marL="48978" marR="48978" marT="55446" marB="55446">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Patient ID</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Description</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Proc Code</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c>
                  <a:txBody>
                    <a:bodyPr/>
                    <a:lstStyle/>
                    <a:p>
                      <a:pPr marL="0" lvl="0" indent="0" algn="ctr" rtl="0">
                        <a:spcBef>
                          <a:spcPts val="0"/>
                        </a:spcBef>
                        <a:spcAft>
                          <a:spcPts val="0"/>
                        </a:spcAft>
                        <a:buNone/>
                      </a:pPr>
                      <a:r>
                        <a:rPr lang="en-US" sz="1400" b="1">
                          <a:solidFill>
                            <a:schemeClr val="lt1"/>
                          </a:solidFill>
                        </a:rPr>
                        <a:t>Department</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948A54"/>
                    </a:solidFill>
                  </a:tcPr>
                </a:tc>
              </a:tr>
              <a:tr h="772200">
                <a:tc>
                  <a:txBody>
                    <a:bodyPr/>
                    <a:lstStyle/>
                    <a:p>
                      <a:pPr marL="0" lvl="0" indent="0" algn="ctr" rtl="0">
                        <a:spcBef>
                          <a:spcPts val="0"/>
                        </a:spcBef>
                        <a:spcAft>
                          <a:spcPts val="0"/>
                        </a:spcAft>
                        <a:buNone/>
                      </a:pPr>
                      <a:r>
                        <a:rPr lang="en-US" sz="1400"/>
                        <a:t>19766</a:t>
                      </a:r>
                      <a:endParaRPr sz="1400"/>
                    </a:p>
                  </a:txBody>
                  <a:tcPr marL="48978" marR="48978" marT="55446" marB="55446">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PROTHROMBIN TIME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PRO</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r h="772200">
                <a:tc>
                  <a:txBody>
                    <a:bodyPr/>
                    <a:lstStyle/>
                    <a:p>
                      <a:pPr marL="0" lvl="0" indent="0" algn="ctr" rtl="0">
                        <a:spcBef>
                          <a:spcPts val="0"/>
                        </a:spcBef>
                        <a:spcAft>
                          <a:spcPts val="0"/>
                        </a:spcAft>
                        <a:buNone/>
                      </a:pPr>
                      <a:r>
                        <a:rPr lang="en-US" sz="1400"/>
                        <a:t>88444</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BASIC METABOLIC PANEL</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BMP</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INTERNAL MEDICINE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r h="772200">
                <a:tc>
                  <a:txBody>
                    <a:bodyPr/>
                    <a:lstStyle/>
                    <a:p>
                      <a:pPr marL="0" lvl="0" indent="0" algn="ctr" rtl="0">
                        <a:spcBef>
                          <a:spcPts val="0"/>
                        </a:spcBef>
                        <a:spcAft>
                          <a:spcPts val="0"/>
                        </a:spcAft>
                        <a:buNone/>
                      </a:pPr>
                      <a:r>
                        <a:rPr lang="en-US" sz="1400"/>
                        <a:t>40477</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THYROID STIMULATING HORMONE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TSH</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r h="551764">
                <a:tc>
                  <a:txBody>
                    <a:bodyPr/>
                    <a:lstStyle/>
                    <a:p>
                      <a:pPr marL="0" lvl="0" indent="0" algn="ctr" rtl="0">
                        <a:spcBef>
                          <a:spcPts val="0"/>
                        </a:spcBef>
                        <a:spcAft>
                          <a:spcPts val="0"/>
                        </a:spcAft>
                        <a:buNone/>
                      </a:pPr>
                      <a:r>
                        <a:rPr lang="en-US" sz="1400"/>
                        <a:t>97641</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T4, FREE</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T4FR</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c>
                  <a:txBody>
                    <a:bodyPr/>
                    <a:lstStyle/>
                    <a:p>
                      <a:pPr marL="0" lvl="0" indent="0" algn="ctr" rtl="0">
                        <a:spcBef>
                          <a:spcPts val="0"/>
                        </a:spcBef>
                        <a:spcAft>
                          <a:spcPts val="0"/>
                        </a:spcAft>
                        <a:buNone/>
                      </a:pPr>
                      <a:r>
                        <a:rPr lang="en-US" sz="1400"/>
                        <a:t>ENDOCRINOLOGY CLINIC</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4BD97"/>
                    </a:solidFill>
                  </a:tcPr>
                </a:tc>
              </a:tr>
            </a:tbl>
          </a:graphicData>
        </a:graphic>
      </p:graphicFrame>
      <p:graphicFrame>
        <p:nvGraphicFramePr>
          <p:cNvPr id="211" name="Google Shape;211;p23"/>
          <p:cNvGraphicFramePr/>
          <p:nvPr/>
        </p:nvGraphicFramePr>
        <p:xfrm>
          <a:off x="8391830" y="3720845"/>
          <a:ext cx="1607143" cy="1607143"/>
        </p:xfrm>
        <a:graphic>
          <a:graphicData uri="http://schemas.openxmlformats.org/drawingml/2006/table">
            <a:tbl>
              <a:tblPr>
                <a:noFill/>
                <a:tableStyleId>{71CB66AA-850D-4605-A19E-2ED404D436C7}</a:tableStyleId>
              </a:tblPr>
              <a:tblGrid>
                <a:gridCol w="585951"/>
                <a:gridCol w="659371"/>
              </a:tblGrid>
              <a:tr h="596866">
                <a:tc>
                  <a:txBody>
                    <a:bodyPr/>
                    <a:lstStyle/>
                    <a:p>
                      <a:pPr marL="0" lvl="0" indent="0" algn="ctr" rtl="0">
                        <a:spcBef>
                          <a:spcPts val="0"/>
                        </a:spcBef>
                        <a:spcAft>
                          <a:spcPts val="0"/>
                        </a:spcAft>
                        <a:buNone/>
                      </a:pPr>
                      <a:r>
                        <a:rPr lang="en-US" sz="1400" b="1">
                          <a:solidFill>
                            <a:schemeClr val="lt1"/>
                          </a:solidFill>
                        </a:rPr>
                        <a:t>Order ID</a:t>
                      </a:r>
                      <a:endParaRPr sz="1400" b="1">
                        <a:solidFill>
                          <a:schemeClr val="lt1"/>
                        </a:solidFill>
                      </a:endParaRPr>
                    </a:p>
                  </a:txBody>
                  <a:tcPr marL="48978" marR="48978" marT="55446" marB="55446">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400" b="1">
                          <a:solidFill>
                            <a:schemeClr val="lt1"/>
                          </a:solidFill>
                        </a:rPr>
                        <a:t>Patient ID</a:t>
                      </a:r>
                      <a:endParaRPr sz="1400" b="1">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551764">
                <a:tc>
                  <a:txBody>
                    <a:bodyPr/>
                    <a:lstStyle/>
                    <a:p>
                      <a:pPr marL="0" lvl="0" indent="0" algn="ctr" rtl="0">
                        <a:spcBef>
                          <a:spcPts val="0"/>
                        </a:spcBef>
                        <a:spcAft>
                          <a:spcPts val="0"/>
                        </a:spcAft>
                        <a:buNone/>
                      </a:pPr>
                      <a:r>
                        <a:rPr lang="en-US" sz="1400"/>
                        <a:t>19766</a:t>
                      </a:r>
                      <a:endParaRPr sz="1400"/>
                    </a:p>
                  </a:txBody>
                  <a:tcPr marL="48978" marR="48978" marT="55446" marB="55446">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88444</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511388</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40477</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1764">
                <a:tc>
                  <a:txBody>
                    <a:bodyPr/>
                    <a:lstStyle/>
                    <a:p>
                      <a:pPr marL="0" lvl="0" indent="0" algn="ctr" rtl="0">
                        <a:spcBef>
                          <a:spcPts val="0"/>
                        </a:spcBef>
                        <a:spcAft>
                          <a:spcPts val="0"/>
                        </a:spcAft>
                        <a:buNone/>
                      </a:pPr>
                      <a:r>
                        <a:rPr lang="en-US" sz="1400"/>
                        <a:t>97641</a:t>
                      </a:r>
                      <a:endParaRPr sz="1400"/>
                    </a:p>
                  </a:txBody>
                  <a:tcPr marL="48978" marR="48978" marT="55446" marB="55446">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400"/>
                        <a:t>508061</a:t>
                      </a:r>
                      <a:endParaRPr sz="14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4"/>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17" name="Google Shape;217;p24"/>
          <p:cNvSpPr txBox="1">
            <a:spLocks noGrp="1"/>
          </p:cNvSpPr>
          <p:nvPr>
            <p:ph type="title"/>
          </p:nvPr>
        </p:nvSpPr>
        <p:spPr>
          <a:xfrm>
            <a:off x="4772556" y="614555"/>
            <a:ext cx="2646964" cy="777536"/>
          </a:xfrm>
          <a:prstGeom prst="rect">
            <a:avLst/>
          </a:prstGeom>
          <a:noFill/>
          <a:ln>
            <a:noFill/>
          </a:ln>
        </p:spPr>
        <p:txBody>
          <a:bodyPr spcFirstLastPara="1" wrap="square" lIns="0" tIns="6455" rIns="0" bIns="0" anchor="t" anchorCtr="0">
            <a:noAutofit/>
          </a:bodyPr>
          <a:lstStyle/>
          <a:p>
            <a:pPr marL="10545"/>
            <a:r>
              <a:rPr lang="en-US"/>
              <a:t>Exercise 2</a:t>
            </a:r>
            <a:endParaRPr/>
          </a:p>
        </p:txBody>
      </p:sp>
      <p:sp>
        <p:nvSpPr>
          <p:cNvPr id="218" name="Google Shape;218;p24"/>
          <p:cNvSpPr txBox="1"/>
          <p:nvPr/>
        </p:nvSpPr>
        <p:spPr>
          <a:xfrm>
            <a:off x="2384384" y="1859498"/>
            <a:ext cx="7718625" cy="1323482"/>
          </a:xfrm>
          <a:prstGeom prst="rect">
            <a:avLst/>
          </a:prstGeom>
          <a:noFill/>
          <a:ln>
            <a:noFill/>
          </a:ln>
        </p:spPr>
        <p:txBody>
          <a:bodyPr spcFirstLastPara="1" wrap="square" lIns="0" tIns="6455" rIns="0" bIns="0" anchor="t" anchorCtr="0">
            <a:noAutofit/>
          </a:bodyPr>
          <a:lstStyle/>
          <a:p>
            <a:pPr marL="6803"/>
            <a:r>
              <a:rPr lang="en-US" sz="2652">
                <a:solidFill>
                  <a:srgbClr val="005493"/>
                </a:solidFill>
                <a:latin typeface="Calibri"/>
                <a:ea typeface="Calibri"/>
                <a:cs typeface="Calibri"/>
                <a:sym typeface="Calibri"/>
              </a:rPr>
              <a:t>Alter the code to select just the </a:t>
            </a:r>
            <a:r>
              <a:rPr lang="en-US" sz="2652" b="1">
                <a:solidFill>
                  <a:srgbClr val="005493"/>
                </a:solidFill>
              </a:rPr>
              <a:t>ORDER_STATUS_C </a:t>
            </a:r>
            <a:r>
              <a:rPr lang="en-US" sz="2652">
                <a:solidFill>
                  <a:srgbClr val="005493"/>
                </a:solidFill>
                <a:latin typeface="Calibri"/>
                <a:ea typeface="Calibri"/>
                <a:cs typeface="Calibri"/>
                <a:sym typeface="Calibri"/>
              </a:rPr>
              <a:t>column using the (1) column name and the (2) column number:</a:t>
            </a:r>
            <a:endParaRPr sz="2652">
              <a:latin typeface="Calibri"/>
              <a:ea typeface="Calibri"/>
              <a:cs typeface="Calibri"/>
              <a:sym typeface="Calibri"/>
            </a:endParaRPr>
          </a:p>
          <a:p>
            <a:pPr marL="6803">
              <a:spcBef>
                <a:spcPts val="2737"/>
              </a:spcBef>
            </a:pPr>
            <a:r>
              <a:rPr lang="en-US" sz="2652">
                <a:solidFill>
                  <a:srgbClr val="164F86"/>
                </a:solidFill>
                <a:latin typeface="Courier New"/>
                <a:ea typeface="Courier New"/>
                <a:cs typeface="Courier New"/>
                <a:sym typeface="Courier New"/>
              </a:rPr>
              <a:t>select(orders,Description, Department)</a:t>
            </a:r>
            <a:endParaRPr sz="2652">
              <a:latin typeface="Courier New"/>
              <a:ea typeface="Courier New"/>
              <a:cs typeface="Courier New"/>
              <a:sym typeface="Courier New"/>
            </a:endParaRPr>
          </a:p>
        </p:txBody>
      </p:sp>
      <p:sp>
        <p:nvSpPr>
          <p:cNvPr id="219" name="Google Shape;219;p24"/>
          <p:cNvSpPr/>
          <p:nvPr/>
        </p:nvSpPr>
        <p:spPr>
          <a:xfrm>
            <a:off x="9021254" y="568905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02:00</a:t>
            </a:r>
            <a:endParaRPr sz="5143">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25"/>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25" name="Google Shape;225;p25"/>
          <p:cNvSpPr/>
          <p:nvPr/>
        </p:nvSpPr>
        <p:spPr>
          <a:xfrm>
            <a:off x="1216768" y="560135"/>
            <a:ext cx="9758703"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26" name="Google Shape;226;p25"/>
          <p:cNvSpPr/>
          <p:nvPr/>
        </p:nvSpPr>
        <p:spPr>
          <a:xfrm>
            <a:off x="1216768" y="560135"/>
            <a:ext cx="9758703"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27" name="Google Shape;227;p25"/>
          <p:cNvSpPr txBox="1">
            <a:spLocks noGrp="1"/>
          </p:cNvSpPr>
          <p:nvPr>
            <p:ph type="title"/>
          </p:nvPr>
        </p:nvSpPr>
        <p:spPr>
          <a:xfrm>
            <a:off x="1350268" y="216182"/>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a:solidFill>
                  <a:srgbClr val="164F86"/>
                </a:solidFill>
                <a:latin typeface="Courier New"/>
                <a:ea typeface="Courier New"/>
                <a:cs typeface="Courier New"/>
                <a:sym typeface="Courier New"/>
              </a:rPr>
              <a:t>select(orders,</a:t>
            </a:r>
            <a:r>
              <a:rPr lang="en-US" sz="2652">
                <a:latin typeface="Courier New"/>
                <a:ea typeface="Courier New"/>
                <a:cs typeface="Courier New"/>
                <a:sym typeface="Courier New"/>
              </a:rPr>
              <a:t>ORDER_STATUS_C</a:t>
            </a:r>
            <a:r>
              <a:rPr lang="en-US" sz="2652">
                <a:solidFill>
                  <a:srgbClr val="164F86"/>
                </a:solidFill>
                <a:latin typeface="Courier New"/>
                <a:ea typeface="Courier New"/>
                <a:cs typeface="Courier New"/>
                <a:sym typeface="Courier New"/>
              </a:rPr>
              <a:t>)</a:t>
            </a:r>
            <a:endParaRPr sz="2196">
              <a:solidFill>
                <a:srgbClr val="000000"/>
              </a:solidFill>
              <a:latin typeface="Courier New"/>
              <a:ea typeface="Courier New"/>
              <a:cs typeface="Courier New"/>
              <a:sym typeface="Courier New"/>
            </a:endParaRPr>
          </a:p>
        </p:txBody>
      </p:sp>
      <p:sp>
        <p:nvSpPr>
          <p:cNvPr id="228" name="Google Shape;228;p25"/>
          <p:cNvSpPr txBox="1">
            <a:spLocks noGrp="1"/>
          </p:cNvSpPr>
          <p:nvPr>
            <p:ph type="title"/>
          </p:nvPr>
        </p:nvSpPr>
        <p:spPr>
          <a:xfrm>
            <a:off x="1319558" y="606340"/>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a:solidFill>
                  <a:srgbClr val="164F86"/>
                </a:solidFill>
                <a:latin typeface="Courier New"/>
                <a:ea typeface="Courier New"/>
                <a:cs typeface="Courier New"/>
                <a:sym typeface="Courier New"/>
              </a:rPr>
              <a:t>select(orders,</a:t>
            </a:r>
            <a:r>
              <a:rPr lang="en-US" sz="2652">
                <a:latin typeface="Courier New"/>
                <a:ea typeface="Courier New"/>
                <a:cs typeface="Courier New"/>
                <a:sym typeface="Courier New"/>
              </a:rPr>
              <a:t>8</a:t>
            </a:r>
            <a:r>
              <a:rPr lang="en-US" sz="2652">
                <a:solidFill>
                  <a:srgbClr val="164F86"/>
                </a:solidFill>
                <a:latin typeface="Courier New"/>
                <a:ea typeface="Courier New"/>
                <a:cs typeface="Courier New"/>
                <a:sym typeface="Courier New"/>
              </a:rPr>
              <a:t>)</a:t>
            </a:r>
            <a:endParaRPr sz="2196">
              <a:solidFill>
                <a:srgbClr val="000000"/>
              </a:solidFill>
              <a:latin typeface="Courier New"/>
              <a:ea typeface="Courier New"/>
              <a:cs typeface="Courier New"/>
              <a:sym typeface="Courier New"/>
            </a:endParaRPr>
          </a:p>
        </p:txBody>
      </p:sp>
      <p:pic>
        <p:nvPicPr>
          <p:cNvPr id="229" name="Google Shape;229;p25"/>
          <p:cNvPicPr preferRelativeResize="0"/>
          <p:nvPr/>
        </p:nvPicPr>
        <p:blipFill>
          <a:blip r:embed="rId4">
            <a:alphaModFix/>
          </a:blip>
          <a:stretch>
            <a:fillRect/>
          </a:stretch>
        </p:blipFill>
        <p:spPr>
          <a:xfrm>
            <a:off x="1417469" y="1559937"/>
            <a:ext cx="2128554" cy="32495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8"/>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53" name="Google Shape;53;p8"/>
          <p:cNvSpPr txBox="1"/>
          <p:nvPr/>
        </p:nvSpPr>
        <p:spPr>
          <a:xfrm>
            <a:off x="4535392" y="544710"/>
            <a:ext cx="3116089" cy="914464"/>
          </a:xfrm>
          <a:prstGeom prst="rect">
            <a:avLst/>
          </a:prstGeom>
          <a:noFill/>
          <a:ln>
            <a:noFill/>
          </a:ln>
        </p:spPr>
        <p:txBody>
          <a:bodyPr spcFirstLastPara="1" wrap="square" lIns="0" tIns="8504" rIns="0" bIns="0" anchor="t" anchorCtr="0">
            <a:noAutofit/>
          </a:bodyPr>
          <a:lstStyle/>
          <a:p>
            <a:pPr marL="6803"/>
            <a:r>
              <a:rPr lang="en-US" sz="5196">
                <a:solidFill>
                  <a:srgbClr val="005493"/>
                </a:solidFill>
                <a:latin typeface="Calibri"/>
                <a:ea typeface="Calibri"/>
                <a:cs typeface="Calibri"/>
                <a:sym typeface="Calibri"/>
              </a:rPr>
              <a:t>Exercise 1</a:t>
            </a:r>
            <a:endParaRPr sz="5196">
              <a:latin typeface="Calibri"/>
              <a:ea typeface="Calibri"/>
              <a:cs typeface="Calibri"/>
              <a:sym typeface="Calibri"/>
            </a:endParaRPr>
          </a:p>
        </p:txBody>
      </p:sp>
      <p:sp>
        <p:nvSpPr>
          <p:cNvPr id="54" name="Google Shape;54;p8"/>
          <p:cNvSpPr txBox="1"/>
          <p:nvPr/>
        </p:nvSpPr>
        <p:spPr>
          <a:xfrm>
            <a:off x="3535680" y="2077900"/>
            <a:ext cx="7216140" cy="1386964"/>
          </a:xfrm>
          <a:prstGeom prst="rect">
            <a:avLst/>
          </a:prstGeom>
          <a:noFill/>
          <a:ln>
            <a:noFill/>
          </a:ln>
        </p:spPr>
        <p:txBody>
          <a:bodyPr spcFirstLastPara="1" wrap="square" lIns="0" tIns="6455" rIns="0" bIns="0" anchor="t" anchorCtr="0">
            <a:noAutofit/>
          </a:bodyPr>
          <a:lstStyle/>
          <a:p>
            <a:pPr marL="6803" marR="2721">
              <a:lnSpc>
                <a:spcPct val="134900"/>
              </a:lnSpc>
            </a:pPr>
            <a:r>
              <a:rPr lang="en-US" sz="4400" dirty="0">
                <a:solidFill>
                  <a:srgbClr val="005493"/>
                </a:solidFill>
                <a:latin typeface="Calibri"/>
                <a:ea typeface="Calibri"/>
                <a:cs typeface="Calibri"/>
                <a:sym typeface="Calibri"/>
              </a:rPr>
              <a:t>Open </a:t>
            </a:r>
            <a:r>
              <a:rPr lang="en-US" sz="4400" b="1" dirty="0">
                <a:solidFill>
                  <a:srgbClr val="005493"/>
                </a:solidFill>
              </a:rPr>
              <a:t>02-Transform.Rmd</a:t>
            </a:r>
            <a:r>
              <a:rPr lang="en-US" sz="4400" dirty="0">
                <a:solidFill>
                  <a:srgbClr val="005493"/>
                </a:solidFill>
                <a:latin typeface="Calibri"/>
                <a:ea typeface="Calibri"/>
                <a:cs typeface="Calibri"/>
                <a:sym typeface="Calibri"/>
              </a:rPr>
              <a:t> Run </a:t>
            </a:r>
            <a:r>
              <a:rPr lang="en-US" sz="4400" dirty="0">
                <a:solidFill>
                  <a:srgbClr val="005493"/>
                </a:solidFill>
                <a:latin typeface="Calibri"/>
                <a:ea typeface="Calibri"/>
                <a:cs typeface="Calibri"/>
                <a:sym typeface="Calibri"/>
              </a:rPr>
              <a:t>the setup chunk</a:t>
            </a:r>
            <a:endParaRPr sz="4400" dirty="0">
              <a:latin typeface="Calibri"/>
              <a:ea typeface="Calibri"/>
              <a:cs typeface="Calibri"/>
              <a:sym typeface="Calibri"/>
            </a:endParaRPr>
          </a:p>
        </p:txBody>
      </p:sp>
      <p:sp>
        <p:nvSpPr>
          <p:cNvPr id="55" name="Google Shape;55;p8"/>
          <p:cNvSpPr/>
          <p:nvPr/>
        </p:nvSpPr>
        <p:spPr>
          <a:xfrm>
            <a:off x="9592754" y="559108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6"/>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35" name="Google Shape;235;p26"/>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sp>
        <p:nvSpPr>
          <p:cNvPr id="236" name="Google Shape;236;p26"/>
          <p:cNvSpPr txBox="1"/>
          <p:nvPr/>
        </p:nvSpPr>
        <p:spPr>
          <a:xfrm>
            <a:off x="2417222" y="1243721"/>
            <a:ext cx="3971411"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 </a:t>
            </a:r>
            <a:r>
              <a:rPr lang="en-US" sz="2196">
                <a:latin typeface="Calibri"/>
                <a:ea typeface="Calibri"/>
                <a:cs typeface="Calibri"/>
                <a:sym typeface="Calibri"/>
              </a:rPr>
              <a:t>--Select range of columns</a:t>
            </a:r>
            <a:endParaRPr sz="2196">
              <a:latin typeface="Calibri"/>
              <a:ea typeface="Calibri"/>
              <a:cs typeface="Calibri"/>
              <a:sym typeface="Calibri"/>
            </a:endParaRPr>
          </a:p>
        </p:txBody>
      </p:sp>
      <p:sp>
        <p:nvSpPr>
          <p:cNvPr id="237" name="Google Shape;237;p26"/>
          <p:cNvSpPr txBox="1"/>
          <p:nvPr/>
        </p:nvSpPr>
        <p:spPr>
          <a:xfrm>
            <a:off x="2417217" y="1790459"/>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4013" rIns="0" bIns="0" anchor="t" anchorCtr="0">
            <a:noAutofit/>
          </a:bodyPr>
          <a:lstStyle/>
          <a:p>
            <a:pPr marL="83001"/>
            <a:r>
              <a:rPr lang="en-US" sz="1768">
                <a:latin typeface="Courier New"/>
                <a:ea typeface="Courier New"/>
                <a:cs typeface="Courier New"/>
                <a:sym typeface="Courier New"/>
              </a:rPr>
              <a:t>select(orders, Order_ID</a:t>
            </a:r>
            <a:r>
              <a:rPr lang="en-US" sz="1768">
                <a:solidFill>
                  <a:srgbClr val="0365C0"/>
                </a:solidFill>
                <a:latin typeface="Courier New"/>
                <a:ea typeface="Courier New"/>
                <a:cs typeface="Courier New"/>
                <a:sym typeface="Courier New"/>
              </a:rPr>
              <a:t>:</a:t>
            </a:r>
            <a:r>
              <a:rPr lang="en-US" sz="1768">
                <a:latin typeface="Courier New"/>
                <a:ea typeface="Courier New"/>
                <a:cs typeface="Courier New"/>
                <a:sym typeface="Courier New"/>
              </a:rPr>
              <a:t>LAB_STATUS_C)</a:t>
            </a:r>
            <a:endParaRPr sz="1768">
              <a:latin typeface="Courier New"/>
              <a:ea typeface="Courier New"/>
              <a:cs typeface="Courier New"/>
              <a:sym typeface="Courier New"/>
            </a:endParaRPr>
          </a:p>
        </p:txBody>
      </p:sp>
      <p:sp>
        <p:nvSpPr>
          <p:cNvPr id="238" name="Google Shape;238;p26"/>
          <p:cNvSpPr txBox="1"/>
          <p:nvPr/>
        </p:nvSpPr>
        <p:spPr>
          <a:xfrm>
            <a:off x="2431862" y="2601960"/>
            <a:ext cx="6435964"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 </a:t>
            </a:r>
            <a:r>
              <a:rPr lang="en-US" sz="2196">
                <a:latin typeface="Calibri"/>
                <a:ea typeface="Calibri"/>
                <a:cs typeface="Calibri"/>
                <a:sym typeface="Calibri"/>
              </a:rPr>
              <a:t>--Select every column but</a:t>
            </a:r>
            <a:endParaRPr sz="2196">
              <a:latin typeface="Calibri"/>
              <a:ea typeface="Calibri"/>
              <a:cs typeface="Calibri"/>
              <a:sym typeface="Calibri"/>
            </a:endParaRPr>
          </a:p>
        </p:txBody>
      </p:sp>
      <p:sp>
        <p:nvSpPr>
          <p:cNvPr id="239" name="Google Shape;239;p26"/>
          <p:cNvSpPr txBox="1"/>
          <p:nvPr/>
        </p:nvSpPr>
        <p:spPr>
          <a:xfrm>
            <a:off x="2417217" y="3146590"/>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0612"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a:t>
            </a:r>
            <a:r>
              <a:rPr lang="en-US" sz="1768">
                <a:latin typeface="Courier New"/>
                <a:ea typeface="Courier New"/>
                <a:cs typeface="Courier New"/>
                <a:sym typeface="Courier New"/>
              </a:rPr>
              <a:t>c(Description, ORDER_STATUS_C))</a:t>
            </a:r>
            <a:endParaRPr sz="1768">
              <a:latin typeface="Courier New"/>
              <a:ea typeface="Courier New"/>
              <a:cs typeface="Courier New"/>
              <a:sym typeface="Courier New"/>
            </a:endParaRPr>
          </a:p>
        </p:txBody>
      </p:sp>
      <p:sp>
        <p:nvSpPr>
          <p:cNvPr id="240" name="Google Shape;240;p26"/>
          <p:cNvSpPr txBox="1"/>
          <p:nvPr/>
        </p:nvSpPr>
        <p:spPr>
          <a:xfrm>
            <a:off x="2437473" y="3960768"/>
            <a:ext cx="6435964"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starts_with() </a:t>
            </a:r>
            <a:r>
              <a:rPr lang="en-US" sz="2196">
                <a:latin typeface="Calibri"/>
                <a:ea typeface="Calibri"/>
                <a:cs typeface="Calibri"/>
                <a:sym typeface="Calibri"/>
              </a:rPr>
              <a:t>- Select columns that start with…</a:t>
            </a:r>
            <a:endParaRPr sz="2196">
              <a:latin typeface="Calibri"/>
              <a:ea typeface="Calibri"/>
              <a:cs typeface="Calibri"/>
              <a:sym typeface="Calibri"/>
            </a:endParaRPr>
          </a:p>
        </p:txBody>
      </p:sp>
      <p:sp>
        <p:nvSpPr>
          <p:cNvPr id="241" name="Google Shape;241;p26"/>
          <p:cNvSpPr txBox="1"/>
          <p:nvPr/>
        </p:nvSpPr>
        <p:spPr>
          <a:xfrm>
            <a:off x="2424895" y="4502719"/>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2996" rIns="0" bIns="0" anchor="t" anchorCtr="0">
            <a:noAutofit/>
          </a:bodyPr>
          <a:lstStyle/>
          <a:p>
            <a:pPr marL="86403"/>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 starts_with("Order")</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
        <p:nvSpPr>
          <p:cNvPr id="242" name="Google Shape;242;p26"/>
          <p:cNvSpPr txBox="1"/>
          <p:nvPr/>
        </p:nvSpPr>
        <p:spPr>
          <a:xfrm>
            <a:off x="2431860" y="5313224"/>
            <a:ext cx="7449107"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ends_with() </a:t>
            </a:r>
            <a:r>
              <a:rPr lang="en-US" sz="2196">
                <a:latin typeface="Calibri"/>
                <a:ea typeface="Calibri"/>
                <a:cs typeface="Calibri"/>
                <a:sym typeface="Calibri"/>
              </a:rPr>
              <a:t>- Select columns that end with…</a:t>
            </a:r>
            <a:endParaRPr sz="2196">
              <a:latin typeface="Calibri"/>
              <a:ea typeface="Calibri"/>
              <a:cs typeface="Calibri"/>
              <a:sym typeface="Calibri"/>
            </a:endParaRPr>
          </a:p>
        </p:txBody>
      </p:sp>
      <p:sp>
        <p:nvSpPr>
          <p:cNvPr id="243" name="Google Shape;243;p26"/>
          <p:cNvSpPr txBox="1"/>
          <p:nvPr/>
        </p:nvSpPr>
        <p:spPr>
          <a:xfrm>
            <a:off x="2417217" y="5858851"/>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5379"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 ends_with("DESCR"))</a:t>
            </a:r>
            <a:endParaRPr sz="1768">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2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49" name="Google Shape;249;p27"/>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graphicFrame>
        <p:nvGraphicFramePr>
          <p:cNvPr id="250" name="Google Shape;250;p27"/>
          <p:cNvGraphicFramePr/>
          <p:nvPr/>
        </p:nvGraphicFramePr>
        <p:xfrm>
          <a:off x="1221235" y="1683899"/>
          <a:ext cx="1607143" cy="1607143"/>
        </p:xfrm>
        <a:graphic>
          <a:graphicData uri="http://schemas.openxmlformats.org/drawingml/2006/table">
            <a:tbl>
              <a:tblPr>
                <a:noFill/>
                <a:tableStyleId>{E8A09481-35D7-4565-9225-4E10A05E4E98}</a:tableStyleId>
              </a:tblPr>
              <a:tblGrid>
                <a:gridCol w="1800415"/>
                <a:gridCol w="2733857"/>
                <a:gridCol w="5215259"/>
              </a:tblGrid>
              <a:tr h="1221236">
                <a:tc>
                  <a:txBody>
                    <a:bodyPr/>
                    <a:lstStyle/>
                    <a:p>
                      <a:pPr marL="0" lvl="0" indent="0" algn="ctr" rtl="0">
                        <a:spcBef>
                          <a:spcPts val="0"/>
                        </a:spcBef>
                        <a:spcAft>
                          <a:spcPts val="0"/>
                        </a:spcAft>
                        <a:buNone/>
                      </a:pPr>
                      <a:r>
                        <a:rPr lang="en-US" sz="3600"/>
                        <a:t>Function</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What it does</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How it’s used</a:t>
                      </a:r>
                      <a:endParaRPr sz="3600"/>
                    </a:p>
                  </a:txBody>
                  <a:tcPr marL="48978" marR="48978" marT="55446" marB="55446" anchor="ctr">
                    <a:lnB w="9525" cap="flat" cmpd="sng">
                      <a:solidFill>
                        <a:srgbClr val="9E9E9E"/>
                      </a:solidFill>
                      <a:prstDash val="solid"/>
                      <a:round/>
                      <a:headEnd type="none" w="sm" len="sm"/>
                      <a:tailEnd type="none" w="sm" len="sm"/>
                    </a:lnB>
                  </a:tcPr>
                </a:tc>
              </a:tr>
              <a:tr h="862007">
                <a:tc>
                  <a:txBody>
                    <a:bodyPr/>
                    <a:lstStyle/>
                    <a:p>
                      <a:pPr marL="12700" lvl="0" indent="0" algn="ctr" rtl="0">
                        <a:spcBef>
                          <a:spcPts val="0"/>
                        </a:spcBef>
                        <a:spcAft>
                          <a:spcPts val="0"/>
                        </a:spcAft>
                        <a:buNone/>
                      </a:pPr>
                      <a:r>
                        <a:rPr lang="en-US" sz="3600" b="1">
                          <a:solidFill>
                            <a:schemeClr val="dk1"/>
                          </a:solidFill>
                          <a:latin typeface="Trebuchet MS"/>
                          <a:ea typeface="Trebuchet MS"/>
                          <a:cs typeface="Trebuchet MS"/>
                          <a:sym typeface="Trebuchet MS"/>
                        </a:rPr>
                        <a:t>:</a:t>
                      </a:r>
                      <a:endParaRPr sz="36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range of columns</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Order_ID</a:t>
                      </a:r>
                      <a:r>
                        <a:rPr lang="en-US" sz="2000">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LAB_STATUS_C)</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000800">
                <a:tc>
                  <a:txBody>
                    <a:bodyPr/>
                    <a:lstStyle/>
                    <a:p>
                      <a:pPr marL="12700" lvl="0" indent="0" algn="ctr" rtl="0">
                        <a:spcBef>
                          <a:spcPts val="0"/>
                        </a:spcBef>
                        <a:spcAft>
                          <a:spcPts val="0"/>
                        </a:spcAft>
                        <a:buNone/>
                      </a:pPr>
                      <a:r>
                        <a:rPr lang="en-US" sz="5800" b="1">
                          <a:solidFill>
                            <a:schemeClr val="dk1"/>
                          </a:solidFill>
                          <a:latin typeface="Trebuchet MS"/>
                          <a:ea typeface="Trebuchet MS"/>
                          <a:cs typeface="Trebuchet MS"/>
                          <a:sym typeface="Trebuchet MS"/>
                        </a:rPr>
                        <a:t>-</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every column but</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b="1">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Patient_ID)</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None/>
                      </a:pPr>
                      <a:r>
                        <a:rPr lang="en-US" sz="2500" b="1">
                          <a:solidFill>
                            <a:schemeClr val="dk1"/>
                          </a:solidFill>
                          <a:latin typeface="Trebuchet MS"/>
                          <a:ea typeface="Trebuchet MS"/>
                          <a:cs typeface="Trebuchet MS"/>
                          <a:sym typeface="Trebuchet MS"/>
                        </a:rPr>
                        <a:t>starts_with()</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columns that start with</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starts_with("Order")</a:t>
                      </a:r>
                      <a:r>
                        <a:rPr lang="en-US" sz="2000">
                          <a:solidFill>
                            <a:schemeClr val="dk1"/>
                          </a:solidFill>
                          <a:latin typeface="Courier New"/>
                          <a:ea typeface="Courier New"/>
                          <a:cs typeface="Courier New"/>
                          <a:sym typeface="Courier New"/>
                        </a:rPr>
                        <a:t>)</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Clr>
                          <a:schemeClr val="dk1"/>
                        </a:buClr>
                        <a:buSzPts val="1200"/>
                        <a:buFont typeface="Arial"/>
                        <a:buNone/>
                      </a:pPr>
                      <a:r>
                        <a:rPr lang="en-US" sz="2500" b="1">
                          <a:solidFill>
                            <a:schemeClr val="dk1"/>
                          </a:solidFill>
                          <a:latin typeface="Trebuchet MS"/>
                          <a:ea typeface="Trebuchet MS"/>
                          <a:cs typeface="Trebuchet MS"/>
                          <a:sym typeface="Trebuchet MS"/>
                        </a:rPr>
                        <a:t>contains()</a:t>
                      </a:r>
                      <a:endParaRPr sz="2500" b="1">
                        <a:solidFill>
                          <a:schemeClr val="dk1"/>
                        </a:solidFill>
                        <a:latin typeface="Trebuchet MS"/>
                        <a:ea typeface="Trebuchet MS"/>
                        <a:cs typeface="Trebuchet MS"/>
                        <a:sym typeface="Trebuchet MS"/>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Clr>
                          <a:schemeClr val="dk1"/>
                        </a:buClr>
                        <a:buSzPts val="1200"/>
                        <a:buFont typeface="Arial"/>
                        <a:buNone/>
                      </a:pPr>
                      <a:r>
                        <a:rPr lang="en-US" sz="2500">
                          <a:solidFill>
                            <a:schemeClr val="dk1"/>
                          </a:solidFill>
                          <a:latin typeface="Calibri"/>
                          <a:ea typeface="Calibri"/>
                          <a:cs typeface="Calibri"/>
                          <a:sym typeface="Calibri"/>
                        </a:rPr>
                        <a:t>Select columns that contain</a:t>
                      </a:r>
                      <a:endParaRPr sz="2500">
                        <a:solidFill>
                          <a:schemeClr val="dk1"/>
                        </a:solidFill>
                        <a:latin typeface="Calibri"/>
                        <a:ea typeface="Calibri"/>
                        <a:cs typeface="Calibri"/>
                        <a:sym typeface="Calibri"/>
                      </a:endParaRPr>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Clr>
                          <a:schemeClr val="dk1"/>
                        </a:buClr>
                        <a:buFont typeface="Arial"/>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contains("Time")</a:t>
                      </a:r>
                      <a:r>
                        <a:rPr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28"/>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56" name="Google Shape;256;p28"/>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sp>
        <p:nvSpPr>
          <p:cNvPr id="257" name="Google Shape;257;p28"/>
          <p:cNvSpPr txBox="1"/>
          <p:nvPr/>
        </p:nvSpPr>
        <p:spPr>
          <a:xfrm>
            <a:off x="2431865" y="1249510"/>
            <a:ext cx="5973911"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contains() </a:t>
            </a:r>
            <a:r>
              <a:rPr lang="en-US" sz="2196">
                <a:latin typeface="Calibri"/>
                <a:ea typeface="Calibri"/>
                <a:cs typeface="Calibri"/>
                <a:sym typeface="Calibri"/>
              </a:rPr>
              <a:t>- Select columns whose names contain…</a:t>
            </a:r>
            <a:endParaRPr sz="2196">
              <a:latin typeface="Calibri"/>
              <a:ea typeface="Calibri"/>
              <a:cs typeface="Calibri"/>
              <a:sym typeface="Calibri"/>
            </a:endParaRPr>
          </a:p>
        </p:txBody>
      </p:sp>
      <p:sp>
        <p:nvSpPr>
          <p:cNvPr id="258" name="Google Shape;258;p28"/>
          <p:cNvSpPr txBox="1"/>
          <p:nvPr/>
        </p:nvSpPr>
        <p:spPr>
          <a:xfrm>
            <a:off x="2417217" y="1790459"/>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4013"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contains("Time")</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
        <p:nvSpPr>
          <p:cNvPr id="259" name="Google Shape;259;p28"/>
          <p:cNvSpPr txBox="1"/>
          <p:nvPr/>
        </p:nvSpPr>
        <p:spPr>
          <a:xfrm>
            <a:off x="2431861" y="2617833"/>
            <a:ext cx="7970946" cy="377357"/>
          </a:xfrm>
          <a:prstGeom prst="rect">
            <a:avLst/>
          </a:prstGeom>
          <a:noFill/>
          <a:ln>
            <a:noFill/>
          </a:ln>
        </p:spPr>
        <p:txBody>
          <a:bodyPr spcFirstLastPara="1" wrap="square" lIns="0" tIns="7821" rIns="0" bIns="0" anchor="t" anchorCtr="0">
            <a:noAutofit/>
          </a:bodyPr>
          <a:lstStyle/>
          <a:p>
            <a:pPr marL="6803"/>
            <a:r>
              <a:rPr lang="en-US" sz="2089" b="1">
                <a:latin typeface="Trebuchet MS"/>
                <a:ea typeface="Trebuchet MS"/>
                <a:cs typeface="Trebuchet MS"/>
                <a:sym typeface="Trebuchet MS"/>
              </a:rPr>
              <a:t>matches() </a:t>
            </a:r>
            <a:r>
              <a:rPr lang="en-US" sz="2089">
                <a:latin typeface="Calibri"/>
                <a:ea typeface="Calibri"/>
                <a:cs typeface="Calibri"/>
                <a:sym typeface="Calibri"/>
              </a:rPr>
              <a:t>- Select columns whose names match regular expression</a:t>
            </a:r>
            <a:endParaRPr sz="2089">
              <a:latin typeface="Calibri"/>
              <a:ea typeface="Calibri"/>
              <a:cs typeface="Calibri"/>
              <a:sym typeface="Calibri"/>
            </a:endParaRPr>
          </a:p>
        </p:txBody>
      </p:sp>
      <p:sp>
        <p:nvSpPr>
          <p:cNvPr id="260" name="Google Shape;260;p28"/>
          <p:cNvSpPr txBox="1"/>
          <p:nvPr/>
        </p:nvSpPr>
        <p:spPr>
          <a:xfrm>
            <a:off x="2417217" y="3146590"/>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0612"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matches("^.{4}$")</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
        <p:nvSpPr>
          <p:cNvPr id="261" name="Google Shape;261;p28"/>
          <p:cNvSpPr txBox="1"/>
          <p:nvPr/>
        </p:nvSpPr>
        <p:spPr>
          <a:xfrm>
            <a:off x="2431861" y="4065615"/>
            <a:ext cx="8155125" cy="396643"/>
          </a:xfrm>
          <a:prstGeom prst="rect">
            <a:avLst/>
          </a:prstGeom>
          <a:noFill/>
          <a:ln>
            <a:noFill/>
          </a:ln>
        </p:spPr>
        <p:txBody>
          <a:bodyPr spcFirstLastPara="1" wrap="square" lIns="0" tIns="8156" rIns="0" bIns="0" anchor="t" anchorCtr="0">
            <a:noAutofit/>
          </a:bodyPr>
          <a:lstStyle/>
          <a:p>
            <a:pPr marL="6803"/>
            <a:r>
              <a:rPr lang="en-US" sz="2196" b="1">
                <a:latin typeface="Trebuchet MS"/>
                <a:ea typeface="Trebuchet MS"/>
                <a:cs typeface="Trebuchet MS"/>
                <a:sym typeface="Trebuchet MS"/>
              </a:rPr>
              <a:t>num_range() </a:t>
            </a:r>
            <a:r>
              <a:rPr lang="en-US" sz="2196">
                <a:latin typeface="Calibri"/>
                <a:ea typeface="Calibri"/>
                <a:cs typeface="Calibri"/>
                <a:sym typeface="Calibri"/>
              </a:rPr>
              <a:t>- Select columns named in prefix, number style</a:t>
            </a:r>
            <a:endParaRPr sz="2196">
              <a:latin typeface="Calibri"/>
              <a:ea typeface="Calibri"/>
              <a:cs typeface="Calibri"/>
              <a:sym typeface="Calibri"/>
            </a:endParaRPr>
          </a:p>
        </p:txBody>
      </p:sp>
      <p:sp>
        <p:nvSpPr>
          <p:cNvPr id="262" name="Google Shape;262;p28"/>
          <p:cNvSpPr txBox="1"/>
          <p:nvPr/>
        </p:nvSpPr>
        <p:spPr>
          <a:xfrm>
            <a:off x="2417217" y="4611241"/>
            <a:ext cx="7357661" cy="548357"/>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85379" rIns="0" bIns="0" anchor="t" anchorCtr="0">
            <a:noAutofit/>
          </a:bodyPr>
          <a:lstStyle/>
          <a:p>
            <a:pPr marL="83001"/>
            <a:r>
              <a:rPr lang="en-US" sz="1768">
                <a:latin typeface="Courier New"/>
                <a:ea typeface="Courier New"/>
                <a:cs typeface="Courier New"/>
                <a:sym typeface="Courier New"/>
              </a:rPr>
              <a:t>select(</a:t>
            </a:r>
            <a:r>
              <a:rPr lang="en-US" sz="1768">
                <a:solidFill>
                  <a:schemeClr val="dk1"/>
                </a:solidFill>
                <a:latin typeface="Courier New"/>
                <a:ea typeface="Courier New"/>
                <a:cs typeface="Courier New"/>
                <a:sym typeface="Courier New"/>
              </a:rPr>
              <a:t>orders</a:t>
            </a:r>
            <a:r>
              <a:rPr lang="en-US" sz="1768">
                <a:latin typeface="Courier New"/>
                <a:ea typeface="Courier New"/>
                <a:cs typeface="Courier New"/>
                <a:sym typeface="Courier New"/>
              </a:rPr>
              <a:t>, </a:t>
            </a:r>
            <a:r>
              <a:rPr lang="en-US" sz="1768">
                <a:solidFill>
                  <a:srgbClr val="0365C0"/>
                </a:solidFill>
                <a:latin typeface="Courier New"/>
                <a:ea typeface="Courier New"/>
                <a:cs typeface="Courier New"/>
                <a:sym typeface="Courier New"/>
              </a:rPr>
              <a:t>num_range("x", 1:5)</a:t>
            </a:r>
            <a:r>
              <a:rPr lang="en-US" sz="1768">
                <a:latin typeface="Courier New"/>
                <a:ea typeface="Courier New"/>
                <a:cs typeface="Courier New"/>
                <a:sym typeface="Courier New"/>
              </a:rPr>
              <a:t>)</a:t>
            </a:r>
            <a:endParaRPr sz="1768">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7" name="Google Shape;267;p29"/>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68" name="Google Shape;268;p29"/>
          <p:cNvSpPr/>
          <p:nvPr/>
        </p:nvSpPr>
        <p:spPr>
          <a:xfrm>
            <a:off x="2464891" y="2254092"/>
            <a:ext cx="3462750" cy="30209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269" name="Google Shape;269;p29"/>
          <p:cNvSpPr/>
          <p:nvPr/>
        </p:nvSpPr>
        <p:spPr>
          <a:xfrm>
            <a:off x="4733998" y="2851095"/>
            <a:ext cx="5596958" cy="2412449"/>
          </a:xfrm>
          <a:custGeom>
            <a:avLst/>
            <a:gdLst/>
            <a:ahLst/>
            <a:cxnLst/>
            <a:rect l="l" t="t" r="r" b="b"/>
            <a:pathLst>
              <a:path w="10447655" h="3976370" extrusionOk="0">
                <a:moveTo>
                  <a:pt x="2256215" y="0"/>
                </a:moveTo>
                <a:lnTo>
                  <a:pt x="0" y="3150"/>
                </a:lnTo>
                <a:lnTo>
                  <a:pt x="7843" y="1183557"/>
                </a:lnTo>
                <a:lnTo>
                  <a:pt x="3453340" y="3976184"/>
                </a:lnTo>
                <a:lnTo>
                  <a:pt x="10447599" y="247667"/>
                </a:lnTo>
                <a:lnTo>
                  <a:pt x="2256215" y="0"/>
                </a:lnTo>
                <a:close/>
              </a:path>
            </a:pathLst>
          </a:custGeom>
          <a:solidFill>
            <a:srgbClr val="000000">
              <a:alpha val="38823"/>
            </a:srgbClr>
          </a:solidFill>
          <a:ln>
            <a:noFill/>
          </a:ln>
        </p:spPr>
        <p:txBody>
          <a:bodyPr spcFirstLastPara="1" wrap="square" lIns="0" tIns="0" rIns="0" bIns="0" anchor="t" anchorCtr="0">
            <a:noAutofit/>
          </a:bodyPr>
          <a:lstStyle/>
          <a:p>
            <a:endParaRPr sz="964"/>
          </a:p>
        </p:txBody>
      </p:sp>
      <p:sp>
        <p:nvSpPr>
          <p:cNvPr id="270" name="Google Shape;270;p29"/>
          <p:cNvSpPr/>
          <p:nvPr/>
        </p:nvSpPr>
        <p:spPr>
          <a:xfrm>
            <a:off x="4736555" y="2850573"/>
            <a:ext cx="1022576" cy="736987"/>
          </a:xfrm>
          <a:custGeom>
            <a:avLst/>
            <a:gdLst/>
            <a:ahLst/>
            <a:cxnLst/>
            <a:rect l="l" t="t" r="r" b="b"/>
            <a:pathLst>
              <a:path w="1908809" h="1214754" extrusionOk="0">
                <a:moveTo>
                  <a:pt x="0" y="0"/>
                </a:moveTo>
                <a:lnTo>
                  <a:pt x="1908437" y="0"/>
                </a:lnTo>
                <a:lnTo>
                  <a:pt x="1908437" y="1214400"/>
                </a:lnTo>
                <a:lnTo>
                  <a:pt x="0" y="1214400"/>
                </a:lnTo>
                <a:lnTo>
                  <a:pt x="0" y="0"/>
                </a:lnTo>
                <a:close/>
              </a:path>
            </a:pathLst>
          </a:custGeom>
          <a:solidFill>
            <a:srgbClr val="53585F">
              <a:alpha val="60392"/>
            </a:srgbClr>
          </a:solidFill>
          <a:ln>
            <a:noFill/>
          </a:ln>
        </p:spPr>
        <p:txBody>
          <a:bodyPr spcFirstLastPara="1" wrap="square" lIns="0" tIns="0" rIns="0" bIns="0" anchor="t" anchorCtr="0">
            <a:noAutofit/>
          </a:bodyPr>
          <a:lstStyle/>
          <a:p>
            <a:endParaRPr sz="964"/>
          </a:p>
        </p:txBody>
      </p:sp>
      <p:sp>
        <p:nvSpPr>
          <p:cNvPr id="271" name="Google Shape;271;p29"/>
          <p:cNvSpPr txBox="1">
            <a:spLocks noGrp="1"/>
          </p:cNvSpPr>
          <p:nvPr>
            <p:ph type="title"/>
          </p:nvPr>
        </p:nvSpPr>
        <p:spPr>
          <a:xfrm>
            <a:off x="4344672" y="995527"/>
            <a:ext cx="3515464" cy="762429"/>
          </a:xfrm>
          <a:prstGeom prst="rect">
            <a:avLst/>
          </a:prstGeom>
          <a:noFill/>
          <a:ln>
            <a:noFill/>
          </a:ln>
        </p:spPr>
        <p:txBody>
          <a:bodyPr spcFirstLastPara="1" wrap="square" lIns="0" tIns="8839" rIns="0" bIns="0" anchor="t" anchorCtr="0">
            <a:noAutofit/>
          </a:bodyPr>
          <a:lstStyle/>
          <a:p>
            <a:pPr marL="6803"/>
            <a:r>
              <a:rPr lang="en-US" sz="4312">
                <a:solidFill>
                  <a:srgbClr val="000000"/>
                </a:solidFill>
              </a:rPr>
              <a:t>select() helpers</a:t>
            </a:r>
            <a:endParaRPr sz="4312"/>
          </a:p>
        </p:txBody>
      </p:sp>
      <p:sp>
        <p:nvSpPr>
          <p:cNvPr id="272" name="Google Shape;272;p29"/>
          <p:cNvSpPr/>
          <p:nvPr/>
        </p:nvSpPr>
        <p:spPr>
          <a:xfrm>
            <a:off x="6542099" y="2832045"/>
            <a:ext cx="4093714" cy="247467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273" name="Google Shape;273;p29"/>
          <p:cNvSpPr/>
          <p:nvPr/>
        </p:nvSpPr>
        <p:spPr>
          <a:xfrm>
            <a:off x="6572799" y="2850949"/>
            <a:ext cx="4033125" cy="241280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5045847" y="614555"/>
            <a:ext cx="2099250" cy="777536"/>
          </a:xfrm>
          <a:prstGeom prst="rect">
            <a:avLst/>
          </a:prstGeom>
          <a:noFill/>
          <a:ln>
            <a:noFill/>
          </a:ln>
        </p:spPr>
        <p:txBody>
          <a:bodyPr spcFirstLastPara="1" wrap="square" lIns="0" tIns="6455" rIns="0" bIns="0" anchor="t" anchorCtr="0">
            <a:noAutofit/>
          </a:bodyPr>
          <a:lstStyle/>
          <a:p>
            <a:pPr marL="6803"/>
            <a:r>
              <a:rPr lang="en-US"/>
              <a:t>Consider</a:t>
            </a:r>
            <a:endParaRPr/>
          </a:p>
        </p:txBody>
      </p:sp>
      <p:sp>
        <p:nvSpPr>
          <p:cNvPr id="280" name="Google Shape;280;p30"/>
          <p:cNvSpPr txBox="1"/>
          <p:nvPr/>
        </p:nvSpPr>
        <p:spPr>
          <a:xfrm>
            <a:off x="2347728" y="1832149"/>
            <a:ext cx="8747679" cy="4105607"/>
          </a:xfrm>
          <a:prstGeom prst="rect">
            <a:avLst/>
          </a:prstGeom>
          <a:noFill/>
          <a:ln>
            <a:noFill/>
          </a:ln>
        </p:spPr>
        <p:txBody>
          <a:bodyPr spcFirstLastPara="1" wrap="square" lIns="0" tIns="6804" rIns="0" bIns="0" anchor="t" anchorCtr="0">
            <a:noAutofit/>
          </a:bodyPr>
          <a:lstStyle/>
          <a:p>
            <a:pPr marL="6803"/>
            <a:r>
              <a:rPr lang="en-US" sz="2571">
                <a:solidFill>
                  <a:srgbClr val="005493"/>
                </a:solidFill>
                <a:latin typeface="Calibri"/>
                <a:ea typeface="Calibri"/>
                <a:cs typeface="Calibri"/>
                <a:sym typeface="Calibri"/>
              </a:rPr>
              <a:t>Which of these is NOT a way to </a:t>
            </a:r>
            <a:r>
              <a:rPr lang="en-US" sz="2571" i="1">
                <a:solidFill>
                  <a:srgbClr val="005493"/>
                </a:solidFill>
                <a:latin typeface="Calibri"/>
                <a:ea typeface="Calibri"/>
                <a:cs typeface="Calibri"/>
                <a:sym typeface="Calibri"/>
              </a:rPr>
              <a:t>remove </a:t>
            </a:r>
            <a:r>
              <a:rPr lang="en-US" sz="2571">
                <a:solidFill>
                  <a:srgbClr val="005493"/>
                </a:solidFill>
                <a:latin typeface="Calibri"/>
                <a:ea typeface="Calibri"/>
                <a:cs typeface="Calibri"/>
                <a:sym typeface="Calibri"/>
              </a:rPr>
              <a:t>the columns that represent status codes?</a:t>
            </a:r>
            <a:endParaRPr sz="2571">
              <a:latin typeface="Calibri"/>
              <a:ea typeface="Calibri"/>
              <a:cs typeface="Calibri"/>
              <a:sym typeface="Calibri"/>
            </a:endParaRPr>
          </a:p>
          <a:p>
            <a:pPr marL="6803" marR="243221">
              <a:lnSpc>
                <a:spcPct val="200000"/>
              </a:lnSpc>
              <a:spcBef>
                <a:spcPts val="509"/>
              </a:spcBef>
              <a:buClr>
                <a:schemeClr val="dk1"/>
              </a:buClr>
              <a:buSzPts val="1100"/>
            </a:pPr>
            <a:r>
              <a:rPr lang="en-US" sz="2411">
                <a:solidFill>
                  <a:srgbClr val="164F86"/>
                </a:solidFill>
                <a:latin typeface="Courier New"/>
                <a:ea typeface="Courier New"/>
                <a:cs typeface="Courier New"/>
                <a:sym typeface="Courier New"/>
              </a:rPr>
              <a:t>select(orders, -ends_with("_C"))</a:t>
            </a:r>
            <a:endParaRPr sz="2411">
              <a:solidFill>
                <a:srgbClr val="164F86"/>
              </a:solidFill>
              <a:latin typeface="Courier New"/>
              <a:ea typeface="Courier New"/>
              <a:cs typeface="Courier New"/>
              <a:sym typeface="Courier New"/>
            </a:endParaRPr>
          </a:p>
          <a:p>
            <a:pPr marL="1316456" marR="243221" indent="-1285841">
              <a:spcBef>
                <a:spcPts val="509"/>
              </a:spcBef>
              <a:buSzPts val="1100"/>
            </a:pPr>
            <a:r>
              <a:rPr lang="en-US" sz="2411">
                <a:solidFill>
                  <a:srgbClr val="164F86"/>
                </a:solidFill>
                <a:latin typeface="Courier New"/>
                <a:ea typeface="Courier New"/>
                <a:cs typeface="Courier New"/>
                <a:sym typeface="Courier New"/>
              </a:rPr>
              <a:t>select(orders, -c(LAB_STATUS_C,ORDER_STATUS_C,                                                                                    REASON_FOR_CANC_C))</a:t>
            </a:r>
            <a:endParaRPr sz="2411">
              <a:solidFill>
                <a:srgbClr val="164F86"/>
              </a:solidFill>
              <a:latin typeface="Courier New"/>
              <a:ea typeface="Courier New"/>
              <a:cs typeface="Courier New"/>
              <a:sym typeface="Courier New"/>
            </a:endParaRPr>
          </a:p>
          <a:p>
            <a:pPr marL="1316456" marR="243221" indent="-1285841">
              <a:spcBef>
                <a:spcPts val="509"/>
              </a:spcBef>
              <a:buSzPts val="1100"/>
            </a:pPr>
            <a:endParaRPr sz="2411">
              <a:solidFill>
                <a:srgbClr val="164F86"/>
              </a:solidFill>
              <a:latin typeface="Courier New"/>
              <a:ea typeface="Courier New"/>
              <a:cs typeface="Courier New"/>
              <a:sym typeface="Courier New"/>
            </a:endParaRPr>
          </a:p>
          <a:p>
            <a:pPr marL="6803" marR="243221">
              <a:lnSpc>
                <a:spcPct val="200000"/>
              </a:lnSpc>
              <a:spcBef>
                <a:spcPts val="509"/>
              </a:spcBef>
              <a:buClr>
                <a:schemeClr val="dk1"/>
              </a:buClr>
              <a:buSzPts val="1100"/>
            </a:pPr>
            <a:r>
              <a:rPr lang="en-US" sz="2411">
                <a:solidFill>
                  <a:srgbClr val="164F86"/>
                </a:solidFill>
                <a:latin typeface="Courier New"/>
                <a:ea typeface="Courier New"/>
                <a:cs typeface="Courier New"/>
                <a:sym typeface="Courier New"/>
              </a:rPr>
              <a:t>select(orders, -c(6,8,10))</a:t>
            </a:r>
            <a:endParaRPr sz="2411">
              <a:solidFill>
                <a:srgbClr val="164F86"/>
              </a:solidFill>
              <a:latin typeface="Courier New"/>
              <a:ea typeface="Courier New"/>
              <a:cs typeface="Courier New"/>
              <a:sym typeface="Courier New"/>
            </a:endParaRPr>
          </a:p>
          <a:p>
            <a:pPr marL="6803" marR="243221">
              <a:lnSpc>
                <a:spcPct val="200000"/>
              </a:lnSpc>
              <a:spcBef>
                <a:spcPts val="509"/>
              </a:spcBef>
              <a:buSzPts val="1100"/>
            </a:pPr>
            <a:r>
              <a:rPr lang="en-US" sz="2411">
                <a:solidFill>
                  <a:srgbClr val="164F86"/>
                </a:solidFill>
                <a:latin typeface="Courier New"/>
                <a:ea typeface="Courier New"/>
                <a:cs typeface="Courier New"/>
                <a:sym typeface="Courier New"/>
              </a:rPr>
              <a:t>select(orders, -contains("STATUS"))</a:t>
            </a:r>
            <a:endParaRPr sz="2411">
              <a:solidFill>
                <a:srgbClr val="164F86"/>
              </a:solidFill>
              <a:latin typeface="Courier New"/>
              <a:ea typeface="Courier New"/>
              <a:cs typeface="Courier New"/>
              <a:sym typeface="Courier New"/>
            </a:endParaRPr>
          </a:p>
        </p:txBody>
      </p:sp>
      <p:sp>
        <p:nvSpPr>
          <p:cNvPr id="281" name="Google Shape;281;p30"/>
          <p:cNvSpPr/>
          <p:nvPr/>
        </p:nvSpPr>
        <p:spPr>
          <a:xfrm>
            <a:off x="9021254" y="568905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1"/>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557829" y="2519421"/>
            <a:ext cx="2897036"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filter()</a:t>
            </a:r>
            <a:endParaRPr sz="8812"/>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2" name="Google Shape;292;p32"/>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294" name="Google Shape;294;p32"/>
          <p:cNvSpPr/>
          <p:nvPr/>
        </p:nvSpPr>
        <p:spPr>
          <a:xfrm>
            <a:off x="2197593" y="2299093"/>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95" name="Google Shape;295;p32"/>
          <p:cNvSpPr/>
          <p:nvPr/>
        </p:nvSpPr>
        <p:spPr>
          <a:xfrm>
            <a:off x="2197593" y="2299093"/>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a:p>
            <a:pPr marL="169404">
              <a:spcBef>
                <a:spcPts val="2354"/>
              </a:spcBef>
            </a:pPr>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data,  … </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297" name="Google Shape;297;p32"/>
          <p:cNvSpPr/>
          <p:nvPr/>
        </p:nvSpPr>
        <p:spPr>
          <a:xfrm>
            <a:off x="4205254" y="3002445"/>
            <a:ext cx="3195638" cy="2235234"/>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298" name="Google Shape;298;p32"/>
          <p:cNvSpPr txBox="1"/>
          <p:nvPr/>
        </p:nvSpPr>
        <p:spPr>
          <a:xfrm>
            <a:off x="4367163" y="3597801"/>
            <a:ext cx="2871804"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062" b="1">
                <a:solidFill>
                  <a:srgbClr val="FFFFFF"/>
                </a:solidFill>
                <a:latin typeface="Trebuchet MS"/>
                <a:ea typeface="Trebuchet MS"/>
                <a:cs typeface="Trebuchet MS"/>
                <a:sym typeface="Trebuchet MS"/>
              </a:rPr>
              <a:t>one or more logical tests  </a:t>
            </a:r>
            <a:r>
              <a:rPr lang="en-US" sz="2062">
                <a:solidFill>
                  <a:srgbClr val="FFFFFF"/>
                </a:solidFill>
                <a:latin typeface="Calibri"/>
                <a:ea typeface="Calibri"/>
                <a:cs typeface="Calibri"/>
                <a:sym typeface="Calibri"/>
              </a:rPr>
              <a:t>(filter returns each row for  which the test is TRUE)</a:t>
            </a:r>
            <a:endParaRPr sz="2062">
              <a:latin typeface="Calibri"/>
              <a:ea typeface="Calibri"/>
              <a:cs typeface="Calibri"/>
              <a:sym typeface="Calibri"/>
            </a:endParaRPr>
          </a:p>
        </p:txBody>
      </p:sp>
      <p:sp>
        <p:nvSpPr>
          <p:cNvPr id="299" name="Google Shape;299;p32"/>
          <p:cNvSpPr/>
          <p:nvPr/>
        </p:nvSpPr>
        <p:spPr>
          <a:xfrm>
            <a:off x="2194788" y="2907599"/>
            <a:ext cx="1851252" cy="2330005"/>
          </a:xfrm>
          <a:custGeom>
            <a:avLst/>
            <a:gdLst/>
            <a:ahLst/>
            <a:cxnLst/>
            <a:rect l="l" t="t" r="r" b="b"/>
            <a:pathLst>
              <a:path w="3455670" h="3840479" extrusionOk="0">
                <a:moveTo>
                  <a:pt x="3159916" y="0"/>
                </a:moveTo>
                <a:lnTo>
                  <a:pt x="3007761" y="1222475"/>
                </a:lnTo>
                <a:lnTo>
                  <a:pt x="356336" y="1222475"/>
                </a:lnTo>
                <a:lnTo>
                  <a:pt x="307985" y="1225728"/>
                </a:lnTo>
                <a:lnTo>
                  <a:pt x="261610" y="1235204"/>
                </a:lnTo>
                <a:lnTo>
                  <a:pt x="217636" y="1250479"/>
                </a:lnTo>
                <a:lnTo>
                  <a:pt x="176489" y="1271127"/>
                </a:lnTo>
                <a:lnTo>
                  <a:pt x="138592" y="1296724"/>
                </a:lnTo>
                <a:lnTo>
                  <a:pt x="104370" y="1326846"/>
                </a:lnTo>
                <a:lnTo>
                  <a:pt x="74248" y="1361068"/>
                </a:lnTo>
                <a:lnTo>
                  <a:pt x="48651" y="1398965"/>
                </a:lnTo>
                <a:lnTo>
                  <a:pt x="28003" y="1440112"/>
                </a:lnTo>
                <a:lnTo>
                  <a:pt x="12729" y="1484086"/>
                </a:lnTo>
                <a:lnTo>
                  <a:pt x="3253" y="1530460"/>
                </a:lnTo>
                <a:lnTo>
                  <a:pt x="0" y="1578812"/>
                </a:lnTo>
                <a:lnTo>
                  <a:pt x="0" y="3483859"/>
                </a:lnTo>
                <a:lnTo>
                  <a:pt x="3253" y="3532211"/>
                </a:lnTo>
                <a:lnTo>
                  <a:pt x="12729" y="3578586"/>
                </a:lnTo>
                <a:lnTo>
                  <a:pt x="28003" y="3622559"/>
                </a:lnTo>
                <a:lnTo>
                  <a:pt x="48651" y="3663707"/>
                </a:lnTo>
                <a:lnTo>
                  <a:pt x="74248" y="3701604"/>
                </a:lnTo>
                <a:lnTo>
                  <a:pt x="104370" y="3735826"/>
                </a:lnTo>
                <a:lnTo>
                  <a:pt x="138592" y="3765947"/>
                </a:lnTo>
                <a:lnTo>
                  <a:pt x="176489" y="3791545"/>
                </a:lnTo>
                <a:lnTo>
                  <a:pt x="217636" y="3812193"/>
                </a:lnTo>
                <a:lnTo>
                  <a:pt x="261610" y="3827468"/>
                </a:lnTo>
                <a:lnTo>
                  <a:pt x="307985" y="3836944"/>
                </a:lnTo>
                <a:lnTo>
                  <a:pt x="356336" y="3840197"/>
                </a:lnTo>
                <a:lnTo>
                  <a:pt x="3099054" y="3840197"/>
                </a:lnTo>
                <a:lnTo>
                  <a:pt x="3147406" y="3836943"/>
                </a:lnTo>
                <a:lnTo>
                  <a:pt x="3193781" y="3827467"/>
                </a:lnTo>
                <a:lnTo>
                  <a:pt x="3237755" y="3812193"/>
                </a:lnTo>
                <a:lnTo>
                  <a:pt x="3278902" y="3791544"/>
                </a:lnTo>
                <a:lnTo>
                  <a:pt x="3316799" y="3765947"/>
                </a:lnTo>
                <a:lnTo>
                  <a:pt x="3351021" y="3735825"/>
                </a:lnTo>
                <a:lnTo>
                  <a:pt x="3381143" y="3701603"/>
                </a:lnTo>
                <a:lnTo>
                  <a:pt x="3406740" y="3663707"/>
                </a:lnTo>
                <a:lnTo>
                  <a:pt x="3427388" y="3622559"/>
                </a:lnTo>
                <a:lnTo>
                  <a:pt x="3442663" y="3578585"/>
                </a:lnTo>
                <a:lnTo>
                  <a:pt x="3452139" y="3532211"/>
                </a:lnTo>
                <a:lnTo>
                  <a:pt x="3455392" y="3483859"/>
                </a:lnTo>
                <a:lnTo>
                  <a:pt x="3455392" y="1578812"/>
                </a:lnTo>
                <a:lnTo>
                  <a:pt x="3451797" y="1528191"/>
                </a:lnTo>
                <a:lnTo>
                  <a:pt x="3441345" y="1479844"/>
                </a:lnTo>
                <a:lnTo>
                  <a:pt x="3424536" y="1434238"/>
                </a:lnTo>
                <a:lnTo>
                  <a:pt x="3401869" y="1391842"/>
                </a:lnTo>
                <a:lnTo>
                  <a:pt x="3373844" y="1353124"/>
                </a:lnTo>
                <a:lnTo>
                  <a:pt x="3340962" y="1318552"/>
                </a:lnTo>
                <a:lnTo>
                  <a:pt x="3303720" y="1288595"/>
                </a:lnTo>
                <a:lnTo>
                  <a:pt x="3262620" y="1263721"/>
                </a:lnTo>
                <a:lnTo>
                  <a:pt x="3218160" y="1244398"/>
                </a:lnTo>
                <a:lnTo>
                  <a:pt x="3159916" y="0"/>
                </a:lnTo>
                <a:close/>
              </a:path>
            </a:pathLst>
          </a:custGeom>
          <a:solidFill>
            <a:srgbClr val="78AAD6"/>
          </a:solidFill>
          <a:ln>
            <a:noFill/>
          </a:ln>
        </p:spPr>
        <p:txBody>
          <a:bodyPr spcFirstLastPara="1" wrap="square" lIns="0" tIns="0" rIns="0" bIns="0" anchor="t" anchorCtr="0">
            <a:noAutofit/>
          </a:bodyPr>
          <a:lstStyle/>
          <a:p>
            <a:endParaRPr sz="964"/>
          </a:p>
        </p:txBody>
      </p:sp>
      <p:sp>
        <p:nvSpPr>
          <p:cNvPr id="300" name="Google Shape;300;p32"/>
          <p:cNvSpPr txBox="1"/>
          <p:nvPr/>
        </p:nvSpPr>
        <p:spPr>
          <a:xfrm>
            <a:off x="2325923" y="3858500"/>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graphicFrame>
        <p:nvGraphicFramePr>
          <p:cNvPr id="305" name="Google Shape;305;p33"/>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Clr>
                          <a:schemeClr val="dk1"/>
                        </a:buClr>
                        <a:buFont typeface="Arial"/>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06" name="Google Shape;306;p33"/>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07" name="Google Shape;307;p33"/>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08" name="Google Shape;308;p33"/>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09" name="Google Shape;309;p33"/>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10" name="Google Shape;310;p33"/>
          <p:cNvSpPr/>
          <p:nvPr/>
        </p:nvSpPr>
        <p:spPr>
          <a:xfrm>
            <a:off x="5929370" y="4382939"/>
            <a:ext cx="333375" cy="231922"/>
          </a:xfrm>
          <a:custGeom>
            <a:avLst/>
            <a:gdLst/>
            <a:ahLst/>
            <a:cxnLst/>
            <a:rect l="l" t="t" r="r" b="b"/>
            <a:pathLst>
              <a:path w="622300" h="382270" extrusionOk="0">
                <a:moveTo>
                  <a:pt x="357634" y="0"/>
                </a:moveTo>
                <a:lnTo>
                  <a:pt x="357634" y="133826"/>
                </a:lnTo>
                <a:lnTo>
                  <a:pt x="0" y="133826"/>
                </a:lnTo>
                <a:lnTo>
                  <a:pt x="0" y="247817"/>
                </a:lnTo>
                <a:lnTo>
                  <a:pt x="357634" y="247817"/>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11" name="Google Shape;311;p33"/>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Patient_ID == 505646</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graphicFrame>
        <p:nvGraphicFramePr>
          <p:cNvPr id="312" name="Google Shape;312;p33"/>
          <p:cNvGraphicFramePr/>
          <p:nvPr/>
        </p:nvGraphicFramePr>
        <p:xfrm>
          <a:off x="6558947"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31178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87245</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50160</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graphicFrame>
        <p:nvGraphicFramePr>
          <p:cNvPr id="317" name="Google Shape;317;p34"/>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18" name="Google Shape;318;p34"/>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19" name="Google Shape;319;p34"/>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20" name="Google Shape;320;p34"/>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21" name="Google Shape;321;p34"/>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22" name="Google Shape;322;p34"/>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Patient_ID == 505646</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sp>
        <p:nvSpPr>
          <p:cNvPr id="323" name="Google Shape;323;p34"/>
          <p:cNvSpPr/>
          <p:nvPr/>
        </p:nvSpPr>
        <p:spPr>
          <a:xfrm>
            <a:off x="6727698" y="2972249"/>
            <a:ext cx="3465739" cy="2592747"/>
          </a:xfrm>
          <a:custGeom>
            <a:avLst/>
            <a:gdLst/>
            <a:ahLst/>
            <a:cxnLst/>
            <a:rect l="l" t="t" r="r" b="b"/>
            <a:pathLst>
              <a:path w="6469380" h="4273550" extrusionOk="0">
                <a:moveTo>
                  <a:pt x="0" y="0"/>
                </a:moveTo>
                <a:lnTo>
                  <a:pt x="1161287" y="1430258"/>
                </a:lnTo>
                <a:lnTo>
                  <a:pt x="1140424" y="1471268"/>
                </a:lnTo>
                <a:lnTo>
                  <a:pt x="1124665" y="1514950"/>
                </a:lnTo>
                <a:lnTo>
                  <a:pt x="1114701" y="1561032"/>
                </a:lnTo>
                <a:lnTo>
                  <a:pt x="1111225" y="1609244"/>
                </a:lnTo>
                <a:lnTo>
                  <a:pt x="1111225" y="3916765"/>
                </a:lnTo>
                <a:lnTo>
                  <a:pt x="1114478" y="3965117"/>
                </a:lnTo>
                <a:lnTo>
                  <a:pt x="1123955" y="4011492"/>
                </a:lnTo>
                <a:lnTo>
                  <a:pt x="1139229" y="4055466"/>
                </a:lnTo>
                <a:lnTo>
                  <a:pt x="1159877" y="4096613"/>
                </a:lnTo>
                <a:lnTo>
                  <a:pt x="1185475" y="4134510"/>
                </a:lnTo>
                <a:lnTo>
                  <a:pt x="1215597" y="4168732"/>
                </a:lnTo>
                <a:lnTo>
                  <a:pt x="1249818" y="4198854"/>
                </a:lnTo>
                <a:lnTo>
                  <a:pt x="1287715" y="4224451"/>
                </a:lnTo>
                <a:lnTo>
                  <a:pt x="1328862" y="4245099"/>
                </a:lnTo>
                <a:lnTo>
                  <a:pt x="1372835" y="4260374"/>
                </a:lnTo>
                <a:lnTo>
                  <a:pt x="1419209" y="4269850"/>
                </a:lnTo>
                <a:lnTo>
                  <a:pt x="1467560" y="4273103"/>
                </a:lnTo>
                <a:lnTo>
                  <a:pt x="6113031" y="4273103"/>
                </a:lnTo>
                <a:lnTo>
                  <a:pt x="6161384" y="4269850"/>
                </a:lnTo>
                <a:lnTo>
                  <a:pt x="6207760" y="4260374"/>
                </a:lnTo>
                <a:lnTo>
                  <a:pt x="6251734" y="4245099"/>
                </a:lnTo>
                <a:lnTo>
                  <a:pt x="6292881" y="4224451"/>
                </a:lnTo>
                <a:lnTo>
                  <a:pt x="6330778" y="4198854"/>
                </a:lnTo>
                <a:lnTo>
                  <a:pt x="6364999" y="4168732"/>
                </a:lnTo>
                <a:lnTo>
                  <a:pt x="6395120" y="4134510"/>
                </a:lnTo>
                <a:lnTo>
                  <a:pt x="6420716" y="4096613"/>
                </a:lnTo>
                <a:lnTo>
                  <a:pt x="6441364" y="4055466"/>
                </a:lnTo>
                <a:lnTo>
                  <a:pt x="6456637" y="4011492"/>
                </a:lnTo>
                <a:lnTo>
                  <a:pt x="6466113" y="3965117"/>
                </a:lnTo>
                <a:lnTo>
                  <a:pt x="6469366" y="3916765"/>
                </a:lnTo>
                <a:lnTo>
                  <a:pt x="6469366" y="1609244"/>
                </a:lnTo>
                <a:lnTo>
                  <a:pt x="6466113" y="1560892"/>
                </a:lnTo>
                <a:lnTo>
                  <a:pt x="6456637" y="1514517"/>
                </a:lnTo>
                <a:lnTo>
                  <a:pt x="6441364" y="1470544"/>
                </a:lnTo>
                <a:lnTo>
                  <a:pt x="6420716" y="1429396"/>
                </a:lnTo>
                <a:lnTo>
                  <a:pt x="6395120" y="1391499"/>
                </a:lnTo>
                <a:lnTo>
                  <a:pt x="6364999" y="1357278"/>
                </a:lnTo>
                <a:lnTo>
                  <a:pt x="6330778" y="1327156"/>
                </a:lnTo>
                <a:lnTo>
                  <a:pt x="6292881" y="1301559"/>
                </a:lnTo>
                <a:lnTo>
                  <a:pt x="6264395" y="1287264"/>
                </a:lnTo>
                <a:lnTo>
                  <a:pt x="1317041" y="1287264"/>
                </a:lnTo>
                <a:lnTo>
                  <a:pt x="0" y="0"/>
                </a:lnTo>
                <a:close/>
              </a:path>
              <a:path w="6469380" h="4273550" extrusionOk="0">
                <a:moveTo>
                  <a:pt x="6113031" y="1252907"/>
                </a:moveTo>
                <a:lnTo>
                  <a:pt x="1467560" y="1252907"/>
                </a:lnTo>
                <a:lnTo>
                  <a:pt x="1427724" y="1255256"/>
                </a:lnTo>
                <a:lnTo>
                  <a:pt x="1389254" y="1262035"/>
                </a:lnTo>
                <a:lnTo>
                  <a:pt x="1352307" y="1272839"/>
                </a:lnTo>
                <a:lnTo>
                  <a:pt x="1317041" y="1287264"/>
                </a:lnTo>
                <a:lnTo>
                  <a:pt x="6264395" y="1287264"/>
                </a:lnTo>
                <a:lnTo>
                  <a:pt x="6251734" y="1280910"/>
                </a:lnTo>
                <a:lnTo>
                  <a:pt x="6207760" y="1265636"/>
                </a:lnTo>
                <a:lnTo>
                  <a:pt x="6161384" y="1256160"/>
                </a:lnTo>
                <a:lnTo>
                  <a:pt x="6113031" y="1252907"/>
                </a:lnTo>
                <a:close/>
              </a:path>
            </a:pathLst>
          </a:custGeom>
          <a:solidFill>
            <a:srgbClr val="424242"/>
          </a:solidFill>
          <a:ln>
            <a:noFill/>
          </a:ln>
        </p:spPr>
        <p:txBody>
          <a:bodyPr spcFirstLastPara="1" wrap="square" lIns="0" tIns="0" rIns="0" bIns="0" anchor="t" anchorCtr="0">
            <a:noAutofit/>
          </a:bodyPr>
          <a:lstStyle/>
          <a:p>
            <a:endParaRPr sz="964"/>
          </a:p>
        </p:txBody>
      </p:sp>
      <p:sp>
        <p:nvSpPr>
          <p:cNvPr id="324" name="Google Shape;324;p34"/>
          <p:cNvSpPr txBox="1"/>
          <p:nvPr/>
        </p:nvSpPr>
        <p:spPr>
          <a:xfrm>
            <a:off x="7446955" y="3807767"/>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a:solidFill>
                  <a:srgbClr val="FFFFFF"/>
                </a:solidFill>
                <a:latin typeface="Trebuchet MS"/>
                <a:ea typeface="Trebuchet MS"/>
                <a:cs typeface="Trebuchet MS"/>
                <a:sym typeface="Trebuchet MS"/>
              </a:rPr>
              <a:t>= sets</a:t>
            </a:r>
            <a:endParaRPr sz="2062">
              <a:latin typeface="Trebuchet MS"/>
              <a:ea typeface="Trebuchet MS"/>
              <a:cs typeface="Trebuchet MS"/>
              <a:sym typeface="Trebuchet MS"/>
            </a:endParaRPr>
          </a:p>
          <a:p>
            <a:pPr marL="7484" algn="ctr">
              <a:lnSpc>
                <a:spcPct val="116753"/>
              </a:lnSpc>
            </a:pPr>
            <a:r>
              <a:rPr lang="en-US" sz="2062">
                <a:solidFill>
                  <a:srgbClr val="FFFFFF"/>
                </a:solidFill>
                <a:latin typeface="Calibri"/>
                <a:ea typeface="Calibri"/>
                <a:cs typeface="Calibri"/>
                <a:sym typeface="Calibri"/>
              </a:rPr>
              <a:t>(returns nothing)</a:t>
            </a:r>
            <a:endParaRPr sz="2062">
              <a:latin typeface="Calibri"/>
              <a:ea typeface="Calibri"/>
              <a:cs typeface="Calibri"/>
              <a:sym typeface="Calibri"/>
            </a:endParaRPr>
          </a:p>
          <a:p>
            <a:pPr marL="7823" algn="ctr">
              <a:lnSpc>
                <a:spcPct val="116753"/>
              </a:lnSpc>
              <a:spcBef>
                <a:spcPts val="747"/>
              </a:spcBef>
            </a:pPr>
            <a:r>
              <a:rPr lang="en-US" sz="2062" b="1">
                <a:solidFill>
                  <a:srgbClr val="FFFFFF"/>
                </a:solidFill>
                <a:latin typeface="Trebuchet MS"/>
                <a:ea typeface="Trebuchet MS"/>
                <a:cs typeface="Trebuchet MS"/>
                <a:sym typeface="Trebuchet MS"/>
              </a:rPr>
              <a:t>== tests if equal</a:t>
            </a:r>
            <a:endParaRPr sz="2062">
              <a:latin typeface="Trebuchet MS"/>
              <a:ea typeface="Trebuchet MS"/>
              <a:cs typeface="Trebuchet MS"/>
              <a:sym typeface="Trebuchet MS"/>
            </a:endParaRPr>
          </a:p>
          <a:p>
            <a:pPr algn="ctr">
              <a:lnSpc>
                <a:spcPct val="116753"/>
              </a:lnSpc>
            </a:pPr>
            <a:r>
              <a:rPr lang="en-US" sz="2062">
                <a:solidFill>
                  <a:srgbClr val="FFFFFF"/>
                </a:solidFill>
                <a:latin typeface="Calibri"/>
                <a:ea typeface="Calibri"/>
                <a:cs typeface="Calibri"/>
                <a:sym typeface="Calibri"/>
              </a:rPr>
              <a:t>(returns TRUE or FALSE)</a:t>
            </a:r>
            <a:endParaRPr sz="2062">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graphicFrame>
        <p:nvGraphicFramePr>
          <p:cNvPr id="329" name="Google Shape;329;p35"/>
          <p:cNvGraphicFramePr/>
          <p:nvPr/>
        </p:nvGraphicFramePr>
        <p:xfrm>
          <a:off x="1891415"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1270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GLUF</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442406">
                <a:tc>
                  <a:txBody>
                    <a:bodyPr/>
                    <a:lstStyle/>
                    <a:p>
                      <a:pPr marL="190500" marR="0" lvl="0" indent="0" algn="l" rtl="0">
                        <a:lnSpc>
                          <a:spcPct val="100000"/>
                        </a:lnSpc>
                        <a:spcBef>
                          <a:spcPts val="0"/>
                        </a:spcBef>
                        <a:spcAft>
                          <a:spcPts val="0"/>
                        </a:spcAft>
                        <a:buNone/>
                      </a:pPr>
                      <a:r>
                        <a:rPr lang="en-US" sz="2000"/>
                        <a:t>40477</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A1C</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lvl="0" indent="0" algn="ctr" rtl="0">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LIPID</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42406">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30" name="Google Shape;330;p35"/>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31" name="Google Shape;331;p35"/>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32" name="Google Shape;332;p35"/>
          <p:cNvSpPr txBox="1"/>
          <p:nvPr/>
        </p:nvSpPr>
        <p:spPr>
          <a:xfrm>
            <a:off x="2190656" y="1713022"/>
            <a:ext cx="5945304"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logical criteria.</a:t>
            </a:r>
            <a:endParaRPr sz="2652">
              <a:latin typeface="Calibri"/>
              <a:ea typeface="Calibri"/>
              <a:cs typeface="Calibri"/>
              <a:sym typeface="Calibri"/>
            </a:endParaRPr>
          </a:p>
        </p:txBody>
      </p:sp>
      <p:sp>
        <p:nvSpPr>
          <p:cNvPr id="333" name="Google Shape;333;p35"/>
          <p:cNvSpPr txBox="1"/>
          <p:nvPr/>
        </p:nvSpPr>
        <p:spPr>
          <a:xfrm>
            <a:off x="3306932" y="3287717"/>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334" name="Google Shape;334;p35"/>
          <p:cNvSpPr/>
          <p:nvPr/>
        </p:nvSpPr>
        <p:spPr>
          <a:xfrm>
            <a:off x="5929370" y="4382939"/>
            <a:ext cx="333375" cy="231922"/>
          </a:xfrm>
          <a:custGeom>
            <a:avLst/>
            <a:gdLst/>
            <a:ahLst/>
            <a:cxnLst/>
            <a:rect l="l" t="t" r="r" b="b"/>
            <a:pathLst>
              <a:path w="622300" h="382270" extrusionOk="0">
                <a:moveTo>
                  <a:pt x="357634" y="0"/>
                </a:moveTo>
                <a:lnTo>
                  <a:pt x="357634" y="133826"/>
                </a:lnTo>
                <a:lnTo>
                  <a:pt x="0" y="133826"/>
                </a:lnTo>
                <a:lnTo>
                  <a:pt x="0" y="247817"/>
                </a:lnTo>
                <a:lnTo>
                  <a:pt x="357634" y="247817"/>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35" name="Google Shape;335;p35"/>
          <p:cNvSpPr txBox="1"/>
          <p:nvPr/>
        </p:nvSpPr>
        <p:spPr>
          <a:xfrm>
            <a:off x="2197592" y="2299092"/>
            <a:ext cx="7791429"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853" rIns="0" bIns="0" anchor="t" anchorCtr="0">
            <a:noAutofit/>
          </a:bodyPr>
          <a:lstStyle/>
          <a:p>
            <a:pPr marL="162261"/>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Proc_Code == “CMP”</a:t>
            </a:r>
            <a:r>
              <a:rPr lang="en-US" sz="2062">
                <a:latin typeface="Courier New"/>
                <a:ea typeface="Courier New"/>
                <a:cs typeface="Courier New"/>
                <a:sym typeface="Courier New"/>
              </a:rPr>
              <a:t>)</a:t>
            </a:r>
            <a:endParaRPr sz="2062">
              <a:latin typeface="Courier New"/>
              <a:ea typeface="Courier New"/>
              <a:cs typeface="Courier New"/>
              <a:sym typeface="Courier New"/>
            </a:endParaRPr>
          </a:p>
        </p:txBody>
      </p:sp>
      <p:graphicFrame>
        <p:nvGraphicFramePr>
          <p:cNvPr id="336" name="Google Shape;336;p35"/>
          <p:cNvGraphicFramePr/>
          <p:nvPr/>
        </p:nvGraphicFramePr>
        <p:xfrm>
          <a:off x="6558947" y="3708139"/>
          <a:ext cx="1607143" cy="1607143"/>
        </p:xfrm>
        <a:graphic>
          <a:graphicData uri="http://schemas.openxmlformats.org/drawingml/2006/table">
            <a:tbl>
              <a:tblPr firstRow="1" bandRow="1">
                <a:noFill/>
                <a:tableStyleId>{809C1C93-8995-4D9E-87C8-A8817AF97DB9}</a:tableStyleId>
              </a:tblPr>
              <a:tblGrid>
                <a:gridCol w="1071576"/>
                <a:gridCol w="1119763"/>
                <a:gridCol w="1238732"/>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Patient_ID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Proc_Code</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2406">
                <a:tc>
                  <a:txBody>
                    <a:bodyPr/>
                    <a:lstStyle/>
                    <a:p>
                      <a:pPr marL="190500" lvl="0" indent="0" algn="l" rtl="0">
                        <a:spcBef>
                          <a:spcPts val="0"/>
                        </a:spcBef>
                        <a:spcAft>
                          <a:spcPts val="0"/>
                        </a:spcAft>
                        <a:buClr>
                          <a:schemeClr val="dk1"/>
                        </a:buClr>
                        <a:buFont typeface="Arial"/>
                        <a:buNone/>
                      </a:pPr>
                      <a:r>
                        <a:rPr lang="en-US" sz="2000"/>
                        <a:t>19766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12700" lvl="0" indent="0" algn="ctr" rtl="0">
                        <a:spcBef>
                          <a:spcPts val="0"/>
                        </a:spcBef>
                        <a:spcAft>
                          <a:spcPts val="0"/>
                        </a:spcAft>
                        <a:buClr>
                          <a:schemeClr val="dk1"/>
                        </a:buClr>
                        <a:buFont typeface="Arial"/>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lvl="0" indent="0" algn="l" rtl="0">
                        <a:spcBef>
                          <a:spcPts val="0"/>
                        </a:spcBef>
                        <a:spcAft>
                          <a:spcPts val="0"/>
                        </a:spcAft>
                        <a:buClr>
                          <a:schemeClr val="dk1"/>
                        </a:buClr>
                        <a:buFont typeface="Arial"/>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89484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510909</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442406">
                <a:tc>
                  <a:txBody>
                    <a:bodyPr/>
                    <a:lstStyle/>
                    <a:p>
                      <a:pPr marL="190500" marR="0" lvl="0" indent="0" algn="l" rtl="0">
                        <a:lnSpc>
                          <a:spcPct val="100000"/>
                        </a:lnSpc>
                        <a:spcBef>
                          <a:spcPts val="0"/>
                        </a:spcBef>
                        <a:spcAft>
                          <a:spcPts val="0"/>
                        </a:spcAft>
                        <a:buNone/>
                      </a:pPr>
                      <a:r>
                        <a:rPr lang="en-US" sz="2000"/>
                        <a:t>74462</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501844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lvl="0" indent="0" algn="ctr" rtl="0">
                        <a:spcBef>
                          <a:spcPts val="0"/>
                        </a:spcBef>
                        <a:spcAft>
                          <a:spcPts val="0"/>
                        </a:spcAft>
                        <a:buClr>
                          <a:schemeClr val="dk1"/>
                        </a:buClr>
                        <a:buFont typeface="Arial"/>
                        <a:buNone/>
                      </a:pPr>
                      <a:r>
                        <a:rPr lang="en-US" sz="2000"/>
                        <a:t>COMP</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39911">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152900" y="692020"/>
            <a:ext cx="3829633" cy="777536"/>
          </a:xfrm>
          <a:prstGeom prst="rect">
            <a:avLst/>
          </a:prstGeom>
          <a:noFill/>
          <a:ln>
            <a:noFill/>
          </a:ln>
        </p:spPr>
        <p:txBody>
          <a:bodyPr spcFirstLastPara="1" wrap="square" lIns="0" tIns="6455" rIns="0" bIns="0" anchor="t" anchorCtr="0">
            <a:noAutofit/>
          </a:bodyPr>
          <a:lstStyle/>
          <a:p>
            <a:pPr marL="6803" algn="ctr"/>
            <a:r>
              <a:rPr lang="en-US" sz="4800" dirty="0" smtClean="0">
                <a:solidFill>
                  <a:srgbClr val="000000"/>
                </a:solidFill>
              </a:rPr>
              <a:t>Orders</a:t>
            </a:r>
            <a:r>
              <a:rPr lang="en-US" dirty="0" smtClean="0">
                <a:solidFill>
                  <a:srgbClr val="000000"/>
                </a:solidFill>
              </a:rPr>
              <a:t> Data Set</a:t>
            </a:r>
            <a:endParaRPr dirty="0"/>
          </a:p>
        </p:txBody>
      </p:sp>
      <p:sp>
        <p:nvSpPr>
          <p:cNvPr id="61" name="Google Shape;61;p9"/>
          <p:cNvSpPr txBox="1"/>
          <p:nvPr/>
        </p:nvSpPr>
        <p:spPr>
          <a:xfrm>
            <a:off x="3252567" y="1925088"/>
            <a:ext cx="6849643" cy="1290552"/>
          </a:xfrm>
          <a:prstGeom prst="rect">
            <a:avLst/>
          </a:prstGeom>
          <a:noFill/>
          <a:ln>
            <a:noFill/>
          </a:ln>
        </p:spPr>
        <p:txBody>
          <a:bodyPr spcFirstLastPara="1" wrap="square" lIns="0" tIns="6804" rIns="0" bIns="0" anchor="t" anchorCtr="0">
            <a:noAutofit/>
          </a:bodyPr>
          <a:lstStyle/>
          <a:p>
            <a:pPr marL="6803" marR="2721">
              <a:lnSpc>
                <a:spcPct val="124848"/>
              </a:lnSpc>
            </a:pPr>
            <a:r>
              <a:rPr lang="en-US" sz="3200" dirty="0">
                <a:latin typeface="Calibri"/>
                <a:ea typeface="Calibri"/>
                <a:cs typeface="Calibri"/>
                <a:sym typeface="Calibri"/>
              </a:rPr>
              <a:t>Outpatient lab test orders</a:t>
            </a:r>
            <a:endParaRPr sz="3200" dirty="0">
              <a:latin typeface="Calibri"/>
              <a:ea typeface="Calibri"/>
              <a:cs typeface="Calibri"/>
              <a:sym typeface="Calibri"/>
            </a:endParaRPr>
          </a:p>
          <a:p>
            <a:pPr marL="6803" marR="2721">
              <a:lnSpc>
                <a:spcPct val="124848"/>
              </a:lnSpc>
            </a:pPr>
            <a:r>
              <a:rPr lang="en-US" sz="3200" dirty="0">
                <a:latin typeface="Calibri"/>
                <a:ea typeface="Calibri"/>
                <a:cs typeface="Calibri"/>
                <a:sym typeface="Calibri"/>
              </a:rPr>
              <a:t>45,000 </a:t>
            </a:r>
            <a:r>
              <a:rPr lang="en-US" sz="3200" dirty="0" smtClean="0">
                <a:latin typeface="Calibri"/>
                <a:ea typeface="Calibri"/>
                <a:cs typeface="Calibri"/>
                <a:sym typeface="Calibri"/>
              </a:rPr>
              <a:t>rows x 17 columns</a:t>
            </a:r>
            <a:endParaRPr sz="3200" dirty="0">
              <a:latin typeface="Calibri"/>
              <a:ea typeface="Calibri"/>
              <a:cs typeface="Calibri"/>
              <a:sym typeface="Calibri"/>
            </a:endParaRPr>
          </a:p>
          <a:p>
            <a:pPr marL="6803" marR="2721">
              <a:lnSpc>
                <a:spcPct val="124848"/>
              </a:lnSpc>
            </a:pPr>
            <a:endParaRPr sz="2652" dirty="0">
              <a:latin typeface="Calibri"/>
              <a:ea typeface="Calibri"/>
              <a:cs typeface="Calibri"/>
              <a:sym typeface="Calibri"/>
            </a:endParaRPr>
          </a:p>
        </p:txBody>
      </p:sp>
      <p:sp>
        <p:nvSpPr>
          <p:cNvPr id="62" name="Google Shape;62;p9"/>
          <p:cNvSpPr txBox="1"/>
          <p:nvPr/>
        </p:nvSpPr>
        <p:spPr>
          <a:xfrm>
            <a:off x="1710724" y="3818054"/>
            <a:ext cx="8561036" cy="131020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91440" rIns="0" bIns="0" anchor="t" anchorCtr="0">
            <a:noAutofit/>
          </a:bodyPr>
          <a:lstStyle/>
          <a:p>
            <a:pPr marL="186073"/>
            <a:r>
              <a:rPr lang="en-US" sz="2400" dirty="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tidyverse</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smtClean="0">
                <a:solidFill>
                  <a:srgbClr val="0365C0"/>
                </a:solidFill>
                <a:latin typeface="Consolas" panose="020B0609020204030204" pitchFamily="49" charset="0"/>
                <a:ea typeface="Courier New"/>
                <a:cs typeface="Consolas" panose="020B0609020204030204" pitchFamily="49" charset="0"/>
                <a:sym typeface="Courier New"/>
              </a:rPr>
              <a:t>readxl</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2400" dirty="0">
                <a:solidFill>
                  <a:srgbClr val="0365C0"/>
                </a:solidFill>
                <a:latin typeface="Consolas" panose="020B0609020204030204" pitchFamily="49" charset="0"/>
                <a:ea typeface="Courier New"/>
                <a:cs typeface="Consolas" panose="020B0609020204030204" pitchFamily="49" charset="0"/>
                <a:sym typeface="Courier New"/>
              </a:rPr>
              <a:t>&lt;- </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read_excel</a:t>
            </a:r>
            <a:r>
              <a:rPr lang="en-US" sz="2400" dirty="0">
                <a:solidFill>
                  <a:srgbClr val="0365C0"/>
                </a:solidFill>
                <a:latin typeface="Consolas" panose="020B0609020204030204" pitchFamily="49" charset="0"/>
                <a:ea typeface="Courier New"/>
                <a:cs typeface="Consolas" panose="020B0609020204030204" pitchFamily="49" charset="0"/>
                <a:sym typeface="Courier New"/>
              </a:rPr>
              <a:t>("data/orders_data_set.xlsx")</a:t>
            </a:r>
            <a:endParaRPr sz="2400" dirty="0">
              <a:latin typeface="Consolas" panose="020B0609020204030204" pitchFamily="49" charset="0"/>
              <a:ea typeface="Courier New"/>
              <a:cs typeface="Consolas" panose="020B0609020204030204" pitchFamily="49" charset="0"/>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36"/>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42" name="Google Shape;342;p36"/>
          <p:cNvSpPr txBox="1">
            <a:spLocks noGrp="1"/>
          </p:cNvSpPr>
          <p:nvPr>
            <p:ph type="title"/>
          </p:nvPr>
        </p:nvSpPr>
        <p:spPr>
          <a:xfrm>
            <a:off x="4647580" y="684400"/>
            <a:ext cx="2916964"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Logical tests</a:t>
            </a:r>
            <a:endParaRPr/>
          </a:p>
        </p:txBody>
      </p:sp>
      <p:sp>
        <p:nvSpPr>
          <p:cNvPr id="343" name="Google Shape;343;p36"/>
          <p:cNvSpPr txBox="1"/>
          <p:nvPr/>
        </p:nvSpPr>
        <p:spPr>
          <a:xfrm>
            <a:off x="5141207" y="1890815"/>
            <a:ext cx="1870232"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?Comparison</a:t>
            </a:r>
            <a:endParaRPr sz="2652">
              <a:latin typeface="Calibri"/>
              <a:ea typeface="Calibri"/>
              <a:cs typeface="Calibri"/>
              <a:sym typeface="Calibri"/>
            </a:endParaRPr>
          </a:p>
        </p:txBody>
      </p:sp>
      <p:graphicFrame>
        <p:nvGraphicFramePr>
          <p:cNvPr id="344" name="Google Shape;344;p36"/>
          <p:cNvGraphicFramePr/>
          <p:nvPr/>
        </p:nvGraphicFramePr>
        <p:xfrm>
          <a:off x="3796144" y="2469976"/>
          <a:ext cx="4589692" cy="4528730"/>
        </p:xfrm>
        <a:graphic>
          <a:graphicData uri="http://schemas.openxmlformats.org/drawingml/2006/table">
            <a:tbl>
              <a:tblPr firstRow="1" bandRow="1">
                <a:noFill/>
                <a:tableStyleId>{809C1C93-8995-4D9E-87C8-A8817AF97DB9}</a:tableStyleId>
              </a:tblPr>
              <a:tblGrid>
                <a:gridCol w="1494402"/>
                <a:gridCol w="3095290"/>
              </a:tblGrid>
              <a:tr h="427339">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&lt;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a:t>
                      </a:r>
                      <a:endParaRPr sz="2500" u="none" strike="noStrike" cap="none">
                        <a:latin typeface="Calibri"/>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&gt;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a:t>
                      </a:r>
                      <a:endParaRPr sz="2500" u="none" strike="noStrike" cap="none">
                        <a:latin typeface="Calibri"/>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Equal to</a:t>
                      </a:r>
                      <a:endParaRPr sz="2500" u="none" strike="noStrike" cap="none">
                        <a:latin typeface="Calibri"/>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&lt;=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 or equal to</a:t>
                      </a:r>
                      <a:endParaRPr sz="2500" u="none" strike="noStrike" cap="none">
                        <a:latin typeface="Calibri"/>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8961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&gt;=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 or equal to</a:t>
                      </a:r>
                      <a:endParaRPr sz="2500" u="none" strike="noStrike" cap="none">
                        <a:latin typeface="Calibri"/>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Not equal to</a:t>
                      </a:r>
                      <a:endParaRPr sz="2500" u="none" strike="noStrike" cap="none">
                        <a:latin typeface="Calibri"/>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x </a:t>
                      </a:r>
                      <a:r>
                        <a:rPr lang="en-US" sz="2300" u="none" strike="noStrike" cap="none">
                          <a:latin typeface="Courier New"/>
                          <a:ea typeface="Courier New"/>
                          <a:cs typeface="Courier New"/>
                          <a:sym typeface="Courier New"/>
                        </a:rPr>
                        <a:t>%in% </a:t>
                      </a:r>
                      <a:r>
                        <a:rPr lang="en-US" sz="2300" u="none" strike="noStrike" cap="none">
                          <a:solidFill>
                            <a:srgbClr val="D6D6D6"/>
                          </a:solidFill>
                          <a:latin typeface="Courier New"/>
                          <a:ea typeface="Courier New"/>
                          <a:cs typeface="Courier New"/>
                          <a:sym typeface="Courier New"/>
                        </a:rPr>
                        <a:t>y</a:t>
                      </a:r>
                      <a:endParaRPr sz="2300" u="none" strike="noStrike" cap="none">
                        <a:latin typeface="Courier New"/>
                        <a:ea typeface="Courier New"/>
                        <a:cs typeface="Courier New"/>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Group membership</a:t>
                      </a:r>
                      <a:endParaRPr sz="2500" u="none" strike="noStrike" cap="none">
                        <a:latin typeface="Calibri"/>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is.na(</a:t>
                      </a:r>
                      <a:r>
                        <a:rPr lang="en-US" sz="2300" u="none" strike="noStrike" cap="none">
                          <a:solidFill>
                            <a:srgbClr val="D6D6D6"/>
                          </a:solidFill>
                          <a:latin typeface="Courier New"/>
                          <a:ea typeface="Courier New"/>
                          <a:cs typeface="Courier New"/>
                          <a:sym typeface="Courier New"/>
                        </a:rPr>
                        <a:t>x</a:t>
                      </a:r>
                      <a:r>
                        <a:rPr lang="en-US" sz="2300" u="none" strike="noStrike" cap="none">
                          <a:latin typeface="Courier New"/>
                          <a:ea typeface="Courier New"/>
                          <a:cs typeface="Courier New"/>
                          <a:sym typeface="Courier New"/>
                        </a:rPr>
                        <a:t>)</a:t>
                      </a:r>
                      <a:endParaRPr sz="2300" u="none" strike="noStrike" cap="none">
                        <a:latin typeface="Courier New"/>
                        <a:ea typeface="Courier New"/>
                        <a:cs typeface="Courier New"/>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NA</a:t>
                      </a:r>
                      <a:endParaRPr sz="2500" u="none" strike="noStrike" cap="none">
                        <a:latin typeface="Calibri"/>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21613">
                <a:tc>
                  <a:txBody>
                    <a:bodyPr/>
                    <a:lstStyle/>
                    <a:p>
                      <a:pPr marL="1270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!is.na(</a:t>
                      </a:r>
                      <a:r>
                        <a:rPr lang="en-US" sz="2300" u="none" strike="noStrike" cap="none">
                          <a:solidFill>
                            <a:srgbClr val="D6D6D6"/>
                          </a:solidFill>
                          <a:latin typeface="Courier New"/>
                          <a:ea typeface="Courier New"/>
                          <a:cs typeface="Courier New"/>
                          <a:sym typeface="Courier New"/>
                        </a:rPr>
                        <a:t>x</a:t>
                      </a:r>
                      <a:r>
                        <a:rPr lang="en-US" sz="2300" u="none" strike="noStrike" cap="none">
                          <a:latin typeface="Courier New"/>
                          <a:ea typeface="Courier New"/>
                          <a:cs typeface="Courier New"/>
                          <a:sym typeface="Courier New"/>
                        </a:rPr>
                        <a:t>)</a:t>
                      </a:r>
                      <a:endParaRPr sz="2300" u="none" strike="noStrike" cap="none">
                        <a:latin typeface="Courier New"/>
                        <a:ea typeface="Courier New"/>
                        <a:cs typeface="Courier New"/>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not NA</a:t>
                      </a:r>
                      <a:endParaRPr sz="2500" u="none" strike="noStrike" cap="none">
                        <a:latin typeface="Calibri"/>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7"/>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772556" y="614555"/>
            <a:ext cx="2646964" cy="777536"/>
          </a:xfrm>
          <a:prstGeom prst="rect">
            <a:avLst/>
          </a:prstGeom>
          <a:noFill/>
          <a:ln>
            <a:noFill/>
          </a:ln>
        </p:spPr>
        <p:txBody>
          <a:bodyPr spcFirstLastPara="1" wrap="square" lIns="0" tIns="6455" rIns="0" bIns="0" anchor="t" anchorCtr="0">
            <a:noAutofit/>
          </a:bodyPr>
          <a:lstStyle/>
          <a:p>
            <a:pPr marL="10545"/>
            <a:r>
              <a:rPr lang="en-US"/>
              <a:t>Your Turn 3</a:t>
            </a:r>
            <a:endParaRPr/>
          </a:p>
        </p:txBody>
      </p:sp>
      <p:sp>
        <p:nvSpPr>
          <p:cNvPr id="351" name="Google Shape;351;p37"/>
          <p:cNvSpPr txBox="1"/>
          <p:nvPr/>
        </p:nvSpPr>
        <p:spPr>
          <a:xfrm>
            <a:off x="1579232" y="1890818"/>
            <a:ext cx="9108000"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652">
                <a:solidFill>
                  <a:srgbClr val="005493"/>
                </a:solidFill>
                <a:latin typeface="Calibri"/>
                <a:ea typeface="Calibri"/>
                <a:cs typeface="Calibri"/>
                <a:sym typeface="Calibri"/>
              </a:rPr>
              <a:t>See if you can use the logical operators to manipulate our code  to show:</a:t>
            </a:r>
            <a:endParaRPr sz="2652">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LAB_STATUS_C_DESCR </a:t>
            </a:r>
            <a:r>
              <a:rPr lang="en-US" sz="2652">
                <a:solidFill>
                  <a:srgbClr val="005493"/>
                </a:solidFill>
                <a:latin typeface="Calibri"/>
                <a:ea typeface="Calibri"/>
                <a:cs typeface="Calibri"/>
                <a:sym typeface="Calibri"/>
              </a:rPr>
              <a:t>is equal to “</a:t>
            </a:r>
            <a:r>
              <a:rPr lang="en-US" sz="2652" b="1">
                <a:solidFill>
                  <a:srgbClr val="005493"/>
                </a:solidFill>
                <a:latin typeface="Calibri"/>
                <a:ea typeface="Calibri"/>
                <a:cs typeface="Calibri"/>
                <a:sym typeface="Calibri"/>
              </a:rPr>
              <a:t>Final result</a:t>
            </a:r>
            <a:r>
              <a:rPr lang="en-US" sz="2652">
                <a:solidFill>
                  <a:srgbClr val="005493"/>
                </a:solidFill>
                <a:latin typeface="Calibri"/>
                <a:ea typeface="Calibri"/>
                <a:cs typeface="Calibri"/>
                <a:sym typeface="Calibri"/>
              </a:rPr>
              <a:t>”</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a:t>
            </a:r>
            <a:r>
              <a:rPr lang="en-US" sz="2652" b="1">
                <a:solidFill>
                  <a:srgbClr val="005493"/>
                </a:solidFill>
                <a:latin typeface="Calibri"/>
                <a:ea typeface="Calibri"/>
                <a:cs typeface="Calibri"/>
                <a:sym typeface="Calibri"/>
              </a:rPr>
              <a:t>Order_ID’s </a:t>
            </a:r>
            <a:r>
              <a:rPr lang="en-US" sz="2652">
                <a:solidFill>
                  <a:srgbClr val="005493"/>
                </a:solidFill>
                <a:latin typeface="Calibri"/>
                <a:ea typeface="Calibri"/>
                <a:cs typeface="Calibri"/>
                <a:sym typeface="Calibri"/>
              </a:rPr>
              <a:t>that are greater than 100000</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REASON_FOR_CANC_C_DESCR </a:t>
            </a:r>
            <a:r>
              <a:rPr lang="en-US" sz="2652">
                <a:solidFill>
                  <a:srgbClr val="005493"/>
                </a:solidFill>
                <a:latin typeface="Calibri"/>
                <a:ea typeface="Calibri"/>
                <a:cs typeface="Calibri"/>
                <a:sym typeface="Calibri"/>
              </a:rPr>
              <a:t>is not </a:t>
            </a:r>
            <a:r>
              <a:rPr lang="en-US" sz="2652" b="1">
                <a:solidFill>
                  <a:srgbClr val="005493"/>
                </a:solidFill>
                <a:latin typeface="Calibri"/>
                <a:ea typeface="Calibri"/>
                <a:cs typeface="Calibri"/>
                <a:sym typeface="Calibri"/>
              </a:rPr>
              <a:t>NA</a:t>
            </a:r>
            <a:endParaRPr sz="2652">
              <a:latin typeface="Calibri"/>
              <a:ea typeface="Calibri"/>
              <a:cs typeface="Calibri"/>
              <a:sym typeface="Calibri"/>
            </a:endParaRPr>
          </a:p>
        </p:txBody>
      </p:sp>
      <p:sp>
        <p:nvSpPr>
          <p:cNvPr id="352" name="Google Shape;352;p37"/>
          <p:cNvSpPr/>
          <p:nvPr/>
        </p:nvSpPr>
        <p:spPr>
          <a:xfrm>
            <a:off x="9000844" y="564112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56"/>
        <p:cNvGrpSpPr/>
        <p:nvPr/>
      </p:nvGrpSpPr>
      <p:grpSpPr>
        <a:xfrm>
          <a:off x="0" y="0"/>
          <a:ext cx="0" cy="0"/>
          <a:chOff x="0" y="0"/>
          <a:chExt cx="0" cy="0"/>
        </a:xfrm>
      </p:grpSpPr>
      <p:sp>
        <p:nvSpPr>
          <p:cNvPr id="357" name="Google Shape;357;p38"/>
          <p:cNvSpPr/>
          <p:nvPr/>
        </p:nvSpPr>
        <p:spPr>
          <a:xfrm>
            <a:off x="1213070" y="656123"/>
            <a:ext cx="9757682" cy="2054935"/>
          </a:xfrm>
          <a:custGeom>
            <a:avLst/>
            <a:gdLst/>
            <a:ahLst/>
            <a:cxnLst/>
            <a:rect l="l" t="t" r="r" b="b"/>
            <a:pathLst>
              <a:path w="18214340" h="3387090" extrusionOk="0">
                <a:moveTo>
                  <a:pt x="0" y="0"/>
                </a:moveTo>
                <a:lnTo>
                  <a:pt x="18213750" y="0"/>
                </a:lnTo>
                <a:lnTo>
                  <a:pt x="18213750" y="3386757"/>
                </a:lnTo>
                <a:lnTo>
                  <a:pt x="0" y="338675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58" name="Google Shape;358;p38"/>
          <p:cNvSpPr/>
          <p:nvPr/>
        </p:nvSpPr>
        <p:spPr>
          <a:xfrm>
            <a:off x="1213070" y="656123"/>
            <a:ext cx="9757682" cy="2054935"/>
          </a:xfrm>
          <a:custGeom>
            <a:avLst/>
            <a:gdLst/>
            <a:ahLst/>
            <a:cxnLst/>
            <a:rect l="l" t="t" r="r" b="b"/>
            <a:pathLst>
              <a:path w="18214340" h="3387090" extrusionOk="0">
                <a:moveTo>
                  <a:pt x="0" y="0"/>
                </a:moveTo>
                <a:lnTo>
                  <a:pt x="18213748" y="0"/>
                </a:lnTo>
                <a:lnTo>
                  <a:pt x="18213748" y="3386756"/>
                </a:lnTo>
                <a:lnTo>
                  <a:pt x="0" y="338675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59" name="Google Shape;359;p38"/>
          <p:cNvSpPr txBox="1">
            <a:spLocks noGrp="1"/>
          </p:cNvSpPr>
          <p:nvPr>
            <p:ph type="title"/>
          </p:nvPr>
        </p:nvSpPr>
        <p:spPr>
          <a:xfrm>
            <a:off x="1360473" y="735200"/>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LAB_STATUS_C_DESCR == "Final result")</a:t>
            </a:r>
            <a:endParaRPr sz="2196">
              <a:latin typeface="Courier New"/>
              <a:ea typeface="Courier New"/>
              <a:cs typeface="Courier New"/>
              <a:sym typeface="Courier New"/>
            </a:endParaRPr>
          </a:p>
        </p:txBody>
      </p:sp>
      <p:sp>
        <p:nvSpPr>
          <p:cNvPr id="360" name="Google Shape;360;p38"/>
          <p:cNvSpPr/>
          <p:nvPr/>
        </p:nvSpPr>
        <p:spPr>
          <a:xfrm>
            <a:off x="1204580" y="2871766"/>
            <a:ext cx="9757682" cy="1075502"/>
          </a:xfrm>
          <a:custGeom>
            <a:avLst/>
            <a:gdLst/>
            <a:ahLst/>
            <a:cxnLst/>
            <a:rect l="l" t="t" r="r" b="b"/>
            <a:pathLst>
              <a:path w="18214340" h="3601084" extrusionOk="0">
                <a:moveTo>
                  <a:pt x="0" y="0"/>
                </a:moveTo>
                <a:lnTo>
                  <a:pt x="18213752" y="0"/>
                </a:lnTo>
                <a:lnTo>
                  <a:pt x="18213752" y="3600547"/>
                </a:lnTo>
                <a:lnTo>
                  <a:pt x="0" y="36005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1" name="Google Shape;361;p38"/>
          <p:cNvSpPr/>
          <p:nvPr/>
        </p:nvSpPr>
        <p:spPr>
          <a:xfrm>
            <a:off x="1204580" y="2871766"/>
            <a:ext cx="9757682" cy="1075502"/>
          </a:xfrm>
          <a:custGeom>
            <a:avLst/>
            <a:gdLst/>
            <a:ahLst/>
            <a:cxnLst/>
            <a:rect l="l" t="t" r="r" b="b"/>
            <a:pathLst>
              <a:path w="18214340" h="3601084" extrusionOk="0">
                <a:moveTo>
                  <a:pt x="0" y="0"/>
                </a:moveTo>
                <a:lnTo>
                  <a:pt x="18213748" y="0"/>
                </a:lnTo>
                <a:lnTo>
                  <a:pt x="18213748" y="3600547"/>
                </a:lnTo>
                <a:lnTo>
                  <a:pt x="0" y="3600547"/>
                </a:lnTo>
                <a:lnTo>
                  <a:pt x="0" y="0"/>
                </a:lnTo>
                <a:close/>
              </a:path>
            </a:pathLst>
          </a:custGeom>
          <a:noFill/>
          <a:ln w="10450" cap="flat" cmpd="sng">
            <a:solidFill>
              <a:srgbClr val="005493"/>
            </a:solidFill>
            <a:prstDash val="solid"/>
            <a:round/>
            <a:headEnd type="none" w="sm" len="sm"/>
            <a:tailEnd type="none" w="sm" len="sm"/>
          </a:ln>
        </p:spPr>
        <p:txBody>
          <a:bodyPr spcFirstLastPara="1" wrap="square" lIns="0" tIns="0" rIns="0" bIns="0" anchor="t" anchorCtr="0">
            <a:noAutofit/>
          </a:bodyPr>
          <a:lstStyle/>
          <a:p>
            <a:endParaRPr sz="1929">
              <a:latin typeface="Courier New"/>
              <a:ea typeface="Courier New"/>
              <a:cs typeface="Courier New"/>
              <a:sym typeface="Courier New"/>
            </a:endParaRPr>
          </a:p>
          <a:p>
            <a:endParaRPr sz="1929">
              <a:latin typeface="Courier New"/>
              <a:ea typeface="Courier New"/>
              <a:cs typeface="Courier New"/>
              <a:sym typeface="Courier New"/>
            </a:endParaRPr>
          </a:p>
          <a:p>
            <a:r>
              <a:rPr lang="en-US" sz="1607">
                <a:solidFill>
                  <a:srgbClr val="666666"/>
                </a:solidFill>
                <a:latin typeface="Courier New"/>
                <a:ea typeface="Courier New"/>
                <a:cs typeface="Courier New"/>
                <a:sym typeface="Courier New"/>
              </a:rPr>
              <a:t>   0 rows | 1-5 of 15 columns</a:t>
            </a:r>
            <a:endParaRPr sz="1607">
              <a:latin typeface="Courier New"/>
              <a:ea typeface="Courier New"/>
              <a:cs typeface="Courier New"/>
              <a:sym typeface="Courier New"/>
            </a:endParaRPr>
          </a:p>
        </p:txBody>
      </p:sp>
      <p:sp>
        <p:nvSpPr>
          <p:cNvPr id="362" name="Google Shape;362;p38"/>
          <p:cNvSpPr/>
          <p:nvPr/>
        </p:nvSpPr>
        <p:spPr>
          <a:xfrm>
            <a:off x="1213070" y="5217058"/>
            <a:ext cx="9757682" cy="985090"/>
          </a:xfrm>
          <a:custGeom>
            <a:avLst/>
            <a:gdLst/>
            <a:ahLst/>
            <a:cxnLst/>
            <a:rect l="l" t="t" r="r" b="b"/>
            <a:pathLst>
              <a:path w="18214340" h="1623695" extrusionOk="0">
                <a:moveTo>
                  <a:pt x="0" y="0"/>
                </a:moveTo>
                <a:lnTo>
                  <a:pt x="18213750" y="0"/>
                </a:lnTo>
                <a:lnTo>
                  <a:pt x="18213750" y="1623247"/>
                </a:lnTo>
                <a:lnTo>
                  <a:pt x="0" y="16232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3" name="Google Shape;363;p38"/>
          <p:cNvSpPr/>
          <p:nvPr/>
        </p:nvSpPr>
        <p:spPr>
          <a:xfrm>
            <a:off x="1213072" y="4147739"/>
            <a:ext cx="9757682" cy="2494256"/>
          </a:xfrm>
          <a:custGeom>
            <a:avLst/>
            <a:gdLst/>
            <a:ahLst/>
            <a:cxnLst/>
            <a:rect l="l" t="t" r="r" b="b"/>
            <a:pathLst>
              <a:path w="18214340" h="1623695" extrusionOk="0">
                <a:moveTo>
                  <a:pt x="0" y="0"/>
                </a:moveTo>
                <a:lnTo>
                  <a:pt x="18213749" y="0"/>
                </a:lnTo>
                <a:lnTo>
                  <a:pt x="18213749" y="1623246"/>
                </a:lnTo>
                <a:lnTo>
                  <a:pt x="0" y="162324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64" name="Google Shape;364;p38"/>
          <p:cNvSpPr txBox="1"/>
          <p:nvPr/>
        </p:nvSpPr>
        <p:spPr>
          <a:xfrm>
            <a:off x="1204607" y="4148786"/>
            <a:ext cx="9757607" cy="2494286"/>
          </a:xfrm>
          <a:prstGeom prst="rect">
            <a:avLst/>
          </a:prstGeom>
          <a:solidFill>
            <a:srgbClr val="F3F3F3"/>
          </a:solidFill>
          <a:ln>
            <a:noFill/>
          </a:ln>
        </p:spPr>
        <p:txBody>
          <a:bodyPr spcFirstLastPara="1" wrap="square" lIns="0" tIns="140826" rIns="0" bIns="0" anchor="t" anchorCtr="0">
            <a:noAutofit/>
          </a:bodyPr>
          <a:lstStyle/>
          <a:p>
            <a:r>
              <a:rPr lang="en-US" sz="2196">
                <a:latin typeface="Courier New"/>
                <a:ea typeface="Courier New"/>
                <a:cs typeface="Courier New"/>
                <a:sym typeface="Courier New"/>
              </a:rPr>
              <a:t>filter(orders, !is.na(REASON_FOR_CANC_C_DESCR))</a:t>
            </a:r>
            <a:endParaRPr sz="2196">
              <a:latin typeface="Courier New"/>
              <a:ea typeface="Courier New"/>
              <a:cs typeface="Courier New"/>
              <a:sym typeface="Courier New"/>
            </a:endParaRPr>
          </a:p>
          <a:p>
            <a:pPr>
              <a:spcBef>
                <a:spcPts val="761"/>
              </a:spcBef>
            </a:pPr>
            <a:endParaRPr sz="1580">
              <a:latin typeface="Courier New"/>
              <a:ea typeface="Courier New"/>
              <a:cs typeface="Courier New"/>
              <a:sym typeface="Courier New"/>
            </a:endParaRPr>
          </a:p>
        </p:txBody>
      </p:sp>
      <p:graphicFrame>
        <p:nvGraphicFramePr>
          <p:cNvPr id="365" name="Google Shape;365;p38"/>
          <p:cNvGraphicFramePr/>
          <p:nvPr/>
        </p:nvGraphicFramePr>
        <p:xfrm>
          <a:off x="1339038" y="1252536"/>
          <a:ext cx="1607143" cy="1607143"/>
        </p:xfrm>
        <a:graphic>
          <a:graphicData uri="http://schemas.openxmlformats.org/drawingml/2006/table">
            <a:tbl>
              <a:tblPr>
                <a:noFill/>
                <a:tableStyleId>{71CB66AA-850D-4605-A19E-2ED404D436C7}</a:tableStyleId>
              </a:tblPr>
              <a:tblGrid>
                <a:gridCol w="12170518"/>
              </a:tblGrid>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`Order ID` `Patient ID` Description `Proc Code` ORDER_CLASS_C_D… LAB_STATUS_C LAB_STATUS_C_DE…</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1      40477   	508061    THYROID ST…  TSH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2      97641   	508061    T4, FREE	   T4FR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3      99868   	505646    COMPREHENS…  COMP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bl>
          </a:graphicData>
        </a:graphic>
      </p:graphicFrame>
      <p:sp>
        <p:nvSpPr>
          <p:cNvPr id="366" name="Google Shape;366;p38"/>
          <p:cNvSpPr txBox="1">
            <a:spLocks noGrp="1"/>
          </p:cNvSpPr>
          <p:nvPr>
            <p:ph type="title"/>
          </p:nvPr>
        </p:nvSpPr>
        <p:spPr>
          <a:xfrm>
            <a:off x="1360473" y="2927029"/>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`Order ID` &gt; 100000)</a:t>
            </a:r>
            <a:endParaRPr sz="2196">
              <a:latin typeface="Courier New"/>
              <a:ea typeface="Courier New"/>
              <a:cs typeface="Courier New"/>
              <a:sym typeface="Courier New"/>
            </a:endParaRPr>
          </a:p>
        </p:txBody>
      </p:sp>
      <p:graphicFrame>
        <p:nvGraphicFramePr>
          <p:cNvPr id="367" name="Google Shape;367;p38"/>
          <p:cNvGraphicFramePr/>
          <p:nvPr/>
        </p:nvGraphicFramePr>
        <p:xfrm>
          <a:off x="1360473" y="4944229"/>
          <a:ext cx="1607143" cy="1607143"/>
        </p:xfrm>
        <a:graphic>
          <a:graphicData uri="http://schemas.openxmlformats.org/drawingml/2006/table">
            <a:tbl>
              <a:tblPr>
                <a:noFill/>
                <a:tableStyleId>{71CB66AA-850D-4605-A19E-2ED404D436C7}</a:tableStyleId>
              </a:tblPr>
              <a:tblGrid>
                <a:gridCol w="1235009"/>
                <a:gridCol w="1543768"/>
                <a:gridCol w="4631250"/>
                <a:gridCol w="1389362"/>
              </a:tblGrid>
              <a:tr h="388479">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Order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Patient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Description</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Proc Code</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19766</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PROTHROMBIN TIME</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88444</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BASIC METABOLIC PANEL</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BMP</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34373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511303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IRON, SERUM</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FE</a:t>
                      </a:r>
                      <a:endParaRPr sz="1800">
                        <a:solidFill>
                          <a:srgbClr val="666666"/>
                        </a:solidFill>
                        <a:latin typeface="Courier New"/>
                        <a:ea typeface="Courier New"/>
                        <a:cs typeface="Courier New"/>
                        <a:sym typeface="Courier New"/>
                      </a:endParaRPr>
                    </a:p>
                  </a:txBody>
                  <a:tcPr marL="48978" marR="48978" marT="55446" marB="55446"/>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3396683" y="646303"/>
            <a:ext cx="539823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Two common mistakes</a:t>
            </a:r>
            <a:endParaRPr/>
          </a:p>
        </p:txBody>
      </p:sp>
      <p:sp>
        <p:nvSpPr>
          <p:cNvPr id="373" name="Google Shape;373;p39"/>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74" name="Google Shape;374;p39"/>
          <p:cNvSpPr txBox="1"/>
          <p:nvPr/>
        </p:nvSpPr>
        <p:spPr>
          <a:xfrm>
            <a:off x="2740378" y="1916212"/>
            <a:ext cx="49848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1.	Using	</a:t>
            </a:r>
            <a:r>
              <a:rPr lang="en-US" sz="2652" b="1">
                <a:solidFill>
                  <a:srgbClr val="FF2600"/>
                </a:solidFill>
              </a:rPr>
              <a:t>= </a:t>
            </a:r>
            <a:r>
              <a:rPr lang="en-US" sz="2652">
                <a:latin typeface="Calibri"/>
                <a:ea typeface="Calibri"/>
                <a:cs typeface="Calibri"/>
                <a:sym typeface="Calibri"/>
              </a:rPr>
              <a:t>instead of	</a:t>
            </a:r>
            <a:r>
              <a:rPr lang="en-US" sz="2652" b="1">
                <a:solidFill>
                  <a:srgbClr val="00882B"/>
                </a:solidFill>
              </a:rPr>
              <a:t>==</a:t>
            </a:r>
            <a:endParaRPr sz="2652"/>
          </a:p>
        </p:txBody>
      </p:sp>
      <p:sp>
        <p:nvSpPr>
          <p:cNvPr id="375" name="Google Shape;375;p39"/>
          <p:cNvSpPr txBox="1"/>
          <p:nvPr/>
        </p:nvSpPr>
        <p:spPr>
          <a:xfrm>
            <a:off x="3132094" y="2547830"/>
            <a:ext cx="6269143" cy="112130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78576" rIns="0" bIns="0" anchor="t" anchorCtr="0">
            <a:noAutofit/>
          </a:bodyPr>
          <a:lstStyle/>
          <a:p>
            <a:pPr marL="153416"/>
            <a:r>
              <a:rPr lang="en-US" sz="2196">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latin typeface="Courier New"/>
                <a:ea typeface="Courier New"/>
                <a:cs typeface="Courier New"/>
                <a:sym typeface="Courier New"/>
              </a:rPr>
              <a:t>"COMP")</a:t>
            </a:r>
            <a:endParaRPr sz="2196">
              <a:latin typeface="Courier New"/>
              <a:ea typeface="Courier New"/>
              <a:cs typeface="Courier New"/>
              <a:sym typeface="Courier New"/>
            </a:endParaRPr>
          </a:p>
          <a:p>
            <a:pPr marL="153416">
              <a:buClr>
                <a:schemeClr val="dk1"/>
              </a:buClr>
            </a:pPr>
            <a:r>
              <a:rPr lang="en-US" sz="2196">
                <a:solidFill>
                  <a:schemeClr val="dk1"/>
                </a:solidFill>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solidFill>
                  <a:schemeClr val="dk1"/>
                </a:solidFill>
                <a:latin typeface="Courier New"/>
                <a:ea typeface="Courier New"/>
                <a:cs typeface="Courier New"/>
                <a:sym typeface="Courier New"/>
              </a:rPr>
              <a:t>"COMP")</a:t>
            </a:r>
            <a:endParaRPr sz="2196">
              <a:latin typeface="Courier New"/>
              <a:ea typeface="Courier New"/>
              <a:cs typeface="Courier New"/>
              <a:sym typeface="Courier New"/>
            </a:endParaRPr>
          </a:p>
        </p:txBody>
      </p:sp>
      <p:sp>
        <p:nvSpPr>
          <p:cNvPr id="376" name="Google Shape;376;p39"/>
          <p:cNvSpPr/>
          <p:nvPr/>
        </p:nvSpPr>
        <p:spPr>
          <a:xfrm>
            <a:off x="3123601" y="5012811"/>
            <a:ext cx="6286160" cy="1173864"/>
          </a:xfrm>
          <a:custGeom>
            <a:avLst/>
            <a:gdLst/>
            <a:ahLst/>
            <a:cxnLst/>
            <a:rect l="l" t="t" r="r" b="b"/>
            <a:pathLst>
              <a:path w="11734165" h="1934845" extrusionOk="0">
                <a:moveTo>
                  <a:pt x="0" y="0"/>
                </a:moveTo>
                <a:lnTo>
                  <a:pt x="11733923" y="0"/>
                </a:lnTo>
                <a:lnTo>
                  <a:pt x="11733923" y="1934309"/>
                </a:lnTo>
                <a:lnTo>
                  <a:pt x="0" y="1934309"/>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77" name="Google Shape;377;p39"/>
          <p:cNvSpPr/>
          <p:nvPr/>
        </p:nvSpPr>
        <p:spPr>
          <a:xfrm>
            <a:off x="3123602" y="5012811"/>
            <a:ext cx="6286160" cy="1173864"/>
          </a:xfrm>
          <a:custGeom>
            <a:avLst/>
            <a:gdLst/>
            <a:ahLst/>
            <a:cxnLst/>
            <a:rect l="l" t="t" r="r" b="b"/>
            <a:pathLst>
              <a:path w="11734165" h="1934845" extrusionOk="0">
                <a:moveTo>
                  <a:pt x="0" y="0"/>
                </a:moveTo>
                <a:lnTo>
                  <a:pt x="11733925" y="0"/>
                </a:lnTo>
                <a:lnTo>
                  <a:pt x="11733925" y="1934309"/>
                </a:lnTo>
                <a:lnTo>
                  <a:pt x="0" y="1934309"/>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graphicFrame>
        <p:nvGraphicFramePr>
          <p:cNvPr id="378" name="Google Shape;378;p39"/>
          <p:cNvGraphicFramePr/>
          <p:nvPr/>
        </p:nvGraphicFramePr>
        <p:xfrm>
          <a:off x="3268680" y="5111391"/>
          <a:ext cx="1607143" cy="1607143"/>
        </p:xfrm>
        <a:graphic>
          <a:graphicData uri="http://schemas.openxmlformats.org/drawingml/2006/table">
            <a:tbl>
              <a:tblPr firstRow="1" bandRow="1">
                <a:noFill/>
                <a:tableStyleId>{809C1C93-8995-4D9E-87C8-A8817AF97DB9}</a:tableStyleId>
              </a:tblPr>
              <a:tblGrid>
                <a:gridCol w="3260973"/>
                <a:gridCol w="926196"/>
                <a:gridCol w="556165"/>
                <a:gridCol w="1223571"/>
              </a:tblGrid>
              <a:tr h="752654">
                <a:tc gridSpan="4">
                  <a:txBody>
                    <a:bodyPr/>
                    <a:lstStyle/>
                    <a:p>
                      <a:pPr marL="330200" lvl="0" indent="0" algn="l" rtl="0">
                        <a:spcBef>
                          <a:spcPts val="0"/>
                        </a:spcBef>
                        <a:spcAft>
                          <a:spcPts val="0"/>
                        </a:spcAft>
                        <a:buClr>
                          <a:schemeClr val="dk1"/>
                        </a:buClr>
                        <a:buFont typeface="Arial"/>
                        <a:buNone/>
                      </a:pPr>
                      <a:r>
                        <a:rPr lang="en-US" sz="2500">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latin typeface="Courier New"/>
                          <a:ea typeface="Courier New"/>
                          <a:cs typeface="Courier New"/>
                          <a:sym typeface="Courier New"/>
                        </a:rPr>
                        <a:t>COMP)</a:t>
                      </a:r>
                      <a:endParaRPr sz="2500">
                        <a:solidFill>
                          <a:schemeClr val="dk1"/>
                        </a:solidFill>
                        <a:latin typeface="Courier New"/>
                        <a:ea typeface="Courier New"/>
                        <a:cs typeface="Courier New"/>
                        <a:sym typeface="Courier New"/>
                      </a:endParaRPr>
                    </a:p>
                  </a:txBody>
                  <a:tcPr marL="0" marR="0" marT="1540"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14650">
                <a:tc gridSpan="4">
                  <a:txBody>
                    <a:bodyPr/>
                    <a:lstStyle/>
                    <a:p>
                      <a:pPr marL="330200" lvl="0" indent="0" algn="l" rtl="0">
                        <a:spcBef>
                          <a:spcPts val="0"/>
                        </a:spcBef>
                        <a:spcAft>
                          <a:spcPts val="0"/>
                        </a:spcAft>
                        <a:buNone/>
                      </a:pPr>
                      <a:r>
                        <a:rPr lang="en-US" sz="2500">
                          <a:solidFill>
                            <a:schemeClr val="dk1"/>
                          </a:solidFill>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solidFill>
                            <a:schemeClr val="dk1"/>
                          </a:solidFill>
                          <a:latin typeface="Courier New"/>
                          <a:ea typeface="Courier New"/>
                          <a:cs typeface="Courier New"/>
                          <a:sym typeface="Courier New"/>
                        </a:rPr>
                        <a:t>"COMP")</a:t>
                      </a:r>
                      <a:endParaRPr sz="900"/>
                    </a:p>
                  </a:txBody>
                  <a:tcPr marL="0" marR="0" marT="63536"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79" name="Google Shape;379;p39"/>
          <p:cNvSpPr txBox="1"/>
          <p:nvPr/>
        </p:nvSpPr>
        <p:spPr>
          <a:xfrm>
            <a:off x="2740377" y="4367148"/>
            <a:ext cx="492203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2.	Forgetting quotes</a:t>
            </a:r>
            <a:endParaRPr sz="2652">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40"/>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85" name="Google Shape;385;p40"/>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86" name="Google Shape;386;p40"/>
          <p:cNvSpPr txBox="1"/>
          <p:nvPr/>
        </p:nvSpPr>
        <p:spPr>
          <a:xfrm>
            <a:off x="1983113" y="1738426"/>
            <a:ext cx="588278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a:t>
            </a:r>
            <a:r>
              <a:rPr lang="en-US" sz="2652" i="1">
                <a:latin typeface="Cambria"/>
                <a:ea typeface="Cambria"/>
                <a:cs typeface="Cambria"/>
                <a:sym typeface="Cambria"/>
              </a:rPr>
              <a:t>every </a:t>
            </a:r>
            <a:r>
              <a:rPr lang="en-US" sz="2652">
                <a:latin typeface="Calibri"/>
                <a:ea typeface="Calibri"/>
                <a:cs typeface="Calibri"/>
                <a:sym typeface="Calibri"/>
              </a:rPr>
              <a:t>logical criteria.</a:t>
            </a:r>
            <a:endParaRPr sz="2652">
              <a:latin typeface="Calibri"/>
              <a:ea typeface="Calibri"/>
              <a:cs typeface="Calibri"/>
              <a:sym typeface="Calibri"/>
            </a:endParaRPr>
          </a:p>
        </p:txBody>
      </p:sp>
      <p:sp>
        <p:nvSpPr>
          <p:cNvPr id="387" name="Google Shape;387;p40"/>
          <p:cNvSpPr/>
          <p:nvPr/>
        </p:nvSpPr>
        <p:spPr>
          <a:xfrm>
            <a:off x="5929370" y="4075462"/>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388" name="Google Shape;388;p40"/>
          <p:cNvGraphicFramePr/>
          <p:nvPr/>
        </p:nvGraphicFramePr>
        <p:xfrm>
          <a:off x="6595237" y="3733537"/>
          <a:ext cx="1607143" cy="1607143"/>
        </p:xfrm>
        <a:graphic>
          <a:graphicData uri="http://schemas.openxmlformats.org/drawingml/2006/table">
            <a:tbl>
              <a:tblPr firstRow="1" bandRow="1">
                <a:noFill/>
                <a:tableStyleId>{809C1C93-8995-4D9E-87C8-A8817AF97DB9}</a:tableStyleId>
              </a:tblPr>
              <a:tblGrid>
                <a:gridCol w="1388384"/>
                <a:gridCol w="1102112"/>
                <a:gridCol w="2118107"/>
              </a:tblGrid>
              <a:tr h="661144">
                <a:tc>
                  <a:txBody>
                    <a:bodyPr/>
                    <a:lstStyle/>
                    <a:p>
                      <a:pPr marL="215900" lvl="0" indent="0" algn="l" rtl="0">
                        <a:spcBef>
                          <a:spcPts val="0"/>
                        </a:spcBef>
                        <a:spcAft>
                          <a:spcPts val="0"/>
                        </a:spcAft>
                        <a:buClr>
                          <a:schemeClr val="dk1"/>
                        </a:buClr>
                        <a:buFont typeface="Arial"/>
                        <a:buNone/>
                      </a:pPr>
                      <a:r>
                        <a:rPr lang="en-US" sz="2000" b="1">
                          <a:solidFill>
                            <a:schemeClr val="lt1"/>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lvl="0" indent="0" algn="ctr" rtl="0">
                        <a:spcBef>
                          <a:spcPts val="0"/>
                        </a:spcBef>
                        <a:spcAft>
                          <a:spcPts val="0"/>
                        </a:spcAft>
                        <a:buNone/>
                      </a:pPr>
                      <a:r>
                        <a:rPr lang="en-US" sz="2000" b="1">
                          <a:solidFill>
                            <a:schemeClr val="lt1"/>
                          </a:solidFill>
                          <a:latin typeface="Arial"/>
                          <a:ea typeface="Arial"/>
                          <a:cs typeface="Arial"/>
                          <a:sym typeface="Arial"/>
                        </a:rPr>
                        <a:t>Patient ID</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lvl="0" indent="0" algn="ctr" rtl="0">
                        <a:spcBef>
                          <a:spcPts val="0"/>
                        </a:spcBef>
                        <a:spcAft>
                          <a:spcPts val="0"/>
                        </a:spcAft>
                        <a:buNone/>
                      </a:pPr>
                      <a:r>
                        <a:rPr lang="en-US" sz="2000" b="1">
                          <a:solidFill>
                            <a:schemeClr val="lt1"/>
                          </a:solidFill>
                          <a:latin typeface="Arial"/>
                          <a:ea typeface="Arial"/>
                          <a:cs typeface="Arial"/>
                          <a:sym typeface="Arial"/>
                        </a:rPr>
                        <a:t>Description</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4455">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bl>
          </a:graphicData>
        </a:graphic>
      </p:graphicFrame>
      <p:sp>
        <p:nvSpPr>
          <p:cNvPr id="389" name="Google Shape;389;p40"/>
          <p:cNvSpPr txBox="1"/>
          <p:nvPr/>
        </p:nvSpPr>
        <p:spPr>
          <a:xfrm>
            <a:off x="1264433" y="2325336"/>
            <a:ext cx="9754071"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170" rIns="0" bIns="0" anchor="t" anchorCtr="0">
            <a:noAutofit/>
          </a:bodyPr>
          <a:lstStyle/>
          <a:p>
            <a:pPr marL="160220"/>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PatientID == 508061, Description==”T4, FREE”)</a:t>
            </a:r>
            <a:endParaRPr sz="2062">
              <a:solidFill>
                <a:srgbClr val="0365C0"/>
              </a:solidFill>
              <a:latin typeface="Courier New"/>
              <a:ea typeface="Courier New"/>
              <a:cs typeface="Courier New"/>
              <a:sym typeface="Courier New"/>
            </a:endParaRPr>
          </a:p>
        </p:txBody>
      </p:sp>
      <p:sp>
        <p:nvSpPr>
          <p:cNvPr id="390" name="Google Shape;390;p40"/>
          <p:cNvSpPr/>
          <p:nvPr/>
        </p:nvSpPr>
        <p:spPr>
          <a:xfrm>
            <a:off x="2833765" y="6375204"/>
            <a:ext cx="473868" cy="442655"/>
          </a:xfrm>
          <a:custGeom>
            <a:avLst/>
            <a:gdLst/>
            <a:ahLst/>
            <a:cxnLst/>
            <a:rect l="l" t="t" r="r" b="b"/>
            <a:pathLst>
              <a:path w="884554" h="729615" extrusionOk="0">
                <a:moveTo>
                  <a:pt x="0" y="729540"/>
                </a:moveTo>
                <a:lnTo>
                  <a:pt x="884373" y="729540"/>
                </a:lnTo>
                <a:lnTo>
                  <a:pt x="884373" y="0"/>
                </a:lnTo>
                <a:lnTo>
                  <a:pt x="0" y="0"/>
                </a:lnTo>
                <a:lnTo>
                  <a:pt x="0" y="729540"/>
                </a:lnTo>
                <a:close/>
              </a:path>
            </a:pathLst>
          </a:custGeom>
          <a:solidFill>
            <a:srgbClr val="D0D1D2"/>
          </a:solidFill>
          <a:ln>
            <a:noFill/>
          </a:ln>
        </p:spPr>
        <p:txBody>
          <a:bodyPr spcFirstLastPara="1" wrap="square" lIns="0" tIns="0" rIns="0" bIns="0" anchor="t" anchorCtr="0">
            <a:noAutofit/>
          </a:bodyPr>
          <a:lstStyle/>
          <a:p>
            <a:endParaRPr sz="964"/>
          </a:p>
        </p:txBody>
      </p:sp>
      <p:sp>
        <p:nvSpPr>
          <p:cNvPr id="391" name="Google Shape;391;p40"/>
          <p:cNvSpPr/>
          <p:nvPr/>
        </p:nvSpPr>
        <p:spPr>
          <a:xfrm>
            <a:off x="3329974" y="6375204"/>
            <a:ext cx="931408" cy="442655"/>
          </a:xfrm>
          <a:custGeom>
            <a:avLst/>
            <a:gdLst/>
            <a:ahLst/>
            <a:cxnLst/>
            <a:rect l="l" t="t" r="r" b="b"/>
            <a:pathLst>
              <a:path w="1738629" h="729615" extrusionOk="0">
                <a:moveTo>
                  <a:pt x="0" y="729540"/>
                </a:moveTo>
                <a:lnTo>
                  <a:pt x="1738485" y="729540"/>
                </a:lnTo>
                <a:lnTo>
                  <a:pt x="1738485"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2" name="Google Shape;392;p40"/>
          <p:cNvSpPr/>
          <p:nvPr/>
        </p:nvSpPr>
        <p:spPr>
          <a:xfrm>
            <a:off x="4283743" y="6375204"/>
            <a:ext cx="638174" cy="442655"/>
          </a:xfrm>
          <a:custGeom>
            <a:avLst/>
            <a:gdLst/>
            <a:ahLst/>
            <a:cxnLst/>
            <a:rect l="l" t="t" r="r" b="b"/>
            <a:pathLst>
              <a:path w="1191259" h="729615" extrusionOk="0">
                <a:moveTo>
                  <a:pt x="0" y="729540"/>
                </a:moveTo>
                <a:lnTo>
                  <a:pt x="1190826" y="729540"/>
                </a:lnTo>
                <a:lnTo>
                  <a:pt x="1190826"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3" name="Google Shape;393;p40"/>
          <p:cNvSpPr/>
          <p:nvPr/>
        </p:nvSpPr>
        <p:spPr>
          <a:xfrm>
            <a:off x="2833765" y="6817597"/>
            <a:ext cx="473868" cy="40066"/>
          </a:xfrm>
          <a:custGeom>
            <a:avLst/>
            <a:gdLst/>
            <a:ahLst/>
            <a:cxnLst/>
            <a:rect l="l" t="t" r="r" b="b"/>
            <a:pathLst>
              <a:path w="884554" h="66040" extrusionOk="0">
                <a:moveTo>
                  <a:pt x="0" y="65832"/>
                </a:moveTo>
                <a:lnTo>
                  <a:pt x="884373" y="65832"/>
                </a:lnTo>
                <a:lnTo>
                  <a:pt x="884373" y="0"/>
                </a:lnTo>
                <a:lnTo>
                  <a:pt x="0" y="0"/>
                </a:lnTo>
                <a:lnTo>
                  <a:pt x="0" y="65832"/>
                </a:lnTo>
                <a:close/>
              </a:path>
            </a:pathLst>
          </a:custGeom>
          <a:solidFill>
            <a:srgbClr val="D0D1D2"/>
          </a:solidFill>
          <a:ln>
            <a:noFill/>
          </a:ln>
        </p:spPr>
        <p:txBody>
          <a:bodyPr spcFirstLastPara="1" wrap="square" lIns="0" tIns="0" rIns="0" bIns="0" anchor="t" anchorCtr="0">
            <a:noAutofit/>
          </a:bodyPr>
          <a:lstStyle/>
          <a:p>
            <a:endParaRPr sz="964"/>
          </a:p>
        </p:txBody>
      </p:sp>
      <p:sp>
        <p:nvSpPr>
          <p:cNvPr id="394" name="Google Shape;394;p40"/>
          <p:cNvSpPr/>
          <p:nvPr/>
        </p:nvSpPr>
        <p:spPr>
          <a:xfrm>
            <a:off x="3329974" y="6817597"/>
            <a:ext cx="931408" cy="40066"/>
          </a:xfrm>
          <a:custGeom>
            <a:avLst/>
            <a:gdLst/>
            <a:ahLst/>
            <a:cxnLst/>
            <a:rect l="l" t="t" r="r" b="b"/>
            <a:pathLst>
              <a:path w="1738629" h="66040" extrusionOk="0">
                <a:moveTo>
                  <a:pt x="0" y="65832"/>
                </a:moveTo>
                <a:lnTo>
                  <a:pt x="1738485" y="65832"/>
                </a:lnTo>
                <a:lnTo>
                  <a:pt x="1738485"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sp>
        <p:nvSpPr>
          <p:cNvPr id="395" name="Google Shape;395;p40"/>
          <p:cNvSpPr/>
          <p:nvPr/>
        </p:nvSpPr>
        <p:spPr>
          <a:xfrm>
            <a:off x="4283743" y="6817597"/>
            <a:ext cx="638174" cy="40066"/>
          </a:xfrm>
          <a:custGeom>
            <a:avLst/>
            <a:gdLst/>
            <a:ahLst/>
            <a:cxnLst/>
            <a:rect l="l" t="t" r="r" b="b"/>
            <a:pathLst>
              <a:path w="1191259" h="66040" extrusionOk="0">
                <a:moveTo>
                  <a:pt x="0" y="65832"/>
                </a:moveTo>
                <a:lnTo>
                  <a:pt x="1190826" y="65832"/>
                </a:lnTo>
                <a:lnTo>
                  <a:pt x="1190826"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graphicFrame>
        <p:nvGraphicFramePr>
          <p:cNvPr id="396" name="Google Shape;396;p40"/>
          <p:cNvGraphicFramePr/>
          <p:nvPr/>
        </p:nvGraphicFramePr>
        <p:xfrm>
          <a:off x="1018067" y="3588746"/>
          <a:ext cx="1607143" cy="1607143"/>
        </p:xfrm>
        <a:graphic>
          <a:graphicData uri="http://schemas.openxmlformats.org/drawingml/2006/table">
            <a:tbl>
              <a:tblPr firstRow="1" bandRow="1">
                <a:noFill/>
                <a:tableStyleId>{809C1C93-8995-4D9E-87C8-A8817AF97DB9}</a:tableStyleId>
              </a:tblPr>
              <a:tblGrid>
                <a:gridCol w="1127625"/>
                <a:gridCol w="1161241"/>
                <a:gridCol w="2622429"/>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 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Description</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91357">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PROTHROMBIN TIME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89228">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BASIC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798040">
                <a:tc>
                  <a:txBody>
                    <a:bodyPr/>
                    <a:lstStyle/>
                    <a:p>
                      <a:pPr marL="190500" marR="0" lvl="0" indent="0" algn="l" rtl="0">
                        <a:lnSpc>
                          <a:spcPct val="100000"/>
                        </a:lnSpc>
                        <a:spcBef>
                          <a:spcPts val="0"/>
                        </a:spcBef>
                        <a:spcAft>
                          <a:spcPts val="0"/>
                        </a:spcAft>
                        <a:buNone/>
                      </a:pPr>
                      <a:r>
                        <a:rPr lang="en-US" sz="2000"/>
                        <a:t>40477</a:t>
                      </a:r>
                      <a:endParaRPr sz="2000"/>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THYROID STIMULATING HORMONE</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360994">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658840">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COMPREHENSIVE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0">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97" name="Google Shape;397;p40"/>
          <p:cNvSpPr txBox="1"/>
          <p:nvPr/>
        </p:nvSpPr>
        <p:spPr>
          <a:xfrm>
            <a:off x="3306932" y="3168324"/>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41"/>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03" name="Google Shape;403;p41"/>
          <p:cNvSpPr txBox="1">
            <a:spLocks noGrp="1"/>
          </p:cNvSpPr>
          <p:nvPr>
            <p:ph type="title"/>
          </p:nvPr>
        </p:nvSpPr>
        <p:spPr>
          <a:xfrm>
            <a:off x="3929576" y="684400"/>
            <a:ext cx="434298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Boolean operators</a:t>
            </a:r>
            <a:endParaRPr/>
          </a:p>
        </p:txBody>
      </p:sp>
      <p:graphicFrame>
        <p:nvGraphicFramePr>
          <p:cNvPr id="404" name="Google Shape;404;p41"/>
          <p:cNvGraphicFramePr/>
          <p:nvPr/>
        </p:nvGraphicFramePr>
        <p:xfrm>
          <a:off x="3874676" y="2495375"/>
          <a:ext cx="1607143" cy="1607143"/>
        </p:xfrm>
        <a:graphic>
          <a:graphicData uri="http://schemas.openxmlformats.org/drawingml/2006/table">
            <a:tbl>
              <a:tblPr firstRow="1" bandRow="1">
                <a:noFill/>
                <a:tableStyleId>{809C1C93-8995-4D9E-87C8-A8817AF97DB9}</a:tableStyleId>
              </a:tblPr>
              <a:tblGrid>
                <a:gridCol w="2245179"/>
                <a:gridCol w="2176460"/>
              </a:tblGrid>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&amp;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and</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or</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a:t>
                      </a:r>
                      <a:r>
                        <a:rPr lang="en-US" sz="2300" u="none" strike="noStrike" cap="none">
                          <a:solidFill>
                            <a:srgbClr val="D6D6D6"/>
                          </a:solidFill>
                          <a:latin typeface="Courier New"/>
                          <a:ea typeface="Courier New"/>
                          <a:cs typeface="Courier New"/>
                          <a:sym typeface="Courier New"/>
                        </a:rPr>
                        <a:t>a</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not</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56260">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%in% </a:t>
                      </a:r>
                      <a:r>
                        <a:rPr lang="en-US" sz="2300" u="none" strike="noStrike" cap="none">
                          <a:solidFill>
                            <a:srgbClr val="D6D6D6"/>
                          </a:solidFill>
                          <a:latin typeface="Courier New"/>
                          <a:ea typeface="Courier New"/>
                          <a:cs typeface="Courier New"/>
                          <a:sym typeface="Courier New"/>
                        </a:rPr>
                        <a:t>c(a, 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one of (in)</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
        <p:nvSpPr>
          <p:cNvPr id="405" name="Google Shape;405;p41"/>
          <p:cNvSpPr txBox="1"/>
          <p:nvPr/>
        </p:nvSpPr>
        <p:spPr>
          <a:xfrm>
            <a:off x="5214129" y="1846368"/>
            <a:ext cx="1732821"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?base::Logic</a:t>
            </a:r>
            <a:endParaRPr sz="2652">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2" name="Table 1"/>
          <p:cNvGraphicFramePr>
            <a:graphicFrameLocks noGrp="1"/>
          </p:cNvGraphicFramePr>
          <p:nvPr/>
        </p:nvGraphicFramePr>
        <p:xfrm>
          <a:off x="2135188" y="1049338"/>
          <a:ext cx="7921386" cy="4759327"/>
        </p:xfrm>
        <a:graphic>
          <a:graphicData uri="http://schemas.openxmlformats.org/drawingml/2006/table">
            <a:tbl>
              <a:tblPr>
                <a:tableStyleId>{71CB66AA-850D-4605-A19E-2ED404D436C7}</a:tableStyleId>
              </a:tblPr>
              <a:tblGrid>
                <a:gridCol w="4003979"/>
                <a:gridCol w="3917407"/>
              </a:tblGrid>
              <a:tr h="233746">
                <a:tc>
                  <a:txBody>
                    <a:bodyPr/>
                    <a:lstStyle/>
                    <a:p>
                      <a:pPr algn="l" rtl="0" fontAlgn="ctr"/>
                      <a:r>
                        <a:rPr lang="en-US" sz="1400" u="none" strike="noStrike">
                          <a:effectLst/>
                        </a:rPr>
                        <a:t>Variable</a:t>
                      </a:r>
                      <a:endParaRPr lang="en-US" sz="1400" b="1"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Description</a:t>
                      </a:r>
                      <a:endParaRPr lang="en-US" sz="1400" b="1"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fontAlgn="t"/>
                      <a:r>
                        <a:rPr lang="en-US" sz="1400" u="none" strike="noStrike">
                          <a:effectLst/>
                        </a:rPr>
                        <a:t>order_id</a:t>
                      </a:r>
                      <a:endParaRPr lang="en-US" sz="1400" b="0" i="0" u="none" strike="noStrike">
                        <a:solidFill>
                          <a:srgbClr val="000000"/>
                        </a:solidFill>
                        <a:effectLst/>
                        <a:latin typeface="Arial" panose="020B0604020202020204" pitchFamily="34" charset="0"/>
                      </a:endParaRPr>
                    </a:p>
                  </a:txBody>
                  <a:tcPr marL="6493" marR="6493" marT="6493" marB="0"/>
                </a:tc>
                <a:tc>
                  <a:txBody>
                    <a:bodyPr/>
                    <a:lstStyle/>
                    <a:p>
                      <a:pPr algn="l" rtl="0" fontAlgn="ctr"/>
                      <a:r>
                        <a:rPr lang="en-US" sz="1400" u="none" strike="noStrike">
                          <a:effectLst/>
                        </a:rPr>
                        <a:t>Key for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patient_id</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Key for patient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description</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Text description of lab test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proc_code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Procedure code for lab test</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order_class_c_descr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Setting test is intended to be performed in (eg. Normal = regular blood draw)</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time of original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result_time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most recent result in the record</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review_time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provider acknowledgment of review of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department</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Clinic associated with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ordering_route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Structure/menu in health record from which order was placed</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pref_list_type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dirty="0">
                          <a:effectLst/>
                        </a:rPr>
                        <a:t>Category of preference list (if applicable)</a:t>
                      </a:r>
                      <a:endParaRPr lang="en-US" sz="1400" b="0" i="0" u="none" strike="noStrike" dirty="0">
                        <a:solidFill>
                          <a:srgbClr val="000000"/>
                        </a:solidFill>
                        <a:effectLst/>
                        <a:latin typeface="Arial" panose="020B0604020202020204" pitchFamily="34" charset="0"/>
                      </a:endParaRPr>
                    </a:p>
                  </a:txBody>
                  <a:tcPr marL="6493" marR="6493" marT="6493"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8" name="Google Shape;68;p10"/>
          <p:cNvSpPr txBox="1">
            <a:spLocks noGrp="1"/>
          </p:cNvSpPr>
          <p:nvPr>
            <p:ph type="title"/>
          </p:nvPr>
        </p:nvSpPr>
        <p:spPr>
          <a:xfrm>
            <a:off x="1715705" y="675985"/>
            <a:ext cx="8400375" cy="905625"/>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657350" y="1866900"/>
            <a:ext cx="8877300" cy="312420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2064209" y="748166"/>
            <a:ext cx="8051946" cy="76853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196">
                <a:solidFill>
                  <a:srgbClr val="0365C0"/>
                </a:solidFill>
                <a:latin typeface="Courier New"/>
                <a:ea typeface="Courier New"/>
                <a:cs typeface="Courier New"/>
                <a:sym typeface="Courier New"/>
              </a:rPr>
              <a:t>summary(orders)</a:t>
            </a:r>
            <a:endParaRPr sz="2196">
              <a:latin typeface="Courier New"/>
              <a:ea typeface="Courier New"/>
              <a:cs typeface="Courier New"/>
              <a:sym typeface="Courier New"/>
            </a:endParaRPr>
          </a:p>
        </p:txBody>
      </p:sp>
      <p:pic>
        <p:nvPicPr>
          <p:cNvPr id="79" name="Google Shape;79;p12"/>
          <p:cNvPicPr preferRelativeResize="0"/>
          <p:nvPr/>
        </p:nvPicPr>
        <p:blipFill>
          <a:blip r:embed="rId3">
            <a:alphaModFix/>
          </a:blip>
          <a:stretch>
            <a:fillRect/>
          </a:stretch>
        </p:blipFill>
        <p:spPr>
          <a:xfrm>
            <a:off x="2314688" y="1859911"/>
            <a:ext cx="7551080" cy="3426536"/>
          </a:xfrm>
          <a:prstGeom prst="rect">
            <a:avLst/>
          </a:prstGeom>
          <a:noFill/>
          <a:ln>
            <a:noFill/>
          </a:ln>
          <a:effectLst>
            <a:outerShdw blurRad="57150" dist="66675"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85" name="Google Shape;85;p13"/>
          <p:cNvSpPr txBox="1">
            <a:spLocks noGrp="1"/>
          </p:cNvSpPr>
          <p:nvPr>
            <p:ph type="title"/>
          </p:nvPr>
        </p:nvSpPr>
        <p:spPr>
          <a:xfrm>
            <a:off x="5195995" y="1879600"/>
            <a:ext cx="5626768" cy="1539643"/>
          </a:xfrm>
          <a:prstGeom prst="rect">
            <a:avLst/>
          </a:prstGeom>
          <a:noFill/>
          <a:ln>
            <a:noFill/>
          </a:ln>
        </p:spPr>
        <p:txBody>
          <a:bodyPr spcFirstLastPara="1" wrap="square" lIns="0" tIns="9522" rIns="0" bIns="0" anchor="t" anchorCtr="0">
            <a:noAutofit/>
          </a:bodyPr>
          <a:lstStyle/>
          <a:p>
            <a:pPr marL="6803"/>
            <a:r>
              <a:rPr lang="en-US" sz="8812" b="1">
                <a:solidFill>
                  <a:srgbClr val="F3F3F3"/>
                </a:solidFill>
                <a:latin typeface="Arial"/>
                <a:ea typeface="Arial"/>
                <a:cs typeface="Arial"/>
                <a:sym typeface="Arial"/>
              </a:rPr>
              <a:t>The Data Analysis Process</a:t>
            </a:r>
            <a:endParaRPr sz="881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p:nvPr/>
        </p:nvSpPr>
        <p:spPr>
          <a:xfrm>
            <a:off x="1248281" y="3154377"/>
            <a:ext cx="1043679"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Import</a:t>
            </a:r>
            <a:endParaRPr sz="2812">
              <a:latin typeface="Calibri"/>
              <a:ea typeface="Calibri"/>
              <a:cs typeface="Calibri"/>
              <a:sym typeface="Calibri"/>
            </a:endParaRPr>
          </a:p>
        </p:txBody>
      </p:sp>
      <p:sp>
        <p:nvSpPr>
          <p:cNvPr id="91" name="Google Shape;91;p14"/>
          <p:cNvSpPr txBox="1"/>
          <p:nvPr/>
        </p:nvSpPr>
        <p:spPr>
          <a:xfrm>
            <a:off x="3189135" y="3154377"/>
            <a:ext cx="65957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Tidy</a:t>
            </a:r>
            <a:endParaRPr sz="2812">
              <a:latin typeface="Calibri"/>
              <a:ea typeface="Calibri"/>
              <a:cs typeface="Calibri"/>
              <a:sym typeface="Calibri"/>
            </a:endParaRPr>
          </a:p>
        </p:txBody>
      </p:sp>
      <p:sp>
        <p:nvSpPr>
          <p:cNvPr id="92" name="Google Shape;92;p14"/>
          <p:cNvSpPr txBox="1"/>
          <p:nvPr/>
        </p:nvSpPr>
        <p:spPr>
          <a:xfrm>
            <a:off x="5000972" y="2068603"/>
            <a:ext cx="1321554"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Visualize</a:t>
            </a:r>
            <a:endParaRPr sz="2812">
              <a:latin typeface="Calibri"/>
              <a:ea typeface="Calibri"/>
              <a:cs typeface="Calibri"/>
              <a:sym typeface="Calibri"/>
            </a:endParaRPr>
          </a:p>
        </p:txBody>
      </p:sp>
      <p:sp>
        <p:nvSpPr>
          <p:cNvPr id="93" name="Google Shape;93;p14"/>
          <p:cNvSpPr txBox="1"/>
          <p:nvPr/>
        </p:nvSpPr>
        <p:spPr>
          <a:xfrm>
            <a:off x="4475585" y="3902614"/>
            <a:ext cx="1717393" cy="474107"/>
          </a:xfrm>
          <a:prstGeom prst="rect">
            <a:avLst/>
          </a:prstGeom>
          <a:noFill/>
          <a:ln>
            <a:noFill/>
          </a:ln>
        </p:spPr>
        <p:txBody>
          <a:bodyPr spcFirstLastPara="1" wrap="square" lIns="0" tIns="7473" rIns="0" bIns="0" anchor="t" anchorCtr="0">
            <a:noAutofit/>
          </a:bodyPr>
          <a:lstStyle/>
          <a:p>
            <a:pPr marL="6803"/>
            <a:r>
              <a:rPr lang="en-US" sz="2652">
                <a:latin typeface="Trebuchet MS"/>
                <a:ea typeface="Trebuchet MS"/>
                <a:cs typeface="Trebuchet MS"/>
                <a:sym typeface="Trebuchet MS"/>
              </a:rPr>
              <a:t>Transform</a:t>
            </a:r>
            <a:endParaRPr sz="2652">
              <a:latin typeface="Trebuchet MS"/>
              <a:ea typeface="Trebuchet MS"/>
              <a:cs typeface="Trebuchet MS"/>
              <a:sym typeface="Trebuchet MS"/>
            </a:endParaRPr>
          </a:p>
        </p:txBody>
      </p:sp>
      <p:sp>
        <p:nvSpPr>
          <p:cNvPr id="94" name="Google Shape;94;p14"/>
          <p:cNvSpPr txBox="1"/>
          <p:nvPr/>
        </p:nvSpPr>
        <p:spPr>
          <a:xfrm>
            <a:off x="6492495" y="3154376"/>
            <a:ext cx="1043679" cy="503357"/>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Model</a:t>
            </a:r>
            <a:endParaRPr sz="2812">
              <a:latin typeface="Calibri"/>
              <a:ea typeface="Calibri"/>
              <a:cs typeface="Calibri"/>
              <a:sym typeface="Calibri"/>
            </a:endParaRPr>
          </a:p>
        </p:txBody>
      </p:sp>
      <p:sp>
        <p:nvSpPr>
          <p:cNvPr id="95" name="Google Shape;95;p14"/>
          <p:cNvSpPr txBox="1"/>
          <p:nvPr/>
        </p:nvSpPr>
        <p:spPr>
          <a:xfrm>
            <a:off x="8574162" y="3154377"/>
            <a:ext cx="212641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Communicate</a:t>
            </a:r>
            <a:endParaRPr sz="2812">
              <a:latin typeface="Calibri"/>
              <a:ea typeface="Calibri"/>
              <a:cs typeface="Calibri"/>
              <a:sym typeface="Calibri"/>
            </a:endParaRPr>
          </a:p>
        </p:txBody>
      </p:sp>
      <p:sp>
        <p:nvSpPr>
          <p:cNvPr id="96" name="Google Shape;96;p14"/>
          <p:cNvSpPr/>
          <p:nvPr/>
        </p:nvSpPr>
        <p:spPr>
          <a:xfrm>
            <a:off x="2474522" y="3442715"/>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7" name="Google Shape;97;p14"/>
          <p:cNvSpPr/>
          <p:nvPr/>
        </p:nvSpPr>
        <p:spPr>
          <a:xfrm>
            <a:off x="2919074" y="3343662"/>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98" name="Google Shape;98;p14"/>
          <p:cNvSpPr/>
          <p:nvPr/>
        </p:nvSpPr>
        <p:spPr>
          <a:xfrm>
            <a:off x="7687461" y="3428759"/>
            <a:ext cx="617764" cy="0"/>
          </a:xfrm>
          <a:custGeom>
            <a:avLst/>
            <a:gdLst/>
            <a:ahLst/>
            <a:cxnLst/>
            <a:rect l="l" t="t" r="r" b="b"/>
            <a:pathLst>
              <a:path w="1153159" h="120000" extrusionOk="0">
                <a:moveTo>
                  <a:pt x="0" y="0"/>
                </a:moveTo>
                <a:lnTo>
                  <a:pt x="1110871" y="0"/>
                </a:lnTo>
                <a:lnTo>
                  <a:pt x="1152755"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9" name="Google Shape;99;p14"/>
          <p:cNvSpPr/>
          <p:nvPr/>
        </p:nvSpPr>
        <p:spPr>
          <a:xfrm>
            <a:off x="8282568" y="3329706"/>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0" name="Google Shape;100;p14"/>
          <p:cNvSpPr/>
          <p:nvPr/>
        </p:nvSpPr>
        <p:spPr>
          <a:xfrm>
            <a:off x="4031038" y="3506210"/>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1" name="Google Shape;101;p14"/>
          <p:cNvSpPr/>
          <p:nvPr/>
        </p:nvSpPr>
        <p:spPr>
          <a:xfrm>
            <a:off x="4475591" y="3407157"/>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2" name="Google Shape;102;p14"/>
          <p:cNvSpPr/>
          <p:nvPr/>
        </p:nvSpPr>
        <p:spPr>
          <a:xfrm>
            <a:off x="5591590" y="3871740"/>
            <a:ext cx="1397794" cy="769734"/>
          </a:xfrm>
          <a:custGeom>
            <a:avLst/>
            <a:gdLst/>
            <a:ahLst/>
            <a:cxnLst/>
            <a:rect l="l" t="t" r="r" b="b"/>
            <a:pathLst>
              <a:path w="2609215" h="1268729" extrusionOk="0">
                <a:moveTo>
                  <a:pt x="0" y="1118182"/>
                </a:moveTo>
                <a:lnTo>
                  <a:pt x="37757" y="1136309"/>
                </a:lnTo>
                <a:lnTo>
                  <a:pt x="84242" y="1153450"/>
                </a:lnTo>
                <a:lnTo>
                  <a:pt x="131059" y="1169406"/>
                </a:lnTo>
                <a:lnTo>
                  <a:pt x="178185" y="1184176"/>
                </a:lnTo>
                <a:lnTo>
                  <a:pt x="225599" y="1197758"/>
                </a:lnTo>
                <a:lnTo>
                  <a:pt x="273277" y="1210151"/>
                </a:lnTo>
                <a:lnTo>
                  <a:pt x="321196" y="1221353"/>
                </a:lnTo>
                <a:lnTo>
                  <a:pt x="369334" y="1231363"/>
                </a:lnTo>
                <a:lnTo>
                  <a:pt x="417669" y="1240179"/>
                </a:lnTo>
                <a:lnTo>
                  <a:pt x="466177" y="1247800"/>
                </a:lnTo>
                <a:lnTo>
                  <a:pt x="514835" y="1254225"/>
                </a:lnTo>
                <a:lnTo>
                  <a:pt x="563621" y="1259452"/>
                </a:lnTo>
                <a:lnTo>
                  <a:pt x="612513" y="1263479"/>
                </a:lnTo>
                <a:lnTo>
                  <a:pt x="661487" y="1266305"/>
                </a:lnTo>
                <a:lnTo>
                  <a:pt x="710521" y="1267929"/>
                </a:lnTo>
                <a:lnTo>
                  <a:pt x="759592" y="1268349"/>
                </a:lnTo>
                <a:lnTo>
                  <a:pt x="808677" y="1267563"/>
                </a:lnTo>
                <a:lnTo>
                  <a:pt x="857753" y="1265571"/>
                </a:lnTo>
                <a:lnTo>
                  <a:pt x="906799" y="1262371"/>
                </a:lnTo>
                <a:lnTo>
                  <a:pt x="955791" y="1257961"/>
                </a:lnTo>
                <a:lnTo>
                  <a:pt x="1004706" y="1252339"/>
                </a:lnTo>
                <a:lnTo>
                  <a:pt x="1053522" y="1245505"/>
                </a:lnTo>
                <a:lnTo>
                  <a:pt x="1102216" y="1237457"/>
                </a:lnTo>
                <a:lnTo>
                  <a:pt x="1150765" y="1228193"/>
                </a:lnTo>
                <a:lnTo>
                  <a:pt x="1199147" y="1217712"/>
                </a:lnTo>
                <a:lnTo>
                  <a:pt x="1247338" y="1206013"/>
                </a:lnTo>
                <a:lnTo>
                  <a:pt x="1295317" y="1193094"/>
                </a:lnTo>
                <a:lnTo>
                  <a:pt x="1343059" y="1178953"/>
                </a:lnTo>
                <a:lnTo>
                  <a:pt x="1390544" y="1163590"/>
                </a:lnTo>
                <a:lnTo>
                  <a:pt x="1437747" y="1147002"/>
                </a:lnTo>
                <a:lnTo>
                  <a:pt x="1484647" y="1129188"/>
                </a:lnTo>
                <a:lnTo>
                  <a:pt x="1531220" y="1110147"/>
                </a:lnTo>
                <a:lnTo>
                  <a:pt x="1577834" y="1089700"/>
                </a:lnTo>
                <a:lnTo>
                  <a:pt x="1623777" y="1068141"/>
                </a:lnTo>
                <a:lnTo>
                  <a:pt x="1669034" y="1045488"/>
                </a:lnTo>
                <a:lnTo>
                  <a:pt x="1713590" y="1021758"/>
                </a:lnTo>
                <a:lnTo>
                  <a:pt x="1757429" y="996970"/>
                </a:lnTo>
                <a:lnTo>
                  <a:pt x="1800537" y="971141"/>
                </a:lnTo>
                <a:lnTo>
                  <a:pt x="1842899" y="944290"/>
                </a:lnTo>
                <a:lnTo>
                  <a:pt x="1884498" y="916435"/>
                </a:lnTo>
                <a:lnTo>
                  <a:pt x="1925321" y="887593"/>
                </a:lnTo>
                <a:lnTo>
                  <a:pt x="1965351" y="857783"/>
                </a:lnTo>
                <a:lnTo>
                  <a:pt x="2004574" y="827022"/>
                </a:lnTo>
                <a:lnTo>
                  <a:pt x="2042975" y="795329"/>
                </a:lnTo>
                <a:lnTo>
                  <a:pt x="2080538" y="762722"/>
                </a:lnTo>
                <a:lnTo>
                  <a:pt x="2117248" y="729217"/>
                </a:lnTo>
                <a:lnTo>
                  <a:pt x="2153090" y="694834"/>
                </a:lnTo>
                <a:lnTo>
                  <a:pt x="2188048" y="659591"/>
                </a:lnTo>
                <a:lnTo>
                  <a:pt x="2222108" y="623505"/>
                </a:lnTo>
                <a:lnTo>
                  <a:pt x="2255255" y="586594"/>
                </a:lnTo>
                <a:lnTo>
                  <a:pt x="2287473" y="548877"/>
                </a:lnTo>
                <a:lnTo>
                  <a:pt x="2318747" y="510371"/>
                </a:lnTo>
                <a:lnTo>
                  <a:pt x="2349062" y="471094"/>
                </a:lnTo>
                <a:lnTo>
                  <a:pt x="2378402" y="431065"/>
                </a:lnTo>
                <a:lnTo>
                  <a:pt x="2406753" y="390301"/>
                </a:lnTo>
                <a:lnTo>
                  <a:pt x="2434099" y="348820"/>
                </a:lnTo>
                <a:lnTo>
                  <a:pt x="2460426" y="306640"/>
                </a:lnTo>
                <a:lnTo>
                  <a:pt x="2485717" y="263780"/>
                </a:lnTo>
                <a:lnTo>
                  <a:pt x="2509959" y="220257"/>
                </a:lnTo>
                <a:lnTo>
                  <a:pt x="2533135" y="176088"/>
                </a:lnTo>
                <a:lnTo>
                  <a:pt x="2555230" y="131293"/>
                </a:lnTo>
                <a:lnTo>
                  <a:pt x="2576230" y="85890"/>
                </a:lnTo>
                <a:lnTo>
                  <a:pt x="2596119" y="39895"/>
                </a:lnTo>
                <a:lnTo>
                  <a:pt x="2609064"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3" name="Google Shape;103;p14"/>
          <p:cNvSpPr/>
          <p:nvPr/>
        </p:nvSpPr>
        <p:spPr>
          <a:xfrm>
            <a:off x="6899143" y="3707462"/>
            <a:ext cx="166688" cy="219208"/>
          </a:xfrm>
          <a:custGeom>
            <a:avLst/>
            <a:gdLst/>
            <a:ahLst/>
            <a:cxnLst/>
            <a:rect l="l" t="t" r="r" b="b"/>
            <a:pathLst>
              <a:path w="311150" h="361314" extrusionOk="0">
                <a:moveTo>
                  <a:pt x="256191" y="0"/>
                </a:moveTo>
                <a:lnTo>
                  <a:pt x="0" y="260334"/>
                </a:lnTo>
                <a:lnTo>
                  <a:pt x="310744" y="361155"/>
                </a:lnTo>
                <a:lnTo>
                  <a:pt x="256191"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4" name="Google Shape;104;p14"/>
          <p:cNvSpPr/>
          <p:nvPr/>
        </p:nvSpPr>
        <p:spPr>
          <a:xfrm>
            <a:off x="5454044" y="4471503"/>
            <a:ext cx="195942" cy="178757"/>
          </a:xfrm>
          <a:custGeom>
            <a:avLst/>
            <a:gdLst/>
            <a:ahLst/>
            <a:cxnLst/>
            <a:rect l="l" t="t" r="r" b="b"/>
            <a:pathLst>
              <a:path w="365759" h="294640" extrusionOk="0">
                <a:moveTo>
                  <a:pt x="365205" y="0"/>
                </a:moveTo>
                <a:lnTo>
                  <a:pt x="0" y="5866"/>
                </a:lnTo>
                <a:lnTo>
                  <a:pt x="223817" y="294511"/>
                </a:lnTo>
                <a:lnTo>
                  <a:pt x="365205"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5" name="Google Shape;105;p14"/>
          <p:cNvSpPr/>
          <p:nvPr/>
        </p:nvSpPr>
        <p:spPr>
          <a:xfrm>
            <a:off x="6656271" y="2478191"/>
            <a:ext cx="344600" cy="533574"/>
          </a:xfrm>
          <a:custGeom>
            <a:avLst/>
            <a:gdLst/>
            <a:ahLst/>
            <a:cxnLst/>
            <a:rect l="l" t="t" r="r" b="b"/>
            <a:pathLst>
              <a:path w="643254" h="879475" extrusionOk="0">
                <a:moveTo>
                  <a:pt x="0" y="0"/>
                </a:moveTo>
                <a:lnTo>
                  <a:pt x="35136" y="22796"/>
                </a:lnTo>
                <a:lnTo>
                  <a:pt x="74483" y="54436"/>
                </a:lnTo>
                <a:lnTo>
                  <a:pt x="112949" y="87130"/>
                </a:lnTo>
                <a:lnTo>
                  <a:pt x="150514" y="120860"/>
                </a:lnTo>
                <a:lnTo>
                  <a:pt x="187155" y="155607"/>
                </a:lnTo>
                <a:lnTo>
                  <a:pt x="222851" y="191353"/>
                </a:lnTo>
                <a:lnTo>
                  <a:pt x="257582" y="228078"/>
                </a:lnTo>
                <a:lnTo>
                  <a:pt x="291326" y="265766"/>
                </a:lnTo>
                <a:lnTo>
                  <a:pt x="324061" y="304397"/>
                </a:lnTo>
                <a:lnTo>
                  <a:pt x="355766" y="343954"/>
                </a:lnTo>
                <a:lnTo>
                  <a:pt x="386419" y="384417"/>
                </a:lnTo>
                <a:lnTo>
                  <a:pt x="416671" y="426734"/>
                </a:lnTo>
                <a:lnTo>
                  <a:pt x="445686" y="469821"/>
                </a:lnTo>
                <a:lnTo>
                  <a:pt x="473451" y="513649"/>
                </a:lnTo>
                <a:lnTo>
                  <a:pt x="499954" y="558192"/>
                </a:lnTo>
                <a:lnTo>
                  <a:pt x="525184" y="603420"/>
                </a:lnTo>
                <a:lnTo>
                  <a:pt x="549128" y="649307"/>
                </a:lnTo>
                <a:lnTo>
                  <a:pt x="571774" y="695825"/>
                </a:lnTo>
                <a:lnTo>
                  <a:pt x="593111" y="742944"/>
                </a:lnTo>
                <a:lnTo>
                  <a:pt x="613126" y="790639"/>
                </a:lnTo>
                <a:lnTo>
                  <a:pt x="631808" y="838881"/>
                </a:lnTo>
                <a:lnTo>
                  <a:pt x="642880" y="87929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6" name="Google Shape;106;p14"/>
          <p:cNvSpPr/>
          <p:nvPr/>
        </p:nvSpPr>
        <p:spPr>
          <a:xfrm>
            <a:off x="6910346" y="2960723"/>
            <a:ext cx="169069" cy="217668"/>
          </a:xfrm>
          <a:custGeom>
            <a:avLst/>
            <a:gdLst/>
            <a:ahLst/>
            <a:cxnLst/>
            <a:rect l="l" t="t" r="r" b="b"/>
            <a:pathLst>
              <a:path w="315595" h="358775" extrusionOk="0">
                <a:moveTo>
                  <a:pt x="315079" y="0"/>
                </a:moveTo>
                <a:lnTo>
                  <a:pt x="0" y="86328"/>
                </a:lnTo>
                <a:lnTo>
                  <a:pt x="243877" y="358243"/>
                </a:lnTo>
                <a:lnTo>
                  <a:pt x="315079"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7" name="Google Shape;107;p14"/>
          <p:cNvSpPr/>
          <p:nvPr/>
        </p:nvSpPr>
        <p:spPr>
          <a:xfrm>
            <a:off x="6528277" y="2384189"/>
            <a:ext cx="194582" cy="191085"/>
          </a:xfrm>
          <a:custGeom>
            <a:avLst/>
            <a:gdLst/>
            <a:ahLst/>
            <a:cxnLst/>
            <a:rect l="l" t="t" r="r" b="b"/>
            <a:pathLst>
              <a:path w="363220" h="314960" extrusionOk="0">
                <a:moveTo>
                  <a:pt x="0" y="0"/>
                </a:moveTo>
                <a:lnTo>
                  <a:pt x="185156" y="314842"/>
                </a:lnTo>
                <a:lnTo>
                  <a:pt x="362962" y="40778"/>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8" name="Google Shape;108;p14"/>
          <p:cNvSpPr/>
          <p:nvPr/>
        </p:nvSpPr>
        <p:spPr>
          <a:xfrm>
            <a:off x="4920503" y="2770269"/>
            <a:ext cx="175532" cy="953499"/>
          </a:xfrm>
          <a:custGeom>
            <a:avLst/>
            <a:gdLst/>
            <a:ahLst/>
            <a:cxnLst/>
            <a:rect l="l" t="t" r="r" b="b"/>
            <a:pathLst>
              <a:path w="327659" h="1571625" extrusionOk="0">
                <a:moveTo>
                  <a:pt x="62958" y="1571493"/>
                </a:moveTo>
                <a:lnTo>
                  <a:pt x="50276" y="1531576"/>
                </a:lnTo>
                <a:lnTo>
                  <a:pt x="39582" y="1482046"/>
                </a:lnTo>
                <a:lnTo>
                  <a:pt x="30159" y="1432291"/>
                </a:lnTo>
                <a:lnTo>
                  <a:pt x="22010" y="1382334"/>
                </a:lnTo>
                <a:lnTo>
                  <a:pt x="15137" y="1332201"/>
                </a:lnTo>
                <a:lnTo>
                  <a:pt x="9542" y="1281916"/>
                </a:lnTo>
                <a:lnTo>
                  <a:pt x="5229" y="1231504"/>
                </a:lnTo>
                <a:lnTo>
                  <a:pt x="2199" y="1180989"/>
                </a:lnTo>
                <a:lnTo>
                  <a:pt x="455" y="1130397"/>
                </a:lnTo>
                <a:lnTo>
                  <a:pt x="0" y="1079751"/>
                </a:lnTo>
                <a:lnTo>
                  <a:pt x="836" y="1029076"/>
                </a:lnTo>
                <a:lnTo>
                  <a:pt x="2965" y="978397"/>
                </a:lnTo>
                <a:lnTo>
                  <a:pt x="6392" y="927739"/>
                </a:lnTo>
                <a:lnTo>
                  <a:pt x="11117" y="877126"/>
                </a:lnTo>
                <a:lnTo>
                  <a:pt x="17144" y="826582"/>
                </a:lnTo>
                <a:lnTo>
                  <a:pt x="24474" y="776134"/>
                </a:lnTo>
                <a:lnTo>
                  <a:pt x="33112" y="725804"/>
                </a:lnTo>
                <a:lnTo>
                  <a:pt x="42842" y="676648"/>
                </a:lnTo>
                <a:lnTo>
                  <a:pt x="53791" y="627829"/>
                </a:lnTo>
                <a:lnTo>
                  <a:pt x="65949" y="579370"/>
                </a:lnTo>
                <a:lnTo>
                  <a:pt x="79306" y="531290"/>
                </a:lnTo>
                <a:lnTo>
                  <a:pt x="93851" y="483611"/>
                </a:lnTo>
                <a:lnTo>
                  <a:pt x="109573" y="436355"/>
                </a:lnTo>
                <a:lnTo>
                  <a:pt x="126464" y="389543"/>
                </a:lnTo>
                <a:lnTo>
                  <a:pt x="144511" y="343196"/>
                </a:lnTo>
                <a:lnTo>
                  <a:pt x="163706" y="297334"/>
                </a:lnTo>
                <a:lnTo>
                  <a:pt x="184037" y="251980"/>
                </a:lnTo>
                <a:lnTo>
                  <a:pt x="205495" y="207154"/>
                </a:lnTo>
                <a:lnTo>
                  <a:pt x="228068" y="162878"/>
                </a:lnTo>
                <a:lnTo>
                  <a:pt x="251748" y="119172"/>
                </a:lnTo>
                <a:lnTo>
                  <a:pt x="276522" y="76059"/>
                </a:lnTo>
                <a:lnTo>
                  <a:pt x="302382" y="33558"/>
                </a:lnTo>
                <a:lnTo>
                  <a:pt x="327447"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9" name="Google Shape;109;p14"/>
          <p:cNvSpPr/>
          <p:nvPr/>
        </p:nvSpPr>
        <p:spPr>
          <a:xfrm>
            <a:off x="5012384" y="2631899"/>
            <a:ext cx="174852" cy="218438"/>
          </a:xfrm>
          <a:custGeom>
            <a:avLst/>
            <a:gdLst/>
            <a:ahLst/>
            <a:cxnLst/>
            <a:rect l="l" t="t" r="r" b="b"/>
            <a:pathLst>
              <a:path w="326390" h="360045" extrusionOk="0">
                <a:moveTo>
                  <a:pt x="326367" y="0"/>
                </a:moveTo>
                <a:lnTo>
                  <a:pt x="0" y="163992"/>
                </a:lnTo>
                <a:lnTo>
                  <a:pt x="261741" y="359489"/>
                </a:lnTo>
                <a:lnTo>
                  <a:pt x="326367"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0" name="Google Shape;110;p14"/>
          <p:cNvSpPr/>
          <p:nvPr/>
        </p:nvSpPr>
        <p:spPr>
          <a:xfrm>
            <a:off x="4864038" y="3669024"/>
            <a:ext cx="167027" cy="219208"/>
          </a:xfrm>
          <a:custGeom>
            <a:avLst/>
            <a:gdLst/>
            <a:ahLst/>
            <a:cxnLst/>
            <a:rect l="l" t="t" r="r" b="b"/>
            <a:pathLst>
              <a:path w="311784" h="361314" extrusionOk="0">
                <a:moveTo>
                  <a:pt x="311354" y="0"/>
                </a:moveTo>
                <a:lnTo>
                  <a:pt x="0" y="98923"/>
                </a:lnTo>
                <a:lnTo>
                  <a:pt x="254600" y="360816"/>
                </a:lnTo>
                <a:lnTo>
                  <a:pt x="311354"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1" name="Google Shape;111;p14"/>
          <p:cNvSpPr/>
          <p:nvPr/>
        </p:nvSpPr>
        <p:spPr>
          <a:xfrm>
            <a:off x="8151712" y="5084019"/>
            <a:ext cx="1592375" cy="625264"/>
          </a:xfrm>
          <a:custGeom>
            <a:avLst/>
            <a:gdLst/>
            <a:ahLst/>
            <a:cxnLst/>
            <a:rect l="l" t="t" r="r" b="b"/>
            <a:pathLst>
              <a:path w="2972434" h="1030604" extrusionOk="0">
                <a:moveTo>
                  <a:pt x="0" y="0"/>
                </a:moveTo>
                <a:lnTo>
                  <a:pt x="2971982" y="0"/>
                </a:lnTo>
                <a:lnTo>
                  <a:pt x="2971982" y="1030533"/>
                </a:lnTo>
                <a:lnTo>
                  <a:pt x="0" y="1030533"/>
                </a:lnTo>
                <a:lnTo>
                  <a:pt x="0" y="0"/>
                </a:lnTo>
                <a:close/>
              </a:path>
            </a:pathLst>
          </a:custGeom>
          <a:solidFill>
            <a:srgbClr val="FFFFFF"/>
          </a:solidFill>
          <a:ln>
            <a:noFill/>
          </a:ln>
        </p:spPr>
        <p:txBody>
          <a:bodyPr spcFirstLastPara="1" wrap="square" lIns="0" tIns="0" rIns="0" bIns="0" anchor="t" anchorCtr="0">
            <a:noAutofit/>
          </a:bodyPr>
          <a:lstStyle/>
          <a:p>
            <a:endParaRPr sz="964"/>
          </a:p>
        </p:txBody>
      </p:sp>
      <p:sp>
        <p:nvSpPr>
          <p:cNvPr id="112" name="Google Shape;112;p14"/>
          <p:cNvSpPr txBox="1">
            <a:spLocks noGrp="1"/>
          </p:cNvSpPr>
          <p:nvPr>
            <p:ph type="title"/>
          </p:nvPr>
        </p:nvSpPr>
        <p:spPr>
          <a:xfrm>
            <a:off x="3503263" y="316132"/>
            <a:ext cx="624085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The Data Analysis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304706" y="1729182"/>
            <a:ext cx="9582589" cy="1819125"/>
          </a:xfrm>
          <a:prstGeom prst="rect">
            <a:avLst/>
          </a:prstGeom>
          <a:noFill/>
          <a:ln>
            <a:noFill/>
          </a:ln>
        </p:spPr>
        <p:txBody>
          <a:bodyPr spcFirstLastPara="1" wrap="square" lIns="48978" tIns="48978" rIns="48978" bIns="48978" anchor="t" anchorCtr="0">
            <a:noAutofit/>
          </a:bodyPr>
          <a:lstStyle/>
          <a:p>
            <a:pPr marL="74837" marR="74837">
              <a:lnSpc>
                <a:spcPct val="115000"/>
              </a:lnSpc>
            </a:pPr>
            <a:r>
              <a:rPr lang="en-US" sz="2571">
                <a:solidFill>
                  <a:srgbClr val="333333"/>
                </a:solidFill>
                <a:highlight>
                  <a:srgbClr val="FFFFFF"/>
                </a:highlight>
              </a:rPr>
              <a:t>“Happy families are all alike; every unhappy family is unhappy in its own way.” </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 Leo Tolstoy</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“Tidy datasets are all alike, but every messy dataset is messy in its own way.” </a:t>
            </a:r>
            <a:endParaRPr sz="2571">
              <a:solidFill>
                <a:srgbClr val="333333"/>
              </a:solidFill>
              <a:highlight>
                <a:srgbClr val="FFFFFF"/>
              </a:highlight>
            </a:endParaRPr>
          </a:p>
          <a:p>
            <a:pPr marL="74837" marR="74837">
              <a:lnSpc>
                <a:spcPct val="115000"/>
              </a:lnSpc>
              <a:spcBef>
                <a:spcPts val="1018"/>
              </a:spcBef>
              <a:spcAft>
                <a:spcPts val="1018"/>
              </a:spcAft>
            </a:pPr>
            <a:r>
              <a:rPr lang="en-US" sz="2571">
                <a:solidFill>
                  <a:srgbClr val="333333"/>
                </a:solidFill>
                <a:highlight>
                  <a:srgbClr val="FFFFFF"/>
                </a:highlight>
              </a:rPr>
              <a:t>–– Hadley Wickham</a:t>
            </a:r>
            <a:endParaRPr sz="257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1938</TotalTime>
  <Words>2713</Words>
  <Application>Microsoft Office PowerPoint</Application>
  <PresentationFormat>Widescreen</PresentationFormat>
  <Paragraphs>462</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Cambria</vt:lpstr>
      <vt:lpstr>Consolas</vt:lpstr>
      <vt:lpstr>Courier New</vt:lpstr>
      <vt:lpstr>Times New Roman</vt:lpstr>
      <vt:lpstr>Trebuchet MS</vt:lpstr>
      <vt:lpstr>Office Theme</vt:lpstr>
      <vt:lpstr>Transform Data with</vt:lpstr>
      <vt:lpstr>PowerPoint Presentation</vt:lpstr>
      <vt:lpstr>Orders Data Set</vt:lpstr>
      <vt:lpstr>PowerPoint Presentation</vt:lpstr>
      <vt:lpstr>orders</vt:lpstr>
      <vt:lpstr>summary(orders)</vt:lpstr>
      <vt:lpstr>The Data Analysis Process</vt:lpstr>
      <vt:lpstr>The Data Analysis Process</vt:lpstr>
      <vt:lpstr>PowerPoint Presentation</vt:lpstr>
      <vt:lpstr>dplyr</vt:lpstr>
      <vt:lpstr>common syntax</vt:lpstr>
      <vt:lpstr>Isolating data</vt:lpstr>
      <vt:lpstr>select()</vt:lpstr>
      <vt:lpstr>select()</vt:lpstr>
      <vt:lpstr>select()</vt:lpstr>
      <vt:lpstr>select()</vt:lpstr>
      <vt:lpstr>select()</vt:lpstr>
      <vt:lpstr>Exercise 2</vt:lpstr>
      <vt:lpstr>select(orders,ORDER_STATUS_C)</vt:lpstr>
      <vt:lpstr>select() helpers</vt:lpstr>
      <vt:lpstr>select() helpers</vt:lpstr>
      <vt:lpstr>select() helpers</vt:lpstr>
      <vt:lpstr>select() helpers</vt:lpstr>
      <vt:lpstr>Consider</vt:lpstr>
      <vt:lpstr>filter()</vt:lpstr>
      <vt:lpstr>filter()</vt:lpstr>
      <vt:lpstr>filter()</vt:lpstr>
      <vt:lpstr>filter()</vt:lpstr>
      <vt:lpstr>filter()</vt:lpstr>
      <vt:lpstr>Logical tests</vt:lpstr>
      <vt:lpstr>Your Turn 3</vt:lpstr>
      <vt:lpstr>filter(orders, LAB_STATUS_C_DESCR == "Final result")</vt:lpstr>
      <vt:lpstr>Two common mistakes</vt:lpstr>
      <vt:lpstr>filter()</vt:lpstr>
      <vt:lpstr>Boolean operators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12</cp:revision>
  <dcterms:modified xsi:type="dcterms:W3CDTF">2019-04-04T20:53:19Z</dcterms:modified>
</cp:coreProperties>
</file>