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68"/>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91" r:id="rId17"/>
    <p:sldId id="292" r:id="rId18"/>
    <p:sldId id="273" r:id="rId19"/>
    <p:sldId id="274" r:id="rId20"/>
    <p:sldId id="275" r:id="rId21"/>
    <p:sldId id="277" r:id="rId22"/>
    <p:sldId id="278" r:id="rId23"/>
    <p:sldId id="279" r:id="rId24"/>
    <p:sldId id="294" r:id="rId25"/>
    <p:sldId id="315" r:id="rId26"/>
    <p:sldId id="316" r:id="rId27"/>
    <p:sldId id="280" r:id="rId28"/>
    <p:sldId id="281" r:id="rId29"/>
    <p:sldId id="295" r:id="rId30"/>
    <p:sldId id="296" r:id="rId31"/>
    <p:sldId id="297" r:id="rId32"/>
    <p:sldId id="285" r:id="rId33"/>
    <p:sldId id="286" r:id="rId34"/>
    <p:sldId id="298" r:id="rId35"/>
    <p:sldId id="288" r:id="rId36"/>
    <p:sldId id="289" r:id="rId37"/>
    <p:sldId id="290" r:id="rId38"/>
    <p:sldId id="299" r:id="rId39"/>
    <p:sldId id="300" r:id="rId40"/>
    <p:sldId id="301" r:id="rId41"/>
    <p:sldId id="303" r:id="rId42"/>
    <p:sldId id="304" r:id="rId43"/>
    <p:sldId id="306" r:id="rId44"/>
    <p:sldId id="305" r:id="rId45"/>
    <p:sldId id="307" r:id="rId46"/>
    <p:sldId id="308" r:id="rId47"/>
    <p:sldId id="309" r:id="rId48"/>
    <p:sldId id="302" r:id="rId49"/>
    <p:sldId id="310" r:id="rId50"/>
    <p:sldId id="311" r:id="rId51"/>
    <p:sldId id="312" r:id="rId52"/>
    <p:sldId id="313" r:id="rId53"/>
    <p:sldId id="314" r:id="rId54"/>
    <p:sldId id="317" r:id="rId55"/>
    <p:sldId id="318" r:id="rId56"/>
    <p:sldId id="321" r:id="rId57"/>
    <p:sldId id="323" r:id="rId58"/>
    <p:sldId id="319" r:id="rId59"/>
    <p:sldId id="324" r:id="rId60"/>
    <p:sldId id="325" r:id="rId61"/>
    <p:sldId id="326" r:id="rId62"/>
    <p:sldId id="327" r:id="rId63"/>
    <p:sldId id="328" r:id="rId64"/>
    <p:sldId id="329" r:id="rId65"/>
    <p:sldId id="330" r:id="rId66"/>
    <p:sldId id="276" r:id="rId67"/>
  </p:sldIdLst>
  <p:sldSz cx="12192000" cy="6858000"/>
  <p:notesSz cx="20104100" cy="113093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2" pos="2064"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908F"/>
    <a:srgbClr val="538DD5"/>
    <a:srgbClr val="8DB4E2"/>
    <a:srgbClr val="D9D9D9"/>
    <a:srgbClr val="000000"/>
    <a:srgbClr val="005493"/>
    <a:srgbClr val="F0F2F4"/>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CB66AA-850D-4605-A19E-2ED404D436C7}">
  <a:tblStyle styleId="{71CB66AA-850D-4605-A19E-2ED404D436C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09C1C93-8995-4D9E-87C8-A8817AF97DB9}" styleName="Table_1">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8A09481-35D7-4565-9225-4E10A05E4E98}" styleName="Table_2">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7805" autoAdjust="0"/>
  </p:normalViewPr>
  <p:slideViewPr>
    <p:cSldViewPr snapToGrid="0">
      <p:cViewPr varScale="1">
        <p:scale>
          <a:sx n="73" d="100"/>
          <a:sy n="73" d="100"/>
        </p:scale>
        <p:origin x="1430" y="67"/>
      </p:cViewPr>
      <p:guideLst>
        <p:guide pos="2064"/>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281738" y="847725"/>
            <a:ext cx="7542212" cy="4241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2010400" y="5371925"/>
            <a:ext cx="16083275" cy="50892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542704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After collecting and loading data, almost all datasets need to be cleaned in some way. The </a:t>
            </a:r>
            <a:r>
              <a:rPr lang="en-US" dirty="0" err="1"/>
              <a:t>dplyr</a:t>
            </a:r>
            <a:r>
              <a:rPr lang="en-US" dirty="0"/>
              <a:t> package provides functions to carve, expand, and collapse a data frame that will cover 95% of use cases.</a:t>
            </a:r>
            <a:endParaRPr dirty="0"/>
          </a:p>
        </p:txBody>
      </p:sp>
      <p:sp>
        <p:nvSpPr>
          <p:cNvPr id="44" name="Google Shape;44;p1: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3630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rgbClr val="333333"/>
                </a:solidFill>
                <a:highlight>
                  <a:srgbClr val="FFFFFF"/>
                </a:highlight>
              </a:rPr>
              <a:t>Getting your data into this format requires some upfront work, but that work pays off in the long term. Once you have tidy data and the tidy tools provided by packages in the </a:t>
            </a:r>
            <a:r>
              <a:rPr lang="en-US" sz="1200" dirty="0" err="1">
                <a:solidFill>
                  <a:srgbClr val="333333"/>
                </a:solidFill>
                <a:highlight>
                  <a:srgbClr val="FFFFFF"/>
                </a:highlight>
              </a:rPr>
              <a:t>tidyverse</a:t>
            </a:r>
            <a:r>
              <a:rPr lang="en-US" sz="1200" dirty="0">
                <a:solidFill>
                  <a:srgbClr val="333333"/>
                </a:solidFill>
                <a:highlight>
                  <a:srgbClr val="FFFFFF"/>
                </a:highlight>
              </a:rPr>
              <a:t>, you will spend much less time munging data from one representation to another, allowing you to spend more time on the analytic questions at hand.</a:t>
            </a:r>
            <a:r>
              <a:rPr lang="en-US" dirty="0"/>
              <a:t> The </a:t>
            </a:r>
            <a:r>
              <a:rPr lang="en-US" dirty="0" err="1"/>
              <a:t>dplyr</a:t>
            </a:r>
            <a:r>
              <a:rPr lang="en-US" dirty="0"/>
              <a:t> package provides functions that begin this process, they help you carve, expand, and collapse data.</a:t>
            </a: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
        <p:nvSpPr>
          <p:cNvPr id="120" name="Google Shape;120;p10: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3894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24: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24: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07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will start with three functions that are handy ways to find the data you’re interested in the large </a:t>
            </a:r>
            <a:r>
              <a:rPr lang="en-US" dirty="0" smtClean="0"/>
              <a:t>laboratory datasets </a:t>
            </a:r>
            <a:r>
              <a:rPr lang="en-US" dirty="0"/>
              <a:t>regularly </a:t>
            </a:r>
            <a:r>
              <a:rPr lang="en-US" dirty="0" smtClean="0"/>
              <a:t>dumped </a:t>
            </a:r>
            <a:r>
              <a:rPr lang="en-US" dirty="0"/>
              <a:t>on you. Reducing a data set to a subset of columns and/or rows are common operations, particularly on the path to answering a specific set of questions about a data set.</a:t>
            </a:r>
            <a:endParaRPr dirty="0"/>
          </a:p>
        </p:txBody>
      </p:sp>
      <p:sp>
        <p:nvSpPr>
          <p:cNvPr id="143" name="Google Shape;143;p11: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1605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 will start slowly, with the select function.It’s not uncommon to get datasets with hundreds or even thousands of variables. In this case, the first challenge is often narrowing in on the variables you’re actually interested in. select() allows you to rapidly zoom in on a useful subset using operations based on the names of the variables.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59" name="Google Shape;159;p1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5263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latin typeface="Calibri"/>
                <a:ea typeface="Calibri"/>
                <a:cs typeface="Calibri"/>
                <a:sym typeface="Calibri"/>
              </a:rPr>
              <a:t>The first </a:t>
            </a:r>
            <a:r>
              <a:rPr lang="en-US" sz="1200" dirty="0" err="1">
                <a:solidFill>
                  <a:schemeClr val="dk1"/>
                </a:solidFill>
                <a:latin typeface="Calibri"/>
                <a:ea typeface="Calibri"/>
                <a:cs typeface="Calibri"/>
                <a:sym typeface="Calibri"/>
              </a:rPr>
              <a:t>dplyr</a:t>
            </a:r>
            <a:r>
              <a:rPr lang="en-US" sz="1200" dirty="0">
                <a:solidFill>
                  <a:schemeClr val="dk1"/>
                </a:solidFill>
                <a:latin typeface="Calibri"/>
                <a:ea typeface="Calibri"/>
                <a:cs typeface="Calibri"/>
                <a:sym typeface="Calibri"/>
              </a:rPr>
              <a:t> function we’ll look at is select(). Select extracts columns from a data frame.</a:t>
            </a:r>
            <a:endParaRPr sz="12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latin typeface="Calibri"/>
                <a:ea typeface="Calibri"/>
                <a:cs typeface="Calibri"/>
                <a:sym typeface="Calibri"/>
              </a:rPr>
              <a:t>Select takes a data frame as </a:t>
            </a:r>
            <a:r>
              <a:rPr lang="en-US" sz="1200" b="0" dirty="0">
                <a:solidFill>
                  <a:schemeClr val="dk1"/>
                </a:solidFill>
                <a:latin typeface="Calibri"/>
                <a:ea typeface="Calibri"/>
                <a:cs typeface="Calibri"/>
                <a:sym typeface="Calibri"/>
              </a:rPr>
              <a:t>its first argument</a:t>
            </a:r>
            <a:r>
              <a:rPr lang="en-US" sz="1200" dirty="0">
                <a:solidFill>
                  <a:schemeClr val="dk1"/>
                </a:solidFill>
                <a:latin typeface="Calibri"/>
                <a:ea typeface="Calibri"/>
                <a:cs typeface="Calibri"/>
                <a:sym typeface="Calibri"/>
              </a:rPr>
              <a:t>. </a:t>
            </a:r>
            <a:endParaRPr sz="12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latin typeface="Calibri"/>
                <a:ea typeface="Calibri"/>
                <a:cs typeface="Calibri"/>
                <a:sym typeface="Calibri"/>
              </a:rPr>
              <a:t>After that it takes any number of additional arguments that specify the columns that you want to pick</a:t>
            </a:r>
            <a:r>
              <a:rPr lang="en-US" sz="1200" dirty="0" smtClean="0">
                <a:solidFill>
                  <a:schemeClr val="dk1"/>
                </a:solidFill>
                <a:latin typeface="Calibri"/>
                <a:ea typeface="Calibri"/>
                <a:cs typeface="Calibri"/>
                <a:sym typeface="Calibri"/>
              </a:rPr>
              <a:t>. In it’s simplest form, those additional arguments will just be the names of the columns</a:t>
            </a:r>
            <a:r>
              <a:rPr lang="en-US" sz="1200" baseline="0" dirty="0" smtClean="0">
                <a:solidFill>
                  <a:schemeClr val="dk1"/>
                </a:solidFill>
                <a:latin typeface="Calibri"/>
                <a:ea typeface="Calibri"/>
                <a:cs typeface="Calibri"/>
                <a:sym typeface="Calibri"/>
              </a:rPr>
              <a:t> that you want to select.  However, in very wide datasets, writing out the names of the columns you want can sometimes be laborious. It doesn’t scale well. That’s why the developers of the </a:t>
            </a:r>
            <a:r>
              <a:rPr lang="en-US" sz="1200" baseline="0" dirty="0" err="1" smtClean="0">
                <a:solidFill>
                  <a:schemeClr val="dk1"/>
                </a:solidFill>
                <a:latin typeface="Calibri"/>
                <a:ea typeface="Calibri"/>
                <a:cs typeface="Calibri"/>
                <a:sym typeface="Calibri"/>
              </a:rPr>
              <a:t>dplyr</a:t>
            </a:r>
            <a:r>
              <a:rPr lang="en-US" sz="1200" baseline="0" dirty="0" smtClean="0">
                <a:solidFill>
                  <a:schemeClr val="dk1"/>
                </a:solidFill>
                <a:latin typeface="Calibri"/>
                <a:ea typeface="Calibri"/>
                <a:cs typeface="Calibri"/>
                <a:sym typeface="Calibri"/>
              </a:rPr>
              <a:t> function have added several convenience functions that can more succinctly identify the columns you want. We’ll cover that after the next exercise.</a:t>
            </a:r>
            <a:endParaRPr sz="1200" dirty="0">
              <a:solidFill>
                <a:schemeClr val="dk1"/>
              </a:solidFill>
              <a:latin typeface="Calibri"/>
              <a:ea typeface="Calibri"/>
              <a:cs typeface="Calibri"/>
              <a:sym typeface="Calibri"/>
            </a:endParaRPr>
          </a:p>
          <a:p>
            <a:pPr marL="0" lvl="0" indent="0" algn="l" rtl="0">
              <a:spcBef>
                <a:spcPts val="0"/>
              </a:spcBef>
              <a:spcAft>
                <a:spcPts val="0"/>
              </a:spcAft>
              <a:buNone/>
            </a:pPr>
            <a:endParaRPr dirty="0"/>
          </a:p>
        </p:txBody>
      </p:sp>
      <p:sp>
        <p:nvSpPr>
          <p:cNvPr id="165" name="Google Shape;165;p1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4540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dirty="0">
                <a:solidFill>
                  <a:schemeClr val="dk1"/>
                </a:solidFill>
                <a:latin typeface="Calibri"/>
                <a:ea typeface="Calibri"/>
                <a:cs typeface="Calibri"/>
                <a:sym typeface="Calibri"/>
              </a:rPr>
              <a:t>Let’s take a look at the orders data frame that we loaded </a:t>
            </a:r>
            <a:r>
              <a:rPr lang="en-US" sz="1200" dirty="0" smtClean="0">
                <a:solidFill>
                  <a:schemeClr val="dk1"/>
                </a:solidFill>
                <a:latin typeface="Calibri"/>
                <a:ea typeface="Calibri"/>
                <a:cs typeface="Calibri"/>
                <a:sym typeface="Calibri"/>
              </a:rPr>
              <a:t>earlier in </a:t>
            </a:r>
            <a:r>
              <a:rPr lang="en-US" sz="1200" dirty="0">
                <a:solidFill>
                  <a:schemeClr val="dk1"/>
                </a:solidFill>
                <a:latin typeface="Calibri"/>
                <a:ea typeface="Calibri"/>
                <a:cs typeface="Calibri"/>
                <a:sym typeface="Calibri"/>
              </a:rPr>
              <a:t>the </a:t>
            </a:r>
            <a:r>
              <a:rPr lang="en-US" sz="1200" dirty="0" smtClean="0">
                <a:solidFill>
                  <a:schemeClr val="dk1"/>
                </a:solidFill>
                <a:latin typeface="Calibri"/>
                <a:ea typeface="Calibri"/>
                <a:cs typeface="Calibri"/>
                <a:sym typeface="Calibri"/>
              </a:rPr>
              <a:t>lesson, for </a:t>
            </a:r>
            <a:r>
              <a:rPr lang="en-US" sz="1200" dirty="0">
                <a:solidFill>
                  <a:schemeClr val="dk1"/>
                </a:solidFill>
                <a:latin typeface="Calibri"/>
                <a:ea typeface="Calibri"/>
                <a:cs typeface="Calibri"/>
                <a:sym typeface="Calibri"/>
              </a:rPr>
              <a:t>example. </a:t>
            </a:r>
            <a:endParaRPr sz="12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latin typeface="Calibri"/>
                <a:ea typeface="Calibri"/>
                <a:cs typeface="Calibri"/>
                <a:sym typeface="Calibri"/>
              </a:rPr>
              <a:t>The select statement will take the data frame ‘orders’, and return a new data frame that only has the columns </a:t>
            </a:r>
            <a:r>
              <a:rPr lang="en-US" sz="1200" dirty="0" smtClean="0">
                <a:solidFill>
                  <a:schemeClr val="dk1"/>
                </a:solidFill>
                <a:latin typeface="Calibri"/>
                <a:ea typeface="Calibri"/>
                <a:cs typeface="Calibri"/>
                <a:sym typeface="Calibri"/>
              </a:rPr>
              <a:t>description and department</a:t>
            </a:r>
            <a:r>
              <a:rPr lang="en-US" sz="1200" dirty="0">
                <a:solidFill>
                  <a:schemeClr val="dk1"/>
                </a:solidFill>
                <a:latin typeface="Calibri"/>
                <a:ea typeface="Calibri"/>
                <a:cs typeface="Calibri"/>
                <a:sym typeface="Calibri"/>
              </a:rPr>
              <a:t>. You could list as many </a:t>
            </a:r>
            <a:r>
              <a:rPr lang="en-US" sz="1200" dirty="0" smtClean="0">
                <a:solidFill>
                  <a:schemeClr val="dk1"/>
                </a:solidFill>
                <a:latin typeface="Calibri"/>
                <a:ea typeface="Calibri"/>
                <a:cs typeface="Calibri"/>
                <a:sym typeface="Calibri"/>
              </a:rPr>
              <a:t>or </a:t>
            </a:r>
            <a:r>
              <a:rPr lang="en-US" sz="1200" dirty="0">
                <a:solidFill>
                  <a:schemeClr val="dk1"/>
                </a:solidFill>
                <a:latin typeface="Calibri"/>
                <a:ea typeface="Calibri"/>
                <a:cs typeface="Calibri"/>
                <a:sym typeface="Calibri"/>
              </a:rPr>
              <a:t>as few column names as you want in the select function, it will bring back everything you </a:t>
            </a:r>
            <a:r>
              <a:rPr lang="en-US" sz="1200" dirty="0" smtClean="0">
                <a:solidFill>
                  <a:schemeClr val="dk1"/>
                </a:solidFill>
                <a:latin typeface="Calibri"/>
                <a:ea typeface="Calibri"/>
                <a:cs typeface="Calibri"/>
                <a:sym typeface="Calibri"/>
              </a:rPr>
              <a:t>list.</a:t>
            </a:r>
            <a:endParaRPr sz="12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Calibri"/>
              <a:ea typeface="Calibri"/>
              <a:cs typeface="Calibri"/>
              <a:sym typeface="Calibri"/>
            </a:endParaRPr>
          </a:p>
          <a:p>
            <a:pPr marL="0" lvl="0" indent="0" algn="l" rtl="0">
              <a:spcBef>
                <a:spcPts val="0"/>
              </a:spcBef>
              <a:spcAft>
                <a:spcPts val="0"/>
              </a:spcAft>
              <a:buNone/>
            </a:pPr>
            <a:endParaRPr dirty="0"/>
          </a:p>
        </p:txBody>
      </p:sp>
      <p:sp>
        <p:nvSpPr>
          <p:cNvPr id="178" name="Google Shape;178;p14: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8154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smtClean="0">
                <a:solidFill>
                  <a:schemeClr val="dk1"/>
                </a:solidFill>
                <a:latin typeface="Calibri"/>
                <a:ea typeface="Calibri"/>
                <a:cs typeface="Calibri"/>
                <a:sym typeface="Calibri"/>
              </a:rPr>
              <a:t>So, if you were to use the code above, the orders data frame would be accepted as input and a subset of it, the Description and the Department columns would be returned as output </a:t>
            </a:r>
            <a:endParaRPr lang="en-US" sz="1200" dirty="0"/>
          </a:p>
        </p:txBody>
      </p:sp>
      <p:sp>
        <p:nvSpPr>
          <p:cNvPr id="178" name="Google Shape;178;p14: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51141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smtClean="0"/>
              <a:t>Select is very flexible in terms of the ways that you can specify the columns you do or don’t want in the output. Here I’m showing you that I can give a numeric index of the columns that I want, in this cases the first and the fourth, and select dutifully provides these in the output. Note that when listing out these indexes one should put them</a:t>
            </a:r>
            <a:r>
              <a:rPr lang="en-US" sz="1200" baseline="0" dirty="0" smtClean="0"/>
              <a:t> in the ‘c’ (which stands for concatenate) function.</a:t>
            </a:r>
            <a:endParaRPr lang="en-US" sz="1200" dirty="0"/>
          </a:p>
        </p:txBody>
      </p:sp>
      <p:sp>
        <p:nvSpPr>
          <p:cNvPr id="178" name="Google Shape;178;p14: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5149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5: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5: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3903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6: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6: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7748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 name="Google Shape;50;p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6932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7: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Select provides </a:t>
            </a:r>
            <a:r>
              <a:rPr lang="en-US" dirty="0" smtClean="0"/>
              <a:t>many convenient </a:t>
            </a:r>
            <a:r>
              <a:rPr lang="en-US" dirty="0"/>
              <a:t>ways to specify which columns you want. </a:t>
            </a:r>
            <a:r>
              <a:rPr lang="en-US" dirty="0" smtClean="0"/>
              <a:t>For </a:t>
            </a:r>
            <a:r>
              <a:rPr lang="en-US" dirty="0"/>
              <a:t>instance, you can put the name of two columns separated by a colon mark, and select will return those two columns and all those in between. With select you could put </a:t>
            </a:r>
            <a:r>
              <a:rPr lang="en-US" dirty="0" smtClean="0"/>
              <a:t>a negative </a:t>
            </a:r>
            <a:r>
              <a:rPr lang="en-US" dirty="0"/>
              <a:t>sign in front of a column name or a vector of column names and you'll get back everything except those columns. </a:t>
            </a:r>
            <a:r>
              <a:rPr lang="en-US" dirty="0">
                <a:solidFill>
                  <a:schemeClr val="dk1"/>
                </a:solidFill>
              </a:rPr>
              <a:t>Then there's other functions that you can use inside </a:t>
            </a:r>
            <a:r>
              <a:rPr lang="en-US" dirty="0" smtClean="0">
                <a:solidFill>
                  <a:schemeClr val="dk1"/>
                </a:solidFill>
              </a:rPr>
              <a:t>of select </a:t>
            </a:r>
            <a:r>
              <a:rPr lang="en-US" dirty="0">
                <a:solidFill>
                  <a:schemeClr val="dk1"/>
                </a:solidFill>
              </a:rPr>
              <a:t>that provide even more flexibility around defining which columns you want. </a:t>
            </a:r>
            <a:r>
              <a:rPr lang="en-US" dirty="0"/>
              <a:t>For instance, you can use special function like </a:t>
            </a:r>
            <a:r>
              <a:rPr lang="en-US" dirty="0" err="1"/>
              <a:t>starts_with</a:t>
            </a:r>
            <a:r>
              <a:rPr lang="en-US" dirty="0"/>
              <a:t> and </a:t>
            </a:r>
            <a:r>
              <a:rPr lang="en-US" dirty="0" err="1"/>
              <a:t>ends_with</a:t>
            </a:r>
            <a:r>
              <a:rPr lang="en-US" dirty="0"/>
              <a:t> to instruct select on which columns you want based on a string.</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32" name="Google Shape;232;p17: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72417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8: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dk1"/>
                </a:solidFill>
              </a:rPr>
              <a:t>Listed here are additional </a:t>
            </a:r>
            <a:r>
              <a:rPr lang="en-US" dirty="0" smtClean="0">
                <a:solidFill>
                  <a:schemeClr val="dk1"/>
                </a:solidFill>
              </a:rPr>
              <a:t>select helper functions</a:t>
            </a:r>
            <a:r>
              <a:rPr lang="en-US" dirty="0">
                <a:solidFill>
                  <a:schemeClr val="dk1"/>
                </a:solidFill>
              </a:rPr>
              <a:t>. You can see they allow you to pull out columns whose names have a certain string in them or that match a certain regular expression. If you have a very large data set with many columns selecting variables out of it might be an important task and these functions might make it easier for you to identify desired columns in a more automated fashion.</a:t>
            </a:r>
            <a:endParaRPr dirty="0">
              <a:solidFill>
                <a:schemeClr val="dk1"/>
              </a:solidFill>
            </a:endParaRPr>
          </a:p>
          <a:p>
            <a:pPr marL="0" lvl="0" indent="0" algn="l" rtl="0">
              <a:spcBef>
                <a:spcPts val="0"/>
              </a:spcBef>
              <a:spcAft>
                <a:spcPts val="0"/>
              </a:spcAft>
              <a:buNone/>
            </a:pPr>
            <a:endParaRPr dirty="0"/>
          </a:p>
        </p:txBody>
      </p:sp>
      <p:sp>
        <p:nvSpPr>
          <p:cNvPr id="253" name="Google Shape;253;p1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4171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9: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I’ve only listed for you a selection of the available ways you can use helpers with select() to pull out the columns you need for your analysis. For a more complete list, see the select() section on the dplyr cheatsheet,</a:t>
            </a:r>
            <a:endParaRPr/>
          </a:p>
        </p:txBody>
      </p:sp>
      <p:sp>
        <p:nvSpPr>
          <p:cNvPr id="265" name="Google Shape;265;p19: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6987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0: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Hint: Review the columns in the dataset by clicking</a:t>
            </a:r>
            <a:r>
              <a:rPr lang="en-US" baseline="0" dirty="0" smtClean="0"/>
              <a:t> on the arrow next to the orders data set in the environment tab in the upper right pane of </a:t>
            </a:r>
            <a:r>
              <a:rPr lang="en-US" baseline="0" dirty="0" err="1" smtClean="0"/>
              <a:t>Rstudio</a:t>
            </a:r>
            <a:endParaRPr dirty="0"/>
          </a:p>
        </p:txBody>
      </p:sp>
      <p:sp>
        <p:nvSpPr>
          <p:cNvPr id="276" name="Google Shape;276;p20: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74084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0: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20: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8866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smtClean="0"/>
              <a:t>select()</a:t>
            </a:r>
            <a:r>
              <a:rPr lang="en-US" sz="1200" baseline="0" dirty="0" smtClean="0"/>
              <a:t> is also handy when it comes to changing the names of your columns. Column names are inevitably terrible when you first receive your data as its often coming from a database or instrument. select() provides a quick way to do the renaming at the same time that you’re identifying your columns of interest.</a:t>
            </a:r>
            <a:endParaRPr lang="en-US" sz="1200" dirty="0"/>
          </a:p>
        </p:txBody>
      </p:sp>
      <p:sp>
        <p:nvSpPr>
          <p:cNvPr id="178" name="Google Shape;178;p14: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84135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smtClean="0"/>
              <a:t>R has many ways to rename columns because of how important it is. You</a:t>
            </a:r>
            <a:r>
              <a:rPr lang="en-US" sz="1200" baseline="0" dirty="0" smtClean="0"/>
              <a:t> can also use a dedicated </a:t>
            </a:r>
            <a:r>
              <a:rPr lang="en-US" sz="1200" baseline="0" dirty="0" err="1" smtClean="0"/>
              <a:t>dplyr</a:t>
            </a:r>
            <a:r>
              <a:rPr lang="en-US" sz="1200" baseline="0" dirty="0" smtClean="0"/>
              <a:t> function, rename() to accomplish this as well. Note that as opposed to select(), when using rename(), all the columns are </a:t>
            </a:r>
            <a:r>
              <a:rPr lang="en-US" sz="1200" baseline="0" dirty="0" err="1" smtClean="0"/>
              <a:t>retaimed</a:t>
            </a:r>
            <a:r>
              <a:rPr lang="en-US" sz="1200" baseline="0" dirty="0" smtClean="0"/>
              <a:t> in the output of the function.</a:t>
            </a:r>
            <a:endParaRPr lang="en-US" sz="1200" dirty="0"/>
          </a:p>
        </p:txBody>
      </p:sp>
      <p:sp>
        <p:nvSpPr>
          <p:cNvPr id="178" name="Google Shape;178;p14: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93498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2: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Now let's carve the data set in the other direction. If you need only a subset of rows from your data set, `filter()` allows you to pick rows (cases) based on values, ie. you can subset your data based on logic.</a:t>
            </a:r>
            <a:endParaRPr>
              <a:solidFill>
                <a:schemeClr val="dk1"/>
              </a:solidFill>
            </a:endParaRPr>
          </a:p>
          <a:p>
            <a:pPr marL="0" lvl="0" indent="0" algn="l" rtl="0">
              <a:spcBef>
                <a:spcPts val="0"/>
              </a:spcBef>
              <a:spcAft>
                <a:spcPts val="0"/>
              </a:spcAft>
              <a:buNone/>
            </a:pPr>
            <a:endParaRPr/>
          </a:p>
        </p:txBody>
      </p:sp>
      <p:sp>
        <p:nvSpPr>
          <p:cNvPr id="284" name="Google Shape;284;p2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5872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 syntax for filter is very similar to what we used for select. The first argument is a data frame from which we will be selecting rows. Afterwards we can input one more logical tests. R then performs that logical test on each row of the dataset and returns all rows in which the logical test was TRUE. Rows for which the tests are TRUE are returned in the output.</a:t>
            </a:r>
            <a:endParaRPr/>
          </a:p>
        </p:txBody>
      </p:sp>
      <p:sp>
        <p:nvSpPr>
          <p:cNvPr id="290" name="Google Shape;290;p2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25411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 syntax for filter is very similar to what we used for select. The first argument is a data frame from which we will be selecting rows. Afterwards we can input one more logical tests. R then performs that logical test on each row of the dataset and returns all rows in which the logical test was TRUE. Rows for which the tests are TRUE are returned in the output.</a:t>
            </a:r>
            <a:endParaRPr/>
          </a:p>
        </p:txBody>
      </p:sp>
      <p:sp>
        <p:nvSpPr>
          <p:cNvPr id="290" name="Google Shape;290;p2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0508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data set for this lesson is derived from orders for clinical laboratory tests in an electronic health record system in a set of outpatient clinics. The orders were </a:t>
            </a:r>
            <a:r>
              <a:rPr lang="en-US" dirty="0" err="1"/>
              <a:t>deidentified</a:t>
            </a:r>
            <a:r>
              <a:rPr lang="en-US" dirty="0"/>
              <a:t> and time-shifted (and approved for use as a teaching resource). </a:t>
            </a:r>
            <a:endParaRPr dirty="0"/>
          </a:p>
          <a:p>
            <a:pPr marL="0" lvl="0" indent="0" algn="l" rtl="0">
              <a:spcBef>
                <a:spcPts val="0"/>
              </a:spcBef>
              <a:spcAft>
                <a:spcPts val="0"/>
              </a:spcAft>
              <a:buClr>
                <a:schemeClr val="dk1"/>
              </a:buClr>
              <a:buSzPts val="1100"/>
              <a:buFont typeface="Arial"/>
              <a:buNone/>
            </a:pPr>
            <a:endParaRPr lang="en-US" dirty="0" smtClean="0"/>
          </a:p>
          <a:p>
            <a:pPr marL="0" lvl="0" indent="0" algn="l" rtl="0">
              <a:spcBef>
                <a:spcPts val="0"/>
              </a:spcBef>
              <a:spcAft>
                <a:spcPts val="0"/>
              </a:spcAft>
              <a:buClr>
                <a:schemeClr val="dk1"/>
              </a:buClr>
              <a:buSzPts val="1100"/>
              <a:buFont typeface="Arial"/>
              <a:buNone/>
            </a:pPr>
            <a:r>
              <a:rPr lang="en-US" dirty="0" smtClean="0">
                <a:solidFill>
                  <a:schemeClr val="dk1"/>
                </a:solidFill>
              </a:rPr>
              <a:t>One could have many different goals for analyzing this data .</a:t>
            </a:r>
            <a:r>
              <a:rPr lang="en-US" baseline="0" dirty="0" smtClean="0">
                <a:solidFill>
                  <a:schemeClr val="dk1"/>
                </a:solidFill>
              </a:rPr>
              <a:t> One may be interested in:</a:t>
            </a:r>
          </a:p>
          <a:p>
            <a:pPr marL="228600" lvl="0" indent="-228600" algn="l" rtl="0">
              <a:spcBef>
                <a:spcPts val="0"/>
              </a:spcBef>
              <a:spcAft>
                <a:spcPts val="0"/>
              </a:spcAft>
              <a:buClr>
                <a:schemeClr val="dk1"/>
              </a:buClr>
              <a:buSzPts val="1100"/>
              <a:buFont typeface="Arial"/>
              <a:buAutoNum type="arabicPeriod"/>
            </a:pPr>
            <a:r>
              <a:rPr lang="en-US" baseline="0" dirty="0" smtClean="0">
                <a:solidFill>
                  <a:schemeClr val="dk1"/>
                </a:solidFill>
              </a:rPr>
              <a:t>Volumes off tests, and where they are being ordered from</a:t>
            </a:r>
          </a:p>
          <a:p>
            <a:pPr marL="228600" lvl="0" indent="-228600" algn="l" rtl="0">
              <a:spcBef>
                <a:spcPts val="0"/>
              </a:spcBef>
              <a:spcAft>
                <a:spcPts val="0"/>
              </a:spcAft>
              <a:buClr>
                <a:schemeClr val="dk1"/>
              </a:buClr>
              <a:buSzPts val="1100"/>
              <a:buFont typeface="Arial"/>
              <a:buAutoNum type="arabicPeriod"/>
            </a:pPr>
            <a:r>
              <a:rPr lang="en-US" baseline="0" dirty="0" smtClean="0">
                <a:solidFill>
                  <a:schemeClr val="dk1"/>
                </a:solidFill>
              </a:rPr>
              <a:t>How </a:t>
            </a:r>
            <a:r>
              <a:rPr lang="en-US" baseline="0" dirty="0" err="1" smtClean="0">
                <a:solidFill>
                  <a:schemeClr val="dk1"/>
                </a:solidFill>
              </a:rPr>
              <a:t>ordersets</a:t>
            </a:r>
            <a:r>
              <a:rPr lang="en-US" baseline="0" dirty="0" smtClean="0">
                <a:solidFill>
                  <a:schemeClr val="dk1"/>
                </a:solidFill>
              </a:rPr>
              <a:t> are driving test utilization</a:t>
            </a:r>
          </a:p>
          <a:p>
            <a:pPr marL="228600" lvl="0" indent="-228600" algn="l" rtl="0">
              <a:spcBef>
                <a:spcPts val="0"/>
              </a:spcBef>
              <a:spcAft>
                <a:spcPts val="0"/>
              </a:spcAft>
              <a:buClr>
                <a:schemeClr val="dk1"/>
              </a:buClr>
              <a:buSzPts val="1100"/>
              <a:buFont typeface="Arial"/>
              <a:buAutoNum type="arabicPeriod"/>
            </a:pPr>
            <a:r>
              <a:rPr lang="en-US" baseline="0" dirty="0" smtClean="0">
                <a:solidFill>
                  <a:schemeClr val="dk1"/>
                </a:solidFill>
              </a:rPr>
              <a:t>The turnaround time between different phases of testing</a:t>
            </a:r>
          </a:p>
          <a:p>
            <a:pPr marL="228600" lvl="0" indent="-228600" algn="l" rtl="0">
              <a:spcBef>
                <a:spcPts val="0"/>
              </a:spcBef>
              <a:spcAft>
                <a:spcPts val="0"/>
              </a:spcAft>
              <a:buClr>
                <a:schemeClr val="dk1"/>
              </a:buClr>
              <a:buSzPts val="1100"/>
              <a:buFont typeface="Arial"/>
              <a:buAutoNum type="arabicPeriod"/>
            </a:pPr>
            <a:r>
              <a:rPr lang="en-US" baseline="0" dirty="0" smtClean="0">
                <a:solidFill>
                  <a:schemeClr val="dk1"/>
                </a:solidFill>
              </a:rPr>
              <a:t>Trends in cancelation and their causes</a:t>
            </a:r>
            <a:endParaRPr lang="en-US" dirty="0" smtClean="0">
              <a:solidFill>
                <a:schemeClr val="dk1"/>
              </a:solidFill>
            </a:endParaRPr>
          </a:p>
          <a:p>
            <a:pPr marL="0" lvl="0" indent="0" algn="l" rtl="0">
              <a:spcBef>
                <a:spcPts val="0"/>
              </a:spcBef>
              <a:spcAft>
                <a:spcPts val="0"/>
              </a:spcAft>
              <a:buClr>
                <a:schemeClr val="dk1"/>
              </a:buClr>
              <a:buSzPts val="1100"/>
              <a:buFont typeface="Arial"/>
              <a:buNone/>
            </a:pPr>
            <a:endParaRPr lang="en-US" dirty="0" smtClean="0"/>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dirty="0" smtClean="0"/>
              <a:t>The tools I am about to present to you</a:t>
            </a:r>
            <a:r>
              <a:rPr lang="en-US" baseline="0" dirty="0" smtClean="0"/>
              <a:t> are agnostic to these and can be used to address the vast majority of types of questions one could ask </a:t>
            </a:r>
            <a:r>
              <a:rPr lang="en-US" baseline="0" dirty="0" err="1" smtClean="0"/>
              <a:t>abuot</a:t>
            </a:r>
            <a:r>
              <a:rPr lang="en-US" baseline="0" dirty="0" smtClean="0"/>
              <a:t> standard data sets derived from electronic health data.</a:t>
            </a:r>
            <a:endParaRPr lang="en-US" dirty="0" smtClean="0"/>
          </a:p>
          <a:p>
            <a:pPr marL="0" lvl="0" indent="0" algn="l" rtl="0">
              <a:spcBef>
                <a:spcPts val="0"/>
              </a:spcBef>
              <a:spcAft>
                <a:spcPts val="0"/>
              </a:spcAft>
              <a:buClr>
                <a:schemeClr val="dk1"/>
              </a:buClr>
              <a:buSzPts val="1100"/>
              <a:buFont typeface="Arial"/>
              <a:buNone/>
            </a:pPr>
            <a:endParaRPr lang="en-US" dirty="0" smtClean="0"/>
          </a:p>
          <a:p>
            <a:pPr marL="0" lvl="0" indent="0" algn="l" rtl="0">
              <a:spcBef>
                <a:spcPts val="0"/>
              </a:spcBef>
              <a:spcAft>
                <a:spcPts val="0"/>
              </a:spcAft>
              <a:buClr>
                <a:schemeClr val="dk1"/>
              </a:buClr>
              <a:buSzPts val="1100"/>
              <a:buFont typeface="Arial"/>
              <a:buNone/>
            </a:pPr>
            <a:endParaRPr lang="en-US" dirty="0" smtClean="0"/>
          </a:p>
        </p:txBody>
      </p:sp>
      <p:sp>
        <p:nvSpPr>
          <p:cNvPr id="58" name="Google Shape;58;p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58504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smtClean="0"/>
              <a:t>Note that I used double equals inside of the filter function. Double equals means: compare the left hand side to the right hand side and if it’s the same, then return TRUE. The double equals is called the comparison operator. In contrast, a single equals sign sets a value to another. It is a very common mistake to accidentally use a single equals inside of the filter function, which will result in an error.</a:t>
            </a:r>
          </a:p>
          <a:p>
            <a:pPr marL="0" lvl="0" indent="0" algn="l" rtl="0">
              <a:spcBef>
                <a:spcPts val="0"/>
              </a:spcBef>
              <a:spcAft>
                <a:spcPts val="0"/>
              </a:spcAft>
              <a:buNone/>
            </a:pPr>
            <a:endParaRPr lang="en-US" dirty="0"/>
          </a:p>
        </p:txBody>
      </p:sp>
      <p:sp>
        <p:nvSpPr>
          <p:cNvPr id="290" name="Google Shape;290;p2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77001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Similarly we can ask filter to return just the rows that represent a specific test being ordered, like a BMP. Note that when asking filter to return rows with specific text inside of it, we have to put that text in quotes.</a:t>
            </a:r>
          </a:p>
          <a:p>
            <a:pPr marL="0" lvl="0" indent="0" algn="l" rtl="0">
              <a:spcBef>
                <a:spcPts val="0"/>
              </a:spcBef>
              <a:spcAft>
                <a:spcPts val="0"/>
              </a:spcAft>
              <a:buNone/>
            </a:pPr>
            <a:endParaRPr lang="en-US" dirty="0"/>
          </a:p>
        </p:txBody>
      </p:sp>
      <p:sp>
        <p:nvSpPr>
          <p:cNvPr id="290" name="Google Shape;290;p2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78602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7: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latin typeface="Calibri"/>
                <a:ea typeface="Calibri"/>
                <a:cs typeface="Calibri"/>
                <a:sym typeface="Calibri"/>
              </a:rPr>
              <a:t>Here are some important logical operators to know about. </a:t>
            </a:r>
            <a:r>
              <a:rPr lang="en-US" sz="1200" dirty="0" smtClean="0">
                <a:solidFill>
                  <a:schemeClr val="dk1"/>
                </a:solidFill>
                <a:latin typeface="Calibri"/>
                <a:ea typeface="Calibri"/>
                <a:cs typeface="Calibri"/>
                <a:sym typeface="Calibri"/>
              </a:rPr>
              <a:t>They will all come in handy when you’re filtering rows of a data frame. </a:t>
            </a:r>
            <a:endParaRPr sz="12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latin typeface="Calibri"/>
                <a:ea typeface="Calibri"/>
                <a:cs typeface="Calibri"/>
                <a:sym typeface="Calibri"/>
              </a:rPr>
              <a:t>We’ve already seen the double equals. Note the less than or and greater than operators. These operators also come as “or equal to” versions.</a:t>
            </a:r>
            <a:endParaRPr sz="12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latin typeface="Calibri"/>
                <a:ea typeface="Calibri"/>
                <a:cs typeface="Calibri"/>
                <a:sym typeface="Calibri"/>
              </a:rPr>
              <a:t>Use != if you want to select rows in which a value is not equal to something else.</a:t>
            </a:r>
            <a:endParaRPr sz="12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latin typeface="Calibri"/>
                <a:ea typeface="Calibri"/>
                <a:cs typeface="Calibri"/>
                <a:sym typeface="Calibri"/>
              </a:rPr>
              <a:t>is.na is how you can test for missing values. </a:t>
            </a:r>
            <a:r>
              <a:rPr lang="en-US" sz="1200" dirty="0" smtClean="0">
                <a:solidFill>
                  <a:schemeClr val="dk1"/>
                </a:solidFill>
                <a:latin typeface="Calibri"/>
                <a:ea typeface="Calibri"/>
                <a:cs typeface="Calibri"/>
                <a:sym typeface="Calibri"/>
              </a:rPr>
              <a:t>This can be very useful as often </a:t>
            </a:r>
            <a:r>
              <a:rPr lang="en-US" sz="1200" dirty="0">
                <a:solidFill>
                  <a:schemeClr val="dk1"/>
                </a:solidFill>
                <a:latin typeface="Calibri"/>
                <a:ea typeface="Calibri"/>
                <a:cs typeface="Calibri"/>
                <a:sym typeface="Calibri"/>
              </a:rPr>
              <a:t>times you want to remove missing values</a:t>
            </a:r>
            <a:r>
              <a:rPr lang="en-US" sz="1200" dirty="0" smtClean="0">
                <a:solidFill>
                  <a:schemeClr val="dk1"/>
                </a:solidFill>
                <a:latin typeface="Calibri"/>
                <a:ea typeface="Calibri"/>
                <a:cs typeface="Calibri"/>
                <a:sym typeface="Calibri"/>
              </a:rPr>
              <a:t>.</a:t>
            </a:r>
          </a:p>
          <a:p>
            <a:pPr marL="0" lvl="0" indent="0" algn="l" rtl="0">
              <a:lnSpc>
                <a:spcPct val="115000"/>
              </a:lnSpc>
              <a:spcBef>
                <a:spcPts val="0"/>
              </a:spcBef>
              <a:spcAft>
                <a:spcPts val="0"/>
              </a:spcAft>
              <a:buClr>
                <a:schemeClr val="dk1"/>
              </a:buClr>
              <a:buSzPts val="1100"/>
              <a:buFont typeface="Arial"/>
              <a:buNone/>
            </a:pPr>
            <a:r>
              <a:rPr lang="en-US" sz="1200" dirty="0" smtClean="0">
                <a:solidFill>
                  <a:schemeClr val="dk1"/>
                </a:solidFill>
                <a:latin typeface="Calibri"/>
                <a:ea typeface="Calibri"/>
                <a:cs typeface="Calibri"/>
                <a:sym typeface="Calibri"/>
              </a:rPr>
              <a:t>Note that</a:t>
            </a:r>
            <a:r>
              <a:rPr lang="en-US" sz="1200" baseline="0" dirty="0" smtClean="0">
                <a:solidFill>
                  <a:schemeClr val="dk1"/>
                </a:solidFill>
                <a:latin typeface="Calibri"/>
                <a:ea typeface="Calibri"/>
                <a:cs typeface="Calibri"/>
                <a:sym typeface="Calibri"/>
              </a:rPr>
              <a:t> in these examples x always represents the name of a column in your data frame. </a:t>
            </a:r>
            <a:endParaRPr sz="1200" dirty="0">
              <a:solidFill>
                <a:schemeClr val="dk1"/>
              </a:solidFill>
              <a:latin typeface="Calibri"/>
              <a:ea typeface="Calibri"/>
              <a:cs typeface="Calibri"/>
              <a:sym typeface="Calibri"/>
            </a:endParaRPr>
          </a:p>
          <a:p>
            <a:pPr marL="0" lvl="0" indent="0" algn="l" rtl="0">
              <a:spcBef>
                <a:spcPts val="0"/>
              </a:spcBef>
              <a:spcAft>
                <a:spcPts val="0"/>
              </a:spcAft>
              <a:buNone/>
            </a:pPr>
            <a:endParaRPr dirty="0"/>
          </a:p>
        </p:txBody>
      </p:sp>
      <p:sp>
        <p:nvSpPr>
          <p:cNvPr id="339" name="Google Shape;339;p27: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80119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8: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7" name="Google Shape;347;p2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18467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6: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6: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60940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30: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0" name="Google Shape;370;p30: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77250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1: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Combining logical operators</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You can combine tests by putting a comma in between tests and filter will combine the two statements as if there is an and statement</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between them</a:t>
            </a:r>
            <a:r>
              <a:rPr lang="en-US" dirty="0"/>
              <a:t>, condition A and condition B. </a:t>
            </a:r>
            <a:endParaRPr dirty="0"/>
          </a:p>
        </p:txBody>
      </p:sp>
      <p:sp>
        <p:nvSpPr>
          <p:cNvPr id="382" name="Google Shape;382;p31: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02243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32: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You have a variety of operators with which to join two or more logic</a:t>
            </a:r>
            <a:r>
              <a:rPr lang="en-US" baseline="0" dirty="0" smtClean="0"/>
              <a:t> statements.</a:t>
            </a:r>
            <a:endParaRPr lang="en-US" dirty="0" smtClean="0"/>
          </a:p>
          <a:p>
            <a:pPr marL="0" lvl="0" indent="0" algn="l" rtl="0">
              <a:spcBef>
                <a:spcPts val="0"/>
              </a:spcBef>
              <a:spcAft>
                <a:spcPts val="0"/>
              </a:spcAft>
              <a:buNone/>
            </a:pPr>
            <a:r>
              <a:rPr lang="en-US" dirty="0" smtClean="0"/>
              <a:t>You could formally tell filter to join the two logical tests using the ‘&amp;’ symbol. You can include an ‘or’ condition using the pipe character |, e.g. condition A | condition B.</a:t>
            </a:r>
          </a:p>
          <a:p>
            <a:pPr marL="0" lvl="0" indent="0" algn="l" rtl="0">
              <a:spcBef>
                <a:spcPts val="0"/>
              </a:spcBef>
              <a:spcAft>
                <a:spcPts val="0"/>
              </a:spcAft>
              <a:buNone/>
            </a:pPr>
            <a:r>
              <a:rPr lang="en-US" dirty="0" smtClean="0"/>
              <a:t>Both in </a:t>
            </a:r>
            <a:r>
              <a:rPr lang="en-US" dirty="0" err="1" smtClean="0"/>
              <a:t>dplyr</a:t>
            </a:r>
            <a:r>
              <a:rPr lang="en-US" dirty="0" smtClean="0"/>
              <a:t> and throughout R the exclamation point !</a:t>
            </a:r>
            <a:r>
              <a:rPr lang="en-US" baseline="0" dirty="0" smtClean="0"/>
              <a:t> is used as a negation. Finally, </a:t>
            </a:r>
            <a:r>
              <a:rPr lang="en-US" baseline="0" dirty="0" err="1" smtClean="0"/>
              <a:t>dplyr</a:t>
            </a:r>
            <a:r>
              <a:rPr lang="en-US" baseline="0" dirty="0" smtClean="0"/>
              <a:t> supports a convenience function in which you can test if the values in a column match any of a vector of values (equivalent to, say, </a:t>
            </a:r>
            <a:r>
              <a:rPr lang="en-US" baseline="0" dirty="0" err="1" smtClean="0"/>
              <a:t>patient_id</a:t>
            </a:r>
            <a:r>
              <a:rPr lang="en-US" baseline="0" dirty="0" smtClean="0"/>
              <a:t> equals x, y, or z). This is implemented with the %in% function. For example one could write filter(orders, </a:t>
            </a:r>
            <a:r>
              <a:rPr lang="en-US" baseline="0" dirty="0" err="1" smtClean="0"/>
              <a:t>proc_code</a:t>
            </a:r>
            <a:r>
              <a:rPr lang="en-US" baseline="0" dirty="0" smtClean="0"/>
              <a:t> %in% c(“BMP”,”COMP”)) to match orders for either a BMP or COMP.</a:t>
            </a:r>
            <a:endParaRPr dirty="0"/>
          </a:p>
        </p:txBody>
      </p:sp>
      <p:sp>
        <p:nvSpPr>
          <p:cNvPr id="400" name="Google Shape;400;p3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18323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8: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7" name="Google Shape;347;p2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45391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6: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6: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8352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5286e603bf_0_5: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5286e603bf_0_5: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dirty="0" smtClean="0">
                <a:solidFill>
                  <a:schemeClr val="dk1"/>
                </a:solidFill>
              </a:rPr>
              <a:t>Because some of you may not be familiar with this type of data, we include a small data dictionary below to explain some of the data.</a:t>
            </a:r>
            <a:endParaRPr lang="en-US" dirty="0" smtClean="0"/>
          </a:p>
          <a:p>
            <a:pPr marL="0" lvl="0" indent="0" algn="l" rtl="0">
              <a:spcBef>
                <a:spcPts val="0"/>
              </a:spcBef>
              <a:spcAft>
                <a:spcPts val="0"/>
              </a:spcAft>
              <a:buClr>
                <a:schemeClr val="dk1"/>
              </a:buClr>
              <a:buSzPts val="1100"/>
              <a:buFont typeface="Arial"/>
              <a:buNone/>
            </a:pPr>
            <a:endParaRPr lang="en-US" dirty="0" smtClean="0">
              <a:solidFill>
                <a:schemeClr val="dk1"/>
              </a:solidFill>
            </a:endParaRPr>
          </a:p>
          <a:p>
            <a:pPr marL="0" lvl="0" indent="0" algn="l" rtl="0">
              <a:spcBef>
                <a:spcPts val="0"/>
              </a:spcBef>
              <a:spcAft>
                <a:spcPts val="0"/>
              </a:spcAft>
              <a:buClr>
                <a:schemeClr val="dk1"/>
              </a:buClr>
              <a:buSzPts val="1100"/>
              <a:buFont typeface="Arial"/>
              <a:buNone/>
            </a:pPr>
            <a:r>
              <a:rPr lang="en-US" dirty="0" smtClean="0">
                <a:solidFill>
                  <a:schemeClr val="dk1"/>
                </a:solidFill>
              </a:rPr>
              <a:t>There are some column pairs with very similar names: one variable is a code ("_c") and the other is a description ("_</a:t>
            </a:r>
            <a:r>
              <a:rPr lang="en-US" dirty="0" err="1" smtClean="0">
                <a:solidFill>
                  <a:schemeClr val="dk1"/>
                </a:solidFill>
              </a:rPr>
              <a:t>c_descr</a:t>
            </a:r>
            <a:r>
              <a:rPr lang="en-US" dirty="0" smtClean="0">
                <a:solidFill>
                  <a:schemeClr val="dk1"/>
                </a:solidFill>
              </a:rPr>
              <a:t>"). This is largely done for convenience in querying the data or </a:t>
            </a:r>
            <a:r>
              <a:rPr lang="en-US" dirty="0" err="1" smtClean="0">
                <a:solidFill>
                  <a:schemeClr val="dk1"/>
                </a:solidFill>
              </a:rPr>
              <a:t>subsetting</a:t>
            </a:r>
            <a:r>
              <a:rPr lang="en-US" dirty="0" smtClean="0">
                <a:solidFill>
                  <a:schemeClr val="dk1"/>
                </a:solidFill>
              </a:rPr>
              <a:t> it without typing long strings. </a:t>
            </a:r>
            <a:endParaRPr dirty="0" smtClean="0">
              <a:solidFill>
                <a:schemeClr val="dk1"/>
              </a:solidFill>
            </a:endParaRPr>
          </a:p>
          <a:p>
            <a:pPr marL="228600" lvl="0" indent="-228600" algn="l" rtl="0">
              <a:spcBef>
                <a:spcPts val="0"/>
              </a:spcBef>
              <a:spcAft>
                <a:spcPts val="0"/>
              </a:spcAft>
              <a:buClr>
                <a:schemeClr val="dk1"/>
              </a:buClr>
              <a:buSzPts val="1100"/>
              <a:buFont typeface="Arial"/>
              <a:buAutoNum type="arabicPeriod"/>
            </a:pPr>
            <a:endParaRPr dirty="0">
              <a:solidFill>
                <a:schemeClr val="dk1"/>
              </a:solidFill>
            </a:endParaRPr>
          </a:p>
        </p:txBody>
      </p:sp>
    </p:spTree>
    <p:extLst>
      <p:ext uri="{BB962C8B-B14F-4D97-AF65-F5344CB8AC3E}">
        <p14:creationId xmlns:p14="http://schemas.microsoft.com/office/powerpoint/2010/main" val="21514204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2: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Often when exploring your data you’ll be interested in organizing the rows according to values in</a:t>
            </a:r>
            <a:r>
              <a:rPr lang="en-US" baseline="0" dirty="0" smtClean="0"/>
              <a:t> a specific column or columns. That’s what arrange() does. It let’s you focus on the most important parts of your data by rearranging and organizing it.</a:t>
            </a:r>
            <a:endParaRPr lang="en-US" dirty="0" smtClean="0"/>
          </a:p>
          <a:p>
            <a:pPr marL="0" lvl="0" indent="0" algn="l" rtl="0">
              <a:spcBef>
                <a:spcPts val="0"/>
              </a:spcBef>
              <a:spcAft>
                <a:spcPts val="0"/>
              </a:spcAft>
              <a:buNone/>
            </a:pPr>
            <a:endParaRPr dirty="0"/>
          </a:p>
        </p:txBody>
      </p:sp>
      <p:sp>
        <p:nvSpPr>
          <p:cNvPr id="284" name="Google Shape;284;p2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13188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As</a:t>
            </a:r>
            <a:r>
              <a:rPr lang="en-US" baseline="0" dirty="0" smtClean="0"/>
              <a:t> we’ve seen, </a:t>
            </a:r>
            <a:r>
              <a:rPr lang="en-US" baseline="0" dirty="0" err="1" smtClean="0"/>
              <a:t>dplyr</a:t>
            </a:r>
            <a:r>
              <a:rPr lang="en-US" baseline="0" dirty="0" smtClean="0"/>
              <a:t> functions all have similar syntax and arrange is no exception.  The data frame is your first argument. After that you can list one or more columns, each separated by a column, to arrange the data frame by. </a:t>
            </a:r>
            <a:endParaRPr dirty="0"/>
          </a:p>
        </p:txBody>
      </p:sp>
      <p:sp>
        <p:nvSpPr>
          <p:cNvPr id="290" name="Google Shape;290;p2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3557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aseline="0" dirty="0" smtClean="0"/>
              <a:t>In this example we are arranging orders data frame by the </a:t>
            </a:r>
            <a:r>
              <a:rPr lang="en-US" baseline="0" dirty="0" err="1" smtClean="0"/>
              <a:t>result_time</a:t>
            </a:r>
            <a:r>
              <a:rPr lang="en-US" baseline="0" dirty="0" smtClean="0"/>
              <a:t>, which allows us to review the orders in the order in which the results were generated, rather than the seemingly haphazard way they have been exported in this data set. </a:t>
            </a:r>
          </a:p>
        </p:txBody>
      </p:sp>
      <p:sp>
        <p:nvSpPr>
          <p:cNvPr id="290" name="Google Shape;290;p2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27313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aseline="0" dirty="0" smtClean="0"/>
              <a:t>Sometimes we’ll be interested in viewing the data in reverse chronological order. By default arrange will order the rows from smallest to largest, from a to z, or from earliest date to latest. We can reverse this by wrapping our column of interest in the </a:t>
            </a:r>
            <a:r>
              <a:rPr lang="en-US" baseline="0" dirty="0" err="1" smtClean="0"/>
              <a:t>desc</a:t>
            </a:r>
            <a:r>
              <a:rPr lang="en-US" baseline="0" dirty="0" smtClean="0"/>
              <a:t>() function.</a:t>
            </a:r>
          </a:p>
        </p:txBody>
      </p:sp>
      <p:sp>
        <p:nvSpPr>
          <p:cNvPr id="290" name="Google Shape;290;p2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7031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aseline="0" dirty="0" smtClean="0"/>
              <a:t>Let’s say we want to arrange the orders by patient first, and then by date. When listing only one column, ties will be arranged on the basis of the order they appeared in the original data frame. However if two columns are listed then the second column will be used as a tie-breaker. Additional columns can be added to further order tied rows.</a:t>
            </a:r>
            <a:endParaRPr dirty="0"/>
          </a:p>
        </p:txBody>
      </p:sp>
      <p:sp>
        <p:nvSpPr>
          <p:cNvPr id="290" name="Google Shape;290;p2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94096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8: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7" name="Google Shape;347;p2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13342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6: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6: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97927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2: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Now that we have a decent toolkit of functions with which to manipulate our data we should take a step back and talk about the data analysis process.</a:t>
            </a:r>
          </a:p>
          <a:p>
            <a:pPr marL="0" lvl="0" indent="0" algn="l" rtl="0">
              <a:spcBef>
                <a:spcPts val="0"/>
              </a:spcBef>
              <a:spcAft>
                <a:spcPts val="0"/>
              </a:spcAft>
              <a:buNone/>
            </a:pPr>
            <a:r>
              <a:rPr lang="en-US" dirty="0" smtClean="0"/>
              <a:t>In any real data manipulation task you're probably not  just going to use one verb but you're going to string multiple verbs together into a series of</a:t>
            </a:r>
            <a:r>
              <a:rPr lang="en-US" baseline="0" dirty="0" smtClean="0"/>
              <a:t> steps that overall accomplish a goal.</a:t>
            </a:r>
            <a:endParaRPr lang="en-US" dirty="0" smtClean="0"/>
          </a:p>
        </p:txBody>
      </p:sp>
      <p:sp>
        <p:nvSpPr>
          <p:cNvPr id="284" name="Google Shape;284;p2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80563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smtClean="0"/>
              <a:t>For instance, in the context of the orders data set, one may</a:t>
            </a:r>
            <a:r>
              <a:rPr lang="en-US" baseline="0" dirty="0" smtClean="0"/>
              <a:t> investigate the ordering of tests that are not recommended for routine use, such as 1,25 </a:t>
            </a:r>
            <a:r>
              <a:rPr lang="en-US" baseline="0" dirty="0" err="1" smtClean="0"/>
              <a:t>dihydroxy</a:t>
            </a:r>
            <a:r>
              <a:rPr lang="en-US" baseline="0" dirty="0" smtClean="0"/>
              <a:t> vitamin D. The 25-hydroxy vitamin D level is the preferred test for screening for vitamin D </a:t>
            </a:r>
            <a:r>
              <a:rPr lang="en-US" baseline="0" dirty="0" smtClean="0"/>
              <a:t>deficiency. The </a:t>
            </a:r>
            <a:r>
              <a:rPr lang="en-US" baseline="0" dirty="0" smtClean="0"/>
              <a:t>1,25 </a:t>
            </a:r>
            <a:r>
              <a:rPr lang="en-US" baseline="0" dirty="0" err="1" smtClean="0"/>
              <a:t>dihydroxy</a:t>
            </a:r>
            <a:r>
              <a:rPr lang="en-US" baseline="0" dirty="0" smtClean="0"/>
              <a:t> vitamin D </a:t>
            </a:r>
            <a:r>
              <a:rPr lang="en-US" baseline="0" dirty="0" smtClean="0"/>
              <a:t>level </a:t>
            </a:r>
            <a:r>
              <a:rPr lang="en-US" baseline="0" dirty="0" smtClean="0"/>
              <a:t>is used in rare and unique clinical </a:t>
            </a:r>
            <a:r>
              <a:rPr lang="en-US" baseline="0" dirty="0" smtClean="0"/>
              <a:t>situations, however it is often ordered by unwitting providers. To determine who is ordering the non-recommended test, one could </a:t>
            </a:r>
            <a:r>
              <a:rPr lang="en-US" baseline="0" dirty="0" smtClean="0"/>
              <a:t>start by filtering to the </a:t>
            </a:r>
            <a:r>
              <a:rPr lang="en-US" baseline="0" dirty="0" smtClean="0"/>
              <a:t>relevant </a:t>
            </a:r>
            <a:r>
              <a:rPr lang="en-US" baseline="0" dirty="0" smtClean="0"/>
              <a:t>test, select the columns that were necessary, and then maybe arrange the rows in a useful way.</a:t>
            </a:r>
            <a:endParaRPr lang="en-US" dirty="0" smtClean="0"/>
          </a:p>
          <a:p>
            <a:pPr marL="0" lvl="0" indent="0" algn="l" rtl="0">
              <a:spcBef>
                <a:spcPts val="0"/>
              </a:spcBef>
              <a:spcAft>
                <a:spcPts val="0"/>
              </a:spcAft>
              <a:buNone/>
            </a:pPr>
            <a:r>
              <a:rPr lang="en-US" dirty="0" smtClean="0"/>
              <a:t>It’s</a:t>
            </a:r>
            <a:r>
              <a:rPr lang="en-US" baseline="0" dirty="0" smtClean="0"/>
              <a:t> easy to see that this analysis requires a lot of typing, and has a lot of redundancy in that we sequentially update the new data frame 125VITD as </a:t>
            </a:r>
            <a:r>
              <a:rPr lang="en-US" baseline="0" dirty="0" err="1" smtClean="0"/>
              <a:t>wel</a:t>
            </a:r>
            <a:r>
              <a:rPr lang="en-US" baseline="0" dirty="0" smtClean="0"/>
              <a:t> progress through the analysis.</a:t>
            </a:r>
            <a:endParaRPr lang="en-US" dirty="0" smtClean="0"/>
          </a:p>
        </p:txBody>
      </p:sp>
    </p:spTree>
    <p:extLst>
      <p:ext uri="{BB962C8B-B14F-4D97-AF65-F5344CB8AC3E}">
        <p14:creationId xmlns:p14="http://schemas.microsoft.com/office/powerpoint/2010/main" val="21360389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smtClean="0"/>
              <a:t>An</a:t>
            </a:r>
            <a:r>
              <a:rPr lang="en-US" baseline="0" dirty="0" smtClean="0"/>
              <a:t> alternative would be to nest these functions one within the other. When nesting functions the innermost function is evaluated first followed sequentially by the next inner ones. We can see that we have made the code much more efficient but at a significant price. The code is really complicated to look at, it’s not at all obvious what the code is trying to accomplish. The arguments for functions are spatially far away from the names of the functions themselves. For instance, the argument for arrange() is </a:t>
            </a:r>
            <a:r>
              <a:rPr lang="en-US" baseline="0" dirty="0" err="1" smtClean="0"/>
              <a:t>pref_list_type</a:t>
            </a:r>
            <a:r>
              <a:rPr lang="en-US" baseline="0" dirty="0" smtClean="0"/>
              <a:t>, but that’s not easy to see in this snippet of code. What would be helpful when performing fairly typical analyses such as these would be a syntax that was both efficient as well as human readable.</a:t>
            </a:r>
            <a:endParaRPr lang="en-US" dirty="0" smtClean="0"/>
          </a:p>
        </p:txBody>
      </p:sp>
    </p:spTree>
    <p:extLst>
      <p:ext uri="{BB962C8B-B14F-4D97-AF65-F5344CB8AC3E}">
        <p14:creationId xmlns:p14="http://schemas.microsoft.com/office/powerpoint/2010/main" val="3296725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4: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smtClean="0">
                <a:solidFill>
                  <a:schemeClr val="dk1"/>
                </a:solidFill>
              </a:rPr>
              <a:t>To get a very quick</a:t>
            </a:r>
            <a:r>
              <a:rPr lang="en-US" baseline="0" dirty="0" smtClean="0">
                <a:solidFill>
                  <a:schemeClr val="dk1"/>
                </a:solidFill>
              </a:rPr>
              <a:t> and high-level understanding of the dataset simply type the name of the variable containing the dataset and execute it. </a:t>
            </a:r>
            <a:r>
              <a:rPr lang="en-US" baseline="0" dirty="0" err="1" smtClean="0">
                <a:solidFill>
                  <a:schemeClr val="dk1"/>
                </a:solidFill>
              </a:rPr>
              <a:t>Rstudio</a:t>
            </a:r>
            <a:r>
              <a:rPr lang="en-US" baseline="0" dirty="0" smtClean="0">
                <a:solidFill>
                  <a:schemeClr val="dk1"/>
                </a:solidFill>
              </a:rPr>
              <a:t> will provide an interactive representation of the data as a quick glance into what is contained in the variable.</a:t>
            </a:r>
          </a:p>
          <a:p>
            <a:pPr marL="0" lvl="0" indent="0" algn="l" rtl="0">
              <a:spcBef>
                <a:spcPts val="0"/>
              </a:spcBef>
              <a:spcAft>
                <a:spcPts val="0"/>
              </a:spcAft>
              <a:buClr>
                <a:schemeClr val="dk1"/>
              </a:buClr>
              <a:buSzPts val="1100"/>
              <a:buFont typeface="Arial"/>
              <a:buNone/>
            </a:pPr>
            <a:endParaRPr lang="en-US" baseline="0" dirty="0" smtClean="0">
              <a:solidFill>
                <a:schemeClr val="dk1"/>
              </a:solidFill>
            </a:endParaRPr>
          </a:p>
          <a:p>
            <a:pPr marL="0" lvl="0" indent="0" algn="l" rtl="0">
              <a:spcBef>
                <a:spcPts val="0"/>
              </a:spcBef>
              <a:spcAft>
                <a:spcPts val="0"/>
              </a:spcAft>
              <a:buClr>
                <a:schemeClr val="dk1"/>
              </a:buClr>
              <a:buSzPts val="1100"/>
              <a:buFont typeface="Arial"/>
              <a:buNone/>
            </a:pPr>
            <a:r>
              <a:rPr lang="en-US" baseline="0" dirty="0" smtClean="0">
                <a:solidFill>
                  <a:schemeClr val="dk1"/>
                </a:solidFill>
              </a:rPr>
              <a:t>In our case, execute the code chunk containing the word ‘orders.’ You will see a short summary of the data appear below the code chunk.</a:t>
            </a:r>
            <a:endParaRPr dirty="0"/>
          </a:p>
        </p:txBody>
      </p:sp>
      <p:sp>
        <p:nvSpPr>
          <p:cNvPr id="65" name="Google Shape;65;p4: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59552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smtClean="0"/>
              <a:t>This is exactly what the pipe operator</a:t>
            </a:r>
            <a:r>
              <a:rPr lang="en-US" baseline="0" dirty="0" smtClean="0"/>
              <a:t> does. The pipe operator does something very simple but at the same time incredible useful. It takes the product of whatever is on the left and puts it into the function on the right. So for instance, the two lines of code in the gray box do exactly the same thing. One advantage that you may notice is that the second snippet of code is immediately far more expressive in human language. You could read the statement as “Take the orders data frame, and then filter the </a:t>
            </a:r>
            <a:r>
              <a:rPr lang="en-US" baseline="0" dirty="0" err="1" smtClean="0"/>
              <a:t>patient_id</a:t>
            </a:r>
            <a:r>
              <a:rPr lang="en-US" baseline="0" dirty="0" smtClean="0"/>
              <a:t> column to rows containing 508061.”</a:t>
            </a:r>
            <a:endParaRPr lang="en-US" dirty="0"/>
          </a:p>
        </p:txBody>
      </p:sp>
    </p:spTree>
    <p:extLst>
      <p:ext uri="{BB962C8B-B14F-4D97-AF65-F5344CB8AC3E}">
        <p14:creationId xmlns:p14="http://schemas.microsoft.com/office/powerpoint/2010/main" val="25784602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smtClean="0"/>
              <a:t>The advantage of this is even more clear when performing</a:t>
            </a:r>
            <a:r>
              <a:rPr lang="en-US" baseline="0" dirty="0" smtClean="0"/>
              <a:t> a more complicated </a:t>
            </a:r>
            <a:r>
              <a:rPr lang="en-US" baseline="0" dirty="0" smtClean="0"/>
              <a:t>analysis </a:t>
            </a:r>
            <a:r>
              <a:rPr lang="en-US" baseline="0" dirty="0" smtClean="0"/>
              <a:t>such as this one. You can take this code, which is essentially illegible, and transform it into the code on the following slide.</a:t>
            </a:r>
            <a:endParaRPr lang="en-US" dirty="0" smtClean="0"/>
          </a:p>
        </p:txBody>
      </p:sp>
    </p:spTree>
    <p:extLst>
      <p:ext uri="{BB962C8B-B14F-4D97-AF65-F5344CB8AC3E}">
        <p14:creationId xmlns:p14="http://schemas.microsoft.com/office/powerpoint/2010/main" val="363900987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smtClean="0"/>
              <a:t>The code here is far more succinct. It self describes what it </a:t>
            </a:r>
            <a:r>
              <a:rPr lang="en-US" dirty="0" smtClean="0"/>
              <a:t>does </a:t>
            </a:r>
            <a:r>
              <a:rPr lang="en-US" dirty="0" smtClean="0"/>
              <a:t>since it’s written in a sequential,</a:t>
            </a:r>
            <a:r>
              <a:rPr lang="en-US" baseline="0" dirty="0" smtClean="0"/>
              <a:t> essentially human readable format. This makes it easier to construct code as you’re performing analysis since this is how we think about an analytical pipeline. It also makes it much easier to understand when you’re coming back to it  after having put it aside for several months. The pipe operator allows us to form chains of complicated data transformation operations that are made up of very </a:t>
            </a:r>
            <a:r>
              <a:rPr lang="en-US" baseline="0" dirty="0" smtClean="0"/>
              <a:t>simple, self-contained, building blocks. </a:t>
            </a:r>
            <a:r>
              <a:rPr lang="en-US" baseline="0" dirty="0" smtClean="0"/>
              <a:t>The goal is to make something complex by joining together many simple things that are easy to understand in isolation.</a:t>
            </a:r>
            <a:endParaRPr lang="en-US" dirty="0" smtClean="0"/>
          </a:p>
        </p:txBody>
      </p:sp>
    </p:spTree>
    <p:extLst>
      <p:ext uri="{BB962C8B-B14F-4D97-AF65-F5344CB8AC3E}">
        <p14:creationId xmlns:p14="http://schemas.microsoft.com/office/powerpoint/2010/main" val="17556909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8: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7" name="Google Shape;347;p2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456175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6: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6: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286264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3" name="Google Shape;143;p11: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98581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3" name="Google Shape;143;p11: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511308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2: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84" name="Google Shape;284;p2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727934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90" name="Google Shape;290;p2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050339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90" name="Google Shape;290;p2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1934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Alternatively,</a:t>
            </a:r>
            <a:r>
              <a:rPr lang="en-US" baseline="0" dirty="0" smtClean="0"/>
              <a:t> one could use the ‘summary()’ function on the ‘orders’ data frame. This will provide a more comprehensive and statistical picture of the data in each column of the data frame.</a:t>
            </a:r>
            <a:endParaRPr dirty="0"/>
          </a:p>
        </p:txBody>
      </p:sp>
      <p:sp>
        <p:nvSpPr>
          <p:cNvPr id="76" name="Google Shape;76;p5: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590104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8: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7" name="Google Shape;347;p2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04946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6: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6: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22612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90" name="Google Shape;290;p2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960133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90" name="Google Shape;290;p2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933512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90" name="Google Shape;290;p2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57117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29d3f95bf_0_0: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alternative</a:t>
            </a:r>
            <a:endParaRPr/>
          </a:p>
        </p:txBody>
      </p:sp>
      <p:sp>
        <p:nvSpPr>
          <p:cNvPr id="246" name="Google Shape;246;g529d3f95bf_0_0: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521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9: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9: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7725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8: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330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286e603bf_1_1: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286e603bf_1_1: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0762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4597825" y="614555"/>
            <a:ext cx="2996437" cy="777536"/>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5400" b="0" i="0">
                <a:solidFill>
                  <a:srgbClr val="00549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3" name="Google Shape;13;p2"/>
          <p:cNvSpPr txBox="1">
            <a:spLocks noGrp="1"/>
          </p:cNvSpPr>
          <p:nvPr>
            <p:ph type="body" idx="1"/>
          </p:nvPr>
        </p:nvSpPr>
        <p:spPr>
          <a:xfrm>
            <a:off x="1052298" y="1528891"/>
            <a:ext cx="10087459" cy="4758750"/>
          </a:xfrm>
          <a:prstGeom prst="rect">
            <a:avLst/>
          </a:prstGeom>
          <a:noFill/>
          <a:ln>
            <a:noFill/>
          </a:ln>
        </p:spPr>
        <p:txBody>
          <a:bodyPr spcFirstLastPara="1" wrap="square" lIns="0" tIns="0" rIns="0" bIns="0" anchor="t" anchorCtr="0"/>
          <a:lstStyle>
            <a:lvl1pPr marL="244922" lvl="0" indent="-122461" algn="l">
              <a:spcBef>
                <a:spcPts val="0"/>
              </a:spcBef>
              <a:spcAft>
                <a:spcPts val="0"/>
              </a:spcAft>
              <a:buSzPts val="1400"/>
              <a:buNone/>
              <a:defRPr sz="3200" b="0" i="0">
                <a:solidFill>
                  <a:schemeClr val="dk1"/>
                </a:solidFill>
                <a:latin typeface="Calibri"/>
                <a:ea typeface="Calibri"/>
                <a:cs typeface="Calibri"/>
                <a:sym typeface="Calibri"/>
              </a:defRPr>
            </a:lvl1pPr>
            <a:lvl2pPr marL="489844" lvl="1" indent="-122461" algn="l">
              <a:spcBef>
                <a:spcPts val="0"/>
              </a:spcBef>
              <a:spcAft>
                <a:spcPts val="0"/>
              </a:spcAft>
              <a:buSzPts val="1400"/>
              <a:buNone/>
              <a:defRPr/>
            </a:lvl2pPr>
            <a:lvl3pPr marL="734766" lvl="2" indent="-122461" algn="l">
              <a:spcBef>
                <a:spcPts val="0"/>
              </a:spcBef>
              <a:spcAft>
                <a:spcPts val="0"/>
              </a:spcAft>
              <a:buSzPts val="1400"/>
              <a:buNone/>
              <a:defRPr/>
            </a:lvl3pPr>
            <a:lvl4pPr marL="979688" lvl="3" indent="-122461" algn="l">
              <a:spcBef>
                <a:spcPts val="0"/>
              </a:spcBef>
              <a:spcAft>
                <a:spcPts val="0"/>
              </a:spcAft>
              <a:buSzPts val="1400"/>
              <a:buNone/>
              <a:defRPr/>
            </a:lvl4pPr>
            <a:lvl5pPr marL="1224610" lvl="4" indent="-122461" algn="l">
              <a:spcBef>
                <a:spcPts val="0"/>
              </a:spcBef>
              <a:spcAft>
                <a:spcPts val="0"/>
              </a:spcAft>
              <a:buSzPts val="1400"/>
              <a:buNone/>
              <a:defRPr/>
            </a:lvl5pPr>
            <a:lvl6pPr marL="1469532" lvl="5" indent="-122461" algn="l">
              <a:spcBef>
                <a:spcPts val="0"/>
              </a:spcBef>
              <a:spcAft>
                <a:spcPts val="0"/>
              </a:spcAft>
              <a:buSzPts val="1400"/>
              <a:buNone/>
              <a:defRPr/>
            </a:lvl6pPr>
            <a:lvl7pPr marL="1714454" lvl="6" indent="-122461" algn="l">
              <a:spcBef>
                <a:spcPts val="0"/>
              </a:spcBef>
              <a:spcAft>
                <a:spcPts val="0"/>
              </a:spcAft>
              <a:buSzPts val="1400"/>
              <a:buNone/>
              <a:defRPr/>
            </a:lvl7pPr>
            <a:lvl8pPr marL="1959376" lvl="7" indent="-122461" algn="l">
              <a:spcBef>
                <a:spcPts val="0"/>
              </a:spcBef>
              <a:spcAft>
                <a:spcPts val="0"/>
              </a:spcAft>
              <a:buSzPts val="1400"/>
              <a:buNone/>
              <a:defRPr/>
            </a:lvl8pPr>
            <a:lvl9pPr marL="2204298" lvl="8" indent="-122461" algn="l">
              <a:spcBef>
                <a:spcPts val="0"/>
              </a:spcBef>
              <a:spcAft>
                <a:spcPts val="0"/>
              </a:spcAft>
              <a:buSzPts val="1400"/>
              <a:buNone/>
              <a:defRPr/>
            </a:lvl9pPr>
          </a:lstStyle>
          <a:p>
            <a:endParaRPr/>
          </a:p>
        </p:txBody>
      </p:sp>
      <p:sp>
        <p:nvSpPr>
          <p:cNvPr id="14" name="Google Shape;14;p2"/>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reserve="1">
  <p:cSld name="exercise">
    <p:spTree>
      <p:nvGrpSpPr>
        <p:cNvPr id="1" name="Shape 11"/>
        <p:cNvGrpSpPr/>
        <p:nvPr/>
      </p:nvGrpSpPr>
      <p:grpSpPr>
        <a:xfrm>
          <a:off x="0" y="0"/>
          <a:ext cx="0" cy="0"/>
          <a:chOff x="0" y="0"/>
          <a:chExt cx="0" cy="0"/>
        </a:xfrm>
      </p:grpSpPr>
      <p:sp>
        <p:nvSpPr>
          <p:cNvPr id="7" name="Google Shape;278;p30"/>
          <p:cNvSpPr/>
          <p:nvPr userDrawn="1"/>
        </p:nvSpPr>
        <p:spPr>
          <a:xfrm>
            <a:off x="-60959" y="0"/>
            <a:ext cx="12306300" cy="6928624"/>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endParaRPr sz="964"/>
          </a:p>
        </p:txBody>
      </p:sp>
      <p:sp>
        <p:nvSpPr>
          <p:cNvPr id="12" name="Google Shape;12;p2"/>
          <p:cNvSpPr txBox="1">
            <a:spLocks noGrp="1"/>
          </p:cNvSpPr>
          <p:nvPr>
            <p:ph type="title"/>
          </p:nvPr>
        </p:nvSpPr>
        <p:spPr>
          <a:xfrm>
            <a:off x="4597825" y="614555"/>
            <a:ext cx="2996437" cy="777536"/>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5400" b="0" i="0">
                <a:solidFill>
                  <a:srgbClr val="00549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3" name="Google Shape;13;p2"/>
          <p:cNvSpPr txBox="1">
            <a:spLocks noGrp="1"/>
          </p:cNvSpPr>
          <p:nvPr>
            <p:ph type="body" idx="1"/>
          </p:nvPr>
        </p:nvSpPr>
        <p:spPr>
          <a:xfrm>
            <a:off x="1052298" y="1528891"/>
            <a:ext cx="10087459" cy="4758750"/>
          </a:xfrm>
          <a:prstGeom prst="rect">
            <a:avLst/>
          </a:prstGeom>
          <a:noFill/>
          <a:ln>
            <a:noFill/>
          </a:ln>
        </p:spPr>
        <p:txBody>
          <a:bodyPr spcFirstLastPara="1" wrap="square" lIns="0" tIns="0" rIns="0" bIns="0" anchor="t" anchorCtr="0"/>
          <a:lstStyle>
            <a:lvl1pPr marL="244922" lvl="0" indent="-122461" algn="l">
              <a:spcBef>
                <a:spcPts val="0"/>
              </a:spcBef>
              <a:spcAft>
                <a:spcPts val="0"/>
              </a:spcAft>
              <a:buSzPts val="1400"/>
              <a:buNone/>
              <a:defRPr sz="3200" b="0" i="0">
                <a:solidFill>
                  <a:schemeClr val="dk1"/>
                </a:solidFill>
                <a:latin typeface="Calibri"/>
                <a:ea typeface="Calibri"/>
                <a:cs typeface="Calibri"/>
                <a:sym typeface="Calibri"/>
              </a:defRPr>
            </a:lvl1pPr>
            <a:lvl2pPr marL="489844" lvl="1" indent="-122461" algn="l">
              <a:spcBef>
                <a:spcPts val="0"/>
              </a:spcBef>
              <a:spcAft>
                <a:spcPts val="0"/>
              </a:spcAft>
              <a:buSzPts val="1400"/>
              <a:buNone/>
              <a:defRPr/>
            </a:lvl2pPr>
            <a:lvl3pPr marL="734766" lvl="2" indent="-122461" algn="l">
              <a:spcBef>
                <a:spcPts val="0"/>
              </a:spcBef>
              <a:spcAft>
                <a:spcPts val="0"/>
              </a:spcAft>
              <a:buSzPts val="1400"/>
              <a:buNone/>
              <a:defRPr/>
            </a:lvl3pPr>
            <a:lvl4pPr marL="979688" lvl="3" indent="-122461" algn="l">
              <a:spcBef>
                <a:spcPts val="0"/>
              </a:spcBef>
              <a:spcAft>
                <a:spcPts val="0"/>
              </a:spcAft>
              <a:buSzPts val="1400"/>
              <a:buNone/>
              <a:defRPr/>
            </a:lvl4pPr>
            <a:lvl5pPr marL="1224610" lvl="4" indent="-122461" algn="l">
              <a:spcBef>
                <a:spcPts val="0"/>
              </a:spcBef>
              <a:spcAft>
                <a:spcPts val="0"/>
              </a:spcAft>
              <a:buSzPts val="1400"/>
              <a:buNone/>
              <a:defRPr/>
            </a:lvl5pPr>
            <a:lvl6pPr marL="1469532" lvl="5" indent="-122461" algn="l">
              <a:spcBef>
                <a:spcPts val="0"/>
              </a:spcBef>
              <a:spcAft>
                <a:spcPts val="0"/>
              </a:spcAft>
              <a:buSzPts val="1400"/>
              <a:buNone/>
              <a:defRPr/>
            </a:lvl6pPr>
            <a:lvl7pPr marL="1714454" lvl="6" indent="-122461" algn="l">
              <a:spcBef>
                <a:spcPts val="0"/>
              </a:spcBef>
              <a:spcAft>
                <a:spcPts val="0"/>
              </a:spcAft>
              <a:buSzPts val="1400"/>
              <a:buNone/>
              <a:defRPr/>
            </a:lvl7pPr>
            <a:lvl8pPr marL="1959376" lvl="7" indent="-122461" algn="l">
              <a:spcBef>
                <a:spcPts val="0"/>
              </a:spcBef>
              <a:spcAft>
                <a:spcPts val="0"/>
              </a:spcAft>
              <a:buSzPts val="1400"/>
              <a:buNone/>
              <a:defRPr/>
            </a:lvl8pPr>
            <a:lvl9pPr marL="2204298" lvl="8" indent="-122461" algn="l">
              <a:spcBef>
                <a:spcPts val="0"/>
              </a:spcBef>
              <a:spcAft>
                <a:spcPts val="0"/>
              </a:spcAft>
              <a:buSzPts val="1400"/>
              <a:buNone/>
              <a:defRPr/>
            </a:lvl9pPr>
          </a:lstStyle>
          <a:p>
            <a:endParaRPr/>
          </a:p>
        </p:txBody>
      </p:sp>
      <p:sp>
        <p:nvSpPr>
          <p:cNvPr id="14" name="Google Shape;14;p2"/>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
        <p:nvSpPr>
          <p:cNvPr id="8" name="Google Shape;281;p30"/>
          <p:cNvSpPr/>
          <p:nvPr userDrawn="1"/>
        </p:nvSpPr>
        <p:spPr>
          <a:xfrm>
            <a:off x="9816708" y="5741095"/>
            <a:ext cx="2256268" cy="1007839"/>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48978" tIns="48978" rIns="48978" bIns="48978" anchor="ctr" anchorCtr="0">
            <a:noAutofit/>
          </a:bodyPr>
          <a:lstStyle/>
          <a:p>
            <a:pPr algn="ctr"/>
            <a:endParaRPr sz="5143" dirty="0">
              <a:latin typeface="Courier New"/>
              <a:ea typeface="Courier New"/>
              <a:cs typeface="Courier New"/>
              <a:sym typeface="Courier New"/>
            </a:endParaRPr>
          </a:p>
        </p:txBody>
      </p:sp>
    </p:spTree>
    <p:extLst>
      <p:ext uri="{BB962C8B-B14F-4D97-AF65-F5344CB8AC3E}">
        <p14:creationId xmlns:p14="http://schemas.microsoft.com/office/powerpoint/2010/main" val="541437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2038238" y="620904"/>
            <a:ext cx="8115487" cy="69380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3911" b="0" i="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subTitle" idx="1"/>
          </p:nvPr>
        </p:nvSpPr>
        <p:spPr>
          <a:xfrm>
            <a:off x="1828800" y="3840480"/>
            <a:ext cx="8534479" cy="1714339"/>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4597825" y="614555"/>
            <a:ext cx="2996437" cy="777536"/>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4420" b="0" i="0">
                <a:solidFill>
                  <a:srgbClr val="00549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8"/>
        <p:cNvGrpSpPr/>
        <p:nvPr/>
      </p:nvGrpSpPr>
      <p:grpSpPr>
        <a:xfrm>
          <a:off x="0" y="0"/>
          <a:ext cx="0" cy="0"/>
          <a:chOff x="0" y="0"/>
          <a:chExt cx="0" cy="0"/>
        </a:xfrm>
      </p:grpSpPr>
      <p:sp>
        <p:nvSpPr>
          <p:cNvPr id="29" name="Google Shape;29;p5"/>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chemeClr val="lt1"/>
        </a:solidFill>
        <a:effectLst/>
      </p:bgPr>
    </p:bg>
    <p:spTree>
      <p:nvGrpSpPr>
        <p:cNvPr id="1" name="Shape 32"/>
        <p:cNvGrpSpPr/>
        <p:nvPr/>
      </p:nvGrpSpPr>
      <p:grpSpPr>
        <a:xfrm>
          <a:off x="0" y="0"/>
          <a:ext cx="0" cy="0"/>
          <a:chOff x="0" y="0"/>
          <a:chExt cx="0" cy="0"/>
        </a:xfrm>
      </p:grpSpPr>
      <p:sp>
        <p:nvSpPr>
          <p:cNvPr id="33" name="Google Shape;33;p6"/>
          <p:cNvSpPr/>
          <p:nvPr/>
        </p:nvSpPr>
        <p:spPr>
          <a:xfrm>
            <a:off x="11226800" y="5861641"/>
            <a:ext cx="768303" cy="885375"/>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964"/>
          </a:p>
        </p:txBody>
      </p:sp>
      <p:sp>
        <p:nvSpPr>
          <p:cNvPr id="34" name="Google Shape;34;p6"/>
          <p:cNvSpPr/>
          <p:nvPr/>
        </p:nvSpPr>
        <p:spPr>
          <a:xfrm>
            <a:off x="6632181" y="2969336"/>
            <a:ext cx="3267518" cy="388816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964"/>
          </a:p>
        </p:txBody>
      </p:sp>
      <p:sp>
        <p:nvSpPr>
          <p:cNvPr id="35" name="Google Shape;35;p6"/>
          <p:cNvSpPr/>
          <p:nvPr/>
        </p:nvSpPr>
        <p:spPr>
          <a:xfrm>
            <a:off x="576096" y="2938417"/>
            <a:ext cx="4738810" cy="391917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964"/>
          </a:p>
        </p:txBody>
      </p:sp>
      <p:sp>
        <p:nvSpPr>
          <p:cNvPr id="36" name="Google Shape;36;p6"/>
          <p:cNvSpPr txBox="1">
            <a:spLocks noGrp="1"/>
          </p:cNvSpPr>
          <p:nvPr>
            <p:ph type="title"/>
          </p:nvPr>
        </p:nvSpPr>
        <p:spPr>
          <a:xfrm>
            <a:off x="4597825" y="614555"/>
            <a:ext cx="2996437" cy="777536"/>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4420" b="0" i="0">
                <a:solidFill>
                  <a:srgbClr val="00549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609600" y="1577340"/>
            <a:ext cx="5303530" cy="4526357"/>
          </a:xfrm>
          <a:prstGeom prst="rect">
            <a:avLst/>
          </a:prstGeom>
          <a:noFill/>
          <a:ln>
            <a:noFill/>
          </a:ln>
        </p:spPr>
        <p:txBody>
          <a:bodyPr spcFirstLastPara="1" wrap="square" lIns="0" tIns="0" rIns="0" bIns="0" anchor="t" anchorCtr="0"/>
          <a:lstStyle>
            <a:lvl1pPr marL="244922" lvl="0" indent="-122461" algn="l">
              <a:spcBef>
                <a:spcPts val="0"/>
              </a:spcBef>
              <a:spcAft>
                <a:spcPts val="0"/>
              </a:spcAft>
              <a:buSzPts val="1400"/>
              <a:buNone/>
              <a:defRPr/>
            </a:lvl1pPr>
            <a:lvl2pPr marL="489844" lvl="1" indent="-122461" algn="l">
              <a:spcBef>
                <a:spcPts val="0"/>
              </a:spcBef>
              <a:spcAft>
                <a:spcPts val="0"/>
              </a:spcAft>
              <a:buSzPts val="1400"/>
              <a:buNone/>
              <a:defRPr/>
            </a:lvl2pPr>
            <a:lvl3pPr marL="734766" lvl="2" indent="-122461" algn="l">
              <a:spcBef>
                <a:spcPts val="0"/>
              </a:spcBef>
              <a:spcAft>
                <a:spcPts val="0"/>
              </a:spcAft>
              <a:buSzPts val="1400"/>
              <a:buNone/>
              <a:defRPr/>
            </a:lvl3pPr>
            <a:lvl4pPr marL="979688" lvl="3" indent="-122461" algn="l">
              <a:spcBef>
                <a:spcPts val="0"/>
              </a:spcBef>
              <a:spcAft>
                <a:spcPts val="0"/>
              </a:spcAft>
              <a:buSzPts val="1400"/>
              <a:buNone/>
              <a:defRPr/>
            </a:lvl4pPr>
            <a:lvl5pPr marL="1224610" lvl="4" indent="-122461" algn="l">
              <a:spcBef>
                <a:spcPts val="0"/>
              </a:spcBef>
              <a:spcAft>
                <a:spcPts val="0"/>
              </a:spcAft>
              <a:buSzPts val="1400"/>
              <a:buNone/>
              <a:defRPr/>
            </a:lvl5pPr>
            <a:lvl6pPr marL="1469532" lvl="5" indent="-122461" algn="l">
              <a:spcBef>
                <a:spcPts val="0"/>
              </a:spcBef>
              <a:spcAft>
                <a:spcPts val="0"/>
              </a:spcAft>
              <a:buSzPts val="1400"/>
              <a:buNone/>
              <a:defRPr/>
            </a:lvl6pPr>
            <a:lvl7pPr marL="1714454" lvl="6" indent="-122461" algn="l">
              <a:spcBef>
                <a:spcPts val="0"/>
              </a:spcBef>
              <a:spcAft>
                <a:spcPts val="0"/>
              </a:spcAft>
              <a:buSzPts val="1400"/>
              <a:buNone/>
              <a:defRPr/>
            </a:lvl7pPr>
            <a:lvl8pPr marL="1959376" lvl="7" indent="-122461" algn="l">
              <a:spcBef>
                <a:spcPts val="0"/>
              </a:spcBef>
              <a:spcAft>
                <a:spcPts val="0"/>
              </a:spcAft>
              <a:buSzPts val="1400"/>
              <a:buNone/>
              <a:defRPr/>
            </a:lvl8pPr>
            <a:lvl9pPr marL="2204298" lvl="8" indent="-122461" algn="l">
              <a:spcBef>
                <a:spcPts val="0"/>
              </a:spcBef>
              <a:spcAft>
                <a:spcPts val="0"/>
              </a:spcAft>
              <a:buSzPts val="1400"/>
              <a:buNone/>
              <a:defRPr/>
            </a:lvl9pPr>
          </a:lstStyle>
          <a:p>
            <a:endParaRPr/>
          </a:p>
        </p:txBody>
      </p:sp>
      <p:sp>
        <p:nvSpPr>
          <p:cNvPr id="38" name="Google Shape;38;p6"/>
          <p:cNvSpPr txBox="1">
            <a:spLocks noGrp="1"/>
          </p:cNvSpPr>
          <p:nvPr>
            <p:ph type="body" idx="2"/>
          </p:nvPr>
        </p:nvSpPr>
        <p:spPr>
          <a:xfrm>
            <a:off x="6278880" y="1577340"/>
            <a:ext cx="5303530" cy="4526357"/>
          </a:xfrm>
          <a:prstGeom prst="rect">
            <a:avLst/>
          </a:prstGeom>
          <a:noFill/>
          <a:ln>
            <a:noFill/>
          </a:ln>
        </p:spPr>
        <p:txBody>
          <a:bodyPr spcFirstLastPara="1" wrap="square" lIns="0" tIns="0" rIns="0" bIns="0" anchor="t" anchorCtr="0"/>
          <a:lstStyle>
            <a:lvl1pPr marL="244922" lvl="0" indent="-122461" algn="l">
              <a:spcBef>
                <a:spcPts val="0"/>
              </a:spcBef>
              <a:spcAft>
                <a:spcPts val="0"/>
              </a:spcAft>
              <a:buSzPts val="1400"/>
              <a:buNone/>
              <a:defRPr/>
            </a:lvl1pPr>
            <a:lvl2pPr marL="489844" lvl="1" indent="-122461" algn="l">
              <a:spcBef>
                <a:spcPts val="0"/>
              </a:spcBef>
              <a:spcAft>
                <a:spcPts val="0"/>
              </a:spcAft>
              <a:buSzPts val="1400"/>
              <a:buNone/>
              <a:defRPr/>
            </a:lvl2pPr>
            <a:lvl3pPr marL="734766" lvl="2" indent="-122461" algn="l">
              <a:spcBef>
                <a:spcPts val="0"/>
              </a:spcBef>
              <a:spcAft>
                <a:spcPts val="0"/>
              </a:spcAft>
              <a:buSzPts val="1400"/>
              <a:buNone/>
              <a:defRPr/>
            </a:lvl3pPr>
            <a:lvl4pPr marL="979688" lvl="3" indent="-122461" algn="l">
              <a:spcBef>
                <a:spcPts val="0"/>
              </a:spcBef>
              <a:spcAft>
                <a:spcPts val="0"/>
              </a:spcAft>
              <a:buSzPts val="1400"/>
              <a:buNone/>
              <a:defRPr/>
            </a:lvl4pPr>
            <a:lvl5pPr marL="1224610" lvl="4" indent="-122461" algn="l">
              <a:spcBef>
                <a:spcPts val="0"/>
              </a:spcBef>
              <a:spcAft>
                <a:spcPts val="0"/>
              </a:spcAft>
              <a:buSzPts val="1400"/>
              <a:buNone/>
              <a:defRPr/>
            </a:lvl5pPr>
            <a:lvl6pPr marL="1469532" lvl="5" indent="-122461" algn="l">
              <a:spcBef>
                <a:spcPts val="0"/>
              </a:spcBef>
              <a:spcAft>
                <a:spcPts val="0"/>
              </a:spcAft>
              <a:buSzPts val="1400"/>
              <a:buNone/>
              <a:defRPr/>
            </a:lvl6pPr>
            <a:lvl7pPr marL="1714454" lvl="6" indent="-122461" algn="l">
              <a:spcBef>
                <a:spcPts val="0"/>
              </a:spcBef>
              <a:spcAft>
                <a:spcPts val="0"/>
              </a:spcAft>
              <a:buSzPts val="1400"/>
              <a:buNone/>
              <a:defRPr/>
            </a:lvl7pPr>
            <a:lvl8pPr marL="1959376" lvl="7" indent="-122461" algn="l">
              <a:spcBef>
                <a:spcPts val="0"/>
              </a:spcBef>
              <a:spcAft>
                <a:spcPts val="0"/>
              </a:spcAft>
              <a:buSzPts val="1400"/>
              <a:buNone/>
              <a:defRPr/>
            </a:lvl8pPr>
            <a:lvl9pPr marL="2204298" lvl="8" indent="-122461" algn="l">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97825" y="614555"/>
            <a:ext cx="2996437" cy="777536"/>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8250" b="0" i="0" u="none" strike="noStrike" cap="none">
                <a:solidFill>
                  <a:srgbClr val="005493"/>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1052298" y="1528891"/>
            <a:ext cx="10087459" cy="475875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495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marR="0" lvl="0" algn="ctr" rtl="0">
              <a:spcBef>
                <a:spcPts val="0"/>
              </a:spcBef>
              <a:spcAft>
                <a:spcPts val="0"/>
              </a:spcAft>
              <a:buSzPts val="1400"/>
              <a:buNone/>
              <a:defRPr sz="964" b="0" i="0" u="none" strike="noStrike" cap="none">
                <a:solidFill>
                  <a:srgbClr val="888888"/>
                </a:solidFill>
              </a:defRPr>
            </a:lvl1pPr>
            <a:lvl2pPr marR="0" lvl="1" algn="l" rtl="0">
              <a:spcBef>
                <a:spcPts val="0"/>
              </a:spcBef>
              <a:spcAft>
                <a:spcPts val="0"/>
              </a:spcAft>
              <a:buSzPts val="1400"/>
              <a:buNone/>
              <a:defRPr sz="964" b="0" i="0" u="none" strike="noStrike" cap="none"/>
            </a:lvl2pPr>
            <a:lvl3pPr marR="0" lvl="2" algn="l" rtl="0">
              <a:spcBef>
                <a:spcPts val="0"/>
              </a:spcBef>
              <a:spcAft>
                <a:spcPts val="0"/>
              </a:spcAft>
              <a:buSzPts val="1400"/>
              <a:buNone/>
              <a:defRPr sz="964" b="0" i="0" u="none" strike="noStrike" cap="none"/>
            </a:lvl3pPr>
            <a:lvl4pPr marR="0" lvl="3" algn="l" rtl="0">
              <a:spcBef>
                <a:spcPts val="0"/>
              </a:spcBef>
              <a:spcAft>
                <a:spcPts val="0"/>
              </a:spcAft>
              <a:buSzPts val="1400"/>
              <a:buNone/>
              <a:defRPr sz="964" b="0" i="0" u="none" strike="noStrike" cap="none"/>
            </a:lvl4pPr>
            <a:lvl5pPr marR="0" lvl="4" algn="l" rtl="0">
              <a:spcBef>
                <a:spcPts val="0"/>
              </a:spcBef>
              <a:spcAft>
                <a:spcPts val="0"/>
              </a:spcAft>
              <a:buSzPts val="1400"/>
              <a:buNone/>
              <a:defRPr sz="964" b="0" i="0" u="none" strike="noStrike" cap="none"/>
            </a:lvl5pPr>
            <a:lvl6pPr marR="0" lvl="5" algn="l" rtl="0">
              <a:spcBef>
                <a:spcPts val="0"/>
              </a:spcBef>
              <a:spcAft>
                <a:spcPts val="0"/>
              </a:spcAft>
              <a:buSzPts val="1400"/>
              <a:buNone/>
              <a:defRPr sz="964" b="0" i="0" u="none" strike="noStrike" cap="none"/>
            </a:lvl6pPr>
            <a:lvl7pPr marR="0" lvl="6" algn="l" rtl="0">
              <a:spcBef>
                <a:spcPts val="0"/>
              </a:spcBef>
              <a:spcAft>
                <a:spcPts val="0"/>
              </a:spcAft>
              <a:buSzPts val="1400"/>
              <a:buNone/>
              <a:defRPr sz="964" b="0" i="0" u="none" strike="noStrike" cap="none"/>
            </a:lvl7pPr>
            <a:lvl8pPr marR="0" lvl="7" algn="l" rtl="0">
              <a:spcBef>
                <a:spcPts val="0"/>
              </a:spcBef>
              <a:spcAft>
                <a:spcPts val="0"/>
              </a:spcAft>
              <a:buSzPts val="1400"/>
              <a:buNone/>
              <a:defRPr sz="964" b="0" i="0" u="none" strike="noStrike" cap="none"/>
            </a:lvl8pPr>
            <a:lvl9pPr marR="0" lvl="8" algn="l" rtl="0">
              <a:spcBef>
                <a:spcPts val="0"/>
              </a:spcBef>
              <a:spcAft>
                <a:spcPts val="0"/>
              </a:spcAft>
              <a:buSzPts val="1400"/>
              <a:buNone/>
              <a:defRPr sz="964" b="0" i="0" u="none" strike="noStrike" cap="none"/>
            </a:lvl9pPr>
          </a:lstStyle>
          <a:p>
            <a:endParaRPr/>
          </a:p>
        </p:txBody>
      </p:sp>
      <p:sp>
        <p:nvSpPr>
          <p:cNvPr id="9" name="Google Shape;9;p1"/>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964" b="0" i="0" u="none" strike="noStrike" cap="none">
                <a:solidFill>
                  <a:srgbClr val="888888"/>
                </a:solidFill>
              </a:defRPr>
            </a:lvl1pPr>
            <a:lvl2pPr marR="0" lvl="1" algn="l" rtl="0">
              <a:spcBef>
                <a:spcPts val="0"/>
              </a:spcBef>
              <a:spcAft>
                <a:spcPts val="0"/>
              </a:spcAft>
              <a:buSzPts val="1400"/>
              <a:buNone/>
              <a:defRPr sz="964" b="0" i="0" u="none" strike="noStrike" cap="none"/>
            </a:lvl2pPr>
            <a:lvl3pPr marR="0" lvl="2" algn="l" rtl="0">
              <a:spcBef>
                <a:spcPts val="0"/>
              </a:spcBef>
              <a:spcAft>
                <a:spcPts val="0"/>
              </a:spcAft>
              <a:buSzPts val="1400"/>
              <a:buNone/>
              <a:defRPr sz="964" b="0" i="0" u="none" strike="noStrike" cap="none"/>
            </a:lvl3pPr>
            <a:lvl4pPr marR="0" lvl="3" algn="l" rtl="0">
              <a:spcBef>
                <a:spcPts val="0"/>
              </a:spcBef>
              <a:spcAft>
                <a:spcPts val="0"/>
              </a:spcAft>
              <a:buSzPts val="1400"/>
              <a:buNone/>
              <a:defRPr sz="964" b="0" i="0" u="none" strike="noStrike" cap="none"/>
            </a:lvl4pPr>
            <a:lvl5pPr marR="0" lvl="4" algn="l" rtl="0">
              <a:spcBef>
                <a:spcPts val="0"/>
              </a:spcBef>
              <a:spcAft>
                <a:spcPts val="0"/>
              </a:spcAft>
              <a:buSzPts val="1400"/>
              <a:buNone/>
              <a:defRPr sz="964" b="0" i="0" u="none" strike="noStrike" cap="none"/>
            </a:lvl5pPr>
            <a:lvl6pPr marR="0" lvl="5" algn="l" rtl="0">
              <a:spcBef>
                <a:spcPts val="0"/>
              </a:spcBef>
              <a:spcAft>
                <a:spcPts val="0"/>
              </a:spcAft>
              <a:buSzPts val="1400"/>
              <a:buNone/>
              <a:defRPr sz="964" b="0" i="0" u="none" strike="noStrike" cap="none"/>
            </a:lvl6pPr>
            <a:lvl7pPr marR="0" lvl="6" algn="l" rtl="0">
              <a:spcBef>
                <a:spcPts val="0"/>
              </a:spcBef>
              <a:spcAft>
                <a:spcPts val="0"/>
              </a:spcAft>
              <a:buSzPts val="1400"/>
              <a:buNone/>
              <a:defRPr sz="964" b="0" i="0" u="none" strike="noStrike" cap="none"/>
            </a:lvl7pPr>
            <a:lvl8pPr marR="0" lvl="7" algn="l" rtl="0">
              <a:spcBef>
                <a:spcPts val="0"/>
              </a:spcBef>
              <a:spcAft>
                <a:spcPts val="0"/>
              </a:spcAft>
              <a:buSzPts val="1400"/>
              <a:buNone/>
              <a:defRPr sz="964" b="0" i="0" u="none" strike="noStrike" cap="none"/>
            </a:lvl8pPr>
            <a:lvl9pPr marR="0" lvl="8" algn="l" rtl="0">
              <a:spcBef>
                <a:spcPts val="0"/>
              </a:spcBef>
              <a:spcAft>
                <a:spcPts val="0"/>
              </a:spcAft>
              <a:buSzPts val="1400"/>
              <a:buNone/>
              <a:defRPr sz="964" b="0" i="0" u="none" strike="noStrike" cap="none"/>
            </a:lvl9pPr>
          </a:lstStyle>
          <a:p>
            <a:endParaRPr/>
          </a:p>
        </p:txBody>
      </p:sp>
      <p:sp>
        <p:nvSpPr>
          <p:cNvPr id="10" name="Google Shape;10;p1"/>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964" b="0" i="0" u="none" strike="noStrike" cap="none">
                <a:solidFill>
                  <a:srgbClr val="888888"/>
                </a:solidFill>
              </a:defRPr>
            </a:lvl1pPr>
            <a:lvl2pPr marL="0" marR="0" lvl="1" indent="0" algn="r" rtl="0">
              <a:spcBef>
                <a:spcPts val="0"/>
              </a:spcBef>
              <a:buNone/>
              <a:defRPr sz="964" b="0" i="0" u="none" strike="noStrike" cap="none">
                <a:solidFill>
                  <a:srgbClr val="888888"/>
                </a:solidFill>
              </a:defRPr>
            </a:lvl2pPr>
            <a:lvl3pPr marL="0" marR="0" lvl="2" indent="0" algn="r" rtl="0">
              <a:spcBef>
                <a:spcPts val="0"/>
              </a:spcBef>
              <a:buNone/>
              <a:defRPr sz="964" b="0" i="0" u="none" strike="noStrike" cap="none">
                <a:solidFill>
                  <a:srgbClr val="888888"/>
                </a:solidFill>
              </a:defRPr>
            </a:lvl3pPr>
            <a:lvl4pPr marL="0" marR="0" lvl="3" indent="0" algn="r" rtl="0">
              <a:spcBef>
                <a:spcPts val="0"/>
              </a:spcBef>
              <a:buNone/>
              <a:defRPr sz="964" b="0" i="0" u="none" strike="noStrike" cap="none">
                <a:solidFill>
                  <a:srgbClr val="888888"/>
                </a:solidFill>
              </a:defRPr>
            </a:lvl4pPr>
            <a:lvl5pPr marL="0" marR="0" lvl="4" indent="0" algn="r" rtl="0">
              <a:spcBef>
                <a:spcPts val="0"/>
              </a:spcBef>
              <a:buNone/>
              <a:defRPr sz="964" b="0" i="0" u="none" strike="noStrike" cap="none">
                <a:solidFill>
                  <a:srgbClr val="888888"/>
                </a:solidFill>
              </a:defRPr>
            </a:lvl5pPr>
            <a:lvl6pPr marL="0" marR="0" lvl="5" indent="0" algn="r" rtl="0">
              <a:spcBef>
                <a:spcPts val="0"/>
              </a:spcBef>
              <a:buNone/>
              <a:defRPr sz="964" b="0" i="0" u="none" strike="noStrike" cap="none">
                <a:solidFill>
                  <a:srgbClr val="888888"/>
                </a:solidFill>
              </a:defRPr>
            </a:lvl6pPr>
            <a:lvl7pPr marL="0" marR="0" lvl="6" indent="0" algn="r" rtl="0">
              <a:spcBef>
                <a:spcPts val="0"/>
              </a:spcBef>
              <a:buNone/>
              <a:defRPr sz="964" b="0" i="0" u="none" strike="noStrike" cap="none">
                <a:solidFill>
                  <a:srgbClr val="888888"/>
                </a:solidFill>
              </a:defRPr>
            </a:lvl7pPr>
            <a:lvl8pPr marL="0" marR="0" lvl="7" indent="0" algn="r" rtl="0">
              <a:spcBef>
                <a:spcPts val="0"/>
              </a:spcBef>
              <a:buNone/>
              <a:defRPr sz="964" b="0" i="0" u="none" strike="noStrike" cap="none">
                <a:solidFill>
                  <a:srgbClr val="888888"/>
                </a:solidFill>
              </a:defRPr>
            </a:lvl8pPr>
            <a:lvl9pPr marL="0" marR="0" lvl="8" indent="0" algn="r" rtl="0">
              <a:spcBef>
                <a:spcPts val="0"/>
              </a:spcBef>
              <a:buNone/>
              <a:defRPr sz="964" b="0" i="0" u="none" strike="noStrike" cap="none">
                <a:solidFill>
                  <a:srgbClr val="888888"/>
                </a:solidFill>
              </a:defRPr>
            </a:lvl9pPr>
          </a:lstStyle>
          <a:p>
            <a:fld id="{00000000-1234-1234-1234-123412341234}" type="slidenum">
              <a:rPr lang="en-US" smtClean="0"/>
              <a:pPr/>
              <a:t>‹#›</a:t>
            </a:fld>
            <a:endParaRPr lang="en-US" sz="75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49" r:id="rId3"/>
    <p:sldLayoutId id="2147483650" r:id="rId4"/>
    <p:sldLayoutId id="2147483651" r:id="rId5"/>
    <p:sldLayoutId id="2147483652"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2.png"/><Relationship Id="rId5" Type="http://schemas.openxmlformats.org/officeDocument/2006/relationships/image" Target="../media/image14.jp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5"/>
        <p:cNvGrpSpPr/>
        <p:nvPr/>
      </p:nvGrpSpPr>
      <p:grpSpPr>
        <a:xfrm>
          <a:off x="0" y="0"/>
          <a:ext cx="0" cy="0"/>
          <a:chOff x="0" y="0"/>
          <a:chExt cx="0" cy="0"/>
        </a:xfrm>
      </p:grpSpPr>
      <p:sp>
        <p:nvSpPr>
          <p:cNvPr id="46" name="Google Shape;46;p7"/>
          <p:cNvSpPr/>
          <p:nvPr/>
        </p:nvSpPr>
        <p:spPr>
          <a:xfrm>
            <a:off x="4365791" y="2260130"/>
            <a:ext cx="3460418" cy="372519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47" name="Google Shape;47;p7"/>
          <p:cNvSpPr txBox="1">
            <a:spLocks noGrp="1"/>
          </p:cNvSpPr>
          <p:nvPr>
            <p:ph type="title"/>
          </p:nvPr>
        </p:nvSpPr>
        <p:spPr>
          <a:xfrm>
            <a:off x="2011125" y="938375"/>
            <a:ext cx="8169750" cy="1158589"/>
          </a:xfrm>
          <a:prstGeom prst="rect">
            <a:avLst/>
          </a:prstGeom>
          <a:noFill/>
          <a:ln>
            <a:noFill/>
          </a:ln>
        </p:spPr>
        <p:txBody>
          <a:bodyPr spcFirstLastPara="1" wrap="square" lIns="0" tIns="7821" rIns="0" bIns="0" anchor="t" anchorCtr="0">
            <a:noAutofit/>
          </a:bodyPr>
          <a:lstStyle/>
          <a:p>
            <a:pPr marL="6803" algn="ctr"/>
            <a:r>
              <a:rPr lang="en-US" sz="6616" dirty="0">
                <a:solidFill>
                  <a:srgbClr val="000000"/>
                </a:solidFill>
              </a:rPr>
              <a:t>Transform Data with</a:t>
            </a:r>
            <a:endParaRPr sz="6616"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21"/>
        <p:cNvGrpSpPr/>
        <p:nvPr/>
      </p:nvGrpSpPr>
      <p:grpSpPr>
        <a:xfrm>
          <a:off x="0" y="0"/>
          <a:ext cx="0" cy="0"/>
          <a:chOff x="0" y="0"/>
          <a:chExt cx="0" cy="0"/>
        </a:xfrm>
      </p:grpSpPr>
      <p:sp>
        <p:nvSpPr>
          <p:cNvPr id="123" name="Google Shape;123;p16"/>
          <p:cNvSpPr txBox="1">
            <a:spLocks noGrp="1"/>
          </p:cNvSpPr>
          <p:nvPr>
            <p:ph type="title"/>
          </p:nvPr>
        </p:nvSpPr>
        <p:spPr>
          <a:xfrm>
            <a:off x="5483380" y="684400"/>
            <a:ext cx="1547339" cy="777536"/>
          </a:xfrm>
          <a:prstGeom prst="rect">
            <a:avLst/>
          </a:prstGeom>
          <a:noFill/>
          <a:ln>
            <a:noFill/>
          </a:ln>
        </p:spPr>
        <p:txBody>
          <a:bodyPr spcFirstLastPara="1" wrap="square" lIns="0" tIns="6455" rIns="0" bIns="0" anchor="t" anchorCtr="0">
            <a:noAutofit/>
          </a:bodyPr>
          <a:lstStyle/>
          <a:p>
            <a:pPr marL="6803"/>
            <a:r>
              <a:rPr lang="en-US" sz="5400" dirty="0" err="1">
                <a:solidFill>
                  <a:srgbClr val="000000"/>
                </a:solidFill>
              </a:rPr>
              <a:t>dplyr</a:t>
            </a:r>
            <a:endParaRPr sz="5400" dirty="0"/>
          </a:p>
        </p:txBody>
      </p:sp>
      <p:sp>
        <p:nvSpPr>
          <p:cNvPr id="125" name="Google Shape;125;p16"/>
          <p:cNvSpPr txBox="1"/>
          <p:nvPr/>
        </p:nvSpPr>
        <p:spPr>
          <a:xfrm>
            <a:off x="5341615" y="2450007"/>
            <a:ext cx="5286783" cy="1749054"/>
          </a:xfrm>
          <a:prstGeom prst="rect">
            <a:avLst/>
          </a:prstGeom>
          <a:noFill/>
          <a:ln>
            <a:noFill/>
          </a:ln>
        </p:spPr>
        <p:txBody>
          <a:bodyPr spcFirstLastPara="1" wrap="square" lIns="0" tIns="157835" rIns="0" bIns="0" anchor="t" anchorCtr="0">
            <a:noAutofit/>
          </a:bodyPr>
          <a:lstStyle/>
          <a:p>
            <a:pPr marL="6803" marR="2721">
              <a:lnSpc>
                <a:spcPct val="104099"/>
              </a:lnSpc>
              <a:spcBef>
                <a:spcPts val="1061"/>
              </a:spcBef>
            </a:pPr>
            <a:r>
              <a:rPr lang="en-US" sz="3200" dirty="0" err="1" smtClean="0">
                <a:latin typeface="Calibri"/>
                <a:ea typeface="Calibri"/>
                <a:cs typeface="Calibri"/>
                <a:sym typeface="Calibri"/>
              </a:rPr>
              <a:t>dplyr</a:t>
            </a:r>
            <a:r>
              <a:rPr lang="en-US" sz="3200" dirty="0" smtClean="0">
                <a:latin typeface="Calibri"/>
                <a:ea typeface="Calibri"/>
                <a:cs typeface="Calibri"/>
                <a:sym typeface="Calibri"/>
              </a:rPr>
              <a:t> </a:t>
            </a:r>
            <a:r>
              <a:rPr lang="en-US" sz="3200" dirty="0">
                <a:latin typeface="Calibri"/>
                <a:ea typeface="Calibri"/>
                <a:cs typeface="Calibri"/>
                <a:sym typeface="Calibri"/>
              </a:rPr>
              <a:t>implements a </a:t>
            </a:r>
            <a:r>
              <a:rPr lang="en-US" sz="3200" i="1" dirty="0">
                <a:latin typeface="Calibri"/>
                <a:ea typeface="Calibri"/>
                <a:cs typeface="Calibri"/>
                <a:sym typeface="Calibri"/>
              </a:rPr>
              <a:t>grammar </a:t>
            </a:r>
            <a:r>
              <a:rPr lang="en-US" sz="3200" dirty="0">
                <a:latin typeface="Calibri"/>
                <a:ea typeface="Calibri"/>
                <a:cs typeface="Calibri"/>
                <a:sym typeface="Calibri"/>
              </a:rPr>
              <a:t>for  transforming tabular data.</a:t>
            </a:r>
            <a:endParaRPr sz="3200" dirty="0">
              <a:latin typeface="Calibri"/>
              <a:ea typeface="Calibri"/>
              <a:cs typeface="Calibri"/>
              <a:sym typeface="Calibri"/>
            </a:endParaRPr>
          </a:p>
        </p:txBody>
      </p:sp>
      <p:sp>
        <p:nvSpPr>
          <p:cNvPr id="6" name="Google Shape;46;p7"/>
          <p:cNvSpPr/>
          <p:nvPr/>
        </p:nvSpPr>
        <p:spPr>
          <a:xfrm>
            <a:off x="1581951" y="1461936"/>
            <a:ext cx="3460418" cy="372519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7"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29"/>
        <p:cNvGrpSpPr/>
        <p:nvPr/>
      </p:nvGrpSpPr>
      <p:grpSpPr>
        <a:xfrm>
          <a:off x="0" y="0"/>
          <a:ext cx="0" cy="0"/>
          <a:chOff x="0" y="0"/>
          <a:chExt cx="0" cy="0"/>
        </a:xfrm>
      </p:grpSpPr>
      <p:sp>
        <p:nvSpPr>
          <p:cNvPr id="131" name="Google Shape;131;p17"/>
          <p:cNvSpPr/>
          <p:nvPr/>
        </p:nvSpPr>
        <p:spPr>
          <a:xfrm>
            <a:off x="2217913" y="2771775"/>
            <a:ext cx="779145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noFill/>
          </a:ln>
        </p:spPr>
        <p:txBody>
          <a:bodyPr spcFirstLastPara="1" wrap="square" lIns="0" tIns="0" rIns="0" bIns="0" anchor="t" anchorCtr="0">
            <a:noAutofit/>
          </a:bodyPr>
          <a:lstStyle/>
          <a:p>
            <a:endParaRPr sz="964"/>
          </a:p>
        </p:txBody>
      </p:sp>
      <p:sp>
        <p:nvSpPr>
          <p:cNvPr id="132" name="Google Shape;132;p17"/>
          <p:cNvSpPr/>
          <p:nvPr/>
        </p:nvSpPr>
        <p:spPr>
          <a:xfrm>
            <a:off x="2217913" y="2771775"/>
            <a:ext cx="7791450" cy="809030"/>
          </a:xfrm>
          <a:custGeom>
            <a:avLst/>
            <a:gdLst/>
            <a:ahLst/>
            <a:cxnLst/>
            <a:rect l="l" t="t" r="r" b="b"/>
            <a:pathLst>
              <a:path w="14544040" h="1333500" extrusionOk="0">
                <a:moveTo>
                  <a:pt x="0" y="0"/>
                </a:moveTo>
                <a:lnTo>
                  <a:pt x="14543735" y="0"/>
                </a:lnTo>
                <a:lnTo>
                  <a:pt x="14543735" y="1333348"/>
                </a:lnTo>
                <a:lnTo>
                  <a:pt x="0" y="1333348"/>
                </a:lnTo>
                <a:lnTo>
                  <a:pt x="0" y="0"/>
                </a:lnTo>
                <a:close/>
              </a:path>
            </a:pathLst>
          </a:custGeom>
          <a:noFill/>
          <a:ln w="104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133" name="Google Shape;133;p17"/>
          <p:cNvSpPr txBox="1">
            <a:spLocks noGrp="1"/>
          </p:cNvSpPr>
          <p:nvPr>
            <p:ph type="title"/>
          </p:nvPr>
        </p:nvSpPr>
        <p:spPr>
          <a:xfrm>
            <a:off x="3765655" y="359699"/>
            <a:ext cx="4654012" cy="777536"/>
          </a:xfrm>
          <a:prstGeom prst="rect">
            <a:avLst/>
          </a:prstGeom>
          <a:noFill/>
          <a:ln>
            <a:noFill/>
          </a:ln>
        </p:spPr>
        <p:txBody>
          <a:bodyPr spcFirstLastPara="1" wrap="square" lIns="0" tIns="6455" rIns="0" bIns="0" anchor="t" anchorCtr="0">
            <a:noAutofit/>
          </a:bodyPr>
          <a:lstStyle/>
          <a:p>
            <a:pPr marL="6803"/>
            <a:r>
              <a:rPr lang="en-US" sz="5400" dirty="0">
                <a:solidFill>
                  <a:srgbClr val="000000"/>
                </a:solidFill>
              </a:rPr>
              <a:t>common syntax</a:t>
            </a:r>
            <a:endParaRPr sz="5400" dirty="0"/>
          </a:p>
        </p:txBody>
      </p:sp>
      <p:sp>
        <p:nvSpPr>
          <p:cNvPr id="134" name="Google Shape;134;p17"/>
          <p:cNvSpPr txBox="1"/>
          <p:nvPr/>
        </p:nvSpPr>
        <p:spPr>
          <a:xfrm>
            <a:off x="2215109" y="1371719"/>
            <a:ext cx="8778240" cy="1515214"/>
          </a:xfrm>
          <a:prstGeom prst="rect">
            <a:avLst/>
          </a:prstGeom>
          <a:noFill/>
          <a:ln>
            <a:noFill/>
          </a:ln>
        </p:spPr>
        <p:txBody>
          <a:bodyPr spcFirstLastPara="1" wrap="square" lIns="0" tIns="6804" rIns="0" bIns="0" anchor="t" anchorCtr="0">
            <a:noAutofit/>
          </a:bodyPr>
          <a:lstStyle/>
          <a:p>
            <a:pPr marL="6803" marR="2721">
              <a:lnSpc>
                <a:spcPct val="125057"/>
              </a:lnSpc>
            </a:pPr>
            <a:r>
              <a:rPr lang="en-US" sz="3200" dirty="0">
                <a:latin typeface="Calibri"/>
                <a:ea typeface="Calibri"/>
                <a:cs typeface="Calibri"/>
                <a:sym typeface="Calibri"/>
              </a:rPr>
              <a:t>Each function takes a data </a:t>
            </a:r>
            <a:r>
              <a:rPr lang="en-US" sz="3200" dirty="0" smtClean="0">
                <a:latin typeface="Calibri"/>
                <a:ea typeface="Calibri"/>
                <a:cs typeface="Calibri"/>
                <a:sym typeface="Calibri"/>
              </a:rPr>
              <a:t>frame as </a:t>
            </a:r>
            <a:r>
              <a:rPr lang="en-US" sz="3200" dirty="0">
                <a:latin typeface="Calibri"/>
                <a:ea typeface="Calibri"/>
                <a:cs typeface="Calibri"/>
                <a:sym typeface="Calibri"/>
              </a:rPr>
              <a:t>its first argument and  returns a data </a:t>
            </a:r>
            <a:r>
              <a:rPr lang="en-US" sz="3200" dirty="0" smtClean="0">
                <a:latin typeface="Calibri"/>
                <a:ea typeface="Calibri"/>
                <a:cs typeface="Calibri"/>
                <a:sym typeface="Calibri"/>
              </a:rPr>
              <a:t>frame as its output.</a:t>
            </a:r>
            <a:endParaRPr sz="3200" dirty="0">
              <a:latin typeface="Calibri"/>
              <a:ea typeface="Calibri"/>
              <a:cs typeface="Calibri"/>
              <a:sym typeface="Calibri"/>
            </a:endParaRPr>
          </a:p>
        </p:txBody>
      </p:sp>
      <p:sp>
        <p:nvSpPr>
          <p:cNvPr id="135" name="Google Shape;135;p17"/>
          <p:cNvSpPr/>
          <p:nvPr/>
        </p:nvSpPr>
        <p:spPr>
          <a:xfrm>
            <a:off x="5536772" y="3480013"/>
            <a:ext cx="4318427" cy="2026707"/>
          </a:xfrm>
          <a:custGeom>
            <a:avLst/>
            <a:gdLst>
              <a:gd name="connsiteX0" fmla="*/ 0 w 2611120"/>
              <a:gd name="connsiteY0" fmla="*/ 230178 h 1381042"/>
              <a:gd name="connsiteX1" fmla="*/ 230178 w 2611120"/>
              <a:gd name="connsiteY1" fmla="*/ 0 h 1381042"/>
              <a:gd name="connsiteX2" fmla="*/ 435187 w 2611120"/>
              <a:gd name="connsiteY2" fmla="*/ 0 h 1381042"/>
              <a:gd name="connsiteX3" fmla="*/ 435187 w 2611120"/>
              <a:gd name="connsiteY3" fmla="*/ 0 h 1381042"/>
              <a:gd name="connsiteX4" fmla="*/ 1087967 w 2611120"/>
              <a:gd name="connsiteY4" fmla="*/ 0 h 1381042"/>
              <a:gd name="connsiteX5" fmla="*/ 2380942 w 2611120"/>
              <a:gd name="connsiteY5" fmla="*/ 0 h 1381042"/>
              <a:gd name="connsiteX6" fmla="*/ 2611120 w 2611120"/>
              <a:gd name="connsiteY6" fmla="*/ 230178 h 1381042"/>
              <a:gd name="connsiteX7" fmla="*/ 2611120 w 2611120"/>
              <a:gd name="connsiteY7" fmla="*/ 230174 h 1381042"/>
              <a:gd name="connsiteX8" fmla="*/ 2611120 w 2611120"/>
              <a:gd name="connsiteY8" fmla="*/ 230174 h 1381042"/>
              <a:gd name="connsiteX9" fmla="*/ 2611120 w 2611120"/>
              <a:gd name="connsiteY9" fmla="*/ 575434 h 1381042"/>
              <a:gd name="connsiteX10" fmla="*/ 2611120 w 2611120"/>
              <a:gd name="connsiteY10" fmla="*/ 1150864 h 1381042"/>
              <a:gd name="connsiteX11" fmla="*/ 2380942 w 2611120"/>
              <a:gd name="connsiteY11" fmla="*/ 1381042 h 1381042"/>
              <a:gd name="connsiteX12" fmla="*/ 1087967 w 2611120"/>
              <a:gd name="connsiteY12" fmla="*/ 1381042 h 1381042"/>
              <a:gd name="connsiteX13" fmla="*/ 435187 w 2611120"/>
              <a:gd name="connsiteY13" fmla="*/ 1381042 h 1381042"/>
              <a:gd name="connsiteX14" fmla="*/ 435187 w 2611120"/>
              <a:gd name="connsiteY14" fmla="*/ 1381042 h 1381042"/>
              <a:gd name="connsiteX15" fmla="*/ 230178 w 2611120"/>
              <a:gd name="connsiteY15" fmla="*/ 1381042 h 1381042"/>
              <a:gd name="connsiteX16" fmla="*/ 0 w 2611120"/>
              <a:gd name="connsiteY16" fmla="*/ 1150864 h 1381042"/>
              <a:gd name="connsiteX17" fmla="*/ 0 w 2611120"/>
              <a:gd name="connsiteY17" fmla="*/ 575434 h 1381042"/>
              <a:gd name="connsiteX18" fmla="*/ -1707307 w 2611120"/>
              <a:gd name="connsiteY18" fmla="*/ -645665 h 1381042"/>
              <a:gd name="connsiteX19" fmla="*/ 0 w 2611120"/>
              <a:gd name="connsiteY19" fmla="*/ 230174 h 1381042"/>
              <a:gd name="connsiteX20" fmla="*/ 0 w 2611120"/>
              <a:gd name="connsiteY20" fmla="*/ 230178 h 1381042"/>
              <a:gd name="connsiteX0" fmla="*/ 1707307 w 4318427"/>
              <a:gd name="connsiteY0" fmla="*/ 875843 h 2026707"/>
              <a:gd name="connsiteX1" fmla="*/ 1937485 w 4318427"/>
              <a:gd name="connsiteY1" fmla="*/ 645665 h 2026707"/>
              <a:gd name="connsiteX2" fmla="*/ 2142494 w 4318427"/>
              <a:gd name="connsiteY2" fmla="*/ 645665 h 2026707"/>
              <a:gd name="connsiteX3" fmla="*/ 2142494 w 4318427"/>
              <a:gd name="connsiteY3" fmla="*/ 645665 h 2026707"/>
              <a:gd name="connsiteX4" fmla="*/ 2795274 w 4318427"/>
              <a:gd name="connsiteY4" fmla="*/ 645665 h 2026707"/>
              <a:gd name="connsiteX5" fmla="*/ 4088249 w 4318427"/>
              <a:gd name="connsiteY5" fmla="*/ 645665 h 2026707"/>
              <a:gd name="connsiteX6" fmla="*/ 4318427 w 4318427"/>
              <a:gd name="connsiteY6" fmla="*/ 875843 h 2026707"/>
              <a:gd name="connsiteX7" fmla="*/ 4318427 w 4318427"/>
              <a:gd name="connsiteY7" fmla="*/ 875839 h 2026707"/>
              <a:gd name="connsiteX8" fmla="*/ 4318427 w 4318427"/>
              <a:gd name="connsiteY8" fmla="*/ 875839 h 2026707"/>
              <a:gd name="connsiteX9" fmla="*/ 4318427 w 4318427"/>
              <a:gd name="connsiteY9" fmla="*/ 1221099 h 2026707"/>
              <a:gd name="connsiteX10" fmla="*/ 4318427 w 4318427"/>
              <a:gd name="connsiteY10" fmla="*/ 1796529 h 2026707"/>
              <a:gd name="connsiteX11" fmla="*/ 4088249 w 4318427"/>
              <a:gd name="connsiteY11" fmla="*/ 2026707 h 2026707"/>
              <a:gd name="connsiteX12" fmla="*/ 2795274 w 4318427"/>
              <a:gd name="connsiteY12" fmla="*/ 2026707 h 2026707"/>
              <a:gd name="connsiteX13" fmla="*/ 2142494 w 4318427"/>
              <a:gd name="connsiteY13" fmla="*/ 2026707 h 2026707"/>
              <a:gd name="connsiteX14" fmla="*/ 2142494 w 4318427"/>
              <a:gd name="connsiteY14" fmla="*/ 2026707 h 2026707"/>
              <a:gd name="connsiteX15" fmla="*/ 1937485 w 4318427"/>
              <a:gd name="connsiteY15" fmla="*/ 2026707 h 2026707"/>
              <a:gd name="connsiteX16" fmla="*/ 1707307 w 4318427"/>
              <a:gd name="connsiteY16" fmla="*/ 1796529 h 2026707"/>
              <a:gd name="connsiteX17" fmla="*/ 1717467 w 4318427"/>
              <a:gd name="connsiteY17" fmla="*/ 1048379 h 2026707"/>
              <a:gd name="connsiteX18" fmla="*/ 0 w 4318427"/>
              <a:gd name="connsiteY18" fmla="*/ 0 h 2026707"/>
              <a:gd name="connsiteX19" fmla="*/ 1707307 w 4318427"/>
              <a:gd name="connsiteY19" fmla="*/ 875839 h 2026707"/>
              <a:gd name="connsiteX20" fmla="*/ 1707307 w 4318427"/>
              <a:gd name="connsiteY20" fmla="*/ 875843 h 202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318427" h="2026707">
                <a:moveTo>
                  <a:pt x="1707307" y="875843"/>
                </a:moveTo>
                <a:cubicBezTo>
                  <a:pt x="1707307" y="748719"/>
                  <a:pt x="1810361" y="645665"/>
                  <a:pt x="1937485" y="645665"/>
                </a:cubicBezTo>
                <a:lnTo>
                  <a:pt x="2142494" y="645665"/>
                </a:lnTo>
                <a:lnTo>
                  <a:pt x="2142494" y="645665"/>
                </a:lnTo>
                <a:lnTo>
                  <a:pt x="2795274" y="645665"/>
                </a:lnTo>
                <a:lnTo>
                  <a:pt x="4088249" y="645665"/>
                </a:lnTo>
                <a:cubicBezTo>
                  <a:pt x="4215373" y="645665"/>
                  <a:pt x="4318427" y="748719"/>
                  <a:pt x="4318427" y="875843"/>
                </a:cubicBezTo>
                <a:lnTo>
                  <a:pt x="4318427" y="875839"/>
                </a:lnTo>
                <a:lnTo>
                  <a:pt x="4318427" y="875839"/>
                </a:lnTo>
                <a:lnTo>
                  <a:pt x="4318427" y="1221099"/>
                </a:lnTo>
                <a:lnTo>
                  <a:pt x="4318427" y="1796529"/>
                </a:lnTo>
                <a:cubicBezTo>
                  <a:pt x="4318427" y="1923653"/>
                  <a:pt x="4215373" y="2026707"/>
                  <a:pt x="4088249" y="2026707"/>
                </a:cubicBezTo>
                <a:lnTo>
                  <a:pt x="2795274" y="2026707"/>
                </a:lnTo>
                <a:lnTo>
                  <a:pt x="2142494" y="2026707"/>
                </a:lnTo>
                <a:lnTo>
                  <a:pt x="2142494" y="2026707"/>
                </a:lnTo>
                <a:lnTo>
                  <a:pt x="1937485" y="2026707"/>
                </a:lnTo>
                <a:cubicBezTo>
                  <a:pt x="1810361" y="2026707"/>
                  <a:pt x="1707307" y="1923653"/>
                  <a:pt x="1707307" y="1796529"/>
                </a:cubicBezTo>
                <a:lnTo>
                  <a:pt x="1717467" y="1048379"/>
                </a:lnTo>
                <a:lnTo>
                  <a:pt x="0" y="0"/>
                </a:lnTo>
                <a:lnTo>
                  <a:pt x="1707307" y="875839"/>
                </a:lnTo>
                <a:lnTo>
                  <a:pt x="1707307" y="875843"/>
                </a:lnTo>
                <a:close/>
              </a:path>
            </a:pathLst>
          </a:custGeom>
          <a:solidFill>
            <a:srgbClr val="A0C283"/>
          </a:solidFill>
          <a:ln>
            <a:noFill/>
          </a:ln>
        </p:spPr>
        <p:txBody>
          <a:bodyPr spcFirstLastPara="1" wrap="square" lIns="0" tIns="0" rIns="0" bIns="0" anchor="t" anchorCtr="0">
            <a:noAutofit/>
          </a:bodyPr>
          <a:lstStyle/>
          <a:p>
            <a:endParaRPr sz="964"/>
          </a:p>
        </p:txBody>
      </p:sp>
      <p:sp>
        <p:nvSpPr>
          <p:cNvPr id="136" name="Google Shape;136;p17"/>
          <p:cNvSpPr txBox="1"/>
          <p:nvPr/>
        </p:nvSpPr>
        <p:spPr>
          <a:xfrm>
            <a:off x="7460645" y="4235999"/>
            <a:ext cx="2176923" cy="710036"/>
          </a:xfrm>
          <a:prstGeom prst="rect">
            <a:avLst/>
          </a:prstGeom>
          <a:noFill/>
          <a:ln>
            <a:noFill/>
          </a:ln>
        </p:spPr>
        <p:txBody>
          <a:bodyPr spcFirstLastPara="1" wrap="square" lIns="0" tIns="32652" rIns="0" bIns="0" anchor="t" anchorCtr="0">
            <a:noAutofit/>
          </a:bodyPr>
          <a:lstStyle/>
          <a:p>
            <a:pPr marL="337448" marR="2721" indent="-330985">
              <a:lnSpc>
                <a:spcPct val="113506"/>
              </a:lnSpc>
            </a:pPr>
            <a:r>
              <a:rPr lang="en-US" sz="2800" b="1" dirty="0" smtClean="0">
                <a:solidFill>
                  <a:srgbClr val="FFFFFF"/>
                </a:solidFill>
                <a:latin typeface="Trebuchet MS"/>
                <a:ea typeface="Trebuchet MS"/>
                <a:cs typeface="Trebuchet MS"/>
                <a:sym typeface="Trebuchet MS"/>
              </a:rPr>
              <a:t>specific  </a:t>
            </a:r>
            <a:r>
              <a:rPr lang="en-US" sz="2800" b="1" dirty="0">
                <a:solidFill>
                  <a:srgbClr val="FFFFFF"/>
                </a:solidFill>
                <a:latin typeface="Trebuchet MS"/>
                <a:ea typeface="Trebuchet MS"/>
                <a:cs typeface="Trebuchet MS"/>
                <a:sym typeface="Trebuchet MS"/>
              </a:rPr>
              <a:t>arguments</a:t>
            </a:r>
            <a:endParaRPr sz="2800" dirty="0">
              <a:latin typeface="Trebuchet MS"/>
              <a:ea typeface="Trebuchet MS"/>
              <a:cs typeface="Trebuchet MS"/>
              <a:sym typeface="Trebuchet MS"/>
            </a:endParaRPr>
          </a:p>
        </p:txBody>
      </p:sp>
      <p:sp>
        <p:nvSpPr>
          <p:cNvPr id="137" name="Google Shape;137;p17"/>
          <p:cNvSpPr/>
          <p:nvPr/>
        </p:nvSpPr>
        <p:spPr>
          <a:xfrm>
            <a:off x="4212052" y="3457109"/>
            <a:ext cx="2342916" cy="2049612"/>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250766">
                <a:moveTo>
                  <a:pt x="0" y="932146"/>
                </a:moveTo>
                <a:cubicBezTo>
                  <a:pt x="0" y="786492"/>
                  <a:pt x="118076" y="668416"/>
                  <a:pt x="263730" y="668416"/>
                </a:cubicBezTo>
                <a:lnTo>
                  <a:pt x="536687" y="668416"/>
                </a:lnTo>
                <a:lnTo>
                  <a:pt x="27341" y="0"/>
                </a:lnTo>
                <a:lnTo>
                  <a:pt x="909917" y="668416"/>
                </a:lnTo>
                <a:lnTo>
                  <a:pt x="1920071" y="668416"/>
                </a:lnTo>
                <a:cubicBezTo>
                  <a:pt x="2065725" y="668416"/>
                  <a:pt x="2183801" y="786492"/>
                  <a:pt x="2183801" y="932146"/>
                </a:cubicBezTo>
                <a:lnTo>
                  <a:pt x="2183801" y="932141"/>
                </a:lnTo>
                <a:lnTo>
                  <a:pt x="2183801" y="932141"/>
                </a:lnTo>
                <a:lnTo>
                  <a:pt x="2183801" y="1327729"/>
                </a:lnTo>
                <a:lnTo>
                  <a:pt x="2183801" y="1987036"/>
                </a:lnTo>
                <a:cubicBezTo>
                  <a:pt x="2183801" y="2132690"/>
                  <a:pt x="2065725" y="2250766"/>
                  <a:pt x="1920071" y="2250766"/>
                </a:cubicBezTo>
                <a:lnTo>
                  <a:pt x="909917" y="2250766"/>
                </a:lnTo>
                <a:lnTo>
                  <a:pt x="363967" y="2250766"/>
                </a:lnTo>
                <a:lnTo>
                  <a:pt x="363967" y="2250766"/>
                </a:lnTo>
                <a:lnTo>
                  <a:pt x="263730" y="2250766"/>
                </a:lnTo>
                <a:cubicBezTo>
                  <a:pt x="118076" y="2250766"/>
                  <a:pt x="0" y="2132690"/>
                  <a:pt x="0" y="1987036"/>
                </a:cubicBezTo>
                <a:lnTo>
                  <a:pt x="0" y="1327729"/>
                </a:lnTo>
                <a:lnTo>
                  <a:pt x="0" y="932141"/>
                </a:lnTo>
                <a:lnTo>
                  <a:pt x="0" y="932141"/>
                </a:lnTo>
                <a:lnTo>
                  <a:pt x="0" y="932146"/>
                </a:lnTo>
                <a:close/>
              </a:path>
            </a:pathLst>
          </a:custGeom>
          <a:solidFill>
            <a:srgbClr val="78AAD6"/>
          </a:solidFill>
          <a:ln>
            <a:noFill/>
          </a:ln>
        </p:spPr>
        <p:txBody>
          <a:bodyPr spcFirstLastPara="1" wrap="square" lIns="0" tIns="0" rIns="0" bIns="0" anchor="t" anchorCtr="0">
            <a:noAutofit/>
          </a:bodyPr>
          <a:lstStyle/>
          <a:p>
            <a:endParaRPr sz="964"/>
          </a:p>
        </p:txBody>
      </p:sp>
      <p:sp>
        <p:nvSpPr>
          <p:cNvPr id="138" name="Google Shape;138;p17"/>
          <p:cNvSpPr txBox="1"/>
          <p:nvPr/>
        </p:nvSpPr>
        <p:spPr>
          <a:xfrm>
            <a:off x="4269566" y="4235999"/>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Trebuchet MS"/>
                <a:ea typeface="Trebuchet MS"/>
                <a:cs typeface="Trebuchet MS"/>
                <a:sym typeface="Trebuchet MS"/>
              </a:rPr>
              <a:t>data frame </a:t>
            </a:r>
            <a:r>
              <a:rPr lang="en-US" sz="2800" b="1" dirty="0" smtClean="0">
                <a:solidFill>
                  <a:srgbClr val="FFFFFF"/>
                </a:solidFill>
                <a:latin typeface="Trebuchet MS"/>
                <a:ea typeface="Trebuchet MS"/>
                <a:cs typeface="Trebuchet MS"/>
                <a:sym typeface="Trebuchet MS"/>
              </a:rPr>
              <a:t>to transform</a:t>
            </a:r>
            <a:endParaRPr sz="2800" dirty="0">
              <a:latin typeface="Trebuchet MS"/>
              <a:ea typeface="Trebuchet MS"/>
              <a:cs typeface="Trebuchet MS"/>
              <a:sym typeface="Trebuchet MS"/>
            </a:endParaRPr>
          </a:p>
        </p:txBody>
      </p:sp>
      <p:sp>
        <p:nvSpPr>
          <p:cNvPr id="139" name="Google Shape;139;p17"/>
          <p:cNvSpPr/>
          <p:nvPr/>
        </p:nvSpPr>
        <p:spPr>
          <a:xfrm>
            <a:off x="2276069" y="3477544"/>
            <a:ext cx="1666011" cy="2029177"/>
          </a:xfrm>
          <a:custGeom>
            <a:avLst/>
            <a:gdLst>
              <a:gd name="connsiteX0" fmla="*/ 0 w 1666011"/>
              <a:gd name="connsiteY0" fmla="*/ 263725 h 1582318"/>
              <a:gd name="connsiteX1" fmla="*/ 263725 w 1666011"/>
              <a:gd name="connsiteY1" fmla="*/ 0 h 1582318"/>
              <a:gd name="connsiteX2" fmla="*/ 277669 w 1666011"/>
              <a:gd name="connsiteY2" fmla="*/ 0 h 1582318"/>
              <a:gd name="connsiteX3" fmla="*/ 513165 w 1666011"/>
              <a:gd name="connsiteY3" fmla="*/ -648133 h 1582318"/>
              <a:gd name="connsiteX4" fmla="*/ 694171 w 1666011"/>
              <a:gd name="connsiteY4" fmla="*/ 0 h 1582318"/>
              <a:gd name="connsiteX5" fmla="*/ 1402286 w 1666011"/>
              <a:gd name="connsiteY5" fmla="*/ 0 h 1582318"/>
              <a:gd name="connsiteX6" fmla="*/ 1666011 w 1666011"/>
              <a:gd name="connsiteY6" fmla="*/ 263725 h 1582318"/>
              <a:gd name="connsiteX7" fmla="*/ 1666011 w 1666011"/>
              <a:gd name="connsiteY7" fmla="*/ 263720 h 1582318"/>
              <a:gd name="connsiteX8" fmla="*/ 1666011 w 1666011"/>
              <a:gd name="connsiteY8" fmla="*/ 263720 h 1582318"/>
              <a:gd name="connsiteX9" fmla="*/ 1666011 w 1666011"/>
              <a:gd name="connsiteY9" fmla="*/ 659299 h 1582318"/>
              <a:gd name="connsiteX10" fmla="*/ 1666011 w 1666011"/>
              <a:gd name="connsiteY10" fmla="*/ 1318593 h 1582318"/>
              <a:gd name="connsiteX11" fmla="*/ 1402286 w 1666011"/>
              <a:gd name="connsiteY11" fmla="*/ 1582318 h 1582318"/>
              <a:gd name="connsiteX12" fmla="*/ 694171 w 1666011"/>
              <a:gd name="connsiteY12" fmla="*/ 1582318 h 1582318"/>
              <a:gd name="connsiteX13" fmla="*/ 277669 w 1666011"/>
              <a:gd name="connsiteY13" fmla="*/ 1582318 h 1582318"/>
              <a:gd name="connsiteX14" fmla="*/ 277669 w 1666011"/>
              <a:gd name="connsiteY14" fmla="*/ 1582318 h 1582318"/>
              <a:gd name="connsiteX15" fmla="*/ 263725 w 1666011"/>
              <a:gd name="connsiteY15" fmla="*/ 1582318 h 1582318"/>
              <a:gd name="connsiteX16" fmla="*/ 0 w 1666011"/>
              <a:gd name="connsiteY16" fmla="*/ 1318593 h 1582318"/>
              <a:gd name="connsiteX17" fmla="*/ 0 w 1666011"/>
              <a:gd name="connsiteY17" fmla="*/ 659299 h 1582318"/>
              <a:gd name="connsiteX18" fmla="*/ 0 w 1666011"/>
              <a:gd name="connsiteY18" fmla="*/ 263720 h 1582318"/>
              <a:gd name="connsiteX19" fmla="*/ 0 w 1666011"/>
              <a:gd name="connsiteY19" fmla="*/ 263720 h 1582318"/>
              <a:gd name="connsiteX20" fmla="*/ 0 w 1666011"/>
              <a:gd name="connsiteY20" fmla="*/ 263725 h 1582318"/>
              <a:gd name="connsiteX0" fmla="*/ 0 w 1666011"/>
              <a:gd name="connsiteY0" fmla="*/ 911858 h 2230451"/>
              <a:gd name="connsiteX1" fmla="*/ 263725 w 1666011"/>
              <a:gd name="connsiteY1" fmla="*/ 648133 h 2230451"/>
              <a:gd name="connsiteX2" fmla="*/ 450389 w 1666011"/>
              <a:gd name="connsiteY2" fmla="*/ 637973 h 2230451"/>
              <a:gd name="connsiteX3" fmla="*/ 513165 w 1666011"/>
              <a:gd name="connsiteY3" fmla="*/ 0 h 2230451"/>
              <a:gd name="connsiteX4" fmla="*/ 694171 w 1666011"/>
              <a:gd name="connsiteY4" fmla="*/ 648133 h 2230451"/>
              <a:gd name="connsiteX5" fmla="*/ 1402286 w 1666011"/>
              <a:gd name="connsiteY5" fmla="*/ 648133 h 2230451"/>
              <a:gd name="connsiteX6" fmla="*/ 1666011 w 1666011"/>
              <a:gd name="connsiteY6" fmla="*/ 911858 h 2230451"/>
              <a:gd name="connsiteX7" fmla="*/ 1666011 w 1666011"/>
              <a:gd name="connsiteY7" fmla="*/ 911853 h 2230451"/>
              <a:gd name="connsiteX8" fmla="*/ 1666011 w 1666011"/>
              <a:gd name="connsiteY8" fmla="*/ 911853 h 2230451"/>
              <a:gd name="connsiteX9" fmla="*/ 1666011 w 1666011"/>
              <a:gd name="connsiteY9" fmla="*/ 1307432 h 2230451"/>
              <a:gd name="connsiteX10" fmla="*/ 1666011 w 1666011"/>
              <a:gd name="connsiteY10" fmla="*/ 1966726 h 2230451"/>
              <a:gd name="connsiteX11" fmla="*/ 1402286 w 1666011"/>
              <a:gd name="connsiteY11" fmla="*/ 2230451 h 2230451"/>
              <a:gd name="connsiteX12" fmla="*/ 694171 w 1666011"/>
              <a:gd name="connsiteY12" fmla="*/ 2230451 h 2230451"/>
              <a:gd name="connsiteX13" fmla="*/ 277669 w 1666011"/>
              <a:gd name="connsiteY13" fmla="*/ 2230451 h 2230451"/>
              <a:gd name="connsiteX14" fmla="*/ 277669 w 1666011"/>
              <a:gd name="connsiteY14" fmla="*/ 2230451 h 2230451"/>
              <a:gd name="connsiteX15" fmla="*/ 263725 w 1666011"/>
              <a:gd name="connsiteY15" fmla="*/ 2230451 h 2230451"/>
              <a:gd name="connsiteX16" fmla="*/ 0 w 1666011"/>
              <a:gd name="connsiteY16" fmla="*/ 1966726 h 2230451"/>
              <a:gd name="connsiteX17" fmla="*/ 0 w 1666011"/>
              <a:gd name="connsiteY17" fmla="*/ 1307432 h 2230451"/>
              <a:gd name="connsiteX18" fmla="*/ 0 w 1666011"/>
              <a:gd name="connsiteY18" fmla="*/ 911853 h 2230451"/>
              <a:gd name="connsiteX19" fmla="*/ 0 w 1666011"/>
              <a:gd name="connsiteY19" fmla="*/ 911853 h 2230451"/>
              <a:gd name="connsiteX20" fmla="*/ 0 w 1666011"/>
              <a:gd name="connsiteY20" fmla="*/ 911858 h 2230451"/>
              <a:gd name="connsiteX0" fmla="*/ 0 w 1666011"/>
              <a:gd name="connsiteY0" fmla="*/ 911858 h 2230451"/>
              <a:gd name="connsiteX1" fmla="*/ 263725 w 1666011"/>
              <a:gd name="connsiteY1" fmla="*/ 648133 h 2230451"/>
              <a:gd name="connsiteX2" fmla="*/ 450389 w 1666011"/>
              <a:gd name="connsiteY2" fmla="*/ 637973 h 2230451"/>
              <a:gd name="connsiteX3" fmla="*/ 513165 w 1666011"/>
              <a:gd name="connsiteY3" fmla="*/ 0 h 2230451"/>
              <a:gd name="connsiteX4" fmla="*/ 612891 w 1666011"/>
              <a:gd name="connsiteY4" fmla="*/ 648133 h 2230451"/>
              <a:gd name="connsiteX5" fmla="*/ 1402286 w 1666011"/>
              <a:gd name="connsiteY5" fmla="*/ 648133 h 2230451"/>
              <a:gd name="connsiteX6" fmla="*/ 1666011 w 1666011"/>
              <a:gd name="connsiteY6" fmla="*/ 911858 h 2230451"/>
              <a:gd name="connsiteX7" fmla="*/ 1666011 w 1666011"/>
              <a:gd name="connsiteY7" fmla="*/ 911853 h 2230451"/>
              <a:gd name="connsiteX8" fmla="*/ 1666011 w 1666011"/>
              <a:gd name="connsiteY8" fmla="*/ 911853 h 2230451"/>
              <a:gd name="connsiteX9" fmla="*/ 1666011 w 1666011"/>
              <a:gd name="connsiteY9" fmla="*/ 1307432 h 2230451"/>
              <a:gd name="connsiteX10" fmla="*/ 1666011 w 1666011"/>
              <a:gd name="connsiteY10" fmla="*/ 1966726 h 2230451"/>
              <a:gd name="connsiteX11" fmla="*/ 1402286 w 1666011"/>
              <a:gd name="connsiteY11" fmla="*/ 2230451 h 2230451"/>
              <a:gd name="connsiteX12" fmla="*/ 694171 w 1666011"/>
              <a:gd name="connsiteY12" fmla="*/ 2230451 h 2230451"/>
              <a:gd name="connsiteX13" fmla="*/ 277669 w 1666011"/>
              <a:gd name="connsiteY13" fmla="*/ 2230451 h 2230451"/>
              <a:gd name="connsiteX14" fmla="*/ 277669 w 1666011"/>
              <a:gd name="connsiteY14" fmla="*/ 2230451 h 2230451"/>
              <a:gd name="connsiteX15" fmla="*/ 263725 w 1666011"/>
              <a:gd name="connsiteY15" fmla="*/ 2230451 h 2230451"/>
              <a:gd name="connsiteX16" fmla="*/ 0 w 1666011"/>
              <a:gd name="connsiteY16" fmla="*/ 1966726 h 2230451"/>
              <a:gd name="connsiteX17" fmla="*/ 0 w 1666011"/>
              <a:gd name="connsiteY17" fmla="*/ 1307432 h 2230451"/>
              <a:gd name="connsiteX18" fmla="*/ 0 w 1666011"/>
              <a:gd name="connsiteY18" fmla="*/ 911853 h 2230451"/>
              <a:gd name="connsiteX19" fmla="*/ 0 w 1666011"/>
              <a:gd name="connsiteY19" fmla="*/ 911853 h 2230451"/>
              <a:gd name="connsiteX20" fmla="*/ 0 w 1666011"/>
              <a:gd name="connsiteY20" fmla="*/ 911858 h 2230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66011" h="2230451">
                <a:moveTo>
                  <a:pt x="0" y="911858"/>
                </a:moveTo>
                <a:cubicBezTo>
                  <a:pt x="0" y="766207"/>
                  <a:pt x="118074" y="648133"/>
                  <a:pt x="263725" y="648133"/>
                </a:cubicBezTo>
                <a:lnTo>
                  <a:pt x="450389" y="637973"/>
                </a:lnTo>
                <a:lnTo>
                  <a:pt x="513165" y="0"/>
                </a:lnTo>
                <a:lnTo>
                  <a:pt x="612891" y="648133"/>
                </a:lnTo>
                <a:lnTo>
                  <a:pt x="1402286" y="648133"/>
                </a:lnTo>
                <a:cubicBezTo>
                  <a:pt x="1547937" y="648133"/>
                  <a:pt x="1666011" y="766207"/>
                  <a:pt x="1666011" y="911858"/>
                </a:cubicBezTo>
                <a:lnTo>
                  <a:pt x="1666011" y="911853"/>
                </a:lnTo>
                <a:lnTo>
                  <a:pt x="1666011" y="911853"/>
                </a:lnTo>
                <a:lnTo>
                  <a:pt x="1666011" y="1307432"/>
                </a:lnTo>
                <a:lnTo>
                  <a:pt x="1666011" y="1966726"/>
                </a:lnTo>
                <a:cubicBezTo>
                  <a:pt x="1666011" y="2112377"/>
                  <a:pt x="1547937" y="2230451"/>
                  <a:pt x="1402286" y="2230451"/>
                </a:cubicBezTo>
                <a:lnTo>
                  <a:pt x="694171" y="2230451"/>
                </a:lnTo>
                <a:lnTo>
                  <a:pt x="277669" y="2230451"/>
                </a:lnTo>
                <a:lnTo>
                  <a:pt x="277669" y="2230451"/>
                </a:lnTo>
                <a:lnTo>
                  <a:pt x="263725" y="2230451"/>
                </a:lnTo>
                <a:cubicBezTo>
                  <a:pt x="118074" y="2230451"/>
                  <a:pt x="0" y="2112377"/>
                  <a:pt x="0" y="1966726"/>
                </a:cubicBezTo>
                <a:lnTo>
                  <a:pt x="0" y="1307432"/>
                </a:lnTo>
                <a:lnTo>
                  <a:pt x="0" y="911853"/>
                </a:lnTo>
                <a:lnTo>
                  <a:pt x="0" y="911853"/>
                </a:lnTo>
                <a:lnTo>
                  <a:pt x="0" y="911858"/>
                </a:lnTo>
                <a:close/>
              </a:path>
            </a:pathLst>
          </a:custGeom>
          <a:solidFill>
            <a:srgbClr val="929292"/>
          </a:solidFill>
          <a:ln>
            <a:noFill/>
          </a:ln>
        </p:spPr>
        <p:txBody>
          <a:bodyPr spcFirstLastPara="1" wrap="square" lIns="0" tIns="0" rIns="0" bIns="0" anchor="t" anchorCtr="0">
            <a:noAutofit/>
          </a:bodyPr>
          <a:lstStyle/>
          <a:p>
            <a:endParaRPr sz="964"/>
          </a:p>
        </p:txBody>
      </p:sp>
      <p:sp>
        <p:nvSpPr>
          <p:cNvPr id="140" name="Google Shape;140;p17"/>
          <p:cNvSpPr txBox="1"/>
          <p:nvPr/>
        </p:nvSpPr>
        <p:spPr>
          <a:xfrm>
            <a:off x="2457182" y="4235999"/>
            <a:ext cx="1671911" cy="997618"/>
          </a:xfrm>
          <a:prstGeom prst="rect">
            <a:avLst/>
          </a:prstGeom>
          <a:noFill/>
          <a:ln>
            <a:noFill/>
          </a:ln>
        </p:spPr>
        <p:txBody>
          <a:bodyPr spcFirstLastPara="1" wrap="square" lIns="0" tIns="8504" rIns="0" bIns="0" anchor="t" anchorCtr="0">
            <a:noAutofit/>
          </a:bodyPr>
          <a:lstStyle/>
          <a:p>
            <a:pPr marL="6803"/>
            <a:r>
              <a:rPr lang="en-US" sz="2800" b="1" dirty="0" err="1">
                <a:solidFill>
                  <a:srgbClr val="FFFFFF"/>
                </a:solidFill>
                <a:latin typeface="Trebuchet MS"/>
                <a:ea typeface="Trebuchet MS"/>
                <a:cs typeface="Trebuchet MS"/>
                <a:sym typeface="Trebuchet MS"/>
              </a:rPr>
              <a:t>dplyr</a:t>
            </a:r>
            <a:r>
              <a:rPr lang="en-US" sz="2800" b="1" dirty="0">
                <a:solidFill>
                  <a:srgbClr val="FFFFFF"/>
                </a:solidFill>
                <a:latin typeface="Trebuchet MS"/>
                <a:ea typeface="Trebuchet MS"/>
                <a:cs typeface="Trebuchet MS"/>
                <a:sym typeface="Trebuchet MS"/>
              </a:rPr>
              <a:t> function</a:t>
            </a:r>
            <a:endParaRPr sz="2800" dirty="0">
              <a:latin typeface="Trebuchet MS"/>
              <a:ea typeface="Trebuchet MS"/>
              <a:cs typeface="Trebuchet MS"/>
              <a:sym typeface="Trebuchet MS"/>
            </a:endParaRPr>
          </a:p>
        </p:txBody>
      </p:sp>
      <p:sp>
        <p:nvSpPr>
          <p:cNvPr id="3" name="Rectangle 2"/>
          <p:cNvSpPr/>
          <p:nvPr/>
        </p:nvSpPr>
        <p:spPr>
          <a:xfrm>
            <a:off x="2134955" y="2883850"/>
            <a:ext cx="4175182" cy="584775"/>
          </a:xfrm>
          <a:prstGeom prst="rect">
            <a:avLst/>
          </a:prstGeom>
        </p:spPr>
        <p:txBody>
          <a:bodyPr wrap="none">
            <a:spAutoFit/>
          </a:bodyPr>
          <a:lstStyle/>
          <a:p>
            <a:pPr marL="146953" lvl="0">
              <a:spcBef>
                <a:spcPts val="2126"/>
              </a:spcBef>
            </a:pPr>
            <a:r>
              <a:rPr lang="en-US" sz="3200" dirty="0">
                <a:latin typeface="Consolas" panose="020B0609020204030204" pitchFamily="49" charset="0"/>
                <a:ea typeface="Courier New"/>
                <a:cs typeface="Consolas" panose="020B0609020204030204" pitchFamily="49" charset="0"/>
                <a:sym typeface="Courier New"/>
              </a:rPr>
              <a:t>filter(</a:t>
            </a:r>
            <a:r>
              <a:rPr lang="en-US" sz="3200" dirty="0">
                <a:solidFill>
                  <a:srgbClr val="0365C0"/>
                </a:solidFill>
                <a:latin typeface="Consolas" panose="020B0609020204030204" pitchFamily="49" charset="0"/>
                <a:ea typeface="Courier New"/>
                <a:cs typeface="Consolas" panose="020B0609020204030204" pitchFamily="49" charset="0"/>
                <a:sym typeface="Courier New"/>
              </a:rPr>
              <a:t>data</a:t>
            </a:r>
            <a:r>
              <a:rPr lang="en-US" sz="3200" dirty="0" smtClean="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3200" dirty="0" smtClean="0">
                <a:latin typeface="Consolas" panose="020B0609020204030204" pitchFamily="49" charset="0"/>
                <a:ea typeface="Courier New"/>
                <a:cs typeface="Consolas" panose="020B0609020204030204" pitchFamily="49" charset="0"/>
                <a:sym typeface="Courier New"/>
              </a:rPr>
              <a:t>)</a:t>
            </a:r>
            <a:endParaRPr lang="en-US" sz="3200" dirty="0">
              <a:latin typeface="Consolas" panose="020B0609020204030204" pitchFamily="49" charset="0"/>
              <a:ea typeface="Courier New"/>
              <a:cs typeface="Consolas" panose="020B0609020204030204" pitchFamily="49" charset="0"/>
              <a:sym typeface="Courier New"/>
            </a:endParaRPr>
          </a:p>
        </p:txBody>
      </p:sp>
      <p:sp>
        <p:nvSpPr>
          <p:cNvPr id="15"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44"/>
        <p:cNvGrpSpPr/>
        <p:nvPr/>
      </p:nvGrpSpPr>
      <p:grpSpPr>
        <a:xfrm>
          <a:off x="0" y="0"/>
          <a:ext cx="0" cy="0"/>
          <a:chOff x="0" y="0"/>
          <a:chExt cx="0" cy="0"/>
        </a:xfrm>
      </p:grpSpPr>
      <p:sp>
        <p:nvSpPr>
          <p:cNvPr id="145" name="Google Shape;145;p18"/>
          <p:cNvSpPr txBox="1">
            <a:spLocks noGrp="1"/>
          </p:cNvSpPr>
          <p:nvPr>
            <p:ph type="title"/>
          </p:nvPr>
        </p:nvSpPr>
        <p:spPr>
          <a:xfrm>
            <a:off x="4126816" y="245005"/>
            <a:ext cx="3897093" cy="777536"/>
          </a:xfrm>
          <a:prstGeom prst="rect">
            <a:avLst/>
          </a:prstGeom>
          <a:noFill/>
          <a:ln>
            <a:noFill/>
          </a:ln>
        </p:spPr>
        <p:txBody>
          <a:bodyPr spcFirstLastPara="1" wrap="square" lIns="0" tIns="6455" rIns="0" bIns="0" anchor="t" anchorCtr="0">
            <a:noAutofit/>
          </a:bodyPr>
          <a:lstStyle/>
          <a:p>
            <a:pPr marL="6803"/>
            <a:r>
              <a:rPr lang="en-US" sz="5400" dirty="0">
                <a:solidFill>
                  <a:srgbClr val="000000"/>
                </a:solidFill>
              </a:rPr>
              <a:t>Isolating data</a:t>
            </a:r>
            <a:endParaRPr sz="5400" dirty="0"/>
          </a:p>
        </p:txBody>
      </p:sp>
      <p:graphicFrame>
        <p:nvGraphicFramePr>
          <p:cNvPr id="147" name="Google Shape;147;p18"/>
          <p:cNvGraphicFramePr/>
          <p:nvPr/>
        </p:nvGraphicFramePr>
        <p:xfrm>
          <a:off x="2485782" y="1795746"/>
          <a:ext cx="598715" cy="458626"/>
        </p:xfrm>
        <a:graphic>
          <a:graphicData uri="http://schemas.openxmlformats.org/drawingml/2006/table">
            <a:tbl>
              <a:tblPr firstRow="1" bandRow="1">
                <a:noFill/>
                <a:tableStyleId>{809C1C93-8995-4D9E-87C8-A8817AF97DB9}</a:tableStyleId>
              </a:tblPr>
              <a:tblGrid>
                <a:gridCol w="119746">
                  <a:extLst>
                    <a:ext uri="{9D8B030D-6E8A-4147-A177-3AD203B41FA5}">
                      <a16:colId xmlns:a16="http://schemas.microsoft.com/office/drawing/2014/main" xmlns="" val="20000"/>
                    </a:ext>
                  </a:extLst>
                </a:gridCol>
                <a:gridCol w="113277">
                  <a:extLst>
                    <a:ext uri="{9D8B030D-6E8A-4147-A177-3AD203B41FA5}">
                      <a16:colId xmlns:a16="http://schemas.microsoft.com/office/drawing/2014/main" xmlns="" val="20001"/>
                    </a:ext>
                  </a:extLst>
                </a:gridCol>
                <a:gridCol w="163969">
                  <a:extLst>
                    <a:ext uri="{9D8B030D-6E8A-4147-A177-3AD203B41FA5}">
                      <a16:colId xmlns:a16="http://schemas.microsoft.com/office/drawing/2014/main" xmlns="" val="20002"/>
                    </a:ext>
                  </a:extLst>
                </a:gridCol>
                <a:gridCol w="201723">
                  <a:extLst>
                    <a:ext uri="{9D8B030D-6E8A-4147-A177-3AD203B41FA5}">
                      <a16:colId xmlns:a16="http://schemas.microsoft.com/office/drawing/2014/main" xmlns="" val="20003"/>
                    </a:ext>
                  </a:extLst>
                </a:gridCol>
              </a:tblGrid>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xmlns="" val="10000"/>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xmlns="" val="10001"/>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xmlns="" val="10002"/>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xmlns="" val="10003"/>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xmlns="" val="10004"/>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xmlns="" val="10005"/>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xmlns="" val="10006"/>
                  </a:ext>
                </a:extLst>
              </a:tr>
            </a:tbl>
          </a:graphicData>
        </a:graphic>
      </p:graphicFrame>
      <p:graphicFrame>
        <p:nvGraphicFramePr>
          <p:cNvPr id="148" name="Google Shape;148;p18"/>
          <p:cNvGraphicFramePr/>
          <p:nvPr/>
        </p:nvGraphicFramePr>
        <p:xfrm>
          <a:off x="3257348" y="1795746"/>
          <a:ext cx="322487" cy="458626"/>
        </p:xfrm>
        <a:graphic>
          <a:graphicData uri="http://schemas.openxmlformats.org/drawingml/2006/table">
            <a:tbl>
              <a:tblPr firstRow="1" bandRow="1">
                <a:noFill/>
                <a:tableStyleId>{809C1C93-8995-4D9E-87C8-A8817AF97DB9}</a:tableStyleId>
              </a:tblPr>
              <a:tblGrid>
                <a:gridCol w="158518">
                  <a:extLst>
                    <a:ext uri="{9D8B030D-6E8A-4147-A177-3AD203B41FA5}">
                      <a16:colId xmlns:a16="http://schemas.microsoft.com/office/drawing/2014/main" xmlns="" val="20000"/>
                    </a:ext>
                  </a:extLst>
                </a:gridCol>
                <a:gridCol w="163969">
                  <a:extLst>
                    <a:ext uri="{9D8B030D-6E8A-4147-A177-3AD203B41FA5}">
                      <a16:colId xmlns:a16="http://schemas.microsoft.com/office/drawing/2014/main" xmlns="" val="20001"/>
                    </a:ext>
                  </a:extLst>
                </a:gridCol>
              </a:tblGrid>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extLst>
                  <a:ext uri="{0D108BD9-81ED-4DB2-BD59-A6C34878D82A}">
                    <a16:rowId xmlns:a16="http://schemas.microsoft.com/office/drawing/2014/main" xmlns="" val="10000"/>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xmlns="" val="10001"/>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xmlns="" val="10002"/>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xmlns="" val="10003"/>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xmlns="" val="10004"/>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xmlns="" val="10005"/>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xmlns="" val="10006"/>
                  </a:ext>
                </a:extLst>
              </a:tr>
            </a:tbl>
          </a:graphicData>
        </a:graphic>
      </p:graphicFrame>
      <p:sp>
        <p:nvSpPr>
          <p:cNvPr id="149" name="Google Shape;149;p18"/>
          <p:cNvSpPr/>
          <p:nvPr/>
        </p:nvSpPr>
        <p:spPr>
          <a:xfrm>
            <a:off x="3132264" y="2001491"/>
            <a:ext cx="91286" cy="5512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graphicFrame>
        <p:nvGraphicFramePr>
          <p:cNvPr id="150" name="Google Shape;150;p18"/>
          <p:cNvGraphicFramePr/>
          <p:nvPr/>
        </p:nvGraphicFramePr>
        <p:xfrm>
          <a:off x="3257348" y="3708112"/>
          <a:ext cx="559232" cy="449064"/>
        </p:xfrm>
        <a:graphic>
          <a:graphicData uri="http://schemas.openxmlformats.org/drawingml/2006/table">
            <a:tbl>
              <a:tblPr firstRow="1" bandRow="1">
                <a:noFill/>
                <a:tableStyleId>{809C1C93-8995-4D9E-87C8-A8817AF97DB9}</a:tableStyleId>
              </a:tblPr>
              <a:tblGrid>
                <a:gridCol w="139808">
                  <a:extLst>
                    <a:ext uri="{9D8B030D-6E8A-4147-A177-3AD203B41FA5}">
                      <a16:colId xmlns:a16="http://schemas.microsoft.com/office/drawing/2014/main" xmlns="" val="20000"/>
                    </a:ext>
                  </a:extLst>
                </a:gridCol>
                <a:gridCol w="139808">
                  <a:extLst>
                    <a:ext uri="{9D8B030D-6E8A-4147-A177-3AD203B41FA5}">
                      <a16:colId xmlns:a16="http://schemas.microsoft.com/office/drawing/2014/main" xmlns="" val="20001"/>
                    </a:ext>
                  </a:extLst>
                </a:gridCol>
                <a:gridCol w="139808">
                  <a:extLst>
                    <a:ext uri="{9D8B030D-6E8A-4147-A177-3AD203B41FA5}">
                      <a16:colId xmlns:a16="http://schemas.microsoft.com/office/drawing/2014/main" xmlns="" val="20002"/>
                    </a:ext>
                  </a:extLst>
                </a:gridCol>
                <a:gridCol w="139808">
                  <a:extLst>
                    <a:ext uri="{9D8B030D-6E8A-4147-A177-3AD203B41FA5}">
                      <a16:colId xmlns:a16="http://schemas.microsoft.com/office/drawing/2014/main" xmlns="" val="20003"/>
                    </a:ext>
                  </a:extLst>
                </a:gridCol>
              </a:tblGrid>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xmlns="" val="10000"/>
                  </a:ext>
                </a:extLst>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extLst>
                  <a:ext uri="{0D108BD9-81ED-4DB2-BD59-A6C34878D82A}">
                    <a16:rowId xmlns:a16="http://schemas.microsoft.com/office/drawing/2014/main" xmlns="" val="10001"/>
                  </a:ext>
                </a:extLst>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extLst>
                  <a:ext uri="{0D108BD9-81ED-4DB2-BD59-A6C34878D82A}">
                    <a16:rowId xmlns:a16="http://schemas.microsoft.com/office/drawing/2014/main" xmlns="" val="10002"/>
                  </a:ext>
                </a:extLst>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extLst>
                  <a:ext uri="{0D108BD9-81ED-4DB2-BD59-A6C34878D82A}">
                    <a16:rowId xmlns:a16="http://schemas.microsoft.com/office/drawing/2014/main" xmlns="" val="10003"/>
                  </a:ext>
                </a:extLst>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extLst>
                  <a:ext uri="{0D108BD9-81ED-4DB2-BD59-A6C34878D82A}">
                    <a16:rowId xmlns:a16="http://schemas.microsoft.com/office/drawing/2014/main" xmlns="" val="10004"/>
                  </a:ext>
                </a:extLst>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extLst>
                  <a:ext uri="{0D108BD9-81ED-4DB2-BD59-A6C34878D82A}">
                    <a16:rowId xmlns:a16="http://schemas.microsoft.com/office/drawing/2014/main" xmlns="" val="10005"/>
                  </a:ext>
                </a:extLst>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extLst>
                  <a:ext uri="{0D108BD9-81ED-4DB2-BD59-A6C34878D82A}">
                    <a16:rowId xmlns:a16="http://schemas.microsoft.com/office/drawing/2014/main" xmlns="" val="10006"/>
                  </a:ext>
                </a:extLst>
              </a:tr>
            </a:tbl>
          </a:graphicData>
        </a:graphic>
      </p:graphicFrame>
      <p:graphicFrame>
        <p:nvGraphicFramePr>
          <p:cNvPr id="151" name="Google Shape;151;p18"/>
          <p:cNvGraphicFramePr/>
          <p:nvPr/>
        </p:nvGraphicFramePr>
        <p:xfrm>
          <a:off x="2525797" y="3708112"/>
          <a:ext cx="559232" cy="449064"/>
        </p:xfrm>
        <a:graphic>
          <a:graphicData uri="http://schemas.openxmlformats.org/drawingml/2006/table">
            <a:tbl>
              <a:tblPr firstRow="1" bandRow="1">
                <a:noFill/>
                <a:tableStyleId>{809C1C93-8995-4D9E-87C8-A8817AF97DB9}</a:tableStyleId>
              </a:tblPr>
              <a:tblGrid>
                <a:gridCol w="139808">
                  <a:extLst>
                    <a:ext uri="{9D8B030D-6E8A-4147-A177-3AD203B41FA5}">
                      <a16:colId xmlns:a16="http://schemas.microsoft.com/office/drawing/2014/main" xmlns="" val="20000"/>
                    </a:ext>
                  </a:extLst>
                </a:gridCol>
                <a:gridCol w="139808">
                  <a:extLst>
                    <a:ext uri="{9D8B030D-6E8A-4147-A177-3AD203B41FA5}">
                      <a16:colId xmlns:a16="http://schemas.microsoft.com/office/drawing/2014/main" xmlns="" val="20001"/>
                    </a:ext>
                  </a:extLst>
                </a:gridCol>
                <a:gridCol w="139808">
                  <a:extLst>
                    <a:ext uri="{9D8B030D-6E8A-4147-A177-3AD203B41FA5}">
                      <a16:colId xmlns:a16="http://schemas.microsoft.com/office/drawing/2014/main" xmlns="" val="20002"/>
                    </a:ext>
                  </a:extLst>
                </a:gridCol>
                <a:gridCol w="139808">
                  <a:extLst>
                    <a:ext uri="{9D8B030D-6E8A-4147-A177-3AD203B41FA5}">
                      <a16:colId xmlns:a16="http://schemas.microsoft.com/office/drawing/2014/main" xmlns="" val="20003"/>
                    </a:ext>
                  </a:extLst>
                </a:gridCol>
              </a:tblGrid>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xmlns="" val="10000"/>
                  </a:ext>
                </a:extLst>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extLst>
                  <a:ext uri="{0D108BD9-81ED-4DB2-BD59-A6C34878D82A}">
                    <a16:rowId xmlns:a16="http://schemas.microsoft.com/office/drawing/2014/main" xmlns="" val="10001"/>
                  </a:ext>
                </a:extLst>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extLst>
                  <a:ext uri="{0D108BD9-81ED-4DB2-BD59-A6C34878D82A}">
                    <a16:rowId xmlns:a16="http://schemas.microsoft.com/office/drawing/2014/main" xmlns="" val="10002"/>
                  </a:ext>
                </a:extLst>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extLst>
                  <a:ext uri="{0D108BD9-81ED-4DB2-BD59-A6C34878D82A}">
                    <a16:rowId xmlns:a16="http://schemas.microsoft.com/office/drawing/2014/main" xmlns="" val="10003"/>
                  </a:ext>
                </a:extLst>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extLst>
                  <a:ext uri="{0D108BD9-81ED-4DB2-BD59-A6C34878D82A}">
                    <a16:rowId xmlns:a16="http://schemas.microsoft.com/office/drawing/2014/main" xmlns="" val="10004"/>
                  </a:ext>
                </a:extLst>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extLst>
                  <a:ext uri="{0D108BD9-81ED-4DB2-BD59-A6C34878D82A}">
                    <a16:rowId xmlns:a16="http://schemas.microsoft.com/office/drawing/2014/main" xmlns="" val="10005"/>
                  </a:ext>
                </a:extLst>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extLst>
                  <a:ext uri="{0D108BD9-81ED-4DB2-BD59-A6C34878D82A}">
                    <a16:rowId xmlns:a16="http://schemas.microsoft.com/office/drawing/2014/main" xmlns="" val="10006"/>
                  </a:ext>
                </a:extLst>
              </a:tr>
            </a:tbl>
          </a:graphicData>
        </a:graphic>
      </p:graphicFrame>
      <p:sp>
        <p:nvSpPr>
          <p:cNvPr id="152" name="Google Shape;152;p18"/>
          <p:cNvSpPr/>
          <p:nvPr/>
        </p:nvSpPr>
        <p:spPr>
          <a:xfrm>
            <a:off x="3126337" y="3907347"/>
            <a:ext cx="97071" cy="58821"/>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endParaRPr sz="964"/>
          </a:p>
        </p:txBody>
      </p:sp>
      <p:sp>
        <p:nvSpPr>
          <p:cNvPr id="153" name="Google Shape;153;p18"/>
          <p:cNvSpPr txBox="1"/>
          <p:nvPr/>
        </p:nvSpPr>
        <p:spPr>
          <a:xfrm>
            <a:off x="4187608" y="1789222"/>
            <a:ext cx="5403431" cy="2307696"/>
          </a:xfrm>
          <a:prstGeom prst="rect">
            <a:avLst/>
          </a:prstGeom>
          <a:noFill/>
          <a:ln>
            <a:noFill/>
          </a:ln>
        </p:spPr>
        <p:txBody>
          <a:bodyPr spcFirstLastPara="1" wrap="square" lIns="0" tIns="8156" rIns="0" bIns="0" anchor="t" anchorCtr="0">
            <a:noAutofit/>
          </a:bodyPr>
          <a:lstStyle/>
          <a:p>
            <a:pPr marL="6803"/>
            <a:r>
              <a:rPr lang="en-US" sz="3200" dirty="0">
                <a:latin typeface="Calibri"/>
                <a:ea typeface="Calibri"/>
                <a:cs typeface="Calibri"/>
                <a:sym typeface="Calibri"/>
              </a:rPr>
              <a:t>Extract variables with </a:t>
            </a:r>
            <a:r>
              <a:rPr lang="en-US" sz="3200" b="1" dirty="0">
                <a:solidFill>
                  <a:srgbClr val="0365C0"/>
                </a:solidFill>
                <a:latin typeface="Trebuchet MS"/>
                <a:ea typeface="Trebuchet MS"/>
                <a:cs typeface="Trebuchet MS"/>
                <a:sym typeface="Trebuchet MS"/>
              </a:rPr>
              <a:t>select()</a:t>
            </a:r>
            <a:endParaRPr sz="3200" dirty="0">
              <a:latin typeface="Trebuchet MS"/>
              <a:ea typeface="Trebuchet MS"/>
              <a:cs typeface="Trebuchet MS"/>
              <a:sym typeface="Trebuchet MS"/>
            </a:endParaRPr>
          </a:p>
          <a:p>
            <a:pPr>
              <a:spcBef>
                <a:spcPts val="16"/>
              </a:spcBef>
            </a:pPr>
            <a:endParaRPr sz="3200" dirty="0">
              <a:latin typeface="Times New Roman"/>
              <a:ea typeface="Times New Roman"/>
              <a:cs typeface="Times New Roman"/>
              <a:sym typeface="Times New Roman"/>
            </a:endParaRPr>
          </a:p>
          <a:p>
            <a:pPr marL="6803"/>
            <a:r>
              <a:rPr lang="en-US" sz="3200" dirty="0">
                <a:latin typeface="Calibri"/>
                <a:ea typeface="Calibri"/>
                <a:cs typeface="Calibri"/>
                <a:sym typeface="Calibri"/>
              </a:rPr>
              <a:t>Extract </a:t>
            </a:r>
            <a:r>
              <a:rPr lang="en-US" sz="3200" dirty="0" smtClean="0">
                <a:latin typeface="Calibri"/>
                <a:ea typeface="Calibri"/>
                <a:cs typeface="Calibri"/>
                <a:sym typeface="Calibri"/>
              </a:rPr>
              <a:t>rows </a:t>
            </a:r>
            <a:r>
              <a:rPr lang="en-US" sz="3200" dirty="0">
                <a:latin typeface="Calibri"/>
                <a:ea typeface="Calibri"/>
                <a:cs typeface="Calibri"/>
                <a:sym typeface="Calibri"/>
              </a:rPr>
              <a:t>with </a:t>
            </a:r>
            <a:r>
              <a:rPr lang="en-US" sz="3200" b="1" dirty="0">
                <a:solidFill>
                  <a:srgbClr val="0365C0"/>
                </a:solidFill>
                <a:latin typeface="Trebuchet MS"/>
                <a:ea typeface="Trebuchet MS"/>
                <a:cs typeface="Trebuchet MS"/>
                <a:sym typeface="Trebuchet MS"/>
              </a:rPr>
              <a:t>filter()</a:t>
            </a:r>
            <a:endParaRPr sz="3200" dirty="0">
              <a:latin typeface="Trebuchet MS"/>
              <a:ea typeface="Trebuchet MS"/>
              <a:cs typeface="Trebuchet MS"/>
              <a:sym typeface="Trebuchet MS"/>
            </a:endParaRPr>
          </a:p>
          <a:p>
            <a:endParaRPr sz="3200" dirty="0">
              <a:latin typeface="Times New Roman"/>
              <a:ea typeface="Times New Roman"/>
              <a:cs typeface="Times New Roman"/>
              <a:sym typeface="Times New Roman"/>
            </a:endParaRPr>
          </a:p>
          <a:p>
            <a:pPr marL="6803"/>
            <a:r>
              <a:rPr lang="en-US" sz="3200" dirty="0">
                <a:latin typeface="Calibri"/>
                <a:ea typeface="Calibri"/>
                <a:cs typeface="Calibri"/>
                <a:sym typeface="Calibri"/>
              </a:rPr>
              <a:t>Arrange </a:t>
            </a:r>
            <a:r>
              <a:rPr lang="en-US" sz="3200" dirty="0" smtClean="0">
                <a:latin typeface="Calibri"/>
                <a:ea typeface="Calibri"/>
                <a:cs typeface="Calibri"/>
                <a:sym typeface="Calibri"/>
              </a:rPr>
              <a:t>rows</a:t>
            </a:r>
            <a:r>
              <a:rPr lang="en-US" sz="3200" dirty="0">
                <a:latin typeface="Calibri"/>
                <a:ea typeface="Calibri"/>
                <a:cs typeface="Calibri"/>
                <a:sym typeface="Calibri"/>
              </a:rPr>
              <a:t>, with </a:t>
            </a:r>
            <a:r>
              <a:rPr lang="en-US" sz="3200" b="1" dirty="0">
                <a:solidFill>
                  <a:srgbClr val="0365C0"/>
                </a:solidFill>
                <a:latin typeface="Trebuchet MS"/>
                <a:ea typeface="Trebuchet MS"/>
                <a:cs typeface="Trebuchet MS"/>
                <a:sym typeface="Trebuchet MS"/>
              </a:rPr>
              <a:t>arrange()</a:t>
            </a:r>
            <a:r>
              <a:rPr lang="en-US" sz="3200" dirty="0">
                <a:latin typeface="Calibri"/>
                <a:ea typeface="Calibri"/>
                <a:cs typeface="Calibri"/>
                <a:sym typeface="Calibri"/>
              </a:rPr>
              <a:t>.</a:t>
            </a:r>
            <a:endParaRPr sz="3200" dirty="0">
              <a:latin typeface="Calibri"/>
              <a:ea typeface="Calibri"/>
              <a:cs typeface="Calibri"/>
              <a:sym typeface="Calibri"/>
            </a:endParaRPr>
          </a:p>
        </p:txBody>
      </p:sp>
      <p:graphicFrame>
        <p:nvGraphicFramePr>
          <p:cNvPr id="154" name="Google Shape;154;p18"/>
          <p:cNvGraphicFramePr/>
          <p:nvPr/>
        </p:nvGraphicFramePr>
        <p:xfrm>
          <a:off x="2485782" y="2740299"/>
          <a:ext cx="598715" cy="458626"/>
        </p:xfrm>
        <a:graphic>
          <a:graphicData uri="http://schemas.openxmlformats.org/drawingml/2006/table">
            <a:tbl>
              <a:tblPr firstRow="1" bandRow="1">
                <a:noFill/>
                <a:tableStyleId>{809C1C93-8995-4D9E-87C8-A8817AF97DB9}</a:tableStyleId>
              </a:tblPr>
              <a:tblGrid>
                <a:gridCol w="119746">
                  <a:extLst>
                    <a:ext uri="{9D8B030D-6E8A-4147-A177-3AD203B41FA5}">
                      <a16:colId xmlns:a16="http://schemas.microsoft.com/office/drawing/2014/main" xmlns="" val="20000"/>
                    </a:ext>
                  </a:extLst>
                </a:gridCol>
                <a:gridCol w="113277">
                  <a:extLst>
                    <a:ext uri="{9D8B030D-6E8A-4147-A177-3AD203B41FA5}">
                      <a16:colId xmlns:a16="http://schemas.microsoft.com/office/drawing/2014/main" xmlns="" val="20001"/>
                    </a:ext>
                  </a:extLst>
                </a:gridCol>
                <a:gridCol w="163969">
                  <a:extLst>
                    <a:ext uri="{9D8B030D-6E8A-4147-A177-3AD203B41FA5}">
                      <a16:colId xmlns:a16="http://schemas.microsoft.com/office/drawing/2014/main" xmlns="" val="20002"/>
                    </a:ext>
                  </a:extLst>
                </a:gridCol>
                <a:gridCol w="201723">
                  <a:extLst>
                    <a:ext uri="{9D8B030D-6E8A-4147-A177-3AD203B41FA5}">
                      <a16:colId xmlns:a16="http://schemas.microsoft.com/office/drawing/2014/main" xmlns="" val="20003"/>
                    </a:ext>
                  </a:extLst>
                </a:gridCol>
              </a:tblGrid>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xmlns="" val="10000"/>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xmlns="" val="10001"/>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xmlns="" val="10002"/>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xmlns="" val="10003"/>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xmlns="" val="10004"/>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xmlns="" val="10005"/>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xmlns="" val="10006"/>
                  </a:ext>
                </a:extLst>
              </a:tr>
            </a:tbl>
          </a:graphicData>
        </a:graphic>
      </p:graphicFrame>
      <p:sp>
        <p:nvSpPr>
          <p:cNvPr id="155" name="Google Shape;155;p18"/>
          <p:cNvSpPr/>
          <p:nvPr/>
        </p:nvSpPr>
        <p:spPr>
          <a:xfrm>
            <a:off x="3132264" y="2811115"/>
            <a:ext cx="91286" cy="5512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graphicFrame>
        <p:nvGraphicFramePr>
          <p:cNvPr id="156" name="Google Shape;156;p18"/>
          <p:cNvGraphicFramePr/>
          <p:nvPr/>
        </p:nvGraphicFramePr>
        <p:xfrm>
          <a:off x="3257348" y="2740299"/>
          <a:ext cx="598715" cy="190488"/>
        </p:xfrm>
        <a:graphic>
          <a:graphicData uri="http://schemas.openxmlformats.org/drawingml/2006/table">
            <a:tbl>
              <a:tblPr firstRow="1" bandRow="1">
                <a:noFill/>
                <a:tableStyleId>{809C1C93-8995-4D9E-87C8-A8817AF97DB9}</a:tableStyleId>
              </a:tblPr>
              <a:tblGrid>
                <a:gridCol w="119746">
                  <a:extLst>
                    <a:ext uri="{9D8B030D-6E8A-4147-A177-3AD203B41FA5}">
                      <a16:colId xmlns:a16="http://schemas.microsoft.com/office/drawing/2014/main" xmlns="" val="20000"/>
                    </a:ext>
                  </a:extLst>
                </a:gridCol>
                <a:gridCol w="113277">
                  <a:extLst>
                    <a:ext uri="{9D8B030D-6E8A-4147-A177-3AD203B41FA5}">
                      <a16:colId xmlns:a16="http://schemas.microsoft.com/office/drawing/2014/main" xmlns="" val="20001"/>
                    </a:ext>
                  </a:extLst>
                </a:gridCol>
                <a:gridCol w="163969">
                  <a:extLst>
                    <a:ext uri="{9D8B030D-6E8A-4147-A177-3AD203B41FA5}">
                      <a16:colId xmlns:a16="http://schemas.microsoft.com/office/drawing/2014/main" xmlns="" val="20002"/>
                    </a:ext>
                  </a:extLst>
                </a:gridCol>
                <a:gridCol w="201723">
                  <a:extLst>
                    <a:ext uri="{9D8B030D-6E8A-4147-A177-3AD203B41FA5}">
                      <a16:colId xmlns:a16="http://schemas.microsoft.com/office/drawing/2014/main" xmlns="" val="20003"/>
                    </a:ext>
                  </a:extLst>
                </a:gridCol>
              </a:tblGrid>
              <a:tr h="6349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xmlns="" val="10000"/>
                  </a:ext>
                </a:extLst>
              </a:tr>
              <a:tr h="6349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xmlns="" val="10001"/>
                  </a:ext>
                </a:extLst>
              </a:tr>
              <a:tr h="6349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xmlns="" val="10002"/>
                  </a:ext>
                </a:extLst>
              </a:tr>
            </a:tbl>
          </a:graphicData>
        </a:graphic>
      </p:graphicFrame>
      <p:sp>
        <p:nvSpPr>
          <p:cNvPr id="14" name="Google Shape;46;p7"/>
          <p:cNvSpPr>
            <a:spLocks noChangeAspect="1"/>
          </p:cNvSpPr>
          <p:nvPr/>
        </p:nvSpPr>
        <p:spPr>
          <a:xfrm>
            <a:off x="11152671" y="5805616"/>
            <a:ext cx="776274" cy="835671"/>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endParaRPr sz="964"/>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60"/>
        <p:cNvGrpSpPr/>
        <p:nvPr/>
      </p:nvGrpSpPr>
      <p:grpSpPr>
        <a:xfrm>
          <a:off x="0" y="0"/>
          <a:ext cx="0" cy="0"/>
          <a:chOff x="0" y="0"/>
          <a:chExt cx="0" cy="0"/>
        </a:xfrm>
      </p:grpSpPr>
      <p:sp>
        <p:nvSpPr>
          <p:cNvPr id="161" name="Google Shape;161;p19"/>
          <p:cNvSpPr/>
          <p:nvPr/>
        </p:nvSpPr>
        <p:spPr>
          <a:xfrm>
            <a:off x="0" y="0"/>
            <a:ext cx="12191999"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62" name="Google Shape;162;p19"/>
          <p:cNvSpPr txBox="1">
            <a:spLocks noGrp="1"/>
          </p:cNvSpPr>
          <p:nvPr>
            <p:ph type="title"/>
          </p:nvPr>
        </p:nvSpPr>
        <p:spPr>
          <a:xfrm>
            <a:off x="4277359" y="2519421"/>
            <a:ext cx="3453429" cy="1539482"/>
          </a:xfrm>
          <a:prstGeom prst="rect">
            <a:avLst/>
          </a:prstGeom>
          <a:noFill/>
          <a:ln>
            <a:noFill/>
          </a:ln>
        </p:spPr>
        <p:txBody>
          <a:bodyPr spcFirstLastPara="1" wrap="square" lIns="0" tIns="9522" rIns="0" bIns="0" anchor="t" anchorCtr="0">
            <a:noAutofit/>
          </a:bodyPr>
          <a:lstStyle/>
          <a:p>
            <a:pPr marL="6803"/>
            <a:r>
              <a:rPr lang="en-US" sz="8812">
                <a:solidFill>
                  <a:srgbClr val="F0F0F0"/>
                </a:solidFill>
              </a:rPr>
              <a:t>select()</a:t>
            </a:r>
            <a:endParaRPr sz="8812"/>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66"/>
        <p:cNvGrpSpPr/>
        <p:nvPr/>
      </p:nvGrpSpPr>
      <p:grpSpPr>
        <a:xfrm>
          <a:off x="0" y="0"/>
          <a:ext cx="0" cy="0"/>
          <a:chOff x="0" y="0"/>
          <a:chExt cx="0" cy="0"/>
        </a:xfrm>
      </p:grpSpPr>
      <p:sp>
        <p:nvSpPr>
          <p:cNvPr id="168" name="Google Shape;168;p20"/>
          <p:cNvSpPr txBox="1">
            <a:spLocks noGrp="1"/>
          </p:cNvSpPr>
          <p:nvPr>
            <p:ph type="title"/>
          </p:nvPr>
        </p:nvSpPr>
        <p:spPr>
          <a:xfrm>
            <a:off x="5236567" y="684400"/>
            <a:ext cx="2119273"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select()</a:t>
            </a:r>
            <a:endParaRPr dirty="0"/>
          </a:p>
        </p:txBody>
      </p:sp>
      <p:sp>
        <p:nvSpPr>
          <p:cNvPr id="169" name="Google Shape;169;p20"/>
          <p:cNvSpPr/>
          <p:nvPr/>
        </p:nvSpPr>
        <p:spPr>
          <a:xfrm>
            <a:off x="2250090" y="2312216"/>
            <a:ext cx="8196929" cy="809030"/>
          </a:xfrm>
          <a:custGeom>
            <a:avLst/>
            <a:gdLst/>
            <a:ahLst/>
            <a:cxnLst/>
            <a:rect l="l" t="t" r="r" b="b"/>
            <a:pathLst>
              <a:path w="12032615" h="1333500" extrusionOk="0">
                <a:moveTo>
                  <a:pt x="0" y="0"/>
                </a:moveTo>
                <a:lnTo>
                  <a:pt x="12032283" y="0"/>
                </a:lnTo>
                <a:lnTo>
                  <a:pt x="12032283" y="1333348"/>
                </a:lnTo>
                <a:lnTo>
                  <a:pt x="0" y="1333348"/>
                </a:lnTo>
                <a:lnTo>
                  <a:pt x="0" y="0"/>
                </a:lnTo>
                <a:close/>
              </a:path>
            </a:pathLst>
          </a:custGeom>
          <a:solidFill>
            <a:srgbClr val="F0F2F4"/>
          </a:solidFill>
          <a:ln>
            <a:noFill/>
          </a:ln>
        </p:spPr>
        <p:txBody>
          <a:bodyPr spcFirstLastPara="1" wrap="square" lIns="0" tIns="0" rIns="0" bIns="0" anchor="t" anchorCtr="0">
            <a:noAutofit/>
          </a:bodyPr>
          <a:lstStyle/>
          <a:p>
            <a:endParaRPr sz="964"/>
          </a:p>
        </p:txBody>
      </p:sp>
      <p:sp>
        <p:nvSpPr>
          <p:cNvPr id="170" name="Google Shape;170;p20"/>
          <p:cNvSpPr/>
          <p:nvPr/>
        </p:nvSpPr>
        <p:spPr>
          <a:xfrm>
            <a:off x="2250090" y="2312216"/>
            <a:ext cx="8196929" cy="809030"/>
          </a:xfrm>
          <a:custGeom>
            <a:avLst/>
            <a:gdLst/>
            <a:ahLst/>
            <a:cxnLst/>
            <a:rect l="l" t="t" r="r" b="b"/>
            <a:pathLst>
              <a:path w="12032615" h="1333500" extrusionOk="0">
                <a:moveTo>
                  <a:pt x="0" y="0"/>
                </a:moveTo>
                <a:lnTo>
                  <a:pt x="12032282" y="0"/>
                </a:lnTo>
                <a:lnTo>
                  <a:pt x="12032282" y="1333348"/>
                </a:lnTo>
                <a:lnTo>
                  <a:pt x="0" y="1333348"/>
                </a:lnTo>
                <a:lnTo>
                  <a:pt x="0" y="0"/>
                </a:lnTo>
                <a:close/>
              </a:path>
            </a:pathLst>
          </a:custGeom>
          <a:noFill/>
          <a:ln w="104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171" name="Google Shape;171;p20"/>
          <p:cNvSpPr txBox="1"/>
          <p:nvPr/>
        </p:nvSpPr>
        <p:spPr>
          <a:xfrm>
            <a:off x="2886228" y="1725726"/>
            <a:ext cx="5912332" cy="1167589"/>
          </a:xfrm>
          <a:prstGeom prst="rect">
            <a:avLst/>
          </a:prstGeom>
          <a:noFill/>
          <a:ln>
            <a:noFill/>
          </a:ln>
        </p:spPr>
        <p:txBody>
          <a:bodyPr spcFirstLastPara="1" wrap="square" lIns="0" tIns="6455" rIns="0" bIns="0" anchor="t" anchorCtr="0">
            <a:noAutofit/>
          </a:bodyPr>
          <a:lstStyle/>
          <a:p>
            <a:pPr marL="6803"/>
            <a:r>
              <a:rPr lang="en-US" sz="3200" dirty="0">
                <a:latin typeface="Calibri"/>
                <a:ea typeface="Calibri"/>
                <a:cs typeface="Calibri"/>
                <a:sym typeface="Calibri"/>
              </a:rPr>
              <a:t>Extract columns </a:t>
            </a:r>
            <a:r>
              <a:rPr lang="en-US" sz="3200" dirty="0" smtClean="0">
                <a:latin typeface="Calibri"/>
                <a:ea typeface="Calibri"/>
                <a:cs typeface="Calibri"/>
                <a:sym typeface="Calibri"/>
              </a:rPr>
              <a:t>from a data frame</a:t>
            </a:r>
            <a:endParaRPr sz="2652" dirty="0">
              <a:latin typeface="Calibri"/>
              <a:ea typeface="Calibri"/>
              <a:cs typeface="Calibri"/>
              <a:sym typeface="Calibri"/>
            </a:endParaRPr>
          </a:p>
          <a:p>
            <a:pPr marL="73817">
              <a:spcBef>
                <a:spcPts val="2354"/>
              </a:spcBef>
            </a:pPr>
            <a:endParaRPr sz="3200" dirty="0">
              <a:latin typeface="Consolas" panose="020B0609020204030204" pitchFamily="49" charset="0"/>
              <a:ea typeface="Courier New"/>
              <a:cs typeface="Consolas" panose="020B0609020204030204" pitchFamily="49" charset="0"/>
              <a:sym typeface="Courier New"/>
            </a:endParaRPr>
          </a:p>
        </p:txBody>
      </p:sp>
      <p:sp>
        <p:nvSpPr>
          <p:cNvPr id="172" name="Google Shape;172;p20"/>
          <p:cNvSpPr/>
          <p:nvPr/>
        </p:nvSpPr>
        <p:spPr>
          <a:xfrm>
            <a:off x="4867705" y="2859504"/>
            <a:ext cx="3840689" cy="2328922"/>
          </a:xfrm>
          <a:custGeom>
            <a:avLst/>
            <a:gdLst>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603384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66067 h 3683787"/>
              <a:gd name="connsiteX1" fmla="*/ 356337 w 7169284"/>
              <a:gd name="connsiteY1" fmla="*/ 1066067 h 3683787"/>
              <a:gd name="connsiteX2" fmla="*/ 307986 w 7169284"/>
              <a:gd name="connsiteY2" fmla="*/ 1069320 h 3683787"/>
              <a:gd name="connsiteX3" fmla="*/ 261611 w 7169284"/>
              <a:gd name="connsiteY3" fmla="*/ 1078796 h 3683787"/>
              <a:gd name="connsiteX4" fmla="*/ 217637 w 7169284"/>
              <a:gd name="connsiteY4" fmla="*/ 1094070 h 3683787"/>
              <a:gd name="connsiteX5" fmla="*/ 176489 w 7169284"/>
              <a:gd name="connsiteY5" fmla="*/ 1114718 h 3683787"/>
              <a:gd name="connsiteX6" fmla="*/ 138592 w 7169284"/>
              <a:gd name="connsiteY6" fmla="*/ 1140316 h 3683787"/>
              <a:gd name="connsiteX7" fmla="*/ 104371 w 7169284"/>
              <a:gd name="connsiteY7" fmla="*/ 1170438 h 3683787"/>
              <a:gd name="connsiteX8" fmla="*/ 74249 w 7169284"/>
              <a:gd name="connsiteY8" fmla="*/ 1204659 h 3683787"/>
              <a:gd name="connsiteX9" fmla="*/ 48651 w 7169284"/>
              <a:gd name="connsiteY9" fmla="*/ 1242556 h 3683787"/>
              <a:gd name="connsiteX10" fmla="*/ 28003 w 7169284"/>
              <a:gd name="connsiteY10" fmla="*/ 1283704 h 3683787"/>
              <a:gd name="connsiteX11" fmla="*/ 12729 w 7169284"/>
              <a:gd name="connsiteY11" fmla="*/ 1327678 h 3683787"/>
              <a:gd name="connsiteX12" fmla="*/ 3253 w 7169284"/>
              <a:gd name="connsiteY12" fmla="*/ 1374053 h 3683787"/>
              <a:gd name="connsiteX13" fmla="*/ 0 w 7169284"/>
              <a:gd name="connsiteY13" fmla="*/ 1422404 h 3683787"/>
              <a:gd name="connsiteX14" fmla="*/ 0 w 7169284"/>
              <a:gd name="connsiteY14" fmla="*/ 3327451 h 3683787"/>
              <a:gd name="connsiteX15" fmla="*/ 3253 w 7169284"/>
              <a:gd name="connsiteY15" fmla="*/ 3375803 h 3683787"/>
              <a:gd name="connsiteX16" fmla="*/ 12729 w 7169284"/>
              <a:gd name="connsiteY16" fmla="*/ 3422178 h 3683787"/>
              <a:gd name="connsiteX17" fmla="*/ 28003 w 7169284"/>
              <a:gd name="connsiteY17" fmla="*/ 3466151 h 3683787"/>
              <a:gd name="connsiteX18" fmla="*/ 48651 w 7169284"/>
              <a:gd name="connsiteY18" fmla="*/ 3507299 h 3683787"/>
              <a:gd name="connsiteX19" fmla="*/ 74249 w 7169284"/>
              <a:gd name="connsiteY19" fmla="*/ 3545196 h 3683787"/>
              <a:gd name="connsiteX20" fmla="*/ 104371 w 7169284"/>
              <a:gd name="connsiteY20" fmla="*/ 3579417 h 3683787"/>
              <a:gd name="connsiteX21" fmla="*/ 138592 w 7169284"/>
              <a:gd name="connsiteY21" fmla="*/ 3609539 h 3683787"/>
              <a:gd name="connsiteX22" fmla="*/ 176489 w 7169284"/>
              <a:gd name="connsiteY22" fmla="*/ 3635136 h 3683787"/>
              <a:gd name="connsiteX23" fmla="*/ 217637 w 7169284"/>
              <a:gd name="connsiteY23" fmla="*/ 3655784 h 3683787"/>
              <a:gd name="connsiteX24" fmla="*/ 261611 w 7169284"/>
              <a:gd name="connsiteY24" fmla="*/ 3671059 h 3683787"/>
              <a:gd name="connsiteX25" fmla="*/ 307986 w 7169284"/>
              <a:gd name="connsiteY25" fmla="*/ 3680535 h 3683787"/>
              <a:gd name="connsiteX26" fmla="*/ 356337 w 7169284"/>
              <a:gd name="connsiteY26" fmla="*/ 3683788 h 3683787"/>
              <a:gd name="connsiteX27" fmla="*/ 6812950 w 7169284"/>
              <a:gd name="connsiteY27" fmla="*/ 3683788 h 3683787"/>
              <a:gd name="connsiteX28" fmla="*/ 6861301 w 7169284"/>
              <a:gd name="connsiteY28" fmla="*/ 3680535 h 3683787"/>
              <a:gd name="connsiteX29" fmla="*/ 6907675 w 7169284"/>
              <a:gd name="connsiteY29" fmla="*/ 3671059 h 3683787"/>
              <a:gd name="connsiteX30" fmla="*/ 6951648 w 7169284"/>
              <a:gd name="connsiteY30" fmla="*/ 3655784 h 3683787"/>
              <a:gd name="connsiteX31" fmla="*/ 6992795 w 7169284"/>
              <a:gd name="connsiteY31" fmla="*/ 3635136 h 3683787"/>
              <a:gd name="connsiteX32" fmla="*/ 7030692 w 7169284"/>
              <a:gd name="connsiteY32" fmla="*/ 3609539 h 3683787"/>
              <a:gd name="connsiteX33" fmla="*/ 7064914 w 7169284"/>
              <a:gd name="connsiteY33" fmla="*/ 3579417 h 3683787"/>
              <a:gd name="connsiteX34" fmla="*/ 7095036 w 7169284"/>
              <a:gd name="connsiteY34" fmla="*/ 3545196 h 3683787"/>
              <a:gd name="connsiteX35" fmla="*/ 7120633 w 7169284"/>
              <a:gd name="connsiteY35" fmla="*/ 3507299 h 3683787"/>
              <a:gd name="connsiteX36" fmla="*/ 7141281 w 7169284"/>
              <a:gd name="connsiteY36" fmla="*/ 3466151 h 3683787"/>
              <a:gd name="connsiteX37" fmla="*/ 7156556 w 7169284"/>
              <a:gd name="connsiteY37" fmla="*/ 3422178 h 3683787"/>
              <a:gd name="connsiteX38" fmla="*/ 7166032 w 7169284"/>
              <a:gd name="connsiteY38" fmla="*/ 3375803 h 3683787"/>
              <a:gd name="connsiteX39" fmla="*/ 7169285 w 7169284"/>
              <a:gd name="connsiteY39" fmla="*/ 3327451 h 3683787"/>
              <a:gd name="connsiteX40" fmla="*/ 7169285 w 7169284"/>
              <a:gd name="connsiteY40" fmla="*/ 1422404 h 3683787"/>
              <a:gd name="connsiteX41" fmla="*/ 7166032 w 7169284"/>
              <a:gd name="connsiteY41" fmla="*/ 1374053 h 3683787"/>
              <a:gd name="connsiteX42" fmla="*/ 7156556 w 7169284"/>
              <a:gd name="connsiteY42" fmla="*/ 1327678 h 3683787"/>
              <a:gd name="connsiteX43" fmla="*/ 7141281 w 7169284"/>
              <a:gd name="connsiteY43" fmla="*/ 1283704 h 3683787"/>
              <a:gd name="connsiteX44" fmla="*/ 7120633 w 7169284"/>
              <a:gd name="connsiteY44" fmla="*/ 1242556 h 3683787"/>
              <a:gd name="connsiteX45" fmla="*/ 7095036 w 7169284"/>
              <a:gd name="connsiteY45" fmla="*/ 1204659 h 3683787"/>
              <a:gd name="connsiteX46" fmla="*/ 7064914 w 7169284"/>
              <a:gd name="connsiteY46" fmla="*/ 1170438 h 3683787"/>
              <a:gd name="connsiteX47" fmla="*/ 7030692 w 7169284"/>
              <a:gd name="connsiteY47" fmla="*/ 1140316 h 3683787"/>
              <a:gd name="connsiteX48" fmla="*/ 6992795 w 7169284"/>
              <a:gd name="connsiteY48" fmla="*/ 1114718 h 3683787"/>
              <a:gd name="connsiteX49" fmla="*/ 6951648 w 7169284"/>
              <a:gd name="connsiteY49" fmla="*/ 1094070 h 3683787"/>
              <a:gd name="connsiteX50" fmla="*/ 6907675 w 7169284"/>
              <a:gd name="connsiteY50" fmla="*/ 1078796 h 3683787"/>
              <a:gd name="connsiteX51" fmla="*/ 6861301 w 7169284"/>
              <a:gd name="connsiteY51" fmla="*/ 1069320 h 3683787"/>
              <a:gd name="connsiteX52" fmla="*/ 6812950 w 7169284"/>
              <a:gd name="connsiteY52" fmla="*/ 1066067 h 3683787"/>
              <a:gd name="connsiteX0" fmla="*/ 708093 w 7169284"/>
              <a:gd name="connsiteY0" fmla="*/ 0 h 3683787"/>
              <a:gd name="connsiteX1" fmla="*/ 603384 w 7169284"/>
              <a:gd name="connsiteY1" fmla="*/ 1066067 h 3683787"/>
              <a:gd name="connsiteX2" fmla="*/ 2993816 w 7169284"/>
              <a:gd name="connsiteY2" fmla="*/ 1082813 h 3683787"/>
              <a:gd name="connsiteX3" fmla="*/ 708093 w 7169284"/>
              <a:gd name="connsiteY3" fmla="*/ 0 h 3683787"/>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1836130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99560 h 3717280"/>
              <a:gd name="connsiteX1" fmla="*/ 356337 w 7169284"/>
              <a:gd name="connsiteY1" fmla="*/ 1099560 h 3717280"/>
              <a:gd name="connsiteX2" fmla="*/ 307986 w 7169284"/>
              <a:gd name="connsiteY2" fmla="*/ 1102813 h 3717280"/>
              <a:gd name="connsiteX3" fmla="*/ 261611 w 7169284"/>
              <a:gd name="connsiteY3" fmla="*/ 1112289 h 3717280"/>
              <a:gd name="connsiteX4" fmla="*/ 217637 w 7169284"/>
              <a:gd name="connsiteY4" fmla="*/ 1127563 h 3717280"/>
              <a:gd name="connsiteX5" fmla="*/ 176489 w 7169284"/>
              <a:gd name="connsiteY5" fmla="*/ 1148211 h 3717280"/>
              <a:gd name="connsiteX6" fmla="*/ 138592 w 7169284"/>
              <a:gd name="connsiteY6" fmla="*/ 1173809 h 3717280"/>
              <a:gd name="connsiteX7" fmla="*/ 104371 w 7169284"/>
              <a:gd name="connsiteY7" fmla="*/ 1203931 h 3717280"/>
              <a:gd name="connsiteX8" fmla="*/ 74249 w 7169284"/>
              <a:gd name="connsiteY8" fmla="*/ 1238152 h 3717280"/>
              <a:gd name="connsiteX9" fmla="*/ 48651 w 7169284"/>
              <a:gd name="connsiteY9" fmla="*/ 1276049 h 3717280"/>
              <a:gd name="connsiteX10" fmla="*/ 28003 w 7169284"/>
              <a:gd name="connsiteY10" fmla="*/ 1317197 h 3717280"/>
              <a:gd name="connsiteX11" fmla="*/ 12729 w 7169284"/>
              <a:gd name="connsiteY11" fmla="*/ 1361171 h 3717280"/>
              <a:gd name="connsiteX12" fmla="*/ 3253 w 7169284"/>
              <a:gd name="connsiteY12" fmla="*/ 1407546 h 3717280"/>
              <a:gd name="connsiteX13" fmla="*/ 0 w 7169284"/>
              <a:gd name="connsiteY13" fmla="*/ 1455897 h 3717280"/>
              <a:gd name="connsiteX14" fmla="*/ 0 w 7169284"/>
              <a:gd name="connsiteY14" fmla="*/ 3360944 h 3717280"/>
              <a:gd name="connsiteX15" fmla="*/ 3253 w 7169284"/>
              <a:gd name="connsiteY15" fmla="*/ 3409296 h 3717280"/>
              <a:gd name="connsiteX16" fmla="*/ 12729 w 7169284"/>
              <a:gd name="connsiteY16" fmla="*/ 3455671 h 3717280"/>
              <a:gd name="connsiteX17" fmla="*/ 28003 w 7169284"/>
              <a:gd name="connsiteY17" fmla="*/ 3499644 h 3717280"/>
              <a:gd name="connsiteX18" fmla="*/ 48651 w 7169284"/>
              <a:gd name="connsiteY18" fmla="*/ 3540792 h 3717280"/>
              <a:gd name="connsiteX19" fmla="*/ 74249 w 7169284"/>
              <a:gd name="connsiteY19" fmla="*/ 3578689 h 3717280"/>
              <a:gd name="connsiteX20" fmla="*/ 104371 w 7169284"/>
              <a:gd name="connsiteY20" fmla="*/ 3612910 h 3717280"/>
              <a:gd name="connsiteX21" fmla="*/ 138592 w 7169284"/>
              <a:gd name="connsiteY21" fmla="*/ 3643032 h 3717280"/>
              <a:gd name="connsiteX22" fmla="*/ 176489 w 7169284"/>
              <a:gd name="connsiteY22" fmla="*/ 3668629 h 3717280"/>
              <a:gd name="connsiteX23" fmla="*/ 217637 w 7169284"/>
              <a:gd name="connsiteY23" fmla="*/ 3689277 h 3717280"/>
              <a:gd name="connsiteX24" fmla="*/ 261611 w 7169284"/>
              <a:gd name="connsiteY24" fmla="*/ 3704552 h 3717280"/>
              <a:gd name="connsiteX25" fmla="*/ 307986 w 7169284"/>
              <a:gd name="connsiteY25" fmla="*/ 3714028 h 3717280"/>
              <a:gd name="connsiteX26" fmla="*/ 356337 w 7169284"/>
              <a:gd name="connsiteY26" fmla="*/ 3717281 h 3717280"/>
              <a:gd name="connsiteX27" fmla="*/ 6812950 w 7169284"/>
              <a:gd name="connsiteY27" fmla="*/ 3717281 h 3717280"/>
              <a:gd name="connsiteX28" fmla="*/ 6861301 w 7169284"/>
              <a:gd name="connsiteY28" fmla="*/ 3714028 h 3717280"/>
              <a:gd name="connsiteX29" fmla="*/ 6907675 w 7169284"/>
              <a:gd name="connsiteY29" fmla="*/ 3704552 h 3717280"/>
              <a:gd name="connsiteX30" fmla="*/ 6951648 w 7169284"/>
              <a:gd name="connsiteY30" fmla="*/ 3689277 h 3717280"/>
              <a:gd name="connsiteX31" fmla="*/ 6992795 w 7169284"/>
              <a:gd name="connsiteY31" fmla="*/ 3668629 h 3717280"/>
              <a:gd name="connsiteX32" fmla="*/ 7030692 w 7169284"/>
              <a:gd name="connsiteY32" fmla="*/ 3643032 h 3717280"/>
              <a:gd name="connsiteX33" fmla="*/ 7064914 w 7169284"/>
              <a:gd name="connsiteY33" fmla="*/ 3612910 h 3717280"/>
              <a:gd name="connsiteX34" fmla="*/ 7095036 w 7169284"/>
              <a:gd name="connsiteY34" fmla="*/ 3578689 h 3717280"/>
              <a:gd name="connsiteX35" fmla="*/ 7120633 w 7169284"/>
              <a:gd name="connsiteY35" fmla="*/ 3540792 h 3717280"/>
              <a:gd name="connsiteX36" fmla="*/ 7141281 w 7169284"/>
              <a:gd name="connsiteY36" fmla="*/ 3499644 h 3717280"/>
              <a:gd name="connsiteX37" fmla="*/ 7156556 w 7169284"/>
              <a:gd name="connsiteY37" fmla="*/ 3455671 h 3717280"/>
              <a:gd name="connsiteX38" fmla="*/ 7166032 w 7169284"/>
              <a:gd name="connsiteY38" fmla="*/ 3409296 h 3717280"/>
              <a:gd name="connsiteX39" fmla="*/ 7169285 w 7169284"/>
              <a:gd name="connsiteY39" fmla="*/ 3360944 h 3717280"/>
              <a:gd name="connsiteX40" fmla="*/ 7169285 w 7169284"/>
              <a:gd name="connsiteY40" fmla="*/ 1455897 h 3717280"/>
              <a:gd name="connsiteX41" fmla="*/ 7166032 w 7169284"/>
              <a:gd name="connsiteY41" fmla="*/ 1407546 h 3717280"/>
              <a:gd name="connsiteX42" fmla="*/ 7156556 w 7169284"/>
              <a:gd name="connsiteY42" fmla="*/ 1361171 h 3717280"/>
              <a:gd name="connsiteX43" fmla="*/ 7141281 w 7169284"/>
              <a:gd name="connsiteY43" fmla="*/ 1317197 h 3717280"/>
              <a:gd name="connsiteX44" fmla="*/ 7120633 w 7169284"/>
              <a:gd name="connsiteY44" fmla="*/ 1276049 h 3717280"/>
              <a:gd name="connsiteX45" fmla="*/ 7095036 w 7169284"/>
              <a:gd name="connsiteY45" fmla="*/ 1238152 h 3717280"/>
              <a:gd name="connsiteX46" fmla="*/ 7064914 w 7169284"/>
              <a:gd name="connsiteY46" fmla="*/ 1203931 h 3717280"/>
              <a:gd name="connsiteX47" fmla="*/ 7030692 w 7169284"/>
              <a:gd name="connsiteY47" fmla="*/ 1173809 h 3717280"/>
              <a:gd name="connsiteX48" fmla="*/ 6992795 w 7169284"/>
              <a:gd name="connsiteY48" fmla="*/ 1148211 h 3717280"/>
              <a:gd name="connsiteX49" fmla="*/ 6951648 w 7169284"/>
              <a:gd name="connsiteY49" fmla="*/ 1127563 h 3717280"/>
              <a:gd name="connsiteX50" fmla="*/ 6907675 w 7169284"/>
              <a:gd name="connsiteY50" fmla="*/ 1112289 h 3717280"/>
              <a:gd name="connsiteX51" fmla="*/ 6861301 w 7169284"/>
              <a:gd name="connsiteY51" fmla="*/ 1102813 h 3717280"/>
              <a:gd name="connsiteX52" fmla="*/ 6812950 w 7169284"/>
              <a:gd name="connsiteY52" fmla="*/ 1099560 h 3717280"/>
              <a:gd name="connsiteX0" fmla="*/ 2377043 w 7169284"/>
              <a:gd name="connsiteY0" fmla="*/ 0 h 3717280"/>
              <a:gd name="connsiteX1" fmla="*/ 1836130 w 7169284"/>
              <a:gd name="connsiteY1" fmla="*/ 1099560 h 3717280"/>
              <a:gd name="connsiteX2" fmla="*/ 2993816 w 7169284"/>
              <a:gd name="connsiteY2" fmla="*/ 1116306 h 3717280"/>
              <a:gd name="connsiteX3" fmla="*/ 2377043 w 7169284"/>
              <a:gd name="connsiteY3" fmla="*/ 0 h 3717280"/>
              <a:gd name="connsiteX0" fmla="*/ 6812950 w 7169286"/>
              <a:gd name="connsiteY0" fmla="*/ 1099560 h 3717282"/>
              <a:gd name="connsiteX1" fmla="*/ 356337 w 7169286"/>
              <a:gd name="connsiteY1" fmla="*/ 1099560 h 3717282"/>
              <a:gd name="connsiteX2" fmla="*/ 307986 w 7169286"/>
              <a:gd name="connsiteY2" fmla="*/ 1102813 h 3717282"/>
              <a:gd name="connsiteX3" fmla="*/ 261611 w 7169286"/>
              <a:gd name="connsiteY3" fmla="*/ 1112289 h 3717282"/>
              <a:gd name="connsiteX4" fmla="*/ 217637 w 7169286"/>
              <a:gd name="connsiteY4" fmla="*/ 1127563 h 3717282"/>
              <a:gd name="connsiteX5" fmla="*/ 176489 w 7169286"/>
              <a:gd name="connsiteY5" fmla="*/ 1148211 h 3717282"/>
              <a:gd name="connsiteX6" fmla="*/ 138592 w 7169286"/>
              <a:gd name="connsiteY6" fmla="*/ 1173809 h 3717282"/>
              <a:gd name="connsiteX7" fmla="*/ 104371 w 7169286"/>
              <a:gd name="connsiteY7" fmla="*/ 1203931 h 3717282"/>
              <a:gd name="connsiteX8" fmla="*/ 74249 w 7169286"/>
              <a:gd name="connsiteY8" fmla="*/ 1238152 h 3717282"/>
              <a:gd name="connsiteX9" fmla="*/ 48651 w 7169286"/>
              <a:gd name="connsiteY9" fmla="*/ 1276049 h 3717282"/>
              <a:gd name="connsiteX10" fmla="*/ 28003 w 7169286"/>
              <a:gd name="connsiteY10" fmla="*/ 1317197 h 3717282"/>
              <a:gd name="connsiteX11" fmla="*/ 12729 w 7169286"/>
              <a:gd name="connsiteY11" fmla="*/ 1361171 h 3717282"/>
              <a:gd name="connsiteX12" fmla="*/ 3253 w 7169286"/>
              <a:gd name="connsiteY12" fmla="*/ 1407546 h 3717282"/>
              <a:gd name="connsiteX13" fmla="*/ 0 w 7169286"/>
              <a:gd name="connsiteY13" fmla="*/ 1455897 h 3717282"/>
              <a:gd name="connsiteX14" fmla="*/ 0 w 7169286"/>
              <a:gd name="connsiteY14" fmla="*/ 3360944 h 3717282"/>
              <a:gd name="connsiteX15" fmla="*/ 3253 w 7169286"/>
              <a:gd name="connsiteY15" fmla="*/ 3409296 h 3717282"/>
              <a:gd name="connsiteX16" fmla="*/ 12729 w 7169286"/>
              <a:gd name="connsiteY16" fmla="*/ 3455671 h 3717282"/>
              <a:gd name="connsiteX17" fmla="*/ 28003 w 7169286"/>
              <a:gd name="connsiteY17" fmla="*/ 3499644 h 3717282"/>
              <a:gd name="connsiteX18" fmla="*/ 48651 w 7169286"/>
              <a:gd name="connsiteY18" fmla="*/ 3540792 h 3717282"/>
              <a:gd name="connsiteX19" fmla="*/ 74249 w 7169286"/>
              <a:gd name="connsiteY19" fmla="*/ 3578689 h 3717282"/>
              <a:gd name="connsiteX20" fmla="*/ 104371 w 7169286"/>
              <a:gd name="connsiteY20" fmla="*/ 3612910 h 3717282"/>
              <a:gd name="connsiteX21" fmla="*/ 138592 w 7169286"/>
              <a:gd name="connsiteY21" fmla="*/ 3643032 h 3717282"/>
              <a:gd name="connsiteX22" fmla="*/ 176489 w 7169286"/>
              <a:gd name="connsiteY22" fmla="*/ 3668629 h 3717282"/>
              <a:gd name="connsiteX23" fmla="*/ 217637 w 7169286"/>
              <a:gd name="connsiteY23" fmla="*/ 3689277 h 3717282"/>
              <a:gd name="connsiteX24" fmla="*/ 261611 w 7169286"/>
              <a:gd name="connsiteY24" fmla="*/ 3704552 h 3717282"/>
              <a:gd name="connsiteX25" fmla="*/ 307986 w 7169286"/>
              <a:gd name="connsiteY25" fmla="*/ 3714028 h 3717282"/>
              <a:gd name="connsiteX26" fmla="*/ 356337 w 7169286"/>
              <a:gd name="connsiteY26" fmla="*/ 3717281 h 3717282"/>
              <a:gd name="connsiteX27" fmla="*/ 6812950 w 7169286"/>
              <a:gd name="connsiteY27" fmla="*/ 3717281 h 3717282"/>
              <a:gd name="connsiteX28" fmla="*/ 6861301 w 7169286"/>
              <a:gd name="connsiteY28" fmla="*/ 3714028 h 3717282"/>
              <a:gd name="connsiteX29" fmla="*/ 6907675 w 7169286"/>
              <a:gd name="connsiteY29" fmla="*/ 3704552 h 3717282"/>
              <a:gd name="connsiteX30" fmla="*/ 6951648 w 7169286"/>
              <a:gd name="connsiteY30" fmla="*/ 3689277 h 3717282"/>
              <a:gd name="connsiteX31" fmla="*/ 6992795 w 7169286"/>
              <a:gd name="connsiteY31" fmla="*/ 3668629 h 3717282"/>
              <a:gd name="connsiteX32" fmla="*/ 7030692 w 7169286"/>
              <a:gd name="connsiteY32" fmla="*/ 3643032 h 3717282"/>
              <a:gd name="connsiteX33" fmla="*/ 7064914 w 7169286"/>
              <a:gd name="connsiteY33" fmla="*/ 3612910 h 3717282"/>
              <a:gd name="connsiteX34" fmla="*/ 7095036 w 7169286"/>
              <a:gd name="connsiteY34" fmla="*/ 3578689 h 3717282"/>
              <a:gd name="connsiteX35" fmla="*/ 7120633 w 7169286"/>
              <a:gd name="connsiteY35" fmla="*/ 3540792 h 3717282"/>
              <a:gd name="connsiteX36" fmla="*/ 7141281 w 7169286"/>
              <a:gd name="connsiteY36" fmla="*/ 3499644 h 3717282"/>
              <a:gd name="connsiteX37" fmla="*/ 7156556 w 7169286"/>
              <a:gd name="connsiteY37" fmla="*/ 3455671 h 3717282"/>
              <a:gd name="connsiteX38" fmla="*/ 7166032 w 7169286"/>
              <a:gd name="connsiteY38" fmla="*/ 3409296 h 3717282"/>
              <a:gd name="connsiteX39" fmla="*/ 7169285 w 7169286"/>
              <a:gd name="connsiteY39" fmla="*/ 3360944 h 3717282"/>
              <a:gd name="connsiteX40" fmla="*/ 7169285 w 7169286"/>
              <a:gd name="connsiteY40" fmla="*/ 1455897 h 3717282"/>
              <a:gd name="connsiteX41" fmla="*/ 7166032 w 7169286"/>
              <a:gd name="connsiteY41" fmla="*/ 1407546 h 3717282"/>
              <a:gd name="connsiteX42" fmla="*/ 7156556 w 7169286"/>
              <a:gd name="connsiteY42" fmla="*/ 1361171 h 3717282"/>
              <a:gd name="connsiteX43" fmla="*/ 7141281 w 7169286"/>
              <a:gd name="connsiteY43" fmla="*/ 1317197 h 3717282"/>
              <a:gd name="connsiteX44" fmla="*/ 7120633 w 7169286"/>
              <a:gd name="connsiteY44" fmla="*/ 1276049 h 3717282"/>
              <a:gd name="connsiteX45" fmla="*/ 7095036 w 7169286"/>
              <a:gd name="connsiteY45" fmla="*/ 1238152 h 3717282"/>
              <a:gd name="connsiteX46" fmla="*/ 7064914 w 7169286"/>
              <a:gd name="connsiteY46" fmla="*/ 1203931 h 3717282"/>
              <a:gd name="connsiteX47" fmla="*/ 7030692 w 7169286"/>
              <a:gd name="connsiteY47" fmla="*/ 1173809 h 3717282"/>
              <a:gd name="connsiteX48" fmla="*/ 6992795 w 7169286"/>
              <a:gd name="connsiteY48" fmla="*/ 1148211 h 3717282"/>
              <a:gd name="connsiteX49" fmla="*/ 6951648 w 7169286"/>
              <a:gd name="connsiteY49" fmla="*/ 1127563 h 3717282"/>
              <a:gd name="connsiteX50" fmla="*/ 6907675 w 7169286"/>
              <a:gd name="connsiteY50" fmla="*/ 1112289 h 3717282"/>
              <a:gd name="connsiteX51" fmla="*/ 6861301 w 7169286"/>
              <a:gd name="connsiteY51" fmla="*/ 1102813 h 3717282"/>
              <a:gd name="connsiteX52" fmla="*/ 6812950 w 7169286"/>
              <a:gd name="connsiteY52" fmla="*/ 1099560 h 3717282"/>
              <a:gd name="connsiteX0" fmla="*/ 2377043 w 7169286"/>
              <a:gd name="connsiteY0" fmla="*/ 0 h 3717282"/>
              <a:gd name="connsiteX1" fmla="*/ 2348194 w 7169286"/>
              <a:gd name="connsiteY1" fmla="*/ 1116306 h 3717282"/>
              <a:gd name="connsiteX2" fmla="*/ 2993816 w 7169286"/>
              <a:gd name="connsiteY2" fmla="*/ 1116306 h 3717282"/>
              <a:gd name="connsiteX3" fmla="*/ 2377043 w 7169286"/>
              <a:gd name="connsiteY3" fmla="*/ 0 h 3717282"/>
              <a:gd name="connsiteX0" fmla="*/ 6812950 w 7169284"/>
              <a:gd name="connsiteY0" fmla="*/ 1082814 h 3700534"/>
              <a:gd name="connsiteX1" fmla="*/ 356337 w 7169284"/>
              <a:gd name="connsiteY1" fmla="*/ 1082814 h 3700534"/>
              <a:gd name="connsiteX2" fmla="*/ 307986 w 7169284"/>
              <a:gd name="connsiteY2" fmla="*/ 1086067 h 3700534"/>
              <a:gd name="connsiteX3" fmla="*/ 261611 w 7169284"/>
              <a:gd name="connsiteY3" fmla="*/ 1095543 h 3700534"/>
              <a:gd name="connsiteX4" fmla="*/ 217637 w 7169284"/>
              <a:gd name="connsiteY4" fmla="*/ 1110817 h 3700534"/>
              <a:gd name="connsiteX5" fmla="*/ 176489 w 7169284"/>
              <a:gd name="connsiteY5" fmla="*/ 1131465 h 3700534"/>
              <a:gd name="connsiteX6" fmla="*/ 138592 w 7169284"/>
              <a:gd name="connsiteY6" fmla="*/ 1157063 h 3700534"/>
              <a:gd name="connsiteX7" fmla="*/ 104371 w 7169284"/>
              <a:gd name="connsiteY7" fmla="*/ 1187185 h 3700534"/>
              <a:gd name="connsiteX8" fmla="*/ 74249 w 7169284"/>
              <a:gd name="connsiteY8" fmla="*/ 1221406 h 3700534"/>
              <a:gd name="connsiteX9" fmla="*/ 48651 w 7169284"/>
              <a:gd name="connsiteY9" fmla="*/ 1259303 h 3700534"/>
              <a:gd name="connsiteX10" fmla="*/ 28003 w 7169284"/>
              <a:gd name="connsiteY10" fmla="*/ 1300451 h 3700534"/>
              <a:gd name="connsiteX11" fmla="*/ 12729 w 7169284"/>
              <a:gd name="connsiteY11" fmla="*/ 1344425 h 3700534"/>
              <a:gd name="connsiteX12" fmla="*/ 3253 w 7169284"/>
              <a:gd name="connsiteY12" fmla="*/ 1390800 h 3700534"/>
              <a:gd name="connsiteX13" fmla="*/ 0 w 7169284"/>
              <a:gd name="connsiteY13" fmla="*/ 1439151 h 3700534"/>
              <a:gd name="connsiteX14" fmla="*/ 0 w 7169284"/>
              <a:gd name="connsiteY14" fmla="*/ 3344198 h 3700534"/>
              <a:gd name="connsiteX15" fmla="*/ 3253 w 7169284"/>
              <a:gd name="connsiteY15" fmla="*/ 3392550 h 3700534"/>
              <a:gd name="connsiteX16" fmla="*/ 12729 w 7169284"/>
              <a:gd name="connsiteY16" fmla="*/ 3438925 h 3700534"/>
              <a:gd name="connsiteX17" fmla="*/ 28003 w 7169284"/>
              <a:gd name="connsiteY17" fmla="*/ 3482898 h 3700534"/>
              <a:gd name="connsiteX18" fmla="*/ 48651 w 7169284"/>
              <a:gd name="connsiteY18" fmla="*/ 3524046 h 3700534"/>
              <a:gd name="connsiteX19" fmla="*/ 74249 w 7169284"/>
              <a:gd name="connsiteY19" fmla="*/ 3561943 h 3700534"/>
              <a:gd name="connsiteX20" fmla="*/ 104371 w 7169284"/>
              <a:gd name="connsiteY20" fmla="*/ 3596164 h 3700534"/>
              <a:gd name="connsiteX21" fmla="*/ 138592 w 7169284"/>
              <a:gd name="connsiteY21" fmla="*/ 3626286 h 3700534"/>
              <a:gd name="connsiteX22" fmla="*/ 176489 w 7169284"/>
              <a:gd name="connsiteY22" fmla="*/ 3651883 h 3700534"/>
              <a:gd name="connsiteX23" fmla="*/ 217637 w 7169284"/>
              <a:gd name="connsiteY23" fmla="*/ 3672531 h 3700534"/>
              <a:gd name="connsiteX24" fmla="*/ 261611 w 7169284"/>
              <a:gd name="connsiteY24" fmla="*/ 3687806 h 3700534"/>
              <a:gd name="connsiteX25" fmla="*/ 307986 w 7169284"/>
              <a:gd name="connsiteY25" fmla="*/ 3697282 h 3700534"/>
              <a:gd name="connsiteX26" fmla="*/ 356337 w 7169284"/>
              <a:gd name="connsiteY26" fmla="*/ 3700535 h 3700534"/>
              <a:gd name="connsiteX27" fmla="*/ 6812950 w 7169284"/>
              <a:gd name="connsiteY27" fmla="*/ 3700535 h 3700534"/>
              <a:gd name="connsiteX28" fmla="*/ 6861301 w 7169284"/>
              <a:gd name="connsiteY28" fmla="*/ 3697282 h 3700534"/>
              <a:gd name="connsiteX29" fmla="*/ 6907675 w 7169284"/>
              <a:gd name="connsiteY29" fmla="*/ 3687806 h 3700534"/>
              <a:gd name="connsiteX30" fmla="*/ 6951648 w 7169284"/>
              <a:gd name="connsiteY30" fmla="*/ 3672531 h 3700534"/>
              <a:gd name="connsiteX31" fmla="*/ 6992795 w 7169284"/>
              <a:gd name="connsiteY31" fmla="*/ 3651883 h 3700534"/>
              <a:gd name="connsiteX32" fmla="*/ 7030692 w 7169284"/>
              <a:gd name="connsiteY32" fmla="*/ 3626286 h 3700534"/>
              <a:gd name="connsiteX33" fmla="*/ 7064914 w 7169284"/>
              <a:gd name="connsiteY33" fmla="*/ 3596164 h 3700534"/>
              <a:gd name="connsiteX34" fmla="*/ 7095036 w 7169284"/>
              <a:gd name="connsiteY34" fmla="*/ 3561943 h 3700534"/>
              <a:gd name="connsiteX35" fmla="*/ 7120633 w 7169284"/>
              <a:gd name="connsiteY35" fmla="*/ 3524046 h 3700534"/>
              <a:gd name="connsiteX36" fmla="*/ 7141281 w 7169284"/>
              <a:gd name="connsiteY36" fmla="*/ 3482898 h 3700534"/>
              <a:gd name="connsiteX37" fmla="*/ 7156556 w 7169284"/>
              <a:gd name="connsiteY37" fmla="*/ 3438925 h 3700534"/>
              <a:gd name="connsiteX38" fmla="*/ 7166032 w 7169284"/>
              <a:gd name="connsiteY38" fmla="*/ 3392550 h 3700534"/>
              <a:gd name="connsiteX39" fmla="*/ 7169285 w 7169284"/>
              <a:gd name="connsiteY39" fmla="*/ 3344198 h 3700534"/>
              <a:gd name="connsiteX40" fmla="*/ 7169285 w 7169284"/>
              <a:gd name="connsiteY40" fmla="*/ 1439151 h 3700534"/>
              <a:gd name="connsiteX41" fmla="*/ 7166032 w 7169284"/>
              <a:gd name="connsiteY41" fmla="*/ 1390800 h 3700534"/>
              <a:gd name="connsiteX42" fmla="*/ 7156556 w 7169284"/>
              <a:gd name="connsiteY42" fmla="*/ 1344425 h 3700534"/>
              <a:gd name="connsiteX43" fmla="*/ 7141281 w 7169284"/>
              <a:gd name="connsiteY43" fmla="*/ 1300451 h 3700534"/>
              <a:gd name="connsiteX44" fmla="*/ 7120633 w 7169284"/>
              <a:gd name="connsiteY44" fmla="*/ 1259303 h 3700534"/>
              <a:gd name="connsiteX45" fmla="*/ 7095036 w 7169284"/>
              <a:gd name="connsiteY45" fmla="*/ 1221406 h 3700534"/>
              <a:gd name="connsiteX46" fmla="*/ 7064914 w 7169284"/>
              <a:gd name="connsiteY46" fmla="*/ 1187185 h 3700534"/>
              <a:gd name="connsiteX47" fmla="*/ 7030692 w 7169284"/>
              <a:gd name="connsiteY47" fmla="*/ 1157063 h 3700534"/>
              <a:gd name="connsiteX48" fmla="*/ 6992795 w 7169284"/>
              <a:gd name="connsiteY48" fmla="*/ 1131465 h 3700534"/>
              <a:gd name="connsiteX49" fmla="*/ 6951648 w 7169284"/>
              <a:gd name="connsiteY49" fmla="*/ 1110817 h 3700534"/>
              <a:gd name="connsiteX50" fmla="*/ 6907675 w 7169284"/>
              <a:gd name="connsiteY50" fmla="*/ 1095543 h 3700534"/>
              <a:gd name="connsiteX51" fmla="*/ 6861301 w 7169284"/>
              <a:gd name="connsiteY51" fmla="*/ 1086067 h 3700534"/>
              <a:gd name="connsiteX52" fmla="*/ 6812950 w 7169284"/>
              <a:gd name="connsiteY52" fmla="*/ 1082814 h 3700534"/>
              <a:gd name="connsiteX0" fmla="*/ 2092563 w 7169284"/>
              <a:gd name="connsiteY0" fmla="*/ 0 h 3700534"/>
              <a:gd name="connsiteX1" fmla="*/ 2348194 w 7169284"/>
              <a:gd name="connsiteY1" fmla="*/ 1099560 h 3700534"/>
              <a:gd name="connsiteX2" fmla="*/ 2993816 w 7169284"/>
              <a:gd name="connsiteY2" fmla="*/ 1099560 h 3700534"/>
              <a:gd name="connsiteX3" fmla="*/ 2092563 w 7169284"/>
              <a:gd name="connsiteY3" fmla="*/ 0 h 3700534"/>
              <a:gd name="connsiteX0" fmla="*/ 6812950 w 7169286"/>
              <a:gd name="connsiteY0" fmla="*/ 1220972 h 3838694"/>
              <a:gd name="connsiteX1" fmla="*/ 356337 w 7169286"/>
              <a:gd name="connsiteY1" fmla="*/ 1220972 h 3838694"/>
              <a:gd name="connsiteX2" fmla="*/ 307986 w 7169286"/>
              <a:gd name="connsiteY2" fmla="*/ 1224225 h 3838694"/>
              <a:gd name="connsiteX3" fmla="*/ 261611 w 7169286"/>
              <a:gd name="connsiteY3" fmla="*/ 1233701 h 3838694"/>
              <a:gd name="connsiteX4" fmla="*/ 217637 w 7169286"/>
              <a:gd name="connsiteY4" fmla="*/ 1248975 h 3838694"/>
              <a:gd name="connsiteX5" fmla="*/ 176489 w 7169286"/>
              <a:gd name="connsiteY5" fmla="*/ 1269623 h 3838694"/>
              <a:gd name="connsiteX6" fmla="*/ 138592 w 7169286"/>
              <a:gd name="connsiteY6" fmla="*/ 1295221 h 3838694"/>
              <a:gd name="connsiteX7" fmla="*/ 104371 w 7169286"/>
              <a:gd name="connsiteY7" fmla="*/ 1325343 h 3838694"/>
              <a:gd name="connsiteX8" fmla="*/ 74249 w 7169286"/>
              <a:gd name="connsiteY8" fmla="*/ 1359564 h 3838694"/>
              <a:gd name="connsiteX9" fmla="*/ 48651 w 7169286"/>
              <a:gd name="connsiteY9" fmla="*/ 1397461 h 3838694"/>
              <a:gd name="connsiteX10" fmla="*/ 28003 w 7169286"/>
              <a:gd name="connsiteY10" fmla="*/ 1438609 h 3838694"/>
              <a:gd name="connsiteX11" fmla="*/ 12729 w 7169286"/>
              <a:gd name="connsiteY11" fmla="*/ 1482583 h 3838694"/>
              <a:gd name="connsiteX12" fmla="*/ 3253 w 7169286"/>
              <a:gd name="connsiteY12" fmla="*/ 1528958 h 3838694"/>
              <a:gd name="connsiteX13" fmla="*/ 0 w 7169286"/>
              <a:gd name="connsiteY13" fmla="*/ 1577309 h 3838694"/>
              <a:gd name="connsiteX14" fmla="*/ 0 w 7169286"/>
              <a:gd name="connsiteY14" fmla="*/ 3482356 h 3838694"/>
              <a:gd name="connsiteX15" fmla="*/ 3253 w 7169286"/>
              <a:gd name="connsiteY15" fmla="*/ 3530708 h 3838694"/>
              <a:gd name="connsiteX16" fmla="*/ 12729 w 7169286"/>
              <a:gd name="connsiteY16" fmla="*/ 3577083 h 3838694"/>
              <a:gd name="connsiteX17" fmla="*/ 28003 w 7169286"/>
              <a:gd name="connsiteY17" fmla="*/ 3621056 h 3838694"/>
              <a:gd name="connsiteX18" fmla="*/ 48651 w 7169286"/>
              <a:gd name="connsiteY18" fmla="*/ 3662204 h 3838694"/>
              <a:gd name="connsiteX19" fmla="*/ 74249 w 7169286"/>
              <a:gd name="connsiteY19" fmla="*/ 3700101 h 3838694"/>
              <a:gd name="connsiteX20" fmla="*/ 104371 w 7169286"/>
              <a:gd name="connsiteY20" fmla="*/ 3734322 h 3838694"/>
              <a:gd name="connsiteX21" fmla="*/ 138592 w 7169286"/>
              <a:gd name="connsiteY21" fmla="*/ 3764444 h 3838694"/>
              <a:gd name="connsiteX22" fmla="*/ 176489 w 7169286"/>
              <a:gd name="connsiteY22" fmla="*/ 3790041 h 3838694"/>
              <a:gd name="connsiteX23" fmla="*/ 217637 w 7169286"/>
              <a:gd name="connsiteY23" fmla="*/ 3810689 h 3838694"/>
              <a:gd name="connsiteX24" fmla="*/ 261611 w 7169286"/>
              <a:gd name="connsiteY24" fmla="*/ 3825964 h 3838694"/>
              <a:gd name="connsiteX25" fmla="*/ 307986 w 7169286"/>
              <a:gd name="connsiteY25" fmla="*/ 3835440 h 3838694"/>
              <a:gd name="connsiteX26" fmla="*/ 356337 w 7169286"/>
              <a:gd name="connsiteY26" fmla="*/ 3838693 h 3838694"/>
              <a:gd name="connsiteX27" fmla="*/ 6812950 w 7169286"/>
              <a:gd name="connsiteY27" fmla="*/ 3838693 h 3838694"/>
              <a:gd name="connsiteX28" fmla="*/ 6861301 w 7169286"/>
              <a:gd name="connsiteY28" fmla="*/ 3835440 h 3838694"/>
              <a:gd name="connsiteX29" fmla="*/ 6907675 w 7169286"/>
              <a:gd name="connsiteY29" fmla="*/ 3825964 h 3838694"/>
              <a:gd name="connsiteX30" fmla="*/ 6951648 w 7169286"/>
              <a:gd name="connsiteY30" fmla="*/ 3810689 h 3838694"/>
              <a:gd name="connsiteX31" fmla="*/ 6992795 w 7169286"/>
              <a:gd name="connsiteY31" fmla="*/ 3790041 h 3838694"/>
              <a:gd name="connsiteX32" fmla="*/ 7030692 w 7169286"/>
              <a:gd name="connsiteY32" fmla="*/ 3764444 h 3838694"/>
              <a:gd name="connsiteX33" fmla="*/ 7064914 w 7169286"/>
              <a:gd name="connsiteY33" fmla="*/ 3734322 h 3838694"/>
              <a:gd name="connsiteX34" fmla="*/ 7095036 w 7169286"/>
              <a:gd name="connsiteY34" fmla="*/ 3700101 h 3838694"/>
              <a:gd name="connsiteX35" fmla="*/ 7120633 w 7169286"/>
              <a:gd name="connsiteY35" fmla="*/ 3662204 h 3838694"/>
              <a:gd name="connsiteX36" fmla="*/ 7141281 w 7169286"/>
              <a:gd name="connsiteY36" fmla="*/ 3621056 h 3838694"/>
              <a:gd name="connsiteX37" fmla="*/ 7156556 w 7169286"/>
              <a:gd name="connsiteY37" fmla="*/ 3577083 h 3838694"/>
              <a:gd name="connsiteX38" fmla="*/ 7166032 w 7169286"/>
              <a:gd name="connsiteY38" fmla="*/ 3530708 h 3838694"/>
              <a:gd name="connsiteX39" fmla="*/ 7169285 w 7169286"/>
              <a:gd name="connsiteY39" fmla="*/ 3482356 h 3838694"/>
              <a:gd name="connsiteX40" fmla="*/ 7169285 w 7169286"/>
              <a:gd name="connsiteY40" fmla="*/ 1577309 h 3838694"/>
              <a:gd name="connsiteX41" fmla="*/ 7166032 w 7169286"/>
              <a:gd name="connsiteY41" fmla="*/ 1528958 h 3838694"/>
              <a:gd name="connsiteX42" fmla="*/ 7156556 w 7169286"/>
              <a:gd name="connsiteY42" fmla="*/ 1482583 h 3838694"/>
              <a:gd name="connsiteX43" fmla="*/ 7141281 w 7169286"/>
              <a:gd name="connsiteY43" fmla="*/ 1438609 h 3838694"/>
              <a:gd name="connsiteX44" fmla="*/ 7120633 w 7169286"/>
              <a:gd name="connsiteY44" fmla="*/ 1397461 h 3838694"/>
              <a:gd name="connsiteX45" fmla="*/ 7095036 w 7169286"/>
              <a:gd name="connsiteY45" fmla="*/ 1359564 h 3838694"/>
              <a:gd name="connsiteX46" fmla="*/ 7064914 w 7169286"/>
              <a:gd name="connsiteY46" fmla="*/ 1325343 h 3838694"/>
              <a:gd name="connsiteX47" fmla="*/ 7030692 w 7169286"/>
              <a:gd name="connsiteY47" fmla="*/ 1295221 h 3838694"/>
              <a:gd name="connsiteX48" fmla="*/ 6992795 w 7169286"/>
              <a:gd name="connsiteY48" fmla="*/ 1269623 h 3838694"/>
              <a:gd name="connsiteX49" fmla="*/ 6951648 w 7169286"/>
              <a:gd name="connsiteY49" fmla="*/ 1248975 h 3838694"/>
              <a:gd name="connsiteX50" fmla="*/ 6907675 w 7169286"/>
              <a:gd name="connsiteY50" fmla="*/ 1233701 h 3838694"/>
              <a:gd name="connsiteX51" fmla="*/ 6861301 w 7169286"/>
              <a:gd name="connsiteY51" fmla="*/ 1224225 h 3838694"/>
              <a:gd name="connsiteX52" fmla="*/ 6812950 w 7169286"/>
              <a:gd name="connsiteY52" fmla="*/ 1220972 h 3838694"/>
              <a:gd name="connsiteX0" fmla="*/ 997315 w 7169286"/>
              <a:gd name="connsiteY0" fmla="*/ 0 h 3838694"/>
              <a:gd name="connsiteX1" fmla="*/ 2348194 w 7169286"/>
              <a:gd name="connsiteY1" fmla="*/ 1237718 h 3838694"/>
              <a:gd name="connsiteX2" fmla="*/ 2993816 w 7169286"/>
              <a:gd name="connsiteY2" fmla="*/ 1237718 h 3838694"/>
              <a:gd name="connsiteX3" fmla="*/ 997315 w 7169286"/>
              <a:gd name="connsiteY3" fmla="*/ 0 h 3838694"/>
            </a:gdLst>
            <a:ahLst/>
            <a:cxnLst>
              <a:cxn ang="0">
                <a:pos x="connsiteX0" y="connsiteY0"/>
              </a:cxn>
              <a:cxn ang="0">
                <a:pos x="connsiteX1" y="connsiteY1"/>
              </a:cxn>
              <a:cxn ang="0">
                <a:pos x="connsiteX2" y="connsiteY2"/>
              </a:cxn>
              <a:cxn ang="0">
                <a:pos x="connsiteX3" y="connsiteY3"/>
              </a:cxn>
            </a:cxnLst>
            <a:rect l="l" t="t" r="r" b="b"/>
            <a:pathLst>
              <a:path w="7169286" h="3838694" extrusionOk="0">
                <a:moveTo>
                  <a:pt x="6812950" y="1220972"/>
                </a:moveTo>
                <a:lnTo>
                  <a:pt x="356337" y="1220972"/>
                </a:lnTo>
                <a:lnTo>
                  <a:pt x="307986" y="1224225"/>
                </a:lnTo>
                <a:lnTo>
                  <a:pt x="261611" y="1233701"/>
                </a:lnTo>
                <a:lnTo>
                  <a:pt x="217637" y="1248975"/>
                </a:lnTo>
                <a:lnTo>
                  <a:pt x="176489" y="1269623"/>
                </a:lnTo>
                <a:lnTo>
                  <a:pt x="138592" y="1295221"/>
                </a:lnTo>
                <a:lnTo>
                  <a:pt x="104371" y="1325343"/>
                </a:lnTo>
                <a:lnTo>
                  <a:pt x="74249" y="1359564"/>
                </a:lnTo>
                <a:lnTo>
                  <a:pt x="48651" y="1397461"/>
                </a:lnTo>
                <a:lnTo>
                  <a:pt x="28003" y="1438609"/>
                </a:lnTo>
                <a:lnTo>
                  <a:pt x="12729" y="1482583"/>
                </a:lnTo>
                <a:lnTo>
                  <a:pt x="3253" y="1528958"/>
                </a:lnTo>
                <a:lnTo>
                  <a:pt x="0" y="1577309"/>
                </a:lnTo>
                <a:lnTo>
                  <a:pt x="0" y="3482356"/>
                </a:lnTo>
                <a:lnTo>
                  <a:pt x="3253" y="3530708"/>
                </a:lnTo>
                <a:lnTo>
                  <a:pt x="12729" y="3577083"/>
                </a:lnTo>
                <a:lnTo>
                  <a:pt x="28003" y="3621056"/>
                </a:lnTo>
                <a:lnTo>
                  <a:pt x="48651" y="3662204"/>
                </a:lnTo>
                <a:lnTo>
                  <a:pt x="74249" y="3700101"/>
                </a:lnTo>
                <a:lnTo>
                  <a:pt x="104371" y="3734322"/>
                </a:lnTo>
                <a:lnTo>
                  <a:pt x="138592" y="3764444"/>
                </a:lnTo>
                <a:lnTo>
                  <a:pt x="176489" y="3790041"/>
                </a:lnTo>
                <a:lnTo>
                  <a:pt x="217637" y="3810689"/>
                </a:lnTo>
                <a:lnTo>
                  <a:pt x="261611" y="3825964"/>
                </a:lnTo>
                <a:lnTo>
                  <a:pt x="307986" y="3835440"/>
                </a:lnTo>
                <a:lnTo>
                  <a:pt x="356337" y="3838693"/>
                </a:lnTo>
                <a:lnTo>
                  <a:pt x="6812950" y="3838693"/>
                </a:lnTo>
                <a:lnTo>
                  <a:pt x="6861301" y="3835440"/>
                </a:lnTo>
                <a:lnTo>
                  <a:pt x="6907675" y="3825964"/>
                </a:lnTo>
                <a:lnTo>
                  <a:pt x="6951648" y="3810689"/>
                </a:lnTo>
                <a:lnTo>
                  <a:pt x="6992795" y="3790041"/>
                </a:lnTo>
                <a:lnTo>
                  <a:pt x="7030692" y="3764444"/>
                </a:lnTo>
                <a:lnTo>
                  <a:pt x="7064914" y="3734322"/>
                </a:lnTo>
                <a:lnTo>
                  <a:pt x="7095036" y="3700101"/>
                </a:lnTo>
                <a:lnTo>
                  <a:pt x="7120633" y="3662204"/>
                </a:lnTo>
                <a:lnTo>
                  <a:pt x="7141281" y="3621056"/>
                </a:lnTo>
                <a:lnTo>
                  <a:pt x="7156556" y="3577083"/>
                </a:lnTo>
                <a:lnTo>
                  <a:pt x="7166032" y="3530708"/>
                </a:lnTo>
                <a:lnTo>
                  <a:pt x="7169285" y="3482356"/>
                </a:lnTo>
                <a:lnTo>
                  <a:pt x="7169285" y="1577309"/>
                </a:lnTo>
                <a:lnTo>
                  <a:pt x="7166032" y="1528958"/>
                </a:lnTo>
                <a:lnTo>
                  <a:pt x="7156556" y="1482583"/>
                </a:lnTo>
                <a:lnTo>
                  <a:pt x="7141281" y="1438609"/>
                </a:lnTo>
                <a:lnTo>
                  <a:pt x="7120633" y="1397461"/>
                </a:lnTo>
                <a:lnTo>
                  <a:pt x="7095036" y="1359564"/>
                </a:lnTo>
                <a:lnTo>
                  <a:pt x="7064914" y="1325343"/>
                </a:lnTo>
                <a:lnTo>
                  <a:pt x="7030692" y="1295221"/>
                </a:lnTo>
                <a:lnTo>
                  <a:pt x="6992795" y="1269623"/>
                </a:lnTo>
                <a:lnTo>
                  <a:pt x="6951648" y="1248975"/>
                </a:lnTo>
                <a:lnTo>
                  <a:pt x="6907675" y="1233701"/>
                </a:lnTo>
                <a:lnTo>
                  <a:pt x="6861301" y="1224225"/>
                </a:lnTo>
                <a:lnTo>
                  <a:pt x="6812950" y="1220972"/>
                </a:lnTo>
                <a:close/>
              </a:path>
              <a:path w="7169286" h="3838694" extrusionOk="0">
                <a:moveTo>
                  <a:pt x="997315" y="0"/>
                </a:moveTo>
                <a:lnTo>
                  <a:pt x="2348194" y="1237718"/>
                </a:lnTo>
                <a:lnTo>
                  <a:pt x="2993816" y="1237718"/>
                </a:lnTo>
                <a:lnTo>
                  <a:pt x="997315" y="0"/>
                </a:lnTo>
                <a:close/>
              </a:path>
            </a:pathLst>
          </a:custGeom>
          <a:solidFill>
            <a:srgbClr val="A0C283"/>
          </a:solidFill>
          <a:ln>
            <a:noFill/>
          </a:ln>
        </p:spPr>
        <p:txBody>
          <a:bodyPr spcFirstLastPara="1" wrap="square" lIns="0" tIns="0" rIns="0" bIns="0" anchor="t" anchorCtr="0">
            <a:noAutofit/>
          </a:bodyPr>
          <a:lstStyle/>
          <a:p>
            <a:endParaRPr sz="964"/>
          </a:p>
        </p:txBody>
      </p:sp>
      <p:sp>
        <p:nvSpPr>
          <p:cNvPr id="173" name="Google Shape;173;p20"/>
          <p:cNvSpPr txBox="1"/>
          <p:nvPr/>
        </p:nvSpPr>
        <p:spPr>
          <a:xfrm>
            <a:off x="4947920" y="3598329"/>
            <a:ext cx="3760474" cy="1482306"/>
          </a:xfrm>
          <a:prstGeom prst="rect">
            <a:avLst/>
          </a:prstGeom>
          <a:noFill/>
          <a:ln>
            <a:noFill/>
          </a:ln>
        </p:spPr>
        <p:txBody>
          <a:bodyPr spcFirstLastPara="1" wrap="square" lIns="0" tIns="8504" rIns="0" bIns="0" anchor="t" anchorCtr="0">
            <a:noAutofit/>
          </a:bodyPr>
          <a:lstStyle/>
          <a:p>
            <a:pPr algn="ctr">
              <a:lnSpc>
                <a:spcPct val="116753"/>
              </a:lnSpc>
            </a:pPr>
            <a:r>
              <a:rPr lang="en-US" sz="2800" b="1" dirty="0">
                <a:solidFill>
                  <a:srgbClr val="FFFFFF"/>
                </a:solidFill>
                <a:latin typeface="Trebuchet MS"/>
                <a:ea typeface="Trebuchet MS"/>
                <a:cs typeface="Trebuchet MS"/>
                <a:sym typeface="Trebuchet MS"/>
              </a:rPr>
              <a:t>name(s) of columns to extract</a:t>
            </a:r>
            <a:endParaRPr sz="2800" dirty="0">
              <a:latin typeface="Trebuchet MS"/>
              <a:ea typeface="Trebuchet MS"/>
              <a:cs typeface="Trebuchet MS"/>
              <a:sym typeface="Trebuchet MS"/>
            </a:endParaRPr>
          </a:p>
          <a:p>
            <a:pPr algn="ctr">
              <a:lnSpc>
                <a:spcPct val="116753"/>
              </a:lnSpc>
            </a:pPr>
            <a:r>
              <a:rPr lang="en-US" sz="2800" dirty="0">
                <a:solidFill>
                  <a:srgbClr val="FFFFFF"/>
                </a:solidFill>
                <a:latin typeface="Calibri"/>
                <a:ea typeface="Calibri"/>
                <a:cs typeface="Calibri"/>
                <a:sym typeface="Calibri"/>
              </a:rPr>
              <a:t>(or a select </a:t>
            </a:r>
            <a:r>
              <a:rPr lang="en-US" sz="2800" dirty="0" smtClean="0">
                <a:solidFill>
                  <a:srgbClr val="FFFFFF"/>
                </a:solidFill>
                <a:latin typeface="Calibri"/>
                <a:ea typeface="Calibri"/>
                <a:cs typeface="Calibri"/>
                <a:sym typeface="Calibri"/>
              </a:rPr>
              <a:t>helper) </a:t>
            </a:r>
            <a:r>
              <a:rPr lang="en-US" sz="2800" dirty="0">
                <a:solidFill>
                  <a:srgbClr val="FFFFFF"/>
                </a:solidFill>
                <a:latin typeface="Calibri"/>
                <a:ea typeface="Calibri"/>
                <a:cs typeface="Calibri"/>
                <a:sym typeface="Calibri"/>
              </a:rPr>
              <a:t>function)</a:t>
            </a:r>
            <a:endParaRPr sz="2800" dirty="0">
              <a:latin typeface="Calibri"/>
              <a:ea typeface="Calibri"/>
              <a:cs typeface="Calibri"/>
              <a:sym typeface="Calibri"/>
            </a:endParaRPr>
          </a:p>
        </p:txBody>
      </p:sp>
      <p:sp>
        <p:nvSpPr>
          <p:cNvPr id="175" name="Google Shape;175;p20"/>
          <p:cNvSpPr txBox="1"/>
          <p:nvPr/>
        </p:nvSpPr>
        <p:spPr>
          <a:xfrm>
            <a:off x="3004025" y="3700811"/>
            <a:ext cx="1588982" cy="710036"/>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062" b="1">
                <a:solidFill>
                  <a:srgbClr val="FFFFFF"/>
                </a:solidFill>
                <a:latin typeface="Trebuchet MS"/>
                <a:ea typeface="Trebuchet MS"/>
                <a:cs typeface="Trebuchet MS"/>
                <a:sym typeface="Trebuchet MS"/>
              </a:rPr>
              <a:t>data frame to  transform</a:t>
            </a:r>
            <a:endParaRPr sz="2062">
              <a:latin typeface="Trebuchet MS"/>
              <a:ea typeface="Trebuchet MS"/>
              <a:cs typeface="Trebuchet MS"/>
              <a:sym typeface="Trebuchet MS"/>
            </a:endParaRPr>
          </a:p>
        </p:txBody>
      </p:sp>
      <p:sp>
        <p:nvSpPr>
          <p:cNvPr id="11" name="Google Shape;137;p17"/>
          <p:cNvSpPr/>
          <p:nvPr/>
        </p:nvSpPr>
        <p:spPr>
          <a:xfrm>
            <a:off x="2250091" y="2926883"/>
            <a:ext cx="2342916" cy="2153752"/>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a:p>
        </p:txBody>
      </p:sp>
      <p:sp>
        <p:nvSpPr>
          <p:cNvPr id="12" name="Google Shape;138;p17"/>
          <p:cNvSpPr txBox="1"/>
          <p:nvPr/>
        </p:nvSpPr>
        <p:spPr>
          <a:xfrm>
            <a:off x="2260251" y="3846602"/>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Trebuchet MS"/>
                <a:ea typeface="Trebuchet MS"/>
                <a:cs typeface="Trebuchet MS"/>
                <a:sym typeface="Trebuchet MS"/>
              </a:rPr>
              <a:t>data frame </a:t>
            </a:r>
            <a:r>
              <a:rPr lang="en-US" sz="2800" b="1" dirty="0" smtClean="0">
                <a:solidFill>
                  <a:srgbClr val="FFFFFF"/>
                </a:solidFill>
                <a:latin typeface="Trebuchet MS"/>
                <a:ea typeface="Trebuchet MS"/>
                <a:cs typeface="Trebuchet MS"/>
                <a:sym typeface="Trebuchet MS"/>
              </a:rPr>
              <a:t>to transform</a:t>
            </a:r>
            <a:endParaRPr sz="2800" dirty="0">
              <a:latin typeface="Trebuchet MS"/>
              <a:ea typeface="Trebuchet MS"/>
              <a:cs typeface="Trebuchet MS"/>
              <a:sym typeface="Trebuchet MS"/>
            </a:endParaRPr>
          </a:p>
        </p:txBody>
      </p:sp>
      <p:sp>
        <p:nvSpPr>
          <p:cNvPr id="13"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3" name="Rectangle 2"/>
          <p:cNvSpPr/>
          <p:nvPr/>
        </p:nvSpPr>
        <p:spPr>
          <a:xfrm>
            <a:off x="2269139" y="2400924"/>
            <a:ext cx="4027064"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select(</a:t>
            </a:r>
            <a:r>
              <a:rPr lang="en-US" sz="3200" dirty="0">
                <a:solidFill>
                  <a:srgbClr val="0365C0"/>
                </a:solidFill>
                <a:latin typeface="Consolas" panose="020B0609020204030204" pitchFamily="49" charset="0"/>
                <a:ea typeface="Courier New"/>
                <a:cs typeface="Consolas" panose="020B0609020204030204" pitchFamily="49" charset="0"/>
                <a:sym typeface="Courier New"/>
              </a:rPr>
              <a:t>data,</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79"/>
        <p:cNvGrpSpPr/>
        <p:nvPr/>
      </p:nvGrpSpPr>
      <p:grpSpPr>
        <a:xfrm>
          <a:off x="0" y="0"/>
          <a:ext cx="0" cy="0"/>
          <a:chOff x="0" y="0"/>
          <a:chExt cx="0" cy="0"/>
        </a:xfrm>
      </p:grpSpPr>
      <p:sp>
        <p:nvSpPr>
          <p:cNvPr id="181" name="Google Shape;181;p21"/>
          <p:cNvSpPr txBox="1">
            <a:spLocks noGrp="1"/>
          </p:cNvSpPr>
          <p:nvPr>
            <p:ph type="title"/>
          </p:nvPr>
        </p:nvSpPr>
        <p:spPr>
          <a:xfrm>
            <a:off x="5051457" y="632363"/>
            <a:ext cx="2115209"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select()</a:t>
            </a:r>
            <a:endParaRPr dirty="0"/>
          </a:p>
        </p:txBody>
      </p:sp>
      <p:sp>
        <p:nvSpPr>
          <p:cNvPr id="182" name="Google Shape;182;p21"/>
          <p:cNvSpPr txBox="1"/>
          <p:nvPr/>
        </p:nvSpPr>
        <p:spPr>
          <a:xfrm>
            <a:off x="2886228" y="1725726"/>
            <a:ext cx="4672812" cy="472821"/>
          </a:xfrm>
          <a:prstGeom prst="rect">
            <a:avLst/>
          </a:prstGeom>
          <a:noFill/>
          <a:ln>
            <a:noFill/>
          </a:ln>
        </p:spPr>
        <p:txBody>
          <a:bodyPr spcFirstLastPara="1" wrap="square" lIns="0" tIns="6455" rIns="0" bIns="0" anchor="t" anchorCtr="0">
            <a:noAutofit/>
          </a:bodyPr>
          <a:lstStyle/>
          <a:p>
            <a:pPr marL="6803"/>
            <a:r>
              <a:rPr lang="en-US" sz="3200" dirty="0">
                <a:latin typeface="Calibri"/>
                <a:ea typeface="Calibri"/>
                <a:cs typeface="Calibri"/>
                <a:sym typeface="Calibri"/>
              </a:rPr>
              <a:t>Extract columns by name.</a:t>
            </a:r>
            <a:endParaRPr sz="3200" dirty="0">
              <a:latin typeface="Calibri"/>
              <a:ea typeface="Calibri"/>
              <a:cs typeface="Calibri"/>
              <a:sym typeface="Calibri"/>
            </a:endParaRPr>
          </a:p>
        </p:txBody>
      </p:sp>
      <p:sp>
        <p:nvSpPr>
          <p:cNvPr id="10"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1" name="Google Shape;131;p17"/>
          <p:cNvSpPr/>
          <p:nvPr/>
        </p:nvSpPr>
        <p:spPr>
          <a:xfrm>
            <a:off x="2250089" y="2338959"/>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2" name="Rectangle 11"/>
          <p:cNvSpPr/>
          <p:nvPr/>
        </p:nvSpPr>
        <p:spPr>
          <a:xfrm>
            <a:off x="2130712" y="2418375"/>
            <a:ext cx="9690716" cy="584775"/>
          </a:xfrm>
          <a:prstGeom prst="rect">
            <a:avLst/>
          </a:prstGeom>
        </p:spPr>
        <p:txBody>
          <a:bodyPr wrap="square">
            <a:spAutoFit/>
          </a:bodyPr>
          <a:lstStyle/>
          <a:p>
            <a:pPr marL="146953" lvl="0">
              <a:spcBef>
                <a:spcPts val="2126"/>
              </a:spcBef>
            </a:pPr>
            <a:r>
              <a:rPr lang="en-US" sz="3200" dirty="0" smtClean="0">
                <a:latin typeface="Consolas" panose="020B0609020204030204" pitchFamily="49" charset="0"/>
                <a:ea typeface="Courier New"/>
                <a:cs typeface="Consolas" panose="020B0609020204030204" pitchFamily="49" charset="0"/>
                <a:sym typeface="Courier New"/>
              </a:rPr>
              <a:t>select(</a:t>
            </a:r>
            <a:r>
              <a:rPr lang="en-US" sz="32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3200" dirty="0" smtClean="0">
                <a:solidFill>
                  <a:schemeClr val="accent3"/>
                </a:solidFill>
                <a:latin typeface="Consolas" panose="020B0609020204030204" pitchFamily="49" charset="0"/>
                <a:ea typeface="Courier New"/>
                <a:cs typeface="Consolas" panose="020B0609020204030204" pitchFamily="49" charset="0"/>
                <a:sym typeface="Courier New"/>
              </a:rPr>
              <a:t>description</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smtClean="0">
                <a:solidFill>
                  <a:schemeClr val="accent3"/>
                </a:solidFill>
                <a:latin typeface="Consolas" panose="020B0609020204030204" pitchFamily="49" charset="0"/>
                <a:ea typeface="Courier New"/>
                <a:cs typeface="Consolas" panose="020B0609020204030204" pitchFamily="49" charset="0"/>
                <a:sym typeface="Courier New"/>
              </a:rPr>
              <a:t>department</a:t>
            </a:r>
            <a:r>
              <a:rPr lang="en-US" sz="3200" dirty="0" smtClean="0">
                <a:latin typeface="Consolas" panose="020B0609020204030204" pitchFamily="49" charset="0"/>
                <a:ea typeface="Courier New"/>
                <a:cs typeface="Consolas" panose="020B0609020204030204" pitchFamily="49" charset="0"/>
                <a:sym typeface="Courier New"/>
              </a:rPr>
              <a:t>)</a:t>
            </a:r>
            <a:endParaRPr lang="en-US" sz="3200" dirty="0">
              <a:latin typeface="Consolas" panose="020B0609020204030204" pitchFamily="49" charset="0"/>
              <a:ea typeface="Courier New"/>
              <a:cs typeface="Consolas" panose="020B0609020204030204" pitchFamily="49" charset="0"/>
              <a:sym typeface="Courier New"/>
            </a:endParaRPr>
          </a:p>
        </p:txBody>
      </p:sp>
      <p:sp>
        <p:nvSpPr>
          <p:cNvPr id="13" name="Google Shape;172;p20"/>
          <p:cNvSpPr/>
          <p:nvPr/>
        </p:nvSpPr>
        <p:spPr>
          <a:xfrm>
            <a:off x="4867705" y="2996663"/>
            <a:ext cx="3840688" cy="2191761"/>
          </a:xfrm>
          <a:custGeom>
            <a:avLst/>
            <a:gdLst>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603384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66067 h 3683787"/>
              <a:gd name="connsiteX1" fmla="*/ 356337 w 7169284"/>
              <a:gd name="connsiteY1" fmla="*/ 1066067 h 3683787"/>
              <a:gd name="connsiteX2" fmla="*/ 307986 w 7169284"/>
              <a:gd name="connsiteY2" fmla="*/ 1069320 h 3683787"/>
              <a:gd name="connsiteX3" fmla="*/ 261611 w 7169284"/>
              <a:gd name="connsiteY3" fmla="*/ 1078796 h 3683787"/>
              <a:gd name="connsiteX4" fmla="*/ 217637 w 7169284"/>
              <a:gd name="connsiteY4" fmla="*/ 1094070 h 3683787"/>
              <a:gd name="connsiteX5" fmla="*/ 176489 w 7169284"/>
              <a:gd name="connsiteY5" fmla="*/ 1114718 h 3683787"/>
              <a:gd name="connsiteX6" fmla="*/ 138592 w 7169284"/>
              <a:gd name="connsiteY6" fmla="*/ 1140316 h 3683787"/>
              <a:gd name="connsiteX7" fmla="*/ 104371 w 7169284"/>
              <a:gd name="connsiteY7" fmla="*/ 1170438 h 3683787"/>
              <a:gd name="connsiteX8" fmla="*/ 74249 w 7169284"/>
              <a:gd name="connsiteY8" fmla="*/ 1204659 h 3683787"/>
              <a:gd name="connsiteX9" fmla="*/ 48651 w 7169284"/>
              <a:gd name="connsiteY9" fmla="*/ 1242556 h 3683787"/>
              <a:gd name="connsiteX10" fmla="*/ 28003 w 7169284"/>
              <a:gd name="connsiteY10" fmla="*/ 1283704 h 3683787"/>
              <a:gd name="connsiteX11" fmla="*/ 12729 w 7169284"/>
              <a:gd name="connsiteY11" fmla="*/ 1327678 h 3683787"/>
              <a:gd name="connsiteX12" fmla="*/ 3253 w 7169284"/>
              <a:gd name="connsiteY12" fmla="*/ 1374053 h 3683787"/>
              <a:gd name="connsiteX13" fmla="*/ 0 w 7169284"/>
              <a:gd name="connsiteY13" fmla="*/ 1422404 h 3683787"/>
              <a:gd name="connsiteX14" fmla="*/ 0 w 7169284"/>
              <a:gd name="connsiteY14" fmla="*/ 3327451 h 3683787"/>
              <a:gd name="connsiteX15" fmla="*/ 3253 w 7169284"/>
              <a:gd name="connsiteY15" fmla="*/ 3375803 h 3683787"/>
              <a:gd name="connsiteX16" fmla="*/ 12729 w 7169284"/>
              <a:gd name="connsiteY16" fmla="*/ 3422178 h 3683787"/>
              <a:gd name="connsiteX17" fmla="*/ 28003 w 7169284"/>
              <a:gd name="connsiteY17" fmla="*/ 3466151 h 3683787"/>
              <a:gd name="connsiteX18" fmla="*/ 48651 w 7169284"/>
              <a:gd name="connsiteY18" fmla="*/ 3507299 h 3683787"/>
              <a:gd name="connsiteX19" fmla="*/ 74249 w 7169284"/>
              <a:gd name="connsiteY19" fmla="*/ 3545196 h 3683787"/>
              <a:gd name="connsiteX20" fmla="*/ 104371 w 7169284"/>
              <a:gd name="connsiteY20" fmla="*/ 3579417 h 3683787"/>
              <a:gd name="connsiteX21" fmla="*/ 138592 w 7169284"/>
              <a:gd name="connsiteY21" fmla="*/ 3609539 h 3683787"/>
              <a:gd name="connsiteX22" fmla="*/ 176489 w 7169284"/>
              <a:gd name="connsiteY22" fmla="*/ 3635136 h 3683787"/>
              <a:gd name="connsiteX23" fmla="*/ 217637 w 7169284"/>
              <a:gd name="connsiteY23" fmla="*/ 3655784 h 3683787"/>
              <a:gd name="connsiteX24" fmla="*/ 261611 w 7169284"/>
              <a:gd name="connsiteY24" fmla="*/ 3671059 h 3683787"/>
              <a:gd name="connsiteX25" fmla="*/ 307986 w 7169284"/>
              <a:gd name="connsiteY25" fmla="*/ 3680535 h 3683787"/>
              <a:gd name="connsiteX26" fmla="*/ 356337 w 7169284"/>
              <a:gd name="connsiteY26" fmla="*/ 3683788 h 3683787"/>
              <a:gd name="connsiteX27" fmla="*/ 6812950 w 7169284"/>
              <a:gd name="connsiteY27" fmla="*/ 3683788 h 3683787"/>
              <a:gd name="connsiteX28" fmla="*/ 6861301 w 7169284"/>
              <a:gd name="connsiteY28" fmla="*/ 3680535 h 3683787"/>
              <a:gd name="connsiteX29" fmla="*/ 6907675 w 7169284"/>
              <a:gd name="connsiteY29" fmla="*/ 3671059 h 3683787"/>
              <a:gd name="connsiteX30" fmla="*/ 6951648 w 7169284"/>
              <a:gd name="connsiteY30" fmla="*/ 3655784 h 3683787"/>
              <a:gd name="connsiteX31" fmla="*/ 6992795 w 7169284"/>
              <a:gd name="connsiteY31" fmla="*/ 3635136 h 3683787"/>
              <a:gd name="connsiteX32" fmla="*/ 7030692 w 7169284"/>
              <a:gd name="connsiteY32" fmla="*/ 3609539 h 3683787"/>
              <a:gd name="connsiteX33" fmla="*/ 7064914 w 7169284"/>
              <a:gd name="connsiteY33" fmla="*/ 3579417 h 3683787"/>
              <a:gd name="connsiteX34" fmla="*/ 7095036 w 7169284"/>
              <a:gd name="connsiteY34" fmla="*/ 3545196 h 3683787"/>
              <a:gd name="connsiteX35" fmla="*/ 7120633 w 7169284"/>
              <a:gd name="connsiteY35" fmla="*/ 3507299 h 3683787"/>
              <a:gd name="connsiteX36" fmla="*/ 7141281 w 7169284"/>
              <a:gd name="connsiteY36" fmla="*/ 3466151 h 3683787"/>
              <a:gd name="connsiteX37" fmla="*/ 7156556 w 7169284"/>
              <a:gd name="connsiteY37" fmla="*/ 3422178 h 3683787"/>
              <a:gd name="connsiteX38" fmla="*/ 7166032 w 7169284"/>
              <a:gd name="connsiteY38" fmla="*/ 3375803 h 3683787"/>
              <a:gd name="connsiteX39" fmla="*/ 7169285 w 7169284"/>
              <a:gd name="connsiteY39" fmla="*/ 3327451 h 3683787"/>
              <a:gd name="connsiteX40" fmla="*/ 7169285 w 7169284"/>
              <a:gd name="connsiteY40" fmla="*/ 1422404 h 3683787"/>
              <a:gd name="connsiteX41" fmla="*/ 7166032 w 7169284"/>
              <a:gd name="connsiteY41" fmla="*/ 1374053 h 3683787"/>
              <a:gd name="connsiteX42" fmla="*/ 7156556 w 7169284"/>
              <a:gd name="connsiteY42" fmla="*/ 1327678 h 3683787"/>
              <a:gd name="connsiteX43" fmla="*/ 7141281 w 7169284"/>
              <a:gd name="connsiteY43" fmla="*/ 1283704 h 3683787"/>
              <a:gd name="connsiteX44" fmla="*/ 7120633 w 7169284"/>
              <a:gd name="connsiteY44" fmla="*/ 1242556 h 3683787"/>
              <a:gd name="connsiteX45" fmla="*/ 7095036 w 7169284"/>
              <a:gd name="connsiteY45" fmla="*/ 1204659 h 3683787"/>
              <a:gd name="connsiteX46" fmla="*/ 7064914 w 7169284"/>
              <a:gd name="connsiteY46" fmla="*/ 1170438 h 3683787"/>
              <a:gd name="connsiteX47" fmla="*/ 7030692 w 7169284"/>
              <a:gd name="connsiteY47" fmla="*/ 1140316 h 3683787"/>
              <a:gd name="connsiteX48" fmla="*/ 6992795 w 7169284"/>
              <a:gd name="connsiteY48" fmla="*/ 1114718 h 3683787"/>
              <a:gd name="connsiteX49" fmla="*/ 6951648 w 7169284"/>
              <a:gd name="connsiteY49" fmla="*/ 1094070 h 3683787"/>
              <a:gd name="connsiteX50" fmla="*/ 6907675 w 7169284"/>
              <a:gd name="connsiteY50" fmla="*/ 1078796 h 3683787"/>
              <a:gd name="connsiteX51" fmla="*/ 6861301 w 7169284"/>
              <a:gd name="connsiteY51" fmla="*/ 1069320 h 3683787"/>
              <a:gd name="connsiteX52" fmla="*/ 6812950 w 7169284"/>
              <a:gd name="connsiteY52" fmla="*/ 1066067 h 3683787"/>
              <a:gd name="connsiteX0" fmla="*/ 708093 w 7169284"/>
              <a:gd name="connsiteY0" fmla="*/ 0 h 3683787"/>
              <a:gd name="connsiteX1" fmla="*/ 603384 w 7169284"/>
              <a:gd name="connsiteY1" fmla="*/ 1066067 h 3683787"/>
              <a:gd name="connsiteX2" fmla="*/ 2993816 w 7169284"/>
              <a:gd name="connsiteY2" fmla="*/ 1082813 h 3683787"/>
              <a:gd name="connsiteX3" fmla="*/ 708093 w 7169284"/>
              <a:gd name="connsiteY3" fmla="*/ 0 h 3683787"/>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1836130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99560 h 3717280"/>
              <a:gd name="connsiteX1" fmla="*/ 356337 w 7169284"/>
              <a:gd name="connsiteY1" fmla="*/ 1099560 h 3717280"/>
              <a:gd name="connsiteX2" fmla="*/ 307986 w 7169284"/>
              <a:gd name="connsiteY2" fmla="*/ 1102813 h 3717280"/>
              <a:gd name="connsiteX3" fmla="*/ 261611 w 7169284"/>
              <a:gd name="connsiteY3" fmla="*/ 1112289 h 3717280"/>
              <a:gd name="connsiteX4" fmla="*/ 217637 w 7169284"/>
              <a:gd name="connsiteY4" fmla="*/ 1127563 h 3717280"/>
              <a:gd name="connsiteX5" fmla="*/ 176489 w 7169284"/>
              <a:gd name="connsiteY5" fmla="*/ 1148211 h 3717280"/>
              <a:gd name="connsiteX6" fmla="*/ 138592 w 7169284"/>
              <a:gd name="connsiteY6" fmla="*/ 1173809 h 3717280"/>
              <a:gd name="connsiteX7" fmla="*/ 104371 w 7169284"/>
              <a:gd name="connsiteY7" fmla="*/ 1203931 h 3717280"/>
              <a:gd name="connsiteX8" fmla="*/ 74249 w 7169284"/>
              <a:gd name="connsiteY8" fmla="*/ 1238152 h 3717280"/>
              <a:gd name="connsiteX9" fmla="*/ 48651 w 7169284"/>
              <a:gd name="connsiteY9" fmla="*/ 1276049 h 3717280"/>
              <a:gd name="connsiteX10" fmla="*/ 28003 w 7169284"/>
              <a:gd name="connsiteY10" fmla="*/ 1317197 h 3717280"/>
              <a:gd name="connsiteX11" fmla="*/ 12729 w 7169284"/>
              <a:gd name="connsiteY11" fmla="*/ 1361171 h 3717280"/>
              <a:gd name="connsiteX12" fmla="*/ 3253 w 7169284"/>
              <a:gd name="connsiteY12" fmla="*/ 1407546 h 3717280"/>
              <a:gd name="connsiteX13" fmla="*/ 0 w 7169284"/>
              <a:gd name="connsiteY13" fmla="*/ 1455897 h 3717280"/>
              <a:gd name="connsiteX14" fmla="*/ 0 w 7169284"/>
              <a:gd name="connsiteY14" fmla="*/ 3360944 h 3717280"/>
              <a:gd name="connsiteX15" fmla="*/ 3253 w 7169284"/>
              <a:gd name="connsiteY15" fmla="*/ 3409296 h 3717280"/>
              <a:gd name="connsiteX16" fmla="*/ 12729 w 7169284"/>
              <a:gd name="connsiteY16" fmla="*/ 3455671 h 3717280"/>
              <a:gd name="connsiteX17" fmla="*/ 28003 w 7169284"/>
              <a:gd name="connsiteY17" fmla="*/ 3499644 h 3717280"/>
              <a:gd name="connsiteX18" fmla="*/ 48651 w 7169284"/>
              <a:gd name="connsiteY18" fmla="*/ 3540792 h 3717280"/>
              <a:gd name="connsiteX19" fmla="*/ 74249 w 7169284"/>
              <a:gd name="connsiteY19" fmla="*/ 3578689 h 3717280"/>
              <a:gd name="connsiteX20" fmla="*/ 104371 w 7169284"/>
              <a:gd name="connsiteY20" fmla="*/ 3612910 h 3717280"/>
              <a:gd name="connsiteX21" fmla="*/ 138592 w 7169284"/>
              <a:gd name="connsiteY21" fmla="*/ 3643032 h 3717280"/>
              <a:gd name="connsiteX22" fmla="*/ 176489 w 7169284"/>
              <a:gd name="connsiteY22" fmla="*/ 3668629 h 3717280"/>
              <a:gd name="connsiteX23" fmla="*/ 217637 w 7169284"/>
              <a:gd name="connsiteY23" fmla="*/ 3689277 h 3717280"/>
              <a:gd name="connsiteX24" fmla="*/ 261611 w 7169284"/>
              <a:gd name="connsiteY24" fmla="*/ 3704552 h 3717280"/>
              <a:gd name="connsiteX25" fmla="*/ 307986 w 7169284"/>
              <a:gd name="connsiteY25" fmla="*/ 3714028 h 3717280"/>
              <a:gd name="connsiteX26" fmla="*/ 356337 w 7169284"/>
              <a:gd name="connsiteY26" fmla="*/ 3717281 h 3717280"/>
              <a:gd name="connsiteX27" fmla="*/ 6812950 w 7169284"/>
              <a:gd name="connsiteY27" fmla="*/ 3717281 h 3717280"/>
              <a:gd name="connsiteX28" fmla="*/ 6861301 w 7169284"/>
              <a:gd name="connsiteY28" fmla="*/ 3714028 h 3717280"/>
              <a:gd name="connsiteX29" fmla="*/ 6907675 w 7169284"/>
              <a:gd name="connsiteY29" fmla="*/ 3704552 h 3717280"/>
              <a:gd name="connsiteX30" fmla="*/ 6951648 w 7169284"/>
              <a:gd name="connsiteY30" fmla="*/ 3689277 h 3717280"/>
              <a:gd name="connsiteX31" fmla="*/ 6992795 w 7169284"/>
              <a:gd name="connsiteY31" fmla="*/ 3668629 h 3717280"/>
              <a:gd name="connsiteX32" fmla="*/ 7030692 w 7169284"/>
              <a:gd name="connsiteY32" fmla="*/ 3643032 h 3717280"/>
              <a:gd name="connsiteX33" fmla="*/ 7064914 w 7169284"/>
              <a:gd name="connsiteY33" fmla="*/ 3612910 h 3717280"/>
              <a:gd name="connsiteX34" fmla="*/ 7095036 w 7169284"/>
              <a:gd name="connsiteY34" fmla="*/ 3578689 h 3717280"/>
              <a:gd name="connsiteX35" fmla="*/ 7120633 w 7169284"/>
              <a:gd name="connsiteY35" fmla="*/ 3540792 h 3717280"/>
              <a:gd name="connsiteX36" fmla="*/ 7141281 w 7169284"/>
              <a:gd name="connsiteY36" fmla="*/ 3499644 h 3717280"/>
              <a:gd name="connsiteX37" fmla="*/ 7156556 w 7169284"/>
              <a:gd name="connsiteY37" fmla="*/ 3455671 h 3717280"/>
              <a:gd name="connsiteX38" fmla="*/ 7166032 w 7169284"/>
              <a:gd name="connsiteY38" fmla="*/ 3409296 h 3717280"/>
              <a:gd name="connsiteX39" fmla="*/ 7169285 w 7169284"/>
              <a:gd name="connsiteY39" fmla="*/ 3360944 h 3717280"/>
              <a:gd name="connsiteX40" fmla="*/ 7169285 w 7169284"/>
              <a:gd name="connsiteY40" fmla="*/ 1455897 h 3717280"/>
              <a:gd name="connsiteX41" fmla="*/ 7166032 w 7169284"/>
              <a:gd name="connsiteY41" fmla="*/ 1407546 h 3717280"/>
              <a:gd name="connsiteX42" fmla="*/ 7156556 w 7169284"/>
              <a:gd name="connsiteY42" fmla="*/ 1361171 h 3717280"/>
              <a:gd name="connsiteX43" fmla="*/ 7141281 w 7169284"/>
              <a:gd name="connsiteY43" fmla="*/ 1317197 h 3717280"/>
              <a:gd name="connsiteX44" fmla="*/ 7120633 w 7169284"/>
              <a:gd name="connsiteY44" fmla="*/ 1276049 h 3717280"/>
              <a:gd name="connsiteX45" fmla="*/ 7095036 w 7169284"/>
              <a:gd name="connsiteY45" fmla="*/ 1238152 h 3717280"/>
              <a:gd name="connsiteX46" fmla="*/ 7064914 w 7169284"/>
              <a:gd name="connsiteY46" fmla="*/ 1203931 h 3717280"/>
              <a:gd name="connsiteX47" fmla="*/ 7030692 w 7169284"/>
              <a:gd name="connsiteY47" fmla="*/ 1173809 h 3717280"/>
              <a:gd name="connsiteX48" fmla="*/ 6992795 w 7169284"/>
              <a:gd name="connsiteY48" fmla="*/ 1148211 h 3717280"/>
              <a:gd name="connsiteX49" fmla="*/ 6951648 w 7169284"/>
              <a:gd name="connsiteY49" fmla="*/ 1127563 h 3717280"/>
              <a:gd name="connsiteX50" fmla="*/ 6907675 w 7169284"/>
              <a:gd name="connsiteY50" fmla="*/ 1112289 h 3717280"/>
              <a:gd name="connsiteX51" fmla="*/ 6861301 w 7169284"/>
              <a:gd name="connsiteY51" fmla="*/ 1102813 h 3717280"/>
              <a:gd name="connsiteX52" fmla="*/ 6812950 w 7169284"/>
              <a:gd name="connsiteY52" fmla="*/ 1099560 h 3717280"/>
              <a:gd name="connsiteX0" fmla="*/ 2377043 w 7169284"/>
              <a:gd name="connsiteY0" fmla="*/ 0 h 3717280"/>
              <a:gd name="connsiteX1" fmla="*/ 1836130 w 7169284"/>
              <a:gd name="connsiteY1" fmla="*/ 1099560 h 3717280"/>
              <a:gd name="connsiteX2" fmla="*/ 2993816 w 7169284"/>
              <a:gd name="connsiteY2" fmla="*/ 1116306 h 3717280"/>
              <a:gd name="connsiteX3" fmla="*/ 2377043 w 7169284"/>
              <a:gd name="connsiteY3" fmla="*/ 0 h 3717280"/>
              <a:gd name="connsiteX0" fmla="*/ 6812950 w 7169286"/>
              <a:gd name="connsiteY0" fmla="*/ 1099560 h 3717282"/>
              <a:gd name="connsiteX1" fmla="*/ 356337 w 7169286"/>
              <a:gd name="connsiteY1" fmla="*/ 1099560 h 3717282"/>
              <a:gd name="connsiteX2" fmla="*/ 307986 w 7169286"/>
              <a:gd name="connsiteY2" fmla="*/ 1102813 h 3717282"/>
              <a:gd name="connsiteX3" fmla="*/ 261611 w 7169286"/>
              <a:gd name="connsiteY3" fmla="*/ 1112289 h 3717282"/>
              <a:gd name="connsiteX4" fmla="*/ 217637 w 7169286"/>
              <a:gd name="connsiteY4" fmla="*/ 1127563 h 3717282"/>
              <a:gd name="connsiteX5" fmla="*/ 176489 w 7169286"/>
              <a:gd name="connsiteY5" fmla="*/ 1148211 h 3717282"/>
              <a:gd name="connsiteX6" fmla="*/ 138592 w 7169286"/>
              <a:gd name="connsiteY6" fmla="*/ 1173809 h 3717282"/>
              <a:gd name="connsiteX7" fmla="*/ 104371 w 7169286"/>
              <a:gd name="connsiteY7" fmla="*/ 1203931 h 3717282"/>
              <a:gd name="connsiteX8" fmla="*/ 74249 w 7169286"/>
              <a:gd name="connsiteY8" fmla="*/ 1238152 h 3717282"/>
              <a:gd name="connsiteX9" fmla="*/ 48651 w 7169286"/>
              <a:gd name="connsiteY9" fmla="*/ 1276049 h 3717282"/>
              <a:gd name="connsiteX10" fmla="*/ 28003 w 7169286"/>
              <a:gd name="connsiteY10" fmla="*/ 1317197 h 3717282"/>
              <a:gd name="connsiteX11" fmla="*/ 12729 w 7169286"/>
              <a:gd name="connsiteY11" fmla="*/ 1361171 h 3717282"/>
              <a:gd name="connsiteX12" fmla="*/ 3253 w 7169286"/>
              <a:gd name="connsiteY12" fmla="*/ 1407546 h 3717282"/>
              <a:gd name="connsiteX13" fmla="*/ 0 w 7169286"/>
              <a:gd name="connsiteY13" fmla="*/ 1455897 h 3717282"/>
              <a:gd name="connsiteX14" fmla="*/ 0 w 7169286"/>
              <a:gd name="connsiteY14" fmla="*/ 3360944 h 3717282"/>
              <a:gd name="connsiteX15" fmla="*/ 3253 w 7169286"/>
              <a:gd name="connsiteY15" fmla="*/ 3409296 h 3717282"/>
              <a:gd name="connsiteX16" fmla="*/ 12729 w 7169286"/>
              <a:gd name="connsiteY16" fmla="*/ 3455671 h 3717282"/>
              <a:gd name="connsiteX17" fmla="*/ 28003 w 7169286"/>
              <a:gd name="connsiteY17" fmla="*/ 3499644 h 3717282"/>
              <a:gd name="connsiteX18" fmla="*/ 48651 w 7169286"/>
              <a:gd name="connsiteY18" fmla="*/ 3540792 h 3717282"/>
              <a:gd name="connsiteX19" fmla="*/ 74249 w 7169286"/>
              <a:gd name="connsiteY19" fmla="*/ 3578689 h 3717282"/>
              <a:gd name="connsiteX20" fmla="*/ 104371 w 7169286"/>
              <a:gd name="connsiteY20" fmla="*/ 3612910 h 3717282"/>
              <a:gd name="connsiteX21" fmla="*/ 138592 w 7169286"/>
              <a:gd name="connsiteY21" fmla="*/ 3643032 h 3717282"/>
              <a:gd name="connsiteX22" fmla="*/ 176489 w 7169286"/>
              <a:gd name="connsiteY22" fmla="*/ 3668629 h 3717282"/>
              <a:gd name="connsiteX23" fmla="*/ 217637 w 7169286"/>
              <a:gd name="connsiteY23" fmla="*/ 3689277 h 3717282"/>
              <a:gd name="connsiteX24" fmla="*/ 261611 w 7169286"/>
              <a:gd name="connsiteY24" fmla="*/ 3704552 h 3717282"/>
              <a:gd name="connsiteX25" fmla="*/ 307986 w 7169286"/>
              <a:gd name="connsiteY25" fmla="*/ 3714028 h 3717282"/>
              <a:gd name="connsiteX26" fmla="*/ 356337 w 7169286"/>
              <a:gd name="connsiteY26" fmla="*/ 3717281 h 3717282"/>
              <a:gd name="connsiteX27" fmla="*/ 6812950 w 7169286"/>
              <a:gd name="connsiteY27" fmla="*/ 3717281 h 3717282"/>
              <a:gd name="connsiteX28" fmla="*/ 6861301 w 7169286"/>
              <a:gd name="connsiteY28" fmla="*/ 3714028 h 3717282"/>
              <a:gd name="connsiteX29" fmla="*/ 6907675 w 7169286"/>
              <a:gd name="connsiteY29" fmla="*/ 3704552 h 3717282"/>
              <a:gd name="connsiteX30" fmla="*/ 6951648 w 7169286"/>
              <a:gd name="connsiteY30" fmla="*/ 3689277 h 3717282"/>
              <a:gd name="connsiteX31" fmla="*/ 6992795 w 7169286"/>
              <a:gd name="connsiteY31" fmla="*/ 3668629 h 3717282"/>
              <a:gd name="connsiteX32" fmla="*/ 7030692 w 7169286"/>
              <a:gd name="connsiteY32" fmla="*/ 3643032 h 3717282"/>
              <a:gd name="connsiteX33" fmla="*/ 7064914 w 7169286"/>
              <a:gd name="connsiteY33" fmla="*/ 3612910 h 3717282"/>
              <a:gd name="connsiteX34" fmla="*/ 7095036 w 7169286"/>
              <a:gd name="connsiteY34" fmla="*/ 3578689 h 3717282"/>
              <a:gd name="connsiteX35" fmla="*/ 7120633 w 7169286"/>
              <a:gd name="connsiteY35" fmla="*/ 3540792 h 3717282"/>
              <a:gd name="connsiteX36" fmla="*/ 7141281 w 7169286"/>
              <a:gd name="connsiteY36" fmla="*/ 3499644 h 3717282"/>
              <a:gd name="connsiteX37" fmla="*/ 7156556 w 7169286"/>
              <a:gd name="connsiteY37" fmla="*/ 3455671 h 3717282"/>
              <a:gd name="connsiteX38" fmla="*/ 7166032 w 7169286"/>
              <a:gd name="connsiteY38" fmla="*/ 3409296 h 3717282"/>
              <a:gd name="connsiteX39" fmla="*/ 7169285 w 7169286"/>
              <a:gd name="connsiteY39" fmla="*/ 3360944 h 3717282"/>
              <a:gd name="connsiteX40" fmla="*/ 7169285 w 7169286"/>
              <a:gd name="connsiteY40" fmla="*/ 1455897 h 3717282"/>
              <a:gd name="connsiteX41" fmla="*/ 7166032 w 7169286"/>
              <a:gd name="connsiteY41" fmla="*/ 1407546 h 3717282"/>
              <a:gd name="connsiteX42" fmla="*/ 7156556 w 7169286"/>
              <a:gd name="connsiteY42" fmla="*/ 1361171 h 3717282"/>
              <a:gd name="connsiteX43" fmla="*/ 7141281 w 7169286"/>
              <a:gd name="connsiteY43" fmla="*/ 1317197 h 3717282"/>
              <a:gd name="connsiteX44" fmla="*/ 7120633 w 7169286"/>
              <a:gd name="connsiteY44" fmla="*/ 1276049 h 3717282"/>
              <a:gd name="connsiteX45" fmla="*/ 7095036 w 7169286"/>
              <a:gd name="connsiteY45" fmla="*/ 1238152 h 3717282"/>
              <a:gd name="connsiteX46" fmla="*/ 7064914 w 7169286"/>
              <a:gd name="connsiteY46" fmla="*/ 1203931 h 3717282"/>
              <a:gd name="connsiteX47" fmla="*/ 7030692 w 7169286"/>
              <a:gd name="connsiteY47" fmla="*/ 1173809 h 3717282"/>
              <a:gd name="connsiteX48" fmla="*/ 6992795 w 7169286"/>
              <a:gd name="connsiteY48" fmla="*/ 1148211 h 3717282"/>
              <a:gd name="connsiteX49" fmla="*/ 6951648 w 7169286"/>
              <a:gd name="connsiteY49" fmla="*/ 1127563 h 3717282"/>
              <a:gd name="connsiteX50" fmla="*/ 6907675 w 7169286"/>
              <a:gd name="connsiteY50" fmla="*/ 1112289 h 3717282"/>
              <a:gd name="connsiteX51" fmla="*/ 6861301 w 7169286"/>
              <a:gd name="connsiteY51" fmla="*/ 1102813 h 3717282"/>
              <a:gd name="connsiteX52" fmla="*/ 6812950 w 7169286"/>
              <a:gd name="connsiteY52" fmla="*/ 1099560 h 3717282"/>
              <a:gd name="connsiteX0" fmla="*/ 2377043 w 7169286"/>
              <a:gd name="connsiteY0" fmla="*/ 0 h 3717282"/>
              <a:gd name="connsiteX1" fmla="*/ 2348194 w 7169286"/>
              <a:gd name="connsiteY1" fmla="*/ 1116306 h 3717282"/>
              <a:gd name="connsiteX2" fmla="*/ 2993816 w 7169286"/>
              <a:gd name="connsiteY2" fmla="*/ 1116306 h 3717282"/>
              <a:gd name="connsiteX3" fmla="*/ 2377043 w 7169286"/>
              <a:gd name="connsiteY3" fmla="*/ 0 h 3717282"/>
              <a:gd name="connsiteX0" fmla="*/ 6812950 w 7169284"/>
              <a:gd name="connsiteY0" fmla="*/ 1082814 h 3700534"/>
              <a:gd name="connsiteX1" fmla="*/ 356337 w 7169284"/>
              <a:gd name="connsiteY1" fmla="*/ 1082814 h 3700534"/>
              <a:gd name="connsiteX2" fmla="*/ 307986 w 7169284"/>
              <a:gd name="connsiteY2" fmla="*/ 1086067 h 3700534"/>
              <a:gd name="connsiteX3" fmla="*/ 261611 w 7169284"/>
              <a:gd name="connsiteY3" fmla="*/ 1095543 h 3700534"/>
              <a:gd name="connsiteX4" fmla="*/ 217637 w 7169284"/>
              <a:gd name="connsiteY4" fmla="*/ 1110817 h 3700534"/>
              <a:gd name="connsiteX5" fmla="*/ 176489 w 7169284"/>
              <a:gd name="connsiteY5" fmla="*/ 1131465 h 3700534"/>
              <a:gd name="connsiteX6" fmla="*/ 138592 w 7169284"/>
              <a:gd name="connsiteY6" fmla="*/ 1157063 h 3700534"/>
              <a:gd name="connsiteX7" fmla="*/ 104371 w 7169284"/>
              <a:gd name="connsiteY7" fmla="*/ 1187185 h 3700534"/>
              <a:gd name="connsiteX8" fmla="*/ 74249 w 7169284"/>
              <a:gd name="connsiteY8" fmla="*/ 1221406 h 3700534"/>
              <a:gd name="connsiteX9" fmla="*/ 48651 w 7169284"/>
              <a:gd name="connsiteY9" fmla="*/ 1259303 h 3700534"/>
              <a:gd name="connsiteX10" fmla="*/ 28003 w 7169284"/>
              <a:gd name="connsiteY10" fmla="*/ 1300451 h 3700534"/>
              <a:gd name="connsiteX11" fmla="*/ 12729 w 7169284"/>
              <a:gd name="connsiteY11" fmla="*/ 1344425 h 3700534"/>
              <a:gd name="connsiteX12" fmla="*/ 3253 w 7169284"/>
              <a:gd name="connsiteY12" fmla="*/ 1390800 h 3700534"/>
              <a:gd name="connsiteX13" fmla="*/ 0 w 7169284"/>
              <a:gd name="connsiteY13" fmla="*/ 1439151 h 3700534"/>
              <a:gd name="connsiteX14" fmla="*/ 0 w 7169284"/>
              <a:gd name="connsiteY14" fmla="*/ 3344198 h 3700534"/>
              <a:gd name="connsiteX15" fmla="*/ 3253 w 7169284"/>
              <a:gd name="connsiteY15" fmla="*/ 3392550 h 3700534"/>
              <a:gd name="connsiteX16" fmla="*/ 12729 w 7169284"/>
              <a:gd name="connsiteY16" fmla="*/ 3438925 h 3700534"/>
              <a:gd name="connsiteX17" fmla="*/ 28003 w 7169284"/>
              <a:gd name="connsiteY17" fmla="*/ 3482898 h 3700534"/>
              <a:gd name="connsiteX18" fmla="*/ 48651 w 7169284"/>
              <a:gd name="connsiteY18" fmla="*/ 3524046 h 3700534"/>
              <a:gd name="connsiteX19" fmla="*/ 74249 w 7169284"/>
              <a:gd name="connsiteY19" fmla="*/ 3561943 h 3700534"/>
              <a:gd name="connsiteX20" fmla="*/ 104371 w 7169284"/>
              <a:gd name="connsiteY20" fmla="*/ 3596164 h 3700534"/>
              <a:gd name="connsiteX21" fmla="*/ 138592 w 7169284"/>
              <a:gd name="connsiteY21" fmla="*/ 3626286 h 3700534"/>
              <a:gd name="connsiteX22" fmla="*/ 176489 w 7169284"/>
              <a:gd name="connsiteY22" fmla="*/ 3651883 h 3700534"/>
              <a:gd name="connsiteX23" fmla="*/ 217637 w 7169284"/>
              <a:gd name="connsiteY23" fmla="*/ 3672531 h 3700534"/>
              <a:gd name="connsiteX24" fmla="*/ 261611 w 7169284"/>
              <a:gd name="connsiteY24" fmla="*/ 3687806 h 3700534"/>
              <a:gd name="connsiteX25" fmla="*/ 307986 w 7169284"/>
              <a:gd name="connsiteY25" fmla="*/ 3697282 h 3700534"/>
              <a:gd name="connsiteX26" fmla="*/ 356337 w 7169284"/>
              <a:gd name="connsiteY26" fmla="*/ 3700535 h 3700534"/>
              <a:gd name="connsiteX27" fmla="*/ 6812950 w 7169284"/>
              <a:gd name="connsiteY27" fmla="*/ 3700535 h 3700534"/>
              <a:gd name="connsiteX28" fmla="*/ 6861301 w 7169284"/>
              <a:gd name="connsiteY28" fmla="*/ 3697282 h 3700534"/>
              <a:gd name="connsiteX29" fmla="*/ 6907675 w 7169284"/>
              <a:gd name="connsiteY29" fmla="*/ 3687806 h 3700534"/>
              <a:gd name="connsiteX30" fmla="*/ 6951648 w 7169284"/>
              <a:gd name="connsiteY30" fmla="*/ 3672531 h 3700534"/>
              <a:gd name="connsiteX31" fmla="*/ 6992795 w 7169284"/>
              <a:gd name="connsiteY31" fmla="*/ 3651883 h 3700534"/>
              <a:gd name="connsiteX32" fmla="*/ 7030692 w 7169284"/>
              <a:gd name="connsiteY32" fmla="*/ 3626286 h 3700534"/>
              <a:gd name="connsiteX33" fmla="*/ 7064914 w 7169284"/>
              <a:gd name="connsiteY33" fmla="*/ 3596164 h 3700534"/>
              <a:gd name="connsiteX34" fmla="*/ 7095036 w 7169284"/>
              <a:gd name="connsiteY34" fmla="*/ 3561943 h 3700534"/>
              <a:gd name="connsiteX35" fmla="*/ 7120633 w 7169284"/>
              <a:gd name="connsiteY35" fmla="*/ 3524046 h 3700534"/>
              <a:gd name="connsiteX36" fmla="*/ 7141281 w 7169284"/>
              <a:gd name="connsiteY36" fmla="*/ 3482898 h 3700534"/>
              <a:gd name="connsiteX37" fmla="*/ 7156556 w 7169284"/>
              <a:gd name="connsiteY37" fmla="*/ 3438925 h 3700534"/>
              <a:gd name="connsiteX38" fmla="*/ 7166032 w 7169284"/>
              <a:gd name="connsiteY38" fmla="*/ 3392550 h 3700534"/>
              <a:gd name="connsiteX39" fmla="*/ 7169285 w 7169284"/>
              <a:gd name="connsiteY39" fmla="*/ 3344198 h 3700534"/>
              <a:gd name="connsiteX40" fmla="*/ 7169285 w 7169284"/>
              <a:gd name="connsiteY40" fmla="*/ 1439151 h 3700534"/>
              <a:gd name="connsiteX41" fmla="*/ 7166032 w 7169284"/>
              <a:gd name="connsiteY41" fmla="*/ 1390800 h 3700534"/>
              <a:gd name="connsiteX42" fmla="*/ 7156556 w 7169284"/>
              <a:gd name="connsiteY42" fmla="*/ 1344425 h 3700534"/>
              <a:gd name="connsiteX43" fmla="*/ 7141281 w 7169284"/>
              <a:gd name="connsiteY43" fmla="*/ 1300451 h 3700534"/>
              <a:gd name="connsiteX44" fmla="*/ 7120633 w 7169284"/>
              <a:gd name="connsiteY44" fmla="*/ 1259303 h 3700534"/>
              <a:gd name="connsiteX45" fmla="*/ 7095036 w 7169284"/>
              <a:gd name="connsiteY45" fmla="*/ 1221406 h 3700534"/>
              <a:gd name="connsiteX46" fmla="*/ 7064914 w 7169284"/>
              <a:gd name="connsiteY46" fmla="*/ 1187185 h 3700534"/>
              <a:gd name="connsiteX47" fmla="*/ 7030692 w 7169284"/>
              <a:gd name="connsiteY47" fmla="*/ 1157063 h 3700534"/>
              <a:gd name="connsiteX48" fmla="*/ 6992795 w 7169284"/>
              <a:gd name="connsiteY48" fmla="*/ 1131465 h 3700534"/>
              <a:gd name="connsiteX49" fmla="*/ 6951648 w 7169284"/>
              <a:gd name="connsiteY49" fmla="*/ 1110817 h 3700534"/>
              <a:gd name="connsiteX50" fmla="*/ 6907675 w 7169284"/>
              <a:gd name="connsiteY50" fmla="*/ 1095543 h 3700534"/>
              <a:gd name="connsiteX51" fmla="*/ 6861301 w 7169284"/>
              <a:gd name="connsiteY51" fmla="*/ 1086067 h 3700534"/>
              <a:gd name="connsiteX52" fmla="*/ 6812950 w 7169284"/>
              <a:gd name="connsiteY52" fmla="*/ 1082814 h 3700534"/>
              <a:gd name="connsiteX0" fmla="*/ 2092563 w 7169284"/>
              <a:gd name="connsiteY0" fmla="*/ 0 h 3700534"/>
              <a:gd name="connsiteX1" fmla="*/ 2348194 w 7169284"/>
              <a:gd name="connsiteY1" fmla="*/ 1099560 h 3700534"/>
              <a:gd name="connsiteX2" fmla="*/ 2993816 w 7169284"/>
              <a:gd name="connsiteY2" fmla="*/ 1099560 h 3700534"/>
              <a:gd name="connsiteX3" fmla="*/ 2092563 w 7169284"/>
              <a:gd name="connsiteY3" fmla="*/ 0 h 3700534"/>
              <a:gd name="connsiteX0" fmla="*/ 6812950 w 7169286"/>
              <a:gd name="connsiteY0" fmla="*/ 1220972 h 3838694"/>
              <a:gd name="connsiteX1" fmla="*/ 356337 w 7169286"/>
              <a:gd name="connsiteY1" fmla="*/ 1220972 h 3838694"/>
              <a:gd name="connsiteX2" fmla="*/ 307986 w 7169286"/>
              <a:gd name="connsiteY2" fmla="*/ 1224225 h 3838694"/>
              <a:gd name="connsiteX3" fmla="*/ 261611 w 7169286"/>
              <a:gd name="connsiteY3" fmla="*/ 1233701 h 3838694"/>
              <a:gd name="connsiteX4" fmla="*/ 217637 w 7169286"/>
              <a:gd name="connsiteY4" fmla="*/ 1248975 h 3838694"/>
              <a:gd name="connsiteX5" fmla="*/ 176489 w 7169286"/>
              <a:gd name="connsiteY5" fmla="*/ 1269623 h 3838694"/>
              <a:gd name="connsiteX6" fmla="*/ 138592 w 7169286"/>
              <a:gd name="connsiteY6" fmla="*/ 1295221 h 3838694"/>
              <a:gd name="connsiteX7" fmla="*/ 104371 w 7169286"/>
              <a:gd name="connsiteY7" fmla="*/ 1325343 h 3838694"/>
              <a:gd name="connsiteX8" fmla="*/ 74249 w 7169286"/>
              <a:gd name="connsiteY8" fmla="*/ 1359564 h 3838694"/>
              <a:gd name="connsiteX9" fmla="*/ 48651 w 7169286"/>
              <a:gd name="connsiteY9" fmla="*/ 1397461 h 3838694"/>
              <a:gd name="connsiteX10" fmla="*/ 28003 w 7169286"/>
              <a:gd name="connsiteY10" fmla="*/ 1438609 h 3838694"/>
              <a:gd name="connsiteX11" fmla="*/ 12729 w 7169286"/>
              <a:gd name="connsiteY11" fmla="*/ 1482583 h 3838694"/>
              <a:gd name="connsiteX12" fmla="*/ 3253 w 7169286"/>
              <a:gd name="connsiteY12" fmla="*/ 1528958 h 3838694"/>
              <a:gd name="connsiteX13" fmla="*/ 0 w 7169286"/>
              <a:gd name="connsiteY13" fmla="*/ 1577309 h 3838694"/>
              <a:gd name="connsiteX14" fmla="*/ 0 w 7169286"/>
              <a:gd name="connsiteY14" fmla="*/ 3482356 h 3838694"/>
              <a:gd name="connsiteX15" fmla="*/ 3253 w 7169286"/>
              <a:gd name="connsiteY15" fmla="*/ 3530708 h 3838694"/>
              <a:gd name="connsiteX16" fmla="*/ 12729 w 7169286"/>
              <a:gd name="connsiteY16" fmla="*/ 3577083 h 3838694"/>
              <a:gd name="connsiteX17" fmla="*/ 28003 w 7169286"/>
              <a:gd name="connsiteY17" fmla="*/ 3621056 h 3838694"/>
              <a:gd name="connsiteX18" fmla="*/ 48651 w 7169286"/>
              <a:gd name="connsiteY18" fmla="*/ 3662204 h 3838694"/>
              <a:gd name="connsiteX19" fmla="*/ 74249 w 7169286"/>
              <a:gd name="connsiteY19" fmla="*/ 3700101 h 3838694"/>
              <a:gd name="connsiteX20" fmla="*/ 104371 w 7169286"/>
              <a:gd name="connsiteY20" fmla="*/ 3734322 h 3838694"/>
              <a:gd name="connsiteX21" fmla="*/ 138592 w 7169286"/>
              <a:gd name="connsiteY21" fmla="*/ 3764444 h 3838694"/>
              <a:gd name="connsiteX22" fmla="*/ 176489 w 7169286"/>
              <a:gd name="connsiteY22" fmla="*/ 3790041 h 3838694"/>
              <a:gd name="connsiteX23" fmla="*/ 217637 w 7169286"/>
              <a:gd name="connsiteY23" fmla="*/ 3810689 h 3838694"/>
              <a:gd name="connsiteX24" fmla="*/ 261611 w 7169286"/>
              <a:gd name="connsiteY24" fmla="*/ 3825964 h 3838694"/>
              <a:gd name="connsiteX25" fmla="*/ 307986 w 7169286"/>
              <a:gd name="connsiteY25" fmla="*/ 3835440 h 3838694"/>
              <a:gd name="connsiteX26" fmla="*/ 356337 w 7169286"/>
              <a:gd name="connsiteY26" fmla="*/ 3838693 h 3838694"/>
              <a:gd name="connsiteX27" fmla="*/ 6812950 w 7169286"/>
              <a:gd name="connsiteY27" fmla="*/ 3838693 h 3838694"/>
              <a:gd name="connsiteX28" fmla="*/ 6861301 w 7169286"/>
              <a:gd name="connsiteY28" fmla="*/ 3835440 h 3838694"/>
              <a:gd name="connsiteX29" fmla="*/ 6907675 w 7169286"/>
              <a:gd name="connsiteY29" fmla="*/ 3825964 h 3838694"/>
              <a:gd name="connsiteX30" fmla="*/ 6951648 w 7169286"/>
              <a:gd name="connsiteY30" fmla="*/ 3810689 h 3838694"/>
              <a:gd name="connsiteX31" fmla="*/ 6992795 w 7169286"/>
              <a:gd name="connsiteY31" fmla="*/ 3790041 h 3838694"/>
              <a:gd name="connsiteX32" fmla="*/ 7030692 w 7169286"/>
              <a:gd name="connsiteY32" fmla="*/ 3764444 h 3838694"/>
              <a:gd name="connsiteX33" fmla="*/ 7064914 w 7169286"/>
              <a:gd name="connsiteY33" fmla="*/ 3734322 h 3838694"/>
              <a:gd name="connsiteX34" fmla="*/ 7095036 w 7169286"/>
              <a:gd name="connsiteY34" fmla="*/ 3700101 h 3838694"/>
              <a:gd name="connsiteX35" fmla="*/ 7120633 w 7169286"/>
              <a:gd name="connsiteY35" fmla="*/ 3662204 h 3838694"/>
              <a:gd name="connsiteX36" fmla="*/ 7141281 w 7169286"/>
              <a:gd name="connsiteY36" fmla="*/ 3621056 h 3838694"/>
              <a:gd name="connsiteX37" fmla="*/ 7156556 w 7169286"/>
              <a:gd name="connsiteY37" fmla="*/ 3577083 h 3838694"/>
              <a:gd name="connsiteX38" fmla="*/ 7166032 w 7169286"/>
              <a:gd name="connsiteY38" fmla="*/ 3530708 h 3838694"/>
              <a:gd name="connsiteX39" fmla="*/ 7169285 w 7169286"/>
              <a:gd name="connsiteY39" fmla="*/ 3482356 h 3838694"/>
              <a:gd name="connsiteX40" fmla="*/ 7169285 w 7169286"/>
              <a:gd name="connsiteY40" fmla="*/ 1577309 h 3838694"/>
              <a:gd name="connsiteX41" fmla="*/ 7166032 w 7169286"/>
              <a:gd name="connsiteY41" fmla="*/ 1528958 h 3838694"/>
              <a:gd name="connsiteX42" fmla="*/ 7156556 w 7169286"/>
              <a:gd name="connsiteY42" fmla="*/ 1482583 h 3838694"/>
              <a:gd name="connsiteX43" fmla="*/ 7141281 w 7169286"/>
              <a:gd name="connsiteY43" fmla="*/ 1438609 h 3838694"/>
              <a:gd name="connsiteX44" fmla="*/ 7120633 w 7169286"/>
              <a:gd name="connsiteY44" fmla="*/ 1397461 h 3838694"/>
              <a:gd name="connsiteX45" fmla="*/ 7095036 w 7169286"/>
              <a:gd name="connsiteY45" fmla="*/ 1359564 h 3838694"/>
              <a:gd name="connsiteX46" fmla="*/ 7064914 w 7169286"/>
              <a:gd name="connsiteY46" fmla="*/ 1325343 h 3838694"/>
              <a:gd name="connsiteX47" fmla="*/ 7030692 w 7169286"/>
              <a:gd name="connsiteY47" fmla="*/ 1295221 h 3838694"/>
              <a:gd name="connsiteX48" fmla="*/ 6992795 w 7169286"/>
              <a:gd name="connsiteY48" fmla="*/ 1269623 h 3838694"/>
              <a:gd name="connsiteX49" fmla="*/ 6951648 w 7169286"/>
              <a:gd name="connsiteY49" fmla="*/ 1248975 h 3838694"/>
              <a:gd name="connsiteX50" fmla="*/ 6907675 w 7169286"/>
              <a:gd name="connsiteY50" fmla="*/ 1233701 h 3838694"/>
              <a:gd name="connsiteX51" fmla="*/ 6861301 w 7169286"/>
              <a:gd name="connsiteY51" fmla="*/ 1224225 h 3838694"/>
              <a:gd name="connsiteX52" fmla="*/ 6812950 w 7169286"/>
              <a:gd name="connsiteY52" fmla="*/ 1220972 h 3838694"/>
              <a:gd name="connsiteX0" fmla="*/ 997315 w 7169286"/>
              <a:gd name="connsiteY0" fmla="*/ 0 h 3838694"/>
              <a:gd name="connsiteX1" fmla="*/ 2348194 w 7169286"/>
              <a:gd name="connsiteY1" fmla="*/ 1237718 h 3838694"/>
              <a:gd name="connsiteX2" fmla="*/ 2993816 w 7169286"/>
              <a:gd name="connsiteY2" fmla="*/ 1237718 h 3838694"/>
              <a:gd name="connsiteX3" fmla="*/ 997315 w 7169286"/>
              <a:gd name="connsiteY3" fmla="*/ 0 h 3838694"/>
              <a:gd name="connsiteX0" fmla="*/ 6812950 w 7169284"/>
              <a:gd name="connsiteY0" fmla="*/ 994895 h 3612616"/>
              <a:gd name="connsiteX1" fmla="*/ 356337 w 7169284"/>
              <a:gd name="connsiteY1" fmla="*/ 994895 h 3612616"/>
              <a:gd name="connsiteX2" fmla="*/ 307986 w 7169284"/>
              <a:gd name="connsiteY2" fmla="*/ 998148 h 3612616"/>
              <a:gd name="connsiteX3" fmla="*/ 261611 w 7169284"/>
              <a:gd name="connsiteY3" fmla="*/ 1007624 h 3612616"/>
              <a:gd name="connsiteX4" fmla="*/ 217637 w 7169284"/>
              <a:gd name="connsiteY4" fmla="*/ 1022898 h 3612616"/>
              <a:gd name="connsiteX5" fmla="*/ 176489 w 7169284"/>
              <a:gd name="connsiteY5" fmla="*/ 1043546 h 3612616"/>
              <a:gd name="connsiteX6" fmla="*/ 138592 w 7169284"/>
              <a:gd name="connsiteY6" fmla="*/ 1069144 h 3612616"/>
              <a:gd name="connsiteX7" fmla="*/ 104371 w 7169284"/>
              <a:gd name="connsiteY7" fmla="*/ 1099266 h 3612616"/>
              <a:gd name="connsiteX8" fmla="*/ 74249 w 7169284"/>
              <a:gd name="connsiteY8" fmla="*/ 1133487 h 3612616"/>
              <a:gd name="connsiteX9" fmla="*/ 48651 w 7169284"/>
              <a:gd name="connsiteY9" fmla="*/ 1171384 h 3612616"/>
              <a:gd name="connsiteX10" fmla="*/ 28003 w 7169284"/>
              <a:gd name="connsiteY10" fmla="*/ 1212532 h 3612616"/>
              <a:gd name="connsiteX11" fmla="*/ 12729 w 7169284"/>
              <a:gd name="connsiteY11" fmla="*/ 1256506 h 3612616"/>
              <a:gd name="connsiteX12" fmla="*/ 3253 w 7169284"/>
              <a:gd name="connsiteY12" fmla="*/ 1302881 h 3612616"/>
              <a:gd name="connsiteX13" fmla="*/ 0 w 7169284"/>
              <a:gd name="connsiteY13" fmla="*/ 1351232 h 3612616"/>
              <a:gd name="connsiteX14" fmla="*/ 0 w 7169284"/>
              <a:gd name="connsiteY14" fmla="*/ 3256279 h 3612616"/>
              <a:gd name="connsiteX15" fmla="*/ 3253 w 7169284"/>
              <a:gd name="connsiteY15" fmla="*/ 3304631 h 3612616"/>
              <a:gd name="connsiteX16" fmla="*/ 12729 w 7169284"/>
              <a:gd name="connsiteY16" fmla="*/ 3351006 h 3612616"/>
              <a:gd name="connsiteX17" fmla="*/ 28003 w 7169284"/>
              <a:gd name="connsiteY17" fmla="*/ 3394979 h 3612616"/>
              <a:gd name="connsiteX18" fmla="*/ 48651 w 7169284"/>
              <a:gd name="connsiteY18" fmla="*/ 3436127 h 3612616"/>
              <a:gd name="connsiteX19" fmla="*/ 74249 w 7169284"/>
              <a:gd name="connsiteY19" fmla="*/ 3474024 h 3612616"/>
              <a:gd name="connsiteX20" fmla="*/ 104371 w 7169284"/>
              <a:gd name="connsiteY20" fmla="*/ 3508245 h 3612616"/>
              <a:gd name="connsiteX21" fmla="*/ 138592 w 7169284"/>
              <a:gd name="connsiteY21" fmla="*/ 3538367 h 3612616"/>
              <a:gd name="connsiteX22" fmla="*/ 176489 w 7169284"/>
              <a:gd name="connsiteY22" fmla="*/ 3563964 h 3612616"/>
              <a:gd name="connsiteX23" fmla="*/ 217637 w 7169284"/>
              <a:gd name="connsiteY23" fmla="*/ 3584612 h 3612616"/>
              <a:gd name="connsiteX24" fmla="*/ 261611 w 7169284"/>
              <a:gd name="connsiteY24" fmla="*/ 3599887 h 3612616"/>
              <a:gd name="connsiteX25" fmla="*/ 307986 w 7169284"/>
              <a:gd name="connsiteY25" fmla="*/ 3609363 h 3612616"/>
              <a:gd name="connsiteX26" fmla="*/ 356337 w 7169284"/>
              <a:gd name="connsiteY26" fmla="*/ 3612616 h 3612616"/>
              <a:gd name="connsiteX27" fmla="*/ 6812950 w 7169284"/>
              <a:gd name="connsiteY27" fmla="*/ 3612616 h 3612616"/>
              <a:gd name="connsiteX28" fmla="*/ 6861301 w 7169284"/>
              <a:gd name="connsiteY28" fmla="*/ 3609363 h 3612616"/>
              <a:gd name="connsiteX29" fmla="*/ 6907675 w 7169284"/>
              <a:gd name="connsiteY29" fmla="*/ 3599887 h 3612616"/>
              <a:gd name="connsiteX30" fmla="*/ 6951648 w 7169284"/>
              <a:gd name="connsiteY30" fmla="*/ 3584612 h 3612616"/>
              <a:gd name="connsiteX31" fmla="*/ 6992795 w 7169284"/>
              <a:gd name="connsiteY31" fmla="*/ 3563964 h 3612616"/>
              <a:gd name="connsiteX32" fmla="*/ 7030692 w 7169284"/>
              <a:gd name="connsiteY32" fmla="*/ 3538367 h 3612616"/>
              <a:gd name="connsiteX33" fmla="*/ 7064914 w 7169284"/>
              <a:gd name="connsiteY33" fmla="*/ 3508245 h 3612616"/>
              <a:gd name="connsiteX34" fmla="*/ 7095036 w 7169284"/>
              <a:gd name="connsiteY34" fmla="*/ 3474024 h 3612616"/>
              <a:gd name="connsiteX35" fmla="*/ 7120633 w 7169284"/>
              <a:gd name="connsiteY35" fmla="*/ 3436127 h 3612616"/>
              <a:gd name="connsiteX36" fmla="*/ 7141281 w 7169284"/>
              <a:gd name="connsiteY36" fmla="*/ 3394979 h 3612616"/>
              <a:gd name="connsiteX37" fmla="*/ 7156556 w 7169284"/>
              <a:gd name="connsiteY37" fmla="*/ 3351006 h 3612616"/>
              <a:gd name="connsiteX38" fmla="*/ 7166032 w 7169284"/>
              <a:gd name="connsiteY38" fmla="*/ 3304631 h 3612616"/>
              <a:gd name="connsiteX39" fmla="*/ 7169285 w 7169284"/>
              <a:gd name="connsiteY39" fmla="*/ 3256279 h 3612616"/>
              <a:gd name="connsiteX40" fmla="*/ 7169285 w 7169284"/>
              <a:gd name="connsiteY40" fmla="*/ 1351232 h 3612616"/>
              <a:gd name="connsiteX41" fmla="*/ 7166032 w 7169284"/>
              <a:gd name="connsiteY41" fmla="*/ 1302881 h 3612616"/>
              <a:gd name="connsiteX42" fmla="*/ 7156556 w 7169284"/>
              <a:gd name="connsiteY42" fmla="*/ 1256506 h 3612616"/>
              <a:gd name="connsiteX43" fmla="*/ 7141281 w 7169284"/>
              <a:gd name="connsiteY43" fmla="*/ 1212532 h 3612616"/>
              <a:gd name="connsiteX44" fmla="*/ 7120633 w 7169284"/>
              <a:gd name="connsiteY44" fmla="*/ 1171384 h 3612616"/>
              <a:gd name="connsiteX45" fmla="*/ 7095036 w 7169284"/>
              <a:gd name="connsiteY45" fmla="*/ 1133487 h 3612616"/>
              <a:gd name="connsiteX46" fmla="*/ 7064914 w 7169284"/>
              <a:gd name="connsiteY46" fmla="*/ 1099266 h 3612616"/>
              <a:gd name="connsiteX47" fmla="*/ 7030692 w 7169284"/>
              <a:gd name="connsiteY47" fmla="*/ 1069144 h 3612616"/>
              <a:gd name="connsiteX48" fmla="*/ 6992795 w 7169284"/>
              <a:gd name="connsiteY48" fmla="*/ 1043546 h 3612616"/>
              <a:gd name="connsiteX49" fmla="*/ 6951648 w 7169284"/>
              <a:gd name="connsiteY49" fmla="*/ 1022898 h 3612616"/>
              <a:gd name="connsiteX50" fmla="*/ 6907675 w 7169284"/>
              <a:gd name="connsiteY50" fmla="*/ 1007624 h 3612616"/>
              <a:gd name="connsiteX51" fmla="*/ 6861301 w 7169284"/>
              <a:gd name="connsiteY51" fmla="*/ 998148 h 3612616"/>
              <a:gd name="connsiteX52" fmla="*/ 6812950 w 7169284"/>
              <a:gd name="connsiteY52" fmla="*/ 994895 h 3612616"/>
              <a:gd name="connsiteX0" fmla="*/ 3827891 w 7169284"/>
              <a:gd name="connsiteY0" fmla="*/ 0 h 3612616"/>
              <a:gd name="connsiteX1" fmla="*/ 2348194 w 7169284"/>
              <a:gd name="connsiteY1" fmla="*/ 1011641 h 3612616"/>
              <a:gd name="connsiteX2" fmla="*/ 2993816 w 7169284"/>
              <a:gd name="connsiteY2" fmla="*/ 1011641 h 3612616"/>
              <a:gd name="connsiteX3" fmla="*/ 3827891 w 7169284"/>
              <a:gd name="connsiteY3" fmla="*/ 0 h 3612616"/>
            </a:gdLst>
            <a:ahLst/>
            <a:cxnLst>
              <a:cxn ang="0">
                <a:pos x="connsiteX0" y="connsiteY0"/>
              </a:cxn>
              <a:cxn ang="0">
                <a:pos x="connsiteX1" y="connsiteY1"/>
              </a:cxn>
              <a:cxn ang="0">
                <a:pos x="connsiteX2" y="connsiteY2"/>
              </a:cxn>
              <a:cxn ang="0">
                <a:pos x="connsiteX3" y="connsiteY3"/>
              </a:cxn>
            </a:cxnLst>
            <a:rect l="l" t="t" r="r" b="b"/>
            <a:pathLst>
              <a:path w="7169284" h="3612616" extrusionOk="0">
                <a:moveTo>
                  <a:pt x="6812950" y="994895"/>
                </a:moveTo>
                <a:lnTo>
                  <a:pt x="356337" y="994895"/>
                </a:lnTo>
                <a:lnTo>
                  <a:pt x="307986" y="998148"/>
                </a:lnTo>
                <a:lnTo>
                  <a:pt x="261611" y="1007624"/>
                </a:lnTo>
                <a:lnTo>
                  <a:pt x="217637" y="1022898"/>
                </a:lnTo>
                <a:lnTo>
                  <a:pt x="176489" y="1043546"/>
                </a:lnTo>
                <a:lnTo>
                  <a:pt x="138592" y="1069144"/>
                </a:lnTo>
                <a:lnTo>
                  <a:pt x="104371" y="1099266"/>
                </a:lnTo>
                <a:lnTo>
                  <a:pt x="74249" y="1133487"/>
                </a:lnTo>
                <a:lnTo>
                  <a:pt x="48651" y="1171384"/>
                </a:lnTo>
                <a:lnTo>
                  <a:pt x="28003" y="1212532"/>
                </a:lnTo>
                <a:lnTo>
                  <a:pt x="12729" y="1256506"/>
                </a:lnTo>
                <a:lnTo>
                  <a:pt x="3253" y="1302881"/>
                </a:lnTo>
                <a:lnTo>
                  <a:pt x="0" y="1351232"/>
                </a:lnTo>
                <a:lnTo>
                  <a:pt x="0" y="3256279"/>
                </a:lnTo>
                <a:lnTo>
                  <a:pt x="3253" y="3304631"/>
                </a:lnTo>
                <a:lnTo>
                  <a:pt x="12729" y="3351006"/>
                </a:lnTo>
                <a:lnTo>
                  <a:pt x="28003" y="3394979"/>
                </a:lnTo>
                <a:lnTo>
                  <a:pt x="48651" y="3436127"/>
                </a:lnTo>
                <a:lnTo>
                  <a:pt x="74249" y="3474024"/>
                </a:lnTo>
                <a:lnTo>
                  <a:pt x="104371" y="3508245"/>
                </a:lnTo>
                <a:lnTo>
                  <a:pt x="138592" y="3538367"/>
                </a:lnTo>
                <a:lnTo>
                  <a:pt x="176489" y="3563964"/>
                </a:lnTo>
                <a:lnTo>
                  <a:pt x="217637" y="3584612"/>
                </a:lnTo>
                <a:lnTo>
                  <a:pt x="261611" y="3599887"/>
                </a:lnTo>
                <a:lnTo>
                  <a:pt x="307986" y="3609363"/>
                </a:lnTo>
                <a:lnTo>
                  <a:pt x="356337" y="3612616"/>
                </a:lnTo>
                <a:lnTo>
                  <a:pt x="6812950" y="3612616"/>
                </a:lnTo>
                <a:lnTo>
                  <a:pt x="6861301" y="3609363"/>
                </a:lnTo>
                <a:lnTo>
                  <a:pt x="6907675" y="3599887"/>
                </a:lnTo>
                <a:lnTo>
                  <a:pt x="6951648" y="3584612"/>
                </a:lnTo>
                <a:lnTo>
                  <a:pt x="6992795" y="3563964"/>
                </a:lnTo>
                <a:lnTo>
                  <a:pt x="7030692" y="3538367"/>
                </a:lnTo>
                <a:lnTo>
                  <a:pt x="7064914" y="3508245"/>
                </a:lnTo>
                <a:lnTo>
                  <a:pt x="7095036" y="3474024"/>
                </a:lnTo>
                <a:lnTo>
                  <a:pt x="7120633" y="3436127"/>
                </a:lnTo>
                <a:lnTo>
                  <a:pt x="7141281" y="3394979"/>
                </a:lnTo>
                <a:lnTo>
                  <a:pt x="7156556" y="3351006"/>
                </a:lnTo>
                <a:lnTo>
                  <a:pt x="7166032" y="3304631"/>
                </a:lnTo>
                <a:lnTo>
                  <a:pt x="7169285" y="3256279"/>
                </a:lnTo>
                <a:lnTo>
                  <a:pt x="7169285" y="1351232"/>
                </a:lnTo>
                <a:lnTo>
                  <a:pt x="7166032" y="1302881"/>
                </a:lnTo>
                <a:lnTo>
                  <a:pt x="7156556" y="1256506"/>
                </a:lnTo>
                <a:lnTo>
                  <a:pt x="7141281" y="1212532"/>
                </a:lnTo>
                <a:lnTo>
                  <a:pt x="7120633" y="1171384"/>
                </a:lnTo>
                <a:lnTo>
                  <a:pt x="7095036" y="1133487"/>
                </a:lnTo>
                <a:lnTo>
                  <a:pt x="7064914" y="1099266"/>
                </a:lnTo>
                <a:lnTo>
                  <a:pt x="7030692" y="1069144"/>
                </a:lnTo>
                <a:lnTo>
                  <a:pt x="6992795" y="1043546"/>
                </a:lnTo>
                <a:lnTo>
                  <a:pt x="6951648" y="1022898"/>
                </a:lnTo>
                <a:lnTo>
                  <a:pt x="6907675" y="1007624"/>
                </a:lnTo>
                <a:lnTo>
                  <a:pt x="6861301" y="998148"/>
                </a:lnTo>
                <a:lnTo>
                  <a:pt x="6812950" y="994895"/>
                </a:lnTo>
                <a:close/>
              </a:path>
              <a:path w="7169284" h="3612616" extrusionOk="0">
                <a:moveTo>
                  <a:pt x="3827891" y="0"/>
                </a:moveTo>
                <a:lnTo>
                  <a:pt x="2348194" y="1011641"/>
                </a:lnTo>
                <a:lnTo>
                  <a:pt x="2993816" y="1011641"/>
                </a:lnTo>
                <a:lnTo>
                  <a:pt x="3827891" y="0"/>
                </a:lnTo>
                <a:close/>
              </a:path>
            </a:pathLst>
          </a:custGeom>
          <a:solidFill>
            <a:srgbClr val="A0C283"/>
          </a:solidFill>
          <a:ln>
            <a:noFill/>
          </a:ln>
        </p:spPr>
        <p:txBody>
          <a:bodyPr spcFirstLastPara="1" wrap="square" lIns="0" tIns="0" rIns="0" bIns="0" anchor="t" anchorCtr="0">
            <a:noAutofit/>
          </a:bodyPr>
          <a:lstStyle/>
          <a:p>
            <a:endParaRPr sz="964"/>
          </a:p>
        </p:txBody>
      </p:sp>
      <p:sp>
        <p:nvSpPr>
          <p:cNvPr id="14" name="Google Shape;173;p20"/>
          <p:cNvSpPr txBox="1"/>
          <p:nvPr/>
        </p:nvSpPr>
        <p:spPr>
          <a:xfrm>
            <a:off x="4947920" y="3598329"/>
            <a:ext cx="3760474" cy="1482306"/>
          </a:xfrm>
          <a:prstGeom prst="rect">
            <a:avLst/>
          </a:prstGeom>
          <a:noFill/>
          <a:ln>
            <a:noFill/>
          </a:ln>
        </p:spPr>
        <p:txBody>
          <a:bodyPr spcFirstLastPara="1" wrap="square" lIns="0" tIns="8504" rIns="0" bIns="0" anchor="t" anchorCtr="0">
            <a:noAutofit/>
          </a:bodyPr>
          <a:lstStyle/>
          <a:p>
            <a:pPr algn="ctr">
              <a:lnSpc>
                <a:spcPct val="116753"/>
              </a:lnSpc>
            </a:pPr>
            <a:r>
              <a:rPr lang="en-US" sz="2800" b="1" dirty="0">
                <a:solidFill>
                  <a:srgbClr val="FFFFFF"/>
                </a:solidFill>
                <a:latin typeface="Trebuchet MS"/>
                <a:ea typeface="Trebuchet MS"/>
                <a:cs typeface="Trebuchet MS"/>
                <a:sym typeface="Trebuchet MS"/>
              </a:rPr>
              <a:t>name(s) of columns to extract</a:t>
            </a:r>
            <a:endParaRPr sz="2800" dirty="0">
              <a:latin typeface="Trebuchet MS"/>
              <a:ea typeface="Trebuchet MS"/>
              <a:cs typeface="Trebuchet MS"/>
              <a:sym typeface="Trebuchet MS"/>
            </a:endParaRPr>
          </a:p>
          <a:p>
            <a:pPr algn="ctr">
              <a:lnSpc>
                <a:spcPct val="116753"/>
              </a:lnSpc>
            </a:pPr>
            <a:r>
              <a:rPr lang="en-US" sz="2800" dirty="0">
                <a:solidFill>
                  <a:srgbClr val="FFFFFF"/>
                </a:solidFill>
                <a:latin typeface="Calibri"/>
                <a:ea typeface="Calibri"/>
                <a:cs typeface="Calibri"/>
                <a:sym typeface="Calibri"/>
              </a:rPr>
              <a:t>(or a select </a:t>
            </a:r>
            <a:r>
              <a:rPr lang="en-US" sz="2800" dirty="0" smtClean="0">
                <a:solidFill>
                  <a:srgbClr val="FFFFFF"/>
                </a:solidFill>
                <a:latin typeface="Calibri"/>
                <a:ea typeface="Calibri"/>
                <a:cs typeface="Calibri"/>
                <a:sym typeface="Calibri"/>
              </a:rPr>
              <a:t>helper) </a:t>
            </a:r>
            <a:r>
              <a:rPr lang="en-US" sz="2800" dirty="0">
                <a:solidFill>
                  <a:srgbClr val="FFFFFF"/>
                </a:solidFill>
                <a:latin typeface="Calibri"/>
                <a:ea typeface="Calibri"/>
                <a:cs typeface="Calibri"/>
                <a:sym typeface="Calibri"/>
              </a:rPr>
              <a:t>function)</a:t>
            </a:r>
            <a:endParaRPr sz="2800" dirty="0">
              <a:latin typeface="Calibri"/>
              <a:ea typeface="Calibri"/>
              <a:cs typeface="Calibri"/>
              <a:sym typeface="Calibri"/>
            </a:endParaRPr>
          </a:p>
        </p:txBody>
      </p:sp>
      <p:sp>
        <p:nvSpPr>
          <p:cNvPr id="15" name="Google Shape;175;p20"/>
          <p:cNvSpPr txBox="1"/>
          <p:nvPr/>
        </p:nvSpPr>
        <p:spPr>
          <a:xfrm>
            <a:off x="3004025" y="3700811"/>
            <a:ext cx="1588982" cy="710036"/>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062" b="1">
                <a:solidFill>
                  <a:srgbClr val="FFFFFF"/>
                </a:solidFill>
                <a:latin typeface="Trebuchet MS"/>
                <a:ea typeface="Trebuchet MS"/>
                <a:cs typeface="Trebuchet MS"/>
                <a:sym typeface="Trebuchet MS"/>
              </a:rPr>
              <a:t>data frame to  transform</a:t>
            </a:r>
            <a:endParaRPr sz="2062">
              <a:latin typeface="Trebuchet MS"/>
              <a:ea typeface="Trebuchet MS"/>
              <a:cs typeface="Trebuchet MS"/>
              <a:sym typeface="Trebuchet MS"/>
            </a:endParaRPr>
          </a:p>
        </p:txBody>
      </p:sp>
      <p:sp>
        <p:nvSpPr>
          <p:cNvPr id="16" name="Google Shape;137;p17"/>
          <p:cNvSpPr/>
          <p:nvPr/>
        </p:nvSpPr>
        <p:spPr>
          <a:xfrm>
            <a:off x="2130711" y="2926883"/>
            <a:ext cx="2462296" cy="2153752"/>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a:p>
        </p:txBody>
      </p:sp>
      <p:sp>
        <p:nvSpPr>
          <p:cNvPr id="17" name="Google Shape;138;p17"/>
          <p:cNvSpPr txBox="1"/>
          <p:nvPr/>
        </p:nvSpPr>
        <p:spPr>
          <a:xfrm>
            <a:off x="2260251" y="3846602"/>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Trebuchet MS"/>
                <a:ea typeface="Trebuchet MS"/>
                <a:cs typeface="Trebuchet MS"/>
                <a:sym typeface="Trebuchet MS"/>
              </a:rPr>
              <a:t>data frame </a:t>
            </a:r>
            <a:r>
              <a:rPr lang="en-US" sz="2800" b="1" dirty="0" smtClean="0">
                <a:solidFill>
                  <a:srgbClr val="FFFFFF"/>
                </a:solidFill>
                <a:latin typeface="Trebuchet MS"/>
                <a:ea typeface="Trebuchet MS"/>
                <a:cs typeface="Trebuchet MS"/>
                <a:sym typeface="Trebuchet MS"/>
              </a:rPr>
              <a:t>to transform</a:t>
            </a:r>
            <a:endParaRPr sz="2800" dirty="0">
              <a:latin typeface="Trebuchet MS"/>
              <a:ea typeface="Trebuchet MS"/>
              <a:cs typeface="Trebuchet MS"/>
              <a:sym typeface="Trebuchet MS"/>
            </a:endParaRPr>
          </a:p>
        </p:txBody>
      </p:sp>
      <p:sp>
        <p:nvSpPr>
          <p:cNvPr id="20" name="Rectangle 19" hidden="1"/>
          <p:cNvSpPr/>
          <p:nvPr/>
        </p:nvSpPr>
        <p:spPr>
          <a:xfrm>
            <a:off x="2269139" y="2400924"/>
            <a:ext cx="4027064"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select(</a:t>
            </a:r>
            <a:r>
              <a:rPr lang="en-US" sz="3200" dirty="0">
                <a:solidFill>
                  <a:srgbClr val="0365C0"/>
                </a:solidFill>
                <a:latin typeface="Consolas" panose="020B0609020204030204" pitchFamily="49" charset="0"/>
                <a:ea typeface="Courier New"/>
                <a:cs typeface="Consolas" panose="020B0609020204030204" pitchFamily="49" charset="0"/>
                <a:sym typeface="Courier New"/>
              </a:rPr>
              <a:t>data,</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21"/>
          <p:cNvSpPr txBox="1">
            <a:spLocks noGrp="1"/>
          </p:cNvSpPr>
          <p:nvPr>
            <p:ph type="title"/>
          </p:nvPr>
        </p:nvSpPr>
        <p:spPr>
          <a:xfrm>
            <a:off x="5051457" y="632363"/>
            <a:ext cx="2115209"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select()</a:t>
            </a:r>
            <a:endParaRPr dirty="0"/>
          </a:p>
        </p:txBody>
      </p:sp>
      <p:sp>
        <p:nvSpPr>
          <p:cNvPr id="182" name="Google Shape;182;p21"/>
          <p:cNvSpPr txBox="1"/>
          <p:nvPr/>
        </p:nvSpPr>
        <p:spPr>
          <a:xfrm>
            <a:off x="2886228" y="1725726"/>
            <a:ext cx="4672812" cy="472821"/>
          </a:xfrm>
          <a:prstGeom prst="rect">
            <a:avLst/>
          </a:prstGeom>
          <a:noFill/>
          <a:ln>
            <a:noFill/>
          </a:ln>
        </p:spPr>
        <p:txBody>
          <a:bodyPr spcFirstLastPara="1" wrap="square" lIns="0" tIns="6455" rIns="0" bIns="0" anchor="t" anchorCtr="0">
            <a:noAutofit/>
          </a:bodyPr>
          <a:lstStyle/>
          <a:p>
            <a:pPr marL="6803"/>
            <a:r>
              <a:rPr lang="en-US" sz="3200" dirty="0">
                <a:latin typeface="Calibri"/>
                <a:ea typeface="Calibri"/>
                <a:cs typeface="Calibri"/>
                <a:sym typeface="Calibri"/>
              </a:rPr>
              <a:t>Extract columns by name.</a:t>
            </a:r>
            <a:endParaRPr sz="3200" dirty="0">
              <a:latin typeface="Calibri"/>
              <a:ea typeface="Calibri"/>
              <a:cs typeface="Calibri"/>
              <a:sym typeface="Calibri"/>
            </a:endParaRPr>
          </a:p>
        </p:txBody>
      </p:sp>
      <p:sp>
        <p:nvSpPr>
          <p:cNvPr id="10"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1" name="Google Shape;131;p17"/>
          <p:cNvSpPr/>
          <p:nvPr/>
        </p:nvSpPr>
        <p:spPr>
          <a:xfrm>
            <a:off x="2250089" y="2338959"/>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2" name="Rectangle 11"/>
          <p:cNvSpPr/>
          <p:nvPr/>
        </p:nvSpPr>
        <p:spPr>
          <a:xfrm>
            <a:off x="2130712" y="2418375"/>
            <a:ext cx="9690716" cy="584775"/>
          </a:xfrm>
          <a:prstGeom prst="rect">
            <a:avLst/>
          </a:prstGeom>
        </p:spPr>
        <p:txBody>
          <a:bodyPr wrap="square">
            <a:spAutoFit/>
          </a:bodyPr>
          <a:lstStyle/>
          <a:p>
            <a:pPr marL="146953" lvl="0">
              <a:spcBef>
                <a:spcPts val="2126"/>
              </a:spcBef>
            </a:pPr>
            <a:r>
              <a:rPr lang="en-US" sz="3200" dirty="0" smtClean="0">
                <a:latin typeface="Consolas" panose="020B0609020204030204" pitchFamily="49" charset="0"/>
                <a:ea typeface="Courier New"/>
                <a:cs typeface="Consolas" panose="020B0609020204030204" pitchFamily="49" charset="0"/>
                <a:sym typeface="Courier New"/>
              </a:rPr>
              <a:t>select(</a:t>
            </a:r>
            <a:r>
              <a:rPr lang="en-US" sz="32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3200" dirty="0" smtClean="0">
                <a:solidFill>
                  <a:schemeClr val="accent3"/>
                </a:solidFill>
                <a:latin typeface="Consolas" panose="020B0609020204030204" pitchFamily="49" charset="0"/>
                <a:ea typeface="Courier New"/>
                <a:cs typeface="Consolas" panose="020B0609020204030204" pitchFamily="49" charset="0"/>
                <a:sym typeface="Courier New"/>
              </a:rPr>
              <a:t>description</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smtClean="0">
                <a:solidFill>
                  <a:schemeClr val="accent3"/>
                </a:solidFill>
                <a:latin typeface="Consolas" panose="020B0609020204030204" pitchFamily="49" charset="0"/>
                <a:ea typeface="Courier New"/>
                <a:cs typeface="Consolas" panose="020B0609020204030204" pitchFamily="49" charset="0"/>
                <a:sym typeface="Courier New"/>
              </a:rPr>
              <a:t>department</a:t>
            </a:r>
            <a:r>
              <a:rPr lang="en-US" sz="3200" dirty="0" smtClean="0">
                <a:latin typeface="Consolas" panose="020B0609020204030204" pitchFamily="49" charset="0"/>
                <a:ea typeface="Courier New"/>
                <a:cs typeface="Consolas" panose="020B0609020204030204" pitchFamily="49" charset="0"/>
                <a:sym typeface="Courier New"/>
              </a:rPr>
              <a:t>)</a:t>
            </a:r>
            <a:endParaRPr lang="en-US" sz="3200" dirty="0">
              <a:latin typeface="Consolas" panose="020B0609020204030204" pitchFamily="49" charset="0"/>
              <a:ea typeface="Courier New"/>
              <a:cs typeface="Consolas" panose="020B0609020204030204" pitchFamily="49" charset="0"/>
              <a:sym typeface="Courier New"/>
            </a:endParaRPr>
          </a:p>
        </p:txBody>
      </p:sp>
      <p:graphicFrame>
        <p:nvGraphicFramePr>
          <p:cNvPr id="19" name="Google Shape;198;p22"/>
          <p:cNvGraphicFramePr/>
          <p:nvPr>
            <p:extLst>
              <p:ext uri="{D42A27DB-BD31-4B8C-83A1-F6EECF244321}">
                <p14:modId xmlns:p14="http://schemas.microsoft.com/office/powerpoint/2010/main" val="637636747"/>
              </p:ext>
            </p:extLst>
          </p:nvPr>
        </p:nvGraphicFramePr>
        <p:xfrm>
          <a:off x="232816" y="3962272"/>
          <a:ext cx="6183053" cy="2216675"/>
        </p:xfrm>
        <a:graphic>
          <a:graphicData uri="http://schemas.openxmlformats.org/drawingml/2006/table">
            <a:tbl>
              <a:tblPr>
                <a:noFill/>
                <a:tableStyleId>{71CB66AA-850D-4605-A19E-2ED404D436C7}</a:tableStyleId>
              </a:tblPr>
              <a:tblGrid>
                <a:gridCol w="724092">
                  <a:extLst>
                    <a:ext uri="{9D8B030D-6E8A-4147-A177-3AD203B41FA5}">
                      <a16:colId xmlns:a16="http://schemas.microsoft.com/office/drawing/2014/main" xmlns="" val="20000"/>
                    </a:ext>
                  </a:extLst>
                </a:gridCol>
                <a:gridCol w="853440">
                  <a:extLst>
                    <a:ext uri="{9D8B030D-6E8A-4147-A177-3AD203B41FA5}">
                      <a16:colId xmlns:a16="http://schemas.microsoft.com/office/drawing/2014/main" xmlns="" val="20001"/>
                    </a:ext>
                  </a:extLst>
                </a:gridCol>
                <a:gridCol w="1975895">
                  <a:extLst>
                    <a:ext uri="{9D8B030D-6E8A-4147-A177-3AD203B41FA5}">
                      <a16:colId xmlns:a16="http://schemas.microsoft.com/office/drawing/2014/main" xmlns="" val="20002"/>
                    </a:ext>
                  </a:extLst>
                </a:gridCol>
                <a:gridCol w="885524">
                  <a:extLst>
                    <a:ext uri="{9D8B030D-6E8A-4147-A177-3AD203B41FA5}">
                      <a16:colId xmlns:a16="http://schemas.microsoft.com/office/drawing/2014/main" xmlns="" val="20003"/>
                    </a:ext>
                  </a:extLst>
                </a:gridCol>
                <a:gridCol w="1744102">
                  <a:extLst>
                    <a:ext uri="{9D8B030D-6E8A-4147-A177-3AD203B41FA5}">
                      <a16:colId xmlns:a16="http://schemas.microsoft.com/office/drawing/2014/main" xmlns="" val="20004"/>
                    </a:ext>
                  </a:extLst>
                </a:gridCol>
              </a:tblGrid>
              <a:tr h="310067">
                <a:tc>
                  <a:txBody>
                    <a:bodyPr/>
                    <a:lstStyle/>
                    <a:p>
                      <a:pPr marL="0" lvl="0" indent="0" algn="ctr" rtl="0">
                        <a:spcBef>
                          <a:spcPts val="0"/>
                        </a:spcBef>
                        <a:spcAft>
                          <a:spcPts val="0"/>
                        </a:spcAft>
                        <a:buNone/>
                      </a:pPr>
                      <a:r>
                        <a:rPr lang="en-US" sz="1200" b="1" dirty="0" err="1" smtClean="0">
                          <a:solidFill>
                            <a:schemeClr val="lt1"/>
                          </a:solidFill>
                        </a:rPr>
                        <a:t>order_id</a:t>
                      </a:r>
                      <a:endParaRPr sz="1200" b="1" dirty="0">
                        <a:solidFill>
                          <a:schemeClr val="lt1"/>
                        </a:solidFill>
                      </a:endParaRPr>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chemeClr val="bg1">
                        <a:lumMod val="65000"/>
                      </a:schemeClr>
                    </a:solidFill>
                  </a:tcPr>
                </a:tc>
                <a:tc>
                  <a:txBody>
                    <a:bodyPr/>
                    <a:lstStyle/>
                    <a:p>
                      <a:pPr marL="0" lvl="0" indent="0" algn="ctr" rtl="0">
                        <a:spcBef>
                          <a:spcPts val="0"/>
                        </a:spcBef>
                        <a:spcAft>
                          <a:spcPts val="0"/>
                        </a:spcAft>
                        <a:buNone/>
                      </a:pPr>
                      <a:r>
                        <a:rPr lang="en-US" sz="1200" b="1" dirty="0" err="1" smtClean="0">
                          <a:solidFill>
                            <a:schemeClr val="lt1"/>
                          </a:solidFill>
                        </a:rPr>
                        <a:t>patient_id</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chemeClr val="bg1">
                        <a:lumMod val="65000"/>
                      </a:schemeClr>
                    </a:solidFill>
                  </a:tcPr>
                </a:tc>
                <a:tc>
                  <a:txBody>
                    <a:bodyPr/>
                    <a:lstStyle/>
                    <a:p>
                      <a:pPr marL="0" lvl="0" indent="0" algn="ctr" rtl="0">
                        <a:spcBef>
                          <a:spcPts val="0"/>
                        </a:spcBef>
                        <a:spcAft>
                          <a:spcPts val="0"/>
                        </a:spcAft>
                        <a:buNone/>
                      </a:pPr>
                      <a:r>
                        <a:rPr lang="en-US" sz="1200" b="1" dirty="0" smtClean="0">
                          <a:solidFill>
                            <a:schemeClr val="lt1"/>
                          </a:solidFill>
                        </a:rPr>
                        <a:t>description</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err="1" smtClean="0">
                          <a:solidFill>
                            <a:schemeClr val="lt1"/>
                          </a:solidFill>
                        </a:rPr>
                        <a:t>proc_code</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chemeClr val="bg1">
                        <a:lumMod val="65000"/>
                      </a:schemeClr>
                    </a:solidFill>
                  </a:tcPr>
                </a:tc>
                <a:tc>
                  <a:txBody>
                    <a:bodyPr/>
                    <a:lstStyle/>
                    <a:p>
                      <a:pPr marL="0" lvl="0" indent="0" algn="ctr" rtl="0">
                        <a:spcBef>
                          <a:spcPts val="0"/>
                        </a:spcBef>
                        <a:spcAft>
                          <a:spcPts val="0"/>
                        </a:spcAft>
                        <a:buNone/>
                      </a:pPr>
                      <a:r>
                        <a:rPr lang="en-US" sz="1200" b="1" dirty="0" smtClean="0">
                          <a:solidFill>
                            <a:schemeClr val="lt1"/>
                          </a:solidFill>
                        </a:rPr>
                        <a:t>department</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2700" cmpd="sng">
                      <a:noFill/>
                      <a:prstDash val="solid"/>
                    </a:lnT>
                    <a:lnB w="18975" cap="flat" cmpd="sng">
                      <a:solidFill>
                        <a:srgbClr val="FFFFFF"/>
                      </a:solidFill>
                      <a:prstDash val="solid"/>
                      <a:round/>
                      <a:headEnd type="none" w="sm" len="sm"/>
                      <a:tailEnd type="none" w="sm" len="sm"/>
                    </a:lnB>
                    <a:solidFill>
                      <a:srgbClr val="538DD5"/>
                    </a:solidFill>
                  </a:tcPr>
                </a:tc>
                <a:extLst>
                  <a:ext uri="{0D108BD9-81ED-4DB2-BD59-A6C34878D82A}">
                    <a16:rowId xmlns:a16="http://schemas.microsoft.com/office/drawing/2014/main" xmlns="" val="10000"/>
                  </a:ext>
                </a:extLst>
              </a:tr>
              <a:tr h="449580">
                <a:tc>
                  <a:txBody>
                    <a:bodyPr/>
                    <a:lstStyle/>
                    <a:p>
                      <a:pPr marL="0" lvl="0" indent="0" algn="ctr" rtl="0">
                        <a:spcBef>
                          <a:spcPts val="0"/>
                        </a:spcBef>
                        <a:spcAft>
                          <a:spcPts val="0"/>
                        </a:spcAft>
                        <a:buNone/>
                      </a:pPr>
                      <a:r>
                        <a:rPr lang="en-US" sz="1200" dirty="0"/>
                        <a:t>19766</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PROTHROMBIN TIME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PRO</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1"/>
                  </a:ext>
                </a:extLst>
              </a:tr>
              <a:tr h="468228">
                <a:tc>
                  <a:txBody>
                    <a:bodyPr/>
                    <a:lstStyle/>
                    <a:p>
                      <a:pPr marL="0" lvl="0" indent="0" algn="ctr" rtl="0">
                        <a:spcBef>
                          <a:spcPts val="0"/>
                        </a:spcBef>
                        <a:spcAft>
                          <a:spcPts val="0"/>
                        </a:spcAft>
                        <a:buNone/>
                      </a:pPr>
                      <a:r>
                        <a:rPr lang="en-US" sz="1200" dirty="0"/>
                        <a:t>88444</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BMP</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2"/>
                  </a:ext>
                </a:extLst>
              </a:tr>
              <a:tr h="456396">
                <a:tc>
                  <a:txBody>
                    <a:bodyPr/>
                    <a:lstStyle/>
                    <a:p>
                      <a:pPr marL="0" lvl="0" indent="0" algn="ctr" rtl="0">
                        <a:spcBef>
                          <a:spcPts val="0"/>
                        </a:spcBef>
                        <a:spcAft>
                          <a:spcPts val="0"/>
                        </a:spcAft>
                        <a:buNone/>
                      </a:pPr>
                      <a:r>
                        <a:rPr lang="en-US" sz="1200" dirty="0"/>
                        <a:t>40477</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a:t>508061</a:t>
                      </a:r>
                      <a:endParaRPr sz="120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THYROID STIMULATING HORMONE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TSH</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3"/>
                  </a:ext>
                </a:extLst>
              </a:tr>
              <a:tr h="435140">
                <a:tc>
                  <a:txBody>
                    <a:bodyPr/>
                    <a:lstStyle/>
                    <a:p>
                      <a:pPr marL="0" lvl="0" indent="0" algn="ctr" rtl="0">
                        <a:spcBef>
                          <a:spcPts val="0"/>
                        </a:spcBef>
                        <a:spcAft>
                          <a:spcPts val="0"/>
                        </a:spcAft>
                        <a:buNone/>
                      </a:pPr>
                      <a:r>
                        <a:rPr lang="en-US" sz="1200" dirty="0"/>
                        <a:t>97641</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chemeClr val="bg1">
                        <a:lumMod val="85000"/>
                      </a:schemeClr>
                    </a:solidFill>
                  </a:tcPr>
                </a:tc>
                <a:tc>
                  <a:txBody>
                    <a:bodyPr/>
                    <a:lstStyle/>
                    <a:p>
                      <a:pPr marL="0" lvl="0" indent="0" algn="ctr" rtl="0">
                        <a:spcBef>
                          <a:spcPts val="0"/>
                        </a:spcBef>
                        <a:spcAft>
                          <a:spcPts val="0"/>
                        </a:spcAft>
                        <a:buNone/>
                      </a:pPr>
                      <a:r>
                        <a:rPr lang="en-US" sz="1200" dirty="0"/>
                        <a:t>508061</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chemeClr val="bg1">
                        <a:lumMod val="85000"/>
                      </a:schemeClr>
                    </a:solidFill>
                  </a:tcPr>
                </a:tc>
                <a:tc>
                  <a:txBody>
                    <a:bodyPr/>
                    <a:lstStyle/>
                    <a:p>
                      <a:pPr marL="0" lvl="0" indent="0" algn="ctr" rtl="0">
                        <a:spcBef>
                          <a:spcPts val="0"/>
                        </a:spcBef>
                        <a:spcAft>
                          <a:spcPts val="0"/>
                        </a:spcAft>
                        <a:buNone/>
                      </a:pPr>
                      <a:r>
                        <a:rPr lang="en-US" sz="1200"/>
                        <a:t>T4, FREE</a:t>
                      </a:r>
                      <a:endParaRPr sz="120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T4FR</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chemeClr val="bg1">
                        <a:lumMod val="85000"/>
                      </a:schemeClr>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noFill/>
                      <a:prstDash val="solid"/>
                      <a:round/>
                      <a:headEnd type="none" w="sm" len="sm"/>
                      <a:tailEnd type="none" w="sm" len="sm"/>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extLst>
                  <a:ext uri="{0D108BD9-81ED-4DB2-BD59-A6C34878D82A}">
                    <a16:rowId xmlns:a16="http://schemas.microsoft.com/office/drawing/2014/main" xmlns="" val="10004"/>
                  </a:ext>
                </a:extLst>
              </a:tr>
            </a:tbl>
          </a:graphicData>
        </a:graphic>
      </p:graphicFrame>
      <p:graphicFrame>
        <p:nvGraphicFramePr>
          <p:cNvPr id="21" name="Google Shape;199;p22" hidden="1"/>
          <p:cNvGraphicFramePr/>
          <p:nvPr>
            <p:extLst>
              <p:ext uri="{D42A27DB-BD31-4B8C-83A1-F6EECF244321}">
                <p14:modId xmlns:p14="http://schemas.microsoft.com/office/powerpoint/2010/main" val="4171489470"/>
              </p:ext>
            </p:extLst>
          </p:nvPr>
        </p:nvGraphicFramePr>
        <p:xfrm>
          <a:off x="6870169" y="3499933"/>
          <a:ext cx="3884753" cy="3171090"/>
        </p:xfrm>
        <a:graphic>
          <a:graphicData uri="http://schemas.openxmlformats.org/drawingml/2006/table">
            <a:tbl>
              <a:tblPr>
                <a:noFill/>
                <a:tableStyleId>{71CB66AA-850D-4605-A19E-2ED404D436C7}</a:tableStyleId>
              </a:tblPr>
              <a:tblGrid>
                <a:gridCol w="2180430">
                  <a:extLst>
                    <a:ext uri="{9D8B030D-6E8A-4147-A177-3AD203B41FA5}">
                      <a16:colId xmlns:a16="http://schemas.microsoft.com/office/drawing/2014/main" xmlns="" val="20000"/>
                    </a:ext>
                  </a:extLst>
                </a:gridCol>
                <a:gridCol w="1704323">
                  <a:extLst>
                    <a:ext uri="{9D8B030D-6E8A-4147-A177-3AD203B41FA5}">
                      <a16:colId xmlns:a16="http://schemas.microsoft.com/office/drawing/2014/main" xmlns="" val="20001"/>
                    </a:ext>
                  </a:extLst>
                </a:gridCol>
              </a:tblGrid>
              <a:tr h="459090">
                <a:tc>
                  <a:txBody>
                    <a:bodyPr/>
                    <a:lstStyle/>
                    <a:p>
                      <a:pPr marL="0" lvl="0" indent="0" algn="ctr" rtl="0">
                        <a:spcBef>
                          <a:spcPts val="0"/>
                        </a:spcBef>
                        <a:spcAft>
                          <a:spcPts val="0"/>
                        </a:spcAft>
                        <a:buNone/>
                      </a:pPr>
                      <a:r>
                        <a:rPr lang="en-US" sz="1200" b="1" dirty="0" smtClean="0">
                          <a:solidFill>
                            <a:schemeClr val="lt1"/>
                          </a:solidFill>
                        </a:rPr>
                        <a:t>description</a:t>
                      </a:r>
                      <a:endParaRPr sz="1200" b="1" dirty="0">
                        <a:solidFill>
                          <a:schemeClr val="lt1"/>
                        </a:solidFill>
                      </a:endParaRPr>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smtClean="0">
                          <a:solidFill>
                            <a:schemeClr val="lt1"/>
                          </a:solidFill>
                        </a:rPr>
                        <a:t>department</a:t>
                      </a:r>
                      <a:endParaRPr sz="1200" b="1" dirty="0">
                        <a:solidFill>
                          <a:schemeClr val="lt1"/>
                        </a:solidFill>
                      </a:endParaRPr>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538DD5"/>
                    </a:solidFill>
                  </a:tcPr>
                </a:tc>
                <a:extLst>
                  <a:ext uri="{0D108BD9-81ED-4DB2-BD59-A6C34878D82A}">
                    <a16:rowId xmlns:a16="http://schemas.microsoft.com/office/drawing/2014/main" xmlns="" val="10000"/>
                  </a:ext>
                </a:extLst>
              </a:tr>
              <a:tr h="717345">
                <a:tc>
                  <a:txBody>
                    <a:bodyPr/>
                    <a:lstStyle/>
                    <a:p>
                      <a:pPr marL="0" lvl="0" indent="0" algn="ctr" rtl="0">
                        <a:spcBef>
                          <a:spcPts val="0"/>
                        </a:spcBef>
                        <a:spcAft>
                          <a:spcPts val="0"/>
                        </a:spcAft>
                        <a:buNone/>
                      </a:pPr>
                      <a:r>
                        <a:rPr lang="en-US" sz="1200" dirty="0"/>
                        <a:t>PROTHROMBIN TIME</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a:t>INTERNAL MEDICINE CLINIC</a:t>
                      </a:r>
                      <a:endParaRPr sz="12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extLst>
                  <a:ext uri="{0D108BD9-81ED-4DB2-BD59-A6C34878D82A}">
                    <a16:rowId xmlns:a16="http://schemas.microsoft.com/office/drawing/2014/main" xmlns="" val="10001"/>
                  </a:ext>
                </a:extLst>
              </a:tr>
              <a:tr h="717345">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extLst>
                  <a:ext uri="{0D108BD9-81ED-4DB2-BD59-A6C34878D82A}">
                    <a16:rowId xmlns:a16="http://schemas.microsoft.com/office/drawing/2014/main" xmlns="" val="10002"/>
                  </a:ext>
                </a:extLst>
              </a:tr>
              <a:tr h="717345">
                <a:tc>
                  <a:txBody>
                    <a:bodyPr/>
                    <a:lstStyle/>
                    <a:p>
                      <a:pPr marL="0" lvl="0" indent="0" algn="ctr" rtl="0">
                        <a:spcBef>
                          <a:spcPts val="0"/>
                        </a:spcBef>
                        <a:spcAft>
                          <a:spcPts val="0"/>
                        </a:spcAft>
                        <a:buNone/>
                      </a:pPr>
                      <a:r>
                        <a:rPr lang="en-US" sz="1200"/>
                        <a:t>THYROID STIMULATING HORMONE</a:t>
                      </a:r>
                      <a:endParaRPr sz="12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extLst>
                  <a:ext uri="{0D108BD9-81ED-4DB2-BD59-A6C34878D82A}">
                    <a16:rowId xmlns:a16="http://schemas.microsoft.com/office/drawing/2014/main" xmlns="" val="10003"/>
                  </a:ext>
                </a:extLst>
              </a:tr>
              <a:tr h="559965">
                <a:tc>
                  <a:txBody>
                    <a:bodyPr/>
                    <a:lstStyle/>
                    <a:p>
                      <a:pPr marL="0" lvl="0" indent="0" algn="ctr" rtl="0">
                        <a:spcBef>
                          <a:spcPts val="0"/>
                        </a:spcBef>
                        <a:spcAft>
                          <a:spcPts val="0"/>
                        </a:spcAft>
                        <a:buNone/>
                      </a:pPr>
                      <a:r>
                        <a:rPr lang="en-US" sz="1200" dirty="0"/>
                        <a:t>T4, FREE</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extLst>
                  <a:ext uri="{0D108BD9-81ED-4DB2-BD59-A6C34878D82A}">
                    <a16:rowId xmlns:a16="http://schemas.microsoft.com/office/drawing/2014/main" xmlns="" val="10004"/>
                  </a:ext>
                </a:extLst>
              </a:tr>
            </a:tbl>
          </a:graphicData>
        </a:graphic>
      </p:graphicFrame>
      <p:sp>
        <p:nvSpPr>
          <p:cNvPr id="18" name="Google Shape;197;p22"/>
          <p:cNvSpPr/>
          <p:nvPr/>
        </p:nvSpPr>
        <p:spPr>
          <a:xfrm>
            <a:off x="6504143" y="5070610"/>
            <a:ext cx="361572" cy="206847"/>
          </a:xfrm>
          <a:custGeom>
            <a:avLst/>
            <a:gdLst/>
            <a:ahLst/>
            <a:cxnLst/>
            <a:rect l="l" t="t" r="r" b="b"/>
            <a:pathLst>
              <a:path w="622300" h="382270" extrusionOk="0">
                <a:moveTo>
                  <a:pt x="357633" y="0"/>
                </a:moveTo>
                <a:lnTo>
                  <a:pt x="357633" y="133826"/>
                </a:lnTo>
                <a:lnTo>
                  <a:pt x="0" y="133826"/>
                </a:lnTo>
                <a:lnTo>
                  <a:pt x="0" y="247817"/>
                </a:lnTo>
                <a:lnTo>
                  <a:pt x="357633" y="247817"/>
                </a:lnTo>
                <a:lnTo>
                  <a:pt x="357633" y="381642"/>
                </a:lnTo>
                <a:lnTo>
                  <a:pt x="622085" y="190821"/>
                </a:lnTo>
                <a:lnTo>
                  <a:pt x="357633" y="0"/>
                </a:lnTo>
                <a:close/>
              </a:path>
            </a:pathLst>
          </a:custGeom>
          <a:solidFill>
            <a:srgbClr val="53585F"/>
          </a:solidFill>
          <a:ln>
            <a:noFill/>
          </a:ln>
        </p:spPr>
        <p:txBody>
          <a:bodyPr spcFirstLastPara="1" wrap="square" lIns="0" tIns="0" rIns="0" bIns="0" anchor="t" anchorCtr="0">
            <a:noAutofit/>
          </a:bodyPr>
          <a:lstStyle/>
          <a:p>
            <a:endParaRPr sz="964"/>
          </a:p>
        </p:txBody>
      </p:sp>
      <p:graphicFrame>
        <p:nvGraphicFramePr>
          <p:cNvPr id="22" name="Google Shape;198;p22"/>
          <p:cNvGraphicFramePr/>
          <p:nvPr>
            <p:extLst>
              <p:ext uri="{D42A27DB-BD31-4B8C-83A1-F6EECF244321}">
                <p14:modId xmlns:p14="http://schemas.microsoft.com/office/powerpoint/2010/main" val="2242720373"/>
              </p:ext>
            </p:extLst>
          </p:nvPr>
        </p:nvGraphicFramePr>
        <p:xfrm>
          <a:off x="6976070" y="3954583"/>
          <a:ext cx="3719997" cy="2216675"/>
        </p:xfrm>
        <a:graphic>
          <a:graphicData uri="http://schemas.openxmlformats.org/drawingml/2006/table">
            <a:tbl>
              <a:tblPr>
                <a:noFill/>
                <a:tableStyleId>{71CB66AA-850D-4605-A19E-2ED404D436C7}</a:tableStyleId>
              </a:tblPr>
              <a:tblGrid>
                <a:gridCol w="1975895">
                  <a:extLst>
                    <a:ext uri="{9D8B030D-6E8A-4147-A177-3AD203B41FA5}">
                      <a16:colId xmlns:a16="http://schemas.microsoft.com/office/drawing/2014/main" xmlns="" val="20000"/>
                    </a:ext>
                  </a:extLst>
                </a:gridCol>
                <a:gridCol w="1744102">
                  <a:extLst>
                    <a:ext uri="{9D8B030D-6E8A-4147-A177-3AD203B41FA5}">
                      <a16:colId xmlns:a16="http://schemas.microsoft.com/office/drawing/2014/main" xmlns="" val="20001"/>
                    </a:ext>
                  </a:extLst>
                </a:gridCol>
              </a:tblGrid>
              <a:tr h="310067">
                <a:tc>
                  <a:txBody>
                    <a:bodyPr/>
                    <a:lstStyle/>
                    <a:p>
                      <a:pPr marL="0" lvl="0" indent="0" algn="ctr" rtl="0">
                        <a:spcBef>
                          <a:spcPts val="0"/>
                        </a:spcBef>
                        <a:spcAft>
                          <a:spcPts val="0"/>
                        </a:spcAft>
                        <a:buNone/>
                      </a:pPr>
                      <a:r>
                        <a:rPr lang="en-US" sz="1200" b="1" dirty="0" smtClean="0">
                          <a:solidFill>
                            <a:schemeClr val="lt1"/>
                          </a:solidFill>
                        </a:rPr>
                        <a:t>description</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lgn="ctr">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smtClean="0">
                          <a:solidFill>
                            <a:schemeClr val="lt1"/>
                          </a:solidFill>
                        </a:rPr>
                        <a:t>department</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2700" cmpd="sng">
                      <a:noFill/>
                      <a:prstDash val="solid"/>
                    </a:lnT>
                    <a:lnB w="18975" cap="flat" cmpd="sng" algn="ctr">
                      <a:solidFill>
                        <a:srgbClr val="FFFFFF"/>
                      </a:solidFill>
                      <a:prstDash val="solid"/>
                      <a:round/>
                      <a:headEnd type="none" w="sm" len="sm"/>
                      <a:tailEnd type="none" w="sm" len="sm"/>
                    </a:lnB>
                    <a:solidFill>
                      <a:srgbClr val="538DD5"/>
                    </a:solidFill>
                  </a:tcPr>
                </a:tc>
                <a:extLst>
                  <a:ext uri="{0D108BD9-81ED-4DB2-BD59-A6C34878D82A}">
                    <a16:rowId xmlns:a16="http://schemas.microsoft.com/office/drawing/2014/main" xmlns="" val="10000"/>
                  </a:ext>
                </a:extLst>
              </a:tr>
              <a:tr h="449580">
                <a:tc>
                  <a:txBody>
                    <a:bodyPr/>
                    <a:lstStyle/>
                    <a:p>
                      <a:pPr marL="0" lvl="0" indent="0" algn="ctr" rtl="0">
                        <a:spcBef>
                          <a:spcPts val="0"/>
                        </a:spcBef>
                        <a:spcAft>
                          <a:spcPts val="0"/>
                        </a:spcAft>
                        <a:buNone/>
                      </a:pPr>
                      <a:r>
                        <a:rPr lang="en-US" sz="1200" dirty="0"/>
                        <a:t>PROTHROMBIN TIME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lgn="ctr">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8975" cap="flat" cmpd="sng" algn="ctr">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1"/>
                  </a:ext>
                </a:extLst>
              </a:tr>
              <a:tr h="468228">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2"/>
                  </a:ext>
                </a:extLst>
              </a:tr>
              <a:tr h="456396">
                <a:tc>
                  <a:txBody>
                    <a:bodyPr/>
                    <a:lstStyle/>
                    <a:p>
                      <a:pPr marL="0" lvl="0" indent="0" algn="ctr" rtl="0">
                        <a:spcBef>
                          <a:spcPts val="0"/>
                        </a:spcBef>
                        <a:spcAft>
                          <a:spcPts val="0"/>
                        </a:spcAft>
                        <a:buNone/>
                      </a:pPr>
                      <a:r>
                        <a:rPr lang="en-US" sz="1200" dirty="0"/>
                        <a:t>THYROID STIMULATING HORMONE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3"/>
                  </a:ext>
                </a:extLst>
              </a:tr>
              <a:tr h="435140">
                <a:tc>
                  <a:txBody>
                    <a:bodyPr/>
                    <a:lstStyle/>
                    <a:p>
                      <a:pPr marL="0" lvl="0" indent="0" algn="ctr" rtl="0">
                        <a:spcBef>
                          <a:spcPts val="0"/>
                        </a:spcBef>
                        <a:spcAft>
                          <a:spcPts val="0"/>
                        </a:spcAft>
                        <a:buNone/>
                      </a:pPr>
                      <a:r>
                        <a:rPr lang="en-US" sz="1200" dirty="0"/>
                        <a:t>T4, FREE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extLst>
                  <a:ext uri="{0D108BD9-81ED-4DB2-BD59-A6C34878D82A}">
                    <a16:rowId xmlns:a16="http://schemas.microsoft.com/office/drawing/2014/main" xmlns="" val="10004"/>
                  </a:ext>
                </a:extLst>
              </a:tr>
            </a:tbl>
          </a:graphicData>
        </a:graphic>
      </p:graphicFrame>
      <p:sp>
        <p:nvSpPr>
          <p:cNvPr id="23" name="Google Shape;196;p22"/>
          <p:cNvSpPr txBox="1"/>
          <p:nvPr/>
        </p:nvSpPr>
        <p:spPr>
          <a:xfrm>
            <a:off x="3112400" y="3565629"/>
            <a:ext cx="1380857" cy="396643"/>
          </a:xfrm>
          <a:prstGeom prst="rect">
            <a:avLst/>
          </a:prstGeom>
          <a:noFill/>
          <a:ln>
            <a:noFill/>
          </a:ln>
        </p:spPr>
        <p:txBody>
          <a:bodyPr spcFirstLastPara="1" wrap="square" lIns="0" tIns="8156" rIns="0" bIns="0" anchor="t" anchorCtr="0">
            <a:noAutofit/>
          </a:bodyPr>
          <a:lstStyle/>
          <a:p>
            <a:pPr marL="6803"/>
            <a:r>
              <a:rPr lang="en-US" sz="2196" dirty="0">
                <a:solidFill>
                  <a:srgbClr val="A6AAA9"/>
                </a:solidFill>
                <a:latin typeface="Calibri"/>
                <a:ea typeface="Calibri"/>
                <a:cs typeface="Calibri"/>
                <a:sym typeface="Calibri"/>
              </a:rPr>
              <a:t>orders</a:t>
            </a:r>
            <a:endParaRPr sz="2196" dirty="0">
              <a:latin typeface="Calibri"/>
              <a:ea typeface="Calibri"/>
              <a:cs typeface="Calibri"/>
              <a:sym typeface="Calibri"/>
            </a:endParaRPr>
          </a:p>
        </p:txBody>
      </p:sp>
    </p:spTree>
    <p:extLst>
      <p:ext uri="{BB962C8B-B14F-4D97-AF65-F5344CB8AC3E}">
        <p14:creationId xmlns:p14="http://schemas.microsoft.com/office/powerpoint/2010/main" val="3961063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21"/>
          <p:cNvSpPr txBox="1">
            <a:spLocks noGrp="1"/>
          </p:cNvSpPr>
          <p:nvPr>
            <p:ph type="title"/>
          </p:nvPr>
        </p:nvSpPr>
        <p:spPr>
          <a:xfrm>
            <a:off x="5051457" y="632363"/>
            <a:ext cx="2115209"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select()</a:t>
            </a:r>
            <a:endParaRPr dirty="0"/>
          </a:p>
        </p:txBody>
      </p:sp>
      <p:sp>
        <p:nvSpPr>
          <p:cNvPr id="182" name="Google Shape;182;p21"/>
          <p:cNvSpPr txBox="1"/>
          <p:nvPr/>
        </p:nvSpPr>
        <p:spPr>
          <a:xfrm>
            <a:off x="2886228" y="1725726"/>
            <a:ext cx="4672812" cy="472821"/>
          </a:xfrm>
          <a:prstGeom prst="rect">
            <a:avLst/>
          </a:prstGeom>
          <a:noFill/>
          <a:ln>
            <a:noFill/>
          </a:ln>
        </p:spPr>
        <p:txBody>
          <a:bodyPr spcFirstLastPara="1" wrap="square" lIns="0" tIns="6455" rIns="0" bIns="0" anchor="t" anchorCtr="0">
            <a:noAutofit/>
          </a:bodyPr>
          <a:lstStyle/>
          <a:p>
            <a:pPr marL="6803"/>
            <a:r>
              <a:rPr lang="en-US" sz="3200" dirty="0">
                <a:latin typeface="Calibri"/>
                <a:ea typeface="Calibri"/>
                <a:cs typeface="Calibri"/>
                <a:sym typeface="Calibri"/>
              </a:rPr>
              <a:t>Extract columns by </a:t>
            </a:r>
            <a:r>
              <a:rPr lang="en-US" sz="3200" dirty="0" smtClean="0">
                <a:latin typeface="Calibri"/>
                <a:ea typeface="Calibri"/>
                <a:cs typeface="Calibri"/>
                <a:sym typeface="Calibri"/>
              </a:rPr>
              <a:t>index.</a:t>
            </a:r>
            <a:endParaRPr sz="3200" dirty="0">
              <a:latin typeface="Calibri"/>
              <a:ea typeface="Calibri"/>
              <a:cs typeface="Calibri"/>
              <a:sym typeface="Calibri"/>
            </a:endParaRPr>
          </a:p>
        </p:txBody>
      </p:sp>
      <p:sp>
        <p:nvSpPr>
          <p:cNvPr id="10"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1" name="Google Shape;131;p17"/>
          <p:cNvSpPr/>
          <p:nvPr/>
        </p:nvSpPr>
        <p:spPr>
          <a:xfrm>
            <a:off x="2250089" y="2338959"/>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2" name="Rectangle 11"/>
          <p:cNvSpPr/>
          <p:nvPr/>
        </p:nvSpPr>
        <p:spPr>
          <a:xfrm>
            <a:off x="2130712" y="2418375"/>
            <a:ext cx="9690716" cy="584775"/>
          </a:xfrm>
          <a:prstGeom prst="rect">
            <a:avLst/>
          </a:prstGeom>
        </p:spPr>
        <p:txBody>
          <a:bodyPr wrap="square">
            <a:spAutoFit/>
          </a:bodyPr>
          <a:lstStyle/>
          <a:p>
            <a:pPr marL="146953" lvl="0">
              <a:spcBef>
                <a:spcPts val="2126"/>
              </a:spcBef>
            </a:pPr>
            <a:r>
              <a:rPr lang="en-US" sz="3200" dirty="0" smtClean="0">
                <a:latin typeface="Consolas" panose="020B0609020204030204" pitchFamily="49" charset="0"/>
                <a:ea typeface="Courier New"/>
                <a:cs typeface="Consolas" panose="020B0609020204030204" pitchFamily="49" charset="0"/>
                <a:sym typeface="Courier New"/>
              </a:rPr>
              <a:t>select(</a:t>
            </a:r>
            <a:r>
              <a:rPr lang="en-US" sz="32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3200" dirty="0" smtClean="0">
                <a:solidFill>
                  <a:schemeClr val="accent3"/>
                </a:solidFill>
                <a:latin typeface="Consolas" panose="020B0609020204030204" pitchFamily="49" charset="0"/>
                <a:ea typeface="Courier New"/>
                <a:cs typeface="Consolas" panose="020B0609020204030204" pitchFamily="49" charset="0"/>
                <a:sym typeface="Courier New"/>
              </a:rPr>
              <a:t>c(1,4)</a:t>
            </a:r>
            <a:r>
              <a:rPr lang="en-US" sz="3200" dirty="0" smtClean="0">
                <a:latin typeface="Consolas" panose="020B0609020204030204" pitchFamily="49" charset="0"/>
                <a:ea typeface="Courier New"/>
                <a:cs typeface="Consolas" panose="020B0609020204030204" pitchFamily="49" charset="0"/>
                <a:sym typeface="Courier New"/>
              </a:rPr>
              <a:t>)</a:t>
            </a:r>
            <a:endParaRPr lang="en-US" sz="3200" dirty="0">
              <a:latin typeface="Consolas" panose="020B0609020204030204" pitchFamily="49" charset="0"/>
              <a:ea typeface="Courier New"/>
              <a:cs typeface="Consolas" panose="020B0609020204030204" pitchFamily="49" charset="0"/>
              <a:sym typeface="Courier New"/>
            </a:endParaRPr>
          </a:p>
        </p:txBody>
      </p:sp>
      <p:graphicFrame>
        <p:nvGraphicFramePr>
          <p:cNvPr id="19" name="Google Shape;198;p22"/>
          <p:cNvGraphicFramePr/>
          <p:nvPr>
            <p:extLst>
              <p:ext uri="{D42A27DB-BD31-4B8C-83A1-F6EECF244321}">
                <p14:modId xmlns:p14="http://schemas.microsoft.com/office/powerpoint/2010/main" val="2531475578"/>
              </p:ext>
            </p:extLst>
          </p:nvPr>
        </p:nvGraphicFramePr>
        <p:xfrm>
          <a:off x="1979840" y="3925101"/>
          <a:ext cx="6183053" cy="2216675"/>
        </p:xfrm>
        <a:graphic>
          <a:graphicData uri="http://schemas.openxmlformats.org/drawingml/2006/table">
            <a:tbl>
              <a:tblPr>
                <a:noFill/>
                <a:tableStyleId>{71CB66AA-850D-4605-A19E-2ED404D436C7}</a:tableStyleId>
              </a:tblPr>
              <a:tblGrid>
                <a:gridCol w="724092">
                  <a:extLst>
                    <a:ext uri="{9D8B030D-6E8A-4147-A177-3AD203B41FA5}">
                      <a16:colId xmlns:a16="http://schemas.microsoft.com/office/drawing/2014/main" xmlns="" val="20000"/>
                    </a:ext>
                  </a:extLst>
                </a:gridCol>
                <a:gridCol w="853440">
                  <a:extLst>
                    <a:ext uri="{9D8B030D-6E8A-4147-A177-3AD203B41FA5}">
                      <a16:colId xmlns:a16="http://schemas.microsoft.com/office/drawing/2014/main" xmlns="" val="20001"/>
                    </a:ext>
                  </a:extLst>
                </a:gridCol>
                <a:gridCol w="1975895">
                  <a:extLst>
                    <a:ext uri="{9D8B030D-6E8A-4147-A177-3AD203B41FA5}">
                      <a16:colId xmlns:a16="http://schemas.microsoft.com/office/drawing/2014/main" xmlns="" val="20002"/>
                    </a:ext>
                  </a:extLst>
                </a:gridCol>
                <a:gridCol w="885524">
                  <a:extLst>
                    <a:ext uri="{9D8B030D-6E8A-4147-A177-3AD203B41FA5}">
                      <a16:colId xmlns:a16="http://schemas.microsoft.com/office/drawing/2014/main" xmlns="" val="20003"/>
                    </a:ext>
                  </a:extLst>
                </a:gridCol>
                <a:gridCol w="1744102">
                  <a:extLst>
                    <a:ext uri="{9D8B030D-6E8A-4147-A177-3AD203B41FA5}">
                      <a16:colId xmlns:a16="http://schemas.microsoft.com/office/drawing/2014/main" xmlns="" val="20004"/>
                    </a:ext>
                  </a:extLst>
                </a:gridCol>
              </a:tblGrid>
              <a:tr h="310067">
                <a:tc>
                  <a:txBody>
                    <a:bodyPr/>
                    <a:lstStyle/>
                    <a:p>
                      <a:pPr marL="0" lvl="0" indent="0" algn="ctr" rtl="0">
                        <a:spcBef>
                          <a:spcPts val="0"/>
                        </a:spcBef>
                        <a:spcAft>
                          <a:spcPts val="0"/>
                        </a:spcAft>
                        <a:buNone/>
                      </a:pPr>
                      <a:r>
                        <a:rPr lang="en-US" sz="1200" b="1" dirty="0" err="1" smtClean="0">
                          <a:solidFill>
                            <a:schemeClr val="lt1"/>
                          </a:solidFill>
                        </a:rPr>
                        <a:t>order_id</a:t>
                      </a:r>
                      <a:endParaRPr sz="1200" b="1" dirty="0">
                        <a:solidFill>
                          <a:schemeClr val="lt1"/>
                        </a:solidFill>
                      </a:endParaRPr>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err="1" smtClean="0">
                          <a:solidFill>
                            <a:schemeClr val="lt1"/>
                          </a:solidFill>
                        </a:rPr>
                        <a:t>patient_id</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chemeClr val="bg1">
                        <a:lumMod val="65000"/>
                      </a:schemeClr>
                    </a:solidFill>
                  </a:tcPr>
                </a:tc>
                <a:tc>
                  <a:txBody>
                    <a:bodyPr/>
                    <a:lstStyle/>
                    <a:p>
                      <a:pPr marL="0" lvl="0" indent="0" algn="ctr" rtl="0">
                        <a:spcBef>
                          <a:spcPts val="0"/>
                        </a:spcBef>
                        <a:spcAft>
                          <a:spcPts val="0"/>
                        </a:spcAft>
                        <a:buNone/>
                      </a:pPr>
                      <a:r>
                        <a:rPr lang="en-US" sz="1200" b="1" dirty="0" smtClean="0">
                          <a:solidFill>
                            <a:schemeClr val="lt1"/>
                          </a:solidFill>
                        </a:rPr>
                        <a:t>description</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chemeClr val="bg1">
                        <a:lumMod val="65000"/>
                      </a:schemeClr>
                    </a:solidFill>
                  </a:tcPr>
                </a:tc>
                <a:tc>
                  <a:txBody>
                    <a:bodyPr/>
                    <a:lstStyle/>
                    <a:p>
                      <a:pPr marL="0" lvl="0" indent="0" algn="ctr" rtl="0">
                        <a:spcBef>
                          <a:spcPts val="0"/>
                        </a:spcBef>
                        <a:spcAft>
                          <a:spcPts val="0"/>
                        </a:spcAft>
                        <a:buNone/>
                      </a:pPr>
                      <a:r>
                        <a:rPr lang="en-US" sz="1200" b="1" dirty="0" err="1" smtClean="0">
                          <a:solidFill>
                            <a:schemeClr val="lt1"/>
                          </a:solidFill>
                        </a:rPr>
                        <a:t>proc_code</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smtClean="0">
                          <a:solidFill>
                            <a:schemeClr val="lt1"/>
                          </a:solidFill>
                        </a:rPr>
                        <a:t>department</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2700" cmpd="sng">
                      <a:noFill/>
                      <a:prstDash val="solid"/>
                    </a:lnT>
                    <a:lnB w="18975" cap="flat" cmpd="sng">
                      <a:solidFill>
                        <a:srgbClr val="FFFFFF"/>
                      </a:solidFill>
                      <a:prstDash val="solid"/>
                      <a:round/>
                      <a:headEnd type="none" w="sm" len="sm"/>
                      <a:tailEnd type="none" w="sm" len="sm"/>
                    </a:lnB>
                    <a:solidFill>
                      <a:schemeClr val="bg1">
                        <a:lumMod val="65000"/>
                      </a:schemeClr>
                    </a:solidFill>
                  </a:tcPr>
                </a:tc>
                <a:extLst>
                  <a:ext uri="{0D108BD9-81ED-4DB2-BD59-A6C34878D82A}">
                    <a16:rowId xmlns:a16="http://schemas.microsoft.com/office/drawing/2014/main" xmlns="" val="10000"/>
                  </a:ext>
                </a:extLst>
              </a:tr>
              <a:tr h="449580">
                <a:tc>
                  <a:txBody>
                    <a:bodyPr/>
                    <a:lstStyle/>
                    <a:p>
                      <a:pPr marL="0" lvl="0" indent="0" algn="ctr" rtl="0">
                        <a:spcBef>
                          <a:spcPts val="0"/>
                        </a:spcBef>
                        <a:spcAft>
                          <a:spcPts val="0"/>
                        </a:spcAft>
                        <a:buNone/>
                      </a:pPr>
                      <a:r>
                        <a:rPr lang="en-US" sz="1200" dirty="0"/>
                        <a:t>19766</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200" dirty="0"/>
                        <a:t>PROTHROMBIN TIME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200" dirty="0"/>
                        <a:t>PRO</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D9D9D9"/>
                    </a:solidFill>
                  </a:tcPr>
                </a:tc>
                <a:extLst>
                  <a:ext uri="{0D108BD9-81ED-4DB2-BD59-A6C34878D82A}">
                    <a16:rowId xmlns:a16="http://schemas.microsoft.com/office/drawing/2014/main" xmlns="" val="10001"/>
                  </a:ext>
                </a:extLst>
              </a:tr>
              <a:tr h="468228">
                <a:tc>
                  <a:txBody>
                    <a:bodyPr/>
                    <a:lstStyle/>
                    <a:p>
                      <a:pPr marL="0" lvl="0" indent="0" algn="ctr" rtl="0">
                        <a:spcBef>
                          <a:spcPts val="0"/>
                        </a:spcBef>
                        <a:spcAft>
                          <a:spcPts val="0"/>
                        </a:spcAft>
                        <a:buNone/>
                      </a:pPr>
                      <a:r>
                        <a:rPr lang="en-US" sz="1200" dirty="0"/>
                        <a:t>88444</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200" dirty="0"/>
                        <a:t>BMP</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9D9D9"/>
                    </a:solidFill>
                  </a:tcPr>
                </a:tc>
                <a:extLst>
                  <a:ext uri="{0D108BD9-81ED-4DB2-BD59-A6C34878D82A}">
                    <a16:rowId xmlns:a16="http://schemas.microsoft.com/office/drawing/2014/main" xmlns="" val="10002"/>
                  </a:ext>
                </a:extLst>
              </a:tr>
              <a:tr h="456396">
                <a:tc>
                  <a:txBody>
                    <a:bodyPr/>
                    <a:lstStyle/>
                    <a:p>
                      <a:pPr marL="0" lvl="0" indent="0" algn="ctr" rtl="0">
                        <a:spcBef>
                          <a:spcPts val="0"/>
                        </a:spcBef>
                        <a:spcAft>
                          <a:spcPts val="0"/>
                        </a:spcAft>
                        <a:buNone/>
                      </a:pPr>
                      <a:r>
                        <a:rPr lang="en-US" sz="1200" dirty="0"/>
                        <a:t>40477</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a:t>508061</a:t>
                      </a:r>
                      <a:endParaRPr sz="120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200" dirty="0"/>
                        <a:t>THYROID STIMULATING HORMONE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200" dirty="0"/>
                        <a:t>TSH</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9D9D9"/>
                    </a:solidFill>
                  </a:tcPr>
                </a:tc>
                <a:extLst>
                  <a:ext uri="{0D108BD9-81ED-4DB2-BD59-A6C34878D82A}">
                    <a16:rowId xmlns:a16="http://schemas.microsoft.com/office/drawing/2014/main" xmlns="" val="10003"/>
                  </a:ext>
                </a:extLst>
              </a:tr>
              <a:tr h="435140">
                <a:tc>
                  <a:txBody>
                    <a:bodyPr/>
                    <a:lstStyle/>
                    <a:p>
                      <a:pPr marL="0" lvl="0" indent="0" algn="ctr" rtl="0">
                        <a:spcBef>
                          <a:spcPts val="0"/>
                        </a:spcBef>
                        <a:spcAft>
                          <a:spcPts val="0"/>
                        </a:spcAft>
                        <a:buNone/>
                      </a:pPr>
                      <a:r>
                        <a:rPr lang="en-US" sz="1200" dirty="0"/>
                        <a:t>97641</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508061</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US" sz="1200" dirty="0"/>
                        <a:t>T4, FREE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US" sz="1200" dirty="0"/>
                        <a:t>T4FR</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D9D9D9"/>
                    </a:solidFill>
                  </a:tcPr>
                </a:tc>
                <a:extLst>
                  <a:ext uri="{0D108BD9-81ED-4DB2-BD59-A6C34878D82A}">
                    <a16:rowId xmlns:a16="http://schemas.microsoft.com/office/drawing/2014/main" xmlns="" val="10004"/>
                  </a:ext>
                </a:extLst>
              </a:tr>
            </a:tbl>
          </a:graphicData>
        </a:graphic>
      </p:graphicFrame>
      <p:graphicFrame>
        <p:nvGraphicFramePr>
          <p:cNvPr id="21" name="Google Shape;199;p22" hidden="1"/>
          <p:cNvGraphicFramePr/>
          <p:nvPr/>
        </p:nvGraphicFramePr>
        <p:xfrm>
          <a:off x="6870169" y="3499933"/>
          <a:ext cx="3884753" cy="3171090"/>
        </p:xfrm>
        <a:graphic>
          <a:graphicData uri="http://schemas.openxmlformats.org/drawingml/2006/table">
            <a:tbl>
              <a:tblPr>
                <a:noFill/>
                <a:tableStyleId>{71CB66AA-850D-4605-A19E-2ED404D436C7}</a:tableStyleId>
              </a:tblPr>
              <a:tblGrid>
                <a:gridCol w="2180430">
                  <a:extLst>
                    <a:ext uri="{9D8B030D-6E8A-4147-A177-3AD203B41FA5}">
                      <a16:colId xmlns:a16="http://schemas.microsoft.com/office/drawing/2014/main" xmlns="" val="20000"/>
                    </a:ext>
                  </a:extLst>
                </a:gridCol>
                <a:gridCol w="1704323">
                  <a:extLst>
                    <a:ext uri="{9D8B030D-6E8A-4147-A177-3AD203B41FA5}">
                      <a16:colId xmlns:a16="http://schemas.microsoft.com/office/drawing/2014/main" xmlns="" val="20001"/>
                    </a:ext>
                  </a:extLst>
                </a:gridCol>
              </a:tblGrid>
              <a:tr h="459090">
                <a:tc>
                  <a:txBody>
                    <a:bodyPr/>
                    <a:lstStyle/>
                    <a:p>
                      <a:pPr marL="0" lvl="0" indent="0" algn="ctr" rtl="0">
                        <a:spcBef>
                          <a:spcPts val="0"/>
                        </a:spcBef>
                        <a:spcAft>
                          <a:spcPts val="0"/>
                        </a:spcAft>
                        <a:buNone/>
                      </a:pPr>
                      <a:r>
                        <a:rPr lang="en-US" sz="1200" b="1" dirty="0" smtClean="0">
                          <a:solidFill>
                            <a:schemeClr val="lt1"/>
                          </a:solidFill>
                        </a:rPr>
                        <a:t>description</a:t>
                      </a:r>
                      <a:endParaRPr sz="1200" b="1" dirty="0">
                        <a:solidFill>
                          <a:schemeClr val="lt1"/>
                        </a:solidFill>
                      </a:endParaRPr>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smtClean="0">
                          <a:solidFill>
                            <a:schemeClr val="lt1"/>
                          </a:solidFill>
                        </a:rPr>
                        <a:t>department</a:t>
                      </a:r>
                      <a:endParaRPr sz="1200" b="1" dirty="0">
                        <a:solidFill>
                          <a:schemeClr val="lt1"/>
                        </a:solidFill>
                      </a:endParaRPr>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538DD5"/>
                    </a:solidFill>
                  </a:tcPr>
                </a:tc>
                <a:extLst>
                  <a:ext uri="{0D108BD9-81ED-4DB2-BD59-A6C34878D82A}">
                    <a16:rowId xmlns:a16="http://schemas.microsoft.com/office/drawing/2014/main" xmlns="" val="10000"/>
                  </a:ext>
                </a:extLst>
              </a:tr>
              <a:tr h="717345">
                <a:tc>
                  <a:txBody>
                    <a:bodyPr/>
                    <a:lstStyle/>
                    <a:p>
                      <a:pPr marL="0" lvl="0" indent="0" algn="ctr" rtl="0">
                        <a:spcBef>
                          <a:spcPts val="0"/>
                        </a:spcBef>
                        <a:spcAft>
                          <a:spcPts val="0"/>
                        </a:spcAft>
                        <a:buNone/>
                      </a:pPr>
                      <a:r>
                        <a:rPr lang="en-US" sz="1200" dirty="0"/>
                        <a:t>PROTHROMBIN TIME</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a:t>INTERNAL MEDICINE CLINIC</a:t>
                      </a:r>
                      <a:endParaRPr sz="12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extLst>
                  <a:ext uri="{0D108BD9-81ED-4DB2-BD59-A6C34878D82A}">
                    <a16:rowId xmlns:a16="http://schemas.microsoft.com/office/drawing/2014/main" xmlns="" val="10001"/>
                  </a:ext>
                </a:extLst>
              </a:tr>
              <a:tr h="717345">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extLst>
                  <a:ext uri="{0D108BD9-81ED-4DB2-BD59-A6C34878D82A}">
                    <a16:rowId xmlns:a16="http://schemas.microsoft.com/office/drawing/2014/main" xmlns="" val="10002"/>
                  </a:ext>
                </a:extLst>
              </a:tr>
              <a:tr h="717345">
                <a:tc>
                  <a:txBody>
                    <a:bodyPr/>
                    <a:lstStyle/>
                    <a:p>
                      <a:pPr marL="0" lvl="0" indent="0" algn="ctr" rtl="0">
                        <a:spcBef>
                          <a:spcPts val="0"/>
                        </a:spcBef>
                        <a:spcAft>
                          <a:spcPts val="0"/>
                        </a:spcAft>
                        <a:buNone/>
                      </a:pPr>
                      <a:r>
                        <a:rPr lang="en-US" sz="1200"/>
                        <a:t>THYROID STIMULATING HORMONE</a:t>
                      </a:r>
                      <a:endParaRPr sz="12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extLst>
                  <a:ext uri="{0D108BD9-81ED-4DB2-BD59-A6C34878D82A}">
                    <a16:rowId xmlns:a16="http://schemas.microsoft.com/office/drawing/2014/main" xmlns="" val="10003"/>
                  </a:ext>
                </a:extLst>
              </a:tr>
              <a:tr h="559965">
                <a:tc>
                  <a:txBody>
                    <a:bodyPr/>
                    <a:lstStyle/>
                    <a:p>
                      <a:pPr marL="0" lvl="0" indent="0" algn="ctr" rtl="0">
                        <a:spcBef>
                          <a:spcPts val="0"/>
                        </a:spcBef>
                        <a:spcAft>
                          <a:spcPts val="0"/>
                        </a:spcAft>
                        <a:buNone/>
                      </a:pPr>
                      <a:r>
                        <a:rPr lang="en-US" sz="1200" dirty="0"/>
                        <a:t>T4, FREE</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extLst>
                  <a:ext uri="{0D108BD9-81ED-4DB2-BD59-A6C34878D82A}">
                    <a16:rowId xmlns:a16="http://schemas.microsoft.com/office/drawing/2014/main" xmlns="" val="10004"/>
                  </a:ext>
                </a:extLst>
              </a:tr>
            </a:tbl>
          </a:graphicData>
        </a:graphic>
      </p:graphicFrame>
      <p:sp>
        <p:nvSpPr>
          <p:cNvPr id="18" name="Google Shape;197;p22"/>
          <p:cNvSpPr/>
          <p:nvPr/>
        </p:nvSpPr>
        <p:spPr>
          <a:xfrm>
            <a:off x="8251167" y="5033439"/>
            <a:ext cx="361572" cy="206847"/>
          </a:xfrm>
          <a:custGeom>
            <a:avLst/>
            <a:gdLst/>
            <a:ahLst/>
            <a:cxnLst/>
            <a:rect l="l" t="t" r="r" b="b"/>
            <a:pathLst>
              <a:path w="622300" h="382270" extrusionOk="0">
                <a:moveTo>
                  <a:pt x="357633" y="0"/>
                </a:moveTo>
                <a:lnTo>
                  <a:pt x="357633" y="133826"/>
                </a:lnTo>
                <a:lnTo>
                  <a:pt x="0" y="133826"/>
                </a:lnTo>
                <a:lnTo>
                  <a:pt x="0" y="247817"/>
                </a:lnTo>
                <a:lnTo>
                  <a:pt x="357633" y="247817"/>
                </a:lnTo>
                <a:lnTo>
                  <a:pt x="357633" y="381642"/>
                </a:lnTo>
                <a:lnTo>
                  <a:pt x="622085" y="190821"/>
                </a:lnTo>
                <a:lnTo>
                  <a:pt x="357633" y="0"/>
                </a:lnTo>
                <a:close/>
              </a:path>
            </a:pathLst>
          </a:custGeom>
          <a:solidFill>
            <a:srgbClr val="53585F"/>
          </a:solidFill>
          <a:ln>
            <a:noFill/>
          </a:ln>
        </p:spPr>
        <p:txBody>
          <a:bodyPr spcFirstLastPara="1" wrap="square" lIns="0" tIns="0" rIns="0" bIns="0" anchor="t" anchorCtr="0">
            <a:noAutofit/>
          </a:bodyPr>
          <a:lstStyle/>
          <a:p>
            <a:endParaRPr sz="964"/>
          </a:p>
        </p:txBody>
      </p:sp>
      <p:sp>
        <p:nvSpPr>
          <p:cNvPr id="23" name="Google Shape;196;p22"/>
          <p:cNvSpPr txBox="1"/>
          <p:nvPr/>
        </p:nvSpPr>
        <p:spPr>
          <a:xfrm>
            <a:off x="4859424" y="3528458"/>
            <a:ext cx="1380857" cy="396643"/>
          </a:xfrm>
          <a:prstGeom prst="rect">
            <a:avLst/>
          </a:prstGeom>
          <a:noFill/>
          <a:ln>
            <a:noFill/>
          </a:ln>
        </p:spPr>
        <p:txBody>
          <a:bodyPr spcFirstLastPara="1" wrap="square" lIns="0" tIns="8156" rIns="0" bIns="0" anchor="t" anchorCtr="0">
            <a:noAutofit/>
          </a:bodyPr>
          <a:lstStyle/>
          <a:p>
            <a:pPr marL="6803"/>
            <a:r>
              <a:rPr lang="en-US" sz="2196" dirty="0">
                <a:solidFill>
                  <a:srgbClr val="A6AAA9"/>
                </a:solidFill>
                <a:latin typeface="Calibri"/>
                <a:ea typeface="Calibri"/>
                <a:cs typeface="Calibri"/>
                <a:sym typeface="Calibri"/>
              </a:rPr>
              <a:t>orders</a:t>
            </a:r>
            <a:endParaRPr sz="2196" dirty="0">
              <a:latin typeface="Calibri"/>
              <a:ea typeface="Calibri"/>
              <a:cs typeface="Calibri"/>
              <a:sym typeface="Calibri"/>
            </a:endParaRPr>
          </a:p>
        </p:txBody>
      </p:sp>
      <p:graphicFrame>
        <p:nvGraphicFramePr>
          <p:cNvPr id="13" name="Google Shape;198;p22"/>
          <p:cNvGraphicFramePr/>
          <p:nvPr>
            <p:extLst>
              <p:ext uri="{D42A27DB-BD31-4B8C-83A1-F6EECF244321}">
                <p14:modId xmlns:p14="http://schemas.microsoft.com/office/powerpoint/2010/main" val="1105447810"/>
              </p:ext>
            </p:extLst>
          </p:nvPr>
        </p:nvGraphicFramePr>
        <p:xfrm>
          <a:off x="8913690" y="3925101"/>
          <a:ext cx="1665100" cy="2216675"/>
        </p:xfrm>
        <a:graphic>
          <a:graphicData uri="http://schemas.openxmlformats.org/drawingml/2006/table">
            <a:tbl>
              <a:tblPr>
                <a:noFill/>
                <a:tableStyleId>{71CB66AA-850D-4605-A19E-2ED404D436C7}</a:tableStyleId>
              </a:tblPr>
              <a:tblGrid>
                <a:gridCol w="764286">
                  <a:extLst>
                    <a:ext uri="{9D8B030D-6E8A-4147-A177-3AD203B41FA5}">
                      <a16:colId xmlns:a16="http://schemas.microsoft.com/office/drawing/2014/main" xmlns="" val="20000"/>
                    </a:ext>
                  </a:extLst>
                </a:gridCol>
                <a:gridCol w="900814">
                  <a:extLst>
                    <a:ext uri="{9D8B030D-6E8A-4147-A177-3AD203B41FA5}">
                      <a16:colId xmlns:a16="http://schemas.microsoft.com/office/drawing/2014/main" xmlns="" val="20001"/>
                    </a:ext>
                  </a:extLst>
                </a:gridCol>
              </a:tblGrid>
              <a:tr h="324297">
                <a:tc>
                  <a:txBody>
                    <a:bodyPr/>
                    <a:lstStyle/>
                    <a:p>
                      <a:pPr marL="0" lvl="0" indent="0" algn="ctr" rtl="0">
                        <a:spcBef>
                          <a:spcPts val="0"/>
                        </a:spcBef>
                        <a:spcAft>
                          <a:spcPts val="0"/>
                        </a:spcAft>
                        <a:buNone/>
                      </a:pPr>
                      <a:r>
                        <a:rPr lang="en-US" sz="1200" b="1" dirty="0" err="1" smtClean="0">
                          <a:solidFill>
                            <a:schemeClr val="lt1"/>
                          </a:solidFill>
                        </a:rPr>
                        <a:t>order_id</a:t>
                      </a:r>
                      <a:endParaRPr sz="1200" b="1" dirty="0">
                        <a:solidFill>
                          <a:schemeClr val="lt1"/>
                        </a:solidFill>
                      </a:endParaRPr>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err="1" smtClean="0">
                          <a:solidFill>
                            <a:schemeClr val="lt1"/>
                          </a:solidFill>
                        </a:rPr>
                        <a:t>proc_code</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rgbClr val="538DD5"/>
                    </a:solidFill>
                  </a:tcPr>
                </a:tc>
                <a:extLst>
                  <a:ext uri="{0D108BD9-81ED-4DB2-BD59-A6C34878D82A}">
                    <a16:rowId xmlns:a16="http://schemas.microsoft.com/office/drawing/2014/main" xmlns="" val="10000"/>
                  </a:ext>
                </a:extLst>
              </a:tr>
              <a:tr h="470212">
                <a:tc>
                  <a:txBody>
                    <a:bodyPr/>
                    <a:lstStyle/>
                    <a:p>
                      <a:pPr marL="0" lvl="0" indent="0" algn="ctr" rtl="0">
                        <a:spcBef>
                          <a:spcPts val="0"/>
                        </a:spcBef>
                        <a:spcAft>
                          <a:spcPts val="0"/>
                        </a:spcAft>
                        <a:buNone/>
                      </a:pPr>
                      <a:r>
                        <a:rPr lang="en-US" sz="1200" dirty="0"/>
                        <a:t>19766</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PRO</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1"/>
                  </a:ext>
                </a:extLst>
              </a:tr>
              <a:tr h="489716">
                <a:tc>
                  <a:txBody>
                    <a:bodyPr/>
                    <a:lstStyle/>
                    <a:p>
                      <a:pPr marL="0" lvl="0" indent="0" algn="ctr" rtl="0">
                        <a:spcBef>
                          <a:spcPts val="0"/>
                        </a:spcBef>
                        <a:spcAft>
                          <a:spcPts val="0"/>
                        </a:spcAft>
                        <a:buNone/>
                      </a:pPr>
                      <a:r>
                        <a:rPr lang="en-US" sz="1200" dirty="0"/>
                        <a:t>88444</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BMP</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2"/>
                  </a:ext>
                </a:extLst>
              </a:tr>
              <a:tr h="477341">
                <a:tc>
                  <a:txBody>
                    <a:bodyPr/>
                    <a:lstStyle/>
                    <a:p>
                      <a:pPr marL="0" lvl="0" indent="0" algn="ctr" rtl="0">
                        <a:spcBef>
                          <a:spcPts val="0"/>
                        </a:spcBef>
                        <a:spcAft>
                          <a:spcPts val="0"/>
                        </a:spcAft>
                        <a:buNone/>
                      </a:pPr>
                      <a:r>
                        <a:rPr lang="en-US" sz="1200" dirty="0"/>
                        <a:t>40477</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TSH</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3"/>
                  </a:ext>
                </a:extLst>
              </a:tr>
              <a:tr h="455109">
                <a:tc>
                  <a:txBody>
                    <a:bodyPr/>
                    <a:lstStyle/>
                    <a:p>
                      <a:pPr marL="0" lvl="0" indent="0" algn="ctr" rtl="0">
                        <a:spcBef>
                          <a:spcPts val="0"/>
                        </a:spcBef>
                        <a:spcAft>
                          <a:spcPts val="0"/>
                        </a:spcAft>
                        <a:buNone/>
                      </a:pPr>
                      <a:r>
                        <a:rPr lang="en-US" sz="1200" dirty="0"/>
                        <a:t>97641</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T4FR</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462723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15"/>
        <p:cNvGrpSpPr/>
        <p:nvPr/>
      </p:nvGrpSpPr>
      <p:grpSpPr>
        <a:xfrm>
          <a:off x="0" y="0"/>
          <a:ext cx="0" cy="0"/>
          <a:chOff x="0" y="0"/>
          <a:chExt cx="0" cy="0"/>
        </a:xfrm>
      </p:grpSpPr>
      <p:sp>
        <p:nvSpPr>
          <p:cNvPr id="216" name="Google Shape;216;p24"/>
          <p:cNvSpPr/>
          <p:nvPr/>
        </p:nvSpPr>
        <p:spPr>
          <a:xfrm>
            <a:off x="1" y="0"/>
            <a:ext cx="12192000"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17" name="Google Shape;217;p24"/>
          <p:cNvSpPr txBox="1">
            <a:spLocks noGrp="1"/>
          </p:cNvSpPr>
          <p:nvPr>
            <p:ph type="title"/>
          </p:nvPr>
        </p:nvSpPr>
        <p:spPr>
          <a:xfrm>
            <a:off x="4772555" y="614555"/>
            <a:ext cx="2981259" cy="777536"/>
          </a:xfrm>
          <a:prstGeom prst="rect">
            <a:avLst/>
          </a:prstGeom>
          <a:noFill/>
          <a:ln>
            <a:noFill/>
          </a:ln>
        </p:spPr>
        <p:txBody>
          <a:bodyPr spcFirstLastPara="1" wrap="square" lIns="0" tIns="6455" rIns="0" bIns="0" anchor="t" anchorCtr="0">
            <a:noAutofit/>
          </a:bodyPr>
          <a:lstStyle/>
          <a:p>
            <a:pPr marL="10545"/>
            <a:r>
              <a:rPr lang="en-US" dirty="0"/>
              <a:t>Exercise 2</a:t>
            </a:r>
            <a:endParaRPr dirty="0"/>
          </a:p>
        </p:txBody>
      </p:sp>
      <p:sp>
        <p:nvSpPr>
          <p:cNvPr id="218" name="Google Shape;218;p24"/>
          <p:cNvSpPr txBox="1"/>
          <p:nvPr/>
        </p:nvSpPr>
        <p:spPr>
          <a:xfrm>
            <a:off x="2384384" y="1859498"/>
            <a:ext cx="7718625" cy="1323482"/>
          </a:xfrm>
          <a:prstGeom prst="rect">
            <a:avLst/>
          </a:prstGeom>
          <a:noFill/>
          <a:ln>
            <a:noFill/>
          </a:ln>
        </p:spPr>
        <p:txBody>
          <a:bodyPr spcFirstLastPara="1" wrap="square" lIns="0" tIns="6455" rIns="0" bIns="0" anchor="t" anchorCtr="0">
            <a:noAutofit/>
          </a:bodyPr>
          <a:lstStyle/>
          <a:p>
            <a:pPr marL="6803"/>
            <a:r>
              <a:rPr lang="en-US" sz="2652" dirty="0">
                <a:solidFill>
                  <a:srgbClr val="005493"/>
                </a:solidFill>
                <a:latin typeface="Calibri"/>
                <a:ea typeface="Calibri"/>
                <a:cs typeface="Calibri"/>
                <a:sym typeface="Calibri"/>
              </a:rPr>
              <a:t>Alter the code to select just the </a:t>
            </a:r>
            <a:r>
              <a:rPr lang="en-US" sz="2652" b="1" dirty="0" err="1" smtClean="0">
                <a:solidFill>
                  <a:srgbClr val="005493"/>
                </a:solidFill>
              </a:rPr>
              <a:t>order_status_c</a:t>
            </a:r>
            <a:r>
              <a:rPr lang="en-US" sz="2652" b="1" dirty="0" smtClean="0">
                <a:solidFill>
                  <a:srgbClr val="005493"/>
                </a:solidFill>
              </a:rPr>
              <a:t> </a:t>
            </a:r>
            <a:r>
              <a:rPr lang="en-US" sz="2652" dirty="0">
                <a:solidFill>
                  <a:srgbClr val="005493"/>
                </a:solidFill>
                <a:latin typeface="Calibri"/>
                <a:ea typeface="Calibri"/>
                <a:cs typeface="Calibri"/>
                <a:sym typeface="Calibri"/>
              </a:rPr>
              <a:t>column using the (1) column name and the (2) column number:</a:t>
            </a:r>
            <a:endParaRPr sz="2652" dirty="0">
              <a:latin typeface="Calibri"/>
              <a:ea typeface="Calibri"/>
              <a:cs typeface="Calibri"/>
              <a:sym typeface="Calibri"/>
            </a:endParaRPr>
          </a:p>
          <a:p>
            <a:pPr marL="6803">
              <a:spcBef>
                <a:spcPts val="2737"/>
              </a:spcBef>
            </a:pPr>
            <a:r>
              <a:rPr lang="en-US" sz="2652" dirty="0" smtClean="0">
                <a:solidFill>
                  <a:srgbClr val="164F86"/>
                </a:solidFill>
                <a:latin typeface="Consolas" panose="020B0609020204030204" pitchFamily="49" charset="0"/>
                <a:ea typeface="Courier New"/>
                <a:cs typeface="Consolas" panose="020B0609020204030204" pitchFamily="49" charset="0"/>
                <a:sym typeface="Courier New"/>
              </a:rPr>
              <a:t>select(</a:t>
            </a:r>
            <a:r>
              <a:rPr lang="en-US" sz="2652" dirty="0" err="1" smtClean="0">
                <a:solidFill>
                  <a:srgbClr val="164F86"/>
                </a:solidFill>
                <a:latin typeface="Consolas" panose="020B0609020204030204" pitchFamily="49" charset="0"/>
                <a:ea typeface="Courier New"/>
                <a:cs typeface="Consolas" panose="020B0609020204030204" pitchFamily="49" charset="0"/>
                <a:sym typeface="Courier New"/>
              </a:rPr>
              <a:t>orders,description</a:t>
            </a:r>
            <a:r>
              <a:rPr lang="en-US" sz="2652" dirty="0" smtClean="0">
                <a:solidFill>
                  <a:srgbClr val="164F86"/>
                </a:solidFill>
                <a:latin typeface="Consolas" panose="020B0609020204030204" pitchFamily="49" charset="0"/>
                <a:ea typeface="Courier New"/>
                <a:cs typeface="Consolas" panose="020B0609020204030204" pitchFamily="49" charset="0"/>
                <a:sym typeface="Courier New"/>
              </a:rPr>
              <a:t>, department)</a:t>
            </a:r>
            <a:endParaRPr sz="2652" dirty="0">
              <a:latin typeface="Consolas" panose="020B0609020204030204" pitchFamily="49" charset="0"/>
              <a:ea typeface="Courier New"/>
              <a:cs typeface="Consolas" panose="020B0609020204030204" pitchFamily="49" charset="0"/>
              <a:sym typeface="Courier New"/>
            </a:endParaRPr>
          </a:p>
        </p:txBody>
      </p:sp>
      <p:sp>
        <p:nvSpPr>
          <p:cNvPr id="219" name="Google Shape;219;p24"/>
          <p:cNvSpPr/>
          <p:nvPr/>
        </p:nvSpPr>
        <p:spPr>
          <a:xfrm>
            <a:off x="9752774" y="5719536"/>
            <a:ext cx="2256268" cy="1007839"/>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48978" tIns="48978" rIns="48978" bIns="48978" anchor="ctr" anchorCtr="0">
            <a:noAutofit/>
          </a:bodyPr>
          <a:lstStyle/>
          <a:p>
            <a:pPr algn="ctr"/>
            <a:r>
              <a:rPr lang="en-US" sz="5143">
                <a:latin typeface="Courier New"/>
                <a:ea typeface="Courier New"/>
                <a:cs typeface="Courier New"/>
                <a:sym typeface="Courier New"/>
              </a:rPr>
              <a:t>02:00</a:t>
            </a:r>
            <a:endParaRPr sz="5143">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23"/>
        <p:cNvGrpSpPr/>
        <p:nvPr/>
      </p:nvGrpSpPr>
      <p:grpSpPr>
        <a:xfrm>
          <a:off x="0" y="0"/>
          <a:ext cx="0" cy="0"/>
          <a:chOff x="0" y="0"/>
          <a:chExt cx="0" cy="0"/>
        </a:xfrm>
      </p:grpSpPr>
      <p:sp>
        <p:nvSpPr>
          <p:cNvPr id="225" name="Google Shape;225;p25"/>
          <p:cNvSpPr/>
          <p:nvPr/>
        </p:nvSpPr>
        <p:spPr>
          <a:xfrm>
            <a:off x="1216768" y="560135"/>
            <a:ext cx="9758703" cy="4901564"/>
          </a:xfrm>
          <a:custGeom>
            <a:avLst/>
            <a:gdLst/>
            <a:ahLst/>
            <a:cxnLst/>
            <a:rect l="l" t="t" r="r" b="b"/>
            <a:pathLst>
              <a:path w="18216245" h="8079105" extrusionOk="0">
                <a:moveTo>
                  <a:pt x="0" y="0"/>
                </a:moveTo>
                <a:lnTo>
                  <a:pt x="18215801" y="0"/>
                </a:lnTo>
                <a:lnTo>
                  <a:pt x="18215801" y="8078796"/>
                </a:lnTo>
                <a:lnTo>
                  <a:pt x="0" y="8078796"/>
                </a:lnTo>
                <a:lnTo>
                  <a:pt x="0" y="0"/>
                </a:lnTo>
                <a:close/>
              </a:path>
            </a:pathLst>
          </a:custGeom>
          <a:solidFill>
            <a:srgbClr val="F0F2F4"/>
          </a:solidFill>
          <a:ln>
            <a:noFill/>
          </a:ln>
        </p:spPr>
        <p:txBody>
          <a:bodyPr spcFirstLastPara="1" wrap="square" lIns="0" tIns="0" rIns="0" bIns="0" anchor="t" anchorCtr="0">
            <a:noAutofit/>
          </a:bodyPr>
          <a:lstStyle/>
          <a:p>
            <a:endParaRPr sz="964"/>
          </a:p>
        </p:txBody>
      </p:sp>
      <p:sp>
        <p:nvSpPr>
          <p:cNvPr id="226" name="Google Shape;226;p25"/>
          <p:cNvSpPr/>
          <p:nvPr/>
        </p:nvSpPr>
        <p:spPr>
          <a:xfrm>
            <a:off x="1216768" y="560135"/>
            <a:ext cx="9758703" cy="4901564"/>
          </a:xfrm>
          <a:custGeom>
            <a:avLst/>
            <a:gdLst/>
            <a:ahLst/>
            <a:cxnLst/>
            <a:rect l="l" t="t" r="r" b="b"/>
            <a:pathLst>
              <a:path w="18216245" h="8079105" extrusionOk="0">
                <a:moveTo>
                  <a:pt x="0" y="0"/>
                </a:moveTo>
                <a:lnTo>
                  <a:pt x="18215801" y="0"/>
                </a:lnTo>
                <a:lnTo>
                  <a:pt x="18215801" y="8078797"/>
                </a:lnTo>
                <a:lnTo>
                  <a:pt x="0" y="8078797"/>
                </a:lnTo>
                <a:lnTo>
                  <a:pt x="0" y="0"/>
                </a:lnTo>
                <a:close/>
              </a:path>
            </a:pathLst>
          </a:custGeom>
          <a:noFill/>
          <a:ln w="104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227" name="Google Shape;227;p25"/>
          <p:cNvSpPr txBox="1">
            <a:spLocks noGrp="1"/>
          </p:cNvSpPr>
          <p:nvPr>
            <p:ph type="title"/>
          </p:nvPr>
        </p:nvSpPr>
        <p:spPr>
          <a:xfrm>
            <a:off x="1319557" y="221267"/>
            <a:ext cx="7312821" cy="1079710"/>
          </a:xfrm>
          <a:prstGeom prst="rect">
            <a:avLst/>
          </a:prstGeom>
          <a:noFill/>
          <a:ln>
            <a:noFill/>
          </a:ln>
        </p:spPr>
        <p:txBody>
          <a:bodyPr spcFirstLastPara="1" wrap="square" lIns="0" tIns="8156" rIns="0" bIns="0" anchor="t" anchorCtr="0">
            <a:noAutofit/>
          </a:bodyPr>
          <a:lstStyle/>
          <a:p>
            <a:pPr>
              <a:spcBef>
                <a:spcPts val="2737"/>
              </a:spcBef>
            </a:pPr>
            <a:r>
              <a:rPr lang="en-US" sz="2652" dirty="0" smtClean="0">
                <a:solidFill>
                  <a:srgbClr val="164F86"/>
                </a:solidFill>
                <a:latin typeface="Consolas" panose="020B0609020204030204" pitchFamily="49" charset="0"/>
                <a:ea typeface="Courier New"/>
                <a:cs typeface="Consolas" panose="020B0609020204030204" pitchFamily="49" charset="0"/>
                <a:sym typeface="Courier New"/>
              </a:rPr>
              <a:t>select(orders, </a:t>
            </a:r>
            <a:r>
              <a:rPr lang="en-US" sz="2652" dirty="0" err="1" smtClean="0">
                <a:latin typeface="Consolas" panose="020B0609020204030204" pitchFamily="49" charset="0"/>
                <a:ea typeface="Courier New"/>
                <a:cs typeface="Consolas" panose="020B0609020204030204" pitchFamily="49" charset="0"/>
                <a:sym typeface="Courier New"/>
              </a:rPr>
              <a:t>order_status_c</a:t>
            </a:r>
            <a:r>
              <a:rPr lang="en-US" sz="2652" dirty="0" smtClean="0">
                <a:solidFill>
                  <a:srgbClr val="164F86"/>
                </a:solidFill>
                <a:latin typeface="Consolas" panose="020B0609020204030204" pitchFamily="49" charset="0"/>
                <a:ea typeface="Courier New"/>
                <a:cs typeface="Consolas" panose="020B0609020204030204" pitchFamily="49" charset="0"/>
                <a:sym typeface="Courier New"/>
              </a:rPr>
              <a:t>)</a:t>
            </a:r>
            <a:endParaRPr sz="2196" dirty="0">
              <a:solidFill>
                <a:srgbClr val="000000"/>
              </a:solidFill>
              <a:latin typeface="Consolas" panose="020B0609020204030204" pitchFamily="49" charset="0"/>
              <a:ea typeface="Courier New"/>
              <a:cs typeface="Consolas" panose="020B0609020204030204" pitchFamily="49" charset="0"/>
              <a:sym typeface="Courier New"/>
            </a:endParaRPr>
          </a:p>
        </p:txBody>
      </p:sp>
      <p:sp>
        <p:nvSpPr>
          <p:cNvPr id="228" name="Google Shape;228;p25"/>
          <p:cNvSpPr txBox="1">
            <a:spLocks noGrp="1"/>
          </p:cNvSpPr>
          <p:nvPr>
            <p:ph type="title"/>
          </p:nvPr>
        </p:nvSpPr>
        <p:spPr>
          <a:xfrm>
            <a:off x="1319558" y="606340"/>
            <a:ext cx="7312821" cy="591429"/>
          </a:xfrm>
          <a:prstGeom prst="rect">
            <a:avLst/>
          </a:prstGeom>
          <a:noFill/>
          <a:ln>
            <a:noFill/>
          </a:ln>
        </p:spPr>
        <p:txBody>
          <a:bodyPr spcFirstLastPara="1" wrap="square" lIns="0" tIns="8156" rIns="0" bIns="0" anchor="t" anchorCtr="0">
            <a:noAutofit/>
          </a:bodyPr>
          <a:lstStyle/>
          <a:p>
            <a:pPr>
              <a:spcBef>
                <a:spcPts val="2737"/>
              </a:spcBef>
            </a:pPr>
            <a:r>
              <a:rPr lang="en-US" sz="2652" dirty="0">
                <a:solidFill>
                  <a:srgbClr val="164F86"/>
                </a:solidFill>
                <a:latin typeface="Consolas" panose="020B0609020204030204" pitchFamily="49" charset="0"/>
                <a:ea typeface="Courier New"/>
                <a:cs typeface="Consolas" panose="020B0609020204030204" pitchFamily="49" charset="0"/>
                <a:sym typeface="Courier New"/>
              </a:rPr>
              <a:t>select(orders</a:t>
            </a:r>
            <a:r>
              <a:rPr lang="en-US" sz="2652" dirty="0" smtClean="0">
                <a:solidFill>
                  <a:srgbClr val="164F86"/>
                </a:solidFill>
                <a:latin typeface="Consolas" panose="020B0609020204030204" pitchFamily="49" charset="0"/>
                <a:ea typeface="Courier New"/>
                <a:cs typeface="Consolas" panose="020B0609020204030204" pitchFamily="49" charset="0"/>
                <a:sym typeface="Courier New"/>
              </a:rPr>
              <a:t>, </a:t>
            </a:r>
            <a:r>
              <a:rPr lang="en-US" sz="2652" dirty="0" smtClean="0">
                <a:latin typeface="Consolas" panose="020B0609020204030204" pitchFamily="49" charset="0"/>
                <a:ea typeface="Courier New"/>
                <a:cs typeface="Consolas" panose="020B0609020204030204" pitchFamily="49" charset="0"/>
                <a:sym typeface="Courier New"/>
              </a:rPr>
              <a:t>8</a:t>
            </a:r>
            <a:r>
              <a:rPr lang="en-US" sz="2652" dirty="0">
                <a:solidFill>
                  <a:srgbClr val="164F86"/>
                </a:solidFill>
                <a:latin typeface="Consolas" panose="020B0609020204030204" pitchFamily="49" charset="0"/>
                <a:ea typeface="Courier New"/>
                <a:cs typeface="Consolas" panose="020B0609020204030204" pitchFamily="49" charset="0"/>
                <a:sym typeface="Courier New"/>
              </a:rPr>
              <a:t>)</a:t>
            </a:r>
            <a:endParaRPr sz="2196" dirty="0">
              <a:solidFill>
                <a:srgbClr val="000000"/>
              </a:solidFill>
              <a:latin typeface="Consolas" panose="020B0609020204030204" pitchFamily="49" charset="0"/>
              <a:ea typeface="Courier New"/>
              <a:cs typeface="Consolas" panose="020B0609020204030204" pitchFamily="49" charset="0"/>
              <a:sym typeface="Courier New"/>
            </a:endParaRPr>
          </a:p>
        </p:txBody>
      </p:sp>
      <p:pic>
        <p:nvPicPr>
          <p:cNvPr id="2" name="Picture 1"/>
          <p:cNvPicPr>
            <a:picLocks noChangeAspect="1"/>
          </p:cNvPicPr>
          <p:nvPr/>
        </p:nvPicPr>
        <p:blipFill>
          <a:blip r:embed="rId3"/>
          <a:stretch>
            <a:fillRect/>
          </a:stretch>
        </p:blipFill>
        <p:spPr>
          <a:xfrm>
            <a:off x="1753994" y="1639845"/>
            <a:ext cx="2171700" cy="3133725"/>
          </a:xfrm>
          <a:prstGeom prst="rect">
            <a:avLst/>
          </a:prstGeom>
        </p:spPr>
      </p:pic>
      <p:sp>
        <p:nvSpPr>
          <p:cNvPr id="9" name="Google Shape;46;p7"/>
          <p:cNvSpPr>
            <a:spLocks noChangeAspect="1"/>
          </p:cNvSpPr>
          <p:nvPr/>
        </p:nvSpPr>
        <p:spPr>
          <a:xfrm>
            <a:off x="11152671" y="5805616"/>
            <a:ext cx="776274" cy="835671"/>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endParaRPr sz="964"/>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1"/>
        <p:cNvGrpSpPr/>
        <p:nvPr/>
      </p:nvGrpSpPr>
      <p:grpSpPr>
        <a:xfrm>
          <a:off x="0" y="0"/>
          <a:ext cx="0" cy="0"/>
          <a:chOff x="0" y="0"/>
          <a:chExt cx="0" cy="0"/>
        </a:xfrm>
      </p:grpSpPr>
      <p:sp>
        <p:nvSpPr>
          <p:cNvPr id="52" name="Google Shape;52;p8"/>
          <p:cNvSpPr/>
          <p:nvPr/>
        </p:nvSpPr>
        <p:spPr>
          <a:xfrm>
            <a:off x="0" y="0"/>
            <a:ext cx="12192000"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53" name="Google Shape;53;p8"/>
          <p:cNvSpPr txBox="1"/>
          <p:nvPr/>
        </p:nvSpPr>
        <p:spPr>
          <a:xfrm>
            <a:off x="4535392" y="544710"/>
            <a:ext cx="3116089" cy="914464"/>
          </a:xfrm>
          <a:prstGeom prst="rect">
            <a:avLst/>
          </a:prstGeom>
          <a:noFill/>
          <a:ln>
            <a:noFill/>
          </a:ln>
        </p:spPr>
        <p:txBody>
          <a:bodyPr spcFirstLastPara="1" wrap="square" lIns="0" tIns="8504" rIns="0" bIns="0" anchor="t" anchorCtr="0">
            <a:noAutofit/>
          </a:bodyPr>
          <a:lstStyle/>
          <a:p>
            <a:pPr marL="6803"/>
            <a:r>
              <a:rPr lang="en-US" sz="5196">
                <a:solidFill>
                  <a:srgbClr val="005493"/>
                </a:solidFill>
                <a:latin typeface="Calibri"/>
                <a:ea typeface="Calibri"/>
                <a:cs typeface="Calibri"/>
                <a:sym typeface="Calibri"/>
              </a:rPr>
              <a:t>Exercise 1</a:t>
            </a:r>
            <a:endParaRPr sz="5196">
              <a:latin typeface="Calibri"/>
              <a:ea typeface="Calibri"/>
              <a:cs typeface="Calibri"/>
              <a:sym typeface="Calibri"/>
            </a:endParaRPr>
          </a:p>
        </p:txBody>
      </p:sp>
      <p:sp>
        <p:nvSpPr>
          <p:cNvPr id="54" name="Google Shape;54;p8"/>
          <p:cNvSpPr txBox="1"/>
          <p:nvPr/>
        </p:nvSpPr>
        <p:spPr>
          <a:xfrm>
            <a:off x="3535680" y="2077900"/>
            <a:ext cx="7216140" cy="1386964"/>
          </a:xfrm>
          <a:prstGeom prst="rect">
            <a:avLst/>
          </a:prstGeom>
          <a:noFill/>
          <a:ln>
            <a:noFill/>
          </a:ln>
        </p:spPr>
        <p:txBody>
          <a:bodyPr spcFirstLastPara="1" wrap="square" lIns="0" tIns="6455" rIns="0" bIns="0" anchor="t" anchorCtr="0">
            <a:noAutofit/>
          </a:bodyPr>
          <a:lstStyle/>
          <a:p>
            <a:pPr marL="6803" marR="2721">
              <a:lnSpc>
                <a:spcPct val="134900"/>
              </a:lnSpc>
            </a:pPr>
            <a:r>
              <a:rPr lang="en-US" sz="4400" dirty="0">
                <a:solidFill>
                  <a:srgbClr val="005493"/>
                </a:solidFill>
                <a:latin typeface="Calibri"/>
                <a:ea typeface="Calibri"/>
                <a:cs typeface="Calibri"/>
                <a:sym typeface="Calibri"/>
              </a:rPr>
              <a:t>Open </a:t>
            </a:r>
            <a:r>
              <a:rPr lang="en-US" sz="4400" b="1" dirty="0" smtClean="0">
                <a:solidFill>
                  <a:srgbClr val="005493"/>
                </a:solidFill>
              </a:rPr>
              <a:t>03-Transform.Rmd</a:t>
            </a:r>
            <a:r>
              <a:rPr lang="en-US" sz="4400" dirty="0" smtClean="0">
                <a:solidFill>
                  <a:srgbClr val="005493"/>
                </a:solidFill>
                <a:latin typeface="Calibri"/>
                <a:ea typeface="Calibri"/>
                <a:cs typeface="Calibri"/>
                <a:sym typeface="Calibri"/>
              </a:rPr>
              <a:t> </a:t>
            </a:r>
            <a:r>
              <a:rPr lang="en-US" sz="4400" dirty="0">
                <a:solidFill>
                  <a:srgbClr val="005493"/>
                </a:solidFill>
                <a:latin typeface="Calibri"/>
                <a:ea typeface="Calibri"/>
                <a:cs typeface="Calibri"/>
                <a:sym typeface="Calibri"/>
              </a:rPr>
              <a:t>Run the setup chunk</a:t>
            </a:r>
            <a:endParaRPr sz="4400" dirty="0">
              <a:latin typeface="Calibri"/>
              <a:ea typeface="Calibri"/>
              <a:cs typeface="Calibri"/>
              <a:sym typeface="Calibri"/>
            </a:endParaRPr>
          </a:p>
        </p:txBody>
      </p:sp>
      <p:sp>
        <p:nvSpPr>
          <p:cNvPr id="55" name="Google Shape;55;p8"/>
          <p:cNvSpPr/>
          <p:nvPr/>
        </p:nvSpPr>
        <p:spPr>
          <a:xfrm>
            <a:off x="9592754" y="5591085"/>
            <a:ext cx="2256268" cy="1007839"/>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48978" tIns="48978" rIns="48978" bIns="48978" anchor="ctr" anchorCtr="0">
            <a:noAutofit/>
          </a:bodyPr>
          <a:lstStyle/>
          <a:p>
            <a:pPr algn="ctr"/>
            <a:r>
              <a:rPr lang="en-US" sz="5143">
                <a:latin typeface="Courier New"/>
                <a:ea typeface="Courier New"/>
                <a:cs typeface="Courier New"/>
                <a:sym typeface="Courier New"/>
              </a:rPr>
              <a:t>01:00</a:t>
            </a:r>
            <a:endParaRPr sz="5143">
              <a:latin typeface="Courier New"/>
              <a:ea typeface="Courier New"/>
              <a:cs typeface="Courier New"/>
              <a:sym typeface="Courier New"/>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33"/>
        <p:cNvGrpSpPr/>
        <p:nvPr/>
      </p:nvGrpSpPr>
      <p:grpSpPr>
        <a:xfrm>
          <a:off x="0" y="0"/>
          <a:ext cx="0" cy="0"/>
          <a:chOff x="0" y="0"/>
          <a:chExt cx="0" cy="0"/>
        </a:xfrm>
      </p:grpSpPr>
      <p:sp>
        <p:nvSpPr>
          <p:cNvPr id="236" name="Google Shape;236;p26"/>
          <p:cNvSpPr txBox="1"/>
          <p:nvPr/>
        </p:nvSpPr>
        <p:spPr>
          <a:xfrm>
            <a:off x="241683" y="1078104"/>
            <a:ext cx="6934622" cy="396643"/>
          </a:xfrm>
          <a:prstGeom prst="rect">
            <a:avLst/>
          </a:prstGeom>
          <a:noFill/>
          <a:ln>
            <a:noFill/>
          </a:ln>
        </p:spPr>
        <p:txBody>
          <a:bodyPr spcFirstLastPara="1" wrap="square" lIns="0" tIns="8156" rIns="0" bIns="0" anchor="t" anchorCtr="0">
            <a:noAutofit/>
          </a:bodyPr>
          <a:lstStyle/>
          <a:p>
            <a:pPr marL="6803"/>
            <a:r>
              <a:rPr lang="en-US" sz="3600" b="1" dirty="0">
                <a:latin typeface="Calibri" panose="020F0502020204030204" pitchFamily="34" charset="0"/>
                <a:ea typeface="Trebuchet MS"/>
                <a:cs typeface="Trebuchet MS"/>
                <a:sym typeface="Trebuchet MS"/>
              </a:rPr>
              <a:t>:</a:t>
            </a:r>
            <a:r>
              <a:rPr lang="en-US" sz="3200" b="1" dirty="0">
                <a:latin typeface="Calibri" panose="020F0502020204030204" pitchFamily="34" charset="0"/>
                <a:ea typeface="Trebuchet MS"/>
                <a:cs typeface="Trebuchet MS"/>
                <a:sym typeface="Trebuchet MS"/>
              </a:rPr>
              <a:t> </a:t>
            </a:r>
            <a:r>
              <a:rPr lang="en-US" sz="3200" b="1" dirty="0" smtClean="0">
                <a:latin typeface="Calibri" panose="020F0502020204030204" pitchFamily="34" charset="0"/>
                <a:ea typeface="Trebuchet MS"/>
                <a:cs typeface="Trebuchet MS"/>
                <a:sym typeface="Trebuchet MS"/>
              </a:rPr>
              <a:t>	              </a:t>
            </a:r>
            <a:r>
              <a:rPr lang="en-US" sz="3200" dirty="0" smtClean="0">
                <a:latin typeface="Calibri" panose="020F0502020204030204" pitchFamily="34" charset="0"/>
                <a:ea typeface="Calibri"/>
                <a:cs typeface="Calibri"/>
                <a:sym typeface="Calibri"/>
              </a:rPr>
              <a:t>Select </a:t>
            </a:r>
            <a:r>
              <a:rPr lang="en-US" sz="3200" dirty="0">
                <a:latin typeface="Calibri" panose="020F0502020204030204" pitchFamily="34" charset="0"/>
                <a:ea typeface="Calibri"/>
                <a:cs typeface="Calibri"/>
                <a:sym typeface="Calibri"/>
              </a:rPr>
              <a:t>range of columns</a:t>
            </a:r>
            <a:endParaRPr sz="3200" dirty="0">
              <a:latin typeface="Calibri" panose="020F0502020204030204" pitchFamily="34" charset="0"/>
              <a:ea typeface="Calibri"/>
              <a:cs typeface="Calibri"/>
              <a:sym typeface="Calibri"/>
            </a:endParaRPr>
          </a:p>
        </p:txBody>
      </p:sp>
      <p:sp>
        <p:nvSpPr>
          <p:cNvPr id="238" name="Google Shape;238;p26"/>
          <p:cNvSpPr txBox="1"/>
          <p:nvPr/>
        </p:nvSpPr>
        <p:spPr>
          <a:xfrm>
            <a:off x="241682" y="2511063"/>
            <a:ext cx="7736513" cy="396643"/>
          </a:xfrm>
          <a:prstGeom prst="rect">
            <a:avLst/>
          </a:prstGeom>
          <a:noFill/>
          <a:ln>
            <a:noFill/>
          </a:ln>
        </p:spPr>
        <p:txBody>
          <a:bodyPr spcFirstLastPara="1" wrap="square" lIns="0" tIns="8156" rIns="0" bIns="0" anchor="t" anchorCtr="0">
            <a:noAutofit/>
          </a:bodyPr>
          <a:lstStyle/>
          <a:p>
            <a:pPr marL="6803"/>
            <a:r>
              <a:rPr lang="en-US" sz="3600" b="1" dirty="0" smtClean="0">
                <a:latin typeface="Calibri" panose="020F0502020204030204" pitchFamily="34" charset="0"/>
                <a:ea typeface="Calibri"/>
                <a:cs typeface="Calibri"/>
                <a:sym typeface="Trebuchet MS"/>
              </a:rPr>
              <a:t>–</a:t>
            </a:r>
            <a:r>
              <a:rPr lang="en-US" sz="3200" dirty="0" smtClean="0">
                <a:latin typeface="Calibri" panose="020F0502020204030204" pitchFamily="34" charset="0"/>
                <a:ea typeface="Calibri"/>
                <a:cs typeface="Calibri"/>
                <a:sym typeface="Trebuchet MS"/>
              </a:rPr>
              <a:t> 	              </a:t>
            </a:r>
            <a:r>
              <a:rPr lang="en-US" sz="3200" dirty="0" smtClean="0">
                <a:latin typeface="Calibri" panose="020F0502020204030204" pitchFamily="34" charset="0"/>
                <a:ea typeface="Calibri"/>
                <a:cs typeface="Calibri"/>
                <a:sym typeface="Calibri"/>
              </a:rPr>
              <a:t>Select </a:t>
            </a:r>
            <a:r>
              <a:rPr lang="en-US" sz="3200" dirty="0">
                <a:latin typeface="Calibri" panose="020F0502020204030204" pitchFamily="34" charset="0"/>
                <a:ea typeface="Calibri"/>
                <a:cs typeface="Calibri"/>
                <a:sym typeface="Calibri"/>
              </a:rPr>
              <a:t>every column but</a:t>
            </a:r>
            <a:endParaRPr sz="3200" dirty="0">
              <a:latin typeface="Calibri" panose="020F0502020204030204" pitchFamily="34" charset="0"/>
              <a:ea typeface="Calibri"/>
              <a:cs typeface="Calibri"/>
              <a:sym typeface="Calibri"/>
            </a:endParaRPr>
          </a:p>
        </p:txBody>
      </p:sp>
      <p:sp>
        <p:nvSpPr>
          <p:cNvPr id="240" name="Google Shape;240;p26"/>
          <p:cNvSpPr txBox="1"/>
          <p:nvPr/>
        </p:nvSpPr>
        <p:spPr>
          <a:xfrm>
            <a:off x="241682" y="3943260"/>
            <a:ext cx="9041214" cy="396643"/>
          </a:xfrm>
          <a:prstGeom prst="rect">
            <a:avLst/>
          </a:prstGeom>
          <a:noFill/>
          <a:ln>
            <a:noFill/>
          </a:ln>
        </p:spPr>
        <p:txBody>
          <a:bodyPr spcFirstLastPara="1" wrap="square" lIns="0" tIns="8156" rIns="0" bIns="0" anchor="t" anchorCtr="0">
            <a:noAutofit/>
          </a:bodyPr>
          <a:lstStyle/>
          <a:p>
            <a:pPr marL="6803"/>
            <a:r>
              <a:rPr lang="en-US" sz="3200" b="1" dirty="0" err="1">
                <a:latin typeface="Calibri" panose="020F0502020204030204" pitchFamily="34" charset="0"/>
                <a:ea typeface="Calibri"/>
                <a:cs typeface="Calibri"/>
                <a:sym typeface="Trebuchet MS"/>
              </a:rPr>
              <a:t>starts_with</a:t>
            </a:r>
            <a:r>
              <a:rPr lang="en-US" sz="3200" b="1" dirty="0">
                <a:latin typeface="Calibri" panose="020F0502020204030204" pitchFamily="34" charset="0"/>
                <a:ea typeface="Calibri"/>
                <a:cs typeface="Calibri"/>
                <a:sym typeface="Trebuchet MS"/>
              </a:rPr>
              <a:t>()</a:t>
            </a:r>
            <a:r>
              <a:rPr lang="en-US" sz="3200" dirty="0">
                <a:latin typeface="Calibri" panose="020F0502020204030204" pitchFamily="34" charset="0"/>
                <a:ea typeface="Calibri"/>
                <a:cs typeface="Calibri"/>
                <a:sym typeface="Trebuchet MS"/>
              </a:rPr>
              <a:t> </a:t>
            </a:r>
            <a:r>
              <a:rPr lang="en-US" sz="3200" dirty="0" smtClean="0">
                <a:latin typeface="Calibri" panose="020F0502020204030204" pitchFamily="34" charset="0"/>
                <a:ea typeface="Calibri"/>
                <a:cs typeface="Calibri"/>
                <a:sym typeface="Calibri"/>
              </a:rPr>
              <a:t>Select </a:t>
            </a:r>
            <a:r>
              <a:rPr lang="en-US" sz="3200" dirty="0">
                <a:latin typeface="Calibri" panose="020F0502020204030204" pitchFamily="34" charset="0"/>
                <a:ea typeface="Calibri"/>
                <a:cs typeface="Calibri"/>
                <a:sym typeface="Calibri"/>
              </a:rPr>
              <a:t>columns that start with…</a:t>
            </a:r>
            <a:endParaRPr sz="3200" dirty="0">
              <a:latin typeface="Calibri" panose="020F0502020204030204" pitchFamily="34" charset="0"/>
              <a:ea typeface="Calibri"/>
              <a:cs typeface="Calibri"/>
              <a:sym typeface="Calibri"/>
            </a:endParaRPr>
          </a:p>
        </p:txBody>
      </p:sp>
      <p:sp>
        <p:nvSpPr>
          <p:cNvPr id="242" name="Google Shape;242;p26"/>
          <p:cNvSpPr txBox="1"/>
          <p:nvPr/>
        </p:nvSpPr>
        <p:spPr>
          <a:xfrm>
            <a:off x="241682" y="5327628"/>
            <a:ext cx="7602141" cy="396643"/>
          </a:xfrm>
          <a:prstGeom prst="rect">
            <a:avLst/>
          </a:prstGeom>
          <a:noFill/>
          <a:ln>
            <a:noFill/>
          </a:ln>
        </p:spPr>
        <p:txBody>
          <a:bodyPr spcFirstLastPara="1" wrap="square" lIns="0" tIns="8156" rIns="0" bIns="0" anchor="t" anchorCtr="0">
            <a:noAutofit/>
          </a:bodyPr>
          <a:lstStyle/>
          <a:p>
            <a:pPr marL="6803"/>
            <a:r>
              <a:rPr lang="en-US" sz="3200" b="1" dirty="0" err="1">
                <a:latin typeface="Calibri" panose="020F0502020204030204" pitchFamily="34" charset="0"/>
                <a:ea typeface="Calibri"/>
                <a:cs typeface="Calibri"/>
                <a:sym typeface="Trebuchet MS"/>
              </a:rPr>
              <a:t>ends_with</a:t>
            </a:r>
            <a:r>
              <a:rPr lang="en-US" sz="3200" b="1" dirty="0" smtClean="0">
                <a:latin typeface="Calibri" panose="020F0502020204030204" pitchFamily="34" charset="0"/>
                <a:ea typeface="Calibri"/>
                <a:cs typeface="Calibri"/>
                <a:sym typeface="Trebuchet MS"/>
              </a:rPr>
              <a:t>()  </a:t>
            </a:r>
            <a:r>
              <a:rPr lang="en-US" sz="3200" dirty="0" smtClean="0">
                <a:latin typeface="Calibri" panose="020F0502020204030204" pitchFamily="34" charset="0"/>
                <a:ea typeface="Calibri"/>
                <a:cs typeface="Calibri"/>
                <a:sym typeface="Calibri"/>
              </a:rPr>
              <a:t>Select </a:t>
            </a:r>
            <a:r>
              <a:rPr lang="en-US" sz="3200" dirty="0">
                <a:latin typeface="Calibri" panose="020F0502020204030204" pitchFamily="34" charset="0"/>
                <a:ea typeface="Calibri"/>
                <a:cs typeface="Calibri"/>
                <a:sym typeface="Calibri"/>
              </a:rPr>
              <a:t>columns that end with…</a:t>
            </a:r>
            <a:endParaRPr sz="3200" dirty="0">
              <a:latin typeface="Calibri" panose="020F0502020204030204" pitchFamily="34" charset="0"/>
              <a:ea typeface="Calibri"/>
              <a:cs typeface="Calibri"/>
              <a:sym typeface="Calibri"/>
            </a:endParaRPr>
          </a:p>
        </p:txBody>
      </p:sp>
      <p:sp>
        <p:nvSpPr>
          <p:cNvPr id="12"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grpSp>
        <p:nvGrpSpPr>
          <p:cNvPr id="2" name="Group 1"/>
          <p:cNvGrpSpPr/>
          <p:nvPr/>
        </p:nvGrpSpPr>
        <p:grpSpPr>
          <a:xfrm>
            <a:off x="2297839" y="1583736"/>
            <a:ext cx="9690716" cy="765453"/>
            <a:chOff x="2297839" y="1583736"/>
            <a:chExt cx="9690716" cy="765453"/>
          </a:xfrm>
        </p:grpSpPr>
        <p:sp>
          <p:nvSpPr>
            <p:cNvPr id="13" name="Google Shape;131;p17"/>
            <p:cNvSpPr/>
            <p:nvPr/>
          </p:nvSpPr>
          <p:spPr>
            <a:xfrm>
              <a:off x="2417216" y="1583736"/>
              <a:ext cx="9307938" cy="76545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4" name="Rectangle 13"/>
            <p:cNvSpPr/>
            <p:nvPr/>
          </p:nvSpPr>
          <p:spPr>
            <a:xfrm>
              <a:off x="2297839" y="1663153"/>
              <a:ext cx="9690716" cy="523220"/>
            </a:xfrm>
            <a:prstGeom prst="rect">
              <a:avLst/>
            </a:prstGeom>
          </p:spPr>
          <p:txBody>
            <a:bodyPr wrap="square">
              <a:spAutoFit/>
            </a:bodyPr>
            <a:lstStyle/>
            <a:p>
              <a:pPr marL="146953" lvl="0">
                <a:spcBef>
                  <a:spcPts val="2126"/>
                </a:spcBef>
              </a:pPr>
              <a:r>
                <a:rPr lang="en-US" sz="2800" dirty="0" smtClean="0">
                  <a:latin typeface="Consolas" panose="020B0609020204030204" pitchFamily="49" charset="0"/>
                  <a:ea typeface="Courier New"/>
                  <a:cs typeface="Consolas" panose="020B0609020204030204" pitchFamily="49" charset="0"/>
                  <a:sym typeface="Courier New"/>
                </a:rPr>
                <a:t>select(</a:t>
              </a:r>
              <a:r>
                <a:rPr lang="en-US" sz="28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2800" dirty="0" err="1" smtClean="0">
                  <a:solidFill>
                    <a:schemeClr val="accent3"/>
                  </a:solidFill>
                  <a:latin typeface="Consolas" panose="020B0609020204030204" pitchFamily="49" charset="0"/>
                  <a:ea typeface="Courier New"/>
                  <a:cs typeface="Consolas" panose="020B0609020204030204" pitchFamily="49" charset="0"/>
                  <a:sym typeface="Courier New"/>
                </a:rPr>
                <a:t>order_id:lab_status_c</a:t>
              </a:r>
              <a:r>
                <a:rPr lang="en-US" sz="2800" dirty="0" smtClean="0">
                  <a:latin typeface="Consolas" panose="020B0609020204030204" pitchFamily="49" charset="0"/>
                  <a:ea typeface="Courier New"/>
                  <a:cs typeface="Consolas" panose="020B0609020204030204" pitchFamily="49" charset="0"/>
                  <a:sym typeface="Courier New"/>
                </a:rPr>
                <a:t>)</a:t>
              </a:r>
              <a:endParaRPr lang="en-US" sz="2800" dirty="0">
                <a:latin typeface="Consolas" panose="020B0609020204030204" pitchFamily="49" charset="0"/>
                <a:ea typeface="Courier New"/>
                <a:cs typeface="Consolas" panose="020B0609020204030204" pitchFamily="49" charset="0"/>
                <a:sym typeface="Courier New"/>
              </a:endParaRPr>
            </a:p>
          </p:txBody>
        </p:sp>
      </p:grpSp>
      <p:grpSp>
        <p:nvGrpSpPr>
          <p:cNvPr id="16" name="Group 15"/>
          <p:cNvGrpSpPr/>
          <p:nvPr/>
        </p:nvGrpSpPr>
        <p:grpSpPr>
          <a:xfrm>
            <a:off x="2297839" y="3043227"/>
            <a:ext cx="11520404" cy="765453"/>
            <a:chOff x="2297839" y="1583736"/>
            <a:chExt cx="11520404" cy="765453"/>
          </a:xfrm>
        </p:grpSpPr>
        <p:sp>
          <p:nvSpPr>
            <p:cNvPr id="17" name="Google Shape;131;p17"/>
            <p:cNvSpPr/>
            <p:nvPr/>
          </p:nvSpPr>
          <p:spPr>
            <a:xfrm>
              <a:off x="2417216" y="1583736"/>
              <a:ext cx="9307938" cy="76545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8" name="Rectangle 17"/>
            <p:cNvSpPr/>
            <p:nvPr/>
          </p:nvSpPr>
          <p:spPr>
            <a:xfrm>
              <a:off x="2297839" y="1663153"/>
              <a:ext cx="11520404" cy="523220"/>
            </a:xfrm>
            <a:prstGeom prst="rect">
              <a:avLst/>
            </a:prstGeom>
          </p:spPr>
          <p:txBody>
            <a:bodyPr wrap="square">
              <a:spAutoFit/>
            </a:bodyPr>
            <a:lstStyle/>
            <a:p>
              <a:pPr marL="146953" lvl="0">
                <a:spcBef>
                  <a:spcPts val="2126"/>
                </a:spcBef>
              </a:pPr>
              <a:r>
                <a:rPr lang="en-US" sz="2800" dirty="0" smtClean="0">
                  <a:latin typeface="Consolas" panose="020B0609020204030204" pitchFamily="49" charset="0"/>
                  <a:ea typeface="Courier New"/>
                  <a:cs typeface="Consolas" panose="020B0609020204030204" pitchFamily="49" charset="0"/>
                  <a:sym typeface="Courier New"/>
                </a:rPr>
                <a:t>select(</a:t>
              </a:r>
              <a:r>
                <a:rPr lang="en-US" sz="28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-c(description, </a:t>
              </a:r>
              <a:r>
                <a:rPr lang="en-US" sz="2800" dirty="0" err="1" smtClean="0">
                  <a:solidFill>
                    <a:schemeClr val="accent3"/>
                  </a:solidFill>
                  <a:latin typeface="Consolas" panose="020B0609020204030204" pitchFamily="49" charset="0"/>
                  <a:ea typeface="Courier New"/>
                  <a:cs typeface="Consolas" panose="020B0609020204030204" pitchFamily="49" charset="0"/>
                  <a:sym typeface="Courier New"/>
                </a:rPr>
                <a:t>order_status_c</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latin typeface="Consolas" panose="020B0609020204030204" pitchFamily="49" charset="0"/>
                  <a:ea typeface="Courier New"/>
                  <a:cs typeface="Consolas" panose="020B0609020204030204" pitchFamily="49" charset="0"/>
                  <a:sym typeface="Courier New"/>
                </a:rPr>
                <a:t>)</a:t>
              </a:r>
              <a:endParaRPr lang="en-US" sz="2800" dirty="0">
                <a:latin typeface="Consolas" panose="020B0609020204030204" pitchFamily="49" charset="0"/>
                <a:ea typeface="Courier New"/>
                <a:cs typeface="Consolas" panose="020B0609020204030204" pitchFamily="49" charset="0"/>
                <a:sym typeface="Courier New"/>
              </a:endParaRPr>
            </a:p>
          </p:txBody>
        </p:sp>
      </p:grpSp>
      <p:grpSp>
        <p:nvGrpSpPr>
          <p:cNvPr id="19" name="Group 18"/>
          <p:cNvGrpSpPr/>
          <p:nvPr/>
        </p:nvGrpSpPr>
        <p:grpSpPr>
          <a:xfrm>
            <a:off x="2297839" y="4449644"/>
            <a:ext cx="11520404" cy="765453"/>
            <a:chOff x="2297839" y="1583736"/>
            <a:chExt cx="11520404" cy="765453"/>
          </a:xfrm>
        </p:grpSpPr>
        <p:sp>
          <p:nvSpPr>
            <p:cNvPr id="20" name="Google Shape;131;p17"/>
            <p:cNvSpPr/>
            <p:nvPr/>
          </p:nvSpPr>
          <p:spPr>
            <a:xfrm>
              <a:off x="2417216" y="1583736"/>
              <a:ext cx="9307938" cy="76545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21" name="Rectangle 20"/>
            <p:cNvSpPr/>
            <p:nvPr/>
          </p:nvSpPr>
          <p:spPr>
            <a:xfrm>
              <a:off x="2297839" y="1663153"/>
              <a:ext cx="11520404" cy="523220"/>
            </a:xfrm>
            <a:prstGeom prst="rect">
              <a:avLst/>
            </a:prstGeom>
          </p:spPr>
          <p:txBody>
            <a:bodyPr wrap="square">
              <a:spAutoFit/>
            </a:bodyPr>
            <a:lstStyle/>
            <a:p>
              <a:pPr marL="146953" lvl="0">
                <a:spcBef>
                  <a:spcPts val="2126"/>
                </a:spcBef>
              </a:pPr>
              <a:r>
                <a:rPr lang="en-US" sz="2800" dirty="0" smtClean="0">
                  <a:latin typeface="Consolas" panose="020B0609020204030204" pitchFamily="49" charset="0"/>
                  <a:ea typeface="Courier New"/>
                  <a:cs typeface="Consolas" panose="020B0609020204030204" pitchFamily="49" charset="0"/>
                  <a:sym typeface="Courier New"/>
                </a:rPr>
                <a:t>select(</a:t>
              </a:r>
              <a:r>
                <a:rPr lang="en-US" sz="28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2800" dirty="0" err="1" smtClean="0">
                  <a:solidFill>
                    <a:schemeClr val="accent3"/>
                  </a:solidFill>
                  <a:latin typeface="Consolas" panose="020B0609020204030204" pitchFamily="49" charset="0"/>
                  <a:ea typeface="Courier New"/>
                  <a:cs typeface="Consolas" panose="020B0609020204030204" pitchFamily="49" charset="0"/>
                  <a:sym typeface="Courier New"/>
                </a:rPr>
                <a:t>starts_with</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("order</a:t>
              </a:r>
              <a:r>
                <a:rPr lang="en-US" sz="2800" dirty="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latin typeface="Consolas" panose="020B0609020204030204" pitchFamily="49" charset="0"/>
                  <a:ea typeface="Courier New"/>
                  <a:cs typeface="Consolas" panose="020B0609020204030204" pitchFamily="49" charset="0"/>
                  <a:sym typeface="Courier New"/>
                </a:rPr>
                <a:t>)</a:t>
              </a:r>
              <a:endParaRPr lang="en-US" sz="2800" dirty="0">
                <a:latin typeface="Consolas" panose="020B0609020204030204" pitchFamily="49" charset="0"/>
                <a:ea typeface="Courier New"/>
                <a:cs typeface="Consolas" panose="020B0609020204030204" pitchFamily="49" charset="0"/>
                <a:sym typeface="Courier New"/>
              </a:endParaRPr>
            </a:p>
          </p:txBody>
        </p:sp>
      </p:grpSp>
      <p:grpSp>
        <p:nvGrpSpPr>
          <p:cNvPr id="23" name="Group 22"/>
          <p:cNvGrpSpPr/>
          <p:nvPr/>
        </p:nvGrpSpPr>
        <p:grpSpPr>
          <a:xfrm>
            <a:off x="2297839" y="5820095"/>
            <a:ext cx="11520404" cy="765453"/>
            <a:chOff x="2297839" y="1583736"/>
            <a:chExt cx="11520404" cy="765453"/>
          </a:xfrm>
        </p:grpSpPr>
        <p:sp>
          <p:nvSpPr>
            <p:cNvPr id="24" name="Google Shape;131;p17"/>
            <p:cNvSpPr/>
            <p:nvPr/>
          </p:nvSpPr>
          <p:spPr>
            <a:xfrm>
              <a:off x="2417216" y="1583736"/>
              <a:ext cx="8509285" cy="76545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25" name="Rectangle 24"/>
            <p:cNvSpPr/>
            <p:nvPr/>
          </p:nvSpPr>
          <p:spPr>
            <a:xfrm>
              <a:off x="2297839" y="1663153"/>
              <a:ext cx="11520404" cy="523220"/>
            </a:xfrm>
            <a:prstGeom prst="rect">
              <a:avLst/>
            </a:prstGeom>
          </p:spPr>
          <p:txBody>
            <a:bodyPr wrap="square">
              <a:spAutoFit/>
            </a:bodyPr>
            <a:lstStyle/>
            <a:p>
              <a:pPr marL="146953" lvl="0">
                <a:spcBef>
                  <a:spcPts val="2126"/>
                </a:spcBef>
              </a:pPr>
              <a:r>
                <a:rPr lang="en-US" sz="2800" dirty="0" smtClean="0">
                  <a:latin typeface="Consolas" panose="020B0609020204030204" pitchFamily="49" charset="0"/>
                  <a:ea typeface="Courier New"/>
                  <a:cs typeface="Consolas" panose="020B0609020204030204" pitchFamily="49" charset="0"/>
                  <a:sym typeface="Courier New"/>
                </a:rPr>
                <a:t>select(</a:t>
              </a:r>
              <a:r>
                <a:rPr lang="en-US" sz="28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2800" dirty="0" err="1" smtClean="0">
                  <a:solidFill>
                    <a:schemeClr val="accent3"/>
                  </a:solidFill>
                  <a:latin typeface="Consolas" panose="020B0609020204030204" pitchFamily="49" charset="0"/>
                  <a:ea typeface="Courier New"/>
                  <a:cs typeface="Consolas" panose="020B0609020204030204" pitchFamily="49" charset="0"/>
                  <a:sym typeface="Courier New"/>
                </a:rPr>
                <a:t>ends_with</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err="1" smtClean="0">
                  <a:solidFill>
                    <a:schemeClr val="accent3"/>
                  </a:solidFill>
                  <a:latin typeface="Consolas" panose="020B0609020204030204" pitchFamily="49" charset="0"/>
                  <a:ea typeface="Courier New"/>
                  <a:cs typeface="Consolas" panose="020B0609020204030204" pitchFamily="49" charset="0"/>
                  <a:sym typeface="Courier New"/>
                </a:rPr>
                <a:t>descr</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latin typeface="Consolas" panose="020B0609020204030204" pitchFamily="49" charset="0"/>
                  <a:ea typeface="Courier New"/>
                  <a:cs typeface="Consolas" panose="020B0609020204030204" pitchFamily="49" charset="0"/>
                  <a:sym typeface="Courier New"/>
                </a:rPr>
                <a:t>)</a:t>
              </a:r>
              <a:endParaRPr lang="en-US" sz="2800" dirty="0">
                <a:latin typeface="Consolas" panose="020B0609020204030204" pitchFamily="49" charset="0"/>
                <a:ea typeface="Courier New"/>
                <a:cs typeface="Consolas" panose="020B0609020204030204" pitchFamily="49" charset="0"/>
                <a:sym typeface="Courier New"/>
              </a:endParaRPr>
            </a:p>
          </p:txBody>
        </p:sp>
      </p:grpSp>
      <p:sp>
        <p:nvSpPr>
          <p:cNvPr id="28" name="Google Shape;256;p28"/>
          <p:cNvSpPr txBox="1">
            <a:spLocks/>
          </p:cNvSpPr>
          <p:nvPr/>
        </p:nvSpPr>
        <p:spPr>
          <a:xfrm>
            <a:off x="4006629" y="205149"/>
            <a:ext cx="4821410" cy="777536"/>
          </a:xfrm>
          <a:prstGeom prst="rect">
            <a:avLst/>
          </a:prstGeom>
          <a:noFill/>
          <a:ln>
            <a:noFill/>
          </a:ln>
        </p:spPr>
        <p:txBody>
          <a:bodyPr spcFirstLastPara="1" wrap="square" lIns="0" tIns="6455"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a:r>
              <a:rPr lang="en-US" smtClean="0">
                <a:solidFill>
                  <a:srgbClr val="000000"/>
                </a:solidFill>
              </a:rPr>
              <a:t>select() helpers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54"/>
        <p:cNvGrpSpPr/>
        <p:nvPr/>
      </p:nvGrpSpPr>
      <p:grpSpPr>
        <a:xfrm>
          <a:off x="0" y="0"/>
          <a:ext cx="0" cy="0"/>
          <a:chOff x="0" y="0"/>
          <a:chExt cx="0" cy="0"/>
        </a:xfrm>
      </p:grpSpPr>
      <p:sp>
        <p:nvSpPr>
          <p:cNvPr id="256" name="Google Shape;256;p28"/>
          <p:cNvSpPr txBox="1">
            <a:spLocks noGrp="1"/>
          </p:cNvSpPr>
          <p:nvPr>
            <p:ph type="title"/>
          </p:nvPr>
        </p:nvSpPr>
        <p:spPr>
          <a:xfrm>
            <a:off x="4006629" y="205149"/>
            <a:ext cx="4821410"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select() helpers</a:t>
            </a:r>
            <a:endParaRPr dirty="0"/>
          </a:p>
        </p:txBody>
      </p:sp>
      <p:sp>
        <p:nvSpPr>
          <p:cNvPr id="257" name="Google Shape;257;p28"/>
          <p:cNvSpPr txBox="1"/>
          <p:nvPr/>
        </p:nvSpPr>
        <p:spPr>
          <a:xfrm>
            <a:off x="393537" y="1319112"/>
            <a:ext cx="9466910" cy="396643"/>
          </a:xfrm>
          <a:prstGeom prst="rect">
            <a:avLst/>
          </a:prstGeom>
          <a:noFill/>
          <a:ln>
            <a:noFill/>
          </a:ln>
        </p:spPr>
        <p:txBody>
          <a:bodyPr spcFirstLastPara="1" wrap="square" lIns="0" tIns="8156" rIns="0" bIns="0" anchor="t" anchorCtr="0">
            <a:noAutofit/>
          </a:bodyPr>
          <a:lstStyle/>
          <a:p>
            <a:pPr marL="6803"/>
            <a:r>
              <a:rPr lang="en-US" sz="3200" b="1" dirty="0">
                <a:latin typeface="Calibri" panose="020F0502020204030204" pitchFamily="34" charset="0"/>
                <a:ea typeface="Trebuchet MS"/>
                <a:cs typeface="Trebuchet MS"/>
                <a:sym typeface="Trebuchet MS"/>
              </a:rPr>
              <a:t>contains() </a:t>
            </a:r>
            <a:r>
              <a:rPr lang="en-US" sz="3200" b="1" dirty="0" smtClean="0">
                <a:latin typeface="Calibri" panose="020F0502020204030204" pitchFamily="34" charset="0"/>
                <a:ea typeface="Trebuchet MS"/>
                <a:cs typeface="Trebuchet MS"/>
                <a:sym typeface="Trebuchet MS"/>
              </a:rPr>
              <a:t>   </a:t>
            </a:r>
            <a:r>
              <a:rPr lang="en-US" sz="3200" dirty="0" smtClean="0">
                <a:latin typeface="Calibri" panose="020F0502020204030204" pitchFamily="34" charset="0"/>
                <a:ea typeface="Calibri"/>
                <a:cs typeface="Calibri"/>
                <a:sym typeface="Calibri"/>
              </a:rPr>
              <a:t>Select </a:t>
            </a:r>
            <a:r>
              <a:rPr lang="en-US" sz="3200" dirty="0">
                <a:latin typeface="Calibri" panose="020F0502020204030204" pitchFamily="34" charset="0"/>
                <a:ea typeface="Calibri"/>
                <a:cs typeface="Calibri"/>
                <a:sym typeface="Calibri"/>
              </a:rPr>
              <a:t>columns whose names contain…</a:t>
            </a:r>
            <a:endParaRPr sz="3200" dirty="0">
              <a:latin typeface="Calibri" panose="020F0502020204030204" pitchFamily="34" charset="0"/>
              <a:ea typeface="Calibri"/>
              <a:cs typeface="Calibri"/>
              <a:sym typeface="Calibri"/>
            </a:endParaRPr>
          </a:p>
        </p:txBody>
      </p:sp>
      <p:sp>
        <p:nvSpPr>
          <p:cNvPr id="10"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1" name="Google Shape;236;p26"/>
          <p:cNvSpPr txBox="1"/>
          <p:nvPr/>
        </p:nvSpPr>
        <p:spPr>
          <a:xfrm>
            <a:off x="-439777" y="5586915"/>
            <a:ext cx="5634073" cy="396643"/>
          </a:xfrm>
          <a:prstGeom prst="rect">
            <a:avLst/>
          </a:prstGeom>
          <a:noFill/>
          <a:ln>
            <a:noFill/>
          </a:ln>
        </p:spPr>
        <p:txBody>
          <a:bodyPr spcFirstLastPara="1" wrap="square" lIns="0" tIns="8156" rIns="0" bIns="0" anchor="t" anchorCtr="0">
            <a:noAutofit/>
          </a:bodyPr>
          <a:lstStyle/>
          <a:p>
            <a:pPr marL="6803"/>
            <a:r>
              <a:rPr lang="en-US" sz="3600" b="1" dirty="0">
                <a:latin typeface="Calibri" panose="020F0502020204030204" pitchFamily="34" charset="0"/>
                <a:ea typeface="Trebuchet MS"/>
                <a:cs typeface="Trebuchet MS"/>
                <a:sym typeface="Trebuchet MS"/>
              </a:rPr>
              <a:t>:</a:t>
            </a:r>
            <a:r>
              <a:rPr lang="en-US" sz="3200" b="1" dirty="0">
                <a:latin typeface="Calibri" panose="020F0502020204030204" pitchFamily="34" charset="0"/>
                <a:ea typeface="Trebuchet MS"/>
                <a:cs typeface="Trebuchet MS"/>
                <a:sym typeface="Trebuchet MS"/>
              </a:rPr>
              <a:t> </a:t>
            </a:r>
            <a:r>
              <a:rPr lang="en-US" sz="3200" b="1" dirty="0" smtClean="0">
                <a:latin typeface="Calibri" panose="020F0502020204030204" pitchFamily="34" charset="0"/>
                <a:ea typeface="Trebuchet MS"/>
                <a:cs typeface="Trebuchet MS"/>
                <a:sym typeface="Trebuchet MS"/>
              </a:rPr>
              <a:t>	</a:t>
            </a:r>
            <a:r>
              <a:rPr lang="en-US" sz="3200" dirty="0" smtClean="0">
                <a:latin typeface="Calibri" panose="020F0502020204030204" pitchFamily="34" charset="0"/>
                <a:ea typeface="Calibri"/>
                <a:cs typeface="Calibri"/>
                <a:sym typeface="Calibri"/>
              </a:rPr>
              <a:t>Select </a:t>
            </a:r>
            <a:r>
              <a:rPr lang="en-US" sz="3200" dirty="0">
                <a:latin typeface="Calibri" panose="020F0502020204030204" pitchFamily="34" charset="0"/>
                <a:ea typeface="Calibri"/>
                <a:cs typeface="Calibri"/>
                <a:sym typeface="Calibri"/>
              </a:rPr>
              <a:t>range of columns</a:t>
            </a:r>
            <a:endParaRPr sz="3200" dirty="0">
              <a:latin typeface="Calibri" panose="020F0502020204030204" pitchFamily="34" charset="0"/>
              <a:ea typeface="Calibri"/>
              <a:cs typeface="Calibri"/>
              <a:sym typeface="Calibri"/>
            </a:endParaRPr>
          </a:p>
        </p:txBody>
      </p:sp>
      <p:grpSp>
        <p:nvGrpSpPr>
          <p:cNvPr id="12" name="Group 11"/>
          <p:cNvGrpSpPr/>
          <p:nvPr/>
        </p:nvGrpSpPr>
        <p:grpSpPr>
          <a:xfrm>
            <a:off x="2330959" y="1799835"/>
            <a:ext cx="9690716" cy="654469"/>
            <a:chOff x="2297839" y="1583736"/>
            <a:chExt cx="9690716" cy="765453"/>
          </a:xfrm>
        </p:grpSpPr>
        <p:sp>
          <p:nvSpPr>
            <p:cNvPr id="13" name="Google Shape;131;p17"/>
            <p:cNvSpPr/>
            <p:nvPr/>
          </p:nvSpPr>
          <p:spPr>
            <a:xfrm>
              <a:off x="2417216" y="1583736"/>
              <a:ext cx="9307938" cy="76545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4" name="Rectangle 13"/>
            <p:cNvSpPr/>
            <p:nvPr/>
          </p:nvSpPr>
          <p:spPr>
            <a:xfrm>
              <a:off x="2297839" y="1663153"/>
              <a:ext cx="9690716" cy="611947"/>
            </a:xfrm>
            <a:prstGeom prst="rect">
              <a:avLst/>
            </a:prstGeom>
          </p:spPr>
          <p:txBody>
            <a:bodyPr wrap="square">
              <a:spAutoFit/>
            </a:bodyPr>
            <a:lstStyle/>
            <a:p>
              <a:pPr marL="146953" lvl="0">
                <a:spcBef>
                  <a:spcPts val="2126"/>
                </a:spcBef>
              </a:pPr>
              <a:r>
                <a:rPr lang="en-US" sz="2800" dirty="0" smtClean="0">
                  <a:latin typeface="Consolas" panose="020B0609020204030204" pitchFamily="49" charset="0"/>
                  <a:ea typeface="Courier New"/>
                  <a:cs typeface="Consolas" panose="020B0609020204030204" pitchFamily="49" charset="0"/>
                  <a:sym typeface="Courier New"/>
                </a:rPr>
                <a:t>select(</a:t>
              </a:r>
              <a:r>
                <a:rPr lang="en-US" sz="28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2800" dirty="0">
                  <a:solidFill>
                    <a:schemeClr val="accent3"/>
                  </a:solidFill>
                  <a:latin typeface="Consolas" panose="020B0609020204030204" pitchFamily="49" charset="0"/>
                  <a:ea typeface="Courier New"/>
                  <a:cs typeface="Consolas" panose="020B0609020204030204" pitchFamily="49" charset="0"/>
                  <a:sym typeface="Courier New"/>
                </a:rPr>
                <a:t>contains</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time</a:t>
              </a:r>
              <a:r>
                <a:rPr lang="en-US" sz="2800" dirty="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latin typeface="Consolas" panose="020B0609020204030204" pitchFamily="49" charset="0"/>
                  <a:ea typeface="Courier New"/>
                  <a:cs typeface="Consolas" panose="020B0609020204030204" pitchFamily="49" charset="0"/>
                  <a:sym typeface="Courier New"/>
                </a:rPr>
                <a:t>)</a:t>
              </a:r>
              <a:endParaRPr lang="en-US" sz="2800" dirty="0">
                <a:latin typeface="Consolas" panose="020B0609020204030204" pitchFamily="49" charset="0"/>
                <a:ea typeface="Courier New"/>
                <a:cs typeface="Consolas" panose="020B0609020204030204" pitchFamily="49" charset="0"/>
                <a:sym typeface="Courier New"/>
              </a:endParaRPr>
            </a:p>
          </p:txBody>
        </p:sp>
      </p:grpSp>
      <p:sp>
        <p:nvSpPr>
          <p:cNvPr id="15" name="Google Shape;257;p28"/>
          <p:cNvSpPr txBox="1"/>
          <p:nvPr/>
        </p:nvSpPr>
        <p:spPr>
          <a:xfrm>
            <a:off x="393537" y="2665867"/>
            <a:ext cx="12871048" cy="396643"/>
          </a:xfrm>
          <a:prstGeom prst="rect">
            <a:avLst/>
          </a:prstGeom>
          <a:noFill/>
          <a:ln>
            <a:noFill/>
          </a:ln>
        </p:spPr>
        <p:txBody>
          <a:bodyPr spcFirstLastPara="1" wrap="square" lIns="0" tIns="8156" rIns="0" bIns="0" anchor="t" anchorCtr="0">
            <a:noAutofit/>
          </a:bodyPr>
          <a:lstStyle/>
          <a:p>
            <a:pPr marL="6803"/>
            <a:r>
              <a:rPr lang="en-US" sz="3200" b="1" dirty="0">
                <a:latin typeface="Calibri" panose="020F0502020204030204" pitchFamily="34" charset="0"/>
                <a:ea typeface="Trebuchet MS"/>
                <a:cs typeface="Trebuchet MS"/>
                <a:sym typeface="Trebuchet MS"/>
              </a:rPr>
              <a:t>matches</a:t>
            </a:r>
            <a:r>
              <a:rPr lang="en-US" sz="3200" b="1" dirty="0" smtClean="0">
                <a:latin typeface="Calibri" panose="020F0502020204030204" pitchFamily="34" charset="0"/>
                <a:ea typeface="Trebuchet MS"/>
                <a:cs typeface="Trebuchet MS"/>
                <a:sym typeface="Trebuchet MS"/>
              </a:rPr>
              <a:t>()    </a:t>
            </a:r>
            <a:r>
              <a:rPr lang="en-US" sz="3200" dirty="0">
                <a:latin typeface="Calibri" panose="020F0502020204030204" pitchFamily="34" charset="0"/>
                <a:ea typeface="Calibri"/>
                <a:cs typeface="Calibri"/>
                <a:sym typeface="Calibri"/>
              </a:rPr>
              <a:t>Select columns whose names match regular expression</a:t>
            </a:r>
            <a:endParaRPr sz="3200" dirty="0">
              <a:latin typeface="Calibri" panose="020F0502020204030204" pitchFamily="34" charset="0"/>
              <a:ea typeface="Calibri"/>
              <a:cs typeface="Calibri"/>
              <a:sym typeface="Calibri"/>
            </a:endParaRPr>
          </a:p>
        </p:txBody>
      </p:sp>
      <p:grpSp>
        <p:nvGrpSpPr>
          <p:cNvPr id="16" name="Group 15"/>
          <p:cNvGrpSpPr/>
          <p:nvPr/>
        </p:nvGrpSpPr>
        <p:grpSpPr>
          <a:xfrm>
            <a:off x="2338112" y="3211493"/>
            <a:ext cx="9690716" cy="654469"/>
            <a:chOff x="2297839" y="1583736"/>
            <a:chExt cx="9690716" cy="765453"/>
          </a:xfrm>
        </p:grpSpPr>
        <p:sp>
          <p:nvSpPr>
            <p:cNvPr id="17" name="Google Shape;131;p17"/>
            <p:cNvSpPr/>
            <p:nvPr/>
          </p:nvSpPr>
          <p:spPr>
            <a:xfrm>
              <a:off x="2417216" y="1583736"/>
              <a:ext cx="9307938" cy="76545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8" name="Rectangle 17"/>
            <p:cNvSpPr/>
            <p:nvPr/>
          </p:nvSpPr>
          <p:spPr>
            <a:xfrm>
              <a:off x="2297839" y="1663153"/>
              <a:ext cx="9690716" cy="611947"/>
            </a:xfrm>
            <a:prstGeom prst="rect">
              <a:avLst/>
            </a:prstGeom>
          </p:spPr>
          <p:txBody>
            <a:bodyPr wrap="square">
              <a:spAutoFit/>
            </a:bodyPr>
            <a:lstStyle/>
            <a:p>
              <a:pPr marL="146953" lvl="0">
                <a:spcBef>
                  <a:spcPts val="2126"/>
                </a:spcBef>
              </a:pPr>
              <a:r>
                <a:rPr lang="en-US" sz="2800" dirty="0" smtClean="0">
                  <a:latin typeface="Consolas" panose="020B0609020204030204" pitchFamily="49" charset="0"/>
                  <a:ea typeface="Courier New"/>
                  <a:cs typeface="Consolas" panose="020B0609020204030204" pitchFamily="49" charset="0"/>
                  <a:sym typeface="Courier New"/>
                </a:rPr>
                <a:t>select(</a:t>
              </a:r>
              <a:r>
                <a:rPr lang="en-US" sz="28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matches(</a:t>
              </a:r>
              <a:r>
                <a:rPr lang="en-US" sz="2800" dirty="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^.{4}$")</a:t>
              </a:r>
              <a:r>
                <a:rPr lang="en-US" sz="2800" dirty="0" smtClean="0">
                  <a:latin typeface="Consolas" panose="020B0609020204030204" pitchFamily="49" charset="0"/>
                  <a:ea typeface="Courier New"/>
                  <a:cs typeface="Consolas" panose="020B0609020204030204" pitchFamily="49" charset="0"/>
                  <a:sym typeface="Courier New"/>
                </a:rPr>
                <a:t>)</a:t>
              </a:r>
              <a:endParaRPr lang="en-US" sz="2800" dirty="0">
                <a:latin typeface="Consolas" panose="020B0609020204030204" pitchFamily="49" charset="0"/>
                <a:ea typeface="Courier New"/>
                <a:cs typeface="Consolas" panose="020B0609020204030204" pitchFamily="49" charset="0"/>
                <a:sym typeface="Courier New"/>
              </a:endParaRPr>
            </a:p>
          </p:txBody>
        </p:sp>
      </p:grpSp>
      <p:sp>
        <p:nvSpPr>
          <p:cNvPr id="19" name="Google Shape;257;p28"/>
          <p:cNvSpPr txBox="1"/>
          <p:nvPr/>
        </p:nvSpPr>
        <p:spPr>
          <a:xfrm>
            <a:off x="117673" y="4108869"/>
            <a:ext cx="12871048" cy="396643"/>
          </a:xfrm>
          <a:prstGeom prst="rect">
            <a:avLst/>
          </a:prstGeom>
          <a:noFill/>
          <a:ln>
            <a:noFill/>
          </a:ln>
        </p:spPr>
        <p:txBody>
          <a:bodyPr spcFirstLastPara="1" wrap="square" lIns="0" tIns="8156" rIns="0" bIns="0" anchor="t" anchorCtr="0">
            <a:noAutofit/>
          </a:bodyPr>
          <a:lstStyle/>
          <a:p>
            <a:pPr marL="6803"/>
            <a:r>
              <a:rPr lang="en-US" sz="3200" b="1" dirty="0" err="1" smtClean="0">
                <a:latin typeface="Calibri" panose="020F0502020204030204" pitchFamily="34" charset="0"/>
                <a:ea typeface="Trebuchet MS"/>
                <a:cs typeface="Trebuchet MS"/>
                <a:sym typeface="Trebuchet MS"/>
              </a:rPr>
              <a:t>num_range</a:t>
            </a:r>
            <a:r>
              <a:rPr lang="en-US" sz="3200" b="1" dirty="0" smtClean="0">
                <a:latin typeface="Calibri" panose="020F0502020204030204" pitchFamily="34" charset="0"/>
                <a:ea typeface="Trebuchet MS"/>
                <a:cs typeface="Trebuchet MS"/>
                <a:sym typeface="Trebuchet MS"/>
              </a:rPr>
              <a:t>()  </a:t>
            </a:r>
            <a:r>
              <a:rPr lang="en-US" sz="3200" dirty="0" smtClean="0">
                <a:latin typeface="Calibri"/>
                <a:ea typeface="Calibri"/>
                <a:cs typeface="Calibri"/>
                <a:sym typeface="Calibri"/>
              </a:rPr>
              <a:t>Select </a:t>
            </a:r>
            <a:r>
              <a:rPr lang="en-US" sz="3200" dirty="0">
                <a:latin typeface="Calibri"/>
                <a:ea typeface="Calibri"/>
                <a:cs typeface="Calibri"/>
                <a:sym typeface="Calibri"/>
              </a:rPr>
              <a:t>columns named in prefix, number style</a:t>
            </a:r>
            <a:endParaRPr sz="3200" dirty="0">
              <a:latin typeface="Calibri" panose="020F0502020204030204" pitchFamily="34" charset="0"/>
              <a:ea typeface="Calibri"/>
              <a:cs typeface="Calibri"/>
              <a:sym typeface="Calibri"/>
            </a:endParaRPr>
          </a:p>
        </p:txBody>
      </p:sp>
      <p:grpSp>
        <p:nvGrpSpPr>
          <p:cNvPr id="20" name="Group 19"/>
          <p:cNvGrpSpPr/>
          <p:nvPr/>
        </p:nvGrpSpPr>
        <p:grpSpPr>
          <a:xfrm>
            <a:off x="2377259" y="4608555"/>
            <a:ext cx="9690716" cy="654469"/>
            <a:chOff x="2297839" y="1583736"/>
            <a:chExt cx="9690716" cy="765453"/>
          </a:xfrm>
        </p:grpSpPr>
        <p:sp>
          <p:nvSpPr>
            <p:cNvPr id="21" name="Google Shape;131;p17"/>
            <p:cNvSpPr/>
            <p:nvPr/>
          </p:nvSpPr>
          <p:spPr>
            <a:xfrm>
              <a:off x="2417216" y="1583736"/>
              <a:ext cx="9307938" cy="76545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22" name="Rectangle 21"/>
            <p:cNvSpPr/>
            <p:nvPr/>
          </p:nvSpPr>
          <p:spPr>
            <a:xfrm>
              <a:off x="2297839" y="1663153"/>
              <a:ext cx="9690716" cy="611947"/>
            </a:xfrm>
            <a:prstGeom prst="rect">
              <a:avLst/>
            </a:prstGeom>
          </p:spPr>
          <p:txBody>
            <a:bodyPr wrap="square">
              <a:spAutoFit/>
            </a:bodyPr>
            <a:lstStyle/>
            <a:p>
              <a:pPr marL="146953" lvl="0">
                <a:spcBef>
                  <a:spcPts val="2126"/>
                </a:spcBef>
              </a:pPr>
              <a:r>
                <a:rPr lang="en-US" sz="2800" dirty="0" smtClean="0">
                  <a:latin typeface="Consolas" panose="020B0609020204030204" pitchFamily="49" charset="0"/>
                  <a:ea typeface="Courier New"/>
                  <a:cs typeface="Consolas" panose="020B0609020204030204" pitchFamily="49" charset="0"/>
                  <a:sym typeface="Courier New"/>
                </a:rPr>
                <a:t>select(</a:t>
              </a:r>
              <a:r>
                <a:rPr lang="en-US" sz="28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2800" dirty="0" err="1">
                  <a:solidFill>
                    <a:schemeClr val="accent3"/>
                  </a:solidFill>
                  <a:latin typeface="Consolas" panose="020B0609020204030204" pitchFamily="49" charset="0"/>
                  <a:ea typeface="Courier New"/>
                  <a:cs typeface="Consolas" panose="020B0609020204030204" pitchFamily="49" charset="0"/>
                  <a:sym typeface="Courier New"/>
                </a:rPr>
                <a:t>num_range</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x“,1:5)</a:t>
              </a:r>
              <a:r>
                <a:rPr lang="en-US" sz="2800" dirty="0" smtClean="0">
                  <a:latin typeface="Consolas" panose="020B0609020204030204" pitchFamily="49" charset="0"/>
                  <a:ea typeface="Courier New"/>
                  <a:cs typeface="Consolas" panose="020B0609020204030204" pitchFamily="49" charset="0"/>
                  <a:sym typeface="Courier New"/>
                </a:rPr>
                <a:t>)</a:t>
              </a:r>
              <a:endParaRPr lang="en-US" sz="2800" dirty="0">
                <a:latin typeface="Consolas" panose="020B0609020204030204" pitchFamily="49" charset="0"/>
                <a:ea typeface="Courier New"/>
                <a:cs typeface="Consolas" panose="020B0609020204030204" pitchFamily="49" charset="0"/>
                <a:sym typeface="Courier New"/>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266"/>
        <p:cNvGrpSpPr/>
        <p:nvPr/>
      </p:nvGrpSpPr>
      <p:grpSpPr>
        <a:xfrm>
          <a:off x="0" y="0"/>
          <a:ext cx="0" cy="0"/>
          <a:chOff x="0" y="0"/>
          <a:chExt cx="0" cy="0"/>
        </a:xfrm>
      </p:grpSpPr>
      <p:sp>
        <p:nvSpPr>
          <p:cNvPr id="268" name="Google Shape;268;p29"/>
          <p:cNvSpPr/>
          <p:nvPr/>
        </p:nvSpPr>
        <p:spPr>
          <a:xfrm>
            <a:off x="879676" y="2254092"/>
            <a:ext cx="5047965" cy="35515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69" name="Google Shape;269;p29"/>
          <p:cNvSpPr/>
          <p:nvPr/>
        </p:nvSpPr>
        <p:spPr>
          <a:xfrm>
            <a:off x="4733998" y="2995961"/>
            <a:ext cx="5596958" cy="2441413"/>
          </a:xfrm>
          <a:custGeom>
            <a:avLst/>
            <a:gdLst/>
            <a:ahLst/>
            <a:cxnLst/>
            <a:rect l="l" t="t" r="r" b="b"/>
            <a:pathLst>
              <a:path w="10447655" h="3976370" extrusionOk="0">
                <a:moveTo>
                  <a:pt x="2256215" y="0"/>
                </a:moveTo>
                <a:lnTo>
                  <a:pt x="0" y="3150"/>
                </a:lnTo>
                <a:lnTo>
                  <a:pt x="7843" y="1183557"/>
                </a:lnTo>
                <a:lnTo>
                  <a:pt x="3453340" y="3976184"/>
                </a:lnTo>
                <a:lnTo>
                  <a:pt x="10447599" y="247667"/>
                </a:lnTo>
                <a:lnTo>
                  <a:pt x="2256215" y="0"/>
                </a:lnTo>
                <a:close/>
              </a:path>
            </a:pathLst>
          </a:custGeom>
          <a:solidFill>
            <a:srgbClr val="000000">
              <a:alpha val="38823"/>
            </a:srgbClr>
          </a:solidFill>
          <a:ln>
            <a:noFill/>
          </a:ln>
        </p:spPr>
        <p:txBody>
          <a:bodyPr spcFirstLastPara="1" wrap="square" lIns="0" tIns="0" rIns="0" bIns="0" anchor="t" anchorCtr="0">
            <a:noAutofit/>
          </a:bodyPr>
          <a:lstStyle/>
          <a:p>
            <a:endParaRPr sz="964"/>
          </a:p>
        </p:txBody>
      </p:sp>
      <p:sp>
        <p:nvSpPr>
          <p:cNvPr id="270" name="Google Shape;270;p29"/>
          <p:cNvSpPr/>
          <p:nvPr/>
        </p:nvSpPr>
        <p:spPr>
          <a:xfrm>
            <a:off x="4201610" y="2997843"/>
            <a:ext cx="1557521" cy="821803"/>
          </a:xfrm>
          <a:custGeom>
            <a:avLst/>
            <a:gdLst/>
            <a:ahLst/>
            <a:cxnLst/>
            <a:rect l="l" t="t" r="r" b="b"/>
            <a:pathLst>
              <a:path w="1908809" h="1214754" extrusionOk="0">
                <a:moveTo>
                  <a:pt x="0" y="0"/>
                </a:moveTo>
                <a:lnTo>
                  <a:pt x="1908437" y="0"/>
                </a:lnTo>
                <a:lnTo>
                  <a:pt x="1908437" y="1214400"/>
                </a:lnTo>
                <a:lnTo>
                  <a:pt x="0" y="1214400"/>
                </a:lnTo>
                <a:lnTo>
                  <a:pt x="0" y="0"/>
                </a:lnTo>
                <a:close/>
              </a:path>
            </a:pathLst>
          </a:custGeom>
          <a:solidFill>
            <a:srgbClr val="53585F">
              <a:alpha val="60392"/>
            </a:srgbClr>
          </a:solidFill>
          <a:ln>
            <a:noFill/>
          </a:ln>
        </p:spPr>
        <p:txBody>
          <a:bodyPr spcFirstLastPara="1" wrap="square" lIns="0" tIns="0" rIns="0" bIns="0" anchor="t" anchorCtr="0">
            <a:noAutofit/>
          </a:bodyPr>
          <a:lstStyle/>
          <a:p>
            <a:endParaRPr sz="964"/>
          </a:p>
        </p:txBody>
      </p:sp>
      <p:sp>
        <p:nvSpPr>
          <p:cNvPr id="271" name="Google Shape;271;p29"/>
          <p:cNvSpPr txBox="1">
            <a:spLocks noGrp="1"/>
          </p:cNvSpPr>
          <p:nvPr>
            <p:ph type="title"/>
          </p:nvPr>
        </p:nvSpPr>
        <p:spPr>
          <a:xfrm>
            <a:off x="4344672" y="995527"/>
            <a:ext cx="3515464" cy="762429"/>
          </a:xfrm>
          <a:prstGeom prst="rect">
            <a:avLst/>
          </a:prstGeom>
          <a:noFill/>
          <a:ln>
            <a:noFill/>
          </a:ln>
        </p:spPr>
        <p:txBody>
          <a:bodyPr spcFirstLastPara="1" wrap="square" lIns="0" tIns="8839" rIns="0" bIns="0" anchor="t" anchorCtr="0">
            <a:noAutofit/>
          </a:bodyPr>
          <a:lstStyle/>
          <a:p>
            <a:pPr marL="6803"/>
            <a:r>
              <a:rPr lang="en-US" sz="4312">
                <a:solidFill>
                  <a:srgbClr val="000000"/>
                </a:solidFill>
              </a:rPr>
              <a:t>select() helpers</a:t>
            </a:r>
            <a:endParaRPr sz="4312"/>
          </a:p>
        </p:txBody>
      </p:sp>
      <p:sp>
        <p:nvSpPr>
          <p:cNvPr id="272" name="Google Shape;272;p29"/>
          <p:cNvSpPr/>
          <p:nvPr/>
        </p:nvSpPr>
        <p:spPr>
          <a:xfrm>
            <a:off x="6530524" y="3063545"/>
            <a:ext cx="4093714" cy="247467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endParaRPr sz="964"/>
          </a:p>
        </p:txBody>
      </p:sp>
      <p:sp>
        <p:nvSpPr>
          <p:cNvPr id="273" name="Google Shape;273;p29"/>
          <p:cNvSpPr/>
          <p:nvPr/>
        </p:nvSpPr>
        <p:spPr>
          <a:xfrm>
            <a:off x="6572799" y="3024570"/>
            <a:ext cx="4033125" cy="2412804"/>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endParaRPr sz="964"/>
          </a:p>
        </p:txBody>
      </p:sp>
      <p:sp>
        <p:nvSpPr>
          <p:cNvPr id="9" name="Google Shape;46;p7"/>
          <p:cNvSpPr>
            <a:spLocks noChangeAspect="1"/>
          </p:cNvSpPr>
          <p:nvPr/>
        </p:nvSpPr>
        <p:spPr>
          <a:xfrm>
            <a:off x="11152671" y="5805616"/>
            <a:ext cx="776274" cy="835671"/>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endParaRPr sz="964"/>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277"/>
        <p:cNvGrpSpPr/>
        <p:nvPr/>
      </p:nvGrpSpPr>
      <p:grpSpPr>
        <a:xfrm>
          <a:off x="0" y="0"/>
          <a:ext cx="0" cy="0"/>
          <a:chOff x="0" y="0"/>
          <a:chExt cx="0" cy="0"/>
        </a:xfrm>
      </p:grpSpPr>
      <p:sp>
        <p:nvSpPr>
          <p:cNvPr id="278" name="Google Shape;278;p30"/>
          <p:cNvSpPr/>
          <p:nvPr/>
        </p:nvSpPr>
        <p:spPr>
          <a:xfrm>
            <a:off x="-60959" y="0"/>
            <a:ext cx="12306300" cy="69286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79" name="Google Shape;279;p30"/>
          <p:cNvSpPr txBox="1">
            <a:spLocks noGrp="1"/>
          </p:cNvSpPr>
          <p:nvPr>
            <p:ph type="title"/>
          </p:nvPr>
        </p:nvSpPr>
        <p:spPr>
          <a:xfrm>
            <a:off x="4319240" y="614555"/>
            <a:ext cx="3308380" cy="777536"/>
          </a:xfrm>
          <a:prstGeom prst="rect">
            <a:avLst/>
          </a:prstGeom>
          <a:noFill/>
          <a:ln>
            <a:noFill/>
          </a:ln>
        </p:spPr>
        <p:txBody>
          <a:bodyPr spcFirstLastPara="1" wrap="square" lIns="0" tIns="6455" rIns="0" bIns="0" anchor="t" anchorCtr="0">
            <a:noAutofit/>
          </a:bodyPr>
          <a:lstStyle/>
          <a:p>
            <a:pPr marL="6803"/>
            <a:r>
              <a:rPr lang="en-US" dirty="0" smtClean="0"/>
              <a:t>Consider #1</a:t>
            </a:r>
            <a:endParaRPr dirty="0"/>
          </a:p>
        </p:txBody>
      </p:sp>
      <p:sp>
        <p:nvSpPr>
          <p:cNvPr id="280" name="Google Shape;280;p30"/>
          <p:cNvSpPr txBox="1"/>
          <p:nvPr/>
        </p:nvSpPr>
        <p:spPr>
          <a:xfrm>
            <a:off x="572429" y="1832149"/>
            <a:ext cx="11672912" cy="4105607"/>
          </a:xfrm>
          <a:prstGeom prst="rect">
            <a:avLst/>
          </a:prstGeom>
          <a:noFill/>
          <a:ln>
            <a:noFill/>
          </a:ln>
        </p:spPr>
        <p:txBody>
          <a:bodyPr spcFirstLastPara="1" wrap="square" lIns="0" tIns="6804" rIns="0" bIns="0" anchor="t" anchorCtr="0">
            <a:noAutofit/>
          </a:bodyPr>
          <a:lstStyle/>
          <a:p>
            <a:pPr marL="6803"/>
            <a:r>
              <a:rPr lang="en-US" sz="2571" dirty="0">
                <a:solidFill>
                  <a:srgbClr val="005493"/>
                </a:solidFill>
                <a:latin typeface="Calibri"/>
                <a:ea typeface="Calibri"/>
                <a:cs typeface="Calibri"/>
                <a:sym typeface="Calibri"/>
              </a:rPr>
              <a:t>Which of these is NOT a way to </a:t>
            </a:r>
            <a:r>
              <a:rPr lang="en-US" sz="2571" i="1" dirty="0">
                <a:solidFill>
                  <a:srgbClr val="005493"/>
                </a:solidFill>
                <a:latin typeface="Calibri"/>
                <a:ea typeface="Calibri"/>
                <a:cs typeface="Calibri"/>
                <a:sym typeface="Calibri"/>
              </a:rPr>
              <a:t>remove </a:t>
            </a:r>
            <a:r>
              <a:rPr lang="en-US" sz="2571" dirty="0">
                <a:solidFill>
                  <a:srgbClr val="005493"/>
                </a:solidFill>
                <a:latin typeface="Calibri"/>
                <a:ea typeface="Calibri"/>
                <a:cs typeface="Calibri"/>
                <a:sym typeface="Calibri"/>
              </a:rPr>
              <a:t>the columns that represent status </a:t>
            </a:r>
            <a:r>
              <a:rPr lang="en-US" sz="2571" dirty="0" smtClean="0">
                <a:solidFill>
                  <a:srgbClr val="005493"/>
                </a:solidFill>
                <a:latin typeface="Calibri"/>
                <a:ea typeface="Calibri"/>
                <a:cs typeface="Calibri"/>
                <a:sym typeface="Calibri"/>
              </a:rPr>
              <a:t>codes</a:t>
            </a:r>
          </a:p>
          <a:p>
            <a:pPr marL="6803"/>
            <a:r>
              <a:rPr lang="en-US" sz="2571" dirty="0" smtClean="0">
                <a:solidFill>
                  <a:srgbClr val="005493"/>
                </a:solidFill>
                <a:latin typeface="Calibri"/>
                <a:ea typeface="Calibri"/>
                <a:cs typeface="Calibri"/>
                <a:sym typeface="Calibri"/>
              </a:rPr>
              <a:t>(i.e. codes for lab status, order status, and cancelation)?</a:t>
            </a:r>
          </a:p>
          <a:p>
            <a:pPr marL="6803"/>
            <a:endParaRPr sz="2571" dirty="0">
              <a:latin typeface="Calibri"/>
              <a:ea typeface="Calibri"/>
              <a:cs typeface="Calibri"/>
              <a:sym typeface="Calibri"/>
            </a:endParaRPr>
          </a:p>
          <a:p>
            <a:pPr marR="243221">
              <a:lnSpc>
                <a:spcPct val="150000"/>
              </a:lnSpc>
              <a:buClr>
                <a:schemeClr val="dk1"/>
              </a:buClr>
              <a:buSzPts val="1100"/>
            </a:pPr>
            <a:r>
              <a:rPr lang="en-US" sz="2400" dirty="0" smtClean="0">
                <a:solidFill>
                  <a:srgbClr val="164F86"/>
                </a:solidFill>
                <a:latin typeface="Consolas" panose="020B0609020204030204" pitchFamily="49" charset="0"/>
                <a:ea typeface="Courier New"/>
                <a:cs typeface="Consolas" panose="020B0609020204030204" pitchFamily="49" charset="0"/>
                <a:sym typeface="Courier New"/>
              </a:rPr>
              <a:t>select(orders, -</a:t>
            </a:r>
            <a:r>
              <a:rPr lang="en-US" sz="2400" dirty="0" err="1" smtClean="0">
                <a:solidFill>
                  <a:srgbClr val="164F86"/>
                </a:solidFill>
                <a:latin typeface="Consolas" panose="020B0609020204030204" pitchFamily="49" charset="0"/>
                <a:ea typeface="Courier New"/>
                <a:cs typeface="Consolas" panose="020B0609020204030204" pitchFamily="49" charset="0"/>
                <a:sym typeface="Courier New"/>
              </a:rPr>
              <a:t>ends_with</a:t>
            </a:r>
            <a:r>
              <a:rPr lang="en-US" sz="2400" dirty="0" smtClean="0">
                <a:solidFill>
                  <a:srgbClr val="164F86"/>
                </a:solidFill>
                <a:latin typeface="Consolas" panose="020B0609020204030204" pitchFamily="49" charset="0"/>
                <a:ea typeface="Courier New"/>
                <a:cs typeface="Consolas" panose="020B0609020204030204" pitchFamily="49" charset="0"/>
                <a:sym typeface="Courier New"/>
              </a:rPr>
              <a:t>("_c"))</a:t>
            </a:r>
          </a:p>
          <a:p>
            <a:pPr marR="243221" indent="-1285841">
              <a:lnSpc>
                <a:spcPct val="150000"/>
              </a:lnSpc>
              <a:buSzPts val="1100"/>
            </a:pPr>
            <a:r>
              <a:rPr lang="en-US" sz="2400" dirty="0" smtClean="0">
                <a:solidFill>
                  <a:srgbClr val="164F86"/>
                </a:solidFill>
                <a:latin typeface="Consolas" panose="020B0609020204030204" pitchFamily="49" charset="0"/>
                <a:ea typeface="Courier New"/>
                <a:cs typeface="Consolas" panose="020B0609020204030204" pitchFamily="49" charset="0"/>
                <a:sym typeface="Courier New"/>
              </a:rPr>
              <a:t>select(orders, -c(</a:t>
            </a:r>
            <a:r>
              <a:rPr lang="en-US" sz="2400" dirty="0" err="1" smtClean="0">
                <a:solidFill>
                  <a:srgbClr val="164F86"/>
                </a:solidFill>
                <a:latin typeface="Consolas" panose="020B0609020204030204" pitchFamily="49" charset="0"/>
                <a:ea typeface="Courier New"/>
                <a:cs typeface="Consolas" panose="020B0609020204030204" pitchFamily="49" charset="0"/>
                <a:sym typeface="Courier New"/>
              </a:rPr>
              <a:t>lab_status_c</a:t>
            </a:r>
            <a:r>
              <a:rPr lang="en-US" sz="24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en-US" sz="2400" dirty="0" err="1" smtClean="0">
                <a:solidFill>
                  <a:srgbClr val="164F86"/>
                </a:solidFill>
                <a:latin typeface="Consolas" panose="020B0609020204030204" pitchFamily="49" charset="0"/>
                <a:ea typeface="Courier New"/>
                <a:cs typeface="Consolas" panose="020B0609020204030204" pitchFamily="49" charset="0"/>
                <a:sym typeface="Courier New"/>
              </a:rPr>
              <a:t>order_status_c</a:t>
            </a:r>
            <a:r>
              <a:rPr lang="en-US" sz="24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en-US" sz="2400" dirty="0" err="1" smtClean="0">
                <a:solidFill>
                  <a:srgbClr val="164F86"/>
                </a:solidFill>
                <a:latin typeface="Consolas" panose="020B0609020204030204" pitchFamily="49" charset="0"/>
                <a:ea typeface="Courier New"/>
                <a:cs typeface="Consolas" panose="020B0609020204030204" pitchFamily="49" charset="0"/>
                <a:sym typeface="Courier New"/>
              </a:rPr>
              <a:t>reason_for_canc_c</a:t>
            </a:r>
            <a:r>
              <a:rPr lang="en-US" sz="2400" dirty="0" smtClean="0">
                <a:solidFill>
                  <a:srgbClr val="164F86"/>
                </a:solidFill>
                <a:latin typeface="Consolas" panose="020B0609020204030204" pitchFamily="49" charset="0"/>
                <a:ea typeface="Courier New"/>
                <a:cs typeface="Consolas" panose="020B0609020204030204" pitchFamily="49" charset="0"/>
                <a:sym typeface="Courier New"/>
              </a:rPr>
              <a:t>))</a:t>
            </a:r>
          </a:p>
          <a:p>
            <a:pPr marR="243221">
              <a:lnSpc>
                <a:spcPct val="150000"/>
              </a:lnSpc>
              <a:buClr>
                <a:schemeClr val="dk1"/>
              </a:buClr>
              <a:buSzPts val="1100"/>
            </a:pPr>
            <a:r>
              <a:rPr lang="en-US" sz="2400" dirty="0" smtClean="0">
                <a:solidFill>
                  <a:srgbClr val="164F86"/>
                </a:solidFill>
                <a:latin typeface="Consolas" panose="020B0609020204030204" pitchFamily="49" charset="0"/>
                <a:ea typeface="Courier New"/>
                <a:cs typeface="Consolas" panose="020B0609020204030204" pitchFamily="49" charset="0"/>
                <a:sym typeface="Courier New"/>
              </a:rPr>
              <a:t>select(orders, -c(6,8,10))</a:t>
            </a:r>
          </a:p>
          <a:p>
            <a:pPr marR="243221">
              <a:lnSpc>
                <a:spcPct val="150000"/>
              </a:lnSpc>
              <a:buSzPts val="1100"/>
            </a:pPr>
            <a:r>
              <a:rPr lang="en-US" sz="2400" dirty="0" smtClean="0">
                <a:solidFill>
                  <a:srgbClr val="164F86"/>
                </a:solidFill>
                <a:latin typeface="Consolas" panose="020B0609020204030204" pitchFamily="49" charset="0"/>
                <a:ea typeface="Courier New"/>
                <a:cs typeface="Consolas" panose="020B0609020204030204" pitchFamily="49" charset="0"/>
                <a:sym typeface="Courier New"/>
              </a:rPr>
              <a:t>select(orders, -contains("status"))</a:t>
            </a:r>
            <a:endParaRPr lang="en-US" sz="2400" dirty="0">
              <a:solidFill>
                <a:srgbClr val="164F86"/>
              </a:solidFill>
              <a:latin typeface="Consolas" panose="020B0609020204030204" pitchFamily="49" charset="0"/>
              <a:ea typeface="Courier New"/>
              <a:cs typeface="Consolas" panose="020B0609020204030204" pitchFamily="49" charset="0"/>
              <a:sym typeface="Courier New"/>
            </a:endParaRPr>
          </a:p>
        </p:txBody>
      </p:sp>
      <p:sp>
        <p:nvSpPr>
          <p:cNvPr id="281" name="Google Shape;281;p30"/>
          <p:cNvSpPr/>
          <p:nvPr/>
        </p:nvSpPr>
        <p:spPr>
          <a:xfrm>
            <a:off x="9816708" y="5741095"/>
            <a:ext cx="2256268" cy="1007839"/>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48978" tIns="48978" rIns="48978" bIns="48978" anchor="ctr" anchorCtr="0">
            <a:noAutofit/>
          </a:bodyPr>
          <a:lstStyle/>
          <a:p>
            <a:pPr algn="ctr"/>
            <a:r>
              <a:rPr lang="en-US" sz="5143" dirty="0">
                <a:latin typeface="Courier New"/>
                <a:ea typeface="Courier New"/>
                <a:cs typeface="Courier New"/>
                <a:sym typeface="Courier New"/>
              </a:rPr>
              <a:t>01:00</a:t>
            </a:r>
            <a:endParaRPr sz="5143" dirty="0">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0"/>
          <p:cNvSpPr/>
          <p:nvPr/>
        </p:nvSpPr>
        <p:spPr>
          <a:xfrm>
            <a:off x="-60959" y="0"/>
            <a:ext cx="12306300" cy="69286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79" name="Google Shape;279;p30"/>
          <p:cNvSpPr txBox="1">
            <a:spLocks noGrp="1"/>
          </p:cNvSpPr>
          <p:nvPr>
            <p:ph type="title"/>
          </p:nvPr>
        </p:nvSpPr>
        <p:spPr>
          <a:xfrm>
            <a:off x="4319240" y="614555"/>
            <a:ext cx="3308380" cy="777536"/>
          </a:xfrm>
          <a:prstGeom prst="rect">
            <a:avLst/>
          </a:prstGeom>
          <a:noFill/>
          <a:ln>
            <a:noFill/>
          </a:ln>
        </p:spPr>
        <p:txBody>
          <a:bodyPr spcFirstLastPara="1" wrap="square" lIns="0" tIns="6455" rIns="0" bIns="0" anchor="t" anchorCtr="0">
            <a:noAutofit/>
          </a:bodyPr>
          <a:lstStyle/>
          <a:p>
            <a:pPr marL="6803"/>
            <a:r>
              <a:rPr lang="en-US" dirty="0" smtClean="0"/>
              <a:t>Consider #1</a:t>
            </a:r>
            <a:endParaRPr dirty="0"/>
          </a:p>
        </p:txBody>
      </p:sp>
      <p:sp>
        <p:nvSpPr>
          <p:cNvPr id="280" name="Google Shape;280;p30"/>
          <p:cNvSpPr txBox="1"/>
          <p:nvPr/>
        </p:nvSpPr>
        <p:spPr>
          <a:xfrm>
            <a:off x="572429" y="1832149"/>
            <a:ext cx="11672912" cy="4105607"/>
          </a:xfrm>
          <a:prstGeom prst="rect">
            <a:avLst/>
          </a:prstGeom>
          <a:noFill/>
          <a:ln>
            <a:noFill/>
          </a:ln>
        </p:spPr>
        <p:txBody>
          <a:bodyPr spcFirstLastPara="1" wrap="square" lIns="0" tIns="6804" rIns="0" bIns="0" anchor="t" anchorCtr="0">
            <a:noAutofit/>
          </a:bodyPr>
          <a:lstStyle/>
          <a:p>
            <a:pPr marL="6803"/>
            <a:r>
              <a:rPr lang="en-US" sz="2571" dirty="0">
                <a:solidFill>
                  <a:srgbClr val="005493"/>
                </a:solidFill>
                <a:latin typeface="Calibri"/>
                <a:ea typeface="Calibri"/>
                <a:cs typeface="Calibri"/>
                <a:sym typeface="Calibri"/>
              </a:rPr>
              <a:t>Which of these is NOT a way to </a:t>
            </a:r>
            <a:r>
              <a:rPr lang="en-US" sz="2571" i="1" dirty="0">
                <a:solidFill>
                  <a:srgbClr val="005493"/>
                </a:solidFill>
                <a:latin typeface="Calibri"/>
                <a:ea typeface="Calibri"/>
                <a:cs typeface="Calibri"/>
                <a:sym typeface="Calibri"/>
              </a:rPr>
              <a:t>remove </a:t>
            </a:r>
            <a:r>
              <a:rPr lang="en-US" sz="2571" dirty="0">
                <a:solidFill>
                  <a:srgbClr val="005493"/>
                </a:solidFill>
                <a:latin typeface="Calibri"/>
                <a:ea typeface="Calibri"/>
                <a:cs typeface="Calibri"/>
                <a:sym typeface="Calibri"/>
              </a:rPr>
              <a:t>the columns that represent status </a:t>
            </a:r>
            <a:r>
              <a:rPr lang="en-US" sz="2571" dirty="0" smtClean="0">
                <a:solidFill>
                  <a:srgbClr val="005493"/>
                </a:solidFill>
                <a:latin typeface="Calibri"/>
                <a:ea typeface="Calibri"/>
                <a:cs typeface="Calibri"/>
                <a:sym typeface="Calibri"/>
              </a:rPr>
              <a:t>codes</a:t>
            </a:r>
          </a:p>
          <a:p>
            <a:pPr marL="6803"/>
            <a:r>
              <a:rPr lang="en-US" sz="2571" dirty="0">
                <a:solidFill>
                  <a:srgbClr val="005493"/>
                </a:solidFill>
                <a:latin typeface="Calibri"/>
                <a:ea typeface="Calibri"/>
                <a:cs typeface="Calibri"/>
                <a:sym typeface="Calibri"/>
              </a:rPr>
              <a:t>(i.e. codes for lab status, order status, and cancelation</a:t>
            </a:r>
            <a:r>
              <a:rPr lang="en-US" sz="2571" dirty="0" smtClean="0">
                <a:solidFill>
                  <a:srgbClr val="005493"/>
                </a:solidFill>
                <a:latin typeface="Calibri"/>
                <a:ea typeface="Calibri"/>
                <a:cs typeface="Calibri"/>
                <a:sym typeface="Calibri"/>
              </a:rPr>
              <a:t>)?</a:t>
            </a:r>
          </a:p>
          <a:p>
            <a:pPr marL="6803"/>
            <a:endParaRPr sz="2571" dirty="0">
              <a:latin typeface="Calibri"/>
              <a:ea typeface="Calibri"/>
              <a:cs typeface="Calibri"/>
              <a:sym typeface="Calibri"/>
            </a:endParaRPr>
          </a:p>
          <a:p>
            <a:pPr marR="243221">
              <a:lnSpc>
                <a:spcPct val="150000"/>
              </a:lnSpc>
              <a:buClr>
                <a:schemeClr val="dk1"/>
              </a:buClr>
              <a:buSzPts val="1100"/>
            </a:pPr>
            <a:r>
              <a:rPr lang="en-US" sz="2400" dirty="0" smtClean="0">
                <a:solidFill>
                  <a:schemeClr val="bg2">
                    <a:lumMod val="20000"/>
                    <a:lumOff val="80000"/>
                  </a:schemeClr>
                </a:solidFill>
                <a:latin typeface="Consolas" panose="020B0609020204030204" pitchFamily="49" charset="0"/>
                <a:ea typeface="Courier New"/>
                <a:cs typeface="Consolas" panose="020B0609020204030204" pitchFamily="49" charset="0"/>
                <a:sym typeface="Courier New"/>
              </a:rPr>
              <a:t>select(orders, -</a:t>
            </a:r>
            <a:r>
              <a:rPr lang="en-US" sz="2400" dirty="0" err="1" smtClean="0">
                <a:solidFill>
                  <a:schemeClr val="bg2">
                    <a:lumMod val="20000"/>
                    <a:lumOff val="80000"/>
                  </a:schemeClr>
                </a:solidFill>
                <a:latin typeface="Consolas" panose="020B0609020204030204" pitchFamily="49" charset="0"/>
                <a:ea typeface="Courier New"/>
                <a:cs typeface="Consolas" panose="020B0609020204030204" pitchFamily="49" charset="0"/>
                <a:sym typeface="Courier New"/>
              </a:rPr>
              <a:t>ends_with</a:t>
            </a:r>
            <a:r>
              <a:rPr lang="en-US" sz="2400" dirty="0" smtClean="0">
                <a:solidFill>
                  <a:schemeClr val="bg2">
                    <a:lumMod val="20000"/>
                    <a:lumOff val="80000"/>
                  </a:schemeClr>
                </a:solidFill>
                <a:latin typeface="Consolas" panose="020B0609020204030204" pitchFamily="49" charset="0"/>
                <a:ea typeface="Courier New"/>
                <a:cs typeface="Consolas" panose="020B0609020204030204" pitchFamily="49" charset="0"/>
                <a:sym typeface="Courier New"/>
              </a:rPr>
              <a:t>("_c"))</a:t>
            </a:r>
          </a:p>
          <a:p>
            <a:pPr marR="243221" indent="-1285841">
              <a:lnSpc>
                <a:spcPct val="150000"/>
              </a:lnSpc>
              <a:buSzPts val="1100"/>
            </a:pPr>
            <a:r>
              <a:rPr lang="en-US" sz="2400" dirty="0" smtClean="0">
                <a:solidFill>
                  <a:schemeClr val="bg2">
                    <a:lumMod val="20000"/>
                    <a:lumOff val="80000"/>
                  </a:schemeClr>
                </a:solidFill>
                <a:latin typeface="Consolas" panose="020B0609020204030204" pitchFamily="49" charset="0"/>
                <a:ea typeface="Courier New"/>
                <a:cs typeface="Consolas" panose="020B0609020204030204" pitchFamily="49" charset="0"/>
                <a:sym typeface="Courier New"/>
              </a:rPr>
              <a:t>select(orders, -c(</a:t>
            </a:r>
            <a:r>
              <a:rPr lang="en-US" sz="2400" dirty="0" err="1" smtClean="0">
                <a:solidFill>
                  <a:schemeClr val="bg2">
                    <a:lumMod val="20000"/>
                    <a:lumOff val="80000"/>
                  </a:schemeClr>
                </a:solidFill>
                <a:latin typeface="Consolas" panose="020B0609020204030204" pitchFamily="49" charset="0"/>
                <a:ea typeface="Courier New"/>
                <a:cs typeface="Consolas" panose="020B0609020204030204" pitchFamily="49" charset="0"/>
                <a:sym typeface="Courier New"/>
              </a:rPr>
              <a:t>lab_status_c</a:t>
            </a:r>
            <a:r>
              <a:rPr lang="en-US" sz="2400" dirty="0" smtClean="0">
                <a:solidFill>
                  <a:schemeClr val="bg2">
                    <a:lumMod val="20000"/>
                    <a:lumOff val="80000"/>
                  </a:schemeClr>
                </a:solidFill>
                <a:latin typeface="Consolas" panose="020B0609020204030204" pitchFamily="49" charset="0"/>
                <a:ea typeface="Courier New"/>
                <a:cs typeface="Consolas" panose="020B0609020204030204" pitchFamily="49" charset="0"/>
                <a:sym typeface="Courier New"/>
              </a:rPr>
              <a:t>, </a:t>
            </a:r>
            <a:r>
              <a:rPr lang="en-US" sz="2400" dirty="0" err="1" smtClean="0">
                <a:solidFill>
                  <a:schemeClr val="bg2">
                    <a:lumMod val="20000"/>
                    <a:lumOff val="80000"/>
                  </a:schemeClr>
                </a:solidFill>
                <a:latin typeface="Consolas" panose="020B0609020204030204" pitchFamily="49" charset="0"/>
                <a:ea typeface="Courier New"/>
                <a:cs typeface="Consolas" panose="020B0609020204030204" pitchFamily="49" charset="0"/>
                <a:sym typeface="Courier New"/>
              </a:rPr>
              <a:t>order_status_c</a:t>
            </a:r>
            <a:r>
              <a:rPr lang="en-US" sz="2400" dirty="0" smtClean="0">
                <a:solidFill>
                  <a:schemeClr val="bg2">
                    <a:lumMod val="20000"/>
                    <a:lumOff val="80000"/>
                  </a:schemeClr>
                </a:solidFill>
                <a:latin typeface="Consolas" panose="020B0609020204030204" pitchFamily="49" charset="0"/>
                <a:ea typeface="Courier New"/>
                <a:cs typeface="Consolas" panose="020B0609020204030204" pitchFamily="49" charset="0"/>
                <a:sym typeface="Courier New"/>
              </a:rPr>
              <a:t>, </a:t>
            </a:r>
            <a:r>
              <a:rPr lang="en-US" sz="2400" dirty="0" err="1" smtClean="0">
                <a:solidFill>
                  <a:schemeClr val="bg2">
                    <a:lumMod val="20000"/>
                    <a:lumOff val="80000"/>
                  </a:schemeClr>
                </a:solidFill>
                <a:latin typeface="Consolas" panose="020B0609020204030204" pitchFamily="49" charset="0"/>
                <a:ea typeface="Courier New"/>
                <a:cs typeface="Consolas" panose="020B0609020204030204" pitchFamily="49" charset="0"/>
                <a:sym typeface="Courier New"/>
              </a:rPr>
              <a:t>reason_for_canc_c</a:t>
            </a:r>
            <a:r>
              <a:rPr lang="en-US" sz="2400" dirty="0" smtClean="0">
                <a:solidFill>
                  <a:schemeClr val="bg2">
                    <a:lumMod val="20000"/>
                    <a:lumOff val="80000"/>
                  </a:schemeClr>
                </a:solidFill>
                <a:latin typeface="Consolas" panose="020B0609020204030204" pitchFamily="49" charset="0"/>
                <a:ea typeface="Courier New"/>
                <a:cs typeface="Consolas" panose="020B0609020204030204" pitchFamily="49" charset="0"/>
                <a:sym typeface="Courier New"/>
              </a:rPr>
              <a:t>))</a:t>
            </a:r>
          </a:p>
          <a:p>
            <a:pPr marR="243221">
              <a:lnSpc>
                <a:spcPct val="150000"/>
              </a:lnSpc>
              <a:buClr>
                <a:schemeClr val="dk1"/>
              </a:buClr>
              <a:buSzPts val="1100"/>
            </a:pPr>
            <a:r>
              <a:rPr lang="en-US" sz="2400" dirty="0" smtClean="0">
                <a:solidFill>
                  <a:schemeClr val="bg2">
                    <a:lumMod val="20000"/>
                    <a:lumOff val="80000"/>
                  </a:schemeClr>
                </a:solidFill>
                <a:latin typeface="Consolas" panose="020B0609020204030204" pitchFamily="49" charset="0"/>
                <a:ea typeface="Courier New"/>
                <a:cs typeface="Consolas" panose="020B0609020204030204" pitchFamily="49" charset="0"/>
                <a:sym typeface="Courier New"/>
              </a:rPr>
              <a:t>select(orders, -c(6,8,10))</a:t>
            </a:r>
          </a:p>
          <a:p>
            <a:pPr marR="243221">
              <a:lnSpc>
                <a:spcPct val="150000"/>
              </a:lnSpc>
              <a:buSzPts val="1100"/>
            </a:pPr>
            <a:r>
              <a:rPr lang="en-US" sz="2400" dirty="0" smtClean="0">
                <a:solidFill>
                  <a:srgbClr val="164F86"/>
                </a:solidFill>
                <a:latin typeface="Consolas" panose="020B0609020204030204" pitchFamily="49" charset="0"/>
                <a:ea typeface="Courier New"/>
                <a:cs typeface="Consolas" panose="020B0609020204030204" pitchFamily="49" charset="0"/>
                <a:sym typeface="Courier New"/>
              </a:rPr>
              <a:t>select(orders, -contains("status"))</a:t>
            </a:r>
            <a:endParaRPr lang="en-US" sz="2400" dirty="0">
              <a:solidFill>
                <a:srgbClr val="164F86"/>
              </a:solidFill>
              <a:latin typeface="Consolas" panose="020B0609020204030204" pitchFamily="49" charset="0"/>
              <a:ea typeface="Courier New"/>
              <a:cs typeface="Consolas" panose="020B0609020204030204" pitchFamily="49" charset="0"/>
              <a:sym typeface="Courier New"/>
            </a:endParaRPr>
          </a:p>
        </p:txBody>
      </p:sp>
    </p:spTree>
    <p:extLst>
      <p:ext uri="{BB962C8B-B14F-4D97-AF65-F5344CB8AC3E}">
        <p14:creationId xmlns:p14="http://schemas.microsoft.com/office/powerpoint/2010/main" val="1573039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21"/>
          <p:cNvSpPr txBox="1">
            <a:spLocks noGrp="1"/>
          </p:cNvSpPr>
          <p:nvPr>
            <p:ph type="title"/>
          </p:nvPr>
        </p:nvSpPr>
        <p:spPr>
          <a:xfrm>
            <a:off x="2970409" y="290761"/>
            <a:ext cx="6667577" cy="777536"/>
          </a:xfrm>
          <a:prstGeom prst="rect">
            <a:avLst/>
          </a:prstGeom>
          <a:noFill/>
          <a:ln>
            <a:noFill/>
          </a:ln>
        </p:spPr>
        <p:txBody>
          <a:bodyPr spcFirstLastPara="1" wrap="square" lIns="0" tIns="6455" rIns="0" bIns="0" anchor="t" anchorCtr="0">
            <a:noAutofit/>
          </a:bodyPr>
          <a:lstStyle/>
          <a:p>
            <a:pPr marL="6803" algn="ctr"/>
            <a:r>
              <a:rPr lang="en-US" dirty="0">
                <a:solidFill>
                  <a:srgbClr val="000000"/>
                </a:solidFill>
              </a:rPr>
              <a:t>select</a:t>
            </a:r>
            <a:r>
              <a:rPr lang="en-US" dirty="0" smtClean="0">
                <a:solidFill>
                  <a:srgbClr val="000000"/>
                </a:solidFill>
              </a:rPr>
              <a:t>() – Also Helpful for renaming</a:t>
            </a:r>
            <a:endParaRPr dirty="0"/>
          </a:p>
        </p:txBody>
      </p:sp>
      <p:sp>
        <p:nvSpPr>
          <p:cNvPr id="10"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1" name="Google Shape;131;p17"/>
          <p:cNvSpPr/>
          <p:nvPr/>
        </p:nvSpPr>
        <p:spPr>
          <a:xfrm>
            <a:off x="1818290" y="2338959"/>
            <a:ext cx="9301479" cy="1783718"/>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2" name="Rectangle 11"/>
          <p:cNvSpPr/>
          <p:nvPr/>
        </p:nvSpPr>
        <p:spPr>
          <a:xfrm>
            <a:off x="2130712" y="2418375"/>
            <a:ext cx="9690716" cy="1569660"/>
          </a:xfrm>
          <a:prstGeom prst="rect">
            <a:avLst/>
          </a:prstGeom>
        </p:spPr>
        <p:txBody>
          <a:bodyPr wrap="square">
            <a:spAutoFit/>
          </a:bodyPr>
          <a:lstStyle/>
          <a:p>
            <a:pPr lvl="0"/>
            <a:r>
              <a:rPr lang="en-US" sz="3200" dirty="0" smtClean="0">
                <a:latin typeface="Consolas" panose="020B0609020204030204" pitchFamily="49" charset="0"/>
                <a:ea typeface="Courier New"/>
                <a:cs typeface="Consolas" panose="020B0609020204030204" pitchFamily="49" charset="0"/>
                <a:sym typeface="Courier New"/>
              </a:rPr>
              <a:t>select(</a:t>
            </a:r>
            <a:r>
              <a:rPr lang="en-US" sz="3200" dirty="0">
                <a:solidFill>
                  <a:srgbClr val="0365C0"/>
                </a:solidFill>
                <a:latin typeface="Consolas" panose="020B0609020204030204" pitchFamily="49" charset="0"/>
                <a:ea typeface="Courier New"/>
                <a:cs typeface="Consolas" panose="020B0609020204030204" pitchFamily="49" charset="0"/>
                <a:sym typeface="Courier New"/>
              </a:rPr>
              <a:t>orders, </a:t>
            </a:r>
            <a:endParaRPr lang="en-US" sz="3200" dirty="0" smtClean="0">
              <a:solidFill>
                <a:srgbClr val="0365C0"/>
              </a:solidFill>
              <a:latin typeface="Consolas" panose="020B0609020204030204" pitchFamily="49" charset="0"/>
              <a:ea typeface="Courier New"/>
              <a:cs typeface="Consolas" panose="020B0609020204030204" pitchFamily="49" charset="0"/>
              <a:sym typeface="Courier New"/>
            </a:endParaRPr>
          </a:p>
          <a:p>
            <a:pPr lvl="0"/>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smtClean="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desc</a:t>
            </a:r>
            <a:r>
              <a:rPr lang="en-US" sz="3200" dirty="0" smtClean="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smtClean="0">
                <a:solidFill>
                  <a:schemeClr val="accent3"/>
                </a:solidFill>
                <a:latin typeface="Consolas" panose="020B0609020204030204" pitchFamily="49" charset="0"/>
                <a:ea typeface="Courier New"/>
                <a:cs typeface="Consolas" panose="020B0609020204030204" pitchFamily="49" charset="0"/>
                <a:sym typeface="Courier New"/>
              </a:rPr>
              <a:t>description</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endParaRPr lang="en-US" sz="3200" dirty="0" smtClean="0">
              <a:solidFill>
                <a:schemeClr val="accent3"/>
              </a:solidFill>
              <a:latin typeface="Consolas" panose="020B0609020204030204" pitchFamily="49" charset="0"/>
              <a:ea typeface="Courier New"/>
              <a:cs typeface="Consolas" panose="020B0609020204030204" pitchFamily="49" charset="0"/>
              <a:sym typeface="Courier New"/>
            </a:endParaRPr>
          </a:p>
          <a:p>
            <a:pPr lvl="0"/>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smtClean="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smtClean="0">
                <a:solidFill>
                  <a:schemeClr val="accent3"/>
                </a:solidFill>
                <a:latin typeface="Consolas" panose="020B0609020204030204" pitchFamily="49" charset="0"/>
                <a:ea typeface="Courier New"/>
                <a:cs typeface="Consolas" panose="020B0609020204030204" pitchFamily="49" charset="0"/>
                <a:sym typeface="Courier New"/>
              </a:rPr>
              <a:t>dept</a:t>
            </a:r>
            <a:r>
              <a:rPr lang="en-US" sz="3200" dirty="0" smtClean="0">
                <a:solidFill>
                  <a:schemeClr val="accent3"/>
                </a:solidFill>
                <a:latin typeface="Consolas" panose="020B0609020204030204" pitchFamily="49" charset="0"/>
                <a:ea typeface="Courier New"/>
                <a:cs typeface="Consolas" panose="020B0609020204030204" pitchFamily="49" charset="0"/>
                <a:sym typeface="Courier New"/>
              </a:rPr>
              <a:t> = department</a:t>
            </a:r>
            <a:r>
              <a:rPr lang="en-US" sz="3200" dirty="0" smtClean="0">
                <a:latin typeface="Consolas" panose="020B0609020204030204" pitchFamily="49" charset="0"/>
                <a:ea typeface="Courier New"/>
                <a:cs typeface="Consolas" panose="020B0609020204030204" pitchFamily="49" charset="0"/>
                <a:sym typeface="Courier New"/>
              </a:rPr>
              <a:t>)</a:t>
            </a:r>
            <a:endParaRPr lang="en-US" sz="3200" dirty="0">
              <a:latin typeface="Consolas" panose="020B0609020204030204" pitchFamily="49" charset="0"/>
              <a:ea typeface="Courier New"/>
              <a:cs typeface="Consolas" panose="020B0609020204030204" pitchFamily="49" charset="0"/>
              <a:sym typeface="Courier New"/>
            </a:endParaRPr>
          </a:p>
        </p:txBody>
      </p:sp>
      <p:graphicFrame>
        <p:nvGraphicFramePr>
          <p:cNvPr id="19" name="Google Shape;198;p22"/>
          <p:cNvGraphicFramePr/>
          <p:nvPr>
            <p:extLst>
              <p:ext uri="{D42A27DB-BD31-4B8C-83A1-F6EECF244321}">
                <p14:modId xmlns:p14="http://schemas.microsoft.com/office/powerpoint/2010/main" val="3347683038"/>
              </p:ext>
            </p:extLst>
          </p:nvPr>
        </p:nvGraphicFramePr>
        <p:xfrm>
          <a:off x="232816" y="4519320"/>
          <a:ext cx="6183053" cy="2216675"/>
        </p:xfrm>
        <a:graphic>
          <a:graphicData uri="http://schemas.openxmlformats.org/drawingml/2006/table">
            <a:tbl>
              <a:tblPr>
                <a:noFill/>
                <a:tableStyleId>{71CB66AA-850D-4605-A19E-2ED404D436C7}</a:tableStyleId>
              </a:tblPr>
              <a:tblGrid>
                <a:gridCol w="724092">
                  <a:extLst>
                    <a:ext uri="{9D8B030D-6E8A-4147-A177-3AD203B41FA5}">
                      <a16:colId xmlns:a16="http://schemas.microsoft.com/office/drawing/2014/main" xmlns="" val="20000"/>
                    </a:ext>
                  </a:extLst>
                </a:gridCol>
                <a:gridCol w="853440">
                  <a:extLst>
                    <a:ext uri="{9D8B030D-6E8A-4147-A177-3AD203B41FA5}">
                      <a16:colId xmlns:a16="http://schemas.microsoft.com/office/drawing/2014/main" xmlns="" val="20001"/>
                    </a:ext>
                  </a:extLst>
                </a:gridCol>
                <a:gridCol w="1975895">
                  <a:extLst>
                    <a:ext uri="{9D8B030D-6E8A-4147-A177-3AD203B41FA5}">
                      <a16:colId xmlns:a16="http://schemas.microsoft.com/office/drawing/2014/main" xmlns="" val="20002"/>
                    </a:ext>
                  </a:extLst>
                </a:gridCol>
                <a:gridCol w="885524">
                  <a:extLst>
                    <a:ext uri="{9D8B030D-6E8A-4147-A177-3AD203B41FA5}">
                      <a16:colId xmlns:a16="http://schemas.microsoft.com/office/drawing/2014/main" xmlns="" val="20003"/>
                    </a:ext>
                  </a:extLst>
                </a:gridCol>
                <a:gridCol w="1744102">
                  <a:extLst>
                    <a:ext uri="{9D8B030D-6E8A-4147-A177-3AD203B41FA5}">
                      <a16:colId xmlns:a16="http://schemas.microsoft.com/office/drawing/2014/main" xmlns="" val="20004"/>
                    </a:ext>
                  </a:extLst>
                </a:gridCol>
              </a:tblGrid>
              <a:tr h="310067">
                <a:tc>
                  <a:txBody>
                    <a:bodyPr/>
                    <a:lstStyle/>
                    <a:p>
                      <a:pPr marL="0" lvl="0" indent="0" algn="ctr" rtl="0">
                        <a:spcBef>
                          <a:spcPts val="0"/>
                        </a:spcBef>
                        <a:spcAft>
                          <a:spcPts val="0"/>
                        </a:spcAft>
                        <a:buNone/>
                      </a:pPr>
                      <a:r>
                        <a:rPr lang="en-US" sz="1200" b="1" dirty="0" err="1" smtClean="0">
                          <a:solidFill>
                            <a:schemeClr val="lt1"/>
                          </a:solidFill>
                        </a:rPr>
                        <a:t>order_id</a:t>
                      </a:r>
                      <a:endParaRPr sz="1200" b="1" dirty="0">
                        <a:solidFill>
                          <a:schemeClr val="lt1"/>
                        </a:solidFill>
                      </a:endParaRPr>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chemeClr val="bg1">
                        <a:lumMod val="65000"/>
                      </a:schemeClr>
                    </a:solidFill>
                  </a:tcPr>
                </a:tc>
                <a:tc>
                  <a:txBody>
                    <a:bodyPr/>
                    <a:lstStyle/>
                    <a:p>
                      <a:pPr marL="0" lvl="0" indent="0" algn="ctr" rtl="0">
                        <a:spcBef>
                          <a:spcPts val="0"/>
                        </a:spcBef>
                        <a:spcAft>
                          <a:spcPts val="0"/>
                        </a:spcAft>
                        <a:buNone/>
                      </a:pPr>
                      <a:r>
                        <a:rPr lang="en-US" sz="1200" b="1" dirty="0" err="1" smtClean="0">
                          <a:solidFill>
                            <a:schemeClr val="lt1"/>
                          </a:solidFill>
                        </a:rPr>
                        <a:t>patient_id</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chemeClr val="bg1">
                        <a:lumMod val="65000"/>
                      </a:schemeClr>
                    </a:solidFill>
                  </a:tcPr>
                </a:tc>
                <a:tc>
                  <a:txBody>
                    <a:bodyPr/>
                    <a:lstStyle/>
                    <a:p>
                      <a:pPr marL="0" lvl="0" indent="0" algn="ctr" rtl="0">
                        <a:spcBef>
                          <a:spcPts val="0"/>
                        </a:spcBef>
                        <a:spcAft>
                          <a:spcPts val="0"/>
                        </a:spcAft>
                        <a:buNone/>
                      </a:pPr>
                      <a:r>
                        <a:rPr lang="en-US" sz="1200" b="1" dirty="0" smtClean="0">
                          <a:solidFill>
                            <a:schemeClr val="lt1"/>
                          </a:solidFill>
                        </a:rPr>
                        <a:t>description</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err="1" smtClean="0">
                          <a:solidFill>
                            <a:schemeClr val="lt1"/>
                          </a:solidFill>
                        </a:rPr>
                        <a:t>proc_code</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chemeClr val="bg1">
                        <a:lumMod val="65000"/>
                      </a:schemeClr>
                    </a:solidFill>
                  </a:tcPr>
                </a:tc>
                <a:tc>
                  <a:txBody>
                    <a:bodyPr/>
                    <a:lstStyle/>
                    <a:p>
                      <a:pPr marL="0" lvl="0" indent="0" algn="ctr" rtl="0">
                        <a:spcBef>
                          <a:spcPts val="0"/>
                        </a:spcBef>
                        <a:spcAft>
                          <a:spcPts val="0"/>
                        </a:spcAft>
                        <a:buNone/>
                      </a:pPr>
                      <a:r>
                        <a:rPr lang="en-US" sz="1200" b="1" dirty="0" smtClean="0">
                          <a:solidFill>
                            <a:schemeClr val="lt1"/>
                          </a:solidFill>
                        </a:rPr>
                        <a:t>department</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2700" cmpd="sng">
                      <a:noFill/>
                      <a:prstDash val="solid"/>
                    </a:lnT>
                    <a:lnB w="18975" cap="flat" cmpd="sng">
                      <a:solidFill>
                        <a:srgbClr val="FFFFFF"/>
                      </a:solidFill>
                      <a:prstDash val="solid"/>
                      <a:round/>
                      <a:headEnd type="none" w="sm" len="sm"/>
                      <a:tailEnd type="none" w="sm" len="sm"/>
                    </a:lnB>
                    <a:solidFill>
                      <a:srgbClr val="538DD5"/>
                    </a:solidFill>
                  </a:tcPr>
                </a:tc>
                <a:extLst>
                  <a:ext uri="{0D108BD9-81ED-4DB2-BD59-A6C34878D82A}">
                    <a16:rowId xmlns:a16="http://schemas.microsoft.com/office/drawing/2014/main" xmlns="" val="10000"/>
                  </a:ext>
                </a:extLst>
              </a:tr>
              <a:tr h="449580">
                <a:tc>
                  <a:txBody>
                    <a:bodyPr/>
                    <a:lstStyle/>
                    <a:p>
                      <a:pPr marL="0" lvl="0" indent="0" algn="ctr" rtl="0">
                        <a:spcBef>
                          <a:spcPts val="0"/>
                        </a:spcBef>
                        <a:spcAft>
                          <a:spcPts val="0"/>
                        </a:spcAft>
                        <a:buNone/>
                      </a:pPr>
                      <a:r>
                        <a:rPr lang="en-US" sz="1200" dirty="0"/>
                        <a:t>19766</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PROTHROMBIN TIME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PRO</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1"/>
                  </a:ext>
                </a:extLst>
              </a:tr>
              <a:tr h="468228">
                <a:tc>
                  <a:txBody>
                    <a:bodyPr/>
                    <a:lstStyle/>
                    <a:p>
                      <a:pPr marL="0" lvl="0" indent="0" algn="ctr" rtl="0">
                        <a:spcBef>
                          <a:spcPts val="0"/>
                        </a:spcBef>
                        <a:spcAft>
                          <a:spcPts val="0"/>
                        </a:spcAft>
                        <a:buNone/>
                      </a:pPr>
                      <a:r>
                        <a:rPr lang="en-US" sz="1200" dirty="0"/>
                        <a:t>88444</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BMP</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2"/>
                  </a:ext>
                </a:extLst>
              </a:tr>
              <a:tr h="456396">
                <a:tc>
                  <a:txBody>
                    <a:bodyPr/>
                    <a:lstStyle/>
                    <a:p>
                      <a:pPr marL="0" lvl="0" indent="0" algn="ctr" rtl="0">
                        <a:spcBef>
                          <a:spcPts val="0"/>
                        </a:spcBef>
                        <a:spcAft>
                          <a:spcPts val="0"/>
                        </a:spcAft>
                        <a:buNone/>
                      </a:pPr>
                      <a:r>
                        <a:rPr lang="en-US" sz="1200" dirty="0"/>
                        <a:t>40477</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a:t>508061</a:t>
                      </a:r>
                      <a:endParaRPr sz="120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THYROID STIMULATING HORMONE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TSH</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3"/>
                  </a:ext>
                </a:extLst>
              </a:tr>
              <a:tr h="435140">
                <a:tc>
                  <a:txBody>
                    <a:bodyPr/>
                    <a:lstStyle/>
                    <a:p>
                      <a:pPr marL="0" lvl="0" indent="0" algn="ctr" rtl="0">
                        <a:spcBef>
                          <a:spcPts val="0"/>
                        </a:spcBef>
                        <a:spcAft>
                          <a:spcPts val="0"/>
                        </a:spcAft>
                        <a:buNone/>
                      </a:pPr>
                      <a:r>
                        <a:rPr lang="en-US" sz="1200" dirty="0"/>
                        <a:t>97641</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chemeClr val="bg1">
                        <a:lumMod val="85000"/>
                      </a:schemeClr>
                    </a:solidFill>
                  </a:tcPr>
                </a:tc>
                <a:tc>
                  <a:txBody>
                    <a:bodyPr/>
                    <a:lstStyle/>
                    <a:p>
                      <a:pPr marL="0" lvl="0" indent="0" algn="ctr" rtl="0">
                        <a:spcBef>
                          <a:spcPts val="0"/>
                        </a:spcBef>
                        <a:spcAft>
                          <a:spcPts val="0"/>
                        </a:spcAft>
                        <a:buNone/>
                      </a:pPr>
                      <a:r>
                        <a:rPr lang="en-US" sz="1200" dirty="0"/>
                        <a:t>508061</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chemeClr val="bg1">
                        <a:lumMod val="85000"/>
                      </a:schemeClr>
                    </a:solidFill>
                  </a:tcPr>
                </a:tc>
                <a:tc>
                  <a:txBody>
                    <a:bodyPr/>
                    <a:lstStyle/>
                    <a:p>
                      <a:pPr marL="0" lvl="0" indent="0" algn="ctr" rtl="0">
                        <a:spcBef>
                          <a:spcPts val="0"/>
                        </a:spcBef>
                        <a:spcAft>
                          <a:spcPts val="0"/>
                        </a:spcAft>
                        <a:buNone/>
                      </a:pPr>
                      <a:r>
                        <a:rPr lang="en-US" sz="1200"/>
                        <a:t>T4, FREE</a:t>
                      </a:r>
                      <a:endParaRPr sz="120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T4FR</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chemeClr val="bg1">
                        <a:lumMod val="85000"/>
                      </a:schemeClr>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noFill/>
                      <a:prstDash val="solid"/>
                      <a:round/>
                      <a:headEnd type="none" w="sm" len="sm"/>
                      <a:tailEnd type="none" w="sm" len="sm"/>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extLst>
                  <a:ext uri="{0D108BD9-81ED-4DB2-BD59-A6C34878D82A}">
                    <a16:rowId xmlns:a16="http://schemas.microsoft.com/office/drawing/2014/main" xmlns="" val="10004"/>
                  </a:ext>
                </a:extLst>
              </a:tr>
            </a:tbl>
          </a:graphicData>
        </a:graphic>
      </p:graphicFrame>
      <p:graphicFrame>
        <p:nvGraphicFramePr>
          <p:cNvPr id="21" name="Google Shape;199;p22" hidden="1"/>
          <p:cNvGraphicFramePr/>
          <p:nvPr>
            <p:extLst/>
          </p:nvPr>
        </p:nvGraphicFramePr>
        <p:xfrm>
          <a:off x="6870169" y="3499933"/>
          <a:ext cx="3884753" cy="3171090"/>
        </p:xfrm>
        <a:graphic>
          <a:graphicData uri="http://schemas.openxmlformats.org/drawingml/2006/table">
            <a:tbl>
              <a:tblPr>
                <a:noFill/>
                <a:tableStyleId>{71CB66AA-850D-4605-A19E-2ED404D436C7}</a:tableStyleId>
              </a:tblPr>
              <a:tblGrid>
                <a:gridCol w="2180430">
                  <a:extLst>
                    <a:ext uri="{9D8B030D-6E8A-4147-A177-3AD203B41FA5}">
                      <a16:colId xmlns:a16="http://schemas.microsoft.com/office/drawing/2014/main" xmlns="" val="20000"/>
                    </a:ext>
                  </a:extLst>
                </a:gridCol>
                <a:gridCol w="1704323">
                  <a:extLst>
                    <a:ext uri="{9D8B030D-6E8A-4147-A177-3AD203B41FA5}">
                      <a16:colId xmlns:a16="http://schemas.microsoft.com/office/drawing/2014/main" xmlns="" val="20001"/>
                    </a:ext>
                  </a:extLst>
                </a:gridCol>
              </a:tblGrid>
              <a:tr h="459090">
                <a:tc>
                  <a:txBody>
                    <a:bodyPr/>
                    <a:lstStyle/>
                    <a:p>
                      <a:pPr marL="0" lvl="0" indent="0" algn="ctr" rtl="0">
                        <a:spcBef>
                          <a:spcPts val="0"/>
                        </a:spcBef>
                        <a:spcAft>
                          <a:spcPts val="0"/>
                        </a:spcAft>
                        <a:buNone/>
                      </a:pPr>
                      <a:r>
                        <a:rPr lang="en-US" sz="1200" b="1" dirty="0" smtClean="0">
                          <a:solidFill>
                            <a:schemeClr val="lt1"/>
                          </a:solidFill>
                        </a:rPr>
                        <a:t>description</a:t>
                      </a:r>
                      <a:endParaRPr sz="1200" b="1" dirty="0">
                        <a:solidFill>
                          <a:schemeClr val="lt1"/>
                        </a:solidFill>
                      </a:endParaRPr>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smtClean="0">
                          <a:solidFill>
                            <a:schemeClr val="lt1"/>
                          </a:solidFill>
                        </a:rPr>
                        <a:t>department</a:t>
                      </a:r>
                      <a:endParaRPr sz="1200" b="1" dirty="0">
                        <a:solidFill>
                          <a:schemeClr val="lt1"/>
                        </a:solidFill>
                      </a:endParaRPr>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538DD5"/>
                    </a:solidFill>
                  </a:tcPr>
                </a:tc>
                <a:extLst>
                  <a:ext uri="{0D108BD9-81ED-4DB2-BD59-A6C34878D82A}">
                    <a16:rowId xmlns:a16="http://schemas.microsoft.com/office/drawing/2014/main" xmlns="" val="10000"/>
                  </a:ext>
                </a:extLst>
              </a:tr>
              <a:tr h="717345">
                <a:tc>
                  <a:txBody>
                    <a:bodyPr/>
                    <a:lstStyle/>
                    <a:p>
                      <a:pPr marL="0" lvl="0" indent="0" algn="ctr" rtl="0">
                        <a:spcBef>
                          <a:spcPts val="0"/>
                        </a:spcBef>
                        <a:spcAft>
                          <a:spcPts val="0"/>
                        </a:spcAft>
                        <a:buNone/>
                      </a:pPr>
                      <a:r>
                        <a:rPr lang="en-US" sz="1200" dirty="0"/>
                        <a:t>PROTHROMBIN TIME</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a:t>INTERNAL MEDICINE CLINIC</a:t>
                      </a:r>
                      <a:endParaRPr sz="12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extLst>
                  <a:ext uri="{0D108BD9-81ED-4DB2-BD59-A6C34878D82A}">
                    <a16:rowId xmlns:a16="http://schemas.microsoft.com/office/drawing/2014/main" xmlns="" val="10001"/>
                  </a:ext>
                </a:extLst>
              </a:tr>
              <a:tr h="717345">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extLst>
                  <a:ext uri="{0D108BD9-81ED-4DB2-BD59-A6C34878D82A}">
                    <a16:rowId xmlns:a16="http://schemas.microsoft.com/office/drawing/2014/main" xmlns="" val="10002"/>
                  </a:ext>
                </a:extLst>
              </a:tr>
              <a:tr h="717345">
                <a:tc>
                  <a:txBody>
                    <a:bodyPr/>
                    <a:lstStyle/>
                    <a:p>
                      <a:pPr marL="0" lvl="0" indent="0" algn="ctr" rtl="0">
                        <a:spcBef>
                          <a:spcPts val="0"/>
                        </a:spcBef>
                        <a:spcAft>
                          <a:spcPts val="0"/>
                        </a:spcAft>
                        <a:buNone/>
                      </a:pPr>
                      <a:r>
                        <a:rPr lang="en-US" sz="1200"/>
                        <a:t>THYROID STIMULATING HORMONE</a:t>
                      </a:r>
                      <a:endParaRPr sz="12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extLst>
                  <a:ext uri="{0D108BD9-81ED-4DB2-BD59-A6C34878D82A}">
                    <a16:rowId xmlns:a16="http://schemas.microsoft.com/office/drawing/2014/main" xmlns="" val="10003"/>
                  </a:ext>
                </a:extLst>
              </a:tr>
              <a:tr h="559965">
                <a:tc>
                  <a:txBody>
                    <a:bodyPr/>
                    <a:lstStyle/>
                    <a:p>
                      <a:pPr marL="0" lvl="0" indent="0" algn="ctr" rtl="0">
                        <a:spcBef>
                          <a:spcPts val="0"/>
                        </a:spcBef>
                        <a:spcAft>
                          <a:spcPts val="0"/>
                        </a:spcAft>
                        <a:buNone/>
                      </a:pPr>
                      <a:r>
                        <a:rPr lang="en-US" sz="1200" dirty="0"/>
                        <a:t>T4, FREE</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extLst>
                  <a:ext uri="{0D108BD9-81ED-4DB2-BD59-A6C34878D82A}">
                    <a16:rowId xmlns:a16="http://schemas.microsoft.com/office/drawing/2014/main" xmlns="" val="10004"/>
                  </a:ext>
                </a:extLst>
              </a:tr>
            </a:tbl>
          </a:graphicData>
        </a:graphic>
      </p:graphicFrame>
      <p:sp>
        <p:nvSpPr>
          <p:cNvPr id="18" name="Google Shape;197;p22"/>
          <p:cNvSpPr/>
          <p:nvPr/>
        </p:nvSpPr>
        <p:spPr>
          <a:xfrm>
            <a:off x="6504143" y="5627658"/>
            <a:ext cx="361572" cy="206847"/>
          </a:xfrm>
          <a:custGeom>
            <a:avLst/>
            <a:gdLst/>
            <a:ahLst/>
            <a:cxnLst/>
            <a:rect l="l" t="t" r="r" b="b"/>
            <a:pathLst>
              <a:path w="622300" h="382270" extrusionOk="0">
                <a:moveTo>
                  <a:pt x="357633" y="0"/>
                </a:moveTo>
                <a:lnTo>
                  <a:pt x="357633" y="133826"/>
                </a:lnTo>
                <a:lnTo>
                  <a:pt x="0" y="133826"/>
                </a:lnTo>
                <a:lnTo>
                  <a:pt x="0" y="247817"/>
                </a:lnTo>
                <a:lnTo>
                  <a:pt x="357633" y="247817"/>
                </a:lnTo>
                <a:lnTo>
                  <a:pt x="357633" y="381642"/>
                </a:lnTo>
                <a:lnTo>
                  <a:pt x="622085" y="190821"/>
                </a:lnTo>
                <a:lnTo>
                  <a:pt x="357633" y="0"/>
                </a:lnTo>
                <a:close/>
              </a:path>
            </a:pathLst>
          </a:custGeom>
          <a:solidFill>
            <a:srgbClr val="53585F"/>
          </a:solidFill>
          <a:ln>
            <a:noFill/>
          </a:ln>
        </p:spPr>
        <p:txBody>
          <a:bodyPr spcFirstLastPara="1" wrap="square" lIns="0" tIns="0" rIns="0" bIns="0" anchor="t" anchorCtr="0">
            <a:noAutofit/>
          </a:bodyPr>
          <a:lstStyle/>
          <a:p>
            <a:endParaRPr sz="964"/>
          </a:p>
        </p:txBody>
      </p:sp>
      <p:graphicFrame>
        <p:nvGraphicFramePr>
          <p:cNvPr id="22" name="Google Shape;198;p22"/>
          <p:cNvGraphicFramePr/>
          <p:nvPr>
            <p:extLst>
              <p:ext uri="{D42A27DB-BD31-4B8C-83A1-F6EECF244321}">
                <p14:modId xmlns:p14="http://schemas.microsoft.com/office/powerpoint/2010/main" val="3487260155"/>
              </p:ext>
            </p:extLst>
          </p:nvPr>
        </p:nvGraphicFramePr>
        <p:xfrm>
          <a:off x="6976070" y="4511631"/>
          <a:ext cx="3719997" cy="2216675"/>
        </p:xfrm>
        <a:graphic>
          <a:graphicData uri="http://schemas.openxmlformats.org/drawingml/2006/table">
            <a:tbl>
              <a:tblPr>
                <a:noFill/>
                <a:tableStyleId>{71CB66AA-850D-4605-A19E-2ED404D436C7}</a:tableStyleId>
              </a:tblPr>
              <a:tblGrid>
                <a:gridCol w="1975895">
                  <a:extLst>
                    <a:ext uri="{9D8B030D-6E8A-4147-A177-3AD203B41FA5}">
                      <a16:colId xmlns:a16="http://schemas.microsoft.com/office/drawing/2014/main" xmlns="" val="20000"/>
                    </a:ext>
                  </a:extLst>
                </a:gridCol>
                <a:gridCol w="1744102">
                  <a:extLst>
                    <a:ext uri="{9D8B030D-6E8A-4147-A177-3AD203B41FA5}">
                      <a16:colId xmlns:a16="http://schemas.microsoft.com/office/drawing/2014/main" xmlns="" val="20001"/>
                    </a:ext>
                  </a:extLst>
                </a:gridCol>
              </a:tblGrid>
              <a:tr h="310067">
                <a:tc>
                  <a:txBody>
                    <a:bodyPr/>
                    <a:lstStyle/>
                    <a:p>
                      <a:pPr marL="0" lvl="0" indent="0" algn="ctr" rtl="0">
                        <a:spcBef>
                          <a:spcPts val="0"/>
                        </a:spcBef>
                        <a:spcAft>
                          <a:spcPts val="0"/>
                        </a:spcAft>
                        <a:buNone/>
                      </a:pPr>
                      <a:r>
                        <a:rPr lang="en-US" sz="1200" b="1" dirty="0" err="1" smtClean="0">
                          <a:solidFill>
                            <a:schemeClr val="lt1"/>
                          </a:solidFill>
                        </a:rPr>
                        <a:t>desc</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lgn="ctr">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err="1" smtClean="0">
                          <a:solidFill>
                            <a:schemeClr val="lt1"/>
                          </a:solidFill>
                        </a:rPr>
                        <a:t>dept</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2700" cmpd="sng">
                      <a:noFill/>
                      <a:prstDash val="solid"/>
                    </a:lnT>
                    <a:lnB w="18975" cap="flat" cmpd="sng" algn="ctr">
                      <a:solidFill>
                        <a:srgbClr val="FFFFFF"/>
                      </a:solidFill>
                      <a:prstDash val="solid"/>
                      <a:round/>
                      <a:headEnd type="none" w="sm" len="sm"/>
                      <a:tailEnd type="none" w="sm" len="sm"/>
                    </a:lnB>
                    <a:solidFill>
                      <a:srgbClr val="538DD5"/>
                    </a:solidFill>
                  </a:tcPr>
                </a:tc>
                <a:extLst>
                  <a:ext uri="{0D108BD9-81ED-4DB2-BD59-A6C34878D82A}">
                    <a16:rowId xmlns:a16="http://schemas.microsoft.com/office/drawing/2014/main" xmlns="" val="10000"/>
                  </a:ext>
                </a:extLst>
              </a:tr>
              <a:tr h="449580">
                <a:tc>
                  <a:txBody>
                    <a:bodyPr/>
                    <a:lstStyle/>
                    <a:p>
                      <a:pPr marL="0" lvl="0" indent="0" algn="ctr" rtl="0">
                        <a:spcBef>
                          <a:spcPts val="0"/>
                        </a:spcBef>
                        <a:spcAft>
                          <a:spcPts val="0"/>
                        </a:spcAft>
                        <a:buNone/>
                      </a:pPr>
                      <a:r>
                        <a:rPr lang="en-US" sz="1200" dirty="0"/>
                        <a:t>PROTHROMBIN TIME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lgn="ctr">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8975" cap="flat" cmpd="sng" algn="ctr">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1"/>
                  </a:ext>
                </a:extLst>
              </a:tr>
              <a:tr h="468228">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2"/>
                  </a:ext>
                </a:extLst>
              </a:tr>
              <a:tr h="456396">
                <a:tc>
                  <a:txBody>
                    <a:bodyPr/>
                    <a:lstStyle/>
                    <a:p>
                      <a:pPr marL="0" lvl="0" indent="0" algn="ctr" rtl="0">
                        <a:spcBef>
                          <a:spcPts val="0"/>
                        </a:spcBef>
                        <a:spcAft>
                          <a:spcPts val="0"/>
                        </a:spcAft>
                        <a:buNone/>
                      </a:pPr>
                      <a:r>
                        <a:rPr lang="en-US" sz="1200" dirty="0"/>
                        <a:t>THYROID STIMULATING HORMONE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3"/>
                  </a:ext>
                </a:extLst>
              </a:tr>
              <a:tr h="435140">
                <a:tc>
                  <a:txBody>
                    <a:bodyPr/>
                    <a:lstStyle/>
                    <a:p>
                      <a:pPr marL="0" lvl="0" indent="0" algn="ctr" rtl="0">
                        <a:spcBef>
                          <a:spcPts val="0"/>
                        </a:spcBef>
                        <a:spcAft>
                          <a:spcPts val="0"/>
                        </a:spcAft>
                        <a:buNone/>
                      </a:pPr>
                      <a:r>
                        <a:rPr lang="en-US" sz="1200" dirty="0"/>
                        <a:t>T4, FREE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extLst>
                  <a:ext uri="{0D108BD9-81ED-4DB2-BD59-A6C34878D82A}">
                    <a16:rowId xmlns:a16="http://schemas.microsoft.com/office/drawing/2014/main" xmlns="" val="10004"/>
                  </a:ext>
                </a:extLst>
              </a:tr>
            </a:tbl>
          </a:graphicData>
        </a:graphic>
      </p:graphicFrame>
      <p:sp>
        <p:nvSpPr>
          <p:cNvPr id="23" name="Google Shape;196;p22"/>
          <p:cNvSpPr txBox="1"/>
          <p:nvPr/>
        </p:nvSpPr>
        <p:spPr>
          <a:xfrm>
            <a:off x="3112400" y="4122677"/>
            <a:ext cx="1380857" cy="396643"/>
          </a:xfrm>
          <a:prstGeom prst="rect">
            <a:avLst/>
          </a:prstGeom>
          <a:noFill/>
          <a:ln>
            <a:noFill/>
          </a:ln>
        </p:spPr>
        <p:txBody>
          <a:bodyPr spcFirstLastPara="1" wrap="square" lIns="0" tIns="8156" rIns="0" bIns="0" anchor="t" anchorCtr="0">
            <a:noAutofit/>
          </a:bodyPr>
          <a:lstStyle/>
          <a:p>
            <a:pPr marL="6803"/>
            <a:r>
              <a:rPr lang="en-US" sz="2196" dirty="0">
                <a:solidFill>
                  <a:srgbClr val="A6AAA9"/>
                </a:solidFill>
                <a:latin typeface="Calibri"/>
                <a:ea typeface="Calibri"/>
                <a:cs typeface="Calibri"/>
                <a:sym typeface="Calibri"/>
              </a:rPr>
              <a:t>orders</a:t>
            </a:r>
            <a:endParaRPr sz="2196" dirty="0">
              <a:latin typeface="Calibri"/>
              <a:ea typeface="Calibri"/>
              <a:cs typeface="Calibri"/>
              <a:sym typeface="Calibri"/>
            </a:endParaRPr>
          </a:p>
        </p:txBody>
      </p:sp>
    </p:spTree>
    <p:extLst>
      <p:ext uri="{BB962C8B-B14F-4D97-AF65-F5344CB8AC3E}">
        <p14:creationId xmlns:p14="http://schemas.microsoft.com/office/powerpoint/2010/main" val="512704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21"/>
          <p:cNvSpPr txBox="1">
            <a:spLocks noGrp="1"/>
          </p:cNvSpPr>
          <p:nvPr>
            <p:ph type="title"/>
          </p:nvPr>
        </p:nvSpPr>
        <p:spPr>
          <a:xfrm>
            <a:off x="2970409" y="290761"/>
            <a:ext cx="6667577" cy="777536"/>
          </a:xfrm>
          <a:prstGeom prst="rect">
            <a:avLst/>
          </a:prstGeom>
          <a:noFill/>
          <a:ln>
            <a:noFill/>
          </a:ln>
        </p:spPr>
        <p:txBody>
          <a:bodyPr spcFirstLastPara="1" wrap="square" lIns="0" tIns="6455" rIns="0" bIns="0" anchor="t" anchorCtr="0">
            <a:noAutofit/>
          </a:bodyPr>
          <a:lstStyle/>
          <a:p>
            <a:pPr marL="6803" algn="ctr"/>
            <a:r>
              <a:rPr lang="en-US" dirty="0" smtClean="0">
                <a:solidFill>
                  <a:srgbClr val="000000"/>
                </a:solidFill>
              </a:rPr>
              <a:t>rename()</a:t>
            </a:r>
            <a:endParaRPr dirty="0"/>
          </a:p>
        </p:txBody>
      </p:sp>
      <p:sp>
        <p:nvSpPr>
          <p:cNvPr id="10"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1" name="Google Shape;131;p17"/>
          <p:cNvSpPr/>
          <p:nvPr/>
        </p:nvSpPr>
        <p:spPr>
          <a:xfrm>
            <a:off x="1258353" y="1248779"/>
            <a:ext cx="8989057" cy="1783718"/>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2" name="Rectangle 11"/>
          <p:cNvSpPr/>
          <p:nvPr/>
        </p:nvSpPr>
        <p:spPr>
          <a:xfrm>
            <a:off x="1258353" y="1328195"/>
            <a:ext cx="9690716" cy="1569660"/>
          </a:xfrm>
          <a:prstGeom prst="rect">
            <a:avLst/>
          </a:prstGeom>
        </p:spPr>
        <p:txBody>
          <a:bodyPr wrap="square">
            <a:spAutoFit/>
          </a:bodyPr>
          <a:lstStyle/>
          <a:p>
            <a:pPr lvl="0"/>
            <a:r>
              <a:rPr lang="en-US" sz="3200" dirty="0" smtClean="0">
                <a:latin typeface="Consolas" panose="020B0609020204030204" pitchFamily="49" charset="0"/>
                <a:ea typeface="Courier New"/>
                <a:cs typeface="Consolas" panose="020B0609020204030204" pitchFamily="49" charset="0"/>
                <a:sym typeface="Courier New"/>
              </a:rPr>
              <a:t>rename(</a:t>
            </a:r>
            <a:r>
              <a:rPr lang="en-US" sz="3200" dirty="0" smtClean="0">
                <a:solidFill>
                  <a:srgbClr val="0365C0"/>
                </a:solidFill>
                <a:latin typeface="Consolas" panose="020B0609020204030204" pitchFamily="49" charset="0"/>
                <a:ea typeface="Courier New"/>
                <a:cs typeface="Consolas" panose="020B0609020204030204" pitchFamily="49" charset="0"/>
                <a:sym typeface="Courier New"/>
              </a:rPr>
              <a:t>orders</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endParaRPr lang="en-US" sz="3200" dirty="0" smtClean="0">
              <a:solidFill>
                <a:srgbClr val="0365C0"/>
              </a:solidFill>
              <a:latin typeface="Consolas" panose="020B0609020204030204" pitchFamily="49" charset="0"/>
              <a:ea typeface="Courier New"/>
              <a:cs typeface="Consolas" panose="020B0609020204030204" pitchFamily="49" charset="0"/>
              <a:sym typeface="Courier New"/>
            </a:endParaRPr>
          </a:p>
          <a:p>
            <a:pPr lvl="0"/>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smtClean="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desc</a:t>
            </a:r>
            <a:r>
              <a:rPr lang="en-US" sz="3200" dirty="0" smtClean="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smtClean="0">
                <a:solidFill>
                  <a:schemeClr val="accent3"/>
                </a:solidFill>
                <a:latin typeface="Consolas" panose="020B0609020204030204" pitchFamily="49" charset="0"/>
                <a:ea typeface="Courier New"/>
                <a:cs typeface="Consolas" panose="020B0609020204030204" pitchFamily="49" charset="0"/>
                <a:sym typeface="Courier New"/>
              </a:rPr>
              <a:t>description</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endParaRPr lang="en-US" sz="3200" dirty="0" smtClean="0">
              <a:solidFill>
                <a:schemeClr val="accent3"/>
              </a:solidFill>
              <a:latin typeface="Consolas" panose="020B0609020204030204" pitchFamily="49" charset="0"/>
              <a:ea typeface="Courier New"/>
              <a:cs typeface="Consolas" panose="020B0609020204030204" pitchFamily="49" charset="0"/>
              <a:sym typeface="Courier New"/>
            </a:endParaRPr>
          </a:p>
          <a:p>
            <a:pPr lvl="0"/>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smtClean="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smtClean="0">
                <a:solidFill>
                  <a:schemeClr val="accent3"/>
                </a:solidFill>
                <a:latin typeface="Consolas" panose="020B0609020204030204" pitchFamily="49" charset="0"/>
                <a:ea typeface="Courier New"/>
                <a:cs typeface="Consolas" panose="020B0609020204030204" pitchFamily="49" charset="0"/>
                <a:sym typeface="Courier New"/>
              </a:rPr>
              <a:t>dept</a:t>
            </a:r>
            <a:r>
              <a:rPr lang="en-US" sz="3200" dirty="0" smtClean="0">
                <a:solidFill>
                  <a:schemeClr val="accent3"/>
                </a:solidFill>
                <a:latin typeface="Consolas" panose="020B0609020204030204" pitchFamily="49" charset="0"/>
                <a:ea typeface="Courier New"/>
                <a:cs typeface="Consolas" panose="020B0609020204030204" pitchFamily="49" charset="0"/>
                <a:sym typeface="Courier New"/>
              </a:rPr>
              <a:t> = department</a:t>
            </a:r>
            <a:r>
              <a:rPr lang="en-US" sz="3200" dirty="0" smtClean="0">
                <a:latin typeface="Consolas" panose="020B0609020204030204" pitchFamily="49" charset="0"/>
                <a:ea typeface="Courier New"/>
                <a:cs typeface="Consolas" panose="020B0609020204030204" pitchFamily="49" charset="0"/>
                <a:sym typeface="Courier New"/>
              </a:rPr>
              <a:t>)</a:t>
            </a:r>
            <a:endParaRPr lang="en-US" sz="3200" dirty="0">
              <a:latin typeface="Consolas" panose="020B0609020204030204" pitchFamily="49" charset="0"/>
              <a:ea typeface="Courier New"/>
              <a:cs typeface="Consolas" panose="020B0609020204030204" pitchFamily="49" charset="0"/>
              <a:sym typeface="Courier New"/>
            </a:endParaRPr>
          </a:p>
        </p:txBody>
      </p:sp>
      <p:graphicFrame>
        <p:nvGraphicFramePr>
          <p:cNvPr id="19" name="Google Shape;198;p22"/>
          <p:cNvGraphicFramePr/>
          <p:nvPr>
            <p:extLst>
              <p:ext uri="{D42A27DB-BD31-4B8C-83A1-F6EECF244321}">
                <p14:modId xmlns:p14="http://schemas.microsoft.com/office/powerpoint/2010/main" val="2889376936"/>
              </p:ext>
            </p:extLst>
          </p:nvPr>
        </p:nvGraphicFramePr>
        <p:xfrm>
          <a:off x="0" y="3442343"/>
          <a:ext cx="6183053" cy="2216675"/>
        </p:xfrm>
        <a:graphic>
          <a:graphicData uri="http://schemas.openxmlformats.org/drawingml/2006/table">
            <a:tbl>
              <a:tblPr>
                <a:noFill/>
                <a:tableStyleId>{71CB66AA-850D-4605-A19E-2ED404D436C7}</a:tableStyleId>
              </a:tblPr>
              <a:tblGrid>
                <a:gridCol w="724092">
                  <a:extLst>
                    <a:ext uri="{9D8B030D-6E8A-4147-A177-3AD203B41FA5}">
                      <a16:colId xmlns:a16="http://schemas.microsoft.com/office/drawing/2014/main" xmlns="" val="20000"/>
                    </a:ext>
                  </a:extLst>
                </a:gridCol>
                <a:gridCol w="853440">
                  <a:extLst>
                    <a:ext uri="{9D8B030D-6E8A-4147-A177-3AD203B41FA5}">
                      <a16:colId xmlns:a16="http://schemas.microsoft.com/office/drawing/2014/main" xmlns="" val="20001"/>
                    </a:ext>
                  </a:extLst>
                </a:gridCol>
                <a:gridCol w="1975895">
                  <a:extLst>
                    <a:ext uri="{9D8B030D-6E8A-4147-A177-3AD203B41FA5}">
                      <a16:colId xmlns:a16="http://schemas.microsoft.com/office/drawing/2014/main" xmlns="" val="20002"/>
                    </a:ext>
                  </a:extLst>
                </a:gridCol>
                <a:gridCol w="885524">
                  <a:extLst>
                    <a:ext uri="{9D8B030D-6E8A-4147-A177-3AD203B41FA5}">
                      <a16:colId xmlns:a16="http://schemas.microsoft.com/office/drawing/2014/main" xmlns="" val="20003"/>
                    </a:ext>
                  </a:extLst>
                </a:gridCol>
                <a:gridCol w="1744102">
                  <a:extLst>
                    <a:ext uri="{9D8B030D-6E8A-4147-A177-3AD203B41FA5}">
                      <a16:colId xmlns:a16="http://schemas.microsoft.com/office/drawing/2014/main" xmlns="" val="20004"/>
                    </a:ext>
                  </a:extLst>
                </a:gridCol>
              </a:tblGrid>
              <a:tr h="310067">
                <a:tc>
                  <a:txBody>
                    <a:bodyPr/>
                    <a:lstStyle/>
                    <a:p>
                      <a:pPr marL="0" lvl="0" indent="0" algn="ctr" rtl="0">
                        <a:spcBef>
                          <a:spcPts val="0"/>
                        </a:spcBef>
                        <a:spcAft>
                          <a:spcPts val="0"/>
                        </a:spcAft>
                        <a:buNone/>
                      </a:pPr>
                      <a:r>
                        <a:rPr lang="en-US" sz="1200" b="1" dirty="0" err="1" smtClean="0">
                          <a:solidFill>
                            <a:schemeClr val="lt1"/>
                          </a:solidFill>
                        </a:rPr>
                        <a:t>order_id</a:t>
                      </a:r>
                      <a:endParaRPr sz="1200" b="1" dirty="0">
                        <a:solidFill>
                          <a:schemeClr val="lt1"/>
                        </a:solidFill>
                      </a:endParaRPr>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err="1" smtClean="0">
                          <a:solidFill>
                            <a:schemeClr val="lt1"/>
                          </a:solidFill>
                        </a:rPr>
                        <a:t>patient_id</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smtClean="0">
                          <a:solidFill>
                            <a:schemeClr val="lt1"/>
                          </a:solidFill>
                        </a:rPr>
                        <a:t>description</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err="1" smtClean="0">
                          <a:solidFill>
                            <a:schemeClr val="lt1"/>
                          </a:solidFill>
                        </a:rPr>
                        <a:t>proc_code</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smtClean="0">
                          <a:solidFill>
                            <a:schemeClr val="lt1"/>
                          </a:solidFill>
                        </a:rPr>
                        <a:t>department</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2700" cmpd="sng">
                      <a:noFill/>
                      <a:prstDash val="solid"/>
                    </a:lnT>
                    <a:lnB w="18975" cap="flat" cmpd="sng">
                      <a:solidFill>
                        <a:srgbClr val="FFFFFF"/>
                      </a:solidFill>
                      <a:prstDash val="solid"/>
                      <a:round/>
                      <a:headEnd type="none" w="sm" len="sm"/>
                      <a:tailEnd type="none" w="sm" len="sm"/>
                    </a:lnB>
                    <a:solidFill>
                      <a:srgbClr val="538DD5"/>
                    </a:solidFill>
                  </a:tcPr>
                </a:tc>
                <a:extLst>
                  <a:ext uri="{0D108BD9-81ED-4DB2-BD59-A6C34878D82A}">
                    <a16:rowId xmlns:a16="http://schemas.microsoft.com/office/drawing/2014/main" xmlns="" val="10000"/>
                  </a:ext>
                </a:extLst>
              </a:tr>
              <a:tr h="449580">
                <a:tc>
                  <a:txBody>
                    <a:bodyPr/>
                    <a:lstStyle/>
                    <a:p>
                      <a:pPr marL="0" lvl="0" indent="0" algn="ctr" rtl="0">
                        <a:spcBef>
                          <a:spcPts val="0"/>
                        </a:spcBef>
                        <a:spcAft>
                          <a:spcPts val="0"/>
                        </a:spcAft>
                        <a:buNone/>
                      </a:pPr>
                      <a:r>
                        <a:rPr lang="en-US" sz="1200" dirty="0"/>
                        <a:t>19766</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PROTHROMBIN TIME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PRO</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1"/>
                  </a:ext>
                </a:extLst>
              </a:tr>
              <a:tr h="468228">
                <a:tc>
                  <a:txBody>
                    <a:bodyPr/>
                    <a:lstStyle/>
                    <a:p>
                      <a:pPr marL="0" lvl="0" indent="0" algn="ctr" rtl="0">
                        <a:spcBef>
                          <a:spcPts val="0"/>
                        </a:spcBef>
                        <a:spcAft>
                          <a:spcPts val="0"/>
                        </a:spcAft>
                        <a:buNone/>
                      </a:pPr>
                      <a:r>
                        <a:rPr lang="en-US" sz="1200" dirty="0"/>
                        <a:t>88444</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BMP</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2"/>
                  </a:ext>
                </a:extLst>
              </a:tr>
              <a:tr h="456396">
                <a:tc>
                  <a:txBody>
                    <a:bodyPr/>
                    <a:lstStyle/>
                    <a:p>
                      <a:pPr marL="0" lvl="0" indent="0" algn="ctr" rtl="0">
                        <a:spcBef>
                          <a:spcPts val="0"/>
                        </a:spcBef>
                        <a:spcAft>
                          <a:spcPts val="0"/>
                        </a:spcAft>
                        <a:buNone/>
                      </a:pPr>
                      <a:r>
                        <a:rPr lang="en-US" sz="1200" dirty="0"/>
                        <a:t>40477</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a:t>508061</a:t>
                      </a:r>
                      <a:endParaRPr sz="120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THYROID STIMULATING HORMONE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TSH</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3"/>
                  </a:ext>
                </a:extLst>
              </a:tr>
              <a:tr h="435140">
                <a:tc>
                  <a:txBody>
                    <a:bodyPr/>
                    <a:lstStyle/>
                    <a:p>
                      <a:pPr marL="0" lvl="0" indent="0" algn="ctr" rtl="0">
                        <a:spcBef>
                          <a:spcPts val="0"/>
                        </a:spcBef>
                        <a:spcAft>
                          <a:spcPts val="0"/>
                        </a:spcAft>
                        <a:buNone/>
                      </a:pPr>
                      <a:r>
                        <a:rPr lang="en-US" sz="1200" dirty="0"/>
                        <a:t>97641</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508061</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a:t>T4, FREE</a:t>
                      </a:r>
                      <a:endParaRPr sz="120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T4FR</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noFill/>
                      <a:prstDash val="solid"/>
                      <a:round/>
                      <a:headEnd type="none" w="sm" len="sm"/>
                      <a:tailEnd type="none" w="sm" len="sm"/>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extLst>
                  <a:ext uri="{0D108BD9-81ED-4DB2-BD59-A6C34878D82A}">
                    <a16:rowId xmlns:a16="http://schemas.microsoft.com/office/drawing/2014/main" xmlns="" val="10004"/>
                  </a:ext>
                </a:extLst>
              </a:tr>
            </a:tbl>
          </a:graphicData>
        </a:graphic>
      </p:graphicFrame>
      <p:graphicFrame>
        <p:nvGraphicFramePr>
          <p:cNvPr id="21" name="Google Shape;199;p22" hidden="1"/>
          <p:cNvGraphicFramePr/>
          <p:nvPr>
            <p:extLst/>
          </p:nvPr>
        </p:nvGraphicFramePr>
        <p:xfrm>
          <a:off x="6870169" y="3499933"/>
          <a:ext cx="3884753" cy="3171090"/>
        </p:xfrm>
        <a:graphic>
          <a:graphicData uri="http://schemas.openxmlformats.org/drawingml/2006/table">
            <a:tbl>
              <a:tblPr>
                <a:noFill/>
                <a:tableStyleId>{71CB66AA-850D-4605-A19E-2ED404D436C7}</a:tableStyleId>
              </a:tblPr>
              <a:tblGrid>
                <a:gridCol w="2180430">
                  <a:extLst>
                    <a:ext uri="{9D8B030D-6E8A-4147-A177-3AD203B41FA5}">
                      <a16:colId xmlns:a16="http://schemas.microsoft.com/office/drawing/2014/main" xmlns="" val="20000"/>
                    </a:ext>
                  </a:extLst>
                </a:gridCol>
                <a:gridCol w="1704323">
                  <a:extLst>
                    <a:ext uri="{9D8B030D-6E8A-4147-A177-3AD203B41FA5}">
                      <a16:colId xmlns:a16="http://schemas.microsoft.com/office/drawing/2014/main" xmlns="" val="20001"/>
                    </a:ext>
                  </a:extLst>
                </a:gridCol>
              </a:tblGrid>
              <a:tr h="459090">
                <a:tc>
                  <a:txBody>
                    <a:bodyPr/>
                    <a:lstStyle/>
                    <a:p>
                      <a:pPr marL="0" lvl="0" indent="0" algn="ctr" rtl="0">
                        <a:spcBef>
                          <a:spcPts val="0"/>
                        </a:spcBef>
                        <a:spcAft>
                          <a:spcPts val="0"/>
                        </a:spcAft>
                        <a:buNone/>
                      </a:pPr>
                      <a:r>
                        <a:rPr lang="en-US" sz="1200" b="1" dirty="0" smtClean="0">
                          <a:solidFill>
                            <a:schemeClr val="lt1"/>
                          </a:solidFill>
                        </a:rPr>
                        <a:t>description</a:t>
                      </a:r>
                      <a:endParaRPr sz="1200" b="1" dirty="0">
                        <a:solidFill>
                          <a:schemeClr val="lt1"/>
                        </a:solidFill>
                      </a:endParaRPr>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smtClean="0">
                          <a:solidFill>
                            <a:schemeClr val="lt1"/>
                          </a:solidFill>
                        </a:rPr>
                        <a:t>department</a:t>
                      </a:r>
                      <a:endParaRPr sz="1200" b="1" dirty="0">
                        <a:solidFill>
                          <a:schemeClr val="lt1"/>
                        </a:solidFill>
                      </a:endParaRPr>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538DD5"/>
                    </a:solidFill>
                  </a:tcPr>
                </a:tc>
                <a:extLst>
                  <a:ext uri="{0D108BD9-81ED-4DB2-BD59-A6C34878D82A}">
                    <a16:rowId xmlns:a16="http://schemas.microsoft.com/office/drawing/2014/main" xmlns="" val="10000"/>
                  </a:ext>
                </a:extLst>
              </a:tr>
              <a:tr h="717345">
                <a:tc>
                  <a:txBody>
                    <a:bodyPr/>
                    <a:lstStyle/>
                    <a:p>
                      <a:pPr marL="0" lvl="0" indent="0" algn="ctr" rtl="0">
                        <a:spcBef>
                          <a:spcPts val="0"/>
                        </a:spcBef>
                        <a:spcAft>
                          <a:spcPts val="0"/>
                        </a:spcAft>
                        <a:buNone/>
                      </a:pPr>
                      <a:r>
                        <a:rPr lang="en-US" sz="1200" dirty="0"/>
                        <a:t>PROTHROMBIN TIME</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a:t>INTERNAL MEDICINE CLINIC</a:t>
                      </a:r>
                      <a:endParaRPr sz="12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extLst>
                  <a:ext uri="{0D108BD9-81ED-4DB2-BD59-A6C34878D82A}">
                    <a16:rowId xmlns:a16="http://schemas.microsoft.com/office/drawing/2014/main" xmlns="" val="10001"/>
                  </a:ext>
                </a:extLst>
              </a:tr>
              <a:tr h="717345">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extLst>
                  <a:ext uri="{0D108BD9-81ED-4DB2-BD59-A6C34878D82A}">
                    <a16:rowId xmlns:a16="http://schemas.microsoft.com/office/drawing/2014/main" xmlns="" val="10002"/>
                  </a:ext>
                </a:extLst>
              </a:tr>
              <a:tr h="717345">
                <a:tc>
                  <a:txBody>
                    <a:bodyPr/>
                    <a:lstStyle/>
                    <a:p>
                      <a:pPr marL="0" lvl="0" indent="0" algn="ctr" rtl="0">
                        <a:spcBef>
                          <a:spcPts val="0"/>
                        </a:spcBef>
                        <a:spcAft>
                          <a:spcPts val="0"/>
                        </a:spcAft>
                        <a:buNone/>
                      </a:pPr>
                      <a:r>
                        <a:rPr lang="en-US" sz="1200"/>
                        <a:t>THYROID STIMULATING HORMONE</a:t>
                      </a:r>
                      <a:endParaRPr sz="12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extLst>
                  <a:ext uri="{0D108BD9-81ED-4DB2-BD59-A6C34878D82A}">
                    <a16:rowId xmlns:a16="http://schemas.microsoft.com/office/drawing/2014/main" xmlns="" val="10003"/>
                  </a:ext>
                </a:extLst>
              </a:tr>
              <a:tr h="559965">
                <a:tc>
                  <a:txBody>
                    <a:bodyPr/>
                    <a:lstStyle/>
                    <a:p>
                      <a:pPr marL="0" lvl="0" indent="0" algn="ctr" rtl="0">
                        <a:spcBef>
                          <a:spcPts val="0"/>
                        </a:spcBef>
                        <a:spcAft>
                          <a:spcPts val="0"/>
                        </a:spcAft>
                        <a:buNone/>
                      </a:pPr>
                      <a:r>
                        <a:rPr lang="en-US" sz="1200" dirty="0"/>
                        <a:t>T4, FREE</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extLst>
                  <a:ext uri="{0D108BD9-81ED-4DB2-BD59-A6C34878D82A}">
                    <a16:rowId xmlns:a16="http://schemas.microsoft.com/office/drawing/2014/main" xmlns="" val="10004"/>
                  </a:ext>
                </a:extLst>
              </a:tr>
            </a:tbl>
          </a:graphicData>
        </a:graphic>
      </p:graphicFrame>
      <p:sp>
        <p:nvSpPr>
          <p:cNvPr id="18" name="Google Shape;197;p22"/>
          <p:cNvSpPr/>
          <p:nvPr/>
        </p:nvSpPr>
        <p:spPr>
          <a:xfrm>
            <a:off x="6398775" y="4304784"/>
            <a:ext cx="361572" cy="206847"/>
          </a:xfrm>
          <a:custGeom>
            <a:avLst/>
            <a:gdLst/>
            <a:ahLst/>
            <a:cxnLst/>
            <a:rect l="l" t="t" r="r" b="b"/>
            <a:pathLst>
              <a:path w="622300" h="382270" extrusionOk="0">
                <a:moveTo>
                  <a:pt x="357633" y="0"/>
                </a:moveTo>
                <a:lnTo>
                  <a:pt x="357633" y="133826"/>
                </a:lnTo>
                <a:lnTo>
                  <a:pt x="0" y="133826"/>
                </a:lnTo>
                <a:lnTo>
                  <a:pt x="0" y="247817"/>
                </a:lnTo>
                <a:lnTo>
                  <a:pt x="357633" y="247817"/>
                </a:lnTo>
                <a:lnTo>
                  <a:pt x="357633" y="381642"/>
                </a:lnTo>
                <a:lnTo>
                  <a:pt x="622085" y="190821"/>
                </a:lnTo>
                <a:lnTo>
                  <a:pt x="357633" y="0"/>
                </a:lnTo>
                <a:close/>
              </a:path>
            </a:pathLst>
          </a:custGeom>
          <a:solidFill>
            <a:srgbClr val="53585F"/>
          </a:solidFill>
          <a:ln>
            <a:noFill/>
          </a:ln>
        </p:spPr>
        <p:txBody>
          <a:bodyPr spcFirstLastPara="1" wrap="square" lIns="0" tIns="0" rIns="0" bIns="0" anchor="t" anchorCtr="0">
            <a:noAutofit/>
          </a:bodyPr>
          <a:lstStyle/>
          <a:p>
            <a:endParaRPr sz="964"/>
          </a:p>
        </p:txBody>
      </p:sp>
      <p:sp>
        <p:nvSpPr>
          <p:cNvPr id="23" name="Google Shape;196;p22"/>
          <p:cNvSpPr txBox="1"/>
          <p:nvPr/>
        </p:nvSpPr>
        <p:spPr>
          <a:xfrm>
            <a:off x="2879584" y="3045700"/>
            <a:ext cx="1380857" cy="396643"/>
          </a:xfrm>
          <a:prstGeom prst="rect">
            <a:avLst/>
          </a:prstGeom>
          <a:noFill/>
          <a:ln>
            <a:noFill/>
          </a:ln>
        </p:spPr>
        <p:txBody>
          <a:bodyPr spcFirstLastPara="1" wrap="square" lIns="0" tIns="8156" rIns="0" bIns="0" anchor="t" anchorCtr="0">
            <a:noAutofit/>
          </a:bodyPr>
          <a:lstStyle/>
          <a:p>
            <a:pPr marL="6803"/>
            <a:r>
              <a:rPr lang="en-US" sz="2196" dirty="0">
                <a:solidFill>
                  <a:srgbClr val="A6AAA9"/>
                </a:solidFill>
                <a:latin typeface="Calibri"/>
                <a:ea typeface="Calibri"/>
                <a:cs typeface="Calibri"/>
                <a:sym typeface="Calibri"/>
              </a:rPr>
              <a:t>orders</a:t>
            </a:r>
            <a:endParaRPr sz="2196" dirty="0">
              <a:latin typeface="Calibri"/>
              <a:ea typeface="Calibri"/>
              <a:cs typeface="Calibri"/>
              <a:sym typeface="Calibri"/>
            </a:endParaRPr>
          </a:p>
        </p:txBody>
      </p:sp>
      <p:graphicFrame>
        <p:nvGraphicFramePr>
          <p:cNvPr id="13" name="Google Shape;198;p22"/>
          <p:cNvGraphicFramePr/>
          <p:nvPr>
            <p:extLst>
              <p:ext uri="{D42A27DB-BD31-4B8C-83A1-F6EECF244321}">
                <p14:modId xmlns:p14="http://schemas.microsoft.com/office/powerpoint/2010/main" val="201606764"/>
              </p:ext>
            </p:extLst>
          </p:nvPr>
        </p:nvGraphicFramePr>
        <p:xfrm>
          <a:off x="4840014" y="4511631"/>
          <a:ext cx="6183053" cy="2216675"/>
        </p:xfrm>
        <a:graphic>
          <a:graphicData uri="http://schemas.openxmlformats.org/drawingml/2006/table">
            <a:tbl>
              <a:tblPr>
                <a:noFill/>
                <a:tableStyleId>{71CB66AA-850D-4605-A19E-2ED404D436C7}</a:tableStyleId>
              </a:tblPr>
              <a:tblGrid>
                <a:gridCol w="724092">
                  <a:extLst>
                    <a:ext uri="{9D8B030D-6E8A-4147-A177-3AD203B41FA5}">
                      <a16:colId xmlns:a16="http://schemas.microsoft.com/office/drawing/2014/main" xmlns="" val="20000"/>
                    </a:ext>
                  </a:extLst>
                </a:gridCol>
                <a:gridCol w="853440">
                  <a:extLst>
                    <a:ext uri="{9D8B030D-6E8A-4147-A177-3AD203B41FA5}">
                      <a16:colId xmlns:a16="http://schemas.microsoft.com/office/drawing/2014/main" xmlns="" val="20001"/>
                    </a:ext>
                  </a:extLst>
                </a:gridCol>
                <a:gridCol w="1975895">
                  <a:extLst>
                    <a:ext uri="{9D8B030D-6E8A-4147-A177-3AD203B41FA5}">
                      <a16:colId xmlns:a16="http://schemas.microsoft.com/office/drawing/2014/main" xmlns="" val="20002"/>
                    </a:ext>
                  </a:extLst>
                </a:gridCol>
                <a:gridCol w="885524">
                  <a:extLst>
                    <a:ext uri="{9D8B030D-6E8A-4147-A177-3AD203B41FA5}">
                      <a16:colId xmlns:a16="http://schemas.microsoft.com/office/drawing/2014/main" xmlns="" val="20003"/>
                    </a:ext>
                  </a:extLst>
                </a:gridCol>
                <a:gridCol w="1744102">
                  <a:extLst>
                    <a:ext uri="{9D8B030D-6E8A-4147-A177-3AD203B41FA5}">
                      <a16:colId xmlns:a16="http://schemas.microsoft.com/office/drawing/2014/main" xmlns="" val="20004"/>
                    </a:ext>
                  </a:extLst>
                </a:gridCol>
              </a:tblGrid>
              <a:tr h="310067">
                <a:tc>
                  <a:txBody>
                    <a:bodyPr/>
                    <a:lstStyle/>
                    <a:p>
                      <a:pPr marL="0" lvl="0" indent="0" algn="ctr" rtl="0">
                        <a:spcBef>
                          <a:spcPts val="0"/>
                        </a:spcBef>
                        <a:spcAft>
                          <a:spcPts val="0"/>
                        </a:spcAft>
                        <a:buNone/>
                      </a:pPr>
                      <a:r>
                        <a:rPr lang="en-US" sz="1200" b="1" dirty="0" err="1" smtClean="0">
                          <a:solidFill>
                            <a:schemeClr val="lt1"/>
                          </a:solidFill>
                        </a:rPr>
                        <a:t>order_id</a:t>
                      </a:r>
                      <a:endParaRPr sz="1200" b="1" dirty="0">
                        <a:solidFill>
                          <a:schemeClr val="lt1"/>
                        </a:solidFill>
                      </a:endParaRPr>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err="1" smtClean="0">
                          <a:solidFill>
                            <a:schemeClr val="lt1"/>
                          </a:solidFill>
                        </a:rPr>
                        <a:t>patient_id</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err="1" smtClean="0">
                          <a:solidFill>
                            <a:schemeClr val="lt1"/>
                          </a:solidFill>
                        </a:rPr>
                        <a:t>desc</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err="1" smtClean="0">
                          <a:solidFill>
                            <a:schemeClr val="lt1"/>
                          </a:solidFill>
                        </a:rPr>
                        <a:t>proc_code</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err="1" smtClean="0">
                          <a:solidFill>
                            <a:schemeClr val="lt1"/>
                          </a:solidFill>
                        </a:rPr>
                        <a:t>dept</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2700" cmpd="sng">
                      <a:noFill/>
                      <a:prstDash val="solid"/>
                    </a:lnT>
                    <a:lnB w="18975" cap="flat" cmpd="sng">
                      <a:solidFill>
                        <a:srgbClr val="FFFFFF"/>
                      </a:solidFill>
                      <a:prstDash val="solid"/>
                      <a:round/>
                      <a:headEnd type="none" w="sm" len="sm"/>
                      <a:tailEnd type="none" w="sm" len="sm"/>
                    </a:lnB>
                    <a:solidFill>
                      <a:srgbClr val="538DD5"/>
                    </a:solidFill>
                  </a:tcPr>
                </a:tc>
                <a:extLst>
                  <a:ext uri="{0D108BD9-81ED-4DB2-BD59-A6C34878D82A}">
                    <a16:rowId xmlns:a16="http://schemas.microsoft.com/office/drawing/2014/main" xmlns="" val="10000"/>
                  </a:ext>
                </a:extLst>
              </a:tr>
              <a:tr h="449580">
                <a:tc>
                  <a:txBody>
                    <a:bodyPr/>
                    <a:lstStyle/>
                    <a:p>
                      <a:pPr marL="0" lvl="0" indent="0" algn="ctr" rtl="0">
                        <a:spcBef>
                          <a:spcPts val="0"/>
                        </a:spcBef>
                        <a:spcAft>
                          <a:spcPts val="0"/>
                        </a:spcAft>
                        <a:buNone/>
                      </a:pPr>
                      <a:r>
                        <a:rPr lang="en-US" sz="1200" dirty="0"/>
                        <a:t>19766</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PROTHROMBIN TIME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PRO</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1"/>
                  </a:ext>
                </a:extLst>
              </a:tr>
              <a:tr h="468228">
                <a:tc>
                  <a:txBody>
                    <a:bodyPr/>
                    <a:lstStyle/>
                    <a:p>
                      <a:pPr marL="0" lvl="0" indent="0" algn="ctr" rtl="0">
                        <a:spcBef>
                          <a:spcPts val="0"/>
                        </a:spcBef>
                        <a:spcAft>
                          <a:spcPts val="0"/>
                        </a:spcAft>
                        <a:buNone/>
                      </a:pPr>
                      <a:r>
                        <a:rPr lang="en-US" sz="1200" dirty="0"/>
                        <a:t>88444</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BMP</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2"/>
                  </a:ext>
                </a:extLst>
              </a:tr>
              <a:tr h="456396">
                <a:tc>
                  <a:txBody>
                    <a:bodyPr/>
                    <a:lstStyle/>
                    <a:p>
                      <a:pPr marL="0" lvl="0" indent="0" algn="ctr" rtl="0">
                        <a:spcBef>
                          <a:spcPts val="0"/>
                        </a:spcBef>
                        <a:spcAft>
                          <a:spcPts val="0"/>
                        </a:spcAft>
                        <a:buNone/>
                      </a:pPr>
                      <a:r>
                        <a:rPr lang="en-US" sz="1200" dirty="0"/>
                        <a:t>40477</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a:t>508061</a:t>
                      </a:r>
                      <a:endParaRPr sz="120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THYROID STIMULATING HORMONE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TSH</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3"/>
                  </a:ext>
                </a:extLst>
              </a:tr>
              <a:tr h="435140">
                <a:tc>
                  <a:txBody>
                    <a:bodyPr/>
                    <a:lstStyle/>
                    <a:p>
                      <a:pPr marL="0" lvl="0" indent="0" algn="ctr" rtl="0">
                        <a:spcBef>
                          <a:spcPts val="0"/>
                        </a:spcBef>
                        <a:spcAft>
                          <a:spcPts val="0"/>
                        </a:spcAft>
                        <a:buNone/>
                      </a:pPr>
                      <a:r>
                        <a:rPr lang="en-US" sz="1200" dirty="0"/>
                        <a:t>97641</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508061</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a:t>T4, FREE</a:t>
                      </a:r>
                      <a:endParaRPr sz="120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T4FR</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noFill/>
                      <a:prstDash val="solid"/>
                      <a:round/>
                      <a:headEnd type="none" w="sm" len="sm"/>
                      <a:tailEnd type="none" w="sm" len="sm"/>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259848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285"/>
        <p:cNvGrpSpPr/>
        <p:nvPr/>
      </p:nvGrpSpPr>
      <p:grpSpPr>
        <a:xfrm>
          <a:off x="0" y="0"/>
          <a:ext cx="0" cy="0"/>
          <a:chOff x="0" y="0"/>
          <a:chExt cx="0" cy="0"/>
        </a:xfrm>
      </p:grpSpPr>
      <p:sp>
        <p:nvSpPr>
          <p:cNvPr id="286" name="Google Shape;286;p31"/>
          <p:cNvSpPr/>
          <p:nvPr/>
        </p:nvSpPr>
        <p:spPr>
          <a:xfrm>
            <a:off x="0" y="0"/>
            <a:ext cx="12191999"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87" name="Google Shape;287;p31"/>
          <p:cNvSpPr txBox="1">
            <a:spLocks noGrp="1"/>
          </p:cNvSpPr>
          <p:nvPr>
            <p:ph type="title"/>
          </p:nvPr>
        </p:nvSpPr>
        <p:spPr>
          <a:xfrm>
            <a:off x="4557829" y="2519421"/>
            <a:ext cx="2897036" cy="1539482"/>
          </a:xfrm>
          <a:prstGeom prst="rect">
            <a:avLst/>
          </a:prstGeom>
          <a:noFill/>
          <a:ln>
            <a:noFill/>
          </a:ln>
        </p:spPr>
        <p:txBody>
          <a:bodyPr spcFirstLastPara="1" wrap="square" lIns="0" tIns="9522" rIns="0" bIns="0" anchor="t" anchorCtr="0">
            <a:noAutofit/>
          </a:bodyPr>
          <a:lstStyle/>
          <a:p>
            <a:pPr marL="6803"/>
            <a:r>
              <a:rPr lang="en-US" sz="8812">
                <a:solidFill>
                  <a:srgbClr val="F0F0F0"/>
                </a:solidFill>
              </a:rPr>
              <a:t>filter()</a:t>
            </a:r>
            <a:endParaRPr sz="8812"/>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291"/>
        <p:cNvGrpSpPr/>
        <p:nvPr/>
      </p:nvGrpSpPr>
      <p:grpSpPr>
        <a:xfrm>
          <a:off x="0" y="0"/>
          <a:ext cx="0" cy="0"/>
          <a:chOff x="0" y="0"/>
          <a:chExt cx="0" cy="0"/>
        </a:xfrm>
      </p:grpSpPr>
      <p:sp>
        <p:nvSpPr>
          <p:cNvPr id="293" name="Google Shape;293;p32"/>
          <p:cNvSpPr txBox="1">
            <a:spLocks noGrp="1"/>
          </p:cNvSpPr>
          <p:nvPr>
            <p:ph type="title"/>
          </p:nvPr>
        </p:nvSpPr>
        <p:spPr>
          <a:xfrm>
            <a:off x="4927600" y="684400"/>
            <a:ext cx="1904470"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filter()</a:t>
            </a:r>
            <a:endParaRPr dirty="0"/>
          </a:p>
        </p:txBody>
      </p:sp>
      <p:sp>
        <p:nvSpPr>
          <p:cNvPr id="296" name="Google Shape;296;p32"/>
          <p:cNvSpPr txBox="1"/>
          <p:nvPr/>
        </p:nvSpPr>
        <p:spPr>
          <a:xfrm>
            <a:off x="2190655" y="1713022"/>
            <a:ext cx="6159054" cy="1167589"/>
          </a:xfrm>
          <a:prstGeom prst="rect">
            <a:avLst/>
          </a:prstGeom>
          <a:noFill/>
          <a:ln>
            <a:noFill/>
          </a:ln>
        </p:spPr>
        <p:txBody>
          <a:bodyPr spcFirstLastPara="1" wrap="square" lIns="0" tIns="6455" rIns="0" bIns="0" anchor="t" anchorCtr="0">
            <a:noAutofit/>
          </a:bodyPr>
          <a:lstStyle/>
          <a:p>
            <a:pPr marL="6803"/>
            <a:r>
              <a:rPr lang="en-US" sz="2652" dirty="0">
                <a:latin typeface="Calibri"/>
                <a:ea typeface="Calibri"/>
                <a:cs typeface="Calibri"/>
                <a:sym typeface="Calibri"/>
              </a:rPr>
              <a:t>Extract rows that meet logical criteria</a:t>
            </a:r>
            <a:r>
              <a:rPr lang="en-US" sz="2652" dirty="0" smtClean="0">
                <a:latin typeface="Calibri"/>
                <a:ea typeface="Calibri"/>
                <a:cs typeface="Calibri"/>
                <a:sym typeface="Calibri"/>
              </a:rPr>
              <a:t>.</a:t>
            </a:r>
            <a:endParaRPr sz="2652" dirty="0">
              <a:latin typeface="Calibri"/>
              <a:ea typeface="Calibri"/>
              <a:cs typeface="Calibri"/>
              <a:sym typeface="Calibri"/>
            </a:endParaRPr>
          </a:p>
        </p:txBody>
      </p:sp>
      <p:sp>
        <p:nvSpPr>
          <p:cNvPr id="13" name="Google Shape;131;p17"/>
          <p:cNvSpPr/>
          <p:nvPr/>
        </p:nvSpPr>
        <p:spPr>
          <a:xfrm>
            <a:off x="1758718" y="2201670"/>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4" name="Rectangle 13"/>
          <p:cNvSpPr/>
          <p:nvPr/>
        </p:nvSpPr>
        <p:spPr>
          <a:xfrm>
            <a:off x="1970276" y="2313797"/>
            <a:ext cx="4027064" cy="584775"/>
          </a:xfrm>
          <a:prstGeom prst="rect">
            <a:avLst/>
          </a:prstGeom>
        </p:spPr>
        <p:txBody>
          <a:bodyPr wrap="none">
            <a:spAutoFit/>
          </a:bodyPr>
          <a:lstStyle/>
          <a:p>
            <a:r>
              <a:rPr lang="en-US" sz="3200" dirty="0" smtClean="0">
                <a:latin typeface="Consolas" panose="020B0609020204030204" pitchFamily="49" charset="0"/>
                <a:ea typeface="Courier New"/>
                <a:cs typeface="Consolas" panose="020B0609020204030204" pitchFamily="49" charset="0"/>
                <a:sym typeface="Courier New"/>
              </a:rPr>
              <a:t>filter(</a:t>
            </a:r>
            <a:r>
              <a:rPr lang="en-US" sz="3200" dirty="0" smtClean="0">
                <a:solidFill>
                  <a:srgbClr val="0365C0"/>
                </a:solidFill>
                <a:latin typeface="Consolas" panose="020B0609020204030204" pitchFamily="49" charset="0"/>
                <a:ea typeface="Courier New"/>
                <a:cs typeface="Consolas" panose="020B0609020204030204" pitchFamily="49" charset="0"/>
                <a:sym typeface="Courier New"/>
              </a:rPr>
              <a:t>data</a:t>
            </a:r>
            <a:r>
              <a:rPr lang="en-US" sz="3200" dirty="0">
                <a:solidFill>
                  <a:srgbClr val="0365C0"/>
                </a:solidFill>
                <a:latin typeface="Consolas" panose="020B0609020204030204" pitchFamily="49" charset="0"/>
                <a:ea typeface="Courier New"/>
                <a:cs typeface="Consolas" panose="020B0609020204030204" pitchFamily="49" charset="0"/>
                <a:sym typeface="Courier New"/>
              </a:rPr>
              <a:t>,</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sp>
        <p:nvSpPr>
          <p:cNvPr id="11" name="Google Shape;137;p17"/>
          <p:cNvSpPr/>
          <p:nvPr/>
        </p:nvSpPr>
        <p:spPr>
          <a:xfrm>
            <a:off x="1632769" y="2880611"/>
            <a:ext cx="2462296" cy="2153752"/>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a:p>
        </p:txBody>
      </p:sp>
      <p:sp>
        <p:nvSpPr>
          <p:cNvPr id="12" name="Google Shape;138;p17"/>
          <p:cNvSpPr txBox="1"/>
          <p:nvPr/>
        </p:nvSpPr>
        <p:spPr>
          <a:xfrm>
            <a:off x="1762309" y="3800330"/>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Trebuchet MS"/>
                <a:ea typeface="Trebuchet MS"/>
                <a:cs typeface="Trebuchet MS"/>
                <a:sym typeface="Trebuchet MS"/>
              </a:rPr>
              <a:t>data frame </a:t>
            </a:r>
            <a:r>
              <a:rPr lang="en-US" sz="2800" b="1" dirty="0" smtClean="0">
                <a:solidFill>
                  <a:srgbClr val="FFFFFF"/>
                </a:solidFill>
                <a:latin typeface="Trebuchet MS"/>
                <a:ea typeface="Trebuchet MS"/>
                <a:cs typeface="Trebuchet MS"/>
                <a:sym typeface="Trebuchet MS"/>
              </a:rPr>
              <a:t>to transform</a:t>
            </a:r>
            <a:endParaRPr sz="2800" dirty="0">
              <a:latin typeface="Trebuchet MS"/>
              <a:ea typeface="Trebuchet MS"/>
              <a:cs typeface="Trebuchet MS"/>
              <a:sym typeface="Trebuchet MS"/>
            </a:endParaRPr>
          </a:p>
        </p:txBody>
      </p:sp>
      <p:sp>
        <p:nvSpPr>
          <p:cNvPr id="297" name="Google Shape;297;p32"/>
          <p:cNvSpPr/>
          <p:nvPr/>
        </p:nvSpPr>
        <p:spPr>
          <a:xfrm>
            <a:off x="4695596" y="2799128"/>
            <a:ext cx="4682084" cy="2235235"/>
          </a:xfrm>
          <a:custGeom>
            <a:avLst/>
            <a:gdLst/>
            <a:ahLst/>
            <a:cxnLst/>
            <a:rect l="l" t="t" r="r" b="b"/>
            <a:pathLst>
              <a:path w="5965190" h="3684270" extrusionOk="0">
                <a:moveTo>
                  <a:pt x="5608470" y="1066067"/>
                </a:moveTo>
                <a:lnTo>
                  <a:pt x="356337" y="1066067"/>
                </a:lnTo>
                <a:lnTo>
                  <a:pt x="307986" y="1069320"/>
                </a:lnTo>
                <a:lnTo>
                  <a:pt x="261611" y="1078796"/>
                </a:lnTo>
                <a:lnTo>
                  <a:pt x="217637" y="1094070"/>
                </a:lnTo>
                <a:lnTo>
                  <a:pt x="176489" y="1114718"/>
                </a:lnTo>
                <a:lnTo>
                  <a:pt x="138592" y="1140315"/>
                </a:lnTo>
                <a:lnTo>
                  <a:pt x="104371" y="1170437"/>
                </a:lnTo>
                <a:lnTo>
                  <a:pt x="74249" y="1204659"/>
                </a:lnTo>
                <a:lnTo>
                  <a:pt x="48651" y="1242556"/>
                </a:lnTo>
                <a:lnTo>
                  <a:pt x="28003" y="1283703"/>
                </a:lnTo>
                <a:lnTo>
                  <a:pt x="12729" y="1327677"/>
                </a:lnTo>
                <a:lnTo>
                  <a:pt x="3253" y="1374052"/>
                </a:lnTo>
                <a:lnTo>
                  <a:pt x="0" y="1422403"/>
                </a:lnTo>
                <a:lnTo>
                  <a:pt x="0" y="3327450"/>
                </a:lnTo>
                <a:lnTo>
                  <a:pt x="3253" y="3375802"/>
                </a:lnTo>
                <a:lnTo>
                  <a:pt x="12729" y="3422177"/>
                </a:lnTo>
                <a:lnTo>
                  <a:pt x="28003" y="3466150"/>
                </a:lnTo>
                <a:lnTo>
                  <a:pt x="48651" y="3507298"/>
                </a:lnTo>
                <a:lnTo>
                  <a:pt x="74249" y="3545195"/>
                </a:lnTo>
                <a:lnTo>
                  <a:pt x="104371" y="3579417"/>
                </a:lnTo>
                <a:lnTo>
                  <a:pt x="138592" y="3609539"/>
                </a:lnTo>
                <a:lnTo>
                  <a:pt x="176489" y="3635136"/>
                </a:lnTo>
                <a:lnTo>
                  <a:pt x="217637" y="3655784"/>
                </a:lnTo>
                <a:lnTo>
                  <a:pt x="261611" y="3671059"/>
                </a:lnTo>
                <a:lnTo>
                  <a:pt x="307986" y="3680535"/>
                </a:lnTo>
                <a:lnTo>
                  <a:pt x="356337" y="3683788"/>
                </a:lnTo>
                <a:lnTo>
                  <a:pt x="5608470" y="3683788"/>
                </a:lnTo>
                <a:lnTo>
                  <a:pt x="5656820" y="3680535"/>
                </a:lnTo>
                <a:lnTo>
                  <a:pt x="5703195" y="3671058"/>
                </a:lnTo>
                <a:lnTo>
                  <a:pt x="5747168" y="3655784"/>
                </a:lnTo>
                <a:lnTo>
                  <a:pt x="5788315" y="3635136"/>
                </a:lnTo>
                <a:lnTo>
                  <a:pt x="5826212" y="3609538"/>
                </a:lnTo>
                <a:lnTo>
                  <a:pt x="5860433" y="3579416"/>
                </a:lnTo>
                <a:lnTo>
                  <a:pt x="5890555" y="3545195"/>
                </a:lnTo>
                <a:lnTo>
                  <a:pt x="5916152" y="3507298"/>
                </a:lnTo>
                <a:lnTo>
                  <a:pt x="5936801" y="3466150"/>
                </a:lnTo>
                <a:lnTo>
                  <a:pt x="5952075" y="3422177"/>
                </a:lnTo>
                <a:lnTo>
                  <a:pt x="5961551" y="3375802"/>
                </a:lnTo>
                <a:lnTo>
                  <a:pt x="5964804" y="3327450"/>
                </a:lnTo>
                <a:lnTo>
                  <a:pt x="5964804" y="1422403"/>
                </a:lnTo>
                <a:lnTo>
                  <a:pt x="5961551" y="1374052"/>
                </a:lnTo>
                <a:lnTo>
                  <a:pt x="5952075" y="1327677"/>
                </a:lnTo>
                <a:lnTo>
                  <a:pt x="5936801" y="1283703"/>
                </a:lnTo>
                <a:lnTo>
                  <a:pt x="5916152" y="1242556"/>
                </a:lnTo>
                <a:lnTo>
                  <a:pt x="5890555" y="1204659"/>
                </a:lnTo>
                <a:lnTo>
                  <a:pt x="5860433" y="1170437"/>
                </a:lnTo>
                <a:lnTo>
                  <a:pt x="5826212" y="1140315"/>
                </a:lnTo>
                <a:lnTo>
                  <a:pt x="5788315" y="1114718"/>
                </a:lnTo>
                <a:lnTo>
                  <a:pt x="5747168" y="1094070"/>
                </a:lnTo>
                <a:lnTo>
                  <a:pt x="5703195" y="1078796"/>
                </a:lnTo>
                <a:lnTo>
                  <a:pt x="5656820" y="1069320"/>
                </a:lnTo>
                <a:lnTo>
                  <a:pt x="5608470" y="1066067"/>
                </a:lnTo>
                <a:close/>
              </a:path>
              <a:path w="5965190" h="3684270" extrusionOk="0">
                <a:moveTo>
                  <a:pt x="708093" y="0"/>
                </a:moveTo>
                <a:lnTo>
                  <a:pt x="603384" y="1066067"/>
                </a:lnTo>
                <a:lnTo>
                  <a:pt x="812802" y="1066067"/>
                </a:lnTo>
                <a:lnTo>
                  <a:pt x="708093" y="0"/>
                </a:lnTo>
                <a:close/>
              </a:path>
            </a:pathLst>
          </a:custGeom>
          <a:solidFill>
            <a:srgbClr val="A0C283"/>
          </a:solidFill>
          <a:ln>
            <a:noFill/>
          </a:ln>
        </p:spPr>
        <p:txBody>
          <a:bodyPr spcFirstLastPara="1" wrap="square" lIns="0" tIns="0" rIns="0" bIns="0" anchor="t" anchorCtr="0">
            <a:noAutofit/>
          </a:bodyPr>
          <a:lstStyle/>
          <a:p>
            <a:endParaRPr sz="964"/>
          </a:p>
        </p:txBody>
      </p:sp>
      <p:sp>
        <p:nvSpPr>
          <p:cNvPr id="298" name="Google Shape;298;p32"/>
          <p:cNvSpPr txBox="1"/>
          <p:nvPr/>
        </p:nvSpPr>
        <p:spPr>
          <a:xfrm>
            <a:off x="4690561" y="3394485"/>
            <a:ext cx="4443279" cy="1046571"/>
          </a:xfrm>
          <a:prstGeom prst="rect">
            <a:avLst/>
          </a:prstGeom>
          <a:noFill/>
          <a:ln>
            <a:noFill/>
          </a:ln>
        </p:spPr>
        <p:txBody>
          <a:bodyPr spcFirstLastPara="1" wrap="square" lIns="0" tIns="32652" rIns="0" bIns="0" anchor="t" anchorCtr="0">
            <a:noAutofit/>
          </a:bodyPr>
          <a:lstStyle/>
          <a:p>
            <a:pPr marL="6803" marR="2721" indent="-1360" algn="ctr">
              <a:lnSpc>
                <a:spcPct val="113506"/>
              </a:lnSpc>
            </a:pPr>
            <a:r>
              <a:rPr lang="en-US" sz="2800" b="1" dirty="0">
                <a:solidFill>
                  <a:srgbClr val="FFFFFF"/>
                </a:solidFill>
                <a:latin typeface="Trebuchet MS" panose="020B0603020202020204" pitchFamily="34" charset="0"/>
                <a:ea typeface="Trebuchet MS"/>
                <a:cs typeface="Trebuchet MS"/>
                <a:sym typeface="Trebuchet MS"/>
              </a:rPr>
              <a:t>one or more logical tests  </a:t>
            </a:r>
            <a:r>
              <a:rPr lang="en-US" sz="2800" dirty="0">
                <a:solidFill>
                  <a:srgbClr val="FFFFFF"/>
                </a:solidFill>
                <a:latin typeface="Trebuchet MS" panose="020B0603020202020204" pitchFamily="34" charset="0"/>
                <a:ea typeface="Calibri"/>
                <a:cs typeface="Calibri"/>
                <a:sym typeface="Calibri"/>
              </a:rPr>
              <a:t>(filter returns each row for  which the test is TRUE)</a:t>
            </a:r>
            <a:endParaRPr sz="2800" dirty="0">
              <a:latin typeface="Trebuchet MS" panose="020B0603020202020204" pitchFamily="34" charset="0"/>
              <a:ea typeface="Calibri"/>
              <a:cs typeface="Calibri"/>
              <a:sym typeface="Calibri"/>
            </a:endParaRPr>
          </a:p>
        </p:txBody>
      </p:sp>
      <p:sp>
        <p:nvSpPr>
          <p:cNvPr id="15"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Google Shape;293;p32"/>
          <p:cNvSpPr txBox="1">
            <a:spLocks noGrp="1"/>
          </p:cNvSpPr>
          <p:nvPr>
            <p:ph type="title"/>
          </p:nvPr>
        </p:nvSpPr>
        <p:spPr>
          <a:xfrm>
            <a:off x="4927600" y="684400"/>
            <a:ext cx="1904470"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filter()</a:t>
            </a:r>
            <a:endParaRPr dirty="0"/>
          </a:p>
        </p:txBody>
      </p:sp>
      <p:sp>
        <p:nvSpPr>
          <p:cNvPr id="296" name="Google Shape;296;p32"/>
          <p:cNvSpPr txBox="1"/>
          <p:nvPr/>
        </p:nvSpPr>
        <p:spPr>
          <a:xfrm>
            <a:off x="2190655" y="1713022"/>
            <a:ext cx="6159054" cy="1167589"/>
          </a:xfrm>
          <a:prstGeom prst="rect">
            <a:avLst/>
          </a:prstGeom>
          <a:noFill/>
          <a:ln>
            <a:noFill/>
          </a:ln>
        </p:spPr>
        <p:txBody>
          <a:bodyPr spcFirstLastPara="1" wrap="square" lIns="0" tIns="6455" rIns="0" bIns="0" anchor="t" anchorCtr="0">
            <a:noAutofit/>
          </a:bodyPr>
          <a:lstStyle/>
          <a:p>
            <a:pPr marL="6803"/>
            <a:r>
              <a:rPr lang="en-US" sz="2652" dirty="0">
                <a:latin typeface="Calibri"/>
                <a:ea typeface="Calibri"/>
                <a:cs typeface="Calibri"/>
                <a:sym typeface="Calibri"/>
              </a:rPr>
              <a:t>Extract rows that meet logical criteria</a:t>
            </a:r>
            <a:r>
              <a:rPr lang="en-US" sz="2652" dirty="0" smtClean="0">
                <a:latin typeface="Calibri"/>
                <a:ea typeface="Calibri"/>
                <a:cs typeface="Calibri"/>
                <a:sym typeface="Calibri"/>
              </a:rPr>
              <a:t>.</a:t>
            </a:r>
            <a:endParaRPr sz="2652" dirty="0">
              <a:latin typeface="Calibri"/>
              <a:ea typeface="Calibri"/>
              <a:cs typeface="Calibri"/>
              <a:sym typeface="Calibri"/>
            </a:endParaRPr>
          </a:p>
        </p:txBody>
      </p:sp>
      <p:sp>
        <p:nvSpPr>
          <p:cNvPr id="13" name="Google Shape;131;p17"/>
          <p:cNvSpPr/>
          <p:nvPr/>
        </p:nvSpPr>
        <p:spPr>
          <a:xfrm>
            <a:off x="1758718" y="2201670"/>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4" name="Rectangle 13"/>
          <p:cNvSpPr/>
          <p:nvPr/>
        </p:nvSpPr>
        <p:spPr>
          <a:xfrm>
            <a:off x="1970276" y="2313797"/>
            <a:ext cx="7869462" cy="584775"/>
          </a:xfrm>
          <a:prstGeom prst="rect">
            <a:avLst/>
          </a:prstGeom>
        </p:spPr>
        <p:txBody>
          <a:bodyPr wrap="none">
            <a:spAutoFit/>
          </a:bodyPr>
          <a:lstStyle/>
          <a:p>
            <a:r>
              <a:rPr lang="en-US" sz="3200" dirty="0" smtClean="0">
                <a:latin typeface="Consolas" panose="020B0609020204030204" pitchFamily="49" charset="0"/>
                <a:ea typeface="Courier New"/>
                <a:cs typeface="Consolas" panose="020B0609020204030204" pitchFamily="49" charset="0"/>
                <a:sym typeface="Courier New"/>
              </a:rPr>
              <a:t>filter(</a:t>
            </a:r>
            <a:r>
              <a:rPr lang="en-US" sz="3200" dirty="0" smtClean="0">
                <a:solidFill>
                  <a:srgbClr val="0365C0"/>
                </a:solidFill>
                <a:latin typeface="Consolas" panose="020B0609020204030204" pitchFamily="49" charset="0"/>
                <a:ea typeface="Courier New"/>
                <a:cs typeface="Consolas" panose="020B0609020204030204" pitchFamily="49" charset="0"/>
                <a:sym typeface="Courier New"/>
              </a:rPr>
              <a:t>orders, </a:t>
            </a:r>
            <a:r>
              <a:rPr lang="en-US" sz="3200" dirty="0" err="1">
                <a:solidFill>
                  <a:srgbClr val="9BBB59"/>
                </a:solidFill>
                <a:latin typeface="Consolas" panose="020B0609020204030204" pitchFamily="49" charset="0"/>
                <a:ea typeface="Courier New"/>
                <a:cs typeface="Consolas" panose="020B0609020204030204" pitchFamily="49" charset="0"/>
                <a:sym typeface="Courier New"/>
              </a:rPr>
              <a:t>patient_id</a:t>
            </a:r>
            <a:r>
              <a:rPr lang="en-US" sz="3200" dirty="0">
                <a:solidFill>
                  <a:srgbClr val="9BBB59"/>
                </a:solidFill>
                <a:latin typeface="Consolas" panose="020B0609020204030204" pitchFamily="49" charset="0"/>
                <a:ea typeface="Courier New"/>
                <a:cs typeface="Consolas" panose="020B0609020204030204" pitchFamily="49" charset="0"/>
                <a:sym typeface="Courier New"/>
              </a:rPr>
              <a:t>==508061</a:t>
            </a:r>
            <a:r>
              <a:rPr lang="en-US" sz="3200" dirty="0" smtClean="0">
                <a:latin typeface="Consolas" panose="020B0609020204030204" pitchFamily="49" charset="0"/>
                <a:ea typeface="Courier New"/>
                <a:cs typeface="Consolas" panose="020B0609020204030204" pitchFamily="49" charset="0"/>
                <a:sym typeface="Courier New"/>
              </a:rPr>
              <a:t>)</a:t>
            </a:r>
            <a:endParaRPr lang="en-US" dirty="0"/>
          </a:p>
        </p:txBody>
      </p:sp>
      <p:sp>
        <p:nvSpPr>
          <p:cNvPr id="12" name="Google Shape;138;p17"/>
          <p:cNvSpPr txBox="1"/>
          <p:nvPr/>
        </p:nvSpPr>
        <p:spPr>
          <a:xfrm>
            <a:off x="1762309" y="3800330"/>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Trebuchet MS"/>
                <a:ea typeface="Trebuchet MS"/>
                <a:cs typeface="Trebuchet MS"/>
                <a:sym typeface="Trebuchet MS"/>
              </a:rPr>
              <a:t>data frame </a:t>
            </a:r>
            <a:r>
              <a:rPr lang="en-US" sz="2800" b="1" dirty="0" smtClean="0">
                <a:solidFill>
                  <a:srgbClr val="FFFFFF"/>
                </a:solidFill>
                <a:latin typeface="Trebuchet MS"/>
                <a:ea typeface="Trebuchet MS"/>
                <a:cs typeface="Trebuchet MS"/>
                <a:sym typeface="Trebuchet MS"/>
              </a:rPr>
              <a:t>to transform</a:t>
            </a:r>
            <a:endParaRPr sz="2800" dirty="0">
              <a:latin typeface="Trebuchet MS"/>
              <a:ea typeface="Trebuchet MS"/>
              <a:cs typeface="Trebuchet MS"/>
              <a:sym typeface="Trebuchet MS"/>
            </a:endParaRPr>
          </a:p>
        </p:txBody>
      </p:sp>
      <p:sp>
        <p:nvSpPr>
          <p:cNvPr id="15"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graphicFrame>
        <p:nvGraphicFramePr>
          <p:cNvPr id="2" name="Table 1"/>
          <p:cNvGraphicFramePr>
            <a:graphicFrameLocks noGrp="1"/>
          </p:cNvGraphicFramePr>
          <p:nvPr>
            <p:extLst>
              <p:ext uri="{D42A27DB-BD31-4B8C-83A1-F6EECF244321}">
                <p14:modId xmlns:p14="http://schemas.microsoft.com/office/powerpoint/2010/main" val="2600725562"/>
              </p:ext>
            </p:extLst>
          </p:nvPr>
        </p:nvGraphicFramePr>
        <p:xfrm>
          <a:off x="291052" y="3590008"/>
          <a:ext cx="5588783" cy="2152859"/>
        </p:xfrm>
        <a:graphic>
          <a:graphicData uri="http://schemas.openxmlformats.org/drawingml/2006/table">
            <a:tbl>
              <a:tblPr firstRow="1" bandRow="1">
                <a:tableStyleId>{71CB66AA-850D-4605-A19E-2ED404D436C7}</a:tableStyleId>
              </a:tblPr>
              <a:tblGrid>
                <a:gridCol w="1294575">
                  <a:extLst>
                    <a:ext uri="{9D8B030D-6E8A-4147-A177-3AD203B41FA5}">
                      <a16:colId xmlns:a16="http://schemas.microsoft.com/office/drawing/2014/main" xmlns="" val="20000"/>
                    </a:ext>
                  </a:extLst>
                </a:gridCol>
                <a:gridCol w="1099594">
                  <a:extLst>
                    <a:ext uri="{9D8B030D-6E8A-4147-A177-3AD203B41FA5}">
                      <a16:colId xmlns:a16="http://schemas.microsoft.com/office/drawing/2014/main" xmlns="" val="20001"/>
                    </a:ext>
                  </a:extLst>
                </a:gridCol>
                <a:gridCol w="2002421">
                  <a:extLst>
                    <a:ext uri="{9D8B030D-6E8A-4147-A177-3AD203B41FA5}">
                      <a16:colId xmlns:a16="http://schemas.microsoft.com/office/drawing/2014/main" xmlns="" val="20002"/>
                    </a:ext>
                  </a:extLst>
                </a:gridCol>
                <a:gridCol w="1192193">
                  <a:extLst>
                    <a:ext uri="{9D8B030D-6E8A-4147-A177-3AD203B41FA5}">
                      <a16:colId xmlns:a16="http://schemas.microsoft.com/office/drawing/2014/main" xmlns="" val="20003"/>
                    </a:ext>
                  </a:extLst>
                </a:gridCol>
              </a:tblGrid>
              <a:tr h="370840">
                <a:tc>
                  <a:txBody>
                    <a:bodyPr/>
                    <a:lstStyle/>
                    <a:p>
                      <a:pPr marL="0" lvl="0" indent="0" algn="ctr" rtl="0">
                        <a:spcBef>
                          <a:spcPts val="0"/>
                        </a:spcBef>
                        <a:spcAft>
                          <a:spcPts val="0"/>
                        </a:spcAft>
                        <a:buNone/>
                      </a:pPr>
                      <a:r>
                        <a:rPr lang="en-US" sz="1600" b="1" dirty="0" err="1" smtClean="0">
                          <a:solidFill>
                            <a:schemeClr val="lt1"/>
                          </a:solidFill>
                        </a:rPr>
                        <a:t>order_id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patient_id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smtClean="0">
                          <a:solidFill>
                            <a:schemeClr val="lt1"/>
                          </a:solidFill>
                        </a:rPr>
                        <a:t>description</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proc_code</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extLst>
                  <a:ext uri="{0D108BD9-81ED-4DB2-BD59-A6C34878D82A}">
                    <a16:rowId xmlns:a16="http://schemas.microsoft.com/office/drawing/2014/main" xmlns="" val="10000"/>
                  </a:ext>
                </a:extLst>
              </a:tr>
              <a:tr h="370840">
                <a:tc>
                  <a:txBody>
                    <a:bodyPr/>
                    <a:lstStyle/>
                    <a:p>
                      <a:pPr marL="0" lvl="0" indent="0" algn="ctr" rtl="0">
                        <a:spcBef>
                          <a:spcPts val="0"/>
                        </a:spcBef>
                        <a:spcAft>
                          <a:spcPts val="0"/>
                        </a:spcAft>
                        <a:buNone/>
                      </a:pPr>
                      <a:r>
                        <a:rPr lang="en-US" sz="1200" dirty="0"/>
                        <a:t>19766</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PROTHROMBIN TIME</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PRO</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1"/>
                  </a:ext>
                </a:extLst>
              </a:tr>
              <a:tr h="370840">
                <a:tc>
                  <a:txBody>
                    <a:bodyPr/>
                    <a:lstStyle/>
                    <a:p>
                      <a:pPr marL="0" lvl="0" indent="0" algn="ctr" rtl="0">
                        <a:spcBef>
                          <a:spcPts val="0"/>
                        </a:spcBef>
                        <a:spcAft>
                          <a:spcPts val="0"/>
                        </a:spcAft>
                        <a:buNone/>
                      </a:pPr>
                      <a:r>
                        <a:rPr lang="en-US" sz="1200" dirty="0"/>
                        <a:t>88444</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BMP</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2"/>
                  </a:ext>
                </a:extLst>
              </a:tr>
              <a:tr h="563687">
                <a:tc>
                  <a:txBody>
                    <a:bodyPr/>
                    <a:lstStyle/>
                    <a:p>
                      <a:pPr marL="0" lvl="0" indent="0" algn="ctr" rtl="0">
                        <a:spcBef>
                          <a:spcPts val="0"/>
                        </a:spcBef>
                        <a:spcAft>
                          <a:spcPts val="0"/>
                        </a:spcAft>
                        <a:buNone/>
                      </a:pPr>
                      <a:r>
                        <a:rPr lang="en-US" sz="1200" dirty="0"/>
                        <a:t>40477</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8DB4E2"/>
                    </a:solidFill>
                  </a:tcPr>
                </a:tc>
                <a:tc>
                  <a:txBody>
                    <a:bodyPr/>
                    <a:lstStyle/>
                    <a:p>
                      <a:pPr marL="0" lvl="0" indent="0" algn="ctr" rtl="0">
                        <a:spcBef>
                          <a:spcPts val="0"/>
                        </a:spcBef>
                        <a:spcAft>
                          <a:spcPts val="0"/>
                        </a:spcAft>
                        <a:buNone/>
                      </a:pPr>
                      <a:r>
                        <a:rPr lang="en-US" sz="1200" dirty="0"/>
                        <a:t>508061</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THYROID STIMULATING HORMONE</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TSH</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3"/>
                  </a:ext>
                </a:extLst>
              </a:tr>
              <a:tr h="370840">
                <a:tc>
                  <a:txBody>
                    <a:bodyPr/>
                    <a:lstStyle/>
                    <a:p>
                      <a:pPr marL="0" lvl="0" indent="0" algn="ctr" rtl="0">
                        <a:spcBef>
                          <a:spcPts val="0"/>
                        </a:spcBef>
                        <a:spcAft>
                          <a:spcPts val="0"/>
                        </a:spcAft>
                        <a:buNone/>
                      </a:pPr>
                      <a:r>
                        <a:rPr lang="en-US" sz="1200" dirty="0"/>
                        <a:t>97641</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508061</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T4, FREE</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T4FR</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4"/>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184247943"/>
              </p:ext>
            </p:extLst>
          </p:nvPr>
        </p:nvGraphicFramePr>
        <p:xfrm>
          <a:off x="6340162" y="3590008"/>
          <a:ext cx="5588783" cy="1305367"/>
        </p:xfrm>
        <a:graphic>
          <a:graphicData uri="http://schemas.openxmlformats.org/drawingml/2006/table">
            <a:tbl>
              <a:tblPr firstRow="1" bandRow="1">
                <a:tableStyleId>{71CB66AA-850D-4605-A19E-2ED404D436C7}</a:tableStyleId>
              </a:tblPr>
              <a:tblGrid>
                <a:gridCol w="1294575">
                  <a:extLst>
                    <a:ext uri="{9D8B030D-6E8A-4147-A177-3AD203B41FA5}">
                      <a16:colId xmlns:a16="http://schemas.microsoft.com/office/drawing/2014/main" xmlns="" val="20000"/>
                    </a:ext>
                  </a:extLst>
                </a:gridCol>
                <a:gridCol w="1099594">
                  <a:extLst>
                    <a:ext uri="{9D8B030D-6E8A-4147-A177-3AD203B41FA5}">
                      <a16:colId xmlns:a16="http://schemas.microsoft.com/office/drawing/2014/main" xmlns="" val="20001"/>
                    </a:ext>
                  </a:extLst>
                </a:gridCol>
                <a:gridCol w="2002421">
                  <a:extLst>
                    <a:ext uri="{9D8B030D-6E8A-4147-A177-3AD203B41FA5}">
                      <a16:colId xmlns:a16="http://schemas.microsoft.com/office/drawing/2014/main" xmlns="" val="20002"/>
                    </a:ext>
                  </a:extLst>
                </a:gridCol>
                <a:gridCol w="1192193">
                  <a:extLst>
                    <a:ext uri="{9D8B030D-6E8A-4147-A177-3AD203B41FA5}">
                      <a16:colId xmlns:a16="http://schemas.microsoft.com/office/drawing/2014/main" xmlns="" val="20003"/>
                    </a:ext>
                  </a:extLst>
                </a:gridCol>
              </a:tblGrid>
              <a:tr h="370840">
                <a:tc>
                  <a:txBody>
                    <a:bodyPr/>
                    <a:lstStyle/>
                    <a:p>
                      <a:pPr marL="0" lvl="0" indent="0" algn="ctr" rtl="0">
                        <a:spcBef>
                          <a:spcPts val="0"/>
                        </a:spcBef>
                        <a:spcAft>
                          <a:spcPts val="0"/>
                        </a:spcAft>
                        <a:buNone/>
                      </a:pPr>
                      <a:r>
                        <a:rPr lang="en-US" sz="1600" b="1" dirty="0" err="1" smtClean="0">
                          <a:solidFill>
                            <a:schemeClr val="lt1"/>
                          </a:solidFill>
                        </a:rPr>
                        <a:t>order_id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patient_id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smtClean="0">
                          <a:solidFill>
                            <a:schemeClr val="lt1"/>
                          </a:solidFill>
                        </a:rPr>
                        <a:t>description</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proc_code</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extLst>
                  <a:ext uri="{0D108BD9-81ED-4DB2-BD59-A6C34878D82A}">
                    <a16:rowId xmlns:a16="http://schemas.microsoft.com/office/drawing/2014/main" xmlns="" val="10000"/>
                  </a:ext>
                </a:extLst>
              </a:tr>
              <a:tr h="563687">
                <a:tc>
                  <a:txBody>
                    <a:bodyPr/>
                    <a:lstStyle/>
                    <a:p>
                      <a:pPr marL="0" lvl="0" indent="0" algn="ctr" rtl="0">
                        <a:spcBef>
                          <a:spcPts val="0"/>
                        </a:spcBef>
                        <a:spcAft>
                          <a:spcPts val="0"/>
                        </a:spcAft>
                        <a:buNone/>
                      </a:pPr>
                      <a:r>
                        <a:rPr lang="en-US" sz="1200" dirty="0"/>
                        <a:t>40477</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8DB4E2"/>
                    </a:solidFill>
                  </a:tcPr>
                </a:tc>
                <a:tc>
                  <a:txBody>
                    <a:bodyPr/>
                    <a:lstStyle/>
                    <a:p>
                      <a:pPr marL="0" lvl="0" indent="0" algn="ctr" rtl="0">
                        <a:spcBef>
                          <a:spcPts val="0"/>
                        </a:spcBef>
                        <a:spcAft>
                          <a:spcPts val="0"/>
                        </a:spcAft>
                        <a:buNone/>
                      </a:pPr>
                      <a:r>
                        <a:rPr lang="en-US" sz="1200" dirty="0"/>
                        <a:t>508061</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THYROID STIMULATING HORMONE</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TSH</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1"/>
                  </a:ext>
                </a:extLst>
              </a:tr>
              <a:tr h="370840">
                <a:tc>
                  <a:txBody>
                    <a:bodyPr/>
                    <a:lstStyle/>
                    <a:p>
                      <a:pPr marL="0" lvl="0" indent="0" algn="ctr" rtl="0">
                        <a:spcBef>
                          <a:spcPts val="0"/>
                        </a:spcBef>
                        <a:spcAft>
                          <a:spcPts val="0"/>
                        </a:spcAft>
                        <a:buNone/>
                      </a:pPr>
                      <a:r>
                        <a:rPr lang="en-US" sz="1200" dirty="0"/>
                        <a:t>97641</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508061</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T4, FREE</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T4FR</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2"/>
                  </a:ext>
                </a:extLst>
              </a:tr>
            </a:tbl>
          </a:graphicData>
        </a:graphic>
      </p:graphicFrame>
      <p:cxnSp>
        <p:nvCxnSpPr>
          <p:cNvPr id="4" name="Straight Arrow Connector 3"/>
          <p:cNvCxnSpPr/>
          <p:nvPr/>
        </p:nvCxnSpPr>
        <p:spPr>
          <a:xfrm>
            <a:off x="5879835" y="4651867"/>
            <a:ext cx="486241" cy="1457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5133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3741019" y="729191"/>
            <a:ext cx="4500446" cy="777536"/>
          </a:xfrm>
          <a:prstGeom prst="rect">
            <a:avLst/>
          </a:prstGeom>
          <a:noFill/>
          <a:ln>
            <a:noFill/>
          </a:ln>
        </p:spPr>
        <p:txBody>
          <a:bodyPr spcFirstLastPara="1" wrap="square" lIns="0" tIns="6455" rIns="0" bIns="0" anchor="t" anchorCtr="0">
            <a:noAutofit/>
          </a:bodyPr>
          <a:lstStyle/>
          <a:p>
            <a:pPr marL="6803" algn="ctr"/>
            <a:r>
              <a:rPr lang="en-US" sz="4800" dirty="0" smtClean="0">
                <a:solidFill>
                  <a:srgbClr val="000000"/>
                </a:solidFill>
              </a:rPr>
              <a:t>Orders</a:t>
            </a:r>
            <a:r>
              <a:rPr lang="en-US" dirty="0" smtClean="0">
                <a:solidFill>
                  <a:srgbClr val="000000"/>
                </a:solidFill>
              </a:rPr>
              <a:t> data set</a:t>
            </a:r>
            <a:endParaRPr dirty="0"/>
          </a:p>
        </p:txBody>
      </p:sp>
      <p:sp>
        <p:nvSpPr>
          <p:cNvPr id="61" name="Google Shape;61;p9"/>
          <p:cNvSpPr txBox="1"/>
          <p:nvPr/>
        </p:nvSpPr>
        <p:spPr>
          <a:xfrm>
            <a:off x="3252567" y="1925088"/>
            <a:ext cx="6849643" cy="1290552"/>
          </a:xfrm>
          <a:prstGeom prst="rect">
            <a:avLst/>
          </a:prstGeom>
          <a:noFill/>
          <a:ln>
            <a:noFill/>
          </a:ln>
        </p:spPr>
        <p:txBody>
          <a:bodyPr spcFirstLastPara="1" wrap="square" lIns="0" tIns="6804" rIns="0" bIns="0" anchor="t" anchorCtr="0">
            <a:noAutofit/>
          </a:bodyPr>
          <a:lstStyle/>
          <a:p>
            <a:pPr marL="6803" marR="2721">
              <a:lnSpc>
                <a:spcPct val="124848"/>
              </a:lnSpc>
            </a:pPr>
            <a:r>
              <a:rPr lang="en-US" sz="3200" dirty="0">
                <a:latin typeface="Calibri"/>
                <a:ea typeface="Calibri"/>
                <a:cs typeface="Calibri"/>
                <a:sym typeface="Calibri"/>
              </a:rPr>
              <a:t>Outpatient lab test orders</a:t>
            </a:r>
            <a:endParaRPr sz="3200" dirty="0">
              <a:latin typeface="Calibri"/>
              <a:ea typeface="Calibri"/>
              <a:cs typeface="Calibri"/>
              <a:sym typeface="Calibri"/>
            </a:endParaRPr>
          </a:p>
          <a:p>
            <a:pPr marL="6803" marR="2721">
              <a:lnSpc>
                <a:spcPct val="124848"/>
              </a:lnSpc>
            </a:pPr>
            <a:r>
              <a:rPr lang="en-US" sz="3200" dirty="0">
                <a:latin typeface="Calibri"/>
                <a:ea typeface="Calibri"/>
                <a:cs typeface="Calibri"/>
                <a:sym typeface="Calibri"/>
              </a:rPr>
              <a:t>45,000 </a:t>
            </a:r>
            <a:r>
              <a:rPr lang="en-US" sz="3200" dirty="0" smtClean="0">
                <a:latin typeface="Calibri"/>
                <a:ea typeface="Calibri"/>
                <a:cs typeface="Calibri"/>
                <a:sym typeface="Calibri"/>
              </a:rPr>
              <a:t>rows x 17 columns</a:t>
            </a:r>
            <a:endParaRPr sz="3200" dirty="0">
              <a:latin typeface="Calibri"/>
              <a:ea typeface="Calibri"/>
              <a:cs typeface="Calibri"/>
              <a:sym typeface="Calibri"/>
            </a:endParaRPr>
          </a:p>
          <a:p>
            <a:pPr marL="6803" marR="2721">
              <a:lnSpc>
                <a:spcPct val="124848"/>
              </a:lnSpc>
            </a:pPr>
            <a:endParaRPr sz="2652" dirty="0">
              <a:latin typeface="Calibri"/>
              <a:ea typeface="Calibri"/>
              <a:cs typeface="Calibri"/>
              <a:sym typeface="Calibri"/>
            </a:endParaRPr>
          </a:p>
        </p:txBody>
      </p:sp>
      <p:sp>
        <p:nvSpPr>
          <p:cNvPr id="62" name="Google Shape;62;p9"/>
          <p:cNvSpPr txBox="1"/>
          <p:nvPr/>
        </p:nvSpPr>
        <p:spPr>
          <a:xfrm>
            <a:off x="1710724" y="3818054"/>
            <a:ext cx="8561036" cy="1310206"/>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91440" rIns="0" bIns="0" anchor="t" anchorCtr="0">
            <a:noAutofit/>
          </a:bodyPr>
          <a:lstStyle/>
          <a:p>
            <a:pPr marL="186073"/>
            <a:r>
              <a:rPr lang="en-US" sz="2400" dirty="0">
                <a:solidFill>
                  <a:srgbClr val="0365C0"/>
                </a:solidFill>
                <a:latin typeface="Consolas" panose="020B0609020204030204" pitchFamily="49" charset="0"/>
                <a:ea typeface="Courier New"/>
                <a:cs typeface="Consolas" panose="020B0609020204030204" pitchFamily="49" charset="0"/>
                <a:sym typeface="Courier New"/>
              </a:rPr>
              <a:t>library(</a:t>
            </a:r>
            <a:r>
              <a:rPr lang="en-US" sz="2400" dirty="0" err="1">
                <a:solidFill>
                  <a:srgbClr val="0365C0"/>
                </a:solidFill>
                <a:latin typeface="Consolas" panose="020B0609020204030204" pitchFamily="49" charset="0"/>
                <a:ea typeface="Courier New"/>
                <a:cs typeface="Consolas" panose="020B0609020204030204" pitchFamily="49" charset="0"/>
                <a:sym typeface="Courier New"/>
              </a:rPr>
              <a:t>tidyverse</a:t>
            </a:r>
            <a:r>
              <a:rPr lang="en-US" sz="2400" dirty="0" smtClean="0">
                <a:solidFill>
                  <a:srgbClr val="0365C0"/>
                </a:solidFill>
                <a:latin typeface="Consolas" panose="020B0609020204030204" pitchFamily="49" charset="0"/>
                <a:ea typeface="Courier New"/>
                <a:cs typeface="Consolas" panose="020B0609020204030204" pitchFamily="49" charset="0"/>
                <a:sym typeface="Courier New"/>
              </a:rPr>
              <a:t>)</a:t>
            </a:r>
          </a:p>
          <a:p>
            <a:pPr marL="186073"/>
            <a:r>
              <a:rPr lang="en-US" sz="2400" dirty="0" smtClean="0">
                <a:solidFill>
                  <a:srgbClr val="0365C0"/>
                </a:solidFill>
                <a:latin typeface="Consolas" panose="020B0609020204030204" pitchFamily="49" charset="0"/>
                <a:ea typeface="Courier New"/>
                <a:cs typeface="Consolas" panose="020B0609020204030204" pitchFamily="49" charset="0"/>
                <a:sym typeface="Courier New"/>
              </a:rPr>
              <a:t>library(</a:t>
            </a:r>
            <a:r>
              <a:rPr lang="en-US" sz="2400" dirty="0" err="1" smtClean="0">
                <a:solidFill>
                  <a:srgbClr val="0365C0"/>
                </a:solidFill>
                <a:latin typeface="Consolas" panose="020B0609020204030204" pitchFamily="49" charset="0"/>
                <a:ea typeface="Courier New"/>
                <a:cs typeface="Consolas" panose="020B0609020204030204" pitchFamily="49" charset="0"/>
                <a:sym typeface="Courier New"/>
              </a:rPr>
              <a:t>readxl</a:t>
            </a:r>
            <a:r>
              <a:rPr lang="en-US" sz="2400" dirty="0" smtClean="0">
                <a:solidFill>
                  <a:srgbClr val="0365C0"/>
                </a:solidFill>
                <a:latin typeface="Consolas" panose="020B0609020204030204" pitchFamily="49" charset="0"/>
                <a:ea typeface="Courier New"/>
                <a:cs typeface="Consolas" panose="020B0609020204030204" pitchFamily="49" charset="0"/>
                <a:sym typeface="Courier New"/>
              </a:rPr>
              <a:t>)</a:t>
            </a:r>
          </a:p>
          <a:p>
            <a:pPr marL="186073"/>
            <a:r>
              <a:rPr lang="en-US" sz="2400" dirty="0" smtClean="0">
                <a:solidFill>
                  <a:srgbClr val="0365C0"/>
                </a:solidFill>
                <a:latin typeface="Consolas" panose="020B0609020204030204" pitchFamily="49" charset="0"/>
                <a:ea typeface="Courier New"/>
                <a:cs typeface="Consolas" panose="020B0609020204030204" pitchFamily="49" charset="0"/>
                <a:sym typeface="Courier New"/>
              </a:rPr>
              <a:t>orders </a:t>
            </a:r>
            <a:r>
              <a:rPr lang="en-US" sz="2400" dirty="0">
                <a:solidFill>
                  <a:srgbClr val="0365C0"/>
                </a:solidFill>
                <a:latin typeface="Consolas" panose="020B0609020204030204" pitchFamily="49" charset="0"/>
                <a:ea typeface="Courier New"/>
                <a:cs typeface="Consolas" panose="020B0609020204030204" pitchFamily="49" charset="0"/>
                <a:sym typeface="Courier New"/>
              </a:rPr>
              <a:t>&lt;- </a:t>
            </a:r>
            <a:r>
              <a:rPr lang="en-US" sz="2400" dirty="0" err="1">
                <a:solidFill>
                  <a:srgbClr val="0365C0"/>
                </a:solidFill>
                <a:latin typeface="Consolas" panose="020B0609020204030204" pitchFamily="49" charset="0"/>
                <a:ea typeface="Courier New"/>
                <a:cs typeface="Consolas" panose="020B0609020204030204" pitchFamily="49" charset="0"/>
                <a:sym typeface="Courier New"/>
              </a:rPr>
              <a:t>read_excel</a:t>
            </a:r>
            <a:r>
              <a:rPr lang="en-US" sz="2400" dirty="0">
                <a:solidFill>
                  <a:srgbClr val="0365C0"/>
                </a:solidFill>
                <a:latin typeface="Consolas" panose="020B0609020204030204" pitchFamily="49" charset="0"/>
                <a:ea typeface="Courier New"/>
                <a:cs typeface="Consolas" panose="020B0609020204030204" pitchFamily="49" charset="0"/>
                <a:sym typeface="Courier New"/>
              </a:rPr>
              <a:t>("data/orders_data_set.xlsx")</a:t>
            </a:r>
            <a:endParaRPr sz="2400" dirty="0">
              <a:latin typeface="Consolas" panose="020B0609020204030204" pitchFamily="49" charset="0"/>
              <a:ea typeface="Courier New"/>
              <a:cs typeface="Consolas" panose="020B0609020204030204" pitchFamily="49" charset="0"/>
              <a:sym typeface="Courier New"/>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13" name="Google Shape;131;p17"/>
          <p:cNvSpPr/>
          <p:nvPr/>
        </p:nvSpPr>
        <p:spPr>
          <a:xfrm>
            <a:off x="1758718" y="2201670"/>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3" name="Rounded Rectangular Callout 2"/>
          <p:cNvSpPr/>
          <p:nvPr/>
        </p:nvSpPr>
        <p:spPr>
          <a:xfrm>
            <a:off x="6885511" y="2750816"/>
            <a:ext cx="2928396" cy="2552214"/>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3" name="Google Shape;293;p32"/>
          <p:cNvSpPr txBox="1">
            <a:spLocks noGrp="1"/>
          </p:cNvSpPr>
          <p:nvPr>
            <p:ph type="title"/>
          </p:nvPr>
        </p:nvSpPr>
        <p:spPr>
          <a:xfrm>
            <a:off x="4927600" y="684400"/>
            <a:ext cx="1904470"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filter()</a:t>
            </a:r>
            <a:endParaRPr dirty="0"/>
          </a:p>
        </p:txBody>
      </p:sp>
      <p:sp>
        <p:nvSpPr>
          <p:cNvPr id="296" name="Google Shape;296;p32"/>
          <p:cNvSpPr txBox="1"/>
          <p:nvPr/>
        </p:nvSpPr>
        <p:spPr>
          <a:xfrm>
            <a:off x="2190655" y="1713022"/>
            <a:ext cx="6159054" cy="1167589"/>
          </a:xfrm>
          <a:prstGeom prst="rect">
            <a:avLst/>
          </a:prstGeom>
          <a:noFill/>
          <a:ln>
            <a:noFill/>
          </a:ln>
        </p:spPr>
        <p:txBody>
          <a:bodyPr spcFirstLastPara="1" wrap="square" lIns="0" tIns="6455" rIns="0" bIns="0" anchor="t" anchorCtr="0">
            <a:noAutofit/>
          </a:bodyPr>
          <a:lstStyle/>
          <a:p>
            <a:pPr marL="6803"/>
            <a:r>
              <a:rPr lang="en-US" sz="2652" dirty="0">
                <a:latin typeface="Calibri"/>
                <a:ea typeface="Calibri"/>
                <a:cs typeface="Calibri"/>
                <a:sym typeface="Calibri"/>
              </a:rPr>
              <a:t>Extract rows that meet logical criteria</a:t>
            </a:r>
            <a:r>
              <a:rPr lang="en-US" sz="2652" dirty="0" smtClean="0">
                <a:latin typeface="Calibri"/>
                <a:ea typeface="Calibri"/>
                <a:cs typeface="Calibri"/>
                <a:sym typeface="Calibri"/>
              </a:rPr>
              <a:t>.</a:t>
            </a:r>
            <a:endParaRPr sz="2652" dirty="0">
              <a:latin typeface="Calibri"/>
              <a:ea typeface="Calibri"/>
              <a:cs typeface="Calibri"/>
              <a:sym typeface="Calibri"/>
            </a:endParaRPr>
          </a:p>
        </p:txBody>
      </p:sp>
      <p:sp>
        <p:nvSpPr>
          <p:cNvPr id="14" name="Rectangle 13"/>
          <p:cNvSpPr/>
          <p:nvPr/>
        </p:nvSpPr>
        <p:spPr>
          <a:xfrm>
            <a:off x="1970276" y="2313797"/>
            <a:ext cx="7869462" cy="584775"/>
          </a:xfrm>
          <a:prstGeom prst="rect">
            <a:avLst/>
          </a:prstGeom>
        </p:spPr>
        <p:txBody>
          <a:bodyPr wrap="none">
            <a:spAutoFit/>
          </a:bodyPr>
          <a:lstStyle/>
          <a:p>
            <a:r>
              <a:rPr lang="en-US" sz="3200" dirty="0" smtClean="0">
                <a:latin typeface="Consolas" panose="020B0609020204030204" pitchFamily="49" charset="0"/>
                <a:ea typeface="Courier New"/>
                <a:cs typeface="Consolas" panose="020B0609020204030204" pitchFamily="49" charset="0"/>
                <a:sym typeface="Courier New"/>
              </a:rPr>
              <a:t>filter(</a:t>
            </a:r>
            <a:r>
              <a:rPr lang="en-US" sz="3200" dirty="0" smtClean="0">
                <a:solidFill>
                  <a:srgbClr val="0365C0"/>
                </a:solidFill>
                <a:latin typeface="Consolas" panose="020B0609020204030204" pitchFamily="49" charset="0"/>
                <a:ea typeface="Courier New"/>
                <a:cs typeface="Consolas" panose="020B0609020204030204" pitchFamily="49" charset="0"/>
                <a:sym typeface="Courier New"/>
              </a:rPr>
              <a:t>orders, </a:t>
            </a:r>
            <a:r>
              <a:rPr lang="en-US" sz="3200" dirty="0" err="1">
                <a:solidFill>
                  <a:srgbClr val="9BBB59"/>
                </a:solidFill>
                <a:latin typeface="Consolas" panose="020B0609020204030204" pitchFamily="49" charset="0"/>
                <a:ea typeface="Courier New"/>
                <a:cs typeface="Consolas" panose="020B0609020204030204" pitchFamily="49" charset="0"/>
                <a:sym typeface="Courier New"/>
              </a:rPr>
              <a:t>patient_id</a:t>
            </a:r>
            <a:r>
              <a:rPr lang="en-US" sz="3200" dirty="0">
                <a:solidFill>
                  <a:srgbClr val="9BBB59"/>
                </a:solidFill>
                <a:latin typeface="Consolas" panose="020B0609020204030204" pitchFamily="49" charset="0"/>
                <a:ea typeface="Courier New"/>
                <a:cs typeface="Consolas" panose="020B0609020204030204" pitchFamily="49" charset="0"/>
                <a:sym typeface="Courier New"/>
              </a:rPr>
              <a:t>==508061</a:t>
            </a:r>
            <a:r>
              <a:rPr lang="en-US" sz="3200" dirty="0" smtClean="0">
                <a:latin typeface="Consolas" panose="020B0609020204030204" pitchFamily="49" charset="0"/>
                <a:ea typeface="Courier New"/>
                <a:cs typeface="Consolas" panose="020B0609020204030204" pitchFamily="49" charset="0"/>
                <a:sym typeface="Courier New"/>
              </a:rPr>
              <a:t>)</a:t>
            </a:r>
            <a:endParaRPr lang="en-US" dirty="0"/>
          </a:p>
        </p:txBody>
      </p:sp>
      <p:sp>
        <p:nvSpPr>
          <p:cNvPr id="12" name="Google Shape;138;p17"/>
          <p:cNvSpPr txBox="1"/>
          <p:nvPr/>
        </p:nvSpPr>
        <p:spPr>
          <a:xfrm>
            <a:off x="1762309" y="3800330"/>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Trebuchet MS"/>
                <a:ea typeface="Trebuchet MS"/>
                <a:cs typeface="Trebuchet MS"/>
                <a:sym typeface="Trebuchet MS"/>
              </a:rPr>
              <a:t>data frame </a:t>
            </a:r>
            <a:r>
              <a:rPr lang="en-US" sz="2800" b="1" dirty="0" smtClean="0">
                <a:solidFill>
                  <a:srgbClr val="FFFFFF"/>
                </a:solidFill>
                <a:latin typeface="Trebuchet MS"/>
                <a:ea typeface="Trebuchet MS"/>
                <a:cs typeface="Trebuchet MS"/>
                <a:sym typeface="Trebuchet MS"/>
              </a:rPr>
              <a:t>to transform</a:t>
            </a:r>
            <a:endParaRPr sz="2800" dirty="0">
              <a:latin typeface="Trebuchet MS"/>
              <a:ea typeface="Trebuchet MS"/>
              <a:cs typeface="Trebuchet MS"/>
              <a:sym typeface="Trebuchet MS"/>
            </a:endParaRPr>
          </a:p>
        </p:txBody>
      </p:sp>
      <p:sp>
        <p:nvSpPr>
          <p:cNvPr id="15"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graphicFrame>
        <p:nvGraphicFramePr>
          <p:cNvPr id="2" name="Table 1"/>
          <p:cNvGraphicFramePr>
            <a:graphicFrameLocks noGrp="1"/>
          </p:cNvGraphicFramePr>
          <p:nvPr>
            <p:extLst>
              <p:ext uri="{D42A27DB-BD31-4B8C-83A1-F6EECF244321}">
                <p14:modId xmlns:p14="http://schemas.microsoft.com/office/powerpoint/2010/main" val="2600725562"/>
              </p:ext>
            </p:extLst>
          </p:nvPr>
        </p:nvGraphicFramePr>
        <p:xfrm>
          <a:off x="291052" y="3590008"/>
          <a:ext cx="5588783" cy="2152859"/>
        </p:xfrm>
        <a:graphic>
          <a:graphicData uri="http://schemas.openxmlformats.org/drawingml/2006/table">
            <a:tbl>
              <a:tblPr firstRow="1" bandRow="1">
                <a:tableStyleId>{71CB66AA-850D-4605-A19E-2ED404D436C7}</a:tableStyleId>
              </a:tblPr>
              <a:tblGrid>
                <a:gridCol w="1294575">
                  <a:extLst>
                    <a:ext uri="{9D8B030D-6E8A-4147-A177-3AD203B41FA5}">
                      <a16:colId xmlns:a16="http://schemas.microsoft.com/office/drawing/2014/main" xmlns="" val="20000"/>
                    </a:ext>
                  </a:extLst>
                </a:gridCol>
                <a:gridCol w="1099594">
                  <a:extLst>
                    <a:ext uri="{9D8B030D-6E8A-4147-A177-3AD203B41FA5}">
                      <a16:colId xmlns:a16="http://schemas.microsoft.com/office/drawing/2014/main" xmlns="" val="20001"/>
                    </a:ext>
                  </a:extLst>
                </a:gridCol>
                <a:gridCol w="2002421">
                  <a:extLst>
                    <a:ext uri="{9D8B030D-6E8A-4147-A177-3AD203B41FA5}">
                      <a16:colId xmlns:a16="http://schemas.microsoft.com/office/drawing/2014/main" xmlns="" val="20002"/>
                    </a:ext>
                  </a:extLst>
                </a:gridCol>
                <a:gridCol w="1192193">
                  <a:extLst>
                    <a:ext uri="{9D8B030D-6E8A-4147-A177-3AD203B41FA5}">
                      <a16:colId xmlns:a16="http://schemas.microsoft.com/office/drawing/2014/main" xmlns="" val="20003"/>
                    </a:ext>
                  </a:extLst>
                </a:gridCol>
              </a:tblGrid>
              <a:tr h="370840">
                <a:tc>
                  <a:txBody>
                    <a:bodyPr/>
                    <a:lstStyle/>
                    <a:p>
                      <a:pPr marL="0" lvl="0" indent="0" algn="ctr" rtl="0">
                        <a:spcBef>
                          <a:spcPts val="0"/>
                        </a:spcBef>
                        <a:spcAft>
                          <a:spcPts val="0"/>
                        </a:spcAft>
                        <a:buNone/>
                      </a:pPr>
                      <a:r>
                        <a:rPr lang="en-US" sz="1600" b="1" dirty="0" err="1" smtClean="0">
                          <a:solidFill>
                            <a:schemeClr val="lt1"/>
                          </a:solidFill>
                        </a:rPr>
                        <a:t>order_id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patient_id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smtClean="0">
                          <a:solidFill>
                            <a:schemeClr val="lt1"/>
                          </a:solidFill>
                        </a:rPr>
                        <a:t>description</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proc_code</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extLst>
                  <a:ext uri="{0D108BD9-81ED-4DB2-BD59-A6C34878D82A}">
                    <a16:rowId xmlns:a16="http://schemas.microsoft.com/office/drawing/2014/main" xmlns="" val="10000"/>
                  </a:ext>
                </a:extLst>
              </a:tr>
              <a:tr h="370840">
                <a:tc>
                  <a:txBody>
                    <a:bodyPr/>
                    <a:lstStyle/>
                    <a:p>
                      <a:pPr marL="0" lvl="0" indent="0" algn="ctr" rtl="0">
                        <a:spcBef>
                          <a:spcPts val="0"/>
                        </a:spcBef>
                        <a:spcAft>
                          <a:spcPts val="0"/>
                        </a:spcAft>
                        <a:buNone/>
                      </a:pPr>
                      <a:r>
                        <a:rPr lang="en-US" sz="1200" dirty="0"/>
                        <a:t>19766</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PROTHROMBIN TIME</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PRO</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1"/>
                  </a:ext>
                </a:extLst>
              </a:tr>
              <a:tr h="370840">
                <a:tc>
                  <a:txBody>
                    <a:bodyPr/>
                    <a:lstStyle/>
                    <a:p>
                      <a:pPr marL="0" lvl="0" indent="0" algn="ctr" rtl="0">
                        <a:spcBef>
                          <a:spcPts val="0"/>
                        </a:spcBef>
                        <a:spcAft>
                          <a:spcPts val="0"/>
                        </a:spcAft>
                        <a:buNone/>
                      </a:pPr>
                      <a:r>
                        <a:rPr lang="en-US" sz="1200" dirty="0"/>
                        <a:t>88444</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BMP</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2"/>
                  </a:ext>
                </a:extLst>
              </a:tr>
              <a:tr h="563687">
                <a:tc>
                  <a:txBody>
                    <a:bodyPr/>
                    <a:lstStyle/>
                    <a:p>
                      <a:pPr marL="0" lvl="0" indent="0" algn="ctr" rtl="0">
                        <a:spcBef>
                          <a:spcPts val="0"/>
                        </a:spcBef>
                        <a:spcAft>
                          <a:spcPts val="0"/>
                        </a:spcAft>
                        <a:buNone/>
                      </a:pPr>
                      <a:r>
                        <a:rPr lang="en-US" sz="1200" dirty="0"/>
                        <a:t>40477</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8DB4E2"/>
                    </a:solidFill>
                  </a:tcPr>
                </a:tc>
                <a:tc>
                  <a:txBody>
                    <a:bodyPr/>
                    <a:lstStyle/>
                    <a:p>
                      <a:pPr marL="0" lvl="0" indent="0" algn="ctr" rtl="0">
                        <a:spcBef>
                          <a:spcPts val="0"/>
                        </a:spcBef>
                        <a:spcAft>
                          <a:spcPts val="0"/>
                        </a:spcAft>
                        <a:buNone/>
                      </a:pPr>
                      <a:r>
                        <a:rPr lang="en-US" sz="1200" dirty="0"/>
                        <a:t>508061</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THYROID STIMULATING HORMONE</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TSH</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3"/>
                  </a:ext>
                </a:extLst>
              </a:tr>
              <a:tr h="370840">
                <a:tc>
                  <a:txBody>
                    <a:bodyPr/>
                    <a:lstStyle/>
                    <a:p>
                      <a:pPr marL="0" lvl="0" indent="0" algn="ctr" rtl="0">
                        <a:spcBef>
                          <a:spcPts val="0"/>
                        </a:spcBef>
                        <a:spcAft>
                          <a:spcPts val="0"/>
                        </a:spcAft>
                        <a:buNone/>
                      </a:pPr>
                      <a:r>
                        <a:rPr lang="en-US" sz="1200" dirty="0"/>
                        <a:t>97641</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508061</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T4, FREE</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T4FR</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4"/>
                  </a:ext>
                </a:extLst>
              </a:tr>
            </a:tbl>
          </a:graphicData>
        </a:graphic>
      </p:graphicFrame>
      <p:sp>
        <p:nvSpPr>
          <p:cNvPr id="16" name="Google Shape;324;p34"/>
          <p:cNvSpPr txBox="1"/>
          <p:nvPr/>
        </p:nvSpPr>
        <p:spPr>
          <a:xfrm>
            <a:off x="7040690" y="3601619"/>
            <a:ext cx="2618036" cy="1510232"/>
          </a:xfrm>
          <a:prstGeom prst="rect">
            <a:avLst/>
          </a:prstGeom>
          <a:noFill/>
          <a:ln>
            <a:noFill/>
          </a:ln>
        </p:spPr>
        <p:txBody>
          <a:bodyPr spcFirstLastPara="1" wrap="square" lIns="0" tIns="8504" rIns="0" bIns="0" anchor="t" anchorCtr="0">
            <a:noAutofit/>
          </a:bodyPr>
          <a:lstStyle/>
          <a:p>
            <a:pPr marL="8164" algn="ctr">
              <a:lnSpc>
                <a:spcPct val="116753"/>
              </a:lnSpc>
            </a:pPr>
            <a:r>
              <a:rPr lang="en-US" sz="2062" b="1" dirty="0">
                <a:solidFill>
                  <a:srgbClr val="FFFFFF"/>
                </a:solidFill>
                <a:latin typeface="Trebuchet MS"/>
                <a:ea typeface="Trebuchet MS"/>
                <a:cs typeface="Trebuchet MS"/>
                <a:sym typeface="Trebuchet MS"/>
              </a:rPr>
              <a:t>= sets</a:t>
            </a:r>
            <a:endParaRPr sz="2062" dirty="0">
              <a:latin typeface="Trebuchet MS"/>
              <a:ea typeface="Trebuchet MS"/>
              <a:cs typeface="Trebuchet MS"/>
              <a:sym typeface="Trebuchet MS"/>
            </a:endParaRPr>
          </a:p>
          <a:p>
            <a:pPr marL="7484" algn="ctr">
              <a:lnSpc>
                <a:spcPct val="116753"/>
              </a:lnSpc>
            </a:pPr>
            <a:r>
              <a:rPr lang="en-US" sz="2062" dirty="0">
                <a:solidFill>
                  <a:srgbClr val="FFFFFF"/>
                </a:solidFill>
                <a:latin typeface="Calibri"/>
                <a:ea typeface="Calibri"/>
                <a:cs typeface="Calibri"/>
                <a:sym typeface="Calibri"/>
              </a:rPr>
              <a:t>(returns nothing)</a:t>
            </a:r>
            <a:endParaRPr sz="2062" dirty="0">
              <a:latin typeface="Calibri"/>
              <a:ea typeface="Calibri"/>
              <a:cs typeface="Calibri"/>
              <a:sym typeface="Calibri"/>
            </a:endParaRPr>
          </a:p>
          <a:p>
            <a:pPr marL="7823" algn="ctr">
              <a:lnSpc>
                <a:spcPct val="116753"/>
              </a:lnSpc>
              <a:spcBef>
                <a:spcPts val="747"/>
              </a:spcBef>
            </a:pPr>
            <a:r>
              <a:rPr lang="en-US" sz="2062" b="1" dirty="0">
                <a:solidFill>
                  <a:srgbClr val="FFFFFF"/>
                </a:solidFill>
                <a:latin typeface="Trebuchet MS"/>
                <a:ea typeface="Trebuchet MS"/>
                <a:cs typeface="Trebuchet MS"/>
                <a:sym typeface="Trebuchet MS"/>
              </a:rPr>
              <a:t>== tests if equal</a:t>
            </a:r>
            <a:endParaRPr sz="2062" dirty="0">
              <a:latin typeface="Trebuchet MS"/>
              <a:ea typeface="Trebuchet MS"/>
              <a:cs typeface="Trebuchet MS"/>
              <a:sym typeface="Trebuchet MS"/>
            </a:endParaRPr>
          </a:p>
          <a:p>
            <a:pPr algn="ctr">
              <a:lnSpc>
                <a:spcPct val="116753"/>
              </a:lnSpc>
            </a:pPr>
            <a:r>
              <a:rPr lang="en-US" sz="2062" dirty="0">
                <a:solidFill>
                  <a:srgbClr val="FFFFFF"/>
                </a:solidFill>
                <a:latin typeface="Calibri"/>
                <a:ea typeface="Calibri"/>
                <a:cs typeface="Calibri"/>
                <a:sym typeface="Calibri"/>
              </a:rPr>
              <a:t>(returns TRUE or FALSE)</a:t>
            </a:r>
            <a:endParaRPr sz="2062" dirty="0">
              <a:latin typeface="Calibri"/>
              <a:ea typeface="Calibri"/>
              <a:cs typeface="Calibri"/>
              <a:sym typeface="Calibri"/>
            </a:endParaRPr>
          </a:p>
        </p:txBody>
      </p:sp>
    </p:spTree>
    <p:extLst>
      <p:ext uri="{BB962C8B-B14F-4D97-AF65-F5344CB8AC3E}">
        <p14:creationId xmlns:p14="http://schemas.microsoft.com/office/powerpoint/2010/main" val="19451776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13" name="Google Shape;131;p17"/>
          <p:cNvSpPr/>
          <p:nvPr/>
        </p:nvSpPr>
        <p:spPr>
          <a:xfrm>
            <a:off x="1758718" y="2201670"/>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293" name="Google Shape;293;p32"/>
          <p:cNvSpPr txBox="1">
            <a:spLocks noGrp="1"/>
          </p:cNvSpPr>
          <p:nvPr>
            <p:ph type="title"/>
          </p:nvPr>
        </p:nvSpPr>
        <p:spPr>
          <a:xfrm>
            <a:off x="4927600" y="684400"/>
            <a:ext cx="1904470"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filter()</a:t>
            </a:r>
            <a:endParaRPr dirty="0"/>
          </a:p>
        </p:txBody>
      </p:sp>
      <p:sp>
        <p:nvSpPr>
          <p:cNvPr id="296" name="Google Shape;296;p32"/>
          <p:cNvSpPr txBox="1"/>
          <p:nvPr/>
        </p:nvSpPr>
        <p:spPr>
          <a:xfrm>
            <a:off x="2190655" y="1713022"/>
            <a:ext cx="6159054" cy="1167589"/>
          </a:xfrm>
          <a:prstGeom prst="rect">
            <a:avLst/>
          </a:prstGeom>
          <a:noFill/>
          <a:ln>
            <a:noFill/>
          </a:ln>
        </p:spPr>
        <p:txBody>
          <a:bodyPr spcFirstLastPara="1" wrap="square" lIns="0" tIns="6455" rIns="0" bIns="0" anchor="t" anchorCtr="0">
            <a:noAutofit/>
          </a:bodyPr>
          <a:lstStyle/>
          <a:p>
            <a:pPr marL="6803"/>
            <a:r>
              <a:rPr lang="en-US" sz="2652" dirty="0">
                <a:latin typeface="Calibri"/>
                <a:ea typeface="Calibri"/>
                <a:cs typeface="Calibri"/>
                <a:sym typeface="Calibri"/>
              </a:rPr>
              <a:t>Extract rows that meet logical criteria</a:t>
            </a:r>
            <a:r>
              <a:rPr lang="en-US" sz="2652" dirty="0" smtClean="0">
                <a:latin typeface="Calibri"/>
                <a:ea typeface="Calibri"/>
                <a:cs typeface="Calibri"/>
                <a:sym typeface="Calibri"/>
              </a:rPr>
              <a:t>.</a:t>
            </a:r>
            <a:endParaRPr sz="2652" dirty="0">
              <a:latin typeface="Calibri"/>
              <a:ea typeface="Calibri"/>
              <a:cs typeface="Calibri"/>
              <a:sym typeface="Calibri"/>
            </a:endParaRPr>
          </a:p>
        </p:txBody>
      </p:sp>
      <p:sp>
        <p:nvSpPr>
          <p:cNvPr id="14" name="Rectangle 13"/>
          <p:cNvSpPr/>
          <p:nvPr/>
        </p:nvSpPr>
        <p:spPr>
          <a:xfrm>
            <a:off x="1970276" y="2313797"/>
            <a:ext cx="7417415" cy="584775"/>
          </a:xfrm>
          <a:prstGeom prst="rect">
            <a:avLst/>
          </a:prstGeom>
        </p:spPr>
        <p:txBody>
          <a:bodyPr wrap="none">
            <a:spAutoFit/>
          </a:bodyPr>
          <a:lstStyle/>
          <a:p>
            <a:r>
              <a:rPr lang="en-US" sz="3200" dirty="0" smtClean="0">
                <a:latin typeface="Consolas" panose="020B0609020204030204" pitchFamily="49" charset="0"/>
                <a:ea typeface="Courier New"/>
                <a:cs typeface="Consolas" panose="020B0609020204030204" pitchFamily="49" charset="0"/>
                <a:sym typeface="Courier New"/>
              </a:rPr>
              <a:t>filter(</a:t>
            </a:r>
            <a:r>
              <a:rPr lang="en-US" sz="3200" dirty="0" smtClean="0">
                <a:solidFill>
                  <a:srgbClr val="0365C0"/>
                </a:solidFill>
                <a:latin typeface="Consolas" panose="020B0609020204030204" pitchFamily="49" charset="0"/>
                <a:ea typeface="Courier New"/>
                <a:cs typeface="Consolas" panose="020B0609020204030204" pitchFamily="49" charset="0"/>
                <a:sym typeface="Courier New"/>
              </a:rPr>
              <a:t>orders, </a:t>
            </a:r>
            <a:r>
              <a:rPr lang="en-US" sz="3200" dirty="0" err="1">
                <a:solidFill>
                  <a:srgbClr val="9BBB59"/>
                </a:solidFill>
                <a:latin typeface="Consolas" panose="020B0609020204030204" pitchFamily="49" charset="0"/>
                <a:ea typeface="Courier New"/>
                <a:cs typeface="Consolas" panose="020B0609020204030204" pitchFamily="49" charset="0"/>
                <a:sym typeface="Courier New"/>
              </a:rPr>
              <a:t>proc_code</a:t>
            </a:r>
            <a:r>
              <a:rPr lang="en-US" sz="3200" dirty="0">
                <a:solidFill>
                  <a:srgbClr val="9BBB59"/>
                </a:solidFill>
                <a:latin typeface="Consolas" panose="020B0609020204030204" pitchFamily="49" charset="0"/>
                <a:ea typeface="Courier New"/>
                <a:cs typeface="Consolas" panose="020B0609020204030204" pitchFamily="49" charset="0"/>
                <a:sym typeface="Courier New"/>
              </a:rPr>
              <a:t>=="BMP"</a:t>
            </a:r>
            <a:r>
              <a:rPr lang="en-US" sz="3200" dirty="0" smtClean="0">
                <a:latin typeface="Consolas" panose="020B0609020204030204" pitchFamily="49" charset="0"/>
                <a:ea typeface="Courier New"/>
                <a:cs typeface="Consolas" panose="020B0609020204030204" pitchFamily="49" charset="0"/>
                <a:sym typeface="Courier New"/>
              </a:rPr>
              <a:t>)</a:t>
            </a:r>
            <a:endParaRPr lang="en-US" dirty="0"/>
          </a:p>
        </p:txBody>
      </p:sp>
      <p:sp>
        <p:nvSpPr>
          <p:cNvPr id="15"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graphicFrame>
        <p:nvGraphicFramePr>
          <p:cNvPr id="2" name="Table 1"/>
          <p:cNvGraphicFramePr>
            <a:graphicFrameLocks noGrp="1"/>
          </p:cNvGraphicFramePr>
          <p:nvPr>
            <p:extLst>
              <p:ext uri="{D42A27DB-BD31-4B8C-83A1-F6EECF244321}">
                <p14:modId xmlns:p14="http://schemas.microsoft.com/office/powerpoint/2010/main" val="1513194312"/>
              </p:ext>
            </p:extLst>
          </p:nvPr>
        </p:nvGraphicFramePr>
        <p:xfrm>
          <a:off x="291052" y="3590008"/>
          <a:ext cx="5588783" cy="2152859"/>
        </p:xfrm>
        <a:graphic>
          <a:graphicData uri="http://schemas.openxmlformats.org/drawingml/2006/table">
            <a:tbl>
              <a:tblPr firstRow="1" bandRow="1">
                <a:tableStyleId>{71CB66AA-850D-4605-A19E-2ED404D436C7}</a:tableStyleId>
              </a:tblPr>
              <a:tblGrid>
                <a:gridCol w="1294575">
                  <a:extLst>
                    <a:ext uri="{9D8B030D-6E8A-4147-A177-3AD203B41FA5}">
                      <a16:colId xmlns:a16="http://schemas.microsoft.com/office/drawing/2014/main" xmlns="" val="20000"/>
                    </a:ext>
                  </a:extLst>
                </a:gridCol>
                <a:gridCol w="1099594">
                  <a:extLst>
                    <a:ext uri="{9D8B030D-6E8A-4147-A177-3AD203B41FA5}">
                      <a16:colId xmlns:a16="http://schemas.microsoft.com/office/drawing/2014/main" xmlns="" val="20001"/>
                    </a:ext>
                  </a:extLst>
                </a:gridCol>
                <a:gridCol w="2002421">
                  <a:extLst>
                    <a:ext uri="{9D8B030D-6E8A-4147-A177-3AD203B41FA5}">
                      <a16:colId xmlns:a16="http://schemas.microsoft.com/office/drawing/2014/main" xmlns="" val="20002"/>
                    </a:ext>
                  </a:extLst>
                </a:gridCol>
                <a:gridCol w="1192193">
                  <a:extLst>
                    <a:ext uri="{9D8B030D-6E8A-4147-A177-3AD203B41FA5}">
                      <a16:colId xmlns:a16="http://schemas.microsoft.com/office/drawing/2014/main" xmlns="" val="20003"/>
                    </a:ext>
                  </a:extLst>
                </a:gridCol>
              </a:tblGrid>
              <a:tr h="370840">
                <a:tc>
                  <a:txBody>
                    <a:bodyPr/>
                    <a:lstStyle/>
                    <a:p>
                      <a:pPr marL="0" lvl="0" indent="0" algn="ctr" rtl="0">
                        <a:spcBef>
                          <a:spcPts val="0"/>
                        </a:spcBef>
                        <a:spcAft>
                          <a:spcPts val="0"/>
                        </a:spcAft>
                        <a:buNone/>
                      </a:pPr>
                      <a:r>
                        <a:rPr lang="en-US" sz="1600" b="1" dirty="0" err="1" smtClean="0">
                          <a:solidFill>
                            <a:schemeClr val="lt1"/>
                          </a:solidFill>
                        </a:rPr>
                        <a:t>order_id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patient_id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smtClean="0">
                          <a:solidFill>
                            <a:schemeClr val="lt1"/>
                          </a:solidFill>
                        </a:rPr>
                        <a:t>description</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proc_code</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extLst>
                  <a:ext uri="{0D108BD9-81ED-4DB2-BD59-A6C34878D82A}">
                    <a16:rowId xmlns:a16="http://schemas.microsoft.com/office/drawing/2014/main" xmlns="" val="10000"/>
                  </a:ext>
                </a:extLst>
              </a:tr>
              <a:tr h="370840">
                <a:tc>
                  <a:txBody>
                    <a:bodyPr/>
                    <a:lstStyle/>
                    <a:p>
                      <a:pPr marL="0" lvl="0" indent="0" algn="ctr" rtl="0">
                        <a:spcBef>
                          <a:spcPts val="0"/>
                        </a:spcBef>
                        <a:spcAft>
                          <a:spcPts val="0"/>
                        </a:spcAft>
                        <a:buNone/>
                      </a:pPr>
                      <a:r>
                        <a:rPr lang="en-US" sz="1200" dirty="0"/>
                        <a:t>19766</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PROTHROMBIN TIME</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PRO</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1"/>
                  </a:ext>
                </a:extLst>
              </a:tr>
              <a:tr h="370840">
                <a:tc>
                  <a:txBody>
                    <a:bodyPr/>
                    <a:lstStyle/>
                    <a:p>
                      <a:pPr marL="0" lvl="0" indent="0" algn="ctr" rtl="0">
                        <a:spcBef>
                          <a:spcPts val="0"/>
                        </a:spcBef>
                        <a:spcAft>
                          <a:spcPts val="0"/>
                        </a:spcAft>
                        <a:buNone/>
                      </a:pPr>
                      <a:r>
                        <a:rPr lang="en-US" sz="1200" dirty="0"/>
                        <a:t>88444</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BMP</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2"/>
                  </a:ext>
                </a:extLst>
              </a:tr>
              <a:tr h="563687">
                <a:tc>
                  <a:txBody>
                    <a:bodyPr/>
                    <a:lstStyle/>
                    <a:p>
                      <a:pPr marL="0" lvl="0" indent="0" algn="ctr" rtl="0">
                        <a:spcBef>
                          <a:spcPts val="0"/>
                        </a:spcBef>
                        <a:spcAft>
                          <a:spcPts val="0"/>
                        </a:spcAft>
                        <a:buNone/>
                      </a:pPr>
                      <a:r>
                        <a:rPr lang="en-US" sz="1200" dirty="0"/>
                        <a:t>40477</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lvl="0" indent="0" algn="ctr" rtl="0">
                        <a:spcBef>
                          <a:spcPts val="0"/>
                        </a:spcBef>
                        <a:spcAft>
                          <a:spcPts val="0"/>
                        </a:spcAft>
                        <a:buNone/>
                      </a:pPr>
                      <a:r>
                        <a:rPr lang="en-US" sz="1200" dirty="0"/>
                        <a:t>508061</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200" dirty="0"/>
                        <a:t>THYROID STIMULATING HORMONE</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200" dirty="0"/>
                        <a:t>TSH</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extLst>
                  <a:ext uri="{0D108BD9-81ED-4DB2-BD59-A6C34878D82A}">
                    <a16:rowId xmlns:a16="http://schemas.microsoft.com/office/drawing/2014/main" xmlns="" val="10003"/>
                  </a:ext>
                </a:extLst>
              </a:tr>
              <a:tr h="370840">
                <a:tc>
                  <a:txBody>
                    <a:bodyPr/>
                    <a:lstStyle/>
                    <a:p>
                      <a:pPr marL="0" lvl="0" indent="0" algn="ctr" rtl="0">
                        <a:spcBef>
                          <a:spcPts val="0"/>
                        </a:spcBef>
                        <a:spcAft>
                          <a:spcPts val="0"/>
                        </a:spcAft>
                        <a:buNone/>
                      </a:pPr>
                      <a:r>
                        <a:rPr lang="en-US" sz="1200" dirty="0"/>
                        <a:t>97641</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200" dirty="0"/>
                        <a:t>508061</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200" dirty="0"/>
                        <a:t>T4, FREE</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200" dirty="0"/>
                        <a:t>T4FR</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extLst>
                  <a:ext uri="{0D108BD9-81ED-4DB2-BD59-A6C34878D82A}">
                    <a16:rowId xmlns:a16="http://schemas.microsoft.com/office/drawing/2014/main" xmlns="" val="10004"/>
                  </a:ext>
                </a:extLst>
              </a:tr>
            </a:tbl>
          </a:graphicData>
        </a:graphic>
      </p:graphicFrame>
      <p:sp>
        <p:nvSpPr>
          <p:cNvPr id="16" name="Google Shape;324;p34"/>
          <p:cNvSpPr txBox="1"/>
          <p:nvPr/>
        </p:nvSpPr>
        <p:spPr>
          <a:xfrm>
            <a:off x="7040690" y="3601619"/>
            <a:ext cx="2618036" cy="1510232"/>
          </a:xfrm>
          <a:prstGeom prst="rect">
            <a:avLst/>
          </a:prstGeom>
          <a:noFill/>
          <a:ln>
            <a:noFill/>
          </a:ln>
        </p:spPr>
        <p:txBody>
          <a:bodyPr spcFirstLastPara="1" wrap="square" lIns="0" tIns="8504" rIns="0" bIns="0" anchor="t" anchorCtr="0">
            <a:noAutofit/>
          </a:bodyPr>
          <a:lstStyle/>
          <a:p>
            <a:pPr marL="8164" algn="ctr">
              <a:lnSpc>
                <a:spcPct val="116753"/>
              </a:lnSpc>
            </a:pPr>
            <a:r>
              <a:rPr lang="en-US" sz="2062" b="1" dirty="0">
                <a:solidFill>
                  <a:srgbClr val="FFFFFF"/>
                </a:solidFill>
                <a:latin typeface="Trebuchet MS"/>
                <a:ea typeface="Trebuchet MS"/>
                <a:cs typeface="Trebuchet MS"/>
                <a:sym typeface="Trebuchet MS"/>
              </a:rPr>
              <a:t>= sets</a:t>
            </a:r>
            <a:endParaRPr sz="2062" dirty="0">
              <a:latin typeface="Trebuchet MS"/>
              <a:ea typeface="Trebuchet MS"/>
              <a:cs typeface="Trebuchet MS"/>
              <a:sym typeface="Trebuchet MS"/>
            </a:endParaRPr>
          </a:p>
          <a:p>
            <a:pPr marL="7484" algn="ctr">
              <a:lnSpc>
                <a:spcPct val="116753"/>
              </a:lnSpc>
            </a:pPr>
            <a:r>
              <a:rPr lang="en-US" sz="2062" dirty="0">
                <a:solidFill>
                  <a:srgbClr val="FFFFFF"/>
                </a:solidFill>
                <a:latin typeface="Calibri"/>
                <a:ea typeface="Calibri"/>
                <a:cs typeface="Calibri"/>
                <a:sym typeface="Calibri"/>
              </a:rPr>
              <a:t>(returns nothing)</a:t>
            </a:r>
            <a:endParaRPr sz="2062" dirty="0">
              <a:latin typeface="Calibri"/>
              <a:ea typeface="Calibri"/>
              <a:cs typeface="Calibri"/>
              <a:sym typeface="Calibri"/>
            </a:endParaRPr>
          </a:p>
          <a:p>
            <a:pPr marL="7823" algn="ctr">
              <a:lnSpc>
                <a:spcPct val="116753"/>
              </a:lnSpc>
              <a:spcBef>
                <a:spcPts val="747"/>
              </a:spcBef>
            </a:pPr>
            <a:r>
              <a:rPr lang="en-US" sz="2062" b="1" dirty="0">
                <a:solidFill>
                  <a:srgbClr val="FFFFFF"/>
                </a:solidFill>
                <a:latin typeface="Trebuchet MS"/>
                <a:ea typeface="Trebuchet MS"/>
                <a:cs typeface="Trebuchet MS"/>
                <a:sym typeface="Trebuchet MS"/>
              </a:rPr>
              <a:t>== tests if equal</a:t>
            </a:r>
            <a:endParaRPr sz="2062" dirty="0">
              <a:latin typeface="Trebuchet MS"/>
              <a:ea typeface="Trebuchet MS"/>
              <a:cs typeface="Trebuchet MS"/>
              <a:sym typeface="Trebuchet MS"/>
            </a:endParaRPr>
          </a:p>
          <a:p>
            <a:pPr algn="ctr">
              <a:lnSpc>
                <a:spcPct val="116753"/>
              </a:lnSpc>
            </a:pPr>
            <a:r>
              <a:rPr lang="en-US" sz="2062" dirty="0">
                <a:solidFill>
                  <a:srgbClr val="FFFFFF"/>
                </a:solidFill>
                <a:latin typeface="Calibri"/>
                <a:ea typeface="Calibri"/>
                <a:cs typeface="Calibri"/>
                <a:sym typeface="Calibri"/>
              </a:rPr>
              <a:t>(returns TRUE or FALSE)</a:t>
            </a:r>
            <a:endParaRPr sz="2062" dirty="0">
              <a:latin typeface="Calibri"/>
              <a:ea typeface="Calibri"/>
              <a:cs typeface="Calibri"/>
              <a:sym typeface="Calibri"/>
            </a:endParaRPr>
          </a:p>
        </p:txBody>
      </p:sp>
      <p:graphicFrame>
        <p:nvGraphicFramePr>
          <p:cNvPr id="11" name="Table 10"/>
          <p:cNvGraphicFramePr>
            <a:graphicFrameLocks noGrp="1"/>
          </p:cNvGraphicFramePr>
          <p:nvPr>
            <p:extLst>
              <p:ext uri="{D42A27DB-BD31-4B8C-83A1-F6EECF244321}">
                <p14:modId xmlns:p14="http://schemas.microsoft.com/office/powerpoint/2010/main" val="1530817418"/>
              </p:ext>
            </p:extLst>
          </p:nvPr>
        </p:nvGraphicFramePr>
        <p:xfrm>
          <a:off x="6193558" y="3508983"/>
          <a:ext cx="5588783" cy="2261340"/>
        </p:xfrm>
        <a:graphic>
          <a:graphicData uri="http://schemas.openxmlformats.org/drawingml/2006/table">
            <a:tbl>
              <a:tblPr firstRow="1" bandRow="1">
                <a:tableStyleId>{71CB66AA-850D-4605-A19E-2ED404D436C7}</a:tableStyleId>
              </a:tblPr>
              <a:tblGrid>
                <a:gridCol w="1294575">
                  <a:extLst>
                    <a:ext uri="{9D8B030D-6E8A-4147-A177-3AD203B41FA5}">
                      <a16:colId xmlns:a16="http://schemas.microsoft.com/office/drawing/2014/main" xmlns="" val="20000"/>
                    </a:ext>
                  </a:extLst>
                </a:gridCol>
                <a:gridCol w="1099594">
                  <a:extLst>
                    <a:ext uri="{9D8B030D-6E8A-4147-A177-3AD203B41FA5}">
                      <a16:colId xmlns:a16="http://schemas.microsoft.com/office/drawing/2014/main" xmlns="" val="20001"/>
                    </a:ext>
                  </a:extLst>
                </a:gridCol>
                <a:gridCol w="2002421">
                  <a:extLst>
                    <a:ext uri="{9D8B030D-6E8A-4147-A177-3AD203B41FA5}">
                      <a16:colId xmlns:a16="http://schemas.microsoft.com/office/drawing/2014/main" xmlns="" val="20002"/>
                    </a:ext>
                  </a:extLst>
                </a:gridCol>
                <a:gridCol w="1192193">
                  <a:extLst>
                    <a:ext uri="{9D8B030D-6E8A-4147-A177-3AD203B41FA5}">
                      <a16:colId xmlns:a16="http://schemas.microsoft.com/office/drawing/2014/main" xmlns="" val="20003"/>
                    </a:ext>
                  </a:extLst>
                </a:gridCol>
              </a:tblGrid>
              <a:tr h="317836">
                <a:tc>
                  <a:txBody>
                    <a:bodyPr/>
                    <a:lstStyle/>
                    <a:p>
                      <a:pPr marL="0" lvl="0" indent="0" algn="ctr" rtl="0">
                        <a:spcBef>
                          <a:spcPts val="0"/>
                        </a:spcBef>
                        <a:spcAft>
                          <a:spcPts val="0"/>
                        </a:spcAft>
                        <a:buNone/>
                      </a:pPr>
                      <a:r>
                        <a:rPr lang="en-US" sz="1600" b="1" dirty="0" err="1" smtClean="0">
                          <a:solidFill>
                            <a:schemeClr val="lt1"/>
                          </a:solidFill>
                        </a:rPr>
                        <a:t>order_id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patient_id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smtClean="0">
                          <a:solidFill>
                            <a:schemeClr val="lt1"/>
                          </a:solidFill>
                        </a:rPr>
                        <a:t>description</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proc_code</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extLst>
                  <a:ext uri="{0D108BD9-81ED-4DB2-BD59-A6C34878D82A}">
                    <a16:rowId xmlns:a16="http://schemas.microsoft.com/office/drawing/2014/main" xmlns="" val="10000"/>
                  </a:ext>
                </a:extLst>
              </a:tr>
              <a:tr h="417288">
                <a:tc>
                  <a:txBody>
                    <a:bodyPr/>
                    <a:lstStyle/>
                    <a:p>
                      <a:pPr marL="0" lvl="0" indent="0" algn="ctr" rtl="0">
                        <a:spcBef>
                          <a:spcPts val="0"/>
                        </a:spcBef>
                        <a:spcAft>
                          <a:spcPts val="0"/>
                        </a:spcAft>
                        <a:buNone/>
                      </a:pPr>
                      <a:r>
                        <a:rPr lang="en-US" sz="1400" dirty="0"/>
                        <a:t>88444</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400" dirty="0"/>
                        <a:t>511388</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BMP</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1"/>
                  </a:ext>
                </a:extLst>
              </a:tr>
              <a:tr h="414097">
                <a:tc>
                  <a:txBody>
                    <a:bodyPr/>
                    <a:lstStyle/>
                    <a:p>
                      <a:pPr algn="ctr"/>
                      <a:r>
                        <a:rPr lang="en-US" sz="1400" dirty="0">
                          <a:effectLst/>
                        </a:rPr>
                        <a:t>55526</a:t>
                      </a: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algn="ctr"/>
                      <a:r>
                        <a:rPr lang="en-US" sz="1400" dirty="0">
                          <a:effectLst/>
                        </a:rPr>
                        <a:t>511303</a:t>
                      </a: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BMP</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2"/>
                  </a:ext>
                </a:extLst>
              </a:tr>
              <a:tr h="414097">
                <a:tc>
                  <a:txBody>
                    <a:bodyPr/>
                    <a:lstStyle/>
                    <a:p>
                      <a:pPr algn="ctr"/>
                      <a:r>
                        <a:rPr lang="en-US" sz="1400" dirty="0">
                          <a:effectLst/>
                        </a:rPr>
                        <a:t>69809</a:t>
                      </a: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algn="ctr"/>
                      <a:r>
                        <a:rPr lang="en-US" sz="1400" dirty="0">
                          <a:effectLst/>
                        </a:rPr>
                        <a:t>509686</a:t>
                      </a: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BMP</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3"/>
                  </a:ext>
                </a:extLst>
              </a:tr>
              <a:tr h="414097">
                <a:tc>
                  <a:txBody>
                    <a:bodyPr/>
                    <a:lstStyle/>
                    <a:p>
                      <a:pPr algn="ctr"/>
                      <a:r>
                        <a:rPr lang="en-US" sz="1400" dirty="0">
                          <a:effectLst/>
                        </a:rPr>
                        <a:t>24316</a:t>
                      </a: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algn="ctr"/>
                      <a:r>
                        <a:rPr lang="en-US" sz="1400" dirty="0">
                          <a:effectLst/>
                        </a:rPr>
                        <a:t>503847</a:t>
                      </a: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BMP</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4"/>
                  </a:ext>
                </a:extLst>
              </a:tr>
            </a:tbl>
          </a:graphicData>
        </a:graphic>
      </p:graphicFrame>
      <p:cxnSp>
        <p:nvCxnSpPr>
          <p:cNvPr id="17" name="Straight Arrow Connector 16"/>
          <p:cNvCxnSpPr/>
          <p:nvPr/>
        </p:nvCxnSpPr>
        <p:spPr>
          <a:xfrm>
            <a:off x="5879835" y="4651867"/>
            <a:ext cx="486241" cy="1457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262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340"/>
        <p:cNvGrpSpPr/>
        <p:nvPr/>
      </p:nvGrpSpPr>
      <p:grpSpPr>
        <a:xfrm>
          <a:off x="0" y="0"/>
          <a:ext cx="0" cy="0"/>
          <a:chOff x="0" y="0"/>
          <a:chExt cx="0" cy="0"/>
        </a:xfrm>
      </p:grpSpPr>
      <p:sp>
        <p:nvSpPr>
          <p:cNvPr id="342" name="Google Shape;342;p36"/>
          <p:cNvSpPr txBox="1">
            <a:spLocks noGrp="1"/>
          </p:cNvSpPr>
          <p:nvPr>
            <p:ph type="title"/>
          </p:nvPr>
        </p:nvSpPr>
        <p:spPr>
          <a:xfrm>
            <a:off x="4323129" y="671341"/>
            <a:ext cx="3535721"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Logical tests</a:t>
            </a:r>
            <a:endParaRPr dirty="0"/>
          </a:p>
        </p:txBody>
      </p:sp>
      <p:graphicFrame>
        <p:nvGraphicFramePr>
          <p:cNvPr id="344" name="Google Shape;344;p36"/>
          <p:cNvGraphicFramePr/>
          <p:nvPr>
            <p:extLst>
              <p:ext uri="{D42A27DB-BD31-4B8C-83A1-F6EECF244321}">
                <p14:modId xmlns:p14="http://schemas.microsoft.com/office/powerpoint/2010/main" val="2006190313"/>
              </p:ext>
            </p:extLst>
          </p:nvPr>
        </p:nvGraphicFramePr>
        <p:xfrm>
          <a:off x="2687324" y="1843423"/>
          <a:ext cx="7268900" cy="4552140"/>
        </p:xfrm>
        <a:graphic>
          <a:graphicData uri="http://schemas.openxmlformats.org/drawingml/2006/table">
            <a:tbl>
              <a:tblPr firstRow="1" bandRow="1">
                <a:noFill/>
                <a:tableStyleId>{809C1C93-8995-4D9E-87C8-A8817AF97DB9}</a:tableStyleId>
              </a:tblPr>
              <a:tblGrid>
                <a:gridCol w="2366752">
                  <a:extLst>
                    <a:ext uri="{9D8B030D-6E8A-4147-A177-3AD203B41FA5}">
                      <a16:colId xmlns:a16="http://schemas.microsoft.com/office/drawing/2014/main" xmlns="" val="20000"/>
                    </a:ext>
                  </a:extLst>
                </a:gridCol>
                <a:gridCol w="4902148">
                  <a:extLst>
                    <a:ext uri="{9D8B030D-6E8A-4147-A177-3AD203B41FA5}">
                      <a16:colId xmlns:a16="http://schemas.microsoft.com/office/drawing/2014/main" xmlns="" val="20001"/>
                    </a:ext>
                  </a:extLst>
                </a:gridCol>
              </a:tblGrid>
              <a:tr h="427339">
                <a:tc>
                  <a:txBody>
                    <a:bodyPr/>
                    <a:lstStyle/>
                    <a:p>
                      <a:pPr marL="1270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&lt;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887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Less than</a:t>
                      </a:r>
                      <a:endParaRPr sz="2500" u="none" strike="noStrike" cap="none">
                        <a:latin typeface="Calibri"/>
                        <a:ea typeface="Calibri"/>
                        <a:cs typeface="Calibri"/>
                        <a:sym typeface="Calibri"/>
                      </a:endParaRPr>
                    </a:p>
                  </a:txBody>
                  <a:tcPr marL="0" marR="0" marT="3350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xmlns="" val="10000"/>
                  </a:ext>
                </a:extLst>
              </a:tr>
              <a:tr h="427339">
                <a:tc>
                  <a:txBody>
                    <a:bodyPr/>
                    <a:lstStyle/>
                    <a:p>
                      <a:pPr marL="1270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&gt;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696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Greater than</a:t>
                      </a:r>
                      <a:endParaRPr sz="2500" u="none" strike="noStrike" cap="none">
                        <a:latin typeface="Calibri"/>
                        <a:ea typeface="Calibri"/>
                        <a:cs typeface="Calibri"/>
                        <a:sym typeface="Calibri"/>
                      </a:endParaRPr>
                    </a:p>
                  </a:txBody>
                  <a:tcPr marL="0" marR="0" marT="37728"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xmlns="" val="10001"/>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121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Equal to</a:t>
                      </a:r>
                      <a:endParaRPr sz="2500" u="none" strike="noStrike" cap="none">
                        <a:latin typeface="Calibri"/>
                        <a:ea typeface="Calibri"/>
                        <a:cs typeface="Calibri"/>
                        <a:sym typeface="Calibri"/>
                      </a:endParaRPr>
                    </a:p>
                  </a:txBody>
                  <a:tcPr marL="0" marR="0" marT="3581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xmlns="" val="10002"/>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&lt;=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9281"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Less than or equal to</a:t>
                      </a:r>
                      <a:endParaRPr sz="2500" u="none" strike="noStrike" cap="none">
                        <a:latin typeface="Calibri"/>
                        <a:ea typeface="Calibri"/>
                        <a:cs typeface="Calibri"/>
                        <a:sym typeface="Calibri"/>
                      </a:endParaRPr>
                    </a:p>
                  </a:txBody>
                  <a:tcPr marL="0" marR="0" marT="3388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xmlns="" val="10003"/>
                  </a:ext>
                </a:extLst>
              </a:tr>
              <a:tr h="78961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&gt;=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735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Greater than or equal to</a:t>
                      </a:r>
                      <a:endParaRPr sz="2500" u="none" strike="noStrike" cap="none">
                        <a:latin typeface="Calibri"/>
                        <a:ea typeface="Calibri"/>
                        <a:cs typeface="Calibri"/>
                        <a:sym typeface="Calibri"/>
                      </a:endParaRPr>
                    </a:p>
                  </a:txBody>
                  <a:tcPr marL="0" marR="0" marT="3850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xmlns="" val="10004"/>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197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Calibri"/>
                          <a:ea typeface="Calibri"/>
                          <a:cs typeface="Calibri"/>
                          <a:sym typeface="Calibri"/>
                        </a:rPr>
                        <a:t>Not equal to</a:t>
                      </a:r>
                      <a:endParaRPr sz="2500" u="none" strike="noStrike" cap="none" dirty="0">
                        <a:latin typeface="Calibri"/>
                        <a:ea typeface="Calibri"/>
                        <a:cs typeface="Calibri"/>
                        <a:sym typeface="Calibri"/>
                      </a:endParaRPr>
                    </a:p>
                  </a:txBody>
                  <a:tcPr marL="0" marR="0" marT="36576"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xmlns="" val="10005"/>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%in%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0058"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Group membership</a:t>
                      </a:r>
                      <a:endParaRPr sz="2500" u="none" strike="noStrike" cap="none">
                        <a:latin typeface="Calibri"/>
                        <a:ea typeface="Calibri"/>
                        <a:cs typeface="Calibri"/>
                        <a:sym typeface="Calibri"/>
                      </a:endParaRPr>
                    </a:p>
                  </a:txBody>
                  <a:tcPr marL="0" marR="0" marT="3427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xmlns="" val="10006"/>
                  </a:ext>
                </a:extLst>
              </a:tr>
              <a:tr h="427339">
                <a:tc>
                  <a:txBody>
                    <a:bodyPr/>
                    <a:lstStyle/>
                    <a:p>
                      <a:pPr marL="0" marR="0" lvl="0" indent="0" algn="ctr" rtl="0">
                        <a:lnSpc>
                          <a:spcPct val="100000"/>
                        </a:lnSpc>
                        <a:spcBef>
                          <a:spcPts val="0"/>
                        </a:spcBef>
                        <a:spcAft>
                          <a:spcPts val="0"/>
                        </a:spcAft>
                        <a:buNone/>
                      </a:pPr>
                      <a:r>
                        <a:rPr lang="en-US" sz="2800" u="none" strike="noStrike" cap="none" dirty="0">
                          <a:latin typeface="Consolas" panose="020B0609020204030204" pitchFamily="49" charset="0"/>
                          <a:ea typeface="Courier New"/>
                          <a:cs typeface="Consolas" panose="020B0609020204030204" pitchFamily="49" charset="0"/>
                          <a:sym typeface="Courier New"/>
                        </a:rPr>
                        <a:t>is.na(</a:t>
                      </a:r>
                      <a:r>
                        <a:rPr lang="en-US" sz="280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latin typeface="Consolas" panose="020B0609020204030204" pitchFamily="49" charset="0"/>
                          <a:ea typeface="Courier New"/>
                          <a:cs typeface="Consolas" panose="020B0609020204030204" pitchFamily="49" charset="0"/>
                          <a:sym typeface="Courier New"/>
                        </a:rPr>
                        <a:t>)</a:t>
                      </a:r>
                      <a:endParaRPr sz="2800" u="none" strike="noStrike" cap="none" dirty="0">
                        <a:latin typeface="Consolas" panose="020B0609020204030204" pitchFamily="49" charset="0"/>
                        <a:ea typeface="Courier New"/>
                        <a:cs typeface="Consolas" panose="020B0609020204030204" pitchFamily="49" charset="0"/>
                        <a:sym typeface="Courier New"/>
                      </a:endParaRPr>
                    </a:p>
                  </a:txBody>
                  <a:tcPr marL="0" marR="0" marT="3812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Is NA</a:t>
                      </a:r>
                      <a:endParaRPr sz="2500" u="none" strike="noStrike" cap="none">
                        <a:latin typeface="Calibri"/>
                        <a:ea typeface="Calibri"/>
                        <a:cs typeface="Calibri"/>
                        <a:sym typeface="Calibri"/>
                      </a:endParaRPr>
                    </a:p>
                  </a:txBody>
                  <a:tcPr marL="0" marR="0" marT="3235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xmlns="" val="10007"/>
                  </a:ext>
                </a:extLst>
              </a:tr>
              <a:tr h="498987">
                <a:tc>
                  <a:txBody>
                    <a:bodyPr/>
                    <a:lstStyle/>
                    <a:p>
                      <a:pPr marL="12700" marR="0" lvl="0" indent="0" algn="ctr" rtl="0">
                        <a:lnSpc>
                          <a:spcPct val="100000"/>
                        </a:lnSpc>
                        <a:spcBef>
                          <a:spcPts val="0"/>
                        </a:spcBef>
                        <a:spcAft>
                          <a:spcPts val="0"/>
                        </a:spcAft>
                        <a:buNone/>
                      </a:pPr>
                      <a:r>
                        <a:rPr lang="en-US" sz="2800" u="none" strike="noStrike" cap="none" dirty="0">
                          <a:latin typeface="Consolas" panose="020B0609020204030204" pitchFamily="49" charset="0"/>
                          <a:ea typeface="Courier New"/>
                          <a:cs typeface="Consolas" panose="020B0609020204030204" pitchFamily="49" charset="0"/>
                          <a:sym typeface="Courier New"/>
                        </a:rPr>
                        <a:t>!is.na(</a:t>
                      </a:r>
                      <a:r>
                        <a:rPr lang="en-US" sz="280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latin typeface="Consolas" panose="020B0609020204030204" pitchFamily="49" charset="0"/>
                          <a:ea typeface="Courier New"/>
                          <a:cs typeface="Consolas" panose="020B0609020204030204" pitchFamily="49" charset="0"/>
                          <a:sym typeface="Courier New"/>
                        </a:rPr>
                        <a:t>)</a:t>
                      </a:r>
                      <a:endParaRPr sz="2800" u="none" strike="noStrike" cap="none" dirty="0">
                        <a:latin typeface="Consolas" panose="020B0609020204030204" pitchFamily="49" charset="0"/>
                        <a:ea typeface="Courier New"/>
                        <a:cs typeface="Consolas" panose="020B0609020204030204" pitchFamily="49" charset="0"/>
                        <a:sym typeface="Courier New"/>
                      </a:endParaRPr>
                    </a:p>
                  </a:txBody>
                  <a:tcPr marL="0" marR="0" marT="3581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Calibri"/>
                          <a:ea typeface="Calibri"/>
                          <a:cs typeface="Calibri"/>
                          <a:sym typeface="Calibri"/>
                        </a:rPr>
                        <a:t>Is not NA</a:t>
                      </a:r>
                      <a:endParaRPr sz="2500" u="none" strike="noStrike" cap="none" dirty="0">
                        <a:latin typeface="Calibri"/>
                        <a:ea typeface="Calibri"/>
                        <a:cs typeface="Calibri"/>
                        <a:sym typeface="Calibri"/>
                      </a:endParaRPr>
                    </a:p>
                  </a:txBody>
                  <a:tcPr marL="0" marR="0" marT="3696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xmlns="" val="10008"/>
                  </a:ext>
                </a:extLst>
              </a:tr>
            </a:tbl>
          </a:graphicData>
        </a:graphic>
      </p:graphicFrame>
      <p:sp>
        <p:nvSpPr>
          <p:cNvPr id="6"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348"/>
        <p:cNvGrpSpPr/>
        <p:nvPr/>
      </p:nvGrpSpPr>
      <p:grpSpPr>
        <a:xfrm>
          <a:off x="0" y="0"/>
          <a:ext cx="0" cy="0"/>
          <a:chOff x="0" y="0"/>
          <a:chExt cx="0" cy="0"/>
        </a:xfrm>
      </p:grpSpPr>
      <p:sp>
        <p:nvSpPr>
          <p:cNvPr id="349" name="Google Shape;349;p37"/>
          <p:cNvSpPr/>
          <p:nvPr/>
        </p:nvSpPr>
        <p:spPr>
          <a:xfrm>
            <a:off x="0" y="0"/>
            <a:ext cx="12192000"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350" name="Google Shape;350;p37"/>
          <p:cNvSpPr txBox="1">
            <a:spLocks noGrp="1"/>
          </p:cNvSpPr>
          <p:nvPr>
            <p:ph type="title"/>
          </p:nvPr>
        </p:nvSpPr>
        <p:spPr>
          <a:xfrm>
            <a:off x="4236721" y="614555"/>
            <a:ext cx="3357542" cy="777536"/>
          </a:xfrm>
          <a:prstGeom prst="rect">
            <a:avLst/>
          </a:prstGeom>
          <a:noFill/>
          <a:ln>
            <a:noFill/>
          </a:ln>
        </p:spPr>
        <p:txBody>
          <a:bodyPr spcFirstLastPara="1" wrap="square" lIns="0" tIns="6455" rIns="0" bIns="0" anchor="t" anchorCtr="0">
            <a:noAutofit/>
          </a:bodyPr>
          <a:lstStyle/>
          <a:p>
            <a:pPr marL="10545"/>
            <a:r>
              <a:rPr lang="en-US" dirty="0" smtClean="0"/>
              <a:t>Exercise 3</a:t>
            </a:r>
            <a:endParaRPr dirty="0"/>
          </a:p>
        </p:txBody>
      </p:sp>
      <p:sp>
        <p:nvSpPr>
          <p:cNvPr id="351" name="Google Shape;351;p37"/>
          <p:cNvSpPr txBox="1"/>
          <p:nvPr/>
        </p:nvSpPr>
        <p:spPr>
          <a:xfrm>
            <a:off x="1405054" y="1890818"/>
            <a:ext cx="10259122" cy="3355554"/>
          </a:xfrm>
          <a:prstGeom prst="rect">
            <a:avLst/>
          </a:prstGeom>
          <a:noFill/>
          <a:ln>
            <a:noFill/>
          </a:ln>
        </p:spPr>
        <p:txBody>
          <a:bodyPr spcFirstLastPara="1" wrap="square" lIns="0" tIns="6804" rIns="0" bIns="0" anchor="t" anchorCtr="0">
            <a:noAutofit/>
          </a:bodyPr>
          <a:lstStyle/>
          <a:p>
            <a:pPr marL="6803" marR="2721">
              <a:lnSpc>
                <a:spcPct val="124848"/>
              </a:lnSpc>
            </a:pPr>
            <a:r>
              <a:rPr lang="en-US" sz="2652" dirty="0" smtClean="0">
                <a:solidFill>
                  <a:srgbClr val="005493"/>
                </a:solidFill>
                <a:latin typeface="Calibri"/>
                <a:ea typeface="Calibri"/>
                <a:cs typeface="Calibri"/>
                <a:sym typeface="Calibri"/>
              </a:rPr>
              <a:t>Use filter() with the </a:t>
            </a:r>
            <a:r>
              <a:rPr lang="en-US" sz="2652" dirty="0">
                <a:solidFill>
                  <a:srgbClr val="005493"/>
                </a:solidFill>
                <a:latin typeface="Calibri"/>
                <a:ea typeface="Calibri"/>
                <a:cs typeface="Calibri"/>
                <a:sym typeface="Calibri"/>
              </a:rPr>
              <a:t>logical operators to </a:t>
            </a:r>
            <a:r>
              <a:rPr lang="en-US" sz="2652" dirty="0" smtClean="0">
                <a:solidFill>
                  <a:srgbClr val="005493"/>
                </a:solidFill>
                <a:latin typeface="Calibri"/>
                <a:ea typeface="Calibri"/>
                <a:cs typeface="Calibri"/>
                <a:sym typeface="Calibri"/>
              </a:rPr>
              <a:t>find:</a:t>
            </a:r>
            <a:endParaRPr lang="en-US" sz="2800" dirty="0">
              <a:solidFill>
                <a:srgbClr val="005493"/>
              </a:solidFill>
              <a:latin typeface="Calibri"/>
              <a:ea typeface="Calibri"/>
              <a:cs typeface="Calibri"/>
              <a:sym typeface="Calibri"/>
            </a:endParaRPr>
          </a:p>
          <a:p>
            <a:pPr marL="6803" marR="2721">
              <a:lnSpc>
                <a:spcPct val="124848"/>
              </a:lnSpc>
            </a:pPr>
            <a:endParaRPr lang="en-US" sz="2800" dirty="0" smtClean="0">
              <a:solidFill>
                <a:srgbClr val="005493"/>
              </a:solidFill>
              <a:latin typeface="Calibri"/>
              <a:ea typeface="Calibri"/>
              <a:cs typeface="Calibri"/>
              <a:sym typeface="Calibri"/>
            </a:endParaRPr>
          </a:p>
          <a:p>
            <a:pPr marL="464003" marR="2721" indent="-457200">
              <a:lnSpc>
                <a:spcPct val="124848"/>
              </a:lnSpc>
              <a:buClr>
                <a:srgbClr val="3577A9"/>
              </a:buClr>
              <a:buFont typeface="Arial" panose="020B0604020202020204" pitchFamily="34" charset="0"/>
              <a:buChar char="•"/>
            </a:pPr>
            <a:r>
              <a:rPr lang="en-US" sz="2800" dirty="0" smtClean="0">
                <a:solidFill>
                  <a:srgbClr val="005493"/>
                </a:solidFill>
                <a:latin typeface="Calibri"/>
                <a:ea typeface="Calibri"/>
                <a:cs typeface="Calibri"/>
                <a:sym typeface="Calibri"/>
              </a:rPr>
              <a:t>Every </a:t>
            </a:r>
            <a:r>
              <a:rPr lang="en-US" sz="2800" dirty="0" err="1">
                <a:solidFill>
                  <a:srgbClr val="005493"/>
                </a:solidFill>
                <a:latin typeface="Calibri"/>
                <a:ea typeface="Calibri"/>
                <a:cs typeface="Calibri"/>
                <a:sym typeface="Calibri"/>
              </a:rPr>
              <a:t>order_id</a:t>
            </a:r>
            <a:r>
              <a:rPr lang="en-US" sz="2800" dirty="0">
                <a:solidFill>
                  <a:srgbClr val="005493"/>
                </a:solidFill>
                <a:latin typeface="Calibri"/>
                <a:ea typeface="Calibri"/>
                <a:cs typeface="Calibri"/>
                <a:sym typeface="Calibri"/>
              </a:rPr>
              <a:t> that is greater than 100000</a:t>
            </a:r>
          </a:p>
          <a:p>
            <a:pPr marL="464003" marR="2721" indent="-457200">
              <a:lnSpc>
                <a:spcPct val="124848"/>
              </a:lnSpc>
              <a:buClr>
                <a:srgbClr val="3577A9"/>
              </a:buClr>
              <a:buFont typeface="Arial" panose="020B0604020202020204" pitchFamily="34" charset="0"/>
              <a:buChar char="•"/>
            </a:pPr>
            <a:r>
              <a:rPr lang="en-US" sz="2800" dirty="0">
                <a:solidFill>
                  <a:srgbClr val="005493"/>
                </a:solidFill>
                <a:latin typeface="Calibri"/>
                <a:ea typeface="Calibri"/>
                <a:cs typeface="Calibri"/>
                <a:sym typeface="Calibri"/>
              </a:rPr>
              <a:t>All of the orders where </a:t>
            </a:r>
            <a:r>
              <a:rPr lang="en-US" sz="2800" dirty="0" err="1">
                <a:solidFill>
                  <a:srgbClr val="005493"/>
                </a:solidFill>
                <a:latin typeface="Calibri"/>
                <a:ea typeface="Calibri"/>
                <a:cs typeface="Calibri"/>
                <a:sym typeface="Calibri"/>
              </a:rPr>
              <a:t>lab_status_c_descr</a:t>
            </a:r>
            <a:r>
              <a:rPr lang="en-US" sz="2800" dirty="0">
                <a:solidFill>
                  <a:srgbClr val="005493"/>
                </a:solidFill>
                <a:latin typeface="Calibri"/>
                <a:ea typeface="Calibri"/>
                <a:cs typeface="Calibri"/>
                <a:sym typeface="Calibri"/>
              </a:rPr>
              <a:t> is equal to “Final result”</a:t>
            </a:r>
          </a:p>
          <a:p>
            <a:pPr marL="464003" marR="2721" indent="-457200">
              <a:lnSpc>
                <a:spcPct val="124848"/>
              </a:lnSpc>
              <a:buClr>
                <a:srgbClr val="3577A9"/>
              </a:buClr>
              <a:buFont typeface="Arial" panose="020B0604020202020204" pitchFamily="34" charset="0"/>
              <a:buChar char="•"/>
            </a:pPr>
            <a:r>
              <a:rPr lang="en-US" sz="2800" dirty="0">
                <a:solidFill>
                  <a:srgbClr val="005493"/>
                </a:solidFill>
                <a:latin typeface="Calibri"/>
                <a:ea typeface="Calibri"/>
                <a:cs typeface="Calibri"/>
                <a:sym typeface="Calibri"/>
              </a:rPr>
              <a:t>All of the orders where </a:t>
            </a:r>
            <a:r>
              <a:rPr lang="en-US" sz="2800" dirty="0" err="1" smtClean="0">
                <a:solidFill>
                  <a:srgbClr val="005493"/>
                </a:solidFill>
                <a:latin typeface="Calibri"/>
                <a:ea typeface="Calibri"/>
                <a:cs typeface="Calibri"/>
                <a:sym typeface="Calibri"/>
              </a:rPr>
              <a:t>reason_for_canc_c_descr</a:t>
            </a:r>
            <a:r>
              <a:rPr lang="en-US" sz="2800" dirty="0" smtClean="0">
                <a:solidFill>
                  <a:srgbClr val="005493"/>
                </a:solidFill>
                <a:latin typeface="Calibri"/>
                <a:ea typeface="Calibri"/>
                <a:cs typeface="Calibri"/>
                <a:sym typeface="Calibri"/>
              </a:rPr>
              <a:t> </a:t>
            </a:r>
            <a:r>
              <a:rPr lang="en-US" sz="2800" dirty="0">
                <a:solidFill>
                  <a:srgbClr val="005493"/>
                </a:solidFill>
                <a:latin typeface="Calibri"/>
                <a:ea typeface="Calibri"/>
                <a:cs typeface="Calibri"/>
                <a:sym typeface="Calibri"/>
              </a:rPr>
              <a:t>is not NA </a:t>
            </a:r>
            <a:endParaRPr sz="2800" dirty="0">
              <a:solidFill>
                <a:srgbClr val="005493"/>
              </a:solidFill>
              <a:latin typeface="Calibri"/>
              <a:ea typeface="Calibri"/>
              <a:cs typeface="Calibri"/>
              <a:sym typeface="Calibri"/>
            </a:endParaRPr>
          </a:p>
        </p:txBody>
      </p:sp>
      <p:sp>
        <p:nvSpPr>
          <p:cNvPr id="352" name="Google Shape;352;p37"/>
          <p:cNvSpPr/>
          <p:nvPr/>
        </p:nvSpPr>
        <p:spPr>
          <a:xfrm>
            <a:off x="9526357" y="5641120"/>
            <a:ext cx="2256268" cy="1007839"/>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48978" tIns="48978" rIns="48978" bIns="48978" anchor="ctr" anchorCtr="0">
            <a:noAutofit/>
          </a:bodyPr>
          <a:lstStyle/>
          <a:p>
            <a:pPr algn="ctr"/>
            <a:r>
              <a:rPr lang="en-US" sz="5143">
                <a:latin typeface="Courier New"/>
                <a:ea typeface="Courier New"/>
                <a:cs typeface="Courier New"/>
                <a:sym typeface="Courier New"/>
              </a:rPr>
              <a:t>04:00</a:t>
            </a:r>
            <a:endParaRPr sz="5143">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12" name="Rectangle 11"/>
          <p:cNvSpPr/>
          <p:nvPr/>
        </p:nvSpPr>
        <p:spPr>
          <a:xfrm>
            <a:off x="594738" y="4104463"/>
            <a:ext cx="10400363" cy="1930504"/>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94739" y="1904144"/>
            <a:ext cx="10400363" cy="2090624"/>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94739" y="315411"/>
            <a:ext cx="10400363" cy="1528379"/>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4" name="TextBox 3"/>
          <p:cNvSpPr txBox="1"/>
          <p:nvPr/>
        </p:nvSpPr>
        <p:spPr>
          <a:xfrm>
            <a:off x="862370" y="659328"/>
            <a:ext cx="10615961" cy="523220"/>
          </a:xfrm>
          <a:prstGeom prst="rect">
            <a:avLst/>
          </a:prstGeom>
          <a:noFill/>
        </p:spPr>
        <p:txBody>
          <a:bodyPr wrap="square" rtlCol="0">
            <a:spAutoFit/>
          </a:bodyPr>
          <a:lstStyle/>
          <a:p>
            <a:r>
              <a:rPr lang="en-US" sz="2800" dirty="0">
                <a:solidFill>
                  <a:srgbClr val="164F86"/>
                </a:solidFill>
                <a:latin typeface="Consolas" panose="020B0609020204030204" pitchFamily="49" charset="0"/>
                <a:ea typeface="Courier New"/>
                <a:cs typeface="Consolas" panose="020B0609020204030204" pitchFamily="49" charset="0"/>
                <a:sym typeface="Courier New"/>
              </a:rPr>
              <a:t>filter(orders, </a:t>
            </a:r>
            <a:r>
              <a:rPr lang="en-US" sz="2800" dirty="0" err="1" smtClean="0">
                <a:solidFill>
                  <a:srgbClr val="164F86"/>
                </a:solidFill>
                <a:latin typeface="Consolas" panose="020B0609020204030204" pitchFamily="49" charset="0"/>
                <a:ea typeface="Courier New"/>
                <a:cs typeface="Consolas" panose="020B0609020204030204" pitchFamily="49" charset="0"/>
                <a:sym typeface="Courier New"/>
              </a:rPr>
              <a:t>order_id</a:t>
            </a:r>
            <a:r>
              <a:rPr lang="en-US" sz="28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en-US" sz="2800" dirty="0">
                <a:solidFill>
                  <a:srgbClr val="164F86"/>
                </a:solidFill>
                <a:latin typeface="Consolas" panose="020B0609020204030204" pitchFamily="49" charset="0"/>
                <a:ea typeface="Courier New"/>
                <a:cs typeface="Consolas" panose="020B0609020204030204" pitchFamily="49" charset="0"/>
                <a:sym typeface="Courier New"/>
              </a:rPr>
              <a:t>&gt; 100000)</a:t>
            </a:r>
          </a:p>
        </p:txBody>
      </p:sp>
      <p:pic>
        <p:nvPicPr>
          <p:cNvPr id="6" name="Picture 5"/>
          <p:cNvPicPr>
            <a:picLocks noChangeAspect="1"/>
          </p:cNvPicPr>
          <p:nvPr/>
        </p:nvPicPr>
        <p:blipFill>
          <a:blip r:embed="rId4"/>
          <a:stretch>
            <a:fillRect/>
          </a:stretch>
        </p:blipFill>
        <p:spPr>
          <a:xfrm>
            <a:off x="1016050" y="1343297"/>
            <a:ext cx="5059313" cy="400098"/>
          </a:xfrm>
          <a:prstGeom prst="rect">
            <a:avLst/>
          </a:prstGeom>
        </p:spPr>
      </p:pic>
      <p:pic>
        <p:nvPicPr>
          <p:cNvPr id="7" name="Picture 6"/>
          <p:cNvPicPr>
            <a:picLocks noChangeAspect="1"/>
          </p:cNvPicPr>
          <p:nvPr/>
        </p:nvPicPr>
        <p:blipFill rotWithShape="1">
          <a:blip r:embed="rId5"/>
          <a:srcRect b="49245"/>
          <a:stretch/>
        </p:blipFill>
        <p:spPr>
          <a:xfrm>
            <a:off x="1016050" y="2551475"/>
            <a:ext cx="6217920" cy="1284078"/>
          </a:xfrm>
          <a:prstGeom prst="rect">
            <a:avLst/>
          </a:prstGeom>
        </p:spPr>
      </p:pic>
      <p:sp>
        <p:nvSpPr>
          <p:cNvPr id="13" name="TextBox 12"/>
          <p:cNvSpPr txBox="1"/>
          <p:nvPr/>
        </p:nvSpPr>
        <p:spPr>
          <a:xfrm>
            <a:off x="862370" y="2005141"/>
            <a:ext cx="10615961" cy="523220"/>
          </a:xfrm>
          <a:prstGeom prst="rect">
            <a:avLst/>
          </a:prstGeom>
          <a:noFill/>
        </p:spPr>
        <p:txBody>
          <a:bodyPr wrap="square" rtlCol="0">
            <a:spAutoFit/>
          </a:bodyPr>
          <a:lstStyle/>
          <a:p>
            <a:r>
              <a:rPr lang="en-US" sz="2800" dirty="0" smtClean="0">
                <a:solidFill>
                  <a:srgbClr val="164F86"/>
                </a:solidFill>
                <a:latin typeface="Consolas" panose="020B0609020204030204" pitchFamily="49" charset="0"/>
                <a:ea typeface="Courier New"/>
                <a:cs typeface="Consolas" panose="020B0609020204030204" pitchFamily="49" charset="0"/>
                <a:sym typeface="Courier New"/>
              </a:rPr>
              <a:t>filter(orders</a:t>
            </a:r>
            <a:r>
              <a:rPr lang="en-US" sz="2800" dirty="0">
                <a:solidFill>
                  <a:srgbClr val="164F86"/>
                </a:solidFill>
                <a:latin typeface="Consolas" panose="020B0609020204030204" pitchFamily="49" charset="0"/>
                <a:ea typeface="Courier New"/>
                <a:cs typeface="Consolas" panose="020B0609020204030204" pitchFamily="49" charset="0"/>
                <a:sym typeface="Courier New"/>
              </a:rPr>
              <a:t>, </a:t>
            </a:r>
            <a:r>
              <a:rPr lang="en-US" sz="2800" dirty="0" err="1">
                <a:solidFill>
                  <a:srgbClr val="164F86"/>
                </a:solidFill>
                <a:latin typeface="Consolas" panose="020B0609020204030204" pitchFamily="49" charset="0"/>
                <a:ea typeface="Courier New"/>
                <a:cs typeface="Consolas" panose="020B0609020204030204" pitchFamily="49" charset="0"/>
                <a:sym typeface="Courier New"/>
              </a:rPr>
              <a:t>lab_status_c_descr</a:t>
            </a:r>
            <a:r>
              <a:rPr lang="en-US" sz="2800" dirty="0">
                <a:solidFill>
                  <a:srgbClr val="164F86"/>
                </a:solidFill>
                <a:latin typeface="Consolas" panose="020B0609020204030204" pitchFamily="49" charset="0"/>
                <a:ea typeface="Courier New"/>
                <a:cs typeface="Consolas" panose="020B0609020204030204" pitchFamily="49" charset="0"/>
                <a:sym typeface="Courier New"/>
              </a:rPr>
              <a:t> &gt; "Final result")</a:t>
            </a:r>
          </a:p>
        </p:txBody>
      </p:sp>
      <p:sp>
        <p:nvSpPr>
          <p:cNvPr id="14" name="TextBox 13"/>
          <p:cNvSpPr txBox="1"/>
          <p:nvPr/>
        </p:nvSpPr>
        <p:spPr>
          <a:xfrm>
            <a:off x="862369" y="4095163"/>
            <a:ext cx="10615961" cy="523220"/>
          </a:xfrm>
          <a:prstGeom prst="rect">
            <a:avLst/>
          </a:prstGeom>
          <a:noFill/>
        </p:spPr>
        <p:txBody>
          <a:bodyPr wrap="square" rtlCol="0">
            <a:spAutoFit/>
          </a:bodyPr>
          <a:lstStyle/>
          <a:p>
            <a:r>
              <a:rPr lang="en-US" sz="2800" dirty="0" smtClean="0">
                <a:solidFill>
                  <a:srgbClr val="164F86"/>
                </a:solidFill>
                <a:latin typeface="Consolas" panose="020B0609020204030204" pitchFamily="49" charset="0"/>
                <a:ea typeface="Courier New"/>
                <a:cs typeface="Consolas" panose="020B0609020204030204" pitchFamily="49" charset="0"/>
                <a:sym typeface="Courier New"/>
              </a:rPr>
              <a:t>filter(orders</a:t>
            </a:r>
            <a:r>
              <a:rPr lang="en-US" sz="2800" dirty="0">
                <a:solidFill>
                  <a:srgbClr val="164F86"/>
                </a:solidFill>
                <a:latin typeface="Consolas" panose="020B0609020204030204" pitchFamily="49" charset="0"/>
                <a:ea typeface="Courier New"/>
                <a:cs typeface="Consolas" panose="020B0609020204030204" pitchFamily="49" charset="0"/>
                <a:sym typeface="Courier New"/>
              </a:rPr>
              <a:t>, </a:t>
            </a:r>
            <a:r>
              <a:rPr lang="en-US" sz="2800" dirty="0" smtClean="0">
                <a:solidFill>
                  <a:srgbClr val="164F86"/>
                </a:solidFill>
                <a:latin typeface="Consolas" panose="020B0609020204030204" pitchFamily="49" charset="0"/>
                <a:ea typeface="Courier New"/>
                <a:cs typeface="Consolas" panose="020B0609020204030204" pitchFamily="49" charset="0"/>
                <a:sym typeface="Courier New"/>
              </a:rPr>
              <a:t>!is.na(</a:t>
            </a:r>
            <a:r>
              <a:rPr lang="en-US" sz="2800" dirty="0" err="1" smtClean="0">
                <a:solidFill>
                  <a:srgbClr val="005493"/>
                </a:solidFill>
                <a:latin typeface="Calibri"/>
                <a:ea typeface="Calibri"/>
                <a:cs typeface="Calibri"/>
                <a:sym typeface="Calibri"/>
              </a:rPr>
              <a:t>reason_for_canc_c_descr</a:t>
            </a:r>
            <a:r>
              <a:rPr lang="en-US" sz="2800" dirty="0" smtClean="0">
                <a:solidFill>
                  <a:srgbClr val="005493"/>
                </a:solidFill>
                <a:latin typeface="Calibri"/>
                <a:ea typeface="Calibri"/>
                <a:cs typeface="Calibri"/>
                <a:sym typeface="Calibri"/>
              </a:rPr>
              <a:t>))</a:t>
            </a:r>
            <a:endParaRPr lang="en-US" sz="2800" dirty="0">
              <a:solidFill>
                <a:srgbClr val="164F86"/>
              </a:solidFill>
              <a:latin typeface="Consolas" panose="020B0609020204030204" pitchFamily="49" charset="0"/>
              <a:ea typeface="Courier New"/>
              <a:cs typeface="Consolas" panose="020B0609020204030204" pitchFamily="49" charset="0"/>
              <a:sym typeface="Courier New"/>
            </a:endParaRPr>
          </a:p>
        </p:txBody>
      </p:sp>
      <p:pic>
        <p:nvPicPr>
          <p:cNvPr id="8" name="Picture 7"/>
          <p:cNvPicPr>
            <a:picLocks noChangeAspect="1"/>
          </p:cNvPicPr>
          <p:nvPr/>
        </p:nvPicPr>
        <p:blipFill>
          <a:blip r:embed="rId6"/>
          <a:stretch>
            <a:fillRect/>
          </a:stretch>
        </p:blipFill>
        <p:spPr>
          <a:xfrm>
            <a:off x="1016049" y="4618383"/>
            <a:ext cx="6217920" cy="1331712"/>
          </a:xfrm>
          <a:prstGeom prst="rect">
            <a:avLst/>
          </a:prstGeom>
        </p:spPr>
      </p:pic>
    </p:spTree>
    <p:extLst>
      <p:ext uri="{BB962C8B-B14F-4D97-AF65-F5344CB8AC3E}">
        <p14:creationId xmlns:p14="http://schemas.microsoft.com/office/powerpoint/2010/main" val="5976446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371"/>
        <p:cNvGrpSpPr/>
        <p:nvPr/>
      </p:nvGrpSpPr>
      <p:grpSpPr>
        <a:xfrm>
          <a:off x="0" y="0"/>
          <a:ext cx="0" cy="0"/>
          <a:chOff x="0" y="0"/>
          <a:chExt cx="0" cy="0"/>
        </a:xfrm>
      </p:grpSpPr>
      <p:sp>
        <p:nvSpPr>
          <p:cNvPr id="10" name="Rectangle 9"/>
          <p:cNvSpPr/>
          <p:nvPr/>
        </p:nvSpPr>
        <p:spPr>
          <a:xfrm>
            <a:off x="3132094" y="4908320"/>
            <a:ext cx="6269143" cy="822960"/>
          </a:xfrm>
          <a:prstGeom prst="rect">
            <a:avLst/>
          </a:prstGeom>
          <a:solidFill>
            <a:srgbClr val="F0F2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3416"/>
            <a:r>
              <a:rPr lang="fr-FR" sz="2400" dirty="0" err="1">
                <a:solidFill>
                  <a:schemeClr val="accent2">
                    <a:lumMod val="60000"/>
                    <a:lumOff val="40000"/>
                  </a:schemeClr>
                </a:solidFill>
                <a:latin typeface="Consolas" panose="020B0609020204030204" pitchFamily="49" charset="0"/>
                <a:ea typeface="Courier New"/>
                <a:cs typeface="Courier New"/>
                <a:sym typeface="Courier New"/>
              </a:rPr>
              <a:t>filter</a:t>
            </a:r>
            <a:r>
              <a:rPr lang="fr-FR" sz="2400" dirty="0">
                <a:solidFill>
                  <a:schemeClr val="accent2">
                    <a:lumMod val="60000"/>
                    <a:lumOff val="40000"/>
                  </a:schemeClr>
                </a:solidFill>
                <a:latin typeface="Consolas" panose="020B0609020204030204" pitchFamily="49" charset="0"/>
                <a:ea typeface="Courier New"/>
                <a:cs typeface="Courier New"/>
                <a:sym typeface="Courier New"/>
              </a:rPr>
              <a:t>(</a:t>
            </a:r>
            <a:r>
              <a:rPr lang="fr-FR" sz="2400" dirty="0" err="1">
                <a:solidFill>
                  <a:schemeClr val="accent2">
                    <a:lumMod val="60000"/>
                    <a:lumOff val="40000"/>
                  </a:schemeClr>
                </a:solidFill>
                <a:latin typeface="Consolas" panose="020B0609020204030204" pitchFamily="49" charset="0"/>
                <a:ea typeface="Courier New"/>
                <a:cs typeface="Courier New"/>
                <a:sym typeface="Courier New"/>
              </a:rPr>
              <a:t>orders</a:t>
            </a:r>
            <a:r>
              <a:rPr lang="fr-FR" sz="2400" dirty="0">
                <a:solidFill>
                  <a:schemeClr val="accent2">
                    <a:lumMod val="60000"/>
                    <a:lumOff val="40000"/>
                  </a:schemeClr>
                </a:solidFill>
                <a:latin typeface="Consolas" panose="020B0609020204030204" pitchFamily="49" charset="0"/>
                <a:ea typeface="Courier New"/>
                <a:cs typeface="Courier New"/>
                <a:sym typeface="Courier New"/>
              </a:rPr>
              <a:t>, Proc Code </a:t>
            </a:r>
            <a:r>
              <a:rPr lang="fr-FR" sz="2400" dirty="0" smtClean="0">
                <a:solidFill>
                  <a:schemeClr val="accent2">
                    <a:lumMod val="60000"/>
                    <a:lumOff val="40000"/>
                  </a:schemeClr>
                </a:solidFill>
                <a:latin typeface="Consolas" panose="020B0609020204030204" pitchFamily="49" charset="0"/>
                <a:ea typeface="Courier New"/>
                <a:cs typeface="Courier New"/>
                <a:sym typeface="Courier New"/>
              </a:rPr>
              <a:t>== COMP)</a:t>
            </a:r>
            <a:endParaRPr lang="fr-FR" sz="2400" dirty="0">
              <a:solidFill>
                <a:schemeClr val="accent2">
                  <a:lumMod val="60000"/>
                  <a:lumOff val="40000"/>
                </a:schemeClr>
              </a:solidFill>
              <a:latin typeface="Consolas" panose="020B0609020204030204" pitchFamily="49" charset="0"/>
              <a:ea typeface="Courier New"/>
              <a:cs typeface="Courier New"/>
              <a:sym typeface="Courier New"/>
            </a:endParaRPr>
          </a:p>
          <a:p>
            <a:pPr marL="153416">
              <a:buClr>
                <a:schemeClr val="dk1"/>
              </a:buClr>
            </a:pPr>
            <a:r>
              <a:rPr lang="fr-FR" sz="2400" dirty="0" err="1">
                <a:solidFill>
                  <a:srgbClr val="00B050"/>
                </a:solidFill>
                <a:latin typeface="Consolas" panose="020B0609020204030204" pitchFamily="49" charset="0"/>
                <a:ea typeface="Courier New"/>
                <a:cs typeface="Courier New"/>
                <a:sym typeface="Courier New"/>
              </a:rPr>
              <a:t>filter</a:t>
            </a:r>
            <a:r>
              <a:rPr lang="fr-FR" sz="2400" dirty="0">
                <a:solidFill>
                  <a:srgbClr val="00B050"/>
                </a:solidFill>
                <a:latin typeface="Consolas" panose="020B0609020204030204" pitchFamily="49" charset="0"/>
                <a:ea typeface="Courier New"/>
                <a:cs typeface="Courier New"/>
                <a:sym typeface="Courier New"/>
              </a:rPr>
              <a:t>(</a:t>
            </a:r>
            <a:r>
              <a:rPr lang="fr-FR" sz="2400" dirty="0" err="1">
                <a:solidFill>
                  <a:srgbClr val="00B050"/>
                </a:solidFill>
                <a:latin typeface="Consolas" panose="020B0609020204030204" pitchFamily="49" charset="0"/>
                <a:ea typeface="Courier New"/>
                <a:cs typeface="Courier New"/>
                <a:sym typeface="Courier New"/>
              </a:rPr>
              <a:t>orders</a:t>
            </a:r>
            <a:r>
              <a:rPr lang="fr-FR" sz="2400" dirty="0">
                <a:solidFill>
                  <a:srgbClr val="00B050"/>
                </a:solidFill>
                <a:latin typeface="Consolas" panose="020B0609020204030204" pitchFamily="49" charset="0"/>
                <a:ea typeface="Courier New"/>
                <a:cs typeface="Courier New"/>
                <a:sym typeface="Courier New"/>
              </a:rPr>
              <a:t>, Proc Code == "COMP")</a:t>
            </a:r>
          </a:p>
        </p:txBody>
      </p:sp>
      <p:sp>
        <p:nvSpPr>
          <p:cNvPr id="372" name="Google Shape;372;p39"/>
          <p:cNvSpPr txBox="1">
            <a:spLocks noGrp="1"/>
          </p:cNvSpPr>
          <p:nvPr>
            <p:ph type="title"/>
          </p:nvPr>
        </p:nvSpPr>
        <p:spPr>
          <a:xfrm>
            <a:off x="2898971" y="624884"/>
            <a:ext cx="6706322" cy="777536"/>
          </a:xfrm>
          <a:prstGeom prst="rect">
            <a:avLst/>
          </a:prstGeom>
          <a:noFill/>
          <a:ln>
            <a:noFill/>
          </a:ln>
        </p:spPr>
        <p:txBody>
          <a:bodyPr spcFirstLastPara="1" wrap="square" lIns="0" tIns="6455" rIns="0" bIns="0" anchor="t" anchorCtr="0">
            <a:noAutofit/>
          </a:bodyPr>
          <a:lstStyle/>
          <a:p>
            <a:pPr marL="6803" algn="ctr"/>
            <a:r>
              <a:rPr lang="en-US" dirty="0" smtClean="0">
                <a:solidFill>
                  <a:srgbClr val="000000"/>
                </a:solidFill>
              </a:rPr>
              <a:t>Common </a:t>
            </a:r>
            <a:r>
              <a:rPr lang="en-US" dirty="0">
                <a:solidFill>
                  <a:srgbClr val="000000"/>
                </a:solidFill>
              </a:rPr>
              <a:t>mistakes</a:t>
            </a:r>
            <a:endParaRPr dirty="0"/>
          </a:p>
        </p:txBody>
      </p:sp>
      <p:sp>
        <p:nvSpPr>
          <p:cNvPr id="374" name="Google Shape;374;p39"/>
          <p:cNvSpPr txBox="1"/>
          <p:nvPr/>
        </p:nvSpPr>
        <p:spPr>
          <a:xfrm>
            <a:off x="2740378" y="1916212"/>
            <a:ext cx="4984875" cy="472821"/>
          </a:xfrm>
          <a:prstGeom prst="rect">
            <a:avLst/>
          </a:prstGeom>
          <a:noFill/>
          <a:ln>
            <a:noFill/>
          </a:ln>
        </p:spPr>
        <p:txBody>
          <a:bodyPr spcFirstLastPara="1" wrap="square" lIns="0" tIns="6455" rIns="0" bIns="0" anchor="t" anchorCtr="0">
            <a:noAutofit/>
          </a:bodyPr>
          <a:lstStyle/>
          <a:p>
            <a:pPr marL="6803"/>
            <a:r>
              <a:rPr lang="en-US" sz="2652">
                <a:latin typeface="Calibri"/>
                <a:ea typeface="Calibri"/>
                <a:cs typeface="Calibri"/>
                <a:sym typeface="Calibri"/>
              </a:rPr>
              <a:t>1.	Using	</a:t>
            </a:r>
            <a:r>
              <a:rPr lang="en-US" sz="2652" b="1">
                <a:solidFill>
                  <a:srgbClr val="FF2600"/>
                </a:solidFill>
              </a:rPr>
              <a:t>= </a:t>
            </a:r>
            <a:r>
              <a:rPr lang="en-US" sz="2652">
                <a:latin typeface="Calibri"/>
                <a:ea typeface="Calibri"/>
                <a:cs typeface="Calibri"/>
                <a:sym typeface="Calibri"/>
              </a:rPr>
              <a:t>instead of	</a:t>
            </a:r>
            <a:r>
              <a:rPr lang="en-US" sz="2652" b="1">
                <a:solidFill>
                  <a:srgbClr val="00882B"/>
                </a:solidFill>
              </a:rPr>
              <a:t>==</a:t>
            </a:r>
            <a:endParaRPr sz="2652"/>
          </a:p>
        </p:txBody>
      </p:sp>
      <p:sp>
        <p:nvSpPr>
          <p:cNvPr id="375" name="Google Shape;375;p39"/>
          <p:cNvSpPr txBox="1"/>
          <p:nvPr/>
        </p:nvSpPr>
        <p:spPr>
          <a:xfrm>
            <a:off x="3132094" y="2547830"/>
            <a:ext cx="6269143" cy="832705"/>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78576" rIns="0" bIns="0" anchor="t" anchorCtr="0">
            <a:noAutofit/>
          </a:bodyPr>
          <a:lstStyle/>
          <a:p>
            <a:pPr marL="153416"/>
            <a:r>
              <a:rPr lang="en-US" sz="2400" dirty="0">
                <a:solidFill>
                  <a:schemeClr val="accent2">
                    <a:lumMod val="60000"/>
                    <a:lumOff val="40000"/>
                  </a:schemeClr>
                </a:solidFill>
                <a:latin typeface="Consolas" panose="020B0609020204030204" pitchFamily="49" charset="0"/>
                <a:ea typeface="Courier New"/>
                <a:cs typeface="Courier New"/>
                <a:sym typeface="Courier New"/>
              </a:rPr>
              <a:t>filter(orders, </a:t>
            </a:r>
            <a:r>
              <a:rPr lang="en-US" sz="2400" dirty="0" err="1" smtClean="0">
                <a:solidFill>
                  <a:schemeClr val="accent2">
                    <a:lumMod val="60000"/>
                    <a:lumOff val="40000"/>
                  </a:schemeClr>
                </a:solidFill>
                <a:latin typeface="Consolas" panose="020B0609020204030204" pitchFamily="49" charset="0"/>
                <a:ea typeface="Courier New"/>
                <a:cs typeface="Courier New"/>
                <a:sym typeface="Courier New"/>
              </a:rPr>
              <a:t>proc_code</a:t>
            </a:r>
            <a:r>
              <a:rPr lang="en-US" sz="2400" dirty="0" smtClean="0">
                <a:solidFill>
                  <a:schemeClr val="accent2">
                    <a:lumMod val="60000"/>
                    <a:lumOff val="40000"/>
                  </a:schemeClr>
                </a:solidFill>
                <a:latin typeface="Consolas" panose="020B0609020204030204" pitchFamily="49" charset="0"/>
                <a:ea typeface="Courier New"/>
                <a:cs typeface="Courier New"/>
                <a:sym typeface="Courier New"/>
              </a:rPr>
              <a:t> </a:t>
            </a:r>
            <a:r>
              <a:rPr lang="en-US" sz="2400" dirty="0">
                <a:solidFill>
                  <a:schemeClr val="accent2">
                    <a:lumMod val="60000"/>
                    <a:lumOff val="40000"/>
                  </a:schemeClr>
                </a:solidFill>
                <a:latin typeface="Consolas" panose="020B0609020204030204" pitchFamily="49" charset="0"/>
                <a:ea typeface="Courier New"/>
                <a:cs typeface="Courier New"/>
                <a:sym typeface="Courier New"/>
              </a:rPr>
              <a:t>= </a:t>
            </a:r>
            <a:r>
              <a:rPr lang="en-US" sz="2400" dirty="0" smtClean="0">
                <a:solidFill>
                  <a:schemeClr val="accent2">
                    <a:lumMod val="60000"/>
                    <a:lumOff val="40000"/>
                  </a:schemeClr>
                </a:solidFill>
                <a:latin typeface="Consolas" panose="020B0609020204030204" pitchFamily="49" charset="0"/>
                <a:ea typeface="Courier New"/>
                <a:cs typeface="Courier New"/>
                <a:sym typeface="Courier New"/>
              </a:rPr>
              <a:t>“BMP")</a:t>
            </a:r>
            <a:endParaRPr sz="2400" dirty="0">
              <a:solidFill>
                <a:schemeClr val="accent2">
                  <a:lumMod val="60000"/>
                  <a:lumOff val="40000"/>
                </a:schemeClr>
              </a:solidFill>
              <a:latin typeface="Consolas" panose="020B0609020204030204" pitchFamily="49" charset="0"/>
              <a:ea typeface="Courier New"/>
              <a:cs typeface="Courier New"/>
              <a:sym typeface="Courier New"/>
            </a:endParaRPr>
          </a:p>
          <a:p>
            <a:pPr marL="153416">
              <a:buClr>
                <a:schemeClr val="dk1"/>
              </a:buClr>
            </a:pPr>
            <a:r>
              <a:rPr lang="en-US" sz="2400" dirty="0">
                <a:solidFill>
                  <a:srgbClr val="00B050"/>
                </a:solidFill>
                <a:latin typeface="Consolas" panose="020B0609020204030204" pitchFamily="49" charset="0"/>
                <a:ea typeface="Courier New"/>
                <a:cs typeface="Courier New"/>
                <a:sym typeface="Courier New"/>
              </a:rPr>
              <a:t>filter(orders, </a:t>
            </a:r>
            <a:r>
              <a:rPr lang="en-US" sz="2400" dirty="0" err="1" smtClean="0">
                <a:solidFill>
                  <a:srgbClr val="00B050"/>
                </a:solidFill>
                <a:latin typeface="Consolas" panose="020B0609020204030204" pitchFamily="49" charset="0"/>
                <a:ea typeface="Courier New"/>
                <a:cs typeface="Courier New"/>
                <a:sym typeface="Courier New"/>
              </a:rPr>
              <a:t>proc_code</a:t>
            </a:r>
            <a:r>
              <a:rPr lang="en-US" sz="2400" dirty="0" smtClean="0">
                <a:solidFill>
                  <a:srgbClr val="00B050"/>
                </a:solidFill>
                <a:latin typeface="Consolas" panose="020B0609020204030204" pitchFamily="49" charset="0"/>
                <a:ea typeface="Courier New"/>
                <a:cs typeface="Courier New"/>
                <a:sym typeface="Courier New"/>
              </a:rPr>
              <a:t> </a:t>
            </a:r>
            <a:r>
              <a:rPr lang="en-US" sz="2400" dirty="0">
                <a:solidFill>
                  <a:srgbClr val="00B050"/>
                </a:solidFill>
                <a:latin typeface="Consolas" panose="020B0609020204030204" pitchFamily="49" charset="0"/>
                <a:ea typeface="Courier New"/>
                <a:cs typeface="Courier New"/>
                <a:sym typeface="Courier New"/>
              </a:rPr>
              <a:t>== </a:t>
            </a:r>
            <a:r>
              <a:rPr lang="en-US" sz="2400" dirty="0" smtClean="0">
                <a:solidFill>
                  <a:srgbClr val="00B050"/>
                </a:solidFill>
                <a:latin typeface="Consolas" panose="020B0609020204030204" pitchFamily="49" charset="0"/>
                <a:ea typeface="Courier New"/>
                <a:cs typeface="Courier New"/>
                <a:sym typeface="Courier New"/>
              </a:rPr>
              <a:t>“BMP</a:t>
            </a:r>
            <a:r>
              <a:rPr lang="en-US" sz="2400" dirty="0">
                <a:solidFill>
                  <a:srgbClr val="00B050"/>
                </a:solidFill>
                <a:latin typeface="Consolas" panose="020B0609020204030204" pitchFamily="49" charset="0"/>
                <a:ea typeface="Courier New"/>
                <a:cs typeface="Courier New"/>
                <a:sym typeface="Courier New"/>
              </a:rPr>
              <a:t>")</a:t>
            </a:r>
            <a:endParaRPr sz="2400" dirty="0">
              <a:solidFill>
                <a:srgbClr val="00B050"/>
              </a:solidFill>
              <a:latin typeface="Consolas" panose="020B0609020204030204" pitchFamily="49" charset="0"/>
              <a:ea typeface="Courier New"/>
              <a:cs typeface="Courier New"/>
              <a:sym typeface="Courier New"/>
            </a:endParaRPr>
          </a:p>
        </p:txBody>
      </p:sp>
      <p:sp>
        <p:nvSpPr>
          <p:cNvPr id="379" name="Google Shape;379;p39"/>
          <p:cNvSpPr txBox="1"/>
          <p:nvPr/>
        </p:nvSpPr>
        <p:spPr>
          <a:xfrm>
            <a:off x="2740377" y="4367148"/>
            <a:ext cx="4922036" cy="472821"/>
          </a:xfrm>
          <a:prstGeom prst="rect">
            <a:avLst/>
          </a:prstGeom>
          <a:noFill/>
          <a:ln>
            <a:noFill/>
          </a:ln>
        </p:spPr>
        <p:txBody>
          <a:bodyPr spcFirstLastPara="1" wrap="square" lIns="0" tIns="6455" rIns="0" bIns="0" anchor="t" anchorCtr="0">
            <a:noAutofit/>
          </a:bodyPr>
          <a:lstStyle/>
          <a:p>
            <a:pPr marL="6803"/>
            <a:r>
              <a:rPr lang="en-US" sz="2652">
                <a:latin typeface="Calibri"/>
                <a:ea typeface="Calibri"/>
                <a:cs typeface="Calibri"/>
                <a:sym typeface="Calibri"/>
              </a:rPr>
              <a:t>2.	Forgetting quotes</a:t>
            </a:r>
            <a:endParaRPr sz="2652">
              <a:latin typeface="Calibri"/>
              <a:ea typeface="Calibri"/>
              <a:cs typeface="Calibri"/>
              <a:sym typeface="Calibri"/>
            </a:endParaRPr>
          </a:p>
        </p:txBody>
      </p:sp>
      <p:sp>
        <p:nvSpPr>
          <p:cNvPr id="11"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383"/>
        <p:cNvGrpSpPr/>
        <p:nvPr/>
      </p:nvGrpSpPr>
      <p:grpSpPr>
        <a:xfrm>
          <a:off x="0" y="0"/>
          <a:ext cx="0" cy="0"/>
          <a:chOff x="0" y="0"/>
          <a:chExt cx="0" cy="0"/>
        </a:xfrm>
      </p:grpSpPr>
      <p:sp>
        <p:nvSpPr>
          <p:cNvPr id="385" name="Google Shape;385;p40"/>
          <p:cNvSpPr txBox="1">
            <a:spLocks noGrp="1"/>
          </p:cNvSpPr>
          <p:nvPr>
            <p:ph type="title"/>
          </p:nvPr>
        </p:nvSpPr>
        <p:spPr>
          <a:xfrm>
            <a:off x="5376802" y="684400"/>
            <a:ext cx="2228330"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filter()</a:t>
            </a:r>
            <a:endParaRPr dirty="0"/>
          </a:p>
        </p:txBody>
      </p:sp>
      <p:sp>
        <p:nvSpPr>
          <p:cNvPr id="386" name="Google Shape;386;p40"/>
          <p:cNvSpPr txBox="1"/>
          <p:nvPr/>
        </p:nvSpPr>
        <p:spPr>
          <a:xfrm>
            <a:off x="1983113" y="1738427"/>
            <a:ext cx="6514116" cy="412836"/>
          </a:xfrm>
          <a:prstGeom prst="rect">
            <a:avLst/>
          </a:prstGeom>
          <a:noFill/>
          <a:ln>
            <a:noFill/>
          </a:ln>
        </p:spPr>
        <p:txBody>
          <a:bodyPr spcFirstLastPara="1" wrap="square" lIns="0" tIns="6455" rIns="0" bIns="0" anchor="t" anchorCtr="0">
            <a:noAutofit/>
          </a:bodyPr>
          <a:lstStyle/>
          <a:p>
            <a:pPr marL="6803"/>
            <a:r>
              <a:rPr lang="en-US" sz="2652" dirty="0">
                <a:latin typeface="Calibri"/>
                <a:ea typeface="Calibri"/>
                <a:cs typeface="Calibri"/>
                <a:sym typeface="Calibri"/>
              </a:rPr>
              <a:t>Extract rows that meet </a:t>
            </a:r>
            <a:r>
              <a:rPr lang="en-US" sz="2652" i="1" dirty="0" smtClean="0">
                <a:latin typeface="Cambria"/>
                <a:ea typeface="Cambria"/>
                <a:cs typeface="Cambria"/>
                <a:sym typeface="Cambria"/>
              </a:rPr>
              <a:t>multiple </a:t>
            </a:r>
            <a:r>
              <a:rPr lang="en-US" sz="2652" dirty="0">
                <a:latin typeface="Calibri"/>
                <a:ea typeface="Calibri"/>
                <a:cs typeface="Calibri"/>
                <a:sym typeface="Calibri"/>
              </a:rPr>
              <a:t>logical criteria.</a:t>
            </a:r>
            <a:endParaRPr sz="2652" dirty="0">
              <a:latin typeface="Calibri"/>
              <a:ea typeface="Calibri"/>
              <a:cs typeface="Calibri"/>
              <a:sym typeface="Calibri"/>
            </a:endParaRPr>
          </a:p>
        </p:txBody>
      </p:sp>
      <p:sp>
        <p:nvSpPr>
          <p:cNvPr id="387" name="Google Shape;387;p40"/>
          <p:cNvSpPr/>
          <p:nvPr/>
        </p:nvSpPr>
        <p:spPr>
          <a:xfrm>
            <a:off x="6178959" y="4057136"/>
            <a:ext cx="333375" cy="231922"/>
          </a:xfrm>
          <a:custGeom>
            <a:avLst/>
            <a:gdLst/>
            <a:ahLst/>
            <a:cxnLst/>
            <a:rect l="l" t="t" r="r" b="b"/>
            <a:pathLst>
              <a:path w="622300" h="382270" extrusionOk="0">
                <a:moveTo>
                  <a:pt x="357634" y="0"/>
                </a:moveTo>
                <a:lnTo>
                  <a:pt x="357634" y="133825"/>
                </a:lnTo>
                <a:lnTo>
                  <a:pt x="0" y="133825"/>
                </a:lnTo>
                <a:lnTo>
                  <a:pt x="0" y="247816"/>
                </a:lnTo>
                <a:lnTo>
                  <a:pt x="357634" y="247816"/>
                </a:lnTo>
                <a:lnTo>
                  <a:pt x="357634" y="381642"/>
                </a:lnTo>
                <a:lnTo>
                  <a:pt x="622084" y="190821"/>
                </a:lnTo>
                <a:lnTo>
                  <a:pt x="357634" y="0"/>
                </a:lnTo>
                <a:close/>
              </a:path>
            </a:pathLst>
          </a:custGeom>
          <a:solidFill>
            <a:srgbClr val="53585F"/>
          </a:solidFill>
          <a:ln>
            <a:noFill/>
          </a:ln>
        </p:spPr>
        <p:txBody>
          <a:bodyPr spcFirstLastPara="1" wrap="square" lIns="0" tIns="0" rIns="0" bIns="0" anchor="t" anchorCtr="0">
            <a:noAutofit/>
          </a:bodyPr>
          <a:lstStyle/>
          <a:p>
            <a:endParaRPr sz="964"/>
          </a:p>
        </p:txBody>
      </p:sp>
      <p:sp>
        <p:nvSpPr>
          <p:cNvPr id="389" name="Google Shape;389;p40"/>
          <p:cNvSpPr txBox="1"/>
          <p:nvPr/>
        </p:nvSpPr>
        <p:spPr>
          <a:xfrm>
            <a:off x="725714" y="2325336"/>
            <a:ext cx="10478125" cy="808714"/>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191170" rIns="0" bIns="0" anchor="t" anchorCtr="0">
            <a:noAutofit/>
          </a:bodyPr>
          <a:lstStyle/>
          <a:p>
            <a:pPr marL="160220"/>
            <a:r>
              <a:rPr lang="en-US" sz="2400" dirty="0">
                <a:solidFill>
                  <a:srgbClr val="0365C0"/>
                </a:solidFill>
                <a:latin typeface="Consolas" panose="020B0609020204030204" pitchFamily="49" charset="0"/>
                <a:ea typeface="Courier New"/>
                <a:cs typeface="Courier New"/>
                <a:sym typeface="Courier New"/>
              </a:rPr>
              <a:t>filter(orders</a:t>
            </a:r>
            <a:r>
              <a:rPr lang="en-US" sz="2400" dirty="0">
                <a:latin typeface="Consolas" panose="020B0609020204030204" pitchFamily="49" charset="0"/>
                <a:ea typeface="Courier New"/>
                <a:cs typeface="Courier New"/>
                <a:sym typeface="Courier New"/>
              </a:rPr>
              <a:t>, </a:t>
            </a:r>
            <a:r>
              <a:rPr lang="en-US" sz="2400" dirty="0" err="1" smtClean="0">
                <a:solidFill>
                  <a:srgbClr val="0365C0"/>
                </a:solidFill>
                <a:latin typeface="Consolas" panose="020B0609020204030204" pitchFamily="49" charset="0"/>
                <a:ea typeface="Courier New"/>
                <a:cs typeface="Courier New"/>
                <a:sym typeface="Courier New"/>
              </a:rPr>
              <a:t>patient_id</a:t>
            </a:r>
            <a:r>
              <a:rPr lang="en-US" sz="2400" dirty="0" smtClean="0">
                <a:solidFill>
                  <a:srgbClr val="0365C0"/>
                </a:solidFill>
                <a:latin typeface="Consolas" panose="020B0609020204030204" pitchFamily="49" charset="0"/>
                <a:ea typeface="Courier New"/>
                <a:cs typeface="Courier New"/>
                <a:sym typeface="Courier New"/>
              </a:rPr>
              <a:t> </a:t>
            </a:r>
            <a:r>
              <a:rPr lang="en-US" sz="2400" dirty="0">
                <a:solidFill>
                  <a:srgbClr val="0365C0"/>
                </a:solidFill>
                <a:latin typeface="Consolas" panose="020B0609020204030204" pitchFamily="49" charset="0"/>
                <a:ea typeface="Courier New"/>
                <a:cs typeface="Courier New"/>
                <a:sym typeface="Courier New"/>
              </a:rPr>
              <a:t>== 508061, </a:t>
            </a:r>
            <a:r>
              <a:rPr lang="en-US" sz="2400" dirty="0" smtClean="0">
                <a:solidFill>
                  <a:srgbClr val="0365C0"/>
                </a:solidFill>
                <a:latin typeface="Consolas" panose="020B0609020204030204" pitchFamily="49" charset="0"/>
                <a:ea typeface="Courier New"/>
                <a:cs typeface="Courier New"/>
                <a:sym typeface="Courier New"/>
              </a:rPr>
              <a:t>description=="T4</a:t>
            </a:r>
            <a:r>
              <a:rPr lang="en-US" sz="2400" dirty="0">
                <a:solidFill>
                  <a:srgbClr val="0365C0"/>
                </a:solidFill>
                <a:latin typeface="Consolas" panose="020B0609020204030204" pitchFamily="49" charset="0"/>
                <a:ea typeface="Courier New"/>
                <a:cs typeface="Courier New"/>
                <a:sym typeface="Courier New"/>
              </a:rPr>
              <a:t>, FREE")</a:t>
            </a:r>
            <a:endParaRPr sz="2400" dirty="0">
              <a:solidFill>
                <a:srgbClr val="0365C0"/>
              </a:solidFill>
              <a:latin typeface="Consolas" panose="020B0609020204030204" pitchFamily="49" charset="0"/>
              <a:ea typeface="Courier New"/>
              <a:cs typeface="Courier New"/>
              <a:sym typeface="Courier New"/>
            </a:endParaRPr>
          </a:p>
        </p:txBody>
      </p:sp>
      <p:sp>
        <p:nvSpPr>
          <p:cNvPr id="397" name="Google Shape;397;p40"/>
          <p:cNvSpPr txBox="1"/>
          <p:nvPr/>
        </p:nvSpPr>
        <p:spPr>
          <a:xfrm>
            <a:off x="3306932" y="3168324"/>
            <a:ext cx="1380857" cy="396643"/>
          </a:xfrm>
          <a:prstGeom prst="rect">
            <a:avLst/>
          </a:prstGeom>
          <a:noFill/>
          <a:ln>
            <a:noFill/>
          </a:ln>
        </p:spPr>
        <p:txBody>
          <a:bodyPr spcFirstLastPara="1" wrap="square" lIns="0" tIns="8156" rIns="0" bIns="0" anchor="t" anchorCtr="0">
            <a:noAutofit/>
          </a:bodyPr>
          <a:lstStyle/>
          <a:p>
            <a:pPr marL="6803"/>
            <a:r>
              <a:rPr lang="en-US" sz="2196">
                <a:solidFill>
                  <a:srgbClr val="A6AAA9"/>
                </a:solidFill>
                <a:latin typeface="Calibri"/>
                <a:ea typeface="Calibri"/>
                <a:cs typeface="Calibri"/>
                <a:sym typeface="Calibri"/>
              </a:rPr>
              <a:t>orders</a:t>
            </a:r>
            <a:endParaRPr sz="2196">
              <a:latin typeface="Calibri"/>
              <a:ea typeface="Calibri"/>
              <a:cs typeface="Calibri"/>
              <a:sym typeface="Calibri"/>
            </a:endParaRPr>
          </a:p>
        </p:txBody>
      </p:sp>
      <p:sp>
        <p:nvSpPr>
          <p:cNvPr id="16"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graphicFrame>
        <p:nvGraphicFramePr>
          <p:cNvPr id="17" name="Table 16"/>
          <p:cNvGraphicFramePr>
            <a:graphicFrameLocks noGrp="1"/>
          </p:cNvGraphicFramePr>
          <p:nvPr>
            <p:extLst>
              <p:ext uri="{D42A27DB-BD31-4B8C-83A1-F6EECF244321}">
                <p14:modId xmlns:p14="http://schemas.microsoft.com/office/powerpoint/2010/main" val="998176495"/>
              </p:ext>
            </p:extLst>
          </p:nvPr>
        </p:nvGraphicFramePr>
        <p:xfrm>
          <a:off x="507274" y="3655638"/>
          <a:ext cx="5588783" cy="2401104"/>
        </p:xfrm>
        <a:graphic>
          <a:graphicData uri="http://schemas.openxmlformats.org/drawingml/2006/table">
            <a:tbl>
              <a:tblPr firstRow="1" bandRow="1">
                <a:tableStyleId>{71CB66AA-850D-4605-A19E-2ED404D436C7}</a:tableStyleId>
              </a:tblPr>
              <a:tblGrid>
                <a:gridCol w="1294575">
                  <a:extLst>
                    <a:ext uri="{9D8B030D-6E8A-4147-A177-3AD203B41FA5}">
                      <a16:colId xmlns:a16="http://schemas.microsoft.com/office/drawing/2014/main" xmlns="" val="20000"/>
                    </a:ext>
                  </a:extLst>
                </a:gridCol>
                <a:gridCol w="1099594">
                  <a:extLst>
                    <a:ext uri="{9D8B030D-6E8A-4147-A177-3AD203B41FA5}">
                      <a16:colId xmlns:a16="http://schemas.microsoft.com/office/drawing/2014/main" xmlns="" val="20001"/>
                    </a:ext>
                  </a:extLst>
                </a:gridCol>
                <a:gridCol w="2002421">
                  <a:extLst>
                    <a:ext uri="{9D8B030D-6E8A-4147-A177-3AD203B41FA5}">
                      <a16:colId xmlns:a16="http://schemas.microsoft.com/office/drawing/2014/main" xmlns="" val="20002"/>
                    </a:ext>
                  </a:extLst>
                </a:gridCol>
                <a:gridCol w="1192193">
                  <a:extLst>
                    <a:ext uri="{9D8B030D-6E8A-4147-A177-3AD203B41FA5}">
                      <a16:colId xmlns:a16="http://schemas.microsoft.com/office/drawing/2014/main" xmlns="" val="20003"/>
                    </a:ext>
                  </a:extLst>
                </a:gridCol>
              </a:tblGrid>
              <a:tr h="370840">
                <a:tc>
                  <a:txBody>
                    <a:bodyPr/>
                    <a:lstStyle/>
                    <a:p>
                      <a:pPr marL="0" lvl="0" indent="0" algn="ctr" rtl="0">
                        <a:spcBef>
                          <a:spcPts val="0"/>
                        </a:spcBef>
                        <a:spcAft>
                          <a:spcPts val="0"/>
                        </a:spcAft>
                        <a:buNone/>
                      </a:pPr>
                      <a:r>
                        <a:rPr lang="en-US" sz="1600" b="1" dirty="0" err="1" smtClean="0">
                          <a:solidFill>
                            <a:schemeClr val="lt1"/>
                          </a:solidFill>
                        </a:rPr>
                        <a:t>order_id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patient_id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smtClean="0">
                          <a:solidFill>
                            <a:schemeClr val="lt1"/>
                          </a:solidFill>
                        </a:rPr>
                        <a:t>description</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proc_code</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extLst>
                  <a:ext uri="{0D108BD9-81ED-4DB2-BD59-A6C34878D82A}">
                    <a16:rowId xmlns:a16="http://schemas.microsoft.com/office/drawing/2014/main" xmlns="" val="10000"/>
                  </a:ext>
                </a:extLst>
              </a:tr>
              <a:tr h="370840">
                <a:tc>
                  <a:txBody>
                    <a:bodyPr/>
                    <a:lstStyle/>
                    <a:p>
                      <a:pPr marL="0" lvl="0" indent="0" algn="ctr" rtl="0">
                        <a:spcBef>
                          <a:spcPts val="0"/>
                        </a:spcBef>
                        <a:spcAft>
                          <a:spcPts val="0"/>
                        </a:spcAft>
                        <a:buNone/>
                      </a:pPr>
                      <a:r>
                        <a:rPr lang="en-US" sz="1400" dirty="0"/>
                        <a:t>19766</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400" dirty="0"/>
                        <a:t>511388</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400" dirty="0"/>
                        <a:t>PROTHROMBIN TIME</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400" dirty="0"/>
                        <a:t>PRO</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1"/>
                  </a:ext>
                </a:extLst>
              </a:tr>
              <a:tr h="370840">
                <a:tc>
                  <a:txBody>
                    <a:bodyPr/>
                    <a:lstStyle/>
                    <a:p>
                      <a:pPr marL="0" lvl="0" indent="0" algn="ctr" rtl="0">
                        <a:spcBef>
                          <a:spcPts val="0"/>
                        </a:spcBef>
                        <a:spcAft>
                          <a:spcPts val="0"/>
                        </a:spcAft>
                        <a:buNone/>
                      </a:pPr>
                      <a:r>
                        <a:rPr lang="en-US" sz="1400" dirty="0"/>
                        <a:t>88444</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400" dirty="0"/>
                        <a:t>511388</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400" dirty="0"/>
                        <a:t>BASIC METABOLIC PANEL</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400" dirty="0"/>
                        <a:t>BMP</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extLst>
                  <a:ext uri="{0D108BD9-81ED-4DB2-BD59-A6C34878D82A}">
                    <a16:rowId xmlns:a16="http://schemas.microsoft.com/office/drawing/2014/main" xmlns="" val="10002"/>
                  </a:ext>
                </a:extLst>
              </a:tr>
              <a:tr h="563687">
                <a:tc>
                  <a:txBody>
                    <a:bodyPr/>
                    <a:lstStyle/>
                    <a:p>
                      <a:pPr marL="0" lvl="0" indent="0" algn="ctr" rtl="0">
                        <a:spcBef>
                          <a:spcPts val="0"/>
                        </a:spcBef>
                        <a:spcAft>
                          <a:spcPts val="0"/>
                        </a:spcAft>
                        <a:buNone/>
                      </a:pPr>
                      <a:r>
                        <a:rPr lang="en-US" sz="1400" dirty="0"/>
                        <a:t>40477</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lvl="0" indent="0" algn="ctr" rtl="0">
                        <a:spcBef>
                          <a:spcPts val="0"/>
                        </a:spcBef>
                        <a:spcAft>
                          <a:spcPts val="0"/>
                        </a:spcAft>
                        <a:buNone/>
                      </a:pPr>
                      <a:r>
                        <a:rPr lang="en-US" sz="1400" dirty="0"/>
                        <a:t>508061</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400" dirty="0"/>
                        <a:t>THYROID STIMULATING HORMONE</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400" dirty="0"/>
                        <a:t>TSH</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extLst>
                  <a:ext uri="{0D108BD9-81ED-4DB2-BD59-A6C34878D82A}">
                    <a16:rowId xmlns:a16="http://schemas.microsoft.com/office/drawing/2014/main" xmlns="" val="10003"/>
                  </a:ext>
                </a:extLst>
              </a:tr>
              <a:tr h="370840">
                <a:tc>
                  <a:txBody>
                    <a:bodyPr/>
                    <a:lstStyle/>
                    <a:p>
                      <a:pPr marL="0" lvl="0" indent="0" algn="ctr" rtl="0">
                        <a:spcBef>
                          <a:spcPts val="0"/>
                        </a:spcBef>
                        <a:spcAft>
                          <a:spcPts val="0"/>
                        </a:spcAft>
                        <a:buNone/>
                      </a:pPr>
                      <a:r>
                        <a:rPr lang="en-US" sz="1400" dirty="0"/>
                        <a:t>97641</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400" dirty="0"/>
                        <a:t>508061</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400" dirty="0"/>
                        <a:t>T4, FREE</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400" dirty="0"/>
                        <a:t>T4FR</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4"/>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610876843"/>
              </p:ext>
            </p:extLst>
          </p:nvPr>
        </p:nvGraphicFramePr>
        <p:xfrm>
          <a:off x="6595236" y="3655638"/>
          <a:ext cx="5588783" cy="741680"/>
        </p:xfrm>
        <a:graphic>
          <a:graphicData uri="http://schemas.openxmlformats.org/drawingml/2006/table">
            <a:tbl>
              <a:tblPr firstRow="1" bandRow="1">
                <a:tableStyleId>{71CB66AA-850D-4605-A19E-2ED404D436C7}</a:tableStyleId>
              </a:tblPr>
              <a:tblGrid>
                <a:gridCol w="1294575">
                  <a:extLst>
                    <a:ext uri="{9D8B030D-6E8A-4147-A177-3AD203B41FA5}">
                      <a16:colId xmlns:a16="http://schemas.microsoft.com/office/drawing/2014/main" xmlns="" val="20000"/>
                    </a:ext>
                  </a:extLst>
                </a:gridCol>
                <a:gridCol w="1099594">
                  <a:extLst>
                    <a:ext uri="{9D8B030D-6E8A-4147-A177-3AD203B41FA5}">
                      <a16:colId xmlns:a16="http://schemas.microsoft.com/office/drawing/2014/main" xmlns="" val="20001"/>
                    </a:ext>
                  </a:extLst>
                </a:gridCol>
                <a:gridCol w="2002421">
                  <a:extLst>
                    <a:ext uri="{9D8B030D-6E8A-4147-A177-3AD203B41FA5}">
                      <a16:colId xmlns:a16="http://schemas.microsoft.com/office/drawing/2014/main" xmlns="" val="20002"/>
                    </a:ext>
                  </a:extLst>
                </a:gridCol>
                <a:gridCol w="1192193">
                  <a:extLst>
                    <a:ext uri="{9D8B030D-6E8A-4147-A177-3AD203B41FA5}">
                      <a16:colId xmlns:a16="http://schemas.microsoft.com/office/drawing/2014/main" xmlns="" val="20003"/>
                    </a:ext>
                  </a:extLst>
                </a:gridCol>
              </a:tblGrid>
              <a:tr h="370840">
                <a:tc>
                  <a:txBody>
                    <a:bodyPr/>
                    <a:lstStyle/>
                    <a:p>
                      <a:pPr marL="0" lvl="0" indent="0" algn="ctr" rtl="0">
                        <a:spcBef>
                          <a:spcPts val="0"/>
                        </a:spcBef>
                        <a:spcAft>
                          <a:spcPts val="0"/>
                        </a:spcAft>
                        <a:buNone/>
                      </a:pPr>
                      <a:r>
                        <a:rPr lang="en-US" sz="1600" b="1" dirty="0" err="1" smtClean="0">
                          <a:solidFill>
                            <a:schemeClr val="lt1"/>
                          </a:solidFill>
                        </a:rPr>
                        <a:t>order_id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patient_id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smtClean="0">
                          <a:solidFill>
                            <a:schemeClr val="lt1"/>
                          </a:solidFill>
                        </a:rPr>
                        <a:t>description</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proc_code</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extLst>
                  <a:ext uri="{0D108BD9-81ED-4DB2-BD59-A6C34878D82A}">
                    <a16:rowId xmlns:a16="http://schemas.microsoft.com/office/drawing/2014/main" xmlns="" val="10000"/>
                  </a:ext>
                </a:extLst>
              </a:tr>
              <a:tr h="370840">
                <a:tc>
                  <a:txBody>
                    <a:bodyPr/>
                    <a:lstStyle/>
                    <a:p>
                      <a:pPr marL="0" lvl="0" indent="0" algn="ctr" rtl="0">
                        <a:spcBef>
                          <a:spcPts val="0"/>
                        </a:spcBef>
                        <a:spcAft>
                          <a:spcPts val="0"/>
                        </a:spcAft>
                        <a:buNone/>
                      </a:pPr>
                      <a:r>
                        <a:rPr lang="en-US" sz="1400" dirty="0"/>
                        <a:t>97641</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400" dirty="0"/>
                        <a:t>508061</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400" dirty="0"/>
                        <a:t>T4, FREE</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400" dirty="0"/>
                        <a:t>T4FR</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4"/>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401"/>
        <p:cNvGrpSpPr/>
        <p:nvPr/>
      </p:nvGrpSpPr>
      <p:grpSpPr>
        <a:xfrm>
          <a:off x="0" y="0"/>
          <a:ext cx="0" cy="0"/>
          <a:chOff x="0" y="0"/>
          <a:chExt cx="0" cy="0"/>
        </a:xfrm>
      </p:grpSpPr>
      <p:sp>
        <p:nvSpPr>
          <p:cNvPr id="403" name="Google Shape;403;p41"/>
          <p:cNvSpPr txBox="1">
            <a:spLocks noGrp="1"/>
          </p:cNvSpPr>
          <p:nvPr>
            <p:ph type="title"/>
          </p:nvPr>
        </p:nvSpPr>
        <p:spPr>
          <a:xfrm>
            <a:off x="3929576" y="684400"/>
            <a:ext cx="5271574"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Boolean operators</a:t>
            </a:r>
            <a:endParaRPr dirty="0"/>
          </a:p>
        </p:txBody>
      </p:sp>
      <p:graphicFrame>
        <p:nvGraphicFramePr>
          <p:cNvPr id="404" name="Google Shape;404;p41"/>
          <p:cNvGraphicFramePr/>
          <p:nvPr>
            <p:extLst>
              <p:ext uri="{D42A27DB-BD31-4B8C-83A1-F6EECF244321}">
                <p14:modId xmlns:p14="http://schemas.microsoft.com/office/powerpoint/2010/main" val="2072931870"/>
              </p:ext>
            </p:extLst>
          </p:nvPr>
        </p:nvGraphicFramePr>
        <p:xfrm>
          <a:off x="3067050" y="2457274"/>
          <a:ext cx="5791200" cy="2895775"/>
        </p:xfrm>
        <a:graphic>
          <a:graphicData uri="http://schemas.openxmlformats.org/drawingml/2006/table">
            <a:tbl>
              <a:tblPr firstRow="1" bandRow="1">
                <a:noFill/>
                <a:tableStyleId>{809C1C93-8995-4D9E-87C8-A8817AF97DB9}</a:tableStyleId>
              </a:tblPr>
              <a:tblGrid>
                <a:gridCol w="2940602">
                  <a:extLst>
                    <a:ext uri="{9D8B030D-6E8A-4147-A177-3AD203B41FA5}">
                      <a16:colId xmlns:a16="http://schemas.microsoft.com/office/drawing/2014/main" xmlns="" val="20000"/>
                    </a:ext>
                  </a:extLst>
                </a:gridCol>
                <a:gridCol w="2850598">
                  <a:extLst>
                    <a:ext uri="{9D8B030D-6E8A-4147-A177-3AD203B41FA5}">
                      <a16:colId xmlns:a16="http://schemas.microsoft.com/office/drawing/2014/main" xmlns="" val="20001"/>
                    </a:ext>
                  </a:extLst>
                </a:gridCol>
              </a:tblGrid>
              <a:tr h="638113">
                <a:tc>
                  <a:txBody>
                    <a:bodyPr/>
                    <a:lstStyle/>
                    <a:p>
                      <a:pPr marL="12700" marR="0" lvl="0" indent="0" algn="ctr" rtl="0">
                        <a:lnSpc>
                          <a:spcPct val="100000"/>
                        </a:lnSpc>
                        <a:spcBef>
                          <a:spcPts val="0"/>
                        </a:spcBef>
                        <a:spcAft>
                          <a:spcPts val="0"/>
                        </a:spcAft>
                        <a:buNone/>
                      </a:pPr>
                      <a:r>
                        <a:rPr lang="en-US" sz="2800" u="none" strike="noStrike" cap="none" dirty="0">
                          <a:solidFill>
                            <a:schemeClr val="bg1">
                              <a:lumMod val="50000"/>
                            </a:schemeClr>
                          </a:solidFill>
                          <a:latin typeface="Consolas" panose="020B0609020204030204" pitchFamily="49" charset="0"/>
                          <a:ea typeface="Courier New"/>
                          <a:cs typeface="Courier New"/>
                          <a:sym typeface="Courier New"/>
                        </a:rPr>
                        <a:t>a</a:t>
                      </a:r>
                      <a:r>
                        <a:rPr lang="en-US" sz="2800" u="none" strike="noStrike" cap="none" dirty="0">
                          <a:solidFill>
                            <a:srgbClr val="D6D6D6"/>
                          </a:solidFill>
                          <a:latin typeface="Courier New"/>
                          <a:ea typeface="Courier New"/>
                          <a:cs typeface="Courier New"/>
                          <a:sym typeface="Courier New"/>
                        </a:rPr>
                        <a:t> </a:t>
                      </a:r>
                      <a:r>
                        <a:rPr lang="en-US" sz="2800" u="none" strike="noStrike" cap="none" dirty="0">
                          <a:latin typeface="Courier New"/>
                          <a:ea typeface="Courier New"/>
                          <a:cs typeface="Courier New"/>
                          <a:sym typeface="Courier New"/>
                        </a:rPr>
                        <a:t>&amp; </a:t>
                      </a:r>
                      <a:r>
                        <a:rPr lang="en-US" sz="2800" b="0" i="0" u="none" strike="noStrike" cap="none" dirty="0">
                          <a:solidFill>
                            <a:schemeClr val="bg1">
                              <a:lumMod val="50000"/>
                            </a:schemeClr>
                          </a:solidFill>
                          <a:latin typeface="Consolas" panose="020B0609020204030204" pitchFamily="49" charset="0"/>
                          <a:ea typeface="Courier New"/>
                          <a:cs typeface="Courier New"/>
                          <a:sym typeface="Courier New"/>
                        </a:rPr>
                        <a:t>b</a:t>
                      </a:r>
                      <a:endParaRPr sz="2800" b="0" i="0" u="none" strike="noStrike" cap="none" dirty="0">
                        <a:solidFill>
                          <a:schemeClr val="bg1">
                            <a:lumMod val="50000"/>
                          </a:schemeClr>
                        </a:solidFill>
                        <a:latin typeface="Consolas" panose="020B0609020204030204" pitchFamily="49" charset="0"/>
                        <a:ea typeface="Courier New"/>
                        <a:cs typeface="Courier New"/>
                        <a:sym typeface="Courier New"/>
                      </a:endParaRPr>
                    </a:p>
                  </a:txBody>
                  <a:tcPr marL="0" marR="0" marT="7046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3200" u="none" strike="noStrike" cap="none">
                          <a:latin typeface="Calibri"/>
                          <a:ea typeface="Calibri"/>
                          <a:cs typeface="Calibri"/>
                          <a:sym typeface="Calibri"/>
                        </a:rPr>
                        <a:t>and</a:t>
                      </a:r>
                      <a:endParaRPr sz="3200" u="none" strike="noStrike" cap="none">
                        <a:latin typeface="Calibri"/>
                        <a:ea typeface="Calibri"/>
                        <a:cs typeface="Calibri"/>
                        <a:sym typeface="Calibri"/>
                      </a:endParaRPr>
                    </a:p>
                  </a:txBody>
                  <a:tcPr marL="0" marR="0" marT="4620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xmlns="" val="10000"/>
                  </a:ext>
                </a:extLst>
              </a:tr>
              <a:tr h="638113">
                <a:tc>
                  <a:txBody>
                    <a:bodyPr/>
                    <a:lstStyle/>
                    <a:p>
                      <a:pPr marL="12700" marR="0" lvl="0" indent="0" algn="ctr" rtl="0">
                        <a:lnSpc>
                          <a:spcPct val="100000"/>
                        </a:lnSpc>
                        <a:spcBef>
                          <a:spcPts val="0"/>
                        </a:spcBef>
                        <a:spcAft>
                          <a:spcPts val="0"/>
                        </a:spcAft>
                        <a:buNone/>
                      </a:pPr>
                      <a:r>
                        <a:rPr lang="en-US" sz="2800" b="0" i="0" u="none" strike="noStrike" cap="none" dirty="0">
                          <a:solidFill>
                            <a:schemeClr val="bg1">
                              <a:lumMod val="50000"/>
                            </a:schemeClr>
                          </a:solidFill>
                          <a:latin typeface="Consolas" panose="020B0609020204030204" pitchFamily="49" charset="0"/>
                          <a:ea typeface="Courier New"/>
                          <a:cs typeface="Courier New"/>
                          <a:sym typeface="Courier New"/>
                        </a:rPr>
                        <a:t>a</a:t>
                      </a:r>
                      <a:r>
                        <a:rPr lang="en-US" sz="2800" u="none" strike="noStrike" cap="none" dirty="0">
                          <a:solidFill>
                            <a:srgbClr val="D6D6D6"/>
                          </a:solidFill>
                          <a:latin typeface="Courier New"/>
                          <a:ea typeface="Courier New"/>
                          <a:cs typeface="Courier New"/>
                          <a:sym typeface="Courier New"/>
                        </a:rPr>
                        <a:t> </a:t>
                      </a:r>
                      <a:r>
                        <a:rPr lang="en-US" sz="2800" u="none" strike="noStrike" cap="none" dirty="0">
                          <a:latin typeface="Courier New"/>
                          <a:ea typeface="Courier New"/>
                          <a:cs typeface="Courier New"/>
                          <a:sym typeface="Courier New"/>
                        </a:rPr>
                        <a:t>| </a:t>
                      </a:r>
                      <a:r>
                        <a:rPr lang="en-US" sz="2800" b="0" i="0" u="none" strike="noStrike" cap="none" dirty="0">
                          <a:solidFill>
                            <a:schemeClr val="bg1">
                              <a:lumMod val="50000"/>
                            </a:schemeClr>
                          </a:solidFill>
                          <a:latin typeface="Consolas" panose="020B0609020204030204" pitchFamily="49" charset="0"/>
                          <a:ea typeface="Courier New"/>
                          <a:cs typeface="Courier New"/>
                          <a:sym typeface="Courier New"/>
                        </a:rPr>
                        <a:t>b</a:t>
                      </a:r>
                      <a:endParaRPr sz="2800" b="0" i="0" u="none" strike="noStrike" cap="none" dirty="0">
                        <a:solidFill>
                          <a:schemeClr val="bg1">
                            <a:lumMod val="50000"/>
                          </a:schemeClr>
                        </a:solidFill>
                        <a:latin typeface="Consolas" panose="020B0609020204030204" pitchFamily="49" charset="0"/>
                        <a:ea typeface="Courier New"/>
                        <a:cs typeface="Courier New"/>
                        <a:sym typeface="Courier New"/>
                      </a:endParaRPr>
                    </a:p>
                  </a:txBody>
                  <a:tcPr marL="0" marR="0" marT="7046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3200" u="none" strike="noStrike" cap="none">
                          <a:latin typeface="Calibri"/>
                          <a:ea typeface="Calibri"/>
                          <a:cs typeface="Calibri"/>
                          <a:sym typeface="Calibri"/>
                        </a:rPr>
                        <a:t>or</a:t>
                      </a:r>
                      <a:endParaRPr sz="3200" u="none" strike="noStrike" cap="none">
                        <a:latin typeface="Calibri"/>
                        <a:ea typeface="Calibri"/>
                        <a:cs typeface="Calibri"/>
                        <a:sym typeface="Calibri"/>
                      </a:endParaRPr>
                    </a:p>
                  </a:txBody>
                  <a:tcPr marL="0" marR="0" marT="4620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xmlns="" val="10001"/>
                  </a:ext>
                </a:extLst>
              </a:tr>
              <a:tr h="638113">
                <a:tc>
                  <a:txBody>
                    <a:bodyPr/>
                    <a:lstStyle/>
                    <a:p>
                      <a:pPr marL="0" marR="0" lvl="0" indent="0" algn="ctr" rtl="0">
                        <a:lnSpc>
                          <a:spcPct val="100000"/>
                        </a:lnSpc>
                        <a:spcBef>
                          <a:spcPts val="0"/>
                        </a:spcBef>
                        <a:spcAft>
                          <a:spcPts val="0"/>
                        </a:spcAft>
                        <a:buNone/>
                      </a:pPr>
                      <a:r>
                        <a:rPr lang="en-US" sz="2800" u="none" strike="noStrike" cap="none" dirty="0">
                          <a:latin typeface="Courier New"/>
                          <a:ea typeface="Courier New"/>
                          <a:cs typeface="Courier New"/>
                          <a:sym typeface="Courier New"/>
                        </a:rPr>
                        <a:t>!</a:t>
                      </a:r>
                      <a:r>
                        <a:rPr lang="en-US" sz="2800" b="0" i="0" u="none" strike="noStrike" cap="none" dirty="0">
                          <a:solidFill>
                            <a:schemeClr val="bg1">
                              <a:lumMod val="50000"/>
                            </a:schemeClr>
                          </a:solidFill>
                          <a:latin typeface="Consolas" panose="020B0609020204030204" pitchFamily="49" charset="0"/>
                          <a:ea typeface="Courier New"/>
                          <a:cs typeface="Courier New"/>
                          <a:sym typeface="Courier New"/>
                        </a:rPr>
                        <a:t>a</a:t>
                      </a:r>
                      <a:endParaRPr sz="2800" b="0" i="0" u="none" strike="noStrike" cap="none" dirty="0">
                        <a:solidFill>
                          <a:schemeClr val="bg1">
                            <a:lumMod val="50000"/>
                          </a:schemeClr>
                        </a:solidFill>
                        <a:latin typeface="Consolas" panose="020B0609020204030204" pitchFamily="49" charset="0"/>
                        <a:ea typeface="Courier New"/>
                        <a:cs typeface="Courier New"/>
                        <a:sym typeface="Courier New"/>
                      </a:endParaRPr>
                    </a:p>
                  </a:txBody>
                  <a:tcPr marL="0" marR="0" marT="7046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3200" u="none" strike="noStrike" cap="none">
                          <a:latin typeface="Calibri"/>
                          <a:ea typeface="Calibri"/>
                          <a:cs typeface="Calibri"/>
                          <a:sym typeface="Calibri"/>
                        </a:rPr>
                        <a:t>not</a:t>
                      </a:r>
                      <a:endParaRPr sz="3200" u="none" strike="noStrike" cap="none">
                        <a:latin typeface="Calibri"/>
                        <a:ea typeface="Calibri"/>
                        <a:cs typeface="Calibri"/>
                        <a:sym typeface="Calibri"/>
                      </a:endParaRPr>
                    </a:p>
                  </a:txBody>
                  <a:tcPr marL="0" marR="0" marT="4620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xmlns="" val="10002"/>
                  </a:ext>
                </a:extLst>
              </a:tr>
              <a:tr h="981436">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50000"/>
                            </a:schemeClr>
                          </a:solidFill>
                          <a:latin typeface="Consolas" panose="020B0609020204030204" pitchFamily="49" charset="0"/>
                          <a:ea typeface="Courier New"/>
                          <a:cs typeface="Courier New"/>
                          <a:sym typeface="Courier New"/>
                        </a:rPr>
                        <a:t>a</a:t>
                      </a:r>
                      <a:r>
                        <a:rPr lang="en-US" sz="2800" u="none" strike="noStrike" cap="none" dirty="0">
                          <a:solidFill>
                            <a:srgbClr val="D6D6D6"/>
                          </a:solidFill>
                          <a:latin typeface="Courier New"/>
                          <a:ea typeface="Courier New"/>
                          <a:cs typeface="Courier New"/>
                          <a:sym typeface="Courier New"/>
                        </a:rPr>
                        <a:t> </a:t>
                      </a:r>
                      <a:r>
                        <a:rPr lang="en-US" sz="2800" u="none" strike="noStrike" cap="none" dirty="0">
                          <a:latin typeface="Courier New"/>
                          <a:ea typeface="Courier New"/>
                          <a:cs typeface="Courier New"/>
                          <a:sym typeface="Courier New"/>
                        </a:rPr>
                        <a:t>%in% </a:t>
                      </a:r>
                      <a:r>
                        <a:rPr lang="en-US" sz="2800" b="0" i="0" u="none" strike="noStrike" cap="none" dirty="0">
                          <a:solidFill>
                            <a:schemeClr val="bg1">
                              <a:lumMod val="50000"/>
                            </a:schemeClr>
                          </a:solidFill>
                          <a:latin typeface="Consolas" panose="020B0609020204030204" pitchFamily="49" charset="0"/>
                          <a:ea typeface="Courier New"/>
                          <a:cs typeface="Courier New"/>
                          <a:sym typeface="Courier New"/>
                        </a:rPr>
                        <a:t>c(a, b)</a:t>
                      </a:r>
                      <a:endParaRPr sz="2800" b="0" i="0" u="none" strike="noStrike" cap="none" dirty="0">
                        <a:solidFill>
                          <a:schemeClr val="bg1">
                            <a:lumMod val="50000"/>
                          </a:schemeClr>
                        </a:solidFill>
                        <a:latin typeface="Consolas" panose="020B0609020204030204" pitchFamily="49" charset="0"/>
                        <a:ea typeface="Courier New"/>
                        <a:cs typeface="Courier New"/>
                        <a:sym typeface="Courier New"/>
                      </a:endParaRPr>
                    </a:p>
                  </a:txBody>
                  <a:tcPr marL="0" marR="0" marT="7046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3200" u="none" strike="noStrike" cap="none" dirty="0">
                          <a:latin typeface="Calibri"/>
                          <a:ea typeface="Calibri"/>
                          <a:cs typeface="Calibri"/>
                          <a:sym typeface="Calibri"/>
                        </a:rPr>
                        <a:t>one of (in)</a:t>
                      </a:r>
                      <a:endParaRPr sz="3200" u="none" strike="noStrike" cap="none" dirty="0">
                        <a:latin typeface="Calibri"/>
                        <a:ea typeface="Calibri"/>
                        <a:cs typeface="Calibri"/>
                        <a:sym typeface="Calibri"/>
                      </a:endParaRPr>
                    </a:p>
                  </a:txBody>
                  <a:tcPr marL="0" marR="0" marT="4620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xmlns="" val="10003"/>
                  </a:ext>
                </a:extLst>
              </a:tr>
            </a:tbl>
          </a:graphicData>
        </a:graphic>
      </p:graphicFrame>
      <p:sp>
        <p:nvSpPr>
          <p:cNvPr id="405" name="Google Shape;405;p41"/>
          <p:cNvSpPr txBox="1"/>
          <p:nvPr/>
        </p:nvSpPr>
        <p:spPr>
          <a:xfrm>
            <a:off x="5214129" y="1846368"/>
            <a:ext cx="1732821" cy="472821"/>
          </a:xfrm>
          <a:prstGeom prst="rect">
            <a:avLst/>
          </a:prstGeom>
          <a:noFill/>
          <a:ln>
            <a:noFill/>
          </a:ln>
        </p:spPr>
        <p:txBody>
          <a:bodyPr spcFirstLastPara="1" wrap="square" lIns="0" tIns="6455" rIns="0" bIns="0" anchor="t" anchorCtr="0">
            <a:noAutofit/>
          </a:bodyPr>
          <a:lstStyle/>
          <a:p>
            <a:pPr marL="6803"/>
            <a:r>
              <a:rPr lang="en-US" sz="2652">
                <a:solidFill>
                  <a:srgbClr val="53585F"/>
                </a:solidFill>
                <a:latin typeface="Calibri"/>
                <a:ea typeface="Calibri"/>
                <a:cs typeface="Calibri"/>
                <a:sym typeface="Calibri"/>
              </a:rPr>
              <a:t>?base::Logic</a:t>
            </a:r>
            <a:endParaRPr sz="2652">
              <a:latin typeface="Calibri"/>
              <a:ea typeface="Calibri"/>
              <a:cs typeface="Calibri"/>
              <a:sym typeface="Calibri"/>
            </a:endParaRPr>
          </a:p>
        </p:txBody>
      </p:sp>
      <p:sp>
        <p:nvSpPr>
          <p:cNvPr id="6"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7"/>
          <p:cNvSpPr/>
          <p:nvPr/>
        </p:nvSpPr>
        <p:spPr>
          <a:xfrm>
            <a:off x="0" y="0"/>
            <a:ext cx="12192000"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350" name="Google Shape;350;p37"/>
          <p:cNvSpPr txBox="1">
            <a:spLocks noGrp="1"/>
          </p:cNvSpPr>
          <p:nvPr>
            <p:ph type="title"/>
          </p:nvPr>
        </p:nvSpPr>
        <p:spPr>
          <a:xfrm>
            <a:off x="4236721" y="614555"/>
            <a:ext cx="3357542" cy="777536"/>
          </a:xfrm>
          <a:prstGeom prst="rect">
            <a:avLst/>
          </a:prstGeom>
          <a:noFill/>
          <a:ln>
            <a:noFill/>
          </a:ln>
        </p:spPr>
        <p:txBody>
          <a:bodyPr spcFirstLastPara="1" wrap="square" lIns="0" tIns="6455" rIns="0" bIns="0" anchor="t" anchorCtr="0">
            <a:noAutofit/>
          </a:bodyPr>
          <a:lstStyle/>
          <a:p>
            <a:pPr marL="10545"/>
            <a:r>
              <a:rPr lang="en-US" dirty="0" smtClean="0"/>
              <a:t>Exercise 4</a:t>
            </a:r>
            <a:endParaRPr dirty="0"/>
          </a:p>
        </p:txBody>
      </p:sp>
      <p:sp>
        <p:nvSpPr>
          <p:cNvPr id="351" name="Google Shape;351;p37"/>
          <p:cNvSpPr txBox="1"/>
          <p:nvPr/>
        </p:nvSpPr>
        <p:spPr>
          <a:xfrm>
            <a:off x="1405054" y="1890818"/>
            <a:ext cx="10259122" cy="3355554"/>
          </a:xfrm>
          <a:prstGeom prst="rect">
            <a:avLst/>
          </a:prstGeom>
          <a:noFill/>
          <a:ln>
            <a:noFill/>
          </a:ln>
        </p:spPr>
        <p:txBody>
          <a:bodyPr spcFirstLastPara="1" wrap="square" lIns="0" tIns="6804" rIns="0" bIns="0" anchor="t" anchorCtr="0">
            <a:noAutofit/>
          </a:bodyPr>
          <a:lstStyle/>
          <a:p>
            <a:pPr marL="6803" marR="2721">
              <a:lnSpc>
                <a:spcPct val="124848"/>
              </a:lnSpc>
            </a:pPr>
            <a:r>
              <a:rPr lang="en-US" sz="2800" dirty="0" smtClean="0">
                <a:solidFill>
                  <a:srgbClr val="005493"/>
                </a:solidFill>
                <a:latin typeface="Calibri"/>
                <a:ea typeface="Calibri"/>
                <a:cs typeface="Calibri"/>
                <a:sym typeface="Calibri"/>
              </a:rPr>
              <a:t>Use Boolean operators and filter() to return rows that contain:</a:t>
            </a:r>
            <a:endParaRPr lang="en-US" sz="2800" dirty="0">
              <a:solidFill>
                <a:srgbClr val="005493"/>
              </a:solidFill>
              <a:latin typeface="Calibri"/>
              <a:ea typeface="Calibri"/>
              <a:cs typeface="Calibri"/>
              <a:sym typeface="Calibri"/>
            </a:endParaRPr>
          </a:p>
          <a:p>
            <a:pPr marL="6803" marR="2721">
              <a:lnSpc>
                <a:spcPct val="124848"/>
              </a:lnSpc>
            </a:pPr>
            <a:endParaRPr lang="en-US" sz="2800" dirty="0" smtClean="0">
              <a:solidFill>
                <a:srgbClr val="005493"/>
              </a:solidFill>
              <a:latin typeface="Calibri"/>
              <a:ea typeface="Calibri"/>
              <a:cs typeface="Calibri"/>
              <a:sym typeface="Calibri"/>
            </a:endParaRPr>
          </a:p>
          <a:p>
            <a:pPr marL="464003" marR="2721" indent="-457200">
              <a:buClr>
                <a:srgbClr val="3577A9"/>
              </a:buClr>
              <a:buFont typeface="Arial" panose="020B0604020202020204" pitchFamily="34" charset="0"/>
              <a:buChar char="•"/>
            </a:pPr>
            <a:r>
              <a:rPr lang="en-US" sz="2800" dirty="0" smtClean="0">
                <a:solidFill>
                  <a:srgbClr val="005493"/>
                </a:solidFill>
                <a:latin typeface="Calibri"/>
                <a:ea typeface="Calibri"/>
                <a:cs typeface="Calibri"/>
                <a:sym typeface="Calibri"/>
              </a:rPr>
              <a:t>Orders </a:t>
            </a:r>
            <a:r>
              <a:rPr lang="en-US" sz="2800" dirty="0">
                <a:solidFill>
                  <a:srgbClr val="005493"/>
                </a:solidFill>
                <a:latin typeface="Calibri"/>
                <a:ea typeface="Calibri"/>
                <a:cs typeface="Calibri"/>
                <a:sym typeface="Calibri"/>
              </a:rPr>
              <a:t>for patient number 510909 with </a:t>
            </a:r>
            <a:r>
              <a:rPr lang="en-US" sz="2800" dirty="0" err="1">
                <a:solidFill>
                  <a:srgbClr val="005493"/>
                </a:solidFill>
                <a:latin typeface="Calibri"/>
                <a:ea typeface="Calibri"/>
                <a:cs typeface="Calibri"/>
                <a:sym typeface="Calibri"/>
              </a:rPr>
              <a:t>proc_code</a:t>
            </a:r>
            <a:r>
              <a:rPr lang="en-US" sz="2800" dirty="0">
                <a:solidFill>
                  <a:srgbClr val="005493"/>
                </a:solidFill>
                <a:latin typeface="Calibri"/>
                <a:ea typeface="Calibri"/>
                <a:cs typeface="Calibri"/>
                <a:sym typeface="Calibri"/>
              </a:rPr>
              <a:t> </a:t>
            </a:r>
            <a:r>
              <a:rPr lang="en-US" sz="2800" dirty="0" smtClean="0">
                <a:solidFill>
                  <a:srgbClr val="005493"/>
                </a:solidFill>
                <a:latin typeface="Calibri"/>
                <a:ea typeface="Calibri"/>
                <a:cs typeface="Calibri"/>
                <a:sym typeface="Calibri"/>
              </a:rPr>
              <a:t>TSH</a:t>
            </a:r>
          </a:p>
          <a:p>
            <a:pPr marL="464003" marR="2721" indent="-457200">
              <a:buClr>
                <a:srgbClr val="3577A9"/>
              </a:buClr>
              <a:buFont typeface="Arial" panose="020B0604020202020204" pitchFamily="34" charset="0"/>
              <a:buChar char="•"/>
            </a:pPr>
            <a:endParaRPr lang="en-US" sz="2800" dirty="0" smtClean="0">
              <a:solidFill>
                <a:srgbClr val="005493"/>
              </a:solidFill>
              <a:latin typeface="Calibri"/>
              <a:ea typeface="Calibri"/>
              <a:cs typeface="Calibri"/>
              <a:sym typeface="Calibri"/>
            </a:endParaRPr>
          </a:p>
          <a:p>
            <a:pPr marL="464003" marR="2721" indent="-457200">
              <a:buClr>
                <a:srgbClr val="3577A9"/>
              </a:buClr>
              <a:buFont typeface="Arial" panose="020B0604020202020204" pitchFamily="34" charset="0"/>
              <a:buChar char="•"/>
            </a:pPr>
            <a:r>
              <a:rPr lang="en-US" sz="2800" dirty="0">
                <a:solidFill>
                  <a:srgbClr val="005493"/>
                </a:solidFill>
                <a:latin typeface="Calibri"/>
                <a:ea typeface="Calibri"/>
                <a:cs typeface="Calibri"/>
                <a:sym typeface="Calibri"/>
              </a:rPr>
              <a:t>Orders for tests that were canceled </a:t>
            </a:r>
            <a:r>
              <a:rPr lang="en-US" sz="2800" dirty="0" smtClean="0">
                <a:solidFill>
                  <a:srgbClr val="005493"/>
                </a:solidFill>
                <a:latin typeface="Calibri"/>
                <a:ea typeface="Calibri"/>
                <a:cs typeface="Calibri"/>
                <a:sym typeface="Calibri"/>
              </a:rPr>
              <a:t>and originally chosen </a:t>
            </a:r>
            <a:r>
              <a:rPr lang="en-US" sz="2800" dirty="0">
                <a:solidFill>
                  <a:srgbClr val="005493"/>
                </a:solidFill>
                <a:latin typeface="Calibri"/>
                <a:ea typeface="Calibri"/>
                <a:cs typeface="Calibri"/>
                <a:sym typeface="Calibri"/>
              </a:rPr>
              <a:t>from a preference list </a:t>
            </a:r>
            <a:r>
              <a:rPr lang="en-US" sz="2400" dirty="0" smtClean="0">
                <a:solidFill>
                  <a:srgbClr val="005493"/>
                </a:solidFill>
                <a:latin typeface="Calibri"/>
                <a:ea typeface="Calibri"/>
                <a:cs typeface="Calibri"/>
                <a:sym typeface="Calibri"/>
              </a:rPr>
              <a:t>(</a:t>
            </a:r>
            <a:r>
              <a:rPr lang="en-US" sz="2400" dirty="0">
                <a:solidFill>
                  <a:srgbClr val="005493"/>
                </a:solidFill>
                <a:latin typeface="Calibri"/>
                <a:ea typeface="Calibri"/>
                <a:cs typeface="Calibri"/>
                <a:sym typeface="Calibri"/>
              </a:rPr>
              <a:t>HINT: These are coded in the </a:t>
            </a:r>
            <a:r>
              <a:rPr lang="en-US" sz="2400" dirty="0" err="1">
                <a:solidFill>
                  <a:srgbClr val="005493"/>
                </a:solidFill>
                <a:latin typeface="Calibri"/>
                <a:ea typeface="Calibri"/>
                <a:cs typeface="Calibri"/>
                <a:sym typeface="Calibri"/>
              </a:rPr>
              <a:t>pref_list_type</a:t>
            </a:r>
            <a:r>
              <a:rPr lang="en-US" sz="2400" dirty="0">
                <a:solidFill>
                  <a:srgbClr val="005493"/>
                </a:solidFill>
                <a:latin typeface="Calibri"/>
                <a:ea typeface="Calibri"/>
                <a:cs typeface="Calibri"/>
                <a:sym typeface="Calibri"/>
              </a:rPr>
              <a:t> column</a:t>
            </a:r>
            <a:r>
              <a:rPr lang="en-US" sz="2400" dirty="0" smtClean="0">
                <a:solidFill>
                  <a:srgbClr val="005493"/>
                </a:solidFill>
                <a:latin typeface="Calibri"/>
                <a:ea typeface="Calibri"/>
                <a:cs typeface="Calibri"/>
                <a:sym typeface="Calibri"/>
              </a:rPr>
              <a:t>)</a:t>
            </a:r>
          </a:p>
          <a:p>
            <a:pPr marL="6803" marR="2721">
              <a:buClr>
                <a:srgbClr val="3577A9"/>
              </a:buClr>
            </a:pPr>
            <a:endParaRPr lang="en-US" sz="2400" dirty="0">
              <a:solidFill>
                <a:srgbClr val="005493"/>
              </a:solidFill>
              <a:latin typeface="Calibri"/>
              <a:ea typeface="Calibri"/>
              <a:cs typeface="Calibri"/>
              <a:sym typeface="Calibri"/>
            </a:endParaRPr>
          </a:p>
          <a:p>
            <a:pPr marL="464003" marR="2721" indent="-457200">
              <a:buClr>
                <a:srgbClr val="3577A9"/>
              </a:buClr>
              <a:buFont typeface="Arial" panose="020B0604020202020204" pitchFamily="34" charset="0"/>
              <a:buChar char="•"/>
            </a:pPr>
            <a:r>
              <a:rPr lang="en-US" sz="2800" dirty="0">
                <a:solidFill>
                  <a:srgbClr val="005493"/>
                </a:solidFill>
                <a:latin typeface="Calibri"/>
                <a:ea typeface="Calibri"/>
                <a:cs typeface="Calibri"/>
                <a:sym typeface="Calibri"/>
              </a:rPr>
              <a:t>Orders for one of the following departments: OB GYN CLINIC, GERIATRIC CLINIC, or PEDIATRIC CLINICS </a:t>
            </a:r>
            <a:endParaRPr sz="2800" dirty="0">
              <a:solidFill>
                <a:srgbClr val="005493"/>
              </a:solidFill>
              <a:latin typeface="Calibri"/>
              <a:ea typeface="Calibri"/>
              <a:cs typeface="Calibri"/>
              <a:sym typeface="Calibri"/>
            </a:endParaRPr>
          </a:p>
        </p:txBody>
      </p:sp>
      <p:sp>
        <p:nvSpPr>
          <p:cNvPr id="352" name="Google Shape;352;p37"/>
          <p:cNvSpPr/>
          <p:nvPr/>
        </p:nvSpPr>
        <p:spPr>
          <a:xfrm>
            <a:off x="9735362" y="5671100"/>
            <a:ext cx="2256268" cy="1007839"/>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48978" tIns="48978" rIns="48978" bIns="48978" anchor="ctr" anchorCtr="0">
            <a:noAutofit/>
          </a:bodyPr>
          <a:lstStyle/>
          <a:p>
            <a:pPr algn="ctr"/>
            <a:r>
              <a:rPr lang="en-US" sz="5143">
                <a:latin typeface="Courier New"/>
                <a:ea typeface="Courier New"/>
                <a:cs typeface="Courier New"/>
                <a:sym typeface="Courier New"/>
              </a:rPr>
              <a:t>04:00</a:t>
            </a:r>
            <a:endParaRPr sz="5143">
              <a:latin typeface="Courier New"/>
              <a:ea typeface="Courier New"/>
              <a:cs typeface="Courier New"/>
              <a:sym typeface="Courier New"/>
            </a:endParaRPr>
          </a:p>
        </p:txBody>
      </p:sp>
    </p:spTree>
    <p:extLst>
      <p:ext uri="{BB962C8B-B14F-4D97-AF65-F5344CB8AC3E}">
        <p14:creationId xmlns:p14="http://schemas.microsoft.com/office/powerpoint/2010/main" val="11229494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12" name="Rectangle 11"/>
          <p:cNvSpPr/>
          <p:nvPr/>
        </p:nvSpPr>
        <p:spPr>
          <a:xfrm>
            <a:off x="594738" y="4551503"/>
            <a:ext cx="10400363" cy="1930504"/>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94739" y="2067957"/>
            <a:ext cx="10400363" cy="2312891"/>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94739" y="315411"/>
            <a:ext cx="10400363" cy="1635395"/>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4" name="TextBox 3"/>
          <p:cNvSpPr txBox="1"/>
          <p:nvPr/>
        </p:nvSpPr>
        <p:spPr>
          <a:xfrm>
            <a:off x="699809" y="523228"/>
            <a:ext cx="10615961" cy="400110"/>
          </a:xfrm>
          <a:prstGeom prst="rect">
            <a:avLst/>
          </a:prstGeom>
          <a:noFill/>
        </p:spPr>
        <p:txBody>
          <a:bodyPr wrap="square" rtlCol="0">
            <a:spAutoFit/>
          </a:bodyPr>
          <a:lstStyle/>
          <a:p>
            <a:r>
              <a:rPr lang="en-US" sz="2000" dirty="0">
                <a:solidFill>
                  <a:srgbClr val="164F86"/>
                </a:solidFill>
                <a:latin typeface="Consolas" panose="020B0609020204030204" pitchFamily="49" charset="0"/>
                <a:ea typeface="Courier New"/>
                <a:cs typeface="Consolas" panose="020B0609020204030204" pitchFamily="49" charset="0"/>
                <a:sym typeface="Courier New"/>
              </a:rPr>
              <a:t>filter(orders, </a:t>
            </a:r>
            <a:r>
              <a:rPr lang="en-US" sz="2000" dirty="0" err="1">
                <a:solidFill>
                  <a:srgbClr val="164F86"/>
                </a:solidFill>
                <a:latin typeface="Consolas" panose="020B0609020204030204" pitchFamily="49" charset="0"/>
                <a:ea typeface="Courier New"/>
                <a:cs typeface="Consolas" panose="020B0609020204030204" pitchFamily="49" charset="0"/>
                <a:sym typeface="Courier New"/>
              </a:rPr>
              <a:t>proc_code</a:t>
            </a:r>
            <a:r>
              <a:rPr lang="en-US" sz="2000" dirty="0">
                <a:solidFill>
                  <a:srgbClr val="164F86"/>
                </a:solidFill>
                <a:latin typeface="Consolas" panose="020B0609020204030204" pitchFamily="49" charset="0"/>
                <a:ea typeface="Courier New"/>
                <a:cs typeface="Consolas" panose="020B0609020204030204" pitchFamily="49" charset="0"/>
                <a:sym typeface="Courier New"/>
              </a:rPr>
              <a:t> == "TSH", </a:t>
            </a:r>
            <a:r>
              <a:rPr lang="en-US" sz="2000" dirty="0" err="1">
                <a:solidFill>
                  <a:srgbClr val="164F86"/>
                </a:solidFill>
                <a:latin typeface="Consolas" panose="020B0609020204030204" pitchFamily="49" charset="0"/>
                <a:ea typeface="Courier New"/>
                <a:cs typeface="Consolas" panose="020B0609020204030204" pitchFamily="49" charset="0"/>
                <a:sym typeface="Courier New"/>
              </a:rPr>
              <a:t>patient_id</a:t>
            </a:r>
            <a:r>
              <a:rPr lang="en-US" sz="2000" dirty="0">
                <a:solidFill>
                  <a:srgbClr val="164F86"/>
                </a:solidFill>
                <a:latin typeface="Consolas" panose="020B0609020204030204" pitchFamily="49" charset="0"/>
                <a:ea typeface="Courier New"/>
                <a:cs typeface="Consolas" panose="020B0609020204030204" pitchFamily="49" charset="0"/>
                <a:sym typeface="Courier New"/>
              </a:rPr>
              <a:t> == "510909")</a:t>
            </a:r>
          </a:p>
        </p:txBody>
      </p:sp>
      <p:sp>
        <p:nvSpPr>
          <p:cNvPr id="13" name="TextBox 12"/>
          <p:cNvSpPr txBox="1"/>
          <p:nvPr/>
        </p:nvSpPr>
        <p:spPr>
          <a:xfrm>
            <a:off x="699809" y="2148286"/>
            <a:ext cx="13168590" cy="1015663"/>
          </a:xfrm>
          <a:prstGeom prst="rect">
            <a:avLst/>
          </a:prstGeom>
          <a:noFill/>
        </p:spPr>
        <p:txBody>
          <a:bodyPr wrap="square" rtlCol="0">
            <a:spAutoFit/>
          </a:bodyPr>
          <a:lstStyle/>
          <a:p>
            <a:r>
              <a:rPr lang="en-US" sz="2000" dirty="0">
                <a:solidFill>
                  <a:srgbClr val="164F86"/>
                </a:solidFill>
                <a:latin typeface="Consolas" panose="020B0609020204030204" pitchFamily="49" charset="0"/>
                <a:ea typeface="Courier New"/>
                <a:cs typeface="Consolas" panose="020B0609020204030204" pitchFamily="49" charset="0"/>
                <a:sym typeface="Courier New"/>
              </a:rPr>
              <a:t>filter(orders, </a:t>
            </a:r>
            <a:r>
              <a:rPr lang="en-US" sz="2000" dirty="0" err="1" smtClean="0">
                <a:solidFill>
                  <a:srgbClr val="164F86"/>
                </a:solidFill>
                <a:latin typeface="Consolas" panose="020B0609020204030204" pitchFamily="49" charset="0"/>
                <a:ea typeface="Courier New"/>
                <a:cs typeface="Consolas" panose="020B0609020204030204" pitchFamily="49" charset="0"/>
                <a:sym typeface="Courier New"/>
              </a:rPr>
              <a:t>pref_list_type</a:t>
            </a:r>
            <a:r>
              <a:rPr lang="en-US" sz="20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en-US" sz="2000" dirty="0">
                <a:solidFill>
                  <a:srgbClr val="164F86"/>
                </a:solidFill>
                <a:latin typeface="Consolas" panose="020B0609020204030204" pitchFamily="49" charset="0"/>
                <a:ea typeface="Courier New"/>
                <a:cs typeface="Consolas" panose="020B0609020204030204" pitchFamily="49" charset="0"/>
                <a:sym typeface="Courier New"/>
              </a:rPr>
              <a:t>== "Clinic Preference </a:t>
            </a:r>
            <a:r>
              <a:rPr lang="en-US" sz="2000" dirty="0" smtClean="0">
                <a:solidFill>
                  <a:srgbClr val="164F86"/>
                </a:solidFill>
                <a:latin typeface="Consolas" panose="020B0609020204030204" pitchFamily="49" charset="0"/>
                <a:ea typeface="Courier New"/>
                <a:cs typeface="Consolas" panose="020B0609020204030204" pitchFamily="49" charset="0"/>
                <a:sym typeface="Courier New"/>
              </a:rPr>
              <a:t>List" | </a:t>
            </a:r>
          </a:p>
          <a:p>
            <a:r>
              <a:rPr lang="en-US" sz="2000" dirty="0">
                <a:solidFill>
                  <a:srgbClr val="164F86"/>
                </a:solidFill>
                <a:latin typeface="Consolas" panose="020B0609020204030204" pitchFamily="49" charset="0"/>
                <a:ea typeface="Courier New"/>
                <a:cs typeface="Consolas" panose="020B0609020204030204" pitchFamily="49" charset="0"/>
                <a:sym typeface="Courier New"/>
              </a:rPr>
              <a:t>	</a:t>
            </a:r>
            <a:r>
              <a:rPr lang="en-US" sz="20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en-US" sz="2000" dirty="0" err="1" smtClean="0">
                <a:solidFill>
                  <a:srgbClr val="164F86"/>
                </a:solidFill>
                <a:latin typeface="Consolas" panose="020B0609020204030204" pitchFamily="49" charset="0"/>
                <a:ea typeface="Courier New"/>
                <a:cs typeface="Consolas" panose="020B0609020204030204" pitchFamily="49" charset="0"/>
                <a:sym typeface="Courier New"/>
              </a:rPr>
              <a:t>pref_list_type</a:t>
            </a:r>
            <a:r>
              <a:rPr lang="en-US" sz="20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en-US" sz="2000" dirty="0">
                <a:solidFill>
                  <a:srgbClr val="164F86"/>
                </a:solidFill>
                <a:latin typeface="Consolas" panose="020B0609020204030204" pitchFamily="49" charset="0"/>
                <a:ea typeface="Courier New"/>
                <a:cs typeface="Consolas" panose="020B0609020204030204" pitchFamily="49" charset="0"/>
                <a:sym typeface="Courier New"/>
              </a:rPr>
              <a:t>== "Provider Preference List</a:t>
            </a:r>
            <a:r>
              <a:rPr lang="en-US" sz="2000" dirty="0" smtClean="0">
                <a:solidFill>
                  <a:srgbClr val="164F86"/>
                </a:solidFill>
                <a:latin typeface="Consolas" panose="020B0609020204030204" pitchFamily="49" charset="0"/>
                <a:ea typeface="Courier New"/>
                <a:cs typeface="Consolas" panose="020B0609020204030204" pitchFamily="49" charset="0"/>
                <a:sym typeface="Courier New"/>
              </a:rPr>
              <a:t>", </a:t>
            </a:r>
          </a:p>
          <a:p>
            <a:r>
              <a:rPr lang="en-US" sz="2000" dirty="0">
                <a:solidFill>
                  <a:srgbClr val="164F86"/>
                </a:solidFill>
                <a:latin typeface="Consolas" panose="020B0609020204030204" pitchFamily="49" charset="0"/>
                <a:ea typeface="Courier New"/>
                <a:cs typeface="Consolas" panose="020B0609020204030204" pitchFamily="49" charset="0"/>
                <a:sym typeface="Courier New"/>
              </a:rPr>
              <a:t>	</a:t>
            </a:r>
            <a:r>
              <a:rPr lang="en-US" sz="20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en-US" sz="2000" dirty="0">
                <a:solidFill>
                  <a:srgbClr val="164F86"/>
                </a:solidFill>
                <a:latin typeface="Consolas" panose="020B0609020204030204" pitchFamily="49" charset="0"/>
                <a:ea typeface="Courier New"/>
                <a:cs typeface="Consolas" panose="020B0609020204030204" pitchFamily="49" charset="0"/>
                <a:sym typeface="Courier New"/>
              </a:rPr>
              <a:t>is.na(</a:t>
            </a:r>
            <a:r>
              <a:rPr lang="en-US" sz="2000" dirty="0" err="1">
                <a:solidFill>
                  <a:srgbClr val="164F86"/>
                </a:solidFill>
                <a:latin typeface="Consolas" panose="020B0609020204030204" pitchFamily="49" charset="0"/>
                <a:ea typeface="Courier New"/>
                <a:cs typeface="Consolas" panose="020B0609020204030204" pitchFamily="49" charset="0"/>
                <a:sym typeface="Courier New"/>
              </a:rPr>
              <a:t>reason_for_canc_c</a:t>
            </a:r>
            <a:r>
              <a:rPr lang="en-US" sz="2000" dirty="0">
                <a:solidFill>
                  <a:srgbClr val="164F86"/>
                </a:solidFill>
                <a:latin typeface="Consolas" panose="020B0609020204030204" pitchFamily="49" charset="0"/>
                <a:ea typeface="Courier New"/>
                <a:cs typeface="Consolas" panose="020B0609020204030204" pitchFamily="49" charset="0"/>
                <a:sym typeface="Courier New"/>
              </a:rPr>
              <a:t>))</a:t>
            </a:r>
          </a:p>
        </p:txBody>
      </p:sp>
      <p:sp>
        <p:nvSpPr>
          <p:cNvPr id="14" name="TextBox 13"/>
          <p:cNvSpPr txBox="1"/>
          <p:nvPr/>
        </p:nvSpPr>
        <p:spPr>
          <a:xfrm>
            <a:off x="699809" y="4542203"/>
            <a:ext cx="10615961" cy="646331"/>
          </a:xfrm>
          <a:prstGeom prst="rect">
            <a:avLst/>
          </a:prstGeom>
          <a:noFill/>
        </p:spPr>
        <p:txBody>
          <a:bodyPr wrap="square" rtlCol="0">
            <a:spAutoFit/>
          </a:bodyPr>
          <a:lstStyle/>
          <a:p>
            <a:r>
              <a:rPr lang="en-US" sz="1800" dirty="0">
                <a:solidFill>
                  <a:srgbClr val="164F86"/>
                </a:solidFill>
                <a:latin typeface="Consolas" panose="020B0609020204030204" pitchFamily="49" charset="0"/>
                <a:ea typeface="Courier New"/>
                <a:cs typeface="Consolas" panose="020B0609020204030204" pitchFamily="49" charset="0"/>
                <a:sym typeface="Courier New"/>
              </a:rPr>
              <a:t>filter(orders, department %in% c("OB GYN CLINIC","GERIATRIC CLINIC","PEDIATRIC </a:t>
            </a:r>
            <a:r>
              <a:rPr lang="en-US" sz="1800" dirty="0" smtClean="0">
                <a:solidFill>
                  <a:srgbClr val="164F86"/>
                </a:solidFill>
                <a:latin typeface="Consolas" panose="020B0609020204030204" pitchFamily="49" charset="0"/>
                <a:ea typeface="Courier New"/>
                <a:cs typeface="Consolas" panose="020B0609020204030204" pitchFamily="49" charset="0"/>
                <a:sym typeface="Courier New"/>
              </a:rPr>
              <a:t>										     CLINICS</a:t>
            </a:r>
            <a:r>
              <a:rPr lang="en-US" sz="1800" dirty="0">
                <a:solidFill>
                  <a:srgbClr val="164F86"/>
                </a:solidFill>
                <a:latin typeface="Consolas" panose="020B0609020204030204" pitchFamily="49" charset="0"/>
                <a:ea typeface="Courier New"/>
                <a:cs typeface="Consolas" panose="020B0609020204030204" pitchFamily="49" charset="0"/>
                <a:sym typeface="Courier New"/>
              </a:rPr>
              <a:t>"))</a:t>
            </a:r>
          </a:p>
        </p:txBody>
      </p:sp>
      <p:pic>
        <p:nvPicPr>
          <p:cNvPr id="2" name="Picture 1"/>
          <p:cNvPicPr>
            <a:picLocks noChangeAspect="1"/>
          </p:cNvPicPr>
          <p:nvPr/>
        </p:nvPicPr>
        <p:blipFill rotWithShape="1">
          <a:blip r:embed="rId4"/>
          <a:srcRect r="22593"/>
          <a:stretch/>
        </p:blipFill>
        <p:spPr>
          <a:xfrm>
            <a:off x="1016048" y="931388"/>
            <a:ext cx="6011916" cy="877824"/>
          </a:xfrm>
          <a:prstGeom prst="rect">
            <a:avLst/>
          </a:prstGeom>
        </p:spPr>
      </p:pic>
      <p:pic>
        <p:nvPicPr>
          <p:cNvPr id="3" name="Picture 2"/>
          <p:cNvPicPr>
            <a:picLocks noChangeAspect="1"/>
          </p:cNvPicPr>
          <p:nvPr/>
        </p:nvPicPr>
        <p:blipFill>
          <a:blip r:embed="rId5"/>
          <a:stretch>
            <a:fillRect/>
          </a:stretch>
        </p:blipFill>
        <p:spPr>
          <a:xfrm>
            <a:off x="1016049" y="3244279"/>
            <a:ext cx="6018653" cy="1073598"/>
          </a:xfrm>
          <a:prstGeom prst="rect">
            <a:avLst/>
          </a:prstGeom>
        </p:spPr>
      </p:pic>
      <p:pic>
        <p:nvPicPr>
          <p:cNvPr id="5" name="Picture 4"/>
          <p:cNvPicPr>
            <a:picLocks noChangeAspect="1"/>
          </p:cNvPicPr>
          <p:nvPr/>
        </p:nvPicPr>
        <p:blipFill>
          <a:blip r:embed="rId6"/>
          <a:stretch>
            <a:fillRect/>
          </a:stretch>
        </p:blipFill>
        <p:spPr>
          <a:xfrm>
            <a:off x="1016050" y="5188535"/>
            <a:ext cx="6982680" cy="1073719"/>
          </a:xfrm>
          <a:prstGeom prst="rect">
            <a:avLst/>
          </a:prstGeom>
        </p:spPr>
      </p:pic>
    </p:spTree>
    <p:extLst>
      <p:ext uri="{BB962C8B-B14F-4D97-AF65-F5344CB8AC3E}">
        <p14:creationId xmlns:p14="http://schemas.microsoft.com/office/powerpoint/2010/main" val="3855107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99345437"/>
              </p:ext>
            </p:extLst>
          </p:nvPr>
        </p:nvGraphicFramePr>
        <p:xfrm>
          <a:off x="2135188" y="1049338"/>
          <a:ext cx="7921386" cy="4759327"/>
        </p:xfrm>
        <a:graphic>
          <a:graphicData uri="http://schemas.openxmlformats.org/drawingml/2006/table">
            <a:tbl>
              <a:tblPr>
                <a:tableStyleId>{71CB66AA-850D-4605-A19E-2ED404D436C7}</a:tableStyleId>
              </a:tblPr>
              <a:tblGrid>
                <a:gridCol w="4003979">
                  <a:extLst>
                    <a:ext uri="{9D8B030D-6E8A-4147-A177-3AD203B41FA5}">
                      <a16:colId xmlns:a16="http://schemas.microsoft.com/office/drawing/2014/main" xmlns="" val="20000"/>
                    </a:ext>
                  </a:extLst>
                </a:gridCol>
                <a:gridCol w="3917407">
                  <a:extLst>
                    <a:ext uri="{9D8B030D-6E8A-4147-A177-3AD203B41FA5}">
                      <a16:colId xmlns:a16="http://schemas.microsoft.com/office/drawing/2014/main" xmlns="" val="20001"/>
                    </a:ext>
                  </a:extLst>
                </a:gridCol>
              </a:tblGrid>
              <a:tr h="233746">
                <a:tc>
                  <a:txBody>
                    <a:bodyPr/>
                    <a:lstStyle/>
                    <a:p>
                      <a:pPr algn="l" rtl="0" fontAlgn="ctr"/>
                      <a:r>
                        <a:rPr lang="en-US" sz="1400" b="1" u="none" strike="noStrike" dirty="0">
                          <a:effectLst/>
                        </a:rPr>
                        <a:t>Variable</a:t>
                      </a:r>
                      <a:endParaRPr lang="en-US" sz="1400" b="1" i="0" u="none" strike="noStrike" dirty="0">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b="1" u="none" strike="noStrike" dirty="0">
                          <a:effectLst/>
                        </a:rPr>
                        <a:t>Description</a:t>
                      </a:r>
                      <a:endParaRPr lang="en-US" sz="1400" b="1" i="0" u="none" strike="noStrike" dirty="0">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00"/>
                  </a:ext>
                </a:extLst>
              </a:tr>
              <a:tr h="227253">
                <a:tc>
                  <a:txBody>
                    <a:bodyPr/>
                    <a:lstStyle/>
                    <a:p>
                      <a:pPr algn="l" fontAlgn="t"/>
                      <a:r>
                        <a:rPr lang="en-US" sz="1400" u="none" strike="noStrike">
                          <a:effectLst/>
                        </a:rPr>
                        <a:t>order_id</a:t>
                      </a:r>
                      <a:endParaRPr lang="en-US" sz="1400" b="0" i="0" u="none" strike="noStrike">
                        <a:solidFill>
                          <a:srgbClr val="000000"/>
                        </a:solidFill>
                        <a:effectLst/>
                        <a:latin typeface="Arial" panose="020B0604020202020204" pitchFamily="34" charset="0"/>
                      </a:endParaRPr>
                    </a:p>
                  </a:txBody>
                  <a:tcPr marL="6493" marR="6493" marT="6493" marB="0"/>
                </a:tc>
                <a:tc>
                  <a:txBody>
                    <a:bodyPr/>
                    <a:lstStyle/>
                    <a:p>
                      <a:pPr algn="l" rtl="0" fontAlgn="ctr"/>
                      <a:r>
                        <a:rPr lang="en-US" sz="1400" u="none" strike="noStrike">
                          <a:effectLst/>
                        </a:rPr>
                        <a:t>Key for order</a:t>
                      </a:r>
                      <a:endParaRPr lang="en-US" sz="1400" b="0" i="0" u="none" strike="noStrike">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01"/>
                  </a:ext>
                </a:extLst>
              </a:tr>
              <a:tr h="227253">
                <a:tc>
                  <a:txBody>
                    <a:bodyPr/>
                    <a:lstStyle/>
                    <a:p>
                      <a:pPr algn="l" rtl="0" fontAlgn="ctr"/>
                      <a:r>
                        <a:rPr lang="en-US" sz="1400" u="none" strike="noStrike">
                          <a:effectLst/>
                        </a:rPr>
                        <a:t>patient_id</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Key for patient</a:t>
                      </a:r>
                      <a:endParaRPr lang="en-US" sz="1400" b="0" i="0" u="none" strike="noStrike">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02"/>
                  </a:ext>
                </a:extLst>
              </a:tr>
              <a:tr h="227253">
                <a:tc>
                  <a:txBody>
                    <a:bodyPr/>
                    <a:lstStyle/>
                    <a:p>
                      <a:pPr algn="l" rtl="0" fontAlgn="ctr"/>
                      <a:r>
                        <a:rPr lang="en-US" sz="1400" u="none" strike="noStrike">
                          <a:effectLst/>
                        </a:rPr>
                        <a:t>description</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Text description of lab test</a:t>
                      </a:r>
                      <a:endParaRPr lang="en-US" sz="1400" b="0" i="0" u="none" strike="noStrike">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03"/>
                  </a:ext>
                </a:extLst>
              </a:tr>
              <a:tr h="227253">
                <a:tc>
                  <a:txBody>
                    <a:bodyPr/>
                    <a:lstStyle/>
                    <a:p>
                      <a:pPr algn="l" rtl="0" fontAlgn="ctr"/>
                      <a:r>
                        <a:rPr lang="en-US" sz="1400" u="none" strike="noStrike">
                          <a:effectLst/>
                        </a:rPr>
                        <a:t>proc_code</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Procedure code for lab test</a:t>
                      </a:r>
                      <a:endParaRPr lang="en-US" sz="1400" b="0" i="0" u="none" strike="noStrike">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04"/>
                  </a:ext>
                </a:extLst>
              </a:tr>
              <a:tr h="448013">
                <a:tc>
                  <a:txBody>
                    <a:bodyPr/>
                    <a:lstStyle/>
                    <a:p>
                      <a:pPr algn="l" rtl="0" fontAlgn="ctr"/>
                      <a:r>
                        <a:rPr lang="en-US" sz="1400" u="none" strike="noStrike">
                          <a:effectLst/>
                        </a:rPr>
                        <a:t>order_class_c_descr</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Setting test is intended to be performed in (eg. Normal = regular blood draw)</a:t>
                      </a:r>
                      <a:endParaRPr lang="en-US" sz="1400" b="0" i="0" u="none" strike="noStrike">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05"/>
                  </a:ext>
                </a:extLst>
              </a:tr>
              <a:tr h="227253">
                <a:tc>
                  <a:txBody>
                    <a:bodyPr/>
                    <a:lstStyle/>
                    <a:p>
                      <a:pPr algn="l" rtl="0" fontAlgn="ctr"/>
                      <a:r>
                        <a:rPr lang="en-US" sz="1400" u="none" strike="noStrike">
                          <a:effectLst/>
                        </a:rPr>
                        <a:t>lab_status_c</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Code for status of laboratory result</a:t>
                      </a:r>
                      <a:endParaRPr lang="en-US" sz="1400" b="0" i="0" u="none" strike="noStrike">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06"/>
                  </a:ext>
                </a:extLst>
              </a:tr>
              <a:tr h="227253">
                <a:tc>
                  <a:txBody>
                    <a:bodyPr/>
                    <a:lstStyle/>
                    <a:p>
                      <a:pPr algn="l" rtl="0" fontAlgn="ctr"/>
                      <a:r>
                        <a:rPr lang="en-US" sz="1400" u="none" strike="noStrike">
                          <a:effectLst/>
                        </a:rPr>
                        <a:t>lab_status_c_descr</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Status of laboratory result</a:t>
                      </a:r>
                      <a:endParaRPr lang="en-US" sz="1400" b="0" i="0" u="none" strike="noStrike">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07"/>
                  </a:ext>
                </a:extLst>
              </a:tr>
              <a:tr h="227253">
                <a:tc>
                  <a:txBody>
                    <a:bodyPr/>
                    <a:lstStyle/>
                    <a:p>
                      <a:pPr algn="l" rtl="0" fontAlgn="ctr"/>
                      <a:r>
                        <a:rPr lang="en-US" sz="1400" u="none" strike="noStrike">
                          <a:effectLst/>
                        </a:rPr>
                        <a:t>order_status_c</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Code for status of order</a:t>
                      </a:r>
                      <a:endParaRPr lang="en-US" sz="1400" b="0" i="0" u="none" strike="noStrike">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08"/>
                  </a:ext>
                </a:extLst>
              </a:tr>
              <a:tr h="227253">
                <a:tc>
                  <a:txBody>
                    <a:bodyPr/>
                    <a:lstStyle/>
                    <a:p>
                      <a:pPr algn="l" rtl="0" fontAlgn="ctr"/>
                      <a:r>
                        <a:rPr lang="en-US" sz="1400" u="none" strike="noStrike">
                          <a:effectLst/>
                        </a:rPr>
                        <a:t>order_status_c_descr</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Status of order</a:t>
                      </a:r>
                      <a:endParaRPr lang="en-US" sz="1400" b="0" i="0" u="none" strike="noStrike">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09"/>
                  </a:ext>
                </a:extLst>
              </a:tr>
              <a:tr h="227253">
                <a:tc>
                  <a:txBody>
                    <a:bodyPr/>
                    <a:lstStyle/>
                    <a:p>
                      <a:pPr algn="l" rtl="0" fontAlgn="ctr"/>
                      <a:r>
                        <a:rPr lang="en-US" sz="1400" u="none" strike="noStrike">
                          <a:effectLst/>
                        </a:rPr>
                        <a:t>reason_for_canc_c</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Code for cancellation reason (if applicable)</a:t>
                      </a:r>
                      <a:endParaRPr lang="en-US" sz="1400" b="0" i="0" u="none" strike="noStrike">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10"/>
                  </a:ext>
                </a:extLst>
              </a:tr>
              <a:tr h="227253">
                <a:tc>
                  <a:txBody>
                    <a:bodyPr/>
                    <a:lstStyle/>
                    <a:p>
                      <a:pPr algn="l" rtl="0" fontAlgn="ctr"/>
                      <a:r>
                        <a:rPr lang="en-US" sz="1400" u="none" strike="noStrike">
                          <a:effectLst/>
                        </a:rPr>
                        <a:t>reason_for_canc_c_descr</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Cancellation reason (if applicable)</a:t>
                      </a:r>
                      <a:endParaRPr lang="en-US" sz="1400" b="0" i="0" u="none" strike="noStrike">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11"/>
                  </a:ext>
                </a:extLst>
              </a:tr>
              <a:tr h="227253">
                <a:tc>
                  <a:txBody>
                    <a:bodyPr/>
                    <a:lstStyle/>
                    <a:p>
                      <a:pPr algn="l" rtl="0" fontAlgn="ctr"/>
                      <a:r>
                        <a:rPr lang="en-US" sz="1400" u="none" strike="noStrike">
                          <a:effectLst/>
                        </a:rPr>
                        <a:t>order_time</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Timestamp for time of original test order</a:t>
                      </a:r>
                      <a:endParaRPr lang="en-US" sz="1400" b="0" i="0" u="none" strike="noStrike">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12"/>
                  </a:ext>
                </a:extLst>
              </a:tr>
              <a:tr h="227253">
                <a:tc>
                  <a:txBody>
                    <a:bodyPr/>
                    <a:lstStyle/>
                    <a:p>
                      <a:pPr algn="l" rtl="0" fontAlgn="ctr"/>
                      <a:r>
                        <a:rPr lang="en-US" sz="1400" u="none" strike="noStrike">
                          <a:effectLst/>
                        </a:rPr>
                        <a:t>result_time</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Timestamp for most recent result in the record</a:t>
                      </a:r>
                      <a:endParaRPr lang="en-US" sz="1400" b="0" i="0" u="none" strike="noStrike">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13"/>
                  </a:ext>
                </a:extLst>
              </a:tr>
              <a:tr h="448013">
                <a:tc>
                  <a:txBody>
                    <a:bodyPr/>
                    <a:lstStyle/>
                    <a:p>
                      <a:pPr algn="l" rtl="0" fontAlgn="ctr"/>
                      <a:r>
                        <a:rPr lang="en-US" sz="1400" u="none" strike="noStrike">
                          <a:effectLst/>
                        </a:rPr>
                        <a:t>review_time</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Timestamp for provider acknowledgment of review of result</a:t>
                      </a:r>
                      <a:endParaRPr lang="en-US" sz="1400" b="0" i="0" u="none" strike="noStrike">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14"/>
                  </a:ext>
                </a:extLst>
              </a:tr>
              <a:tr h="227253">
                <a:tc>
                  <a:txBody>
                    <a:bodyPr/>
                    <a:lstStyle/>
                    <a:p>
                      <a:pPr algn="l" rtl="0" fontAlgn="ctr"/>
                      <a:r>
                        <a:rPr lang="en-US" sz="1400" u="none" strike="noStrike">
                          <a:effectLst/>
                        </a:rPr>
                        <a:t>department</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Clinic associated with test order</a:t>
                      </a:r>
                      <a:endParaRPr lang="en-US" sz="1400" b="0" i="0" u="none" strike="noStrike">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15"/>
                  </a:ext>
                </a:extLst>
              </a:tr>
              <a:tr h="448013">
                <a:tc>
                  <a:txBody>
                    <a:bodyPr/>
                    <a:lstStyle/>
                    <a:p>
                      <a:pPr algn="l" rtl="0" fontAlgn="ctr"/>
                      <a:r>
                        <a:rPr lang="en-US" sz="1400" u="none" strike="noStrike">
                          <a:effectLst/>
                        </a:rPr>
                        <a:t>ordering_route</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Structure/menu in health record from which order was placed</a:t>
                      </a:r>
                      <a:endParaRPr lang="en-US" sz="1400" b="0" i="0" u="none" strike="noStrike">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16"/>
                  </a:ext>
                </a:extLst>
              </a:tr>
              <a:tr h="227253">
                <a:tc>
                  <a:txBody>
                    <a:bodyPr/>
                    <a:lstStyle/>
                    <a:p>
                      <a:pPr algn="l" rtl="0" fontAlgn="ctr"/>
                      <a:r>
                        <a:rPr lang="en-US" sz="1400" u="none" strike="noStrike">
                          <a:effectLst/>
                        </a:rPr>
                        <a:t>pref_list_type</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dirty="0">
                          <a:effectLst/>
                        </a:rPr>
                        <a:t>Category of preference list (if applicable)</a:t>
                      </a:r>
                      <a:endParaRPr lang="en-US" sz="1400" b="0" i="0" u="none" strike="noStrike" dirty="0">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17"/>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1"/>
          <p:cNvSpPr/>
          <p:nvPr/>
        </p:nvSpPr>
        <p:spPr>
          <a:xfrm>
            <a:off x="0" y="0"/>
            <a:ext cx="12191999"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87" name="Google Shape;287;p31"/>
          <p:cNvSpPr txBox="1">
            <a:spLocks noGrp="1"/>
          </p:cNvSpPr>
          <p:nvPr>
            <p:ph type="title"/>
          </p:nvPr>
        </p:nvSpPr>
        <p:spPr>
          <a:xfrm>
            <a:off x="3984006" y="2560061"/>
            <a:ext cx="4223985" cy="1539482"/>
          </a:xfrm>
          <a:prstGeom prst="rect">
            <a:avLst/>
          </a:prstGeom>
          <a:noFill/>
          <a:ln>
            <a:noFill/>
          </a:ln>
        </p:spPr>
        <p:txBody>
          <a:bodyPr spcFirstLastPara="1" wrap="square" lIns="0" tIns="9522" rIns="0" bIns="0" anchor="t" anchorCtr="0">
            <a:noAutofit/>
          </a:bodyPr>
          <a:lstStyle/>
          <a:p>
            <a:pPr marL="6803"/>
            <a:r>
              <a:rPr lang="en-US" sz="8812" dirty="0" smtClean="0">
                <a:solidFill>
                  <a:srgbClr val="F0F0F0"/>
                </a:solidFill>
              </a:rPr>
              <a:t>arrange()</a:t>
            </a:r>
            <a:endParaRPr sz="8812" dirty="0"/>
          </a:p>
        </p:txBody>
      </p:sp>
    </p:spTree>
    <p:extLst>
      <p:ext uri="{BB962C8B-B14F-4D97-AF65-F5344CB8AC3E}">
        <p14:creationId xmlns:p14="http://schemas.microsoft.com/office/powerpoint/2010/main" val="1438081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Google Shape;293;p32"/>
          <p:cNvSpPr txBox="1">
            <a:spLocks noGrp="1"/>
          </p:cNvSpPr>
          <p:nvPr>
            <p:ph type="title"/>
          </p:nvPr>
        </p:nvSpPr>
        <p:spPr>
          <a:xfrm>
            <a:off x="4749483" y="551701"/>
            <a:ext cx="2651760" cy="777536"/>
          </a:xfrm>
          <a:prstGeom prst="rect">
            <a:avLst/>
          </a:prstGeom>
          <a:noFill/>
          <a:ln>
            <a:noFill/>
          </a:ln>
        </p:spPr>
        <p:txBody>
          <a:bodyPr spcFirstLastPara="1" wrap="square" lIns="0" tIns="6455" rIns="0" bIns="0" anchor="t" anchorCtr="0">
            <a:noAutofit/>
          </a:bodyPr>
          <a:lstStyle/>
          <a:p>
            <a:pPr marL="6803"/>
            <a:r>
              <a:rPr lang="en-US" dirty="0" smtClean="0">
                <a:solidFill>
                  <a:srgbClr val="000000"/>
                </a:solidFill>
              </a:rPr>
              <a:t>arrange()</a:t>
            </a:r>
            <a:endParaRPr dirty="0"/>
          </a:p>
        </p:txBody>
      </p:sp>
      <p:sp>
        <p:nvSpPr>
          <p:cNvPr id="296" name="Google Shape;296;p32"/>
          <p:cNvSpPr txBox="1"/>
          <p:nvPr/>
        </p:nvSpPr>
        <p:spPr>
          <a:xfrm>
            <a:off x="2190655" y="1713022"/>
            <a:ext cx="6159054" cy="1167589"/>
          </a:xfrm>
          <a:prstGeom prst="rect">
            <a:avLst/>
          </a:prstGeom>
          <a:noFill/>
          <a:ln>
            <a:noFill/>
          </a:ln>
        </p:spPr>
        <p:txBody>
          <a:bodyPr spcFirstLastPara="1" wrap="square" lIns="0" tIns="6455" rIns="0" bIns="0" anchor="t" anchorCtr="0">
            <a:noAutofit/>
          </a:bodyPr>
          <a:lstStyle/>
          <a:p>
            <a:pPr marL="6803"/>
            <a:r>
              <a:rPr lang="en-US" sz="2652" dirty="0">
                <a:latin typeface="Calibri"/>
                <a:ea typeface="Calibri"/>
                <a:cs typeface="Calibri"/>
                <a:sym typeface="Calibri"/>
              </a:rPr>
              <a:t>Order rows from smallest to largest </a:t>
            </a:r>
            <a:r>
              <a:rPr lang="en-US" sz="2652" dirty="0" smtClean="0">
                <a:latin typeface="Calibri"/>
                <a:ea typeface="Calibri"/>
                <a:cs typeface="Calibri"/>
                <a:sym typeface="Calibri"/>
              </a:rPr>
              <a:t>values</a:t>
            </a:r>
            <a:endParaRPr sz="2652" dirty="0">
              <a:latin typeface="Calibri"/>
              <a:ea typeface="Calibri"/>
              <a:cs typeface="Calibri"/>
              <a:sym typeface="Calibri"/>
            </a:endParaRPr>
          </a:p>
        </p:txBody>
      </p:sp>
      <p:sp>
        <p:nvSpPr>
          <p:cNvPr id="13" name="Google Shape;131;p17"/>
          <p:cNvSpPr/>
          <p:nvPr/>
        </p:nvSpPr>
        <p:spPr>
          <a:xfrm>
            <a:off x="1758718" y="2201670"/>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4" name="Rectangle 13"/>
          <p:cNvSpPr/>
          <p:nvPr/>
        </p:nvSpPr>
        <p:spPr>
          <a:xfrm>
            <a:off x="1970276" y="2313797"/>
            <a:ext cx="4253087" cy="584775"/>
          </a:xfrm>
          <a:prstGeom prst="rect">
            <a:avLst/>
          </a:prstGeom>
        </p:spPr>
        <p:txBody>
          <a:bodyPr wrap="none">
            <a:spAutoFit/>
          </a:bodyPr>
          <a:lstStyle/>
          <a:p>
            <a:r>
              <a:rPr lang="en-US" sz="3200" dirty="0" smtClean="0">
                <a:latin typeface="Consolas" panose="020B0609020204030204" pitchFamily="49" charset="0"/>
                <a:ea typeface="Courier New"/>
                <a:cs typeface="Consolas" panose="020B0609020204030204" pitchFamily="49" charset="0"/>
                <a:sym typeface="Courier New"/>
              </a:rPr>
              <a:t>arrange(</a:t>
            </a:r>
            <a:r>
              <a:rPr lang="en-US" sz="3200" dirty="0" smtClean="0">
                <a:solidFill>
                  <a:srgbClr val="0365C0"/>
                </a:solidFill>
                <a:latin typeface="Consolas" panose="020B0609020204030204" pitchFamily="49" charset="0"/>
                <a:ea typeface="Courier New"/>
                <a:cs typeface="Consolas" panose="020B0609020204030204" pitchFamily="49" charset="0"/>
                <a:sym typeface="Courier New"/>
              </a:rPr>
              <a:t>data</a:t>
            </a:r>
            <a:r>
              <a:rPr lang="en-US" sz="3200" dirty="0">
                <a:solidFill>
                  <a:srgbClr val="0365C0"/>
                </a:solidFill>
                <a:latin typeface="Consolas" panose="020B0609020204030204" pitchFamily="49" charset="0"/>
                <a:ea typeface="Courier New"/>
                <a:cs typeface="Consolas" panose="020B0609020204030204" pitchFamily="49" charset="0"/>
                <a:sym typeface="Courier New"/>
              </a:rPr>
              <a:t>,</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sp>
        <p:nvSpPr>
          <p:cNvPr id="15"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6" name="Google Shape;172;p20"/>
          <p:cNvSpPr/>
          <p:nvPr/>
        </p:nvSpPr>
        <p:spPr>
          <a:xfrm>
            <a:off x="4867705" y="2926883"/>
            <a:ext cx="3840689" cy="2153752"/>
          </a:xfrm>
          <a:custGeom>
            <a:avLst/>
            <a:gdLst>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603384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66067 h 3683787"/>
              <a:gd name="connsiteX1" fmla="*/ 356337 w 7169284"/>
              <a:gd name="connsiteY1" fmla="*/ 1066067 h 3683787"/>
              <a:gd name="connsiteX2" fmla="*/ 307986 w 7169284"/>
              <a:gd name="connsiteY2" fmla="*/ 1069320 h 3683787"/>
              <a:gd name="connsiteX3" fmla="*/ 261611 w 7169284"/>
              <a:gd name="connsiteY3" fmla="*/ 1078796 h 3683787"/>
              <a:gd name="connsiteX4" fmla="*/ 217637 w 7169284"/>
              <a:gd name="connsiteY4" fmla="*/ 1094070 h 3683787"/>
              <a:gd name="connsiteX5" fmla="*/ 176489 w 7169284"/>
              <a:gd name="connsiteY5" fmla="*/ 1114718 h 3683787"/>
              <a:gd name="connsiteX6" fmla="*/ 138592 w 7169284"/>
              <a:gd name="connsiteY6" fmla="*/ 1140316 h 3683787"/>
              <a:gd name="connsiteX7" fmla="*/ 104371 w 7169284"/>
              <a:gd name="connsiteY7" fmla="*/ 1170438 h 3683787"/>
              <a:gd name="connsiteX8" fmla="*/ 74249 w 7169284"/>
              <a:gd name="connsiteY8" fmla="*/ 1204659 h 3683787"/>
              <a:gd name="connsiteX9" fmla="*/ 48651 w 7169284"/>
              <a:gd name="connsiteY9" fmla="*/ 1242556 h 3683787"/>
              <a:gd name="connsiteX10" fmla="*/ 28003 w 7169284"/>
              <a:gd name="connsiteY10" fmla="*/ 1283704 h 3683787"/>
              <a:gd name="connsiteX11" fmla="*/ 12729 w 7169284"/>
              <a:gd name="connsiteY11" fmla="*/ 1327678 h 3683787"/>
              <a:gd name="connsiteX12" fmla="*/ 3253 w 7169284"/>
              <a:gd name="connsiteY12" fmla="*/ 1374053 h 3683787"/>
              <a:gd name="connsiteX13" fmla="*/ 0 w 7169284"/>
              <a:gd name="connsiteY13" fmla="*/ 1422404 h 3683787"/>
              <a:gd name="connsiteX14" fmla="*/ 0 w 7169284"/>
              <a:gd name="connsiteY14" fmla="*/ 3327451 h 3683787"/>
              <a:gd name="connsiteX15" fmla="*/ 3253 w 7169284"/>
              <a:gd name="connsiteY15" fmla="*/ 3375803 h 3683787"/>
              <a:gd name="connsiteX16" fmla="*/ 12729 w 7169284"/>
              <a:gd name="connsiteY16" fmla="*/ 3422178 h 3683787"/>
              <a:gd name="connsiteX17" fmla="*/ 28003 w 7169284"/>
              <a:gd name="connsiteY17" fmla="*/ 3466151 h 3683787"/>
              <a:gd name="connsiteX18" fmla="*/ 48651 w 7169284"/>
              <a:gd name="connsiteY18" fmla="*/ 3507299 h 3683787"/>
              <a:gd name="connsiteX19" fmla="*/ 74249 w 7169284"/>
              <a:gd name="connsiteY19" fmla="*/ 3545196 h 3683787"/>
              <a:gd name="connsiteX20" fmla="*/ 104371 w 7169284"/>
              <a:gd name="connsiteY20" fmla="*/ 3579417 h 3683787"/>
              <a:gd name="connsiteX21" fmla="*/ 138592 w 7169284"/>
              <a:gd name="connsiteY21" fmla="*/ 3609539 h 3683787"/>
              <a:gd name="connsiteX22" fmla="*/ 176489 w 7169284"/>
              <a:gd name="connsiteY22" fmla="*/ 3635136 h 3683787"/>
              <a:gd name="connsiteX23" fmla="*/ 217637 w 7169284"/>
              <a:gd name="connsiteY23" fmla="*/ 3655784 h 3683787"/>
              <a:gd name="connsiteX24" fmla="*/ 261611 w 7169284"/>
              <a:gd name="connsiteY24" fmla="*/ 3671059 h 3683787"/>
              <a:gd name="connsiteX25" fmla="*/ 307986 w 7169284"/>
              <a:gd name="connsiteY25" fmla="*/ 3680535 h 3683787"/>
              <a:gd name="connsiteX26" fmla="*/ 356337 w 7169284"/>
              <a:gd name="connsiteY26" fmla="*/ 3683788 h 3683787"/>
              <a:gd name="connsiteX27" fmla="*/ 6812950 w 7169284"/>
              <a:gd name="connsiteY27" fmla="*/ 3683788 h 3683787"/>
              <a:gd name="connsiteX28" fmla="*/ 6861301 w 7169284"/>
              <a:gd name="connsiteY28" fmla="*/ 3680535 h 3683787"/>
              <a:gd name="connsiteX29" fmla="*/ 6907675 w 7169284"/>
              <a:gd name="connsiteY29" fmla="*/ 3671059 h 3683787"/>
              <a:gd name="connsiteX30" fmla="*/ 6951648 w 7169284"/>
              <a:gd name="connsiteY30" fmla="*/ 3655784 h 3683787"/>
              <a:gd name="connsiteX31" fmla="*/ 6992795 w 7169284"/>
              <a:gd name="connsiteY31" fmla="*/ 3635136 h 3683787"/>
              <a:gd name="connsiteX32" fmla="*/ 7030692 w 7169284"/>
              <a:gd name="connsiteY32" fmla="*/ 3609539 h 3683787"/>
              <a:gd name="connsiteX33" fmla="*/ 7064914 w 7169284"/>
              <a:gd name="connsiteY33" fmla="*/ 3579417 h 3683787"/>
              <a:gd name="connsiteX34" fmla="*/ 7095036 w 7169284"/>
              <a:gd name="connsiteY34" fmla="*/ 3545196 h 3683787"/>
              <a:gd name="connsiteX35" fmla="*/ 7120633 w 7169284"/>
              <a:gd name="connsiteY35" fmla="*/ 3507299 h 3683787"/>
              <a:gd name="connsiteX36" fmla="*/ 7141281 w 7169284"/>
              <a:gd name="connsiteY36" fmla="*/ 3466151 h 3683787"/>
              <a:gd name="connsiteX37" fmla="*/ 7156556 w 7169284"/>
              <a:gd name="connsiteY37" fmla="*/ 3422178 h 3683787"/>
              <a:gd name="connsiteX38" fmla="*/ 7166032 w 7169284"/>
              <a:gd name="connsiteY38" fmla="*/ 3375803 h 3683787"/>
              <a:gd name="connsiteX39" fmla="*/ 7169285 w 7169284"/>
              <a:gd name="connsiteY39" fmla="*/ 3327451 h 3683787"/>
              <a:gd name="connsiteX40" fmla="*/ 7169285 w 7169284"/>
              <a:gd name="connsiteY40" fmla="*/ 1422404 h 3683787"/>
              <a:gd name="connsiteX41" fmla="*/ 7166032 w 7169284"/>
              <a:gd name="connsiteY41" fmla="*/ 1374053 h 3683787"/>
              <a:gd name="connsiteX42" fmla="*/ 7156556 w 7169284"/>
              <a:gd name="connsiteY42" fmla="*/ 1327678 h 3683787"/>
              <a:gd name="connsiteX43" fmla="*/ 7141281 w 7169284"/>
              <a:gd name="connsiteY43" fmla="*/ 1283704 h 3683787"/>
              <a:gd name="connsiteX44" fmla="*/ 7120633 w 7169284"/>
              <a:gd name="connsiteY44" fmla="*/ 1242556 h 3683787"/>
              <a:gd name="connsiteX45" fmla="*/ 7095036 w 7169284"/>
              <a:gd name="connsiteY45" fmla="*/ 1204659 h 3683787"/>
              <a:gd name="connsiteX46" fmla="*/ 7064914 w 7169284"/>
              <a:gd name="connsiteY46" fmla="*/ 1170438 h 3683787"/>
              <a:gd name="connsiteX47" fmla="*/ 7030692 w 7169284"/>
              <a:gd name="connsiteY47" fmla="*/ 1140316 h 3683787"/>
              <a:gd name="connsiteX48" fmla="*/ 6992795 w 7169284"/>
              <a:gd name="connsiteY48" fmla="*/ 1114718 h 3683787"/>
              <a:gd name="connsiteX49" fmla="*/ 6951648 w 7169284"/>
              <a:gd name="connsiteY49" fmla="*/ 1094070 h 3683787"/>
              <a:gd name="connsiteX50" fmla="*/ 6907675 w 7169284"/>
              <a:gd name="connsiteY50" fmla="*/ 1078796 h 3683787"/>
              <a:gd name="connsiteX51" fmla="*/ 6861301 w 7169284"/>
              <a:gd name="connsiteY51" fmla="*/ 1069320 h 3683787"/>
              <a:gd name="connsiteX52" fmla="*/ 6812950 w 7169284"/>
              <a:gd name="connsiteY52" fmla="*/ 1066067 h 3683787"/>
              <a:gd name="connsiteX0" fmla="*/ 708093 w 7169284"/>
              <a:gd name="connsiteY0" fmla="*/ 0 h 3683787"/>
              <a:gd name="connsiteX1" fmla="*/ 603384 w 7169284"/>
              <a:gd name="connsiteY1" fmla="*/ 1066067 h 3683787"/>
              <a:gd name="connsiteX2" fmla="*/ 2993816 w 7169284"/>
              <a:gd name="connsiteY2" fmla="*/ 1082813 h 3683787"/>
              <a:gd name="connsiteX3" fmla="*/ 708093 w 7169284"/>
              <a:gd name="connsiteY3" fmla="*/ 0 h 3683787"/>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1836130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99560 h 3717280"/>
              <a:gd name="connsiteX1" fmla="*/ 356337 w 7169284"/>
              <a:gd name="connsiteY1" fmla="*/ 1099560 h 3717280"/>
              <a:gd name="connsiteX2" fmla="*/ 307986 w 7169284"/>
              <a:gd name="connsiteY2" fmla="*/ 1102813 h 3717280"/>
              <a:gd name="connsiteX3" fmla="*/ 261611 w 7169284"/>
              <a:gd name="connsiteY3" fmla="*/ 1112289 h 3717280"/>
              <a:gd name="connsiteX4" fmla="*/ 217637 w 7169284"/>
              <a:gd name="connsiteY4" fmla="*/ 1127563 h 3717280"/>
              <a:gd name="connsiteX5" fmla="*/ 176489 w 7169284"/>
              <a:gd name="connsiteY5" fmla="*/ 1148211 h 3717280"/>
              <a:gd name="connsiteX6" fmla="*/ 138592 w 7169284"/>
              <a:gd name="connsiteY6" fmla="*/ 1173809 h 3717280"/>
              <a:gd name="connsiteX7" fmla="*/ 104371 w 7169284"/>
              <a:gd name="connsiteY7" fmla="*/ 1203931 h 3717280"/>
              <a:gd name="connsiteX8" fmla="*/ 74249 w 7169284"/>
              <a:gd name="connsiteY8" fmla="*/ 1238152 h 3717280"/>
              <a:gd name="connsiteX9" fmla="*/ 48651 w 7169284"/>
              <a:gd name="connsiteY9" fmla="*/ 1276049 h 3717280"/>
              <a:gd name="connsiteX10" fmla="*/ 28003 w 7169284"/>
              <a:gd name="connsiteY10" fmla="*/ 1317197 h 3717280"/>
              <a:gd name="connsiteX11" fmla="*/ 12729 w 7169284"/>
              <a:gd name="connsiteY11" fmla="*/ 1361171 h 3717280"/>
              <a:gd name="connsiteX12" fmla="*/ 3253 w 7169284"/>
              <a:gd name="connsiteY12" fmla="*/ 1407546 h 3717280"/>
              <a:gd name="connsiteX13" fmla="*/ 0 w 7169284"/>
              <a:gd name="connsiteY13" fmla="*/ 1455897 h 3717280"/>
              <a:gd name="connsiteX14" fmla="*/ 0 w 7169284"/>
              <a:gd name="connsiteY14" fmla="*/ 3360944 h 3717280"/>
              <a:gd name="connsiteX15" fmla="*/ 3253 w 7169284"/>
              <a:gd name="connsiteY15" fmla="*/ 3409296 h 3717280"/>
              <a:gd name="connsiteX16" fmla="*/ 12729 w 7169284"/>
              <a:gd name="connsiteY16" fmla="*/ 3455671 h 3717280"/>
              <a:gd name="connsiteX17" fmla="*/ 28003 w 7169284"/>
              <a:gd name="connsiteY17" fmla="*/ 3499644 h 3717280"/>
              <a:gd name="connsiteX18" fmla="*/ 48651 w 7169284"/>
              <a:gd name="connsiteY18" fmla="*/ 3540792 h 3717280"/>
              <a:gd name="connsiteX19" fmla="*/ 74249 w 7169284"/>
              <a:gd name="connsiteY19" fmla="*/ 3578689 h 3717280"/>
              <a:gd name="connsiteX20" fmla="*/ 104371 w 7169284"/>
              <a:gd name="connsiteY20" fmla="*/ 3612910 h 3717280"/>
              <a:gd name="connsiteX21" fmla="*/ 138592 w 7169284"/>
              <a:gd name="connsiteY21" fmla="*/ 3643032 h 3717280"/>
              <a:gd name="connsiteX22" fmla="*/ 176489 w 7169284"/>
              <a:gd name="connsiteY22" fmla="*/ 3668629 h 3717280"/>
              <a:gd name="connsiteX23" fmla="*/ 217637 w 7169284"/>
              <a:gd name="connsiteY23" fmla="*/ 3689277 h 3717280"/>
              <a:gd name="connsiteX24" fmla="*/ 261611 w 7169284"/>
              <a:gd name="connsiteY24" fmla="*/ 3704552 h 3717280"/>
              <a:gd name="connsiteX25" fmla="*/ 307986 w 7169284"/>
              <a:gd name="connsiteY25" fmla="*/ 3714028 h 3717280"/>
              <a:gd name="connsiteX26" fmla="*/ 356337 w 7169284"/>
              <a:gd name="connsiteY26" fmla="*/ 3717281 h 3717280"/>
              <a:gd name="connsiteX27" fmla="*/ 6812950 w 7169284"/>
              <a:gd name="connsiteY27" fmla="*/ 3717281 h 3717280"/>
              <a:gd name="connsiteX28" fmla="*/ 6861301 w 7169284"/>
              <a:gd name="connsiteY28" fmla="*/ 3714028 h 3717280"/>
              <a:gd name="connsiteX29" fmla="*/ 6907675 w 7169284"/>
              <a:gd name="connsiteY29" fmla="*/ 3704552 h 3717280"/>
              <a:gd name="connsiteX30" fmla="*/ 6951648 w 7169284"/>
              <a:gd name="connsiteY30" fmla="*/ 3689277 h 3717280"/>
              <a:gd name="connsiteX31" fmla="*/ 6992795 w 7169284"/>
              <a:gd name="connsiteY31" fmla="*/ 3668629 h 3717280"/>
              <a:gd name="connsiteX32" fmla="*/ 7030692 w 7169284"/>
              <a:gd name="connsiteY32" fmla="*/ 3643032 h 3717280"/>
              <a:gd name="connsiteX33" fmla="*/ 7064914 w 7169284"/>
              <a:gd name="connsiteY33" fmla="*/ 3612910 h 3717280"/>
              <a:gd name="connsiteX34" fmla="*/ 7095036 w 7169284"/>
              <a:gd name="connsiteY34" fmla="*/ 3578689 h 3717280"/>
              <a:gd name="connsiteX35" fmla="*/ 7120633 w 7169284"/>
              <a:gd name="connsiteY35" fmla="*/ 3540792 h 3717280"/>
              <a:gd name="connsiteX36" fmla="*/ 7141281 w 7169284"/>
              <a:gd name="connsiteY36" fmla="*/ 3499644 h 3717280"/>
              <a:gd name="connsiteX37" fmla="*/ 7156556 w 7169284"/>
              <a:gd name="connsiteY37" fmla="*/ 3455671 h 3717280"/>
              <a:gd name="connsiteX38" fmla="*/ 7166032 w 7169284"/>
              <a:gd name="connsiteY38" fmla="*/ 3409296 h 3717280"/>
              <a:gd name="connsiteX39" fmla="*/ 7169285 w 7169284"/>
              <a:gd name="connsiteY39" fmla="*/ 3360944 h 3717280"/>
              <a:gd name="connsiteX40" fmla="*/ 7169285 w 7169284"/>
              <a:gd name="connsiteY40" fmla="*/ 1455897 h 3717280"/>
              <a:gd name="connsiteX41" fmla="*/ 7166032 w 7169284"/>
              <a:gd name="connsiteY41" fmla="*/ 1407546 h 3717280"/>
              <a:gd name="connsiteX42" fmla="*/ 7156556 w 7169284"/>
              <a:gd name="connsiteY42" fmla="*/ 1361171 h 3717280"/>
              <a:gd name="connsiteX43" fmla="*/ 7141281 w 7169284"/>
              <a:gd name="connsiteY43" fmla="*/ 1317197 h 3717280"/>
              <a:gd name="connsiteX44" fmla="*/ 7120633 w 7169284"/>
              <a:gd name="connsiteY44" fmla="*/ 1276049 h 3717280"/>
              <a:gd name="connsiteX45" fmla="*/ 7095036 w 7169284"/>
              <a:gd name="connsiteY45" fmla="*/ 1238152 h 3717280"/>
              <a:gd name="connsiteX46" fmla="*/ 7064914 w 7169284"/>
              <a:gd name="connsiteY46" fmla="*/ 1203931 h 3717280"/>
              <a:gd name="connsiteX47" fmla="*/ 7030692 w 7169284"/>
              <a:gd name="connsiteY47" fmla="*/ 1173809 h 3717280"/>
              <a:gd name="connsiteX48" fmla="*/ 6992795 w 7169284"/>
              <a:gd name="connsiteY48" fmla="*/ 1148211 h 3717280"/>
              <a:gd name="connsiteX49" fmla="*/ 6951648 w 7169284"/>
              <a:gd name="connsiteY49" fmla="*/ 1127563 h 3717280"/>
              <a:gd name="connsiteX50" fmla="*/ 6907675 w 7169284"/>
              <a:gd name="connsiteY50" fmla="*/ 1112289 h 3717280"/>
              <a:gd name="connsiteX51" fmla="*/ 6861301 w 7169284"/>
              <a:gd name="connsiteY51" fmla="*/ 1102813 h 3717280"/>
              <a:gd name="connsiteX52" fmla="*/ 6812950 w 7169284"/>
              <a:gd name="connsiteY52" fmla="*/ 1099560 h 3717280"/>
              <a:gd name="connsiteX0" fmla="*/ 2377043 w 7169284"/>
              <a:gd name="connsiteY0" fmla="*/ 0 h 3717280"/>
              <a:gd name="connsiteX1" fmla="*/ 1836130 w 7169284"/>
              <a:gd name="connsiteY1" fmla="*/ 1099560 h 3717280"/>
              <a:gd name="connsiteX2" fmla="*/ 2993816 w 7169284"/>
              <a:gd name="connsiteY2" fmla="*/ 1116306 h 3717280"/>
              <a:gd name="connsiteX3" fmla="*/ 2377043 w 7169284"/>
              <a:gd name="connsiteY3" fmla="*/ 0 h 3717280"/>
              <a:gd name="connsiteX0" fmla="*/ 6812950 w 7169286"/>
              <a:gd name="connsiteY0" fmla="*/ 1099560 h 3717282"/>
              <a:gd name="connsiteX1" fmla="*/ 356337 w 7169286"/>
              <a:gd name="connsiteY1" fmla="*/ 1099560 h 3717282"/>
              <a:gd name="connsiteX2" fmla="*/ 307986 w 7169286"/>
              <a:gd name="connsiteY2" fmla="*/ 1102813 h 3717282"/>
              <a:gd name="connsiteX3" fmla="*/ 261611 w 7169286"/>
              <a:gd name="connsiteY3" fmla="*/ 1112289 h 3717282"/>
              <a:gd name="connsiteX4" fmla="*/ 217637 w 7169286"/>
              <a:gd name="connsiteY4" fmla="*/ 1127563 h 3717282"/>
              <a:gd name="connsiteX5" fmla="*/ 176489 w 7169286"/>
              <a:gd name="connsiteY5" fmla="*/ 1148211 h 3717282"/>
              <a:gd name="connsiteX6" fmla="*/ 138592 w 7169286"/>
              <a:gd name="connsiteY6" fmla="*/ 1173809 h 3717282"/>
              <a:gd name="connsiteX7" fmla="*/ 104371 w 7169286"/>
              <a:gd name="connsiteY7" fmla="*/ 1203931 h 3717282"/>
              <a:gd name="connsiteX8" fmla="*/ 74249 w 7169286"/>
              <a:gd name="connsiteY8" fmla="*/ 1238152 h 3717282"/>
              <a:gd name="connsiteX9" fmla="*/ 48651 w 7169286"/>
              <a:gd name="connsiteY9" fmla="*/ 1276049 h 3717282"/>
              <a:gd name="connsiteX10" fmla="*/ 28003 w 7169286"/>
              <a:gd name="connsiteY10" fmla="*/ 1317197 h 3717282"/>
              <a:gd name="connsiteX11" fmla="*/ 12729 w 7169286"/>
              <a:gd name="connsiteY11" fmla="*/ 1361171 h 3717282"/>
              <a:gd name="connsiteX12" fmla="*/ 3253 w 7169286"/>
              <a:gd name="connsiteY12" fmla="*/ 1407546 h 3717282"/>
              <a:gd name="connsiteX13" fmla="*/ 0 w 7169286"/>
              <a:gd name="connsiteY13" fmla="*/ 1455897 h 3717282"/>
              <a:gd name="connsiteX14" fmla="*/ 0 w 7169286"/>
              <a:gd name="connsiteY14" fmla="*/ 3360944 h 3717282"/>
              <a:gd name="connsiteX15" fmla="*/ 3253 w 7169286"/>
              <a:gd name="connsiteY15" fmla="*/ 3409296 h 3717282"/>
              <a:gd name="connsiteX16" fmla="*/ 12729 w 7169286"/>
              <a:gd name="connsiteY16" fmla="*/ 3455671 h 3717282"/>
              <a:gd name="connsiteX17" fmla="*/ 28003 w 7169286"/>
              <a:gd name="connsiteY17" fmla="*/ 3499644 h 3717282"/>
              <a:gd name="connsiteX18" fmla="*/ 48651 w 7169286"/>
              <a:gd name="connsiteY18" fmla="*/ 3540792 h 3717282"/>
              <a:gd name="connsiteX19" fmla="*/ 74249 w 7169286"/>
              <a:gd name="connsiteY19" fmla="*/ 3578689 h 3717282"/>
              <a:gd name="connsiteX20" fmla="*/ 104371 w 7169286"/>
              <a:gd name="connsiteY20" fmla="*/ 3612910 h 3717282"/>
              <a:gd name="connsiteX21" fmla="*/ 138592 w 7169286"/>
              <a:gd name="connsiteY21" fmla="*/ 3643032 h 3717282"/>
              <a:gd name="connsiteX22" fmla="*/ 176489 w 7169286"/>
              <a:gd name="connsiteY22" fmla="*/ 3668629 h 3717282"/>
              <a:gd name="connsiteX23" fmla="*/ 217637 w 7169286"/>
              <a:gd name="connsiteY23" fmla="*/ 3689277 h 3717282"/>
              <a:gd name="connsiteX24" fmla="*/ 261611 w 7169286"/>
              <a:gd name="connsiteY24" fmla="*/ 3704552 h 3717282"/>
              <a:gd name="connsiteX25" fmla="*/ 307986 w 7169286"/>
              <a:gd name="connsiteY25" fmla="*/ 3714028 h 3717282"/>
              <a:gd name="connsiteX26" fmla="*/ 356337 w 7169286"/>
              <a:gd name="connsiteY26" fmla="*/ 3717281 h 3717282"/>
              <a:gd name="connsiteX27" fmla="*/ 6812950 w 7169286"/>
              <a:gd name="connsiteY27" fmla="*/ 3717281 h 3717282"/>
              <a:gd name="connsiteX28" fmla="*/ 6861301 w 7169286"/>
              <a:gd name="connsiteY28" fmla="*/ 3714028 h 3717282"/>
              <a:gd name="connsiteX29" fmla="*/ 6907675 w 7169286"/>
              <a:gd name="connsiteY29" fmla="*/ 3704552 h 3717282"/>
              <a:gd name="connsiteX30" fmla="*/ 6951648 w 7169286"/>
              <a:gd name="connsiteY30" fmla="*/ 3689277 h 3717282"/>
              <a:gd name="connsiteX31" fmla="*/ 6992795 w 7169286"/>
              <a:gd name="connsiteY31" fmla="*/ 3668629 h 3717282"/>
              <a:gd name="connsiteX32" fmla="*/ 7030692 w 7169286"/>
              <a:gd name="connsiteY32" fmla="*/ 3643032 h 3717282"/>
              <a:gd name="connsiteX33" fmla="*/ 7064914 w 7169286"/>
              <a:gd name="connsiteY33" fmla="*/ 3612910 h 3717282"/>
              <a:gd name="connsiteX34" fmla="*/ 7095036 w 7169286"/>
              <a:gd name="connsiteY34" fmla="*/ 3578689 h 3717282"/>
              <a:gd name="connsiteX35" fmla="*/ 7120633 w 7169286"/>
              <a:gd name="connsiteY35" fmla="*/ 3540792 h 3717282"/>
              <a:gd name="connsiteX36" fmla="*/ 7141281 w 7169286"/>
              <a:gd name="connsiteY36" fmla="*/ 3499644 h 3717282"/>
              <a:gd name="connsiteX37" fmla="*/ 7156556 w 7169286"/>
              <a:gd name="connsiteY37" fmla="*/ 3455671 h 3717282"/>
              <a:gd name="connsiteX38" fmla="*/ 7166032 w 7169286"/>
              <a:gd name="connsiteY38" fmla="*/ 3409296 h 3717282"/>
              <a:gd name="connsiteX39" fmla="*/ 7169285 w 7169286"/>
              <a:gd name="connsiteY39" fmla="*/ 3360944 h 3717282"/>
              <a:gd name="connsiteX40" fmla="*/ 7169285 w 7169286"/>
              <a:gd name="connsiteY40" fmla="*/ 1455897 h 3717282"/>
              <a:gd name="connsiteX41" fmla="*/ 7166032 w 7169286"/>
              <a:gd name="connsiteY41" fmla="*/ 1407546 h 3717282"/>
              <a:gd name="connsiteX42" fmla="*/ 7156556 w 7169286"/>
              <a:gd name="connsiteY42" fmla="*/ 1361171 h 3717282"/>
              <a:gd name="connsiteX43" fmla="*/ 7141281 w 7169286"/>
              <a:gd name="connsiteY43" fmla="*/ 1317197 h 3717282"/>
              <a:gd name="connsiteX44" fmla="*/ 7120633 w 7169286"/>
              <a:gd name="connsiteY44" fmla="*/ 1276049 h 3717282"/>
              <a:gd name="connsiteX45" fmla="*/ 7095036 w 7169286"/>
              <a:gd name="connsiteY45" fmla="*/ 1238152 h 3717282"/>
              <a:gd name="connsiteX46" fmla="*/ 7064914 w 7169286"/>
              <a:gd name="connsiteY46" fmla="*/ 1203931 h 3717282"/>
              <a:gd name="connsiteX47" fmla="*/ 7030692 w 7169286"/>
              <a:gd name="connsiteY47" fmla="*/ 1173809 h 3717282"/>
              <a:gd name="connsiteX48" fmla="*/ 6992795 w 7169286"/>
              <a:gd name="connsiteY48" fmla="*/ 1148211 h 3717282"/>
              <a:gd name="connsiteX49" fmla="*/ 6951648 w 7169286"/>
              <a:gd name="connsiteY49" fmla="*/ 1127563 h 3717282"/>
              <a:gd name="connsiteX50" fmla="*/ 6907675 w 7169286"/>
              <a:gd name="connsiteY50" fmla="*/ 1112289 h 3717282"/>
              <a:gd name="connsiteX51" fmla="*/ 6861301 w 7169286"/>
              <a:gd name="connsiteY51" fmla="*/ 1102813 h 3717282"/>
              <a:gd name="connsiteX52" fmla="*/ 6812950 w 7169286"/>
              <a:gd name="connsiteY52" fmla="*/ 1099560 h 3717282"/>
              <a:gd name="connsiteX0" fmla="*/ 2377043 w 7169286"/>
              <a:gd name="connsiteY0" fmla="*/ 0 h 3717282"/>
              <a:gd name="connsiteX1" fmla="*/ 2348194 w 7169286"/>
              <a:gd name="connsiteY1" fmla="*/ 1116306 h 3717282"/>
              <a:gd name="connsiteX2" fmla="*/ 2993816 w 7169286"/>
              <a:gd name="connsiteY2" fmla="*/ 1116306 h 3717282"/>
              <a:gd name="connsiteX3" fmla="*/ 2377043 w 7169286"/>
              <a:gd name="connsiteY3" fmla="*/ 0 h 3717282"/>
              <a:gd name="connsiteX0" fmla="*/ 6812950 w 7169284"/>
              <a:gd name="connsiteY0" fmla="*/ 1082814 h 3700534"/>
              <a:gd name="connsiteX1" fmla="*/ 356337 w 7169284"/>
              <a:gd name="connsiteY1" fmla="*/ 1082814 h 3700534"/>
              <a:gd name="connsiteX2" fmla="*/ 307986 w 7169284"/>
              <a:gd name="connsiteY2" fmla="*/ 1086067 h 3700534"/>
              <a:gd name="connsiteX3" fmla="*/ 261611 w 7169284"/>
              <a:gd name="connsiteY3" fmla="*/ 1095543 h 3700534"/>
              <a:gd name="connsiteX4" fmla="*/ 217637 w 7169284"/>
              <a:gd name="connsiteY4" fmla="*/ 1110817 h 3700534"/>
              <a:gd name="connsiteX5" fmla="*/ 176489 w 7169284"/>
              <a:gd name="connsiteY5" fmla="*/ 1131465 h 3700534"/>
              <a:gd name="connsiteX6" fmla="*/ 138592 w 7169284"/>
              <a:gd name="connsiteY6" fmla="*/ 1157063 h 3700534"/>
              <a:gd name="connsiteX7" fmla="*/ 104371 w 7169284"/>
              <a:gd name="connsiteY7" fmla="*/ 1187185 h 3700534"/>
              <a:gd name="connsiteX8" fmla="*/ 74249 w 7169284"/>
              <a:gd name="connsiteY8" fmla="*/ 1221406 h 3700534"/>
              <a:gd name="connsiteX9" fmla="*/ 48651 w 7169284"/>
              <a:gd name="connsiteY9" fmla="*/ 1259303 h 3700534"/>
              <a:gd name="connsiteX10" fmla="*/ 28003 w 7169284"/>
              <a:gd name="connsiteY10" fmla="*/ 1300451 h 3700534"/>
              <a:gd name="connsiteX11" fmla="*/ 12729 w 7169284"/>
              <a:gd name="connsiteY11" fmla="*/ 1344425 h 3700534"/>
              <a:gd name="connsiteX12" fmla="*/ 3253 w 7169284"/>
              <a:gd name="connsiteY12" fmla="*/ 1390800 h 3700534"/>
              <a:gd name="connsiteX13" fmla="*/ 0 w 7169284"/>
              <a:gd name="connsiteY13" fmla="*/ 1439151 h 3700534"/>
              <a:gd name="connsiteX14" fmla="*/ 0 w 7169284"/>
              <a:gd name="connsiteY14" fmla="*/ 3344198 h 3700534"/>
              <a:gd name="connsiteX15" fmla="*/ 3253 w 7169284"/>
              <a:gd name="connsiteY15" fmla="*/ 3392550 h 3700534"/>
              <a:gd name="connsiteX16" fmla="*/ 12729 w 7169284"/>
              <a:gd name="connsiteY16" fmla="*/ 3438925 h 3700534"/>
              <a:gd name="connsiteX17" fmla="*/ 28003 w 7169284"/>
              <a:gd name="connsiteY17" fmla="*/ 3482898 h 3700534"/>
              <a:gd name="connsiteX18" fmla="*/ 48651 w 7169284"/>
              <a:gd name="connsiteY18" fmla="*/ 3524046 h 3700534"/>
              <a:gd name="connsiteX19" fmla="*/ 74249 w 7169284"/>
              <a:gd name="connsiteY19" fmla="*/ 3561943 h 3700534"/>
              <a:gd name="connsiteX20" fmla="*/ 104371 w 7169284"/>
              <a:gd name="connsiteY20" fmla="*/ 3596164 h 3700534"/>
              <a:gd name="connsiteX21" fmla="*/ 138592 w 7169284"/>
              <a:gd name="connsiteY21" fmla="*/ 3626286 h 3700534"/>
              <a:gd name="connsiteX22" fmla="*/ 176489 w 7169284"/>
              <a:gd name="connsiteY22" fmla="*/ 3651883 h 3700534"/>
              <a:gd name="connsiteX23" fmla="*/ 217637 w 7169284"/>
              <a:gd name="connsiteY23" fmla="*/ 3672531 h 3700534"/>
              <a:gd name="connsiteX24" fmla="*/ 261611 w 7169284"/>
              <a:gd name="connsiteY24" fmla="*/ 3687806 h 3700534"/>
              <a:gd name="connsiteX25" fmla="*/ 307986 w 7169284"/>
              <a:gd name="connsiteY25" fmla="*/ 3697282 h 3700534"/>
              <a:gd name="connsiteX26" fmla="*/ 356337 w 7169284"/>
              <a:gd name="connsiteY26" fmla="*/ 3700535 h 3700534"/>
              <a:gd name="connsiteX27" fmla="*/ 6812950 w 7169284"/>
              <a:gd name="connsiteY27" fmla="*/ 3700535 h 3700534"/>
              <a:gd name="connsiteX28" fmla="*/ 6861301 w 7169284"/>
              <a:gd name="connsiteY28" fmla="*/ 3697282 h 3700534"/>
              <a:gd name="connsiteX29" fmla="*/ 6907675 w 7169284"/>
              <a:gd name="connsiteY29" fmla="*/ 3687806 h 3700534"/>
              <a:gd name="connsiteX30" fmla="*/ 6951648 w 7169284"/>
              <a:gd name="connsiteY30" fmla="*/ 3672531 h 3700534"/>
              <a:gd name="connsiteX31" fmla="*/ 6992795 w 7169284"/>
              <a:gd name="connsiteY31" fmla="*/ 3651883 h 3700534"/>
              <a:gd name="connsiteX32" fmla="*/ 7030692 w 7169284"/>
              <a:gd name="connsiteY32" fmla="*/ 3626286 h 3700534"/>
              <a:gd name="connsiteX33" fmla="*/ 7064914 w 7169284"/>
              <a:gd name="connsiteY33" fmla="*/ 3596164 h 3700534"/>
              <a:gd name="connsiteX34" fmla="*/ 7095036 w 7169284"/>
              <a:gd name="connsiteY34" fmla="*/ 3561943 h 3700534"/>
              <a:gd name="connsiteX35" fmla="*/ 7120633 w 7169284"/>
              <a:gd name="connsiteY35" fmla="*/ 3524046 h 3700534"/>
              <a:gd name="connsiteX36" fmla="*/ 7141281 w 7169284"/>
              <a:gd name="connsiteY36" fmla="*/ 3482898 h 3700534"/>
              <a:gd name="connsiteX37" fmla="*/ 7156556 w 7169284"/>
              <a:gd name="connsiteY37" fmla="*/ 3438925 h 3700534"/>
              <a:gd name="connsiteX38" fmla="*/ 7166032 w 7169284"/>
              <a:gd name="connsiteY38" fmla="*/ 3392550 h 3700534"/>
              <a:gd name="connsiteX39" fmla="*/ 7169285 w 7169284"/>
              <a:gd name="connsiteY39" fmla="*/ 3344198 h 3700534"/>
              <a:gd name="connsiteX40" fmla="*/ 7169285 w 7169284"/>
              <a:gd name="connsiteY40" fmla="*/ 1439151 h 3700534"/>
              <a:gd name="connsiteX41" fmla="*/ 7166032 w 7169284"/>
              <a:gd name="connsiteY41" fmla="*/ 1390800 h 3700534"/>
              <a:gd name="connsiteX42" fmla="*/ 7156556 w 7169284"/>
              <a:gd name="connsiteY42" fmla="*/ 1344425 h 3700534"/>
              <a:gd name="connsiteX43" fmla="*/ 7141281 w 7169284"/>
              <a:gd name="connsiteY43" fmla="*/ 1300451 h 3700534"/>
              <a:gd name="connsiteX44" fmla="*/ 7120633 w 7169284"/>
              <a:gd name="connsiteY44" fmla="*/ 1259303 h 3700534"/>
              <a:gd name="connsiteX45" fmla="*/ 7095036 w 7169284"/>
              <a:gd name="connsiteY45" fmla="*/ 1221406 h 3700534"/>
              <a:gd name="connsiteX46" fmla="*/ 7064914 w 7169284"/>
              <a:gd name="connsiteY46" fmla="*/ 1187185 h 3700534"/>
              <a:gd name="connsiteX47" fmla="*/ 7030692 w 7169284"/>
              <a:gd name="connsiteY47" fmla="*/ 1157063 h 3700534"/>
              <a:gd name="connsiteX48" fmla="*/ 6992795 w 7169284"/>
              <a:gd name="connsiteY48" fmla="*/ 1131465 h 3700534"/>
              <a:gd name="connsiteX49" fmla="*/ 6951648 w 7169284"/>
              <a:gd name="connsiteY49" fmla="*/ 1110817 h 3700534"/>
              <a:gd name="connsiteX50" fmla="*/ 6907675 w 7169284"/>
              <a:gd name="connsiteY50" fmla="*/ 1095543 h 3700534"/>
              <a:gd name="connsiteX51" fmla="*/ 6861301 w 7169284"/>
              <a:gd name="connsiteY51" fmla="*/ 1086067 h 3700534"/>
              <a:gd name="connsiteX52" fmla="*/ 6812950 w 7169284"/>
              <a:gd name="connsiteY52" fmla="*/ 1082814 h 3700534"/>
              <a:gd name="connsiteX0" fmla="*/ 2092563 w 7169284"/>
              <a:gd name="connsiteY0" fmla="*/ 0 h 3700534"/>
              <a:gd name="connsiteX1" fmla="*/ 2348194 w 7169284"/>
              <a:gd name="connsiteY1" fmla="*/ 1099560 h 3700534"/>
              <a:gd name="connsiteX2" fmla="*/ 2993816 w 7169284"/>
              <a:gd name="connsiteY2" fmla="*/ 1099560 h 3700534"/>
              <a:gd name="connsiteX3" fmla="*/ 2092563 w 7169284"/>
              <a:gd name="connsiteY3" fmla="*/ 0 h 3700534"/>
              <a:gd name="connsiteX0" fmla="*/ 6812950 w 7169286"/>
              <a:gd name="connsiteY0" fmla="*/ 1220972 h 3838694"/>
              <a:gd name="connsiteX1" fmla="*/ 356337 w 7169286"/>
              <a:gd name="connsiteY1" fmla="*/ 1220972 h 3838694"/>
              <a:gd name="connsiteX2" fmla="*/ 307986 w 7169286"/>
              <a:gd name="connsiteY2" fmla="*/ 1224225 h 3838694"/>
              <a:gd name="connsiteX3" fmla="*/ 261611 w 7169286"/>
              <a:gd name="connsiteY3" fmla="*/ 1233701 h 3838694"/>
              <a:gd name="connsiteX4" fmla="*/ 217637 w 7169286"/>
              <a:gd name="connsiteY4" fmla="*/ 1248975 h 3838694"/>
              <a:gd name="connsiteX5" fmla="*/ 176489 w 7169286"/>
              <a:gd name="connsiteY5" fmla="*/ 1269623 h 3838694"/>
              <a:gd name="connsiteX6" fmla="*/ 138592 w 7169286"/>
              <a:gd name="connsiteY6" fmla="*/ 1295221 h 3838694"/>
              <a:gd name="connsiteX7" fmla="*/ 104371 w 7169286"/>
              <a:gd name="connsiteY7" fmla="*/ 1325343 h 3838694"/>
              <a:gd name="connsiteX8" fmla="*/ 74249 w 7169286"/>
              <a:gd name="connsiteY8" fmla="*/ 1359564 h 3838694"/>
              <a:gd name="connsiteX9" fmla="*/ 48651 w 7169286"/>
              <a:gd name="connsiteY9" fmla="*/ 1397461 h 3838694"/>
              <a:gd name="connsiteX10" fmla="*/ 28003 w 7169286"/>
              <a:gd name="connsiteY10" fmla="*/ 1438609 h 3838694"/>
              <a:gd name="connsiteX11" fmla="*/ 12729 w 7169286"/>
              <a:gd name="connsiteY11" fmla="*/ 1482583 h 3838694"/>
              <a:gd name="connsiteX12" fmla="*/ 3253 w 7169286"/>
              <a:gd name="connsiteY12" fmla="*/ 1528958 h 3838694"/>
              <a:gd name="connsiteX13" fmla="*/ 0 w 7169286"/>
              <a:gd name="connsiteY13" fmla="*/ 1577309 h 3838694"/>
              <a:gd name="connsiteX14" fmla="*/ 0 w 7169286"/>
              <a:gd name="connsiteY14" fmla="*/ 3482356 h 3838694"/>
              <a:gd name="connsiteX15" fmla="*/ 3253 w 7169286"/>
              <a:gd name="connsiteY15" fmla="*/ 3530708 h 3838694"/>
              <a:gd name="connsiteX16" fmla="*/ 12729 w 7169286"/>
              <a:gd name="connsiteY16" fmla="*/ 3577083 h 3838694"/>
              <a:gd name="connsiteX17" fmla="*/ 28003 w 7169286"/>
              <a:gd name="connsiteY17" fmla="*/ 3621056 h 3838694"/>
              <a:gd name="connsiteX18" fmla="*/ 48651 w 7169286"/>
              <a:gd name="connsiteY18" fmla="*/ 3662204 h 3838694"/>
              <a:gd name="connsiteX19" fmla="*/ 74249 w 7169286"/>
              <a:gd name="connsiteY19" fmla="*/ 3700101 h 3838694"/>
              <a:gd name="connsiteX20" fmla="*/ 104371 w 7169286"/>
              <a:gd name="connsiteY20" fmla="*/ 3734322 h 3838694"/>
              <a:gd name="connsiteX21" fmla="*/ 138592 w 7169286"/>
              <a:gd name="connsiteY21" fmla="*/ 3764444 h 3838694"/>
              <a:gd name="connsiteX22" fmla="*/ 176489 w 7169286"/>
              <a:gd name="connsiteY22" fmla="*/ 3790041 h 3838694"/>
              <a:gd name="connsiteX23" fmla="*/ 217637 w 7169286"/>
              <a:gd name="connsiteY23" fmla="*/ 3810689 h 3838694"/>
              <a:gd name="connsiteX24" fmla="*/ 261611 w 7169286"/>
              <a:gd name="connsiteY24" fmla="*/ 3825964 h 3838694"/>
              <a:gd name="connsiteX25" fmla="*/ 307986 w 7169286"/>
              <a:gd name="connsiteY25" fmla="*/ 3835440 h 3838694"/>
              <a:gd name="connsiteX26" fmla="*/ 356337 w 7169286"/>
              <a:gd name="connsiteY26" fmla="*/ 3838693 h 3838694"/>
              <a:gd name="connsiteX27" fmla="*/ 6812950 w 7169286"/>
              <a:gd name="connsiteY27" fmla="*/ 3838693 h 3838694"/>
              <a:gd name="connsiteX28" fmla="*/ 6861301 w 7169286"/>
              <a:gd name="connsiteY28" fmla="*/ 3835440 h 3838694"/>
              <a:gd name="connsiteX29" fmla="*/ 6907675 w 7169286"/>
              <a:gd name="connsiteY29" fmla="*/ 3825964 h 3838694"/>
              <a:gd name="connsiteX30" fmla="*/ 6951648 w 7169286"/>
              <a:gd name="connsiteY30" fmla="*/ 3810689 h 3838694"/>
              <a:gd name="connsiteX31" fmla="*/ 6992795 w 7169286"/>
              <a:gd name="connsiteY31" fmla="*/ 3790041 h 3838694"/>
              <a:gd name="connsiteX32" fmla="*/ 7030692 w 7169286"/>
              <a:gd name="connsiteY32" fmla="*/ 3764444 h 3838694"/>
              <a:gd name="connsiteX33" fmla="*/ 7064914 w 7169286"/>
              <a:gd name="connsiteY33" fmla="*/ 3734322 h 3838694"/>
              <a:gd name="connsiteX34" fmla="*/ 7095036 w 7169286"/>
              <a:gd name="connsiteY34" fmla="*/ 3700101 h 3838694"/>
              <a:gd name="connsiteX35" fmla="*/ 7120633 w 7169286"/>
              <a:gd name="connsiteY35" fmla="*/ 3662204 h 3838694"/>
              <a:gd name="connsiteX36" fmla="*/ 7141281 w 7169286"/>
              <a:gd name="connsiteY36" fmla="*/ 3621056 h 3838694"/>
              <a:gd name="connsiteX37" fmla="*/ 7156556 w 7169286"/>
              <a:gd name="connsiteY37" fmla="*/ 3577083 h 3838694"/>
              <a:gd name="connsiteX38" fmla="*/ 7166032 w 7169286"/>
              <a:gd name="connsiteY38" fmla="*/ 3530708 h 3838694"/>
              <a:gd name="connsiteX39" fmla="*/ 7169285 w 7169286"/>
              <a:gd name="connsiteY39" fmla="*/ 3482356 h 3838694"/>
              <a:gd name="connsiteX40" fmla="*/ 7169285 w 7169286"/>
              <a:gd name="connsiteY40" fmla="*/ 1577309 h 3838694"/>
              <a:gd name="connsiteX41" fmla="*/ 7166032 w 7169286"/>
              <a:gd name="connsiteY41" fmla="*/ 1528958 h 3838694"/>
              <a:gd name="connsiteX42" fmla="*/ 7156556 w 7169286"/>
              <a:gd name="connsiteY42" fmla="*/ 1482583 h 3838694"/>
              <a:gd name="connsiteX43" fmla="*/ 7141281 w 7169286"/>
              <a:gd name="connsiteY43" fmla="*/ 1438609 h 3838694"/>
              <a:gd name="connsiteX44" fmla="*/ 7120633 w 7169286"/>
              <a:gd name="connsiteY44" fmla="*/ 1397461 h 3838694"/>
              <a:gd name="connsiteX45" fmla="*/ 7095036 w 7169286"/>
              <a:gd name="connsiteY45" fmla="*/ 1359564 h 3838694"/>
              <a:gd name="connsiteX46" fmla="*/ 7064914 w 7169286"/>
              <a:gd name="connsiteY46" fmla="*/ 1325343 h 3838694"/>
              <a:gd name="connsiteX47" fmla="*/ 7030692 w 7169286"/>
              <a:gd name="connsiteY47" fmla="*/ 1295221 h 3838694"/>
              <a:gd name="connsiteX48" fmla="*/ 6992795 w 7169286"/>
              <a:gd name="connsiteY48" fmla="*/ 1269623 h 3838694"/>
              <a:gd name="connsiteX49" fmla="*/ 6951648 w 7169286"/>
              <a:gd name="connsiteY49" fmla="*/ 1248975 h 3838694"/>
              <a:gd name="connsiteX50" fmla="*/ 6907675 w 7169286"/>
              <a:gd name="connsiteY50" fmla="*/ 1233701 h 3838694"/>
              <a:gd name="connsiteX51" fmla="*/ 6861301 w 7169286"/>
              <a:gd name="connsiteY51" fmla="*/ 1224225 h 3838694"/>
              <a:gd name="connsiteX52" fmla="*/ 6812950 w 7169286"/>
              <a:gd name="connsiteY52" fmla="*/ 1220972 h 3838694"/>
              <a:gd name="connsiteX0" fmla="*/ 997315 w 7169286"/>
              <a:gd name="connsiteY0" fmla="*/ 0 h 3838694"/>
              <a:gd name="connsiteX1" fmla="*/ 2348194 w 7169286"/>
              <a:gd name="connsiteY1" fmla="*/ 1237718 h 3838694"/>
              <a:gd name="connsiteX2" fmla="*/ 2993816 w 7169286"/>
              <a:gd name="connsiteY2" fmla="*/ 1237718 h 3838694"/>
              <a:gd name="connsiteX3" fmla="*/ 997315 w 7169286"/>
              <a:gd name="connsiteY3" fmla="*/ 0 h 3838694"/>
            </a:gdLst>
            <a:ahLst/>
            <a:cxnLst>
              <a:cxn ang="0">
                <a:pos x="connsiteX0" y="connsiteY0"/>
              </a:cxn>
              <a:cxn ang="0">
                <a:pos x="connsiteX1" y="connsiteY1"/>
              </a:cxn>
              <a:cxn ang="0">
                <a:pos x="connsiteX2" y="connsiteY2"/>
              </a:cxn>
              <a:cxn ang="0">
                <a:pos x="connsiteX3" y="connsiteY3"/>
              </a:cxn>
            </a:cxnLst>
            <a:rect l="l" t="t" r="r" b="b"/>
            <a:pathLst>
              <a:path w="7169286" h="3838694" extrusionOk="0">
                <a:moveTo>
                  <a:pt x="6812950" y="1220972"/>
                </a:moveTo>
                <a:lnTo>
                  <a:pt x="356337" y="1220972"/>
                </a:lnTo>
                <a:lnTo>
                  <a:pt x="307986" y="1224225"/>
                </a:lnTo>
                <a:lnTo>
                  <a:pt x="261611" y="1233701"/>
                </a:lnTo>
                <a:lnTo>
                  <a:pt x="217637" y="1248975"/>
                </a:lnTo>
                <a:lnTo>
                  <a:pt x="176489" y="1269623"/>
                </a:lnTo>
                <a:lnTo>
                  <a:pt x="138592" y="1295221"/>
                </a:lnTo>
                <a:lnTo>
                  <a:pt x="104371" y="1325343"/>
                </a:lnTo>
                <a:lnTo>
                  <a:pt x="74249" y="1359564"/>
                </a:lnTo>
                <a:lnTo>
                  <a:pt x="48651" y="1397461"/>
                </a:lnTo>
                <a:lnTo>
                  <a:pt x="28003" y="1438609"/>
                </a:lnTo>
                <a:lnTo>
                  <a:pt x="12729" y="1482583"/>
                </a:lnTo>
                <a:lnTo>
                  <a:pt x="3253" y="1528958"/>
                </a:lnTo>
                <a:lnTo>
                  <a:pt x="0" y="1577309"/>
                </a:lnTo>
                <a:lnTo>
                  <a:pt x="0" y="3482356"/>
                </a:lnTo>
                <a:lnTo>
                  <a:pt x="3253" y="3530708"/>
                </a:lnTo>
                <a:lnTo>
                  <a:pt x="12729" y="3577083"/>
                </a:lnTo>
                <a:lnTo>
                  <a:pt x="28003" y="3621056"/>
                </a:lnTo>
                <a:lnTo>
                  <a:pt x="48651" y="3662204"/>
                </a:lnTo>
                <a:lnTo>
                  <a:pt x="74249" y="3700101"/>
                </a:lnTo>
                <a:lnTo>
                  <a:pt x="104371" y="3734322"/>
                </a:lnTo>
                <a:lnTo>
                  <a:pt x="138592" y="3764444"/>
                </a:lnTo>
                <a:lnTo>
                  <a:pt x="176489" y="3790041"/>
                </a:lnTo>
                <a:lnTo>
                  <a:pt x="217637" y="3810689"/>
                </a:lnTo>
                <a:lnTo>
                  <a:pt x="261611" y="3825964"/>
                </a:lnTo>
                <a:lnTo>
                  <a:pt x="307986" y="3835440"/>
                </a:lnTo>
                <a:lnTo>
                  <a:pt x="356337" y="3838693"/>
                </a:lnTo>
                <a:lnTo>
                  <a:pt x="6812950" y="3838693"/>
                </a:lnTo>
                <a:lnTo>
                  <a:pt x="6861301" y="3835440"/>
                </a:lnTo>
                <a:lnTo>
                  <a:pt x="6907675" y="3825964"/>
                </a:lnTo>
                <a:lnTo>
                  <a:pt x="6951648" y="3810689"/>
                </a:lnTo>
                <a:lnTo>
                  <a:pt x="6992795" y="3790041"/>
                </a:lnTo>
                <a:lnTo>
                  <a:pt x="7030692" y="3764444"/>
                </a:lnTo>
                <a:lnTo>
                  <a:pt x="7064914" y="3734322"/>
                </a:lnTo>
                <a:lnTo>
                  <a:pt x="7095036" y="3700101"/>
                </a:lnTo>
                <a:lnTo>
                  <a:pt x="7120633" y="3662204"/>
                </a:lnTo>
                <a:lnTo>
                  <a:pt x="7141281" y="3621056"/>
                </a:lnTo>
                <a:lnTo>
                  <a:pt x="7156556" y="3577083"/>
                </a:lnTo>
                <a:lnTo>
                  <a:pt x="7166032" y="3530708"/>
                </a:lnTo>
                <a:lnTo>
                  <a:pt x="7169285" y="3482356"/>
                </a:lnTo>
                <a:lnTo>
                  <a:pt x="7169285" y="1577309"/>
                </a:lnTo>
                <a:lnTo>
                  <a:pt x="7166032" y="1528958"/>
                </a:lnTo>
                <a:lnTo>
                  <a:pt x="7156556" y="1482583"/>
                </a:lnTo>
                <a:lnTo>
                  <a:pt x="7141281" y="1438609"/>
                </a:lnTo>
                <a:lnTo>
                  <a:pt x="7120633" y="1397461"/>
                </a:lnTo>
                <a:lnTo>
                  <a:pt x="7095036" y="1359564"/>
                </a:lnTo>
                <a:lnTo>
                  <a:pt x="7064914" y="1325343"/>
                </a:lnTo>
                <a:lnTo>
                  <a:pt x="7030692" y="1295221"/>
                </a:lnTo>
                <a:lnTo>
                  <a:pt x="6992795" y="1269623"/>
                </a:lnTo>
                <a:lnTo>
                  <a:pt x="6951648" y="1248975"/>
                </a:lnTo>
                <a:lnTo>
                  <a:pt x="6907675" y="1233701"/>
                </a:lnTo>
                <a:lnTo>
                  <a:pt x="6861301" y="1224225"/>
                </a:lnTo>
                <a:lnTo>
                  <a:pt x="6812950" y="1220972"/>
                </a:lnTo>
                <a:close/>
              </a:path>
              <a:path w="7169286" h="3838694" extrusionOk="0">
                <a:moveTo>
                  <a:pt x="997315" y="0"/>
                </a:moveTo>
                <a:lnTo>
                  <a:pt x="2348194" y="1237718"/>
                </a:lnTo>
                <a:lnTo>
                  <a:pt x="2993816" y="1237718"/>
                </a:lnTo>
                <a:lnTo>
                  <a:pt x="997315" y="0"/>
                </a:lnTo>
                <a:close/>
              </a:path>
            </a:pathLst>
          </a:custGeom>
          <a:solidFill>
            <a:srgbClr val="A0C283"/>
          </a:solidFill>
          <a:ln>
            <a:noFill/>
          </a:ln>
        </p:spPr>
        <p:txBody>
          <a:bodyPr spcFirstLastPara="1" wrap="square" lIns="0" tIns="0" rIns="0" bIns="0" anchor="t" anchorCtr="0">
            <a:noAutofit/>
          </a:bodyPr>
          <a:lstStyle/>
          <a:p>
            <a:endParaRPr sz="964"/>
          </a:p>
        </p:txBody>
      </p:sp>
      <p:sp>
        <p:nvSpPr>
          <p:cNvPr id="17" name="Google Shape;173;p20"/>
          <p:cNvSpPr txBox="1"/>
          <p:nvPr/>
        </p:nvSpPr>
        <p:spPr>
          <a:xfrm>
            <a:off x="4947920" y="3844021"/>
            <a:ext cx="3760474" cy="1146391"/>
          </a:xfrm>
          <a:prstGeom prst="rect">
            <a:avLst/>
          </a:prstGeom>
          <a:noFill/>
          <a:ln>
            <a:noFill/>
          </a:ln>
        </p:spPr>
        <p:txBody>
          <a:bodyPr spcFirstLastPara="1" wrap="square" lIns="0" tIns="8504" rIns="0" bIns="0" anchor="t" anchorCtr="0">
            <a:noAutofit/>
          </a:bodyPr>
          <a:lstStyle/>
          <a:p>
            <a:pPr algn="ctr">
              <a:lnSpc>
                <a:spcPct val="116753"/>
              </a:lnSpc>
            </a:pPr>
            <a:r>
              <a:rPr lang="en-US" sz="2800" b="1" dirty="0">
                <a:solidFill>
                  <a:srgbClr val="FFFFFF"/>
                </a:solidFill>
                <a:latin typeface="Trebuchet MS"/>
                <a:ea typeface="Trebuchet MS"/>
                <a:cs typeface="Trebuchet MS"/>
                <a:sym typeface="Trebuchet MS"/>
              </a:rPr>
              <a:t>name(s) of columns to </a:t>
            </a:r>
            <a:r>
              <a:rPr lang="en-US" sz="2800" b="1" dirty="0" smtClean="0">
                <a:solidFill>
                  <a:srgbClr val="FFFFFF"/>
                </a:solidFill>
                <a:latin typeface="Trebuchet MS"/>
                <a:ea typeface="Trebuchet MS"/>
                <a:cs typeface="Trebuchet MS"/>
                <a:sym typeface="Trebuchet MS"/>
              </a:rPr>
              <a:t>arrange by</a:t>
            </a:r>
            <a:endParaRPr sz="2800" dirty="0">
              <a:latin typeface="Trebuchet MS"/>
              <a:ea typeface="Trebuchet MS"/>
              <a:cs typeface="Trebuchet MS"/>
              <a:sym typeface="Trebuchet MS"/>
            </a:endParaRPr>
          </a:p>
        </p:txBody>
      </p:sp>
      <p:sp>
        <p:nvSpPr>
          <p:cNvPr id="18" name="Google Shape;137;p17"/>
          <p:cNvSpPr/>
          <p:nvPr/>
        </p:nvSpPr>
        <p:spPr>
          <a:xfrm>
            <a:off x="2250091" y="2926883"/>
            <a:ext cx="2342916" cy="2153752"/>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a:p>
        </p:txBody>
      </p:sp>
      <p:sp>
        <p:nvSpPr>
          <p:cNvPr id="19" name="Google Shape;138;p17"/>
          <p:cNvSpPr txBox="1"/>
          <p:nvPr/>
        </p:nvSpPr>
        <p:spPr>
          <a:xfrm>
            <a:off x="2260251" y="3846602"/>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Trebuchet MS"/>
                <a:ea typeface="Trebuchet MS"/>
                <a:cs typeface="Trebuchet MS"/>
                <a:sym typeface="Trebuchet MS"/>
              </a:rPr>
              <a:t>data frame </a:t>
            </a:r>
            <a:r>
              <a:rPr lang="en-US" sz="2800" b="1" dirty="0" smtClean="0">
                <a:solidFill>
                  <a:srgbClr val="FFFFFF"/>
                </a:solidFill>
                <a:latin typeface="Trebuchet MS"/>
                <a:ea typeface="Trebuchet MS"/>
                <a:cs typeface="Trebuchet MS"/>
                <a:sym typeface="Trebuchet MS"/>
              </a:rPr>
              <a:t>to transform</a:t>
            </a:r>
            <a:endParaRPr sz="2800" dirty="0">
              <a:latin typeface="Trebuchet MS"/>
              <a:ea typeface="Trebuchet MS"/>
              <a:cs typeface="Trebuchet MS"/>
              <a:sym typeface="Trebuchet MS"/>
            </a:endParaRPr>
          </a:p>
        </p:txBody>
      </p:sp>
    </p:spTree>
    <p:extLst>
      <p:ext uri="{BB962C8B-B14F-4D97-AF65-F5344CB8AC3E}">
        <p14:creationId xmlns:p14="http://schemas.microsoft.com/office/powerpoint/2010/main" val="6214709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Google Shape;293;p32"/>
          <p:cNvSpPr txBox="1">
            <a:spLocks noGrp="1"/>
          </p:cNvSpPr>
          <p:nvPr>
            <p:ph type="title"/>
          </p:nvPr>
        </p:nvSpPr>
        <p:spPr>
          <a:xfrm>
            <a:off x="4749483" y="551701"/>
            <a:ext cx="2651760" cy="777536"/>
          </a:xfrm>
          <a:prstGeom prst="rect">
            <a:avLst/>
          </a:prstGeom>
          <a:noFill/>
          <a:ln>
            <a:noFill/>
          </a:ln>
        </p:spPr>
        <p:txBody>
          <a:bodyPr spcFirstLastPara="1" wrap="square" lIns="0" tIns="6455" rIns="0" bIns="0" anchor="t" anchorCtr="0">
            <a:noAutofit/>
          </a:bodyPr>
          <a:lstStyle/>
          <a:p>
            <a:pPr marL="6803"/>
            <a:r>
              <a:rPr lang="en-US" dirty="0" smtClean="0">
                <a:solidFill>
                  <a:srgbClr val="000000"/>
                </a:solidFill>
              </a:rPr>
              <a:t>arrange()</a:t>
            </a:r>
            <a:endParaRPr dirty="0"/>
          </a:p>
        </p:txBody>
      </p:sp>
      <p:sp>
        <p:nvSpPr>
          <p:cNvPr id="296" name="Google Shape;296;p32"/>
          <p:cNvSpPr txBox="1"/>
          <p:nvPr/>
        </p:nvSpPr>
        <p:spPr>
          <a:xfrm>
            <a:off x="2190655" y="1713022"/>
            <a:ext cx="6159054" cy="1167589"/>
          </a:xfrm>
          <a:prstGeom prst="rect">
            <a:avLst/>
          </a:prstGeom>
          <a:noFill/>
          <a:ln>
            <a:noFill/>
          </a:ln>
        </p:spPr>
        <p:txBody>
          <a:bodyPr spcFirstLastPara="1" wrap="square" lIns="0" tIns="6455" rIns="0" bIns="0" anchor="t" anchorCtr="0">
            <a:noAutofit/>
          </a:bodyPr>
          <a:lstStyle/>
          <a:p>
            <a:pPr marL="6803"/>
            <a:r>
              <a:rPr lang="en-US" sz="2652" dirty="0">
                <a:latin typeface="Calibri"/>
                <a:ea typeface="Calibri"/>
                <a:cs typeface="Calibri"/>
                <a:sym typeface="Calibri"/>
              </a:rPr>
              <a:t>Order rows from smallest to largest </a:t>
            </a:r>
            <a:r>
              <a:rPr lang="en-US" sz="2652" dirty="0" smtClean="0">
                <a:latin typeface="Calibri"/>
                <a:ea typeface="Calibri"/>
                <a:cs typeface="Calibri"/>
                <a:sym typeface="Calibri"/>
              </a:rPr>
              <a:t>values</a:t>
            </a:r>
            <a:endParaRPr sz="2652" dirty="0">
              <a:latin typeface="Calibri"/>
              <a:ea typeface="Calibri"/>
              <a:cs typeface="Calibri"/>
              <a:sym typeface="Calibri"/>
            </a:endParaRPr>
          </a:p>
        </p:txBody>
      </p:sp>
      <p:sp>
        <p:nvSpPr>
          <p:cNvPr id="13" name="Google Shape;131;p17"/>
          <p:cNvSpPr/>
          <p:nvPr/>
        </p:nvSpPr>
        <p:spPr>
          <a:xfrm>
            <a:off x="1758718" y="2201670"/>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4" name="Rectangle 13"/>
          <p:cNvSpPr/>
          <p:nvPr/>
        </p:nvSpPr>
        <p:spPr>
          <a:xfrm>
            <a:off x="1970276" y="2313797"/>
            <a:ext cx="6513322" cy="584775"/>
          </a:xfrm>
          <a:prstGeom prst="rect">
            <a:avLst/>
          </a:prstGeom>
        </p:spPr>
        <p:txBody>
          <a:bodyPr wrap="none">
            <a:spAutoFit/>
          </a:bodyPr>
          <a:lstStyle/>
          <a:p>
            <a:r>
              <a:rPr lang="en-US" sz="3200" dirty="0" smtClean="0">
                <a:latin typeface="Consolas" panose="020B0609020204030204" pitchFamily="49" charset="0"/>
                <a:ea typeface="Courier New"/>
                <a:cs typeface="Consolas" panose="020B0609020204030204" pitchFamily="49" charset="0"/>
                <a:sym typeface="Courier New"/>
              </a:rPr>
              <a:t>arrange(</a:t>
            </a:r>
            <a:r>
              <a:rPr lang="en-US" sz="3200" dirty="0" smtClean="0">
                <a:solidFill>
                  <a:srgbClr val="0365C0"/>
                </a:solidFill>
                <a:latin typeface="Consolas" panose="020B0609020204030204" pitchFamily="49" charset="0"/>
                <a:ea typeface="Courier New"/>
                <a:cs typeface="Consolas" panose="020B0609020204030204" pitchFamily="49" charset="0"/>
                <a:sym typeface="Courier New"/>
              </a:rPr>
              <a:t>orders, </a:t>
            </a:r>
            <a:r>
              <a:rPr lang="en-US" sz="3200" dirty="0" err="1" smtClean="0">
                <a:solidFill>
                  <a:srgbClr val="9BBB59"/>
                </a:solidFill>
                <a:latin typeface="Consolas" panose="020B0609020204030204" pitchFamily="49" charset="0"/>
                <a:ea typeface="Courier New"/>
                <a:cs typeface="Consolas" panose="020B0609020204030204" pitchFamily="49" charset="0"/>
                <a:sym typeface="Courier New"/>
              </a:rPr>
              <a:t>result_time</a:t>
            </a:r>
            <a:r>
              <a:rPr lang="en-US" sz="3200" dirty="0" smtClean="0">
                <a:latin typeface="Consolas" panose="020B0609020204030204" pitchFamily="49" charset="0"/>
                <a:ea typeface="Courier New"/>
                <a:cs typeface="Consolas" panose="020B0609020204030204" pitchFamily="49" charset="0"/>
                <a:sym typeface="Courier New"/>
              </a:rPr>
              <a:t>)</a:t>
            </a:r>
            <a:endParaRPr lang="en-US" dirty="0"/>
          </a:p>
        </p:txBody>
      </p:sp>
      <p:sp>
        <p:nvSpPr>
          <p:cNvPr id="15"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graphicFrame>
        <p:nvGraphicFramePr>
          <p:cNvPr id="11" name="Table 10"/>
          <p:cNvGraphicFramePr>
            <a:graphicFrameLocks noGrp="1"/>
          </p:cNvGraphicFramePr>
          <p:nvPr>
            <p:extLst>
              <p:ext uri="{D42A27DB-BD31-4B8C-83A1-F6EECF244321}">
                <p14:modId xmlns:p14="http://schemas.microsoft.com/office/powerpoint/2010/main" val="1068458208"/>
              </p:ext>
            </p:extLst>
          </p:nvPr>
        </p:nvGraphicFramePr>
        <p:xfrm>
          <a:off x="500951" y="3246160"/>
          <a:ext cx="5378884" cy="2671128"/>
        </p:xfrm>
        <a:graphic>
          <a:graphicData uri="http://schemas.openxmlformats.org/drawingml/2006/table">
            <a:tbl>
              <a:tblPr firstRow="1" bandRow="1">
                <a:tableStyleId>{71CB66AA-850D-4605-A19E-2ED404D436C7}</a:tableStyleId>
              </a:tblPr>
              <a:tblGrid>
                <a:gridCol w="1132003">
                  <a:extLst>
                    <a:ext uri="{9D8B030D-6E8A-4147-A177-3AD203B41FA5}">
                      <a16:colId xmlns:a16="http://schemas.microsoft.com/office/drawing/2014/main" xmlns="" val="20000"/>
                    </a:ext>
                  </a:extLst>
                </a:gridCol>
                <a:gridCol w="1172247">
                  <a:extLst>
                    <a:ext uri="{9D8B030D-6E8A-4147-A177-3AD203B41FA5}">
                      <a16:colId xmlns:a16="http://schemas.microsoft.com/office/drawing/2014/main" xmlns="" val="20001"/>
                    </a:ext>
                  </a:extLst>
                </a:gridCol>
                <a:gridCol w="1804633">
                  <a:extLst>
                    <a:ext uri="{9D8B030D-6E8A-4147-A177-3AD203B41FA5}">
                      <a16:colId xmlns:a16="http://schemas.microsoft.com/office/drawing/2014/main" xmlns="" val="20002"/>
                    </a:ext>
                  </a:extLst>
                </a:gridCol>
                <a:gridCol w="1270001">
                  <a:extLst>
                    <a:ext uri="{9D8B030D-6E8A-4147-A177-3AD203B41FA5}">
                      <a16:colId xmlns:a16="http://schemas.microsoft.com/office/drawing/2014/main" xmlns="" val="20003"/>
                    </a:ext>
                  </a:extLst>
                </a:gridCol>
              </a:tblGrid>
              <a:tr h="385751">
                <a:tc>
                  <a:txBody>
                    <a:bodyPr/>
                    <a:lstStyle/>
                    <a:p>
                      <a:pPr marL="0" lvl="0" indent="0" algn="ctr" rtl="0">
                        <a:spcBef>
                          <a:spcPts val="0"/>
                        </a:spcBef>
                        <a:spcAft>
                          <a:spcPts val="0"/>
                        </a:spcAft>
                        <a:buNone/>
                      </a:pPr>
                      <a:r>
                        <a:rPr lang="en-US" sz="1600" b="1" dirty="0" err="1" smtClean="0">
                          <a:solidFill>
                            <a:schemeClr val="lt1"/>
                          </a:solidFill>
                        </a:rPr>
                        <a:t>order_id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patient_id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smtClean="0">
                          <a:solidFill>
                            <a:schemeClr val="lt1"/>
                          </a:solidFill>
                        </a:rPr>
                        <a:t>description</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result_time</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extLst>
                  <a:ext uri="{0D108BD9-81ED-4DB2-BD59-A6C34878D82A}">
                    <a16:rowId xmlns:a16="http://schemas.microsoft.com/office/drawing/2014/main" xmlns="" val="10000"/>
                  </a:ext>
                </a:extLst>
              </a:tr>
              <a:tr h="559229">
                <a:tc>
                  <a:txBody>
                    <a:bodyPr/>
                    <a:lstStyle/>
                    <a:p>
                      <a:pPr marL="0" lvl="0" indent="0" algn="ctr" rtl="0">
                        <a:spcBef>
                          <a:spcPts val="0"/>
                        </a:spcBef>
                        <a:spcAft>
                          <a:spcPts val="0"/>
                        </a:spcAft>
                        <a:buNone/>
                      </a:pPr>
                      <a:r>
                        <a:rPr lang="en-US" sz="1400" dirty="0"/>
                        <a:t>19766</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marL="0" lvl="0" indent="0" algn="ctr" rtl="0">
                        <a:spcBef>
                          <a:spcPts val="0"/>
                        </a:spcBef>
                        <a:spcAft>
                          <a:spcPts val="0"/>
                        </a:spcAft>
                        <a:buNone/>
                      </a:pPr>
                      <a:r>
                        <a:rPr lang="en-US" sz="1400" dirty="0"/>
                        <a:t>511388</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marL="0" lvl="0" indent="0" algn="ctr" rtl="0">
                        <a:spcBef>
                          <a:spcPts val="0"/>
                        </a:spcBef>
                        <a:spcAft>
                          <a:spcPts val="0"/>
                        </a:spcAft>
                        <a:buNone/>
                      </a:pPr>
                      <a:r>
                        <a:rPr lang="en-US" sz="1400" dirty="0"/>
                        <a:t>PROTHROMBIN TIME</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algn="ctr"/>
                      <a:r>
                        <a:rPr lang="en-US" sz="1400" dirty="0" smtClean="0">
                          <a:effectLst/>
                        </a:rPr>
                        <a:t>2017-09-20</a:t>
                      </a:r>
                      <a:endParaRPr lang="en-US" sz="1400" dirty="0">
                        <a:effectLst/>
                      </a:endParaRP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 val="10001"/>
                  </a:ext>
                </a:extLst>
              </a:tr>
              <a:tr h="559229">
                <a:tc>
                  <a:txBody>
                    <a:bodyPr/>
                    <a:lstStyle/>
                    <a:p>
                      <a:pPr marL="0" lvl="0" indent="0" algn="ctr" rtl="0">
                        <a:spcBef>
                          <a:spcPts val="0"/>
                        </a:spcBef>
                        <a:spcAft>
                          <a:spcPts val="0"/>
                        </a:spcAft>
                        <a:buNone/>
                      </a:pPr>
                      <a:r>
                        <a:rPr lang="en-US" sz="1400" dirty="0"/>
                        <a:t>88444</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marL="0" lvl="0" indent="0" algn="ctr" rtl="0">
                        <a:spcBef>
                          <a:spcPts val="0"/>
                        </a:spcBef>
                        <a:spcAft>
                          <a:spcPts val="0"/>
                        </a:spcAft>
                        <a:buNone/>
                      </a:pPr>
                      <a:r>
                        <a:rPr lang="en-US" sz="1400" dirty="0"/>
                        <a:t>511388</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marL="0" lvl="0" indent="0" algn="ctr" rtl="0">
                        <a:spcBef>
                          <a:spcPts val="0"/>
                        </a:spcBef>
                        <a:spcAft>
                          <a:spcPts val="0"/>
                        </a:spcAft>
                        <a:buNone/>
                      </a:pPr>
                      <a:r>
                        <a:rPr lang="en-US" sz="1400" dirty="0"/>
                        <a:t>BASIC METABOLIC PANEL</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a:r>
                        <a:rPr lang="en-US" sz="1400" dirty="0" smtClean="0">
                          <a:effectLst/>
                        </a:rPr>
                        <a:t>2017-09-01</a:t>
                      </a:r>
                      <a:endParaRPr lang="en-US" sz="1400" dirty="0">
                        <a:effectLst/>
                      </a:endParaRP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10002"/>
                  </a:ext>
                </a:extLst>
              </a:tr>
              <a:tr h="781168">
                <a:tc>
                  <a:txBody>
                    <a:bodyPr/>
                    <a:lstStyle/>
                    <a:p>
                      <a:pPr marL="0" lvl="0" indent="0" algn="ctr" rtl="0">
                        <a:spcBef>
                          <a:spcPts val="0"/>
                        </a:spcBef>
                        <a:spcAft>
                          <a:spcPts val="0"/>
                        </a:spcAft>
                        <a:buNone/>
                      </a:pPr>
                      <a:r>
                        <a:rPr lang="en-US" sz="1400" dirty="0"/>
                        <a:t>40477</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lvl="0" indent="0" algn="ctr" rtl="0">
                        <a:spcBef>
                          <a:spcPts val="0"/>
                        </a:spcBef>
                        <a:spcAft>
                          <a:spcPts val="0"/>
                        </a:spcAft>
                        <a:buNone/>
                      </a:pPr>
                      <a:r>
                        <a:rPr lang="en-US" sz="1400" dirty="0"/>
                        <a:t>508061</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lvl="0" indent="0" algn="ctr" rtl="0">
                        <a:spcBef>
                          <a:spcPts val="0"/>
                        </a:spcBef>
                        <a:spcAft>
                          <a:spcPts val="0"/>
                        </a:spcAft>
                        <a:buNone/>
                      </a:pPr>
                      <a:r>
                        <a:rPr lang="en-US" sz="1400" dirty="0"/>
                        <a:t>THYROID STIMULATING HORMONE</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ctr"/>
                      <a:r>
                        <a:rPr lang="en-US" sz="1400" dirty="0" smtClean="0">
                          <a:effectLst/>
                        </a:rPr>
                        <a:t>2017-09-28</a:t>
                      </a:r>
                      <a:endParaRPr lang="en-US" sz="1400" dirty="0">
                        <a:effectLst/>
                      </a:endParaRP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xmlns="" val="10003"/>
                  </a:ext>
                </a:extLst>
              </a:tr>
              <a:tr h="385751">
                <a:tc>
                  <a:txBody>
                    <a:bodyPr/>
                    <a:lstStyle/>
                    <a:p>
                      <a:pPr marL="0" lvl="0" indent="0" algn="ctr" rtl="0">
                        <a:spcBef>
                          <a:spcPts val="0"/>
                        </a:spcBef>
                        <a:spcAft>
                          <a:spcPts val="0"/>
                        </a:spcAft>
                        <a:buNone/>
                      </a:pPr>
                      <a:r>
                        <a:rPr lang="en-US" sz="1400" dirty="0"/>
                        <a:t>97641</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lvl="0" indent="0" algn="ctr" rtl="0">
                        <a:spcBef>
                          <a:spcPts val="0"/>
                        </a:spcBef>
                        <a:spcAft>
                          <a:spcPts val="0"/>
                        </a:spcAft>
                        <a:buNone/>
                      </a:pPr>
                      <a:r>
                        <a:rPr lang="en-US" sz="1400" dirty="0"/>
                        <a:t>508061</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lvl="0" indent="0" algn="ctr" rtl="0">
                        <a:spcBef>
                          <a:spcPts val="0"/>
                        </a:spcBef>
                        <a:spcAft>
                          <a:spcPts val="0"/>
                        </a:spcAft>
                        <a:buNone/>
                      </a:pPr>
                      <a:r>
                        <a:rPr lang="en-US" sz="1400" dirty="0"/>
                        <a:t>T4, FREE</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ctr"/>
                      <a:r>
                        <a:rPr lang="en-US" sz="1400" dirty="0" smtClean="0">
                          <a:effectLst/>
                        </a:rPr>
                        <a:t>2017-09-04</a:t>
                      </a:r>
                      <a:endParaRPr lang="en-US" sz="1400" dirty="0">
                        <a:effectLst/>
                      </a:endParaRP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0004"/>
                  </a:ext>
                </a:extLst>
              </a:tr>
            </a:tbl>
          </a:graphicData>
        </a:graphic>
      </p:graphicFrame>
      <p:cxnSp>
        <p:nvCxnSpPr>
          <p:cNvPr id="12" name="Straight Arrow Connector 11"/>
          <p:cNvCxnSpPr/>
          <p:nvPr/>
        </p:nvCxnSpPr>
        <p:spPr>
          <a:xfrm>
            <a:off x="5879835" y="4651867"/>
            <a:ext cx="486241" cy="1457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128476143"/>
              </p:ext>
            </p:extLst>
          </p:nvPr>
        </p:nvGraphicFramePr>
        <p:xfrm>
          <a:off x="6366076" y="3264396"/>
          <a:ext cx="5378884" cy="2671700"/>
        </p:xfrm>
        <a:graphic>
          <a:graphicData uri="http://schemas.openxmlformats.org/drawingml/2006/table">
            <a:tbl>
              <a:tblPr firstRow="1" bandRow="1"/>
              <a:tblGrid>
                <a:gridCol w="1111684"/>
                <a:gridCol w="1191429"/>
                <a:gridCol w="1795611"/>
                <a:gridCol w="1280160"/>
              </a:tblGrid>
              <a:tr h="370840">
                <a:tc>
                  <a:txBody>
                    <a:bodyPr/>
                    <a:lstStyle/>
                    <a:p>
                      <a:pPr marL="0" marR="0" algn="ctr">
                        <a:lnSpc>
                          <a:spcPct val="107000"/>
                        </a:lnSpc>
                        <a:spcBef>
                          <a:spcPts val="0"/>
                        </a:spcBef>
                        <a:spcAft>
                          <a:spcPts val="800"/>
                        </a:spcAft>
                      </a:pPr>
                      <a:r>
                        <a:rPr lang="en-US" sz="1600" b="1" dirty="0" err="1">
                          <a:solidFill>
                            <a:schemeClr val="bg1"/>
                          </a:solidFill>
                          <a:effectLst/>
                          <a:latin typeface="+mj-lt"/>
                          <a:ea typeface="Calibri" panose="020F0502020204030204" pitchFamily="34" charset="0"/>
                          <a:cs typeface="Times New Roman" panose="02020603050405020304" pitchFamily="18" charset="0"/>
                        </a:rPr>
                        <a:t>order_id</a:t>
                      </a:r>
                      <a:endParaRPr lang="en-US" sz="1600" dirty="0">
                        <a:solidFill>
                          <a:schemeClr val="bg1"/>
                        </a:solidFill>
                        <a:effectLst/>
                        <a:latin typeface="+mj-lt"/>
                        <a:ea typeface="Calibri" panose="020F0502020204030204" pitchFamily="34" charset="0"/>
                        <a:cs typeface="Times New Roman" panose="02020603050405020304" pitchFamily="18" charset="0"/>
                      </a:endParaRP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A6A6A6"/>
                    </a:solidFill>
                  </a:tcPr>
                </a:tc>
                <a:tc>
                  <a:txBody>
                    <a:bodyPr/>
                    <a:lstStyle/>
                    <a:p>
                      <a:pPr marL="0" marR="0" algn="ctr">
                        <a:lnSpc>
                          <a:spcPct val="107000"/>
                        </a:lnSpc>
                        <a:spcBef>
                          <a:spcPts val="0"/>
                        </a:spcBef>
                        <a:spcAft>
                          <a:spcPts val="800"/>
                        </a:spcAft>
                      </a:pPr>
                      <a:r>
                        <a:rPr lang="en-US" sz="1600" b="1" dirty="0" err="1">
                          <a:solidFill>
                            <a:schemeClr val="bg1"/>
                          </a:solidFill>
                          <a:effectLst/>
                          <a:latin typeface="+mj-lt"/>
                          <a:ea typeface="Calibri" panose="020F0502020204030204" pitchFamily="34" charset="0"/>
                          <a:cs typeface="Times New Roman" panose="02020603050405020304" pitchFamily="18" charset="0"/>
                        </a:rPr>
                        <a:t>patient_id</a:t>
                      </a:r>
                      <a:endParaRPr lang="en-US" sz="1600" dirty="0">
                        <a:solidFill>
                          <a:schemeClr val="bg1"/>
                        </a:solidFill>
                        <a:effectLst/>
                        <a:latin typeface="+mj-lt"/>
                        <a:ea typeface="Calibri" panose="020F0502020204030204" pitchFamily="34" charset="0"/>
                        <a:cs typeface="Times New Roman" panose="02020603050405020304" pitchFamily="18" charset="0"/>
                      </a:endParaRP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A6A6A6"/>
                    </a:solidFill>
                  </a:tcPr>
                </a:tc>
                <a:tc>
                  <a:txBody>
                    <a:bodyPr/>
                    <a:lstStyle/>
                    <a:p>
                      <a:pPr marL="0" marR="0" algn="ctr">
                        <a:lnSpc>
                          <a:spcPct val="107000"/>
                        </a:lnSpc>
                        <a:spcBef>
                          <a:spcPts val="0"/>
                        </a:spcBef>
                        <a:spcAft>
                          <a:spcPts val="800"/>
                        </a:spcAft>
                      </a:pPr>
                      <a:r>
                        <a:rPr lang="en-US" sz="1600" b="1" dirty="0">
                          <a:solidFill>
                            <a:schemeClr val="bg1"/>
                          </a:solidFill>
                          <a:effectLst/>
                          <a:latin typeface="+mj-lt"/>
                          <a:ea typeface="Calibri" panose="020F0502020204030204" pitchFamily="34" charset="0"/>
                          <a:cs typeface="Times New Roman" panose="02020603050405020304" pitchFamily="18" charset="0"/>
                        </a:rPr>
                        <a:t>description</a:t>
                      </a:r>
                      <a:endParaRPr lang="en-US" sz="1600" dirty="0">
                        <a:solidFill>
                          <a:schemeClr val="bg1"/>
                        </a:solidFill>
                        <a:effectLst/>
                        <a:latin typeface="+mj-lt"/>
                        <a:ea typeface="Calibri" panose="020F0502020204030204" pitchFamily="34" charset="0"/>
                        <a:cs typeface="Times New Roman" panose="02020603050405020304" pitchFamily="18" charset="0"/>
                      </a:endParaRP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A6A6A6"/>
                    </a:solidFill>
                  </a:tcPr>
                </a:tc>
                <a:tc>
                  <a:txBody>
                    <a:bodyPr/>
                    <a:lstStyle/>
                    <a:p>
                      <a:pPr marL="0" marR="0" algn="ctr">
                        <a:lnSpc>
                          <a:spcPct val="107000"/>
                        </a:lnSpc>
                        <a:spcBef>
                          <a:spcPts val="0"/>
                        </a:spcBef>
                        <a:spcAft>
                          <a:spcPts val="800"/>
                        </a:spcAft>
                      </a:pPr>
                      <a:r>
                        <a:rPr lang="en-US" sz="1600" b="1" dirty="0" err="1">
                          <a:solidFill>
                            <a:schemeClr val="bg1"/>
                          </a:solidFill>
                          <a:effectLst/>
                          <a:latin typeface="+mj-lt"/>
                          <a:ea typeface="Calibri" panose="020F0502020204030204" pitchFamily="34" charset="0"/>
                          <a:cs typeface="Times New Roman" panose="02020603050405020304" pitchFamily="18" charset="0"/>
                        </a:rPr>
                        <a:t>result_time</a:t>
                      </a:r>
                      <a:endParaRPr lang="en-US" sz="1600" dirty="0">
                        <a:solidFill>
                          <a:schemeClr val="bg1"/>
                        </a:solidFill>
                        <a:effectLst/>
                        <a:latin typeface="+mj-lt"/>
                        <a:ea typeface="Calibri" panose="020F0502020204030204" pitchFamily="34" charset="0"/>
                        <a:cs typeface="Times New Roman" panose="02020603050405020304" pitchFamily="18" charset="0"/>
                      </a:endParaRP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A6A6A6"/>
                    </a:solidFill>
                  </a:tcPr>
                </a:tc>
              </a:tr>
              <a:tr h="370840">
                <a:tc>
                  <a:txBody>
                    <a:bodyPr/>
                    <a:lstStyle/>
                    <a:p>
                      <a:pPr marL="0" marR="0" algn="ctr">
                        <a:lnSpc>
                          <a:spcPct val="107000"/>
                        </a:lnSpc>
                        <a:spcBef>
                          <a:spcPts val="0"/>
                        </a:spcBef>
                        <a:spcAft>
                          <a:spcPts val="800"/>
                        </a:spcAft>
                      </a:pPr>
                      <a:r>
                        <a:rPr lang="en-US" sz="1400" dirty="0">
                          <a:effectLst/>
                          <a:latin typeface="+mj-lt"/>
                          <a:ea typeface="Calibri" panose="020F0502020204030204" pitchFamily="34" charset="0"/>
                          <a:cs typeface="Times New Roman" panose="02020603050405020304" pitchFamily="18" charset="0"/>
                        </a:rPr>
                        <a:t>88444</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CE6F2"/>
                    </a:solidFill>
                  </a:tcPr>
                </a:tc>
                <a:tc>
                  <a:txBody>
                    <a:bodyPr/>
                    <a:lstStyle/>
                    <a:p>
                      <a:pPr marL="0" marR="0" algn="ctr">
                        <a:lnSpc>
                          <a:spcPct val="107000"/>
                        </a:lnSpc>
                        <a:spcBef>
                          <a:spcPts val="0"/>
                        </a:spcBef>
                        <a:spcAft>
                          <a:spcPts val="800"/>
                        </a:spcAft>
                      </a:pPr>
                      <a:r>
                        <a:rPr lang="en-US" sz="1400" dirty="0">
                          <a:effectLst/>
                          <a:latin typeface="+mj-lt"/>
                          <a:ea typeface="Calibri" panose="020F0502020204030204" pitchFamily="34" charset="0"/>
                          <a:cs typeface="Times New Roman" panose="02020603050405020304" pitchFamily="18" charset="0"/>
                        </a:rPr>
                        <a:t>511388</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CE6F2"/>
                    </a:solidFill>
                  </a:tcPr>
                </a:tc>
                <a:tc>
                  <a:txBody>
                    <a:bodyPr/>
                    <a:lstStyle/>
                    <a:p>
                      <a:pPr marL="0" marR="0" algn="ctr">
                        <a:lnSpc>
                          <a:spcPct val="107000"/>
                        </a:lnSpc>
                        <a:spcBef>
                          <a:spcPts val="0"/>
                        </a:spcBef>
                        <a:spcAft>
                          <a:spcPts val="800"/>
                        </a:spcAft>
                      </a:pPr>
                      <a:r>
                        <a:rPr lang="en-US" sz="1400">
                          <a:effectLst/>
                          <a:latin typeface="+mj-lt"/>
                          <a:ea typeface="Calibri" panose="020F0502020204030204" pitchFamily="34" charset="0"/>
                          <a:cs typeface="Times New Roman" panose="02020603050405020304" pitchFamily="18" charset="0"/>
                        </a:rPr>
                        <a:t>BASIC METABOLIC PANEL</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CE6F2"/>
                    </a:solidFill>
                  </a:tcPr>
                </a:tc>
                <a:tc>
                  <a:txBody>
                    <a:bodyPr/>
                    <a:lstStyle/>
                    <a:p>
                      <a:pPr marL="0" marR="0" algn="ctr">
                        <a:lnSpc>
                          <a:spcPct val="107000"/>
                        </a:lnSpc>
                        <a:spcBef>
                          <a:spcPts val="0"/>
                        </a:spcBef>
                        <a:spcAft>
                          <a:spcPts val="800"/>
                        </a:spcAft>
                      </a:pPr>
                      <a:r>
                        <a:rPr lang="en-US" sz="1400" dirty="0">
                          <a:effectLst/>
                          <a:latin typeface="+mj-lt"/>
                          <a:ea typeface="Calibri" panose="020F0502020204030204" pitchFamily="34" charset="0"/>
                          <a:cs typeface="Times New Roman" panose="02020603050405020304" pitchFamily="18" charset="0"/>
                        </a:rPr>
                        <a:t>2017-09-01</a:t>
                      </a:r>
                    </a:p>
                  </a:txBody>
                  <a:tcPr marL="45720" marR="45720" marT="15240" marB="1524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CE6F2"/>
                    </a:solidFill>
                  </a:tcPr>
                </a:tc>
              </a:tr>
              <a:tr h="370840">
                <a:tc>
                  <a:txBody>
                    <a:bodyPr/>
                    <a:lstStyle/>
                    <a:p>
                      <a:pPr marL="0" marR="0" algn="ctr">
                        <a:lnSpc>
                          <a:spcPct val="107000"/>
                        </a:lnSpc>
                        <a:spcBef>
                          <a:spcPts val="0"/>
                        </a:spcBef>
                        <a:spcAft>
                          <a:spcPts val="800"/>
                        </a:spcAft>
                      </a:pPr>
                      <a:r>
                        <a:rPr lang="en-US" sz="1400" dirty="0">
                          <a:effectLst/>
                          <a:latin typeface="+mj-lt"/>
                          <a:ea typeface="Calibri" panose="020F0502020204030204" pitchFamily="34" charset="0"/>
                          <a:cs typeface="Times New Roman" panose="02020603050405020304" pitchFamily="18" charset="0"/>
                        </a:rPr>
                        <a:t>97641</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B9CDE5"/>
                    </a:solidFill>
                  </a:tcPr>
                </a:tc>
                <a:tc>
                  <a:txBody>
                    <a:bodyPr/>
                    <a:lstStyle/>
                    <a:p>
                      <a:pPr marL="0" marR="0" algn="ctr">
                        <a:lnSpc>
                          <a:spcPct val="107000"/>
                        </a:lnSpc>
                        <a:spcBef>
                          <a:spcPts val="0"/>
                        </a:spcBef>
                        <a:spcAft>
                          <a:spcPts val="800"/>
                        </a:spcAft>
                      </a:pPr>
                      <a:r>
                        <a:rPr lang="en-US" sz="1400" dirty="0">
                          <a:effectLst/>
                          <a:latin typeface="+mj-lt"/>
                          <a:ea typeface="Calibri" panose="020F0502020204030204" pitchFamily="34" charset="0"/>
                          <a:cs typeface="Times New Roman" panose="02020603050405020304" pitchFamily="18" charset="0"/>
                        </a:rPr>
                        <a:t>508061</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B9CDE5"/>
                    </a:solidFill>
                  </a:tcPr>
                </a:tc>
                <a:tc>
                  <a:txBody>
                    <a:bodyPr/>
                    <a:lstStyle/>
                    <a:p>
                      <a:pPr marL="0" marR="0" algn="ctr">
                        <a:lnSpc>
                          <a:spcPct val="107000"/>
                        </a:lnSpc>
                        <a:spcBef>
                          <a:spcPts val="0"/>
                        </a:spcBef>
                        <a:spcAft>
                          <a:spcPts val="800"/>
                        </a:spcAft>
                      </a:pPr>
                      <a:r>
                        <a:rPr lang="en-US" sz="1400">
                          <a:effectLst/>
                          <a:latin typeface="+mj-lt"/>
                          <a:ea typeface="Calibri" panose="020F0502020204030204" pitchFamily="34" charset="0"/>
                          <a:cs typeface="Times New Roman" panose="02020603050405020304" pitchFamily="18" charset="0"/>
                        </a:rPr>
                        <a:t>T4, FREE</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B9CDE5"/>
                    </a:solidFill>
                  </a:tcPr>
                </a:tc>
                <a:tc>
                  <a:txBody>
                    <a:bodyPr/>
                    <a:lstStyle/>
                    <a:p>
                      <a:pPr marL="0" marR="0" algn="ctr">
                        <a:lnSpc>
                          <a:spcPct val="107000"/>
                        </a:lnSpc>
                        <a:spcBef>
                          <a:spcPts val="0"/>
                        </a:spcBef>
                        <a:spcAft>
                          <a:spcPts val="800"/>
                        </a:spcAft>
                      </a:pPr>
                      <a:r>
                        <a:rPr lang="en-US" sz="1400">
                          <a:effectLst/>
                          <a:latin typeface="+mj-lt"/>
                          <a:ea typeface="Calibri" panose="020F0502020204030204" pitchFamily="34" charset="0"/>
                          <a:cs typeface="Times New Roman" panose="02020603050405020304" pitchFamily="18" charset="0"/>
                        </a:rPr>
                        <a:t>2017-09-04</a:t>
                      </a:r>
                    </a:p>
                  </a:txBody>
                  <a:tcPr marL="45720" marR="45720" marT="15240" marB="1524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B9CDE5"/>
                    </a:solidFill>
                  </a:tcPr>
                </a:tc>
              </a:tr>
              <a:tr h="370840">
                <a:tc>
                  <a:txBody>
                    <a:bodyPr/>
                    <a:lstStyle/>
                    <a:p>
                      <a:pPr marL="0" marR="0" algn="ctr">
                        <a:lnSpc>
                          <a:spcPct val="107000"/>
                        </a:lnSpc>
                        <a:spcBef>
                          <a:spcPts val="0"/>
                        </a:spcBef>
                        <a:spcAft>
                          <a:spcPts val="800"/>
                        </a:spcAft>
                      </a:pPr>
                      <a:r>
                        <a:rPr lang="en-US" sz="1400">
                          <a:effectLst/>
                          <a:latin typeface="+mj-lt"/>
                          <a:ea typeface="Calibri" panose="020F0502020204030204" pitchFamily="34" charset="0"/>
                          <a:cs typeface="Times New Roman" panose="02020603050405020304" pitchFamily="18" charset="0"/>
                        </a:rPr>
                        <a:t>19766</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95B3D7"/>
                    </a:solidFill>
                  </a:tcPr>
                </a:tc>
                <a:tc>
                  <a:txBody>
                    <a:bodyPr/>
                    <a:lstStyle/>
                    <a:p>
                      <a:pPr marL="0" marR="0" algn="ctr">
                        <a:lnSpc>
                          <a:spcPct val="107000"/>
                        </a:lnSpc>
                        <a:spcBef>
                          <a:spcPts val="0"/>
                        </a:spcBef>
                        <a:spcAft>
                          <a:spcPts val="800"/>
                        </a:spcAft>
                      </a:pPr>
                      <a:r>
                        <a:rPr lang="en-US" sz="1400" dirty="0">
                          <a:effectLst/>
                          <a:latin typeface="+mj-lt"/>
                          <a:ea typeface="Calibri" panose="020F0502020204030204" pitchFamily="34" charset="0"/>
                          <a:cs typeface="Times New Roman" panose="02020603050405020304" pitchFamily="18" charset="0"/>
                        </a:rPr>
                        <a:t>511388</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95B3D7"/>
                    </a:solidFill>
                  </a:tcPr>
                </a:tc>
                <a:tc>
                  <a:txBody>
                    <a:bodyPr/>
                    <a:lstStyle/>
                    <a:p>
                      <a:pPr marL="0" marR="0" algn="ctr">
                        <a:lnSpc>
                          <a:spcPct val="107000"/>
                        </a:lnSpc>
                        <a:spcBef>
                          <a:spcPts val="0"/>
                        </a:spcBef>
                        <a:spcAft>
                          <a:spcPts val="800"/>
                        </a:spcAft>
                      </a:pPr>
                      <a:r>
                        <a:rPr lang="en-US" sz="1400" dirty="0">
                          <a:effectLst/>
                          <a:latin typeface="+mj-lt"/>
                          <a:ea typeface="Calibri" panose="020F0502020204030204" pitchFamily="34" charset="0"/>
                          <a:cs typeface="Times New Roman" panose="02020603050405020304" pitchFamily="18" charset="0"/>
                        </a:rPr>
                        <a:t>PROTHROMBIN TIME</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95B3D7"/>
                    </a:solidFill>
                  </a:tcPr>
                </a:tc>
                <a:tc>
                  <a:txBody>
                    <a:bodyPr/>
                    <a:lstStyle/>
                    <a:p>
                      <a:pPr marL="0" marR="0" algn="ctr">
                        <a:lnSpc>
                          <a:spcPct val="107000"/>
                        </a:lnSpc>
                        <a:spcBef>
                          <a:spcPts val="0"/>
                        </a:spcBef>
                        <a:spcAft>
                          <a:spcPts val="800"/>
                        </a:spcAft>
                      </a:pPr>
                      <a:r>
                        <a:rPr lang="en-US" sz="1400">
                          <a:effectLst/>
                          <a:latin typeface="+mj-lt"/>
                          <a:ea typeface="Calibri" panose="020F0502020204030204" pitchFamily="34" charset="0"/>
                          <a:cs typeface="Times New Roman" panose="02020603050405020304" pitchFamily="18" charset="0"/>
                        </a:rPr>
                        <a:t>2017-09-20</a:t>
                      </a:r>
                    </a:p>
                  </a:txBody>
                  <a:tcPr marL="45720" marR="45720" marT="15240" marB="1524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95B3D7"/>
                    </a:solidFill>
                  </a:tcPr>
                </a:tc>
              </a:tr>
              <a:tr h="563880">
                <a:tc>
                  <a:txBody>
                    <a:bodyPr/>
                    <a:lstStyle/>
                    <a:p>
                      <a:pPr marL="0" marR="0" algn="ctr">
                        <a:lnSpc>
                          <a:spcPct val="107000"/>
                        </a:lnSpc>
                        <a:spcBef>
                          <a:spcPts val="0"/>
                        </a:spcBef>
                        <a:spcAft>
                          <a:spcPts val="800"/>
                        </a:spcAft>
                      </a:pPr>
                      <a:r>
                        <a:rPr lang="en-US" sz="1400" dirty="0">
                          <a:effectLst/>
                          <a:latin typeface="+mj-lt"/>
                          <a:ea typeface="Calibri" panose="020F0502020204030204" pitchFamily="34" charset="0"/>
                          <a:cs typeface="Times New Roman" panose="02020603050405020304" pitchFamily="18" charset="0"/>
                        </a:rPr>
                        <a:t>40477</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376092"/>
                    </a:solidFill>
                  </a:tcPr>
                </a:tc>
                <a:tc>
                  <a:txBody>
                    <a:bodyPr/>
                    <a:lstStyle/>
                    <a:p>
                      <a:pPr marL="0" marR="0" algn="ctr">
                        <a:lnSpc>
                          <a:spcPct val="107000"/>
                        </a:lnSpc>
                        <a:spcBef>
                          <a:spcPts val="0"/>
                        </a:spcBef>
                        <a:spcAft>
                          <a:spcPts val="800"/>
                        </a:spcAft>
                      </a:pPr>
                      <a:r>
                        <a:rPr lang="en-US" sz="1400">
                          <a:effectLst/>
                          <a:latin typeface="+mj-lt"/>
                          <a:ea typeface="Calibri" panose="020F0502020204030204" pitchFamily="34" charset="0"/>
                          <a:cs typeface="Times New Roman" panose="02020603050405020304" pitchFamily="18" charset="0"/>
                        </a:rPr>
                        <a:t>508061</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376092"/>
                    </a:solidFill>
                  </a:tcPr>
                </a:tc>
                <a:tc>
                  <a:txBody>
                    <a:bodyPr/>
                    <a:lstStyle/>
                    <a:p>
                      <a:pPr marL="0" marR="0" algn="ctr">
                        <a:lnSpc>
                          <a:spcPct val="107000"/>
                        </a:lnSpc>
                        <a:spcBef>
                          <a:spcPts val="0"/>
                        </a:spcBef>
                        <a:spcAft>
                          <a:spcPts val="800"/>
                        </a:spcAft>
                      </a:pPr>
                      <a:r>
                        <a:rPr lang="en-US" sz="1400" dirty="0">
                          <a:effectLst/>
                          <a:latin typeface="+mj-lt"/>
                          <a:ea typeface="Calibri" panose="020F0502020204030204" pitchFamily="34" charset="0"/>
                          <a:cs typeface="Times New Roman" panose="02020603050405020304" pitchFamily="18" charset="0"/>
                        </a:rPr>
                        <a:t>THYROID STIMULATING HORMONE</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376092"/>
                    </a:solidFill>
                  </a:tcPr>
                </a:tc>
                <a:tc>
                  <a:txBody>
                    <a:bodyPr/>
                    <a:lstStyle/>
                    <a:p>
                      <a:pPr marL="0" marR="0" algn="ctr">
                        <a:lnSpc>
                          <a:spcPct val="107000"/>
                        </a:lnSpc>
                        <a:spcBef>
                          <a:spcPts val="0"/>
                        </a:spcBef>
                        <a:spcAft>
                          <a:spcPts val="800"/>
                        </a:spcAft>
                      </a:pPr>
                      <a:r>
                        <a:rPr lang="en-US" sz="1400" dirty="0">
                          <a:effectLst/>
                          <a:latin typeface="+mj-lt"/>
                          <a:ea typeface="Calibri" panose="020F0502020204030204" pitchFamily="34" charset="0"/>
                          <a:cs typeface="Times New Roman" panose="02020603050405020304" pitchFamily="18" charset="0"/>
                        </a:rPr>
                        <a:t>2017-09-28</a:t>
                      </a:r>
                    </a:p>
                  </a:txBody>
                  <a:tcPr marL="45720" marR="45720" marT="15240" marB="1524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376092"/>
                    </a:solidFill>
                  </a:tcPr>
                </a:tc>
              </a:tr>
            </a:tbl>
          </a:graphicData>
        </a:graphic>
      </p:graphicFrame>
    </p:spTree>
    <p:extLst>
      <p:ext uri="{BB962C8B-B14F-4D97-AF65-F5344CB8AC3E}">
        <p14:creationId xmlns:p14="http://schemas.microsoft.com/office/powerpoint/2010/main" val="22542480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Google Shape;293;p32"/>
          <p:cNvSpPr txBox="1">
            <a:spLocks noGrp="1"/>
          </p:cNvSpPr>
          <p:nvPr>
            <p:ph type="title"/>
          </p:nvPr>
        </p:nvSpPr>
        <p:spPr>
          <a:xfrm>
            <a:off x="4749483" y="551701"/>
            <a:ext cx="2651760" cy="777536"/>
          </a:xfrm>
          <a:prstGeom prst="rect">
            <a:avLst/>
          </a:prstGeom>
          <a:noFill/>
          <a:ln>
            <a:noFill/>
          </a:ln>
        </p:spPr>
        <p:txBody>
          <a:bodyPr spcFirstLastPara="1" wrap="square" lIns="0" tIns="6455" rIns="0" bIns="0" anchor="t" anchorCtr="0">
            <a:noAutofit/>
          </a:bodyPr>
          <a:lstStyle/>
          <a:p>
            <a:pPr marL="6803"/>
            <a:r>
              <a:rPr lang="en-US" dirty="0" smtClean="0">
                <a:solidFill>
                  <a:srgbClr val="000000"/>
                </a:solidFill>
              </a:rPr>
              <a:t>arrange()</a:t>
            </a:r>
            <a:endParaRPr dirty="0"/>
          </a:p>
        </p:txBody>
      </p:sp>
      <p:sp>
        <p:nvSpPr>
          <p:cNvPr id="296" name="Google Shape;296;p32"/>
          <p:cNvSpPr txBox="1"/>
          <p:nvPr/>
        </p:nvSpPr>
        <p:spPr>
          <a:xfrm>
            <a:off x="2190655" y="1713022"/>
            <a:ext cx="6159054" cy="1167589"/>
          </a:xfrm>
          <a:prstGeom prst="rect">
            <a:avLst/>
          </a:prstGeom>
          <a:noFill/>
          <a:ln>
            <a:noFill/>
          </a:ln>
        </p:spPr>
        <p:txBody>
          <a:bodyPr spcFirstLastPara="1" wrap="square" lIns="0" tIns="6455" rIns="0" bIns="0" anchor="t" anchorCtr="0">
            <a:noAutofit/>
          </a:bodyPr>
          <a:lstStyle/>
          <a:p>
            <a:pPr marL="6803"/>
            <a:r>
              <a:rPr lang="en-US" sz="2652" dirty="0">
                <a:latin typeface="Calibri"/>
                <a:ea typeface="Calibri"/>
                <a:cs typeface="Calibri"/>
                <a:sym typeface="Calibri"/>
              </a:rPr>
              <a:t>Order rows from smallest to largest </a:t>
            </a:r>
            <a:r>
              <a:rPr lang="en-US" sz="2652" dirty="0" smtClean="0">
                <a:latin typeface="Calibri"/>
                <a:ea typeface="Calibri"/>
                <a:cs typeface="Calibri"/>
                <a:sym typeface="Calibri"/>
              </a:rPr>
              <a:t>values</a:t>
            </a:r>
            <a:endParaRPr sz="2652" dirty="0">
              <a:latin typeface="Calibri"/>
              <a:ea typeface="Calibri"/>
              <a:cs typeface="Calibri"/>
              <a:sym typeface="Calibri"/>
            </a:endParaRPr>
          </a:p>
        </p:txBody>
      </p:sp>
      <p:sp>
        <p:nvSpPr>
          <p:cNvPr id="13" name="Google Shape;131;p17"/>
          <p:cNvSpPr/>
          <p:nvPr/>
        </p:nvSpPr>
        <p:spPr>
          <a:xfrm>
            <a:off x="1758718" y="2201670"/>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4" name="Rectangle 13"/>
          <p:cNvSpPr/>
          <p:nvPr/>
        </p:nvSpPr>
        <p:spPr>
          <a:xfrm>
            <a:off x="1970276" y="2313797"/>
            <a:ext cx="7869462" cy="584775"/>
          </a:xfrm>
          <a:prstGeom prst="rect">
            <a:avLst/>
          </a:prstGeom>
        </p:spPr>
        <p:txBody>
          <a:bodyPr wrap="none">
            <a:spAutoFit/>
          </a:bodyPr>
          <a:lstStyle/>
          <a:p>
            <a:r>
              <a:rPr lang="en-US" sz="3200" dirty="0" smtClean="0">
                <a:latin typeface="Consolas" panose="020B0609020204030204" pitchFamily="49" charset="0"/>
                <a:ea typeface="Courier New"/>
                <a:cs typeface="Consolas" panose="020B0609020204030204" pitchFamily="49" charset="0"/>
                <a:sym typeface="Courier New"/>
              </a:rPr>
              <a:t>arrange(</a:t>
            </a:r>
            <a:r>
              <a:rPr lang="en-US" sz="3200" dirty="0" smtClean="0">
                <a:solidFill>
                  <a:srgbClr val="0365C0"/>
                </a:solidFill>
                <a:latin typeface="Consolas" panose="020B0609020204030204" pitchFamily="49" charset="0"/>
                <a:ea typeface="Courier New"/>
                <a:cs typeface="Consolas" panose="020B0609020204030204" pitchFamily="49" charset="0"/>
                <a:sym typeface="Courier New"/>
              </a:rPr>
              <a:t>orders, </a:t>
            </a:r>
            <a:r>
              <a:rPr lang="en-US" sz="3200" dirty="0" err="1">
                <a:solidFill>
                  <a:schemeClr val="accent2"/>
                </a:solidFill>
                <a:latin typeface="Consolas" panose="020B0609020204030204" pitchFamily="49" charset="0"/>
                <a:ea typeface="Courier New"/>
                <a:cs typeface="Consolas" panose="020B0609020204030204" pitchFamily="49" charset="0"/>
                <a:sym typeface="Courier New"/>
              </a:rPr>
              <a:t>desc</a:t>
            </a:r>
            <a:r>
              <a:rPr lang="en-US" sz="3200" dirty="0">
                <a:solidFill>
                  <a:schemeClr val="accent2"/>
                </a:solidFill>
                <a:latin typeface="Consolas" panose="020B0609020204030204" pitchFamily="49" charset="0"/>
                <a:ea typeface="Courier New"/>
                <a:cs typeface="Consolas" panose="020B0609020204030204" pitchFamily="49" charset="0"/>
                <a:sym typeface="Courier New"/>
              </a:rPr>
              <a:t>(</a:t>
            </a:r>
            <a:r>
              <a:rPr lang="en-US" sz="3200" dirty="0" err="1">
                <a:solidFill>
                  <a:srgbClr val="9BBB59"/>
                </a:solidFill>
                <a:latin typeface="Consolas" panose="020B0609020204030204" pitchFamily="49" charset="0"/>
                <a:ea typeface="Courier New"/>
                <a:cs typeface="Consolas" panose="020B0609020204030204" pitchFamily="49" charset="0"/>
                <a:sym typeface="Courier New"/>
              </a:rPr>
              <a:t>re</a:t>
            </a:r>
            <a:r>
              <a:rPr lang="en-US" sz="3200" dirty="0" err="1" smtClean="0">
                <a:solidFill>
                  <a:srgbClr val="9BBB59"/>
                </a:solidFill>
                <a:latin typeface="Consolas" panose="020B0609020204030204" pitchFamily="49" charset="0"/>
                <a:ea typeface="Courier New"/>
                <a:cs typeface="Consolas" panose="020B0609020204030204" pitchFamily="49" charset="0"/>
                <a:sym typeface="Courier New"/>
              </a:rPr>
              <a:t>sult_time</a:t>
            </a:r>
            <a:r>
              <a:rPr lang="en-US" sz="3200" dirty="0" smtClean="0">
                <a:solidFill>
                  <a:schemeClr val="accent2"/>
                </a:solidFill>
                <a:latin typeface="Consolas" panose="020B0609020204030204" pitchFamily="49" charset="0"/>
                <a:ea typeface="Courier New"/>
                <a:cs typeface="Consolas" panose="020B0609020204030204" pitchFamily="49" charset="0"/>
                <a:sym typeface="Courier New"/>
              </a:rPr>
              <a:t>)</a:t>
            </a:r>
            <a:r>
              <a:rPr lang="en-US" sz="3200" dirty="0" smtClean="0">
                <a:latin typeface="Consolas" panose="020B0609020204030204" pitchFamily="49" charset="0"/>
                <a:ea typeface="Courier New"/>
                <a:cs typeface="Consolas" panose="020B0609020204030204" pitchFamily="49" charset="0"/>
                <a:sym typeface="Courier New"/>
              </a:rPr>
              <a:t>)</a:t>
            </a:r>
            <a:endParaRPr lang="en-US" dirty="0"/>
          </a:p>
        </p:txBody>
      </p:sp>
      <p:sp>
        <p:nvSpPr>
          <p:cNvPr id="15"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graphicFrame>
        <p:nvGraphicFramePr>
          <p:cNvPr id="11" name="Table 10"/>
          <p:cNvGraphicFramePr>
            <a:graphicFrameLocks noGrp="1"/>
          </p:cNvGraphicFramePr>
          <p:nvPr>
            <p:extLst/>
          </p:nvPr>
        </p:nvGraphicFramePr>
        <p:xfrm>
          <a:off x="500951" y="3246160"/>
          <a:ext cx="5378884" cy="2671128"/>
        </p:xfrm>
        <a:graphic>
          <a:graphicData uri="http://schemas.openxmlformats.org/drawingml/2006/table">
            <a:tbl>
              <a:tblPr firstRow="1" bandRow="1">
                <a:tableStyleId>{71CB66AA-850D-4605-A19E-2ED404D436C7}</a:tableStyleId>
              </a:tblPr>
              <a:tblGrid>
                <a:gridCol w="1132003">
                  <a:extLst>
                    <a:ext uri="{9D8B030D-6E8A-4147-A177-3AD203B41FA5}">
                      <a16:colId xmlns:a16="http://schemas.microsoft.com/office/drawing/2014/main" xmlns="" val="20000"/>
                    </a:ext>
                  </a:extLst>
                </a:gridCol>
                <a:gridCol w="1172247">
                  <a:extLst>
                    <a:ext uri="{9D8B030D-6E8A-4147-A177-3AD203B41FA5}">
                      <a16:colId xmlns:a16="http://schemas.microsoft.com/office/drawing/2014/main" xmlns="" val="20001"/>
                    </a:ext>
                  </a:extLst>
                </a:gridCol>
                <a:gridCol w="1804633">
                  <a:extLst>
                    <a:ext uri="{9D8B030D-6E8A-4147-A177-3AD203B41FA5}">
                      <a16:colId xmlns:a16="http://schemas.microsoft.com/office/drawing/2014/main" xmlns="" val="20002"/>
                    </a:ext>
                  </a:extLst>
                </a:gridCol>
                <a:gridCol w="1270001">
                  <a:extLst>
                    <a:ext uri="{9D8B030D-6E8A-4147-A177-3AD203B41FA5}">
                      <a16:colId xmlns:a16="http://schemas.microsoft.com/office/drawing/2014/main" xmlns="" val="20003"/>
                    </a:ext>
                  </a:extLst>
                </a:gridCol>
              </a:tblGrid>
              <a:tr h="385751">
                <a:tc>
                  <a:txBody>
                    <a:bodyPr/>
                    <a:lstStyle/>
                    <a:p>
                      <a:pPr marL="0" lvl="0" indent="0" algn="ctr" rtl="0">
                        <a:spcBef>
                          <a:spcPts val="0"/>
                        </a:spcBef>
                        <a:spcAft>
                          <a:spcPts val="0"/>
                        </a:spcAft>
                        <a:buNone/>
                      </a:pPr>
                      <a:r>
                        <a:rPr lang="en-US" sz="1600" b="1" dirty="0" err="1" smtClean="0">
                          <a:solidFill>
                            <a:schemeClr val="lt1"/>
                          </a:solidFill>
                        </a:rPr>
                        <a:t>order_id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patient_id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smtClean="0">
                          <a:solidFill>
                            <a:schemeClr val="lt1"/>
                          </a:solidFill>
                        </a:rPr>
                        <a:t>description</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result_time</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extLst>
                  <a:ext uri="{0D108BD9-81ED-4DB2-BD59-A6C34878D82A}">
                    <a16:rowId xmlns:a16="http://schemas.microsoft.com/office/drawing/2014/main" xmlns="" val="10000"/>
                  </a:ext>
                </a:extLst>
              </a:tr>
              <a:tr h="559229">
                <a:tc>
                  <a:txBody>
                    <a:bodyPr/>
                    <a:lstStyle/>
                    <a:p>
                      <a:pPr marL="0" lvl="0" indent="0" algn="ctr" rtl="0">
                        <a:spcBef>
                          <a:spcPts val="0"/>
                        </a:spcBef>
                        <a:spcAft>
                          <a:spcPts val="0"/>
                        </a:spcAft>
                        <a:buNone/>
                      </a:pPr>
                      <a:r>
                        <a:rPr lang="en-US" sz="1400" dirty="0"/>
                        <a:t>19766</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marL="0" lvl="0" indent="0" algn="ctr" rtl="0">
                        <a:spcBef>
                          <a:spcPts val="0"/>
                        </a:spcBef>
                        <a:spcAft>
                          <a:spcPts val="0"/>
                        </a:spcAft>
                        <a:buNone/>
                      </a:pPr>
                      <a:r>
                        <a:rPr lang="en-US" sz="1400" dirty="0"/>
                        <a:t>511388</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marL="0" lvl="0" indent="0" algn="ctr" rtl="0">
                        <a:spcBef>
                          <a:spcPts val="0"/>
                        </a:spcBef>
                        <a:spcAft>
                          <a:spcPts val="0"/>
                        </a:spcAft>
                        <a:buNone/>
                      </a:pPr>
                      <a:r>
                        <a:rPr lang="en-US" sz="1400" dirty="0"/>
                        <a:t>PROTHROMBIN TIME</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algn="ctr"/>
                      <a:r>
                        <a:rPr lang="en-US" sz="1400" dirty="0" smtClean="0">
                          <a:effectLst/>
                        </a:rPr>
                        <a:t>2017-09-20</a:t>
                      </a:r>
                      <a:endParaRPr lang="en-US" sz="1400" dirty="0">
                        <a:effectLst/>
                      </a:endParaRP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 val="10001"/>
                  </a:ext>
                </a:extLst>
              </a:tr>
              <a:tr h="559229">
                <a:tc>
                  <a:txBody>
                    <a:bodyPr/>
                    <a:lstStyle/>
                    <a:p>
                      <a:pPr marL="0" lvl="0" indent="0" algn="ctr" rtl="0">
                        <a:spcBef>
                          <a:spcPts val="0"/>
                        </a:spcBef>
                        <a:spcAft>
                          <a:spcPts val="0"/>
                        </a:spcAft>
                        <a:buNone/>
                      </a:pPr>
                      <a:r>
                        <a:rPr lang="en-US" sz="1400" dirty="0"/>
                        <a:t>88444</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marL="0" lvl="0" indent="0" algn="ctr" rtl="0">
                        <a:spcBef>
                          <a:spcPts val="0"/>
                        </a:spcBef>
                        <a:spcAft>
                          <a:spcPts val="0"/>
                        </a:spcAft>
                        <a:buNone/>
                      </a:pPr>
                      <a:r>
                        <a:rPr lang="en-US" sz="1400" dirty="0"/>
                        <a:t>511388</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marL="0" lvl="0" indent="0" algn="ctr" rtl="0">
                        <a:spcBef>
                          <a:spcPts val="0"/>
                        </a:spcBef>
                        <a:spcAft>
                          <a:spcPts val="0"/>
                        </a:spcAft>
                        <a:buNone/>
                      </a:pPr>
                      <a:r>
                        <a:rPr lang="en-US" sz="1400" dirty="0"/>
                        <a:t>BASIC METABOLIC PANEL</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a:r>
                        <a:rPr lang="en-US" sz="1400" dirty="0" smtClean="0">
                          <a:effectLst/>
                        </a:rPr>
                        <a:t>2017-09-01</a:t>
                      </a:r>
                      <a:endParaRPr lang="en-US" sz="1400" dirty="0">
                        <a:effectLst/>
                      </a:endParaRP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10002"/>
                  </a:ext>
                </a:extLst>
              </a:tr>
              <a:tr h="781168">
                <a:tc>
                  <a:txBody>
                    <a:bodyPr/>
                    <a:lstStyle/>
                    <a:p>
                      <a:pPr marL="0" lvl="0" indent="0" algn="ctr" rtl="0">
                        <a:spcBef>
                          <a:spcPts val="0"/>
                        </a:spcBef>
                        <a:spcAft>
                          <a:spcPts val="0"/>
                        </a:spcAft>
                        <a:buNone/>
                      </a:pPr>
                      <a:r>
                        <a:rPr lang="en-US" sz="1400" dirty="0"/>
                        <a:t>40477</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lvl="0" indent="0" algn="ctr" rtl="0">
                        <a:spcBef>
                          <a:spcPts val="0"/>
                        </a:spcBef>
                        <a:spcAft>
                          <a:spcPts val="0"/>
                        </a:spcAft>
                        <a:buNone/>
                      </a:pPr>
                      <a:r>
                        <a:rPr lang="en-US" sz="1400" dirty="0"/>
                        <a:t>508061</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lvl="0" indent="0" algn="ctr" rtl="0">
                        <a:spcBef>
                          <a:spcPts val="0"/>
                        </a:spcBef>
                        <a:spcAft>
                          <a:spcPts val="0"/>
                        </a:spcAft>
                        <a:buNone/>
                      </a:pPr>
                      <a:r>
                        <a:rPr lang="en-US" sz="1400" dirty="0"/>
                        <a:t>THYROID STIMULATING HORMONE</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ctr"/>
                      <a:r>
                        <a:rPr lang="en-US" sz="1400" dirty="0" smtClean="0">
                          <a:effectLst/>
                        </a:rPr>
                        <a:t>2017-09-28</a:t>
                      </a:r>
                      <a:endParaRPr lang="en-US" sz="1400" dirty="0">
                        <a:effectLst/>
                      </a:endParaRP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xmlns="" val="10003"/>
                  </a:ext>
                </a:extLst>
              </a:tr>
              <a:tr h="385751">
                <a:tc>
                  <a:txBody>
                    <a:bodyPr/>
                    <a:lstStyle/>
                    <a:p>
                      <a:pPr marL="0" lvl="0" indent="0" algn="ctr" rtl="0">
                        <a:spcBef>
                          <a:spcPts val="0"/>
                        </a:spcBef>
                        <a:spcAft>
                          <a:spcPts val="0"/>
                        </a:spcAft>
                        <a:buNone/>
                      </a:pPr>
                      <a:r>
                        <a:rPr lang="en-US" sz="1400" dirty="0"/>
                        <a:t>97641</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lvl="0" indent="0" algn="ctr" rtl="0">
                        <a:spcBef>
                          <a:spcPts val="0"/>
                        </a:spcBef>
                        <a:spcAft>
                          <a:spcPts val="0"/>
                        </a:spcAft>
                        <a:buNone/>
                      </a:pPr>
                      <a:r>
                        <a:rPr lang="en-US" sz="1400" dirty="0"/>
                        <a:t>508061</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lvl="0" indent="0" algn="ctr" rtl="0">
                        <a:spcBef>
                          <a:spcPts val="0"/>
                        </a:spcBef>
                        <a:spcAft>
                          <a:spcPts val="0"/>
                        </a:spcAft>
                        <a:buNone/>
                      </a:pPr>
                      <a:r>
                        <a:rPr lang="en-US" sz="1400" dirty="0"/>
                        <a:t>T4, FREE</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ctr"/>
                      <a:r>
                        <a:rPr lang="en-US" sz="1400" dirty="0" smtClean="0">
                          <a:effectLst/>
                        </a:rPr>
                        <a:t>2017-09-04</a:t>
                      </a:r>
                      <a:endParaRPr lang="en-US" sz="1400" dirty="0">
                        <a:effectLst/>
                      </a:endParaRP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0004"/>
                  </a:ext>
                </a:extLst>
              </a:tr>
            </a:tbl>
          </a:graphicData>
        </a:graphic>
      </p:graphicFrame>
      <p:cxnSp>
        <p:nvCxnSpPr>
          <p:cNvPr id="12" name="Straight Arrow Connector 11"/>
          <p:cNvCxnSpPr/>
          <p:nvPr/>
        </p:nvCxnSpPr>
        <p:spPr>
          <a:xfrm>
            <a:off x="5879835" y="4651867"/>
            <a:ext cx="486241" cy="1457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p:extLst>
              <p:ext uri="{D42A27DB-BD31-4B8C-83A1-F6EECF244321}">
                <p14:modId xmlns:p14="http://schemas.microsoft.com/office/powerpoint/2010/main" val="1500212523"/>
              </p:ext>
            </p:extLst>
          </p:nvPr>
        </p:nvGraphicFramePr>
        <p:xfrm>
          <a:off x="6366076" y="3269948"/>
          <a:ext cx="5404016" cy="2671700"/>
        </p:xfrm>
        <a:graphic>
          <a:graphicData uri="http://schemas.openxmlformats.org/drawingml/2006/table">
            <a:tbl>
              <a:tblPr firstRow="1" bandRow="1"/>
              <a:tblGrid>
                <a:gridCol w="1253970"/>
                <a:gridCol w="1059904"/>
                <a:gridCol w="1799822"/>
                <a:gridCol w="1290320"/>
              </a:tblGrid>
              <a:tr h="370840">
                <a:tc>
                  <a:txBody>
                    <a:bodyPr/>
                    <a:lstStyle/>
                    <a:p>
                      <a:pPr marL="0" marR="0" algn="ctr">
                        <a:lnSpc>
                          <a:spcPct val="107000"/>
                        </a:lnSpc>
                        <a:spcBef>
                          <a:spcPts val="0"/>
                        </a:spcBef>
                        <a:spcAft>
                          <a:spcPts val="800"/>
                        </a:spcAft>
                      </a:pPr>
                      <a:r>
                        <a:rPr lang="en-US" sz="1600" b="1" i="0" u="none" strike="noStrike" cap="none" dirty="0" err="1">
                          <a:solidFill>
                            <a:schemeClr val="bg1"/>
                          </a:solidFill>
                          <a:effectLst/>
                          <a:latin typeface="+mj-lt"/>
                          <a:ea typeface="Calibri" panose="020F0502020204030204" pitchFamily="34" charset="0"/>
                          <a:cs typeface="Times New Roman" panose="02020603050405020304" pitchFamily="18" charset="0"/>
                          <a:sym typeface="Arial"/>
                        </a:rPr>
                        <a:t>order_id</a:t>
                      </a:r>
                      <a:endParaRPr lang="en-US" sz="1600" b="1" i="0" u="none" strike="noStrike" cap="none" dirty="0">
                        <a:solidFill>
                          <a:schemeClr val="bg1"/>
                        </a:solidFill>
                        <a:effectLst/>
                        <a:latin typeface="+mj-lt"/>
                        <a:ea typeface="Calibri" panose="020F0502020204030204" pitchFamily="34" charset="0"/>
                        <a:cs typeface="Times New Roman" panose="02020603050405020304" pitchFamily="18" charset="0"/>
                        <a:sym typeface="Arial"/>
                      </a:endParaRP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A6A6A6"/>
                    </a:solidFill>
                  </a:tcPr>
                </a:tc>
                <a:tc>
                  <a:txBody>
                    <a:bodyPr/>
                    <a:lstStyle/>
                    <a:p>
                      <a:pPr marL="0" marR="0" algn="ctr">
                        <a:lnSpc>
                          <a:spcPct val="107000"/>
                        </a:lnSpc>
                        <a:spcBef>
                          <a:spcPts val="0"/>
                        </a:spcBef>
                        <a:spcAft>
                          <a:spcPts val="800"/>
                        </a:spcAft>
                      </a:pPr>
                      <a:r>
                        <a:rPr lang="en-US" sz="1600" b="1" i="0" u="none" strike="noStrike" cap="none" dirty="0" err="1">
                          <a:solidFill>
                            <a:schemeClr val="bg1"/>
                          </a:solidFill>
                          <a:effectLst/>
                          <a:latin typeface="+mj-lt"/>
                          <a:ea typeface="Calibri" panose="020F0502020204030204" pitchFamily="34" charset="0"/>
                          <a:cs typeface="Times New Roman" panose="02020603050405020304" pitchFamily="18" charset="0"/>
                          <a:sym typeface="Arial"/>
                        </a:rPr>
                        <a:t>patient_id</a:t>
                      </a:r>
                      <a:endParaRPr lang="en-US" sz="1600" b="1" i="0" u="none" strike="noStrike" cap="none" dirty="0">
                        <a:solidFill>
                          <a:schemeClr val="bg1"/>
                        </a:solidFill>
                        <a:effectLst/>
                        <a:latin typeface="+mj-lt"/>
                        <a:ea typeface="Calibri" panose="020F0502020204030204" pitchFamily="34" charset="0"/>
                        <a:cs typeface="Times New Roman" panose="02020603050405020304" pitchFamily="18" charset="0"/>
                        <a:sym typeface="Arial"/>
                      </a:endParaRP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A6A6A6"/>
                    </a:solidFill>
                  </a:tcPr>
                </a:tc>
                <a:tc>
                  <a:txBody>
                    <a:bodyPr/>
                    <a:lstStyle/>
                    <a:p>
                      <a:pPr marL="0" marR="0" algn="ctr">
                        <a:lnSpc>
                          <a:spcPct val="107000"/>
                        </a:lnSpc>
                        <a:spcBef>
                          <a:spcPts val="0"/>
                        </a:spcBef>
                        <a:spcAft>
                          <a:spcPts val="800"/>
                        </a:spcAft>
                      </a:pPr>
                      <a:r>
                        <a:rPr lang="en-US" sz="1600" b="1" i="0" u="none" strike="noStrike" cap="none" dirty="0">
                          <a:solidFill>
                            <a:schemeClr val="bg1"/>
                          </a:solidFill>
                          <a:effectLst/>
                          <a:latin typeface="+mj-lt"/>
                          <a:ea typeface="Calibri" panose="020F0502020204030204" pitchFamily="34" charset="0"/>
                          <a:cs typeface="Times New Roman" panose="02020603050405020304" pitchFamily="18" charset="0"/>
                          <a:sym typeface="Arial"/>
                        </a:rPr>
                        <a:t>description</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A6A6A6"/>
                    </a:solidFill>
                  </a:tcPr>
                </a:tc>
                <a:tc>
                  <a:txBody>
                    <a:bodyPr/>
                    <a:lstStyle/>
                    <a:p>
                      <a:pPr marL="0" marR="0" algn="ctr">
                        <a:lnSpc>
                          <a:spcPct val="107000"/>
                        </a:lnSpc>
                        <a:spcBef>
                          <a:spcPts val="0"/>
                        </a:spcBef>
                        <a:spcAft>
                          <a:spcPts val="800"/>
                        </a:spcAft>
                      </a:pPr>
                      <a:r>
                        <a:rPr lang="en-US" sz="1600" b="1" i="0" u="none" strike="noStrike" cap="none" dirty="0" err="1">
                          <a:solidFill>
                            <a:schemeClr val="bg1"/>
                          </a:solidFill>
                          <a:effectLst/>
                          <a:latin typeface="+mj-lt"/>
                          <a:ea typeface="Calibri" panose="020F0502020204030204" pitchFamily="34" charset="0"/>
                          <a:cs typeface="Times New Roman" panose="02020603050405020304" pitchFamily="18" charset="0"/>
                          <a:sym typeface="Arial"/>
                        </a:rPr>
                        <a:t>result_time</a:t>
                      </a:r>
                      <a:endParaRPr lang="en-US" sz="1600" b="1" i="0" u="none" strike="noStrike" cap="none" dirty="0">
                        <a:solidFill>
                          <a:schemeClr val="bg1"/>
                        </a:solidFill>
                        <a:effectLst/>
                        <a:latin typeface="+mj-lt"/>
                        <a:ea typeface="Calibri" panose="020F0502020204030204" pitchFamily="34" charset="0"/>
                        <a:cs typeface="Times New Roman" panose="02020603050405020304" pitchFamily="18" charset="0"/>
                        <a:sym typeface="Arial"/>
                      </a:endParaRP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A6A6A6"/>
                    </a:solidFill>
                  </a:tcPr>
                </a:tc>
              </a:tr>
              <a:tr h="563880">
                <a:tc>
                  <a:txBody>
                    <a:bodyPr/>
                    <a:lstStyle/>
                    <a:p>
                      <a:pPr marL="0" marR="0" algn="ctr">
                        <a:lnSpc>
                          <a:spcPct val="107000"/>
                        </a:lnSpc>
                        <a:spcBef>
                          <a:spcPts val="0"/>
                        </a:spcBef>
                        <a:spcAft>
                          <a:spcPts val="800"/>
                        </a:spcAft>
                      </a:pPr>
                      <a:r>
                        <a:rPr lang="en-US" sz="1400" b="0" i="0" u="none" strike="noStrike" cap="none" dirty="0">
                          <a:solidFill>
                            <a:schemeClr val="tx1"/>
                          </a:solidFill>
                          <a:effectLst/>
                          <a:latin typeface="+mj-lt"/>
                          <a:ea typeface="Calibri" panose="020F0502020204030204" pitchFamily="34" charset="0"/>
                          <a:cs typeface="Times New Roman" panose="02020603050405020304" pitchFamily="18" charset="0"/>
                          <a:sym typeface="Arial"/>
                        </a:rPr>
                        <a:t>40477</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376092"/>
                    </a:solidFill>
                  </a:tcPr>
                </a:tc>
                <a:tc>
                  <a:txBody>
                    <a:bodyPr/>
                    <a:lstStyle/>
                    <a:p>
                      <a:pPr marL="0" marR="0" algn="ctr">
                        <a:lnSpc>
                          <a:spcPct val="107000"/>
                        </a:lnSpc>
                        <a:spcBef>
                          <a:spcPts val="0"/>
                        </a:spcBef>
                        <a:spcAft>
                          <a:spcPts val="800"/>
                        </a:spcAft>
                      </a:pPr>
                      <a:r>
                        <a:rPr lang="en-US" sz="1400" b="0" i="0" u="none" strike="noStrike" cap="none" dirty="0">
                          <a:solidFill>
                            <a:schemeClr val="tx1"/>
                          </a:solidFill>
                          <a:effectLst/>
                          <a:latin typeface="+mj-lt"/>
                          <a:ea typeface="Calibri" panose="020F0502020204030204" pitchFamily="34" charset="0"/>
                          <a:cs typeface="Times New Roman" panose="02020603050405020304" pitchFamily="18" charset="0"/>
                          <a:sym typeface="Arial"/>
                        </a:rPr>
                        <a:t>508061</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376092"/>
                    </a:solidFill>
                  </a:tcPr>
                </a:tc>
                <a:tc>
                  <a:txBody>
                    <a:bodyPr/>
                    <a:lstStyle/>
                    <a:p>
                      <a:pPr marL="0" marR="0" algn="ctr">
                        <a:lnSpc>
                          <a:spcPct val="107000"/>
                        </a:lnSpc>
                        <a:spcBef>
                          <a:spcPts val="0"/>
                        </a:spcBef>
                        <a:spcAft>
                          <a:spcPts val="800"/>
                        </a:spcAft>
                      </a:pPr>
                      <a:r>
                        <a:rPr lang="en-US" sz="1400" b="0" i="0" u="none" strike="noStrike" cap="none" dirty="0">
                          <a:solidFill>
                            <a:schemeClr val="tx1"/>
                          </a:solidFill>
                          <a:effectLst/>
                          <a:latin typeface="+mj-lt"/>
                          <a:ea typeface="Calibri" panose="020F0502020204030204" pitchFamily="34" charset="0"/>
                          <a:cs typeface="Times New Roman" panose="02020603050405020304" pitchFamily="18" charset="0"/>
                          <a:sym typeface="Arial"/>
                        </a:rPr>
                        <a:t>THYROID STIMULATING HORMONE</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376092"/>
                    </a:solidFill>
                  </a:tcPr>
                </a:tc>
                <a:tc>
                  <a:txBody>
                    <a:bodyPr/>
                    <a:lstStyle/>
                    <a:p>
                      <a:pPr marL="0" marR="0" algn="ctr">
                        <a:lnSpc>
                          <a:spcPct val="107000"/>
                        </a:lnSpc>
                        <a:spcBef>
                          <a:spcPts val="0"/>
                        </a:spcBef>
                        <a:spcAft>
                          <a:spcPts val="800"/>
                        </a:spcAft>
                      </a:pPr>
                      <a:r>
                        <a:rPr lang="en-US" sz="1400" b="0" i="0" u="none" strike="noStrike" cap="none">
                          <a:solidFill>
                            <a:schemeClr val="tx1"/>
                          </a:solidFill>
                          <a:effectLst/>
                          <a:latin typeface="+mj-lt"/>
                          <a:ea typeface="Calibri" panose="020F0502020204030204" pitchFamily="34" charset="0"/>
                          <a:cs typeface="Times New Roman" panose="02020603050405020304" pitchFamily="18" charset="0"/>
                          <a:sym typeface="Arial"/>
                        </a:rPr>
                        <a:t>2017-09-28</a:t>
                      </a:r>
                    </a:p>
                  </a:txBody>
                  <a:tcPr marL="45720" marR="45720" marT="15240" marB="1524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376092"/>
                    </a:solidFill>
                  </a:tcPr>
                </a:tc>
              </a:tr>
              <a:tr h="370840">
                <a:tc>
                  <a:txBody>
                    <a:bodyPr/>
                    <a:lstStyle/>
                    <a:p>
                      <a:pPr marL="0" marR="0" algn="ctr">
                        <a:lnSpc>
                          <a:spcPct val="107000"/>
                        </a:lnSpc>
                        <a:spcBef>
                          <a:spcPts val="0"/>
                        </a:spcBef>
                        <a:spcAft>
                          <a:spcPts val="800"/>
                        </a:spcAft>
                      </a:pPr>
                      <a:r>
                        <a:rPr lang="en-US" sz="1400" b="0" i="0" u="none" strike="noStrike" cap="none">
                          <a:solidFill>
                            <a:schemeClr val="tx1"/>
                          </a:solidFill>
                          <a:effectLst/>
                          <a:latin typeface="+mj-lt"/>
                          <a:ea typeface="Calibri" panose="020F0502020204030204" pitchFamily="34" charset="0"/>
                          <a:cs typeface="Times New Roman" panose="02020603050405020304" pitchFamily="18" charset="0"/>
                          <a:sym typeface="Arial"/>
                        </a:rPr>
                        <a:t>19766</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95B3D7"/>
                    </a:solidFill>
                  </a:tcPr>
                </a:tc>
                <a:tc>
                  <a:txBody>
                    <a:bodyPr/>
                    <a:lstStyle/>
                    <a:p>
                      <a:pPr marL="0" marR="0" algn="ctr">
                        <a:lnSpc>
                          <a:spcPct val="107000"/>
                        </a:lnSpc>
                        <a:spcBef>
                          <a:spcPts val="0"/>
                        </a:spcBef>
                        <a:spcAft>
                          <a:spcPts val="800"/>
                        </a:spcAft>
                      </a:pPr>
                      <a:r>
                        <a:rPr lang="en-US" sz="1400" b="0" i="0" u="none" strike="noStrike" cap="none">
                          <a:solidFill>
                            <a:schemeClr val="tx1"/>
                          </a:solidFill>
                          <a:effectLst/>
                          <a:latin typeface="+mj-lt"/>
                          <a:ea typeface="Calibri" panose="020F0502020204030204" pitchFamily="34" charset="0"/>
                          <a:cs typeface="Times New Roman" panose="02020603050405020304" pitchFamily="18" charset="0"/>
                          <a:sym typeface="Arial"/>
                        </a:rPr>
                        <a:t>511388</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95B3D7"/>
                    </a:solidFill>
                  </a:tcPr>
                </a:tc>
                <a:tc>
                  <a:txBody>
                    <a:bodyPr/>
                    <a:lstStyle/>
                    <a:p>
                      <a:pPr marL="0" marR="0" algn="ctr">
                        <a:lnSpc>
                          <a:spcPct val="107000"/>
                        </a:lnSpc>
                        <a:spcBef>
                          <a:spcPts val="0"/>
                        </a:spcBef>
                        <a:spcAft>
                          <a:spcPts val="800"/>
                        </a:spcAft>
                      </a:pPr>
                      <a:r>
                        <a:rPr lang="en-US" sz="1400" b="0" i="0" u="none" strike="noStrike" cap="none" dirty="0">
                          <a:solidFill>
                            <a:schemeClr val="tx1"/>
                          </a:solidFill>
                          <a:effectLst/>
                          <a:latin typeface="+mj-lt"/>
                          <a:ea typeface="Calibri" panose="020F0502020204030204" pitchFamily="34" charset="0"/>
                          <a:cs typeface="Times New Roman" panose="02020603050405020304" pitchFamily="18" charset="0"/>
                          <a:sym typeface="Arial"/>
                        </a:rPr>
                        <a:t>PROTHROMBIN TIME</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95B3D7"/>
                    </a:solidFill>
                  </a:tcPr>
                </a:tc>
                <a:tc>
                  <a:txBody>
                    <a:bodyPr/>
                    <a:lstStyle/>
                    <a:p>
                      <a:pPr marL="0" marR="0" algn="ctr">
                        <a:lnSpc>
                          <a:spcPct val="107000"/>
                        </a:lnSpc>
                        <a:spcBef>
                          <a:spcPts val="0"/>
                        </a:spcBef>
                        <a:spcAft>
                          <a:spcPts val="800"/>
                        </a:spcAft>
                      </a:pPr>
                      <a:r>
                        <a:rPr lang="en-US" sz="1400" b="0" i="0" u="none" strike="noStrike" cap="none">
                          <a:solidFill>
                            <a:schemeClr val="tx1"/>
                          </a:solidFill>
                          <a:effectLst/>
                          <a:latin typeface="+mj-lt"/>
                          <a:ea typeface="Calibri" panose="020F0502020204030204" pitchFamily="34" charset="0"/>
                          <a:cs typeface="Times New Roman" panose="02020603050405020304" pitchFamily="18" charset="0"/>
                          <a:sym typeface="Arial"/>
                        </a:rPr>
                        <a:t>2017-09-20</a:t>
                      </a:r>
                    </a:p>
                  </a:txBody>
                  <a:tcPr marL="45720" marR="45720" marT="15240" marB="1524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95B3D7"/>
                    </a:solidFill>
                  </a:tcPr>
                </a:tc>
              </a:tr>
              <a:tr h="370840">
                <a:tc>
                  <a:txBody>
                    <a:bodyPr/>
                    <a:lstStyle/>
                    <a:p>
                      <a:pPr marL="0" marR="0" algn="ctr">
                        <a:lnSpc>
                          <a:spcPct val="107000"/>
                        </a:lnSpc>
                        <a:spcBef>
                          <a:spcPts val="0"/>
                        </a:spcBef>
                        <a:spcAft>
                          <a:spcPts val="800"/>
                        </a:spcAft>
                      </a:pPr>
                      <a:r>
                        <a:rPr lang="en-US" sz="1400" b="0" i="0" u="none" strike="noStrike" cap="none">
                          <a:solidFill>
                            <a:schemeClr val="tx1"/>
                          </a:solidFill>
                          <a:effectLst/>
                          <a:latin typeface="+mj-lt"/>
                          <a:ea typeface="Calibri" panose="020F0502020204030204" pitchFamily="34" charset="0"/>
                          <a:cs typeface="Times New Roman" panose="02020603050405020304" pitchFamily="18" charset="0"/>
                          <a:sym typeface="Arial"/>
                        </a:rPr>
                        <a:t>97641</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B9CDE5"/>
                    </a:solidFill>
                  </a:tcPr>
                </a:tc>
                <a:tc>
                  <a:txBody>
                    <a:bodyPr/>
                    <a:lstStyle/>
                    <a:p>
                      <a:pPr marL="0" marR="0" algn="ctr">
                        <a:lnSpc>
                          <a:spcPct val="107000"/>
                        </a:lnSpc>
                        <a:spcBef>
                          <a:spcPts val="0"/>
                        </a:spcBef>
                        <a:spcAft>
                          <a:spcPts val="800"/>
                        </a:spcAft>
                      </a:pPr>
                      <a:r>
                        <a:rPr lang="en-US" sz="1400" b="0" i="0" u="none" strike="noStrike" cap="none">
                          <a:solidFill>
                            <a:schemeClr val="tx1"/>
                          </a:solidFill>
                          <a:effectLst/>
                          <a:latin typeface="+mj-lt"/>
                          <a:ea typeface="Calibri" panose="020F0502020204030204" pitchFamily="34" charset="0"/>
                          <a:cs typeface="Times New Roman" panose="02020603050405020304" pitchFamily="18" charset="0"/>
                          <a:sym typeface="Arial"/>
                        </a:rPr>
                        <a:t>508061</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B9CDE5"/>
                    </a:solidFill>
                  </a:tcPr>
                </a:tc>
                <a:tc>
                  <a:txBody>
                    <a:bodyPr/>
                    <a:lstStyle/>
                    <a:p>
                      <a:pPr marL="0" marR="0" algn="ctr">
                        <a:lnSpc>
                          <a:spcPct val="107000"/>
                        </a:lnSpc>
                        <a:spcBef>
                          <a:spcPts val="0"/>
                        </a:spcBef>
                        <a:spcAft>
                          <a:spcPts val="800"/>
                        </a:spcAft>
                      </a:pPr>
                      <a:r>
                        <a:rPr lang="en-US" sz="1400" b="0" i="0" u="none" strike="noStrike" cap="none" dirty="0">
                          <a:solidFill>
                            <a:schemeClr val="tx1"/>
                          </a:solidFill>
                          <a:effectLst/>
                          <a:latin typeface="+mj-lt"/>
                          <a:ea typeface="Calibri" panose="020F0502020204030204" pitchFamily="34" charset="0"/>
                          <a:cs typeface="Times New Roman" panose="02020603050405020304" pitchFamily="18" charset="0"/>
                          <a:sym typeface="Arial"/>
                        </a:rPr>
                        <a:t>T4, FREE</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B9CDE5"/>
                    </a:solidFill>
                  </a:tcPr>
                </a:tc>
                <a:tc>
                  <a:txBody>
                    <a:bodyPr/>
                    <a:lstStyle/>
                    <a:p>
                      <a:pPr marL="0" marR="0" algn="ctr">
                        <a:lnSpc>
                          <a:spcPct val="107000"/>
                        </a:lnSpc>
                        <a:spcBef>
                          <a:spcPts val="0"/>
                        </a:spcBef>
                        <a:spcAft>
                          <a:spcPts val="800"/>
                        </a:spcAft>
                      </a:pPr>
                      <a:r>
                        <a:rPr lang="en-US" sz="1400" b="0" i="0" u="none" strike="noStrike" cap="none" dirty="0">
                          <a:solidFill>
                            <a:schemeClr val="tx1"/>
                          </a:solidFill>
                          <a:effectLst/>
                          <a:latin typeface="+mj-lt"/>
                          <a:ea typeface="Calibri" panose="020F0502020204030204" pitchFamily="34" charset="0"/>
                          <a:cs typeface="Times New Roman" panose="02020603050405020304" pitchFamily="18" charset="0"/>
                          <a:sym typeface="Arial"/>
                        </a:rPr>
                        <a:t>2017-09-04</a:t>
                      </a:r>
                    </a:p>
                  </a:txBody>
                  <a:tcPr marL="45720" marR="45720" marT="15240" marB="1524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B9CDE5"/>
                    </a:solidFill>
                  </a:tcPr>
                </a:tc>
              </a:tr>
              <a:tr h="370840">
                <a:tc>
                  <a:txBody>
                    <a:bodyPr/>
                    <a:lstStyle/>
                    <a:p>
                      <a:pPr marL="0" marR="0" algn="ctr">
                        <a:lnSpc>
                          <a:spcPct val="107000"/>
                        </a:lnSpc>
                        <a:spcBef>
                          <a:spcPts val="0"/>
                        </a:spcBef>
                        <a:spcAft>
                          <a:spcPts val="800"/>
                        </a:spcAft>
                      </a:pPr>
                      <a:r>
                        <a:rPr lang="en-US" sz="1400" b="0" i="0" u="none" strike="noStrike" cap="none">
                          <a:solidFill>
                            <a:schemeClr val="tx1"/>
                          </a:solidFill>
                          <a:effectLst/>
                          <a:latin typeface="+mj-lt"/>
                          <a:ea typeface="Calibri" panose="020F0502020204030204" pitchFamily="34" charset="0"/>
                          <a:cs typeface="Times New Roman" panose="02020603050405020304" pitchFamily="18" charset="0"/>
                          <a:sym typeface="Arial"/>
                        </a:rPr>
                        <a:t>88444</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CE6F2"/>
                    </a:solidFill>
                  </a:tcPr>
                </a:tc>
                <a:tc>
                  <a:txBody>
                    <a:bodyPr/>
                    <a:lstStyle/>
                    <a:p>
                      <a:pPr marL="0" marR="0" algn="ctr">
                        <a:lnSpc>
                          <a:spcPct val="107000"/>
                        </a:lnSpc>
                        <a:spcBef>
                          <a:spcPts val="0"/>
                        </a:spcBef>
                        <a:spcAft>
                          <a:spcPts val="800"/>
                        </a:spcAft>
                      </a:pPr>
                      <a:r>
                        <a:rPr lang="en-US" sz="1400" b="0" i="0" u="none" strike="noStrike" cap="none">
                          <a:solidFill>
                            <a:schemeClr val="tx1"/>
                          </a:solidFill>
                          <a:effectLst/>
                          <a:latin typeface="+mj-lt"/>
                          <a:ea typeface="Calibri" panose="020F0502020204030204" pitchFamily="34" charset="0"/>
                          <a:cs typeface="Times New Roman" panose="02020603050405020304" pitchFamily="18" charset="0"/>
                          <a:sym typeface="Arial"/>
                        </a:rPr>
                        <a:t>511388</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CE6F2"/>
                    </a:solidFill>
                  </a:tcPr>
                </a:tc>
                <a:tc>
                  <a:txBody>
                    <a:bodyPr/>
                    <a:lstStyle/>
                    <a:p>
                      <a:pPr marL="0" marR="0" algn="ctr">
                        <a:lnSpc>
                          <a:spcPct val="107000"/>
                        </a:lnSpc>
                        <a:spcBef>
                          <a:spcPts val="0"/>
                        </a:spcBef>
                        <a:spcAft>
                          <a:spcPts val="800"/>
                        </a:spcAft>
                      </a:pPr>
                      <a:r>
                        <a:rPr lang="en-US" sz="1400" b="0" i="0" u="none" strike="noStrike" cap="none">
                          <a:solidFill>
                            <a:schemeClr val="tx1"/>
                          </a:solidFill>
                          <a:effectLst/>
                          <a:latin typeface="+mj-lt"/>
                          <a:ea typeface="Calibri" panose="020F0502020204030204" pitchFamily="34" charset="0"/>
                          <a:cs typeface="Times New Roman" panose="02020603050405020304" pitchFamily="18" charset="0"/>
                          <a:sym typeface="Arial"/>
                        </a:rPr>
                        <a:t>BASIC METABOLIC PANEL</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CE6F2"/>
                    </a:solidFill>
                  </a:tcPr>
                </a:tc>
                <a:tc>
                  <a:txBody>
                    <a:bodyPr/>
                    <a:lstStyle/>
                    <a:p>
                      <a:pPr marL="0" marR="0" algn="ctr">
                        <a:lnSpc>
                          <a:spcPct val="107000"/>
                        </a:lnSpc>
                        <a:spcBef>
                          <a:spcPts val="0"/>
                        </a:spcBef>
                        <a:spcAft>
                          <a:spcPts val="800"/>
                        </a:spcAft>
                      </a:pPr>
                      <a:r>
                        <a:rPr lang="en-US" sz="1400" b="0" i="0" u="none" strike="noStrike" cap="none" dirty="0">
                          <a:solidFill>
                            <a:schemeClr val="tx1"/>
                          </a:solidFill>
                          <a:effectLst/>
                          <a:latin typeface="+mj-lt"/>
                          <a:ea typeface="Calibri" panose="020F0502020204030204" pitchFamily="34" charset="0"/>
                          <a:cs typeface="Times New Roman" panose="02020603050405020304" pitchFamily="18" charset="0"/>
                          <a:sym typeface="Arial"/>
                        </a:rPr>
                        <a:t>2017-09-01</a:t>
                      </a:r>
                    </a:p>
                  </a:txBody>
                  <a:tcPr marL="45720" marR="45720" marT="15240" marB="1524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CE6F2"/>
                    </a:solidFill>
                  </a:tcPr>
                </a:tc>
              </a:tr>
            </a:tbl>
          </a:graphicData>
        </a:graphic>
      </p:graphicFrame>
    </p:spTree>
    <p:extLst>
      <p:ext uri="{BB962C8B-B14F-4D97-AF65-F5344CB8AC3E}">
        <p14:creationId xmlns:p14="http://schemas.microsoft.com/office/powerpoint/2010/main" val="3239778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Google Shape;293;p32"/>
          <p:cNvSpPr txBox="1">
            <a:spLocks noGrp="1"/>
          </p:cNvSpPr>
          <p:nvPr>
            <p:ph type="title"/>
          </p:nvPr>
        </p:nvSpPr>
        <p:spPr>
          <a:xfrm>
            <a:off x="4749483" y="551701"/>
            <a:ext cx="2651760" cy="777536"/>
          </a:xfrm>
          <a:prstGeom prst="rect">
            <a:avLst/>
          </a:prstGeom>
          <a:noFill/>
          <a:ln>
            <a:noFill/>
          </a:ln>
        </p:spPr>
        <p:txBody>
          <a:bodyPr spcFirstLastPara="1" wrap="square" lIns="0" tIns="6455" rIns="0" bIns="0" anchor="t" anchorCtr="0">
            <a:noAutofit/>
          </a:bodyPr>
          <a:lstStyle/>
          <a:p>
            <a:pPr marL="6803"/>
            <a:r>
              <a:rPr lang="en-US" dirty="0" smtClean="0">
                <a:solidFill>
                  <a:srgbClr val="000000"/>
                </a:solidFill>
              </a:rPr>
              <a:t>arrange()</a:t>
            </a:r>
            <a:endParaRPr dirty="0"/>
          </a:p>
        </p:txBody>
      </p:sp>
      <p:sp>
        <p:nvSpPr>
          <p:cNvPr id="296" name="Google Shape;296;p32"/>
          <p:cNvSpPr txBox="1"/>
          <p:nvPr/>
        </p:nvSpPr>
        <p:spPr>
          <a:xfrm>
            <a:off x="2190655" y="1713022"/>
            <a:ext cx="6159054" cy="1167589"/>
          </a:xfrm>
          <a:prstGeom prst="rect">
            <a:avLst/>
          </a:prstGeom>
          <a:noFill/>
          <a:ln>
            <a:noFill/>
          </a:ln>
        </p:spPr>
        <p:txBody>
          <a:bodyPr spcFirstLastPara="1" wrap="square" lIns="0" tIns="6455" rIns="0" bIns="0" anchor="t" anchorCtr="0">
            <a:noAutofit/>
          </a:bodyPr>
          <a:lstStyle/>
          <a:p>
            <a:pPr marL="6803"/>
            <a:r>
              <a:rPr lang="en-US" sz="2652" dirty="0">
                <a:latin typeface="Calibri"/>
                <a:ea typeface="Calibri"/>
                <a:cs typeface="Calibri"/>
                <a:sym typeface="Calibri"/>
              </a:rPr>
              <a:t>Order rows from smallest to largest </a:t>
            </a:r>
            <a:r>
              <a:rPr lang="en-US" sz="2652" dirty="0" smtClean="0">
                <a:latin typeface="Calibri"/>
                <a:ea typeface="Calibri"/>
                <a:cs typeface="Calibri"/>
                <a:sym typeface="Calibri"/>
              </a:rPr>
              <a:t>values</a:t>
            </a:r>
            <a:endParaRPr sz="2652" dirty="0">
              <a:latin typeface="Calibri"/>
              <a:ea typeface="Calibri"/>
              <a:cs typeface="Calibri"/>
              <a:sym typeface="Calibri"/>
            </a:endParaRPr>
          </a:p>
        </p:txBody>
      </p:sp>
      <p:sp>
        <p:nvSpPr>
          <p:cNvPr id="13" name="Google Shape;131;p17"/>
          <p:cNvSpPr/>
          <p:nvPr/>
        </p:nvSpPr>
        <p:spPr>
          <a:xfrm>
            <a:off x="1758718" y="2201670"/>
            <a:ext cx="913236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4" name="Rectangle 13"/>
          <p:cNvSpPr/>
          <p:nvPr/>
        </p:nvSpPr>
        <p:spPr>
          <a:xfrm>
            <a:off x="1756916" y="2313797"/>
            <a:ext cx="9225602" cy="584775"/>
          </a:xfrm>
          <a:prstGeom prst="rect">
            <a:avLst/>
          </a:prstGeom>
        </p:spPr>
        <p:txBody>
          <a:bodyPr wrap="none">
            <a:spAutoFit/>
          </a:bodyPr>
          <a:lstStyle/>
          <a:p>
            <a:r>
              <a:rPr lang="en-US" sz="3200" dirty="0" smtClean="0">
                <a:latin typeface="Consolas" panose="020B0609020204030204" pitchFamily="49" charset="0"/>
                <a:ea typeface="Courier New"/>
                <a:cs typeface="Consolas" panose="020B0609020204030204" pitchFamily="49" charset="0"/>
                <a:sym typeface="Courier New"/>
              </a:rPr>
              <a:t>arrange(</a:t>
            </a:r>
            <a:r>
              <a:rPr lang="en-US" sz="3200" dirty="0" smtClean="0">
                <a:solidFill>
                  <a:srgbClr val="0365C0"/>
                </a:solidFill>
                <a:latin typeface="Consolas" panose="020B0609020204030204" pitchFamily="49" charset="0"/>
                <a:ea typeface="Courier New"/>
                <a:cs typeface="Consolas" panose="020B0609020204030204" pitchFamily="49" charset="0"/>
                <a:sym typeface="Courier New"/>
              </a:rPr>
              <a:t>orders, </a:t>
            </a:r>
            <a:r>
              <a:rPr lang="en-US" sz="3200" dirty="0" err="1" smtClean="0">
                <a:solidFill>
                  <a:srgbClr val="9BBB59"/>
                </a:solidFill>
                <a:latin typeface="Consolas" panose="020B0609020204030204" pitchFamily="49" charset="0"/>
                <a:ea typeface="Courier New"/>
                <a:cs typeface="Consolas" panose="020B0609020204030204" pitchFamily="49" charset="0"/>
                <a:sym typeface="Courier New"/>
              </a:rPr>
              <a:t>patient_id</a:t>
            </a:r>
            <a:r>
              <a:rPr lang="en-US" sz="3200" dirty="0" smtClean="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err="1" smtClean="0">
                <a:solidFill>
                  <a:srgbClr val="9BBB59"/>
                </a:solidFill>
                <a:latin typeface="Consolas" panose="020B0609020204030204" pitchFamily="49" charset="0"/>
                <a:ea typeface="Courier New"/>
                <a:cs typeface="Consolas" panose="020B0609020204030204" pitchFamily="49" charset="0"/>
                <a:sym typeface="Courier New"/>
              </a:rPr>
              <a:t>result_time</a:t>
            </a:r>
            <a:r>
              <a:rPr lang="en-US" sz="3200" dirty="0" smtClean="0">
                <a:latin typeface="Consolas" panose="020B0609020204030204" pitchFamily="49" charset="0"/>
                <a:ea typeface="Courier New"/>
                <a:cs typeface="Consolas" panose="020B0609020204030204" pitchFamily="49" charset="0"/>
                <a:sym typeface="Courier New"/>
              </a:rPr>
              <a:t>)</a:t>
            </a:r>
            <a:endParaRPr lang="en-US" dirty="0"/>
          </a:p>
        </p:txBody>
      </p:sp>
      <p:sp>
        <p:nvSpPr>
          <p:cNvPr id="15"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graphicFrame>
        <p:nvGraphicFramePr>
          <p:cNvPr id="11" name="Table 10"/>
          <p:cNvGraphicFramePr>
            <a:graphicFrameLocks noGrp="1"/>
          </p:cNvGraphicFramePr>
          <p:nvPr>
            <p:extLst>
              <p:ext uri="{D42A27DB-BD31-4B8C-83A1-F6EECF244321}">
                <p14:modId xmlns:p14="http://schemas.microsoft.com/office/powerpoint/2010/main" val="3260634840"/>
              </p:ext>
            </p:extLst>
          </p:nvPr>
        </p:nvGraphicFramePr>
        <p:xfrm>
          <a:off x="500951" y="3246160"/>
          <a:ext cx="5378884" cy="2671128"/>
        </p:xfrm>
        <a:graphic>
          <a:graphicData uri="http://schemas.openxmlformats.org/drawingml/2006/table">
            <a:tbl>
              <a:tblPr firstRow="1" bandRow="1">
                <a:tableStyleId>{71CB66AA-850D-4605-A19E-2ED404D436C7}</a:tableStyleId>
              </a:tblPr>
              <a:tblGrid>
                <a:gridCol w="1132003">
                  <a:extLst>
                    <a:ext uri="{9D8B030D-6E8A-4147-A177-3AD203B41FA5}">
                      <a16:colId xmlns:a16="http://schemas.microsoft.com/office/drawing/2014/main" xmlns="" val="20000"/>
                    </a:ext>
                  </a:extLst>
                </a:gridCol>
                <a:gridCol w="1172247">
                  <a:extLst>
                    <a:ext uri="{9D8B030D-6E8A-4147-A177-3AD203B41FA5}">
                      <a16:colId xmlns:a16="http://schemas.microsoft.com/office/drawing/2014/main" xmlns="" val="20001"/>
                    </a:ext>
                  </a:extLst>
                </a:gridCol>
                <a:gridCol w="1804633">
                  <a:extLst>
                    <a:ext uri="{9D8B030D-6E8A-4147-A177-3AD203B41FA5}">
                      <a16:colId xmlns:a16="http://schemas.microsoft.com/office/drawing/2014/main" xmlns="" val="20002"/>
                    </a:ext>
                  </a:extLst>
                </a:gridCol>
                <a:gridCol w="1270001">
                  <a:extLst>
                    <a:ext uri="{9D8B030D-6E8A-4147-A177-3AD203B41FA5}">
                      <a16:colId xmlns:a16="http://schemas.microsoft.com/office/drawing/2014/main" xmlns="" val="20003"/>
                    </a:ext>
                  </a:extLst>
                </a:gridCol>
              </a:tblGrid>
              <a:tr h="385751">
                <a:tc>
                  <a:txBody>
                    <a:bodyPr/>
                    <a:lstStyle/>
                    <a:p>
                      <a:pPr marL="0" lvl="0" indent="0" algn="ctr" rtl="0">
                        <a:spcBef>
                          <a:spcPts val="0"/>
                        </a:spcBef>
                        <a:spcAft>
                          <a:spcPts val="0"/>
                        </a:spcAft>
                        <a:buNone/>
                      </a:pPr>
                      <a:r>
                        <a:rPr lang="en-US" sz="1600" b="1" dirty="0" err="1" smtClean="0">
                          <a:solidFill>
                            <a:schemeClr val="lt1"/>
                          </a:solidFill>
                        </a:rPr>
                        <a:t>order_id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patient_id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smtClean="0">
                          <a:solidFill>
                            <a:schemeClr val="lt1"/>
                          </a:solidFill>
                        </a:rPr>
                        <a:t>description</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result_time</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extLst>
                  <a:ext uri="{0D108BD9-81ED-4DB2-BD59-A6C34878D82A}">
                    <a16:rowId xmlns:a16="http://schemas.microsoft.com/office/drawing/2014/main" xmlns="" val="10000"/>
                  </a:ext>
                </a:extLst>
              </a:tr>
              <a:tr h="559229">
                <a:tc>
                  <a:txBody>
                    <a:bodyPr/>
                    <a:lstStyle/>
                    <a:p>
                      <a:pPr marL="0" lvl="0" indent="0" algn="ctr" rtl="0">
                        <a:spcBef>
                          <a:spcPts val="0"/>
                        </a:spcBef>
                        <a:spcAft>
                          <a:spcPts val="0"/>
                        </a:spcAft>
                        <a:buNone/>
                      </a:pPr>
                      <a:r>
                        <a:rPr lang="en-US" sz="1400" dirty="0"/>
                        <a:t>19766</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schemeClr>
                    </a:solidFill>
                  </a:tcPr>
                </a:tc>
                <a:tc>
                  <a:txBody>
                    <a:bodyPr/>
                    <a:lstStyle/>
                    <a:p>
                      <a:pPr marL="0" lvl="0" indent="0" algn="ctr" rtl="0">
                        <a:spcBef>
                          <a:spcPts val="0"/>
                        </a:spcBef>
                        <a:spcAft>
                          <a:spcPts val="0"/>
                        </a:spcAft>
                        <a:buNone/>
                      </a:pPr>
                      <a:r>
                        <a:rPr lang="en-US" sz="1400" dirty="0"/>
                        <a:t>511388</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schemeClr>
                    </a:solidFill>
                  </a:tcPr>
                </a:tc>
                <a:tc>
                  <a:txBody>
                    <a:bodyPr/>
                    <a:lstStyle/>
                    <a:p>
                      <a:pPr marL="0" lvl="0" indent="0" algn="ctr" rtl="0">
                        <a:spcBef>
                          <a:spcPts val="0"/>
                        </a:spcBef>
                        <a:spcAft>
                          <a:spcPts val="0"/>
                        </a:spcAft>
                        <a:buNone/>
                      </a:pPr>
                      <a:r>
                        <a:rPr lang="en-US" sz="1400" dirty="0"/>
                        <a:t>PROTHROMBIN TIME</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schemeClr>
                    </a:solidFill>
                  </a:tcPr>
                </a:tc>
                <a:tc>
                  <a:txBody>
                    <a:bodyPr/>
                    <a:lstStyle/>
                    <a:p>
                      <a:pPr algn="ctr"/>
                      <a:r>
                        <a:rPr lang="en-US" sz="1400" dirty="0" smtClean="0">
                          <a:effectLst/>
                        </a:rPr>
                        <a:t>2017-09-20</a:t>
                      </a:r>
                      <a:endParaRPr lang="en-US" sz="1400" dirty="0">
                        <a:effectLst/>
                      </a:endParaRP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xmlns="" val="10001"/>
                  </a:ext>
                </a:extLst>
              </a:tr>
              <a:tr h="559229">
                <a:tc>
                  <a:txBody>
                    <a:bodyPr/>
                    <a:lstStyle/>
                    <a:p>
                      <a:pPr marL="0" lvl="0" indent="0" algn="ctr" rtl="0">
                        <a:spcBef>
                          <a:spcPts val="0"/>
                        </a:spcBef>
                        <a:spcAft>
                          <a:spcPts val="0"/>
                        </a:spcAft>
                        <a:buNone/>
                      </a:pPr>
                      <a:r>
                        <a:rPr lang="en-US" sz="1400" dirty="0"/>
                        <a:t>88444</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marL="0" lvl="0" indent="0" algn="ctr" rtl="0">
                        <a:spcBef>
                          <a:spcPts val="0"/>
                        </a:spcBef>
                        <a:spcAft>
                          <a:spcPts val="0"/>
                        </a:spcAft>
                        <a:buNone/>
                      </a:pPr>
                      <a:r>
                        <a:rPr lang="en-US" sz="1400" dirty="0"/>
                        <a:t>511388</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marL="0" lvl="0" indent="0" algn="ctr" rtl="0">
                        <a:spcBef>
                          <a:spcPts val="0"/>
                        </a:spcBef>
                        <a:spcAft>
                          <a:spcPts val="0"/>
                        </a:spcAft>
                        <a:buNone/>
                      </a:pPr>
                      <a:r>
                        <a:rPr lang="en-US" sz="1400" dirty="0"/>
                        <a:t>BASIC METABOLIC PANEL</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a:r>
                        <a:rPr lang="en-US" sz="1400" dirty="0" smtClean="0">
                          <a:effectLst/>
                        </a:rPr>
                        <a:t>2017-09-01</a:t>
                      </a:r>
                      <a:endParaRPr lang="en-US" sz="1400" dirty="0">
                        <a:effectLst/>
                      </a:endParaRP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xmlns="" val="10002"/>
                  </a:ext>
                </a:extLst>
              </a:tr>
              <a:tr h="781168">
                <a:tc>
                  <a:txBody>
                    <a:bodyPr/>
                    <a:lstStyle/>
                    <a:p>
                      <a:pPr marL="0" lvl="0" indent="0" algn="ctr" rtl="0">
                        <a:spcBef>
                          <a:spcPts val="0"/>
                        </a:spcBef>
                        <a:spcAft>
                          <a:spcPts val="0"/>
                        </a:spcAft>
                        <a:buNone/>
                      </a:pPr>
                      <a:r>
                        <a:rPr lang="en-US" sz="1400" dirty="0"/>
                        <a:t>40477</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lvl="0" indent="0" algn="ctr" rtl="0">
                        <a:spcBef>
                          <a:spcPts val="0"/>
                        </a:spcBef>
                        <a:spcAft>
                          <a:spcPts val="0"/>
                        </a:spcAft>
                        <a:buNone/>
                      </a:pPr>
                      <a:r>
                        <a:rPr lang="en-US" sz="1400" dirty="0"/>
                        <a:t>508061</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60000"/>
                        <a:lumOff val="40000"/>
                      </a:schemeClr>
                    </a:solidFill>
                  </a:tcPr>
                </a:tc>
                <a:tc>
                  <a:txBody>
                    <a:bodyPr/>
                    <a:lstStyle/>
                    <a:p>
                      <a:pPr marL="0" lvl="0" indent="0" algn="ctr" rtl="0">
                        <a:spcBef>
                          <a:spcPts val="0"/>
                        </a:spcBef>
                        <a:spcAft>
                          <a:spcPts val="0"/>
                        </a:spcAft>
                        <a:buNone/>
                      </a:pPr>
                      <a:r>
                        <a:rPr lang="en-US" sz="1400" dirty="0"/>
                        <a:t>THYROID STIMULATING HORMONE</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60000"/>
                        <a:lumOff val="40000"/>
                      </a:schemeClr>
                    </a:solidFill>
                  </a:tcPr>
                </a:tc>
                <a:tc>
                  <a:txBody>
                    <a:bodyPr/>
                    <a:lstStyle/>
                    <a:p>
                      <a:pPr algn="ctr"/>
                      <a:r>
                        <a:rPr lang="en-US" sz="1400" dirty="0" smtClean="0">
                          <a:effectLst/>
                        </a:rPr>
                        <a:t>2017-09-28</a:t>
                      </a:r>
                      <a:endParaRPr lang="en-US" sz="1400" dirty="0">
                        <a:effectLst/>
                      </a:endParaRP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xmlns="" val="10003"/>
                  </a:ext>
                </a:extLst>
              </a:tr>
              <a:tr h="385751">
                <a:tc>
                  <a:txBody>
                    <a:bodyPr/>
                    <a:lstStyle/>
                    <a:p>
                      <a:pPr marL="0" lvl="0" indent="0" algn="ctr" rtl="0">
                        <a:spcBef>
                          <a:spcPts val="0"/>
                        </a:spcBef>
                        <a:spcAft>
                          <a:spcPts val="0"/>
                        </a:spcAft>
                        <a:buNone/>
                      </a:pPr>
                      <a:r>
                        <a:rPr lang="en-US" sz="1400" dirty="0"/>
                        <a:t>97641</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marL="0" lvl="0" indent="0" algn="ctr" rtl="0">
                        <a:spcBef>
                          <a:spcPts val="0"/>
                        </a:spcBef>
                        <a:spcAft>
                          <a:spcPts val="0"/>
                        </a:spcAft>
                        <a:buNone/>
                      </a:pPr>
                      <a:r>
                        <a:rPr lang="en-US" sz="1400" dirty="0"/>
                        <a:t>508061</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marL="0" lvl="0" indent="0" algn="ctr" rtl="0">
                        <a:spcBef>
                          <a:spcPts val="0"/>
                        </a:spcBef>
                        <a:spcAft>
                          <a:spcPts val="0"/>
                        </a:spcAft>
                        <a:buNone/>
                      </a:pPr>
                      <a:r>
                        <a:rPr lang="en-US" sz="1400" dirty="0"/>
                        <a:t>T4, FREE</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r>
                        <a:rPr lang="en-US" sz="1400" dirty="0" smtClean="0">
                          <a:effectLst/>
                        </a:rPr>
                        <a:t>2017-09-04</a:t>
                      </a:r>
                      <a:endParaRPr lang="en-US" sz="1400" dirty="0">
                        <a:effectLst/>
                      </a:endParaRP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xmlns="" val="10004"/>
                  </a:ext>
                </a:extLst>
              </a:tr>
            </a:tbl>
          </a:graphicData>
        </a:graphic>
      </p:graphicFrame>
      <p:cxnSp>
        <p:nvCxnSpPr>
          <p:cNvPr id="12" name="Straight Arrow Connector 11"/>
          <p:cNvCxnSpPr/>
          <p:nvPr/>
        </p:nvCxnSpPr>
        <p:spPr>
          <a:xfrm>
            <a:off x="5879835" y="4651867"/>
            <a:ext cx="486241" cy="1457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138505516"/>
              </p:ext>
            </p:extLst>
          </p:nvPr>
        </p:nvGraphicFramePr>
        <p:xfrm>
          <a:off x="6366076" y="3264396"/>
          <a:ext cx="5378884" cy="2594716"/>
        </p:xfrm>
        <a:graphic>
          <a:graphicData uri="http://schemas.openxmlformats.org/drawingml/2006/table">
            <a:tbl>
              <a:tblPr firstRow="1" bandRow="1"/>
              <a:tblGrid>
                <a:gridCol w="1111684"/>
                <a:gridCol w="1191429"/>
                <a:gridCol w="1795611"/>
                <a:gridCol w="1280160"/>
              </a:tblGrid>
              <a:tr h="370840">
                <a:tc>
                  <a:txBody>
                    <a:bodyPr/>
                    <a:lstStyle/>
                    <a:p>
                      <a:pPr marL="0" marR="0" algn="ctr">
                        <a:lnSpc>
                          <a:spcPct val="107000"/>
                        </a:lnSpc>
                        <a:spcBef>
                          <a:spcPts val="0"/>
                        </a:spcBef>
                        <a:spcAft>
                          <a:spcPts val="800"/>
                        </a:spcAft>
                      </a:pPr>
                      <a:r>
                        <a:rPr lang="en-US" sz="1600" b="1" dirty="0" err="1">
                          <a:solidFill>
                            <a:schemeClr val="bg1"/>
                          </a:solidFill>
                          <a:effectLst/>
                          <a:latin typeface="+mj-lt"/>
                          <a:ea typeface="Calibri" panose="020F0502020204030204" pitchFamily="34" charset="0"/>
                          <a:cs typeface="Times New Roman" panose="02020603050405020304" pitchFamily="18" charset="0"/>
                        </a:rPr>
                        <a:t>order_id</a:t>
                      </a:r>
                      <a:endParaRPr lang="en-US" sz="1600" dirty="0">
                        <a:solidFill>
                          <a:schemeClr val="bg1"/>
                        </a:solidFill>
                        <a:effectLst/>
                        <a:latin typeface="+mj-lt"/>
                        <a:ea typeface="Calibri" panose="020F0502020204030204" pitchFamily="34" charset="0"/>
                        <a:cs typeface="Times New Roman" panose="02020603050405020304" pitchFamily="18" charset="0"/>
                      </a:endParaRP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A6A6A6"/>
                    </a:solidFill>
                  </a:tcPr>
                </a:tc>
                <a:tc>
                  <a:txBody>
                    <a:bodyPr/>
                    <a:lstStyle/>
                    <a:p>
                      <a:pPr marL="0" marR="0" algn="ctr">
                        <a:lnSpc>
                          <a:spcPct val="107000"/>
                        </a:lnSpc>
                        <a:spcBef>
                          <a:spcPts val="0"/>
                        </a:spcBef>
                        <a:spcAft>
                          <a:spcPts val="800"/>
                        </a:spcAft>
                      </a:pPr>
                      <a:r>
                        <a:rPr lang="en-US" sz="1600" b="1" dirty="0" err="1">
                          <a:solidFill>
                            <a:schemeClr val="bg1"/>
                          </a:solidFill>
                          <a:effectLst/>
                          <a:latin typeface="+mj-lt"/>
                          <a:ea typeface="Calibri" panose="020F0502020204030204" pitchFamily="34" charset="0"/>
                          <a:cs typeface="Times New Roman" panose="02020603050405020304" pitchFamily="18" charset="0"/>
                        </a:rPr>
                        <a:t>patient_id</a:t>
                      </a:r>
                      <a:endParaRPr lang="en-US" sz="1600" dirty="0">
                        <a:solidFill>
                          <a:schemeClr val="bg1"/>
                        </a:solidFill>
                        <a:effectLst/>
                        <a:latin typeface="+mj-lt"/>
                        <a:ea typeface="Calibri" panose="020F0502020204030204" pitchFamily="34" charset="0"/>
                        <a:cs typeface="Times New Roman" panose="02020603050405020304" pitchFamily="18" charset="0"/>
                      </a:endParaRP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A6A6A6"/>
                    </a:solidFill>
                  </a:tcPr>
                </a:tc>
                <a:tc>
                  <a:txBody>
                    <a:bodyPr/>
                    <a:lstStyle/>
                    <a:p>
                      <a:pPr marL="0" marR="0" algn="ctr">
                        <a:lnSpc>
                          <a:spcPct val="107000"/>
                        </a:lnSpc>
                        <a:spcBef>
                          <a:spcPts val="0"/>
                        </a:spcBef>
                        <a:spcAft>
                          <a:spcPts val="800"/>
                        </a:spcAft>
                      </a:pPr>
                      <a:r>
                        <a:rPr lang="en-US" sz="1600" b="1" dirty="0">
                          <a:solidFill>
                            <a:schemeClr val="bg1"/>
                          </a:solidFill>
                          <a:effectLst/>
                          <a:latin typeface="+mj-lt"/>
                          <a:ea typeface="Calibri" panose="020F0502020204030204" pitchFamily="34" charset="0"/>
                          <a:cs typeface="Times New Roman" panose="02020603050405020304" pitchFamily="18" charset="0"/>
                        </a:rPr>
                        <a:t>description</a:t>
                      </a:r>
                      <a:endParaRPr lang="en-US" sz="1600" dirty="0">
                        <a:solidFill>
                          <a:schemeClr val="bg1"/>
                        </a:solidFill>
                        <a:effectLst/>
                        <a:latin typeface="+mj-lt"/>
                        <a:ea typeface="Calibri" panose="020F0502020204030204" pitchFamily="34" charset="0"/>
                        <a:cs typeface="Times New Roman" panose="02020603050405020304" pitchFamily="18" charset="0"/>
                      </a:endParaRP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A6A6A6"/>
                    </a:solidFill>
                  </a:tcPr>
                </a:tc>
                <a:tc>
                  <a:txBody>
                    <a:bodyPr/>
                    <a:lstStyle/>
                    <a:p>
                      <a:pPr marL="0" marR="0" algn="ctr">
                        <a:lnSpc>
                          <a:spcPct val="107000"/>
                        </a:lnSpc>
                        <a:spcBef>
                          <a:spcPts val="0"/>
                        </a:spcBef>
                        <a:spcAft>
                          <a:spcPts val="800"/>
                        </a:spcAft>
                      </a:pPr>
                      <a:r>
                        <a:rPr lang="en-US" sz="1600" b="1" dirty="0" err="1">
                          <a:solidFill>
                            <a:schemeClr val="bg1"/>
                          </a:solidFill>
                          <a:effectLst/>
                          <a:latin typeface="+mj-lt"/>
                          <a:ea typeface="Calibri" panose="020F0502020204030204" pitchFamily="34" charset="0"/>
                          <a:cs typeface="Times New Roman" panose="02020603050405020304" pitchFamily="18" charset="0"/>
                        </a:rPr>
                        <a:t>result_time</a:t>
                      </a:r>
                      <a:endParaRPr lang="en-US" sz="1600" dirty="0">
                        <a:solidFill>
                          <a:schemeClr val="bg1"/>
                        </a:solidFill>
                        <a:effectLst/>
                        <a:latin typeface="+mj-lt"/>
                        <a:ea typeface="Calibri" panose="020F0502020204030204" pitchFamily="34" charset="0"/>
                        <a:cs typeface="Times New Roman" panose="02020603050405020304" pitchFamily="18" charset="0"/>
                      </a:endParaRP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A6A6A6"/>
                    </a:solidFill>
                  </a:tcPr>
                </a:tc>
              </a:tr>
              <a:tr h="370840">
                <a:tc>
                  <a:txBody>
                    <a:bodyPr/>
                    <a:lstStyle/>
                    <a:p>
                      <a:pPr marL="0" lvl="0" indent="0" algn="ctr" rtl="0">
                        <a:spcBef>
                          <a:spcPts val="0"/>
                        </a:spcBef>
                        <a:spcAft>
                          <a:spcPts val="0"/>
                        </a:spcAft>
                        <a:buNone/>
                      </a:pPr>
                      <a:r>
                        <a:rPr lang="en-US" sz="1400" dirty="0"/>
                        <a:t>97641</a:t>
                      </a:r>
                      <a:endParaRPr sz="1400" dirty="0"/>
                    </a:p>
                  </a:txBody>
                  <a:tcPr marL="48978" marR="48978" marT="55446" marB="5544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2">
                        <a:lumMod val="40000"/>
                        <a:lumOff val="60000"/>
                      </a:schemeClr>
                    </a:solidFill>
                  </a:tcPr>
                </a:tc>
                <a:tc>
                  <a:txBody>
                    <a:bodyPr/>
                    <a:lstStyle/>
                    <a:p>
                      <a:pPr marL="0" lvl="0" indent="0" algn="ctr" rtl="0">
                        <a:spcBef>
                          <a:spcPts val="0"/>
                        </a:spcBef>
                        <a:spcAft>
                          <a:spcPts val="0"/>
                        </a:spcAft>
                        <a:buNone/>
                      </a:pPr>
                      <a:r>
                        <a:rPr lang="en-US" sz="1400" dirty="0"/>
                        <a:t>508061</a:t>
                      </a:r>
                      <a:endParaRPr sz="1400" dirty="0"/>
                    </a:p>
                  </a:txBody>
                  <a:tcPr marL="48978" marR="48978" marT="55446" marB="5544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2">
                        <a:lumMod val="40000"/>
                        <a:lumOff val="60000"/>
                      </a:schemeClr>
                    </a:solidFill>
                  </a:tcPr>
                </a:tc>
                <a:tc>
                  <a:txBody>
                    <a:bodyPr/>
                    <a:lstStyle/>
                    <a:p>
                      <a:pPr marL="0" lvl="0" indent="0" algn="ctr" rtl="0">
                        <a:spcBef>
                          <a:spcPts val="0"/>
                        </a:spcBef>
                        <a:spcAft>
                          <a:spcPts val="0"/>
                        </a:spcAft>
                        <a:buNone/>
                      </a:pPr>
                      <a:r>
                        <a:rPr lang="en-US" sz="1400" dirty="0"/>
                        <a:t>T4, FREE</a:t>
                      </a:r>
                      <a:endParaRPr sz="1400" dirty="0"/>
                    </a:p>
                  </a:txBody>
                  <a:tcPr marL="48978" marR="48978" marT="55446" marB="5544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2">
                        <a:lumMod val="40000"/>
                        <a:lumOff val="60000"/>
                      </a:schemeClr>
                    </a:solidFill>
                  </a:tcPr>
                </a:tc>
                <a:tc>
                  <a:txBody>
                    <a:bodyPr/>
                    <a:lstStyle/>
                    <a:p>
                      <a:pPr algn="ctr"/>
                      <a:r>
                        <a:rPr lang="en-US" sz="1400" dirty="0" smtClean="0">
                          <a:effectLst/>
                        </a:rPr>
                        <a:t>2017-09-04</a:t>
                      </a:r>
                      <a:endParaRPr lang="en-US" sz="1400" dirty="0">
                        <a:effectLst/>
                      </a:endParaRPr>
                    </a:p>
                  </a:txBody>
                  <a:tcPr marL="45720" marR="45720" marT="15240" marB="1524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2">
                        <a:lumMod val="40000"/>
                        <a:lumOff val="60000"/>
                      </a:schemeClr>
                    </a:solidFill>
                  </a:tcPr>
                </a:tc>
              </a:tr>
              <a:tr h="370840">
                <a:tc>
                  <a:txBody>
                    <a:bodyPr/>
                    <a:lstStyle/>
                    <a:p>
                      <a:pPr marL="0" lvl="0" indent="0" algn="ctr" rtl="0">
                        <a:spcBef>
                          <a:spcPts val="0"/>
                        </a:spcBef>
                        <a:spcAft>
                          <a:spcPts val="0"/>
                        </a:spcAft>
                        <a:buNone/>
                      </a:pPr>
                      <a:r>
                        <a:rPr lang="en-US" sz="1400" dirty="0"/>
                        <a:t>40477</a:t>
                      </a:r>
                      <a:endParaRPr sz="1400" dirty="0"/>
                    </a:p>
                  </a:txBody>
                  <a:tcPr marL="48978" marR="48978" marT="55446" marB="5544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2">
                        <a:lumMod val="60000"/>
                        <a:lumOff val="40000"/>
                      </a:schemeClr>
                    </a:solidFill>
                  </a:tcPr>
                </a:tc>
                <a:tc>
                  <a:txBody>
                    <a:bodyPr/>
                    <a:lstStyle/>
                    <a:p>
                      <a:pPr marL="0" lvl="0" indent="0" algn="ctr" rtl="0">
                        <a:spcBef>
                          <a:spcPts val="0"/>
                        </a:spcBef>
                        <a:spcAft>
                          <a:spcPts val="0"/>
                        </a:spcAft>
                        <a:buNone/>
                      </a:pPr>
                      <a:r>
                        <a:rPr lang="en-US" sz="1400" dirty="0"/>
                        <a:t>508061</a:t>
                      </a:r>
                      <a:endParaRPr sz="1400" dirty="0"/>
                    </a:p>
                  </a:txBody>
                  <a:tcPr marL="48978" marR="48978" marT="55446" marB="5544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2">
                        <a:lumMod val="60000"/>
                        <a:lumOff val="40000"/>
                      </a:schemeClr>
                    </a:solidFill>
                  </a:tcPr>
                </a:tc>
                <a:tc>
                  <a:txBody>
                    <a:bodyPr/>
                    <a:lstStyle/>
                    <a:p>
                      <a:pPr marL="0" lvl="0" indent="0" algn="ctr" rtl="0">
                        <a:spcBef>
                          <a:spcPts val="0"/>
                        </a:spcBef>
                        <a:spcAft>
                          <a:spcPts val="0"/>
                        </a:spcAft>
                        <a:buNone/>
                      </a:pPr>
                      <a:r>
                        <a:rPr lang="en-US" sz="1400" dirty="0"/>
                        <a:t>THYROID STIMULATING HORMONE</a:t>
                      </a:r>
                      <a:endParaRPr sz="1400" dirty="0"/>
                    </a:p>
                  </a:txBody>
                  <a:tcPr marL="48978" marR="48978" marT="55446" marB="5544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2">
                        <a:lumMod val="60000"/>
                        <a:lumOff val="40000"/>
                      </a:schemeClr>
                    </a:solidFill>
                  </a:tcPr>
                </a:tc>
                <a:tc>
                  <a:txBody>
                    <a:bodyPr/>
                    <a:lstStyle/>
                    <a:p>
                      <a:pPr algn="ctr"/>
                      <a:r>
                        <a:rPr lang="en-US" sz="1400" dirty="0" smtClean="0">
                          <a:effectLst/>
                        </a:rPr>
                        <a:t>2017-09-28</a:t>
                      </a:r>
                      <a:endParaRPr lang="en-US" sz="1400" dirty="0">
                        <a:effectLst/>
                      </a:endParaRPr>
                    </a:p>
                  </a:txBody>
                  <a:tcPr marL="45720" marR="45720" marT="15240" marB="1524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2">
                        <a:lumMod val="60000"/>
                        <a:lumOff val="40000"/>
                      </a:schemeClr>
                    </a:solidFill>
                  </a:tcPr>
                </a:tc>
              </a:tr>
              <a:tr h="370840">
                <a:tc>
                  <a:txBody>
                    <a:bodyPr/>
                    <a:lstStyle/>
                    <a:p>
                      <a:pPr marL="0" lvl="0" indent="0" algn="ctr" rtl="0">
                        <a:spcBef>
                          <a:spcPts val="0"/>
                        </a:spcBef>
                        <a:spcAft>
                          <a:spcPts val="0"/>
                        </a:spcAft>
                        <a:buNone/>
                      </a:pPr>
                      <a:r>
                        <a:rPr lang="en-US" sz="1400" dirty="0"/>
                        <a:t>88444</a:t>
                      </a:r>
                      <a:endParaRPr sz="1400" dirty="0"/>
                    </a:p>
                  </a:txBody>
                  <a:tcPr marL="48978" marR="48978" marT="55446" marB="5544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4">
                        <a:lumMod val="40000"/>
                        <a:lumOff val="60000"/>
                      </a:schemeClr>
                    </a:solidFill>
                  </a:tcPr>
                </a:tc>
                <a:tc>
                  <a:txBody>
                    <a:bodyPr/>
                    <a:lstStyle/>
                    <a:p>
                      <a:pPr marL="0" lvl="0" indent="0" algn="ctr" rtl="0">
                        <a:spcBef>
                          <a:spcPts val="0"/>
                        </a:spcBef>
                        <a:spcAft>
                          <a:spcPts val="0"/>
                        </a:spcAft>
                        <a:buNone/>
                      </a:pPr>
                      <a:r>
                        <a:rPr lang="en-US" sz="1400" dirty="0"/>
                        <a:t>511388</a:t>
                      </a:r>
                      <a:endParaRPr sz="1400" dirty="0"/>
                    </a:p>
                  </a:txBody>
                  <a:tcPr marL="48978" marR="48978" marT="55446" marB="5544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4">
                        <a:lumMod val="40000"/>
                        <a:lumOff val="60000"/>
                      </a:schemeClr>
                    </a:solidFill>
                  </a:tcPr>
                </a:tc>
                <a:tc>
                  <a:txBody>
                    <a:bodyPr/>
                    <a:lstStyle/>
                    <a:p>
                      <a:pPr marL="0" lvl="0" indent="0" algn="ctr" rtl="0">
                        <a:spcBef>
                          <a:spcPts val="0"/>
                        </a:spcBef>
                        <a:spcAft>
                          <a:spcPts val="0"/>
                        </a:spcAft>
                        <a:buNone/>
                      </a:pPr>
                      <a:r>
                        <a:rPr lang="en-US" sz="1400" dirty="0"/>
                        <a:t>BASIC METABOLIC PANEL</a:t>
                      </a:r>
                      <a:endParaRPr sz="1400" dirty="0"/>
                    </a:p>
                  </a:txBody>
                  <a:tcPr marL="48978" marR="48978" marT="55446" marB="5544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4">
                        <a:lumMod val="40000"/>
                        <a:lumOff val="60000"/>
                      </a:schemeClr>
                    </a:solidFill>
                  </a:tcPr>
                </a:tc>
                <a:tc>
                  <a:txBody>
                    <a:bodyPr/>
                    <a:lstStyle/>
                    <a:p>
                      <a:pPr algn="ctr"/>
                      <a:r>
                        <a:rPr lang="en-US" sz="1400" dirty="0" smtClean="0">
                          <a:effectLst/>
                        </a:rPr>
                        <a:t>2017-09-01</a:t>
                      </a:r>
                      <a:endParaRPr lang="en-US" sz="1400" dirty="0">
                        <a:effectLst/>
                      </a:endParaRPr>
                    </a:p>
                  </a:txBody>
                  <a:tcPr marL="45720" marR="45720" marT="15240" marB="1524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4">
                        <a:lumMod val="40000"/>
                        <a:lumOff val="60000"/>
                      </a:schemeClr>
                    </a:solidFill>
                  </a:tcPr>
                </a:tc>
              </a:tr>
              <a:tr h="563880">
                <a:tc>
                  <a:txBody>
                    <a:bodyPr/>
                    <a:lstStyle/>
                    <a:p>
                      <a:pPr marL="0" lvl="0" indent="0" algn="ctr" rtl="0">
                        <a:spcBef>
                          <a:spcPts val="0"/>
                        </a:spcBef>
                        <a:spcAft>
                          <a:spcPts val="0"/>
                        </a:spcAft>
                        <a:buNone/>
                      </a:pPr>
                      <a:r>
                        <a:rPr lang="en-US" sz="1400" dirty="0"/>
                        <a:t>19766</a:t>
                      </a:r>
                      <a:endParaRPr sz="1400" dirty="0"/>
                    </a:p>
                  </a:txBody>
                  <a:tcPr marL="48978" marR="48978" marT="55446" marB="5544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4">
                        <a:lumMod val="60000"/>
                        <a:lumOff val="40000"/>
                      </a:schemeClr>
                    </a:solidFill>
                  </a:tcPr>
                </a:tc>
                <a:tc>
                  <a:txBody>
                    <a:bodyPr/>
                    <a:lstStyle/>
                    <a:p>
                      <a:pPr marL="0" lvl="0" indent="0" algn="ctr" rtl="0">
                        <a:spcBef>
                          <a:spcPts val="0"/>
                        </a:spcBef>
                        <a:spcAft>
                          <a:spcPts val="0"/>
                        </a:spcAft>
                        <a:buNone/>
                      </a:pPr>
                      <a:r>
                        <a:rPr lang="en-US" sz="1400" dirty="0"/>
                        <a:t>511388</a:t>
                      </a:r>
                      <a:endParaRPr sz="1400" dirty="0"/>
                    </a:p>
                  </a:txBody>
                  <a:tcPr marL="48978" marR="48978" marT="55446" marB="5544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4">
                        <a:lumMod val="60000"/>
                        <a:lumOff val="40000"/>
                      </a:schemeClr>
                    </a:solidFill>
                  </a:tcPr>
                </a:tc>
                <a:tc>
                  <a:txBody>
                    <a:bodyPr/>
                    <a:lstStyle/>
                    <a:p>
                      <a:pPr marL="0" lvl="0" indent="0" algn="ctr" rtl="0">
                        <a:spcBef>
                          <a:spcPts val="0"/>
                        </a:spcBef>
                        <a:spcAft>
                          <a:spcPts val="0"/>
                        </a:spcAft>
                        <a:buNone/>
                      </a:pPr>
                      <a:r>
                        <a:rPr lang="en-US" sz="1400" dirty="0"/>
                        <a:t>PROTHROMBIN TIME</a:t>
                      </a:r>
                      <a:endParaRPr sz="1400" dirty="0"/>
                    </a:p>
                  </a:txBody>
                  <a:tcPr marL="48978" marR="48978" marT="55446" marB="5544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4">
                        <a:lumMod val="60000"/>
                        <a:lumOff val="40000"/>
                      </a:schemeClr>
                    </a:solidFill>
                  </a:tcPr>
                </a:tc>
                <a:tc>
                  <a:txBody>
                    <a:bodyPr/>
                    <a:lstStyle/>
                    <a:p>
                      <a:pPr algn="ctr"/>
                      <a:r>
                        <a:rPr lang="en-US" sz="1400" dirty="0" smtClean="0">
                          <a:effectLst/>
                        </a:rPr>
                        <a:t>2017-09-20</a:t>
                      </a:r>
                      <a:endParaRPr lang="en-US" sz="1400" dirty="0">
                        <a:effectLst/>
                      </a:endParaRPr>
                    </a:p>
                  </a:txBody>
                  <a:tcPr marL="45720" marR="45720" marT="15240" marB="1524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4">
                        <a:lumMod val="60000"/>
                        <a:lumOff val="40000"/>
                      </a:schemeClr>
                    </a:solidFill>
                  </a:tcPr>
                </a:tc>
              </a:tr>
            </a:tbl>
          </a:graphicData>
        </a:graphic>
      </p:graphicFrame>
    </p:spTree>
    <p:extLst>
      <p:ext uri="{BB962C8B-B14F-4D97-AF65-F5344CB8AC3E}">
        <p14:creationId xmlns:p14="http://schemas.microsoft.com/office/powerpoint/2010/main" val="7175902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7"/>
          <p:cNvSpPr/>
          <p:nvPr/>
        </p:nvSpPr>
        <p:spPr>
          <a:xfrm>
            <a:off x="0" y="0"/>
            <a:ext cx="12192000"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350" name="Google Shape;350;p37"/>
          <p:cNvSpPr txBox="1">
            <a:spLocks noGrp="1"/>
          </p:cNvSpPr>
          <p:nvPr>
            <p:ph type="title"/>
          </p:nvPr>
        </p:nvSpPr>
        <p:spPr>
          <a:xfrm>
            <a:off x="4236721" y="614555"/>
            <a:ext cx="3357542" cy="777536"/>
          </a:xfrm>
          <a:prstGeom prst="rect">
            <a:avLst/>
          </a:prstGeom>
          <a:noFill/>
          <a:ln>
            <a:noFill/>
          </a:ln>
        </p:spPr>
        <p:txBody>
          <a:bodyPr spcFirstLastPara="1" wrap="square" lIns="0" tIns="6455" rIns="0" bIns="0" anchor="t" anchorCtr="0">
            <a:noAutofit/>
          </a:bodyPr>
          <a:lstStyle/>
          <a:p>
            <a:pPr marL="10545"/>
            <a:r>
              <a:rPr lang="en-US" dirty="0" smtClean="0"/>
              <a:t>Exercise 5</a:t>
            </a:r>
            <a:endParaRPr dirty="0"/>
          </a:p>
        </p:txBody>
      </p:sp>
      <p:sp>
        <p:nvSpPr>
          <p:cNvPr id="351" name="Google Shape;351;p37"/>
          <p:cNvSpPr txBox="1"/>
          <p:nvPr/>
        </p:nvSpPr>
        <p:spPr>
          <a:xfrm>
            <a:off x="1405054" y="1890818"/>
            <a:ext cx="10259122" cy="3355554"/>
          </a:xfrm>
          <a:prstGeom prst="rect">
            <a:avLst/>
          </a:prstGeom>
          <a:noFill/>
          <a:ln>
            <a:noFill/>
          </a:ln>
        </p:spPr>
        <p:txBody>
          <a:bodyPr spcFirstLastPara="1" wrap="square" lIns="0" tIns="6804" rIns="0" bIns="0" anchor="t" anchorCtr="0">
            <a:noAutofit/>
          </a:bodyPr>
          <a:lstStyle/>
          <a:p>
            <a:pPr marL="6803" marR="2721"/>
            <a:r>
              <a:rPr lang="en-US" sz="2800" dirty="0" smtClean="0">
                <a:solidFill>
                  <a:srgbClr val="005493"/>
                </a:solidFill>
                <a:latin typeface="Calibri"/>
                <a:ea typeface="Calibri"/>
                <a:cs typeface="Calibri"/>
                <a:sym typeface="Calibri"/>
              </a:rPr>
              <a:t>Arrange </a:t>
            </a:r>
            <a:r>
              <a:rPr lang="en-US" sz="2800" dirty="0">
                <a:solidFill>
                  <a:srgbClr val="005493"/>
                </a:solidFill>
                <a:latin typeface="Calibri"/>
                <a:ea typeface="Calibri"/>
                <a:cs typeface="Calibri"/>
                <a:sym typeface="Calibri"/>
              </a:rPr>
              <a:t>orders by </a:t>
            </a:r>
            <a:r>
              <a:rPr lang="en-US" sz="2800" dirty="0" err="1" smtClean="0">
                <a:solidFill>
                  <a:srgbClr val="005493"/>
                </a:solidFill>
                <a:latin typeface="Calibri"/>
                <a:ea typeface="Calibri"/>
                <a:cs typeface="Calibri"/>
                <a:sym typeface="Calibri"/>
              </a:rPr>
              <a:t>order_status_c_descr</a:t>
            </a:r>
            <a:r>
              <a:rPr lang="en-US" sz="2800" dirty="0" smtClean="0">
                <a:solidFill>
                  <a:srgbClr val="005493"/>
                </a:solidFill>
                <a:latin typeface="Calibri"/>
                <a:ea typeface="Calibri"/>
                <a:cs typeface="Calibri"/>
                <a:sym typeface="Calibri"/>
              </a:rPr>
              <a:t>. </a:t>
            </a:r>
            <a:r>
              <a:rPr lang="en-US" sz="2800" dirty="0">
                <a:solidFill>
                  <a:srgbClr val="005493"/>
                </a:solidFill>
                <a:latin typeface="Calibri"/>
                <a:ea typeface="Calibri"/>
                <a:cs typeface="Calibri"/>
                <a:sym typeface="Calibri"/>
              </a:rPr>
              <a:t>What order statuses appear in the top rows of the data frame</a:t>
            </a:r>
            <a:r>
              <a:rPr lang="en-US" sz="2800" dirty="0" smtClean="0">
                <a:solidFill>
                  <a:srgbClr val="005493"/>
                </a:solidFill>
                <a:latin typeface="Calibri"/>
                <a:ea typeface="Calibri"/>
                <a:cs typeface="Calibri"/>
                <a:sym typeface="Calibri"/>
              </a:rPr>
              <a:t>?</a:t>
            </a:r>
          </a:p>
          <a:p>
            <a:pPr marL="6803" marR="2721">
              <a:lnSpc>
                <a:spcPct val="124848"/>
              </a:lnSpc>
            </a:pPr>
            <a:endParaRPr lang="en-US" sz="2800" dirty="0">
              <a:solidFill>
                <a:srgbClr val="005493"/>
              </a:solidFill>
              <a:latin typeface="Calibri"/>
              <a:ea typeface="Calibri"/>
              <a:cs typeface="Calibri"/>
              <a:sym typeface="Calibri"/>
            </a:endParaRPr>
          </a:p>
          <a:p>
            <a:pPr marL="6803" marR="2721"/>
            <a:r>
              <a:rPr lang="en-US" sz="2800" dirty="0" smtClean="0">
                <a:solidFill>
                  <a:srgbClr val="005493"/>
                </a:solidFill>
                <a:latin typeface="Calibri"/>
                <a:ea typeface="Calibri"/>
                <a:cs typeface="Calibri"/>
                <a:sym typeface="Calibri"/>
              </a:rPr>
              <a:t>Add </a:t>
            </a:r>
            <a:r>
              <a:rPr lang="en-US" sz="2800" dirty="0" err="1" smtClean="0">
                <a:solidFill>
                  <a:srgbClr val="005493"/>
                </a:solidFill>
                <a:latin typeface="Calibri"/>
                <a:ea typeface="Calibri"/>
                <a:cs typeface="Calibri"/>
                <a:sym typeface="Calibri"/>
              </a:rPr>
              <a:t>order_class_c_descr</a:t>
            </a:r>
            <a:r>
              <a:rPr lang="en-US" sz="2800" dirty="0" smtClean="0">
                <a:solidFill>
                  <a:srgbClr val="005493"/>
                </a:solidFill>
                <a:latin typeface="Calibri"/>
                <a:ea typeface="Calibri"/>
                <a:cs typeface="Calibri"/>
                <a:sym typeface="Calibri"/>
              </a:rPr>
              <a:t> </a:t>
            </a:r>
            <a:r>
              <a:rPr lang="en-US" sz="2800" dirty="0">
                <a:solidFill>
                  <a:srgbClr val="005493"/>
                </a:solidFill>
                <a:latin typeface="Calibri"/>
                <a:ea typeface="Calibri"/>
                <a:cs typeface="Calibri"/>
                <a:sym typeface="Calibri"/>
              </a:rPr>
              <a:t>as a second (tie breaking) variable to arrange on, but order it in </a:t>
            </a:r>
            <a:r>
              <a:rPr lang="en-US" sz="2800" i="1" dirty="0">
                <a:solidFill>
                  <a:srgbClr val="005493"/>
                </a:solidFill>
                <a:latin typeface="Calibri"/>
                <a:ea typeface="Calibri"/>
                <a:cs typeface="Calibri"/>
                <a:sym typeface="Calibri"/>
              </a:rPr>
              <a:t>reverse</a:t>
            </a:r>
            <a:r>
              <a:rPr lang="en-US" sz="2800" dirty="0">
                <a:solidFill>
                  <a:srgbClr val="005493"/>
                </a:solidFill>
                <a:latin typeface="Calibri"/>
                <a:ea typeface="Calibri"/>
                <a:cs typeface="Calibri"/>
                <a:sym typeface="Calibri"/>
              </a:rPr>
              <a:t> alphabetical order. Explore what type of order class appears </a:t>
            </a:r>
            <a:r>
              <a:rPr lang="en-US" sz="2800" dirty="0" smtClean="0">
                <a:solidFill>
                  <a:srgbClr val="005493"/>
                </a:solidFill>
                <a:latin typeface="Calibri"/>
                <a:ea typeface="Calibri"/>
                <a:cs typeface="Calibri"/>
                <a:sym typeface="Calibri"/>
              </a:rPr>
              <a:t>at the top of </a:t>
            </a:r>
            <a:r>
              <a:rPr lang="en-US" sz="2800" dirty="0">
                <a:solidFill>
                  <a:srgbClr val="005493"/>
                </a:solidFill>
                <a:latin typeface="Calibri"/>
                <a:ea typeface="Calibri"/>
                <a:cs typeface="Calibri"/>
                <a:sym typeface="Calibri"/>
              </a:rPr>
              <a:t>the data frame. </a:t>
            </a:r>
            <a:r>
              <a:rPr lang="en-US" sz="2800" dirty="0" smtClean="0">
                <a:solidFill>
                  <a:srgbClr val="005493"/>
                </a:solidFill>
                <a:latin typeface="Calibri"/>
                <a:ea typeface="Calibri"/>
                <a:cs typeface="Calibri"/>
                <a:sym typeface="Calibri"/>
              </a:rPr>
              <a:t>To </a:t>
            </a:r>
            <a:r>
              <a:rPr lang="en-US" sz="2800" dirty="0">
                <a:solidFill>
                  <a:srgbClr val="005493"/>
                </a:solidFill>
                <a:latin typeface="Calibri"/>
                <a:ea typeface="Calibri"/>
                <a:cs typeface="Calibri"/>
                <a:sym typeface="Calibri"/>
              </a:rPr>
              <a:t>what type of lab test does this order class seem to relate to?</a:t>
            </a:r>
          </a:p>
        </p:txBody>
      </p:sp>
      <p:sp>
        <p:nvSpPr>
          <p:cNvPr id="352" name="Google Shape;352;p37"/>
          <p:cNvSpPr/>
          <p:nvPr/>
        </p:nvSpPr>
        <p:spPr>
          <a:xfrm>
            <a:off x="9735362" y="5671100"/>
            <a:ext cx="2256268" cy="1007839"/>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48978" tIns="48978" rIns="48978" bIns="48978" anchor="ctr" anchorCtr="0">
            <a:noAutofit/>
          </a:bodyPr>
          <a:lstStyle/>
          <a:p>
            <a:pPr algn="ctr"/>
            <a:r>
              <a:rPr lang="en-US" sz="5143" dirty="0" smtClean="0">
                <a:latin typeface="Courier New"/>
                <a:ea typeface="Courier New"/>
                <a:cs typeface="Courier New"/>
                <a:sym typeface="Courier New"/>
              </a:rPr>
              <a:t>03:00</a:t>
            </a:r>
            <a:endParaRPr sz="5143" dirty="0">
              <a:latin typeface="Courier New"/>
              <a:ea typeface="Courier New"/>
              <a:cs typeface="Courier New"/>
              <a:sym typeface="Courier New"/>
            </a:endParaRPr>
          </a:p>
        </p:txBody>
      </p:sp>
    </p:spTree>
    <p:extLst>
      <p:ext uri="{BB962C8B-B14F-4D97-AF65-F5344CB8AC3E}">
        <p14:creationId xmlns:p14="http://schemas.microsoft.com/office/powerpoint/2010/main" val="4906987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12" name="Rectangle 11"/>
          <p:cNvSpPr/>
          <p:nvPr/>
        </p:nvSpPr>
        <p:spPr>
          <a:xfrm>
            <a:off x="594739" y="3333566"/>
            <a:ext cx="10400363" cy="2472050"/>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94739" y="315412"/>
            <a:ext cx="10400362" cy="2456363"/>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4" name="TextBox 3"/>
          <p:cNvSpPr txBox="1"/>
          <p:nvPr/>
        </p:nvSpPr>
        <p:spPr>
          <a:xfrm>
            <a:off x="699809" y="523228"/>
            <a:ext cx="10615961" cy="461665"/>
          </a:xfrm>
          <a:prstGeom prst="rect">
            <a:avLst/>
          </a:prstGeom>
          <a:noFill/>
        </p:spPr>
        <p:txBody>
          <a:bodyPr wrap="square" rtlCol="0">
            <a:spAutoFit/>
          </a:bodyPr>
          <a:lstStyle/>
          <a:p>
            <a:r>
              <a:rPr lang="en-US" sz="2400" dirty="0">
                <a:solidFill>
                  <a:srgbClr val="164F86"/>
                </a:solidFill>
                <a:latin typeface="Consolas" panose="020B0609020204030204" pitchFamily="49" charset="0"/>
                <a:ea typeface="Courier New"/>
                <a:cs typeface="Consolas" panose="020B0609020204030204" pitchFamily="49" charset="0"/>
                <a:sym typeface="Courier New"/>
              </a:rPr>
              <a:t>arrange(orders, </a:t>
            </a:r>
            <a:r>
              <a:rPr lang="en-US" sz="2400" dirty="0" err="1">
                <a:solidFill>
                  <a:srgbClr val="164F86"/>
                </a:solidFill>
                <a:latin typeface="Consolas" panose="020B0609020204030204" pitchFamily="49" charset="0"/>
                <a:ea typeface="Courier New"/>
                <a:cs typeface="Consolas" panose="020B0609020204030204" pitchFamily="49" charset="0"/>
                <a:sym typeface="Courier New"/>
              </a:rPr>
              <a:t>order_status_c_descr</a:t>
            </a:r>
            <a:r>
              <a:rPr lang="en-US" sz="2400" dirty="0">
                <a:solidFill>
                  <a:srgbClr val="164F86"/>
                </a:solidFill>
                <a:latin typeface="Consolas" panose="020B0609020204030204" pitchFamily="49" charset="0"/>
                <a:ea typeface="Courier New"/>
                <a:cs typeface="Consolas" panose="020B0609020204030204" pitchFamily="49" charset="0"/>
                <a:sym typeface="Courier New"/>
              </a:rPr>
              <a:t>)</a:t>
            </a:r>
          </a:p>
        </p:txBody>
      </p:sp>
      <p:sp>
        <p:nvSpPr>
          <p:cNvPr id="14" name="TextBox 13"/>
          <p:cNvSpPr txBox="1"/>
          <p:nvPr/>
        </p:nvSpPr>
        <p:spPr>
          <a:xfrm>
            <a:off x="699810" y="3324266"/>
            <a:ext cx="10615961" cy="830997"/>
          </a:xfrm>
          <a:prstGeom prst="rect">
            <a:avLst/>
          </a:prstGeom>
          <a:noFill/>
        </p:spPr>
        <p:txBody>
          <a:bodyPr wrap="square" rtlCol="0">
            <a:spAutoFit/>
          </a:bodyPr>
          <a:lstStyle/>
          <a:p>
            <a:r>
              <a:rPr lang="en-US" sz="2400" dirty="0">
                <a:solidFill>
                  <a:srgbClr val="164F86"/>
                </a:solidFill>
                <a:latin typeface="Consolas" panose="020B0609020204030204" pitchFamily="49" charset="0"/>
                <a:ea typeface="Courier New"/>
                <a:cs typeface="Consolas" panose="020B0609020204030204" pitchFamily="49" charset="0"/>
                <a:sym typeface="Courier New"/>
              </a:rPr>
              <a:t>arrange(orders, </a:t>
            </a:r>
            <a:r>
              <a:rPr lang="en-US" sz="2400" dirty="0" err="1">
                <a:solidFill>
                  <a:srgbClr val="164F86"/>
                </a:solidFill>
                <a:latin typeface="Consolas" panose="020B0609020204030204" pitchFamily="49" charset="0"/>
                <a:ea typeface="Courier New"/>
                <a:cs typeface="Consolas" panose="020B0609020204030204" pitchFamily="49" charset="0"/>
                <a:sym typeface="Courier New"/>
              </a:rPr>
              <a:t>order_status_c_descr</a:t>
            </a:r>
            <a:r>
              <a:rPr lang="en-US" sz="2400" dirty="0">
                <a:solidFill>
                  <a:srgbClr val="164F86"/>
                </a:solidFill>
                <a:latin typeface="Consolas" panose="020B0609020204030204" pitchFamily="49" charset="0"/>
                <a:ea typeface="Courier New"/>
                <a:cs typeface="Consolas" panose="020B0609020204030204" pitchFamily="49" charset="0"/>
                <a:sym typeface="Courier New"/>
              </a:rPr>
              <a:t>, </a:t>
            </a:r>
            <a:endParaRPr lang="en-US" sz="2400" dirty="0" smtClean="0">
              <a:solidFill>
                <a:srgbClr val="164F86"/>
              </a:solidFill>
              <a:latin typeface="Consolas" panose="020B0609020204030204" pitchFamily="49" charset="0"/>
              <a:ea typeface="Courier New"/>
              <a:cs typeface="Consolas" panose="020B0609020204030204" pitchFamily="49" charset="0"/>
              <a:sym typeface="Courier New"/>
            </a:endParaRPr>
          </a:p>
          <a:p>
            <a:r>
              <a:rPr lang="en-US" sz="2400" dirty="0">
                <a:solidFill>
                  <a:srgbClr val="164F86"/>
                </a:solidFill>
                <a:latin typeface="Consolas" panose="020B0609020204030204" pitchFamily="49" charset="0"/>
                <a:ea typeface="Courier New"/>
                <a:cs typeface="Consolas" panose="020B0609020204030204" pitchFamily="49" charset="0"/>
                <a:sym typeface="Courier New"/>
              </a:rPr>
              <a:t>	</a:t>
            </a:r>
            <a:r>
              <a:rPr lang="en-US" sz="24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en-US" sz="2400" dirty="0" err="1" smtClean="0">
                <a:solidFill>
                  <a:srgbClr val="164F86"/>
                </a:solidFill>
                <a:latin typeface="Consolas" panose="020B0609020204030204" pitchFamily="49" charset="0"/>
                <a:ea typeface="Courier New"/>
                <a:cs typeface="Consolas" panose="020B0609020204030204" pitchFamily="49" charset="0"/>
                <a:sym typeface="Courier New"/>
              </a:rPr>
              <a:t>desc</a:t>
            </a:r>
            <a:r>
              <a:rPr lang="en-US" sz="2400" dirty="0" smtClean="0">
                <a:solidFill>
                  <a:srgbClr val="164F86"/>
                </a:solidFill>
                <a:latin typeface="Consolas" panose="020B0609020204030204" pitchFamily="49" charset="0"/>
                <a:ea typeface="Courier New"/>
                <a:cs typeface="Consolas" panose="020B0609020204030204" pitchFamily="49" charset="0"/>
                <a:sym typeface="Courier New"/>
              </a:rPr>
              <a:t>(</a:t>
            </a:r>
            <a:r>
              <a:rPr lang="en-US" sz="2400" dirty="0" err="1" smtClean="0">
                <a:solidFill>
                  <a:srgbClr val="164F86"/>
                </a:solidFill>
                <a:latin typeface="Consolas" panose="020B0609020204030204" pitchFamily="49" charset="0"/>
                <a:ea typeface="Courier New"/>
                <a:cs typeface="Consolas" panose="020B0609020204030204" pitchFamily="49" charset="0"/>
                <a:sym typeface="Courier New"/>
              </a:rPr>
              <a:t>order_class_c_descr</a:t>
            </a:r>
            <a:r>
              <a:rPr lang="en-US" sz="2400" dirty="0">
                <a:solidFill>
                  <a:srgbClr val="164F86"/>
                </a:solidFill>
                <a:latin typeface="Consolas" panose="020B0609020204030204" pitchFamily="49" charset="0"/>
                <a:ea typeface="Courier New"/>
                <a:cs typeface="Consolas" panose="020B0609020204030204" pitchFamily="49" charset="0"/>
                <a:sym typeface="Courier New"/>
              </a:rPr>
              <a:t>))</a:t>
            </a:r>
          </a:p>
        </p:txBody>
      </p:sp>
      <p:grpSp>
        <p:nvGrpSpPr>
          <p:cNvPr id="19" name="Group 18"/>
          <p:cNvGrpSpPr/>
          <p:nvPr/>
        </p:nvGrpSpPr>
        <p:grpSpPr>
          <a:xfrm>
            <a:off x="699809" y="1171956"/>
            <a:ext cx="10120591" cy="1453129"/>
            <a:chOff x="699809" y="1297964"/>
            <a:chExt cx="13217562" cy="1724885"/>
          </a:xfrm>
        </p:grpSpPr>
        <p:pic>
          <p:nvPicPr>
            <p:cNvPr id="7" name="Picture 6"/>
            <p:cNvPicPr>
              <a:picLocks noChangeAspect="1"/>
            </p:cNvPicPr>
            <p:nvPr/>
          </p:nvPicPr>
          <p:blipFill rotWithShape="1">
            <a:blip r:embed="rId4"/>
            <a:srcRect r="60829"/>
            <a:stretch/>
          </p:blipFill>
          <p:spPr>
            <a:xfrm>
              <a:off x="699809" y="1298824"/>
              <a:ext cx="4563071" cy="1724025"/>
            </a:xfrm>
            <a:prstGeom prst="rect">
              <a:avLst/>
            </a:prstGeom>
          </p:spPr>
        </p:pic>
        <p:pic>
          <p:nvPicPr>
            <p:cNvPr id="15" name="Picture 14"/>
            <p:cNvPicPr>
              <a:picLocks noChangeAspect="1"/>
            </p:cNvPicPr>
            <p:nvPr/>
          </p:nvPicPr>
          <p:blipFill rotWithShape="1">
            <a:blip r:embed="rId4"/>
            <a:srcRect l="55044" r="19575"/>
            <a:stretch/>
          </p:blipFill>
          <p:spPr>
            <a:xfrm>
              <a:off x="5262880" y="1297964"/>
              <a:ext cx="2956560" cy="1724025"/>
            </a:xfrm>
            <a:prstGeom prst="rect">
              <a:avLst/>
            </a:prstGeom>
          </p:spPr>
        </p:pic>
        <p:pic>
          <p:nvPicPr>
            <p:cNvPr id="16" name="Picture 15"/>
            <p:cNvPicPr>
              <a:picLocks noChangeAspect="1"/>
            </p:cNvPicPr>
            <p:nvPr/>
          </p:nvPicPr>
          <p:blipFill rotWithShape="1">
            <a:blip r:embed="rId4"/>
            <a:srcRect l="90630" r="-16011"/>
            <a:stretch/>
          </p:blipFill>
          <p:spPr>
            <a:xfrm>
              <a:off x="8161461" y="1297964"/>
              <a:ext cx="2956560" cy="1724025"/>
            </a:xfrm>
            <a:prstGeom prst="rect">
              <a:avLst/>
            </a:prstGeom>
          </p:spPr>
        </p:pic>
        <p:pic>
          <p:nvPicPr>
            <p:cNvPr id="8" name="Picture 7"/>
            <p:cNvPicPr>
              <a:picLocks noChangeAspect="1"/>
            </p:cNvPicPr>
            <p:nvPr/>
          </p:nvPicPr>
          <p:blipFill rotWithShape="1">
            <a:blip r:embed="rId5"/>
            <a:srcRect t="1359" r="72516" b="35026"/>
            <a:stretch/>
          </p:blipFill>
          <p:spPr>
            <a:xfrm>
              <a:off x="9253931" y="1299210"/>
              <a:ext cx="1769669" cy="1720850"/>
            </a:xfrm>
            <a:prstGeom prst="rect">
              <a:avLst/>
            </a:prstGeom>
          </p:spPr>
        </p:pic>
        <p:pic>
          <p:nvPicPr>
            <p:cNvPr id="18" name="Picture 17"/>
            <p:cNvPicPr>
              <a:picLocks noChangeAspect="1"/>
            </p:cNvPicPr>
            <p:nvPr/>
          </p:nvPicPr>
          <p:blipFill rotWithShape="1">
            <a:blip r:embed="rId5"/>
            <a:srcRect l="53046" t="1813" b="35088"/>
            <a:stretch/>
          </p:blipFill>
          <p:spPr>
            <a:xfrm>
              <a:off x="10894060" y="1310640"/>
              <a:ext cx="3023311" cy="1706880"/>
            </a:xfrm>
            <a:prstGeom prst="rect">
              <a:avLst/>
            </a:prstGeom>
          </p:spPr>
        </p:pic>
      </p:grpSp>
      <p:grpSp>
        <p:nvGrpSpPr>
          <p:cNvPr id="26" name="Group 25"/>
          <p:cNvGrpSpPr/>
          <p:nvPr/>
        </p:nvGrpSpPr>
        <p:grpSpPr>
          <a:xfrm>
            <a:off x="844409" y="4151510"/>
            <a:ext cx="8396111" cy="1473170"/>
            <a:chOff x="-2177415" y="6116351"/>
            <a:chExt cx="8396111" cy="1473170"/>
          </a:xfrm>
        </p:grpSpPr>
        <p:pic>
          <p:nvPicPr>
            <p:cNvPr id="20" name="Picture 19"/>
            <p:cNvPicPr>
              <a:picLocks noChangeAspect="1"/>
            </p:cNvPicPr>
            <p:nvPr/>
          </p:nvPicPr>
          <p:blipFill rotWithShape="1">
            <a:blip r:embed="rId6"/>
            <a:srcRect r="51344" b="50784"/>
            <a:stretch/>
          </p:blipFill>
          <p:spPr>
            <a:xfrm>
              <a:off x="-2177415" y="6116351"/>
              <a:ext cx="5514975" cy="1457929"/>
            </a:xfrm>
            <a:prstGeom prst="rect">
              <a:avLst/>
            </a:prstGeom>
          </p:spPr>
        </p:pic>
        <p:pic>
          <p:nvPicPr>
            <p:cNvPr id="21" name="Picture 20"/>
            <p:cNvPicPr>
              <a:picLocks noChangeAspect="1"/>
            </p:cNvPicPr>
            <p:nvPr/>
          </p:nvPicPr>
          <p:blipFill rotWithShape="1">
            <a:blip r:embed="rId6"/>
            <a:srcRect l="74581" b="50269"/>
            <a:stretch/>
          </p:blipFill>
          <p:spPr>
            <a:xfrm>
              <a:off x="3337560" y="6116351"/>
              <a:ext cx="2881136" cy="1473170"/>
            </a:xfrm>
            <a:prstGeom prst="rect">
              <a:avLst/>
            </a:prstGeom>
          </p:spPr>
        </p:pic>
      </p:grpSp>
    </p:spTree>
    <p:extLst>
      <p:ext uri="{BB962C8B-B14F-4D97-AF65-F5344CB8AC3E}">
        <p14:creationId xmlns:p14="http://schemas.microsoft.com/office/powerpoint/2010/main" val="25632317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1"/>
          <p:cNvSpPr/>
          <p:nvPr/>
        </p:nvSpPr>
        <p:spPr>
          <a:xfrm>
            <a:off x="0" y="0"/>
            <a:ext cx="12191999"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87" name="Google Shape;287;p31"/>
          <p:cNvSpPr txBox="1">
            <a:spLocks noGrp="1"/>
          </p:cNvSpPr>
          <p:nvPr>
            <p:ph type="title"/>
          </p:nvPr>
        </p:nvSpPr>
        <p:spPr>
          <a:xfrm>
            <a:off x="4601826" y="2484211"/>
            <a:ext cx="2988346" cy="1539482"/>
          </a:xfrm>
          <a:prstGeom prst="rect">
            <a:avLst/>
          </a:prstGeom>
          <a:noFill/>
          <a:ln>
            <a:noFill/>
          </a:ln>
        </p:spPr>
        <p:txBody>
          <a:bodyPr spcFirstLastPara="1" wrap="square" lIns="0" tIns="9522" rIns="0" bIns="0" anchor="t" anchorCtr="0">
            <a:noAutofit/>
          </a:bodyPr>
          <a:lstStyle/>
          <a:p>
            <a:pPr marL="6803"/>
            <a:r>
              <a:rPr lang="en-US" sz="11500" dirty="0" smtClean="0">
                <a:solidFill>
                  <a:srgbClr val="F0F0F0"/>
                </a:solidFill>
              </a:rPr>
              <a:t>%&gt;%</a:t>
            </a:r>
            <a:endParaRPr sz="11500" dirty="0"/>
          </a:p>
        </p:txBody>
      </p:sp>
    </p:spTree>
    <p:extLst>
      <p:ext uri="{BB962C8B-B14F-4D97-AF65-F5344CB8AC3E}">
        <p14:creationId xmlns:p14="http://schemas.microsoft.com/office/powerpoint/2010/main" val="18689790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9290" y="507875"/>
            <a:ext cx="4892145" cy="777536"/>
          </a:xfrm>
        </p:spPr>
        <p:txBody>
          <a:bodyPr/>
          <a:lstStyle/>
          <a:p>
            <a:r>
              <a:rPr lang="en-US" sz="4800" dirty="0" smtClean="0">
                <a:solidFill>
                  <a:srgbClr val="000000"/>
                </a:solidFill>
              </a:rPr>
              <a:t>Data Analysis Steps</a:t>
            </a:r>
            <a:endParaRPr lang="en-US" sz="4800" dirty="0">
              <a:solidFill>
                <a:srgbClr val="000000"/>
              </a:solidFill>
            </a:endParaRPr>
          </a:p>
        </p:txBody>
      </p:sp>
      <p:sp>
        <p:nvSpPr>
          <p:cNvPr id="3" name="Rectangle 2"/>
          <p:cNvSpPr/>
          <p:nvPr/>
        </p:nvSpPr>
        <p:spPr>
          <a:xfrm>
            <a:off x="549019" y="1672406"/>
            <a:ext cx="11018141" cy="1832794"/>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54090" y="1724066"/>
            <a:ext cx="11675070" cy="430887"/>
          </a:xfrm>
          <a:prstGeom prst="rect">
            <a:avLst/>
          </a:prstGeom>
          <a:noFill/>
        </p:spPr>
        <p:txBody>
          <a:bodyPr wrap="square" rtlCol="0">
            <a:spAutoFit/>
          </a:bodyPr>
          <a:lstStyle/>
          <a:p>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VITD </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&lt;- filter(orders, </a:t>
            </a:r>
            <a:r>
              <a:rPr lang="fr-FR" sz="2200" dirty="0">
                <a:solidFill>
                  <a:srgbClr val="164F86"/>
                </a:solidFill>
                <a:latin typeface="Consolas" panose="020B0609020204030204" pitchFamily="49" charset="0"/>
                <a:ea typeface="Courier New"/>
                <a:cs typeface="Consolas" panose="020B0609020204030204" pitchFamily="49" charset="0"/>
                <a:sym typeface="Courier New"/>
              </a:rPr>
              <a:t>description ==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1,25 </a:t>
            </a:r>
            <a:r>
              <a:rPr lang="fr-FR" sz="2200" dirty="0">
                <a:solidFill>
                  <a:srgbClr val="164F86"/>
                </a:solidFill>
                <a:latin typeface="Consolas" panose="020B0609020204030204" pitchFamily="49" charset="0"/>
                <a:ea typeface="Courier New"/>
                <a:cs typeface="Consolas" panose="020B0609020204030204" pitchFamily="49" charset="0"/>
                <a:sym typeface="Courier New"/>
              </a:rPr>
              <a:t>DIHYDROXY VITAMIN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D")</a:t>
            </a:r>
            <a:endParaRPr lang="en-US" sz="2200" dirty="0">
              <a:solidFill>
                <a:srgbClr val="164F86"/>
              </a:solidFill>
              <a:latin typeface="Consolas" panose="020B0609020204030204" pitchFamily="49" charset="0"/>
              <a:ea typeface="Courier New"/>
              <a:cs typeface="Consolas" panose="020B0609020204030204" pitchFamily="49" charset="0"/>
              <a:sym typeface="Courier New"/>
            </a:endParaRPr>
          </a:p>
        </p:txBody>
      </p:sp>
      <p:sp>
        <p:nvSpPr>
          <p:cNvPr id="5" name="TextBox 4"/>
          <p:cNvSpPr txBox="1"/>
          <p:nvPr/>
        </p:nvSpPr>
        <p:spPr>
          <a:xfrm>
            <a:off x="654090" y="2327740"/>
            <a:ext cx="12376110" cy="430887"/>
          </a:xfrm>
          <a:prstGeom prst="rect">
            <a:avLst/>
          </a:prstGeom>
          <a:noFill/>
        </p:spPr>
        <p:txBody>
          <a:bodyPr wrap="square" rtlCol="0">
            <a:spAutoFit/>
          </a:bodyPr>
          <a:lstStyle/>
          <a:p>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VITD </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&lt;-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select(</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VITD</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err="1" smtClean="0">
                <a:solidFill>
                  <a:srgbClr val="164F86"/>
                </a:solidFill>
                <a:latin typeface="Consolas" panose="020B0609020204030204" pitchFamily="49" charset="0"/>
                <a:ea typeface="Courier New"/>
                <a:cs typeface="Consolas" panose="020B0609020204030204" pitchFamily="49" charset="0"/>
                <a:sym typeface="Courier New"/>
              </a:rPr>
              <a:t>department</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err="1" smtClean="0">
                <a:solidFill>
                  <a:srgbClr val="164F86"/>
                </a:solidFill>
                <a:latin typeface="Consolas" panose="020B0609020204030204" pitchFamily="49" charset="0"/>
                <a:ea typeface="Courier New"/>
                <a:cs typeface="Consolas" panose="020B0609020204030204" pitchFamily="49" charset="0"/>
                <a:sym typeface="Courier New"/>
              </a:rPr>
              <a:t>ordering_route</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err="1" smtClean="0">
                <a:solidFill>
                  <a:srgbClr val="164F86"/>
                </a:solidFill>
                <a:latin typeface="Consolas" panose="020B0609020204030204" pitchFamily="49" charset="0"/>
                <a:ea typeface="Courier New"/>
                <a:cs typeface="Consolas" panose="020B0609020204030204" pitchFamily="49" charset="0"/>
                <a:sym typeface="Courier New"/>
              </a:rPr>
              <a:t>pref_list_type</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a:t>
            </a:r>
            <a:endParaRPr lang="en-US" sz="2200" dirty="0">
              <a:solidFill>
                <a:srgbClr val="164F86"/>
              </a:solidFill>
              <a:latin typeface="Consolas" panose="020B0609020204030204" pitchFamily="49" charset="0"/>
              <a:ea typeface="Courier New"/>
              <a:cs typeface="Consolas" panose="020B0609020204030204" pitchFamily="49" charset="0"/>
              <a:sym typeface="Courier New"/>
            </a:endParaRPr>
          </a:p>
        </p:txBody>
      </p:sp>
      <p:sp>
        <p:nvSpPr>
          <p:cNvPr id="6" name="TextBox 5"/>
          <p:cNvSpPr txBox="1"/>
          <p:nvPr/>
        </p:nvSpPr>
        <p:spPr>
          <a:xfrm>
            <a:off x="654090" y="2931415"/>
            <a:ext cx="12376110" cy="430887"/>
          </a:xfrm>
          <a:prstGeom prst="rect">
            <a:avLst/>
          </a:prstGeom>
          <a:noFill/>
        </p:spPr>
        <p:txBody>
          <a:bodyPr wrap="square" rtlCol="0">
            <a:spAutoFit/>
          </a:bodyPr>
          <a:lstStyle/>
          <a:p>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VITD </a:t>
            </a:r>
            <a:r>
              <a:rPr lang="en-US" sz="2200" dirty="0">
                <a:solidFill>
                  <a:srgbClr val="164F86"/>
                </a:solidFill>
                <a:latin typeface="Consolas" panose="020B0609020204030204" pitchFamily="49" charset="0"/>
                <a:ea typeface="Courier New"/>
                <a:cs typeface="Consolas" panose="020B0609020204030204" pitchFamily="49" charset="0"/>
                <a:sym typeface="Courier New"/>
              </a:rPr>
              <a:t>&lt;- </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arrange(VITD</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en-US" sz="2200" dirty="0">
                <a:solidFill>
                  <a:srgbClr val="164F86"/>
                </a:solidFill>
                <a:latin typeface="Consolas" panose="020B0609020204030204" pitchFamily="49" charset="0"/>
                <a:ea typeface="Courier New"/>
                <a:cs typeface="Consolas" panose="020B0609020204030204" pitchFamily="49" charset="0"/>
                <a:sym typeface="Courier New"/>
              </a:rPr>
              <a:t>department)</a:t>
            </a:r>
            <a:endParaRPr lang="en-US" sz="2200" dirty="0">
              <a:solidFill>
                <a:srgbClr val="164F86"/>
              </a:solidFill>
              <a:latin typeface="Consolas" panose="020B0609020204030204" pitchFamily="49" charset="0"/>
              <a:ea typeface="Courier New"/>
              <a:cs typeface="Consolas" panose="020B0609020204030204" pitchFamily="49" charset="0"/>
              <a:sym typeface="Courier New"/>
            </a:endParaRPr>
          </a:p>
        </p:txBody>
      </p:sp>
      <p:sp>
        <p:nvSpPr>
          <p:cNvPr id="7" name="Rectangle 6"/>
          <p:cNvSpPr/>
          <p:nvPr/>
        </p:nvSpPr>
        <p:spPr>
          <a:xfrm>
            <a:off x="549019" y="3892195"/>
            <a:ext cx="13288901" cy="1569660"/>
          </a:xfrm>
          <a:prstGeom prst="rect">
            <a:avLst/>
          </a:prstGeom>
        </p:spPr>
        <p:txBody>
          <a:bodyPr wrap="square">
            <a:spAutoFit/>
          </a:bodyPr>
          <a:lstStyle/>
          <a:p>
            <a:r>
              <a:rPr lang="en-US" sz="3200" dirty="0">
                <a:latin typeface="Calibri" panose="020F0502020204030204" pitchFamily="34" charset="0"/>
              </a:rPr>
              <a:t>1. Filter </a:t>
            </a:r>
            <a:r>
              <a:rPr lang="en-US" sz="3200" dirty="0" smtClean="0">
                <a:latin typeface="Calibri" panose="020F0502020204030204" pitchFamily="34" charset="0"/>
              </a:rPr>
              <a:t>orders to 1, 25 Vitamin D</a:t>
            </a:r>
            <a:endParaRPr lang="en-US" sz="3200" dirty="0">
              <a:latin typeface="Calibri" panose="020F0502020204030204" pitchFamily="34" charset="0"/>
            </a:endParaRPr>
          </a:p>
          <a:p>
            <a:r>
              <a:rPr lang="en-US" sz="3200" dirty="0">
                <a:latin typeface="Calibri" panose="020F0502020204030204" pitchFamily="34" charset="0"/>
              </a:rPr>
              <a:t>2. Select the </a:t>
            </a:r>
            <a:r>
              <a:rPr lang="en-US" sz="3200" dirty="0" smtClean="0">
                <a:latin typeface="Calibri" panose="020F0502020204030204" pitchFamily="34" charset="0"/>
              </a:rPr>
              <a:t>relevant columns that contain ordering information</a:t>
            </a:r>
            <a:endParaRPr lang="en-US" sz="3200" dirty="0">
              <a:latin typeface="Calibri" panose="020F0502020204030204" pitchFamily="34" charset="0"/>
            </a:endParaRPr>
          </a:p>
          <a:p>
            <a:r>
              <a:rPr lang="en-US" sz="3200" dirty="0">
                <a:latin typeface="Calibri" panose="020F0502020204030204" pitchFamily="34" charset="0"/>
              </a:rPr>
              <a:t>3. Arrange those columns </a:t>
            </a:r>
            <a:r>
              <a:rPr lang="en-US" sz="3200" dirty="0" smtClean="0">
                <a:latin typeface="Calibri" panose="020F0502020204030204" pitchFamily="34" charset="0"/>
              </a:rPr>
              <a:t>by </a:t>
            </a:r>
            <a:r>
              <a:rPr lang="en-US" sz="3200" dirty="0" smtClean="0">
                <a:latin typeface="Calibri" panose="020F0502020204030204" pitchFamily="34" charset="0"/>
              </a:rPr>
              <a:t>department</a:t>
            </a:r>
            <a:endParaRPr lang="en-US" sz="2800" dirty="0">
              <a:latin typeface="Calibri" panose="020F0502020204030204" pitchFamily="34" charset="0"/>
            </a:endParaRPr>
          </a:p>
        </p:txBody>
      </p:sp>
      <p:sp>
        <p:nvSpPr>
          <p:cNvPr id="8"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Tree>
    <p:extLst>
      <p:ext uri="{BB962C8B-B14F-4D97-AF65-F5344CB8AC3E}">
        <p14:creationId xmlns:p14="http://schemas.microsoft.com/office/powerpoint/2010/main" val="22076850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9290" y="507875"/>
            <a:ext cx="4892145" cy="777536"/>
          </a:xfrm>
        </p:spPr>
        <p:txBody>
          <a:bodyPr/>
          <a:lstStyle/>
          <a:p>
            <a:r>
              <a:rPr lang="en-US" sz="4800" dirty="0" smtClean="0">
                <a:solidFill>
                  <a:srgbClr val="000000"/>
                </a:solidFill>
              </a:rPr>
              <a:t>Data Analysis Steps</a:t>
            </a:r>
            <a:endParaRPr lang="en-US" sz="4800" dirty="0">
              <a:solidFill>
                <a:srgbClr val="000000"/>
              </a:solidFill>
            </a:endParaRPr>
          </a:p>
        </p:txBody>
      </p:sp>
      <p:sp>
        <p:nvSpPr>
          <p:cNvPr id="3" name="Rectangle 2"/>
          <p:cNvSpPr/>
          <p:nvPr/>
        </p:nvSpPr>
        <p:spPr>
          <a:xfrm>
            <a:off x="549019" y="1483220"/>
            <a:ext cx="11018141" cy="4206645"/>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54090" y="1566411"/>
            <a:ext cx="11675070" cy="4154984"/>
          </a:xfrm>
          <a:prstGeom prst="rect">
            <a:avLst/>
          </a:prstGeom>
          <a:noFill/>
        </p:spPr>
        <p:txBody>
          <a:bodyPr wrap="square" rtlCol="0">
            <a:spAutoFit/>
          </a:bodyPr>
          <a:lstStyle/>
          <a:p>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125VITD &lt;- arrange(</a:t>
            </a:r>
            <a:endParaRPr lang="en-US" sz="2200" dirty="0">
              <a:solidFill>
                <a:srgbClr val="164F86"/>
              </a:solidFill>
              <a:latin typeface="Consolas" panose="020B0609020204030204" pitchFamily="49" charset="0"/>
              <a:ea typeface="Courier New"/>
              <a:cs typeface="Consolas" panose="020B0609020204030204" pitchFamily="49" charset="0"/>
              <a:sym typeface="Courier New"/>
            </a:endParaRPr>
          </a:p>
          <a:p>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	      select(</a:t>
            </a:r>
          </a:p>
          <a:p>
            <a:r>
              <a:rPr lang="en-US" sz="2200" dirty="0">
                <a:solidFill>
                  <a:srgbClr val="164F86"/>
                </a:solidFill>
                <a:latin typeface="Consolas" panose="020B0609020204030204" pitchFamily="49" charset="0"/>
                <a:ea typeface="Courier New"/>
                <a:cs typeface="Consolas" panose="020B0609020204030204" pitchFamily="49" charset="0"/>
                <a:sym typeface="Courier New"/>
              </a:rPr>
              <a:t>	</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	  filter(</a:t>
            </a:r>
          </a:p>
          <a:p>
            <a:r>
              <a:rPr lang="en-US" sz="2200" dirty="0">
                <a:solidFill>
                  <a:srgbClr val="164F86"/>
                </a:solidFill>
                <a:latin typeface="Consolas" panose="020B0609020204030204" pitchFamily="49" charset="0"/>
                <a:ea typeface="Courier New"/>
                <a:cs typeface="Consolas" panose="020B0609020204030204" pitchFamily="49" charset="0"/>
                <a:sym typeface="Courier New"/>
              </a:rPr>
              <a:t>	</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	    orders, </a:t>
            </a:r>
          </a:p>
          <a:p>
            <a:r>
              <a:rPr lang="en-US" sz="2200" dirty="0">
                <a:solidFill>
                  <a:srgbClr val="164F86"/>
                </a:solidFill>
                <a:latin typeface="Consolas" panose="020B0609020204030204" pitchFamily="49" charset="0"/>
                <a:ea typeface="Courier New"/>
                <a:cs typeface="Consolas" panose="020B0609020204030204" pitchFamily="49" charset="0"/>
                <a:sym typeface="Courier New"/>
              </a:rPr>
              <a:t>	</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description </a:t>
            </a:r>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1,25 </a:t>
            </a:r>
            <a:r>
              <a:rPr lang="fr-FR" sz="2200" dirty="0">
                <a:solidFill>
                  <a:srgbClr val="164F86"/>
                </a:solidFill>
                <a:latin typeface="Consolas" panose="020B0609020204030204" pitchFamily="49" charset="0"/>
                <a:ea typeface="Courier New"/>
                <a:cs typeface="Consolas" panose="020B0609020204030204" pitchFamily="49" charset="0"/>
                <a:sym typeface="Courier New"/>
              </a:rPr>
              <a:t>DIHYDROXY VITAMIN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D"</a:t>
            </a:r>
          </a:p>
          <a:p>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	  ),</a:t>
            </a:r>
          </a:p>
          <a:p>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err="1" smtClean="0">
                <a:solidFill>
                  <a:srgbClr val="164F86"/>
                </a:solidFill>
                <a:latin typeface="Consolas" panose="020B0609020204030204" pitchFamily="49" charset="0"/>
                <a:ea typeface="Courier New"/>
                <a:cs typeface="Consolas" panose="020B0609020204030204" pitchFamily="49" charset="0"/>
                <a:sym typeface="Courier New"/>
              </a:rPr>
              <a:t>department</a:t>
            </a:r>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endParaRPr lang="fr-FR" sz="2200" dirty="0" smtClean="0">
              <a:solidFill>
                <a:srgbClr val="164F86"/>
              </a:solidFill>
              <a:latin typeface="Consolas" panose="020B0609020204030204" pitchFamily="49" charset="0"/>
              <a:ea typeface="Courier New"/>
              <a:cs typeface="Consolas" panose="020B0609020204030204" pitchFamily="49" charset="0"/>
              <a:sym typeface="Courier New"/>
            </a:endParaRPr>
          </a:p>
          <a:p>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err="1" smtClean="0">
                <a:solidFill>
                  <a:srgbClr val="164F86"/>
                </a:solidFill>
                <a:latin typeface="Consolas" panose="020B0609020204030204" pitchFamily="49" charset="0"/>
                <a:ea typeface="Courier New"/>
                <a:cs typeface="Consolas" panose="020B0609020204030204" pitchFamily="49" charset="0"/>
                <a:sym typeface="Courier New"/>
              </a:rPr>
              <a:t>ordering_route</a:t>
            </a:r>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endParaRPr lang="fr-FR" sz="2200" dirty="0" smtClean="0">
              <a:solidFill>
                <a:srgbClr val="164F86"/>
              </a:solidFill>
              <a:latin typeface="Consolas" panose="020B0609020204030204" pitchFamily="49" charset="0"/>
              <a:ea typeface="Courier New"/>
              <a:cs typeface="Consolas" panose="020B0609020204030204" pitchFamily="49" charset="0"/>
              <a:sym typeface="Courier New"/>
            </a:endParaRPr>
          </a:p>
          <a:p>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err="1" smtClean="0">
                <a:solidFill>
                  <a:srgbClr val="164F86"/>
                </a:solidFill>
                <a:latin typeface="Consolas" panose="020B0609020204030204" pitchFamily="49" charset="0"/>
                <a:ea typeface="Courier New"/>
                <a:cs typeface="Consolas" panose="020B0609020204030204" pitchFamily="49" charset="0"/>
                <a:sym typeface="Courier New"/>
              </a:rPr>
              <a:t>pref_list_type</a:t>
            </a:r>
            <a:endParaRPr lang="fr-FR" sz="2200" dirty="0" smtClean="0">
              <a:solidFill>
                <a:srgbClr val="164F86"/>
              </a:solidFill>
              <a:latin typeface="Consolas" panose="020B0609020204030204" pitchFamily="49" charset="0"/>
              <a:ea typeface="Courier New"/>
              <a:cs typeface="Consolas" panose="020B0609020204030204" pitchFamily="49" charset="0"/>
              <a:sym typeface="Courier New"/>
            </a:endParaRPr>
          </a:p>
          <a:p>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      ),</a:t>
            </a:r>
          </a:p>
          <a:p>
            <a:r>
              <a:rPr lang="en-US" sz="2200" dirty="0">
                <a:solidFill>
                  <a:srgbClr val="164F86"/>
                </a:solidFill>
                <a:latin typeface="Consolas" panose="020B0609020204030204" pitchFamily="49" charset="0"/>
                <a:ea typeface="Courier New"/>
                <a:cs typeface="Consolas" panose="020B0609020204030204" pitchFamily="49" charset="0"/>
                <a:sym typeface="Courier New"/>
              </a:rPr>
              <a:t>		</a:t>
            </a:r>
            <a:r>
              <a:rPr lang="en-US" sz="2200" dirty="0" err="1" smtClean="0">
                <a:solidFill>
                  <a:srgbClr val="164F86"/>
                </a:solidFill>
                <a:latin typeface="Consolas" panose="020B0609020204030204" pitchFamily="49" charset="0"/>
                <a:ea typeface="Courier New"/>
                <a:cs typeface="Consolas" panose="020B0609020204030204" pitchFamily="49" charset="0"/>
                <a:sym typeface="Courier New"/>
              </a:rPr>
              <a:t>pref_list_type</a:t>
            </a:r>
            <a:endParaRPr lang="en-US" sz="2200" dirty="0" smtClean="0">
              <a:solidFill>
                <a:srgbClr val="164F86"/>
              </a:solidFill>
              <a:latin typeface="Consolas" panose="020B0609020204030204" pitchFamily="49" charset="0"/>
              <a:ea typeface="Courier New"/>
              <a:cs typeface="Consolas" panose="020B0609020204030204" pitchFamily="49" charset="0"/>
              <a:sym typeface="Courier New"/>
            </a:endParaRPr>
          </a:p>
          <a:p>
            <a:r>
              <a:rPr lang="en-US" sz="2200" dirty="0">
                <a:solidFill>
                  <a:srgbClr val="164F86"/>
                </a:solidFill>
                <a:latin typeface="Consolas" panose="020B0609020204030204" pitchFamily="49" charset="0"/>
                <a:ea typeface="Courier New"/>
                <a:cs typeface="Consolas" panose="020B0609020204030204" pitchFamily="49" charset="0"/>
                <a:sym typeface="Courier New"/>
              </a:rPr>
              <a:t>	</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    )</a:t>
            </a:r>
            <a:endParaRPr lang="en-US" sz="2200" dirty="0">
              <a:solidFill>
                <a:srgbClr val="164F86"/>
              </a:solidFill>
              <a:latin typeface="Consolas" panose="020B0609020204030204" pitchFamily="49" charset="0"/>
              <a:ea typeface="Courier New"/>
              <a:cs typeface="Consolas" panose="020B0609020204030204" pitchFamily="49" charset="0"/>
              <a:sym typeface="Courier New"/>
            </a:endParaRPr>
          </a:p>
        </p:txBody>
      </p:sp>
      <p:sp>
        <p:nvSpPr>
          <p:cNvPr id="8"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Tree>
    <p:extLst>
      <p:ext uri="{BB962C8B-B14F-4D97-AF65-F5344CB8AC3E}">
        <p14:creationId xmlns:p14="http://schemas.microsoft.com/office/powerpoint/2010/main" val="529628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sp>
        <p:nvSpPr>
          <p:cNvPr id="68" name="Google Shape;68;p10"/>
          <p:cNvSpPr txBox="1">
            <a:spLocks noGrp="1"/>
          </p:cNvSpPr>
          <p:nvPr>
            <p:ph type="title"/>
          </p:nvPr>
        </p:nvSpPr>
        <p:spPr>
          <a:xfrm>
            <a:off x="1715705" y="602166"/>
            <a:ext cx="8400375" cy="788020"/>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170759" rIns="0" bIns="0" anchor="t" anchorCtr="0">
            <a:noAutofit/>
          </a:bodyPr>
          <a:lstStyle/>
          <a:p>
            <a:pPr marL="183692"/>
            <a:r>
              <a:rPr lang="en-US" sz="2800" dirty="0">
                <a:solidFill>
                  <a:srgbClr val="0365C0"/>
                </a:solidFill>
                <a:latin typeface="Consolas" panose="020B0609020204030204" pitchFamily="49" charset="0"/>
                <a:ea typeface="Courier New"/>
                <a:cs typeface="Consolas" panose="020B0609020204030204" pitchFamily="49" charset="0"/>
                <a:sym typeface="Courier New"/>
              </a:rPr>
              <a:t>orders</a:t>
            </a:r>
            <a:endParaRPr sz="2400" dirty="0">
              <a:solidFill>
                <a:srgbClr val="0365C0"/>
              </a:solidFill>
              <a:latin typeface="Consolas" panose="020B0609020204030204" pitchFamily="49" charset="0"/>
              <a:ea typeface="Courier New"/>
              <a:cs typeface="Consolas" panose="020B0609020204030204" pitchFamily="49" charset="0"/>
              <a:sym typeface="Courier New"/>
            </a:endParaRPr>
          </a:p>
        </p:txBody>
      </p:sp>
      <p:pic>
        <p:nvPicPr>
          <p:cNvPr id="2" name="Picture 1"/>
          <p:cNvPicPr>
            <a:picLocks noChangeAspect="1"/>
          </p:cNvPicPr>
          <p:nvPr/>
        </p:nvPicPr>
        <p:blipFill>
          <a:blip r:embed="rId3"/>
          <a:stretch>
            <a:fillRect/>
          </a:stretch>
        </p:blipFill>
        <p:spPr>
          <a:xfrm>
            <a:off x="1657350" y="1866900"/>
            <a:ext cx="8877300" cy="3124200"/>
          </a:xfrm>
          <a:prstGeom prst="rect">
            <a:avLst/>
          </a:prstGeom>
          <a:effectLst>
            <a:outerShdw blurRad="50800" dist="38100" dir="2700000" algn="tl" rotWithShape="0">
              <a:prstClr val="black">
                <a:alpha val="40000"/>
              </a:prstClr>
            </a:outerShdw>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0667" y="351797"/>
            <a:ext cx="6070174" cy="777536"/>
          </a:xfrm>
        </p:spPr>
        <p:txBody>
          <a:bodyPr/>
          <a:lstStyle/>
          <a:p>
            <a:r>
              <a:rPr lang="en-US" sz="4800" dirty="0">
                <a:solidFill>
                  <a:srgbClr val="000000"/>
                </a:solidFill>
              </a:rPr>
              <a:t>The </a:t>
            </a:r>
            <a:r>
              <a:rPr lang="en-US" sz="4800" dirty="0" smtClean="0">
                <a:solidFill>
                  <a:srgbClr val="000000"/>
                </a:solidFill>
              </a:rPr>
              <a:t>Pipe Operator </a:t>
            </a:r>
            <a:r>
              <a:rPr lang="en-US" sz="4800" b="1" dirty="0">
                <a:solidFill>
                  <a:srgbClr val="000000"/>
                </a:solidFill>
              </a:rPr>
              <a:t>%&gt;%</a:t>
            </a:r>
          </a:p>
        </p:txBody>
      </p:sp>
      <p:sp>
        <p:nvSpPr>
          <p:cNvPr id="3" name="U-Turn Arrow 2"/>
          <p:cNvSpPr/>
          <p:nvPr/>
        </p:nvSpPr>
        <p:spPr>
          <a:xfrm>
            <a:off x="1570847" y="1902372"/>
            <a:ext cx="5055476" cy="1261241"/>
          </a:xfrm>
          <a:prstGeom prst="uturnArrow">
            <a:avLst>
              <a:gd name="adj1" fmla="val 31667"/>
              <a:gd name="adj2" fmla="val 25000"/>
              <a:gd name="adj3" fmla="val 33333"/>
              <a:gd name="adj4" fmla="val 35417"/>
              <a:gd name="adj5" fmla="val 100000"/>
            </a:avLst>
          </a:prstGeom>
          <a:solidFill>
            <a:srgbClr val="8DB4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3"/>
          <p:cNvSpPr/>
          <p:nvPr/>
        </p:nvSpPr>
        <p:spPr>
          <a:xfrm>
            <a:off x="4098585" y="3163612"/>
            <a:ext cx="7869462" cy="584775"/>
          </a:xfrm>
          <a:prstGeom prst="rect">
            <a:avLst/>
          </a:prstGeom>
        </p:spPr>
        <p:txBody>
          <a:bodyPr wrap="none">
            <a:spAutoFit/>
          </a:bodyPr>
          <a:lstStyle/>
          <a:p>
            <a:r>
              <a:rPr lang="en-US" sz="3200" dirty="0">
                <a:latin typeface="Consolas" panose="020B0609020204030204" pitchFamily="49" charset="0"/>
                <a:ea typeface="Courier New"/>
                <a:cs typeface="Courier New"/>
                <a:sym typeface="Courier New"/>
              </a:rPr>
              <a:t>filter</a:t>
            </a:r>
            <a:r>
              <a:rPr lang="en-US" sz="3200" dirty="0" smtClean="0">
                <a:latin typeface="Consolas" panose="020B0609020204030204" pitchFamily="49" charset="0"/>
                <a:ea typeface="Courier New"/>
                <a:cs typeface="Courier New"/>
                <a:sym typeface="Courier New"/>
              </a:rPr>
              <a:t>(</a:t>
            </a:r>
            <a:r>
              <a:rPr lang="en-US" sz="3200" dirty="0" smtClean="0">
                <a:solidFill>
                  <a:srgbClr val="0365C0"/>
                </a:solidFill>
                <a:latin typeface="Consolas" panose="020B0609020204030204" pitchFamily="49" charset="0"/>
                <a:ea typeface="Courier New"/>
                <a:cs typeface="Courier New"/>
                <a:sym typeface="Courier New"/>
              </a:rPr>
              <a:t>____</a:t>
            </a:r>
            <a:r>
              <a:rPr lang="en-US" sz="3200" dirty="0" smtClean="0">
                <a:latin typeface="Consolas" panose="020B0609020204030204" pitchFamily="49" charset="0"/>
                <a:ea typeface="Courier New"/>
                <a:cs typeface="Courier New"/>
                <a:sym typeface="Courier New"/>
              </a:rPr>
              <a:t>, </a:t>
            </a:r>
            <a:r>
              <a:rPr lang="en-US" sz="3200" dirty="0" err="1">
                <a:solidFill>
                  <a:schemeClr val="accent3">
                    <a:lumMod val="75000"/>
                  </a:schemeClr>
                </a:solidFill>
                <a:latin typeface="Consolas" panose="020B0609020204030204" pitchFamily="49" charset="0"/>
                <a:ea typeface="Courier New"/>
                <a:cs typeface="Courier New"/>
                <a:sym typeface="Courier New"/>
              </a:rPr>
              <a:t>patient_id</a:t>
            </a:r>
            <a:r>
              <a:rPr lang="en-US" sz="3200" dirty="0">
                <a:solidFill>
                  <a:schemeClr val="accent3">
                    <a:lumMod val="75000"/>
                  </a:schemeClr>
                </a:solidFill>
                <a:latin typeface="Consolas" panose="020B0609020204030204" pitchFamily="49" charset="0"/>
                <a:ea typeface="Courier New"/>
                <a:cs typeface="Courier New"/>
                <a:sym typeface="Courier New"/>
              </a:rPr>
              <a:t> == </a:t>
            </a:r>
            <a:r>
              <a:rPr lang="en-US" sz="3200" dirty="0" smtClean="0">
                <a:solidFill>
                  <a:schemeClr val="accent3">
                    <a:lumMod val="75000"/>
                  </a:schemeClr>
                </a:solidFill>
                <a:latin typeface="Consolas" panose="020B0609020204030204" pitchFamily="49" charset="0"/>
                <a:ea typeface="Courier New"/>
                <a:cs typeface="Courier New"/>
                <a:sym typeface="Courier New"/>
              </a:rPr>
              <a:t>508061</a:t>
            </a:r>
            <a:r>
              <a:rPr lang="en-US" sz="3200" dirty="0" smtClean="0">
                <a:latin typeface="Consolas" panose="020B0609020204030204" pitchFamily="49" charset="0"/>
                <a:ea typeface="Courier New"/>
                <a:cs typeface="Courier New"/>
                <a:sym typeface="Courier New"/>
              </a:rPr>
              <a:t>)</a:t>
            </a:r>
            <a:endParaRPr lang="en-US" sz="3200" dirty="0"/>
          </a:p>
        </p:txBody>
      </p:sp>
      <p:sp>
        <p:nvSpPr>
          <p:cNvPr id="5" name="Rectangle 4"/>
          <p:cNvSpPr/>
          <p:nvPr/>
        </p:nvSpPr>
        <p:spPr>
          <a:xfrm>
            <a:off x="1030341" y="3163612"/>
            <a:ext cx="1540806" cy="584775"/>
          </a:xfrm>
          <a:prstGeom prst="rect">
            <a:avLst/>
          </a:prstGeom>
        </p:spPr>
        <p:txBody>
          <a:bodyPr wrap="none">
            <a:spAutoFit/>
          </a:bodyPr>
          <a:lstStyle/>
          <a:p>
            <a:r>
              <a:rPr lang="en-US" sz="3200" dirty="0">
                <a:solidFill>
                  <a:srgbClr val="0365C0"/>
                </a:solidFill>
                <a:latin typeface="Consolas" panose="020B0609020204030204" pitchFamily="49" charset="0"/>
                <a:ea typeface="Courier New"/>
                <a:cs typeface="Courier New"/>
                <a:sym typeface="Courier New"/>
              </a:rPr>
              <a:t>orders</a:t>
            </a:r>
            <a:endParaRPr lang="en-US" sz="3200" dirty="0"/>
          </a:p>
        </p:txBody>
      </p:sp>
      <p:sp>
        <p:nvSpPr>
          <p:cNvPr id="6" name="Rectangle 5"/>
          <p:cNvSpPr/>
          <p:nvPr/>
        </p:nvSpPr>
        <p:spPr>
          <a:xfrm>
            <a:off x="1030341" y="4133933"/>
            <a:ext cx="13288901" cy="584775"/>
          </a:xfrm>
          <a:prstGeom prst="rect">
            <a:avLst/>
          </a:prstGeom>
        </p:spPr>
        <p:txBody>
          <a:bodyPr wrap="square">
            <a:spAutoFit/>
          </a:bodyPr>
          <a:lstStyle/>
          <a:p>
            <a:r>
              <a:rPr lang="en-US" sz="3200" dirty="0">
                <a:latin typeface="Calibri" panose="020F0502020204030204" pitchFamily="34" charset="0"/>
              </a:rPr>
              <a:t>Passes result on left into first argument of function on right.</a:t>
            </a:r>
            <a:endParaRPr lang="en-US" sz="2800" dirty="0">
              <a:latin typeface="Calibri" panose="020F0502020204030204" pitchFamily="34" charset="0"/>
            </a:endParaRPr>
          </a:p>
        </p:txBody>
      </p:sp>
      <p:sp>
        <p:nvSpPr>
          <p:cNvPr id="7" name="Rectangle 6"/>
          <p:cNvSpPr/>
          <p:nvPr/>
        </p:nvSpPr>
        <p:spPr>
          <a:xfrm>
            <a:off x="924910" y="4844831"/>
            <a:ext cx="10016359" cy="1524437"/>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30341" y="4905504"/>
            <a:ext cx="8321509" cy="584775"/>
          </a:xfrm>
          <a:prstGeom prst="rect">
            <a:avLst/>
          </a:prstGeom>
        </p:spPr>
        <p:txBody>
          <a:bodyPr wrap="none">
            <a:spAutoFit/>
          </a:bodyPr>
          <a:lstStyle/>
          <a:p>
            <a:r>
              <a:rPr lang="en-US" sz="3200" dirty="0">
                <a:latin typeface="Consolas" panose="020B0609020204030204" pitchFamily="49" charset="0"/>
                <a:ea typeface="Courier New"/>
                <a:cs typeface="Courier New"/>
                <a:sym typeface="Courier New"/>
              </a:rPr>
              <a:t>filter(orders, </a:t>
            </a:r>
            <a:r>
              <a:rPr lang="en-US" sz="3200" dirty="0" err="1">
                <a:latin typeface="Consolas" panose="020B0609020204030204" pitchFamily="49" charset="0"/>
                <a:ea typeface="Courier New"/>
                <a:cs typeface="Courier New"/>
                <a:sym typeface="Courier New"/>
              </a:rPr>
              <a:t>patient_id</a:t>
            </a:r>
            <a:r>
              <a:rPr lang="en-US" sz="3200" dirty="0">
                <a:latin typeface="Consolas" panose="020B0609020204030204" pitchFamily="49" charset="0"/>
                <a:ea typeface="Courier New"/>
                <a:cs typeface="Courier New"/>
                <a:sym typeface="Courier New"/>
              </a:rPr>
              <a:t> == 508061)</a:t>
            </a:r>
            <a:endParaRPr lang="en-US" sz="3200" dirty="0">
              <a:latin typeface="Consolas" panose="020B0609020204030204" pitchFamily="49" charset="0"/>
              <a:ea typeface="Courier New"/>
              <a:cs typeface="Courier New"/>
            </a:endParaRPr>
          </a:p>
        </p:txBody>
      </p:sp>
      <p:sp>
        <p:nvSpPr>
          <p:cNvPr id="9" name="Rectangle 8"/>
          <p:cNvSpPr/>
          <p:nvPr/>
        </p:nvSpPr>
        <p:spPr>
          <a:xfrm>
            <a:off x="1030341" y="5550952"/>
            <a:ext cx="8999580" cy="584775"/>
          </a:xfrm>
          <a:prstGeom prst="rect">
            <a:avLst/>
          </a:prstGeom>
        </p:spPr>
        <p:txBody>
          <a:bodyPr wrap="none">
            <a:spAutoFit/>
          </a:bodyPr>
          <a:lstStyle/>
          <a:p>
            <a:r>
              <a:rPr lang="en-US" sz="3200" dirty="0" smtClean="0">
                <a:latin typeface="Consolas" panose="020B0609020204030204" pitchFamily="49" charset="0"/>
                <a:ea typeface="Courier New"/>
                <a:cs typeface="Courier New"/>
                <a:sym typeface="Courier New"/>
              </a:rPr>
              <a:t>orders %&gt;% filter(</a:t>
            </a:r>
            <a:r>
              <a:rPr lang="en-US" sz="3200" dirty="0" err="1" smtClean="0">
                <a:latin typeface="Consolas" panose="020B0609020204030204" pitchFamily="49" charset="0"/>
                <a:ea typeface="Courier New"/>
                <a:cs typeface="Courier New"/>
                <a:sym typeface="Courier New"/>
              </a:rPr>
              <a:t>patient_id</a:t>
            </a:r>
            <a:r>
              <a:rPr lang="en-US" sz="3200" dirty="0" smtClean="0">
                <a:latin typeface="Consolas" panose="020B0609020204030204" pitchFamily="49" charset="0"/>
                <a:ea typeface="Courier New"/>
                <a:cs typeface="Courier New"/>
                <a:sym typeface="Courier New"/>
              </a:rPr>
              <a:t> </a:t>
            </a:r>
            <a:r>
              <a:rPr lang="en-US" sz="3200" dirty="0">
                <a:latin typeface="Consolas" panose="020B0609020204030204" pitchFamily="49" charset="0"/>
                <a:ea typeface="Courier New"/>
                <a:cs typeface="Courier New"/>
                <a:sym typeface="Courier New"/>
              </a:rPr>
              <a:t>== 508061)</a:t>
            </a:r>
            <a:endParaRPr lang="en-US" sz="3200" dirty="0">
              <a:latin typeface="Consolas" panose="020B0609020204030204" pitchFamily="49" charset="0"/>
              <a:ea typeface="Courier New"/>
              <a:cs typeface="Courier New"/>
            </a:endParaRPr>
          </a:p>
        </p:txBody>
      </p:sp>
      <p:sp>
        <p:nvSpPr>
          <p:cNvPr id="10"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Tree>
    <p:extLst>
      <p:ext uri="{BB962C8B-B14F-4D97-AF65-F5344CB8AC3E}">
        <p14:creationId xmlns:p14="http://schemas.microsoft.com/office/powerpoint/2010/main" val="7844284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9290" y="507875"/>
            <a:ext cx="4892145" cy="777536"/>
          </a:xfrm>
        </p:spPr>
        <p:txBody>
          <a:bodyPr/>
          <a:lstStyle/>
          <a:p>
            <a:r>
              <a:rPr lang="en-US" sz="4800" dirty="0" smtClean="0">
                <a:solidFill>
                  <a:srgbClr val="000000"/>
                </a:solidFill>
              </a:rPr>
              <a:t>Data Analysis Steps</a:t>
            </a:r>
            <a:endParaRPr lang="en-US" sz="4800" dirty="0">
              <a:solidFill>
                <a:srgbClr val="000000"/>
              </a:solidFill>
            </a:endParaRPr>
          </a:p>
        </p:txBody>
      </p:sp>
      <p:sp>
        <p:nvSpPr>
          <p:cNvPr id="3" name="Rectangle 2"/>
          <p:cNvSpPr/>
          <p:nvPr/>
        </p:nvSpPr>
        <p:spPr>
          <a:xfrm>
            <a:off x="549019" y="1672405"/>
            <a:ext cx="11018141" cy="4570739"/>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54090" y="1724066"/>
            <a:ext cx="11675070" cy="4154984"/>
          </a:xfrm>
          <a:prstGeom prst="rect">
            <a:avLst/>
          </a:prstGeom>
          <a:noFill/>
        </p:spPr>
        <p:txBody>
          <a:bodyPr wrap="square" rtlCol="0">
            <a:spAutoFit/>
          </a:bodyPr>
          <a:lstStyle/>
          <a:p>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125VITD &lt;- arrange(</a:t>
            </a:r>
            <a:endParaRPr lang="en-US" sz="2200" dirty="0">
              <a:solidFill>
                <a:srgbClr val="164F86"/>
              </a:solidFill>
              <a:latin typeface="Consolas" panose="020B0609020204030204" pitchFamily="49" charset="0"/>
              <a:ea typeface="Courier New"/>
              <a:cs typeface="Consolas" panose="020B0609020204030204" pitchFamily="49" charset="0"/>
              <a:sym typeface="Courier New"/>
            </a:endParaRPr>
          </a:p>
          <a:p>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	      select(</a:t>
            </a:r>
          </a:p>
          <a:p>
            <a:r>
              <a:rPr lang="en-US" sz="2200" dirty="0">
                <a:solidFill>
                  <a:srgbClr val="164F86"/>
                </a:solidFill>
                <a:latin typeface="Consolas" panose="020B0609020204030204" pitchFamily="49" charset="0"/>
                <a:ea typeface="Courier New"/>
                <a:cs typeface="Consolas" panose="020B0609020204030204" pitchFamily="49" charset="0"/>
                <a:sym typeface="Courier New"/>
              </a:rPr>
              <a:t>	</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	  filter(</a:t>
            </a:r>
          </a:p>
          <a:p>
            <a:r>
              <a:rPr lang="en-US" sz="2200" dirty="0">
                <a:solidFill>
                  <a:srgbClr val="164F86"/>
                </a:solidFill>
                <a:latin typeface="Consolas" panose="020B0609020204030204" pitchFamily="49" charset="0"/>
                <a:ea typeface="Courier New"/>
                <a:cs typeface="Consolas" panose="020B0609020204030204" pitchFamily="49" charset="0"/>
                <a:sym typeface="Courier New"/>
              </a:rPr>
              <a:t>	</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	    orders, </a:t>
            </a:r>
          </a:p>
          <a:p>
            <a:r>
              <a:rPr lang="en-US" sz="2200" dirty="0">
                <a:solidFill>
                  <a:srgbClr val="164F86"/>
                </a:solidFill>
                <a:latin typeface="Consolas" panose="020B0609020204030204" pitchFamily="49" charset="0"/>
                <a:ea typeface="Courier New"/>
                <a:cs typeface="Consolas" panose="020B0609020204030204" pitchFamily="49" charset="0"/>
                <a:sym typeface="Courier New"/>
              </a:rPr>
              <a:t>	</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description </a:t>
            </a:r>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1,25 </a:t>
            </a:r>
            <a:r>
              <a:rPr lang="fr-FR" sz="2200" dirty="0">
                <a:solidFill>
                  <a:srgbClr val="164F86"/>
                </a:solidFill>
                <a:latin typeface="Consolas" panose="020B0609020204030204" pitchFamily="49" charset="0"/>
                <a:ea typeface="Courier New"/>
                <a:cs typeface="Consolas" panose="020B0609020204030204" pitchFamily="49" charset="0"/>
                <a:sym typeface="Courier New"/>
              </a:rPr>
              <a:t>DIHYDROXY VITAMIN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D"</a:t>
            </a:r>
          </a:p>
          <a:p>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	  ),</a:t>
            </a:r>
          </a:p>
          <a:p>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err="1" smtClean="0">
                <a:solidFill>
                  <a:srgbClr val="164F86"/>
                </a:solidFill>
                <a:latin typeface="Consolas" panose="020B0609020204030204" pitchFamily="49" charset="0"/>
                <a:ea typeface="Courier New"/>
                <a:cs typeface="Consolas" panose="020B0609020204030204" pitchFamily="49" charset="0"/>
                <a:sym typeface="Courier New"/>
              </a:rPr>
              <a:t>department</a:t>
            </a:r>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endParaRPr lang="fr-FR" sz="2200" dirty="0" smtClean="0">
              <a:solidFill>
                <a:srgbClr val="164F86"/>
              </a:solidFill>
              <a:latin typeface="Consolas" panose="020B0609020204030204" pitchFamily="49" charset="0"/>
              <a:ea typeface="Courier New"/>
              <a:cs typeface="Consolas" panose="020B0609020204030204" pitchFamily="49" charset="0"/>
              <a:sym typeface="Courier New"/>
            </a:endParaRPr>
          </a:p>
          <a:p>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err="1" smtClean="0">
                <a:solidFill>
                  <a:srgbClr val="164F86"/>
                </a:solidFill>
                <a:latin typeface="Consolas" panose="020B0609020204030204" pitchFamily="49" charset="0"/>
                <a:ea typeface="Courier New"/>
                <a:cs typeface="Consolas" panose="020B0609020204030204" pitchFamily="49" charset="0"/>
                <a:sym typeface="Courier New"/>
              </a:rPr>
              <a:t>ordering_route</a:t>
            </a:r>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endParaRPr lang="fr-FR" sz="2200" dirty="0" smtClean="0">
              <a:solidFill>
                <a:srgbClr val="164F86"/>
              </a:solidFill>
              <a:latin typeface="Consolas" panose="020B0609020204030204" pitchFamily="49" charset="0"/>
              <a:ea typeface="Courier New"/>
              <a:cs typeface="Consolas" panose="020B0609020204030204" pitchFamily="49" charset="0"/>
              <a:sym typeface="Courier New"/>
            </a:endParaRPr>
          </a:p>
          <a:p>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err="1" smtClean="0">
                <a:solidFill>
                  <a:srgbClr val="164F86"/>
                </a:solidFill>
                <a:latin typeface="Consolas" panose="020B0609020204030204" pitchFamily="49" charset="0"/>
                <a:ea typeface="Courier New"/>
                <a:cs typeface="Consolas" panose="020B0609020204030204" pitchFamily="49" charset="0"/>
                <a:sym typeface="Courier New"/>
              </a:rPr>
              <a:t>pref_list_type</a:t>
            </a:r>
            <a:endParaRPr lang="fr-FR" sz="2200" dirty="0" smtClean="0">
              <a:solidFill>
                <a:srgbClr val="164F86"/>
              </a:solidFill>
              <a:latin typeface="Consolas" panose="020B0609020204030204" pitchFamily="49" charset="0"/>
              <a:ea typeface="Courier New"/>
              <a:cs typeface="Consolas" panose="020B0609020204030204" pitchFamily="49" charset="0"/>
              <a:sym typeface="Courier New"/>
            </a:endParaRPr>
          </a:p>
          <a:p>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      ),</a:t>
            </a:r>
          </a:p>
          <a:p>
            <a:r>
              <a:rPr lang="en-US" sz="2200" dirty="0">
                <a:solidFill>
                  <a:srgbClr val="164F86"/>
                </a:solidFill>
                <a:latin typeface="Consolas" panose="020B0609020204030204" pitchFamily="49" charset="0"/>
                <a:ea typeface="Courier New"/>
                <a:cs typeface="Consolas" panose="020B0609020204030204" pitchFamily="49" charset="0"/>
                <a:sym typeface="Courier New"/>
              </a:rPr>
              <a:t>		</a:t>
            </a:r>
            <a:r>
              <a:rPr lang="en-US" sz="2200" dirty="0" err="1" smtClean="0">
                <a:solidFill>
                  <a:srgbClr val="164F86"/>
                </a:solidFill>
                <a:latin typeface="Consolas" panose="020B0609020204030204" pitchFamily="49" charset="0"/>
                <a:ea typeface="Courier New"/>
                <a:cs typeface="Consolas" panose="020B0609020204030204" pitchFamily="49" charset="0"/>
                <a:sym typeface="Courier New"/>
              </a:rPr>
              <a:t>pref_list_type</a:t>
            </a:r>
            <a:endParaRPr lang="en-US" sz="2200" dirty="0" smtClean="0">
              <a:solidFill>
                <a:srgbClr val="164F86"/>
              </a:solidFill>
              <a:latin typeface="Consolas" panose="020B0609020204030204" pitchFamily="49" charset="0"/>
              <a:ea typeface="Courier New"/>
              <a:cs typeface="Consolas" panose="020B0609020204030204" pitchFamily="49" charset="0"/>
              <a:sym typeface="Courier New"/>
            </a:endParaRPr>
          </a:p>
          <a:p>
            <a:r>
              <a:rPr lang="en-US" sz="2200" dirty="0">
                <a:solidFill>
                  <a:srgbClr val="164F86"/>
                </a:solidFill>
                <a:latin typeface="Consolas" panose="020B0609020204030204" pitchFamily="49" charset="0"/>
                <a:ea typeface="Courier New"/>
                <a:cs typeface="Consolas" panose="020B0609020204030204" pitchFamily="49" charset="0"/>
                <a:sym typeface="Courier New"/>
              </a:rPr>
              <a:t>	</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    )</a:t>
            </a:r>
            <a:endParaRPr lang="en-US" sz="2200" dirty="0">
              <a:solidFill>
                <a:srgbClr val="164F86"/>
              </a:solidFill>
              <a:latin typeface="Consolas" panose="020B0609020204030204" pitchFamily="49" charset="0"/>
              <a:ea typeface="Courier New"/>
              <a:cs typeface="Consolas" panose="020B0609020204030204" pitchFamily="49" charset="0"/>
              <a:sym typeface="Courier New"/>
            </a:endParaRPr>
          </a:p>
        </p:txBody>
      </p:sp>
      <p:sp>
        <p:nvSpPr>
          <p:cNvPr id="5"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Tree>
    <p:extLst>
      <p:ext uri="{BB962C8B-B14F-4D97-AF65-F5344CB8AC3E}">
        <p14:creationId xmlns:p14="http://schemas.microsoft.com/office/powerpoint/2010/main" val="10024064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9290" y="507875"/>
            <a:ext cx="4892145" cy="777536"/>
          </a:xfrm>
        </p:spPr>
        <p:txBody>
          <a:bodyPr/>
          <a:lstStyle/>
          <a:p>
            <a:r>
              <a:rPr lang="en-US" sz="4800" dirty="0" smtClean="0">
                <a:solidFill>
                  <a:srgbClr val="000000"/>
                </a:solidFill>
              </a:rPr>
              <a:t>Data Analysis Steps</a:t>
            </a:r>
            <a:endParaRPr lang="en-US" sz="4800" dirty="0">
              <a:solidFill>
                <a:srgbClr val="000000"/>
              </a:solidFill>
            </a:endParaRPr>
          </a:p>
        </p:txBody>
      </p:sp>
      <p:sp>
        <p:nvSpPr>
          <p:cNvPr id="3" name="Rectangle 2"/>
          <p:cNvSpPr/>
          <p:nvPr/>
        </p:nvSpPr>
        <p:spPr>
          <a:xfrm>
            <a:off x="549019" y="1672405"/>
            <a:ext cx="11018141" cy="1564781"/>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54090" y="1724066"/>
            <a:ext cx="11675070" cy="2462213"/>
          </a:xfrm>
          <a:prstGeom prst="rect">
            <a:avLst/>
          </a:prstGeom>
          <a:noFill/>
        </p:spPr>
        <p:txBody>
          <a:bodyPr wrap="square" rtlCol="0">
            <a:spAutoFit/>
          </a:bodyPr>
          <a:lstStyle/>
          <a:p>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VITD </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&lt;- orders %&gt;%</a:t>
            </a:r>
          </a:p>
          <a:p>
            <a:r>
              <a:rPr lang="en-US" sz="2200" dirty="0">
                <a:solidFill>
                  <a:srgbClr val="164F86"/>
                </a:solidFill>
                <a:latin typeface="Consolas" panose="020B0609020204030204" pitchFamily="49" charset="0"/>
                <a:ea typeface="Courier New"/>
                <a:cs typeface="Consolas" panose="020B0609020204030204" pitchFamily="49" charset="0"/>
                <a:sym typeface="Courier New"/>
              </a:rPr>
              <a:t>	</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	 filter(</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description </a:t>
            </a:r>
            <a:r>
              <a:rPr lang="fr-FR" sz="2200" dirty="0">
                <a:solidFill>
                  <a:srgbClr val="164F86"/>
                </a:solidFill>
                <a:latin typeface="Consolas" panose="020B0609020204030204" pitchFamily="49" charset="0"/>
                <a:ea typeface="Courier New"/>
                <a:cs typeface="Consolas" panose="020B0609020204030204" pitchFamily="49" charset="0"/>
                <a:sym typeface="Courier New"/>
              </a:rPr>
              <a:t>== "1,25 DIHYDROXY VITAMIN D</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%&gt;%</a:t>
            </a:r>
          </a:p>
          <a:p>
            <a:r>
              <a:rPr lang="en-US" sz="2200" dirty="0">
                <a:solidFill>
                  <a:srgbClr val="164F86"/>
                </a:solidFill>
                <a:latin typeface="Consolas" panose="020B0609020204030204" pitchFamily="49" charset="0"/>
                <a:ea typeface="Courier New"/>
                <a:cs typeface="Consolas" panose="020B0609020204030204" pitchFamily="49" charset="0"/>
                <a:sym typeface="Courier New"/>
              </a:rPr>
              <a:t>	</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select(</a:t>
            </a:r>
            <a:r>
              <a:rPr lang="fr-FR" sz="2200" dirty="0" err="1" smtClean="0">
                <a:solidFill>
                  <a:srgbClr val="164F86"/>
                </a:solidFill>
                <a:latin typeface="Consolas" panose="020B0609020204030204" pitchFamily="49" charset="0"/>
                <a:ea typeface="Courier New"/>
                <a:cs typeface="Consolas" panose="020B0609020204030204" pitchFamily="49" charset="0"/>
                <a:sym typeface="Courier New"/>
              </a:rPr>
              <a:t>department</a:t>
            </a:r>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err="1">
                <a:solidFill>
                  <a:srgbClr val="164F86"/>
                </a:solidFill>
                <a:latin typeface="Consolas" panose="020B0609020204030204" pitchFamily="49" charset="0"/>
                <a:ea typeface="Courier New"/>
                <a:cs typeface="Consolas" panose="020B0609020204030204" pitchFamily="49" charset="0"/>
                <a:sym typeface="Courier New"/>
              </a:rPr>
              <a:t>ordering_route</a:t>
            </a:r>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err="1">
                <a:solidFill>
                  <a:srgbClr val="164F86"/>
                </a:solidFill>
                <a:latin typeface="Consolas" panose="020B0609020204030204" pitchFamily="49" charset="0"/>
                <a:ea typeface="Courier New"/>
                <a:cs typeface="Consolas" panose="020B0609020204030204" pitchFamily="49" charset="0"/>
                <a:sym typeface="Courier New"/>
              </a:rPr>
              <a:t>pref_list_type</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 %&gt;%</a:t>
            </a:r>
          </a:p>
          <a:p>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arrange(</a:t>
            </a:r>
            <a:r>
              <a:rPr lang="en-US" sz="2200" dirty="0" err="1" smtClean="0">
                <a:solidFill>
                  <a:srgbClr val="164F86"/>
                </a:solidFill>
                <a:latin typeface="Consolas" panose="020B0609020204030204" pitchFamily="49" charset="0"/>
                <a:ea typeface="Courier New"/>
                <a:cs typeface="Consolas" panose="020B0609020204030204" pitchFamily="49" charset="0"/>
                <a:sym typeface="Courier New"/>
              </a:rPr>
              <a:t>pref_list_type</a:t>
            </a:r>
            <a:r>
              <a:rPr lang="en-US" sz="2200" dirty="0">
                <a:solidFill>
                  <a:srgbClr val="164F86"/>
                </a:solidFill>
                <a:latin typeface="Consolas" panose="020B0609020204030204" pitchFamily="49" charset="0"/>
                <a:ea typeface="Courier New"/>
                <a:cs typeface="Consolas" panose="020B0609020204030204" pitchFamily="49" charset="0"/>
                <a:sym typeface="Courier New"/>
              </a:rPr>
              <a:t>)</a:t>
            </a:r>
          </a:p>
          <a:p>
            <a:endParaRPr lang="en-US" sz="2200" dirty="0">
              <a:solidFill>
                <a:srgbClr val="164F86"/>
              </a:solidFill>
              <a:latin typeface="Consolas" panose="020B0609020204030204" pitchFamily="49" charset="0"/>
              <a:ea typeface="Courier New"/>
              <a:cs typeface="Consolas" panose="020B0609020204030204" pitchFamily="49" charset="0"/>
              <a:sym typeface="Courier New"/>
            </a:endParaRPr>
          </a:p>
          <a:p>
            <a:endParaRPr lang="en-US" sz="2200" dirty="0">
              <a:solidFill>
                <a:srgbClr val="164F86"/>
              </a:solidFill>
              <a:latin typeface="Consolas" panose="020B0609020204030204" pitchFamily="49" charset="0"/>
              <a:ea typeface="Courier New"/>
              <a:cs typeface="Consolas" panose="020B0609020204030204" pitchFamily="49" charset="0"/>
              <a:sym typeface="Courier New"/>
            </a:endParaRPr>
          </a:p>
          <a:p>
            <a:endParaRPr lang="en-US" sz="2200" dirty="0">
              <a:solidFill>
                <a:srgbClr val="164F86"/>
              </a:solidFill>
              <a:latin typeface="Consolas" panose="020B0609020204030204" pitchFamily="49" charset="0"/>
              <a:ea typeface="Courier New"/>
              <a:cs typeface="Consolas" panose="020B0609020204030204" pitchFamily="49" charset="0"/>
              <a:sym typeface="Courier New"/>
            </a:endParaRPr>
          </a:p>
        </p:txBody>
      </p:sp>
      <p:sp>
        <p:nvSpPr>
          <p:cNvPr id="8"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Tree>
    <p:extLst>
      <p:ext uri="{BB962C8B-B14F-4D97-AF65-F5344CB8AC3E}">
        <p14:creationId xmlns:p14="http://schemas.microsoft.com/office/powerpoint/2010/main" val="2607803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5074" y="625065"/>
            <a:ext cx="5160578" cy="777536"/>
          </a:xfrm>
        </p:spPr>
        <p:txBody>
          <a:bodyPr/>
          <a:lstStyle/>
          <a:p>
            <a:r>
              <a:rPr lang="en-US" dirty="0"/>
              <a:t>Shortcut to type %&gt;%</a:t>
            </a:r>
            <a:br>
              <a:rPr lang="en-US" dirty="0"/>
            </a:br>
            <a:endParaRPr lang="en-US" dirty="0"/>
          </a:p>
        </p:txBody>
      </p:sp>
      <p:sp>
        <p:nvSpPr>
          <p:cNvPr id="3" name="Google Shape;46;p7"/>
          <p:cNvSpPr>
            <a:spLocks noChangeAspect="1"/>
          </p:cNvSpPr>
          <p:nvPr/>
        </p:nvSpPr>
        <p:spPr>
          <a:xfrm>
            <a:off x="11152671" y="5805616"/>
            <a:ext cx="776274" cy="835671"/>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endParaRPr sz="964"/>
          </a:p>
        </p:txBody>
      </p:sp>
      <p:pic>
        <p:nvPicPr>
          <p:cNvPr id="4" name="Picture 3"/>
          <p:cNvPicPr>
            <a:picLocks noChangeAspect="1"/>
          </p:cNvPicPr>
          <p:nvPr/>
        </p:nvPicPr>
        <p:blipFill>
          <a:blip r:embed="rId3"/>
          <a:stretch>
            <a:fillRect/>
          </a:stretch>
        </p:blipFill>
        <p:spPr>
          <a:xfrm>
            <a:off x="1166648" y="2359572"/>
            <a:ext cx="10457793" cy="2614448"/>
          </a:xfrm>
          <a:prstGeom prst="rect">
            <a:avLst/>
          </a:prstGeom>
        </p:spPr>
      </p:pic>
    </p:spTree>
    <p:extLst>
      <p:ext uri="{BB962C8B-B14F-4D97-AF65-F5344CB8AC3E}">
        <p14:creationId xmlns:p14="http://schemas.microsoft.com/office/powerpoint/2010/main" val="2408890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7"/>
          <p:cNvSpPr/>
          <p:nvPr/>
        </p:nvSpPr>
        <p:spPr>
          <a:xfrm>
            <a:off x="0" y="0"/>
            <a:ext cx="12192000"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350" name="Google Shape;350;p37"/>
          <p:cNvSpPr txBox="1">
            <a:spLocks noGrp="1"/>
          </p:cNvSpPr>
          <p:nvPr>
            <p:ph type="title"/>
          </p:nvPr>
        </p:nvSpPr>
        <p:spPr>
          <a:xfrm>
            <a:off x="4236721" y="614555"/>
            <a:ext cx="3357542" cy="777536"/>
          </a:xfrm>
          <a:prstGeom prst="rect">
            <a:avLst/>
          </a:prstGeom>
          <a:noFill/>
          <a:ln>
            <a:noFill/>
          </a:ln>
        </p:spPr>
        <p:txBody>
          <a:bodyPr spcFirstLastPara="1" wrap="square" lIns="0" tIns="6455" rIns="0" bIns="0" anchor="t" anchorCtr="0">
            <a:noAutofit/>
          </a:bodyPr>
          <a:lstStyle/>
          <a:p>
            <a:pPr marL="10545"/>
            <a:r>
              <a:rPr lang="en-US" dirty="0" smtClean="0"/>
              <a:t>Exercise </a:t>
            </a:r>
            <a:r>
              <a:rPr lang="en-US" dirty="0" smtClean="0"/>
              <a:t>6</a:t>
            </a:r>
            <a:endParaRPr dirty="0"/>
          </a:p>
        </p:txBody>
      </p:sp>
      <p:sp>
        <p:nvSpPr>
          <p:cNvPr id="351" name="Google Shape;351;p37"/>
          <p:cNvSpPr txBox="1"/>
          <p:nvPr/>
        </p:nvSpPr>
        <p:spPr>
          <a:xfrm>
            <a:off x="977462" y="1890818"/>
            <a:ext cx="11014168" cy="2250258"/>
          </a:xfrm>
          <a:prstGeom prst="rect">
            <a:avLst/>
          </a:prstGeom>
          <a:noFill/>
          <a:ln>
            <a:noFill/>
          </a:ln>
        </p:spPr>
        <p:txBody>
          <a:bodyPr spcFirstLastPara="1" wrap="square" lIns="0" tIns="6804" rIns="0" bIns="0" anchor="t" anchorCtr="0">
            <a:noAutofit/>
          </a:bodyPr>
          <a:lstStyle/>
          <a:p>
            <a:pPr marL="6803" marR="2721"/>
            <a:r>
              <a:rPr lang="en-US" sz="3200" dirty="0">
                <a:solidFill>
                  <a:srgbClr val="005493"/>
                </a:solidFill>
                <a:latin typeface="Calibri" panose="020F0502020204030204" pitchFamily="34" charset="0"/>
                <a:ea typeface="Calibri"/>
                <a:cs typeface="Consolas" panose="020B0609020204030204" pitchFamily="49" charset="0"/>
                <a:sym typeface="Calibri"/>
              </a:rPr>
              <a:t>Use </a:t>
            </a:r>
            <a:r>
              <a:rPr lang="en-US" sz="3200" dirty="0" smtClean="0">
                <a:solidFill>
                  <a:srgbClr val="005493"/>
                </a:solidFill>
                <a:latin typeface="Calibri" panose="020F0502020204030204" pitchFamily="34" charset="0"/>
                <a:ea typeface="Calibri"/>
                <a:cs typeface="Consolas" panose="020B0609020204030204" pitchFamily="49" charset="0"/>
                <a:sym typeface="Calibri"/>
              </a:rPr>
              <a:t>%&gt;% </a:t>
            </a:r>
            <a:r>
              <a:rPr lang="en-US" sz="3200" dirty="0">
                <a:solidFill>
                  <a:srgbClr val="005493"/>
                </a:solidFill>
                <a:latin typeface="Calibri" panose="020F0502020204030204" pitchFamily="34" charset="0"/>
                <a:ea typeface="Calibri"/>
                <a:cs typeface="Consolas" panose="020B0609020204030204" pitchFamily="49" charset="0"/>
                <a:sym typeface="Calibri"/>
              </a:rPr>
              <a:t>to write a sequence of </a:t>
            </a:r>
            <a:r>
              <a:rPr lang="en-US" sz="3200" dirty="0" smtClean="0">
                <a:solidFill>
                  <a:srgbClr val="005493"/>
                </a:solidFill>
                <a:latin typeface="Calibri" panose="020F0502020204030204" pitchFamily="34" charset="0"/>
                <a:ea typeface="Calibri"/>
                <a:cs typeface="Consolas" panose="020B0609020204030204" pitchFamily="49" charset="0"/>
                <a:sym typeface="Calibri"/>
              </a:rPr>
              <a:t>three functions </a:t>
            </a:r>
            <a:r>
              <a:rPr lang="en-US" sz="3200" dirty="0">
                <a:solidFill>
                  <a:srgbClr val="005493"/>
                </a:solidFill>
                <a:latin typeface="Calibri" panose="020F0502020204030204" pitchFamily="34" charset="0"/>
                <a:ea typeface="Calibri"/>
                <a:cs typeface="Consolas" panose="020B0609020204030204" pitchFamily="49" charset="0"/>
                <a:sym typeface="Calibri"/>
              </a:rPr>
              <a:t>that</a:t>
            </a:r>
            <a:r>
              <a:rPr lang="en-US" sz="3200" dirty="0" smtClean="0">
                <a:solidFill>
                  <a:srgbClr val="005493"/>
                </a:solidFill>
                <a:latin typeface="Calibri" panose="020F0502020204030204" pitchFamily="34" charset="0"/>
                <a:ea typeface="Calibri"/>
                <a:cs typeface="Consolas" panose="020B0609020204030204" pitchFamily="49" charset="0"/>
                <a:sym typeface="Calibri"/>
              </a:rPr>
              <a:t>:</a:t>
            </a:r>
          </a:p>
          <a:p>
            <a:pPr marL="6803" marR="2721"/>
            <a:endParaRPr lang="en-US" sz="2400" dirty="0">
              <a:solidFill>
                <a:srgbClr val="005493"/>
              </a:solidFill>
              <a:latin typeface="Consolas" panose="020B0609020204030204" pitchFamily="49" charset="0"/>
              <a:ea typeface="Calibri"/>
              <a:cs typeface="Consolas" panose="020B0609020204030204" pitchFamily="49" charset="0"/>
              <a:sym typeface="Calibri"/>
            </a:endParaRPr>
          </a:p>
          <a:p>
            <a:pPr marL="6803" marR="2721"/>
            <a:r>
              <a:rPr lang="en-US" sz="2800" dirty="0">
                <a:solidFill>
                  <a:srgbClr val="005493"/>
                </a:solidFill>
                <a:latin typeface="Calibri"/>
                <a:ea typeface="Calibri"/>
                <a:cs typeface="Calibri"/>
                <a:sym typeface="Calibri"/>
              </a:rPr>
              <a:t>1. Filters </a:t>
            </a:r>
            <a:r>
              <a:rPr lang="en-US" sz="2800" dirty="0">
                <a:solidFill>
                  <a:srgbClr val="005493"/>
                </a:solidFill>
                <a:latin typeface="Calibri"/>
                <a:ea typeface="Calibri"/>
                <a:cs typeface="Calibri"/>
                <a:sym typeface="Calibri"/>
              </a:rPr>
              <a:t>to orders coming from the "BEHAVIORAL HEALTH CLINIC</a:t>
            </a:r>
            <a:r>
              <a:rPr lang="en-US" sz="2800" dirty="0">
                <a:solidFill>
                  <a:srgbClr val="005493"/>
                </a:solidFill>
                <a:latin typeface="Calibri"/>
                <a:ea typeface="Calibri"/>
                <a:cs typeface="Calibri"/>
                <a:sym typeface="Calibri"/>
              </a:rPr>
              <a:t>"</a:t>
            </a:r>
          </a:p>
          <a:p>
            <a:pPr marL="6803" marR="2721"/>
            <a:r>
              <a:rPr lang="en-US" sz="2800" dirty="0">
                <a:solidFill>
                  <a:srgbClr val="005493"/>
                </a:solidFill>
                <a:latin typeface="Calibri"/>
                <a:ea typeface="Calibri"/>
                <a:cs typeface="Calibri"/>
                <a:sym typeface="Calibri"/>
              </a:rPr>
              <a:t>2</a:t>
            </a:r>
            <a:r>
              <a:rPr lang="en-US" sz="2800" dirty="0">
                <a:solidFill>
                  <a:srgbClr val="005493"/>
                </a:solidFill>
                <a:latin typeface="Calibri"/>
                <a:ea typeface="Calibri"/>
                <a:cs typeface="Calibri"/>
                <a:sym typeface="Calibri"/>
              </a:rPr>
              <a:t>. Selects the </a:t>
            </a:r>
            <a:r>
              <a:rPr lang="en-US" sz="2800" dirty="0">
                <a:solidFill>
                  <a:srgbClr val="005493"/>
                </a:solidFill>
                <a:latin typeface="Calibri"/>
                <a:ea typeface="Calibri"/>
                <a:cs typeface="Calibri"/>
                <a:sym typeface="Calibri"/>
              </a:rPr>
              <a:t>description, </a:t>
            </a:r>
            <a:r>
              <a:rPr lang="en-US" sz="2800" dirty="0" err="1">
                <a:solidFill>
                  <a:srgbClr val="005493"/>
                </a:solidFill>
                <a:latin typeface="Calibri"/>
                <a:ea typeface="Calibri"/>
                <a:cs typeface="Calibri"/>
                <a:sym typeface="Calibri"/>
              </a:rPr>
              <a:t>ordering_route</a:t>
            </a:r>
            <a:r>
              <a:rPr lang="en-US" sz="2800" dirty="0">
                <a:solidFill>
                  <a:srgbClr val="005493"/>
                </a:solidFill>
                <a:latin typeface="Calibri"/>
                <a:ea typeface="Calibri"/>
                <a:cs typeface="Calibri"/>
                <a:sym typeface="Calibri"/>
              </a:rPr>
              <a:t>, </a:t>
            </a:r>
            <a:r>
              <a:rPr lang="en-US" sz="2800" dirty="0">
                <a:solidFill>
                  <a:srgbClr val="005493"/>
                </a:solidFill>
                <a:latin typeface="Calibri"/>
                <a:ea typeface="Calibri"/>
                <a:cs typeface="Calibri"/>
                <a:sym typeface="Calibri"/>
              </a:rPr>
              <a:t>and </a:t>
            </a:r>
            <a:r>
              <a:rPr lang="en-US" sz="2800" dirty="0" err="1">
                <a:solidFill>
                  <a:srgbClr val="005493"/>
                </a:solidFill>
                <a:latin typeface="Calibri"/>
                <a:ea typeface="Calibri"/>
                <a:cs typeface="Calibri"/>
                <a:sym typeface="Calibri"/>
              </a:rPr>
              <a:t>pref_list_type</a:t>
            </a:r>
            <a:r>
              <a:rPr lang="en-US" sz="2800" dirty="0">
                <a:solidFill>
                  <a:srgbClr val="005493"/>
                </a:solidFill>
                <a:latin typeface="Calibri"/>
                <a:ea typeface="Calibri"/>
                <a:cs typeface="Calibri"/>
                <a:sym typeface="Calibri"/>
              </a:rPr>
              <a:t> </a:t>
            </a:r>
          </a:p>
          <a:p>
            <a:pPr marL="6803" marR="2721"/>
            <a:r>
              <a:rPr lang="en-US" sz="2800" dirty="0">
                <a:solidFill>
                  <a:srgbClr val="005493"/>
                </a:solidFill>
                <a:latin typeface="Calibri"/>
                <a:ea typeface="Calibri"/>
                <a:cs typeface="Calibri"/>
                <a:sym typeface="Calibri"/>
              </a:rPr>
              <a:t>3</a:t>
            </a:r>
            <a:r>
              <a:rPr lang="en-US" sz="2800" dirty="0">
                <a:solidFill>
                  <a:srgbClr val="005493"/>
                </a:solidFill>
                <a:latin typeface="Calibri"/>
                <a:ea typeface="Calibri"/>
                <a:cs typeface="Calibri"/>
                <a:sym typeface="Calibri"/>
              </a:rPr>
              <a:t>. Arrange the dataset by the </a:t>
            </a:r>
            <a:r>
              <a:rPr lang="en-US" sz="2800" dirty="0">
                <a:solidFill>
                  <a:srgbClr val="005493"/>
                </a:solidFill>
                <a:latin typeface="Calibri"/>
                <a:ea typeface="Calibri"/>
                <a:cs typeface="Calibri"/>
                <a:sym typeface="Calibri"/>
              </a:rPr>
              <a:t>description </a:t>
            </a:r>
            <a:r>
              <a:rPr lang="en-US" sz="2800" dirty="0">
                <a:solidFill>
                  <a:srgbClr val="005493"/>
                </a:solidFill>
                <a:latin typeface="Calibri"/>
                <a:ea typeface="Calibri"/>
                <a:cs typeface="Calibri"/>
                <a:sym typeface="Calibri"/>
              </a:rPr>
              <a:t>and </a:t>
            </a:r>
            <a:r>
              <a:rPr lang="en-US" sz="2800" dirty="0" err="1">
                <a:solidFill>
                  <a:srgbClr val="005493"/>
                </a:solidFill>
                <a:latin typeface="Calibri"/>
                <a:ea typeface="Calibri"/>
                <a:cs typeface="Calibri"/>
                <a:sym typeface="Calibri"/>
              </a:rPr>
              <a:t>ordering_route</a:t>
            </a:r>
            <a:r>
              <a:rPr lang="en-US" sz="2800" dirty="0">
                <a:solidFill>
                  <a:srgbClr val="005493"/>
                </a:solidFill>
                <a:latin typeface="Calibri"/>
                <a:ea typeface="Calibri"/>
                <a:cs typeface="Calibri"/>
                <a:sym typeface="Calibri"/>
              </a:rPr>
              <a:t> columns</a:t>
            </a:r>
          </a:p>
          <a:p>
            <a:pPr marL="6803" marR="2721"/>
            <a:endParaRPr lang="en-US" sz="2400" dirty="0" smtClean="0">
              <a:solidFill>
                <a:srgbClr val="005493"/>
              </a:solidFill>
              <a:latin typeface="Consolas" panose="020B0609020204030204" pitchFamily="49" charset="0"/>
              <a:ea typeface="Calibri"/>
              <a:cs typeface="Consolas" panose="020B0609020204030204" pitchFamily="49" charset="0"/>
              <a:sym typeface="Calibri"/>
            </a:endParaRPr>
          </a:p>
          <a:p>
            <a:pPr marL="6803" marR="2721"/>
            <a:endParaRPr lang="en-US" sz="2400" dirty="0">
              <a:solidFill>
                <a:srgbClr val="005493"/>
              </a:solidFill>
              <a:latin typeface="Consolas" panose="020B0609020204030204" pitchFamily="49" charset="0"/>
              <a:ea typeface="Calibri"/>
              <a:cs typeface="Consolas" panose="020B0609020204030204" pitchFamily="49" charset="0"/>
              <a:sym typeface="Calibri"/>
            </a:endParaRPr>
          </a:p>
        </p:txBody>
      </p:sp>
      <p:sp>
        <p:nvSpPr>
          <p:cNvPr id="352" name="Google Shape;352;p37"/>
          <p:cNvSpPr/>
          <p:nvPr/>
        </p:nvSpPr>
        <p:spPr>
          <a:xfrm>
            <a:off x="9735362" y="5671100"/>
            <a:ext cx="2256268" cy="1007839"/>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48978" tIns="48978" rIns="48978" bIns="48978" anchor="ctr" anchorCtr="0">
            <a:noAutofit/>
          </a:bodyPr>
          <a:lstStyle/>
          <a:p>
            <a:pPr algn="ctr"/>
            <a:r>
              <a:rPr lang="en-US" sz="5143" dirty="0" smtClean="0">
                <a:latin typeface="Courier New"/>
                <a:ea typeface="Courier New"/>
                <a:cs typeface="Courier New"/>
                <a:sym typeface="Courier New"/>
              </a:rPr>
              <a:t>04:00</a:t>
            </a:r>
            <a:endParaRPr sz="5143" dirty="0">
              <a:latin typeface="Courier New"/>
              <a:ea typeface="Courier New"/>
              <a:cs typeface="Courier New"/>
              <a:sym typeface="Courier New"/>
            </a:endParaRPr>
          </a:p>
        </p:txBody>
      </p:sp>
      <p:sp>
        <p:nvSpPr>
          <p:cNvPr id="2" name="TextBox 1"/>
          <p:cNvSpPr txBox="1"/>
          <p:nvPr/>
        </p:nvSpPr>
        <p:spPr>
          <a:xfrm>
            <a:off x="977462" y="4487917"/>
            <a:ext cx="8292662" cy="2077492"/>
          </a:xfrm>
          <a:prstGeom prst="rect">
            <a:avLst/>
          </a:prstGeom>
          <a:noFill/>
        </p:spPr>
        <p:txBody>
          <a:bodyPr wrap="square" rtlCol="0">
            <a:spAutoFit/>
          </a:bodyPr>
          <a:lstStyle/>
          <a:p>
            <a:pPr>
              <a:spcAft>
                <a:spcPts val="600"/>
              </a:spcAft>
            </a:pPr>
            <a:r>
              <a:rPr lang="en-US" sz="2800" dirty="0">
                <a:solidFill>
                  <a:srgbClr val="005493"/>
                </a:solidFill>
                <a:latin typeface="Calibri"/>
                <a:ea typeface="Calibri"/>
                <a:cs typeface="Calibri"/>
                <a:sym typeface="Calibri"/>
              </a:rPr>
              <a:t>Using &lt;-, assign the result to a new </a:t>
            </a:r>
            <a:r>
              <a:rPr lang="en-US" sz="2800" dirty="0" smtClean="0">
                <a:solidFill>
                  <a:srgbClr val="005493"/>
                </a:solidFill>
                <a:latin typeface="Calibri"/>
                <a:ea typeface="Calibri"/>
                <a:cs typeface="Calibri"/>
                <a:sym typeface="Calibri"/>
              </a:rPr>
              <a:t>variable.</a:t>
            </a:r>
          </a:p>
          <a:p>
            <a:pPr>
              <a:spcAft>
                <a:spcPts val="600"/>
              </a:spcAft>
            </a:pPr>
            <a:r>
              <a:rPr lang="en-US" sz="2800" dirty="0" smtClean="0">
                <a:solidFill>
                  <a:srgbClr val="005493"/>
                </a:solidFill>
                <a:latin typeface="Calibri"/>
                <a:ea typeface="Calibri"/>
                <a:cs typeface="Calibri"/>
                <a:sym typeface="Calibri"/>
              </a:rPr>
              <a:t>Use your mouse to select the name of the new data frame from the list of data sets in the upper-right pane of </a:t>
            </a:r>
            <a:r>
              <a:rPr lang="en-US" sz="2800" dirty="0" err="1" smtClean="0">
                <a:solidFill>
                  <a:srgbClr val="005493"/>
                </a:solidFill>
                <a:latin typeface="Calibri"/>
                <a:ea typeface="Calibri"/>
                <a:cs typeface="Calibri"/>
                <a:sym typeface="Calibri"/>
              </a:rPr>
              <a:t>Rstudio</a:t>
            </a:r>
            <a:r>
              <a:rPr lang="en-US" sz="2800" dirty="0" smtClean="0">
                <a:solidFill>
                  <a:srgbClr val="005493"/>
                </a:solidFill>
                <a:latin typeface="Calibri"/>
                <a:ea typeface="Calibri"/>
                <a:cs typeface="Calibri"/>
                <a:sym typeface="Calibri"/>
              </a:rPr>
              <a:t>. Do you notice any ordering patterns?</a:t>
            </a:r>
          </a:p>
          <a:p>
            <a:endParaRPr lang="en-US" sz="700" dirty="0"/>
          </a:p>
        </p:txBody>
      </p:sp>
    </p:spTree>
    <p:extLst>
      <p:ext uri="{BB962C8B-B14F-4D97-AF65-F5344CB8AC3E}">
        <p14:creationId xmlns:p14="http://schemas.microsoft.com/office/powerpoint/2010/main" val="1832680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grpSp>
        <p:nvGrpSpPr>
          <p:cNvPr id="6" name="Group 5"/>
          <p:cNvGrpSpPr/>
          <p:nvPr/>
        </p:nvGrpSpPr>
        <p:grpSpPr>
          <a:xfrm>
            <a:off x="426720" y="560135"/>
            <a:ext cx="11082108" cy="2211640"/>
            <a:chOff x="1216768" y="560135"/>
            <a:chExt cx="10292060" cy="4901564"/>
          </a:xfrm>
        </p:grpSpPr>
        <p:sp>
          <p:nvSpPr>
            <p:cNvPr id="225" name="Google Shape;225;p25"/>
            <p:cNvSpPr/>
            <p:nvPr/>
          </p:nvSpPr>
          <p:spPr>
            <a:xfrm>
              <a:off x="1216768" y="560135"/>
              <a:ext cx="10292060" cy="4901564"/>
            </a:xfrm>
            <a:custGeom>
              <a:avLst/>
              <a:gdLst/>
              <a:ahLst/>
              <a:cxnLst/>
              <a:rect l="l" t="t" r="r" b="b"/>
              <a:pathLst>
                <a:path w="18216245" h="8079105" extrusionOk="0">
                  <a:moveTo>
                    <a:pt x="0" y="0"/>
                  </a:moveTo>
                  <a:lnTo>
                    <a:pt x="18215801" y="0"/>
                  </a:lnTo>
                  <a:lnTo>
                    <a:pt x="18215801" y="8078796"/>
                  </a:lnTo>
                  <a:lnTo>
                    <a:pt x="0" y="8078796"/>
                  </a:lnTo>
                  <a:lnTo>
                    <a:pt x="0" y="0"/>
                  </a:lnTo>
                  <a:close/>
                </a:path>
              </a:pathLst>
            </a:custGeom>
            <a:solidFill>
              <a:srgbClr val="F0F2F4"/>
            </a:solidFill>
            <a:ln>
              <a:noFill/>
            </a:ln>
          </p:spPr>
          <p:txBody>
            <a:bodyPr spcFirstLastPara="1" wrap="square" lIns="0" tIns="0" rIns="0" bIns="0" anchor="t" anchorCtr="0">
              <a:noAutofit/>
            </a:bodyPr>
            <a:lstStyle/>
            <a:p>
              <a:endParaRPr sz="964" dirty="0"/>
            </a:p>
          </p:txBody>
        </p:sp>
        <p:sp>
          <p:nvSpPr>
            <p:cNvPr id="226" name="Google Shape;226;p25"/>
            <p:cNvSpPr/>
            <p:nvPr/>
          </p:nvSpPr>
          <p:spPr>
            <a:xfrm>
              <a:off x="1216768" y="560135"/>
              <a:ext cx="10292060" cy="4901564"/>
            </a:xfrm>
            <a:custGeom>
              <a:avLst/>
              <a:gdLst/>
              <a:ahLst/>
              <a:cxnLst/>
              <a:rect l="l" t="t" r="r" b="b"/>
              <a:pathLst>
                <a:path w="18216245" h="8079105" extrusionOk="0">
                  <a:moveTo>
                    <a:pt x="0" y="0"/>
                  </a:moveTo>
                  <a:lnTo>
                    <a:pt x="18215801" y="0"/>
                  </a:lnTo>
                  <a:lnTo>
                    <a:pt x="18215801" y="8078797"/>
                  </a:lnTo>
                  <a:lnTo>
                    <a:pt x="0" y="8078797"/>
                  </a:lnTo>
                  <a:lnTo>
                    <a:pt x="0" y="0"/>
                  </a:lnTo>
                  <a:close/>
                </a:path>
              </a:pathLst>
            </a:custGeom>
            <a:noFill/>
            <a:ln w="104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grpSp>
      <p:sp>
        <p:nvSpPr>
          <p:cNvPr id="9"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4" name="TextBox 3"/>
          <p:cNvSpPr txBox="1"/>
          <p:nvPr/>
        </p:nvSpPr>
        <p:spPr>
          <a:xfrm>
            <a:off x="670618" y="735723"/>
            <a:ext cx="12906316" cy="2051331"/>
          </a:xfrm>
          <a:prstGeom prst="rect">
            <a:avLst/>
          </a:prstGeom>
          <a:noFill/>
        </p:spPr>
        <p:txBody>
          <a:bodyPr wrap="square" rtlCol="0">
            <a:spAutoFit/>
          </a:bodyPr>
          <a:lstStyle/>
          <a:p>
            <a:pPr>
              <a:lnSpc>
                <a:spcPct val="120000"/>
              </a:lnSpc>
            </a:pPr>
            <a:r>
              <a:rPr lang="en-US" sz="2652" dirty="0">
                <a:solidFill>
                  <a:srgbClr val="164F86"/>
                </a:solidFill>
                <a:latin typeface="Consolas" panose="020B0609020204030204" pitchFamily="49" charset="0"/>
                <a:ea typeface="Courier New"/>
                <a:cs typeface="Consolas" panose="020B0609020204030204" pitchFamily="49" charset="0"/>
                <a:sym typeface="Courier New"/>
              </a:rPr>
              <a:t>orders %&gt;%   </a:t>
            </a:r>
            <a:endParaRPr lang="en-US" sz="2652" dirty="0" smtClean="0">
              <a:solidFill>
                <a:srgbClr val="164F86"/>
              </a:solidFill>
              <a:latin typeface="Consolas" panose="020B0609020204030204" pitchFamily="49" charset="0"/>
              <a:ea typeface="Courier New"/>
              <a:cs typeface="Consolas" panose="020B0609020204030204" pitchFamily="49" charset="0"/>
              <a:sym typeface="Courier New"/>
            </a:endParaRPr>
          </a:p>
          <a:p>
            <a:pPr>
              <a:lnSpc>
                <a:spcPct val="120000"/>
              </a:lnSpc>
            </a:pPr>
            <a:r>
              <a:rPr lang="en-US" sz="2652" dirty="0" smtClean="0">
                <a:solidFill>
                  <a:srgbClr val="164F86"/>
                </a:solidFill>
                <a:latin typeface="Consolas" panose="020B0609020204030204" pitchFamily="49" charset="0"/>
                <a:ea typeface="Courier New"/>
                <a:cs typeface="Consolas" panose="020B0609020204030204" pitchFamily="49" charset="0"/>
                <a:sym typeface="Courier New"/>
              </a:rPr>
              <a:t>  filter(department </a:t>
            </a:r>
            <a:r>
              <a:rPr lang="en-US" sz="2652" dirty="0">
                <a:solidFill>
                  <a:srgbClr val="164F86"/>
                </a:solidFill>
                <a:latin typeface="Consolas" panose="020B0609020204030204" pitchFamily="49" charset="0"/>
                <a:ea typeface="Courier New"/>
                <a:cs typeface="Consolas" panose="020B0609020204030204" pitchFamily="49" charset="0"/>
                <a:sym typeface="Courier New"/>
              </a:rPr>
              <a:t>=='BEHAVIORAL HEALTH CLINIC') </a:t>
            </a:r>
            <a:r>
              <a:rPr lang="en-US" sz="2652" dirty="0" smtClean="0">
                <a:solidFill>
                  <a:srgbClr val="164F86"/>
                </a:solidFill>
                <a:latin typeface="Consolas" panose="020B0609020204030204" pitchFamily="49" charset="0"/>
                <a:ea typeface="Courier New"/>
                <a:cs typeface="Consolas" panose="020B0609020204030204" pitchFamily="49" charset="0"/>
                <a:sym typeface="Courier New"/>
              </a:rPr>
              <a:t>%&gt;%</a:t>
            </a:r>
          </a:p>
          <a:p>
            <a:pPr>
              <a:lnSpc>
                <a:spcPct val="120000"/>
              </a:lnSpc>
            </a:pPr>
            <a:r>
              <a:rPr lang="en-US" sz="2652" dirty="0" smtClean="0">
                <a:solidFill>
                  <a:srgbClr val="164F86"/>
                </a:solidFill>
                <a:latin typeface="Consolas" panose="020B0609020204030204" pitchFamily="49" charset="0"/>
                <a:ea typeface="Courier New"/>
                <a:cs typeface="Consolas" panose="020B0609020204030204" pitchFamily="49" charset="0"/>
                <a:sym typeface="Courier New"/>
              </a:rPr>
              <a:t>  select(</a:t>
            </a:r>
            <a:r>
              <a:rPr lang="en-US" sz="2652" dirty="0" err="1" smtClean="0">
                <a:solidFill>
                  <a:srgbClr val="164F86"/>
                </a:solidFill>
                <a:latin typeface="Consolas" panose="020B0609020204030204" pitchFamily="49" charset="0"/>
                <a:ea typeface="Courier New"/>
                <a:cs typeface="Consolas" panose="020B0609020204030204" pitchFamily="49" charset="0"/>
                <a:sym typeface="Courier New"/>
              </a:rPr>
              <a:t>description,pref_list_type</a:t>
            </a:r>
            <a:r>
              <a:rPr lang="en-US" sz="2652" dirty="0">
                <a:solidFill>
                  <a:srgbClr val="164F86"/>
                </a:solidFill>
                <a:latin typeface="Consolas" panose="020B0609020204030204" pitchFamily="49" charset="0"/>
                <a:ea typeface="Courier New"/>
                <a:cs typeface="Consolas" panose="020B0609020204030204" pitchFamily="49" charset="0"/>
                <a:sym typeface="Courier New"/>
              </a:rPr>
              <a:t>, </a:t>
            </a:r>
            <a:r>
              <a:rPr lang="en-US" sz="2652" dirty="0" err="1">
                <a:solidFill>
                  <a:srgbClr val="164F86"/>
                </a:solidFill>
                <a:latin typeface="Consolas" panose="020B0609020204030204" pitchFamily="49" charset="0"/>
                <a:ea typeface="Courier New"/>
                <a:cs typeface="Consolas" panose="020B0609020204030204" pitchFamily="49" charset="0"/>
                <a:sym typeface="Courier New"/>
              </a:rPr>
              <a:t>ordering_route</a:t>
            </a:r>
            <a:r>
              <a:rPr lang="en-US" sz="2652" dirty="0">
                <a:solidFill>
                  <a:srgbClr val="164F86"/>
                </a:solidFill>
                <a:latin typeface="Consolas" panose="020B0609020204030204" pitchFamily="49" charset="0"/>
                <a:ea typeface="Courier New"/>
                <a:cs typeface="Consolas" panose="020B0609020204030204" pitchFamily="49" charset="0"/>
                <a:sym typeface="Courier New"/>
              </a:rPr>
              <a:t>) %&gt;%   </a:t>
            </a:r>
            <a:r>
              <a:rPr lang="en-US" sz="2652" dirty="0" smtClean="0">
                <a:solidFill>
                  <a:srgbClr val="164F86"/>
                </a:solidFill>
                <a:latin typeface="Consolas" panose="020B0609020204030204" pitchFamily="49" charset="0"/>
                <a:ea typeface="Courier New"/>
                <a:cs typeface="Consolas" panose="020B0609020204030204" pitchFamily="49" charset="0"/>
                <a:sym typeface="Courier New"/>
              </a:rPr>
              <a:t> </a:t>
            </a:r>
          </a:p>
          <a:p>
            <a:pPr>
              <a:lnSpc>
                <a:spcPct val="120000"/>
              </a:lnSpc>
            </a:pPr>
            <a:r>
              <a:rPr lang="en-US" sz="2652" dirty="0" smtClean="0">
                <a:solidFill>
                  <a:srgbClr val="164F86"/>
                </a:solidFill>
                <a:latin typeface="Consolas" panose="020B0609020204030204" pitchFamily="49" charset="0"/>
                <a:ea typeface="Courier New"/>
                <a:cs typeface="Consolas" panose="020B0609020204030204" pitchFamily="49" charset="0"/>
                <a:sym typeface="Courier New"/>
              </a:rPr>
              <a:t>  arrange(</a:t>
            </a:r>
            <a:r>
              <a:rPr lang="en-US" sz="2652" dirty="0" err="1" smtClean="0">
                <a:solidFill>
                  <a:srgbClr val="164F86"/>
                </a:solidFill>
                <a:latin typeface="Consolas" panose="020B0609020204030204" pitchFamily="49" charset="0"/>
                <a:ea typeface="Courier New"/>
                <a:cs typeface="Consolas" panose="020B0609020204030204" pitchFamily="49" charset="0"/>
                <a:sym typeface="Courier New"/>
              </a:rPr>
              <a:t>description,ordering_route</a:t>
            </a:r>
            <a:r>
              <a:rPr lang="en-US" sz="2652" dirty="0">
                <a:solidFill>
                  <a:srgbClr val="164F86"/>
                </a:solidFill>
                <a:latin typeface="Consolas" panose="020B0609020204030204" pitchFamily="49" charset="0"/>
                <a:ea typeface="Courier New"/>
                <a:cs typeface="Consolas" panose="020B0609020204030204" pitchFamily="49" charset="0"/>
                <a:sym typeface="Courier New"/>
              </a:rPr>
              <a:t>)</a:t>
            </a:r>
            <a:endParaRPr lang="en-US" sz="2652" dirty="0">
              <a:solidFill>
                <a:srgbClr val="164F86"/>
              </a:solidFill>
              <a:latin typeface="Consolas" panose="020B0609020204030204" pitchFamily="49" charset="0"/>
              <a:ea typeface="Courier New"/>
              <a:cs typeface="Consolas" panose="020B0609020204030204" pitchFamily="49" charset="0"/>
            </a:endParaRPr>
          </a:p>
        </p:txBody>
      </p:sp>
    </p:spTree>
    <p:extLst>
      <p:ext uri="{BB962C8B-B14F-4D97-AF65-F5344CB8AC3E}">
        <p14:creationId xmlns:p14="http://schemas.microsoft.com/office/powerpoint/2010/main" val="39568895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8"/>
          <p:cNvSpPr txBox="1">
            <a:spLocks noGrp="1"/>
          </p:cNvSpPr>
          <p:nvPr>
            <p:ph type="title"/>
          </p:nvPr>
        </p:nvSpPr>
        <p:spPr>
          <a:xfrm>
            <a:off x="4126816" y="245005"/>
            <a:ext cx="3897093" cy="777536"/>
          </a:xfrm>
          <a:prstGeom prst="rect">
            <a:avLst/>
          </a:prstGeom>
          <a:noFill/>
          <a:ln>
            <a:noFill/>
          </a:ln>
        </p:spPr>
        <p:txBody>
          <a:bodyPr spcFirstLastPara="1" wrap="square" lIns="0" tIns="6455" rIns="0" bIns="0" anchor="t" anchorCtr="0">
            <a:noAutofit/>
          </a:bodyPr>
          <a:lstStyle/>
          <a:p>
            <a:pPr marL="6803"/>
            <a:r>
              <a:rPr lang="en-US" sz="5400" dirty="0" smtClean="0">
                <a:solidFill>
                  <a:srgbClr val="000000"/>
                </a:solidFill>
              </a:rPr>
              <a:t>Isolating </a:t>
            </a:r>
            <a:r>
              <a:rPr lang="en-US" sz="5400" dirty="0">
                <a:solidFill>
                  <a:srgbClr val="000000"/>
                </a:solidFill>
              </a:rPr>
              <a:t>data</a:t>
            </a:r>
            <a:endParaRPr sz="5400" dirty="0"/>
          </a:p>
        </p:txBody>
      </p:sp>
      <p:graphicFrame>
        <p:nvGraphicFramePr>
          <p:cNvPr id="147" name="Google Shape;147;p18"/>
          <p:cNvGraphicFramePr/>
          <p:nvPr>
            <p:extLst>
              <p:ext uri="{D42A27DB-BD31-4B8C-83A1-F6EECF244321}">
                <p14:modId xmlns:p14="http://schemas.microsoft.com/office/powerpoint/2010/main" val="3900311438"/>
              </p:ext>
            </p:extLst>
          </p:nvPr>
        </p:nvGraphicFramePr>
        <p:xfrm>
          <a:off x="1150478" y="1730364"/>
          <a:ext cx="1046024" cy="968156"/>
        </p:xfrm>
        <a:graphic>
          <a:graphicData uri="http://schemas.openxmlformats.org/drawingml/2006/table">
            <a:tbl>
              <a:tblPr firstRow="1" bandRow="1">
                <a:noFill/>
                <a:tableStyleId>{809C1C93-8995-4D9E-87C8-A8817AF97DB9}</a:tableStyleId>
              </a:tblPr>
              <a:tblGrid>
                <a:gridCol w="209210">
                  <a:extLst>
                    <a:ext uri="{9D8B030D-6E8A-4147-A177-3AD203B41FA5}">
                      <a16:colId xmlns:a16="http://schemas.microsoft.com/office/drawing/2014/main" xmlns="" val="20000"/>
                    </a:ext>
                  </a:extLst>
                </a:gridCol>
                <a:gridCol w="197908">
                  <a:extLst>
                    <a:ext uri="{9D8B030D-6E8A-4147-A177-3AD203B41FA5}">
                      <a16:colId xmlns:a16="http://schemas.microsoft.com/office/drawing/2014/main" xmlns="" val="20001"/>
                    </a:ext>
                  </a:extLst>
                </a:gridCol>
                <a:gridCol w="286473">
                  <a:extLst>
                    <a:ext uri="{9D8B030D-6E8A-4147-A177-3AD203B41FA5}">
                      <a16:colId xmlns:a16="http://schemas.microsoft.com/office/drawing/2014/main" xmlns="" val="20002"/>
                    </a:ext>
                  </a:extLst>
                </a:gridCol>
                <a:gridCol w="352433">
                  <a:extLst>
                    <a:ext uri="{9D8B030D-6E8A-4147-A177-3AD203B41FA5}">
                      <a16:colId xmlns:a16="http://schemas.microsoft.com/office/drawing/2014/main" xmlns="" val="20003"/>
                    </a:ext>
                  </a:extLst>
                </a:gridCol>
              </a:tblGrid>
              <a:tr h="13830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xmlns="" val="10000"/>
                  </a:ext>
                </a:extLst>
              </a:tr>
              <a:tr h="13830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xmlns="" val="10001"/>
                  </a:ext>
                </a:extLst>
              </a:tr>
              <a:tr h="13830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xmlns="" val="10002"/>
                  </a:ext>
                </a:extLst>
              </a:tr>
              <a:tr h="13830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xmlns="" val="10003"/>
                  </a:ext>
                </a:extLst>
              </a:tr>
              <a:tr h="13830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xmlns="" val="10004"/>
                  </a:ext>
                </a:extLst>
              </a:tr>
              <a:tr h="13830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xmlns="" val="10005"/>
                  </a:ext>
                </a:extLst>
              </a:tr>
              <a:tr h="13830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xmlns="" val="10006"/>
                  </a:ext>
                </a:extLst>
              </a:tr>
            </a:tbl>
          </a:graphicData>
        </a:graphic>
      </p:graphicFrame>
      <p:graphicFrame>
        <p:nvGraphicFramePr>
          <p:cNvPr id="148" name="Google Shape;148;p18"/>
          <p:cNvGraphicFramePr/>
          <p:nvPr>
            <p:extLst>
              <p:ext uri="{D42A27DB-BD31-4B8C-83A1-F6EECF244321}">
                <p14:modId xmlns:p14="http://schemas.microsoft.com/office/powerpoint/2010/main" val="3074198044"/>
              </p:ext>
            </p:extLst>
          </p:nvPr>
        </p:nvGraphicFramePr>
        <p:xfrm>
          <a:off x="2795045" y="1758052"/>
          <a:ext cx="603200" cy="968156"/>
        </p:xfrm>
        <a:graphic>
          <a:graphicData uri="http://schemas.openxmlformats.org/drawingml/2006/table">
            <a:tbl>
              <a:tblPr firstRow="1" bandRow="1">
                <a:noFill/>
                <a:tableStyleId>{809C1C93-8995-4D9E-87C8-A8817AF97DB9}</a:tableStyleId>
              </a:tblPr>
              <a:tblGrid>
                <a:gridCol w="296502">
                  <a:extLst>
                    <a:ext uri="{9D8B030D-6E8A-4147-A177-3AD203B41FA5}">
                      <a16:colId xmlns:a16="http://schemas.microsoft.com/office/drawing/2014/main" xmlns="" val="20000"/>
                    </a:ext>
                  </a:extLst>
                </a:gridCol>
                <a:gridCol w="306698">
                  <a:extLst>
                    <a:ext uri="{9D8B030D-6E8A-4147-A177-3AD203B41FA5}">
                      <a16:colId xmlns:a16="http://schemas.microsoft.com/office/drawing/2014/main" xmlns="" val="20001"/>
                    </a:ext>
                  </a:extLst>
                </a:gridCol>
              </a:tblGrid>
              <a:tr h="13830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extLst>
                  <a:ext uri="{0D108BD9-81ED-4DB2-BD59-A6C34878D82A}">
                    <a16:rowId xmlns:a16="http://schemas.microsoft.com/office/drawing/2014/main" xmlns="" val="10000"/>
                  </a:ext>
                </a:extLst>
              </a:tr>
              <a:tr h="13830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xmlns="" val="10001"/>
                  </a:ext>
                </a:extLst>
              </a:tr>
              <a:tr h="13830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xmlns="" val="10002"/>
                  </a:ext>
                </a:extLst>
              </a:tr>
              <a:tr h="13830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xmlns="" val="10003"/>
                  </a:ext>
                </a:extLst>
              </a:tr>
              <a:tr h="13830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xmlns="" val="10004"/>
                  </a:ext>
                </a:extLst>
              </a:tr>
              <a:tr h="13830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xmlns="" val="10005"/>
                  </a:ext>
                </a:extLst>
              </a:tr>
              <a:tr h="13830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xmlns="" val="10006"/>
                  </a:ext>
                </a:extLst>
              </a:tr>
            </a:tbl>
          </a:graphicData>
        </a:graphic>
      </p:graphicFrame>
      <p:graphicFrame>
        <p:nvGraphicFramePr>
          <p:cNvPr id="150" name="Google Shape;150;p18"/>
          <p:cNvGraphicFramePr/>
          <p:nvPr>
            <p:extLst>
              <p:ext uri="{D42A27DB-BD31-4B8C-83A1-F6EECF244321}">
                <p14:modId xmlns:p14="http://schemas.microsoft.com/office/powerpoint/2010/main" val="397847915"/>
              </p:ext>
            </p:extLst>
          </p:nvPr>
        </p:nvGraphicFramePr>
        <p:xfrm>
          <a:off x="2770556" y="4118015"/>
          <a:ext cx="1046024" cy="947968"/>
        </p:xfrm>
        <a:graphic>
          <a:graphicData uri="http://schemas.openxmlformats.org/drawingml/2006/table">
            <a:tbl>
              <a:tblPr firstRow="1" bandRow="1">
                <a:noFill/>
                <a:tableStyleId>{809C1C93-8995-4D9E-87C8-A8817AF97DB9}</a:tableStyleId>
              </a:tblPr>
              <a:tblGrid>
                <a:gridCol w="261506">
                  <a:extLst>
                    <a:ext uri="{9D8B030D-6E8A-4147-A177-3AD203B41FA5}">
                      <a16:colId xmlns:a16="http://schemas.microsoft.com/office/drawing/2014/main" xmlns="" val="20000"/>
                    </a:ext>
                  </a:extLst>
                </a:gridCol>
                <a:gridCol w="261506">
                  <a:extLst>
                    <a:ext uri="{9D8B030D-6E8A-4147-A177-3AD203B41FA5}">
                      <a16:colId xmlns:a16="http://schemas.microsoft.com/office/drawing/2014/main" xmlns="" val="20001"/>
                    </a:ext>
                  </a:extLst>
                </a:gridCol>
                <a:gridCol w="261506">
                  <a:extLst>
                    <a:ext uri="{9D8B030D-6E8A-4147-A177-3AD203B41FA5}">
                      <a16:colId xmlns:a16="http://schemas.microsoft.com/office/drawing/2014/main" xmlns="" val="20002"/>
                    </a:ext>
                  </a:extLst>
                </a:gridCol>
                <a:gridCol w="261506">
                  <a:extLst>
                    <a:ext uri="{9D8B030D-6E8A-4147-A177-3AD203B41FA5}">
                      <a16:colId xmlns:a16="http://schemas.microsoft.com/office/drawing/2014/main" xmlns="" val="20003"/>
                    </a:ext>
                  </a:extLst>
                </a:gridCol>
              </a:tblGrid>
              <a:tr h="135424">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xmlns="" val="10000"/>
                  </a:ext>
                </a:extLst>
              </a:tr>
              <a:tr h="135424">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extLst>
                  <a:ext uri="{0D108BD9-81ED-4DB2-BD59-A6C34878D82A}">
                    <a16:rowId xmlns:a16="http://schemas.microsoft.com/office/drawing/2014/main" xmlns="" val="10001"/>
                  </a:ext>
                </a:extLst>
              </a:tr>
              <a:tr h="135424">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extLst>
                  <a:ext uri="{0D108BD9-81ED-4DB2-BD59-A6C34878D82A}">
                    <a16:rowId xmlns:a16="http://schemas.microsoft.com/office/drawing/2014/main" xmlns="" val="10002"/>
                  </a:ext>
                </a:extLst>
              </a:tr>
              <a:tr h="135424">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extLst>
                  <a:ext uri="{0D108BD9-81ED-4DB2-BD59-A6C34878D82A}">
                    <a16:rowId xmlns:a16="http://schemas.microsoft.com/office/drawing/2014/main" xmlns="" val="10003"/>
                  </a:ext>
                </a:extLst>
              </a:tr>
              <a:tr h="135424">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extLst>
                  <a:ext uri="{0D108BD9-81ED-4DB2-BD59-A6C34878D82A}">
                    <a16:rowId xmlns:a16="http://schemas.microsoft.com/office/drawing/2014/main" xmlns="" val="10004"/>
                  </a:ext>
                </a:extLst>
              </a:tr>
              <a:tr h="135424">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extLst>
                  <a:ext uri="{0D108BD9-81ED-4DB2-BD59-A6C34878D82A}">
                    <a16:rowId xmlns:a16="http://schemas.microsoft.com/office/drawing/2014/main" xmlns="" val="10005"/>
                  </a:ext>
                </a:extLst>
              </a:tr>
              <a:tr h="135424">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extLst>
                  <a:ext uri="{0D108BD9-81ED-4DB2-BD59-A6C34878D82A}">
                    <a16:rowId xmlns:a16="http://schemas.microsoft.com/office/drawing/2014/main" xmlns="" val="10006"/>
                  </a:ext>
                </a:extLst>
              </a:tr>
            </a:tbl>
          </a:graphicData>
        </a:graphic>
      </p:graphicFrame>
      <p:graphicFrame>
        <p:nvGraphicFramePr>
          <p:cNvPr id="151" name="Google Shape;151;p18"/>
          <p:cNvGraphicFramePr/>
          <p:nvPr>
            <p:extLst>
              <p:ext uri="{D42A27DB-BD31-4B8C-83A1-F6EECF244321}">
                <p14:modId xmlns:p14="http://schemas.microsoft.com/office/powerpoint/2010/main" val="772127057"/>
              </p:ext>
            </p:extLst>
          </p:nvPr>
        </p:nvGraphicFramePr>
        <p:xfrm>
          <a:off x="1150478" y="4118015"/>
          <a:ext cx="1046024" cy="947968"/>
        </p:xfrm>
        <a:graphic>
          <a:graphicData uri="http://schemas.openxmlformats.org/drawingml/2006/table">
            <a:tbl>
              <a:tblPr firstRow="1" bandRow="1">
                <a:noFill/>
                <a:tableStyleId>{809C1C93-8995-4D9E-87C8-A8817AF97DB9}</a:tableStyleId>
              </a:tblPr>
              <a:tblGrid>
                <a:gridCol w="261506">
                  <a:extLst>
                    <a:ext uri="{9D8B030D-6E8A-4147-A177-3AD203B41FA5}">
                      <a16:colId xmlns:a16="http://schemas.microsoft.com/office/drawing/2014/main" xmlns="" val="20000"/>
                    </a:ext>
                  </a:extLst>
                </a:gridCol>
                <a:gridCol w="261506">
                  <a:extLst>
                    <a:ext uri="{9D8B030D-6E8A-4147-A177-3AD203B41FA5}">
                      <a16:colId xmlns:a16="http://schemas.microsoft.com/office/drawing/2014/main" xmlns="" val="20001"/>
                    </a:ext>
                  </a:extLst>
                </a:gridCol>
                <a:gridCol w="261506">
                  <a:extLst>
                    <a:ext uri="{9D8B030D-6E8A-4147-A177-3AD203B41FA5}">
                      <a16:colId xmlns:a16="http://schemas.microsoft.com/office/drawing/2014/main" xmlns="" val="20002"/>
                    </a:ext>
                  </a:extLst>
                </a:gridCol>
                <a:gridCol w="261506">
                  <a:extLst>
                    <a:ext uri="{9D8B030D-6E8A-4147-A177-3AD203B41FA5}">
                      <a16:colId xmlns:a16="http://schemas.microsoft.com/office/drawing/2014/main" xmlns="" val="20003"/>
                    </a:ext>
                  </a:extLst>
                </a:gridCol>
              </a:tblGrid>
              <a:tr h="135424">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xmlns="" val="10000"/>
                  </a:ext>
                </a:extLst>
              </a:tr>
              <a:tr h="135424">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extLst>
                  <a:ext uri="{0D108BD9-81ED-4DB2-BD59-A6C34878D82A}">
                    <a16:rowId xmlns:a16="http://schemas.microsoft.com/office/drawing/2014/main" xmlns="" val="10001"/>
                  </a:ext>
                </a:extLst>
              </a:tr>
              <a:tr h="135424">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extLst>
                  <a:ext uri="{0D108BD9-81ED-4DB2-BD59-A6C34878D82A}">
                    <a16:rowId xmlns:a16="http://schemas.microsoft.com/office/drawing/2014/main" xmlns="" val="10002"/>
                  </a:ext>
                </a:extLst>
              </a:tr>
              <a:tr h="135424">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extLst>
                  <a:ext uri="{0D108BD9-81ED-4DB2-BD59-A6C34878D82A}">
                    <a16:rowId xmlns:a16="http://schemas.microsoft.com/office/drawing/2014/main" xmlns="" val="10003"/>
                  </a:ext>
                </a:extLst>
              </a:tr>
              <a:tr h="135424">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extLst>
                  <a:ext uri="{0D108BD9-81ED-4DB2-BD59-A6C34878D82A}">
                    <a16:rowId xmlns:a16="http://schemas.microsoft.com/office/drawing/2014/main" xmlns="" val="10004"/>
                  </a:ext>
                </a:extLst>
              </a:tr>
              <a:tr h="135424">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extLst>
                  <a:ext uri="{0D108BD9-81ED-4DB2-BD59-A6C34878D82A}">
                    <a16:rowId xmlns:a16="http://schemas.microsoft.com/office/drawing/2014/main" xmlns="" val="10005"/>
                  </a:ext>
                </a:extLst>
              </a:tr>
              <a:tr h="135424">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extLst>
                  <a:ext uri="{0D108BD9-81ED-4DB2-BD59-A6C34878D82A}">
                    <a16:rowId xmlns:a16="http://schemas.microsoft.com/office/drawing/2014/main" xmlns="" val="10006"/>
                  </a:ext>
                </a:extLst>
              </a:tr>
            </a:tbl>
          </a:graphicData>
        </a:graphic>
      </p:graphicFrame>
      <p:sp>
        <p:nvSpPr>
          <p:cNvPr id="152" name="Google Shape;152;p18"/>
          <p:cNvSpPr/>
          <p:nvPr/>
        </p:nvSpPr>
        <p:spPr>
          <a:xfrm>
            <a:off x="2332431" y="4224017"/>
            <a:ext cx="326685" cy="21134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53" name="Google Shape;153;p18"/>
          <p:cNvSpPr txBox="1"/>
          <p:nvPr/>
        </p:nvSpPr>
        <p:spPr>
          <a:xfrm>
            <a:off x="4187608" y="1789222"/>
            <a:ext cx="7111013" cy="2307696"/>
          </a:xfrm>
          <a:prstGeom prst="rect">
            <a:avLst/>
          </a:prstGeom>
          <a:noFill/>
          <a:ln>
            <a:noFill/>
          </a:ln>
        </p:spPr>
        <p:txBody>
          <a:bodyPr spcFirstLastPara="1" wrap="square" lIns="0" tIns="8156" rIns="0" bIns="0" anchor="t" anchorCtr="0">
            <a:noAutofit/>
          </a:bodyPr>
          <a:lstStyle/>
          <a:p>
            <a:pPr marL="6803"/>
            <a:r>
              <a:rPr lang="en-US" sz="4000" dirty="0">
                <a:latin typeface="Calibri"/>
                <a:ea typeface="Calibri"/>
                <a:cs typeface="Calibri"/>
                <a:sym typeface="Calibri"/>
              </a:rPr>
              <a:t>Extract variables with </a:t>
            </a:r>
            <a:r>
              <a:rPr lang="en-US" sz="4000" b="1" dirty="0">
                <a:solidFill>
                  <a:srgbClr val="0365C0"/>
                </a:solidFill>
                <a:latin typeface="Trebuchet MS"/>
                <a:ea typeface="Trebuchet MS"/>
                <a:cs typeface="Trebuchet MS"/>
                <a:sym typeface="Trebuchet MS"/>
              </a:rPr>
              <a:t>select()</a:t>
            </a:r>
            <a:endParaRPr sz="4000" dirty="0">
              <a:latin typeface="Trebuchet MS"/>
              <a:ea typeface="Trebuchet MS"/>
              <a:cs typeface="Trebuchet MS"/>
              <a:sym typeface="Trebuchet MS"/>
            </a:endParaRPr>
          </a:p>
          <a:p>
            <a:pPr>
              <a:spcBef>
                <a:spcPts val="16"/>
              </a:spcBef>
            </a:pPr>
            <a:endParaRPr sz="4000" dirty="0">
              <a:latin typeface="Times New Roman"/>
              <a:ea typeface="Times New Roman"/>
              <a:cs typeface="Times New Roman"/>
              <a:sym typeface="Times New Roman"/>
            </a:endParaRPr>
          </a:p>
          <a:p>
            <a:pPr marL="6803"/>
            <a:r>
              <a:rPr lang="en-US" sz="4000" dirty="0">
                <a:latin typeface="Calibri"/>
                <a:ea typeface="Calibri"/>
                <a:cs typeface="Calibri"/>
                <a:sym typeface="Calibri"/>
              </a:rPr>
              <a:t>Extract </a:t>
            </a:r>
            <a:r>
              <a:rPr lang="en-US" sz="4000" dirty="0" smtClean="0">
                <a:latin typeface="Calibri"/>
                <a:ea typeface="Calibri"/>
                <a:cs typeface="Calibri"/>
                <a:sym typeface="Calibri"/>
              </a:rPr>
              <a:t>rows </a:t>
            </a:r>
            <a:r>
              <a:rPr lang="en-US" sz="4000" dirty="0">
                <a:latin typeface="Calibri"/>
                <a:ea typeface="Calibri"/>
                <a:cs typeface="Calibri"/>
                <a:sym typeface="Calibri"/>
              </a:rPr>
              <a:t>with </a:t>
            </a:r>
            <a:r>
              <a:rPr lang="en-US" sz="4000" b="1" dirty="0">
                <a:solidFill>
                  <a:srgbClr val="0365C0"/>
                </a:solidFill>
                <a:latin typeface="Trebuchet MS"/>
                <a:ea typeface="Trebuchet MS"/>
                <a:cs typeface="Trebuchet MS"/>
                <a:sym typeface="Trebuchet MS"/>
              </a:rPr>
              <a:t>filter()</a:t>
            </a:r>
            <a:endParaRPr sz="4000" dirty="0">
              <a:latin typeface="Trebuchet MS"/>
              <a:ea typeface="Trebuchet MS"/>
              <a:cs typeface="Trebuchet MS"/>
              <a:sym typeface="Trebuchet MS"/>
            </a:endParaRPr>
          </a:p>
          <a:p>
            <a:endParaRPr sz="4000" dirty="0">
              <a:latin typeface="Times New Roman"/>
              <a:ea typeface="Times New Roman"/>
              <a:cs typeface="Times New Roman"/>
              <a:sym typeface="Times New Roman"/>
            </a:endParaRPr>
          </a:p>
          <a:p>
            <a:pPr marL="6803"/>
            <a:r>
              <a:rPr lang="en-US" sz="4000" dirty="0">
                <a:latin typeface="Calibri"/>
                <a:ea typeface="Calibri"/>
                <a:cs typeface="Calibri"/>
                <a:sym typeface="Calibri"/>
              </a:rPr>
              <a:t>Arrange </a:t>
            </a:r>
            <a:r>
              <a:rPr lang="en-US" sz="4000" dirty="0" smtClean="0">
                <a:latin typeface="Calibri"/>
                <a:ea typeface="Calibri"/>
                <a:cs typeface="Calibri"/>
                <a:sym typeface="Calibri"/>
              </a:rPr>
              <a:t>rows</a:t>
            </a:r>
            <a:r>
              <a:rPr lang="en-US" sz="4000" dirty="0">
                <a:latin typeface="Calibri"/>
                <a:ea typeface="Calibri"/>
                <a:cs typeface="Calibri"/>
                <a:sym typeface="Calibri"/>
              </a:rPr>
              <a:t>, with </a:t>
            </a:r>
            <a:r>
              <a:rPr lang="en-US" sz="4000" b="1" dirty="0">
                <a:solidFill>
                  <a:srgbClr val="0365C0"/>
                </a:solidFill>
                <a:latin typeface="Trebuchet MS"/>
                <a:ea typeface="Trebuchet MS"/>
                <a:cs typeface="Trebuchet MS"/>
                <a:sym typeface="Trebuchet MS"/>
              </a:rPr>
              <a:t>arrange()</a:t>
            </a:r>
            <a:r>
              <a:rPr lang="en-US" sz="4000" dirty="0">
                <a:latin typeface="Calibri"/>
                <a:ea typeface="Calibri"/>
                <a:cs typeface="Calibri"/>
                <a:sym typeface="Calibri"/>
              </a:rPr>
              <a:t>.</a:t>
            </a:r>
            <a:endParaRPr sz="4000" dirty="0">
              <a:latin typeface="Calibri"/>
              <a:ea typeface="Calibri"/>
              <a:cs typeface="Calibri"/>
              <a:sym typeface="Calibri"/>
            </a:endParaRPr>
          </a:p>
        </p:txBody>
      </p:sp>
      <p:graphicFrame>
        <p:nvGraphicFramePr>
          <p:cNvPr id="154" name="Google Shape;154;p18"/>
          <p:cNvGraphicFramePr/>
          <p:nvPr>
            <p:extLst>
              <p:ext uri="{D42A27DB-BD31-4B8C-83A1-F6EECF244321}">
                <p14:modId xmlns:p14="http://schemas.microsoft.com/office/powerpoint/2010/main" val="2559618651"/>
              </p:ext>
            </p:extLst>
          </p:nvPr>
        </p:nvGraphicFramePr>
        <p:xfrm>
          <a:off x="1150479" y="2927483"/>
          <a:ext cx="1046024" cy="968156"/>
        </p:xfrm>
        <a:graphic>
          <a:graphicData uri="http://schemas.openxmlformats.org/drawingml/2006/table">
            <a:tbl>
              <a:tblPr firstRow="1" bandRow="1">
                <a:noFill/>
                <a:tableStyleId>{809C1C93-8995-4D9E-87C8-A8817AF97DB9}</a:tableStyleId>
              </a:tblPr>
              <a:tblGrid>
                <a:gridCol w="209210">
                  <a:extLst>
                    <a:ext uri="{9D8B030D-6E8A-4147-A177-3AD203B41FA5}">
                      <a16:colId xmlns:a16="http://schemas.microsoft.com/office/drawing/2014/main" xmlns="" val="20000"/>
                    </a:ext>
                  </a:extLst>
                </a:gridCol>
                <a:gridCol w="197908">
                  <a:extLst>
                    <a:ext uri="{9D8B030D-6E8A-4147-A177-3AD203B41FA5}">
                      <a16:colId xmlns:a16="http://schemas.microsoft.com/office/drawing/2014/main" xmlns="" val="20001"/>
                    </a:ext>
                  </a:extLst>
                </a:gridCol>
                <a:gridCol w="286473">
                  <a:extLst>
                    <a:ext uri="{9D8B030D-6E8A-4147-A177-3AD203B41FA5}">
                      <a16:colId xmlns:a16="http://schemas.microsoft.com/office/drawing/2014/main" xmlns="" val="20002"/>
                    </a:ext>
                  </a:extLst>
                </a:gridCol>
                <a:gridCol w="352433">
                  <a:extLst>
                    <a:ext uri="{9D8B030D-6E8A-4147-A177-3AD203B41FA5}">
                      <a16:colId xmlns:a16="http://schemas.microsoft.com/office/drawing/2014/main" xmlns="" val="20003"/>
                    </a:ext>
                  </a:extLst>
                </a:gridCol>
              </a:tblGrid>
              <a:tr h="13830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xmlns="" val="10000"/>
                  </a:ext>
                </a:extLst>
              </a:tr>
              <a:tr h="13830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xmlns="" val="10001"/>
                  </a:ext>
                </a:extLst>
              </a:tr>
              <a:tr h="13830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xmlns="" val="10002"/>
                  </a:ext>
                </a:extLst>
              </a:tr>
              <a:tr h="13830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xmlns="" val="10003"/>
                  </a:ext>
                </a:extLst>
              </a:tr>
              <a:tr h="13830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xmlns="" val="10004"/>
                  </a:ext>
                </a:extLst>
              </a:tr>
              <a:tr h="13830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xmlns="" val="10005"/>
                  </a:ext>
                </a:extLst>
              </a:tr>
              <a:tr h="13830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xmlns="" val="10006"/>
                  </a:ext>
                </a:extLst>
              </a:tr>
            </a:tbl>
          </a:graphicData>
        </a:graphic>
      </p:graphicFrame>
      <p:graphicFrame>
        <p:nvGraphicFramePr>
          <p:cNvPr id="156" name="Google Shape;156;p18"/>
          <p:cNvGraphicFramePr/>
          <p:nvPr>
            <p:extLst>
              <p:ext uri="{D42A27DB-BD31-4B8C-83A1-F6EECF244321}">
                <p14:modId xmlns:p14="http://schemas.microsoft.com/office/powerpoint/2010/main" val="2511783731"/>
              </p:ext>
            </p:extLst>
          </p:nvPr>
        </p:nvGraphicFramePr>
        <p:xfrm>
          <a:off x="2773115" y="2927483"/>
          <a:ext cx="1046024" cy="402120"/>
        </p:xfrm>
        <a:graphic>
          <a:graphicData uri="http://schemas.openxmlformats.org/drawingml/2006/table">
            <a:tbl>
              <a:tblPr firstRow="1" bandRow="1">
                <a:noFill/>
                <a:tableStyleId>{809C1C93-8995-4D9E-87C8-A8817AF97DB9}</a:tableStyleId>
              </a:tblPr>
              <a:tblGrid>
                <a:gridCol w="209210">
                  <a:extLst>
                    <a:ext uri="{9D8B030D-6E8A-4147-A177-3AD203B41FA5}">
                      <a16:colId xmlns:a16="http://schemas.microsoft.com/office/drawing/2014/main" xmlns="" val="20000"/>
                    </a:ext>
                  </a:extLst>
                </a:gridCol>
                <a:gridCol w="197908">
                  <a:extLst>
                    <a:ext uri="{9D8B030D-6E8A-4147-A177-3AD203B41FA5}">
                      <a16:colId xmlns:a16="http://schemas.microsoft.com/office/drawing/2014/main" xmlns="" val="20001"/>
                    </a:ext>
                  </a:extLst>
                </a:gridCol>
                <a:gridCol w="286473">
                  <a:extLst>
                    <a:ext uri="{9D8B030D-6E8A-4147-A177-3AD203B41FA5}">
                      <a16:colId xmlns:a16="http://schemas.microsoft.com/office/drawing/2014/main" xmlns="" val="20002"/>
                    </a:ext>
                  </a:extLst>
                </a:gridCol>
                <a:gridCol w="352433">
                  <a:extLst>
                    <a:ext uri="{9D8B030D-6E8A-4147-A177-3AD203B41FA5}">
                      <a16:colId xmlns:a16="http://schemas.microsoft.com/office/drawing/2014/main" xmlns="" val="20003"/>
                    </a:ext>
                  </a:extLst>
                </a:gridCol>
              </a:tblGrid>
              <a:tr h="134040">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xmlns="" val="10000"/>
                  </a:ext>
                </a:extLst>
              </a:tr>
              <a:tr h="134040">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xmlns="" val="10001"/>
                  </a:ext>
                </a:extLst>
              </a:tr>
              <a:tr h="134040">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xmlns="" val="10002"/>
                  </a:ext>
                </a:extLst>
              </a:tr>
            </a:tbl>
          </a:graphicData>
        </a:graphic>
      </p:graphicFrame>
      <p:sp>
        <p:nvSpPr>
          <p:cNvPr id="14" name="Google Shape;46;p7"/>
          <p:cNvSpPr>
            <a:spLocks noChangeAspect="1"/>
          </p:cNvSpPr>
          <p:nvPr/>
        </p:nvSpPr>
        <p:spPr>
          <a:xfrm>
            <a:off x="11152671" y="5805616"/>
            <a:ext cx="776274" cy="835671"/>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endParaRPr sz="964"/>
          </a:p>
        </p:txBody>
      </p:sp>
      <p:sp>
        <p:nvSpPr>
          <p:cNvPr id="16" name="Google Shape;152;p18"/>
          <p:cNvSpPr/>
          <p:nvPr/>
        </p:nvSpPr>
        <p:spPr>
          <a:xfrm>
            <a:off x="2321466" y="3022869"/>
            <a:ext cx="326685" cy="21134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7" name="Google Shape;152;p18"/>
          <p:cNvSpPr/>
          <p:nvPr/>
        </p:nvSpPr>
        <p:spPr>
          <a:xfrm>
            <a:off x="2332431" y="2108768"/>
            <a:ext cx="326685" cy="21134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Tree>
    <p:extLst>
      <p:ext uri="{BB962C8B-B14F-4D97-AF65-F5344CB8AC3E}">
        <p14:creationId xmlns:p14="http://schemas.microsoft.com/office/powerpoint/2010/main" val="35895395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8"/>
          <p:cNvSpPr txBox="1">
            <a:spLocks noGrp="1"/>
          </p:cNvSpPr>
          <p:nvPr>
            <p:ph type="title"/>
          </p:nvPr>
        </p:nvSpPr>
        <p:spPr>
          <a:xfrm>
            <a:off x="4126816" y="245005"/>
            <a:ext cx="3897093" cy="777536"/>
          </a:xfrm>
          <a:prstGeom prst="rect">
            <a:avLst/>
          </a:prstGeom>
          <a:noFill/>
          <a:ln>
            <a:noFill/>
          </a:ln>
        </p:spPr>
        <p:txBody>
          <a:bodyPr spcFirstLastPara="1" wrap="square" lIns="0" tIns="6455" rIns="0" bIns="0" anchor="t" anchorCtr="0">
            <a:noAutofit/>
          </a:bodyPr>
          <a:lstStyle/>
          <a:p>
            <a:pPr marL="6803"/>
            <a:r>
              <a:rPr lang="en-US" sz="5400" dirty="0" smtClean="0">
                <a:solidFill>
                  <a:srgbClr val="000000"/>
                </a:solidFill>
              </a:rPr>
              <a:t>Deriving data</a:t>
            </a:r>
            <a:endParaRPr sz="5400" dirty="0"/>
          </a:p>
        </p:txBody>
      </p:sp>
      <p:sp>
        <p:nvSpPr>
          <p:cNvPr id="153" name="Google Shape;153;p18"/>
          <p:cNvSpPr txBox="1"/>
          <p:nvPr/>
        </p:nvSpPr>
        <p:spPr>
          <a:xfrm>
            <a:off x="4126816" y="1978407"/>
            <a:ext cx="7626020" cy="3276761"/>
          </a:xfrm>
          <a:prstGeom prst="rect">
            <a:avLst/>
          </a:prstGeom>
          <a:noFill/>
          <a:ln>
            <a:noFill/>
          </a:ln>
        </p:spPr>
        <p:txBody>
          <a:bodyPr spcFirstLastPara="1" wrap="square" lIns="0" tIns="8156" rIns="0" bIns="0" anchor="t" anchorCtr="0">
            <a:noAutofit/>
          </a:bodyPr>
          <a:lstStyle/>
          <a:p>
            <a:pPr marL="6803"/>
            <a:r>
              <a:rPr lang="en-US" sz="4000" dirty="0">
                <a:latin typeface="Calibri"/>
                <a:ea typeface="Calibri"/>
                <a:cs typeface="Calibri"/>
                <a:sym typeface="Calibri"/>
              </a:rPr>
              <a:t>Make new </a:t>
            </a:r>
            <a:r>
              <a:rPr lang="en-US" sz="4000" dirty="0" smtClean="0">
                <a:latin typeface="Calibri"/>
                <a:ea typeface="Calibri"/>
                <a:cs typeface="Calibri"/>
                <a:sym typeface="Calibri"/>
              </a:rPr>
              <a:t>variables </a:t>
            </a:r>
            <a:r>
              <a:rPr lang="en-US" sz="4000" dirty="0">
                <a:latin typeface="Calibri"/>
                <a:ea typeface="Calibri"/>
                <a:cs typeface="Calibri"/>
                <a:sym typeface="Calibri"/>
              </a:rPr>
              <a:t>with </a:t>
            </a:r>
            <a:r>
              <a:rPr lang="en-US" sz="4000" b="1" dirty="0">
                <a:solidFill>
                  <a:srgbClr val="0365C0"/>
                </a:solidFill>
                <a:latin typeface="Trebuchet MS"/>
                <a:ea typeface="Trebuchet MS"/>
                <a:cs typeface="Trebuchet MS"/>
                <a:sym typeface="Calibri"/>
              </a:rPr>
              <a:t>mutate</a:t>
            </a:r>
            <a:r>
              <a:rPr lang="en-US" sz="4000" b="1" dirty="0" smtClean="0">
                <a:solidFill>
                  <a:srgbClr val="0365C0"/>
                </a:solidFill>
                <a:latin typeface="Trebuchet MS"/>
                <a:ea typeface="Trebuchet MS"/>
                <a:cs typeface="Trebuchet MS"/>
                <a:sym typeface="Calibri"/>
              </a:rPr>
              <a:t>()</a:t>
            </a:r>
          </a:p>
          <a:p>
            <a:pPr marL="6803"/>
            <a:endParaRPr lang="en-US" sz="4000" b="1" dirty="0">
              <a:solidFill>
                <a:srgbClr val="0365C0"/>
              </a:solidFill>
              <a:latin typeface="Trebuchet MS"/>
              <a:ea typeface="Trebuchet MS"/>
              <a:cs typeface="Trebuchet MS"/>
              <a:sym typeface="Calibri"/>
            </a:endParaRPr>
          </a:p>
          <a:p>
            <a:pPr marL="6803"/>
            <a:endParaRPr sz="4000" b="1" dirty="0">
              <a:solidFill>
                <a:srgbClr val="0365C0"/>
              </a:solidFill>
              <a:latin typeface="Trebuchet MS"/>
              <a:ea typeface="Trebuchet MS"/>
              <a:cs typeface="Trebuchet MS"/>
              <a:sym typeface="Times New Roman"/>
            </a:endParaRPr>
          </a:p>
          <a:p>
            <a:pPr marL="6803"/>
            <a:r>
              <a:rPr lang="en-US" sz="4000" dirty="0">
                <a:latin typeface="Calibri"/>
                <a:ea typeface="Calibri"/>
                <a:cs typeface="Calibri"/>
                <a:sym typeface="Calibri"/>
              </a:rPr>
              <a:t>Make </a:t>
            </a:r>
            <a:r>
              <a:rPr lang="en-US" sz="4000" dirty="0" smtClean="0">
                <a:latin typeface="Calibri"/>
                <a:ea typeface="Calibri"/>
                <a:cs typeface="Calibri"/>
                <a:sym typeface="Calibri"/>
              </a:rPr>
              <a:t>summaries of data with </a:t>
            </a:r>
            <a:r>
              <a:rPr lang="en-US" sz="4000" b="1" dirty="0" smtClean="0">
                <a:solidFill>
                  <a:srgbClr val="0365C0"/>
                </a:solidFill>
                <a:latin typeface="Trebuchet MS"/>
                <a:ea typeface="Trebuchet MS"/>
                <a:cs typeface="Trebuchet MS"/>
                <a:sym typeface="Calibri"/>
              </a:rPr>
              <a:t>summarize()</a:t>
            </a:r>
            <a:endParaRPr sz="4000" b="1" dirty="0">
              <a:solidFill>
                <a:srgbClr val="0365C0"/>
              </a:solidFill>
              <a:latin typeface="Trebuchet MS"/>
              <a:ea typeface="Trebuchet MS"/>
              <a:cs typeface="Trebuchet MS"/>
              <a:sym typeface="Calibri"/>
            </a:endParaRPr>
          </a:p>
        </p:txBody>
      </p:sp>
      <p:sp>
        <p:nvSpPr>
          <p:cNvPr id="14"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pic>
        <p:nvPicPr>
          <p:cNvPr id="2" name="Picture 1"/>
          <p:cNvPicPr>
            <a:picLocks noChangeAspect="1"/>
          </p:cNvPicPr>
          <p:nvPr/>
        </p:nvPicPr>
        <p:blipFill>
          <a:blip r:embed="rId4"/>
          <a:stretch>
            <a:fillRect/>
          </a:stretch>
        </p:blipFill>
        <p:spPr>
          <a:xfrm>
            <a:off x="441434" y="1886039"/>
            <a:ext cx="3247697" cy="885736"/>
          </a:xfrm>
          <a:prstGeom prst="rect">
            <a:avLst/>
          </a:prstGeom>
        </p:spPr>
      </p:pic>
      <p:pic>
        <p:nvPicPr>
          <p:cNvPr id="3" name="Picture 2"/>
          <p:cNvPicPr>
            <a:picLocks noChangeAspect="1"/>
          </p:cNvPicPr>
          <p:nvPr/>
        </p:nvPicPr>
        <p:blipFill>
          <a:blip r:embed="rId5"/>
          <a:stretch>
            <a:fillRect/>
          </a:stretch>
        </p:blipFill>
        <p:spPr>
          <a:xfrm>
            <a:off x="880300" y="4007890"/>
            <a:ext cx="2369963" cy="900442"/>
          </a:xfrm>
          <a:prstGeom prst="rect">
            <a:avLst/>
          </a:prstGeom>
        </p:spPr>
      </p:pic>
    </p:spTree>
    <p:extLst>
      <p:ext uri="{BB962C8B-B14F-4D97-AF65-F5344CB8AC3E}">
        <p14:creationId xmlns:p14="http://schemas.microsoft.com/office/powerpoint/2010/main" val="42485350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1"/>
          <p:cNvSpPr/>
          <p:nvPr/>
        </p:nvSpPr>
        <p:spPr>
          <a:xfrm>
            <a:off x="0" y="0"/>
            <a:ext cx="12191999"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87" name="Google Shape;287;p31"/>
          <p:cNvSpPr txBox="1">
            <a:spLocks noGrp="1"/>
          </p:cNvSpPr>
          <p:nvPr>
            <p:ph type="title"/>
          </p:nvPr>
        </p:nvSpPr>
        <p:spPr>
          <a:xfrm>
            <a:off x="3984006" y="2560061"/>
            <a:ext cx="4223985" cy="1539482"/>
          </a:xfrm>
          <a:prstGeom prst="rect">
            <a:avLst/>
          </a:prstGeom>
          <a:noFill/>
          <a:ln>
            <a:noFill/>
          </a:ln>
        </p:spPr>
        <p:txBody>
          <a:bodyPr spcFirstLastPara="1" wrap="square" lIns="0" tIns="9522" rIns="0" bIns="0" anchor="t" anchorCtr="0">
            <a:noAutofit/>
          </a:bodyPr>
          <a:lstStyle/>
          <a:p>
            <a:pPr marL="6803"/>
            <a:r>
              <a:rPr lang="en-US" sz="8812" dirty="0" smtClean="0">
                <a:solidFill>
                  <a:srgbClr val="F0F0F0"/>
                </a:solidFill>
              </a:rPr>
              <a:t>mutate()</a:t>
            </a:r>
            <a:endParaRPr sz="8812" dirty="0"/>
          </a:p>
        </p:txBody>
      </p:sp>
    </p:spTree>
    <p:extLst>
      <p:ext uri="{BB962C8B-B14F-4D97-AF65-F5344CB8AC3E}">
        <p14:creationId xmlns:p14="http://schemas.microsoft.com/office/powerpoint/2010/main" val="31029683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16" name="Google Shape;131;p17"/>
          <p:cNvSpPr/>
          <p:nvPr/>
        </p:nvSpPr>
        <p:spPr>
          <a:xfrm>
            <a:off x="1072055" y="2255454"/>
            <a:ext cx="10762593" cy="1497972"/>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293" name="Google Shape;293;p32"/>
          <p:cNvSpPr txBox="1">
            <a:spLocks noGrp="1"/>
          </p:cNvSpPr>
          <p:nvPr>
            <p:ph type="title"/>
          </p:nvPr>
        </p:nvSpPr>
        <p:spPr>
          <a:xfrm>
            <a:off x="4927600" y="684400"/>
            <a:ext cx="2829034" cy="777536"/>
          </a:xfrm>
          <a:prstGeom prst="rect">
            <a:avLst/>
          </a:prstGeom>
          <a:noFill/>
          <a:ln>
            <a:noFill/>
          </a:ln>
        </p:spPr>
        <p:txBody>
          <a:bodyPr spcFirstLastPara="1" wrap="square" lIns="0" tIns="6455" rIns="0" bIns="0" anchor="t" anchorCtr="0">
            <a:noAutofit/>
          </a:bodyPr>
          <a:lstStyle/>
          <a:p>
            <a:pPr marL="6803"/>
            <a:r>
              <a:rPr lang="en-US" dirty="0" smtClean="0">
                <a:solidFill>
                  <a:srgbClr val="000000"/>
                </a:solidFill>
              </a:rPr>
              <a:t>mutate()</a:t>
            </a:r>
            <a:endParaRPr dirty="0"/>
          </a:p>
        </p:txBody>
      </p:sp>
      <p:sp>
        <p:nvSpPr>
          <p:cNvPr id="296" name="Google Shape;296;p32"/>
          <p:cNvSpPr txBox="1"/>
          <p:nvPr/>
        </p:nvSpPr>
        <p:spPr>
          <a:xfrm>
            <a:off x="1758718" y="1673939"/>
            <a:ext cx="6159054" cy="1167589"/>
          </a:xfrm>
          <a:prstGeom prst="rect">
            <a:avLst/>
          </a:prstGeom>
          <a:noFill/>
          <a:ln>
            <a:noFill/>
          </a:ln>
        </p:spPr>
        <p:txBody>
          <a:bodyPr spcFirstLastPara="1" wrap="square" lIns="0" tIns="6455" rIns="0" bIns="0" anchor="t" anchorCtr="0">
            <a:noAutofit/>
          </a:bodyPr>
          <a:lstStyle/>
          <a:p>
            <a:pPr marL="6803"/>
            <a:r>
              <a:rPr lang="en-US" sz="2652" dirty="0" smtClean="0">
                <a:latin typeface="Calibri"/>
                <a:ea typeface="Calibri"/>
                <a:cs typeface="Calibri"/>
                <a:sym typeface="Calibri"/>
              </a:rPr>
              <a:t>Creating new columns</a:t>
            </a:r>
            <a:endParaRPr sz="2652" dirty="0">
              <a:latin typeface="Calibri"/>
              <a:ea typeface="Calibri"/>
              <a:cs typeface="Calibri"/>
              <a:sym typeface="Calibri"/>
            </a:endParaRPr>
          </a:p>
        </p:txBody>
      </p:sp>
      <p:sp>
        <p:nvSpPr>
          <p:cNvPr id="14" name="Rectangle 13"/>
          <p:cNvSpPr/>
          <p:nvPr/>
        </p:nvSpPr>
        <p:spPr>
          <a:xfrm>
            <a:off x="1760075" y="2313797"/>
            <a:ext cx="8424455" cy="1200329"/>
          </a:xfrm>
          <a:prstGeom prst="rect">
            <a:avLst/>
          </a:prstGeom>
        </p:spPr>
        <p:txBody>
          <a:bodyPr wrap="square">
            <a:spAutoFit/>
          </a:bodyPr>
          <a:lstStyle/>
          <a:p>
            <a:r>
              <a:rPr lang="en-US" sz="3200" dirty="0" smtClean="0">
                <a:latin typeface="Consolas" panose="020B0609020204030204" pitchFamily="49" charset="0"/>
                <a:ea typeface="Courier New"/>
                <a:cs typeface="Consolas" panose="020B0609020204030204" pitchFamily="49" charset="0"/>
                <a:sym typeface="Courier New"/>
              </a:rPr>
              <a:t>orders %&gt;%</a:t>
            </a:r>
          </a:p>
          <a:p>
            <a:r>
              <a:rPr lang="en-US" sz="3200" dirty="0" smtClean="0">
                <a:latin typeface="Consolas" panose="020B0609020204030204" pitchFamily="49" charset="0"/>
                <a:ea typeface="Courier New"/>
                <a:cs typeface="Consolas" panose="020B0609020204030204" pitchFamily="49" charset="0"/>
                <a:sym typeface="Courier New"/>
              </a:rPr>
              <a:t>	mutate(</a:t>
            </a:r>
            <a:r>
              <a:rPr lang="en-US" sz="3200" dirty="0" err="1" smtClean="0">
                <a:solidFill>
                  <a:srgbClr val="538DD5"/>
                </a:solidFill>
                <a:latin typeface="Consolas" panose="020B0609020204030204" pitchFamily="49" charset="0"/>
                <a:ea typeface="Courier New"/>
                <a:cs typeface="Consolas" panose="020B0609020204030204" pitchFamily="49" charset="0"/>
                <a:sym typeface="Courier New"/>
              </a:rPr>
              <a:t>new_column</a:t>
            </a:r>
            <a:r>
              <a:rPr lang="en-US" sz="3200" dirty="0" smtClean="0">
                <a:latin typeface="Consolas" panose="020B0609020204030204" pitchFamily="49" charset="0"/>
                <a:ea typeface="Courier New"/>
                <a:cs typeface="Consolas" panose="020B0609020204030204" pitchFamily="49" charset="0"/>
                <a:sym typeface="Courier New"/>
              </a:rPr>
              <a:t> </a:t>
            </a:r>
            <a:r>
              <a:rPr lang="en-US" sz="4000" b="1"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3200" dirty="0" smtClean="0">
                <a:latin typeface="Consolas" panose="020B0609020204030204" pitchFamily="49" charset="0"/>
                <a:ea typeface="Courier New"/>
                <a:cs typeface="Consolas" panose="020B0609020204030204" pitchFamily="49" charset="0"/>
                <a:sym typeface="Courier New"/>
              </a:rPr>
              <a:t> </a:t>
            </a:r>
            <a:r>
              <a:rPr lang="en-US" sz="3200" dirty="0" smtClean="0">
                <a:solidFill>
                  <a:schemeClr val="accent2"/>
                </a:solidFill>
                <a:latin typeface="Consolas" panose="020B0609020204030204" pitchFamily="49" charset="0"/>
                <a:ea typeface="Courier New"/>
                <a:cs typeface="Consolas" panose="020B0609020204030204" pitchFamily="49" charset="0"/>
                <a:sym typeface="Courier New"/>
              </a:rPr>
              <a:t>calculation</a:t>
            </a:r>
            <a:r>
              <a:rPr lang="en-US" sz="3200" dirty="0" smtClean="0">
                <a:latin typeface="Consolas" panose="020B0609020204030204" pitchFamily="49" charset="0"/>
                <a:ea typeface="Courier New"/>
                <a:cs typeface="Consolas" panose="020B0609020204030204" pitchFamily="49" charset="0"/>
                <a:sym typeface="Courier New"/>
              </a:rPr>
              <a:t>)</a:t>
            </a:r>
            <a:endParaRPr lang="en-US" dirty="0"/>
          </a:p>
        </p:txBody>
      </p:sp>
      <p:sp>
        <p:nvSpPr>
          <p:cNvPr id="15"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7" name="Google Shape;172;p20"/>
          <p:cNvSpPr/>
          <p:nvPr/>
        </p:nvSpPr>
        <p:spPr>
          <a:xfrm flipH="1">
            <a:off x="5703631" y="3384167"/>
            <a:ext cx="1900999" cy="2199471"/>
          </a:xfrm>
          <a:custGeom>
            <a:avLst/>
            <a:gdLst>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603384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66067 h 3683787"/>
              <a:gd name="connsiteX1" fmla="*/ 356337 w 7169284"/>
              <a:gd name="connsiteY1" fmla="*/ 1066067 h 3683787"/>
              <a:gd name="connsiteX2" fmla="*/ 307986 w 7169284"/>
              <a:gd name="connsiteY2" fmla="*/ 1069320 h 3683787"/>
              <a:gd name="connsiteX3" fmla="*/ 261611 w 7169284"/>
              <a:gd name="connsiteY3" fmla="*/ 1078796 h 3683787"/>
              <a:gd name="connsiteX4" fmla="*/ 217637 w 7169284"/>
              <a:gd name="connsiteY4" fmla="*/ 1094070 h 3683787"/>
              <a:gd name="connsiteX5" fmla="*/ 176489 w 7169284"/>
              <a:gd name="connsiteY5" fmla="*/ 1114718 h 3683787"/>
              <a:gd name="connsiteX6" fmla="*/ 138592 w 7169284"/>
              <a:gd name="connsiteY6" fmla="*/ 1140316 h 3683787"/>
              <a:gd name="connsiteX7" fmla="*/ 104371 w 7169284"/>
              <a:gd name="connsiteY7" fmla="*/ 1170438 h 3683787"/>
              <a:gd name="connsiteX8" fmla="*/ 74249 w 7169284"/>
              <a:gd name="connsiteY8" fmla="*/ 1204659 h 3683787"/>
              <a:gd name="connsiteX9" fmla="*/ 48651 w 7169284"/>
              <a:gd name="connsiteY9" fmla="*/ 1242556 h 3683787"/>
              <a:gd name="connsiteX10" fmla="*/ 28003 w 7169284"/>
              <a:gd name="connsiteY10" fmla="*/ 1283704 h 3683787"/>
              <a:gd name="connsiteX11" fmla="*/ 12729 w 7169284"/>
              <a:gd name="connsiteY11" fmla="*/ 1327678 h 3683787"/>
              <a:gd name="connsiteX12" fmla="*/ 3253 w 7169284"/>
              <a:gd name="connsiteY12" fmla="*/ 1374053 h 3683787"/>
              <a:gd name="connsiteX13" fmla="*/ 0 w 7169284"/>
              <a:gd name="connsiteY13" fmla="*/ 1422404 h 3683787"/>
              <a:gd name="connsiteX14" fmla="*/ 0 w 7169284"/>
              <a:gd name="connsiteY14" fmla="*/ 3327451 h 3683787"/>
              <a:gd name="connsiteX15" fmla="*/ 3253 w 7169284"/>
              <a:gd name="connsiteY15" fmla="*/ 3375803 h 3683787"/>
              <a:gd name="connsiteX16" fmla="*/ 12729 w 7169284"/>
              <a:gd name="connsiteY16" fmla="*/ 3422178 h 3683787"/>
              <a:gd name="connsiteX17" fmla="*/ 28003 w 7169284"/>
              <a:gd name="connsiteY17" fmla="*/ 3466151 h 3683787"/>
              <a:gd name="connsiteX18" fmla="*/ 48651 w 7169284"/>
              <a:gd name="connsiteY18" fmla="*/ 3507299 h 3683787"/>
              <a:gd name="connsiteX19" fmla="*/ 74249 w 7169284"/>
              <a:gd name="connsiteY19" fmla="*/ 3545196 h 3683787"/>
              <a:gd name="connsiteX20" fmla="*/ 104371 w 7169284"/>
              <a:gd name="connsiteY20" fmla="*/ 3579417 h 3683787"/>
              <a:gd name="connsiteX21" fmla="*/ 138592 w 7169284"/>
              <a:gd name="connsiteY21" fmla="*/ 3609539 h 3683787"/>
              <a:gd name="connsiteX22" fmla="*/ 176489 w 7169284"/>
              <a:gd name="connsiteY22" fmla="*/ 3635136 h 3683787"/>
              <a:gd name="connsiteX23" fmla="*/ 217637 w 7169284"/>
              <a:gd name="connsiteY23" fmla="*/ 3655784 h 3683787"/>
              <a:gd name="connsiteX24" fmla="*/ 261611 w 7169284"/>
              <a:gd name="connsiteY24" fmla="*/ 3671059 h 3683787"/>
              <a:gd name="connsiteX25" fmla="*/ 307986 w 7169284"/>
              <a:gd name="connsiteY25" fmla="*/ 3680535 h 3683787"/>
              <a:gd name="connsiteX26" fmla="*/ 356337 w 7169284"/>
              <a:gd name="connsiteY26" fmla="*/ 3683788 h 3683787"/>
              <a:gd name="connsiteX27" fmla="*/ 6812950 w 7169284"/>
              <a:gd name="connsiteY27" fmla="*/ 3683788 h 3683787"/>
              <a:gd name="connsiteX28" fmla="*/ 6861301 w 7169284"/>
              <a:gd name="connsiteY28" fmla="*/ 3680535 h 3683787"/>
              <a:gd name="connsiteX29" fmla="*/ 6907675 w 7169284"/>
              <a:gd name="connsiteY29" fmla="*/ 3671059 h 3683787"/>
              <a:gd name="connsiteX30" fmla="*/ 6951648 w 7169284"/>
              <a:gd name="connsiteY30" fmla="*/ 3655784 h 3683787"/>
              <a:gd name="connsiteX31" fmla="*/ 6992795 w 7169284"/>
              <a:gd name="connsiteY31" fmla="*/ 3635136 h 3683787"/>
              <a:gd name="connsiteX32" fmla="*/ 7030692 w 7169284"/>
              <a:gd name="connsiteY32" fmla="*/ 3609539 h 3683787"/>
              <a:gd name="connsiteX33" fmla="*/ 7064914 w 7169284"/>
              <a:gd name="connsiteY33" fmla="*/ 3579417 h 3683787"/>
              <a:gd name="connsiteX34" fmla="*/ 7095036 w 7169284"/>
              <a:gd name="connsiteY34" fmla="*/ 3545196 h 3683787"/>
              <a:gd name="connsiteX35" fmla="*/ 7120633 w 7169284"/>
              <a:gd name="connsiteY35" fmla="*/ 3507299 h 3683787"/>
              <a:gd name="connsiteX36" fmla="*/ 7141281 w 7169284"/>
              <a:gd name="connsiteY36" fmla="*/ 3466151 h 3683787"/>
              <a:gd name="connsiteX37" fmla="*/ 7156556 w 7169284"/>
              <a:gd name="connsiteY37" fmla="*/ 3422178 h 3683787"/>
              <a:gd name="connsiteX38" fmla="*/ 7166032 w 7169284"/>
              <a:gd name="connsiteY38" fmla="*/ 3375803 h 3683787"/>
              <a:gd name="connsiteX39" fmla="*/ 7169285 w 7169284"/>
              <a:gd name="connsiteY39" fmla="*/ 3327451 h 3683787"/>
              <a:gd name="connsiteX40" fmla="*/ 7169285 w 7169284"/>
              <a:gd name="connsiteY40" fmla="*/ 1422404 h 3683787"/>
              <a:gd name="connsiteX41" fmla="*/ 7166032 w 7169284"/>
              <a:gd name="connsiteY41" fmla="*/ 1374053 h 3683787"/>
              <a:gd name="connsiteX42" fmla="*/ 7156556 w 7169284"/>
              <a:gd name="connsiteY42" fmla="*/ 1327678 h 3683787"/>
              <a:gd name="connsiteX43" fmla="*/ 7141281 w 7169284"/>
              <a:gd name="connsiteY43" fmla="*/ 1283704 h 3683787"/>
              <a:gd name="connsiteX44" fmla="*/ 7120633 w 7169284"/>
              <a:gd name="connsiteY44" fmla="*/ 1242556 h 3683787"/>
              <a:gd name="connsiteX45" fmla="*/ 7095036 w 7169284"/>
              <a:gd name="connsiteY45" fmla="*/ 1204659 h 3683787"/>
              <a:gd name="connsiteX46" fmla="*/ 7064914 w 7169284"/>
              <a:gd name="connsiteY46" fmla="*/ 1170438 h 3683787"/>
              <a:gd name="connsiteX47" fmla="*/ 7030692 w 7169284"/>
              <a:gd name="connsiteY47" fmla="*/ 1140316 h 3683787"/>
              <a:gd name="connsiteX48" fmla="*/ 6992795 w 7169284"/>
              <a:gd name="connsiteY48" fmla="*/ 1114718 h 3683787"/>
              <a:gd name="connsiteX49" fmla="*/ 6951648 w 7169284"/>
              <a:gd name="connsiteY49" fmla="*/ 1094070 h 3683787"/>
              <a:gd name="connsiteX50" fmla="*/ 6907675 w 7169284"/>
              <a:gd name="connsiteY50" fmla="*/ 1078796 h 3683787"/>
              <a:gd name="connsiteX51" fmla="*/ 6861301 w 7169284"/>
              <a:gd name="connsiteY51" fmla="*/ 1069320 h 3683787"/>
              <a:gd name="connsiteX52" fmla="*/ 6812950 w 7169284"/>
              <a:gd name="connsiteY52" fmla="*/ 1066067 h 3683787"/>
              <a:gd name="connsiteX0" fmla="*/ 708093 w 7169284"/>
              <a:gd name="connsiteY0" fmla="*/ 0 h 3683787"/>
              <a:gd name="connsiteX1" fmla="*/ 603384 w 7169284"/>
              <a:gd name="connsiteY1" fmla="*/ 1066067 h 3683787"/>
              <a:gd name="connsiteX2" fmla="*/ 2993816 w 7169284"/>
              <a:gd name="connsiteY2" fmla="*/ 1082813 h 3683787"/>
              <a:gd name="connsiteX3" fmla="*/ 708093 w 7169284"/>
              <a:gd name="connsiteY3" fmla="*/ 0 h 3683787"/>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1836130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99560 h 3717280"/>
              <a:gd name="connsiteX1" fmla="*/ 356337 w 7169284"/>
              <a:gd name="connsiteY1" fmla="*/ 1099560 h 3717280"/>
              <a:gd name="connsiteX2" fmla="*/ 307986 w 7169284"/>
              <a:gd name="connsiteY2" fmla="*/ 1102813 h 3717280"/>
              <a:gd name="connsiteX3" fmla="*/ 261611 w 7169284"/>
              <a:gd name="connsiteY3" fmla="*/ 1112289 h 3717280"/>
              <a:gd name="connsiteX4" fmla="*/ 217637 w 7169284"/>
              <a:gd name="connsiteY4" fmla="*/ 1127563 h 3717280"/>
              <a:gd name="connsiteX5" fmla="*/ 176489 w 7169284"/>
              <a:gd name="connsiteY5" fmla="*/ 1148211 h 3717280"/>
              <a:gd name="connsiteX6" fmla="*/ 138592 w 7169284"/>
              <a:gd name="connsiteY6" fmla="*/ 1173809 h 3717280"/>
              <a:gd name="connsiteX7" fmla="*/ 104371 w 7169284"/>
              <a:gd name="connsiteY7" fmla="*/ 1203931 h 3717280"/>
              <a:gd name="connsiteX8" fmla="*/ 74249 w 7169284"/>
              <a:gd name="connsiteY8" fmla="*/ 1238152 h 3717280"/>
              <a:gd name="connsiteX9" fmla="*/ 48651 w 7169284"/>
              <a:gd name="connsiteY9" fmla="*/ 1276049 h 3717280"/>
              <a:gd name="connsiteX10" fmla="*/ 28003 w 7169284"/>
              <a:gd name="connsiteY10" fmla="*/ 1317197 h 3717280"/>
              <a:gd name="connsiteX11" fmla="*/ 12729 w 7169284"/>
              <a:gd name="connsiteY11" fmla="*/ 1361171 h 3717280"/>
              <a:gd name="connsiteX12" fmla="*/ 3253 w 7169284"/>
              <a:gd name="connsiteY12" fmla="*/ 1407546 h 3717280"/>
              <a:gd name="connsiteX13" fmla="*/ 0 w 7169284"/>
              <a:gd name="connsiteY13" fmla="*/ 1455897 h 3717280"/>
              <a:gd name="connsiteX14" fmla="*/ 0 w 7169284"/>
              <a:gd name="connsiteY14" fmla="*/ 3360944 h 3717280"/>
              <a:gd name="connsiteX15" fmla="*/ 3253 w 7169284"/>
              <a:gd name="connsiteY15" fmla="*/ 3409296 h 3717280"/>
              <a:gd name="connsiteX16" fmla="*/ 12729 w 7169284"/>
              <a:gd name="connsiteY16" fmla="*/ 3455671 h 3717280"/>
              <a:gd name="connsiteX17" fmla="*/ 28003 w 7169284"/>
              <a:gd name="connsiteY17" fmla="*/ 3499644 h 3717280"/>
              <a:gd name="connsiteX18" fmla="*/ 48651 w 7169284"/>
              <a:gd name="connsiteY18" fmla="*/ 3540792 h 3717280"/>
              <a:gd name="connsiteX19" fmla="*/ 74249 w 7169284"/>
              <a:gd name="connsiteY19" fmla="*/ 3578689 h 3717280"/>
              <a:gd name="connsiteX20" fmla="*/ 104371 w 7169284"/>
              <a:gd name="connsiteY20" fmla="*/ 3612910 h 3717280"/>
              <a:gd name="connsiteX21" fmla="*/ 138592 w 7169284"/>
              <a:gd name="connsiteY21" fmla="*/ 3643032 h 3717280"/>
              <a:gd name="connsiteX22" fmla="*/ 176489 w 7169284"/>
              <a:gd name="connsiteY22" fmla="*/ 3668629 h 3717280"/>
              <a:gd name="connsiteX23" fmla="*/ 217637 w 7169284"/>
              <a:gd name="connsiteY23" fmla="*/ 3689277 h 3717280"/>
              <a:gd name="connsiteX24" fmla="*/ 261611 w 7169284"/>
              <a:gd name="connsiteY24" fmla="*/ 3704552 h 3717280"/>
              <a:gd name="connsiteX25" fmla="*/ 307986 w 7169284"/>
              <a:gd name="connsiteY25" fmla="*/ 3714028 h 3717280"/>
              <a:gd name="connsiteX26" fmla="*/ 356337 w 7169284"/>
              <a:gd name="connsiteY26" fmla="*/ 3717281 h 3717280"/>
              <a:gd name="connsiteX27" fmla="*/ 6812950 w 7169284"/>
              <a:gd name="connsiteY27" fmla="*/ 3717281 h 3717280"/>
              <a:gd name="connsiteX28" fmla="*/ 6861301 w 7169284"/>
              <a:gd name="connsiteY28" fmla="*/ 3714028 h 3717280"/>
              <a:gd name="connsiteX29" fmla="*/ 6907675 w 7169284"/>
              <a:gd name="connsiteY29" fmla="*/ 3704552 h 3717280"/>
              <a:gd name="connsiteX30" fmla="*/ 6951648 w 7169284"/>
              <a:gd name="connsiteY30" fmla="*/ 3689277 h 3717280"/>
              <a:gd name="connsiteX31" fmla="*/ 6992795 w 7169284"/>
              <a:gd name="connsiteY31" fmla="*/ 3668629 h 3717280"/>
              <a:gd name="connsiteX32" fmla="*/ 7030692 w 7169284"/>
              <a:gd name="connsiteY32" fmla="*/ 3643032 h 3717280"/>
              <a:gd name="connsiteX33" fmla="*/ 7064914 w 7169284"/>
              <a:gd name="connsiteY33" fmla="*/ 3612910 h 3717280"/>
              <a:gd name="connsiteX34" fmla="*/ 7095036 w 7169284"/>
              <a:gd name="connsiteY34" fmla="*/ 3578689 h 3717280"/>
              <a:gd name="connsiteX35" fmla="*/ 7120633 w 7169284"/>
              <a:gd name="connsiteY35" fmla="*/ 3540792 h 3717280"/>
              <a:gd name="connsiteX36" fmla="*/ 7141281 w 7169284"/>
              <a:gd name="connsiteY36" fmla="*/ 3499644 h 3717280"/>
              <a:gd name="connsiteX37" fmla="*/ 7156556 w 7169284"/>
              <a:gd name="connsiteY37" fmla="*/ 3455671 h 3717280"/>
              <a:gd name="connsiteX38" fmla="*/ 7166032 w 7169284"/>
              <a:gd name="connsiteY38" fmla="*/ 3409296 h 3717280"/>
              <a:gd name="connsiteX39" fmla="*/ 7169285 w 7169284"/>
              <a:gd name="connsiteY39" fmla="*/ 3360944 h 3717280"/>
              <a:gd name="connsiteX40" fmla="*/ 7169285 w 7169284"/>
              <a:gd name="connsiteY40" fmla="*/ 1455897 h 3717280"/>
              <a:gd name="connsiteX41" fmla="*/ 7166032 w 7169284"/>
              <a:gd name="connsiteY41" fmla="*/ 1407546 h 3717280"/>
              <a:gd name="connsiteX42" fmla="*/ 7156556 w 7169284"/>
              <a:gd name="connsiteY42" fmla="*/ 1361171 h 3717280"/>
              <a:gd name="connsiteX43" fmla="*/ 7141281 w 7169284"/>
              <a:gd name="connsiteY43" fmla="*/ 1317197 h 3717280"/>
              <a:gd name="connsiteX44" fmla="*/ 7120633 w 7169284"/>
              <a:gd name="connsiteY44" fmla="*/ 1276049 h 3717280"/>
              <a:gd name="connsiteX45" fmla="*/ 7095036 w 7169284"/>
              <a:gd name="connsiteY45" fmla="*/ 1238152 h 3717280"/>
              <a:gd name="connsiteX46" fmla="*/ 7064914 w 7169284"/>
              <a:gd name="connsiteY46" fmla="*/ 1203931 h 3717280"/>
              <a:gd name="connsiteX47" fmla="*/ 7030692 w 7169284"/>
              <a:gd name="connsiteY47" fmla="*/ 1173809 h 3717280"/>
              <a:gd name="connsiteX48" fmla="*/ 6992795 w 7169284"/>
              <a:gd name="connsiteY48" fmla="*/ 1148211 h 3717280"/>
              <a:gd name="connsiteX49" fmla="*/ 6951648 w 7169284"/>
              <a:gd name="connsiteY49" fmla="*/ 1127563 h 3717280"/>
              <a:gd name="connsiteX50" fmla="*/ 6907675 w 7169284"/>
              <a:gd name="connsiteY50" fmla="*/ 1112289 h 3717280"/>
              <a:gd name="connsiteX51" fmla="*/ 6861301 w 7169284"/>
              <a:gd name="connsiteY51" fmla="*/ 1102813 h 3717280"/>
              <a:gd name="connsiteX52" fmla="*/ 6812950 w 7169284"/>
              <a:gd name="connsiteY52" fmla="*/ 1099560 h 3717280"/>
              <a:gd name="connsiteX0" fmla="*/ 2377043 w 7169284"/>
              <a:gd name="connsiteY0" fmla="*/ 0 h 3717280"/>
              <a:gd name="connsiteX1" fmla="*/ 1836130 w 7169284"/>
              <a:gd name="connsiteY1" fmla="*/ 1099560 h 3717280"/>
              <a:gd name="connsiteX2" fmla="*/ 2993816 w 7169284"/>
              <a:gd name="connsiteY2" fmla="*/ 1116306 h 3717280"/>
              <a:gd name="connsiteX3" fmla="*/ 2377043 w 7169284"/>
              <a:gd name="connsiteY3" fmla="*/ 0 h 3717280"/>
              <a:gd name="connsiteX0" fmla="*/ 6812950 w 7169286"/>
              <a:gd name="connsiteY0" fmla="*/ 1099560 h 3717282"/>
              <a:gd name="connsiteX1" fmla="*/ 356337 w 7169286"/>
              <a:gd name="connsiteY1" fmla="*/ 1099560 h 3717282"/>
              <a:gd name="connsiteX2" fmla="*/ 307986 w 7169286"/>
              <a:gd name="connsiteY2" fmla="*/ 1102813 h 3717282"/>
              <a:gd name="connsiteX3" fmla="*/ 261611 w 7169286"/>
              <a:gd name="connsiteY3" fmla="*/ 1112289 h 3717282"/>
              <a:gd name="connsiteX4" fmla="*/ 217637 w 7169286"/>
              <a:gd name="connsiteY4" fmla="*/ 1127563 h 3717282"/>
              <a:gd name="connsiteX5" fmla="*/ 176489 w 7169286"/>
              <a:gd name="connsiteY5" fmla="*/ 1148211 h 3717282"/>
              <a:gd name="connsiteX6" fmla="*/ 138592 w 7169286"/>
              <a:gd name="connsiteY6" fmla="*/ 1173809 h 3717282"/>
              <a:gd name="connsiteX7" fmla="*/ 104371 w 7169286"/>
              <a:gd name="connsiteY7" fmla="*/ 1203931 h 3717282"/>
              <a:gd name="connsiteX8" fmla="*/ 74249 w 7169286"/>
              <a:gd name="connsiteY8" fmla="*/ 1238152 h 3717282"/>
              <a:gd name="connsiteX9" fmla="*/ 48651 w 7169286"/>
              <a:gd name="connsiteY9" fmla="*/ 1276049 h 3717282"/>
              <a:gd name="connsiteX10" fmla="*/ 28003 w 7169286"/>
              <a:gd name="connsiteY10" fmla="*/ 1317197 h 3717282"/>
              <a:gd name="connsiteX11" fmla="*/ 12729 w 7169286"/>
              <a:gd name="connsiteY11" fmla="*/ 1361171 h 3717282"/>
              <a:gd name="connsiteX12" fmla="*/ 3253 w 7169286"/>
              <a:gd name="connsiteY12" fmla="*/ 1407546 h 3717282"/>
              <a:gd name="connsiteX13" fmla="*/ 0 w 7169286"/>
              <a:gd name="connsiteY13" fmla="*/ 1455897 h 3717282"/>
              <a:gd name="connsiteX14" fmla="*/ 0 w 7169286"/>
              <a:gd name="connsiteY14" fmla="*/ 3360944 h 3717282"/>
              <a:gd name="connsiteX15" fmla="*/ 3253 w 7169286"/>
              <a:gd name="connsiteY15" fmla="*/ 3409296 h 3717282"/>
              <a:gd name="connsiteX16" fmla="*/ 12729 w 7169286"/>
              <a:gd name="connsiteY16" fmla="*/ 3455671 h 3717282"/>
              <a:gd name="connsiteX17" fmla="*/ 28003 w 7169286"/>
              <a:gd name="connsiteY17" fmla="*/ 3499644 h 3717282"/>
              <a:gd name="connsiteX18" fmla="*/ 48651 w 7169286"/>
              <a:gd name="connsiteY18" fmla="*/ 3540792 h 3717282"/>
              <a:gd name="connsiteX19" fmla="*/ 74249 w 7169286"/>
              <a:gd name="connsiteY19" fmla="*/ 3578689 h 3717282"/>
              <a:gd name="connsiteX20" fmla="*/ 104371 w 7169286"/>
              <a:gd name="connsiteY20" fmla="*/ 3612910 h 3717282"/>
              <a:gd name="connsiteX21" fmla="*/ 138592 w 7169286"/>
              <a:gd name="connsiteY21" fmla="*/ 3643032 h 3717282"/>
              <a:gd name="connsiteX22" fmla="*/ 176489 w 7169286"/>
              <a:gd name="connsiteY22" fmla="*/ 3668629 h 3717282"/>
              <a:gd name="connsiteX23" fmla="*/ 217637 w 7169286"/>
              <a:gd name="connsiteY23" fmla="*/ 3689277 h 3717282"/>
              <a:gd name="connsiteX24" fmla="*/ 261611 w 7169286"/>
              <a:gd name="connsiteY24" fmla="*/ 3704552 h 3717282"/>
              <a:gd name="connsiteX25" fmla="*/ 307986 w 7169286"/>
              <a:gd name="connsiteY25" fmla="*/ 3714028 h 3717282"/>
              <a:gd name="connsiteX26" fmla="*/ 356337 w 7169286"/>
              <a:gd name="connsiteY26" fmla="*/ 3717281 h 3717282"/>
              <a:gd name="connsiteX27" fmla="*/ 6812950 w 7169286"/>
              <a:gd name="connsiteY27" fmla="*/ 3717281 h 3717282"/>
              <a:gd name="connsiteX28" fmla="*/ 6861301 w 7169286"/>
              <a:gd name="connsiteY28" fmla="*/ 3714028 h 3717282"/>
              <a:gd name="connsiteX29" fmla="*/ 6907675 w 7169286"/>
              <a:gd name="connsiteY29" fmla="*/ 3704552 h 3717282"/>
              <a:gd name="connsiteX30" fmla="*/ 6951648 w 7169286"/>
              <a:gd name="connsiteY30" fmla="*/ 3689277 h 3717282"/>
              <a:gd name="connsiteX31" fmla="*/ 6992795 w 7169286"/>
              <a:gd name="connsiteY31" fmla="*/ 3668629 h 3717282"/>
              <a:gd name="connsiteX32" fmla="*/ 7030692 w 7169286"/>
              <a:gd name="connsiteY32" fmla="*/ 3643032 h 3717282"/>
              <a:gd name="connsiteX33" fmla="*/ 7064914 w 7169286"/>
              <a:gd name="connsiteY33" fmla="*/ 3612910 h 3717282"/>
              <a:gd name="connsiteX34" fmla="*/ 7095036 w 7169286"/>
              <a:gd name="connsiteY34" fmla="*/ 3578689 h 3717282"/>
              <a:gd name="connsiteX35" fmla="*/ 7120633 w 7169286"/>
              <a:gd name="connsiteY35" fmla="*/ 3540792 h 3717282"/>
              <a:gd name="connsiteX36" fmla="*/ 7141281 w 7169286"/>
              <a:gd name="connsiteY36" fmla="*/ 3499644 h 3717282"/>
              <a:gd name="connsiteX37" fmla="*/ 7156556 w 7169286"/>
              <a:gd name="connsiteY37" fmla="*/ 3455671 h 3717282"/>
              <a:gd name="connsiteX38" fmla="*/ 7166032 w 7169286"/>
              <a:gd name="connsiteY38" fmla="*/ 3409296 h 3717282"/>
              <a:gd name="connsiteX39" fmla="*/ 7169285 w 7169286"/>
              <a:gd name="connsiteY39" fmla="*/ 3360944 h 3717282"/>
              <a:gd name="connsiteX40" fmla="*/ 7169285 w 7169286"/>
              <a:gd name="connsiteY40" fmla="*/ 1455897 h 3717282"/>
              <a:gd name="connsiteX41" fmla="*/ 7166032 w 7169286"/>
              <a:gd name="connsiteY41" fmla="*/ 1407546 h 3717282"/>
              <a:gd name="connsiteX42" fmla="*/ 7156556 w 7169286"/>
              <a:gd name="connsiteY42" fmla="*/ 1361171 h 3717282"/>
              <a:gd name="connsiteX43" fmla="*/ 7141281 w 7169286"/>
              <a:gd name="connsiteY43" fmla="*/ 1317197 h 3717282"/>
              <a:gd name="connsiteX44" fmla="*/ 7120633 w 7169286"/>
              <a:gd name="connsiteY44" fmla="*/ 1276049 h 3717282"/>
              <a:gd name="connsiteX45" fmla="*/ 7095036 w 7169286"/>
              <a:gd name="connsiteY45" fmla="*/ 1238152 h 3717282"/>
              <a:gd name="connsiteX46" fmla="*/ 7064914 w 7169286"/>
              <a:gd name="connsiteY46" fmla="*/ 1203931 h 3717282"/>
              <a:gd name="connsiteX47" fmla="*/ 7030692 w 7169286"/>
              <a:gd name="connsiteY47" fmla="*/ 1173809 h 3717282"/>
              <a:gd name="connsiteX48" fmla="*/ 6992795 w 7169286"/>
              <a:gd name="connsiteY48" fmla="*/ 1148211 h 3717282"/>
              <a:gd name="connsiteX49" fmla="*/ 6951648 w 7169286"/>
              <a:gd name="connsiteY49" fmla="*/ 1127563 h 3717282"/>
              <a:gd name="connsiteX50" fmla="*/ 6907675 w 7169286"/>
              <a:gd name="connsiteY50" fmla="*/ 1112289 h 3717282"/>
              <a:gd name="connsiteX51" fmla="*/ 6861301 w 7169286"/>
              <a:gd name="connsiteY51" fmla="*/ 1102813 h 3717282"/>
              <a:gd name="connsiteX52" fmla="*/ 6812950 w 7169286"/>
              <a:gd name="connsiteY52" fmla="*/ 1099560 h 3717282"/>
              <a:gd name="connsiteX0" fmla="*/ 2377043 w 7169286"/>
              <a:gd name="connsiteY0" fmla="*/ 0 h 3717282"/>
              <a:gd name="connsiteX1" fmla="*/ 2348194 w 7169286"/>
              <a:gd name="connsiteY1" fmla="*/ 1116306 h 3717282"/>
              <a:gd name="connsiteX2" fmla="*/ 2993816 w 7169286"/>
              <a:gd name="connsiteY2" fmla="*/ 1116306 h 3717282"/>
              <a:gd name="connsiteX3" fmla="*/ 2377043 w 7169286"/>
              <a:gd name="connsiteY3" fmla="*/ 0 h 3717282"/>
              <a:gd name="connsiteX0" fmla="*/ 6812950 w 7169284"/>
              <a:gd name="connsiteY0" fmla="*/ 1082814 h 3700534"/>
              <a:gd name="connsiteX1" fmla="*/ 356337 w 7169284"/>
              <a:gd name="connsiteY1" fmla="*/ 1082814 h 3700534"/>
              <a:gd name="connsiteX2" fmla="*/ 307986 w 7169284"/>
              <a:gd name="connsiteY2" fmla="*/ 1086067 h 3700534"/>
              <a:gd name="connsiteX3" fmla="*/ 261611 w 7169284"/>
              <a:gd name="connsiteY3" fmla="*/ 1095543 h 3700534"/>
              <a:gd name="connsiteX4" fmla="*/ 217637 w 7169284"/>
              <a:gd name="connsiteY4" fmla="*/ 1110817 h 3700534"/>
              <a:gd name="connsiteX5" fmla="*/ 176489 w 7169284"/>
              <a:gd name="connsiteY5" fmla="*/ 1131465 h 3700534"/>
              <a:gd name="connsiteX6" fmla="*/ 138592 w 7169284"/>
              <a:gd name="connsiteY6" fmla="*/ 1157063 h 3700534"/>
              <a:gd name="connsiteX7" fmla="*/ 104371 w 7169284"/>
              <a:gd name="connsiteY7" fmla="*/ 1187185 h 3700534"/>
              <a:gd name="connsiteX8" fmla="*/ 74249 w 7169284"/>
              <a:gd name="connsiteY8" fmla="*/ 1221406 h 3700534"/>
              <a:gd name="connsiteX9" fmla="*/ 48651 w 7169284"/>
              <a:gd name="connsiteY9" fmla="*/ 1259303 h 3700534"/>
              <a:gd name="connsiteX10" fmla="*/ 28003 w 7169284"/>
              <a:gd name="connsiteY10" fmla="*/ 1300451 h 3700534"/>
              <a:gd name="connsiteX11" fmla="*/ 12729 w 7169284"/>
              <a:gd name="connsiteY11" fmla="*/ 1344425 h 3700534"/>
              <a:gd name="connsiteX12" fmla="*/ 3253 w 7169284"/>
              <a:gd name="connsiteY12" fmla="*/ 1390800 h 3700534"/>
              <a:gd name="connsiteX13" fmla="*/ 0 w 7169284"/>
              <a:gd name="connsiteY13" fmla="*/ 1439151 h 3700534"/>
              <a:gd name="connsiteX14" fmla="*/ 0 w 7169284"/>
              <a:gd name="connsiteY14" fmla="*/ 3344198 h 3700534"/>
              <a:gd name="connsiteX15" fmla="*/ 3253 w 7169284"/>
              <a:gd name="connsiteY15" fmla="*/ 3392550 h 3700534"/>
              <a:gd name="connsiteX16" fmla="*/ 12729 w 7169284"/>
              <a:gd name="connsiteY16" fmla="*/ 3438925 h 3700534"/>
              <a:gd name="connsiteX17" fmla="*/ 28003 w 7169284"/>
              <a:gd name="connsiteY17" fmla="*/ 3482898 h 3700534"/>
              <a:gd name="connsiteX18" fmla="*/ 48651 w 7169284"/>
              <a:gd name="connsiteY18" fmla="*/ 3524046 h 3700534"/>
              <a:gd name="connsiteX19" fmla="*/ 74249 w 7169284"/>
              <a:gd name="connsiteY19" fmla="*/ 3561943 h 3700534"/>
              <a:gd name="connsiteX20" fmla="*/ 104371 w 7169284"/>
              <a:gd name="connsiteY20" fmla="*/ 3596164 h 3700534"/>
              <a:gd name="connsiteX21" fmla="*/ 138592 w 7169284"/>
              <a:gd name="connsiteY21" fmla="*/ 3626286 h 3700534"/>
              <a:gd name="connsiteX22" fmla="*/ 176489 w 7169284"/>
              <a:gd name="connsiteY22" fmla="*/ 3651883 h 3700534"/>
              <a:gd name="connsiteX23" fmla="*/ 217637 w 7169284"/>
              <a:gd name="connsiteY23" fmla="*/ 3672531 h 3700534"/>
              <a:gd name="connsiteX24" fmla="*/ 261611 w 7169284"/>
              <a:gd name="connsiteY24" fmla="*/ 3687806 h 3700534"/>
              <a:gd name="connsiteX25" fmla="*/ 307986 w 7169284"/>
              <a:gd name="connsiteY25" fmla="*/ 3697282 h 3700534"/>
              <a:gd name="connsiteX26" fmla="*/ 356337 w 7169284"/>
              <a:gd name="connsiteY26" fmla="*/ 3700535 h 3700534"/>
              <a:gd name="connsiteX27" fmla="*/ 6812950 w 7169284"/>
              <a:gd name="connsiteY27" fmla="*/ 3700535 h 3700534"/>
              <a:gd name="connsiteX28" fmla="*/ 6861301 w 7169284"/>
              <a:gd name="connsiteY28" fmla="*/ 3697282 h 3700534"/>
              <a:gd name="connsiteX29" fmla="*/ 6907675 w 7169284"/>
              <a:gd name="connsiteY29" fmla="*/ 3687806 h 3700534"/>
              <a:gd name="connsiteX30" fmla="*/ 6951648 w 7169284"/>
              <a:gd name="connsiteY30" fmla="*/ 3672531 h 3700534"/>
              <a:gd name="connsiteX31" fmla="*/ 6992795 w 7169284"/>
              <a:gd name="connsiteY31" fmla="*/ 3651883 h 3700534"/>
              <a:gd name="connsiteX32" fmla="*/ 7030692 w 7169284"/>
              <a:gd name="connsiteY32" fmla="*/ 3626286 h 3700534"/>
              <a:gd name="connsiteX33" fmla="*/ 7064914 w 7169284"/>
              <a:gd name="connsiteY33" fmla="*/ 3596164 h 3700534"/>
              <a:gd name="connsiteX34" fmla="*/ 7095036 w 7169284"/>
              <a:gd name="connsiteY34" fmla="*/ 3561943 h 3700534"/>
              <a:gd name="connsiteX35" fmla="*/ 7120633 w 7169284"/>
              <a:gd name="connsiteY35" fmla="*/ 3524046 h 3700534"/>
              <a:gd name="connsiteX36" fmla="*/ 7141281 w 7169284"/>
              <a:gd name="connsiteY36" fmla="*/ 3482898 h 3700534"/>
              <a:gd name="connsiteX37" fmla="*/ 7156556 w 7169284"/>
              <a:gd name="connsiteY37" fmla="*/ 3438925 h 3700534"/>
              <a:gd name="connsiteX38" fmla="*/ 7166032 w 7169284"/>
              <a:gd name="connsiteY38" fmla="*/ 3392550 h 3700534"/>
              <a:gd name="connsiteX39" fmla="*/ 7169285 w 7169284"/>
              <a:gd name="connsiteY39" fmla="*/ 3344198 h 3700534"/>
              <a:gd name="connsiteX40" fmla="*/ 7169285 w 7169284"/>
              <a:gd name="connsiteY40" fmla="*/ 1439151 h 3700534"/>
              <a:gd name="connsiteX41" fmla="*/ 7166032 w 7169284"/>
              <a:gd name="connsiteY41" fmla="*/ 1390800 h 3700534"/>
              <a:gd name="connsiteX42" fmla="*/ 7156556 w 7169284"/>
              <a:gd name="connsiteY42" fmla="*/ 1344425 h 3700534"/>
              <a:gd name="connsiteX43" fmla="*/ 7141281 w 7169284"/>
              <a:gd name="connsiteY43" fmla="*/ 1300451 h 3700534"/>
              <a:gd name="connsiteX44" fmla="*/ 7120633 w 7169284"/>
              <a:gd name="connsiteY44" fmla="*/ 1259303 h 3700534"/>
              <a:gd name="connsiteX45" fmla="*/ 7095036 w 7169284"/>
              <a:gd name="connsiteY45" fmla="*/ 1221406 h 3700534"/>
              <a:gd name="connsiteX46" fmla="*/ 7064914 w 7169284"/>
              <a:gd name="connsiteY46" fmla="*/ 1187185 h 3700534"/>
              <a:gd name="connsiteX47" fmla="*/ 7030692 w 7169284"/>
              <a:gd name="connsiteY47" fmla="*/ 1157063 h 3700534"/>
              <a:gd name="connsiteX48" fmla="*/ 6992795 w 7169284"/>
              <a:gd name="connsiteY48" fmla="*/ 1131465 h 3700534"/>
              <a:gd name="connsiteX49" fmla="*/ 6951648 w 7169284"/>
              <a:gd name="connsiteY49" fmla="*/ 1110817 h 3700534"/>
              <a:gd name="connsiteX50" fmla="*/ 6907675 w 7169284"/>
              <a:gd name="connsiteY50" fmla="*/ 1095543 h 3700534"/>
              <a:gd name="connsiteX51" fmla="*/ 6861301 w 7169284"/>
              <a:gd name="connsiteY51" fmla="*/ 1086067 h 3700534"/>
              <a:gd name="connsiteX52" fmla="*/ 6812950 w 7169284"/>
              <a:gd name="connsiteY52" fmla="*/ 1082814 h 3700534"/>
              <a:gd name="connsiteX0" fmla="*/ 2092563 w 7169284"/>
              <a:gd name="connsiteY0" fmla="*/ 0 h 3700534"/>
              <a:gd name="connsiteX1" fmla="*/ 2348194 w 7169284"/>
              <a:gd name="connsiteY1" fmla="*/ 1099560 h 3700534"/>
              <a:gd name="connsiteX2" fmla="*/ 2993816 w 7169284"/>
              <a:gd name="connsiteY2" fmla="*/ 1099560 h 3700534"/>
              <a:gd name="connsiteX3" fmla="*/ 2092563 w 7169284"/>
              <a:gd name="connsiteY3" fmla="*/ 0 h 3700534"/>
              <a:gd name="connsiteX0" fmla="*/ 6812950 w 7169286"/>
              <a:gd name="connsiteY0" fmla="*/ 1220972 h 3838694"/>
              <a:gd name="connsiteX1" fmla="*/ 356337 w 7169286"/>
              <a:gd name="connsiteY1" fmla="*/ 1220972 h 3838694"/>
              <a:gd name="connsiteX2" fmla="*/ 307986 w 7169286"/>
              <a:gd name="connsiteY2" fmla="*/ 1224225 h 3838694"/>
              <a:gd name="connsiteX3" fmla="*/ 261611 w 7169286"/>
              <a:gd name="connsiteY3" fmla="*/ 1233701 h 3838694"/>
              <a:gd name="connsiteX4" fmla="*/ 217637 w 7169286"/>
              <a:gd name="connsiteY4" fmla="*/ 1248975 h 3838694"/>
              <a:gd name="connsiteX5" fmla="*/ 176489 w 7169286"/>
              <a:gd name="connsiteY5" fmla="*/ 1269623 h 3838694"/>
              <a:gd name="connsiteX6" fmla="*/ 138592 w 7169286"/>
              <a:gd name="connsiteY6" fmla="*/ 1295221 h 3838694"/>
              <a:gd name="connsiteX7" fmla="*/ 104371 w 7169286"/>
              <a:gd name="connsiteY7" fmla="*/ 1325343 h 3838694"/>
              <a:gd name="connsiteX8" fmla="*/ 74249 w 7169286"/>
              <a:gd name="connsiteY8" fmla="*/ 1359564 h 3838694"/>
              <a:gd name="connsiteX9" fmla="*/ 48651 w 7169286"/>
              <a:gd name="connsiteY9" fmla="*/ 1397461 h 3838694"/>
              <a:gd name="connsiteX10" fmla="*/ 28003 w 7169286"/>
              <a:gd name="connsiteY10" fmla="*/ 1438609 h 3838694"/>
              <a:gd name="connsiteX11" fmla="*/ 12729 w 7169286"/>
              <a:gd name="connsiteY11" fmla="*/ 1482583 h 3838694"/>
              <a:gd name="connsiteX12" fmla="*/ 3253 w 7169286"/>
              <a:gd name="connsiteY12" fmla="*/ 1528958 h 3838694"/>
              <a:gd name="connsiteX13" fmla="*/ 0 w 7169286"/>
              <a:gd name="connsiteY13" fmla="*/ 1577309 h 3838694"/>
              <a:gd name="connsiteX14" fmla="*/ 0 w 7169286"/>
              <a:gd name="connsiteY14" fmla="*/ 3482356 h 3838694"/>
              <a:gd name="connsiteX15" fmla="*/ 3253 w 7169286"/>
              <a:gd name="connsiteY15" fmla="*/ 3530708 h 3838694"/>
              <a:gd name="connsiteX16" fmla="*/ 12729 w 7169286"/>
              <a:gd name="connsiteY16" fmla="*/ 3577083 h 3838694"/>
              <a:gd name="connsiteX17" fmla="*/ 28003 w 7169286"/>
              <a:gd name="connsiteY17" fmla="*/ 3621056 h 3838694"/>
              <a:gd name="connsiteX18" fmla="*/ 48651 w 7169286"/>
              <a:gd name="connsiteY18" fmla="*/ 3662204 h 3838694"/>
              <a:gd name="connsiteX19" fmla="*/ 74249 w 7169286"/>
              <a:gd name="connsiteY19" fmla="*/ 3700101 h 3838694"/>
              <a:gd name="connsiteX20" fmla="*/ 104371 w 7169286"/>
              <a:gd name="connsiteY20" fmla="*/ 3734322 h 3838694"/>
              <a:gd name="connsiteX21" fmla="*/ 138592 w 7169286"/>
              <a:gd name="connsiteY21" fmla="*/ 3764444 h 3838694"/>
              <a:gd name="connsiteX22" fmla="*/ 176489 w 7169286"/>
              <a:gd name="connsiteY22" fmla="*/ 3790041 h 3838694"/>
              <a:gd name="connsiteX23" fmla="*/ 217637 w 7169286"/>
              <a:gd name="connsiteY23" fmla="*/ 3810689 h 3838694"/>
              <a:gd name="connsiteX24" fmla="*/ 261611 w 7169286"/>
              <a:gd name="connsiteY24" fmla="*/ 3825964 h 3838694"/>
              <a:gd name="connsiteX25" fmla="*/ 307986 w 7169286"/>
              <a:gd name="connsiteY25" fmla="*/ 3835440 h 3838694"/>
              <a:gd name="connsiteX26" fmla="*/ 356337 w 7169286"/>
              <a:gd name="connsiteY26" fmla="*/ 3838693 h 3838694"/>
              <a:gd name="connsiteX27" fmla="*/ 6812950 w 7169286"/>
              <a:gd name="connsiteY27" fmla="*/ 3838693 h 3838694"/>
              <a:gd name="connsiteX28" fmla="*/ 6861301 w 7169286"/>
              <a:gd name="connsiteY28" fmla="*/ 3835440 h 3838694"/>
              <a:gd name="connsiteX29" fmla="*/ 6907675 w 7169286"/>
              <a:gd name="connsiteY29" fmla="*/ 3825964 h 3838694"/>
              <a:gd name="connsiteX30" fmla="*/ 6951648 w 7169286"/>
              <a:gd name="connsiteY30" fmla="*/ 3810689 h 3838694"/>
              <a:gd name="connsiteX31" fmla="*/ 6992795 w 7169286"/>
              <a:gd name="connsiteY31" fmla="*/ 3790041 h 3838694"/>
              <a:gd name="connsiteX32" fmla="*/ 7030692 w 7169286"/>
              <a:gd name="connsiteY32" fmla="*/ 3764444 h 3838694"/>
              <a:gd name="connsiteX33" fmla="*/ 7064914 w 7169286"/>
              <a:gd name="connsiteY33" fmla="*/ 3734322 h 3838694"/>
              <a:gd name="connsiteX34" fmla="*/ 7095036 w 7169286"/>
              <a:gd name="connsiteY34" fmla="*/ 3700101 h 3838694"/>
              <a:gd name="connsiteX35" fmla="*/ 7120633 w 7169286"/>
              <a:gd name="connsiteY35" fmla="*/ 3662204 h 3838694"/>
              <a:gd name="connsiteX36" fmla="*/ 7141281 w 7169286"/>
              <a:gd name="connsiteY36" fmla="*/ 3621056 h 3838694"/>
              <a:gd name="connsiteX37" fmla="*/ 7156556 w 7169286"/>
              <a:gd name="connsiteY37" fmla="*/ 3577083 h 3838694"/>
              <a:gd name="connsiteX38" fmla="*/ 7166032 w 7169286"/>
              <a:gd name="connsiteY38" fmla="*/ 3530708 h 3838694"/>
              <a:gd name="connsiteX39" fmla="*/ 7169285 w 7169286"/>
              <a:gd name="connsiteY39" fmla="*/ 3482356 h 3838694"/>
              <a:gd name="connsiteX40" fmla="*/ 7169285 w 7169286"/>
              <a:gd name="connsiteY40" fmla="*/ 1577309 h 3838694"/>
              <a:gd name="connsiteX41" fmla="*/ 7166032 w 7169286"/>
              <a:gd name="connsiteY41" fmla="*/ 1528958 h 3838694"/>
              <a:gd name="connsiteX42" fmla="*/ 7156556 w 7169286"/>
              <a:gd name="connsiteY42" fmla="*/ 1482583 h 3838694"/>
              <a:gd name="connsiteX43" fmla="*/ 7141281 w 7169286"/>
              <a:gd name="connsiteY43" fmla="*/ 1438609 h 3838694"/>
              <a:gd name="connsiteX44" fmla="*/ 7120633 w 7169286"/>
              <a:gd name="connsiteY44" fmla="*/ 1397461 h 3838694"/>
              <a:gd name="connsiteX45" fmla="*/ 7095036 w 7169286"/>
              <a:gd name="connsiteY45" fmla="*/ 1359564 h 3838694"/>
              <a:gd name="connsiteX46" fmla="*/ 7064914 w 7169286"/>
              <a:gd name="connsiteY46" fmla="*/ 1325343 h 3838694"/>
              <a:gd name="connsiteX47" fmla="*/ 7030692 w 7169286"/>
              <a:gd name="connsiteY47" fmla="*/ 1295221 h 3838694"/>
              <a:gd name="connsiteX48" fmla="*/ 6992795 w 7169286"/>
              <a:gd name="connsiteY48" fmla="*/ 1269623 h 3838694"/>
              <a:gd name="connsiteX49" fmla="*/ 6951648 w 7169286"/>
              <a:gd name="connsiteY49" fmla="*/ 1248975 h 3838694"/>
              <a:gd name="connsiteX50" fmla="*/ 6907675 w 7169286"/>
              <a:gd name="connsiteY50" fmla="*/ 1233701 h 3838694"/>
              <a:gd name="connsiteX51" fmla="*/ 6861301 w 7169286"/>
              <a:gd name="connsiteY51" fmla="*/ 1224225 h 3838694"/>
              <a:gd name="connsiteX52" fmla="*/ 6812950 w 7169286"/>
              <a:gd name="connsiteY52" fmla="*/ 1220972 h 3838694"/>
              <a:gd name="connsiteX0" fmla="*/ 997315 w 7169286"/>
              <a:gd name="connsiteY0" fmla="*/ 0 h 3838694"/>
              <a:gd name="connsiteX1" fmla="*/ 2348194 w 7169286"/>
              <a:gd name="connsiteY1" fmla="*/ 1237718 h 3838694"/>
              <a:gd name="connsiteX2" fmla="*/ 2993816 w 7169286"/>
              <a:gd name="connsiteY2" fmla="*/ 1237718 h 3838694"/>
              <a:gd name="connsiteX3" fmla="*/ 997315 w 7169286"/>
              <a:gd name="connsiteY3" fmla="*/ 0 h 3838694"/>
              <a:gd name="connsiteX0" fmla="*/ 6812950 w 7169286"/>
              <a:gd name="connsiteY0" fmla="*/ 1302460 h 3920180"/>
              <a:gd name="connsiteX1" fmla="*/ 356337 w 7169286"/>
              <a:gd name="connsiteY1" fmla="*/ 1302460 h 3920180"/>
              <a:gd name="connsiteX2" fmla="*/ 307986 w 7169286"/>
              <a:gd name="connsiteY2" fmla="*/ 1305713 h 3920180"/>
              <a:gd name="connsiteX3" fmla="*/ 261611 w 7169286"/>
              <a:gd name="connsiteY3" fmla="*/ 1315189 h 3920180"/>
              <a:gd name="connsiteX4" fmla="*/ 217637 w 7169286"/>
              <a:gd name="connsiteY4" fmla="*/ 1330463 h 3920180"/>
              <a:gd name="connsiteX5" fmla="*/ 176489 w 7169286"/>
              <a:gd name="connsiteY5" fmla="*/ 1351111 h 3920180"/>
              <a:gd name="connsiteX6" fmla="*/ 138592 w 7169286"/>
              <a:gd name="connsiteY6" fmla="*/ 1376709 h 3920180"/>
              <a:gd name="connsiteX7" fmla="*/ 104371 w 7169286"/>
              <a:gd name="connsiteY7" fmla="*/ 1406831 h 3920180"/>
              <a:gd name="connsiteX8" fmla="*/ 74249 w 7169286"/>
              <a:gd name="connsiteY8" fmla="*/ 1441052 h 3920180"/>
              <a:gd name="connsiteX9" fmla="*/ 48651 w 7169286"/>
              <a:gd name="connsiteY9" fmla="*/ 1478949 h 3920180"/>
              <a:gd name="connsiteX10" fmla="*/ 28003 w 7169286"/>
              <a:gd name="connsiteY10" fmla="*/ 1520097 h 3920180"/>
              <a:gd name="connsiteX11" fmla="*/ 12729 w 7169286"/>
              <a:gd name="connsiteY11" fmla="*/ 1564071 h 3920180"/>
              <a:gd name="connsiteX12" fmla="*/ 3253 w 7169286"/>
              <a:gd name="connsiteY12" fmla="*/ 1610446 h 3920180"/>
              <a:gd name="connsiteX13" fmla="*/ 0 w 7169286"/>
              <a:gd name="connsiteY13" fmla="*/ 1658797 h 3920180"/>
              <a:gd name="connsiteX14" fmla="*/ 0 w 7169286"/>
              <a:gd name="connsiteY14" fmla="*/ 3563844 h 3920180"/>
              <a:gd name="connsiteX15" fmla="*/ 3253 w 7169286"/>
              <a:gd name="connsiteY15" fmla="*/ 3612196 h 3920180"/>
              <a:gd name="connsiteX16" fmla="*/ 12729 w 7169286"/>
              <a:gd name="connsiteY16" fmla="*/ 3658571 h 3920180"/>
              <a:gd name="connsiteX17" fmla="*/ 28003 w 7169286"/>
              <a:gd name="connsiteY17" fmla="*/ 3702544 h 3920180"/>
              <a:gd name="connsiteX18" fmla="*/ 48651 w 7169286"/>
              <a:gd name="connsiteY18" fmla="*/ 3743692 h 3920180"/>
              <a:gd name="connsiteX19" fmla="*/ 74249 w 7169286"/>
              <a:gd name="connsiteY19" fmla="*/ 3781589 h 3920180"/>
              <a:gd name="connsiteX20" fmla="*/ 104371 w 7169286"/>
              <a:gd name="connsiteY20" fmla="*/ 3815810 h 3920180"/>
              <a:gd name="connsiteX21" fmla="*/ 138592 w 7169286"/>
              <a:gd name="connsiteY21" fmla="*/ 3845932 h 3920180"/>
              <a:gd name="connsiteX22" fmla="*/ 176489 w 7169286"/>
              <a:gd name="connsiteY22" fmla="*/ 3871529 h 3920180"/>
              <a:gd name="connsiteX23" fmla="*/ 217637 w 7169286"/>
              <a:gd name="connsiteY23" fmla="*/ 3892177 h 3920180"/>
              <a:gd name="connsiteX24" fmla="*/ 261611 w 7169286"/>
              <a:gd name="connsiteY24" fmla="*/ 3907452 h 3920180"/>
              <a:gd name="connsiteX25" fmla="*/ 307986 w 7169286"/>
              <a:gd name="connsiteY25" fmla="*/ 3916928 h 3920180"/>
              <a:gd name="connsiteX26" fmla="*/ 356337 w 7169286"/>
              <a:gd name="connsiteY26" fmla="*/ 3920181 h 3920180"/>
              <a:gd name="connsiteX27" fmla="*/ 6812950 w 7169286"/>
              <a:gd name="connsiteY27" fmla="*/ 3920181 h 3920180"/>
              <a:gd name="connsiteX28" fmla="*/ 6861301 w 7169286"/>
              <a:gd name="connsiteY28" fmla="*/ 3916928 h 3920180"/>
              <a:gd name="connsiteX29" fmla="*/ 6907675 w 7169286"/>
              <a:gd name="connsiteY29" fmla="*/ 3907452 h 3920180"/>
              <a:gd name="connsiteX30" fmla="*/ 6951648 w 7169286"/>
              <a:gd name="connsiteY30" fmla="*/ 3892177 h 3920180"/>
              <a:gd name="connsiteX31" fmla="*/ 6992795 w 7169286"/>
              <a:gd name="connsiteY31" fmla="*/ 3871529 h 3920180"/>
              <a:gd name="connsiteX32" fmla="*/ 7030692 w 7169286"/>
              <a:gd name="connsiteY32" fmla="*/ 3845932 h 3920180"/>
              <a:gd name="connsiteX33" fmla="*/ 7064914 w 7169286"/>
              <a:gd name="connsiteY33" fmla="*/ 3815810 h 3920180"/>
              <a:gd name="connsiteX34" fmla="*/ 7095036 w 7169286"/>
              <a:gd name="connsiteY34" fmla="*/ 3781589 h 3920180"/>
              <a:gd name="connsiteX35" fmla="*/ 7120633 w 7169286"/>
              <a:gd name="connsiteY35" fmla="*/ 3743692 h 3920180"/>
              <a:gd name="connsiteX36" fmla="*/ 7141281 w 7169286"/>
              <a:gd name="connsiteY36" fmla="*/ 3702544 h 3920180"/>
              <a:gd name="connsiteX37" fmla="*/ 7156556 w 7169286"/>
              <a:gd name="connsiteY37" fmla="*/ 3658571 h 3920180"/>
              <a:gd name="connsiteX38" fmla="*/ 7166032 w 7169286"/>
              <a:gd name="connsiteY38" fmla="*/ 3612196 h 3920180"/>
              <a:gd name="connsiteX39" fmla="*/ 7169285 w 7169286"/>
              <a:gd name="connsiteY39" fmla="*/ 3563844 h 3920180"/>
              <a:gd name="connsiteX40" fmla="*/ 7169285 w 7169286"/>
              <a:gd name="connsiteY40" fmla="*/ 1658797 h 3920180"/>
              <a:gd name="connsiteX41" fmla="*/ 7166032 w 7169286"/>
              <a:gd name="connsiteY41" fmla="*/ 1610446 h 3920180"/>
              <a:gd name="connsiteX42" fmla="*/ 7156556 w 7169286"/>
              <a:gd name="connsiteY42" fmla="*/ 1564071 h 3920180"/>
              <a:gd name="connsiteX43" fmla="*/ 7141281 w 7169286"/>
              <a:gd name="connsiteY43" fmla="*/ 1520097 h 3920180"/>
              <a:gd name="connsiteX44" fmla="*/ 7120633 w 7169286"/>
              <a:gd name="connsiteY44" fmla="*/ 1478949 h 3920180"/>
              <a:gd name="connsiteX45" fmla="*/ 7095036 w 7169286"/>
              <a:gd name="connsiteY45" fmla="*/ 1441052 h 3920180"/>
              <a:gd name="connsiteX46" fmla="*/ 7064914 w 7169286"/>
              <a:gd name="connsiteY46" fmla="*/ 1406831 h 3920180"/>
              <a:gd name="connsiteX47" fmla="*/ 7030692 w 7169286"/>
              <a:gd name="connsiteY47" fmla="*/ 1376709 h 3920180"/>
              <a:gd name="connsiteX48" fmla="*/ 6992795 w 7169286"/>
              <a:gd name="connsiteY48" fmla="*/ 1351111 h 3920180"/>
              <a:gd name="connsiteX49" fmla="*/ 6951648 w 7169286"/>
              <a:gd name="connsiteY49" fmla="*/ 1330463 h 3920180"/>
              <a:gd name="connsiteX50" fmla="*/ 6907675 w 7169286"/>
              <a:gd name="connsiteY50" fmla="*/ 1315189 h 3920180"/>
              <a:gd name="connsiteX51" fmla="*/ 6861301 w 7169286"/>
              <a:gd name="connsiteY51" fmla="*/ 1305713 h 3920180"/>
              <a:gd name="connsiteX52" fmla="*/ 6812950 w 7169286"/>
              <a:gd name="connsiteY52" fmla="*/ 1302460 h 3920180"/>
              <a:gd name="connsiteX0" fmla="*/ 2664091 w 7169286"/>
              <a:gd name="connsiteY0" fmla="*/ 0 h 3920180"/>
              <a:gd name="connsiteX1" fmla="*/ 2348194 w 7169286"/>
              <a:gd name="connsiteY1" fmla="*/ 1319206 h 3920180"/>
              <a:gd name="connsiteX2" fmla="*/ 2993816 w 7169286"/>
              <a:gd name="connsiteY2" fmla="*/ 1319206 h 3920180"/>
              <a:gd name="connsiteX3" fmla="*/ 2664091 w 7169286"/>
              <a:gd name="connsiteY3" fmla="*/ 0 h 3920180"/>
            </a:gdLst>
            <a:ahLst/>
            <a:cxnLst>
              <a:cxn ang="0">
                <a:pos x="connsiteX0" y="connsiteY0"/>
              </a:cxn>
              <a:cxn ang="0">
                <a:pos x="connsiteX1" y="connsiteY1"/>
              </a:cxn>
              <a:cxn ang="0">
                <a:pos x="connsiteX2" y="connsiteY2"/>
              </a:cxn>
              <a:cxn ang="0">
                <a:pos x="connsiteX3" y="connsiteY3"/>
              </a:cxn>
            </a:cxnLst>
            <a:rect l="l" t="t" r="r" b="b"/>
            <a:pathLst>
              <a:path w="7169286" h="3920180" extrusionOk="0">
                <a:moveTo>
                  <a:pt x="6812950" y="1302460"/>
                </a:moveTo>
                <a:lnTo>
                  <a:pt x="356337" y="1302460"/>
                </a:lnTo>
                <a:lnTo>
                  <a:pt x="307986" y="1305713"/>
                </a:lnTo>
                <a:lnTo>
                  <a:pt x="261611" y="1315189"/>
                </a:lnTo>
                <a:lnTo>
                  <a:pt x="217637" y="1330463"/>
                </a:lnTo>
                <a:lnTo>
                  <a:pt x="176489" y="1351111"/>
                </a:lnTo>
                <a:lnTo>
                  <a:pt x="138592" y="1376709"/>
                </a:lnTo>
                <a:lnTo>
                  <a:pt x="104371" y="1406831"/>
                </a:lnTo>
                <a:lnTo>
                  <a:pt x="74249" y="1441052"/>
                </a:lnTo>
                <a:lnTo>
                  <a:pt x="48651" y="1478949"/>
                </a:lnTo>
                <a:lnTo>
                  <a:pt x="28003" y="1520097"/>
                </a:lnTo>
                <a:lnTo>
                  <a:pt x="12729" y="1564071"/>
                </a:lnTo>
                <a:lnTo>
                  <a:pt x="3253" y="1610446"/>
                </a:lnTo>
                <a:lnTo>
                  <a:pt x="0" y="1658797"/>
                </a:lnTo>
                <a:lnTo>
                  <a:pt x="0" y="3563844"/>
                </a:lnTo>
                <a:lnTo>
                  <a:pt x="3253" y="3612196"/>
                </a:lnTo>
                <a:lnTo>
                  <a:pt x="12729" y="3658571"/>
                </a:lnTo>
                <a:lnTo>
                  <a:pt x="28003" y="3702544"/>
                </a:lnTo>
                <a:lnTo>
                  <a:pt x="48651" y="3743692"/>
                </a:lnTo>
                <a:lnTo>
                  <a:pt x="74249" y="3781589"/>
                </a:lnTo>
                <a:lnTo>
                  <a:pt x="104371" y="3815810"/>
                </a:lnTo>
                <a:lnTo>
                  <a:pt x="138592" y="3845932"/>
                </a:lnTo>
                <a:lnTo>
                  <a:pt x="176489" y="3871529"/>
                </a:lnTo>
                <a:lnTo>
                  <a:pt x="217637" y="3892177"/>
                </a:lnTo>
                <a:lnTo>
                  <a:pt x="261611" y="3907452"/>
                </a:lnTo>
                <a:lnTo>
                  <a:pt x="307986" y="3916928"/>
                </a:lnTo>
                <a:lnTo>
                  <a:pt x="356337" y="3920181"/>
                </a:lnTo>
                <a:lnTo>
                  <a:pt x="6812950" y="3920181"/>
                </a:lnTo>
                <a:lnTo>
                  <a:pt x="6861301" y="3916928"/>
                </a:lnTo>
                <a:lnTo>
                  <a:pt x="6907675" y="3907452"/>
                </a:lnTo>
                <a:lnTo>
                  <a:pt x="6951648" y="3892177"/>
                </a:lnTo>
                <a:lnTo>
                  <a:pt x="6992795" y="3871529"/>
                </a:lnTo>
                <a:lnTo>
                  <a:pt x="7030692" y="3845932"/>
                </a:lnTo>
                <a:lnTo>
                  <a:pt x="7064914" y="3815810"/>
                </a:lnTo>
                <a:lnTo>
                  <a:pt x="7095036" y="3781589"/>
                </a:lnTo>
                <a:lnTo>
                  <a:pt x="7120633" y="3743692"/>
                </a:lnTo>
                <a:lnTo>
                  <a:pt x="7141281" y="3702544"/>
                </a:lnTo>
                <a:lnTo>
                  <a:pt x="7156556" y="3658571"/>
                </a:lnTo>
                <a:lnTo>
                  <a:pt x="7166032" y="3612196"/>
                </a:lnTo>
                <a:lnTo>
                  <a:pt x="7169285" y="3563844"/>
                </a:lnTo>
                <a:lnTo>
                  <a:pt x="7169285" y="1658797"/>
                </a:lnTo>
                <a:lnTo>
                  <a:pt x="7166032" y="1610446"/>
                </a:lnTo>
                <a:lnTo>
                  <a:pt x="7156556" y="1564071"/>
                </a:lnTo>
                <a:lnTo>
                  <a:pt x="7141281" y="1520097"/>
                </a:lnTo>
                <a:lnTo>
                  <a:pt x="7120633" y="1478949"/>
                </a:lnTo>
                <a:lnTo>
                  <a:pt x="7095036" y="1441052"/>
                </a:lnTo>
                <a:lnTo>
                  <a:pt x="7064914" y="1406831"/>
                </a:lnTo>
                <a:lnTo>
                  <a:pt x="7030692" y="1376709"/>
                </a:lnTo>
                <a:lnTo>
                  <a:pt x="6992795" y="1351111"/>
                </a:lnTo>
                <a:lnTo>
                  <a:pt x="6951648" y="1330463"/>
                </a:lnTo>
                <a:lnTo>
                  <a:pt x="6907675" y="1315189"/>
                </a:lnTo>
                <a:lnTo>
                  <a:pt x="6861301" y="1305713"/>
                </a:lnTo>
                <a:lnTo>
                  <a:pt x="6812950" y="1302460"/>
                </a:lnTo>
                <a:close/>
              </a:path>
              <a:path w="7169286" h="3920180" extrusionOk="0">
                <a:moveTo>
                  <a:pt x="2664091" y="0"/>
                </a:moveTo>
                <a:lnTo>
                  <a:pt x="2348194" y="1319206"/>
                </a:lnTo>
                <a:lnTo>
                  <a:pt x="2993816" y="1319206"/>
                </a:lnTo>
                <a:lnTo>
                  <a:pt x="2664091" y="0"/>
                </a:lnTo>
                <a:close/>
              </a:path>
            </a:pathLst>
          </a:custGeom>
          <a:solidFill>
            <a:srgbClr val="A0C283"/>
          </a:solidFill>
          <a:ln>
            <a:noFill/>
          </a:ln>
        </p:spPr>
        <p:txBody>
          <a:bodyPr spcFirstLastPara="1" wrap="square" lIns="0" tIns="0" rIns="0" bIns="0" anchor="t" anchorCtr="0">
            <a:noAutofit/>
          </a:bodyPr>
          <a:lstStyle/>
          <a:p>
            <a:endParaRPr sz="964"/>
          </a:p>
        </p:txBody>
      </p:sp>
      <p:sp>
        <p:nvSpPr>
          <p:cNvPr id="19" name="Google Shape;137;p17"/>
          <p:cNvSpPr/>
          <p:nvPr/>
        </p:nvSpPr>
        <p:spPr>
          <a:xfrm>
            <a:off x="3055667" y="3452981"/>
            <a:ext cx="2342916" cy="2153752"/>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a:p>
        </p:txBody>
      </p:sp>
      <p:sp>
        <p:nvSpPr>
          <p:cNvPr id="20" name="Google Shape;138;p17"/>
          <p:cNvSpPr txBox="1"/>
          <p:nvPr/>
        </p:nvSpPr>
        <p:spPr>
          <a:xfrm>
            <a:off x="3065827" y="4372700"/>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smtClean="0">
                <a:solidFill>
                  <a:srgbClr val="FFFFFF"/>
                </a:solidFill>
                <a:latin typeface="Trebuchet MS"/>
                <a:ea typeface="Trebuchet MS"/>
                <a:cs typeface="Trebuchet MS"/>
                <a:sym typeface="Trebuchet MS"/>
              </a:rPr>
              <a:t>name for new column</a:t>
            </a:r>
            <a:endParaRPr sz="2800" dirty="0">
              <a:latin typeface="Trebuchet MS"/>
              <a:ea typeface="Trebuchet MS"/>
              <a:cs typeface="Trebuchet MS"/>
              <a:sym typeface="Trebuchet MS"/>
            </a:endParaRPr>
          </a:p>
        </p:txBody>
      </p:sp>
      <p:sp>
        <p:nvSpPr>
          <p:cNvPr id="21" name="Google Shape;172;p20"/>
          <p:cNvSpPr/>
          <p:nvPr/>
        </p:nvSpPr>
        <p:spPr>
          <a:xfrm>
            <a:off x="7839178" y="3362758"/>
            <a:ext cx="3840689" cy="2153752"/>
          </a:xfrm>
          <a:custGeom>
            <a:avLst/>
            <a:gdLst>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603384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66067 h 3683787"/>
              <a:gd name="connsiteX1" fmla="*/ 356337 w 7169284"/>
              <a:gd name="connsiteY1" fmla="*/ 1066067 h 3683787"/>
              <a:gd name="connsiteX2" fmla="*/ 307986 w 7169284"/>
              <a:gd name="connsiteY2" fmla="*/ 1069320 h 3683787"/>
              <a:gd name="connsiteX3" fmla="*/ 261611 w 7169284"/>
              <a:gd name="connsiteY3" fmla="*/ 1078796 h 3683787"/>
              <a:gd name="connsiteX4" fmla="*/ 217637 w 7169284"/>
              <a:gd name="connsiteY4" fmla="*/ 1094070 h 3683787"/>
              <a:gd name="connsiteX5" fmla="*/ 176489 w 7169284"/>
              <a:gd name="connsiteY5" fmla="*/ 1114718 h 3683787"/>
              <a:gd name="connsiteX6" fmla="*/ 138592 w 7169284"/>
              <a:gd name="connsiteY6" fmla="*/ 1140316 h 3683787"/>
              <a:gd name="connsiteX7" fmla="*/ 104371 w 7169284"/>
              <a:gd name="connsiteY7" fmla="*/ 1170438 h 3683787"/>
              <a:gd name="connsiteX8" fmla="*/ 74249 w 7169284"/>
              <a:gd name="connsiteY8" fmla="*/ 1204659 h 3683787"/>
              <a:gd name="connsiteX9" fmla="*/ 48651 w 7169284"/>
              <a:gd name="connsiteY9" fmla="*/ 1242556 h 3683787"/>
              <a:gd name="connsiteX10" fmla="*/ 28003 w 7169284"/>
              <a:gd name="connsiteY10" fmla="*/ 1283704 h 3683787"/>
              <a:gd name="connsiteX11" fmla="*/ 12729 w 7169284"/>
              <a:gd name="connsiteY11" fmla="*/ 1327678 h 3683787"/>
              <a:gd name="connsiteX12" fmla="*/ 3253 w 7169284"/>
              <a:gd name="connsiteY12" fmla="*/ 1374053 h 3683787"/>
              <a:gd name="connsiteX13" fmla="*/ 0 w 7169284"/>
              <a:gd name="connsiteY13" fmla="*/ 1422404 h 3683787"/>
              <a:gd name="connsiteX14" fmla="*/ 0 w 7169284"/>
              <a:gd name="connsiteY14" fmla="*/ 3327451 h 3683787"/>
              <a:gd name="connsiteX15" fmla="*/ 3253 w 7169284"/>
              <a:gd name="connsiteY15" fmla="*/ 3375803 h 3683787"/>
              <a:gd name="connsiteX16" fmla="*/ 12729 w 7169284"/>
              <a:gd name="connsiteY16" fmla="*/ 3422178 h 3683787"/>
              <a:gd name="connsiteX17" fmla="*/ 28003 w 7169284"/>
              <a:gd name="connsiteY17" fmla="*/ 3466151 h 3683787"/>
              <a:gd name="connsiteX18" fmla="*/ 48651 w 7169284"/>
              <a:gd name="connsiteY18" fmla="*/ 3507299 h 3683787"/>
              <a:gd name="connsiteX19" fmla="*/ 74249 w 7169284"/>
              <a:gd name="connsiteY19" fmla="*/ 3545196 h 3683787"/>
              <a:gd name="connsiteX20" fmla="*/ 104371 w 7169284"/>
              <a:gd name="connsiteY20" fmla="*/ 3579417 h 3683787"/>
              <a:gd name="connsiteX21" fmla="*/ 138592 w 7169284"/>
              <a:gd name="connsiteY21" fmla="*/ 3609539 h 3683787"/>
              <a:gd name="connsiteX22" fmla="*/ 176489 w 7169284"/>
              <a:gd name="connsiteY22" fmla="*/ 3635136 h 3683787"/>
              <a:gd name="connsiteX23" fmla="*/ 217637 w 7169284"/>
              <a:gd name="connsiteY23" fmla="*/ 3655784 h 3683787"/>
              <a:gd name="connsiteX24" fmla="*/ 261611 w 7169284"/>
              <a:gd name="connsiteY24" fmla="*/ 3671059 h 3683787"/>
              <a:gd name="connsiteX25" fmla="*/ 307986 w 7169284"/>
              <a:gd name="connsiteY25" fmla="*/ 3680535 h 3683787"/>
              <a:gd name="connsiteX26" fmla="*/ 356337 w 7169284"/>
              <a:gd name="connsiteY26" fmla="*/ 3683788 h 3683787"/>
              <a:gd name="connsiteX27" fmla="*/ 6812950 w 7169284"/>
              <a:gd name="connsiteY27" fmla="*/ 3683788 h 3683787"/>
              <a:gd name="connsiteX28" fmla="*/ 6861301 w 7169284"/>
              <a:gd name="connsiteY28" fmla="*/ 3680535 h 3683787"/>
              <a:gd name="connsiteX29" fmla="*/ 6907675 w 7169284"/>
              <a:gd name="connsiteY29" fmla="*/ 3671059 h 3683787"/>
              <a:gd name="connsiteX30" fmla="*/ 6951648 w 7169284"/>
              <a:gd name="connsiteY30" fmla="*/ 3655784 h 3683787"/>
              <a:gd name="connsiteX31" fmla="*/ 6992795 w 7169284"/>
              <a:gd name="connsiteY31" fmla="*/ 3635136 h 3683787"/>
              <a:gd name="connsiteX32" fmla="*/ 7030692 w 7169284"/>
              <a:gd name="connsiteY32" fmla="*/ 3609539 h 3683787"/>
              <a:gd name="connsiteX33" fmla="*/ 7064914 w 7169284"/>
              <a:gd name="connsiteY33" fmla="*/ 3579417 h 3683787"/>
              <a:gd name="connsiteX34" fmla="*/ 7095036 w 7169284"/>
              <a:gd name="connsiteY34" fmla="*/ 3545196 h 3683787"/>
              <a:gd name="connsiteX35" fmla="*/ 7120633 w 7169284"/>
              <a:gd name="connsiteY35" fmla="*/ 3507299 h 3683787"/>
              <a:gd name="connsiteX36" fmla="*/ 7141281 w 7169284"/>
              <a:gd name="connsiteY36" fmla="*/ 3466151 h 3683787"/>
              <a:gd name="connsiteX37" fmla="*/ 7156556 w 7169284"/>
              <a:gd name="connsiteY37" fmla="*/ 3422178 h 3683787"/>
              <a:gd name="connsiteX38" fmla="*/ 7166032 w 7169284"/>
              <a:gd name="connsiteY38" fmla="*/ 3375803 h 3683787"/>
              <a:gd name="connsiteX39" fmla="*/ 7169285 w 7169284"/>
              <a:gd name="connsiteY39" fmla="*/ 3327451 h 3683787"/>
              <a:gd name="connsiteX40" fmla="*/ 7169285 w 7169284"/>
              <a:gd name="connsiteY40" fmla="*/ 1422404 h 3683787"/>
              <a:gd name="connsiteX41" fmla="*/ 7166032 w 7169284"/>
              <a:gd name="connsiteY41" fmla="*/ 1374053 h 3683787"/>
              <a:gd name="connsiteX42" fmla="*/ 7156556 w 7169284"/>
              <a:gd name="connsiteY42" fmla="*/ 1327678 h 3683787"/>
              <a:gd name="connsiteX43" fmla="*/ 7141281 w 7169284"/>
              <a:gd name="connsiteY43" fmla="*/ 1283704 h 3683787"/>
              <a:gd name="connsiteX44" fmla="*/ 7120633 w 7169284"/>
              <a:gd name="connsiteY44" fmla="*/ 1242556 h 3683787"/>
              <a:gd name="connsiteX45" fmla="*/ 7095036 w 7169284"/>
              <a:gd name="connsiteY45" fmla="*/ 1204659 h 3683787"/>
              <a:gd name="connsiteX46" fmla="*/ 7064914 w 7169284"/>
              <a:gd name="connsiteY46" fmla="*/ 1170438 h 3683787"/>
              <a:gd name="connsiteX47" fmla="*/ 7030692 w 7169284"/>
              <a:gd name="connsiteY47" fmla="*/ 1140316 h 3683787"/>
              <a:gd name="connsiteX48" fmla="*/ 6992795 w 7169284"/>
              <a:gd name="connsiteY48" fmla="*/ 1114718 h 3683787"/>
              <a:gd name="connsiteX49" fmla="*/ 6951648 w 7169284"/>
              <a:gd name="connsiteY49" fmla="*/ 1094070 h 3683787"/>
              <a:gd name="connsiteX50" fmla="*/ 6907675 w 7169284"/>
              <a:gd name="connsiteY50" fmla="*/ 1078796 h 3683787"/>
              <a:gd name="connsiteX51" fmla="*/ 6861301 w 7169284"/>
              <a:gd name="connsiteY51" fmla="*/ 1069320 h 3683787"/>
              <a:gd name="connsiteX52" fmla="*/ 6812950 w 7169284"/>
              <a:gd name="connsiteY52" fmla="*/ 1066067 h 3683787"/>
              <a:gd name="connsiteX0" fmla="*/ 708093 w 7169284"/>
              <a:gd name="connsiteY0" fmla="*/ 0 h 3683787"/>
              <a:gd name="connsiteX1" fmla="*/ 603384 w 7169284"/>
              <a:gd name="connsiteY1" fmla="*/ 1066067 h 3683787"/>
              <a:gd name="connsiteX2" fmla="*/ 2993816 w 7169284"/>
              <a:gd name="connsiteY2" fmla="*/ 1082813 h 3683787"/>
              <a:gd name="connsiteX3" fmla="*/ 708093 w 7169284"/>
              <a:gd name="connsiteY3" fmla="*/ 0 h 3683787"/>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1836130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99560 h 3717280"/>
              <a:gd name="connsiteX1" fmla="*/ 356337 w 7169284"/>
              <a:gd name="connsiteY1" fmla="*/ 1099560 h 3717280"/>
              <a:gd name="connsiteX2" fmla="*/ 307986 w 7169284"/>
              <a:gd name="connsiteY2" fmla="*/ 1102813 h 3717280"/>
              <a:gd name="connsiteX3" fmla="*/ 261611 w 7169284"/>
              <a:gd name="connsiteY3" fmla="*/ 1112289 h 3717280"/>
              <a:gd name="connsiteX4" fmla="*/ 217637 w 7169284"/>
              <a:gd name="connsiteY4" fmla="*/ 1127563 h 3717280"/>
              <a:gd name="connsiteX5" fmla="*/ 176489 w 7169284"/>
              <a:gd name="connsiteY5" fmla="*/ 1148211 h 3717280"/>
              <a:gd name="connsiteX6" fmla="*/ 138592 w 7169284"/>
              <a:gd name="connsiteY6" fmla="*/ 1173809 h 3717280"/>
              <a:gd name="connsiteX7" fmla="*/ 104371 w 7169284"/>
              <a:gd name="connsiteY7" fmla="*/ 1203931 h 3717280"/>
              <a:gd name="connsiteX8" fmla="*/ 74249 w 7169284"/>
              <a:gd name="connsiteY8" fmla="*/ 1238152 h 3717280"/>
              <a:gd name="connsiteX9" fmla="*/ 48651 w 7169284"/>
              <a:gd name="connsiteY9" fmla="*/ 1276049 h 3717280"/>
              <a:gd name="connsiteX10" fmla="*/ 28003 w 7169284"/>
              <a:gd name="connsiteY10" fmla="*/ 1317197 h 3717280"/>
              <a:gd name="connsiteX11" fmla="*/ 12729 w 7169284"/>
              <a:gd name="connsiteY11" fmla="*/ 1361171 h 3717280"/>
              <a:gd name="connsiteX12" fmla="*/ 3253 w 7169284"/>
              <a:gd name="connsiteY12" fmla="*/ 1407546 h 3717280"/>
              <a:gd name="connsiteX13" fmla="*/ 0 w 7169284"/>
              <a:gd name="connsiteY13" fmla="*/ 1455897 h 3717280"/>
              <a:gd name="connsiteX14" fmla="*/ 0 w 7169284"/>
              <a:gd name="connsiteY14" fmla="*/ 3360944 h 3717280"/>
              <a:gd name="connsiteX15" fmla="*/ 3253 w 7169284"/>
              <a:gd name="connsiteY15" fmla="*/ 3409296 h 3717280"/>
              <a:gd name="connsiteX16" fmla="*/ 12729 w 7169284"/>
              <a:gd name="connsiteY16" fmla="*/ 3455671 h 3717280"/>
              <a:gd name="connsiteX17" fmla="*/ 28003 w 7169284"/>
              <a:gd name="connsiteY17" fmla="*/ 3499644 h 3717280"/>
              <a:gd name="connsiteX18" fmla="*/ 48651 w 7169284"/>
              <a:gd name="connsiteY18" fmla="*/ 3540792 h 3717280"/>
              <a:gd name="connsiteX19" fmla="*/ 74249 w 7169284"/>
              <a:gd name="connsiteY19" fmla="*/ 3578689 h 3717280"/>
              <a:gd name="connsiteX20" fmla="*/ 104371 w 7169284"/>
              <a:gd name="connsiteY20" fmla="*/ 3612910 h 3717280"/>
              <a:gd name="connsiteX21" fmla="*/ 138592 w 7169284"/>
              <a:gd name="connsiteY21" fmla="*/ 3643032 h 3717280"/>
              <a:gd name="connsiteX22" fmla="*/ 176489 w 7169284"/>
              <a:gd name="connsiteY22" fmla="*/ 3668629 h 3717280"/>
              <a:gd name="connsiteX23" fmla="*/ 217637 w 7169284"/>
              <a:gd name="connsiteY23" fmla="*/ 3689277 h 3717280"/>
              <a:gd name="connsiteX24" fmla="*/ 261611 w 7169284"/>
              <a:gd name="connsiteY24" fmla="*/ 3704552 h 3717280"/>
              <a:gd name="connsiteX25" fmla="*/ 307986 w 7169284"/>
              <a:gd name="connsiteY25" fmla="*/ 3714028 h 3717280"/>
              <a:gd name="connsiteX26" fmla="*/ 356337 w 7169284"/>
              <a:gd name="connsiteY26" fmla="*/ 3717281 h 3717280"/>
              <a:gd name="connsiteX27" fmla="*/ 6812950 w 7169284"/>
              <a:gd name="connsiteY27" fmla="*/ 3717281 h 3717280"/>
              <a:gd name="connsiteX28" fmla="*/ 6861301 w 7169284"/>
              <a:gd name="connsiteY28" fmla="*/ 3714028 h 3717280"/>
              <a:gd name="connsiteX29" fmla="*/ 6907675 w 7169284"/>
              <a:gd name="connsiteY29" fmla="*/ 3704552 h 3717280"/>
              <a:gd name="connsiteX30" fmla="*/ 6951648 w 7169284"/>
              <a:gd name="connsiteY30" fmla="*/ 3689277 h 3717280"/>
              <a:gd name="connsiteX31" fmla="*/ 6992795 w 7169284"/>
              <a:gd name="connsiteY31" fmla="*/ 3668629 h 3717280"/>
              <a:gd name="connsiteX32" fmla="*/ 7030692 w 7169284"/>
              <a:gd name="connsiteY32" fmla="*/ 3643032 h 3717280"/>
              <a:gd name="connsiteX33" fmla="*/ 7064914 w 7169284"/>
              <a:gd name="connsiteY33" fmla="*/ 3612910 h 3717280"/>
              <a:gd name="connsiteX34" fmla="*/ 7095036 w 7169284"/>
              <a:gd name="connsiteY34" fmla="*/ 3578689 h 3717280"/>
              <a:gd name="connsiteX35" fmla="*/ 7120633 w 7169284"/>
              <a:gd name="connsiteY35" fmla="*/ 3540792 h 3717280"/>
              <a:gd name="connsiteX36" fmla="*/ 7141281 w 7169284"/>
              <a:gd name="connsiteY36" fmla="*/ 3499644 h 3717280"/>
              <a:gd name="connsiteX37" fmla="*/ 7156556 w 7169284"/>
              <a:gd name="connsiteY37" fmla="*/ 3455671 h 3717280"/>
              <a:gd name="connsiteX38" fmla="*/ 7166032 w 7169284"/>
              <a:gd name="connsiteY38" fmla="*/ 3409296 h 3717280"/>
              <a:gd name="connsiteX39" fmla="*/ 7169285 w 7169284"/>
              <a:gd name="connsiteY39" fmla="*/ 3360944 h 3717280"/>
              <a:gd name="connsiteX40" fmla="*/ 7169285 w 7169284"/>
              <a:gd name="connsiteY40" fmla="*/ 1455897 h 3717280"/>
              <a:gd name="connsiteX41" fmla="*/ 7166032 w 7169284"/>
              <a:gd name="connsiteY41" fmla="*/ 1407546 h 3717280"/>
              <a:gd name="connsiteX42" fmla="*/ 7156556 w 7169284"/>
              <a:gd name="connsiteY42" fmla="*/ 1361171 h 3717280"/>
              <a:gd name="connsiteX43" fmla="*/ 7141281 w 7169284"/>
              <a:gd name="connsiteY43" fmla="*/ 1317197 h 3717280"/>
              <a:gd name="connsiteX44" fmla="*/ 7120633 w 7169284"/>
              <a:gd name="connsiteY44" fmla="*/ 1276049 h 3717280"/>
              <a:gd name="connsiteX45" fmla="*/ 7095036 w 7169284"/>
              <a:gd name="connsiteY45" fmla="*/ 1238152 h 3717280"/>
              <a:gd name="connsiteX46" fmla="*/ 7064914 w 7169284"/>
              <a:gd name="connsiteY46" fmla="*/ 1203931 h 3717280"/>
              <a:gd name="connsiteX47" fmla="*/ 7030692 w 7169284"/>
              <a:gd name="connsiteY47" fmla="*/ 1173809 h 3717280"/>
              <a:gd name="connsiteX48" fmla="*/ 6992795 w 7169284"/>
              <a:gd name="connsiteY48" fmla="*/ 1148211 h 3717280"/>
              <a:gd name="connsiteX49" fmla="*/ 6951648 w 7169284"/>
              <a:gd name="connsiteY49" fmla="*/ 1127563 h 3717280"/>
              <a:gd name="connsiteX50" fmla="*/ 6907675 w 7169284"/>
              <a:gd name="connsiteY50" fmla="*/ 1112289 h 3717280"/>
              <a:gd name="connsiteX51" fmla="*/ 6861301 w 7169284"/>
              <a:gd name="connsiteY51" fmla="*/ 1102813 h 3717280"/>
              <a:gd name="connsiteX52" fmla="*/ 6812950 w 7169284"/>
              <a:gd name="connsiteY52" fmla="*/ 1099560 h 3717280"/>
              <a:gd name="connsiteX0" fmla="*/ 2377043 w 7169284"/>
              <a:gd name="connsiteY0" fmla="*/ 0 h 3717280"/>
              <a:gd name="connsiteX1" fmla="*/ 1836130 w 7169284"/>
              <a:gd name="connsiteY1" fmla="*/ 1099560 h 3717280"/>
              <a:gd name="connsiteX2" fmla="*/ 2993816 w 7169284"/>
              <a:gd name="connsiteY2" fmla="*/ 1116306 h 3717280"/>
              <a:gd name="connsiteX3" fmla="*/ 2377043 w 7169284"/>
              <a:gd name="connsiteY3" fmla="*/ 0 h 3717280"/>
              <a:gd name="connsiteX0" fmla="*/ 6812950 w 7169286"/>
              <a:gd name="connsiteY0" fmla="*/ 1099560 h 3717282"/>
              <a:gd name="connsiteX1" fmla="*/ 356337 w 7169286"/>
              <a:gd name="connsiteY1" fmla="*/ 1099560 h 3717282"/>
              <a:gd name="connsiteX2" fmla="*/ 307986 w 7169286"/>
              <a:gd name="connsiteY2" fmla="*/ 1102813 h 3717282"/>
              <a:gd name="connsiteX3" fmla="*/ 261611 w 7169286"/>
              <a:gd name="connsiteY3" fmla="*/ 1112289 h 3717282"/>
              <a:gd name="connsiteX4" fmla="*/ 217637 w 7169286"/>
              <a:gd name="connsiteY4" fmla="*/ 1127563 h 3717282"/>
              <a:gd name="connsiteX5" fmla="*/ 176489 w 7169286"/>
              <a:gd name="connsiteY5" fmla="*/ 1148211 h 3717282"/>
              <a:gd name="connsiteX6" fmla="*/ 138592 w 7169286"/>
              <a:gd name="connsiteY6" fmla="*/ 1173809 h 3717282"/>
              <a:gd name="connsiteX7" fmla="*/ 104371 w 7169286"/>
              <a:gd name="connsiteY7" fmla="*/ 1203931 h 3717282"/>
              <a:gd name="connsiteX8" fmla="*/ 74249 w 7169286"/>
              <a:gd name="connsiteY8" fmla="*/ 1238152 h 3717282"/>
              <a:gd name="connsiteX9" fmla="*/ 48651 w 7169286"/>
              <a:gd name="connsiteY9" fmla="*/ 1276049 h 3717282"/>
              <a:gd name="connsiteX10" fmla="*/ 28003 w 7169286"/>
              <a:gd name="connsiteY10" fmla="*/ 1317197 h 3717282"/>
              <a:gd name="connsiteX11" fmla="*/ 12729 w 7169286"/>
              <a:gd name="connsiteY11" fmla="*/ 1361171 h 3717282"/>
              <a:gd name="connsiteX12" fmla="*/ 3253 w 7169286"/>
              <a:gd name="connsiteY12" fmla="*/ 1407546 h 3717282"/>
              <a:gd name="connsiteX13" fmla="*/ 0 w 7169286"/>
              <a:gd name="connsiteY13" fmla="*/ 1455897 h 3717282"/>
              <a:gd name="connsiteX14" fmla="*/ 0 w 7169286"/>
              <a:gd name="connsiteY14" fmla="*/ 3360944 h 3717282"/>
              <a:gd name="connsiteX15" fmla="*/ 3253 w 7169286"/>
              <a:gd name="connsiteY15" fmla="*/ 3409296 h 3717282"/>
              <a:gd name="connsiteX16" fmla="*/ 12729 w 7169286"/>
              <a:gd name="connsiteY16" fmla="*/ 3455671 h 3717282"/>
              <a:gd name="connsiteX17" fmla="*/ 28003 w 7169286"/>
              <a:gd name="connsiteY17" fmla="*/ 3499644 h 3717282"/>
              <a:gd name="connsiteX18" fmla="*/ 48651 w 7169286"/>
              <a:gd name="connsiteY18" fmla="*/ 3540792 h 3717282"/>
              <a:gd name="connsiteX19" fmla="*/ 74249 w 7169286"/>
              <a:gd name="connsiteY19" fmla="*/ 3578689 h 3717282"/>
              <a:gd name="connsiteX20" fmla="*/ 104371 w 7169286"/>
              <a:gd name="connsiteY20" fmla="*/ 3612910 h 3717282"/>
              <a:gd name="connsiteX21" fmla="*/ 138592 w 7169286"/>
              <a:gd name="connsiteY21" fmla="*/ 3643032 h 3717282"/>
              <a:gd name="connsiteX22" fmla="*/ 176489 w 7169286"/>
              <a:gd name="connsiteY22" fmla="*/ 3668629 h 3717282"/>
              <a:gd name="connsiteX23" fmla="*/ 217637 w 7169286"/>
              <a:gd name="connsiteY23" fmla="*/ 3689277 h 3717282"/>
              <a:gd name="connsiteX24" fmla="*/ 261611 w 7169286"/>
              <a:gd name="connsiteY24" fmla="*/ 3704552 h 3717282"/>
              <a:gd name="connsiteX25" fmla="*/ 307986 w 7169286"/>
              <a:gd name="connsiteY25" fmla="*/ 3714028 h 3717282"/>
              <a:gd name="connsiteX26" fmla="*/ 356337 w 7169286"/>
              <a:gd name="connsiteY26" fmla="*/ 3717281 h 3717282"/>
              <a:gd name="connsiteX27" fmla="*/ 6812950 w 7169286"/>
              <a:gd name="connsiteY27" fmla="*/ 3717281 h 3717282"/>
              <a:gd name="connsiteX28" fmla="*/ 6861301 w 7169286"/>
              <a:gd name="connsiteY28" fmla="*/ 3714028 h 3717282"/>
              <a:gd name="connsiteX29" fmla="*/ 6907675 w 7169286"/>
              <a:gd name="connsiteY29" fmla="*/ 3704552 h 3717282"/>
              <a:gd name="connsiteX30" fmla="*/ 6951648 w 7169286"/>
              <a:gd name="connsiteY30" fmla="*/ 3689277 h 3717282"/>
              <a:gd name="connsiteX31" fmla="*/ 6992795 w 7169286"/>
              <a:gd name="connsiteY31" fmla="*/ 3668629 h 3717282"/>
              <a:gd name="connsiteX32" fmla="*/ 7030692 w 7169286"/>
              <a:gd name="connsiteY32" fmla="*/ 3643032 h 3717282"/>
              <a:gd name="connsiteX33" fmla="*/ 7064914 w 7169286"/>
              <a:gd name="connsiteY33" fmla="*/ 3612910 h 3717282"/>
              <a:gd name="connsiteX34" fmla="*/ 7095036 w 7169286"/>
              <a:gd name="connsiteY34" fmla="*/ 3578689 h 3717282"/>
              <a:gd name="connsiteX35" fmla="*/ 7120633 w 7169286"/>
              <a:gd name="connsiteY35" fmla="*/ 3540792 h 3717282"/>
              <a:gd name="connsiteX36" fmla="*/ 7141281 w 7169286"/>
              <a:gd name="connsiteY36" fmla="*/ 3499644 h 3717282"/>
              <a:gd name="connsiteX37" fmla="*/ 7156556 w 7169286"/>
              <a:gd name="connsiteY37" fmla="*/ 3455671 h 3717282"/>
              <a:gd name="connsiteX38" fmla="*/ 7166032 w 7169286"/>
              <a:gd name="connsiteY38" fmla="*/ 3409296 h 3717282"/>
              <a:gd name="connsiteX39" fmla="*/ 7169285 w 7169286"/>
              <a:gd name="connsiteY39" fmla="*/ 3360944 h 3717282"/>
              <a:gd name="connsiteX40" fmla="*/ 7169285 w 7169286"/>
              <a:gd name="connsiteY40" fmla="*/ 1455897 h 3717282"/>
              <a:gd name="connsiteX41" fmla="*/ 7166032 w 7169286"/>
              <a:gd name="connsiteY41" fmla="*/ 1407546 h 3717282"/>
              <a:gd name="connsiteX42" fmla="*/ 7156556 w 7169286"/>
              <a:gd name="connsiteY42" fmla="*/ 1361171 h 3717282"/>
              <a:gd name="connsiteX43" fmla="*/ 7141281 w 7169286"/>
              <a:gd name="connsiteY43" fmla="*/ 1317197 h 3717282"/>
              <a:gd name="connsiteX44" fmla="*/ 7120633 w 7169286"/>
              <a:gd name="connsiteY44" fmla="*/ 1276049 h 3717282"/>
              <a:gd name="connsiteX45" fmla="*/ 7095036 w 7169286"/>
              <a:gd name="connsiteY45" fmla="*/ 1238152 h 3717282"/>
              <a:gd name="connsiteX46" fmla="*/ 7064914 w 7169286"/>
              <a:gd name="connsiteY46" fmla="*/ 1203931 h 3717282"/>
              <a:gd name="connsiteX47" fmla="*/ 7030692 w 7169286"/>
              <a:gd name="connsiteY47" fmla="*/ 1173809 h 3717282"/>
              <a:gd name="connsiteX48" fmla="*/ 6992795 w 7169286"/>
              <a:gd name="connsiteY48" fmla="*/ 1148211 h 3717282"/>
              <a:gd name="connsiteX49" fmla="*/ 6951648 w 7169286"/>
              <a:gd name="connsiteY49" fmla="*/ 1127563 h 3717282"/>
              <a:gd name="connsiteX50" fmla="*/ 6907675 w 7169286"/>
              <a:gd name="connsiteY50" fmla="*/ 1112289 h 3717282"/>
              <a:gd name="connsiteX51" fmla="*/ 6861301 w 7169286"/>
              <a:gd name="connsiteY51" fmla="*/ 1102813 h 3717282"/>
              <a:gd name="connsiteX52" fmla="*/ 6812950 w 7169286"/>
              <a:gd name="connsiteY52" fmla="*/ 1099560 h 3717282"/>
              <a:gd name="connsiteX0" fmla="*/ 2377043 w 7169286"/>
              <a:gd name="connsiteY0" fmla="*/ 0 h 3717282"/>
              <a:gd name="connsiteX1" fmla="*/ 2348194 w 7169286"/>
              <a:gd name="connsiteY1" fmla="*/ 1116306 h 3717282"/>
              <a:gd name="connsiteX2" fmla="*/ 2993816 w 7169286"/>
              <a:gd name="connsiteY2" fmla="*/ 1116306 h 3717282"/>
              <a:gd name="connsiteX3" fmla="*/ 2377043 w 7169286"/>
              <a:gd name="connsiteY3" fmla="*/ 0 h 3717282"/>
              <a:gd name="connsiteX0" fmla="*/ 6812950 w 7169284"/>
              <a:gd name="connsiteY0" fmla="*/ 1082814 h 3700534"/>
              <a:gd name="connsiteX1" fmla="*/ 356337 w 7169284"/>
              <a:gd name="connsiteY1" fmla="*/ 1082814 h 3700534"/>
              <a:gd name="connsiteX2" fmla="*/ 307986 w 7169284"/>
              <a:gd name="connsiteY2" fmla="*/ 1086067 h 3700534"/>
              <a:gd name="connsiteX3" fmla="*/ 261611 w 7169284"/>
              <a:gd name="connsiteY3" fmla="*/ 1095543 h 3700534"/>
              <a:gd name="connsiteX4" fmla="*/ 217637 w 7169284"/>
              <a:gd name="connsiteY4" fmla="*/ 1110817 h 3700534"/>
              <a:gd name="connsiteX5" fmla="*/ 176489 w 7169284"/>
              <a:gd name="connsiteY5" fmla="*/ 1131465 h 3700534"/>
              <a:gd name="connsiteX6" fmla="*/ 138592 w 7169284"/>
              <a:gd name="connsiteY6" fmla="*/ 1157063 h 3700534"/>
              <a:gd name="connsiteX7" fmla="*/ 104371 w 7169284"/>
              <a:gd name="connsiteY7" fmla="*/ 1187185 h 3700534"/>
              <a:gd name="connsiteX8" fmla="*/ 74249 w 7169284"/>
              <a:gd name="connsiteY8" fmla="*/ 1221406 h 3700534"/>
              <a:gd name="connsiteX9" fmla="*/ 48651 w 7169284"/>
              <a:gd name="connsiteY9" fmla="*/ 1259303 h 3700534"/>
              <a:gd name="connsiteX10" fmla="*/ 28003 w 7169284"/>
              <a:gd name="connsiteY10" fmla="*/ 1300451 h 3700534"/>
              <a:gd name="connsiteX11" fmla="*/ 12729 w 7169284"/>
              <a:gd name="connsiteY11" fmla="*/ 1344425 h 3700534"/>
              <a:gd name="connsiteX12" fmla="*/ 3253 w 7169284"/>
              <a:gd name="connsiteY12" fmla="*/ 1390800 h 3700534"/>
              <a:gd name="connsiteX13" fmla="*/ 0 w 7169284"/>
              <a:gd name="connsiteY13" fmla="*/ 1439151 h 3700534"/>
              <a:gd name="connsiteX14" fmla="*/ 0 w 7169284"/>
              <a:gd name="connsiteY14" fmla="*/ 3344198 h 3700534"/>
              <a:gd name="connsiteX15" fmla="*/ 3253 w 7169284"/>
              <a:gd name="connsiteY15" fmla="*/ 3392550 h 3700534"/>
              <a:gd name="connsiteX16" fmla="*/ 12729 w 7169284"/>
              <a:gd name="connsiteY16" fmla="*/ 3438925 h 3700534"/>
              <a:gd name="connsiteX17" fmla="*/ 28003 w 7169284"/>
              <a:gd name="connsiteY17" fmla="*/ 3482898 h 3700534"/>
              <a:gd name="connsiteX18" fmla="*/ 48651 w 7169284"/>
              <a:gd name="connsiteY18" fmla="*/ 3524046 h 3700534"/>
              <a:gd name="connsiteX19" fmla="*/ 74249 w 7169284"/>
              <a:gd name="connsiteY19" fmla="*/ 3561943 h 3700534"/>
              <a:gd name="connsiteX20" fmla="*/ 104371 w 7169284"/>
              <a:gd name="connsiteY20" fmla="*/ 3596164 h 3700534"/>
              <a:gd name="connsiteX21" fmla="*/ 138592 w 7169284"/>
              <a:gd name="connsiteY21" fmla="*/ 3626286 h 3700534"/>
              <a:gd name="connsiteX22" fmla="*/ 176489 w 7169284"/>
              <a:gd name="connsiteY22" fmla="*/ 3651883 h 3700534"/>
              <a:gd name="connsiteX23" fmla="*/ 217637 w 7169284"/>
              <a:gd name="connsiteY23" fmla="*/ 3672531 h 3700534"/>
              <a:gd name="connsiteX24" fmla="*/ 261611 w 7169284"/>
              <a:gd name="connsiteY24" fmla="*/ 3687806 h 3700534"/>
              <a:gd name="connsiteX25" fmla="*/ 307986 w 7169284"/>
              <a:gd name="connsiteY25" fmla="*/ 3697282 h 3700534"/>
              <a:gd name="connsiteX26" fmla="*/ 356337 w 7169284"/>
              <a:gd name="connsiteY26" fmla="*/ 3700535 h 3700534"/>
              <a:gd name="connsiteX27" fmla="*/ 6812950 w 7169284"/>
              <a:gd name="connsiteY27" fmla="*/ 3700535 h 3700534"/>
              <a:gd name="connsiteX28" fmla="*/ 6861301 w 7169284"/>
              <a:gd name="connsiteY28" fmla="*/ 3697282 h 3700534"/>
              <a:gd name="connsiteX29" fmla="*/ 6907675 w 7169284"/>
              <a:gd name="connsiteY29" fmla="*/ 3687806 h 3700534"/>
              <a:gd name="connsiteX30" fmla="*/ 6951648 w 7169284"/>
              <a:gd name="connsiteY30" fmla="*/ 3672531 h 3700534"/>
              <a:gd name="connsiteX31" fmla="*/ 6992795 w 7169284"/>
              <a:gd name="connsiteY31" fmla="*/ 3651883 h 3700534"/>
              <a:gd name="connsiteX32" fmla="*/ 7030692 w 7169284"/>
              <a:gd name="connsiteY32" fmla="*/ 3626286 h 3700534"/>
              <a:gd name="connsiteX33" fmla="*/ 7064914 w 7169284"/>
              <a:gd name="connsiteY33" fmla="*/ 3596164 h 3700534"/>
              <a:gd name="connsiteX34" fmla="*/ 7095036 w 7169284"/>
              <a:gd name="connsiteY34" fmla="*/ 3561943 h 3700534"/>
              <a:gd name="connsiteX35" fmla="*/ 7120633 w 7169284"/>
              <a:gd name="connsiteY35" fmla="*/ 3524046 h 3700534"/>
              <a:gd name="connsiteX36" fmla="*/ 7141281 w 7169284"/>
              <a:gd name="connsiteY36" fmla="*/ 3482898 h 3700534"/>
              <a:gd name="connsiteX37" fmla="*/ 7156556 w 7169284"/>
              <a:gd name="connsiteY37" fmla="*/ 3438925 h 3700534"/>
              <a:gd name="connsiteX38" fmla="*/ 7166032 w 7169284"/>
              <a:gd name="connsiteY38" fmla="*/ 3392550 h 3700534"/>
              <a:gd name="connsiteX39" fmla="*/ 7169285 w 7169284"/>
              <a:gd name="connsiteY39" fmla="*/ 3344198 h 3700534"/>
              <a:gd name="connsiteX40" fmla="*/ 7169285 w 7169284"/>
              <a:gd name="connsiteY40" fmla="*/ 1439151 h 3700534"/>
              <a:gd name="connsiteX41" fmla="*/ 7166032 w 7169284"/>
              <a:gd name="connsiteY41" fmla="*/ 1390800 h 3700534"/>
              <a:gd name="connsiteX42" fmla="*/ 7156556 w 7169284"/>
              <a:gd name="connsiteY42" fmla="*/ 1344425 h 3700534"/>
              <a:gd name="connsiteX43" fmla="*/ 7141281 w 7169284"/>
              <a:gd name="connsiteY43" fmla="*/ 1300451 h 3700534"/>
              <a:gd name="connsiteX44" fmla="*/ 7120633 w 7169284"/>
              <a:gd name="connsiteY44" fmla="*/ 1259303 h 3700534"/>
              <a:gd name="connsiteX45" fmla="*/ 7095036 w 7169284"/>
              <a:gd name="connsiteY45" fmla="*/ 1221406 h 3700534"/>
              <a:gd name="connsiteX46" fmla="*/ 7064914 w 7169284"/>
              <a:gd name="connsiteY46" fmla="*/ 1187185 h 3700534"/>
              <a:gd name="connsiteX47" fmla="*/ 7030692 w 7169284"/>
              <a:gd name="connsiteY47" fmla="*/ 1157063 h 3700534"/>
              <a:gd name="connsiteX48" fmla="*/ 6992795 w 7169284"/>
              <a:gd name="connsiteY48" fmla="*/ 1131465 h 3700534"/>
              <a:gd name="connsiteX49" fmla="*/ 6951648 w 7169284"/>
              <a:gd name="connsiteY49" fmla="*/ 1110817 h 3700534"/>
              <a:gd name="connsiteX50" fmla="*/ 6907675 w 7169284"/>
              <a:gd name="connsiteY50" fmla="*/ 1095543 h 3700534"/>
              <a:gd name="connsiteX51" fmla="*/ 6861301 w 7169284"/>
              <a:gd name="connsiteY51" fmla="*/ 1086067 h 3700534"/>
              <a:gd name="connsiteX52" fmla="*/ 6812950 w 7169284"/>
              <a:gd name="connsiteY52" fmla="*/ 1082814 h 3700534"/>
              <a:gd name="connsiteX0" fmla="*/ 2092563 w 7169284"/>
              <a:gd name="connsiteY0" fmla="*/ 0 h 3700534"/>
              <a:gd name="connsiteX1" fmla="*/ 2348194 w 7169284"/>
              <a:gd name="connsiteY1" fmla="*/ 1099560 h 3700534"/>
              <a:gd name="connsiteX2" fmla="*/ 2993816 w 7169284"/>
              <a:gd name="connsiteY2" fmla="*/ 1099560 h 3700534"/>
              <a:gd name="connsiteX3" fmla="*/ 2092563 w 7169284"/>
              <a:gd name="connsiteY3" fmla="*/ 0 h 3700534"/>
              <a:gd name="connsiteX0" fmla="*/ 6812950 w 7169286"/>
              <a:gd name="connsiteY0" fmla="*/ 1220972 h 3838694"/>
              <a:gd name="connsiteX1" fmla="*/ 356337 w 7169286"/>
              <a:gd name="connsiteY1" fmla="*/ 1220972 h 3838694"/>
              <a:gd name="connsiteX2" fmla="*/ 307986 w 7169286"/>
              <a:gd name="connsiteY2" fmla="*/ 1224225 h 3838694"/>
              <a:gd name="connsiteX3" fmla="*/ 261611 w 7169286"/>
              <a:gd name="connsiteY3" fmla="*/ 1233701 h 3838694"/>
              <a:gd name="connsiteX4" fmla="*/ 217637 w 7169286"/>
              <a:gd name="connsiteY4" fmla="*/ 1248975 h 3838694"/>
              <a:gd name="connsiteX5" fmla="*/ 176489 w 7169286"/>
              <a:gd name="connsiteY5" fmla="*/ 1269623 h 3838694"/>
              <a:gd name="connsiteX6" fmla="*/ 138592 w 7169286"/>
              <a:gd name="connsiteY6" fmla="*/ 1295221 h 3838694"/>
              <a:gd name="connsiteX7" fmla="*/ 104371 w 7169286"/>
              <a:gd name="connsiteY7" fmla="*/ 1325343 h 3838694"/>
              <a:gd name="connsiteX8" fmla="*/ 74249 w 7169286"/>
              <a:gd name="connsiteY8" fmla="*/ 1359564 h 3838694"/>
              <a:gd name="connsiteX9" fmla="*/ 48651 w 7169286"/>
              <a:gd name="connsiteY9" fmla="*/ 1397461 h 3838694"/>
              <a:gd name="connsiteX10" fmla="*/ 28003 w 7169286"/>
              <a:gd name="connsiteY10" fmla="*/ 1438609 h 3838694"/>
              <a:gd name="connsiteX11" fmla="*/ 12729 w 7169286"/>
              <a:gd name="connsiteY11" fmla="*/ 1482583 h 3838694"/>
              <a:gd name="connsiteX12" fmla="*/ 3253 w 7169286"/>
              <a:gd name="connsiteY12" fmla="*/ 1528958 h 3838694"/>
              <a:gd name="connsiteX13" fmla="*/ 0 w 7169286"/>
              <a:gd name="connsiteY13" fmla="*/ 1577309 h 3838694"/>
              <a:gd name="connsiteX14" fmla="*/ 0 w 7169286"/>
              <a:gd name="connsiteY14" fmla="*/ 3482356 h 3838694"/>
              <a:gd name="connsiteX15" fmla="*/ 3253 w 7169286"/>
              <a:gd name="connsiteY15" fmla="*/ 3530708 h 3838694"/>
              <a:gd name="connsiteX16" fmla="*/ 12729 w 7169286"/>
              <a:gd name="connsiteY16" fmla="*/ 3577083 h 3838694"/>
              <a:gd name="connsiteX17" fmla="*/ 28003 w 7169286"/>
              <a:gd name="connsiteY17" fmla="*/ 3621056 h 3838694"/>
              <a:gd name="connsiteX18" fmla="*/ 48651 w 7169286"/>
              <a:gd name="connsiteY18" fmla="*/ 3662204 h 3838694"/>
              <a:gd name="connsiteX19" fmla="*/ 74249 w 7169286"/>
              <a:gd name="connsiteY19" fmla="*/ 3700101 h 3838694"/>
              <a:gd name="connsiteX20" fmla="*/ 104371 w 7169286"/>
              <a:gd name="connsiteY20" fmla="*/ 3734322 h 3838694"/>
              <a:gd name="connsiteX21" fmla="*/ 138592 w 7169286"/>
              <a:gd name="connsiteY21" fmla="*/ 3764444 h 3838694"/>
              <a:gd name="connsiteX22" fmla="*/ 176489 w 7169286"/>
              <a:gd name="connsiteY22" fmla="*/ 3790041 h 3838694"/>
              <a:gd name="connsiteX23" fmla="*/ 217637 w 7169286"/>
              <a:gd name="connsiteY23" fmla="*/ 3810689 h 3838694"/>
              <a:gd name="connsiteX24" fmla="*/ 261611 w 7169286"/>
              <a:gd name="connsiteY24" fmla="*/ 3825964 h 3838694"/>
              <a:gd name="connsiteX25" fmla="*/ 307986 w 7169286"/>
              <a:gd name="connsiteY25" fmla="*/ 3835440 h 3838694"/>
              <a:gd name="connsiteX26" fmla="*/ 356337 w 7169286"/>
              <a:gd name="connsiteY26" fmla="*/ 3838693 h 3838694"/>
              <a:gd name="connsiteX27" fmla="*/ 6812950 w 7169286"/>
              <a:gd name="connsiteY27" fmla="*/ 3838693 h 3838694"/>
              <a:gd name="connsiteX28" fmla="*/ 6861301 w 7169286"/>
              <a:gd name="connsiteY28" fmla="*/ 3835440 h 3838694"/>
              <a:gd name="connsiteX29" fmla="*/ 6907675 w 7169286"/>
              <a:gd name="connsiteY29" fmla="*/ 3825964 h 3838694"/>
              <a:gd name="connsiteX30" fmla="*/ 6951648 w 7169286"/>
              <a:gd name="connsiteY30" fmla="*/ 3810689 h 3838694"/>
              <a:gd name="connsiteX31" fmla="*/ 6992795 w 7169286"/>
              <a:gd name="connsiteY31" fmla="*/ 3790041 h 3838694"/>
              <a:gd name="connsiteX32" fmla="*/ 7030692 w 7169286"/>
              <a:gd name="connsiteY32" fmla="*/ 3764444 h 3838694"/>
              <a:gd name="connsiteX33" fmla="*/ 7064914 w 7169286"/>
              <a:gd name="connsiteY33" fmla="*/ 3734322 h 3838694"/>
              <a:gd name="connsiteX34" fmla="*/ 7095036 w 7169286"/>
              <a:gd name="connsiteY34" fmla="*/ 3700101 h 3838694"/>
              <a:gd name="connsiteX35" fmla="*/ 7120633 w 7169286"/>
              <a:gd name="connsiteY35" fmla="*/ 3662204 h 3838694"/>
              <a:gd name="connsiteX36" fmla="*/ 7141281 w 7169286"/>
              <a:gd name="connsiteY36" fmla="*/ 3621056 h 3838694"/>
              <a:gd name="connsiteX37" fmla="*/ 7156556 w 7169286"/>
              <a:gd name="connsiteY37" fmla="*/ 3577083 h 3838694"/>
              <a:gd name="connsiteX38" fmla="*/ 7166032 w 7169286"/>
              <a:gd name="connsiteY38" fmla="*/ 3530708 h 3838694"/>
              <a:gd name="connsiteX39" fmla="*/ 7169285 w 7169286"/>
              <a:gd name="connsiteY39" fmla="*/ 3482356 h 3838694"/>
              <a:gd name="connsiteX40" fmla="*/ 7169285 w 7169286"/>
              <a:gd name="connsiteY40" fmla="*/ 1577309 h 3838694"/>
              <a:gd name="connsiteX41" fmla="*/ 7166032 w 7169286"/>
              <a:gd name="connsiteY41" fmla="*/ 1528958 h 3838694"/>
              <a:gd name="connsiteX42" fmla="*/ 7156556 w 7169286"/>
              <a:gd name="connsiteY42" fmla="*/ 1482583 h 3838694"/>
              <a:gd name="connsiteX43" fmla="*/ 7141281 w 7169286"/>
              <a:gd name="connsiteY43" fmla="*/ 1438609 h 3838694"/>
              <a:gd name="connsiteX44" fmla="*/ 7120633 w 7169286"/>
              <a:gd name="connsiteY44" fmla="*/ 1397461 h 3838694"/>
              <a:gd name="connsiteX45" fmla="*/ 7095036 w 7169286"/>
              <a:gd name="connsiteY45" fmla="*/ 1359564 h 3838694"/>
              <a:gd name="connsiteX46" fmla="*/ 7064914 w 7169286"/>
              <a:gd name="connsiteY46" fmla="*/ 1325343 h 3838694"/>
              <a:gd name="connsiteX47" fmla="*/ 7030692 w 7169286"/>
              <a:gd name="connsiteY47" fmla="*/ 1295221 h 3838694"/>
              <a:gd name="connsiteX48" fmla="*/ 6992795 w 7169286"/>
              <a:gd name="connsiteY48" fmla="*/ 1269623 h 3838694"/>
              <a:gd name="connsiteX49" fmla="*/ 6951648 w 7169286"/>
              <a:gd name="connsiteY49" fmla="*/ 1248975 h 3838694"/>
              <a:gd name="connsiteX50" fmla="*/ 6907675 w 7169286"/>
              <a:gd name="connsiteY50" fmla="*/ 1233701 h 3838694"/>
              <a:gd name="connsiteX51" fmla="*/ 6861301 w 7169286"/>
              <a:gd name="connsiteY51" fmla="*/ 1224225 h 3838694"/>
              <a:gd name="connsiteX52" fmla="*/ 6812950 w 7169286"/>
              <a:gd name="connsiteY52" fmla="*/ 1220972 h 3838694"/>
              <a:gd name="connsiteX0" fmla="*/ 997315 w 7169286"/>
              <a:gd name="connsiteY0" fmla="*/ 0 h 3838694"/>
              <a:gd name="connsiteX1" fmla="*/ 2348194 w 7169286"/>
              <a:gd name="connsiteY1" fmla="*/ 1237718 h 3838694"/>
              <a:gd name="connsiteX2" fmla="*/ 2993816 w 7169286"/>
              <a:gd name="connsiteY2" fmla="*/ 1237718 h 3838694"/>
              <a:gd name="connsiteX3" fmla="*/ 997315 w 7169286"/>
              <a:gd name="connsiteY3" fmla="*/ 0 h 3838694"/>
            </a:gdLst>
            <a:ahLst/>
            <a:cxnLst>
              <a:cxn ang="0">
                <a:pos x="connsiteX0" y="connsiteY0"/>
              </a:cxn>
              <a:cxn ang="0">
                <a:pos x="connsiteX1" y="connsiteY1"/>
              </a:cxn>
              <a:cxn ang="0">
                <a:pos x="connsiteX2" y="connsiteY2"/>
              </a:cxn>
              <a:cxn ang="0">
                <a:pos x="connsiteX3" y="connsiteY3"/>
              </a:cxn>
            </a:cxnLst>
            <a:rect l="l" t="t" r="r" b="b"/>
            <a:pathLst>
              <a:path w="7169286" h="3838694" extrusionOk="0">
                <a:moveTo>
                  <a:pt x="6812950" y="1220972"/>
                </a:moveTo>
                <a:lnTo>
                  <a:pt x="356337" y="1220972"/>
                </a:lnTo>
                <a:lnTo>
                  <a:pt x="307986" y="1224225"/>
                </a:lnTo>
                <a:lnTo>
                  <a:pt x="261611" y="1233701"/>
                </a:lnTo>
                <a:lnTo>
                  <a:pt x="217637" y="1248975"/>
                </a:lnTo>
                <a:lnTo>
                  <a:pt x="176489" y="1269623"/>
                </a:lnTo>
                <a:lnTo>
                  <a:pt x="138592" y="1295221"/>
                </a:lnTo>
                <a:lnTo>
                  <a:pt x="104371" y="1325343"/>
                </a:lnTo>
                <a:lnTo>
                  <a:pt x="74249" y="1359564"/>
                </a:lnTo>
                <a:lnTo>
                  <a:pt x="48651" y="1397461"/>
                </a:lnTo>
                <a:lnTo>
                  <a:pt x="28003" y="1438609"/>
                </a:lnTo>
                <a:lnTo>
                  <a:pt x="12729" y="1482583"/>
                </a:lnTo>
                <a:lnTo>
                  <a:pt x="3253" y="1528958"/>
                </a:lnTo>
                <a:lnTo>
                  <a:pt x="0" y="1577309"/>
                </a:lnTo>
                <a:lnTo>
                  <a:pt x="0" y="3482356"/>
                </a:lnTo>
                <a:lnTo>
                  <a:pt x="3253" y="3530708"/>
                </a:lnTo>
                <a:lnTo>
                  <a:pt x="12729" y="3577083"/>
                </a:lnTo>
                <a:lnTo>
                  <a:pt x="28003" y="3621056"/>
                </a:lnTo>
                <a:lnTo>
                  <a:pt x="48651" y="3662204"/>
                </a:lnTo>
                <a:lnTo>
                  <a:pt x="74249" y="3700101"/>
                </a:lnTo>
                <a:lnTo>
                  <a:pt x="104371" y="3734322"/>
                </a:lnTo>
                <a:lnTo>
                  <a:pt x="138592" y="3764444"/>
                </a:lnTo>
                <a:lnTo>
                  <a:pt x="176489" y="3790041"/>
                </a:lnTo>
                <a:lnTo>
                  <a:pt x="217637" y="3810689"/>
                </a:lnTo>
                <a:lnTo>
                  <a:pt x="261611" y="3825964"/>
                </a:lnTo>
                <a:lnTo>
                  <a:pt x="307986" y="3835440"/>
                </a:lnTo>
                <a:lnTo>
                  <a:pt x="356337" y="3838693"/>
                </a:lnTo>
                <a:lnTo>
                  <a:pt x="6812950" y="3838693"/>
                </a:lnTo>
                <a:lnTo>
                  <a:pt x="6861301" y="3835440"/>
                </a:lnTo>
                <a:lnTo>
                  <a:pt x="6907675" y="3825964"/>
                </a:lnTo>
                <a:lnTo>
                  <a:pt x="6951648" y="3810689"/>
                </a:lnTo>
                <a:lnTo>
                  <a:pt x="6992795" y="3790041"/>
                </a:lnTo>
                <a:lnTo>
                  <a:pt x="7030692" y="3764444"/>
                </a:lnTo>
                <a:lnTo>
                  <a:pt x="7064914" y="3734322"/>
                </a:lnTo>
                <a:lnTo>
                  <a:pt x="7095036" y="3700101"/>
                </a:lnTo>
                <a:lnTo>
                  <a:pt x="7120633" y="3662204"/>
                </a:lnTo>
                <a:lnTo>
                  <a:pt x="7141281" y="3621056"/>
                </a:lnTo>
                <a:lnTo>
                  <a:pt x="7156556" y="3577083"/>
                </a:lnTo>
                <a:lnTo>
                  <a:pt x="7166032" y="3530708"/>
                </a:lnTo>
                <a:lnTo>
                  <a:pt x="7169285" y="3482356"/>
                </a:lnTo>
                <a:lnTo>
                  <a:pt x="7169285" y="1577309"/>
                </a:lnTo>
                <a:lnTo>
                  <a:pt x="7166032" y="1528958"/>
                </a:lnTo>
                <a:lnTo>
                  <a:pt x="7156556" y="1482583"/>
                </a:lnTo>
                <a:lnTo>
                  <a:pt x="7141281" y="1438609"/>
                </a:lnTo>
                <a:lnTo>
                  <a:pt x="7120633" y="1397461"/>
                </a:lnTo>
                <a:lnTo>
                  <a:pt x="7095036" y="1359564"/>
                </a:lnTo>
                <a:lnTo>
                  <a:pt x="7064914" y="1325343"/>
                </a:lnTo>
                <a:lnTo>
                  <a:pt x="7030692" y="1295221"/>
                </a:lnTo>
                <a:lnTo>
                  <a:pt x="6992795" y="1269623"/>
                </a:lnTo>
                <a:lnTo>
                  <a:pt x="6951648" y="1248975"/>
                </a:lnTo>
                <a:lnTo>
                  <a:pt x="6907675" y="1233701"/>
                </a:lnTo>
                <a:lnTo>
                  <a:pt x="6861301" y="1224225"/>
                </a:lnTo>
                <a:lnTo>
                  <a:pt x="6812950" y="1220972"/>
                </a:lnTo>
                <a:close/>
              </a:path>
              <a:path w="7169286" h="3838694" extrusionOk="0">
                <a:moveTo>
                  <a:pt x="997315" y="0"/>
                </a:moveTo>
                <a:lnTo>
                  <a:pt x="2348194" y="1237718"/>
                </a:lnTo>
                <a:lnTo>
                  <a:pt x="2993816" y="1237718"/>
                </a:lnTo>
                <a:lnTo>
                  <a:pt x="997315" y="0"/>
                </a:lnTo>
                <a:close/>
              </a:path>
            </a:pathLst>
          </a:custGeom>
          <a:solidFill>
            <a:srgbClr val="D3908F"/>
          </a:solidFill>
          <a:ln>
            <a:noFill/>
          </a:ln>
        </p:spPr>
        <p:txBody>
          <a:bodyPr spcFirstLastPara="1" wrap="square" lIns="0" tIns="0" rIns="0" bIns="0" anchor="t" anchorCtr="0">
            <a:noAutofit/>
          </a:bodyPr>
          <a:lstStyle/>
          <a:p>
            <a:endParaRPr sz="964"/>
          </a:p>
        </p:txBody>
      </p:sp>
      <p:sp>
        <p:nvSpPr>
          <p:cNvPr id="22" name="Google Shape;173;p20"/>
          <p:cNvSpPr txBox="1"/>
          <p:nvPr/>
        </p:nvSpPr>
        <p:spPr>
          <a:xfrm>
            <a:off x="7834143" y="4048898"/>
            <a:ext cx="3760474" cy="1146391"/>
          </a:xfrm>
          <a:prstGeom prst="rect">
            <a:avLst/>
          </a:prstGeom>
          <a:noFill/>
          <a:ln>
            <a:noFill/>
          </a:ln>
        </p:spPr>
        <p:txBody>
          <a:bodyPr spcFirstLastPara="1" wrap="square" lIns="0" tIns="8504" rIns="0" bIns="0" anchor="t" anchorCtr="0">
            <a:noAutofit/>
          </a:bodyPr>
          <a:lstStyle/>
          <a:p>
            <a:pPr algn="ctr">
              <a:lnSpc>
                <a:spcPct val="116753"/>
              </a:lnSpc>
            </a:pPr>
            <a:r>
              <a:rPr lang="en-US" sz="2800" b="1" dirty="0" smtClean="0">
                <a:solidFill>
                  <a:srgbClr val="FFFFFF"/>
                </a:solidFill>
                <a:latin typeface="Trebuchet MS"/>
                <a:ea typeface="Trebuchet MS"/>
                <a:cs typeface="Trebuchet MS"/>
                <a:sym typeface="Trebuchet MS"/>
              </a:rPr>
              <a:t>function whose results will populate columns</a:t>
            </a:r>
            <a:endParaRPr sz="2800" dirty="0">
              <a:latin typeface="Trebuchet MS"/>
              <a:ea typeface="Trebuchet MS"/>
              <a:cs typeface="Trebuchet MS"/>
              <a:sym typeface="Trebuchet MS"/>
            </a:endParaRPr>
          </a:p>
        </p:txBody>
      </p:sp>
      <p:sp>
        <p:nvSpPr>
          <p:cNvPr id="23" name="Google Shape;173;p20"/>
          <p:cNvSpPr txBox="1"/>
          <p:nvPr/>
        </p:nvSpPr>
        <p:spPr>
          <a:xfrm>
            <a:off x="5340820" y="4529857"/>
            <a:ext cx="2415814" cy="1146391"/>
          </a:xfrm>
          <a:prstGeom prst="rect">
            <a:avLst/>
          </a:prstGeom>
          <a:noFill/>
          <a:ln>
            <a:noFill/>
          </a:ln>
        </p:spPr>
        <p:txBody>
          <a:bodyPr spcFirstLastPara="1" wrap="square" lIns="0" tIns="8504" rIns="0" bIns="0" anchor="t" anchorCtr="0">
            <a:noAutofit/>
          </a:bodyPr>
          <a:lstStyle/>
          <a:p>
            <a:pPr algn="ctr">
              <a:lnSpc>
                <a:spcPct val="116753"/>
              </a:lnSpc>
            </a:pPr>
            <a:r>
              <a:rPr lang="en-US" sz="2800" b="1" dirty="0" smtClean="0">
                <a:solidFill>
                  <a:srgbClr val="FFFFFF"/>
                </a:solidFill>
                <a:latin typeface="Trebuchet MS"/>
                <a:ea typeface="Trebuchet MS"/>
                <a:cs typeface="Trebuchet MS"/>
                <a:sym typeface="Trebuchet MS"/>
              </a:rPr>
              <a:t>equals</a:t>
            </a:r>
            <a:endParaRPr sz="2800" dirty="0">
              <a:latin typeface="Trebuchet MS"/>
              <a:ea typeface="Trebuchet MS"/>
              <a:cs typeface="Trebuchet MS"/>
              <a:sym typeface="Trebuchet MS"/>
            </a:endParaRPr>
          </a:p>
        </p:txBody>
      </p:sp>
    </p:spTree>
    <p:extLst>
      <p:ext uri="{BB962C8B-B14F-4D97-AF65-F5344CB8AC3E}">
        <p14:creationId xmlns:p14="http://schemas.microsoft.com/office/powerpoint/2010/main" val="3741046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77"/>
        <p:cNvGrpSpPr/>
        <p:nvPr/>
      </p:nvGrpSpPr>
      <p:grpSpPr>
        <a:xfrm>
          <a:off x="0" y="0"/>
          <a:ext cx="0" cy="0"/>
          <a:chOff x="0" y="0"/>
          <a:chExt cx="0" cy="0"/>
        </a:xfrm>
      </p:grpSpPr>
      <p:sp>
        <p:nvSpPr>
          <p:cNvPr id="5" name="Google Shape;68;p10"/>
          <p:cNvSpPr txBox="1">
            <a:spLocks noGrp="1"/>
          </p:cNvSpPr>
          <p:nvPr>
            <p:ph type="title"/>
          </p:nvPr>
        </p:nvSpPr>
        <p:spPr>
          <a:xfrm>
            <a:off x="1715705" y="602166"/>
            <a:ext cx="8400375" cy="788020"/>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170759" rIns="0" bIns="0" anchor="t" anchorCtr="0">
            <a:noAutofit/>
          </a:bodyPr>
          <a:lstStyle/>
          <a:p>
            <a:pPr marL="183692"/>
            <a:r>
              <a:rPr lang="en-US" sz="2800" dirty="0" smtClean="0">
                <a:solidFill>
                  <a:srgbClr val="0365C0"/>
                </a:solidFill>
                <a:latin typeface="Consolas" panose="020B0609020204030204" pitchFamily="49" charset="0"/>
                <a:ea typeface="Courier New"/>
                <a:cs typeface="Consolas" panose="020B0609020204030204" pitchFamily="49" charset="0"/>
                <a:sym typeface="Courier New"/>
              </a:rPr>
              <a:t>summary(orders)</a:t>
            </a:r>
            <a:endParaRPr sz="2400" dirty="0">
              <a:solidFill>
                <a:srgbClr val="0365C0"/>
              </a:solidFill>
              <a:latin typeface="Consolas" panose="020B0609020204030204" pitchFamily="49" charset="0"/>
              <a:ea typeface="Courier New"/>
              <a:cs typeface="Consolas" panose="020B0609020204030204" pitchFamily="49" charset="0"/>
              <a:sym typeface="Courier New"/>
            </a:endParaRPr>
          </a:p>
        </p:txBody>
      </p:sp>
      <p:pic>
        <p:nvPicPr>
          <p:cNvPr id="3" name="Picture 2"/>
          <p:cNvPicPr>
            <a:picLocks noChangeAspect="1"/>
          </p:cNvPicPr>
          <p:nvPr/>
        </p:nvPicPr>
        <p:blipFill rotWithShape="1">
          <a:blip r:embed="rId3"/>
          <a:srcRect t="10003"/>
          <a:stretch/>
        </p:blipFill>
        <p:spPr>
          <a:xfrm>
            <a:off x="577606" y="1521010"/>
            <a:ext cx="10676572" cy="5151496"/>
          </a:xfrm>
          <a:prstGeom prst="rect">
            <a:avLst/>
          </a:prstGeom>
          <a:effectLst>
            <a:outerShdw blurRad="50800" dist="38100" dir="2700000" algn="tl" rotWithShape="0">
              <a:prstClr val="black">
                <a:alpha val="40000"/>
              </a:prstClr>
            </a:outerShdw>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8" name="Google Shape;131;p17"/>
          <p:cNvSpPr/>
          <p:nvPr/>
        </p:nvSpPr>
        <p:spPr>
          <a:xfrm>
            <a:off x="1072055" y="2255454"/>
            <a:ext cx="10762593" cy="1497972"/>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293" name="Google Shape;293;p32"/>
          <p:cNvSpPr txBox="1">
            <a:spLocks noGrp="1"/>
          </p:cNvSpPr>
          <p:nvPr>
            <p:ph type="title"/>
          </p:nvPr>
        </p:nvSpPr>
        <p:spPr>
          <a:xfrm>
            <a:off x="4927600" y="684400"/>
            <a:ext cx="2829034" cy="777536"/>
          </a:xfrm>
          <a:prstGeom prst="rect">
            <a:avLst/>
          </a:prstGeom>
          <a:noFill/>
          <a:ln>
            <a:noFill/>
          </a:ln>
        </p:spPr>
        <p:txBody>
          <a:bodyPr spcFirstLastPara="1" wrap="square" lIns="0" tIns="6455" rIns="0" bIns="0" anchor="t" anchorCtr="0">
            <a:noAutofit/>
          </a:bodyPr>
          <a:lstStyle/>
          <a:p>
            <a:pPr marL="6803"/>
            <a:r>
              <a:rPr lang="en-US" dirty="0" smtClean="0">
                <a:solidFill>
                  <a:srgbClr val="000000"/>
                </a:solidFill>
              </a:rPr>
              <a:t>mutate()</a:t>
            </a:r>
            <a:endParaRPr dirty="0"/>
          </a:p>
        </p:txBody>
      </p:sp>
      <p:sp>
        <p:nvSpPr>
          <p:cNvPr id="296" name="Google Shape;296;p32"/>
          <p:cNvSpPr txBox="1"/>
          <p:nvPr/>
        </p:nvSpPr>
        <p:spPr>
          <a:xfrm>
            <a:off x="1072055" y="1746372"/>
            <a:ext cx="6159054" cy="1167589"/>
          </a:xfrm>
          <a:prstGeom prst="rect">
            <a:avLst/>
          </a:prstGeom>
          <a:noFill/>
          <a:ln>
            <a:noFill/>
          </a:ln>
        </p:spPr>
        <p:txBody>
          <a:bodyPr spcFirstLastPara="1" wrap="square" lIns="0" tIns="6455" rIns="0" bIns="0" anchor="t" anchorCtr="0">
            <a:noAutofit/>
          </a:bodyPr>
          <a:lstStyle/>
          <a:p>
            <a:pPr marL="6803"/>
            <a:r>
              <a:rPr lang="en-US" sz="3200" dirty="0" smtClean="0">
                <a:latin typeface="Calibri"/>
                <a:ea typeface="Calibri"/>
                <a:cs typeface="Calibri"/>
                <a:sym typeface="Calibri"/>
              </a:rPr>
              <a:t>Creating new columns</a:t>
            </a:r>
            <a:endParaRPr sz="3200" dirty="0">
              <a:latin typeface="Calibri"/>
              <a:ea typeface="Calibri"/>
              <a:cs typeface="Calibri"/>
              <a:sym typeface="Calibri"/>
            </a:endParaRPr>
          </a:p>
        </p:txBody>
      </p:sp>
      <p:sp>
        <p:nvSpPr>
          <p:cNvPr id="14" name="Rectangle 13"/>
          <p:cNvSpPr/>
          <p:nvPr/>
        </p:nvSpPr>
        <p:spPr>
          <a:xfrm>
            <a:off x="1665476" y="2313797"/>
            <a:ext cx="10085090" cy="1200329"/>
          </a:xfrm>
          <a:prstGeom prst="rect">
            <a:avLst/>
          </a:prstGeom>
        </p:spPr>
        <p:txBody>
          <a:bodyPr wrap="square">
            <a:spAutoFit/>
          </a:bodyPr>
          <a:lstStyle/>
          <a:p>
            <a:r>
              <a:rPr lang="en-US" sz="3200" dirty="0" smtClean="0">
                <a:latin typeface="Consolas" panose="020B0609020204030204" pitchFamily="49" charset="0"/>
                <a:ea typeface="Courier New"/>
                <a:cs typeface="Consolas" panose="020B0609020204030204" pitchFamily="49" charset="0"/>
                <a:sym typeface="Courier New"/>
              </a:rPr>
              <a:t>orders %&gt;%</a:t>
            </a:r>
          </a:p>
          <a:p>
            <a:r>
              <a:rPr lang="en-US" sz="3200" dirty="0" smtClean="0">
                <a:latin typeface="Consolas" panose="020B0609020204030204" pitchFamily="49" charset="0"/>
                <a:ea typeface="Courier New"/>
                <a:cs typeface="Consolas" panose="020B0609020204030204" pitchFamily="49" charset="0"/>
                <a:sym typeface="Courier New"/>
              </a:rPr>
              <a:t>	mutate(</a:t>
            </a:r>
            <a:r>
              <a:rPr lang="en-US" sz="3200" dirty="0" smtClean="0">
                <a:solidFill>
                  <a:srgbClr val="538DD5"/>
                </a:solidFill>
                <a:latin typeface="Consolas" panose="020B0609020204030204" pitchFamily="49" charset="0"/>
                <a:ea typeface="Courier New"/>
                <a:cs typeface="Consolas" panose="020B0609020204030204" pitchFamily="49" charset="0"/>
                <a:sym typeface="Courier New"/>
              </a:rPr>
              <a:t>TAT</a:t>
            </a:r>
            <a:r>
              <a:rPr lang="en-US" sz="3200" dirty="0" smtClean="0">
                <a:latin typeface="Consolas" panose="020B0609020204030204" pitchFamily="49" charset="0"/>
                <a:ea typeface="Courier New"/>
                <a:cs typeface="Consolas" panose="020B0609020204030204" pitchFamily="49" charset="0"/>
                <a:sym typeface="Courier New"/>
              </a:rPr>
              <a:t> </a:t>
            </a:r>
            <a:r>
              <a:rPr lang="en-US" sz="4000" b="1"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3200" dirty="0" smtClean="0">
                <a:latin typeface="Consolas" panose="020B0609020204030204" pitchFamily="49" charset="0"/>
                <a:ea typeface="Courier New"/>
                <a:cs typeface="Consolas" panose="020B0609020204030204" pitchFamily="49" charset="0"/>
                <a:sym typeface="Courier New"/>
              </a:rPr>
              <a:t> </a:t>
            </a:r>
            <a:r>
              <a:rPr lang="en-US" sz="3200" dirty="0" err="1" smtClean="0">
                <a:solidFill>
                  <a:schemeClr val="accent2"/>
                </a:solidFill>
                <a:latin typeface="Consolas" panose="020B0609020204030204" pitchFamily="49" charset="0"/>
                <a:ea typeface="Courier New"/>
                <a:cs typeface="Consolas" panose="020B0609020204030204" pitchFamily="49" charset="0"/>
                <a:sym typeface="Courier New"/>
              </a:rPr>
              <a:t>result_time</a:t>
            </a:r>
            <a:r>
              <a:rPr lang="en-US" sz="3200" dirty="0" smtClean="0">
                <a:solidFill>
                  <a:schemeClr val="accent2"/>
                </a:solidFill>
                <a:latin typeface="Consolas" panose="020B0609020204030204" pitchFamily="49" charset="0"/>
                <a:ea typeface="Courier New"/>
                <a:cs typeface="Consolas" panose="020B0609020204030204" pitchFamily="49" charset="0"/>
                <a:sym typeface="Courier New"/>
              </a:rPr>
              <a:t> – </a:t>
            </a:r>
            <a:r>
              <a:rPr lang="en-US" sz="3200" dirty="0" err="1" smtClean="0">
                <a:solidFill>
                  <a:schemeClr val="accent2"/>
                </a:solidFill>
                <a:latin typeface="Consolas" panose="020B0609020204030204" pitchFamily="49" charset="0"/>
                <a:ea typeface="Courier New"/>
                <a:cs typeface="Consolas" panose="020B0609020204030204" pitchFamily="49" charset="0"/>
                <a:sym typeface="Courier New"/>
              </a:rPr>
              <a:t>order_time</a:t>
            </a:r>
            <a:r>
              <a:rPr lang="en-US" sz="3200" dirty="0" smtClean="0">
                <a:latin typeface="Consolas" panose="020B0609020204030204" pitchFamily="49" charset="0"/>
                <a:ea typeface="Courier New"/>
                <a:cs typeface="Consolas" panose="020B0609020204030204" pitchFamily="49" charset="0"/>
                <a:sym typeface="Courier New"/>
              </a:rPr>
              <a:t>) </a:t>
            </a:r>
            <a:endParaRPr lang="en-US" dirty="0"/>
          </a:p>
        </p:txBody>
      </p:sp>
      <p:sp>
        <p:nvSpPr>
          <p:cNvPr id="15"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graphicFrame>
        <p:nvGraphicFramePr>
          <p:cNvPr id="9" name="Table 8"/>
          <p:cNvGraphicFramePr>
            <a:graphicFrameLocks noGrp="1"/>
          </p:cNvGraphicFramePr>
          <p:nvPr>
            <p:extLst>
              <p:ext uri="{D42A27DB-BD31-4B8C-83A1-F6EECF244321}">
                <p14:modId xmlns:p14="http://schemas.microsoft.com/office/powerpoint/2010/main" val="1963743093"/>
              </p:ext>
            </p:extLst>
          </p:nvPr>
        </p:nvGraphicFramePr>
        <p:xfrm>
          <a:off x="94593" y="4012989"/>
          <a:ext cx="4833007" cy="2047047"/>
        </p:xfrm>
        <a:graphic>
          <a:graphicData uri="http://schemas.openxmlformats.org/drawingml/2006/table">
            <a:tbl>
              <a:tblPr firstRow="1" bandRow="1">
                <a:tableStyleId>{71CB66AA-850D-4605-A19E-2ED404D436C7}</a:tableStyleId>
              </a:tblPr>
              <a:tblGrid>
                <a:gridCol w="916243">
                  <a:extLst>
                    <a:ext uri="{9D8B030D-6E8A-4147-A177-3AD203B41FA5}">
                      <a16:colId xmlns:a16="http://schemas.microsoft.com/office/drawing/2014/main" xmlns="" val="20000"/>
                    </a:ext>
                  </a:extLst>
                </a:gridCol>
                <a:gridCol w="1786178">
                  <a:extLst>
                    <a:ext uri="{9D8B030D-6E8A-4147-A177-3AD203B41FA5}">
                      <a16:colId xmlns:a16="http://schemas.microsoft.com/office/drawing/2014/main" xmlns="" val="20001"/>
                    </a:ext>
                  </a:extLst>
                </a:gridCol>
                <a:gridCol w="2130586">
                  <a:extLst>
                    <a:ext uri="{9D8B030D-6E8A-4147-A177-3AD203B41FA5}">
                      <a16:colId xmlns:a16="http://schemas.microsoft.com/office/drawing/2014/main" xmlns="" val="20002"/>
                    </a:ext>
                  </a:extLst>
                </a:gridCol>
              </a:tblGrid>
              <a:tr h="370840">
                <a:tc>
                  <a:txBody>
                    <a:bodyPr/>
                    <a:lstStyle/>
                    <a:p>
                      <a:pPr marL="0" lvl="0" indent="0" algn="ctr" rtl="0">
                        <a:spcBef>
                          <a:spcPts val="0"/>
                        </a:spcBef>
                        <a:spcAft>
                          <a:spcPts val="0"/>
                        </a:spcAft>
                        <a:buNone/>
                      </a:pPr>
                      <a:r>
                        <a:rPr lang="en-US" sz="1600" b="1" dirty="0" err="1" smtClean="0">
                          <a:solidFill>
                            <a:schemeClr val="lt1"/>
                          </a:solidFill>
                        </a:rPr>
                        <a:t>order_id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result_time</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order_time</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extLst>
                  <a:ext uri="{0D108BD9-81ED-4DB2-BD59-A6C34878D82A}">
                    <a16:rowId xmlns:a16="http://schemas.microsoft.com/office/drawing/2014/main" xmlns="" val="10000"/>
                  </a:ext>
                </a:extLst>
              </a:tr>
              <a:tr h="370840">
                <a:tc>
                  <a:txBody>
                    <a:bodyPr/>
                    <a:lstStyle/>
                    <a:p>
                      <a:pPr marL="0" lvl="0" indent="0" algn="ctr" rtl="0">
                        <a:spcBef>
                          <a:spcPts val="0"/>
                        </a:spcBef>
                        <a:spcAft>
                          <a:spcPts val="0"/>
                        </a:spcAft>
                        <a:buNone/>
                      </a:pPr>
                      <a:r>
                        <a:rPr lang="en-US" sz="1400" dirty="0"/>
                        <a:t>19766</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400" b="0" i="0" u="none" strike="noStrike" cap="none" dirty="0" smtClean="0">
                          <a:solidFill>
                            <a:srgbClr val="000000"/>
                          </a:solidFill>
                          <a:latin typeface="Arial"/>
                          <a:ea typeface="Arial"/>
                          <a:cs typeface="Arial"/>
                          <a:sym typeface="Arial"/>
                        </a:rPr>
                        <a:t>2017-09-20 11:59:00</a:t>
                      </a:r>
                      <a:endParaRPr sz="1400" b="0" i="0" u="none" strike="noStrike" cap="none" dirty="0">
                        <a:solidFill>
                          <a:srgbClr val="000000"/>
                        </a:solidFill>
                        <a:latin typeface="Arial"/>
                        <a:ea typeface="Arial"/>
                        <a:cs typeface="Arial"/>
                        <a:sym typeface="Aria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400" b="0" i="0" u="none" strike="noStrike" cap="none" dirty="0" smtClean="0">
                          <a:solidFill>
                            <a:srgbClr val="000000"/>
                          </a:solidFill>
                          <a:latin typeface="Arial"/>
                          <a:ea typeface="Arial"/>
                          <a:cs typeface="Arial"/>
                          <a:sym typeface="Arial"/>
                        </a:rPr>
                        <a:t>2017-08-13 20:01:00</a:t>
                      </a:r>
                      <a:endParaRPr sz="1400" b="0" i="0" u="none" strike="noStrike" cap="none" dirty="0">
                        <a:solidFill>
                          <a:srgbClr val="000000"/>
                        </a:solidFill>
                        <a:latin typeface="Arial"/>
                        <a:ea typeface="Arial"/>
                        <a:cs typeface="Arial"/>
                        <a:sym typeface="Aria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1"/>
                  </a:ext>
                </a:extLst>
              </a:tr>
              <a:tr h="370840">
                <a:tc>
                  <a:txBody>
                    <a:bodyPr/>
                    <a:lstStyle/>
                    <a:p>
                      <a:pPr marL="0" lvl="0" indent="0" algn="ctr" rtl="0">
                        <a:spcBef>
                          <a:spcPts val="0"/>
                        </a:spcBef>
                        <a:spcAft>
                          <a:spcPts val="0"/>
                        </a:spcAft>
                        <a:buNone/>
                      </a:pPr>
                      <a:r>
                        <a:rPr lang="en-US" sz="1400" dirty="0"/>
                        <a:t>88444</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400" b="0" i="0" u="none" strike="noStrike" cap="none" dirty="0" smtClean="0">
                          <a:solidFill>
                            <a:srgbClr val="000000"/>
                          </a:solidFill>
                          <a:latin typeface="Arial"/>
                          <a:ea typeface="Arial"/>
                          <a:cs typeface="Arial"/>
                          <a:sym typeface="Arial"/>
                        </a:rPr>
                        <a:t>2017-09-20 11:38:00</a:t>
                      </a:r>
                      <a:endParaRPr sz="1400" b="0" i="0" u="none" strike="noStrike" cap="none" dirty="0">
                        <a:solidFill>
                          <a:srgbClr val="000000"/>
                        </a:solidFill>
                        <a:latin typeface="Arial"/>
                        <a:ea typeface="Arial"/>
                        <a:cs typeface="Arial"/>
                        <a:sym typeface="Aria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400" b="0" i="0" u="none" strike="noStrike" cap="none" dirty="0" smtClean="0">
                          <a:solidFill>
                            <a:srgbClr val="000000"/>
                          </a:solidFill>
                          <a:latin typeface="Arial"/>
                          <a:ea typeface="Arial"/>
                          <a:cs typeface="Arial"/>
                          <a:sym typeface="Arial"/>
                        </a:rPr>
                        <a:t>2017-08-13 20:01:00</a:t>
                      </a:r>
                      <a:endParaRPr sz="1400" b="0" i="0" u="none" strike="noStrike" cap="none" dirty="0">
                        <a:solidFill>
                          <a:srgbClr val="000000"/>
                        </a:solidFill>
                        <a:latin typeface="Arial"/>
                        <a:ea typeface="Arial"/>
                        <a:cs typeface="Arial"/>
                        <a:sym typeface="Aria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extLst>
                  <a:ext uri="{0D108BD9-81ED-4DB2-BD59-A6C34878D82A}">
                    <a16:rowId xmlns:a16="http://schemas.microsoft.com/office/drawing/2014/main" xmlns="" val="10002"/>
                  </a:ext>
                </a:extLst>
              </a:tr>
              <a:tr h="563687">
                <a:tc>
                  <a:txBody>
                    <a:bodyPr/>
                    <a:lstStyle/>
                    <a:p>
                      <a:pPr marL="0" lvl="0" indent="0" algn="ctr" rtl="0">
                        <a:spcBef>
                          <a:spcPts val="0"/>
                        </a:spcBef>
                        <a:spcAft>
                          <a:spcPts val="0"/>
                        </a:spcAft>
                        <a:buNone/>
                      </a:pPr>
                      <a:r>
                        <a:rPr lang="en-US" sz="1400" dirty="0"/>
                        <a:t>40477</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lvl="0" indent="0" algn="ctr" rtl="0">
                        <a:spcBef>
                          <a:spcPts val="0"/>
                        </a:spcBef>
                        <a:spcAft>
                          <a:spcPts val="0"/>
                        </a:spcAft>
                        <a:buNone/>
                      </a:pPr>
                      <a:r>
                        <a:rPr lang="en-US" sz="1400" b="0" i="0" u="none" strike="noStrike" cap="none" dirty="0" smtClean="0">
                          <a:solidFill>
                            <a:srgbClr val="000000"/>
                          </a:solidFill>
                          <a:latin typeface="Arial"/>
                          <a:ea typeface="Arial"/>
                          <a:cs typeface="Arial"/>
                          <a:sym typeface="Arial"/>
                        </a:rPr>
                        <a:t>2017-09-01 11:50:00</a:t>
                      </a:r>
                      <a:endParaRPr sz="1400" b="0" i="0" u="none" strike="noStrike" cap="none" dirty="0">
                        <a:solidFill>
                          <a:srgbClr val="000000"/>
                        </a:solidFill>
                        <a:latin typeface="Arial"/>
                        <a:ea typeface="Arial"/>
                        <a:cs typeface="Arial"/>
                        <a:sym typeface="Aria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400" b="0" i="0" u="none" strike="noStrike" cap="none" dirty="0" smtClean="0">
                          <a:solidFill>
                            <a:srgbClr val="000000"/>
                          </a:solidFill>
                          <a:latin typeface="Arial"/>
                          <a:ea typeface="Arial"/>
                          <a:cs typeface="Arial"/>
                          <a:sym typeface="Arial"/>
                        </a:rPr>
                        <a:t>2017-08-14 08:21:00</a:t>
                      </a:r>
                      <a:endParaRPr sz="1400" b="0" i="0" u="none" strike="noStrike" cap="none" dirty="0">
                        <a:solidFill>
                          <a:srgbClr val="000000"/>
                        </a:solidFill>
                        <a:latin typeface="Arial"/>
                        <a:ea typeface="Arial"/>
                        <a:cs typeface="Arial"/>
                        <a:sym typeface="Aria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extLst>
                  <a:ext uri="{0D108BD9-81ED-4DB2-BD59-A6C34878D82A}">
                    <a16:rowId xmlns:a16="http://schemas.microsoft.com/office/drawing/2014/main" xmlns="" val="10003"/>
                  </a:ext>
                </a:extLst>
              </a:tr>
              <a:tr h="370840">
                <a:tc>
                  <a:txBody>
                    <a:bodyPr/>
                    <a:lstStyle/>
                    <a:p>
                      <a:pPr marL="0" lvl="0" indent="0" algn="ctr" rtl="0">
                        <a:spcBef>
                          <a:spcPts val="0"/>
                        </a:spcBef>
                        <a:spcAft>
                          <a:spcPts val="0"/>
                        </a:spcAft>
                        <a:buNone/>
                      </a:pPr>
                      <a:r>
                        <a:rPr lang="en-US" sz="1400" dirty="0"/>
                        <a:t>97641</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400" b="0" i="0" u="none" strike="noStrike" cap="none" dirty="0" smtClean="0">
                          <a:solidFill>
                            <a:srgbClr val="000000"/>
                          </a:solidFill>
                          <a:latin typeface="Arial"/>
                          <a:ea typeface="Arial"/>
                          <a:cs typeface="Arial"/>
                          <a:sym typeface="Arial"/>
                        </a:rPr>
                        <a:t>2017-09-01 11:45:00</a:t>
                      </a:r>
                      <a:endParaRPr sz="1400" b="0" i="0" u="none" strike="noStrike" cap="none" dirty="0">
                        <a:solidFill>
                          <a:srgbClr val="000000"/>
                        </a:solidFill>
                        <a:latin typeface="Arial"/>
                        <a:ea typeface="Arial"/>
                        <a:cs typeface="Arial"/>
                        <a:sym typeface="Aria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400" b="0" i="0" u="none" strike="noStrike" cap="none" dirty="0" smtClean="0">
                          <a:solidFill>
                            <a:srgbClr val="000000"/>
                          </a:solidFill>
                          <a:latin typeface="Arial"/>
                          <a:ea typeface="Arial"/>
                          <a:cs typeface="Arial"/>
                          <a:sym typeface="Arial"/>
                        </a:rPr>
                        <a:t>2017-08-14 08:21:00</a:t>
                      </a: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extLst>
                  <a:ext uri="{0D108BD9-81ED-4DB2-BD59-A6C34878D82A}">
                    <a16:rowId xmlns:a16="http://schemas.microsoft.com/office/drawing/2014/main" xmlns="" val="1000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331418550"/>
              </p:ext>
            </p:extLst>
          </p:nvPr>
        </p:nvGraphicFramePr>
        <p:xfrm>
          <a:off x="5169513" y="4012989"/>
          <a:ext cx="6245247" cy="2047047"/>
        </p:xfrm>
        <a:graphic>
          <a:graphicData uri="http://schemas.openxmlformats.org/drawingml/2006/table">
            <a:tbl>
              <a:tblPr firstRow="1" bandRow="1">
                <a:tableStyleId>{71CB66AA-850D-4605-A19E-2ED404D436C7}</a:tableStyleId>
              </a:tblPr>
              <a:tblGrid>
                <a:gridCol w="921007">
                  <a:extLst>
                    <a:ext uri="{9D8B030D-6E8A-4147-A177-3AD203B41FA5}">
                      <a16:colId xmlns:a16="http://schemas.microsoft.com/office/drawing/2014/main" xmlns="" val="20000"/>
                    </a:ext>
                  </a:extLst>
                </a:gridCol>
                <a:gridCol w="1996627">
                  <a:extLst>
                    <a:ext uri="{9D8B030D-6E8A-4147-A177-3AD203B41FA5}">
                      <a16:colId xmlns:a16="http://schemas.microsoft.com/office/drawing/2014/main" xmlns="" val="20001"/>
                    </a:ext>
                  </a:extLst>
                </a:gridCol>
                <a:gridCol w="2070348">
                  <a:extLst>
                    <a:ext uri="{9D8B030D-6E8A-4147-A177-3AD203B41FA5}">
                      <a16:colId xmlns:a16="http://schemas.microsoft.com/office/drawing/2014/main" xmlns="" val="20002"/>
                    </a:ext>
                  </a:extLst>
                </a:gridCol>
                <a:gridCol w="1257265"/>
              </a:tblGrid>
              <a:tr h="370840">
                <a:tc>
                  <a:txBody>
                    <a:bodyPr/>
                    <a:lstStyle/>
                    <a:p>
                      <a:pPr marL="0" lvl="0" indent="0" algn="ctr" rtl="0">
                        <a:spcBef>
                          <a:spcPts val="0"/>
                        </a:spcBef>
                        <a:spcAft>
                          <a:spcPts val="0"/>
                        </a:spcAft>
                        <a:buNone/>
                      </a:pPr>
                      <a:r>
                        <a:rPr lang="en-US" sz="1600" b="1" dirty="0" err="1" smtClean="0">
                          <a:solidFill>
                            <a:schemeClr val="lt1"/>
                          </a:solidFill>
                        </a:rPr>
                        <a:t>order_id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result_time</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order_time</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smtClean="0">
                          <a:solidFill>
                            <a:schemeClr val="lt1"/>
                          </a:solidFill>
                        </a:rPr>
                        <a:t>TAT</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538DD5"/>
                    </a:solidFill>
                  </a:tcPr>
                </a:tc>
                <a:extLst>
                  <a:ext uri="{0D108BD9-81ED-4DB2-BD59-A6C34878D82A}">
                    <a16:rowId xmlns:a16="http://schemas.microsoft.com/office/drawing/2014/main" xmlns="" val="10000"/>
                  </a:ext>
                </a:extLst>
              </a:tr>
              <a:tr h="370840">
                <a:tc>
                  <a:txBody>
                    <a:bodyPr/>
                    <a:lstStyle/>
                    <a:p>
                      <a:pPr marL="0" lvl="0" indent="0" algn="ctr" rtl="0">
                        <a:spcBef>
                          <a:spcPts val="0"/>
                        </a:spcBef>
                        <a:spcAft>
                          <a:spcPts val="0"/>
                        </a:spcAft>
                        <a:buNone/>
                      </a:pPr>
                      <a:r>
                        <a:rPr lang="en-US" sz="1400" dirty="0"/>
                        <a:t>19766</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400" b="0" i="0" u="none" strike="noStrike" cap="none" dirty="0" smtClean="0">
                          <a:solidFill>
                            <a:srgbClr val="000000"/>
                          </a:solidFill>
                          <a:latin typeface="Arial"/>
                          <a:ea typeface="Arial"/>
                          <a:cs typeface="Arial"/>
                          <a:sym typeface="Arial"/>
                        </a:rPr>
                        <a:t>2017-09-20 11:59:00</a:t>
                      </a:r>
                      <a:endParaRPr sz="1400" b="0" i="0" u="none" strike="noStrike" cap="none" dirty="0">
                        <a:solidFill>
                          <a:srgbClr val="000000"/>
                        </a:solidFill>
                        <a:latin typeface="Arial"/>
                        <a:ea typeface="Arial"/>
                        <a:cs typeface="Arial"/>
                        <a:sym typeface="Aria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400" b="0" i="0" u="none" strike="noStrike" cap="none" dirty="0" smtClean="0">
                          <a:solidFill>
                            <a:srgbClr val="000000"/>
                          </a:solidFill>
                          <a:latin typeface="Arial"/>
                          <a:ea typeface="Arial"/>
                          <a:cs typeface="Arial"/>
                          <a:sym typeface="Arial"/>
                        </a:rPr>
                        <a:t>2017-08-13 20:01:00</a:t>
                      </a:r>
                      <a:endParaRPr sz="1400" b="0" i="0" u="none" strike="noStrike" cap="none" dirty="0">
                        <a:solidFill>
                          <a:srgbClr val="000000"/>
                        </a:solidFill>
                        <a:latin typeface="Arial"/>
                        <a:ea typeface="Arial"/>
                        <a:cs typeface="Arial"/>
                        <a:sym typeface="Aria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400" b="0" i="0" u="none" strike="noStrike" cap="none" dirty="0" smtClean="0">
                          <a:solidFill>
                            <a:srgbClr val="000000"/>
                          </a:solidFill>
                          <a:latin typeface="Arial"/>
                          <a:ea typeface="Arial"/>
                          <a:cs typeface="Arial"/>
                          <a:sym typeface="Arial"/>
                        </a:rPr>
                        <a:t>3254280 secs</a:t>
                      </a:r>
                      <a:endParaRPr sz="1400" b="0" i="0" u="none" strike="noStrike" cap="none" dirty="0">
                        <a:solidFill>
                          <a:srgbClr val="000000"/>
                        </a:solidFill>
                        <a:latin typeface="Arial"/>
                        <a:ea typeface="Arial"/>
                        <a:cs typeface="Arial"/>
                        <a:sym typeface="Aria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1"/>
                  </a:ext>
                </a:extLst>
              </a:tr>
              <a:tr h="370840">
                <a:tc>
                  <a:txBody>
                    <a:bodyPr/>
                    <a:lstStyle/>
                    <a:p>
                      <a:pPr marL="0" lvl="0" indent="0" algn="ctr" rtl="0">
                        <a:spcBef>
                          <a:spcPts val="0"/>
                        </a:spcBef>
                        <a:spcAft>
                          <a:spcPts val="0"/>
                        </a:spcAft>
                        <a:buNone/>
                      </a:pPr>
                      <a:r>
                        <a:rPr lang="en-US" sz="1400" dirty="0"/>
                        <a:t>88444</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400" b="0" i="0" u="none" strike="noStrike" cap="none" dirty="0" smtClean="0">
                          <a:solidFill>
                            <a:srgbClr val="000000"/>
                          </a:solidFill>
                          <a:latin typeface="Arial"/>
                          <a:ea typeface="Arial"/>
                          <a:cs typeface="Arial"/>
                          <a:sym typeface="Arial"/>
                        </a:rPr>
                        <a:t>2017-09-20 11:38:00</a:t>
                      </a:r>
                      <a:endParaRPr sz="1400" b="0" i="0" u="none" strike="noStrike" cap="none" dirty="0">
                        <a:solidFill>
                          <a:srgbClr val="000000"/>
                        </a:solidFill>
                        <a:latin typeface="Arial"/>
                        <a:ea typeface="Arial"/>
                        <a:cs typeface="Arial"/>
                        <a:sym typeface="Aria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400" b="0" i="0" u="none" strike="noStrike" cap="none" dirty="0" smtClean="0">
                          <a:solidFill>
                            <a:srgbClr val="000000"/>
                          </a:solidFill>
                          <a:latin typeface="Arial"/>
                          <a:ea typeface="Arial"/>
                          <a:cs typeface="Arial"/>
                          <a:sym typeface="Arial"/>
                        </a:rPr>
                        <a:t>2017-08-13 20:01:00</a:t>
                      </a:r>
                      <a:endParaRPr sz="1400" b="0" i="0" u="none" strike="noStrike" cap="none" dirty="0">
                        <a:solidFill>
                          <a:srgbClr val="000000"/>
                        </a:solidFill>
                        <a:latin typeface="Arial"/>
                        <a:ea typeface="Arial"/>
                        <a:cs typeface="Arial"/>
                        <a:sym typeface="Aria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400" b="0" i="0" u="none" strike="noStrike" cap="none" dirty="0" smtClean="0">
                          <a:solidFill>
                            <a:srgbClr val="000000"/>
                          </a:solidFill>
                          <a:latin typeface="Arial"/>
                          <a:ea typeface="Arial"/>
                          <a:cs typeface="Arial"/>
                          <a:sym typeface="Arial"/>
                        </a:rPr>
                        <a:t>3253020 secs</a:t>
                      </a:r>
                      <a:endParaRPr sz="1400" b="0" i="0" u="none" strike="noStrike" cap="none" dirty="0">
                        <a:solidFill>
                          <a:srgbClr val="000000"/>
                        </a:solidFill>
                        <a:latin typeface="Arial"/>
                        <a:ea typeface="Arial"/>
                        <a:cs typeface="Arial"/>
                        <a:sym typeface="Aria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2"/>
                  </a:ext>
                </a:extLst>
              </a:tr>
              <a:tr h="563687">
                <a:tc>
                  <a:txBody>
                    <a:bodyPr/>
                    <a:lstStyle/>
                    <a:p>
                      <a:pPr marL="0" lvl="0" indent="0" algn="ctr" rtl="0">
                        <a:spcBef>
                          <a:spcPts val="0"/>
                        </a:spcBef>
                        <a:spcAft>
                          <a:spcPts val="0"/>
                        </a:spcAft>
                        <a:buNone/>
                      </a:pPr>
                      <a:r>
                        <a:rPr lang="en-US" sz="1400" dirty="0"/>
                        <a:t>40477</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lvl="0" indent="0" algn="ctr" rtl="0">
                        <a:spcBef>
                          <a:spcPts val="0"/>
                        </a:spcBef>
                        <a:spcAft>
                          <a:spcPts val="0"/>
                        </a:spcAft>
                        <a:buNone/>
                      </a:pPr>
                      <a:r>
                        <a:rPr lang="en-US" sz="1400" b="0" i="0" u="none" strike="noStrike" cap="none" dirty="0" smtClean="0">
                          <a:solidFill>
                            <a:srgbClr val="000000"/>
                          </a:solidFill>
                          <a:latin typeface="Arial"/>
                          <a:ea typeface="Arial"/>
                          <a:cs typeface="Arial"/>
                          <a:sym typeface="Arial"/>
                        </a:rPr>
                        <a:t>2017-09-01 11:50:00</a:t>
                      </a:r>
                      <a:endParaRPr sz="1400" b="0" i="0" u="none" strike="noStrike" cap="none" dirty="0">
                        <a:solidFill>
                          <a:srgbClr val="000000"/>
                        </a:solidFill>
                        <a:latin typeface="Arial"/>
                        <a:ea typeface="Arial"/>
                        <a:cs typeface="Arial"/>
                        <a:sym typeface="Aria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400" b="0" i="0" u="none" strike="noStrike" cap="none" dirty="0" smtClean="0">
                          <a:solidFill>
                            <a:srgbClr val="000000"/>
                          </a:solidFill>
                          <a:latin typeface="Arial"/>
                          <a:ea typeface="Arial"/>
                          <a:cs typeface="Arial"/>
                          <a:sym typeface="Arial"/>
                        </a:rPr>
                        <a:t>2017-08-14 08:21:00</a:t>
                      </a:r>
                      <a:endParaRPr sz="1400" b="0" i="0" u="none" strike="noStrike" cap="none" dirty="0">
                        <a:solidFill>
                          <a:srgbClr val="000000"/>
                        </a:solidFill>
                        <a:latin typeface="Arial"/>
                        <a:ea typeface="Arial"/>
                        <a:cs typeface="Arial"/>
                        <a:sym typeface="Aria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400" b="0" i="0" u="none" strike="noStrike" cap="none" dirty="0" smtClean="0">
                          <a:solidFill>
                            <a:srgbClr val="000000"/>
                          </a:solidFill>
                          <a:latin typeface="Arial"/>
                          <a:ea typeface="Arial"/>
                          <a:cs typeface="Arial"/>
                          <a:sym typeface="Arial"/>
                        </a:rPr>
                        <a:t>1567740 secs</a:t>
                      </a:r>
                      <a:endParaRPr sz="1400" b="0" i="0" u="none" strike="noStrike" cap="none" dirty="0">
                        <a:solidFill>
                          <a:srgbClr val="000000"/>
                        </a:solidFill>
                        <a:latin typeface="Arial"/>
                        <a:ea typeface="Arial"/>
                        <a:cs typeface="Arial"/>
                        <a:sym typeface="Aria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3"/>
                  </a:ext>
                </a:extLst>
              </a:tr>
              <a:tr h="370840">
                <a:tc>
                  <a:txBody>
                    <a:bodyPr/>
                    <a:lstStyle/>
                    <a:p>
                      <a:pPr marL="0" lvl="0" indent="0" algn="ctr" rtl="0">
                        <a:spcBef>
                          <a:spcPts val="0"/>
                        </a:spcBef>
                        <a:spcAft>
                          <a:spcPts val="0"/>
                        </a:spcAft>
                        <a:buNone/>
                      </a:pPr>
                      <a:r>
                        <a:rPr lang="en-US" sz="1400" dirty="0"/>
                        <a:t>97641</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400" b="0" i="0" u="none" strike="noStrike" cap="none" dirty="0" smtClean="0">
                          <a:solidFill>
                            <a:srgbClr val="000000"/>
                          </a:solidFill>
                          <a:latin typeface="Arial"/>
                          <a:ea typeface="Arial"/>
                          <a:cs typeface="Arial"/>
                          <a:sym typeface="Arial"/>
                        </a:rPr>
                        <a:t>2017-09-01 11:45:00</a:t>
                      </a:r>
                      <a:endParaRPr sz="1400" b="0" i="0" u="none" strike="noStrike" cap="none" dirty="0">
                        <a:solidFill>
                          <a:srgbClr val="000000"/>
                        </a:solidFill>
                        <a:latin typeface="Arial"/>
                        <a:ea typeface="Arial"/>
                        <a:cs typeface="Arial"/>
                        <a:sym typeface="Aria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400" b="0" i="0" u="none" strike="noStrike" cap="none" dirty="0" smtClean="0">
                          <a:solidFill>
                            <a:srgbClr val="000000"/>
                          </a:solidFill>
                          <a:latin typeface="Arial"/>
                          <a:ea typeface="Arial"/>
                          <a:cs typeface="Arial"/>
                          <a:sym typeface="Arial"/>
                        </a:rPr>
                        <a:t>2017-08-14 08:21:00</a:t>
                      </a: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400" b="0" i="0" u="none" strike="noStrike" cap="none" dirty="0" smtClean="0">
                          <a:solidFill>
                            <a:srgbClr val="000000"/>
                          </a:solidFill>
                          <a:latin typeface="Arial"/>
                          <a:ea typeface="Arial"/>
                          <a:cs typeface="Arial"/>
                          <a:sym typeface="Arial"/>
                        </a:rPr>
                        <a:t>1567440 secs</a:t>
                      </a: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4"/>
                  </a:ext>
                </a:extLst>
              </a:tr>
            </a:tbl>
          </a:graphicData>
        </a:graphic>
      </p:graphicFrame>
      <p:sp>
        <p:nvSpPr>
          <p:cNvPr id="12" name="Google Shape;387;p40"/>
          <p:cNvSpPr/>
          <p:nvPr/>
        </p:nvSpPr>
        <p:spPr>
          <a:xfrm>
            <a:off x="4927600" y="5036512"/>
            <a:ext cx="333375" cy="231922"/>
          </a:xfrm>
          <a:custGeom>
            <a:avLst/>
            <a:gdLst/>
            <a:ahLst/>
            <a:cxnLst/>
            <a:rect l="l" t="t" r="r" b="b"/>
            <a:pathLst>
              <a:path w="622300" h="382270" extrusionOk="0">
                <a:moveTo>
                  <a:pt x="357634" y="0"/>
                </a:moveTo>
                <a:lnTo>
                  <a:pt x="357634" y="133825"/>
                </a:lnTo>
                <a:lnTo>
                  <a:pt x="0" y="133825"/>
                </a:lnTo>
                <a:lnTo>
                  <a:pt x="0" y="247816"/>
                </a:lnTo>
                <a:lnTo>
                  <a:pt x="357634" y="247816"/>
                </a:lnTo>
                <a:lnTo>
                  <a:pt x="357634" y="381642"/>
                </a:lnTo>
                <a:lnTo>
                  <a:pt x="622084" y="190821"/>
                </a:lnTo>
                <a:lnTo>
                  <a:pt x="357634" y="0"/>
                </a:lnTo>
                <a:close/>
              </a:path>
            </a:pathLst>
          </a:custGeom>
          <a:solidFill>
            <a:srgbClr val="53585F"/>
          </a:solidFill>
          <a:ln>
            <a:noFill/>
          </a:ln>
        </p:spPr>
        <p:txBody>
          <a:bodyPr spcFirstLastPara="1" wrap="square" lIns="0" tIns="0" rIns="0" bIns="0" anchor="t" anchorCtr="0">
            <a:noAutofit/>
          </a:bodyPr>
          <a:lstStyle/>
          <a:p>
            <a:endParaRPr sz="964"/>
          </a:p>
        </p:txBody>
      </p:sp>
    </p:spTree>
    <p:extLst>
      <p:ext uri="{BB962C8B-B14F-4D97-AF65-F5344CB8AC3E}">
        <p14:creationId xmlns:p14="http://schemas.microsoft.com/office/powerpoint/2010/main" val="172779575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7"/>
          <p:cNvSpPr/>
          <p:nvPr/>
        </p:nvSpPr>
        <p:spPr>
          <a:xfrm>
            <a:off x="0" y="0"/>
            <a:ext cx="12192000"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350" name="Google Shape;350;p37"/>
          <p:cNvSpPr txBox="1">
            <a:spLocks noGrp="1"/>
          </p:cNvSpPr>
          <p:nvPr>
            <p:ph type="title"/>
          </p:nvPr>
        </p:nvSpPr>
        <p:spPr>
          <a:xfrm>
            <a:off x="4236721" y="614555"/>
            <a:ext cx="3357542" cy="777536"/>
          </a:xfrm>
          <a:prstGeom prst="rect">
            <a:avLst/>
          </a:prstGeom>
          <a:noFill/>
          <a:ln>
            <a:noFill/>
          </a:ln>
        </p:spPr>
        <p:txBody>
          <a:bodyPr spcFirstLastPara="1" wrap="square" lIns="0" tIns="6455" rIns="0" bIns="0" anchor="t" anchorCtr="0">
            <a:noAutofit/>
          </a:bodyPr>
          <a:lstStyle/>
          <a:p>
            <a:pPr marL="10545"/>
            <a:r>
              <a:rPr lang="en-US" dirty="0" smtClean="0"/>
              <a:t>Exercise </a:t>
            </a:r>
            <a:r>
              <a:rPr lang="en-US" dirty="0" smtClean="0"/>
              <a:t>7</a:t>
            </a:r>
            <a:endParaRPr dirty="0"/>
          </a:p>
        </p:txBody>
      </p:sp>
      <p:sp>
        <p:nvSpPr>
          <p:cNvPr id="351" name="Google Shape;351;p37"/>
          <p:cNvSpPr txBox="1"/>
          <p:nvPr/>
        </p:nvSpPr>
        <p:spPr>
          <a:xfrm>
            <a:off x="977462" y="1890818"/>
            <a:ext cx="11014168" cy="2250258"/>
          </a:xfrm>
          <a:prstGeom prst="rect">
            <a:avLst/>
          </a:prstGeom>
          <a:noFill/>
          <a:ln>
            <a:noFill/>
          </a:ln>
        </p:spPr>
        <p:txBody>
          <a:bodyPr spcFirstLastPara="1" wrap="square" lIns="0" tIns="6804" rIns="0" bIns="0" anchor="t" anchorCtr="0">
            <a:noAutofit/>
          </a:bodyPr>
          <a:lstStyle/>
          <a:p>
            <a:pPr marL="6803" marR="2721"/>
            <a:r>
              <a:rPr lang="en-US" sz="4000" dirty="0" smtClean="0">
                <a:solidFill>
                  <a:srgbClr val="005493"/>
                </a:solidFill>
                <a:latin typeface="Calibri" panose="020F0502020204030204" pitchFamily="34" charset="0"/>
                <a:ea typeface="Calibri"/>
                <a:cs typeface="Consolas" panose="020B0609020204030204" pitchFamily="49" charset="0"/>
                <a:sym typeface="Calibri"/>
              </a:rPr>
              <a:t>The weekdays() function will return the weekday for any date.</a:t>
            </a:r>
          </a:p>
          <a:p>
            <a:pPr marL="6803" marR="2721"/>
            <a:endParaRPr lang="en-US" sz="4000" dirty="0">
              <a:solidFill>
                <a:srgbClr val="005493"/>
              </a:solidFill>
              <a:latin typeface="Calibri" panose="020F0502020204030204" pitchFamily="34" charset="0"/>
              <a:ea typeface="Calibri"/>
              <a:cs typeface="Consolas" panose="020B0609020204030204" pitchFamily="49" charset="0"/>
              <a:sym typeface="Calibri"/>
            </a:endParaRPr>
          </a:p>
          <a:p>
            <a:pPr marL="749753" marR="2721" indent="-742950">
              <a:buClr>
                <a:schemeClr val="bg2"/>
              </a:buClr>
              <a:buAutoNum type="arabicPeriod"/>
            </a:pPr>
            <a:r>
              <a:rPr lang="en-US" sz="3600" dirty="0" smtClean="0">
                <a:solidFill>
                  <a:srgbClr val="005493"/>
                </a:solidFill>
                <a:latin typeface="Calibri" panose="020F0502020204030204" pitchFamily="34" charset="0"/>
                <a:ea typeface="Calibri"/>
                <a:cs typeface="Consolas" panose="020B0609020204030204" pitchFamily="49" charset="0"/>
                <a:sym typeface="Calibri"/>
              </a:rPr>
              <a:t>Use the weekdays() function to make a new column which contains the day of the week that each order was placed</a:t>
            </a:r>
          </a:p>
          <a:p>
            <a:pPr marL="749753" marR="2721" indent="-742950">
              <a:buClr>
                <a:schemeClr val="bg2"/>
              </a:buClr>
              <a:buAutoNum type="arabicPeriod"/>
            </a:pPr>
            <a:r>
              <a:rPr lang="en-US" sz="3600" dirty="0" smtClean="0">
                <a:solidFill>
                  <a:srgbClr val="005493"/>
                </a:solidFill>
                <a:latin typeface="Calibri" panose="020F0502020204030204" pitchFamily="34" charset="0"/>
                <a:ea typeface="Calibri"/>
                <a:cs typeface="Consolas" panose="020B0609020204030204" pitchFamily="49" charset="0"/>
                <a:sym typeface="Calibri"/>
              </a:rPr>
              <a:t>Then select this column and the </a:t>
            </a:r>
            <a:r>
              <a:rPr lang="en-US" sz="3600" dirty="0" err="1" smtClean="0">
                <a:solidFill>
                  <a:srgbClr val="005493"/>
                </a:solidFill>
                <a:latin typeface="Calibri" panose="020F0502020204030204" pitchFamily="34" charset="0"/>
                <a:ea typeface="Calibri"/>
                <a:cs typeface="Consolas" panose="020B0609020204030204" pitchFamily="49" charset="0"/>
                <a:sym typeface="Calibri"/>
              </a:rPr>
              <a:t>order_time</a:t>
            </a:r>
            <a:r>
              <a:rPr lang="en-US" sz="3600" dirty="0" smtClean="0">
                <a:solidFill>
                  <a:srgbClr val="005493"/>
                </a:solidFill>
                <a:latin typeface="Calibri" panose="020F0502020204030204" pitchFamily="34" charset="0"/>
                <a:ea typeface="Calibri"/>
                <a:cs typeface="Consolas" panose="020B0609020204030204" pitchFamily="49" charset="0"/>
                <a:sym typeface="Calibri"/>
              </a:rPr>
              <a:t> </a:t>
            </a:r>
          </a:p>
          <a:p>
            <a:pPr marL="6803" marR="2721">
              <a:buClr>
                <a:schemeClr val="bg2"/>
              </a:buClr>
            </a:pPr>
            <a:r>
              <a:rPr lang="en-US" sz="3600" dirty="0" smtClean="0">
                <a:solidFill>
                  <a:srgbClr val="005493"/>
                </a:solidFill>
                <a:latin typeface="Calibri" panose="020F0502020204030204" pitchFamily="34" charset="0"/>
                <a:ea typeface="Calibri"/>
                <a:cs typeface="Consolas" panose="020B0609020204030204" pitchFamily="49" charset="0"/>
                <a:sym typeface="Calibri"/>
              </a:rPr>
              <a:t>column</a:t>
            </a:r>
          </a:p>
        </p:txBody>
      </p:sp>
      <p:sp>
        <p:nvSpPr>
          <p:cNvPr id="352" name="Google Shape;352;p37"/>
          <p:cNvSpPr/>
          <p:nvPr/>
        </p:nvSpPr>
        <p:spPr>
          <a:xfrm>
            <a:off x="9935732" y="5849679"/>
            <a:ext cx="2256268" cy="1007839"/>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48978" tIns="48978" rIns="48978" bIns="48978" anchor="ctr" anchorCtr="0">
            <a:noAutofit/>
          </a:bodyPr>
          <a:lstStyle/>
          <a:p>
            <a:pPr algn="ctr"/>
            <a:r>
              <a:rPr lang="en-US" sz="5143" dirty="0" smtClean="0">
                <a:latin typeface="Courier New"/>
                <a:ea typeface="Courier New"/>
                <a:cs typeface="Courier New"/>
                <a:sym typeface="Courier New"/>
              </a:rPr>
              <a:t>04:00</a:t>
            </a:r>
            <a:endParaRPr sz="5143" dirty="0">
              <a:latin typeface="Courier New"/>
              <a:ea typeface="Courier New"/>
              <a:cs typeface="Courier New"/>
              <a:sym typeface="Courier New"/>
            </a:endParaRPr>
          </a:p>
        </p:txBody>
      </p:sp>
    </p:spTree>
    <p:extLst>
      <p:ext uri="{BB962C8B-B14F-4D97-AF65-F5344CB8AC3E}">
        <p14:creationId xmlns:p14="http://schemas.microsoft.com/office/powerpoint/2010/main" val="14027438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grpSp>
        <p:nvGrpSpPr>
          <p:cNvPr id="6" name="Group 5"/>
          <p:cNvGrpSpPr/>
          <p:nvPr/>
        </p:nvGrpSpPr>
        <p:grpSpPr>
          <a:xfrm>
            <a:off x="1216768" y="560135"/>
            <a:ext cx="10292060" cy="1939225"/>
            <a:chOff x="1216768" y="560135"/>
            <a:chExt cx="10292060" cy="4901564"/>
          </a:xfrm>
        </p:grpSpPr>
        <p:sp>
          <p:nvSpPr>
            <p:cNvPr id="225" name="Google Shape;225;p25"/>
            <p:cNvSpPr/>
            <p:nvPr/>
          </p:nvSpPr>
          <p:spPr>
            <a:xfrm>
              <a:off x="1216768" y="560135"/>
              <a:ext cx="10292060" cy="4901564"/>
            </a:xfrm>
            <a:custGeom>
              <a:avLst/>
              <a:gdLst/>
              <a:ahLst/>
              <a:cxnLst/>
              <a:rect l="l" t="t" r="r" b="b"/>
              <a:pathLst>
                <a:path w="18216245" h="8079105" extrusionOk="0">
                  <a:moveTo>
                    <a:pt x="0" y="0"/>
                  </a:moveTo>
                  <a:lnTo>
                    <a:pt x="18215801" y="0"/>
                  </a:lnTo>
                  <a:lnTo>
                    <a:pt x="18215801" y="8078796"/>
                  </a:lnTo>
                  <a:lnTo>
                    <a:pt x="0" y="8078796"/>
                  </a:lnTo>
                  <a:lnTo>
                    <a:pt x="0" y="0"/>
                  </a:lnTo>
                  <a:close/>
                </a:path>
              </a:pathLst>
            </a:custGeom>
            <a:solidFill>
              <a:srgbClr val="F0F2F4"/>
            </a:solidFill>
            <a:ln>
              <a:noFill/>
            </a:ln>
          </p:spPr>
          <p:txBody>
            <a:bodyPr spcFirstLastPara="1" wrap="square" lIns="0" tIns="0" rIns="0" bIns="0" anchor="t" anchorCtr="0">
              <a:noAutofit/>
            </a:bodyPr>
            <a:lstStyle/>
            <a:p>
              <a:endParaRPr sz="964" dirty="0"/>
            </a:p>
          </p:txBody>
        </p:sp>
        <p:sp>
          <p:nvSpPr>
            <p:cNvPr id="226" name="Google Shape;226;p25"/>
            <p:cNvSpPr/>
            <p:nvPr/>
          </p:nvSpPr>
          <p:spPr>
            <a:xfrm>
              <a:off x="1216768" y="560135"/>
              <a:ext cx="10292060" cy="4901564"/>
            </a:xfrm>
            <a:custGeom>
              <a:avLst/>
              <a:gdLst/>
              <a:ahLst/>
              <a:cxnLst/>
              <a:rect l="l" t="t" r="r" b="b"/>
              <a:pathLst>
                <a:path w="18216245" h="8079105" extrusionOk="0">
                  <a:moveTo>
                    <a:pt x="0" y="0"/>
                  </a:moveTo>
                  <a:lnTo>
                    <a:pt x="18215801" y="0"/>
                  </a:lnTo>
                  <a:lnTo>
                    <a:pt x="18215801" y="8078797"/>
                  </a:lnTo>
                  <a:lnTo>
                    <a:pt x="0" y="8078797"/>
                  </a:lnTo>
                  <a:lnTo>
                    <a:pt x="0" y="0"/>
                  </a:lnTo>
                  <a:close/>
                </a:path>
              </a:pathLst>
            </a:custGeom>
            <a:noFill/>
            <a:ln w="104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grpSp>
      <p:sp>
        <p:nvSpPr>
          <p:cNvPr id="9"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4" name="TextBox 3"/>
          <p:cNvSpPr txBox="1"/>
          <p:nvPr/>
        </p:nvSpPr>
        <p:spPr>
          <a:xfrm>
            <a:off x="1216768" y="735723"/>
            <a:ext cx="12360166" cy="1561581"/>
          </a:xfrm>
          <a:prstGeom prst="rect">
            <a:avLst/>
          </a:prstGeom>
          <a:noFill/>
        </p:spPr>
        <p:txBody>
          <a:bodyPr wrap="square" rtlCol="0">
            <a:spAutoFit/>
          </a:bodyPr>
          <a:lstStyle/>
          <a:p>
            <a:pPr>
              <a:lnSpc>
                <a:spcPct val="120000"/>
              </a:lnSpc>
            </a:pPr>
            <a:r>
              <a:rPr lang="en-US" sz="2652" dirty="0">
                <a:solidFill>
                  <a:srgbClr val="164F86"/>
                </a:solidFill>
                <a:latin typeface="Consolas" panose="020B0609020204030204" pitchFamily="49" charset="0"/>
                <a:ea typeface="Courier New"/>
                <a:cs typeface="Consolas" panose="020B0609020204030204" pitchFamily="49" charset="0"/>
                <a:sym typeface="Courier New"/>
              </a:rPr>
              <a:t>orders </a:t>
            </a:r>
            <a:r>
              <a:rPr lang="en-US" sz="2652" dirty="0" smtClean="0">
                <a:solidFill>
                  <a:srgbClr val="164F86"/>
                </a:solidFill>
                <a:latin typeface="Consolas" panose="020B0609020204030204" pitchFamily="49" charset="0"/>
                <a:ea typeface="Courier New"/>
                <a:cs typeface="Consolas" panose="020B0609020204030204" pitchFamily="49" charset="0"/>
                <a:sym typeface="Courier New"/>
              </a:rPr>
              <a:t>%&gt;%</a:t>
            </a:r>
          </a:p>
          <a:p>
            <a:pPr>
              <a:lnSpc>
                <a:spcPct val="120000"/>
              </a:lnSpc>
            </a:pPr>
            <a:r>
              <a:rPr lang="en-US" sz="2652" dirty="0">
                <a:solidFill>
                  <a:srgbClr val="164F86"/>
                </a:solidFill>
                <a:latin typeface="Consolas" panose="020B0609020204030204" pitchFamily="49" charset="0"/>
                <a:ea typeface="Courier New"/>
                <a:cs typeface="Consolas" panose="020B0609020204030204" pitchFamily="49" charset="0"/>
                <a:sym typeface="Courier New"/>
              </a:rPr>
              <a:t>	mutate(</a:t>
            </a:r>
            <a:r>
              <a:rPr lang="en-US" sz="2652" dirty="0" err="1">
                <a:solidFill>
                  <a:srgbClr val="164F86"/>
                </a:solidFill>
                <a:latin typeface="Consolas" panose="020B0609020204030204" pitchFamily="49" charset="0"/>
                <a:ea typeface="Courier New"/>
                <a:cs typeface="Consolas" panose="020B0609020204030204" pitchFamily="49" charset="0"/>
                <a:sym typeface="Courier New"/>
              </a:rPr>
              <a:t>dayofweek</a:t>
            </a:r>
            <a:r>
              <a:rPr lang="en-US" sz="2652" dirty="0">
                <a:solidFill>
                  <a:srgbClr val="164F86"/>
                </a:solidFill>
                <a:latin typeface="Consolas" panose="020B0609020204030204" pitchFamily="49" charset="0"/>
                <a:ea typeface="Courier New"/>
                <a:cs typeface="Consolas" panose="020B0609020204030204" pitchFamily="49" charset="0"/>
                <a:sym typeface="Courier New"/>
              </a:rPr>
              <a:t> = weekdays(</a:t>
            </a:r>
            <a:r>
              <a:rPr lang="en-US" sz="2652" dirty="0" err="1">
                <a:solidFill>
                  <a:srgbClr val="164F86"/>
                </a:solidFill>
                <a:latin typeface="Consolas" panose="020B0609020204030204" pitchFamily="49" charset="0"/>
                <a:ea typeface="Courier New"/>
                <a:cs typeface="Consolas" panose="020B0609020204030204" pitchFamily="49" charset="0"/>
                <a:sym typeface="Courier New"/>
              </a:rPr>
              <a:t>order_time</a:t>
            </a:r>
            <a:r>
              <a:rPr lang="en-US" sz="2652" dirty="0">
                <a:solidFill>
                  <a:srgbClr val="164F86"/>
                </a:solidFill>
                <a:latin typeface="Consolas" panose="020B0609020204030204" pitchFamily="49" charset="0"/>
                <a:ea typeface="Courier New"/>
                <a:cs typeface="Consolas" panose="020B0609020204030204" pitchFamily="49" charset="0"/>
                <a:sym typeface="Courier New"/>
              </a:rPr>
              <a:t>)) </a:t>
            </a:r>
            <a:r>
              <a:rPr lang="en-US" sz="2652" dirty="0" smtClean="0">
                <a:solidFill>
                  <a:srgbClr val="164F86"/>
                </a:solidFill>
                <a:latin typeface="Consolas" panose="020B0609020204030204" pitchFamily="49" charset="0"/>
                <a:ea typeface="Courier New"/>
                <a:cs typeface="Consolas" panose="020B0609020204030204" pitchFamily="49" charset="0"/>
                <a:sym typeface="Courier New"/>
              </a:rPr>
              <a:t>%&gt;%</a:t>
            </a:r>
          </a:p>
          <a:p>
            <a:pPr>
              <a:lnSpc>
                <a:spcPct val="120000"/>
              </a:lnSpc>
            </a:pPr>
            <a:r>
              <a:rPr lang="en-US" sz="2652" dirty="0">
                <a:solidFill>
                  <a:srgbClr val="164F86"/>
                </a:solidFill>
                <a:latin typeface="Consolas" panose="020B0609020204030204" pitchFamily="49" charset="0"/>
                <a:ea typeface="Courier New"/>
                <a:cs typeface="Consolas" panose="020B0609020204030204" pitchFamily="49" charset="0"/>
                <a:sym typeface="Courier New"/>
              </a:rPr>
              <a:t> </a:t>
            </a:r>
            <a:r>
              <a:rPr lang="en-US" sz="2652" dirty="0" smtClean="0">
                <a:solidFill>
                  <a:srgbClr val="164F86"/>
                </a:solidFill>
                <a:latin typeface="Consolas" panose="020B0609020204030204" pitchFamily="49" charset="0"/>
                <a:ea typeface="Courier New"/>
                <a:cs typeface="Consolas" panose="020B0609020204030204" pitchFamily="49" charset="0"/>
                <a:sym typeface="Courier New"/>
              </a:rPr>
              <a:t>    </a:t>
            </a:r>
            <a:r>
              <a:rPr lang="en-US" sz="2652" dirty="0">
                <a:solidFill>
                  <a:srgbClr val="164F86"/>
                </a:solidFill>
                <a:latin typeface="Consolas" panose="020B0609020204030204" pitchFamily="49" charset="0"/>
                <a:ea typeface="Courier New"/>
                <a:cs typeface="Consolas" panose="020B0609020204030204" pitchFamily="49" charset="0"/>
                <a:sym typeface="Courier New"/>
              </a:rPr>
              <a:t>select(</a:t>
            </a:r>
            <a:r>
              <a:rPr lang="en-US" sz="2652" dirty="0" err="1">
                <a:solidFill>
                  <a:srgbClr val="164F86"/>
                </a:solidFill>
                <a:latin typeface="Consolas" panose="020B0609020204030204" pitchFamily="49" charset="0"/>
                <a:ea typeface="Courier New"/>
                <a:cs typeface="Consolas" panose="020B0609020204030204" pitchFamily="49" charset="0"/>
                <a:sym typeface="Courier New"/>
              </a:rPr>
              <a:t>dayofweek</a:t>
            </a:r>
            <a:r>
              <a:rPr lang="en-US" sz="2652" dirty="0">
                <a:solidFill>
                  <a:srgbClr val="164F86"/>
                </a:solidFill>
                <a:latin typeface="Consolas" panose="020B0609020204030204" pitchFamily="49" charset="0"/>
                <a:ea typeface="Courier New"/>
                <a:cs typeface="Consolas" panose="020B0609020204030204" pitchFamily="49" charset="0"/>
                <a:sym typeface="Courier New"/>
              </a:rPr>
              <a:t>, </a:t>
            </a:r>
            <a:r>
              <a:rPr lang="en-US" sz="2652" dirty="0" err="1">
                <a:solidFill>
                  <a:srgbClr val="164F86"/>
                </a:solidFill>
                <a:latin typeface="Consolas" panose="020B0609020204030204" pitchFamily="49" charset="0"/>
                <a:ea typeface="Courier New"/>
                <a:cs typeface="Consolas" panose="020B0609020204030204" pitchFamily="49" charset="0"/>
                <a:sym typeface="Courier New"/>
              </a:rPr>
              <a:t>order_time</a:t>
            </a:r>
            <a:r>
              <a:rPr lang="en-US" sz="2652" dirty="0">
                <a:solidFill>
                  <a:srgbClr val="164F86"/>
                </a:solidFill>
                <a:latin typeface="Consolas" panose="020B0609020204030204" pitchFamily="49" charset="0"/>
                <a:ea typeface="Courier New"/>
                <a:cs typeface="Consolas" panose="020B0609020204030204" pitchFamily="49" charset="0"/>
                <a:sym typeface="Courier New"/>
              </a:rPr>
              <a:t>)</a:t>
            </a:r>
            <a:endParaRPr lang="en-US" sz="2652" dirty="0">
              <a:solidFill>
                <a:srgbClr val="164F86"/>
              </a:solidFill>
              <a:latin typeface="Consolas" panose="020B0609020204030204" pitchFamily="49" charset="0"/>
              <a:ea typeface="Courier New"/>
              <a:cs typeface="Consolas" panose="020B0609020204030204" pitchFamily="49" charset="0"/>
            </a:endParaRPr>
          </a:p>
        </p:txBody>
      </p:sp>
      <p:pic>
        <p:nvPicPr>
          <p:cNvPr id="2" name="Picture 1"/>
          <p:cNvPicPr>
            <a:picLocks noChangeAspect="1"/>
          </p:cNvPicPr>
          <p:nvPr/>
        </p:nvPicPr>
        <p:blipFill>
          <a:blip r:embed="rId4"/>
          <a:stretch>
            <a:fillRect/>
          </a:stretch>
        </p:blipFill>
        <p:spPr>
          <a:xfrm>
            <a:off x="2897823" y="2674948"/>
            <a:ext cx="6355080" cy="4176928"/>
          </a:xfrm>
          <a:prstGeom prst="rect">
            <a:avLst/>
          </a:prstGeom>
        </p:spPr>
      </p:pic>
    </p:spTree>
    <p:extLst>
      <p:ext uri="{BB962C8B-B14F-4D97-AF65-F5344CB8AC3E}">
        <p14:creationId xmlns:p14="http://schemas.microsoft.com/office/powerpoint/2010/main" val="32222172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8" name="Google Shape;131;p17"/>
          <p:cNvSpPr/>
          <p:nvPr/>
        </p:nvSpPr>
        <p:spPr>
          <a:xfrm>
            <a:off x="579121" y="2255454"/>
            <a:ext cx="11255528" cy="2499426"/>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293" name="Google Shape;293;p32"/>
          <p:cNvSpPr txBox="1">
            <a:spLocks noGrp="1"/>
          </p:cNvSpPr>
          <p:nvPr>
            <p:ph type="title"/>
          </p:nvPr>
        </p:nvSpPr>
        <p:spPr>
          <a:xfrm>
            <a:off x="4927600" y="684400"/>
            <a:ext cx="2829034" cy="777536"/>
          </a:xfrm>
          <a:prstGeom prst="rect">
            <a:avLst/>
          </a:prstGeom>
          <a:noFill/>
          <a:ln>
            <a:noFill/>
          </a:ln>
        </p:spPr>
        <p:txBody>
          <a:bodyPr spcFirstLastPara="1" wrap="square" lIns="0" tIns="6455" rIns="0" bIns="0" anchor="t" anchorCtr="0">
            <a:noAutofit/>
          </a:bodyPr>
          <a:lstStyle/>
          <a:p>
            <a:pPr marL="6803"/>
            <a:r>
              <a:rPr lang="en-US" dirty="0" smtClean="0">
                <a:solidFill>
                  <a:srgbClr val="000000"/>
                </a:solidFill>
              </a:rPr>
              <a:t>mutate()</a:t>
            </a:r>
            <a:endParaRPr dirty="0"/>
          </a:p>
        </p:txBody>
      </p:sp>
      <p:sp>
        <p:nvSpPr>
          <p:cNvPr id="296" name="Google Shape;296;p32"/>
          <p:cNvSpPr txBox="1"/>
          <p:nvPr/>
        </p:nvSpPr>
        <p:spPr>
          <a:xfrm>
            <a:off x="1072055" y="1746372"/>
            <a:ext cx="6159054" cy="1167589"/>
          </a:xfrm>
          <a:prstGeom prst="rect">
            <a:avLst/>
          </a:prstGeom>
          <a:noFill/>
          <a:ln>
            <a:noFill/>
          </a:ln>
        </p:spPr>
        <p:txBody>
          <a:bodyPr spcFirstLastPara="1" wrap="square" lIns="0" tIns="6455" rIns="0" bIns="0" anchor="t" anchorCtr="0">
            <a:noAutofit/>
          </a:bodyPr>
          <a:lstStyle/>
          <a:p>
            <a:pPr marL="6803"/>
            <a:r>
              <a:rPr lang="en-US" sz="3200" dirty="0" smtClean="0">
                <a:latin typeface="Calibri"/>
                <a:ea typeface="Calibri"/>
                <a:cs typeface="Calibri"/>
                <a:sym typeface="Calibri"/>
              </a:rPr>
              <a:t>Replacing columns</a:t>
            </a:r>
            <a:endParaRPr sz="3200" dirty="0">
              <a:latin typeface="Calibri"/>
              <a:ea typeface="Calibri"/>
              <a:cs typeface="Calibri"/>
              <a:sym typeface="Calibri"/>
            </a:endParaRPr>
          </a:p>
        </p:txBody>
      </p:sp>
      <p:sp>
        <p:nvSpPr>
          <p:cNvPr id="14" name="Rectangle 13"/>
          <p:cNvSpPr/>
          <p:nvPr/>
        </p:nvSpPr>
        <p:spPr>
          <a:xfrm>
            <a:off x="777239" y="2330166"/>
            <a:ext cx="11057409" cy="2185214"/>
          </a:xfrm>
          <a:prstGeom prst="rect">
            <a:avLst/>
          </a:prstGeom>
        </p:spPr>
        <p:txBody>
          <a:bodyPr wrap="square">
            <a:spAutoFit/>
          </a:bodyPr>
          <a:lstStyle/>
          <a:p>
            <a:r>
              <a:rPr lang="en-US" sz="3200" dirty="0">
                <a:latin typeface="Consolas" panose="020B0609020204030204" pitchFamily="49" charset="0"/>
                <a:ea typeface="Courier New"/>
                <a:cs typeface="Consolas" panose="020B0609020204030204" pitchFamily="49" charset="0"/>
                <a:sym typeface="Courier New"/>
              </a:rPr>
              <a:t>orders %&gt;%</a:t>
            </a:r>
          </a:p>
          <a:p>
            <a:r>
              <a:rPr lang="en-US" sz="3200" dirty="0">
                <a:latin typeface="Consolas" panose="020B0609020204030204" pitchFamily="49" charset="0"/>
                <a:ea typeface="Courier New"/>
                <a:cs typeface="Consolas" panose="020B0609020204030204" pitchFamily="49" charset="0"/>
                <a:sym typeface="Courier New"/>
              </a:rPr>
              <a:t>	mutate(</a:t>
            </a:r>
            <a:r>
              <a:rPr lang="en-US" sz="3200" dirty="0" err="1">
                <a:solidFill>
                  <a:srgbClr val="538DD5"/>
                </a:solidFill>
                <a:latin typeface="Consolas" panose="020B0609020204030204" pitchFamily="49" charset="0"/>
                <a:ea typeface="Courier New"/>
                <a:cs typeface="Consolas" panose="020B0609020204030204" pitchFamily="49" charset="0"/>
                <a:sym typeface="Courier New"/>
              </a:rPr>
              <a:t>pref_list_type</a:t>
            </a:r>
            <a:r>
              <a:rPr lang="en-US" sz="3200" dirty="0">
                <a:latin typeface="Consolas" panose="020B0609020204030204" pitchFamily="49" charset="0"/>
                <a:ea typeface="Courier New"/>
                <a:cs typeface="Consolas" panose="020B0609020204030204" pitchFamily="49" charset="0"/>
                <a:sym typeface="Courier New"/>
              </a:rPr>
              <a:t> </a:t>
            </a:r>
            <a:r>
              <a:rPr lang="en-US" sz="4000" b="1" dirty="0">
                <a:solidFill>
                  <a:schemeClr val="accent3"/>
                </a:solidFill>
                <a:latin typeface="Consolas" panose="020B0609020204030204" pitchFamily="49" charset="0"/>
                <a:ea typeface="Courier New"/>
                <a:cs typeface="Consolas" panose="020B0609020204030204" pitchFamily="49" charset="0"/>
                <a:sym typeface="Courier New"/>
              </a:rPr>
              <a:t>= </a:t>
            </a:r>
          </a:p>
          <a:p>
            <a:r>
              <a:rPr lang="en-US" sz="3200" dirty="0" err="1">
                <a:solidFill>
                  <a:schemeClr val="accent2"/>
                </a:solidFill>
                <a:latin typeface="Consolas" panose="020B0609020204030204" pitchFamily="49" charset="0"/>
                <a:ea typeface="Courier New"/>
                <a:cs typeface="Consolas" panose="020B0609020204030204" pitchFamily="49" charset="0"/>
                <a:sym typeface="Courier New"/>
              </a:rPr>
              <a:t>pref_list_type</a:t>
            </a:r>
            <a:r>
              <a:rPr lang="en-US" sz="3200" dirty="0">
                <a:solidFill>
                  <a:schemeClr val="accent2"/>
                </a:solidFill>
                <a:latin typeface="Consolas" panose="020B0609020204030204" pitchFamily="49" charset="0"/>
                <a:ea typeface="Courier New"/>
                <a:cs typeface="Consolas" panose="020B0609020204030204" pitchFamily="49" charset="0"/>
                <a:sym typeface="Courier New"/>
              </a:rPr>
              <a:t> %in% c("Clinic Preference List",  </a:t>
            </a:r>
          </a:p>
          <a:p>
            <a:r>
              <a:rPr lang="en-US" sz="3200" dirty="0">
                <a:solidFill>
                  <a:schemeClr val="accent2"/>
                </a:solidFill>
                <a:latin typeface="Consolas" panose="020B0609020204030204" pitchFamily="49" charset="0"/>
                <a:ea typeface="Courier New"/>
                <a:cs typeface="Consolas" panose="020B0609020204030204" pitchFamily="49" charset="0"/>
                <a:sym typeface="Courier New"/>
              </a:rPr>
              <a:t>					"Provider Preference List")</a:t>
            </a:r>
            <a:r>
              <a:rPr lang="en-US" sz="3200" dirty="0">
                <a:latin typeface="Consolas" panose="020B0609020204030204" pitchFamily="49" charset="0"/>
                <a:ea typeface="Courier New"/>
                <a:cs typeface="Consolas" panose="020B0609020204030204" pitchFamily="49" charset="0"/>
                <a:sym typeface="Courier New"/>
              </a:rPr>
              <a:t>) </a:t>
            </a:r>
            <a:endParaRPr lang="en-US" sz="800" dirty="0"/>
          </a:p>
        </p:txBody>
      </p:sp>
      <p:sp>
        <p:nvSpPr>
          <p:cNvPr id="15"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Tree>
    <p:extLst>
      <p:ext uri="{BB962C8B-B14F-4D97-AF65-F5344CB8AC3E}">
        <p14:creationId xmlns:p14="http://schemas.microsoft.com/office/powerpoint/2010/main" val="292633977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8" name="Google Shape;131;p17"/>
          <p:cNvSpPr/>
          <p:nvPr/>
        </p:nvSpPr>
        <p:spPr>
          <a:xfrm>
            <a:off x="579121" y="2255454"/>
            <a:ext cx="11255528" cy="3063306"/>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293" name="Google Shape;293;p32"/>
          <p:cNvSpPr txBox="1">
            <a:spLocks noGrp="1"/>
          </p:cNvSpPr>
          <p:nvPr>
            <p:ph type="title"/>
          </p:nvPr>
        </p:nvSpPr>
        <p:spPr>
          <a:xfrm>
            <a:off x="4927600" y="684400"/>
            <a:ext cx="2829034" cy="777536"/>
          </a:xfrm>
          <a:prstGeom prst="rect">
            <a:avLst/>
          </a:prstGeom>
          <a:noFill/>
          <a:ln>
            <a:noFill/>
          </a:ln>
        </p:spPr>
        <p:txBody>
          <a:bodyPr spcFirstLastPara="1" wrap="square" lIns="0" tIns="6455" rIns="0" bIns="0" anchor="t" anchorCtr="0">
            <a:noAutofit/>
          </a:bodyPr>
          <a:lstStyle/>
          <a:p>
            <a:pPr marL="6803"/>
            <a:r>
              <a:rPr lang="en-US" dirty="0" smtClean="0">
                <a:solidFill>
                  <a:srgbClr val="000000"/>
                </a:solidFill>
              </a:rPr>
              <a:t>mutate()</a:t>
            </a:r>
            <a:endParaRPr dirty="0"/>
          </a:p>
        </p:txBody>
      </p:sp>
      <p:sp>
        <p:nvSpPr>
          <p:cNvPr id="296" name="Google Shape;296;p32"/>
          <p:cNvSpPr txBox="1"/>
          <p:nvPr/>
        </p:nvSpPr>
        <p:spPr>
          <a:xfrm>
            <a:off x="1072054" y="1746372"/>
            <a:ext cx="7508065" cy="1167589"/>
          </a:xfrm>
          <a:prstGeom prst="rect">
            <a:avLst/>
          </a:prstGeom>
          <a:noFill/>
          <a:ln>
            <a:noFill/>
          </a:ln>
        </p:spPr>
        <p:txBody>
          <a:bodyPr spcFirstLastPara="1" wrap="square" lIns="0" tIns="6455" rIns="0" bIns="0" anchor="t" anchorCtr="0">
            <a:noAutofit/>
          </a:bodyPr>
          <a:lstStyle/>
          <a:p>
            <a:pPr marL="6803"/>
            <a:r>
              <a:rPr lang="en-US" sz="3200" dirty="0" smtClean="0">
                <a:latin typeface="Calibri"/>
                <a:ea typeface="Calibri"/>
                <a:cs typeface="Calibri"/>
                <a:sym typeface="Calibri"/>
              </a:rPr>
              <a:t>Conditionally replace values in a column</a:t>
            </a:r>
            <a:endParaRPr sz="3200" dirty="0">
              <a:latin typeface="Calibri"/>
              <a:ea typeface="Calibri"/>
              <a:cs typeface="Calibri"/>
              <a:sym typeface="Calibri"/>
            </a:endParaRPr>
          </a:p>
        </p:txBody>
      </p:sp>
      <p:sp>
        <p:nvSpPr>
          <p:cNvPr id="14" name="Rectangle 13"/>
          <p:cNvSpPr/>
          <p:nvPr/>
        </p:nvSpPr>
        <p:spPr>
          <a:xfrm>
            <a:off x="777239" y="2330166"/>
            <a:ext cx="11057409" cy="2800767"/>
          </a:xfrm>
          <a:prstGeom prst="rect">
            <a:avLst/>
          </a:prstGeom>
        </p:spPr>
        <p:txBody>
          <a:bodyPr wrap="square">
            <a:spAutoFit/>
          </a:bodyPr>
          <a:lstStyle/>
          <a:p>
            <a:r>
              <a:rPr lang="en-US" sz="3200" dirty="0">
                <a:latin typeface="Consolas" panose="020B0609020204030204" pitchFamily="49" charset="0"/>
                <a:ea typeface="Courier New"/>
                <a:cs typeface="Consolas" panose="020B0609020204030204" pitchFamily="49" charset="0"/>
                <a:sym typeface="Courier New"/>
              </a:rPr>
              <a:t>orders %&gt;%</a:t>
            </a:r>
          </a:p>
          <a:p>
            <a:r>
              <a:rPr lang="en-US" sz="3200" dirty="0">
                <a:latin typeface="Consolas" panose="020B0609020204030204" pitchFamily="49" charset="0"/>
                <a:ea typeface="Courier New"/>
                <a:cs typeface="Consolas" panose="020B0609020204030204" pitchFamily="49" charset="0"/>
                <a:sym typeface="Courier New"/>
              </a:rPr>
              <a:t>	</a:t>
            </a:r>
            <a:r>
              <a:rPr lang="en-US" sz="3200" dirty="0" smtClean="0">
                <a:latin typeface="Consolas" panose="020B0609020204030204" pitchFamily="49" charset="0"/>
                <a:ea typeface="Courier New"/>
                <a:cs typeface="Consolas" panose="020B0609020204030204" pitchFamily="49" charset="0"/>
                <a:sym typeface="Courier New"/>
              </a:rPr>
              <a:t>mutate(</a:t>
            </a:r>
            <a:r>
              <a:rPr lang="en-US" sz="3200" dirty="0" err="1">
                <a:solidFill>
                  <a:srgbClr val="538DD5"/>
                </a:solidFill>
                <a:latin typeface="Consolas" panose="020B0609020204030204" pitchFamily="49" charset="0"/>
                <a:ea typeface="Courier New"/>
                <a:cs typeface="Consolas" panose="020B0609020204030204" pitchFamily="49" charset="0"/>
                <a:sym typeface="Courier New"/>
              </a:rPr>
              <a:t>proc_code</a:t>
            </a:r>
            <a:r>
              <a:rPr lang="en-US" sz="3200" dirty="0" smtClean="0">
                <a:latin typeface="Consolas" panose="020B0609020204030204" pitchFamily="49" charset="0"/>
                <a:ea typeface="Courier New"/>
                <a:cs typeface="Consolas" panose="020B0609020204030204" pitchFamily="49" charset="0"/>
                <a:sym typeface="Courier New"/>
              </a:rPr>
              <a:t> </a:t>
            </a:r>
            <a:r>
              <a:rPr lang="en-US" sz="4000" b="1" dirty="0">
                <a:solidFill>
                  <a:schemeClr val="accent3"/>
                </a:solidFill>
                <a:latin typeface="Consolas" panose="020B0609020204030204" pitchFamily="49" charset="0"/>
                <a:ea typeface="Courier New"/>
                <a:cs typeface="Consolas" panose="020B0609020204030204" pitchFamily="49" charset="0"/>
                <a:sym typeface="Courier New"/>
              </a:rPr>
              <a:t>= </a:t>
            </a:r>
            <a:endParaRPr lang="en-US" sz="4000" b="1" dirty="0" smtClean="0">
              <a:solidFill>
                <a:schemeClr val="accent3"/>
              </a:solidFill>
              <a:latin typeface="Consolas" panose="020B0609020204030204" pitchFamily="49" charset="0"/>
              <a:ea typeface="Courier New"/>
              <a:cs typeface="Consolas" panose="020B0609020204030204" pitchFamily="49" charset="0"/>
              <a:sym typeface="Courier New"/>
            </a:endParaRPr>
          </a:p>
          <a:p>
            <a:r>
              <a:rPr lang="en-US" sz="4000" b="1" dirty="0">
                <a:solidFill>
                  <a:schemeClr val="accent3"/>
                </a:solidFill>
                <a:latin typeface="Consolas" panose="020B0609020204030204" pitchFamily="49" charset="0"/>
                <a:ea typeface="Courier New"/>
                <a:cs typeface="Consolas" panose="020B0609020204030204" pitchFamily="49" charset="0"/>
                <a:sym typeface="Courier New"/>
              </a:rPr>
              <a:t>	</a:t>
            </a:r>
            <a:r>
              <a:rPr lang="en-US" sz="4000" b="1" dirty="0" smtClean="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smtClean="0">
                <a:solidFill>
                  <a:schemeClr val="accent2"/>
                </a:solidFill>
                <a:latin typeface="Consolas" panose="020B0609020204030204" pitchFamily="49" charset="0"/>
                <a:ea typeface="Courier New"/>
                <a:cs typeface="Consolas" panose="020B0609020204030204" pitchFamily="49" charset="0"/>
                <a:sym typeface="Courier New"/>
              </a:rPr>
              <a:t>ifelse(</a:t>
            </a:r>
            <a:r>
              <a:rPr lang="en-US" sz="3200" dirty="0" err="1" smtClean="0">
                <a:solidFill>
                  <a:schemeClr val="accent2"/>
                </a:solidFill>
                <a:latin typeface="Consolas" panose="020B0609020204030204" pitchFamily="49" charset="0"/>
                <a:ea typeface="Courier New"/>
                <a:cs typeface="Consolas" panose="020B0609020204030204" pitchFamily="49" charset="0"/>
                <a:sym typeface="Courier New"/>
              </a:rPr>
              <a:t>proc_code</a:t>
            </a:r>
            <a:r>
              <a:rPr lang="en-US" sz="3200" dirty="0" smtClean="0">
                <a:solidFill>
                  <a:schemeClr val="accent2"/>
                </a:solidFill>
                <a:latin typeface="Consolas" panose="020B0609020204030204" pitchFamily="49" charset="0"/>
                <a:ea typeface="Courier New"/>
                <a:cs typeface="Consolas" panose="020B0609020204030204" pitchFamily="49" charset="0"/>
                <a:sym typeface="Courier New"/>
              </a:rPr>
              <a:t> </a:t>
            </a:r>
            <a:r>
              <a:rPr lang="fr-FR" sz="3200" dirty="0">
                <a:solidFill>
                  <a:schemeClr val="accent2"/>
                </a:solidFill>
                <a:latin typeface="Consolas" panose="020B0609020204030204" pitchFamily="49" charset="0"/>
                <a:ea typeface="Courier New"/>
                <a:cs typeface="Consolas" panose="020B0609020204030204" pitchFamily="49" charset="0"/>
                <a:sym typeface="Courier New"/>
              </a:rPr>
              <a:t>%in% c("CBC","CBD"), 	          </a:t>
            </a:r>
            <a:r>
              <a:rPr lang="fr-FR" sz="3200" dirty="0" smtClean="0">
                <a:solidFill>
                  <a:schemeClr val="accent2"/>
                </a:solidFill>
                <a:latin typeface="Consolas" panose="020B0609020204030204" pitchFamily="49" charset="0"/>
                <a:ea typeface="Courier New"/>
                <a:cs typeface="Consolas" panose="020B0609020204030204" pitchFamily="49" charset="0"/>
                <a:sym typeface="Courier New"/>
              </a:rPr>
              <a:t>   </a:t>
            </a:r>
            <a:r>
              <a:rPr lang="fr-FR" sz="3200" dirty="0">
                <a:solidFill>
                  <a:schemeClr val="accent2"/>
                </a:solidFill>
                <a:latin typeface="Consolas" panose="020B0609020204030204" pitchFamily="49" charset="0"/>
                <a:ea typeface="Courier New"/>
                <a:cs typeface="Consolas" panose="020B0609020204030204" pitchFamily="49" charset="0"/>
                <a:sym typeface="Courier New"/>
              </a:rPr>
              <a:t>"</a:t>
            </a:r>
            <a:r>
              <a:rPr lang="fr-FR" sz="3200" dirty="0">
                <a:solidFill>
                  <a:schemeClr val="accent2"/>
                </a:solidFill>
                <a:latin typeface="Consolas" panose="020B0609020204030204" pitchFamily="49" charset="0"/>
                <a:ea typeface="Courier New"/>
                <a:cs typeface="Consolas" panose="020B0609020204030204" pitchFamily="49" charset="0"/>
                <a:sym typeface="Courier New"/>
              </a:rPr>
              <a:t>CBC", </a:t>
            </a:r>
            <a:endParaRPr lang="fr-FR" sz="3200" dirty="0">
              <a:solidFill>
                <a:schemeClr val="accent2"/>
              </a:solidFill>
              <a:latin typeface="Consolas" panose="020B0609020204030204" pitchFamily="49" charset="0"/>
              <a:ea typeface="Courier New"/>
              <a:cs typeface="Consolas" panose="020B0609020204030204" pitchFamily="49" charset="0"/>
              <a:sym typeface="Courier New"/>
            </a:endParaRPr>
          </a:p>
          <a:p>
            <a:r>
              <a:rPr lang="fr-FR" sz="3200" dirty="0">
                <a:solidFill>
                  <a:schemeClr val="accent2"/>
                </a:solidFill>
                <a:latin typeface="Consolas" panose="020B0609020204030204" pitchFamily="49" charset="0"/>
                <a:ea typeface="Courier New"/>
                <a:cs typeface="Consolas" panose="020B0609020204030204" pitchFamily="49" charset="0"/>
                <a:sym typeface="Courier New"/>
              </a:rPr>
              <a:t>	</a:t>
            </a:r>
            <a:r>
              <a:rPr lang="fr-FR" sz="3200" dirty="0">
                <a:solidFill>
                  <a:schemeClr val="accent2"/>
                </a:solidFill>
                <a:latin typeface="Consolas" panose="020B0609020204030204" pitchFamily="49" charset="0"/>
                <a:ea typeface="Courier New"/>
                <a:cs typeface="Consolas" panose="020B0609020204030204" pitchFamily="49" charset="0"/>
                <a:sym typeface="Courier New"/>
              </a:rPr>
              <a:t>	</a:t>
            </a:r>
            <a:r>
              <a:rPr lang="fr-FR" sz="3200" dirty="0" smtClean="0">
                <a:solidFill>
                  <a:schemeClr val="accent2"/>
                </a:solidFill>
                <a:latin typeface="Consolas" panose="020B0609020204030204" pitchFamily="49" charset="0"/>
                <a:ea typeface="Courier New"/>
                <a:cs typeface="Consolas" panose="020B0609020204030204" pitchFamily="49" charset="0"/>
                <a:sym typeface="Courier New"/>
              </a:rPr>
              <a:t>         </a:t>
            </a:r>
            <a:r>
              <a:rPr lang="fr-FR" sz="3200" dirty="0">
                <a:solidFill>
                  <a:schemeClr val="accent2"/>
                </a:solidFill>
                <a:latin typeface="Consolas" panose="020B0609020204030204" pitchFamily="49" charset="0"/>
                <a:ea typeface="Courier New"/>
                <a:cs typeface="Consolas" panose="020B0609020204030204" pitchFamily="49" charset="0"/>
                <a:sym typeface="Courier New"/>
              </a:rPr>
              <a:t>proc_code</a:t>
            </a:r>
            <a:r>
              <a:rPr lang="fr-FR" sz="3200" dirty="0">
                <a:solidFill>
                  <a:schemeClr val="accent2"/>
                </a:solidFill>
                <a:latin typeface="Consolas" panose="020B0609020204030204" pitchFamily="49" charset="0"/>
                <a:ea typeface="Courier New"/>
                <a:cs typeface="Consolas" panose="020B0609020204030204" pitchFamily="49" charset="0"/>
                <a:sym typeface="Courier New"/>
              </a:rPr>
              <a:t>)) </a:t>
            </a:r>
            <a:r>
              <a:rPr lang="en-US" sz="3200" dirty="0">
                <a:solidFill>
                  <a:schemeClr val="accent2"/>
                </a:solidFill>
                <a:latin typeface="Consolas" panose="020B0609020204030204" pitchFamily="49" charset="0"/>
                <a:ea typeface="Courier New"/>
                <a:cs typeface="Consolas" panose="020B0609020204030204" pitchFamily="49" charset="0"/>
                <a:sym typeface="Courier New"/>
              </a:rPr>
              <a:t> </a:t>
            </a:r>
            <a:endParaRPr lang="en-US" sz="3200" dirty="0">
              <a:solidFill>
                <a:schemeClr val="accent2"/>
              </a:solidFill>
              <a:latin typeface="Consolas" panose="020B0609020204030204" pitchFamily="49" charset="0"/>
              <a:ea typeface="Courier New"/>
              <a:cs typeface="Consolas" panose="020B0609020204030204" pitchFamily="49" charset="0"/>
            </a:endParaRPr>
          </a:p>
        </p:txBody>
      </p:sp>
      <p:sp>
        <p:nvSpPr>
          <p:cNvPr id="15"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Tree>
    <p:extLst>
      <p:ext uri="{BB962C8B-B14F-4D97-AF65-F5344CB8AC3E}">
        <p14:creationId xmlns:p14="http://schemas.microsoft.com/office/powerpoint/2010/main" val="184532392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8" name="Google Shape;131;p17"/>
          <p:cNvSpPr/>
          <p:nvPr/>
        </p:nvSpPr>
        <p:spPr>
          <a:xfrm>
            <a:off x="579121" y="2255454"/>
            <a:ext cx="11255528" cy="3063306"/>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293" name="Google Shape;293;p32"/>
          <p:cNvSpPr txBox="1">
            <a:spLocks noGrp="1"/>
          </p:cNvSpPr>
          <p:nvPr>
            <p:ph type="title"/>
          </p:nvPr>
        </p:nvSpPr>
        <p:spPr>
          <a:xfrm>
            <a:off x="4927600" y="684400"/>
            <a:ext cx="2829034" cy="777536"/>
          </a:xfrm>
          <a:prstGeom prst="rect">
            <a:avLst/>
          </a:prstGeom>
          <a:noFill/>
          <a:ln>
            <a:noFill/>
          </a:ln>
        </p:spPr>
        <p:txBody>
          <a:bodyPr spcFirstLastPara="1" wrap="square" lIns="0" tIns="6455" rIns="0" bIns="0" anchor="t" anchorCtr="0">
            <a:noAutofit/>
          </a:bodyPr>
          <a:lstStyle/>
          <a:p>
            <a:pPr marL="6803"/>
            <a:r>
              <a:rPr lang="en-US" dirty="0" smtClean="0">
                <a:solidFill>
                  <a:srgbClr val="000000"/>
                </a:solidFill>
              </a:rPr>
              <a:t>mutate()</a:t>
            </a:r>
            <a:endParaRPr dirty="0"/>
          </a:p>
        </p:txBody>
      </p:sp>
      <p:sp>
        <p:nvSpPr>
          <p:cNvPr id="296" name="Google Shape;296;p32"/>
          <p:cNvSpPr txBox="1"/>
          <p:nvPr/>
        </p:nvSpPr>
        <p:spPr>
          <a:xfrm>
            <a:off x="1072054" y="1746372"/>
            <a:ext cx="7508065" cy="1167589"/>
          </a:xfrm>
          <a:prstGeom prst="rect">
            <a:avLst/>
          </a:prstGeom>
          <a:noFill/>
          <a:ln>
            <a:noFill/>
          </a:ln>
        </p:spPr>
        <p:txBody>
          <a:bodyPr spcFirstLastPara="1" wrap="square" lIns="0" tIns="6455" rIns="0" bIns="0" anchor="t" anchorCtr="0">
            <a:noAutofit/>
          </a:bodyPr>
          <a:lstStyle/>
          <a:p>
            <a:pPr marL="6803"/>
            <a:r>
              <a:rPr lang="en-US" sz="3200" dirty="0" smtClean="0">
                <a:latin typeface="Calibri"/>
                <a:ea typeface="Calibri"/>
                <a:cs typeface="Calibri"/>
                <a:sym typeface="Calibri"/>
              </a:rPr>
              <a:t>Conditionally replace values in a column</a:t>
            </a:r>
            <a:endParaRPr sz="3200" dirty="0">
              <a:latin typeface="Calibri"/>
              <a:ea typeface="Calibri"/>
              <a:cs typeface="Calibri"/>
              <a:sym typeface="Calibri"/>
            </a:endParaRPr>
          </a:p>
        </p:txBody>
      </p:sp>
      <p:sp>
        <p:nvSpPr>
          <p:cNvPr id="14" name="Rectangle 13"/>
          <p:cNvSpPr/>
          <p:nvPr/>
        </p:nvSpPr>
        <p:spPr>
          <a:xfrm>
            <a:off x="777239" y="2330166"/>
            <a:ext cx="11057409" cy="2800767"/>
          </a:xfrm>
          <a:prstGeom prst="rect">
            <a:avLst/>
          </a:prstGeom>
        </p:spPr>
        <p:txBody>
          <a:bodyPr wrap="square">
            <a:spAutoFit/>
          </a:bodyPr>
          <a:lstStyle/>
          <a:p>
            <a:r>
              <a:rPr lang="en-US" sz="3200" dirty="0">
                <a:latin typeface="Consolas" panose="020B0609020204030204" pitchFamily="49" charset="0"/>
                <a:ea typeface="Courier New"/>
                <a:cs typeface="Consolas" panose="020B0609020204030204" pitchFamily="49" charset="0"/>
                <a:sym typeface="Courier New"/>
              </a:rPr>
              <a:t>orders %&gt;%</a:t>
            </a:r>
          </a:p>
          <a:p>
            <a:r>
              <a:rPr lang="en-US" sz="3200" dirty="0">
                <a:latin typeface="Consolas" panose="020B0609020204030204" pitchFamily="49" charset="0"/>
                <a:ea typeface="Courier New"/>
                <a:cs typeface="Consolas" panose="020B0609020204030204" pitchFamily="49" charset="0"/>
                <a:sym typeface="Courier New"/>
              </a:rPr>
              <a:t>	</a:t>
            </a:r>
            <a:r>
              <a:rPr lang="en-US" sz="3200" dirty="0" smtClean="0">
                <a:latin typeface="Consolas" panose="020B0609020204030204" pitchFamily="49" charset="0"/>
                <a:ea typeface="Courier New"/>
                <a:cs typeface="Consolas" panose="020B0609020204030204" pitchFamily="49" charset="0"/>
                <a:sym typeface="Courier New"/>
              </a:rPr>
              <a:t>mutate(</a:t>
            </a:r>
            <a:r>
              <a:rPr lang="en-US" sz="3200" dirty="0" err="1">
                <a:solidFill>
                  <a:srgbClr val="538DD5"/>
                </a:solidFill>
                <a:latin typeface="Consolas" panose="020B0609020204030204" pitchFamily="49" charset="0"/>
                <a:ea typeface="Courier New"/>
                <a:cs typeface="Consolas" panose="020B0609020204030204" pitchFamily="49" charset="0"/>
                <a:sym typeface="Courier New"/>
              </a:rPr>
              <a:t>proc_code</a:t>
            </a:r>
            <a:r>
              <a:rPr lang="en-US" sz="3200" dirty="0" smtClean="0">
                <a:latin typeface="Consolas" panose="020B0609020204030204" pitchFamily="49" charset="0"/>
                <a:ea typeface="Courier New"/>
                <a:cs typeface="Consolas" panose="020B0609020204030204" pitchFamily="49" charset="0"/>
                <a:sym typeface="Courier New"/>
              </a:rPr>
              <a:t> </a:t>
            </a:r>
            <a:r>
              <a:rPr lang="en-US" sz="4000" b="1" dirty="0">
                <a:solidFill>
                  <a:schemeClr val="accent3"/>
                </a:solidFill>
                <a:latin typeface="Consolas" panose="020B0609020204030204" pitchFamily="49" charset="0"/>
                <a:ea typeface="Courier New"/>
                <a:cs typeface="Consolas" panose="020B0609020204030204" pitchFamily="49" charset="0"/>
                <a:sym typeface="Courier New"/>
              </a:rPr>
              <a:t>= </a:t>
            </a:r>
            <a:endParaRPr lang="en-US" sz="4000" b="1" dirty="0" smtClean="0">
              <a:solidFill>
                <a:schemeClr val="accent3"/>
              </a:solidFill>
              <a:latin typeface="Consolas" panose="020B0609020204030204" pitchFamily="49" charset="0"/>
              <a:ea typeface="Courier New"/>
              <a:cs typeface="Consolas" panose="020B0609020204030204" pitchFamily="49" charset="0"/>
              <a:sym typeface="Courier New"/>
            </a:endParaRPr>
          </a:p>
          <a:p>
            <a:r>
              <a:rPr lang="en-US" sz="4000" b="1" dirty="0">
                <a:solidFill>
                  <a:schemeClr val="accent3"/>
                </a:solidFill>
                <a:latin typeface="Consolas" panose="020B0609020204030204" pitchFamily="49" charset="0"/>
                <a:ea typeface="Courier New"/>
                <a:cs typeface="Consolas" panose="020B0609020204030204" pitchFamily="49" charset="0"/>
                <a:sym typeface="Courier New"/>
              </a:rPr>
              <a:t>	</a:t>
            </a:r>
            <a:r>
              <a:rPr lang="en-US" sz="4000" b="1" dirty="0" smtClean="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smtClean="0">
                <a:solidFill>
                  <a:schemeClr val="accent2"/>
                </a:solidFill>
                <a:latin typeface="Consolas" panose="020B0609020204030204" pitchFamily="49" charset="0"/>
                <a:ea typeface="Courier New"/>
                <a:cs typeface="Consolas" panose="020B0609020204030204" pitchFamily="49" charset="0"/>
                <a:sym typeface="Courier New"/>
              </a:rPr>
              <a:t>ifelse(</a:t>
            </a:r>
            <a:r>
              <a:rPr lang="en-US" sz="3200" dirty="0" err="1" smtClean="0">
                <a:solidFill>
                  <a:schemeClr val="accent2"/>
                </a:solidFill>
                <a:latin typeface="Consolas" panose="020B0609020204030204" pitchFamily="49" charset="0"/>
                <a:ea typeface="Courier New"/>
                <a:cs typeface="Consolas" panose="020B0609020204030204" pitchFamily="49" charset="0"/>
                <a:sym typeface="Courier New"/>
              </a:rPr>
              <a:t>proc_code</a:t>
            </a:r>
            <a:r>
              <a:rPr lang="en-US" sz="3200" dirty="0" smtClean="0">
                <a:solidFill>
                  <a:schemeClr val="accent2"/>
                </a:solidFill>
                <a:latin typeface="Consolas" panose="020B0609020204030204" pitchFamily="49" charset="0"/>
                <a:ea typeface="Courier New"/>
                <a:cs typeface="Consolas" panose="020B0609020204030204" pitchFamily="49" charset="0"/>
                <a:sym typeface="Courier New"/>
              </a:rPr>
              <a:t> </a:t>
            </a:r>
            <a:r>
              <a:rPr lang="fr-FR" sz="3200" dirty="0">
                <a:solidFill>
                  <a:schemeClr val="accent2"/>
                </a:solidFill>
                <a:latin typeface="Consolas" panose="020B0609020204030204" pitchFamily="49" charset="0"/>
                <a:ea typeface="Courier New"/>
                <a:cs typeface="Consolas" panose="020B0609020204030204" pitchFamily="49" charset="0"/>
                <a:sym typeface="Courier New"/>
              </a:rPr>
              <a:t>%in% c("CBC","CBD"), 	          </a:t>
            </a:r>
            <a:r>
              <a:rPr lang="fr-FR" sz="3200" dirty="0" smtClean="0">
                <a:solidFill>
                  <a:schemeClr val="accent2"/>
                </a:solidFill>
                <a:latin typeface="Consolas" panose="020B0609020204030204" pitchFamily="49" charset="0"/>
                <a:ea typeface="Courier New"/>
                <a:cs typeface="Consolas" panose="020B0609020204030204" pitchFamily="49" charset="0"/>
                <a:sym typeface="Courier New"/>
              </a:rPr>
              <a:t>   </a:t>
            </a:r>
            <a:r>
              <a:rPr lang="fr-FR" sz="3200" dirty="0">
                <a:solidFill>
                  <a:schemeClr val="accent2"/>
                </a:solidFill>
                <a:latin typeface="Consolas" panose="020B0609020204030204" pitchFamily="49" charset="0"/>
                <a:ea typeface="Courier New"/>
                <a:cs typeface="Consolas" panose="020B0609020204030204" pitchFamily="49" charset="0"/>
                <a:sym typeface="Courier New"/>
              </a:rPr>
              <a:t>"</a:t>
            </a:r>
            <a:r>
              <a:rPr lang="fr-FR" sz="3200" dirty="0">
                <a:solidFill>
                  <a:schemeClr val="accent2"/>
                </a:solidFill>
                <a:latin typeface="Consolas" panose="020B0609020204030204" pitchFamily="49" charset="0"/>
                <a:ea typeface="Courier New"/>
                <a:cs typeface="Consolas" panose="020B0609020204030204" pitchFamily="49" charset="0"/>
                <a:sym typeface="Courier New"/>
              </a:rPr>
              <a:t>CBC", </a:t>
            </a:r>
            <a:endParaRPr lang="fr-FR" sz="3200" dirty="0">
              <a:solidFill>
                <a:schemeClr val="accent2"/>
              </a:solidFill>
              <a:latin typeface="Consolas" panose="020B0609020204030204" pitchFamily="49" charset="0"/>
              <a:ea typeface="Courier New"/>
              <a:cs typeface="Consolas" panose="020B0609020204030204" pitchFamily="49" charset="0"/>
              <a:sym typeface="Courier New"/>
            </a:endParaRPr>
          </a:p>
          <a:p>
            <a:r>
              <a:rPr lang="fr-FR" sz="3200" dirty="0">
                <a:solidFill>
                  <a:schemeClr val="accent2"/>
                </a:solidFill>
                <a:latin typeface="Consolas" panose="020B0609020204030204" pitchFamily="49" charset="0"/>
                <a:ea typeface="Courier New"/>
                <a:cs typeface="Consolas" panose="020B0609020204030204" pitchFamily="49" charset="0"/>
                <a:sym typeface="Courier New"/>
              </a:rPr>
              <a:t>	</a:t>
            </a:r>
            <a:r>
              <a:rPr lang="fr-FR" sz="3200" dirty="0">
                <a:solidFill>
                  <a:schemeClr val="accent2"/>
                </a:solidFill>
                <a:latin typeface="Consolas" panose="020B0609020204030204" pitchFamily="49" charset="0"/>
                <a:ea typeface="Courier New"/>
                <a:cs typeface="Consolas" panose="020B0609020204030204" pitchFamily="49" charset="0"/>
                <a:sym typeface="Courier New"/>
              </a:rPr>
              <a:t>	</a:t>
            </a:r>
            <a:r>
              <a:rPr lang="fr-FR" sz="3200" dirty="0" smtClean="0">
                <a:solidFill>
                  <a:schemeClr val="accent2"/>
                </a:solidFill>
                <a:latin typeface="Consolas" panose="020B0609020204030204" pitchFamily="49" charset="0"/>
                <a:ea typeface="Courier New"/>
                <a:cs typeface="Consolas" panose="020B0609020204030204" pitchFamily="49" charset="0"/>
                <a:sym typeface="Courier New"/>
              </a:rPr>
              <a:t>         </a:t>
            </a:r>
            <a:r>
              <a:rPr lang="fr-FR" sz="3200" dirty="0">
                <a:solidFill>
                  <a:schemeClr val="accent2"/>
                </a:solidFill>
                <a:latin typeface="Consolas" panose="020B0609020204030204" pitchFamily="49" charset="0"/>
                <a:ea typeface="Courier New"/>
                <a:cs typeface="Consolas" panose="020B0609020204030204" pitchFamily="49" charset="0"/>
                <a:sym typeface="Courier New"/>
              </a:rPr>
              <a:t>proc_code</a:t>
            </a:r>
            <a:r>
              <a:rPr lang="fr-FR" sz="3200" dirty="0">
                <a:solidFill>
                  <a:schemeClr val="accent2"/>
                </a:solidFill>
                <a:latin typeface="Consolas" panose="020B0609020204030204" pitchFamily="49" charset="0"/>
                <a:ea typeface="Courier New"/>
                <a:cs typeface="Consolas" panose="020B0609020204030204" pitchFamily="49" charset="0"/>
                <a:sym typeface="Courier New"/>
              </a:rPr>
              <a:t>)) </a:t>
            </a:r>
            <a:r>
              <a:rPr lang="en-US" sz="3200" dirty="0">
                <a:solidFill>
                  <a:schemeClr val="accent2"/>
                </a:solidFill>
                <a:latin typeface="Consolas" panose="020B0609020204030204" pitchFamily="49" charset="0"/>
                <a:ea typeface="Courier New"/>
                <a:cs typeface="Consolas" panose="020B0609020204030204" pitchFamily="49" charset="0"/>
                <a:sym typeface="Courier New"/>
              </a:rPr>
              <a:t> </a:t>
            </a:r>
            <a:endParaRPr lang="en-US" sz="3200" dirty="0">
              <a:solidFill>
                <a:schemeClr val="accent2"/>
              </a:solidFill>
              <a:latin typeface="Consolas" panose="020B0609020204030204" pitchFamily="49" charset="0"/>
              <a:ea typeface="Courier New"/>
              <a:cs typeface="Consolas" panose="020B0609020204030204" pitchFamily="49" charset="0"/>
            </a:endParaRPr>
          </a:p>
        </p:txBody>
      </p:sp>
      <p:sp>
        <p:nvSpPr>
          <p:cNvPr id="15"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9" name="Google Shape;137;p17"/>
          <p:cNvSpPr/>
          <p:nvPr/>
        </p:nvSpPr>
        <p:spPr>
          <a:xfrm rot="10800000">
            <a:off x="7879079" y="2453640"/>
            <a:ext cx="3017519" cy="953402"/>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a:effectLst>
            <a:outerShdw blurRad="50800" dist="38100" dir="2700000" algn="tl" rotWithShape="0">
              <a:prstClr val="black">
                <a:alpha val="40000"/>
              </a:prstClr>
            </a:outerShdw>
          </a:effectLst>
        </p:spPr>
        <p:txBody>
          <a:bodyPr spcFirstLastPara="1" wrap="square" lIns="0" tIns="0" rIns="0" bIns="0" anchor="t" anchorCtr="0">
            <a:noAutofit/>
          </a:bodyPr>
          <a:lstStyle/>
          <a:p>
            <a:endParaRPr sz="964"/>
          </a:p>
        </p:txBody>
      </p:sp>
      <p:pic>
        <p:nvPicPr>
          <p:cNvPr id="2" name="Picture 1"/>
          <p:cNvPicPr>
            <a:picLocks noChangeAspect="1"/>
          </p:cNvPicPr>
          <p:nvPr/>
        </p:nvPicPr>
        <p:blipFill>
          <a:blip r:embed="rId4"/>
          <a:stretch>
            <a:fillRect/>
          </a:stretch>
        </p:blipFill>
        <p:spPr>
          <a:xfrm>
            <a:off x="3226382" y="3578199"/>
            <a:ext cx="8513379" cy="1546025"/>
          </a:xfrm>
          <a:prstGeom prst="rect">
            <a:avLst/>
          </a:prstGeom>
        </p:spPr>
      </p:pic>
      <p:sp>
        <p:nvSpPr>
          <p:cNvPr id="10" name="Google Shape;138;p17"/>
          <p:cNvSpPr txBox="1"/>
          <p:nvPr/>
        </p:nvSpPr>
        <p:spPr>
          <a:xfrm>
            <a:off x="8028290" y="2442521"/>
            <a:ext cx="3124381" cy="658507"/>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smtClean="0">
                <a:solidFill>
                  <a:srgbClr val="FFFFFF"/>
                </a:solidFill>
                <a:latin typeface="Trebuchet MS"/>
                <a:ea typeface="Trebuchet MS"/>
                <a:cs typeface="Trebuchet MS"/>
                <a:sym typeface="Trebuchet MS"/>
              </a:rPr>
              <a:t>logical statement</a:t>
            </a:r>
            <a:endParaRPr sz="2800" dirty="0">
              <a:latin typeface="Trebuchet MS"/>
              <a:ea typeface="Trebuchet MS"/>
              <a:cs typeface="Trebuchet MS"/>
              <a:sym typeface="Trebuchet MS"/>
            </a:endParaRPr>
          </a:p>
        </p:txBody>
      </p:sp>
      <p:sp>
        <p:nvSpPr>
          <p:cNvPr id="11" name="Google Shape;137;p17"/>
          <p:cNvSpPr/>
          <p:nvPr/>
        </p:nvSpPr>
        <p:spPr>
          <a:xfrm rot="16200000">
            <a:off x="7557769" y="2709041"/>
            <a:ext cx="660573" cy="3445179"/>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 name="connsiteX0" fmla="*/ 0 w 2183801"/>
              <a:gd name="connsiteY0" fmla="*/ 1155969 h 2474589"/>
              <a:gd name="connsiteX1" fmla="*/ 263730 w 2183801"/>
              <a:gd name="connsiteY1" fmla="*/ 892239 h 2474589"/>
              <a:gd name="connsiteX2" fmla="*/ 1209057 w 2183801"/>
              <a:gd name="connsiteY2" fmla="*/ 869925 h 2474589"/>
              <a:gd name="connsiteX3" fmla="*/ 1356999 w 2183801"/>
              <a:gd name="connsiteY3" fmla="*/ 0 h 2474589"/>
              <a:gd name="connsiteX4" fmla="*/ 1478117 w 2183801"/>
              <a:gd name="connsiteY4" fmla="*/ 903397 h 2474589"/>
              <a:gd name="connsiteX5" fmla="*/ 1920071 w 2183801"/>
              <a:gd name="connsiteY5" fmla="*/ 892239 h 2474589"/>
              <a:gd name="connsiteX6" fmla="*/ 2183801 w 2183801"/>
              <a:gd name="connsiteY6" fmla="*/ 1155969 h 2474589"/>
              <a:gd name="connsiteX7" fmla="*/ 2183801 w 2183801"/>
              <a:gd name="connsiteY7" fmla="*/ 1155964 h 2474589"/>
              <a:gd name="connsiteX8" fmla="*/ 2183801 w 2183801"/>
              <a:gd name="connsiteY8" fmla="*/ 1155964 h 2474589"/>
              <a:gd name="connsiteX9" fmla="*/ 2183801 w 2183801"/>
              <a:gd name="connsiteY9" fmla="*/ 1551552 h 2474589"/>
              <a:gd name="connsiteX10" fmla="*/ 2183801 w 2183801"/>
              <a:gd name="connsiteY10" fmla="*/ 2210859 h 2474589"/>
              <a:gd name="connsiteX11" fmla="*/ 1920071 w 2183801"/>
              <a:gd name="connsiteY11" fmla="*/ 2474589 h 2474589"/>
              <a:gd name="connsiteX12" fmla="*/ 909917 w 2183801"/>
              <a:gd name="connsiteY12" fmla="*/ 2474589 h 2474589"/>
              <a:gd name="connsiteX13" fmla="*/ 363967 w 2183801"/>
              <a:gd name="connsiteY13" fmla="*/ 2474589 h 2474589"/>
              <a:gd name="connsiteX14" fmla="*/ 363967 w 2183801"/>
              <a:gd name="connsiteY14" fmla="*/ 2474589 h 2474589"/>
              <a:gd name="connsiteX15" fmla="*/ 263730 w 2183801"/>
              <a:gd name="connsiteY15" fmla="*/ 2474589 h 2474589"/>
              <a:gd name="connsiteX16" fmla="*/ 0 w 2183801"/>
              <a:gd name="connsiteY16" fmla="*/ 2210859 h 2474589"/>
              <a:gd name="connsiteX17" fmla="*/ 0 w 2183801"/>
              <a:gd name="connsiteY17" fmla="*/ 1551552 h 2474589"/>
              <a:gd name="connsiteX18" fmla="*/ 0 w 2183801"/>
              <a:gd name="connsiteY18" fmla="*/ 1155964 h 2474589"/>
              <a:gd name="connsiteX19" fmla="*/ 0 w 2183801"/>
              <a:gd name="connsiteY19" fmla="*/ 1155964 h 2474589"/>
              <a:gd name="connsiteX20" fmla="*/ 0 w 2183801"/>
              <a:gd name="connsiteY20" fmla="*/ 1155969 h 2474589"/>
              <a:gd name="connsiteX0" fmla="*/ 0 w 2183801"/>
              <a:gd name="connsiteY0" fmla="*/ 1155969 h 2474589"/>
              <a:gd name="connsiteX1" fmla="*/ 263730 w 2183801"/>
              <a:gd name="connsiteY1" fmla="*/ 892239 h 2474589"/>
              <a:gd name="connsiteX2" fmla="*/ 1209057 w 2183801"/>
              <a:gd name="connsiteY2" fmla="*/ 869925 h 2474589"/>
              <a:gd name="connsiteX3" fmla="*/ 1356999 w 2183801"/>
              <a:gd name="connsiteY3" fmla="*/ 0 h 2474589"/>
              <a:gd name="connsiteX4" fmla="*/ 1478116 w 2183801"/>
              <a:gd name="connsiteY4" fmla="*/ 870558 h 2474589"/>
              <a:gd name="connsiteX5" fmla="*/ 1920071 w 2183801"/>
              <a:gd name="connsiteY5" fmla="*/ 892239 h 2474589"/>
              <a:gd name="connsiteX6" fmla="*/ 2183801 w 2183801"/>
              <a:gd name="connsiteY6" fmla="*/ 1155969 h 2474589"/>
              <a:gd name="connsiteX7" fmla="*/ 2183801 w 2183801"/>
              <a:gd name="connsiteY7" fmla="*/ 1155964 h 2474589"/>
              <a:gd name="connsiteX8" fmla="*/ 2183801 w 2183801"/>
              <a:gd name="connsiteY8" fmla="*/ 1155964 h 2474589"/>
              <a:gd name="connsiteX9" fmla="*/ 2183801 w 2183801"/>
              <a:gd name="connsiteY9" fmla="*/ 1551552 h 2474589"/>
              <a:gd name="connsiteX10" fmla="*/ 2183801 w 2183801"/>
              <a:gd name="connsiteY10" fmla="*/ 2210859 h 2474589"/>
              <a:gd name="connsiteX11" fmla="*/ 1920071 w 2183801"/>
              <a:gd name="connsiteY11" fmla="*/ 2474589 h 2474589"/>
              <a:gd name="connsiteX12" fmla="*/ 909917 w 2183801"/>
              <a:gd name="connsiteY12" fmla="*/ 2474589 h 2474589"/>
              <a:gd name="connsiteX13" fmla="*/ 363967 w 2183801"/>
              <a:gd name="connsiteY13" fmla="*/ 2474589 h 2474589"/>
              <a:gd name="connsiteX14" fmla="*/ 363967 w 2183801"/>
              <a:gd name="connsiteY14" fmla="*/ 2474589 h 2474589"/>
              <a:gd name="connsiteX15" fmla="*/ 263730 w 2183801"/>
              <a:gd name="connsiteY15" fmla="*/ 2474589 h 2474589"/>
              <a:gd name="connsiteX16" fmla="*/ 0 w 2183801"/>
              <a:gd name="connsiteY16" fmla="*/ 2210859 h 2474589"/>
              <a:gd name="connsiteX17" fmla="*/ 0 w 2183801"/>
              <a:gd name="connsiteY17" fmla="*/ 1551552 h 2474589"/>
              <a:gd name="connsiteX18" fmla="*/ 0 w 2183801"/>
              <a:gd name="connsiteY18" fmla="*/ 1155964 h 2474589"/>
              <a:gd name="connsiteX19" fmla="*/ 0 w 2183801"/>
              <a:gd name="connsiteY19" fmla="*/ 1155964 h 2474589"/>
              <a:gd name="connsiteX20" fmla="*/ 0 w 2183801"/>
              <a:gd name="connsiteY20" fmla="*/ 1155969 h 2474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474589">
                <a:moveTo>
                  <a:pt x="0" y="1155969"/>
                </a:moveTo>
                <a:cubicBezTo>
                  <a:pt x="0" y="1010315"/>
                  <a:pt x="118076" y="892239"/>
                  <a:pt x="263730" y="892239"/>
                </a:cubicBezTo>
                <a:lnTo>
                  <a:pt x="1209057" y="869925"/>
                </a:lnTo>
                <a:lnTo>
                  <a:pt x="1356999" y="0"/>
                </a:lnTo>
                <a:lnTo>
                  <a:pt x="1478116" y="870558"/>
                </a:lnTo>
                <a:lnTo>
                  <a:pt x="1920071" y="892239"/>
                </a:lnTo>
                <a:cubicBezTo>
                  <a:pt x="2065725" y="892239"/>
                  <a:pt x="2183801" y="1010315"/>
                  <a:pt x="2183801" y="1155969"/>
                </a:cubicBezTo>
                <a:lnTo>
                  <a:pt x="2183801" y="1155964"/>
                </a:lnTo>
                <a:lnTo>
                  <a:pt x="2183801" y="1155964"/>
                </a:lnTo>
                <a:lnTo>
                  <a:pt x="2183801" y="1551552"/>
                </a:lnTo>
                <a:lnTo>
                  <a:pt x="2183801" y="2210859"/>
                </a:lnTo>
                <a:cubicBezTo>
                  <a:pt x="2183801" y="2356513"/>
                  <a:pt x="2065725" y="2474589"/>
                  <a:pt x="1920071" y="2474589"/>
                </a:cubicBezTo>
                <a:lnTo>
                  <a:pt x="909917" y="2474589"/>
                </a:lnTo>
                <a:lnTo>
                  <a:pt x="363967" y="2474589"/>
                </a:lnTo>
                <a:lnTo>
                  <a:pt x="363967" y="2474589"/>
                </a:lnTo>
                <a:lnTo>
                  <a:pt x="263730" y="2474589"/>
                </a:lnTo>
                <a:cubicBezTo>
                  <a:pt x="118076" y="2474589"/>
                  <a:pt x="0" y="2356513"/>
                  <a:pt x="0" y="2210859"/>
                </a:cubicBezTo>
                <a:lnTo>
                  <a:pt x="0" y="1551552"/>
                </a:lnTo>
                <a:lnTo>
                  <a:pt x="0" y="1155964"/>
                </a:lnTo>
                <a:lnTo>
                  <a:pt x="0" y="1155964"/>
                </a:lnTo>
                <a:lnTo>
                  <a:pt x="0" y="1155969"/>
                </a:lnTo>
                <a:close/>
              </a:path>
            </a:pathLst>
          </a:custGeom>
          <a:solidFill>
            <a:srgbClr val="78AAD6"/>
          </a:solidFill>
          <a:ln>
            <a:noFill/>
          </a:ln>
          <a:effectLst>
            <a:outerShdw blurRad="50800" dist="38100" dir="2700000" algn="tl" rotWithShape="0">
              <a:prstClr val="black">
                <a:alpha val="40000"/>
              </a:prstClr>
            </a:outerShdw>
          </a:effectLst>
        </p:spPr>
        <p:txBody>
          <a:bodyPr spcFirstLastPara="1" wrap="square" lIns="0" tIns="0" rIns="0" bIns="0" anchor="t" anchorCtr="0">
            <a:noAutofit/>
          </a:bodyPr>
          <a:lstStyle/>
          <a:p>
            <a:endParaRPr sz="964"/>
          </a:p>
        </p:txBody>
      </p:sp>
      <p:sp>
        <p:nvSpPr>
          <p:cNvPr id="12" name="Google Shape;138;p17"/>
          <p:cNvSpPr txBox="1"/>
          <p:nvPr/>
        </p:nvSpPr>
        <p:spPr>
          <a:xfrm>
            <a:off x="7489093" y="4131401"/>
            <a:ext cx="3124381" cy="658507"/>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smtClean="0">
                <a:solidFill>
                  <a:srgbClr val="FFFFFF"/>
                </a:solidFill>
                <a:latin typeface="Trebuchet MS"/>
                <a:ea typeface="Trebuchet MS"/>
                <a:cs typeface="Trebuchet MS"/>
                <a:sym typeface="Trebuchet MS"/>
              </a:rPr>
              <a:t>value if true</a:t>
            </a:r>
            <a:endParaRPr sz="2800" dirty="0">
              <a:latin typeface="Trebuchet MS"/>
              <a:ea typeface="Trebuchet MS"/>
              <a:cs typeface="Trebuchet MS"/>
              <a:sym typeface="Trebuchet MS"/>
            </a:endParaRPr>
          </a:p>
        </p:txBody>
      </p:sp>
      <p:sp>
        <p:nvSpPr>
          <p:cNvPr id="13" name="Google Shape;137;p17"/>
          <p:cNvSpPr/>
          <p:nvPr/>
        </p:nvSpPr>
        <p:spPr>
          <a:xfrm rot="5400000">
            <a:off x="2566952" y="3061685"/>
            <a:ext cx="660573" cy="3445179"/>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 name="connsiteX0" fmla="*/ 0 w 2183801"/>
              <a:gd name="connsiteY0" fmla="*/ 1155969 h 2474589"/>
              <a:gd name="connsiteX1" fmla="*/ 263730 w 2183801"/>
              <a:gd name="connsiteY1" fmla="*/ 892239 h 2474589"/>
              <a:gd name="connsiteX2" fmla="*/ 1209057 w 2183801"/>
              <a:gd name="connsiteY2" fmla="*/ 869925 h 2474589"/>
              <a:gd name="connsiteX3" fmla="*/ 1356999 w 2183801"/>
              <a:gd name="connsiteY3" fmla="*/ 0 h 2474589"/>
              <a:gd name="connsiteX4" fmla="*/ 1478117 w 2183801"/>
              <a:gd name="connsiteY4" fmla="*/ 903397 h 2474589"/>
              <a:gd name="connsiteX5" fmla="*/ 1920071 w 2183801"/>
              <a:gd name="connsiteY5" fmla="*/ 892239 h 2474589"/>
              <a:gd name="connsiteX6" fmla="*/ 2183801 w 2183801"/>
              <a:gd name="connsiteY6" fmla="*/ 1155969 h 2474589"/>
              <a:gd name="connsiteX7" fmla="*/ 2183801 w 2183801"/>
              <a:gd name="connsiteY7" fmla="*/ 1155964 h 2474589"/>
              <a:gd name="connsiteX8" fmla="*/ 2183801 w 2183801"/>
              <a:gd name="connsiteY8" fmla="*/ 1155964 h 2474589"/>
              <a:gd name="connsiteX9" fmla="*/ 2183801 w 2183801"/>
              <a:gd name="connsiteY9" fmla="*/ 1551552 h 2474589"/>
              <a:gd name="connsiteX10" fmla="*/ 2183801 w 2183801"/>
              <a:gd name="connsiteY10" fmla="*/ 2210859 h 2474589"/>
              <a:gd name="connsiteX11" fmla="*/ 1920071 w 2183801"/>
              <a:gd name="connsiteY11" fmla="*/ 2474589 h 2474589"/>
              <a:gd name="connsiteX12" fmla="*/ 909917 w 2183801"/>
              <a:gd name="connsiteY12" fmla="*/ 2474589 h 2474589"/>
              <a:gd name="connsiteX13" fmla="*/ 363967 w 2183801"/>
              <a:gd name="connsiteY13" fmla="*/ 2474589 h 2474589"/>
              <a:gd name="connsiteX14" fmla="*/ 363967 w 2183801"/>
              <a:gd name="connsiteY14" fmla="*/ 2474589 h 2474589"/>
              <a:gd name="connsiteX15" fmla="*/ 263730 w 2183801"/>
              <a:gd name="connsiteY15" fmla="*/ 2474589 h 2474589"/>
              <a:gd name="connsiteX16" fmla="*/ 0 w 2183801"/>
              <a:gd name="connsiteY16" fmla="*/ 2210859 h 2474589"/>
              <a:gd name="connsiteX17" fmla="*/ 0 w 2183801"/>
              <a:gd name="connsiteY17" fmla="*/ 1551552 h 2474589"/>
              <a:gd name="connsiteX18" fmla="*/ 0 w 2183801"/>
              <a:gd name="connsiteY18" fmla="*/ 1155964 h 2474589"/>
              <a:gd name="connsiteX19" fmla="*/ 0 w 2183801"/>
              <a:gd name="connsiteY19" fmla="*/ 1155964 h 2474589"/>
              <a:gd name="connsiteX20" fmla="*/ 0 w 2183801"/>
              <a:gd name="connsiteY20" fmla="*/ 1155969 h 2474589"/>
              <a:gd name="connsiteX0" fmla="*/ 0 w 2183801"/>
              <a:gd name="connsiteY0" fmla="*/ 1155969 h 2474589"/>
              <a:gd name="connsiteX1" fmla="*/ 263730 w 2183801"/>
              <a:gd name="connsiteY1" fmla="*/ 892239 h 2474589"/>
              <a:gd name="connsiteX2" fmla="*/ 1209057 w 2183801"/>
              <a:gd name="connsiteY2" fmla="*/ 869925 h 2474589"/>
              <a:gd name="connsiteX3" fmla="*/ 1356999 w 2183801"/>
              <a:gd name="connsiteY3" fmla="*/ 0 h 2474589"/>
              <a:gd name="connsiteX4" fmla="*/ 1478116 w 2183801"/>
              <a:gd name="connsiteY4" fmla="*/ 870558 h 2474589"/>
              <a:gd name="connsiteX5" fmla="*/ 1920071 w 2183801"/>
              <a:gd name="connsiteY5" fmla="*/ 892239 h 2474589"/>
              <a:gd name="connsiteX6" fmla="*/ 2183801 w 2183801"/>
              <a:gd name="connsiteY6" fmla="*/ 1155969 h 2474589"/>
              <a:gd name="connsiteX7" fmla="*/ 2183801 w 2183801"/>
              <a:gd name="connsiteY7" fmla="*/ 1155964 h 2474589"/>
              <a:gd name="connsiteX8" fmla="*/ 2183801 w 2183801"/>
              <a:gd name="connsiteY8" fmla="*/ 1155964 h 2474589"/>
              <a:gd name="connsiteX9" fmla="*/ 2183801 w 2183801"/>
              <a:gd name="connsiteY9" fmla="*/ 1551552 h 2474589"/>
              <a:gd name="connsiteX10" fmla="*/ 2183801 w 2183801"/>
              <a:gd name="connsiteY10" fmla="*/ 2210859 h 2474589"/>
              <a:gd name="connsiteX11" fmla="*/ 1920071 w 2183801"/>
              <a:gd name="connsiteY11" fmla="*/ 2474589 h 2474589"/>
              <a:gd name="connsiteX12" fmla="*/ 909917 w 2183801"/>
              <a:gd name="connsiteY12" fmla="*/ 2474589 h 2474589"/>
              <a:gd name="connsiteX13" fmla="*/ 363967 w 2183801"/>
              <a:gd name="connsiteY13" fmla="*/ 2474589 h 2474589"/>
              <a:gd name="connsiteX14" fmla="*/ 363967 w 2183801"/>
              <a:gd name="connsiteY14" fmla="*/ 2474589 h 2474589"/>
              <a:gd name="connsiteX15" fmla="*/ 263730 w 2183801"/>
              <a:gd name="connsiteY15" fmla="*/ 2474589 h 2474589"/>
              <a:gd name="connsiteX16" fmla="*/ 0 w 2183801"/>
              <a:gd name="connsiteY16" fmla="*/ 2210859 h 2474589"/>
              <a:gd name="connsiteX17" fmla="*/ 0 w 2183801"/>
              <a:gd name="connsiteY17" fmla="*/ 1551552 h 2474589"/>
              <a:gd name="connsiteX18" fmla="*/ 0 w 2183801"/>
              <a:gd name="connsiteY18" fmla="*/ 1155964 h 2474589"/>
              <a:gd name="connsiteX19" fmla="*/ 0 w 2183801"/>
              <a:gd name="connsiteY19" fmla="*/ 1155964 h 2474589"/>
              <a:gd name="connsiteX20" fmla="*/ 0 w 2183801"/>
              <a:gd name="connsiteY20" fmla="*/ 1155969 h 2474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474589">
                <a:moveTo>
                  <a:pt x="0" y="1155969"/>
                </a:moveTo>
                <a:cubicBezTo>
                  <a:pt x="0" y="1010315"/>
                  <a:pt x="118076" y="892239"/>
                  <a:pt x="263730" y="892239"/>
                </a:cubicBezTo>
                <a:lnTo>
                  <a:pt x="1209057" y="869925"/>
                </a:lnTo>
                <a:lnTo>
                  <a:pt x="1356999" y="0"/>
                </a:lnTo>
                <a:lnTo>
                  <a:pt x="1478116" y="870558"/>
                </a:lnTo>
                <a:lnTo>
                  <a:pt x="1920071" y="892239"/>
                </a:lnTo>
                <a:cubicBezTo>
                  <a:pt x="2065725" y="892239"/>
                  <a:pt x="2183801" y="1010315"/>
                  <a:pt x="2183801" y="1155969"/>
                </a:cubicBezTo>
                <a:lnTo>
                  <a:pt x="2183801" y="1155964"/>
                </a:lnTo>
                <a:lnTo>
                  <a:pt x="2183801" y="1155964"/>
                </a:lnTo>
                <a:lnTo>
                  <a:pt x="2183801" y="1551552"/>
                </a:lnTo>
                <a:lnTo>
                  <a:pt x="2183801" y="2210859"/>
                </a:lnTo>
                <a:cubicBezTo>
                  <a:pt x="2183801" y="2356513"/>
                  <a:pt x="2065725" y="2474589"/>
                  <a:pt x="1920071" y="2474589"/>
                </a:cubicBezTo>
                <a:lnTo>
                  <a:pt x="909917" y="2474589"/>
                </a:lnTo>
                <a:lnTo>
                  <a:pt x="363967" y="2474589"/>
                </a:lnTo>
                <a:lnTo>
                  <a:pt x="363967" y="2474589"/>
                </a:lnTo>
                <a:lnTo>
                  <a:pt x="263730" y="2474589"/>
                </a:lnTo>
                <a:cubicBezTo>
                  <a:pt x="118076" y="2474589"/>
                  <a:pt x="0" y="2356513"/>
                  <a:pt x="0" y="2210859"/>
                </a:cubicBezTo>
                <a:lnTo>
                  <a:pt x="0" y="1551552"/>
                </a:lnTo>
                <a:lnTo>
                  <a:pt x="0" y="1155964"/>
                </a:lnTo>
                <a:lnTo>
                  <a:pt x="0" y="1155964"/>
                </a:lnTo>
                <a:lnTo>
                  <a:pt x="0" y="1155969"/>
                </a:lnTo>
                <a:close/>
              </a:path>
            </a:pathLst>
          </a:custGeom>
          <a:solidFill>
            <a:srgbClr val="78AAD6"/>
          </a:solidFill>
          <a:ln>
            <a:noFill/>
          </a:ln>
          <a:effectLst>
            <a:outerShdw blurRad="50800" dist="38100" dir="2700000" algn="tl" rotWithShape="0">
              <a:prstClr val="black">
                <a:alpha val="40000"/>
              </a:prstClr>
            </a:outerShdw>
          </a:effectLst>
        </p:spPr>
        <p:txBody>
          <a:bodyPr spcFirstLastPara="1" wrap="square" lIns="0" tIns="0" rIns="0" bIns="0" anchor="t" anchorCtr="0">
            <a:noAutofit/>
          </a:bodyPr>
          <a:lstStyle/>
          <a:p>
            <a:endParaRPr sz="964"/>
          </a:p>
        </p:txBody>
      </p:sp>
      <p:sp>
        <p:nvSpPr>
          <p:cNvPr id="16" name="Google Shape;138;p17"/>
          <p:cNvSpPr txBox="1"/>
          <p:nvPr/>
        </p:nvSpPr>
        <p:spPr>
          <a:xfrm>
            <a:off x="1219437" y="4472426"/>
            <a:ext cx="3124381" cy="658507"/>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smtClean="0">
                <a:solidFill>
                  <a:srgbClr val="FFFFFF"/>
                </a:solidFill>
                <a:latin typeface="Trebuchet MS"/>
                <a:ea typeface="Trebuchet MS"/>
                <a:cs typeface="Trebuchet MS"/>
                <a:sym typeface="Trebuchet MS"/>
              </a:rPr>
              <a:t>value if false</a:t>
            </a:r>
            <a:endParaRPr sz="2800" dirty="0">
              <a:latin typeface="Trebuchet MS"/>
              <a:ea typeface="Trebuchet MS"/>
              <a:cs typeface="Trebuchet MS"/>
              <a:sym typeface="Trebuchet MS"/>
            </a:endParaRPr>
          </a:p>
        </p:txBody>
      </p:sp>
    </p:spTree>
    <p:extLst>
      <p:ext uri="{BB962C8B-B14F-4D97-AF65-F5344CB8AC3E}">
        <p14:creationId xmlns:p14="http://schemas.microsoft.com/office/powerpoint/2010/main" val="39029318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show="0">
  <p:cSld>
    <p:spTree>
      <p:nvGrpSpPr>
        <p:cNvPr id="1" name="Shape 247"/>
        <p:cNvGrpSpPr/>
        <p:nvPr/>
      </p:nvGrpSpPr>
      <p:grpSpPr>
        <a:xfrm>
          <a:off x="0" y="0"/>
          <a:ext cx="0" cy="0"/>
          <a:chOff x="0" y="0"/>
          <a:chExt cx="0" cy="0"/>
        </a:xfrm>
      </p:grpSpPr>
      <p:sp>
        <p:nvSpPr>
          <p:cNvPr id="248" name="Google Shape;248;p27"/>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49" name="Google Shape;249;p27"/>
          <p:cNvSpPr txBox="1">
            <a:spLocks noGrp="1"/>
          </p:cNvSpPr>
          <p:nvPr>
            <p:ph type="title"/>
          </p:nvPr>
        </p:nvSpPr>
        <p:spPr>
          <a:xfrm>
            <a:off x="4311015" y="316125"/>
            <a:ext cx="3586821"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select() helpers</a:t>
            </a:r>
            <a:endParaRPr/>
          </a:p>
        </p:txBody>
      </p:sp>
      <p:graphicFrame>
        <p:nvGraphicFramePr>
          <p:cNvPr id="250" name="Google Shape;250;p27"/>
          <p:cNvGraphicFramePr/>
          <p:nvPr>
            <p:extLst>
              <p:ext uri="{D42A27DB-BD31-4B8C-83A1-F6EECF244321}">
                <p14:modId xmlns:p14="http://schemas.microsoft.com/office/powerpoint/2010/main" val="2125162881"/>
              </p:ext>
            </p:extLst>
          </p:nvPr>
        </p:nvGraphicFramePr>
        <p:xfrm>
          <a:off x="300942" y="1683899"/>
          <a:ext cx="10669825" cy="4840712"/>
        </p:xfrm>
        <a:graphic>
          <a:graphicData uri="http://schemas.openxmlformats.org/drawingml/2006/table">
            <a:tbl>
              <a:tblPr>
                <a:noFill/>
                <a:tableStyleId>{E8A09481-35D7-4565-9225-4E10A05E4E98}</a:tableStyleId>
              </a:tblPr>
              <a:tblGrid>
                <a:gridCol w="1970363">
                  <a:extLst>
                    <a:ext uri="{9D8B030D-6E8A-4147-A177-3AD203B41FA5}">
                      <a16:colId xmlns:a16="http://schemas.microsoft.com/office/drawing/2014/main" xmlns="" val="20000"/>
                    </a:ext>
                  </a:extLst>
                </a:gridCol>
                <a:gridCol w="2991916">
                  <a:extLst>
                    <a:ext uri="{9D8B030D-6E8A-4147-A177-3AD203B41FA5}">
                      <a16:colId xmlns:a16="http://schemas.microsoft.com/office/drawing/2014/main" xmlns="" val="20001"/>
                    </a:ext>
                  </a:extLst>
                </a:gridCol>
                <a:gridCol w="5707546">
                  <a:extLst>
                    <a:ext uri="{9D8B030D-6E8A-4147-A177-3AD203B41FA5}">
                      <a16:colId xmlns:a16="http://schemas.microsoft.com/office/drawing/2014/main" xmlns="" val="20002"/>
                    </a:ext>
                  </a:extLst>
                </a:gridCol>
              </a:tblGrid>
              <a:tr h="1221236">
                <a:tc>
                  <a:txBody>
                    <a:bodyPr/>
                    <a:lstStyle/>
                    <a:p>
                      <a:pPr marL="0" lvl="0" indent="0" algn="ctr" rtl="0">
                        <a:spcBef>
                          <a:spcPts val="0"/>
                        </a:spcBef>
                        <a:spcAft>
                          <a:spcPts val="0"/>
                        </a:spcAft>
                        <a:buNone/>
                      </a:pPr>
                      <a:r>
                        <a:rPr lang="en-US" sz="3600"/>
                        <a:t>Function</a:t>
                      </a:r>
                      <a:endParaRPr sz="3600"/>
                    </a:p>
                  </a:txBody>
                  <a:tcPr marL="48978" marR="48978" marT="55446" marB="55446"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3600"/>
                        <a:t>What it does</a:t>
                      </a:r>
                      <a:endParaRPr sz="3600"/>
                    </a:p>
                  </a:txBody>
                  <a:tcPr marL="48978" marR="48978" marT="55446" marB="55446"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3600"/>
                        <a:t>How it’s used</a:t>
                      </a:r>
                      <a:endParaRPr sz="3600"/>
                    </a:p>
                  </a:txBody>
                  <a:tcPr marL="48978" marR="48978" marT="55446" marB="55446" anchor="ctr">
                    <a:lnB w="9525" cap="flat" cmpd="sng">
                      <a:solidFill>
                        <a:srgbClr val="9E9E9E"/>
                      </a:solidFill>
                      <a:prstDash val="solid"/>
                      <a:round/>
                      <a:headEnd type="none" w="sm" len="sm"/>
                      <a:tailEnd type="none" w="sm" len="sm"/>
                    </a:lnB>
                  </a:tcPr>
                </a:tc>
                <a:extLst>
                  <a:ext uri="{0D108BD9-81ED-4DB2-BD59-A6C34878D82A}">
                    <a16:rowId xmlns:a16="http://schemas.microsoft.com/office/drawing/2014/main" xmlns="" val="10000"/>
                  </a:ext>
                </a:extLst>
              </a:tr>
              <a:tr h="862007">
                <a:tc>
                  <a:txBody>
                    <a:bodyPr/>
                    <a:lstStyle/>
                    <a:p>
                      <a:pPr marL="12700" lvl="0" indent="0" algn="ctr" rtl="0">
                        <a:spcBef>
                          <a:spcPts val="0"/>
                        </a:spcBef>
                        <a:spcAft>
                          <a:spcPts val="0"/>
                        </a:spcAft>
                        <a:buNone/>
                      </a:pPr>
                      <a:r>
                        <a:rPr lang="en-US" sz="3600" b="1">
                          <a:solidFill>
                            <a:schemeClr val="dk1"/>
                          </a:solidFill>
                          <a:latin typeface="Trebuchet MS"/>
                          <a:ea typeface="Trebuchet MS"/>
                          <a:cs typeface="Trebuchet MS"/>
                          <a:sym typeface="Trebuchet MS"/>
                        </a:rPr>
                        <a:t>:</a:t>
                      </a:r>
                      <a:endParaRPr sz="3600"/>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2700" lvl="0" indent="0" algn="ctr" rtl="0">
                        <a:spcBef>
                          <a:spcPts val="0"/>
                        </a:spcBef>
                        <a:spcAft>
                          <a:spcPts val="0"/>
                        </a:spcAft>
                        <a:buNone/>
                      </a:pPr>
                      <a:r>
                        <a:rPr lang="en-US" sz="2500">
                          <a:solidFill>
                            <a:schemeClr val="dk1"/>
                          </a:solidFill>
                          <a:latin typeface="Calibri"/>
                          <a:ea typeface="Calibri"/>
                          <a:cs typeface="Calibri"/>
                          <a:sym typeface="Calibri"/>
                        </a:rPr>
                        <a:t>Select range of columns</a:t>
                      </a:r>
                      <a:endParaRPr sz="900"/>
                    </a:p>
                  </a:txBody>
                  <a:tcPr marL="0" marR="0"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77800" lvl="0" indent="0" algn="l" rtl="0">
                        <a:spcBef>
                          <a:spcPts val="0"/>
                        </a:spcBef>
                        <a:spcAft>
                          <a:spcPts val="0"/>
                        </a:spcAft>
                        <a:buNone/>
                      </a:pPr>
                      <a:r>
                        <a:rPr lang="en-US" sz="2000">
                          <a:solidFill>
                            <a:schemeClr val="dk1"/>
                          </a:solidFill>
                          <a:latin typeface="Courier New"/>
                          <a:ea typeface="Courier New"/>
                          <a:cs typeface="Courier New"/>
                          <a:sym typeface="Courier New"/>
                        </a:rPr>
                        <a:t>select(orders, Order_ID</a:t>
                      </a:r>
                      <a:r>
                        <a:rPr lang="en-US" sz="2000">
                          <a:solidFill>
                            <a:srgbClr val="FF0000"/>
                          </a:solidFill>
                          <a:latin typeface="Courier New"/>
                          <a:ea typeface="Courier New"/>
                          <a:cs typeface="Courier New"/>
                          <a:sym typeface="Courier New"/>
                        </a:rPr>
                        <a:t>:</a:t>
                      </a:r>
                      <a:r>
                        <a:rPr lang="en-US" sz="2000">
                          <a:solidFill>
                            <a:schemeClr val="dk1"/>
                          </a:solidFill>
                          <a:latin typeface="Courier New"/>
                          <a:ea typeface="Courier New"/>
                          <a:cs typeface="Courier New"/>
                          <a:sym typeface="Courier New"/>
                        </a:rPr>
                        <a:t>LAB_STATUS_C)</a:t>
                      </a:r>
                      <a:endParaRPr sz="900"/>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xmlns="" val="10001"/>
                  </a:ext>
                </a:extLst>
              </a:tr>
              <a:tr h="1000800">
                <a:tc>
                  <a:txBody>
                    <a:bodyPr/>
                    <a:lstStyle/>
                    <a:p>
                      <a:pPr marL="12700" lvl="0" indent="0" algn="ctr" rtl="0">
                        <a:spcBef>
                          <a:spcPts val="0"/>
                        </a:spcBef>
                        <a:spcAft>
                          <a:spcPts val="0"/>
                        </a:spcAft>
                        <a:buNone/>
                      </a:pPr>
                      <a:r>
                        <a:rPr lang="en-US" sz="5800" b="1">
                          <a:solidFill>
                            <a:schemeClr val="dk1"/>
                          </a:solidFill>
                          <a:latin typeface="Trebuchet MS"/>
                          <a:ea typeface="Trebuchet MS"/>
                          <a:cs typeface="Trebuchet MS"/>
                          <a:sym typeface="Trebuchet MS"/>
                        </a:rPr>
                        <a:t>-</a:t>
                      </a:r>
                      <a:endParaRPr sz="5800"/>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2700" lvl="0" indent="0" algn="ctr" rtl="0">
                        <a:spcBef>
                          <a:spcPts val="0"/>
                        </a:spcBef>
                        <a:spcAft>
                          <a:spcPts val="0"/>
                        </a:spcAft>
                        <a:buNone/>
                      </a:pPr>
                      <a:r>
                        <a:rPr lang="en-US" sz="2500">
                          <a:solidFill>
                            <a:schemeClr val="dk1"/>
                          </a:solidFill>
                          <a:latin typeface="Calibri"/>
                          <a:ea typeface="Calibri"/>
                          <a:cs typeface="Calibri"/>
                          <a:sym typeface="Calibri"/>
                        </a:rPr>
                        <a:t>Select every column but</a:t>
                      </a:r>
                      <a:endParaRPr sz="900"/>
                    </a:p>
                  </a:txBody>
                  <a:tcPr marL="0" marR="0"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77800" lvl="0" indent="0" algn="l" rtl="0">
                        <a:spcBef>
                          <a:spcPts val="0"/>
                        </a:spcBef>
                        <a:spcAft>
                          <a:spcPts val="0"/>
                        </a:spcAft>
                        <a:buNone/>
                      </a:pPr>
                      <a:r>
                        <a:rPr lang="en-US" sz="2000">
                          <a:solidFill>
                            <a:schemeClr val="dk1"/>
                          </a:solidFill>
                          <a:latin typeface="Courier New"/>
                          <a:ea typeface="Courier New"/>
                          <a:cs typeface="Courier New"/>
                          <a:sym typeface="Courier New"/>
                        </a:rPr>
                        <a:t>select(orders, </a:t>
                      </a:r>
                      <a:r>
                        <a:rPr lang="en-US" sz="2000" b="1">
                          <a:solidFill>
                            <a:srgbClr val="FF0000"/>
                          </a:solidFill>
                          <a:latin typeface="Courier New"/>
                          <a:ea typeface="Courier New"/>
                          <a:cs typeface="Courier New"/>
                          <a:sym typeface="Courier New"/>
                        </a:rPr>
                        <a:t>-</a:t>
                      </a:r>
                      <a:r>
                        <a:rPr lang="en-US" sz="2000">
                          <a:solidFill>
                            <a:schemeClr val="dk1"/>
                          </a:solidFill>
                          <a:latin typeface="Courier New"/>
                          <a:ea typeface="Courier New"/>
                          <a:cs typeface="Courier New"/>
                          <a:sym typeface="Courier New"/>
                        </a:rPr>
                        <a:t>Patient_ID)</a:t>
                      </a:r>
                      <a:endParaRPr sz="900"/>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xmlns="" val="10002"/>
                  </a:ext>
                </a:extLst>
              </a:tr>
              <a:tr h="862007">
                <a:tc>
                  <a:txBody>
                    <a:bodyPr/>
                    <a:lstStyle/>
                    <a:p>
                      <a:pPr marL="12700" lvl="0" indent="0" algn="l" rtl="0">
                        <a:spcBef>
                          <a:spcPts val="0"/>
                        </a:spcBef>
                        <a:spcAft>
                          <a:spcPts val="0"/>
                        </a:spcAft>
                        <a:buNone/>
                      </a:pPr>
                      <a:r>
                        <a:rPr lang="en-US" sz="2500" b="1">
                          <a:solidFill>
                            <a:schemeClr val="dk1"/>
                          </a:solidFill>
                          <a:latin typeface="Trebuchet MS"/>
                          <a:ea typeface="Trebuchet MS"/>
                          <a:cs typeface="Trebuchet MS"/>
                          <a:sym typeface="Trebuchet MS"/>
                        </a:rPr>
                        <a:t>starts_with()</a:t>
                      </a:r>
                      <a:endParaRPr sz="5800"/>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2700" lvl="0" indent="0" algn="ctr" rtl="0">
                        <a:spcBef>
                          <a:spcPts val="0"/>
                        </a:spcBef>
                        <a:spcAft>
                          <a:spcPts val="0"/>
                        </a:spcAft>
                        <a:buNone/>
                      </a:pPr>
                      <a:r>
                        <a:rPr lang="en-US" sz="2500">
                          <a:solidFill>
                            <a:schemeClr val="dk1"/>
                          </a:solidFill>
                          <a:latin typeface="Calibri"/>
                          <a:ea typeface="Calibri"/>
                          <a:cs typeface="Calibri"/>
                          <a:sym typeface="Calibri"/>
                        </a:rPr>
                        <a:t>Select columns that start with</a:t>
                      </a:r>
                      <a:endParaRPr sz="900"/>
                    </a:p>
                  </a:txBody>
                  <a:tcPr marL="0" marR="0"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77800" lvl="0" indent="0" algn="l" rtl="0">
                        <a:spcBef>
                          <a:spcPts val="0"/>
                        </a:spcBef>
                        <a:spcAft>
                          <a:spcPts val="0"/>
                        </a:spcAft>
                        <a:buNone/>
                      </a:pPr>
                      <a:r>
                        <a:rPr lang="en-US" sz="2000">
                          <a:solidFill>
                            <a:schemeClr val="dk1"/>
                          </a:solidFill>
                          <a:latin typeface="Courier New"/>
                          <a:ea typeface="Courier New"/>
                          <a:cs typeface="Courier New"/>
                          <a:sym typeface="Courier New"/>
                        </a:rPr>
                        <a:t>select(orders, </a:t>
                      </a:r>
                      <a:r>
                        <a:rPr lang="en-US" sz="2000">
                          <a:solidFill>
                            <a:srgbClr val="FF0000"/>
                          </a:solidFill>
                          <a:latin typeface="Courier New"/>
                          <a:ea typeface="Courier New"/>
                          <a:cs typeface="Courier New"/>
                          <a:sym typeface="Courier New"/>
                        </a:rPr>
                        <a:t>starts_with("Order")</a:t>
                      </a:r>
                      <a:r>
                        <a:rPr lang="en-US" sz="2000">
                          <a:solidFill>
                            <a:schemeClr val="dk1"/>
                          </a:solidFill>
                          <a:latin typeface="Courier New"/>
                          <a:ea typeface="Courier New"/>
                          <a:cs typeface="Courier New"/>
                          <a:sym typeface="Courier New"/>
                        </a:rPr>
                        <a:t>)</a:t>
                      </a:r>
                      <a:endParaRPr sz="900"/>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xmlns="" val="10003"/>
                  </a:ext>
                </a:extLst>
              </a:tr>
              <a:tr h="862007">
                <a:tc>
                  <a:txBody>
                    <a:bodyPr/>
                    <a:lstStyle/>
                    <a:p>
                      <a:pPr marL="12700" lvl="0" indent="0" algn="l" rtl="0">
                        <a:spcBef>
                          <a:spcPts val="0"/>
                        </a:spcBef>
                        <a:spcAft>
                          <a:spcPts val="0"/>
                        </a:spcAft>
                        <a:buClr>
                          <a:schemeClr val="dk1"/>
                        </a:buClr>
                        <a:buSzPts val="1200"/>
                        <a:buFont typeface="Arial"/>
                        <a:buNone/>
                      </a:pPr>
                      <a:r>
                        <a:rPr lang="en-US" sz="2500" b="1">
                          <a:solidFill>
                            <a:schemeClr val="dk1"/>
                          </a:solidFill>
                          <a:latin typeface="Trebuchet MS"/>
                          <a:ea typeface="Trebuchet MS"/>
                          <a:cs typeface="Trebuchet MS"/>
                          <a:sym typeface="Trebuchet MS"/>
                        </a:rPr>
                        <a:t>contains()</a:t>
                      </a:r>
                      <a:endParaRPr sz="2500" b="1">
                        <a:solidFill>
                          <a:schemeClr val="dk1"/>
                        </a:solidFill>
                        <a:latin typeface="Trebuchet MS"/>
                        <a:ea typeface="Trebuchet MS"/>
                        <a:cs typeface="Trebuchet MS"/>
                        <a:sym typeface="Trebuchet MS"/>
                      </a:endParaRPr>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2700" lvl="0" indent="0" algn="ctr" rtl="0">
                        <a:spcBef>
                          <a:spcPts val="0"/>
                        </a:spcBef>
                        <a:spcAft>
                          <a:spcPts val="0"/>
                        </a:spcAft>
                        <a:buClr>
                          <a:schemeClr val="dk1"/>
                        </a:buClr>
                        <a:buSzPts val="1200"/>
                        <a:buFont typeface="Arial"/>
                        <a:buNone/>
                      </a:pPr>
                      <a:r>
                        <a:rPr lang="en-US" sz="2500">
                          <a:solidFill>
                            <a:schemeClr val="dk1"/>
                          </a:solidFill>
                          <a:latin typeface="Calibri"/>
                          <a:ea typeface="Calibri"/>
                          <a:cs typeface="Calibri"/>
                          <a:sym typeface="Calibri"/>
                        </a:rPr>
                        <a:t>Select columns that contain</a:t>
                      </a:r>
                      <a:endParaRPr sz="2500">
                        <a:solidFill>
                          <a:schemeClr val="dk1"/>
                        </a:solidFill>
                        <a:latin typeface="Calibri"/>
                        <a:ea typeface="Calibri"/>
                        <a:cs typeface="Calibri"/>
                        <a:sym typeface="Calibri"/>
                      </a:endParaRPr>
                    </a:p>
                  </a:txBody>
                  <a:tcPr marL="0" marR="0"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77800" lvl="0" indent="0" algn="l" rtl="0">
                        <a:spcBef>
                          <a:spcPts val="0"/>
                        </a:spcBef>
                        <a:spcAft>
                          <a:spcPts val="0"/>
                        </a:spcAft>
                        <a:buClr>
                          <a:schemeClr val="dk1"/>
                        </a:buClr>
                        <a:buFont typeface="Arial"/>
                        <a:buNone/>
                      </a:pPr>
                      <a:r>
                        <a:rPr lang="en-US" sz="2000" dirty="0">
                          <a:solidFill>
                            <a:schemeClr val="dk1"/>
                          </a:solidFill>
                          <a:latin typeface="Courier New"/>
                          <a:ea typeface="Courier New"/>
                          <a:cs typeface="Courier New"/>
                          <a:sym typeface="Courier New"/>
                        </a:rPr>
                        <a:t>select(orders, </a:t>
                      </a:r>
                      <a:r>
                        <a:rPr lang="en-US" sz="2000" dirty="0">
                          <a:solidFill>
                            <a:srgbClr val="FF0000"/>
                          </a:solidFill>
                          <a:latin typeface="Courier New"/>
                          <a:ea typeface="Courier New"/>
                          <a:cs typeface="Courier New"/>
                          <a:sym typeface="Courier New"/>
                        </a:rPr>
                        <a:t>contains("Time")</a:t>
                      </a:r>
                      <a:r>
                        <a:rPr lang="en-US" sz="2000" dirty="0">
                          <a:solidFill>
                            <a:schemeClr val="dk1"/>
                          </a:solidFill>
                          <a:latin typeface="Courier New"/>
                          <a:ea typeface="Courier New"/>
                          <a:cs typeface="Courier New"/>
                          <a:sym typeface="Courier New"/>
                        </a:rPr>
                        <a:t>)</a:t>
                      </a:r>
                      <a:endParaRPr sz="2000" dirty="0">
                        <a:solidFill>
                          <a:schemeClr val="dk1"/>
                        </a:solidFill>
                        <a:latin typeface="Courier New"/>
                        <a:ea typeface="Courier New"/>
                        <a:cs typeface="Courier New"/>
                        <a:sym typeface="Courier New"/>
                      </a:endParaRPr>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xmlns="" val="10004"/>
                  </a:ext>
                </a:extLst>
              </a:tr>
            </a:tbl>
          </a:graphicData>
        </a:graphic>
      </p:graphicFrame>
      <p:sp>
        <p:nvSpPr>
          <p:cNvPr id="5"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83"/>
        <p:cNvGrpSpPr/>
        <p:nvPr/>
      </p:nvGrpSpPr>
      <p:grpSpPr>
        <a:xfrm>
          <a:off x="0" y="0"/>
          <a:ext cx="0" cy="0"/>
          <a:chOff x="0" y="0"/>
          <a:chExt cx="0" cy="0"/>
        </a:xfrm>
      </p:grpSpPr>
      <p:sp>
        <p:nvSpPr>
          <p:cNvPr id="84" name="Google Shape;84;p13"/>
          <p:cNvSpPr/>
          <p:nvPr/>
        </p:nvSpPr>
        <p:spPr>
          <a:xfrm>
            <a:off x="0" y="0"/>
            <a:ext cx="12191999"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85" name="Google Shape;85;p13"/>
          <p:cNvSpPr txBox="1">
            <a:spLocks noGrp="1"/>
          </p:cNvSpPr>
          <p:nvPr>
            <p:ph type="title"/>
          </p:nvPr>
        </p:nvSpPr>
        <p:spPr>
          <a:xfrm>
            <a:off x="5195995" y="1879600"/>
            <a:ext cx="5626768" cy="1539643"/>
          </a:xfrm>
          <a:prstGeom prst="rect">
            <a:avLst/>
          </a:prstGeom>
          <a:noFill/>
          <a:ln>
            <a:noFill/>
          </a:ln>
        </p:spPr>
        <p:txBody>
          <a:bodyPr spcFirstLastPara="1" wrap="square" lIns="0" tIns="9522" rIns="0" bIns="0" anchor="t" anchorCtr="0">
            <a:noAutofit/>
          </a:bodyPr>
          <a:lstStyle/>
          <a:p>
            <a:pPr marL="6803"/>
            <a:r>
              <a:rPr lang="en-US" sz="8812" b="1">
                <a:solidFill>
                  <a:srgbClr val="F3F3F3"/>
                </a:solidFill>
                <a:latin typeface="Arial"/>
                <a:ea typeface="Arial"/>
                <a:cs typeface="Arial"/>
                <a:sym typeface="Arial"/>
              </a:rPr>
              <a:t>The Data Analysis Process</a:t>
            </a:r>
            <a:endParaRPr sz="8812">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89"/>
        <p:cNvGrpSpPr/>
        <p:nvPr/>
      </p:nvGrpSpPr>
      <p:grpSpPr>
        <a:xfrm>
          <a:off x="0" y="0"/>
          <a:ext cx="0" cy="0"/>
          <a:chOff x="0" y="0"/>
          <a:chExt cx="0" cy="0"/>
        </a:xfrm>
      </p:grpSpPr>
      <p:sp>
        <p:nvSpPr>
          <p:cNvPr id="90" name="Google Shape;90;p14"/>
          <p:cNvSpPr txBox="1"/>
          <p:nvPr/>
        </p:nvSpPr>
        <p:spPr>
          <a:xfrm>
            <a:off x="1248281" y="3154377"/>
            <a:ext cx="1043679" cy="503196"/>
          </a:xfrm>
          <a:prstGeom prst="rect">
            <a:avLst/>
          </a:prstGeom>
          <a:noFill/>
          <a:ln>
            <a:noFill/>
          </a:ln>
        </p:spPr>
        <p:txBody>
          <a:bodyPr spcFirstLastPara="1" wrap="square" lIns="0" tIns="8504" rIns="0" bIns="0" anchor="t" anchorCtr="0">
            <a:noAutofit/>
          </a:bodyPr>
          <a:lstStyle/>
          <a:p>
            <a:pPr marL="6803"/>
            <a:r>
              <a:rPr lang="en-US" sz="2812">
                <a:latin typeface="Calibri"/>
                <a:ea typeface="Calibri"/>
                <a:cs typeface="Calibri"/>
                <a:sym typeface="Calibri"/>
              </a:rPr>
              <a:t>Import</a:t>
            </a:r>
            <a:endParaRPr sz="2812">
              <a:latin typeface="Calibri"/>
              <a:ea typeface="Calibri"/>
              <a:cs typeface="Calibri"/>
              <a:sym typeface="Calibri"/>
            </a:endParaRPr>
          </a:p>
        </p:txBody>
      </p:sp>
      <p:sp>
        <p:nvSpPr>
          <p:cNvPr id="91" name="Google Shape;91;p14"/>
          <p:cNvSpPr txBox="1"/>
          <p:nvPr/>
        </p:nvSpPr>
        <p:spPr>
          <a:xfrm>
            <a:off x="3189135" y="3154377"/>
            <a:ext cx="659571" cy="503196"/>
          </a:xfrm>
          <a:prstGeom prst="rect">
            <a:avLst/>
          </a:prstGeom>
          <a:noFill/>
          <a:ln>
            <a:noFill/>
          </a:ln>
        </p:spPr>
        <p:txBody>
          <a:bodyPr spcFirstLastPara="1" wrap="square" lIns="0" tIns="8504" rIns="0" bIns="0" anchor="t" anchorCtr="0">
            <a:noAutofit/>
          </a:bodyPr>
          <a:lstStyle/>
          <a:p>
            <a:pPr marL="6803"/>
            <a:r>
              <a:rPr lang="en-US" sz="2812">
                <a:latin typeface="Calibri"/>
                <a:ea typeface="Calibri"/>
                <a:cs typeface="Calibri"/>
                <a:sym typeface="Calibri"/>
              </a:rPr>
              <a:t>Tidy</a:t>
            </a:r>
            <a:endParaRPr sz="2812">
              <a:latin typeface="Calibri"/>
              <a:ea typeface="Calibri"/>
              <a:cs typeface="Calibri"/>
              <a:sym typeface="Calibri"/>
            </a:endParaRPr>
          </a:p>
        </p:txBody>
      </p:sp>
      <p:sp>
        <p:nvSpPr>
          <p:cNvPr id="92" name="Google Shape;92;p14"/>
          <p:cNvSpPr txBox="1"/>
          <p:nvPr/>
        </p:nvSpPr>
        <p:spPr>
          <a:xfrm>
            <a:off x="5000972" y="2068603"/>
            <a:ext cx="1321554" cy="503196"/>
          </a:xfrm>
          <a:prstGeom prst="rect">
            <a:avLst/>
          </a:prstGeom>
          <a:noFill/>
          <a:ln>
            <a:noFill/>
          </a:ln>
        </p:spPr>
        <p:txBody>
          <a:bodyPr spcFirstLastPara="1" wrap="square" lIns="0" tIns="8504" rIns="0" bIns="0" anchor="t" anchorCtr="0">
            <a:noAutofit/>
          </a:bodyPr>
          <a:lstStyle/>
          <a:p>
            <a:pPr marL="6803"/>
            <a:r>
              <a:rPr lang="en-US" sz="2812">
                <a:latin typeface="Calibri"/>
                <a:ea typeface="Calibri"/>
                <a:cs typeface="Calibri"/>
                <a:sym typeface="Calibri"/>
              </a:rPr>
              <a:t>Visualize</a:t>
            </a:r>
            <a:endParaRPr sz="2812">
              <a:latin typeface="Calibri"/>
              <a:ea typeface="Calibri"/>
              <a:cs typeface="Calibri"/>
              <a:sym typeface="Calibri"/>
            </a:endParaRPr>
          </a:p>
        </p:txBody>
      </p:sp>
      <p:sp>
        <p:nvSpPr>
          <p:cNvPr id="93" name="Google Shape;93;p14"/>
          <p:cNvSpPr txBox="1"/>
          <p:nvPr/>
        </p:nvSpPr>
        <p:spPr>
          <a:xfrm>
            <a:off x="4475585" y="3902614"/>
            <a:ext cx="1717393" cy="474107"/>
          </a:xfrm>
          <a:prstGeom prst="rect">
            <a:avLst/>
          </a:prstGeom>
          <a:noFill/>
          <a:ln>
            <a:noFill/>
          </a:ln>
        </p:spPr>
        <p:txBody>
          <a:bodyPr spcFirstLastPara="1" wrap="square" lIns="0" tIns="7473" rIns="0" bIns="0" anchor="t" anchorCtr="0">
            <a:noAutofit/>
          </a:bodyPr>
          <a:lstStyle/>
          <a:p>
            <a:pPr marL="6803"/>
            <a:r>
              <a:rPr lang="en-US" sz="2652">
                <a:latin typeface="Trebuchet MS"/>
                <a:ea typeface="Trebuchet MS"/>
                <a:cs typeface="Trebuchet MS"/>
                <a:sym typeface="Trebuchet MS"/>
              </a:rPr>
              <a:t>Transform</a:t>
            </a:r>
            <a:endParaRPr sz="2652">
              <a:latin typeface="Trebuchet MS"/>
              <a:ea typeface="Trebuchet MS"/>
              <a:cs typeface="Trebuchet MS"/>
              <a:sym typeface="Trebuchet MS"/>
            </a:endParaRPr>
          </a:p>
        </p:txBody>
      </p:sp>
      <p:sp>
        <p:nvSpPr>
          <p:cNvPr id="94" name="Google Shape;94;p14"/>
          <p:cNvSpPr txBox="1"/>
          <p:nvPr/>
        </p:nvSpPr>
        <p:spPr>
          <a:xfrm>
            <a:off x="6492495" y="3154376"/>
            <a:ext cx="1043679" cy="503357"/>
          </a:xfrm>
          <a:prstGeom prst="rect">
            <a:avLst/>
          </a:prstGeom>
          <a:noFill/>
          <a:ln>
            <a:noFill/>
          </a:ln>
        </p:spPr>
        <p:txBody>
          <a:bodyPr spcFirstLastPara="1" wrap="square" lIns="0" tIns="8504" rIns="0" bIns="0" anchor="t" anchorCtr="0">
            <a:noAutofit/>
          </a:bodyPr>
          <a:lstStyle/>
          <a:p>
            <a:pPr marL="6803"/>
            <a:r>
              <a:rPr lang="en-US" sz="2812">
                <a:latin typeface="Calibri"/>
                <a:ea typeface="Calibri"/>
                <a:cs typeface="Calibri"/>
                <a:sym typeface="Calibri"/>
              </a:rPr>
              <a:t>Model</a:t>
            </a:r>
            <a:endParaRPr sz="2812">
              <a:latin typeface="Calibri"/>
              <a:ea typeface="Calibri"/>
              <a:cs typeface="Calibri"/>
              <a:sym typeface="Calibri"/>
            </a:endParaRPr>
          </a:p>
        </p:txBody>
      </p:sp>
      <p:sp>
        <p:nvSpPr>
          <p:cNvPr id="95" name="Google Shape;95;p14"/>
          <p:cNvSpPr txBox="1"/>
          <p:nvPr/>
        </p:nvSpPr>
        <p:spPr>
          <a:xfrm>
            <a:off x="8574162" y="3154377"/>
            <a:ext cx="2126411" cy="503196"/>
          </a:xfrm>
          <a:prstGeom prst="rect">
            <a:avLst/>
          </a:prstGeom>
          <a:noFill/>
          <a:ln>
            <a:noFill/>
          </a:ln>
        </p:spPr>
        <p:txBody>
          <a:bodyPr spcFirstLastPara="1" wrap="square" lIns="0" tIns="8504" rIns="0" bIns="0" anchor="t" anchorCtr="0">
            <a:noAutofit/>
          </a:bodyPr>
          <a:lstStyle/>
          <a:p>
            <a:pPr marL="6803"/>
            <a:r>
              <a:rPr lang="en-US" sz="2812">
                <a:latin typeface="Calibri"/>
                <a:ea typeface="Calibri"/>
                <a:cs typeface="Calibri"/>
                <a:sym typeface="Calibri"/>
              </a:rPr>
              <a:t>Communicate</a:t>
            </a:r>
            <a:endParaRPr sz="2812">
              <a:latin typeface="Calibri"/>
              <a:ea typeface="Calibri"/>
              <a:cs typeface="Calibri"/>
              <a:sym typeface="Calibri"/>
            </a:endParaRPr>
          </a:p>
        </p:txBody>
      </p:sp>
      <p:sp>
        <p:nvSpPr>
          <p:cNvPr id="96" name="Google Shape;96;p14"/>
          <p:cNvSpPr/>
          <p:nvPr/>
        </p:nvSpPr>
        <p:spPr>
          <a:xfrm>
            <a:off x="2474522" y="3442715"/>
            <a:ext cx="467065" cy="0"/>
          </a:xfrm>
          <a:custGeom>
            <a:avLst/>
            <a:gdLst/>
            <a:ahLst/>
            <a:cxnLst/>
            <a:rect l="l" t="t" r="r" b="b"/>
            <a:pathLst>
              <a:path w="871854" h="120000" extrusionOk="0">
                <a:moveTo>
                  <a:pt x="0" y="0"/>
                </a:moveTo>
                <a:lnTo>
                  <a:pt x="829829" y="0"/>
                </a:lnTo>
                <a:lnTo>
                  <a:pt x="871713" y="0"/>
                </a:lnTo>
              </a:path>
            </a:pathLst>
          </a:custGeom>
          <a:noFill/>
          <a:ln w="837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97" name="Google Shape;97;p14"/>
          <p:cNvSpPr/>
          <p:nvPr/>
        </p:nvSpPr>
        <p:spPr>
          <a:xfrm>
            <a:off x="2919074" y="3343662"/>
            <a:ext cx="175192" cy="198405"/>
          </a:xfrm>
          <a:custGeom>
            <a:avLst/>
            <a:gdLst/>
            <a:ahLst/>
            <a:cxnLst/>
            <a:rect l="l" t="t" r="r" b="b"/>
            <a:pathLst>
              <a:path w="327025" h="327025" extrusionOk="0">
                <a:moveTo>
                  <a:pt x="0" y="0"/>
                </a:moveTo>
                <a:lnTo>
                  <a:pt x="0" y="326691"/>
                </a:lnTo>
                <a:lnTo>
                  <a:pt x="326691" y="163345"/>
                </a:lnTo>
                <a:lnTo>
                  <a:pt x="0" y="0"/>
                </a:lnTo>
                <a:close/>
              </a:path>
            </a:pathLst>
          </a:custGeom>
          <a:solidFill>
            <a:srgbClr val="000000"/>
          </a:solidFill>
          <a:ln>
            <a:noFill/>
          </a:ln>
        </p:spPr>
        <p:txBody>
          <a:bodyPr spcFirstLastPara="1" wrap="square" lIns="0" tIns="0" rIns="0" bIns="0" anchor="t" anchorCtr="0">
            <a:noAutofit/>
          </a:bodyPr>
          <a:lstStyle/>
          <a:p>
            <a:endParaRPr sz="964"/>
          </a:p>
        </p:txBody>
      </p:sp>
      <p:sp>
        <p:nvSpPr>
          <p:cNvPr id="98" name="Google Shape;98;p14"/>
          <p:cNvSpPr/>
          <p:nvPr/>
        </p:nvSpPr>
        <p:spPr>
          <a:xfrm>
            <a:off x="7687461" y="3428759"/>
            <a:ext cx="617764" cy="0"/>
          </a:xfrm>
          <a:custGeom>
            <a:avLst/>
            <a:gdLst/>
            <a:ahLst/>
            <a:cxnLst/>
            <a:rect l="l" t="t" r="r" b="b"/>
            <a:pathLst>
              <a:path w="1153159" h="120000" extrusionOk="0">
                <a:moveTo>
                  <a:pt x="0" y="0"/>
                </a:moveTo>
                <a:lnTo>
                  <a:pt x="1110871" y="0"/>
                </a:lnTo>
                <a:lnTo>
                  <a:pt x="1152755" y="0"/>
                </a:lnTo>
              </a:path>
            </a:pathLst>
          </a:custGeom>
          <a:noFill/>
          <a:ln w="837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99" name="Google Shape;99;p14"/>
          <p:cNvSpPr/>
          <p:nvPr/>
        </p:nvSpPr>
        <p:spPr>
          <a:xfrm>
            <a:off x="8282568" y="3329706"/>
            <a:ext cx="175192" cy="198405"/>
          </a:xfrm>
          <a:custGeom>
            <a:avLst/>
            <a:gdLst/>
            <a:ahLst/>
            <a:cxnLst/>
            <a:rect l="l" t="t" r="r" b="b"/>
            <a:pathLst>
              <a:path w="327025" h="327025" extrusionOk="0">
                <a:moveTo>
                  <a:pt x="0" y="0"/>
                </a:moveTo>
                <a:lnTo>
                  <a:pt x="0" y="326691"/>
                </a:lnTo>
                <a:lnTo>
                  <a:pt x="326691" y="163345"/>
                </a:lnTo>
                <a:lnTo>
                  <a:pt x="0"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00" name="Google Shape;100;p14"/>
          <p:cNvSpPr/>
          <p:nvPr/>
        </p:nvSpPr>
        <p:spPr>
          <a:xfrm>
            <a:off x="4031038" y="3506210"/>
            <a:ext cx="467065" cy="0"/>
          </a:xfrm>
          <a:custGeom>
            <a:avLst/>
            <a:gdLst/>
            <a:ahLst/>
            <a:cxnLst/>
            <a:rect l="l" t="t" r="r" b="b"/>
            <a:pathLst>
              <a:path w="871854" h="120000" extrusionOk="0">
                <a:moveTo>
                  <a:pt x="0" y="0"/>
                </a:moveTo>
                <a:lnTo>
                  <a:pt x="829829" y="0"/>
                </a:lnTo>
                <a:lnTo>
                  <a:pt x="871713" y="0"/>
                </a:lnTo>
              </a:path>
            </a:pathLst>
          </a:custGeom>
          <a:noFill/>
          <a:ln w="837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101" name="Google Shape;101;p14"/>
          <p:cNvSpPr/>
          <p:nvPr/>
        </p:nvSpPr>
        <p:spPr>
          <a:xfrm>
            <a:off x="4475591" y="3407157"/>
            <a:ext cx="175192" cy="198405"/>
          </a:xfrm>
          <a:custGeom>
            <a:avLst/>
            <a:gdLst/>
            <a:ahLst/>
            <a:cxnLst/>
            <a:rect l="l" t="t" r="r" b="b"/>
            <a:pathLst>
              <a:path w="327025" h="327025" extrusionOk="0">
                <a:moveTo>
                  <a:pt x="0" y="0"/>
                </a:moveTo>
                <a:lnTo>
                  <a:pt x="0" y="326691"/>
                </a:lnTo>
                <a:lnTo>
                  <a:pt x="326691" y="163345"/>
                </a:lnTo>
                <a:lnTo>
                  <a:pt x="0"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02" name="Google Shape;102;p14"/>
          <p:cNvSpPr/>
          <p:nvPr/>
        </p:nvSpPr>
        <p:spPr>
          <a:xfrm>
            <a:off x="5591590" y="3871740"/>
            <a:ext cx="1397794" cy="769734"/>
          </a:xfrm>
          <a:custGeom>
            <a:avLst/>
            <a:gdLst/>
            <a:ahLst/>
            <a:cxnLst/>
            <a:rect l="l" t="t" r="r" b="b"/>
            <a:pathLst>
              <a:path w="2609215" h="1268729" extrusionOk="0">
                <a:moveTo>
                  <a:pt x="0" y="1118182"/>
                </a:moveTo>
                <a:lnTo>
                  <a:pt x="37757" y="1136309"/>
                </a:lnTo>
                <a:lnTo>
                  <a:pt x="84242" y="1153450"/>
                </a:lnTo>
                <a:lnTo>
                  <a:pt x="131059" y="1169406"/>
                </a:lnTo>
                <a:lnTo>
                  <a:pt x="178185" y="1184176"/>
                </a:lnTo>
                <a:lnTo>
                  <a:pt x="225599" y="1197758"/>
                </a:lnTo>
                <a:lnTo>
                  <a:pt x="273277" y="1210151"/>
                </a:lnTo>
                <a:lnTo>
                  <a:pt x="321196" y="1221353"/>
                </a:lnTo>
                <a:lnTo>
                  <a:pt x="369334" y="1231363"/>
                </a:lnTo>
                <a:lnTo>
                  <a:pt x="417669" y="1240179"/>
                </a:lnTo>
                <a:lnTo>
                  <a:pt x="466177" y="1247800"/>
                </a:lnTo>
                <a:lnTo>
                  <a:pt x="514835" y="1254225"/>
                </a:lnTo>
                <a:lnTo>
                  <a:pt x="563621" y="1259452"/>
                </a:lnTo>
                <a:lnTo>
                  <a:pt x="612513" y="1263479"/>
                </a:lnTo>
                <a:lnTo>
                  <a:pt x="661487" y="1266305"/>
                </a:lnTo>
                <a:lnTo>
                  <a:pt x="710521" y="1267929"/>
                </a:lnTo>
                <a:lnTo>
                  <a:pt x="759592" y="1268349"/>
                </a:lnTo>
                <a:lnTo>
                  <a:pt x="808677" y="1267563"/>
                </a:lnTo>
                <a:lnTo>
                  <a:pt x="857753" y="1265571"/>
                </a:lnTo>
                <a:lnTo>
                  <a:pt x="906799" y="1262371"/>
                </a:lnTo>
                <a:lnTo>
                  <a:pt x="955791" y="1257961"/>
                </a:lnTo>
                <a:lnTo>
                  <a:pt x="1004706" y="1252339"/>
                </a:lnTo>
                <a:lnTo>
                  <a:pt x="1053522" y="1245505"/>
                </a:lnTo>
                <a:lnTo>
                  <a:pt x="1102216" y="1237457"/>
                </a:lnTo>
                <a:lnTo>
                  <a:pt x="1150765" y="1228193"/>
                </a:lnTo>
                <a:lnTo>
                  <a:pt x="1199147" y="1217712"/>
                </a:lnTo>
                <a:lnTo>
                  <a:pt x="1247338" y="1206013"/>
                </a:lnTo>
                <a:lnTo>
                  <a:pt x="1295317" y="1193094"/>
                </a:lnTo>
                <a:lnTo>
                  <a:pt x="1343059" y="1178953"/>
                </a:lnTo>
                <a:lnTo>
                  <a:pt x="1390544" y="1163590"/>
                </a:lnTo>
                <a:lnTo>
                  <a:pt x="1437747" y="1147002"/>
                </a:lnTo>
                <a:lnTo>
                  <a:pt x="1484647" y="1129188"/>
                </a:lnTo>
                <a:lnTo>
                  <a:pt x="1531220" y="1110147"/>
                </a:lnTo>
                <a:lnTo>
                  <a:pt x="1577834" y="1089700"/>
                </a:lnTo>
                <a:lnTo>
                  <a:pt x="1623777" y="1068141"/>
                </a:lnTo>
                <a:lnTo>
                  <a:pt x="1669034" y="1045488"/>
                </a:lnTo>
                <a:lnTo>
                  <a:pt x="1713590" y="1021758"/>
                </a:lnTo>
                <a:lnTo>
                  <a:pt x="1757429" y="996970"/>
                </a:lnTo>
                <a:lnTo>
                  <a:pt x="1800537" y="971141"/>
                </a:lnTo>
                <a:lnTo>
                  <a:pt x="1842899" y="944290"/>
                </a:lnTo>
                <a:lnTo>
                  <a:pt x="1884498" y="916435"/>
                </a:lnTo>
                <a:lnTo>
                  <a:pt x="1925321" y="887593"/>
                </a:lnTo>
                <a:lnTo>
                  <a:pt x="1965351" y="857783"/>
                </a:lnTo>
                <a:lnTo>
                  <a:pt x="2004574" y="827022"/>
                </a:lnTo>
                <a:lnTo>
                  <a:pt x="2042975" y="795329"/>
                </a:lnTo>
                <a:lnTo>
                  <a:pt x="2080538" y="762722"/>
                </a:lnTo>
                <a:lnTo>
                  <a:pt x="2117248" y="729217"/>
                </a:lnTo>
                <a:lnTo>
                  <a:pt x="2153090" y="694834"/>
                </a:lnTo>
                <a:lnTo>
                  <a:pt x="2188048" y="659591"/>
                </a:lnTo>
                <a:lnTo>
                  <a:pt x="2222108" y="623505"/>
                </a:lnTo>
                <a:lnTo>
                  <a:pt x="2255255" y="586594"/>
                </a:lnTo>
                <a:lnTo>
                  <a:pt x="2287473" y="548877"/>
                </a:lnTo>
                <a:lnTo>
                  <a:pt x="2318747" y="510371"/>
                </a:lnTo>
                <a:lnTo>
                  <a:pt x="2349062" y="471094"/>
                </a:lnTo>
                <a:lnTo>
                  <a:pt x="2378402" y="431065"/>
                </a:lnTo>
                <a:lnTo>
                  <a:pt x="2406753" y="390301"/>
                </a:lnTo>
                <a:lnTo>
                  <a:pt x="2434099" y="348820"/>
                </a:lnTo>
                <a:lnTo>
                  <a:pt x="2460426" y="306640"/>
                </a:lnTo>
                <a:lnTo>
                  <a:pt x="2485717" y="263780"/>
                </a:lnTo>
                <a:lnTo>
                  <a:pt x="2509959" y="220257"/>
                </a:lnTo>
                <a:lnTo>
                  <a:pt x="2533135" y="176088"/>
                </a:lnTo>
                <a:lnTo>
                  <a:pt x="2555230" y="131293"/>
                </a:lnTo>
                <a:lnTo>
                  <a:pt x="2576230" y="85890"/>
                </a:lnTo>
                <a:lnTo>
                  <a:pt x="2596119" y="39895"/>
                </a:lnTo>
                <a:lnTo>
                  <a:pt x="2609064" y="0"/>
                </a:lnTo>
              </a:path>
            </a:pathLst>
          </a:custGeom>
          <a:noFill/>
          <a:ln w="837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103" name="Google Shape;103;p14"/>
          <p:cNvSpPr/>
          <p:nvPr/>
        </p:nvSpPr>
        <p:spPr>
          <a:xfrm>
            <a:off x="6899143" y="3707462"/>
            <a:ext cx="166688" cy="219208"/>
          </a:xfrm>
          <a:custGeom>
            <a:avLst/>
            <a:gdLst/>
            <a:ahLst/>
            <a:cxnLst/>
            <a:rect l="l" t="t" r="r" b="b"/>
            <a:pathLst>
              <a:path w="311150" h="361314" extrusionOk="0">
                <a:moveTo>
                  <a:pt x="256191" y="0"/>
                </a:moveTo>
                <a:lnTo>
                  <a:pt x="0" y="260334"/>
                </a:lnTo>
                <a:lnTo>
                  <a:pt x="310744" y="361155"/>
                </a:lnTo>
                <a:lnTo>
                  <a:pt x="256191"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04" name="Google Shape;104;p14"/>
          <p:cNvSpPr/>
          <p:nvPr/>
        </p:nvSpPr>
        <p:spPr>
          <a:xfrm>
            <a:off x="5454044" y="4471503"/>
            <a:ext cx="195942" cy="178757"/>
          </a:xfrm>
          <a:custGeom>
            <a:avLst/>
            <a:gdLst/>
            <a:ahLst/>
            <a:cxnLst/>
            <a:rect l="l" t="t" r="r" b="b"/>
            <a:pathLst>
              <a:path w="365759" h="294640" extrusionOk="0">
                <a:moveTo>
                  <a:pt x="365205" y="0"/>
                </a:moveTo>
                <a:lnTo>
                  <a:pt x="0" y="5866"/>
                </a:lnTo>
                <a:lnTo>
                  <a:pt x="223817" y="294511"/>
                </a:lnTo>
                <a:lnTo>
                  <a:pt x="365205"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05" name="Google Shape;105;p14"/>
          <p:cNvSpPr/>
          <p:nvPr/>
        </p:nvSpPr>
        <p:spPr>
          <a:xfrm>
            <a:off x="6656271" y="2478191"/>
            <a:ext cx="344600" cy="533574"/>
          </a:xfrm>
          <a:custGeom>
            <a:avLst/>
            <a:gdLst/>
            <a:ahLst/>
            <a:cxnLst/>
            <a:rect l="l" t="t" r="r" b="b"/>
            <a:pathLst>
              <a:path w="643254" h="879475" extrusionOk="0">
                <a:moveTo>
                  <a:pt x="0" y="0"/>
                </a:moveTo>
                <a:lnTo>
                  <a:pt x="35136" y="22796"/>
                </a:lnTo>
                <a:lnTo>
                  <a:pt x="74483" y="54436"/>
                </a:lnTo>
                <a:lnTo>
                  <a:pt x="112949" y="87130"/>
                </a:lnTo>
                <a:lnTo>
                  <a:pt x="150514" y="120860"/>
                </a:lnTo>
                <a:lnTo>
                  <a:pt x="187155" y="155607"/>
                </a:lnTo>
                <a:lnTo>
                  <a:pt x="222851" y="191353"/>
                </a:lnTo>
                <a:lnTo>
                  <a:pt x="257582" y="228078"/>
                </a:lnTo>
                <a:lnTo>
                  <a:pt x="291326" y="265766"/>
                </a:lnTo>
                <a:lnTo>
                  <a:pt x="324061" y="304397"/>
                </a:lnTo>
                <a:lnTo>
                  <a:pt x="355766" y="343954"/>
                </a:lnTo>
                <a:lnTo>
                  <a:pt x="386419" y="384417"/>
                </a:lnTo>
                <a:lnTo>
                  <a:pt x="416671" y="426734"/>
                </a:lnTo>
                <a:lnTo>
                  <a:pt x="445686" y="469821"/>
                </a:lnTo>
                <a:lnTo>
                  <a:pt x="473451" y="513649"/>
                </a:lnTo>
                <a:lnTo>
                  <a:pt x="499954" y="558192"/>
                </a:lnTo>
                <a:lnTo>
                  <a:pt x="525184" y="603420"/>
                </a:lnTo>
                <a:lnTo>
                  <a:pt x="549128" y="649307"/>
                </a:lnTo>
                <a:lnTo>
                  <a:pt x="571774" y="695825"/>
                </a:lnTo>
                <a:lnTo>
                  <a:pt x="593111" y="742944"/>
                </a:lnTo>
                <a:lnTo>
                  <a:pt x="613126" y="790639"/>
                </a:lnTo>
                <a:lnTo>
                  <a:pt x="631808" y="838881"/>
                </a:lnTo>
                <a:lnTo>
                  <a:pt x="642880" y="879290"/>
                </a:lnTo>
              </a:path>
            </a:pathLst>
          </a:custGeom>
          <a:noFill/>
          <a:ln w="837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106" name="Google Shape;106;p14"/>
          <p:cNvSpPr/>
          <p:nvPr/>
        </p:nvSpPr>
        <p:spPr>
          <a:xfrm>
            <a:off x="6910346" y="2960723"/>
            <a:ext cx="169069" cy="217668"/>
          </a:xfrm>
          <a:custGeom>
            <a:avLst/>
            <a:gdLst/>
            <a:ahLst/>
            <a:cxnLst/>
            <a:rect l="l" t="t" r="r" b="b"/>
            <a:pathLst>
              <a:path w="315595" h="358775" extrusionOk="0">
                <a:moveTo>
                  <a:pt x="315079" y="0"/>
                </a:moveTo>
                <a:lnTo>
                  <a:pt x="0" y="86328"/>
                </a:lnTo>
                <a:lnTo>
                  <a:pt x="243877" y="358243"/>
                </a:lnTo>
                <a:lnTo>
                  <a:pt x="315079"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07" name="Google Shape;107;p14"/>
          <p:cNvSpPr/>
          <p:nvPr/>
        </p:nvSpPr>
        <p:spPr>
          <a:xfrm>
            <a:off x="6528277" y="2384189"/>
            <a:ext cx="194582" cy="191085"/>
          </a:xfrm>
          <a:custGeom>
            <a:avLst/>
            <a:gdLst/>
            <a:ahLst/>
            <a:cxnLst/>
            <a:rect l="l" t="t" r="r" b="b"/>
            <a:pathLst>
              <a:path w="363220" h="314960" extrusionOk="0">
                <a:moveTo>
                  <a:pt x="0" y="0"/>
                </a:moveTo>
                <a:lnTo>
                  <a:pt x="185156" y="314842"/>
                </a:lnTo>
                <a:lnTo>
                  <a:pt x="362962" y="40778"/>
                </a:lnTo>
                <a:lnTo>
                  <a:pt x="0"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08" name="Google Shape;108;p14"/>
          <p:cNvSpPr/>
          <p:nvPr/>
        </p:nvSpPr>
        <p:spPr>
          <a:xfrm>
            <a:off x="4920503" y="2770269"/>
            <a:ext cx="175532" cy="953499"/>
          </a:xfrm>
          <a:custGeom>
            <a:avLst/>
            <a:gdLst/>
            <a:ahLst/>
            <a:cxnLst/>
            <a:rect l="l" t="t" r="r" b="b"/>
            <a:pathLst>
              <a:path w="327659" h="1571625" extrusionOk="0">
                <a:moveTo>
                  <a:pt x="62958" y="1571493"/>
                </a:moveTo>
                <a:lnTo>
                  <a:pt x="50276" y="1531576"/>
                </a:lnTo>
                <a:lnTo>
                  <a:pt x="39582" y="1482046"/>
                </a:lnTo>
                <a:lnTo>
                  <a:pt x="30159" y="1432291"/>
                </a:lnTo>
                <a:lnTo>
                  <a:pt x="22010" y="1382334"/>
                </a:lnTo>
                <a:lnTo>
                  <a:pt x="15137" y="1332201"/>
                </a:lnTo>
                <a:lnTo>
                  <a:pt x="9542" y="1281916"/>
                </a:lnTo>
                <a:lnTo>
                  <a:pt x="5229" y="1231504"/>
                </a:lnTo>
                <a:lnTo>
                  <a:pt x="2199" y="1180989"/>
                </a:lnTo>
                <a:lnTo>
                  <a:pt x="455" y="1130397"/>
                </a:lnTo>
                <a:lnTo>
                  <a:pt x="0" y="1079751"/>
                </a:lnTo>
                <a:lnTo>
                  <a:pt x="836" y="1029076"/>
                </a:lnTo>
                <a:lnTo>
                  <a:pt x="2965" y="978397"/>
                </a:lnTo>
                <a:lnTo>
                  <a:pt x="6392" y="927739"/>
                </a:lnTo>
                <a:lnTo>
                  <a:pt x="11117" y="877126"/>
                </a:lnTo>
                <a:lnTo>
                  <a:pt x="17144" y="826582"/>
                </a:lnTo>
                <a:lnTo>
                  <a:pt x="24474" y="776134"/>
                </a:lnTo>
                <a:lnTo>
                  <a:pt x="33112" y="725804"/>
                </a:lnTo>
                <a:lnTo>
                  <a:pt x="42842" y="676648"/>
                </a:lnTo>
                <a:lnTo>
                  <a:pt x="53791" y="627829"/>
                </a:lnTo>
                <a:lnTo>
                  <a:pt x="65949" y="579370"/>
                </a:lnTo>
                <a:lnTo>
                  <a:pt x="79306" y="531290"/>
                </a:lnTo>
                <a:lnTo>
                  <a:pt x="93851" y="483611"/>
                </a:lnTo>
                <a:lnTo>
                  <a:pt x="109573" y="436355"/>
                </a:lnTo>
                <a:lnTo>
                  <a:pt x="126464" y="389543"/>
                </a:lnTo>
                <a:lnTo>
                  <a:pt x="144511" y="343196"/>
                </a:lnTo>
                <a:lnTo>
                  <a:pt x="163706" y="297334"/>
                </a:lnTo>
                <a:lnTo>
                  <a:pt x="184037" y="251980"/>
                </a:lnTo>
                <a:lnTo>
                  <a:pt x="205495" y="207154"/>
                </a:lnTo>
                <a:lnTo>
                  <a:pt x="228068" y="162878"/>
                </a:lnTo>
                <a:lnTo>
                  <a:pt x="251748" y="119172"/>
                </a:lnTo>
                <a:lnTo>
                  <a:pt x="276522" y="76059"/>
                </a:lnTo>
                <a:lnTo>
                  <a:pt x="302382" y="33558"/>
                </a:lnTo>
                <a:lnTo>
                  <a:pt x="327447" y="0"/>
                </a:lnTo>
              </a:path>
            </a:pathLst>
          </a:custGeom>
          <a:noFill/>
          <a:ln w="837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109" name="Google Shape;109;p14"/>
          <p:cNvSpPr/>
          <p:nvPr/>
        </p:nvSpPr>
        <p:spPr>
          <a:xfrm>
            <a:off x="5012384" y="2631899"/>
            <a:ext cx="174852" cy="218438"/>
          </a:xfrm>
          <a:custGeom>
            <a:avLst/>
            <a:gdLst/>
            <a:ahLst/>
            <a:cxnLst/>
            <a:rect l="l" t="t" r="r" b="b"/>
            <a:pathLst>
              <a:path w="326390" h="360045" extrusionOk="0">
                <a:moveTo>
                  <a:pt x="326367" y="0"/>
                </a:moveTo>
                <a:lnTo>
                  <a:pt x="0" y="163992"/>
                </a:lnTo>
                <a:lnTo>
                  <a:pt x="261741" y="359489"/>
                </a:lnTo>
                <a:lnTo>
                  <a:pt x="326367"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10" name="Google Shape;110;p14"/>
          <p:cNvSpPr/>
          <p:nvPr/>
        </p:nvSpPr>
        <p:spPr>
          <a:xfrm>
            <a:off x="4864038" y="3669024"/>
            <a:ext cx="167027" cy="219208"/>
          </a:xfrm>
          <a:custGeom>
            <a:avLst/>
            <a:gdLst/>
            <a:ahLst/>
            <a:cxnLst/>
            <a:rect l="l" t="t" r="r" b="b"/>
            <a:pathLst>
              <a:path w="311784" h="361314" extrusionOk="0">
                <a:moveTo>
                  <a:pt x="311354" y="0"/>
                </a:moveTo>
                <a:lnTo>
                  <a:pt x="0" y="98923"/>
                </a:lnTo>
                <a:lnTo>
                  <a:pt x="254600" y="360816"/>
                </a:lnTo>
                <a:lnTo>
                  <a:pt x="311354"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11" name="Google Shape;111;p14"/>
          <p:cNvSpPr/>
          <p:nvPr/>
        </p:nvSpPr>
        <p:spPr>
          <a:xfrm>
            <a:off x="8151712" y="5084019"/>
            <a:ext cx="1592375" cy="625264"/>
          </a:xfrm>
          <a:custGeom>
            <a:avLst/>
            <a:gdLst/>
            <a:ahLst/>
            <a:cxnLst/>
            <a:rect l="l" t="t" r="r" b="b"/>
            <a:pathLst>
              <a:path w="2972434" h="1030604" extrusionOk="0">
                <a:moveTo>
                  <a:pt x="0" y="0"/>
                </a:moveTo>
                <a:lnTo>
                  <a:pt x="2971982" y="0"/>
                </a:lnTo>
                <a:lnTo>
                  <a:pt x="2971982" y="1030533"/>
                </a:lnTo>
                <a:lnTo>
                  <a:pt x="0" y="1030533"/>
                </a:lnTo>
                <a:lnTo>
                  <a:pt x="0" y="0"/>
                </a:lnTo>
                <a:close/>
              </a:path>
            </a:pathLst>
          </a:custGeom>
          <a:solidFill>
            <a:srgbClr val="FFFFFF"/>
          </a:solidFill>
          <a:ln>
            <a:noFill/>
          </a:ln>
        </p:spPr>
        <p:txBody>
          <a:bodyPr spcFirstLastPara="1" wrap="square" lIns="0" tIns="0" rIns="0" bIns="0" anchor="t" anchorCtr="0">
            <a:noAutofit/>
          </a:bodyPr>
          <a:lstStyle/>
          <a:p>
            <a:endParaRPr sz="964"/>
          </a:p>
        </p:txBody>
      </p:sp>
      <p:sp>
        <p:nvSpPr>
          <p:cNvPr id="112" name="Google Shape;112;p14"/>
          <p:cNvSpPr txBox="1">
            <a:spLocks noGrp="1"/>
          </p:cNvSpPr>
          <p:nvPr>
            <p:ph type="title"/>
          </p:nvPr>
        </p:nvSpPr>
        <p:spPr>
          <a:xfrm>
            <a:off x="3503263" y="316132"/>
            <a:ext cx="6240857"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The Data Analysis Process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p:nvPr/>
        </p:nvSpPr>
        <p:spPr>
          <a:xfrm>
            <a:off x="1304706" y="1729182"/>
            <a:ext cx="9582589" cy="1819125"/>
          </a:xfrm>
          <a:prstGeom prst="rect">
            <a:avLst/>
          </a:prstGeom>
          <a:noFill/>
          <a:ln>
            <a:noFill/>
          </a:ln>
        </p:spPr>
        <p:txBody>
          <a:bodyPr spcFirstLastPara="1" wrap="square" lIns="48978" tIns="48978" rIns="48978" bIns="48978" anchor="t" anchorCtr="0">
            <a:noAutofit/>
          </a:bodyPr>
          <a:lstStyle/>
          <a:p>
            <a:pPr marL="74837" marR="74837">
              <a:lnSpc>
                <a:spcPct val="115000"/>
              </a:lnSpc>
            </a:pPr>
            <a:r>
              <a:rPr lang="en-US" sz="2571">
                <a:solidFill>
                  <a:srgbClr val="333333"/>
                </a:solidFill>
                <a:highlight>
                  <a:srgbClr val="FFFFFF"/>
                </a:highlight>
              </a:rPr>
              <a:t>“Happy families are all alike; every unhappy family is unhappy in its own way.” </a:t>
            </a:r>
            <a:endParaRPr sz="2571">
              <a:solidFill>
                <a:srgbClr val="333333"/>
              </a:solidFill>
              <a:highlight>
                <a:srgbClr val="FFFFFF"/>
              </a:highlight>
            </a:endParaRPr>
          </a:p>
          <a:p>
            <a:pPr marL="74837" marR="74837">
              <a:lnSpc>
                <a:spcPct val="115000"/>
              </a:lnSpc>
              <a:spcBef>
                <a:spcPts val="1018"/>
              </a:spcBef>
            </a:pPr>
            <a:r>
              <a:rPr lang="en-US" sz="2571">
                <a:solidFill>
                  <a:srgbClr val="333333"/>
                </a:solidFill>
                <a:highlight>
                  <a:srgbClr val="FFFFFF"/>
                </a:highlight>
              </a:rPr>
              <a:t>–– Leo Tolstoy</a:t>
            </a:r>
            <a:endParaRPr sz="2571">
              <a:solidFill>
                <a:srgbClr val="333333"/>
              </a:solidFill>
              <a:highlight>
                <a:srgbClr val="FFFFFF"/>
              </a:highlight>
            </a:endParaRPr>
          </a:p>
          <a:p>
            <a:pPr marL="74837" marR="74837">
              <a:lnSpc>
                <a:spcPct val="115000"/>
              </a:lnSpc>
              <a:spcBef>
                <a:spcPts val="1018"/>
              </a:spcBef>
            </a:pPr>
            <a:r>
              <a:rPr lang="en-US" sz="2571">
                <a:solidFill>
                  <a:srgbClr val="333333"/>
                </a:solidFill>
                <a:highlight>
                  <a:srgbClr val="FFFFFF"/>
                </a:highlight>
              </a:rPr>
              <a:t>“Tidy datasets are all alike, but every messy dataset is messy in its own way.” </a:t>
            </a:r>
            <a:endParaRPr sz="2571">
              <a:solidFill>
                <a:srgbClr val="333333"/>
              </a:solidFill>
              <a:highlight>
                <a:srgbClr val="FFFFFF"/>
              </a:highlight>
            </a:endParaRPr>
          </a:p>
          <a:p>
            <a:pPr marL="74837" marR="74837">
              <a:lnSpc>
                <a:spcPct val="115000"/>
              </a:lnSpc>
              <a:spcBef>
                <a:spcPts val="1018"/>
              </a:spcBef>
              <a:spcAft>
                <a:spcPts val="1018"/>
              </a:spcAft>
            </a:pPr>
            <a:r>
              <a:rPr lang="en-US" sz="2571">
                <a:solidFill>
                  <a:srgbClr val="333333"/>
                </a:solidFill>
                <a:highlight>
                  <a:srgbClr val="FFFFFF"/>
                </a:highlight>
              </a:rPr>
              <a:t>–– Hadley Wickham</a:t>
            </a:r>
            <a:endParaRPr sz="2571">
              <a:solidFill>
                <a:srgbClr val="333333"/>
              </a:solidFill>
              <a:highlight>
                <a:srgbClr val="FFFFFF"/>
              </a:highlight>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20220</TotalTime>
  <Words>5133</Words>
  <Application>Microsoft Office PowerPoint</Application>
  <PresentationFormat>Widescreen</PresentationFormat>
  <Paragraphs>925</Paragraphs>
  <Slides>66</Slides>
  <Notes>65</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66</vt:i4>
      </vt:variant>
    </vt:vector>
  </HeadingPairs>
  <TitlesOfParts>
    <vt:vector size="74" baseType="lpstr">
      <vt:lpstr>Arial</vt:lpstr>
      <vt:lpstr>Calibri</vt:lpstr>
      <vt:lpstr>Cambria</vt:lpstr>
      <vt:lpstr>Consolas</vt:lpstr>
      <vt:lpstr>Courier New</vt:lpstr>
      <vt:lpstr>Times New Roman</vt:lpstr>
      <vt:lpstr>Trebuchet MS</vt:lpstr>
      <vt:lpstr>Office Theme</vt:lpstr>
      <vt:lpstr>Transform Data with</vt:lpstr>
      <vt:lpstr>PowerPoint Presentation</vt:lpstr>
      <vt:lpstr>Orders data set</vt:lpstr>
      <vt:lpstr>PowerPoint Presentation</vt:lpstr>
      <vt:lpstr>orders</vt:lpstr>
      <vt:lpstr>summary(orders)</vt:lpstr>
      <vt:lpstr>The Data Analysis Process</vt:lpstr>
      <vt:lpstr>The Data Analysis Process</vt:lpstr>
      <vt:lpstr>PowerPoint Presentation</vt:lpstr>
      <vt:lpstr>dplyr</vt:lpstr>
      <vt:lpstr>common syntax</vt:lpstr>
      <vt:lpstr>Isolating data</vt:lpstr>
      <vt:lpstr>select()</vt:lpstr>
      <vt:lpstr>select()</vt:lpstr>
      <vt:lpstr>select()</vt:lpstr>
      <vt:lpstr>select()</vt:lpstr>
      <vt:lpstr>select()</vt:lpstr>
      <vt:lpstr>Exercise 2</vt:lpstr>
      <vt:lpstr>select(orders, order_status_c)</vt:lpstr>
      <vt:lpstr>PowerPoint Presentation</vt:lpstr>
      <vt:lpstr>select() helpers</vt:lpstr>
      <vt:lpstr>select() helpers</vt:lpstr>
      <vt:lpstr>Consider #1</vt:lpstr>
      <vt:lpstr>Consider #1</vt:lpstr>
      <vt:lpstr>select() – Also Helpful for renaming</vt:lpstr>
      <vt:lpstr>rename()</vt:lpstr>
      <vt:lpstr>filter()</vt:lpstr>
      <vt:lpstr>filter()</vt:lpstr>
      <vt:lpstr>filter()</vt:lpstr>
      <vt:lpstr>filter()</vt:lpstr>
      <vt:lpstr>filter()</vt:lpstr>
      <vt:lpstr>Logical tests</vt:lpstr>
      <vt:lpstr>Exercise 3</vt:lpstr>
      <vt:lpstr>PowerPoint Presentation</vt:lpstr>
      <vt:lpstr>Common mistakes</vt:lpstr>
      <vt:lpstr>filter()</vt:lpstr>
      <vt:lpstr>Boolean operators</vt:lpstr>
      <vt:lpstr>Exercise 4</vt:lpstr>
      <vt:lpstr>PowerPoint Presentation</vt:lpstr>
      <vt:lpstr>arrange()</vt:lpstr>
      <vt:lpstr>arrange()</vt:lpstr>
      <vt:lpstr>arrange()</vt:lpstr>
      <vt:lpstr>arrange()</vt:lpstr>
      <vt:lpstr>arrange()</vt:lpstr>
      <vt:lpstr>Exercise 5</vt:lpstr>
      <vt:lpstr>PowerPoint Presentation</vt:lpstr>
      <vt:lpstr>%&gt;%</vt:lpstr>
      <vt:lpstr>Data Analysis Steps</vt:lpstr>
      <vt:lpstr>Data Analysis Steps</vt:lpstr>
      <vt:lpstr>The Pipe Operator %&gt;%</vt:lpstr>
      <vt:lpstr>Data Analysis Steps</vt:lpstr>
      <vt:lpstr>Data Analysis Steps</vt:lpstr>
      <vt:lpstr>Shortcut to type %&gt;% </vt:lpstr>
      <vt:lpstr>Exercise 6</vt:lpstr>
      <vt:lpstr>PowerPoint Presentation</vt:lpstr>
      <vt:lpstr>Isolating data</vt:lpstr>
      <vt:lpstr>Deriving data</vt:lpstr>
      <vt:lpstr>mutate()</vt:lpstr>
      <vt:lpstr>mutate()</vt:lpstr>
      <vt:lpstr>mutate()</vt:lpstr>
      <vt:lpstr>Exercise 7</vt:lpstr>
      <vt:lpstr>PowerPoint Presentation</vt:lpstr>
      <vt:lpstr>mutate()</vt:lpstr>
      <vt:lpstr>mutate()</vt:lpstr>
      <vt:lpstr>mutate()</vt:lpstr>
      <vt:lpstr>select() helpers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 Data with</dc:title>
  <dc:creator>Obstfeld, Amrom E</dc:creator>
  <cp:lastModifiedBy>Obstfeld, Amrom E</cp:lastModifiedBy>
  <cp:revision>105</cp:revision>
  <dcterms:modified xsi:type="dcterms:W3CDTF">2019-04-25T01:28:05Z</dcterms:modified>
</cp:coreProperties>
</file>