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54"/>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91" r:id="rId17"/>
    <p:sldId id="292" r:id="rId18"/>
    <p:sldId id="273" r:id="rId19"/>
    <p:sldId id="274" r:id="rId20"/>
    <p:sldId id="275" r:id="rId21"/>
    <p:sldId id="277" r:id="rId22"/>
    <p:sldId id="278" r:id="rId23"/>
    <p:sldId id="279" r:id="rId24"/>
    <p:sldId id="294" r:id="rId25"/>
    <p:sldId id="280" r:id="rId26"/>
    <p:sldId id="281" r:id="rId27"/>
    <p:sldId id="295" r:id="rId28"/>
    <p:sldId id="296" r:id="rId29"/>
    <p:sldId id="297" r:id="rId30"/>
    <p:sldId id="285" r:id="rId31"/>
    <p:sldId id="286" r:id="rId32"/>
    <p:sldId id="298" r:id="rId33"/>
    <p:sldId id="288" r:id="rId34"/>
    <p:sldId id="289" r:id="rId35"/>
    <p:sldId id="290" r:id="rId36"/>
    <p:sldId id="299" r:id="rId37"/>
    <p:sldId id="300" r:id="rId38"/>
    <p:sldId id="301" r:id="rId39"/>
    <p:sldId id="303" r:id="rId40"/>
    <p:sldId id="304" r:id="rId41"/>
    <p:sldId id="306" r:id="rId42"/>
    <p:sldId id="305" r:id="rId43"/>
    <p:sldId id="307" r:id="rId44"/>
    <p:sldId id="308" r:id="rId45"/>
    <p:sldId id="309" r:id="rId46"/>
    <p:sldId id="302" r:id="rId47"/>
    <p:sldId id="310" r:id="rId48"/>
    <p:sldId id="311" r:id="rId49"/>
    <p:sldId id="312" r:id="rId50"/>
    <p:sldId id="313" r:id="rId51"/>
    <p:sldId id="314" r:id="rId52"/>
    <p:sldId id="276" r:id="rId53"/>
  </p:sldIdLst>
  <p:sldSz cx="12192000" cy="6858000"/>
  <p:notesSz cx="20104100" cy="113093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746" userDrawn="1">
          <p15:clr>
            <a:srgbClr val="000000"/>
          </p15:clr>
        </p15:guide>
        <p15:guide id="2" pos="3827"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8DB4E2"/>
    <a:srgbClr val="005493"/>
    <a:srgbClr val="D9D9D9"/>
    <a:srgbClr val="F0F2F4"/>
    <a:srgbClr val="A6A6A6"/>
    <a:srgbClr val="538D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CB66AA-850D-4605-A19E-2ED404D436C7}">
  <a:tblStyle styleId="{71CB66AA-850D-4605-A19E-2ED404D436C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09C1C93-8995-4D9E-87C8-A8817AF97DB9}" styleName="Table_1">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8A09481-35D7-4565-9225-4E10A05E4E98}"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7805" autoAdjust="0"/>
  </p:normalViewPr>
  <p:slideViewPr>
    <p:cSldViewPr snapToGrid="0">
      <p:cViewPr varScale="1">
        <p:scale>
          <a:sx n="73" d="100"/>
          <a:sy n="73" d="100"/>
        </p:scale>
        <p:origin x="2059" y="67"/>
      </p:cViewPr>
      <p:guideLst>
        <p:guide orient="horz" pos="1746"/>
        <p:guide pos="382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281738" y="847725"/>
            <a:ext cx="7542212" cy="4241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2010400" y="5371925"/>
            <a:ext cx="16083275" cy="50892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542704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collecting and loading data, almost all datasets need to be cleaned in some way. The </a:t>
            </a:r>
            <a:r>
              <a:rPr lang="en-US" dirty="0" err="1"/>
              <a:t>dplyr</a:t>
            </a:r>
            <a:r>
              <a:rPr lang="en-US" dirty="0"/>
              <a:t> package provides functions to carve, expand, and collapse a data frame that will cover 95% of use cases.</a:t>
            </a:r>
            <a:endParaRPr dirty="0"/>
          </a:p>
        </p:txBody>
      </p:sp>
      <p:sp>
        <p:nvSpPr>
          <p:cNvPr id="44" name="Google Shape;44;p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3630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rgbClr val="333333"/>
                </a:solidFill>
                <a:highlight>
                  <a:srgbClr val="FFFFFF"/>
                </a:highlight>
              </a:rPr>
              <a:t>Getting your data into this format requires some upfront work, but that work pays off in the long term. Once you have tidy data and the tidy tools provided by packages in the </a:t>
            </a:r>
            <a:r>
              <a:rPr lang="en-US" sz="1200" dirty="0" err="1">
                <a:solidFill>
                  <a:srgbClr val="333333"/>
                </a:solidFill>
                <a:highlight>
                  <a:srgbClr val="FFFFFF"/>
                </a:highlight>
              </a:rPr>
              <a:t>tidyverse</a:t>
            </a:r>
            <a:r>
              <a:rPr lang="en-US" sz="1200" dirty="0">
                <a:solidFill>
                  <a:srgbClr val="333333"/>
                </a:solidFill>
                <a:highlight>
                  <a:srgbClr val="FFFFFF"/>
                </a:highlight>
              </a:rPr>
              <a:t>, you will spend much less time munging data from one representation to another, allowing you to spend more time on the analytic questions at hand.</a:t>
            </a:r>
            <a:r>
              <a:rPr lang="en-US" dirty="0"/>
              <a:t> The </a:t>
            </a:r>
            <a:r>
              <a:rPr lang="en-US" dirty="0" err="1"/>
              <a:t>dplyr</a:t>
            </a:r>
            <a:r>
              <a:rPr lang="en-US" dirty="0"/>
              <a:t> package provides functions that begin this process, they help you carve, expand, and collapse data.</a:t>
            </a: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
        <p:nvSpPr>
          <p:cNvPr id="120" name="Google Shape;120;p10: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3894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4: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2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07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will start with three functions that are handy ways to find the data you’re interested in the large </a:t>
            </a:r>
            <a:r>
              <a:rPr lang="en-US" dirty="0" smtClean="0"/>
              <a:t>laboratory datasets </a:t>
            </a:r>
            <a:r>
              <a:rPr lang="en-US" dirty="0"/>
              <a:t>regularly </a:t>
            </a:r>
            <a:r>
              <a:rPr lang="en-US" dirty="0" smtClean="0"/>
              <a:t>dumped </a:t>
            </a:r>
            <a:r>
              <a:rPr lang="en-US" dirty="0"/>
              <a:t>on you. Reducing a data set to a subset of columns and/or rows are common operations, particularly on the path to answering a specific set of questions about a data set.</a:t>
            </a:r>
            <a:endParaRPr dirty="0"/>
          </a:p>
        </p:txBody>
      </p:sp>
      <p:sp>
        <p:nvSpPr>
          <p:cNvPr id="143" name="Google Shape;143;p1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1605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 will start slowly, with the select function.It’s not uncommon to get datasets with hundreds or even thousands of variables. In this case, the first challenge is often narrowing in on the variables you’re actually interested in. select() allows you to rapidly zoom in on a useful subset using operations based on the names of the variables.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59" name="Google Shape;159;p1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5263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Calibri"/>
                <a:ea typeface="Calibri"/>
                <a:cs typeface="Calibri"/>
                <a:sym typeface="Calibri"/>
              </a:rPr>
              <a:t>The first </a:t>
            </a:r>
            <a:r>
              <a:rPr lang="en-US" sz="1200" dirty="0" err="1">
                <a:solidFill>
                  <a:schemeClr val="dk1"/>
                </a:solidFill>
                <a:latin typeface="Calibri"/>
                <a:ea typeface="Calibri"/>
                <a:cs typeface="Calibri"/>
                <a:sym typeface="Calibri"/>
              </a:rPr>
              <a:t>dplyr</a:t>
            </a:r>
            <a:r>
              <a:rPr lang="en-US" sz="1200" dirty="0">
                <a:solidFill>
                  <a:schemeClr val="dk1"/>
                </a:solidFill>
                <a:latin typeface="Calibri"/>
                <a:ea typeface="Calibri"/>
                <a:cs typeface="Calibri"/>
                <a:sym typeface="Calibri"/>
              </a:rPr>
              <a:t> function we’ll look at is select(). Select extracts columns from a data frame.</a:t>
            </a:r>
            <a:endParaRPr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Calibri"/>
                <a:ea typeface="Calibri"/>
                <a:cs typeface="Calibri"/>
                <a:sym typeface="Calibri"/>
              </a:rPr>
              <a:t>Select takes a data frame as </a:t>
            </a:r>
            <a:r>
              <a:rPr lang="en-US" sz="1200" b="0" dirty="0">
                <a:solidFill>
                  <a:schemeClr val="dk1"/>
                </a:solidFill>
                <a:latin typeface="Calibri"/>
                <a:ea typeface="Calibri"/>
                <a:cs typeface="Calibri"/>
                <a:sym typeface="Calibri"/>
              </a:rPr>
              <a:t>its first argument</a:t>
            </a:r>
            <a:r>
              <a:rPr lang="en-US" sz="1200" dirty="0">
                <a:solidFill>
                  <a:schemeClr val="dk1"/>
                </a:solidFill>
                <a:latin typeface="Calibri"/>
                <a:ea typeface="Calibri"/>
                <a:cs typeface="Calibri"/>
                <a:sym typeface="Calibri"/>
              </a:rPr>
              <a:t>. </a:t>
            </a:r>
            <a:endParaRPr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Calibri"/>
                <a:ea typeface="Calibri"/>
                <a:cs typeface="Calibri"/>
                <a:sym typeface="Calibri"/>
              </a:rPr>
              <a:t>After that it takes any number of additional arguments that specify the columns that you want to pick</a:t>
            </a:r>
            <a:r>
              <a:rPr lang="en-US" sz="1200" dirty="0" smtClean="0">
                <a:solidFill>
                  <a:schemeClr val="dk1"/>
                </a:solidFill>
                <a:latin typeface="Calibri"/>
                <a:ea typeface="Calibri"/>
                <a:cs typeface="Calibri"/>
                <a:sym typeface="Calibri"/>
              </a:rPr>
              <a:t>. In it’s simplest form, those additional arguments will just be the names of the columns</a:t>
            </a:r>
            <a:r>
              <a:rPr lang="en-US" sz="1200" baseline="0" dirty="0" smtClean="0">
                <a:solidFill>
                  <a:schemeClr val="dk1"/>
                </a:solidFill>
                <a:latin typeface="Calibri"/>
                <a:ea typeface="Calibri"/>
                <a:cs typeface="Calibri"/>
                <a:sym typeface="Calibri"/>
              </a:rPr>
              <a:t> that you want to select.  However, in very wide datasets, writing out the names of the columns you want can sometimes be laborious. It doesn’t scale well. That’s why the developers of the </a:t>
            </a:r>
            <a:r>
              <a:rPr lang="en-US" sz="1200" baseline="0" dirty="0" err="1" smtClean="0">
                <a:solidFill>
                  <a:schemeClr val="dk1"/>
                </a:solidFill>
                <a:latin typeface="Calibri"/>
                <a:ea typeface="Calibri"/>
                <a:cs typeface="Calibri"/>
                <a:sym typeface="Calibri"/>
              </a:rPr>
              <a:t>dplyr</a:t>
            </a:r>
            <a:r>
              <a:rPr lang="en-US" sz="1200" baseline="0" dirty="0" smtClean="0">
                <a:solidFill>
                  <a:schemeClr val="dk1"/>
                </a:solidFill>
                <a:latin typeface="Calibri"/>
                <a:ea typeface="Calibri"/>
                <a:cs typeface="Calibri"/>
                <a:sym typeface="Calibri"/>
              </a:rPr>
              <a:t> function have added several convenience functions that can more succinctly identify the columns you want. We’ll cover that after the next exercise.</a:t>
            </a:r>
            <a:endParaRPr sz="1200" dirty="0">
              <a:solidFill>
                <a:schemeClr val="dk1"/>
              </a:solidFill>
              <a:latin typeface="Calibri"/>
              <a:ea typeface="Calibri"/>
              <a:cs typeface="Calibri"/>
              <a:sym typeface="Calibri"/>
            </a:endParaRPr>
          </a:p>
          <a:p>
            <a:pPr marL="0" lvl="0" indent="0" algn="l" rtl="0">
              <a:spcBef>
                <a:spcPts val="0"/>
              </a:spcBef>
              <a:spcAft>
                <a:spcPts val="0"/>
              </a:spcAft>
              <a:buNone/>
            </a:pPr>
            <a:endParaRPr dirty="0"/>
          </a:p>
        </p:txBody>
      </p:sp>
      <p:sp>
        <p:nvSpPr>
          <p:cNvPr id="165" name="Google Shape;165;p1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4540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dirty="0">
                <a:solidFill>
                  <a:schemeClr val="dk1"/>
                </a:solidFill>
                <a:latin typeface="Calibri"/>
                <a:ea typeface="Calibri"/>
                <a:cs typeface="Calibri"/>
                <a:sym typeface="Calibri"/>
              </a:rPr>
              <a:t>Let’s take a look at the orders data frame that we loaded </a:t>
            </a:r>
            <a:r>
              <a:rPr lang="en-US" sz="1200" dirty="0" smtClean="0">
                <a:solidFill>
                  <a:schemeClr val="dk1"/>
                </a:solidFill>
                <a:latin typeface="Calibri"/>
                <a:ea typeface="Calibri"/>
                <a:cs typeface="Calibri"/>
                <a:sym typeface="Calibri"/>
              </a:rPr>
              <a:t>earlier in </a:t>
            </a:r>
            <a:r>
              <a:rPr lang="en-US" sz="1200" dirty="0">
                <a:solidFill>
                  <a:schemeClr val="dk1"/>
                </a:solidFill>
                <a:latin typeface="Calibri"/>
                <a:ea typeface="Calibri"/>
                <a:cs typeface="Calibri"/>
                <a:sym typeface="Calibri"/>
              </a:rPr>
              <a:t>the </a:t>
            </a:r>
            <a:r>
              <a:rPr lang="en-US" sz="1200" dirty="0" smtClean="0">
                <a:solidFill>
                  <a:schemeClr val="dk1"/>
                </a:solidFill>
                <a:latin typeface="Calibri"/>
                <a:ea typeface="Calibri"/>
                <a:cs typeface="Calibri"/>
                <a:sym typeface="Calibri"/>
              </a:rPr>
              <a:t>lesson, for </a:t>
            </a:r>
            <a:r>
              <a:rPr lang="en-US" sz="1200" dirty="0">
                <a:solidFill>
                  <a:schemeClr val="dk1"/>
                </a:solidFill>
                <a:latin typeface="Calibri"/>
                <a:ea typeface="Calibri"/>
                <a:cs typeface="Calibri"/>
                <a:sym typeface="Calibri"/>
              </a:rPr>
              <a:t>example. </a:t>
            </a:r>
            <a:endParaRPr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Calibri"/>
                <a:ea typeface="Calibri"/>
                <a:cs typeface="Calibri"/>
                <a:sym typeface="Calibri"/>
              </a:rPr>
              <a:t>The select statement will take the data frame ‘orders’, and return a new data frame that only has the columns </a:t>
            </a:r>
            <a:r>
              <a:rPr lang="en-US" sz="1200" dirty="0" smtClean="0">
                <a:solidFill>
                  <a:schemeClr val="dk1"/>
                </a:solidFill>
                <a:latin typeface="Calibri"/>
                <a:ea typeface="Calibri"/>
                <a:cs typeface="Calibri"/>
                <a:sym typeface="Calibri"/>
              </a:rPr>
              <a:t>description and department</a:t>
            </a:r>
            <a:r>
              <a:rPr lang="en-US" sz="1200" dirty="0">
                <a:solidFill>
                  <a:schemeClr val="dk1"/>
                </a:solidFill>
                <a:latin typeface="Calibri"/>
                <a:ea typeface="Calibri"/>
                <a:cs typeface="Calibri"/>
                <a:sym typeface="Calibri"/>
              </a:rPr>
              <a:t>. You could list as many </a:t>
            </a:r>
            <a:r>
              <a:rPr lang="en-US" sz="1200" dirty="0" smtClean="0">
                <a:solidFill>
                  <a:schemeClr val="dk1"/>
                </a:solidFill>
                <a:latin typeface="Calibri"/>
                <a:ea typeface="Calibri"/>
                <a:cs typeface="Calibri"/>
                <a:sym typeface="Calibri"/>
              </a:rPr>
              <a:t>or </a:t>
            </a:r>
            <a:r>
              <a:rPr lang="en-US" sz="1200" dirty="0">
                <a:solidFill>
                  <a:schemeClr val="dk1"/>
                </a:solidFill>
                <a:latin typeface="Calibri"/>
                <a:ea typeface="Calibri"/>
                <a:cs typeface="Calibri"/>
                <a:sym typeface="Calibri"/>
              </a:rPr>
              <a:t>as few column names as you want in the select function, it will bring back everything you </a:t>
            </a:r>
            <a:r>
              <a:rPr lang="en-US" sz="1200" dirty="0" smtClean="0">
                <a:solidFill>
                  <a:schemeClr val="dk1"/>
                </a:solidFill>
                <a:latin typeface="Calibri"/>
                <a:ea typeface="Calibri"/>
                <a:cs typeface="Calibri"/>
                <a:sym typeface="Calibri"/>
              </a:rPr>
              <a:t>list.</a:t>
            </a:r>
            <a:endParaRPr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Calibri"/>
              <a:ea typeface="Calibri"/>
              <a:cs typeface="Calibri"/>
              <a:sym typeface="Calibri"/>
            </a:endParaRPr>
          </a:p>
          <a:p>
            <a:pPr marL="0" lvl="0" indent="0" algn="l" rtl="0">
              <a:spcBef>
                <a:spcPts val="0"/>
              </a:spcBef>
              <a:spcAft>
                <a:spcPts val="0"/>
              </a:spcAft>
              <a:buNone/>
            </a:pPr>
            <a:endParaRPr dirty="0"/>
          </a:p>
        </p:txBody>
      </p:sp>
      <p:sp>
        <p:nvSpPr>
          <p:cNvPr id="178" name="Google Shape;178;p1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8154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smtClean="0">
                <a:solidFill>
                  <a:schemeClr val="dk1"/>
                </a:solidFill>
                <a:latin typeface="Calibri"/>
                <a:ea typeface="Calibri"/>
                <a:cs typeface="Calibri"/>
                <a:sym typeface="Calibri"/>
              </a:rPr>
              <a:t>So, if you were to use the code above, the orders data frame would be accepted as input and a subset of it, the Description and the Department columns would be returned as output </a:t>
            </a:r>
            <a:endParaRPr lang="en-US" sz="1200" dirty="0"/>
          </a:p>
        </p:txBody>
      </p:sp>
      <p:sp>
        <p:nvSpPr>
          <p:cNvPr id="178" name="Google Shape;178;p1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5114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smtClean="0"/>
              <a:t>Select is very flexible in terms of the ways that you can specify the columns you do or don’t want in the output. Here I’m showing you that I can give a numeric index of the columns that I want, in this cases the first and the fourth, and select dutifully provides these in the output. Note that when listing out these indexes one should put them</a:t>
            </a:r>
            <a:r>
              <a:rPr lang="en-US" sz="1200" baseline="0" dirty="0" smtClean="0"/>
              <a:t> in the ‘c’ (which stands for concatenate) function.</a:t>
            </a:r>
            <a:endParaRPr lang="en-US" sz="1200" dirty="0"/>
          </a:p>
        </p:txBody>
      </p:sp>
      <p:sp>
        <p:nvSpPr>
          <p:cNvPr id="178" name="Google Shape;178;p1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5149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5: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5: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3903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6: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6: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7748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 name="Google Shape;50;p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6932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7: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Select provides </a:t>
            </a:r>
            <a:r>
              <a:rPr lang="en-US" dirty="0" smtClean="0"/>
              <a:t>many convenient </a:t>
            </a:r>
            <a:r>
              <a:rPr lang="en-US" dirty="0"/>
              <a:t>ways to specify which columns you want. </a:t>
            </a:r>
            <a:r>
              <a:rPr lang="en-US" dirty="0" smtClean="0"/>
              <a:t>For </a:t>
            </a:r>
            <a:r>
              <a:rPr lang="en-US" dirty="0"/>
              <a:t>instance, you can put the name of two columns separated by a colon mark, and select will return those two columns and all those in between. With select you could put </a:t>
            </a:r>
            <a:r>
              <a:rPr lang="en-US" dirty="0" smtClean="0"/>
              <a:t>a negative </a:t>
            </a:r>
            <a:r>
              <a:rPr lang="en-US" dirty="0"/>
              <a:t>sign in front of a column name or a vector of column names and you'll get back everything except those columns. </a:t>
            </a:r>
            <a:r>
              <a:rPr lang="en-US" dirty="0">
                <a:solidFill>
                  <a:schemeClr val="dk1"/>
                </a:solidFill>
              </a:rPr>
              <a:t>Then there's other functions that you can use inside </a:t>
            </a:r>
            <a:r>
              <a:rPr lang="en-US" dirty="0" smtClean="0">
                <a:solidFill>
                  <a:schemeClr val="dk1"/>
                </a:solidFill>
              </a:rPr>
              <a:t>of select </a:t>
            </a:r>
            <a:r>
              <a:rPr lang="en-US" dirty="0">
                <a:solidFill>
                  <a:schemeClr val="dk1"/>
                </a:solidFill>
              </a:rPr>
              <a:t>that provide even more flexibility around defining which columns you want. </a:t>
            </a:r>
            <a:r>
              <a:rPr lang="en-US" dirty="0"/>
              <a:t>For instance, you can use special function like </a:t>
            </a:r>
            <a:r>
              <a:rPr lang="en-US" dirty="0" err="1"/>
              <a:t>starts_with</a:t>
            </a:r>
            <a:r>
              <a:rPr lang="en-US" dirty="0"/>
              <a:t> and </a:t>
            </a:r>
            <a:r>
              <a:rPr lang="en-US" dirty="0" err="1"/>
              <a:t>ends_with</a:t>
            </a:r>
            <a:r>
              <a:rPr lang="en-US" dirty="0"/>
              <a:t> to instruct select on which columns you want based on a string.</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32" name="Google Shape;232;p17: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2417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8: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dk1"/>
                </a:solidFill>
              </a:rPr>
              <a:t>Listed here are additional </a:t>
            </a:r>
            <a:r>
              <a:rPr lang="en-US" dirty="0" smtClean="0">
                <a:solidFill>
                  <a:schemeClr val="dk1"/>
                </a:solidFill>
              </a:rPr>
              <a:t>select helper functions</a:t>
            </a:r>
            <a:r>
              <a:rPr lang="en-US" dirty="0">
                <a:solidFill>
                  <a:schemeClr val="dk1"/>
                </a:solidFill>
              </a:rPr>
              <a:t>. You can see they allow you to pull out columns whose names have a certain string in them or that match a certain regular expression. If you have a very large data set with many columns selecting variables out of it might be an important task and these functions might make it easier for you to identify desired columns in a more automated fashion.</a:t>
            </a:r>
            <a:endParaRPr dirty="0">
              <a:solidFill>
                <a:schemeClr val="dk1"/>
              </a:solidFill>
            </a:endParaRPr>
          </a:p>
          <a:p>
            <a:pPr marL="0" lvl="0" indent="0" algn="l" rtl="0">
              <a:spcBef>
                <a:spcPts val="0"/>
              </a:spcBef>
              <a:spcAft>
                <a:spcPts val="0"/>
              </a:spcAft>
              <a:buNone/>
            </a:pPr>
            <a:endParaRPr dirty="0"/>
          </a:p>
        </p:txBody>
      </p:sp>
      <p:sp>
        <p:nvSpPr>
          <p:cNvPr id="253" name="Google Shape;253;p1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4171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9: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I’ve only listed for you a selection of the available ways you can use helpers with select() to pull out the columns you need for your analysis. For a more complete list, see the select() section on the dplyr cheatsheet,</a:t>
            </a:r>
            <a:endParaRPr/>
          </a:p>
        </p:txBody>
      </p:sp>
      <p:sp>
        <p:nvSpPr>
          <p:cNvPr id="265" name="Google Shape;265;p19: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6987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0: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Hint: Review the columns in the dataset by clicking</a:t>
            </a:r>
            <a:r>
              <a:rPr lang="en-US" baseline="0" dirty="0" smtClean="0"/>
              <a:t> on the arrow next to the orders data set in the environment tab in the upper right pane of </a:t>
            </a:r>
            <a:r>
              <a:rPr lang="en-US" baseline="0" dirty="0" err="1" smtClean="0"/>
              <a:t>Rstudio</a:t>
            </a:r>
            <a:endParaRPr dirty="0"/>
          </a:p>
        </p:txBody>
      </p:sp>
      <p:sp>
        <p:nvSpPr>
          <p:cNvPr id="276" name="Google Shape;276;p20: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74084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0: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20: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8866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Now let's carve the data set in the other direction. If you need only a subset of rows from your data set, `filter()` allows you to pick rows (cases) based on values, ie. you can subset your data based on logic.</a:t>
            </a:r>
            <a:endParaRPr>
              <a:solidFill>
                <a:schemeClr val="dk1"/>
              </a:solidFill>
            </a:endParaRPr>
          </a:p>
          <a:p>
            <a:pPr marL="0" lvl="0" indent="0" algn="l" rtl="0">
              <a:spcBef>
                <a:spcPts val="0"/>
              </a:spcBef>
              <a:spcAft>
                <a:spcPts val="0"/>
              </a:spcAft>
              <a:buNone/>
            </a:pPr>
            <a:endParaRPr/>
          </a:p>
        </p:txBody>
      </p:sp>
      <p:sp>
        <p:nvSpPr>
          <p:cNvPr id="284" name="Google Shape;284;p2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5872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syntax for filter is very similar to what we used for select. The first argument is a data frame from which we will be selecting rows. Afterwards we can input one more logical tests. R then performs that logical test on each row of the dataset and returns all rows in which the logical test was TRUE. Rows for which the tests are TRUE are returned in the output.</a:t>
            </a:r>
            <a:endParaRPr/>
          </a:p>
        </p:txBody>
      </p:sp>
      <p:sp>
        <p:nvSpPr>
          <p:cNvPr id="290" name="Google Shape;290;p2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25411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syntax for filter is very similar to what we used for select. The first argument is a data frame from which we will be selecting rows. Afterwards we can input one more logical tests. R then performs that logical test on each row of the dataset and returns all rows in which the logical test was TRUE. Rows for which the tests are TRUE are returned in the output.</a:t>
            </a:r>
            <a:endParaRPr/>
          </a:p>
        </p:txBody>
      </p:sp>
      <p:sp>
        <p:nvSpPr>
          <p:cNvPr id="290" name="Google Shape;290;p2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05083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t>Note that I used double equals inside of the filter function. Double equals means: compare the left hand side to the right hand side and if it’s the same, then return TRUE. The double equals is called the comparison operator. In contrast, a single equals sign sets a value to another. It is a very common mistake to accidentally use a single equals inside of the filter function, which will result in an error.</a:t>
            </a:r>
          </a:p>
          <a:p>
            <a:pPr marL="0" lvl="0" indent="0" algn="l" rtl="0">
              <a:spcBef>
                <a:spcPts val="0"/>
              </a:spcBef>
              <a:spcAft>
                <a:spcPts val="0"/>
              </a:spcAft>
              <a:buNone/>
            </a:pPr>
            <a:endParaRPr lang="en-US" dirty="0"/>
          </a:p>
        </p:txBody>
      </p:sp>
      <p:sp>
        <p:nvSpPr>
          <p:cNvPr id="290" name="Google Shape;290;p2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77001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Similarly we can ask filter to return just the rows that represent a specific test being ordered, like a BMP. Note that when asking filter to return rows with specific text inside of it, we have to put that text in quotes.</a:t>
            </a:r>
          </a:p>
          <a:p>
            <a:pPr marL="0" lvl="0" indent="0" algn="l" rtl="0">
              <a:spcBef>
                <a:spcPts val="0"/>
              </a:spcBef>
              <a:spcAft>
                <a:spcPts val="0"/>
              </a:spcAft>
              <a:buNone/>
            </a:pPr>
            <a:endParaRPr lang="en-US" dirty="0"/>
          </a:p>
        </p:txBody>
      </p:sp>
      <p:sp>
        <p:nvSpPr>
          <p:cNvPr id="290" name="Google Shape;290;p2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7860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data set for this lesson is derived from orders for clinical laboratory tests in an electronic health record system in a set of outpatient clinics. The orders were </a:t>
            </a:r>
            <a:r>
              <a:rPr lang="en-US" dirty="0" err="1"/>
              <a:t>deidentified</a:t>
            </a:r>
            <a:r>
              <a:rPr lang="en-US" dirty="0"/>
              <a:t> and time-shifted (and approved for use as a teaching resource). </a:t>
            </a:r>
            <a:endParaRPr dirty="0"/>
          </a:p>
          <a:p>
            <a:pPr marL="0" lvl="0" indent="0" algn="l" rtl="0">
              <a:spcBef>
                <a:spcPts val="0"/>
              </a:spcBef>
              <a:spcAft>
                <a:spcPts val="0"/>
              </a:spcAft>
              <a:buClr>
                <a:schemeClr val="dk1"/>
              </a:buClr>
              <a:buSzPts val="1100"/>
              <a:buFont typeface="Arial"/>
              <a:buNone/>
            </a:pPr>
            <a:endParaRPr lang="en-US" dirty="0" smtClean="0"/>
          </a:p>
          <a:p>
            <a:pPr marL="0" lvl="0" indent="0" algn="l" rtl="0">
              <a:spcBef>
                <a:spcPts val="0"/>
              </a:spcBef>
              <a:spcAft>
                <a:spcPts val="0"/>
              </a:spcAft>
              <a:buClr>
                <a:schemeClr val="dk1"/>
              </a:buClr>
              <a:buSzPts val="1100"/>
              <a:buFont typeface="Arial"/>
              <a:buNone/>
            </a:pPr>
            <a:r>
              <a:rPr lang="en-US" dirty="0" smtClean="0">
                <a:solidFill>
                  <a:schemeClr val="dk1"/>
                </a:solidFill>
              </a:rPr>
              <a:t>One could have many different goals for analyzing this data .</a:t>
            </a:r>
            <a:r>
              <a:rPr lang="en-US" baseline="0" dirty="0" smtClean="0">
                <a:solidFill>
                  <a:schemeClr val="dk1"/>
                </a:solidFill>
              </a:rPr>
              <a:t> One may be interested in:</a:t>
            </a:r>
          </a:p>
          <a:p>
            <a:pPr marL="228600" lvl="0" indent="-228600" algn="l" rtl="0">
              <a:spcBef>
                <a:spcPts val="0"/>
              </a:spcBef>
              <a:spcAft>
                <a:spcPts val="0"/>
              </a:spcAft>
              <a:buClr>
                <a:schemeClr val="dk1"/>
              </a:buClr>
              <a:buSzPts val="1100"/>
              <a:buFont typeface="Arial"/>
              <a:buAutoNum type="arabicPeriod"/>
            </a:pPr>
            <a:r>
              <a:rPr lang="en-US" baseline="0" dirty="0" smtClean="0">
                <a:solidFill>
                  <a:schemeClr val="dk1"/>
                </a:solidFill>
              </a:rPr>
              <a:t>Volumes off tests, and where they are being ordered from</a:t>
            </a:r>
          </a:p>
          <a:p>
            <a:pPr marL="228600" lvl="0" indent="-228600" algn="l" rtl="0">
              <a:spcBef>
                <a:spcPts val="0"/>
              </a:spcBef>
              <a:spcAft>
                <a:spcPts val="0"/>
              </a:spcAft>
              <a:buClr>
                <a:schemeClr val="dk1"/>
              </a:buClr>
              <a:buSzPts val="1100"/>
              <a:buFont typeface="Arial"/>
              <a:buAutoNum type="arabicPeriod"/>
            </a:pPr>
            <a:r>
              <a:rPr lang="en-US" baseline="0" dirty="0" smtClean="0">
                <a:solidFill>
                  <a:schemeClr val="dk1"/>
                </a:solidFill>
              </a:rPr>
              <a:t>How </a:t>
            </a:r>
            <a:r>
              <a:rPr lang="en-US" baseline="0" dirty="0" err="1" smtClean="0">
                <a:solidFill>
                  <a:schemeClr val="dk1"/>
                </a:solidFill>
              </a:rPr>
              <a:t>ordersets</a:t>
            </a:r>
            <a:r>
              <a:rPr lang="en-US" baseline="0" dirty="0" smtClean="0">
                <a:solidFill>
                  <a:schemeClr val="dk1"/>
                </a:solidFill>
              </a:rPr>
              <a:t> are driving test utilization</a:t>
            </a:r>
          </a:p>
          <a:p>
            <a:pPr marL="228600" lvl="0" indent="-228600" algn="l" rtl="0">
              <a:spcBef>
                <a:spcPts val="0"/>
              </a:spcBef>
              <a:spcAft>
                <a:spcPts val="0"/>
              </a:spcAft>
              <a:buClr>
                <a:schemeClr val="dk1"/>
              </a:buClr>
              <a:buSzPts val="1100"/>
              <a:buFont typeface="Arial"/>
              <a:buAutoNum type="arabicPeriod"/>
            </a:pPr>
            <a:r>
              <a:rPr lang="en-US" baseline="0" dirty="0" smtClean="0">
                <a:solidFill>
                  <a:schemeClr val="dk1"/>
                </a:solidFill>
              </a:rPr>
              <a:t>The turnaround time between different phases of testing</a:t>
            </a:r>
          </a:p>
          <a:p>
            <a:pPr marL="228600" lvl="0" indent="-228600" algn="l" rtl="0">
              <a:spcBef>
                <a:spcPts val="0"/>
              </a:spcBef>
              <a:spcAft>
                <a:spcPts val="0"/>
              </a:spcAft>
              <a:buClr>
                <a:schemeClr val="dk1"/>
              </a:buClr>
              <a:buSzPts val="1100"/>
              <a:buFont typeface="Arial"/>
              <a:buAutoNum type="arabicPeriod"/>
            </a:pPr>
            <a:r>
              <a:rPr lang="en-US" baseline="0" dirty="0" smtClean="0">
                <a:solidFill>
                  <a:schemeClr val="dk1"/>
                </a:solidFill>
              </a:rPr>
              <a:t>Trends in cancelation and their causes</a:t>
            </a:r>
            <a:endParaRPr lang="en-US" dirty="0" smtClean="0">
              <a:solidFill>
                <a:schemeClr val="dk1"/>
              </a:solidFill>
            </a:endParaRPr>
          </a:p>
          <a:p>
            <a:pPr marL="0" lvl="0" indent="0" algn="l" rtl="0">
              <a:spcBef>
                <a:spcPts val="0"/>
              </a:spcBef>
              <a:spcAft>
                <a:spcPts val="0"/>
              </a:spcAft>
              <a:buClr>
                <a:schemeClr val="dk1"/>
              </a:buClr>
              <a:buSzPts val="1100"/>
              <a:buFont typeface="Arial"/>
              <a:buNone/>
            </a:pPr>
            <a:endParaRPr lang="en-US" dirty="0" smtClean="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dirty="0" smtClean="0"/>
              <a:t>The tools I am about to present to you</a:t>
            </a:r>
            <a:r>
              <a:rPr lang="en-US" baseline="0" dirty="0" smtClean="0"/>
              <a:t> are agnostic to these and can be used to address the vast majority of types of questions one could ask </a:t>
            </a:r>
            <a:r>
              <a:rPr lang="en-US" baseline="0" dirty="0" err="1" smtClean="0"/>
              <a:t>abuot</a:t>
            </a:r>
            <a:r>
              <a:rPr lang="en-US" baseline="0" dirty="0" smtClean="0"/>
              <a:t> standard data sets derived from electronic health data.</a:t>
            </a:r>
            <a:endParaRPr lang="en-US" dirty="0" smtClean="0"/>
          </a:p>
          <a:p>
            <a:pPr marL="0" lvl="0" indent="0" algn="l" rtl="0">
              <a:spcBef>
                <a:spcPts val="0"/>
              </a:spcBef>
              <a:spcAft>
                <a:spcPts val="0"/>
              </a:spcAft>
              <a:buClr>
                <a:schemeClr val="dk1"/>
              </a:buClr>
              <a:buSzPts val="1100"/>
              <a:buFont typeface="Arial"/>
              <a:buNone/>
            </a:pPr>
            <a:endParaRPr lang="en-US" dirty="0" smtClean="0"/>
          </a:p>
          <a:p>
            <a:pPr marL="0" lvl="0" indent="0" algn="l" rtl="0">
              <a:spcBef>
                <a:spcPts val="0"/>
              </a:spcBef>
              <a:spcAft>
                <a:spcPts val="0"/>
              </a:spcAft>
              <a:buClr>
                <a:schemeClr val="dk1"/>
              </a:buClr>
              <a:buSzPts val="1100"/>
              <a:buFont typeface="Arial"/>
              <a:buNone/>
            </a:pPr>
            <a:endParaRPr lang="en-US" dirty="0" smtClean="0"/>
          </a:p>
        </p:txBody>
      </p:sp>
      <p:sp>
        <p:nvSpPr>
          <p:cNvPr id="58" name="Google Shape;58;p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58504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7: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Calibri"/>
                <a:ea typeface="Calibri"/>
                <a:cs typeface="Calibri"/>
                <a:sym typeface="Calibri"/>
              </a:rPr>
              <a:t>Here are some important logical operators to know about. </a:t>
            </a:r>
            <a:r>
              <a:rPr lang="en-US" sz="1200" dirty="0" smtClean="0">
                <a:solidFill>
                  <a:schemeClr val="dk1"/>
                </a:solidFill>
                <a:latin typeface="Calibri"/>
                <a:ea typeface="Calibri"/>
                <a:cs typeface="Calibri"/>
                <a:sym typeface="Calibri"/>
              </a:rPr>
              <a:t>They will all come in handy when you’re filtering rows of a data frame. </a:t>
            </a:r>
            <a:endParaRPr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Calibri"/>
                <a:ea typeface="Calibri"/>
                <a:cs typeface="Calibri"/>
                <a:sym typeface="Calibri"/>
              </a:rPr>
              <a:t>We’ve already seen the double equals. Note the less than or and greater than operators. These operators also come as “or equal to” versions.</a:t>
            </a:r>
            <a:endParaRPr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Calibri"/>
                <a:ea typeface="Calibri"/>
                <a:cs typeface="Calibri"/>
                <a:sym typeface="Calibri"/>
              </a:rPr>
              <a:t>Use != if you want to select rows in which a value is not equal to something else.</a:t>
            </a:r>
            <a:endParaRPr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Calibri"/>
                <a:ea typeface="Calibri"/>
                <a:cs typeface="Calibri"/>
                <a:sym typeface="Calibri"/>
              </a:rPr>
              <a:t>is.na is how you can test for missing values. </a:t>
            </a:r>
            <a:r>
              <a:rPr lang="en-US" sz="1200" dirty="0" smtClean="0">
                <a:solidFill>
                  <a:schemeClr val="dk1"/>
                </a:solidFill>
                <a:latin typeface="Calibri"/>
                <a:ea typeface="Calibri"/>
                <a:cs typeface="Calibri"/>
                <a:sym typeface="Calibri"/>
              </a:rPr>
              <a:t>This can be very useful as often </a:t>
            </a:r>
            <a:r>
              <a:rPr lang="en-US" sz="1200" dirty="0">
                <a:solidFill>
                  <a:schemeClr val="dk1"/>
                </a:solidFill>
                <a:latin typeface="Calibri"/>
                <a:ea typeface="Calibri"/>
                <a:cs typeface="Calibri"/>
                <a:sym typeface="Calibri"/>
              </a:rPr>
              <a:t>times you want to remove missing values</a:t>
            </a:r>
            <a:r>
              <a:rPr lang="en-US" sz="1200" dirty="0" smtClean="0">
                <a:solidFill>
                  <a:schemeClr val="dk1"/>
                </a:solidFill>
                <a:latin typeface="Calibri"/>
                <a:ea typeface="Calibri"/>
                <a:cs typeface="Calibri"/>
                <a:sym typeface="Calibri"/>
              </a:rPr>
              <a:t>.</a:t>
            </a:r>
          </a:p>
          <a:p>
            <a:pPr marL="0" lvl="0" indent="0" algn="l" rtl="0">
              <a:lnSpc>
                <a:spcPct val="115000"/>
              </a:lnSpc>
              <a:spcBef>
                <a:spcPts val="0"/>
              </a:spcBef>
              <a:spcAft>
                <a:spcPts val="0"/>
              </a:spcAft>
              <a:buClr>
                <a:schemeClr val="dk1"/>
              </a:buClr>
              <a:buSzPts val="1100"/>
              <a:buFont typeface="Arial"/>
              <a:buNone/>
            </a:pPr>
            <a:r>
              <a:rPr lang="en-US" sz="1200" dirty="0" smtClean="0">
                <a:solidFill>
                  <a:schemeClr val="dk1"/>
                </a:solidFill>
                <a:latin typeface="Calibri"/>
                <a:ea typeface="Calibri"/>
                <a:cs typeface="Calibri"/>
                <a:sym typeface="Calibri"/>
              </a:rPr>
              <a:t>Note that</a:t>
            </a:r>
            <a:r>
              <a:rPr lang="en-US" sz="1200" baseline="0" dirty="0" smtClean="0">
                <a:solidFill>
                  <a:schemeClr val="dk1"/>
                </a:solidFill>
                <a:latin typeface="Calibri"/>
                <a:ea typeface="Calibri"/>
                <a:cs typeface="Calibri"/>
                <a:sym typeface="Calibri"/>
              </a:rPr>
              <a:t> in these examples x always represents the name of a column in your data frame. </a:t>
            </a:r>
            <a:endParaRPr sz="1200" dirty="0">
              <a:solidFill>
                <a:schemeClr val="dk1"/>
              </a:solidFill>
              <a:latin typeface="Calibri"/>
              <a:ea typeface="Calibri"/>
              <a:cs typeface="Calibri"/>
              <a:sym typeface="Calibri"/>
            </a:endParaRPr>
          </a:p>
          <a:p>
            <a:pPr marL="0" lvl="0" indent="0" algn="l" rtl="0">
              <a:spcBef>
                <a:spcPts val="0"/>
              </a:spcBef>
              <a:spcAft>
                <a:spcPts val="0"/>
              </a:spcAft>
              <a:buNone/>
            </a:pPr>
            <a:endParaRPr dirty="0"/>
          </a:p>
        </p:txBody>
      </p:sp>
      <p:sp>
        <p:nvSpPr>
          <p:cNvPr id="339" name="Google Shape;339;p27: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80119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8: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p2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18467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6: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6: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60940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0: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0" name="Google Shape;370;p30: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77250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1: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Combining logical operators</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You can combine tests by putting a comma in between tests and filter will combine the two statements as if there is an and statement</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between them</a:t>
            </a:r>
            <a:r>
              <a:rPr lang="en-US" dirty="0"/>
              <a:t>, condition A and condition B. </a:t>
            </a:r>
            <a:endParaRPr dirty="0"/>
          </a:p>
        </p:txBody>
      </p:sp>
      <p:sp>
        <p:nvSpPr>
          <p:cNvPr id="382" name="Google Shape;382;p3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02243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3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You have a variety of operators with which to join two or more logic</a:t>
            </a:r>
            <a:r>
              <a:rPr lang="en-US" baseline="0" dirty="0" smtClean="0"/>
              <a:t> statements.</a:t>
            </a:r>
            <a:endParaRPr lang="en-US" dirty="0" smtClean="0"/>
          </a:p>
          <a:p>
            <a:pPr marL="0" lvl="0" indent="0" algn="l" rtl="0">
              <a:spcBef>
                <a:spcPts val="0"/>
              </a:spcBef>
              <a:spcAft>
                <a:spcPts val="0"/>
              </a:spcAft>
              <a:buNone/>
            </a:pPr>
            <a:r>
              <a:rPr lang="en-US" dirty="0" smtClean="0"/>
              <a:t>You could formally tell filter to join the two logical tests using the ‘&amp;’ symbol. You can include an ‘or’ condition using the pipe character |, e.g. condition A | condition B.</a:t>
            </a:r>
          </a:p>
          <a:p>
            <a:pPr marL="0" lvl="0" indent="0" algn="l" rtl="0">
              <a:spcBef>
                <a:spcPts val="0"/>
              </a:spcBef>
              <a:spcAft>
                <a:spcPts val="0"/>
              </a:spcAft>
              <a:buNone/>
            </a:pPr>
            <a:r>
              <a:rPr lang="en-US" dirty="0" smtClean="0"/>
              <a:t>Both in </a:t>
            </a:r>
            <a:r>
              <a:rPr lang="en-US" dirty="0" err="1" smtClean="0"/>
              <a:t>dplyr</a:t>
            </a:r>
            <a:r>
              <a:rPr lang="en-US" dirty="0" smtClean="0"/>
              <a:t> and throughout R the exclamation point !</a:t>
            </a:r>
            <a:r>
              <a:rPr lang="en-US" baseline="0" dirty="0" smtClean="0"/>
              <a:t> is used as a negation. Finally, </a:t>
            </a:r>
            <a:r>
              <a:rPr lang="en-US" baseline="0" dirty="0" err="1" smtClean="0"/>
              <a:t>dplyr</a:t>
            </a:r>
            <a:r>
              <a:rPr lang="en-US" baseline="0" dirty="0" smtClean="0"/>
              <a:t> supports a convenience function in which you can test if the values in a column match any of a vector of values (equivalent to, say, </a:t>
            </a:r>
            <a:r>
              <a:rPr lang="en-US" baseline="0" dirty="0" err="1" smtClean="0"/>
              <a:t>patient_id</a:t>
            </a:r>
            <a:r>
              <a:rPr lang="en-US" baseline="0" dirty="0" smtClean="0"/>
              <a:t> equals x, y, or z). This is implemented with the %in% function. For example one could write filter(orders, </a:t>
            </a:r>
            <a:r>
              <a:rPr lang="en-US" baseline="0" dirty="0" err="1" smtClean="0"/>
              <a:t>proc_code</a:t>
            </a:r>
            <a:r>
              <a:rPr lang="en-US" baseline="0" dirty="0" smtClean="0"/>
              <a:t> %in% c(“BMP”,”COMP”)) to match orders for either a BMP or COMP.</a:t>
            </a:r>
            <a:endParaRPr dirty="0"/>
          </a:p>
        </p:txBody>
      </p:sp>
      <p:sp>
        <p:nvSpPr>
          <p:cNvPr id="400" name="Google Shape;400;p3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18323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8: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p2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45391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6: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6: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83529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Often when exploring your data you’ll be interested in organizing the rows according to values in</a:t>
            </a:r>
            <a:r>
              <a:rPr lang="en-US" baseline="0" dirty="0" smtClean="0"/>
              <a:t> a specific column or columns. That’s what arrange() does. It let’s you focus on the most important parts of your data by rearranging and organizing it.</a:t>
            </a:r>
            <a:endParaRPr lang="en-US" dirty="0" smtClean="0"/>
          </a:p>
          <a:p>
            <a:pPr marL="0" lvl="0" indent="0" algn="l" rtl="0">
              <a:spcBef>
                <a:spcPts val="0"/>
              </a:spcBef>
              <a:spcAft>
                <a:spcPts val="0"/>
              </a:spcAft>
              <a:buNone/>
            </a:pPr>
            <a:endParaRPr dirty="0"/>
          </a:p>
        </p:txBody>
      </p:sp>
      <p:sp>
        <p:nvSpPr>
          <p:cNvPr id="284" name="Google Shape;284;p2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13188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As</a:t>
            </a:r>
            <a:r>
              <a:rPr lang="en-US" baseline="0" dirty="0" smtClean="0"/>
              <a:t> we’ve seen, </a:t>
            </a:r>
            <a:r>
              <a:rPr lang="en-US" baseline="0" dirty="0" err="1" smtClean="0"/>
              <a:t>dplyr</a:t>
            </a:r>
            <a:r>
              <a:rPr lang="en-US" baseline="0" dirty="0" smtClean="0"/>
              <a:t> functions all have similar syntax and arrange is no exception.  The data frame is your first argument. After that you can list one or more columns, each separated by a column, to arrange the data frame by. </a:t>
            </a:r>
            <a:endParaRPr dirty="0"/>
          </a:p>
        </p:txBody>
      </p:sp>
      <p:sp>
        <p:nvSpPr>
          <p:cNvPr id="290" name="Google Shape;290;p2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355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5286e603bf_0_5: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5286e603bf_0_5: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dirty="0" smtClean="0">
                <a:solidFill>
                  <a:schemeClr val="dk1"/>
                </a:solidFill>
              </a:rPr>
              <a:t>Because some of you may not be familiar with this type of data, we include a small data dictionary below to explain some of the data.</a:t>
            </a:r>
            <a:endParaRPr lang="en-US" dirty="0" smtClean="0"/>
          </a:p>
          <a:p>
            <a:pPr marL="0" lvl="0" indent="0" algn="l" rtl="0">
              <a:spcBef>
                <a:spcPts val="0"/>
              </a:spcBef>
              <a:spcAft>
                <a:spcPts val="0"/>
              </a:spcAft>
              <a:buClr>
                <a:schemeClr val="dk1"/>
              </a:buClr>
              <a:buSzPts val="1100"/>
              <a:buFont typeface="Arial"/>
              <a:buNone/>
            </a:pPr>
            <a:endParaRPr lang="en-US" dirty="0" smtClean="0">
              <a:solidFill>
                <a:schemeClr val="dk1"/>
              </a:solidFill>
            </a:endParaRPr>
          </a:p>
          <a:p>
            <a:pPr marL="0" lvl="0" indent="0" algn="l" rtl="0">
              <a:spcBef>
                <a:spcPts val="0"/>
              </a:spcBef>
              <a:spcAft>
                <a:spcPts val="0"/>
              </a:spcAft>
              <a:buClr>
                <a:schemeClr val="dk1"/>
              </a:buClr>
              <a:buSzPts val="1100"/>
              <a:buFont typeface="Arial"/>
              <a:buNone/>
            </a:pPr>
            <a:r>
              <a:rPr lang="en-US" dirty="0" smtClean="0">
                <a:solidFill>
                  <a:schemeClr val="dk1"/>
                </a:solidFill>
              </a:rPr>
              <a:t>There are some column pairs with very similar names: one variable is a code ("_c") and the other is a description ("_</a:t>
            </a:r>
            <a:r>
              <a:rPr lang="en-US" dirty="0" err="1" smtClean="0">
                <a:solidFill>
                  <a:schemeClr val="dk1"/>
                </a:solidFill>
              </a:rPr>
              <a:t>c_descr</a:t>
            </a:r>
            <a:r>
              <a:rPr lang="en-US" dirty="0" smtClean="0">
                <a:solidFill>
                  <a:schemeClr val="dk1"/>
                </a:solidFill>
              </a:rPr>
              <a:t>"). This is largely done for convenience in querying the data or </a:t>
            </a:r>
            <a:r>
              <a:rPr lang="en-US" dirty="0" err="1" smtClean="0">
                <a:solidFill>
                  <a:schemeClr val="dk1"/>
                </a:solidFill>
              </a:rPr>
              <a:t>subsetting</a:t>
            </a:r>
            <a:r>
              <a:rPr lang="en-US" dirty="0" smtClean="0">
                <a:solidFill>
                  <a:schemeClr val="dk1"/>
                </a:solidFill>
              </a:rPr>
              <a:t> it without typing long strings. </a:t>
            </a:r>
            <a:endParaRPr dirty="0" smtClean="0">
              <a:solidFill>
                <a:schemeClr val="dk1"/>
              </a:solidFill>
            </a:endParaRPr>
          </a:p>
          <a:p>
            <a:pPr marL="228600" lvl="0" indent="-228600" algn="l" rtl="0">
              <a:spcBef>
                <a:spcPts val="0"/>
              </a:spcBef>
              <a:spcAft>
                <a:spcPts val="0"/>
              </a:spcAft>
              <a:buClr>
                <a:schemeClr val="dk1"/>
              </a:buClr>
              <a:buSzPts val="1100"/>
              <a:buFont typeface="Arial"/>
              <a:buAutoNum type="arabicPeriod"/>
            </a:pPr>
            <a:endParaRPr dirty="0">
              <a:solidFill>
                <a:schemeClr val="dk1"/>
              </a:solidFill>
            </a:endParaRPr>
          </a:p>
        </p:txBody>
      </p:sp>
    </p:spTree>
    <p:extLst>
      <p:ext uri="{BB962C8B-B14F-4D97-AF65-F5344CB8AC3E}">
        <p14:creationId xmlns:p14="http://schemas.microsoft.com/office/powerpoint/2010/main" val="21514204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aseline="0" dirty="0" smtClean="0"/>
              <a:t>In this example we are arranging orders data frame by the </a:t>
            </a:r>
            <a:r>
              <a:rPr lang="en-US" baseline="0" dirty="0" err="1" smtClean="0"/>
              <a:t>result_time</a:t>
            </a:r>
            <a:r>
              <a:rPr lang="en-US" baseline="0" dirty="0" smtClean="0"/>
              <a:t>, which allows us to review the orders in the order in which the results were generated, rather than the seemingly haphazard way they have been exported in this data set. </a:t>
            </a:r>
          </a:p>
        </p:txBody>
      </p:sp>
      <p:sp>
        <p:nvSpPr>
          <p:cNvPr id="290" name="Google Shape;290;p2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27313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aseline="0" dirty="0" smtClean="0"/>
              <a:t>Sometimes we’ll be interested in viewing the data in reverse chronological order. By default arrange will order the rows from smallest to largest, from a to z, or from earliest date to latest. We can reverse this by wrapping our column of interest in the </a:t>
            </a:r>
            <a:r>
              <a:rPr lang="en-US" baseline="0" dirty="0" err="1" smtClean="0"/>
              <a:t>desc</a:t>
            </a:r>
            <a:r>
              <a:rPr lang="en-US" baseline="0" dirty="0" smtClean="0"/>
              <a:t>() function.</a:t>
            </a:r>
          </a:p>
        </p:txBody>
      </p:sp>
      <p:sp>
        <p:nvSpPr>
          <p:cNvPr id="290" name="Google Shape;290;p2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7031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aseline="0" dirty="0" smtClean="0"/>
              <a:t>Let’s say we want to arrange the orders by patient first, and then by date. When listing only one column, ties will be arranged on the basis of the order they appeared in the original data frame. However if two columns are listed then the second column will be used as a tie-breaker. Additional columns can be added to further order tied rows.</a:t>
            </a:r>
            <a:endParaRPr dirty="0"/>
          </a:p>
        </p:txBody>
      </p:sp>
      <p:sp>
        <p:nvSpPr>
          <p:cNvPr id="290" name="Google Shape;290;p2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94096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8: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p2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13342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6: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6: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97927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Now that we have a decent toolkit of functions with which to manipulate our data we should take a step back and talk about the data analysis process.</a:t>
            </a:r>
          </a:p>
          <a:p>
            <a:pPr marL="0" lvl="0" indent="0" algn="l" rtl="0">
              <a:spcBef>
                <a:spcPts val="0"/>
              </a:spcBef>
              <a:spcAft>
                <a:spcPts val="0"/>
              </a:spcAft>
              <a:buNone/>
            </a:pPr>
            <a:r>
              <a:rPr lang="en-US" dirty="0" smtClean="0"/>
              <a:t>In any real data manipulation task you're probably not  just going to use one verb but you're going to string multiple verbs together into a series of</a:t>
            </a:r>
            <a:r>
              <a:rPr lang="en-US" baseline="0" dirty="0" smtClean="0"/>
              <a:t> steps that overall accomplish a goal.</a:t>
            </a:r>
            <a:endParaRPr lang="en-US" dirty="0" smtClean="0"/>
          </a:p>
        </p:txBody>
      </p:sp>
      <p:sp>
        <p:nvSpPr>
          <p:cNvPr id="284" name="Google Shape;284;p2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80563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smtClean="0"/>
              <a:t>For instance, in the context of the orders data set, one may</a:t>
            </a:r>
            <a:r>
              <a:rPr lang="en-US" baseline="0" dirty="0" smtClean="0"/>
              <a:t> investigate the ordering of tests that are not recommended for routine use, such as 1,25 </a:t>
            </a:r>
            <a:r>
              <a:rPr lang="en-US" baseline="0" dirty="0" err="1" smtClean="0"/>
              <a:t>dihydroxy</a:t>
            </a:r>
            <a:r>
              <a:rPr lang="en-US" baseline="0" dirty="0" smtClean="0"/>
              <a:t> vitamin D. The 25-hydroxy vitamin D level is the preferred test for screening for vitamin D deficiency, whereas the 1,25 </a:t>
            </a:r>
            <a:r>
              <a:rPr lang="en-US" baseline="0" dirty="0" err="1" smtClean="0"/>
              <a:t>dihydroxy</a:t>
            </a:r>
            <a:r>
              <a:rPr lang="en-US" baseline="0" dirty="0" smtClean="0"/>
              <a:t> vitamin D levels is used in rare and unique clinical situations. To accomplish this analysis one would start by filtering to the </a:t>
            </a:r>
            <a:r>
              <a:rPr lang="en-US" baseline="0" dirty="0" err="1" smtClean="0"/>
              <a:t>relavent</a:t>
            </a:r>
            <a:r>
              <a:rPr lang="en-US" baseline="0" dirty="0" smtClean="0"/>
              <a:t> test, select the columns that were necessary, and then maybe arrange the rows in a useful way.</a:t>
            </a:r>
            <a:endParaRPr lang="en-US" dirty="0" smtClean="0"/>
          </a:p>
          <a:p>
            <a:pPr marL="0" lvl="0" indent="0" algn="l" rtl="0">
              <a:spcBef>
                <a:spcPts val="0"/>
              </a:spcBef>
              <a:spcAft>
                <a:spcPts val="0"/>
              </a:spcAft>
              <a:buNone/>
            </a:pPr>
            <a:r>
              <a:rPr lang="en-US" dirty="0" smtClean="0"/>
              <a:t>It’s</a:t>
            </a:r>
            <a:r>
              <a:rPr lang="en-US" baseline="0" dirty="0" smtClean="0"/>
              <a:t> easy to see that this analysis requires a lot of typing, and has a lot of redundancy in that we sequentially update the new data frame 125VITD as </a:t>
            </a:r>
            <a:r>
              <a:rPr lang="en-US" baseline="0" dirty="0" err="1" smtClean="0"/>
              <a:t>wel</a:t>
            </a:r>
            <a:r>
              <a:rPr lang="en-US" baseline="0" dirty="0" smtClean="0"/>
              <a:t> progress through the analysis.</a:t>
            </a:r>
            <a:endParaRPr lang="en-US" dirty="0" smtClean="0"/>
          </a:p>
        </p:txBody>
      </p:sp>
    </p:spTree>
    <p:extLst>
      <p:ext uri="{BB962C8B-B14F-4D97-AF65-F5344CB8AC3E}">
        <p14:creationId xmlns:p14="http://schemas.microsoft.com/office/powerpoint/2010/main" val="21360389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smtClean="0"/>
              <a:t>An</a:t>
            </a:r>
            <a:r>
              <a:rPr lang="en-US" baseline="0" dirty="0" smtClean="0"/>
              <a:t> alternative would be to nest these functions one within the other. When nesting functions the innermost function is evaluated first followed sequentially by the next inner ones. We can see that we have made the code much more efficient but at a significant price. The code is really complicated to look at, it’s not at all obvious what the code is trying to accomplish. The arguments for functions are spatially far away from the names of the functions themselves. For instance, the argument for arrange() is </a:t>
            </a:r>
            <a:r>
              <a:rPr lang="en-US" baseline="0" dirty="0" err="1" smtClean="0"/>
              <a:t>pref_list_type</a:t>
            </a:r>
            <a:r>
              <a:rPr lang="en-US" baseline="0" dirty="0" smtClean="0"/>
              <a:t>, but that’s not easy to see in this snippet of code. What would be helpful when performing fairly typical analyses such as these would be a syntax that was both efficient as well as human readable.</a:t>
            </a:r>
            <a:endParaRPr lang="en-US" dirty="0" smtClean="0"/>
          </a:p>
        </p:txBody>
      </p:sp>
    </p:spTree>
    <p:extLst>
      <p:ext uri="{BB962C8B-B14F-4D97-AF65-F5344CB8AC3E}">
        <p14:creationId xmlns:p14="http://schemas.microsoft.com/office/powerpoint/2010/main" val="32967253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smtClean="0"/>
              <a:t>This is exactly what the pipe operator</a:t>
            </a:r>
            <a:r>
              <a:rPr lang="en-US" baseline="0" dirty="0" smtClean="0"/>
              <a:t> does. The pipe operator does something very simple but at the same time incredible useful. It takes the product of whatever is on the left and puts it into the function on the right. So for instance, the two lines of code in the gray box do exactly the same thing. One advantage that you may notice is that the second snippet of code is immediately far more expressive in human language. You could read the statement as “Take the orders data frame, and then filter the </a:t>
            </a:r>
            <a:r>
              <a:rPr lang="en-US" baseline="0" dirty="0" err="1" smtClean="0"/>
              <a:t>patient_id</a:t>
            </a:r>
            <a:r>
              <a:rPr lang="en-US" baseline="0" dirty="0" smtClean="0"/>
              <a:t> column to rows containing 508061.”</a:t>
            </a:r>
            <a:endParaRPr lang="en-US" dirty="0"/>
          </a:p>
        </p:txBody>
      </p:sp>
    </p:spTree>
    <p:extLst>
      <p:ext uri="{BB962C8B-B14F-4D97-AF65-F5344CB8AC3E}">
        <p14:creationId xmlns:p14="http://schemas.microsoft.com/office/powerpoint/2010/main" val="25784602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smtClean="0"/>
              <a:t>The advantage of this is even more clear when performing</a:t>
            </a:r>
            <a:r>
              <a:rPr lang="en-US" baseline="0" dirty="0" smtClean="0"/>
              <a:t> a more complicated </a:t>
            </a:r>
            <a:r>
              <a:rPr lang="en-US" baseline="0" dirty="0" smtClean="0"/>
              <a:t>analysis </a:t>
            </a:r>
            <a:r>
              <a:rPr lang="en-US" baseline="0" dirty="0" smtClean="0"/>
              <a:t>such as this one. You can take this code, which is essentially illegible, and transform it into the code on the following slide.</a:t>
            </a:r>
            <a:endParaRPr lang="en-US" dirty="0" smtClean="0"/>
          </a:p>
        </p:txBody>
      </p:sp>
    </p:spTree>
    <p:extLst>
      <p:ext uri="{BB962C8B-B14F-4D97-AF65-F5344CB8AC3E}">
        <p14:creationId xmlns:p14="http://schemas.microsoft.com/office/powerpoint/2010/main" val="3639009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4: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solidFill>
                  <a:schemeClr val="dk1"/>
                </a:solidFill>
              </a:rPr>
              <a:t>To get a very quick</a:t>
            </a:r>
            <a:r>
              <a:rPr lang="en-US" baseline="0" dirty="0" smtClean="0">
                <a:solidFill>
                  <a:schemeClr val="dk1"/>
                </a:solidFill>
              </a:rPr>
              <a:t> and high-level understanding of the dataset simply type the name of the variable containing the dataset and execute it. </a:t>
            </a:r>
            <a:r>
              <a:rPr lang="en-US" baseline="0" dirty="0" err="1" smtClean="0">
                <a:solidFill>
                  <a:schemeClr val="dk1"/>
                </a:solidFill>
              </a:rPr>
              <a:t>Rstudio</a:t>
            </a:r>
            <a:r>
              <a:rPr lang="en-US" baseline="0" dirty="0" smtClean="0">
                <a:solidFill>
                  <a:schemeClr val="dk1"/>
                </a:solidFill>
              </a:rPr>
              <a:t> will provide an interactive representation of the data as a quick glance into what is contained in the variable.</a:t>
            </a:r>
          </a:p>
          <a:p>
            <a:pPr marL="0" lvl="0" indent="0" algn="l" rtl="0">
              <a:spcBef>
                <a:spcPts val="0"/>
              </a:spcBef>
              <a:spcAft>
                <a:spcPts val="0"/>
              </a:spcAft>
              <a:buClr>
                <a:schemeClr val="dk1"/>
              </a:buClr>
              <a:buSzPts val="1100"/>
              <a:buFont typeface="Arial"/>
              <a:buNone/>
            </a:pPr>
            <a:endParaRPr lang="en-US" baseline="0" dirty="0" smtClean="0">
              <a:solidFill>
                <a:schemeClr val="dk1"/>
              </a:solidFill>
            </a:endParaRPr>
          </a:p>
          <a:p>
            <a:pPr marL="0" lvl="0" indent="0" algn="l" rtl="0">
              <a:spcBef>
                <a:spcPts val="0"/>
              </a:spcBef>
              <a:spcAft>
                <a:spcPts val="0"/>
              </a:spcAft>
              <a:buClr>
                <a:schemeClr val="dk1"/>
              </a:buClr>
              <a:buSzPts val="1100"/>
              <a:buFont typeface="Arial"/>
              <a:buNone/>
            </a:pPr>
            <a:r>
              <a:rPr lang="en-US" baseline="0" dirty="0" smtClean="0">
                <a:solidFill>
                  <a:schemeClr val="dk1"/>
                </a:solidFill>
              </a:rPr>
              <a:t>In our case, execute the code chunk containing the word ‘orders.’ You will see a short summary of the data appear below the code chunk.</a:t>
            </a:r>
            <a:endParaRPr dirty="0"/>
          </a:p>
        </p:txBody>
      </p:sp>
      <p:sp>
        <p:nvSpPr>
          <p:cNvPr id="65" name="Google Shape;65;p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59552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smtClean="0"/>
              <a:t>The code here is far more succinct. It self describes what it </a:t>
            </a:r>
            <a:r>
              <a:rPr lang="en-US" dirty="0" smtClean="0"/>
              <a:t>does </a:t>
            </a:r>
            <a:r>
              <a:rPr lang="en-US" dirty="0" smtClean="0"/>
              <a:t>since it’s written in a sequential,</a:t>
            </a:r>
            <a:r>
              <a:rPr lang="en-US" baseline="0" dirty="0" smtClean="0"/>
              <a:t> essentially human readable format. This makes it easier to construct code as you’re performing analysis since this is how we think about an analytical pipeline. It also makes it much easier to understand when you’re coming back to it  after having put it aside for several months. The pipe operator allows us to form chains of complicated data transformation operations that are made up of very </a:t>
            </a:r>
            <a:r>
              <a:rPr lang="en-US" baseline="0" dirty="0" smtClean="0"/>
              <a:t>simple</a:t>
            </a:r>
            <a:r>
              <a:rPr lang="en-US" baseline="0" smtClean="0"/>
              <a:t>, self-contained, building blocks. </a:t>
            </a:r>
            <a:r>
              <a:rPr lang="en-US" baseline="0" dirty="0" smtClean="0"/>
              <a:t>The goal is to make something complex by joining together many simple things that are easy to understand in isolation.</a:t>
            </a:r>
            <a:endParaRPr lang="en-US" dirty="0" smtClean="0"/>
          </a:p>
        </p:txBody>
      </p:sp>
    </p:spTree>
    <p:extLst>
      <p:ext uri="{BB962C8B-B14F-4D97-AF65-F5344CB8AC3E}">
        <p14:creationId xmlns:p14="http://schemas.microsoft.com/office/powerpoint/2010/main" val="17556909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29d3f95bf_0_0: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alternative</a:t>
            </a:r>
            <a:endParaRPr/>
          </a:p>
        </p:txBody>
      </p:sp>
      <p:sp>
        <p:nvSpPr>
          <p:cNvPr id="246" name="Google Shape;246;g529d3f95bf_0_0: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521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Alternatively,</a:t>
            </a:r>
            <a:r>
              <a:rPr lang="en-US" baseline="0" dirty="0" smtClean="0"/>
              <a:t> one could use the ‘summary()’ function on the ‘orders’ data frame. This will provide a more comprehensive and statistical picture of the data in each column of the data frame.</a:t>
            </a:r>
            <a:endParaRPr dirty="0"/>
          </a:p>
        </p:txBody>
      </p:sp>
      <p:sp>
        <p:nvSpPr>
          <p:cNvPr id="76" name="Google Shape;76;p5: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5901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9: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9: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7725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8: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330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286e603bf_1_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286e603bf_1_1: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0762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597825" y="614555"/>
            <a:ext cx="2996437" cy="777536"/>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5400" b="0" i="0">
                <a:solidFill>
                  <a:srgbClr val="00549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3" name="Google Shape;13;p2"/>
          <p:cNvSpPr txBox="1">
            <a:spLocks noGrp="1"/>
          </p:cNvSpPr>
          <p:nvPr>
            <p:ph type="body" idx="1"/>
          </p:nvPr>
        </p:nvSpPr>
        <p:spPr>
          <a:xfrm>
            <a:off x="1052298" y="1528891"/>
            <a:ext cx="10087459" cy="4758750"/>
          </a:xfrm>
          <a:prstGeom prst="rect">
            <a:avLst/>
          </a:prstGeom>
          <a:noFill/>
          <a:ln>
            <a:noFill/>
          </a:ln>
        </p:spPr>
        <p:txBody>
          <a:bodyPr spcFirstLastPara="1" wrap="square" lIns="0" tIns="0" rIns="0" bIns="0" anchor="t" anchorCtr="0"/>
          <a:lstStyle>
            <a:lvl1pPr marL="244922" lvl="0" indent="-122461" algn="l">
              <a:spcBef>
                <a:spcPts val="0"/>
              </a:spcBef>
              <a:spcAft>
                <a:spcPts val="0"/>
              </a:spcAft>
              <a:buSzPts val="1400"/>
              <a:buNone/>
              <a:defRPr sz="3200" b="0" i="0">
                <a:solidFill>
                  <a:schemeClr val="dk1"/>
                </a:solidFill>
                <a:latin typeface="Calibri"/>
                <a:ea typeface="Calibri"/>
                <a:cs typeface="Calibri"/>
                <a:sym typeface="Calibri"/>
              </a:defRPr>
            </a:lvl1pPr>
            <a:lvl2pPr marL="489844" lvl="1" indent="-122461" algn="l">
              <a:spcBef>
                <a:spcPts val="0"/>
              </a:spcBef>
              <a:spcAft>
                <a:spcPts val="0"/>
              </a:spcAft>
              <a:buSzPts val="1400"/>
              <a:buNone/>
              <a:defRPr/>
            </a:lvl2pPr>
            <a:lvl3pPr marL="734766" lvl="2" indent="-122461" algn="l">
              <a:spcBef>
                <a:spcPts val="0"/>
              </a:spcBef>
              <a:spcAft>
                <a:spcPts val="0"/>
              </a:spcAft>
              <a:buSzPts val="1400"/>
              <a:buNone/>
              <a:defRPr/>
            </a:lvl3pPr>
            <a:lvl4pPr marL="979688" lvl="3" indent="-122461" algn="l">
              <a:spcBef>
                <a:spcPts val="0"/>
              </a:spcBef>
              <a:spcAft>
                <a:spcPts val="0"/>
              </a:spcAft>
              <a:buSzPts val="1400"/>
              <a:buNone/>
              <a:defRPr/>
            </a:lvl4pPr>
            <a:lvl5pPr marL="1224610" lvl="4" indent="-122461" algn="l">
              <a:spcBef>
                <a:spcPts val="0"/>
              </a:spcBef>
              <a:spcAft>
                <a:spcPts val="0"/>
              </a:spcAft>
              <a:buSzPts val="1400"/>
              <a:buNone/>
              <a:defRPr/>
            </a:lvl5pPr>
            <a:lvl6pPr marL="1469532" lvl="5" indent="-122461" algn="l">
              <a:spcBef>
                <a:spcPts val="0"/>
              </a:spcBef>
              <a:spcAft>
                <a:spcPts val="0"/>
              </a:spcAft>
              <a:buSzPts val="1400"/>
              <a:buNone/>
              <a:defRPr/>
            </a:lvl6pPr>
            <a:lvl7pPr marL="1714454" lvl="6" indent="-122461" algn="l">
              <a:spcBef>
                <a:spcPts val="0"/>
              </a:spcBef>
              <a:spcAft>
                <a:spcPts val="0"/>
              </a:spcAft>
              <a:buSzPts val="1400"/>
              <a:buNone/>
              <a:defRPr/>
            </a:lvl7pPr>
            <a:lvl8pPr marL="1959376" lvl="7" indent="-122461" algn="l">
              <a:spcBef>
                <a:spcPts val="0"/>
              </a:spcBef>
              <a:spcAft>
                <a:spcPts val="0"/>
              </a:spcAft>
              <a:buSzPts val="1400"/>
              <a:buNone/>
              <a:defRPr/>
            </a:lvl8pPr>
            <a:lvl9pPr marL="2204298" lvl="8" indent="-122461" algn="l">
              <a:spcBef>
                <a:spcPts val="0"/>
              </a:spcBef>
              <a:spcAft>
                <a:spcPts val="0"/>
              </a:spcAft>
              <a:buSzPts val="1400"/>
              <a:buNone/>
              <a:defRPr/>
            </a:lvl9pPr>
          </a:lstStyle>
          <a:p>
            <a:endParaRPr/>
          </a:p>
        </p:txBody>
      </p:sp>
      <p:sp>
        <p:nvSpPr>
          <p:cNvPr id="14" name="Google Shape;14;p2"/>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reserve="1">
  <p:cSld name="exercise">
    <p:spTree>
      <p:nvGrpSpPr>
        <p:cNvPr id="1" name="Shape 11"/>
        <p:cNvGrpSpPr/>
        <p:nvPr/>
      </p:nvGrpSpPr>
      <p:grpSpPr>
        <a:xfrm>
          <a:off x="0" y="0"/>
          <a:ext cx="0" cy="0"/>
          <a:chOff x="0" y="0"/>
          <a:chExt cx="0" cy="0"/>
        </a:xfrm>
      </p:grpSpPr>
      <p:sp>
        <p:nvSpPr>
          <p:cNvPr id="7" name="Google Shape;278;p30"/>
          <p:cNvSpPr/>
          <p:nvPr userDrawn="1"/>
        </p:nvSpPr>
        <p:spPr>
          <a:xfrm>
            <a:off x="-60959" y="0"/>
            <a:ext cx="12306300" cy="6928624"/>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endParaRPr sz="964"/>
          </a:p>
        </p:txBody>
      </p:sp>
      <p:sp>
        <p:nvSpPr>
          <p:cNvPr id="12" name="Google Shape;12;p2"/>
          <p:cNvSpPr txBox="1">
            <a:spLocks noGrp="1"/>
          </p:cNvSpPr>
          <p:nvPr>
            <p:ph type="title"/>
          </p:nvPr>
        </p:nvSpPr>
        <p:spPr>
          <a:xfrm>
            <a:off x="4597825" y="614555"/>
            <a:ext cx="2996437" cy="777536"/>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5400" b="0" i="0">
                <a:solidFill>
                  <a:srgbClr val="00549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3" name="Google Shape;13;p2"/>
          <p:cNvSpPr txBox="1">
            <a:spLocks noGrp="1"/>
          </p:cNvSpPr>
          <p:nvPr>
            <p:ph type="body" idx="1"/>
          </p:nvPr>
        </p:nvSpPr>
        <p:spPr>
          <a:xfrm>
            <a:off x="1052298" y="1528891"/>
            <a:ext cx="10087459" cy="4758750"/>
          </a:xfrm>
          <a:prstGeom prst="rect">
            <a:avLst/>
          </a:prstGeom>
          <a:noFill/>
          <a:ln>
            <a:noFill/>
          </a:ln>
        </p:spPr>
        <p:txBody>
          <a:bodyPr spcFirstLastPara="1" wrap="square" lIns="0" tIns="0" rIns="0" bIns="0" anchor="t" anchorCtr="0"/>
          <a:lstStyle>
            <a:lvl1pPr marL="244922" lvl="0" indent="-122461" algn="l">
              <a:spcBef>
                <a:spcPts val="0"/>
              </a:spcBef>
              <a:spcAft>
                <a:spcPts val="0"/>
              </a:spcAft>
              <a:buSzPts val="1400"/>
              <a:buNone/>
              <a:defRPr sz="3200" b="0" i="0">
                <a:solidFill>
                  <a:schemeClr val="dk1"/>
                </a:solidFill>
                <a:latin typeface="Calibri"/>
                <a:ea typeface="Calibri"/>
                <a:cs typeface="Calibri"/>
                <a:sym typeface="Calibri"/>
              </a:defRPr>
            </a:lvl1pPr>
            <a:lvl2pPr marL="489844" lvl="1" indent="-122461" algn="l">
              <a:spcBef>
                <a:spcPts val="0"/>
              </a:spcBef>
              <a:spcAft>
                <a:spcPts val="0"/>
              </a:spcAft>
              <a:buSzPts val="1400"/>
              <a:buNone/>
              <a:defRPr/>
            </a:lvl2pPr>
            <a:lvl3pPr marL="734766" lvl="2" indent="-122461" algn="l">
              <a:spcBef>
                <a:spcPts val="0"/>
              </a:spcBef>
              <a:spcAft>
                <a:spcPts val="0"/>
              </a:spcAft>
              <a:buSzPts val="1400"/>
              <a:buNone/>
              <a:defRPr/>
            </a:lvl3pPr>
            <a:lvl4pPr marL="979688" lvl="3" indent="-122461" algn="l">
              <a:spcBef>
                <a:spcPts val="0"/>
              </a:spcBef>
              <a:spcAft>
                <a:spcPts val="0"/>
              </a:spcAft>
              <a:buSzPts val="1400"/>
              <a:buNone/>
              <a:defRPr/>
            </a:lvl4pPr>
            <a:lvl5pPr marL="1224610" lvl="4" indent="-122461" algn="l">
              <a:spcBef>
                <a:spcPts val="0"/>
              </a:spcBef>
              <a:spcAft>
                <a:spcPts val="0"/>
              </a:spcAft>
              <a:buSzPts val="1400"/>
              <a:buNone/>
              <a:defRPr/>
            </a:lvl5pPr>
            <a:lvl6pPr marL="1469532" lvl="5" indent="-122461" algn="l">
              <a:spcBef>
                <a:spcPts val="0"/>
              </a:spcBef>
              <a:spcAft>
                <a:spcPts val="0"/>
              </a:spcAft>
              <a:buSzPts val="1400"/>
              <a:buNone/>
              <a:defRPr/>
            </a:lvl6pPr>
            <a:lvl7pPr marL="1714454" lvl="6" indent="-122461" algn="l">
              <a:spcBef>
                <a:spcPts val="0"/>
              </a:spcBef>
              <a:spcAft>
                <a:spcPts val="0"/>
              </a:spcAft>
              <a:buSzPts val="1400"/>
              <a:buNone/>
              <a:defRPr/>
            </a:lvl7pPr>
            <a:lvl8pPr marL="1959376" lvl="7" indent="-122461" algn="l">
              <a:spcBef>
                <a:spcPts val="0"/>
              </a:spcBef>
              <a:spcAft>
                <a:spcPts val="0"/>
              </a:spcAft>
              <a:buSzPts val="1400"/>
              <a:buNone/>
              <a:defRPr/>
            </a:lvl8pPr>
            <a:lvl9pPr marL="2204298" lvl="8" indent="-122461" algn="l">
              <a:spcBef>
                <a:spcPts val="0"/>
              </a:spcBef>
              <a:spcAft>
                <a:spcPts val="0"/>
              </a:spcAft>
              <a:buSzPts val="1400"/>
              <a:buNone/>
              <a:defRPr/>
            </a:lvl9pPr>
          </a:lstStyle>
          <a:p>
            <a:endParaRPr/>
          </a:p>
        </p:txBody>
      </p:sp>
      <p:sp>
        <p:nvSpPr>
          <p:cNvPr id="14" name="Google Shape;14;p2"/>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
        <p:nvSpPr>
          <p:cNvPr id="8" name="Google Shape;281;p30"/>
          <p:cNvSpPr/>
          <p:nvPr userDrawn="1"/>
        </p:nvSpPr>
        <p:spPr>
          <a:xfrm>
            <a:off x="9816708" y="5741095"/>
            <a:ext cx="2256268" cy="1007839"/>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48978" tIns="48978" rIns="48978" bIns="48978" anchor="ctr" anchorCtr="0">
            <a:noAutofit/>
          </a:bodyPr>
          <a:lstStyle/>
          <a:p>
            <a:pPr algn="ctr"/>
            <a:endParaRPr sz="5143" dirty="0">
              <a:latin typeface="Courier New"/>
              <a:ea typeface="Courier New"/>
              <a:cs typeface="Courier New"/>
              <a:sym typeface="Courier New"/>
            </a:endParaRPr>
          </a:p>
        </p:txBody>
      </p:sp>
    </p:spTree>
    <p:extLst>
      <p:ext uri="{BB962C8B-B14F-4D97-AF65-F5344CB8AC3E}">
        <p14:creationId xmlns:p14="http://schemas.microsoft.com/office/powerpoint/2010/main" val="541437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2038238" y="620904"/>
            <a:ext cx="8115487" cy="69380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3911" b="0" i="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subTitle" idx="1"/>
          </p:nvPr>
        </p:nvSpPr>
        <p:spPr>
          <a:xfrm>
            <a:off x="1828800" y="3840480"/>
            <a:ext cx="8534479" cy="1714339"/>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4597825" y="614555"/>
            <a:ext cx="2996437" cy="777536"/>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4420" b="0" i="0">
                <a:solidFill>
                  <a:srgbClr val="00549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8"/>
        <p:cNvGrpSpPr/>
        <p:nvPr/>
      </p:nvGrpSpPr>
      <p:grpSpPr>
        <a:xfrm>
          <a:off x="0" y="0"/>
          <a:ext cx="0" cy="0"/>
          <a:chOff x="0" y="0"/>
          <a:chExt cx="0" cy="0"/>
        </a:xfrm>
      </p:grpSpPr>
      <p:sp>
        <p:nvSpPr>
          <p:cNvPr id="29" name="Google Shape;29;p5"/>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chemeClr val="lt1"/>
        </a:solidFill>
        <a:effectLst/>
      </p:bgPr>
    </p:bg>
    <p:spTree>
      <p:nvGrpSpPr>
        <p:cNvPr id="1" name="Shape 32"/>
        <p:cNvGrpSpPr/>
        <p:nvPr/>
      </p:nvGrpSpPr>
      <p:grpSpPr>
        <a:xfrm>
          <a:off x="0" y="0"/>
          <a:ext cx="0" cy="0"/>
          <a:chOff x="0" y="0"/>
          <a:chExt cx="0" cy="0"/>
        </a:xfrm>
      </p:grpSpPr>
      <p:sp>
        <p:nvSpPr>
          <p:cNvPr id="33" name="Google Shape;33;p6"/>
          <p:cNvSpPr/>
          <p:nvPr/>
        </p:nvSpPr>
        <p:spPr>
          <a:xfrm>
            <a:off x="11226800" y="5861641"/>
            <a:ext cx="768303" cy="885375"/>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64"/>
          </a:p>
        </p:txBody>
      </p:sp>
      <p:sp>
        <p:nvSpPr>
          <p:cNvPr id="34" name="Google Shape;34;p6"/>
          <p:cNvSpPr/>
          <p:nvPr/>
        </p:nvSpPr>
        <p:spPr>
          <a:xfrm>
            <a:off x="6632181" y="2969336"/>
            <a:ext cx="3267518" cy="388816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64"/>
          </a:p>
        </p:txBody>
      </p:sp>
      <p:sp>
        <p:nvSpPr>
          <p:cNvPr id="35" name="Google Shape;35;p6"/>
          <p:cNvSpPr/>
          <p:nvPr/>
        </p:nvSpPr>
        <p:spPr>
          <a:xfrm>
            <a:off x="576096" y="2938417"/>
            <a:ext cx="4738810" cy="391917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64"/>
          </a:p>
        </p:txBody>
      </p:sp>
      <p:sp>
        <p:nvSpPr>
          <p:cNvPr id="36" name="Google Shape;36;p6"/>
          <p:cNvSpPr txBox="1">
            <a:spLocks noGrp="1"/>
          </p:cNvSpPr>
          <p:nvPr>
            <p:ph type="title"/>
          </p:nvPr>
        </p:nvSpPr>
        <p:spPr>
          <a:xfrm>
            <a:off x="4597825" y="614555"/>
            <a:ext cx="2996437" cy="777536"/>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4420" b="0" i="0">
                <a:solidFill>
                  <a:srgbClr val="00549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609600" y="1577340"/>
            <a:ext cx="5303530" cy="4526357"/>
          </a:xfrm>
          <a:prstGeom prst="rect">
            <a:avLst/>
          </a:prstGeom>
          <a:noFill/>
          <a:ln>
            <a:noFill/>
          </a:ln>
        </p:spPr>
        <p:txBody>
          <a:bodyPr spcFirstLastPara="1" wrap="square" lIns="0" tIns="0" rIns="0" bIns="0" anchor="t" anchorCtr="0"/>
          <a:lstStyle>
            <a:lvl1pPr marL="244922" lvl="0" indent="-122461" algn="l">
              <a:spcBef>
                <a:spcPts val="0"/>
              </a:spcBef>
              <a:spcAft>
                <a:spcPts val="0"/>
              </a:spcAft>
              <a:buSzPts val="1400"/>
              <a:buNone/>
              <a:defRPr/>
            </a:lvl1pPr>
            <a:lvl2pPr marL="489844" lvl="1" indent="-122461" algn="l">
              <a:spcBef>
                <a:spcPts val="0"/>
              </a:spcBef>
              <a:spcAft>
                <a:spcPts val="0"/>
              </a:spcAft>
              <a:buSzPts val="1400"/>
              <a:buNone/>
              <a:defRPr/>
            </a:lvl2pPr>
            <a:lvl3pPr marL="734766" lvl="2" indent="-122461" algn="l">
              <a:spcBef>
                <a:spcPts val="0"/>
              </a:spcBef>
              <a:spcAft>
                <a:spcPts val="0"/>
              </a:spcAft>
              <a:buSzPts val="1400"/>
              <a:buNone/>
              <a:defRPr/>
            </a:lvl3pPr>
            <a:lvl4pPr marL="979688" lvl="3" indent="-122461" algn="l">
              <a:spcBef>
                <a:spcPts val="0"/>
              </a:spcBef>
              <a:spcAft>
                <a:spcPts val="0"/>
              </a:spcAft>
              <a:buSzPts val="1400"/>
              <a:buNone/>
              <a:defRPr/>
            </a:lvl4pPr>
            <a:lvl5pPr marL="1224610" lvl="4" indent="-122461" algn="l">
              <a:spcBef>
                <a:spcPts val="0"/>
              </a:spcBef>
              <a:spcAft>
                <a:spcPts val="0"/>
              </a:spcAft>
              <a:buSzPts val="1400"/>
              <a:buNone/>
              <a:defRPr/>
            </a:lvl5pPr>
            <a:lvl6pPr marL="1469532" lvl="5" indent="-122461" algn="l">
              <a:spcBef>
                <a:spcPts val="0"/>
              </a:spcBef>
              <a:spcAft>
                <a:spcPts val="0"/>
              </a:spcAft>
              <a:buSzPts val="1400"/>
              <a:buNone/>
              <a:defRPr/>
            </a:lvl6pPr>
            <a:lvl7pPr marL="1714454" lvl="6" indent="-122461" algn="l">
              <a:spcBef>
                <a:spcPts val="0"/>
              </a:spcBef>
              <a:spcAft>
                <a:spcPts val="0"/>
              </a:spcAft>
              <a:buSzPts val="1400"/>
              <a:buNone/>
              <a:defRPr/>
            </a:lvl7pPr>
            <a:lvl8pPr marL="1959376" lvl="7" indent="-122461" algn="l">
              <a:spcBef>
                <a:spcPts val="0"/>
              </a:spcBef>
              <a:spcAft>
                <a:spcPts val="0"/>
              </a:spcAft>
              <a:buSzPts val="1400"/>
              <a:buNone/>
              <a:defRPr/>
            </a:lvl8pPr>
            <a:lvl9pPr marL="2204298" lvl="8" indent="-122461" algn="l">
              <a:spcBef>
                <a:spcPts val="0"/>
              </a:spcBef>
              <a:spcAft>
                <a:spcPts val="0"/>
              </a:spcAft>
              <a:buSzPts val="1400"/>
              <a:buNone/>
              <a:defRPr/>
            </a:lvl9pPr>
          </a:lstStyle>
          <a:p>
            <a:endParaRPr/>
          </a:p>
        </p:txBody>
      </p:sp>
      <p:sp>
        <p:nvSpPr>
          <p:cNvPr id="38" name="Google Shape;38;p6"/>
          <p:cNvSpPr txBox="1">
            <a:spLocks noGrp="1"/>
          </p:cNvSpPr>
          <p:nvPr>
            <p:ph type="body" idx="2"/>
          </p:nvPr>
        </p:nvSpPr>
        <p:spPr>
          <a:xfrm>
            <a:off x="6278880" y="1577340"/>
            <a:ext cx="5303530" cy="4526357"/>
          </a:xfrm>
          <a:prstGeom prst="rect">
            <a:avLst/>
          </a:prstGeom>
          <a:noFill/>
          <a:ln>
            <a:noFill/>
          </a:ln>
        </p:spPr>
        <p:txBody>
          <a:bodyPr spcFirstLastPara="1" wrap="square" lIns="0" tIns="0" rIns="0" bIns="0" anchor="t" anchorCtr="0"/>
          <a:lstStyle>
            <a:lvl1pPr marL="244922" lvl="0" indent="-122461" algn="l">
              <a:spcBef>
                <a:spcPts val="0"/>
              </a:spcBef>
              <a:spcAft>
                <a:spcPts val="0"/>
              </a:spcAft>
              <a:buSzPts val="1400"/>
              <a:buNone/>
              <a:defRPr/>
            </a:lvl1pPr>
            <a:lvl2pPr marL="489844" lvl="1" indent="-122461" algn="l">
              <a:spcBef>
                <a:spcPts val="0"/>
              </a:spcBef>
              <a:spcAft>
                <a:spcPts val="0"/>
              </a:spcAft>
              <a:buSzPts val="1400"/>
              <a:buNone/>
              <a:defRPr/>
            </a:lvl2pPr>
            <a:lvl3pPr marL="734766" lvl="2" indent="-122461" algn="l">
              <a:spcBef>
                <a:spcPts val="0"/>
              </a:spcBef>
              <a:spcAft>
                <a:spcPts val="0"/>
              </a:spcAft>
              <a:buSzPts val="1400"/>
              <a:buNone/>
              <a:defRPr/>
            </a:lvl3pPr>
            <a:lvl4pPr marL="979688" lvl="3" indent="-122461" algn="l">
              <a:spcBef>
                <a:spcPts val="0"/>
              </a:spcBef>
              <a:spcAft>
                <a:spcPts val="0"/>
              </a:spcAft>
              <a:buSzPts val="1400"/>
              <a:buNone/>
              <a:defRPr/>
            </a:lvl4pPr>
            <a:lvl5pPr marL="1224610" lvl="4" indent="-122461" algn="l">
              <a:spcBef>
                <a:spcPts val="0"/>
              </a:spcBef>
              <a:spcAft>
                <a:spcPts val="0"/>
              </a:spcAft>
              <a:buSzPts val="1400"/>
              <a:buNone/>
              <a:defRPr/>
            </a:lvl5pPr>
            <a:lvl6pPr marL="1469532" lvl="5" indent="-122461" algn="l">
              <a:spcBef>
                <a:spcPts val="0"/>
              </a:spcBef>
              <a:spcAft>
                <a:spcPts val="0"/>
              </a:spcAft>
              <a:buSzPts val="1400"/>
              <a:buNone/>
              <a:defRPr/>
            </a:lvl6pPr>
            <a:lvl7pPr marL="1714454" lvl="6" indent="-122461" algn="l">
              <a:spcBef>
                <a:spcPts val="0"/>
              </a:spcBef>
              <a:spcAft>
                <a:spcPts val="0"/>
              </a:spcAft>
              <a:buSzPts val="1400"/>
              <a:buNone/>
              <a:defRPr/>
            </a:lvl7pPr>
            <a:lvl8pPr marL="1959376" lvl="7" indent="-122461" algn="l">
              <a:spcBef>
                <a:spcPts val="0"/>
              </a:spcBef>
              <a:spcAft>
                <a:spcPts val="0"/>
              </a:spcAft>
              <a:buSzPts val="1400"/>
              <a:buNone/>
              <a:defRPr/>
            </a:lvl8pPr>
            <a:lvl9pPr marL="2204298" lvl="8" indent="-122461"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97825" y="614555"/>
            <a:ext cx="2996437" cy="777536"/>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8250" b="0" i="0" u="none" strike="noStrike" cap="none">
                <a:solidFill>
                  <a:srgbClr val="005493"/>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1052298" y="1528891"/>
            <a:ext cx="10087459" cy="475875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495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marR="0" lvl="0" algn="ctr" rtl="0">
              <a:spcBef>
                <a:spcPts val="0"/>
              </a:spcBef>
              <a:spcAft>
                <a:spcPts val="0"/>
              </a:spcAft>
              <a:buSzPts val="1400"/>
              <a:buNone/>
              <a:defRPr sz="964" b="0" i="0" u="none" strike="noStrike" cap="none">
                <a:solidFill>
                  <a:srgbClr val="888888"/>
                </a:solidFill>
              </a:defRPr>
            </a:lvl1pPr>
            <a:lvl2pPr marR="0" lvl="1" algn="l" rtl="0">
              <a:spcBef>
                <a:spcPts val="0"/>
              </a:spcBef>
              <a:spcAft>
                <a:spcPts val="0"/>
              </a:spcAft>
              <a:buSzPts val="1400"/>
              <a:buNone/>
              <a:defRPr sz="964" b="0" i="0" u="none" strike="noStrike" cap="none"/>
            </a:lvl2pPr>
            <a:lvl3pPr marR="0" lvl="2" algn="l" rtl="0">
              <a:spcBef>
                <a:spcPts val="0"/>
              </a:spcBef>
              <a:spcAft>
                <a:spcPts val="0"/>
              </a:spcAft>
              <a:buSzPts val="1400"/>
              <a:buNone/>
              <a:defRPr sz="964" b="0" i="0" u="none" strike="noStrike" cap="none"/>
            </a:lvl3pPr>
            <a:lvl4pPr marR="0" lvl="3" algn="l" rtl="0">
              <a:spcBef>
                <a:spcPts val="0"/>
              </a:spcBef>
              <a:spcAft>
                <a:spcPts val="0"/>
              </a:spcAft>
              <a:buSzPts val="1400"/>
              <a:buNone/>
              <a:defRPr sz="964" b="0" i="0" u="none" strike="noStrike" cap="none"/>
            </a:lvl4pPr>
            <a:lvl5pPr marR="0" lvl="4" algn="l" rtl="0">
              <a:spcBef>
                <a:spcPts val="0"/>
              </a:spcBef>
              <a:spcAft>
                <a:spcPts val="0"/>
              </a:spcAft>
              <a:buSzPts val="1400"/>
              <a:buNone/>
              <a:defRPr sz="964" b="0" i="0" u="none" strike="noStrike" cap="none"/>
            </a:lvl5pPr>
            <a:lvl6pPr marR="0" lvl="5" algn="l" rtl="0">
              <a:spcBef>
                <a:spcPts val="0"/>
              </a:spcBef>
              <a:spcAft>
                <a:spcPts val="0"/>
              </a:spcAft>
              <a:buSzPts val="1400"/>
              <a:buNone/>
              <a:defRPr sz="964" b="0" i="0" u="none" strike="noStrike" cap="none"/>
            </a:lvl6pPr>
            <a:lvl7pPr marR="0" lvl="6" algn="l" rtl="0">
              <a:spcBef>
                <a:spcPts val="0"/>
              </a:spcBef>
              <a:spcAft>
                <a:spcPts val="0"/>
              </a:spcAft>
              <a:buSzPts val="1400"/>
              <a:buNone/>
              <a:defRPr sz="964" b="0" i="0" u="none" strike="noStrike" cap="none"/>
            </a:lvl7pPr>
            <a:lvl8pPr marR="0" lvl="7" algn="l" rtl="0">
              <a:spcBef>
                <a:spcPts val="0"/>
              </a:spcBef>
              <a:spcAft>
                <a:spcPts val="0"/>
              </a:spcAft>
              <a:buSzPts val="1400"/>
              <a:buNone/>
              <a:defRPr sz="964" b="0" i="0" u="none" strike="noStrike" cap="none"/>
            </a:lvl8pPr>
            <a:lvl9pPr marR="0" lvl="8" algn="l" rtl="0">
              <a:spcBef>
                <a:spcPts val="0"/>
              </a:spcBef>
              <a:spcAft>
                <a:spcPts val="0"/>
              </a:spcAft>
              <a:buSzPts val="1400"/>
              <a:buNone/>
              <a:defRPr sz="964" b="0" i="0" u="none" strike="noStrike" cap="none"/>
            </a:lvl9pPr>
          </a:lstStyle>
          <a:p>
            <a:endParaRPr/>
          </a:p>
        </p:txBody>
      </p:sp>
      <p:sp>
        <p:nvSpPr>
          <p:cNvPr id="9" name="Google Shape;9;p1"/>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964" b="0" i="0" u="none" strike="noStrike" cap="none">
                <a:solidFill>
                  <a:srgbClr val="888888"/>
                </a:solidFill>
              </a:defRPr>
            </a:lvl1pPr>
            <a:lvl2pPr marR="0" lvl="1" algn="l" rtl="0">
              <a:spcBef>
                <a:spcPts val="0"/>
              </a:spcBef>
              <a:spcAft>
                <a:spcPts val="0"/>
              </a:spcAft>
              <a:buSzPts val="1400"/>
              <a:buNone/>
              <a:defRPr sz="964" b="0" i="0" u="none" strike="noStrike" cap="none"/>
            </a:lvl2pPr>
            <a:lvl3pPr marR="0" lvl="2" algn="l" rtl="0">
              <a:spcBef>
                <a:spcPts val="0"/>
              </a:spcBef>
              <a:spcAft>
                <a:spcPts val="0"/>
              </a:spcAft>
              <a:buSzPts val="1400"/>
              <a:buNone/>
              <a:defRPr sz="964" b="0" i="0" u="none" strike="noStrike" cap="none"/>
            </a:lvl3pPr>
            <a:lvl4pPr marR="0" lvl="3" algn="l" rtl="0">
              <a:spcBef>
                <a:spcPts val="0"/>
              </a:spcBef>
              <a:spcAft>
                <a:spcPts val="0"/>
              </a:spcAft>
              <a:buSzPts val="1400"/>
              <a:buNone/>
              <a:defRPr sz="964" b="0" i="0" u="none" strike="noStrike" cap="none"/>
            </a:lvl4pPr>
            <a:lvl5pPr marR="0" lvl="4" algn="l" rtl="0">
              <a:spcBef>
                <a:spcPts val="0"/>
              </a:spcBef>
              <a:spcAft>
                <a:spcPts val="0"/>
              </a:spcAft>
              <a:buSzPts val="1400"/>
              <a:buNone/>
              <a:defRPr sz="964" b="0" i="0" u="none" strike="noStrike" cap="none"/>
            </a:lvl5pPr>
            <a:lvl6pPr marR="0" lvl="5" algn="l" rtl="0">
              <a:spcBef>
                <a:spcPts val="0"/>
              </a:spcBef>
              <a:spcAft>
                <a:spcPts val="0"/>
              </a:spcAft>
              <a:buSzPts val="1400"/>
              <a:buNone/>
              <a:defRPr sz="964" b="0" i="0" u="none" strike="noStrike" cap="none"/>
            </a:lvl6pPr>
            <a:lvl7pPr marR="0" lvl="6" algn="l" rtl="0">
              <a:spcBef>
                <a:spcPts val="0"/>
              </a:spcBef>
              <a:spcAft>
                <a:spcPts val="0"/>
              </a:spcAft>
              <a:buSzPts val="1400"/>
              <a:buNone/>
              <a:defRPr sz="964" b="0" i="0" u="none" strike="noStrike" cap="none"/>
            </a:lvl7pPr>
            <a:lvl8pPr marR="0" lvl="7" algn="l" rtl="0">
              <a:spcBef>
                <a:spcPts val="0"/>
              </a:spcBef>
              <a:spcAft>
                <a:spcPts val="0"/>
              </a:spcAft>
              <a:buSzPts val="1400"/>
              <a:buNone/>
              <a:defRPr sz="964" b="0" i="0" u="none" strike="noStrike" cap="none"/>
            </a:lvl8pPr>
            <a:lvl9pPr marR="0" lvl="8" algn="l" rtl="0">
              <a:spcBef>
                <a:spcPts val="0"/>
              </a:spcBef>
              <a:spcAft>
                <a:spcPts val="0"/>
              </a:spcAft>
              <a:buSzPts val="1400"/>
              <a:buNone/>
              <a:defRPr sz="964" b="0" i="0" u="none" strike="noStrike" cap="none"/>
            </a:lvl9pPr>
          </a:lstStyle>
          <a:p>
            <a:endParaRPr/>
          </a:p>
        </p:txBody>
      </p:sp>
      <p:sp>
        <p:nvSpPr>
          <p:cNvPr id="10" name="Google Shape;10;p1"/>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964" b="0" i="0" u="none" strike="noStrike" cap="none">
                <a:solidFill>
                  <a:srgbClr val="888888"/>
                </a:solidFill>
              </a:defRPr>
            </a:lvl1pPr>
            <a:lvl2pPr marL="0" marR="0" lvl="1" indent="0" algn="r" rtl="0">
              <a:spcBef>
                <a:spcPts val="0"/>
              </a:spcBef>
              <a:buNone/>
              <a:defRPr sz="964" b="0" i="0" u="none" strike="noStrike" cap="none">
                <a:solidFill>
                  <a:srgbClr val="888888"/>
                </a:solidFill>
              </a:defRPr>
            </a:lvl2pPr>
            <a:lvl3pPr marL="0" marR="0" lvl="2" indent="0" algn="r" rtl="0">
              <a:spcBef>
                <a:spcPts val="0"/>
              </a:spcBef>
              <a:buNone/>
              <a:defRPr sz="964" b="0" i="0" u="none" strike="noStrike" cap="none">
                <a:solidFill>
                  <a:srgbClr val="888888"/>
                </a:solidFill>
              </a:defRPr>
            </a:lvl3pPr>
            <a:lvl4pPr marL="0" marR="0" lvl="3" indent="0" algn="r" rtl="0">
              <a:spcBef>
                <a:spcPts val="0"/>
              </a:spcBef>
              <a:buNone/>
              <a:defRPr sz="964" b="0" i="0" u="none" strike="noStrike" cap="none">
                <a:solidFill>
                  <a:srgbClr val="888888"/>
                </a:solidFill>
              </a:defRPr>
            </a:lvl4pPr>
            <a:lvl5pPr marL="0" marR="0" lvl="4" indent="0" algn="r" rtl="0">
              <a:spcBef>
                <a:spcPts val="0"/>
              </a:spcBef>
              <a:buNone/>
              <a:defRPr sz="964" b="0" i="0" u="none" strike="noStrike" cap="none">
                <a:solidFill>
                  <a:srgbClr val="888888"/>
                </a:solidFill>
              </a:defRPr>
            </a:lvl5pPr>
            <a:lvl6pPr marL="0" marR="0" lvl="5" indent="0" algn="r" rtl="0">
              <a:spcBef>
                <a:spcPts val="0"/>
              </a:spcBef>
              <a:buNone/>
              <a:defRPr sz="964" b="0" i="0" u="none" strike="noStrike" cap="none">
                <a:solidFill>
                  <a:srgbClr val="888888"/>
                </a:solidFill>
              </a:defRPr>
            </a:lvl6pPr>
            <a:lvl7pPr marL="0" marR="0" lvl="6" indent="0" algn="r" rtl="0">
              <a:spcBef>
                <a:spcPts val="0"/>
              </a:spcBef>
              <a:buNone/>
              <a:defRPr sz="964" b="0" i="0" u="none" strike="noStrike" cap="none">
                <a:solidFill>
                  <a:srgbClr val="888888"/>
                </a:solidFill>
              </a:defRPr>
            </a:lvl7pPr>
            <a:lvl8pPr marL="0" marR="0" lvl="7" indent="0" algn="r" rtl="0">
              <a:spcBef>
                <a:spcPts val="0"/>
              </a:spcBef>
              <a:buNone/>
              <a:defRPr sz="964" b="0" i="0" u="none" strike="noStrike" cap="none">
                <a:solidFill>
                  <a:srgbClr val="888888"/>
                </a:solidFill>
              </a:defRPr>
            </a:lvl8pPr>
            <a:lvl9pPr marL="0" marR="0" lvl="8" indent="0" algn="r" rtl="0">
              <a:spcBef>
                <a:spcPts val="0"/>
              </a:spcBef>
              <a:buNone/>
              <a:defRPr sz="964" b="0" i="0" u="none" strike="noStrike" cap="none">
                <a:solidFill>
                  <a:srgbClr val="888888"/>
                </a:solidFill>
              </a:defRPr>
            </a:lvl9pPr>
          </a:lstStyle>
          <a:p>
            <a:fld id="{00000000-1234-1234-1234-123412341234}" type="slidenum">
              <a:rPr lang="en-US" smtClean="0"/>
              <a:pPr/>
              <a:t>‹#›</a:t>
            </a:fld>
            <a:endParaRPr lang="en-US" sz="75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49" r:id="rId3"/>
    <p:sldLayoutId id="2147483650" r:id="rId4"/>
    <p:sldLayoutId id="2147483651" r:id="rId5"/>
    <p:sldLayoutId id="2147483652"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image" Target="../media/image14.jp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5"/>
        <p:cNvGrpSpPr/>
        <p:nvPr/>
      </p:nvGrpSpPr>
      <p:grpSpPr>
        <a:xfrm>
          <a:off x="0" y="0"/>
          <a:ext cx="0" cy="0"/>
          <a:chOff x="0" y="0"/>
          <a:chExt cx="0" cy="0"/>
        </a:xfrm>
      </p:grpSpPr>
      <p:sp>
        <p:nvSpPr>
          <p:cNvPr id="46" name="Google Shape;46;p7"/>
          <p:cNvSpPr/>
          <p:nvPr/>
        </p:nvSpPr>
        <p:spPr>
          <a:xfrm>
            <a:off x="4365791" y="2260130"/>
            <a:ext cx="3460418" cy="372519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47" name="Google Shape;47;p7"/>
          <p:cNvSpPr txBox="1">
            <a:spLocks noGrp="1"/>
          </p:cNvSpPr>
          <p:nvPr>
            <p:ph type="title"/>
          </p:nvPr>
        </p:nvSpPr>
        <p:spPr>
          <a:xfrm>
            <a:off x="2011125" y="938375"/>
            <a:ext cx="8169750" cy="1158589"/>
          </a:xfrm>
          <a:prstGeom prst="rect">
            <a:avLst/>
          </a:prstGeom>
          <a:noFill/>
          <a:ln>
            <a:noFill/>
          </a:ln>
        </p:spPr>
        <p:txBody>
          <a:bodyPr spcFirstLastPara="1" wrap="square" lIns="0" tIns="7821" rIns="0" bIns="0" anchor="t" anchorCtr="0">
            <a:noAutofit/>
          </a:bodyPr>
          <a:lstStyle/>
          <a:p>
            <a:pPr marL="6803" algn="ctr"/>
            <a:r>
              <a:rPr lang="en-US" sz="6616" dirty="0">
                <a:solidFill>
                  <a:srgbClr val="000000"/>
                </a:solidFill>
              </a:rPr>
              <a:t>Transform Data with</a:t>
            </a:r>
            <a:endParaRPr sz="6616"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21"/>
        <p:cNvGrpSpPr/>
        <p:nvPr/>
      </p:nvGrpSpPr>
      <p:grpSpPr>
        <a:xfrm>
          <a:off x="0" y="0"/>
          <a:ext cx="0" cy="0"/>
          <a:chOff x="0" y="0"/>
          <a:chExt cx="0" cy="0"/>
        </a:xfrm>
      </p:grpSpPr>
      <p:sp>
        <p:nvSpPr>
          <p:cNvPr id="123" name="Google Shape;123;p16"/>
          <p:cNvSpPr txBox="1">
            <a:spLocks noGrp="1"/>
          </p:cNvSpPr>
          <p:nvPr>
            <p:ph type="title"/>
          </p:nvPr>
        </p:nvSpPr>
        <p:spPr>
          <a:xfrm>
            <a:off x="5483380" y="684400"/>
            <a:ext cx="1547339" cy="777536"/>
          </a:xfrm>
          <a:prstGeom prst="rect">
            <a:avLst/>
          </a:prstGeom>
          <a:noFill/>
          <a:ln>
            <a:noFill/>
          </a:ln>
        </p:spPr>
        <p:txBody>
          <a:bodyPr spcFirstLastPara="1" wrap="square" lIns="0" tIns="6455" rIns="0" bIns="0" anchor="t" anchorCtr="0">
            <a:noAutofit/>
          </a:bodyPr>
          <a:lstStyle/>
          <a:p>
            <a:pPr marL="6803"/>
            <a:r>
              <a:rPr lang="en-US" sz="5400" dirty="0" err="1">
                <a:solidFill>
                  <a:srgbClr val="000000"/>
                </a:solidFill>
              </a:rPr>
              <a:t>dplyr</a:t>
            </a:r>
            <a:endParaRPr sz="5400" dirty="0"/>
          </a:p>
        </p:txBody>
      </p:sp>
      <p:sp>
        <p:nvSpPr>
          <p:cNvPr id="125" name="Google Shape;125;p16"/>
          <p:cNvSpPr txBox="1"/>
          <p:nvPr/>
        </p:nvSpPr>
        <p:spPr>
          <a:xfrm>
            <a:off x="5341615" y="2450007"/>
            <a:ext cx="5286783" cy="1749054"/>
          </a:xfrm>
          <a:prstGeom prst="rect">
            <a:avLst/>
          </a:prstGeom>
          <a:noFill/>
          <a:ln>
            <a:noFill/>
          </a:ln>
        </p:spPr>
        <p:txBody>
          <a:bodyPr spcFirstLastPara="1" wrap="square" lIns="0" tIns="157835" rIns="0" bIns="0" anchor="t" anchorCtr="0">
            <a:noAutofit/>
          </a:bodyPr>
          <a:lstStyle/>
          <a:p>
            <a:pPr marL="6803" marR="2721">
              <a:lnSpc>
                <a:spcPct val="104099"/>
              </a:lnSpc>
              <a:spcBef>
                <a:spcPts val="1061"/>
              </a:spcBef>
            </a:pPr>
            <a:r>
              <a:rPr lang="en-US" sz="3200" dirty="0" err="1" smtClean="0">
                <a:latin typeface="Calibri"/>
                <a:ea typeface="Calibri"/>
                <a:cs typeface="Calibri"/>
                <a:sym typeface="Calibri"/>
              </a:rPr>
              <a:t>dplyr</a:t>
            </a:r>
            <a:r>
              <a:rPr lang="en-US" sz="3200" dirty="0" smtClean="0">
                <a:latin typeface="Calibri"/>
                <a:ea typeface="Calibri"/>
                <a:cs typeface="Calibri"/>
                <a:sym typeface="Calibri"/>
              </a:rPr>
              <a:t> </a:t>
            </a:r>
            <a:r>
              <a:rPr lang="en-US" sz="3200" dirty="0">
                <a:latin typeface="Calibri"/>
                <a:ea typeface="Calibri"/>
                <a:cs typeface="Calibri"/>
                <a:sym typeface="Calibri"/>
              </a:rPr>
              <a:t>implements a </a:t>
            </a:r>
            <a:r>
              <a:rPr lang="en-US" sz="3200" i="1" dirty="0">
                <a:latin typeface="Calibri"/>
                <a:ea typeface="Calibri"/>
                <a:cs typeface="Calibri"/>
                <a:sym typeface="Calibri"/>
              </a:rPr>
              <a:t>grammar </a:t>
            </a:r>
            <a:r>
              <a:rPr lang="en-US" sz="3200" dirty="0">
                <a:latin typeface="Calibri"/>
                <a:ea typeface="Calibri"/>
                <a:cs typeface="Calibri"/>
                <a:sym typeface="Calibri"/>
              </a:rPr>
              <a:t>for  transforming tabular data.</a:t>
            </a:r>
            <a:endParaRPr sz="3200" dirty="0">
              <a:latin typeface="Calibri"/>
              <a:ea typeface="Calibri"/>
              <a:cs typeface="Calibri"/>
              <a:sym typeface="Calibri"/>
            </a:endParaRPr>
          </a:p>
        </p:txBody>
      </p:sp>
      <p:sp>
        <p:nvSpPr>
          <p:cNvPr id="6" name="Google Shape;46;p7"/>
          <p:cNvSpPr/>
          <p:nvPr/>
        </p:nvSpPr>
        <p:spPr>
          <a:xfrm>
            <a:off x="1581951" y="1461936"/>
            <a:ext cx="3460418" cy="372519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7"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29"/>
        <p:cNvGrpSpPr/>
        <p:nvPr/>
      </p:nvGrpSpPr>
      <p:grpSpPr>
        <a:xfrm>
          <a:off x="0" y="0"/>
          <a:ext cx="0" cy="0"/>
          <a:chOff x="0" y="0"/>
          <a:chExt cx="0" cy="0"/>
        </a:xfrm>
      </p:grpSpPr>
      <p:sp>
        <p:nvSpPr>
          <p:cNvPr id="131" name="Google Shape;131;p17"/>
          <p:cNvSpPr/>
          <p:nvPr/>
        </p:nvSpPr>
        <p:spPr>
          <a:xfrm>
            <a:off x="2217913" y="2771775"/>
            <a:ext cx="779145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noFill/>
          </a:ln>
        </p:spPr>
        <p:txBody>
          <a:bodyPr spcFirstLastPara="1" wrap="square" lIns="0" tIns="0" rIns="0" bIns="0" anchor="t" anchorCtr="0">
            <a:noAutofit/>
          </a:bodyPr>
          <a:lstStyle/>
          <a:p>
            <a:endParaRPr sz="964"/>
          </a:p>
        </p:txBody>
      </p:sp>
      <p:sp>
        <p:nvSpPr>
          <p:cNvPr id="132" name="Google Shape;132;p17"/>
          <p:cNvSpPr/>
          <p:nvPr/>
        </p:nvSpPr>
        <p:spPr>
          <a:xfrm>
            <a:off x="2217913" y="2771775"/>
            <a:ext cx="7791450" cy="809030"/>
          </a:xfrm>
          <a:custGeom>
            <a:avLst/>
            <a:gdLst/>
            <a:ahLst/>
            <a:cxnLst/>
            <a:rect l="l" t="t" r="r" b="b"/>
            <a:pathLst>
              <a:path w="14544040" h="1333500" extrusionOk="0">
                <a:moveTo>
                  <a:pt x="0" y="0"/>
                </a:moveTo>
                <a:lnTo>
                  <a:pt x="14543735" y="0"/>
                </a:lnTo>
                <a:lnTo>
                  <a:pt x="14543735" y="1333348"/>
                </a:lnTo>
                <a:lnTo>
                  <a:pt x="0" y="1333348"/>
                </a:lnTo>
                <a:lnTo>
                  <a:pt x="0" y="0"/>
                </a:lnTo>
                <a:close/>
              </a:path>
            </a:pathLst>
          </a:custGeom>
          <a:noFill/>
          <a:ln w="104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133" name="Google Shape;133;p17"/>
          <p:cNvSpPr txBox="1">
            <a:spLocks noGrp="1"/>
          </p:cNvSpPr>
          <p:nvPr>
            <p:ph type="title"/>
          </p:nvPr>
        </p:nvSpPr>
        <p:spPr>
          <a:xfrm>
            <a:off x="3765655" y="359699"/>
            <a:ext cx="4654012" cy="777536"/>
          </a:xfrm>
          <a:prstGeom prst="rect">
            <a:avLst/>
          </a:prstGeom>
          <a:noFill/>
          <a:ln>
            <a:noFill/>
          </a:ln>
        </p:spPr>
        <p:txBody>
          <a:bodyPr spcFirstLastPara="1" wrap="square" lIns="0" tIns="6455" rIns="0" bIns="0" anchor="t" anchorCtr="0">
            <a:noAutofit/>
          </a:bodyPr>
          <a:lstStyle/>
          <a:p>
            <a:pPr marL="6803"/>
            <a:r>
              <a:rPr lang="en-US" sz="5400" dirty="0">
                <a:solidFill>
                  <a:srgbClr val="000000"/>
                </a:solidFill>
              </a:rPr>
              <a:t>common syntax</a:t>
            </a:r>
            <a:endParaRPr sz="5400" dirty="0"/>
          </a:p>
        </p:txBody>
      </p:sp>
      <p:sp>
        <p:nvSpPr>
          <p:cNvPr id="134" name="Google Shape;134;p17"/>
          <p:cNvSpPr txBox="1"/>
          <p:nvPr/>
        </p:nvSpPr>
        <p:spPr>
          <a:xfrm>
            <a:off x="2215109" y="1371719"/>
            <a:ext cx="8778240" cy="1515214"/>
          </a:xfrm>
          <a:prstGeom prst="rect">
            <a:avLst/>
          </a:prstGeom>
          <a:noFill/>
          <a:ln>
            <a:noFill/>
          </a:ln>
        </p:spPr>
        <p:txBody>
          <a:bodyPr spcFirstLastPara="1" wrap="square" lIns="0" tIns="6804" rIns="0" bIns="0" anchor="t" anchorCtr="0">
            <a:noAutofit/>
          </a:bodyPr>
          <a:lstStyle/>
          <a:p>
            <a:pPr marL="6803" marR="2721">
              <a:lnSpc>
                <a:spcPct val="125057"/>
              </a:lnSpc>
            </a:pPr>
            <a:r>
              <a:rPr lang="en-US" sz="3200" dirty="0">
                <a:latin typeface="Calibri"/>
                <a:ea typeface="Calibri"/>
                <a:cs typeface="Calibri"/>
                <a:sym typeface="Calibri"/>
              </a:rPr>
              <a:t>Each function takes a data </a:t>
            </a:r>
            <a:r>
              <a:rPr lang="en-US" sz="3200" dirty="0" smtClean="0">
                <a:latin typeface="Calibri"/>
                <a:ea typeface="Calibri"/>
                <a:cs typeface="Calibri"/>
                <a:sym typeface="Calibri"/>
              </a:rPr>
              <a:t>frame as </a:t>
            </a:r>
            <a:r>
              <a:rPr lang="en-US" sz="3200" dirty="0">
                <a:latin typeface="Calibri"/>
                <a:ea typeface="Calibri"/>
                <a:cs typeface="Calibri"/>
                <a:sym typeface="Calibri"/>
              </a:rPr>
              <a:t>its first argument and  returns a data </a:t>
            </a:r>
            <a:r>
              <a:rPr lang="en-US" sz="3200" dirty="0" smtClean="0">
                <a:latin typeface="Calibri"/>
                <a:ea typeface="Calibri"/>
                <a:cs typeface="Calibri"/>
                <a:sym typeface="Calibri"/>
              </a:rPr>
              <a:t>frame as its output.</a:t>
            </a:r>
            <a:endParaRPr sz="3200" dirty="0">
              <a:latin typeface="Calibri"/>
              <a:ea typeface="Calibri"/>
              <a:cs typeface="Calibri"/>
              <a:sym typeface="Calibri"/>
            </a:endParaRPr>
          </a:p>
        </p:txBody>
      </p:sp>
      <p:sp>
        <p:nvSpPr>
          <p:cNvPr id="135" name="Google Shape;135;p17"/>
          <p:cNvSpPr/>
          <p:nvPr/>
        </p:nvSpPr>
        <p:spPr>
          <a:xfrm>
            <a:off x="5536772" y="3480013"/>
            <a:ext cx="4318427" cy="2026707"/>
          </a:xfrm>
          <a:custGeom>
            <a:avLst/>
            <a:gdLst>
              <a:gd name="connsiteX0" fmla="*/ 0 w 2611120"/>
              <a:gd name="connsiteY0" fmla="*/ 230178 h 1381042"/>
              <a:gd name="connsiteX1" fmla="*/ 230178 w 2611120"/>
              <a:gd name="connsiteY1" fmla="*/ 0 h 1381042"/>
              <a:gd name="connsiteX2" fmla="*/ 435187 w 2611120"/>
              <a:gd name="connsiteY2" fmla="*/ 0 h 1381042"/>
              <a:gd name="connsiteX3" fmla="*/ 435187 w 2611120"/>
              <a:gd name="connsiteY3" fmla="*/ 0 h 1381042"/>
              <a:gd name="connsiteX4" fmla="*/ 1087967 w 2611120"/>
              <a:gd name="connsiteY4" fmla="*/ 0 h 1381042"/>
              <a:gd name="connsiteX5" fmla="*/ 2380942 w 2611120"/>
              <a:gd name="connsiteY5" fmla="*/ 0 h 1381042"/>
              <a:gd name="connsiteX6" fmla="*/ 2611120 w 2611120"/>
              <a:gd name="connsiteY6" fmla="*/ 230178 h 1381042"/>
              <a:gd name="connsiteX7" fmla="*/ 2611120 w 2611120"/>
              <a:gd name="connsiteY7" fmla="*/ 230174 h 1381042"/>
              <a:gd name="connsiteX8" fmla="*/ 2611120 w 2611120"/>
              <a:gd name="connsiteY8" fmla="*/ 230174 h 1381042"/>
              <a:gd name="connsiteX9" fmla="*/ 2611120 w 2611120"/>
              <a:gd name="connsiteY9" fmla="*/ 575434 h 1381042"/>
              <a:gd name="connsiteX10" fmla="*/ 2611120 w 2611120"/>
              <a:gd name="connsiteY10" fmla="*/ 1150864 h 1381042"/>
              <a:gd name="connsiteX11" fmla="*/ 2380942 w 2611120"/>
              <a:gd name="connsiteY11" fmla="*/ 1381042 h 1381042"/>
              <a:gd name="connsiteX12" fmla="*/ 1087967 w 2611120"/>
              <a:gd name="connsiteY12" fmla="*/ 1381042 h 1381042"/>
              <a:gd name="connsiteX13" fmla="*/ 435187 w 2611120"/>
              <a:gd name="connsiteY13" fmla="*/ 1381042 h 1381042"/>
              <a:gd name="connsiteX14" fmla="*/ 435187 w 2611120"/>
              <a:gd name="connsiteY14" fmla="*/ 1381042 h 1381042"/>
              <a:gd name="connsiteX15" fmla="*/ 230178 w 2611120"/>
              <a:gd name="connsiteY15" fmla="*/ 1381042 h 1381042"/>
              <a:gd name="connsiteX16" fmla="*/ 0 w 2611120"/>
              <a:gd name="connsiteY16" fmla="*/ 1150864 h 1381042"/>
              <a:gd name="connsiteX17" fmla="*/ 0 w 2611120"/>
              <a:gd name="connsiteY17" fmla="*/ 575434 h 1381042"/>
              <a:gd name="connsiteX18" fmla="*/ -1707307 w 2611120"/>
              <a:gd name="connsiteY18" fmla="*/ -645665 h 1381042"/>
              <a:gd name="connsiteX19" fmla="*/ 0 w 2611120"/>
              <a:gd name="connsiteY19" fmla="*/ 230174 h 1381042"/>
              <a:gd name="connsiteX20" fmla="*/ 0 w 2611120"/>
              <a:gd name="connsiteY20" fmla="*/ 230178 h 1381042"/>
              <a:gd name="connsiteX0" fmla="*/ 1707307 w 4318427"/>
              <a:gd name="connsiteY0" fmla="*/ 875843 h 2026707"/>
              <a:gd name="connsiteX1" fmla="*/ 1937485 w 4318427"/>
              <a:gd name="connsiteY1" fmla="*/ 645665 h 2026707"/>
              <a:gd name="connsiteX2" fmla="*/ 2142494 w 4318427"/>
              <a:gd name="connsiteY2" fmla="*/ 645665 h 2026707"/>
              <a:gd name="connsiteX3" fmla="*/ 2142494 w 4318427"/>
              <a:gd name="connsiteY3" fmla="*/ 645665 h 2026707"/>
              <a:gd name="connsiteX4" fmla="*/ 2795274 w 4318427"/>
              <a:gd name="connsiteY4" fmla="*/ 645665 h 2026707"/>
              <a:gd name="connsiteX5" fmla="*/ 4088249 w 4318427"/>
              <a:gd name="connsiteY5" fmla="*/ 645665 h 2026707"/>
              <a:gd name="connsiteX6" fmla="*/ 4318427 w 4318427"/>
              <a:gd name="connsiteY6" fmla="*/ 875843 h 2026707"/>
              <a:gd name="connsiteX7" fmla="*/ 4318427 w 4318427"/>
              <a:gd name="connsiteY7" fmla="*/ 875839 h 2026707"/>
              <a:gd name="connsiteX8" fmla="*/ 4318427 w 4318427"/>
              <a:gd name="connsiteY8" fmla="*/ 875839 h 2026707"/>
              <a:gd name="connsiteX9" fmla="*/ 4318427 w 4318427"/>
              <a:gd name="connsiteY9" fmla="*/ 1221099 h 2026707"/>
              <a:gd name="connsiteX10" fmla="*/ 4318427 w 4318427"/>
              <a:gd name="connsiteY10" fmla="*/ 1796529 h 2026707"/>
              <a:gd name="connsiteX11" fmla="*/ 4088249 w 4318427"/>
              <a:gd name="connsiteY11" fmla="*/ 2026707 h 2026707"/>
              <a:gd name="connsiteX12" fmla="*/ 2795274 w 4318427"/>
              <a:gd name="connsiteY12" fmla="*/ 2026707 h 2026707"/>
              <a:gd name="connsiteX13" fmla="*/ 2142494 w 4318427"/>
              <a:gd name="connsiteY13" fmla="*/ 2026707 h 2026707"/>
              <a:gd name="connsiteX14" fmla="*/ 2142494 w 4318427"/>
              <a:gd name="connsiteY14" fmla="*/ 2026707 h 2026707"/>
              <a:gd name="connsiteX15" fmla="*/ 1937485 w 4318427"/>
              <a:gd name="connsiteY15" fmla="*/ 2026707 h 2026707"/>
              <a:gd name="connsiteX16" fmla="*/ 1707307 w 4318427"/>
              <a:gd name="connsiteY16" fmla="*/ 1796529 h 2026707"/>
              <a:gd name="connsiteX17" fmla="*/ 1717467 w 4318427"/>
              <a:gd name="connsiteY17" fmla="*/ 1048379 h 2026707"/>
              <a:gd name="connsiteX18" fmla="*/ 0 w 4318427"/>
              <a:gd name="connsiteY18" fmla="*/ 0 h 2026707"/>
              <a:gd name="connsiteX19" fmla="*/ 1707307 w 4318427"/>
              <a:gd name="connsiteY19" fmla="*/ 875839 h 2026707"/>
              <a:gd name="connsiteX20" fmla="*/ 1707307 w 4318427"/>
              <a:gd name="connsiteY20" fmla="*/ 875843 h 202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318427" h="2026707">
                <a:moveTo>
                  <a:pt x="1707307" y="875843"/>
                </a:moveTo>
                <a:cubicBezTo>
                  <a:pt x="1707307" y="748719"/>
                  <a:pt x="1810361" y="645665"/>
                  <a:pt x="1937485" y="645665"/>
                </a:cubicBezTo>
                <a:lnTo>
                  <a:pt x="2142494" y="645665"/>
                </a:lnTo>
                <a:lnTo>
                  <a:pt x="2142494" y="645665"/>
                </a:lnTo>
                <a:lnTo>
                  <a:pt x="2795274" y="645665"/>
                </a:lnTo>
                <a:lnTo>
                  <a:pt x="4088249" y="645665"/>
                </a:lnTo>
                <a:cubicBezTo>
                  <a:pt x="4215373" y="645665"/>
                  <a:pt x="4318427" y="748719"/>
                  <a:pt x="4318427" y="875843"/>
                </a:cubicBezTo>
                <a:lnTo>
                  <a:pt x="4318427" y="875839"/>
                </a:lnTo>
                <a:lnTo>
                  <a:pt x="4318427" y="875839"/>
                </a:lnTo>
                <a:lnTo>
                  <a:pt x="4318427" y="1221099"/>
                </a:lnTo>
                <a:lnTo>
                  <a:pt x="4318427" y="1796529"/>
                </a:lnTo>
                <a:cubicBezTo>
                  <a:pt x="4318427" y="1923653"/>
                  <a:pt x="4215373" y="2026707"/>
                  <a:pt x="4088249" y="2026707"/>
                </a:cubicBezTo>
                <a:lnTo>
                  <a:pt x="2795274" y="2026707"/>
                </a:lnTo>
                <a:lnTo>
                  <a:pt x="2142494" y="2026707"/>
                </a:lnTo>
                <a:lnTo>
                  <a:pt x="2142494" y="2026707"/>
                </a:lnTo>
                <a:lnTo>
                  <a:pt x="1937485" y="2026707"/>
                </a:lnTo>
                <a:cubicBezTo>
                  <a:pt x="1810361" y="2026707"/>
                  <a:pt x="1707307" y="1923653"/>
                  <a:pt x="1707307" y="1796529"/>
                </a:cubicBezTo>
                <a:lnTo>
                  <a:pt x="1717467" y="1048379"/>
                </a:lnTo>
                <a:lnTo>
                  <a:pt x="0" y="0"/>
                </a:lnTo>
                <a:lnTo>
                  <a:pt x="1707307" y="875839"/>
                </a:lnTo>
                <a:lnTo>
                  <a:pt x="1707307" y="875843"/>
                </a:lnTo>
                <a:close/>
              </a:path>
            </a:pathLst>
          </a:custGeom>
          <a:solidFill>
            <a:srgbClr val="A0C283"/>
          </a:solidFill>
          <a:ln>
            <a:noFill/>
          </a:ln>
        </p:spPr>
        <p:txBody>
          <a:bodyPr spcFirstLastPara="1" wrap="square" lIns="0" tIns="0" rIns="0" bIns="0" anchor="t" anchorCtr="0">
            <a:noAutofit/>
          </a:bodyPr>
          <a:lstStyle/>
          <a:p>
            <a:endParaRPr sz="964"/>
          </a:p>
        </p:txBody>
      </p:sp>
      <p:sp>
        <p:nvSpPr>
          <p:cNvPr id="136" name="Google Shape;136;p17"/>
          <p:cNvSpPr txBox="1"/>
          <p:nvPr/>
        </p:nvSpPr>
        <p:spPr>
          <a:xfrm>
            <a:off x="7460645" y="4235999"/>
            <a:ext cx="2176923" cy="710036"/>
          </a:xfrm>
          <a:prstGeom prst="rect">
            <a:avLst/>
          </a:prstGeom>
          <a:noFill/>
          <a:ln>
            <a:noFill/>
          </a:ln>
        </p:spPr>
        <p:txBody>
          <a:bodyPr spcFirstLastPara="1" wrap="square" lIns="0" tIns="32652" rIns="0" bIns="0" anchor="t" anchorCtr="0">
            <a:noAutofit/>
          </a:bodyPr>
          <a:lstStyle/>
          <a:p>
            <a:pPr marL="337448" marR="2721" indent="-330985">
              <a:lnSpc>
                <a:spcPct val="113506"/>
              </a:lnSpc>
            </a:pPr>
            <a:r>
              <a:rPr lang="en-US" sz="2800" b="1" dirty="0" smtClean="0">
                <a:solidFill>
                  <a:srgbClr val="FFFFFF"/>
                </a:solidFill>
                <a:latin typeface="Trebuchet MS"/>
                <a:ea typeface="Trebuchet MS"/>
                <a:cs typeface="Trebuchet MS"/>
                <a:sym typeface="Trebuchet MS"/>
              </a:rPr>
              <a:t>specific  </a:t>
            </a:r>
            <a:r>
              <a:rPr lang="en-US" sz="2800" b="1" dirty="0">
                <a:solidFill>
                  <a:srgbClr val="FFFFFF"/>
                </a:solidFill>
                <a:latin typeface="Trebuchet MS"/>
                <a:ea typeface="Trebuchet MS"/>
                <a:cs typeface="Trebuchet MS"/>
                <a:sym typeface="Trebuchet MS"/>
              </a:rPr>
              <a:t>arguments</a:t>
            </a:r>
            <a:endParaRPr sz="2800" dirty="0">
              <a:latin typeface="Trebuchet MS"/>
              <a:ea typeface="Trebuchet MS"/>
              <a:cs typeface="Trebuchet MS"/>
              <a:sym typeface="Trebuchet MS"/>
            </a:endParaRPr>
          </a:p>
        </p:txBody>
      </p:sp>
      <p:sp>
        <p:nvSpPr>
          <p:cNvPr id="137" name="Google Shape;137;p17"/>
          <p:cNvSpPr/>
          <p:nvPr/>
        </p:nvSpPr>
        <p:spPr>
          <a:xfrm>
            <a:off x="4212052" y="3457109"/>
            <a:ext cx="2342916" cy="204961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250766">
                <a:moveTo>
                  <a:pt x="0" y="932146"/>
                </a:moveTo>
                <a:cubicBezTo>
                  <a:pt x="0" y="786492"/>
                  <a:pt x="118076" y="668416"/>
                  <a:pt x="263730" y="668416"/>
                </a:cubicBezTo>
                <a:lnTo>
                  <a:pt x="536687" y="668416"/>
                </a:lnTo>
                <a:lnTo>
                  <a:pt x="27341" y="0"/>
                </a:lnTo>
                <a:lnTo>
                  <a:pt x="909917" y="668416"/>
                </a:lnTo>
                <a:lnTo>
                  <a:pt x="1920071" y="668416"/>
                </a:lnTo>
                <a:cubicBezTo>
                  <a:pt x="2065725" y="668416"/>
                  <a:pt x="2183801" y="786492"/>
                  <a:pt x="2183801" y="932146"/>
                </a:cubicBezTo>
                <a:lnTo>
                  <a:pt x="2183801" y="932141"/>
                </a:lnTo>
                <a:lnTo>
                  <a:pt x="2183801" y="932141"/>
                </a:lnTo>
                <a:lnTo>
                  <a:pt x="2183801" y="1327729"/>
                </a:lnTo>
                <a:lnTo>
                  <a:pt x="2183801" y="1987036"/>
                </a:lnTo>
                <a:cubicBezTo>
                  <a:pt x="2183801" y="2132690"/>
                  <a:pt x="2065725" y="2250766"/>
                  <a:pt x="1920071" y="2250766"/>
                </a:cubicBezTo>
                <a:lnTo>
                  <a:pt x="909917" y="2250766"/>
                </a:lnTo>
                <a:lnTo>
                  <a:pt x="363967" y="2250766"/>
                </a:lnTo>
                <a:lnTo>
                  <a:pt x="363967" y="2250766"/>
                </a:lnTo>
                <a:lnTo>
                  <a:pt x="263730" y="2250766"/>
                </a:lnTo>
                <a:cubicBezTo>
                  <a:pt x="118076" y="2250766"/>
                  <a:pt x="0" y="2132690"/>
                  <a:pt x="0" y="1987036"/>
                </a:cubicBezTo>
                <a:lnTo>
                  <a:pt x="0" y="1327729"/>
                </a:lnTo>
                <a:lnTo>
                  <a:pt x="0" y="932141"/>
                </a:lnTo>
                <a:lnTo>
                  <a:pt x="0" y="932141"/>
                </a:lnTo>
                <a:lnTo>
                  <a:pt x="0" y="932146"/>
                </a:lnTo>
                <a:close/>
              </a:path>
            </a:pathLst>
          </a:custGeom>
          <a:solidFill>
            <a:srgbClr val="78AAD6"/>
          </a:solidFill>
          <a:ln>
            <a:noFill/>
          </a:ln>
        </p:spPr>
        <p:txBody>
          <a:bodyPr spcFirstLastPara="1" wrap="square" lIns="0" tIns="0" rIns="0" bIns="0" anchor="t" anchorCtr="0">
            <a:noAutofit/>
          </a:bodyPr>
          <a:lstStyle/>
          <a:p>
            <a:endParaRPr sz="964"/>
          </a:p>
        </p:txBody>
      </p:sp>
      <p:sp>
        <p:nvSpPr>
          <p:cNvPr id="138" name="Google Shape;138;p17"/>
          <p:cNvSpPr txBox="1"/>
          <p:nvPr/>
        </p:nvSpPr>
        <p:spPr>
          <a:xfrm>
            <a:off x="4269566" y="4235999"/>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Trebuchet MS"/>
                <a:ea typeface="Trebuchet MS"/>
                <a:cs typeface="Trebuchet MS"/>
                <a:sym typeface="Trebuchet MS"/>
              </a:rPr>
              <a:t>data frame </a:t>
            </a:r>
            <a:r>
              <a:rPr lang="en-US" sz="2800" b="1" dirty="0" smtClean="0">
                <a:solidFill>
                  <a:srgbClr val="FFFFFF"/>
                </a:solidFill>
                <a:latin typeface="Trebuchet MS"/>
                <a:ea typeface="Trebuchet MS"/>
                <a:cs typeface="Trebuchet MS"/>
                <a:sym typeface="Trebuchet MS"/>
              </a:rPr>
              <a:t>to transform</a:t>
            </a:r>
            <a:endParaRPr sz="2800" dirty="0">
              <a:latin typeface="Trebuchet MS"/>
              <a:ea typeface="Trebuchet MS"/>
              <a:cs typeface="Trebuchet MS"/>
              <a:sym typeface="Trebuchet MS"/>
            </a:endParaRPr>
          </a:p>
        </p:txBody>
      </p:sp>
      <p:sp>
        <p:nvSpPr>
          <p:cNvPr id="139" name="Google Shape;139;p17"/>
          <p:cNvSpPr/>
          <p:nvPr/>
        </p:nvSpPr>
        <p:spPr>
          <a:xfrm>
            <a:off x="2276069" y="3477544"/>
            <a:ext cx="1666011" cy="2029177"/>
          </a:xfrm>
          <a:custGeom>
            <a:avLst/>
            <a:gdLst>
              <a:gd name="connsiteX0" fmla="*/ 0 w 1666011"/>
              <a:gd name="connsiteY0" fmla="*/ 263725 h 1582318"/>
              <a:gd name="connsiteX1" fmla="*/ 263725 w 1666011"/>
              <a:gd name="connsiteY1" fmla="*/ 0 h 1582318"/>
              <a:gd name="connsiteX2" fmla="*/ 277669 w 1666011"/>
              <a:gd name="connsiteY2" fmla="*/ 0 h 1582318"/>
              <a:gd name="connsiteX3" fmla="*/ 513165 w 1666011"/>
              <a:gd name="connsiteY3" fmla="*/ -648133 h 1582318"/>
              <a:gd name="connsiteX4" fmla="*/ 694171 w 1666011"/>
              <a:gd name="connsiteY4" fmla="*/ 0 h 1582318"/>
              <a:gd name="connsiteX5" fmla="*/ 1402286 w 1666011"/>
              <a:gd name="connsiteY5" fmla="*/ 0 h 1582318"/>
              <a:gd name="connsiteX6" fmla="*/ 1666011 w 1666011"/>
              <a:gd name="connsiteY6" fmla="*/ 263725 h 1582318"/>
              <a:gd name="connsiteX7" fmla="*/ 1666011 w 1666011"/>
              <a:gd name="connsiteY7" fmla="*/ 263720 h 1582318"/>
              <a:gd name="connsiteX8" fmla="*/ 1666011 w 1666011"/>
              <a:gd name="connsiteY8" fmla="*/ 263720 h 1582318"/>
              <a:gd name="connsiteX9" fmla="*/ 1666011 w 1666011"/>
              <a:gd name="connsiteY9" fmla="*/ 659299 h 1582318"/>
              <a:gd name="connsiteX10" fmla="*/ 1666011 w 1666011"/>
              <a:gd name="connsiteY10" fmla="*/ 1318593 h 1582318"/>
              <a:gd name="connsiteX11" fmla="*/ 1402286 w 1666011"/>
              <a:gd name="connsiteY11" fmla="*/ 1582318 h 1582318"/>
              <a:gd name="connsiteX12" fmla="*/ 694171 w 1666011"/>
              <a:gd name="connsiteY12" fmla="*/ 1582318 h 1582318"/>
              <a:gd name="connsiteX13" fmla="*/ 277669 w 1666011"/>
              <a:gd name="connsiteY13" fmla="*/ 1582318 h 1582318"/>
              <a:gd name="connsiteX14" fmla="*/ 277669 w 1666011"/>
              <a:gd name="connsiteY14" fmla="*/ 1582318 h 1582318"/>
              <a:gd name="connsiteX15" fmla="*/ 263725 w 1666011"/>
              <a:gd name="connsiteY15" fmla="*/ 1582318 h 1582318"/>
              <a:gd name="connsiteX16" fmla="*/ 0 w 1666011"/>
              <a:gd name="connsiteY16" fmla="*/ 1318593 h 1582318"/>
              <a:gd name="connsiteX17" fmla="*/ 0 w 1666011"/>
              <a:gd name="connsiteY17" fmla="*/ 659299 h 1582318"/>
              <a:gd name="connsiteX18" fmla="*/ 0 w 1666011"/>
              <a:gd name="connsiteY18" fmla="*/ 263720 h 1582318"/>
              <a:gd name="connsiteX19" fmla="*/ 0 w 1666011"/>
              <a:gd name="connsiteY19" fmla="*/ 263720 h 1582318"/>
              <a:gd name="connsiteX20" fmla="*/ 0 w 1666011"/>
              <a:gd name="connsiteY20" fmla="*/ 263725 h 1582318"/>
              <a:gd name="connsiteX0" fmla="*/ 0 w 1666011"/>
              <a:gd name="connsiteY0" fmla="*/ 911858 h 2230451"/>
              <a:gd name="connsiteX1" fmla="*/ 263725 w 1666011"/>
              <a:gd name="connsiteY1" fmla="*/ 648133 h 2230451"/>
              <a:gd name="connsiteX2" fmla="*/ 450389 w 1666011"/>
              <a:gd name="connsiteY2" fmla="*/ 637973 h 2230451"/>
              <a:gd name="connsiteX3" fmla="*/ 513165 w 1666011"/>
              <a:gd name="connsiteY3" fmla="*/ 0 h 2230451"/>
              <a:gd name="connsiteX4" fmla="*/ 694171 w 1666011"/>
              <a:gd name="connsiteY4" fmla="*/ 648133 h 2230451"/>
              <a:gd name="connsiteX5" fmla="*/ 1402286 w 1666011"/>
              <a:gd name="connsiteY5" fmla="*/ 648133 h 2230451"/>
              <a:gd name="connsiteX6" fmla="*/ 1666011 w 1666011"/>
              <a:gd name="connsiteY6" fmla="*/ 911858 h 2230451"/>
              <a:gd name="connsiteX7" fmla="*/ 1666011 w 1666011"/>
              <a:gd name="connsiteY7" fmla="*/ 911853 h 2230451"/>
              <a:gd name="connsiteX8" fmla="*/ 1666011 w 1666011"/>
              <a:gd name="connsiteY8" fmla="*/ 911853 h 2230451"/>
              <a:gd name="connsiteX9" fmla="*/ 1666011 w 1666011"/>
              <a:gd name="connsiteY9" fmla="*/ 1307432 h 2230451"/>
              <a:gd name="connsiteX10" fmla="*/ 1666011 w 1666011"/>
              <a:gd name="connsiteY10" fmla="*/ 1966726 h 2230451"/>
              <a:gd name="connsiteX11" fmla="*/ 1402286 w 1666011"/>
              <a:gd name="connsiteY11" fmla="*/ 2230451 h 2230451"/>
              <a:gd name="connsiteX12" fmla="*/ 694171 w 1666011"/>
              <a:gd name="connsiteY12" fmla="*/ 2230451 h 2230451"/>
              <a:gd name="connsiteX13" fmla="*/ 277669 w 1666011"/>
              <a:gd name="connsiteY13" fmla="*/ 2230451 h 2230451"/>
              <a:gd name="connsiteX14" fmla="*/ 277669 w 1666011"/>
              <a:gd name="connsiteY14" fmla="*/ 2230451 h 2230451"/>
              <a:gd name="connsiteX15" fmla="*/ 263725 w 1666011"/>
              <a:gd name="connsiteY15" fmla="*/ 2230451 h 2230451"/>
              <a:gd name="connsiteX16" fmla="*/ 0 w 1666011"/>
              <a:gd name="connsiteY16" fmla="*/ 1966726 h 2230451"/>
              <a:gd name="connsiteX17" fmla="*/ 0 w 1666011"/>
              <a:gd name="connsiteY17" fmla="*/ 1307432 h 2230451"/>
              <a:gd name="connsiteX18" fmla="*/ 0 w 1666011"/>
              <a:gd name="connsiteY18" fmla="*/ 911853 h 2230451"/>
              <a:gd name="connsiteX19" fmla="*/ 0 w 1666011"/>
              <a:gd name="connsiteY19" fmla="*/ 911853 h 2230451"/>
              <a:gd name="connsiteX20" fmla="*/ 0 w 1666011"/>
              <a:gd name="connsiteY20" fmla="*/ 911858 h 2230451"/>
              <a:gd name="connsiteX0" fmla="*/ 0 w 1666011"/>
              <a:gd name="connsiteY0" fmla="*/ 911858 h 2230451"/>
              <a:gd name="connsiteX1" fmla="*/ 263725 w 1666011"/>
              <a:gd name="connsiteY1" fmla="*/ 648133 h 2230451"/>
              <a:gd name="connsiteX2" fmla="*/ 450389 w 1666011"/>
              <a:gd name="connsiteY2" fmla="*/ 637973 h 2230451"/>
              <a:gd name="connsiteX3" fmla="*/ 513165 w 1666011"/>
              <a:gd name="connsiteY3" fmla="*/ 0 h 2230451"/>
              <a:gd name="connsiteX4" fmla="*/ 612891 w 1666011"/>
              <a:gd name="connsiteY4" fmla="*/ 648133 h 2230451"/>
              <a:gd name="connsiteX5" fmla="*/ 1402286 w 1666011"/>
              <a:gd name="connsiteY5" fmla="*/ 648133 h 2230451"/>
              <a:gd name="connsiteX6" fmla="*/ 1666011 w 1666011"/>
              <a:gd name="connsiteY6" fmla="*/ 911858 h 2230451"/>
              <a:gd name="connsiteX7" fmla="*/ 1666011 w 1666011"/>
              <a:gd name="connsiteY7" fmla="*/ 911853 h 2230451"/>
              <a:gd name="connsiteX8" fmla="*/ 1666011 w 1666011"/>
              <a:gd name="connsiteY8" fmla="*/ 911853 h 2230451"/>
              <a:gd name="connsiteX9" fmla="*/ 1666011 w 1666011"/>
              <a:gd name="connsiteY9" fmla="*/ 1307432 h 2230451"/>
              <a:gd name="connsiteX10" fmla="*/ 1666011 w 1666011"/>
              <a:gd name="connsiteY10" fmla="*/ 1966726 h 2230451"/>
              <a:gd name="connsiteX11" fmla="*/ 1402286 w 1666011"/>
              <a:gd name="connsiteY11" fmla="*/ 2230451 h 2230451"/>
              <a:gd name="connsiteX12" fmla="*/ 694171 w 1666011"/>
              <a:gd name="connsiteY12" fmla="*/ 2230451 h 2230451"/>
              <a:gd name="connsiteX13" fmla="*/ 277669 w 1666011"/>
              <a:gd name="connsiteY13" fmla="*/ 2230451 h 2230451"/>
              <a:gd name="connsiteX14" fmla="*/ 277669 w 1666011"/>
              <a:gd name="connsiteY14" fmla="*/ 2230451 h 2230451"/>
              <a:gd name="connsiteX15" fmla="*/ 263725 w 1666011"/>
              <a:gd name="connsiteY15" fmla="*/ 2230451 h 2230451"/>
              <a:gd name="connsiteX16" fmla="*/ 0 w 1666011"/>
              <a:gd name="connsiteY16" fmla="*/ 1966726 h 2230451"/>
              <a:gd name="connsiteX17" fmla="*/ 0 w 1666011"/>
              <a:gd name="connsiteY17" fmla="*/ 1307432 h 2230451"/>
              <a:gd name="connsiteX18" fmla="*/ 0 w 1666011"/>
              <a:gd name="connsiteY18" fmla="*/ 911853 h 2230451"/>
              <a:gd name="connsiteX19" fmla="*/ 0 w 1666011"/>
              <a:gd name="connsiteY19" fmla="*/ 911853 h 2230451"/>
              <a:gd name="connsiteX20" fmla="*/ 0 w 1666011"/>
              <a:gd name="connsiteY20" fmla="*/ 911858 h 2230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66011" h="2230451">
                <a:moveTo>
                  <a:pt x="0" y="911858"/>
                </a:moveTo>
                <a:cubicBezTo>
                  <a:pt x="0" y="766207"/>
                  <a:pt x="118074" y="648133"/>
                  <a:pt x="263725" y="648133"/>
                </a:cubicBezTo>
                <a:lnTo>
                  <a:pt x="450389" y="637973"/>
                </a:lnTo>
                <a:lnTo>
                  <a:pt x="513165" y="0"/>
                </a:lnTo>
                <a:lnTo>
                  <a:pt x="612891" y="648133"/>
                </a:lnTo>
                <a:lnTo>
                  <a:pt x="1402286" y="648133"/>
                </a:lnTo>
                <a:cubicBezTo>
                  <a:pt x="1547937" y="648133"/>
                  <a:pt x="1666011" y="766207"/>
                  <a:pt x="1666011" y="911858"/>
                </a:cubicBezTo>
                <a:lnTo>
                  <a:pt x="1666011" y="911853"/>
                </a:lnTo>
                <a:lnTo>
                  <a:pt x="1666011" y="911853"/>
                </a:lnTo>
                <a:lnTo>
                  <a:pt x="1666011" y="1307432"/>
                </a:lnTo>
                <a:lnTo>
                  <a:pt x="1666011" y="1966726"/>
                </a:lnTo>
                <a:cubicBezTo>
                  <a:pt x="1666011" y="2112377"/>
                  <a:pt x="1547937" y="2230451"/>
                  <a:pt x="1402286" y="2230451"/>
                </a:cubicBezTo>
                <a:lnTo>
                  <a:pt x="694171" y="2230451"/>
                </a:lnTo>
                <a:lnTo>
                  <a:pt x="277669" y="2230451"/>
                </a:lnTo>
                <a:lnTo>
                  <a:pt x="277669" y="2230451"/>
                </a:lnTo>
                <a:lnTo>
                  <a:pt x="263725" y="2230451"/>
                </a:lnTo>
                <a:cubicBezTo>
                  <a:pt x="118074" y="2230451"/>
                  <a:pt x="0" y="2112377"/>
                  <a:pt x="0" y="1966726"/>
                </a:cubicBezTo>
                <a:lnTo>
                  <a:pt x="0" y="1307432"/>
                </a:lnTo>
                <a:lnTo>
                  <a:pt x="0" y="911853"/>
                </a:lnTo>
                <a:lnTo>
                  <a:pt x="0" y="911853"/>
                </a:lnTo>
                <a:lnTo>
                  <a:pt x="0" y="911858"/>
                </a:lnTo>
                <a:close/>
              </a:path>
            </a:pathLst>
          </a:custGeom>
          <a:solidFill>
            <a:srgbClr val="929292"/>
          </a:solidFill>
          <a:ln>
            <a:noFill/>
          </a:ln>
        </p:spPr>
        <p:txBody>
          <a:bodyPr spcFirstLastPara="1" wrap="square" lIns="0" tIns="0" rIns="0" bIns="0" anchor="t" anchorCtr="0">
            <a:noAutofit/>
          </a:bodyPr>
          <a:lstStyle/>
          <a:p>
            <a:endParaRPr sz="964"/>
          </a:p>
        </p:txBody>
      </p:sp>
      <p:sp>
        <p:nvSpPr>
          <p:cNvPr id="140" name="Google Shape;140;p17"/>
          <p:cNvSpPr txBox="1"/>
          <p:nvPr/>
        </p:nvSpPr>
        <p:spPr>
          <a:xfrm>
            <a:off x="2457182" y="4235999"/>
            <a:ext cx="1671911" cy="997618"/>
          </a:xfrm>
          <a:prstGeom prst="rect">
            <a:avLst/>
          </a:prstGeom>
          <a:noFill/>
          <a:ln>
            <a:noFill/>
          </a:ln>
        </p:spPr>
        <p:txBody>
          <a:bodyPr spcFirstLastPara="1" wrap="square" lIns="0" tIns="8504" rIns="0" bIns="0" anchor="t" anchorCtr="0">
            <a:noAutofit/>
          </a:bodyPr>
          <a:lstStyle/>
          <a:p>
            <a:pPr marL="6803"/>
            <a:r>
              <a:rPr lang="en-US" sz="2800" b="1" dirty="0" err="1">
                <a:solidFill>
                  <a:srgbClr val="FFFFFF"/>
                </a:solidFill>
                <a:latin typeface="Trebuchet MS"/>
                <a:ea typeface="Trebuchet MS"/>
                <a:cs typeface="Trebuchet MS"/>
                <a:sym typeface="Trebuchet MS"/>
              </a:rPr>
              <a:t>dplyr</a:t>
            </a:r>
            <a:r>
              <a:rPr lang="en-US" sz="2800" b="1" dirty="0">
                <a:solidFill>
                  <a:srgbClr val="FFFFFF"/>
                </a:solidFill>
                <a:latin typeface="Trebuchet MS"/>
                <a:ea typeface="Trebuchet MS"/>
                <a:cs typeface="Trebuchet MS"/>
                <a:sym typeface="Trebuchet MS"/>
              </a:rPr>
              <a:t> function</a:t>
            </a:r>
            <a:endParaRPr sz="2800" dirty="0">
              <a:latin typeface="Trebuchet MS"/>
              <a:ea typeface="Trebuchet MS"/>
              <a:cs typeface="Trebuchet MS"/>
              <a:sym typeface="Trebuchet MS"/>
            </a:endParaRPr>
          </a:p>
        </p:txBody>
      </p:sp>
      <p:sp>
        <p:nvSpPr>
          <p:cNvPr id="3" name="Rectangle 2"/>
          <p:cNvSpPr/>
          <p:nvPr/>
        </p:nvSpPr>
        <p:spPr>
          <a:xfrm>
            <a:off x="2134955" y="2883850"/>
            <a:ext cx="4175182" cy="584775"/>
          </a:xfrm>
          <a:prstGeom prst="rect">
            <a:avLst/>
          </a:prstGeom>
        </p:spPr>
        <p:txBody>
          <a:bodyPr wrap="none">
            <a:spAutoFit/>
          </a:bodyPr>
          <a:lstStyle/>
          <a:p>
            <a:pPr marL="146953" lvl="0">
              <a:spcBef>
                <a:spcPts val="2126"/>
              </a:spcBef>
            </a:pPr>
            <a:r>
              <a:rPr lang="en-US" sz="3200" dirty="0">
                <a:latin typeface="Consolas" panose="020B0609020204030204" pitchFamily="49" charset="0"/>
                <a:ea typeface="Courier New"/>
                <a:cs typeface="Consolas" panose="020B0609020204030204" pitchFamily="49" charset="0"/>
                <a:sym typeface="Courier New"/>
              </a:rPr>
              <a:t>filter(</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3200" dirty="0" smtClean="0">
                <a:latin typeface="Consolas" panose="020B0609020204030204" pitchFamily="49" charset="0"/>
                <a:ea typeface="Courier New"/>
                <a:cs typeface="Consolas" panose="020B0609020204030204" pitchFamily="49" charset="0"/>
                <a:sym typeface="Courier New"/>
              </a:rPr>
              <a:t>)</a:t>
            </a:r>
            <a:endParaRPr lang="en-US" sz="3200" dirty="0">
              <a:latin typeface="Consolas" panose="020B0609020204030204" pitchFamily="49" charset="0"/>
              <a:ea typeface="Courier New"/>
              <a:cs typeface="Consolas" panose="020B0609020204030204" pitchFamily="49" charset="0"/>
              <a:sym typeface="Courier New"/>
            </a:endParaRPr>
          </a:p>
        </p:txBody>
      </p:sp>
      <p:sp>
        <p:nvSpPr>
          <p:cNvPr id="1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44"/>
        <p:cNvGrpSpPr/>
        <p:nvPr/>
      </p:nvGrpSpPr>
      <p:grpSpPr>
        <a:xfrm>
          <a:off x="0" y="0"/>
          <a:ext cx="0" cy="0"/>
          <a:chOff x="0" y="0"/>
          <a:chExt cx="0" cy="0"/>
        </a:xfrm>
      </p:grpSpPr>
      <p:sp>
        <p:nvSpPr>
          <p:cNvPr id="145" name="Google Shape;145;p18"/>
          <p:cNvSpPr txBox="1">
            <a:spLocks noGrp="1"/>
          </p:cNvSpPr>
          <p:nvPr>
            <p:ph type="title"/>
          </p:nvPr>
        </p:nvSpPr>
        <p:spPr>
          <a:xfrm>
            <a:off x="4126816" y="245005"/>
            <a:ext cx="3897093" cy="777536"/>
          </a:xfrm>
          <a:prstGeom prst="rect">
            <a:avLst/>
          </a:prstGeom>
          <a:noFill/>
          <a:ln>
            <a:noFill/>
          </a:ln>
        </p:spPr>
        <p:txBody>
          <a:bodyPr spcFirstLastPara="1" wrap="square" lIns="0" tIns="6455" rIns="0" bIns="0" anchor="t" anchorCtr="0">
            <a:noAutofit/>
          </a:bodyPr>
          <a:lstStyle/>
          <a:p>
            <a:pPr marL="6803"/>
            <a:r>
              <a:rPr lang="en-US" sz="5400" dirty="0">
                <a:solidFill>
                  <a:srgbClr val="000000"/>
                </a:solidFill>
              </a:rPr>
              <a:t>Isolating data</a:t>
            </a:r>
            <a:endParaRPr sz="5400" dirty="0"/>
          </a:p>
        </p:txBody>
      </p:sp>
      <p:graphicFrame>
        <p:nvGraphicFramePr>
          <p:cNvPr id="147" name="Google Shape;147;p18"/>
          <p:cNvGraphicFramePr/>
          <p:nvPr/>
        </p:nvGraphicFramePr>
        <p:xfrm>
          <a:off x="2485782" y="1795746"/>
          <a:ext cx="598715" cy="458626"/>
        </p:xfrm>
        <a:graphic>
          <a:graphicData uri="http://schemas.openxmlformats.org/drawingml/2006/table">
            <a:tbl>
              <a:tblPr firstRow="1" bandRow="1">
                <a:noFill/>
                <a:tableStyleId>{809C1C93-8995-4D9E-87C8-A8817AF97DB9}</a:tableStyleId>
              </a:tblPr>
              <a:tblGrid>
                <a:gridCol w="119746">
                  <a:extLst>
                    <a:ext uri="{9D8B030D-6E8A-4147-A177-3AD203B41FA5}">
                      <a16:colId xmlns:a16="http://schemas.microsoft.com/office/drawing/2014/main" xmlns="" val="20000"/>
                    </a:ext>
                  </a:extLst>
                </a:gridCol>
                <a:gridCol w="113277">
                  <a:extLst>
                    <a:ext uri="{9D8B030D-6E8A-4147-A177-3AD203B41FA5}">
                      <a16:colId xmlns:a16="http://schemas.microsoft.com/office/drawing/2014/main" xmlns="" val="20001"/>
                    </a:ext>
                  </a:extLst>
                </a:gridCol>
                <a:gridCol w="163969">
                  <a:extLst>
                    <a:ext uri="{9D8B030D-6E8A-4147-A177-3AD203B41FA5}">
                      <a16:colId xmlns:a16="http://schemas.microsoft.com/office/drawing/2014/main" xmlns="" val="20002"/>
                    </a:ext>
                  </a:extLst>
                </a:gridCol>
                <a:gridCol w="201723">
                  <a:extLst>
                    <a:ext uri="{9D8B030D-6E8A-4147-A177-3AD203B41FA5}">
                      <a16:colId xmlns:a16="http://schemas.microsoft.com/office/drawing/2014/main" xmlns="" val="20003"/>
                    </a:ext>
                  </a:extLst>
                </a:gridCol>
              </a:tblGrid>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xmlns="" val="10000"/>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xmlns="" val="10001"/>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xmlns="" val="10002"/>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xmlns="" val="10003"/>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xmlns="" val="10004"/>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xmlns="" val="10005"/>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xmlns="" val="10006"/>
                  </a:ext>
                </a:extLst>
              </a:tr>
            </a:tbl>
          </a:graphicData>
        </a:graphic>
      </p:graphicFrame>
      <p:graphicFrame>
        <p:nvGraphicFramePr>
          <p:cNvPr id="148" name="Google Shape;148;p18"/>
          <p:cNvGraphicFramePr/>
          <p:nvPr/>
        </p:nvGraphicFramePr>
        <p:xfrm>
          <a:off x="3257348" y="1795746"/>
          <a:ext cx="322487" cy="458626"/>
        </p:xfrm>
        <a:graphic>
          <a:graphicData uri="http://schemas.openxmlformats.org/drawingml/2006/table">
            <a:tbl>
              <a:tblPr firstRow="1" bandRow="1">
                <a:noFill/>
                <a:tableStyleId>{809C1C93-8995-4D9E-87C8-A8817AF97DB9}</a:tableStyleId>
              </a:tblPr>
              <a:tblGrid>
                <a:gridCol w="158518">
                  <a:extLst>
                    <a:ext uri="{9D8B030D-6E8A-4147-A177-3AD203B41FA5}">
                      <a16:colId xmlns:a16="http://schemas.microsoft.com/office/drawing/2014/main" xmlns="" val="20000"/>
                    </a:ext>
                  </a:extLst>
                </a:gridCol>
                <a:gridCol w="163969">
                  <a:extLst>
                    <a:ext uri="{9D8B030D-6E8A-4147-A177-3AD203B41FA5}">
                      <a16:colId xmlns:a16="http://schemas.microsoft.com/office/drawing/2014/main" xmlns="" val="20001"/>
                    </a:ext>
                  </a:extLst>
                </a:gridCol>
              </a:tblGrid>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extLst>
                  <a:ext uri="{0D108BD9-81ED-4DB2-BD59-A6C34878D82A}">
                    <a16:rowId xmlns:a16="http://schemas.microsoft.com/office/drawing/2014/main" xmlns="" val="10000"/>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xmlns="" val="10001"/>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xmlns="" val="10002"/>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xmlns="" val="10003"/>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xmlns="" val="10004"/>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xmlns="" val="10005"/>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xmlns="" val="10006"/>
                  </a:ext>
                </a:extLst>
              </a:tr>
            </a:tbl>
          </a:graphicData>
        </a:graphic>
      </p:graphicFrame>
      <p:sp>
        <p:nvSpPr>
          <p:cNvPr id="149" name="Google Shape;149;p18"/>
          <p:cNvSpPr/>
          <p:nvPr/>
        </p:nvSpPr>
        <p:spPr>
          <a:xfrm>
            <a:off x="3132264" y="2001491"/>
            <a:ext cx="91286" cy="5512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graphicFrame>
        <p:nvGraphicFramePr>
          <p:cNvPr id="150" name="Google Shape;150;p18"/>
          <p:cNvGraphicFramePr/>
          <p:nvPr/>
        </p:nvGraphicFramePr>
        <p:xfrm>
          <a:off x="3257348" y="3708112"/>
          <a:ext cx="559232" cy="449064"/>
        </p:xfrm>
        <a:graphic>
          <a:graphicData uri="http://schemas.openxmlformats.org/drawingml/2006/table">
            <a:tbl>
              <a:tblPr firstRow="1" bandRow="1">
                <a:noFill/>
                <a:tableStyleId>{809C1C93-8995-4D9E-87C8-A8817AF97DB9}</a:tableStyleId>
              </a:tblPr>
              <a:tblGrid>
                <a:gridCol w="139808">
                  <a:extLst>
                    <a:ext uri="{9D8B030D-6E8A-4147-A177-3AD203B41FA5}">
                      <a16:colId xmlns:a16="http://schemas.microsoft.com/office/drawing/2014/main" xmlns="" val="20000"/>
                    </a:ext>
                  </a:extLst>
                </a:gridCol>
                <a:gridCol w="139808">
                  <a:extLst>
                    <a:ext uri="{9D8B030D-6E8A-4147-A177-3AD203B41FA5}">
                      <a16:colId xmlns:a16="http://schemas.microsoft.com/office/drawing/2014/main" xmlns="" val="20001"/>
                    </a:ext>
                  </a:extLst>
                </a:gridCol>
                <a:gridCol w="139808">
                  <a:extLst>
                    <a:ext uri="{9D8B030D-6E8A-4147-A177-3AD203B41FA5}">
                      <a16:colId xmlns:a16="http://schemas.microsoft.com/office/drawing/2014/main" xmlns="" val="20002"/>
                    </a:ext>
                  </a:extLst>
                </a:gridCol>
                <a:gridCol w="139808">
                  <a:extLst>
                    <a:ext uri="{9D8B030D-6E8A-4147-A177-3AD203B41FA5}">
                      <a16:colId xmlns:a16="http://schemas.microsoft.com/office/drawing/2014/main" xmlns="" val="20003"/>
                    </a:ext>
                  </a:extLst>
                </a:gridCol>
              </a:tblGrid>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xmlns="" val="10000"/>
                  </a:ext>
                </a:extLst>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extLst>
                  <a:ext uri="{0D108BD9-81ED-4DB2-BD59-A6C34878D82A}">
                    <a16:rowId xmlns:a16="http://schemas.microsoft.com/office/drawing/2014/main" xmlns="" val="10001"/>
                  </a:ext>
                </a:extLst>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extLst>
                  <a:ext uri="{0D108BD9-81ED-4DB2-BD59-A6C34878D82A}">
                    <a16:rowId xmlns:a16="http://schemas.microsoft.com/office/drawing/2014/main" xmlns="" val="10002"/>
                  </a:ext>
                </a:extLst>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extLst>
                  <a:ext uri="{0D108BD9-81ED-4DB2-BD59-A6C34878D82A}">
                    <a16:rowId xmlns:a16="http://schemas.microsoft.com/office/drawing/2014/main" xmlns="" val="10003"/>
                  </a:ext>
                </a:extLst>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extLst>
                  <a:ext uri="{0D108BD9-81ED-4DB2-BD59-A6C34878D82A}">
                    <a16:rowId xmlns:a16="http://schemas.microsoft.com/office/drawing/2014/main" xmlns="" val="10004"/>
                  </a:ext>
                </a:extLst>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extLst>
                  <a:ext uri="{0D108BD9-81ED-4DB2-BD59-A6C34878D82A}">
                    <a16:rowId xmlns:a16="http://schemas.microsoft.com/office/drawing/2014/main" xmlns="" val="10005"/>
                  </a:ext>
                </a:extLst>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extLst>
                  <a:ext uri="{0D108BD9-81ED-4DB2-BD59-A6C34878D82A}">
                    <a16:rowId xmlns:a16="http://schemas.microsoft.com/office/drawing/2014/main" xmlns="" val="10006"/>
                  </a:ext>
                </a:extLst>
              </a:tr>
            </a:tbl>
          </a:graphicData>
        </a:graphic>
      </p:graphicFrame>
      <p:graphicFrame>
        <p:nvGraphicFramePr>
          <p:cNvPr id="151" name="Google Shape;151;p18"/>
          <p:cNvGraphicFramePr/>
          <p:nvPr/>
        </p:nvGraphicFramePr>
        <p:xfrm>
          <a:off x="2525797" y="3708112"/>
          <a:ext cx="559232" cy="449064"/>
        </p:xfrm>
        <a:graphic>
          <a:graphicData uri="http://schemas.openxmlformats.org/drawingml/2006/table">
            <a:tbl>
              <a:tblPr firstRow="1" bandRow="1">
                <a:noFill/>
                <a:tableStyleId>{809C1C93-8995-4D9E-87C8-A8817AF97DB9}</a:tableStyleId>
              </a:tblPr>
              <a:tblGrid>
                <a:gridCol w="139808">
                  <a:extLst>
                    <a:ext uri="{9D8B030D-6E8A-4147-A177-3AD203B41FA5}">
                      <a16:colId xmlns:a16="http://schemas.microsoft.com/office/drawing/2014/main" xmlns="" val="20000"/>
                    </a:ext>
                  </a:extLst>
                </a:gridCol>
                <a:gridCol w="139808">
                  <a:extLst>
                    <a:ext uri="{9D8B030D-6E8A-4147-A177-3AD203B41FA5}">
                      <a16:colId xmlns:a16="http://schemas.microsoft.com/office/drawing/2014/main" xmlns="" val="20001"/>
                    </a:ext>
                  </a:extLst>
                </a:gridCol>
                <a:gridCol w="139808">
                  <a:extLst>
                    <a:ext uri="{9D8B030D-6E8A-4147-A177-3AD203B41FA5}">
                      <a16:colId xmlns:a16="http://schemas.microsoft.com/office/drawing/2014/main" xmlns="" val="20002"/>
                    </a:ext>
                  </a:extLst>
                </a:gridCol>
                <a:gridCol w="139808">
                  <a:extLst>
                    <a:ext uri="{9D8B030D-6E8A-4147-A177-3AD203B41FA5}">
                      <a16:colId xmlns:a16="http://schemas.microsoft.com/office/drawing/2014/main" xmlns="" val="20003"/>
                    </a:ext>
                  </a:extLst>
                </a:gridCol>
              </a:tblGrid>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xmlns="" val="10000"/>
                  </a:ext>
                </a:extLst>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extLst>
                  <a:ext uri="{0D108BD9-81ED-4DB2-BD59-A6C34878D82A}">
                    <a16:rowId xmlns:a16="http://schemas.microsoft.com/office/drawing/2014/main" xmlns="" val="10001"/>
                  </a:ext>
                </a:extLst>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extLst>
                  <a:ext uri="{0D108BD9-81ED-4DB2-BD59-A6C34878D82A}">
                    <a16:rowId xmlns:a16="http://schemas.microsoft.com/office/drawing/2014/main" xmlns="" val="10002"/>
                  </a:ext>
                </a:extLst>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extLst>
                  <a:ext uri="{0D108BD9-81ED-4DB2-BD59-A6C34878D82A}">
                    <a16:rowId xmlns:a16="http://schemas.microsoft.com/office/drawing/2014/main" xmlns="" val="10003"/>
                  </a:ext>
                </a:extLst>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extLst>
                  <a:ext uri="{0D108BD9-81ED-4DB2-BD59-A6C34878D82A}">
                    <a16:rowId xmlns:a16="http://schemas.microsoft.com/office/drawing/2014/main" xmlns="" val="10004"/>
                  </a:ext>
                </a:extLst>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extLst>
                  <a:ext uri="{0D108BD9-81ED-4DB2-BD59-A6C34878D82A}">
                    <a16:rowId xmlns:a16="http://schemas.microsoft.com/office/drawing/2014/main" xmlns="" val="10005"/>
                  </a:ext>
                </a:extLst>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extLst>
                  <a:ext uri="{0D108BD9-81ED-4DB2-BD59-A6C34878D82A}">
                    <a16:rowId xmlns:a16="http://schemas.microsoft.com/office/drawing/2014/main" xmlns="" val="10006"/>
                  </a:ext>
                </a:extLst>
              </a:tr>
            </a:tbl>
          </a:graphicData>
        </a:graphic>
      </p:graphicFrame>
      <p:sp>
        <p:nvSpPr>
          <p:cNvPr id="152" name="Google Shape;152;p18"/>
          <p:cNvSpPr/>
          <p:nvPr/>
        </p:nvSpPr>
        <p:spPr>
          <a:xfrm>
            <a:off x="3126337" y="3907347"/>
            <a:ext cx="97071" cy="58821"/>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endParaRPr sz="964"/>
          </a:p>
        </p:txBody>
      </p:sp>
      <p:sp>
        <p:nvSpPr>
          <p:cNvPr id="153" name="Google Shape;153;p18"/>
          <p:cNvSpPr txBox="1"/>
          <p:nvPr/>
        </p:nvSpPr>
        <p:spPr>
          <a:xfrm>
            <a:off x="4187608" y="1789222"/>
            <a:ext cx="5403431" cy="2307696"/>
          </a:xfrm>
          <a:prstGeom prst="rect">
            <a:avLst/>
          </a:prstGeom>
          <a:noFill/>
          <a:ln>
            <a:noFill/>
          </a:ln>
        </p:spPr>
        <p:txBody>
          <a:bodyPr spcFirstLastPara="1" wrap="square" lIns="0" tIns="8156" rIns="0" bIns="0" anchor="t" anchorCtr="0">
            <a:noAutofit/>
          </a:bodyPr>
          <a:lstStyle/>
          <a:p>
            <a:pPr marL="6803"/>
            <a:r>
              <a:rPr lang="en-US" sz="3200" dirty="0">
                <a:latin typeface="Calibri"/>
                <a:ea typeface="Calibri"/>
                <a:cs typeface="Calibri"/>
                <a:sym typeface="Calibri"/>
              </a:rPr>
              <a:t>Extract variables with </a:t>
            </a:r>
            <a:r>
              <a:rPr lang="en-US" sz="3200" b="1" dirty="0">
                <a:solidFill>
                  <a:srgbClr val="0365C0"/>
                </a:solidFill>
                <a:latin typeface="Trebuchet MS"/>
                <a:ea typeface="Trebuchet MS"/>
                <a:cs typeface="Trebuchet MS"/>
                <a:sym typeface="Trebuchet MS"/>
              </a:rPr>
              <a:t>select()</a:t>
            </a:r>
            <a:endParaRPr sz="3200" dirty="0">
              <a:latin typeface="Trebuchet MS"/>
              <a:ea typeface="Trebuchet MS"/>
              <a:cs typeface="Trebuchet MS"/>
              <a:sym typeface="Trebuchet MS"/>
            </a:endParaRPr>
          </a:p>
          <a:p>
            <a:pPr>
              <a:spcBef>
                <a:spcPts val="16"/>
              </a:spcBef>
            </a:pPr>
            <a:endParaRPr sz="3200" dirty="0">
              <a:latin typeface="Times New Roman"/>
              <a:ea typeface="Times New Roman"/>
              <a:cs typeface="Times New Roman"/>
              <a:sym typeface="Times New Roman"/>
            </a:endParaRPr>
          </a:p>
          <a:p>
            <a:pPr marL="6803"/>
            <a:r>
              <a:rPr lang="en-US" sz="3200" dirty="0">
                <a:latin typeface="Calibri"/>
                <a:ea typeface="Calibri"/>
                <a:cs typeface="Calibri"/>
                <a:sym typeface="Calibri"/>
              </a:rPr>
              <a:t>Extract </a:t>
            </a:r>
            <a:r>
              <a:rPr lang="en-US" sz="3200" dirty="0" smtClean="0">
                <a:latin typeface="Calibri"/>
                <a:ea typeface="Calibri"/>
                <a:cs typeface="Calibri"/>
                <a:sym typeface="Calibri"/>
              </a:rPr>
              <a:t>rows </a:t>
            </a:r>
            <a:r>
              <a:rPr lang="en-US" sz="3200" dirty="0">
                <a:latin typeface="Calibri"/>
                <a:ea typeface="Calibri"/>
                <a:cs typeface="Calibri"/>
                <a:sym typeface="Calibri"/>
              </a:rPr>
              <a:t>with </a:t>
            </a:r>
            <a:r>
              <a:rPr lang="en-US" sz="3200" b="1" dirty="0">
                <a:solidFill>
                  <a:srgbClr val="0365C0"/>
                </a:solidFill>
                <a:latin typeface="Trebuchet MS"/>
                <a:ea typeface="Trebuchet MS"/>
                <a:cs typeface="Trebuchet MS"/>
                <a:sym typeface="Trebuchet MS"/>
              </a:rPr>
              <a:t>filter()</a:t>
            </a:r>
            <a:endParaRPr sz="3200" dirty="0">
              <a:latin typeface="Trebuchet MS"/>
              <a:ea typeface="Trebuchet MS"/>
              <a:cs typeface="Trebuchet MS"/>
              <a:sym typeface="Trebuchet MS"/>
            </a:endParaRPr>
          </a:p>
          <a:p>
            <a:endParaRPr sz="3200" dirty="0">
              <a:latin typeface="Times New Roman"/>
              <a:ea typeface="Times New Roman"/>
              <a:cs typeface="Times New Roman"/>
              <a:sym typeface="Times New Roman"/>
            </a:endParaRPr>
          </a:p>
          <a:p>
            <a:pPr marL="6803"/>
            <a:r>
              <a:rPr lang="en-US" sz="3200" dirty="0">
                <a:latin typeface="Calibri"/>
                <a:ea typeface="Calibri"/>
                <a:cs typeface="Calibri"/>
                <a:sym typeface="Calibri"/>
              </a:rPr>
              <a:t>Arrange </a:t>
            </a:r>
            <a:r>
              <a:rPr lang="en-US" sz="3200" dirty="0" smtClean="0">
                <a:latin typeface="Calibri"/>
                <a:ea typeface="Calibri"/>
                <a:cs typeface="Calibri"/>
                <a:sym typeface="Calibri"/>
              </a:rPr>
              <a:t>rows</a:t>
            </a:r>
            <a:r>
              <a:rPr lang="en-US" sz="3200" dirty="0">
                <a:latin typeface="Calibri"/>
                <a:ea typeface="Calibri"/>
                <a:cs typeface="Calibri"/>
                <a:sym typeface="Calibri"/>
              </a:rPr>
              <a:t>, with </a:t>
            </a:r>
            <a:r>
              <a:rPr lang="en-US" sz="3200" b="1" dirty="0">
                <a:solidFill>
                  <a:srgbClr val="0365C0"/>
                </a:solidFill>
                <a:latin typeface="Trebuchet MS"/>
                <a:ea typeface="Trebuchet MS"/>
                <a:cs typeface="Trebuchet MS"/>
                <a:sym typeface="Trebuchet MS"/>
              </a:rPr>
              <a:t>arrange()</a:t>
            </a:r>
            <a:r>
              <a:rPr lang="en-US" sz="3200" dirty="0">
                <a:latin typeface="Calibri"/>
                <a:ea typeface="Calibri"/>
                <a:cs typeface="Calibri"/>
                <a:sym typeface="Calibri"/>
              </a:rPr>
              <a:t>.</a:t>
            </a:r>
            <a:endParaRPr sz="3200" dirty="0">
              <a:latin typeface="Calibri"/>
              <a:ea typeface="Calibri"/>
              <a:cs typeface="Calibri"/>
              <a:sym typeface="Calibri"/>
            </a:endParaRPr>
          </a:p>
        </p:txBody>
      </p:sp>
      <p:graphicFrame>
        <p:nvGraphicFramePr>
          <p:cNvPr id="154" name="Google Shape;154;p18"/>
          <p:cNvGraphicFramePr/>
          <p:nvPr/>
        </p:nvGraphicFramePr>
        <p:xfrm>
          <a:off x="2485782" y="2740299"/>
          <a:ext cx="598715" cy="458626"/>
        </p:xfrm>
        <a:graphic>
          <a:graphicData uri="http://schemas.openxmlformats.org/drawingml/2006/table">
            <a:tbl>
              <a:tblPr firstRow="1" bandRow="1">
                <a:noFill/>
                <a:tableStyleId>{809C1C93-8995-4D9E-87C8-A8817AF97DB9}</a:tableStyleId>
              </a:tblPr>
              <a:tblGrid>
                <a:gridCol w="119746">
                  <a:extLst>
                    <a:ext uri="{9D8B030D-6E8A-4147-A177-3AD203B41FA5}">
                      <a16:colId xmlns:a16="http://schemas.microsoft.com/office/drawing/2014/main" xmlns="" val="20000"/>
                    </a:ext>
                  </a:extLst>
                </a:gridCol>
                <a:gridCol w="113277">
                  <a:extLst>
                    <a:ext uri="{9D8B030D-6E8A-4147-A177-3AD203B41FA5}">
                      <a16:colId xmlns:a16="http://schemas.microsoft.com/office/drawing/2014/main" xmlns="" val="20001"/>
                    </a:ext>
                  </a:extLst>
                </a:gridCol>
                <a:gridCol w="163969">
                  <a:extLst>
                    <a:ext uri="{9D8B030D-6E8A-4147-A177-3AD203B41FA5}">
                      <a16:colId xmlns:a16="http://schemas.microsoft.com/office/drawing/2014/main" xmlns="" val="20002"/>
                    </a:ext>
                  </a:extLst>
                </a:gridCol>
                <a:gridCol w="201723">
                  <a:extLst>
                    <a:ext uri="{9D8B030D-6E8A-4147-A177-3AD203B41FA5}">
                      <a16:colId xmlns:a16="http://schemas.microsoft.com/office/drawing/2014/main" xmlns="" val="20003"/>
                    </a:ext>
                  </a:extLst>
                </a:gridCol>
              </a:tblGrid>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xmlns="" val="10000"/>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xmlns="" val="10001"/>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xmlns="" val="10002"/>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xmlns="" val="10003"/>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xmlns="" val="10004"/>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xmlns="" val="10005"/>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xmlns="" val="10006"/>
                  </a:ext>
                </a:extLst>
              </a:tr>
            </a:tbl>
          </a:graphicData>
        </a:graphic>
      </p:graphicFrame>
      <p:sp>
        <p:nvSpPr>
          <p:cNvPr id="155" name="Google Shape;155;p18"/>
          <p:cNvSpPr/>
          <p:nvPr/>
        </p:nvSpPr>
        <p:spPr>
          <a:xfrm>
            <a:off x="3132264" y="2811115"/>
            <a:ext cx="91286" cy="5512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graphicFrame>
        <p:nvGraphicFramePr>
          <p:cNvPr id="156" name="Google Shape;156;p18"/>
          <p:cNvGraphicFramePr/>
          <p:nvPr/>
        </p:nvGraphicFramePr>
        <p:xfrm>
          <a:off x="3257348" y="2740299"/>
          <a:ext cx="598715" cy="190488"/>
        </p:xfrm>
        <a:graphic>
          <a:graphicData uri="http://schemas.openxmlformats.org/drawingml/2006/table">
            <a:tbl>
              <a:tblPr firstRow="1" bandRow="1">
                <a:noFill/>
                <a:tableStyleId>{809C1C93-8995-4D9E-87C8-A8817AF97DB9}</a:tableStyleId>
              </a:tblPr>
              <a:tblGrid>
                <a:gridCol w="119746">
                  <a:extLst>
                    <a:ext uri="{9D8B030D-6E8A-4147-A177-3AD203B41FA5}">
                      <a16:colId xmlns:a16="http://schemas.microsoft.com/office/drawing/2014/main" xmlns="" val="20000"/>
                    </a:ext>
                  </a:extLst>
                </a:gridCol>
                <a:gridCol w="113277">
                  <a:extLst>
                    <a:ext uri="{9D8B030D-6E8A-4147-A177-3AD203B41FA5}">
                      <a16:colId xmlns:a16="http://schemas.microsoft.com/office/drawing/2014/main" xmlns="" val="20001"/>
                    </a:ext>
                  </a:extLst>
                </a:gridCol>
                <a:gridCol w="163969">
                  <a:extLst>
                    <a:ext uri="{9D8B030D-6E8A-4147-A177-3AD203B41FA5}">
                      <a16:colId xmlns:a16="http://schemas.microsoft.com/office/drawing/2014/main" xmlns="" val="20002"/>
                    </a:ext>
                  </a:extLst>
                </a:gridCol>
                <a:gridCol w="201723">
                  <a:extLst>
                    <a:ext uri="{9D8B030D-6E8A-4147-A177-3AD203B41FA5}">
                      <a16:colId xmlns:a16="http://schemas.microsoft.com/office/drawing/2014/main" xmlns="" val="20003"/>
                    </a:ext>
                  </a:extLst>
                </a:gridCol>
              </a:tblGrid>
              <a:tr h="6349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xmlns="" val="10000"/>
                  </a:ext>
                </a:extLst>
              </a:tr>
              <a:tr h="6349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xmlns="" val="10001"/>
                  </a:ext>
                </a:extLst>
              </a:tr>
              <a:tr h="6349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xmlns="" val="10002"/>
                  </a:ext>
                </a:extLst>
              </a:tr>
            </a:tbl>
          </a:graphicData>
        </a:graphic>
      </p:graphicFrame>
      <p:sp>
        <p:nvSpPr>
          <p:cNvPr id="14" name="Google Shape;46;p7"/>
          <p:cNvSpPr>
            <a:spLocks noChangeAspect="1"/>
          </p:cNvSpPr>
          <p:nvPr/>
        </p:nvSpPr>
        <p:spPr>
          <a:xfrm>
            <a:off x="11152671" y="5805616"/>
            <a:ext cx="776274" cy="835671"/>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60"/>
        <p:cNvGrpSpPr/>
        <p:nvPr/>
      </p:nvGrpSpPr>
      <p:grpSpPr>
        <a:xfrm>
          <a:off x="0" y="0"/>
          <a:ext cx="0" cy="0"/>
          <a:chOff x="0" y="0"/>
          <a:chExt cx="0" cy="0"/>
        </a:xfrm>
      </p:grpSpPr>
      <p:sp>
        <p:nvSpPr>
          <p:cNvPr id="161" name="Google Shape;161;p19"/>
          <p:cNvSpPr/>
          <p:nvPr/>
        </p:nvSpPr>
        <p:spPr>
          <a:xfrm>
            <a:off x="0" y="0"/>
            <a:ext cx="12191999"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62" name="Google Shape;162;p19"/>
          <p:cNvSpPr txBox="1">
            <a:spLocks noGrp="1"/>
          </p:cNvSpPr>
          <p:nvPr>
            <p:ph type="title"/>
          </p:nvPr>
        </p:nvSpPr>
        <p:spPr>
          <a:xfrm>
            <a:off x="4277359" y="2519421"/>
            <a:ext cx="3453429" cy="1539482"/>
          </a:xfrm>
          <a:prstGeom prst="rect">
            <a:avLst/>
          </a:prstGeom>
          <a:noFill/>
          <a:ln>
            <a:noFill/>
          </a:ln>
        </p:spPr>
        <p:txBody>
          <a:bodyPr spcFirstLastPara="1" wrap="square" lIns="0" tIns="9522" rIns="0" bIns="0" anchor="t" anchorCtr="0">
            <a:noAutofit/>
          </a:bodyPr>
          <a:lstStyle/>
          <a:p>
            <a:pPr marL="6803"/>
            <a:r>
              <a:rPr lang="en-US" sz="8812">
                <a:solidFill>
                  <a:srgbClr val="F0F0F0"/>
                </a:solidFill>
              </a:rPr>
              <a:t>select()</a:t>
            </a:r>
            <a:endParaRPr sz="8812"/>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66"/>
        <p:cNvGrpSpPr/>
        <p:nvPr/>
      </p:nvGrpSpPr>
      <p:grpSpPr>
        <a:xfrm>
          <a:off x="0" y="0"/>
          <a:ext cx="0" cy="0"/>
          <a:chOff x="0" y="0"/>
          <a:chExt cx="0" cy="0"/>
        </a:xfrm>
      </p:grpSpPr>
      <p:sp>
        <p:nvSpPr>
          <p:cNvPr id="168" name="Google Shape;168;p20"/>
          <p:cNvSpPr txBox="1">
            <a:spLocks noGrp="1"/>
          </p:cNvSpPr>
          <p:nvPr>
            <p:ph type="title"/>
          </p:nvPr>
        </p:nvSpPr>
        <p:spPr>
          <a:xfrm>
            <a:off x="5236567" y="684400"/>
            <a:ext cx="2119273"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select()</a:t>
            </a:r>
            <a:endParaRPr dirty="0"/>
          </a:p>
        </p:txBody>
      </p:sp>
      <p:sp>
        <p:nvSpPr>
          <p:cNvPr id="169" name="Google Shape;169;p20"/>
          <p:cNvSpPr/>
          <p:nvPr/>
        </p:nvSpPr>
        <p:spPr>
          <a:xfrm>
            <a:off x="2250090" y="2312216"/>
            <a:ext cx="8196929" cy="809030"/>
          </a:xfrm>
          <a:custGeom>
            <a:avLst/>
            <a:gdLst/>
            <a:ahLst/>
            <a:cxnLst/>
            <a:rect l="l" t="t" r="r" b="b"/>
            <a:pathLst>
              <a:path w="12032615" h="1333500" extrusionOk="0">
                <a:moveTo>
                  <a:pt x="0" y="0"/>
                </a:moveTo>
                <a:lnTo>
                  <a:pt x="12032283" y="0"/>
                </a:lnTo>
                <a:lnTo>
                  <a:pt x="12032283" y="1333348"/>
                </a:lnTo>
                <a:lnTo>
                  <a:pt x="0" y="1333348"/>
                </a:lnTo>
                <a:lnTo>
                  <a:pt x="0" y="0"/>
                </a:lnTo>
                <a:close/>
              </a:path>
            </a:pathLst>
          </a:custGeom>
          <a:solidFill>
            <a:srgbClr val="F0F2F4"/>
          </a:solidFill>
          <a:ln>
            <a:noFill/>
          </a:ln>
        </p:spPr>
        <p:txBody>
          <a:bodyPr spcFirstLastPara="1" wrap="square" lIns="0" tIns="0" rIns="0" bIns="0" anchor="t" anchorCtr="0">
            <a:noAutofit/>
          </a:bodyPr>
          <a:lstStyle/>
          <a:p>
            <a:endParaRPr sz="964"/>
          </a:p>
        </p:txBody>
      </p:sp>
      <p:sp>
        <p:nvSpPr>
          <p:cNvPr id="170" name="Google Shape;170;p20"/>
          <p:cNvSpPr/>
          <p:nvPr/>
        </p:nvSpPr>
        <p:spPr>
          <a:xfrm>
            <a:off x="2250090" y="2312216"/>
            <a:ext cx="8196929" cy="809030"/>
          </a:xfrm>
          <a:custGeom>
            <a:avLst/>
            <a:gdLst/>
            <a:ahLst/>
            <a:cxnLst/>
            <a:rect l="l" t="t" r="r" b="b"/>
            <a:pathLst>
              <a:path w="12032615" h="1333500" extrusionOk="0">
                <a:moveTo>
                  <a:pt x="0" y="0"/>
                </a:moveTo>
                <a:lnTo>
                  <a:pt x="12032282" y="0"/>
                </a:lnTo>
                <a:lnTo>
                  <a:pt x="12032282" y="1333348"/>
                </a:lnTo>
                <a:lnTo>
                  <a:pt x="0" y="1333348"/>
                </a:lnTo>
                <a:lnTo>
                  <a:pt x="0" y="0"/>
                </a:lnTo>
                <a:close/>
              </a:path>
            </a:pathLst>
          </a:custGeom>
          <a:noFill/>
          <a:ln w="104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171" name="Google Shape;171;p20"/>
          <p:cNvSpPr txBox="1"/>
          <p:nvPr/>
        </p:nvSpPr>
        <p:spPr>
          <a:xfrm>
            <a:off x="2886228" y="1725726"/>
            <a:ext cx="5912332" cy="1167589"/>
          </a:xfrm>
          <a:prstGeom prst="rect">
            <a:avLst/>
          </a:prstGeom>
          <a:noFill/>
          <a:ln>
            <a:noFill/>
          </a:ln>
        </p:spPr>
        <p:txBody>
          <a:bodyPr spcFirstLastPara="1" wrap="square" lIns="0" tIns="6455" rIns="0" bIns="0" anchor="t" anchorCtr="0">
            <a:noAutofit/>
          </a:bodyPr>
          <a:lstStyle/>
          <a:p>
            <a:pPr marL="6803"/>
            <a:r>
              <a:rPr lang="en-US" sz="3200" dirty="0">
                <a:latin typeface="Calibri"/>
                <a:ea typeface="Calibri"/>
                <a:cs typeface="Calibri"/>
                <a:sym typeface="Calibri"/>
              </a:rPr>
              <a:t>Extract columns </a:t>
            </a:r>
            <a:r>
              <a:rPr lang="en-US" sz="3200" dirty="0" smtClean="0">
                <a:latin typeface="Calibri"/>
                <a:ea typeface="Calibri"/>
                <a:cs typeface="Calibri"/>
                <a:sym typeface="Calibri"/>
              </a:rPr>
              <a:t>from a data frame</a:t>
            </a:r>
            <a:endParaRPr sz="2652" dirty="0">
              <a:latin typeface="Calibri"/>
              <a:ea typeface="Calibri"/>
              <a:cs typeface="Calibri"/>
              <a:sym typeface="Calibri"/>
            </a:endParaRPr>
          </a:p>
          <a:p>
            <a:pPr marL="73817">
              <a:spcBef>
                <a:spcPts val="2354"/>
              </a:spcBef>
            </a:pPr>
            <a:endParaRPr sz="3200" dirty="0">
              <a:latin typeface="Consolas" panose="020B0609020204030204" pitchFamily="49" charset="0"/>
              <a:ea typeface="Courier New"/>
              <a:cs typeface="Consolas" panose="020B0609020204030204" pitchFamily="49" charset="0"/>
              <a:sym typeface="Courier New"/>
            </a:endParaRPr>
          </a:p>
        </p:txBody>
      </p:sp>
      <p:sp>
        <p:nvSpPr>
          <p:cNvPr id="172" name="Google Shape;172;p20"/>
          <p:cNvSpPr/>
          <p:nvPr/>
        </p:nvSpPr>
        <p:spPr>
          <a:xfrm>
            <a:off x="4867705" y="2859504"/>
            <a:ext cx="3840689" cy="2328922"/>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Lst>
            <a:ahLst/>
            <a:cxnLst>
              <a:cxn ang="0">
                <a:pos x="connsiteX0" y="connsiteY0"/>
              </a:cxn>
              <a:cxn ang="0">
                <a:pos x="connsiteX1" y="connsiteY1"/>
              </a:cxn>
              <a:cxn ang="0">
                <a:pos x="connsiteX2" y="connsiteY2"/>
              </a:cxn>
              <a:cxn ang="0">
                <a:pos x="connsiteX3" y="connsiteY3"/>
              </a:cxn>
            </a:cxnLst>
            <a:rect l="l" t="t" r="r" b="b"/>
            <a:pathLst>
              <a:path w="7169286" h="3838694" extrusionOk="0">
                <a:moveTo>
                  <a:pt x="6812950" y="1220972"/>
                </a:moveTo>
                <a:lnTo>
                  <a:pt x="356337" y="1220972"/>
                </a:lnTo>
                <a:lnTo>
                  <a:pt x="307986" y="1224225"/>
                </a:lnTo>
                <a:lnTo>
                  <a:pt x="261611" y="1233701"/>
                </a:lnTo>
                <a:lnTo>
                  <a:pt x="217637" y="1248975"/>
                </a:lnTo>
                <a:lnTo>
                  <a:pt x="176489" y="1269623"/>
                </a:lnTo>
                <a:lnTo>
                  <a:pt x="138592" y="1295221"/>
                </a:lnTo>
                <a:lnTo>
                  <a:pt x="104371" y="1325343"/>
                </a:lnTo>
                <a:lnTo>
                  <a:pt x="74249" y="1359564"/>
                </a:lnTo>
                <a:lnTo>
                  <a:pt x="48651" y="1397461"/>
                </a:lnTo>
                <a:lnTo>
                  <a:pt x="28003" y="1438609"/>
                </a:lnTo>
                <a:lnTo>
                  <a:pt x="12729" y="1482583"/>
                </a:lnTo>
                <a:lnTo>
                  <a:pt x="3253" y="1528958"/>
                </a:lnTo>
                <a:lnTo>
                  <a:pt x="0" y="1577309"/>
                </a:lnTo>
                <a:lnTo>
                  <a:pt x="0" y="3482356"/>
                </a:lnTo>
                <a:lnTo>
                  <a:pt x="3253" y="3530708"/>
                </a:lnTo>
                <a:lnTo>
                  <a:pt x="12729" y="3577083"/>
                </a:lnTo>
                <a:lnTo>
                  <a:pt x="28003" y="3621056"/>
                </a:lnTo>
                <a:lnTo>
                  <a:pt x="48651" y="3662204"/>
                </a:lnTo>
                <a:lnTo>
                  <a:pt x="74249" y="3700101"/>
                </a:lnTo>
                <a:lnTo>
                  <a:pt x="104371" y="3734322"/>
                </a:lnTo>
                <a:lnTo>
                  <a:pt x="138592" y="3764444"/>
                </a:lnTo>
                <a:lnTo>
                  <a:pt x="176489" y="3790041"/>
                </a:lnTo>
                <a:lnTo>
                  <a:pt x="217637" y="3810689"/>
                </a:lnTo>
                <a:lnTo>
                  <a:pt x="261611" y="3825964"/>
                </a:lnTo>
                <a:lnTo>
                  <a:pt x="307986" y="3835440"/>
                </a:lnTo>
                <a:lnTo>
                  <a:pt x="356337" y="3838693"/>
                </a:lnTo>
                <a:lnTo>
                  <a:pt x="6812950" y="3838693"/>
                </a:lnTo>
                <a:lnTo>
                  <a:pt x="6861301" y="3835440"/>
                </a:lnTo>
                <a:lnTo>
                  <a:pt x="6907675" y="3825964"/>
                </a:lnTo>
                <a:lnTo>
                  <a:pt x="6951648" y="3810689"/>
                </a:lnTo>
                <a:lnTo>
                  <a:pt x="6992795" y="3790041"/>
                </a:lnTo>
                <a:lnTo>
                  <a:pt x="7030692" y="3764444"/>
                </a:lnTo>
                <a:lnTo>
                  <a:pt x="7064914" y="3734322"/>
                </a:lnTo>
                <a:lnTo>
                  <a:pt x="7095036" y="3700101"/>
                </a:lnTo>
                <a:lnTo>
                  <a:pt x="7120633" y="3662204"/>
                </a:lnTo>
                <a:lnTo>
                  <a:pt x="7141281" y="3621056"/>
                </a:lnTo>
                <a:lnTo>
                  <a:pt x="7156556" y="3577083"/>
                </a:lnTo>
                <a:lnTo>
                  <a:pt x="7166032" y="3530708"/>
                </a:lnTo>
                <a:lnTo>
                  <a:pt x="7169285" y="3482356"/>
                </a:lnTo>
                <a:lnTo>
                  <a:pt x="7169285" y="1577309"/>
                </a:lnTo>
                <a:lnTo>
                  <a:pt x="7166032" y="1528958"/>
                </a:lnTo>
                <a:lnTo>
                  <a:pt x="7156556" y="1482583"/>
                </a:lnTo>
                <a:lnTo>
                  <a:pt x="7141281" y="1438609"/>
                </a:lnTo>
                <a:lnTo>
                  <a:pt x="7120633" y="1397461"/>
                </a:lnTo>
                <a:lnTo>
                  <a:pt x="7095036" y="1359564"/>
                </a:lnTo>
                <a:lnTo>
                  <a:pt x="7064914" y="1325343"/>
                </a:lnTo>
                <a:lnTo>
                  <a:pt x="7030692" y="1295221"/>
                </a:lnTo>
                <a:lnTo>
                  <a:pt x="6992795" y="1269623"/>
                </a:lnTo>
                <a:lnTo>
                  <a:pt x="6951648" y="1248975"/>
                </a:lnTo>
                <a:lnTo>
                  <a:pt x="6907675" y="1233701"/>
                </a:lnTo>
                <a:lnTo>
                  <a:pt x="6861301" y="1224225"/>
                </a:lnTo>
                <a:lnTo>
                  <a:pt x="6812950" y="1220972"/>
                </a:lnTo>
                <a:close/>
              </a:path>
              <a:path w="7169286" h="3838694" extrusionOk="0">
                <a:moveTo>
                  <a:pt x="997315" y="0"/>
                </a:moveTo>
                <a:lnTo>
                  <a:pt x="2348194" y="1237718"/>
                </a:lnTo>
                <a:lnTo>
                  <a:pt x="2993816" y="1237718"/>
                </a:lnTo>
                <a:lnTo>
                  <a:pt x="997315" y="0"/>
                </a:lnTo>
                <a:close/>
              </a:path>
            </a:pathLst>
          </a:custGeom>
          <a:solidFill>
            <a:srgbClr val="A0C283"/>
          </a:solidFill>
          <a:ln>
            <a:noFill/>
          </a:ln>
        </p:spPr>
        <p:txBody>
          <a:bodyPr spcFirstLastPara="1" wrap="square" lIns="0" tIns="0" rIns="0" bIns="0" anchor="t" anchorCtr="0">
            <a:noAutofit/>
          </a:bodyPr>
          <a:lstStyle/>
          <a:p>
            <a:endParaRPr sz="964"/>
          </a:p>
        </p:txBody>
      </p:sp>
      <p:sp>
        <p:nvSpPr>
          <p:cNvPr id="173" name="Google Shape;173;p20"/>
          <p:cNvSpPr txBox="1"/>
          <p:nvPr/>
        </p:nvSpPr>
        <p:spPr>
          <a:xfrm>
            <a:off x="4947920" y="3598329"/>
            <a:ext cx="3760474" cy="1482306"/>
          </a:xfrm>
          <a:prstGeom prst="rect">
            <a:avLst/>
          </a:prstGeom>
          <a:noFill/>
          <a:ln>
            <a:noFill/>
          </a:ln>
        </p:spPr>
        <p:txBody>
          <a:bodyPr spcFirstLastPara="1" wrap="square" lIns="0" tIns="8504" rIns="0" bIns="0" anchor="t" anchorCtr="0">
            <a:noAutofit/>
          </a:bodyPr>
          <a:lstStyle/>
          <a:p>
            <a:pPr algn="ctr">
              <a:lnSpc>
                <a:spcPct val="116753"/>
              </a:lnSpc>
            </a:pPr>
            <a:r>
              <a:rPr lang="en-US" sz="2800" b="1" dirty="0">
                <a:solidFill>
                  <a:srgbClr val="FFFFFF"/>
                </a:solidFill>
                <a:latin typeface="Trebuchet MS"/>
                <a:ea typeface="Trebuchet MS"/>
                <a:cs typeface="Trebuchet MS"/>
                <a:sym typeface="Trebuchet MS"/>
              </a:rPr>
              <a:t>name(s) of columns to extract</a:t>
            </a:r>
            <a:endParaRPr sz="2800" dirty="0">
              <a:latin typeface="Trebuchet MS"/>
              <a:ea typeface="Trebuchet MS"/>
              <a:cs typeface="Trebuchet MS"/>
              <a:sym typeface="Trebuchet MS"/>
            </a:endParaRPr>
          </a:p>
          <a:p>
            <a:pPr algn="ctr">
              <a:lnSpc>
                <a:spcPct val="116753"/>
              </a:lnSpc>
            </a:pPr>
            <a:r>
              <a:rPr lang="en-US" sz="2800" dirty="0">
                <a:solidFill>
                  <a:srgbClr val="FFFFFF"/>
                </a:solidFill>
                <a:latin typeface="Calibri"/>
                <a:ea typeface="Calibri"/>
                <a:cs typeface="Calibri"/>
                <a:sym typeface="Calibri"/>
              </a:rPr>
              <a:t>(or a select </a:t>
            </a:r>
            <a:r>
              <a:rPr lang="en-US" sz="2800" dirty="0" smtClean="0">
                <a:solidFill>
                  <a:srgbClr val="FFFFFF"/>
                </a:solidFill>
                <a:latin typeface="Calibri"/>
                <a:ea typeface="Calibri"/>
                <a:cs typeface="Calibri"/>
                <a:sym typeface="Calibri"/>
              </a:rPr>
              <a:t>helper) </a:t>
            </a:r>
            <a:r>
              <a:rPr lang="en-US" sz="2800" dirty="0">
                <a:solidFill>
                  <a:srgbClr val="FFFFFF"/>
                </a:solidFill>
                <a:latin typeface="Calibri"/>
                <a:ea typeface="Calibri"/>
                <a:cs typeface="Calibri"/>
                <a:sym typeface="Calibri"/>
              </a:rPr>
              <a:t>function)</a:t>
            </a:r>
            <a:endParaRPr sz="2800" dirty="0">
              <a:latin typeface="Calibri"/>
              <a:ea typeface="Calibri"/>
              <a:cs typeface="Calibri"/>
              <a:sym typeface="Calibri"/>
            </a:endParaRPr>
          </a:p>
        </p:txBody>
      </p:sp>
      <p:sp>
        <p:nvSpPr>
          <p:cNvPr id="175" name="Google Shape;175;p20"/>
          <p:cNvSpPr txBox="1"/>
          <p:nvPr/>
        </p:nvSpPr>
        <p:spPr>
          <a:xfrm>
            <a:off x="3004025" y="3700811"/>
            <a:ext cx="1588982" cy="710036"/>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062" b="1">
                <a:solidFill>
                  <a:srgbClr val="FFFFFF"/>
                </a:solidFill>
                <a:latin typeface="Trebuchet MS"/>
                <a:ea typeface="Trebuchet MS"/>
                <a:cs typeface="Trebuchet MS"/>
                <a:sym typeface="Trebuchet MS"/>
              </a:rPr>
              <a:t>data frame to  transform</a:t>
            </a:r>
            <a:endParaRPr sz="2062">
              <a:latin typeface="Trebuchet MS"/>
              <a:ea typeface="Trebuchet MS"/>
              <a:cs typeface="Trebuchet MS"/>
              <a:sym typeface="Trebuchet MS"/>
            </a:endParaRPr>
          </a:p>
        </p:txBody>
      </p:sp>
      <p:sp>
        <p:nvSpPr>
          <p:cNvPr id="11" name="Google Shape;137;p17"/>
          <p:cNvSpPr/>
          <p:nvPr/>
        </p:nvSpPr>
        <p:spPr>
          <a:xfrm>
            <a:off x="2250091" y="2926883"/>
            <a:ext cx="2342916" cy="215375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12" name="Google Shape;138;p17"/>
          <p:cNvSpPr txBox="1"/>
          <p:nvPr/>
        </p:nvSpPr>
        <p:spPr>
          <a:xfrm>
            <a:off x="2260251" y="3846602"/>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Trebuchet MS"/>
                <a:ea typeface="Trebuchet MS"/>
                <a:cs typeface="Trebuchet MS"/>
                <a:sym typeface="Trebuchet MS"/>
              </a:rPr>
              <a:t>data frame </a:t>
            </a:r>
            <a:r>
              <a:rPr lang="en-US" sz="2800" b="1" dirty="0" smtClean="0">
                <a:solidFill>
                  <a:srgbClr val="FFFFFF"/>
                </a:solidFill>
                <a:latin typeface="Trebuchet MS"/>
                <a:ea typeface="Trebuchet MS"/>
                <a:cs typeface="Trebuchet MS"/>
                <a:sym typeface="Trebuchet MS"/>
              </a:rPr>
              <a:t>to transform</a:t>
            </a:r>
            <a:endParaRPr sz="2800" dirty="0">
              <a:latin typeface="Trebuchet MS"/>
              <a:ea typeface="Trebuchet MS"/>
              <a:cs typeface="Trebuchet MS"/>
              <a:sym typeface="Trebuchet MS"/>
            </a:endParaRPr>
          </a:p>
        </p:txBody>
      </p:sp>
      <p:sp>
        <p:nvSpPr>
          <p:cNvPr id="13"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3" name="Rectangle 2"/>
          <p:cNvSpPr/>
          <p:nvPr/>
        </p:nvSpPr>
        <p:spPr>
          <a:xfrm>
            <a:off x="2269139" y="2400924"/>
            <a:ext cx="4027064"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select(</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79"/>
        <p:cNvGrpSpPr/>
        <p:nvPr/>
      </p:nvGrpSpPr>
      <p:grpSpPr>
        <a:xfrm>
          <a:off x="0" y="0"/>
          <a:ext cx="0" cy="0"/>
          <a:chOff x="0" y="0"/>
          <a:chExt cx="0" cy="0"/>
        </a:xfrm>
      </p:grpSpPr>
      <p:sp>
        <p:nvSpPr>
          <p:cNvPr id="181" name="Google Shape;181;p21"/>
          <p:cNvSpPr txBox="1">
            <a:spLocks noGrp="1"/>
          </p:cNvSpPr>
          <p:nvPr>
            <p:ph type="title"/>
          </p:nvPr>
        </p:nvSpPr>
        <p:spPr>
          <a:xfrm>
            <a:off x="5051457" y="632363"/>
            <a:ext cx="2115209"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select()</a:t>
            </a:r>
            <a:endParaRPr dirty="0"/>
          </a:p>
        </p:txBody>
      </p:sp>
      <p:sp>
        <p:nvSpPr>
          <p:cNvPr id="182" name="Google Shape;182;p21"/>
          <p:cNvSpPr txBox="1"/>
          <p:nvPr/>
        </p:nvSpPr>
        <p:spPr>
          <a:xfrm>
            <a:off x="2886228" y="1725726"/>
            <a:ext cx="4672812" cy="472821"/>
          </a:xfrm>
          <a:prstGeom prst="rect">
            <a:avLst/>
          </a:prstGeom>
          <a:noFill/>
          <a:ln>
            <a:noFill/>
          </a:ln>
        </p:spPr>
        <p:txBody>
          <a:bodyPr spcFirstLastPara="1" wrap="square" lIns="0" tIns="6455" rIns="0" bIns="0" anchor="t" anchorCtr="0">
            <a:noAutofit/>
          </a:bodyPr>
          <a:lstStyle/>
          <a:p>
            <a:pPr marL="6803"/>
            <a:r>
              <a:rPr lang="en-US" sz="3200" dirty="0">
                <a:latin typeface="Calibri"/>
                <a:ea typeface="Calibri"/>
                <a:cs typeface="Calibri"/>
                <a:sym typeface="Calibri"/>
              </a:rPr>
              <a:t>Extract columns by name.</a:t>
            </a:r>
            <a:endParaRPr sz="3200" dirty="0">
              <a:latin typeface="Calibri"/>
              <a:ea typeface="Calibri"/>
              <a:cs typeface="Calibri"/>
              <a:sym typeface="Calibri"/>
            </a:endParaRPr>
          </a:p>
        </p:txBody>
      </p:sp>
      <p:sp>
        <p:nvSpPr>
          <p:cNvPr id="10"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1" name="Google Shape;131;p17"/>
          <p:cNvSpPr/>
          <p:nvPr/>
        </p:nvSpPr>
        <p:spPr>
          <a:xfrm>
            <a:off x="2250089" y="2338959"/>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2" name="Rectangle 11"/>
          <p:cNvSpPr/>
          <p:nvPr/>
        </p:nvSpPr>
        <p:spPr>
          <a:xfrm>
            <a:off x="2130712" y="2418375"/>
            <a:ext cx="9690716" cy="584775"/>
          </a:xfrm>
          <a:prstGeom prst="rect">
            <a:avLst/>
          </a:prstGeom>
        </p:spPr>
        <p:txBody>
          <a:bodyPr wrap="square">
            <a:spAutoFit/>
          </a:bodyPr>
          <a:lstStyle/>
          <a:p>
            <a:pPr marL="146953" lvl="0">
              <a:spcBef>
                <a:spcPts val="2126"/>
              </a:spcBef>
            </a:pPr>
            <a:r>
              <a:rPr lang="en-US" sz="3200" dirty="0" smtClean="0">
                <a:latin typeface="Consolas" panose="020B0609020204030204" pitchFamily="49" charset="0"/>
                <a:ea typeface="Courier New"/>
                <a:cs typeface="Consolas" panose="020B0609020204030204" pitchFamily="49" charset="0"/>
                <a:sym typeface="Courier New"/>
              </a:rPr>
              <a:t>select(</a:t>
            </a:r>
            <a:r>
              <a:rPr lang="en-US" sz="32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3200" dirty="0" smtClean="0">
                <a:solidFill>
                  <a:schemeClr val="accent3"/>
                </a:solidFill>
                <a:latin typeface="Consolas" panose="020B0609020204030204" pitchFamily="49" charset="0"/>
                <a:ea typeface="Courier New"/>
                <a:cs typeface="Consolas" panose="020B0609020204030204" pitchFamily="49" charset="0"/>
                <a:sym typeface="Courier New"/>
              </a:rPr>
              <a:t>description</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smtClean="0">
                <a:solidFill>
                  <a:schemeClr val="accent3"/>
                </a:solidFill>
                <a:latin typeface="Consolas" panose="020B0609020204030204" pitchFamily="49" charset="0"/>
                <a:ea typeface="Courier New"/>
                <a:cs typeface="Consolas" panose="020B0609020204030204" pitchFamily="49" charset="0"/>
                <a:sym typeface="Courier New"/>
              </a:rPr>
              <a:t>department</a:t>
            </a:r>
            <a:r>
              <a:rPr lang="en-US" sz="3200" dirty="0" smtClean="0">
                <a:latin typeface="Consolas" panose="020B0609020204030204" pitchFamily="49" charset="0"/>
                <a:ea typeface="Courier New"/>
                <a:cs typeface="Consolas" panose="020B0609020204030204" pitchFamily="49" charset="0"/>
                <a:sym typeface="Courier New"/>
              </a:rPr>
              <a:t>)</a:t>
            </a:r>
            <a:endParaRPr lang="en-US" sz="3200" dirty="0">
              <a:latin typeface="Consolas" panose="020B0609020204030204" pitchFamily="49" charset="0"/>
              <a:ea typeface="Courier New"/>
              <a:cs typeface="Consolas" panose="020B0609020204030204" pitchFamily="49" charset="0"/>
              <a:sym typeface="Courier New"/>
            </a:endParaRPr>
          </a:p>
        </p:txBody>
      </p:sp>
      <p:sp>
        <p:nvSpPr>
          <p:cNvPr id="13" name="Google Shape;172;p20"/>
          <p:cNvSpPr/>
          <p:nvPr/>
        </p:nvSpPr>
        <p:spPr>
          <a:xfrm>
            <a:off x="4867705" y="2996663"/>
            <a:ext cx="3840688" cy="2191761"/>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 name="connsiteX0" fmla="*/ 6812950 w 7169284"/>
              <a:gd name="connsiteY0" fmla="*/ 994895 h 3612616"/>
              <a:gd name="connsiteX1" fmla="*/ 356337 w 7169284"/>
              <a:gd name="connsiteY1" fmla="*/ 994895 h 3612616"/>
              <a:gd name="connsiteX2" fmla="*/ 307986 w 7169284"/>
              <a:gd name="connsiteY2" fmla="*/ 998148 h 3612616"/>
              <a:gd name="connsiteX3" fmla="*/ 261611 w 7169284"/>
              <a:gd name="connsiteY3" fmla="*/ 1007624 h 3612616"/>
              <a:gd name="connsiteX4" fmla="*/ 217637 w 7169284"/>
              <a:gd name="connsiteY4" fmla="*/ 1022898 h 3612616"/>
              <a:gd name="connsiteX5" fmla="*/ 176489 w 7169284"/>
              <a:gd name="connsiteY5" fmla="*/ 1043546 h 3612616"/>
              <a:gd name="connsiteX6" fmla="*/ 138592 w 7169284"/>
              <a:gd name="connsiteY6" fmla="*/ 1069144 h 3612616"/>
              <a:gd name="connsiteX7" fmla="*/ 104371 w 7169284"/>
              <a:gd name="connsiteY7" fmla="*/ 1099266 h 3612616"/>
              <a:gd name="connsiteX8" fmla="*/ 74249 w 7169284"/>
              <a:gd name="connsiteY8" fmla="*/ 1133487 h 3612616"/>
              <a:gd name="connsiteX9" fmla="*/ 48651 w 7169284"/>
              <a:gd name="connsiteY9" fmla="*/ 1171384 h 3612616"/>
              <a:gd name="connsiteX10" fmla="*/ 28003 w 7169284"/>
              <a:gd name="connsiteY10" fmla="*/ 1212532 h 3612616"/>
              <a:gd name="connsiteX11" fmla="*/ 12729 w 7169284"/>
              <a:gd name="connsiteY11" fmla="*/ 1256506 h 3612616"/>
              <a:gd name="connsiteX12" fmla="*/ 3253 w 7169284"/>
              <a:gd name="connsiteY12" fmla="*/ 1302881 h 3612616"/>
              <a:gd name="connsiteX13" fmla="*/ 0 w 7169284"/>
              <a:gd name="connsiteY13" fmla="*/ 1351232 h 3612616"/>
              <a:gd name="connsiteX14" fmla="*/ 0 w 7169284"/>
              <a:gd name="connsiteY14" fmla="*/ 3256279 h 3612616"/>
              <a:gd name="connsiteX15" fmla="*/ 3253 w 7169284"/>
              <a:gd name="connsiteY15" fmla="*/ 3304631 h 3612616"/>
              <a:gd name="connsiteX16" fmla="*/ 12729 w 7169284"/>
              <a:gd name="connsiteY16" fmla="*/ 3351006 h 3612616"/>
              <a:gd name="connsiteX17" fmla="*/ 28003 w 7169284"/>
              <a:gd name="connsiteY17" fmla="*/ 3394979 h 3612616"/>
              <a:gd name="connsiteX18" fmla="*/ 48651 w 7169284"/>
              <a:gd name="connsiteY18" fmla="*/ 3436127 h 3612616"/>
              <a:gd name="connsiteX19" fmla="*/ 74249 w 7169284"/>
              <a:gd name="connsiteY19" fmla="*/ 3474024 h 3612616"/>
              <a:gd name="connsiteX20" fmla="*/ 104371 w 7169284"/>
              <a:gd name="connsiteY20" fmla="*/ 3508245 h 3612616"/>
              <a:gd name="connsiteX21" fmla="*/ 138592 w 7169284"/>
              <a:gd name="connsiteY21" fmla="*/ 3538367 h 3612616"/>
              <a:gd name="connsiteX22" fmla="*/ 176489 w 7169284"/>
              <a:gd name="connsiteY22" fmla="*/ 3563964 h 3612616"/>
              <a:gd name="connsiteX23" fmla="*/ 217637 w 7169284"/>
              <a:gd name="connsiteY23" fmla="*/ 3584612 h 3612616"/>
              <a:gd name="connsiteX24" fmla="*/ 261611 w 7169284"/>
              <a:gd name="connsiteY24" fmla="*/ 3599887 h 3612616"/>
              <a:gd name="connsiteX25" fmla="*/ 307986 w 7169284"/>
              <a:gd name="connsiteY25" fmla="*/ 3609363 h 3612616"/>
              <a:gd name="connsiteX26" fmla="*/ 356337 w 7169284"/>
              <a:gd name="connsiteY26" fmla="*/ 3612616 h 3612616"/>
              <a:gd name="connsiteX27" fmla="*/ 6812950 w 7169284"/>
              <a:gd name="connsiteY27" fmla="*/ 3612616 h 3612616"/>
              <a:gd name="connsiteX28" fmla="*/ 6861301 w 7169284"/>
              <a:gd name="connsiteY28" fmla="*/ 3609363 h 3612616"/>
              <a:gd name="connsiteX29" fmla="*/ 6907675 w 7169284"/>
              <a:gd name="connsiteY29" fmla="*/ 3599887 h 3612616"/>
              <a:gd name="connsiteX30" fmla="*/ 6951648 w 7169284"/>
              <a:gd name="connsiteY30" fmla="*/ 3584612 h 3612616"/>
              <a:gd name="connsiteX31" fmla="*/ 6992795 w 7169284"/>
              <a:gd name="connsiteY31" fmla="*/ 3563964 h 3612616"/>
              <a:gd name="connsiteX32" fmla="*/ 7030692 w 7169284"/>
              <a:gd name="connsiteY32" fmla="*/ 3538367 h 3612616"/>
              <a:gd name="connsiteX33" fmla="*/ 7064914 w 7169284"/>
              <a:gd name="connsiteY33" fmla="*/ 3508245 h 3612616"/>
              <a:gd name="connsiteX34" fmla="*/ 7095036 w 7169284"/>
              <a:gd name="connsiteY34" fmla="*/ 3474024 h 3612616"/>
              <a:gd name="connsiteX35" fmla="*/ 7120633 w 7169284"/>
              <a:gd name="connsiteY35" fmla="*/ 3436127 h 3612616"/>
              <a:gd name="connsiteX36" fmla="*/ 7141281 w 7169284"/>
              <a:gd name="connsiteY36" fmla="*/ 3394979 h 3612616"/>
              <a:gd name="connsiteX37" fmla="*/ 7156556 w 7169284"/>
              <a:gd name="connsiteY37" fmla="*/ 3351006 h 3612616"/>
              <a:gd name="connsiteX38" fmla="*/ 7166032 w 7169284"/>
              <a:gd name="connsiteY38" fmla="*/ 3304631 h 3612616"/>
              <a:gd name="connsiteX39" fmla="*/ 7169285 w 7169284"/>
              <a:gd name="connsiteY39" fmla="*/ 3256279 h 3612616"/>
              <a:gd name="connsiteX40" fmla="*/ 7169285 w 7169284"/>
              <a:gd name="connsiteY40" fmla="*/ 1351232 h 3612616"/>
              <a:gd name="connsiteX41" fmla="*/ 7166032 w 7169284"/>
              <a:gd name="connsiteY41" fmla="*/ 1302881 h 3612616"/>
              <a:gd name="connsiteX42" fmla="*/ 7156556 w 7169284"/>
              <a:gd name="connsiteY42" fmla="*/ 1256506 h 3612616"/>
              <a:gd name="connsiteX43" fmla="*/ 7141281 w 7169284"/>
              <a:gd name="connsiteY43" fmla="*/ 1212532 h 3612616"/>
              <a:gd name="connsiteX44" fmla="*/ 7120633 w 7169284"/>
              <a:gd name="connsiteY44" fmla="*/ 1171384 h 3612616"/>
              <a:gd name="connsiteX45" fmla="*/ 7095036 w 7169284"/>
              <a:gd name="connsiteY45" fmla="*/ 1133487 h 3612616"/>
              <a:gd name="connsiteX46" fmla="*/ 7064914 w 7169284"/>
              <a:gd name="connsiteY46" fmla="*/ 1099266 h 3612616"/>
              <a:gd name="connsiteX47" fmla="*/ 7030692 w 7169284"/>
              <a:gd name="connsiteY47" fmla="*/ 1069144 h 3612616"/>
              <a:gd name="connsiteX48" fmla="*/ 6992795 w 7169284"/>
              <a:gd name="connsiteY48" fmla="*/ 1043546 h 3612616"/>
              <a:gd name="connsiteX49" fmla="*/ 6951648 w 7169284"/>
              <a:gd name="connsiteY49" fmla="*/ 1022898 h 3612616"/>
              <a:gd name="connsiteX50" fmla="*/ 6907675 w 7169284"/>
              <a:gd name="connsiteY50" fmla="*/ 1007624 h 3612616"/>
              <a:gd name="connsiteX51" fmla="*/ 6861301 w 7169284"/>
              <a:gd name="connsiteY51" fmla="*/ 998148 h 3612616"/>
              <a:gd name="connsiteX52" fmla="*/ 6812950 w 7169284"/>
              <a:gd name="connsiteY52" fmla="*/ 994895 h 3612616"/>
              <a:gd name="connsiteX0" fmla="*/ 3827891 w 7169284"/>
              <a:gd name="connsiteY0" fmla="*/ 0 h 3612616"/>
              <a:gd name="connsiteX1" fmla="*/ 2348194 w 7169284"/>
              <a:gd name="connsiteY1" fmla="*/ 1011641 h 3612616"/>
              <a:gd name="connsiteX2" fmla="*/ 2993816 w 7169284"/>
              <a:gd name="connsiteY2" fmla="*/ 1011641 h 3612616"/>
              <a:gd name="connsiteX3" fmla="*/ 3827891 w 7169284"/>
              <a:gd name="connsiteY3" fmla="*/ 0 h 3612616"/>
            </a:gdLst>
            <a:ahLst/>
            <a:cxnLst>
              <a:cxn ang="0">
                <a:pos x="connsiteX0" y="connsiteY0"/>
              </a:cxn>
              <a:cxn ang="0">
                <a:pos x="connsiteX1" y="connsiteY1"/>
              </a:cxn>
              <a:cxn ang="0">
                <a:pos x="connsiteX2" y="connsiteY2"/>
              </a:cxn>
              <a:cxn ang="0">
                <a:pos x="connsiteX3" y="connsiteY3"/>
              </a:cxn>
            </a:cxnLst>
            <a:rect l="l" t="t" r="r" b="b"/>
            <a:pathLst>
              <a:path w="7169284" h="3612616" extrusionOk="0">
                <a:moveTo>
                  <a:pt x="6812950" y="994895"/>
                </a:moveTo>
                <a:lnTo>
                  <a:pt x="356337" y="994895"/>
                </a:lnTo>
                <a:lnTo>
                  <a:pt x="307986" y="998148"/>
                </a:lnTo>
                <a:lnTo>
                  <a:pt x="261611" y="1007624"/>
                </a:lnTo>
                <a:lnTo>
                  <a:pt x="217637" y="1022898"/>
                </a:lnTo>
                <a:lnTo>
                  <a:pt x="176489" y="1043546"/>
                </a:lnTo>
                <a:lnTo>
                  <a:pt x="138592" y="1069144"/>
                </a:lnTo>
                <a:lnTo>
                  <a:pt x="104371" y="1099266"/>
                </a:lnTo>
                <a:lnTo>
                  <a:pt x="74249" y="1133487"/>
                </a:lnTo>
                <a:lnTo>
                  <a:pt x="48651" y="1171384"/>
                </a:lnTo>
                <a:lnTo>
                  <a:pt x="28003" y="1212532"/>
                </a:lnTo>
                <a:lnTo>
                  <a:pt x="12729" y="1256506"/>
                </a:lnTo>
                <a:lnTo>
                  <a:pt x="3253" y="1302881"/>
                </a:lnTo>
                <a:lnTo>
                  <a:pt x="0" y="1351232"/>
                </a:lnTo>
                <a:lnTo>
                  <a:pt x="0" y="3256279"/>
                </a:lnTo>
                <a:lnTo>
                  <a:pt x="3253" y="3304631"/>
                </a:lnTo>
                <a:lnTo>
                  <a:pt x="12729" y="3351006"/>
                </a:lnTo>
                <a:lnTo>
                  <a:pt x="28003" y="3394979"/>
                </a:lnTo>
                <a:lnTo>
                  <a:pt x="48651" y="3436127"/>
                </a:lnTo>
                <a:lnTo>
                  <a:pt x="74249" y="3474024"/>
                </a:lnTo>
                <a:lnTo>
                  <a:pt x="104371" y="3508245"/>
                </a:lnTo>
                <a:lnTo>
                  <a:pt x="138592" y="3538367"/>
                </a:lnTo>
                <a:lnTo>
                  <a:pt x="176489" y="3563964"/>
                </a:lnTo>
                <a:lnTo>
                  <a:pt x="217637" y="3584612"/>
                </a:lnTo>
                <a:lnTo>
                  <a:pt x="261611" y="3599887"/>
                </a:lnTo>
                <a:lnTo>
                  <a:pt x="307986" y="3609363"/>
                </a:lnTo>
                <a:lnTo>
                  <a:pt x="356337" y="3612616"/>
                </a:lnTo>
                <a:lnTo>
                  <a:pt x="6812950" y="3612616"/>
                </a:lnTo>
                <a:lnTo>
                  <a:pt x="6861301" y="3609363"/>
                </a:lnTo>
                <a:lnTo>
                  <a:pt x="6907675" y="3599887"/>
                </a:lnTo>
                <a:lnTo>
                  <a:pt x="6951648" y="3584612"/>
                </a:lnTo>
                <a:lnTo>
                  <a:pt x="6992795" y="3563964"/>
                </a:lnTo>
                <a:lnTo>
                  <a:pt x="7030692" y="3538367"/>
                </a:lnTo>
                <a:lnTo>
                  <a:pt x="7064914" y="3508245"/>
                </a:lnTo>
                <a:lnTo>
                  <a:pt x="7095036" y="3474024"/>
                </a:lnTo>
                <a:lnTo>
                  <a:pt x="7120633" y="3436127"/>
                </a:lnTo>
                <a:lnTo>
                  <a:pt x="7141281" y="3394979"/>
                </a:lnTo>
                <a:lnTo>
                  <a:pt x="7156556" y="3351006"/>
                </a:lnTo>
                <a:lnTo>
                  <a:pt x="7166032" y="3304631"/>
                </a:lnTo>
                <a:lnTo>
                  <a:pt x="7169285" y="3256279"/>
                </a:lnTo>
                <a:lnTo>
                  <a:pt x="7169285" y="1351232"/>
                </a:lnTo>
                <a:lnTo>
                  <a:pt x="7166032" y="1302881"/>
                </a:lnTo>
                <a:lnTo>
                  <a:pt x="7156556" y="1256506"/>
                </a:lnTo>
                <a:lnTo>
                  <a:pt x="7141281" y="1212532"/>
                </a:lnTo>
                <a:lnTo>
                  <a:pt x="7120633" y="1171384"/>
                </a:lnTo>
                <a:lnTo>
                  <a:pt x="7095036" y="1133487"/>
                </a:lnTo>
                <a:lnTo>
                  <a:pt x="7064914" y="1099266"/>
                </a:lnTo>
                <a:lnTo>
                  <a:pt x="7030692" y="1069144"/>
                </a:lnTo>
                <a:lnTo>
                  <a:pt x="6992795" y="1043546"/>
                </a:lnTo>
                <a:lnTo>
                  <a:pt x="6951648" y="1022898"/>
                </a:lnTo>
                <a:lnTo>
                  <a:pt x="6907675" y="1007624"/>
                </a:lnTo>
                <a:lnTo>
                  <a:pt x="6861301" y="998148"/>
                </a:lnTo>
                <a:lnTo>
                  <a:pt x="6812950" y="994895"/>
                </a:lnTo>
                <a:close/>
              </a:path>
              <a:path w="7169284" h="3612616" extrusionOk="0">
                <a:moveTo>
                  <a:pt x="3827891" y="0"/>
                </a:moveTo>
                <a:lnTo>
                  <a:pt x="2348194" y="1011641"/>
                </a:lnTo>
                <a:lnTo>
                  <a:pt x="2993816" y="1011641"/>
                </a:lnTo>
                <a:lnTo>
                  <a:pt x="3827891" y="0"/>
                </a:lnTo>
                <a:close/>
              </a:path>
            </a:pathLst>
          </a:custGeom>
          <a:solidFill>
            <a:srgbClr val="A0C283"/>
          </a:solidFill>
          <a:ln>
            <a:noFill/>
          </a:ln>
        </p:spPr>
        <p:txBody>
          <a:bodyPr spcFirstLastPara="1" wrap="square" lIns="0" tIns="0" rIns="0" bIns="0" anchor="t" anchorCtr="0">
            <a:noAutofit/>
          </a:bodyPr>
          <a:lstStyle/>
          <a:p>
            <a:endParaRPr sz="964"/>
          </a:p>
        </p:txBody>
      </p:sp>
      <p:sp>
        <p:nvSpPr>
          <p:cNvPr id="14" name="Google Shape;173;p20"/>
          <p:cNvSpPr txBox="1"/>
          <p:nvPr/>
        </p:nvSpPr>
        <p:spPr>
          <a:xfrm>
            <a:off x="4947920" y="3598329"/>
            <a:ext cx="3760474" cy="1482306"/>
          </a:xfrm>
          <a:prstGeom prst="rect">
            <a:avLst/>
          </a:prstGeom>
          <a:noFill/>
          <a:ln>
            <a:noFill/>
          </a:ln>
        </p:spPr>
        <p:txBody>
          <a:bodyPr spcFirstLastPara="1" wrap="square" lIns="0" tIns="8504" rIns="0" bIns="0" anchor="t" anchorCtr="0">
            <a:noAutofit/>
          </a:bodyPr>
          <a:lstStyle/>
          <a:p>
            <a:pPr algn="ctr">
              <a:lnSpc>
                <a:spcPct val="116753"/>
              </a:lnSpc>
            </a:pPr>
            <a:r>
              <a:rPr lang="en-US" sz="2800" b="1" dirty="0">
                <a:solidFill>
                  <a:srgbClr val="FFFFFF"/>
                </a:solidFill>
                <a:latin typeface="Trebuchet MS"/>
                <a:ea typeface="Trebuchet MS"/>
                <a:cs typeface="Trebuchet MS"/>
                <a:sym typeface="Trebuchet MS"/>
              </a:rPr>
              <a:t>name(s) of columns to extract</a:t>
            </a:r>
            <a:endParaRPr sz="2800" dirty="0">
              <a:latin typeface="Trebuchet MS"/>
              <a:ea typeface="Trebuchet MS"/>
              <a:cs typeface="Trebuchet MS"/>
              <a:sym typeface="Trebuchet MS"/>
            </a:endParaRPr>
          </a:p>
          <a:p>
            <a:pPr algn="ctr">
              <a:lnSpc>
                <a:spcPct val="116753"/>
              </a:lnSpc>
            </a:pPr>
            <a:r>
              <a:rPr lang="en-US" sz="2800" dirty="0">
                <a:solidFill>
                  <a:srgbClr val="FFFFFF"/>
                </a:solidFill>
                <a:latin typeface="Calibri"/>
                <a:ea typeface="Calibri"/>
                <a:cs typeface="Calibri"/>
                <a:sym typeface="Calibri"/>
              </a:rPr>
              <a:t>(or a select </a:t>
            </a:r>
            <a:r>
              <a:rPr lang="en-US" sz="2800" dirty="0" smtClean="0">
                <a:solidFill>
                  <a:srgbClr val="FFFFFF"/>
                </a:solidFill>
                <a:latin typeface="Calibri"/>
                <a:ea typeface="Calibri"/>
                <a:cs typeface="Calibri"/>
                <a:sym typeface="Calibri"/>
              </a:rPr>
              <a:t>helper) </a:t>
            </a:r>
            <a:r>
              <a:rPr lang="en-US" sz="2800" dirty="0">
                <a:solidFill>
                  <a:srgbClr val="FFFFFF"/>
                </a:solidFill>
                <a:latin typeface="Calibri"/>
                <a:ea typeface="Calibri"/>
                <a:cs typeface="Calibri"/>
                <a:sym typeface="Calibri"/>
              </a:rPr>
              <a:t>function)</a:t>
            </a:r>
            <a:endParaRPr sz="2800" dirty="0">
              <a:latin typeface="Calibri"/>
              <a:ea typeface="Calibri"/>
              <a:cs typeface="Calibri"/>
              <a:sym typeface="Calibri"/>
            </a:endParaRPr>
          </a:p>
        </p:txBody>
      </p:sp>
      <p:sp>
        <p:nvSpPr>
          <p:cNvPr id="15" name="Google Shape;175;p20"/>
          <p:cNvSpPr txBox="1"/>
          <p:nvPr/>
        </p:nvSpPr>
        <p:spPr>
          <a:xfrm>
            <a:off x="3004025" y="3700811"/>
            <a:ext cx="1588982" cy="710036"/>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062" b="1">
                <a:solidFill>
                  <a:srgbClr val="FFFFFF"/>
                </a:solidFill>
                <a:latin typeface="Trebuchet MS"/>
                <a:ea typeface="Trebuchet MS"/>
                <a:cs typeface="Trebuchet MS"/>
                <a:sym typeface="Trebuchet MS"/>
              </a:rPr>
              <a:t>data frame to  transform</a:t>
            </a:r>
            <a:endParaRPr sz="2062">
              <a:latin typeface="Trebuchet MS"/>
              <a:ea typeface="Trebuchet MS"/>
              <a:cs typeface="Trebuchet MS"/>
              <a:sym typeface="Trebuchet MS"/>
            </a:endParaRPr>
          </a:p>
        </p:txBody>
      </p:sp>
      <p:sp>
        <p:nvSpPr>
          <p:cNvPr id="16" name="Google Shape;137;p17"/>
          <p:cNvSpPr/>
          <p:nvPr/>
        </p:nvSpPr>
        <p:spPr>
          <a:xfrm>
            <a:off x="2130711" y="2926883"/>
            <a:ext cx="2462296" cy="215375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17" name="Google Shape;138;p17"/>
          <p:cNvSpPr txBox="1"/>
          <p:nvPr/>
        </p:nvSpPr>
        <p:spPr>
          <a:xfrm>
            <a:off x="2260251" y="3846602"/>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Trebuchet MS"/>
                <a:ea typeface="Trebuchet MS"/>
                <a:cs typeface="Trebuchet MS"/>
                <a:sym typeface="Trebuchet MS"/>
              </a:rPr>
              <a:t>data frame </a:t>
            </a:r>
            <a:r>
              <a:rPr lang="en-US" sz="2800" b="1" dirty="0" smtClean="0">
                <a:solidFill>
                  <a:srgbClr val="FFFFFF"/>
                </a:solidFill>
                <a:latin typeface="Trebuchet MS"/>
                <a:ea typeface="Trebuchet MS"/>
                <a:cs typeface="Trebuchet MS"/>
                <a:sym typeface="Trebuchet MS"/>
              </a:rPr>
              <a:t>to transform</a:t>
            </a:r>
            <a:endParaRPr sz="2800" dirty="0">
              <a:latin typeface="Trebuchet MS"/>
              <a:ea typeface="Trebuchet MS"/>
              <a:cs typeface="Trebuchet MS"/>
              <a:sym typeface="Trebuchet MS"/>
            </a:endParaRPr>
          </a:p>
        </p:txBody>
      </p:sp>
      <p:sp>
        <p:nvSpPr>
          <p:cNvPr id="20" name="Rectangle 19" hidden="1"/>
          <p:cNvSpPr/>
          <p:nvPr/>
        </p:nvSpPr>
        <p:spPr>
          <a:xfrm>
            <a:off x="2269139" y="2400924"/>
            <a:ext cx="4027064"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select(</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21"/>
          <p:cNvSpPr txBox="1">
            <a:spLocks noGrp="1"/>
          </p:cNvSpPr>
          <p:nvPr>
            <p:ph type="title"/>
          </p:nvPr>
        </p:nvSpPr>
        <p:spPr>
          <a:xfrm>
            <a:off x="5051457" y="632363"/>
            <a:ext cx="2115209"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select()</a:t>
            </a:r>
            <a:endParaRPr dirty="0"/>
          </a:p>
        </p:txBody>
      </p:sp>
      <p:sp>
        <p:nvSpPr>
          <p:cNvPr id="182" name="Google Shape;182;p21"/>
          <p:cNvSpPr txBox="1"/>
          <p:nvPr/>
        </p:nvSpPr>
        <p:spPr>
          <a:xfrm>
            <a:off x="2886228" y="1725726"/>
            <a:ext cx="4672812" cy="472821"/>
          </a:xfrm>
          <a:prstGeom prst="rect">
            <a:avLst/>
          </a:prstGeom>
          <a:noFill/>
          <a:ln>
            <a:noFill/>
          </a:ln>
        </p:spPr>
        <p:txBody>
          <a:bodyPr spcFirstLastPara="1" wrap="square" lIns="0" tIns="6455" rIns="0" bIns="0" anchor="t" anchorCtr="0">
            <a:noAutofit/>
          </a:bodyPr>
          <a:lstStyle/>
          <a:p>
            <a:pPr marL="6803"/>
            <a:r>
              <a:rPr lang="en-US" sz="3200" dirty="0">
                <a:latin typeface="Calibri"/>
                <a:ea typeface="Calibri"/>
                <a:cs typeface="Calibri"/>
                <a:sym typeface="Calibri"/>
              </a:rPr>
              <a:t>Extract columns by name.</a:t>
            </a:r>
            <a:endParaRPr sz="3200" dirty="0">
              <a:latin typeface="Calibri"/>
              <a:ea typeface="Calibri"/>
              <a:cs typeface="Calibri"/>
              <a:sym typeface="Calibri"/>
            </a:endParaRPr>
          </a:p>
        </p:txBody>
      </p:sp>
      <p:sp>
        <p:nvSpPr>
          <p:cNvPr id="10"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1" name="Google Shape;131;p17"/>
          <p:cNvSpPr/>
          <p:nvPr/>
        </p:nvSpPr>
        <p:spPr>
          <a:xfrm>
            <a:off x="2250089" y="2338959"/>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2" name="Rectangle 11"/>
          <p:cNvSpPr/>
          <p:nvPr/>
        </p:nvSpPr>
        <p:spPr>
          <a:xfrm>
            <a:off x="2130712" y="2418375"/>
            <a:ext cx="9690716" cy="584775"/>
          </a:xfrm>
          <a:prstGeom prst="rect">
            <a:avLst/>
          </a:prstGeom>
        </p:spPr>
        <p:txBody>
          <a:bodyPr wrap="square">
            <a:spAutoFit/>
          </a:bodyPr>
          <a:lstStyle/>
          <a:p>
            <a:pPr marL="146953" lvl="0">
              <a:spcBef>
                <a:spcPts val="2126"/>
              </a:spcBef>
            </a:pPr>
            <a:r>
              <a:rPr lang="en-US" sz="3200" dirty="0" smtClean="0">
                <a:latin typeface="Consolas" panose="020B0609020204030204" pitchFamily="49" charset="0"/>
                <a:ea typeface="Courier New"/>
                <a:cs typeface="Consolas" panose="020B0609020204030204" pitchFamily="49" charset="0"/>
                <a:sym typeface="Courier New"/>
              </a:rPr>
              <a:t>select(</a:t>
            </a:r>
            <a:r>
              <a:rPr lang="en-US" sz="32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3200" dirty="0" smtClean="0">
                <a:solidFill>
                  <a:schemeClr val="accent3"/>
                </a:solidFill>
                <a:latin typeface="Consolas" panose="020B0609020204030204" pitchFamily="49" charset="0"/>
                <a:ea typeface="Courier New"/>
                <a:cs typeface="Consolas" panose="020B0609020204030204" pitchFamily="49" charset="0"/>
                <a:sym typeface="Courier New"/>
              </a:rPr>
              <a:t>description</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smtClean="0">
                <a:solidFill>
                  <a:schemeClr val="accent3"/>
                </a:solidFill>
                <a:latin typeface="Consolas" panose="020B0609020204030204" pitchFamily="49" charset="0"/>
                <a:ea typeface="Courier New"/>
                <a:cs typeface="Consolas" panose="020B0609020204030204" pitchFamily="49" charset="0"/>
                <a:sym typeface="Courier New"/>
              </a:rPr>
              <a:t>department</a:t>
            </a:r>
            <a:r>
              <a:rPr lang="en-US" sz="3200" dirty="0" smtClean="0">
                <a:latin typeface="Consolas" panose="020B0609020204030204" pitchFamily="49" charset="0"/>
                <a:ea typeface="Courier New"/>
                <a:cs typeface="Consolas" panose="020B0609020204030204" pitchFamily="49" charset="0"/>
                <a:sym typeface="Courier New"/>
              </a:rPr>
              <a:t>)</a:t>
            </a:r>
            <a:endParaRPr lang="en-US" sz="3200" dirty="0">
              <a:latin typeface="Consolas" panose="020B0609020204030204" pitchFamily="49" charset="0"/>
              <a:ea typeface="Courier New"/>
              <a:cs typeface="Consolas" panose="020B0609020204030204" pitchFamily="49" charset="0"/>
              <a:sym typeface="Courier New"/>
            </a:endParaRPr>
          </a:p>
        </p:txBody>
      </p:sp>
      <p:graphicFrame>
        <p:nvGraphicFramePr>
          <p:cNvPr id="19" name="Google Shape;198;p22"/>
          <p:cNvGraphicFramePr/>
          <p:nvPr>
            <p:extLst>
              <p:ext uri="{D42A27DB-BD31-4B8C-83A1-F6EECF244321}">
                <p14:modId xmlns:p14="http://schemas.microsoft.com/office/powerpoint/2010/main" val="637636747"/>
              </p:ext>
            </p:extLst>
          </p:nvPr>
        </p:nvGraphicFramePr>
        <p:xfrm>
          <a:off x="232816" y="3962272"/>
          <a:ext cx="6183053" cy="2216675"/>
        </p:xfrm>
        <a:graphic>
          <a:graphicData uri="http://schemas.openxmlformats.org/drawingml/2006/table">
            <a:tbl>
              <a:tblPr>
                <a:noFill/>
                <a:tableStyleId>{71CB66AA-850D-4605-A19E-2ED404D436C7}</a:tableStyleId>
              </a:tblPr>
              <a:tblGrid>
                <a:gridCol w="724092">
                  <a:extLst>
                    <a:ext uri="{9D8B030D-6E8A-4147-A177-3AD203B41FA5}">
                      <a16:colId xmlns:a16="http://schemas.microsoft.com/office/drawing/2014/main" xmlns="" val="20000"/>
                    </a:ext>
                  </a:extLst>
                </a:gridCol>
                <a:gridCol w="853440">
                  <a:extLst>
                    <a:ext uri="{9D8B030D-6E8A-4147-A177-3AD203B41FA5}">
                      <a16:colId xmlns:a16="http://schemas.microsoft.com/office/drawing/2014/main" xmlns="" val="20001"/>
                    </a:ext>
                  </a:extLst>
                </a:gridCol>
                <a:gridCol w="1975895">
                  <a:extLst>
                    <a:ext uri="{9D8B030D-6E8A-4147-A177-3AD203B41FA5}">
                      <a16:colId xmlns:a16="http://schemas.microsoft.com/office/drawing/2014/main" xmlns="" val="20002"/>
                    </a:ext>
                  </a:extLst>
                </a:gridCol>
                <a:gridCol w="885524">
                  <a:extLst>
                    <a:ext uri="{9D8B030D-6E8A-4147-A177-3AD203B41FA5}">
                      <a16:colId xmlns:a16="http://schemas.microsoft.com/office/drawing/2014/main" xmlns="" val="20003"/>
                    </a:ext>
                  </a:extLst>
                </a:gridCol>
                <a:gridCol w="1744102">
                  <a:extLst>
                    <a:ext uri="{9D8B030D-6E8A-4147-A177-3AD203B41FA5}">
                      <a16:colId xmlns:a16="http://schemas.microsoft.com/office/drawing/2014/main" xmlns="" val="20004"/>
                    </a:ext>
                  </a:extLst>
                </a:gridCol>
              </a:tblGrid>
              <a:tr h="310067">
                <a:tc>
                  <a:txBody>
                    <a:bodyPr/>
                    <a:lstStyle/>
                    <a:p>
                      <a:pPr marL="0" lvl="0" indent="0" algn="ctr" rtl="0">
                        <a:spcBef>
                          <a:spcPts val="0"/>
                        </a:spcBef>
                        <a:spcAft>
                          <a:spcPts val="0"/>
                        </a:spcAft>
                        <a:buNone/>
                      </a:pPr>
                      <a:r>
                        <a:rPr lang="en-US" sz="1200" b="1" dirty="0" err="1" smtClean="0">
                          <a:solidFill>
                            <a:schemeClr val="lt1"/>
                          </a:solidFill>
                        </a:rPr>
                        <a:t>order_id</a:t>
                      </a:r>
                      <a:endParaRPr sz="1200" b="1" dirty="0">
                        <a:solidFill>
                          <a:schemeClr val="lt1"/>
                        </a:solidFill>
                      </a:endParaRPr>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chemeClr val="bg1">
                        <a:lumMod val="65000"/>
                      </a:schemeClr>
                    </a:solidFill>
                  </a:tcPr>
                </a:tc>
                <a:tc>
                  <a:txBody>
                    <a:bodyPr/>
                    <a:lstStyle/>
                    <a:p>
                      <a:pPr marL="0" lvl="0" indent="0" algn="ctr" rtl="0">
                        <a:spcBef>
                          <a:spcPts val="0"/>
                        </a:spcBef>
                        <a:spcAft>
                          <a:spcPts val="0"/>
                        </a:spcAft>
                        <a:buNone/>
                      </a:pPr>
                      <a:r>
                        <a:rPr lang="en-US" sz="1200" b="1" dirty="0" err="1" smtClean="0">
                          <a:solidFill>
                            <a:schemeClr val="lt1"/>
                          </a:solidFill>
                        </a:rPr>
                        <a:t>patient_id</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chemeClr val="bg1">
                        <a:lumMod val="65000"/>
                      </a:schemeClr>
                    </a:solidFill>
                  </a:tcPr>
                </a:tc>
                <a:tc>
                  <a:txBody>
                    <a:bodyPr/>
                    <a:lstStyle/>
                    <a:p>
                      <a:pPr marL="0" lvl="0" indent="0" algn="ctr" rtl="0">
                        <a:spcBef>
                          <a:spcPts val="0"/>
                        </a:spcBef>
                        <a:spcAft>
                          <a:spcPts val="0"/>
                        </a:spcAft>
                        <a:buNone/>
                      </a:pPr>
                      <a:r>
                        <a:rPr lang="en-US" sz="1200" b="1" dirty="0" smtClean="0">
                          <a:solidFill>
                            <a:schemeClr val="lt1"/>
                          </a:solidFill>
                        </a:rPr>
                        <a:t>description</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err="1" smtClean="0">
                          <a:solidFill>
                            <a:schemeClr val="lt1"/>
                          </a:solidFill>
                        </a:rPr>
                        <a:t>proc_code</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chemeClr val="bg1">
                        <a:lumMod val="65000"/>
                      </a:schemeClr>
                    </a:solidFill>
                  </a:tcPr>
                </a:tc>
                <a:tc>
                  <a:txBody>
                    <a:bodyPr/>
                    <a:lstStyle/>
                    <a:p>
                      <a:pPr marL="0" lvl="0" indent="0" algn="ctr" rtl="0">
                        <a:spcBef>
                          <a:spcPts val="0"/>
                        </a:spcBef>
                        <a:spcAft>
                          <a:spcPts val="0"/>
                        </a:spcAft>
                        <a:buNone/>
                      </a:pPr>
                      <a:r>
                        <a:rPr lang="en-US" sz="1200" b="1" dirty="0" smtClean="0">
                          <a:solidFill>
                            <a:schemeClr val="lt1"/>
                          </a:solidFill>
                        </a:rPr>
                        <a:t>department</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2700" cmpd="sng">
                      <a:noFill/>
                      <a:prstDash val="solid"/>
                    </a:lnT>
                    <a:lnB w="18975" cap="flat" cmpd="sng">
                      <a:solidFill>
                        <a:srgbClr val="FFFFFF"/>
                      </a:solidFill>
                      <a:prstDash val="solid"/>
                      <a:round/>
                      <a:headEnd type="none" w="sm" len="sm"/>
                      <a:tailEnd type="none" w="sm" len="sm"/>
                    </a:lnB>
                    <a:solidFill>
                      <a:srgbClr val="538DD5"/>
                    </a:solidFill>
                  </a:tcPr>
                </a:tc>
                <a:extLst>
                  <a:ext uri="{0D108BD9-81ED-4DB2-BD59-A6C34878D82A}">
                    <a16:rowId xmlns:a16="http://schemas.microsoft.com/office/drawing/2014/main" xmlns="" val="10000"/>
                  </a:ext>
                </a:extLst>
              </a:tr>
              <a:tr h="449580">
                <a:tc>
                  <a:txBody>
                    <a:bodyPr/>
                    <a:lstStyle/>
                    <a:p>
                      <a:pPr marL="0" lvl="0" indent="0" algn="ctr" rtl="0">
                        <a:spcBef>
                          <a:spcPts val="0"/>
                        </a:spcBef>
                        <a:spcAft>
                          <a:spcPts val="0"/>
                        </a:spcAft>
                        <a:buNone/>
                      </a:pPr>
                      <a:r>
                        <a:rPr lang="en-US" sz="1200" dirty="0"/>
                        <a:t>19766</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PRO</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1"/>
                  </a:ext>
                </a:extLst>
              </a:tr>
              <a:tr h="468228">
                <a:tc>
                  <a:txBody>
                    <a:bodyPr/>
                    <a:lstStyle/>
                    <a:p>
                      <a:pPr marL="0" lvl="0" indent="0" algn="ctr" rtl="0">
                        <a:spcBef>
                          <a:spcPts val="0"/>
                        </a:spcBef>
                        <a:spcAft>
                          <a:spcPts val="0"/>
                        </a:spcAft>
                        <a:buNone/>
                      </a:pPr>
                      <a:r>
                        <a:rPr lang="en-US" sz="1200" dirty="0"/>
                        <a:t>88444</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2"/>
                  </a:ext>
                </a:extLst>
              </a:tr>
              <a:tr h="456396">
                <a:tc>
                  <a:txBody>
                    <a:bodyPr/>
                    <a:lstStyle/>
                    <a:p>
                      <a:pPr marL="0" lvl="0" indent="0" algn="ctr" rtl="0">
                        <a:spcBef>
                          <a:spcPts val="0"/>
                        </a:spcBef>
                        <a:spcAft>
                          <a:spcPts val="0"/>
                        </a:spcAft>
                        <a:buNone/>
                      </a:pPr>
                      <a:r>
                        <a:rPr lang="en-US" sz="1200" dirty="0"/>
                        <a:t>40477</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a:t>508061</a:t>
                      </a:r>
                      <a:endParaRPr sz="120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THYROID STIMULATING HORMONE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TSH</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3"/>
                  </a:ext>
                </a:extLst>
              </a:tr>
              <a:tr h="435140">
                <a:tc>
                  <a:txBody>
                    <a:bodyPr/>
                    <a:lstStyle/>
                    <a:p>
                      <a:pPr marL="0" lvl="0" indent="0" algn="ctr" rtl="0">
                        <a:spcBef>
                          <a:spcPts val="0"/>
                        </a:spcBef>
                        <a:spcAft>
                          <a:spcPts val="0"/>
                        </a:spcAft>
                        <a:buNone/>
                      </a:pPr>
                      <a:r>
                        <a:rPr lang="en-US" sz="1200" dirty="0"/>
                        <a:t>97641</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chemeClr val="bg1">
                        <a:lumMod val="85000"/>
                      </a:schemeClr>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chemeClr val="bg1">
                        <a:lumMod val="85000"/>
                      </a:schemeClr>
                    </a:solidFill>
                  </a:tcPr>
                </a:tc>
                <a:tc>
                  <a:txBody>
                    <a:bodyPr/>
                    <a:lstStyle/>
                    <a:p>
                      <a:pPr marL="0" lvl="0" indent="0" algn="ctr" rtl="0">
                        <a:spcBef>
                          <a:spcPts val="0"/>
                        </a:spcBef>
                        <a:spcAft>
                          <a:spcPts val="0"/>
                        </a:spcAft>
                        <a:buNone/>
                      </a:pPr>
                      <a:r>
                        <a:rPr lang="en-US" sz="1200"/>
                        <a:t>T4, FREE</a:t>
                      </a:r>
                      <a:endParaRPr sz="120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T4FR</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chemeClr val="bg1">
                        <a:lumMod val="85000"/>
                      </a:schemeClr>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noFill/>
                      <a:prstDash val="solid"/>
                      <a:round/>
                      <a:headEnd type="none" w="sm" len="sm"/>
                      <a:tailEnd type="none" w="sm" len="sm"/>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extLst>
                  <a:ext uri="{0D108BD9-81ED-4DB2-BD59-A6C34878D82A}">
                    <a16:rowId xmlns:a16="http://schemas.microsoft.com/office/drawing/2014/main" xmlns="" val="10004"/>
                  </a:ext>
                </a:extLst>
              </a:tr>
            </a:tbl>
          </a:graphicData>
        </a:graphic>
      </p:graphicFrame>
      <p:graphicFrame>
        <p:nvGraphicFramePr>
          <p:cNvPr id="21" name="Google Shape;199;p22" hidden="1"/>
          <p:cNvGraphicFramePr/>
          <p:nvPr>
            <p:extLst>
              <p:ext uri="{D42A27DB-BD31-4B8C-83A1-F6EECF244321}">
                <p14:modId xmlns:p14="http://schemas.microsoft.com/office/powerpoint/2010/main" val="4171489470"/>
              </p:ext>
            </p:extLst>
          </p:nvPr>
        </p:nvGraphicFramePr>
        <p:xfrm>
          <a:off x="6870169" y="3499933"/>
          <a:ext cx="3884753" cy="3171090"/>
        </p:xfrm>
        <a:graphic>
          <a:graphicData uri="http://schemas.openxmlformats.org/drawingml/2006/table">
            <a:tbl>
              <a:tblPr>
                <a:noFill/>
                <a:tableStyleId>{71CB66AA-850D-4605-A19E-2ED404D436C7}</a:tableStyleId>
              </a:tblPr>
              <a:tblGrid>
                <a:gridCol w="2180430">
                  <a:extLst>
                    <a:ext uri="{9D8B030D-6E8A-4147-A177-3AD203B41FA5}">
                      <a16:colId xmlns:a16="http://schemas.microsoft.com/office/drawing/2014/main" xmlns="" val="20000"/>
                    </a:ext>
                  </a:extLst>
                </a:gridCol>
                <a:gridCol w="1704323">
                  <a:extLst>
                    <a:ext uri="{9D8B030D-6E8A-4147-A177-3AD203B41FA5}">
                      <a16:colId xmlns:a16="http://schemas.microsoft.com/office/drawing/2014/main" xmlns="" val="20001"/>
                    </a:ext>
                  </a:extLst>
                </a:gridCol>
              </a:tblGrid>
              <a:tr h="459090">
                <a:tc>
                  <a:txBody>
                    <a:bodyPr/>
                    <a:lstStyle/>
                    <a:p>
                      <a:pPr marL="0" lvl="0" indent="0" algn="ctr" rtl="0">
                        <a:spcBef>
                          <a:spcPts val="0"/>
                        </a:spcBef>
                        <a:spcAft>
                          <a:spcPts val="0"/>
                        </a:spcAft>
                        <a:buNone/>
                      </a:pPr>
                      <a:r>
                        <a:rPr lang="en-US" sz="1200" b="1" dirty="0" smtClean="0">
                          <a:solidFill>
                            <a:schemeClr val="lt1"/>
                          </a:solidFill>
                        </a:rPr>
                        <a:t>description</a:t>
                      </a:r>
                      <a:endParaRPr sz="1200" b="1" dirty="0">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smtClean="0">
                          <a:solidFill>
                            <a:schemeClr val="lt1"/>
                          </a:solidFill>
                        </a:rPr>
                        <a:t>department</a:t>
                      </a:r>
                      <a:endParaRPr sz="1200" b="1" dirty="0">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extLst>
                  <a:ext uri="{0D108BD9-81ED-4DB2-BD59-A6C34878D82A}">
                    <a16:rowId xmlns:a16="http://schemas.microsoft.com/office/drawing/2014/main" xmlns="" val="10000"/>
                  </a:ext>
                </a:extLst>
              </a:tr>
              <a:tr h="717345">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a:t>INTERNAL MEDICINE CLINIC</a:t>
                      </a:r>
                      <a:endParaRPr sz="12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extLst>
                  <a:ext uri="{0D108BD9-81ED-4DB2-BD59-A6C34878D82A}">
                    <a16:rowId xmlns:a16="http://schemas.microsoft.com/office/drawing/2014/main" xmlns="" val="10001"/>
                  </a:ext>
                </a:extLst>
              </a:tr>
              <a:tr h="717345">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extLst>
                  <a:ext uri="{0D108BD9-81ED-4DB2-BD59-A6C34878D82A}">
                    <a16:rowId xmlns:a16="http://schemas.microsoft.com/office/drawing/2014/main" xmlns="" val="10002"/>
                  </a:ext>
                </a:extLst>
              </a:tr>
              <a:tr h="717345">
                <a:tc>
                  <a:txBody>
                    <a:bodyPr/>
                    <a:lstStyle/>
                    <a:p>
                      <a:pPr marL="0" lvl="0" indent="0" algn="ctr" rtl="0">
                        <a:spcBef>
                          <a:spcPts val="0"/>
                        </a:spcBef>
                        <a:spcAft>
                          <a:spcPts val="0"/>
                        </a:spcAft>
                        <a:buNone/>
                      </a:pPr>
                      <a:r>
                        <a:rPr lang="en-US" sz="1200"/>
                        <a:t>THYROID STIMULATING HORMONE</a:t>
                      </a:r>
                      <a:endParaRPr sz="12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extLst>
                  <a:ext uri="{0D108BD9-81ED-4DB2-BD59-A6C34878D82A}">
                    <a16:rowId xmlns:a16="http://schemas.microsoft.com/office/drawing/2014/main" xmlns="" val="10003"/>
                  </a:ext>
                </a:extLst>
              </a:tr>
              <a:tr h="559965">
                <a:tc>
                  <a:txBody>
                    <a:bodyPr/>
                    <a:lstStyle/>
                    <a:p>
                      <a:pPr marL="0" lvl="0" indent="0" algn="ctr" rtl="0">
                        <a:spcBef>
                          <a:spcPts val="0"/>
                        </a:spcBef>
                        <a:spcAft>
                          <a:spcPts val="0"/>
                        </a:spcAft>
                        <a:buNone/>
                      </a:pPr>
                      <a:r>
                        <a:rPr lang="en-US" sz="1200" dirty="0"/>
                        <a:t>T4, FREE</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extLst>
                  <a:ext uri="{0D108BD9-81ED-4DB2-BD59-A6C34878D82A}">
                    <a16:rowId xmlns:a16="http://schemas.microsoft.com/office/drawing/2014/main" xmlns="" val="10004"/>
                  </a:ext>
                </a:extLst>
              </a:tr>
            </a:tbl>
          </a:graphicData>
        </a:graphic>
      </p:graphicFrame>
      <p:sp>
        <p:nvSpPr>
          <p:cNvPr id="18" name="Google Shape;197;p22"/>
          <p:cNvSpPr/>
          <p:nvPr/>
        </p:nvSpPr>
        <p:spPr>
          <a:xfrm>
            <a:off x="6504143" y="5070610"/>
            <a:ext cx="361572" cy="206847"/>
          </a:xfrm>
          <a:custGeom>
            <a:avLst/>
            <a:gdLst/>
            <a:ahLst/>
            <a:cxnLst/>
            <a:rect l="l" t="t" r="r" b="b"/>
            <a:pathLst>
              <a:path w="622300" h="382270" extrusionOk="0">
                <a:moveTo>
                  <a:pt x="357633" y="0"/>
                </a:moveTo>
                <a:lnTo>
                  <a:pt x="357633" y="133826"/>
                </a:lnTo>
                <a:lnTo>
                  <a:pt x="0" y="133826"/>
                </a:lnTo>
                <a:lnTo>
                  <a:pt x="0" y="247817"/>
                </a:lnTo>
                <a:lnTo>
                  <a:pt x="357633" y="247817"/>
                </a:lnTo>
                <a:lnTo>
                  <a:pt x="357633" y="381642"/>
                </a:lnTo>
                <a:lnTo>
                  <a:pt x="622085" y="190821"/>
                </a:lnTo>
                <a:lnTo>
                  <a:pt x="357633" y="0"/>
                </a:lnTo>
                <a:close/>
              </a:path>
            </a:pathLst>
          </a:custGeom>
          <a:solidFill>
            <a:srgbClr val="53585F"/>
          </a:solidFill>
          <a:ln>
            <a:noFill/>
          </a:ln>
        </p:spPr>
        <p:txBody>
          <a:bodyPr spcFirstLastPara="1" wrap="square" lIns="0" tIns="0" rIns="0" bIns="0" anchor="t" anchorCtr="0">
            <a:noAutofit/>
          </a:bodyPr>
          <a:lstStyle/>
          <a:p>
            <a:endParaRPr sz="964"/>
          </a:p>
        </p:txBody>
      </p:sp>
      <p:graphicFrame>
        <p:nvGraphicFramePr>
          <p:cNvPr id="22" name="Google Shape;198;p22"/>
          <p:cNvGraphicFramePr/>
          <p:nvPr>
            <p:extLst>
              <p:ext uri="{D42A27DB-BD31-4B8C-83A1-F6EECF244321}">
                <p14:modId xmlns:p14="http://schemas.microsoft.com/office/powerpoint/2010/main" val="2242720373"/>
              </p:ext>
            </p:extLst>
          </p:nvPr>
        </p:nvGraphicFramePr>
        <p:xfrm>
          <a:off x="6976070" y="3954583"/>
          <a:ext cx="3719997" cy="2216675"/>
        </p:xfrm>
        <a:graphic>
          <a:graphicData uri="http://schemas.openxmlformats.org/drawingml/2006/table">
            <a:tbl>
              <a:tblPr>
                <a:noFill/>
                <a:tableStyleId>{71CB66AA-850D-4605-A19E-2ED404D436C7}</a:tableStyleId>
              </a:tblPr>
              <a:tblGrid>
                <a:gridCol w="1975895">
                  <a:extLst>
                    <a:ext uri="{9D8B030D-6E8A-4147-A177-3AD203B41FA5}">
                      <a16:colId xmlns:a16="http://schemas.microsoft.com/office/drawing/2014/main" xmlns="" val="20000"/>
                    </a:ext>
                  </a:extLst>
                </a:gridCol>
                <a:gridCol w="1744102">
                  <a:extLst>
                    <a:ext uri="{9D8B030D-6E8A-4147-A177-3AD203B41FA5}">
                      <a16:colId xmlns:a16="http://schemas.microsoft.com/office/drawing/2014/main" xmlns="" val="20001"/>
                    </a:ext>
                  </a:extLst>
                </a:gridCol>
              </a:tblGrid>
              <a:tr h="310067">
                <a:tc>
                  <a:txBody>
                    <a:bodyPr/>
                    <a:lstStyle/>
                    <a:p>
                      <a:pPr marL="0" lvl="0" indent="0" algn="ctr" rtl="0">
                        <a:spcBef>
                          <a:spcPts val="0"/>
                        </a:spcBef>
                        <a:spcAft>
                          <a:spcPts val="0"/>
                        </a:spcAft>
                        <a:buNone/>
                      </a:pPr>
                      <a:r>
                        <a:rPr lang="en-US" sz="1200" b="1" dirty="0" smtClean="0">
                          <a:solidFill>
                            <a:schemeClr val="lt1"/>
                          </a:solidFill>
                        </a:rPr>
                        <a:t>description</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lgn="ctr">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smtClean="0">
                          <a:solidFill>
                            <a:schemeClr val="lt1"/>
                          </a:solidFill>
                        </a:rPr>
                        <a:t>department</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2700" cmpd="sng">
                      <a:noFill/>
                      <a:prstDash val="solid"/>
                    </a:lnT>
                    <a:lnB w="18975" cap="flat" cmpd="sng" algn="ctr">
                      <a:solidFill>
                        <a:srgbClr val="FFFFFF"/>
                      </a:solidFill>
                      <a:prstDash val="solid"/>
                      <a:round/>
                      <a:headEnd type="none" w="sm" len="sm"/>
                      <a:tailEnd type="none" w="sm" len="sm"/>
                    </a:lnB>
                    <a:solidFill>
                      <a:srgbClr val="538DD5"/>
                    </a:solidFill>
                  </a:tcPr>
                </a:tc>
                <a:extLst>
                  <a:ext uri="{0D108BD9-81ED-4DB2-BD59-A6C34878D82A}">
                    <a16:rowId xmlns:a16="http://schemas.microsoft.com/office/drawing/2014/main" xmlns="" val="10000"/>
                  </a:ext>
                </a:extLst>
              </a:tr>
              <a:tr h="449580">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lgn="ctr">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8975" cap="flat" cmpd="sng" algn="ctr">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1"/>
                  </a:ext>
                </a:extLst>
              </a:tr>
              <a:tr h="468228">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2"/>
                  </a:ext>
                </a:extLst>
              </a:tr>
              <a:tr h="456396">
                <a:tc>
                  <a:txBody>
                    <a:bodyPr/>
                    <a:lstStyle/>
                    <a:p>
                      <a:pPr marL="0" lvl="0" indent="0" algn="ctr" rtl="0">
                        <a:spcBef>
                          <a:spcPts val="0"/>
                        </a:spcBef>
                        <a:spcAft>
                          <a:spcPts val="0"/>
                        </a:spcAft>
                        <a:buNone/>
                      </a:pPr>
                      <a:r>
                        <a:rPr lang="en-US" sz="1200" dirty="0"/>
                        <a:t>THYROID STIMULATING HORMONE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3"/>
                  </a:ext>
                </a:extLst>
              </a:tr>
              <a:tr h="435140">
                <a:tc>
                  <a:txBody>
                    <a:bodyPr/>
                    <a:lstStyle/>
                    <a:p>
                      <a:pPr marL="0" lvl="0" indent="0" algn="ctr" rtl="0">
                        <a:spcBef>
                          <a:spcPts val="0"/>
                        </a:spcBef>
                        <a:spcAft>
                          <a:spcPts val="0"/>
                        </a:spcAft>
                        <a:buNone/>
                      </a:pPr>
                      <a:r>
                        <a:rPr lang="en-US" sz="1200" dirty="0"/>
                        <a:t>T4, FREE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extLst>
                  <a:ext uri="{0D108BD9-81ED-4DB2-BD59-A6C34878D82A}">
                    <a16:rowId xmlns:a16="http://schemas.microsoft.com/office/drawing/2014/main" xmlns="" val="10004"/>
                  </a:ext>
                </a:extLst>
              </a:tr>
            </a:tbl>
          </a:graphicData>
        </a:graphic>
      </p:graphicFrame>
      <p:sp>
        <p:nvSpPr>
          <p:cNvPr id="23" name="Google Shape;196;p22"/>
          <p:cNvSpPr txBox="1"/>
          <p:nvPr/>
        </p:nvSpPr>
        <p:spPr>
          <a:xfrm>
            <a:off x="3112400" y="3565629"/>
            <a:ext cx="1380857" cy="396643"/>
          </a:xfrm>
          <a:prstGeom prst="rect">
            <a:avLst/>
          </a:prstGeom>
          <a:noFill/>
          <a:ln>
            <a:noFill/>
          </a:ln>
        </p:spPr>
        <p:txBody>
          <a:bodyPr spcFirstLastPara="1" wrap="square" lIns="0" tIns="8156" rIns="0" bIns="0" anchor="t" anchorCtr="0">
            <a:noAutofit/>
          </a:bodyPr>
          <a:lstStyle/>
          <a:p>
            <a:pPr marL="6803"/>
            <a:r>
              <a:rPr lang="en-US" sz="2196" dirty="0">
                <a:solidFill>
                  <a:srgbClr val="A6AAA9"/>
                </a:solidFill>
                <a:latin typeface="Calibri"/>
                <a:ea typeface="Calibri"/>
                <a:cs typeface="Calibri"/>
                <a:sym typeface="Calibri"/>
              </a:rPr>
              <a:t>orders</a:t>
            </a:r>
            <a:endParaRPr sz="2196" dirty="0">
              <a:latin typeface="Calibri"/>
              <a:ea typeface="Calibri"/>
              <a:cs typeface="Calibri"/>
              <a:sym typeface="Calibri"/>
            </a:endParaRPr>
          </a:p>
        </p:txBody>
      </p:sp>
    </p:spTree>
    <p:extLst>
      <p:ext uri="{BB962C8B-B14F-4D97-AF65-F5344CB8AC3E}">
        <p14:creationId xmlns:p14="http://schemas.microsoft.com/office/powerpoint/2010/main" val="3961063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21"/>
          <p:cNvSpPr txBox="1">
            <a:spLocks noGrp="1"/>
          </p:cNvSpPr>
          <p:nvPr>
            <p:ph type="title"/>
          </p:nvPr>
        </p:nvSpPr>
        <p:spPr>
          <a:xfrm>
            <a:off x="5051457" y="632363"/>
            <a:ext cx="2115209"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select()</a:t>
            </a:r>
            <a:endParaRPr dirty="0"/>
          </a:p>
        </p:txBody>
      </p:sp>
      <p:sp>
        <p:nvSpPr>
          <p:cNvPr id="182" name="Google Shape;182;p21"/>
          <p:cNvSpPr txBox="1"/>
          <p:nvPr/>
        </p:nvSpPr>
        <p:spPr>
          <a:xfrm>
            <a:off x="2886228" y="1725726"/>
            <a:ext cx="4672812" cy="472821"/>
          </a:xfrm>
          <a:prstGeom prst="rect">
            <a:avLst/>
          </a:prstGeom>
          <a:noFill/>
          <a:ln>
            <a:noFill/>
          </a:ln>
        </p:spPr>
        <p:txBody>
          <a:bodyPr spcFirstLastPara="1" wrap="square" lIns="0" tIns="6455" rIns="0" bIns="0" anchor="t" anchorCtr="0">
            <a:noAutofit/>
          </a:bodyPr>
          <a:lstStyle/>
          <a:p>
            <a:pPr marL="6803"/>
            <a:r>
              <a:rPr lang="en-US" sz="3200" dirty="0">
                <a:latin typeface="Calibri"/>
                <a:ea typeface="Calibri"/>
                <a:cs typeface="Calibri"/>
                <a:sym typeface="Calibri"/>
              </a:rPr>
              <a:t>Extract columns by </a:t>
            </a:r>
            <a:r>
              <a:rPr lang="en-US" sz="3200" dirty="0" smtClean="0">
                <a:latin typeface="Calibri"/>
                <a:ea typeface="Calibri"/>
                <a:cs typeface="Calibri"/>
                <a:sym typeface="Calibri"/>
              </a:rPr>
              <a:t>index.</a:t>
            </a:r>
            <a:endParaRPr sz="3200" dirty="0">
              <a:latin typeface="Calibri"/>
              <a:ea typeface="Calibri"/>
              <a:cs typeface="Calibri"/>
              <a:sym typeface="Calibri"/>
            </a:endParaRPr>
          </a:p>
        </p:txBody>
      </p:sp>
      <p:sp>
        <p:nvSpPr>
          <p:cNvPr id="10"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1" name="Google Shape;131;p17"/>
          <p:cNvSpPr/>
          <p:nvPr/>
        </p:nvSpPr>
        <p:spPr>
          <a:xfrm>
            <a:off x="2250089" y="2338959"/>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2" name="Rectangle 11"/>
          <p:cNvSpPr/>
          <p:nvPr/>
        </p:nvSpPr>
        <p:spPr>
          <a:xfrm>
            <a:off x="2130712" y="2418375"/>
            <a:ext cx="9690716" cy="584775"/>
          </a:xfrm>
          <a:prstGeom prst="rect">
            <a:avLst/>
          </a:prstGeom>
        </p:spPr>
        <p:txBody>
          <a:bodyPr wrap="square">
            <a:spAutoFit/>
          </a:bodyPr>
          <a:lstStyle/>
          <a:p>
            <a:pPr marL="146953" lvl="0">
              <a:spcBef>
                <a:spcPts val="2126"/>
              </a:spcBef>
            </a:pPr>
            <a:r>
              <a:rPr lang="en-US" sz="3200" dirty="0" smtClean="0">
                <a:latin typeface="Consolas" panose="020B0609020204030204" pitchFamily="49" charset="0"/>
                <a:ea typeface="Courier New"/>
                <a:cs typeface="Consolas" panose="020B0609020204030204" pitchFamily="49" charset="0"/>
                <a:sym typeface="Courier New"/>
              </a:rPr>
              <a:t>select(</a:t>
            </a:r>
            <a:r>
              <a:rPr lang="en-US" sz="32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3200" dirty="0" smtClean="0">
                <a:solidFill>
                  <a:schemeClr val="accent3"/>
                </a:solidFill>
                <a:latin typeface="Consolas" panose="020B0609020204030204" pitchFamily="49" charset="0"/>
                <a:ea typeface="Courier New"/>
                <a:cs typeface="Consolas" panose="020B0609020204030204" pitchFamily="49" charset="0"/>
                <a:sym typeface="Courier New"/>
              </a:rPr>
              <a:t>c(1,4)</a:t>
            </a:r>
            <a:r>
              <a:rPr lang="en-US" sz="3200" dirty="0" smtClean="0">
                <a:latin typeface="Consolas" panose="020B0609020204030204" pitchFamily="49" charset="0"/>
                <a:ea typeface="Courier New"/>
                <a:cs typeface="Consolas" panose="020B0609020204030204" pitchFamily="49" charset="0"/>
                <a:sym typeface="Courier New"/>
              </a:rPr>
              <a:t>)</a:t>
            </a:r>
            <a:endParaRPr lang="en-US" sz="3200" dirty="0">
              <a:latin typeface="Consolas" panose="020B0609020204030204" pitchFamily="49" charset="0"/>
              <a:ea typeface="Courier New"/>
              <a:cs typeface="Consolas" panose="020B0609020204030204" pitchFamily="49" charset="0"/>
              <a:sym typeface="Courier New"/>
            </a:endParaRPr>
          </a:p>
        </p:txBody>
      </p:sp>
      <p:graphicFrame>
        <p:nvGraphicFramePr>
          <p:cNvPr id="19" name="Google Shape;198;p22"/>
          <p:cNvGraphicFramePr/>
          <p:nvPr>
            <p:extLst>
              <p:ext uri="{D42A27DB-BD31-4B8C-83A1-F6EECF244321}">
                <p14:modId xmlns:p14="http://schemas.microsoft.com/office/powerpoint/2010/main" val="2531475578"/>
              </p:ext>
            </p:extLst>
          </p:nvPr>
        </p:nvGraphicFramePr>
        <p:xfrm>
          <a:off x="1979840" y="3925101"/>
          <a:ext cx="6183053" cy="2216675"/>
        </p:xfrm>
        <a:graphic>
          <a:graphicData uri="http://schemas.openxmlformats.org/drawingml/2006/table">
            <a:tbl>
              <a:tblPr>
                <a:noFill/>
                <a:tableStyleId>{71CB66AA-850D-4605-A19E-2ED404D436C7}</a:tableStyleId>
              </a:tblPr>
              <a:tblGrid>
                <a:gridCol w="724092">
                  <a:extLst>
                    <a:ext uri="{9D8B030D-6E8A-4147-A177-3AD203B41FA5}">
                      <a16:colId xmlns:a16="http://schemas.microsoft.com/office/drawing/2014/main" xmlns="" val="20000"/>
                    </a:ext>
                  </a:extLst>
                </a:gridCol>
                <a:gridCol w="853440">
                  <a:extLst>
                    <a:ext uri="{9D8B030D-6E8A-4147-A177-3AD203B41FA5}">
                      <a16:colId xmlns:a16="http://schemas.microsoft.com/office/drawing/2014/main" xmlns="" val="20001"/>
                    </a:ext>
                  </a:extLst>
                </a:gridCol>
                <a:gridCol w="1975895">
                  <a:extLst>
                    <a:ext uri="{9D8B030D-6E8A-4147-A177-3AD203B41FA5}">
                      <a16:colId xmlns:a16="http://schemas.microsoft.com/office/drawing/2014/main" xmlns="" val="20002"/>
                    </a:ext>
                  </a:extLst>
                </a:gridCol>
                <a:gridCol w="885524">
                  <a:extLst>
                    <a:ext uri="{9D8B030D-6E8A-4147-A177-3AD203B41FA5}">
                      <a16:colId xmlns:a16="http://schemas.microsoft.com/office/drawing/2014/main" xmlns="" val="20003"/>
                    </a:ext>
                  </a:extLst>
                </a:gridCol>
                <a:gridCol w="1744102">
                  <a:extLst>
                    <a:ext uri="{9D8B030D-6E8A-4147-A177-3AD203B41FA5}">
                      <a16:colId xmlns:a16="http://schemas.microsoft.com/office/drawing/2014/main" xmlns="" val="20004"/>
                    </a:ext>
                  </a:extLst>
                </a:gridCol>
              </a:tblGrid>
              <a:tr h="310067">
                <a:tc>
                  <a:txBody>
                    <a:bodyPr/>
                    <a:lstStyle/>
                    <a:p>
                      <a:pPr marL="0" lvl="0" indent="0" algn="ctr" rtl="0">
                        <a:spcBef>
                          <a:spcPts val="0"/>
                        </a:spcBef>
                        <a:spcAft>
                          <a:spcPts val="0"/>
                        </a:spcAft>
                        <a:buNone/>
                      </a:pPr>
                      <a:r>
                        <a:rPr lang="en-US" sz="1200" b="1" dirty="0" err="1" smtClean="0">
                          <a:solidFill>
                            <a:schemeClr val="lt1"/>
                          </a:solidFill>
                        </a:rPr>
                        <a:t>order_id</a:t>
                      </a:r>
                      <a:endParaRPr sz="1200" b="1" dirty="0">
                        <a:solidFill>
                          <a:schemeClr val="lt1"/>
                        </a:solidFill>
                      </a:endParaRPr>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err="1" smtClean="0">
                          <a:solidFill>
                            <a:schemeClr val="lt1"/>
                          </a:solidFill>
                        </a:rPr>
                        <a:t>patient_id</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chemeClr val="bg1">
                        <a:lumMod val="65000"/>
                      </a:schemeClr>
                    </a:solidFill>
                  </a:tcPr>
                </a:tc>
                <a:tc>
                  <a:txBody>
                    <a:bodyPr/>
                    <a:lstStyle/>
                    <a:p>
                      <a:pPr marL="0" lvl="0" indent="0" algn="ctr" rtl="0">
                        <a:spcBef>
                          <a:spcPts val="0"/>
                        </a:spcBef>
                        <a:spcAft>
                          <a:spcPts val="0"/>
                        </a:spcAft>
                        <a:buNone/>
                      </a:pPr>
                      <a:r>
                        <a:rPr lang="en-US" sz="1200" b="1" dirty="0" smtClean="0">
                          <a:solidFill>
                            <a:schemeClr val="lt1"/>
                          </a:solidFill>
                        </a:rPr>
                        <a:t>description</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chemeClr val="bg1">
                        <a:lumMod val="65000"/>
                      </a:schemeClr>
                    </a:solidFill>
                  </a:tcPr>
                </a:tc>
                <a:tc>
                  <a:txBody>
                    <a:bodyPr/>
                    <a:lstStyle/>
                    <a:p>
                      <a:pPr marL="0" lvl="0" indent="0" algn="ctr" rtl="0">
                        <a:spcBef>
                          <a:spcPts val="0"/>
                        </a:spcBef>
                        <a:spcAft>
                          <a:spcPts val="0"/>
                        </a:spcAft>
                        <a:buNone/>
                      </a:pPr>
                      <a:r>
                        <a:rPr lang="en-US" sz="1200" b="1" dirty="0" err="1" smtClean="0">
                          <a:solidFill>
                            <a:schemeClr val="lt1"/>
                          </a:solidFill>
                        </a:rPr>
                        <a:t>proc_code</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smtClean="0">
                          <a:solidFill>
                            <a:schemeClr val="lt1"/>
                          </a:solidFill>
                        </a:rPr>
                        <a:t>department</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2700" cmpd="sng">
                      <a:noFill/>
                      <a:prstDash val="solid"/>
                    </a:lnT>
                    <a:lnB w="18975" cap="flat" cmpd="sng">
                      <a:solidFill>
                        <a:srgbClr val="FFFFFF"/>
                      </a:solidFill>
                      <a:prstDash val="solid"/>
                      <a:round/>
                      <a:headEnd type="none" w="sm" len="sm"/>
                      <a:tailEnd type="none" w="sm" len="sm"/>
                    </a:lnB>
                    <a:solidFill>
                      <a:schemeClr val="bg1">
                        <a:lumMod val="65000"/>
                      </a:schemeClr>
                    </a:solidFill>
                  </a:tcPr>
                </a:tc>
                <a:extLst>
                  <a:ext uri="{0D108BD9-81ED-4DB2-BD59-A6C34878D82A}">
                    <a16:rowId xmlns:a16="http://schemas.microsoft.com/office/drawing/2014/main" xmlns="" val="10000"/>
                  </a:ext>
                </a:extLst>
              </a:tr>
              <a:tr h="449580">
                <a:tc>
                  <a:txBody>
                    <a:bodyPr/>
                    <a:lstStyle/>
                    <a:p>
                      <a:pPr marL="0" lvl="0" indent="0" algn="ctr" rtl="0">
                        <a:spcBef>
                          <a:spcPts val="0"/>
                        </a:spcBef>
                        <a:spcAft>
                          <a:spcPts val="0"/>
                        </a:spcAft>
                        <a:buNone/>
                      </a:pPr>
                      <a:r>
                        <a:rPr lang="en-US" sz="1200" dirty="0"/>
                        <a:t>19766</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PRO</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D9D9D9"/>
                    </a:solidFill>
                  </a:tcPr>
                </a:tc>
                <a:extLst>
                  <a:ext uri="{0D108BD9-81ED-4DB2-BD59-A6C34878D82A}">
                    <a16:rowId xmlns:a16="http://schemas.microsoft.com/office/drawing/2014/main" xmlns="" val="10001"/>
                  </a:ext>
                </a:extLst>
              </a:tr>
              <a:tr h="468228">
                <a:tc>
                  <a:txBody>
                    <a:bodyPr/>
                    <a:lstStyle/>
                    <a:p>
                      <a:pPr marL="0" lvl="0" indent="0" algn="ctr" rtl="0">
                        <a:spcBef>
                          <a:spcPts val="0"/>
                        </a:spcBef>
                        <a:spcAft>
                          <a:spcPts val="0"/>
                        </a:spcAft>
                        <a:buNone/>
                      </a:pPr>
                      <a:r>
                        <a:rPr lang="en-US" sz="1200" dirty="0"/>
                        <a:t>88444</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9D9D9"/>
                    </a:solidFill>
                  </a:tcPr>
                </a:tc>
                <a:extLst>
                  <a:ext uri="{0D108BD9-81ED-4DB2-BD59-A6C34878D82A}">
                    <a16:rowId xmlns:a16="http://schemas.microsoft.com/office/drawing/2014/main" xmlns="" val="10002"/>
                  </a:ext>
                </a:extLst>
              </a:tr>
              <a:tr h="456396">
                <a:tc>
                  <a:txBody>
                    <a:bodyPr/>
                    <a:lstStyle/>
                    <a:p>
                      <a:pPr marL="0" lvl="0" indent="0" algn="ctr" rtl="0">
                        <a:spcBef>
                          <a:spcPts val="0"/>
                        </a:spcBef>
                        <a:spcAft>
                          <a:spcPts val="0"/>
                        </a:spcAft>
                        <a:buNone/>
                      </a:pPr>
                      <a:r>
                        <a:rPr lang="en-US" sz="1200" dirty="0"/>
                        <a:t>40477</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a:t>508061</a:t>
                      </a:r>
                      <a:endParaRPr sz="120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THYROID STIMULATING HORMONE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TSH</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9D9D9"/>
                    </a:solidFill>
                  </a:tcPr>
                </a:tc>
                <a:extLst>
                  <a:ext uri="{0D108BD9-81ED-4DB2-BD59-A6C34878D82A}">
                    <a16:rowId xmlns:a16="http://schemas.microsoft.com/office/drawing/2014/main" xmlns="" val="10003"/>
                  </a:ext>
                </a:extLst>
              </a:tr>
              <a:tr h="435140">
                <a:tc>
                  <a:txBody>
                    <a:bodyPr/>
                    <a:lstStyle/>
                    <a:p>
                      <a:pPr marL="0" lvl="0" indent="0" algn="ctr" rtl="0">
                        <a:spcBef>
                          <a:spcPts val="0"/>
                        </a:spcBef>
                        <a:spcAft>
                          <a:spcPts val="0"/>
                        </a:spcAft>
                        <a:buNone/>
                      </a:pPr>
                      <a:r>
                        <a:rPr lang="en-US" sz="1200" dirty="0"/>
                        <a:t>97641</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US" sz="1200" dirty="0"/>
                        <a:t>T4, FREE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US" sz="1200" dirty="0"/>
                        <a:t>T4FR</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D9D9D9"/>
                    </a:solidFill>
                  </a:tcPr>
                </a:tc>
                <a:extLst>
                  <a:ext uri="{0D108BD9-81ED-4DB2-BD59-A6C34878D82A}">
                    <a16:rowId xmlns:a16="http://schemas.microsoft.com/office/drawing/2014/main" xmlns="" val="10004"/>
                  </a:ext>
                </a:extLst>
              </a:tr>
            </a:tbl>
          </a:graphicData>
        </a:graphic>
      </p:graphicFrame>
      <p:graphicFrame>
        <p:nvGraphicFramePr>
          <p:cNvPr id="21" name="Google Shape;199;p22" hidden="1"/>
          <p:cNvGraphicFramePr/>
          <p:nvPr/>
        </p:nvGraphicFramePr>
        <p:xfrm>
          <a:off x="6870169" y="3499933"/>
          <a:ext cx="3884753" cy="3171090"/>
        </p:xfrm>
        <a:graphic>
          <a:graphicData uri="http://schemas.openxmlformats.org/drawingml/2006/table">
            <a:tbl>
              <a:tblPr>
                <a:noFill/>
                <a:tableStyleId>{71CB66AA-850D-4605-A19E-2ED404D436C7}</a:tableStyleId>
              </a:tblPr>
              <a:tblGrid>
                <a:gridCol w="2180430">
                  <a:extLst>
                    <a:ext uri="{9D8B030D-6E8A-4147-A177-3AD203B41FA5}">
                      <a16:colId xmlns:a16="http://schemas.microsoft.com/office/drawing/2014/main" xmlns="" val="20000"/>
                    </a:ext>
                  </a:extLst>
                </a:gridCol>
                <a:gridCol w="1704323">
                  <a:extLst>
                    <a:ext uri="{9D8B030D-6E8A-4147-A177-3AD203B41FA5}">
                      <a16:colId xmlns:a16="http://schemas.microsoft.com/office/drawing/2014/main" xmlns="" val="20001"/>
                    </a:ext>
                  </a:extLst>
                </a:gridCol>
              </a:tblGrid>
              <a:tr h="459090">
                <a:tc>
                  <a:txBody>
                    <a:bodyPr/>
                    <a:lstStyle/>
                    <a:p>
                      <a:pPr marL="0" lvl="0" indent="0" algn="ctr" rtl="0">
                        <a:spcBef>
                          <a:spcPts val="0"/>
                        </a:spcBef>
                        <a:spcAft>
                          <a:spcPts val="0"/>
                        </a:spcAft>
                        <a:buNone/>
                      </a:pPr>
                      <a:r>
                        <a:rPr lang="en-US" sz="1200" b="1" dirty="0" smtClean="0">
                          <a:solidFill>
                            <a:schemeClr val="lt1"/>
                          </a:solidFill>
                        </a:rPr>
                        <a:t>description</a:t>
                      </a:r>
                      <a:endParaRPr sz="1200" b="1" dirty="0">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smtClean="0">
                          <a:solidFill>
                            <a:schemeClr val="lt1"/>
                          </a:solidFill>
                        </a:rPr>
                        <a:t>department</a:t>
                      </a:r>
                      <a:endParaRPr sz="1200" b="1" dirty="0">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extLst>
                  <a:ext uri="{0D108BD9-81ED-4DB2-BD59-A6C34878D82A}">
                    <a16:rowId xmlns:a16="http://schemas.microsoft.com/office/drawing/2014/main" xmlns="" val="10000"/>
                  </a:ext>
                </a:extLst>
              </a:tr>
              <a:tr h="717345">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a:t>INTERNAL MEDICINE CLINIC</a:t>
                      </a:r>
                      <a:endParaRPr sz="12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extLst>
                  <a:ext uri="{0D108BD9-81ED-4DB2-BD59-A6C34878D82A}">
                    <a16:rowId xmlns:a16="http://schemas.microsoft.com/office/drawing/2014/main" xmlns="" val="10001"/>
                  </a:ext>
                </a:extLst>
              </a:tr>
              <a:tr h="717345">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extLst>
                  <a:ext uri="{0D108BD9-81ED-4DB2-BD59-A6C34878D82A}">
                    <a16:rowId xmlns:a16="http://schemas.microsoft.com/office/drawing/2014/main" xmlns="" val="10002"/>
                  </a:ext>
                </a:extLst>
              </a:tr>
              <a:tr h="717345">
                <a:tc>
                  <a:txBody>
                    <a:bodyPr/>
                    <a:lstStyle/>
                    <a:p>
                      <a:pPr marL="0" lvl="0" indent="0" algn="ctr" rtl="0">
                        <a:spcBef>
                          <a:spcPts val="0"/>
                        </a:spcBef>
                        <a:spcAft>
                          <a:spcPts val="0"/>
                        </a:spcAft>
                        <a:buNone/>
                      </a:pPr>
                      <a:r>
                        <a:rPr lang="en-US" sz="1200"/>
                        <a:t>THYROID STIMULATING HORMONE</a:t>
                      </a:r>
                      <a:endParaRPr sz="12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extLst>
                  <a:ext uri="{0D108BD9-81ED-4DB2-BD59-A6C34878D82A}">
                    <a16:rowId xmlns:a16="http://schemas.microsoft.com/office/drawing/2014/main" xmlns="" val="10003"/>
                  </a:ext>
                </a:extLst>
              </a:tr>
              <a:tr h="559965">
                <a:tc>
                  <a:txBody>
                    <a:bodyPr/>
                    <a:lstStyle/>
                    <a:p>
                      <a:pPr marL="0" lvl="0" indent="0" algn="ctr" rtl="0">
                        <a:spcBef>
                          <a:spcPts val="0"/>
                        </a:spcBef>
                        <a:spcAft>
                          <a:spcPts val="0"/>
                        </a:spcAft>
                        <a:buNone/>
                      </a:pPr>
                      <a:r>
                        <a:rPr lang="en-US" sz="1200" dirty="0"/>
                        <a:t>T4, FREE</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extLst>
                  <a:ext uri="{0D108BD9-81ED-4DB2-BD59-A6C34878D82A}">
                    <a16:rowId xmlns:a16="http://schemas.microsoft.com/office/drawing/2014/main" xmlns="" val="10004"/>
                  </a:ext>
                </a:extLst>
              </a:tr>
            </a:tbl>
          </a:graphicData>
        </a:graphic>
      </p:graphicFrame>
      <p:sp>
        <p:nvSpPr>
          <p:cNvPr id="18" name="Google Shape;197;p22"/>
          <p:cNvSpPr/>
          <p:nvPr/>
        </p:nvSpPr>
        <p:spPr>
          <a:xfrm>
            <a:off x="8251167" y="5033439"/>
            <a:ext cx="361572" cy="206847"/>
          </a:xfrm>
          <a:custGeom>
            <a:avLst/>
            <a:gdLst/>
            <a:ahLst/>
            <a:cxnLst/>
            <a:rect l="l" t="t" r="r" b="b"/>
            <a:pathLst>
              <a:path w="622300" h="382270" extrusionOk="0">
                <a:moveTo>
                  <a:pt x="357633" y="0"/>
                </a:moveTo>
                <a:lnTo>
                  <a:pt x="357633" y="133826"/>
                </a:lnTo>
                <a:lnTo>
                  <a:pt x="0" y="133826"/>
                </a:lnTo>
                <a:lnTo>
                  <a:pt x="0" y="247817"/>
                </a:lnTo>
                <a:lnTo>
                  <a:pt x="357633" y="247817"/>
                </a:lnTo>
                <a:lnTo>
                  <a:pt x="357633" y="381642"/>
                </a:lnTo>
                <a:lnTo>
                  <a:pt x="622085" y="190821"/>
                </a:lnTo>
                <a:lnTo>
                  <a:pt x="357633" y="0"/>
                </a:lnTo>
                <a:close/>
              </a:path>
            </a:pathLst>
          </a:custGeom>
          <a:solidFill>
            <a:srgbClr val="53585F"/>
          </a:solidFill>
          <a:ln>
            <a:noFill/>
          </a:ln>
        </p:spPr>
        <p:txBody>
          <a:bodyPr spcFirstLastPara="1" wrap="square" lIns="0" tIns="0" rIns="0" bIns="0" anchor="t" anchorCtr="0">
            <a:noAutofit/>
          </a:bodyPr>
          <a:lstStyle/>
          <a:p>
            <a:endParaRPr sz="964"/>
          </a:p>
        </p:txBody>
      </p:sp>
      <p:sp>
        <p:nvSpPr>
          <p:cNvPr id="23" name="Google Shape;196;p22"/>
          <p:cNvSpPr txBox="1"/>
          <p:nvPr/>
        </p:nvSpPr>
        <p:spPr>
          <a:xfrm>
            <a:off x="4859424" y="3528458"/>
            <a:ext cx="1380857" cy="396643"/>
          </a:xfrm>
          <a:prstGeom prst="rect">
            <a:avLst/>
          </a:prstGeom>
          <a:noFill/>
          <a:ln>
            <a:noFill/>
          </a:ln>
        </p:spPr>
        <p:txBody>
          <a:bodyPr spcFirstLastPara="1" wrap="square" lIns="0" tIns="8156" rIns="0" bIns="0" anchor="t" anchorCtr="0">
            <a:noAutofit/>
          </a:bodyPr>
          <a:lstStyle/>
          <a:p>
            <a:pPr marL="6803"/>
            <a:r>
              <a:rPr lang="en-US" sz="2196" dirty="0">
                <a:solidFill>
                  <a:srgbClr val="A6AAA9"/>
                </a:solidFill>
                <a:latin typeface="Calibri"/>
                <a:ea typeface="Calibri"/>
                <a:cs typeface="Calibri"/>
                <a:sym typeface="Calibri"/>
              </a:rPr>
              <a:t>orders</a:t>
            </a:r>
            <a:endParaRPr sz="2196" dirty="0">
              <a:latin typeface="Calibri"/>
              <a:ea typeface="Calibri"/>
              <a:cs typeface="Calibri"/>
              <a:sym typeface="Calibri"/>
            </a:endParaRPr>
          </a:p>
        </p:txBody>
      </p:sp>
      <p:graphicFrame>
        <p:nvGraphicFramePr>
          <p:cNvPr id="13" name="Google Shape;198;p22"/>
          <p:cNvGraphicFramePr/>
          <p:nvPr>
            <p:extLst>
              <p:ext uri="{D42A27DB-BD31-4B8C-83A1-F6EECF244321}">
                <p14:modId xmlns:p14="http://schemas.microsoft.com/office/powerpoint/2010/main" val="1105447810"/>
              </p:ext>
            </p:extLst>
          </p:nvPr>
        </p:nvGraphicFramePr>
        <p:xfrm>
          <a:off x="8913690" y="3925101"/>
          <a:ext cx="1665100" cy="2216675"/>
        </p:xfrm>
        <a:graphic>
          <a:graphicData uri="http://schemas.openxmlformats.org/drawingml/2006/table">
            <a:tbl>
              <a:tblPr>
                <a:noFill/>
                <a:tableStyleId>{71CB66AA-850D-4605-A19E-2ED404D436C7}</a:tableStyleId>
              </a:tblPr>
              <a:tblGrid>
                <a:gridCol w="764286">
                  <a:extLst>
                    <a:ext uri="{9D8B030D-6E8A-4147-A177-3AD203B41FA5}">
                      <a16:colId xmlns:a16="http://schemas.microsoft.com/office/drawing/2014/main" xmlns="" val="20000"/>
                    </a:ext>
                  </a:extLst>
                </a:gridCol>
                <a:gridCol w="900814">
                  <a:extLst>
                    <a:ext uri="{9D8B030D-6E8A-4147-A177-3AD203B41FA5}">
                      <a16:colId xmlns:a16="http://schemas.microsoft.com/office/drawing/2014/main" xmlns="" val="20001"/>
                    </a:ext>
                  </a:extLst>
                </a:gridCol>
              </a:tblGrid>
              <a:tr h="324297">
                <a:tc>
                  <a:txBody>
                    <a:bodyPr/>
                    <a:lstStyle/>
                    <a:p>
                      <a:pPr marL="0" lvl="0" indent="0" algn="ctr" rtl="0">
                        <a:spcBef>
                          <a:spcPts val="0"/>
                        </a:spcBef>
                        <a:spcAft>
                          <a:spcPts val="0"/>
                        </a:spcAft>
                        <a:buNone/>
                      </a:pPr>
                      <a:r>
                        <a:rPr lang="en-US" sz="1200" b="1" dirty="0" err="1" smtClean="0">
                          <a:solidFill>
                            <a:schemeClr val="lt1"/>
                          </a:solidFill>
                        </a:rPr>
                        <a:t>order_id</a:t>
                      </a:r>
                      <a:endParaRPr sz="1200" b="1" dirty="0">
                        <a:solidFill>
                          <a:schemeClr val="lt1"/>
                        </a:solidFill>
                      </a:endParaRPr>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err="1" smtClean="0">
                          <a:solidFill>
                            <a:schemeClr val="lt1"/>
                          </a:solidFill>
                        </a:rPr>
                        <a:t>proc_code</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rgbClr val="538DD5"/>
                    </a:solidFill>
                  </a:tcPr>
                </a:tc>
                <a:extLst>
                  <a:ext uri="{0D108BD9-81ED-4DB2-BD59-A6C34878D82A}">
                    <a16:rowId xmlns:a16="http://schemas.microsoft.com/office/drawing/2014/main" xmlns="" val="10000"/>
                  </a:ext>
                </a:extLst>
              </a:tr>
              <a:tr h="470212">
                <a:tc>
                  <a:txBody>
                    <a:bodyPr/>
                    <a:lstStyle/>
                    <a:p>
                      <a:pPr marL="0" lvl="0" indent="0" algn="ctr" rtl="0">
                        <a:spcBef>
                          <a:spcPts val="0"/>
                        </a:spcBef>
                        <a:spcAft>
                          <a:spcPts val="0"/>
                        </a:spcAft>
                        <a:buNone/>
                      </a:pPr>
                      <a:r>
                        <a:rPr lang="en-US" sz="1200" dirty="0"/>
                        <a:t>19766</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PRO</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1"/>
                  </a:ext>
                </a:extLst>
              </a:tr>
              <a:tr h="489716">
                <a:tc>
                  <a:txBody>
                    <a:bodyPr/>
                    <a:lstStyle/>
                    <a:p>
                      <a:pPr marL="0" lvl="0" indent="0" algn="ctr" rtl="0">
                        <a:spcBef>
                          <a:spcPts val="0"/>
                        </a:spcBef>
                        <a:spcAft>
                          <a:spcPts val="0"/>
                        </a:spcAft>
                        <a:buNone/>
                      </a:pPr>
                      <a:r>
                        <a:rPr lang="en-US" sz="1200" dirty="0"/>
                        <a:t>88444</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2"/>
                  </a:ext>
                </a:extLst>
              </a:tr>
              <a:tr h="477341">
                <a:tc>
                  <a:txBody>
                    <a:bodyPr/>
                    <a:lstStyle/>
                    <a:p>
                      <a:pPr marL="0" lvl="0" indent="0" algn="ctr" rtl="0">
                        <a:spcBef>
                          <a:spcPts val="0"/>
                        </a:spcBef>
                        <a:spcAft>
                          <a:spcPts val="0"/>
                        </a:spcAft>
                        <a:buNone/>
                      </a:pPr>
                      <a:r>
                        <a:rPr lang="en-US" sz="1200" dirty="0"/>
                        <a:t>40477</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TSH</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3"/>
                  </a:ext>
                </a:extLst>
              </a:tr>
              <a:tr h="455109">
                <a:tc>
                  <a:txBody>
                    <a:bodyPr/>
                    <a:lstStyle/>
                    <a:p>
                      <a:pPr marL="0" lvl="0" indent="0" algn="ctr" rtl="0">
                        <a:spcBef>
                          <a:spcPts val="0"/>
                        </a:spcBef>
                        <a:spcAft>
                          <a:spcPts val="0"/>
                        </a:spcAft>
                        <a:buNone/>
                      </a:pPr>
                      <a:r>
                        <a:rPr lang="en-US" sz="1200" dirty="0"/>
                        <a:t>97641</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T4FR</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462723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15"/>
        <p:cNvGrpSpPr/>
        <p:nvPr/>
      </p:nvGrpSpPr>
      <p:grpSpPr>
        <a:xfrm>
          <a:off x="0" y="0"/>
          <a:ext cx="0" cy="0"/>
          <a:chOff x="0" y="0"/>
          <a:chExt cx="0" cy="0"/>
        </a:xfrm>
      </p:grpSpPr>
      <p:sp>
        <p:nvSpPr>
          <p:cNvPr id="216" name="Google Shape;216;p24"/>
          <p:cNvSpPr/>
          <p:nvPr/>
        </p:nvSpPr>
        <p:spPr>
          <a:xfrm>
            <a:off x="1" y="0"/>
            <a:ext cx="12192000"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17" name="Google Shape;217;p24"/>
          <p:cNvSpPr txBox="1">
            <a:spLocks noGrp="1"/>
          </p:cNvSpPr>
          <p:nvPr>
            <p:ph type="title"/>
          </p:nvPr>
        </p:nvSpPr>
        <p:spPr>
          <a:xfrm>
            <a:off x="4772555" y="614555"/>
            <a:ext cx="2981259" cy="777536"/>
          </a:xfrm>
          <a:prstGeom prst="rect">
            <a:avLst/>
          </a:prstGeom>
          <a:noFill/>
          <a:ln>
            <a:noFill/>
          </a:ln>
        </p:spPr>
        <p:txBody>
          <a:bodyPr spcFirstLastPara="1" wrap="square" lIns="0" tIns="6455" rIns="0" bIns="0" anchor="t" anchorCtr="0">
            <a:noAutofit/>
          </a:bodyPr>
          <a:lstStyle/>
          <a:p>
            <a:pPr marL="10545"/>
            <a:r>
              <a:rPr lang="en-US" dirty="0"/>
              <a:t>Exercise 2</a:t>
            </a:r>
            <a:endParaRPr dirty="0"/>
          </a:p>
        </p:txBody>
      </p:sp>
      <p:sp>
        <p:nvSpPr>
          <p:cNvPr id="218" name="Google Shape;218;p24"/>
          <p:cNvSpPr txBox="1"/>
          <p:nvPr/>
        </p:nvSpPr>
        <p:spPr>
          <a:xfrm>
            <a:off x="2384384" y="1859498"/>
            <a:ext cx="7718625" cy="1323482"/>
          </a:xfrm>
          <a:prstGeom prst="rect">
            <a:avLst/>
          </a:prstGeom>
          <a:noFill/>
          <a:ln>
            <a:noFill/>
          </a:ln>
        </p:spPr>
        <p:txBody>
          <a:bodyPr spcFirstLastPara="1" wrap="square" lIns="0" tIns="6455" rIns="0" bIns="0" anchor="t" anchorCtr="0">
            <a:noAutofit/>
          </a:bodyPr>
          <a:lstStyle/>
          <a:p>
            <a:pPr marL="6803"/>
            <a:r>
              <a:rPr lang="en-US" sz="2652" dirty="0">
                <a:solidFill>
                  <a:srgbClr val="005493"/>
                </a:solidFill>
                <a:latin typeface="Calibri"/>
                <a:ea typeface="Calibri"/>
                <a:cs typeface="Calibri"/>
                <a:sym typeface="Calibri"/>
              </a:rPr>
              <a:t>Alter the code to select just the </a:t>
            </a:r>
            <a:r>
              <a:rPr lang="en-US" sz="2652" b="1" dirty="0" err="1" smtClean="0">
                <a:solidFill>
                  <a:srgbClr val="005493"/>
                </a:solidFill>
              </a:rPr>
              <a:t>order_status_c</a:t>
            </a:r>
            <a:r>
              <a:rPr lang="en-US" sz="2652" b="1" dirty="0" smtClean="0">
                <a:solidFill>
                  <a:srgbClr val="005493"/>
                </a:solidFill>
              </a:rPr>
              <a:t> </a:t>
            </a:r>
            <a:r>
              <a:rPr lang="en-US" sz="2652" dirty="0">
                <a:solidFill>
                  <a:srgbClr val="005493"/>
                </a:solidFill>
                <a:latin typeface="Calibri"/>
                <a:ea typeface="Calibri"/>
                <a:cs typeface="Calibri"/>
                <a:sym typeface="Calibri"/>
              </a:rPr>
              <a:t>column using the (1) column name and the (2) column number:</a:t>
            </a:r>
            <a:endParaRPr sz="2652" dirty="0">
              <a:latin typeface="Calibri"/>
              <a:ea typeface="Calibri"/>
              <a:cs typeface="Calibri"/>
              <a:sym typeface="Calibri"/>
            </a:endParaRPr>
          </a:p>
          <a:p>
            <a:pPr marL="6803">
              <a:spcBef>
                <a:spcPts val="2737"/>
              </a:spcBef>
            </a:pPr>
            <a:r>
              <a:rPr lang="en-US" sz="2652" dirty="0" smtClean="0">
                <a:solidFill>
                  <a:srgbClr val="164F86"/>
                </a:solidFill>
                <a:latin typeface="Consolas" panose="020B0609020204030204" pitchFamily="49" charset="0"/>
                <a:ea typeface="Courier New"/>
                <a:cs typeface="Consolas" panose="020B0609020204030204" pitchFamily="49" charset="0"/>
                <a:sym typeface="Courier New"/>
              </a:rPr>
              <a:t>select(</a:t>
            </a:r>
            <a:r>
              <a:rPr lang="en-US" sz="2652" dirty="0" err="1" smtClean="0">
                <a:solidFill>
                  <a:srgbClr val="164F86"/>
                </a:solidFill>
                <a:latin typeface="Consolas" panose="020B0609020204030204" pitchFamily="49" charset="0"/>
                <a:ea typeface="Courier New"/>
                <a:cs typeface="Consolas" panose="020B0609020204030204" pitchFamily="49" charset="0"/>
                <a:sym typeface="Courier New"/>
              </a:rPr>
              <a:t>orders,description</a:t>
            </a:r>
            <a:r>
              <a:rPr lang="en-US" sz="2652" dirty="0" smtClean="0">
                <a:solidFill>
                  <a:srgbClr val="164F86"/>
                </a:solidFill>
                <a:latin typeface="Consolas" panose="020B0609020204030204" pitchFamily="49" charset="0"/>
                <a:ea typeface="Courier New"/>
                <a:cs typeface="Consolas" panose="020B0609020204030204" pitchFamily="49" charset="0"/>
                <a:sym typeface="Courier New"/>
              </a:rPr>
              <a:t>, department)</a:t>
            </a:r>
            <a:endParaRPr sz="2652" dirty="0">
              <a:latin typeface="Consolas" panose="020B0609020204030204" pitchFamily="49" charset="0"/>
              <a:ea typeface="Courier New"/>
              <a:cs typeface="Consolas" panose="020B0609020204030204" pitchFamily="49" charset="0"/>
              <a:sym typeface="Courier New"/>
            </a:endParaRPr>
          </a:p>
        </p:txBody>
      </p:sp>
      <p:sp>
        <p:nvSpPr>
          <p:cNvPr id="219" name="Google Shape;219;p24"/>
          <p:cNvSpPr/>
          <p:nvPr/>
        </p:nvSpPr>
        <p:spPr>
          <a:xfrm>
            <a:off x="9752774" y="5719536"/>
            <a:ext cx="2256268" cy="1007839"/>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48978" tIns="48978" rIns="48978" bIns="48978" anchor="ctr" anchorCtr="0">
            <a:noAutofit/>
          </a:bodyPr>
          <a:lstStyle/>
          <a:p>
            <a:pPr algn="ctr"/>
            <a:r>
              <a:rPr lang="en-US" sz="5143">
                <a:latin typeface="Courier New"/>
                <a:ea typeface="Courier New"/>
                <a:cs typeface="Courier New"/>
                <a:sym typeface="Courier New"/>
              </a:rPr>
              <a:t>02:00</a:t>
            </a:r>
            <a:endParaRPr sz="5143">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23"/>
        <p:cNvGrpSpPr/>
        <p:nvPr/>
      </p:nvGrpSpPr>
      <p:grpSpPr>
        <a:xfrm>
          <a:off x="0" y="0"/>
          <a:ext cx="0" cy="0"/>
          <a:chOff x="0" y="0"/>
          <a:chExt cx="0" cy="0"/>
        </a:xfrm>
      </p:grpSpPr>
      <p:sp>
        <p:nvSpPr>
          <p:cNvPr id="225" name="Google Shape;225;p25"/>
          <p:cNvSpPr/>
          <p:nvPr/>
        </p:nvSpPr>
        <p:spPr>
          <a:xfrm>
            <a:off x="1216768" y="560135"/>
            <a:ext cx="9758703" cy="4901564"/>
          </a:xfrm>
          <a:custGeom>
            <a:avLst/>
            <a:gdLst/>
            <a:ahLst/>
            <a:cxnLst/>
            <a:rect l="l" t="t" r="r" b="b"/>
            <a:pathLst>
              <a:path w="18216245" h="8079105" extrusionOk="0">
                <a:moveTo>
                  <a:pt x="0" y="0"/>
                </a:moveTo>
                <a:lnTo>
                  <a:pt x="18215801" y="0"/>
                </a:lnTo>
                <a:lnTo>
                  <a:pt x="18215801" y="8078796"/>
                </a:lnTo>
                <a:lnTo>
                  <a:pt x="0" y="8078796"/>
                </a:lnTo>
                <a:lnTo>
                  <a:pt x="0" y="0"/>
                </a:lnTo>
                <a:close/>
              </a:path>
            </a:pathLst>
          </a:custGeom>
          <a:solidFill>
            <a:srgbClr val="F0F2F4"/>
          </a:solidFill>
          <a:ln>
            <a:noFill/>
          </a:ln>
        </p:spPr>
        <p:txBody>
          <a:bodyPr spcFirstLastPara="1" wrap="square" lIns="0" tIns="0" rIns="0" bIns="0" anchor="t" anchorCtr="0">
            <a:noAutofit/>
          </a:bodyPr>
          <a:lstStyle/>
          <a:p>
            <a:endParaRPr sz="964"/>
          </a:p>
        </p:txBody>
      </p:sp>
      <p:sp>
        <p:nvSpPr>
          <p:cNvPr id="226" name="Google Shape;226;p25"/>
          <p:cNvSpPr/>
          <p:nvPr/>
        </p:nvSpPr>
        <p:spPr>
          <a:xfrm>
            <a:off x="1216768" y="560135"/>
            <a:ext cx="9758703" cy="4901564"/>
          </a:xfrm>
          <a:custGeom>
            <a:avLst/>
            <a:gdLst/>
            <a:ahLst/>
            <a:cxnLst/>
            <a:rect l="l" t="t" r="r" b="b"/>
            <a:pathLst>
              <a:path w="18216245" h="8079105" extrusionOk="0">
                <a:moveTo>
                  <a:pt x="0" y="0"/>
                </a:moveTo>
                <a:lnTo>
                  <a:pt x="18215801" y="0"/>
                </a:lnTo>
                <a:lnTo>
                  <a:pt x="18215801" y="8078797"/>
                </a:lnTo>
                <a:lnTo>
                  <a:pt x="0" y="8078797"/>
                </a:lnTo>
                <a:lnTo>
                  <a:pt x="0" y="0"/>
                </a:lnTo>
                <a:close/>
              </a:path>
            </a:pathLst>
          </a:custGeom>
          <a:noFill/>
          <a:ln w="104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227" name="Google Shape;227;p25"/>
          <p:cNvSpPr txBox="1">
            <a:spLocks noGrp="1"/>
          </p:cNvSpPr>
          <p:nvPr>
            <p:ph type="title"/>
          </p:nvPr>
        </p:nvSpPr>
        <p:spPr>
          <a:xfrm>
            <a:off x="1319557" y="221267"/>
            <a:ext cx="7312821" cy="1079710"/>
          </a:xfrm>
          <a:prstGeom prst="rect">
            <a:avLst/>
          </a:prstGeom>
          <a:noFill/>
          <a:ln>
            <a:noFill/>
          </a:ln>
        </p:spPr>
        <p:txBody>
          <a:bodyPr spcFirstLastPara="1" wrap="square" lIns="0" tIns="8156" rIns="0" bIns="0" anchor="t" anchorCtr="0">
            <a:noAutofit/>
          </a:bodyPr>
          <a:lstStyle/>
          <a:p>
            <a:pPr>
              <a:spcBef>
                <a:spcPts val="2737"/>
              </a:spcBef>
            </a:pPr>
            <a:r>
              <a:rPr lang="en-US" sz="2652" dirty="0" smtClean="0">
                <a:solidFill>
                  <a:srgbClr val="164F86"/>
                </a:solidFill>
                <a:latin typeface="Consolas" panose="020B0609020204030204" pitchFamily="49" charset="0"/>
                <a:ea typeface="Courier New"/>
                <a:cs typeface="Consolas" panose="020B0609020204030204" pitchFamily="49" charset="0"/>
                <a:sym typeface="Courier New"/>
              </a:rPr>
              <a:t>select(orders, </a:t>
            </a:r>
            <a:r>
              <a:rPr lang="en-US" sz="2652" dirty="0" err="1" smtClean="0">
                <a:latin typeface="Consolas" panose="020B0609020204030204" pitchFamily="49" charset="0"/>
                <a:ea typeface="Courier New"/>
                <a:cs typeface="Consolas" panose="020B0609020204030204" pitchFamily="49" charset="0"/>
                <a:sym typeface="Courier New"/>
              </a:rPr>
              <a:t>order_status_c</a:t>
            </a:r>
            <a:r>
              <a:rPr lang="en-US" sz="2652" dirty="0" smtClean="0">
                <a:solidFill>
                  <a:srgbClr val="164F86"/>
                </a:solidFill>
                <a:latin typeface="Consolas" panose="020B0609020204030204" pitchFamily="49" charset="0"/>
                <a:ea typeface="Courier New"/>
                <a:cs typeface="Consolas" panose="020B0609020204030204" pitchFamily="49" charset="0"/>
                <a:sym typeface="Courier New"/>
              </a:rPr>
              <a:t>)</a:t>
            </a:r>
            <a:endParaRPr sz="2196" dirty="0">
              <a:solidFill>
                <a:srgbClr val="000000"/>
              </a:solidFill>
              <a:latin typeface="Consolas" panose="020B0609020204030204" pitchFamily="49" charset="0"/>
              <a:ea typeface="Courier New"/>
              <a:cs typeface="Consolas" panose="020B0609020204030204" pitchFamily="49" charset="0"/>
              <a:sym typeface="Courier New"/>
            </a:endParaRPr>
          </a:p>
        </p:txBody>
      </p:sp>
      <p:sp>
        <p:nvSpPr>
          <p:cNvPr id="228" name="Google Shape;228;p25"/>
          <p:cNvSpPr txBox="1">
            <a:spLocks noGrp="1"/>
          </p:cNvSpPr>
          <p:nvPr>
            <p:ph type="title"/>
          </p:nvPr>
        </p:nvSpPr>
        <p:spPr>
          <a:xfrm>
            <a:off x="1319558" y="606340"/>
            <a:ext cx="7312821" cy="591429"/>
          </a:xfrm>
          <a:prstGeom prst="rect">
            <a:avLst/>
          </a:prstGeom>
          <a:noFill/>
          <a:ln>
            <a:noFill/>
          </a:ln>
        </p:spPr>
        <p:txBody>
          <a:bodyPr spcFirstLastPara="1" wrap="square" lIns="0" tIns="8156" rIns="0" bIns="0" anchor="t" anchorCtr="0">
            <a:noAutofit/>
          </a:bodyPr>
          <a:lstStyle/>
          <a:p>
            <a:pPr>
              <a:spcBef>
                <a:spcPts val="2737"/>
              </a:spcBef>
            </a:pPr>
            <a:r>
              <a:rPr lang="en-US" sz="2652" dirty="0">
                <a:solidFill>
                  <a:srgbClr val="164F86"/>
                </a:solidFill>
                <a:latin typeface="Consolas" panose="020B0609020204030204" pitchFamily="49" charset="0"/>
                <a:ea typeface="Courier New"/>
                <a:cs typeface="Consolas" panose="020B0609020204030204" pitchFamily="49" charset="0"/>
                <a:sym typeface="Courier New"/>
              </a:rPr>
              <a:t>select(orders</a:t>
            </a:r>
            <a:r>
              <a:rPr lang="en-US" sz="2652" dirty="0" smtClean="0">
                <a:solidFill>
                  <a:srgbClr val="164F86"/>
                </a:solidFill>
                <a:latin typeface="Consolas" panose="020B0609020204030204" pitchFamily="49" charset="0"/>
                <a:ea typeface="Courier New"/>
                <a:cs typeface="Consolas" panose="020B0609020204030204" pitchFamily="49" charset="0"/>
                <a:sym typeface="Courier New"/>
              </a:rPr>
              <a:t>, </a:t>
            </a:r>
            <a:r>
              <a:rPr lang="en-US" sz="2652" dirty="0" smtClean="0">
                <a:latin typeface="Consolas" panose="020B0609020204030204" pitchFamily="49" charset="0"/>
                <a:ea typeface="Courier New"/>
                <a:cs typeface="Consolas" panose="020B0609020204030204" pitchFamily="49" charset="0"/>
                <a:sym typeface="Courier New"/>
              </a:rPr>
              <a:t>8</a:t>
            </a:r>
            <a:r>
              <a:rPr lang="en-US" sz="2652" dirty="0">
                <a:solidFill>
                  <a:srgbClr val="164F86"/>
                </a:solidFill>
                <a:latin typeface="Consolas" panose="020B0609020204030204" pitchFamily="49" charset="0"/>
                <a:ea typeface="Courier New"/>
                <a:cs typeface="Consolas" panose="020B0609020204030204" pitchFamily="49" charset="0"/>
                <a:sym typeface="Courier New"/>
              </a:rPr>
              <a:t>)</a:t>
            </a:r>
            <a:endParaRPr sz="2196" dirty="0">
              <a:solidFill>
                <a:srgbClr val="000000"/>
              </a:solidFill>
              <a:latin typeface="Consolas" panose="020B0609020204030204" pitchFamily="49" charset="0"/>
              <a:ea typeface="Courier New"/>
              <a:cs typeface="Consolas" panose="020B0609020204030204" pitchFamily="49" charset="0"/>
              <a:sym typeface="Courier New"/>
            </a:endParaRPr>
          </a:p>
        </p:txBody>
      </p:sp>
      <p:pic>
        <p:nvPicPr>
          <p:cNvPr id="2" name="Picture 1"/>
          <p:cNvPicPr>
            <a:picLocks noChangeAspect="1"/>
          </p:cNvPicPr>
          <p:nvPr/>
        </p:nvPicPr>
        <p:blipFill>
          <a:blip r:embed="rId3"/>
          <a:stretch>
            <a:fillRect/>
          </a:stretch>
        </p:blipFill>
        <p:spPr>
          <a:xfrm>
            <a:off x="1753994" y="1639845"/>
            <a:ext cx="2171700" cy="3133725"/>
          </a:xfrm>
          <a:prstGeom prst="rect">
            <a:avLst/>
          </a:prstGeom>
        </p:spPr>
      </p:pic>
      <p:sp>
        <p:nvSpPr>
          <p:cNvPr id="9" name="Google Shape;46;p7"/>
          <p:cNvSpPr>
            <a:spLocks noChangeAspect="1"/>
          </p:cNvSpPr>
          <p:nvPr/>
        </p:nvSpPr>
        <p:spPr>
          <a:xfrm>
            <a:off x="11152671" y="5805616"/>
            <a:ext cx="776274" cy="835671"/>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1"/>
        <p:cNvGrpSpPr/>
        <p:nvPr/>
      </p:nvGrpSpPr>
      <p:grpSpPr>
        <a:xfrm>
          <a:off x="0" y="0"/>
          <a:ext cx="0" cy="0"/>
          <a:chOff x="0" y="0"/>
          <a:chExt cx="0" cy="0"/>
        </a:xfrm>
      </p:grpSpPr>
      <p:sp>
        <p:nvSpPr>
          <p:cNvPr id="52" name="Google Shape;52;p8"/>
          <p:cNvSpPr/>
          <p:nvPr/>
        </p:nvSpPr>
        <p:spPr>
          <a:xfrm>
            <a:off x="0" y="0"/>
            <a:ext cx="12192000"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53" name="Google Shape;53;p8"/>
          <p:cNvSpPr txBox="1"/>
          <p:nvPr/>
        </p:nvSpPr>
        <p:spPr>
          <a:xfrm>
            <a:off x="4535392" y="544710"/>
            <a:ext cx="3116089" cy="914464"/>
          </a:xfrm>
          <a:prstGeom prst="rect">
            <a:avLst/>
          </a:prstGeom>
          <a:noFill/>
          <a:ln>
            <a:noFill/>
          </a:ln>
        </p:spPr>
        <p:txBody>
          <a:bodyPr spcFirstLastPara="1" wrap="square" lIns="0" tIns="8504" rIns="0" bIns="0" anchor="t" anchorCtr="0">
            <a:noAutofit/>
          </a:bodyPr>
          <a:lstStyle/>
          <a:p>
            <a:pPr marL="6803"/>
            <a:r>
              <a:rPr lang="en-US" sz="5196">
                <a:solidFill>
                  <a:srgbClr val="005493"/>
                </a:solidFill>
                <a:latin typeface="Calibri"/>
                <a:ea typeface="Calibri"/>
                <a:cs typeface="Calibri"/>
                <a:sym typeface="Calibri"/>
              </a:rPr>
              <a:t>Exercise 1</a:t>
            </a:r>
            <a:endParaRPr sz="5196">
              <a:latin typeface="Calibri"/>
              <a:ea typeface="Calibri"/>
              <a:cs typeface="Calibri"/>
              <a:sym typeface="Calibri"/>
            </a:endParaRPr>
          </a:p>
        </p:txBody>
      </p:sp>
      <p:sp>
        <p:nvSpPr>
          <p:cNvPr id="54" name="Google Shape;54;p8"/>
          <p:cNvSpPr txBox="1"/>
          <p:nvPr/>
        </p:nvSpPr>
        <p:spPr>
          <a:xfrm>
            <a:off x="3535680" y="2077900"/>
            <a:ext cx="7216140" cy="1386964"/>
          </a:xfrm>
          <a:prstGeom prst="rect">
            <a:avLst/>
          </a:prstGeom>
          <a:noFill/>
          <a:ln>
            <a:noFill/>
          </a:ln>
        </p:spPr>
        <p:txBody>
          <a:bodyPr spcFirstLastPara="1" wrap="square" lIns="0" tIns="6455" rIns="0" bIns="0" anchor="t" anchorCtr="0">
            <a:noAutofit/>
          </a:bodyPr>
          <a:lstStyle/>
          <a:p>
            <a:pPr marL="6803" marR="2721">
              <a:lnSpc>
                <a:spcPct val="134900"/>
              </a:lnSpc>
            </a:pPr>
            <a:r>
              <a:rPr lang="en-US" sz="4400" dirty="0">
                <a:solidFill>
                  <a:srgbClr val="005493"/>
                </a:solidFill>
                <a:latin typeface="Calibri"/>
                <a:ea typeface="Calibri"/>
                <a:cs typeface="Calibri"/>
                <a:sym typeface="Calibri"/>
              </a:rPr>
              <a:t>Open </a:t>
            </a:r>
            <a:r>
              <a:rPr lang="en-US" sz="4400" b="1" dirty="0" smtClean="0">
                <a:solidFill>
                  <a:srgbClr val="005493"/>
                </a:solidFill>
              </a:rPr>
              <a:t>03-Transform.Rmd</a:t>
            </a:r>
            <a:r>
              <a:rPr lang="en-US" sz="4400" dirty="0" smtClean="0">
                <a:solidFill>
                  <a:srgbClr val="005493"/>
                </a:solidFill>
                <a:latin typeface="Calibri"/>
                <a:ea typeface="Calibri"/>
                <a:cs typeface="Calibri"/>
                <a:sym typeface="Calibri"/>
              </a:rPr>
              <a:t> </a:t>
            </a:r>
            <a:r>
              <a:rPr lang="en-US" sz="4400" dirty="0">
                <a:solidFill>
                  <a:srgbClr val="005493"/>
                </a:solidFill>
                <a:latin typeface="Calibri"/>
                <a:ea typeface="Calibri"/>
                <a:cs typeface="Calibri"/>
                <a:sym typeface="Calibri"/>
              </a:rPr>
              <a:t>Run the setup chunk</a:t>
            </a:r>
            <a:endParaRPr sz="4400" dirty="0">
              <a:latin typeface="Calibri"/>
              <a:ea typeface="Calibri"/>
              <a:cs typeface="Calibri"/>
              <a:sym typeface="Calibri"/>
            </a:endParaRPr>
          </a:p>
        </p:txBody>
      </p:sp>
      <p:sp>
        <p:nvSpPr>
          <p:cNvPr id="55" name="Google Shape;55;p8"/>
          <p:cNvSpPr/>
          <p:nvPr/>
        </p:nvSpPr>
        <p:spPr>
          <a:xfrm>
            <a:off x="9592754" y="5591085"/>
            <a:ext cx="2256268" cy="1007839"/>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48978" tIns="48978" rIns="48978" bIns="48978" anchor="ctr" anchorCtr="0">
            <a:noAutofit/>
          </a:bodyPr>
          <a:lstStyle/>
          <a:p>
            <a:pPr algn="ctr"/>
            <a:r>
              <a:rPr lang="en-US" sz="5143">
                <a:latin typeface="Courier New"/>
                <a:ea typeface="Courier New"/>
                <a:cs typeface="Courier New"/>
                <a:sym typeface="Courier New"/>
              </a:rPr>
              <a:t>01:00</a:t>
            </a:r>
            <a:endParaRPr sz="5143">
              <a:latin typeface="Courier New"/>
              <a:ea typeface="Courier New"/>
              <a:cs typeface="Courier New"/>
              <a:sym typeface="Courier New"/>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33"/>
        <p:cNvGrpSpPr/>
        <p:nvPr/>
      </p:nvGrpSpPr>
      <p:grpSpPr>
        <a:xfrm>
          <a:off x="0" y="0"/>
          <a:ext cx="0" cy="0"/>
          <a:chOff x="0" y="0"/>
          <a:chExt cx="0" cy="0"/>
        </a:xfrm>
      </p:grpSpPr>
      <p:sp>
        <p:nvSpPr>
          <p:cNvPr id="236" name="Google Shape;236;p26"/>
          <p:cNvSpPr txBox="1"/>
          <p:nvPr/>
        </p:nvSpPr>
        <p:spPr>
          <a:xfrm>
            <a:off x="241683" y="1078104"/>
            <a:ext cx="6934622" cy="396643"/>
          </a:xfrm>
          <a:prstGeom prst="rect">
            <a:avLst/>
          </a:prstGeom>
          <a:noFill/>
          <a:ln>
            <a:noFill/>
          </a:ln>
        </p:spPr>
        <p:txBody>
          <a:bodyPr spcFirstLastPara="1" wrap="square" lIns="0" tIns="8156" rIns="0" bIns="0" anchor="t" anchorCtr="0">
            <a:noAutofit/>
          </a:bodyPr>
          <a:lstStyle/>
          <a:p>
            <a:pPr marL="6803"/>
            <a:r>
              <a:rPr lang="en-US" sz="3600" b="1" dirty="0">
                <a:latin typeface="Calibri" panose="020F0502020204030204" pitchFamily="34" charset="0"/>
                <a:ea typeface="Trebuchet MS"/>
                <a:cs typeface="Trebuchet MS"/>
                <a:sym typeface="Trebuchet MS"/>
              </a:rPr>
              <a:t>:</a:t>
            </a:r>
            <a:r>
              <a:rPr lang="en-US" sz="3200" b="1" dirty="0">
                <a:latin typeface="Calibri" panose="020F0502020204030204" pitchFamily="34" charset="0"/>
                <a:ea typeface="Trebuchet MS"/>
                <a:cs typeface="Trebuchet MS"/>
                <a:sym typeface="Trebuchet MS"/>
              </a:rPr>
              <a:t> </a:t>
            </a:r>
            <a:r>
              <a:rPr lang="en-US" sz="3200" b="1" dirty="0" smtClean="0">
                <a:latin typeface="Calibri" panose="020F0502020204030204" pitchFamily="34" charset="0"/>
                <a:ea typeface="Trebuchet MS"/>
                <a:cs typeface="Trebuchet MS"/>
                <a:sym typeface="Trebuchet MS"/>
              </a:rPr>
              <a:t>	              </a:t>
            </a:r>
            <a:r>
              <a:rPr lang="en-US" sz="3200" dirty="0" smtClean="0">
                <a:latin typeface="Calibri" panose="020F0502020204030204" pitchFamily="34" charset="0"/>
                <a:ea typeface="Calibri"/>
                <a:cs typeface="Calibri"/>
                <a:sym typeface="Calibri"/>
              </a:rPr>
              <a:t>Select </a:t>
            </a:r>
            <a:r>
              <a:rPr lang="en-US" sz="3200" dirty="0">
                <a:latin typeface="Calibri" panose="020F0502020204030204" pitchFamily="34" charset="0"/>
                <a:ea typeface="Calibri"/>
                <a:cs typeface="Calibri"/>
                <a:sym typeface="Calibri"/>
              </a:rPr>
              <a:t>range of columns</a:t>
            </a:r>
            <a:endParaRPr sz="3200" dirty="0">
              <a:latin typeface="Calibri" panose="020F0502020204030204" pitchFamily="34" charset="0"/>
              <a:ea typeface="Calibri"/>
              <a:cs typeface="Calibri"/>
              <a:sym typeface="Calibri"/>
            </a:endParaRPr>
          </a:p>
        </p:txBody>
      </p:sp>
      <p:sp>
        <p:nvSpPr>
          <p:cNvPr id="238" name="Google Shape;238;p26"/>
          <p:cNvSpPr txBox="1"/>
          <p:nvPr/>
        </p:nvSpPr>
        <p:spPr>
          <a:xfrm>
            <a:off x="241682" y="2511063"/>
            <a:ext cx="7736513" cy="396643"/>
          </a:xfrm>
          <a:prstGeom prst="rect">
            <a:avLst/>
          </a:prstGeom>
          <a:noFill/>
          <a:ln>
            <a:noFill/>
          </a:ln>
        </p:spPr>
        <p:txBody>
          <a:bodyPr spcFirstLastPara="1" wrap="square" lIns="0" tIns="8156" rIns="0" bIns="0" anchor="t" anchorCtr="0">
            <a:noAutofit/>
          </a:bodyPr>
          <a:lstStyle/>
          <a:p>
            <a:pPr marL="6803"/>
            <a:r>
              <a:rPr lang="en-US" sz="3600" b="1" dirty="0" smtClean="0">
                <a:latin typeface="Calibri" panose="020F0502020204030204" pitchFamily="34" charset="0"/>
                <a:ea typeface="Calibri"/>
                <a:cs typeface="Calibri"/>
                <a:sym typeface="Trebuchet MS"/>
              </a:rPr>
              <a:t>–</a:t>
            </a:r>
            <a:r>
              <a:rPr lang="en-US" sz="3200" dirty="0" smtClean="0">
                <a:latin typeface="Calibri" panose="020F0502020204030204" pitchFamily="34" charset="0"/>
                <a:ea typeface="Calibri"/>
                <a:cs typeface="Calibri"/>
                <a:sym typeface="Trebuchet MS"/>
              </a:rPr>
              <a:t> 	              </a:t>
            </a:r>
            <a:r>
              <a:rPr lang="en-US" sz="3200" dirty="0" smtClean="0">
                <a:latin typeface="Calibri" panose="020F0502020204030204" pitchFamily="34" charset="0"/>
                <a:ea typeface="Calibri"/>
                <a:cs typeface="Calibri"/>
                <a:sym typeface="Calibri"/>
              </a:rPr>
              <a:t>Select </a:t>
            </a:r>
            <a:r>
              <a:rPr lang="en-US" sz="3200" dirty="0">
                <a:latin typeface="Calibri" panose="020F0502020204030204" pitchFamily="34" charset="0"/>
                <a:ea typeface="Calibri"/>
                <a:cs typeface="Calibri"/>
                <a:sym typeface="Calibri"/>
              </a:rPr>
              <a:t>every column but</a:t>
            </a:r>
            <a:endParaRPr sz="3200" dirty="0">
              <a:latin typeface="Calibri" panose="020F0502020204030204" pitchFamily="34" charset="0"/>
              <a:ea typeface="Calibri"/>
              <a:cs typeface="Calibri"/>
              <a:sym typeface="Calibri"/>
            </a:endParaRPr>
          </a:p>
        </p:txBody>
      </p:sp>
      <p:sp>
        <p:nvSpPr>
          <p:cNvPr id="240" name="Google Shape;240;p26"/>
          <p:cNvSpPr txBox="1"/>
          <p:nvPr/>
        </p:nvSpPr>
        <p:spPr>
          <a:xfrm>
            <a:off x="241682" y="3943260"/>
            <a:ext cx="9041214" cy="396643"/>
          </a:xfrm>
          <a:prstGeom prst="rect">
            <a:avLst/>
          </a:prstGeom>
          <a:noFill/>
          <a:ln>
            <a:noFill/>
          </a:ln>
        </p:spPr>
        <p:txBody>
          <a:bodyPr spcFirstLastPara="1" wrap="square" lIns="0" tIns="8156" rIns="0" bIns="0" anchor="t" anchorCtr="0">
            <a:noAutofit/>
          </a:bodyPr>
          <a:lstStyle/>
          <a:p>
            <a:pPr marL="6803"/>
            <a:r>
              <a:rPr lang="en-US" sz="3200" b="1" dirty="0" err="1">
                <a:latin typeface="Calibri" panose="020F0502020204030204" pitchFamily="34" charset="0"/>
                <a:ea typeface="Calibri"/>
                <a:cs typeface="Calibri"/>
                <a:sym typeface="Trebuchet MS"/>
              </a:rPr>
              <a:t>starts_with</a:t>
            </a:r>
            <a:r>
              <a:rPr lang="en-US" sz="3200" b="1" dirty="0">
                <a:latin typeface="Calibri" panose="020F0502020204030204" pitchFamily="34" charset="0"/>
                <a:ea typeface="Calibri"/>
                <a:cs typeface="Calibri"/>
                <a:sym typeface="Trebuchet MS"/>
              </a:rPr>
              <a:t>()</a:t>
            </a:r>
            <a:r>
              <a:rPr lang="en-US" sz="3200" dirty="0">
                <a:latin typeface="Calibri" panose="020F0502020204030204" pitchFamily="34" charset="0"/>
                <a:ea typeface="Calibri"/>
                <a:cs typeface="Calibri"/>
                <a:sym typeface="Trebuchet MS"/>
              </a:rPr>
              <a:t> </a:t>
            </a:r>
            <a:r>
              <a:rPr lang="en-US" sz="3200" dirty="0" smtClean="0">
                <a:latin typeface="Calibri" panose="020F0502020204030204" pitchFamily="34" charset="0"/>
                <a:ea typeface="Calibri"/>
                <a:cs typeface="Calibri"/>
                <a:sym typeface="Calibri"/>
              </a:rPr>
              <a:t>Select </a:t>
            </a:r>
            <a:r>
              <a:rPr lang="en-US" sz="3200" dirty="0">
                <a:latin typeface="Calibri" panose="020F0502020204030204" pitchFamily="34" charset="0"/>
                <a:ea typeface="Calibri"/>
                <a:cs typeface="Calibri"/>
                <a:sym typeface="Calibri"/>
              </a:rPr>
              <a:t>columns that start with…</a:t>
            </a:r>
            <a:endParaRPr sz="3200" dirty="0">
              <a:latin typeface="Calibri" panose="020F0502020204030204" pitchFamily="34" charset="0"/>
              <a:ea typeface="Calibri"/>
              <a:cs typeface="Calibri"/>
              <a:sym typeface="Calibri"/>
            </a:endParaRPr>
          </a:p>
        </p:txBody>
      </p:sp>
      <p:sp>
        <p:nvSpPr>
          <p:cNvPr id="242" name="Google Shape;242;p26"/>
          <p:cNvSpPr txBox="1"/>
          <p:nvPr/>
        </p:nvSpPr>
        <p:spPr>
          <a:xfrm>
            <a:off x="241682" y="5327628"/>
            <a:ext cx="7602141" cy="396643"/>
          </a:xfrm>
          <a:prstGeom prst="rect">
            <a:avLst/>
          </a:prstGeom>
          <a:noFill/>
          <a:ln>
            <a:noFill/>
          </a:ln>
        </p:spPr>
        <p:txBody>
          <a:bodyPr spcFirstLastPara="1" wrap="square" lIns="0" tIns="8156" rIns="0" bIns="0" anchor="t" anchorCtr="0">
            <a:noAutofit/>
          </a:bodyPr>
          <a:lstStyle/>
          <a:p>
            <a:pPr marL="6803"/>
            <a:r>
              <a:rPr lang="en-US" sz="3200" b="1" dirty="0" err="1">
                <a:latin typeface="Calibri" panose="020F0502020204030204" pitchFamily="34" charset="0"/>
                <a:ea typeface="Calibri"/>
                <a:cs typeface="Calibri"/>
                <a:sym typeface="Trebuchet MS"/>
              </a:rPr>
              <a:t>ends_with</a:t>
            </a:r>
            <a:r>
              <a:rPr lang="en-US" sz="3200" b="1" dirty="0" smtClean="0">
                <a:latin typeface="Calibri" panose="020F0502020204030204" pitchFamily="34" charset="0"/>
                <a:ea typeface="Calibri"/>
                <a:cs typeface="Calibri"/>
                <a:sym typeface="Trebuchet MS"/>
              </a:rPr>
              <a:t>()  </a:t>
            </a:r>
            <a:r>
              <a:rPr lang="en-US" sz="3200" dirty="0" smtClean="0">
                <a:latin typeface="Calibri" panose="020F0502020204030204" pitchFamily="34" charset="0"/>
                <a:ea typeface="Calibri"/>
                <a:cs typeface="Calibri"/>
                <a:sym typeface="Calibri"/>
              </a:rPr>
              <a:t>Select </a:t>
            </a:r>
            <a:r>
              <a:rPr lang="en-US" sz="3200" dirty="0">
                <a:latin typeface="Calibri" panose="020F0502020204030204" pitchFamily="34" charset="0"/>
                <a:ea typeface="Calibri"/>
                <a:cs typeface="Calibri"/>
                <a:sym typeface="Calibri"/>
              </a:rPr>
              <a:t>columns that end with…</a:t>
            </a:r>
            <a:endParaRPr sz="3200" dirty="0">
              <a:latin typeface="Calibri" panose="020F0502020204030204" pitchFamily="34" charset="0"/>
              <a:ea typeface="Calibri"/>
              <a:cs typeface="Calibri"/>
              <a:sym typeface="Calibri"/>
            </a:endParaRPr>
          </a:p>
        </p:txBody>
      </p:sp>
      <p:sp>
        <p:nvSpPr>
          <p:cNvPr id="12"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grpSp>
        <p:nvGrpSpPr>
          <p:cNvPr id="2" name="Group 1"/>
          <p:cNvGrpSpPr/>
          <p:nvPr/>
        </p:nvGrpSpPr>
        <p:grpSpPr>
          <a:xfrm>
            <a:off x="2297839" y="1583736"/>
            <a:ext cx="9690716" cy="765453"/>
            <a:chOff x="2297839" y="1583736"/>
            <a:chExt cx="9690716" cy="765453"/>
          </a:xfrm>
        </p:grpSpPr>
        <p:sp>
          <p:nvSpPr>
            <p:cNvPr id="13" name="Google Shape;131;p17"/>
            <p:cNvSpPr/>
            <p:nvPr/>
          </p:nvSpPr>
          <p:spPr>
            <a:xfrm>
              <a:off x="2417216" y="1583736"/>
              <a:ext cx="9307938" cy="7654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4" name="Rectangle 13"/>
            <p:cNvSpPr/>
            <p:nvPr/>
          </p:nvSpPr>
          <p:spPr>
            <a:xfrm>
              <a:off x="2297839" y="1663153"/>
              <a:ext cx="9690716" cy="523220"/>
            </a:xfrm>
            <a:prstGeom prst="rect">
              <a:avLst/>
            </a:prstGeom>
          </p:spPr>
          <p:txBody>
            <a:bodyPr wrap="square">
              <a:spAutoFit/>
            </a:bodyPr>
            <a:lstStyle/>
            <a:p>
              <a:pPr marL="146953" lvl="0">
                <a:spcBef>
                  <a:spcPts val="2126"/>
                </a:spcBef>
              </a:pPr>
              <a:r>
                <a:rPr lang="en-US" sz="2800" dirty="0" smtClean="0">
                  <a:latin typeface="Consolas" panose="020B0609020204030204" pitchFamily="49" charset="0"/>
                  <a:ea typeface="Courier New"/>
                  <a:cs typeface="Consolas" panose="020B0609020204030204" pitchFamily="49" charset="0"/>
                  <a:sym typeface="Courier New"/>
                </a:rPr>
                <a:t>select(</a:t>
              </a:r>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2800" dirty="0" err="1" smtClean="0">
                  <a:solidFill>
                    <a:schemeClr val="accent3"/>
                  </a:solidFill>
                  <a:latin typeface="Consolas" panose="020B0609020204030204" pitchFamily="49" charset="0"/>
                  <a:ea typeface="Courier New"/>
                  <a:cs typeface="Consolas" panose="020B0609020204030204" pitchFamily="49" charset="0"/>
                  <a:sym typeface="Courier New"/>
                </a:rPr>
                <a:t>order_id:lab_status_c</a:t>
              </a:r>
              <a:r>
                <a:rPr lang="en-US" sz="2800" dirty="0" smtClean="0">
                  <a:latin typeface="Consolas" panose="020B0609020204030204" pitchFamily="49" charset="0"/>
                  <a:ea typeface="Courier New"/>
                  <a:cs typeface="Consolas" panose="020B0609020204030204" pitchFamily="49" charset="0"/>
                  <a:sym typeface="Courier New"/>
                </a:rPr>
                <a:t>)</a:t>
              </a:r>
              <a:endParaRPr lang="en-US" sz="2800" dirty="0">
                <a:latin typeface="Consolas" panose="020B0609020204030204" pitchFamily="49" charset="0"/>
                <a:ea typeface="Courier New"/>
                <a:cs typeface="Consolas" panose="020B0609020204030204" pitchFamily="49" charset="0"/>
                <a:sym typeface="Courier New"/>
              </a:endParaRPr>
            </a:p>
          </p:txBody>
        </p:sp>
      </p:grpSp>
      <p:grpSp>
        <p:nvGrpSpPr>
          <p:cNvPr id="16" name="Group 15"/>
          <p:cNvGrpSpPr/>
          <p:nvPr/>
        </p:nvGrpSpPr>
        <p:grpSpPr>
          <a:xfrm>
            <a:off x="2297839" y="3043227"/>
            <a:ext cx="11520404" cy="765453"/>
            <a:chOff x="2297839" y="1583736"/>
            <a:chExt cx="11520404" cy="765453"/>
          </a:xfrm>
        </p:grpSpPr>
        <p:sp>
          <p:nvSpPr>
            <p:cNvPr id="17" name="Google Shape;131;p17"/>
            <p:cNvSpPr/>
            <p:nvPr/>
          </p:nvSpPr>
          <p:spPr>
            <a:xfrm>
              <a:off x="2417216" y="1583736"/>
              <a:ext cx="9307938" cy="7654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8" name="Rectangle 17"/>
            <p:cNvSpPr/>
            <p:nvPr/>
          </p:nvSpPr>
          <p:spPr>
            <a:xfrm>
              <a:off x="2297839" y="1663153"/>
              <a:ext cx="11520404" cy="523220"/>
            </a:xfrm>
            <a:prstGeom prst="rect">
              <a:avLst/>
            </a:prstGeom>
          </p:spPr>
          <p:txBody>
            <a:bodyPr wrap="square">
              <a:spAutoFit/>
            </a:bodyPr>
            <a:lstStyle/>
            <a:p>
              <a:pPr marL="146953" lvl="0">
                <a:spcBef>
                  <a:spcPts val="2126"/>
                </a:spcBef>
              </a:pPr>
              <a:r>
                <a:rPr lang="en-US" sz="2800" dirty="0" smtClean="0">
                  <a:latin typeface="Consolas" panose="020B0609020204030204" pitchFamily="49" charset="0"/>
                  <a:ea typeface="Courier New"/>
                  <a:cs typeface="Consolas" panose="020B0609020204030204" pitchFamily="49" charset="0"/>
                  <a:sym typeface="Courier New"/>
                </a:rPr>
                <a:t>select(</a:t>
              </a:r>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-c(description, </a:t>
              </a:r>
              <a:r>
                <a:rPr lang="en-US" sz="2800" dirty="0" err="1" smtClean="0">
                  <a:solidFill>
                    <a:schemeClr val="accent3"/>
                  </a:solidFill>
                  <a:latin typeface="Consolas" panose="020B0609020204030204" pitchFamily="49" charset="0"/>
                  <a:ea typeface="Courier New"/>
                  <a:cs typeface="Consolas" panose="020B0609020204030204" pitchFamily="49" charset="0"/>
                  <a:sym typeface="Courier New"/>
                </a:rPr>
                <a:t>order_status_c</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latin typeface="Consolas" panose="020B0609020204030204" pitchFamily="49" charset="0"/>
                  <a:ea typeface="Courier New"/>
                  <a:cs typeface="Consolas" panose="020B0609020204030204" pitchFamily="49" charset="0"/>
                  <a:sym typeface="Courier New"/>
                </a:rPr>
                <a:t>)</a:t>
              </a:r>
              <a:endParaRPr lang="en-US" sz="2800" dirty="0">
                <a:latin typeface="Consolas" panose="020B0609020204030204" pitchFamily="49" charset="0"/>
                <a:ea typeface="Courier New"/>
                <a:cs typeface="Consolas" panose="020B0609020204030204" pitchFamily="49" charset="0"/>
                <a:sym typeface="Courier New"/>
              </a:endParaRPr>
            </a:p>
          </p:txBody>
        </p:sp>
      </p:grpSp>
      <p:grpSp>
        <p:nvGrpSpPr>
          <p:cNvPr id="19" name="Group 18"/>
          <p:cNvGrpSpPr/>
          <p:nvPr/>
        </p:nvGrpSpPr>
        <p:grpSpPr>
          <a:xfrm>
            <a:off x="2297839" y="4449644"/>
            <a:ext cx="11520404" cy="765453"/>
            <a:chOff x="2297839" y="1583736"/>
            <a:chExt cx="11520404" cy="765453"/>
          </a:xfrm>
        </p:grpSpPr>
        <p:sp>
          <p:nvSpPr>
            <p:cNvPr id="20" name="Google Shape;131;p17"/>
            <p:cNvSpPr/>
            <p:nvPr/>
          </p:nvSpPr>
          <p:spPr>
            <a:xfrm>
              <a:off x="2417216" y="1583736"/>
              <a:ext cx="9307938" cy="7654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21" name="Rectangle 20"/>
            <p:cNvSpPr/>
            <p:nvPr/>
          </p:nvSpPr>
          <p:spPr>
            <a:xfrm>
              <a:off x="2297839" y="1663153"/>
              <a:ext cx="11520404" cy="523220"/>
            </a:xfrm>
            <a:prstGeom prst="rect">
              <a:avLst/>
            </a:prstGeom>
          </p:spPr>
          <p:txBody>
            <a:bodyPr wrap="square">
              <a:spAutoFit/>
            </a:bodyPr>
            <a:lstStyle/>
            <a:p>
              <a:pPr marL="146953" lvl="0">
                <a:spcBef>
                  <a:spcPts val="2126"/>
                </a:spcBef>
              </a:pPr>
              <a:r>
                <a:rPr lang="en-US" sz="2800" dirty="0" smtClean="0">
                  <a:latin typeface="Consolas" panose="020B0609020204030204" pitchFamily="49" charset="0"/>
                  <a:ea typeface="Courier New"/>
                  <a:cs typeface="Consolas" panose="020B0609020204030204" pitchFamily="49" charset="0"/>
                  <a:sym typeface="Courier New"/>
                </a:rPr>
                <a:t>select(</a:t>
              </a:r>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2800" dirty="0" err="1" smtClean="0">
                  <a:solidFill>
                    <a:schemeClr val="accent3"/>
                  </a:solidFill>
                  <a:latin typeface="Consolas" panose="020B0609020204030204" pitchFamily="49" charset="0"/>
                  <a:ea typeface="Courier New"/>
                  <a:cs typeface="Consolas" panose="020B0609020204030204" pitchFamily="49" charset="0"/>
                  <a:sym typeface="Courier New"/>
                </a:rPr>
                <a:t>starts_with</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("order</a:t>
              </a:r>
              <a:r>
                <a:rPr lang="en-US" sz="2800" dirty="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latin typeface="Consolas" panose="020B0609020204030204" pitchFamily="49" charset="0"/>
                  <a:ea typeface="Courier New"/>
                  <a:cs typeface="Consolas" panose="020B0609020204030204" pitchFamily="49" charset="0"/>
                  <a:sym typeface="Courier New"/>
                </a:rPr>
                <a:t>)</a:t>
              </a:r>
              <a:endParaRPr lang="en-US" sz="2800" dirty="0">
                <a:latin typeface="Consolas" panose="020B0609020204030204" pitchFamily="49" charset="0"/>
                <a:ea typeface="Courier New"/>
                <a:cs typeface="Consolas" panose="020B0609020204030204" pitchFamily="49" charset="0"/>
                <a:sym typeface="Courier New"/>
              </a:endParaRPr>
            </a:p>
          </p:txBody>
        </p:sp>
      </p:grpSp>
      <p:grpSp>
        <p:nvGrpSpPr>
          <p:cNvPr id="23" name="Group 22"/>
          <p:cNvGrpSpPr/>
          <p:nvPr/>
        </p:nvGrpSpPr>
        <p:grpSpPr>
          <a:xfrm>
            <a:off x="2297839" y="5820095"/>
            <a:ext cx="11520404" cy="765453"/>
            <a:chOff x="2297839" y="1583736"/>
            <a:chExt cx="11520404" cy="765453"/>
          </a:xfrm>
        </p:grpSpPr>
        <p:sp>
          <p:nvSpPr>
            <p:cNvPr id="24" name="Google Shape;131;p17"/>
            <p:cNvSpPr/>
            <p:nvPr/>
          </p:nvSpPr>
          <p:spPr>
            <a:xfrm>
              <a:off x="2417216" y="1583736"/>
              <a:ext cx="8509285" cy="7654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25" name="Rectangle 24"/>
            <p:cNvSpPr/>
            <p:nvPr/>
          </p:nvSpPr>
          <p:spPr>
            <a:xfrm>
              <a:off x="2297839" y="1663153"/>
              <a:ext cx="11520404" cy="523220"/>
            </a:xfrm>
            <a:prstGeom prst="rect">
              <a:avLst/>
            </a:prstGeom>
          </p:spPr>
          <p:txBody>
            <a:bodyPr wrap="square">
              <a:spAutoFit/>
            </a:bodyPr>
            <a:lstStyle/>
            <a:p>
              <a:pPr marL="146953" lvl="0">
                <a:spcBef>
                  <a:spcPts val="2126"/>
                </a:spcBef>
              </a:pPr>
              <a:r>
                <a:rPr lang="en-US" sz="2800" dirty="0" smtClean="0">
                  <a:latin typeface="Consolas" panose="020B0609020204030204" pitchFamily="49" charset="0"/>
                  <a:ea typeface="Courier New"/>
                  <a:cs typeface="Consolas" panose="020B0609020204030204" pitchFamily="49" charset="0"/>
                  <a:sym typeface="Courier New"/>
                </a:rPr>
                <a:t>select(</a:t>
              </a:r>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2800" dirty="0" err="1" smtClean="0">
                  <a:solidFill>
                    <a:schemeClr val="accent3"/>
                  </a:solidFill>
                  <a:latin typeface="Consolas" panose="020B0609020204030204" pitchFamily="49" charset="0"/>
                  <a:ea typeface="Courier New"/>
                  <a:cs typeface="Consolas" panose="020B0609020204030204" pitchFamily="49" charset="0"/>
                  <a:sym typeface="Courier New"/>
                </a:rPr>
                <a:t>ends_with</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err="1" smtClean="0">
                  <a:solidFill>
                    <a:schemeClr val="accent3"/>
                  </a:solidFill>
                  <a:latin typeface="Consolas" panose="020B0609020204030204" pitchFamily="49" charset="0"/>
                  <a:ea typeface="Courier New"/>
                  <a:cs typeface="Consolas" panose="020B0609020204030204" pitchFamily="49" charset="0"/>
                  <a:sym typeface="Courier New"/>
                </a:rPr>
                <a:t>descr</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latin typeface="Consolas" panose="020B0609020204030204" pitchFamily="49" charset="0"/>
                  <a:ea typeface="Courier New"/>
                  <a:cs typeface="Consolas" panose="020B0609020204030204" pitchFamily="49" charset="0"/>
                  <a:sym typeface="Courier New"/>
                </a:rPr>
                <a:t>)</a:t>
              </a:r>
              <a:endParaRPr lang="en-US" sz="2800" dirty="0">
                <a:latin typeface="Consolas" panose="020B0609020204030204" pitchFamily="49" charset="0"/>
                <a:ea typeface="Courier New"/>
                <a:cs typeface="Consolas" panose="020B0609020204030204" pitchFamily="49" charset="0"/>
                <a:sym typeface="Courier New"/>
              </a:endParaRPr>
            </a:p>
          </p:txBody>
        </p:sp>
      </p:grpSp>
      <p:sp>
        <p:nvSpPr>
          <p:cNvPr id="28" name="Google Shape;256;p28"/>
          <p:cNvSpPr txBox="1">
            <a:spLocks/>
          </p:cNvSpPr>
          <p:nvPr/>
        </p:nvSpPr>
        <p:spPr>
          <a:xfrm>
            <a:off x="4006629" y="205149"/>
            <a:ext cx="4821410" cy="777536"/>
          </a:xfrm>
          <a:prstGeom prst="rect">
            <a:avLst/>
          </a:prstGeom>
          <a:noFill/>
          <a:ln>
            <a:noFill/>
          </a:ln>
        </p:spPr>
        <p:txBody>
          <a:bodyPr spcFirstLastPara="1" wrap="square" lIns="0" tIns="6455"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a:r>
              <a:rPr lang="en-US" smtClean="0">
                <a:solidFill>
                  <a:srgbClr val="000000"/>
                </a:solidFill>
              </a:rPr>
              <a:t>select() helpers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54"/>
        <p:cNvGrpSpPr/>
        <p:nvPr/>
      </p:nvGrpSpPr>
      <p:grpSpPr>
        <a:xfrm>
          <a:off x="0" y="0"/>
          <a:ext cx="0" cy="0"/>
          <a:chOff x="0" y="0"/>
          <a:chExt cx="0" cy="0"/>
        </a:xfrm>
      </p:grpSpPr>
      <p:sp>
        <p:nvSpPr>
          <p:cNvPr id="256" name="Google Shape;256;p28"/>
          <p:cNvSpPr txBox="1">
            <a:spLocks noGrp="1"/>
          </p:cNvSpPr>
          <p:nvPr>
            <p:ph type="title"/>
          </p:nvPr>
        </p:nvSpPr>
        <p:spPr>
          <a:xfrm>
            <a:off x="4006629" y="205149"/>
            <a:ext cx="4821410"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select() helpers</a:t>
            </a:r>
            <a:endParaRPr dirty="0"/>
          </a:p>
        </p:txBody>
      </p:sp>
      <p:sp>
        <p:nvSpPr>
          <p:cNvPr id="257" name="Google Shape;257;p28"/>
          <p:cNvSpPr txBox="1"/>
          <p:nvPr/>
        </p:nvSpPr>
        <p:spPr>
          <a:xfrm>
            <a:off x="393537" y="1319112"/>
            <a:ext cx="9466910" cy="396643"/>
          </a:xfrm>
          <a:prstGeom prst="rect">
            <a:avLst/>
          </a:prstGeom>
          <a:noFill/>
          <a:ln>
            <a:noFill/>
          </a:ln>
        </p:spPr>
        <p:txBody>
          <a:bodyPr spcFirstLastPara="1" wrap="square" lIns="0" tIns="8156" rIns="0" bIns="0" anchor="t" anchorCtr="0">
            <a:noAutofit/>
          </a:bodyPr>
          <a:lstStyle/>
          <a:p>
            <a:pPr marL="6803"/>
            <a:r>
              <a:rPr lang="en-US" sz="3200" b="1" dirty="0">
                <a:latin typeface="Calibri" panose="020F0502020204030204" pitchFamily="34" charset="0"/>
                <a:ea typeface="Trebuchet MS"/>
                <a:cs typeface="Trebuchet MS"/>
                <a:sym typeface="Trebuchet MS"/>
              </a:rPr>
              <a:t>contains() </a:t>
            </a:r>
            <a:r>
              <a:rPr lang="en-US" sz="3200" b="1" dirty="0" smtClean="0">
                <a:latin typeface="Calibri" panose="020F0502020204030204" pitchFamily="34" charset="0"/>
                <a:ea typeface="Trebuchet MS"/>
                <a:cs typeface="Trebuchet MS"/>
                <a:sym typeface="Trebuchet MS"/>
              </a:rPr>
              <a:t>   </a:t>
            </a:r>
            <a:r>
              <a:rPr lang="en-US" sz="3200" dirty="0" smtClean="0">
                <a:latin typeface="Calibri" panose="020F0502020204030204" pitchFamily="34" charset="0"/>
                <a:ea typeface="Calibri"/>
                <a:cs typeface="Calibri"/>
                <a:sym typeface="Calibri"/>
              </a:rPr>
              <a:t>Select </a:t>
            </a:r>
            <a:r>
              <a:rPr lang="en-US" sz="3200" dirty="0">
                <a:latin typeface="Calibri" panose="020F0502020204030204" pitchFamily="34" charset="0"/>
                <a:ea typeface="Calibri"/>
                <a:cs typeface="Calibri"/>
                <a:sym typeface="Calibri"/>
              </a:rPr>
              <a:t>columns whose names contain…</a:t>
            </a:r>
            <a:endParaRPr sz="3200" dirty="0">
              <a:latin typeface="Calibri" panose="020F0502020204030204" pitchFamily="34" charset="0"/>
              <a:ea typeface="Calibri"/>
              <a:cs typeface="Calibri"/>
              <a:sym typeface="Calibri"/>
            </a:endParaRPr>
          </a:p>
        </p:txBody>
      </p:sp>
      <p:sp>
        <p:nvSpPr>
          <p:cNvPr id="10"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1" name="Google Shape;236;p26"/>
          <p:cNvSpPr txBox="1"/>
          <p:nvPr/>
        </p:nvSpPr>
        <p:spPr>
          <a:xfrm>
            <a:off x="-439777" y="5586915"/>
            <a:ext cx="5634073" cy="396643"/>
          </a:xfrm>
          <a:prstGeom prst="rect">
            <a:avLst/>
          </a:prstGeom>
          <a:noFill/>
          <a:ln>
            <a:noFill/>
          </a:ln>
        </p:spPr>
        <p:txBody>
          <a:bodyPr spcFirstLastPara="1" wrap="square" lIns="0" tIns="8156" rIns="0" bIns="0" anchor="t" anchorCtr="0">
            <a:noAutofit/>
          </a:bodyPr>
          <a:lstStyle/>
          <a:p>
            <a:pPr marL="6803"/>
            <a:r>
              <a:rPr lang="en-US" sz="3600" b="1" dirty="0">
                <a:latin typeface="Calibri" panose="020F0502020204030204" pitchFamily="34" charset="0"/>
                <a:ea typeface="Trebuchet MS"/>
                <a:cs typeface="Trebuchet MS"/>
                <a:sym typeface="Trebuchet MS"/>
              </a:rPr>
              <a:t>:</a:t>
            </a:r>
            <a:r>
              <a:rPr lang="en-US" sz="3200" b="1" dirty="0">
                <a:latin typeface="Calibri" panose="020F0502020204030204" pitchFamily="34" charset="0"/>
                <a:ea typeface="Trebuchet MS"/>
                <a:cs typeface="Trebuchet MS"/>
                <a:sym typeface="Trebuchet MS"/>
              </a:rPr>
              <a:t> </a:t>
            </a:r>
            <a:r>
              <a:rPr lang="en-US" sz="3200" b="1" dirty="0" smtClean="0">
                <a:latin typeface="Calibri" panose="020F0502020204030204" pitchFamily="34" charset="0"/>
                <a:ea typeface="Trebuchet MS"/>
                <a:cs typeface="Trebuchet MS"/>
                <a:sym typeface="Trebuchet MS"/>
              </a:rPr>
              <a:t>	</a:t>
            </a:r>
            <a:r>
              <a:rPr lang="en-US" sz="3200" dirty="0" smtClean="0">
                <a:latin typeface="Calibri" panose="020F0502020204030204" pitchFamily="34" charset="0"/>
                <a:ea typeface="Calibri"/>
                <a:cs typeface="Calibri"/>
                <a:sym typeface="Calibri"/>
              </a:rPr>
              <a:t>Select </a:t>
            </a:r>
            <a:r>
              <a:rPr lang="en-US" sz="3200" dirty="0">
                <a:latin typeface="Calibri" panose="020F0502020204030204" pitchFamily="34" charset="0"/>
                <a:ea typeface="Calibri"/>
                <a:cs typeface="Calibri"/>
                <a:sym typeface="Calibri"/>
              </a:rPr>
              <a:t>range of columns</a:t>
            </a:r>
            <a:endParaRPr sz="3200" dirty="0">
              <a:latin typeface="Calibri" panose="020F0502020204030204" pitchFamily="34" charset="0"/>
              <a:ea typeface="Calibri"/>
              <a:cs typeface="Calibri"/>
              <a:sym typeface="Calibri"/>
            </a:endParaRPr>
          </a:p>
        </p:txBody>
      </p:sp>
      <p:grpSp>
        <p:nvGrpSpPr>
          <p:cNvPr id="12" name="Group 11"/>
          <p:cNvGrpSpPr/>
          <p:nvPr/>
        </p:nvGrpSpPr>
        <p:grpSpPr>
          <a:xfrm>
            <a:off x="2330959" y="1799835"/>
            <a:ext cx="9690716" cy="654469"/>
            <a:chOff x="2297839" y="1583736"/>
            <a:chExt cx="9690716" cy="765453"/>
          </a:xfrm>
        </p:grpSpPr>
        <p:sp>
          <p:nvSpPr>
            <p:cNvPr id="13" name="Google Shape;131;p17"/>
            <p:cNvSpPr/>
            <p:nvPr/>
          </p:nvSpPr>
          <p:spPr>
            <a:xfrm>
              <a:off x="2417216" y="1583736"/>
              <a:ext cx="9307938" cy="7654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4" name="Rectangle 13"/>
            <p:cNvSpPr/>
            <p:nvPr/>
          </p:nvSpPr>
          <p:spPr>
            <a:xfrm>
              <a:off x="2297839" y="1663153"/>
              <a:ext cx="9690716" cy="611947"/>
            </a:xfrm>
            <a:prstGeom prst="rect">
              <a:avLst/>
            </a:prstGeom>
          </p:spPr>
          <p:txBody>
            <a:bodyPr wrap="square">
              <a:spAutoFit/>
            </a:bodyPr>
            <a:lstStyle/>
            <a:p>
              <a:pPr marL="146953" lvl="0">
                <a:spcBef>
                  <a:spcPts val="2126"/>
                </a:spcBef>
              </a:pPr>
              <a:r>
                <a:rPr lang="en-US" sz="2800" dirty="0" smtClean="0">
                  <a:latin typeface="Consolas" panose="020B0609020204030204" pitchFamily="49" charset="0"/>
                  <a:ea typeface="Courier New"/>
                  <a:cs typeface="Consolas" panose="020B0609020204030204" pitchFamily="49" charset="0"/>
                  <a:sym typeface="Courier New"/>
                </a:rPr>
                <a:t>select(</a:t>
              </a:r>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2800" dirty="0">
                  <a:solidFill>
                    <a:schemeClr val="accent3"/>
                  </a:solidFill>
                  <a:latin typeface="Consolas" panose="020B0609020204030204" pitchFamily="49" charset="0"/>
                  <a:ea typeface="Courier New"/>
                  <a:cs typeface="Consolas" panose="020B0609020204030204" pitchFamily="49" charset="0"/>
                  <a:sym typeface="Courier New"/>
                </a:rPr>
                <a:t>contains</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time</a:t>
              </a:r>
              <a:r>
                <a:rPr lang="en-US" sz="2800" dirty="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latin typeface="Consolas" panose="020B0609020204030204" pitchFamily="49" charset="0"/>
                  <a:ea typeface="Courier New"/>
                  <a:cs typeface="Consolas" panose="020B0609020204030204" pitchFamily="49" charset="0"/>
                  <a:sym typeface="Courier New"/>
                </a:rPr>
                <a:t>)</a:t>
              </a:r>
              <a:endParaRPr lang="en-US" sz="2800" dirty="0">
                <a:latin typeface="Consolas" panose="020B0609020204030204" pitchFamily="49" charset="0"/>
                <a:ea typeface="Courier New"/>
                <a:cs typeface="Consolas" panose="020B0609020204030204" pitchFamily="49" charset="0"/>
                <a:sym typeface="Courier New"/>
              </a:endParaRPr>
            </a:p>
          </p:txBody>
        </p:sp>
      </p:grpSp>
      <p:sp>
        <p:nvSpPr>
          <p:cNvPr id="15" name="Google Shape;257;p28"/>
          <p:cNvSpPr txBox="1"/>
          <p:nvPr/>
        </p:nvSpPr>
        <p:spPr>
          <a:xfrm>
            <a:off x="393537" y="2665867"/>
            <a:ext cx="12871048" cy="396643"/>
          </a:xfrm>
          <a:prstGeom prst="rect">
            <a:avLst/>
          </a:prstGeom>
          <a:noFill/>
          <a:ln>
            <a:noFill/>
          </a:ln>
        </p:spPr>
        <p:txBody>
          <a:bodyPr spcFirstLastPara="1" wrap="square" lIns="0" tIns="8156" rIns="0" bIns="0" anchor="t" anchorCtr="0">
            <a:noAutofit/>
          </a:bodyPr>
          <a:lstStyle/>
          <a:p>
            <a:pPr marL="6803"/>
            <a:r>
              <a:rPr lang="en-US" sz="3200" b="1" dirty="0">
                <a:latin typeface="Calibri" panose="020F0502020204030204" pitchFamily="34" charset="0"/>
                <a:ea typeface="Trebuchet MS"/>
                <a:cs typeface="Trebuchet MS"/>
                <a:sym typeface="Trebuchet MS"/>
              </a:rPr>
              <a:t>matches</a:t>
            </a:r>
            <a:r>
              <a:rPr lang="en-US" sz="3200" b="1" dirty="0" smtClean="0">
                <a:latin typeface="Calibri" panose="020F0502020204030204" pitchFamily="34" charset="0"/>
                <a:ea typeface="Trebuchet MS"/>
                <a:cs typeface="Trebuchet MS"/>
                <a:sym typeface="Trebuchet MS"/>
              </a:rPr>
              <a:t>()    </a:t>
            </a:r>
            <a:r>
              <a:rPr lang="en-US" sz="3200" dirty="0">
                <a:latin typeface="Calibri" panose="020F0502020204030204" pitchFamily="34" charset="0"/>
                <a:ea typeface="Calibri"/>
                <a:cs typeface="Calibri"/>
                <a:sym typeface="Calibri"/>
              </a:rPr>
              <a:t>Select columns whose names match regular expression</a:t>
            </a:r>
            <a:endParaRPr sz="3200" dirty="0">
              <a:latin typeface="Calibri" panose="020F0502020204030204" pitchFamily="34" charset="0"/>
              <a:ea typeface="Calibri"/>
              <a:cs typeface="Calibri"/>
              <a:sym typeface="Calibri"/>
            </a:endParaRPr>
          </a:p>
        </p:txBody>
      </p:sp>
      <p:grpSp>
        <p:nvGrpSpPr>
          <p:cNvPr id="16" name="Group 15"/>
          <p:cNvGrpSpPr/>
          <p:nvPr/>
        </p:nvGrpSpPr>
        <p:grpSpPr>
          <a:xfrm>
            <a:off x="2338112" y="3211493"/>
            <a:ext cx="9690716" cy="654469"/>
            <a:chOff x="2297839" y="1583736"/>
            <a:chExt cx="9690716" cy="765453"/>
          </a:xfrm>
        </p:grpSpPr>
        <p:sp>
          <p:nvSpPr>
            <p:cNvPr id="17" name="Google Shape;131;p17"/>
            <p:cNvSpPr/>
            <p:nvPr/>
          </p:nvSpPr>
          <p:spPr>
            <a:xfrm>
              <a:off x="2417216" y="1583736"/>
              <a:ext cx="9307938" cy="7654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8" name="Rectangle 17"/>
            <p:cNvSpPr/>
            <p:nvPr/>
          </p:nvSpPr>
          <p:spPr>
            <a:xfrm>
              <a:off x="2297839" y="1663153"/>
              <a:ext cx="9690716" cy="611947"/>
            </a:xfrm>
            <a:prstGeom prst="rect">
              <a:avLst/>
            </a:prstGeom>
          </p:spPr>
          <p:txBody>
            <a:bodyPr wrap="square">
              <a:spAutoFit/>
            </a:bodyPr>
            <a:lstStyle/>
            <a:p>
              <a:pPr marL="146953" lvl="0">
                <a:spcBef>
                  <a:spcPts val="2126"/>
                </a:spcBef>
              </a:pPr>
              <a:r>
                <a:rPr lang="en-US" sz="2800" dirty="0" smtClean="0">
                  <a:latin typeface="Consolas" panose="020B0609020204030204" pitchFamily="49" charset="0"/>
                  <a:ea typeface="Courier New"/>
                  <a:cs typeface="Consolas" panose="020B0609020204030204" pitchFamily="49" charset="0"/>
                  <a:sym typeface="Courier New"/>
                </a:rPr>
                <a:t>select(</a:t>
              </a:r>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matches(</a:t>
              </a:r>
              <a:r>
                <a:rPr lang="en-US" sz="2800" dirty="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^.{4}$")</a:t>
              </a:r>
              <a:r>
                <a:rPr lang="en-US" sz="2800" dirty="0" smtClean="0">
                  <a:latin typeface="Consolas" panose="020B0609020204030204" pitchFamily="49" charset="0"/>
                  <a:ea typeface="Courier New"/>
                  <a:cs typeface="Consolas" panose="020B0609020204030204" pitchFamily="49" charset="0"/>
                  <a:sym typeface="Courier New"/>
                </a:rPr>
                <a:t>)</a:t>
              </a:r>
              <a:endParaRPr lang="en-US" sz="2800" dirty="0">
                <a:latin typeface="Consolas" panose="020B0609020204030204" pitchFamily="49" charset="0"/>
                <a:ea typeface="Courier New"/>
                <a:cs typeface="Consolas" panose="020B0609020204030204" pitchFamily="49" charset="0"/>
                <a:sym typeface="Courier New"/>
              </a:endParaRPr>
            </a:p>
          </p:txBody>
        </p:sp>
      </p:grpSp>
      <p:sp>
        <p:nvSpPr>
          <p:cNvPr id="19" name="Google Shape;257;p28"/>
          <p:cNvSpPr txBox="1"/>
          <p:nvPr/>
        </p:nvSpPr>
        <p:spPr>
          <a:xfrm>
            <a:off x="117673" y="4108869"/>
            <a:ext cx="12871048" cy="396643"/>
          </a:xfrm>
          <a:prstGeom prst="rect">
            <a:avLst/>
          </a:prstGeom>
          <a:noFill/>
          <a:ln>
            <a:noFill/>
          </a:ln>
        </p:spPr>
        <p:txBody>
          <a:bodyPr spcFirstLastPara="1" wrap="square" lIns="0" tIns="8156" rIns="0" bIns="0" anchor="t" anchorCtr="0">
            <a:noAutofit/>
          </a:bodyPr>
          <a:lstStyle/>
          <a:p>
            <a:pPr marL="6803"/>
            <a:r>
              <a:rPr lang="en-US" sz="3200" b="1" dirty="0" err="1" smtClean="0">
                <a:latin typeface="Calibri" panose="020F0502020204030204" pitchFamily="34" charset="0"/>
                <a:ea typeface="Trebuchet MS"/>
                <a:cs typeface="Trebuchet MS"/>
                <a:sym typeface="Trebuchet MS"/>
              </a:rPr>
              <a:t>num_range</a:t>
            </a:r>
            <a:r>
              <a:rPr lang="en-US" sz="3200" b="1" dirty="0" smtClean="0">
                <a:latin typeface="Calibri" panose="020F0502020204030204" pitchFamily="34" charset="0"/>
                <a:ea typeface="Trebuchet MS"/>
                <a:cs typeface="Trebuchet MS"/>
                <a:sym typeface="Trebuchet MS"/>
              </a:rPr>
              <a:t>()  </a:t>
            </a:r>
            <a:r>
              <a:rPr lang="en-US" sz="3200" dirty="0" smtClean="0">
                <a:latin typeface="Calibri"/>
                <a:ea typeface="Calibri"/>
                <a:cs typeface="Calibri"/>
                <a:sym typeface="Calibri"/>
              </a:rPr>
              <a:t>Select </a:t>
            </a:r>
            <a:r>
              <a:rPr lang="en-US" sz="3200" dirty="0">
                <a:latin typeface="Calibri"/>
                <a:ea typeface="Calibri"/>
                <a:cs typeface="Calibri"/>
                <a:sym typeface="Calibri"/>
              </a:rPr>
              <a:t>columns named in prefix, number style</a:t>
            </a:r>
            <a:endParaRPr sz="3200" dirty="0">
              <a:latin typeface="Calibri" panose="020F0502020204030204" pitchFamily="34" charset="0"/>
              <a:ea typeface="Calibri"/>
              <a:cs typeface="Calibri"/>
              <a:sym typeface="Calibri"/>
            </a:endParaRPr>
          </a:p>
        </p:txBody>
      </p:sp>
      <p:grpSp>
        <p:nvGrpSpPr>
          <p:cNvPr id="20" name="Group 19"/>
          <p:cNvGrpSpPr/>
          <p:nvPr/>
        </p:nvGrpSpPr>
        <p:grpSpPr>
          <a:xfrm>
            <a:off x="2377259" y="4608555"/>
            <a:ext cx="9690716" cy="654469"/>
            <a:chOff x="2297839" y="1583736"/>
            <a:chExt cx="9690716" cy="765453"/>
          </a:xfrm>
        </p:grpSpPr>
        <p:sp>
          <p:nvSpPr>
            <p:cNvPr id="21" name="Google Shape;131;p17"/>
            <p:cNvSpPr/>
            <p:nvPr/>
          </p:nvSpPr>
          <p:spPr>
            <a:xfrm>
              <a:off x="2417216" y="1583736"/>
              <a:ext cx="9307938" cy="7654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22" name="Rectangle 21"/>
            <p:cNvSpPr/>
            <p:nvPr/>
          </p:nvSpPr>
          <p:spPr>
            <a:xfrm>
              <a:off x="2297839" y="1663153"/>
              <a:ext cx="9690716" cy="611947"/>
            </a:xfrm>
            <a:prstGeom prst="rect">
              <a:avLst/>
            </a:prstGeom>
          </p:spPr>
          <p:txBody>
            <a:bodyPr wrap="square">
              <a:spAutoFit/>
            </a:bodyPr>
            <a:lstStyle/>
            <a:p>
              <a:pPr marL="146953" lvl="0">
                <a:spcBef>
                  <a:spcPts val="2126"/>
                </a:spcBef>
              </a:pPr>
              <a:r>
                <a:rPr lang="en-US" sz="2800" dirty="0" smtClean="0">
                  <a:latin typeface="Consolas" panose="020B0609020204030204" pitchFamily="49" charset="0"/>
                  <a:ea typeface="Courier New"/>
                  <a:cs typeface="Consolas" panose="020B0609020204030204" pitchFamily="49" charset="0"/>
                  <a:sym typeface="Courier New"/>
                </a:rPr>
                <a:t>select(</a:t>
              </a:r>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2800" dirty="0" err="1">
                  <a:solidFill>
                    <a:schemeClr val="accent3"/>
                  </a:solidFill>
                  <a:latin typeface="Consolas" panose="020B0609020204030204" pitchFamily="49" charset="0"/>
                  <a:ea typeface="Courier New"/>
                  <a:cs typeface="Consolas" panose="020B0609020204030204" pitchFamily="49" charset="0"/>
                  <a:sym typeface="Courier New"/>
                </a:rPr>
                <a:t>num_range</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x“,1:5)</a:t>
              </a:r>
              <a:r>
                <a:rPr lang="en-US" sz="2800" dirty="0" smtClean="0">
                  <a:latin typeface="Consolas" panose="020B0609020204030204" pitchFamily="49" charset="0"/>
                  <a:ea typeface="Courier New"/>
                  <a:cs typeface="Consolas" panose="020B0609020204030204" pitchFamily="49" charset="0"/>
                  <a:sym typeface="Courier New"/>
                </a:rPr>
                <a:t>)</a:t>
              </a:r>
              <a:endParaRPr lang="en-US" sz="2800" dirty="0">
                <a:latin typeface="Consolas" panose="020B0609020204030204" pitchFamily="49" charset="0"/>
                <a:ea typeface="Courier New"/>
                <a:cs typeface="Consolas" panose="020B0609020204030204" pitchFamily="49" charset="0"/>
                <a:sym typeface="Courier New"/>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266"/>
        <p:cNvGrpSpPr/>
        <p:nvPr/>
      </p:nvGrpSpPr>
      <p:grpSpPr>
        <a:xfrm>
          <a:off x="0" y="0"/>
          <a:ext cx="0" cy="0"/>
          <a:chOff x="0" y="0"/>
          <a:chExt cx="0" cy="0"/>
        </a:xfrm>
      </p:grpSpPr>
      <p:sp>
        <p:nvSpPr>
          <p:cNvPr id="268" name="Google Shape;268;p29"/>
          <p:cNvSpPr/>
          <p:nvPr/>
        </p:nvSpPr>
        <p:spPr>
          <a:xfrm>
            <a:off x="879676" y="2254092"/>
            <a:ext cx="5047965" cy="35515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69" name="Google Shape;269;p29"/>
          <p:cNvSpPr/>
          <p:nvPr/>
        </p:nvSpPr>
        <p:spPr>
          <a:xfrm>
            <a:off x="4733998" y="2995961"/>
            <a:ext cx="5596958" cy="2441413"/>
          </a:xfrm>
          <a:custGeom>
            <a:avLst/>
            <a:gdLst/>
            <a:ahLst/>
            <a:cxnLst/>
            <a:rect l="l" t="t" r="r" b="b"/>
            <a:pathLst>
              <a:path w="10447655" h="3976370" extrusionOk="0">
                <a:moveTo>
                  <a:pt x="2256215" y="0"/>
                </a:moveTo>
                <a:lnTo>
                  <a:pt x="0" y="3150"/>
                </a:lnTo>
                <a:lnTo>
                  <a:pt x="7843" y="1183557"/>
                </a:lnTo>
                <a:lnTo>
                  <a:pt x="3453340" y="3976184"/>
                </a:lnTo>
                <a:lnTo>
                  <a:pt x="10447599" y="247667"/>
                </a:lnTo>
                <a:lnTo>
                  <a:pt x="2256215" y="0"/>
                </a:lnTo>
                <a:close/>
              </a:path>
            </a:pathLst>
          </a:custGeom>
          <a:solidFill>
            <a:srgbClr val="000000">
              <a:alpha val="38823"/>
            </a:srgbClr>
          </a:solidFill>
          <a:ln>
            <a:noFill/>
          </a:ln>
        </p:spPr>
        <p:txBody>
          <a:bodyPr spcFirstLastPara="1" wrap="square" lIns="0" tIns="0" rIns="0" bIns="0" anchor="t" anchorCtr="0">
            <a:noAutofit/>
          </a:bodyPr>
          <a:lstStyle/>
          <a:p>
            <a:endParaRPr sz="964"/>
          </a:p>
        </p:txBody>
      </p:sp>
      <p:sp>
        <p:nvSpPr>
          <p:cNvPr id="270" name="Google Shape;270;p29"/>
          <p:cNvSpPr/>
          <p:nvPr/>
        </p:nvSpPr>
        <p:spPr>
          <a:xfrm>
            <a:off x="4201610" y="2997843"/>
            <a:ext cx="1557521" cy="821803"/>
          </a:xfrm>
          <a:custGeom>
            <a:avLst/>
            <a:gdLst/>
            <a:ahLst/>
            <a:cxnLst/>
            <a:rect l="l" t="t" r="r" b="b"/>
            <a:pathLst>
              <a:path w="1908809" h="1214754" extrusionOk="0">
                <a:moveTo>
                  <a:pt x="0" y="0"/>
                </a:moveTo>
                <a:lnTo>
                  <a:pt x="1908437" y="0"/>
                </a:lnTo>
                <a:lnTo>
                  <a:pt x="1908437" y="1214400"/>
                </a:lnTo>
                <a:lnTo>
                  <a:pt x="0" y="1214400"/>
                </a:lnTo>
                <a:lnTo>
                  <a:pt x="0" y="0"/>
                </a:lnTo>
                <a:close/>
              </a:path>
            </a:pathLst>
          </a:custGeom>
          <a:solidFill>
            <a:srgbClr val="53585F">
              <a:alpha val="60392"/>
            </a:srgbClr>
          </a:solidFill>
          <a:ln>
            <a:noFill/>
          </a:ln>
        </p:spPr>
        <p:txBody>
          <a:bodyPr spcFirstLastPara="1" wrap="square" lIns="0" tIns="0" rIns="0" bIns="0" anchor="t" anchorCtr="0">
            <a:noAutofit/>
          </a:bodyPr>
          <a:lstStyle/>
          <a:p>
            <a:endParaRPr sz="964"/>
          </a:p>
        </p:txBody>
      </p:sp>
      <p:sp>
        <p:nvSpPr>
          <p:cNvPr id="271" name="Google Shape;271;p29"/>
          <p:cNvSpPr txBox="1">
            <a:spLocks noGrp="1"/>
          </p:cNvSpPr>
          <p:nvPr>
            <p:ph type="title"/>
          </p:nvPr>
        </p:nvSpPr>
        <p:spPr>
          <a:xfrm>
            <a:off x="4344672" y="995527"/>
            <a:ext cx="3515464" cy="762429"/>
          </a:xfrm>
          <a:prstGeom prst="rect">
            <a:avLst/>
          </a:prstGeom>
          <a:noFill/>
          <a:ln>
            <a:noFill/>
          </a:ln>
        </p:spPr>
        <p:txBody>
          <a:bodyPr spcFirstLastPara="1" wrap="square" lIns="0" tIns="8839" rIns="0" bIns="0" anchor="t" anchorCtr="0">
            <a:noAutofit/>
          </a:bodyPr>
          <a:lstStyle/>
          <a:p>
            <a:pPr marL="6803"/>
            <a:r>
              <a:rPr lang="en-US" sz="4312">
                <a:solidFill>
                  <a:srgbClr val="000000"/>
                </a:solidFill>
              </a:rPr>
              <a:t>select() helpers</a:t>
            </a:r>
            <a:endParaRPr sz="4312"/>
          </a:p>
        </p:txBody>
      </p:sp>
      <p:sp>
        <p:nvSpPr>
          <p:cNvPr id="272" name="Google Shape;272;p29"/>
          <p:cNvSpPr/>
          <p:nvPr/>
        </p:nvSpPr>
        <p:spPr>
          <a:xfrm>
            <a:off x="6530524" y="3063545"/>
            <a:ext cx="4093714" cy="247467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endParaRPr sz="964"/>
          </a:p>
        </p:txBody>
      </p:sp>
      <p:sp>
        <p:nvSpPr>
          <p:cNvPr id="273" name="Google Shape;273;p29"/>
          <p:cNvSpPr/>
          <p:nvPr/>
        </p:nvSpPr>
        <p:spPr>
          <a:xfrm>
            <a:off x="6572799" y="3024570"/>
            <a:ext cx="4033125" cy="2412804"/>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endParaRPr sz="964"/>
          </a:p>
        </p:txBody>
      </p:sp>
      <p:sp>
        <p:nvSpPr>
          <p:cNvPr id="9" name="Google Shape;46;p7"/>
          <p:cNvSpPr>
            <a:spLocks noChangeAspect="1"/>
          </p:cNvSpPr>
          <p:nvPr/>
        </p:nvSpPr>
        <p:spPr>
          <a:xfrm>
            <a:off x="11152671" y="5805616"/>
            <a:ext cx="776274" cy="835671"/>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277"/>
        <p:cNvGrpSpPr/>
        <p:nvPr/>
      </p:nvGrpSpPr>
      <p:grpSpPr>
        <a:xfrm>
          <a:off x="0" y="0"/>
          <a:ext cx="0" cy="0"/>
          <a:chOff x="0" y="0"/>
          <a:chExt cx="0" cy="0"/>
        </a:xfrm>
      </p:grpSpPr>
      <p:sp>
        <p:nvSpPr>
          <p:cNvPr id="278" name="Google Shape;278;p30"/>
          <p:cNvSpPr/>
          <p:nvPr/>
        </p:nvSpPr>
        <p:spPr>
          <a:xfrm>
            <a:off x="-60959" y="0"/>
            <a:ext cx="12306300" cy="69286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79" name="Google Shape;279;p30"/>
          <p:cNvSpPr txBox="1">
            <a:spLocks noGrp="1"/>
          </p:cNvSpPr>
          <p:nvPr>
            <p:ph type="title"/>
          </p:nvPr>
        </p:nvSpPr>
        <p:spPr>
          <a:xfrm>
            <a:off x="4319240" y="614555"/>
            <a:ext cx="3308380" cy="777536"/>
          </a:xfrm>
          <a:prstGeom prst="rect">
            <a:avLst/>
          </a:prstGeom>
          <a:noFill/>
          <a:ln>
            <a:noFill/>
          </a:ln>
        </p:spPr>
        <p:txBody>
          <a:bodyPr spcFirstLastPara="1" wrap="square" lIns="0" tIns="6455" rIns="0" bIns="0" anchor="t" anchorCtr="0">
            <a:noAutofit/>
          </a:bodyPr>
          <a:lstStyle/>
          <a:p>
            <a:pPr marL="6803"/>
            <a:r>
              <a:rPr lang="en-US" dirty="0" smtClean="0"/>
              <a:t>Consider #1</a:t>
            </a:r>
            <a:endParaRPr dirty="0"/>
          </a:p>
        </p:txBody>
      </p:sp>
      <p:sp>
        <p:nvSpPr>
          <p:cNvPr id="280" name="Google Shape;280;p30"/>
          <p:cNvSpPr txBox="1"/>
          <p:nvPr/>
        </p:nvSpPr>
        <p:spPr>
          <a:xfrm>
            <a:off x="572429" y="1832149"/>
            <a:ext cx="11672912" cy="4105607"/>
          </a:xfrm>
          <a:prstGeom prst="rect">
            <a:avLst/>
          </a:prstGeom>
          <a:noFill/>
          <a:ln>
            <a:noFill/>
          </a:ln>
        </p:spPr>
        <p:txBody>
          <a:bodyPr spcFirstLastPara="1" wrap="square" lIns="0" tIns="6804" rIns="0" bIns="0" anchor="t" anchorCtr="0">
            <a:noAutofit/>
          </a:bodyPr>
          <a:lstStyle/>
          <a:p>
            <a:pPr marL="6803"/>
            <a:r>
              <a:rPr lang="en-US" sz="2571" dirty="0">
                <a:solidFill>
                  <a:srgbClr val="005493"/>
                </a:solidFill>
                <a:latin typeface="Calibri"/>
                <a:ea typeface="Calibri"/>
                <a:cs typeface="Calibri"/>
                <a:sym typeface="Calibri"/>
              </a:rPr>
              <a:t>Which of these is NOT a way to </a:t>
            </a:r>
            <a:r>
              <a:rPr lang="en-US" sz="2571" i="1" dirty="0">
                <a:solidFill>
                  <a:srgbClr val="005493"/>
                </a:solidFill>
                <a:latin typeface="Calibri"/>
                <a:ea typeface="Calibri"/>
                <a:cs typeface="Calibri"/>
                <a:sym typeface="Calibri"/>
              </a:rPr>
              <a:t>remove </a:t>
            </a:r>
            <a:r>
              <a:rPr lang="en-US" sz="2571" dirty="0">
                <a:solidFill>
                  <a:srgbClr val="005493"/>
                </a:solidFill>
                <a:latin typeface="Calibri"/>
                <a:ea typeface="Calibri"/>
                <a:cs typeface="Calibri"/>
                <a:sym typeface="Calibri"/>
              </a:rPr>
              <a:t>the columns that represent status </a:t>
            </a:r>
            <a:r>
              <a:rPr lang="en-US" sz="2571" dirty="0" smtClean="0">
                <a:solidFill>
                  <a:srgbClr val="005493"/>
                </a:solidFill>
                <a:latin typeface="Calibri"/>
                <a:ea typeface="Calibri"/>
                <a:cs typeface="Calibri"/>
                <a:sym typeface="Calibri"/>
              </a:rPr>
              <a:t>codes</a:t>
            </a:r>
          </a:p>
          <a:p>
            <a:pPr marL="6803"/>
            <a:r>
              <a:rPr lang="en-US" sz="2571" dirty="0" smtClean="0">
                <a:solidFill>
                  <a:srgbClr val="005493"/>
                </a:solidFill>
                <a:latin typeface="Calibri"/>
                <a:ea typeface="Calibri"/>
                <a:cs typeface="Calibri"/>
                <a:sym typeface="Calibri"/>
              </a:rPr>
              <a:t>(i.e. codes for lab status, order status, and cancelation)?</a:t>
            </a:r>
          </a:p>
          <a:p>
            <a:pPr marL="6803"/>
            <a:endParaRPr sz="2571" dirty="0">
              <a:latin typeface="Calibri"/>
              <a:ea typeface="Calibri"/>
              <a:cs typeface="Calibri"/>
              <a:sym typeface="Calibri"/>
            </a:endParaRPr>
          </a:p>
          <a:p>
            <a:pPr marR="243221">
              <a:lnSpc>
                <a:spcPct val="150000"/>
              </a:lnSpc>
              <a:buClr>
                <a:schemeClr val="dk1"/>
              </a:buClr>
              <a:buSzPts val="1100"/>
            </a:pPr>
            <a:r>
              <a:rPr lang="en-US" sz="2400" dirty="0" smtClean="0">
                <a:solidFill>
                  <a:srgbClr val="164F86"/>
                </a:solidFill>
                <a:latin typeface="Consolas" panose="020B0609020204030204" pitchFamily="49" charset="0"/>
                <a:ea typeface="Courier New"/>
                <a:cs typeface="Consolas" panose="020B0609020204030204" pitchFamily="49" charset="0"/>
                <a:sym typeface="Courier New"/>
              </a:rPr>
              <a:t>select(orders, -</a:t>
            </a:r>
            <a:r>
              <a:rPr lang="en-US" sz="2400" dirty="0" err="1" smtClean="0">
                <a:solidFill>
                  <a:srgbClr val="164F86"/>
                </a:solidFill>
                <a:latin typeface="Consolas" panose="020B0609020204030204" pitchFamily="49" charset="0"/>
                <a:ea typeface="Courier New"/>
                <a:cs typeface="Consolas" panose="020B0609020204030204" pitchFamily="49" charset="0"/>
                <a:sym typeface="Courier New"/>
              </a:rPr>
              <a:t>ends_with</a:t>
            </a:r>
            <a:r>
              <a:rPr lang="en-US" sz="2400" dirty="0" smtClean="0">
                <a:solidFill>
                  <a:srgbClr val="164F86"/>
                </a:solidFill>
                <a:latin typeface="Consolas" panose="020B0609020204030204" pitchFamily="49" charset="0"/>
                <a:ea typeface="Courier New"/>
                <a:cs typeface="Consolas" panose="020B0609020204030204" pitchFamily="49" charset="0"/>
                <a:sym typeface="Courier New"/>
              </a:rPr>
              <a:t>("_c"))</a:t>
            </a:r>
          </a:p>
          <a:p>
            <a:pPr marR="243221" indent="-1285841">
              <a:lnSpc>
                <a:spcPct val="150000"/>
              </a:lnSpc>
              <a:buSzPts val="1100"/>
            </a:pPr>
            <a:r>
              <a:rPr lang="en-US" sz="2400" dirty="0" smtClean="0">
                <a:solidFill>
                  <a:srgbClr val="164F86"/>
                </a:solidFill>
                <a:latin typeface="Consolas" panose="020B0609020204030204" pitchFamily="49" charset="0"/>
                <a:ea typeface="Courier New"/>
                <a:cs typeface="Consolas" panose="020B0609020204030204" pitchFamily="49" charset="0"/>
                <a:sym typeface="Courier New"/>
              </a:rPr>
              <a:t>select(orders, -c(</a:t>
            </a:r>
            <a:r>
              <a:rPr lang="en-US" sz="2400" dirty="0" err="1" smtClean="0">
                <a:solidFill>
                  <a:srgbClr val="164F86"/>
                </a:solidFill>
                <a:latin typeface="Consolas" panose="020B0609020204030204" pitchFamily="49" charset="0"/>
                <a:ea typeface="Courier New"/>
                <a:cs typeface="Consolas" panose="020B0609020204030204" pitchFamily="49" charset="0"/>
                <a:sym typeface="Courier New"/>
              </a:rPr>
              <a:t>lab_status_c</a:t>
            </a:r>
            <a:r>
              <a:rPr lang="en-US" sz="24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en-US" sz="2400" dirty="0" err="1" smtClean="0">
                <a:solidFill>
                  <a:srgbClr val="164F86"/>
                </a:solidFill>
                <a:latin typeface="Consolas" panose="020B0609020204030204" pitchFamily="49" charset="0"/>
                <a:ea typeface="Courier New"/>
                <a:cs typeface="Consolas" panose="020B0609020204030204" pitchFamily="49" charset="0"/>
                <a:sym typeface="Courier New"/>
              </a:rPr>
              <a:t>order_status_c</a:t>
            </a:r>
            <a:r>
              <a:rPr lang="en-US" sz="24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en-US" sz="2400" dirty="0" err="1" smtClean="0">
                <a:solidFill>
                  <a:srgbClr val="164F86"/>
                </a:solidFill>
                <a:latin typeface="Consolas" panose="020B0609020204030204" pitchFamily="49" charset="0"/>
                <a:ea typeface="Courier New"/>
                <a:cs typeface="Consolas" panose="020B0609020204030204" pitchFamily="49" charset="0"/>
                <a:sym typeface="Courier New"/>
              </a:rPr>
              <a:t>reason_for_canc_c</a:t>
            </a:r>
            <a:r>
              <a:rPr lang="en-US" sz="2400" dirty="0" smtClean="0">
                <a:solidFill>
                  <a:srgbClr val="164F86"/>
                </a:solidFill>
                <a:latin typeface="Consolas" panose="020B0609020204030204" pitchFamily="49" charset="0"/>
                <a:ea typeface="Courier New"/>
                <a:cs typeface="Consolas" panose="020B0609020204030204" pitchFamily="49" charset="0"/>
                <a:sym typeface="Courier New"/>
              </a:rPr>
              <a:t>))</a:t>
            </a:r>
          </a:p>
          <a:p>
            <a:pPr marR="243221">
              <a:lnSpc>
                <a:spcPct val="150000"/>
              </a:lnSpc>
              <a:buClr>
                <a:schemeClr val="dk1"/>
              </a:buClr>
              <a:buSzPts val="1100"/>
            </a:pPr>
            <a:r>
              <a:rPr lang="en-US" sz="2400" dirty="0" smtClean="0">
                <a:solidFill>
                  <a:srgbClr val="164F86"/>
                </a:solidFill>
                <a:latin typeface="Consolas" panose="020B0609020204030204" pitchFamily="49" charset="0"/>
                <a:ea typeface="Courier New"/>
                <a:cs typeface="Consolas" panose="020B0609020204030204" pitchFamily="49" charset="0"/>
                <a:sym typeface="Courier New"/>
              </a:rPr>
              <a:t>select(orders, -c(6,8,10))</a:t>
            </a:r>
          </a:p>
          <a:p>
            <a:pPr marR="243221">
              <a:lnSpc>
                <a:spcPct val="150000"/>
              </a:lnSpc>
              <a:buSzPts val="1100"/>
            </a:pPr>
            <a:r>
              <a:rPr lang="en-US" sz="2400" dirty="0" smtClean="0">
                <a:solidFill>
                  <a:srgbClr val="164F86"/>
                </a:solidFill>
                <a:latin typeface="Consolas" panose="020B0609020204030204" pitchFamily="49" charset="0"/>
                <a:ea typeface="Courier New"/>
                <a:cs typeface="Consolas" panose="020B0609020204030204" pitchFamily="49" charset="0"/>
                <a:sym typeface="Courier New"/>
              </a:rPr>
              <a:t>select(orders, -contains("status"))</a:t>
            </a:r>
            <a:endParaRPr lang="en-US" sz="2400" dirty="0">
              <a:solidFill>
                <a:srgbClr val="164F86"/>
              </a:solidFill>
              <a:latin typeface="Consolas" panose="020B0609020204030204" pitchFamily="49" charset="0"/>
              <a:ea typeface="Courier New"/>
              <a:cs typeface="Consolas" panose="020B0609020204030204" pitchFamily="49" charset="0"/>
              <a:sym typeface="Courier New"/>
            </a:endParaRPr>
          </a:p>
        </p:txBody>
      </p:sp>
      <p:sp>
        <p:nvSpPr>
          <p:cNvPr id="281" name="Google Shape;281;p30"/>
          <p:cNvSpPr/>
          <p:nvPr/>
        </p:nvSpPr>
        <p:spPr>
          <a:xfrm>
            <a:off x="9816708" y="5741095"/>
            <a:ext cx="2256268" cy="1007839"/>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48978" tIns="48978" rIns="48978" bIns="48978" anchor="ctr" anchorCtr="0">
            <a:noAutofit/>
          </a:bodyPr>
          <a:lstStyle/>
          <a:p>
            <a:pPr algn="ctr"/>
            <a:r>
              <a:rPr lang="en-US" sz="5143" dirty="0">
                <a:latin typeface="Courier New"/>
                <a:ea typeface="Courier New"/>
                <a:cs typeface="Courier New"/>
                <a:sym typeface="Courier New"/>
              </a:rPr>
              <a:t>01:00</a:t>
            </a:r>
            <a:endParaRPr sz="5143" dirty="0">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0"/>
          <p:cNvSpPr/>
          <p:nvPr/>
        </p:nvSpPr>
        <p:spPr>
          <a:xfrm>
            <a:off x="-60959" y="0"/>
            <a:ext cx="12306300" cy="69286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79" name="Google Shape;279;p30"/>
          <p:cNvSpPr txBox="1">
            <a:spLocks noGrp="1"/>
          </p:cNvSpPr>
          <p:nvPr>
            <p:ph type="title"/>
          </p:nvPr>
        </p:nvSpPr>
        <p:spPr>
          <a:xfrm>
            <a:off x="4319240" y="614555"/>
            <a:ext cx="3308380" cy="777536"/>
          </a:xfrm>
          <a:prstGeom prst="rect">
            <a:avLst/>
          </a:prstGeom>
          <a:noFill/>
          <a:ln>
            <a:noFill/>
          </a:ln>
        </p:spPr>
        <p:txBody>
          <a:bodyPr spcFirstLastPara="1" wrap="square" lIns="0" tIns="6455" rIns="0" bIns="0" anchor="t" anchorCtr="0">
            <a:noAutofit/>
          </a:bodyPr>
          <a:lstStyle/>
          <a:p>
            <a:pPr marL="6803"/>
            <a:r>
              <a:rPr lang="en-US" dirty="0" smtClean="0"/>
              <a:t>Consider #1</a:t>
            </a:r>
            <a:endParaRPr dirty="0"/>
          </a:p>
        </p:txBody>
      </p:sp>
      <p:sp>
        <p:nvSpPr>
          <p:cNvPr id="280" name="Google Shape;280;p30"/>
          <p:cNvSpPr txBox="1"/>
          <p:nvPr/>
        </p:nvSpPr>
        <p:spPr>
          <a:xfrm>
            <a:off x="572429" y="1832149"/>
            <a:ext cx="11672912" cy="4105607"/>
          </a:xfrm>
          <a:prstGeom prst="rect">
            <a:avLst/>
          </a:prstGeom>
          <a:noFill/>
          <a:ln>
            <a:noFill/>
          </a:ln>
        </p:spPr>
        <p:txBody>
          <a:bodyPr spcFirstLastPara="1" wrap="square" lIns="0" tIns="6804" rIns="0" bIns="0" anchor="t" anchorCtr="0">
            <a:noAutofit/>
          </a:bodyPr>
          <a:lstStyle/>
          <a:p>
            <a:pPr marL="6803"/>
            <a:r>
              <a:rPr lang="en-US" sz="2571" dirty="0">
                <a:solidFill>
                  <a:srgbClr val="005493"/>
                </a:solidFill>
                <a:latin typeface="Calibri"/>
                <a:ea typeface="Calibri"/>
                <a:cs typeface="Calibri"/>
                <a:sym typeface="Calibri"/>
              </a:rPr>
              <a:t>Which of these is NOT a way to </a:t>
            </a:r>
            <a:r>
              <a:rPr lang="en-US" sz="2571" i="1" dirty="0">
                <a:solidFill>
                  <a:srgbClr val="005493"/>
                </a:solidFill>
                <a:latin typeface="Calibri"/>
                <a:ea typeface="Calibri"/>
                <a:cs typeface="Calibri"/>
                <a:sym typeface="Calibri"/>
              </a:rPr>
              <a:t>remove </a:t>
            </a:r>
            <a:r>
              <a:rPr lang="en-US" sz="2571" dirty="0">
                <a:solidFill>
                  <a:srgbClr val="005493"/>
                </a:solidFill>
                <a:latin typeface="Calibri"/>
                <a:ea typeface="Calibri"/>
                <a:cs typeface="Calibri"/>
                <a:sym typeface="Calibri"/>
              </a:rPr>
              <a:t>the columns that represent status </a:t>
            </a:r>
            <a:r>
              <a:rPr lang="en-US" sz="2571" dirty="0" smtClean="0">
                <a:solidFill>
                  <a:srgbClr val="005493"/>
                </a:solidFill>
                <a:latin typeface="Calibri"/>
                <a:ea typeface="Calibri"/>
                <a:cs typeface="Calibri"/>
                <a:sym typeface="Calibri"/>
              </a:rPr>
              <a:t>codes</a:t>
            </a:r>
          </a:p>
          <a:p>
            <a:pPr marL="6803"/>
            <a:r>
              <a:rPr lang="en-US" sz="2571" dirty="0">
                <a:solidFill>
                  <a:srgbClr val="005493"/>
                </a:solidFill>
                <a:latin typeface="Calibri"/>
                <a:ea typeface="Calibri"/>
                <a:cs typeface="Calibri"/>
                <a:sym typeface="Calibri"/>
              </a:rPr>
              <a:t>(i.e. codes for lab status, order status, and cancelation</a:t>
            </a:r>
            <a:r>
              <a:rPr lang="en-US" sz="2571" dirty="0" smtClean="0">
                <a:solidFill>
                  <a:srgbClr val="005493"/>
                </a:solidFill>
                <a:latin typeface="Calibri"/>
                <a:ea typeface="Calibri"/>
                <a:cs typeface="Calibri"/>
                <a:sym typeface="Calibri"/>
              </a:rPr>
              <a:t>)?</a:t>
            </a:r>
          </a:p>
          <a:p>
            <a:pPr marL="6803"/>
            <a:endParaRPr sz="2571" dirty="0">
              <a:latin typeface="Calibri"/>
              <a:ea typeface="Calibri"/>
              <a:cs typeface="Calibri"/>
              <a:sym typeface="Calibri"/>
            </a:endParaRPr>
          </a:p>
          <a:p>
            <a:pPr marR="243221">
              <a:lnSpc>
                <a:spcPct val="150000"/>
              </a:lnSpc>
              <a:buClr>
                <a:schemeClr val="dk1"/>
              </a:buClr>
              <a:buSzPts val="1100"/>
            </a:pPr>
            <a:r>
              <a:rPr lang="en-US" sz="2400" dirty="0" smtClean="0">
                <a:solidFill>
                  <a:schemeClr val="bg2">
                    <a:lumMod val="20000"/>
                    <a:lumOff val="80000"/>
                  </a:schemeClr>
                </a:solidFill>
                <a:latin typeface="Consolas" panose="020B0609020204030204" pitchFamily="49" charset="0"/>
                <a:ea typeface="Courier New"/>
                <a:cs typeface="Consolas" panose="020B0609020204030204" pitchFamily="49" charset="0"/>
                <a:sym typeface="Courier New"/>
              </a:rPr>
              <a:t>select(orders, -</a:t>
            </a:r>
            <a:r>
              <a:rPr lang="en-US" sz="2400" dirty="0" err="1" smtClean="0">
                <a:solidFill>
                  <a:schemeClr val="bg2">
                    <a:lumMod val="20000"/>
                    <a:lumOff val="80000"/>
                  </a:schemeClr>
                </a:solidFill>
                <a:latin typeface="Consolas" panose="020B0609020204030204" pitchFamily="49" charset="0"/>
                <a:ea typeface="Courier New"/>
                <a:cs typeface="Consolas" panose="020B0609020204030204" pitchFamily="49" charset="0"/>
                <a:sym typeface="Courier New"/>
              </a:rPr>
              <a:t>ends_with</a:t>
            </a:r>
            <a:r>
              <a:rPr lang="en-US" sz="2400" dirty="0" smtClean="0">
                <a:solidFill>
                  <a:schemeClr val="bg2">
                    <a:lumMod val="20000"/>
                    <a:lumOff val="80000"/>
                  </a:schemeClr>
                </a:solidFill>
                <a:latin typeface="Consolas" panose="020B0609020204030204" pitchFamily="49" charset="0"/>
                <a:ea typeface="Courier New"/>
                <a:cs typeface="Consolas" panose="020B0609020204030204" pitchFamily="49" charset="0"/>
                <a:sym typeface="Courier New"/>
              </a:rPr>
              <a:t>("_c"))</a:t>
            </a:r>
          </a:p>
          <a:p>
            <a:pPr marR="243221" indent="-1285841">
              <a:lnSpc>
                <a:spcPct val="150000"/>
              </a:lnSpc>
              <a:buSzPts val="1100"/>
            </a:pPr>
            <a:r>
              <a:rPr lang="en-US" sz="2400" dirty="0" smtClean="0">
                <a:solidFill>
                  <a:schemeClr val="bg2">
                    <a:lumMod val="20000"/>
                    <a:lumOff val="80000"/>
                  </a:schemeClr>
                </a:solidFill>
                <a:latin typeface="Consolas" panose="020B0609020204030204" pitchFamily="49" charset="0"/>
                <a:ea typeface="Courier New"/>
                <a:cs typeface="Consolas" panose="020B0609020204030204" pitchFamily="49" charset="0"/>
                <a:sym typeface="Courier New"/>
              </a:rPr>
              <a:t>select(orders, -c(</a:t>
            </a:r>
            <a:r>
              <a:rPr lang="en-US" sz="2400" dirty="0" err="1" smtClean="0">
                <a:solidFill>
                  <a:schemeClr val="bg2">
                    <a:lumMod val="20000"/>
                    <a:lumOff val="80000"/>
                  </a:schemeClr>
                </a:solidFill>
                <a:latin typeface="Consolas" panose="020B0609020204030204" pitchFamily="49" charset="0"/>
                <a:ea typeface="Courier New"/>
                <a:cs typeface="Consolas" panose="020B0609020204030204" pitchFamily="49" charset="0"/>
                <a:sym typeface="Courier New"/>
              </a:rPr>
              <a:t>lab_status_c</a:t>
            </a:r>
            <a:r>
              <a:rPr lang="en-US" sz="2400" dirty="0" smtClean="0">
                <a:solidFill>
                  <a:schemeClr val="bg2">
                    <a:lumMod val="20000"/>
                    <a:lumOff val="80000"/>
                  </a:schemeClr>
                </a:solidFill>
                <a:latin typeface="Consolas" panose="020B0609020204030204" pitchFamily="49" charset="0"/>
                <a:ea typeface="Courier New"/>
                <a:cs typeface="Consolas" panose="020B0609020204030204" pitchFamily="49" charset="0"/>
                <a:sym typeface="Courier New"/>
              </a:rPr>
              <a:t>, </a:t>
            </a:r>
            <a:r>
              <a:rPr lang="en-US" sz="2400" dirty="0" err="1" smtClean="0">
                <a:solidFill>
                  <a:schemeClr val="bg2">
                    <a:lumMod val="20000"/>
                    <a:lumOff val="80000"/>
                  </a:schemeClr>
                </a:solidFill>
                <a:latin typeface="Consolas" panose="020B0609020204030204" pitchFamily="49" charset="0"/>
                <a:ea typeface="Courier New"/>
                <a:cs typeface="Consolas" panose="020B0609020204030204" pitchFamily="49" charset="0"/>
                <a:sym typeface="Courier New"/>
              </a:rPr>
              <a:t>order_status_c</a:t>
            </a:r>
            <a:r>
              <a:rPr lang="en-US" sz="2400" dirty="0" smtClean="0">
                <a:solidFill>
                  <a:schemeClr val="bg2">
                    <a:lumMod val="20000"/>
                    <a:lumOff val="80000"/>
                  </a:schemeClr>
                </a:solidFill>
                <a:latin typeface="Consolas" panose="020B0609020204030204" pitchFamily="49" charset="0"/>
                <a:ea typeface="Courier New"/>
                <a:cs typeface="Consolas" panose="020B0609020204030204" pitchFamily="49" charset="0"/>
                <a:sym typeface="Courier New"/>
              </a:rPr>
              <a:t>, </a:t>
            </a:r>
            <a:r>
              <a:rPr lang="en-US" sz="2400" dirty="0" err="1" smtClean="0">
                <a:solidFill>
                  <a:schemeClr val="bg2">
                    <a:lumMod val="20000"/>
                    <a:lumOff val="80000"/>
                  </a:schemeClr>
                </a:solidFill>
                <a:latin typeface="Consolas" panose="020B0609020204030204" pitchFamily="49" charset="0"/>
                <a:ea typeface="Courier New"/>
                <a:cs typeface="Consolas" panose="020B0609020204030204" pitchFamily="49" charset="0"/>
                <a:sym typeface="Courier New"/>
              </a:rPr>
              <a:t>reason_for_canc_c</a:t>
            </a:r>
            <a:r>
              <a:rPr lang="en-US" sz="2400" dirty="0" smtClean="0">
                <a:solidFill>
                  <a:schemeClr val="bg2">
                    <a:lumMod val="20000"/>
                    <a:lumOff val="80000"/>
                  </a:schemeClr>
                </a:solidFill>
                <a:latin typeface="Consolas" panose="020B0609020204030204" pitchFamily="49" charset="0"/>
                <a:ea typeface="Courier New"/>
                <a:cs typeface="Consolas" panose="020B0609020204030204" pitchFamily="49" charset="0"/>
                <a:sym typeface="Courier New"/>
              </a:rPr>
              <a:t>))</a:t>
            </a:r>
          </a:p>
          <a:p>
            <a:pPr marR="243221">
              <a:lnSpc>
                <a:spcPct val="150000"/>
              </a:lnSpc>
              <a:buClr>
                <a:schemeClr val="dk1"/>
              </a:buClr>
              <a:buSzPts val="1100"/>
            </a:pPr>
            <a:r>
              <a:rPr lang="en-US" sz="2400" dirty="0" smtClean="0">
                <a:solidFill>
                  <a:schemeClr val="bg2">
                    <a:lumMod val="20000"/>
                    <a:lumOff val="80000"/>
                  </a:schemeClr>
                </a:solidFill>
                <a:latin typeface="Consolas" panose="020B0609020204030204" pitchFamily="49" charset="0"/>
                <a:ea typeface="Courier New"/>
                <a:cs typeface="Consolas" panose="020B0609020204030204" pitchFamily="49" charset="0"/>
                <a:sym typeface="Courier New"/>
              </a:rPr>
              <a:t>select(orders, -c(6,8,10))</a:t>
            </a:r>
          </a:p>
          <a:p>
            <a:pPr marR="243221">
              <a:lnSpc>
                <a:spcPct val="150000"/>
              </a:lnSpc>
              <a:buSzPts val="1100"/>
            </a:pPr>
            <a:r>
              <a:rPr lang="en-US" sz="2400" dirty="0" smtClean="0">
                <a:solidFill>
                  <a:srgbClr val="164F86"/>
                </a:solidFill>
                <a:latin typeface="Consolas" panose="020B0609020204030204" pitchFamily="49" charset="0"/>
                <a:ea typeface="Courier New"/>
                <a:cs typeface="Consolas" panose="020B0609020204030204" pitchFamily="49" charset="0"/>
                <a:sym typeface="Courier New"/>
              </a:rPr>
              <a:t>select(orders, -contains("status"))</a:t>
            </a:r>
            <a:endParaRPr lang="en-US" sz="2400" dirty="0">
              <a:solidFill>
                <a:srgbClr val="164F86"/>
              </a:solidFill>
              <a:latin typeface="Consolas" panose="020B0609020204030204" pitchFamily="49" charset="0"/>
              <a:ea typeface="Courier New"/>
              <a:cs typeface="Consolas" panose="020B0609020204030204" pitchFamily="49" charset="0"/>
              <a:sym typeface="Courier New"/>
            </a:endParaRPr>
          </a:p>
        </p:txBody>
      </p:sp>
    </p:spTree>
    <p:extLst>
      <p:ext uri="{BB962C8B-B14F-4D97-AF65-F5344CB8AC3E}">
        <p14:creationId xmlns:p14="http://schemas.microsoft.com/office/powerpoint/2010/main" val="1573039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285"/>
        <p:cNvGrpSpPr/>
        <p:nvPr/>
      </p:nvGrpSpPr>
      <p:grpSpPr>
        <a:xfrm>
          <a:off x="0" y="0"/>
          <a:ext cx="0" cy="0"/>
          <a:chOff x="0" y="0"/>
          <a:chExt cx="0" cy="0"/>
        </a:xfrm>
      </p:grpSpPr>
      <p:sp>
        <p:nvSpPr>
          <p:cNvPr id="286" name="Google Shape;286;p31"/>
          <p:cNvSpPr/>
          <p:nvPr/>
        </p:nvSpPr>
        <p:spPr>
          <a:xfrm>
            <a:off x="0" y="0"/>
            <a:ext cx="12191999"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87" name="Google Shape;287;p31"/>
          <p:cNvSpPr txBox="1">
            <a:spLocks noGrp="1"/>
          </p:cNvSpPr>
          <p:nvPr>
            <p:ph type="title"/>
          </p:nvPr>
        </p:nvSpPr>
        <p:spPr>
          <a:xfrm>
            <a:off x="4557829" y="2519421"/>
            <a:ext cx="2897036" cy="1539482"/>
          </a:xfrm>
          <a:prstGeom prst="rect">
            <a:avLst/>
          </a:prstGeom>
          <a:noFill/>
          <a:ln>
            <a:noFill/>
          </a:ln>
        </p:spPr>
        <p:txBody>
          <a:bodyPr spcFirstLastPara="1" wrap="square" lIns="0" tIns="9522" rIns="0" bIns="0" anchor="t" anchorCtr="0">
            <a:noAutofit/>
          </a:bodyPr>
          <a:lstStyle/>
          <a:p>
            <a:pPr marL="6803"/>
            <a:r>
              <a:rPr lang="en-US" sz="8812">
                <a:solidFill>
                  <a:srgbClr val="F0F0F0"/>
                </a:solidFill>
              </a:rPr>
              <a:t>filter()</a:t>
            </a:r>
            <a:endParaRPr sz="8812"/>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291"/>
        <p:cNvGrpSpPr/>
        <p:nvPr/>
      </p:nvGrpSpPr>
      <p:grpSpPr>
        <a:xfrm>
          <a:off x="0" y="0"/>
          <a:ext cx="0" cy="0"/>
          <a:chOff x="0" y="0"/>
          <a:chExt cx="0" cy="0"/>
        </a:xfrm>
      </p:grpSpPr>
      <p:sp>
        <p:nvSpPr>
          <p:cNvPr id="293" name="Google Shape;293;p32"/>
          <p:cNvSpPr txBox="1">
            <a:spLocks noGrp="1"/>
          </p:cNvSpPr>
          <p:nvPr>
            <p:ph type="title"/>
          </p:nvPr>
        </p:nvSpPr>
        <p:spPr>
          <a:xfrm>
            <a:off x="4927600" y="684400"/>
            <a:ext cx="1904470"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filter()</a:t>
            </a:r>
            <a:endParaRPr dirty="0"/>
          </a:p>
        </p:txBody>
      </p:sp>
      <p:sp>
        <p:nvSpPr>
          <p:cNvPr id="296" name="Google Shape;296;p32"/>
          <p:cNvSpPr txBox="1"/>
          <p:nvPr/>
        </p:nvSpPr>
        <p:spPr>
          <a:xfrm>
            <a:off x="2190655" y="1713022"/>
            <a:ext cx="6159054" cy="1167589"/>
          </a:xfrm>
          <a:prstGeom prst="rect">
            <a:avLst/>
          </a:prstGeom>
          <a:noFill/>
          <a:ln>
            <a:noFill/>
          </a:ln>
        </p:spPr>
        <p:txBody>
          <a:bodyPr spcFirstLastPara="1" wrap="square" lIns="0" tIns="6455" rIns="0" bIns="0" anchor="t" anchorCtr="0">
            <a:noAutofit/>
          </a:bodyPr>
          <a:lstStyle/>
          <a:p>
            <a:pPr marL="6803"/>
            <a:r>
              <a:rPr lang="en-US" sz="2652" dirty="0">
                <a:latin typeface="Calibri"/>
                <a:ea typeface="Calibri"/>
                <a:cs typeface="Calibri"/>
                <a:sym typeface="Calibri"/>
              </a:rPr>
              <a:t>Extract rows that meet logical criteria</a:t>
            </a:r>
            <a:r>
              <a:rPr lang="en-US" sz="2652" dirty="0" smtClean="0">
                <a:latin typeface="Calibri"/>
                <a:ea typeface="Calibri"/>
                <a:cs typeface="Calibri"/>
                <a:sym typeface="Calibri"/>
              </a:rPr>
              <a:t>.</a:t>
            </a:r>
            <a:endParaRPr sz="2652" dirty="0">
              <a:latin typeface="Calibri"/>
              <a:ea typeface="Calibri"/>
              <a:cs typeface="Calibri"/>
              <a:sym typeface="Calibri"/>
            </a:endParaRPr>
          </a:p>
        </p:txBody>
      </p:sp>
      <p:sp>
        <p:nvSpPr>
          <p:cNvPr id="13" name="Google Shape;131;p17"/>
          <p:cNvSpPr/>
          <p:nvPr/>
        </p:nvSpPr>
        <p:spPr>
          <a:xfrm>
            <a:off x="1758718" y="2201670"/>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4" name="Rectangle 13"/>
          <p:cNvSpPr/>
          <p:nvPr/>
        </p:nvSpPr>
        <p:spPr>
          <a:xfrm>
            <a:off x="1970276" y="2313797"/>
            <a:ext cx="4027064" cy="584775"/>
          </a:xfrm>
          <a:prstGeom prst="rect">
            <a:avLst/>
          </a:prstGeom>
        </p:spPr>
        <p:txBody>
          <a:bodyPr wrap="none">
            <a:spAutoFit/>
          </a:bodyPr>
          <a:lstStyle/>
          <a:p>
            <a:r>
              <a:rPr lang="en-US" sz="3200" dirty="0" smtClean="0">
                <a:latin typeface="Consolas" panose="020B0609020204030204" pitchFamily="49" charset="0"/>
                <a:ea typeface="Courier New"/>
                <a:cs typeface="Consolas" panose="020B0609020204030204" pitchFamily="49" charset="0"/>
                <a:sym typeface="Courier New"/>
              </a:rPr>
              <a:t>filter(</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0365C0"/>
                </a:solidFill>
                <a:latin typeface="Consolas" panose="020B0609020204030204" pitchFamily="49" charset="0"/>
                <a:ea typeface="Courier New"/>
                <a:cs typeface="Consolas" panose="020B0609020204030204" pitchFamily="49" charset="0"/>
                <a:sym typeface="Courier New"/>
              </a:rPr>
              <a:t>,</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
        <p:nvSpPr>
          <p:cNvPr id="11" name="Google Shape;137;p17"/>
          <p:cNvSpPr/>
          <p:nvPr/>
        </p:nvSpPr>
        <p:spPr>
          <a:xfrm>
            <a:off x="1632769" y="2880611"/>
            <a:ext cx="2462296" cy="215375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12" name="Google Shape;138;p17"/>
          <p:cNvSpPr txBox="1"/>
          <p:nvPr/>
        </p:nvSpPr>
        <p:spPr>
          <a:xfrm>
            <a:off x="1762309" y="3800330"/>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Trebuchet MS"/>
                <a:ea typeface="Trebuchet MS"/>
                <a:cs typeface="Trebuchet MS"/>
                <a:sym typeface="Trebuchet MS"/>
              </a:rPr>
              <a:t>data frame </a:t>
            </a:r>
            <a:r>
              <a:rPr lang="en-US" sz="2800" b="1" dirty="0" smtClean="0">
                <a:solidFill>
                  <a:srgbClr val="FFFFFF"/>
                </a:solidFill>
                <a:latin typeface="Trebuchet MS"/>
                <a:ea typeface="Trebuchet MS"/>
                <a:cs typeface="Trebuchet MS"/>
                <a:sym typeface="Trebuchet MS"/>
              </a:rPr>
              <a:t>to transform</a:t>
            </a:r>
            <a:endParaRPr sz="2800" dirty="0">
              <a:latin typeface="Trebuchet MS"/>
              <a:ea typeface="Trebuchet MS"/>
              <a:cs typeface="Trebuchet MS"/>
              <a:sym typeface="Trebuchet MS"/>
            </a:endParaRPr>
          </a:p>
        </p:txBody>
      </p:sp>
      <p:sp>
        <p:nvSpPr>
          <p:cNvPr id="297" name="Google Shape;297;p32"/>
          <p:cNvSpPr/>
          <p:nvPr/>
        </p:nvSpPr>
        <p:spPr>
          <a:xfrm>
            <a:off x="4695596" y="2799128"/>
            <a:ext cx="4682084" cy="2235235"/>
          </a:xfrm>
          <a:custGeom>
            <a:avLst/>
            <a:gdLst/>
            <a:ahLst/>
            <a:cxnLst/>
            <a:rect l="l" t="t" r="r" b="b"/>
            <a:pathLst>
              <a:path w="5965190" h="3684270" extrusionOk="0">
                <a:moveTo>
                  <a:pt x="5608470" y="1066067"/>
                </a:moveTo>
                <a:lnTo>
                  <a:pt x="356337" y="1066067"/>
                </a:lnTo>
                <a:lnTo>
                  <a:pt x="307986" y="1069320"/>
                </a:lnTo>
                <a:lnTo>
                  <a:pt x="261611" y="1078796"/>
                </a:lnTo>
                <a:lnTo>
                  <a:pt x="217637" y="1094070"/>
                </a:lnTo>
                <a:lnTo>
                  <a:pt x="176489" y="1114718"/>
                </a:lnTo>
                <a:lnTo>
                  <a:pt x="138592" y="1140315"/>
                </a:lnTo>
                <a:lnTo>
                  <a:pt x="104371" y="1170437"/>
                </a:lnTo>
                <a:lnTo>
                  <a:pt x="74249" y="1204659"/>
                </a:lnTo>
                <a:lnTo>
                  <a:pt x="48651" y="1242556"/>
                </a:lnTo>
                <a:lnTo>
                  <a:pt x="28003" y="1283703"/>
                </a:lnTo>
                <a:lnTo>
                  <a:pt x="12729" y="1327677"/>
                </a:lnTo>
                <a:lnTo>
                  <a:pt x="3253" y="1374052"/>
                </a:lnTo>
                <a:lnTo>
                  <a:pt x="0" y="1422403"/>
                </a:lnTo>
                <a:lnTo>
                  <a:pt x="0" y="3327450"/>
                </a:lnTo>
                <a:lnTo>
                  <a:pt x="3253" y="3375802"/>
                </a:lnTo>
                <a:lnTo>
                  <a:pt x="12729" y="3422177"/>
                </a:lnTo>
                <a:lnTo>
                  <a:pt x="28003" y="3466150"/>
                </a:lnTo>
                <a:lnTo>
                  <a:pt x="48651" y="3507298"/>
                </a:lnTo>
                <a:lnTo>
                  <a:pt x="74249" y="3545195"/>
                </a:lnTo>
                <a:lnTo>
                  <a:pt x="104371" y="3579417"/>
                </a:lnTo>
                <a:lnTo>
                  <a:pt x="138592" y="3609539"/>
                </a:lnTo>
                <a:lnTo>
                  <a:pt x="176489" y="3635136"/>
                </a:lnTo>
                <a:lnTo>
                  <a:pt x="217637" y="3655784"/>
                </a:lnTo>
                <a:lnTo>
                  <a:pt x="261611" y="3671059"/>
                </a:lnTo>
                <a:lnTo>
                  <a:pt x="307986" y="3680535"/>
                </a:lnTo>
                <a:lnTo>
                  <a:pt x="356337" y="3683788"/>
                </a:lnTo>
                <a:lnTo>
                  <a:pt x="5608470" y="3683788"/>
                </a:lnTo>
                <a:lnTo>
                  <a:pt x="5656820" y="3680535"/>
                </a:lnTo>
                <a:lnTo>
                  <a:pt x="5703195" y="3671058"/>
                </a:lnTo>
                <a:lnTo>
                  <a:pt x="5747168" y="3655784"/>
                </a:lnTo>
                <a:lnTo>
                  <a:pt x="5788315" y="3635136"/>
                </a:lnTo>
                <a:lnTo>
                  <a:pt x="5826212" y="3609538"/>
                </a:lnTo>
                <a:lnTo>
                  <a:pt x="5860433" y="3579416"/>
                </a:lnTo>
                <a:lnTo>
                  <a:pt x="5890555" y="3545195"/>
                </a:lnTo>
                <a:lnTo>
                  <a:pt x="5916152" y="3507298"/>
                </a:lnTo>
                <a:lnTo>
                  <a:pt x="5936801" y="3466150"/>
                </a:lnTo>
                <a:lnTo>
                  <a:pt x="5952075" y="3422177"/>
                </a:lnTo>
                <a:lnTo>
                  <a:pt x="5961551" y="3375802"/>
                </a:lnTo>
                <a:lnTo>
                  <a:pt x="5964804" y="3327450"/>
                </a:lnTo>
                <a:lnTo>
                  <a:pt x="5964804" y="1422403"/>
                </a:lnTo>
                <a:lnTo>
                  <a:pt x="5961551" y="1374052"/>
                </a:lnTo>
                <a:lnTo>
                  <a:pt x="5952075" y="1327677"/>
                </a:lnTo>
                <a:lnTo>
                  <a:pt x="5936801" y="1283703"/>
                </a:lnTo>
                <a:lnTo>
                  <a:pt x="5916152" y="1242556"/>
                </a:lnTo>
                <a:lnTo>
                  <a:pt x="5890555" y="1204659"/>
                </a:lnTo>
                <a:lnTo>
                  <a:pt x="5860433" y="1170437"/>
                </a:lnTo>
                <a:lnTo>
                  <a:pt x="5826212" y="1140315"/>
                </a:lnTo>
                <a:lnTo>
                  <a:pt x="5788315" y="1114718"/>
                </a:lnTo>
                <a:lnTo>
                  <a:pt x="5747168" y="1094070"/>
                </a:lnTo>
                <a:lnTo>
                  <a:pt x="5703195" y="1078796"/>
                </a:lnTo>
                <a:lnTo>
                  <a:pt x="5656820" y="1069320"/>
                </a:lnTo>
                <a:lnTo>
                  <a:pt x="5608470" y="1066067"/>
                </a:lnTo>
                <a:close/>
              </a:path>
              <a:path w="5965190" h="3684270" extrusionOk="0">
                <a:moveTo>
                  <a:pt x="708093" y="0"/>
                </a:moveTo>
                <a:lnTo>
                  <a:pt x="603384" y="1066067"/>
                </a:lnTo>
                <a:lnTo>
                  <a:pt x="812802" y="1066067"/>
                </a:lnTo>
                <a:lnTo>
                  <a:pt x="708093" y="0"/>
                </a:lnTo>
                <a:close/>
              </a:path>
            </a:pathLst>
          </a:custGeom>
          <a:solidFill>
            <a:srgbClr val="A0C283"/>
          </a:solidFill>
          <a:ln>
            <a:noFill/>
          </a:ln>
        </p:spPr>
        <p:txBody>
          <a:bodyPr spcFirstLastPara="1" wrap="square" lIns="0" tIns="0" rIns="0" bIns="0" anchor="t" anchorCtr="0">
            <a:noAutofit/>
          </a:bodyPr>
          <a:lstStyle/>
          <a:p>
            <a:endParaRPr sz="964"/>
          </a:p>
        </p:txBody>
      </p:sp>
      <p:sp>
        <p:nvSpPr>
          <p:cNvPr id="298" name="Google Shape;298;p32"/>
          <p:cNvSpPr txBox="1"/>
          <p:nvPr/>
        </p:nvSpPr>
        <p:spPr>
          <a:xfrm>
            <a:off x="4690561" y="3394485"/>
            <a:ext cx="4443279" cy="1046571"/>
          </a:xfrm>
          <a:prstGeom prst="rect">
            <a:avLst/>
          </a:prstGeom>
          <a:noFill/>
          <a:ln>
            <a:noFill/>
          </a:ln>
        </p:spPr>
        <p:txBody>
          <a:bodyPr spcFirstLastPara="1" wrap="square" lIns="0" tIns="32652" rIns="0" bIns="0" anchor="t" anchorCtr="0">
            <a:noAutofit/>
          </a:bodyPr>
          <a:lstStyle/>
          <a:p>
            <a:pPr marL="6803" marR="2721" indent="-1360" algn="ctr">
              <a:lnSpc>
                <a:spcPct val="113506"/>
              </a:lnSpc>
            </a:pPr>
            <a:r>
              <a:rPr lang="en-US" sz="2800" b="1" dirty="0">
                <a:solidFill>
                  <a:srgbClr val="FFFFFF"/>
                </a:solidFill>
                <a:latin typeface="Trebuchet MS" panose="020B0603020202020204" pitchFamily="34" charset="0"/>
                <a:ea typeface="Trebuchet MS"/>
                <a:cs typeface="Trebuchet MS"/>
                <a:sym typeface="Trebuchet MS"/>
              </a:rPr>
              <a:t>one or more logical tests  </a:t>
            </a:r>
            <a:r>
              <a:rPr lang="en-US" sz="2800" dirty="0">
                <a:solidFill>
                  <a:srgbClr val="FFFFFF"/>
                </a:solidFill>
                <a:latin typeface="Trebuchet MS" panose="020B0603020202020204" pitchFamily="34" charset="0"/>
                <a:ea typeface="Calibri"/>
                <a:cs typeface="Calibri"/>
                <a:sym typeface="Calibri"/>
              </a:rPr>
              <a:t>(filter returns each row for  which the test is TRUE)</a:t>
            </a:r>
            <a:endParaRPr sz="2800" dirty="0">
              <a:latin typeface="Trebuchet MS" panose="020B0603020202020204" pitchFamily="34" charset="0"/>
              <a:ea typeface="Calibri"/>
              <a:cs typeface="Calibri"/>
              <a:sym typeface="Calibri"/>
            </a:endParaRPr>
          </a:p>
        </p:txBody>
      </p:sp>
      <p:sp>
        <p:nvSpPr>
          <p:cNvPr id="1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32"/>
          <p:cNvSpPr txBox="1">
            <a:spLocks noGrp="1"/>
          </p:cNvSpPr>
          <p:nvPr>
            <p:ph type="title"/>
          </p:nvPr>
        </p:nvSpPr>
        <p:spPr>
          <a:xfrm>
            <a:off x="4927600" y="684400"/>
            <a:ext cx="1904470"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filter()</a:t>
            </a:r>
            <a:endParaRPr dirty="0"/>
          </a:p>
        </p:txBody>
      </p:sp>
      <p:sp>
        <p:nvSpPr>
          <p:cNvPr id="296" name="Google Shape;296;p32"/>
          <p:cNvSpPr txBox="1"/>
          <p:nvPr/>
        </p:nvSpPr>
        <p:spPr>
          <a:xfrm>
            <a:off x="2190655" y="1713022"/>
            <a:ext cx="6159054" cy="1167589"/>
          </a:xfrm>
          <a:prstGeom prst="rect">
            <a:avLst/>
          </a:prstGeom>
          <a:noFill/>
          <a:ln>
            <a:noFill/>
          </a:ln>
        </p:spPr>
        <p:txBody>
          <a:bodyPr spcFirstLastPara="1" wrap="square" lIns="0" tIns="6455" rIns="0" bIns="0" anchor="t" anchorCtr="0">
            <a:noAutofit/>
          </a:bodyPr>
          <a:lstStyle/>
          <a:p>
            <a:pPr marL="6803"/>
            <a:r>
              <a:rPr lang="en-US" sz="2652" dirty="0">
                <a:latin typeface="Calibri"/>
                <a:ea typeface="Calibri"/>
                <a:cs typeface="Calibri"/>
                <a:sym typeface="Calibri"/>
              </a:rPr>
              <a:t>Extract rows that meet logical criteria</a:t>
            </a:r>
            <a:r>
              <a:rPr lang="en-US" sz="2652" dirty="0" smtClean="0">
                <a:latin typeface="Calibri"/>
                <a:ea typeface="Calibri"/>
                <a:cs typeface="Calibri"/>
                <a:sym typeface="Calibri"/>
              </a:rPr>
              <a:t>.</a:t>
            </a:r>
            <a:endParaRPr sz="2652" dirty="0">
              <a:latin typeface="Calibri"/>
              <a:ea typeface="Calibri"/>
              <a:cs typeface="Calibri"/>
              <a:sym typeface="Calibri"/>
            </a:endParaRPr>
          </a:p>
        </p:txBody>
      </p:sp>
      <p:sp>
        <p:nvSpPr>
          <p:cNvPr id="13" name="Google Shape;131;p17"/>
          <p:cNvSpPr/>
          <p:nvPr/>
        </p:nvSpPr>
        <p:spPr>
          <a:xfrm>
            <a:off x="1758718" y="2201670"/>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4" name="Rectangle 13"/>
          <p:cNvSpPr/>
          <p:nvPr/>
        </p:nvSpPr>
        <p:spPr>
          <a:xfrm>
            <a:off x="1970276" y="2313797"/>
            <a:ext cx="7869462" cy="584775"/>
          </a:xfrm>
          <a:prstGeom prst="rect">
            <a:avLst/>
          </a:prstGeom>
        </p:spPr>
        <p:txBody>
          <a:bodyPr wrap="none">
            <a:spAutoFit/>
          </a:bodyPr>
          <a:lstStyle/>
          <a:p>
            <a:r>
              <a:rPr lang="en-US" sz="3200" dirty="0" smtClean="0">
                <a:latin typeface="Consolas" panose="020B0609020204030204" pitchFamily="49" charset="0"/>
                <a:ea typeface="Courier New"/>
                <a:cs typeface="Consolas" panose="020B0609020204030204" pitchFamily="49" charset="0"/>
                <a:sym typeface="Courier New"/>
              </a:rPr>
              <a:t>filter(</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orders, </a:t>
            </a:r>
            <a:r>
              <a:rPr lang="en-US" sz="3200" dirty="0" err="1">
                <a:solidFill>
                  <a:srgbClr val="9BBB59"/>
                </a:solidFill>
                <a:latin typeface="Consolas" panose="020B0609020204030204" pitchFamily="49" charset="0"/>
                <a:ea typeface="Courier New"/>
                <a:cs typeface="Consolas" panose="020B0609020204030204" pitchFamily="49" charset="0"/>
                <a:sym typeface="Courier New"/>
              </a:rPr>
              <a:t>patient_id</a:t>
            </a:r>
            <a:r>
              <a:rPr lang="en-US" sz="3200" dirty="0">
                <a:solidFill>
                  <a:srgbClr val="9BBB59"/>
                </a:solidFill>
                <a:latin typeface="Consolas" panose="020B0609020204030204" pitchFamily="49" charset="0"/>
                <a:ea typeface="Courier New"/>
                <a:cs typeface="Consolas" panose="020B0609020204030204" pitchFamily="49" charset="0"/>
                <a:sym typeface="Courier New"/>
              </a:rPr>
              <a:t>==508061</a:t>
            </a:r>
            <a:r>
              <a:rPr lang="en-US" sz="3200" dirty="0" smtClean="0">
                <a:latin typeface="Consolas" panose="020B0609020204030204" pitchFamily="49" charset="0"/>
                <a:ea typeface="Courier New"/>
                <a:cs typeface="Consolas" panose="020B0609020204030204" pitchFamily="49" charset="0"/>
                <a:sym typeface="Courier New"/>
              </a:rPr>
              <a:t>)</a:t>
            </a:r>
            <a:endParaRPr lang="en-US" dirty="0"/>
          </a:p>
        </p:txBody>
      </p:sp>
      <p:sp>
        <p:nvSpPr>
          <p:cNvPr id="12" name="Google Shape;138;p17"/>
          <p:cNvSpPr txBox="1"/>
          <p:nvPr/>
        </p:nvSpPr>
        <p:spPr>
          <a:xfrm>
            <a:off x="1762309" y="3800330"/>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Trebuchet MS"/>
                <a:ea typeface="Trebuchet MS"/>
                <a:cs typeface="Trebuchet MS"/>
                <a:sym typeface="Trebuchet MS"/>
              </a:rPr>
              <a:t>data frame </a:t>
            </a:r>
            <a:r>
              <a:rPr lang="en-US" sz="2800" b="1" dirty="0" smtClean="0">
                <a:solidFill>
                  <a:srgbClr val="FFFFFF"/>
                </a:solidFill>
                <a:latin typeface="Trebuchet MS"/>
                <a:ea typeface="Trebuchet MS"/>
                <a:cs typeface="Trebuchet MS"/>
                <a:sym typeface="Trebuchet MS"/>
              </a:rPr>
              <a:t>to transform</a:t>
            </a:r>
            <a:endParaRPr sz="2800" dirty="0">
              <a:latin typeface="Trebuchet MS"/>
              <a:ea typeface="Trebuchet MS"/>
              <a:cs typeface="Trebuchet MS"/>
              <a:sym typeface="Trebuchet MS"/>
            </a:endParaRPr>
          </a:p>
        </p:txBody>
      </p:sp>
      <p:sp>
        <p:nvSpPr>
          <p:cNvPr id="1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graphicFrame>
        <p:nvGraphicFramePr>
          <p:cNvPr id="2" name="Table 1"/>
          <p:cNvGraphicFramePr>
            <a:graphicFrameLocks noGrp="1"/>
          </p:cNvGraphicFramePr>
          <p:nvPr>
            <p:extLst>
              <p:ext uri="{D42A27DB-BD31-4B8C-83A1-F6EECF244321}">
                <p14:modId xmlns:p14="http://schemas.microsoft.com/office/powerpoint/2010/main" val="2600725562"/>
              </p:ext>
            </p:extLst>
          </p:nvPr>
        </p:nvGraphicFramePr>
        <p:xfrm>
          <a:off x="291052" y="3590008"/>
          <a:ext cx="5588783" cy="2152859"/>
        </p:xfrm>
        <a:graphic>
          <a:graphicData uri="http://schemas.openxmlformats.org/drawingml/2006/table">
            <a:tbl>
              <a:tblPr firstRow="1" bandRow="1">
                <a:tableStyleId>{71CB66AA-850D-4605-A19E-2ED404D436C7}</a:tableStyleId>
              </a:tblPr>
              <a:tblGrid>
                <a:gridCol w="1294575">
                  <a:extLst>
                    <a:ext uri="{9D8B030D-6E8A-4147-A177-3AD203B41FA5}">
                      <a16:colId xmlns:a16="http://schemas.microsoft.com/office/drawing/2014/main" xmlns="" val="20000"/>
                    </a:ext>
                  </a:extLst>
                </a:gridCol>
                <a:gridCol w="1099594">
                  <a:extLst>
                    <a:ext uri="{9D8B030D-6E8A-4147-A177-3AD203B41FA5}">
                      <a16:colId xmlns:a16="http://schemas.microsoft.com/office/drawing/2014/main" xmlns="" val="20001"/>
                    </a:ext>
                  </a:extLst>
                </a:gridCol>
                <a:gridCol w="2002421">
                  <a:extLst>
                    <a:ext uri="{9D8B030D-6E8A-4147-A177-3AD203B41FA5}">
                      <a16:colId xmlns:a16="http://schemas.microsoft.com/office/drawing/2014/main" xmlns="" val="20002"/>
                    </a:ext>
                  </a:extLst>
                </a:gridCol>
                <a:gridCol w="1192193">
                  <a:extLst>
                    <a:ext uri="{9D8B030D-6E8A-4147-A177-3AD203B41FA5}">
                      <a16:colId xmlns:a16="http://schemas.microsoft.com/office/drawing/2014/main" xmlns="" val="20003"/>
                    </a:ext>
                  </a:extLst>
                </a:gridCol>
              </a:tblGrid>
              <a:tr h="370840">
                <a:tc>
                  <a:txBody>
                    <a:bodyPr/>
                    <a:lstStyle/>
                    <a:p>
                      <a:pPr marL="0" lvl="0" indent="0" algn="ctr" rtl="0">
                        <a:spcBef>
                          <a:spcPts val="0"/>
                        </a:spcBef>
                        <a:spcAft>
                          <a:spcPts val="0"/>
                        </a:spcAft>
                        <a:buNone/>
                      </a:pPr>
                      <a:r>
                        <a:rPr lang="en-US" sz="1600" b="1" dirty="0" err="1" smtClean="0">
                          <a:solidFill>
                            <a:schemeClr val="lt1"/>
                          </a:solidFill>
                        </a:rPr>
                        <a:t>order_id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patient_id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smtClean="0">
                          <a:solidFill>
                            <a:schemeClr val="lt1"/>
                          </a:solidFill>
                        </a:rPr>
                        <a:t>description</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proc_code</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extLst>
                  <a:ext uri="{0D108BD9-81ED-4DB2-BD59-A6C34878D82A}">
                    <a16:rowId xmlns:a16="http://schemas.microsoft.com/office/drawing/2014/main" xmlns="" val="10000"/>
                  </a:ext>
                </a:extLst>
              </a:tr>
              <a:tr h="370840">
                <a:tc>
                  <a:txBody>
                    <a:bodyPr/>
                    <a:lstStyle/>
                    <a:p>
                      <a:pPr marL="0" lvl="0" indent="0" algn="ctr" rtl="0">
                        <a:spcBef>
                          <a:spcPts val="0"/>
                        </a:spcBef>
                        <a:spcAft>
                          <a:spcPts val="0"/>
                        </a:spcAft>
                        <a:buNone/>
                      </a:pPr>
                      <a:r>
                        <a:rPr lang="en-US" sz="1200" dirty="0"/>
                        <a:t>19766</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PRO</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1"/>
                  </a:ext>
                </a:extLst>
              </a:tr>
              <a:tr h="370840">
                <a:tc>
                  <a:txBody>
                    <a:bodyPr/>
                    <a:lstStyle/>
                    <a:p>
                      <a:pPr marL="0" lvl="0" indent="0" algn="ctr" rtl="0">
                        <a:spcBef>
                          <a:spcPts val="0"/>
                        </a:spcBef>
                        <a:spcAft>
                          <a:spcPts val="0"/>
                        </a:spcAft>
                        <a:buNone/>
                      </a:pPr>
                      <a:r>
                        <a:rPr lang="en-US" sz="1200" dirty="0"/>
                        <a:t>88444</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2"/>
                  </a:ext>
                </a:extLst>
              </a:tr>
              <a:tr h="563687">
                <a:tc>
                  <a:txBody>
                    <a:bodyPr/>
                    <a:lstStyle/>
                    <a:p>
                      <a:pPr marL="0" lvl="0" indent="0" algn="ctr" rtl="0">
                        <a:spcBef>
                          <a:spcPts val="0"/>
                        </a:spcBef>
                        <a:spcAft>
                          <a:spcPts val="0"/>
                        </a:spcAft>
                        <a:buNone/>
                      </a:pPr>
                      <a:r>
                        <a:rPr lang="en-US" sz="1200" dirty="0"/>
                        <a:t>40477</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DB4E2"/>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THYROID STIMULATING HORMONE</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TSH</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3"/>
                  </a:ext>
                </a:extLst>
              </a:tr>
              <a:tr h="370840">
                <a:tc>
                  <a:txBody>
                    <a:bodyPr/>
                    <a:lstStyle/>
                    <a:p>
                      <a:pPr marL="0" lvl="0" indent="0" algn="ctr" rtl="0">
                        <a:spcBef>
                          <a:spcPts val="0"/>
                        </a:spcBef>
                        <a:spcAft>
                          <a:spcPts val="0"/>
                        </a:spcAft>
                        <a:buNone/>
                      </a:pPr>
                      <a:r>
                        <a:rPr lang="en-US" sz="1200" dirty="0"/>
                        <a:t>97641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T4, FREE</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T4FR</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4"/>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184247943"/>
              </p:ext>
            </p:extLst>
          </p:nvPr>
        </p:nvGraphicFramePr>
        <p:xfrm>
          <a:off x="6340162" y="3590008"/>
          <a:ext cx="5588783" cy="1305367"/>
        </p:xfrm>
        <a:graphic>
          <a:graphicData uri="http://schemas.openxmlformats.org/drawingml/2006/table">
            <a:tbl>
              <a:tblPr firstRow="1" bandRow="1">
                <a:tableStyleId>{71CB66AA-850D-4605-A19E-2ED404D436C7}</a:tableStyleId>
              </a:tblPr>
              <a:tblGrid>
                <a:gridCol w="1294575">
                  <a:extLst>
                    <a:ext uri="{9D8B030D-6E8A-4147-A177-3AD203B41FA5}">
                      <a16:colId xmlns:a16="http://schemas.microsoft.com/office/drawing/2014/main" xmlns="" val="20000"/>
                    </a:ext>
                  </a:extLst>
                </a:gridCol>
                <a:gridCol w="1099594">
                  <a:extLst>
                    <a:ext uri="{9D8B030D-6E8A-4147-A177-3AD203B41FA5}">
                      <a16:colId xmlns:a16="http://schemas.microsoft.com/office/drawing/2014/main" xmlns="" val="20001"/>
                    </a:ext>
                  </a:extLst>
                </a:gridCol>
                <a:gridCol w="2002421">
                  <a:extLst>
                    <a:ext uri="{9D8B030D-6E8A-4147-A177-3AD203B41FA5}">
                      <a16:colId xmlns:a16="http://schemas.microsoft.com/office/drawing/2014/main" xmlns="" val="20002"/>
                    </a:ext>
                  </a:extLst>
                </a:gridCol>
                <a:gridCol w="1192193">
                  <a:extLst>
                    <a:ext uri="{9D8B030D-6E8A-4147-A177-3AD203B41FA5}">
                      <a16:colId xmlns:a16="http://schemas.microsoft.com/office/drawing/2014/main" xmlns="" val="20003"/>
                    </a:ext>
                  </a:extLst>
                </a:gridCol>
              </a:tblGrid>
              <a:tr h="370840">
                <a:tc>
                  <a:txBody>
                    <a:bodyPr/>
                    <a:lstStyle/>
                    <a:p>
                      <a:pPr marL="0" lvl="0" indent="0" algn="ctr" rtl="0">
                        <a:spcBef>
                          <a:spcPts val="0"/>
                        </a:spcBef>
                        <a:spcAft>
                          <a:spcPts val="0"/>
                        </a:spcAft>
                        <a:buNone/>
                      </a:pPr>
                      <a:r>
                        <a:rPr lang="en-US" sz="1600" b="1" dirty="0" err="1" smtClean="0">
                          <a:solidFill>
                            <a:schemeClr val="lt1"/>
                          </a:solidFill>
                        </a:rPr>
                        <a:t>order_id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patient_id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smtClean="0">
                          <a:solidFill>
                            <a:schemeClr val="lt1"/>
                          </a:solidFill>
                        </a:rPr>
                        <a:t>description</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proc_code</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extLst>
                  <a:ext uri="{0D108BD9-81ED-4DB2-BD59-A6C34878D82A}">
                    <a16:rowId xmlns:a16="http://schemas.microsoft.com/office/drawing/2014/main" xmlns="" val="10000"/>
                  </a:ext>
                </a:extLst>
              </a:tr>
              <a:tr h="563687">
                <a:tc>
                  <a:txBody>
                    <a:bodyPr/>
                    <a:lstStyle/>
                    <a:p>
                      <a:pPr marL="0" lvl="0" indent="0" algn="ctr" rtl="0">
                        <a:spcBef>
                          <a:spcPts val="0"/>
                        </a:spcBef>
                        <a:spcAft>
                          <a:spcPts val="0"/>
                        </a:spcAft>
                        <a:buNone/>
                      </a:pPr>
                      <a:r>
                        <a:rPr lang="en-US" sz="1200" dirty="0"/>
                        <a:t>40477</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DB4E2"/>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THYROID STIMULATING HORMONE</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TSH</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1"/>
                  </a:ext>
                </a:extLst>
              </a:tr>
              <a:tr h="370840">
                <a:tc>
                  <a:txBody>
                    <a:bodyPr/>
                    <a:lstStyle/>
                    <a:p>
                      <a:pPr marL="0" lvl="0" indent="0" algn="ctr" rtl="0">
                        <a:spcBef>
                          <a:spcPts val="0"/>
                        </a:spcBef>
                        <a:spcAft>
                          <a:spcPts val="0"/>
                        </a:spcAft>
                        <a:buNone/>
                      </a:pPr>
                      <a:r>
                        <a:rPr lang="en-US" sz="1200" dirty="0"/>
                        <a:t>97641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T4, FREE</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T4FR</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2"/>
                  </a:ext>
                </a:extLst>
              </a:tr>
            </a:tbl>
          </a:graphicData>
        </a:graphic>
      </p:graphicFrame>
      <p:cxnSp>
        <p:nvCxnSpPr>
          <p:cNvPr id="4" name="Straight Arrow Connector 3"/>
          <p:cNvCxnSpPr/>
          <p:nvPr/>
        </p:nvCxnSpPr>
        <p:spPr>
          <a:xfrm>
            <a:off x="5879835" y="4651867"/>
            <a:ext cx="486241" cy="1457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1339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13" name="Google Shape;131;p17"/>
          <p:cNvSpPr/>
          <p:nvPr/>
        </p:nvSpPr>
        <p:spPr>
          <a:xfrm>
            <a:off x="1758718" y="2201670"/>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3" name="Rounded Rectangular Callout 2"/>
          <p:cNvSpPr/>
          <p:nvPr/>
        </p:nvSpPr>
        <p:spPr>
          <a:xfrm>
            <a:off x="6885511" y="2750816"/>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3" name="Google Shape;293;p32"/>
          <p:cNvSpPr txBox="1">
            <a:spLocks noGrp="1"/>
          </p:cNvSpPr>
          <p:nvPr>
            <p:ph type="title"/>
          </p:nvPr>
        </p:nvSpPr>
        <p:spPr>
          <a:xfrm>
            <a:off x="4927600" y="684400"/>
            <a:ext cx="1904470"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filter()</a:t>
            </a:r>
            <a:endParaRPr dirty="0"/>
          </a:p>
        </p:txBody>
      </p:sp>
      <p:sp>
        <p:nvSpPr>
          <p:cNvPr id="296" name="Google Shape;296;p32"/>
          <p:cNvSpPr txBox="1"/>
          <p:nvPr/>
        </p:nvSpPr>
        <p:spPr>
          <a:xfrm>
            <a:off x="2190655" y="1713022"/>
            <a:ext cx="6159054" cy="1167589"/>
          </a:xfrm>
          <a:prstGeom prst="rect">
            <a:avLst/>
          </a:prstGeom>
          <a:noFill/>
          <a:ln>
            <a:noFill/>
          </a:ln>
        </p:spPr>
        <p:txBody>
          <a:bodyPr spcFirstLastPara="1" wrap="square" lIns="0" tIns="6455" rIns="0" bIns="0" anchor="t" anchorCtr="0">
            <a:noAutofit/>
          </a:bodyPr>
          <a:lstStyle/>
          <a:p>
            <a:pPr marL="6803"/>
            <a:r>
              <a:rPr lang="en-US" sz="2652" dirty="0">
                <a:latin typeface="Calibri"/>
                <a:ea typeface="Calibri"/>
                <a:cs typeface="Calibri"/>
                <a:sym typeface="Calibri"/>
              </a:rPr>
              <a:t>Extract rows that meet logical criteria</a:t>
            </a:r>
            <a:r>
              <a:rPr lang="en-US" sz="2652" dirty="0" smtClean="0">
                <a:latin typeface="Calibri"/>
                <a:ea typeface="Calibri"/>
                <a:cs typeface="Calibri"/>
                <a:sym typeface="Calibri"/>
              </a:rPr>
              <a:t>.</a:t>
            </a:r>
            <a:endParaRPr sz="2652" dirty="0">
              <a:latin typeface="Calibri"/>
              <a:ea typeface="Calibri"/>
              <a:cs typeface="Calibri"/>
              <a:sym typeface="Calibri"/>
            </a:endParaRPr>
          </a:p>
        </p:txBody>
      </p:sp>
      <p:sp>
        <p:nvSpPr>
          <p:cNvPr id="14" name="Rectangle 13"/>
          <p:cNvSpPr/>
          <p:nvPr/>
        </p:nvSpPr>
        <p:spPr>
          <a:xfrm>
            <a:off x="1970276" y="2313797"/>
            <a:ext cx="7869462" cy="584775"/>
          </a:xfrm>
          <a:prstGeom prst="rect">
            <a:avLst/>
          </a:prstGeom>
        </p:spPr>
        <p:txBody>
          <a:bodyPr wrap="none">
            <a:spAutoFit/>
          </a:bodyPr>
          <a:lstStyle/>
          <a:p>
            <a:r>
              <a:rPr lang="en-US" sz="3200" dirty="0" smtClean="0">
                <a:latin typeface="Consolas" panose="020B0609020204030204" pitchFamily="49" charset="0"/>
                <a:ea typeface="Courier New"/>
                <a:cs typeface="Consolas" panose="020B0609020204030204" pitchFamily="49" charset="0"/>
                <a:sym typeface="Courier New"/>
              </a:rPr>
              <a:t>filter(</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orders, </a:t>
            </a:r>
            <a:r>
              <a:rPr lang="en-US" sz="3200" dirty="0" err="1">
                <a:solidFill>
                  <a:srgbClr val="9BBB59"/>
                </a:solidFill>
                <a:latin typeface="Consolas" panose="020B0609020204030204" pitchFamily="49" charset="0"/>
                <a:ea typeface="Courier New"/>
                <a:cs typeface="Consolas" panose="020B0609020204030204" pitchFamily="49" charset="0"/>
                <a:sym typeface="Courier New"/>
              </a:rPr>
              <a:t>patient_id</a:t>
            </a:r>
            <a:r>
              <a:rPr lang="en-US" sz="3200" dirty="0">
                <a:solidFill>
                  <a:srgbClr val="9BBB59"/>
                </a:solidFill>
                <a:latin typeface="Consolas" panose="020B0609020204030204" pitchFamily="49" charset="0"/>
                <a:ea typeface="Courier New"/>
                <a:cs typeface="Consolas" panose="020B0609020204030204" pitchFamily="49" charset="0"/>
                <a:sym typeface="Courier New"/>
              </a:rPr>
              <a:t>==508061</a:t>
            </a:r>
            <a:r>
              <a:rPr lang="en-US" sz="3200" dirty="0" smtClean="0">
                <a:latin typeface="Consolas" panose="020B0609020204030204" pitchFamily="49" charset="0"/>
                <a:ea typeface="Courier New"/>
                <a:cs typeface="Consolas" panose="020B0609020204030204" pitchFamily="49" charset="0"/>
                <a:sym typeface="Courier New"/>
              </a:rPr>
              <a:t>)</a:t>
            </a:r>
            <a:endParaRPr lang="en-US" dirty="0"/>
          </a:p>
        </p:txBody>
      </p:sp>
      <p:sp>
        <p:nvSpPr>
          <p:cNvPr id="12" name="Google Shape;138;p17"/>
          <p:cNvSpPr txBox="1"/>
          <p:nvPr/>
        </p:nvSpPr>
        <p:spPr>
          <a:xfrm>
            <a:off x="1762309" y="3800330"/>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Trebuchet MS"/>
                <a:ea typeface="Trebuchet MS"/>
                <a:cs typeface="Trebuchet MS"/>
                <a:sym typeface="Trebuchet MS"/>
              </a:rPr>
              <a:t>data frame </a:t>
            </a:r>
            <a:r>
              <a:rPr lang="en-US" sz="2800" b="1" dirty="0" smtClean="0">
                <a:solidFill>
                  <a:srgbClr val="FFFFFF"/>
                </a:solidFill>
                <a:latin typeface="Trebuchet MS"/>
                <a:ea typeface="Trebuchet MS"/>
                <a:cs typeface="Trebuchet MS"/>
                <a:sym typeface="Trebuchet MS"/>
              </a:rPr>
              <a:t>to transform</a:t>
            </a:r>
            <a:endParaRPr sz="2800" dirty="0">
              <a:latin typeface="Trebuchet MS"/>
              <a:ea typeface="Trebuchet MS"/>
              <a:cs typeface="Trebuchet MS"/>
              <a:sym typeface="Trebuchet MS"/>
            </a:endParaRPr>
          </a:p>
        </p:txBody>
      </p:sp>
      <p:sp>
        <p:nvSpPr>
          <p:cNvPr id="1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graphicFrame>
        <p:nvGraphicFramePr>
          <p:cNvPr id="2" name="Table 1"/>
          <p:cNvGraphicFramePr>
            <a:graphicFrameLocks noGrp="1"/>
          </p:cNvGraphicFramePr>
          <p:nvPr>
            <p:extLst>
              <p:ext uri="{D42A27DB-BD31-4B8C-83A1-F6EECF244321}">
                <p14:modId xmlns:p14="http://schemas.microsoft.com/office/powerpoint/2010/main" val="2600725562"/>
              </p:ext>
            </p:extLst>
          </p:nvPr>
        </p:nvGraphicFramePr>
        <p:xfrm>
          <a:off x="291052" y="3590008"/>
          <a:ext cx="5588783" cy="2152859"/>
        </p:xfrm>
        <a:graphic>
          <a:graphicData uri="http://schemas.openxmlformats.org/drawingml/2006/table">
            <a:tbl>
              <a:tblPr firstRow="1" bandRow="1">
                <a:tableStyleId>{71CB66AA-850D-4605-A19E-2ED404D436C7}</a:tableStyleId>
              </a:tblPr>
              <a:tblGrid>
                <a:gridCol w="1294575">
                  <a:extLst>
                    <a:ext uri="{9D8B030D-6E8A-4147-A177-3AD203B41FA5}">
                      <a16:colId xmlns:a16="http://schemas.microsoft.com/office/drawing/2014/main" xmlns="" val="20000"/>
                    </a:ext>
                  </a:extLst>
                </a:gridCol>
                <a:gridCol w="1099594">
                  <a:extLst>
                    <a:ext uri="{9D8B030D-6E8A-4147-A177-3AD203B41FA5}">
                      <a16:colId xmlns:a16="http://schemas.microsoft.com/office/drawing/2014/main" xmlns="" val="20001"/>
                    </a:ext>
                  </a:extLst>
                </a:gridCol>
                <a:gridCol w="2002421">
                  <a:extLst>
                    <a:ext uri="{9D8B030D-6E8A-4147-A177-3AD203B41FA5}">
                      <a16:colId xmlns:a16="http://schemas.microsoft.com/office/drawing/2014/main" xmlns="" val="20002"/>
                    </a:ext>
                  </a:extLst>
                </a:gridCol>
                <a:gridCol w="1192193">
                  <a:extLst>
                    <a:ext uri="{9D8B030D-6E8A-4147-A177-3AD203B41FA5}">
                      <a16:colId xmlns:a16="http://schemas.microsoft.com/office/drawing/2014/main" xmlns="" val="20003"/>
                    </a:ext>
                  </a:extLst>
                </a:gridCol>
              </a:tblGrid>
              <a:tr h="370840">
                <a:tc>
                  <a:txBody>
                    <a:bodyPr/>
                    <a:lstStyle/>
                    <a:p>
                      <a:pPr marL="0" lvl="0" indent="0" algn="ctr" rtl="0">
                        <a:spcBef>
                          <a:spcPts val="0"/>
                        </a:spcBef>
                        <a:spcAft>
                          <a:spcPts val="0"/>
                        </a:spcAft>
                        <a:buNone/>
                      </a:pPr>
                      <a:r>
                        <a:rPr lang="en-US" sz="1600" b="1" dirty="0" err="1" smtClean="0">
                          <a:solidFill>
                            <a:schemeClr val="lt1"/>
                          </a:solidFill>
                        </a:rPr>
                        <a:t>order_id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patient_id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smtClean="0">
                          <a:solidFill>
                            <a:schemeClr val="lt1"/>
                          </a:solidFill>
                        </a:rPr>
                        <a:t>description</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proc_code</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extLst>
                  <a:ext uri="{0D108BD9-81ED-4DB2-BD59-A6C34878D82A}">
                    <a16:rowId xmlns:a16="http://schemas.microsoft.com/office/drawing/2014/main" xmlns="" val="10000"/>
                  </a:ext>
                </a:extLst>
              </a:tr>
              <a:tr h="370840">
                <a:tc>
                  <a:txBody>
                    <a:bodyPr/>
                    <a:lstStyle/>
                    <a:p>
                      <a:pPr marL="0" lvl="0" indent="0" algn="ctr" rtl="0">
                        <a:spcBef>
                          <a:spcPts val="0"/>
                        </a:spcBef>
                        <a:spcAft>
                          <a:spcPts val="0"/>
                        </a:spcAft>
                        <a:buNone/>
                      </a:pPr>
                      <a:r>
                        <a:rPr lang="en-US" sz="1200" dirty="0"/>
                        <a:t>19766</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PRO</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1"/>
                  </a:ext>
                </a:extLst>
              </a:tr>
              <a:tr h="370840">
                <a:tc>
                  <a:txBody>
                    <a:bodyPr/>
                    <a:lstStyle/>
                    <a:p>
                      <a:pPr marL="0" lvl="0" indent="0" algn="ctr" rtl="0">
                        <a:spcBef>
                          <a:spcPts val="0"/>
                        </a:spcBef>
                        <a:spcAft>
                          <a:spcPts val="0"/>
                        </a:spcAft>
                        <a:buNone/>
                      </a:pPr>
                      <a:r>
                        <a:rPr lang="en-US" sz="1200" dirty="0"/>
                        <a:t>88444</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2"/>
                  </a:ext>
                </a:extLst>
              </a:tr>
              <a:tr h="563687">
                <a:tc>
                  <a:txBody>
                    <a:bodyPr/>
                    <a:lstStyle/>
                    <a:p>
                      <a:pPr marL="0" lvl="0" indent="0" algn="ctr" rtl="0">
                        <a:spcBef>
                          <a:spcPts val="0"/>
                        </a:spcBef>
                        <a:spcAft>
                          <a:spcPts val="0"/>
                        </a:spcAft>
                        <a:buNone/>
                      </a:pPr>
                      <a:r>
                        <a:rPr lang="en-US" sz="1200" dirty="0"/>
                        <a:t>40477</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DB4E2"/>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THYROID STIMULATING HORMONE</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TSH</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3"/>
                  </a:ext>
                </a:extLst>
              </a:tr>
              <a:tr h="370840">
                <a:tc>
                  <a:txBody>
                    <a:bodyPr/>
                    <a:lstStyle/>
                    <a:p>
                      <a:pPr marL="0" lvl="0" indent="0" algn="ctr" rtl="0">
                        <a:spcBef>
                          <a:spcPts val="0"/>
                        </a:spcBef>
                        <a:spcAft>
                          <a:spcPts val="0"/>
                        </a:spcAft>
                        <a:buNone/>
                      </a:pPr>
                      <a:r>
                        <a:rPr lang="en-US" sz="1200" dirty="0"/>
                        <a:t>97641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T4, FREE</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T4FR</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4"/>
                  </a:ext>
                </a:extLst>
              </a:tr>
            </a:tbl>
          </a:graphicData>
        </a:graphic>
      </p:graphicFrame>
      <p:sp>
        <p:nvSpPr>
          <p:cNvPr id="16" name="Google Shape;324;p34"/>
          <p:cNvSpPr txBox="1"/>
          <p:nvPr/>
        </p:nvSpPr>
        <p:spPr>
          <a:xfrm>
            <a:off x="7040690" y="3601619"/>
            <a:ext cx="2618036" cy="1510232"/>
          </a:xfrm>
          <a:prstGeom prst="rect">
            <a:avLst/>
          </a:prstGeom>
          <a:noFill/>
          <a:ln>
            <a:noFill/>
          </a:ln>
        </p:spPr>
        <p:txBody>
          <a:bodyPr spcFirstLastPara="1" wrap="square" lIns="0" tIns="8504" rIns="0" bIns="0" anchor="t" anchorCtr="0">
            <a:noAutofit/>
          </a:bodyPr>
          <a:lstStyle/>
          <a:p>
            <a:pPr marL="8164" algn="ctr">
              <a:lnSpc>
                <a:spcPct val="116753"/>
              </a:lnSpc>
            </a:pPr>
            <a:r>
              <a:rPr lang="en-US" sz="2062" b="1" dirty="0">
                <a:solidFill>
                  <a:srgbClr val="FFFFFF"/>
                </a:solidFill>
                <a:latin typeface="Trebuchet MS"/>
                <a:ea typeface="Trebuchet MS"/>
                <a:cs typeface="Trebuchet MS"/>
                <a:sym typeface="Trebuchet MS"/>
              </a:rPr>
              <a:t>= sets</a:t>
            </a:r>
            <a:endParaRPr sz="2062" dirty="0">
              <a:latin typeface="Trebuchet MS"/>
              <a:ea typeface="Trebuchet MS"/>
              <a:cs typeface="Trebuchet MS"/>
              <a:sym typeface="Trebuchet MS"/>
            </a:endParaRPr>
          </a:p>
          <a:p>
            <a:pPr marL="7484" algn="ctr">
              <a:lnSpc>
                <a:spcPct val="116753"/>
              </a:lnSpc>
            </a:pPr>
            <a:r>
              <a:rPr lang="en-US" sz="2062" dirty="0">
                <a:solidFill>
                  <a:srgbClr val="FFFFFF"/>
                </a:solidFill>
                <a:latin typeface="Calibri"/>
                <a:ea typeface="Calibri"/>
                <a:cs typeface="Calibri"/>
                <a:sym typeface="Calibri"/>
              </a:rPr>
              <a:t>(returns nothing)</a:t>
            </a:r>
            <a:endParaRPr sz="2062" dirty="0">
              <a:latin typeface="Calibri"/>
              <a:ea typeface="Calibri"/>
              <a:cs typeface="Calibri"/>
              <a:sym typeface="Calibri"/>
            </a:endParaRPr>
          </a:p>
          <a:p>
            <a:pPr marL="7823" algn="ctr">
              <a:lnSpc>
                <a:spcPct val="116753"/>
              </a:lnSpc>
              <a:spcBef>
                <a:spcPts val="747"/>
              </a:spcBef>
            </a:pPr>
            <a:r>
              <a:rPr lang="en-US" sz="2062" b="1" dirty="0">
                <a:solidFill>
                  <a:srgbClr val="FFFFFF"/>
                </a:solidFill>
                <a:latin typeface="Trebuchet MS"/>
                <a:ea typeface="Trebuchet MS"/>
                <a:cs typeface="Trebuchet MS"/>
                <a:sym typeface="Trebuchet MS"/>
              </a:rPr>
              <a:t>== tests if equal</a:t>
            </a:r>
            <a:endParaRPr sz="2062" dirty="0">
              <a:latin typeface="Trebuchet MS"/>
              <a:ea typeface="Trebuchet MS"/>
              <a:cs typeface="Trebuchet MS"/>
              <a:sym typeface="Trebuchet MS"/>
            </a:endParaRPr>
          </a:p>
          <a:p>
            <a:pPr algn="ctr">
              <a:lnSpc>
                <a:spcPct val="116753"/>
              </a:lnSpc>
            </a:pPr>
            <a:r>
              <a:rPr lang="en-US" sz="2062" dirty="0">
                <a:solidFill>
                  <a:srgbClr val="FFFFFF"/>
                </a:solidFill>
                <a:latin typeface="Calibri"/>
                <a:ea typeface="Calibri"/>
                <a:cs typeface="Calibri"/>
                <a:sym typeface="Calibri"/>
              </a:rPr>
              <a:t>(returns TRUE or FALSE)</a:t>
            </a:r>
            <a:endParaRPr sz="2062" dirty="0">
              <a:latin typeface="Calibri"/>
              <a:ea typeface="Calibri"/>
              <a:cs typeface="Calibri"/>
              <a:sym typeface="Calibri"/>
            </a:endParaRPr>
          </a:p>
        </p:txBody>
      </p:sp>
    </p:spTree>
    <p:extLst>
      <p:ext uri="{BB962C8B-B14F-4D97-AF65-F5344CB8AC3E}">
        <p14:creationId xmlns:p14="http://schemas.microsoft.com/office/powerpoint/2010/main" val="1945177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13" name="Google Shape;131;p17"/>
          <p:cNvSpPr/>
          <p:nvPr/>
        </p:nvSpPr>
        <p:spPr>
          <a:xfrm>
            <a:off x="1758718" y="2201670"/>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293" name="Google Shape;293;p32"/>
          <p:cNvSpPr txBox="1">
            <a:spLocks noGrp="1"/>
          </p:cNvSpPr>
          <p:nvPr>
            <p:ph type="title"/>
          </p:nvPr>
        </p:nvSpPr>
        <p:spPr>
          <a:xfrm>
            <a:off x="4927600" y="684400"/>
            <a:ext cx="1904470"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filter()</a:t>
            </a:r>
            <a:endParaRPr dirty="0"/>
          </a:p>
        </p:txBody>
      </p:sp>
      <p:sp>
        <p:nvSpPr>
          <p:cNvPr id="296" name="Google Shape;296;p32"/>
          <p:cNvSpPr txBox="1"/>
          <p:nvPr/>
        </p:nvSpPr>
        <p:spPr>
          <a:xfrm>
            <a:off x="2190655" y="1713022"/>
            <a:ext cx="6159054" cy="1167589"/>
          </a:xfrm>
          <a:prstGeom prst="rect">
            <a:avLst/>
          </a:prstGeom>
          <a:noFill/>
          <a:ln>
            <a:noFill/>
          </a:ln>
        </p:spPr>
        <p:txBody>
          <a:bodyPr spcFirstLastPara="1" wrap="square" lIns="0" tIns="6455" rIns="0" bIns="0" anchor="t" anchorCtr="0">
            <a:noAutofit/>
          </a:bodyPr>
          <a:lstStyle/>
          <a:p>
            <a:pPr marL="6803"/>
            <a:r>
              <a:rPr lang="en-US" sz="2652" dirty="0">
                <a:latin typeface="Calibri"/>
                <a:ea typeface="Calibri"/>
                <a:cs typeface="Calibri"/>
                <a:sym typeface="Calibri"/>
              </a:rPr>
              <a:t>Extract rows that meet logical criteria</a:t>
            </a:r>
            <a:r>
              <a:rPr lang="en-US" sz="2652" dirty="0" smtClean="0">
                <a:latin typeface="Calibri"/>
                <a:ea typeface="Calibri"/>
                <a:cs typeface="Calibri"/>
                <a:sym typeface="Calibri"/>
              </a:rPr>
              <a:t>.</a:t>
            </a:r>
            <a:endParaRPr sz="2652" dirty="0">
              <a:latin typeface="Calibri"/>
              <a:ea typeface="Calibri"/>
              <a:cs typeface="Calibri"/>
              <a:sym typeface="Calibri"/>
            </a:endParaRPr>
          </a:p>
        </p:txBody>
      </p:sp>
      <p:sp>
        <p:nvSpPr>
          <p:cNvPr id="14" name="Rectangle 13"/>
          <p:cNvSpPr/>
          <p:nvPr/>
        </p:nvSpPr>
        <p:spPr>
          <a:xfrm>
            <a:off x="1970276" y="2313797"/>
            <a:ext cx="7417415" cy="584775"/>
          </a:xfrm>
          <a:prstGeom prst="rect">
            <a:avLst/>
          </a:prstGeom>
        </p:spPr>
        <p:txBody>
          <a:bodyPr wrap="none">
            <a:spAutoFit/>
          </a:bodyPr>
          <a:lstStyle/>
          <a:p>
            <a:r>
              <a:rPr lang="en-US" sz="3200" dirty="0" smtClean="0">
                <a:latin typeface="Consolas" panose="020B0609020204030204" pitchFamily="49" charset="0"/>
                <a:ea typeface="Courier New"/>
                <a:cs typeface="Consolas" panose="020B0609020204030204" pitchFamily="49" charset="0"/>
                <a:sym typeface="Courier New"/>
              </a:rPr>
              <a:t>filter(</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orders, </a:t>
            </a:r>
            <a:r>
              <a:rPr lang="en-US" sz="3200" dirty="0" err="1">
                <a:solidFill>
                  <a:srgbClr val="9BBB59"/>
                </a:solidFill>
                <a:latin typeface="Consolas" panose="020B0609020204030204" pitchFamily="49" charset="0"/>
                <a:ea typeface="Courier New"/>
                <a:cs typeface="Consolas" panose="020B0609020204030204" pitchFamily="49" charset="0"/>
                <a:sym typeface="Courier New"/>
              </a:rPr>
              <a:t>proc_code</a:t>
            </a:r>
            <a:r>
              <a:rPr lang="en-US" sz="3200" dirty="0">
                <a:solidFill>
                  <a:srgbClr val="9BBB59"/>
                </a:solidFill>
                <a:latin typeface="Consolas" panose="020B0609020204030204" pitchFamily="49" charset="0"/>
                <a:ea typeface="Courier New"/>
                <a:cs typeface="Consolas" panose="020B0609020204030204" pitchFamily="49" charset="0"/>
                <a:sym typeface="Courier New"/>
              </a:rPr>
              <a:t>=="BMP"</a:t>
            </a:r>
            <a:r>
              <a:rPr lang="en-US" sz="3200" dirty="0" smtClean="0">
                <a:latin typeface="Consolas" panose="020B0609020204030204" pitchFamily="49" charset="0"/>
                <a:ea typeface="Courier New"/>
                <a:cs typeface="Consolas" panose="020B0609020204030204" pitchFamily="49" charset="0"/>
                <a:sym typeface="Courier New"/>
              </a:rPr>
              <a:t>)</a:t>
            </a:r>
            <a:endParaRPr lang="en-US" dirty="0"/>
          </a:p>
        </p:txBody>
      </p:sp>
      <p:sp>
        <p:nvSpPr>
          <p:cNvPr id="1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graphicFrame>
        <p:nvGraphicFramePr>
          <p:cNvPr id="2" name="Table 1"/>
          <p:cNvGraphicFramePr>
            <a:graphicFrameLocks noGrp="1"/>
          </p:cNvGraphicFramePr>
          <p:nvPr>
            <p:extLst>
              <p:ext uri="{D42A27DB-BD31-4B8C-83A1-F6EECF244321}">
                <p14:modId xmlns:p14="http://schemas.microsoft.com/office/powerpoint/2010/main" val="1513194312"/>
              </p:ext>
            </p:extLst>
          </p:nvPr>
        </p:nvGraphicFramePr>
        <p:xfrm>
          <a:off x="291052" y="3590008"/>
          <a:ext cx="5588783" cy="2152859"/>
        </p:xfrm>
        <a:graphic>
          <a:graphicData uri="http://schemas.openxmlformats.org/drawingml/2006/table">
            <a:tbl>
              <a:tblPr firstRow="1" bandRow="1">
                <a:tableStyleId>{71CB66AA-850D-4605-A19E-2ED404D436C7}</a:tableStyleId>
              </a:tblPr>
              <a:tblGrid>
                <a:gridCol w="1294575">
                  <a:extLst>
                    <a:ext uri="{9D8B030D-6E8A-4147-A177-3AD203B41FA5}">
                      <a16:colId xmlns:a16="http://schemas.microsoft.com/office/drawing/2014/main" xmlns="" val="20000"/>
                    </a:ext>
                  </a:extLst>
                </a:gridCol>
                <a:gridCol w="1099594">
                  <a:extLst>
                    <a:ext uri="{9D8B030D-6E8A-4147-A177-3AD203B41FA5}">
                      <a16:colId xmlns:a16="http://schemas.microsoft.com/office/drawing/2014/main" xmlns="" val="20001"/>
                    </a:ext>
                  </a:extLst>
                </a:gridCol>
                <a:gridCol w="2002421">
                  <a:extLst>
                    <a:ext uri="{9D8B030D-6E8A-4147-A177-3AD203B41FA5}">
                      <a16:colId xmlns:a16="http://schemas.microsoft.com/office/drawing/2014/main" xmlns="" val="20002"/>
                    </a:ext>
                  </a:extLst>
                </a:gridCol>
                <a:gridCol w="1192193">
                  <a:extLst>
                    <a:ext uri="{9D8B030D-6E8A-4147-A177-3AD203B41FA5}">
                      <a16:colId xmlns:a16="http://schemas.microsoft.com/office/drawing/2014/main" xmlns="" val="20003"/>
                    </a:ext>
                  </a:extLst>
                </a:gridCol>
              </a:tblGrid>
              <a:tr h="370840">
                <a:tc>
                  <a:txBody>
                    <a:bodyPr/>
                    <a:lstStyle/>
                    <a:p>
                      <a:pPr marL="0" lvl="0" indent="0" algn="ctr" rtl="0">
                        <a:spcBef>
                          <a:spcPts val="0"/>
                        </a:spcBef>
                        <a:spcAft>
                          <a:spcPts val="0"/>
                        </a:spcAft>
                        <a:buNone/>
                      </a:pPr>
                      <a:r>
                        <a:rPr lang="en-US" sz="1600" b="1" dirty="0" err="1" smtClean="0">
                          <a:solidFill>
                            <a:schemeClr val="lt1"/>
                          </a:solidFill>
                        </a:rPr>
                        <a:t>order_id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patient_id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smtClean="0">
                          <a:solidFill>
                            <a:schemeClr val="lt1"/>
                          </a:solidFill>
                        </a:rPr>
                        <a:t>description</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proc_code</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extLst>
                  <a:ext uri="{0D108BD9-81ED-4DB2-BD59-A6C34878D82A}">
                    <a16:rowId xmlns:a16="http://schemas.microsoft.com/office/drawing/2014/main" xmlns="" val="10000"/>
                  </a:ext>
                </a:extLst>
              </a:tr>
              <a:tr h="370840">
                <a:tc>
                  <a:txBody>
                    <a:bodyPr/>
                    <a:lstStyle/>
                    <a:p>
                      <a:pPr marL="0" lvl="0" indent="0" algn="ctr" rtl="0">
                        <a:spcBef>
                          <a:spcPts val="0"/>
                        </a:spcBef>
                        <a:spcAft>
                          <a:spcPts val="0"/>
                        </a:spcAft>
                        <a:buNone/>
                      </a:pPr>
                      <a:r>
                        <a:rPr lang="en-US" sz="1200" dirty="0"/>
                        <a:t>19766</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PRO</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1"/>
                  </a:ext>
                </a:extLst>
              </a:tr>
              <a:tr h="370840">
                <a:tc>
                  <a:txBody>
                    <a:bodyPr/>
                    <a:lstStyle/>
                    <a:p>
                      <a:pPr marL="0" lvl="0" indent="0" algn="ctr" rtl="0">
                        <a:spcBef>
                          <a:spcPts val="0"/>
                        </a:spcBef>
                        <a:spcAft>
                          <a:spcPts val="0"/>
                        </a:spcAft>
                        <a:buNone/>
                      </a:pPr>
                      <a:r>
                        <a:rPr lang="en-US" sz="1200" dirty="0"/>
                        <a:t>88444</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2"/>
                  </a:ext>
                </a:extLst>
              </a:tr>
              <a:tr h="563687">
                <a:tc>
                  <a:txBody>
                    <a:bodyPr/>
                    <a:lstStyle/>
                    <a:p>
                      <a:pPr marL="0" lvl="0" indent="0" algn="ctr" rtl="0">
                        <a:spcBef>
                          <a:spcPts val="0"/>
                        </a:spcBef>
                        <a:spcAft>
                          <a:spcPts val="0"/>
                        </a:spcAft>
                        <a:buNone/>
                      </a:pPr>
                      <a:r>
                        <a:rPr lang="en-US" sz="1200" dirty="0"/>
                        <a:t>40477</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THYROID STIMULATING HORMONE</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TSH</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extLst>
                  <a:ext uri="{0D108BD9-81ED-4DB2-BD59-A6C34878D82A}">
                    <a16:rowId xmlns:a16="http://schemas.microsoft.com/office/drawing/2014/main" xmlns="" val="10003"/>
                  </a:ext>
                </a:extLst>
              </a:tr>
              <a:tr h="370840">
                <a:tc>
                  <a:txBody>
                    <a:bodyPr/>
                    <a:lstStyle/>
                    <a:p>
                      <a:pPr marL="0" lvl="0" indent="0" algn="ctr" rtl="0">
                        <a:spcBef>
                          <a:spcPts val="0"/>
                        </a:spcBef>
                        <a:spcAft>
                          <a:spcPts val="0"/>
                        </a:spcAft>
                        <a:buNone/>
                      </a:pPr>
                      <a:r>
                        <a:rPr lang="en-US" sz="1200" dirty="0"/>
                        <a:t>97641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T4, FREE</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T4FR</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extLst>
                  <a:ext uri="{0D108BD9-81ED-4DB2-BD59-A6C34878D82A}">
                    <a16:rowId xmlns:a16="http://schemas.microsoft.com/office/drawing/2014/main" xmlns="" val="10004"/>
                  </a:ext>
                </a:extLst>
              </a:tr>
            </a:tbl>
          </a:graphicData>
        </a:graphic>
      </p:graphicFrame>
      <p:sp>
        <p:nvSpPr>
          <p:cNvPr id="16" name="Google Shape;324;p34"/>
          <p:cNvSpPr txBox="1"/>
          <p:nvPr/>
        </p:nvSpPr>
        <p:spPr>
          <a:xfrm>
            <a:off x="7040690" y="3601619"/>
            <a:ext cx="2618036" cy="1510232"/>
          </a:xfrm>
          <a:prstGeom prst="rect">
            <a:avLst/>
          </a:prstGeom>
          <a:noFill/>
          <a:ln>
            <a:noFill/>
          </a:ln>
        </p:spPr>
        <p:txBody>
          <a:bodyPr spcFirstLastPara="1" wrap="square" lIns="0" tIns="8504" rIns="0" bIns="0" anchor="t" anchorCtr="0">
            <a:noAutofit/>
          </a:bodyPr>
          <a:lstStyle/>
          <a:p>
            <a:pPr marL="8164" algn="ctr">
              <a:lnSpc>
                <a:spcPct val="116753"/>
              </a:lnSpc>
            </a:pPr>
            <a:r>
              <a:rPr lang="en-US" sz="2062" b="1" dirty="0">
                <a:solidFill>
                  <a:srgbClr val="FFFFFF"/>
                </a:solidFill>
                <a:latin typeface="Trebuchet MS"/>
                <a:ea typeface="Trebuchet MS"/>
                <a:cs typeface="Trebuchet MS"/>
                <a:sym typeface="Trebuchet MS"/>
              </a:rPr>
              <a:t>= sets</a:t>
            </a:r>
            <a:endParaRPr sz="2062" dirty="0">
              <a:latin typeface="Trebuchet MS"/>
              <a:ea typeface="Trebuchet MS"/>
              <a:cs typeface="Trebuchet MS"/>
              <a:sym typeface="Trebuchet MS"/>
            </a:endParaRPr>
          </a:p>
          <a:p>
            <a:pPr marL="7484" algn="ctr">
              <a:lnSpc>
                <a:spcPct val="116753"/>
              </a:lnSpc>
            </a:pPr>
            <a:r>
              <a:rPr lang="en-US" sz="2062" dirty="0">
                <a:solidFill>
                  <a:srgbClr val="FFFFFF"/>
                </a:solidFill>
                <a:latin typeface="Calibri"/>
                <a:ea typeface="Calibri"/>
                <a:cs typeface="Calibri"/>
                <a:sym typeface="Calibri"/>
              </a:rPr>
              <a:t>(returns nothing)</a:t>
            </a:r>
            <a:endParaRPr sz="2062" dirty="0">
              <a:latin typeface="Calibri"/>
              <a:ea typeface="Calibri"/>
              <a:cs typeface="Calibri"/>
              <a:sym typeface="Calibri"/>
            </a:endParaRPr>
          </a:p>
          <a:p>
            <a:pPr marL="7823" algn="ctr">
              <a:lnSpc>
                <a:spcPct val="116753"/>
              </a:lnSpc>
              <a:spcBef>
                <a:spcPts val="747"/>
              </a:spcBef>
            </a:pPr>
            <a:r>
              <a:rPr lang="en-US" sz="2062" b="1" dirty="0">
                <a:solidFill>
                  <a:srgbClr val="FFFFFF"/>
                </a:solidFill>
                <a:latin typeface="Trebuchet MS"/>
                <a:ea typeface="Trebuchet MS"/>
                <a:cs typeface="Trebuchet MS"/>
                <a:sym typeface="Trebuchet MS"/>
              </a:rPr>
              <a:t>== tests if equal</a:t>
            </a:r>
            <a:endParaRPr sz="2062" dirty="0">
              <a:latin typeface="Trebuchet MS"/>
              <a:ea typeface="Trebuchet MS"/>
              <a:cs typeface="Trebuchet MS"/>
              <a:sym typeface="Trebuchet MS"/>
            </a:endParaRPr>
          </a:p>
          <a:p>
            <a:pPr algn="ctr">
              <a:lnSpc>
                <a:spcPct val="116753"/>
              </a:lnSpc>
            </a:pPr>
            <a:r>
              <a:rPr lang="en-US" sz="2062" dirty="0">
                <a:solidFill>
                  <a:srgbClr val="FFFFFF"/>
                </a:solidFill>
                <a:latin typeface="Calibri"/>
                <a:ea typeface="Calibri"/>
                <a:cs typeface="Calibri"/>
                <a:sym typeface="Calibri"/>
              </a:rPr>
              <a:t>(returns TRUE or FALSE)</a:t>
            </a:r>
            <a:endParaRPr sz="2062" dirty="0">
              <a:latin typeface="Calibri"/>
              <a:ea typeface="Calibri"/>
              <a:cs typeface="Calibri"/>
              <a:sym typeface="Calibri"/>
            </a:endParaRPr>
          </a:p>
        </p:txBody>
      </p:sp>
      <p:graphicFrame>
        <p:nvGraphicFramePr>
          <p:cNvPr id="11" name="Table 10"/>
          <p:cNvGraphicFramePr>
            <a:graphicFrameLocks noGrp="1"/>
          </p:cNvGraphicFramePr>
          <p:nvPr>
            <p:extLst>
              <p:ext uri="{D42A27DB-BD31-4B8C-83A1-F6EECF244321}">
                <p14:modId xmlns:p14="http://schemas.microsoft.com/office/powerpoint/2010/main" val="1530817418"/>
              </p:ext>
            </p:extLst>
          </p:nvPr>
        </p:nvGraphicFramePr>
        <p:xfrm>
          <a:off x="6193558" y="3508983"/>
          <a:ext cx="5588783" cy="2261340"/>
        </p:xfrm>
        <a:graphic>
          <a:graphicData uri="http://schemas.openxmlformats.org/drawingml/2006/table">
            <a:tbl>
              <a:tblPr firstRow="1" bandRow="1">
                <a:tableStyleId>{71CB66AA-850D-4605-A19E-2ED404D436C7}</a:tableStyleId>
              </a:tblPr>
              <a:tblGrid>
                <a:gridCol w="1294575">
                  <a:extLst>
                    <a:ext uri="{9D8B030D-6E8A-4147-A177-3AD203B41FA5}">
                      <a16:colId xmlns:a16="http://schemas.microsoft.com/office/drawing/2014/main" xmlns="" val="20000"/>
                    </a:ext>
                  </a:extLst>
                </a:gridCol>
                <a:gridCol w="1099594">
                  <a:extLst>
                    <a:ext uri="{9D8B030D-6E8A-4147-A177-3AD203B41FA5}">
                      <a16:colId xmlns:a16="http://schemas.microsoft.com/office/drawing/2014/main" xmlns="" val="20001"/>
                    </a:ext>
                  </a:extLst>
                </a:gridCol>
                <a:gridCol w="2002421">
                  <a:extLst>
                    <a:ext uri="{9D8B030D-6E8A-4147-A177-3AD203B41FA5}">
                      <a16:colId xmlns:a16="http://schemas.microsoft.com/office/drawing/2014/main" xmlns="" val="20002"/>
                    </a:ext>
                  </a:extLst>
                </a:gridCol>
                <a:gridCol w="1192193">
                  <a:extLst>
                    <a:ext uri="{9D8B030D-6E8A-4147-A177-3AD203B41FA5}">
                      <a16:colId xmlns:a16="http://schemas.microsoft.com/office/drawing/2014/main" xmlns="" val="20003"/>
                    </a:ext>
                  </a:extLst>
                </a:gridCol>
              </a:tblGrid>
              <a:tr h="317836">
                <a:tc>
                  <a:txBody>
                    <a:bodyPr/>
                    <a:lstStyle/>
                    <a:p>
                      <a:pPr marL="0" lvl="0" indent="0" algn="ctr" rtl="0">
                        <a:spcBef>
                          <a:spcPts val="0"/>
                        </a:spcBef>
                        <a:spcAft>
                          <a:spcPts val="0"/>
                        </a:spcAft>
                        <a:buNone/>
                      </a:pPr>
                      <a:r>
                        <a:rPr lang="en-US" sz="1600" b="1" dirty="0" err="1" smtClean="0">
                          <a:solidFill>
                            <a:schemeClr val="lt1"/>
                          </a:solidFill>
                        </a:rPr>
                        <a:t>order_id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patient_id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smtClean="0">
                          <a:solidFill>
                            <a:schemeClr val="lt1"/>
                          </a:solidFill>
                        </a:rPr>
                        <a:t>description</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proc_code</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extLst>
                  <a:ext uri="{0D108BD9-81ED-4DB2-BD59-A6C34878D82A}">
                    <a16:rowId xmlns:a16="http://schemas.microsoft.com/office/drawing/2014/main" xmlns="" val="10000"/>
                  </a:ext>
                </a:extLst>
              </a:tr>
              <a:tr h="417288">
                <a:tc>
                  <a:txBody>
                    <a:bodyPr/>
                    <a:lstStyle/>
                    <a:p>
                      <a:pPr marL="0" lvl="0" indent="0" algn="ctr" rtl="0">
                        <a:spcBef>
                          <a:spcPts val="0"/>
                        </a:spcBef>
                        <a:spcAft>
                          <a:spcPts val="0"/>
                        </a:spcAft>
                        <a:buNone/>
                      </a:pPr>
                      <a:r>
                        <a:rPr lang="en-US" sz="1400" dirty="0"/>
                        <a:t>88444</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400" dirty="0"/>
                        <a:t>511388</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1"/>
                  </a:ext>
                </a:extLst>
              </a:tr>
              <a:tr h="414097">
                <a:tc>
                  <a:txBody>
                    <a:bodyPr/>
                    <a:lstStyle/>
                    <a:p>
                      <a:pPr algn="ctr"/>
                      <a:r>
                        <a:rPr lang="en-US" sz="1400" dirty="0">
                          <a:effectLst/>
                        </a:rPr>
                        <a:t>55526</a:t>
                      </a: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algn="ctr"/>
                      <a:r>
                        <a:rPr lang="en-US" sz="1400" dirty="0">
                          <a:effectLst/>
                        </a:rPr>
                        <a:t>511303</a:t>
                      </a: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2"/>
                  </a:ext>
                </a:extLst>
              </a:tr>
              <a:tr h="414097">
                <a:tc>
                  <a:txBody>
                    <a:bodyPr/>
                    <a:lstStyle/>
                    <a:p>
                      <a:pPr algn="ctr"/>
                      <a:r>
                        <a:rPr lang="en-US" sz="1400" dirty="0">
                          <a:effectLst/>
                        </a:rPr>
                        <a:t>69809</a:t>
                      </a: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algn="ctr"/>
                      <a:r>
                        <a:rPr lang="en-US" sz="1400" dirty="0">
                          <a:effectLst/>
                        </a:rPr>
                        <a:t>509686</a:t>
                      </a: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3"/>
                  </a:ext>
                </a:extLst>
              </a:tr>
              <a:tr h="414097">
                <a:tc>
                  <a:txBody>
                    <a:bodyPr/>
                    <a:lstStyle/>
                    <a:p>
                      <a:pPr algn="ctr"/>
                      <a:r>
                        <a:rPr lang="en-US" sz="1400" dirty="0">
                          <a:effectLst/>
                        </a:rPr>
                        <a:t>24316</a:t>
                      </a: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algn="ctr"/>
                      <a:r>
                        <a:rPr lang="en-US" sz="1400" dirty="0">
                          <a:effectLst/>
                        </a:rPr>
                        <a:t>503847</a:t>
                      </a: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4"/>
                  </a:ext>
                </a:extLst>
              </a:tr>
            </a:tbl>
          </a:graphicData>
        </a:graphic>
      </p:graphicFrame>
      <p:cxnSp>
        <p:nvCxnSpPr>
          <p:cNvPr id="17" name="Straight Arrow Connector 16"/>
          <p:cNvCxnSpPr/>
          <p:nvPr/>
        </p:nvCxnSpPr>
        <p:spPr>
          <a:xfrm>
            <a:off x="5879835" y="4651867"/>
            <a:ext cx="486241" cy="1457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262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3741019" y="729191"/>
            <a:ext cx="4500446" cy="777536"/>
          </a:xfrm>
          <a:prstGeom prst="rect">
            <a:avLst/>
          </a:prstGeom>
          <a:noFill/>
          <a:ln>
            <a:noFill/>
          </a:ln>
        </p:spPr>
        <p:txBody>
          <a:bodyPr spcFirstLastPara="1" wrap="square" lIns="0" tIns="6455" rIns="0" bIns="0" anchor="t" anchorCtr="0">
            <a:noAutofit/>
          </a:bodyPr>
          <a:lstStyle/>
          <a:p>
            <a:pPr marL="6803" algn="ctr"/>
            <a:r>
              <a:rPr lang="en-US" sz="4800" dirty="0" smtClean="0">
                <a:solidFill>
                  <a:srgbClr val="000000"/>
                </a:solidFill>
              </a:rPr>
              <a:t>Orders</a:t>
            </a:r>
            <a:r>
              <a:rPr lang="en-US" dirty="0" smtClean="0">
                <a:solidFill>
                  <a:srgbClr val="000000"/>
                </a:solidFill>
              </a:rPr>
              <a:t> data set</a:t>
            </a:r>
            <a:endParaRPr dirty="0"/>
          </a:p>
        </p:txBody>
      </p:sp>
      <p:sp>
        <p:nvSpPr>
          <p:cNvPr id="61" name="Google Shape;61;p9"/>
          <p:cNvSpPr txBox="1"/>
          <p:nvPr/>
        </p:nvSpPr>
        <p:spPr>
          <a:xfrm>
            <a:off x="3252567" y="1925088"/>
            <a:ext cx="6849643" cy="1290552"/>
          </a:xfrm>
          <a:prstGeom prst="rect">
            <a:avLst/>
          </a:prstGeom>
          <a:noFill/>
          <a:ln>
            <a:noFill/>
          </a:ln>
        </p:spPr>
        <p:txBody>
          <a:bodyPr spcFirstLastPara="1" wrap="square" lIns="0" tIns="6804" rIns="0" bIns="0" anchor="t" anchorCtr="0">
            <a:noAutofit/>
          </a:bodyPr>
          <a:lstStyle/>
          <a:p>
            <a:pPr marL="6803" marR="2721">
              <a:lnSpc>
                <a:spcPct val="124848"/>
              </a:lnSpc>
            </a:pPr>
            <a:r>
              <a:rPr lang="en-US" sz="3200" dirty="0">
                <a:latin typeface="Calibri"/>
                <a:ea typeface="Calibri"/>
                <a:cs typeface="Calibri"/>
                <a:sym typeface="Calibri"/>
              </a:rPr>
              <a:t>Outpatient lab test orders</a:t>
            </a:r>
            <a:endParaRPr sz="3200" dirty="0">
              <a:latin typeface="Calibri"/>
              <a:ea typeface="Calibri"/>
              <a:cs typeface="Calibri"/>
              <a:sym typeface="Calibri"/>
            </a:endParaRPr>
          </a:p>
          <a:p>
            <a:pPr marL="6803" marR="2721">
              <a:lnSpc>
                <a:spcPct val="124848"/>
              </a:lnSpc>
            </a:pPr>
            <a:r>
              <a:rPr lang="en-US" sz="3200" dirty="0">
                <a:latin typeface="Calibri"/>
                <a:ea typeface="Calibri"/>
                <a:cs typeface="Calibri"/>
                <a:sym typeface="Calibri"/>
              </a:rPr>
              <a:t>45,000 </a:t>
            </a:r>
            <a:r>
              <a:rPr lang="en-US" sz="3200" dirty="0" smtClean="0">
                <a:latin typeface="Calibri"/>
                <a:ea typeface="Calibri"/>
                <a:cs typeface="Calibri"/>
                <a:sym typeface="Calibri"/>
              </a:rPr>
              <a:t>rows x 17 columns</a:t>
            </a:r>
            <a:endParaRPr sz="3200" dirty="0">
              <a:latin typeface="Calibri"/>
              <a:ea typeface="Calibri"/>
              <a:cs typeface="Calibri"/>
              <a:sym typeface="Calibri"/>
            </a:endParaRPr>
          </a:p>
          <a:p>
            <a:pPr marL="6803" marR="2721">
              <a:lnSpc>
                <a:spcPct val="124848"/>
              </a:lnSpc>
            </a:pPr>
            <a:endParaRPr sz="2652" dirty="0">
              <a:latin typeface="Calibri"/>
              <a:ea typeface="Calibri"/>
              <a:cs typeface="Calibri"/>
              <a:sym typeface="Calibri"/>
            </a:endParaRPr>
          </a:p>
        </p:txBody>
      </p:sp>
      <p:sp>
        <p:nvSpPr>
          <p:cNvPr id="62" name="Google Shape;62;p9"/>
          <p:cNvSpPr txBox="1"/>
          <p:nvPr/>
        </p:nvSpPr>
        <p:spPr>
          <a:xfrm>
            <a:off x="1710724" y="3818054"/>
            <a:ext cx="8561036" cy="1310206"/>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91440" rIns="0" bIns="0" anchor="t" anchorCtr="0">
            <a:noAutofit/>
          </a:bodyPr>
          <a:lstStyle/>
          <a:p>
            <a:pPr marL="186073"/>
            <a:r>
              <a:rPr lang="en-US" sz="2400" dirty="0">
                <a:solidFill>
                  <a:srgbClr val="0365C0"/>
                </a:solidFill>
                <a:latin typeface="Consolas" panose="020B0609020204030204" pitchFamily="49" charset="0"/>
                <a:ea typeface="Courier New"/>
                <a:cs typeface="Consolas" panose="020B0609020204030204" pitchFamily="49" charset="0"/>
                <a:sym typeface="Courier New"/>
              </a:rPr>
              <a:t>library(</a:t>
            </a:r>
            <a:r>
              <a:rPr lang="en-US" sz="2400" dirty="0" err="1">
                <a:solidFill>
                  <a:srgbClr val="0365C0"/>
                </a:solidFill>
                <a:latin typeface="Consolas" panose="020B0609020204030204" pitchFamily="49" charset="0"/>
                <a:ea typeface="Courier New"/>
                <a:cs typeface="Consolas" panose="020B0609020204030204" pitchFamily="49" charset="0"/>
                <a:sym typeface="Courier New"/>
              </a:rPr>
              <a:t>tidyverse</a:t>
            </a:r>
            <a:r>
              <a:rPr lang="en-US" sz="2400" dirty="0" smtClean="0">
                <a:solidFill>
                  <a:srgbClr val="0365C0"/>
                </a:solidFill>
                <a:latin typeface="Consolas" panose="020B0609020204030204" pitchFamily="49" charset="0"/>
                <a:ea typeface="Courier New"/>
                <a:cs typeface="Consolas" panose="020B0609020204030204" pitchFamily="49" charset="0"/>
                <a:sym typeface="Courier New"/>
              </a:rPr>
              <a:t>)</a:t>
            </a:r>
          </a:p>
          <a:p>
            <a:pPr marL="186073"/>
            <a:r>
              <a:rPr lang="en-US" sz="2400" dirty="0" smtClean="0">
                <a:solidFill>
                  <a:srgbClr val="0365C0"/>
                </a:solidFill>
                <a:latin typeface="Consolas" panose="020B0609020204030204" pitchFamily="49" charset="0"/>
                <a:ea typeface="Courier New"/>
                <a:cs typeface="Consolas" panose="020B0609020204030204" pitchFamily="49" charset="0"/>
                <a:sym typeface="Courier New"/>
              </a:rPr>
              <a:t>library(</a:t>
            </a:r>
            <a:r>
              <a:rPr lang="en-US" sz="2400" dirty="0" err="1" smtClean="0">
                <a:solidFill>
                  <a:srgbClr val="0365C0"/>
                </a:solidFill>
                <a:latin typeface="Consolas" panose="020B0609020204030204" pitchFamily="49" charset="0"/>
                <a:ea typeface="Courier New"/>
                <a:cs typeface="Consolas" panose="020B0609020204030204" pitchFamily="49" charset="0"/>
                <a:sym typeface="Courier New"/>
              </a:rPr>
              <a:t>readxl</a:t>
            </a:r>
            <a:r>
              <a:rPr lang="en-US" sz="2400" dirty="0" smtClean="0">
                <a:solidFill>
                  <a:srgbClr val="0365C0"/>
                </a:solidFill>
                <a:latin typeface="Consolas" panose="020B0609020204030204" pitchFamily="49" charset="0"/>
                <a:ea typeface="Courier New"/>
                <a:cs typeface="Consolas" panose="020B0609020204030204" pitchFamily="49" charset="0"/>
                <a:sym typeface="Courier New"/>
              </a:rPr>
              <a:t>)</a:t>
            </a:r>
          </a:p>
          <a:p>
            <a:pPr marL="186073"/>
            <a:r>
              <a:rPr lang="en-US" sz="2400" dirty="0" smtClean="0">
                <a:solidFill>
                  <a:srgbClr val="0365C0"/>
                </a:solidFill>
                <a:latin typeface="Consolas" panose="020B0609020204030204" pitchFamily="49" charset="0"/>
                <a:ea typeface="Courier New"/>
                <a:cs typeface="Consolas" panose="020B0609020204030204" pitchFamily="49" charset="0"/>
                <a:sym typeface="Courier New"/>
              </a:rPr>
              <a:t>orders </a:t>
            </a:r>
            <a:r>
              <a:rPr lang="en-US" sz="2400" dirty="0">
                <a:solidFill>
                  <a:srgbClr val="0365C0"/>
                </a:solidFill>
                <a:latin typeface="Consolas" panose="020B0609020204030204" pitchFamily="49" charset="0"/>
                <a:ea typeface="Courier New"/>
                <a:cs typeface="Consolas" panose="020B0609020204030204" pitchFamily="49" charset="0"/>
                <a:sym typeface="Courier New"/>
              </a:rPr>
              <a:t>&lt;- </a:t>
            </a:r>
            <a:r>
              <a:rPr lang="en-US" sz="2400" dirty="0" err="1">
                <a:solidFill>
                  <a:srgbClr val="0365C0"/>
                </a:solidFill>
                <a:latin typeface="Consolas" panose="020B0609020204030204" pitchFamily="49" charset="0"/>
                <a:ea typeface="Courier New"/>
                <a:cs typeface="Consolas" panose="020B0609020204030204" pitchFamily="49" charset="0"/>
                <a:sym typeface="Courier New"/>
              </a:rPr>
              <a:t>read_excel</a:t>
            </a:r>
            <a:r>
              <a:rPr lang="en-US" sz="2400" dirty="0">
                <a:solidFill>
                  <a:srgbClr val="0365C0"/>
                </a:solidFill>
                <a:latin typeface="Consolas" panose="020B0609020204030204" pitchFamily="49" charset="0"/>
                <a:ea typeface="Courier New"/>
                <a:cs typeface="Consolas" panose="020B0609020204030204" pitchFamily="49" charset="0"/>
                <a:sym typeface="Courier New"/>
              </a:rPr>
              <a:t>("data/orders_data_set.xlsx")</a:t>
            </a:r>
            <a:endParaRPr sz="2400" dirty="0">
              <a:latin typeface="Consolas" panose="020B0609020204030204" pitchFamily="49" charset="0"/>
              <a:ea typeface="Courier New"/>
              <a:cs typeface="Consolas" panose="020B0609020204030204" pitchFamily="49" charset="0"/>
              <a:sym typeface="Courier New"/>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340"/>
        <p:cNvGrpSpPr/>
        <p:nvPr/>
      </p:nvGrpSpPr>
      <p:grpSpPr>
        <a:xfrm>
          <a:off x="0" y="0"/>
          <a:ext cx="0" cy="0"/>
          <a:chOff x="0" y="0"/>
          <a:chExt cx="0" cy="0"/>
        </a:xfrm>
      </p:grpSpPr>
      <p:sp>
        <p:nvSpPr>
          <p:cNvPr id="342" name="Google Shape;342;p36"/>
          <p:cNvSpPr txBox="1">
            <a:spLocks noGrp="1"/>
          </p:cNvSpPr>
          <p:nvPr>
            <p:ph type="title"/>
          </p:nvPr>
        </p:nvSpPr>
        <p:spPr>
          <a:xfrm>
            <a:off x="4323129" y="671341"/>
            <a:ext cx="3535721"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Logical tests</a:t>
            </a:r>
            <a:endParaRPr dirty="0"/>
          </a:p>
        </p:txBody>
      </p:sp>
      <p:graphicFrame>
        <p:nvGraphicFramePr>
          <p:cNvPr id="344" name="Google Shape;344;p36"/>
          <p:cNvGraphicFramePr/>
          <p:nvPr>
            <p:extLst>
              <p:ext uri="{D42A27DB-BD31-4B8C-83A1-F6EECF244321}">
                <p14:modId xmlns:p14="http://schemas.microsoft.com/office/powerpoint/2010/main" val="2209223405"/>
              </p:ext>
            </p:extLst>
          </p:nvPr>
        </p:nvGraphicFramePr>
        <p:xfrm>
          <a:off x="2592731" y="2190265"/>
          <a:ext cx="7268900" cy="4552140"/>
        </p:xfrm>
        <a:graphic>
          <a:graphicData uri="http://schemas.openxmlformats.org/drawingml/2006/table">
            <a:tbl>
              <a:tblPr firstRow="1" bandRow="1">
                <a:noFill/>
                <a:tableStyleId>{809C1C93-8995-4D9E-87C8-A8817AF97DB9}</a:tableStyleId>
              </a:tblPr>
              <a:tblGrid>
                <a:gridCol w="2366752">
                  <a:extLst>
                    <a:ext uri="{9D8B030D-6E8A-4147-A177-3AD203B41FA5}">
                      <a16:colId xmlns:a16="http://schemas.microsoft.com/office/drawing/2014/main" xmlns="" val="20000"/>
                    </a:ext>
                  </a:extLst>
                </a:gridCol>
                <a:gridCol w="4902148">
                  <a:extLst>
                    <a:ext uri="{9D8B030D-6E8A-4147-A177-3AD203B41FA5}">
                      <a16:colId xmlns:a16="http://schemas.microsoft.com/office/drawing/2014/main" xmlns="" val="20001"/>
                    </a:ext>
                  </a:extLst>
                </a:gridCol>
              </a:tblGrid>
              <a:tr h="427339">
                <a:tc>
                  <a:txBody>
                    <a:bodyPr/>
                    <a:lstStyle/>
                    <a:p>
                      <a:pPr marL="1270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&lt;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887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Less than</a:t>
                      </a:r>
                      <a:endParaRPr sz="2500" u="none" strike="noStrike" cap="none">
                        <a:latin typeface="Calibri"/>
                        <a:ea typeface="Calibri"/>
                        <a:cs typeface="Calibri"/>
                        <a:sym typeface="Calibri"/>
                      </a:endParaRPr>
                    </a:p>
                  </a:txBody>
                  <a:tcPr marL="0" marR="0" marT="3350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xmlns="" val="10000"/>
                  </a:ext>
                </a:extLst>
              </a:tr>
              <a:tr h="427339">
                <a:tc>
                  <a:txBody>
                    <a:bodyPr/>
                    <a:lstStyle/>
                    <a:p>
                      <a:pPr marL="1270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&gt;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696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Greater than</a:t>
                      </a:r>
                      <a:endParaRPr sz="2500" u="none" strike="noStrike" cap="none">
                        <a:latin typeface="Calibri"/>
                        <a:ea typeface="Calibri"/>
                        <a:cs typeface="Calibri"/>
                        <a:sym typeface="Calibri"/>
                      </a:endParaRPr>
                    </a:p>
                  </a:txBody>
                  <a:tcPr marL="0" marR="0" marT="3772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xmlns="" val="10001"/>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121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Equal to</a:t>
                      </a:r>
                      <a:endParaRPr sz="2500" u="none" strike="noStrike" cap="none">
                        <a:latin typeface="Calibri"/>
                        <a:ea typeface="Calibri"/>
                        <a:cs typeface="Calibri"/>
                        <a:sym typeface="Calibri"/>
                      </a:endParaRPr>
                    </a:p>
                  </a:txBody>
                  <a:tcPr marL="0" marR="0" marT="3581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xmlns="" val="10002"/>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&lt;=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9281"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Less than or equal to</a:t>
                      </a:r>
                      <a:endParaRPr sz="2500" u="none" strike="noStrike" cap="none">
                        <a:latin typeface="Calibri"/>
                        <a:ea typeface="Calibri"/>
                        <a:cs typeface="Calibri"/>
                        <a:sym typeface="Calibri"/>
                      </a:endParaRPr>
                    </a:p>
                  </a:txBody>
                  <a:tcPr marL="0" marR="0" marT="3388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xmlns="" val="10003"/>
                  </a:ext>
                </a:extLst>
              </a:tr>
              <a:tr h="78961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&gt;=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735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Greater than or equal to</a:t>
                      </a:r>
                      <a:endParaRPr sz="2500" u="none" strike="noStrike" cap="none">
                        <a:latin typeface="Calibri"/>
                        <a:ea typeface="Calibri"/>
                        <a:cs typeface="Calibri"/>
                        <a:sym typeface="Calibri"/>
                      </a:endParaRPr>
                    </a:p>
                  </a:txBody>
                  <a:tcPr marL="0" marR="0" marT="3850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xmlns="" val="10004"/>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197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Calibri"/>
                          <a:ea typeface="Calibri"/>
                          <a:cs typeface="Calibri"/>
                          <a:sym typeface="Calibri"/>
                        </a:rPr>
                        <a:t>Not equal to</a:t>
                      </a:r>
                      <a:endParaRPr sz="2500" u="none" strike="noStrike" cap="none" dirty="0">
                        <a:latin typeface="Calibri"/>
                        <a:ea typeface="Calibri"/>
                        <a:cs typeface="Calibri"/>
                        <a:sym typeface="Calibri"/>
                      </a:endParaRPr>
                    </a:p>
                  </a:txBody>
                  <a:tcPr marL="0" marR="0" marT="36576"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xmlns="" val="10005"/>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%in%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005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Group membership</a:t>
                      </a:r>
                      <a:endParaRPr sz="2500" u="none" strike="noStrike" cap="none">
                        <a:latin typeface="Calibri"/>
                        <a:ea typeface="Calibri"/>
                        <a:cs typeface="Calibri"/>
                        <a:sym typeface="Calibri"/>
                      </a:endParaRPr>
                    </a:p>
                  </a:txBody>
                  <a:tcPr marL="0" marR="0" marT="3427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xmlns="" val="10006"/>
                  </a:ext>
                </a:extLst>
              </a:tr>
              <a:tr h="427339">
                <a:tc>
                  <a:txBody>
                    <a:bodyPr/>
                    <a:lstStyle/>
                    <a:p>
                      <a:pPr marL="0" marR="0" lvl="0" indent="0" algn="ctr" rtl="0">
                        <a:lnSpc>
                          <a:spcPct val="100000"/>
                        </a:lnSpc>
                        <a:spcBef>
                          <a:spcPts val="0"/>
                        </a:spcBef>
                        <a:spcAft>
                          <a:spcPts val="0"/>
                        </a:spcAft>
                        <a:buNone/>
                      </a:pPr>
                      <a:r>
                        <a:rPr lang="en-US" sz="2800" u="none" strike="noStrike" cap="none" dirty="0">
                          <a:latin typeface="Consolas" panose="020B0609020204030204" pitchFamily="49" charset="0"/>
                          <a:ea typeface="Courier New"/>
                          <a:cs typeface="Consolas" panose="020B0609020204030204" pitchFamily="49" charset="0"/>
                          <a:sym typeface="Courier New"/>
                        </a:rPr>
                        <a:t>is.na(</a:t>
                      </a:r>
                      <a:r>
                        <a:rPr lang="en-US" sz="280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latin typeface="Consolas" panose="020B0609020204030204" pitchFamily="49" charset="0"/>
                          <a:ea typeface="Courier New"/>
                          <a:cs typeface="Consolas" panose="020B0609020204030204" pitchFamily="49" charset="0"/>
                          <a:sym typeface="Courier New"/>
                        </a:rPr>
                        <a:t>)</a:t>
                      </a:r>
                      <a:endParaRPr sz="2800" u="none" strike="noStrike" cap="none" dirty="0">
                        <a:latin typeface="Consolas" panose="020B0609020204030204" pitchFamily="49" charset="0"/>
                        <a:ea typeface="Courier New"/>
                        <a:cs typeface="Consolas" panose="020B0609020204030204" pitchFamily="49" charset="0"/>
                        <a:sym typeface="Courier New"/>
                      </a:endParaRPr>
                    </a:p>
                  </a:txBody>
                  <a:tcPr marL="0" marR="0" marT="3812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Is NA</a:t>
                      </a:r>
                      <a:endParaRPr sz="2500" u="none" strike="noStrike" cap="none">
                        <a:latin typeface="Calibri"/>
                        <a:ea typeface="Calibri"/>
                        <a:cs typeface="Calibri"/>
                        <a:sym typeface="Calibri"/>
                      </a:endParaRPr>
                    </a:p>
                  </a:txBody>
                  <a:tcPr marL="0" marR="0" marT="3235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xmlns="" val="10007"/>
                  </a:ext>
                </a:extLst>
              </a:tr>
              <a:tr h="498987">
                <a:tc>
                  <a:txBody>
                    <a:bodyPr/>
                    <a:lstStyle/>
                    <a:p>
                      <a:pPr marL="12700" marR="0" lvl="0" indent="0" algn="ctr" rtl="0">
                        <a:lnSpc>
                          <a:spcPct val="100000"/>
                        </a:lnSpc>
                        <a:spcBef>
                          <a:spcPts val="0"/>
                        </a:spcBef>
                        <a:spcAft>
                          <a:spcPts val="0"/>
                        </a:spcAft>
                        <a:buNone/>
                      </a:pPr>
                      <a:r>
                        <a:rPr lang="en-US" sz="2800" u="none" strike="noStrike" cap="none" dirty="0">
                          <a:latin typeface="Consolas" panose="020B0609020204030204" pitchFamily="49" charset="0"/>
                          <a:ea typeface="Courier New"/>
                          <a:cs typeface="Consolas" panose="020B0609020204030204" pitchFamily="49" charset="0"/>
                          <a:sym typeface="Courier New"/>
                        </a:rPr>
                        <a:t>!is.na(</a:t>
                      </a:r>
                      <a:r>
                        <a:rPr lang="en-US" sz="280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latin typeface="Consolas" panose="020B0609020204030204" pitchFamily="49" charset="0"/>
                          <a:ea typeface="Courier New"/>
                          <a:cs typeface="Consolas" panose="020B0609020204030204" pitchFamily="49" charset="0"/>
                          <a:sym typeface="Courier New"/>
                        </a:rPr>
                        <a:t>)</a:t>
                      </a:r>
                      <a:endParaRPr sz="2800" u="none" strike="noStrike" cap="none" dirty="0">
                        <a:latin typeface="Consolas" panose="020B0609020204030204" pitchFamily="49" charset="0"/>
                        <a:ea typeface="Courier New"/>
                        <a:cs typeface="Consolas" panose="020B0609020204030204" pitchFamily="49" charset="0"/>
                        <a:sym typeface="Courier New"/>
                      </a:endParaRPr>
                    </a:p>
                  </a:txBody>
                  <a:tcPr marL="0" marR="0" marT="3581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Calibri"/>
                          <a:ea typeface="Calibri"/>
                          <a:cs typeface="Calibri"/>
                          <a:sym typeface="Calibri"/>
                        </a:rPr>
                        <a:t>Is not NA</a:t>
                      </a:r>
                      <a:endParaRPr sz="2500" u="none" strike="noStrike" cap="none" dirty="0">
                        <a:latin typeface="Calibri"/>
                        <a:ea typeface="Calibri"/>
                        <a:cs typeface="Calibri"/>
                        <a:sym typeface="Calibri"/>
                      </a:endParaRPr>
                    </a:p>
                  </a:txBody>
                  <a:tcPr marL="0" marR="0" marT="3696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xmlns="" val="10008"/>
                  </a:ext>
                </a:extLst>
              </a:tr>
            </a:tbl>
          </a:graphicData>
        </a:graphic>
      </p:graphicFrame>
      <p:sp>
        <p:nvSpPr>
          <p:cNvPr id="6"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348"/>
        <p:cNvGrpSpPr/>
        <p:nvPr/>
      </p:nvGrpSpPr>
      <p:grpSpPr>
        <a:xfrm>
          <a:off x="0" y="0"/>
          <a:ext cx="0" cy="0"/>
          <a:chOff x="0" y="0"/>
          <a:chExt cx="0" cy="0"/>
        </a:xfrm>
      </p:grpSpPr>
      <p:sp>
        <p:nvSpPr>
          <p:cNvPr id="349" name="Google Shape;349;p37"/>
          <p:cNvSpPr/>
          <p:nvPr/>
        </p:nvSpPr>
        <p:spPr>
          <a:xfrm>
            <a:off x="0" y="0"/>
            <a:ext cx="12192000"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350" name="Google Shape;350;p37"/>
          <p:cNvSpPr txBox="1">
            <a:spLocks noGrp="1"/>
          </p:cNvSpPr>
          <p:nvPr>
            <p:ph type="title"/>
          </p:nvPr>
        </p:nvSpPr>
        <p:spPr>
          <a:xfrm>
            <a:off x="4236721" y="614555"/>
            <a:ext cx="3357542" cy="777536"/>
          </a:xfrm>
          <a:prstGeom prst="rect">
            <a:avLst/>
          </a:prstGeom>
          <a:noFill/>
          <a:ln>
            <a:noFill/>
          </a:ln>
        </p:spPr>
        <p:txBody>
          <a:bodyPr spcFirstLastPara="1" wrap="square" lIns="0" tIns="6455" rIns="0" bIns="0" anchor="t" anchorCtr="0">
            <a:noAutofit/>
          </a:bodyPr>
          <a:lstStyle/>
          <a:p>
            <a:pPr marL="10545"/>
            <a:r>
              <a:rPr lang="en-US" dirty="0" smtClean="0"/>
              <a:t>Exercise 3</a:t>
            </a:r>
            <a:endParaRPr dirty="0"/>
          </a:p>
        </p:txBody>
      </p:sp>
      <p:sp>
        <p:nvSpPr>
          <p:cNvPr id="351" name="Google Shape;351;p37"/>
          <p:cNvSpPr txBox="1"/>
          <p:nvPr/>
        </p:nvSpPr>
        <p:spPr>
          <a:xfrm>
            <a:off x="1405054" y="1890818"/>
            <a:ext cx="10259122" cy="3355554"/>
          </a:xfrm>
          <a:prstGeom prst="rect">
            <a:avLst/>
          </a:prstGeom>
          <a:noFill/>
          <a:ln>
            <a:noFill/>
          </a:ln>
        </p:spPr>
        <p:txBody>
          <a:bodyPr spcFirstLastPara="1" wrap="square" lIns="0" tIns="6804" rIns="0" bIns="0" anchor="t" anchorCtr="0">
            <a:noAutofit/>
          </a:bodyPr>
          <a:lstStyle/>
          <a:p>
            <a:pPr marL="6803" marR="2721">
              <a:lnSpc>
                <a:spcPct val="124848"/>
              </a:lnSpc>
            </a:pPr>
            <a:r>
              <a:rPr lang="en-US" sz="2652" dirty="0" smtClean="0">
                <a:solidFill>
                  <a:srgbClr val="005493"/>
                </a:solidFill>
                <a:latin typeface="Calibri"/>
                <a:ea typeface="Calibri"/>
                <a:cs typeface="Calibri"/>
                <a:sym typeface="Calibri"/>
              </a:rPr>
              <a:t>Use filter() with the </a:t>
            </a:r>
            <a:r>
              <a:rPr lang="en-US" sz="2652" dirty="0">
                <a:solidFill>
                  <a:srgbClr val="005493"/>
                </a:solidFill>
                <a:latin typeface="Calibri"/>
                <a:ea typeface="Calibri"/>
                <a:cs typeface="Calibri"/>
                <a:sym typeface="Calibri"/>
              </a:rPr>
              <a:t>logical operators to </a:t>
            </a:r>
            <a:r>
              <a:rPr lang="en-US" sz="2652" dirty="0" smtClean="0">
                <a:solidFill>
                  <a:srgbClr val="005493"/>
                </a:solidFill>
                <a:latin typeface="Calibri"/>
                <a:ea typeface="Calibri"/>
                <a:cs typeface="Calibri"/>
                <a:sym typeface="Calibri"/>
              </a:rPr>
              <a:t>find:</a:t>
            </a:r>
            <a:endParaRPr lang="en-US" sz="2800" dirty="0">
              <a:solidFill>
                <a:srgbClr val="005493"/>
              </a:solidFill>
              <a:latin typeface="Calibri"/>
              <a:ea typeface="Calibri"/>
              <a:cs typeface="Calibri"/>
              <a:sym typeface="Calibri"/>
            </a:endParaRPr>
          </a:p>
          <a:p>
            <a:pPr marL="6803" marR="2721">
              <a:lnSpc>
                <a:spcPct val="124848"/>
              </a:lnSpc>
            </a:pPr>
            <a:endParaRPr lang="en-US" sz="2800" dirty="0" smtClean="0">
              <a:solidFill>
                <a:srgbClr val="005493"/>
              </a:solidFill>
              <a:latin typeface="Calibri"/>
              <a:ea typeface="Calibri"/>
              <a:cs typeface="Calibri"/>
              <a:sym typeface="Calibri"/>
            </a:endParaRPr>
          </a:p>
          <a:p>
            <a:pPr marL="464003" marR="2721" indent="-457200">
              <a:lnSpc>
                <a:spcPct val="124848"/>
              </a:lnSpc>
              <a:buClr>
                <a:srgbClr val="3577A9"/>
              </a:buClr>
              <a:buFont typeface="Arial" panose="020B0604020202020204" pitchFamily="34" charset="0"/>
              <a:buChar char="•"/>
            </a:pPr>
            <a:r>
              <a:rPr lang="en-US" sz="2800" dirty="0" smtClean="0">
                <a:solidFill>
                  <a:srgbClr val="005493"/>
                </a:solidFill>
                <a:latin typeface="Calibri"/>
                <a:ea typeface="Calibri"/>
                <a:cs typeface="Calibri"/>
                <a:sym typeface="Calibri"/>
              </a:rPr>
              <a:t>Every </a:t>
            </a:r>
            <a:r>
              <a:rPr lang="en-US" sz="2800" dirty="0" err="1">
                <a:solidFill>
                  <a:srgbClr val="005493"/>
                </a:solidFill>
                <a:latin typeface="Calibri"/>
                <a:ea typeface="Calibri"/>
                <a:cs typeface="Calibri"/>
                <a:sym typeface="Calibri"/>
              </a:rPr>
              <a:t>order_id</a:t>
            </a:r>
            <a:r>
              <a:rPr lang="en-US" sz="2800" dirty="0">
                <a:solidFill>
                  <a:srgbClr val="005493"/>
                </a:solidFill>
                <a:latin typeface="Calibri"/>
                <a:ea typeface="Calibri"/>
                <a:cs typeface="Calibri"/>
                <a:sym typeface="Calibri"/>
              </a:rPr>
              <a:t> that is greater than 100000</a:t>
            </a:r>
          </a:p>
          <a:p>
            <a:pPr marL="464003" marR="2721" indent="-457200">
              <a:lnSpc>
                <a:spcPct val="124848"/>
              </a:lnSpc>
              <a:buClr>
                <a:srgbClr val="3577A9"/>
              </a:buClr>
              <a:buFont typeface="Arial" panose="020B0604020202020204" pitchFamily="34" charset="0"/>
              <a:buChar char="•"/>
            </a:pPr>
            <a:r>
              <a:rPr lang="en-US" sz="2800" dirty="0">
                <a:solidFill>
                  <a:srgbClr val="005493"/>
                </a:solidFill>
                <a:latin typeface="Calibri"/>
                <a:ea typeface="Calibri"/>
                <a:cs typeface="Calibri"/>
                <a:sym typeface="Calibri"/>
              </a:rPr>
              <a:t>All of the orders where </a:t>
            </a:r>
            <a:r>
              <a:rPr lang="en-US" sz="2800" dirty="0" err="1">
                <a:solidFill>
                  <a:srgbClr val="005493"/>
                </a:solidFill>
                <a:latin typeface="Calibri"/>
                <a:ea typeface="Calibri"/>
                <a:cs typeface="Calibri"/>
                <a:sym typeface="Calibri"/>
              </a:rPr>
              <a:t>lab_status_c_descr</a:t>
            </a:r>
            <a:r>
              <a:rPr lang="en-US" sz="2800" dirty="0">
                <a:solidFill>
                  <a:srgbClr val="005493"/>
                </a:solidFill>
                <a:latin typeface="Calibri"/>
                <a:ea typeface="Calibri"/>
                <a:cs typeface="Calibri"/>
                <a:sym typeface="Calibri"/>
              </a:rPr>
              <a:t> is equal to “Final result”</a:t>
            </a:r>
          </a:p>
          <a:p>
            <a:pPr marL="464003" marR="2721" indent="-457200">
              <a:lnSpc>
                <a:spcPct val="124848"/>
              </a:lnSpc>
              <a:buClr>
                <a:srgbClr val="3577A9"/>
              </a:buClr>
              <a:buFont typeface="Arial" panose="020B0604020202020204" pitchFamily="34" charset="0"/>
              <a:buChar char="•"/>
            </a:pPr>
            <a:r>
              <a:rPr lang="en-US" sz="2800" dirty="0">
                <a:solidFill>
                  <a:srgbClr val="005493"/>
                </a:solidFill>
                <a:latin typeface="Calibri"/>
                <a:ea typeface="Calibri"/>
                <a:cs typeface="Calibri"/>
                <a:sym typeface="Calibri"/>
              </a:rPr>
              <a:t>All of the orders where </a:t>
            </a:r>
            <a:r>
              <a:rPr lang="en-US" sz="2800" dirty="0" err="1" smtClean="0">
                <a:solidFill>
                  <a:srgbClr val="005493"/>
                </a:solidFill>
                <a:latin typeface="Calibri"/>
                <a:ea typeface="Calibri"/>
                <a:cs typeface="Calibri"/>
                <a:sym typeface="Calibri"/>
              </a:rPr>
              <a:t>reason_for_canc_c_descr</a:t>
            </a:r>
            <a:r>
              <a:rPr lang="en-US" sz="2800" dirty="0" smtClean="0">
                <a:solidFill>
                  <a:srgbClr val="005493"/>
                </a:solidFill>
                <a:latin typeface="Calibri"/>
                <a:ea typeface="Calibri"/>
                <a:cs typeface="Calibri"/>
                <a:sym typeface="Calibri"/>
              </a:rPr>
              <a:t> </a:t>
            </a:r>
            <a:r>
              <a:rPr lang="en-US" sz="2800" dirty="0">
                <a:solidFill>
                  <a:srgbClr val="005493"/>
                </a:solidFill>
                <a:latin typeface="Calibri"/>
                <a:ea typeface="Calibri"/>
                <a:cs typeface="Calibri"/>
                <a:sym typeface="Calibri"/>
              </a:rPr>
              <a:t>is not NA </a:t>
            </a:r>
            <a:endParaRPr sz="2800" dirty="0">
              <a:solidFill>
                <a:srgbClr val="005493"/>
              </a:solidFill>
              <a:latin typeface="Calibri"/>
              <a:ea typeface="Calibri"/>
              <a:cs typeface="Calibri"/>
              <a:sym typeface="Calibri"/>
            </a:endParaRPr>
          </a:p>
        </p:txBody>
      </p:sp>
      <p:sp>
        <p:nvSpPr>
          <p:cNvPr id="352" name="Google Shape;352;p37"/>
          <p:cNvSpPr/>
          <p:nvPr/>
        </p:nvSpPr>
        <p:spPr>
          <a:xfrm>
            <a:off x="9526357" y="5641120"/>
            <a:ext cx="2256268" cy="1007839"/>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48978" tIns="48978" rIns="48978" bIns="48978" anchor="ctr" anchorCtr="0">
            <a:noAutofit/>
          </a:bodyPr>
          <a:lstStyle/>
          <a:p>
            <a:pPr algn="ctr"/>
            <a:r>
              <a:rPr lang="en-US" sz="5143">
                <a:latin typeface="Courier New"/>
                <a:ea typeface="Courier New"/>
                <a:cs typeface="Courier New"/>
                <a:sym typeface="Courier New"/>
              </a:rPr>
              <a:t>04:00</a:t>
            </a:r>
            <a:endParaRPr sz="5143">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12" name="Rectangle 11"/>
          <p:cNvSpPr/>
          <p:nvPr/>
        </p:nvSpPr>
        <p:spPr>
          <a:xfrm>
            <a:off x="594738" y="4104463"/>
            <a:ext cx="10400363" cy="1930504"/>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94739" y="1904144"/>
            <a:ext cx="10400363" cy="2090624"/>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94739" y="315411"/>
            <a:ext cx="10400363" cy="1528379"/>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4" name="TextBox 3"/>
          <p:cNvSpPr txBox="1"/>
          <p:nvPr/>
        </p:nvSpPr>
        <p:spPr>
          <a:xfrm>
            <a:off x="862370" y="659328"/>
            <a:ext cx="10615961" cy="523220"/>
          </a:xfrm>
          <a:prstGeom prst="rect">
            <a:avLst/>
          </a:prstGeom>
          <a:noFill/>
        </p:spPr>
        <p:txBody>
          <a:bodyPr wrap="square" rtlCol="0">
            <a:spAutoFit/>
          </a:bodyPr>
          <a:lstStyle/>
          <a:p>
            <a:r>
              <a:rPr lang="en-US" sz="2800" dirty="0">
                <a:solidFill>
                  <a:srgbClr val="164F86"/>
                </a:solidFill>
                <a:latin typeface="Consolas" panose="020B0609020204030204" pitchFamily="49" charset="0"/>
                <a:ea typeface="Courier New"/>
                <a:cs typeface="Consolas" panose="020B0609020204030204" pitchFamily="49" charset="0"/>
                <a:sym typeface="Courier New"/>
              </a:rPr>
              <a:t>filter(orders, </a:t>
            </a:r>
            <a:r>
              <a:rPr lang="en-US" sz="2800" dirty="0" err="1" smtClean="0">
                <a:solidFill>
                  <a:srgbClr val="164F86"/>
                </a:solidFill>
                <a:latin typeface="Consolas" panose="020B0609020204030204" pitchFamily="49" charset="0"/>
                <a:ea typeface="Courier New"/>
                <a:cs typeface="Consolas" panose="020B0609020204030204" pitchFamily="49" charset="0"/>
                <a:sym typeface="Courier New"/>
              </a:rPr>
              <a:t>order_id</a:t>
            </a:r>
            <a:r>
              <a:rPr lang="en-US" sz="28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en-US" sz="2800" dirty="0">
                <a:solidFill>
                  <a:srgbClr val="164F86"/>
                </a:solidFill>
                <a:latin typeface="Consolas" panose="020B0609020204030204" pitchFamily="49" charset="0"/>
                <a:ea typeface="Courier New"/>
                <a:cs typeface="Consolas" panose="020B0609020204030204" pitchFamily="49" charset="0"/>
                <a:sym typeface="Courier New"/>
              </a:rPr>
              <a:t>&gt; 100000)</a:t>
            </a:r>
          </a:p>
        </p:txBody>
      </p:sp>
      <p:pic>
        <p:nvPicPr>
          <p:cNvPr id="6" name="Picture 5"/>
          <p:cNvPicPr>
            <a:picLocks noChangeAspect="1"/>
          </p:cNvPicPr>
          <p:nvPr/>
        </p:nvPicPr>
        <p:blipFill>
          <a:blip r:embed="rId4"/>
          <a:stretch>
            <a:fillRect/>
          </a:stretch>
        </p:blipFill>
        <p:spPr>
          <a:xfrm>
            <a:off x="1016050" y="1343297"/>
            <a:ext cx="5059313" cy="400098"/>
          </a:xfrm>
          <a:prstGeom prst="rect">
            <a:avLst/>
          </a:prstGeom>
        </p:spPr>
      </p:pic>
      <p:pic>
        <p:nvPicPr>
          <p:cNvPr id="7" name="Picture 6"/>
          <p:cNvPicPr>
            <a:picLocks noChangeAspect="1"/>
          </p:cNvPicPr>
          <p:nvPr/>
        </p:nvPicPr>
        <p:blipFill rotWithShape="1">
          <a:blip r:embed="rId5"/>
          <a:srcRect b="49245"/>
          <a:stretch/>
        </p:blipFill>
        <p:spPr>
          <a:xfrm>
            <a:off x="1016050" y="2551475"/>
            <a:ext cx="6217920" cy="1284078"/>
          </a:xfrm>
          <a:prstGeom prst="rect">
            <a:avLst/>
          </a:prstGeom>
        </p:spPr>
      </p:pic>
      <p:sp>
        <p:nvSpPr>
          <p:cNvPr id="13" name="TextBox 12"/>
          <p:cNvSpPr txBox="1"/>
          <p:nvPr/>
        </p:nvSpPr>
        <p:spPr>
          <a:xfrm>
            <a:off x="862370" y="2005141"/>
            <a:ext cx="10615961" cy="523220"/>
          </a:xfrm>
          <a:prstGeom prst="rect">
            <a:avLst/>
          </a:prstGeom>
          <a:noFill/>
        </p:spPr>
        <p:txBody>
          <a:bodyPr wrap="square" rtlCol="0">
            <a:spAutoFit/>
          </a:bodyPr>
          <a:lstStyle/>
          <a:p>
            <a:r>
              <a:rPr lang="en-US" sz="2800" dirty="0" smtClean="0">
                <a:solidFill>
                  <a:srgbClr val="164F86"/>
                </a:solidFill>
                <a:latin typeface="Consolas" panose="020B0609020204030204" pitchFamily="49" charset="0"/>
                <a:ea typeface="Courier New"/>
                <a:cs typeface="Consolas" panose="020B0609020204030204" pitchFamily="49" charset="0"/>
                <a:sym typeface="Courier New"/>
              </a:rPr>
              <a:t>filter(orders</a:t>
            </a:r>
            <a:r>
              <a:rPr lang="en-US" sz="2800" dirty="0">
                <a:solidFill>
                  <a:srgbClr val="164F86"/>
                </a:solidFill>
                <a:latin typeface="Consolas" panose="020B0609020204030204" pitchFamily="49" charset="0"/>
                <a:ea typeface="Courier New"/>
                <a:cs typeface="Consolas" panose="020B0609020204030204" pitchFamily="49" charset="0"/>
                <a:sym typeface="Courier New"/>
              </a:rPr>
              <a:t>, </a:t>
            </a:r>
            <a:r>
              <a:rPr lang="en-US" sz="2800" dirty="0" err="1">
                <a:solidFill>
                  <a:srgbClr val="164F86"/>
                </a:solidFill>
                <a:latin typeface="Consolas" panose="020B0609020204030204" pitchFamily="49" charset="0"/>
                <a:ea typeface="Courier New"/>
                <a:cs typeface="Consolas" panose="020B0609020204030204" pitchFamily="49" charset="0"/>
                <a:sym typeface="Courier New"/>
              </a:rPr>
              <a:t>lab_status_c_descr</a:t>
            </a:r>
            <a:r>
              <a:rPr lang="en-US" sz="2800" dirty="0">
                <a:solidFill>
                  <a:srgbClr val="164F86"/>
                </a:solidFill>
                <a:latin typeface="Consolas" panose="020B0609020204030204" pitchFamily="49" charset="0"/>
                <a:ea typeface="Courier New"/>
                <a:cs typeface="Consolas" panose="020B0609020204030204" pitchFamily="49" charset="0"/>
                <a:sym typeface="Courier New"/>
              </a:rPr>
              <a:t> &gt; "Final result")</a:t>
            </a:r>
          </a:p>
        </p:txBody>
      </p:sp>
      <p:sp>
        <p:nvSpPr>
          <p:cNvPr id="14" name="TextBox 13"/>
          <p:cNvSpPr txBox="1"/>
          <p:nvPr/>
        </p:nvSpPr>
        <p:spPr>
          <a:xfrm>
            <a:off x="862369" y="4095163"/>
            <a:ext cx="10615961" cy="523220"/>
          </a:xfrm>
          <a:prstGeom prst="rect">
            <a:avLst/>
          </a:prstGeom>
          <a:noFill/>
        </p:spPr>
        <p:txBody>
          <a:bodyPr wrap="square" rtlCol="0">
            <a:spAutoFit/>
          </a:bodyPr>
          <a:lstStyle/>
          <a:p>
            <a:r>
              <a:rPr lang="en-US" sz="2800" dirty="0" smtClean="0">
                <a:solidFill>
                  <a:srgbClr val="164F86"/>
                </a:solidFill>
                <a:latin typeface="Consolas" panose="020B0609020204030204" pitchFamily="49" charset="0"/>
                <a:ea typeface="Courier New"/>
                <a:cs typeface="Consolas" panose="020B0609020204030204" pitchFamily="49" charset="0"/>
                <a:sym typeface="Courier New"/>
              </a:rPr>
              <a:t>filter(orders</a:t>
            </a:r>
            <a:r>
              <a:rPr lang="en-US" sz="2800" dirty="0">
                <a:solidFill>
                  <a:srgbClr val="164F86"/>
                </a:solidFill>
                <a:latin typeface="Consolas" panose="020B0609020204030204" pitchFamily="49" charset="0"/>
                <a:ea typeface="Courier New"/>
                <a:cs typeface="Consolas" panose="020B0609020204030204" pitchFamily="49" charset="0"/>
                <a:sym typeface="Courier New"/>
              </a:rPr>
              <a:t>, </a:t>
            </a:r>
            <a:r>
              <a:rPr lang="en-US" sz="2800" dirty="0" smtClean="0">
                <a:solidFill>
                  <a:srgbClr val="164F86"/>
                </a:solidFill>
                <a:latin typeface="Consolas" panose="020B0609020204030204" pitchFamily="49" charset="0"/>
                <a:ea typeface="Courier New"/>
                <a:cs typeface="Consolas" panose="020B0609020204030204" pitchFamily="49" charset="0"/>
                <a:sym typeface="Courier New"/>
              </a:rPr>
              <a:t>!is.na(</a:t>
            </a:r>
            <a:r>
              <a:rPr lang="en-US" sz="2800" dirty="0" err="1" smtClean="0">
                <a:solidFill>
                  <a:srgbClr val="005493"/>
                </a:solidFill>
                <a:latin typeface="Calibri"/>
                <a:ea typeface="Calibri"/>
                <a:cs typeface="Calibri"/>
                <a:sym typeface="Calibri"/>
              </a:rPr>
              <a:t>reason_for_canc_c_descr</a:t>
            </a:r>
            <a:r>
              <a:rPr lang="en-US" sz="2800" dirty="0" smtClean="0">
                <a:solidFill>
                  <a:srgbClr val="005493"/>
                </a:solidFill>
                <a:latin typeface="Calibri"/>
                <a:ea typeface="Calibri"/>
                <a:cs typeface="Calibri"/>
                <a:sym typeface="Calibri"/>
              </a:rPr>
              <a:t>))</a:t>
            </a:r>
            <a:endParaRPr lang="en-US" sz="2800" dirty="0">
              <a:solidFill>
                <a:srgbClr val="164F86"/>
              </a:solidFill>
              <a:latin typeface="Consolas" panose="020B0609020204030204" pitchFamily="49" charset="0"/>
              <a:ea typeface="Courier New"/>
              <a:cs typeface="Consolas" panose="020B0609020204030204" pitchFamily="49" charset="0"/>
              <a:sym typeface="Courier New"/>
            </a:endParaRPr>
          </a:p>
        </p:txBody>
      </p:sp>
      <p:pic>
        <p:nvPicPr>
          <p:cNvPr id="8" name="Picture 7"/>
          <p:cNvPicPr>
            <a:picLocks noChangeAspect="1"/>
          </p:cNvPicPr>
          <p:nvPr/>
        </p:nvPicPr>
        <p:blipFill>
          <a:blip r:embed="rId6"/>
          <a:stretch>
            <a:fillRect/>
          </a:stretch>
        </p:blipFill>
        <p:spPr>
          <a:xfrm>
            <a:off x="1016049" y="4618383"/>
            <a:ext cx="6217920" cy="1331712"/>
          </a:xfrm>
          <a:prstGeom prst="rect">
            <a:avLst/>
          </a:prstGeom>
        </p:spPr>
      </p:pic>
    </p:spTree>
    <p:extLst>
      <p:ext uri="{BB962C8B-B14F-4D97-AF65-F5344CB8AC3E}">
        <p14:creationId xmlns:p14="http://schemas.microsoft.com/office/powerpoint/2010/main" val="597644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371"/>
        <p:cNvGrpSpPr/>
        <p:nvPr/>
      </p:nvGrpSpPr>
      <p:grpSpPr>
        <a:xfrm>
          <a:off x="0" y="0"/>
          <a:ext cx="0" cy="0"/>
          <a:chOff x="0" y="0"/>
          <a:chExt cx="0" cy="0"/>
        </a:xfrm>
      </p:grpSpPr>
      <p:sp>
        <p:nvSpPr>
          <p:cNvPr id="10" name="Rectangle 9"/>
          <p:cNvSpPr/>
          <p:nvPr/>
        </p:nvSpPr>
        <p:spPr>
          <a:xfrm>
            <a:off x="3132094" y="4908320"/>
            <a:ext cx="6269143" cy="822960"/>
          </a:xfrm>
          <a:prstGeom prst="rect">
            <a:avLst/>
          </a:prstGeom>
          <a:solidFill>
            <a:srgbClr val="F0F2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3416"/>
            <a:r>
              <a:rPr lang="fr-FR" sz="2400" dirty="0" err="1">
                <a:solidFill>
                  <a:schemeClr val="accent2">
                    <a:lumMod val="60000"/>
                    <a:lumOff val="40000"/>
                  </a:schemeClr>
                </a:solidFill>
                <a:latin typeface="Consolas" panose="020B0609020204030204" pitchFamily="49" charset="0"/>
                <a:ea typeface="Courier New"/>
                <a:cs typeface="Courier New"/>
                <a:sym typeface="Courier New"/>
              </a:rPr>
              <a:t>filter</a:t>
            </a:r>
            <a:r>
              <a:rPr lang="fr-FR" sz="2400" dirty="0">
                <a:solidFill>
                  <a:schemeClr val="accent2">
                    <a:lumMod val="60000"/>
                    <a:lumOff val="40000"/>
                  </a:schemeClr>
                </a:solidFill>
                <a:latin typeface="Consolas" panose="020B0609020204030204" pitchFamily="49" charset="0"/>
                <a:ea typeface="Courier New"/>
                <a:cs typeface="Courier New"/>
                <a:sym typeface="Courier New"/>
              </a:rPr>
              <a:t>(</a:t>
            </a:r>
            <a:r>
              <a:rPr lang="fr-FR" sz="2400" dirty="0" err="1">
                <a:solidFill>
                  <a:schemeClr val="accent2">
                    <a:lumMod val="60000"/>
                    <a:lumOff val="40000"/>
                  </a:schemeClr>
                </a:solidFill>
                <a:latin typeface="Consolas" panose="020B0609020204030204" pitchFamily="49" charset="0"/>
                <a:ea typeface="Courier New"/>
                <a:cs typeface="Courier New"/>
                <a:sym typeface="Courier New"/>
              </a:rPr>
              <a:t>orders</a:t>
            </a:r>
            <a:r>
              <a:rPr lang="fr-FR" sz="2400" dirty="0">
                <a:solidFill>
                  <a:schemeClr val="accent2">
                    <a:lumMod val="60000"/>
                    <a:lumOff val="40000"/>
                  </a:schemeClr>
                </a:solidFill>
                <a:latin typeface="Consolas" panose="020B0609020204030204" pitchFamily="49" charset="0"/>
                <a:ea typeface="Courier New"/>
                <a:cs typeface="Courier New"/>
                <a:sym typeface="Courier New"/>
              </a:rPr>
              <a:t>, Proc Code </a:t>
            </a:r>
            <a:r>
              <a:rPr lang="fr-FR" sz="2400" dirty="0" smtClean="0">
                <a:solidFill>
                  <a:schemeClr val="accent2">
                    <a:lumMod val="60000"/>
                    <a:lumOff val="40000"/>
                  </a:schemeClr>
                </a:solidFill>
                <a:latin typeface="Consolas" panose="020B0609020204030204" pitchFamily="49" charset="0"/>
                <a:ea typeface="Courier New"/>
                <a:cs typeface="Courier New"/>
                <a:sym typeface="Courier New"/>
              </a:rPr>
              <a:t>== COMP)</a:t>
            </a:r>
            <a:endParaRPr lang="fr-FR" sz="2400" dirty="0">
              <a:solidFill>
                <a:schemeClr val="accent2">
                  <a:lumMod val="60000"/>
                  <a:lumOff val="40000"/>
                </a:schemeClr>
              </a:solidFill>
              <a:latin typeface="Consolas" panose="020B0609020204030204" pitchFamily="49" charset="0"/>
              <a:ea typeface="Courier New"/>
              <a:cs typeface="Courier New"/>
              <a:sym typeface="Courier New"/>
            </a:endParaRPr>
          </a:p>
          <a:p>
            <a:pPr marL="153416">
              <a:buClr>
                <a:schemeClr val="dk1"/>
              </a:buClr>
            </a:pPr>
            <a:r>
              <a:rPr lang="fr-FR" sz="2400" dirty="0" err="1">
                <a:solidFill>
                  <a:srgbClr val="00B050"/>
                </a:solidFill>
                <a:latin typeface="Consolas" panose="020B0609020204030204" pitchFamily="49" charset="0"/>
                <a:ea typeface="Courier New"/>
                <a:cs typeface="Courier New"/>
                <a:sym typeface="Courier New"/>
              </a:rPr>
              <a:t>filter</a:t>
            </a:r>
            <a:r>
              <a:rPr lang="fr-FR" sz="2400" dirty="0">
                <a:solidFill>
                  <a:srgbClr val="00B050"/>
                </a:solidFill>
                <a:latin typeface="Consolas" panose="020B0609020204030204" pitchFamily="49" charset="0"/>
                <a:ea typeface="Courier New"/>
                <a:cs typeface="Courier New"/>
                <a:sym typeface="Courier New"/>
              </a:rPr>
              <a:t>(</a:t>
            </a:r>
            <a:r>
              <a:rPr lang="fr-FR" sz="2400" dirty="0" err="1">
                <a:solidFill>
                  <a:srgbClr val="00B050"/>
                </a:solidFill>
                <a:latin typeface="Consolas" panose="020B0609020204030204" pitchFamily="49" charset="0"/>
                <a:ea typeface="Courier New"/>
                <a:cs typeface="Courier New"/>
                <a:sym typeface="Courier New"/>
              </a:rPr>
              <a:t>orders</a:t>
            </a:r>
            <a:r>
              <a:rPr lang="fr-FR" sz="2400" dirty="0">
                <a:solidFill>
                  <a:srgbClr val="00B050"/>
                </a:solidFill>
                <a:latin typeface="Consolas" panose="020B0609020204030204" pitchFamily="49" charset="0"/>
                <a:ea typeface="Courier New"/>
                <a:cs typeface="Courier New"/>
                <a:sym typeface="Courier New"/>
              </a:rPr>
              <a:t>, Proc Code == "COMP")</a:t>
            </a:r>
          </a:p>
        </p:txBody>
      </p:sp>
      <p:sp>
        <p:nvSpPr>
          <p:cNvPr id="372" name="Google Shape;372;p39"/>
          <p:cNvSpPr txBox="1">
            <a:spLocks noGrp="1"/>
          </p:cNvSpPr>
          <p:nvPr>
            <p:ph type="title"/>
          </p:nvPr>
        </p:nvSpPr>
        <p:spPr>
          <a:xfrm>
            <a:off x="2898971" y="624884"/>
            <a:ext cx="6706322" cy="777536"/>
          </a:xfrm>
          <a:prstGeom prst="rect">
            <a:avLst/>
          </a:prstGeom>
          <a:noFill/>
          <a:ln>
            <a:noFill/>
          </a:ln>
        </p:spPr>
        <p:txBody>
          <a:bodyPr spcFirstLastPara="1" wrap="square" lIns="0" tIns="6455" rIns="0" bIns="0" anchor="t" anchorCtr="0">
            <a:noAutofit/>
          </a:bodyPr>
          <a:lstStyle/>
          <a:p>
            <a:pPr marL="6803" algn="ctr"/>
            <a:r>
              <a:rPr lang="en-US" dirty="0" smtClean="0">
                <a:solidFill>
                  <a:srgbClr val="000000"/>
                </a:solidFill>
              </a:rPr>
              <a:t>Common </a:t>
            </a:r>
            <a:r>
              <a:rPr lang="en-US" dirty="0">
                <a:solidFill>
                  <a:srgbClr val="000000"/>
                </a:solidFill>
              </a:rPr>
              <a:t>mistakes</a:t>
            </a:r>
            <a:endParaRPr dirty="0"/>
          </a:p>
        </p:txBody>
      </p:sp>
      <p:sp>
        <p:nvSpPr>
          <p:cNvPr id="374" name="Google Shape;374;p39"/>
          <p:cNvSpPr txBox="1"/>
          <p:nvPr/>
        </p:nvSpPr>
        <p:spPr>
          <a:xfrm>
            <a:off x="2740378" y="1916212"/>
            <a:ext cx="4984875" cy="472821"/>
          </a:xfrm>
          <a:prstGeom prst="rect">
            <a:avLst/>
          </a:prstGeom>
          <a:noFill/>
          <a:ln>
            <a:noFill/>
          </a:ln>
        </p:spPr>
        <p:txBody>
          <a:bodyPr spcFirstLastPara="1" wrap="square" lIns="0" tIns="6455" rIns="0" bIns="0" anchor="t" anchorCtr="0">
            <a:noAutofit/>
          </a:bodyPr>
          <a:lstStyle/>
          <a:p>
            <a:pPr marL="6803"/>
            <a:r>
              <a:rPr lang="en-US" sz="2652">
                <a:latin typeface="Calibri"/>
                <a:ea typeface="Calibri"/>
                <a:cs typeface="Calibri"/>
                <a:sym typeface="Calibri"/>
              </a:rPr>
              <a:t>1.	Using	</a:t>
            </a:r>
            <a:r>
              <a:rPr lang="en-US" sz="2652" b="1">
                <a:solidFill>
                  <a:srgbClr val="FF2600"/>
                </a:solidFill>
              </a:rPr>
              <a:t>= </a:t>
            </a:r>
            <a:r>
              <a:rPr lang="en-US" sz="2652">
                <a:latin typeface="Calibri"/>
                <a:ea typeface="Calibri"/>
                <a:cs typeface="Calibri"/>
                <a:sym typeface="Calibri"/>
              </a:rPr>
              <a:t>instead of	</a:t>
            </a:r>
            <a:r>
              <a:rPr lang="en-US" sz="2652" b="1">
                <a:solidFill>
                  <a:srgbClr val="00882B"/>
                </a:solidFill>
              </a:rPr>
              <a:t>==</a:t>
            </a:r>
            <a:endParaRPr sz="2652"/>
          </a:p>
        </p:txBody>
      </p:sp>
      <p:sp>
        <p:nvSpPr>
          <p:cNvPr id="375" name="Google Shape;375;p39"/>
          <p:cNvSpPr txBox="1"/>
          <p:nvPr/>
        </p:nvSpPr>
        <p:spPr>
          <a:xfrm>
            <a:off x="3132094" y="2547830"/>
            <a:ext cx="6269143" cy="832705"/>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78576" rIns="0" bIns="0" anchor="t" anchorCtr="0">
            <a:noAutofit/>
          </a:bodyPr>
          <a:lstStyle/>
          <a:p>
            <a:pPr marL="153416"/>
            <a:r>
              <a:rPr lang="en-US" sz="2400" dirty="0">
                <a:solidFill>
                  <a:schemeClr val="accent2">
                    <a:lumMod val="60000"/>
                    <a:lumOff val="40000"/>
                  </a:schemeClr>
                </a:solidFill>
                <a:latin typeface="Consolas" panose="020B0609020204030204" pitchFamily="49" charset="0"/>
                <a:ea typeface="Courier New"/>
                <a:cs typeface="Courier New"/>
                <a:sym typeface="Courier New"/>
              </a:rPr>
              <a:t>filter(orders, </a:t>
            </a:r>
            <a:r>
              <a:rPr lang="en-US" sz="2400" dirty="0" err="1" smtClean="0">
                <a:solidFill>
                  <a:schemeClr val="accent2">
                    <a:lumMod val="60000"/>
                    <a:lumOff val="40000"/>
                  </a:schemeClr>
                </a:solidFill>
                <a:latin typeface="Consolas" panose="020B0609020204030204" pitchFamily="49" charset="0"/>
                <a:ea typeface="Courier New"/>
                <a:cs typeface="Courier New"/>
                <a:sym typeface="Courier New"/>
              </a:rPr>
              <a:t>proc_code</a:t>
            </a:r>
            <a:r>
              <a:rPr lang="en-US" sz="2400" dirty="0" smtClean="0">
                <a:solidFill>
                  <a:schemeClr val="accent2">
                    <a:lumMod val="60000"/>
                    <a:lumOff val="40000"/>
                  </a:schemeClr>
                </a:solidFill>
                <a:latin typeface="Consolas" panose="020B0609020204030204" pitchFamily="49" charset="0"/>
                <a:ea typeface="Courier New"/>
                <a:cs typeface="Courier New"/>
                <a:sym typeface="Courier New"/>
              </a:rPr>
              <a:t> </a:t>
            </a:r>
            <a:r>
              <a:rPr lang="en-US" sz="2400" dirty="0">
                <a:solidFill>
                  <a:schemeClr val="accent2">
                    <a:lumMod val="60000"/>
                    <a:lumOff val="40000"/>
                  </a:schemeClr>
                </a:solidFill>
                <a:latin typeface="Consolas" panose="020B0609020204030204" pitchFamily="49" charset="0"/>
                <a:ea typeface="Courier New"/>
                <a:cs typeface="Courier New"/>
                <a:sym typeface="Courier New"/>
              </a:rPr>
              <a:t>= </a:t>
            </a:r>
            <a:r>
              <a:rPr lang="en-US" sz="2400" dirty="0" smtClean="0">
                <a:solidFill>
                  <a:schemeClr val="accent2">
                    <a:lumMod val="60000"/>
                    <a:lumOff val="40000"/>
                  </a:schemeClr>
                </a:solidFill>
                <a:latin typeface="Consolas" panose="020B0609020204030204" pitchFamily="49" charset="0"/>
                <a:ea typeface="Courier New"/>
                <a:cs typeface="Courier New"/>
                <a:sym typeface="Courier New"/>
              </a:rPr>
              <a:t>“BMP")</a:t>
            </a:r>
            <a:endParaRPr sz="2400" dirty="0">
              <a:solidFill>
                <a:schemeClr val="accent2">
                  <a:lumMod val="60000"/>
                  <a:lumOff val="40000"/>
                </a:schemeClr>
              </a:solidFill>
              <a:latin typeface="Consolas" panose="020B0609020204030204" pitchFamily="49" charset="0"/>
              <a:ea typeface="Courier New"/>
              <a:cs typeface="Courier New"/>
              <a:sym typeface="Courier New"/>
            </a:endParaRPr>
          </a:p>
          <a:p>
            <a:pPr marL="153416">
              <a:buClr>
                <a:schemeClr val="dk1"/>
              </a:buClr>
            </a:pPr>
            <a:r>
              <a:rPr lang="en-US" sz="2400" dirty="0">
                <a:solidFill>
                  <a:srgbClr val="00B050"/>
                </a:solidFill>
                <a:latin typeface="Consolas" panose="020B0609020204030204" pitchFamily="49" charset="0"/>
                <a:ea typeface="Courier New"/>
                <a:cs typeface="Courier New"/>
                <a:sym typeface="Courier New"/>
              </a:rPr>
              <a:t>filter(orders, </a:t>
            </a:r>
            <a:r>
              <a:rPr lang="en-US" sz="2400" dirty="0" err="1" smtClean="0">
                <a:solidFill>
                  <a:srgbClr val="00B050"/>
                </a:solidFill>
                <a:latin typeface="Consolas" panose="020B0609020204030204" pitchFamily="49" charset="0"/>
                <a:ea typeface="Courier New"/>
                <a:cs typeface="Courier New"/>
                <a:sym typeface="Courier New"/>
              </a:rPr>
              <a:t>proc_code</a:t>
            </a:r>
            <a:r>
              <a:rPr lang="en-US" sz="2400" dirty="0" smtClean="0">
                <a:solidFill>
                  <a:srgbClr val="00B050"/>
                </a:solidFill>
                <a:latin typeface="Consolas" panose="020B0609020204030204" pitchFamily="49" charset="0"/>
                <a:ea typeface="Courier New"/>
                <a:cs typeface="Courier New"/>
                <a:sym typeface="Courier New"/>
              </a:rPr>
              <a:t> </a:t>
            </a:r>
            <a:r>
              <a:rPr lang="en-US" sz="2400" dirty="0">
                <a:solidFill>
                  <a:srgbClr val="00B050"/>
                </a:solidFill>
                <a:latin typeface="Consolas" panose="020B0609020204030204" pitchFamily="49" charset="0"/>
                <a:ea typeface="Courier New"/>
                <a:cs typeface="Courier New"/>
                <a:sym typeface="Courier New"/>
              </a:rPr>
              <a:t>== </a:t>
            </a:r>
            <a:r>
              <a:rPr lang="en-US" sz="2400" dirty="0" smtClean="0">
                <a:solidFill>
                  <a:srgbClr val="00B050"/>
                </a:solidFill>
                <a:latin typeface="Consolas" panose="020B0609020204030204" pitchFamily="49" charset="0"/>
                <a:ea typeface="Courier New"/>
                <a:cs typeface="Courier New"/>
                <a:sym typeface="Courier New"/>
              </a:rPr>
              <a:t>“BMP</a:t>
            </a:r>
            <a:r>
              <a:rPr lang="en-US" sz="2400" dirty="0">
                <a:solidFill>
                  <a:srgbClr val="00B050"/>
                </a:solidFill>
                <a:latin typeface="Consolas" panose="020B0609020204030204" pitchFamily="49" charset="0"/>
                <a:ea typeface="Courier New"/>
                <a:cs typeface="Courier New"/>
                <a:sym typeface="Courier New"/>
              </a:rPr>
              <a:t>")</a:t>
            </a:r>
            <a:endParaRPr sz="2400" dirty="0">
              <a:solidFill>
                <a:srgbClr val="00B050"/>
              </a:solidFill>
              <a:latin typeface="Consolas" panose="020B0609020204030204" pitchFamily="49" charset="0"/>
              <a:ea typeface="Courier New"/>
              <a:cs typeface="Courier New"/>
              <a:sym typeface="Courier New"/>
            </a:endParaRPr>
          </a:p>
        </p:txBody>
      </p:sp>
      <p:sp>
        <p:nvSpPr>
          <p:cNvPr id="379" name="Google Shape;379;p39"/>
          <p:cNvSpPr txBox="1"/>
          <p:nvPr/>
        </p:nvSpPr>
        <p:spPr>
          <a:xfrm>
            <a:off x="2740377" y="4367148"/>
            <a:ext cx="4922036" cy="472821"/>
          </a:xfrm>
          <a:prstGeom prst="rect">
            <a:avLst/>
          </a:prstGeom>
          <a:noFill/>
          <a:ln>
            <a:noFill/>
          </a:ln>
        </p:spPr>
        <p:txBody>
          <a:bodyPr spcFirstLastPara="1" wrap="square" lIns="0" tIns="6455" rIns="0" bIns="0" anchor="t" anchorCtr="0">
            <a:noAutofit/>
          </a:bodyPr>
          <a:lstStyle/>
          <a:p>
            <a:pPr marL="6803"/>
            <a:r>
              <a:rPr lang="en-US" sz="2652">
                <a:latin typeface="Calibri"/>
                <a:ea typeface="Calibri"/>
                <a:cs typeface="Calibri"/>
                <a:sym typeface="Calibri"/>
              </a:rPr>
              <a:t>2.	Forgetting quotes</a:t>
            </a:r>
            <a:endParaRPr sz="2652">
              <a:latin typeface="Calibri"/>
              <a:ea typeface="Calibri"/>
              <a:cs typeface="Calibri"/>
              <a:sym typeface="Calibri"/>
            </a:endParaRPr>
          </a:p>
        </p:txBody>
      </p:sp>
      <p:sp>
        <p:nvSpPr>
          <p:cNvPr id="11"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383"/>
        <p:cNvGrpSpPr/>
        <p:nvPr/>
      </p:nvGrpSpPr>
      <p:grpSpPr>
        <a:xfrm>
          <a:off x="0" y="0"/>
          <a:ext cx="0" cy="0"/>
          <a:chOff x="0" y="0"/>
          <a:chExt cx="0" cy="0"/>
        </a:xfrm>
      </p:grpSpPr>
      <p:sp>
        <p:nvSpPr>
          <p:cNvPr id="385" name="Google Shape;385;p40"/>
          <p:cNvSpPr txBox="1">
            <a:spLocks noGrp="1"/>
          </p:cNvSpPr>
          <p:nvPr>
            <p:ph type="title"/>
          </p:nvPr>
        </p:nvSpPr>
        <p:spPr>
          <a:xfrm>
            <a:off x="5376802" y="684400"/>
            <a:ext cx="2228330"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filter()</a:t>
            </a:r>
            <a:endParaRPr dirty="0"/>
          </a:p>
        </p:txBody>
      </p:sp>
      <p:sp>
        <p:nvSpPr>
          <p:cNvPr id="386" name="Google Shape;386;p40"/>
          <p:cNvSpPr txBox="1"/>
          <p:nvPr/>
        </p:nvSpPr>
        <p:spPr>
          <a:xfrm>
            <a:off x="1983113" y="1738427"/>
            <a:ext cx="6514116" cy="412836"/>
          </a:xfrm>
          <a:prstGeom prst="rect">
            <a:avLst/>
          </a:prstGeom>
          <a:noFill/>
          <a:ln>
            <a:noFill/>
          </a:ln>
        </p:spPr>
        <p:txBody>
          <a:bodyPr spcFirstLastPara="1" wrap="square" lIns="0" tIns="6455" rIns="0" bIns="0" anchor="t" anchorCtr="0">
            <a:noAutofit/>
          </a:bodyPr>
          <a:lstStyle/>
          <a:p>
            <a:pPr marL="6803"/>
            <a:r>
              <a:rPr lang="en-US" sz="2652" dirty="0">
                <a:latin typeface="Calibri"/>
                <a:ea typeface="Calibri"/>
                <a:cs typeface="Calibri"/>
                <a:sym typeface="Calibri"/>
              </a:rPr>
              <a:t>Extract rows that meet </a:t>
            </a:r>
            <a:r>
              <a:rPr lang="en-US" sz="2652" i="1" dirty="0" smtClean="0">
                <a:latin typeface="Cambria"/>
                <a:ea typeface="Cambria"/>
                <a:cs typeface="Cambria"/>
                <a:sym typeface="Cambria"/>
              </a:rPr>
              <a:t>multiple </a:t>
            </a:r>
            <a:r>
              <a:rPr lang="en-US" sz="2652" dirty="0">
                <a:latin typeface="Calibri"/>
                <a:ea typeface="Calibri"/>
                <a:cs typeface="Calibri"/>
                <a:sym typeface="Calibri"/>
              </a:rPr>
              <a:t>logical criteria.</a:t>
            </a:r>
            <a:endParaRPr sz="2652" dirty="0">
              <a:latin typeface="Calibri"/>
              <a:ea typeface="Calibri"/>
              <a:cs typeface="Calibri"/>
              <a:sym typeface="Calibri"/>
            </a:endParaRPr>
          </a:p>
        </p:txBody>
      </p:sp>
      <p:sp>
        <p:nvSpPr>
          <p:cNvPr id="387" name="Google Shape;387;p40"/>
          <p:cNvSpPr/>
          <p:nvPr/>
        </p:nvSpPr>
        <p:spPr>
          <a:xfrm>
            <a:off x="6178959" y="4057136"/>
            <a:ext cx="333375" cy="231922"/>
          </a:xfrm>
          <a:custGeom>
            <a:avLst/>
            <a:gdLst/>
            <a:ahLst/>
            <a:cxnLst/>
            <a:rect l="l" t="t" r="r" b="b"/>
            <a:pathLst>
              <a:path w="622300" h="382270" extrusionOk="0">
                <a:moveTo>
                  <a:pt x="357634" y="0"/>
                </a:moveTo>
                <a:lnTo>
                  <a:pt x="357634" y="133825"/>
                </a:lnTo>
                <a:lnTo>
                  <a:pt x="0" y="133825"/>
                </a:lnTo>
                <a:lnTo>
                  <a:pt x="0" y="247816"/>
                </a:lnTo>
                <a:lnTo>
                  <a:pt x="357634" y="247816"/>
                </a:lnTo>
                <a:lnTo>
                  <a:pt x="357634" y="381642"/>
                </a:lnTo>
                <a:lnTo>
                  <a:pt x="622084" y="190821"/>
                </a:lnTo>
                <a:lnTo>
                  <a:pt x="357634" y="0"/>
                </a:lnTo>
                <a:close/>
              </a:path>
            </a:pathLst>
          </a:custGeom>
          <a:solidFill>
            <a:srgbClr val="53585F"/>
          </a:solidFill>
          <a:ln>
            <a:noFill/>
          </a:ln>
        </p:spPr>
        <p:txBody>
          <a:bodyPr spcFirstLastPara="1" wrap="square" lIns="0" tIns="0" rIns="0" bIns="0" anchor="t" anchorCtr="0">
            <a:noAutofit/>
          </a:bodyPr>
          <a:lstStyle/>
          <a:p>
            <a:endParaRPr sz="964"/>
          </a:p>
        </p:txBody>
      </p:sp>
      <p:sp>
        <p:nvSpPr>
          <p:cNvPr id="389" name="Google Shape;389;p40"/>
          <p:cNvSpPr txBox="1"/>
          <p:nvPr/>
        </p:nvSpPr>
        <p:spPr>
          <a:xfrm>
            <a:off x="725714" y="2325336"/>
            <a:ext cx="10478125" cy="808714"/>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191170" rIns="0" bIns="0" anchor="t" anchorCtr="0">
            <a:noAutofit/>
          </a:bodyPr>
          <a:lstStyle/>
          <a:p>
            <a:pPr marL="160220"/>
            <a:r>
              <a:rPr lang="en-US" sz="2400" dirty="0">
                <a:solidFill>
                  <a:srgbClr val="0365C0"/>
                </a:solidFill>
                <a:latin typeface="Consolas" panose="020B0609020204030204" pitchFamily="49" charset="0"/>
                <a:ea typeface="Courier New"/>
                <a:cs typeface="Courier New"/>
                <a:sym typeface="Courier New"/>
              </a:rPr>
              <a:t>filter(orders</a:t>
            </a:r>
            <a:r>
              <a:rPr lang="en-US" sz="2400" dirty="0">
                <a:latin typeface="Consolas" panose="020B0609020204030204" pitchFamily="49" charset="0"/>
                <a:ea typeface="Courier New"/>
                <a:cs typeface="Courier New"/>
                <a:sym typeface="Courier New"/>
              </a:rPr>
              <a:t>, </a:t>
            </a:r>
            <a:r>
              <a:rPr lang="en-US" sz="2400" dirty="0" err="1" smtClean="0">
                <a:solidFill>
                  <a:srgbClr val="0365C0"/>
                </a:solidFill>
                <a:latin typeface="Consolas" panose="020B0609020204030204" pitchFamily="49" charset="0"/>
                <a:ea typeface="Courier New"/>
                <a:cs typeface="Courier New"/>
                <a:sym typeface="Courier New"/>
              </a:rPr>
              <a:t>patient_id</a:t>
            </a:r>
            <a:r>
              <a:rPr lang="en-US" sz="2400" dirty="0" smtClean="0">
                <a:solidFill>
                  <a:srgbClr val="0365C0"/>
                </a:solidFill>
                <a:latin typeface="Consolas" panose="020B0609020204030204" pitchFamily="49" charset="0"/>
                <a:ea typeface="Courier New"/>
                <a:cs typeface="Courier New"/>
                <a:sym typeface="Courier New"/>
              </a:rPr>
              <a:t> </a:t>
            </a:r>
            <a:r>
              <a:rPr lang="en-US" sz="2400" dirty="0">
                <a:solidFill>
                  <a:srgbClr val="0365C0"/>
                </a:solidFill>
                <a:latin typeface="Consolas" panose="020B0609020204030204" pitchFamily="49" charset="0"/>
                <a:ea typeface="Courier New"/>
                <a:cs typeface="Courier New"/>
                <a:sym typeface="Courier New"/>
              </a:rPr>
              <a:t>== 508061, </a:t>
            </a:r>
            <a:r>
              <a:rPr lang="en-US" sz="2400" dirty="0" smtClean="0">
                <a:solidFill>
                  <a:srgbClr val="0365C0"/>
                </a:solidFill>
                <a:latin typeface="Consolas" panose="020B0609020204030204" pitchFamily="49" charset="0"/>
                <a:ea typeface="Courier New"/>
                <a:cs typeface="Courier New"/>
                <a:sym typeface="Courier New"/>
              </a:rPr>
              <a:t>description=="T4</a:t>
            </a:r>
            <a:r>
              <a:rPr lang="en-US" sz="2400" dirty="0">
                <a:solidFill>
                  <a:srgbClr val="0365C0"/>
                </a:solidFill>
                <a:latin typeface="Consolas" panose="020B0609020204030204" pitchFamily="49" charset="0"/>
                <a:ea typeface="Courier New"/>
                <a:cs typeface="Courier New"/>
                <a:sym typeface="Courier New"/>
              </a:rPr>
              <a:t>, FREE")</a:t>
            </a:r>
            <a:endParaRPr sz="2400" dirty="0">
              <a:solidFill>
                <a:srgbClr val="0365C0"/>
              </a:solidFill>
              <a:latin typeface="Consolas" panose="020B0609020204030204" pitchFamily="49" charset="0"/>
              <a:ea typeface="Courier New"/>
              <a:cs typeface="Courier New"/>
              <a:sym typeface="Courier New"/>
            </a:endParaRPr>
          </a:p>
        </p:txBody>
      </p:sp>
      <p:sp>
        <p:nvSpPr>
          <p:cNvPr id="397" name="Google Shape;397;p40"/>
          <p:cNvSpPr txBox="1"/>
          <p:nvPr/>
        </p:nvSpPr>
        <p:spPr>
          <a:xfrm>
            <a:off x="3306932" y="3168324"/>
            <a:ext cx="1380857" cy="396643"/>
          </a:xfrm>
          <a:prstGeom prst="rect">
            <a:avLst/>
          </a:prstGeom>
          <a:noFill/>
          <a:ln>
            <a:noFill/>
          </a:ln>
        </p:spPr>
        <p:txBody>
          <a:bodyPr spcFirstLastPara="1" wrap="square" lIns="0" tIns="8156" rIns="0" bIns="0" anchor="t" anchorCtr="0">
            <a:noAutofit/>
          </a:bodyPr>
          <a:lstStyle/>
          <a:p>
            <a:pPr marL="6803"/>
            <a:r>
              <a:rPr lang="en-US" sz="2196">
                <a:solidFill>
                  <a:srgbClr val="A6AAA9"/>
                </a:solidFill>
                <a:latin typeface="Calibri"/>
                <a:ea typeface="Calibri"/>
                <a:cs typeface="Calibri"/>
                <a:sym typeface="Calibri"/>
              </a:rPr>
              <a:t>orders</a:t>
            </a:r>
            <a:endParaRPr sz="2196">
              <a:latin typeface="Calibri"/>
              <a:ea typeface="Calibri"/>
              <a:cs typeface="Calibri"/>
              <a:sym typeface="Calibri"/>
            </a:endParaRPr>
          </a:p>
        </p:txBody>
      </p:sp>
      <p:sp>
        <p:nvSpPr>
          <p:cNvPr id="16"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graphicFrame>
        <p:nvGraphicFramePr>
          <p:cNvPr id="17" name="Table 16"/>
          <p:cNvGraphicFramePr>
            <a:graphicFrameLocks noGrp="1"/>
          </p:cNvGraphicFramePr>
          <p:nvPr>
            <p:extLst>
              <p:ext uri="{D42A27DB-BD31-4B8C-83A1-F6EECF244321}">
                <p14:modId xmlns:p14="http://schemas.microsoft.com/office/powerpoint/2010/main" val="998176495"/>
              </p:ext>
            </p:extLst>
          </p:nvPr>
        </p:nvGraphicFramePr>
        <p:xfrm>
          <a:off x="507274" y="3655638"/>
          <a:ext cx="5588783" cy="2401104"/>
        </p:xfrm>
        <a:graphic>
          <a:graphicData uri="http://schemas.openxmlformats.org/drawingml/2006/table">
            <a:tbl>
              <a:tblPr firstRow="1" bandRow="1">
                <a:tableStyleId>{71CB66AA-850D-4605-A19E-2ED404D436C7}</a:tableStyleId>
              </a:tblPr>
              <a:tblGrid>
                <a:gridCol w="1294575">
                  <a:extLst>
                    <a:ext uri="{9D8B030D-6E8A-4147-A177-3AD203B41FA5}">
                      <a16:colId xmlns:a16="http://schemas.microsoft.com/office/drawing/2014/main" xmlns="" val="20000"/>
                    </a:ext>
                  </a:extLst>
                </a:gridCol>
                <a:gridCol w="1099594">
                  <a:extLst>
                    <a:ext uri="{9D8B030D-6E8A-4147-A177-3AD203B41FA5}">
                      <a16:colId xmlns:a16="http://schemas.microsoft.com/office/drawing/2014/main" xmlns="" val="20001"/>
                    </a:ext>
                  </a:extLst>
                </a:gridCol>
                <a:gridCol w="2002421">
                  <a:extLst>
                    <a:ext uri="{9D8B030D-6E8A-4147-A177-3AD203B41FA5}">
                      <a16:colId xmlns:a16="http://schemas.microsoft.com/office/drawing/2014/main" xmlns="" val="20002"/>
                    </a:ext>
                  </a:extLst>
                </a:gridCol>
                <a:gridCol w="1192193">
                  <a:extLst>
                    <a:ext uri="{9D8B030D-6E8A-4147-A177-3AD203B41FA5}">
                      <a16:colId xmlns:a16="http://schemas.microsoft.com/office/drawing/2014/main" xmlns="" val="20003"/>
                    </a:ext>
                  </a:extLst>
                </a:gridCol>
              </a:tblGrid>
              <a:tr h="370840">
                <a:tc>
                  <a:txBody>
                    <a:bodyPr/>
                    <a:lstStyle/>
                    <a:p>
                      <a:pPr marL="0" lvl="0" indent="0" algn="ctr" rtl="0">
                        <a:spcBef>
                          <a:spcPts val="0"/>
                        </a:spcBef>
                        <a:spcAft>
                          <a:spcPts val="0"/>
                        </a:spcAft>
                        <a:buNone/>
                      </a:pPr>
                      <a:r>
                        <a:rPr lang="en-US" sz="1600" b="1" dirty="0" err="1" smtClean="0">
                          <a:solidFill>
                            <a:schemeClr val="lt1"/>
                          </a:solidFill>
                        </a:rPr>
                        <a:t>order_id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patient_id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smtClean="0">
                          <a:solidFill>
                            <a:schemeClr val="lt1"/>
                          </a:solidFill>
                        </a:rPr>
                        <a:t>description</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proc_code</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extLst>
                  <a:ext uri="{0D108BD9-81ED-4DB2-BD59-A6C34878D82A}">
                    <a16:rowId xmlns:a16="http://schemas.microsoft.com/office/drawing/2014/main" xmlns="" val="10000"/>
                  </a:ext>
                </a:extLst>
              </a:tr>
              <a:tr h="370840">
                <a:tc>
                  <a:txBody>
                    <a:bodyPr/>
                    <a:lstStyle/>
                    <a:p>
                      <a:pPr marL="0" lvl="0" indent="0" algn="ctr" rtl="0">
                        <a:spcBef>
                          <a:spcPts val="0"/>
                        </a:spcBef>
                        <a:spcAft>
                          <a:spcPts val="0"/>
                        </a:spcAft>
                        <a:buNone/>
                      </a:pPr>
                      <a:r>
                        <a:rPr lang="en-US" sz="1400" dirty="0"/>
                        <a:t>19766</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400" dirty="0"/>
                        <a:t>511388</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400" dirty="0"/>
                        <a:t>PROTHROMBIN TIME</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400" dirty="0"/>
                        <a:t>PRO</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1"/>
                  </a:ext>
                </a:extLst>
              </a:tr>
              <a:tr h="370840">
                <a:tc>
                  <a:txBody>
                    <a:bodyPr/>
                    <a:lstStyle/>
                    <a:p>
                      <a:pPr marL="0" lvl="0" indent="0" algn="ctr" rtl="0">
                        <a:spcBef>
                          <a:spcPts val="0"/>
                        </a:spcBef>
                        <a:spcAft>
                          <a:spcPts val="0"/>
                        </a:spcAft>
                        <a:buNone/>
                      </a:pPr>
                      <a:r>
                        <a:rPr lang="en-US" sz="1400" dirty="0"/>
                        <a:t>88444</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400" dirty="0"/>
                        <a:t>511388</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400" dirty="0"/>
                        <a:t>BASIC METABOLIC PANEL</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400" dirty="0"/>
                        <a:t>BMP</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extLst>
                  <a:ext uri="{0D108BD9-81ED-4DB2-BD59-A6C34878D82A}">
                    <a16:rowId xmlns:a16="http://schemas.microsoft.com/office/drawing/2014/main" xmlns="" val="10002"/>
                  </a:ext>
                </a:extLst>
              </a:tr>
              <a:tr h="563687">
                <a:tc>
                  <a:txBody>
                    <a:bodyPr/>
                    <a:lstStyle/>
                    <a:p>
                      <a:pPr marL="0" lvl="0" indent="0" algn="ctr" rtl="0">
                        <a:spcBef>
                          <a:spcPts val="0"/>
                        </a:spcBef>
                        <a:spcAft>
                          <a:spcPts val="0"/>
                        </a:spcAft>
                        <a:buNone/>
                      </a:pPr>
                      <a:r>
                        <a:rPr lang="en-US" sz="1400" dirty="0"/>
                        <a:t>40477</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lvl="0" indent="0" algn="ctr" rtl="0">
                        <a:spcBef>
                          <a:spcPts val="0"/>
                        </a:spcBef>
                        <a:spcAft>
                          <a:spcPts val="0"/>
                        </a:spcAft>
                        <a:buNone/>
                      </a:pPr>
                      <a:r>
                        <a:rPr lang="en-US" sz="1400" dirty="0"/>
                        <a:t>508061</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400" dirty="0"/>
                        <a:t>THYROID STIMULATING HORMONE</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400" dirty="0"/>
                        <a:t>TSH</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extLst>
                  <a:ext uri="{0D108BD9-81ED-4DB2-BD59-A6C34878D82A}">
                    <a16:rowId xmlns:a16="http://schemas.microsoft.com/office/drawing/2014/main" xmlns="" val="10003"/>
                  </a:ext>
                </a:extLst>
              </a:tr>
              <a:tr h="370840">
                <a:tc>
                  <a:txBody>
                    <a:bodyPr/>
                    <a:lstStyle/>
                    <a:p>
                      <a:pPr marL="0" lvl="0" indent="0" algn="ctr" rtl="0">
                        <a:spcBef>
                          <a:spcPts val="0"/>
                        </a:spcBef>
                        <a:spcAft>
                          <a:spcPts val="0"/>
                        </a:spcAft>
                        <a:buNone/>
                      </a:pPr>
                      <a:r>
                        <a:rPr lang="en-US" sz="1400" dirty="0"/>
                        <a:t>97641</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400" dirty="0"/>
                        <a:t>508061</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400" dirty="0"/>
                        <a:t>T4, FREE</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400" dirty="0"/>
                        <a:t>T4FR</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4"/>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610876843"/>
              </p:ext>
            </p:extLst>
          </p:nvPr>
        </p:nvGraphicFramePr>
        <p:xfrm>
          <a:off x="6595236" y="3655638"/>
          <a:ext cx="5588783" cy="741680"/>
        </p:xfrm>
        <a:graphic>
          <a:graphicData uri="http://schemas.openxmlformats.org/drawingml/2006/table">
            <a:tbl>
              <a:tblPr firstRow="1" bandRow="1">
                <a:tableStyleId>{71CB66AA-850D-4605-A19E-2ED404D436C7}</a:tableStyleId>
              </a:tblPr>
              <a:tblGrid>
                <a:gridCol w="1294575">
                  <a:extLst>
                    <a:ext uri="{9D8B030D-6E8A-4147-A177-3AD203B41FA5}">
                      <a16:colId xmlns:a16="http://schemas.microsoft.com/office/drawing/2014/main" xmlns="" val="20000"/>
                    </a:ext>
                  </a:extLst>
                </a:gridCol>
                <a:gridCol w="1099594">
                  <a:extLst>
                    <a:ext uri="{9D8B030D-6E8A-4147-A177-3AD203B41FA5}">
                      <a16:colId xmlns:a16="http://schemas.microsoft.com/office/drawing/2014/main" xmlns="" val="20001"/>
                    </a:ext>
                  </a:extLst>
                </a:gridCol>
                <a:gridCol w="2002421">
                  <a:extLst>
                    <a:ext uri="{9D8B030D-6E8A-4147-A177-3AD203B41FA5}">
                      <a16:colId xmlns:a16="http://schemas.microsoft.com/office/drawing/2014/main" xmlns="" val="20002"/>
                    </a:ext>
                  </a:extLst>
                </a:gridCol>
                <a:gridCol w="1192193">
                  <a:extLst>
                    <a:ext uri="{9D8B030D-6E8A-4147-A177-3AD203B41FA5}">
                      <a16:colId xmlns:a16="http://schemas.microsoft.com/office/drawing/2014/main" xmlns="" val="20003"/>
                    </a:ext>
                  </a:extLst>
                </a:gridCol>
              </a:tblGrid>
              <a:tr h="370840">
                <a:tc>
                  <a:txBody>
                    <a:bodyPr/>
                    <a:lstStyle/>
                    <a:p>
                      <a:pPr marL="0" lvl="0" indent="0" algn="ctr" rtl="0">
                        <a:spcBef>
                          <a:spcPts val="0"/>
                        </a:spcBef>
                        <a:spcAft>
                          <a:spcPts val="0"/>
                        </a:spcAft>
                        <a:buNone/>
                      </a:pPr>
                      <a:r>
                        <a:rPr lang="en-US" sz="1600" b="1" dirty="0" err="1" smtClean="0">
                          <a:solidFill>
                            <a:schemeClr val="lt1"/>
                          </a:solidFill>
                        </a:rPr>
                        <a:t>order_id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patient_id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smtClean="0">
                          <a:solidFill>
                            <a:schemeClr val="lt1"/>
                          </a:solidFill>
                        </a:rPr>
                        <a:t>description</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proc_code</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extLst>
                  <a:ext uri="{0D108BD9-81ED-4DB2-BD59-A6C34878D82A}">
                    <a16:rowId xmlns:a16="http://schemas.microsoft.com/office/drawing/2014/main" xmlns="" val="10000"/>
                  </a:ext>
                </a:extLst>
              </a:tr>
              <a:tr h="370840">
                <a:tc>
                  <a:txBody>
                    <a:bodyPr/>
                    <a:lstStyle/>
                    <a:p>
                      <a:pPr marL="0" lvl="0" indent="0" algn="ctr" rtl="0">
                        <a:spcBef>
                          <a:spcPts val="0"/>
                        </a:spcBef>
                        <a:spcAft>
                          <a:spcPts val="0"/>
                        </a:spcAft>
                        <a:buNone/>
                      </a:pPr>
                      <a:r>
                        <a:rPr lang="en-US" sz="1400" dirty="0"/>
                        <a:t>97641</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400" dirty="0"/>
                        <a:t>508061</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400" dirty="0"/>
                        <a:t>T4, FREE</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400" dirty="0"/>
                        <a:t>T4FR</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4"/>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401"/>
        <p:cNvGrpSpPr/>
        <p:nvPr/>
      </p:nvGrpSpPr>
      <p:grpSpPr>
        <a:xfrm>
          <a:off x="0" y="0"/>
          <a:ext cx="0" cy="0"/>
          <a:chOff x="0" y="0"/>
          <a:chExt cx="0" cy="0"/>
        </a:xfrm>
      </p:grpSpPr>
      <p:sp>
        <p:nvSpPr>
          <p:cNvPr id="403" name="Google Shape;403;p41"/>
          <p:cNvSpPr txBox="1">
            <a:spLocks noGrp="1"/>
          </p:cNvSpPr>
          <p:nvPr>
            <p:ph type="title"/>
          </p:nvPr>
        </p:nvSpPr>
        <p:spPr>
          <a:xfrm>
            <a:off x="3929576" y="684400"/>
            <a:ext cx="5271574"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Boolean operators</a:t>
            </a:r>
            <a:endParaRPr dirty="0"/>
          </a:p>
        </p:txBody>
      </p:sp>
      <p:graphicFrame>
        <p:nvGraphicFramePr>
          <p:cNvPr id="404" name="Google Shape;404;p41"/>
          <p:cNvGraphicFramePr/>
          <p:nvPr>
            <p:extLst>
              <p:ext uri="{D42A27DB-BD31-4B8C-83A1-F6EECF244321}">
                <p14:modId xmlns:p14="http://schemas.microsoft.com/office/powerpoint/2010/main" val="2072931870"/>
              </p:ext>
            </p:extLst>
          </p:nvPr>
        </p:nvGraphicFramePr>
        <p:xfrm>
          <a:off x="3067050" y="2457274"/>
          <a:ext cx="5791200" cy="2895775"/>
        </p:xfrm>
        <a:graphic>
          <a:graphicData uri="http://schemas.openxmlformats.org/drawingml/2006/table">
            <a:tbl>
              <a:tblPr firstRow="1" bandRow="1">
                <a:noFill/>
                <a:tableStyleId>{809C1C93-8995-4D9E-87C8-A8817AF97DB9}</a:tableStyleId>
              </a:tblPr>
              <a:tblGrid>
                <a:gridCol w="2940602">
                  <a:extLst>
                    <a:ext uri="{9D8B030D-6E8A-4147-A177-3AD203B41FA5}">
                      <a16:colId xmlns:a16="http://schemas.microsoft.com/office/drawing/2014/main" xmlns="" val="20000"/>
                    </a:ext>
                  </a:extLst>
                </a:gridCol>
                <a:gridCol w="2850598">
                  <a:extLst>
                    <a:ext uri="{9D8B030D-6E8A-4147-A177-3AD203B41FA5}">
                      <a16:colId xmlns:a16="http://schemas.microsoft.com/office/drawing/2014/main" xmlns="" val="20001"/>
                    </a:ext>
                  </a:extLst>
                </a:gridCol>
              </a:tblGrid>
              <a:tr h="638113">
                <a:tc>
                  <a:txBody>
                    <a:bodyPr/>
                    <a:lstStyle/>
                    <a:p>
                      <a:pPr marL="12700" marR="0" lvl="0" indent="0" algn="ctr" rtl="0">
                        <a:lnSpc>
                          <a:spcPct val="100000"/>
                        </a:lnSpc>
                        <a:spcBef>
                          <a:spcPts val="0"/>
                        </a:spcBef>
                        <a:spcAft>
                          <a:spcPts val="0"/>
                        </a:spcAft>
                        <a:buNone/>
                      </a:pPr>
                      <a:r>
                        <a:rPr lang="en-US" sz="2800" u="none" strike="noStrike" cap="none" dirty="0">
                          <a:solidFill>
                            <a:schemeClr val="bg1">
                              <a:lumMod val="50000"/>
                            </a:schemeClr>
                          </a:solidFill>
                          <a:latin typeface="Consolas" panose="020B0609020204030204" pitchFamily="49" charset="0"/>
                          <a:ea typeface="Courier New"/>
                          <a:cs typeface="Courier New"/>
                          <a:sym typeface="Courier New"/>
                        </a:rPr>
                        <a:t>a</a:t>
                      </a:r>
                      <a:r>
                        <a:rPr lang="en-US" sz="2800" u="none" strike="noStrike" cap="none" dirty="0">
                          <a:solidFill>
                            <a:srgbClr val="D6D6D6"/>
                          </a:solidFill>
                          <a:latin typeface="Courier New"/>
                          <a:ea typeface="Courier New"/>
                          <a:cs typeface="Courier New"/>
                          <a:sym typeface="Courier New"/>
                        </a:rPr>
                        <a:t> </a:t>
                      </a:r>
                      <a:r>
                        <a:rPr lang="en-US" sz="2800" u="none" strike="noStrike" cap="none" dirty="0">
                          <a:latin typeface="Courier New"/>
                          <a:ea typeface="Courier New"/>
                          <a:cs typeface="Courier New"/>
                          <a:sym typeface="Courier New"/>
                        </a:rPr>
                        <a:t>&amp; </a:t>
                      </a:r>
                      <a:r>
                        <a:rPr lang="en-US" sz="2800" b="0" i="0" u="none" strike="noStrike" cap="none" dirty="0">
                          <a:solidFill>
                            <a:schemeClr val="bg1">
                              <a:lumMod val="50000"/>
                            </a:schemeClr>
                          </a:solidFill>
                          <a:latin typeface="Consolas" panose="020B0609020204030204" pitchFamily="49" charset="0"/>
                          <a:ea typeface="Courier New"/>
                          <a:cs typeface="Courier New"/>
                          <a:sym typeface="Courier New"/>
                        </a:rPr>
                        <a:t>b</a:t>
                      </a:r>
                      <a:endParaRPr sz="2800" b="0" i="0" u="none" strike="noStrike" cap="none" dirty="0">
                        <a:solidFill>
                          <a:schemeClr val="bg1">
                            <a:lumMod val="50000"/>
                          </a:schemeClr>
                        </a:solidFill>
                        <a:latin typeface="Consolas" panose="020B0609020204030204" pitchFamily="49" charset="0"/>
                        <a:ea typeface="Courier New"/>
                        <a:cs typeface="Courier New"/>
                        <a:sym typeface="Courier New"/>
                      </a:endParaRPr>
                    </a:p>
                  </a:txBody>
                  <a:tcPr marL="0" marR="0" marT="7046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3200" u="none" strike="noStrike" cap="none">
                          <a:latin typeface="Calibri"/>
                          <a:ea typeface="Calibri"/>
                          <a:cs typeface="Calibri"/>
                          <a:sym typeface="Calibri"/>
                        </a:rPr>
                        <a:t>and</a:t>
                      </a:r>
                      <a:endParaRPr sz="3200" u="none" strike="noStrike" cap="none">
                        <a:latin typeface="Calibri"/>
                        <a:ea typeface="Calibri"/>
                        <a:cs typeface="Calibri"/>
                        <a:sym typeface="Calibri"/>
                      </a:endParaRPr>
                    </a:p>
                  </a:txBody>
                  <a:tcPr marL="0" marR="0" marT="4620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xmlns="" val="10000"/>
                  </a:ext>
                </a:extLst>
              </a:tr>
              <a:tr h="638113">
                <a:tc>
                  <a:txBody>
                    <a:bodyPr/>
                    <a:lstStyle/>
                    <a:p>
                      <a:pPr marL="12700" marR="0" lvl="0" indent="0" algn="ctr" rtl="0">
                        <a:lnSpc>
                          <a:spcPct val="100000"/>
                        </a:lnSpc>
                        <a:spcBef>
                          <a:spcPts val="0"/>
                        </a:spcBef>
                        <a:spcAft>
                          <a:spcPts val="0"/>
                        </a:spcAft>
                        <a:buNone/>
                      </a:pPr>
                      <a:r>
                        <a:rPr lang="en-US" sz="2800" b="0" i="0" u="none" strike="noStrike" cap="none" dirty="0">
                          <a:solidFill>
                            <a:schemeClr val="bg1">
                              <a:lumMod val="50000"/>
                            </a:schemeClr>
                          </a:solidFill>
                          <a:latin typeface="Consolas" panose="020B0609020204030204" pitchFamily="49" charset="0"/>
                          <a:ea typeface="Courier New"/>
                          <a:cs typeface="Courier New"/>
                          <a:sym typeface="Courier New"/>
                        </a:rPr>
                        <a:t>a</a:t>
                      </a:r>
                      <a:r>
                        <a:rPr lang="en-US" sz="2800" u="none" strike="noStrike" cap="none" dirty="0">
                          <a:solidFill>
                            <a:srgbClr val="D6D6D6"/>
                          </a:solidFill>
                          <a:latin typeface="Courier New"/>
                          <a:ea typeface="Courier New"/>
                          <a:cs typeface="Courier New"/>
                          <a:sym typeface="Courier New"/>
                        </a:rPr>
                        <a:t> </a:t>
                      </a:r>
                      <a:r>
                        <a:rPr lang="en-US" sz="2800" u="none" strike="noStrike" cap="none" dirty="0">
                          <a:latin typeface="Courier New"/>
                          <a:ea typeface="Courier New"/>
                          <a:cs typeface="Courier New"/>
                          <a:sym typeface="Courier New"/>
                        </a:rPr>
                        <a:t>| </a:t>
                      </a:r>
                      <a:r>
                        <a:rPr lang="en-US" sz="2800" b="0" i="0" u="none" strike="noStrike" cap="none" dirty="0">
                          <a:solidFill>
                            <a:schemeClr val="bg1">
                              <a:lumMod val="50000"/>
                            </a:schemeClr>
                          </a:solidFill>
                          <a:latin typeface="Consolas" panose="020B0609020204030204" pitchFamily="49" charset="0"/>
                          <a:ea typeface="Courier New"/>
                          <a:cs typeface="Courier New"/>
                          <a:sym typeface="Courier New"/>
                        </a:rPr>
                        <a:t>b</a:t>
                      </a:r>
                      <a:endParaRPr sz="2800" b="0" i="0" u="none" strike="noStrike" cap="none" dirty="0">
                        <a:solidFill>
                          <a:schemeClr val="bg1">
                            <a:lumMod val="50000"/>
                          </a:schemeClr>
                        </a:solidFill>
                        <a:latin typeface="Consolas" panose="020B0609020204030204" pitchFamily="49" charset="0"/>
                        <a:ea typeface="Courier New"/>
                        <a:cs typeface="Courier New"/>
                        <a:sym typeface="Courier New"/>
                      </a:endParaRPr>
                    </a:p>
                  </a:txBody>
                  <a:tcPr marL="0" marR="0" marT="7046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3200" u="none" strike="noStrike" cap="none">
                          <a:latin typeface="Calibri"/>
                          <a:ea typeface="Calibri"/>
                          <a:cs typeface="Calibri"/>
                          <a:sym typeface="Calibri"/>
                        </a:rPr>
                        <a:t>or</a:t>
                      </a:r>
                      <a:endParaRPr sz="3200" u="none" strike="noStrike" cap="none">
                        <a:latin typeface="Calibri"/>
                        <a:ea typeface="Calibri"/>
                        <a:cs typeface="Calibri"/>
                        <a:sym typeface="Calibri"/>
                      </a:endParaRPr>
                    </a:p>
                  </a:txBody>
                  <a:tcPr marL="0" marR="0" marT="4620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xmlns="" val="10001"/>
                  </a:ext>
                </a:extLst>
              </a:tr>
              <a:tr h="638113">
                <a:tc>
                  <a:txBody>
                    <a:bodyPr/>
                    <a:lstStyle/>
                    <a:p>
                      <a:pPr marL="0" marR="0" lvl="0" indent="0" algn="ctr" rtl="0">
                        <a:lnSpc>
                          <a:spcPct val="100000"/>
                        </a:lnSpc>
                        <a:spcBef>
                          <a:spcPts val="0"/>
                        </a:spcBef>
                        <a:spcAft>
                          <a:spcPts val="0"/>
                        </a:spcAft>
                        <a:buNone/>
                      </a:pPr>
                      <a:r>
                        <a:rPr lang="en-US" sz="2800" u="none" strike="noStrike" cap="none" dirty="0">
                          <a:latin typeface="Courier New"/>
                          <a:ea typeface="Courier New"/>
                          <a:cs typeface="Courier New"/>
                          <a:sym typeface="Courier New"/>
                        </a:rPr>
                        <a:t>!</a:t>
                      </a:r>
                      <a:r>
                        <a:rPr lang="en-US" sz="2800" b="0" i="0" u="none" strike="noStrike" cap="none" dirty="0">
                          <a:solidFill>
                            <a:schemeClr val="bg1">
                              <a:lumMod val="50000"/>
                            </a:schemeClr>
                          </a:solidFill>
                          <a:latin typeface="Consolas" panose="020B0609020204030204" pitchFamily="49" charset="0"/>
                          <a:ea typeface="Courier New"/>
                          <a:cs typeface="Courier New"/>
                          <a:sym typeface="Courier New"/>
                        </a:rPr>
                        <a:t>a</a:t>
                      </a:r>
                      <a:endParaRPr sz="2800" b="0" i="0" u="none" strike="noStrike" cap="none" dirty="0">
                        <a:solidFill>
                          <a:schemeClr val="bg1">
                            <a:lumMod val="50000"/>
                          </a:schemeClr>
                        </a:solidFill>
                        <a:latin typeface="Consolas" panose="020B0609020204030204" pitchFamily="49" charset="0"/>
                        <a:ea typeface="Courier New"/>
                        <a:cs typeface="Courier New"/>
                        <a:sym typeface="Courier New"/>
                      </a:endParaRPr>
                    </a:p>
                  </a:txBody>
                  <a:tcPr marL="0" marR="0" marT="7046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3200" u="none" strike="noStrike" cap="none">
                          <a:latin typeface="Calibri"/>
                          <a:ea typeface="Calibri"/>
                          <a:cs typeface="Calibri"/>
                          <a:sym typeface="Calibri"/>
                        </a:rPr>
                        <a:t>not</a:t>
                      </a:r>
                      <a:endParaRPr sz="3200" u="none" strike="noStrike" cap="none">
                        <a:latin typeface="Calibri"/>
                        <a:ea typeface="Calibri"/>
                        <a:cs typeface="Calibri"/>
                        <a:sym typeface="Calibri"/>
                      </a:endParaRPr>
                    </a:p>
                  </a:txBody>
                  <a:tcPr marL="0" marR="0" marT="4620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xmlns="" val="10002"/>
                  </a:ext>
                </a:extLst>
              </a:tr>
              <a:tr h="981436">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50000"/>
                            </a:schemeClr>
                          </a:solidFill>
                          <a:latin typeface="Consolas" panose="020B0609020204030204" pitchFamily="49" charset="0"/>
                          <a:ea typeface="Courier New"/>
                          <a:cs typeface="Courier New"/>
                          <a:sym typeface="Courier New"/>
                        </a:rPr>
                        <a:t>a</a:t>
                      </a:r>
                      <a:r>
                        <a:rPr lang="en-US" sz="2800" u="none" strike="noStrike" cap="none" dirty="0">
                          <a:solidFill>
                            <a:srgbClr val="D6D6D6"/>
                          </a:solidFill>
                          <a:latin typeface="Courier New"/>
                          <a:ea typeface="Courier New"/>
                          <a:cs typeface="Courier New"/>
                          <a:sym typeface="Courier New"/>
                        </a:rPr>
                        <a:t> </a:t>
                      </a:r>
                      <a:r>
                        <a:rPr lang="en-US" sz="2800" u="none" strike="noStrike" cap="none" dirty="0">
                          <a:latin typeface="Courier New"/>
                          <a:ea typeface="Courier New"/>
                          <a:cs typeface="Courier New"/>
                          <a:sym typeface="Courier New"/>
                        </a:rPr>
                        <a:t>%in% </a:t>
                      </a:r>
                      <a:r>
                        <a:rPr lang="en-US" sz="2800" b="0" i="0" u="none" strike="noStrike" cap="none" dirty="0">
                          <a:solidFill>
                            <a:schemeClr val="bg1">
                              <a:lumMod val="50000"/>
                            </a:schemeClr>
                          </a:solidFill>
                          <a:latin typeface="Consolas" panose="020B0609020204030204" pitchFamily="49" charset="0"/>
                          <a:ea typeface="Courier New"/>
                          <a:cs typeface="Courier New"/>
                          <a:sym typeface="Courier New"/>
                        </a:rPr>
                        <a:t>c(a, b)</a:t>
                      </a:r>
                      <a:endParaRPr sz="2800" b="0" i="0" u="none" strike="noStrike" cap="none" dirty="0">
                        <a:solidFill>
                          <a:schemeClr val="bg1">
                            <a:lumMod val="50000"/>
                          </a:schemeClr>
                        </a:solidFill>
                        <a:latin typeface="Consolas" panose="020B0609020204030204" pitchFamily="49" charset="0"/>
                        <a:ea typeface="Courier New"/>
                        <a:cs typeface="Courier New"/>
                        <a:sym typeface="Courier New"/>
                      </a:endParaRPr>
                    </a:p>
                  </a:txBody>
                  <a:tcPr marL="0" marR="0" marT="7046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3200" u="none" strike="noStrike" cap="none" dirty="0">
                          <a:latin typeface="Calibri"/>
                          <a:ea typeface="Calibri"/>
                          <a:cs typeface="Calibri"/>
                          <a:sym typeface="Calibri"/>
                        </a:rPr>
                        <a:t>one of (in)</a:t>
                      </a:r>
                      <a:endParaRPr sz="3200" u="none" strike="noStrike" cap="none" dirty="0">
                        <a:latin typeface="Calibri"/>
                        <a:ea typeface="Calibri"/>
                        <a:cs typeface="Calibri"/>
                        <a:sym typeface="Calibri"/>
                      </a:endParaRPr>
                    </a:p>
                  </a:txBody>
                  <a:tcPr marL="0" marR="0" marT="4620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xmlns="" val="10003"/>
                  </a:ext>
                </a:extLst>
              </a:tr>
            </a:tbl>
          </a:graphicData>
        </a:graphic>
      </p:graphicFrame>
      <p:sp>
        <p:nvSpPr>
          <p:cNvPr id="405" name="Google Shape;405;p41"/>
          <p:cNvSpPr txBox="1"/>
          <p:nvPr/>
        </p:nvSpPr>
        <p:spPr>
          <a:xfrm>
            <a:off x="5214129" y="1846368"/>
            <a:ext cx="1732821" cy="472821"/>
          </a:xfrm>
          <a:prstGeom prst="rect">
            <a:avLst/>
          </a:prstGeom>
          <a:noFill/>
          <a:ln>
            <a:noFill/>
          </a:ln>
        </p:spPr>
        <p:txBody>
          <a:bodyPr spcFirstLastPara="1" wrap="square" lIns="0" tIns="6455" rIns="0" bIns="0" anchor="t" anchorCtr="0">
            <a:noAutofit/>
          </a:bodyPr>
          <a:lstStyle/>
          <a:p>
            <a:pPr marL="6803"/>
            <a:r>
              <a:rPr lang="en-US" sz="2652">
                <a:solidFill>
                  <a:srgbClr val="53585F"/>
                </a:solidFill>
                <a:latin typeface="Calibri"/>
                <a:ea typeface="Calibri"/>
                <a:cs typeface="Calibri"/>
                <a:sym typeface="Calibri"/>
              </a:rPr>
              <a:t>?base::Logic</a:t>
            </a:r>
            <a:endParaRPr sz="2652">
              <a:latin typeface="Calibri"/>
              <a:ea typeface="Calibri"/>
              <a:cs typeface="Calibri"/>
              <a:sym typeface="Calibri"/>
            </a:endParaRPr>
          </a:p>
        </p:txBody>
      </p:sp>
      <p:sp>
        <p:nvSpPr>
          <p:cNvPr id="6"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7"/>
          <p:cNvSpPr/>
          <p:nvPr/>
        </p:nvSpPr>
        <p:spPr>
          <a:xfrm>
            <a:off x="0" y="0"/>
            <a:ext cx="12192000"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350" name="Google Shape;350;p37"/>
          <p:cNvSpPr txBox="1">
            <a:spLocks noGrp="1"/>
          </p:cNvSpPr>
          <p:nvPr>
            <p:ph type="title"/>
          </p:nvPr>
        </p:nvSpPr>
        <p:spPr>
          <a:xfrm>
            <a:off x="4236721" y="614555"/>
            <a:ext cx="3357542" cy="777536"/>
          </a:xfrm>
          <a:prstGeom prst="rect">
            <a:avLst/>
          </a:prstGeom>
          <a:noFill/>
          <a:ln>
            <a:noFill/>
          </a:ln>
        </p:spPr>
        <p:txBody>
          <a:bodyPr spcFirstLastPara="1" wrap="square" lIns="0" tIns="6455" rIns="0" bIns="0" anchor="t" anchorCtr="0">
            <a:noAutofit/>
          </a:bodyPr>
          <a:lstStyle/>
          <a:p>
            <a:pPr marL="10545"/>
            <a:r>
              <a:rPr lang="en-US" dirty="0" smtClean="0"/>
              <a:t>Exercise 4</a:t>
            </a:r>
            <a:endParaRPr dirty="0"/>
          </a:p>
        </p:txBody>
      </p:sp>
      <p:sp>
        <p:nvSpPr>
          <p:cNvPr id="351" name="Google Shape;351;p37"/>
          <p:cNvSpPr txBox="1"/>
          <p:nvPr/>
        </p:nvSpPr>
        <p:spPr>
          <a:xfrm>
            <a:off x="1405054" y="1890818"/>
            <a:ext cx="10259122" cy="3355554"/>
          </a:xfrm>
          <a:prstGeom prst="rect">
            <a:avLst/>
          </a:prstGeom>
          <a:noFill/>
          <a:ln>
            <a:noFill/>
          </a:ln>
        </p:spPr>
        <p:txBody>
          <a:bodyPr spcFirstLastPara="1" wrap="square" lIns="0" tIns="6804" rIns="0" bIns="0" anchor="t" anchorCtr="0">
            <a:noAutofit/>
          </a:bodyPr>
          <a:lstStyle/>
          <a:p>
            <a:pPr marL="6803" marR="2721">
              <a:lnSpc>
                <a:spcPct val="124848"/>
              </a:lnSpc>
            </a:pPr>
            <a:r>
              <a:rPr lang="en-US" sz="2800" dirty="0" smtClean="0">
                <a:solidFill>
                  <a:srgbClr val="005493"/>
                </a:solidFill>
                <a:latin typeface="Calibri"/>
                <a:ea typeface="Calibri"/>
                <a:cs typeface="Calibri"/>
                <a:sym typeface="Calibri"/>
              </a:rPr>
              <a:t>Use Boolean operators and filter() to return rows that contain:</a:t>
            </a:r>
            <a:endParaRPr lang="en-US" sz="2800" dirty="0">
              <a:solidFill>
                <a:srgbClr val="005493"/>
              </a:solidFill>
              <a:latin typeface="Calibri"/>
              <a:ea typeface="Calibri"/>
              <a:cs typeface="Calibri"/>
              <a:sym typeface="Calibri"/>
            </a:endParaRPr>
          </a:p>
          <a:p>
            <a:pPr marL="6803" marR="2721">
              <a:lnSpc>
                <a:spcPct val="124848"/>
              </a:lnSpc>
            </a:pPr>
            <a:endParaRPr lang="en-US" sz="2800" dirty="0" smtClean="0">
              <a:solidFill>
                <a:srgbClr val="005493"/>
              </a:solidFill>
              <a:latin typeface="Calibri"/>
              <a:ea typeface="Calibri"/>
              <a:cs typeface="Calibri"/>
              <a:sym typeface="Calibri"/>
            </a:endParaRPr>
          </a:p>
          <a:p>
            <a:pPr marL="464003" marR="2721" indent="-457200">
              <a:buClr>
                <a:srgbClr val="3577A9"/>
              </a:buClr>
              <a:buFont typeface="Arial" panose="020B0604020202020204" pitchFamily="34" charset="0"/>
              <a:buChar char="•"/>
            </a:pPr>
            <a:r>
              <a:rPr lang="en-US" sz="2800" dirty="0" smtClean="0">
                <a:solidFill>
                  <a:srgbClr val="005493"/>
                </a:solidFill>
                <a:latin typeface="Calibri"/>
                <a:ea typeface="Calibri"/>
                <a:cs typeface="Calibri"/>
                <a:sym typeface="Calibri"/>
              </a:rPr>
              <a:t>Orders </a:t>
            </a:r>
            <a:r>
              <a:rPr lang="en-US" sz="2800" dirty="0">
                <a:solidFill>
                  <a:srgbClr val="005493"/>
                </a:solidFill>
                <a:latin typeface="Calibri"/>
                <a:ea typeface="Calibri"/>
                <a:cs typeface="Calibri"/>
                <a:sym typeface="Calibri"/>
              </a:rPr>
              <a:t>for patient number 510909 with </a:t>
            </a:r>
            <a:r>
              <a:rPr lang="en-US" sz="2800" dirty="0" err="1">
                <a:solidFill>
                  <a:srgbClr val="005493"/>
                </a:solidFill>
                <a:latin typeface="Calibri"/>
                <a:ea typeface="Calibri"/>
                <a:cs typeface="Calibri"/>
                <a:sym typeface="Calibri"/>
              </a:rPr>
              <a:t>proc_code</a:t>
            </a:r>
            <a:r>
              <a:rPr lang="en-US" sz="2800" dirty="0">
                <a:solidFill>
                  <a:srgbClr val="005493"/>
                </a:solidFill>
                <a:latin typeface="Calibri"/>
                <a:ea typeface="Calibri"/>
                <a:cs typeface="Calibri"/>
                <a:sym typeface="Calibri"/>
              </a:rPr>
              <a:t> </a:t>
            </a:r>
            <a:r>
              <a:rPr lang="en-US" sz="2800" dirty="0" smtClean="0">
                <a:solidFill>
                  <a:srgbClr val="005493"/>
                </a:solidFill>
                <a:latin typeface="Calibri"/>
                <a:ea typeface="Calibri"/>
                <a:cs typeface="Calibri"/>
                <a:sym typeface="Calibri"/>
              </a:rPr>
              <a:t>TSH</a:t>
            </a:r>
          </a:p>
          <a:p>
            <a:pPr marL="464003" marR="2721" indent="-457200">
              <a:buClr>
                <a:srgbClr val="3577A9"/>
              </a:buClr>
              <a:buFont typeface="Arial" panose="020B0604020202020204" pitchFamily="34" charset="0"/>
              <a:buChar char="•"/>
            </a:pPr>
            <a:endParaRPr lang="en-US" sz="2800" dirty="0" smtClean="0">
              <a:solidFill>
                <a:srgbClr val="005493"/>
              </a:solidFill>
              <a:latin typeface="Calibri"/>
              <a:ea typeface="Calibri"/>
              <a:cs typeface="Calibri"/>
              <a:sym typeface="Calibri"/>
            </a:endParaRPr>
          </a:p>
          <a:p>
            <a:pPr marL="464003" marR="2721" indent="-457200">
              <a:buClr>
                <a:srgbClr val="3577A9"/>
              </a:buClr>
              <a:buFont typeface="Arial" panose="020B0604020202020204" pitchFamily="34" charset="0"/>
              <a:buChar char="•"/>
            </a:pPr>
            <a:r>
              <a:rPr lang="en-US" sz="2800" dirty="0">
                <a:solidFill>
                  <a:srgbClr val="005493"/>
                </a:solidFill>
                <a:latin typeface="Calibri"/>
                <a:ea typeface="Calibri"/>
                <a:cs typeface="Calibri"/>
                <a:sym typeface="Calibri"/>
              </a:rPr>
              <a:t>Orders for tests that were canceled </a:t>
            </a:r>
            <a:r>
              <a:rPr lang="en-US" sz="2800" dirty="0" smtClean="0">
                <a:solidFill>
                  <a:srgbClr val="005493"/>
                </a:solidFill>
                <a:latin typeface="Calibri"/>
                <a:ea typeface="Calibri"/>
                <a:cs typeface="Calibri"/>
                <a:sym typeface="Calibri"/>
              </a:rPr>
              <a:t>and originally chosen </a:t>
            </a:r>
            <a:r>
              <a:rPr lang="en-US" sz="2800" dirty="0">
                <a:solidFill>
                  <a:srgbClr val="005493"/>
                </a:solidFill>
                <a:latin typeface="Calibri"/>
                <a:ea typeface="Calibri"/>
                <a:cs typeface="Calibri"/>
                <a:sym typeface="Calibri"/>
              </a:rPr>
              <a:t>from a preference list </a:t>
            </a:r>
            <a:r>
              <a:rPr lang="en-US" sz="2400" dirty="0" smtClean="0">
                <a:solidFill>
                  <a:srgbClr val="005493"/>
                </a:solidFill>
                <a:latin typeface="Calibri"/>
                <a:ea typeface="Calibri"/>
                <a:cs typeface="Calibri"/>
                <a:sym typeface="Calibri"/>
              </a:rPr>
              <a:t>(</a:t>
            </a:r>
            <a:r>
              <a:rPr lang="en-US" sz="2400" dirty="0">
                <a:solidFill>
                  <a:srgbClr val="005493"/>
                </a:solidFill>
                <a:latin typeface="Calibri"/>
                <a:ea typeface="Calibri"/>
                <a:cs typeface="Calibri"/>
                <a:sym typeface="Calibri"/>
              </a:rPr>
              <a:t>HINT: These are coded in the </a:t>
            </a:r>
            <a:r>
              <a:rPr lang="en-US" sz="2400" dirty="0" err="1">
                <a:solidFill>
                  <a:srgbClr val="005493"/>
                </a:solidFill>
                <a:latin typeface="Calibri"/>
                <a:ea typeface="Calibri"/>
                <a:cs typeface="Calibri"/>
                <a:sym typeface="Calibri"/>
              </a:rPr>
              <a:t>pref_list_type</a:t>
            </a:r>
            <a:r>
              <a:rPr lang="en-US" sz="2400" dirty="0">
                <a:solidFill>
                  <a:srgbClr val="005493"/>
                </a:solidFill>
                <a:latin typeface="Calibri"/>
                <a:ea typeface="Calibri"/>
                <a:cs typeface="Calibri"/>
                <a:sym typeface="Calibri"/>
              </a:rPr>
              <a:t> column</a:t>
            </a:r>
            <a:r>
              <a:rPr lang="en-US" sz="2400" dirty="0" smtClean="0">
                <a:solidFill>
                  <a:srgbClr val="005493"/>
                </a:solidFill>
                <a:latin typeface="Calibri"/>
                <a:ea typeface="Calibri"/>
                <a:cs typeface="Calibri"/>
                <a:sym typeface="Calibri"/>
              </a:rPr>
              <a:t>)</a:t>
            </a:r>
          </a:p>
          <a:p>
            <a:pPr marL="6803" marR="2721">
              <a:buClr>
                <a:srgbClr val="3577A9"/>
              </a:buClr>
            </a:pPr>
            <a:endParaRPr lang="en-US" sz="2400" dirty="0">
              <a:solidFill>
                <a:srgbClr val="005493"/>
              </a:solidFill>
              <a:latin typeface="Calibri"/>
              <a:ea typeface="Calibri"/>
              <a:cs typeface="Calibri"/>
              <a:sym typeface="Calibri"/>
            </a:endParaRPr>
          </a:p>
          <a:p>
            <a:pPr marL="464003" marR="2721" indent="-457200">
              <a:buClr>
                <a:srgbClr val="3577A9"/>
              </a:buClr>
              <a:buFont typeface="Arial" panose="020B0604020202020204" pitchFamily="34" charset="0"/>
              <a:buChar char="•"/>
            </a:pPr>
            <a:r>
              <a:rPr lang="en-US" sz="2800" dirty="0">
                <a:solidFill>
                  <a:srgbClr val="005493"/>
                </a:solidFill>
                <a:latin typeface="Calibri"/>
                <a:ea typeface="Calibri"/>
                <a:cs typeface="Calibri"/>
                <a:sym typeface="Calibri"/>
              </a:rPr>
              <a:t>Orders for one of the following departments: OB GYN CLINIC, GERIATRIC CLINIC, or PEDIATRIC CLINICS </a:t>
            </a:r>
            <a:endParaRPr sz="2800" dirty="0">
              <a:solidFill>
                <a:srgbClr val="005493"/>
              </a:solidFill>
              <a:latin typeface="Calibri"/>
              <a:ea typeface="Calibri"/>
              <a:cs typeface="Calibri"/>
              <a:sym typeface="Calibri"/>
            </a:endParaRPr>
          </a:p>
        </p:txBody>
      </p:sp>
      <p:sp>
        <p:nvSpPr>
          <p:cNvPr id="352" name="Google Shape;352;p37"/>
          <p:cNvSpPr/>
          <p:nvPr/>
        </p:nvSpPr>
        <p:spPr>
          <a:xfrm>
            <a:off x="9735362" y="5671100"/>
            <a:ext cx="2256268" cy="1007839"/>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48978" tIns="48978" rIns="48978" bIns="48978" anchor="ctr" anchorCtr="0">
            <a:noAutofit/>
          </a:bodyPr>
          <a:lstStyle/>
          <a:p>
            <a:pPr algn="ctr"/>
            <a:r>
              <a:rPr lang="en-US" sz="5143">
                <a:latin typeface="Courier New"/>
                <a:ea typeface="Courier New"/>
                <a:cs typeface="Courier New"/>
                <a:sym typeface="Courier New"/>
              </a:rPr>
              <a:t>04:00</a:t>
            </a:r>
            <a:endParaRPr sz="5143">
              <a:latin typeface="Courier New"/>
              <a:ea typeface="Courier New"/>
              <a:cs typeface="Courier New"/>
              <a:sym typeface="Courier New"/>
            </a:endParaRPr>
          </a:p>
        </p:txBody>
      </p:sp>
    </p:spTree>
    <p:extLst>
      <p:ext uri="{BB962C8B-B14F-4D97-AF65-F5344CB8AC3E}">
        <p14:creationId xmlns:p14="http://schemas.microsoft.com/office/powerpoint/2010/main" val="11229494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12" name="Rectangle 11"/>
          <p:cNvSpPr/>
          <p:nvPr/>
        </p:nvSpPr>
        <p:spPr>
          <a:xfrm>
            <a:off x="594738" y="4551503"/>
            <a:ext cx="10400363" cy="1930504"/>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94739" y="2067957"/>
            <a:ext cx="10400363" cy="2312891"/>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94739" y="315411"/>
            <a:ext cx="10400363" cy="1635395"/>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4" name="TextBox 3"/>
          <p:cNvSpPr txBox="1"/>
          <p:nvPr/>
        </p:nvSpPr>
        <p:spPr>
          <a:xfrm>
            <a:off x="699809" y="523228"/>
            <a:ext cx="10615961" cy="400110"/>
          </a:xfrm>
          <a:prstGeom prst="rect">
            <a:avLst/>
          </a:prstGeom>
          <a:noFill/>
        </p:spPr>
        <p:txBody>
          <a:bodyPr wrap="square" rtlCol="0">
            <a:spAutoFit/>
          </a:bodyPr>
          <a:lstStyle/>
          <a:p>
            <a:r>
              <a:rPr lang="en-US" sz="2000" dirty="0">
                <a:solidFill>
                  <a:srgbClr val="164F86"/>
                </a:solidFill>
                <a:latin typeface="Consolas" panose="020B0609020204030204" pitchFamily="49" charset="0"/>
                <a:ea typeface="Courier New"/>
                <a:cs typeface="Consolas" panose="020B0609020204030204" pitchFamily="49" charset="0"/>
                <a:sym typeface="Courier New"/>
              </a:rPr>
              <a:t>filter(orders, </a:t>
            </a:r>
            <a:r>
              <a:rPr lang="en-US" sz="2000" dirty="0" err="1">
                <a:solidFill>
                  <a:srgbClr val="164F86"/>
                </a:solidFill>
                <a:latin typeface="Consolas" panose="020B0609020204030204" pitchFamily="49" charset="0"/>
                <a:ea typeface="Courier New"/>
                <a:cs typeface="Consolas" panose="020B0609020204030204" pitchFamily="49" charset="0"/>
                <a:sym typeface="Courier New"/>
              </a:rPr>
              <a:t>proc_code</a:t>
            </a:r>
            <a:r>
              <a:rPr lang="en-US" sz="2000" dirty="0">
                <a:solidFill>
                  <a:srgbClr val="164F86"/>
                </a:solidFill>
                <a:latin typeface="Consolas" panose="020B0609020204030204" pitchFamily="49" charset="0"/>
                <a:ea typeface="Courier New"/>
                <a:cs typeface="Consolas" panose="020B0609020204030204" pitchFamily="49" charset="0"/>
                <a:sym typeface="Courier New"/>
              </a:rPr>
              <a:t> == "TSH", </a:t>
            </a:r>
            <a:r>
              <a:rPr lang="en-US" sz="2000" dirty="0" err="1">
                <a:solidFill>
                  <a:srgbClr val="164F86"/>
                </a:solidFill>
                <a:latin typeface="Consolas" panose="020B0609020204030204" pitchFamily="49" charset="0"/>
                <a:ea typeface="Courier New"/>
                <a:cs typeface="Consolas" panose="020B0609020204030204" pitchFamily="49" charset="0"/>
                <a:sym typeface="Courier New"/>
              </a:rPr>
              <a:t>patient_id</a:t>
            </a:r>
            <a:r>
              <a:rPr lang="en-US" sz="2000" dirty="0">
                <a:solidFill>
                  <a:srgbClr val="164F86"/>
                </a:solidFill>
                <a:latin typeface="Consolas" panose="020B0609020204030204" pitchFamily="49" charset="0"/>
                <a:ea typeface="Courier New"/>
                <a:cs typeface="Consolas" panose="020B0609020204030204" pitchFamily="49" charset="0"/>
                <a:sym typeface="Courier New"/>
              </a:rPr>
              <a:t> == "510909")</a:t>
            </a:r>
          </a:p>
        </p:txBody>
      </p:sp>
      <p:sp>
        <p:nvSpPr>
          <p:cNvPr id="13" name="TextBox 12"/>
          <p:cNvSpPr txBox="1"/>
          <p:nvPr/>
        </p:nvSpPr>
        <p:spPr>
          <a:xfrm>
            <a:off x="699809" y="2148286"/>
            <a:ext cx="13168590" cy="1015663"/>
          </a:xfrm>
          <a:prstGeom prst="rect">
            <a:avLst/>
          </a:prstGeom>
          <a:noFill/>
        </p:spPr>
        <p:txBody>
          <a:bodyPr wrap="square" rtlCol="0">
            <a:spAutoFit/>
          </a:bodyPr>
          <a:lstStyle/>
          <a:p>
            <a:r>
              <a:rPr lang="en-US" sz="2000" dirty="0">
                <a:solidFill>
                  <a:srgbClr val="164F86"/>
                </a:solidFill>
                <a:latin typeface="Consolas" panose="020B0609020204030204" pitchFamily="49" charset="0"/>
                <a:ea typeface="Courier New"/>
                <a:cs typeface="Consolas" panose="020B0609020204030204" pitchFamily="49" charset="0"/>
                <a:sym typeface="Courier New"/>
              </a:rPr>
              <a:t>filter(orders, </a:t>
            </a:r>
            <a:r>
              <a:rPr lang="en-US" sz="2000" dirty="0" err="1" smtClean="0">
                <a:solidFill>
                  <a:srgbClr val="164F86"/>
                </a:solidFill>
                <a:latin typeface="Consolas" panose="020B0609020204030204" pitchFamily="49" charset="0"/>
                <a:ea typeface="Courier New"/>
                <a:cs typeface="Consolas" panose="020B0609020204030204" pitchFamily="49" charset="0"/>
                <a:sym typeface="Courier New"/>
              </a:rPr>
              <a:t>pref_list_type</a:t>
            </a:r>
            <a:r>
              <a:rPr lang="en-US" sz="20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en-US" sz="2000" dirty="0">
                <a:solidFill>
                  <a:srgbClr val="164F86"/>
                </a:solidFill>
                <a:latin typeface="Consolas" panose="020B0609020204030204" pitchFamily="49" charset="0"/>
                <a:ea typeface="Courier New"/>
                <a:cs typeface="Consolas" panose="020B0609020204030204" pitchFamily="49" charset="0"/>
                <a:sym typeface="Courier New"/>
              </a:rPr>
              <a:t>== "Clinic Preference </a:t>
            </a:r>
            <a:r>
              <a:rPr lang="en-US" sz="2000" dirty="0" smtClean="0">
                <a:solidFill>
                  <a:srgbClr val="164F86"/>
                </a:solidFill>
                <a:latin typeface="Consolas" panose="020B0609020204030204" pitchFamily="49" charset="0"/>
                <a:ea typeface="Courier New"/>
                <a:cs typeface="Consolas" panose="020B0609020204030204" pitchFamily="49" charset="0"/>
                <a:sym typeface="Courier New"/>
              </a:rPr>
              <a:t>List" | </a:t>
            </a:r>
          </a:p>
          <a:p>
            <a:r>
              <a:rPr lang="en-US" sz="2000" dirty="0">
                <a:solidFill>
                  <a:srgbClr val="164F86"/>
                </a:solidFill>
                <a:latin typeface="Consolas" panose="020B0609020204030204" pitchFamily="49" charset="0"/>
                <a:ea typeface="Courier New"/>
                <a:cs typeface="Consolas" panose="020B0609020204030204" pitchFamily="49" charset="0"/>
                <a:sym typeface="Courier New"/>
              </a:rPr>
              <a:t>	</a:t>
            </a:r>
            <a:r>
              <a:rPr lang="en-US" sz="20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en-US" sz="2000" dirty="0" err="1" smtClean="0">
                <a:solidFill>
                  <a:srgbClr val="164F86"/>
                </a:solidFill>
                <a:latin typeface="Consolas" panose="020B0609020204030204" pitchFamily="49" charset="0"/>
                <a:ea typeface="Courier New"/>
                <a:cs typeface="Consolas" panose="020B0609020204030204" pitchFamily="49" charset="0"/>
                <a:sym typeface="Courier New"/>
              </a:rPr>
              <a:t>pref_list_type</a:t>
            </a:r>
            <a:r>
              <a:rPr lang="en-US" sz="20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en-US" sz="2000" dirty="0">
                <a:solidFill>
                  <a:srgbClr val="164F86"/>
                </a:solidFill>
                <a:latin typeface="Consolas" panose="020B0609020204030204" pitchFamily="49" charset="0"/>
                <a:ea typeface="Courier New"/>
                <a:cs typeface="Consolas" panose="020B0609020204030204" pitchFamily="49" charset="0"/>
                <a:sym typeface="Courier New"/>
              </a:rPr>
              <a:t>== "Provider Preference List</a:t>
            </a:r>
            <a:r>
              <a:rPr lang="en-US" sz="2000" dirty="0" smtClean="0">
                <a:solidFill>
                  <a:srgbClr val="164F86"/>
                </a:solidFill>
                <a:latin typeface="Consolas" panose="020B0609020204030204" pitchFamily="49" charset="0"/>
                <a:ea typeface="Courier New"/>
                <a:cs typeface="Consolas" panose="020B0609020204030204" pitchFamily="49" charset="0"/>
                <a:sym typeface="Courier New"/>
              </a:rPr>
              <a:t>", </a:t>
            </a:r>
          </a:p>
          <a:p>
            <a:r>
              <a:rPr lang="en-US" sz="2000" dirty="0">
                <a:solidFill>
                  <a:srgbClr val="164F86"/>
                </a:solidFill>
                <a:latin typeface="Consolas" panose="020B0609020204030204" pitchFamily="49" charset="0"/>
                <a:ea typeface="Courier New"/>
                <a:cs typeface="Consolas" panose="020B0609020204030204" pitchFamily="49" charset="0"/>
                <a:sym typeface="Courier New"/>
              </a:rPr>
              <a:t>	</a:t>
            </a:r>
            <a:r>
              <a:rPr lang="en-US" sz="20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en-US" sz="2000" dirty="0">
                <a:solidFill>
                  <a:srgbClr val="164F86"/>
                </a:solidFill>
                <a:latin typeface="Consolas" panose="020B0609020204030204" pitchFamily="49" charset="0"/>
                <a:ea typeface="Courier New"/>
                <a:cs typeface="Consolas" panose="020B0609020204030204" pitchFamily="49" charset="0"/>
                <a:sym typeface="Courier New"/>
              </a:rPr>
              <a:t>is.na(</a:t>
            </a:r>
            <a:r>
              <a:rPr lang="en-US" sz="2000" dirty="0" err="1">
                <a:solidFill>
                  <a:srgbClr val="164F86"/>
                </a:solidFill>
                <a:latin typeface="Consolas" panose="020B0609020204030204" pitchFamily="49" charset="0"/>
                <a:ea typeface="Courier New"/>
                <a:cs typeface="Consolas" panose="020B0609020204030204" pitchFamily="49" charset="0"/>
                <a:sym typeface="Courier New"/>
              </a:rPr>
              <a:t>reason_for_canc_c</a:t>
            </a:r>
            <a:r>
              <a:rPr lang="en-US" sz="2000" dirty="0">
                <a:solidFill>
                  <a:srgbClr val="164F86"/>
                </a:solidFill>
                <a:latin typeface="Consolas" panose="020B0609020204030204" pitchFamily="49" charset="0"/>
                <a:ea typeface="Courier New"/>
                <a:cs typeface="Consolas" panose="020B0609020204030204" pitchFamily="49" charset="0"/>
                <a:sym typeface="Courier New"/>
              </a:rPr>
              <a:t>))</a:t>
            </a:r>
          </a:p>
        </p:txBody>
      </p:sp>
      <p:sp>
        <p:nvSpPr>
          <p:cNvPr id="14" name="TextBox 13"/>
          <p:cNvSpPr txBox="1"/>
          <p:nvPr/>
        </p:nvSpPr>
        <p:spPr>
          <a:xfrm>
            <a:off x="699809" y="4542203"/>
            <a:ext cx="10615961" cy="646331"/>
          </a:xfrm>
          <a:prstGeom prst="rect">
            <a:avLst/>
          </a:prstGeom>
          <a:noFill/>
        </p:spPr>
        <p:txBody>
          <a:bodyPr wrap="square" rtlCol="0">
            <a:spAutoFit/>
          </a:bodyPr>
          <a:lstStyle/>
          <a:p>
            <a:r>
              <a:rPr lang="en-US" sz="1800" dirty="0">
                <a:solidFill>
                  <a:srgbClr val="164F86"/>
                </a:solidFill>
                <a:latin typeface="Consolas" panose="020B0609020204030204" pitchFamily="49" charset="0"/>
                <a:ea typeface="Courier New"/>
                <a:cs typeface="Consolas" panose="020B0609020204030204" pitchFamily="49" charset="0"/>
                <a:sym typeface="Courier New"/>
              </a:rPr>
              <a:t>filter(orders, department %in% c("OB GYN CLINIC","GERIATRIC CLINIC","PEDIATRIC </a:t>
            </a:r>
            <a:r>
              <a:rPr lang="en-US" sz="1800" dirty="0" smtClean="0">
                <a:solidFill>
                  <a:srgbClr val="164F86"/>
                </a:solidFill>
                <a:latin typeface="Consolas" panose="020B0609020204030204" pitchFamily="49" charset="0"/>
                <a:ea typeface="Courier New"/>
                <a:cs typeface="Consolas" panose="020B0609020204030204" pitchFamily="49" charset="0"/>
                <a:sym typeface="Courier New"/>
              </a:rPr>
              <a:t>										     CLINICS</a:t>
            </a:r>
            <a:r>
              <a:rPr lang="en-US" sz="1800" dirty="0">
                <a:solidFill>
                  <a:srgbClr val="164F86"/>
                </a:solidFill>
                <a:latin typeface="Consolas" panose="020B0609020204030204" pitchFamily="49" charset="0"/>
                <a:ea typeface="Courier New"/>
                <a:cs typeface="Consolas" panose="020B0609020204030204" pitchFamily="49" charset="0"/>
                <a:sym typeface="Courier New"/>
              </a:rPr>
              <a:t>"))</a:t>
            </a:r>
          </a:p>
        </p:txBody>
      </p:sp>
      <p:pic>
        <p:nvPicPr>
          <p:cNvPr id="2" name="Picture 1"/>
          <p:cNvPicPr>
            <a:picLocks noChangeAspect="1"/>
          </p:cNvPicPr>
          <p:nvPr/>
        </p:nvPicPr>
        <p:blipFill rotWithShape="1">
          <a:blip r:embed="rId4"/>
          <a:srcRect r="22593"/>
          <a:stretch/>
        </p:blipFill>
        <p:spPr>
          <a:xfrm>
            <a:off x="1016048" y="931388"/>
            <a:ext cx="6011916" cy="877824"/>
          </a:xfrm>
          <a:prstGeom prst="rect">
            <a:avLst/>
          </a:prstGeom>
        </p:spPr>
      </p:pic>
      <p:pic>
        <p:nvPicPr>
          <p:cNvPr id="3" name="Picture 2"/>
          <p:cNvPicPr>
            <a:picLocks noChangeAspect="1"/>
          </p:cNvPicPr>
          <p:nvPr/>
        </p:nvPicPr>
        <p:blipFill>
          <a:blip r:embed="rId5"/>
          <a:stretch>
            <a:fillRect/>
          </a:stretch>
        </p:blipFill>
        <p:spPr>
          <a:xfrm>
            <a:off x="1016049" y="3244279"/>
            <a:ext cx="6018653" cy="1073598"/>
          </a:xfrm>
          <a:prstGeom prst="rect">
            <a:avLst/>
          </a:prstGeom>
        </p:spPr>
      </p:pic>
      <p:pic>
        <p:nvPicPr>
          <p:cNvPr id="5" name="Picture 4"/>
          <p:cNvPicPr>
            <a:picLocks noChangeAspect="1"/>
          </p:cNvPicPr>
          <p:nvPr/>
        </p:nvPicPr>
        <p:blipFill>
          <a:blip r:embed="rId6"/>
          <a:stretch>
            <a:fillRect/>
          </a:stretch>
        </p:blipFill>
        <p:spPr>
          <a:xfrm>
            <a:off x="1016050" y="5188535"/>
            <a:ext cx="6982680" cy="1073719"/>
          </a:xfrm>
          <a:prstGeom prst="rect">
            <a:avLst/>
          </a:prstGeom>
        </p:spPr>
      </p:pic>
    </p:spTree>
    <p:extLst>
      <p:ext uri="{BB962C8B-B14F-4D97-AF65-F5344CB8AC3E}">
        <p14:creationId xmlns:p14="http://schemas.microsoft.com/office/powerpoint/2010/main" val="38551078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1"/>
          <p:cNvSpPr/>
          <p:nvPr/>
        </p:nvSpPr>
        <p:spPr>
          <a:xfrm>
            <a:off x="0" y="0"/>
            <a:ext cx="12191999"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87" name="Google Shape;287;p31"/>
          <p:cNvSpPr txBox="1">
            <a:spLocks noGrp="1"/>
          </p:cNvSpPr>
          <p:nvPr>
            <p:ph type="title"/>
          </p:nvPr>
        </p:nvSpPr>
        <p:spPr>
          <a:xfrm>
            <a:off x="3984006" y="2560061"/>
            <a:ext cx="4223985" cy="1539482"/>
          </a:xfrm>
          <a:prstGeom prst="rect">
            <a:avLst/>
          </a:prstGeom>
          <a:noFill/>
          <a:ln>
            <a:noFill/>
          </a:ln>
        </p:spPr>
        <p:txBody>
          <a:bodyPr spcFirstLastPara="1" wrap="square" lIns="0" tIns="9522" rIns="0" bIns="0" anchor="t" anchorCtr="0">
            <a:noAutofit/>
          </a:bodyPr>
          <a:lstStyle/>
          <a:p>
            <a:pPr marL="6803"/>
            <a:r>
              <a:rPr lang="en-US" sz="8812" dirty="0" smtClean="0">
                <a:solidFill>
                  <a:srgbClr val="F0F0F0"/>
                </a:solidFill>
              </a:rPr>
              <a:t>arrange()</a:t>
            </a:r>
            <a:endParaRPr sz="8812" dirty="0"/>
          </a:p>
        </p:txBody>
      </p:sp>
    </p:spTree>
    <p:extLst>
      <p:ext uri="{BB962C8B-B14F-4D97-AF65-F5344CB8AC3E}">
        <p14:creationId xmlns:p14="http://schemas.microsoft.com/office/powerpoint/2010/main" val="1438081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32"/>
          <p:cNvSpPr txBox="1">
            <a:spLocks noGrp="1"/>
          </p:cNvSpPr>
          <p:nvPr>
            <p:ph type="title"/>
          </p:nvPr>
        </p:nvSpPr>
        <p:spPr>
          <a:xfrm>
            <a:off x="4749483" y="551701"/>
            <a:ext cx="2651760" cy="777536"/>
          </a:xfrm>
          <a:prstGeom prst="rect">
            <a:avLst/>
          </a:prstGeom>
          <a:noFill/>
          <a:ln>
            <a:noFill/>
          </a:ln>
        </p:spPr>
        <p:txBody>
          <a:bodyPr spcFirstLastPara="1" wrap="square" lIns="0" tIns="6455" rIns="0" bIns="0" anchor="t" anchorCtr="0">
            <a:noAutofit/>
          </a:bodyPr>
          <a:lstStyle/>
          <a:p>
            <a:pPr marL="6803"/>
            <a:r>
              <a:rPr lang="en-US" dirty="0" smtClean="0">
                <a:solidFill>
                  <a:srgbClr val="000000"/>
                </a:solidFill>
              </a:rPr>
              <a:t>arrange()</a:t>
            </a:r>
            <a:endParaRPr dirty="0"/>
          </a:p>
        </p:txBody>
      </p:sp>
      <p:sp>
        <p:nvSpPr>
          <p:cNvPr id="296" name="Google Shape;296;p32"/>
          <p:cNvSpPr txBox="1"/>
          <p:nvPr/>
        </p:nvSpPr>
        <p:spPr>
          <a:xfrm>
            <a:off x="2190655" y="1713022"/>
            <a:ext cx="6159054" cy="1167589"/>
          </a:xfrm>
          <a:prstGeom prst="rect">
            <a:avLst/>
          </a:prstGeom>
          <a:noFill/>
          <a:ln>
            <a:noFill/>
          </a:ln>
        </p:spPr>
        <p:txBody>
          <a:bodyPr spcFirstLastPara="1" wrap="square" lIns="0" tIns="6455" rIns="0" bIns="0" anchor="t" anchorCtr="0">
            <a:noAutofit/>
          </a:bodyPr>
          <a:lstStyle/>
          <a:p>
            <a:pPr marL="6803"/>
            <a:r>
              <a:rPr lang="en-US" sz="2652" dirty="0">
                <a:latin typeface="Calibri"/>
                <a:ea typeface="Calibri"/>
                <a:cs typeface="Calibri"/>
                <a:sym typeface="Calibri"/>
              </a:rPr>
              <a:t>Order rows from smallest to largest </a:t>
            </a:r>
            <a:r>
              <a:rPr lang="en-US" sz="2652" dirty="0" smtClean="0">
                <a:latin typeface="Calibri"/>
                <a:ea typeface="Calibri"/>
                <a:cs typeface="Calibri"/>
                <a:sym typeface="Calibri"/>
              </a:rPr>
              <a:t>values</a:t>
            </a:r>
            <a:endParaRPr sz="2652" dirty="0">
              <a:latin typeface="Calibri"/>
              <a:ea typeface="Calibri"/>
              <a:cs typeface="Calibri"/>
              <a:sym typeface="Calibri"/>
            </a:endParaRPr>
          </a:p>
        </p:txBody>
      </p:sp>
      <p:sp>
        <p:nvSpPr>
          <p:cNvPr id="13" name="Google Shape;131;p17"/>
          <p:cNvSpPr/>
          <p:nvPr/>
        </p:nvSpPr>
        <p:spPr>
          <a:xfrm>
            <a:off x="1758718" y="2201670"/>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4" name="Rectangle 13"/>
          <p:cNvSpPr/>
          <p:nvPr/>
        </p:nvSpPr>
        <p:spPr>
          <a:xfrm>
            <a:off x="1970276" y="2313797"/>
            <a:ext cx="4253087" cy="584775"/>
          </a:xfrm>
          <a:prstGeom prst="rect">
            <a:avLst/>
          </a:prstGeom>
        </p:spPr>
        <p:txBody>
          <a:bodyPr wrap="none">
            <a:spAutoFit/>
          </a:bodyPr>
          <a:lstStyle/>
          <a:p>
            <a:r>
              <a:rPr lang="en-US" sz="3200" dirty="0" smtClean="0">
                <a:latin typeface="Consolas" panose="020B0609020204030204" pitchFamily="49" charset="0"/>
                <a:ea typeface="Courier New"/>
                <a:cs typeface="Consolas" panose="020B0609020204030204" pitchFamily="49" charset="0"/>
                <a:sym typeface="Courier New"/>
              </a:rPr>
              <a:t>arrange(</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0365C0"/>
                </a:solidFill>
                <a:latin typeface="Consolas" panose="020B0609020204030204" pitchFamily="49" charset="0"/>
                <a:ea typeface="Courier New"/>
                <a:cs typeface="Consolas" panose="020B0609020204030204" pitchFamily="49" charset="0"/>
                <a:sym typeface="Courier New"/>
              </a:rPr>
              <a:t>,</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
        <p:nvSpPr>
          <p:cNvPr id="1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6" name="Google Shape;172;p20"/>
          <p:cNvSpPr/>
          <p:nvPr/>
        </p:nvSpPr>
        <p:spPr>
          <a:xfrm>
            <a:off x="4867705" y="2926883"/>
            <a:ext cx="3840689" cy="2153752"/>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Lst>
            <a:ahLst/>
            <a:cxnLst>
              <a:cxn ang="0">
                <a:pos x="connsiteX0" y="connsiteY0"/>
              </a:cxn>
              <a:cxn ang="0">
                <a:pos x="connsiteX1" y="connsiteY1"/>
              </a:cxn>
              <a:cxn ang="0">
                <a:pos x="connsiteX2" y="connsiteY2"/>
              </a:cxn>
              <a:cxn ang="0">
                <a:pos x="connsiteX3" y="connsiteY3"/>
              </a:cxn>
            </a:cxnLst>
            <a:rect l="l" t="t" r="r" b="b"/>
            <a:pathLst>
              <a:path w="7169286" h="3838694" extrusionOk="0">
                <a:moveTo>
                  <a:pt x="6812950" y="1220972"/>
                </a:moveTo>
                <a:lnTo>
                  <a:pt x="356337" y="1220972"/>
                </a:lnTo>
                <a:lnTo>
                  <a:pt x="307986" y="1224225"/>
                </a:lnTo>
                <a:lnTo>
                  <a:pt x="261611" y="1233701"/>
                </a:lnTo>
                <a:lnTo>
                  <a:pt x="217637" y="1248975"/>
                </a:lnTo>
                <a:lnTo>
                  <a:pt x="176489" y="1269623"/>
                </a:lnTo>
                <a:lnTo>
                  <a:pt x="138592" y="1295221"/>
                </a:lnTo>
                <a:lnTo>
                  <a:pt x="104371" y="1325343"/>
                </a:lnTo>
                <a:lnTo>
                  <a:pt x="74249" y="1359564"/>
                </a:lnTo>
                <a:lnTo>
                  <a:pt x="48651" y="1397461"/>
                </a:lnTo>
                <a:lnTo>
                  <a:pt x="28003" y="1438609"/>
                </a:lnTo>
                <a:lnTo>
                  <a:pt x="12729" y="1482583"/>
                </a:lnTo>
                <a:lnTo>
                  <a:pt x="3253" y="1528958"/>
                </a:lnTo>
                <a:lnTo>
                  <a:pt x="0" y="1577309"/>
                </a:lnTo>
                <a:lnTo>
                  <a:pt x="0" y="3482356"/>
                </a:lnTo>
                <a:lnTo>
                  <a:pt x="3253" y="3530708"/>
                </a:lnTo>
                <a:lnTo>
                  <a:pt x="12729" y="3577083"/>
                </a:lnTo>
                <a:lnTo>
                  <a:pt x="28003" y="3621056"/>
                </a:lnTo>
                <a:lnTo>
                  <a:pt x="48651" y="3662204"/>
                </a:lnTo>
                <a:lnTo>
                  <a:pt x="74249" y="3700101"/>
                </a:lnTo>
                <a:lnTo>
                  <a:pt x="104371" y="3734322"/>
                </a:lnTo>
                <a:lnTo>
                  <a:pt x="138592" y="3764444"/>
                </a:lnTo>
                <a:lnTo>
                  <a:pt x="176489" y="3790041"/>
                </a:lnTo>
                <a:lnTo>
                  <a:pt x="217637" y="3810689"/>
                </a:lnTo>
                <a:lnTo>
                  <a:pt x="261611" y="3825964"/>
                </a:lnTo>
                <a:lnTo>
                  <a:pt x="307986" y="3835440"/>
                </a:lnTo>
                <a:lnTo>
                  <a:pt x="356337" y="3838693"/>
                </a:lnTo>
                <a:lnTo>
                  <a:pt x="6812950" y="3838693"/>
                </a:lnTo>
                <a:lnTo>
                  <a:pt x="6861301" y="3835440"/>
                </a:lnTo>
                <a:lnTo>
                  <a:pt x="6907675" y="3825964"/>
                </a:lnTo>
                <a:lnTo>
                  <a:pt x="6951648" y="3810689"/>
                </a:lnTo>
                <a:lnTo>
                  <a:pt x="6992795" y="3790041"/>
                </a:lnTo>
                <a:lnTo>
                  <a:pt x="7030692" y="3764444"/>
                </a:lnTo>
                <a:lnTo>
                  <a:pt x="7064914" y="3734322"/>
                </a:lnTo>
                <a:lnTo>
                  <a:pt x="7095036" y="3700101"/>
                </a:lnTo>
                <a:lnTo>
                  <a:pt x="7120633" y="3662204"/>
                </a:lnTo>
                <a:lnTo>
                  <a:pt x="7141281" y="3621056"/>
                </a:lnTo>
                <a:lnTo>
                  <a:pt x="7156556" y="3577083"/>
                </a:lnTo>
                <a:lnTo>
                  <a:pt x="7166032" y="3530708"/>
                </a:lnTo>
                <a:lnTo>
                  <a:pt x="7169285" y="3482356"/>
                </a:lnTo>
                <a:lnTo>
                  <a:pt x="7169285" y="1577309"/>
                </a:lnTo>
                <a:lnTo>
                  <a:pt x="7166032" y="1528958"/>
                </a:lnTo>
                <a:lnTo>
                  <a:pt x="7156556" y="1482583"/>
                </a:lnTo>
                <a:lnTo>
                  <a:pt x="7141281" y="1438609"/>
                </a:lnTo>
                <a:lnTo>
                  <a:pt x="7120633" y="1397461"/>
                </a:lnTo>
                <a:lnTo>
                  <a:pt x="7095036" y="1359564"/>
                </a:lnTo>
                <a:lnTo>
                  <a:pt x="7064914" y="1325343"/>
                </a:lnTo>
                <a:lnTo>
                  <a:pt x="7030692" y="1295221"/>
                </a:lnTo>
                <a:lnTo>
                  <a:pt x="6992795" y="1269623"/>
                </a:lnTo>
                <a:lnTo>
                  <a:pt x="6951648" y="1248975"/>
                </a:lnTo>
                <a:lnTo>
                  <a:pt x="6907675" y="1233701"/>
                </a:lnTo>
                <a:lnTo>
                  <a:pt x="6861301" y="1224225"/>
                </a:lnTo>
                <a:lnTo>
                  <a:pt x="6812950" y="1220972"/>
                </a:lnTo>
                <a:close/>
              </a:path>
              <a:path w="7169286" h="3838694" extrusionOk="0">
                <a:moveTo>
                  <a:pt x="997315" y="0"/>
                </a:moveTo>
                <a:lnTo>
                  <a:pt x="2348194" y="1237718"/>
                </a:lnTo>
                <a:lnTo>
                  <a:pt x="2993816" y="1237718"/>
                </a:lnTo>
                <a:lnTo>
                  <a:pt x="997315" y="0"/>
                </a:lnTo>
                <a:close/>
              </a:path>
            </a:pathLst>
          </a:custGeom>
          <a:solidFill>
            <a:srgbClr val="A0C283"/>
          </a:solidFill>
          <a:ln>
            <a:noFill/>
          </a:ln>
        </p:spPr>
        <p:txBody>
          <a:bodyPr spcFirstLastPara="1" wrap="square" lIns="0" tIns="0" rIns="0" bIns="0" anchor="t" anchorCtr="0">
            <a:noAutofit/>
          </a:bodyPr>
          <a:lstStyle/>
          <a:p>
            <a:endParaRPr sz="964"/>
          </a:p>
        </p:txBody>
      </p:sp>
      <p:sp>
        <p:nvSpPr>
          <p:cNvPr id="17" name="Google Shape;173;p20"/>
          <p:cNvSpPr txBox="1"/>
          <p:nvPr/>
        </p:nvSpPr>
        <p:spPr>
          <a:xfrm>
            <a:off x="4947920" y="3844021"/>
            <a:ext cx="3760474" cy="1146391"/>
          </a:xfrm>
          <a:prstGeom prst="rect">
            <a:avLst/>
          </a:prstGeom>
          <a:noFill/>
          <a:ln>
            <a:noFill/>
          </a:ln>
        </p:spPr>
        <p:txBody>
          <a:bodyPr spcFirstLastPara="1" wrap="square" lIns="0" tIns="8504" rIns="0" bIns="0" anchor="t" anchorCtr="0">
            <a:noAutofit/>
          </a:bodyPr>
          <a:lstStyle/>
          <a:p>
            <a:pPr algn="ctr">
              <a:lnSpc>
                <a:spcPct val="116753"/>
              </a:lnSpc>
            </a:pPr>
            <a:r>
              <a:rPr lang="en-US" sz="2800" b="1" dirty="0">
                <a:solidFill>
                  <a:srgbClr val="FFFFFF"/>
                </a:solidFill>
                <a:latin typeface="Trebuchet MS"/>
                <a:ea typeface="Trebuchet MS"/>
                <a:cs typeface="Trebuchet MS"/>
                <a:sym typeface="Trebuchet MS"/>
              </a:rPr>
              <a:t>name(s) of columns to </a:t>
            </a:r>
            <a:r>
              <a:rPr lang="en-US" sz="2800" b="1" dirty="0" smtClean="0">
                <a:solidFill>
                  <a:srgbClr val="FFFFFF"/>
                </a:solidFill>
                <a:latin typeface="Trebuchet MS"/>
                <a:ea typeface="Trebuchet MS"/>
                <a:cs typeface="Trebuchet MS"/>
                <a:sym typeface="Trebuchet MS"/>
              </a:rPr>
              <a:t>arrange by</a:t>
            </a:r>
            <a:endParaRPr sz="2800" dirty="0">
              <a:latin typeface="Trebuchet MS"/>
              <a:ea typeface="Trebuchet MS"/>
              <a:cs typeface="Trebuchet MS"/>
              <a:sym typeface="Trebuchet MS"/>
            </a:endParaRPr>
          </a:p>
        </p:txBody>
      </p:sp>
      <p:sp>
        <p:nvSpPr>
          <p:cNvPr id="18" name="Google Shape;137;p17"/>
          <p:cNvSpPr/>
          <p:nvPr/>
        </p:nvSpPr>
        <p:spPr>
          <a:xfrm>
            <a:off x="2250091" y="2926883"/>
            <a:ext cx="2342916" cy="215375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19" name="Google Shape;138;p17"/>
          <p:cNvSpPr txBox="1"/>
          <p:nvPr/>
        </p:nvSpPr>
        <p:spPr>
          <a:xfrm>
            <a:off x="2260251" y="3846602"/>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Trebuchet MS"/>
                <a:ea typeface="Trebuchet MS"/>
                <a:cs typeface="Trebuchet MS"/>
                <a:sym typeface="Trebuchet MS"/>
              </a:rPr>
              <a:t>data frame </a:t>
            </a:r>
            <a:r>
              <a:rPr lang="en-US" sz="2800" b="1" dirty="0" smtClean="0">
                <a:solidFill>
                  <a:srgbClr val="FFFFFF"/>
                </a:solidFill>
                <a:latin typeface="Trebuchet MS"/>
                <a:ea typeface="Trebuchet MS"/>
                <a:cs typeface="Trebuchet MS"/>
                <a:sym typeface="Trebuchet MS"/>
              </a:rPr>
              <a:t>to transform</a:t>
            </a:r>
            <a:endParaRPr sz="2800" dirty="0">
              <a:latin typeface="Trebuchet MS"/>
              <a:ea typeface="Trebuchet MS"/>
              <a:cs typeface="Trebuchet MS"/>
              <a:sym typeface="Trebuchet MS"/>
            </a:endParaRPr>
          </a:p>
        </p:txBody>
      </p:sp>
    </p:spTree>
    <p:extLst>
      <p:ext uri="{BB962C8B-B14F-4D97-AF65-F5344CB8AC3E}">
        <p14:creationId xmlns:p14="http://schemas.microsoft.com/office/powerpoint/2010/main" val="621470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99345437"/>
              </p:ext>
            </p:extLst>
          </p:nvPr>
        </p:nvGraphicFramePr>
        <p:xfrm>
          <a:off x="2135188" y="1049338"/>
          <a:ext cx="7921386" cy="4759327"/>
        </p:xfrm>
        <a:graphic>
          <a:graphicData uri="http://schemas.openxmlformats.org/drawingml/2006/table">
            <a:tbl>
              <a:tblPr>
                <a:tableStyleId>{71CB66AA-850D-4605-A19E-2ED404D436C7}</a:tableStyleId>
              </a:tblPr>
              <a:tblGrid>
                <a:gridCol w="4003979">
                  <a:extLst>
                    <a:ext uri="{9D8B030D-6E8A-4147-A177-3AD203B41FA5}">
                      <a16:colId xmlns:a16="http://schemas.microsoft.com/office/drawing/2014/main" xmlns="" val="20000"/>
                    </a:ext>
                  </a:extLst>
                </a:gridCol>
                <a:gridCol w="3917407">
                  <a:extLst>
                    <a:ext uri="{9D8B030D-6E8A-4147-A177-3AD203B41FA5}">
                      <a16:colId xmlns:a16="http://schemas.microsoft.com/office/drawing/2014/main" xmlns="" val="20001"/>
                    </a:ext>
                  </a:extLst>
                </a:gridCol>
              </a:tblGrid>
              <a:tr h="233746">
                <a:tc>
                  <a:txBody>
                    <a:bodyPr/>
                    <a:lstStyle/>
                    <a:p>
                      <a:pPr algn="l" rtl="0" fontAlgn="ctr"/>
                      <a:r>
                        <a:rPr lang="en-US" sz="1400" b="1" u="none" strike="noStrike" dirty="0">
                          <a:effectLst/>
                        </a:rPr>
                        <a:t>Variable</a:t>
                      </a:r>
                      <a:endParaRPr lang="en-US" sz="1400" b="1" i="0" u="none" strike="noStrike" dirty="0">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b="1" u="none" strike="noStrike" dirty="0">
                          <a:effectLst/>
                        </a:rPr>
                        <a:t>Description</a:t>
                      </a:r>
                      <a:endParaRPr lang="en-US" sz="1400" b="1" i="0" u="none" strike="noStrike" dirty="0">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00"/>
                  </a:ext>
                </a:extLst>
              </a:tr>
              <a:tr h="227253">
                <a:tc>
                  <a:txBody>
                    <a:bodyPr/>
                    <a:lstStyle/>
                    <a:p>
                      <a:pPr algn="l" fontAlgn="t"/>
                      <a:r>
                        <a:rPr lang="en-US" sz="1400" u="none" strike="noStrike">
                          <a:effectLst/>
                        </a:rPr>
                        <a:t>order_id</a:t>
                      </a:r>
                      <a:endParaRPr lang="en-US" sz="1400" b="0" i="0" u="none" strike="noStrike">
                        <a:solidFill>
                          <a:srgbClr val="000000"/>
                        </a:solidFill>
                        <a:effectLst/>
                        <a:latin typeface="Arial" panose="020B0604020202020204" pitchFamily="34" charset="0"/>
                      </a:endParaRPr>
                    </a:p>
                  </a:txBody>
                  <a:tcPr marL="6493" marR="6493" marT="6493" marB="0"/>
                </a:tc>
                <a:tc>
                  <a:txBody>
                    <a:bodyPr/>
                    <a:lstStyle/>
                    <a:p>
                      <a:pPr algn="l" rtl="0" fontAlgn="ctr"/>
                      <a:r>
                        <a:rPr lang="en-US" sz="1400" u="none" strike="noStrike">
                          <a:effectLst/>
                        </a:rPr>
                        <a:t>Key for order</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01"/>
                  </a:ext>
                </a:extLst>
              </a:tr>
              <a:tr h="227253">
                <a:tc>
                  <a:txBody>
                    <a:bodyPr/>
                    <a:lstStyle/>
                    <a:p>
                      <a:pPr algn="l" rtl="0" fontAlgn="ctr"/>
                      <a:r>
                        <a:rPr lang="en-US" sz="1400" u="none" strike="noStrike">
                          <a:effectLst/>
                        </a:rPr>
                        <a:t>patient_id</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Key for patient</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02"/>
                  </a:ext>
                </a:extLst>
              </a:tr>
              <a:tr h="227253">
                <a:tc>
                  <a:txBody>
                    <a:bodyPr/>
                    <a:lstStyle/>
                    <a:p>
                      <a:pPr algn="l" rtl="0" fontAlgn="ctr"/>
                      <a:r>
                        <a:rPr lang="en-US" sz="1400" u="none" strike="noStrike">
                          <a:effectLst/>
                        </a:rPr>
                        <a:t>description</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Text description of lab test</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03"/>
                  </a:ext>
                </a:extLst>
              </a:tr>
              <a:tr h="227253">
                <a:tc>
                  <a:txBody>
                    <a:bodyPr/>
                    <a:lstStyle/>
                    <a:p>
                      <a:pPr algn="l" rtl="0" fontAlgn="ctr"/>
                      <a:r>
                        <a:rPr lang="en-US" sz="1400" u="none" strike="noStrike">
                          <a:effectLst/>
                        </a:rPr>
                        <a:t>proc_code</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Procedure code for lab test</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04"/>
                  </a:ext>
                </a:extLst>
              </a:tr>
              <a:tr h="448013">
                <a:tc>
                  <a:txBody>
                    <a:bodyPr/>
                    <a:lstStyle/>
                    <a:p>
                      <a:pPr algn="l" rtl="0" fontAlgn="ctr"/>
                      <a:r>
                        <a:rPr lang="en-US" sz="1400" u="none" strike="noStrike">
                          <a:effectLst/>
                        </a:rPr>
                        <a:t>order_class_c_descr</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Setting test is intended to be performed in (eg. Normal = regular blood draw)</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05"/>
                  </a:ext>
                </a:extLst>
              </a:tr>
              <a:tr h="227253">
                <a:tc>
                  <a:txBody>
                    <a:bodyPr/>
                    <a:lstStyle/>
                    <a:p>
                      <a:pPr algn="l" rtl="0" fontAlgn="ctr"/>
                      <a:r>
                        <a:rPr lang="en-US" sz="1400" u="none" strike="noStrike">
                          <a:effectLst/>
                        </a:rPr>
                        <a:t>lab_status_c</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Code for status of laboratory result</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06"/>
                  </a:ext>
                </a:extLst>
              </a:tr>
              <a:tr h="227253">
                <a:tc>
                  <a:txBody>
                    <a:bodyPr/>
                    <a:lstStyle/>
                    <a:p>
                      <a:pPr algn="l" rtl="0" fontAlgn="ctr"/>
                      <a:r>
                        <a:rPr lang="en-US" sz="1400" u="none" strike="noStrike">
                          <a:effectLst/>
                        </a:rPr>
                        <a:t>lab_status_c_descr</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Status of laboratory result</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07"/>
                  </a:ext>
                </a:extLst>
              </a:tr>
              <a:tr h="227253">
                <a:tc>
                  <a:txBody>
                    <a:bodyPr/>
                    <a:lstStyle/>
                    <a:p>
                      <a:pPr algn="l" rtl="0" fontAlgn="ctr"/>
                      <a:r>
                        <a:rPr lang="en-US" sz="1400" u="none" strike="noStrike">
                          <a:effectLst/>
                        </a:rPr>
                        <a:t>order_status_c</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Code for status of order</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08"/>
                  </a:ext>
                </a:extLst>
              </a:tr>
              <a:tr h="227253">
                <a:tc>
                  <a:txBody>
                    <a:bodyPr/>
                    <a:lstStyle/>
                    <a:p>
                      <a:pPr algn="l" rtl="0" fontAlgn="ctr"/>
                      <a:r>
                        <a:rPr lang="en-US" sz="1400" u="none" strike="noStrike">
                          <a:effectLst/>
                        </a:rPr>
                        <a:t>order_status_c_descr</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Status of order</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09"/>
                  </a:ext>
                </a:extLst>
              </a:tr>
              <a:tr h="227253">
                <a:tc>
                  <a:txBody>
                    <a:bodyPr/>
                    <a:lstStyle/>
                    <a:p>
                      <a:pPr algn="l" rtl="0" fontAlgn="ctr"/>
                      <a:r>
                        <a:rPr lang="en-US" sz="1400" u="none" strike="noStrike">
                          <a:effectLst/>
                        </a:rPr>
                        <a:t>reason_for_canc_c</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Code for cancellation reason (if applicable)</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10"/>
                  </a:ext>
                </a:extLst>
              </a:tr>
              <a:tr h="227253">
                <a:tc>
                  <a:txBody>
                    <a:bodyPr/>
                    <a:lstStyle/>
                    <a:p>
                      <a:pPr algn="l" rtl="0" fontAlgn="ctr"/>
                      <a:r>
                        <a:rPr lang="en-US" sz="1400" u="none" strike="noStrike">
                          <a:effectLst/>
                        </a:rPr>
                        <a:t>reason_for_canc_c_descr</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Cancellation reason (if applicable)</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11"/>
                  </a:ext>
                </a:extLst>
              </a:tr>
              <a:tr h="227253">
                <a:tc>
                  <a:txBody>
                    <a:bodyPr/>
                    <a:lstStyle/>
                    <a:p>
                      <a:pPr algn="l" rtl="0" fontAlgn="ctr"/>
                      <a:r>
                        <a:rPr lang="en-US" sz="1400" u="none" strike="noStrike">
                          <a:effectLst/>
                        </a:rPr>
                        <a:t>order_time</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Timestamp for time of original test order</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12"/>
                  </a:ext>
                </a:extLst>
              </a:tr>
              <a:tr h="227253">
                <a:tc>
                  <a:txBody>
                    <a:bodyPr/>
                    <a:lstStyle/>
                    <a:p>
                      <a:pPr algn="l" rtl="0" fontAlgn="ctr"/>
                      <a:r>
                        <a:rPr lang="en-US" sz="1400" u="none" strike="noStrike">
                          <a:effectLst/>
                        </a:rPr>
                        <a:t>result_time</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Timestamp for most recent result in the record</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13"/>
                  </a:ext>
                </a:extLst>
              </a:tr>
              <a:tr h="448013">
                <a:tc>
                  <a:txBody>
                    <a:bodyPr/>
                    <a:lstStyle/>
                    <a:p>
                      <a:pPr algn="l" rtl="0" fontAlgn="ctr"/>
                      <a:r>
                        <a:rPr lang="en-US" sz="1400" u="none" strike="noStrike">
                          <a:effectLst/>
                        </a:rPr>
                        <a:t>review_time</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Timestamp for provider acknowledgment of review of result</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14"/>
                  </a:ext>
                </a:extLst>
              </a:tr>
              <a:tr h="227253">
                <a:tc>
                  <a:txBody>
                    <a:bodyPr/>
                    <a:lstStyle/>
                    <a:p>
                      <a:pPr algn="l" rtl="0" fontAlgn="ctr"/>
                      <a:r>
                        <a:rPr lang="en-US" sz="1400" u="none" strike="noStrike">
                          <a:effectLst/>
                        </a:rPr>
                        <a:t>department</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Clinic associated with test order</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15"/>
                  </a:ext>
                </a:extLst>
              </a:tr>
              <a:tr h="448013">
                <a:tc>
                  <a:txBody>
                    <a:bodyPr/>
                    <a:lstStyle/>
                    <a:p>
                      <a:pPr algn="l" rtl="0" fontAlgn="ctr"/>
                      <a:r>
                        <a:rPr lang="en-US" sz="1400" u="none" strike="noStrike">
                          <a:effectLst/>
                        </a:rPr>
                        <a:t>ordering_route</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Structure/menu in health record from which order was placed</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16"/>
                  </a:ext>
                </a:extLst>
              </a:tr>
              <a:tr h="227253">
                <a:tc>
                  <a:txBody>
                    <a:bodyPr/>
                    <a:lstStyle/>
                    <a:p>
                      <a:pPr algn="l" rtl="0" fontAlgn="ctr"/>
                      <a:r>
                        <a:rPr lang="en-US" sz="1400" u="none" strike="noStrike">
                          <a:effectLst/>
                        </a:rPr>
                        <a:t>pref_list_type</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dirty="0">
                          <a:effectLst/>
                        </a:rPr>
                        <a:t>Category of preference list (if applicable)</a:t>
                      </a:r>
                      <a:endParaRPr lang="en-US" sz="1400" b="0" i="0" u="none" strike="noStrike" dirty="0">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17"/>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32"/>
          <p:cNvSpPr txBox="1">
            <a:spLocks noGrp="1"/>
          </p:cNvSpPr>
          <p:nvPr>
            <p:ph type="title"/>
          </p:nvPr>
        </p:nvSpPr>
        <p:spPr>
          <a:xfrm>
            <a:off x="4749483" y="551701"/>
            <a:ext cx="2651760" cy="777536"/>
          </a:xfrm>
          <a:prstGeom prst="rect">
            <a:avLst/>
          </a:prstGeom>
          <a:noFill/>
          <a:ln>
            <a:noFill/>
          </a:ln>
        </p:spPr>
        <p:txBody>
          <a:bodyPr spcFirstLastPara="1" wrap="square" lIns="0" tIns="6455" rIns="0" bIns="0" anchor="t" anchorCtr="0">
            <a:noAutofit/>
          </a:bodyPr>
          <a:lstStyle/>
          <a:p>
            <a:pPr marL="6803"/>
            <a:r>
              <a:rPr lang="en-US" dirty="0" smtClean="0">
                <a:solidFill>
                  <a:srgbClr val="000000"/>
                </a:solidFill>
              </a:rPr>
              <a:t>arrange()</a:t>
            </a:r>
            <a:endParaRPr dirty="0"/>
          </a:p>
        </p:txBody>
      </p:sp>
      <p:sp>
        <p:nvSpPr>
          <p:cNvPr id="296" name="Google Shape;296;p32"/>
          <p:cNvSpPr txBox="1"/>
          <p:nvPr/>
        </p:nvSpPr>
        <p:spPr>
          <a:xfrm>
            <a:off x="2190655" y="1713022"/>
            <a:ext cx="6159054" cy="1167589"/>
          </a:xfrm>
          <a:prstGeom prst="rect">
            <a:avLst/>
          </a:prstGeom>
          <a:noFill/>
          <a:ln>
            <a:noFill/>
          </a:ln>
        </p:spPr>
        <p:txBody>
          <a:bodyPr spcFirstLastPara="1" wrap="square" lIns="0" tIns="6455" rIns="0" bIns="0" anchor="t" anchorCtr="0">
            <a:noAutofit/>
          </a:bodyPr>
          <a:lstStyle/>
          <a:p>
            <a:pPr marL="6803"/>
            <a:r>
              <a:rPr lang="en-US" sz="2652" dirty="0">
                <a:latin typeface="Calibri"/>
                <a:ea typeface="Calibri"/>
                <a:cs typeface="Calibri"/>
                <a:sym typeface="Calibri"/>
              </a:rPr>
              <a:t>Order rows from smallest to largest </a:t>
            </a:r>
            <a:r>
              <a:rPr lang="en-US" sz="2652" dirty="0" smtClean="0">
                <a:latin typeface="Calibri"/>
                <a:ea typeface="Calibri"/>
                <a:cs typeface="Calibri"/>
                <a:sym typeface="Calibri"/>
              </a:rPr>
              <a:t>values</a:t>
            </a:r>
            <a:endParaRPr sz="2652" dirty="0">
              <a:latin typeface="Calibri"/>
              <a:ea typeface="Calibri"/>
              <a:cs typeface="Calibri"/>
              <a:sym typeface="Calibri"/>
            </a:endParaRPr>
          </a:p>
        </p:txBody>
      </p:sp>
      <p:sp>
        <p:nvSpPr>
          <p:cNvPr id="13" name="Google Shape;131;p17"/>
          <p:cNvSpPr/>
          <p:nvPr/>
        </p:nvSpPr>
        <p:spPr>
          <a:xfrm>
            <a:off x="1758718" y="2201670"/>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4" name="Rectangle 13"/>
          <p:cNvSpPr/>
          <p:nvPr/>
        </p:nvSpPr>
        <p:spPr>
          <a:xfrm>
            <a:off x="1970276" y="2313797"/>
            <a:ext cx="6513322" cy="584775"/>
          </a:xfrm>
          <a:prstGeom prst="rect">
            <a:avLst/>
          </a:prstGeom>
        </p:spPr>
        <p:txBody>
          <a:bodyPr wrap="none">
            <a:spAutoFit/>
          </a:bodyPr>
          <a:lstStyle/>
          <a:p>
            <a:r>
              <a:rPr lang="en-US" sz="3200" dirty="0" smtClean="0">
                <a:latin typeface="Consolas" panose="020B0609020204030204" pitchFamily="49" charset="0"/>
                <a:ea typeface="Courier New"/>
                <a:cs typeface="Consolas" panose="020B0609020204030204" pitchFamily="49" charset="0"/>
                <a:sym typeface="Courier New"/>
              </a:rPr>
              <a:t>arrange(</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orders, </a:t>
            </a:r>
            <a:r>
              <a:rPr lang="en-US" sz="3200" dirty="0" err="1" smtClean="0">
                <a:solidFill>
                  <a:srgbClr val="9BBB59"/>
                </a:solidFill>
                <a:latin typeface="Consolas" panose="020B0609020204030204" pitchFamily="49" charset="0"/>
                <a:ea typeface="Courier New"/>
                <a:cs typeface="Consolas" panose="020B0609020204030204" pitchFamily="49" charset="0"/>
                <a:sym typeface="Courier New"/>
              </a:rPr>
              <a:t>result_time</a:t>
            </a:r>
            <a:r>
              <a:rPr lang="en-US" sz="3200" dirty="0" smtClean="0">
                <a:latin typeface="Consolas" panose="020B0609020204030204" pitchFamily="49" charset="0"/>
                <a:ea typeface="Courier New"/>
                <a:cs typeface="Consolas" panose="020B0609020204030204" pitchFamily="49" charset="0"/>
                <a:sym typeface="Courier New"/>
              </a:rPr>
              <a:t>)</a:t>
            </a:r>
            <a:endParaRPr lang="en-US" dirty="0"/>
          </a:p>
        </p:txBody>
      </p:sp>
      <p:sp>
        <p:nvSpPr>
          <p:cNvPr id="1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graphicFrame>
        <p:nvGraphicFramePr>
          <p:cNvPr id="11" name="Table 10"/>
          <p:cNvGraphicFramePr>
            <a:graphicFrameLocks noGrp="1"/>
          </p:cNvGraphicFramePr>
          <p:nvPr>
            <p:extLst>
              <p:ext uri="{D42A27DB-BD31-4B8C-83A1-F6EECF244321}">
                <p14:modId xmlns:p14="http://schemas.microsoft.com/office/powerpoint/2010/main" val="1068458208"/>
              </p:ext>
            </p:extLst>
          </p:nvPr>
        </p:nvGraphicFramePr>
        <p:xfrm>
          <a:off x="500951" y="3246160"/>
          <a:ext cx="5378884" cy="2671128"/>
        </p:xfrm>
        <a:graphic>
          <a:graphicData uri="http://schemas.openxmlformats.org/drawingml/2006/table">
            <a:tbl>
              <a:tblPr firstRow="1" bandRow="1">
                <a:tableStyleId>{71CB66AA-850D-4605-A19E-2ED404D436C7}</a:tableStyleId>
              </a:tblPr>
              <a:tblGrid>
                <a:gridCol w="1132003">
                  <a:extLst>
                    <a:ext uri="{9D8B030D-6E8A-4147-A177-3AD203B41FA5}">
                      <a16:colId xmlns:a16="http://schemas.microsoft.com/office/drawing/2014/main" xmlns="" val="20000"/>
                    </a:ext>
                  </a:extLst>
                </a:gridCol>
                <a:gridCol w="1172247">
                  <a:extLst>
                    <a:ext uri="{9D8B030D-6E8A-4147-A177-3AD203B41FA5}">
                      <a16:colId xmlns:a16="http://schemas.microsoft.com/office/drawing/2014/main" xmlns="" val="20001"/>
                    </a:ext>
                  </a:extLst>
                </a:gridCol>
                <a:gridCol w="1804633">
                  <a:extLst>
                    <a:ext uri="{9D8B030D-6E8A-4147-A177-3AD203B41FA5}">
                      <a16:colId xmlns:a16="http://schemas.microsoft.com/office/drawing/2014/main" xmlns="" val="20002"/>
                    </a:ext>
                  </a:extLst>
                </a:gridCol>
                <a:gridCol w="1270001">
                  <a:extLst>
                    <a:ext uri="{9D8B030D-6E8A-4147-A177-3AD203B41FA5}">
                      <a16:colId xmlns:a16="http://schemas.microsoft.com/office/drawing/2014/main" xmlns="" val="20003"/>
                    </a:ext>
                  </a:extLst>
                </a:gridCol>
              </a:tblGrid>
              <a:tr h="385751">
                <a:tc>
                  <a:txBody>
                    <a:bodyPr/>
                    <a:lstStyle/>
                    <a:p>
                      <a:pPr marL="0" lvl="0" indent="0" algn="ctr" rtl="0">
                        <a:spcBef>
                          <a:spcPts val="0"/>
                        </a:spcBef>
                        <a:spcAft>
                          <a:spcPts val="0"/>
                        </a:spcAft>
                        <a:buNone/>
                      </a:pPr>
                      <a:r>
                        <a:rPr lang="en-US" sz="1600" b="1" dirty="0" err="1" smtClean="0">
                          <a:solidFill>
                            <a:schemeClr val="lt1"/>
                          </a:solidFill>
                        </a:rPr>
                        <a:t>order_id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patient_id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smtClean="0">
                          <a:solidFill>
                            <a:schemeClr val="lt1"/>
                          </a:solidFill>
                        </a:rPr>
                        <a:t>description</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result_time</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extLst>
                  <a:ext uri="{0D108BD9-81ED-4DB2-BD59-A6C34878D82A}">
                    <a16:rowId xmlns:a16="http://schemas.microsoft.com/office/drawing/2014/main" xmlns="" val="10000"/>
                  </a:ext>
                </a:extLst>
              </a:tr>
              <a:tr h="559229">
                <a:tc>
                  <a:txBody>
                    <a:bodyPr/>
                    <a:lstStyle/>
                    <a:p>
                      <a:pPr marL="0" lvl="0" indent="0" algn="ctr" rtl="0">
                        <a:spcBef>
                          <a:spcPts val="0"/>
                        </a:spcBef>
                        <a:spcAft>
                          <a:spcPts val="0"/>
                        </a:spcAft>
                        <a:buNone/>
                      </a:pPr>
                      <a:r>
                        <a:rPr lang="en-US" sz="1400" dirty="0"/>
                        <a:t>19766</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marL="0" lvl="0" indent="0" algn="ctr" rtl="0">
                        <a:spcBef>
                          <a:spcPts val="0"/>
                        </a:spcBef>
                        <a:spcAft>
                          <a:spcPts val="0"/>
                        </a:spcAft>
                        <a:buNone/>
                      </a:pPr>
                      <a:r>
                        <a:rPr lang="en-US" sz="1400" dirty="0"/>
                        <a:t>511388</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marL="0" lvl="0" indent="0" algn="ctr" rtl="0">
                        <a:spcBef>
                          <a:spcPts val="0"/>
                        </a:spcBef>
                        <a:spcAft>
                          <a:spcPts val="0"/>
                        </a:spcAft>
                        <a:buNone/>
                      </a:pPr>
                      <a:r>
                        <a:rPr lang="en-US" sz="1400" dirty="0"/>
                        <a:t>PROTHROMBIN TIME</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algn="ctr"/>
                      <a:r>
                        <a:rPr lang="en-US" sz="1400" dirty="0" smtClean="0">
                          <a:effectLst/>
                        </a:rPr>
                        <a:t>2017-09-20</a:t>
                      </a:r>
                      <a:endParaRPr lang="en-US" sz="1400" dirty="0">
                        <a:effectLst/>
                      </a:endParaRP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 val="10001"/>
                  </a:ext>
                </a:extLst>
              </a:tr>
              <a:tr h="559229">
                <a:tc>
                  <a:txBody>
                    <a:bodyPr/>
                    <a:lstStyle/>
                    <a:p>
                      <a:pPr marL="0" lvl="0" indent="0" algn="ctr" rtl="0">
                        <a:spcBef>
                          <a:spcPts val="0"/>
                        </a:spcBef>
                        <a:spcAft>
                          <a:spcPts val="0"/>
                        </a:spcAft>
                        <a:buNone/>
                      </a:pPr>
                      <a:r>
                        <a:rPr lang="en-US" sz="1400" dirty="0"/>
                        <a:t>88444</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marL="0" lvl="0" indent="0" algn="ctr" rtl="0">
                        <a:spcBef>
                          <a:spcPts val="0"/>
                        </a:spcBef>
                        <a:spcAft>
                          <a:spcPts val="0"/>
                        </a:spcAft>
                        <a:buNone/>
                      </a:pPr>
                      <a:r>
                        <a:rPr lang="en-US" sz="1400" dirty="0"/>
                        <a:t>511388</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marL="0" lvl="0" indent="0" algn="ctr" rtl="0">
                        <a:spcBef>
                          <a:spcPts val="0"/>
                        </a:spcBef>
                        <a:spcAft>
                          <a:spcPts val="0"/>
                        </a:spcAft>
                        <a:buNone/>
                      </a:pPr>
                      <a:r>
                        <a:rPr lang="en-US" sz="1400" dirty="0"/>
                        <a:t>BASIC METABOLIC PANEL</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a:r>
                        <a:rPr lang="en-US" sz="1400" dirty="0" smtClean="0">
                          <a:effectLst/>
                        </a:rPr>
                        <a:t>2017-09-01</a:t>
                      </a:r>
                      <a:endParaRPr lang="en-US" sz="1400" dirty="0">
                        <a:effectLst/>
                      </a:endParaRP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10002"/>
                  </a:ext>
                </a:extLst>
              </a:tr>
              <a:tr h="781168">
                <a:tc>
                  <a:txBody>
                    <a:bodyPr/>
                    <a:lstStyle/>
                    <a:p>
                      <a:pPr marL="0" lvl="0" indent="0" algn="ctr" rtl="0">
                        <a:spcBef>
                          <a:spcPts val="0"/>
                        </a:spcBef>
                        <a:spcAft>
                          <a:spcPts val="0"/>
                        </a:spcAft>
                        <a:buNone/>
                      </a:pPr>
                      <a:r>
                        <a:rPr lang="en-US" sz="1400" dirty="0"/>
                        <a:t>40477</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lvl="0" indent="0" algn="ctr" rtl="0">
                        <a:spcBef>
                          <a:spcPts val="0"/>
                        </a:spcBef>
                        <a:spcAft>
                          <a:spcPts val="0"/>
                        </a:spcAft>
                        <a:buNone/>
                      </a:pPr>
                      <a:r>
                        <a:rPr lang="en-US" sz="1400" dirty="0"/>
                        <a:t>508061</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lvl="0" indent="0" algn="ctr" rtl="0">
                        <a:spcBef>
                          <a:spcPts val="0"/>
                        </a:spcBef>
                        <a:spcAft>
                          <a:spcPts val="0"/>
                        </a:spcAft>
                        <a:buNone/>
                      </a:pPr>
                      <a:r>
                        <a:rPr lang="en-US" sz="1400" dirty="0"/>
                        <a:t>THYROID STIMULATING HORMONE</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ctr"/>
                      <a:r>
                        <a:rPr lang="en-US" sz="1400" dirty="0" smtClean="0">
                          <a:effectLst/>
                        </a:rPr>
                        <a:t>2017-09-28</a:t>
                      </a:r>
                      <a:endParaRPr lang="en-US" sz="1400" dirty="0">
                        <a:effectLst/>
                      </a:endParaRP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xmlns="" val="10003"/>
                  </a:ext>
                </a:extLst>
              </a:tr>
              <a:tr h="385751">
                <a:tc>
                  <a:txBody>
                    <a:bodyPr/>
                    <a:lstStyle/>
                    <a:p>
                      <a:pPr marL="0" lvl="0" indent="0" algn="ctr" rtl="0">
                        <a:spcBef>
                          <a:spcPts val="0"/>
                        </a:spcBef>
                        <a:spcAft>
                          <a:spcPts val="0"/>
                        </a:spcAft>
                        <a:buNone/>
                      </a:pPr>
                      <a:r>
                        <a:rPr lang="en-US" sz="1400" dirty="0"/>
                        <a:t>97641</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lvl="0" indent="0" algn="ctr" rtl="0">
                        <a:spcBef>
                          <a:spcPts val="0"/>
                        </a:spcBef>
                        <a:spcAft>
                          <a:spcPts val="0"/>
                        </a:spcAft>
                        <a:buNone/>
                      </a:pPr>
                      <a:r>
                        <a:rPr lang="en-US" sz="1400" dirty="0"/>
                        <a:t>508061</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lvl="0" indent="0" algn="ctr" rtl="0">
                        <a:spcBef>
                          <a:spcPts val="0"/>
                        </a:spcBef>
                        <a:spcAft>
                          <a:spcPts val="0"/>
                        </a:spcAft>
                        <a:buNone/>
                      </a:pPr>
                      <a:r>
                        <a:rPr lang="en-US" sz="1400" dirty="0"/>
                        <a:t>T4, FREE</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a:r>
                        <a:rPr lang="en-US" sz="1400" dirty="0" smtClean="0">
                          <a:effectLst/>
                        </a:rPr>
                        <a:t>2017-09-04</a:t>
                      </a:r>
                      <a:endParaRPr lang="en-US" sz="1400" dirty="0">
                        <a:effectLst/>
                      </a:endParaRP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0004"/>
                  </a:ext>
                </a:extLst>
              </a:tr>
            </a:tbl>
          </a:graphicData>
        </a:graphic>
      </p:graphicFrame>
      <p:cxnSp>
        <p:nvCxnSpPr>
          <p:cNvPr id="12" name="Straight Arrow Connector 11"/>
          <p:cNvCxnSpPr/>
          <p:nvPr/>
        </p:nvCxnSpPr>
        <p:spPr>
          <a:xfrm>
            <a:off x="5879835" y="4651867"/>
            <a:ext cx="486241" cy="1457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128476143"/>
              </p:ext>
            </p:extLst>
          </p:nvPr>
        </p:nvGraphicFramePr>
        <p:xfrm>
          <a:off x="6366076" y="3264396"/>
          <a:ext cx="5378884" cy="2671700"/>
        </p:xfrm>
        <a:graphic>
          <a:graphicData uri="http://schemas.openxmlformats.org/drawingml/2006/table">
            <a:tbl>
              <a:tblPr firstRow="1" bandRow="1"/>
              <a:tblGrid>
                <a:gridCol w="1111684"/>
                <a:gridCol w="1191429"/>
                <a:gridCol w="1795611"/>
                <a:gridCol w="1280160"/>
              </a:tblGrid>
              <a:tr h="370840">
                <a:tc>
                  <a:txBody>
                    <a:bodyPr/>
                    <a:lstStyle/>
                    <a:p>
                      <a:pPr marL="0" marR="0" algn="ctr">
                        <a:lnSpc>
                          <a:spcPct val="107000"/>
                        </a:lnSpc>
                        <a:spcBef>
                          <a:spcPts val="0"/>
                        </a:spcBef>
                        <a:spcAft>
                          <a:spcPts val="800"/>
                        </a:spcAft>
                      </a:pPr>
                      <a:r>
                        <a:rPr lang="en-US" sz="1600" b="1" dirty="0" err="1">
                          <a:solidFill>
                            <a:schemeClr val="bg1"/>
                          </a:solidFill>
                          <a:effectLst/>
                          <a:latin typeface="+mj-lt"/>
                          <a:ea typeface="Calibri" panose="020F0502020204030204" pitchFamily="34" charset="0"/>
                          <a:cs typeface="Times New Roman" panose="02020603050405020304" pitchFamily="18" charset="0"/>
                        </a:rPr>
                        <a:t>order_id</a:t>
                      </a:r>
                      <a:endParaRPr lang="en-US" sz="1600" dirty="0">
                        <a:solidFill>
                          <a:schemeClr val="bg1"/>
                        </a:solidFill>
                        <a:effectLst/>
                        <a:latin typeface="+mj-lt"/>
                        <a:ea typeface="Calibri" panose="020F0502020204030204" pitchFamily="34" charset="0"/>
                        <a:cs typeface="Times New Roman" panose="02020603050405020304" pitchFamily="18" charset="0"/>
                      </a:endParaRP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A6A6A6"/>
                    </a:solidFill>
                  </a:tcPr>
                </a:tc>
                <a:tc>
                  <a:txBody>
                    <a:bodyPr/>
                    <a:lstStyle/>
                    <a:p>
                      <a:pPr marL="0" marR="0" algn="ctr">
                        <a:lnSpc>
                          <a:spcPct val="107000"/>
                        </a:lnSpc>
                        <a:spcBef>
                          <a:spcPts val="0"/>
                        </a:spcBef>
                        <a:spcAft>
                          <a:spcPts val="800"/>
                        </a:spcAft>
                      </a:pPr>
                      <a:r>
                        <a:rPr lang="en-US" sz="1600" b="1" dirty="0" err="1">
                          <a:solidFill>
                            <a:schemeClr val="bg1"/>
                          </a:solidFill>
                          <a:effectLst/>
                          <a:latin typeface="+mj-lt"/>
                          <a:ea typeface="Calibri" panose="020F0502020204030204" pitchFamily="34" charset="0"/>
                          <a:cs typeface="Times New Roman" panose="02020603050405020304" pitchFamily="18" charset="0"/>
                        </a:rPr>
                        <a:t>patient_id</a:t>
                      </a:r>
                      <a:endParaRPr lang="en-US" sz="1600" dirty="0">
                        <a:solidFill>
                          <a:schemeClr val="bg1"/>
                        </a:solidFill>
                        <a:effectLst/>
                        <a:latin typeface="+mj-lt"/>
                        <a:ea typeface="Calibri" panose="020F0502020204030204" pitchFamily="34" charset="0"/>
                        <a:cs typeface="Times New Roman" panose="02020603050405020304" pitchFamily="18" charset="0"/>
                      </a:endParaRP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A6A6A6"/>
                    </a:solidFill>
                  </a:tcPr>
                </a:tc>
                <a:tc>
                  <a:txBody>
                    <a:bodyPr/>
                    <a:lstStyle/>
                    <a:p>
                      <a:pPr marL="0" marR="0" algn="ctr">
                        <a:lnSpc>
                          <a:spcPct val="107000"/>
                        </a:lnSpc>
                        <a:spcBef>
                          <a:spcPts val="0"/>
                        </a:spcBef>
                        <a:spcAft>
                          <a:spcPts val="800"/>
                        </a:spcAft>
                      </a:pPr>
                      <a:r>
                        <a:rPr lang="en-US" sz="1600" b="1" dirty="0">
                          <a:solidFill>
                            <a:schemeClr val="bg1"/>
                          </a:solidFill>
                          <a:effectLst/>
                          <a:latin typeface="+mj-lt"/>
                          <a:ea typeface="Calibri" panose="020F0502020204030204" pitchFamily="34" charset="0"/>
                          <a:cs typeface="Times New Roman" panose="02020603050405020304" pitchFamily="18" charset="0"/>
                        </a:rPr>
                        <a:t>description</a:t>
                      </a:r>
                      <a:endParaRPr lang="en-US" sz="1600" dirty="0">
                        <a:solidFill>
                          <a:schemeClr val="bg1"/>
                        </a:solidFill>
                        <a:effectLst/>
                        <a:latin typeface="+mj-lt"/>
                        <a:ea typeface="Calibri" panose="020F0502020204030204" pitchFamily="34" charset="0"/>
                        <a:cs typeface="Times New Roman" panose="02020603050405020304" pitchFamily="18" charset="0"/>
                      </a:endParaRP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A6A6A6"/>
                    </a:solidFill>
                  </a:tcPr>
                </a:tc>
                <a:tc>
                  <a:txBody>
                    <a:bodyPr/>
                    <a:lstStyle/>
                    <a:p>
                      <a:pPr marL="0" marR="0" algn="ctr">
                        <a:lnSpc>
                          <a:spcPct val="107000"/>
                        </a:lnSpc>
                        <a:spcBef>
                          <a:spcPts val="0"/>
                        </a:spcBef>
                        <a:spcAft>
                          <a:spcPts val="800"/>
                        </a:spcAft>
                      </a:pPr>
                      <a:r>
                        <a:rPr lang="en-US" sz="1600" b="1" dirty="0" err="1">
                          <a:solidFill>
                            <a:schemeClr val="bg1"/>
                          </a:solidFill>
                          <a:effectLst/>
                          <a:latin typeface="+mj-lt"/>
                          <a:ea typeface="Calibri" panose="020F0502020204030204" pitchFamily="34" charset="0"/>
                          <a:cs typeface="Times New Roman" panose="02020603050405020304" pitchFamily="18" charset="0"/>
                        </a:rPr>
                        <a:t>result_time</a:t>
                      </a:r>
                      <a:endParaRPr lang="en-US" sz="1600" dirty="0">
                        <a:solidFill>
                          <a:schemeClr val="bg1"/>
                        </a:solidFill>
                        <a:effectLst/>
                        <a:latin typeface="+mj-lt"/>
                        <a:ea typeface="Calibri" panose="020F0502020204030204" pitchFamily="34" charset="0"/>
                        <a:cs typeface="Times New Roman" panose="02020603050405020304" pitchFamily="18" charset="0"/>
                      </a:endParaRP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A6A6A6"/>
                    </a:solidFill>
                  </a:tcPr>
                </a:tc>
              </a:tr>
              <a:tr h="370840">
                <a:tc>
                  <a:txBody>
                    <a:bodyPr/>
                    <a:lstStyle/>
                    <a:p>
                      <a:pPr marL="0" marR="0" algn="ctr">
                        <a:lnSpc>
                          <a:spcPct val="107000"/>
                        </a:lnSpc>
                        <a:spcBef>
                          <a:spcPts val="0"/>
                        </a:spcBef>
                        <a:spcAft>
                          <a:spcPts val="800"/>
                        </a:spcAft>
                      </a:pPr>
                      <a:r>
                        <a:rPr lang="en-US" sz="1400" dirty="0">
                          <a:effectLst/>
                          <a:latin typeface="+mj-lt"/>
                          <a:ea typeface="Calibri" panose="020F0502020204030204" pitchFamily="34" charset="0"/>
                          <a:cs typeface="Times New Roman" panose="02020603050405020304" pitchFamily="18" charset="0"/>
                        </a:rPr>
                        <a:t>88444</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CE6F2"/>
                    </a:solidFill>
                  </a:tcPr>
                </a:tc>
                <a:tc>
                  <a:txBody>
                    <a:bodyPr/>
                    <a:lstStyle/>
                    <a:p>
                      <a:pPr marL="0" marR="0" algn="ctr">
                        <a:lnSpc>
                          <a:spcPct val="107000"/>
                        </a:lnSpc>
                        <a:spcBef>
                          <a:spcPts val="0"/>
                        </a:spcBef>
                        <a:spcAft>
                          <a:spcPts val="800"/>
                        </a:spcAft>
                      </a:pPr>
                      <a:r>
                        <a:rPr lang="en-US" sz="1400" dirty="0">
                          <a:effectLst/>
                          <a:latin typeface="+mj-lt"/>
                          <a:ea typeface="Calibri" panose="020F0502020204030204" pitchFamily="34" charset="0"/>
                          <a:cs typeface="Times New Roman" panose="02020603050405020304" pitchFamily="18" charset="0"/>
                        </a:rPr>
                        <a:t>511388</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CE6F2"/>
                    </a:solidFill>
                  </a:tcPr>
                </a:tc>
                <a:tc>
                  <a:txBody>
                    <a:bodyPr/>
                    <a:lstStyle/>
                    <a:p>
                      <a:pPr marL="0" marR="0" algn="ctr">
                        <a:lnSpc>
                          <a:spcPct val="107000"/>
                        </a:lnSpc>
                        <a:spcBef>
                          <a:spcPts val="0"/>
                        </a:spcBef>
                        <a:spcAft>
                          <a:spcPts val="800"/>
                        </a:spcAft>
                      </a:pPr>
                      <a:r>
                        <a:rPr lang="en-US" sz="1400">
                          <a:effectLst/>
                          <a:latin typeface="+mj-lt"/>
                          <a:ea typeface="Calibri" panose="020F0502020204030204" pitchFamily="34" charset="0"/>
                          <a:cs typeface="Times New Roman" panose="02020603050405020304" pitchFamily="18" charset="0"/>
                        </a:rPr>
                        <a:t>BASIC METABOLIC PANEL</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CE6F2"/>
                    </a:solidFill>
                  </a:tcPr>
                </a:tc>
                <a:tc>
                  <a:txBody>
                    <a:bodyPr/>
                    <a:lstStyle/>
                    <a:p>
                      <a:pPr marL="0" marR="0" algn="ctr">
                        <a:lnSpc>
                          <a:spcPct val="107000"/>
                        </a:lnSpc>
                        <a:spcBef>
                          <a:spcPts val="0"/>
                        </a:spcBef>
                        <a:spcAft>
                          <a:spcPts val="800"/>
                        </a:spcAft>
                      </a:pPr>
                      <a:r>
                        <a:rPr lang="en-US" sz="1400" dirty="0">
                          <a:effectLst/>
                          <a:latin typeface="+mj-lt"/>
                          <a:ea typeface="Calibri" panose="020F0502020204030204" pitchFamily="34" charset="0"/>
                          <a:cs typeface="Times New Roman" panose="02020603050405020304" pitchFamily="18" charset="0"/>
                        </a:rPr>
                        <a:t>2017-09-01</a:t>
                      </a:r>
                    </a:p>
                  </a:txBody>
                  <a:tcPr marL="45720" marR="45720" marT="15240" marB="1524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CE6F2"/>
                    </a:solidFill>
                  </a:tcPr>
                </a:tc>
              </a:tr>
              <a:tr h="370840">
                <a:tc>
                  <a:txBody>
                    <a:bodyPr/>
                    <a:lstStyle/>
                    <a:p>
                      <a:pPr marL="0" marR="0" algn="ctr">
                        <a:lnSpc>
                          <a:spcPct val="107000"/>
                        </a:lnSpc>
                        <a:spcBef>
                          <a:spcPts val="0"/>
                        </a:spcBef>
                        <a:spcAft>
                          <a:spcPts val="800"/>
                        </a:spcAft>
                      </a:pPr>
                      <a:r>
                        <a:rPr lang="en-US" sz="1400" dirty="0">
                          <a:effectLst/>
                          <a:latin typeface="+mj-lt"/>
                          <a:ea typeface="Calibri" panose="020F0502020204030204" pitchFamily="34" charset="0"/>
                          <a:cs typeface="Times New Roman" panose="02020603050405020304" pitchFamily="18" charset="0"/>
                        </a:rPr>
                        <a:t>97641</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B9CDE5"/>
                    </a:solidFill>
                  </a:tcPr>
                </a:tc>
                <a:tc>
                  <a:txBody>
                    <a:bodyPr/>
                    <a:lstStyle/>
                    <a:p>
                      <a:pPr marL="0" marR="0" algn="ctr">
                        <a:lnSpc>
                          <a:spcPct val="107000"/>
                        </a:lnSpc>
                        <a:spcBef>
                          <a:spcPts val="0"/>
                        </a:spcBef>
                        <a:spcAft>
                          <a:spcPts val="800"/>
                        </a:spcAft>
                      </a:pPr>
                      <a:r>
                        <a:rPr lang="en-US" sz="1400" dirty="0">
                          <a:effectLst/>
                          <a:latin typeface="+mj-lt"/>
                          <a:ea typeface="Calibri" panose="020F0502020204030204" pitchFamily="34" charset="0"/>
                          <a:cs typeface="Times New Roman" panose="02020603050405020304" pitchFamily="18" charset="0"/>
                        </a:rPr>
                        <a:t>508061</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B9CDE5"/>
                    </a:solidFill>
                  </a:tcPr>
                </a:tc>
                <a:tc>
                  <a:txBody>
                    <a:bodyPr/>
                    <a:lstStyle/>
                    <a:p>
                      <a:pPr marL="0" marR="0" algn="ctr">
                        <a:lnSpc>
                          <a:spcPct val="107000"/>
                        </a:lnSpc>
                        <a:spcBef>
                          <a:spcPts val="0"/>
                        </a:spcBef>
                        <a:spcAft>
                          <a:spcPts val="800"/>
                        </a:spcAft>
                      </a:pPr>
                      <a:r>
                        <a:rPr lang="en-US" sz="1400">
                          <a:effectLst/>
                          <a:latin typeface="+mj-lt"/>
                          <a:ea typeface="Calibri" panose="020F0502020204030204" pitchFamily="34" charset="0"/>
                          <a:cs typeface="Times New Roman" panose="02020603050405020304" pitchFamily="18" charset="0"/>
                        </a:rPr>
                        <a:t>T4, FREE</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B9CDE5"/>
                    </a:solidFill>
                  </a:tcPr>
                </a:tc>
                <a:tc>
                  <a:txBody>
                    <a:bodyPr/>
                    <a:lstStyle/>
                    <a:p>
                      <a:pPr marL="0" marR="0" algn="ctr">
                        <a:lnSpc>
                          <a:spcPct val="107000"/>
                        </a:lnSpc>
                        <a:spcBef>
                          <a:spcPts val="0"/>
                        </a:spcBef>
                        <a:spcAft>
                          <a:spcPts val="800"/>
                        </a:spcAft>
                      </a:pPr>
                      <a:r>
                        <a:rPr lang="en-US" sz="1400">
                          <a:effectLst/>
                          <a:latin typeface="+mj-lt"/>
                          <a:ea typeface="Calibri" panose="020F0502020204030204" pitchFamily="34" charset="0"/>
                          <a:cs typeface="Times New Roman" panose="02020603050405020304" pitchFamily="18" charset="0"/>
                        </a:rPr>
                        <a:t>2017-09-04</a:t>
                      </a:r>
                    </a:p>
                  </a:txBody>
                  <a:tcPr marL="45720" marR="45720" marT="15240" marB="1524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B9CDE5"/>
                    </a:solidFill>
                  </a:tcPr>
                </a:tc>
              </a:tr>
              <a:tr h="370840">
                <a:tc>
                  <a:txBody>
                    <a:bodyPr/>
                    <a:lstStyle/>
                    <a:p>
                      <a:pPr marL="0" marR="0" algn="ctr">
                        <a:lnSpc>
                          <a:spcPct val="107000"/>
                        </a:lnSpc>
                        <a:spcBef>
                          <a:spcPts val="0"/>
                        </a:spcBef>
                        <a:spcAft>
                          <a:spcPts val="800"/>
                        </a:spcAft>
                      </a:pPr>
                      <a:r>
                        <a:rPr lang="en-US" sz="1400">
                          <a:effectLst/>
                          <a:latin typeface="+mj-lt"/>
                          <a:ea typeface="Calibri" panose="020F0502020204030204" pitchFamily="34" charset="0"/>
                          <a:cs typeface="Times New Roman" panose="02020603050405020304" pitchFamily="18" charset="0"/>
                        </a:rPr>
                        <a:t>19766</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95B3D7"/>
                    </a:solidFill>
                  </a:tcPr>
                </a:tc>
                <a:tc>
                  <a:txBody>
                    <a:bodyPr/>
                    <a:lstStyle/>
                    <a:p>
                      <a:pPr marL="0" marR="0" algn="ctr">
                        <a:lnSpc>
                          <a:spcPct val="107000"/>
                        </a:lnSpc>
                        <a:spcBef>
                          <a:spcPts val="0"/>
                        </a:spcBef>
                        <a:spcAft>
                          <a:spcPts val="800"/>
                        </a:spcAft>
                      </a:pPr>
                      <a:r>
                        <a:rPr lang="en-US" sz="1400" dirty="0">
                          <a:effectLst/>
                          <a:latin typeface="+mj-lt"/>
                          <a:ea typeface="Calibri" panose="020F0502020204030204" pitchFamily="34" charset="0"/>
                          <a:cs typeface="Times New Roman" panose="02020603050405020304" pitchFamily="18" charset="0"/>
                        </a:rPr>
                        <a:t>511388</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95B3D7"/>
                    </a:solidFill>
                  </a:tcPr>
                </a:tc>
                <a:tc>
                  <a:txBody>
                    <a:bodyPr/>
                    <a:lstStyle/>
                    <a:p>
                      <a:pPr marL="0" marR="0" algn="ctr">
                        <a:lnSpc>
                          <a:spcPct val="107000"/>
                        </a:lnSpc>
                        <a:spcBef>
                          <a:spcPts val="0"/>
                        </a:spcBef>
                        <a:spcAft>
                          <a:spcPts val="800"/>
                        </a:spcAft>
                      </a:pPr>
                      <a:r>
                        <a:rPr lang="en-US" sz="1400" dirty="0">
                          <a:effectLst/>
                          <a:latin typeface="+mj-lt"/>
                          <a:ea typeface="Calibri" panose="020F0502020204030204" pitchFamily="34" charset="0"/>
                          <a:cs typeface="Times New Roman" panose="02020603050405020304" pitchFamily="18" charset="0"/>
                        </a:rPr>
                        <a:t>PROTHROMBIN TIME</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95B3D7"/>
                    </a:solidFill>
                  </a:tcPr>
                </a:tc>
                <a:tc>
                  <a:txBody>
                    <a:bodyPr/>
                    <a:lstStyle/>
                    <a:p>
                      <a:pPr marL="0" marR="0" algn="ctr">
                        <a:lnSpc>
                          <a:spcPct val="107000"/>
                        </a:lnSpc>
                        <a:spcBef>
                          <a:spcPts val="0"/>
                        </a:spcBef>
                        <a:spcAft>
                          <a:spcPts val="800"/>
                        </a:spcAft>
                      </a:pPr>
                      <a:r>
                        <a:rPr lang="en-US" sz="1400">
                          <a:effectLst/>
                          <a:latin typeface="+mj-lt"/>
                          <a:ea typeface="Calibri" panose="020F0502020204030204" pitchFamily="34" charset="0"/>
                          <a:cs typeface="Times New Roman" panose="02020603050405020304" pitchFamily="18" charset="0"/>
                        </a:rPr>
                        <a:t>2017-09-20</a:t>
                      </a:r>
                    </a:p>
                  </a:txBody>
                  <a:tcPr marL="45720" marR="45720" marT="15240" marB="1524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95B3D7"/>
                    </a:solidFill>
                  </a:tcPr>
                </a:tc>
              </a:tr>
              <a:tr h="563880">
                <a:tc>
                  <a:txBody>
                    <a:bodyPr/>
                    <a:lstStyle/>
                    <a:p>
                      <a:pPr marL="0" marR="0" algn="ctr">
                        <a:lnSpc>
                          <a:spcPct val="107000"/>
                        </a:lnSpc>
                        <a:spcBef>
                          <a:spcPts val="0"/>
                        </a:spcBef>
                        <a:spcAft>
                          <a:spcPts val="800"/>
                        </a:spcAft>
                      </a:pPr>
                      <a:r>
                        <a:rPr lang="en-US" sz="1400" dirty="0">
                          <a:effectLst/>
                          <a:latin typeface="+mj-lt"/>
                          <a:ea typeface="Calibri" panose="020F0502020204030204" pitchFamily="34" charset="0"/>
                          <a:cs typeface="Times New Roman" panose="02020603050405020304" pitchFamily="18" charset="0"/>
                        </a:rPr>
                        <a:t>40477</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376092"/>
                    </a:solidFill>
                  </a:tcPr>
                </a:tc>
                <a:tc>
                  <a:txBody>
                    <a:bodyPr/>
                    <a:lstStyle/>
                    <a:p>
                      <a:pPr marL="0" marR="0" algn="ctr">
                        <a:lnSpc>
                          <a:spcPct val="107000"/>
                        </a:lnSpc>
                        <a:spcBef>
                          <a:spcPts val="0"/>
                        </a:spcBef>
                        <a:spcAft>
                          <a:spcPts val="800"/>
                        </a:spcAft>
                      </a:pPr>
                      <a:r>
                        <a:rPr lang="en-US" sz="1400">
                          <a:effectLst/>
                          <a:latin typeface="+mj-lt"/>
                          <a:ea typeface="Calibri" panose="020F0502020204030204" pitchFamily="34" charset="0"/>
                          <a:cs typeface="Times New Roman" panose="02020603050405020304" pitchFamily="18" charset="0"/>
                        </a:rPr>
                        <a:t>508061</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376092"/>
                    </a:solidFill>
                  </a:tcPr>
                </a:tc>
                <a:tc>
                  <a:txBody>
                    <a:bodyPr/>
                    <a:lstStyle/>
                    <a:p>
                      <a:pPr marL="0" marR="0" algn="ctr">
                        <a:lnSpc>
                          <a:spcPct val="107000"/>
                        </a:lnSpc>
                        <a:spcBef>
                          <a:spcPts val="0"/>
                        </a:spcBef>
                        <a:spcAft>
                          <a:spcPts val="800"/>
                        </a:spcAft>
                      </a:pPr>
                      <a:r>
                        <a:rPr lang="en-US" sz="1400" dirty="0">
                          <a:effectLst/>
                          <a:latin typeface="+mj-lt"/>
                          <a:ea typeface="Calibri" panose="020F0502020204030204" pitchFamily="34" charset="0"/>
                          <a:cs typeface="Times New Roman" panose="02020603050405020304" pitchFamily="18" charset="0"/>
                        </a:rPr>
                        <a:t>THYROID STIMULATING HORMONE</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376092"/>
                    </a:solidFill>
                  </a:tcPr>
                </a:tc>
                <a:tc>
                  <a:txBody>
                    <a:bodyPr/>
                    <a:lstStyle/>
                    <a:p>
                      <a:pPr marL="0" marR="0" algn="ctr">
                        <a:lnSpc>
                          <a:spcPct val="107000"/>
                        </a:lnSpc>
                        <a:spcBef>
                          <a:spcPts val="0"/>
                        </a:spcBef>
                        <a:spcAft>
                          <a:spcPts val="800"/>
                        </a:spcAft>
                      </a:pPr>
                      <a:r>
                        <a:rPr lang="en-US" sz="1400" dirty="0">
                          <a:effectLst/>
                          <a:latin typeface="+mj-lt"/>
                          <a:ea typeface="Calibri" panose="020F0502020204030204" pitchFamily="34" charset="0"/>
                          <a:cs typeface="Times New Roman" panose="02020603050405020304" pitchFamily="18" charset="0"/>
                        </a:rPr>
                        <a:t>2017-09-28</a:t>
                      </a:r>
                    </a:p>
                  </a:txBody>
                  <a:tcPr marL="45720" marR="45720" marT="15240" marB="1524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376092"/>
                    </a:solidFill>
                  </a:tcPr>
                </a:tc>
              </a:tr>
            </a:tbl>
          </a:graphicData>
        </a:graphic>
      </p:graphicFrame>
    </p:spTree>
    <p:extLst>
      <p:ext uri="{BB962C8B-B14F-4D97-AF65-F5344CB8AC3E}">
        <p14:creationId xmlns:p14="http://schemas.microsoft.com/office/powerpoint/2010/main" val="22542480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32"/>
          <p:cNvSpPr txBox="1">
            <a:spLocks noGrp="1"/>
          </p:cNvSpPr>
          <p:nvPr>
            <p:ph type="title"/>
          </p:nvPr>
        </p:nvSpPr>
        <p:spPr>
          <a:xfrm>
            <a:off x="4749483" y="551701"/>
            <a:ext cx="2651760" cy="777536"/>
          </a:xfrm>
          <a:prstGeom prst="rect">
            <a:avLst/>
          </a:prstGeom>
          <a:noFill/>
          <a:ln>
            <a:noFill/>
          </a:ln>
        </p:spPr>
        <p:txBody>
          <a:bodyPr spcFirstLastPara="1" wrap="square" lIns="0" tIns="6455" rIns="0" bIns="0" anchor="t" anchorCtr="0">
            <a:noAutofit/>
          </a:bodyPr>
          <a:lstStyle/>
          <a:p>
            <a:pPr marL="6803"/>
            <a:r>
              <a:rPr lang="en-US" dirty="0" smtClean="0">
                <a:solidFill>
                  <a:srgbClr val="000000"/>
                </a:solidFill>
              </a:rPr>
              <a:t>arrange()</a:t>
            </a:r>
            <a:endParaRPr dirty="0"/>
          </a:p>
        </p:txBody>
      </p:sp>
      <p:sp>
        <p:nvSpPr>
          <p:cNvPr id="296" name="Google Shape;296;p32"/>
          <p:cNvSpPr txBox="1"/>
          <p:nvPr/>
        </p:nvSpPr>
        <p:spPr>
          <a:xfrm>
            <a:off x="2190655" y="1713022"/>
            <a:ext cx="6159054" cy="1167589"/>
          </a:xfrm>
          <a:prstGeom prst="rect">
            <a:avLst/>
          </a:prstGeom>
          <a:noFill/>
          <a:ln>
            <a:noFill/>
          </a:ln>
        </p:spPr>
        <p:txBody>
          <a:bodyPr spcFirstLastPara="1" wrap="square" lIns="0" tIns="6455" rIns="0" bIns="0" anchor="t" anchorCtr="0">
            <a:noAutofit/>
          </a:bodyPr>
          <a:lstStyle/>
          <a:p>
            <a:pPr marL="6803"/>
            <a:r>
              <a:rPr lang="en-US" sz="2652" dirty="0">
                <a:latin typeface="Calibri"/>
                <a:ea typeface="Calibri"/>
                <a:cs typeface="Calibri"/>
                <a:sym typeface="Calibri"/>
              </a:rPr>
              <a:t>Order rows from smallest to largest </a:t>
            </a:r>
            <a:r>
              <a:rPr lang="en-US" sz="2652" dirty="0" smtClean="0">
                <a:latin typeface="Calibri"/>
                <a:ea typeface="Calibri"/>
                <a:cs typeface="Calibri"/>
                <a:sym typeface="Calibri"/>
              </a:rPr>
              <a:t>values</a:t>
            </a:r>
            <a:endParaRPr sz="2652" dirty="0">
              <a:latin typeface="Calibri"/>
              <a:ea typeface="Calibri"/>
              <a:cs typeface="Calibri"/>
              <a:sym typeface="Calibri"/>
            </a:endParaRPr>
          </a:p>
        </p:txBody>
      </p:sp>
      <p:sp>
        <p:nvSpPr>
          <p:cNvPr id="13" name="Google Shape;131;p17"/>
          <p:cNvSpPr/>
          <p:nvPr/>
        </p:nvSpPr>
        <p:spPr>
          <a:xfrm>
            <a:off x="1758718" y="2201670"/>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4" name="Rectangle 13"/>
          <p:cNvSpPr/>
          <p:nvPr/>
        </p:nvSpPr>
        <p:spPr>
          <a:xfrm>
            <a:off x="1970276" y="2313797"/>
            <a:ext cx="7869462" cy="584775"/>
          </a:xfrm>
          <a:prstGeom prst="rect">
            <a:avLst/>
          </a:prstGeom>
        </p:spPr>
        <p:txBody>
          <a:bodyPr wrap="none">
            <a:spAutoFit/>
          </a:bodyPr>
          <a:lstStyle/>
          <a:p>
            <a:r>
              <a:rPr lang="en-US" sz="3200" dirty="0" smtClean="0">
                <a:latin typeface="Consolas" panose="020B0609020204030204" pitchFamily="49" charset="0"/>
                <a:ea typeface="Courier New"/>
                <a:cs typeface="Consolas" panose="020B0609020204030204" pitchFamily="49" charset="0"/>
                <a:sym typeface="Courier New"/>
              </a:rPr>
              <a:t>arrange(</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orders, </a:t>
            </a:r>
            <a:r>
              <a:rPr lang="en-US" sz="3200" dirty="0" err="1">
                <a:solidFill>
                  <a:schemeClr val="accent2"/>
                </a:solidFill>
                <a:latin typeface="Consolas" panose="020B0609020204030204" pitchFamily="49" charset="0"/>
                <a:ea typeface="Courier New"/>
                <a:cs typeface="Consolas" panose="020B0609020204030204" pitchFamily="49" charset="0"/>
                <a:sym typeface="Courier New"/>
              </a:rPr>
              <a:t>desc</a:t>
            </a:r>
            <a:r>
              <a:rPr lang="en-US" sz="3200" dirty="0">
                <a:solidFill>
                  <a:schemeClr val="accent2"/>
                </a:solidFill>
                <a:latin typeface="Consolas" panose="020B0609020204030204" pitchFamily="49" charset="0"/>
                <a:ea typeface="Courier New"/>
                <a:cs typeface="Consolas" panose="020B0609020204030204" pitchFamily="49" charset="0"/>
                <a:sym typeface="Courier New"/>
              </a:rPr>
              <a:t>(</a:t>
            </a:r>
            <a:r>
              <a:rPr lang="en-US" sz="3200" dirty="0" err="1">
                <a:solidFill>
                  <a:srgbClr val="9BBB59"/>
                </a:solidFill>
                <a:latin typeface="Consolas" panose="020B0609020204030204" pitchFamily="49" charset="0"/>
                <a:ea typeface="Courier New"/>
                <a:cs typeface="Consolas" panose="020B0609020204030204" pitchFamily="49" charset="0"/>
                <a:sym typeface="Courier New"/>
              </a:rPr>
              <a:t>re</a:t>
            </a:r>
            <a:r>
              <a:rPr lang="en-US" sz="3200" dirty="0" err="1" smtClean="0">
                <a:solidFill>
                  <a:srgbClr val="9BBB59"/>
                </a:solidFill>
                <a:latin typeface="Consolas" panose="020B0609020204030204" pitchFamily="49" charset="0"/>
                <a:ea typeface="Courier New"/>
                <a:cs typeface="Consolas" panose="020B0609020204030204" pitchFamily="49" charset="0"/>
                <a:sym typeface="Courier New"/>
              </a:rPr>
              <a:t>sult_time</a:t>
            </a:r>
            <a:r>
              <a:rPr lang="en-US" sz="3200" dirty="0" smtClean="0">
                <a:solidFill>
                  <a:schemeClr val="accent2"/>
                </a:solidFill>
                <a:latin typeface="Consolas" panose="020B0609020204030204" pitchFamily="49" charset="0"/>
                <a:ea typeface="Courier New"/>
                <a:cs typeface="Consolas" panose="020B0609020204030204" pitchFamily="49" charset="0"/>
                <a:sym typeface="Courier New"/>
              </a:rPr>
              <a:t>)</a:t>
            </a:r>
            <a:r>
              <a:rPr lang="en-US" sz="3200" dirty="0" smtClean="0">
                <a:latin typeface="Consolas" panose="020B0609020204030204" pitchFamily="49" charset="0"/>
                <a:ea typeface="Courier New"/>
                <a:cs typeface="Consolas" panose="020B0609020204030204" pitchFamily="49" charset="0"/>
                <a:sym typeface="Courier New"/>
              </a:rPr>
              <a:t>)</a:t>
            </a:r>
            <a:endParaRPr lang="en-US" dirty="0"/>
          </a:p>
        </p:txBody>
      </p:sp>
      <p:sp>
        <p:nvSpPr>
          <p:cNvPr id="1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graphicFrame>
        <p:nvGraphicFramePr>
          <p:cNvPr id="11" name="Table 10"/>
          <p:cNvGraphicFramePr>
            <a:graphicFrameLocks noGrp="1"/>
          </p:cNvGraphicFramePr>
          <p:nvPr>
            <p:extLst/>
          </p:nvPr>
        </p:nvGraphicFramePr>
        <p:xfrm>
          <a:off x="500951" y="3246160"/>
          <a:ext cx="5378884" cy="2671128"/>
        </p:xfrm>
        <a:graphic>
          <a:graphicData uri="http://schemas.openxmlformats.org/drawingml/2006/table">
            <a:tbl>
              <a:tblPr firstRow="1" bandRow="1">
                <a:tableStyleId>{71CB66AA-850D-4605-A19E-2ED404D436C7}</a:tableStyleId>
              </a:tblPr>
              <a:tblGrid>
                <a:gridCol w="1132003">
                  <a:extLst>
                    <a:ext uri="{9D8B030D-6E8A-4147-A177-3AD203B41FA5}">
                      <a16:colId xmlns:a16="http://schemas.microsoft.com/office/drawing/2014/main" xmlns="" val="20000"/>
                    </a:ext>
                  </a:extLst>
                </a:gridCol>
                <a:gridCol w="1172247">
                  <a:extLst>
                    <a:ext uri="{9D8B030D-6E8A-4147-A177-3AD203B41FA5}">
                      <a16:colId xmlns:a16="http://schemas.microsoft.com/office/drawing/2014/main" xmlns="" val="20001"/>
                    </a:ext>
                  </a:extLst>
                </a:gridCol>
                <a:gridCol w="1804633">
                  <a:extLst>
                    <a:ext uri="{9D8B030D-6E8A-4147-A177-3AD203B41FA5}">
                      <a16:colId xmlns:a16="http://schemas.microsoft.com/office/drawing/2014/main" xmlns="" val="20002"/>
                    </a:ext>
                  </a:extLst>
                </a:gridCol>
                <a:gridCol w="1270001">
                  <a:extLst>
                    <a:ext uri="{9D8B030D-6E8A-4147-A177-3AD203B41FA5}">
                      <a16:colId xmlns:a16="http://schemas.microsoft.com/office/drawing/2014/main" xmlns="" val="20003"/>
                    </a:ext>
                  </a:extLst>
                </a:gridCol>
              </a:tblGrid>
              <a:tr h="385751">
                <a:tc>
                  <a:txBody>
                    <a:bodyPr/>
                    <a:lstStyle/>
                    <a:p>
                      <a:pPr marL="0" lvl="0" indent="0" algn="ctr" rtl="0">
                        <a:spcBef>
                          <a:spcPts val="0"/>
                        </a:spcBef>
                        <a:spcAft>
                          <a:spcPts val="0"/>
                        </a:spcAft>
                        <a:buNone/>
                      </a:pPr>
                      <a:r>
                        <a:rPr lang="en-US" sz="1600" b="1" dirty="0" err="1" smtClean="0">
                          <a:solidFill>
                            <a:schemeClr val="lt1"/>
                          </a:solidFill>
                        </a:rPr>
                        <a:t>order_id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patient_id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smtClean="0">
                          <a:solidFill>
                            <a:schemeClr val="lt1"/>
                          </a:solidFill>
                        </a:rPr>
                        <a:t>description</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result_time</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extLst>
                  <a:ext uri="{0D108BD9-81ED-4DB2-BD59-A6C34878D82A}">
                    <a16:rowId xmlns:a16="http://schemas.microsoft.com/office/drawing/2014/main" xmlns="" val="10000"/>
                  </a:ext>
                </a:extLst>
              </a:tr>
              <a:tr h="559229">
                <a:tc>
                  <a:txBody>
                    <a:bodyPr/>
                    <a:lstStyle/>
                    <a:p>
                      <a:pPr marL="0" lvl="0" indent="0" algn="ctr" rtl="0">
                        <a:spcBef>
                          <a:spcPts val="0"/>
                        </a:spcBef>
                        <a:spcAft>
                          <a:spcPts val="0"/>
                        </a:spcAft>
                        <a:buNone/>
                      </a:pPr>
                      <a:r>
                        <a:rPr lang="en-US" sz="1400" dirty="0"/>
                        <a:t>19766</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marL="0" lvl="0" indent="0" algn="ctr" rtl="0">
                        <a:spcBef>
                          <a:spcPts val="0"/>
                        </a:spcBef>
                        <a:spcAft>
                          <a:spcPts val="0"/>
                        </a:spcAft>
                        <a:buNone/>
                      </a:pPr>
                      <a:r>
                        <a:rPr lang="en-US" sz="1400" dirty="0"/>
                        <a:t>511388</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marL="0" lvl="0" indent="0" algn="ctr" rtl="0">
                        <a:spcBef>
                          <a:spcPts val="0"/>
                        </a:spcBef>
                        <a:spcAft>
                          <a:spcPts val="0"/>
                        </a:spcAft>
                        <a:buNone/>
                      </a:pPr>
                      <a:r>
                        <a:rPr lang="en-US" sz="1400" dirty="0"/>
                        <a:t>PROTHROMBIN TIME</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algn="ctr"/>
                      <a:r>
                        <a:rPr lang="en-US" sz="1400" dirty="0" smtClean="0">
                          <a:effectLst/>
                        </a:rPr>
                        <a:t>2017-09-20</a:t>
                      </a:r>
                      <a:endParaRPr lang="en-US" sz="1400" dirty="0">
                        <a:effectLst/>
                      </a:endParaRP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 val="10001"/>
                  </a:ext>
                </a:extLst>
              </a:tr>
              <a:tr h="559229">
                <a:tc>
                  <a:txBody>
                    <a:bodyPr/>
                    <a:lstStyle/>
                    <a:p>
                      <a:pPr marL="0" lvl="0" indent="0" algn="ctr" rtl="0">
                        <a:spcBef>
                          <a:spcPts val="0"/>
                        </a:spcBef>
                        <a:spcAft>
                          <a:spcPts val="0"/>
                        </a:spcAft>
                        <a:buNone/>
                      </a:pPr>
                      <a:r>
                        <a:rPr lang="en-US" sz="1400" dirty="0"/>
                        <a:t>88444</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marL="0" lvl="0" indent="0" algn="ctr" rtl="0">
                        <a:spcBef>
                          <a:spcPts val="0"/>
                        </a:spcBef>
                        <a:spcAft>
                          <a:spcPts val="0"/>
                        </a:spcAft>
                        <a:buNone/>
                      </a:pPr>
                      <a:r>
                        <a:rPr lang="en-US" sz="1400" dirty="0"/>
                        <a:t>511388</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marL="0" lvl="0" indent="0" algn="ctr" rtl="0">
                        <a:spcBef>
                          <a:spcPts val="0"/>
                        </a:spcBef>
                        <a:spcAft>
                          <a:spcPts val="0"/>
                        </a:spcAft>
                        <a:buNone/>
                      </a:pPr>
                      <a:r>
                        <a:rPr lang="en-US" sz="1400" dirty="0"/>
                        <a:t>BASIC METABOLIC PANEL</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a:r>
                        <a:rPr lang="en-US" sz="1400" dirty="0" smtClean="0">
                          <a:effectLst/>
                        </a:rPr>
                        <a:t>2017-09-01</a:t>
                      </a:r>
                      <a:endParaRPr lang="en-US" sz="1400" dirty="0">
                        <a:effectLst/>
                      </a:endParaRP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10002"/>
                  </a:ext>
                </a:extLst>
              </a:tr>
              <a:tr h="781168">
                <a:tc>
                  <a:txBody>
                    <a:bodyPr/>
                    <a:lstStyle/>
                    <a:p>
                      <a:pPr marL="0" lvl="0" indent="0" algn="ctr" rtl="0">
                        <a:spcBef>
                          <a:spcPts val="0"/>
                        </a:spcBef>
                        <a:spcAft>
                          <a:spcPts val="0"/>
                        </a:spcAft>
                        <a:buNone/>
                      </a:pPr>
                      <a:r>
                        <a:rPr lang="en-US" sz="1400" dirty="0"/>
                        <a:t>40477</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lvl="0" indent="0" algn="ctr" rtl="0">
                        <a:spcBef>
                          <a:spcPts val="0"/>
                        </a:spcBef>
                        <a:spcAft>
                          <a:spcPts val="0"/>
                        </a:spcAft>
                        <a:buNone/>
                      </a:pPr>
                      <a:r>
                        <a:rPr lang="en-US" sz="1400" dirty="0"/>
                        <a:t>508061</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lvl="0" indent="0" algn="ctr" rtl="0">
                        <a:spcBef>
                          <a:spcPts val="0"/>
                        </a:spcBef>
                        <a:spcAft>
                          <a:spcPts val="0"/>
                        </a:spcAft>
                        <a:buNone/>
                      </a:pPr>
                      <a:r>
                        <a:rPr lang="en-US" sz="1400" dirty="0"/>
                        <a:t>THYROID STIMULATING HORMONE</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ctr"/>
                      <a:r>
                        <a:rPr lang="en-US" sz="1400" dirty="0" smtClean="0">
                          <a:effectLst/>
                        </a:rPr>
                        <a:t>2017-09-28</a:t>
                      </a:r>
                      <a:endParaRPr lang="en-US" sz="1400" dirty="0">
                        <a:effectLst/>
                      </a:endParaRP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xmlns="" val="10003"/>
                  </a:ext>
                </a:extLst>
              </a:tr>
              <a:tr h="385751">
                <a:tc>
                  <a:txBody>
                    <a:bodyPr/>
                    <a:lstStyle/>
                    <a:p>
                      <a:pPr marL="0" lvl="0" indent="0" algn="ctr" rtl="0">
                        <a:spcBef>
                          <a:spcPts val="0"/>
                        </a:spcBef>
                        <a:spcAft>
                          <a:spcPts val="0"/>
                        </a:spcAft>
                        <a:buNone/>
                      </a:pPr>
                      <a:r>
                        <a:rPr lang="en-US" sz="1400" dirty="0"/>
                        <a:t>97641</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lvl="0" indent="0" algn="ctr" rtl="0">
                        <a:spcBef>
                          <a:spcPts val="0"/>
                        </a:spcBef>
                        <a:spcAft>
                          <a:spcPts val="0"/>
                        </a:spcAft>
                        <a:buNone/>
                      </a:pPr>
                      <a:r>
                        <a:rPr lang="en-US" sz="1400" dirty="0"/>
                        <a:t>508061</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lvl="0" indent="0" algn="ctr" rtl="0">
                        <a:spcBef>
                          <a:spcPts val="0"/>
                        </a:spcBef>
                        <a:spcAft>
                          <a:spcPts val="0"/>
                        </a:spcAft>
                        <a:buNone/>
                      </a:pPr>
                      <a:r>
                        <a:rPr lang="en-US" sz="1400" dirty="0"/>
                        <a:t>T4, FREE</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a:r>
                        <a:rPr lang="en-US" sz="1400" dirty="0" smtClean="0">
                          <a:effectLst/>
                        </a:rPr>
                        <a:t>2017-09-04</a:t>
                      </a:r>
                      <a:endParaRPr lang="en-US" sz="1400" dirty="0">
                        <a:effectLst/>
                      </a:endParaRP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0004"/>
                  </a:ext>
                </a:extLst>
              </a:tr>
            </a:tbl>
          </a:graphicData>
        </a:graphic>
      </p:graphicFrame>
      <p:cxnSp>
        <p:nvCxnSpPr>
          <p:cNvPr id="12" name="Straight Arrow Connector 11"/>
          <p:cNvCxnSpPr/>
          <p:nvPr/>
        </p:nvCxnSpPr>
        <p:spPr>
          <a:xfrm>
            <a:off x="5879835" y="4651867"/>
            <a:ext cx="486241" cy="1457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p:extLst>
              <p:ext uri="{D42A27DB-BD31-4B8C-83A1-F6EECF244321}">
                <p14:modId xmlns:p14="http://schemas.microsoft.com/office/powerpoint/2010/main" val="1500212523"/>
              </p:ext>
            </p:extLst>
          </p:nvPr>
        </p:nvGraphicFramePr>
        <p:xfrm>
          <a:off x="6366076" y="3269948"/>
          <a:ext cx="5404016" cy="2671700"/>
        </p:xfrm>
        <a:graphic>
          <a:graphicData uri="http://schemas.openxmlformats.org/drawingml/2006/table">
            <a:tbl>
              <a:tblPr firstRow="1" bandRow="1"/>
              <a:tblGrid>
                <a:gridCol w="1253970"/>
                <a:gridCol w="1059904"/>
                <a:gridCol w="1799822"/>
                <a:gridCol w="1290320"/>
              </a:tblGrid>
              <a:tr h="370840">
                <a:tc>
                  <a:txBody>
                    <a:bodyPr/>
                    <a:lstStyle/>
                    <a:p>
                      <a:pPr marL="0" marR="0" algn="ctr">
                        <a:lnSpc>
                          <a:spcPct val="107000"/>
                        </a:lnSpc>
                        <a:spcBef>
                          <a:spcPts val="0"/>
                        </a:spcBef>
                        <a:spcAft>
                          <a:spcPts val="800"/>
                        </a:spcAft>
                      </a:pPr>
                      <a:r>
                        <a:rPr lang="en-US" sz="1600" b="1" i="0" u="none" strike="noStrike" cap="none" dirty="0" err="1">
                          <a:solidFill>
                            <a:schemeClr val="bg1"/>
                          </a:solidFill>
                          <a:effectLst/>
                          <a:latin typeface="+mj-lt"/>
                          <a:ea typeface="Calibri" panose="020F0502020204030204" pitchFamily="34" charset="0"/>
                          <a:cs typeface="Times New Roman" panose="02020603050405020304" pitchFamily="18" charset="0"/>
                          <a:sym typeface="Arial"/>
                        </a:rPr>
                        <a:t>order_id</a:t>
                      </a:r>
                      <a:endParaRPr lang="en-US" sz="1600" b="1" i="0" u="none" strike="noStrike" cap="none" dirty="0">
                        <a:solidFill>
                          <a:schemeClr val="bg1"/>
                        </a:solidFill>
                        <a:effectLst/>
                        <a:latin typeface="+mj-lt"/>
                        <a:ea typeface="Calibri" panose="020F0502020204030204" pitchFamily="34" charset="0"/>
                        <a:cs typeface="Times New Roman" panose="02020603050405020304" pitchFamily="18" charset="0"/>
                        <a:sym typeface="Arial"/>
                      </a:endParaRP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A6A6A6"/>
                    </a:solidFill>
                  </a:tcPr>
                </a:tc>
                <a:tc>
                  <a:txBody>
                    <a:bodyPr/>
                    <a:lstStyle/>
                    <a:p>
                      <a:pPr marL="0" marR="0" algn="ctr">
                        <a:lnSpc>
                          <a:spcPct val="107000"/>
                        </a:lnSpc>
                        <a:spcBef>
                          <a:spcPts val="0"/>
                        </a:spcBef>
                        <a:spcAft>
                          <a:spcPts val="800"/>
                        </a:spcAft>
                      </a:pPr>
                      <a:r>
                        <a:rPr lang="en-US" sz="1600" b="1" i="0" u="none" strike="noStrike" cap="none" dirty="0" err="1">
                          <a:solidFill>
                            <a:schemeClr val="bg1"/>
                          </a:solidFill>
                          <a:effectLst/>
                          <a:latin typeface="+mj-lt"/>
                          <a:ea typeface="Calibri" panose="020F0502020204030204" pitchFamily="34" charset="0"/>
                          <a:cs typeface="Times New Roman" panose="02020603050405020304" pitchFamily="18" charset="0"/>
                          <a:sym typeface="Arial"/>
                        </a:rPr>
                        <a:t>patient_id</a:t>
                      </a:r>
                      <a:endParaRPr lang="en-US" sz="1600" b="1" i="0" u="none" strike="noStrike" cap="none" dirty="0">
                        <a:solidFill>
                          <a:schemeClr val="bg1"/>
                        </a:solidFill>
                        <a:effectLst/>
                        <a:latin typeface="+mj-lt"/>
                        <a:ea typeface="Calibri" panose="020F0502020204030204" pitchFamily="34" charset="0"/>
                        <a:cs typeface="Times New Roman" panose="02020603050405020304" pitchFamily="18" charset="0"/>
                        <a:sym typeface="Arial"/>
                      </a:endParaRP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A6A6A6"/>
                    </a:solidFill>
                  </a:tcPr>
                </a:tc>
                <a:tc>
                  <a:txBody>
                    <a:bodyPr/>
                    <a:lstStyle/>
                    <a:p>
                      <a:pPr marL="0" marR="0" algn="ctr">
                        <a:lnSpc>
                          <a:spcPct val="107000"/>
                        </a:lnSpc>
                        <a:spcBef>
                          <a:spcPts val="0"/>
                        </a:spcBef>
                        <a:spcAft>
                          <a:spcPts val="800"/>
                        </a:spcAft>
                      </a:pPr>
                      <a:r>
                        <a:rPr lang="en-US" sz="1600" b="1" i="0" u="none" strike="noStrike" cap="none" dirty="0">
                          <a:solidFill>
                            <a:schemeClr val="bg1"/>
                          </a:solidFill>
                          <a:effectLst/>
                          <a:latin typeface="+mj-lt"/>
                          <a:ea typeface="Calibri" panose="020F0502020204030204" pitchFamily="34" charset="0"/>
                          <a:cs typeface="Times New Roman" panose="02020603050405020304" pitchFamily="18" charset="0"/>
                          <a:sym typeface="Arial"/>
                        </a:rPr>
                        <a:t>description</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A6A6A6"/>
                    </a:solidFill>
                  </a:tcPr>
                </a:tc>
                <a:tc>
                  <a:txBody>
                    <a:bodyPr/>
                    <a:lstStyle/>
                    <a:p>
                      <a:pPr marL="0" marR="0" algn="ctr">
                        <a:lnSpc>
                          <a:spcPct val="107000"/>
                        </a:lnSpc>
                        <a:spcBef>
                          <a:spcPts val="0"/>
                        </a:spcBef>
                        <a:spcAft>
                          <a:spcPts val="800"/>
                        </a:spcAft>
                      </a:pPr>
                      <a:r>
                        <a:rPr lang="en-US" sz="1600" b="1" i="0" u="none" strike="noStrike" cap="none" dirty="0" err="1">
                          <a:solidFill>
                            <a:schemeClr val="bg1"/>
                          </a:solidFill>
                          <a:effectLst/>
                          <a:latin typeface="+mj-lt"/>
                          <a:ea typeface="Calibri" panose="020F0502020204030204" pitchFamily="34" charset="0"/>
                          <a:cs typeface="Times New Roman" panose="02020603050405020304" pitchFamily="18" charset="0"/>
                          <a:sym typeface="Arial"/>
                        </a:rPr>
                        <a:t>result_time</a:t>
                      </a:r>
                      <a:endParaRPr lang="en-US" sz="1600" b="1" i="0" u="none" strike="noStrike" cap="none" dirty="0">
                        <a:solidFill>
                          <a:schemeClr val="bg1"/>
                        </a:solidFill>
                        <a:effectLst/>
                        <a:latin typeface="+mj-lt"/>
                        <a:ea typeface="Calibri" panose="020F0502020204030204" pitchFamily="34" charset="0"/>
                        <a:cs typeface="Times New Roman" panose="02020603050405020304" pitchFamily="18" charset="0"/>
                        <a:sym typeface="Arial"/>
                      </a:endParaRP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A6A6A6"/>
                    </a:solidFill>
                  </a:tcPr>
                </a:tc>
              </a:tr>
              <a:tr h="563880">
                <a:tc>
                  <a:txBody>
                    <a:bodyPr/>
                    <a:lstStyle/>
                    <a:p>
                      <a:pPr marL="0" marR="0" algn="ctr">
                        <a:lnSpc>
                          <a:spcPct val="107000"/>
                        </a:lnSpc>
                        <a:spcBef>
                          <a:spcPts val="0"/>
                        </a:spcBef>
                        <a:spcAft>
                          <a:spcPts val="800"/>
                        </a:spcAft>
                      </a:pPr>
                      <a:r>
                        <a:rPr lang="en-US" sz="1400" b="0" i="0" u="none" strike="noStrike" cap="none" dirty="0">
                          <a:solidFill>
                            <a:schemeClr val="tx1"/>
                          </a:solidFill>
                          <a:effectLst/>
                          <a:latin typeface="+mj-lt"/>
                          <a:ea typeface="Calibri" panose="020F0502020204030204" pitchFamily="34" charset="0"/>
                          <a:cs typeface="Times New Roman" panose="02020603050405020304" pitchFamily="18" charset="0"/>
                          <a:sym typeface="Arial"/>
                        </a:rPr>
                        <a:t>40477</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376092"/>
                    </a:solidFill>
                  </a:tcPr>
                </a:tc>
                <a:tc>
                  <a:txBody>
                    <a:bodyPr/>
                    <a:lstStyle/>
                    <a:p>
                      <a:pPr marL="0" marR="0" algn="ctr">
                        <a:lnSpc>
                          <a:spcPct val="107000"/>
                        </a:lnSpc>
                        <a:spcBef>
                          <a:spcPts val="0"/>
                        </a:spcBef>
                        <a:spcAft>
                          <a:spcPts val="800"/>
                        </a:spcAft>
                      </a:pPr>
                      <a:r>
                        <a:rPr lang="en-US" sz="1400" b="0" i="0" u="none" strike="noStrike" cap="none" dirty="0">
                          <a:solidFill>
                            <a:schemeClr val="tx1"/>
                          </a:solidFill>
                          <a:effectLst/>
                          <a:latin typeface="+mj-lt"/>
                          <a:ea typeface="Calibri" panose="020F0502020204030204" pitchFamily="34" charset="0"/>
                          <a:cs typeface="Times New Roman" panose="02020603050405020304" pitchFamily="18" charset="0"/>
                          <a:sym typeface="Arial"/>
                        </a:rPr>
                        <a:t>508061</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376092"/>
                    </a:solidFill>
                  </a:tcPr>
                </a:tc>
                <a:tc>
                  <a:txBody>
                    <a:bodyPr/>
                    <a:lstStyle/>
                    <a:p>
                      <a:pPr marL="0" marR="0" algn="ctr">
                        <a:lnSpc>
                          <a:spcPct val="107000"/>
                        </a:lnSpc>
                        <a:spcBef>
                          <a:spcPts val="0"/>
                        </a:spcBef>
                        <a:spcAft>
                          <a:spcPts val="800"/>
                        </a:spcAft>
                      </a:pPr>
                      <a:r>
                        <a:rPr lang="en-US" sz="1400" b="0" i="0" u="none" strike="noStrike" cap="none" dirty="0">
                          <a:solidFill>
                            <a:schemeClr val="tx1"/>
                          </a:solidFill>
                          <a:effectLst/>
                          <a:latin typeface="+mj-lt"/>
                          <a:ea typeface="Calibri" panose="020F0502020204030204" pitchFamily="34" charset="0"/>
                          <a:cs typeface="Times New Roman" panose="02020603050405020304" pitchFamily="18" charset="0"/>
                          <a:sym typeface="Arial"/>
                        </a:rPr>
                        <a:t>THYROID STIMULATING HORMONE</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376092"/>
                    </a:solidFill>
                  </a:tcPr>
                </a:tc>
                <a:tc>
                  <a:txBody>
                    <a:bodyPr/>
                    <a:lstStyle/>
                    <a:p>
                      <a:pPr marL="0" marR="0" algn="ctr">
                        <a:lnSpc>
                          <a:spcPct val="107000"/>
                        </a:lnSpc>
                        <a:spcBef>
                          <a:spcPts val="0"/>
                        </a:spcBef>
                        <a:spcAft>
                          <a:spcPts val="800"/>
                        </a:spcAft>
                      </a:pPr>
                      <a:r>
                        <a:rPr lang="en-US" sz="1400" b="0" i="0" u="none" strike="noStrike" cap="none">
                          <a:solidFill>
                            <a:schemeClr val="tx1"/>
                          </a:solidFill>
                          <a:effectLst/>
                          <a:latin typeface="+mj-lt"/>
                          <a:ea typeface="Calibri" panose="020F0502020204030204" pitchFamily="34" charset="0"/>
                          <a:cs typeface="Times New Roman" panose="02020603050405020304" pitchFamily="18" charset="0"/>
                          <a:sym typeface="Arial"/>
                        </a:rPr>
                        <a:t>2017-09-28</a:t>
                      </a:r>
                    </a:p>
                  </a:txBody>
                  <a:tcPr marL="45720" marR="45720" marT="15240" marB="1524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376092"/>
                    </a:solidFill>
                  </a:tcPr>
                </a:tc>
              </a:tr>
              <a:tr h="370840">
                <a:tc>
                  <a:txBody>
                    <a:bodyPr/>
                    <a:lstStyle/>
                    <a:p>
                      <a:pPr marL="0" marR="0" algn="ctr">
                        <a:lnSpc>
                          <a:spcPct val="107000"/>
                        </a:lnSpc>
                        <a:spcBef>
                          <a:spcPts val="0"/>
                        </a:spcBef>
                        <a:spcAft>
                          <a:spcPts val="800"/>
                        </a:spcAft>
                      </a:pPr>
                      <a:r>
                        <a:rPr lang="en-US" sz="1400" b="0" i="0" u="none" strike="noStrike" cap="none">
                          <a:solidFill>
                            <a:schemeClr val="tx1"/>
                          </a:solidFill>
                          <a:effectLst/>
                          <a:latin typeface="+mj-lt"/>
                          <a:ea typeface="Calibri" panose="020F0502020204030204" pitchFamily="34" charset="0"/>
                          <a:cs typeface="Times New Roman" panose="02020603050405020304" pitchFamily="18" charset="0"/>
                          <a:sym typeface="Arial"/>
                        </a:rPr>
                        <a:t>19766</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95B3D7"/>
                    </a:solidFill>
                  </a:tcPr>
                </a:tc>
                <a:tc>
                  <a:txBody>
                    <a:bodyPr/>
                    <a:lstStyle/>
                    <a:p>
                      <a:pPr marL="0" marR="0" algn="ctr">
                        <a:lnSpc>
                          <a:spcPct val="107000"/>
                        </a:lnSpc>
                        <a:spcBef>
                          <a:spcPts val="0"/>
                        </a:spcBef>
                        <a:spcAft>
                          <a:spcPts val="800"/>
                        </a:spcAft>
                      </a:pPr>
                      <a:r>
                        <a:rPr lang="en-US" sz="1400" b="0" i="0" u="none" strike="noStrike" cap="none">
                          <a:solidFill>
                            <a:schemeClr val="tx1"/>
                          </a:solidFill>
                          <a:effectLst/>
                          <a:latin typeface="+mj-lt"/>
                          <a:ea typeface="Calibri" panose="020F0502020204030204" pitchFamily="34" charset="0"/>
                          <a:cs typeface="Times New Roman" panose="02020603050405020304" pitchFamily="18" charset="0"/>
                          <a:sym typeface="Arial"/>
                        </a:rPr>
                        <a:t>511388</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95B3D7"/>
                    </a:solidFill>
                  </a:tcPr>
                </a:tc>
                <a:tc>
                  <a:txBody>
                    <a:bodyPr/>
                    <a:lstStyle/>
                    <a:p>
                      <a:pPr marL="0" marR="0" algn="ctr">
                        <a:lnSpc>
                          <a:spcPct val="107000"/>
                        </a:lnSpc>
                        <a:spcBef>
                          <a:spcPts val="0"/>
                        </a:spcBef>
                        <a:spcAft>
                          <a:spcPts val="800"/>
                        </a:spcAft>
                      </a:pPr>
                      <a:r>
                        <a:rPr lang="en-US" sz="1400" b="0" i="0" u="none" strike="noStrike" cap="none" dirty="0">
                          <a:solidFill>
                            <a:schemeClr val="tx1"/>
                          </a:solidFill>
                          <a:effectLst/>
                          <a:latin typeface="+mj-lt"/>
                          <a:ea typeface="Calibri" panose="020F0502020204030204" pitchFamily="34" charset="0"/>
                          <a:cs typeface="Times New Roman" panose="02020603050405020304" pitchFamily="18" charset="0"/>
                          <a:sym typeface="Arial"/>
                        </a:rPr>
                        <a:t>PROTHROMBIN TIME</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95B3D7"/>
                    </a:solidFill>
                  </a:tcPr>
                </a:tc>
                <a:tc>
                  <a:txBody>
                    <a:bodyPr/>
                    <a:lstStyle/>
                    <a:p>
                      <a:pPr marL="0" marR="0" algn="ctr">
                        <a:lnSpc>
                          <a:spcPct val="107000"/>
                        </a:lnSpc>
                        <a:spcBef>
                          <a:spcPts val="0"/>
                        </a:spcBef>
                        <a:spcAft>
                          <a:spcPts val="800"/>
                        </a:spcAft>
                      </a:pPr>
                      <a:r>
                        <a:rPr lang="en-US" sz="1400" b="0" i="0" u="none" strike="noStrike" cap="none">
                          <a:solidFill>
                            <a:schemeClr val="tx1"/>
                          </a:solidFill>
                          <a:effectLst/>
                          <a:latin typeface="+mj-lt"/>
                          <a:ea typeface="Calibri" panose="020F0502020204030204" pitchFamily="34" charset="0"/>
                          <a:cs typeface="Times New Roman" panose="02020603050405020304" pitchFamily="18" charset="0"/>
                          <a:sym typeface="Arial"/>
                        </a:rPr>
                        <a:t>2017-09-20</a:t>
                      </a:r>
                    </a:p>
                  </a:txBody>
                  <a:tcPr marL="45720" marR="45720" marT="15240" marB="1524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95B3D7"/>
                    </a:solidFill>
                  </a:tcPr>
                </a:tc>
              </a:tr>
              <a:tr h="370840">
                <a:tc>
                  <a:txBody>
                    <a:bodyPr/>
                    <a:lstStyle/>
                    <a:p>
                      <a:pPr marL="0" marR="0" algn="ctr">
                        <a:lnSpc>
                          <a:spcPct val="107000"/>
                        </a:lnSpc>
                        <a:spcBef>
                          <a:spcPts val="0"/>
                        </a:spcBef>
                        <a:spcAft>
                          <a:spcPts val="800"/>
                        </a:spcAft>
                      </a:pPr>
                      <a:r>
                        <a:rPr lang="en-US" sz="1400" b="0" i="0" u="none" strike="noStrike" cap="none">
                          <a:solidFill>
                            <a:schemeClr val="tx1"/>
                          </a:solidFill>
                          <a:effectLst/>
                          <a:latin typeface="+mj-lt"/>
                          <a:ea typeface="Calibri" panose="020F0502020204030204" pitchFamily="34" charset="0"/>
                          <a:cs typeface="Times New Roman" panose="02020603050405020304" pitchFamily="18" charset="0"/>
                          <a:sym typeface="Arial"/>
                        </a:rPr>
                        <a:t>97641</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B9CDE5"/>
                    </a:solidFill>
                  </a:tcPr>
                </a:tc>
                <a:tc>
                  <a:txBody>
                    <a:bodyPr/>
                    <a:lstStyle/>
                    <a:p>
                      <a:pPr marL="0" marR="0" algn="ctr">
                        <a:lnSpc>
                          <a:spcPct val="107000"/>
                        </a:lnSpc>
                        <a:spcBef>
                          <a:spcPts val="0"/>
                        </a:spcBef>
                        <a:spcAft>
                          <a:spcPts val="800"/>
                        </a:spcAft>
                      </a:pPr>
                      <a:r>
                        <a:rPr lang="en-US" sz="1400" b="0" i="0" u="none" strike="noStrike" cap="none">
                          <a:solidFill>
                            <a:schemeClr val="tx1"/>
                          </a:solidFill>
                          <a:effectLst/>
                          <a:latin typeface="+mj-lt"/>
                          <a:ea typeface="Calibri" panose="020F0502020204030204" pitchFamily="34" charset="0"/>
                          <a:cs typeface="Times New Roman" panose="02020603050405020304" pitchFamily="18" charset="0"/>
                          <a:sym typeface="Arial"/>
                        </a:rPr>
                        <a:t>508061</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B9CDE5"/>
                    </a:solidFill>
                  </a:tcPr>
                </a:tc>
                <a:tc>
                  <a:txBody>
                    <a:bodyPr/>
                    <a:lstStyle/>
                    <a:p>
                      <a:pPr marL="0" marR="0" algn="ctr">
                        <a:lnSpc>
                          <a:spcPct val="107000"/>
                        </a:lnSpc>
                        <a:spcBef>
                          <a:spcPts val="0"/>
                        </a:spcBef>
                        <a:spcAft>
                          <a:spcPts val="800"/>
                        </a:spcAft>
                      </a:pPr>
                      <a:r>
                        <a:rPr lang="en-US" sz="1400" b="0" i="0" u="none" strike="noStrike" cap="none" dirty="0">
                          <a:solidFill>
                            <a:schemeClr val="tx1"/>
                          </a:solidFill>
                          <a:effectLst/>
                          <a:latin typeface="+mj-lt"/>
                          <a:ea typeface="Calibri" panose="020F0502020204030204" pitchFamily="34" charset="0"/>
                          <a:cs typeface="Times New Roman" panose="02020603050405020304" pitchFamily="18" charset="0"/>
                          <a:sym typeface="Arial"/>
                        </a:rPr>
                        <a:t>T4, FREE</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B9CDE5"/>
                    </a:solidFill>
                  </a:tcPr>
                </a:tc>
                <a:tc>
                  <a:txBody>
                    <a:bodyPr/>
                    <a:lstStyle/>
                    <a:p>
                      <a:pPr marL="0" marR="0" algn="ctr">
                        <a:lnSpc>
                          <a:spcPct val="107000"/>
                        </a:lnSpc>
                        <a:spcBef>
                          <a:spcPts val="0"/>
                        </a:spcBef>
                        <a:spcAft>
                          <a:spcPts val="800"/>
                        </a:spcAft>
                      </a:pPr>
                      <a:r>
                        <a:rPr lang="en-US" sz="1400" b="0" i="0" u="none" strike="noStrike" cap="none" dirty="0">
                          <a:solidFill>
                            <a:schemeClr val="tx1"/>
                          </a:solidFill>
                          <a:effectLst/>
                          <a:latin typeface="+mj-lt"/>
                          <a:ea typeface="Calibri" panose="020F0502020204030204" pitchFamily="34" charset="0"/>
                          <a:cs typeface="Times New Roman" panose="02020603050405020304" pitchFamily="18" charset="0"/>
                          <a:sym typeface="Arial"/>
                        </a:rPr>
                        <a:t>2017-09-04</a:t>
                      </a:r>
                    </a:p>
                  </a:txBody>
                  <a:tcPr marL="45720" marR="45720" marT="15240" marB="1524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B9CDE5"/>
                    </a:solidFill>
                  </a:tcPr>
                </a:tc>
              </a:tr>
              <a:tr h="370840">
                <a:tc>
                  <a:txBody>
                    <a:bodyPr/>
                    <a:lstStyle/>
                    <a:p>
                      <a:pPr marL="0" marR="0" algn="ctr">
                        <a:lnSpc>
                          <a:spcPct val="107000"/>
                        </a:lnSpc>
                        <a:spcBef>
                          <a:spcPts val="0"/>
                        </a:spcBef>
                        <a:spcAft>
                          <a:spcPts val="800"/>
                        </a:spcAft>
                      </a:pPr>
                      <a:r>
                        <a:rPr lang="en-US" sz="1400" b="0" i="0" u="none" strike="noStrike" cap="none">
                          <a:solidFill>
                            <a:schemeClr val="tx1"/>
                          </a:solidFill>
                          <a:effectLst/>
                          <a:latin typeface="+mj-lt"/>
                          <a:ea typeface="Calibri" panose="020F0502020204030204" pitchFamily="34" charset="0"/>
                          <a:cs typeface="Times New Roman" panose="02020603050405020304" pitchFamily="18" charset="0"/>
                          <a:sym typeface="Arial"/>
                        </a:rPr>
                        <a:t>88444</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CE6F2"/>
                    </a:solidFill>
                  </a:tcPr>
                </a:tc>
                <a:tc>
                  <a:txBody>
                    <a:bodyPr/>
                    <a:lstStyle/>
                    <a:p>
                      <a:pPr marL="0" marR="0" algn="ctr">
                        <a:lnSpc>
                          <a:spcPct val="107000"/>
                        </a:lnSpc>
                        <a:spcBef>
                          <a:spcPts val="0"/>
                        </a:spcBef>
                        <a:spcAft>
                          <a:spcPts val="800"/>
                        </a:spcAft>
                      </a:pPr>
                      <a:r>
                        <a:rPr lang="en-US" sz="1400" b="0" i="0" u="none" strike="noStrike" cap="none">
                          <a:solidFill>
                            <a:schemeClr val="tx1"/>
                          </a:solidFill>
                          <a:effectLst/>
                          <a:latin typeface="+mj-lt"/>
                          <a:ea typeface="Calibri" panose="020F0502020204030204" pitchFamily="34" charset="0"/>
                          <a:cs typeface="Times New Roman" panose="02020603050405020304" pitchFamily="18" charset="0"/>
                          <a:sym typeface="Arial"/>
                        </a:rPr>
                        <a:t>511388</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CE6F2"/>
                    </a:solidFill>
                  </a:tcPr>
                </a:tc>
                <a:tc>
                  <a:txBody>
                    <a:bodyPr/>
                    <a:lstStyle/>
                    <a:p>
                      <a:pPr marL="0" marR="0" algn="ctr">
                        <a:lnSpc>
                          <a:spcPct val="107000"/>
                        </a:lnSpc>
                        <a:spcBef>
                          <a:spcPts val="0"/>
                        </a:spcBef>
                        <a:spcAft>
                          <a:spcPts val="800"/>
                        </a:spcAft>
                      </a:pPr>
                      <a:r>
                        <a:rPr lang="en-US" sz="1400" b="0" i="0" u="none" strike="noStrike" cap="none">
                          <a:solidFill>
                            <a:schemeClr val="tx1"/>
                          </a:solidFill>
                          <a:effectLst/>
                          <a:latin typeface="+mj-lt"/>
                          <a:ea typeface="Calibri" panose="020F0502020204030204" pitchFamily="34" charset="0"/>
                          <a:cs typeface="Times New Roman" panose="02020603050405020304" pitchFamily="18" charset="0"/>
                          <a:sym typeface="Arial"/>
                        </a:rPr>
                        <a:t>BASIC METABOLIC PANEL</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CE6F2"/>
                    </a:solidFill>
                  </a:tcPr>
                </a:tc>
                <a:tc>
                  <a:txBody>
                    <a:bodyPr/>
                    <a:lstStyle/>
                    <a:p>
                      <a:pPr marL="0" marR="0" algn="ctr">
                        <a:lnSpc>
                          <a:spcPct val="107000"/>
                        </a:lnSpc>
                        <a:spcBef>
                          <a:spcPts val="0"/>
                        </a:spcBef>
                        <a:spcAft>
                          <a:spcPts val="800"/>
                        </a:spcAft>
                      </a:pPr>
                      <a:r>
                        <a:rPr lang="en-US" sz="1400" b="0" i="0" u="none" strike="noStrike" cap="none" dirty="0">
                          <a:solidFill>
                            <a:schemeClr val="tx1"/>
                          </a:solidFill>
                          <a:effectLst/>
                          <a:latin typeface="+mj-lt"/>
                          <a:ea typeface="Calibri" panose="020F0502020204030204" pitchFamily="34" charset="0"/>
                          <a:cs typeface="Times New Roman" panose="02020603050405020304" pitchFamily="18" charset="0"/>
                          <a:sym typeface="Arial"/>
                        </a:rPr>
                        <a:t>2017-09-01</a:t>
                      </a:r>
                    </a:p>
                  </a:txBody>
                  <a:tcPr marL="45720" marR="45720" marT="15240" marB="1524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CE6F2"/>
                    </a:solidFill>
                  </a:tcPr>
                </a:tc>
              </a:tr>
            </a:tbl>
          </a:graphicData>
        </a:graphic>
      </p:graphicFrame>
    </p:spTree>
    <p:extLst>
      <p:ext uri="{BB962C8B-B14F-4D97-AF65-F5344CB8AC3E}">
        <p14:creationId xmlns:p14="http://schemas.microsoft.com/office/powerpoint/2010/main" val="3239778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32"/>
          <p:cNvSpPr txBox="1">
            <a:spLocks noGrp="1"/>
          </p:cNvSpPr>
          <p:nvPr>
            <p:ph type="title"/>
          </p:nvPr>
        </p:nvSpPr>
        <p:spPr>
          <a:xfrm>
            <a:off x="4749483" y="551701"/>
            <a:ext cx="2651760" cy="777536"/>
          </a:xfrm>
          <a:prstGeom prst="rect">
            <a:avLst/>
          </a:prstGeom>
          <a:noFill/>
          <a:ln>
            <a:noFill/>
          </a:ln>
        </p:spPr>
        <p:txBody>
          <a:bodyPr spcFirstLastPara="1" wrap="square" lIns="0" tIns="6455" rIns="0" bIns="0" anchor="t" anchorCtr="0">
            <a:noAutofit/>
          </a:bodyPr>
          <a:lstStyle/>
          <a:p>
            <a:pPr marL="6803"/>
            <a:r>
              <a:rPr lang="en-US" dirty="0" smtClean="0">
                <a:solidFill>
                  <a:srgbClr val="000000"/>
                </a:solidFill>
              </a:rPr>
              <a:t>arrange()</a:t>
            </a:r>
            <a:endParaRPr dirty="0"/>
          </a:p>
        </p:txBody>
      </p:sp>
      <p:sp>
        <p:nvSpPr>
          <p:cNvPr id="296" name="Google Shape;296;p32"/>
          <p:cNvSpPr txBox="1"/>
          <p:nvPr/>
        </p:nvSpPr>
        <p:spPr>
          <a:xfrm>
            <a:off x="2190655" y="1713022"/>
            <a:ext cx="6159054" cy="1167589"/>
          </a:xfrm>
          <a:prstGeom prst="rect">
            <a:avLst/>
          </a:prstGeom>
          <a:noFill/>
          <a:ln>
            <a:noFill/>
          </a:ln>
        </p:spPr>
        <p:txBody>
          <a:bodyPr spcFirstLastPara="1" wrap="square" lIns="0" tIns="6455" rIns="0" bIns="0" anchor="t" anchorCtr="0">
            <a:noAutofit/>
          </a:bodyPr>
          <a:lstStyle/>
          <a:p>
            <a:pPr marL="6803"/>
            <a:r>
              <a:rPr lang="en-US" sz="2652" dirty="0">
                <a:latin typeface="Calibri"/>
                <a:ea typeface="Calibri"/>
                <a:cs typeface="Calibri"/>
                <a:sym typeface="Calibri"/>
              </a:rPr>
              <a:t>Order rows from smallest to largest </a:t>
            </a:r>
            <a:r>
              <a:rPr lang="en-US" sz="2652" dirty="0" smtClean="0">
                <a:latin typeface="Calibri"/>
                <a:ea typeface="Calibri"/>
                <a:cs typeface="Calibri"/>
                <a:sym typeface="Calibri"/>
              </a:rPr>
              <a:t>values</a:t>
            </a:r>
            <a:endParaRPr sz="2652" dirty="0">
              <a:latin typeface="Calibri"/>
              <a:ea typeface="Calibri"/>
              <a:cs typeface="Calibri"/>
              <a:sym typeface="Calibri"/>
            </a:endParaRPr>
          </a:p>
        </p:txBody>
      </p:sp>
      <p:sp>
        <p:nvSpPr>
          <p:cNvPr id="13" name="Google Shape;131;p17"/>
          <p:cNvSpPr/>
          <p:nvPr/>
        </p:nvSpPr>
        <p:spPr>
          <a:xfrm>
            <a:off x="1758718" y="2201670"/>
            <a:ext cx="913236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4" name="Rectangle 13"/>
          <p:cNvSpPr/>
          <p:nvPr/>
        </p:nvSpPr>
        <p:spPr>
          <a:xfrm>
            <a:off x="1756916" y="2313797"/>
            <a:ext cx="9225602" cy="584775"/>
          </a:xfrm>
          <a:prstGeom prst="rect">
            <a:avLst/>
          </a:prstGeom>
        </p:spPr>
        <p:txBody>
          <a:bodyPr wrap="none">
            <a:spAutoFit/>
          </a:bodyPr>
          <a:lstStyle/>
          <a:p>
            <a:r>
              <a:rPr lang="en-US" sz="3200" dirty="0" smtClean="0">
                <a:latin typeface="Consolas" panose="020B0609020204030204" pitchFamily="49" charset="0"/>
                <a:ea typeface="Courier New"/>
                <a:cs typeface="Consolas" panose="020B0609020204030204" pitchFamily="49" charset="0"/>
                <a:sym typeface="Courier New"/>
              </a:rPr>
              <a:t>arrange(</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orders, </a:t>
            </a:r>
            <a:r>
              <a:rPr lang="en-US" sz="3200" dirty="0" err="1" smtClean="0">
                <a:solidFill>
                  <a:srgbClr val="9BBB59"/>
                </a:solidFill>
                <a:latin typeface="Consolas" panose="020B0609020204030204" pitchFamily="49" charset="0"/>
                <a:ea typeface="Courier New"/>
                <a:cs typeface="Consolas" panose="020B0609020204030204" pitchFamily="49" charset="0"/>
                <a:sym typeface="Courier New"/>
              </a:rPr>
              <a:t>patient_id</a:t>
            </a:r>
            <a:r>
              <a:rPr lang="en-US" sz="3200" dirty="0" smtClean="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err="1" smtClean="0">
                <a:solidFill>
                  <a:srgbClr val="9BBB59"/>
                </a:solidFill>
                <a:latin typeface="Consolas" panose="020B0609020204030204" pitchFamily="49" charset="0"/>
                <a:ea typeface="Courier New"/>
                <a:cs typeface="Consolas" panose="020B0609020204030204" pitchFamily="49" charset="0"/>
                <a:sym typeface="Courier New"/>
              </a:rPr>
              <a:t>result_time</a:t>
            </a:r>
            <a:r>
              <a:rPr lang="en-US" sz="3200" dirty="0" smtClean="0">
                <a:latin typeface="Consolas" panose="020B0609020204030204" pitchFamily="49" charset="0"/>
                <a:ea typeface="Courier New"/>
                <a:cs typeface="Consolas" panose="020B0609020204030204" pitchFamily="49" charset="0"/>
                <a:sym typeface="Courier New"/>
              </a:rPr>
              <a:t>)</a:t>
            </a:r>
            <a:endParaRPr lang="en-US" dirty="0"/>
          </a:p>
        </p:txBody>
      </p:sp>
      <p:sp>
        <p:nvSpPr>
          <p:cNvPr id="1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graphicFrame>
        <p:nvGraphicFramePr>
          <p:cNvPr id="11" name="Table 10"/>
          <p:cNvGraphicFramePr>
            <a:graphicFrameLocks noGrp="1"/>
          </p:cNvGraphicFramePr>
          <p:nvPr>
            <p:extLst>
              <p:ext uri="{D42A27DB-BD31-4B8C-83A1-F6EECF244321}">
                <p14:modId xmlns:p14="http://schemas.microsoft.com/office/powerpoint/2010/main" val="3260634840"/>
              </p:ext>
            </p:extLst>
          </p:nvPr>
        </p:nvGraphicFramePr>
        <p:xfrm>
          <a:off x="500951" y="3246160"/>
          <a:ext cx="5378884" cy="2671128"/>
        </p:xfrm>
        <a:graphic>
          <a:graphicData uri="http://schemas.openxmlformats.org/drawingml/2006/table">
            <a:tbl>
              <a:tblPr firstRow="1" bandRow="1">
                <a:tableStyleId>{71CB66AA-850D-4605-A19E-2ED404D436C7}</a:tableStyleId>
              </a:tblPr>
              <a:tblGrid>
                <a:gridCol w="1132003">
                  <a:extLst>
                    <a:ext uri="{9D8B030D-6E8A-4147-A177-3AD203B41FA5}">
                      <a16:colId xmlns:a16="http://schemas.microsoft.com/office/drawing/2014/main" xmlns="" val="20000"/>
                    </a:ext>
                  </a:extLst>
                </a:gridCol>
                <a:gridCol w="1172247">
                  <a:extLst>
                    <a:ext uri="{9D8B030D-6E8A-4147-A177-3AD203B41FA5}">
                      <a16:colId xmlns:a16="http://schemas.microsoft.com/office/drawing/2014/main" xmlns="" val="20001"/>
                    </a:ext>
                  </a:extLst>
                </a:gridCol>
                <a:gridCol w="1804633">
                  <a:extLst>
                    <a:ext uri="{9D8B030D-6E8A-4147-A177-3AD203B41FA5}">
                      <a16:colId xmlns:a16="http://schemas.microsoft.com/office/drawing/2014/main" xmlns="" val="20002"/>
                    </a:ext>
                  </a:extLst>
                </a:gridCol>
                <a:gridCol w="1270001">
                  <a:extLst>
                    <a:ext uri="{9D8B030D-6E8A-4147-A177-3AD203B41FA5}">
                      <a16:colId xmlns:a16="http://schemas.microsoft.com/office/drawing/2014/main" xmlns="" val="20003"/>
                    </a:ext>
                  </a:extLst>
                </a:gridCol>
              </a:tblGrid>
              <a:tr h="385751">
                <a:tc>
                  <a:txBody>
                    <a:bodyPr/>
                    <a:lstStyle/>
                    <a:p>
                      <a:pPr marL="0" lvl="0" indent="0" algn="ctr" rtl="0">
                        <a:spcBef>
                          <a:spcPts val="0"/>
                        </a:spcBef>
                        <a:spcAft>
                          <a:spcPts val="0"/>
                        </a:spcAft>
                        <a:buNone/>
                      </a:pPr>
                      <a:r>
                        <a:rPr lang="en-US" sz="1600" b="1" dirty="0" err="1" smtClean="0">
                          <a:solidFill>
                            <a:schemeClr val="lt1"/>
                          </a:solidFill>
                        </a:rPr>
                        <a:t>order_id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patient_id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smtClean="0">
                          <a:solidFill>
                            <a:schemeClr val="lt1"/>
                          </a:solidFill>
                        </a:rPr>
                        <a:t>description</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result_time</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extLst>
                  <a:ext uri="{0D108BD9-81ED-4DB2-BD59-A6C34878D82A}">
                    <a16:rowId xmlns:a16="http://schemas.microsoft.com/office/drawing/2014/main" xmlns="" val="10000"/>
                  </a:ext>
                </a:extLst>
              </a:tr>
              <a:tr h="559229">
                <a:tc>
                  <a:txBody>
                    <a:bodyPr/>
                    <a:lstStyle/>
                    <a:p>
                      <a:pPr marL="0" lvl="0" indent="0" algn="ctr" rtl="0">
                        <a:spcBef>
                          <a:spcPts val="0"/>
                        </a:spcBef>
                        <a:spcAft>
                          <a:spcPts val="0"/>
                        </a:spcAft>
                        <a:buNone/>
                      </a:pPr>
                      <a:r>
                        <a:rPr lang="en-US" sz="1400" dirty="0"/>
                        <a:t>19766</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schemeClr>
                    </a:solidFill>
                  </a:tcPr>
                </a:tc>
                <a:tc>
                  <a:txBody>
                    <a:bodyPr/>
                    <a:lstStyle/>
                    <a:p>
                      <a:pPr marL="0" lvl="0" indent="0" algn="ctr" rtl="0">
                        <a:spcBef>
                          <a:spcPts val="0"/>
                        </a:spcBef>
                        <a:spcAft>
                          <a:spcPts val="0"/>
                        </a:spcAft>
                        <a:buNone/>
                      </a:pPr>
                      <a:r>
                        <a:rPr lang="en-US" sz="1400" dirty="0"/>
                        <a:t>511388</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schemeClr>
                    </a:solidFill>
                  </a:tcPr>
                </a:tc>
                <a:tc>
                  <a:txBody>
                    <a:bodyPr/>
                    <a:lstStyle/>
                    <a:p>
                      <a:pPr marL="0" lvl="0" indent="0" algn="ctr" rtl="0">
                        <a:spcBef>
                          <a:spcPts val="0"/>
                        </a:spcBef>
                        <a:spcAft>
                          <a:spcPts val="0"/>
                        </a:spcAft>
                        <a:buNone/>
                      </a:pPr>
                      <a:r>
                        <a:rPr lang="en-US" sz="1400" dirty="0"/>
                        <a:t>PROTHROMBIN TIME</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schemeClr>
                    </a:solidFill>
                  </a:tcPr>
                </a:tc>
                <a:tc>
                  <a:txBody>
                    <a:bodyPr/>
                    <a:lstStyle/>
                    <a:p>
                      <a:pPr algn="ctr"/>
                      <a:r>
                        <a:rPr lang="en-US" sz="1400" dirty="0" smtClean="0">
                          <a:effectLst/>
                        </a:rPr>
                        <a:t>2017-09-20</a:t>
                      </a:r>
                      <a:endParaRPr lang="en-US" sz="1400" dirty="0">
                        <a:effectLst/>
                      </a:endParaRP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xmlns="" val="10001"/>
                  </a:ext>
                </a:extLst>
              </a:tr>
              <a:tr h="559229">
                <a:tc>
                  <a:txBody>
                    <a:bodyPr/>
                    <a:lstStyle/>
                    <a:p>
                      <a:pPr marL="0" lvl="0" indent="0" algn="ctr" rtl="0">
                        <a:spcBef>
                          <a:spcPts val="0"/>
                        </a:spcBef>
                        <a:spcAft>
                          <a:spcPts val="0"/>
                        </a:spcAft>
                        <a:buNone/>
                      </a:pPr>
                      <a:r>
                        <a:rPr lang="en-US" sz="1400" dirty="0"/>
                        <a:t>88444</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marL="0" lvl="0" indent="0" algn="ctr" rtl="0">
                        <a:spcBef>
                          <a:spcPts val="0"/>
                        </a:spcBef>
                        <a:spcAft>
                          <a:spcPts val="0"/>
                        </a:spcAft>
                        <a:buNone/>
                      </a:pPr>
                      <a:r>
                        <a:rPr lang="en-US" sz="1400" dirty="0"/>
                        <a:t>511388</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marL="0" lvl="0" indent="0" algn="ctr" rtl="0">
                        <a:spcBef>
                          <a:spcPts val="0"/>
                        </a:spcBef>
                        <a:spcAft>
                          <a:spcPts val="0"/>
                        </a:spcAft>
                        <a:buNone/>
                      </a:pPr>
                      <a:r>
                        <a:rPr lang="en-US" sz="1400" dirty="0"/>
                        <a:t>BASIC METABOLIC PANEL</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a:r>
                        <a:rPr lang="en-US" sz="1400" dirty="0" smtClean="0">
                          <a:effectLst/>
                        </a:rPr>
                        <a:t>2017-09-01</a:t>
                      </a:r>
                      <a:endParaRPr lang="en-US" sz="1400" dirty="0">
                        <a:effectLst/>
                      </a:endParaRP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xmlns="" val="10002"/>
                  </a:ext>
                </a:extLst>
              </a:tr>
              <a:tr h="781168">
                <a:tc>
                  <a:txBody>
                    <a:bodyPr/>
                    <a:lstStyle/>
                    <a:p>
                      <a:pPr marL="0" lvl="0" indent="0" algn="ctr" rtl="0">
                        <a:spcBef>
                          <a:spcPts val="0"/>
                        </a:spcBef>
                        <a:spcAft>
                          <a:spcPts val="0"/>
                        </a:spcAft>
                        <a:buNone/>
                      </a:pPr>
                      <a:r>
                        <a:rPr lang="en-US" sz="1400" dirty="0"/>
                        <a:t>40477</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lvl="0" indent="0" algn="ctr" rtl="0">
                        <a:spcBef>
                          <a:spcPts val="0"/>
                        </a:spcBef>
                        <a:spcAft>
                          <a:spcPts val="0"/>
                        </a:spcAft>
                        <a:buNone/>
                      </a:pPr>
                      <a:r>
                        <a:rPr lang="en-US" sz="1400" dirty="0"/>
                        <a:t>508061</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60000"/>
                        <a:lumOff val="40000"/>
                      </a:schemeClr>
                    </a:solidFill>
                  </a:tcPr>
                </a:tc>
                <a:tc>
                  <a:txBody>
                    <a:bodyPr/>
                    <a:lstStyle/>
                    <a:p>
                      <a:pPr marL="0" lvl="0" indent="0" algn="ctr" rtl="0">
                        <a:spcBef>
                          <a:spcPts val="0"/>
                        </a:spcBef>
                        <a:spcAft>
                          <a:spcPts val="0"/>
                        </a:spcAft>
                        <a:buNone/>
                      </a:pPr>
                      <a:r>
                        <a:rPr lang="en-US" sz="1400" dirty="0"/>
                        <a:t>THYROID STIMULATING HORMONE</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60000"/>
                        <a:lumOff val="40000"/>
                      </a:schemeClr>
                    </a:solidFill>
                  </a:tcPr>
                </a:tc>
                <a:tc>
                  <a:txBody>
                    <a:bodyPr/>
                    <a:lstStyle/>
                    <a:p>
                      <a:pPr algn="ctr"/>
                      <a:r>
                        <a:rPr lang="en-US" sz="1400" dirty="0" smtClean="0">
                          <a:effectLst/>
                        </a:rPr>
                        <a:t>2017-09-28</a:t>
                      </a:r>
                      <a:endParaRPr lang="en-US" sz="1400" dirty="0">
                        <a:effectLst/>
                      </a:endParaRP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xmlns="" val="10003"/>
                  </a:ext>
                </a:extLst>
              </a:tr>
              <a:tr h="385751">
                <a:tc>
                  <a:txBody>
                    <a:bodyPr/>
                    <a:lstStyle/>
                    <a:p>
                      <a:pPr marL="0" lvl="0" indent="0" algn="ctr" rtl="0">
                        <a:spcBef>
                          <a:spcPts val="0"/>
                        </a:spcBef>
                        <a:spcAft>
                          <a:spcPts val="0"/>
                        </a:spcAft>
                        <a:buNone/>
                      </a:pPr>
                      <a:r>
                        <a:rPr lang="en-US" sz="1400" dirty="0"/>
                        <a:t>97641</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marL="0" lvl="0" indent="0" algn="ctr" rtl="0">
                        <a:spcBef>
                          <a:spcPts val="0"/>
                        </a:spcBef>
                        <a:spcAft>
                          <a:spcPts val="0"/>
                        </a:spcAft>
                        <a:buNone/>
                      </a:pPr>
                      <a:r>
                        <a:rPr lang="en-US" sz="1400" dirty="0"/>
                        <a:t>508061</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marL="0" lvl="0" indent="0" algn="ctr" rtl="0">
                        <a:spcBef>
                          <a:spcPts val="0"/>
                        </a:spcBef>
                        <a:spcAft>
                          <a:spcPts val="0"/>
                        </a:spcAft>
                        <a:buNone/>
                      </a:pPr>
                      <a:r>
                        <a:rPr lang="en-US" sz="1400" dirty="0"/>
                        <a:t>T4, FREE</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r>
                        <a:rPr lang="en-US" sz="1400" dirty="0" smtClean="0">
                          <a:effectLst/>
                        </a:rPr>
                        <a:t>2017-09-04</a:t>
                      </a:r>
                      <a:endParaRPr lang="en-US" sz="1400" dirty="0">
                        <a:effectLst/>
                      </a:endParaRP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xmlns="" val="10004"/>
                  </a:ext>
                </a:extLst>
              </a:tr>
            </a:tbl>
          </a:graphicData>
        </a:graphic>
      </p:graphicFrame>
      <p:cxnSp>
        <p:nvCxnSpPr>
          <p:cNvPr id="12" name="Straight Arrow Connector 11"/>
          <p:cNvCxnSpPr/>
          <p:nvPr/>
        </p:nvCxnSpPr>
        <p:spPr>
          <a:xfrm>
            <a:off x="5879835" y="4651867"/>
            <a:ext cx="486241" cy="1457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138505516"/>
              </p:ext>
            </p:extLst>
          </p:nvPr>
        </p:nvGraphicFramePr>
        <p:xfrm>
          <a:off x="6366076" y="3264396"/>
          <a:ext cx="5378884" cy="2594716"/>
        </p:xfrm>
        <a:graphic>
          <a:graphicData uri="http://schemas.openxmlformats.org/drawingml/2006/table">
            <a:tbl>
              <a:tblPr firstRow="1" bandRow="1"/>
              <a:tblGrid>
                <a:gridCol w="1111684"/>
                <a:gridCol w="1191429"/>
                <a:gridCol w="1795611"/>
                <a:gridCol w="1280160"/>
              </a:tblGrid>
              <a:tr h="370840">
                <a:tc>
                  <a:txBody>
                    <a:bodyPr/>
                    <a:lstStyle/>
                    <a:p>
                      <a:pPr marL="0" marR="0" algn="ctr">
                        <a:lnSpc>
                          <a:spcPct val="107000"/>
                        </a:lnSpc>
                        <a:spcBef>
                          <a:spcPts val="0"/>
                        </a:spcBef>
                        <a:spcAft>
                          <a:spcPts val="800"/>
                        </a:spcAft>
                      </a:pPr>
                      <a:r>
                        <a:rPr lang="en-US" sz="1600" b="1" dirty="0" err="1">
                          <a:solidFill>
                            <a:schemeClr val="bg1"/>
                          </a:solidFill>
                          <a:effectLst/>
                          <a:latin typeface="+mj-lt"/>
                          <a:ea typeface="Calibri" panose="020F0502020204030204" pitchFamily="34" charset="0"/>
                          <a:cs typeface="Times New Roman" panose="02020603050405020304" pitchFamily="18" charset="0"/>
                        </a:rPr>
                        <a:t>order_id</a:t>
                      </a:r>
                      <a:endParaRPr lang="en-US" sz="1600" dirty="0">
                        <a:solidFill>
                          <a:schemeClr val="bg1"/>
                        </a:solidFill>
                        <a:effectLst/>
                        <a:latin typeface="+mj-lt"/>
                        <a:ea typeface="Calibri" panose="020F0502020204030204" pitchFamily="34" charset="0"/>
                        <a:cs typeface="Times New Roman" panose="02020603050405020304" pitchFamily="18" charset="0"/>
                      </a:endParaRP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A6A6A6"/>
                    </a:solidFill>
                  </a:tcPr>
                </a:tc>
                <a:tc>
                  <a:txBody>
                    <a:bodyPr/>
                    <a:lstStyle/>
                    <a:p>
                      <a:pPr marL="0" marR="0" algn="ctr">
                        <a:lnSpc>
                          <a:spcPct val="107000"/>
                        </a:lnSpc>
                        <a:spcBef>
                          <a:spcPts val="0"/>
                        </a:spcBef>
                        <a:spcAft>
                          <a:spcPts val="800"/>
                        </a:spcAft>
                      </a:pPr>
                      <a:r>
                        <a:rPr lang="en-US" sz="1600" b="1" dirty="0" err="1">
                          <a:solidFill>
                            <a:schemeClr val="bg1"/>
                          </a:solidFill>
                          <a:effectLst/>
                          <a:latin typeface="+mj-lt"/>
                          <a:ea typeface="Calibri" panose="020F0502020204030204" pitchFamily="34" charset="0"/>
                          <a:cs typeface="Times New Roman" panose="02020603050405020304" pitchFamily="18" charset="0"/>
                        </a:rPr>
                        <a:t>patient_id</a:t>
                      </a:r>
                      <a:endParaRPr lang="en-US" sz="1600" dirty="0">
                        <a:solidFill>
                          <a:schemeClr val="bg1"/>
                        </a:solidFill>
                        <a:effectLst/>
                        <a:latin typeface="+mj-lt"/>
                        <a:ea typeface="Calibri" panose="020F0502020204030204" pitchFamily="34" charset="0"/>
                        <a:cs typeface="Times New Roman" panose="02020603050405020304" pitchFamily="18" charset="0"/>
                      </a:endParaRP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A6A6A6"/>
                    </a:solidFill>
                  </a:tcPr>
                </a:tc>
                <a:tc>
                  <a:txBody>
                    <a:bodyPr/>
                    <a:lstStyle/>
                    <a:p>
                      <a:pPr marL="0" marR="0" algn="ctr">
                        <a:lnSpc>
                          <a:spcPct val="107000"/>
                        </a:lnSpc>
                        <a:spcBef>
                          <a:spcPts val="0"/>
                        </a:spcBef>
                        <a:spcAft>
                          <a:spcPts val="800"/>
                        </a:spcAft>
                      </a:pPr>
                      <a:r>
                        <a:rPr lang="en-US" sz="1600" b="1" dirty="0">
                          <a:solidFill>
                            <a:schemeClr val="bg1"/>
                          </a:solidFill>
                          <a:effectLst/>
                          <a:latin typeface="+mj-lt"/>
                          <a:ea typeface="Calibri" panose="020F0502020204030204" pitchFamily="34" charset="0"/>
                          <a:cs typeface="Times New Roman" panose="02020603050405020304" pitchFamily="18" charset="0"/>
                        </a:rPr>
                        <a:t>description</a:t>
                      </a:r>
                      <a:endParaRPr lang="en-US" sz="1600" dirty="0">
                        <a:solidFill>
                          <a:schemeClr val="bg1"/>
                        </a:solidFill>
                        <a:effectLst/>
                        <a:latin typeface="+mj-lt"/>
                        <a:ea typeface="Calibri" panose="020F0502020204030204" pitchFamily="34" charset="0"/>
                        <a:cs typeface="Times New Roman" panose="02020603050405020304" pitchFamily="18" charset="0"/>
                      </a:endParaRP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A6A6A6"/>
                    </a:solidFill>
                  </a:tcPr>
                </a:tc>
                <a:tc>
                  <a:txBody>
                    <a:bodyPr/>
                    <a:lstStyle/>
                    <a:p>
                      <a:pPr marL="0" marR="0" algn="ctr">
                        <a:lnSpc>
                          <a:spcPct val="107000"/>
                        </a:lnSpc>
                        <a:spcBef>
                          <a:spcPts val="0"/>
                        </a:spcBef>
                        <a:spcAft>
                          <a:spcPts val="800"/>
                        </a:spcAft>
                      </a:pPr>
                      <a:r>
                        <a:rPr lang="en-US" sz="1600" b="1" dirty="0" err="1">
                          <a:solidFill>
                            <a:schemeClr val="bg1"/>
                          </a:solidFill>
                          <a:effectLst/>
                          <a:latin typeface="+mj-lt"/>
                          <a:ea typeface="Calibri" panose="020F0502020204030204" pitchFamily="34" charset="0"/>
                          <a:cs typeface="Times New Roman" panose="02020603050405020304" pitchFamily="18" charset="0"/>
                        </a:rPr>
                        <a:t>result_time</a:t>
                      </a:r>
                      <a:endParaRPr lang="en-US" sz="1600" dirty="0">
                        <a:solidFill>
                          <a:schemeClr val="bg1"/>
                        </a:solidFill>
                        <a:effectLst/>
                        <a:latin typeface="+mj-lt"/>
                        <a:ea typeface="Calibri" panose="020F0502020204030204" pitchFamily="34" charset="0"/>
                        <a:cs typeface="Times New Roman" panose="02020603050405020304" pitchFamily="18" charset="0"/>
                      </a:endParaRP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A6A6A6"/>
                    </a:solidFill>
                  </a:tcPr>
                </a:tc>
              </a:tr>
              <a:tr h="370840">
                <a:tc>
                  <a:txBody>
                    <a:bodyPr/>
                    <a:lstStyle/>
                    <a:p>
                      <a:pPr marL="0" lvl="0" indent="0" algn="ctr" rtl="0">
                        <a:spcBef>
                          <a:spcPts val="0"/>
                        </a:spcBef>
                        <a:spcAft>
                          <a:spcPts val="0"/>
                        </a:spcAft>
                        <a:buNone/>
                      </a:pPr>
                      <a:r>
                        <a:rPr lang="en-US" sz="1400" dirty="0"/>
                        <a:t>97641</a:t>
                      </a:r>
                      <a:endParaRPr sz="1400" dirty="0"/>
                    </a:p>
                  </a:txBody>
                  <a:tcPr marL="48978" marR="48978" marT="55446" marB="5544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2">
                        <a:lumMod val="40000"/>
                        <a:lumOff val="60000"/>
                      </a:schemeClr>
                    </a:solidFill>
                  </a:tcPr>
                </a:tc>
                <a:tc>
                  <a:txBody>
                    <a:bodyPr/>
                    <a:lstStyle/>
                    <a:p>
                      <a:pPr marL="0" lvl="0" indent="0" algn="ctr" rtl="0">
                        <a:spcBef>
                          <a:spcPts val="0"/>
                        </a:spcBef>
                        <a:spcAft>
                          <a:spcPts val="0"/>
                        </a:spcAft>
                        <a:buNone/>
                      </a:pPr>
                      <a:r>
                        <a:rPr lang="en-US" sz="1400" dirty="0"/>
                        <a:t>508061</a:t>
                      </a:r>
                      <a:endParaRPr sz="1400" dirty="0"/>
                    </a:p>
                  </a:txBody>
                  <a:tcPr marL="48978" marR="48978" marT="55446" marB="5544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2">
                        <a:lumMod val="40000"/>
                        <a:lumOff val="60000"/>
                      </a:schemeClr>
                    </a:solidFill>
                  </a:tcPr>
                </a:tc>
                <a:tc>
                  <a:txBody>
                    <a:bodyPr/>
                    <a:lstStyle/>
                    <a:p>
                      <a:pPr marL="0" lvl="0" indent="0" algn="ctr" rtl="0">
                        <a:spcBef>
                          <a:spcPts val="0"/>
                        </a:spcBef>
                        <a:spcAft>
                          <a:spcPts val="0"/>
                        </a:spcAft>
                        <a:buNone/>
                      </a:pPr>
                      <a:r>
                        <a:rPr lang="en-US" sz="1400" dirty="0"/>
                        <a:t>T4, FREE</a:t>
                      </a:r>
                      <a:endParaRPr sz="1400" dirty="0"/>
                    </a:p>
                  </a:txBody>
                  <a:tcPr marL="48978" marR="48978" marT="55446" marB="5544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2">
                        <a:lumMod val="40000"/>
                        <a:lumOff val="60000"/>
                      </a:schemeClr>
                    </a:solidFill>
                  </a:tcPr>
                </a:tc>
                <a:tc>
                  <a:txBody>
                    <a:bodyPr/>
                    <a:lstStyle/>
                    <a:p>
                      <a:pPr algn="ctr"/>
                      <a:r>
                        <a:rPr lang="en-US" sz="1400" dirty="0" smtClean="0">
                          <a:effectLst/>
                        </a:rPr>
                        <a:t>2017-09-04</a:t>
                      </a:r>
                      <a:endParaRPr lang="en-US" sz="1400" dirty="0">
                        <a:effectLst/>
                      </a:endParaRPr>
                    </a:p>
                  </a:txBody>
                  <a:tcPr marL="45720" marR="45720" marT="15240" marB="1524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2">
                        <a:lumMod val="40000"/>
                        <a:lumOff val="60000"/>
                      </a:schemeClr>
                    </a:solidFill>
                  </a:tcPr>
                </a:tc>
              </a:tr>
              <a:tr h="370840">
                <a:tc>
                  <a:txBody>
                    <a:bodyPr/>
                    <a:lstStyle/>
                    <a:p>
                      <a:pPr marL="0" lvl="0" indent="0" algn="ctr" rtl="0">
                        <a:spcBef>
                          <a:spcPts val="0"/>
                        </a:spcBef>
                        <a:spcAft>
                          <a:spcPts val="0"/>
                        </a:spcAft>
                        <a:buNone/>
                      </a:pPr>
                      <a:r>
                        <a:rPr lang="en-US" sz="1400" dirty="0"/>
                        <a:t>40477</a:t>
                      </a:r>
                      <a:endParaRPr sz="1400" dirty="0"/>
                    </a:p>
                  </a:txBody>
                  <a:tcPr marL="48978" marR="48978" marT="55446" marB="5544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2">
                        <a:lumMod val="60000"/>
                        <a:lumOff val="40000"/>
                      </a:schemeClr>
                    </a:solidFill>
                  </a:tcPr>
                </a:tc>
                <a:tc>
                  <a:txBody>
                    <a:bodyPr/>
                    <a:lstStyle/>
                    <a:p>
                      <a:pPr marL="0" lvl="0" indent="0" algn="ctr" rtl="0">
                        <a:spcBef>
                          <a:spcPts val="0"/>
                        </a:spcBef>
                        <a:spcAft>
                          <a:spcPts val="0"/>
                        </a:spcAft>
                        <a:buNone/>
                      </a:pPr>
                      <a:r>
                        <a:rPr lang="en-US" sz="1400" dirty="0"/>
                        <a:t>508061</a:t>
                      </a:r>
                      <a:endParaRPr sz="1400" dirty="0"/>
                    </a:p>
                  </a:txBody>
                  <a:tcPr marL="48978" marR="48978" marT="55446" marB="5544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2">
                        <a:lumMod val="60000"/>
                        <a:lumOff val="40000"/>
                      </a:schemeClr>
                    </a:solidFill>
                  </a:tcPr>
                </a:tc>
                <a:tc>
                  <a:txBody>
                    <a:bodyPr/>
                    <a:lstStyle/>
                    <a:p>
                      <a:pPr marL="0" lvl="0" indent="0" algn="ctr" rtl="0">
                        <a:spcBef>
                          <a:spcPts val="0"/>
                        </a:spcBef>
                        <a:spcAft>
                          <a:spcPts val="0"/>
                        </a:spcAft>
                        <a:buNone/>
                      </a:pPr>
                      <a:r>
                        <a:rPr lang="en-US" sz="1400" dirty="0"/>
                        <a:t>THYROID STIMULATING HORMONE</a:t>
                      </a:r>
                      <a:endParaRPr sz="1400" dirty="0"/>
                    </a:p>
                  </a:txBody>
                  <a:tcPr marL="48978" marR="48978" marT="55446" marB="5544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2">
                        <a:lumMod val="60000"/>
                        <a:lumOff val="40000"/>
                      </a:schemeClr>
                    </a:solidFill>
                  </a:tcPr>
                </a:tc>
                <a:tc>
                  <a:txBody>
                    <a:bodyPr/>
                    <a:lstStyle/>
                    <a:p>
                      <a:pPr algn="ctr"/>
                      <a:r>
                        <a:rPr lang="en-US" sz="1400" dirty="0" smtClean="0">
                          <a:effectLst/>
                        </a:rPr>
                        <a:t>2017-09-28</a:t>
                      </a:r>
                      <a:endParaRPr lang="en-US" sz="1400" dirty="0">
                        <a:effectLst/>
                      </a:endParaRPr>
                    </a:p>
                  </a:txBody>
                  <a:tcPr marL="45720" marR="45720" marT="15240" marB="1524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2">
                        <a:lumMod val="60000"/>
                        <a:lumOff val="40000"/>
                      </a:schemeClr>
                    </a:solidFill>
                  </a:tcPr>
                </a:tc>
              </a:tr>
              <a:tr h="370840">
                <a:tc>
                  <a:txBody>
                    <a:bodyPr/>
                    <a:lstStyle/>
                    <a:p>
                      <a:pPr marL="0" lvl="0" indent="0" algn="ctr" rtl="0">
                        <a:spcBef>
                          <a:spcPts val="0"/>
                        </a:spcBef>
                        <a:spcAft>
                          <a:spcPts val="0"/>
                        </a:spcAft>
                        <a:buNone/>
                      </a:pPr>
                      <a:r>
                        <a:rPr lang="en-US" sz="1400" dirty="0"/>
                        <a:t>88444</a:t>
                      </a:r>
                      <a:endParaRPr sz="1400" dirty="0"/>
                    </a:p>
                  </a:txBody>
                  <a:tcPr marL="48978" marR="48978" marT="55446" marB="5544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4">
                        <a:lumMod val="40000"/>
                        <a:lumOff val="60000"/>
                      </a:schemeClr>
                    </a:solidFill>
                  </a:tcPr>
                </a:tc>
                <a:tc>
                  <a:txBody>
                    <a:bodyPr/>
                    <a:lstStyle/>
                    <a:p>
                      <a:pPr marL="0" lvl="0" indent="0" algn="ctr" rtl="0">
                        <a:spcBef>
                          <a:spcPts val="0"/>
                        </a:spcBef>
                        <a:spcAft>
                          <a:spcPts val="0"/>
                        </a:spcAft>
                        <a:buNone/>
                      </a:pPr>
                      <a:r>
                        <a:rPr lang="en-US" sz="1400" dirty="0"/>
                        <a:t>511388</a:t>
                      </a:r>
                      <a:endParaRPr sz="1400" dirty="0"/>
                    </a:p>
                  </a:txBody>
                  <a:tcPr marL="48978" marR="48978" marT="55446" marB="5544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4">
                        <a:lumMod val="40000"/>
                        <a:lumOff val="60000"/>
                      </a:schemeClr>
                    </a:solidFill>
                  </a:tcPr>
                </a:tc>
                <a:tc>
                  <a:txBody>
                    <a:bodyPr/>
                    <a:lstStyle/>
                    <a:p>
                      <a:pPr marL="0" lvl="0" indent="0" algn="ctr" rtl="0">
                        <a:spcBef>
                          <a:spcPts val="0"/>
                        </a:spcBef>
                        <a:spcAft>
                          <a:spcPts val="0"/>
                        </a:spcAft>
                        <a:buNone/>
                      </a:pPr>
                      <a:r>
                        <a:rPr lang="en-US" sz="1400" dirty="0"/>
                        <a:t>BASIC METABOLIC PANEL</a:t>
                      </a:r>
                      <a:endParaRPr sz="1400" dirty="0"/>
                    </a:p>
                  </a:txBody>
                  <a:tcPr marL="48978" marR="48978" marT="55446" marB="5544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4">
                        <a:lumMod val="40000"/>
                        <a:lumOff val="60000"/>
                      </a:schemeClr>
                    </a:solidFill>
                  </a:tcPr>
                </a:tc>
                <a:tc>
                  <a:txBody>
                    <a:bodyPr/>
                    <a:lstStyle/>
                    <a:p>
                      <a:pPr algn="ctr"/>
                      <a:r>
                        <a:rPr lang="en-US" sz="1400" dirty="0" smtClean="0">
                          <a:effectLst/>
                        </a:rPr>
                        <a:t>2017-09-01</a:t>
                      </a:r>
                      <a:endParaRPr lang="en-US" sz="1400" dirty="0">
                        <a:effectLst/>
                      </a:endParaRPr>
                    </a:p>
                  </a:txBody>
                  <a:tcPr marL="45720" marR="45720" marT="15240" marB="1524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4">
                        <a:lumMod val="40000"/>
                        <a:lumOff val="60000"/>
                      </a:schemeClr>
                    </a:solidFill>
                  </a:tcPr>
                </a:tc>
              </a:tr>
              <a:tr h="563880">
                <a:tc>
                  <a:txBody>
                    <a:bodyPr/>
                    <a:lstStyle/>
                    <a:p>
                      <a:pPr marL="0" lvl="0" indent="0" algn="ctr" rtl="0">
                        <a:spcBef>
                          <a:spcPts val="0"/>
                        </a:spcBef>
                        <a:spcAft>
                          <a:spcPts val="0"/>
                        </a:spcAft>
                        <a:buNone/>
                      </a:pPr>
                      <a:r>
                        <a:rPr lang="en-US" sz="1400" dirty="0"/>
                        <a:t>19766</a:t>
                      </a:r>
                      <a:endParaRPr sz="1400" dirty="0"/>
                    </a:p>
                  </a:txBody>
                  <a:tcPr marL="48978" marR="48978" marT="55446" marB="5544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4">
                        <a:lumMod val="60000"/>
                        <a:lumOff val="40000"/>
                      </a:schemeClr>
                    </a:solidFill>
                  </a:tcPr>
                </a:tc>
                <a:tc>
                  <a:txBody>
                    <a:bodyPr/>
                    <a:lstStyle/>
                    <a:p>
                      <a:pPr marL="0" lvl="0" indent="0" algn="ctr" rtl="0">
                        <a:spcBef>
                          <a:spcPts val="0"/>
                        </a:spcBef>
                        <a:spcAft>
                          <a:spcPts val="0"/>
                        </a:spcAft>
                        <a:buNone/>
                      </a:pPr>
                      <a:r>
                        <a:rPr lang="en-US" sz="1400" dirty="0"/>
                        <a:t>511388</a:t>
                      </a:r>
                      <a:endParaRPr sz="1400" dirty="0"/>
                    </a:p>
                  </a:txBody>
                  <a:tcPr marL="48978" marR="48978" marT="55446" marB="5544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4">
                        <a:lumMod val="60000"/>
                        <a:lumOff val="40000"/>
                      </a:schemeClr>
                    </a:solidFill>
                  </a:tcPr>
                </a:tc>
                <a:tc>
                  <a:txBody>
                    <a:bodyPr/>
                    <a:lstStyle/>
                    <a:p>
                      <a:pPr marL="0" lvl="0" indent="0" algn="ctr" rtl="0">
                        <a:spcBef>
                          <a:spcPts val="0"/>
                        </a:spcBef>
                        <a:spcAft>
                          <a:spcPts val="0"/>
                        </a:spcAft>
                        <a:buNone/>
                      </a:pPr>
                      <a:r>
                        <a:rPr lang="en-US" sz="1400" dirty="0"/>
                        <a:t>PROTHROMBIN TIME</a:t>
                      </a:r>
                      <a:endParaRPr sz="1400" dirty="0"/>
                    </a:p>
                  </a:txBody>
                  <a:tcPr marL="48978" marR="48978" marT="55446" marB="5544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4">
                        <a:lumMod val="60000"/>
                        <a:lumOff val="40000"/>
                      </a:schemeClr>
                    </a:solidFill>
                  </a:tcPr>
                </a:tc>
                <a:tc>
                  <a:txBody>
                    <a:bodyPr/>
                    <a:lstStyle/>
                    <a:p>
                      <a:pPr algn="ctr"/>
                      <a:r>
                        <a:rPr lang="en-US" sz="1400" dirty="0" smtClean="0">
                          <a:effectLst/>
                        </a:rPr>
                        <a:t>2017-09-20</a:t>
                      </a:r>
                      <a:endParaRPr lang="en-US" sz="1400" dirty="0">
                        <a:effectLst/>
                      </a:endParaRPr>
                    </a:p>
                  </a:txBody>
                  <a:tcPr marL="45720" marR="45720" marT="15240" marB="1524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4">
                        <a:lumMod val="60000"/>
                        <a:lumOff val="40000"/>
                      </a:schemeClr>
                    </a:solidFill>
                  </a:tcPr>
                </a:tc>
              </a:tr>
            </a:tbl>
          </a:graphicData>
        </a:graphic>
      </p:graphicFrame>
    </p:spTree>
    <p:extLst>
      <p:ext uri="{BB962C8B-B14F-4D97-AF65-F5344CB8AC3E}">
        <p14:creationId xmlns:p14="http://schemas.microsoft.com/office/powerpoint/2010/main" val="7175902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7"/>
          <p:cNvSpPr/>
          <p:nvPr/>
        </p:nvSpPr>
        <p:spPr>
          <a:xfrm>
            <a:off x="0" y="0"/>
            <a:ext cx="12192000"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350" name="Google Shape;350;p37"/>
          <p:cNvSpPr txBox="1">
            <a:spLocks noGrp="1"/>
          </p:cNvSpPr>
          <p:nvPr>
            <p:ph type="title"/>
          </p:nvPr>
        </p:nvSpPr>
        <p:spPr>
          <a:xfrm>
            <a:off x="4236721" y="614555"/>
            <a:ext cx="3357542" cy="777536"/>
          </a:xfrm>
          <a:prstGeom prst="rect">
            <a:avLst/>
          </a:prstGeom>
          <a:noFill/>
          <a:ln>
            <a:noFill/>
          </a:ln>
        </p:spPr>
        <p:txBody>
          <a:bodyPr spcFirstLastPara="1" wrap="square" lIns="0" tIns="6455" rIns="0" bIns="0" anchor="t" anchorCtr="0">
            <a:noAutofit/>
          </a:bodyPr>
          <a:lstStyle/>
          <a:p>
            <a:pPr marL="10545"/>
            <a:r>
              <a:rPr lang="en-US" dirty="0" smtClean="0"/>
              <a:t>Exercise 5</a:t>
            </a:r>
            <a:endParaRPr dirty="0"/>
          </a:p>
        </p:txBody>
      </p:sp>
      <p:sp>
        <p:nvSpPr>
          <p:cNvPr id="351" name="Google Shape;351;p37"/>
          <p:cNvSpPr txBox="1"/>
          <p:nvPr/>
        </p:nvSpPr>
        <p:spPr>
          <a:xfrm>
            <a:off x="1405054" y="1890818"/>
            <a:ext cx="10259122" cy="3355554"/>
          </a:xfrm>
          <a:prstGeom prst="rect">
            <a:avLst/>
          </a:prstGeom>
          <a:noFill/>
          <a:ln>
            <a:noFill/>
          </a:ln>
        </p:spPr>
        <p:txBody>
          <a:bodyPr spcFirstLastPara="1" wrap="square" lIns="0" tIns="6804" rIns="0" bIns="0" anchor="t" anchorCtr="0">
            <a:noAutofit/>
          </a:bodyPr>
          <a:lstStyle/>
          <a:p>
            <a:pPr marL="6803" marR="2721"/>
            <a:r>
              <a:rPr lang="en-US" sz="2800" dirty="0" smtClean="0">
                <a:solidFill>
                  <a:srgbClr val="005493"/>
                </a:solidFill>
                <a:latin typeface="Calibri"/>
                <a:ea typeface="Calibri"/>
                <a:cs typeface="Calibri"/>
                <a:sym typeface="Calibri"/>
              </a:rPr>
              <a:t>Arrange </a:t>
            </a:r>
            <a:r>
              <a:rPr lang="en-US" sz="2800" dirty="0">
                <a:solidFill>
                  <a:srgbClr val="005493"/>
                </a:solidFill>
                <a:latin typeface="Calibri"/>
                <a:ea typeface="Calibri"/>
                <a:cs typeface="Calibri"/>
                <a:sym typeface="Calibri"/>
              </a:rPr>
              <a:t>orders by </a:t>
            </a:r>
            <a:r>
              <a:rPr lang="en-US" sz="2800" dirty="0" err="1" smtClean="0">
                <a:solidFill>
                  <a:srgbClr val="005493"/>
                </a:solidFill>
                <a:latin typeface="Calibri"/>
                <a:ea typeface="Calibri"/>
                <a:cs typeface="Calibri"/>
                <a:sym typeface="Calibri"/>
              </a:rPr>
              <a:t>order_status_c_descr</a:t>
            </a:r>
            <a:r>
              <a:rPr lang="en-US" sz="2800" dirty="0" smtClean="0">
                <a:solidFill>
                  <a:srgbClr val="005493"/>
                </a:solidFill>
                <a:latin typeface="Calibri"/>
                <a:ea typeface="Calibri"/>
                <a:cs typeface="Calibri"/>
                <a:sym typeface="Calibri"/>
              </a:rPr>
              <a:t>. </a:t>
            </a:r>
            <a:r>
              <a:rPr lang="en-US" sz="2800" dirty="0">
                <a:solidFill>
                  <a:srgbClr val="005493"/>
                </a:solidFill>
                <a:latin typeface="Calibri"/>
                <a:ea typeface="Calibri"/>
                <a:cs typeface="Calibri"/>
                <a:sym typeface="Calibri"/>
              </a:rPr>
              <a:t>What order statuses appear in the top rows of the data frame</a:t>
            </a:r>
            <a:r>
              <a:rPr lang="en-US" sz="2800" dirty="0" smtClean="0">
                <a:solidFill>
                  <a:srgbClr val="005493"/>
                </a:solidFill>
                <a:latin typeface="Calibri"/>
                <a:ea typeface="Calibri"/>
                <a:cs typeface="Calibri"/>
                <a:sym typeface="Calibri"/>
              </a:rPr>
              <a:t>?</a:t>
            </a:r>
          </a:p>
          <a:p>
            <a:pPr marL="6803" marR="2721">
              <a:lnSpc>
                <a:spcPct val="124848"/>
              </a:lnSpc>
            </a:pPr>
            <a:endParaRPr lang="en-US" sz="2800" dirty="0">
              <a:solidFill>
                <a:srgbClr val="005493"/>
              </a:solidFill>
              <a:latin typeface="Calibri"/>
              <a:ea typeface="Calibri"/>
              <a:cs typeface="Calibri"/>
              <a:sym typeface="Calibri"/>
            </a:endParaRPr>
          </a:p>
          <a:p>
            <a:pPr marL="6803" marR="2721"/>
            <a:r>
              <a:rPr lang="en-US" sz="2800" dirty="0" smtClean="0">
                <a:solidFill>
                  <a:srgbClr val="005493"/>
                </a:solidFill>
                <a:latin typeface="Calibri"/>
                <a:ea typeface="Calibri"/>
                <a:cs typeface="Calibri"/>
                <a:sym typeface="Calibri"/>
              </a:rPr>
              <a:t>Add </a:t>
            </a:r>
            <a:r>
              <a:rPr lang="en-US" sz="2800" dirty="0" err="1" smtClean="0">
                <a:solidFill>
                  <a:srgbClr val="005493"/>
                </a:solidFill>
                <a:latin typeface="Calibri"/>
                <a:ea typeface="Calibri"/>
                <a:cs typeface="Calibri"/>
                <a:sym typeface="Calibri"/>
              </a:rPr>
              <a:t>order_class_c_descr</a:t>
            </a:r>
            <a:r>
              <a:rPr lang="en-US" sz="2800" dirty="0" smtClean="0">
                <a:solidFill>
                  <a:srgbClr val="005493"/>
                </a:solidFill>
                <a:latin typeface="Calibri"/>
                <a:ea typeface="Calibri"/>
                <a:cs typeface="Calibri"/>
                <a:sym typeface="Calibri"/>
              </a:rPr>
              <a:t> </a:t>
            </a:r>
            <a:r>
              <a:rPr lang="en-US" sz="2800" dirty="0">
                <a:solidFill>
                  <a:srgbClr val="005493"/>
                </a:solidFill>
                <a:latin typeface="Calibri"/>
                <a:ea typeface="Calibri"/>
                <a:cs typeface="Calibri"/>
                <a:sym typeface="Calibri"/>
              </a:rPr>
              <a:t>as a second (tie breaking) variable to arrange on, but order it in </a:t>
            </a:r>
            <a:r>
              <a:rPr lang="en-US" sz="2800" i="1" dirty="0">
                <a:solidFill>
                  <a:srgbClr val="005493"/>
                </a:solidFill>
                <a:latin typeface="Calibri"/>
                <a:ea typeface="Calibri"/>
                <a:cs typeface="Calibri"/>
                <a:sym typeface="Calibri"/>
              </a:rPr>
              <a:t>reverse</a:t>
            </a:r>
            <a:r>
              <a:rPr lang="en-US" sz="2800" dirty="0">
                <a:solidFill>
                  <a:srgbClr val="005493"/>
                </a:solidFill>
                <a:latin typeface="Calibri"/>
                <a:ea typeface="Calibri"/>
                <a:cs typeface="Calibri"/>
                <a:sym typeface="Calibri"/>
              </a:rPr>
              <a:t> alphabetical order. Explore what type of order class appears </a:t>
            </a:r>
            <a:r>
              <a:rPr lang="en-US" sz="2800" dirty="0" smtClean="0">
                <a:solidFill>
                  <a:srgbClr val="005493"/>
                </a:solidFill>
                <a:latin typeface="Calibri"/>
                <a:ea typeface="Calibri"/>
                <a:cs typeface="Calibri"/>
                <a:sym typeface="Calibri"/>
              </a:rPr>
              <a:t>at the top of </a:t>
            </a:r>
            <a:r>
              <a:rPr lang="en-US" sz="2800" dirty="0">
                <a:solidFill>
                  <a:srgbClr val="005493"/>
                </a:solidFill>
                <a:latin typeface="Calibri"/>
                <a:ea typeface="Calibri"/>
                <a:cs typeface="Calibri"/>
                <a:sym typeface="Calibri"/>
              </a:rPr>
              <a:t>the data frame. </a:t>
            </a:r>
            <a:r>
              <a:rPr lang="en-US" sz="2800" dirty="0" smtClean="0">
                <a:solidFill>
                  <a:srgbClr val="005493"/>
                </a:solidFill>
                <a:latin typeface="Calibri"/>
                <a:ea typeface="Calibri"/>
                <a:cs typeface="Calibri"/>
                <a:sym typeface="Calibri"/>
              </a:rPr>
              <a:t>To </a:t>
            </a:r>
            <a:r>
              <a:rPr lang="en-US" sz="2800" dirty="0">
                <a:solidFill>
                  <a:srgbClr val="005493"/>
                </a:solidFill>
                <a:latin typeface="Calibri"/>
                <a:ea typeface="Calibri"/>
                <a:cs typeface="Calibri"/>
                <a:sym typeface="Calibri"/>
              </a:rPr>
              <a:t>what type of lab test does this order class seem to relate to?</a:t>
            </a:r>
          </a:p>
        </p:txBody>
      </p:sp>
      <p:sp>
        <p:nvSpPr>
          <p:cNvPr id="352" name="Google Shape;352;p37"/>
          <p:cNvSpPr/>
          <p:nvPr/>
        </p:nvSpPr>
        <p:spPr>
          <a:xfrm>
            <a:off x="9735362" y="5671100"/>
            <a:ext cx="2256268" cy="1007839"/>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48978" tIns="48978" rIns="48978" bIns="48978" anchor="ctr" anchorCtr="0">
            <a:noAutofit/>
          </a:bodyPr>
          <a:lstStyle/>
          <a:p>
            <a:pPr algn="ctr"/>
            <a:r>
              <a:rPr lang="en-US" sz="5143" dirty="0" smtClean="0">
                <a:latin typeface="Courier New"/>
                <a:ea typeface="Courier New"/>
                <a:cs typeface="Courier New"/>
                <a:sym typeface="Courier New"/>
              </a:rPr>
              <a:t>03:00</a:t>
            </a:r>
            <a:endParaRPr sz="5143" dirty="0">
              <a:latin typeface="Courier New"/>
              <a:ea typeface="Courier New"/>
              <a:cs typeface="Courier New"/>
              <a:sym typeface="Courier New"/>
            </a:endParaRPr>
          </a:p>
        </p:txBody>
      </p:sp>
    </p:spTree>
    <p:extLst>
      <p:ext uri="{BB962C8B-B14F-4D97-AF65-F5344CB8AC3E}">
        <p14:creationId xmlns:p14="http://schemas.microsoft.com/office/powerpoint/2010/main" val="4906987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12" name="Rectangle 11"/>
          <p:cNvSpPr/>
          <p:nvPr/>
        </p:nvSpPr>
        <p:spPr>
          <a:xfrm>
            <a:off x="594739" y="3333566"/>
            <a:ext cx="10400363" cy="2472050"/>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94739" y="315412"/>
            <a:ext cx="10400362" cy="2456363"/>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4" name="TextBox 3"/>
          <p:cNvSpPr txBox="1"/>
          <p:nvPr/>
        </p:nvSpPr>
        <p:spPr>
          <a:xfrm>
            <a:off x="699809" y="523228"/>
            <a:ext cx="10615961" cy="461665"/>
          </a:xfrm>
          <a:prstGeom prst="rect">
            <a:avLst/>
          </a:prstGeom>
          <a:noFill/>
        </p:spPr>
        <p:txBody>
          <a:bodyPr wrap="square" rtlCol="0">
            <a:spAutoFit/>
          </a:bodyPr>
          <a:lstStyle/>
          <a:p>
            <a:r>
              <a:rPr lang="en-US" sz="2400" dirty="0">
                <a:solidFill>
                  <a:srgbClr val="164F86"/>
                </a:solidFill>
                <a:latin typeface="Consolas" panose="020B0609020204030204" pitchFamily="49" charset="0"/>
                <a:ea typeface="Courier New"/>
                <a:cs typeface="Consolas" panose="020B0609020204030204" pitchFamily="49" charset="0"/>
                <a:sym typeface="Courier New"/>
              </a:rPr>
              <a:t>arrange(orders, </a:t>
            </a:r>
            <a:r>
              <a:rPr lang="en-US" sz="2400" dirty="0" err="1">
                <a:solidFill>
                  <a:srgbClr val="164F86"/>
                </a:solidFill>
                <a:latin typeface="Consolas" panose="020B0609020204030204" pitchFamily="49" charset="0"/>
                <a:ea typeface="Courier New"/>
                <a:cs typeface="Consolas" panose="020B0609020204030204" pitchFamily="49" charset="0"/>
                <a:sym typeface="Courier New"/>
              </a:rPr>
              <a:t>order_status_c_descr</a:t>
            </a:r>
            <a:r>
              <a:rPr lang="en-US" sz="2400" dirty="0">
                <a:solidFill>
                  <a:srgbClr val="164F86"/>
                </a:solidFill>
                <a:latin typeface="Consolas" panose="020B0609020204030204" pitchFamily="49" charset="0"/>
                <a:ea typeface="Courier New"/>
                <a:cs typeface="Consolas" panose="020B0609020204030204" pitchFamily="49" charset="0"/>
                <a:sym typeface="Courier New"/>
              </a:rPr>
              <a:t>)</a:t>
            </a:r>
          </a:p>
        </p:txBody>
      </p:sp>
      <p:sp>
        <p:nvSpPr>
          <p:cNvPr id="14" name="TextBox 13"/>
          <p:cNvSpPr txBox="1"/>
          <p:nvPr/>
        </p:nvSpPr>
        <p:spPr>
          <a:xfrm>
            <a:off x="699810" y="3324266"/>
            <a:ext cx="10615961" cy="830997"/>
          </a:xfrm>
          <a:prstGeom prst="rect">
            <a:avLst/>
          </a:prstGeom>
          <a:noFill/>
        </p:spPr>
        <p:txBody>
          <a:bodyPr wrap="square" rtlCol="0">
            <a:spAutoFit/>
          </a:bodyPr>
          <a:lstStyle/>
          <a:p>
            <a:r>
              <a:rPr lang="en-US" sz="2400" dirty="0">
                <a:solidFill>
                  <a:srgbClr val="164F86"/>
                </a:solidFill>
                <a:latin typeface="Consolas" panose="020B0609020204030204" pitchFamily="49" charset="0"/>
                <a:ea typeface="Courier New"/>
                <a:cs typeface="Consolas" panose="020B0609020204030204" pitchFamily="49" charset="0"/>
                <a:sym typeface="Courier New"/>
              </a:rPr>
              <a:t>arrange(orders, </a:t>
            </a:r>
            <a:r>
              <a:rPr lang="en-US" sz="2400" dirty="0" err="1">
                <a:solidFill>
                  <a:srgbClr val="164F86"/>
                </a:solidFill>
                <a:latin typeface="Consolas" panose="020B0609020204030204" pitchFamily="49" charset="0"/>
                <a:ea typeface="Courier New"/>
                <a:cs typeface="Consolas" panose="020B0609020204030204" pitchFamily="49" charset="0"/>
                <a:sym typeface="Courier New"/>
              </a:rPr>
              <a:t>order_status_c_descr</a:t>
            </a:r>
            <a:r>
              <a:rPr lang="en-US" sz="2400" dirty="0">
                <a:solidFill>
                  <a:srgbClr val="164F86"/>
                </a:solidFill>
                <a:latin typeface="Consolas" panose="020B0609020204030204" pitchFamily="49" charset="0"/>
                <a:ea typeface="Courier New"/>
                <a:cs typeface="Consolas" panose="020B0609020204030204" pitchFamily="49" charset="0"/>
                <a:sym typeface="Courier New"/>
              </a:rPr>
              <a:t>, </a:t>
            </a:r>
            <a:endParaRPr lang="en-US" sz="2400" dirty="0" smtClean="0">
              <a:solidFill>
                <a:srgbClr val="164F86"/>
              </a:solidFill>
              <a:latin typeface="Consolas" panose="020B0609020204030204" pitchFamily="49" charset="0"/>
              <a:ea typeface="Courier New"/>
              <a:cs typeface="Consolas" panose="020B0609020204030204" pitchFamily="49" charset="0"/>
              <a:sym typeface="Courier New"/>
            </a:endParaRPr>
          </a:p>
          <a:p>
            <a:r>
              <a:rPr lang="en-US" sz="2400" dirty="0">
                <a:solidFill>
                  <a:srgbClr val="164F86"/>
                </a:solidFill>
                <a:latin typeface="Consolas" panose="020B0609020204030204" pitchFamily="49" charset="0"/>
                <a:ea typeface="Courier New"/>
                <a:cs typeface="Consolas" panose="020B0609020204030204" pitchFamily="49" charset="0"/>
                <a:sym typeface="Courier New"/>
              </a:rPr>
              <a:t>	</a:t>
            </a:r>
            <a:r>
              <a:rPr lang="en-US" sz="24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en-US" sz="2400" dirty="0" err="1" smtClean="0">
                <a:solidFill>
                  <a:srgbClr val="164F86"/>
                </a:solidFill>
                <a:latin typeface="Consolas" panose="020B0609020204030204" pitchFamily="49" charset="0"/>
                <a:ea typeface="Courier New"/>
                <a:cs typeface="Consolas" panose="020B0609020204030204" pitchFamily="49" charset="0"/>
                <a:sym typeface="Courier New"/>
              </a:rPr>
              <a:t>desc</a:t>
            </a:r>
            <a:r>
              <a:rPr lang="en-US" sz="2400" dirty="0" smtClean="0">
                <a:solidFill>
                  <a:srgbClr val="164F86"/>
                </a:solidFill>
                <a:latin typeface="Consolas" panose="020B0609020204030204" pitchFamily="49" charset="0"/>
                <a:ea typeface="Courier New"/>
                <a:cs typeface="Consolas" panose="020B0609020204030204" pitchFamily="49" charset="0"/>
                <a:sym typeface="Courier New"/>
              </a:rPr>
              <a:t>(</a:t>
            </a:r>
            <a:r>
              <a:rPr lang="en-US" sz="2400" dirty="0" err="1" smtClean="0">
                <a:solidFill>
                  <a:srgbClr val="164F86"/>
                </a:solidFill>
                <a:latin typeface="Consolas" panose="020B0609020204030204" pitchFamily="49" charset="0"/>
                <a:ea typeface="Courier New"/>
                <a:cs typeface="Consolas" panose="020B0609020204030204" pitchFamily="49" charset="0"/>
                <a:sym typeface="Courier New"/>
              </a:rPr>
              <a:t>order_class_c_descr</a:t>
            </a:r>
            <a:r>
              <a:rPr lang="en-US" sz="2400" dirty="0">
                <a:solidFill>
                  <a:srgbClr val="164F86"/>
                </a:solidFill>
                <a:latin typeface="Consolas" panose="020B0609020204030204" pitchFamily="49" charset="0"/>
                <a:ea typeface="Courier New"/>
                <a:cs typeface="Consolas" panose="020B0609020204030204" pitchFamily="49" charset="0"/>
                <a:sym typeface="Courier New"/>
              </a:rPr>
              <a:t>))</a:t>
            </a:r>
          </a:p>
        </p:txBody>
      </p:sp>
      <p:grpSp>
        <p:nvGrpSpPr>
          <p:cNvPr id="19" name="Group 18"/>
          <p:cNvGrpSpPr/>
          <p:nvPr/>
        </p:nvGrpSpPr>
        <p:grpSpPr>
          <a:xfrm>
            <a:off x="699809" y="1171956"/>
            <a:ext cx="10120591" cy="1453129"/>
            <a:chOff x="699809" y="1297964"/>
            <a:chExt cx="13217562" cy="1724885"/>
          </a:xfrm>
        </p:grpSpPr>
        <p:pic>
          <p:nvPicPr>
            <p:cNvPr id="7" name="Picture 6"/>
            <p:cNvPicPr>
              <a:picLocks noChangeAspect="1"/>
            </p:cNvPicPr>
            <p:nvPr/>
          </p:nvPicPr>
          <p:blipFill rotWithShape="1">
            <a:blip r:embed="rId4"/>
            <a:srcRect r="60829"/>
            <a:stretch/>
          </p:blipFill>
          <p:spPr>
            <a:xfrm>
              <a:off x="699809" y="1298824"/>
              <a:ext cx="4563071" cy="1724025"/>
            </a:xfrm>
            <a:prstGeom prst="rect">
              <a:avLst/>
            </a:prstGeom>
          </p:spPr>
        </p:pic>
        <p:pic>
          <p:nvPicPr>
            <p:cNvPr id="15" name="Picture 14"/>
            <p:cNvPicPr>
              <a:picLocks noChangeAspect="1"/>
            </p:cNvPicPr>
            <p:nvPr/>
          </p:nvPicPr>
          <p:blipFill rotWithShape="1">
            <a:blip r:embed="rId4"/>
            <a:srcRect l="55044" r="19575"/>
            <a:stretch/>
          </p:blipFill>
          <p:spPr>
            <a:xfrm>
              <a:off x="5262880" y="1297964"/>
              <a:ext cx="2956560" cy="1724025"/>
            </a:xfrm>
            <a:prstGeom prst="rect">
              <a:avLst/>
            </a:prstGeom>
          </p:spPr>
        </p:pic>
        <p:pic>
          <p:nvPicPr>
            <p:cNvPr id="16" name="Picture 15"/>
            <p:cNvPicPr>
              <a:picLocks noChangeAspect="1"/>
            </p:cNvPicPr>
            <p:nvPr/>
          </p:nvPicPr>
          <p:blipFill rotWithShape="1">
            <a:blip r:embed="rId4"/>
            <a:srcRect l="90630" r="-16011"/>
            <a:stretch/>
          </p:blipFill>
          <p:spPr>
            <a:xfrm>
              <a:off x="8161461" y="1297964"/>
              <a:ext cx="2956560" cy="1724025"/>
            </a:xfrm>
            <a:prstGeom prst="rect">
              <a:avLst/>
            </a:prstGeom>
          </p:spPr>
        </p:pic>
        <p:pic>
          <p:nvPicPr>
            <p:cNvPr id="8" name="Picture 7"/>
            <p:cNvPicPr>
              <a:picLocks noChangeAspect="1"/>
            </p:cNvPicPr>
            <p:nvPr/>
          </p:nvPicPr>
          <p:blipFill rotWithShape="1">
            <a:blip r:embed="rId5"/>
            <a:srcRect t="1359" r="72516" b="35026"/>
            <a:stretch/>
          </p:blipFill>
          <p:spPr>
            <a:xfrm>
              <a:off x="9253931" y="1299210"/>
              <a:ext cx="1769669" cy="1720850"/>
            </a:xfrm>
            <a:prstGeom prst="rect">
              <a:avLst/>
            </a:prstGeom>
          </p:spPr>
        </p:pic>
        <p:pic>
          <p:nvPicPr>
            <p:cNvPr id="18" name="Picture 17"/>
            <p:cNvPicPr>
              <a:picLocks noChangeAspect="1"/>
            </p:cNvPicPr>
            <p:nvPr/>
          </p:nvPicPr>
          <p:blipFill rotWithShape="1">
            <a:blip r:embed="rId5"/>
            <a:srcRect l="53046" t="1813" b="35088"/>
            <a:stretch/>
          </p:blipFill>
          <p:spPr>
            <a:xfrm>
              <a:off x="10894060" y="1310640"/>
              <a:ext cx="3023311" cy="1706880"/>
            </a:xfrm>
            <a:prstGeom prst="rect">
              <a:avLst/>
            </a:prstGeom>
          </p:spPr>
        </p:pic>
      </p:grpSp>
      <p:grpSp>
        <p:nvGrpSpPr>
          <p:cNvPr id="26" name="Group 25"/>
          <p:cNvGrpSpPr/>
          <p:nvPr/>
        </p:nvGrpSpPr>
        <p:grpSpPr>
          <a:xfrm>
            <a:off x="844409" y="4151510"/>
            <a:ext cx="8396111" cy="1473170"/>
            <a:chOff x="-2177415" y="6116351"/>
            <a:chExt cx="8396111" cy="1473170"/>
          </a:xfrm>
        </p:grpSpPr>
        <p:pic>
          <p:nvPicPr>
            <p:cNvPr id="20" name="Picture 19"/>
            <p:cNvPicPr>
              <a:picLocks noChangeAspect="1"/>
            </p:cNvPicPr>
            <p:nvPr/>
          </p:nvPicPr>
          <p:blipFill rotWithShape="1">
            <a:blip r:embed="rId6"/>
            <a:srcRect r="51344" b="50784"/>
            <a:stretch/>
          </p:blipFill>
          <p:spPr>
            <a:xfrm>
              <a:off x="-2177415" y="6116351"/>
              <a:ext cx="5514975" cy="1457929"/>
            </a:xfrm>
            <a:prstGeom prst="rect">
              <a:avLst/>
            </a:prstGeom>
          </p:spPr>
        </p:pic>
        <p:pic>
          <p:nvPicPr>
            <p:cNvPr id="21" name="Picture 20"/>
            <p:cNvPicPr>
              <a:picLocks noChangeAspect="1"/>
            </p:cNvPicPr>
            <p:nvPr/>
          </p:nvPicPr>
          <p:blipFill rotWithShape="1">
            <a:blip r:embed="rId6"/>
            <a:srcRect l="74581" b="50269"/>
            <a:stretch/>
          </p:blipFill>
          <p:spPr>
            <a:xfrm>
              <a:off x="3337560" y="6116351"/>
              <a:ext cx="2881136" cy="1473170"/>
            </a:xfrm>
            <a:prstGeom prst="rect">
              <a:avLst/>
            </a:prstGeom>
          </p:spPr>
        </p:pic>
      </p:grpSp>
    </p:spTree>
    <p:extLst>
      <p:ext uri="{BB962C8B-B14F-4D97-AF65-F5344CB8AC3E}">
        <p14:creationId xmlns:p14="http://schemas.microsoft.com/office/powerpoint/2010/main" val="25632317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1"/>
          <p:cNvSpPr/>
          <p:nvPr/>
        </p:nvSpPr>
        <p:spPr>
          <a:xfrm>
            <a:off x="0" y="0"/>
            <a:ext cx="12191999"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87" name="Google Shape;287;p31"/>
          <p:cNvSpPr txBox="1">
            <a:spLocks noGrp="1"/>
          </p:cNvSpPr>
          <p:nvPr>
            <p:ph type="title"/>
          </p:nvPr>
        </p:nvSpPr>
        <p:spPr>
          <a:xfrm>
            <a:off x="4601826" y="2484211"/>
            <a:ext cx="2988346" cy="1539482"/>
          </a:xfrm>
          <a:prstGeom prst="rect">
            <a:avLst/>
          </a:prstGeom>
          <a:noFill/>
          <a:ln>
            <a:noFill/>
          </a:ln>
        </p:spPr>
        <p:txBody>
          <a:bodyPr spcFirstLastPara="1" wrap="square" lIns="0" tIns="9522" rIns="0" bIns="0" anchor="t" anchorCtr="0">
            <a:noAutofit/>
          </a:bodyPr>
          <a:lstStyle/>
          <a:p>
            <a:pPr marL="6803"/>
            <a:r>
              <a:rPr lang="en-US" sz="11500" dirty="0" smtClean="0">
                <a:solidFill>
                  <a:srgbClr val="F0F0F0"/>
                </a:solidFill>
              </a:rPr>
              <a:t>%&gt;%</a:t>
            </a:r>
            <a:endParaRPr sz="11500" dirty="0"/>
          </a:p>
        </p:txBody>
      </p:sp>
    </p:spTree>
    <p:extLst>
      <p:ext uri="{BB962C8B-B14F-4D97-AF65-F5344CB8AC3E}">
        <p14:creationId xmlns:p14="http://schemas.microsoft.com/office/powerpoint/2010/main" val="18689790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290" y="507875"/>
            <a:ext cx="4892145" cy="777536"/>
          </a:xfrm>
        </p:spPr>
        <p:txBody>
          <a:bodyPr/>
          <a:lstStyle/>
          <a:p>
            <a:r>
              <a:rPr lang="en-US" sz="4800" dirty="0" smtClean="0">
                <a:solidFill>
                  <a:srgbClr val="000000"/>
                </a:solidFill>
              </a:rPr>
              <a:t>Data Analysis Steps</a:t>
            </a:r>
            <a:endParaRPr lang="en-US" sz="4800" dirty="0">
              <a:solidFill>
                <a:srgbClr val="000000"/>
              </a:solidFill>
            </a:endParaRPr>
          </a:p>
        </p:txBody>
      </p:sp>
      <p:sp>
        <p:nvSpPr>
          <p:cNvPr id="3" name="Rectangle 2"/>
          <p:cNvSpPr/>
          <p:nvPr/>
        </p:nvSpPr>
        <p:spPr>
          <a:xfrm>
            <a:off x="549019" y="1672406"/>
            <a:ext cx="11018141" cy="1832794"/>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54090" y="1724066"/>
            <a:ext cx="11675070" cy="430887"/>
          </a:xfrm>
          <a:prstGeom prst="rect">
            <a:avLst/>
          </a:prstGeom>
          <a:noFill/>
        </p:spPr>
        <p:txBody>
          <a:bodyPr wrap="square" rtlCol="0">
            <a:spAutoFit/>
          </a:bodyPr>
          <a:lstStyle/>
          <a:p>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125VITD &lt;- filter(orders, </a:t>
            </a:r>
            <a:r>
              <a:rPr lang="fr-FR" sz="2200" dirty="0">
                <a:solidFill>
                  <a:srgbClr val="164F86"/>
                </a:solidFill>
                <a:latin typeface="Consolas" panose="020B0609020204030204" pitchFamily="49" charset="0"/>
                <a:ea typeface="Courier New"/>
                <a:cs typeface="Consolas" panose="020B0609020204030204" pitchFamily="49" charset="0"/>
                <a:sym typeface="Courier New"/>
              </a:rPr>
              <a:t>description ==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1,25 </a:t>
            </a:r>
            <a:r>
              <a:rPr lang="fr-FR" sz="2200" dirty="0">
                <a:solidFill>
                  <a:srgbClr val="164F86"/>
                </a:solidFill>
                <a:latin typeface="Consolas" panose="020B0609020204030204" pitchFamily="49" charset="0"/>
                <a:ea typeface="Courier New"/>
                <a:cs typeface="Consolas" panose="020B0609020204030204" pitchFamily="49" charset="0"/>
                <a:sym typeface="Courier New"/>
              </a:rPr>
              <a:t>DIHYDROXY VITAMIN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D")</a:t>
            </a:r>
            <a:endParaRPr lang="en-US" sz="2200" dirty="0">
              <a:solidFill>
                <a:srgbClr val="164F86"/>
              </a:solidFill>
              <a:latin typeface="Consolas" panose="020B0609020204030204" pitchFamily="49" charset="0"/>
              <a:ea typeface="Courier New"/>
              <a:cs typeface="Consolas" panose="020B0609020204030204" pitchFamily="49" charset="0"/>
              <a:sym typeface="Courier New"/>
            </a:endParaRPr>
          </a:p>
        </p:txBody>
      </p:sp>
      <p:sp>
        <p:nvSpPr>
          <p:cNvPr id="5" name="TextBox 4"/>
          <p:cNvSpPr txBox="1"/>
          <p:nvPr/>
        </p:nvSpPr>
        <p:spPr>
          <a:xfrm>
            <a:off x="654090" y="2327740"/>
            <a:ext cx="12376110" cy="430887"/>
          </a:xfrm>
          <a:prstGeom prst="rect">
            <a:avLst/>
          </a:prstGeom>
          <a:noFill/>
        </p:spPr>
        <p:txBody>
          <a:bodyPr wrap="square" rtlCol="0">
            <a:spAutoFit/>
          </a:bodyPr>
          <a:lstStyle/>
          <a:p>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125VITD &lt;-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select(</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125VITD, </a:t>
            </a:r>
            <a:r>
              <a:rPr lang="fr-FR" sz="2200" dirty="0" err="1" smtClean="0">
                <a:solidFill>
                  <a:srgbClr val="164F86"/>
                </a:solidFill>
                <a:latin typeface="Consolas" panose="020B0609020204030204" pitchFamily="49" charset="0"/>
                <a:ea typeface="Courier New"/>
                <a:cs typeface="Consolas" panose="020B0609020204030204" pitchFamily="49" charset="0"/>
                <a:sym typeface="Courier New"/>
              </a:rPr>
              <a:t>department</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err="1" smtClean="0">
                <a:solidFill>
                  <a:srgbClr val="164F86"/>
                </a:solidFill>
                <a:latin typeface="Consolas" panose="020B0609020204030204" pitchFamily="49" charset="0"/>
                <a:ea typeface="Courier New"/>
                <a:cs typeface="Consolas" panose="020B0609020204030204" pitchFamily="49" charset="0"/>
                <a:sym typeface="Courier New"/>
              </a:rPr>
              <a:t>ordering_route</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err="1" smtClean="0">
                <a:solidFill>
                  <a:srgbClr val="164F86"/>
                </a:solidFill>
                <a:latin typeface="Consolas" panose="020B0609020204030204" pitchFamily="49" charset="0"/>
                <a:ea typeface="Courier New"/>
                <a:cs typeface="Consolas" panose="020B0609020204030204" pitchFamily="49" charset="0"/>
                <a:sym typeface="Courier New"/>
              </a:rPr>
              <a:t>pref_list_type</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a:t>
            </a:r>
            <a:endParaRPr lang="en-US" sz="2200" dirty="0">
              <a:solidFill>
                <a:srgbClr val="164F86"/>
              </a:solidFill>
              <a:latin typeface="Consolas" panose="020B0609020204030204" pitchFamily="49" charset="0"/>
              <a:ea typeface="Courier New"/>
              <a:cs typeface="Consolas" panose="020B0609020204030204" pitchFamily="49" charset="0"/>
              <a:sym typeface="Courier New"/>
            </a:endParaRPr>
          </a:p>
        </p:txBody>
      </p:sp>
      <p:sp>
        <p:nvSpPr>
          <p:cNvPr id="6" name="TextBox 5"/>
          <p:cNvSpPr txBox="1"/>
          <p:nvPr/>
        </p:nvSpPr>
        <p:spPr>
          <a:xfrm>
            <a:off x="654090" y="2931415"/>
            <a:ext cx="12376110" cy="430887"/>
          </a:xfrm>
          <a:prstGeom prst="rect">
            <a:avLst/>
          </a:prstGeom>
          <a:noFill/>
        </p:spPr>
        <p:txBody>
          <a:bodyPr wrap="square" rtlCol="0">
            <a:spAutoFit/>
          </a:bodyPr>
          <a:lstStyle/>
          <a:p>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125VITD </a:t>
            </a:r>
            <a:r>
              <a:rPr lang="en-US" sz="2200" dirty="0">
                <a:solidFill>
                  <a:srgbClr val="164F86"/>
                </a:solidFill>
                <a:latin typeface="Consolas" panose="020B0609020204030204" pitchFamily="49" charset="0"/>
                <a:ea typeface="Courier New"/>
                <a:cs typeface="Consolas" panose="020B0609020204030204" pitchFamily="49" charset="0"/>
                <a:sym typeface="Courier New"/>
              </a:rPr>
              <a:t>&lt;-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arrange(125VITD, </a:t>
            </a:r>
            <a:r>
              <a:rPr lang="en-US" sz="2200" dirty="0" err="1" smtClean="0">
                <a:solidFill>
                  <a:srgbClr val="164F86"/>
                </a:solidFill>
                <a:latin typeface="Consolas" panose="020B0609020204030204" pitchFamily="49" charset="0"/>
                <a:ea typeface="Courier New"/>
                <a:cs typeface="Consolas" panose="020B0609020204030204" pitchFamily="49" charset="0"/>
                <a:sym typeface="Courier New"/>
              </a:rPr>
              <a:t>pref_list_type</a:t>
            </a:r>
            <a:r>
              <a:rPr lang="en-US" sz="2200" dirty="0">
                <a:solidFill>
                  <a:srgbClr val="164F86"/>
                </a:solidFill>
                <a:latin typeface="Consolas" panose="020B0609020204030204" pitchFamily="49" charset="0"/>
                <a:ea typeface="Courier New"/>
                <a:cs typeface="Consolas" panose="020B0609020204030204" pitchFamily="49" charset="0"/>
                <a:sym typeface="Courier New"/>
              </a:rPr>
              <a:t>)</a:t>
            </a:r>
          </a:p>
        </p:txBody>
      </p:sp>
      <p:sp>
        <p:nvSpPr>
          <p:cNvPr id="7" name="Rectangle 6"/>
          <p:cNvSpPr/>
          <p:nvPr/>
        </p:nvSpPr>
        <p:spPr>
          <a:xfrm>
            <a:off x="549019" y="3892195"/>
            <a:ext cx="13288901" cy="1569660"/>
          </a:xfrm>
          <a:prstGeom prst="rect">
            <a:avLst/>
          </a:prstGeom>
        </p:spPr>
        <p:txBody>
          <a:bodyPr wrap="square">
            <a:spAutoFit/>
          </a:bodyPr>
          <a:lstStyle/>
          <a:p>
            <a:r>
              <a:rPr lang="en-US" sz="3200" dirty="0">
                <a:latin typeface="Calibri" panose="020F0502020204030204" pitchFamily="34" charset="0"/>
              </a:rPr>
              <a:t>1. Filter </a:t>
            </a:r>
            <a:r>
              <a:rPr lang="en-US" sz="3200" dirty="0" smtClean="0">
                <a:latin typeface="Calibri" panose="020F0502020204030204" pitchFamily="34" charset="0"/>
              </a:rPr>
              <a:t>orders to 1, 25 Vitamin D</a:t>
            </a:r>
            <a:endParaRPr lang="en-US" sz="3200" dirty="0">
              <a:latin typeface="Calibri" panose="020F0502020204030204" pitchFamily="34" charset="0"/>
            </a:endParaRPr>
          </a:p>
          <a:p>
            <a:r>
              <a:rPr lang="en-US" sz="3200" dirty="0">
                <a:latin typeface="Calibri" panose="020F0502020204030204" pitchFamily="34" charset="0"/>
              </a:rPr>
              <a:t>2. Select the </a:t>
            </a:r>
            <a:r>
              <a:rPr lang="en-US" sz="3200" dirty="0" smtClean="0">
                <a:latin typeface="Calibri" panose="020F0502020204030204" pitchFamily="34" charset="0"/>
              </a:rPr>
              <a:t>relevant columns that contain ordering information</a:t>
            </a:r>
            <a:endParaRPr lang="en-US" sz="3200" dirty="0">
              <a:latin typeface="Calibri" panose="020F0502020204030204" pitchFamily="34" charset="0"/>
            </a:endParaRPr>
          </a:p>
          <a:p>
            <a:r>
              <a:rPr lang="en-US" sz="3200" dirty="0">
                <a:latin typeface="Calibri" panose="020F0502020204030204" pitchFamily="34" charset="0"/>
              </a:rPr>
              <a:t>3. Arrange those columns </a:t>
            </a:r>
            <a:r>
              <a:rPr lang="en-US" sz="3200" dirty="0" smtClean="0">
                <a:latin typeface="Calibri" panose="020F0502020204030204" pitchFamily="34" charset="0"/>
              </a:rPr>
              <a:t>by preference list usage</a:t>
            </a:r>
            <a:endParaRPr lang="en-US" sz="2800" dirty="0">
              <a:latin typeface="Calibri" panose="020F0502020204030204" pitchFamily="34" charset="0"/>
            </a:endParaRPr>
          </a:p>
        </p:txBody>
      </p:sp>
      <p:sp>
        <p:nvSpPr>
          <p:cNvPr id="8"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extLst>
      <p:ext uri="{BB962C8B-B14F-4D97-AF65-F5344CB8AC3E}">
        <p14:creationId xmlns:p14="http://schemas.microsoft.com/office/powerpoint/2010/main" val="22076850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290" y="507875"/>
            <a:ext cx="4892145" cy="777536"/>
          </a:xfrm>
        </p:spPr>
        <p:txBody>
          <a:bodyPr/>
          <a:lstStyle/>
          <a:p>
            <a:r>
              <a:rPr lang="en-US" sz="4800" dirty="0" smtClean="0">
                <a:solidFill>
                  <a:srgbClr val="000000"/>
                </a:solidFill>
              </a:rPr>
              <a:t>Data Analysis Steps</a:t>
            </a:r>
            <a:endParaRPr lang="en-US" sz="4800" dirty="0">
              <a:solidFill>
                <a:srgbClr val="000000"/>
              </a:solidFill>
            </a:endParaRPr>
          </a:p>
        </p:txBody>
      </p:sp>
      <p:sp>
        <p:nvSpPr>
          <p:cNvPr id="3" name="Rectangle 2"/>
          <p:cNvSpPr/>
          <p:nvPr/>
        </p:nvSpPr>
        <p:spPr>
          <a:xfrm>
            <a:off x="549019" y="1483220"/>
            <a:ext cx="11018141" cy="4206645"/>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54090" y="1566411"/>
            <a:ext cx="11675070" cy="4154984"/>
          </a:xfrm>
          <a:prstGeom prst="rect">
            <a:avLst/>
          </a:prstGeom>
          <a:noFill/>
        </p:spPr>
        <p:txBody>
          <a:bodyPr wrap="square" rtlCol="0">
            <a:spAutoFit/>
          </a:bodyPr>
          <a:lstStyle/>
          <a:p>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125VITD &lt;- arrange(</a:t>
            </a:r>
            <a:endParaRPr lang="en-US" sz="2200" dirty="0">
              <a:solidFill>
                <a:srgbClr val="164F86"/>
              </a:solidFill>
              <a:latin typeface="Consolas" panose="020B0609020204030204" pitchFamily="49" charset="0"/>
              <a:ea typeface="Courier New"/>
              <a:cs typeface="Consolas" panose="020B0609020204030204" pitchFamily="49" charset="0"/>
              <a:sym typeface="Courier New"/>
            </a:endParaRPr>
          </a:p>
          <a:p>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	      select(</a:t>
            </a:r>
          </a:p>
          <a:p>
            <a:r>
              <a:rPr lang="en-US" sz="2200" dirty="0">
                <a:solidFill>
                  <a:srgbClr val="164F86"/>
                </a:solidFill>
                <a:latin typeface="Consolas" panose="020B0609020204030204" pitchFamily="49" charset="0"/>
                <a:ea typeface="Courier New"/>
                <a:cs typeface="Consolas" panose="020B0609020204030204" pitchFamily="49" charset="0"/>
                <a:sym typeface="Courier New"/>
              </a:rPr>
              <a:t>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	  filter(</a:t>
            </a:r>
          </a:p>
          <a:p>
            <a:r>
              <a:rPr lang="en-US" sz="2200" dirty="0">
                <a:solidFill>
                  <a:srgbClr val="164F86"/>
                </a:solidFill>
                <a:latin typeface="Consolas" panose="020B0609020204030204" pitchFamily="49" charset="0"/>
                <a:ea typeface="Courier New"/>
                <a:cs typeface="Consolas" panose="020B0609020204030204" pitchFamily="49" charset="0"/>
                <a:sym typeface="Courier New"/>
              </a:rPr>
              <a:t>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	    orders, </a:t>
            </a:r>
          </a:p>
          <a:p>
            <a:r>
              <a:rPr lang="en-US" sz="2200" dirty="0">
                <a:solidFill>
                  <a:srgbClr val="164F86"/>
                </a:solidFill>
                <a:latin typeface="Consolas" panose="020B0609020204030204" pitchFamily="49" charset="0"/>
                <a:ea typeface="Courier New"/>
                <a:cs typeface="Consolas" panose="020B0609020204030204" pitchFamily="49" charset="0"/>
                <a:sym typeface="Courier New"/>
              </a:rPr>
              <a:t>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description </a:t>
            </a:r>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1,25 </a:t>
            </a:r>
            <a:r>
              <a:rPr lang="fr-FR" sz="2200" dirty="0">
                <a:solidFill>
                  <a:srgbClr val="164F86"/>
                </a:solidFill>
                <a:latin typeface="Consolas" panose="020B0609020204030204" pitchFamily="49" charset="0"/>
                <a:ea typeface="Courier New"/>
                <a:cs typeface="Consolas" panose="020B0609020204030204" pitchFamily="49" charset="0"/>
                <a:sym typeface="Courier New"/>
              </a:rPr>
              <a:t>DIHYDROXY VITAMIN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D"</a:t>
            </a:r>
          </a:p>
          <a:p>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a:t>
            </a:r>
          </a:p>
          <a:p>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err="1" smtClean="0">
                <a:solidFill>
                  <a:srgbClr val="164F86"/>
                </a:solidFill>
                <a:latin typeface="Consolas" panose="020B0609020204030204" pitchFamily="49" charset="0"/>
                <a:ea typeface="Courier New"/>
                <a:cs typeface="Consolas" panose="020B0609020204030204" pitchFamily="49" charset="0"/>
                <a:sym typeface="Courier New"/>
              </a:rPr>
              <a:t>department</a:t>
            </a:r>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endParaRPr lang="fr-FR" sz="2200" dirty="0" smtClean="0">
              <a:solidFill>
                <a:srgbClr val="164F86"/>
              </a:solidFill>
              <a:latin typeface="Consolas" panose="020B0609020204030204" pitchFamily="49" charset="0"/>
              <a:ea typeface="Courier New"/>
              <a:cs typeface="Consolas" panose="020B0609020204030204" pitchFamily="49" charset="0"/>
              <a:sym typeface="Courier New"/>
            </a:endParaRPr>
          </a:p>
          <a:p>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err="1" smtClean="0">
                <a:solidFill>
                  <a:srgbClr val="164F86"/>
                </a:solidFill>
                <a:latin typeface="Consolas" panose="020B0609020204030204" pitchFamily="49" charset="0"/>
                <a:ea typeface="Courier New"/>
                <a:cs typeface="Consolas" panose="020B0609020204030204" pitchFamily="49" charset="0"/>
                <a:sym typeface="Courier New"/>
              </a:rPr>
              <a:t>ordering_route</a:t>
            </a:r>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endParaRPr lang="fr-FR" sz="2200" dirty="0" smtClean="0">
              <a:solidFill>
                <a:srgbClr val="164F86"/>
              </a:solidFill>
              <a:latin typeface="Consolas" panose="020B0609020204030204" pitchFamily="49" charset="0"/>
              <a:ea typeface="Courier New"/>
              <a:cs typeface="Consolas" panose="020B0609020204030204" pitchFamily="49" charset="0"/>
              <a:sym typeface="Courier New"/>
            </a:endParaRPr>
          </a:p>
          <a:p>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err="1" smtClean="0">
                <a:solidFill>
                  <a:srgbClr val="164F86"/>
                </a:solidFill>
                <a:latin typeface="Consolas" panose="020B0609020204030204" pitchFamily="49" charset="0"/>
                <a:ea typeface="Courier New"/>
                <a:cs typeface="Consolas" panose="020B0609020204030204" pitchFamily="49" charset="0"/>
                <a:sym typeface="Courier New"/>
              </a:rPr>
              <a:t>pref_list_type</a:t>
            </a:r>
            <a:endParaRPr lang="fr-FR" sz="2200" dirty="0" smtClean="0">
              <a:solidFill>
                <a:srgbClr val="164F86"/>
              </a:solidFill>
              <a:latin typeface="Consolas" panose="020B0609020204030204" pitchFamily="49" charset="0"/>
              <a:ea typeface="Courier New"/>
              <a:cs typeface="Consolas" panose="020B0609020204030204" pitchFamily="49" charset="0"/>
              <a:sym typeface="Courier New"/>
            </a:endParaRPr>
          </a:p>
          <a:p>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a:t>
            </a:r>
          </a:p>
          <a:p>
            <a:r>
              <a:rPr lang="en-US" sz="2200" dirty="0">
                <a:solidFill>
                  <a:srgbClr val="164F86"/>
                </a:solidFill>
                <a:latin typeface="Consolas" panose="020B0609020204030204" pitchFamily="49" charset="0"/>
                <a:ea typeface="Courier New"/>
                <a:cs typeface="Consolas" panose="020B0609020204030204" pitchFamily="49" charset="0"/>
                <a:sym typeface="Courier New"/>
              </a:rPr>
              <a:t>		</a:t>
            </a:r>
            <a:r>
              <a:rPr lang="en-US" sz="2200" dirty="0" err="1" smtClean="0">
                <a:solidFill>
                  <a:srgbClr val="164F86"/>
                </a:solidFill>
                <a:latin typeface="Consolas" panose="020B0609020204030204" pitchFamily="49" charset="0"/>
                <a:ea typeface="Courier New"/>
                <a:cs typeface="Consolas" panose="020B0609020204030204" pitchFamily="49" charset="0"/>
                <a:sym typeface="Courier New"/>
              </a:rPr>
              <a:t>pref_list_type</a:t>
            </a:r>
            <a:endParaRPr lang="en-US" sz="2200" dirty="0" smtClean="0">
              <a:solidFill>
                <a:srgbClr val="164F86"/>
              </a:solidFill>
              <a:latin typeface="Consolas" panose="020B0609020204030204" pitchFamily="49" charset="0"/>
              <a:ea typeface="Courier New"/>
              <a:cs typeface="Consolas" panose="020B0609020204030204" pitchFamily="49" charset="0"/>
              <a:sym typeface="Courier New"/>
            </a:endParaRPr>
          </a:p>
          <a:p>
            <a:r>
              <a:rPr lang="en-US" sz="2200" dirty="0">
                <a:solidFill>
                  <a:srgbClr val="164F86"/>
                </a:solidFill>
                <a:latin typeface="Consolas" panose="020B0609020204030204" pitchFamily="49" charset="0"/>
                <a:ea typeface="Courier New"/>
                <a:cs typeface="Consolas" panose="020B0609020204030204" pitchFamily="49" charset="0"/>
                <a:sym typeface="Courier New"/>
              </a:rPr>
              <a:t>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    )</a:t>
            </a:r>
            <a:endParaRPr lang="en-US" sz="2200" dirty="0">
              <a:solidFill>
                <a:srgbClr val="164F86"/>
              </a:solidFill>
              <a:latin typeface="Consolas" panose="020B0609020204030204" pitchFamily="49" charset="0"/>
              <a:ea typeface="Courier New"/>
              <a:cs typeface="Consolas" panose="020B0609020204030204" pitchFamily="49" charset="0"/>
              <a:sym typeface="Courier New"/>
            </a:endParaRPr>
          </a:p>
        </p:txBody>
      </p:sp>
      <p:sp>
        <p:nvSpPr>
          <p:cNvPr id="8"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extLst>
      <p:ext uri="{BB962C8B-B14F-4D97-AF65-F5344CB8AC3E}">
        <p14:creationId xmlns:p14="http://schemas.microsoft.com/office/powerpoint/2010/main" val="5296284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0667" y="351797"/>
            <a:ext cx="6070174" cy="777536"/>
          </a:xfrm>
        </p:spPr>
        <p:txBody>
          <a:bodyPr/>
          <a:lstStyle/>
          <a:p>
            <a:r>
              <a:rPr lang="en-US" sz="4800" dirty="0">
                <a:solidFill>
                  <a:srgbClr val="000000"/>
                </a:solidFill>
              </a:rPr>
              <a:t>The </a:t>
            </a:r>
            <a:r>
              <a:rPr lang="en-US" sz="4800" dirty="0" smtClean="0">
                <a:solidFill>
                  <a:srgbClr val="000000"/>
                </a:solidFill>
              </a:rPr>
              <a:t>Pipe Operator </a:t>
            </a:r>
            <a:r>
              <a:rPr lang="en-US" sz="4800" b="1" dirty="0">
                <a:solidFill>
                  <a:srgbClr val="000000"/>
                </a:solidFill>
              </a:rPr>
              <a:t>%&gt;%</a:t>
            </a:r>
          </a:p>
        </p:txBody>
      </p:sp>
      <p:sp>
        <p:nvSpPr>
          <p:cNvPr id="3" name="U-Turn Arrow 2"/>
          <p:cNvSpPr/>
          <p:nvPr/>
        </p:nvSpPr>
        <p:spPr>
          <a:xfrm>
            <a:off x="1570847" y="1902372"/>
            <a:ext cx="5055476" cy="1261241"/>
          </a:xfrm>
          <a:prstGeom prst="uturnArrow">
            <a:avLst>
              <a:gd name="adj1" fmla="val 31667"/>
              <a:gd name="adj2" fmla="val 25000"/>
              <a:gd name="adj3" fmla="val 33333"/>
              <a:gd name="adj4" fmla="val 35417"/>
              <a:gd name="adj5" fmla="val 100000"/>
            </a:avLst>
          </a:prstGeom>
          <a:solidFill>
            <a:srgbClr val="8DB4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3"/>
          <p:cNvSpPr/>
          <p:nvPr/>
        </p:nvSpPr>
        <p:spPr>
          <a:xfrm>
            <a:off x="4098585" y="3163612"/>
            <a:ext cx="7869462" cy="584775"/>
          </a:xfrm>
          <a:prstGeom prst="rect">
            <a:avLst/>
          </a:prstGeom>
        </p:spPr>
        <p:txBody>
          <a:bodyPr wrap="none">
            <a:spAutoFit/>
          </a:bodyPr>
          <a:lstStyle/>
          <a:p>
            <a:r>
              <a:rPr lang="en-US" sz="3200" dirty="0">
                <a:latin typeface="Consolas" panose="020B0609020204030204" pitchFamily="49" charset="0"/>
                <a:ea typeface="Courier New"/>
                <a:cs typeface="Courier New"/>
                <a:sym typeface="Courier New"/>
              </a:rPr>
              <a:t>filter</a:t>
            </a:r>
            <a:r>
              <a:rPr lang="en-US" sz="3200" dirty="0" smtClean="0">
                <a:latin typeface="Consolas" panose="020B0609020204030204" pitchFamily="49" charset="0"/>
                <a:ea typeface="Courier New"/>
                <a:cs typeface="Courier New"/>
                <a:sym typeface="Courier New"/>
              </a:rPr>
              <a:t>(</a:t>
            </a:r>
            <a:r>
              <a:rPr lang="en-US" sz="3200" dirty="0" smtClean="0">
                <a:solidFill>
                  <a:srgbClr val="0365C0"/>
                </a:solidFill>
                <a:latin typeface="Consolas" panose="020B0609020204030204" pitchFamily="49" charset="0"/>
                <a:ea typeface="Courier New"/>
                <a:cs typeface="Courier New"/>
                <a:sym typeface="Courier New"/>
              </a:rPr>
              <a:t>____</a:t>
            </a:r>
            <a:r>
              <a:rPr lang="en-US" sz="3200" dirty="0" smtClean="0">
                <a:latin typeface="Consolas" panose="020B0609020204030204" pitchFamily="49" charset="0"/>
                <a:ea typeface="Courier New"/>
                <a:cs typeface="Courier New"/>
                <a:sym typeface="Courier New"/>
              </a:rPr>
              <a:t>, </a:t>
            </a:r>
            <a:r>
              <a:rPr lang="en-US" sz="3200" dirty="0" err="1">
                <a:solidFill>
                  <a:schemeClr val="accent3">
                    <a:lumMod val="75000"/>
                  </a:schemeClr>
                </a:solidFill>
                <a:latin typeface="Consolas" panose="020B0609020204030204" pitchFamily="49" charset="0"/>
                <a:ea typeface="Courier New"/>
                <a:cs typeface="Courier New"/>
                <a:sym typeface="Courier New"/>
              </a:rPr>
              <a:t>patient_id</a:t>
            </a:r>
            <a:r>
              <a:rPr lang="en-US" sz="3200" dirty="0">
                <a:solidFill>
                  <a:schemeClr val="accent3">
                    <a:lumMod val="75000"/>
                  </a:schemeClr>
                </a:solidFill>
                <a:latin typeface="Consolas" panose="020B0609020204030204" pitchFamily="49" charset="0"/>
                <a:ea typeface="Courier New"/>
                <a:cs typeface="Courier New"/>
                <a:sym typeface="Courier New"/>
              </a:rPr>
              <a:t> == </a:t>
            </a:r>
            <a:r>
              <a:rPr lang="en-US" sz="3200" dirty="0" smtClean="0">
                <a:solidFill>
                  <a:schemeClr val="accent3">
                    <a:lumMod val="75000"/>
                  </a:schemeClr>
                </a:solidFill>
                <a:latin typeface="Consolas" panose="020B0609020204030204" pitchFamily="49" charset="0"/>
                <a:ea typeface="Courier New"/>
                <a:cs typeface="Courier New"/>
                <a:sym typeface="Courier New"/>
              </a:rPr>
              <a:t>508061</a:t>
            </a:r>
            <a:r>
              <a:rPr lang="en-US" sz="3200" dirty="0" smtClean="0">
                <a:latin typeface="Consolas" panose="020B0609020204030204" pitchFamily="49" charset="0"/>
                <a:ea typeface="Courier New"/>
                <a:cs typeface="Courier New"/>
                <a:sym typeface="Courier New"/>
              </a:rPr>
              <a:t>)</a:t>
            </a:r>
            <a:endParaRPr lang="en-US" sz="3200" dirty="0"/>
          </a:p>
        </p:txBody>
      </p:sp>
      <p:sp>
        <p:nvSpPr>
          <p:cNvPr id="5" name="Rectangle 4"/>
          <p:cNvSpPr/>
          <p:nvPr/>
        </p:nvSpPr>
        <p:spPr>
          <a:xfrm>
            <a:off x="1030341" y="3163612"/>
            <a:ext cx="1540806" cy="584775"/>
          </a:xfrm>
          <a:prstGeom prst="rect">
            <a:avLst/>
          </a:prstGeom>
        </p:spPr>
        <p:txBody>
          <a:bodyPr wrap="none">
            <a:spAutoFit/>
          </a:bodyPr>
          <a:lstStyle/>
          <a:p>
            <a:r>
              <a:rPr lang="en-US" sz="3200" dirty="0">
                <a:solidFill>
                  <a:srgbClr val="0365C0"/>
                </a:solidFill>
                <a:latin typeface="Consolas" panose="020B0609020204030204" pitchFamily="49" charset="0"/>
                <a:ea typeface="Courier New"/>
                <a:cs typeface="Courier New"/>
                <a:sym typeface="Courier New"/>
              </a:rPr>
              <a:t>orders</a:t>
            </a:r>
            <a:endParaRPr lang="en-US" sz="3200" dirty="0"/>
          </a:p>
        </p:txBody>
      </p:sp>
      <p:sp>
        <p:nvSpPr>
          <p:cNvPr id="6" name="Rectangle 5"/>
          <p:cNvSpPr/>
          <p:nvPr/>
        </p:nvSpPr>
        <p:spPr>
          <a:xfrm>
            <a:off x="1030341" y="4133933"/>
            <a:ext cx="13288901" cy="584775"/>
          </a:xfrm>
          <a:prstGeom prst="rect">
            <a:avLst/>
          </a:prstGeom>
        </p:spPr>
        <p:txBody>
          <a:bodyPr wrap="square">
            <a:spAutoFit/>
          </a:bodyPr>
          <a:lstStyle/>
          <a:p>
            <a:r>
              <a:rPr lang="en-US" sz="3200" dirty="0">
                <a:latin typeface="Calibri" panose="020F0502020204030204" pitchFamily="34" charset="0"/>
              </a:rPr>
              <a:t>Passes result on left into first argument of function on right.</a:t>
            </a:r>
            <a:endParaRPr lang="en-US" sz="2800" dirty="0">
              <a:latin typeface="Calibri" panose="020F0502020204030204" pitchFamily="34" charset="0"/>
            </a:endParaRPr>
          </a:p>
        </p:txBody>
      </p:sp>
      <p:sp>
        <p:nvSpPr>
          <p:cNvPr id="7" name="Rectangle 6"/>
          <p:cNvSpPr/>
          <p:nvPr/>
        </p:nvSpPr>
        <p:spPr>
          <a:xfrm>
            <a:off x="924910" y="4844831"/>
            <a:ext cx="10016359" cy="1524437"/>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30341" y="4905504"/>
            <a:ext cx="8321509" cy="584775"/>
          </a:xfrm>
          <a:prstGeom prst="rect">
            <a:avLst/>
          </a:prstGeom>
        </p:spPr>
        <p:txBody>
          <a:bodyPr wrap="none">
            <a:spAutoFit/>
          </a:bodyPr>
          <a:lstStyle/>
          <a:p>
            <a:r>
              <a:rPr lang="en-US" sz="3200" dirty="0">
                <a:latin typeface="Consolas" panose="020B0609020204030204" pitchFamily="49" charset="0"/>
                <a:ea typeface="Courier New"/>
                <a:cs typeface="Courier New"/>
                <a:sym typeface="Courier New"/>
              </a:rPr>
              <a:t>filter(orders, </a:t>
            </a:r>
            <a:r>
              <a:rPr lang="en-US" sz="3200" dirty="0" err="1">
                <a:latin typeface="Consolas" panose="020B0609020204030204" pitchFamily="49" charset="0"/>
                <a:ea typeface="Courier New"/>
                <a:cs typeface="Courier New"/>
                <a:sym typeface="Courier New"/>
              </a:rPr>
              <a:t>patient_id</a:t>
            </a:r>
            <a:r>
              <a:rPr lang="en-US" sz="3200" dirty="0">
                <a:latin typeface="Consolas" panose="020B0609020204030204" pitchFamily="49" charset="0"/>
                <a:ea typeface="Courier New"/>
                <a:cs typeface="Courier New"/>
                <a:sym typeface="Courier New"/>
              </a:rPr>
              <a:t> == 508061)</a:t>
            </a:r>
            <a:endParaRPr lang="en-US" sz="3200" dirty="0">
              <a:latin typeface="Consolas" panose="020B0609020204030204" pitchFamily="49" charset="0"/>
              <a:ea typeface="Courier New"/>
              <a:cs typeface="Courier New"/>
            </a:endParaRPr>
          </a:p>
        </p:txBody>
      </p:sp>
      <p:sp>
        <p:nvSpPr>
          <p:cNvPr id="9" name="Rectangle 8"/>
          <p:cNvSpPr/>
          <p:nvPr/>
        </p:nvSpPr>
        <p:spPr>
          <a:xfrm>
            <a:off x="1030341" y="5550952"/>
            <a:ext cx="8999580" cy="584775"/>
          </a:xfrm>
          <a:prstGeom prst="rect">
            <a:avLst/>
          </a:prstGeom>
        </p:spPr>
        <p:txBody>
          <a:bodyPr wrap="none">
            <a:spAutoFit/>
          </a:bodyPr>
          <a:lstStyle/>
          <a:p>
            <a:r>
              <a:rPr lang="en-US" sz="3200" dirty="0" smtClean="0">
                <a:latin typeface="Consolas" panose="020B0609020204030204" pitchFamily="49" charset="0"/>
                <a:ea typeface="Courier New"/>
                <a:cs typeface="Courier New"/>
                <a:sym typeface="Courier New"/>
              </a:rPr>
              <a:t>orders %&gt;% filter(</a:t>
            </a:r>
            <a:r>
              <a:rPr lang="en-US" sz="3200" dirty="0" err="1" smtClean="0">
                <a:latin typeface="Consolas" panose="020B0609020204030204" pitchFamily="49" charset="0"/>
                <a:ea typeface="Courier New"/>
                <a:cs typeface="Courier New"/>
                <a:sym typeface="Courier New"/>
              </a:rPr>
              <a:t>patient_id</a:t>
            </a:r>
            <a:r>
              <a:rPr lang="en-US" sz="3200" dirty="0" smtClean="0">
                <a:latin typeface="Consolas" panose="020B0609020204030204" pitchFamily="49" charset="0"/>
                <a:ea typeface="Courier New"/>
                <a:cs typeface="Courier New"/>
                <a:sym typeface="Courier New"/>
              </a:rPr>
              <a:t> </a:t>
            </a:r>
            <a:r>
              <a:rPr lang="en-US" sz="3200" dirty="0">
                <a:latin typeface="Consolas" panose="020B0609020204030204" pitchFamily="49" charset="0"/>
                <a:ea typeface="Courier New"/>
                <a:cs typeface="Courier New"/>
                <a:sym typeface="Courier New"/>
              </a:rPr>
              <a:t>== 508061)</a:t>
            </a:r>
            <a:endParaRPr lang="en-US" sz="3200" dirty="0">
              <a:latin typeface="Consolas" panose="020B0609020204030204" pitchFamily="49" charset="0"/>
              <a:ea typeface="Courier New"/>
              <a:cs typeface="Courier New"/>
            </a:endParaRPr>
          </a:p>
        </p:txBody>
      </p:sp>
      <p:sp>
        <p:nvSpPr>
          <p:cNvPr id="10"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extLst>
      <p:ext uri="{BB962C8B-B14F-4D97-AF65-F5344CB8AC3E}">
        <p14:creationId xmlns:p14="http://schemas.microsoft.com/office/powerpoint/2010/main" val="7844284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290" y="507875"/>
            <a:ext cx="4892145" cy="777536"/>
          </a:xfrm>
        </p:spPr>
        <p:txBody>
          <a:bodyPr/>
          <a:lstStyle/>
          <a:p>
            <a:r>
              <a:rPr lang="en-US" sz="4800" dirty="0" smtClean="0">
                <a:solidFill>
                  <a:srgbClr val="000000"/>
                </a:solidFill>
              </a:rPr>
              <a:t>Data Analysis Steps</a:t>
            </a:r>
            <a:endParaRPr lang="en-US" sz="4800" dirty="0">
              <a:solidFill>
                <a:srgbClr val="000000"/>
              </a:solidFill>
            </a:endParaRPr>
          </a:p>
        </p:txBody>
      </p:sp>
      <p:sp>
        <p:nvSpPr>
          <p:cNvPr id="3" name="Rectangle 2"/>
          <p:cNvSpPr/>
          <p:nvPr/>
        </p:nvSpPr>
        <p:spPr>
          <a:xfrm>
            <a:off x="549019" y="1672405"/>
            <a:ext cx="11018141" cy="4570739"/>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54090" y="1724066"/>
            <a:ext cx="11675070" cy="4154984"/>
          </a:xfrm>
          <a:prstGeom prst="rect">
            <a:avLst/>
          </a:prstGeom>
          <a:noFill/>
        </p:spPr>
        <p:txBody>
          <a:bodyPr wrap="square" rtlCol="0">
            <a:spAutoFit/>
          </a:bodyPr>
          <a:lstStyle/>
          <a:p>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125VITD &lt;- arrange(</a:t>
            </a:r>
            <a:endParaRPr lang="en-US" sz="2200" dirty="0">
              <a:solidFill>
                <a:srgbClr val="164F86"/>
              </a:solidFill>
              <a:latin typeface="Consolas" panose="020B0609020204030204" pitchFamily="49" charset="0"/>
              <a:ea typeface="Courier New"/>
              <a:cs typeface="Consolas" panose="020B0609020204030204" pitchFamily="49" charset="0"/>
              <a:sym typeface="Courier New"/>
            </a:endParaRPr>
          </a:p>
          <a:p>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	      select(</a:t>
            </a:r>
          </a:p>
          <a:p>
            <a:r>
              <a:rPr lang="en-US" sz="2200" dirty="0">
                <a:solidFill>
                  <a:srgbClr val="164F86"/>
                </a:solidFill>
                <a:latin typeface="Consolas" panose="020B0609020204030204" pitchFamily="49" charset="0"/>
                <a:ea typeface="Courier New"/>
                <a:cs typeface="Consolas" panose="020B0609020204030204" pitchFamily="49" charset="0"/>
                <a:sym typeface="Courier New"/>
              </a:rPr>
              <a:t>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	  filter(</a:t>
            </a:r>
          </a:p>
          <a:p>
            <a:r>
              <a:rPr lang="en-US" sz="2200" dirty="0">
                <a:solidFill>
                  <a:srgbClr val="164F86"/>
                </a:solidFill>
                <a:latin typeface="Consolas" panose="020B0609020204030204" pitchFamily="49" charset="0"/>
                <a:ea typeface="Courier New"/>
                <a:cs typeface="Consolas" panose="020B0609020204030204" pitchFamily="49" charset="0"/>
                <a:sym typeface="Courier New"/>
              </a:rPr>
              <a:t>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	    orders, </a:t>
            </a:r>
          </a:p>
          <a:p>
            <a:r>
              <a:rPr lang="en-US" sz="2200" dirty="0">
                <a:solidFill>
                  <a:srgbClr val="164F86"/>
                </a:solidFill>
                <a:latin typeface="Consolas" panose="020B0609020204030204" pitchFamily="49" charset="0"/>
                <a:ea typeface="Courier New"/>
                <a:cs typeface="Consolas" panose="020B0609020204030204" pitchFamily="49" charset="0"/>
                <a:sym typeface="Courier New"/>
              </a:rPr>
              <a:t>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description </a:t>
            </a:r>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1,25 </a:t>
            </a:r>
            <a:r>
              <a:rPr lang="fr-FR" sz="2200" dirty="0">
                <a:solidFill>
                  <a:srgbClr val="164F86"/>
                </a:solidFill>
                <a:latin typeface="Consolas" panose="020B0609020204030204" pitchFamily="49" charset="0"/>
                <a:ea typeface="Courier New"/>
                <a:cs typeface="Consolas" panose="020B0609020204030204" pitchFamily="49" charset="0"/>
                <a:sym typeface="Courier New"/>
              </a:rPr>
              <a:t>DIHYDROXY VITAMIN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D"</a:t>
            </a:r>
          </a:p>
          <a:p>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a:t>
            </a:r>
          </a:p>
          <a:p>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err="1" smtClean="0">
                <a:solidFill>
                  <a:srgbClr val="164F86"/>
                </a:solidFill>
                <a:latin typeface="Consolas" panose="020B0609020204030204" pitchFamily="49" charset="0"/>
                <a:ea typeface="Courier New"/>
                <a:cs typeface="Consolas" panose="020B0609020204030204" pitchFamily="49" charset="0"/>
                <a:sym typeface="Courier New"/>
              </a:rPr>
              <a:t>department</a:t>
            </a:r>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endParaRPr lang="fr-FR" sz="2200" dirty="0" smtClean="0">
              <a:solidFill>
                <a:srgbClr val="164F86"/>
              </a:solidFill>
              <a:latin typeface="Consolas" panose="020B0609020204030204" pitchFamily="49" charset="0"/>
              <a:ea typeface="Courier New"/>
              <a:cs typeface="Consolas" panose="020B0609020204030204" pitchFamily="49" charset="0"/>
              <a:sym typeface="Courier New"/>
            </a:endParaRPr>
          </a:p>
          <a:p>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err="1" smtClean="0">
                <a:solidFill>
                  <a:srgbClr val="164F86"/>
                </a:solidFill>
                <a:latin typeface="Consolas" panose="020B0609020204030204" pitchFamily="49" charset="0"/>
                <a:ea typeface="Courier New"/>
                <a:cs typeface="Consolas" panose="020B0609020204030204" pitchFamily="49" charset="0"/>
                <a:sym typeface="Courier New"/>
              </a:rPr>
              <a:t>ordering_route</a:t>
            </a:r>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endParaRPr lang="fr-FR" sz="2200" dirty="0" smtClean="0">
              <a:solidFill>
                <a:srgbClr val="164F86"/>
              </a:solidFill>
              <a:latin typeface="Consolas" panose="020B0609020204030204" pitchFamily="49" charset="0"/>
              <a:ea typeface="Courier New"/>
              <a:cs typeface="Consolas" panose="020B0609020204030204" pitchFamily="49" charset="0"/>
              <a:sym typeface="Courier New"/>
            </a:endParaRPr>
          </a:p>
          <a:p>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err="1" smtClean="0">
                <a:solidFill>
                  <a:srgbClr val="164F86"/>
                </a:solidFill>
                <a:latin typeface="Consolas" panose="020B0609020204030204" pitchFamily="49" charset="0"/>
                <a:ea typeface="Courier New"/>
                <a:cs typeface="Consolas" panose="020B0609020204030204" pitchFamily="49" charset="0"/>
                <a:sym typeface="Courier New"/>
              </a:rPr>
              <a:t>pref_list_type</a:t>
            </a:r>
            <a:endParaRPr lang="fr-FR" sz="2200" dirty="0" smtClean="0">
              <a:solidFill>
                <a:srgbClr val="164F86"/>
              </a:solidFill>
              <a:latin typeface="Consolas" panose="020B0609020204030204" pitchFamily="49" charset="0"/>
              <a:ea typeface="Courier New"/>
              <a:cs typeface="Consolas" panose="020B0609020204030204" pitchFamily="49" charset="0"/>
              <a:sym typeface="Courier New"/>
            </a:endParaRPr>
          </a:p>
          <a:p>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a:t>
            </a:r>
          </a:p>
          <a:p>
            <a:r>
              <a:rPr lang="en-US" sz="2200" dirty="0">
                <a:solidFill>
                  <a:srgbClr val="164F86"/>
                </a:solidFill>
                <a:latin typeface="Consolas" panose="020B0609020204030204" pitchFamily="49" charset="0"/>
                <a:ea typeface="Courier New"/>
                <a:cs typeface="Consolas" panose="020B0609020204030204" pitchFamily="49" charset="0"/>
                <a:sym typeface="Courier New"/>
              </a:rPr>
              <a:t>		</a:t>
            </a:r>
            <a:r>
              <a:rPr lang="en-US" sz="2200" dirty="0" err="1" smtClean="0">
                <a:solidFill>
                  <a:srgbClr val="164F86"/>
                </a:solidFill>
                <a:latin typeface="Consolas" panose="020B0609020204030204" pitchFamily="49" charset="0"/>
                <a:ea typeface="Courier New"/>
                <a:cs typeface="Consolas" panose="020B0609020204030204" pitchFamily="49" charset="0"/>
                <a:sym typeface="Courier New"/>
              </a:rPr>
              <a:t>pref_list_type</a:t>
            </a:r>
            <a:endParaRPr lang="en-US" sz="2200" dirty="0" smtClean="0">
              <a:solidFill>
                <a:srgbClr val="164F86"/>
              </a:solidFill>
              <a:latin typeface="Consolas" panose="020B0609020204030204" pitchFamily="49" charset="0"/>
              <a:ea typeface="Courier New"/>
              <a:cs typeface="Consolas" panose="020B0609020204030204" pitchFamily="49" charset="0"/>
              <a:sym typeface="Courier New"/>
            </a:endParaRPr>
          </a:p>
          <a:p>
            <a:r>
              <a:rPr lang="en-US" sz="2200" dirty="0">
                <a:solidFill>
                  <a:srgbClr val="164F86"/>
                </a:solidFill>
                <a:latin typeface="Consolas" panose="020B0609020204030204" pitchFamily="49" charset="0"/>
                <a:ea typeface="Courier New"/>
                <a:cs typeface="Consolas" panose="020B0609020204030204" pitchFamily="49" charset="0"/>
                <a:sym typeface="Courier New"/>
              </a:rPr>
              <a:t>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    )</a:t>
            </a:r>
            <a:endParaRPr lang="en-US" sz="2200" dirty="0">
              <a:solidFill>
                <a:srgbClr val="164F86"/>
              </a:solidFill>
              <a:latin typeface="Consolas" panose="020B0609020204030204" pitchFamily="49" charset="0"/>
              <a:ea typeface="Courier New"/>
              <a:cs typeface="Consolas" panose="020B0609020204030204" pitchFamily="49" charset="0"/>
              <a:sym typeface="Courier New"/>
            </a:endParaRPr>
          </a:p>
        </p:txBody>
      </p:sp>
      <p:sp>
        <p:nvSpPr>
          <p:cNvPr id="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extLst>
      <p:ext uri="{BB962C8B-B14F-4D97-AF65-F5344CB8AC3E}">
        <p14:creationId xmlns:p14="http://schemas.microsoft.com/office/powerpoint/2010/main" val="1002406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8" name="Google Shape;68;p10"/>
          <p:cNvSpPr txBox="1">
            <a:spLocks noGrp="1"/>
          </p:cNvSpPr>
          <p:nvPr>
            <p:ph type="title"/>
          </p:nvPr>
        </p:nvSpPr>
        <p:spPr>
          <a:xfrm>
            <a:off x="1715705" y="602166"/>
            <a:ext cx="8400375" cy="788020"/>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170759" rIns="0" bIns="0" anchor="t" anchorCtr="0">
            <a:noAutofit/>
          </a:bodyPr>
          <a:lstStyle/>
          <a:p>
            <a:pPr marL="183692"/>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a:t>
            </a:r>
            <a:endParaRPr sz="2400" dirty="0">
              <a:solidFill>
                <a:srgbClr val="0365C0"/>
              </a:solidFill>
              <a:latin typeface="Consolas" panose="020B0609020204030204" pitchFamily="49" charset="0"/>
              <a:ea typeface="Courier New"/>
              <a:cs typeface="Consolas" panose="020B0609020204030204" pitchFamily="49" charset="0"/>
              <a:sym typeface="Courier New"/>
            </a:endParaRPr>
          </a:p>
        </p:txBody>
      </p:sp>
      <p:pic>
        <p:nvPicPr>
          <p:cNvPr id="2" name="Picture 1"/>
          <p:cNvPicPr>
            <a:picLocks noChangeAspect="1"/>
          </p:cNvPicPr>
          <p:nvPr/>
        </p:nvPicPr>
        <p:blipFill>
          <a:blip r:embed="rId3"/>
          <a:stretch>
            <a:fillRect/>
          </a:stretch>
        </p:blipFill>
        <p:spPr>
          <a:xfrm>
            <a:off x="1657350" y="1866900"/>
            <a:ext cx="8877300" cy="3124200"/>
          </a:xfrm>
          <a:prstGeom prst="rect">
            <a:avLst/>
          </a:prstGeom>
          <a:effectLst>
            <a:outerShdw blurRad="50800" dist="38100" dir="2700000" algn="tl" rotWithShape="0">
              <a:prstClr val="black">
                <a:alpha val="40000"/>
              </a:prstClr>
            </a:outerShdw>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290" y="507875"/>
            <a:ext cx="4892145" cy="777536"/>
          </a:xfrm>
        </p:spPr>
        <p:txBody>
          <a:bodyPr/>
          <a:lstStyle/>
          <a:p>
            <a:r>
              <a:rPr lang="en-US" sz="4800" dirty="0" smtClean="0">
                <a:solidFill>
                  <a:srgbClr val="000000"/>
                </a:solidFill>
              </a:rPr>
              <a:t>Data Analysis Steps</a:t>
            </a:r>
            <a:endParaRPr lang="en-US" sz="4800" dirty="0">
              <a:solidFill>
                <a:srgbClr val="000000"/>
              </a:solidFill>
            </a:endParaRPr>
          </a:p>
        </p:txBody>
      </p:sp>
      <p:sp>
        <p:nvSpPr>
          <p:cNvPr id="3" name="Rectangle 2"/>
          <p:cNvSpPr/>
          <p:nvPr/>
        </p:nvSpPr>
        <p:spPr>
          <a:xfrm>
            <a:off x="549019" y="1672405"/>
            <a:ext cx="11018141" cy="1564781"/>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54090" y="1724066"/>
            <a:ext cx="11675070" cy="2462213"/>
          </a:xfrm>
          <a:prstGeom prst="rect">
            <a:avLst/>
          </a:prstGeom>
          <a:noFill/>
        </p:spPr>
        <p:txBody>
          <a:bodyPr wrap="square" rtlCol="0">
            <a:spAutoFit/>
          </a:bodyPr>
          <a:lstStyle/>
          <a:p>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125VITD &lt;- orders %&gt;%</a:t>
            </a:r>
          </a:p>
          <a:p>
            <a:r>
              <a:rPr lang="en-US" sz="2200" dirty="0">
                <a:solidFill>
                  <a:srgbClr val="164F86"/>
                </a:solidFill>
                <a:latin typeface="Consolas" panose="020B0609020204030204" pitchFamily="49" charset="0"/>
                <a:ea typeface="Courier New"/>
                <a:cs typeface="Consolas" panose="020B0609020204030204" pitchFamily="49" charset="0"/>
                <a:sym typeface="Courier New"/>
              </a:rPr>
              <a:t>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	 filter(</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description </a:t>
            </a:r>
            <a:r>
              <a:rPr lang="fr-FR" sz="2200" dirty="0">
                <a:solidFill>
                  <a:srgbClr val="164F86"/>
                </a:solidFill>
                <a:latin typeface="Consolas" panose="020B0609020204030204" pitchFamily="49" charset="0"/>
                <a:ea typeface="Courier New"/>
                <a:cs typeface="Consolas" panose="020B0609020204030204" pitchFamily="49" charset="0"/>
                <a:sym typeface="Courier New"/>
              </a:rPr>
              <a:t>== "1,25 DIHYDROXY VITAMIN D</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%&gt;%</a:t>
            </a:r>
          </a:p>
          <a:p>
            <a:r>
              <a:rPr lang="en-US" sz="2200" dirty="0">
                <a:solidFill>
                  <a:srgbClr val="164F86"/>
                </a:solidFill>
                <a:latin typeface="Consolas" panose="020B0609020204030204" pitchFamily="49" charset="0"/>
                <a:ea typeface="Courier New"/>
                <a:cs typeface="Consolas" panose="020B0609020204030204" pitchFamily="49" charset="0"/>
                <a:sym typeface="Courier New"/>
              </a:rPr>
              <a:t>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select(</a:t>
            </a:r>
            <a:r>
              <a:rPr lang="fr-FR" sz="2200" dirty="0" err="1" smtClean="0">
                <a:solidFill>
                  <a:srgbClr val="164F86"/>
                </a:solidFill>
                <a:latin typeface="Consolas" panose="020B0609020204030204" pitchFamily="49" charset="0"/>
                <a:ea typeface="Courier New"/>
                <a:cs typeface="Consolas" panose="020B0609020204030204" pitchFamily="49" charset="0"/>
                <a:sym typeface="Courier New"/>
              </a:rPr>
              <a:t>department</a:t>
            </a:r>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err="1">
                <a:solidFill>
                  <a:srgbClr val="164F86"/>
                </a:solidFill>
                <a:latin typeface="Consolas" panose="020B0609020204030204" pitchFamily="49" charset="0"/>
                <a:ea typeface="Courier New"/>
                <a:cs typeface="Consolas" panose="020B0609020204030204" pitchFamily="49" charset="0"/>
                <a:sym typeface="Courier New"/>
              </a:rPr>
              <a:t>ordering_route</a:t>
            </a:r>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err="1">
                <a:solidFill>
                  <a:srgbClr val="164F86"/>
                </a:solidFill>
                <a:latin typeface="Consolas" panose="020B0609020204030204" pitchFamily="49" charset="0"/>
                <a:ea typeface="Courier New"/>
                <a:cs typeface="Consolas" panose="020B0609020204030204" pitchFamily="49" charset="0"/>
                <a:sym typeface="Courier New"/>
              </a:rPr>
              <a:t>pref_list_type</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%&gt;%</a:t>
            </a:r>
          </a:p>
          <a:p>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arrange(</a:t>
            </a:r>
            <a:r>
              <a:rPr lang="en-US" sz="2200" dirty="0" err="1" smtClean="0">
                <a:solidFill>
                  <a:srgbClr val="164F86"/>
                </a:solidFill>
                <a:latin typeface="Consolas" panose="020B0609020204030204" pitchFamily="49" charset="0"/>
                <a:ea typeface="Courier New"/>
                <a:cs typeface="Consolas" panose="020B0609020204030204" pitchFamily="49" charset="0"/>
                <a:sym typeface="Courier New"/>
              </a:rPr>
              <a:t>pref_list_type</a:t>
            </a:r>
            <a:r>
              <a:rPr lang="en-US" sz="2200" dirty="0">
                <a:solidFill>
                  <a:srgbClr val="164F86"/>
                </a:solidFill>
                <a:latin typeface="Consolas" panose="020B0609020204030204" pitchFamily="49" charset="0"/>
                <a:ea typeface="Courier New"/>
                <a:cs typeface="Consolas" panose="020B0609020204030204" pitchFamily="49" charset="0"/>
                <a:sym typeface="Courier New"/>
              </a:rPr>
              <a:t>)</a:t>
            </a:r>
          </a:p>
          <a:p>
            <a:endParaRPr lang="en-US" sz="2200" dirty="0">
              <a:solidFill>
                <a:srgbClr val="164F86"/>
              </a:solidFill>
              <a:latin typeface="Consolas" panose="020B0609020204030204" pitchFamily="49" charset="0"/>
              <a:ea typeface="Courier New"/>
              <a:cs typeface="Consolas" panose="020B0609020204030204" pitchFamily="49" charset="0"/>
              <a:sym typeface="Courier New"/>
            </a:endParaRPr>
          </a:p>
          <a:p>
            <a:endParaRPr lang="en-US" sz="2200" dirty="0">
              <a:solidFill>
                <a:srgbClr val="164F86"/>
              </a:solidFill>
              <a:latin typeface="Consolas" panose="020B0609020204030204" pitchFamily="49" charset="0"/>
              <a:ea typeface="Courier New"/>
              <a:cs typeface="Consolas" panose="020B0609020204030204" pitchFamily="49" charset="0"/>
              <a:sym typeface="Courier New"/>
            </a:endParaRPr>
          </a:p>
          <a:p>
            <a:endParaRPr lang="en-US" sz="2200" dirty="0">
              <a:solidFill>
                <a:srgbClr val="164F86"/>
              </a:solidFill>
              <a:latin typeface="Consolas" panose="020B0609020204030204" pitchFamily="49" charset="0"/>
              <a:ea typeface="Courier New"/>
              <a:cs typeface="Consolas" panose="020B0609020204030204" pitchFamily="49" charset="0"/>
              <a:sym typeface="Courier New"/>
            </a:endParaRPr>
          </a:p>
        </p:txBody>
      </p:sp>
      <p:sp>
        <p:nvSpPr>
          <p:cNvPr id="8"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extLst>
      <p:ext uri="{BB962C8B-B14F-4D97-AF65-F5344CB8AC3E}">
        <p14:creationId xmlns:p14="http://schemas.microsoft.com/office/powerpoint/2010/main" val="2607803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5074" y="625065"/>
            <a:ext cx="5160578" cy="777536"/>
          </a:xfrm>
        </p:spPr>
        <p:txBody>
          <a:bodyPr/>
          <a:lstStyle/>
          <a:p>
            <a:r>
              <a:rPr lang="en-US" dirty="0"/>
              <a:t>Shortcut to type %&gt;%</a:t>
            </a:r>
            <a:br>
              <a:rPr lang="en-US" dirty="0"/>
            </a:br>
            <a:endParaRPr lang="en-US" dirty="0"/>
          </a:p>
        </p:txBody>
      </p:sp>
      <p:sp>
        <p:nvSpPr>
          <p:cNvPr id="3" name="Google Shape;46;p7"/>
          <p:cNvSpPr>
            <a:spLocks noChangeAspect="1"/>
          </p:cNvSpPr>
          <p:nvPr/>
        </p:nvSpPr>
        <p:spPr>
          <a:xfrm>
            <a:off x="11152671" y="5805616"/>
            <a:ext cx="776274" cy="835671"/>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endParaRPr sz="964"/>
          </a:p>
        </p:txBody>
      </p:sp>
      <p:pic>
        <p:nvPicPr>
          <p:cNvPr id="4" name="Picture 3"/>
          <p:cNvPicPr>
            <a:picLocks noChangeAspect="1"/>
          </p:cNvPicPr>
          <p:nvPr/>
        </p:nvPicPr>
        <p:blipFill>
          <a:blip r:embed="rId3"/>
          <a:stretch>
            <a:fillRect/>
          </a:stretch>
        </p:blipFill>
        <p:spPr>
          <a:xfrm>
            <a:off x="1166648" y="2359572"/>
            <a:ext cx="10457793" cy="2614448"/>
          </a:xfrm>
          <a:prstGeom prst="rect">
            <a:avLst/>
          </a:prstGeom>
        </p:spPr>
      </p:pic>
    </p:spTree>
    <p:extLst>
      <p:ext uri="{BB962C8B-B14F-4D97-AF65-F5344CB8AC3E}">
        <p14:creationId xmlns:p14="http://schemas.microsoft.com/office/powerpoint/2010/main" val="2408890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show="0">
  <p:cSld>
    <p:spTree>
      <p:nvGrpSpPr>
        <p:cNvPr id="1" name="Shape 247"/>
        <p:cNvGrpSpPr/>
        <p:nvPr/>
      </p:nvGrpSpPr>
      <p:grpSpPr>
        <a:xfrm>
          <a:off x="0" y="0"/>
          <a:ext cx="0" cy="0"/>
          <a:chOff x="0" y="0"/>
          <a:chExt cx="0" cy="0"/>
        </a:xfrm>
      </p:grpSpPr>
      <p:sp>
        <p:nvSpPr>
          <p:cNvPr id="248" name="Google Shape;248;p27"/>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49" name="Google Shape;249;p27"/>
          <p:cNvSpPr txBox="1">
            <a:spLocks noGrp="1"/>
          </p:cNvSpPr>
          <p:nvPr>
            <p:ph type="title"/>
          </p:nvPr>
        </p:nvSpPr>
        <p:spPr>
          <a:xfrm>
            <a:off x="4311015" y="316125"/>
            <a:ext cx="3586821"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select() helpers</a:t>
            </a:r>
            <a:endParaRPr/>
          </a:p>
        </p:txBody>
      </p:sp>
      <p:graphicFrame>
        <p:nvGraphicFramePr>
          <p:cNvPr id="250" name="Google Shape;250;p27"/>
          <p:cNvGraphicFramePr/>
          <p:nvPr>
            <p:extLst>
              <p:ext uri="{D42A27DB-BD31-4B8C-83A1-F6EECF244321}">
                <p14:modId xmlns:p14="http://schemas.microsoft.com/office/powerpoint/2010/main" val="2125162881"/>
              </p:ext>
            </p:extLst>
          </p:nvPr>
        </p:nvGraphicFramePr>
        <p:xfrm>
          <a:off x="300942" y="1683899"/>
          <a:ext cx="10669825" cy="4840712"/>
        </p:xfrm>
        <a:graphic>
          <a:graphicData uri="http://schemas.openxmlformats.org/drawingml/2006/table">
            <a:tbl>
              <a:tblPr>
                <a:noFill/>
                <a:tableStyleId>{E8A09481-35D7-4565-9225-4E10A05E4E98}</a:tableStyleId>
              </a:tblPr>
              <a:tblGrid>
                <a:gridCol w="1970363">
                  <a:extLst>
                    <a:ext uri="{9D8B030D-6E8A-4147-A177-3AD203B41FA5}">
                      <a16:colId xmlns:a16="http://schemas.microsoft.com/office/drawing/2014/main" xmlns="" val="20000"/>
                    </a:ext>
                  </a:extLst>
                </a:gridCol>
                <a:gridCol w="2991916">
                  <a:extLst>
                    <a:ext uri="{9D8B030D-6E8A-4147-A177-3AD203B41FA5}">
                      <a16:colId xmlns:a16="http://schemas.microsoft.com/office/drawing/2014/main" xmlns="" val="20001"/>
                    </a:ext>
                  </a:extLst>
                </a:gridCol>
                <a:gridCol w="5707546">
                  <a:extLst>
                    <a:ext uri="{9D8B030D-6E8A-4147-A177-3AD203B41FA5}">
                      <a16:colId xmlns:a16="http://schemas.microsoft.com/office/drawing/2014/main" xmlns="" val="20002"/>
                    </a:ext>
                  </a:extLst>
                </a:gridCol>
              </a:tblGrid>
              <a:tr h="1221236">
                <a:tc>
                  <a:txBody>
                    <a:bodyPr/>
                    <a:lstStyle/>
                    <a:p>
                      <a:pPr marL="0" lvl="0" indent="0" algn="ctr" rtl="0">
                        <a:spcBef>
                          <a:spcPts val="0"/>
                        </a:spcBef>
                        <a:spcAft>
                          <a:spcPts val="0"/>
                        </a:spcAft>
                        <a:buNone/>
                      </a:pPr>
                      <a:r>
                        <a:rPr lang="en-US" sz="3600"/>
                        <a:t>Function</a:t>
                      </a:r>
                      <a:endParaRPr sz="3600"/>
                    </a:p>
                  </a:txBody>
                  <a:tcPr marL="48978" marR="48978" marT="55446" marB="55446"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3600"/>
                        <a:t>What it does</a:t>
                      </a:r>
                      <a:endParaRPr sz="3600"/>
                    </a:p>
                  </a:txBody>
                  <a:tcPr marL="48978" marR="48978" marT="55446" marB="55446"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3600"/>
                        <a:t>How it’s used</a:t>
                      </a:r>
                      <a:endParaRPr sz="3600"/>
                    </a:p>
                  </a:txBody>
                  <a:tcPr marL="48978" marR="48978" marT="55446" marB="55446" anchor="ctr">
                    <a:lnB w="9525" cap="flat" cmpd="sng">
                      <a:solidFill>
                        <a:srgbClr val="9E9E9E"/>
                      </a:solidFill>
                      <a:prstDash val="solid"/>
                      <a:round/>
                      <a:headEnd type="none" w="sm" len="sm"/>
                      <a:tailEnd type="none" w="sm" len="sm"/>
                    </a:lnB>
                  </a:tcPr>
                </a:tc>
                <a:extLst>
                  <a:ext uri="{0D108BD9-81ED-4DB2-BD59-A6C34878D82A}">
                    <a16:rowId xmlns:a16="http://schemas.microsoft.com/office/drawing/2014/main" xmlns="" val="10000"/>
                  </a:ext>
                </a:extLst>
              </a:tr>
              <a:tr h="862007">
                <a:tc>
                  <a:txBody>
                    <a:bodyPr/>
                    <a:lstStyle/>
                    <a:p>
                      <a:pPr marL="12700" lvl="0" indent="0" algn="ctr" rtl="0">
                        <a:spcBef>
                          <a:spcPts val="0"/>
                        </a:spcBef>
                        <a:spcAft>
                          <a:spcPts val="0"/>
                        </a:spcAft>
                        <a:buNone/>
                      </a:pPr>
                      <a:r>
                        <a:rPr lang="en-US" sz="3600" b="1">
                          <a:solidFill>
                            <a:schemeClr val="dk1"/>
                          </a:solidFill>
                          <a:latin typeface="Trebuchet MS"/>
                          <a:ea typeface="Trebuchet MS"/>
                          <a:cs typeface="Trebuchet MS"/>
                          <a:sym typeface="Trebuchet MS"/>
                        </a:rPr>
                        <a:t>:</a:t>
                      </a:r>
                      <a:endParaRPr sz="3600"/>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2700" lvl="0" indent="0" algn="ctr" rtl="0">
                        <a:spcBef>
                          <a:spcPts val="0"/>
                        </a:spcBef>
                        <a:spcAft>
                          <a:spcPts val="0"/>
                        </a:spcAft>
                        <a:buNone/>
                      </a:pPr>
                      <a:r>
                        <a:rPr lang="en-US" sz="2500">
                          <a:solidFill>
                            <a:schemeClr val="dk1"/>
                          </a:solidFill>
                          <a:latin typeface="Calibri"/>
                          <a:ea typeface="Calibri"/>
                          <a:cs typeface="Calibri"/>
                          <a:sym typeface="Calibri"/>
                        </a:rPr>
                        <a:t>Select range of columns</a:t>
                      </a:r>
                      <a:endParaRPr sz="900"/>
                    </a:p>
                  </a:txBody>
                  <a:tcPr marL="0" marR="0"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77800" lvl="0" indent="0" algn="l" rtl="0">
                        <a:spcBef>
                          <a:spcPts val="0"/>
                        </a:spcBef>
                        <a:spcAft>
                          <a:spcPts val="0"/>
                        </a:spcAft>
                        <a:buNone/>
                      </a:pPr>
                      <a:r>
                        <a:rPr lang="en-US" sz="2000">
                          <a:solidFill>
                            <a:schemeClr val="dk1"/>
                          </a:solidFill>
                          <a:latin typeface="Courier New"/>
                          <a:ea typeface="Courier New"/>
                          <a:cs typeface="Courier New"/>
                          <a:sym typeface="Courier New"/>
                        </a:rPr>
                        <a:t>select(orders, Order_ID</a:t>
                      </a:r>
                      <a:r>
                        <a:rPr lang="en-US" sz="2000">
                          <a:solidFill>
                            <a:srgbClr val="FF0000"/>
                          </a:solidFill>
                          <a:latin typeface="Courier New"/>
                          <a:ea typeface="Courier New"/>
                          <a:cs typeface="Courier New"/>
                          <a:sym typeface="Courier New"/>
                        </a:rPr>
                        <a:t>:</a:t>
                      </a:r>
                      <a:r>
                        <a:rPr lang="en-US" sz="2000">
                          <a:solidFill>
                            <a:schemeClr val="dk1"/>
                          </a:solidFill>
                          <a:latin typeface="Courier New"/>
                          <a:ea typeface="Courier New"/>
                          <a:cs typeface="Courier New"/>
                          <a:sym typeface="Courier New"/>
                        </a:rPr>
                        <a:t>LAB_STATUS_C)</a:t>
                      </a:r>
                      <a:endParaRPr sz="900"/>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xmlns="" val="10001"/>
                  </a:ext>
                </a:extLst>
              </a:tr>
              <a:tr h="1000800">
                <a:tc>
                  <a:txBody>
                    <a:bodyPr/>
                    <a:lstStyle/>
                    <a:p>
                      <a:pPr marL="12700" lvl="0" indent="0" algn="ctr" rtl="0">
                        <a:spcBef>
                          <a:spcPts val="0"/>
                        </a:spcBef>
                        <a:spcAft>
                          <a:spcPts val="0"/>
                        </a:spcAft>
                        <a:buNone/>
                      </a:pPr>
                      <a:r>
                        <a:rPr lang="en-US" sz="5800" b="1">
                          <a:solidFill>
                            <a:schemeClr val="dk1"/>
                          </a:solidFill>
                          <a:latin typeface="Trebuchet MS"/>
                          <a:ea typeface="Trebuchet MS"/>
                          <a:cs typeface="Trebuchet MS"/>
                          <a:sym typeface="Trebuchet MS"/>
                        </a:rPr>
                        <a:t>-</a:t>
                      </a:r>
                      <a:endParaRPr sz="5800"/>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2700" lvl="0" indent="0" algn="ctr" rtl="0">
                        <a:spcBef>
                          <a:spcPts val="0"/>
                        </a:spcBef>
                        <a:spcAft>
                          <a:spcPts val="0"/>
                        </a:spcAft>
                        <a:buNone/>
                      </a:pPr>
                      <a:r>
                        <a:rPr lang="en-US" sz="2500">
                          <a:solidFill>
                            <a:schemeClr val="dk1"/>
                          </a:solidFill>
                          <a:latin typeface="Calibri"/>
                          <a:ea typeface="Calibri"/>
                          <a:cs typeface="Calibri"/>
                          <a:sym typeface="Calibri"/>
                        </a:rPr>
                        <a:t>Select every column but</a:t>
                      </a:r>
                      <a:endParaRPr sz="900"/>
                    </a:p>
                  </a:txBody>
                  <a:tcPr marL="0" marR="0"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77800" lvl="0" indent="0" algn="l" rtl="0">
                        <a:spcBef>
                          <a:spcPts val="0"/>
                        </a:spcBef>
                        <a:spcAft>
                          <a:spcPts val="0"/>
                        </a:spcAft>
                        <a:buNone/>
                      </a:pPr>
                      <a:r>
                        <a:rPr lang="en-US" sz="2000">
                          <a:solidFill>
                            <a:schemeClr val="dk1"/>
                          </a:solidFill>
                          <a:latin typeface="Courier New"/>
                          <a:ea typeface="Courier New"/>
                          <a:cs typeface="Courier New"/>
                          <a:sym typeface="Courier New"/>
                        </a:rPr>
                        <a:t>select(orders, </a:t>
                      </a:r>
                      <a:r>
                        <a:rPr lang="en-US" sz="2000" b="1">
                          <a:solidFill>
                            <a:srgbClr val="FF0000"/>
                          </a:solidFill>
                          <a:latin typeface="Courier New"/>
                          <a:ea typeface="Courier New"/>
                          <a:cs typeface="Courier New"/>
                          <a:sym typeface="Courier New"/>
                        </a:rPr>
                        <a:t>-</a:t>
                      </a:r>
                      <a:r>
                        <a:rPr lang="en-US" sz="2000">
                          <a:solidFill>
                            <a:schemeClr val="dk1"/>
                          </a:solidFill>
                          <a:latin typeface="Courier New"/>
                          <a:ea typeface="Courier New"/>
                          <a:cs typeface="Courier New"/>
                          <a:sym typeface="Courier New"/>
                        </a:rPr>
                        <a:t>Patient_ID)</a:t>
                      </a:r>
                      <a:endParaRPr sz="900"/>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xmlns="" val="10002"/>
                  </a:ext>
                </a:extLst>
              </a:tr>
              <a:tr h="862007">
                <a:tc>
                  <a:txBody>
                    <a:bodyPr/>
                    <a:lstStyle/>
                    <a:p>
                      <a:pPr marL="12700" lvl="0" indent="0" algn="l" rtl="0">
                        <a:spcBef>
                          <a:spcPts val="0"/>
                        </a:spcBef>
                        <a:spcAft>
                          <a:spcPts val="0"/>
                        </a:spcAft>
                        <a:buNone/>
                      </a:pPr>
                      <a:r>
                        <a:rPr lang="en-US" sz="2500" b="1">
                          <a:solidFill>
                            <a:schemeClr val="dk1"/>
                          </a:solidFill>
                          <a:latin typeface="Trebuchet MS"/>
                          <a:ea typeface="Trebuchet MS"/>
                          <a:cs typeface="Trebuchet MS"/>
                          <a:sym typeface="Trebuchet MS"/>
                        </a:rPr>
                        <a:t>starts_with()</a:t>
                      </a:r>
                      <a:endParaRPr sz="5800"/>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2700" lvl="0" indent="0" algn="ctr" rtl="0">
                        <a:spcBef>
                          <a:spcPts val="0"/>
                        </a:spcBef>
                        <a:spcAft>
                          <a:spcPts val="0"/>
                        </a:spcAft>
                        <a:buNone/>
                      </a:pPr>
                      <a:r>
                        <a:rPr lang="en-US" sz="2500">
                          <a:solidFill>
                            <a:schemeClr val="dk1"/>
                          </a:solidFill>
                          <a:latin typeface="Calibri"/>
                          <a:ea typeface="Calibri"/>
                          <a:cs typeface="Calibri"/>
                          <a:sym typeface="Calibri"/>
                        </a:rPr>
                        <a:t>Select columns that start with</a:t>
                      </a:r>
                      <a:endParaRPr sz="900"/>
                    </a:p>
                  </a:txBody>
                  <a:tcPr marL="0" marR="0"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77800" lvl="0" indent="0" algn="l" rtl="0">
                        <a:spcBef>
                          <a:spcPts val="0"/>
                        </a:spcBef>
                        <a:spcAft>
                          <a:spcPts val="0"/>
                        </a:spcAft>
                        <a:buNone/>
                      </a:pPr>
                      <a:r>
                        <a:rPr lang="en-US" sz="2000">
                          <a:solidFill>
                            <a:schemeClr val="dk1"/>
                          </a:solidFill>
                          <a:latin typeface="Courier New"/>
                          <a:ea typeface="Courier New"/>
                          <a:cs typeface="Courier New"/>
                          <a:sym typeface="Courier New"/>
                        </a:rPr>
                        <a:t>select(orders, </a:t>
                      </a:r>
                      <a:r>
                        <a:rPr lang="en-US" sz="2000">
                          <a:solidFill>
                            <a:srgbClr val="FF0000"/>
                          </a:solidFill>
                          <a:latin typeface="Courier New"/>
                          <a:ea typeface="Courier New"/>
                          <a:cs typeface="Courier New"/>
                          <a:sym typeface="Courier New"/>
                        </a:rPr>
                        <a:t>starts_with("Order")</a:t>
                      </a:r>
                      <a:r>
                        <a:rPr lang="en-US" sz="2000">
                          <a:solidFill>
                            <a:schemeClr val="dk1"/>
                          </a:solidFill>
                          <a:latin typeface="Courier New"/>
                          <a:ea typeface="Courier New"/>
                          <a:cs typeface="Courier New"/>
                          <a:sym typeface="Courier New"/>
                        </a:rPr>
                        <a:t>)</a:t>
                      </a:r>
                      <a:endParaRPr sz="900"/>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xmlns="" val="10003"/>
                  </a:ext>
                </a:extLst>
              </a:tr>
              <a:tr h="862007">
                <a:tc>
                  <a:txBody>
                    <a:bodyPr/>
                    <a:lstStyle/>
                    <a:p>
                      <a:pPr marL="12700" lvl="0" indent="0" algn="l" rtl="0">
                        <a:spcBef>
                          <a:spcPts val="0"/>
                        </a:spcBef>
                        <a:spcAft>
                          <a:spcPts val="0"/>
                        </a:spcAft>
                        <a:buClr>
                          <a:schemeClr val="dk1"/>
                        </a:buClr>
                        <a:buSzPts val="1200"/>
                        <a:buFont typeface="Arial"/>
                        <a:buNone/>
                      </a:pPr>
                      <a:r>
                        <a:rPr lang="en-US" sz="2500" b="1">
                          <a:solidFill>
                            <a:schemeClr val="dk1"/>
                          </a:solidFill>
                          <a:latin typeface="Trebuchet MS"/>
                          <a:ea typeface="Trebuchet MS"/>
                          <a:cs typeface="Trebuchet MS"/>
                          <a:sym typeface="Trebuchet MS"/>
                        </a:rPr>
                        <a:t>contains()</a:t>
                      </a:r>
                      <a:endParaRPr sz="2500" b="1">
                        <a:solidFill>
                          <a:schemeClr val="dk1"/>
                        </a:solidFill>
                        <a:latin typeface="Trebuchet MS"/>
                        <a:ea typeface="Trebuchet MS"/>
                        <a:cs typeface="Trebuchet MS"/>
                        <a:sym typeface="Trebuchet MS"/>
                      </a:endParaRPr>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2700" lvl="0" indent="0" algn="ctr" rtl="0">
                        <a:spcBef>
                          <a:spcPts val="0"/>
                        </a:spcBef>
                        <a:spcAft>
                          <a:spcPts val="0"/>
                        </a:spcAft>
                        <a:buClr>
                          <a:schemeClr val="dk1"/>
                        </a:buClr>
                        <a:buSzPts val="1200"/>
                        <a:buFont typeface="Arial"/>
                        <a:buNone/>
                      </a:pPr>
                      <a:r>
                        <a:rPr lang="en-US" sz="2500">
                          <a:solidFill>
                            <a:schemeClr val="dk1"/>
                          </a:solidFill>
                          <a:latin typeface="Calibri"/>
                          <a:ea typeface="Calibri"/>
                          <a:cs typeface="Calibri"/>
                          <a:sym typeface="Calibri"/>
                        </a:rPr>
                        <a:t>Select columns that contain</a:t>
                      </a:r>
                      <a:endParaRPr sz="2500">
                        <a:solidFill>
                          <a:schemeClr val="dk1"/>
                        </a:solidFill>
                        <a:latin typeface="Calibri"/>
                        <a:ea typeface="Calibri"/>
                        <a:cs typeface="Calibri"/>
                        <a:sym typeface="Calibri"/>
                      </a:endParaRPr>
                    </a:p>
                  </a:txBody>
                  <a:tcPr marL="0" marR="0"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77800" lvl="0" indent="0" algn="l" rtl="0">
                        <a:spcBef>
                          <a:spcPts val="0"/>
                        </a:spcBef>
                        <a:spcAft>
                          <a:spcPts val="0"/>
                        </a:spcAft>
                        <a:buClr>
                          <a:schemeClr val="dk1"/>
                        </a:buClr>
                        <a:buFont typeface="Arial"/>
                        <a:buNone/>
                      </a:pPr>
                      <a:r>
                        <a:rPr lang="en-US" sz="2000" dirty="0">
                          <a:solidFill>
                            <a:schemeClr val="dk1"/>
                          </a:solidFill>
                          <a:latin typeface="Courier New"/>
                          <a:ea typeface="Courier New"/>
                          <a:cs typeface="Courier New"/>
                          <a:sym typeface="Courier New"/>
                        </a:rPr>
                        <a:t>select(orders, </a:t>
                      </a:r>
                      <a:r>
                        <a:rPr lang="en-US" sz="2000" dirty="0">
                          <a:solidFill>
                            <a:srgbClr val="FF0000"/>
                          </a:solidFill>
                          <a:latin typeface="Courier New"/>
                          <a:ea typeface="Courier New"/>
                          <a:cs typeface="Courier New"/>
                          <a:sym typeface="Courier New"/>
                        </a:rPr>
                        <a:t>contains("Time")</a:t>
                      </a:r>
                      <a:r>
                        <a:rPr lang="en-US" sz="2000" dirty="0">
                          <a:solidFill>
                            <a:schemeClr val="dk1"/>
                          </a:solidFill>
                          <a:latin typeface="Courier New"/>
                          <a:ea typeface="Courier New"/>
                          <a:cs typeface="Courier New"/>
                          <a:sym typeface="Courier New"/>
                        </a:rPr>
                        <a:t>)</a:t>
                      </a:r>
                      <a:endParaRPr sz="2000" dirty="0">
                        <a:solidFill>
                          <a:schemeClr val="dk1"/>
                        </a:solidFill>
                        <a:latin typeface="Courier New"/>
                        <a:ea typeface="Courier New"/>
                        <a:cs typeface="Courier New"/>
                        <a:sym typeface="Courier New"/>
                      </a:endParaRPr>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xmlns="" val="10004"/>
                  </a:ext>
                </a:extLst>
              </a:tr>
            </a:tbl>
          </a:graphicData>
        </a:graphic>
      </p:graphicFrame>
      <p:sp>
        <p:nvSpPr>
          <p:cNvPr id="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77"/>
        <p:cNvGrpSpPr/>
        <p:nvPr/>
      </p:nvGrpSpPr>
      <p:grpSpPr>
        <a:xfrm>
          <a:off x="0" y="0"/>
          <a:ext cx="0" cy="0"/>
          <a:chOff x="0" y="0"/>
          <a:chExt cx="0" cy="0"/>
        </a:xfrm>
      </p:grpSpPr>
      <p:sp>
        <p:nvSpPr>
          <p:cNvPr id="5" name="Google Shape;68;p10"/>
          <p:cNvSpPr txBox="1">
            <a:spLocks noGrp="1"/>
          </p:cNvSpPr>
          <p:nvPr>
            <p:ph type="title"/>
          </p:nvPr>
        </p:nvSpPr>
        <p:spPr>
          <a:xfrm>
            <a:off x="1715705" y="602166"/>
            <a:ext cx="8400375" cy="788020"/>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170759" rIns="0" bIns="0" anchor="t" anchorCtr="0">
            <a:noAutofit/>
          </a:bodyPr>
          <a:lstStyle/>
          <a:p>
            <a:pPr marL="183692"/>
            <a:r>
              <a:rPr lang="en-US" sz="2800" dirty="0" smtClean="0">
                <a:solidFill>
                  <a:srgbClr val="0365C0"/>
                </a:solidFill>
                <a:latin typeface="Consolas" panose="020B0609020204030204" pitchFamily="49" charset="0"/>
                <a:ea typeface="Courier New"/>
                <a:cs typeface="Consolas" panose="020B0609020204030204" pitchFamily="49" charset="0"/>
                <a:sym typeface="Courier New"/>
              </a:rPr>
              <a:t>summary(orders)</a:t>
            </a:r>
            <a:endParaRPr sz="2400" dirty="0">
              <a:solidFill>
                <a:srgbClr val="0365C0"/>
              </a:solidFill>
              <a:latin typeface="Consolas" panose="020B0609020204030204" pitchFamily="49" charset="0"/>
              <a:ea typeface="Courier New"/>
              <a:cs typeface="Consolas" panose="020B0609020204030204" pitchFamily="49" charset="0"/>
              <a:sym typeface="Courier New"/>
            </a:endParaRPr>
          </a:p>
        </p:txBody>
      </p:sp>
      <p:pic>
        <p:nvPicPr>
          <p:cNvPr id="3" name="Picture 2"/>
          <p:cNvPicPr>
            <a:picLocks noChangeAspect="1"/>
          </p:cNvPicPr>
          <p:nvPr/>
        </p:nvPicPr>
        <p:blipFill rotWithShape="1">
          <a:blip r:embed="rId3"/>
          <a:srcRect t="10003"/>
          <a:stretch/>
        </p:blipFill>
        <p:spPr>
          <a:xfrm>
            <a:off x="577606" y="1521010"/>
            <a:ext cx="10676572" cy="5151496"/>
          </a:xfrm>
          <a:prstGeom prst="rect">
            <a:avLst/>
          </a:prstGeom>
          <a:effectLst>
            <a:outerShdw blurRad="50800" dist="38100" dir="2700000" algn="tl" rotWithShape="0">
              <a:prstClr val="black">
                <a:alpha val="40000"/>
              </a:prst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83"/>
        <p:cNvGrpSpPr/>
        <p:nvPr/>
      </p:nvGrpSpPr>
      <p:grpSpPr>
        <a:xfrm>
          <a:off x="0" y="0"/>
          <a:ext cx="0" cy="0"/>
          <a:chOff x="0" y="0"/>
          <a:chExt cx="0" cy="0"/>
        </a:xfrm>
      </p:grpSpPr>
      <p:sp>
        <p:nvSpPr>
          <p:cNvPr id="84" name="Google Shape;84;p13"/>
          <p:cNvSpPr/>
          <p:nvPr/>
        </p:nvSpPr>
        <p:spPr>
          <a:xfrm>
            <a:off x="0" y="0"/>
            <a:ext cx="12191999"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85" name="Google Shape;85;p13"/>
          <p:cNvSpPr txBox="1">
            <a:spLocks noGrp="1"/>
          </p:cNvSpPr>
          <p:nvPr>
            <p:ph type="title"/>
          </p:nvPr>
        </p:nvSpPr>
        <p:spPr>
          <a:xfrm>
            <a:off x="5195995" y="1879600"/>
            <a:ext cx="5626768" cy="1539643"/>
          </a:xfrm>
          <a:prstGeom prst="rect">
            <a:avLst/>
          </a:prstGeom>
          <a:noFill/>
          <a:ln>
            <a:noFill/>
          </a:ln>
        </p:spPr>
        <p:txBody>
          <a:bodyPr spcFirstLastPara="1" wrap="square" lIns="0" tIns="9522" rIns="0" bIns="0" anchor="t" anchorCtr="0">
            <a:noAutofit/>
          </a:bodyPr>
          <a:lstStyle/>
          <a:p>
            <a:pPr marL="6803"/>
            <a:r>
              <a:rPr lang="en-US" sz="8812" b="1">
                <a:solidFill>
                  <a:srgbClr val="F3F3F3"/>
                </a:solidFill>
                <a:latin typeface="Arial"/>
                <a:ea typeface="Arial"/>
                <a:cs typeface="Arial"/>
                <a:sym typeface="Arial"/>
              </a:rPr>
              <a:t>The Data Analysis Process</a:t>
            </a:r>
            <a:endParaRPr sz="8812">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89"/>
        <p:cNvGrpSpPr/>
        <p:nvPr/>
      </p:nvGrpSpPr>
      <p:grpSpPr>
        <a:xfrm>
          <a:off x="0" y="0"/>
          <a:ext cx="0" cy="0"/>
          <a:chOff x="0" y="0"/>
          <a:chExt cx="0" cy="0"/>
        </a:xfrm>
      </p:grpSpPr>
      <p:sp>
        <p:nvSpPr>
          <p:cNvPr id="90" name="Google Shape;90;p14"/>
          <p:cNvSpPr txBox="1"/>
          <p:nvPr/>
        </p:nvSpPr>
        <p:spPr>
          <a:xfrm>
            <a:off x="1248281" y="3154377"/>
            <a:ext cx="1043679" cy="503196"/>
          </a:xfrm>
          <a:prstGeom prst="rect">
            <a:avLst/>
          </a:prstGeom>
          <a:noFill/>
          <a:ln>
            <a:noFill/>
          </a:ln>
        </p:spPr>
        <p:txBody>
          <a:bodyPr spcFirstLastPara="1" wrap="square" lIns="0" tIns="8504" rIns="0" bIns="0" anchor="t" anchorCtr="0">
            <a:noAutofit/>
          </a:bodyPr>
          <a:lstStyle/>
          <a:p>
            <a:pPr marL="6803"/>
            <a:r>
              <a:rPr lang="en-US" sz="2812">
                <a:latin typeface="Calibri"/>
                <a:ea typeface="Calibri"/>
                <a:cs typeface="Calibri"/>
                <a:sym typeface="Calibri"/>
              </a:rPr>
              <a:t>Import</a:t>
            </a:r>
            <a:endParaRPr sz="2812">
              <a:latin typeface="Calibri"/>
              <a:ea typeface="Calibri"/>
              <a:cs typeface="Calibri"/>
              <a:sym typeface="Calibri"/>
            </a:endParaRPr>
          </a:p>
        </p:txBody>
      </p:sp>
      <p:sp>
        <p:nvSpPr>
          <p:cNvPr id="91" name="Google Shape;91;p14"/>
          <p:cNvSpPr txBox="1"/>
          <p:nvPr/>
        </p:nvSpPr>
        <p:spPr>
          <a:xfrm>
            <a:off x="3189135" y="3154377"/>
            <a:ext cx="659571" cy="503196"/>
          </a:xfrm>
          <a:prstGeom prst="rect">
            <a:avLst/>
          </a:prstGeom>
          <a:noFill/>
          <a:ln>
            <a:noFill/>
          </a:ln>
        </p:spPr>
        <p:txBody>
          <a:bodyPr spcFirstLastPara="1" wrap="square" lIns="0" tIns="8504" rIns="0" bIns="0" anchor="t" anchorCtr="0">
            <a:noAutofit/>
          </a:bodyPr>
          <a:lstStyle/>
          <a:p>
            <a:pPr marL="6803"/>
            <a:r>
              <a:rPr lang="en-US" sz="2812">
                <a:latin typeface="Calibri"/>
                <a:ea typeface="Calibri"/>
                <a:cs typeface="Calibri"/>
                <a:sym typeface="Calibri"/>
              </a:rPr>
              <a:t>Tidy</a:t>
            </a:r>
            <a:endParaRPr sz="2812">
              <a:latin typeface="Calibri"/>
              <a:ea typeface="Calibri"/>
              <a:cs typeface="Calibri"/>
              <a:sym typeface="Calibri"/>
            </a:endParaRPr>
          </a:p>
        </p:txBody>
      </p:sp>
      <p:sp>
        <p:nvSpPr>
          <p:cNvPr id="92" name="Google Shape;92;p14"/>
          <p:cNvSpPr txBox="1"/>
          <p:nvPr/>
        </p:nvSpPr>
        <p:spPr>
          <a:xfrm>
            <a:off x="5000972" y="2068603"/>
            <a:ext cx="1321554" cy="503196"/>
          </a:xfrm>
          <a:prstGeom prst="rect">
            <a:avLst/>
          </a:prstGeom>
          <a:noFill/>
          <a:ln>
            <a:noFill/>
          </a:ln>
        </p:spPr>
        <p:txBody>
          <a:bodyPr spcFirstLastPara="1" wrap="square" lIns="0" tIns="8504" rIns="0" bIns="0" anchor="t" anchorCtr="0">
            <a:noAutofit/>
          </a:bodyPr>
          <a:lstStyle/>
          <a:p>
            <a:pPr marL="6803"/>
            <a:r>
              <a:rPr lang="en-US" sz="2812">
                <a:latin typeface="Calibri"/>
                <a:ea typeface="Calibri"/>
                <a:cs typeface="Calibri"/>
                <a:sym typeface="Calibri"/>
              </a:rPr>
              <a:t>Visualize</a:t>
            </a:r>
            <a:endParaRPr sz="2812">
              <a:latin typeface="Calibri"/>
              <a:ea typeface="Calibri"/>
              <a:cs typeface="Calibri"/>
              <a:sym typeface="Calibri"/>
            </a:endParaRPr>
          </a:p>
        </p:txBody>
      </p:sp>
      <p:sp>
        <p:nvSpPr>
          <p:cNvPr id="93" name="Google Shape;93;p14"/>
          <p:cNvSpPr txBox="1"/>
          <p:nvPr/>
        </p:nvSpPr>
        <p:spPr>
          <a:xfrm>
            <a:off x="4475585" y="3902614"/>
            <a:ext cx="1717393" cy="474107"/>
          </a:xfrm>
          <a:prstGeom prst="rect">
            <a:avLst/>
          </a:prstGeom>
          <a:noFill/>
          <a:ln>
            <a:noFill/>
          </a:ln>
        </p:spPr>
        <p:txBody>
          <a:bodyPr spcFirstLastPara="1" wrap="square" lIns="0" tIns="7473" rIns="0" bIns="0" anchor="t" anchorCtr="0">
            <a:noAutofit/>
          </a:bodyPr>
          <a:lstStyle/>
          <a:p>
            <a:pPr marL="6803"/>
            <a:r>
              <a:rPr lang="en-US" sz="2652">
                <a:latin typeface="Trebuchet MS"/>
                <a:ea typeface="Trebuchet MS"/>
                <a:cs typeface="Trebuchet MS"/>
                <a:sym typeface="Trebuchet MS"/>
              </a:rPr>
              <a:t>Transform</a:t>
            </a:r>
            <a:endParaRPr sz="2652">
              <a:latin typeface="Trebuchet MS"/>
              <a:ea typeface="Trebuchet MS"/>
              <a:cs typeface="Trebuchet MS"/>
              <a:sym typeface="Trebuchet MS"/>
            </a:endParaRPr>
          </a:p>
        </p:txBody>
      </p:sp>
      <p:sp>
        <p:nvSpPr>
          <p:cNvPr id="94" name="Google Shape;94;p14"/>
          <p:cNvSpPr txBox="1"/>
          <p:nvPr/>
        </p:nvSpPr>
        <p:spPr>
          <a:xfrm>
            <a:off x="6492495" y="3154376"/>
            <a:ext cx="1043679" cy="503357"/>
          </a:xfrm>
          <a:prstGeom prst="rect">
            <a:avLst/>
          </a:prstGeom>
          <a:noFill/>
          <a:ln>
            <a:noFill/>
          </a:ln>
        </p:spPr>
        <p:txBody>
          <a:bodyPr spcFirstLastPara="1" wrap="square" lIns="0" tIns="8504" rIns="0" bIns="0" anchor="t" anchorCtr="0">
            <a:noAutofit/>
          </a:bodyPr>
          <a:lstStyle/>
          <a:p>
            <a:pPr marL="6803"/>
            <a:r>
              <a:rPr lang="en-US" sz="2812">
                <a:latin typeface="Calibri"/>
                <a:ea typeface="Calibri"/>
                <a:cs typeface="Calibri"/>
                <a:sym typeface="Calibri"/>
              </a:rPr>
              <a:t>Model</a:t>
            </a:r>
            <a:endParaRPr sz="2812">
              <a:latin typeface="Calibri"/>
              <a:ea typeface="Calibri"/>
              <a:cs typeface="Calibri"/>
              <a:sym typeface="Calibri"/>
            </a:endParaRPr>
          </a:p>
        </p:txBody>
      </p:sp>
      <p:sp>
        <p:nvSpPr>
          <p:cNvPr id="95" name="Google Shape;95;p14"/>
          <p:cNvSpPr txBox="1"/>
          <p:nvPr/>
        </p:nvSpPr>
        <p:spPr>
          <a:xfrm>
            <a:off x="8574162" y="3154377"/>
            <a:ext cx="2126411" cy="503196"/>
          </a:xfrm>
          <a:prstGeom prst="rect">
            <a:avLst/>
          </a:prstGeom>
          <a:noFill/>
          <a:ln>
            <a:noFill/>
          </a:ln>
        </p:spPr>
        <p:txBody>
          <a:bodyPr spcFirstLastPara="1" wrap="square" lIns="0" tIns="8504" rIns="0" bIns="0" anchor="t" anchorCtr="0">
            <a:noAutofit/>
          </a:bodyPr>
          <a:lstStyle/>
          <a:p>
            <a:pPr marL="6803"/>
            <a:r>
              <a:rPr lang="en-US" sz="2812">
                <a:latin typeface="Calibri"/>
                <a:ea typeface="Calibri"/>
                <a:cs typeface="Calibri"/>
                <a:sym typeface="Calibri"/>
              </a:rPr>
              <a:t>Communicate</a:t>
            </a:r>
            <a:endParaRPr sz="2812">
              <a:latin typeface="Calibri"/>
              <a:ea typeface="Calibri"/>
              <a:cs typeface="Calibri"/>
              <a:sym typeface="Calibri"/>
            </a:endParaRPr>
          </a:p>
        </p:txBody>
      </p:sp>
      <p:sp>
        <p:nvSpPr>
          <p:cNvPr id="96" name="Google Shape;96;p14"/>
          <p:cNvSpPr/>
          <p:nvPr/>
        </p:nvSpPr>
        <p:spPr>
          <a:xfrm>
            <a:off x="2474522" y="3442715"/>
            <a:ext cx="467065" cy="0"/>
          </a:xfrm>
          <a:custGeom>
            <a:avLst/>
            <a:gdLst/>
            <a:ahLst/>
            <a:cxnLst/>
            <a:rect l="l" t="t" r="r" b="b"/>
            <a:pathLst>
              <a:path w="871854" h="120000" extrusionOk="0">
                <a:moveTo>
                  <a:pt x="0" y="0"/>
                </a:moveTo>
                <a:lnTo>
                  <a:pt x="829829" y="0"/>
                </a:lnTo>
                <a:lnTo>
                  <a:pt x="871713" y="0"/>
                </a:lnTo>
              </a:path>
            </a:pathLst>
          </a:custGeom>
          <a:noFill/>
          <a:ln w="837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97" name="Google Shape;97;p14"/>
          <p:cNvSpPr/>
          <p:nvPr/>
        </p:nvSpPr>
        <p:spPr>
          <a:xfrm>
            <a:off x="2919074" y="3343662"/>
            <a:ext cx="175192" cy="198405"/>
          </a:xfrm>
          <a:custGeom>
            <a:avLst/>
            <a:gdLst/>
            <a:ahLst/>
            <a:cxnLst/>
            <a:rect l="l" t="t" r="r" b="b"/>
            <a:pathLst>
              <a:path w="327025" h="327025" extrusionOk="0">
                <a:moveTo>
                  <a:pt x="0" y="0"/>
                </a:moveTo>
                <a:lnTo>
                  <a:pt x="0" y="326691"/>
                </a:lnTo>
                <a:lnTo>
                  <a:pt x="326691" y="163345"/>
                </a:lnTo>
                <a:lnTo>
                  <a:pt x="0" y="0"/>
                </a:lnTo>
                <a:close/>
              </a:path>
            </a:pathLst>
          </a:custGeom>
          <a:solidFill>
            <a:srgbClr val="000000"/>
          </a:solidFill>
          <a:ln>
            <a:noFill/>
          </a:ln>
        </p:spPr>
        <p:txBody>
          <a:bodyPr spcFirstLastPara="1" wrap="square" lIns="0" tIns="0" rIns="0" bIns="0" anchor="t" anchorCtr="0">
            <a:noAutofit/>
          </a:bodyPr>
          <a:lstStyle/>
          <a:p>
            <a:endParaRPr sz="964"/>
          </a:p>
        </p:txBody>
      </p:sp>
      <p:sp>
        <p:nvSpPr>
          <p:cNvPr id="98" name="Google Shape;98;p14"/>
          <p:cNvSpPr/>
          <p:nvPr/>
        </p:nvSpPr>
        <p:spPr>
          <a:xfrm>
            <a:off x="7687461" y="3428759"/>
            <a:ext cx="617764" cy="0"/>
          </a:xfrm>
          <a:custGeom>
            <a:avLst/>
            <a:gdLst/>
            <a:ahLst/>
            <a:cxnLst/>
            <a:rect l="l" t="t" r="r" b="b"/>
            <a:pathLst>
              <a:path w="1153159" h="120000" extrusionOk="0">
                <a:moveTo>
                  <a:pt x="0" y="0"/>
                </a:moveTo>
                <a:lnTo>
                  <a:pt x="1110871" y="0"/>
                </a:lnTo>
                <a:lnTo>
                  <a:pt x="1152755" y="0"/>
                </a:lnTo>
              </a:path>
            </a:pathLst>
          </a:custGeom>
          <a:noFill/>
          <a:ln w="837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99" name="Google Shape;99;p14"/>
          <p:cNvSpPr/>
          <p:nvPr/>
        </p:nvSpPr>
        <p:spPr>
          <a:xfrm>
            <a:off x="8282568" y="3329706"/>
            <a:ext cx="175192" cy="198405"/>
          </a:xfrm>
          <a:custGeom>
            <a:avLst/>
            <a:gdLst/>
            <a:ahLst/>
            <a:cxnLst/>
            <a:rect l="l" t="t" r="r" b="b"/>
            <a:pathLst>
              <a:path w="327025" h="327025" extrusionOk="0">
                <a:moveTo>
                  <a:pt x="0" y="0"/>
                </a:moveTo>
                <a:lnTo>
                  <a:pt x="0" y="326691"/>
                </a:lnTo>
                <a:lnTo>
                  <a:pt x="326691" y="163345"/>
                </a:lnTo>
                <a:lnTo>
                  <a:pt x="0"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00" name="Google Shape;100;p14"/>
          <p:cNvSpPr/>
          <p:nvPr/>
        </p:nvSpPr>
        <p:spPr>
          <a:xfrm>
            <a:off x="4031038" y="3506210"/>
            <a:ext cx="467065" cy="0"/>
          </a:xfrm>
          <a:custGeom>
            <a:avLst/>
            <a:gdLst/>
            <a:ahLst/>
            <a:cxnLst/>
            <a:rect l="l" t="t" r="r" b="b"/>
            <a:pathLst>
              <a:path w="871854" h="120000" extrusionOk="0">
                <a:moveTo>
                  <a:pt x="0" y="0"/>
                </a:moveTo>
                <a:lnTo>
                  <a:pt x="829829" y="0"/>
                </a:lnTo>
                <a:lnTo>
                  <a:pt x="871713" y="0"/>
                </a:lnTo>
              </a:path>
            </a:pathLst>
          </a:custGeom>
          <a:noFill/>
          <a:ln w="837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101" name="Google Shape;101;p14"/>
          <p:cNvSpPr/>
          <p:nvPr/>
        </p:nvSpPr>
        <p:spPr>
          <a:xfrm>
            <a:off x="4475591" y="3407157"/>
            <a:ext cx="175192" cy="198405"/>
          </a:xfrm>
          <a:custGeom>
            <a:avLst/>
            <a:gdLst/>
            <a:ahLst/>
            <a:cxnLst/>
            <a:rect l="l" t="t" r="r" b="b"/>
            <a:pathLst>
              <a:path w="327025" h="327025" extrusionOk="0">
                <a:moveTo>
                  <a:pt x="0" y="0"/>
                </a:moveTo>
                <a:lnTo>
                  <a:pt x="0" y="326691"/>
                </a:lnTo>
                <a:lnTo>
                  <a:pt x="326691" y="163345"/>
                </a:lnTo>
                <a:lnTo>
                  <a:pt x="0"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02" name="Google Shape;102;p14"/>
          <p:cNvSpPr/>
          <p:nvPr/>
        </p:nvSpPr>
        <p:spPr>
          <a:xfrm>
            <a:off x="5591590" y="3871740"/>
            <a:ext cx="1397794" cy="769734"/>
          </a:xfrm>
          <a:custGeom>
            <a:avLst/>
            <a:gdLst/>
            <a:ahLst/>
            <a:cxnLst/>
            <a:rect l="l" t="t" r="r" b="b"/>
            <a:pathLst>
              <a:path w="2609215" h="1268729" extrusionOk="0">
                <a:moveTo>
                  <a:pt x="0" y="1118182"/>
                </a:moveTo>
                <a:lnTo>
                  <a:pt x="37757" y="1136309"/>
                </a:lnTo>
                <a:lnTo>
                  <a:pt x="84242" y="1153450"/>
                </a:lnTo>
                <a:lnTo>
                  <a:pt x="131059" y="1169406"/>
                </a:lnTo>
                <a:lnTo>
                  <a:pt x="178185" y="1184176"/>
                </a:lnTo>
                <a:lnTo>
                  <a:pt x="225599" y="1197758"/>
                </a:lnTo>
                <a:lnTo>
                  <a:pt x="273277" y="1210151"/>
                </a:lnTo>
                <a:lnTo>
                  <a:pt x="321196" y="1221353"/>
                </a:lnTo>
                <a:lnTo>
                  <a:pt x="369334" y="1231363"/>
                </a:lnTo>
                <a:lnTo>
                  <a:pt x="417669" y="1240179"/>
                </a:lnTo>
                <a:lnTo>
                  <a:pt x="466177" y="1247800"/>
                </a:lnTo>
                <a:lnTo>
                  <a:pt x="514835" y="1254225"/>
                </a:lnTo>
                <a:lnTo>
                  <a:pt x="563621" y="1259452"/>
                </a:lnTo>
                <a:lnTo>
                  <a:pt x="612513" y="1263479"/>
                </a:lnTo>
                <a:lnTo>
                  <a:pt x="661487" y="1266305"/>
                </a:lnTo>
                <a:lnTo>
                  <a:pt x="710521" y="1267929"/>
                </a:lnTo>
                <a:lnTo>
                  <a:pt x="759592" y="1268349"/>
                </a:lnTo>
                <a:lnTo>
                  <a:pt x="808677" y="1267563"/>
                </a:lnTo>
                <a:lnTo>
                  <a:pt x="857753" y="1265571"/>
                </a:lnTo>
                <a:lnTo>
                  <a:pt x="906799" y="1262371"/>
                </a:lnTo>
                <a:lnTo>
                  <a:pt x="955791" y="1257961"/>
                </a:lnTo>
                <a:lnTo>
                  <a:pt x="1004706" y="1252339"/>
                </a:lnTo>
                <a:lnTo>
                  <a:pt x="1053522" y="1245505"/>
                </a:lnTo>
                <a:lnTo>
                  <a:pt x="1102216" y="1237457"/>
                </a:lnTo>
                <a:lnTo>
                  <a:pt x="1150765" y="1228193"/>
                </a:lnTo>
                <a:lnTo>
                  <a:pt x="1199147" y="1217712"/>
                </a:lnTo>
                <a:lnTo>
                  <a:pt x="1247338" y="1206013"/>
                </a:lnTo>
                <a:lnTo>
                  <a:pt x="1295317" y="1193094"/>
                </a:lnTo>
                <a:lnTo>
                  <a:pt x="1343059" y="1178953"/>
                </a:lnTo>
                <a:lnTo>
                  <a:pt x="1390544" y="1163590"/>
                </a:lnTo>
                <a:lnTo>
                  <a:pt x="1437747" y="1147002"/>
                </a:lnTo>
                <a:lnTo>
                  <a:pt x="1484647" y="1129188"/>
                </a:lnTo>
                <a:lnTo>
                  <a:pt x="1531220" y="1110147"/>
                </a:lnTo>
                <a:lnTo>
                  <a:pt x="1577834" y="1089700"/>
                </a:lnTo>
                <a:lnTo>
                  <a:pt x="1623777" y="1068141"/>
                </a:lnTo>
                <a:lnTo>
                  <a:pt x="1669034" y="1045488"/>
                </a:lnTo>
                <a:lnTo>
                  <a:pt x="1713590" y="1021758"/>
                </a:lnTo>
                <a:lnTo>
                  <a:pt x="1757429" y="996970"/>
                </a:lnTo>
                <a:lnTo>
                  <a:pt x="1800537" y="971141"/>
                </a:lnTo>
                <a:lnTo>
                  <a:pt x="1842899" y="944290"/>
                </a:lnTo>
                <a:lnTo>
                  <a:pt x="1884498" y="916435"/>
                </a:lnTo>
                <a:lnTo>
                  <a:pt x="1925321" y="887593"/>
                </a:lnTo>
                <a:lnTo>
                  <a:pt x="1965351" y="857783"/>
                </a:lnTo>
                <a:lnTo>
                  <a:pt x="2004574" y="827022"/>
                </a:lnTo>
                <a:lnTo>
                  <a:pt x="2042975" y="795329"/>
                </a:lnTo>
                <a:lnTo>
                  <a:pt x="2080538" y="762722"/>
                </a:lnTo>
                <a:lnTo>
                  <a:pt x="2117248" y="729217"/>
                </a:lnTo>
                <a:lnTo>
                  <a:pt x="2153090" y="694834"/>
                </a:lnTo>
                <a:lnTo>
                  <a:pt x="2188048" y="659591"/>
                </a:lnTo>
                <a:lnTo>
                  <a:pt x="2222108" y="623505"/>
                </a:lnTo>
                <a:lnTo>
                  <a:pt x="2255255" y="586594"/>
                </a:lnTo>
                <a:lnTo>
                  <a:pt x="2287473" y="548877"/>
                </a:lnTo>
                <a:lnTo>
                  <a:pt x="2318747" y="510371"/>
                </a:lnTo>
                <a:lnTo>
                  <a:pt x="2349062" y="471094"/>
                </a:lnTo>
                <a:lnTo>
                  <a:pt x="2378402" y="431065"/>
                </a:lnTo>
                <a:lnTo>
                  <a:pt x="2406753" y="390301"/>
                </a:lnTo>
                <a:lnTo>
                  <a:pt x="2434099" y="348820"/>
                </a:lnTo>
                <a:lnTo>
                  <a:pt x="2460426" y="306640"/>
                </a:lnTo>
                <a:lnTo>
                  <a:pt x="2485717" y="263780"/>
                </a:lnTo>
                <a:lnTo>
                  <a:pt x="2509959" y="220257"/>
                </a:lnTo>
                <a:lnTo>
                  <a:pt x="2533135" y="176088"/>
                </a:lnTo>
                <a:lnTo>
                  <a:pt x="2555230" y="131293"/>
                </a:lnTo>
                <a:lnTo>
                  <a:pt x="2576230" y="85890"/>
                </a:lnTo>
                <a:lnTo>
                  <a:pt x="2596119" y="39895"/>
                </a:lnTo>
                <a:lnTo>
                  <a:pt x="2609064" y="0"/>
                </a:lnTo>
              </a:path>
            </a:pathLst>
          </a:custGeom>
          <a:noFill/>
          <a:ln w="837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103" name="Google Shape;103;p14"/>
          <p:cNvSpPr/>
          <p:nvPr/>
        </p:nvSpPr>
        <p:spPr>
          <a:xfrm>
            <a:off x="6899143" y="3707462"/>
            <a:ext cx="166688" cy="219208"/>
          </a:xfrm>
          <a:custGeom>
            <a:avLst/>
            <a:gdLst/>
            <a:ahLst/>
            <a:cxnLst/>
            <a:rect l="l" t="t" r="r" b="b"/>
            <a:pathLst>
              <a:path w="311150" h="361314" extrusionOk="0">
                <a:moveTo>
                  <a:pt x="256191" y="0"/>
                </a:moveTo>
                <a:lnTo>
                  <a:pt x="0" y="260334"/>
                </a:lnTo>
                <a:lnTo>
                  <a:pt x="310744" y="361155"/>
                </a:lnTo>
                <a:lnTo>
                  <a:pt x="256191"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04" name="Google Shape;104;p14"/>
          <p:cNvSpPr/>
          <p:nvPr/>
        </p:nvSpPr>
        <p:spPr>
          <a:xfrm>
            <a:off x="5454044" y="4471503"/>
            <a:ext cx="195942" cy="178757"/>
          </a:xfrm>
          <a:custGeom>
            <a:avLst/>
            <a:gdLst/>
            <a:ahLst/>
            <a:cxnLst/>
            <a:rect l="l" t="t" r="r" b="b"/>
            <a:pathLst>
              <a:path w="365759" h="294640" extrusionOk="0">
                <a:moveTo>
                  <a:pt x="365205" y="0"/>
                </a:moveTo>
                <a:lnTo>
                  <a:pt x="0" y="5866"/>
                </a:lnTo>
                <a:lnTo>
                  <a:pt x="223817" y="294511"/>
                </a:lnTo>
                <a:lnTo>
                  <a:pt x="365205"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05" name="Google Shape;105;p14"/>
          <p:cNvSpPr/>
          <p:nvPr/>
        </p:nvSpPr>
        <p:spPr>
          <a:xfrm>
            <a:off x="6656271" y="2478191"/>
            <a:ext cx="344600" cy="533574"/>
          </a:xfrm>
          <a:custGeom>
            <a:avLst/>
            <a:gdLst/>
            <a:ahLst/>
            <a:cxnLst/>
            <a:rect l="l" t="t" r="r" b="b"/>
            <a:pathLst>
              <a:path w="643254" h="879475" extrusionOk="0">
                <a:moveTo>
                  <a:pt x="0" y="0"/>
                </a:moveTo>
                <a:lnTo>
                  <a:pt x="35136" y="22796"/>
                </a:lnTo>
                <a:lnTo>
                  <a:pt x="74483" y="54436"/>
                </a:lnTo>
                <a:lnTo>
                  <a:pt x="112949" y="87130"/>
                </a:lnTo>
                <a:lnTo>
                  <a:pt x="150514" y="120860"/>
                </a:lnTo>
                <a:lnTo>
                  <a:pt x="187155" y="155607"/>
                </a:lnTo>
                <a:lnTo>
                  <a:pt x="222851" y="191353"/>
                </a:lnTo>
                <a:lnTo>
                  <a:pt x="257582" y="228078"/>
                </a:lnTo>
                <a:lnTo>
                  <a:pt x="291326" y="265766"/>
                </a:lnTo>
                <a:lnTo>
                  <a:pt x="324061" y="304397"/>
                </a:lnTo>
                <a:lnTo>
                  <a:pt x="355766" y="343954"/>
                </a:lnTo>
                <a:lnTo>
                  <a:pt x="386419" y="384417"/>
                </a:lnTo>
                <a:lnTo>
                  <a:pt x="416671" y="426734"/>
                </a:lnTo>
                <a:lnTo>
                  <a:pt x="445686" y="469821"/>
                </a:lnTo>
                <a:lnTo>
                  <a:pt x="473451" y="513649"/>
                </a:lnTo>
                <a:lnTo>
                  <a:pt x="499954" y="558192"/>
                </a:lnTo>
                <a:lnTo>
                  <a:pt x="525184" y="603420"/>
                </a:lnTo>
                <a:lnTo>
                  <a:pt x="549128" y="649307"/>
                </a:lnTo>
                <a:lnTo>
                  <a:pt x="571774" y="695825"/>
                </a:lnTo>
                <a:lnTo>
                  <a:pt x="593111" y="742944"/>
                </a:lnTo>
                <a:lnTo>
                  <a:pt x="613126" y="790639"/>
                </a:lnTo>
                <a:lnTo>
                  <a:pt x="631808" y="838881"/>
                </a:lnTo>
                <a:lnTo>
                  <a:pt x="642880" y="879290"/>
                </a:lnTo>
              </a:path>
            </a:pathLst>
          </a:custGeom>
          <a:noFill/>
          <a:ln w="837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106" name="Google Shape;106;p14"/>
          <p:cNvSpPr/>
          <p:nvPr/>
        </p:nvSpPr>
        <p:spPr>
          <a:xfrm>
            <a:off x="6910346" y="2960723"/>
            <a:ext cx="169069" cy="217668"/>
          </a:xfrm>
          <a:custGeom>
            <a:avLst/>
            <a:gdLst/>
            <a:ahLst/>
            <a:cxnLst/>
            <a:rect l="l" t="t" r="r" b="b"/>
            <a:pathLst>
              <a:path w="315595" h="358775" extrusionOk="0">
                <a:moveTo>
                  <a:pt x="315079" y="0"/>
                </a:moveTo>
                <a:lnTo>
                  <a:pt x="0" y="86328"/>
                </a:lnTo>
                <a:lnTo>
                  <a:pt x="243877" y="358243"/>
                </a:lnTo>
                <a:lnTo>
                  <a:pt x="315079"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07" name="Google Shape;107;p14"/>
          <p:cNvSpPr/>
          <p:nvPr/>
        </p:nvSpPr>
        <p:spPr>
          <a:xfrm>
            <a:off x="6528277" y="2384189"/>
            <a:ext cx="194582" cy="191085"/>
          </a:xfrm>
          <a:custGeom>
            <a:avLst/>
            <a:gdLst/>
            <a:ahLst/>
            <a:cxnLst/>
            <a:rect l="l" t="t" r="r" b="b"/>
            <a:pathLst>
              <a:path w="363220" h="314960" extrusionOk="0">
                <a:moveTo>
                  <a:pt x="0" y="0"/>
                </a:moveTo>
                <a:lnTo>
                  <a:pt x="185156" y="314842"/>
                </a:lnTo>
                <a:lnTo>
                  <a:pt x="362962" y="40778"/>
                </a:lnTo>
                <a:lnTo>
                  <a:pt x="0"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08" name="Google Shape;108;p14"/>
          <p:cNvSpPr/>
          <p:nvPr/>
        </p:nvSpPr>
        <p:spPr>
          <a:xfrm>
            <a:off x="4920503" y="2770269"/>
            <a:ext cx="175532" cy="953499"/>
          </a:xfrm>
          <a:custGeom>
            <a:avLst/>
            <a:gdLst/>
            <a:ahLst/>
            <a:cxnLst/>
            <a:rect l="l" t="t" r="r" b="b"/>
            <a:pathLst>
              <a:path w="327659" h="1571625" extrusionOk="0">
                <a:moveTo>
                  <a:pt x="62958" y="1571493"/>
                </a:moveTo>
                <a:lnTo>
                  <a:pt x="50276" y="1531576"/>
                </a:lnTo>
                <a:lnTo>
                  <a:pt x="39582" y="1482046"/>
                </a:lnTo>
                <a:lnTo>
                  <a:pt x="30159" y="1432291"/>
                </a:lnTo>
                <a:lnTo>
                  <a:pt x="22010" y="1382334"/>
                </a:lnTo>
                <a:lnTo>
                  <a:pt x="15137" y="1332201"/>
                </a:lnTo>
                <a:lnTo>
                  <a:pt x="9542" y="1281916"/>
                </a:lnTo>
                <a:lnTo>
                  <a:pt x="5229" y="1231504"/>
                </a:lnTo>
                <a:lnTo>
                  <a:pt x="2199" y="1180989"/>
                </a:lnTo>
                <a:lnTo>
                  <a:pt x="455" y="1130397"/>
                </a:lnTo>
                <a:lnTo>
                  <a:pt x="0" y="1079751"/>
                </a:lnTo>
                <a:lnTo>
                  <a:pt x="836" y="1029076"/>
                </a:lnTo>
                <a:lnTo>
                  <a:pt x="2965" y="978397"/>
                </a:lnTo>
                <a:lnTo>
                  <a:pt x="6392" y="927739"/>
                </a:lnTo>
                <a:lnTo>
                  <a:pt x="11117" y="877126"/>
                </a:lnTo>
                <a:lnTo>
                  <a:pt x="17144" y="826582"/>
                </a:lnTo>
                <a:lnTo>
                  <a:pt x="24474" y="776134"/>
                </a:lnTo>
                <a:lnTo>
                  <a:pt x="33112" y="725804"/>
                </a:lnTo>
                <a:lnTo>
                  <a:pt x="42842" y="676648"/>
                </a:lnTo>
                <a:lnTo>
                  <a:pt x="53791" y="627829"/>
                </a:lnTo>
                <a:lnTo>
                  <a:pt x="65949" y="579370"/>
                </a:lnTo>
                <a:lnTo>
                  <a:pt x="79306" y="531290"/>
                </a:lnTo>
                <a:lnTo>
                  <a:pt x="93851" y="483611"/>
                </a:lnTo>
                <a:lnTo>
                  <a:pt x="109573" y="436355"/>
                </a:lnTo>
                <a:lnTo>
                  <a:pt x="126464" y="389543"/>
                </a:lnTo>
                <a:lnTo>
                  <a:pt x="144511" y="343196"/>
                </a:lnTo>
                <a:lnTo>
                  <a:pt x="163706" y="297334"/>
                </a:lnTo>
                <a:lnTo>
                  <a:pt x="184037" y="251980"/>
                </a:lnTo>
                <a:lnTo>
                  <a:pt x="205495" y="207154"/>
                </a:lnTo>
                <a:lnTo>
                  <a:pt x="228068" y="162878"/>
                </a:lnTo>
                <a:lnTo>
                  <a:pt x="251748" y="119172"/>
                </a:lnTo>
                <a:lnTo>
                  <a:pt x="276522" y="76059"/>
                </a:lnTo>
                <a:lnTo>
                  <a:pt x="302382" y="33558"/>
                </a:lnTo>
                <a:lnTo>
                  <a:pt x="327447" y="0"/>
                </a:lnTo>
              </a:path>
            </a:pathLst>
          </a:custGeom>
          <a:noFill/>
          <a:ln w="837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109" name="Google Shape;109;p14"/>
          <p:cNvSpPr/>
          <p:nvPr/>
        </p:nvSpPr>
        <p:spPr>
          <a:xfrm>
            <a:off x="5012384" y="2631899"/>
            <a:ext cx="174852" cy="218438"/>
          </a:xfrm>
          <a:custGeom>
            <a:avLst/>
            <a:gdLst/>
            <a:ahLst/>
            <a:cxnLst/>
            <a:rect l="l" t="t" r="r" b="b"/>
            <a:pathLst>
              <a:path w="326390" h="360045" extrusionOk="0">
                <a:moveTo>
                  <a:pt x="326367" y="0"/>
                </a:moveTo>
                <a:lnTo>
                  <a:pt x="0" y="163992"/>
                </a:lnTo>
                <a:lnTo>
                  <a:pt x="261741" y="359489"/>
                </a:lnTo>
                <a:lnTo>
                  <a:pt x="326367"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10" name="Google Shape;110;p14"/>
          <p:cNvSpPr/>
          <p:nvPr/>
        </p:nvSpPr>
        <p:spPr>
          <a:xfrm>
            <a:off x="4864038" y="3669024"/>
            <a:ext cx="167027" cy="219208"/>
          </a:xfrm>
          <a:custGeom>
            <a:avLst/>
            <a:gdLst/>
            <a:ahLst/>
            <a:cxnLst/>
            <a:rect l="l" t="t" r="r" b="b"/>
            <a:pathLst>
              <a:path w="311784" h="361314" extrusionOk="0">
                <a:moveTo>
                  <a:pt x="311354" y="0"/>
                </a:moveTo>
                <a:lnTo>
                  <a:pt x="0" y="98923"/>
                </a:lnTo>
                <a:lnTo>
                  <a:pt x="254600" y="360816"/>
                </a:lnTo>
                <a:lnTo>
                  <a:pt x="311354"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11" name="Google Shape;111;p14"/>
          <p:cNvSpPr/>
          <p:nvPr/>
        </p:nvSpPr>
        <p:spPr>
          <a:xfrm>
            <a:off x="8151712" y="5084019"/>
            <a:ext cx="1592375" cy="625264"/>
          </a:xfrm>
          <a:custGeom>
            <a:avLst/>
            <a:gdLst/>
            <a:ahLst/>
            <a:cxnLst/>
            <a:rect l="l" t="t" r="r" b="b"/>
            <a:pathLst>
              <a:path w="2972434" h="1030604" extrusionOk="0">
                <a:moveTo>
                  <a:pt x="0" y="0"/>
                </a:moveTo>
                <a:lnTo>
                  <a:pt x="2971982" y="0"/>
                </a:lnTo>
                <a:lnTo>
                  <a:pt x="2971982" y="1030533"/>
                </a:lnTo>
                <a:lnTo>
                  <a:pt x="0" y="1030533"/>
                </a:lnTo>
                <a:lnTo>
                  <a:pt x="0" y="0"/>
                </a:lnTo>
                <a:close/>
              </a:path>
            </a:pathLst>
          </a:custGeom>
          <a:solidFill>
            <a:srgbClr val="FFFFFF"/>
          </a:solidFill>
          <a:ln>
            <a:noFill/>
          </a:ln>
        </p:spPr>
        <p:txBody>
          <a:bodyPr spcFirstLastPara="1" wrap="square" lIns="0" tIns="0" rIns="0" bIns="0" anchor="t" anchorCtr="0">
            <a:noAutofit/>
          </a:bodyPr>
          <a:lstStyle/>
          <a:p>
            <a:endParaRPr sz="964"/>
          </a:p>
        </p:txBody>
      </p:sp>
      <p:sp>
        <p:nvSpPr>
          <p:cNvPr id="112" name="Google Shape;112;p14"/>
          <p:cNvSpPr txBox="1">
            <a:spLocks noGrp="1"/>
          </p:cNvSpPr>
          <p:nvPr>
            <p:ph type="title"/>
          </p:nvPr>
        </p:nvSpPr>
        <p:spPr>
          <a:xfrm>
            <a:off x="3503263" y="316132"/>
            <a:ext cx="6240857"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The Data Analysis Process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p:nvPr/>
        </p:nvSpPr>
        <p:spPr>
          <a:xfrm>
            <a:off x="1304706" y="1729182"/>
            <a:ext cx="9582589" cy="1819125"/>
          </a:xfrm>
          <a:prstGeom prst="rect">
            <a:avLst/>
          </a:prstGeom>
          <a:noFill/>
          <a:ln>
            <a:noFill/>
          </a:ln>
        </p:spPr>
        <p:txBody>
          <a:bodyPr spcFirstLastPara="1" wrap="square" lIns="48978" tIns="48978" rIns="48978" bIns="48978" anchor="t" anchorCtr="0">
            <a:noAutofit/>
          </a:bodyPr>
          <a:lstStyle/>
          <a:p>
            <a:pPr marL="74837" marR="74837">
              <a:lnSpc>
                <a:spcPct val="115000"/>
              </a:lnSpc>
            </a:pPr>
            <a:r>
              <a:rPr lang="en-US" sz="2571">
                <a:solidFill>
                  <a:srgbClr val="333333"/>
                </a:solidFill>
                <a:highlight>
                  <a:srgbClr val="FFFFFF"/>
                </a:highlight>
              </a:rPr>
              <a:t>“Happy families are all alike; every unhappy family is unhappy in its own way.” </a:t>
            </a:r>
            <a:endParaRPr sz="2571">
              <a:solidFill>
                <a:srgbClr val="333333"/>
              </a:solidFill>
              <a:highlight>
                <a:srgbClr val="FFFFFF"/>
              </a:highlight>
            </a:endParaRPr>
          </a:p>
          <a:p>
            <a:pPr marL="74837" marR="74837">
              <a:lnSpc>
                <a:spcPct val="115000"/>
              </a:lnSpc>
              <a:spcBef>
                <a:spcPts val="1018"/>
              </a:spcBef>
            </a:pPr>
            <a:r>
              <a:rPr lang="en-US" sz="2571">
                <a:solidFill>
                  <a:srgbClr val="333333"/>
                </a:solidFill>
                <a:highlight>
                  <a:srgbClr val="FFFFFF"/>
                </a:highlight>
              </a:rPr>
              <a:t>–– Leo Tolstoy</a:t>
            </a:r>
            <a:endParaRPr sz="2571">
              <a:solidFill>
                <a:srgbClr val="333333"/>
              </a:solidFill>
              <a:highlight>
                <a:srgbClr val="FFFFFF"/>
              </a:highlight>
            </a:endParaRPr>
          </a:p>
          <a:p>
            <a:pPr marL="74837" marR="74837">
              <a:lnSpc>
                <a:spcPct val="115000"/>
              </a:lnSpc>
              <a:spcBef>
                <a:spcPts val="1018"/>
              </a:spcBef>
            </a:pPr>
            <a:r>
              <a:rPr lang="en-US" sz="2571">
                <a:solidFill>
                  <a:srgbClr val="333333"/>
                </a:solidFill>
                <a:highlight>
                  <a:srgbClr val="FFFFFF"/>
                </a:highlight>
              </a:rPr>
              <a:t>“Tidy datasets are all alike, but every messy dataset is messy in its own way.” </a:t>
            </a:r>
            <a:endParaRPr sz="2571">
              <a:solidFill>
                <a:srgbClr val="333333"/>
              </a:solidFill>
              <a:highlight>
                <a:srgbClr val="FFFFFF"/>
              </a:highlight>
            </a:endParaRPr>
          </a:p>
          <a:p>
            <a:pPr marL="74837" marR="74837">
              <a:lnSpc>
                <a:spcPct val="115000"/>
              </a:lnSpc>
              <a:spcBef>
                <a:spcPts val="1018"/>
              </a:spcBef>
              <a:spcAft>
                <a:spcPts val="1018"/>
              </a:spcAft>
            </a:pPr>
            <a:r>
              <a:rPr lang="en-US" sz="2571">
                <a:solidFill>
                  <a:srgbClr val="333333"/>
                </a:solidFill>
                <a:highlight>
                  <a:srgbClr val="FFFFFF"/>
                </a:highlight>
              </a:rPr>
              <a:t>–– Hadley Wickham</a:t>
            </a:r>
            <a:endParaRPr sz="2571">
              <a:solidFill>
                <a:srgbClr val="333333"/>
              </a:solidFill>
              <a:highlight>
                <a:srgbClr val="FFFFFF"/>
              </a:highlight>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19730</TotalTime>
  <Words>4506</Words>
  <Application>Microsoft Office PowerPoint</Application>
  <PresentationFormat>Widescreen</PresentationFormat>
  <Paragraphs>706</Paragraphs>
  <Slides>52</Slides>
  <Notes>51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Calibri</vt:lpstr>
      <vt:lpstr>Cambria</vt:lpstr>
      <vt:lpstr>Consolas</vt:lpstr>
      <vt:lpstr>Courier New</vt:lpstr>
      <vt:lpstr>Times New Roman</vt:lpstr>
      <vt:lpstr>Trebuchet MS</vt:lpstr>
      <vt:lpstr>Office Theme</vt:lpstr>
      <vt:lpstr>Transform Data with</vt:lpstr>
      <vt:lpstr>PowerPoint Presentation</vt:lpstr>
      <vt:lpstr>Orders data set</vt:lpstr>
      <vt:lpstr>PowerPoint Presentation</vt:lpstr>
      <vt:lpstr>orders</vt:lpstr>
      <vt:lpstr>summary(orders)</vt:lpstr>
      <vt:lpstr>The Data Analysis Process</vt:lpstr>
      <vt:lpstr>The Data Analysis Process</vt:lpstr>
      <vt:lpstr>PowerPoint Presentation</vt:lpstr>
      <vt:lpstr>dplyr</vt:lpstr>
      <vt:lpstr>common syntax</vt:lpstr>
      <vt:lpstr>Isolating data</vt:lpstr>
      <vt:lpstr>select()</vt:lpstr>
      <vt:lpstr>select()</vt:lpstr>
      <vt:lpstr>select()</vt:lpstr>
      <vt:lpstr>select()</vt:lpstr>
      <vt:lpstr>select()</vt:lpstr>
      <vt:lpstr>Exercise 2</vt:lpstr>
      <vt:lpstr>select(orders, order_status_c)</vt:lpstr>
      <vt:lpstr>PowerPoint Presentation</vt:lpstr>
      <vt:lpstr>select() helpers</vt:lpstr>
      <vt:lpstr>select() helpers</vt:lpstr>
      <vt:lpstr>Consider #1</vt:lpstr>
      <vt:lpstr>Consider #1</vt:lpstr>
      <vt:lpstr>filter()</vt:lpstr>
      <vt:lpstr>filter()</vt:lpstr>
      <vt:lpstr>filter()</vt:lpstr>
      <vt:lpstr>filter()</vt:lpstr>
      <vt:lpstr>filter()</vt:lpstr>
      <vt:lpstr>Logical tests</vt:lpstr>
      <vt:lpstr>Exercise 3</vt:lpstr>
      <vt:lpstr>PowerPoint Presentation</vt:lpstr>
      <vt:lpstr>Common mistakes</vt:lpstr>
      <vt:lpstr>filter()</vt:lpstr>
      <vt:lpstr>Boolean operators</vt:lpstr>
      <vt:lpstr>Exercise 4</vt:lpstr>
      <vt:lpstr>PowerPoint Presentation</vt:lpstr>
      <vt:lpstr>arrange()</vt:lpstr>
      <vt:lpstr>arrange()</vt:lpstr>
      <vt:lpstr>arrange()</vt:lpstr>
      <vt:lpstr>arrange()</vt:lpstr>
      <vt:lpstr>arrange()</vt:lpstr>
      <vt:lpstr>Exercise 5</vt:lpstr>
      <vt:lpstr>PowerPoint Presentation</vt:lpstr>
      <vt:lpstr>%&gt;%</vt:lpstr>
      <vt:lpstr>Data Analysis Steps</vt:lpstr>
      <vt:lpstr>Data Analysis Steps</vt:lpstr>
      <vt:lpstr>The Pipe Operator %&gt;%</vt:lpstr>
      <vt:lpstr>Data Analysis Steps</vt:lpstr>
      <vt:lpstr>Data Analysis Steps</vt:lpstr>
      <vt:lpstr>Shortcut to type %&gt;% </vt:lpstr>
      <vt:lpstr>select() helpers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 Data with</dc:title>
  <dc:creator>Obstfeld, Amrom E</dc:creator>
  <cp:lastModifiedBy>Obstfeld, Amrom E</cp:lastModifiedBy>
  <cp:revision>85</cp:revision>
  <dcterms:modified xsi:type="dcterms:W3CDTF">2019-04-24T17:18:21Z</dcterms:modified>
</cp:coreProperties>
</file>