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1" r:id="rId1"/>
  </p:sldMasterIdLst>
  <p:notesMasterIdLst>
    <p:notesMasterId r:id="rId7"/>
  </p:notesMasterIdLst>
  <p:sldIdLst>
    <p:sldId id="259" r:id="rId2"/>
    <p:sldId id="260" r:id="rId3"/>
    <p:sldId id="262" r:id="rId4"/>
    <p:sldId id="261" r:id="rId5"/>
    <p:sldId id="263" r:id="rId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1pPr>
    <a:lvl2pPr marL="0" marR="0" indent="3429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2pPr>
    <a:lvl3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3pPr>
    <a:lvl4pPr marL="0" marR="0" indent="10287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4pPr>
    <a:lvl5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5pPr>
    <a:lvl6pPr marL="0" marR="0" indent="17145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6pPr>
    <a:lvl7pPr marL="0" marR="0" indent="2057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7pPr>
    <a:lvl8pPr marL="0" marR="0" indent="24003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8pPr>
    <a:lvl9pPr marL="0" marR="0" indent="2743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D51ADE6A-740E-44AE-83CC-AE7238B6C88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929292">
              <a:alpha val="50000"/>
            </a:srgb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29292">
              <a:alpha val="50000"/>
            </a:srgbClr>
          </a:solidFill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929292">
              <a:alpha val="50000"/>
            </a:srgbClr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6" d="100"/>
          <a:sy n="16" d="100"/>
        </p:scale>
        <p:origin x="626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9" name="Shape 2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30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30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30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30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30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30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30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30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30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2244725"/>
            <a:ext cx="18288000" cy="47752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0" y="7204075"/>
            <a:ext cx="18288000" cy="33115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DAF89-3AED-471D-969C-B06C55BA83EF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139C-2CBA-4AFF-8448-84DD3ECCA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677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DAF89-3AED-471D-969C-B06C55BA83EF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139C-2CBA-4AFF-8448-84DD3ECCA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264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9800" y="730250"/>
            <a:ext cx="5257800" cy="116236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400" y="730250"/>
            <a:ext cx="15621000" cy="116236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DAF89-3AED-471D-969C-B06C55BA83EF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139C-2CBA-4AFF-8448-84DD3ECCA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853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DAF89-3AED-471D-969C-B06C55BA83EF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139C-2CBA-4AFF-8448-84DD3ECCA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694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700" y="3419475"/>
            <a:ext cx="21031200" cy="5705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700" y="9178925"/>
            <a:ext cx="21031200" cy="30003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DAF89-3AED-471D-969C-B06C55BA83EF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139C-2CBA-4AFF-8448-84DD3ECCA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537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400" y="3651250"/>
            <a:ext cx="10439400" cy="870267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268200" y="3651250"/>
            <a:ext cx="10439400" cy="870267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DAF89-3AED-471D-969C-B06C55BA83EF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139C-2CBA-4AFF-8448-84DD3ECCA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939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5" y="730250"/>
            <a:ext cx="21031200" cy="26511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575" y="3362325"/>
            <a:ext cx="10315575" cy="16478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575" y="5010150"/>
            <a:ext cx="10315575" cy="736917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4400" y="3362325"/>
            <a:ext cx="10366375" cy="16478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4400" y="5010150"/>
            <a:ext cx="10366375" cy="736917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DAF89-3AED-471D-969C-B06C55BA83EF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139C-2CBA-4AFF-8448-84DD3ECCA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339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DAF89-3AED-471D-969C-B06C55BA83EF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139C-2CBA-4AFF-8448-84DD3ECCA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414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DAF89-3AED-471D-969C-B06C55BA83EF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139C-2CBA-4AFF-8448-84DD3ECCA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329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5" y="914400"/>
            <a:ext cx="7864475" cy="3200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6375" y="1974850"/>
            <a:ext cx="12344400" cy="9747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5" y="4114800"/>
            <a:ext cx="7864475" cy="76231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DAF89-3AED-471D-969C-B06C55BA83EF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139C-2CBA-4AFF-8448-84DD3ECCA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989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5" y="914400"/>
            <a:ext cx="7864475" cy="3200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366375" y="1974850"/>
            <a:ext cx="12344400" cy="9747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5" y="4114800"/>
            <a:ext cx="7864475" cy="76231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DAF89-3AED-471D-969C-B06C55BA83EF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139C-2CBA-4AFF-8448-84DD3ECCA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366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400" y="730250"/>
            <a:ext cx="21031200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400" y="3651250"/>
            <a:ext cx="21031200" cy="8702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DAF89-3AED-471D-969C-B06C55BA83EF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7200" y="12712700"/>
            <a:ext cx="82296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1200" y="12712700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0139C-2CBA-4AFF-8448-84DD3ECCA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418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/>
        </p:nvSpPr>
        <p:spPr>
          <a:xfrm>
            <a:off x="9121259" y="12076356"/>
            <a:ext cx="6095618" cy="567403"/>
          </a:xfrm>
          <a:prstGeom prst="roundRect">
            <a:avLst>
              <a:gd name="adj" fmla="val 0"/>
            </a:avLst>
          </a:prstGeom>
          <a:solidFill>
            <a:srgbClr val="C0C0C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5" name="Shape 35"/>
          <p:cNvSpPr/>
          <p:nvPr/>
        </p:nvSpPr>
        <p:spPr>
          <a:xfrm>
            <a:off x="9121259" y="12076356"/>
            <a:ext cx="6095618" cy="567403"/>
          </a:xfrm>
          <a:prstGeom prst="roundRect">
            <a:avLst>
              <a:gd name="adj" fmla="val 0"/>
            </a:avLst>
          </a:prstGeom>
          <a:solidFill>
            <a:srgbClr val="FFFFFF">
              <a:alpha val="4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6" name="Shape 36"/>
          <p:cNvSpPr/>
          <p:nvPr/>
        </p:nvSpPr>
        <p:spPr>
          <a:xfrm>
            <a:off x="3023492" y="12076356"/>
            <a:ext cx="6095618" cy="567403"/>
          </a:xfrm>
          <a:prstGeom prst="roundRect">
            <a:avLst>
              <a:gd name="adj" fmla="val 0"/>
            </a:avLst>
          </a:prstGeom>
          <a:solidFill>
            <a:srgbClr val="FFFFFF">
              <a:alpha val="79762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7" name="Shape 37"/>
          <p:cNvSpPr/>
          <p:nvPr/>
        </p:nvSpPr>
        <p:spPr>
          <a:xfrm>
            <a:off x="9121259" y="12076356"/>
            <a:ext cx="6095618" cy="567403"/>
          </a:xfrm>
          <a:prstGeom prst="roundRect">
            <a:avLst>
              <a:gd name="adj" fmla="val 0"/>
            </a:avLst>
          </a:prstGeom>
          <a:ln w="50800">
            <a:solidFill>
              <a:srgbClr val="C0C0C0"/>
            </a:solidFill>
            <a:miter lim="400000"/>
          </a:ln>
        </p:spPr>
        <p:txBody>
          <a:bodyPr lIns="0" tIns="0" rIns="0" bIns="0" anchor="ctr"/>
          <a:lstStyle/>
          <a:p>
            <a:pPr defTabSz="412750">
              <a:defRPr sz="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61126" y="773734"/>
            <a:ext cx="18288000" cy="4775200"/>
          </a:xfrm>
        </p:spPr>
        <p:txBody>
          <a:bodyPr>
            <a:normAutofit/>
          </a:bodyPr>
          <a:lstStyle/>
          <a:p>
            <a:r>
              <a:rPr lang="en-US" sz="8800" dirty="0" smtClean="0"/>
              <a:t>Welcome to the Association for Pathology Informatics </a:t>
            </a:r>
            <a:br>
              <a:rPr lang="en-US" sz="8800" dirty="0" smtClean="0"/>
            </a:br>
            <a:r>
              <a:rPr lang="en-US" sz="8800" dirty="0" smtClean="0"/>
              <a:t>Introduction to R Workshop</a:t>
            </a:r>
            <a:endParaRPr lang="en-US" sz="8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541505" y="6994307"/>
            <a:ext cx="18288000" cy="3311525"/>
          </a:xfrm>
        </p:spPr>
        <p:txBody>
          <a:bodyPr>
            <a:normAutofit/>
          </a:bodyPr>
          <a:lstStyle/>
          <a:p>
            <a:r>
              <a:rPr lang="en-US" sz="4000" dirty="0" smtClean="0"/>
              <a:t>Class will begin promptly at 1 pm eastern time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5179054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500"/>
    </mc:Choice>
    <mc:Fallback>
      <p:transition spd="slow" advClick="0" advTm="5500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9.375E-7 2.40741E-6 L -0.88757 0.0063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382" y="31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-1" presetClass="path" presetSubtype="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249963 0.000000" pathEditMode="relative">
                                      <p:cBhvr>
                                        <p:cTn id="8" dur="10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" presetID="35" presetClass="path" presetSubtype="0" accel="10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88757 0.00636 L -1.58613 0.00324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928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/>
        </p:nvSpPr>
        <p:spPr>
          <a:xfrm>
            <a:off x="9121259" y="12076356"/>
            <a:ext cx="6095618" cy="567403"/>
          </a:xfrm>
          <a:prstGeom prst="roundRect">
            <a:avLst>
              <a:gd name="adj" fmla="val 0"/>
            </a:avLst>
          </a:prstGeom>
          <a:solidFill>
            <a:srgbClr val="C0C0C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5" name="Shape 35"/>
          <p:cNvSpPr/>
          <p:nvPr/>
        </p:nvSpPr>
        <p:spPr>
          <a:xfrm>
            <a:off x="9121259" y="12076356"/>
            <a:ext cx="6095618" cy="567403"/>
          </a:xfrm>
          <a:prstGeom prst="roundRect">
            <a:avLst>
              <a:gd name="adj" fmla="val 0"/>
            </a:avLst>
          </a:prstGeom>
          <a:solidFill>
            <a:srgbClr val="FFFFFF">
              <a:alpha val="4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6" name="Shape 36"/>
          <p:cNvSpPr/>
          <p:nvPr/>
        </p:nvSpPr>
        <p:spPr>
          <a:xfrm>
            <a:off x="3023492" y="12076356"/>
            <a:ext cx="6095618" cy="567403"/>
          </a:xfrm>
          <a:prstGeom prst="roundRect">
            <a:avLst>
              <a:gd name="adj" fmla="val 0"/>
            </a:avLst>
          </a:prstGeom>
          <a:solidFill>
            <a:srgbClr val="FFFFFF">
              <a:alpha val="79762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7" name="Shape 37"/>
          <p:cNvSpPr/>
          <p:nvPr/>
        </p:nvSpPr>
        <p:spPr>
          <a:xfrm>
            <a:off x="9121259" y="12076356"/>
            <a:ext cx="6095618" cy="567403"/>
          </a:xfrm>
          <a:prstGeom prst="roundRect">
            <a:avLst>
              <a:gd name="adj" fmla="val 0"/>
            </a:avLst>
          </a:prstGeom>
          <a:ln w="50800">
            <a:solidFill>
              <a:srgbClr val="C0C0C0"/>
            </a:solidFill>
            <a:miter lim="400000"/>
          </a:ln>
        </p:spPr>
        <p:txBody>
          <a:bodyPr lIns="0" tIns="0" rIns="0" bIns="0" anchor="ctr"/>
          <a:lstStyle/>
          <a:p>
            <a:pPr defTabSz="412750">
              <a:defRPr sz="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61126" y="773734"/>
            <a:ext cx="18288000" cy="4775200"/>
          </a:xfrm>
        </p:spPr>
        <p:txBody>
          <a:bodyPr>
            <a:normAutofit/>
          </a:bodyPr>
          <a:lstStyle/>
          <a:p>
            <a:r>
              <a:rPr lang="en-US" sz="8800" dirty="0" smtClean="0"/>
              <a:t>Welcome to the Association for Pathology Informatics </a:t>
            </a:r>
            <a:br>
              <a:rPr lang="en-US" sz="8800" dirty="0" smtClean="0"/>
            </a:br>
            <a:r>
              <a:rPr lang="en-US" sz="8800" dirty="0" smtClean="0"/>
              <a:t>Introduction to R Workshop</a:t>
            </a:r>
            <a:endParaRPr lang="en-US" sz="8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541505" y="6994307"/>
            <a:ext cx="18288000" cy="3311525"/>
          </a:xfrm>
        </p:spPr>
        <p:txBody>
          <a:bodyPr>
            <a:normAutofit/>
          </a:bodyPr>
          <a:lstStyle/>
          <a:p>
            <a:r>
              <a:rPr lang="en-US" sz="4000" dirty="0" smtClean="0"/>
              <a:t>Please open up your browser to </a:t>
            </a:r>
            <a:r>
              <a:rPr lang="en-US" sz="4000" dirty="0" err="1" smtClean="0"/>
              <a:t>Rstudio.Cloud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3878713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500"/>
    </mc:Choice>
    <mc:Fallback>
      <p:transition spd="slow" advClick="0" advTm="5500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9.375E-7 2.40741E-6 L -0.88757 0.0063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382" y="31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-1" presetClass="path" presetSubtype="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249963 0.000000" pathEditMode="relative">
                                      <p:cBhvr>
                                        <p:cTn id="8" dur="10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" presetID="35" presetClass="path" presetSubtype="0" accel="10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88757 0.00636 L -1.58613 0.00324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928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/>
        </p:nvSpPr>
        <p:spPr>
          <a:xfrm>
            <a:off x="9121259" y="12076356"/>
            <a:ext cx="6095618" cy="567403"/>
          </a:xfrm>
          <a:prstGeom prst="roundRect">
            <a:avLst>
              <a:gd name="adj" fmla="val 0"/>
            </a:avLst>
          </a:prstGeom>
          <a:solidFill>
            <a:srgbClr val="C0C0C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5" name="Shape 35"/>
          <p:cNvSpPr/>
          <p:nvPr/>
        </p:nvSpPr>
        <p:spPr>
          <a:xfrm>
            <a:off x="9121259" y="12076356"/>
            <a:ext cx="6095618" cy="567403"/>
          </a:xfrm>
          <a:prstGeom prst="roundRect">
            <a:avLst>
              <a:gd name="adj" fmla="val 0"/>
            </a:avLst>
          </a:prstGeom>
          <a:solidFill>
            <a:srgbClr val="FFFFFF">
              <a:alpha val="4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6" name="Shape 36"/>
          <p:cNvSpPr/>
          <p:nvPr/>
        </p:nvSpPr>
        <p:spPr>
          <a:xfrm>
            <a:off x="3023492" y="12076356"/>
            <a:ext cx="6095618" cy="567403"/>
          </a:xfrm>
          <a:prstGeom prst="roundRect">
            <a:avLst>
              <a:gd name="adj" fmla="val 0"/>
            </a:avLst>
          </a:prstGeom>
          <a:solidFill>
            <a:srgbClr val="FFFFFF">
              <a:alpha val="79762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7" name="Shape 37"/>
          <p:cNvSpPr/>
          <p:nvPr/>
        </p:nvSpPr>
        <p:spPr>
          <a:xfrm>
            <a:off x="9121259" y="12076356"/>
            <a:ext cx="6095618" cy="567403"/>
          </a:xfrm>
          <a:prstGeom prst="roundRect">
            <a:avLst>
              <a:gd name="adj" fmla="val 0"/>
            </a:avLst>
          </a:prstGeom>
          <a:ln w="50800">
            <a:solidFill>
              <a:srgbClr val="C0C0C0"/>
            </a:solidFill>
            <a:miter lim="400000"/>
          </a:ln>
        </p:spPr>
        <p:txBody>
          <a:bodyPr lIns="0" tIns="0" rIns="0" bIns="0" anchor="ctr"/>
          <a:lstStyle/>
          <a:p>
            <a:pPr defTabSz="412750">
              <a:defRPr sz="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61126" y="773734"/>
            <a:ext cx="18288000" cy="4775200"/>
          </a:xfrm>
        </p:spPr>
        <p:txBody>
          <a:bodyPr>
            <a:normAutofit/>
          </a:bodyPr>
          <a:lstStyle/>
          <a:p>
            <a:r>
              <a:rPr lang="en-US" sz="8800" dirty="0" smtClean="0"/>
              <a:t>Welcome to the Association for Pathology Informatics </a:t>
            </a:r>
            <a:br>
              <a:rPr lang="en-US" sz="8800" dirty="0" smtClean="0"/>
            </a:br>
            <a:r>
              <a:rPr lang="en-US" sz="8800" dirty="0" smtClean="0"/>
              <a:t>Introduction to R Workshop</a:t>
            </a:r>
            <a:endParaRPr lang="en-US" sz="8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541505" y="6994307"/>
            <a:ext cx="18288000" cy="3311525"/>
          </a:xfrm>
        </p:spPr>
        <p:txBody>
          <a:bodyPr>
            <a:normAutofit/>
          </a:bodyPr>
          <a:lstStyle/>
          <a:p>
            <a:r>
              <a:rPr lang="en-US" sz="4000" dirty="0" smtClean="0"/>
              <a:t>All workshop material is available for download at</a:t>
            </a:r>
          </a:p>
          <a:p>
            <a:r>
              <a:rPr lang="en-US" sz="4000" dirty="0" smtClean="0"/>
              <a:t>tinyurl.com/rapi2020</a:t>
            </a:r>
            <a:endParaRPr lang="en-US" sz="4000" dirty="0" smtClean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4042430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500"/>
    </mc:Choice>
    <mc:Fallback>
      <p:transition spd="slow" advClick="0" advTm="5500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9.375E-7 2.40741E-6 L -0.88757 0.0063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382" y="31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9.375E-7 -3.51852E-6 L -0.88757 0.00637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382" y="31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-1" presetClass="path" presetSubtype="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249963 0.000000" pathEditMode="relative">
                                      <p:cBhvr>
                                        <p:cTn id="10" dur="10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0"/>
                            </p:stCondLst>
                            <p:childTnLst>
                              <p:par>
                                <p:cTn id="12" presetID="35" presetClass="path" presetSubtype="0" accel="10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88757 0.00636 L -1.58613 0.00324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928" y="-162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35" presetClass="path" presetSubtype="0" ac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88757 0.00637 L -1.58613 0.00324 " pathEditMode="relative" rAng="0" ptsTypes="AA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928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3" grpId="1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/>
        </p:nvSpPr>
        <p:spPr>
          <a:xfrm>
            <a:off x="9121259" y="12076356"/>
            <a:ext cx="6095618" cy="567403"/>
          </a:xfrm>
          <a:prstGeom prst="roundRect">
            <a:avLst>
              <a:gd name="adj" fmla="val 0"/>
            </a:avLst>
          </a:prstGeom>
          <a:solidFill>
            <a:srgbClr val="C0C0C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5" name="Shape 35"/>
          <p:cNvSpPr/>
          <p:nvPr/>
        </p:nvSpPr>
        <p:spPr>
          <a:xfrm>
            <a:off x="9121259" y="12076356"/>
            <a:ext cx="6095618" cy="567403"/>
          </a:xfrm>
          <a:prstGeom prst="roundRect">
            <a:avLst>
              <a:gd name="adj" fmla="val 0"/>
            </a:avLst>
          </a:prstGeom>
          <a:solidFill>
            <a:srgbClr val="FFFFFF">
              <a:alpha val="4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6" name="Shape 36"/>
          <p:cNvSpPr/>
          <p:nvPr/>
        </p:nvSpPr>
        <p:spPr>
          <a:xfrm>
            <a:off x="3023492" y="12076356"/>
            <a:ext cx="6095618" cy="567403"/>
          </a:xfrm>
          <a:prstGeom prst="roundRect">
            <a:avLst>
              <a:gd name="adj" fmla="val 0"/>
            </a:avLst>
          </a:prstGeom>
          <a:solidFill>
            <a:srgbClr val="FFFFFF">
              <a:alpha val="79762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7" name="Shape 37"/>
          <p:cNvSpPr/>
          <p:nvPr/>
        </p:nvSpPr>
        <p:spPr>
          <a:xfrm>
            <a:off x="9121259" y="12076356"/>
            <a:ext cx="6095618" cy="567403"/>
          </a:xfrm>
          <a:prstGeom prst="roundRect">
            <a:avLst>
              <a:gd name="adj" fmla="val 0"/>
            </a:avLst>
          </a:prstGeom>
          <a:ln w="50800">
            <a:solidFill>
              <a:srgbClr val="C0C0C0"/>
            </a:solidFill>
            <a:miter lim="400000"/>
          </a:ln>
        </p:spPr>
        <p:txBody>
          <a:bodyPr lIns="0" tIns="0" rIns="0" bIns="0" anchor="ctr"/>
          <a:lstStyle/>
          <a:p>
            <a:pPr defTabSz="412750">
              <a:defRPr sz="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61126" y="773734"/>
            <a:ext cx="18288000" cy="4775200"/>
          </a:xfrm>
        </p:spPr>
        <p:txBody>
          <a:bodyPr>
            <a:normAutofit/>
          </a:bodyPr>
          <a:lstStyle/>
          <a:p>
            <a:r>
              <a:rPr lang="en-US" sz="8800" dirty="0" smtClean="0"/>
              <a:t>Welcome to the Association for Pathology Informatics </a:t>
            </a:r>
            <a:br>
              <a:rPr lang="en-US" sz="8800" dirty="0" smtClean="0"/>
            </a:br>
            <a:r>
              <a:rPr lang="en-US" sz="8800" dirty="0" smtClean="0"/>
              <a:t>Introduction to R Workshop</a:t>
            </a:r>
            <a:endParaRPr lang="en-US" sz="8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541505" y="6994307"/>
            <a:ext cx="18288000" cy="3311525"/>
          </a:xfrm>
        </p:spPr>
        <p:txBody>
          <a:bodyPr>
            <a:normAutofit/>
          </a:bodyPr>
          <a:lstStyle/>
          <a:p>
            <a:r>
              <a:rPr lang="en-US" sz="4000" dirty="0" smtClean="0"/>
              <a:t>Have you tested your audio in Zoom?</a:t>
            </a:r>
            <a:endParaRPr lang="en-US" sz="4000" dirty="0"/>
          </a:p>
        </p:txBody>
      </p:sp>
      <p:grpSp>
        <p:nvGrpSpPr>
          <p:cNvPr id="7" name="Group 6"/>
          <p:cNvGrpSpPr/>
          <p:nvPr/>
        </p:nvGrpSpPr>
        <p:grpSpPr>
          <a:xfrm>
            <a:off x="25027303" y="8078797"/>
            <a:ext cx="16928773" cy="3721116"/>
            <a:chOff x="2571339" y="7504639"/>
            <a:chExt cx="16928773" cy="372111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36653" y="7673641"/>
              <a:ext cx="5422826" cy="3383112"/>
            </a:xfrm>
            <a:prstGeom prst="rect">
              <a:avLst/>
            </a:prstGeom>
          </p:spPr>
        </p:pic>
        <p:sp>
          <p:nvSpPr>
            <p:cNvPr id="5" name="Right Arrow 4"/>
            <p:cNvSpPr/>
            <p:nvPr/>
          </p:nvSpPr>
          <p:spPr>
            <a:xfrm>
              <a:off x="2571339" y="8969829"/>
              <a:ext cx="1637635" cy="58126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973743" y="7504639"/>
              <a:ext cx="4526369" cy="3721116"/>
            </a:xfrm>
            <a:prstGeom prst="rect">
              <a:avLst/>
            </a:prstGeom>
          </p:spPr>
        </p:pic>
        <p:sp>
          <p:nvSpPr>
            <p:cNvPr id="11" name="Right Arrow 10"/>
            <p:cNvSpPr/>
            <p:nvPr/>
          </p:nvSpPr>
          <p:spPr>
            <a:xfrm>
              <a:off x="13336108" y="10644495"/>
              <a:ext cx="1637635" cy="58126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107798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500"/>
    </mc:Choice>
    <mc:Fallback>
      <p:transition spd="slow" advClick="0" advTm="5500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9.375E-7 2.40741E-6 L -0.88757 0.0063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382" y="31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9.375E-7 2.40741E-6 L -0.88757 0.0063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382" y="31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-1" presetClass="path" presetSubtype="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249963 0.000000" pathEditMode="relative">
                                      <p:cBhvr>
                                        <p:cTn id="10" dur="10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0"/>
                            </p:stCondLst>
                            <p:childTnLst>
                              <p:par>
                                <p:cTn id="12" presetID="35" presetClass="path" presetSubtype="0" accel="10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88757 0.00636 L -1.58613 0.00324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928" y="-162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35" presetClass="path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88756 0.00637 L -2.06458 0.00394 " pathEditMode="relative" rAng="0" ptsTypes="AA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848" y="-1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/>
        </p:nvSpPr>
        <p:spPr>
          <a:xfrm>
            <a:off x="9121259" y="12076356"/>
            <a:ext cx="6095618" cy="567403"/>
          </a:xfrm>
          <a:prstGeom prst="roundRect">
            <a:avLst>
              <a:gd name="adj" fmla="val 0"/>
            </a:avLst>
          </a:prstGeom>
          <a:solidFill>
            <a:srgbClr val="C0C0C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5" name="Shape 35"/>
          <p:cNvSpPr/>
          <p:nvPr/>
        </p:nvSpPr>
        <p:spPr>
          <a:xfrm>
            <a:off x="9121259" y="12076356"/>
            <a:ext cx="6095618" cy="567403"/>
          </a:xfrm>
          <a:prstGeom prst="roundRect">
            <a:avLst>
              <a:gd name="adj" fmla="val 0"/>
            </a:avLst>
          </a:prstGeom>
          <a:solidFill>
            <a:srgbClr val="FFFFFF">
              <a:alpha val="4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6" name="Shape 36"/>
          <p:cNvSpPr/>
          <p:nvPr/>
        </p:nvSpPr>
        <p:spPr>
          <a:xfrm>
            <a:off x="3023492" y="12076356"/>
            <a:ext cx="6095618" cy="567403"/>
          </a:xfrm>
          <a:prstGeom prst="roundRect">
            <a:avLst>
              <a:gd name="adj" fmla="val 0"/>
            </a:avLst>
          </a:prstGeom>
          <a:solidFill>
            <a:srgbClr val="FFFFFF">
              <a:alpha val="79762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7" name="Shape 37"/>
          <p:cNvSpPr/>
          <p:nvPr/>
        </p:nvSpPr>
        <p:spPr>
          <a:xfrm>
            <a:off x="9121259" y="12076356"/>
            <a:ext cx="6095618" cy="567403"/>
          </a:xfrm>
          <a:prstGeom prst="roundRect">
            <a:avLst>
              <a:gd name="adj" fmla="val 0"/>
            </a:avLst>
          </a:prstGeom>
          <a:ln w="50800">
            <a:solidFill>
              <a:srgbClr val="C0C0C0"/>
            </a:solidFill>
            <a:miter lim="400000"/>
          </a:ln>
        </p:spPr>
        <p:txBody>
          <a:bodyPr lIns="0" tIns="0" rIns="0" bIns="0" anchor="ctr"/>
          <a:lstStyle/>
          <a:p>
            <a:pPr defTabSz="412750">
              <a:defRPr sz="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61126" y="773734"/>
            <a:ext cx="18288000" cy="4775200"/>
          </a:xfrm>
        </p:spPr>
        <p:txBody>
          <a:bodyPr>
            <a:normAutofit/>
          </a:bodyPr>
          <a:lstStyle/>
          <a:p>
            <a:r>
              <a:rPr lang="en-US" sz="8800" dirty="0" smtClean="0"/>
              <a:t>Welcome to the Association for Pathology Informatics </a:t>
            </a:r>
            <a:br>
              <a:rPr lang="en-US" sz="8800" dirty="0" smtClean="0"/>
            </a:br>
            <a:r>
              <a:rPr lang="en-US" sz="8800" dirty="0" smtClean="0"/>
              <a:t>Introduction to R Workshop</a:t>
            </a:r>
            <a:endParaRPr lang="en-US" sz="8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541505" y="6828730"/>
            <a:ext cx="18288000" cy="3642678"/>
          </a:xfrm>
        </p:spPr>
        <p:txBody>
          <a:bodyPr>
            <a:normAutofit/>
          </a:bodyPr>
          <a:lstStyle/>
          <a:p>
            <a:r>
              <a:rPr lang="en-US" sz="4000" dirty="0" smtClean="0"/>
              <a:t>Please have the PDF course pack available to follow along with the lectures</a:t>
            </a:r>
          </a:p>
          <a:p>
            <a:r>
              <a:rPr lang="en-US" sz="4000" dirty="0" smtClean="0"/>
              <a:t>The </a:t>
            </a:r>
            <a:r>
              <a:rPr lang="en-US" sz="4000" dirty="0" err="1" smtClean="0"/>
              <a:t>coursepack</a:t>
            </a:r>
            <a:r>
              <a:rPr lang="en-US" sz="4000" dirty="0" smtClean="0"/>
              <a:t> can be found at tinyurl.com/rapi2020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8487796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500"/>
    </mc:Choice>
    <mc:Fallback>
      <p:transition spd="slow" advClick="0" advTm="5500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9.375E-7 -5.55556E-7 L -0.88757 0.00637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382" y="31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9.375E-7 3.51852E-6 L -0.88757 0.0063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382" y="31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-1" presetClass="path" presetSubtype="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249963 0.000000" pathEditMode="relative">
                                      <p:cBhvr>
                                        <p:cTn id="10" dur="10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0"/>
                            </p:stCondLst>
                            <p:childTnLst>
                              <p:par>
                                <p:cTn id="12" presetID="35" presetClass="path" presetSubtype="0" accel="10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88757 0.00637 L -1.58613 0.00324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928" y="-162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35" presetClass="path" presetSubtype="0" ac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88757 0.00636 L -1.58613 0.00324 " pathEditMode="relative" rAng="0" ptsTypes="AA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928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3" grpId="1" build="allAtOnce"/>
    </p:bld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6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508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113</Words>
  <Application>Microsoft Office PowerPoint</Application>
  <PresentationFormat>Custom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Gill Sans</vt:lpstr>
      <vt:lpstr>Helvetica Neue Medium</vt:lpstr>
      <vt:lpstr>Lucida Grande</vt:lpstr>
      <vt:lpstr>Custom Design</vt:lpstr>
      <vt:lpstr>Welcome to the Association for Pathology Informatics  Introduction to R Workshop</vt:lpstr>
      <vt:lpstr>Welcome to the Association for Pathology Informatics  Introduction to R Workshop</vt:lpstr>
      <vt:lpstr>Welcome to the Association for Pathology Informatics  Introduction to R Workshop</vt:lpstr>
      <vt:lpstr>Welcome to the Association for Pathology Informatics  Introduction to R Workshop</vt:lpstr>
      <vt:lpstr>Welcome to the Association for Pathology Informatics  Introduction to R Workshop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Association for Pathology Informatics  Introduction to R Workshop</dc:title>
  <cp:lastModifiedBy>Obstfeld, Amrom E</cp:lastModifiedBy>
  <cp:revision>2</cp:revision>
  <dcterms:modified xsi:type="dcterms:W3CDTF">2020-07-08T03:42:05Z</dcterms:modified>
</cp:coreProperties>
</file>