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8"/>
  </p:notesMasterIdLst>
  <p:sldIdLst>
    <p:sldId id="256" r:id="rId2"/>
    <p:sldId id="257" r:id="rId3"/>
    <p:sldId id="273" r:id="rId4"/>
    <p:sldId id="259" r:id="rId5"/>
    <p:sldId id="260" r:id="rId6"/>
    <p:sldId id="261" r:id="rId7"/>
    <p:sldId id="262" r:id="rId8"/>
    <p:sldId id="263" r:id="rId9"/>
    <p:sldId id="264" r:id="rId10"/>
    <p:sldId id="265" r:id="rId11"/>
    <p:sldId id="267" r:id="rId12"/>
    <p:sldId id="266" r:id="rId13"/>
    <p:sldId id="268" r:id="rId14"/>
    <p:sldId id="269" r:id="rId15"/>
    <p:sldId id="271" r:id="rId16"/>
    <p:sldId id="27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EE22381-E4BB-4AB3-99A5-89F6708D5292}">
  <a:tblStyle styleId="{CEE22381-E4BB-4AB3-99A5-89F6708D5292}" styleName="Table_0">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69" autoAdjust="0"/>
  </p:normalViewPr>
  <p:slideViewPr>
    <p:cSldViewPr snapToGrid="0">
      <p:cViewPr varScale="1">
        <p:scale>
          <a:sx n="76" d="100"/>
          <a:sy n="76" d="100"/>
        </p:scale>
        <p:origin x="-112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9943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1e91fc5f9_1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1e91fc5f9_1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6d7411d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6d7411d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6d7411d3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6d7411d3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1e91fc5f9_1_2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1e91fc5f9_1_2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1e91fc5f9_1_2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1e91fc5f9_1_2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1e91fc5f9_1_2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1e91fc5f9_1_2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1e91fc5f9_1_2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1e91fc5f9_1_2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6d7411d3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6d7411d3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first block we will introduce ourselves to R and the concepts of reproducible reporting.</a:t>
            </a:r>
          </a:p>
          <a:p>
            <a:endParaRPr lang="en-US" dirty="0"/>
          </a:p>
          <a:p>
            <a:r>
              <a:rPr lang="en-US" dirty="0"/>
              <a:t>First Hour:  Getting oriented to the R programming language and basic coding concepts</a:t>
            </a:r>
          </a:p>
          <a:p>
            <a:endParaRPr lang="en-US" dirty="0"/>
          </a:p>
          <a:p>
            <a:r>
              <a:rPr lang="en-US" dirty="0"/>
              <a:t>Second Hour:  Learning reproducible reporting practices and tools in R</a:t>
            </a:r>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0A193586-FEB5-7C43-8F44-7EFAE4EECA28}" type="slidenum">
              <a:rPr lang="en-US" smtClean="0"/>
              <a:t>3</a:t>
            </a:fld>
            <a:endParaRPr lang="en-US"/>
          </a:p>
        </p:txBody>
      </p:sp>
    </p:spTree>
    <p:extLst>
      <p:ext uri="{BB962C8B-B14F-4D97-AF65-F5344CB8AC3E}">
        <p14:creationId xmlns:p14="http://schemas.microsoft.com/office/powerpoint/2010/main" val="64960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d7411d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d7411d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1e91fc5f9_1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1e91fc5f9_1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Daniel S. Herman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Assistant Professor of Pathology and Laboratory Medicine, University of Pennsylvania; Director of Endocrinology, Hospital of the University of Pennsylvania</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PHILADELPHIA, PA | </a:t>
            </a:r>
            <a:r>
              <a:rPr lang="en">
                <a:solidFill>
                  <a:srgbClr val="954F72"/>
                </a:solidFill>
              </a:rPr>
              <a:t>daniel.herman2@pennmedicine.upenn.edu</a:t>
            </a:r>
            <a:endParaRPr>
              <a:solidFill>
                <a:srgbClr val="954F72"/>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Daniel Herman practices clinical pathology at the University of Pennsylvania, where he directs the Endocrinology laboratory at the Hospital of the University of Pennsylvania. He completed his MD and PhD degrees at Harvard Medical School and trained in Clinical Pathology at the University of Washington. His current clinical practice, in addition to clinical chemistry, includes leading informatics projects to make better use of existing laboratory data in the form of live operational dashboards, test utilization reports, and identification of missing patient diagnoses. His research group has been developing EHR-based methods to improve population health screening, focused recently on improving population hypertension management by identifying patients with undiagnosed primary aldosteronism. He is also interested in the intersection of pathology and policy and currently serves as College of American Pathology State Issue Advisor for Pennsylvania.</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1e91fc5f9_1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1e91fc5f9_1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Bio:</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After completing high school in Germany, Stephan crossed the Atlantic to study in New York City. From there, he went on to complete Penn's Medical Scientist Training Program (MSTP). In his Pathology residency, Stephan was shocked by the lack of informatics education. So he developed a course in data science specifically tailored for physicians and other health care professionals who deal with clinical data, and he's teaching this course at the Perelman School of Medicine at the University of Pennsylvania.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Stephan works at CHOP where he serves as the Assistant Director of the Cell and Gene Therapy Lab. He is also a part of the new Division of Pathology Informatics where he is promoting physician informatics education.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1e91fc5f9_1_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1e91fc5f9_1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Patrick Mathias, MD, PhD, is the Associate Medical Director of the Informatics Division in the Department of Laboratory Medicine at the University of Washington School of Medicine. He completed his MD and PhD in Bioengineering at the University of Illinois in Urbana-Champaign, followed by a clinical pathology residency and a clinical informatics fellowship at the University of Washington School of Medicine. His interests include developing data science and analytics as a core competency to improve clinical lab operations and laboratory stewardship, and applying clinical informatics approaches to mitigate laboratory-associated diagnostic errors. He is interested in developing and improving programming and data science education across all levels of pathology practice.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e91fc5f9_1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e91fc5f9_1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Amrom Obstfeld MD, PhD, is the Medical Director of the Division of Pathology Informatics as well as the Hematology Laboratory at Children’s Hospital of Philadelphia. After receiving his MD and PhD degrees from the College of Physicians and Surgeons at Columbia University, he went on to train in Clinical Pathology at the Hospital of the University of Pennsylvania. In addition to his duties within the Hematology Laboratory, Dr. Obstfeld’s clinical responsibilities include leading the development of analytic tools to aid in </a:t>
            </a:r>
            <a:r>
              <a:rPr lang="en">
                <a:solidFill>
                  <a:schemeClr val="dk1"/>
                </a:solidFill>
              </a:rPr>
              <a:t>laboratory quality </a:t>
            </a:r>
            <a:r>
              <a:rPr lang="en"/>
              <a:t>management, administration, and operation, and interfacing with other groups throughout the hospital on informatics initiatives.. His research focuses on utilizing clinical and pre-clinical laboratory data sets for predicting diagnosis and prognosis using statistical and machine learning techniques. Dr. Obstfeld plays a major role in designing and implementing educational experiences for pathology trainees and faculty </a:t>
            </a:r>
            <a:r>
              <a:rPr lang="en">
                <a:solidFill>
                  <a:schemeClr val="dk1"/>
                </a:solidFill>
              </a:rPr>
              <a:t>at the University of Pennsylvania </a:t>
            </a:r>
            <a:r>
              <a:rPr lang="en"/>
              <a:t>within the areas of clinical and pathology informatics.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1e91fc5f9_1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1e91fc5f9_1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Joseph Rudolf, MD is the Director of Laboratory Medicine and Pathology Informatics in the Department of Laboratory Medicine and Pathology at the University of Minnesota in Minneapolis, Minnesota.  He earned his medical degree (2012) from the University of Washington School of Medicine in Seattle, Washington. He completed his residency training in Clinical Pathology (2015) and fellowship in Clinical Informatics (2017) at the Massachusetts General Hospital in Boston, Massachusetts.  His clinical and research interests focus on the intersection of informatics and clinical operations including clinical decision support, utilization management, and reporting and analytics. He is also passionate about clinical process improvement and initiatives to support quality and safety.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5800"/>
              <a:buNone/>
              <a:defRPr sz="5800">
                <a:solidFill>
                  <a:schemeClr val="lt1"/>
                </a:solidFill>
              </a:defRPr>
            </a:lvl1pPr>
            <a:lvl2pPr lvl="1" rtl="0">
              <a:spcBef>
                <a:spcPts val="0"/>
              </a:spcBef>
              <a:spcAft>
                <a:spcPts val="0"/>
              </a:spcAft>
              <a:buClr>
                <a:schemeClr val="lt1"/>
              </a:buClr>
              <a:buSzPts val="5800"/>
              <a:buNone/>
              <a:defRPr sz="5800">
                <a:solidFill>
                  <a:schemeClr val="lt1"/>
                </a:solidFill>
              </a:defRPr>
            </a:lvl2pPr>
            <a:lvl3pPr lvl="2" rtl="0">
              <a:spcBef>
                <a:spcPts val="0"/>
              </a:spcBef>
              <a:spcAft>
                <a:spcPts val="0"/>
              </a:spcAft>
              <a:buClr>
                <a:schemeClr val="lt1"/>
              </a:buClr>
              <a:buSzPts val="5800"/>
              <a:buNone/>
              <a:defRPr sz="5800">
                <a:solidFill>
                  <a:schemeClr val="lt1"/>
                </a:solidFill>
              </a:defRPr>
            </a:lvl3pPr>
            <a:lvl4pPr lvl="3" rtl="0">
              <a:spcBef>
                <a:spcPts val="0"/>
              </a:spcBef>
              <a:spcAft>
                <a:spcPts val="0"/>
              </a:spcAft>
              <a:buClr>
                <a:schemeClr val="lt1"/>
              </a:buClr>
              <a:buSzPts val="5800"/>
              <a:buNone/>
              <a:defRPr sz="5800">
                <a:solidFill>
                  <a:schemeClr val="lt1"/>
                </a:solidFill>
              </a:defRPr>
            </a:lvl4pPr>
            <a:lvl5pPr lvl="4" rtl="0">
              <a:spcBef>
                <a:spcPts val="0"/>
              </a:spcBef>
              <a:spcAft>
                <a:spcPts val="0"/>
              </a:spcAft>
              <a:buClr>
                <a:schemeClr val="lt1"/>
              </a:buClr>
              <a:buSzPts val="5800"/>
              <a:buNone/>
              <a:defRPr sz="5800">
                <a:solidFill>
                  <a:schemeClr val="lt1"/>
                </a:solidFill>
              </a:defRPr>
            </a:lvl5pPr>
            <a:lvl6pPr lvl="5" rtl="0">
              <a:spcBef>
                <a:spcPts val="0"/>
              </a:spcBef>
              <a:spcAft>
                <a:spcPts val="0"/>
              </a:spcAft>
              <a:buClr>
                <a:schemeClr val="lt1"/>
              </a:buClr>
              <a:buSzPts val="5800"/>
              <a:buNone/>
              <a:defRPr sz="5800">
                <a:solidFill>
                  <a:schemeClr val="lt1"/>
                </a:solidFill>
              </a:defRPr>
            </a:lvl6pPr>
            <a:lvl7pPr lvl="6" rtl="0">
              <a:spcBef>
                <a:spcPts val="0"/>
              </a:spcBef>
              <a:spcAft>
                <a:spcPts val="0"/>
              </a:spcAft>
              <a:buClr>
                <a:schemeClr val="lt1"/>
              </a:buClr>
              <a:buSzPts val="5800"/>
              <a:buNone/>
              <a:defRPr sz="5800">
                <a:solidFill>
                  <a:schemeClr val="lt1"/>
                </a:solidFill>
              </a:defRPr>
            </a:lvl7pPr>
            <a:lvl8pPr lvl="7" rtl="0">
              <a:spcBef>
                <a:spcPts val="0"/>
              </a:spcBef>
              <a:spcAft>
                <a:spcPts val="0"/>
              </a:spcAft>
              <a:buClr>
                <a:schemeClr val="lt1"/>
              </a:buClr>
              <a:buSzPts val="5800"/>
              <a:buNone/>
              <a:defRPr sz="5800">
                <a:solidFill>
                  <a:schemeClr val="lt1"/>
                </a:solidFill>
              </a:defRPr>
            </a:lvl8pPr>
            <a:lvl9pPr lvl="8" rtl="0">
              <a:spcBef>
                <a:spcPts val="0"/>
              </a:spcBef>
              <a:spcAft>
                <a:spcPts val="0"/>
              </a:spcAft>
              <a:buClr>
                <a:schemeClr val="lt1"/>
              </a:buClr>
              <a:buSzPts val="5800"/>
              <a:buNone/>
              <a:defRPr sz="5800">
                <a:solidFill>
                  <a:schemeClr val="lt1"/>
                </a:solidFill>
              </a:defRPr>
            </a:lvl9pPr>
          </a:lstStyle>
          <a:p>
            <a:endParaRPr/>
          </a:p>
        </p:txBody>
      </p:sp>
      <p:grpSp>
        <p:nvGrpSpPr>
          <p:cNvPr id="57" name="Google Shape;57;p14"/>
          <p:cNvGrpSpPr/>
          <p:nvPr/>
        </p:nvGrpSpPr>
        <p:grpSpPr>
          <a:xfrm>
            <a:off x="28550" y="2196764"/>
            <a:ext cx="9094048" cy="2946825"/>
            <a:chOff x="28544" y="3514688"/>
            <a:chExt cx="9094048" cy="1628800"/>
          </a:xfrm>
        </p:grpSpPr>
        <p:sp>
          <p:nvSpPr>
            <p:cNvPr id="58" name="Google Shape;58;p14"/>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4"/>
          <p:cNvGrpSpPr/>
          <p:nvPr/>
        </p:nvGrpSpPr>
        <p:grpSpPr>
          <a:xfrm>
            <a:off x="28550" y="3359978"/>
            <a:ext cx="9094048" cy="1783611"/>
            <a:chOff x="28544" y="4157632"/>
            <a:chExt cx="9094048" cy="985856"/>
          </a:xfrm>
        </p:grpSpPr>
        <p:sp>
          <p:nvSpPr>
            <p:cNvPr id="92" name="Google Shape;92;p14"/>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4"/>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TITLE_1_1">
    <p:bg>
      <p:bgPr>
        <a:solidFill>
          <a:srgbClr val="465573"/>
        </a:solidFill>
        <a:effectLst/>
      </p:bgPr>
    </p:bg>
    <p:spTree>
      <p:nvGrpSpPr>
        <p:cNvPr id="1" name="Shape 159"/>
        <p:cNvGrpSpPr/>
        <p:nvPr/>
      </p:nvGrpSpPr>
      <p:grpSpPr>
        <a:xfrm>
          <a:off x="0" y="0"/>
          <a:ext cx="0" cy="0"/>
          <a:chOff x="0" y="0"/>
          <a:chExt cx="0" cy="0"/>
        </a:xfrm>
      </p:grpSpPr>
      <p:sp>
        <p:nvSpPr>
          <p:cNvPr id="160" name="Google Shape;160;p15"/>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61" name="Google Shape;161;p15"/>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1600"/>
              </a:spcBef>
              <a:spcAft>
                <a:spcPts val="0"/>
              </a:spcAft>
              <a:buClr>
                <a:srgbClr val="6E86B6"/>
              </a:buClr>
              <a:buSzPts val="1800"/>
              <a:buNone/>
              <a:defRPr sz="1800">
                <a:solidFill>
                  <a:srgbClr val="6E86B6"/>
                </a:solidFill>
              </a:defRPr>
            </a:lvl2pPr>
            <a:lvl3pPr lvl="2" rtl="0">
              <a:spcBef>
                <a:spcPts val="1600"/>
              </a:spcBef>
              <a:spcAft>
                <a:spcPts val="0"/>
              </a:spcAft>
              <a:buClr>
                <a:srgbClr val="6E86B6"/>
              </a:buClr>
              <a:buSzPts val="1800"/>
              <a:buNone/>
              <a:defRPr sz="1800">
                <a:solidFill>
                  <a:srgbClr val="6E86B6"/>
                </a:solidFill>
              </a:defRPr>
            </a:lvl3pPr>
            <a:lvl4pPr lvl="3" rtl="0">
              <a:spcBef>
                <a:spcPts val="1600"/>
              </a:spcBef>
              <a:spcAft>
                <a:spcPts val="0"/>
              </a:spcAft>
              <a:buClr>
                <a:srgbClr val="6E86B6"/>
              </a:buClr>
              <a:buSzPts val="1800"/>
              <a:buNone/>
              <a:defRPr sz="1800">
                <a:solidFill>
                  <a:srgbClr val="6E86B6"/>
                </a:solidFill>
              </a:defRPr>
            </a:lvl4pPr>
            <a:lvl5pPr lvl="4" rtl="0">
              <a:spcBef>
                <a:spcPts val="1600"/>
              </a:spcBef>
              <a:spcAft>
                <a:spcPts val="0"/>
              </a:spcAft>
              <a:buClr>
                <a:srgbClr val="6E86B6"/>
              </a:buClr>
              <a:buSzPts val="1800"/>
              <a:buNone/>
              <a:defRPr sz="1800">
                <a:solidFill>
                  <a:srgbClr val="6E86B6"/>
                </a:solidFill>
              </a:defRPr>
            </a:lvl5pPr>
            <a:lvl6pPr lvl="5" rtl="0">
              <a:spcBef>
                <a:spcPts val="1600"/>
              </a:spcBef>
              <a:spcAft>
                <a:spcPts val="0"/>
              </a:spcAft>
              <a:buClr>
                <a:srgbClr val="6E86B6"/>
              </a:buClr>
              <a:buSzPts val="1800"/>
              <a:buNone/>
              <a:defRPr sz="1800">
                <a:solidFill>
                  <a:srgbClr val="6E86B6"/>
                </a:solidFill>
              </a:defRPr>
            </a:lvl6pPr>
            <a:lvl7pPr lvl="6" rtl="0">
              <a:spcBef>
                <a:spcPts val="1600"/>
              </a:spcBef>
              <a:spcAft>
                <a:spcPts val="0"/>
              </a:spcAft>
              <a:buClr>
                <a:srgbClr val="6E86B6"/>
              </a:buClr>
              <a:buSzPts val="1800"/>
              <a:buNone/>
              <a:defRPr sz="1800">
                <a:solidFill>
                  <a:srgbClr val="6E86B6"/>
                </a:solidFill>
              </a:defRPr>
            </a:lvl7pPr>
            <a:lvl8pPr lvl="7" rtl="0">
              <a:spcBef>
                <a:spcPts val="1600"/>
              </a:spcBef>
              <a:spcAft>
                <a:spcPts val="0"/>
              </a:spcAft>
              <a:buClr>
                <a:srgbClr val="6E86B6"/>
              </a:buClr>
              <a:buSzPts val="1800"/>
              <a:buNone/>
              <a:defRPr sz="1800">
                <a:solidFill>
                  <a:srgbClr val="6E86B6"/>
                </a:solidFill>
              </a:defRPr>
            </a:lvl8pPr>
            <a:lvl9pPr lvl="8" rtl="0">
              <a:spcBef>
                <a:spcPts val="1600"/>
              </a:spcBef>
              <a:spcAft>
                <a:spcPts val="1600"/>
              </a:spcAft>
              <a:buClr>
                <a:srgbClr val="6E86B6"/>
              </a:buClr>
              <a:buSzPts val="1800"/>
              <a:buNone/>
              <a:defRPr sz="1800">
                <a:solidFill>
                  <a:srgbClr val="6E86B6"/>
                </a:solidFill>
              </a:defRPr>
            </a:lvl9pPr>
          </a:lstStyle>
          <a:p>
            <a:endParaRPr/>
          </a:p>
        </p:txBody>
      </p:sp>
      <p:grpSp>
        <p:nvGrpSpPr>
          <p:cNvPr id="162" name="Google Shape;162;p15"/>
          <p:cNvGrpSpPr/>
          <p:nvPr/>
        </p:nvGrpSpPr>
        <p:grpSpPr>
          <a:xfrm>
            <a:off x="28550" y="2196764"/>
            <a:ext cx="9094048" cy="2946825"/>
            <a:chOff x="28544" y="3514688"/>
            <a:chExt cx="9094048" cy="1628800"/>
          </a:xfrm>
        </p:grpSpPr>
        <p:sp>
          <p:nvSpPr>
            <p:cNvPr id="163" name="Google Shape;163;p1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5"/>
          <p:cNvGrpSpPr/>
          <p:nvPr/>
        </p:nvGrpSpPr>
        <p:grpSpPr>
          <a:xfrm>
            <a:off x="28550" y="3359978"/>
            <a:ext cx="9094048" cy="1783611"/>
            <a:chOff x="28544" y="4157632"/>
            <a:chExt cx="9094048" cy="985856"/>
          </a:xfrm>
        </p:grpSpPr>
        <p:sp>
          <p:nvSpPr>
            <p:cNvPr id="197" name="Google Shape;197;p1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63"/>
        <p:cNvGrpSpPr/>
        <p:nvPr/>
      </p:nvGrpSpPr>
      <p:grpSpPr>
        <a:xfrm>
          <a:off x="0" y="0"/>
          <a:ext cx="0" cy="0"/>
          <a:chOff x="0" y="0"/>
          <a:chExt cx="0" cy="0"/>
        </a:xfrm>
      </p:grpSpPr>
      <p:sp>
        <p:nvSpPr>
          <p:cNvPr id="264" name="Google Shape;264;p1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66" name="Google Shape;266;p1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67" name="Google Shape;267;p1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solidFill>
                  <a:schemeClr val="lt1"/>
                </a:solidFill>
              </a:defRPr>
            </a:lvl1pPr>
            <a:lvl2pPr marL="914400" lvl="1" indent="-317500" rtl="0">
              <a:spcBef>
                <a:spcPts val="1600"/>
              </a:spcBef>
              <a:spcAft>
                <a:spcPts val="0"/>
              </a:spcAft>
              <a:buSzPts val="1400"/>
              <a:buChar char="○"/>
              <a:defRPr>
                <a:solidFill>
                  <a:schemeClr val="lt1"/>
                </a:solidFill>
              </a:defRPr>
            </a:lvl2pPr>
            <a:lvl3pPr marL="1371600" lvl="2" indent="-317500" rtl="0">
              <a:spcBef>
                <a:spcPts val="1600"/>
              </a:spcBef>
              <a:spcAft>
                <a:spcPts val="0"/>
              </a:spcAft>
              <a:buSzPts val="1400"/>
              <a:buChar char="■"/>
              <a:defRPr>
                <a:solidFill>
                  <a:schemeClr val="lt1"/>
                </a:solidFill>
              </a:defRPr>
            </a:lvl3pPr>
            <a:lvl4pPr marL="1828800" lvl="3" indent="-317500" rtl="0">
              <a:spcBef>
                <a:spcPts val="1600"/>
              </a:spcBef>
              <a:spcAft>
                <a:spcPts val="0"/>
              </a:spcAft>
              <a:buSzPts val="1400"/>
              <a:buChar char="●"/>
              <a:defRPr>
                <a:solidFill>
                  <a:schemeClr val="lt1"/>
                </a:solidFill>
              </a:defRPr>
            </a:lvl4pPr>
            <a:lvl5pPr marL="2286000" lvl="4" indent="-317500" rtl="0">
              <a:spcBef>
                <a:spcPts val="1600"/>
              </a:spcBef>
              <a:spcAft>
                <a:spcPts val="0"/>
              </a:spcAft>
              <a:buSzPts val="1400"/>
              <a:buChar char="○"/>
              <a:defRPr>
                <a:solidFill>
                  <a:schemeClr val="lt1"/>
                </a:solidFill>
              </a:defRPr>
            </a:lvl5pPr>
            <a:lvl6pPr marL="2743200" lvl="5" indent="-317500" rtl="0">
              <a:spcBef>
                <a:spcPts val="1600"/>
              </a:spcBef>
              <a:spcAft>
                <a:spcPts val="0"/>
              </a:spcAft>
              <a:buSzPts val="1400"/>
              <a:buChar char="■"/>
              <a:defRPr>
                <a:solidFill>
                  <a:schemeClr val="lt1"/>
                </a:solidFill>
              </a:defRPr>
            </a:lvl6pPr>
            <a:lvl7pPr marL="3200400" lvl="6" indent="-317500" rtl="0">
              <a:spcBef>
                <a:spcPts val="1600"/>
              </a:spcBef>
              <a:spcAft>
                <a:spcPts val="0"/>
              </a:spcAft>
              <a:buSzPts val="1400"/>
              <a:buChar char="●"/>
              <a:defRPr>
                <a:solidFill>
                  <a:schemeClr val="lt1"/>
                </a:solidFill>
              </a:defRPr>
            </a:lvl7pPr>
            <a:lvl8pPr marL="3657600" lvl="7" indent="-317500" rtl="0">
              <a:spcBef>
                <a:spcPts val="1600"/>
              </a:spcBef>
              <a:spcAft>
                <a:spcPts val="0"/>
              </a:spcAft>
              <a:buSzPts val="1400"/>
              <a:buChar char="○"/>
              <a:defRPr>
                <a:solidFill>
                  <a:schemeClr val="lt1"/>
                </a:solidFill>
              </a:defRPr>
            </a:lvl8pPr>
            <a:lvl9pPr marL="4114800" lvl="8" indent="-317500" rtl="0">
              <a:spcBef>
                <a:spcPts val="1600"/>
              </a:spcBef>
              <a:spcAft>
                <a:spcPts val="1600"/>
              </a:spcAft>
              <a:buSzPts val="1400"/>
              <a:buChar char="■"/>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our Turn">
  <p:cSld name="TITLE_ONLY_1">
    <p:bg>
      <p:bgPr>
        <a:solidFill>
          <a:srgbClr val="D9D9D9"/>
        </a:solidFill>
        <a:effectLst/>
      </p:bgPr>
    </p:bg>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body" idx="1"/>
          </p:nvPr>
        </p:nvSpPr>
        <p:spPr>
          <a:xfrm>
            <a:off x="386600" y="1522275"/>
            <a:ext cx="8460600" cy="1190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7"/>
          <p:cNvSpPr txBox="1"/>
          <p:nvPr/>
        </p:nvSpPr>
        <p:spPr>
          <a:xfrm>
            <a:off x="7165975" y="4146700"/>
            <a:ext cx="1495500" cy="631800"/>
          </a:xfrm>
          <a:prstGeom prst="rect">
            <a:avLst/>
          </a:prstGeom>
          <a:solidFill>
            <a:schemeClr val="lt1"/>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7"/>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Introduction to R</a:t>
            </a:r>
            <a:endParaRPr>
              <a:solidFill>
                <a:srgbClr val="434343"/>
              </a:solidFill>
            </a:endParaRPr>
          </a:p>
          <a:p>
            <a:pPr marL="0" lvl="0" indent="0" algn="l" rtl="0">
              <a:spcBef>
                <a:spcPts val="0"/>
              </a:spcBef>
              <a:spcAft>
                <a:spcPts val="0"/>
              </a:spcAft>
              <a:buNone/>
            </a:pPr>
            <a:r>
              <a:rPr lang="en" sz="2400">
                <a:solidFill>
                  <a:srgbClr val="434343"/>
                </a:solidFill>
              </a:rPr>
              <a:t>Association for Pathology Informatics Summit 2019</a:t>
            </a:r>
            <a:r>
              <a:rPr lang="en">
                <a:solidFill>
                  <a:srgbClr val="434343"/>
                </a:solidFill>
              </a:rPr>
              <a:t> </a:t>
            </a:r>
            <a:endParaRPr>
              <a:solidFill>
                <a:srgbClr val="434343"/>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 are you?</a:t>
            </a: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Course Materials</a:t>
            </a:r>
            <a:endParaRPr/>
          </a:p>
        </p:txBody>
      </p:sp>
      <p:pic>
        <p:nvPicPr>
          <p:cNvPr id="334" name="Google Shape;334;p27"/>
          <p:cNvPicPr preferRelativeResize="0"/>
          <p:nvPr/>
        </p:nvPicPr>
        <p:blipFill>
          <a:blip r:embed="rId3">
            <a:alphaModFix/>
          </a:blip>
          <a:stretch>
            <a:fillRect/>
          </a:stretch>
        </p:blipFill>
        <p:spPr>
          <a:xfrm>
            <a:off x="454225" y="1328100"/>
            <a:ext cx="1880750" cy="2487301"/>
          </a:xfrm>
          <a:prstGeom prst="rect">
            <a:avLst/>
          </a:prstGeom>
          <a:noFill/>
          <a:ln>
            <a:noFill/>
          </a:ln>
          <a:effectLst>
            <a:outerShdw blurRad="57150" dist="19050" dir="5400000" algn="bl" rotWithShape="0">
              <a:srgbClr val="000000">
                <a:alpha val="50000"/>
              </a:srgbClr>
            </a:outerShdw>
          </a:effectLst>
        </p:spPr>
      </p:pic>
      <p:sp>
        <p:nvSpPr>
          <p:cNvPr id="335" name="Google Shape;335;p27"/>
          <p:cNvSpPr txBox="1"/>
          <p:nvPr/>
        </p:nvSpPr>
        <p:spPr>
          <a:xfrm>
            <a:off x="491775" y="3947950"/>
            <a:ext cx="1843200" cy="8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t>Course Textbook</a:t>
            </a:r>
            <a:endParaRPr u="sng"/>
          </a:p>
          <a:p>
            <a:pPr marL="0" lvl="0" indent="0" algn="l" rtl="0">
              <a:spcBef>
                <a:spcPts val="0"/>
              </a:spcBef>
              <a:spcAft>
                <a:spcPts val="0"/>
              </a:spcAft>
              <a:buNone/>
            </a:pPr>
            <a:r>
              <a:rPr lang="en"/>
              <a:t>Slides with course notes</a:t>
            </a:r>
            <a:endParaRPr/>
          </a:p>
        </p:txBody>
      </p:sp>
      <p:pic>
        <p:nvPicPr>
          <p:cNvPr id="336" name="Google Shape;336;p27"/>
          <p:cNvPicPr preferRelativeResize="0"/>
          <p:nvPr/>
        </p:nvPicPr>
        <p:blipFill>
          <a:blip r:embed="rId4">
            <a:alphaModFix/>
          </a:blip>
          <a:stretch>
            <a:fillRect/>
          </a:stretch>
        </p:blipFill>
        <p:spPr>
          <a:xfrm>
            <a:off x="3219012" y="1425150"/>
            <a:ext cx="2705975" cy="2052274"/>
          </a:xfrm>
          <a:prstGeom prst="rect">
            <a:avLst/>
          </a:prstGeom>
          <a:noFill/>
          <a:ln>
            <a:noFill/>
          </a:ln>
          <a:effectLst>
            <a:outerShdw blurRad="57150" dist="19050" dir="5400000" algn="bl" rotWithShape="0">
              <a:srgbClr val="000000">
                <a:alpha val="50000"/>
              </a:srgbClr>
            </a:outerShdw>
          </a:effectLst>
        </p:spPr>
      </p:pic>
      <p:sp>
        <p:nvSpPr>
          <p:cNvPr id="337" name="Google Shape;337;p27"/>
          <p:cNvSpPr txBox="1"/>
          <p:nvPr/>
        </p:nvSpPr>
        <p:spPr>
          <a:xfrm>
            <a:off x="3929538" y="3947950"/>
            <a:ext cx="1284900" cy="82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u="sng"/>
              <a:t>Cheatsheets</a:t>
            </a:r>
            <a:endParaRPr u="sng"/>
          </a:p>
          <a:p>
            <a:pPr marL="0" lvl="0" indent="0" algn="ctr" rtl="0">
              <a:spcBef>
                <a:spcPts val="0"/>
              </a:spcBef>
              <a:spcAft>
                <a:spcPts val="0"/>
              </a:spcAft>
              <a:buNone/>
            </a:pPr>
            <a:endParaRPr/>
          </a:p>
        </p:txBody>
      </p:sp>
      <p:sp>
        <p:nvSpPr>
          <p:cNvPr id="338" name="Google Shape;338;p27"/>
          <p:cNvSpPr txBox="1"/>
          <p:nvPr/>
        </p:nvSpPr>
        <p:spPr>
          <a:xfrm>
            <a:off x="7295188" y="3947950"/>
            <a:ext cx="1284900" cy="82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u="sng"/>
              <a:t>Resources</a:t>
            </a:r>
            <a:endParaRPr u="sng"/>
          </a:p>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Lectures</a:t>
            </a:r>
            <a:endParaRPr/>
          </a:p>
        </p:txBody>
      </p:sp>
      <p:pic>
        <p:nvPicPr>
          <p:cNvPr id="349" name="Google Shape;349;p29"/>
          <p:cNvPicPr preferRelativeResize="0"/>
          <p:nvPr/>
        </p:nvPicPr>
        <p:blipFill rotWithShape="1">
          <a:blip r:embed="rId3">
            <a:alphaModFix/>
          </a:blip>
          <a:srcRect r="56939" b="53460"/>
          <a:stretch/>
        </p:blipFill>
        <p:spPr>
          <a:xfrm>
            <a:off x="1086143" y="1151068"/>
            <a:ext cx="3096600" cy="176870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pic>
        <p:nvPicPr>
          <p:cNvPr id="350" name="Google Shape;350;p29"/>
          <p:cNvPicPr preferRelativeResize="0"/>
          <p:nvPr/>
        </p:nvPicPr>
        <p:blipFill rotWithShape="1">
          <a:blip r:embed="rId3">
            <a:alphaModFix/>
          </a:blip>
          <a:srcRect l="50910"/>
          <a:stretch/>
        </p:blipFill>
        <p:spPr>
          <a:xfrm>
            <a:off x="4652094" y="1151075"/>
            <a:ext cx="3530174" cy="3800475"/>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pic>
        <p:nvPicPr>
          <p:cNvPr id="351" name="Google Shape;351;p29"/>
          <p:cNvPicPr preferRelativeResize="0"/>
          <p:nvPr/>
        </p:nvPicPr>
        <p:blipFill>
          <a:blip r:embed="rId4">
            <a:alphaModFix/>
          </a:blip>
          <a:stretch>
            <a:fillRect/>
          </a:stretch>
        </p:blipFill>
        <p:spPr>
          <a:xfrm>
            <a:off x="1086150" y="3200400"/>
            <a:ext cx="3096601" cy="1739499"/>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
        <p:nvSpPr>
          <p:cNvPr id="2" name="Down Arrow 1"/>
          <p:cNvSpPr/>
          <p:nvPr/>
        </p:nvSpPr>
        <p:spPr>
          <a:xfrm>
            <a:off x="2491575" y="2717937"/>
            <a:ext cx="285750" cy="66675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Down Arrow 6"/>
          <p:cNvSpPr/>
          <p:nvPr/>
        </p:nvSpPr>
        <p:spPr>
          <a:xfrm rot="16200000">
            <a:off x="4282275" y="3413671"/>
            <a:ext cx="285750" cy="66675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Down Arrow 7"/>
          <p:cNvSpPr/>
          <p:nvPr/>
        </p:nvSpPr>
        <p:spPr>
          <a:xfrm rot="5400000">
            <a:off x="4282275" y="1849047"/>
            <a:ext cx="285750" cy="66675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Your Turn</a:t>
            </a:r>
            <a:endParaRPr sz="3600"/>
          </a:p>
        </p:txBody>
      </p:sp>
      <p:sp>
        <p:nvSpPr>
          <p:cNvPr id="357" name="Google Shape;357;p30"/>
          <p:cNvSpPr txBox="1">
            <a:spLocks noGrp="1"/>
          </p:cNvSpPr>
          <p:nvPr>
            <p:ph type="body" idx="1"/>
          </p:nvPr>
        </p:nvSpPr>
        <p:spPr>
          <a:xfrm>
            <a:off x="386600" y="1522275"/>
            <a:ext cx="8460600" cy="11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Introduce yourself to your neighbors</a:t>
            </a:r>
            <a:endParaRPr sz="2400"/>
          </a:p>
          <a:p>
            <a:pPr marL="457200" lvl="0" indent="-381000" algn="l" rtl="0">
              <a:spcBef>
                <a:spcPts val="1600"/>
              </a:spcBef>
              <a:spcAft>
                <a:spcPts val="0"/>
              </a:spcAft>
              <a:buSzPts val="2400"/>
              <a:buChar char="●"/>
            </a:pPr>
            <a:r>
              <a:rPr lang="en" sz="2400"/>
              <a:t>Who are you?</a:t>
            </a:r>
            <a:endParaRPr sz="2400"/>
          </a:p>
          <a:p>
            <a:pPr marL="457200" lvl="0" indent="-381000" algn="l" rtl="0">
              <a:spcBef>
                <a:spcPts val="0"/>
              </a:spcBef>
              <a:spcAft>
                <a:spcPts val="0"/>
              </a:spcAft>
              <a:buSzPts val="2400"/>
              <a:buChar char="●"/>
            </a:pPr>
            <a:r>
              <a:rPr lang="en" sz="2400"/>
              <a:t>Where are you from?</a:t>
            </a:r>
            <a:endParaRPr sz="2400"/>
          </a:p>
          <a:p>
            <a:pPr marL="457200" lvl="0" indent="-381000" algn="l" rtl="0">
              <a:spcBef>
                <a:spcPts val="0"/>
              </a:spcBef>
              <a:spcAft>
                <a:spcPts val="0"/>
              </a:spcAft>
              <a:buSzPts val="2400"/>
              <a:buChar char="●"/>
            </a:pPr>
            <a:r>
              <a:rPr lang="en" sz="2400"/>
              <a:t>What do you do with data?</a:t>
            </a:r>
            <a:endParaRPr sz="2400"/>
          </a:p>
          <a:p>
            <a:pPr marL="457200" lvl="0" indent="-381000" algn="l" rtl="0">
              <a:spcBef>
                <a:spcPts val="0"/>
              </a:spcBef>
              <a:spcAft>
                <a:spcPts val="0"/>
              </a:spcAft>
              <a:buSzPts val="2400"/>
              <a:buChar char="●"/>
            </a:pPr>
            <a:r>
              <a:rPr lang="en" sz="2400"/>
              <a:t>Have you ever used R?</a:t>
            </a:r>
            <a:endParaRPr sz="2400"/>
          </a:p>
        </p:txBody>
      </p:sp>
      <p:sp>
        <p:nvSpPr>
          <p:cNvPr id="358" name="Google Shape;358;p30"/>
          <p:cNvSpPr txBox="1"/>
          <p:nvPr/>
        </p:nvSpPr>
        <p:spPr>
          <a:xfrm>
            <a:off x="6975000" y="4067175"/>
            <a:ext cx="1857300" cy="48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Courier New"/>
                <a:ea typeface="Courier New"/>
                <a:cs typeface="Courier New"/>
                <a:sym typeface="Courier New"/>
              </a:rPr>
              <a:t>3:00</a:t>
            </a:r>
            <a:endParaRPr sz="3600">
              <a:latin typeface="Courier New"/>
              <a:ea typeface="Courier New"/>
              <a:cs typeface="Courier New"/>
              <a:sym typeface="Courier New"/>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Tips</a:t>
            </a:r>
            <a:endParaRPr/>
          </a:p>
        </p:txBody>
      </p:sp>
      <p:sp>
        <p:nvSpPr>
          <p:cNvPr id="369" name="Google Shape;36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333333"/>
              </a:buClr>
              <a:buSzPts val="2400"/>
              <a:buChar char="●"/>
            </a:pPr>
            <a:r>
              <a:rPr lang="en" sz="2400" b="1">
                <a:solidFill>
                  <a:srgbClr val="333333"/>
                </a:solidFill>
              </a:rPr>
              <a:t>Remember that computers are not actually that smart</a:t>
            </a:r>
            <a:r>
              <a:rPr lang="en" sz="2400">
                <a:solidFill>
                  <a:srgbClr val="333333"/>
                </a:solidFill>
              </a:rPr>
              <a:t>: R will do exactly what you tell it to do, even if that’s not what you want! Your code can’t have errors because R can’t figure out what you mean.</a:t>
            </a:r>
            <a:endParaRPr sz="2400">
              <a:solidFill>
                <a:srgbClr val="333333"/>
              </a:solidFill>
            </a:endParaRPr>
          </a:p>
          <a:p>
            <a:pPr marL="457200" lvl="0" indent="-381000" algn="l" rtl="0">
              <a:spcBef>
                <a:spcPts val="0"/>
              </a:spcBef>
              <a:spcAft>
                <a:spcPts val="0"/>
              </a:spcAft>
              <a:buClr>
                <a:srgbClr val="333333"/>
              </a:buClr>
              <a:buSzPts val="2400"/>
              <a:buChar char="●"/>
            </a:pPr>
            <a:r>
              <a:rPr lang="en" sz="2400" b="1">
                <a:solidFill>
                  <a:srgbClr val="333333"/>
                </a:solidFill>
              </a:rPr>
              <a:t>Take the “copy, paste, and tweak” approach</a:t>
            </a:r>
            <a:r>
              <a:rPr lang="en" sz="2400">
                <a:solidFill>
                  <a:srgbClr val="333333"/>
                </a:solidFill>
              </a:rPr>
              <a:t>: It is often much easier to taking existing code that you know works and modify it to suit your ends, rather than trying to write new code from scratch. Exercise ctrl-C/ctrl-V!</a:t>
            </a:r>
            <a:endParaRPr sz="2400">
              <a:solidFill>
                <a:srgbClr val="333333"/>
              </a:solidFill>
            </a:endParaRPr>
          </a:p>
          <a:p>
            <a:pPr marL="457200" lvl="0" indent="0" algn="l" rtl="0">
              <a:spcBef>
                <a:spcPts val="1900"/>
              </a:spcBef>
              <a:spcAft>
                <a:spcPts val="1900"/>
              </a:spcAft>
              <a:buNone/>
            </a:pPr>
            <a:endParaRPr sz="2400"/>
          </a:p>
        </p:txBody>
      </p:sp>
      <p:sp>
        <p:nvSpPr>
          <p:cNvPr id="2" name="TextBox 1"/>
          <p:cNvSpPr txBox="1"/>
          <p:nvPr/>
        </p:nvSpPr>
        <p:spPr>
          <a:xfrm>
            <a:off x="7498080" y="4704080"/>
            <a:ext cx="1507144" cy="307777"/>
          </a:xfrm>
          <a:prstGeom prst="rect">
            <a:avLst/>
          </a:prstGeom>
          <a:noFill/>
        </p:spPr>
        <p:txBody>
          <a:bodyPr wrap="none" rtlCol="0">
            <a:spAutoFit/>
          </a:bodyPr>
          <a:lstStyle/>
          <a:p>
            <a:r>
              <a:rPr lang="en-US" smtClean="0"/>
              <a:t>Moderndive.com</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Final Tips</a:t>
            </a:r>
            <a:endParaRPr/>
          </a:p>
          <a:p>
            <a:pPr marL="0" lvl="0" indent="0" algn="l" rtl="0">
              <a:spcBef>
                <a:spcPts val="0"/>
              </a:spcBef>
              <a:spcAft>
                <a:spcPts val="0"/>
              </a:spcAft>
              <a:buNone/>
            </a:pPr>
            <a:endParaRPr/>
          </a:p>
        </p:txBody>
      </p:sp>
      <p:sp>
        <p:nvSpPr>
          <p:cNvPr id="375" name="Google Shape;37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333333"/>
              </a:buClr>
              <a:buSzPts val="2400"/>
              <a:buChar char="●"/>
            </a:pPr>
            <a:r>
              <a:rPr lang="en" sz="2400" b="1">
                <a:solidFill>
                  <a:srgbClr val="333333"/>
                </a:solidFill>
              </a:rPr>
              <a:t>The best way to learn to code is by doing</a:t>
            </a:r>
            <a:r>
              <a:rPr lang="en" sz="2400">
                <a:solidFill>
                  <a:srgbClr val="333333"/>
                </a:solidFill>
              </a:rPr>
              <a:t>: Find a project, make a goal, and push yourself to use R!</a:t>
            </a:r>
            <a:endParaRPr sz="2400">
              <a:solidFill>
                <a:srgbClr val="333333"/>
              </a:solidFill>
            </a:endParaRPr>
          </a:p>
          <a:p>
            <a:pPr marL="457200" lvl="0" indent="-381000" algn="l" rtl="0">
              <a:spcBef>
                <a:spcPts val="0"/>
              </a:spcBef>
              <a:spcAft>
                <a:spcPts val="0"/>
              </a:spcAft>
              <a:buClr>
                <a:srgbClr val="333333"/>
              </a:buClr>
              <a:buSzPts val="2400"/>
              <a:buChar char="●"/>
            </a:pPr>
            <a:r>
              <a:rPr lang="en" sz="2400" b="1">
                <a:solidFill>
                  <a:srgbClr val="333333"/>
                </a:solidFill>
              </a:rPr>
              <a:t>Practice is key</a:t>
            </a:r>
            <a:r>
              <a:rPr lang="en" sz="2400">
                <a:solidFill>
                  <a:srgbClr val="333333"/>
                </a:solidFill>
              </a:rPr>
              <a:t>! </a:t>
            </a:r>
            <a:endParaRPr sz="2400"/>
          </a:p>
        </p:txBody>
      </p:sp>
      <p:sp>
        <p:nvSpPr>
          <p:cNvPr id="4" name="TextBox 3"/>
          <p:cNvSpPr txBox="1"/>
          <p:nvPr/>
        </p:nvSpPr>
        <p:spPr>
          <a:xfrm>
            <a:off x="7498080" y="4704080"/>
            <a:ext cx="1507144" cy="307777"/>
          </a:xfrm>
          <a:prstGeom prst="rect">
            <a:avLst/>
          </a:prstGeom>
          <a:noFill/>
        </p:spPr>
        <p:txBody>
          <a:bodyPr wrap="none" rtlCol="0">
            <a:spAutoFit/>
          </a:bodyPr>
          <a:lstStyle/>
          <a:p>
            <a:r>
              <a:rPr lang="en-US" smtClean="0"/>
              <a:t>Moderndive.com</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Course Introduction</a:t>
            </a: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48349424"/>
              </p:ext>
            </p:extLst>
          </p:nvPr>
        </p:nvGraphicFramePr>
        <p:xfrm>
          <a:off x="539048" y="348712"/>
          <a:ext cx="8131421" cy="4556502"/>
        </p:xfrm>
        <a:graphic>
          <a:graphicData uri="http://schemas.openxmlformats.org/drawingml/2006/table">
            <a:tbl>
              <a:tblPr>
                <a:tableStyleId>{46F890A9-2807-4EBB-B81D-B2AA78EC7F39}</a:tableStyleId>
              </a:tblPr>
              <a:tblGrid>
                <a:gridCol w="1843817">
                  <a:extLst>
                    <a:ext uri="{9D8B030D-6E8A-4147-A177-3AD203B41FA5}">
                      <a16:colId xmlns:a16="http://schemas.microsoft.com/office/drawing/2014/main" xmlns="" val="20000"/>
                    </a:ext>
                  </a:extLst>
                </a:gridCol>
                <a:gridCol w="6287604">
                  <a:extLst>
                    <a:ext uri="{9D8B030D-6E8A-4147-A177-3AD203B41FA5}">
                      <a16:colId xmlns:a16="http://schemas.microsoft.com/office/drawing/2014/main" xmlns="" val="20001"/>
                    </a:ext>
                  </a:extLst>
                </a:gridCol>
              </a:tblGrid>
              <a:tr h="506278">
                <a:tc>
                  <a:txBody>
                    <a:bodyPr/>
                    <a:lstStyle/>
                    <a:p>
                      <a:r>
                        <a:rPr lang="en-US" sz="1100" dirty="0">
                          <a:effectLst/>
                        </a:rPr>
                        <a:t>7:00 am - 8:00 am</a:t>
                      </a:r>
                    </a:p>
                  </a:txBody>
                  <a:tcPr marL="68580" marR="68580"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100" dirty="0">
                          <a:effectLst/>
                        </a:rPr>
                        <a:t>BREAKFAST - BALLROOM LOBBY - 2ND FLOOR</a:t>
                      </a:r>
                    </a:p>
                  </a:txBody>
                  <a:tcPr marL="68580" marR="68580"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506278">
                <a:tc>
                  <a:txBody>
                    <a:bodyPr/>
                    <a:lstStyle/>
                    <a:p>
                      <a:r>
                        <a:rPr lang="en-US" sz="1100"/>
                        <a:t>8:00 am - 8:10 am</a:t>
                      </a:r>
                    </a:p>
                  </a:txBody>
                  <a:tcPr marL="68580" marR="68580"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100" dirty="0"/>
                        <a:t>Instructor Instructions</a:t>
                      </a:r>
                    </a:p>
                  </a:txBody>
                  <a:tcPr marL="68580" marR="68580"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542806182"/>
                  </a:ext>
                </a:extLst>
              </a:tr>
              <a:tr h="506278">
                <a:tc>
                  <a:txBody>
                    <a:bodyPr/>
                    <a:lstStyle/>
                    <a:p>
                      <a:r>
                        <a:rPr lang="en-US" sz="1100"/>
                        <a:t>8:10 am - 9:50 am</a:t>
                      </a:r>
                    </a:p>
                  </a:txBody>
                  <a:tcPr marL="68580" marR="68580"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100"/>
                        <a:t>Introduction to R and RStudio for Reproducible Reporting</a:t>
                      </a:r>
                    </a:p>
                  </a:txBody>
                  <a:tcPr marL="68580" marR="68580"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17395959"/>
                  </a:ext>
                </a:extLst>
              </a:tr>
              <a:tr h="506278">
                <a:tc>
                  <a:txBody>
                    <a:bodyPr/>
                    <a:lstStyle/>
                    <a:p>
                      <a:r>
                        <a:rPr lang="en-US" sz="1100">
                          <a:effectLst/>
                        </a:rPr>
                        <a:t>9:50 am - 10:10 am</a:t>
                      </a:r>
                    </a:p>
                  </a:txBody>
                  <a:tcPr marL="68580" marR="68580"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100">
                          <a:effectLst/>
                        </a:rPr>
                        <a:t>REFRESHMENT BREAK - BALLROOM LOBBY - 2ND FLOOR</a:t>
                      </a:r>
                    </a:p>
                  </a:txBody>
                  <a:tcPr marL="68580" marR="68580"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103248397"/>
                  </a:ext>
                </a:extLst>
              </a:tr>
              <a:tr h="506278">
                <a:tc>
                  <a:txBody>
                    <a:bodyPr/>
                    <a:lstStyle/>
                    <a:p>
                      <a:r>
                        <a:rPr lang="en-US" sz="1100"/>
                        <a:t>10:10 am - 11:50 am</a:t>
                      </a:r>
                    </a:p>
                  </a:txBody>
                  <a:tcPr marL="68580" marR="68580"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100"/>
                        <a:t>Data Wrangling</a:t>
                      </a:r>
                    </a:p>
                  </a:txBody>
                  <a:tcPr marL="68580" marR="68580"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10684901"/>
                  </a:ext>
                </a:extLst>
              </a:tr>
              <a:tr h="506278">
                <a:tc>
                  <a:txBody>
                    <a:bodyPr/>
                    <a:lstStyle/>
                    <a:p>
                      <a:r>
                        <a:rPr lang="en-US" sz="1100">
                          <a:effectLst/>
                        </a:rPr>
                        <a:t>12:00 pm - 1:00 pm</a:t>
                      </a:r>
                    </a:p>
                  </a:txBody>
                  <a:tcPr marL="68580" marR="68580"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100">
                          <a:effectLst/>
                        </a:rPr>
                        <a:t>LUNCH - BALLROOM LOBBY - 2ND FLOOR</a:t>
                      </a:r>
                    </a:p>
                  </a:txBody>
                  <a:tcPr marL="68580" marR="68580"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506278">
                <a:tc>
                  <a:txBody>
                    <a:bodyPr/>
                    <a:lstStyle/>
                    <a:p>
                      <a:r>
                        <a:rPr lang="en-US" sz="1100"/>
                        <a:t>1:00 pm - 2:50 pm</a:t>
                      </a:r>
                    </a:p>
                  </a:txBody>
                  <a:tcPr marL="68580" marR="68580"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100"/>
                        <a:t>Data Understanding</a:t>
                      </a:r>
                    </a:p>
                  </a:txBody>
                  <a:tcPr marL="68580" marR="68580"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506278">
                <a:tc>
                  <a:txBody>
                    <a:bodyPr/>
                    <a:lstStyle/>
                    <a:p>
                      <a:r>
                        <a:rPr lang="en-US" sz="1100">
                          <a:effectLst/>
                        </a:rPr>
                        <a:t>2:50 pm - 3:10 pm</a:t>
                      </a:r>
                    </a:p>
                  </a:txBody>
                  <a:tcPr marL="68580" marR="68580"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100">
                          <a:effectLst/>
                        </a:rPr>
                        <a:t>REFRESHMENT BREAK - BALLROOM LOBBY - 2ND FLOOR</a:t>
                      </a:r>
                    </a:p>
                  </a:txBody>
                  <a:tcPr marL="68580" marR="68580"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123760252"/>
                  </a:ext>
                </a:extLst>
              </a:tr>
              <a:tr h="506278">
                <a:tc>
                  <a:txBody>
                    <a:bodyPr/>
                    <a:lstStyle/>
                    <a:p>
                      <a:r>
                        <a:rPr lang="en-US" sz="1100"/>
                        <a:t>3:10 pm - 5:00 pm</a:t>
                      </a:r>
                    </a:p>
                  </a:txBody>
                  <a:tcPr marL="68580" marR="68580"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r>
                        <a:rPr lang="en-US" sz="1100" dirty="0"/>
                        <a:t>Exploratory Data Analysis</a:t>
                      </a:r>
                    </a:p>
                  </a:txBody>
                  <a:tcPr marL="68580" marR="68580"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xmlns="" val="625257713"/>
                  </a:ext>
                </a:extLst>
              </a:tr>
            </a:tbl>
          </a:graphicData>
        </a:graphic>
      </p:graphicFrame>
    </p:spTree>
    <p:extLst>
      <p:ext uri="{BB962C8B-B14F-4D97-AF65-F5344CB8AC3E}">
        <p14:creationId xmlns:p14="http://schemas.microsoft.com/office/powerpoint/2010/main" val="27022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 are we?</a:t>
            </a: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Daniel Herman</a:t>
            </a:r>
            <a:endParaRPr>
              <a:solidFill>
                <a:srgbClr val="434343"/>
              </a:solidFill>
            </a:endParaRPr>
          </a:p>
        </p:txBody>
      </p:sp>
      <p:sp>
        <p:nvSpPr>
          <p:cNvPr id="294" name="Google Shape;294;p21"/>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434343"/>
                </a:solidFill>
              </a:rPr>
              <a:t>Assistant Professor of Pathology and Laboratory Medicine</a:t>
            </a:r>
            <a:endParaRPr>
              <a:solidFill>
                <a:srgbClr val="434343"/>
              </a:solidFill>
            </a:endParaRPr>
          </a:p>
          <a:p>
            <a:pPr marL="0" lvl="0" indent="0" algn="l" rtl="0">
              <a:spcBef>
                <a:spcPts val="1600"/>
              </a:spcBef>
              <a:spcAft>
                <a:spcPts val="0"/>
              </a:spcAft>
              <a:buClr>
                <a:schemeClr val="dk1"/>
              </a:buClr>
              <a:buSzPts val="1100"/>
              <a:buFont typeface="Arial"/>
              <a:buNone/>
            </a:pPr>
            <a:r>
              <a:rPr lang="en">
                <a:solidFill>
                  <a:srgbClr val="434343"/>
                </a:solidFill>
              </a:rPr>
              <a:t>University of Pennsylvania Perelman School of Medicine</a:t>
            </a:r>
            <a:endParaRPr>
              <a:solidFill>
                <a:srgbClr val="434343"/>
              </a:solidFill>
            </a:endParaRPr>
          </a:p>
          <a:p>
            <a:pPr marL="0" lvl="0" indent="0" algn="l" rtl="0">
              <a:spcBef>
                <a:spcPts val="1600"/>
              </a:spcBef>
              <a:spcAft>
                <a:spcPts val="0"/>
              </a:spcAft>
              <a:buClr>
                <a:schemeClr val="dk1"/>
              </a:buClr>
              <a:buSzPts val="1100"/>
              <a:buFont typeface="Arial"/>
              <a:buNone/>
            </a:pPr>
            <a:r>
              <a:rPr lang="en" sz="1800">
                <a:solidFill>
                  <a:srgbClr val="434343"/>
                </a:solidFill>
              </a:rPr>
              <a:t>Director, Endocrin</a:t>
            </a:r>
            <a:r>
              <a:rPr lang="en">
                <a:solidFill>
                  <a:srgbClr val="434343"/>
                </a:solidFill>
              </a:rPr>
              <a:t>ology</a:t>
            </a:r>
            <a:r>
              <a:rPr lang="en" sz="1800">
                <a:solidFill>
                  <a:srgbClr val="434343"/>
                </a:solidFill>
              </a:rPr>
              <a:t> Laboratory</a:t>
            </a:r>
            <a:endParaRPr sz="1800">
              <a:solidFill>
                <a:srgbClr val="434343"/>
              </a:solidFill>
            </a:endParaRPr>
          </a:p>
          <a:p>
            <a:pPr marL="0" lvl="0" indent="0" algn="l" rtl="0">
              <a:spcBef>
                <a:spcPts val="1600"/>
              </a:spcBef>
              <a:spcAft>
                <a:spcPts val="1600"/>
              </a:spcAft>
              <a:buNone/>
            </a:pPr>
            <a:r>
              <a:rPr lang="en">
                <a:solidFill>
                  <a:srgbClr val="434343"/>
                </a:solidFill>
              </a:rPr>
              <a:t>Hospital of the University of Pennsylvania</a:t>
            </a:r>
            <a:endParaRPr sz="1800">
              <a:solidFill>
                <a:srgbClr val="434343"/>
              </a:solidFill>
            </a:endParaRPr>
          </a:p>
        </p:txBody>
      </p:sp>
      <p:pic>
        <p:nvPicPr>
          <p:cNvPr id="295" name="Google Shape;295;p21"/>
          <p:cNvPicPr preferRelativeResize="0"/>
          <p:nvPr/>
        </p:nvPicPr>
        <p:blipFill>
          <a:blip r:embed="rId3">
            <a:alphaModFix/>
          </a:blip>
          <a:stretch>
            <a:fillRect/>
          </a:stretch>
        </p:blipFill>
        <p:spPr>
          <a:xfrm>
            <a:off x="6195500" y="620925"/>
            <a:ext cx="1852233" cy="27783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2"/>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Stephan Kadauke</a:t>
            </a:r>
            <a:endParaRPr>
              <a:solidFill>
                <a:srgbClr val="434343"/>
              </a:solidFill>
            </a:endParaRPr>
          </a:p>
        </p:txBody>
      </p:sp>
      <p:sp>
        <p:nvSpPr>
          <p:cNvPr id="301" name="Google Shape;301;p22"/>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434343"/>
                </a:solidFill>
              </a:rPr>
              <a:t>Assistant Professor of Clinical Pathology and Laboratory Medicine</a:t>
            </a:r>
            <a:endParaRPr>
              <a:solidFill>
                <a:srgbClr val="434343"/>
              </a:solidFill>
            </a:endParaRPr>
          </a:p>
          <a:p>
            <a:pPr marL="0" lvl="0" indent="0" algn="l" rtl="0">
              <a:spcBef>
                <a:spcPts val="1600"/>
              </a:spcBef>
              <a:spcAft>
                <a:spcPts val="0"/>
              </a:spcAft>
              <a:buClr>
                <a:schemeClr val="dk1"/>
              </a:buClr>
              <a:buSzPts val="1100"/>
              <a:buFont typeface="Arial"/>
              <a:buNone/>
            </a:pPr>
            <a:r>
              <a:rPr lang="en">
                <a:solidFill>
                  <a:srgbClr val="434343"/>
                </a:solidFill>
              </a:rPr>
              <a:t>University of Pennsylvania Perelman School of Medicine</a:t>
            </a:r>
            <a:endParaRPr>
              <a:solidFill>
                <a:srgbClr val="434343"/>
              </a:solidFill>
            </a:endParaRPr>
          </a:p>
          <a:p>
            <a:pPr marL="0" marR="0" lvl="0" indent="0" algn="l" rtl="0">
              <a:lnSpc>
                <a:spcPct val="115000"/>
              </a:lnSpc>
              <a:spcBef>
                <a:spcPts val="1600"/>
              </a:spcBef>
              <a:spcAft>
                <a:spcPts val="0"/>
              </a:spcAft>
              <a:buClr>
                <a:srgbClr val="000000"/>
              </a:buClr>
              <a:buSzPts val="1100"/>
              <a:buFont typeface="Arial"/>
              <a:buNone/>
            </a:pPr>
            <a:r>
              <a:rPr lang="en" sz="1800">
                <a:solidFill>
                  <a:srgbClr val="434343"/>
                </a:solidFill>
              </a:rPr>
              <a:t>Ass</a:t>
            </a:r>
            <a:r>
              <a:rPr lang="en">
                <a:solidFill>
                  <a:srgbClr val="434343"/>
                </a:solidFill>
              </a:rPr>
              <a:t>istant Director of the Cell and Gene Therapy Laboratory </a:t>
            </a:r>
            <a:endParaRPr>
              <a:solidFill>
                <a:srgbClr val="434343"/>
              </a:solidFill>
            </a:endParaRPr>
          </a:p>
          <a:p>
            <a:pPr marL="0" marR="0" lvl="0" indent="0" algn="l" rtl="0">
              <a:lnSpc>
                <a:spcPct val="115000"/>
              </a:lnSpc>
              <a:spcBef>
                <a:spcPts val="1600"/>
              </a:spcBef>
              <a:spcAft>
                <a:spcPts val="1600"/>
              </a:spcAft>
              <a:buClr>
                <a:srgbClr val="000000"/>
              </a:buClr>
              <a:buSzPts val="1100"/>
              <a:buFont typeface="Arial"/>
              <a:buNone/>
            </a:pPr>
            <a:r>
              <a:rPr lang="en">
                <a:solidFill>
                  <a:srgbClr val="434343"/>
                </a:solidFill>
              </a:rPr>
              <a:t>Children's Hospital of P</a:t>
            </a:r>
            <a:r>
              <a:rPr lang="en" sz="1800">
                <a:solidFill>
                  <a:srgbClr val="434343"/>
                </a:solidFill>
              </a:rPr>
              <a:t>hiladelphia</a:t>
            </a:r>
            <a:endParaRPr sz="1800">
              <a:solidFill>
                <a:srgbClr val="434343"/>
              </a:solidFill>
            </a:endParaRPr>
          </a:p>
        </p:txBody>
      </p:sp>
      <p:pic>
        <p:nvPicPr>
          <p:cNvPr id="302" name="Google Shape;302;p22"/>
          <p:cNvPicPr preferRelativeResize="0"/>
          <p:nvPr/>
        </p:nvPicPr>
        <p:blipFill>
          <a:blip r:embed="rId3">
            <a:alphaModFix/>
          </a:blip>
          <a:stretch>
            <a:fillRect/>
          </a:stretch>
        </p:blipFill>
        <p:spPr>
          <a:xfrm>
            <a:off x="5912800" y="1001525"/>
            <a:ext cx="2638450" cy="2638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Patrick Mathias</a:t>
            </a:r>
            <a:endParaRPr>
              <a:solidFill>
                <a:srgbClr val="434343"/>
              </a:solidFill>
            </a:endParaRPr>
          </a:p>
        </p:txBody>
      </p:sp>
      <p:sp>
        <p:nvSpPr>
          <p:cNvPr id="308" name="Google Shape;308;p23"/>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rPr>
              <a:t>Assistant Professor</a:t>
            </a:r>
            <a:r>
              <a:rPr lang="en">
                <a:solidFill>
                  <a:srgbClr val="434343"/>
                </a:solidFill>
              </a:rPr>
              <a:t>, </a:t>
            </a:r>
            <a:r>
              <a:rPr lang="en" sz="1800">
                <a:solidFill>
                  <a:srgbClr val="434343"/>
                </a:solidFill>
              </a:rPr>
              <a:t>Department of Laboratory Medicine </a:t>
            </a:r>
            <a:endParaRPr>
              <a:solidFill>
                <a:srgbClr val="434343"/>
              </a:solidFill>
            </a:endParaRPr>
          </a:p>
          <a:p>
            <a:pPr marL="0" lvl="0" indent="0" algn="l" rtl="0">
              <a:spcBef>
                <a:spcPts val="1600"/>
              </a:spcBef>
              <a:spcAft>
                <a:spcPts val="0"/>
              </a:spcAft>
              <a:buNone/>
            </a:pPr>
            <a:r>
              <a:rPr lang="en" sz="1800">
                <a:solidFill>
                  <a:srgbClr val="434343"/>
                </a:solidFill>
              </a:rPr>
              <a:t>University of Washington </a:t>
            </a:r>
            <a:r>
              <a:rPr lang="en">
                <a:solidFill>
                  <a:srgbClr val="434343"/>
                </a:solidFill>
              </a:rPr>
              <a:t>School of Medicine</a:t>
            </a:r>
            <a:endParaRPr>
              <a:solidFill>
                <a:srgbClr val="434343"/>
              </a:solidFill>
            </a:endParaRPr>
          </a:p>
          <a:p>
            <a:pPr marL="0" lvl="0" indent="0" algn="l" rtl="0">
              <a:spcBef>
                <a:spcPts val="1600"/>
              </a:spcBef>
              <a:spcAft>
                <a:spcPts val="1600"/>
              </a:spcAft>
              <a:buNone/>
            </a:pPr>
            <a:r>
              <a:rPr lang="en">
                <a:solidFill>
                  <a:srgbClr val="434343"/>
                </a:solidFill>
              </a:rPr>
              <a:t>Associate Medical Director, Laboratory Medicine Informatics </a:t>
            </a:r>
            <a:endParaRPr>
              <a:solidFill>
                <a:srgbClr val="434343"/>
              </a:solidFill>
            </a:endParaRPr>
          </a:p>
        </p:txBody>
      </p:sp>
      <p:pic>
        <p:nvPicPr>
          <p:cNvPr id="309" name="Google Shape;309;p23"/>
          <p:cNvPicPr preferRelativeResize="0"/>
          <p:nvPr/>
        </p:nvPicPr>
        <p:blipFill>
          <a:blip r:embed="rId3">
            <a:alphaModFix/>
          </a:blip>
          <a:stretch>
            <a:fillRect/>
          </a:stretch>
        </p:blipFill>
        <p:spPr>
          <a:xfrm>
            <a:off x="6095700" y="973375"/>
            <a:ext cx="2043450" cy="2573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Amrom Obstfeld</a:t>
            </a:r>
            <a:endParaRPr>
              <a:solidFill>
                <a:srgbClr val="434343"/>
              </a:solidFill>
            </a:endParaRPr>
          </a:p>
        </p:txBody>
      </p:sp>
      <p:sp>
        <p:nvSpPr>
          <p:cNvPr id="315" name="Google Shape;315;p24"/>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434343"/>
                </a:solidFill>
              </a:rPr>
              <a:t>Assistant Professor of Clinical Pathology and Laboratory Medicine</a:t>
            </a:r>
            <a:endParaRPr sz="1800">
              <a:solidFill>
                <a:srgbClr val="434343"/>
              </a:solidFill>
            </a:endParaRPr>
          </a:p>
          <a:p>
            <a:pPr marL="0" lvl="0" indent="0" algn="l" rtl="0">
              <a:spcBef>
                <a:spcPts val="1600"/>
              </a:spcBef>
              <a:spcAft>
                <a:spcPts val="0"/>
              </a:spcAft>
              <a:buClr>
                <a:schemeClr val="dk1"/>
              </a:buClr>
              <a:buSzPts val="1100"/>
              <a:buFont typeface="Arial"/>
              <a:buNone/>
            </a:pPr>
            <a:r>
              <a:rPr lang="en" sz="1800">
                <a:solidFill>
                  <a:srgbClr val="434343"/>
                </a:solidFill>
              </a:rPr>
              <a:t>University of Pennsylvania Perelman School of Medicine</a:t>
            </a:r>
            <a:endParaRPr sz="1800">
              <a:solidFill>
                <a:srgbClr val="434343"/>
              </a:solidFill>
            </a:endParaRPr>
          </a:p>
          <a:p>
            <a:pPr marL="0" lvl="0" indent="0" algn="l" rtl="0">
              <a:spcBef>
                <a:spcPts val="1600"/>
              </a:spcBef>
              <a:spcAft>
                <a:spcPts val="0"/>
              </a:spcAft>
              <a:buClr>
                <a:schemeClr val="dk1"/>
              </a:buClr>
              <a:buSzPts val="1100"/>
              <a:buFont typeface="Arial"/>
              <a:buNone/>
            </a:pPr>
            <a:r>
              <a:rPr lang="en" sz="1800">
                <a:solidFill>
                  <a:srgbClr val="434343"/>
                </a:solidFill>
              </a:rPr>
              <a:t>Assistant Director of Hematology and Coagulation Laboratories</a:t>
            </a:r>
            <a:endParaRPr sz="1800">
              <a:solidFill>
                <a:srgbClr val="434343"/>
              </a:solidFill>
            </a:endParaRPr>
          </a:p>
          <a:p>
            <a:pPr marL="0" lvl="0" indent="0" algn="l" rtl="0">
              <a:spcBef>
                <a:spcPts val="1600"/>
              </a:spcBef>
              <a:spcAft>
                <a:spcPts val="0"/>
              </a:spcAft>
              <a:buClr>
                <a:schemeClr val="dk1"/>
              </a:buClr>
              <a:buSzPts val="1100"/>
              <a:buFont typeface="Arial"/>
              <a:buNone/>
            </a:pPr>
            <a:r>
              <a:rPr lang="en" sz="1800">
                <a:solidFill>
                  <a:srgbClr val="434343"/>
                </a:solidFill>
              </a:rPr>
              <a:t>Children's Hospital of Philadelphia</a:t>
            </a:r>
            <a:endParaRPr sz="1800">
              <a:solidFill>
                <a:srgbClr val="434343"/>
              </a:solidFill>
            </a:endParaRPr>
          </a:p>
          <a:p>
            <a:pPr marL="0" lvl="0" indent="0" algn="l" rtl="0">
              <a:spcBef>
                <a:spcPts val="1600"/>
              </a:spcBef>
              <a:spcAft>
                <a:spcPts val="1600"/>
              </a:spcAft>
              <a:buNone/>
            </a:pPr>
            <a:endParaRPr sz="1800">
              <a:solidFill>
                <a:srgbClr val="434343"/>
              </a:solidFill>
            </a:endParaRPr>
          </a:p>
        </p:txBody>
      </p:sp>
      <p:pic>
        <p:nvPicPr>
          <p:cNvPr id="316" name="Google Shape;316;p24"/>
          <p:cNvPicPr preferRelativeResize="0"/>
          <p:nvPr/>
        </p:nvPicPr>
        <p:blipFill>
          <a:blip r:embed="rId3">
            <a:alphaModFix/>
          </a:blip>
          <a:stretch>
            <a:fillRect/>
          </a:stretch>
        </p:blipFill>
        <p:spPr>
          <a:xfrm>
            <a:off x="6099475" y="904975"/>
            <a:ext cx="1998800" cy="2504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Joseph Rudolf</a:t>
            </a:r>
            <a:endParaRPr>
              <a:solidFill>
                <a:srgbClr val="434343"/>
              </a:solidFill>
            </a:endParaRPr>
          </a:p>
        </p:txBody>
      </p:sp>
      <p:sp>
        <p:nvSpPr>
          <p:cNvPr id="322" name="Google Shape;322;p25"/>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434343"/>
                </a:solidFill>
              </a:rPr>
              <a:t>Assistant Professor, Department of Laboratory Medicine and Pathology, University of Minnesota</a:t>
            </a:r>
            <a:endParaRPr sz="1400">
              <a:solidFill>
                <a:srgbClr val="434343"/>
              </a:solidFill>
            </a:endParaRPr>
          </a:p>
          <a:p>
            <a:pPr marL="0" lvl="0" indent="0" algn="l" rtl="0">
              <a:spcBef>
                <a:spcPts val="1600"/>
              </a:spcBef>
              <a:spcAft>
                <a:spcPts val="0"/>
              </a:spcAft>
              <a:buClr>
                <a:schemeClr val="dk1"/>
              </a:buClr>
              <a:buSzPts val="1100"/>
              <a:buFont typeface="Arial"/>
              <a:buNone/>
            </a:pPr>
            <a:r>
              <a:rPr lang="en" sz="1400">
                <a:solidFill>
                  <a:srgbClr val="434343"/>
                </a:solidFill>
              </a:rPr>
              <a:t>Director of Laboratory Medicine and Pathology Informatics, Department of Laboratory Medicine and Pathology, University of Minnesota</a:t>
            </a:r>
            <a:endParaRPr sz="1400">
              <a:solidFill>
                <a:srgbClr val="434343"/>
              </a:solidFill>
            </a:endParaRPr>
          </a:p>
          <a:p>
            <a:pPr marL="0" lvl="0" indent="0" algn="l" rtl="0">
              <a:spcBef>
                <a:spcPts val="1600"/>
              </a:spcBef>
              <a:spcAft>
                <a:spcPts val="0"/>
              </a:spcAft>
              <a:buClr>
                <a:schemeClr val="dk1"/>
              </a:buClr>
              <a:buSzPts val="1100"/>
              <a:buFont typeface="Arial"/>
              <a:buNone/>
            </a:pPr>
            <a:r>
              <a:rPr lang="en" sz="1400">
                <a:solidFill>
                  <a:srgbClr val="434343"/>
                </a:solidFill>
              </a:rPr>
              <a:t>Laboratory Medicine and Pathology Chief Medical Informatics Officer, Fairview Health Services</a:t>
            </a:r>
            <a:endParaRPr sz="1400">
              <a:solidFill>
                <a:srgbClr val="434343"/>
              </a:solidFill>
            </a:endParaRPr>
          </a:p>
          <a:p>
            <a:pPr marL="0" lvl="0" indent="0" algn="l" rtl="0">
              <a:spcBef>
                <a:spcPts val="1600"/>
              </a:spcBef>
              <a:spcAft>
                <a:spcPts val="1600"/>
              </a:spcAft>
              <a:buNone/>
            </a:pPr>
            <a:endParaRPr sz="1800">
              <a:solidFill>
                <a:srgbClr val="434343"/>
              </a:solidFill>
            </a:endParaRPr>
          </a:p>
        </p:txBody>
      </p:sp>
      <p:pic>
        <p:nvPicPr>
          <p:cNvPr id="323" name="Google Shape;323;p25"/>
          <p:cNvPicPr preferRelativeResize="0"/>
          <p:nvPr/>
        </p:nvPicPr>
        <p:blipFill>
          <a:blip r:embed="rId3">
            <a:alphaModFix/>
          </a:blip>
          <a:stretch>
            <a:fillRect/>
          </a:stretch>
        </p:blipFill>
        <p:spPr>
          <a:xfrm>
            <a:off x="6136050" y="620925"/>
            <a:ext cx="2236775" cy="27766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1162</Words>
  <Application>Microsoft Office PowerPoint</Application>
  <PresentationFormat>On-screen Show (16:9)</PresentationFormat>
  <Paragraphs>86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Courier New</vt:lpstr>
      <vt:lpstr>Simple Light</vt:lpstr>
      <vt:lpstr>Introduction to R Association for Pathology Informatics Summit 2019 </vt:lpstr>
      <vt:lpstr>Course Introduction</vt:lpstr>
      <vt:lpstr>PowerPoint Presentation</vt:lpstr>
      <vt:lpstr>Who are we?</vt:lpstr>
      <vt:lpstr>Daniel Herman</vt:lpstr>
      <vt:lpstr>Stephan Kadauke</vt:lpstr>
      <vt:lpstr>Patrick Mathias</vt:lpstr>
      <vt:lpstr>Amrom Obstfeld</vt:lpstr>
      <vt:lpstr>Joseph Rudolf</vt:lpstr>
      <vt:lpstr>Who are you?</vt:lpstr>
      <vt:lpstr>PowerPoint Presentation</vt:lpstr>
      <vt:lpstr>Course Materials</vt:lpstr>
      <vt:lpstr>Lectures</vt:lpstr>
      <vt:lpstr>Your Turn</vt:lpstr>
      <vt:lpstr>Final Tips</vt:lpstr>
      <vt:lpstr>Final Tips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Association for Pathology Informatics Summit 2019</dc:title>
  <dc:creator>Amrom</dc:creator>
  <cp:lastModifiedBy>Anon</cp:lastModifiedBy>
  <cp:revision>2</cp:revision>
  <dcterms:modified xsi:type="dcterms:W3CDTF">2019-04-28T16:43:50Z</dcterms:modified>
</cp:coreProperties>
</file>