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1" r:id="rId7"/>
    <p:sldId id="264" r:id="rId8"/>
    <p:sldId id="265" r:id="rId9"/>
    <p:sldId id="262" r:id="rId10"/>
    <p:sldId id="263" r:id="rId11"/>
    <p:sldId id="266" r:id="rId12"/>
    <p:sldId id="267" r:id="rId13"/>
    <p:sldId id="268" r:id="rId14"/>
    <p:sldId id="269" r:id="rId15"/>
    <p:sldId id="270" r:id="rId16"/>
    <p:sldId id="272" r:id="rId17"/>
    <p:sldId id="271" r:id="rId18"/>
    <p:sldId id="275" r:id="rId19"/>
    <p:sldId id="274" r:id="rId20"/>
    <p:sldId id="273"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p:scale>
          <a:sx n="130" d="100"/>
          <a:sy n="130" d="100"/>
        </p:scale>
        <p:origin x="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4/27/22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xkcd.com/1179"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8B37-3AD9-4747-AFC3-AD30224ACCF8}"/>
              </a:ext>
            </a:extLst>
          </p:cNvPr>
          <p:cNvSpPr>
            <a:spLocks noGrp="1"/>
          </p:cNvSpPr>
          <p:nvPr>
            <p:ph type="ctrTitle"/>
          </p:nvPr>
        </p:nvSpPr>
        <p:spPr>
          <a:xfrm>
            <a:off x="301557" y="4960137"/>
            <a:ext cx="7928043" cy="1463040"/>
          </a:xfrm>
        </p:spPr>
        <p:txBody>
          <a:bodyPr/>
          <a:lstStyle/>
          <a:p>
            <a:r>
              <a:rPr lang="en-US" dirty="0"/>
              <a:t>Dealing with Dates and Times in R</a:t>
            </a:r>
          </a:p>
        </p:txBody>
      </p:sp>
      <p:sp>
        <p:nvSpPr>
          <p:cNvPr id="3" name="Subtitle 2">
            <a:extLst>
              <a:ext uri="{FF2B5EF4-FFF2-40B4-BE49-F238E27FC236}">
                <a16:creationId xmlns:a16="http://schemas.microsoft.com/office/drawing/2014/main" id="{3B088018-1049-884A-94C0-635CF3B39A9F}"/>
              </a:ext>
            </a:extLst>
          </p:cNvPr>
          <p:cNvSpPr>
            <a:spLocks noGrp="1"/>
          </p:cNvSpPr>
          <p:nvPr>
            <p:ph type="subTitle" idx="1"/>
          </p:nvPr>
        </p:nvSpPr>
        <p:spPr/>
        <p:txBody>
          <a:bodyPr/>
          <a:lstStyle/>
          <a:p>
            <a:r>
              <a:rPr lang="en-US" dirty="0"/>
              <a:t>MSACL 2022</a:t>
            </a:r>
          </a:p>
        </p:txBody>
      </p:sp>
    </p:spTree>
    <p:extLst>
      <p:ext uri="{BB962C8B-B14F-4D97-AF65-F5344CB8AC3E}">
        <p14:creationId xmlns:p14="http://schemas.microsoft.com/office/powerpoint/2010/main" val="1523240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31;p17">
            <a:extLst>
              <a:ext uri="{FF2B5EF4-FFF2-40B4-BE49-F238E27FC236}">
                <a16:creationId xmlns:a16="http://schemas.microsoft.com/office/drawing/2014/main" id="{1F9B4893-374D-F645-BCBF-1AF73E058A73}"/>
              </a:ext>
            </a:extLst>
          </p:cNvPr>
          <p:cNvSpPr/>
          <p:nvPr/>
        </p:nvSpPr>
        <p:spPr>
          <a:xfrm>
            <a:off x="7274302" y="4608074"/>
            <a:ext cx="4199943" cy="269451"/>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7" name="Google Shape;131;p17">
            <a:extLst>
              <a:ext uri="{FF2B5EF4-FFF2-40B4-BE49-F238E27FC236}">
                <a16:creationId xmlns:a16="http://schemas.microsoft.com/office/drawing/2014/main" id="{DF515391-EA1B-AD4C-8A2E-90105D285ADB}"/>
              </a:ext>
            </a:extLst>
          </p:cNvPr>
          <p:cNvSpPr/>
          <p:nvPr/>
        </p:nvSpPr>
        <p:spPr>
          <a:xfrm>
            <a:off x="2819396" y="5675402"/>
            <a:ext cx="1667933" cy="269451"/>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6" name="Google Shape;131;p17">
            <a:extLst>
              <a:ext uri="{FF2B5EF4-FFF2-40B4-BE49-F238E27FC236}">
                <a16:creationId xmlns:a16="http://schemas.microsoft.com/office/drawing/2014/main" id="{77B7886F-A3AC-5144-8928-BBBEFAA138B2}"/>
              </a:ext>
            </a:extLst>
          </p:cNvPr>
          <p:cNvSpPr/>
          <p:nvPr/>
        </p:nvSpPr>
        <p:spPr>
          <a:xfrm>
            <a:off x="2819397" y="5157401"/>
            <a:ext cx="1667933" cy="269451"/>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5" name="Google Shape;131;p17">
            <a:extLst>
              <a:ext uri="{FF2B5EF4-FFF2-40B4-BE49-F238E27FC236}">
                <a16:creationId xmlns:a16="http://schemas.microsoft.com/office/drawing/2014/main" id="{8DEE16C3-654D-8F4D-B673-1D13B905C972}"/>
              </a:ext>
            </a:extLst>
          </p:cNvPr>
          <p:cNvSpPr/>
          <p:nvPr/>
        </p:nvSpPr>
        <p:spPr>
          <a:xfrm>
            <a:off x="2819398" y="4320216"/>
            <a:ext cx="1667933" cy="269451"/>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4" name="Google Shape;131;p17">
            <a:extLst>
              <a:ext uri="{FF2B5EF4-FFF2-40B4-BE49-F238E27FC236}">
                <a16:creationId xmlns:a16="http://schemas.microsoft.com/office/drawing/2014/main" id="{22D7D377-89AE-A343-A725-0D8829F55495}"/>
              </a:ext>
            </a:extLst>
          </p:cNvPr>
          <p:cNvSpPr/>
          <p:nvPr/>
        </p:nvSpPr>
        <p:spPr>
          <a:xfrm>
            <a:off x="2819399" y="3785521"/>
            <a:ext cx="1667933" cy="269451"/>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3" name="Google Shape;131;p17">
            <a:extLst>
              <a:ext uri="{FF2B5EF4-FFF2-40B4-BE49-F238E27FC236}">
                <a16:creationId xmlns:a16="http://schemas.microsoft.com/office/drawing/2014/main" id="{DCA23085-2540-7F4B-99FE-61C777B39A48}"/>
              </a:ext>
            </a:extLst>
          </p:cNvPr>
          <p:cNvSpPr/>
          <p:nvPr/>
        </p:nvSpPr>
        <p:spPr>
          <a:xfrm>
            <a:off x="2819399" y="3234266"/>
            <a:ext cx="1667933" cy="269451"/>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2" name="Title 1">
            <a:extLst>
              <a:ext uri="{FF2B5EF4-FFF2-40B4-BE49-F238E27FC236}">
                <a16:creationId xmlns:a16="http://schemas.microsoft.com/office/drawing/2014/main" id="{6EC7259A-7846-8A48-ABB5-B07DA5D25E89}"/>
              </a:ext>
            </a:extLst>
          </p:cNvPr>
          <p:cNvSpPr>
            <a:spLocks noGrp="1"/>
          </p:cNvSpPr>
          <p:nvPr>
            <p:ph type="title"/>
          </p:nvPr>
        </p:nvSpPr>
        <p:spPr/>
        <p:txBody>
          <a:bodyPr/>
          <a:lstStyle/>
          <a:p>
            <a:r>
              <a:rPr lang="en-US" dirty="0"/>
              <a:t>Accessor functions extract components of dates</a:t>
            </a:r>
          </a:p>
        </p:txBody>
      </p:sp>
      <p:sp>
        <p:nvSpPr>
          <p:cNvPr id="4" name="Google Shape;131;p17">
            <a:extLst>
              <a:ext uri="{FF2B5EF4-FFF2-40B4-BE49-F238E27FC236}">
                <a16:creationId xmlns:a16="http://schemas.microsoft.com/office/drawing/2014/main" id="{95A12847-F66B-8248-8BC0-E607FA951EDD}"/>
              </a:ext>
            </a:extLst>
          </p:cNvPr>
          <p:cNvSpPr/>
          <p:nvPr/>
        </p:nvSpPr>
        <p:spPr>
          <a:xfrm>
            <a:off x="1413933" y="2608283"/>
            <a:ext cx="4504268" cy="371984"/>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5" name="Rectangle 4">
            <a:extLst>
              <a:ext uri="{FF2B5EF4-FFF2-40B4-BE49-F238E27FC236}">
                <a16:creationId xmlns:a16="http://schemas.microsoft.com/office/drawing/2014/main" id="{A35C729A-7E3A-A645-8E0E-B065ED42C89A}"/>
              </a:ext>
            </a:extLst>
          </p:cNvPr>
          <p:cNvSpPr/>
          <p:nvPr/>
        </p:nvSpPr>
        <p:spPr>
          <a:xfrm>
            <a:off x="1024128" y="2608283"/>
            <a:ext cx="5272392" cy="3693319"/>
          </a:xfrm>
          <a:prstGeom prst="rect">
            <a:avLst/>
          </a:prstGeom>
        </p:spPr>
        <p:txBody>
          <a:bodyPr wrap="square">
            <a:spAutoFit/>
          </a:bodyPr>
          <a:lstStyle/>
          <a:p>
            <a:pPr algn="ctr"/>
            <a:r>
              <a:rPr lang="en-US" dirty="0"/>
              <a:t>datetime &lt;- </a:t>
            </a:r>
            <a:r>
              <a:rPr lang="en-US" dirty="0" err="1"/>
              <a:t>ymd_hms</a:t>
            </a:r>
            <a:r>
              <a:rPr lang="en-US" dirty="0"/>
              <a:t>("2016-07-08 12:34:56")</a:t>
            </a:r>
          </a:p>
          <a:p>
            <a:pPr algn="ctr"/>
            <a:endParaRPr lang="en-US" dirty="0"/>
          </a:p>
          <a:p>
            <a:pPr algn="ctr"/>
            <a:r>
              <a:rPr lang="en-US" dirty="0"/>
              <a:t>year(datetime)</a:t>
            </a:r>
          </a:p>
          <a:p>
            <a:pPr algn="ctr"/>
            <a:r>
              <a:rPr lang="en-US" dirty="0"/>
              <a:t>#&gt; [1] 2016</a:t>
            </a:r>
          </a:p>
          <a:p>
            <a:pPr algn="ctr"/>
            <a:r>
              <a:rPr lang="en-US" dirty="0"/>
              <a:t>month(datetime)</a:t>
            </a:r>
          </a:p>
          <a:p>
            <a:pPr algn="ctr"/>
            <a:r>
              <a:rPr lang="en-US" dirty="0"/>
              <a:t>#&gt; [1] 7</a:t>
            </a:r>
          </a:p>
          <a:p>
            <a:pPr algn="ctr"/>
            <a:r>
              <a:rPr lang="en-US" dirty="0" err="1"/>
              <a:t>mday</a:t>
            </a:r>
            <a:r>
              <a:rPr lang="en-US" dirty="0"/>
              <a:t>(datetime)</a:t>
            </a:r>
          </a:p>
          <a:p>
            <a:pPr algn="ctr"/>
            <a:r>
              <a:rPr lang="en-US" dirty="0"/>
              <a:t>#&gt; [1] 8</a:t>
            </a:r>
          </a:p>
          <a:p>
            <a:pPr algn="ctr"/>
            <a:endParaRPr lang="en-US" dirty="0"/>
          </a:p>
          <a:p>
            <a:pPr algn="ctr"/>
            <a:r>
              <a:rPr lang="en-US" dirty="0" err="1"/>
              <a:t>yday</a:t>
            </a:r>
            <a:r>
              <a:rPr lang="en-US" dirty="0"/>
              <a:t>(datetime)</a:t>
            </a:r>
          </a:p>
          <a:p>
            <a:pPr algn="ctr"/>
            <a:r>
              <a:rPr lang="en-US" dirty="0"/>
              <a:t>#&gt; [1] 190</a:t>
            </a:r>
          </a:p>
          <a:p>
            <a:pPr algn="ctr"/>
            <a:r>
              <a:rPr lang="en-US" dirty="0" err="1"/>
              <a:t>wday</a:t>
            </a:r>
            <a:r>
              <a:rPr lang="en-US" dirty="0"/>
              <a:t>(datetime)</a:t>
            </a:r>
          </a:p>
          <a:p>
            <a:pPr algn="ctr"/>
            <a:r>
              <a:rPr lang="en-US" dirty="0"/>
              <a:t>#&gt; [1] 6</a:t>
            </a:r>
          </a:p>
        </p:txBody>
      </p:sp>
      <p:sp>
        <p:nvSpPr>
          <p:cNvPr id="6" name="Google Shape;131;p17">
            <a:extLst>
              <a:ext uri="{FF2B5EF4-FFF2-40B4-BE49-F238E27FC236}">
                <a16:creationId xmlns:a16="http://schemas.microsoft.com/office/drawing/2014/main" id="{371A1893-2039-794A-84F7-D58911EB8A1C}"/>
              </a:ext>
            </a:extLst>
          </p:cNvPr>
          <p:cNvSpPr/>
          <p:nvPr/>
        </p:nvSpPr>
        <p:spPr>
          <a:xfrm>
            <a:off x="7918315" y="3234265"/>
            <a:ext cx="2916833" cy="269451"/>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7" name="Rectangle 6">
            <a:extLst>
              <a:ext uri="{FF2B5EF4-FFF2-40B4-BE49-F238E27FC236}">
                <a16:creationId xmlns:a16="http://schemas.microsoft.com/office/drawing/2014/main" id="{C513EFEE-D3EC-B748-BEDB-BD6A1C1C3CB7}"/>
              </a:ext>
            </a:extLst>
          </p:cNvPr>
          <p:cNvSpPr/>
          <p:nvPr/>
        </p:nvSpPr>
        <p:spPr>
          <a:xfrm>
            <a:off x="6731021" y="3162759"/>
            <a:ext cx="5272392" cy="2585323"/>
          </a:xfrm>
          <a:prstGeom prst="rect">
            <a:avLst/>
          </a:prstGeom>
        </p:spPr>
        <p:txBody>
          <a:bodyPr wrap="square">
            <a:spAutoFit/>
          </a:bodyPr>
          <a:lstStyle/>
          <a:p>
            <a:pPr algn="ctr"/>
            <a:r>
              <a:rPr lang="en-US" dirty="0"/>
              <a:t>month(datetime, label = TRUE)</a:t>
            </a:r>
          </a:p>
          <a:p>
            <a:pPr algn="ctr"/>
            <a:r>
              <a:rPr lang="en-US" dirty="0"/>
              <a:t>#&gt; [1] Jul</a:t>
            </a:r>
          </a:p>
          <a:p>
            <a:pPr algn="ctr"/>
            <a:r>
              <a:rPr lang="en-US" dirty="0"/>
              <a:t>#&gt; 12 Levels: Jan &lt; Feb &lt; Mar &lt; Apr &lt; May &lt; Jun &lt; Jul &lt; Aug &lt; Sep &lt; ... &lt; Dec</a:t>
            </a:r>
          </a:p>
          <a:p>
            <a:pPr algn="ctr"/>
            <a:endParaRPr lang="en-US" dirty="0"/>
          </a:p>
          <a:p>
            <a:pPr algn="ctr"/>
            <a:r>
              <a:rPr lang="en-US" dirty="0" err="1"/>
              <a:t>wday</a:t>
            </a:r>
            <a:r>
              <a:rPr lang="en-US" dirty="0"/>
              <a:t>(datetime, label = TRUE, </a:t>
            </a:r>
            <a:r>
              <a:rPr lang="en-US" dirty="0" err="1"/>
              <a:t>abbr</a:t>
            </a:r>
            <a:r>
              <a:rPr lang="en-US" dirty="0"/>
              <a:t> = FALSE)</a:t>
            </a:r>
          </a:p>
          <a:p>
            <a:pPr algn="ctr"/>
            <a:r>
              <a:rPr lang="en-US" dirty="0"/>
              <a:t>#&gt; [1] Friday</a:t>
            </a:r>
          </a:p>
          <a:p>
            <a:pPr algn="ctr"/>
            <a:r>
              <a:rPr lang="en-US" dirty="0"/>
              <a:t>#&gt; 7 Levels: Sunday &lt; Monday &lt; Tuesday &lt; Wednesday &lt; Thursday &lt; ... &lt; Saturday</a:t>
            </a:r>
          </a:p>
        </p:txBody>
      </p:sp>
      <p:cxnSp>
        <p:nvCxnSpPr>
          <p:cNvPr id="10" name="Straight Arrow Connector 9">
            <a:extLst>
              <a:ext uri="{FF2B5EF4-FFF2-40B4-BE49-F238E27FC236}">
                <a16:creationId xmlns:a16="http://schemas.microsoft.com/office/drawing/2014/main" id="{9C235864-C689-2B46-9D09-28965B53A290}"/>
              </a:ext>
            </a:extLst>
          </p:cNvPr>
          <p:cNvCxnSpPr/>
          <p:nvPr/>
        </p:nvCxnSpPr>
        <p:spPr>
          <a:xfrm flipV="1">
            <a:off x="4552545" y="3346315"/>
            <a:ext cx="3365770" cy="5739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356E3AF-3651-8C43-949C-CA161B0E253A}"/>
              </a:ext>
            </a:extLst>
          </p:cNvPr>
          <p:cNvCxnSpPr>
            <a:cxnSpLocks/>
          </p:cNvCxnSpPr>
          <p:nvPr/>
        </p:nvCxnSpPr>
        <p:spPr>
          <a:xfrm flipV="1">
            <a:off x="4413115" y="4895931"/>
            <a:ext cx="2931268" cy="9503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76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E9B9-4B88-0342-B7D6-27FDA07C5B01}"/>
              </a:ext>
            </a:extLst>
          </p:cNvPr>
          <p:cNvSpPr>
            <a:spLocks noGrp="1"/>
          </p:cNvSpPr>
          <p:nvPr>
            <p:ph type="title"/>
          </p:nvPr>
        </p:nvSpPr>
        <p:spPr/>
        <p:txBody>
          <a:bodyPr/>
          <a:lstStyle/>
          <a:p>
            <a:r>
              <a:rPr lang="en-US" dirty="0"/>
              <a:t>Date format conversion can help with counting</a:t>
            </a:r>
          </a:p>
        </p:txBody>
      </p:sp>
      <p:sp>
        <p:nvSpPr>
          <p:cNvPr id="4" name="Google Shape;131;p17">
            <a:extLst>
              <a:ext uri="{FF2B5EF4-FFF2-40B4-BE49-F238E27FC236}">
                <a16:creationId xmlns:a16="http://schemas.microsoft.com/office/drawing/2014/main" id="{65D43EDB-620C-324C-8EDF-19326DAB0497}"/>
              </a:ext>
            </a:extLst>
          </p:cNvPr>
          <p:cNvSpPr/>
          <p:nvPr/>
        </p:nvSpPr>
        <p:spPr>
          <a:xfrm>
            <a:off x="1624832" y="2228671"/>
            <a:ext cx="8667345" cy="12003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5" name="Rectangle 4">
            <a:extLst>
              <a:ext uri="{FF2B5EF4-FFF2-40B4-BE49-F238E27FC236}">
                <a16:creationId xmlns:a16="http://schemas.microsoft.com/office/drawing/2014/main" id="{E0AE81CC-E771-FD46-8E2B-55C81352CD69}"/>
              </a:ext>
            </a:extLst>
          </p:cNvPr>
          <p:cNvSpPr/>
          <p:nvPr/>
        </p:nvSpPr>
        <p:spPr>
          <a:xfrm>
            <a:off x="1624832" y="2228671"/>
            <a:ext cx="8667345" cy="1200329"/>
          </a:xfrm>
          <a:prstGeom prst="rect">
            <a:avLst/>
          </a:prstGeom>
        </p:spPr>
        <p:txBody>
          <a:bodyPr wrap="square">
            <a:spAutoFit/>
          </a:bodyPr>
          <a:lstStyle/>
          <a:p>
            <a:r>
              <a:rPr lang="en-US" dirty="0" err="1">
                <a:latin typeface="Consolas" panose="020B0609020204030204" pitchFamily="49" charset="0"/>
                <a:ea typeface="Courier New"/>
                <a:cs typeface="Consolas" panose="020B0609020204030204" pitchFamily="49" charset="0"/>
                <a:sym typeface="Courier New"/>
              </a:rPr>
              <a:t>batches_monthly</a:t>
            </a:r>
            <a:r>
              <a:rPr lang="en-US" dirty="0">
                <a:latin typeface="Consolas" panose="020B0609020204030204" pitchFamily="49" charset="0"/>
                <a:ea typeface="Courier New"/>
                <a:cs typeface="Consolas" panose="020B0609020204030204" pitchFamily="49" charset="0"/>
                <a:sym typeface="Courier New"/>
              </a:rPr>
              <a:t> &lt;- </a:t>
            </a:r>
            <a:r>
              <a:rPr lang="en-US" dirty="0" err="1">
                <a:latin typeface="Consolas" panose="020B0609020204030204" pitchFamily="49" charset="0"/>
                <a:ea typeface="Courier New"/>
                <a:cs typeface="Consolas" panose="020B0609020204030204" pitchFamily="49" charset="0"/>
                <a:sym typeface="Courier New"/>
              </a:rPr>
              <a:t>all_batches</a:t>
            </a:r>
            <a:r>
              <a:rPr lang="en-US" dirty="0">
                <a:latin typeface="Consolas" panose="020B0609020204030204" pitchFamily="49" charset="0"/>
                <a:ea typeface="Courier New"/>
                <a:cs typeface="Consolas" panose="020B0609020204030204" pitchFamily="49" charset="0"/>
                <a:sym typeface="Courier New"/>
              </a:rPr>
              <a:t> %&gt;%</a:t>
            </a:r>
          </a:p>
          <a:p>
            <a:r>
              <a:rPr lang="en-US" dirty="0">
                <a:latin typeface="Consolas" panose="020B0609020204030204" pitchFamily="49" charset="0"/>
                <a:ea typeface="Courier New"/>
                <a:cs typeface="Consolas" panose="020B0609020204030204" pitchFamily="49" charset="0"/>
                <a:sym typeface="Courier New"/>
              </a:rPr>
              <a:t>  mutate(</a:t>
            </a:r>
            <a:r>
              <a:rPr lang="en-US" dirty="0" err="1">
                <a:latin typeface="Consolas" panose="020B0609020204030204" pitchFamily="49" charset="0"/>
                <a:ea typeface="Courier New"/>
                <a:cs typeface="Consolas" panose="020B0609020204030204" pitchFamily="49" charset="0"/>
                <a:sym typeface="Courier New"/>
              </a:rPr>
              <a:t>review_complete_month</a:t>
            </a:r>
            <a:r>
              <a:rPr lang="en-US" dirty="0">
                <a:latin typeface="Consolas" panose="020B0609020204030204" pitchFamily="49" charset="0"/>
                <a:ea typeface="Courier New"/>
                <a:cs typeface="Consolas" panose="020B0609020204030204" pitchFamily="49" charset="0"/>
                <a:sym typeface="Courier New"/>
              </a:rPr>
              <a:t> = month(</a:t>
            </a:r>
            <a:r>
              <a:rPr lang="en-US" dirty="0" err="1">
                <a:latin typeface="Consolas" panose="020B0609020204030204" pitchFamily="49" charset="0"/>
                <a:ea typeface="Courier New"/>
                <a:cs typeface="Consolas" panose="020B0609020204030204" pitchFamily="49" charset="0"/>
                <a:sym typeface="Courier New"/>
              </a:rPr>
              <a:t>review_complete_timestamp</a:t>
            </a:r>
            <a:r>
              <a:rPr lang="en-US" dirty="0">
                <a:latin typeface="Consolas" panose="020B0609020204030204" pitchFamily="49" charset="0"/>
                <a:ea typeface="Courier New"/>
                <a:cs typeface="Consolas" panose="020B0609020204030204" pitchFamily="49" charset="0"/>
                <a:sym typeface="Courier New"/>
              </a:rPr>
              <a:t>))</a:t>
            </a:r>
          </a:p>
          <a:p>
            <a:r>
              <a:rPr lang="en-US" dirty="0" err="1">
                <a:latin typeface="Consolas" panose="020B0609020204030204" pitchFamily="49" charset="0"/>
                <a:ea typeface="Courier New"/>
                <a:cs typeface="Consolas" panose="020B0609020204030204" pitchFamily="49" charset="0"/>
                <a:sym typeface="Courier New"/>
              </a:rPr>
              <a:t>ggplot</a:t>
            </a:r>
            <a:r>
              <a:rPr lang="en-US" dirty="0">
                <a:latin typeface="Consolas" panose="020B0609020204030204" pitchFamily="49" charset="0"/>
                <a:ea typeface="Courier New"/>
                <a:cs typeface="Consolas" panose="020B0609020204030204" pitchFamily="49" charset="0"/>
                <a:sym typeface="Courier New"/>
              </a:rPr>
              <a:t>(</a:t>
            </a:r>
            <a:r>
              <a:rPr lang="en-US" dirty="0" err="1">
                <a:latin typeface="Consolas" panose="020B0609020204030204" pitchFamily="49" charset="0"/>
                <a:ea typeface="Courier New"/>
                <a:cs typeface="Consolas" panose="020B0609020204030204" pitchFamily="49" charset="0"/>
                <a:sym typeface="Courier New"/>
              </a:rPr>
              <a:t>batches_monthly</a:t>
            </a:r>
            <a:r>
              <a:rPr lang="en-US" dirty="0">
                <a:latin typeface="Consolas" panose="020B0609020204030204" pitchFamily="49" charset="0"/>
                <a:ea typeface="Courier New"/>
                <a:cs typeface="Consolas" panose="020B0609020204030204" pitchFamily="49" charset="0"/>
                <a:sym typeface="Courier New"/>
              </a:rPr>
              <a:t>, </a:t>
            </a:r>
            <a:r>
              <a:rPr lang="en-US" dirty="0" err="1">
                <a:latin typeface="Consolas" panose="020B0609020204030204" pitchFamily="49" charset="0"/>
                <a:ea typeface="Courier New"/>
                <a:cs typeface="Consolas" panose="020B0609020204030204" pitchFamily="49" charset="0"/>
                <a:sym typeface="Courier New"/>
              </a:rPr>
              <a:t>aes</a:t>
            </a:r>
            <a:r>
              <a:rPr lang="en-US" dirty="0">
                <a:latin typeface="Consolas" panose="020B0609020204030204" pitchFamily="49" charset="0"/>
                <a:ea typeface="Courier New"/>
                <a:cs typeface="Consolas" panose="020B0609020204030204" pitchFamily="49" charset="0"/>
                <a:sym typeface="Courier New"/>
              </a:rPr>
              <a:t>(x = </a:t>
            </a:r>
            <a:r>
              <a:rPr lang="en-US" dirty="0" err="1">
                <a:latin typeface="Consolas" panose="020B0609020204030204" pitchFamily="49" charset="0"/>
                <a:ea typeface="Courier New"/>
                <a:cs typeface="Consolas" panose="020B0609020204030204" pitchFamily="49" charset="0"/>
                <a:sym typeface="Courier New"/>
              </a:rPr>
              <a:t>review_complete_month</a:t>
            </a:r>
            <a:r>
              <a:rPr lang="en-US" dirty="0">
                <a:latin typeface="Consolas" panose="020B0609020204030204" pitchFamily="49" charset="0"/>
                <a:ea typeface="Courier New"/>
                <a:cs typeface="Consolas" panose="020B0609020204030204" pitchFamily="49" charset="0"/>
                <a:sym typeface="Courier New"/>
              </a:rPr>
              <a:t>)) +</a:t>
            </a:r>
          </a:p>
          <a:p>
            <a:r>
              <a:rPr lang="en-US" dirty="0">
                <a:latin typeface="Consolas" panose="020B0609020204030204" pitchFamily="49" charset="0"/>
                <a:ea typeface="Courier New"/>
                <a:cs typeface="Consolas" panose="020B0609020204030204" pitchFamily="49" charset="0"/>
                <a:sym typeface="Courier New"/>
              </a:rPr>
              <a:t>  </a:t>
            </a:r>
            <a:r>
              <a:rPr lang="en-US" dirty="0" err="1">
                <a:latin typeface="Consolas" panose="020B0609020204030204" pitchFamily="49" charset="0"/>
                <a:ea typeface="Courier New"/>
                <a:cs typeface="Consolas" panose="020B0609020204030204" pitchFamily="49" charset="0"/>
                <a:sym typeface="Courier New"/>
              </a:rPr>
              <a:t>geom_histogram</a:t>
            </a:r>
            <a:r>
              <a:rPr lang="en-US" dirty="0">
                <a:latin typeface="Consolas" panose="020B0609020204030204" pitchFamily="49" charset="0"/>
                <a:ea typeface="Courier New"/>
                <a:cs typeface="Consolas" panose="020B0609020204030204" pitchFamily="49" charset="0"/>
                <a:sym typeface="Courier New"/>
              </a:rPr>
              <a:t>(bins = 12)</a:t>
            </a:r>
          </a:p>
        </p:txBody>
      </p:sp>
      <p:pic>
        <p:nvPicPr>
          <p:cNvPr id="6" name="Picture 5">
            <a:extLst>
              <a:ext uri="{FF2B5EF4-FFF2-40B4-BE49-F238E27FC236}">
                <a16:creationId xmlns:a16="http://schemas.microsoft.com/office/drawing/2014/main" id="{52718AD0-898C-FA45-8063-471D45F5F21D}"/>
              </a:ext>
            </a:extLst>
          </p:cNvPr>
          <p:cNvPicPr>
            <a:picLocks noChangeAspect="1"/>
          </p:cNvPicPr>
          <p:nvPr/>
        </p:nvPicPr>
        <p:blipFill>
          <a:blip r:embed="rId2"/>
          <a:stretch>
            <a:fillRect/>
          </a:stretch>
        </p:blipFill>
        <p:spPr>
          <a:xfrm>
            <a:off x="3146323" y="3478175"/>
            <a:ext cx="5476567" cy="3379825"/>
          </a:xfrm>
          <a:prstGeom prst="rect">
            <a:avLst/>
          </a:prstGeom>
        </p:spPr>
      </p:pic>
    </p:spTree>
    <p:extLst>
      <p:ext uri="{BB962C8B-B14F-4D97-AF65-F5344CB8AC3E}">
        <p14:creationId xmlns:p14="http://schemas.microsoft.com/office/powerpoint/2010/main" val="3010135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3BB3-46B6-804E-A63C-F8F89FBB8B41}"/>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8C68C3EC-589E-B543-9EFB-DD9322B36E21}"/>
              </a:ext>
            </a:extLst>
          </p:cNvPr>
          <p:cNvSpPr>
            <a:spLocks noGrp="1"/>
          </p:cNvSpPr>
          <p:nvPr>
            <p:ph idx="1"/>
          </p:nvPr>
        </p:nvSpPr>
        <p:spPr/>
        <p:txBody>
          <a:bodyPr>
            <a:normAutofit/>
          </a:bodyPr>
          <a:lstStyle/>
          <a:p>
            <a:r>
              <a:rPr lang="en-US" sz="2800" dirty="0"/>
              <a:t>Make sure you run the first chunk of the lesson to load all the batch data.</a:t>
            </a:r>
          </a:p>
          <a:p>
            <a:r>
              <a:rPr lang="en-US" sz="2800" dirty="0"/>
              <a:t>What days of the week is the lab open? During what hours does the lab team typically review data? Aggregate the review complete timestamp at different levels and visualize the results.</a:t>
            </a:r>
          </a:p>
        </p:txBody>
      </p:sp>
    </p:spTree>
    <p:extLst>
      <p:ext uri="{BB962C8B-B14F-4D97-AF65-F5344CB8AC3E}">
        <p14:creationId xmlns:p14="http://schemas.microsoft.com/office/powerpoint/2010/main" val="236090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6CC5-32E4-494A-BDDF-CB7A06FECBCA}"/>
              </a:ext>
            </a:extLst>
          </p:cNvPr>
          <p:cNvSpPr>
            <a:spLocks noGrp="1"/>
          </p:cNvSpPr>
          <p:nvPr>
            <p:ph type="title"/>
          </p:nvPr>
        </p:nvSpPr>
        <p:spPr/>
        <p:txBody>
          <a:bodyPr/>
          <a:lstStyle/>
          <a:p>
            <a:r>
              <a:rPr lang="en-US" dirty="0"/>
              <a:t>Rounding Dates may be more helpful than extracting parts of dates and times</a:t>
            </a:r>
          </a:p>
        </p:txBody>
      </p:sp>
      <p:sp>
        <p:nvSpPr>
          <p:cNvPr id="3" name="Content Placeholder 2">
            <a:extLst>
              <a:ext uri="{FF2B5EF4-FFF2-40B4-BE49-F238E27FC236}">
                <a16:creationId xmlns:a16="http://schemas.microsoft.com/office/drawing/2014/main" id="{76C5AF42-B8A8-A04A-BECA-2C26918E8E23}"/>
              </a:ext>
            </a:extLst>
          </p:cNvPr>
          <p:cNvSpPr>
            <a:spLocks noGrp="1"/>
          </p:cNvSpPr>
          <p:nvPr>
            <p:ph idx="1"/>
          </p:nvPr>
        </p:nvSpPr>
        <p:spPr/>
        <p:txBody>
          <a:bodyPr/>
          <a:lstStyle/>
          <a:p>
            <a:pPr>
              <a:buFont typeface="Arial" panose="020B0604020202020204" pitchFamily="34" charset="0"/>
              <a:buChar char="•"/>
            </a:pPr>
            <a:r>
              <a:rPr lang="en-US" dirty="0"/>
              <a:t> </a:t>
            </a:r>
            <a:r>
              <a:rPr lang="en-US" sz="2800" dirty="0"/>
              <a:t>Extracting a week or a month from a date may be less helpful when analyzing data spanning years</a:t>
            </a:r>
          </a:p>
          <a:p>
            <a:pPr lvl="1">
              <a:buFont typeface="Arial" panose="020B0604020202020204" pitchFamily="34" charset="0"/>
              <a:buChar char="•"/>
            </a:pPr>
            <a:r>
              <a:rPr lang="en-US" sz="2400" dirty="0"/>
              <a:t>month(“2022-01-16”) = 1</a:t>
            </a:r>
          </a:p>
          <a:p>
            <a:pPr lvl="1">
              <a:buFont typeface="Arial" panose="020B0604020202020204" pitchFamily="34" charset="0"/>
              <a:buChar char="•"/>
            </a:pPr>
            <a:r>
              <a:rPr lang="en-US" sz="2400" dirty="0"/>
              <a:t>month(“2021-01-16”) = 1</a:t>
            </a:r>
          </a:p>
          <a:p>
            <a:pPr>
              <a:buFont typeface="Arial" panose="020B0604020202020204" pitchFamily="34" charset="0"/>
              <a:buChar char="•"/>
            </a:pPr>
            <a:r>
              <a:rPr lang="en-US" sz="2800" dirty="0"/>
              <a:t> Floor and ceiling date functions round dates but generate a date-time as output</a:t>
            </a:r>
          </a:p>
        </p:txBody>
      </p:sp>
      <p:sp>
        <p:nvSpPr>
          <p:cNvPr id="4" name="Google Shape;131;p17">
            <a:extLst>
              <a:ext uri="{FF2B5EF4-FFF2-40B4-BE49-F238E27FC236}">
                <a16:creationId xmlns:a16="http://schemas.microsoft.com/office/drawing/2014/main" id="{70689ADB-BC09-384D-A67A-1C34503013AE}"/>
              </a:ext>
            </a:extLst>
          </p:cNvPr>
          <p:cNvSpPr/>
          <p:nvPr/>
        </p:nvSpPr>
        <p:spPr>
          <a:xfrm>
            <a:off x="786582" y="6226421"/>
            <a:ext cx="7924800" cy="54129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5" name="Rectangle 4">
            <a:extLst>
              <a:ext uri="{FF2B5EF4-FFF2-40B4-BE49-F238E27FC236}">
                <a16:creationId xmlns:a16="http://schemas.microsoft.com/office/drawing/2014/main" id="{9BD98497-08F7-B749-BB58-D278045BD370}"/>
              </a:ext>
            </a:extLst>
          </p:cNvPr>
          <p:cNvSpPr/>
          <p:nvPr/>
        </p:nvSpPr>
        <p:spPr>
          <a:xfrm>
            <a:off x="543232" y="6226420"/>
            <a:ext cx="8443453" cy="461665"/>
          </a:xfrm>
          <a:prstGeom prst="rect">
            <a:avLst/>
          </a:prstGeom>
        </p:spPr>
        <p:txBody>
          <a:bodyPr wrap="square">
            <a:spAutoFit/>
          </a:bodyPr>
          <a:lstStyle/>
          <a:p>
            <a:pPr algn="ctr"/>
            <a:r>
              <a:rPr lang="en-US" sz="2400" dirty="0" err="1">
                <a:latin typeface="Consolas" panose="020B0609020204030204" pitchFamily="49" charset="0"/>
                <a:ea typeface="Courier New"/>
                <a:cs typeface="Consolas" panose="020B0609020204030204" pitchFamily="49" charset="0"/>
                <a:sym typeface="Courier New"/>
              </a:rPr>
              <a:t>floor_date</a:t>
            </a:r>
            <a:r>
              <a:rPr lang="en-US" sz="2400" dirty="0">
                <a:latin typeface="Consolas" panose="020B0609020204030204" pitchFamily="49" charset="0"/>
                <a:ea typeface="Courier New"/>
                <a:cs typeface="Consolas" panose="020B0609020204030204" pitchFamily="49" charset="0"/>
                <a:sym typeface="Courier New"/>
              </a:rPr>
              <a:t>(</a:t>
            </a:r>
            <a:r>
              <a:rPr lang="en-US" sz="2400" dirty="0" err="1">
                <a:latin typeface="Consolas" panose="020B0609020204030204" pitchFamily="49" charset="0"/>
                <a:ea typeface="Courier New"/>
                <a:cs typeface="Consolas" panose="020B0609020204030204" pitchFamily="49" charset="0"/>
                <a:sym typeface="Courier New"/>
              </a:rPr>
              <a:t>ymd</a:t>
            </a:r>
            <a:r>
              <a:rPr lang="en-US" sz="2400" dirty="0">
                <a:latin typeface="Consolas" panose="020B0609020204030204" pitchFamily="49" charset="0"/>
                <a:ea typeface="Courier New"/>
                <a:cs typeface="Consolas" panose="020B0609020204030204" pitchFamily="49" charset="0"/>
                <a:sym typeface="Courier New"/>
              </a:rPr>
              <a:t>("2022-01-16"), unit = "months”)</a:t>
            </a:r>
          </a:p>
        </p:txBody>
      </p:sp>
      <p:grpSp>
        <p:nvGrpSpPr>
          <p:cNvPr id="6" name="Group 5">
            <a:extLst>
              <a:ext uri="{FF2B5EF4-FFF2-40B4-BE49-F238E27FC236}">
                <a16:creationId xmlns:a16="http://schemas.microsoft.com/office/drawing/2014/main" id="{6A176D8E-FA44-8A46-8978-20204FDD3D1C}"/>
              </a:ext>
            </a:extLst>
          </p:cNvPr>
          <p:cNvGrpSpPr/>
          <p:nvPr/>
        </p:nvGrpSpPr>
        <p:grpSpPr>
          <a:xfrm>
            <a:off x="6321482" y="4697146"/>
            <a:ext cx="2365216" cy="1261884"/>
            <a:chOff x="896764" y="1599282"/>
            <a:chExt cx="2365216" cy="1502000"/>
          </a:xfrm>
        </p:grpSpPr>
        <p:sp>
          <p:nvSpPr>
            <p:cNvPr id="7" name="Rounded Rectangular Callout 6">
              <a:extLst>
                <a:ext uri="{FF2B5EF4-FFF2-40B4-BE49-F238E27FC236}">
                  <a16:creationId xmlns:a16="http://schemas.microsoft.com/office/drawing/2014/main" id="{00D6908D-D461-7443-850E-3A001D0C74B7}"/>
                </a:ext>
              </a:extLst>
            </p:cNvPr>
            <p:cNvSpPr/>
            <p:nvPr/>
          </p:nvSpPr>
          <p:spPr>
            <a:xfrm>
              <a:off x="896764" y="1732048"/>
              <a:ext cx="2365216" cy="1246648"/>
            </a:xfrm>
            <a:prstGeom prst="wedgeRoundRectCallout">
              <a:avLst>
                <a:gd name="adj1" fmla="val -24370"/>
                <a:gd name="adj2" fmla="val 86518"/>
                <a:gd name="adj3" fmla="val 16667"/>
              </a:avLst>
            </a:prstGeom>
            <a:solidFill>
              <a:schemeClr val="accent2">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F6102D-8753-034F-941F-22C2410F8863}"/>
                </a:ext>
              </a:extLst>
            </p:cNvPr>
            <p:cNvSpPr txBox="1"/>
            <p:nvPr/>
          </p:nvSpPr>
          <p:spPr>
            <a:xfrm>
              <a:off x="896764" y="1599282"/>
              <a:ext cx="2365216" cy="1502000"/>
            </a:xfrm>
            <a:prstGeom prst="rect">
              <a:avLst/>
            </a:prstGeom>
            <a:noFill/>
          </p:spPr>
          <p:txBody>
            <a:bodyPr wrap="square" rtlCol="0" anchor="ctr">
              <a:spAutoFit/>
            </a:bodyPr>
            <a:lstStyle/>
            <a:p>
              <a:pPr algn="ctr"/>
              <a:endParaRPr lang="en-US" dirty="0">
                <a:solidFill>
                  <a:schemeClr val="bg1"/>
                </a:solidFill>
              </a:endParaRPr>
            </a:p>
            <a:p>
              <a:pPr algn="ctr"/>
              <a:r>
                <a:rPr lang="en-US" sz="2000" dirty="0">
                  <a:solidFill>
                    <a:schemeClr val="bg1"/>
                  </a:solidFill>
                  <a:latin typeface="Consolas" panose="020B0609020204030204" pitchFamily="49" charset="0"/>
                  <a:cs typeface="Consolas" panose="020B0609020204030204" pitchFamily="49" charset="0"/>
                </a:rPr>
                <a:t>specify unit for rounding</a:t>
              </a:r>
              <a:endParaRPr lang="en-US" sz="2000" dirty="0">
                <a:solidFill>
                  <a:schemeClr val="bg1"/>
                </a:solidFill>
                <a:latin typeface="Consolas" panose="020B0609020204030204" pitchFamily="49" charset="0"/>
                <a:ea typeface="Monaco" charset="0"/>
                <a:cs typeface="Consolas" panose="020B0609020204030204" pitchFamily="49" charset="0"/>
              </a:endParaRPr>
            </a:p>
            <a:p>
              <a:pPr algn="ctr"/>
              <a:endParaRPr lang="en-US" dirty="0">
                <a:solidFill>
                  <a:schemeClr val="bg1"/>
                </a:solidFill>
              </a:endParaRPr>
            </a:p>
          </p:txBody>
        </p:sp>
      </p:grpSp>
      <p:grpSp>
        <p:nvGrpSpPr>
          <p:cNvPr id="9" name="Group 8">
            <a:extLst>
              <a:ext uri="{FF2B5EF4-FFF2-40B4-BE49-F238E27FC236}">
                <a16:creationId xmlns:a16="http://schemas.microsoft.com/office/drawing/2014/main" id="{DB5A8DAF-8806-D943-A29A-CCCA319D422B}"/>
              </a:ext>
            </a:extLst>
          </p:cNvPr>
          <p:cNvGrpSpPr/>
          <p:nvPr/>
        </p:nvGrpSpPr>
        <p:grpSpPr>
          <a:xfrm>
            <a:off x="3122177" y="4703495"/>
            <a:ext cx="2567478" cy="1261884"/>
            <a:chOff x="896764" y="1608351"/>
            <a:chExt cx="2365216" cy="1483866"/>
          </a:xfrm>
        </p:grpSpPr>
        <p:sp>
          <p:nvSpPr>
            <p:cNvPr id="10" name="Rounded Rectangular Callout 9">
              <a:extLst>
                <a:ext uri="{FF2B5EF4-FFF2-40B4-BE49-F238E27FC236}">
                  <a16:creationId xmlns:a16="http://schemas.microsoft.com/office/drawing/2014/main" id="{C5D5BFD0-DD9A-5F4D-A3B6-4879E5340295}"/>
                </a:ext>
              </a:extLst>
            </p:cNvPr>
            <p:cNvSpPr/>
            <p:nvPr/>
          </p:nvSpPr>
          <p:spPr>
            <a:xfrm>
              <a:off x="896764" y="1732048"/>
              <a:ext cx="2365216" cy="1246648"/>
            </a:xfrm>
            <a:prstGeom prst="wedgeRoundRectCallout">
              <a:avLst>
                <a:gd name="adj1" fmla="val -6901"/>
                <a:gd name="adj2" fmla="val 80824"/>
                <a:gd name="adj3" fmla="val 16667"/>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6C5A6E4-E539-BE4D-B002-BCCA017A91DE}"/>
                </a:ext>
              </a:extLst>
            </p:cNvPr>
            <p:cNvSpPr txBox="1"/>
            <p:nvPr/>
          </p:nvSpPr>
          <p:spPr>
            <a:xfrm>
              <a:off x="896764" y="1608351"/>
              <a:ext cx="2365216" cy="1483866"/>
            </a:xfrm>
            <a:prstGeom prst="rect">
              <a:avLst/>
            </a:prstGeom>
            <a:noFill/>
          </p:spPr>
          <p:txBody>
            <a:bodyPr wrap="square" rtlCol="0" anchor="ctr">
              <a:spAutoFit/>
            </a:bodyPr>
            <a:lstStyle/>
            <a:p>
              <a:pPr algn="ctr"/>
              <a:endParaRPr lang="en-US" dirty="0">
                <a:solidFill>
                  <a:schemeClr val="bg1"/>
                </a:solidFill>
              </a:endParaRPr>
            </a:p>
            <a:p>
              <a:pPr algn="ctr"/>
              <a:r>
                <a:rPr lang="en-US" sz="2000" dirty="0">
                  <a:solidFill>
                    <a:schemeClr val="bg1"/>
                  </a:solidFill>
                  <a:latin typeface="Consolas" panose="020B0609020204030204" pitchFamily="49" charset="0"/>
                  <a:ea typeface="Monaco" charset="0"/>
                  <a:cs typeface="Consolas" panose="020B0609020204030204" pitchFamily="49" charset="0"/>
                </a:rPr>
                <a:t>date-time object is first argument</a:t>
              </a:r>
            </a:p>
            <a:p>
              <a:pPr algn="ctr"/>
              <a:endParaRPr lang="en-US" dirty="0">
                <a:solidFill>
                  <a:schemeClr val="bg1"/>
                </a:solidFill>
              </a:endParaRPr>
            </a:p>
          </p:txBody>
        </p:sp>
      </p:grpSp>
      <p:grpSp>
        <p:nvGrpSpPr>
          <p:cNvPr id="13" name="Group 12">
            <a:extLst>
              <a:ext uri="{FF2B5EF4-FFF2-40B4-BE49-F238E27FC236}">
                <a16:creationId xmlns:a16="http://schemas.microsoft.com/office/drawing/2014/main" id="{FEC417DD-DDF8-6242-B3CE-3B84EF8B6ADB}"/>
              </a:ext>
            </a:extLst>
          </p:cNvPr>
          <p:cNvGrpSpPr/>
          <p:nvPr/>
        </p:nvGrpSpPr>
        <p:grpSpPr>
          <a:xfrm>
            <a:off x="651387" y="4824134"/>
            <a:ext cx="2365216" cy="1261884"/>
            <a:chOff x="896764" y="1599281"/>
            <a:chExt cx="2365216" cy="1501999"/>
          </a:xfrm>
        </p:grpSpPr>
        <p:sp>
          <p:nvSpPr>
            <p:cNvPr id="14" name="Rounded Rectangular Callout 13">
              <a:extLst>
                <a:ext uri="{FF2B5EF4-FFF2-40B4-BE49-F238E27FC236}">
                  <a16:creationId xmlns:a16="http://schemas.microsoft.com/office/drawing/2014/main" id="{738C15ED-9F74-A94F-8E92-D9D9971A2120}"/>
                </a:ext>
              </a:extLst>
            </p:cNvPr>
            <p:cNvSpPr/>
            <p:nvPr/>
          </p:nvSpPr>
          <p:spPr>
            <a:xfrm>
              <a:off x="896764" y="1732048"/>
              <a:ext cx="2365216" cy="1246648"/>
            </a:xfrm>
            <a:prstGeom prst="wedgeRoundRectCallout">
              <a:avLst>
                <a:gd name="adj1" fmla="val -24370"/>
                <a:gd name="adj2" fmla="val 86518"/>
                <a:gd name="adj3" fmla="val 16667"/>
              </a:avLst>
            </a:prstGeom>
            <a:solidFill>
              <a:schemeClr val="accent2">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870E8A9-B5C3-3B44-93AD-117DC09A9AC1}"/>
                </a:ext>
              </a:extLst>
            </p:cNvPr>
            <p:cNvSpPr txBox="1"/>
            <p:nvPr/>
          </p:nvSpPr>
          <p:spPr>
            <a:xfrm>
              <a:off x="896764" y="1599281"/>
              <a:ext cx="2365216" cy="1501999"/>
            </a:xfrm>
            <a:prstGeom prst="rect">
              <a:avLst/>
            </a:prstGeom>
            <a:noFill/>
          </p:spPr>
          <p:txBody>
            <a:bodyPr wrap="square" rtlCol="0" anchor="ctr">
              <a:spAutoFit/>
            </a:bodyPr>
            <a:lstStyle/>
            <a:p>
              <a:pPr algn="ctr"/>
              <a:endParaRPr lang="en-US" dirty="0">
                <a:solidFill>
                  <a:schemeClr val="bg1"/>
                </a:solidFill>
              </a:endParaRPr>
            </a:p>
            <a:p>
              <a:pPr algn="ctr"/>
              <a:r>
                <a:rPr lang="en-US" sz="2000" dirty="0">
                  <a:solidFill>
                    <a:schemeClr val="bg1"/>
                  </a:solidFill>
                  <a:latin typeface="Consolas" panose="020B0609020204030204" pitchFamily="49" charset="0"/>
                  <a:cs typeface="Consolas" panose="020B0609020204030204" pitchFamily="49" charset="0"/>
                </a:rPr>
                <a:t>floor functions round down</a:t>
              </a:r>
              <a:endParaRPr lang="en-US" sz="2000" dirty="0">
                <a:solidFill>
                  <a:schemeClr val="bg1"/>
                </a:solidFill>
                <a:latin typeface="Consolas" panose="020B0609020204030204" pitchFamily="49" charset="0"/>
                <a:ea typeface="Monaco" charset="0"/>
                <a:cs typeface="Consolas" panose="020B0609020204030204" pitchFamily="49" charset="0"/>
              </a:endParaRPr>
            </a:p>
            <a:p>
              <a:pPr algn="ctr"/>
              <a:endParaRPr lang="en-US" dirty="0">
                <a:solidFill>
                  <a:schemeClr val="bg1"/>
                </a:solidFill>
              </a:endParaRPr>
            </a:p>
          </p:txBody>
        </p:sp>
      </p:grpSp>
      <p:sp>
        <p:nvSpPr>
          <p:cNvPr id="16" name="TextBox 15">
            <a:extLst>
              <a:ext uri="{FF2B5EF4-FFF2-40B4-BE49-F238E27FC236}">
                <a16:creationId xmlns:a16="http://schemas.microsoft.com/office/drawing/2014/main" id="{3353B596-EA44-F849-977F-68EE2757812F}"/>
              </a:ext>
            </a:extLst>
          </p:cNvPr>
          <p:cNvSpPr txBox="1"/>
          <p:nvPr/>
        </p:nvSpPr>
        <p:spPr>
          <a:xfrm>
            <a:off x="9467582" y="6272587"/>
            <a:ext cx="2625212" cy="461665"/>
          </a:xfrm>
          <a:prstGeom prst="rect">
            <a:avLst/>
          </a:prstGeom>
          <a:noFill/>
        </p:spPr>
        <p:txBody>
          <a:bodyPr wrap="square" rtlCol="0">
            <a:spAutoFit/>
          </a:bodyPr>
          <a:lstStyle/>
          <a:p>
            <a:r>
              <a:rPr lang="en-US" sz="2400" dirty="0"/>
              <a:t>[1] "2022-01-01"</a:t>
            </a:r>
          </a:p>
        </p:txBody>
      </p:sp>
    </p:spTree>
    <p:extLst>
      <p:ext uri="{BB962C8B-B14F-4D97-AF65-F5344CB8AC3E}">
        <p14:creationId xmlns:p14="http://schemas.microsoft.com/office/powerpoint/2010/main" val="28474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E9B9-4B88-0342-B7D6-27FDA07C5B01}"/>
              </a:ext>
            </a:extLst>
          </p:cNvPr>
          <p:cNvSpPr>
            <a:spLocks noGrp="1"/>
          </p:cNvSpPr>
          <p:nvPr>
            <p:ph type="title"/>
          </p:nvPr>
        </p:nvSpPr>
        <p:spPr/>
        <p:txBody>
          <a:bodyPr/>
          <a:lstStyle/>
          <a:p>
            <a:r>
              <a:rPr lang="en-US" dirty="0"/>
              <a:t>Rounding can improve summarization and visualizations</a:t>
            </a:r>
          </a:p>
        </p:txBody>
      </p:sp>
      <p:sp>
        <p:nvSpPr>
          <p:cNvPr id="4" name="Google Shape;131;p17">
            <a:extLst>
              <a:ext uri="{FF2B5EF4-FFF2-40B4-BE49-F238E27FC236}">
                <a16:creationId xmlns:a16="http://schemas.microsoft.com/office/drawing/2014/main" id="{65D43EDB-620C-324C-8EDF-19326DAB0497}"/>
              </a:ext>
            </a:extLst>
          </p:cNvPr>
          <p:cNvSpPr/>
          <p:nvPr/>
        </p:nvSpPr>
        <p:spPr>
          <a:xfrm>
            <a:off x="1624832" y="2228671"/>
            <a:ext cx="8667345" cy="1754326"/>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5" name="Rectangle 4">
            <a:extLst>
              <a:ext uri="{FF2B5EF4-FFF2-40B4-BE49-F238E27FC236}">
                <a16:creationId xmlns:a16="http://schemas.microsoft.com/office/drawing/2014/main" id="{E0AE81CC-E771-FD46-8E2B-55C81352CD69}"/>
              </a:ext>
            </a:extLst>
          </p:cNvPr>
          <p:cNvSpPr/>
          <p:nvPr/>
        </p:nvSpPr>
        <p:spPr>
          <a:xfrm>
            <a:off x="1624832" y="2228671"/>
            <a:ext cx="8667345" cy="1754326"/>
          </a:xfrm>
          <a:prstGeom prst="rect">
            <a:avLst/>
          </a:prstGeom>
        </p:spPr>
        <p:txBody>
          <a:bodyPr wrap="square">
            <a:spAutoFit/>
          </a:bodyPr>
          <a:lstStyle/>
          <a:p>
            <a:r>
              <a:rPr lang="en-US" dirty="0" err="1">
                <a:latin typeface="Consolas" panose="020B0609020204030204" pitchFamily="49" charset="0"/>
                <a:ea typeface="Courier New"/>
                <a:cs typeface="Consolas" panose="020B0609020204030204" pitchFamily="49" charset="0"/>
                <a:sym typeface="Courier New"/>
              </a:rPr>
              <a:t>batches_weekly</a:t>
            </a:r>
            <a:r>
              <a:rPr lang="en-US" dirty="0">
                <a:latin typeface="Consolas" panose="020B0609020204030204" pitchFamily="49" charset="0"/>
                <a:ea typeface="Courier New"/>
                <a:cs typeface="Consolas" panose="020B0609020204030204" pitchFamily="49" charset="0"/>
                <a:sym typeface="Courier New"/>
              </a:rPr>
              <a:t> &lt;- </a:t>
            </a:r>
            <a:r>
              <a:rPr lang="en-US" dirty="0" err="1">
                <a:latin typeface="Consolas" panose="020B0609020204030204" pitchFamily="49" charset="0"/>
                <a:ea typeface="Courier New"/>
                <a:cs typeface="Consolas" panose="020B0609020204030204" pitchFamily="49" charset="0"/>
                <a:sym typeface="Courier New"/>
              </a:rPr>
              <a:t>all_batches</a:t>
            </a:r>
            <a:r>
              <a:rPr lang="en-US" dirty="0">
                <a:latin typeface="Consolas" panose="020B0609020204030204" pitchFamily="49" charset="0"/>
                <a:ea typeface="Courier New"/>
                <a:cs typeface="Consolas" panose="020B0609020204030204" pitchFamily="49" charset="0"/>
                <a:sym typeface="Courier New"/>
              </a:rPr>
              <a:t> %&gt;%</a:t>
            </a:r>
          </a:p>
          <a:p>
            <a:r>
              <a:rPr lang="en-US" dirty="0">
                <a:latin typeface="Consolas" panose="020B0609020204030204" pitchFamily="49" charset="0"/>
                <a:ea typeface="Courier New"/>
                <a:cs typeface="Consolas" panose="020B0609020204030204" pitchFamily="49" charset="0"/>
                <a:sym typeface="Courier New"/>
              </a:rPr>
              <a:t>  mutate(</a:t>
            </a:r>
            <a:r>
              <a:rPr lang="en-US" dirty="0" err="1">
                <a:latin typeface="Consolas" panose="020B0609020204030204" pitchFamily="49" charset="0"/>
                <a:ea typeface="Courier New"/>
                <a:cs typeface="Consolas" panose="020B0609020204030204" pitchFamily="49" charset="0"/>
                <a:sym typeface="Courier New"/>
              </a:rPr>
              <a:t>review_complete_weekly</a:t>
            </a:r>
            <a:r>
              <a:rPr lang="en-US" dirty="0">
                <a:latin typeface="Consolas" panose="020B0609020204030204" pitchFamily="49" charset="0"/>
                <a:ea typeface="Courier New"/>
                <a:cs typeface="Consolas" panose="020B0609020204030204" pitchFamily="49" charset="0"/>
                <a:sym typeface="Courier New"/>
              </a:rPr>
              <a:t> = </a:t>
            </a:r>
            <a:r>
              <a:rPr lang="en-US" dirty="0" err="1">
                <a:latin typeface="Consolas" panose="020B0609020204030204" pitchFamily="49" charset="0"/>
                <a:ea typeface="Courier New"/>
                <a:cs typeface="Consolas" panose="020B0609020204030204" pitchFamily="49" charset="0"/>
                <a:sym typeface="Courier New"/>
              </a:rPr>
              <a:t>floor_date</a:t>
            </a:r>
            <a:r>
              <a:rPr lang="en-US" dirty="0">
                <a:latin typeface="Consolas" panose="020B0609020204030204" pitchFamily="49" charset="0"/>
                <a:ea typeface="Courier New"/>
                <a:cs typeface="Consolas" panose="020B0609020204030204" pitchFamily="49" charset="0"/>
                <a:sym typeface="Courier New"/>
              </a:rPr>
              <a:t>(</a:t>
            </a:r>
            <a:r>
              <a:rPr lang="en-US" dirty="0" err="1">
                <a:latin typeface="Consolas" panose="020B0609020204030204" pitchFamily="49" charset="0"/>
                <a:ea typeface="Courier New"/>
                <a:cs typeface="Consolas" panose="020B0609020204030204" pitchFamily="49" charset="0"/>
                <a:sym typeface="Courier New"/>
              </a:rPr>
              <a:t>review_complete_timestamp</a:t>
            </a:r>
            <a:r>
              <a:rPr lang="en-US" dirty="0">
                <a:latin typeface="Consolas" panose="020B0609020204030204" pitchFamily="49" charset="0"/>
                <a:ea typeface="Courier New"/>
                <a:cs typeface="Consolas" panose="020B0609020204030204" pitchFamily="49" charset="0"/>
                <a:sym typeface="Courier New"/>
              </a:rPr>
              <a:t>, unit = "week"))</a:t>
            </a:r>
          </a:p>
          <a:p>
            <a:r>
              <a:rPr lang="en-US" dirty="0" err="1">
                <a:latin typeface="Consolas" panose="020B0609020204030204" pitchFamily="49" charset="0"/>
                <a:ea typeface="Courier New"/>
                <a:cs typeface="Consolas" panose="020B0609020204030204" pitchFamily="49" charset="0"/>
                <a:sym typeface="Courier New"/>
              </a:rPr>
              <a:t>batches_weekly</a:t>
            </a:r>
            <a:r>
              <a:rPr lang="en-US" dirty="0">
                <a:latin typeface="Consolas" panose="020B0609020204030204" pitchFamily="49" charset="0"/>
                <a:ea typeface="Courier New"/>
                <a:cs typeface="Consolas" panose="020B0609020204030204" pitchFamily="49" charset="0"/>
                <a:sym typeface="Courier New"/>
              </a:rPr>
              <a:t> %&gt;% count(</a:t>
            </a:r>
            <a:r>
              <a:rPr lang="en-US" dirty="0" err="1">
                <a:latin typeface="Consolas" panose="020B0609020204030204" pitchFamily="49" charset="0"/>
                <a:ea typeface="Courier New"/>
                <a:cs typeface="Consolas" panose="020B0609020204030204" pitchFamily="49" charset="0"/>
                <a:sym typeface="Courier New"/>
              </a:rPr>
              <a:t>review_complete_weekly</a:t>
            </a:r>
            <a:r>
              <a:rPr lang="en-US" dirty="0">
                <a:latin typeface="Consolas" panose="020B0609020204030204" pitchFamily="49" charset="0"/>
                <a:ea typeface="Courier New"/>
                <a:cs typeface="Consolas" panose="020B0609020204030204" pitchFamily="49" charset="0"/>
                <a:sym typeface="Courier New"/>
              </a:rPr>
              <a:t>)</a:t>
            </a:r>
          </a:p>
          <a:p>
            <a:r>
              <a:rPr lang="en-US" dirty="0" err="1">
                <a:latin typeface="Consolas" panose="020B0609020204030204" pitchFamily="49" charset="0"/>
                <a:ea typeface="Courier New"/>
                <a:cs typeface="Consolas" panose="020B0609020204030204" pitchFamily="49" charset="0"/>
                <a:sym typeface="Courier New"/>
              </a:rPr>
              <a:t>ggplot</a:t>
            </a:r>
            <a:r>
              <a:rPr lang="en-US" dirty="0">
                <a:latin typeface="Consolas" panose="020B0609020204030204" pitchFamily="49" charset="0"/>
                <a:ea typeface="Courier New"/>
                <a:cs typeface="Consolas" panose="020B0609020204030204" pitchFamily="49" charset="0"/>
                <a:sym typeface="Courier New"/>
              </a:rPr>
              <a:t>(</a:t>
            </a:r>
            <a:r>
              <a:rPr lang="en-US" dirty="0" err="1">
                <a:latin typeface="Consolas" panose="020B0609020204030204" pitchFamily="49" charset="0"/>
                <a:ea typeface="Courier New"/>
                <a:cs typeface="Consolas" panose="020B0609020204030204" pitchFamily="49" charset="0"/>
                <a:sym typeface="Courier New"/>
              </a:rPr>
              <a:t>batches_weekly</a:t>
            </a:r>
            <a:r>
              <a:rPr lang="en-US" dirty="0">
                <a:latin typeface="Consolas" panose="020B0609020204030204" pitchFamily="49" charset="0"/>
                <a:ea typeface="Courier New"/>
                <a:cs typeface="Consolas" panose="020B0609020204030204" pitchFamily="49" charset="0"/>
                <a:sym typeface="Courier New"/>
              </a:rPr>
              <a:t>, </a:t>
            </a:r>
            <a:r>
              <a:rPr lang="en-US" dirty="0" err="1">
                <a:latin typeface="Consolas" panose="020B0609020204030204" pitchFamily="49" charset="0"/>
                <a:ea typeface="Courier New"/>
                <a:cs typeface="Consolas" panose="020B0609020204030204" pitchFamily="49" charset="0"/>
                <a:sym typeface="Courier New"/>
              </a:rPr>
              <a:t>aes</a:t>
            </a:r>
            <a:r>
              <a:rPr lang="en-US" dirty="0">
                <a:latin typeface="Consolas" panose="020B0609020204030204" pitchFamily="49" charset="0"/>
                <a:ea typeface="Courier New"/>
                <a:cs typeface="Consolas" panose="020B0609020204030204" pitchFamily="49" charset="0"/>
                <a:sym typeface="Courier New"/>
              </a:rPr>
              <a:t>(x = </a:t>
            </a:r>
            <a:r>
              <a:rPr lang="en-US" dirty="0" err="1">
                <a:latin typeface="Consolas" panose="020B0609020204030204" pitchFamily="49" charset="0"/>
                <a:ea typeface="Courier New"/>
                <a:cs typeface="Consolas" panose="020B0609020204030204" pitchFamily="49" charset="0"/>
                <a:sym typeface="Courier New"/>
              </a:rPr>
              <a:t>review_complete_weekly</a:t>
            </a:r>
            <a:r>
              <a:rPr lang="en-US" dirty="0">
                <a:latin typeface="Consolas" panose="020B0609020204030204" pitchFamily="49" charset="0"/>
                <a:ea typeface="Courier New"/>
                <a:cs typeface="Consolas" panose="020B0609020204030204" pitchFamily="49" charset="0"/>
                <a:sym typeface="Courier New"/>
              </a:rPr>
              <a:t>)) +</a:t>
            </a:r>
          </a:p>
          <a:p>
            <a:r>
              <a:rPr lang="en-US" dirty="0">
                <a:latin typeface="Consolas" panose="020B0609020204030204" pitchFamily="49" charset="0"/>
                <a:ea typeface="Courier New"/>
                <a:cs typeface="Consolas" panose="020B0609020204030204" pitchFamily="49" charset="0"/>
                <a:sym typeface="Courier New"/>
              </a:rPr>
              <a:t>  </a:t>
            </a:r>
            <a:r>
              <a:rPr lang="en-US" dirty="0" err="1">
                <a:latin typeface="Consolas" panose="020B0609020204030204" pitchFamily="49" charset="0"/>
                <a:ea typeface="Courier New"/>
                <a:cs typeface="Consolas" panose="020B0609020204030204" pitchFamily="49" charset="0"/>
                <a:sym typeface="Courier New"/>
              </a:rPr>
              <a:t>geom_bar</a:t>
            </a:r>
            <a:r>
              <a:rPr lang="en-US" dirty="0">
                <a:latin typeface="Consolas" panose="020B0609020204030204" pitchFamily="49" charset="0"/>
                <a:ea typeface="Courier New"/>
                <a:cs typeface="Consolas" panose="020B0609020204030204" pitchFamily="49" charset="0"/>
                <a:sym typeface="Courier New"/>
              </a:rPr>
              <a:t>()</a:t>
            </a:r>
          </a:p>
        </p:txBody>
      </p:sp>
      <p:pic>
        <p:nvPicPr>
          <p:cNvPr id="7" name="Picture 6">
            <a:extLst>
              <a:ext uri="{FF2B5EF4-FFF2-40B4-BE49-F238E27FC236}">
                <a16:creationId xmlns:a16="http://schemas.microsoft.com/office/drawing/2014/main" id="{346233F0-71F0-2247-9B30-1CA654D3013D}"/>
              </a:ext>
            </a:extLst>
          </p:cNvPr>
          <p:cNvPicPr>
            <a:picLocks noChangeAspect="1"/>
          </p:cNvPicPr>
          <p:nvPr/>
        </p:nvPicPr>
        <p:blipFill>
          <a:blip r:embed="rId2"/>
          <a:stretch>
            <a:fillRect/>
          </a:stretch>
        </p:blipFill>
        <p:spPr>
          <a:xfrm>
            <a:off x="3569110" y="4001512"/>
            <a:ext cx="4628570" cy="2856488"/>
          </a:xfrm>
          <a:prstGeom prst="rect">
            <a:avLst/>
          </a:prstGeom>
        </p:spPr>
      </p:pic>
    </p:spTree>
    <p:extLst>
      <p:ext uri="{BB962C8B-B14F-4D97-AF65-F5344CB8AC3E}">
        <p14:creationId xmlns:p14="http://schemas.microsoft.com/office/powerpoint/2010/main" val="299723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982C-7D3C-2E40-B587-CFB88CEF5972}"/>
              </a:ext>
            </a:extLst>
          </p:cNvPr>
          <p:cNvSpPr>
            <a:spLocks noGrp="1"/>
          </p:cNvSpPr>
          <p:nvPr>
            <p:ph type="title"/>
          </p:nvPr>
        </p:nvSpPr>
        <p:spPr/>
        <p:txBody>
          <a:bodyPr/>
          <a:lstStyle/>
          <a:p>
            <a:r>
              <a:rPr lang="en-US" dirty="0"/>
              <a:t>Performing arithmetic on dates is a common when analyzing lab data</a:t>
            </a:r>
          </a:p>
        </p:txBody>
      </p:sp>
      <p:sp>
        <p:nvSpPr>
          <p:cNvPr id="3" name="Content Placeholder 2">
            <a:extLst>
              <a:ext uri="{FF2B5EF4-FFF2-40B4-BE49-F238E27FC236}">
                <a16:creationId xmlns:a16="http://schemas.microsoft.com/office/drawing/2014/main" id="{FE974BD9-C5E7-BC48-BB13-1FDEC3F2C24E}"/>
              </a:ext>
            </a:extLst>
          </p:cNvPr>
          <p:cNvSpPr>
            <a:spLocks noGrp="1"/>
          </p:cNvSpPr>
          <p:nvPr>
            <p:ph idx="1"/>
          </p:nvPr>
        </p:nvSpPr>
        <p:spPr/>
        <p:txBody>
          <a:bodyPr>
            <a:normAutofit/>
          </a:bodyPr>
          <a:lstStyle/>
          <a:p>
            <a:pPr>
              <a:buFont typeface="Arial" panose="020B0604020202020204" pitchFamily="34" charset="0"/>
              <a:buChar char="•"/>
            </a:pPr>
            <a:r>
              <a:rPr lang="en-US" sz="2800" dirty="0"/>
              <a:t> </a:t>
            </a:r>
            <a:r>
              <a:rPr lang="en-US" sz="2800" dirty="0" err="1"/>
              <a:t>Lubridate</a:t>
            </a:r>
            <a:r>
              <a:rPr lang="en-US" sz="2800" dirty="0"/>
              <a:t> supports a multiple data structures intended to capture time spans</a:t>
            </a:r>
          </a:p>
          <a:p>
            <a:pPr lvl="1">
              <a:buFont typeface="Arial" panose="020B0604020202020204" pitchFamily="34" charset="0"/>
              <a:buChar char="•"/>
            </a:pPr>
            <a:r>
              <a:rPr lang="en-US" sz="2400" dirty="0"/>
              <a:t>Durations represent seconds</a:t>
            </a:r>
          </a:p>
          <a:p>
            <a:pPr lvl="1">
              <a:buFont typeface="Arial" panose="020B0604020202020204" pitchFamily="34" charset="0"/>
              <a:buChar char="•"/>
            </a:pPr>
            <a:r>
              <a:rPr lang="en-US" sz="2400" dirty="0"/>
              <a:t>Periods represent useful units such as weeks or months</a:t>
            </a:r>
          </a:p>
          <a:p>
            <a:pPr lvl="1">
              <a:buFont typeface="Arial" panose="020B0604020202020204" pitchFamily="34" charset="0"/>
              <a:buChar char="•"/>
            </a:pPr>
            <a:r>
              <a:rPr lang="en-US" sz="2400" dirty="0"/>
              <a:t>Intervals represent a starting and ending point</a:t>
            </a:r>
          </a:p>
          <a:p>
            <a:pPr>
              <a:buFont typeface="Arial" panose="020B0604020202020204" pitchFamily="34" charset="0"/>
              <a:buChar char="•"/>
            </a:pPr>
            <a:r>
              <a:rPr lang="en-US" sz="2800" dirty="0"/>
              <a:t> </a:t>
            </a:r>
            <a:r>
              <a:rPr lang="en-US" sz="2800" dirty="0" err="1"/>
              <a:t>Lubridate</a:t>
            </a:r>
            <a:r>
              <a:rPr lang="en-US" sz="2800" dirty="0"/>
              <a:t> functions improve the utility of these structures</a:t>
            </a:r>
          </a:p>
        </p:txBody>
      </p:sp>
    </p:spTree>
    <p:extLst>
      <p:ext uri="{BB962C8B-B14F-4D97-AF65-F5344CB8AC3E}">
        <p14:creationId xmlns:p14="http://schemas.microsoft.com/office/powerpoint/2010/main" val="1716395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A3C2-F400-2B42-B407-99B5FB501E30}"/>
              </a:ext>
            </a:extLst>
          </p:cNvPr>
          <p:cNvSpPr>
            <a:spLocks noGrp="1"/>
          </p:cNvSpPr>
          <p:nvPr>
            <p:ph type="title"/>
          </p:nvPr>
        </p:nvSpPr>
        <p:spPr/>
        <p:txBody>
          <a:bodyPr/>
          <a:lstStyle/>
          <a:p>
            <a:r>
              <a:rPr lang="en-US" dirty="0" err="1"/>
              <a:t>Difftime</a:t>
            </a:r>
            <a:r>
              <a:rPr lang="en-US" dirty="0"/>
              <a:t> object output can be unpredictable</a:t>
            </a:r>
          </a:p>
        </p:txBody>
      </p:sp>
      <p:sp>
        <p:nvSpPr>
          <p:cNvPr id="3" name="Content Placeholder 2">
            <a:extLst>
              <a:ext uri="{FF2B5EF4-FFF2-40B4-BE49-F238E27FC236}">
                <a16:creationId xmlns:a16="http://schemas.microsoft.com/office/drawing/2014/main" id="{43DE3E96-45DD-4148-B8B7-8107FBFE66DE}"/>
              </a:ext>
            </a:extLst>
          </p:cNvPr>
          <p:cNvSpPr>
            <a:spLocks noGrp="1"/>
          </p:cNvSpPr>
          <p:nvPr>
            <p:ph idx="1"/>
          </p:nvPr>
        </p:nvSpPr>
        <p:spPr/>
        <p:txBody>
          <a:bodyPr/>
          <a:lstStyle/>
          <a:p>
            <a:pPr>
              <a:buFont typeface="Arial" panose="020B0604020202020204" pitchFamily="34" charset="0"/>
              <a:buChar char="•"/>
            </a:pPr>
            <a:r>
              <a:rPr lang="en-US" dirty="0"/>
              <a:t> </a:t>
            </a:r>
            <a:r>
              <a:rPr lang="en-US" sz="2800" dirty="0"/>
              <a:t>Subtracting dates in R produces a </a:t>
            </a:r>
            <a:r>
              <a:rPr lang="en-US" sz="2800" dirty="0" err="1"/>
              <a:t>difftime</a:t>
            </a:r>
            <a:r>
              <a:rPr lang="en-US" sz="2800" dirty="0"/>
              <a:t> object</a:t>
            </a:r>
          </a:p>
        </p:txBody>
      </p:sp>
      <p:sp>
        <p:nvSpPr>
          <p:cNvPr id="4" name="Google Shape;131;p17">
            <a:extLst>
              <a:ext uri="{FF2B5EF4-FFF2-40B4-BE49-F238E27FC236}">
                <a16:creationId xmlns:a16="http://schemas.microsoft.com/office/drawing/2014/main" id="{647758C0-FFBA-ED42-B27B-4812C6404494}"/>
              </a:ext>
            </a:extLst>
          </p:cNvPr>
          <p:cNvSpPr/>
          <p:nvPr/>
        </p:nvSpPr>
        <p:spPr>
          <a:xfrm>
            <a:off x="1615000" y="2798942"/>
            <a:ext cx="8667345" cy="147732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5" name="Rectangle 4">
            <a:extLst>
              <a:ext uri="{FF2B5EF4-FFF2-40B4-BE49-F238E27FC236}">
                <a16:creationId xmlns:a16="http://schemas.microsoft.com/office/drawing/2014/main" id="{FA9363A3-E818-6046-86C5-66ED77D18F18}"/>
              </a:ext>
            </a:extLst>
          </p:cNvPr>
          <p:cNvSpPr/>
          <p:nvPr/>
        </p:nvSpPr>
        <p:spPr>
          <a:xfrm>
            <a:off x="1615000" y="2798942"/>
            <a:ext cx="8667345" cy="1477328"/>
          </a:xfrm>
          <a:prstGeom prst="rect">
            <a:avLst/>
          </a:prstGeom>
        </p:spPr>
        <p:txBody>
          <a:bodyPr wrap="square">
            <a:spAutoFit/>
          </a:bodyPr>
          <a:lstStyle/>
          <a:p>
            <a:r>
              <a:rPr lang="en-US" dirty="0" err="1">
                <a:latin typeface="Consolas" panose="020B0609020204030204" pitchFamily="49" charset="0"/>
                <a:ea typeface="Courier New"/>
                <a:cs typeface="Consolas" panose="020B0609020204030204" pitchFamily="49" charset="0"/>
                <a:sym typeface="Courier New"/>
              </a:rPr>
              <a:t>batches_tat</a:t>
            </a:r>
            <a:r>
              <a:rPr lang="en-US" dirty="0">
                <a:latin typeface="Consolas" panose="020B0609020204030204" pitchFamily="49" charset="0"/>
                <a:ea typeface="Courier New"/>
                <a:cs typeface="Consolas" panose="020B0609020204030204" pitchFamily="49" charset="0"/>
                <a:sym typeface="Courier New"/>
              </a:rPr>
              <a:t> &lt;- </a:t>
            </a:r>
            <a:r>
              <a:rPr lang="en-US" dirty="0" err="1">
                <a:latin typeface="Consolas" panose="020B0609020204030204" pitchFamily="49" charset="0"/>
                <a:ea typeface="Courier New"/>
                <a:cs typeface="Consolas" panose="020B0609020204030204" pitchFamily="49" charset="0"/>
                <a:sym typeface="Courier New"/>
              </a:rPr>
              <a:t>all_batches</a:t>
            </a:r>
            <a:r>
              <a:rPr lang="en-US" dirty="0">
                <a:latin typeface="Consolas" panose="020B0609020204030204" pitchFamily="49" charset="0"/>
                <a:ea typeface="Courier New"/>
                <a:cs typeface="Consolas" panose="020B0609020204030204" pitchFamily="49" charset="0"/>
                <a:sym typeface="Courier New"/>
              </a:rPr>
              <a:t> %&gt;%</a:t>
            </a:r>
          </a:p>
          <a:p>
            <a:r>
              <a:rPr lang="en-US" dirty="0">
                <a:latin typeface="Consolas" panose="020B0609020204030204" pitchFamily="49" charset="0"/>
                <a:ea typeface="Courier New"/>
                <a:cs typeface="Consolas" panose="020B0609020204030204" pitchFamily="49" charset="0"/>
                <a:sym typeface="Courier New"/>
              </a:rPr>
              <a:t>  mutate(</a:t>
            </a:r>
            <a:r>
              <a:rPr lang="en-US" dirty="0" err="1">
                <a:latin typeface="Consolas" panose="020B0609020204030204" pitchFamily="49" charset="0"/>
                <a:ea typeface="Courier New"/>
                <a:cs typeface="Consolas" panose="020B0609020204030204" pitchFamily="49" charset="0"/>
                <a:sym typeface="Courier New"/>
              </a:rPr>
              <a:t>review_duration</a:t>
            </a:r>
            <a:r>
              <a:rPr lang="en-US" dirty="0">
                <a:latin typeface="Consolas" panose="020B0609020204030204" pitchFamily="49" charset="0"/>
                <a:ea typeface="Courier New"/>
                <a:cs typeface="Consolas" panose="020B0609020204030204" pitchFamily="49" charset="0"/>
                <a:sym typeface="Courier New"/>
              </a:rPr>
              <a:t> = </a:t>
            </a:r>
            <a:r>
              <a:rPr lang="en-US" dirty="0" err="1">
                <a:latin typeface="Consolas" panose="020B0609020204030204" pitchFamily="49" charset="0"/>
                <a:ea typeface="Courier New"/>
                <a:cs typeface="Consolas" panose="020B0609020204030204" pitchFamily="49" charset="0"/>
                <a:sym typeface="Courier New"/>
              </a:rPr>
              <a:t>review_complete_timestamp</a:t>
            </a:r>
            <a:r>
              <a:rPr lang="en-US" dirty="0">
                <a:latin typeface="Consolas" panose="020B0609020204030204" pitchFamily="49" charset="0"/>
                <a:ea typeface="Courier New"/>
                <a:cs typeface="Consolas" panose="020B0609020204030204" pitchFamily="49" charset="0"/>
                <a:sym typeface="Courier New"/>
              </a:rPr>
              <a:t> - </a:t>
            </a:r>
            <a:r>
              <a:rPr lang="en-US" dirty="0" err="1">
                <a:latin typeface="Consolas" panose="020B0609020204030204" pitchFamily="49" charset="0"/>
                <a:ea typeface="Courier New"/>
                <a:cs typeface="Consolas" panose="020B0609020204030204" pitchFamily="49" charset="0"/>
                <a:sym typeface="Courier New"/>
              </a:rPr>
              <a:t>review_start_timestamp</a:t>
            </a:r>
            <a:r>
              <a:rPr lang="en-US" dirty="0">
                <a:latin typeface="Consolas" panose="020B0609020204030204" pitchFamily="49" charset="0"/>
                <a:ea typeface="Courier New"/>
                <a:cs typeface="Consolas" panose="020B0609020204030204" pitchFamily="49" charset="0"/>
                <a:sym typeface="Courier New"/>
              </a:rPr>
              <a:t>)</a:t>
            </a:r>
          </a:p>
          <a:p>
            <a:r>
              <a:rPr lang="en-US" dirty="0" err="1">
                <a:latin typeface="Consolas" panose="020B0609020204030204" pitchFamily="49" charset="0"/>
                <a:ea typeface="Courier New"/>
                <a:cs typeface="Consolas" panose="020B0609020204030204" pitchFamily="49" charset="0"/>
                <a:sym typeface="Courier New"/>
              </a:rPr>
              <a:t>ggplot</a:t>
            </a:r>
            <a:r>
              <a:rPr lang="en-US" dirty="0">
                <a:latin typeface="Consolas" panose="020B0609020204030204" pitchFamily="49" charset="0"/>
                <a:ea typeface="Courier New"/>
                <a:cs typeface="Consolas" panose="020B0609020204030204" pitchFamily="49" charset="0"/>
                <a:sym typeface="Courier New"/>
              </a:rPr>
              <a:t>(</a:t>
            </a:r>
            <a:r>
              <a:rPr lang="en-US" dirty="0" err="1">
                <a:latin typeface="Consolas" panose="020B0609020204030204" pitchFamily="49" charset="0"/>
                <a:ea typeface="Courier New"/>
                <a:cs typeface="Consolas" panose="020B0609020204030204" pitchFamily="49" charset="0"/>
                <a:sym typeface="Courier New"/>
              </a:rPr>
              <a:t>batches_tat</a:t>
            </a:r>
            <a:r>
              <a:rPr lang="en-US" dirty="0">
                <a:latin typeface="Consolas" panose="020B0609020204030204" pitchFamily="49" charset="0"/>
                <a:ea typeface="Courier New"/>
                <a:cs typeface="Consolas" panose="020B0609020204030204" pitchFamily="49" charset="0"/>
                <a:sym typeface="Courier New"/>
              </a:rPr>
              <a:t>, </a:t>
            </a:r>
            <a:r>
              <a:rPr lang="en-US" dirty="0" err="1">
                <a:latin typeface="Consolas" panose="020B0609020204030204" pitchFamily="49" charset="0"/>
                <a:ea typeface="Courier New"/>
                <a:cs typeface="Consolas" panose="020B0609020204030204" pitchFamily="49" charset="0"/>
                <a:sym typeface="Courier New"/>
              </a:rPr>
              <a:t>aes</a:t>
            </a:r>
            <a:r>
              <a:rPr lang="en-US" dirty="0">
                <a:latin typeface="Consolas" panose="020B0609020204030204" pitchFamily="49" charset="0"/>
                <a:ea typeface="Courier New"/>
                <a:cs typeface="Consolas" panose="020B0609020204030204" pitchFamily="49" charset="0"/>
                <a:sym typeface="Courier New"/>
              </a:rPr>
              <a:t>(x = </a:t>
            </a:r>
            <a:r>
              <a:rPr lang="en-US" dirty="0" err="1">
                <a:latin typeface="Consolas" panose="020B0609020204030204" pitchFamily="49" charset="0"/>
                <a:ea typeface="Courier New"/>
                <a:cs typeface="Consolas" panose="020B0609020204030204" pitchFamily="49" charset="0"/>
                <a:sym typeface="Courier New"/>
              </a:rPr>
              <a:t>review_duration</a:t>
            </a:r>
            <a:r>
              <a:rPr lang="en-US" dirty="0">
                <a:latin typeface="Consolas" panose="020B0609020204030204" pitchFamily="49" charset="0"/>
                <a:ea typeface="Courier New"/>
                <a:cs typeface="Consolas" panose="020B0609020204030204" pitchFamily="49" charset="0"/>
                <a:sym typeface="Courier New"/>
              </a:rPr>
              <a:t>)) +</a:t>
            </a:r>
          </a:p>
          <a:p>
            <a:r>
              <a:rPr lang="en-US" dirty="0">
                <a:latin typeface="Consolas" panose="020B0609020204030204" pitchFamily="49" charset="0"/>
                <a:ea typeface="Courier New"/>
                <a:cs typeface="Consolas" panose="020B0609020204030204" pitchFamily="49" charset="0"/>
                <a:sym typeface="Courier New"/>
              </a:rPr>
              <a:t>  </a:t>
            </a:r>
            <a:r>
              <a:rPr lang="en-US" dirty="0" err="1">
                <a:latin typeface="Consolas" panose="020B0609020204030204" pitchFamily="49" charset="0"/>
                <a:ea typeface="Courier New"/>
                <a:cs typeface="Consolas" panose="020B0609020204030204" pitchFamily="49" charset="0"/>
                <a:sym typeface="Courier New"/>
              </a:rPr>
              <a:t>geom_histogram</a:t>
            </a:r>
            <a:r>
              <a:rPr lang="en-US" dirty="0">
                <a:latin typeface="Consolas" panose="020B0609020204030204" pitchFamily="49" charset="0"/>
                <a:ea typeface="Courier New"/>
                <a:cs typeface="Consolas" panose="020B0609020204030204" pitchFamily="49" charset="0"/>
                <a:sym typeface="Courier New"/>
              </a:rPr>
              <a:t>(</a:t>
            </a:r>
            <a:r>
              <a:rPr lang="en-US" dirty="0" err="1">
                <a:latin typeface="Consolas" panose="020B0609020204030204" pitchFamily="49" charset="0"/>
                <a:ea typeface="Courier New"/>
                <a:cs typeface="Consolas" panose="020B0609020204030204" pitchFamily="49" charset="0"/>
                <a:sym typeface="Courier New"/>
              </a:rPr>
              <a:t>binwidth</a:t>
            </a:r>
            <a:r>
              <a:rPr lang="en-US" dirty="0">
                <a:latin typeface="Consolas" panose="020B0609020204030204" pitchFamily="49" charset="0"/>
                <a:ea typeface="Courier New"/>
                <a:cs typeface="Consolas" panose="020B0609020204030204" pitchFamily="49" charset="0"/>
                <a:sym typeface="Courier New"/>
              </a:rPr>
              <a:t> = 1)</a:t>
            </a:r>
          </a:p>
        </p:txBody>
      </p:sp>
      <p:graphicFrame>
        <p:nvGraphicFramePr>
          <p:cNvPr id="6" name="Table 6">
            <a:extLst>
              <a:ext uri="{FF2B5EF4-FFF2-40B4-BE49-F238E27FC236}">
                <a16:creationId xmlns:a16="http://schemas.microsoft.com/office/drawing/2014/main" id="{BC039EE9-4896-4D45-A818-4326EA01468F}"/>
              </a:ext>
            </a:extLst>
          </p:cNvPr>
          <p:cNvGraphicFramePr>
            <a:graphicFrameLocks noGrp="1"/>
          </p:cNvGraphicFramePr>
          <p:nvPr/>
        </p:nvGraphicFramePr>
        <p:xfrm>
          <a:off x="552179" y="4839933"/>
          <a:ext cx="6374581" cy="1483360"/>
        </p:xfrm>
        <a:graphic>
          <a:graphicData uri="http://schemas.openxmlformats.org/drawingml/2006/table">
            <a:tbl>
              <a:tblPr firstRow="1" bandRow="1">
                <a:tableStyleId>{5C22544A-7EE6-4342-B048-85BDC9FD1C3A}</a:tableStyleId>
              </a:tblPr>
              <a:tblGrid>
                <a:gridCol w="2225369">
                  <a:extLst>
                    <a:ext uri="{9D8B030D-6E8A-4147-A177-3AD203B41FA5}">
                      <a16:colId xmlns:a16="http://schemas.microsoft.com/office/drawing/2014/main" val="2226664668"/>
                    </a:ext>
                  </a:extLst>
                </a:gridCol>
                <a:gridCol w="2379406">
                  <a:extLst>
                    <a:ext uri="{9D8B030D-6E8A-4147-A177-3AD203B41FA5}">
                      <a16:colId xmlns:a16="http://schemas.microsoft.com/office/drawing/2014/main" val="2915913146"/>
                    </a:ext>
                  </a:extLst>
                </a:gridCol>
                <a:gridCol w="1769806">
                  <a:extLst>
                    <a:ext uri="{9D8B030D-6E8A-4147-A177-3AD203B41FA5}">
                      <a16:colId xmlns:a16="http://schemas.microsoft.com/office/drawing/2014/main" val="2385475061"/>
                    </a:ext>
                  </a:extLst>
                </a:gridCol>
              </a:tblGrid>
              <a:tr h="370840">
                <a:tc>
                  <a:txBody>
                    <a:bodyPr/>
                    <a:lstStyle/>
                    <a:p>
                      <a:r>
                        <a:rPr lang="en-US" dirty="0" err="1"/>
                        <a:t>review_start</a:t>
                      </a:r>
                      <a:endParaRPr lang="en-US" dirty="0"/>
                    </a:p>
                  </a:txBody>
                  <a:tcPr/>
                </a:tc>
                <a:tc>
                  <a:txBody>
                    <a:bodyPr/>
                    <a:lstStyle/>
                    <a:p>
                      <a:r>
                        <a:rPr lang="en-US" dirty="0" err="1"/>
                        <a:t>review_complete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review_duration</a:t>
                      </a:r>
                      <a:endParaRPr lang="en-US" dirty="0"/>
                    </a:p>
                  </a:txBody>
                  <a:tcPr/>
                </a:tc>
                <a:extLst>
                  <a:ext uri="{0D108BD9-81ED-4DB2-BD59-A6C34878D82A}">
                    <a16:rowId xmlns:a16="http://schemas.microsoft.com/office/drawing/2014/main" val="2543973215"/>
                  </a:ext>
                </a:extLst>
              </a:tr>
              <a:tr h="370840">
                <a:tc>
                  <a:txBody>
                    <a:bodyPr/>
                    <a:lstStyle/>
                    <a:p>
                      <a:r>
                        <a:rPr lang="en-US" dirty="0">
                          <a:effectLst/>
                        </a:rPr>
                        <a:t>2017-01-07 13:43:00</a:t>
                      </a:r>
                    </a:p>
                  </a:txBody>
                  <a:tcPr marL="47625" marR="47625" marT="38100" marB="38100" anchor="ctr"/>
                </a:tc>
                <a:tc>
                  <a:txBody>
                    <a:bodyPr/>
                    <a:lstStyle/>
                    <a:p>
                      <a:r>
                        <a:rPr lang="en-US">
                          <a:effectLst/>
                        </a:rPr>
                        <a:t>2017-01-07 14:09:00</a:t>
                      </a:r>
                    </a:p>
                  </a:txBody>
                  <a:tcPr marL="47625" marR="47625" marT="38100" marB="38100" anchor="ctr"/>
                </a:tc>
                <a:tc>
                  <a:txBody>
                    <a:bodyPr/>
                    <a:lstStyle/>
                    <a:p>
                      <a:r>
                        <a:rPr lang="en-US" dirty="0">
                          <a:effectLst/>
                        </a:rPr>
                        <a:t>26 mins</a:t>
                      </a:r>
                    </a:p>
                  </a:txBody>
                  <a:tcPr marL="47625" marR="47625" marT="38100" marB="38100" anchor="ctr"/>
                </a:tc>
                <a:extLst>
                  <a:ext uri="{0D108BD9-81ED-4DB2-BD59-A6C34878D82A}">
                    <a16:rowId xmlns:a16="http://schemas.microsoft.com/office/drawing/2014/main" val="2485466512"/>
                  </a:ext>
                </a:extLst>
              </a:tr>
              <a:tr h="370840">
                <a:tc>
                  <a:txBody>
                    <a:bodyPr/>
                    <a:lstStyle/>
                    <a:p>
                      <a:r>
                        <a:rPr lang="en-US" dirty="0">
                          <a:effectLst/>
                        </a:rPr>
                        <a:t>2017-01-07 11:15:00</a:t>
                      </a:r>
                    </a:p>
                  </a:txBody>
                  <a:tcPr marL="47625" marR="47625" marT="38100" marB="38100" anchor="ctr"/>
                </a:tc>
                <a:tc>
                  <a:txBody>
                    <a:bodyPr/>
                    <a:lstStyle/>
                    <a:p>
                      <a:r>
                        <a:rPr lang="en-US">
                          <a:effectLst/>
                        </a:rPr>
                        <a:t>2017-01-07 11:48:00</a:t>
                      </a:r>
                    </a:p>
                  </a:txBody>
                  <a:tcPr marL="47625" marR="47625" marT="38100" marB="38100" anchor="ctr"/>
                </a:tc>
                <a:tc>
                  <a:txBody>
                    <a:bodyPr/>
                    <a:lstStyle/>
                    <a:p>
                      <a:r>
                        <a:rPr lang="en-US" dirty="0">
                          <a:effectLst/>
                        </a:rPr>
                        <a:t>33 mins</a:t>
                      </a:r>
                    </a:p>
                  </a:txBody>
                  <a:tcPr marL="47625" marR="47625" marT="38100" marB="38100" anchor="ctr"/>
                </a:tc>
                <a:extLst>
                  <a:ext uri="{0D108BD9-81ED-4DB2-BD59-A6C34878D82A}">
                    <a16:rowId xmlns:a16="http://schemas.microsoft.com/office/drawing/2014/main" val="1009991852"/>
                  </a:ext>
                </a:extLst>
              </a:tr>
              <a:tr h="370840">
                <a:tc>
                  <a:txBody>
                    <a:bodyPr/>
                    <a:lstStyle/>
                    <a:p>
                      <a:r>
                        <a:rPr lang="en-US" dirty="0">
                          <a:effectLst/>
                        </a:rPr>
                        <a:t>2017-01-07 09:22:00</a:t>
                      </a:r>
                    </a:p>
                  </a:txBody>
                  <a:tcPr marL="47625" marR="47625" marT="38100" marB="38100" anchor="ctr"/>
                </a:tc>
                <a:tc>
                  <a:txBody>
                    <a:bodyPr/>
                    <a:lstStyle/>
                    <a:p>
                      <a:r>
                        <a:rPr lang="en-US">
                          <a:effectLst/>
                        </a:rPr>
                        <a:t>2017-01-07 10:05:00</a:t>
                      </a:r>
                    </a:p>
                  </a:txBody>
                  <a:tcPr marL="47625" marR="47625" marT="38100" marB="38100" anchor="ctr"/>
                </a:tc>
                <a:tc>
                  <a:txBody>
                    <a:bodyPr/>
                    <a:lstStyle/>
                    <a:p>
                      <a:r>
                        <a:rPr lang="en-US" dirty="0">
                          <a:effectLst/>
                        </a:rPr>
                        <a:t>43 mins</a:t>
                      </a:r>
                    </a:p>
                  </a:txBody>
                  <a:tcPr marL="47625" marR="47625" marT="38100" marB="38100" anchor="ctr"/>
                </a:tc>
                <a:extLst>
                  <a:ext uri="{0D108BD9-81ED-4DB2-BD59-A6C34878D82A}">
                    <a16:rowId xmlns:a16="http://schemas.microsoft.com/office/drawing/2014/main" val="3806751451"/>
                  </a:ext>
                </a:extLst>
              </a:tr>
            </a:tbl>
          </a:graphicData>
        </a:graphic>
      </p:graphicFrame>
      <p:pic>
        <p:nvPicPr>
          <p:cNvPr id="8" name="Picture 7">
            <a:extLst>
              <a:ext uri="{FF2B5EF4-FFF2-40B4-BE49-F238E27FC236}">
                <a16:creationId xmlns:a16="http://schemas.microsoft.com/office/drawing/2014/main" id="{700A3EE1-F8E6-3E4D-A75B-08A9DB5A86DE}"/>
              </a:ext>
            </a:extLst>
          </p:cNvPr>
          <p:cNvPicPr>
            <a:picLocks noChangeAspect="1"/>
          </p:cNvPicPr>
          <p:nvPr/>
        </p:nvPicPr>
        <p:blipFill>
          <a:blip r:embed="rId2"/>
          <a:stretch>
            <a:fillRect/>
          </a:stretch>
        </p:blipFill>
        <p:spPr>
          <a:xfrm>
            <a:off x="7503383" y="4305227"/>
            <a:ext cx="4136438" cy="2552773"/>
          </a:xfrm>
          <a:prstGeom prst="rect">
            <a:avLst/>
          </a:prstGeom>
        </p:spPr>
      </p:pic>
    </p:spTree>
    <p:extLst>
      <p:ext uri="{BB962C8B-B14F-4D97-AF65-F5344CB8AC3E}">
        <p14:creationId xmlns:p14="http://schemas.microsoft.com/office/powerpoint/2010/main" val="825846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A3C2-F400-2B42-B407-99B5FB501E30}"/>
              </a:ext>
            </a:extLst>
          </p:cNvPr>
          <p:cNvSpPr>
            <a:spLocks noGrp="1"/>
          </p:cNvSpPr>
          <p:nvPr>
            <p:ph type="title"/>
          </p:nvPr>
        </p:nvSpPr>
        <p:spPr/>
        <p:txBody>
          <a:bodyPr/>
          <a:lstStyle/>
          <a:p>
            <a:r>
              <a:rPr lang="en-US" dirty="0" err="1"/>
              <a:t>Difftime</a:t>
            </a:r>
            <a:r>
              <a:rPr lang="en-US" dirty="0"/>
              <a:t> objects can be converted to durations for greater consistency</a:t>
            </a:r>
          </a:p>
        </p:txBody>
      </p:sp>
      <p:sp>
        <p:nvSpPr>
          <p:cNvPr id="4" name="Google Shape;131;p17">
            <a:extLst>
              <a:ext uri="{FF2B5EF4-FFF2-40B4-BE49-F238E27FC236}">
                <a16:creationId xmlns:a16="http://schemas.microsoft.com/office/drawing/2014/main" id="{647758C0-FFBA-ED42-B27B-4812C6404494}"/>
              </a:ext>
            </a:extLst>
          </p:cNvPr>
          <p:cNvSpPr/>
          <p:nvPr/>
        </p:nvSpPr>
        <p:spPr>
          <a:xfrm>
            <a:off x="1615000" y="3429000"/>
            <a:ext cx="8667345" cy="957645"/>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5" name="Rectangle 4">
            <a:extLst>
              <a:ext uri="{FF2B5EF4-FFF2-40B4-BE49-F238E27FC236}">
                <a16:creationId xmlns:a16="http://schemas.microsoft.com/office/drawing/2014/main" id="{FA9363A3-E818-6046-86C5-66ED77D18F18}"/>
              </a:ext>
            </a:extLst>
          </p:cNvPr>
          <p:cNvSpPr/>
          <p:nvPr/>
        </p:nvSpPr>
        <p:spPr>
          <a:xfrm>
            <a:off x="1615000" y="3429000"/>
            <a:ext cx="8667345" cy="923330"/>
          </a:xfrm>
          <a:prstGeom prst="rect">
            <a:avLst/>
          </a:prstGeom>
        </p:spPr>
        <p:txBody>
          <a:bodyPr wrap="square">
            <a:spAutoFit/>
          </a:bodyPr>
          <a:lstStyle/>
          <a:p>
            <a:r>
              <a:rPr lang="en-US" dirty="0" err="1">
                <a:latin typeface="Consolas" panose="020B0609020204030204" pitchFamily="49" charset="0"/>
                <a:ea typeface="Courier New"/>
                <a:cs typeface="Consolas" panose="020B0609020204030204" pitchFamily="49" charset="0"/>
                <a:sym typeface="Courier New"/>
              </a:rPr>
              <a:t>batches_tat</a:t>
            </a:r>
            <a:r>
              <a:rPr lang="en-US" dirty="0">
                <a:latin typeface="Consolas" panose="020B0609020204030204" pitchFamily="49" charset="0"/>
                <a:ea typeface="Courier New"/>
                <a:cs typeface="Consolas" panose="020B0609020204030204" pitchFamily="49" charset="0"/>
                <a:sym typeface="Courier New"/>
              </a:rPr>
              <a:t> &lt;- </a:t>
            </a:r>
            <a:r>
              <a:rPr lang="en-US" dirty="0" err="1">
                <a:latin typeface="Consolas" panose="020B0609020204030204" pitchFamily="49" charset="0"/>
                <a:ea typeface="Courier New"/>
                <a:cs typeface="Consolas" panose="020B0609020204030204" pitchFamily="49" charset="0"/>
                <a:sym typeface="Courier New"/>
              </a:rPr>
              <a:t>all_batches</a:t>
            </a:r>
            <a:r>
              <a:rPr lang="en-US" dirty="0">
                <a:latin typeface="Consolas" panose="020B0609020204030204" pitchFamily="49" charset="0"/>
                <a:ea typeface="Courier New"/>
                <a:cs typeface="Consolas" panose="020B0609020204030204" pitchFamily="49" charset="0"/>
                <a:sym typeface="Courier New"/>
              </a:rPr>
              <a:t> %&gt;%</a:t>
            </a:r>
          </a:p>
          <a:p>
            <a:r>
              <a:rPr lang="en-US" dirty="0">
                <a:latin typeface="Consolas" panose="020B0609020204030204" pitchFamily="49" charset="0"/>
                <a:ea typeface="Courier New"/>
                <a:cs typeface="Consolas" panose="020B0609020204030204" pitchFamily="49" charset="0"/>
                <a:sym typeface="Courier New"/>
              </a:rPr>
              <a:t>  mutate(</a:t>
            </a:r>
            <a:r>
              <a:rPr lang="en-US" dirty="0" err="1">
                <a:latin typeface="Consolas" panose="020B0609020204030204" pitchFamily="49" charset="0"/>
                <a:ea typeface="Courier New"/>
                <a:cs typeface="Consolas" panose="020B0609020204030204" pitchFamily="49" charset="0"/>
                <a:sym typeface="Courier New"/>
              </a:rPr>
              <a:t>review_duration</a:t>
            </a:r>
            <a:r>
              <a:rPr lang="en-US" dirty="0">
                <a:latin typeface="Consolas" panose="020B0609020204030204" pitchFamily="49" charset="0"/>
                <a:ea typeface="Courier New"/>
                <a:cs typeface="Consolas" panose="020B0609020204030204" pitchFamily="49" charset="0"/>
                <a:sym typeface="Courier New"/>
              </a:rPr>
              <a:t> = </a:t>
            </a:r>
            <a:r>
              <a:rPr lang="en-US" dirty="0" err="1">
                <a:latin typeface="Consolas" panose="020B0609020204030204" pitchFamily="49" charset="0"/>
                <a:ea typeface="Courier New"/>
                <a:cs typeface="Consolas" panose="020B0609020204030204" pitchFamily="49" charset="0"/>
                <a:sym typeface="Courier New"/>
              </a:rPr>
              <a:t>as.duration</a:t>
            </a:r>
            <a:r>
              <a:rPr lang="en-US" dirty="0">
                <a:latin typeface="Consolas" panose="020B0609020204030204" pitchFamily="49" charset="0"/>
                <a:ea typeface="Courier New"/>
                <a:cs typeface="Consolas" panose="020B0609020204030204" pitchFamily="49" charset="0"/>
                <a:sym typeface="Courier New"/>
              </a:rPr>
              <a:t>(</a:t>
            </a:r>
            <a:r>
              <a:rPr lang="en-US" dirty="0" err="1">
                <a:latin typeface="Consolas" panose="020B0609020204030204" pitchFamily="49" charset="0"/>
                <a:ea typeface="Courier New"/>
                <a:cs typeface="Consolas" panose="020B0609020204030204" pitchFamily="49" charset="0"/>
                <a:sym typeface="Courier New"/>
              </a:rPr>
              <a:t>review_complete_timestamp</a:t>
            </a:r>
            <a:r>
              <a:rPr lang="en-US" dirty="0">
                <a:latin typeface="Consolas" panose="020B0609020204030204" pitchFamily="49" charset="0"/>
                <a:ea typeface="Courier New"/>
                <a:cs typeface="Consolas" panose="020B0609020204030204" pitchFamily="49" charset="0"/>
                <a:sym typeface="Courier New"/>
              </a:rPr>
              <a:t> - </a:t>
            </a:r>
            <a:r>
              <a:rPr lang="en-US" dirty="0" err="1">
                <a:latin typeface="Consolas" panose="020B0609020204030204" pitchFamily="49" charset="0"/>
                <a:ea typeface="Courier New"/>
                <a:cs typeface="Consolas" panose="020B0609020204030204" pitchFamily="49" charset="0"/>
                <a:sym typeface="Courier New"/>
              </a:rPr>
              <a:t>review_start_timestamp</a:t>
            </a:r>
            <a:r>
              <a:rPr lang="en-US" dirty="0">
                <a:latin typeface="Consolas" panose="020B0609020204030204" pitchFamily="49" charset="0"/>
                <a:ea typeface="Courier New"/>
                <a:cs typeface="Consolas" panose="020B0609020204030204" pitchFamily="49" charset="0"/>
                <a:sym typeface="Courier New"/>
              </a:rPr>
              <a:t>))</a:t>
            </a:r>
          </a:p>
        </p:txBody>
      </p:sp>
      <p:graphicFrame>
        <p:nvGraphicFramePr>
          <p:cNvPr id="6" name="Table 6">
            <a:extLst>
              <a:ext uri="{FF2B5EF4-FFF2-40B4-BE49-F238E27FC236}">
                <a16:creationId xmlns:a16="http://schemas.microsoft.com/office/drawing/2014/main" id="{BC039EE9-4896-4D45-A818-4326EA01468F}"/>
              </a:ext>
            </a:extLst>
          </p:cNvPr>
          <p:cNvGraphicFramePr>
            <a:graphicFrameLocks noGrp="1"/>
          </p:cNvGraphicFramePr>
          <p:nvPr>
            <p:extLst>
              <p:ext uri="{D42A27DB-BD31-4B8C-83A1-F6EECF244321}">
                <p14:modId xmlns:p14="http://schemas.microsoft.com/office/powerpoint/2010/main" val="398332454"/>
              </p:ext>
            </p:extLst>
          </p:nvPr>
        </p:nvGraphicFramePr>
        <p:xfrm>
          <a:off x="2409182" y="5037372"/>
          <a:ext cx="7373636" cy="1483360"/>
        </p:xfrm>
        <a:graphic>
          <a:graphicData uri="http://schemas.openxmlformats.org/drawingml/2006/table">
            <a:tbl>
              <a:tblPr firstRow="1" bandRow="1">
                <a:tableStyleId>{5C22544A-7EE6-4342-B048-85BDC9FD1C3A}</a:tableStyleId>
              </a:tblPr>
              <a:tblGrid>
                <a:gridCol w="2574139">
                  <a:extLst>
                    <a:ext uri="{9D8B030D-6E8A-4147-A177-3AD203B41FA5}">
                      <a16:colId xmlns:a16="http://schemas.microsoft.com/office/drawing/2014/main" val="2226664668"/>
                    </a:ext>
                  </a:extLst>
                </a:gridCol>
                <a:gridCol w="2752318">
                  <a:extLst>
                    <a:ext uri="{9D8B030D-6E8A-4147-A177-3AD203B41FA5}">
                      <a16:colId xmlns:a16="http://schemas.microsoft.com/office/drawing/2014/main" val="2915913146"/>
                    </a:ext>
                  </a:extLst>
                </a:gridCol>
                <a:gridCol w="2047179">
                  <a:extLst>
                    <a:ext uri="{9D8B030D-6E8A-4147-A177-3AD203B41FA5}">
                      <a16:colId xmlns:a16="http://schemas.microsoft.com/office/drawing/2014/main" val="2385475061"/>
                    </a:ext>
                  </a:extLst>
                </a:gridCol>
              </a:tblGrid>
              <a:tr h="370840">
                <a:tc>
                  <a:txBody>
                    <a:bodyPr/>
                    <a:lstStyle/>
                    <a:p>
                      <a:r>
                        <a:rPr lang="en-US" dirty="0" err="1"/>
                        <a:t>review_start</a:t>
                      </a:r>
                      <a:endParaRPr lang="en-US" dirty="0"/>
                    </a:p>
                  </a:txBody>
                  <a:tcPr/>
                </a:tc>
                <a:tc>
                  <a:txBody>
                    <a:bodyPr/>
                    <a:lstStyle/>
                    <a:p>
                      <a:r>
                        <a:rPr lang="en-US" dirty="0" err="1"/>
                        <a:t>review_complete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review_duration</a:t>
                      </a:r>
                      <a:endParaRPr lang="en-US" dirty="0"/>
                    </a:p>
                  </a:txBody>
                  <a:tcPr/>
                </a:tc>
                <a:extLst>
                  <a:ext uri="{0D108BD9-81ED-4DB2-BD59-A6C34878D82A}">
                    <a16:rowId xmlns:a16="http://schemas.microsoft.com/office/drawing/2014/main" val="2543973215"/>
                  </a:ext>
                </a:extLst>
              </a:tr>
              <a:tr h="370840">
                <a:tc>
                  <a:txBody>
                    <a:bodyPr/>
                    <a:lstStyle/>
                    <a:p>
                      <a:r>
                        <a:rPr lang="en-US" dirty="0">
                          <a:effectLst/>
                        </a:rPr>
                        <a:t>2017-01-07 13:43:00</a:t>
                      </a:r>
                    </a:p>
                  </a:txBody>
                  <a:tcPr marL="47625" marR="47625" marT="38100" marB="38100" anchor="ctr"/>
                </a:tc>
                <a:tc>
                  <a:txBody>
                    <a:bodyPr/>
                    <a:lstStyle/>
                    <a:p>
                      <a:r>
                        <a:rPr lang="en-US">
                          <a:effectLst/>
                        </a:rPr>
                        <a:t>2017-01-07 14:09:00</a:t>
                      </a:r>
                    </a:p>
                  </a:txBody>
                  <a:tcPr marL="47625" marR="47625" marT="38100" marB="38100" anchor="ctr"/>
                </a:tc>
                <a:tc>
                  <a:txBody>
                    <a:bodyPr/>
                    <a:lstStyle/>
                    <a:p>
                      <a:r>
                        <a:rPr lang="en-US" sz="1800" b="0" i="0" kern="1200" dirty="0">
                          <a:solidFill>
                            <a:schemeClr val="dk1"/>
                          </a:solidFill>
                          <a:effectLst/>
                          <a:latin typeface="+mn-lt"/>
                          <a:ea typeface="+mn-ea"/>
                          <a:cs typeface="+mn-cs"/>
                        </a:rPr>
                        <a:t>1560s (~26 minutes)</a:t>
                      </a:r>
                      <a:endParaRPr lang="en-US" dirty="0">
                        <a:effectLst/>
                      </a:endParaRPr>
                    </a:p>
                  </a:txBody>
                  <a:tcPr marL="47625" marR="47625" marT="38100" marB="38100" anchor="ctr"/>
                </a:tc>
                <a:extLst>
                  <a:ext uri="{0D108BD9-81ED-4DB2-BD59-A6C34878D82A}">
                    <a16:rowId xmlns:a16="http://schemas.microsoft.com/office/drawing/2014/main" val="2485466512"/>
                  </a:ext>
                </a:extLst>
              </a:tr>
              <a:tr h="370840">
                <a:tc>
                  <a:txBody>
                    <a:bodyPr/>
                    <a:lstStyle/>
                    <a:p>
                      <a:r>
                        <a:rPr lang="en-US" dirty="0">
                          <a:effectLst/>
                        </a:rPr>
                        <a:t>2017-01-07 11:15:00</a:t>
                      </a:r>
                    </a:p>
                  </a:txBody>
                  <a:tcPr marL="47625" marR="47625" marT="38100" marB="38100" anchor="ctr"/>
                </a:tc>
                <a:tc>
                  <a:txBody>
                    <a:bodyPr/>
                    <a:lstStyle/>
                    <a:p>
                      <a:r>
                        <a:rPr lang="en-US">
                          <a:effectLst/>
                        </a:rPr>
                        <a:t>2017-01-07 11:48:00</a:t>
                      </a:r>
                    </a:p>
                  </a:txBody>
                  <a:tcPr marL="47625" marR="47625" marT="38100" marB="38100" anchor="ctr"/>
                </a:tc>
                <a:tc>
                  <a:txBody>
                    <a:bodyPr/>
                    <a:lstStyle/>
                    <a:p>
                      <a:r>
                        <a:rPr lang="en-US" sz="1800" b="0" i="0" kern="1200" dirty="0">
                          <a:solidFill>
                            <a:schemeClr val="dk1"/>
                          </a:solidFill>
                          <a:effectLst/>
                          <a:latin typeface="+mn-lt"/>
                          <a:ea typeface="+mn-ea"/>
                          <a:cs typeface="+mn-cs"/>
                        </a:rPr>
                        <a:t>1980s (~33 minutes)</a:t>
                      </a:r>
                      <a:endParaRPr lang="en-US" dirty="0">
                        <a:effectLst/>
                      </a:endParaRPr>
                    </a:p>
                  </a:txBody>
                  <a:tcPr marL="47625" marR="47625" marT="38100" marB="38100" anchor="ctr"/>
                </a:tc>
                <a:extLst>
                  <a:ext uri="{0D108BD9-81ED-4DB2-BD59-A6C34878D82A}">
                    <a16:rowId xmlns:a16="http://schemas.microsoft.com/office/drawing/2014/main" val="1009991852"/>
                  </a:ext>
                </a:extLst>
              </a:tr>
              <a:tr h="370840">
                <a:tc>
                  <a:txBody>
                    <a:bodyPr/>
                    <a:lstStyle/>
                    <a:p>
                      <a:r>
                        <a:rPr lang="en-US" dirty="0">
                          <a:effectLst/>
                        </a:rPr>
                        <a:t>2017-01-07 09:22:00</a:t>
                      </a:r>
                    </a:p>
                  </a:txBody>
                  <a:tcPr marL="47625" marR="47625" marT="38100" marB="38100" anchor="ctr"/>
                </a:tc>
                <a:tc>
                  <a:txBody>
                    <a:bodyPr/>
                    <a:lstStyle/>
                    <a:p>
                      <a:r>
                        <a:rPr lang="en-US">
                          <a:effectLst/>
                        </a:rPr>
                        <a:t>2017-01-07 10:05:00</a:t>
                      </a:r>
                    </a:p>
                  </a:txBody>
                  <a:tcPr marL="47625" marR="47625" marT="38100" marB="38100" anchor="ctr"/>
                </a:tc>
                <a:tc>
                  <a:txBody>
                    <a:bodyPr/>
                    <a:lstStyle/>
                    <a:p>
                      <a:r>
                        <a:rPr lang="en-US" sz="1800" b="0" i="0" kern="1200" dirty="0">
                          <a:solidFill>
                            <a:schemeClr val="dk1"/>
                          </a:solidFill>
                          <a:effectLst/>
                          <a:latin typeface="+mn-lt"/>
                          <a:ea typeface="+mn-ea"/>
                          <a:cs typeface="+mn-cs"/>
                        </a:rPr>
                        <a:t>2580s (~43 minutes)</a:t>
                      </a:r>
                      <a:endParaRPr lang="en-US" dirty="0">
                        <a:effectLst/>
                      </a:endParaRPr>
                    </a:p>
                  </a:txBody>
                  <a:tcPr marL="47625" marR="47625" marT="38100" marB="38100" anchor="ctr"/>
                </a:tc>
                <a:extLst>
                  <a:ext uri="{0D108BD9-81ED-4DB2-BD59-A6C34878D82A}">
                    <a16:rowId xmlns:a16="http://schemas.microsoft.com/office/drawing/2014/main" val="3806751451"/>
                  </a:ext>
                </a:extLst>
              </a:tr>
            </a:tbl>
          </a:graphicData>
        </a:graphic>
      </p:graphicFrame>
      <p:grpSp>
        <p:nvGrpSpPr>
          <p:cNvPr id="9" name="Group 8">
            <a:extLst>
              <a:ext uri="{FF2B5EF4-FFF2-40B4-BE49-F238E27FC236}">
                <a16:creationId xmlns:a16="http://schemas.microsoft.com/office/drawing/2014/main" id="{D8984092-8BC3-8748-ADBB-7CB85D6996F6}"/>
              </a:ext>
            </a:extLst>
          </p:cNvPr>
          <p:cNvGrpSpPr/>
          <p:nvPr/>
        </p:nvGrpSpPr>
        <p:grpSpPr>
          <a:xfrm>
            <a:off x="5239934" y="2245774"/>
            <a:ext cx="2365216" cy="1261884"/>
            <a:chOff x="896764" y="1599281"/>
            <a:chExt cx="2365216" cy="1501999"/>
          </a:xfrm>
        </p:grpSpPr>
        <p:sp>
          <p:nvSpPr>
            <p:cNvPr id="10" name="Rounded Rectangular Callout 9">
              <a:extLst>
                <a:ext uri="{FF2B5EF4-FFF2-40B4-BE49-F238E27FC236}">
                  <a16:creationId xmlns:a16="http://schemas.microsoft.com/office/drawing/2014/main" id="{96AE4F2B-87F9-F448-9F61-EEF948C0332E}"/>
                </a:ext>
              </a:extLst>
            </p:cNvPr>
            <p:cNvSpPr/>
            <p:nvPr/>
          </p:nvSpPr>
          <p:spPr>
            <a:xfrm>
              <a:off x="896764" y="1732048"/>
              <a:ext cx="2365216" cy="1246648"/>
            </a:xfrm>
            <a:prstGeom prst="wedgeRoundRectCallout">
              <a:avLst>
                <a:gd name="adj1" fmla="val -24370"/>
                <a:gd name="adj2" fmla="val 86518"/>
                <a:gd name="adj3" fmla="val 16667"/>
              </a:avLst>
            </a:prstGeom>
            <a:solidFill>
              <a:schemeClr val="accent2">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60A7189-E7AC-0845-B3FE-A59F3DF98371}"/>
                </a:ext>
              </a:extLst>
            </p:cNvPr>
            <p:cNvSpPr txBox="1"/>
            <p:nvPr/>
          </p:nvSpPr>
          <p:spPr>
            <a:xfrm>
              <a:off x="896764" y="1599281"/>
              <a:ext cx="2365216" cy="1501999"/>
            </a:xfrm>
            <a:prstGeom prst="rect">
              <a:avLst/>
            </a:prstGeom>
            <a:noFill/>
          </p:spPr>
          <p:txBody>
            <a:bodyPr wrap="square" rtlCol="0" anchor="ctr">
              <a:spAutoFit/>
            </a:bodyPr>
            <a:lstStyle/>
            <a:p>
              <a:pPr algn="ctr"/>
              <a:endParaRPr lang="en-US" dirty="0">
                <a:solidFill>
                  <a:schemeClr val="bg1"/>
                </a:solidFill>
              </a:endParaRPr>
            </a:p>
            <a:p>
              <a:pPr algn="ctr"/>
              <a:r>
                <a:rPr lang="en-US" sz="2000" dirty="0">
                  <a:solidFill>
                    <a:schemeClr val="bg1"/>
                  </a:solidFill>
                  <a:latin typeface="Consolas" panose="020B0609020204030204" pitchFamily="49" charset="0"/>
                  <a:cs typeface="Consolas" panose="020B0609020204030204" pitchFamily="49" charset="0"/>
                </a:rPr>
                <a:t>convert to duration</a:t>
              </a:r>
              <a:endParaRPr lang="en-US" sz="2000" dirty="0">
                <a:solidFill>
                  <a:schemeClr val="bg1"/>
                </a:solidFill>
                <a:latin typeface="Consolas" panose="020B0609020204030204" pitchFamily="49" charset="0"/>
                <a:ea typeface="Monaco" charset="0"/>
                <a:cs typeface="Consolas" panose="020B0609020204030204" pitchFamily="49" charset="0"/>
              </a:endParaRPr>
            </a:p>
            <a:p>
              <a:pPr algn="ctr"/>
              <a:endParaRPr lang="en-US" dirty="0">
                <a:solidFill>
                  <a:schemeClr val="bg1"/>
                </a:solidFill>
              </a:endParaRPr>
            </a:p>
          </p:txBody>
        </p:sp>
      </p:grpSp>
    </p:spTree>
    <p:extLst>
      <p:ext uri="{BB962C8B-B14F-4D97-AF65-F5344CB8AC3E}">
        <p14:creationId xmlns:p14="http://schemas.microsoft.com/office/powerpoint/2010/main" val="62516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31;p17">
            <a:extLst>
              <a:ext uri="{FF2B5EF4-FFF2-40B4-BE49-F238E27FC236}">
                <a16:creationId xmlns:a16="http://schemas.microsoft.com/office/drawing/2014/main" id="{63DD9F38-78D4-B44F-B77A-A45902E728A2}"/>
              </a:ext>
            </a:extLst>
          </p:cNvPr>
          <p:cNvSpPr/>
          <p:nvPr/>
        </p:nvSpPr>
        <p:spPr>
          <a:xfrm>
            <a:off x="1602164" y="5469451"/>
            <a:ext cx="1298352" cy="31463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7" name="Google Shape;131;p17">
            <a:extLst>
              <a:ext uri="{FF2B5EF4-FFF2-40B4-BE49-F238E27FC236}">
                <a16:creationId xmlns:a16="http://schemas.microsoft.com/office/drawing/2014/main" id="{8A7CE724-8D40-C44F-BB3D-D16752DDFB67}"/>
              </a:ext>
            </a:extLst>
          </p:cNvPr>
          <p:cNvSpPr/>
          <p:nvPr/>
        </p:nvSpPr>
        <p:spPr>
          <a:xfrm>
            <a:off x="1602163" y="4936169"/>
            <a:ext cx="1298353" cy="31463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6" name="Google Shape;131;p17">
            <a:extLst>
              <a:ext uri="{FF2B5EF4-FFF2-40B4-BE49-F238E27FC236}">
                <a16:creationId xmlns:a16="http://schemas.microsoft.com/office/drawing/2014/main" id="{9D13FB00-16BF-E848-B133-46B92D17213B}"/>
              </a:ext>
            </a:extLst>
          </p:cNvPr>
          <p:cNvSpPr/>
          <p:nvPr/>
        </p:nvSpPr>
        <p:spPr>
          <a:xfrm>
            <a:off x="1602164" y="4088254"/>
            <a:ext cx="1426171" cy="31463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5" name="Google Shape;131;p17">
            <a:extLst>
              <a:ext uri="{FF2B5EF4-FFF2-40B4-BE49-F238E27FC236}">
                <a16:creationId xmlns:a16="http://schemas.microsoft.com/office/drawing/2014/main" id="{2A21654A-E58D-F54A-9CED-DFC1D2E919FA}"/>
              </a:ext>
            </a:extLst>
          </p:cNvPr>
          <p:cNvSpPr/>
          <p:nvPr/>
        </p:nvSpPr>
        <p:spPr>
          <a:xfrm>
            <a:off x="1602163" y="3542564"/>
            <a:ext cx="2271745" cy="31463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4" name="Google Shape;131;p17">
            <a:extLst>
              <a:ext uri="{FF2B5EF4-FFF2-40B4-BE49-F238E27FC236}">
                <a16:creationId xmlns:a16="http://schemas.microsoft.com/office/drawing/2014/main" id="{174C5C88-F754-0844-A53E-5DA820898648}"/>
              </a:ext>
            </a:extLst>
          </p:cNvPr>
          <p:cNvSpPr/>
          <p:nvPr/>
        </p:nvSpPr>
        <p:spPr>
          <a:xfrm>
            <a:off x="1602164" y="2996874"/>
            <a:ext cx="1671978" cy="31463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2" name="Title 1">
            <a:extLst>
              <a:ext uri="{FF2B5EF4-FFF2-40B4-BE49-F238E27FC236}">
                <a16:creationId xmlns:a16="http://schemas.microsoft.com/office/drawing/2014/main" id="{93273B33-6F84-6A44-8015-E337B81B90A5}"/>
              </a:ext>
            </a:extLst>
          </p:cNvPr>
          <p:cNvSpPr>
            <a:spLocks noGrp="1"/>
          </p:cNvSpPr>
          <p:nvPr>
            <p:ph type="title"/>
          </p:nvPr>
        </p:nvSpPr>
        <p:spPr/>
        <p:txBody>
          <a:bodyPr/>
          <a:lstStyle/>
          <a:p>
            <a:r>
              <a:rPr lang="en-US" dirty="0"/>
              <a:t>Constructor functions can be used to create durations</a:t>
            </a:r>
          </a:p>
        </p:txBody>
      </p:sp>
      <p:sp>
        <p:nvSpPr>
          <p:cNvPr id="7" name="Google Shape;131;p17">
            <a:extLst>
              <a:ext uri="{FF2B5EF4-FFF2-40B4-BE49-F238E27FC236}">
                <a16:creationId xmlns:a16="http://schemas.microsoft.com/office/drawing/2014/main" id="{C16151E3-6E0D-1F4C-80F6-A9D94CE0E3E8}"/>
              </a:ext>
            </a:extLst>
          </p:cNvPr>
          <p:cNvSpPr/>
          <p:nvPr/>
        </p:nvSpPr>
        <p:spPr>
          <a:xfrm>
            <a:off x="1602164" y="2451184"/>
            <a:ext cx="1671978" cy="31463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8" name="Rectangle 7">
            <a:extLst>
              <a:ext uri="{FF2B5EF4-FFF2-40B4-BE49-F238E27FC236}">
                <a16:creationId xmlns:a16="http://schemas.microsoft.com/office/drawing/2014/main" id="{7D5C57BC-46B7-0944-A736-26227F4D64BD}"/>
              </a:ext>
            </a:extLst>
          </p:cNvPr>
          <p:cNvSpPr/>
          <p:nvPr/>
        </p:nvSpPr>
        <p:spPr>
          <a:xfrm>
            <a:off x="1602164" y="2405399"/>
            <a:ext cx="8800365" cy="3693319"/>
          </a:xfrm>
          <a:prstGeom prst="rect">
            <a:avLst/>
          </a:prstGeom>
        </p:spPr>
        <p:txBody>
          <a:bodyPr wrap="square">
            <a:spAutoFit/>
          </a:bodyPr>
          <a:lstStyle/>
          <a:p>
            <a:r>
              <a:rPr lang="en-US" dirty="0" err="1">
                <a:latin typeface="Consolas" panose="020B0609020204030204" pitchFamily="49" charset="0"/>
                <a:ea typeface="Courier New"/>
                <a:cs typeface="Consolas" panose="020B0609020204030204" pitchFamily="49" charset="0"/>
                <a:sym typeface="Courier New"/>
              </a:rPr>
              <a:t>dseconds</a:t>
            </a:r>
            <a:r>
              <a:rPr lang="en-US" dirty="0">
                <a:latin typeface="Consolas" panose="020B0609020204030204" pitchFamily="49" charset="0"/>
                <a:ea typeface="Courier New"/>
                <a:cs typeface="Consolas" panose="020B0609020204030204" pitchFamily="49" charset="0"/>
                <a:sym typeface="Courier New"/>
              </a:rPr>
              <a:t>(15)</a:t>
            </a:r>
          </a:p>
          <a:p>
            <a:r>
              <a:rPr lang="en-US" dirty="0">
                <a:latin typeface="Consolas" panose="020B0609020204030204" pitchFamily="49" charset="0"/>
                <a:ea typeface="Courier New"/>
                <a:cs typeface="Consolas" panose="020B0609020204030204" pitchFamily="49" charset="0"/>
                <a:sym typeface="Courier New"/>
              </a:rPr>
              <a:t>#&gt; [1] "15s"</a:t>
            </a:r>
          </a:p>
          <a:p>
            <a:r>
              <a:rPr lang="en-US" dirty="0" err="1">
                <a:latin typeface="Consolas" panose="020B0609020204030204" pitchFamily="49" charset="0"/>
                <a:ea typeface="Courier New"/>
                <a:cs typeface="Consolas" panose="020B0609020204030204" pitchFamily="49" charset="0"/>
                <a:sym typeface="Courier New"/>
              </a:rPr>
              <a:t>dminutes</a:t>
            </a:r>
            <a:r>
              <a:rPr lang="en-US" dirty="0">
                <a:latin typeface="Consolas" panose="020B0609020204030204" pitchFamily="49" charset="0"/>
                <a:ea typeface="Courier New"/>
                <a:cs typeface="Consolas" panose="020B0609020204030204" pitchFamily="49" charset="0"/>
                <a:sym typeface="Courier New"/>
              </a:rPr>
              <a:t>(10)</a:t>
            </a:r>
          </a:p>
          <a:p>
            <a:r>
              <a:rPr lang="en-US" dirty="0">
                <a:latin typeface="Consolas" panose="020B0609020204030204" pitchFamily="49" charset="0"/>
                <a:ea typeface="Courier New"/>
                <a:cs typeface="Consolas" panose="020B0609020204030204" pitchFamily="49" charset="0"/>
                <a:sym typeface="Courier New"/>
              </a:rPr>
              <a:t>#&gt; [1] "600s (~10 minutes)"</a:t>
            </a:r>
          </a:p>
          <a:p>
            <a:r>
              <a:rPr lang="en-US" dirty="0" err="1">
                <a:latin typeface="Consolas" panose="020B0609020204030204" pitchFamily="49" charset="0"/>
                <a:ea typeface="Courier New"/>
                <a:cs typeface="Consolas" panose="020B0609020204030204" pitchFamily="49" charset="0"/>
                <a:sym typeface="Courier New"/>
              </a:rPr>
              <a:t>dhours</a:t>
            </a:r>
            <a:r>
              <a:rPr lang="en-US" dirty="0">
                <a:latin typeface="Consolas" panose="020B0609020204030204" pitchFamily="49" charset="0"/>
                <a:ea typeface="Courier New"/>
                <a:cs typeface="Consolas" panose="020B0609020204030204" pitchFamily="49" charset="0"/>
                <a:sym typeface="Courier New"/>
              </a:rPr>
              <a:t>(c(12, 24))</a:t>
            </a:r>
          </a:p>
          <a:p>
            <a:r>
              <a:rPr lang="en-US" dirty="0">
                <a:latin typeface="Consolas" panose="020B0609020204030204" pitchFamily="49" charset="0"/>
                <a:ea typeface="Courier New"/>
                <a:cs typeface="Consolas" panose="020B0609020204030204" pitchFamily="49" charset="0"/>
                <a:sym typeface="Courier New"/>
              </a:rPr>
              <a:t>#&gt; [1] "43200s (~12 hours)" "86400s (~1 days)"</a:t>
            </a:r>
          </a:p>
          <a:p>
            <a:r>
              <a:rPr lang="en-US" dirty="0" err="1">
                <a:latin typeface="Consolas" panose="020B0609020204030204" pitchFamily="49" charset="0"/>
                <a:ea typeface="Courier New"/>
                <a:cs typeface="Consolas" panose="020B0609020204030204" pitchFamily="49" charset="0"/>
                <a:sym typeface="Courier New"/>
              </a:rPr>
              <a:t>ddays</a:t>
            </a:r>
            <a:r>
              <a:rPr lang="en-US" dirty="0">
                <a:latin typeface="Consolas" panose="020B0609020204030204" pitchFamily="49" charset="0"/>
                <a:ea typeface="Courier New"/>
                <a:cs typeface="Consolas" panose="020B0609020204030204" pitchFamily="49" charset="0"/>
                <a:sym typeface="Courier New"/>
              </a:rPr>
              <a:t>(0:5)</a:t>
            </a:r>
          </a:p>
          <a:p>
            <a:r>
              <a:rPr lang="en-US" dirty="0">
                <a:latin typeface="Consolas" panose="020B0609020204030204" pitchFamily="49" charset="0"/>
                <a:ea typeface="Courier New"/>
                <a:cs typeface="Consolas" panose="020B0609020204030204" pitchFamily="49" charset="0"/>
                <a:sym typeface="Courier New"/>
              </a:rPr>
              <a:t>#&gt; [1] "0s"                "86400s (~1 days)"  "172800s (~2 days)"</a:t>
            </a:r>
          </a:p>
          <a:p>
            <a:r>
              <a:rPr lang="en-US" dirty="0">
                <a:latin typeface="Consolas" panose="020B0609020204030204" pitchFamily="49" charset="0"/>
                <a:ea typeface="Courier New"/>
                <a:cs typeface="Consolas" panose="020B0609020204030204" pitchFamily="49" charset="0"/>
                <a:sym typeface="Courier New"/>
              </a:rPr>
              <a:t>#&gt; [4] "259200s (~3 days)" "345600s (~4 days)" "432000s (~5 days)"</a:t>
            </a:r>
          </a:p>
          <a:p>
            <a:r>
              <a:rPr lang="en-US" dirty="0" err="1">
                <a:latin typeface="Consolas" panose="020B0609020204030204" pitchFamily="49" charset="0"/>
                <a:ea typeface="Courier New"/>
                <a:cs typeface="Consolas" panose="020B0609020204030204" pitchFamily="49" charset="0"/>
                <a:sym typeface="Courier New"/>
              </a:rPr>
              <a:t>dweeks</a:t>
            </a:r>
            <a:r>
              <a:rPr lang="en-US" dirty="0">
                <a:latin typeface="Consolas" panose="020B0609020204030204" pitchFamily="49" charset="0"/>
                <a:ea typeface="Courier New"/>
                <a:cs typeface="Consolas" panose="020B0609020204030204" pitchFamily="49" charset="0"/>
                <a:sym typeface="Courier New"/>
              </a:rPr>
              <a:t>(3)</a:t>
            </a:r>
          </a:p>
          <a:p>
            <a:r>
              <a:rPr lang="en-US" dirty="0">
                <a:latin typeface="Consolas" panose="020B0609020204030204" pitchFamily="49" charset="0"/>
                <a:ea typeface="Courier New"/>
                <a:cs typeface="Consolas" panose="020B0609020204030204" pitchFamily="49" charset="0"/>
                <a:sym typeface="Courier New"/>
              </a:rPr>
              <a:t>#&gt; [1] "1814400s (~3 weeks)"</a:t>
            </a:r>
          </a:p>
          <a:p>
            <a:r>
              <a:rPr lang="en-US" dirty="0" err="1">
                <a:latin typeface="Consolas" panose="020B0609020204030204" pitchFamily="49" charset="0"/>
                <a:ea typeface="Courier New"/>
                <a:cs typeface="Consolas" panose="020B0609020204030204" pitchFamily="49" charset="0"/>
                <a:sym typeface="Courier New"/>
              </a:rPr>
              <a:t>dyears</a:t>
            </a:r>
            <a:r>
              <a:rPr lang="en-US" dirty="0">
                <a:latin typeface="Consolas" panose="020B0609020204030204" pitchFamily="49" charset="0"/>
                <a:ea typeface="Courier New"/>
                <a:cs typeface="Consolas" panose="020B0609020204030204" pitchFamily="49" charset="0"/>
                <a:sym typeface="Courier New"/>
              </a:rPr>
              <a:t>(1)</a:t>
            </a:r>
          </a:p>
          <a:p>
            <a:r>
              <a:rPr lang="en-US" dirty="0">
                <a:latin typeface="Consolas" panose="020B0609020204030204" pitchFamily="49" charset="0"/>
                <a:ea typeface="Courier New"/>
                <a:cs typeface="Consolas" panose="020B0609020204030204" pitchFamily="49" charset="0"/>
                <a:sym typeface="Courier New"/>
              </a:rPr>
              <a:t>#&gt; [1] "31557600s (~1 years)"</a:t>
            </a:r>
          </a:p>
        </p:txBody>
      </p:sp>
    </p:spTree>
    <p:extLst>
      <p:ext uri="{BB962C8B-B14F-4D97-AF65-F5344CB8AC3E}">
        <p14:creationId xmlns:p14="http://schemas.microsoft.com/office/powerpoint/2010/main" val="145150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1;p17">
            <a:extLst>
              <a:ext uri="{FF2B5EF4-FFF2-40B4-BE49-F238E27FC236}">
                <a16:creationId xmlns:a16="http://schemas.microsoft.com/office/drawing/2014/main" id="{38F07E52-D94B-484E-A56F-1721E3EB9501}"/>
              </a:ext>
            </a:extLst>
          </p:cNvPr>
          <p:cNvSpPr/>
          <p:nvPr/>
        </p:nvSpPr>
        <p:spPr>
          <a:xfrm>
            <a:off x="1202045" y="5900929"/>
            <a:ext cx="1061831" cy="31463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7" name="Google Shape;131;p17">
            <a:extLst>
              <a:ext uri="{FF2B5EF4-FFF2-40B4-BE49-F238E27FC236}">
                <a16:creationId xmlns:a16="http://schemas.microsoft.com/office/drawing/2014/main" id="{92AC5E99-DB46-3840-ACC4-ABCFA46C1371}"/>
              </a:ext>
            </a:extLst>
          </p:cNvPr>
          <p:cNvSpPr/>
          <p:nvPr/>
        </p:nvSpPr>
        <p:spPr>
          <a:xfrm>
            <a:off x="1202045" y="5353076"/>
            <a:ext cx="2131090" cy="31463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6" name="Google Shape;131;p17">
            <a:extLst>
              <a:ext uri="{FF2B5EF4-FFF2-40B4-BE49-F238E27FC236}">
                <a16:creationId xmlns:a16="http://schemas.microsoft.com/office/drawing/2014/main" id="{E9C052E1-4D34-5C4A-9625-39529AD0226D}"/>
              </a:ext>
            </a:extLst>
          </p:cNvPr>
          <p:cNvSpPr/>
          <p:nvPr/>
        </p:nvSpPr>
        <p:spPr>
          <a:xfrm>
            <a:off x="1202045" y="4805223"/>
            <a:ext cx="1560819" cy="31463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2" name="Title 1">
            <a:extLst>
              <a:ext uri="{FF2B5EF4-FFF2-40B4-BE49-F238E27FC236}">
                <a16:creationId xmlns:a16="http://schemas.microsoft.com/office/drawing/2014/main" id="{495B280A-107E-4040-8076-7B4C57AAF12C}"/>
              </a:ext>
            </a:extLst>
          </p:cNvPr>
          <p:cNvSpPr>
            <a:spLocks noGrp="1"/>
          </p:cNvSpPr>
          <p:nvPr>
            <p:ph type="title"/>
          </p:nvPr>
        </p:nvSpPr>
        <p:spPr/>
        <p:txBody>
          <a:bodyPr/>
          <a:lstStyle/>
          <a:p>
            <a:r>
              <a:rPr lang="en-US" dirty="0"/>
              <a:t>Period functions help with adding human times to date-times</a:t>
            </a:r>
          </a:p>
        </p:txBody>
      </p:sp>
      <p:sp>
        <p:nvSpPr>
          <p:cNvPr id="3" name="Content Placeholder 2">
            <a:extLst>
              <a:ext uri="{FF2B5EF4-FFF2-40B4-BE49-F238E27FC236}">
                <a16:creationId xmlns:a16="http://schemas.microsoft.com/office/drawing/2014/main" id="{1F86B782-C5D3-554E-A6CD-E4CC3088E6AC}"/>
              </a:ext>
            </a:extLst>
          </p:cNvPr>
          <p:cNvSpPr>
            <a:spLocks noGrp="1"/>
          </p:cNvSpPr>
          <p:nvPr>
            <p:ph idx="1"/>
          </p:nvPr>
        </p:nvSpPr>
        <p:spPr/>
        <p:txBody>
          <a:bodyPr/>
          <a:lstStyle/>
          <a:p>
            <a:pPr>
              <a:buFont typeface="Arial" panose="020B0604020202020204" pitchFamily="34" charset="0"/>
              <a:buChar char="•"/>
            </a:pPr>
            <a:r>
              <a:rPr lang="en-US" dirty="0"/>
              <a:t> </a:t>
            </a:r>
            <a:r>
              <a:rPr lang="en-US" sz="2800" dirty="0"/>
              <a:t>Naming for period functions is intuitive – the function name is the human label for the period</a:t>
            </a:r>
            <a:endParaRPr lang="en-US" dirty="0"/>
          </a:p>
          <a:p>
            <a:pPr>
              <a:buFont typeface="Arial" panose="020B0604020202020204" pitchFamily="34" charset="0"/>
              <a:buChar char="•"/>
            </a:pPr>
            <a:r>
              <a:rPr lang="en-US" sz="2800" dirty="0"/>
              <a:t> Period functions account for exceptions such as leap year or daylight savings</a:t>
            </a:r>
            <a:endParaRPr lang="en-US" dirty="0"/>
          </a:p>
        </p:txBody>
      </p:sp>
      <p:sp>
        <p:nvSpPr>
          <p:cNvPr id="4" name="Google Shape;131;p17">
            <a:extLst>
              <a:ext uri="{FF2B5EF4-FFF2-40B4-BE49-F238E27FC236}">
                <a16:creationId xmlns:a16="http://schemas.microsoft.com/office/drawing/2014/main" id="{41CC7CF2-F4A8-3247-86DB-20F1AB2B146F}"/>
              </a:ext>
            </a:extLst>
          </p:cNvPr>
          <p:cNvSpPr/>
          <p:nvPr/>
        </p:nvSpPr>
        <p:spPr>
          <a:xfrm>
            <a:off x="1192213" y="4274281"/>
            <a:ext cx="1570651" cy="235976"/>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5" name="Rectangle 4">
            <a:extLst>
              <a:ext uri="{FF2B5EF4-FFF2-40B4-BE49-F238E27FC236}">
                <a16:creationId xmlns:a16="http://schemas.microsoft.com/office/drawing/2014/main" id="{4E1DED49-A546-054D-9651-D92719DEBAAB}"/>
              </a:ext>
            </a:extLst>
          </p:cNvPr>
          <p:cNvSpPr/>
          <p:nvPr/>
        </p:nvSpPr>
        <p:spPr>
          <a:xfrm>
            <a:off x="1192214" y="4202204"/>
            <a:ext cx="3969722" cy="2308324"/>
          </a:xfrm>
          <a:prstGeom prst="rect">
            <a:avLst/>
          </a:prstGeom>
        </p:spPr>
        <p:txBody>
          <a:bodyPr wrap="square">
            <a:spAutoFit/>
          </a:bodyPr>
          <a:lstStyle/>
          <a:p>
            <a:r>
              <a:rPr lang="en-US" dirty="0">
                <a:latin typeface="Consolas" panose="020B0609020204030204" pitchFamily="49" charset="0"/>
                <a:ea typeface="Courier New"/>
                <a:cs typeface="Consolas" panose="020B0609020204030204" pitchFamily="49" charset="0"/>
                <a:sym typeface="Courier New"/>
              </a:rPr>
              <a:t>seconds(15)</a:t>
            </a:r>
          </a:p>
          <a:p>
            <a:r>
              <a:rPr lang="en-US" dirty="0">
                <a:latin typeface="Consolas" panose="020B0609020204030204" pitchFamily="49" charset="0"/>
                <a:ea typeface="Courier New"/>
                <a:cs typeface="Consolas" panose="020B0609020204030204" pitchFamily="49" charset="0"/>
                <a:sym typeface="Courier New"/>
              </a:rPr>
              <a:t>#&gt; [1] "15S"</a:t>
            </a:r>
          </a:p>
          <a:p>
            <a:r>
              <a:rPr lang="en-US" dirty="0">
                <a:latin typeface="Consolas" panose="020B0609020204030204" pitchFamily="49" charset="0"/>
                <a:ea typeface="Courier New"/>
                <a:cs typeface="Consolas" panose="020B0609020204030204" pitchFamily="49" charset="0"/>
                <a:sym typeface="Courier New"/>
              </a:rPr>
              <a:t>minutes(10)</a:t>
            </a:r>
          </a:p>
          <a:p>
            <a:r>
              <a:rPr lang="en-US" dirty="0">
                <a:latin typeface="Consolas" panose="020B0609020204030204" pitchFamily="49" charset="0"/>
                <a:ea typeface="Courier New"/>
                <a:cs typeface="Consolas" panose="020B0609020204030204" pitchFamily="49" charset="0"/>
                <a:sym typeface="Courier New"/>
              </a:rPr>
              <a:t>#&gt; [1] "10M 0S"</a:t>
            </a:r>
          </a:p>
          <a:p>
            <a:r>
              <a:rPr lang="en-US" dirty="0">
                <a:latin typeface="Consolas" panose="020B0609020204030204" pitchFamily="49" charset="0"/>
                <a:ea typeface="Courier New"/>
                <a:cs typeface="Consolas" panose="020B0609020204030204" pitchFamily="49" charset="0"/>
                <a:sym typeface="Courier New"/>
              </a:rPr>
              <a:t>hours(c(12, 24))</a:t>
            </a:r>
          </a:p>
          <a:p>
            <a:r>
              <a:rPr lang="en-US" dirty="0">
                <a:latin typeface="Consolas" panose="020B0609020204030204" pitchFamily="49" charset="0"/>
                <a:ea typeface="Courier New"/>
                <a:cs typeface="Consolas" panose="020B0609020204030204" pitchFamily="49" charset="0"/>
                <a:sym typeface="Courier New"/>
              </a:rPr>
              <a:t>#&gt; [1] "12H 0M 0S" "24H 0M 0S"</a:t>
            </a:r>
          </a:p>
          <a:p>
            <a:r>
              <a:rPr lang="en-US" dirty="0">
                <a:latin typeface="Consolas" panose="020B0609020204030204" pitchFamily="49" charset="0"/>
                <a:ea typeface="Courier New"/>
                <a:cs typeface="Consolas" panose="020B0609020204030204" pitchFamily="49" charset="0"/>
                <a:sym typeface="Courier New"/>
              </a:rPr>
              <a:t>days(7)</a:t>
            </a:r>
          </a:p>
          <a:p>
            <a:r>
              <a:rPr lang="en-US" dirty="0">
                <a:latin typeface="Consolas" panose="020B0609020204030204" pitchFamily="49" charset="0"/>
                <a:ea typeface="Courier New"/>
                <a:cs typeface="Consolas" panose="020B0609020204030204" pitchFamily="49" charset="0"/>
                <a:sym typeface="Courier New"/>
              </a:rPr>
              <a:t>#&gt; [1] "7d 0H 0M 0S"</a:t>
            </a:r>
          </a:p>
        </p:txBody>
      </p:sp>
      <p:sp>
        <p:nvSpPr>
          <p:cNvPr id="9" name="Google Shape;131;p17">
            <a:extLst>
              <a:ext uri="{FF2B5EF4-FFF2-40B4-BE49-F238E27FC236}">
                <a16:creationId xmlns:a16="http://schemas.microsoft.com/office/drawing/2014/main" id="{BE4BD116-EEF8-2E45-95AD-61A57B5F9B72}"/>
              </a:ext>
            </a:extLst>
          </p:cNvPr>
          <p:cNvSpPr/>
          <p:nvPr/>
        </p:nvSpPr>
        <p:spPr>
          <a:xfrm>
            <a:off x="6007508" y="6216196"/>
            <a:ext cx="2192595" cy="31463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0" name="Google Shape;131;p17">
            <a:extLst>
              <a:ext uri="{FF2B5EF4-FFF2-40B4-BE49-F238E27FC236}">
                <a16:creationId xmlns:a16="http://schemas.microsoft.com/office/drawing/2014/main" id="{D7E69C76-EFB8-C34E-B480-FBEEBBED4C1A}"/>
              </a:ext>
            </a:extLst>
          </p:cNvPr>
          <p:cNvSpPr/>
          <p:nvPr/>
        </p:nvSpPr>
        <p:spPr>
          <a:xfrm>
            <a:off x="6007508" y="5667709"/>
            <a:ext cx="2309007" cy="31463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1" name="Google Shape;131;p17">
            <a:extLst>
              <a:ext uri="{FF2B5EF4-FFF2-40B4-BE49-F238E27FC236}">
                <a16:creationId xmlns:a16="http://schemas.microsoft.com/office/drawing/2014/main" id="{870A21AB-08B2-2B4B-B431-6DCD2F1DBF7D}"/>
              </a:ext>
            </a:extLst>
          </p:cNvPr>
          <p:cNvSpPr/>
          <p:nvPr/>
        </p:nvSpPr>
        <p:spPr>
          <a:xfrm>
            <a:off x="6007509" y="4618150"/>
            <a:ext cx="3873910" cy="2437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2" name="Google Shape;131;p17">
            <a:extLst>
              <a:ext uri="{FF2B5EF4-FFF2-40B4-BE49-F238E27FC236}">
                <a16:creationId xmlns:a16="http://schemas.microsoft.com/office/drawing/2014/main" id="{EB8722A9-8B91-C244-A62F-D9BF8B68CF59}"/>
              </a:ext>
            </a:extLst>
          </p:cNvPr>
          <p:cNvSpPr/>
          <p:nvPr/>
        </p:nvSpPr>
        <p:spPr>
          <a:xfrm>
            <a:off x="6007509" y="4070554"/>
            <a:ext cx="3873910" cy="2437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13" name="Rectangle 12">
            <a:extLst>
              <a:ext uri="{FF2B5EF4-FFF2-40B4-BE49-F238E27FC236}">
                <a16:creationId xmlns:a16="http://schemas.microsoft.com/office/drawing/2014/main" id="{96C7ADF6-5AEA-464B-BA9A-B5EC4AFCA419}"/>
              </a:ext>
            </a:extLst>
          </p:cNvPr>
          <p:cNvSpPr/>
          <p:nvPr/>
        </p:nvSpPr>
        <p:spPr>
          <a:xfrm>
            <a:off x="6007509" y="3712677"/>
            <a:ext cx="4404852" cy="3139321"/>
          </a:xfrm>
          <a:prstGeom prst="rect">
            <a:avLst/>
          </a:prstGeom>
        </p:spPr>
        <p:txBody>
          <a:bodyPr wrap="square">
            <a:spAutoFit/>
          </a:bodyPr>
          <a:lstStyle/>
          <a:p>
            <a:r>
              <a:rPr lang="en-US" dirty="0">
                <a:latin typeface="Consolas" panose="020B0609020204030204" pitchFamily="49" charset="0"/>
                <a:ea typeface="Courier New"/>
                <a:cs typeface="Consolas" panose="020B0609020204030204" pitchFamily="49" charset="0"/>
                <a:sym typeface="Courier New"/>
              </a:rPr>
              <a:t># A leap year</a:t>
            </a:r>
          </a:p>
          <a:p>
            <a:r>
              <a:rPr lang="en-US" dirty="0" err="1">
                <a:latin typeface="Consolas" panose="020B0609020204030204" pitchFamily="49" charset="0"/>
                <a:ea typeface="Courier New"/>
                <a:cs typeface="Consolas" panose="020B0609020204030204" pitchFamily="49" charset="0"/>
                <a:sym typeface="Courier New"/>
              </a:rPr>
              <a:t>ymd</a:t>
            </a:r>
            <a:r>
              <a:rPr lang="en-US" dirty="0">
                <a:latin typeface="Consolas" panose="020B0609020204030204" pitchFamily="49" charset="0"/>
                <a:ea typeface="Courier New"/>
                <a:cs typeface="Consolas" panose="020B0609020204030204" pitchFamily="49" charset="0"/>
                <a:sym typeface="Courier New"/>
              </a:rPr>
              <a:t>("2016-01-01") + </a:t>
            </a:r>
            <a:r>
              <a:rPr lang="en-US" dirty="0" err="1">
                <a:latin typeface="Consolas" panose="020B0609020204030204" pitchFamily="49" charset="0"/>
                <a:ea typeface="Courier New"/>
                <a:cs typeface="Consolas" panose="020B0609020204030204" pitchFamily="49" charset="0"/>
                <a:sym typeface="Courier New"/>
              </a:rPr>
              <a:t>dyears</a:t>
            </a:r>
            <a:r>
              <a:rPr lang="en-US" dirty="0">
                <a:latin typeface="Consolas" panose="020B0609020204030204" pitchFamily="49" charset="0"/>
                <a:ea typeface="Courier New"/>
                <a:cs typeface="Consolas" panose="020B0609020204030204" pitchFamily="49" charset="0"/>
                <a:sym typeface="Courier New"/>
              </a:rPr>
              <a:t>(1)</a:t>
            </a:r>
          </a:p>
          <a:p>
            <a:r>
              <a:rPr lang="en-US" dirty="0">
                <a:latin typeface="Consolas" panose="020B0609020204030204" pitchFamily="49" charset="0"/>
                <a:ea typeface="Courier New"/>
                <a:cs typeface="Consolas" panose="020B0609020204030204" pitchFamily="49" charset="0"/>
                <a:sym typeface="Courier New"/>
              </a:rPr>
              <a:t>#&gt; [1] "2016-12-31 06:00:00 UTC"</a:t>
            </a:r>
          </a:p>
          <a:p>
            <a:r>
              <a:rPr lang="en-US" dirty="0" err="1">
                <a:latin typeface="Consolas" panose="020B0609020204030204" pitchFamily="49" charset="0"/>
                <a:ea typeface="Courier New"/>
                <a:cs typeface="Consolas" panose="020B0609020204030204" pitchFamily="49" charset="0"/>
                <a:sym typeface="Courier New"/>
              </a:rPr>
              <a:t>ymd</a:t>
            </a:r>
            <a:r>
              <a:rPr lang="en-US" dirty="0">
                <a:latin typeface="Consolas" panose="020B0609020204030204" pitchFamily="49" charset="0"/>
                <a:ea typeface="Courier New"/>
                <a:cs typeface="Consolas" panose="020B0609020204030204" pitchFamily="49" charset="0"/>
                <a:sym typeface="Courier New"/>
              </a:rPr>
              <a:t>("2016-01-01") + years(1)</a:t>
            </a:r>
          </a:p>
          <a:p>
            <a:r>
              <a:rPr lang="en-US" dirty="0">
                <a:latin typeface="Consolas" panose="020B0609020204030204" pitchFamily="49" charset="0"/>
                <a:ea typeface="Courier New"/>
                <a:cs typeface="Consolas" panose="020B0609020204030204" pitchFamily="49" charset="0"/>
                <a:sym typeface="Courier New"/>
              </a:rPr>
              <a:t>#&gt; [1] "2017-01-01"</a:t>
            </a:r>
          </a:p>
          <a:p>
            <a:endParaRPr lang="en-US" dirty="0">
              <a:latin typeface="Consolas" panose="020B0609020204030204" pitchFamily="49" charset="0"/>
              <a:ea typeface="Courier New"/>
              <a:cs typeface="Consolas" panose="020B0609020204030204" pitchFamily="49" charset="0"/>
              <a:sym typeface="Courier New"/>
            </a:endParaRPr>
          </a:p>
          <a:p>
            <a:r>
              <a:rPr lang="en-US" dirty="0">
                <a:latin typeface="Consolas" panose="020B0609020204030204" pitchFamily="49" charset="0"/>
                <a:ea typeface="Courier New"/>
                <a:cs typeface="Consolas" panose="020B0609020204030204" pitchFamily="49" charset="0"/>
                <a:sym typeface="Courier New"/>
              </a:rPr>
              <a:t># Daylight Savings Time</a:t>
            </a:r>
          </a:p>
          <a:p>
            <a:r>
              <a:rPr lang="en-US" dirty="0" err="1">
                <a:latin typeface="Consolas" panose="020B0609020204030204" pitchFamily="49" charset="0"/>
                <a:ea typeface="Courier New"/>
                <a:cs typeface="Consolas" panose="020B0609020204030204" pitchFamily="49" charset="0"/>
                <a:sym typeface="Courier New"/>
              </a:rPr>
              <a:t>one_pm</a:t>
            </a:r>
            <a:r>
              <a:rPr lang="en-US" dirty="0">
                <a:latin typeface="Consolas" panose="020B0609020204030204" pitchFamily="49" charset="0"/>
                <a:ea typeface="Courier New"/>
                <a:cs typeface="Consolas" panose="020B0609020204030204" pitchFamily="49" charset="0"/>
                <a:sym typeface="Courier New"/>
              </a:rPr>
              <a:t> + </a:t>
            </a:r>
            <a:r>
              <a:rPr lang="en-US" dirty="0" err="1">
                <a:latin typeface="Consolas" panose="020B0609020204030204" pitchFamily="49" charset="0"/>
                <a:ea typeface="Courier New"/>
                <a:cs typeface="Consolas" panose="020B0609020204030204" pitchFamily="49" charset="0"/>
                <a:sym typeface="Courier New"/>
              </a:rPr>
              <a:t>ddays</a:t>
            </a:r>
            <a:r>
              <a:rPr lang="en-US" dirty="0">
                <a:latin typeface="Consolas" panose="020B0609020204030204" pitchFamily="49" charset="0"/>
                <a:ea typeface="Courier New"/>
                <a:cs typeface="Consolas" panose="020B0609020204030204" pitchFamily="49" charset="0"/>
                <a:sym typeface="Courier New"/>
              </a:rPr>
              <a:t>(1)</a:t>
            </a:r>
          </a:p>
          <a:p>
            <a:r>
              <a:rPr lang="en-US" dirty="0">
                <a:latin typeface="Consolas" panose="020B0609020204030204" pitchFamily="49" charset="0"/>
                <a:ea typeface="Courier New"/>
                <a:cs typeface="Consolas" panose="020B0609020204030204" pitchFamily="49" charset="0"/>
                <a:sym typeface="Courier New"/>
              </a:rPr>
              <a:t>#&gt; [1] "2016-03-13 14:00:00 EDT"</a:t>
            </a:r>
          </a:p>
          <a:p>
            <a:r>
              <a:rPr lang="en-US" dirty="0" err="1">
                <a:latin typeface="Consolas" panose="020B0609020204030204" pitchFamily="49" charset="0"/>
                <a:ea typeface="Courier New"/>
                <a:cs typeface="Consolas" panose="020B0609020204030204" pitchFamily="49" charset="0"/>
                <a:sym typeface="Courier New"/>
              </a:rPr>
              <a:t>one_pm</a:t>
            </a:r>
            <a:r>
              <a:rPr lang="en-US" dirty="0">
                <a:latin typeface="Consolas" panose="020B0609020204030204" pitchFamily="49" charset="0"/>
                <a:ea typeface="Courier New"/>
                <a:cs typeface="Consolas" panose="020B0609020204030204" pitchFamily="49" charset="0"/>
                <a:sym typeface="Courier New"/>
              </a:rPr>
              <a:t> + days(1)</a:t>
            </a:r>
          </a:p>
          <a:p>
            <a:r>
              <a:rPr lang="en-US" dirty="0">
                <a:latin typeface="Consolas" panose="020B0609020204030204" pitchFamily="49" charset="0"/>
                <a:ea typeface="Courier New"/>
                <a:cs typeface="Consolas" panose="020B0609020204030204" pitchFamily="49" charset="0"/>
                <a:sym typeface="Courier New"/>
              </a:rPr>
              <a:t>#&gt; [1] "2016-03-13 13:00:00 EDT"</a:t>
            </a:r>
          </a:p>
        </p:txBody>
      </p:sp>
    </p:spTree>
    <p:extLst>
      <p:ext uri="{BB962C8B-B14F-4D97-AF65-F5344CB8AC3E}">
        <p14:creationId xmlns:p14="http://schemas.microsoft.com/office/powerpoint/2010/main" val="123068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SO 8601">
            <a:extLst>
              <a:ext uri="{FF2B5EF4-FFF2-40B4-BE49-F238E27FC236}">
                <a16:creationId xmlns:a16="http://schemas.microsoft.com/office/drawing/2014/main" id="{6F6538FE-CFA9-D349-92CE-16677FCBE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417" y="256134"/>
            <a:ext cx="5443166" cy="63457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CE7723-0C8C-034E-B3FB-880589B92C38}"/>
              </a:ext>
            </a:extLst>
          </p:cNvPr>
          <p:cNvSpPr txBox="1"/>
          <p:nvPr/>
        </p:nvSpPr>
        <p:spPr>
          <a:xfrm>
            <a:off x="9708205" y="6488668"/>
            <a:ext cx="3180945" cy="369332"/>
          </a:xfrm>
          <a:prstGeom prst="rect">
            <a:avLst/>
          </a:prstGeom>
          <a:noFill/>
        </p:spPr>
        <p:txBody>
          <a:bodyPr wrap="square" rtlCol="0">
            <a:spAutoFit/>
          </a:bodyPr>
          <a:lstStyle/>
          <a:p>
            <a:r>
              <a:rPr lang="en-US" b="1" dirty="0">
                <a:hlinkClick r:id="rId3"/>
              </a:rPr>
              <a:t>https://xkcd.com/1179/</a:t>
            </a:r>
            <a:endParaRPr lang="en-US" dirty="0"/>
          </a:p>
        </p:txBody>
      </p:sp>
    </p:spTree>
    <p:extLst>
      <p:ext uri="{BB962C8B-B14F-4D97-AF65-F5344CB8AC3E}">
        <p14:creationId xmlns:p14="http://schemas.microsoft.com/office/powerpoint/2010/main" val="1145663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A02F-2BF3-7A48-967A-C811FB2D3277}"/>
              </a:ext>
            </a:extLst>
          </p:cNvPr>
          <p:cNvSpPr>
            <a:spLocks noGrp="1"/>
          </p:cNvSpPr>
          <p:nvPr>
            <p:ph type="title"/>
          </p:nvPr>
        </p:nvSpPr>
        <p:spPr/>
        <p:txBody>
          <a:bodyPr/>
          <a:lstStyle/>
          <a:p>
            <a:r>
              <a:rPr lang="en-US" dirty="0"/>
              <a:t>Intervals are durations that include a starting point</a:t>
            </a:r>
          </a:p>
        </p:txBody>
      </p:sp>
      <p:sp>
        <p:nvSpPr>
          <p:cNvPr id="3" name="Content Placeholder 2">
            <a:extLst>
              <a:ext uri="{FF2B5EF4-FFF2-40B4-BE49-F238E27FC236}">
                <a16:creationId xmlns:a16="http://schemas.microsoft.com/office/drawing/2014/main" id="{6D46B742-F457-0547-9C6C-4EAC27E3C194}"/>
              </a:ext>
            </a:extLst>
          </p:cNvPr>
          <p:cNvSpPr>
            <a:spLocks noGrp="1"/>
          </p:cNvSpPr>
          <p:nvPr>
            <p:ph idx="1"/>
          </p:nvPr>
        </p:nvSpPr>
        <p:spPr/>
        <p:txBody>
          <a:bodyPr/>
          <a:lstStyle/>
          <a:p>
            <a:pPr>
              <a:buFont typeface="Arial" panose="020B0604020202020204" pitchFamily="34" charset="0"/>
              <a:buChar char="•"/>
            </a:pPr>
            <a:r>
              <a:rPr lang="en-US" dirty="0"/>
              <a:t> </a:t>
            </a:r>
            <a:r>
              <a:rPr lang="en-US" sz="2800" dirty="0"/>
              <a:t>Interval calculation performed by a special date subtraction function: %--%</a:t>
            </a:r>
            <a:endParaRPr lang="en-US" dirty="0"/>
          </a:p>
        </p:txBody>
      </p:sp>
      <p:sp>
        <p:nvSpPr>
          <p:cNvPr id="7" name="Google Shape;131;p17">
            <a:extLst>
              <a:ext uri="{FF2B5EF4-FFF2-40B4-BE49-F238E27FC236}">
                <a16:creationId xmlns:a16="http://schemas.microsoft.com/office/drawing/2014/main" id="{4A425CA4-6352-4947-8799-D6DE75F930D2}"/>
              </a:ext>
            </a:extLst>
          </p:cNvPr>
          <p:cNvSpPr/>
          <p:nvPr/>
        </p:nvSpPr>
        <p:spPr>
          <a:xfrm>
            <a:off x="2745710" y="4297680"/>
            <a:ext cx="4756304" cy="7192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8" name="Rectangle 7">
            <a:extLst>
              <a:ext uri="{FF2B5EF4-FFF2-40B4-BE49-F238E27FC236}">
                <a16:creationId xmlns:a16="http://schemas.microsoft.com/office/drawing/2014/main" id="{96F1163B-0210-FB4F-A182-1DFAC980CED2}"/>
              </a:ext>
            </a:extLst>
          </p:cNvPr>
          <p:cNvSpPr/>
          <p:nvPr/>
        </p:nvSpPr>
        <p:spPr>
          <a:xfrm>
            <a:off x="2745710" y="4297679"/>
            <a:ext cx="4756304" cy="646331"/>
          </a:xfrm>
          <a:prstGeom prst="rect">
            <a:avLst/>
          </a:prstGeom>
        </p:spPr>
        <p:txBody>
          <a:bodyPr wrap="square">
            <a:spAutoFit/>
          </a:bodyPr>
          <a:lstStyle/>
          <a:p>
            <a:r>
              <a:rPr lang="en-US" dirty="0" err="1">
                <a:latin typeface="Consolas" panose="020B0609020204030204" pitchFamily="49" charset="0"/>
                <a:ea typeface="Courier New"/>
                <a:cs typeface="Consolas" panose="020B0609020204030204" pitchFamily="49" charset="0"/>
                <a:sym typeface="Courier New"/>
              </a:rPr>
              <a:t>next_year</a:t>
            </a:r>
            <a:r>
              <a:rPr lang="en-US" dirty="0">
                <a:latin typeface="Consolas" panose="020B0609020204030204" pitchFamily="49" charset="0"/>
                <a:ea typeface="Courier New"/>
                <a:cs typeface="Consolas" panose="020B0609020204030204" pitchFamily="49" charset="0"/>
                <a:sym typeface="Courier New"/>
              </a:rPr>
              <a:t> &lt;- today() + years(1)</a:t>
            </a:r>
          </a:p>
          <a:p>
            <a:r>
              <a:rPr lang="en-US" dirty="0">
                <a:latin typeface="Consolas" panose="020B0609020204030204" pitchFamily="49" charset="0"/>
                <a:ea typeface="Courier New"/>
                <a:cs typeface="Consolas" panose="020B0609020204030204" pitchFamily="49" charset="0"/>
                <a:sym typeface="Courier New"/>
              </a:rPr>
              <a:t>(today() %--% </a:t>
            </a:r>
            <a:r>
              <a:rPr lang="en-US" dirty="0" err="1">
                <a:latin typeface="Consolas" panose="020B0609020204030204" pitchFamily="49" charset="0"/>
                <a:ea typeface="Courier New"/>
                <a:cs typeface="Consolas" panose="020B0609020204030204" pitchFamily="49" charset="0"/>
                <a:sym typeface="Courier New"/>
              </a:rPr>
              <a:t>next_year</a:t>
            </a:r>
            <a:r>
              <a:rPr lang="en-US" dirty="0">
                <a:latin typeface="Consolas" panose="020B0609020204030204" pitchFamily="49" charset="0"/>
                <a:ea typeface="Courier New"/>
                <a:cs typeface="Consolas" panose="020B0609020204030204" pitchFamily="49" charset="0"/>
                <a:sym typeface="Courier New"/>
              </a:rPr>
              <a:t>) / </a:t>
            </a:r>
            <a:r>
              <a:rPr lang="en-US" dirty="0" err="1">
                <a:latin typeface="Consolas" panose="020B0609020204030204" pitchFamily="49" charset="0"/>
                <a:ea typeface="Courier New"/>
                <a:cs typeface="Consolas" panose="020B0609020204030204" pitchFamily="49" charset="0"/>
                <a:sym typeface="Courier New"/>
              </a:rPr>
              <a:t>ddays</a:t>
            </a:r>
            <a:r>
              <a:rPr lang="en-US" dirty="0">
                <a:latin typeface="Consolas" panose="020B0609020204030204" pitchFamily="49" charset="0"/>
                <a:ea typeface="Courier New"/>
                <a:cs typeface="Consolas" panose="020B0609020204030204" pitchFamily="49" charset="0"/>
                <a:sym typeface="Courier New"/>
              </a:rPr>
              <a:t>(1)</a:t>
            </a:r>
          </a:p>
        </p:txBody>
      </p:sp>
      <p:sp>
        <p:nvSpPr>
          <p:cNvPr id="12" name="TextBox 11">
            <a:extLst>
              <a:ext uri="{FF2B5EF4-FFF2-40B4-BE49-F238E27FC236}">
                <a16:creationId xmlns:a16="http://schemas.microsoft.com/office/drawing/2014/main" id="{5D75EB7B-93F2-BE42-80AB-EA2C23AF1CF6}"/>
              </a:ext>
            </a:extLst>
          </p:cNvPr>
          <p:cNvSpPr txBox="1"/>
          <p:nvPr/>
        </p:nvSpPr>
        <p:spPr>
          <a:xfrm>
            <a:off x="8054897" y="4406839"/>
            <a:ext cx="1451038" cy="646331"/>
          </a:xfrm>
          <a:prstGeom prst="rect">
            <a:avLst/>
          </a:prstGeom>
          <a:noFill/>
        </p:spPr>
        <p:txBody>
          <a:bodyPr wrap="none" rtlCol="0">
            <a:spAutoFit/>
          </a:bodyPr>
          <a:lstStyle/>
          <a:p>
            <a:r>
              <a:rPr lang="en-US" dirty="0">
                <a:latin typeface="Consolas" panose="020B0609020204030204" pitchFamily="49" charset="0"/>
                <a:ea typeface="Courier New"/>
                <a:cs typeface="Consolas" panose="020B0609020204030204" pitchFamily="49" charset="0"/>
                <a:sym typeface="Courier New"/>
              </a:rPr>
              <a:t>#&gt; [1] 365</a:t>
            </a:r>
          </a:p>
          <a:p>
            <a:endParaRPr lang="en-US" dirty="0"/>
          </a:p>
        </p:txBody>
      </p:sp>
      <p:grpSp>
        <p:nvGrpSpPr>
          <p:cNvPr id="13" name="Group 12">
            <a:extLst>
              <a:ext uri="{FF2B5EF4-FFF2-40B4-BE49-F238E27FC236}">
                <a16:creationId xmlns:a16="http://schemas.microsoft.com/office/drawing/2014/main" id="{10AF0D4F-C343-A449-8DFA-BB8AAEDD0AF1}"/>
              </a:ext>
            </a:extLst>
          </p:cNvPr>
          <p:cNvGrpSpPr/>
          <p:nvPr/>
        </p:nvGrpSpPr>
        <p:grpSpPr>
          <a:xfrm>
            <a:off x="5485740" y="2816941"/>
            <a:ext cx="2365216" cy="1261884"/>
            <a:chOff x="896764" y="1599281"/>
            <a:chExt cx="2365216" cy="1501999"/>
          </a:xfrm>
        </p:grpSpPr>
        <p:sp>
          <p:nvSpPr>
            <p:cNvPr id="14" name="Rounded Rectangular Callout 13">
              <a:extLst>
                <a:ext uri="{FF2B5EF4-FFF2-40B4-BE49-F238E27FC236}">
                  <a16:creationId xmlns:a16="http://schemas.microsoft.com/office/drawing/2014/main" id="{ED410DAC-5528-1242-B68C-373CF9017264}"/>
                </a:ext>
              </a:extLst>
            </p:cNvPr>
            <p:cNvSpPr/>
            <p:nvPr/>
          </p:nvSpPr>
          <p:spPr>
            <a:xfrm>
              <a:off x="896764" y="1732048"/>
              <a:ext cx="2365216" cy="1246648"/>
            </a:xfrm>
            <a:prstGeom prst="wedgeRoundRectCallout">
              <a:avLst>
                <a:gd name="adj1" fmla="val -24370"/>
                <a:gd name="adj2" fmla="val 86518"/>
                <a:gd name="adj3" fmla="val 16667"/>
              </a:avLst>
            </a:prstGeom>
            <a:solidFill>
              <a:schemeClr val="accent2">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17DEB36-3C5F-8240-A370-BBE11E45EA3D}"/>
                </a:ext>
              </a:extLst>
            </p:cNvPr>
            <p:cNvSpPr txBox="1"/>
            <p:nvPr/>
          </p:nvSpPr>
          <p:spPr>
            <a:xfrm>
              <a:off x="896764" y="1599281"/>
              <a:ext cx="2365216" cy="1501999"/>
            </a:xfrm>
            <a:prstGeom prst="rect">
              <a:avLst/>
            </a:prstGeom>
            <a:noFill/>
          </p:spPr>
          <p:txBody>
            <a:bodyPr wrap="square" rtlCol="0" anchor="ctr">
              <a:spAutoFit/>
            </a:bodyPr>
            <a:lstStyle/>
            <a:p>
              <a:pPr algn="ctr"/>
              <a:endParaRPr lang="en-US" dirty="0">
                <a:solidFill>
                  <a:schemeClr val="bg1"/>
                </a:solidFill>
              </a:endParaRPr>
            </a:p>
            <a:p>
              <a:pPr algn="ctr"/>
              <a:r>
                <a:rPr lang="en-US" sz="2000" dirty="0">
                  <a:solidFill>
                    <a:schemeClr val="bg1"/>
                  </a:solidFill>
                  <a:latin typeface="Consolas" panose="020B0609020204030204" pitchFamily="49" charset="0"/>
                  <a:cs typeface="Consolas" panose="020B0609020204030204" pitchFamily="49" charset="0"/>
                </a:rPr>
                <a:t>add 1 year to today</a:t>
              </a:r>
              <a:endParaRPr lang="en-US" sz="2000" dirty="0">
                <a:solidFill>
                  <a:schemeClr val="bg1"/>
                </a:solidFill>
                <a:latin typeface="Consolas" panose="020B0609020204030204" pitchFamily="49" charset="0"/>
                <a:ea typeface="Monaco" charset="0"/>
                <a:cs typeface="Consolas" panose="020B0609020204030204" pitchFamily="49" charset="0"/>
              </a:endParaRPr>
            </a:p>
            <a:p>
              <a:pPr algn="ctr"/>
              <a:endParaRPr lang="en-US" dirty="0">
                <a:solidFill>
                  <a:schemeClr val="bg1"/>
                </a:solidFill>
              </a:endParaRPr>
            </a:p>
          </p:txBody>
        </p:sp>
      </p:grpSp>
      <p:grpSp>
        <p:nvGrpSpPr>
          <p:cNvPr id="16" name="Group 15">
            <a:extLst>
              <a:ext uri="{FF2B5EF4-FFF2-40B4-BE49-F238E27FC236}">
                <a16:creationId xmlns:a16="http://schemas.microsoft.com/office/drawing/2014/main" id="{30CCA52B-039F-C44F-8C47-A135543B889E}"/>
              </a:ext>
            </a:extLst>
          </p:cNvPr>
          <p:cNvGrpSpPr/>
          <p:nvPr/>
        </p:nvGrpSpPr>
        <p:grpSpPr>
          <a:xfrm>
            <a:off x="1956224" y="5138477"/>
            <a:ext cx="2546434" cy="1508105"/>
            <a:chOff x="896764" y="1596229"/>
            <a:chExt cx="2365216" cy="1508105"/>
          </a:xfrm>
        </p:grpSpPr>
        <p:sp>
          <p:nvSpPr>
            <p:cNvPr id="17" name="Rounded Rectangular Callout 16">
              <a:extLst>
                <a:ext uri="{FF2B5EF4-FFF2-40B4-BE49-F238E27FC236}">
                  <a16:creationId xmlns:a16="http://schemas.microsoft.com/office/drawing/2014/main" id="{7E6B1262-87F1-5340-8981-69A21E63447E}"/>
                </a:ext>
              </a:extLst>
            </p:cNvPr>
            <p:cNvSpPr/>
            <p:nvPr/>
          </p:nvSpPr>
          <p:spPr>
            <a:xfrm>
              <a:off x="896764" y="1732048"/>
              <a:ext cx="2365216" cy="1246648"/>
            </a:xfrm>
            <a:prstGeom prst="wedgeRoundRectCallout">
              <a:avLst>
                <a:gd name="adj1" fmla="val 38102"/>
                <a:gd name="adj2" fmla="val -80682"/>
                <a:gd name="adj3" fmla="val 16667"/>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B263B9D-DC78-1F47-A52E-BB5F0AADCE05}"/>
                </a:ext>
              </a:extLst>
            </p:cNvPr>
            <p:cNvSpPr txBox="1"/>
            <p:nvPr/>
          </p:nvSpPr>
          <p:spPr>
            <a:xfrm>
              <a:off x="896764" y="1596229"/>
              <a:ext cx="2365216" cy="1508105"/>
            </a:xfrm>
            <a:prstGeom prst="rect">
              <a:avLst/>
            </a:prstGeom>
            <a:noFill/>
          </p:spPr>
          <p:txBody>
            <a:bodyPr wrap="square" rtlCol="0" anchor="ctr">
              <a:spAutoFit/>
            </a:bodyPr>
            <a:lstStyle/>
            <a:p>
              <a:pPr algn="ctr"/>
              <a:endParaRPr lang="en-US" dirty="0">
                <a:solidFill>
                  <a:schemeClr val="bg1"/>
                </a:solidFill>
              </a:endParaRPr>
            </a:p>
            <a:p>
              <a:pPr algn="ctr"/>
              <a:r>
                <a:rPr lang="en-US" sz="2800" dirty="0">
                  <a:solidFill>
                    <a:schemeClr val="bg1"/>
                  </a:solidFill>
                </a:rPr>
                <a:t>interval calculation</a:t>
              </a:r>
              <a:endParaRPr lang="en-US" sz="2800" dirty="0">
                <a:solidFill>
                  <a:schemeClr val="bg1"/>
                </a:solidFill>
                <a:latin typeface="Consolas" panose="020B0609020204030204" pitchFamily="49" charset="0"/>
                <a:ea typeface="Monaco" charset="0"/>
                <a:cs typeface="Consolas" panose="020B0609020204030204" pitchFamily="49" charset="0"/>
              </a:endParaRPr>
            </a:p>
            <a:p>
              <a:pPr algn="ctr"/>
              <a:endParaRPr lang="en-US" dirty="0">
                <a:solidFill>
                  <a:schemeClr val="bg1"/>
                </a:solidFill>
              </a:endParaRPr>
            </a:p>
          </p:txBody>
        </p:sp>
      </p:grpSp>
      <p:grpSp>
        <p:nvGrpSpPr>
          <p:cNvPr id="19" name="Group 18">
            <a:extLst>
              <a:ext uri="{FF2B5EF4-FFF2-40B4-BE49-F238E27FC236}">
                <a16:creationId xmlns:a16="http://schemas.microsoft.com/office/drawing/2014/main" id="{B1443E73-AE3F-944D-90D9-DFB5376C5FDB}"/>
              </a:ext>
            </a:extLst>
          </p:cNvPr>
          <p:cNvGrpSpPr/>
          <p:nvPr/>
        </p:nvGrpSpPr>
        <p:grpSpPr>
          <a:xfrm>
            <a:off x="6054102" y="5381183"/>
            <a:ext cx="3451833" cy="1246648"/>
            <a:chOff x="896764" y="1732048"/>
            <a:chExt cx="2365216" cy="1246648"/>
          </a:xfrm>
        </p:grpSpPr>
        <p:sp>
          <p:nvSpPr>
            <p:cNvPr id="20" name="Rounded Rectangular Callout 19">
              <a:extLst>
                <a:ext uri="{FF2B5EF4-FFF2-40B4-BE49-F238E27FC236}">
                  <a16:creationId xmlns:a16="http://schemas.microsoft.com/office/drawing/2014/main" id="{0F6C848C-2B56-7D46-BD54-97D19D9D936E}"/>
                </a:ext>
              </a:extLst>
            </p:cNvPr>
            <p:cNvSpPr/>
            <p:nvPr/>
          </p:nvSpPr>
          <p:spPr>
            <a:xfrm>
              <a:off x="896764" y="1732048"/>
              <a:ext cx="2365216" cy="1246648"/>
            </a:xfrm>
            <a:prstGeom prst="wedgeRoundRectCallout">
              <a:avLst>
                <a:gd name="adj1" fmla="val -28669"/>
                <a:gd name="adj2" fmla="val -92462"/>
                <a:gd name="adj3" fmla="val 16667"/>
              </a:avLst>
            </a:prstGeom>
            <a:solidFill>
              <a:schemeClr val="accent2">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7DACEEF-FD02-9C49-AD52-9C18B0A8FF6A}"/>
                </a:ext>
              </a:extLst>
            </p:cNvPr>
            <p:cNvSpPr txBox="1"/>
            <p:nvPr/>
          </p:nvSpPr>
          <p:spPr>
            <a:xfrm>
              <a:off x="896764" y="1934783"/>
              <a:ext cx="2365216" cy="830997"/>
            </a:xfrm>
            <a:prstGeom prst="rect">
              <a:avLst/>
            </a:prstGeom>
            <a:noFill/>
          </p:spPr>
          <p:txBody>
            <a:bodyPr wrap="square" rtlCol="0" anchor="ctr">
              <a:spAutoFit/>
            </a:bodyPr>
            <a:lstStyle/>
            <a:p>
              <a:pPr algn="ctr"/>
              <a:r>
                <a:rPr lang="en-US" sz="2400" dirty="0">
                  <a:solidFill>
                    <a:schemeClr val="bg1"/>
                  </a:solidFill>
                  <a:latin typeface="Consolas" panose="020B0609020204030204" pitchFamily="49" charset="0"/>
                </a:rPr>
                <a:t>divide by duration for numeric output</a:t>
              </a:r>
              <a:endParaRPr lang="en-US" dirty="0">
                <a:solidFill>
                  <a:schemeClr val="bg1"/>
                </a:solidFill>
              </a:endParaRPr>
            </a:p>
          </p:txBody>
        </p:sp>
      </p:grpSp>
    </p:spTree>
    <p:extLst>
      <p:ext uri="{BB962C8B-B14F-4D97-AF65-F5344CB8AC3E}">
        <p14:creationId xmlns:p14="http://schemas.microsoft.com/office/powerpoint/2010/main" val="286803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E1AE-6F41-8441-B79A-8886CC9ABD65}"/>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844652A6-D109-2647-9E0E-7D8B6E5AE90B}"/>
              </a:ext>
            </a:extLst>
          </p:cNvPr>
          <p:cNvSpPr>
            <a:spLocks noGrp="1"/>
          </p:cNvSpPr>
          <p:nvPr>
            <p:ph idx="1"/>
          </p:nvPr>
        </p:nvSpPr>
        <p:spPr/>
        <p:txBody>
          <a:bodyPr/>
          <a:lstStyle/>
          <a:p>
            <a:r>
              <a:rPr lang="en-US" dirty="0"/>
              <a:t>The lab has set a turnaround time goal of reviewing all batches within 40 minutes. Add a variable that captures the review turnaround time in minutes. Using the </a:t>
            </a:r>
            <a:r>
              <a:rPr lang="en-US" dirty="0" err="1"/>
              <a:t>if_else</a:t>
            </a:r>
            <a:r>
              <a:rPr lang="en-US" dirty="0"/>
              <a:t>() function (review how it works in the help documentation if needed), create a new logical variable (column) called "</a:t>
            </a:r>
            <a:r>
              <a:rPr lang="en-US" dirty="0" err="1"/>
              <a:t>meets_tat</a:t>
            </a:r>
            <a:r>
              <a:rPr lang="en-US" dirty="0"/>
              <a:t>" that returns a FALSE for all batches that take longer than 40 minutes from review start to review completion. Add another variable that helps to aggregate the data by week. Add a variable that captures the review turnaround time in minutes. </a:t>
            </a:r>
          </a:p>
          <a:p>
            <a:r>
              <a:rPr lang="en-US" dirty="0"/>
              <a:t>a) Plot a histogram showing the distribution of batch review times (it is OK to include duplicate review times for different compounds in the same batch).</a:t>
            </a:r>
          </a:p>
          <a:p>
            <a:r>
              <a:rPr lang="en-US" dirty="0"/>
              <a:t>b) Create a visualization that shows the weekly volume of reviews and is color coded by the number of reviews that meet the turnaround time requirement. </a:t>
            </a:r>
          </a:p>
        </p:txBody>
      </p:sp>
    </p:spTree>
    <p:extLst>
      <p:ext uri="{BB962C8B-B14F-4D97-AF65-F5344CB8AC3E}">
        <p14:creationId xmlns:p14="http://schemas.microsoft.com/office/powerpoint/2010/main" val="753112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A461-8945-0546-9001-63F0FF41877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B3F3F3E-601C-4348-A910-B6DB1437353E}"/>
              </a:ext>
            </a:extLst>
          </p:cNvPr>
          <p:cNvSpPr>
            <a:spLocks noGrp="1"/>
          </p:cNvSpPr>
          <p:nvPr>
            <p:ph idx="1"/>
          </p:nvPr>
        </p:nvSpPr>
        <p:spPr>
          <a:xfrm>
            <a:off x="1024128" y="2285999"/>
            <a:ext cx="9720073" cy="4449097"/>
          </a:xfrm>
        </p:spPr>
        <p:txBody>
          <a:bodyPr>
            <a:normAutofit lnSpcReduction="10000"/>
          </a:bodyPr>
          <a:lstStyle/>
          <a:p>
            <a:pPr>
              <a:buFont typeface="Arial" panose="020B0604020202020204" pitchFamily="34" charset="0"/>
              <a:buChar char="•"/>
            </a:pPr>
            <a:r>
              <a:rPr lang="en-US" dirty="0"/>
              <a:t> </a:t>
            </a:r>
            <a:r>
              <a:rPr lang="en-US" sz="2800" dirty="0" err="1"/>
              <a:t>Lubridate</a:t>
            </a:r>
            <a:r>
              <a:rPr lang="en-US" sz="2800" dirty="0"/>
              <a:t> functions support arithmetic with dates and times</a:t>
            </a:r>
          </a:p>
          <a:p>
            <a:pPr>
              <a:buFont typeface="Arial" panose="020B0604020202020204" pitchFamily="34" charset="0"/>
              <a:buChar char="•"/>
            </a:pPr>
            <a:r>
              <a:rPr lang="en-US" sz="2800" dirty="0"/>
              <a:t> Functions such as </a:t>
            </a:r>
            <a:r>
              <a:rPr lang="en-US" sz="2800" dirty="0" err="1"/>
              <a:t>ymd_hms</a:t>
            </a:r>
            <a:r>
              <a:rPr lang="en-US" sz="2800" dirty="0"/>
              <a:t>() are built to convert arbitrary string representations of dates and times into date/time objects</a:t>
            </a:r>
          </a:p>
          <a:p>
            <a:pPr>
              <a:buFont typeface="Arial" panose="020B0604020202020204" pitchFamily="34" charset="0"/>
              <a:buChar char="•"/>
            </a:pPr>
            <a:r>
              <a:rPr lang="en-US" sz="2800" dirty="0"/>
              <a:t> Other functions such such as month() can output a single component of a date</a:t>
            </a:r>
          </a:p>
          <a:p>
            <a:pPr>
              <a:buFont typeface="Arial" panose="020B0604020202020204" pitchFamily="34" charset="0"/>
              <a:buChar char="•"/>
            </a:pPr>
            <a:r>
              <a:rPr lang="en-US" sz="2800" dirty="0"/>
              <a:t> Durations are consistent representations of time differences</a:t>
            </a:r>
          </a:p>
          <a:p>
            <a:pPr>
              <a:buFont typeface="Arial" panose="020B0604020202020204" pitchFamily="34" charset="0"/>
              <a:buChar char="•"/>
            </a:pPr>
            <a:r>
              <a:rPr lang="en-US" sz="2800" dirty="0"/>
              <a:t> Periods represent useful human friendly units such as weeks or months</a:t>
            </a:r>
          </a:p>
          <a:p>
            <a:pPr>
              <a:buFont typeface="Arial" panose="020B0604020202020204" pitchFamily="34" charset="0"/>
              <a:buChar char="•"/>
            </a:pPr>
            <a:r>
              <a:rPr lang="en-US" sz="2800" dirty="0"/>
              <a:t> Intervals represent durations with a defined starting and ending point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57590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3223-5C7B-8A4F-8910-73AC3BD1526A}"/>
              </a:ext>
            </a:extLst>
          </p:cNvPr>
          <p:cNvSpPr>
            <a:spLocks noGrp="1"/>
          </p:cNvSpPr>
          <p:nvPr>
            <p:ph type="title"/>
          </p:nvPr>
        </p:nvSpPr>
        <p:spPr/>
        <p:txBody>
          <a:bodyPr/>
          <a:lstStyle/>
          <a:p>
            <a:r>
              <a:rPr lang="en-US" dirty="0"/>
              <a:t>Definitions for dates and times</a:t>
            </a:r>
          </a:p>
        </p:txBody>
      </p:sp>
      <p:sp>
        <p:nvSpPr>
          <p:cNvPr id="3" name="Content Placeholder 2">
            <a:extLst>
              <a:ext uri="{FF2B5EF4-FFF2-40B4-BE49-F238E27FC236}">
                <a16:creationId xmlns:a16="http://schemas.microsoft.com/office/drawing/2014/main" id="{DB1DF191-10F1-A244-9859-FCF5CFF46F99}"/>
              </a:ext>
            </a:extLst>
          </p:cNvPr>
          <p:cNvSpPr>
            <a:spLocks noGrp="1"/>
          </p:cNvSpPr>
          <p:nvPr>
            <p:ph idx="1"/>
          </p:nvPr>
        </p:nvSpPr>
        <p:spPr/>
        <p:txBody>
          <a:bodyPr>
            <a:normAutofit/>
          </a:bodyPr>
          <a:lstStyle/>
          <a:p>
            <a:pPr>
              <a:buFont typeface="Arial" panose="020B0604020202020204" pitchFamily="34" charset="0"/>
              <a:buChar char="•"/>
            </a:pPr>
            <a:r>
              <a:rPr lang="en-US" sz="2400" dirty="0"/>
              <a:t> R (and programming languages in general) often utilize structured representations for dates and times</a:t>
            </a:r>
          </a:p>
          <a:p>
            <a:pPr lvl="1">
              <a:buFont typeface="Arial" panose="020B0604020202020204" pitchFamily="34" charset="0"/>
              <a:buChar char="•"/>
            </a:pPr>
            <a:r>
              <a:rPr lang="en-US" sz="2200" dirty="0"/>
              <a:t>Dates and times may be represented separately</a:t>
            </a:r>
          </a:p>
          <a:p>
            <a:pPr lvl="1">
              <a:buFont typeface="Arial" panose="020B0604020202020204" pitchFamily="34" charset="0"/>
              <a:buChar char="•"/>
            </a:pPr>
            <a:r>
              <a:rPr lang="en-US" sz="2200" dirty="0"/>
              <a:t>Or represented within one field as a date-time</a:t>
            </a:r>
          </a:p>
          <a:p>
            <a:pPr>
              <a:buFont typeface="Arial" panose="020B0604020202020204" pitchFamily="34" charset="0"/>
              <a:buChar char="•"/>
            </a:pPr>
            <a:r>
              <a:rPr lang="en-US" sz="2400" dirty="0"/>
              <a:t> Date-times are often the most useful default representation for both entities</a:t>
            </a:r>
          </a:p>
          <a:p>
            <a:pPr lvl="1">
              <a:buFont typeface="Arial" panose="020B0604020202020204" pitchFamily="34" charset="0"/>
              <a:buChar char="•"/>
            </a:pPr>
            <a:r>
              <a:rPr lang="en-US" sz="2200" dirty="0"/>
              <a:t>Generally easy to split this apart if needed</a:t>
            </a:r>
          </a:p>
          <a:p>
            <a:pPr>
              <a:buFont typeface="Arial" panose="020B0604020202020204" pitchFamily="34" charset="0"/>
              <a:buChar char="•"/>
            </a:pPr>
            <a:r>
              <a:rPr lang="en-US" sz="2400" dirty="0"/>
              <a:t> Date-times labeled as &lt;</a:t>
            </a:r>
            <a:r>
              <a:rPr lang="en-US" sz="2400" dirty="0" err="1"/>
              <a:t>dttm</a:t>
            </a:r>
            <a:r>
              <a:rPr lang="en-US" sz="2400" dirty="0"/>
              <a:t>&gt; data type in </a:t>
            </a:r>
            <a:r>
              <a:rPr lang="en-US" sz="2400" dirty="0" err="1"/>
              <a:t>tidyverse</a:t>
            </a:r>
            <a:r>
              <a:rPr lang="en-US" sz="2400" dirty="0"/>
              <a:t> representations of data frames (</a:t>
            </a:r>
            <a:r>
              <a:rPr lang="en-US" sz="2400" dirty="0" err="1"/>
              <a:t>tibbles</a:t>
            </a:r>
            <a:r>
              <a:rPr lang="en-US" sz="2400" dirty="0"/>
              <a:t>)</a:t>
            </a:r>
          </a:p>
          <a:p>
            <a:pPr>
              <a:buFont typeface="Arial" panose="020B0604020202020204" pitchFamily="34" charset="0"/>
              <a:buChar char="•"/>
            </a:pPr>
            <a:r>
              <a:rPr lang="en-US" sz="2400" dirty="0"/>
              <a:t> In base R date-times may be referred to as </a:t>
            </a:r>
            <a:r>
              <a:rPr lang="en-US" sz="2400" dirty="0" err="1"/>
              <a:t>POSIXct</a:t>
            </a:r>
            <a:endParaRPr lang="en-US" sz="2400" dirty="0"/>
          </a:p>
        </p:txBody>
      </p:sp>
      <p:sp>
        <p:nvSpPr>
          <p:cNvPr id="4" name="TextBox 3">
            <a:extLst>
              <a:ext uri="{FF2B5EF4-FFF2-40B4-BE49-F238E27FC236}">
                <a16:creationId xmlns:a16="http://schemas.microsoft.com/office/drawing/2014/main" id="{9EB5B6F8-D951-F347-BA07-EA84D35C9977}"/>
              </a:ext>
            </a:extLst>
          </p:cNvPr>
          <p:cNvSpPr txBox="1"/>
          <p:nvPr/>
        </p:nvSpPr>
        <p:spPr>
          <a:xfrm>
            <a:off x="68094" y="6272784"/>
            <a:ext cx="10515600" cy="523220"/>
          </a:xfrm>
          <a:prstGeom prst="rect">
            <a:avLst/>
          </a:prstGeom>
          <a:noFill/>
        </p:spPr>
        <p:txBody>
          <a:bodyPr wrap="square" rtlCol="0">
            <a:spAutoFit/>
          </a:bodyPr>
          <a:lstStyle/>
          <a:p>
            <a:r>
              <a:rPr lang="en-US" sz="2800" dirty="0"/>
              <a:t>Refer to R4DS: https://r4ds.had.co.nz/dates-and-</a:t>
            </a:r>
            <a:r>
              <a:rPr lang="en-US" sz="2800" dirty="0" err="1"/>
              <a:t>times.html</a:t>
            </a:r>
            <a:endParaRPr lang="en-US" sz="2800" dirty="0"/>
          </a:p>
        </p:txBody>
      </p:sp>
    </p:spTree>
    <p:extLst>
      <p:ext uri="{BB962C8B-B14F-4D97-AF65-F5344CB8AC3E}">
        <p14:creationId xmlns:p14="http://schemas.microsoft.com/office/powerpoint/2010/main" val="238592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6B4F-2D4F-D74E-AB16-96DD781E8625}"/>
              </a:ext>
            </a:extLst>
          </p:cNvPr>
          <p:cNvSpPr>
            <a:spLocks noGrp="1"/>
          </p:cNvSpPr>
          <p:nvPr>
            <p:ph type="title"/>
          </p:nvPr>
        </p:nvSpPr>
        <p:spPr/>
        <p:txBody>
          <a:bodyPr/>
          <a:lstStyle/>
          <a:p>
            <a:r>
              <a:rPr lang="en-US" dirty="0" err="1"/>
              <a:t>Lubridate</a:t>
            </a:r>
            <a:r>
              <a:rPr lang="en-US" dirty="0"/>
              <a:t> is built to parse dates and times</a:t>
            </a:r>
          </a:p>
        </p:txBody>
      </p:sp>
      <p:sp>
        <p:nvSpPr>
          <p:cNvPr id="3" name="Content Placeholder 2">
            <a:extLst>
              <a:ext uri="{FF2B5EF4-FFF2-40B4-BE49-F238E27FC236}">
                <a16:creationId xmlns:a16="http://schemas.microsoft.com/office/drawing/2014/main" id="{6F49EEC0-3351-D24D-BA90-CCCAC8946030}"/>
              </a:ext>
            </a:extLst>
          </p:cNvPr>
          <p:cNvSpPr>
            <a:spLocks noGrp="1"/>
          </p:cNvSpPr>
          <p:nvPr>
            <p:ph idx="1"/>
          </p:nvPr>
        </p:nvSpPr>
        <p:spPr/>
        <p:txBody>
          <a:bodyPr>
            <a:normAutofit/>
          </a:bodyPr>
          <a:lstStyle/>
          <a:p>
            <a:pPr>
              <a:buFont typeface="Arial" panose="020B0604020202020204" pitchFamily="34" charset="0"/>
              <a:buChar char="•"/>
            </a:pPr>
            <a:r>
              <a:rPr lang="en-US" sz="2400" dirty="0"/>
              <a:t> </a:t>
            </a:r>
            <a:r>
              <a:rPr lang="en-US" sz="2400" b="1" dirty="0" err="1"/>
              <a:t>lubridate</a:t>
            </a:r>
            <a:r>
              <a:rPr lang="en-US" sz="2400" dirty="0"/>
              <a:t> is a package built to handle the nuances of dates and times, including:</a:t>
            </a:r>
          </a:p>
          <a:p>
            <a:pPr lvl="1">
              <a:buFont typeface="Arial" panose="020B0604020202020204" pitchFamily="34" charset="0"/>
              <a:buChar char="•"/>
            </a:pPr>
            <a:r>
              <a:rPr lang="en-US" sz="2000" dirty="0"/>
              <a:t>Time zones</a:t>
            </a:r>
          </a:p>
          <a:p>
            <a:pPr lvl="1">
              <a:buFont typeface="Arial" panose="020B0604020202020204" pitchFamily="34" charset="0"/>
              <a:buChar char="•"/>
            </a:pPr>
            <a:r>
              <a:rPr lang="en-US" sz="2000" dirty="0"/>
              <a:t>Daylight savings time</a:t>
            </a:r>
          </a:p>
          <a:p>
            <a:pPr lvl="1">
              <a:buFont typeface="Arial" panose="020B0604020202020204" pitchFamily="34" charset="0"/>
              <a:buChar char="•"/>
            </a:pPr>
            <a:r>
              <a:rPr lang="en-US" sz="2000" dirty="0"/>
              <a:t>Intervals between timestamps </a:t>
            </a:r>
          </a:p>
          <a:p>
            <a:pPr>
              <a:buFont typeface="Arial" panose="020B0604020202020204" pitchFamily="34" charset="0"/>
              <a:buChar char="•"/>
            </a:pPr>
            <a:r>
              <a:rPr lang="en-US" sz="2400" b="1" dirty="0"/>
              <a:t> </a:t>
            </a:r>
            <a:r>
              <a:rPr lang="en-US" sz="2400" dirty="0" err="1"/>
              <a:t>lubridate</a:t>
            </a:r>
            <a:r>
              <a:rPr lang="en-US" sz="2400" dirty="0"/>
              <a:t> is a package that is installed with the </a:t>
            </a:r>
            <a:r>
              <a:rPr lang="en-US" sz="2400" dirty="0" err="1"/>
              <a:t>tidyverse</a:t>
            </a:r>
            <a:r>
              <a:rPr lang="en-US" sz="2400" dirty="0"/>
              <a:t> group of packages</a:t>
            </a:r>
          </a:p>
          <a:p>
            <a:pPr lvl="1">
              <a:buFont typeface="Arial" panose="020B0604020202020204" pitchFamily="34" charset="0"/>
              <a:buChar char="•"/>
            </a:pPr>
            <a:r>
              <a:rPr lang="en-US" sz="2000" dirty="0"/>
              <a:t>But it is not a </a:t>
            </a:r>
            <a:r>
              <a:rPr lang="en-US" sz="2000" i="1" dirty="0"/>
              <a:t>core</a:t>
            </a:r>
            <a:r>
              <a:rPr lang="en-US" sz="2000" dirty="0"/>
              <a:t> package so you have to call it explicitly</a:t>
            </a:r>
          </a:p>
        </p:txBody>
      </p:sp>
      <p:sp>
        <p:nvSpPr>
          <p:cNvPr id="4" name="Google Shape;131;p17">
            <a:extLst>
              <a:ext uri="{FF2B5EF4-FFF2-40B4-BE49-F238E27FC236}">
                <a16:creationId xmlns:a16="http://schemas.microsoft.com/office/drawing/2014/main" id="{819285A4-08BF-1C44-AA7D-DB7FD455B130}"/>
              </a:ext>
            </a:extLst>
          </p:cNvPr>
          <p:cNvSpPr/>
          <p:nvPr/>
        </p:nvSpPr>
        <p:spPr>
          <a:xfrm>
            <a:off x="3680557" y="5372887"/>
            <a:ext cx="4647766"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97979543-5F31-6145-AD95-5001146FAF57}"/>
              </a:ext>
            </a:extLst>
          </p:cNvPr>
          <p:cNvSpPr/>
          <p:nvPr/>
        </p:nvSpPr>
        <p:spPr>
          <a:xfrm>
            <a:off x="3900791" y="5485014"/>
            <a:ext cx="4427531" cy="584775"/>
          </a:xfrm>
          <a:prstGeom prst="rect">
            <a:avLst/>
          </a:prstGeom>
        </p:spPr>
        <p:txBody>
          <a:bodyPr wrap="square">
            <a:spAutoFit/>
          </a:bodyPr>
          <a:lstStyle/>
          <a:p>
            <a:r>
              <a:rPr lang="en-US" sz="3200" dirty="0">
                <a:latin typeface="Consolas" panose="020B0609020204030204" pitchFamily="49" charset="0"/>
                <a:ea typeface="Courier New"/>
                <a:cs typeface="Consolas" panose="020B0609020204030204" pitchFamily="49" charset="0"/>
                <a:sym typeface="Courier New"/>
              </a:rPr>
              <a:t>library(</a:t>
            </a:r>
            <a:r>
              <a:rPr lang="en-US" sz="3200" dirty="0" err="1">
                <a:solidFill>
                  <a:schemeClr val="accent1"/>
                </a:solidFill>
                <a:latin typeface="Consolas" panose="020B0609020204030204" pitchFamily="49" charset="0"/>
                <a:ea typeface="Courier New"/>
                <a:cs typeface="Consolas" panose="020B0609020204030204" pitchFamily="49" charset="0"/>
                <a:sym typeface="Courier New"/>
              </a:rPr>
              <a:t>lubridate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Tree>
    <p:extLst>
      <p:ext uri="{BB962C8B-B14F-4D97-AF65-F5344CB8AC3E}">
        <p14:creationId xmlns:p14="http://schemas.microsoft.com/office/powerpoint/2010/main" val="871608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1AC8-1A22-B44F-A09E-FE36A8BB3A27}"/>
              </a:ext>
            </a:extLst>
          </p:cNvPr>
          <p:cNvSpPr>
            <a:spLocks noGrp="1"/>
          </p:cNvSpPr>
          <p:nvPr>
            <p:ph type="title"/>
          </p:nvPr>
        </p:nvSpPr>
        <p:spPr/>
        <p:txBody>
          <a:bodyPr/>
          <a:lstStyle/>
          <a:p>
            <a:r>
              <a:rPr lang="en-US" dirty="0"/>
              <a:t>What if I need Dates or Times for right now?</a:t>
            </a:r>
          </a:p>
        </p:txBody>
      </p:sp>
      <p:sp>
        <p:nvSpPr>
          <p:cNvPr id="3" name="Content Placeholder 2">
            <a:extLst>
              <a:ext uri="{FF2B5EF4-FFF2-40B4-BE49-F238E27FC236}">
                <a16:creationId xmlns:a16="http://schemas.microsoft.com/office/drawing/2014/main" id="{7C6C5AC2-A4EA-A541-A458-1862B8BF9A27}"/>
              </a:ext>
            </a:extLst>
          </p:cNvPr>
          <p:cNvSpPr>
            <a:spLocks noGrp="1"/>
          </p:cNvSpPr>
          <p:nvPr>
            <p:ph idx="1"/>
          </p:nvPr>
        </p:nvSpPr>
        <p:spPr>
          <a:xfrm>
            <a:off x="3706238" y="2286000"/>
            <a:ext cx="7037963" cy="4023360"/>
          </a:xfrm>
        </p:spPr>
        <p:txBody>
          <a:bodyPr/>
          <a:lstStyle/>
          <a:p>
            <a:endParaRPr lang="en-US" dirty="0"/>
          </a:p>
          <a:p>
            <a:r>
              <a:rPr lang="en-US" dirty="0"/>
              <a:t>Outputs today’s </a:t>
            </a:r>
            <a:r>
              <a:rPr lang="en-US" i="1" dirty="0"/>
              <a:t>date </a:t>
            </a:r>
            <a:r>
              <a:rPr lang="en-US" dirty="0"/>
              <a:t>as a date data type</a:t>
            </a:r>
          </a:p>
          <a:p>
            <a:r>
              <a:rPr lang="en-US" dirty="0"/>
              <a:t>e.g. 2022-04-26</a:t>
            </a:r>
          </a:p>
          <a:p>
            <a:endParaRPr lang="en-US" i="1" dirty="0"/>
          </a:p>
          <a:p>
            <a:endParaRPr lang="en-US" i="1" dirty="0"/>
          </a:p>
          <a:p>
            <a:pPr marL="0" indent="0">
              <a:buNone/>
            </a:pPr>
            <a:r>
              <a:rPr lang="en-US" dirty="0"/>
              <a:t>Outputs a timestamp (date + time) as a date-time data type</a:t>
            </a:r>
          </a:p>
          <a:p>
            <a:pPr marL="0" indent="0">
              <a:buNone/>
            </a:pPr>
            <a:r>
              <a:rPr lang="en-US" dirty="0"/>
              <a:t>e.g. 2022-04-26 08:47:47 PDT</a:t>
            </a:r>
          </a:p>
        </p:txBody>
      </p:sp>
      <p:sp>
        <p:nvSpPr>
          <p:cNvPr id="4" name="Google Shape;131;p17">
            <a:extLst>
              <a:ext uri="{FF2B5EF4-FFF2-40B4-BE49-F238E27FC236}">
                <a16:creationId xmlns:a16="http://schemas.microsoft.com/office/drawing/2014/main" id="{3C770FA5-AF92-E24D-BF55-977E4BB2A6CA}"/>
              </a:ext>
            </a:extLst>
          </p:cNvPr>
          <p:cNvSpPr/>
          <p:nvPr/>
        </p:nvSpPr>
        <p:spPr>
          <a:xfrm>
            <a:off x="1092999" y="2723744"/>
            <a:ext cx="1980941"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8E9AC91-003A-C041-9C7A-2BF3890D19A4}"/>
              </a:ext>
            </a:extLst>
          </p:cNvPr>
          <p:cNvSpPr/>
          <p:nvPr/>
        </p:nvSpPr>
        <p:spPr>
          <a:xfrm>
            <a:off x="1177046" y="2835871"/>
            <a:ext cx="1819073" cy="584775"/>
          </a:xfrm>
          <a:prstGeom prst="rect">
            <a:avLst/>
          </a:prstGeom>
        </p:spPr>
        <p:txBody>
          <a:bodyPr wrap="square">
            <a:spAutoFit/>
          </a:bodyPr>
          <a:lstStyle/>
          <a:p>
            <a:r>
              <a:rPr lang="en-US" sz="3200" dirty="0">
                <a:latin typeface="Consolas" panose="020B0609020204030204" pitchFamily="49" charset="0"/>
                <a:ea typeface="Courier New"/>
                <a:cs typeface="Consolas" panose="020B0609020204030204" pitchFamily="49" charset="0"/>
                <a:sym typeface="Courier New"/>
              </a:rPr>
              <a:t>today()</a:t>
            </a:r>
            <a:endParaRPr lang="en-US" dirty="0"/>
          </a:p>
        </p:txBody>
      </p:sp>
      <p:sp>
        <p:nvSpPr>
          <p:cNvPr id="7" name="Google Shape;131;p17">
            <a:extLst>
              <a:ext uri="{FF2B5EF4-FFF2-40B4-BE49-F238E27FC236}">
                <a16:creationId xmlns:a16="http://schemas.microsoft.com/office/drawing/2014/main" id="{E6B048A8-FA3E-E74A-B69F-AF102D8BEFBC}"/>
              </a:ext>
            </a:extLst>
          </p:cNvPr>
          <p:cNvSpPr/>
          <p:nvPr/>
        </p:nvSpPr>
        <p:spPr>
          <a:xfrm>
            <a:off x="1092999" y="4672494"/>
            <a:ext cx="1980941"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FBB9953B-9881-634F-B15B-DD17203605BB}"/>
              </a:ext>
            </a:extLst>
          </p:cNvPr>
          <p:cNvSpPr/>
          <p:nvPr/>
        </p:nvSpPr>
        <p:spPr>
          <a:xfrm>
            <a:off x="1173932" y="4784621"/>
            <a:ext cx="1819073" cy="584775"/>
          </a:xfrm>
          <a:prstGeom prst="rect">
            <a:avLst/>
          </a:prstGeom>
        </p:spPr>
        <p:txBody>
          <a:bodyPr wrap="square">
            <a:spAutoFit/>
          </a:bodyPr>
          <a:lstStyle/>
          <a:p>
            <a:pPr algn="ctr"/>
            <a:r>
              <a:rPr lang="en-US" sz="3200" dirty="0">
                <a:latin typeface="Consolas" panose="020B0609020204030204" pitchFamily="49" charset="0"/>
                <a:ea typeface="Courier New"/>
                <a:cs typeface="Consolas" panose="020B0609020204030204" pitchFamily="49" charset="0"/>
                <a:sym typeface="Courier New"/>
              </a:rPr>
              <a:t>now()</a:t>
            </a:r>
            <a:endParaRPr lang="en-US" dirty="0"/>
          </a:p>
        </p:txBody>
      </p:sp>
    </p:spTree>
    <p:extLst>
      <p:ext uri="{BB962C8B-B14F-4D97-AF65-F5344CB8AC3E}">
        <p14:creationId xmlns:p14="http://schemas.microsoft.com/office/powerpoint/2010/main" val="152463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31;p17">
            <a:extLst>
              <a:ext uri="{FF2B5EF4-FFF2-40B4-BE49-F238E27FC236}">
                <a16:creationId xmlns:a16="http://schemas.microsoft.com/office/drawing/2014/main" id="{FDCFF496-2D83-D347-8B1D-E5D9F5C05226}"/>
              </a:ext>
            </a:extLst>
          </p:cNvPr>
          <p:cNvSpPr/>
          <p:nvPr/>
        </p:nvSpPr>
        <p:spPr>
          <a:xfrm>
            <a:off x="5943600" y="5778230"/>
            <a:ext cx="3369733" cy="31777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9" name="Google Shape;131;p17">
            <a:extLst>
              <a:ext uri="{FF2B5EF4-FFF2-40B4-BE49-F238E27FC236}">
                <a16:creationId xmlns:a16="http://schemas.microsoft.com/office/drawing/2014/main" id="{AC570AB6-C645-8842-88A0-8C1F1414EBB1}"/>
              </a:ext>
            </a:extLst>
          </p:cNvPr>
          <p:cNvSpPr/>
          <p:nvPr/>
        </p:nvSpPr>
        <p:spPr>
          <a:xfrm>
            <a:off x="1935804" y="6031854"/>
            <a:ext cx="2373549" cy="304671"/>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8" name="Google Shape;131;p17">
            <a:extLst>
              <a:ext uri="{FF2B5EF4-FFF2-40B4-BE49-F238E27FC236}">
                <a16:creationId xmlns:a16="http://schemas.microsoft.com/office/drawing/2014/main" id="{0A0C52EB-1C17-A445-A9E1-98F21C14E638}"/>
              </a:ext>
            </a:extLst>
          </p:cNvPr>
          <p:cNvSpPr/>
          <p:nvPr/>
        </p:nvSpPr>
        <p:spPr>
          <a:xfrm>
            <a:off x="1447799" y="5473559"/>
            <a:ext cx="3347937" cy="304671"/>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2" name="Title 1">
            <a:extLst>
              <a:ext uri="{FF2B5EF4-FFF2-40B4-BE49-F238E27FC236}">
                <a16:creationId xmlns:a16="http://schemas.microsoft.com/office/drawing/2014/main" id="{F2686F06-6ACA-444B-A43B-69BAC4F452FE}"/>
              </a:ext>
            </a:extLst>
          </p:cNvPr>
          <p:cNvSpPr>
            <a:spLocks noGrp="1"/>
          </p:cNvSpPr>
          <p:nvPr>
            <p:ph type="title"/>
          </p:nvPr>
        </p:nvSpPr>
        <p:spPr/>
        <p:txBody>
          <a:bodyPr/>
          <a:lstStyle/>
          <a:p>
            <a:r>
              <a:rPr lang="en-US" dirty="0"/>
              <a:t>How can I extract dates and times from strings?</a:t>
            </a:r>
          </a:p>
        </p:txBody>
      </p:sp>
      <p:sp>
        <p:nvSpPr>
          <p:cNvPr id="3" name="Content Placeholder 2">
            <a:extLst>
              <a:ext uri="{FF2B5EF4-FFF2-40B4-BE49-F238E27FC236}">
                <a16:creationId xmlns:a16="http://schemas.microsoft.com/office/drawing/2014/main" id="{F41D7689-83DA-3B40-BF4B-04E1DCD2CEF6}"/>
              </a:ext>
            </a:extLst>
          </p:cNvPr>
          <p:cNvSpPr>
            <a:spLocks noGrp="1"/>
          </p:cNvSpPr>
          <p:nvPr>
            <p:ph idx="1"/>
          </p:nvPr>
        </p:nvSpPr>
        <p:spPr/>
        <p:txBody>
          <a:bodyPr/>
          <a:lstStyle/>
          <a:p>
            <a:pPr>
              <a:buFont typeface="Arial" panose="020B0604020202020204" pitchFamily="34" charset="0"/>
              <a:buChar char="•"/>
            </a:pPr>
            <a:r>
              <a:rPr lang="en-US" sz="2400" dirty="0"/>
              <a:t> Dates and times frequently within a text file with arbitrary formatting</a:t>
            </a:r>
          </a:p>
          <a:p>
            <a:pPr lvl="1">
              <a:buFont typeface="Arial" panose="020B0604020202020204" pitchFamily="34" charset="0"/>
              <a:buChar char="•"/>
            </a:pPr>
            <a:r>
              <a:rPr lang="en-US" dirty="0"/>
              <a:t>2022-04-26</a:t>
            </a:r>
          </a:p>
          <a:p>
            <a:pPr lvl="1">
              <a:buFont typeface="Arial" panose="020B0604020202020204" pitchFamily="34" charset="0"/>
              <a:buChar char="•"/>
            </a:pPr>
            <a:r>
              <a:rPr lang="en-US" dirty="0"/>
              <a:t>04/26/2022</a:t>
            </a:r>
          </a:p>
          <a:p>
            <a:pPr lvl="1">
              <a:buFont typeface="Arial" panose="020B0604020202020204" pitchFamily="34" charset="0"/>
              <a:buChar char="•"/>
            </a:pPr>
            <a:r>
              <a:rPr lang="en-US" dirty="0"/>
              <a:t>26/04/2022</a:t>
            </a:r>
          </a:p>
          <a:p>
            <a:pPr lvl="1">
              <a:buFont typeface="Arial" panose="020B0604020202020204" pitchFamily="34" charset="0"/>
              <a:buChar char="•"/>
            </a:pPr>
            <a:r>
              <a:rPr lang="en-US" dirty="0"/>
              <a:t>04.26.2022</a:t>
            </a:r>
          </a:p>
          <a:p>
            <a:pPr>
              <a:buFont typeface="Arial" panose="020B0604020202020204" pitchFamily="34" charset="0"/>
              <a:buChar char="•"/>
            </a:pPr>
            <a:r>
              <a:rPr lang="en-US" sz="2400" dirty="0"/>
              <a:t> </a:t>
            </a:r>
            <a:r>
              <a:rPr lang="en-US" sz="2400" dirty="0" err="1"/>
              <a:t>Lubridate</a:t>
            </a:r>
            <a:r>
              <a:rPr lang="en-US" sz="2400" dirty="0"/>
              <a:t> offers functions to map text strings based on the sequence of years, months, days, hours, minutes, seconds</a:t>
            </a:r>
          </a:p>
          <a:p>
            <a:pPr marL="128016" lvl="1" indent="0">
              <a:buNone/>
            </a:pPr>
            <a:endParaRPr lang="en-US" dirty="0"/>
          </a:p>
        </p:txBody>
      </p:sp>
      <p:sp>
        <p:nvSpPr>
          <p:cNvPr id="4" name="Google Shape;131;p17">
            <a:extLst>
              <a:ext uri="{FF2B5EF4-FFF2-40B4-BE49-F238E27FC236}">
                <a16:creationId xmlns:a16="http://schemas.microsoft.com/office/drawing/2014/main" id="{AE98A747-1CD0-0042-BDB1-BCE86B315DCF}"/>
              </a:ext>
            </a:extLst>
          </p:cNvPr>
          <p:cNvSpPr/>
          <p:nvPr/>
        </p:nvSpPr>
        <p:spPr>
          <a:xfrm>
            <a:off x="1935804" y="4942429"/>
            <a:ext cx="2373549" cy="304671"/>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5" name="Rectangle 4">
            <a:extLst>
              <a:ext uri="{FF2B5EF4-FFF2-40B4-BE49-F238E27FC236}">
                <a16:creationId xmlns:a16="http://schemas.microsoft.com/office/drawing/2014/main" id="{2DADC305-312F-8943-9C87-B1B77EC37F1D}"/>
              </a:ext>
            </a:extLst>
          </p:cNvPr>
          <p:cNvSpPr/>
          <p:nvPr/>
        </p:nvSpPr>
        <p:spPr>
          <a:xfrm>
            <a:off x="1040826" y="4901066"/>
            <a:ext cx="4249431" cy="1754326"/>
          </a:xfrm>
          <a:prstGeom prst="rect">
            <a:avLst/>
          </a:prstGeom>
        </p:spPr>
        <p:txBody>
          <a:bodyPr wrap="square">
            <a:spAutoFit/>
          </a:bodyPr>
          <a:lstStyle/>
          <a:p>
            <a:pPr algn="ctr"/>
            <a:r>
              <a:rPr lang="en-US" dirty="0" err="1">
                <a:latin typeface="Consolas" panose="020B0609020204030204" pitchFamily="49" charset="0"/>
                <a:ea typeface="Courier New"/>
                <a:cs typeface="Consolas" panose="020B0609020204030204" pitchFamily="49" charset="0"/>
                <a:sym typeface="Courier New"/>
              </a:rPr>
              <a:t>ymd</a:t>
            </a:r>
            <a:r>
              <a:rPr lang="en-US" dirty="0">
                <a:latin typeface="Consolas" panose="020B0609020204030204" pitchFamily="49" charset="0"/>
                <a:ea typeface="Courier New"/>
                <a:cs typeface="Consolas" panose="020B0609020204030204" pitchFamily="49" charset="0"/>
                <a:sym typeface="Courier New"/>
              </a:rPr>
              <a:t>("2017-01-31")</a:t>
            </a:r>
          </a:p>
          <a:p>
            <a:pPr algn="ctr"/>
            <a:r>
              <a:rPr lang="en-US" dirty="0">
                <a:latin typeface="Consolas" panose="020B0609020204030204" pitchFamily="49" charset="0"/>
                <a:ea typeface="Courier New"/>
                <a:cs typeface="Consolas" panose="020B0609020204030204" pitchFamily="49" charset="0"/>
                <a:sym typeface="Courier New"/>
              </a:rPr>
              <a:t>#&gt; [1] "2017-01-31"</a:t>
            </a:r>
          </a:p>
          <a:p>
            <a:pPr algn="ctr"/>
            <a:r>
              <a:rPr lang="en-US" dirty="0" err="1">
                <a:latin typeface="Consolas" panose="020B0609020204030204" pitchFamily="49" charset="0"/>
                <a:ea typeface="Courier New"/>
                <a:cs typeface="Consolas" panose="020B0609020204030204" pitchFamily="49" charset="0"/>
                <a:sym typeface="Courier New"/>
              </a:rPr>
              <a:t>mdy</a:t>
            </a:r>
            <a:r>
              <a:rPr lang="en-US" dirty="0">
                <a:latin typeface="Consolas" panose="020B0609020204030204" pitchFamily="49" charset="0"/>
                <a:ea typeface="Courier New"/>
                <a:cs typeface="Consolas" panose="020B0609020204030204" pitchFamily="49" charset="0"/>
                <a:sym typeface="Courier New"/>
              </a:rPr>
              <a:t>("January 31st, 2017")</a:t>
            </a:r>
          </a:p>
          <a:p>
            <a:pPr algn="ctr"/>
            <a:r>
              <a:rPr lang="en-US" dirty="0">
                <a:latin typeface="Consolas" panose="020B0609020204030204" pitchFamily="49" charset="0"/>
                <a:ea typeface="Courier New"/>
                <a:cs typeface="Consolas" panose="020B0609020204030204" pitchFamily="49" charset="0"/>
                <a:sym typeface="Courier New"/>
              </a:rPr>
              <a:t>#&gt; [1] "2017-01-31"</a:t>
            </a:r>
          </a:p>
          <a:p>
            <a:pPr algn="ctr"/>
            <a:r>
              <a:rPr lang="en-US" dirty="0" err="1">
                <a:latin typeface="Consolas" panose="020B0609020204030204" pitchFamily="49" charset="0"/>
                <a:ea typeface="Courier New"/>
                <a:cs typeface="Consolas" panose="020B0609020204030204" pitchFamily="49" charset="0"/>
                <a:sym typeface="Courier New"/>
              </a:rPr>
              <a:t>dmy</a:t>
            </a:r>
            <a:r>
              <a:rPr lang="en-US" dirty="0">
                <a:latin typeface="Consolas" panose="020B0609020204030204" pitchFamily="49" charset="0"/>
                <a:ea typeface="Courier New"/>
                <a:cs typeface="Consolas" panose="020B0609020204030204" pitchFamily="49" charset="0"/>
                <a:sym typeface="Courier New"/>
              </a:rPr>
              <a:t>("31-Jan-2017")</a:t>
            </a:r>
          </a:p>
          <a:p>
            <a:pPr algn="ctr"/>
            <a:r>
              <a:rPr lang="en-US" dirty="0">
                <a:latin typeface="Consolas" panose="020B0609020204030204" pitchFamily="49" charset="0"/>
                <a:ea typeface="Courier New"/>
                <a:cs typeface="Consolas" panose="020B0609020204030204" pitchFamily="49" charset="0"/>
                <a:sym typeface="Courier New"/>
              </a:rPr>
              <a:t>#&gt; [1] "2017-01-31"</a:t>
            </a:r>
            <a:endParaRPr lang="en-US" dirty="0"/>
          </a:p>
        </p:txBody>
      </p:sp>
      <p:sp>
        <p:nvSpPr>
          <p:cNvPr id="6" name="Google Shape;131;p17">
            <a:extLst>
              <a:ext uri="{FF2B5EF4-FFF2-40B4-BE49-F238E27FC236}">
                <a16:creationId xmlns:a16="http://schemas.microsoft.com/office/drawing/2014/main" id="{E627150F-67C4-684D-AC89-318F23CE468B}"/>
              </a:ext>
            </a:extLst>
          </p:cNvPr>
          <p:cNvSpPr/>
          <p:nvPr/>
        </p:nvSpPr>
        <p:spPr>
          <a:xfrm>
            <a:off x="5690714" y="5247100"/>
            <a:ext cx="3929942" cy="253624"/>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7" name="Rectangle 6">
            <a:extLst>
              <a:ext uri="{FF2B5EF4-FFF2-40B4-BE49-F238E27FC236}">
                <a16:creationId xmlns:a16="http://schemas.microsoft.com/office/drawing/2014/main" id="{79F06079-8F12-4744-86DF-6235EDCB6235}"/>
              </a:ext>
            </a:extLst>
          </p:cNvPr>
          <p:cNvSpPr/>
          <p:nvPr/>
        </p:nvSpPr>
        <p:spPr>
          <a:xfrm>
            <a:off x="5535037" y="5188584"/>
            <a:ext cx="4249431" cy="1200329"/>
          </a:xfrm>
          <a:prstGeom prst="rect">
            <a:avLst/>
          </a:prstGeom>
        </p:spPr>
        <p:txBody>
          <a:bodyPr wrap="square">
            <a:spAutoFit/>
          </a:bodyPr>
          <a:lstStyle/>
          <a:p>
            <a:pPr algn="ctr"/>
            <a:r>
              <a:rPr lang="en-US" dirty="0" err="1">
                <a:latin typeface="Consolas" panose="020B0609020204030204" pitchFamily="49" charset="0"/>
                <a:ea typeface="Courier New"/>
                <a:cs typeface="Consolas" panose="020B0609020204030204" pitchFamily="49" charset="0"/>
                <a:sym typeface="Courier New"/>
              </a:rPr>
              <a:t>ymd_hms</a:t>
            </a:r>
            <a:r>
              <a:rPr lang="en-US" dirty="0">
                <a:latin typeface="Consolas" panose="020B0609020204030204" pitchFamily="49" charset="0"/>
                <a:ea typeface="Courier New"/>
                <a:cs typeface="Consolas" panose="020B0609020204030204" pitchFamily="49" charset="0"/>
                <a:sym typeface="Courier New"/>
              </a:rPr>
              <a:t>("2017-01-31 20:11:59")</a:t>
            </a:r>
          </a:p>
          <a:p>
            <a:pPr algn="ctr"/>
            <a:r>
              <a:rPr lang="en-US" dirty="0">
                <a:latin typeface="Consolas" panose="020B0609020204030204" pitchFamily="49" charset="0"/>
                <a:ea typeface="Courier New"/>
                <a:cs typeface="Consolas" panose="020B0609020204030204" pitchFamily="49" charset="0"/>
                <a:sym typeface="Courier New"/>
              </a:rPr>
              <a:t>#&gt; [1] "2017-01-31 20:11:59 UTC"</a:t>
            </a:r>
          </a:p>
          <a:p>
            <a:pPr algn="ctr"/>
            <a:r>
              <a:rPr lang="en-US" dirty="0" err="1">
                <a:latin typeface="Consolas" panose="020B0609020204030204" pitchFamily="49" charset="0"/>
                <a:ea typeface="Courier New"/>
                <a:cs typeface="Consolas" panose="020B0609020204030204" pitchFamily="49" charset="0"/>
                <a:sym typeface="Courier New"/>
              </a:rPr>
              <a:t>mdy_hm</a:t>
            </a:r>
            <a:r>
              <a:rPr lang="en-US" dirty="0">
                <a:latin typeface="Consolas" panose="020B0609020204030204" pitchFamily="49" charset="0"/>
                <a:ea typeface="Courier New"/>
                <a:cs typeface="Consolas" panose="020B0609020204030204" pitchFamily="49" charset="0"/>
                <a:sym typeface="Courier New"/>
              </a:rPr>
              <a:t>("01/31/2017 08:01")</a:t>
            </a:r>
          </a:p>
          <a:p>
            <a:pPr algn="ctr"/>
            <a:r>
              <a:rPr lang="en-US" dirty="0">
                <a:latin typeface="Consolas" panose="020B0609020204030204" pitchFamily="49" charset="0"/>
                <a:ea typeface="Courier New"/>
                <a:cs typeface="Consolas" panose="020B0609020204030204" pitchFamily="49" charset="0"/>
                <a:sym typeface="Courier New"/>
              </a:rPr>
              <a:t>#&gt; [1] "2017-01-31 08:01:00 UTC"</a:t>
            </a:r>
            <a:endParaRPr lang="en-US" dirty="0"/>
          </a:p>
        </p:txBody>
      </p:sp>
    </p:spTree>
    <p:extLst>
      <p:ext uri="{BB962C8B-B14F-4D97-AF65-F5344CB8AC3E}">
        <p14:creationId xmlns:p14="http://schemas.microsoft.com/office/powerpoint/2010/main" val="429328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C834-318E-EA41-BE2F-E696164E2E21}"/>
              </a:ext>
            </a:extLst>
          </p:cNvPr>
          <p:cNvSpPr>
            <a:spLocks noGrp="1"/>
          </p:cNvSpPr>
          <p:nvPr>
            <p:ph type="title"/>
          </p:nvPr>
        </p:nvSpPr>
        <p:spPr/>
        <p:txBody>
          <a:bodyPr/>
          <a:lstStyle/>
          <a:p>
            <a:r>
              <a:rPr lang="en-US" dirty="0"/>
              <a:t>Functions for converting between Dates and Date-Times</a:t>
            </a:r>
          </a:p>
        </p:txBody>
      </p:sp>
      <p:sp>
        <p:nvSpPr>
          <p:cNvPr id="4" name="Google Shape;131;p17">
            <a:extLst>
              <a:ext uri="{FF2B5EF4-FFF2-40B4-BE49-F238E27FC236}">
                <a16:creationId xmlns:a16="http://schemas.microsoft.com/office/drawing/2014/main" id="{8CBBC9D0-70D7-7E48-9433-4F702C3A7D15}"/>
              </a:ext>
            </a:extLst>
          </p:cNvPr>
          <p:cNvSpPr/>
          <p:nvPr/>
        </p:nvSpPr>
        <p:spPr>
          <a:xfrm>
            <a:off x="1226379" y="4756610"/>
            <a:ext cx="3586818" cy="54129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5" name="Rectangle 4">
            <a:extLst>
              <a:ext uri="{FF2B5EF4-FFF2-40B4-BE49-F238E27FC236}">
                <a16:creationId xmlns:a16="http://schemas.microsoft.com/office/drawing/2014/main" id="{91202A5A-84BB-FA4C-B350-9C45309DC908}"/>
              </a:ext>
            </a:extLst>
          </p:cNvPr>
          <p:cNvSpPr/>
          <p:nvPr/>
        </p:nvSpPr>
        <p:spPr>
          <a:xfrm>
            <a:off x="1226380" y="4756609"/>
            <a:ext cx="3586818" cy="461665"/>
          </a:xfrm>
          <a:prstGeom prst="rect">
            <a:avLst/>
          </a:prstGeom>
        </p:spPr>
        <p:txBody>
          <a:bodyPr wrap="square">
            <a:spAutoFit/>
          </a:bodyPr>
          <a:lstStyle/>
          <a:p>
            <a:pPr algn="ctr"/>
            <a:r>
              <a:rPr lang="en-US" sz="2400" dirty="0" err="1">
                <a:latin typeface="Consolas" panose="020B0609020204030204" pitchFamily="49" charset="0"/>
                <a:ea typeface="Courier New"/>
                <a:cs typeface="Consolas" panose="020B0609020204030204" pitchFamily="49" charset="0"/>
                <a:sym typeface="Courier New"/>
              </a:rPr>
              <a:t>as_datetime</a:t>
            </a:r>
            <a:r>
              <a:rPr lang="en-US" sz="2400" dirty="0">
                <a:latin typeface="Consolas" panose="020B0609020204030204" pitchFamily="49" charset="0"/>
                <a:ea typeface="Courier New"/>
                <a:cs typeface="Consolas" panose="020B0609020204030204" pitchFamily="49" charset="0"/>
                <a:sym typeface="Courier New"/>
              </a:rPr>
              <a:t>(today())</a:t>
            </a:r>
          </a:p>
        </p:txBody>
      </p:sp>
      <p:grpSp>
        <p:nvGrpSpPr>
          <p:cNvPr id="10" name="Group 9">
            <a:extLst>
              <a:ext uri="{FF2B5EF4-FFF2-40B4-BE49-F238E27FC236}">
                <a16:creationId xmlns:a16="http://schemas.microsoft.com/office/drawing/2014/main" id="{D04D0777-F0B4-6C4C-95CD-01D981F946F0}"/>
              </a:ext>
            </a:extLst>
          </p:cNvPr>
          <p:cNvGrpSpPr/>
          <p:nvPr/>
        </p:nvGrpSpPr>
        <p:grpSpPr>
          <a:xfrm>
            <a:off x="3244229" y="2994647"/>
            <a:ext cx="2365216" cy="1508105"/>
            <a:chOff x="896764" y="1596230"/>
            <a:chExt cx="2365216" cy="1508105"/>
          </a:xfrm>
        </p:grpSpPr>
        <p:sp>
          <p:nvSpPr>
            <p:cNvPr id="11" name="Rounded Rectangular Callout 10">
              <a:extLst>
                <a:ext uri="{FF2B5EF4-FFF2-40B4-BE49-F238E27FC236}">
                  <a16:creationId xmlns:a16="http://schemas.microsoft.com/office/drawing/2014/main" id="{4EFFD3F7-FE05-5F4C-8B03-8FB36614E1AA}"/>
                </a:ext>
              </a:extLst>
            </p:cNvPr>
            <p:cNvSpPr/>
            <p:nvPr/>
          </p:nvSpPr>
          <p:spPr>
            <a:xfrm>
              <a:off x="896764" y="1732048"/>
              <a:ext cx="2365216" cy="1246648"/>
            </a:xfrm>
            <a:prstGeom prst="wedgeRoundRectCallout">
              <a:avLst>
                <a:gd name="adj1" fmla="val -24370"/>
                <a:gd name="adj2" fmla="val 86518"/>
                <a:gd name="adj3" fmla="val 16667"/>
              </a:avLst>
            </a:prstGeom>
            <a:solidFill>
              <a:schemeClr val="accent2">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994361D-5E94-1048-8829-86912C5DB1CA}"/>
                </a:ext>
              </a:extLst>
            </p:cNvPr>
            <p:cNvSpPr txBox="1"/>
            <p:nvPr/>
          </p:nvSpPr>
          <p:spPr>
            <a:xfrm>
              <a:off x="896764" y="1596230"/>
              <a:ext cx="2365216" cy="1508105"/>
            </a:xfrm>
            <a:prstGeom prst="rect">
              <a:avLst/>
            </a:prstGeom>
            <a:noFill/>
          </p:spPr>
          <p:txBody>
            <a:bodyPr wrap="square" rtlCol="0" anchor="ctr">
              <a:spAutoFit/>
            </a:bodyPr>
            <a:lstStyle/>
            <a:p>
              <a:pPr algn="ctr"/>
              <a:endParaRPr lang="en-US" dirty="0">
                <a:solidFill>
                  <a:schemeClr val="bg1"/>
                </a:solidFill>
              </a:endParaRPr>
            </a:p>
            <a:p>
              <a:pPr algn="ctr"/>
              <a:r>
                <a:rPr lang="en-US" sz="2800" dirty="0">
                  <a:solidFill>
                    <a:schemeClr val="bg1"/>
                  </a:solidFill>
                </a:rPr>
                <a:t>output is a date</a:t>
              </a:r>
              <a:endParaRPr lang="en-US" sz="2800" dirty="0">
                <a:solidFill>
                  <a:schemeClr val="bg1"/>
                </a:solidFill>
                <a:latin typeface="Consolas" panose="020B0609020204030204" pitchFamily="49" charset="0"/>
                <a:ea typeface="Monaco" charset="0"/>
                <a:cs typeface="Consolas" panose="020B0609020204030204" pitchFamily="49" charset="0"/>
              </a:endParaRPr>
            </a:p>
            <a:p>
              <a:pPr algn="ctr"/>
              <a:endParaRPr lang="en-US" dirty="0">
                <a:solidFill>
                  <a:schemeClr val="bg1"/>
                </a:solidFill>
              </a:endParaRPr>
            </a:p>
          </p:txBody>
        </p:sp>
      </p:grpSp>
      <p:grpSp>
        <p:nvGrpSpPr>
          <p:cNvPr id="16" name="Group 15">
            <a:extLst>
              <a:ext uri="{FF2B5EF4-FFF2-40B4-BE49-F238E27FC236}">
                <a16:creationId xmlns:a16="http://schemas.microsoft.com/office/drawing/2014/main" id="{1A0884D7-95F3-AB4D-AFB5-3D1F02DF6B27}"/>
              </a:ext>
            </a:extLst>
          </p:cNvPr>
          <p:cNvGrpSpPr/>
          <p:nvPr/>
        </p:nvGrpSpPr>
        <p:grpSpPr>
          <a:xfrm>
            <a:off x="575620" y="2653944"/>
            <a:ext cx="2567478" cy="1938992"/>
            <a:chOff x="896764" y="1545212"/>
            <a:chExt cx="2365216" cy="1610142"/>
          </a:xfrm>
        </p:grpSpPr>
        <p:sp>
          <p:nvSpPr>
            <p:cNvPr id="17" name="Rounded Rectangular Callout 16">
              <a:extLst>
                <a:ext uri="{FF2B5EF4-FFF2-40B4-BE49-F238E27FC236}">
                  <a16:creationId xmlns:a16="http://schemas.microsoft.com/office/drawing/2014/main" id="{4962C209-0FE7-F448-AA0B-BE2CECE4F101}"/>
                </a:ext>
              </a:extLst>
            </p:cNvPr>
            <p:cNvSpPr/>
            <p:nvPr/>
          </p:nvSpPr>
          <p:spPr>
            <a:xfrm>
              <a:off x="896764" y="1732048"/>
              <a:ext cx="2365216" cy="1246648"/>
            </a:xfrm>
            <a:prstGeom prst="wedgeRoundRectCallout">
              <a:avLst>
                <a:gd name="adj1" fmla="val -6901"/>
                <a:gd name="adj2" fmla="val 80824"/>
                <a:gd name="adj3" fmla="val 16667"/>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285482C-ABFE-B64F-A924-CBD6978AA641}"/>
                </a:ext>
              </a:extLst>
            </p:cNvPr>
            <p:cNvSpPr txBox="1"/>
            <p:nvPr/>
          </p:nvSpPr>
          <p:spPr>
            <a:xfrm>
              <a:off x="896764" y="1545212"/>
              <a:ext cx="2365216" cy="1610142"/>
            </a:xfrm>
            <a:prstGeom prst="rect">
              <a:avLst/>
            </a:prstGeom>
            <a:noFill/>
          </p:spPr>
          <p:txBody>
            <a:bodyPr wrap="square" rtlCol="0" anchor="ctr">
              <a:spAutoFit/>
            </a:bodyPr>
            <a:lstStyle/>
            <a:p>
              <a:pPr algn="ctr"/>
              <a:endParaRPr lang="en-US" dirty="0">
                <a:solidFill>
                  <a:schemeClr val="bg1"/>
                </a:solidFill>
              </a:endParaRPr>
            </a:p>
            <a:p>
              <a:pPr algn="ctr"/>
              <a:r>
                <a:rPr lang="en-US" sz="2800" dirty="0">
                  <a:solidFill>
                    <a:schemeClr val="bg1"/>
                  </a:solidFill>
                </a:rPr>
                <a:t>function converts a date into a date-time</a:t>
              </a:r>
              <a:endParaRPr lang="en-US" sz="2800" dirty="0">
                <a:solidFill>
                  <a:schemeClr val="bg1"/>
                </a:solidFill>
                <a:latin typeface="Consolas" panose="020B0609020204030204" pitchFamily="49" charset="0"/>
                <a:ea typeface="Monaco" charset="0"/>
                <a:cs typeface="Consolas" panose="020B0609020204030204" pitchFamily="49" charset="0"/>
              </a:endParaRPr>
            </a:p>
            <a:p>
              <a:pPr algn="ctr"/>
              <a:endParaRPr lang="en-US" dirty="0">
                <a:solidFill>
                  <a:schemeClr val="bg1"/>
                </a:solidFill>
              </a:endParaRPr>
            </a:p>
          </p:txBody>
        </p:sp>
      </p:grpSp>
      <p:sp>
        <p:nvSpPr>
          <p:cNvPr id="30" name="TextBox 29">
            <a:extLst>
              <a:ext uri="{FF2B5EF4-FFF2-40B4-BE49-F238E27FC236}">
                <a16:creationId xmlns:a16="http://schemas.microsoft.com/office/drawing/2014/main" id="{325DCCFC-592F-5549-96B0-9655B315C872}"/>
              </a:ext>
            </a:extLst>
          </p:cNvPr>
          <p:cNvSpPr txBox="1"/>
          <p:nvPr/>
        </p:nvSpPr>
        <p:spPr>
          <a:xfrm>
            <a:off x="1107295" y="5667230"/>
            <a:ext cx="3523071" cy="369332"/>
          </a:xfrm>
          <a:prstGeom prst="rect">
            <a:avLst/>
          </a:prstGeom>
          <a:noFill/>
        </p:spPr>
        <p:txBody>
          <a:bodyPr wrap="square" rtlCol="0">
            <a:spAutoFit/>
          </a:bodyPr>
          <a:lstStyle/>
          <a:p>
            <a:pPr algn="ctr"/>
            <a:r>
              <a:rPr lang="en-US" dirty="0">
                <a:latin typeface="Consolas" panose="020B0609020204030204" pitchFamily="49" charset="0"/>
                <a:ea typeface="Courier New"/>
                <a:cs typeface="Consolas" panose="020B0609020204030204" pitchFamily="49" charset="0"/>
                <a:sym typeface="Courier New"/>
              </a:rPr>
              <a:t>#&gt; [1] "2020-10-09 UTC"</a:t>
            </a:r>
          </a:p>
        </p:txBody>
      </p:sp>
      <p:sp>
        <p:nvSpPr>
          <p:cNvPr id="42" name="Google Shape;131;p17">
            <a:extLst>
              <a:ext uri="{FF2B5EF4-FFF2-40B4-BE49-F238E27FC236}">
                <a16:creationId xmlns:a16="http://schemas.microsoft.com/office/drawing/2014/main" id="{2CE1B104-08C7-5A44-B240-E0B5D1446D03}"/>
              </a:ext>
            </a:extLst>
          </p:cNvPr>
          <p:cNvSpPr/>
          <p:nvPr/>
        </p:nvSpPr>
        <p:spPr>
          <a:xfrm>
            <a:off x="7509753" y="4750269"/>
            <a:ext cx="2655652" cy="54129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43" name="Rectangle 42">
            <a:extLst>
              <a:ext uri="{FF2B5EF4-FFF2-40B4-BE49-F238E27FC236}">
                <a16:creationId xmlns:a16="http://schemas.microsoft.com/office/drawing/2014/main" id="{D1E63FE0-0162-3E49-B0CE-65AEAE9368B4}"/>
              </a:ext>
            </a:extLst>
          </p:cNvPr>
          <p:cNvSpPr/>
          <p:nvPr/>
        </p:nvSpPr>
        <p:spPr>
          <a:xfrm>
            <a:off x="7069459" y="4750268"/>
            <a:ext cx="3586820" cy="461665"/>
          </a:xfrm>
          <a:prstGeom prst="rect">
            <a:avLst/>
          </a:prstGeom>
        </p:spPr>
        <p:txBody>
          <a:bodyPr wrap="square">
            <a:spAutoFit/>
          </a:bodyPr>
          <a:lstStyle/>
          <a:p>
            <a:pPr algn="ctr"/>
            <a:r>
              <a:rPr lang="en-US" sz="2400" dirty="0" err="1">
                <a:latin typeface="Consolas" panose="020B0609020204030204" pitchFamily="49" charset="0"/>
                <a:ea typeface="Courier New"/>
                <a:cs typeface="Consolas" panose="020B0609020204030204" pitchFamily="49" charset="0"/>
                <a:sym typeface="Courier New"/>
              </a:rPr>
              <a:t>as_date</a:t>
            </a:r>
            <a:r>
              <a:rPr lang="en-US" sz="2400" dirty="0">
                <a:latin typeface="Consolas" panose="020B0609020204030204" pitchFamily="49" charset="0"/>
                <a:ea typeface="Courier New"/>
                <a:cs typeface="Consolas" panose="020B0609020204030204" pitchFamily="49" charset="0"/>
                <a:sym typeface="Courier New"/>
              </a:rPr>
              <a:t>(now())</a:t>
            </a:r>
          </a:p>
        </p:txBody>
      </p:sp>
      <p:grpSp>
        <p:nvGrpSpPr>
          <p:cNvPr id="44" name="Group 43">
            <a:extLst>
              <a:ext uri="{FF2B5EF4-FFF2-40B4-BE49-F238E27FC236}">
                <a16:creationId xmlns:a16="http://schemas.microsoft.com/office/drawing/2014/main" id="{307783AF-7D86-3547-B325-9C166C113DB6}"/>
              </a:ext>
            </a:extLst>
          </p:cNvPr>
          <p:cNvGrpSpPr/>
          <p:nvPr/>
        </p:nvGrpSpPr>
        <p:grpSpPr>
          <a:xfrm>
            <a:off x="9087310" y="2988306"/>
            <a:ext cx="2365216" cy="1508105"/>
            <a:chOff x="896764" y="1596230"/>
            <a:chExt cx="2365216" cy="1508105"/>
          </a:xfrm>
        </p:grpSpPr>
        <p:sp>
          <p:nvSpPr>
            <p:cNvPr id="45" name="Rounded Rectangular Callout 44">
              <a:extLst>
                <a:ext uri="{FF2B5EF4-FFF2-40B4-BE49-F238E27FC236}">
                  <a16:creationId xmlns:a16="http://schemas.microsoft.com/office/drawing/2014/main" id="{25083F8E-906F-F845-8541-5C91A7603B07}"/>
                </a:ext>
              </a:extLst>
            </p:cNvPr>
            <p:cNvSpPr/>
            <p:nvPr/>
          </p:nvSpPr>
          <p:spPr>
            <a:xfrm>
              <a:off x="896764" y="1732048"/>
              <a:ext cx="2365216" cy="1246648"/>
            </a:xfrm>
            <a:prstGeom prst="wedgeRoundRectCallout">
              <a:avLst>
                <a:gd name="adj1" fmla="val -24370"/>
                <a:gd name="adj2" fmla="val 86518"/>
                <a:gd name="adj3" fmla="val 16667"/>
              </a:avLst>
            </a:prstGeom>
            <a:solidFill>
              <a:schemeClr val="accent2">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9E8F2A0-7913-664A-A4BA-2567A333B3EE}"/>
                </a:ext>
              </a:extLst>
            </p:cNvPr>
            <p:cNvSpPr txBox="1"/>
            <p:nvPr/>
          </p:nvSpPr>
          <p:spPr>
            <a:xfrm>
              <a:off x="896764" y="1596230"/>
              <a:ext cx="2365216" cy="1508105"/>
            </a:xfrm>
            <a:prstGeom prst="rect">
              <a:avLst/>
            </a:prstGeom>
            <a:noFill/>
          </p:spPr>
          <p:txBody>
            <a:bodyPr wrap="square" rtlCol="0" anchor="ctr">
              <a:spAutoFit/>
            </a:bodyPr>
            <a:lstStyle/>
            <a:p>
              <a:pPr algn="ctr"/>
              <a:endParaRPr lang="en-US" dirty="0">
                <a:solidFill>
                  <a:schemeClr val="bg1"/>
                </a:solidFill>
              </a:endParaRPr>
            </a:p>
            <a:p>
              <a:pPr algn="ctr"/>
              <a:r>
                <a:rPr lang="en-US" sz="2800" dirty="0">
                  <a:solidFill>
                    <a:schemeClr val="bg1"/>
                  </a:solidFill>
                </a:rPr>
                <a:t>output is a date-time</a:t>
              </a:r>
              <a:endParaRPr lang="en-US" sz="2800" dirty="0">
                <a:solidFill>
                  <a:schemeClr val="bg1"/>
                </a:solidFill>
                <a:latin typeface="Consolas" panose="020B0609020204030204" pitchFamily="49" charset="0"/>
                <a:ea typeface="Monaco" charset="0"/>
                <a:cs typeface="Consolas" panose="020B0609020204030204" pitchFamily="49" charset="0"/>
              </a:endParaRPr>
            </a:p>
            <a:p>
              <a:pPr algn="ctr"/>
              <a:endParaRPr lang="en-US" dirty="0">
                <a:solidFill>
                  <a:schemeClr val="bg1"/>
                </a:solidFill>
              </a:endParaRPr>
            </a:p>
          </p:txBody>
        </p:sp>
      </p:grpSp>
      <p:grpSp>
        <p:nvGrpSpPr>
          <p:cNvPr id="47" name="Group 46">
            <a:extLst>
              <a:ext uri="{FF2B5EF4-FFF2-40B4-BE49-F238E27FC236}">
                <a16:creationId xmlns:a16="http://schemas.microsoft.com/office/drawing/2014/main" id="{09AA8FD8-963E-C940-A1E6-A8AAB9DB2BC2}"/>
              </a:ext>
            </a:extLst>
          </p:cNvPr>
          <p:cNvGrpSpPr/>
          <p:nvPr/>
        </p:nvGrpSpPr>
        <p:grpSpPr>
          <a:xfrm>
            <a:off x="6418701" y="2792860"/>
            <a:ext cx="2567478" cy="1655235"/>
            <a:chOff x="896764" y="1660222"/>
            <a:chExt cx="2365216" cy="1380122"/>
          </a:xfrm>
        </p:grpSpPr>
        <p:sp>
          <p:nvSpPr>
            <p:cNvPr id="48" name="Rounded Rectangular Callout 47">
              <a:extLst>
                <a:ext uri="{FF2B5EF4-FFF2-40B4-BE49-F238E27FC236}">
                  <a16:creationId xmlns:a16="http://schemas.microsoft.com/office/drawing/2014/main" id="{C4A6F1A4-3513-2D4E-B30B-4FFF4F16F617}"/>
                </a:ext>
              </a:extLst>
            </p:cNvPr>
            <p:cNvSpPr/>
            <p:nvPr/>
          </p:nvSpPr>
          <p:spPr>
            <a:xfrm>
              <a:off x="896764" y="1732048"/>
              <a:ext cx="2365216" cy="1246648"/>
            </a:xfrm>
            <a:prstGeom prst="wedgeRoundRectCallout">
              <a:avLst>
                <a:gd name="adj1" fmla="val -6901"/>
                <a:gd name="adj2" fmla="val 80824"/>
                <a:gd name="adj3" fmla="val 16667"/>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3377007-8D2F-7D47-8A03-342680A12186}"/>
                </a:ext>
              </a:extLst>
            </p:cNvPr>
            <p:cNvSpPr txBox="1"/>
            <p:nvPr/>
          </p:nvSpPr>
          <p:spPr>
            <a:xfrm>
              <a:off x="896764" y="1660222"/>
              <a:ext cx="2365216" cy="1380122"/>
            </a:xfrm>
            <a:prstGeom prst="rect">
              <a:avLst/>
            </a:prstGeom>
            <a:noFill/>
          </p:spPr>
          <p:txBody>
            <a:bodyPr wrap="square" rtlCol="0" anchor="ctr">
              <a:spAutoFit/>
            </a:bodyPr>
            <a:lstStyle/>
            <a:p>
              <a:pPr algn="ctr"/>
              <a:endParaRPr lang="en-US" dirty="0">
                <a:solidFill>
                  <a:schemeClr val="bg1"/>
                </a:solidFill>
              </a:endParaRPr>
            </a:p>
            <a:p>
              <a:pPr algn="ctr"/>
              <a:r>
                <a:rPr lang="en-US" sz="2800" dirty="0">
                  <a:solidFill>
                    <a:schemeClr val="bg1"/>
                  </a:solidFill>
                </a:rPr>
                <a:t>function converts a date-time into a date</a:t>
              </a:r>
              <a:endParaRPr lang="en-US" dirty="0">
                <a:solidFill>
                  <a:schemeClr val="bg1"/>
                </a:solidFill>
              </a:endParaRPr>
            </a:p>
          </p:txBody>
        </p:sp>
      </p:grpSp>
      <p:sp>
        <p:nvSpPr>
          <p:cNvPr id="50" name="TextBox 49">
            <a:extLst>
              <a:ext uri="{FF2B5EF4-FFF2-40B4-BE49-F238E27FC236}">
                <a16:creationId xmlns:a16="http://schemas.microsoft.com/office/drawing/2014/main" id="{E3533DBA-E0C4-4049-BAF0-ED1515F73581}"/>
              </a:ext>
            </a:extLst>
          </p:cNvPr>
          <p:cNvSpPr txBox="1"/>
          <p:nvPr/>
        </p:nvSpPr>
        <p:spPr>
          <a:xfrm>
            <a:off x="6950376" y="5660889"/>
            <a:ext cx="3523071" cy="369332"/>
          </a:xfrm>
          <a:prstGeom prst="rect">
            <a:avLst/>
          </a:prstGeom>
          <a:noFill/>
        </p:spPr>
        <p:txBody>
          <a:bodyPr wrap="square" rtlCol="0">
            <a:spAutoFit/>
          </a:bodyPr>
          <a:lstStyle/>
          <a:p>
            <a:pPr algn="ctr"/>
            <a:r>
              <a:rPr lang="en-US" dirty="0">
                <a:latin typeface="Consolas" panose="020B0609020204030204" pitchFamily="49" charset="0"/>
                <a:ea typeface="Courier New"/>
                <a:cs typeface="Consolas" panose="020B0609020204030204" pitchFamily="49" charset="0"/>
                <a:sym typeface="Courier New"/>
              </a:rPr>
              <a:t>#&gt; [1] "2020-10-09"</a:t>
            </a:r>
            <a:endParaRPr lang="en-US" dirty="0"/>
          </a:p>
        </p:txBody>
      </p:sp>
    </p:spTree>
    <p:extLst>
      <p:ext uri="{BB962C8B-B14F-4D97-AF65-F5344CB8AC3E}">
        <p14:creationId xmlns:p14="http://schemas.microsoft.com/office/powerpoint/2010/main" val="213046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E9B9-4B88-0342-B7D6-27FDA07C5B01}"/>
              </a:ext>
            </a:extLst>
          </p:cNvPr>
          <p:cNvSpPr>
            <a:spLocks noGrp="1"/>
          </p:cNvSpPr>
          <p:nvPr>
            <p:ph type="title"/>
          </p:nvPr>
        </p:nvSpPr>
        <p:spPr/>
        <p:txBody>
          <a:bodyPr/>
          <a:lstStyle/>
          <a:p>
            <a:r>
              <a:rPr lang="en-US" dirty="0"/>
              <a:t>Date format conversion can help with counting</a:t>
            </a:r>
          </a:p>
        </p:txBody>
      </p:sp>
      <p:sp>
        <p:nvSpPr>
          <p:cNvPr id="4" name="Google Shape;131;p17">
            <a:extLst>
              <a:ext uri="{FF2B5EF4-FFF2-40B4-BE49-F238E27FC236}">
                <a16:creationId xmlns:a16="http://schemas.microsoft.com/office/drawing/2014/main" id="{65D43EDB-620C-324C-8EDF-19326DAB0497}"/>
              </a:ext>
            </a:extLst>
          </p:cNvPr>
          <p:cNvSpPr/>
          <p:nvPr/>
        </p:nvSpPr>
        <p:spPr>
          <a:xfrm>
            <a:off x="1595335" y="2084831"/>
            <a:ext cx="8667345" cy="2031325"/>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5" name="Rectangle 4">
            <a:extLst>
              <a:ext uri="{FF2B5EF4-FFF2-40B4-BE49-F238E27FC236}">
                <a16:creationId xmlns:a16="http://schemas.microsoft.com/office/drawing/2014/main" id="{E0AE81CC-E771-FD46-8E2B-55C81352CD69}"/>
              </a:ext>
            </a:extLst>
          </p:cNvPr>
          <p:cNvSpPr/>
          <p:nvPr/>
        </p:nvSpPr>
        <p:spPr>
          <a:xfrm>
            <a:off x="1595335" y="2084832"/>
            <a:ext cx="8667345" cy="2031325"/>
          </a:xfrm>
          <a:prstGeom prst="rect">
            <a:avLst/>
          </a:prstGeom>
        </p:spPr>
        <p:txBody>
          <a:bodyPr wrap="square">
            <a:spAutoFit/>
          </a:bodyPr>
          <a:lstStyle/>
          <a:p>
            <a:r>
              <a:rPr lang="en-US" dirty="0" err="1">
                <a:latin typeface="Consolas" panose="020B0609020204030204" pitchFamily="49" charset="0"/>
                <a:ea typeface="Courier New"/>
                <a:cs typeface="Consolas" panose="020B0609020204030204" pitchFamily="49" charset="0"/>
                <a:sym typeface="Courier New"/>
              </a:rPr>
              <a:t>batches_ts</a:t>
            </a:r>
            <a:r>
              <a:rPr lang="en-US" dirty="0">
                <a:latin typeface="Consolas" panose="020B0609020204030204" pitchFamily="49" charset="0"/>
                <a:ea typeface="Courier New"/>
                <a:cs typeface="Consolas" panose="020B0609020204030204" pitchFamily="49" charset="0"/>
                <a:sym typeface="Courier New"/>
              </a:rPr>
              <a:t> &lt;- </a:t>
            </a:r>
            <a:r>
              <a:rPr lang="en-US" dirty="0" err="1">
                <a:latin typeface="Consolas" panose="020B0609020204030204" pitchFamily="49" charset="0"/>
                <a:ea typeface="Courier New"/>
                <a:cs typeface="Consolas" panose="020B0609020204030204" pitchFamily="49" charset="0"/>
                <a:sym typeface="Courier New"/>
              </a:rPr>
              <a:t>all_batches</a:t>
            </a:r>
            <a:r>
              <a:rPr lang="en-US" dirty="0">
                <a:latin typeface="Consolas" panose="020B0609020204030204" pitchFamily="49" charset="0"/>
                <a:ea typeface="Courier New"/>
                <a:cs typeface="Consolas" panose="020B0609020204030204" pitchFamily="49" charset="0"/>
                <a:sym typeface="Courier New"/>
              </a:rPr>
              <a:t> %&gt;%</a:t>
            </a:r>
          </a:p>
          <a:p>
            <a:r>
              <a:rPr lang="en-US" dirty="0">
                <a:latin typeface="Consolas" panose="020B0609020204030204" pitchFamily="49" charset="0"/>
                <a:ea typeface="Courier New"/>
                <a:cs typeface="Consolas" panose="020B0609020204030204" pitchFamily="49" charset="0"/>
                <a:sym typeface="Courier New"/>
              </a:rPr>
              <a:t>  mutate(</a:t>
            </a:r>
            <a:r>
              <a:rPr lang="en-US" dirty="0" err="1">
                <a:latin typeface="Consolas" panose="020B0609020204030204" pitchFamily="49" charset="0"/>
                <a:ea typeface="Courier New"/>
                <a:cs typeface="Consolas" panose="020B0609020204030204" pitchFamily="49" charset="0"/>
                <a:sym typeface="Courier New"/>
              </a:rPr>
              <a:t>review_complete_date</a:t>
            </a:r>
            <a:r>
              <a:rPr lang="en-US" dirty="0">
                <a:latin typeface="Consolas" panose="020B0609020204030204" pitchFamily="49" charset="0"/>
                <a:ea typeface="Courier New"/>
                <a:cs typeface="Consolas" panose="020B0609020204030204" pitchFamily="49" charset="0"/>
                <a:sym typeface="Courier New"/>
              </a:rPr>
              <a:t> = </a:t>
            </a:r>
            <a:r>
              <a:rPr lang="en-US" dirty="0" err="1">
                <a:latin typeface="Consolas" panose="020B0609020204030204" pitchFamily="49" charset="0"/>
                <a:ea typeface="Courier New"/>
                <a:cs typeface="Consolas" panose="020B0609020204030204" pitchFamily="49" charset="0"/>
                <a:sym typeface="Courier New"/>
              </a:rPr>
              <a:t>as_date</a:t>
            </a:r>
            <a:r>
              <a:rPr lang="en-US" dirty="0">
                <a:latin typeface="Consolas" panose="020B0609020204030204" pitchFamily="49" charset="0"/>
                <a:ea typeface="Courier New"/>
                <a:cs typeface="Consolas" panose="020B0609020204030204" pitchFamily="49" charset="0"/>
                <a:sym typeface="Courier New"/>
              </a:rPr>
              <a:t>(</a:t>
            </a:r>
            <a:r>
              <a:rPr lang="en-US" dirty="0" err="1">
                <a:latin typeface="Consolas" panose="020B0609020204030204" pitchFamily="49" charset="0"/>
                <a:ea typeface="Courier New"/>
                <a:cs typeface="Consolas" panose="020B0609020204030204" pitchFamily="49" charset="0"/>
                <a:sym typeface="Courier New"/>
              </a:rPr>
              <a:t>review_complete_timestamp</a:t>
            </a:r>
            <a:r>
              <a:rPr lang="en-US" dirty="0">
                <a:latin typeface="Consolas" panose="020B0609020204030204" pitchFamily="49" charset="0"/>
                <a:ea typeface="Courier New"/>
                <a:cs typeface="Consolas" panose="020B0609020204030204" pitchFamily="49" charset="0"/>
                <a:sym typeface="Courier New"/>
              </a:rPr>
              <a:t>))</a:t>
            </a:r>
          </a:p>
          <a:p>
            <a:r>
              <a:rPr lang="en-US" dirty="0" err="1">
                <a:latin typeface="Consolas" panose="020B0609020204030204" pitchFamily="49" charset="0"/>
                <a:ea typeface="Courier New"/>
                <a:cs typeface="Consolas" panose="020B0609020204030204" pitchFamily="49" charset="0"/>
                <a:sym typeface="Courier New"/>
              </a:rPr>
              <a:t>review_count</a:t>
            </a:r>
            <a:r>
              <a:rPr lang="en-US" dirty="0">
                <a:latin typeface="Consolas" panose="020B0609020204030204" pitchFamily="49" charset="0"/>
                <a:ea typeface="Courier New"/>
                <a:cs typeface="Consolas" panose="020B0609020204030204" pitchFamily="49" charset="0"/>
                <a:sym typeface="Courier New"/>
              </a:rPr>
              <a:t> &lt;- </a:t>
            </a:r>
            <a:r>
              <a:rPr lang="en-US" dirty="0" err="1">
                <a:latin typeface="Consolas" panose="020B0609020204030204" pitchFamily="49" charset="0"/>
                <a:ea typeface="Courier New"/>
                <a:cs typeface="Consolas" panose="020B0609020204030204" pitchFamily="49" charset="0"/>
                <a:sym typeface="Courier New"/>
              </a:rPr>
              <a:t>batches_ts</a:t>
            </a:r>
            <a:r>
              <a:rPr lang="en-US" dirty="0">
                <a:latin typeface="Consolas" panose="020B0609020204030204" pitchFamily="49" charset="0"/>
                <a:ea typeface="Courier New"/>
                <a:cs typeface="Consolas" panose="020B0609020204030204" pitchFamily="49" charset="0"/>
                <a:sym typeface="Courier New"/>
              </a:rPr>
              <a:t> %&gt;%</a:t>
            </a:r>
          </a:p>
          <a:p>
            <a:r>
              <a:rPr lang="en-US" dirty="0">
                <a:latin typeface="Consolas" panose="020B0609020204030204" pitchFamily="49" charset="0"/>
                <a:ea typeface="Courier New"/>
                <a:cs typeface="Consolas" panose="020B0609020204030204" pitchFamily="49" charset="0"/>
                <a:sym typeface="Courier New"/>
              </a:rPr>
              <a:t>  </a:t>
            </a:r>
            <a:r>
              <a:rPr lang="en-US" dirty="0" err="1">
                <a:latin typeface="Consolas" panose="020B0609020204030204" pitchFamily="49" charset="0"/>
                <a:ea typeface="Courier New"/>
                <a:cs typeface="Consolas" panose="020B0609020204030204" pitchFamily="49" charset="0"/>
                <a:sym typeface="Courier New"/>
              </a:rPr>
              <a:t>group_by</a:t>
            </a:r>
            <a:r>
              <a:rPr lang="en-US" dirty="0">
                <a:latin typeface="Consolas" panose="020B0609020204030204" pitchFamily="49" charset="0"/>
                <a:ea typeface="Courier New"/>
                <a:cs typeface="Consolas" panose="020B0609020204030204" pitchFamily="49" charset="0"/>
                <a:sym typeface="Courier New"/>
              </a:rPr>
              <a:t>(</a:t>
            </a:r>
            <a:r>
              <a:rPr lang="en-US" dirty="0" err="1">
                <a:latin typeface="Consolas" panose="020B0609020204030204" pitchFamily="49" charset="0"/>
                <a:ea typeface="Courier New"/>
                <a:cs typeface="Consolas" panose="020B0609020204030204" pitchFamily="49" charset="0"/>
                <a:sym typeface="Courier New"/>
              </a:rPr>
              <a:t>review_complete_date</a:t>
            </a:r>
            <a:r>
              <a:rPr lang="en-US" dirty="0">
                <a:latin typeface="Consolas" panose="020B0609020204030204" pitchFamily="49" charset="0"/>
                <a:ea typeface="Courier New"/>
                <a:cs typeface="Consolas" panose="020B0609020204030204" pitchFamily="49" charset="0"/>
                <a:sym typeface="Courier New"/>
              </a:rPr>
              <a:t>) %&gt;%</a:t>
            </a:r>
          </a:p>
          <a:p>
            <a:r>
              <a:rPr lang="en-US" dirty="0">
                <a:latin typeface="Consolas" panose="020B0609020204030204" pitchFamily="49" charset="0"/>
                <a:ea typeface="Courier New"/>
                <a:cs typeface="Consolas" panose="020B0609020204030204" pitchFamily="49" charset="0"/>
                <a:sym typeface="Courier New"/>
              </a:rPr>
              <a:t>  summarize(tally = n())</a:t>
            </a:r>
          </a:p>
          <a:p>
            <a:r>
              <a:rPr lang="en-US" dirty="0" err="1">
                <a:latin typeface="Consolas" panose="020B0609020204030204" pitchFamily="49" charset="0"/>
                <a:ea typeface="Courier New"/>
                <a:cs typeface="Consolas" panose="020B0609020204030204" pitchFamily="49" charset="0"/>
                <a:sym typeface="Courier New"/>
              </a:rPr>
              <a:t>ggplot</a:t>
            </a:r>
            <a:r>
              <a:rPr lang="en-US" dirty="0">
                <a:latin typeface="Consolas" panose="020B0609020204030204" pitchFamily="49" charset="0"/>
                <a:ea typeface="Courier New"/>
                <a:cs typeface="Consolas" panose="020B0609020204030204" pitchFamily="49" charset="0"/>
                <a:sym typeface="Courier New"/>
              </a:rPr>
              <a:t>(</a:t>
            </a:r>
            <a:r>
              <a:rPr lang="en-US" dirty="0" err="1">
                <a:latin typeface="Consolas" panose="020B0609020204030204" pitchFamily="49" charset="0"/>
                <a:ea typeface="Courier New"/>
                <a:cs typeface="Consolas" panose="020B0609020204030204" pitchFamily="49" charset="0"/>
                <a:sym typeface="Courier New"/>
              </a:rPr>
              <a:t>review_count</a:t>
            </a:r>
            <a:r>
              <a:rPr lang="en-US" dirty="0">
                <a:latin typeface="Consolas" panose="020B0609020204030204" pitchFamily="49" charset="0"/>
                <a:ea typeface="Courier New"/>
                <a:cs typeface="Consolas" panose="020B0609020204030204" pitchFamily="49" charset="0"/>
                <a:sym typeface="Courier New"/>
              </a:rPr>
              <a:t>, </a:t>
            </a:r>
            <a:r>
              <a:rPr lang="en-US" dirty="0" err="1">
                <a:latin typeface="Consolas" panose="020B0609020204030204" pitchFamily="49" charset="0"/>
                <a:ea typeface="Courier New"/>
                <a:cs typeface="Consolas" panose="020B0609020204030204" pitchFamily="49" charset="0"/>
                <a:sym typeface="Courier New"/>
              </a:rPr>
              <a:t>aes</a:t>
            </a:r>
            <a:r>
              <a:rPr lang="en-US" dirty="0">
                <a:latin typeface="Consolas" panose="020B0609020204030204" pitchFamily="49" charset="0"/>
                <a:ea typeface="Courier New"/>
                <a:cs typeface="Consolas" panose="020B0609020204030204" pitchFamily="49" charset="0"/>
                <a:sym typeface="Courier New"/>
              </a:rPr>
              <a:t>(x = </a:t>
            </a:r>
            <a:r>
              <a:rPr lang="en-US" dirty="0" err="1">
                <a:latin typeface="Consolas" panose="020B0609020204030204" pitchFamily="49" charset="0"/>
                <a:ea typeface="Courier New"/>
                <a:cs typeface="Consolas" panose="020B0609020204030204" pitchFamily="49" charset="0"/>
                <a:sym typeface="Courier New"/>
              </a:rPr>
              <a:t>review_complete_date</a:t>
            </a:r>
            <a:r>
              <a:rPr lang="en-US" dirty="0">
                <a:latin typeface="Consolas" panose="020B0609020204030204" pitchFamily="49" charset="0"/>
                <a:ea typeface="Courier New"/>
                <a:cs typeface="Consolas" panose="020B0609020204030204" pitchFamily="49" charset="0"/>
                <a:sym typeface="Courier New"/>
              </a:rPr>
              <a:t>, y = tally)) +</a:t>
            </a:r>
          </a:p>
          <a:p>
            <a:r>
              <a:rPr lang="en-US" dirty="0">
                <a:latin typeface="Consolas" panose="020B0609020204030204" pitchFamily="49" charset="0"/>
                <a:ea typeface="Courier New"/>
                <a:cs typeface="Consolas" panose="020B0609020204030204" pitchFamily="49" charset="0"/>
                <a:sym typeface="Courier New"/>
              </a:rPr>
              <a:t>  </a:t>
            </a:r>
            <a:r>
              <a:rPr lang="en-US" dirty="0" err="1">
                <a:latin typeface="Consolas" panose="020B0609020204030204" pitchFamily="49" charset="0"/>
                <a:ea typeface="Courier New"/>
                <a:cs typeface="Consolas" panose="020B0609020204030204" pitchFamily="49" charset="0"/>
                <a:sym typeface="Courier New"/>
              </a:rPr>
              <a:t>geom_line</a:t>
            </a:r>
            <a:r>
              <a:rPr lang="en-US" dirty="0">
                <a:latin typeface="Consolas" panose="020B0609020204030204" pitchFamily="49" charset="0"/>
                <a:ea typeface="Courier New"/>
                <a:cs typeface="Consolas" panose="020B0609020204030204" pitchFamily="49" charset="0"/>
                <a:sym typeface="Courier New"/>
              </a:rPr>
              <a:t>()</a:t>
            </a:r>
          </a:p>
        </p:txBody>
      </p:sp>
      <p:pic>
        <p:nvPicPr>
          <p:cNvPr id="8" name="Picture 7">
            <a:extLst>
              <a:ext uri="{FF2B5EF4-FFF2-40B4-BE49-F238E27FC236}">
                <a16:creationId xmlns:a16="http://schemas.microsoft.com/office/drawing/2014/main" id="{D69E8784-E476-DC44-8A5E-6F266AD627A7}"/>
              </a:ext>
            </a:extLst>
          </p:cNvPr>
          <p:cNvPicPr>
            <a:picLocks noChangeAspect="1"/>
          </p:cNvPicPr>
          <p:nvPr/>
        </p:nvPicPr>
        <p:blipFill>
          <a:blip r:embed="rId2"/>
          <a:stretch>
            <a:fillRect/>
          </a:stretch>
        </p:blipFill>
        <p:spPr>
          <a:xfrm>
            <a:off x="3642153" y="4116156"/>
            <a:ext cx="4484021" cy="2767282"/>
          </a:xfrm>
          <a:prstGeom prst="rect">
            <a:avLst/>
          </a:prstGeom>
        </p:spPr>
      </p:pic>
    </p:spTree>
    <p:extLst>
      <p:ext uri="{BB962C8B-B14F-4D97-AF65-F5344CB8AC3E}">
        <p14:creationId xmlns:p14="http://schemas.microsoft.com/office/powerpoint/2010/main" val="390541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0E6D-EAF6-0147-A291-C36BD191E52C}"/>
              </a:ext>
            </a:extLst>
          </p:cNvPr>
          <p:cNvSpPr>
            <a:spLocks noGrp="1"/>
          </p:cNvSpPr>
          <p:nvPr>
            <p:ph type="title"/>
          </p:nvPr>
        </p:nvSpPr>
        <p:spPr/>
        <p:txBody>
          <a:bodyPr/>
          <a:lstStyle/>
          <a:p>
            <a:r>
              <a:rPr lang="en-US" dirty="0"/>
              <a:t>Datetimes can be built from components</a:t>
            </a:r>
          </a:p>
        </p:txBody>
      </p:sp>
      <p:sp>
        <p:nvSpPr>
          <p:cNvPr id="4" name="Google Shape;131;p17">
            <a:extLst>
              <a:ext uri="{FF2B5EF4-FFF2-40B4-BE49-F238E27FC236}">
                <a16:creationId xmlns:a16="http://schemas.microsoft.com/office/drawing/2014/main" id="{15277B02-266B-CB43-9CD1-AF14852267E7}"/>
              </a:ext>
            </a:extLst>
          </p:cNvPr>
          <p:cNvSpPr/>
          <p:nvPr/>
        </p:nvSpPr>
        <p:spPr>
          <a:xfrm>
            <a:off x="1595335" y="2472095"/>
            <a:ext cx="8667345" cy="956905"/>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1400"/>
          </a:p>
        </p:txBody>
      </p:sp>
      <p:sp>
        <p:nvSpPr>
          <p:cNvPr id="5" name="Rectangle 4">
            <a:extLst>
              <a:ext uri="{FF2B5EF4-FFF2-40B4-BE49-F238E27FC236}">
                <a16:creationId xmlns:a16="http://schemas.microsoft.com/office/drawing/2014/main" id="{C5E8C002-761E-A648-B6E5-FF43DAEF667F}"/>
              </a:ext>
            </a:extLst>
          </p:cNvPr>
          <p:cNvSpPr/>
          <p:nvPr/>
        </p:nvSpPr>
        <p:spPr>
          <a:xfrm>
            <a:off x="1595335" y="2472096"/>
            <a:ext cx="8667345" cy="3970318"/>
          </a:xfrm>
          <a:prstGeom prst="rect">
            <a:avLst/>
          </a:prstGeom>
        </p:spPr>
        <p:txBody>
          <a:bodyPr wrap="square">
            <a:spAutoFit/>
          </a:bodyPr>
          <a:lstStyle/>
          <a:p>
            <a:r>
              <a:rPr lang="en-US" dirty="0">
                <a:latin typeface="Consolas" panose="020B0609020204030204" pitchFamily="49" charset="0"/>
                <a:ea typeface="Courier New"/>
                <a:cs typeface="Consolas" panose="020B0609020204030204" pitchFamily="49" charset="0"/>
                <a:sym typeface="Courier New"/>
              </a:rPr>
              <a:t>flights %&gt;% </a:t>
            </a:r>
          </a:p>
          <a:p>
            <a:r>
              <a:rPr lang="en-US" dirty="0">
                <a:latin typeface="Consolas" panose="020B0609020204030204" pitchFamily="49" charset="0"/>
                <a:ea typeface="Courier New"/>
                <a:cs typeface="Consolas" panose="020B0609020204030204" pitchFamily="49" charset="0"/>
                <a:sym typeface="Courier New"/>
              </a:rPr>
              <a:t>  select(year, month, day, hour, minute) %&gt;% </a:t>
            </a:r>
          </a:p>
          <a:p>
            <a:r>
              <a:rPr lang="en-US" dirty="0">
                <a:latin typeface="Consolas" panose="020B0609020204030204" pitchFamily="49" charset="0"/>
                <a:ea typeface="Courier New"/>
                <a:cs typeface="Consolas" panose="020B0609020204030204" pitchFamily="49" charset="0"/>
                <a:sym typeface="Courier New"/>
              </a:rPr>
              <a:t>  mutate(departure = </a:t>
            </a:r>
            <a:r>
              <a:rPr lang="en-US" dirty="0" err="1">
                <a:solidFill>
                  <a:schemeClr val="tx2"/>
                </a:solidFill>
                <a:latin typeface="Consolas" panose="020B0609020204030204" pitchFamily="49" charset="0"/>
                <a:ea typeface="Courier New"/>
                <a:cs typeface="Consolas" panose="020B0609020204030204" pitchFamily="49" charset="0"/>
                <a:sym typeface="Courier New"/>
              </a:rPr>
              <a:t>make_datetime</a:t>
            </a:r>
            <a:r>
              <a:rPr lang="en-US" dirty="0">
                <a:latin typeface="Consolas" panose="020B0609020204030204" pitchFamily="49" charset="0"/>
                <a:ea typeface="Courier New"/>
                <a:cs typeface="Consolas" panose="020B0609020204030204" pitchFamily="49" charset="0"/>
                <a:sym typeface="Courier New"/>
              </a:rPr>
              <a:t>(year, month, day, hour, minute))</a:t>
            </a:r>
          </a:p>
          <a:p>
            <a:endParaRPr lang="en-US" dirty="0">
              <a:latin typeface="Consolas" panose="020B0609020204030204" pitchFamily="49" charset="0"/>
              <a:ea typeface="Courier New"/>
              <a:cs typeface="Consolas" panose="020B0609020204030204" pitchFamily="49" charset="0"/>
              <a:sym typeface="Courier New"/>
            </a:endParaRPr>
          </a:p>
          <a:p>
            <a:r>
              <a:rPr lang="en-US" dirty="0">
                <a:latin typeface="Consolas" panose="020B0609020204030204" pitchFamily="49" charset="0"/>
                <a:ea typeface="Courier New"/>
                <a:cs typeface="Consolas" panose="020B0609020204030204" pitchFamily="49" charset="0"/>
                <a:sym typeface="Courier New"/>
              </a:rPr>
              <a:t>#&gt; # A </a:t>
            </a:r>
            <a:r>
              <a:rPr lang="en-US" dirty="0" err="1">
                <a:latin typeface="Consolas" panose="020B0609020204030204" pitchFamily="49" charset="0"/>
                <a:ea typeface="Courier New"/>
                <a:cs typeface="Consolas" panose="020B0609020204030204" pitchFamily="49" charset="0"/>
                <a:sym typeface="Courier New"/>
              </a:rPr>
              <a:t>tibble</a:t>
            </a:r>
            <a:r>
              <a:rPr lang="en-US" dirty="0">
                <a:latin typeface="Consolas" panose="020B0609020204030204" pitchFamily="49" charset="0"/>
                <a:ea typeface="Courier New"/>
                <a:cs typeface="Consolas" panose="020B0609020204030204" pitchFamily="49" charset="0"/>
                <a:sym typeface="Courier New"/>
              </a:rPr>
              <a:t>: 336,776 x 6</a:t>
            </a:r>
          </a:p>
          <a:p>
            <a:r>
              <a:rPr lang="en-US" dirty="0">
                <a:latin typeface="Consolas" panose="020B0609020204030204" pitchFamily="49" charset="0"/>
                <a:ea typeface="Courier New"/>
                <a:cs typeface="Consolas" panose="020B0609020204030204" pitchFamily="49" charset="0"/>
                <a:sym typeface="Courier New"/>
              </a:rPr>
              <a:t>#&gt;    year month   day  hour minute departure          </a:t>
            </a:r>
          </a:p>
          <a:p>
            <a:r>
              <a:rPr lang="en-US" dirty="0">
                <a:latin typeface="Consolas" panose="020B0609020204030204" pitchFamily="49" charset="0"/>
                <a:ea typeface="Courier New"/>
                <a:cs typeface="Consolas" panose="020B0609020204030204" pitchFamily="49" charset="0"/>
                <a:sym typeface="Courier New"/>
              </a:rPr>
              <a:t>#&gt;   &lt;int&gt; &lt;int&gt; &lt;int&gt; &lt;</a:t>
            </a:r>
            <a:r>
              <a:rPr lang="en-US" dirty="0" err="1">
                <a:latin typeface="Consolas" panose="020B0609020204030204" pitchFamily="49" charset="0"/>
                <a:ea typeface="Courier New"/>
                <a:cs typeface="Consolas" panose="020B0609020204030204" pitchFamily="49" charset="0"/>
                <a:sym typeface="Courier New"/>
              </a:rPr>
              <a:t>dbl</a:t>
            </a:r>
            <a:r>
              <a:rPr lang="en-US" dirty="0">
                <a:latin typeface="Consolas" panose="020B0609020204030204" pitchFamily="49" charset="0"/>
                <a:ea typeface="Courier New"/>
                <a:cs typeface="Consolas" panose="020B0609020204030204" pitchFamily="49" charset="0"/>
                <a:sym typeface="Courier New"/>
              </a:rPr>
              <a:t>&gt;  &lt;</a:t>
            </a:r>
            <a:r>
              <a:rPr lang="en-US" dirty="0" err="1">
                <a:latin typeface="Consolas" panose="020B0609020204030204" pitchFamily="49" charset="0"/>
                <a:ea typeface="Courier New"/>
                <a:cs typeface="Consolas" panose="020B0609020204030204" pitchFamily="49" charset="0"/>
                <a:sym typeface="Courier New"/>
              </a:rPr>
              <a:t>dbl</a:t>
            </a:r>
            <a:r>
              <a:rPr lang="en-US" dirty="0">
                <a:latin typeface="Consolas" panose="020B0609020204030204" pitchFamily="49" charset="0"/>
                <a:ea typeface="Courier New"/>
                <a:cs typeface="Consolas" panose="020B0609020204030204" pitchFamily="49" charset="0"/>
                <a:sym typeface="Courier New"/>
              </a:rPr>
              <a:t>&gt; &lt;</a:t>
            </a:r>
            <a:r>
              <a:rPr lang="en-US" dirty="0" err="1">
                <a:latin typeface="Consolas" panose="020B0609020204030204" pitchFamily="49" charset="0"/>
                <a:ea typeface="Courier New"/>
                <a:cs typeface="Consolas" panose="020B0609020204030204" pitchFamily="49" charset="0"/>
                <a:sym typeface="Courier New"/>
              </a:rPr>
              <a:t>dttm</a:t>
            </a:r>
            <a:r>
              <a:rPr lang="en-US" dirty="0">
                <a:latin typeface="Consolas" panose="020B0609020204030204" pitchFamily="49" charset="0"/>
                <a:ea typeface="Courier New"/>
                <a:cs typeface="Consolas" panose="020B0609020204030204" pitchFamily="49" charset="0"/>
                <a:sym typeface="Courier New"/>
              </a:rPr>
              <a:t>&gt;             </a:t>
            </a:r>
          </a:p>
          <a:p>
            <a:r>
              <a:rPr lang="en-US" dirty="0">
                <a:latin typeface="Consolas" panose="020B0609020204030204" pitchFamily="49" charset="0"/>
                <a:ea typeface="Courier New"/>
                <a:cs typeface="Consolas" panose="020B0609020204030204" pitchFamily="49" charset="0"/>
                <a:sym typeface="Courier New"/>
              </a:rPr>
              <a:t>#&gt; 1  2013     1     1     5     15 2013-01-01 05:15:00</a:t>
            </a:r>
          </a:p>
          <a:p>
            <a:r>
              <a:rPr lang="en-US" dirty="0">
                <a:latin typeface="Consolas" panose="020B0609020204030204" pitchFamily="49" charset="0"/>
                <a:ea typeface="Courier New"/>
                <a:cs typeface="Consolas" panose="020B0609020204030204" pitchFamily="49" charset="0"/>
                <a:sym typeface="Courier New"/>
              </a:rPr>
              <a:t>#&gt; 2  2013     1     1     5     29 2013-01-01 05:29:00</a:t>
            </a:r>
          </a:p>
          <a:p>
            <a:r>
              <a:rPr lang="en-US" dirty="0">
                <a:latin typeface="Consolas" panose="020B0609020204030204" pitchFamily="49" charset="0"/>
                <a:ea typeface="Courier New"/>
                <a:cs typeface="Consolas" panose="020B0609020204030204" pitchFamily="49" charset="0"/>
                <a:sym typeface="Courier New"/>
              </a:rPr>
              <a:t>#&gt; 3  2013     1     1     5     40 2013-01-01 05:40:00</a:t>
            </a:r>
          </a:p>
          <a:p>
            <a:r>
              <a:rPr lang="en-US" dirty="0">
                <a:latin typeface="Consolas" panose="020B0609020204030204" pitchFamily="49" charset="0"/>
                <a:ea typeface="Courier New"/>
                <a:cs typeface="Consolas" panose="020B0609020204030204" pitchFamily="49" charset="0"/>
                <a:sym typeface="Courier New"/>
              </a:rPr>
              <a:t>#&gt; 4  2013     1     1     5     45 2013-01-01 05:45:00</a:t>
            </a:r>
          </a:p>
          <a:p>
            <a:r>
              <a:rPr lang="en-US" dirty="0">
                <a:latin typeface="Consolas" panose="020B0609020204030204" pitchFamily="49" charset="0"/>
                <a:ea typeface="Courier New"/>
                <a:cs typeface="Consolas" panose="020B0609020204030204" pitchFamily="49" charset="0"/>
                <a:sym typeface="Courier New"/>
              </a:rPr>
              <a:t>#&gt; 5  2013     1     1     6      0 2013-01-01 06:00:00</a:t>
            </a:r>
          </a:p>
          <a:p>
            <a:r>
              <a:rPr lang="en-US" dirty="0">
                <a:latin typeface="Consolas" panose="020B0609020204030204" pitchFamily="49" charset="0"/>
                <a:ea typeface="Courier New"/>
                <a:cs typeface="Consolas" panose="020B0609020204030204" pitchFamily="49" charset="0"/>
                <a:sym typeface="Courier New"/>
              </a:rPr>
              <a:t>#&gt; 6  2013     1     1     5     58 2013-01-01 05:58:00</a:t>
            </a:r>
          </a:p>
          <a:p>
            <a:r>
              <a:rPr lang="en-US" dirty="0">
                <a:latin typeface="Consolas" panose="020B0609020204030204" pitchFamily="49" charset="0"/>
                <a:ea typeface="Courier New"/>
                <a:cs typeface="Consolas" panose="020B0609020204030204" pitchFamily="49" charset="0"/>
                <a:sym typeface="Courier New"/>
              </a:rPr>
              <a:t>#&gt; # … with 336,770 more rows</a:t>
            </a:r>
            <a:endParaRPr lang="en-US" dirty="0"/>
          </a:p>
        </p:txBody>
      </p:sp>
    </p:spTree>
    <p:extLst>
      <p:ext uri="{BB962C8B-B14F-4D97-AF65-F5344CB8AC3E}">
        <p14:creationId xmlns:p14="http://schemas.microsoft.com/office/powerpoint/2010/main" val="2563489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1462</TotalTime>
  <Words>1871</Words>
  <Application>Microsoft Macintosh PowerPoint</Application>
  <PresentationFormat>Widescreen</PresentationFormat>
  <Paragraphs>229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Consolas</vt:lpstr>
      <vt:lpstr>Tw Cen MT</vt:lpstr>
      <vt:lpstr>Tw Cen MT Condensed</vt:lpstr>
      <vt:lpstr>Wingdings 3</vt:lpstr>
      <vt:lpstr>Integral</vt:lpstr>
      <vt:lpstr>Dealing with Dates and Times in R</vt:lpstr>
      <vt:lpstr>PowerPoint Presentation</vt:lpstr>
      <vt:lpstr>Definitions for dates and times</vt:lpstr>
      <vt:lpstr>Lubridate is built to parse dates and times</vt:lpstr>
      <vt:lpstr>What if I need Dates or Times for right now?</vt:lpstr>
      <vt:lpstr>How can I extract dates and times from strings?</vt:lpstr>
      <vt:lpstr>Functions for converting between Dates and Date-Times</vt:lpstr>
      <vt:lpstr>Date format conversion can help with counting</vt:lpstr>
      <vt:lpstr>Datetimes can be built from components</vt:lpstr>
      <vt:lpstr>Accessor functions extract components of dates</vt:lpstr>
      <vt:lpstr>Date format conversion can help with counting</vt:lpstr>
      <vt:lpstr>Exercise 1</vt:lpstr>
      <vt:lpstr>Rounding Dates may be more helpful than extracting parts of dates and times</vt:lpstr>
      <vt:lpstr>Rounding can improve summarization and visualizations</vt:lpstr>
      <vt:lpstr>Performing arithmetic on dates is a common when analyzing lab data</vt:lpstr>
      <vt:lpstr>Difftime object output can be unpredictable</vt:lpstr>
      <vt:lpstr>Difftime objects can be converted to durations for greater consistency</vt:lpstr>
      <vt:lpstr>Constructor functions can be used to create durations</vt:lpstr>
      <vt:lpstr>Period functions help with adding human times to date-times</vt:lpstr>
      <vt:lpstr>Intervals are durations that include a starting point</vt:lpstr>
      <vt:lpstr>Exercise 2</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Dates and Times in R</dc:title>
  <dc:creator>Patrick C Mathias</dc:creator>
  <cp:lastModifiedBy>Patrick C Mathias</cp:lastModifiedBy>
  <cp:revision>8</cp:revision>
  <dcterms:created xsi:type="dcterms:W3CDTF">2022-04-28T06:35:15Z</dcterms:created>
  <dcterms:modified xsi:type="dcterms:W3CDTF">2022-04-29T06:57:28Z</dcterms:modified>
</cp:coreProperties>
</file>