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8" r:id="rId9"/>
    <p:sldId id="270" r:id="rId10"/>
    <p:sldId id="272" r:id="rId11"/>
    <p:sldId id="274" r:id="rId12"/>
    <p:sldId id="276" r:id="rId13"/>
    <p:sldId id="278" r:id="rId14"/>
    <p:sldId id="280" r:id="rId15"/>
    <p:sldId id="282" r:id="rId16"/>
    <p:sldId id="283" r:id="rId17"/>
    <p:sldId id="284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3/ggplot2-cheatshee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Stronger visualizations with ggplot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Patrick Mathias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to generate separate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g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january_pos_ir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idx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ion_ratio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dirty="0">
                <a:latin typeface="Courier"/>
              </a:rPr>
              <a:t>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06_-_Visualizations_files/figure-pptx/unnamed-chunk-8-1.png">
            <a:extLst>
              <a:ext uri="{FF2B5EF4-FFF2-40B4-BE49-F238E27FC236}">
                <a16:creationId xmlns:a16="http://schemas.microsoft.com/office/drawing/2014/main" id="{A8DD338A-E2C4-B647-A5A8-2A914F2CAC9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4073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Modify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509"/>
            <a:ext cx="8229600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"Sample ID"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"Ion Ratio"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scale_color_discrete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"Compound"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06_-_Visualizations_files/figure-pptx/unnamed-chunk-9-1.png">
            <a:extLst>
              <a:ext uri="{FF2B5EF4-FFF2-40B4-BE49-F238E27FC236}">
                <a16:creationId xmlns:a16="http://schemas.microsoft.com/office/drawing/2014/main" id="{30E0C9F0-F964-D24B-9C48-D608B108E51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1880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Another multiple variable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1426"/>
            <a:ext cx="8229600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known_samples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january_samples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sample_type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"unknown"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known_samples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expected_concentration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concentration,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))</a:t>
            </a:r>
          </a:p>
        </p:txBody>
      </p:sp>
      <p:pic>
        <p:nvPicPr>
          <p:cNvPr id="4" name="Picture 3" descr="06_-_Visualizations_files/figure-pptx/unnamed-chunk-10-1.png">
            <a:extLst>
              <a:ext uri="{FF2B5EF4-FFF2-40B4-BE49-F238E27FC236}">
                <a16:creationId xmlns:a16="http://schemas.microsoft.com/office/drawing/2014/main" id="{FE6C1B9E-2B66-9E45-ABBA-134E91B76F7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5296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24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Get out of 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6878" y="966376"/>
            <a:ext cx="9250878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known_samples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expected_concentration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concentration,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position_dodge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25</a:t>
            </a:r>
            <a:r>
              <a:rPr sz="18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Warning: </a:t>
            </a:r>
            <a:r>
              <a:rPr sz="1800" dirty="0" err="1">
                <a:latin typeface="Courier"/>
              </a:rPr>
              <a:t>position_dodge</a:t>
            </a:r>
            <a:r>
              <a:rPr sz="1800" dirty="0">
                <a:latin typeface="Courier"/>
              </a:rPr>
              <a:t> requires non-overlapping x intervals</a:t>
            </a:r>
          </a:p>
        </p:txBody>
      </p:sp>
      <p:pic>
        <p:nvPicPr>
          <p:cNvPr id="4" name="Picture 3" descr="06_-_Visualizations_files/figure-pptx/unnamed-chunk-11-1.png">
            <a:extLst>
              <a:ext uri="{FF2B5EF4-FFF2-40B4-BE49-F238E27FC236}">
                <a16:creationId xmlns:a16="http://schemas.microsoft.com/office/drawing/2014/main" id="{6A9BA628-7CA3-2541-834E-F9B2E5320E7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0328" y="27432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8500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Smooth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4379" y="863930"/>
            <a:ext cx="9298379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known_samples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expected_concentration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concentration,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geom_smooth</a:t>
            </a:r>
            <a:r>
              <a:rPr sz="1800" dirty="0">
                <a:latin typeface="Courier"/>
              </a:rPr>
              <a:t>()` using method = 'gam' and formula 'y ~ s(x, </a:t>
            </a:r>
            <a:r>
              <a:rPr sz="1800" dirty="0" err="1">
                <a:latin typeface="Courier"/>
              </a:rPr>
              <a:t>bs</a:t>
            </a:r>
            <a:r>
              <a:rPr sz="1800" dirty="0">
                <a:latin typeface="Courier"/>
              </a:rPr>
              <a:t> = "</a:t>
            </a:r>
            <a:r>
              <a:rPr sz="1800" dirty="0" err="1">
                <a:latin typeface="Courier"/>
              </a:rPr>
              <a:t>cs</a:t>
            </a:r>
            <a:r>
              <a:rPr sz="1800" dirty="0">
                <a:latin typeface="Courier"/>
              </a:rPr>
              <a:t>")'</a:t>
            </a:r>
          </a:p>
        </p:txBody>
      </p:sp>
      <p:pic>
        <p:nvPicPr>
          <p:cNvPr id="4" name="Picture 3" descr="06_-_Visualizations_files/figure-pptx/unnamed-chunk-12-1.png">
            <a:extLst>
              <a:ext uri="{FF2B5EF4-FFF2-40B4-BE49-F238E27FC236}">
                <a16:creationId xmlns:a16="http://schemas.microsoft.com/office/drawing/2014/main" id="{2E505DED-A370-F54F-ADB8-4F5305E7A7B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56543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geoms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53" y="1600200"/>
            <a:ext cx="8942120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known_samples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expected_concentration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concentration,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position_dodge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25</a:t>
            </a:r>
            <a:r>
              <a:rPr sz="18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geom_smooth</a:t>
            </a:r>
            <a:r>
              <a:rPr sz="1800" dirty="0">
                <a:latin typeface="Courier"/>
              </a:rPr>
              <a:t>()` using method = 'gam' and formula 'y ~ s(x, </a:t>
            </a:r>
            <a:r>
              <a:rPr sz="1800" dirty="0" err="1">
                <a:latin typeface="Courier"/>
              </a:rPr>
              <a:t>bs</a:t>
            </a:r>
            <a:r>
              <a:rPr sz="1800" dirty="0">
                <a:latin typeface="Courier"/>
              </a:rPr>
              <a:t> = "</a:t>
            </a:r>
            <a:r>
              <a:rPr sz="1800" dirty="0" err="1">
                <a:latin typeface="Courier"/>
              </a:rPr>
              <a:t>cs</a:t>
            </a:r>
            <a:r>
              <a:rPr sz="1800" dirty="0">
                <a:latin typeface="Courier"/>
              </a:rPr>
              <a:t>")'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Warning: </a:t>
            </a:r>
            <a:r>
              <a:rPr sz="1800" dirty="0" err="1">
                <a:latin typeface="Courier"/>
              </a:rPr>
              <a:t>position_dodge</a:t>
            </a:r>
            <a:r>
              <a:rPr sz="1800" dirty="0">
                <a:latin typeface="Courier"/>
              </a:rPr>
              <a:t> requires non-overlapping x intervals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_-_Visualizations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497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Boxplots might be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5018" y="1049503"/>
            <a:ext cx="9809018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known_samples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expected_concentration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concentration,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))</a:t>
            </a:r>
          </a:p>
        </p:txBody>
      </p:sp>
      <p:pic>
        <p:nvPicPr>
          <p:cNvPr id="4" name="Picture 3" descr="06_-_Visualizations_files/figure-pptx/unnamed-chunk-14-1.png">
            <a:extLst>
              <a:ext uri="{FF2B5EF4-FFF2-40B4-BE49-F238E27FC236}">
                <a16:creationId xmlns:a16="http://schemas.microsoft.com/office/drawing/2014/main" id="{532BC1D5-299F-9942-A616-53A0BE8354E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666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133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Compare the distributions of ion ratio for different sample types and compounds</a:t>
            </a:r>
          </a:p>
        </p:txBody>
      </p:sp>
    </p:spTree>
    <p:extLst>
      <p:ext uri="{BB962C8B-B14F-4D97-AF65-F5344CB8AC3E}">
        <p14:creationId xmlns:p14="http://schemas.microsoft.com/office/powerpoint/2010/main" val="142522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Plotting with ggplot has a unique but consistent syntax</a:t>
            </a:r>
          </a:p>
          <a:p>
            <a:pPr lvl="2"/>
            <a:r>
              <a:t>Data set is defined first (similar to other tidyverse functions)</a:t>
            </a:r>
          </a:p>
          <a:p>
            <a:pPr lvl="2"/>
            <a:r>
              <a:t>Aesthetics map variables to plot characteristics, like axes or colors</a:t>
            </a:r>
          </a:p>
          <a:p>
            <a:pPr lvl="2"/>
            <a:r>
              <a:t>Geoms are geometric objects representing data</a:t>
            </a:r>
          </a:p>
          <a:p>
            <a:pPr lvl="2"/>
            <a:r>
              <a:t>Facets can be helpful to separate plots by one or two variables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Default plotting functions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plot()</a:t>
            </a:r>
            <a:r>
              <a:t> and </a:t>
            </a:r>
            <a:r>
              <a:rPr sz="1800">
                <a:latin typeface="Courier"/>
              </a:rPr>
              <a:t>hist()</a:t>
            </a:r>
            <a:r>
              <a:t> can be helpful for generating simple plots quickly</a:t>
            </a:r>
          </a:p>
          <a:p>
            <a:pPr lvl="1"/>
            <a:r>
              <a:t>Syntax for different functions can very</a:t>
            </a:r>
          </a:p>
          <a:p>
            <a:pPr lvl="1"/>
            <a:r>
              <a:t>Adding multiple elements can be labor- and thinking-intensive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</a:t>
            </a:r>
            <a:r>
              <a:rPr>
                <a:hlinkClick r:id="rId2"/>
              </a:rPr>
              <a:t>ggplot2 cheatsheat</a:t>
            </a:r>
            <a:r>
              <a:t> is a valuable quick reference to help identify the best plot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380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Default plotting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6631"/>
            <a:ext cx="8229600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january_samples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"data/2017-01-06_s.csv"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 dirty="0">
                <a:latin typeface="Courier"/>
              </a:rPr>
              <a:t>()</a:t>
            </a:r>
            <a:br>
              <a:rPr dirty="0"/>
            </a:br>
            <a:r>
              <a:rPr sz="1800" dirty="0" err="1">
                <a:latin typeface="Courier"/>
              </a:rPr>
              <a:t>january_samples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idx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january_samples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dirty="0" err="1">
                <a:latin typeface="Courier"/>
              </a:rPr>
              <a:t>has_ion_ratio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january_samples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ion_ratio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hist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january_samples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ion_ratio</a:t>
            </a:r>
            <a:r>
              <a:rPr sz="1800" dirty="0">
                <a:latin typeface="Courier"/>
              </a:rPr>
              <a:t>[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has_ion_ratio</a:t>
            </a:r>
            <a:r>
              <a:rPr sz="1800" dirty="0">
                <a:latin typeface="Courier"/>
              </a:rPr>
              <a:t>)],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border=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'blue'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main=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'Histogram'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06_-_Visualizations_files/figure-pptx/unnamed-chunk-2-1.png">
            <a:extLst>
              <a:ext uri="{FF2B5EF4-FFF2-40B4-BE49-F238E27FC236}">
                <a16:creationId xmlns:a16="http://schemas.microsoft.com/office/drawing/2014/main" id="{F852FE48-E1A0-D849-8B6B-8EBCC04B076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 ggplot syntax</a:t>
            </a:r>
          </a:p>
        </p:txBody>
      </p:sp>
      <p:pic>
        <p:nvPicPr>
          <p:cNvPr id="3" name="Picture 1" descr="../assets/ggplot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Syntax for ggplot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Filter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january_pos_ir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january_samples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ion_ratio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glimpse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january_pos_ir</a:t>
            </a:r>
            <a:r>
              <a:rPr sz="1800" dirty="0">
                <a:latin typeface="Courier"/>
              </a:rPr>
              <a:t>)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Observations: 104,302
## Variables: 11
## $ </a:t>
            </a:r>
            <a:r>
              <a:rPr sz="1800" dirty="0" err="1">
                <a:latin typeface="Courier"/>
              </a:rPr>
              <a:t>batch_name</a:t>
            </a:r>
            <a:r>
              <a:rPr sz="1800" dirty="0">
                <a:latin typeface="Courier"/>
              </a:rPr>
              <a:t>     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"b802253", "b802253", "b802253", "b802253…
## $ </a:t>
            </a:r>
            <a:r>
              <a:rPr sz="1800" dirty="0" err="1">
                <a:latin typeface="Courier"/>
              </a:rPr>
              <a:t>sample_name</a:t>
            </a:r>
            <a:r>
              <a:rPr sz="1800" dirty="0">
                <a:latin typeface="Courier"/>
              </a:rPr>
              <a:t>    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"s253003", "s253003", "s253003", "s253003…
## $ 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  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"morphine", "hydromorphone", "oxymorphone…
## $ </a:t>
            </a:r>
            <a:r>
              <a:rPr sz="1800" dirty="0" err="1">
                <a:latin typeface="Courier"/>
              </a:rPr>
              <a:t>ion_ratio</a:t>
            </a:r>
            <a:r>
              <a:rPr sz="1800" dirty="0">
                <a:latin typeface="Courier"/>
              </a:rPr>
              <a:t>   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0.7348524, 0.8113200, 0.7158790, 0.811440…
## $ response    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0.1470282, 0.1359978, 0.1460046, 0.178825…
## $ concentration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18.97167, 17.71769, 18.30703, 21.82945, 2…
## $ </a:t>
            </a:r>
            <a:r>
              <a:rPr sz="1800" dirty="0" err="1">
                <a:latin typeface="Courier"/>
              </a:rPr>
              <a:t>sample_type</a:t>
            </a:r>
            <a:r>
              <a:rPr sz="1800" dirty="0">
                <a:latin typeface="Courier"/>
              </a:rPr>
              <a:t>    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"standard", "standard", "standard", "</a:t>
            </a:r>
            <a:r>
              <a:rPr sz="1800" dirty="0" err="1">
                <a:latin typeface="Courier"/>
              </a:rPr>
              <a:t>stan</a:t>
            </a:r>
            <a:r>
              <a:rPr sz="1800" dirty="0">
                <a:latin typeface="Courier"/>
              </a:rPr>
              <a:t>…
## $ </a:t>
            </a:r>
            <a:r>
              <a:rPr sz="1800" dirty="0" err="1">
                <a:latin typeface="Courier"/>
              </a:rPr>
              <a:t>expected_concentration</a:t>
            </a:r>
            <a:r>
              <a:rPr sz="1800" dirty="0">
                <a:latin typeface="Courier"/>
              </a:rPr>
              <a:t>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20, 20, 20, 20, 20, 20, 50, 50, 50, 50, 5…
## $ </a:t>
            </a:r>
            <a:r>
              <a:rPr sz="1800" dirty="0" err="1">
                <a:latin typeface="Courier"/>
              </a:rPr>
              <a:t>used_for_curve</a:t>
            </a:r>
            <a:r>
              <a:rPr sz="1800" dirty="0">
                <a:latin typeface="Courier"/>
              </a:rPr>
              <a:t>         &lt;</a:t>
            </a:r>
            <a:r>
              <a:rPr sz="1800" dirty="0" err="1">
                <a:latin typeface="Courier"/>
              </a:rPr>
              <a:t>lgl</a:t>
            </a:r>
            <a:r>
              <a:rPr sz="1800" dirty="0">
                <a:latin typeface="Courier"/>
              </a:rPr>
              <a:t>&gt; TRUE, TRUE, TRUE, TRUE, TRUE, TRUE, TRUE,…
## $ </a:t>
            </a:r>
            <a:r>
              <a:rPr sz="1800" dirty="0" err="1">
                <a:latin typeface="Courier"/>
              </a:rPr>
              <a:t>sample_passed</a:t>
            </a:r>
            <a:r>
              <a:rPr sz="1800" dirty="0">
                <a:latin typeface="Courier"/>
              </a:rPr>
              <a:t>          &lt;</a:t>
            </a:r>
            <a:r>
              <a:rPr sz="1800" dirty="0" err="1">
                <a:latin typeface="Courier"/>
              </a:rPr>
              <a:t>lgl</a:t>
            </a:r>
            <a:r>
              <a:rPr sz="1800" dirty="0">
                <a:latin typeface="Courier"/>
              </a:rPr>
              <a:t>&gt; TRUE, TRUE, TRUE, TRUE, TRUE, TRUE, TRUE,…
## $ </a:t>
            </a:r>
            <a:r>
              <a:rPr sz="1800" dirty="0" err="1">
                <a:latin typeface="Courier"/>
              </a:rPr>
              <a:t>idx</a:t>
            </a:r>
            <a:r>
              <a:rPr sz="1800" dirty="0">
                <a:latin typeface="Courier"/>
              </a:rPr>
              <a:t>                    &lt;</a:t>
            </a:r>
            <a:r>
              <a:rPr sz="1800" dirty="0" err="1">
                <a:latin typeface="Courier"/>
              </a:rPr>
              <a:t>int</a:t>
            </a:r>
            <a:r>
              <a:rPr sz="1800" dirty="0">
                <a:latin typeface="Courier"/>
              </a:rPr>
              <a:t>&gt; 13, 14, 15, 16, 17, 18, 19, 20, 21, 22, 2…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Default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january_pos_ir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ion_ratio</a:t>
            </a:r>
            <a:r>
              <a:rPr sz="18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stat_bin</a:t>
            </a:r>
            <a:r>
              <a:rPr sz="1800" dirty="0">
                <a:latin typeface="Courier"/>
              </a:rPr>
              <a:t>()` using `bins = 30`. Pick better value with `</a:t>
            </a:r>
            <a:r>
              <a:rPr sz="1800" dirty="0" err="1">
                <a:latin typeface="Courier"/>
              </a:rPr>
              <a:t>binwidth</a:t>
            </a:r>
            <a:r>
              <a:rPr sz="1800" dirty="0">
                <a:latin typeface="Courier"/>
              </a:rPr>
              <a:t>`.</a:t>
            </a:r>
          </a:p>
        </p:txBody>
      </p:sp>
      <p:pic>
        <p:nvPicPr>
          <p:cNvPr id="4" name="Picture 3" descr="06_-_Visualizations_files/figure-pptx/unnamed-chunk-4-1.png">
            <a:extLst>
              <a:ext uri="{FF2B5EF4-FFF2-40B4-BE49-F238E27FC236}">
                <a16:creationId xmlns:a16="http://schemas.microsoft.com/office/drawing/2014/main" id="{1D61A183-F7DA-DB42-BEF0-352F362D5CF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Define binwidth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(january_pos_ir)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ion_ratio),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0.01</a:t>
            </a:r>
            <a:r>
              <a:rPr sz="1800">
                <a:latin typeface="Courier"/>
              </a:rPr>
              <a:t>)</a:t>
            </a:r>
          </a:p>
        </p:txBody>
      </p:sp>
      <p:pic>
        <p:nvPicPr>
          <p:cNvPr id="4" name="Picture 3" descr="06_-_Visualizations_files/figure-pptx/unnamed-chunk-5-1.png">
            <a:extLst>
              <a:ext uri="{FF2B5EF4-FFF2-40B4-BE49-F238E27FC236}">
                <a16:creationId xmlns:a16="http://schemas.microsoft.com/office/drawing/2014/main" id="{D9BCCCDD-A32F-9745-8B4E-0EEF0B7146E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x vs. 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january_pos_ir)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idx,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ion_ratio))</a:t>
            </a:r>
          </a:p>
        </p:txBody>
      </p:sp>
      <p:pic>
        <p:nvPicPr>
          <p:cNvPr id="4" name="Picture 3" descr="06_-_Visualizations_files/figure-pptx/unnamed-chunk-6-1.png">
            <a:extLst>
              <a:ext uri="{FF2B5EF4-FFF2-40B4-BE49-F238E27FC236}">
                <a16:creationId xmlns:a16="http://schemas.microsoft.com/office/drawing/2014/main" id="{6E1E18E3-F555-B24A-9C04-B9A7989B9C6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68562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Add another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january_pos_ir)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idx,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ion_ratio,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compound_name))</a:t>
            </a:r>
          </a:p>
        </p:txBody>
      </p:sp>
      <p:pic>
        <p:nvPicPr>
          <p:cNvPr id="4" name="Picture 3" descr="06_-_Visualizations_files/figure-pptx/unnamed-chunk-7-1.png">
            <a:extLst>
              <a:ext uri="{FF2B5EF4-FFF2-40B4-BE49-F238E27FC236}">
                <a16:creationId xmlns:a16="http://schemas.microsoft.com/office/drawing/2014/main" id="{E935058F-6486-D244-8FA5-55AAF1B1E50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075" y="2646548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Macintosh PowerPoint</Application>
  <PresentationFormat>On-screen Show (4:3)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Stronger visualizations with ggplot</vt:lpstr>
      <vt:lpstr>Default plotting functions in a nutshell</vt:lpstr>
      <vt:lpstr>Default plotting example</vt:lpstr>
      <vt:lpstr>General ggplot syntax</vt:lpstr>
      <vt:lpstr>Filter data set</vt:lpstr>
      <vt:lpstr>Default histogram</vt:lpstr>
      <vt:lpstr>Define binwidth</vt:lpstr>
      <vt:lpstr>Plot x vs. y</vt:lpstr>
      <vt:lpstr>Add another variable</vt:lpstr>
      <vt:lpstr>Facet to generate separate plots</vt:lpstr>
      <vt:lpstr>Modify labels</vt:lpstr>
      <vt:lpstr>Another multiple variable example</vt:lpstr>
      <vt:lpstr>Get out of dodge</vt:lpstr>
      <vt:lpstr>Smooth it out</vt:lpstr>
      <vt:lpstr>Multiple geoms in one plot</vt:lpstr>
      <vt:lpstr>PowerPoint Presentation</vt:lpstr>
      <vt:lpstr>Boxplots might be better</vt:lpstr>
      <vt:lpstr>Exercise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Stronger visualizations with ggplot</dc:title>
  <dc:creator>Patrick Mathias</dc:creator>
  <cp:keywords/>
  <cp:lastModifiedBy>Patrick C Mathias</cp:lastModifiedBy>
  <cp:revision>2</cp:revision>
  <dcterms:created xsi:type="dcterms:W3CDTF">2019-03-31T00:35:04Z</dcterms:created>
  <dcterms:modified xsi:type="dcterms:W3CDTF">2019-03-31T00:47:09Z</dcterms:modified>
</cp:coreProperties>
</file>