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740" autoAdjust="0"/>
  </p:normalViewPr>
  <p:slideViewPr>
    <p:cSldViewPr snapToGrid="0" snapToObjects="1">
      <p:cViewPr varScale="1">
        <p:scale>
          <a:sx n="124" d="100"/>
          <a:sy n="124" d="100"/>
        </p:scale>
        <p:origin x="18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bloggers.com/what-is-reproducible-research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template.net/index.html" TargetMode="External"/><Relationship Id="rId2" Type="http://schemas.openxmlformats.org/officeDocument/2006/relationships/hyperlink" Target="https://swcarpentry.github.io/r-novice-inflammation/02-func-R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here/index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kevinushey-2020-rstudio-conf.netlify.app/slide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kevinushey-2020-rstudio-conf.netlify.app/slide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checkpoint/vignettes/checkpoint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github.io/renv/articles/renv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journals.plos.org/ploscompbiol/article?id=10.1371/journal.pcbi.1000424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ournals.plos.org/ploscompbiol/article?id=10.1371/journal.pcbi.100551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tyle.tidyverse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ihui.org/formatr/" TargetMode="External"/><Relationship Id="rId2" Type="http://schemas.openxmlformats.org/officeDocument/2006/relationships/hyperlink" Target="http://styler.r-lib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imhester/lint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Priniciples of Reproducible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Patrick Mathias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Same example using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12" y="2147298"/>
            <a:ext cx="8989888" cy="4710701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2800" dirty="0" err="1">
                <a:latin typeface="Courier"/>
              </a:rPr>
              <a:t>my_morning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800" dirty="0">
                <a:latin typeface="Courier"/>
              </a:rPr>
              <a:t> I </a:t>
            </a:r>
            <a:r>
              <a:rPr sz="28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2800" dirty="0"/>
            </a:br>
            <a:r>
              <a:rPr sz="2800" dirty="0">
                <a:latin typeface="Courier"/>
              </a:rPr>
              <a:t>  </a:t>
            </a:r>
            <a:r>
              <a:rPr sz="2800" dirty="0" err="1">
                <a:solidFill>
                  <a:srgbClr val="06287E"/>
                </a:solidFill>
                <a:latin typeface="Courier"/>
              </a:rPr>
              <a:t>wake_up</a:t>
            </a:r>
            <a:r>
              <a:rPr sz="2800" dirty="0">
                <a:latin typeface="Courier"/>
              </a:rPr>
              <a:t>(</a:t>
            </a:r>
            <a:r>
              <a:rPr sz="2800" dirty="0">
                <a:solidFill>
                  <a:srgbClr val="7D9029"/>
                </a:solidFill>
                <a:latin typeface="Courier"/>
              </a:rPr>
              <a:t>time =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4070A0"/>
                </a:solidFill>
                <a:latin typeface="Courier"/>
              </a:rPr>
              <a:t>"8:00"</a:t>
            </a:r>
            <a:r>
              <a:rPr sz="2800" dirty="0">
                <a:latin typeface="Courier"/>
              </a:rPr>
              <a:t>) </a:t>
            </a:r>
            <a:r>
              <a:rPr sz="28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2800" dirty="0"/>
            </a:br>
            <a:r>
              <a:rPr sz="2800" dirty="0">
                <a:latin typeface="Courier"/>
              </a:rPr>
              <a:t>  </a:t>
            </a:r>
            <a:r>
              <a:rPr sz="2800" dirty="0" err="1">
                <a:solidFill>
                  <a:srgbClr val="06287E"/>
                </a:solidFill>
                <a:latin typeface="Courier"/>
              </a:rPr>
              <a:t>get_out_of_bed</a:t>
            </a:r>
            <a:r>
              <a:rPr sz="2800" dirty="0">
                <a:latin typeface="Courier"/>
              </a:rPr>
              <a:t>(</a:t>
            </a:r>
            <a:r>
              <a:rPr sz="2800" dirty="0">
                <a:solidFill>
                  <a:srgbClr val="7D9029"/>
                </a:solidFill>
                <a:latin typeface="Courier"/>
              </a:rPr>
              <a:t>side =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4070A0"/>
                </a:solidFill>
                <a:latin typeface="Courier"/>
              </a:rPr>
              <a:t>"correct"</a:t>
            </a:r>
            <a:r>
              <a:rPr sz="2800" dirty="0">
                <a:latin typeface="Courier"/>
              </a:rPr>
              <a:t>) </a:t>
            </a:r>
            <a:r>
              <a:rPr sz="28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2800" dirty="0"/>
            </a:br>
            <a:r>
              <a:rPr sz="2800" dirty="0">
                <a:latin typeface="Courier"/>
              </a:rPr>
              <a:t>  </a:t>
            </a:r>
            <a:r>
              <a:rPr sz="2800" dirty="0" err="1">
                <a:solidFill>
                  <a:srgbClr val="06287E"/>
                </a:solidFill>
                <a:latin typeface="Courier"/>
              </a:rPr>
              <a:t>get_dressed</a:t>
            </a:r>
            <a:r>
              <a:rPr sz="2800" dirty="0">
                <a:latin typeface="Courier"/>
              </a:rPr>
              <a:t>(</a:t>
            </a:r>
            <a:r>
              <a:rPr sz="2800" dirty="0">
                <a:solidFill>
                  <a:srgbClr val="7D9029"/>
                </a:solidFill>
                <a:latin typeface="Courier"/>
              </a:rPr>
              <a:t>pants =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880000"/>
                </a:solidFill>
                <a:latin typeface="Courier"/>
              </a:rPr>
              <a:t>TRUE</a:t>
            </a:r>
            <a:r>
              <a:rPr sz="2800" dirty="0">
                <a:latin typeface="Courier"/>
              </a:rPr>
              <a:t>, </a:t>
            </a:r>
            <a:r>
              <a:rPr sz="2800" dirty="0">
                <a:solidFill>
                  <a:srgbClr val="7D9029"/>
                </a:solidFill>
                <a:latin typeface="Courier"/>
              </a:rPr>
              <a:t>shirt =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880000"/>
                </a:solidFill>
                <a:latin typeface="Courier"/>
              </a:rPr>
              <a:t>TRUE</a:t>
            </a:r>
            <a:r>
              <a:rPr sz="2800" dirty="0">
                <a:latin typeface="Courier"/>
              </a:rPr>
              <a:t>) </a:t>
            </a:r>
            <a:r>
              <a:rPr sz="28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2800" dirty="0"/>
            </a:br>
            <a:r>
              <a:rPr sz="2800" dirty="0">
                <a:latin typeface="Courier"/>
              </a:rPr>
              <a:t>  </a:t>
            </a:r>
            <a:r>
              <a:rPr sz="2800" dirty="0" err="1">
                <a:solidFill>
                  <a:srgbClr val="06287E"/>
                </a:solidFill>
                <a:latin typeface="Courier"/>
              </a:rPr>
              <a:t>leave_house</a:t>
            </a:r>
            <a:r>
              <a:rPr sz="2800" dirty="0">
                <a:latin typeface="Courier"/>
              </a:rPr>
              <a:t>(</a:t>
            </a:r>
            <a:r>
              <a:rPr sz="2800" dirty="0">
                <a:solidFill>
                  <a:srgbClr val="7D9029"/>
                </a:solidFill>
                <a:latin typeface="Courier"/>
              </a:rPr>
              <a:t>car =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880000"/>
                </a:solidFill>
                <a:latin typeface="Courier"/>
              </a:rPr>
              <a:t>TRUE</a:t>
            </a:r>
            <a:r>
              <a:rPr sz="2800" dirty="0">
                <a:latin typeface="Courier"/>
              </a:rPr>
              <a:t>, </a:t>
            </a:r>
            <a:r>
              <a:rPr sz="2800" dirty="0">
                <a:solidFill>
                  <a:srgbClr val="7D9029"/>
                </a:solidFill>
                <a:latin typeface="Courier"/>
              </a:rPr>
              <a:t>bike =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880000"/>
                </a:solidFill>
                <a:latin typeface="Courier"/>
              </a:rPr>
              <a:t>FALSE</a:t>
            </a:r>
            <a:r>
              <a:rPr sz="2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Develop a standard 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Put each project in its own directory, which is named after the project</a:t>
            </a:r>
          </a:p>
          <a:p>
            <a:pPr lvl="1"/>
            <a:r>
              <a:t>Put text documents associated with the project in the doc directory</a:t>
            </a:r>
          </a:p>
          <a:p>
            <a:pPr lvl="1"/>
            <a:r>
              <a:rPr b="1"/>
              <a:t>Put raw data and metadata in a data directory and files generated during cleanup and analysis in a results directory</a:t>
            </a:r>
          </a:p>
          <a:p>
            <a:pPr lvl="1"/>
            <a:r>
              <a:t>Put project source code in the src directory</a:t>
            </a:r>
          </a:p>
          <a:p>
            <a:pPr lvl="1"/>
            <a:r>
              <a:t>Put compiled programs in the bin directory</a:t>
            </a:r>
          </a:p>
          <a:p>
            <a:pPr lvl="1"/>
            <a:r>
              <a:rPr b="1"/>
              <a:t>Name all files to reflect their content or function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9" y="719191"/>
            <a:ext cx="9072081" cy="6138809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dirty="0"/>
              <a:t>1. Navigate to “Global Options” under the Tools menu in the RStudio application and note the </a:t>
            </a:r>
            <a:r>
              <a:rPr i="1" dirty="0"/>
              <a:t>Default working directory (when not in a project)</a:t>
            </a:r>
            <a:r>
              <a:rPr dirty="0"/>
              <a:t> </a:t>
            </a:r>
            <a:endParaRPr lang="en-US" dirty="0"/>
          </a:p>
          <a:p>
            <a:pPr marL="0" lvl="0" indent="0">
              <a:buNone/>
            </a:pPr>
            <a:r>
              <a:rPr dirty="0"/>
              <a:t>2. Navigate to your Console and get the working directory using </a:t>
            </a:r>
            <a:r>
              <a:rPr dirty="0" err="1">
                <a:latin typeface="Courier"/>
              </a:rPr>
              <a:t>getwd</a:t>
            </a:r>
            <a:r>
              <a:rPr dirty="0">
                <a:latin typeface="Courier"/>
              </a:rPr>
              <a:t>()</a:t>
            </a:r>
            <a:r>
              <a:rPr dirty="0"/>
              <a:t> </a:t>
            </a:r>
            <a:endParaRPr lang="en-US" dirty="0"/>
          </a:p>
          <a:p>
            <a:pPr marL="0" lvl="0" indent="0">
              <a:buNone/>
            </a:pPr>
            <a:r>
              <a:rPr dirty="0"/>
              <a:t>3. If you haven’t already installed the fs package (from the pre-course instructions), do so now: </a:t>
            </a:r>
            <a:r>
              <a:rPr dirty="0" err="1">
                <a:latin typeface="Courier"/>
              </a:rPr>
              <a:t>install.packages</a:t>
            </a:r>
            <a:r>
              <a:rPr dirty="0">
                <a:latin typeface="Courier"/>
              </a:rPr>
              <a:t>("fs")</a:t>
            </a:r>
            <a:r>
              <a:rPr dirty="0"/>
              <a:t>. Then load the package with </a:t>
            </a:r>
            <a:r>
              <a:rPr dirty="0">
                <a:latin typeface="Courier"/>
              </a:rPr>
              <a:t>library(fs)</a:t>
            </a:r>
            <a:r>
              <a:rPr dirty="0"/>
              <a:t> if you did not already run the set up chunk above. </a:t>
            </a:r>
            <a:endParaRPr lang="en-US" dirty="0"/>
          </a:p>
          <a:p>
            <a:pPr marL="0" lvl="0" indent="0">
              <a:buNone/>
            </a:pPr>
            <a:r>
              <a:rPr dirty="0"/>
              <a:t>4. Review the contents of your current folder using </a:t>
            </a:r>
            <a:r>
              <a:rPr dirty="0" err="1">
                <a:latin typeface="Courier"/>
              </a:rPr>
              <a:t>dir_ls</a:t>
            </a:r>
            <a:r>
              <a:rPr dirty="0">
                <a:latin typeface="Courier"/>
              </a:rPr>
              <a:t>()</a:t>
            </a:r>
            <a:r>
              <a:rPr dirty="0"/>
              <a:t>. (Base equivalent: </a:t>
            </a:r>
            <a:r>
              <a:rPr dirty="0" err="1">
                <a:latin typeface="Courier"/>
              </a:rPr>
              <a:t>list.files</a:t>
            </a:r>
            <a:r>
              <a:rPr dirty="0">
                <a:latin typeface="Courier"/>
              </a:rPr>
              <a:t>()</a:t>
            </a:r>
            <a:r>
              <a:rPr dirty="0"/>
              <a:t>) </a:t>
            </a:r>
            <a:endParaRPr lang="en-US" dirty="0"/>
          </a:p>
          <a:p>
            <a:pPr marL="0" lvl="0" indent="0">
              <a:buNone/>
            </a:pPr>
            <a:r>
              <a:rPr dirty="0"/>
              <a:t>5. Now try to set your working directory using </a:t>
            </a:r>
            <a:r>
              <a:rPr dirty="0" err="1">
                <a:latin typeface="Courier"/>
              </a:rPr>
              <a:t>setwd</a:t>
            </a:r>
            <a:r>
              <a:rPr dirty="0">
                <a:latin typeface="Courier"/>
              </a:rPr>
              <a:t>("</a:t>
            </a:r>
            <a:r>
              <a:rPr dirty="0" err="1">
                <a:latin typeface="Courier"/>
              </a:rPr>
              <a:t>test_dir</a:t>
            </a:r>
            <a:r>
              <a:rPr dirty="0">
                <a:latin typeface="Courier"/>
              </a:rPr>
              <a:t>")</a:t>
            </a:r>
            <a:r>
              <a:rPr dirty="0"/>
              <a:t>. What happened? </a:t>
            </a:r>
            <a:endParaRPr lang="en-US" dirty="0"/>
          </a:p>
          <a:p>
            <a:pPr marL="0" lvl="0" indent="0">
              <a:buNone/>
            </a:pPr>
            <a:r>
              <a:rPr dirty="0"/>
              <a:t>6. Create a new test directory using </a:t>
            </a:r>
            <a:r>
              <a:rPr dirty="0" err="1">
                <a:latin typeface="Courier"/>
              </a:rPr>
              <a:t>dir_create</a:t>
            </a:r>
            <a:r>
              <a:rPr dirty="0">
                <a:latin typeface="Courier"/>
              </a:rPr>
              <a:t>("</a:t>
            </a:r>
            <a:r>
              <a:rPr dirty="0" err="1">
                <a:latin typeface="Courier"/>
              </a:rPr>
              <a:t>test_dir</a:t>
            </a:r>
            <a:r>
              <a:rPr dirty="0">
                <a:latin typeface="Courier"/>
              </a:rPr>
              <a:t>")</a:t>
            </a:r>
            <a:r>
              <a:rPr dirty="0"/>
              <a:t>. (Base equivalent: </a:t>
            </a:r>
            <a:r>
              <a:rPr dirty="0" err="1">
                <a:latin typeface="Courier"/>
              </a:rPr>
              <a:t>dir.create</a:t>
            </a:r>
            <a:r>
              <a:rPr dirty="0">
                <a:latin typeface="Courier"/>
              </a:rPr>
              <a:t>("</a:t>
            </a:r>
            <a:r>
              <a:rPr dirty="0" err="1">
                <a:latin typeface="Courier"/>
              </a:rPr>
              <a:t>test_dir</a:t>
            </a:r>
            <a:r>
              <a:rPr dirty="0">
                <a:latin typeface="Courier"/>
              </a:rPr>
              <a:t>")</a:t>
            </a:r>
            <a:r>
              <a:rPr dirty="0"/>
              <a:t>) </a:t>
            </a:r>
            <a:endParaRPr lang="en-US" dirty="0"/>
          </a:p>
          <a:p>
            <a:pPr marL="0" lvl="0" indent="0">
              <a:buNone/>
            </a:pPr>
            <a:r>
              <a:rPr dirty="0"/>
              <a:t>7. Review your current directory </a:t>
            </a:r>
            <a:endParaRPr lang="en-US" dirty="0"/>
          </a:p>
          <a:p>
            <a:pPr marL="0" lvl="0" indent="0">
              <a:buNone/>
            </a:pPr>
            <a:r>
              <a:rPr dirty="0"/>
              <a:t>8. Set your directory to the test directory you just created </a:t>
            </a:r>
            <a:endParaRPr lang="en-US" dirty="0"/>
          </a:p>
          <a:p>
            <a:pPr marL="0" lvl="0" indent="0">
              <a:buNone/>
            </a:pPr>
            <a:r>
              <a:rPr dirty="0"/>
              <a:t>9. Using the Files window (bottom right in RStudio, click on </a:t>
            </a:r>
            <a:r>
              <a:rPr b="1" dirty="0"/>
              <a:t>Files</a:t>
            </a:r>
            <a:r>
              <a:rPr dirty="0"/>
              <a:t> tab if on another tab), navigate to the test directory you just created and list the files. </a:t>
            </a:r>
            <a:r>
              <a:rPr i="1" dirty="0"/>
              <a:t>Pro tip: The More menu here has shortcuts to set the currently displayed directory as your working directory and to navigate to the current working directory</a:t>
            </a:r>
            <a:r>
              <a:rPr dirty="0"/>
              <a:t> </a:t>
            </a:r>
            <a:endParaRPr lang="en-US" dirty="0"/>
          </a:p>
          <a:p>
            <a:pPr marL="0" lvl="0" indent="0">
              <a:buNone/>
            </a:pPr>
            <a:r>
              <a:rPr dirty="0"/>
              <a:t>10. Navigate back to one level above the directory you created using </a:t>
            </a:r>
            <a:r>
              <a:rPr dirty="0" err="1">
                <a:latin typeface="Courier"/>
              </a:rPr>
              <a:t>setwd</a:t>
            </a:r>
            <a:r>
              <a:rPr dirty="0">
                <a:latin typeface="Courier"/>
              </a:rPr>
              <a:t>("..")</a:t>
            </a:r>
            <a:r>
              <a:rPr dirty="0"/>
              <a:t> and list the files </a:t>
            </a:r>
            <a:endParaRPr lang="en-US" dirty="0"/>
          </a:p>
          <a:p>
            <a:pPr marL="0" lvl="0" indent="0">
              <a:buNone/>
            </a:pPr>
            <a:r>
              <a:rPr dirty="0"/>
              <a:t>11. Delete the directory you created using the </a:t>
            </a:r>
            <a:r>
              <a:rPr dirty="0" err="1">
                <a:latin typeface="Courier"/>
              </a:rPr>
              <a:t>dir_delete</a:t>
            </a:r>
            <a:r>
              <a:rPr dirty="0">
                <a:latin typeface="Courier"/>
              </a:rPr>
              <a:t>()</a:t>
            </a:r>
            <a:r>
              <a:rPr dirty="0"/>
              <a:t> function. Learn more about how to use the function by reviewing the documentation: </a:t>
            </a:r>
            <a:r>
              <a:rPr dirty="0">
                <a:latin typeface="Courier"/>
              </a:rPr>
              <a:t>?</a:t>
            </a:r>
            <a:r>
              <a:rPr dirty="0" err="1">
                <a:latin typeface="Courier"/>
              </a:rPr>
              <a:t>dir_delete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fs package: </a:t>
            </a:r>
            <a:r>
              <a:rPr>
                <a:latin typeface="Courier"/>
              </a:rPr>
              <a:t>dir_ls</a:t>
            </a:r>
            <a:r>
              <a:t> to list files in a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87" y="1600200"/>
            <a:ext cx="8774130" cy="5257800"/>
          </a:xfrm>
        </p:spPr>
        <p:txBody>
          <a:bodyPr>
            <a:normAutofit fontScale="77500" lnSpcReduction="20000"/>
          </a:bodyPr>
          <a:lstStyle/>
          <a:p>
            <a:pPr lvl="0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library</a:t>
            </a:r>
            <a:r>
              <a:rPr dirty="0">
                <a:latin typeface="Courier"/>
              </a:rPr>
              <a:t>(fs)</a:t>
            </a: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dir_ls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"data"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/Users/</a:t>
            </a:r>
            <a:r>
              <a:rPr dirty="0" err="1">
                <a:latin typeface="Courier"/>
              </a:rPr>
              <a:t>patrickmathias</a:t>
            </a:r>
            <a:r>
              <a:rPr dirty="0">
                <a:latin typeface="Courier"/>
              </a:rPr>
              <a:t>/</a:t>
            </a:r>
            <a:r>
              <a:rPr dirty="0" err="1">
                <a:latin typeface="Courier"/>
              </a:rPr>
              <a:t>src</a:t>
            </a:r>
            <a:r>
              <a:rPr dirty="0">
                <a:latin typeface="Courier"/>
              </a:rPr>
              <a:t>/MSACL-intermediate-R-course/data/2017-01-06_b.csv
## /Users/</a:t>
            </a:r>
            <a:r>
              <a:rPr dirty="0" err="1">
                <a:latin typeface="Courier"/>
              </a:rPr>
              <a:t>patrickmathias</a:t>
            </a:r>
            <a:r>
              <a:rPr dirty="0">
                <a:latin typeface="Courier"/>
              </a:rPr>
              <a:t>/</a:t>
            </a:r>
            <a:r>
              <a:rPr dirty="0" err="1">
                <a:latin typeface="Courier"/>
              </a:rPr>
              <a:t>src</a:t>
            </a:r>
            <a:r>
              <a:rPr dirty="0">
                <a:latin typeface="Courier"/>
              </a:rPr>
              <a:t>/MSACL-intermediate-R-course/data/2017-01-06_p.csv
## /Users/</a:t>
            </a:r>
            <a:r>
              <a:rPr dirty="0" err="1">
                <a:latin typeface="Courier"/>
              </a:rPr>
              <a:t>patrickmathias</a:t>
            </a:r>
            <a:r>
              <a:rPr dirty="0">
                <a:latin typeface="Courier"/>
              </a:rPr>
              <a:t>/</a:t>
            </a:r>
            <a:r>
              <a:rPr dirty="0" err="1">
                <a:latin typeface="Courier"/>
              </a:rPr>
              <a:t>src</a:t>
            </a:r>
            <a:r>
              <a:rPr dirty="0">
                <a:latin typeface="Courier"/>
              </a:rPr>
              <a:t>/MSACL-intermediate-R-course/data/2017-01-06_s.csv
## /Users/</a:t>
            </a:r>
            <a:r>
              <a:rPr dirty="0" err="1">
                <a:latin typeface="Courier"/>
              </a:rPr>
              <a:t>patrickmathias</a:t>
            </a:r>
            <a:r>
              <a:rPr dirty="0">
                <a:latin typeface="Courier"/>
              </a:rPr>
              <a:t>/</a:t>
            </a:r>
            <a:r>
              <a:rPr dirty="0" err="1">
                <a:latin typeface="Courier"/>
              </a:rPr>
              <a:t>src</a:t>
            </a:r>
            <a:r>
              <a:rPr dirty="0">
                <a:latin typeface="Courier"/>
              </a:rPr>
              <a:t>/MSACL-intermediate-R-course/data/2017-02-06_b.csv
## /Users/</a:t>
            </a:r>
            <a:r>
              <a:rPr dirty="0" err="1">
                <a:latin typeface="Courier"/>
              </a:rPr>
              <a:t>patrickmathias</a:t>
            </a:r>
            <a:r>
              <a:rPr dirty="0">
                <a:latin typeface="Courier"/>
              </a:rPr>
              <a:t>/</a:t>
            </a:r>
            <a:r>
              <a:rPr dirty="0" err="1">
                <a:latin typeface="Courier"/>
              </a:rPr>
              <a:t>src</a:t>
            </a:r>
            <a:r>
              <a:rPr dirty="0">
                <a:latin typeface="Courier"/>
              </a:rPr>
              <a:t>/MSACL-intermediate-R-course/data/2017-02-06_p.csv
## /Users/</a:t>
            </a:r>
            <a:r>
              <a:rPr dirty="0" err="1">
                <a:latin typeface="Courier"/>
              </a:rPr>
              <a:t>patrickmathias</a:t>
            </a:r>
            <a:r>
              <a:rPr dirty="0">
                <a:latin typeface="Courier"/>
              </a:rPr>
              <a:t>/</a:t>
            </a:r>
            <a:r>
              <a:rPr dirty="0" err="1">
                <a:latin typeface="Courier"/>
              </a:rPr>
              <a:t>src</a:t>
            </a:r>
            <a:r>
              <a:rPr dirty="0">
                <a:latin typeface="Courier"/>
              </a:rPr>
              <a:t>/MSACL-intermediate-R-course/data/2017-02-06_s.csv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Find files with a specific extension or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87" y="1600200"/>
            <a:ext cx="8722759" cy="5257800"/>
          </a:xfrm>
        </p:spPr>
        <p:txBody>
          <a:bodyPr>
            <a:normAutofit fontScale="77500" lnSpcReduction="20000"/>
          </a:bodyPr>
          <a:lstStyle/>
          <a:p>
            <a:pPr lvl="0" indent="0">
              <a:buNone/>
            </a:pPr>
            <a:r>
              <a:rPr dirty="0" err="1">
                <a:solidFill>
                  <a:srgbClr val="06287E"/>
                </a:solidFill>
                <a:latin typeface="Courier"/>
              </a:rPr>
              <a:t>dir_ls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path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"data"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glob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"*_</a:t>
            </a:r>
            <a:r>
              <a:rPr dirty="0" err="1">
                <a:solidFill>
                  <a:srgbClr val="4070A0"/>
                </a:solidFill>
                <a:latin typeface="Courier"/>
              </a:rPr>
              <a:t>s.csv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/Users/</a:t>
            </a:r>
            <a:r>
              <a:rPr dirty="0" err="1">
                <a:latin typeface="Courier"/>
              </a:rPr>
              <a:t>patrickmathias</a:t>
            </a:r>
            <a:r>
              <a:rPr dirty="0">
                <a:latin typeface="Courier"/>
              </a:rPr>
              <a:t>/</a:t>
            </a:r>
            <a:r>
              <a:rPr dirty="0" err="1">
                <a:latin typeface="Courier"/>
              </a:rPr>
              <a:t>src</a:t>
            </a:r>
            <a:r>
              <a:rPr dirty="0">
                <a:latin typeface="Courier"/>
              </a:rPr>
              <a:t>/MSACL-intermediate-R-course/data/2017-01-06_s.csv
## /Users/</a:t>
            </a:r>
            <a:r>
              <a:rPr dirty="0" err="1">
                <a:latin typeface="Courier"/>
              </a:rPr>
              <a:t>patrickmathias</a:t>
            </a:r>
            <a:r>
              <a:rPr dirty="0">
                <a:latin typeface="Courier"/>
              </a:rPr>
              <a:t>/</a:t>
            </a:r>
            <a:r>
              <a:rPr dirty="0" err="1">
                <a:latin typeface="Courier"/>
              </a:rPr>
              <a:t>src</a:t>
            </a:r>
            <a:r>
              <a:rPr dirty="0">
                <a:latin typeface="Courier"/>
              </a:rPr>
              <a:t>/MSACL-intermediate-R-course/data/2017-02-06_s.csv
## /Users/</a:t>
            </a:r>
            <a:r>
              <a:rPr dirty="0" err="1">
                <a:latin typeface="Courier"/>
              </a:rPr>
              <a:t>patrickmathias</a:t>
            </a:r>
            <a:r>
              <a:rPr dirty="0">
                <a:latin typeface="Courier"/>
              </a:rPr>
              <a:t>/</a:t>
            </a:r>
            <a:r>
              <a:rPr dirty="0" err="1">
                <a:latin typeface="Courier"/>
              </a:rPr>
              <a:t>src</a:t>
            </a:r>
            <a:r>
              <a:rPr dirty="0">
                <a:latin typeface="Courier"/>
              </a:rPr>
              <a:t>/MSACL-intermediate-R-course/data/2017-03-09_s.csv
## /Users/</a:t>
            </a:r>
            <a:r>
              <a:rPr dirty="0" err="1">
                <a:latin typeface="Courier"/>
              </a:rPr>
              <a:t>patrickmathias</a:t>
            </a:r>
            <a:r>
              <a:rPr dirty="0">
                <a:latin typeface="Courier"/>
              </a:rPr>
              <a:t>/</a:t>
            </a:r>
            <a:r>
              <a:rPr dirty="0" err="1">
                <a:latin typeface="Courier"/>
              </a:rPr>
              <a:t>src</a:t>
            </a:r>
            <a:r>
              <a:rPr dirty="0">
                <a:latin typeface="Courier"/>
              </a:rPr>
              <a:t>/MSACL-intermediate-R-course/data/2017-04-08_s.csv
## /Users/</a:t>
            </a:r>
            <a:r>
              <a:rPr dirty="0" err="1">
                <a:latin typeface="Courier"/>
              </a:rPr>
              <a:t>patrickmathias</a:t>
            </a:r>
            <a:r>
              <a:rPr dirty="0">
                <a:latin typeface="Courier"/>
              </a:rPr>
              <a:t>/</a:t>
            </a:r>
            <a:r>
              <a:rPr dirty="0" err="1">
                <a:latin typeface="Courier"/>
              </a:rPr>
              <a:t>src</a:t>
            </a:r>
            <a:r>
              <a:rPr dirty="0">
                <a:latin typeface="Courier"/>
              </a:rPr>
              <a:t>/MSACL-intermediate-R-course/data/2017-05-09_s.csv
## /Users/</a:t>
            </a:r>
            <a:r>
              <a:rPr dirty="0" err="1">
                <a:latin typeface="Courier"/>
              </a:rPr>
              <a:t>patrickmathias</a:t>
            </a:r>
            <a:r>
              <a:rPr dirty="0">
                <a:latin typeface="Courier"/>
              </a:rPr>
              <a:t>/</a:t>
            </a:r>
            <a:r>
              <a:rPr dirty="0" err="1">
                <a:latin typeface="Courier"/>
              </a:rPr>
              <a:t>src</a:t>
            </a:r>
            <a:r>
              <a:rPr dirty="0">
                <a:latin typeface="Courier"/>
              </a:rPr>
              <a:t>/MSACL-intermediate-R-course/data/2017-06-08_s.csv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Create directory with </a:t>
            </a:r>
            <a:r>
              <a:rPr>
                <a:latin typeface="Courier"/>
              </a:rPr>
              <a:t>dir_create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Optional exercise: create a projects directory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dir_create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"Projects"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setwd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"/Projects"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93" y="1600200"/>
            <a:ext cx="8907695" cy="5257800"/>
          </a:xfrm>
        </p:spPr>
        <p:txBody>
          <a:bodyPr>
            <a:normAutofit fontScale="92500" lnSpcReduction="10000"/>
          </a:bodyPr>
          <a:lstStyle/>
          <a:p>
            <a:pPr lvl="1">
              <a:buAutoNum type="arabicPeriod"/>
            </a:pPr>
            <a:r>
              <a:rPr dirty="0"/>
              <a:t>Navigate to the </a:t>
            </a:r>
            <a:r>
              <a:rPr b="1" dirty="0"/>
              <a:t>File</a:t>
            </a:r>
            <a:r>
              <a:rPr dirty="0"/>
              <a:t> menu and select </a:t>
            </a:r>
            <a:r>
              <a:rPr b="1" dirty="0"/>
              <a:t>New Project…</a:t>
            </a:r>
            <a:r>
              <a:rPr dirty="0"/>
              <a:t> OR Select the </a:t>
            </a:r>
            <a:r>
              <a:rPr b="1" dirty="0"/>
              <a:t>Create a project</a:t>
            </a:r>
            <a:r>
              <a:rPr dirty="0"/>
              <a:t> button on the global toolbar (2nd from the left)</a:t>
            </a:r>
          </a:p>
          <a:p>
            <a:pPr lvl="1">
              <a:buAutoNum type="arabicPeriod"/>
            </a:pPr>
            <a:r>
              <a:rPr dirty="0"/>
              <a:t>Select </a:t>
            </a:r>
            <a:r>
              <a:rPr b="1" dirty="0"/>
              <a:t>New Directory</a:t>
            </a:r>
            <a:r>
              <a:rPr dirty="0"/>
              <a:t> option</a:t>
            </a:r>
          </a:p>
          <a:p>
            <a:pPr lvl="1">
              <a:buAutoNum type="arabicPeriod"/>
            </a:pPr>
            <a:r>
              <a:rPr dirty="0"/>
              <a:t>In the Project Type prompt, select </a:t>
            </a:r>
            <a:r>
              <a:rPr b="1" dirty="0"/>
              <a:t>New Project</a:t>
            </a:r>
          </a:p>
          <a:p>
            <a:pPr lvl="1">
              <a:buAutoNum type="arabicPeriod"/>
            </a:pPr>
            <a:r>
              <a:rPr dirty="0"/>
              <a:t>In the Directory Name prompt under Create New Project, enter “msacl-201-project”</a:t>
            </a:r>
          </a:p>
          <a:p>
            <a:pPr lvl="1">
              <a:buAutoNum type="arabicPeriod"/>
            </a:pPr>
            <a:r>
              <a:rPr dirty="0"/>
              <a:t>In the Create Project as a Subdirectory of prompt under Create New Project, navigate to the Projects folder you just created (or another directory of your choosing). You can type in the path or hit the </a:t>
            </a:r>
            <a:r>
              <a:rPr b="1" dirty="0"/>
              <a:t>Browse</a:t>
            </a:r>
            <a:r>
              <a:rPr dirty="0"/>
              <a:t> button to find the directory. Check the option for “Open in a new session” and create your project.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Exercise 2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RStudio projects can be easily closed and re-opened, preserving your work at a given time</a:t>
            </a:r>
          </a:p>
          <a:p>
            <a:pPr lvl="1"/>
            <a:r>
              <a:t>RStudio projects can also help with directory organization</a:t>
            </a:r>
          </a:p>
          <a:p>
            <a:pPr lvl="2"/>
            <a:r>
              <a:t>Working dir = project dir (unless otherwise explicitly specified)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Create a data directory and a results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Using programming languages (as opposed to Excel) can help separate analysis from data</a:t>
            </a:r>
          </a:p>
          <a:p>
            <a:pPr lvl="2"/>
            <a:r>
              <a:t>Cannot trace what happened to data if overwritten during analysis</a:t>
            </a:r>
          </a:p>
          <a:p>
            <a:pPr lvl="1"/>
            <a:r>
              <a:t>Raw data in </a:t>
            </a:r>
            <a:r>
              <a:rPr b="1"/>
              <a:t>data</a:t>
            </a:r>
            <a:r>
              <a:t> directory</a:t>
            </a:r>
          </a:p>
          <a:p>
            <a:pPr lvl="1"/>
            <a:r>
              <a:t>Results from analysis in </a:t>
            </a:r>
            <a:r>
              <a:rPr b="1"/>
              <a:t>results</a:t>
            </a:r>
            <a:r>
              <a:t> or </a:t>
            </a:r>
            <a:r>
              <a:rPr b="1"/>
              <a:t>output</a:t>
            </a:r>
            <a:r>
              <a:t> directory</a:t>
            </a:r>
          </a:p>
          <a:p>
            <a:pPr lvl="1"/>
            <a:r>
              <a:t>May want to separate out source code (</a:t>
            </a:r>
            <a:r>
              <a:rPr b="1"/>
              <a:t>src</a:t>
            </a:r>
            <a:r>
              <a:t> directory), figures, and documents (eg. manuscripts) as well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Exericse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Create a minimal project structure</a:t>
            </a:r>
          </a:p>
          <a:p>
            <a:pPr lvl="0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library</a:t>
            </a:r>
            <a:r>
              <a:rPr dirty="0">
                <a:latin typeface="Courier"/>
              </a:rPr>
              <a:t>(fs)</a:t>
            </a: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dir_create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"data"</a:t>
            </a:r>
            <a:r>
              <a:rPr dirty="0">
                <a:latin typeface="Courier"/>
              </a:rPr>
              <a:t>) </a:t>
            </a:r>
            <a:r>
              <a:rPr i="1" dirty="0">
                <a:solidFill>
                  <a:srgbClr val="60A0B0"/>
                </a:solidFill>
                <a:latin typeface="Courier"/>
              </a:rPr>
              <a:t># raw data</a:t>
            </a: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dir_create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"output"</a:t>
            </a:r>
            <a:r>
              <a:rPr dirty="0">
                <a:latin typeface="Courier"/>
              </a:rPr>
              <a:t>) </a:t>
            </a:r>
            <a:r>
              <a:rPr i="1" dirty="0">
                <a:solidFill>
                  <a:srgbClr val="60A0B0"/>
                </a:solidFill>
                <a:latin typeface="Courier"/>
              </a:rPr>
              <a:t># output from analysis</a:t>
            </a: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dir_create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"cache"</a:t>
            </a:r>
            <a:r>
              <a:rPr dirty="0">
                <a:latin typeface="Courier"/>
              </a:rPr>
              <a:t>) </a:t>
            </a:r>
            <a:r>
              <a:rPr i="1" dirty="0">
                <a:solidFill>
                  <a:srgbClr val="60A0B0"/>
                </a:solidFill>
                <a:latin typeface="Courier"/>
              </a:rPr>
              <a:t># intermediate data (after processing raw data)</a:t>
            </a: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dir_create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src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) </a:t>
            </a:r>
            <a:r>
              <a:rPr i="1" dirty="0">
                <a:solidFill>
                  <a:srgbClr val="60A0B0"/>
                </a:solidFill>
                <a:latin typeface="Courier"/>
              </a:rPr>
              <a:t># code goes into this folder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reproducible research?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Reproducible research = any research result can be reproduced by anybody</a:t>
            </a:r>
          </a:p>
          <a:p>
            <a:pPr marL="0" lvl="0" indent="0">
              <a:buNone/>
            </a:pPr>
            <a:r>
              <a:t>Reproducibility can be achieved when the following criteria are met </a:t>
            </a:r>
            <a:r>
              <a:rPr>
                <a:hlinkClick r:id="rId2"/>
              </a:rPr>
              <a:t>(Marecelino 2016)</a:t>
            </a:r>
            <a:r>
              <a:t>:</a:t>
            </a:r>
          </a:p>
          <a:p>
            <a:pPr lvl="1"/>
            <a:r>
              <a:t>All methods are fully reported</a:t>
            </a:r>
          </a:p>
          <a:p>
            <a:pPr lvl="1"/>
            <a:r>
              <a:t>All data and files used for the analysis are available</a:t>
            </a:r>
          </a:p>
          <a:p>
            <a:pPr lvl="1"/>
            <a:r>
              <a:t>The process of analyzing raw data is well reported and preserved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Exercise 3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Can convert code into a function that will build project structure for you </a:t>
            </a:r>
            <a:r>
              <a:rPr>
                <a:hlinkClick r:id="rId2"/>
              </a:rPr>
              <a:t>Refresher on writing functions</a:t>
            </a:r>
          </a:p>
          <a:p>
            <a:pPr lvl="1"/>
            <a:r>
              <a:t>Alternately, use an existing package to create your project structure: eg. </a:t>
            </a:r>
            <a:r>
              <a:rPr>
                <a:hlinkClick r:id="rId3"/>
              </a:rPr>
              <a:t>Project Template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Name all files (and variables) to reflect their content or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Compare the following names:</a:t>
            </a:r>
          </a:p>
          <a:p>
            <a:pPr lvl="2"/>
            <a:r>
              <a:t>results.csv</a:t>
            </a:r>
          </a:p>
          <a:p>
            <a:pPr lvl="2"/>
            <a:r>
              <a:t>morphine_precision_results.csv</a:t>
            </a:r>
          </a:p>
          <a:p>
            <a:pPr lvl="1"/>
            <a:r>
              <a:t>Avoid sequential numerical names: what happens to figure2.jpg and figure3.jpg if you need to insert a figure between them in the manuscript?</a:t>
            </a:r>
          </a:p>
          <a:p>
            <a:pPr lvl="1"/>
            <a:r>
              <a:rPr b="1"/>
              <a:t>Pro tip: avoid white space and camel case (upper and lower case) in names</a:t>
            </a:r>
          </a:p>
          <a:p>
            <a:pPr lvl="2"/>
            <a:r>
              <a:t>More efficient to type all lower case</a:t>
            </a:r>
          </a:p>
          <a:p>
            <a:pPr lvl="2"/>
            <a:r>
              <a:t>Ambiguity about whether you used white space or not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Reproducibility of directory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Scenario:</a:t>
            </a:r>
          </a:p>
          <a:p>
            <a:pPr lvl="1"/>
            <a:r>
              <a:t>you have an analysis to share with a colleague</a:t>
            </a:r>
          </a:p>
          <a:p>
            <a:pPr lvl="1"/>
            <a:r>
              <a:t>want to share entire project folder</a:t>
            </a:r>
          </a:p>
          <a:p>
            <a:pPr lvl="1"/>
            <a:r>
              <a:t>directory calls specific files</a:t>
            </a:r>
          </a:p>
          <a:p>
            <a:pPr lvl="1"/>
            <a:r>
              <a:t>you use </a:t>
            </a:r>
            <a:r>
              <a:rPr>
                <a:latin typeface="Courier"/>
              </a:rPr>
              <a:t>setwd()</a:t>
            </a:r>
            <a:r>
              <a:t> to put yourself in the right place to call scripts</a:t>
            </a:r>
          </a:p>
          <a:p>
            <a:pPr marL="0" lvl="0" indent="0">
              <a:buNone/>
            </a:pPr>
            <a:r>
              <a:t>Problem:</a:t>
            </a:r>
          </a:p>
          <a:p>
            <a:pPr marL="0" lvl="0" indent="0">
              <a:buNone/>
            </a:pPr>
            <a:r>
              <a:t>Your working directory name is almost never the same as someone else’s!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here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Function in </a:t>
            </a:r>
            <a:r>
              <a:rPr>
                <a:hlinkClick r:id="rId2"/>
              </a:rPr>
              <a:t>here package</a:t>
            </a:r>
            <a:r>
              <a:t> anchors you in one directory</a:t>
            </a:r>
          </a:p>
          <a:p>
            <a:pPr lvl="1"/>
            <a:r>
              <a:t>Call </a:t>
            </a:r>
            <a:r>
              <a:rPr>
                <a:latin typeface="Courier"/>
              </a:rPr>
              <a:t>library(here)</a:t>
            </a:r>
            <a:r>
              <a:t> in script</a:t>
            </a:r>
          </a:p>
          <a:p>
            <a:pPr lvl="1"/>
            <a:r>
              <a:t>Follows algorithm to find the right place:</a:t>
            </a:r>
          </a:p>
          <a:p>
            <a:pPr lvl="2"/>
            <a:r>
              <a:t>Looks for .Rproj and uses that directory as reference</a:t>
            </a:r>
          </a:p>
          <a:p>
            <a:pPr lvl="2"/>
            <a:r>
              <a:t>Looks for empty “.here” file (can create this using </a:t>
            </a:r>
            <a:r>
              <a:rPr>
                <a:latin typeface="Courier"/>
              </a:rPr>
              <a:t>set_here()</a:t>
            </a:r>
            <a:r>
              <a:t>)</a:t>
            </a:r>
          </a:p>
          <a:p>
            <a:pPr lvl="2"/>
            <a:r>
              <a:t>Looks for other relevant files such as “.git”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Reproducibility of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Scenario:</a:t>
            </a:r>
          </a:p>
          <a:p>
            <a:pPr lvl="1"/>
            <a:r>
              <a:t>in September 2019 you want to run an analysis you wrote in September 2018</a:t>
            </a:r>
          </a:p>
          <a:p>
            <a:pPr lvl="1"/>
            <a:r>
              <a:t>you are using cutting edge packages that may have changed in 1 year</a:t>
            </a:r>
          </a:p>
          <a:p>
            <a:pPr lvl="1"/>
            <a:r>
              <a:t>some changes impact expected input and output data structure</a:t>
            </a:r>
          </a:p>
          <a:p>
            <a:pPr marL="0" lvl="0" indent="0">
              <a:buNone/>
            </a:pPr>
            <a:r>
              <a:t>Problem: Your script may fail to run or (much worse) your script runs but produces incorrect output!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System packages are shared between different projects</a:t>
            </a:r>
          </a:p>
        </p:txBody>
      </p:sp>
      <p:pic>
        <p:nvPicPr>
          <p:cNvPr id="3" name="Picture 1" descr="../assets/shared-library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600200"/>
            <a:ext cx="7581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One library rules them all. Source: </a:t>
            </a:r>
            <a:r>
              <a:rPr>
                <a:hlinkClick r:id="rId3"/>
              </a:rPr>
              <a:t>https://kevinushey-2020-rstudio-conf.netlify.app/slides.html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Package management solutions link projects to specific packages</a:t>
            </a:r>
          </a:p>
        </p:txBody>
      </p:sp>
      <p:pic>
        <p:nvPicPr>
          <p:cNvPr id="3" name="Picture 1" descr="../assets/project-library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600200"/>
            <a:ext cx="7581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One library per package. Source: </a:t>
            </a:r>
            <a:r>
              <a:rPr>
                <a:hlinkClick r:id="rId3"/>
              </a:rPr>
              <a:t>https://kevinushey-2020-rstudio-conf.netlify.app/slides.html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Package management solutions - 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checkpoint package</a:t>
            </a:r>
            <a:r>
              <a:t> couples package install to a date</a:t>
            </a:r>
          </a:p>
          <a:p>
            <a:pPr lvl="2"/>
            <a:r>
              <a:t>Based on Microsoft server that is taking daily snapshots of CRAN</a:t>
            </a:r>
          </a:p>
          <a:p>
            <a:pPr lvl="2"/>
            <a:r>
              <a:t>Add </a:t>
            </a:r>
            <a:r>
              <a:rPr>
                <a:latin typeface="Courier"/>
              </a:rPr>
              <a:t>library(checkpoint)</a:t>
            </a:r>
            <a:r>
              <a:t> and </a:t>
            </a:r>
            <a:r>
              <a:rPr>
                <a:latin typeface="Courier"/>
              </a:rPr>
              <a:t>checkpoint("2018-09-09")</a:t>
            </a:r>
            <a:r>
              <a:t> to begining of script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Package management solutions - renv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renv</a:t>
            </a:r>
            <a:r>
              <a:t> maintains specification of package versions</a:t>
            </a:r>
          </a:p>
          <a:p>
            <a:pPr lvl="2"/>
            <a:r>
              <a:t>More complex to manage but arguably the “ideal” way to manage packages</a:t>
            </a:r>
          </a:p>
          <a:p>
            <a:pPr lvl="2"/>
            <a:r>
              <a:t>Use </a:t>
            </a:r>
            <a:r>
              <a:rPr>
                <a:latin typeface="Courier"/>
              </a:rPr>
              <a:t>renv::init()</a:t>
            </a:r>
            <a:r>
              <a:t> to capture the state of your R libraries and create local project library</a:t>
            </a:r>
          </a:p>
          <a:p>
            <a:pPr lvl="2"/>
            <a:r>
              <a:t>RStudio integration with Packages window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Lesson 1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Reproducible research is the principle that any research result can be reproduced by anybody</a:t>
            </a:r>
          </a:p>
          <a:p>
            <a:pPr lvl="1"/>
            <a:r>
              <a:t>Practices in reproducible research also offer benefits for to the code author in producing clearer, easier to understand code and being able to easily repeat past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should I care about reproducibility?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Someone else may need to run your analysis</a:t>
            </a:r>
          </a:p>
          <a:p>
            <a:pPr lvl="1"/>
            <a:r>
              <a:t>You will want to run the same exact analysis or a very similar analysis in the future</a:t>
            </a:r>
          </a:p>
          <a:p>
            <a:pPr lvl="1"/>
            <a:r>
              <a:t>You may want to improve on that analysis</a:t>
            </a:r>
          </a:p>
          <a:p>
            <a:pPr marL="0" lvl="0" indent="0">
              <a:buNone/>
            </a:pPr>
            <a:r>
              <a:rPr b="1"/>
              <a:t>“Everything you do, you will probably have to do over again.”</a:t>
            </a:r>
            <a:r>
              <a:t> </a:t>
            </a:r>
            <a:r>
              <a:rPr>
                <a:hlinkClick r:id="rId2"/>
              </a:rPr>
              <a:t>(Noble 2009)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Lesson 1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Important practices in reproducible research include:</a:t>
            </a:r>
          </a:p>
          <a:p>
            <a:pPr lvl="2"/>
            <a:r>
              <a:t>Developing a standardized but easy-to-use project structure</a:t>
            </a:r>
          </a:p>
          <a:p>
            <a:pPr lvl="2"/>
            <a:r>
              <a:t>Adopting a style convention for coding</a:t>
            </a:r>
          </a:p>
          <a:p>
            <a:pPr lvl="2"/>
            <a:r>
              <a:t>Enforcing reproducibility when working with projects and packages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Reproducbility practices discussed in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Adopt a style convention for coding</a:t>
            </a:r>
          </a:p>
          <a:p>
            <a:pPr lvl="1"/>
            <a:r>
              <a:t>Develop a standardized but easy-to-use project structure</a:t>
            </a:r>
          </a:p>
          <a:p>
            <a:pPr lvl="1"/>
            <a:r>
              <a:t>Enforce reproducibility when working with projects and packages</a:t>
            </a:r>
          </a:p>
          <a:p>
            <a:pPr lvl="1"/>
            <a:r>
              <a:t>Use a version control system</a:t>
            </a:r>
          </a:p>
          <a:p>
            <a:pPr marL="0" lvl="0" indent="0">
              <a:buNone/>
            </a:pPr>
            <a:r>
              <a:t>Great resource: “Good enough practices in scientific computing” </a:t>
            </a:r>
            <a:r>
              <a:rPr>
                <a:hlinkClick r:id="rId2"/>
              </a:rPr>
              <a:t>(Wilson 2017)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Adopt a style convention for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Consistent style makes it easier for others (and yourself to read code)</a:t>
            </a:r>
          </a:p>
          <a:p>
            <a:pPr lvl="1"/>
            <a:r>
              <a:t>Tidyverse style guide: </a:t>
            </a:r>
            <a:r>
              <a:rPr>
                <a:hlinkClick r:id="rId2"/>
              </a:rPr>
              <a:t>http://style.tidyverse.org/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Adopt a style convention for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Highlights:</a:t>
            </a:r>
          </a:p>
          <a:p>
            <a:pPr lvl="1">
              <a:buNone/>
            </a:pPr>
            <a:r>
              <a:t>-Use underscores to separate words in a name (see above comments for file names)</a:t>
            </a:r>
          </a:p>
          <a:p>
            <a:pPr lvl="2"/>
            <a:r>
              <a:t>Put a space before and after operators (such as </a:t>
            </a:r>
            <a:r>
              <a:rPr>
                <a:latin typeface="Courier"/>
              </a:rPr>
              <a:t>==</a:t>
            </a:r>
            <a:r>
              <a:t>, </a:t>
            </a:r>
            <a:r>
              <a:rPr>
                <a:latin typeface="Courier"/>
              </a:rPr>
              <a:t>+</a:t>
            </a:r>
            <a:r>
              <a:t>, </a:t>
            </a:r>
            <a:r>
              <a:rPr>
                <a:latin typeface="Courier"/>
              </a:rPr>
              <a:t>&lt;-</a:t>
            </a:r>
            <a:r>
              <a:t>), but there are a few exceptions such as </a:t>
            </a:r>
            <a:r>
              <a:rPr>
                <a:latin typeface="Courier"/>
              </a:rPr>
              <a:t>^</a:t>
            </a:r>
            <a:r>
              <a:t> or </a:t>
            </a:r>
            <a:r>
              <a:rPr>
                <a:latin typeface="Courier"/>
              </a:rPr>
              <a:t>:</a:t>
            </a:r>
          </a:p>
          <a:p>
            <a:pPr lvl="2"/>
            <a:r>
              <a:t>Use </a:t>
            </a:r>
            <a:r>
              <a:rPr>
                <a:latin typeface="Courier"/>
              </a:rPr>
              <a:t>&lt;-</a:t>
            </a:r>
            <a:r>
              <a:t> rather than </a:t>
            </a:r>
            <a:r>
              <a:rPr>
                <a:latin typeface="Courier"/>
              </a:rPr>
              <a:t>=</a:t>
            </a:r>
            <a:r>
              <a:t> for assignment</a:t>
            </a:r>
          </a:p>
          <a:p>
            <a:pPr lvl="2"/>
            <a:r>
              <a:t>Try to limit code to 80 characters per line</a:t>
            </a:r>
          </a:p>
          <a:p>
            <a:pPr lvl="2"/>
            <a:r>
              <a:t>If a function call is too long, separate arguments to use one line each for function, arguements, and closing parenthesis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Style convention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3564" y="1600200"/>
            <a:ext cx="9277564" cy="5257800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2800" i="1" dirty="0">
                <a:solidFill>
                  <a:srgbClr val="60A0B0"/>
                </a:solidFill>
                <a:latin typeface="Courier"/>
              </a:rPr>
              <a:t># Good</a:t>
            </a:r>
            <a:br>
              <a:rPr sz="2800" dirty="0"/>
            </a:br>
            <a:r>
              <a:rPr sz="2800" dirty="0" err="1">
                <a:solidFill>
                  <a:srgbClr val="06287E"/>
                </a:solidFill>
                <a:latin typeface="Courier"/>
              </a:rPr>
              <a:t>do_something_very_complicated</a:t>
            </a:r>
            <a:r>
              <a:rPr sz="2800" dirty="0">
                <a:latin typeface="Courier"/>
              </a:rPr>
              <a:t>(</a:t>
            </a:r>
            <a:br>
              <a:rPr sz="2800" dirty="0"/>
            </a:br>
            <a:r>
              <a:rPr sz="2800" dirty="0">
                <a:latin typeface="Courier"/>
              </a:rPr>
              <a:t>  </a:t>
            </a:r>
            <a:r>
              <a:rPr sz="2800" dirty="0">
                <a:solidFill>
                  <a:srgbClr val="7D9029"/>
                </a:solidFill>
                <a:latin typeface="Courier"/>
              </a:rPr>
              <a:t>something =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4070A0"/>
                </a:solidFill>
                <a:latin typeface="Courier"/>
              </a:rPr>
              <a:t>"that"</a:t>
            </a:r>
            <a:r>
              <a:rPr sz="2800" dirty="0">
                <a:latin typeface="Courier"/>
              </a:rPr>
              <a:t>,</a:t>
            </a:r>
            <a:br>
              <a:rPr sz="2800" dirty="0"/>
            </a:br>
            <a:r>
              <a:rPr sz="2800" dirty="0">
                <a:latin typeface="Courier"/>
              </a:rPr>
              <a:t>  </a:t>
            </a:r>
            <a:r>
              <a:rPr sz="2800" dirty="0">
                <a:solidFill>
                  <a:srgbClr val="7D9029"/>
                </a:solidFill>
                <a:latin typeface="Courier"/>
              </a:rPr>
              <a:t>requires =</a:t>
            </a:r>
            <a:r>
              <a:rPr sz="2800" dirty="0">
                <a:latin typeface="Courier"/>
              </a:rPr>
              <a:t> many,</a:t>
            </a:r>
            <a:br>
              <a:rPr sz="2800" dirty="0"/>
            </a:br>
            <a:r>
              <a:rPr sz="2800" dirty="0">
                <a:latin typeface="Courier"/>
              </a:rPr>
              <a:t>  </a:t>
            </a:r>
            <a:r>
              <a:rPr sz="2800" dirty="0">
                <a:solidFill>
                  <a:srgbClr val="7D9029"/>
                </a:solidFill>
                <a:latin typeface="Courier"/>
              </a:rPr>
              <a:t>arguments =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4070A0"/>
                </a:solidFill>
                <a:latin typeface="Courier"/>
              </a:rPr>
              <a:t>"some of which may be long"</a:t>
            </a:r>
            <a:br>
              <a:rPr sz="2800" dirty="0"/>
            </a:br>
            <a:r>
              <a:rPr sz="2800"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sz="1900" i="1" dirty="0">
                <a:solidFill>
                  <a:srgbClr val="60A0B0"/>
                </a:solidFill>
                <a:latin typeface="Courier"/>
              </a:rPr>
              <a:t># Bad</a:t>
            </a:r>
            <a:br>
              <a:rPr sz="1900" dirty="0"/>
            </a:br>
            <a:r>
              <a:rPr sz="1900" dirty="0" err="1">
                <a:solidFill>
                  <a:srgbClr val="06287E"/>
                </a:solidFill>
                <a:latin typeface="Courier"/>
              </a:rPr>
              <a:t>do_something_very_complicated</a:t>
            </a:r>
            <a:r>
              <a:rPr sz="1900" dirty="0">
                <a:latin typeface="Courier"/>
              </a:rPr>
              <a:t>(</a:t>
            </a:r>
            <a:r>
              <a:rPr sz="1900" dirty="0">
                <a:solidFill>
                  <a:srgbClr val="4070A0"/>
                </a:solidFill>
                <a:latin typeface="Courier"/>
              </a:rPr>
              <a:t>"that"</a:t>
            </a:r>
            <a:r>
              <a:rPr sz="1900" dirty="0">
                <a:latin typeface="Courier"/>
              </a:rPr>
              <a:t>, requires, many, arguments,</a:t>
            </a:r>
            <a:br>
              <a:rPr sz="1900" dirty="0"/>
            </a:br>
            <a:r>
              <a:rPr sz="1900" dirty="0">
                <a:latin typeface="Courier"/>
              </a:rPr>
              <a:t>                              </a:t>
            </a:r>
            <a:r>
              <a:rPr sz="1900" dirty="0">
                <a:solidFill>
                  <a:srgbClr val="4070A0"/>
                </a:solidFill>
                <a:latin typeface="Courier"/>
              </a:rPr>
              <a:t>"some of which may be long"</a:t>
            </a:r>
            <a:br>
              <a:rPr sz="1900" dirty="0"/>
            </a:br>
            <a:r>
              <a:rPr sz="1900" dirty="0">
                <a:latin typeface="Courier"/>
              </a:rPr>
              <a:t>                              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Packages supporting consistent coding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styler</a:t>
            </a:r>
            <a:r>
              <a:t> is a package that allows you to interactively reformat a chunk of code, a file, or a directory</a:t>
            </a:r>
          </a:p>
          <a:p>
            <a:pPr lvl="2"/>
            <a:r>
              <a:t>styler can function as an Addin within RStudio (look above your markdown window for addins already installed in your RStudio)</a:t>
            </a:r>
          </a:p>
          <a:p>
            <a:pPr lvl="2"/>
            <a:r>
              <a:t>You can highlight code, apply styler via the Addins menu, and code will automatically be formatted per the Tidyverse style guid</a:t>
            </a:r>
          </a:p>
          <a:p>
            <a:pPr lvl="1"/>
            <a:r>
              <a:rPr>
                <a:hlinkClick r:id="rId3"/>
              </a:rPr>
              <a:t>formatr</a:t>
            </a:r>
            <a:r>
              <a:t> allows you to reformat whole files and directories</a:t>
            </a:r>
          </a:p>
          <a:p>
            <a:pPr lvl="1"/>
            <a:r>
              <a:rPr>
                <a:hlinkClick r:id="rId4"/>
              </a:rPr>
              <a:t>lintr</a:t>
            </a:r>
            <a:r>
              <a:t> checks code and provides output on formatting issues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Representing sequential operations in R -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87" y="1600200"/>
            <a:ext cx="8774130" cy="498316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2800" dirty="0" err="1">
                <a:latin typeface="Courier"/>
              </a:rPr>
              <a:t>my_morning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800" dirty="0">
                <a:latin typeface="Courier"/>
              </a:rPr>
              <a:t> </a:t>
            </a:r>
            <a:r>
              <a:rPr sz="2800" dirty="0" err="1">
                <a:solidFill>
                  <a:srgbClr val="06287E"/>
                </a:solidFill>
                <a:latin typeface="Courier"/>
              </a:rPr>
              <a:t>wake_up</a:t>
            </a:r>
            <a:r>
              <a:rPr sz="2800" dirty="0">
                <a:latin typeface="Courier"/>
              </a:rPr>
              <a:t>(I, </a:t>
            </a:r>
            <a:r>
              <a:rPr sz="2800" dirty="0">
                <a:solidFill>
                  <a:srgbClr val="7D9029"/>
                </a:solidFill>
                <a:latin typeface="Courier"/>
              </a:rPr>
              <a:t>time =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4070A0"/>
                </a:solidFill>
                <a:latin typeface="Courier"/>
              </a:rPr>
              <a:t>"8:00"</a:t>
            </a:r>
            <a:r>
              <a:rPr sz="2800" dirty="0">
                <a:latin typeface="Courier"/>
              </a:rPr>
              <a:t>)</a:t>
            </a:r>
            <a:br>
              <a:rPr sz="2800" dirty="0"/>
            </a:br>
            <a:r>
              <a:rPr sz="2800" dirty="0" err="1">
                <a:latin typeface="Courier"/>
              </a:rPr>
              <a:t>my_morning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800" dirty="0">
                <a:latin typeface="Courier"/>
              </a:rPr>
              <a:t> </a:t>
            </a:r>
            <a:r>
              <a:rPr sz="2800" dirty="0" err="1">
                <a:solidFill>
                  <a:srgbClr val="06287E"/>
                </a:solidFill>
                <a:latin typeface="Courier"/>
              </a:rPr>
              <a:t>get_out_of_bed</a:t>
            </a:r>
            <a:r>
              <a:rPr sz="2800" dirty="0">
                <a:latin typeface="Courier"/>
              </a:rPr>
              <a:t>(</a:t>
            </a:r>
            <a:r>
              <a:rPr sz="2800" dirty="0" err="1">
                <a:latin typeface="Courier"/>
              </a:rPr>
              <a:t>my_morning</a:t>
            </a:r>
            <a:r>
              <a:rPr sz="2800" dirty="0">
                <a:latin typeface="Courier"/>
              </a:rPr>
              <a:t>, </a:t>
            </a:r>
            <a:r>
              <a:rPr sz="2800" dirty="0">
                <a:solidFill>
                  <a:srgbClr val="7D9029"/>
                </a:solidFill>
                <a:latin typeface="Courier"/>
              </a:rPr>
              <a:t>side =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4070A0"/>
                </a:solidFill>
                <a:latin typeface="Courier"/>
              </a:rPr>
              <a:t>"correct"</a:t>
            </a:r>
            <a:r>
              <a:rPr sz="2800" dirty="0">
                <a:latin typeface="Courier"/>
              </a:rPr>
              <a:t>)</a:t>
            </a:r>
            <a:br>
              <a:rPr sz="2800" dirty="0"/>
            </a:br>
            <a:r>
              <a:rPr sz="2800" dirty="0" err="1">
                <a:latin typeface="Courier"/>
              </a:rPr>
              <a:t>my_morning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800" dirty="0">
                <a:latin typeface="Courier"/>
              </a:rPr>
              <a:t> </a:t>
            </a:r>
            <a:r>
              <a:rPr sz="2800" dirty="0" err="1">
                <a:solidFill>
                  <a:srgbClr val="06287E"/>
                </a:solidFill>
                <a:latin typeface="Courier"/>
              </a:rPr>
              <a:t>get_dressed</a:t>
            </a:r>
            <a:r>
              <a:rPr sz="2800" dirty="0">
                <a:latin typeface="Courier"/>
              </a:rPr>
              <a:t>(</a:t>
            </a:r>
            <a:r>
              <a:rPr sz="2800" dirty="0" err="1">
                <a:latin typeface="Courier"/>
              </a:rPr>
              <a:t>my_morning</a:t>
            </a:r>
            <a:r>
              <a:rPr sz="2800" dirty="0">
                <a:latin typeface="Courier"/>
              </a:rPr>
              <a:t>, </a:t>
            </a:r>
            <a:r>
              <a:rPr sz="2800" dirty="0">
                <a:solidFill>
                  <a:srgbClr val="7D9029"/>
                </a:solidFill>
                <a:latin typeface="Courier"/>
              </a:rPr>
              <a:t>pants =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880000"/>
                </a:solidFill>
                <a:latin typeface="Courier"/>
              </a:rPr>
              <a:t>TRUE</a:t>
            </a:r>
            <a:r>
              <a:rPr sz="2800" dirty="0">
                <a:latin typeface="Courier"/>
              </a:rPr>
              <a:t>, </a:t>
            </a:r>
            <a:r>
              <a:rPr sz="2800" dirty="0">
                <a:solidFill>
                  <a:srgbClr val="7D9029"/>
                </a:solidFill>
                <a:latin typeface="Courier"/>
              </a:rPr>
              <a:t>shirt =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880000"/>
                </a:solidFill>
                <a:latin typeface="Courier"/>
              </a:rPr>
              <a:t>TRUE</a:t>
            </a:r>
            <a:r>
              <a:rPr sz="2800" dirty="0">
                <a:latin typeface="Courier"/>
              </a:rPr>
              <a:t>)</a:t>
            </a:r>
            <a:br>
              <a:rPr sz="2800" dirty="0"/>
            </a:br>
            <a:r>
              <a:rPr sz="2800" dirty="0" err="1">
                <a:latin typeface="Courier"/>
              </a:rPr>
              <a:t>my_morning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800" dirty="0">
                <a:latin typeface="Courier"/>
              </a:rPr>
              <a:t> </a:t>
            </a:r>
            <a:r>
              <a:rPr sz="2800" dirty="0" err="1">
                <a:solidFill>
                  <a:srgbClr val="06287E"/>
                </a:solidFill>
                <a:latin typeface="Courier"/>
              </a:rPr>
              <a:t>leave_house</a:t>
            </a:r>
            <a:r>
              <a:rPr sz="2800" dirty="0">
                <a:latin typeface="Courier"/>
              </a:rPr>
              <a:t>(</a:t>
            </a:r>
            <a:r>
              <a:rPr sz="2800" dirty="0" err="1">
                <a:latin typeface="Courier"/>
              </a:rPr>
              <a:t>my_morning</a:t>
            </a:r>
            <a:r>
              <a:rPr sz="2800" dirty="0">
                <a:latin typeface="Courier"/>
              </a:rPr>
              <a:t>, </a:t>
            </a:r>
            <a:r>
              <a:rPr sz="2800" dirty="0">
                <a:solidFill>
                  <a:srgbClr val="7D9029"/>
                </a:solidFill>
                <a:latin typeface="Courier"/>
              </a:rPr>
              <a:t>car =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880000"/>
                </a:solidFill>
                <a:latin typeface="Courier"/>
              </a:rPr>
              <a:t>TRUE</a:t>
            </a:r>
            <a:r>
              <a:rPr sz="2800" dirty="0">
                <a:latin typeface="Courier"/>
              </a:rPr>
              <a:t>, </a:t>
            </a:r>
            <a:r>
              <a:rPr sz="2800" dirty="0">
                <a:solidFill>
                  <a:srgbClr val="7D9029"/>
                </a:solidFill>
                <a:latin typeface="Courier"/>
              </a:rPr>
              <a:t>bike =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880000"/>
                </a:solidFill>
                <a:latin typeface="Courier"/>
              </a:rPr>
              <a:t>FALSE</a:t>
            </a:r>
            <a:r>
              <a:rPr sz="2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2060</Words>
  <Application>Microsoft Macintosh PowerPoint</Application>
  <PresentationFormat>On-screen Show (4:3)</PresentationFormat>
  <Paragraphs>141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Courier</vt:lpstr>
      <vt:lpstr>Office Theme</vt:lpstr>
      <vt:lpstr>Priniciples of Reproducible Research</vt:lpstr>
      <vt:lpstr>What is reproducible research?</vt:lpstr>
      <vt:lpstr>Why should I care about reproducibility?</vt:lpstr>
      <vt:lpstr>Reproducbility practices discussed in this course</vt:lpstr>
      <vt:lpstr>Adopt a style convention for coding</vt:lpstr>
      <vt:lpstr>Adopt a style convention for coding</vt:lpstr>
      <vt:lpstr>Style convention example</vt:lpstr>
      <vt:lpstr>Packages supporting consistent coding style</vt:lpstr>
      <vt:lpstr>Representing sequential operations in R - pipes</vt:lpstr>
      <vt:lpstr>Same example using pipes</vt:lpstr>
      <vt:lpstr>Develop a standard project structure</vt:lpstr>
      <vt:lpstr>Exercise 1</vt:lpstr>
      <vt:lpstr>fs package: dir_ls to list files in a directory</vt:lpstr>
      <vt:lpstr>Find files with a specific extension or pattern</vt:lpstr>
      <vt:lpstr>Create directory with dir_create</vt:lpstr>
      <vt:lpstr>Exercise 2</vt:lpstr>
      <vt:lpstr>Exercise 2 Comments</vt:lpstr>
      <vt:lpstr>Create a data directory and a results directory</vt:lpstr>
      <vt:lpstr>Exericse 3</vt:lpstr>
      <vt:lpstr>Exercise 3 Comments</vt:lpstr>
      <vt:lpstr>Name all files (and variables) to reflect their content or function</vt:lpstr>
      <vt:lpstr>Reproducibility of directory structure</vt:lpstr>
      <vt:lpstr>The here package</vt:lpstr>
      <vt:lpstr>Reproducibility of packages</vt:lpstr>
      <vt:lpstr>System packages are shared between different projects</vt:lpstr>
      <vt:lpstr>Package management solutions link projects to specific packages</vt:lpstr>
      <vt:lpstr>Package management solutions - checkpoint</vt:lpstr>
      <vt:lpstr>Package management solutions - renv</vt:lpstr>
      <vt:lpstr>Lesson 1 wrap-up</vt:lpstr>
      <vt:lpstr>Lesson 1 wrap-up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Priniciples of Reproducible Research</dc:title>
  <dc:creator>Patrick Mathias</dc:creator>
  <cp:keywords/>
  <cp:lastModifiedBy>Patrick C Mathias</cp:lastModifiedBy>
  <cp:revision>1</cp:revision>
  <dcterms:created xsi:type="dcterms:W3CDTF">2021-02-24T05:33:51Z</dcterms:created>
  <dcterms:modified xsi:type="dcterms:W3CDTF">2021-02-24T05:37:35Z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