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40" autoAdjust="0"/>
  </p:normalViewPr>
  <p:slideViewPr>
    <p:cSldViewPr snapToGrid="0" snapToObjects="1">
      <p:cViewPr varScale="1">
        <p:scale>
          <a:sx n="124" d="100"/>
          <a:sy n="124" d="100"/>
        </p:scale>
        <p:origin x="18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firke/janit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readxl.tidyvers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Reading files: beyond the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Patrick Mathias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files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write_csv</a:t>
            </a:r>
            <a:r>
              <a:rPr>
                <a:latin typeface="Courier"/>
              </a:rPr>
              <a:t>(x, </a:t>
            </a:r>
            <a:br/>
            <a:r>
              <a:rPr>
                <a:latin typeface="Courier"/>
              </a:rPr>
              <a:t>          path, 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na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"NA"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append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col_names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append, 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quote_escape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"double"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Import the “August” worksheet from the “monthly_orders_data_set.xlsx” file in the data folder</a:t>
            </a:r>
          </a:p>
          <a:p>
            <a:pPr lvl="1">
              <a:buAutoNum type="arabicPeriod"/>
            </a:pPr>
            <a:r>
              <a:t>Store this in an object called august_orders</a:t>
            </a:r>
          </a:p>
          <a:p>
            <a:pPr lvl="1">
              <a:buAutoNum type="arabicPeriod"/>
            </a:pPr>
            <a:r>
              <a:t>Write the imported data to a csv file called “august_orders.csv” within the data folder. Output empty cells instead of NAs when there is missing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Importing dirty data with janitor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janitor package</a:t>
            </a:r>
          </a:p>
          <a:p>
            <a:pPr lvl="1"/>
            <a:r>
              <a:rPr>
                <a:latin typeface="Courier"/>
              </a:rPr>
              <a:t>clean_names()</a:t>
            </a:r>
            <a:r>
              <a:t> will reformat column names to conform to the tidyverse style guide: spaces are replaced with underscores &amp; uppercase letters are converted to lowercase</a:t>
            </a:r>
          </a:p>
          <a:p>
            <a:pPr lvl="1"/>
            <a:r>
              <a:t>empty rows and columns are removed with </a:t>
            </a:r>
            <a:r>
              <a:rPr>
                <a:latin typeface="Courier"/>
              </a:rPr>
              <a:t>remove_empty_rows()</a:t>
            </a:r>
            <a:r>
              <a:t> or </a:t>
            </a:r>
            <a:r>
              <a:rPr>
                <a:latin typeface="Courier"/>
              </a:rPr>
              <a:t>remove_empty_columns()</a:t>
            </a:r>
          </a:p>
          <a:p>
            <a:pPr lvl="1"/>
            <a:r>
              <a:rPr>
                <a:latin typeface="Courier"/>
              </a:rPr>
              <a:t>tabyl(variable)</a:t>
            </a:r>
            <a:r>
              <a:t> will tabulate into a data frame based on 1-3 variables supplied to 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 names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199"/>
            <a:ext cx="9144000" cy="5129373"/>
          </a:xfrm>
        </p:spPr>
        <p:txBody>
          <a:bodyPr>
            <a:normAutofit/>
          </a:bodyPr>
          <a:lstStyle/>
          <a:p>
            <a:pPr lvl="0" indent="0">
              <a:buNone/>
            </a:pPr>
            <a:br>
              <a:rPr dirty="0"/>
            </a:br>
            <a:r>
              <a:rPr sz="28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2800" dirty="0">
                <a:latin typeface="Courier"/>
              </a:rPr>
              <a:t>(janitor)</a:t>
            </a:r>
            <a:br>
              <a:rPr sz="2800" dirty="0"/>
            </a:br>
            <a:r>
              <a:rPr sz="2800" dirty="0" err="1">
                <a:latin typeface="Courier"/>
              </a:rPr>
              <a:t>readxl_load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read_excel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"data/</a:t>
            </a:r>
            <a:r>
              <a:rPr sz="2800" dirty="0" err="1">
                <a:solidFill>
                  <a:srgbClr val="4070A0"/>
                </a:solidFill>
                <a:latin typeface="Courier"/>
              </a:rPr>
              <a:t>orders_data_set.xlsx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</a:t>
            </a:r>
            <a:r>
              <a:rPr sz="2800" dirty="0">
                <a:latin typeface="Courier"/>
              </a:rPr>
              <a:t>)</a:t>
            </a:r>
            <a:br>
              <a:rPr sz="2800" dirty="0"/>
            </a:br>
            <a:r>
              <a:rPr sz="2800" dirty="0" err="1">
                <a:latin typeface="Courier"/>
              </a:rPr>
              <a:t>readxl_load_cleaned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latin typeface="Courier"/>
              </a:rPr>
              <a:t>readxl_load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800" dirty="0"/>
            </a:br>
            <a:r>
              <a:rPr sz="2800" dirty="0">
                <a:latin typeface="Courier"/>
              </a:rPr>
              <a:t> 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clean_names</a:t>
            </a:r>
            <a:r>
              <a:rPr sz="2800" dirty="0">
                <a:latin typeface="Courier"/>
              </a:rPr>
              <a:t>()</a:t>
            </a:r>
            <a:br>
              <a:rPr sz="2800" dirty="0"/>
            </a:br>
            <a:r>
              <a:rPr sz="2800" dirty="0">
                <a:solidFill>
                  <a:srgbClr val="06287E"/>
                </a:solidFill>
                <a:latin typeface="Courier"/>
              </a:rPr>
              <a:t>head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readxl_load_cleaned</a:t>
            </a:r>
            <a:r>
              <a:rPr sz="2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 names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2742" y="1600199"/>
            <a:ext cx="9246742" cy="5129373"/>
          </a:xfrm>
        </p:spPr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6 x 15
##   </a:t>
            </a:r>
            <a:r>
              <a:rPr dirty="0" err="1">
                <a:latin typeface="Courier"/>
              </a:rPr>
              <a:t>order_id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patient_id</a:t>
            </a:r>
            <a:r>
              <a:rPr dirty="0">
                <a:latin typeface="Courier"/>
              </a:rPr>
              <a:t> description </a:t>
            </a:r>
            <a:r>
              <a:rPr dirty="0" err="1">
                <a:latin typeface="Courier"/>
              </a:rPr>
              <a:t>proc_code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order_class_c_d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lab_status_c</a:t>
            </a:r>
            <a:r>
              <a:rPr dirty="0">
                <a:latin typeface="Courier"/>
              </a:rPr>
              <a:t>
##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1    19766     511388 PROTHROMBI… PRO       Normal                     NA
## 2    88444     511388 BASIC META… BMP       Normal                     NA
## 3    40477     508061 THYROID ST… TSH       Normal                      3
## 4    97641     508061 T4, FREE    T4FR      Normal                      3
## 5    99868     505646 COMPREHENS… COMP      Normal                      3
## 6    31178     505646 GLUCOSE SE… GLUF      Normal                      3
## # … with 9 more variables: </a:t>
            </a:r>
            <a:r>
              <a:rPr dirty="0" err="1">
                <a:latin typeface="Courier"/>
              </a:rPr>
              <a:t>lab_status_c_descr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order_status_c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
## #   </a:t>
            </a:r>
            <a:r>
              <a:rPr dirty="0" err="1">
                <a:latin typeface="Courier"/>
              </a:rPr>
              <a:t>order_status_c_descr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reason_for_canc_c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
## #   </a:t>
            </a:r>
            <a:r>
              <a:rPr dirty="0" err="1">
                <a:latin typeface="Courier"/>
              </a:rPr>
              <a:t>reason_for_canc_c_descr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order_time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result_time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&gt;,
## #   </a:t>
            </a:r>
            <a:r>
              <a:rPr dirty="0" err="1">
                <a:latin typeface="Courier"/>
              </a:rPr>
              <a:t>review_time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&gt;, department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Tabluation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readxl_load_cleaned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tabyl</a:t>
            </a:r>
            <a:r>
              <a:rPr>
                <a:latin typeface="Courier"/>
              </a:rPr>
              <a:t>(order_class_c_descr)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Tabluation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90" y="1600200"/>
            <a:ext cx="9020710" cy="5180744"/>
          </a:xfrm>
        </p:spPr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 </a:t>
            </a:r>
            <a:r>
              <a:rPr dirty="0" err="1">
                <a:latin typeface="Courier"/>
              </a:rPr>
              <a:t>order_class_c_descr</a:t>
            </a:r>
            <a:r>
              <a:rPr dirty="0">
                <a:latin typeface="Courier"/>
              </a:rPr>
              <a:t>     n      percent
##       Clinic Collect  6427 0.1428158749
##             External   401 0.0089107151
##           Historical     5 0.0001111062
##               Normal 36326 0.8072085685
##              On Site  1843 0.0409537354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orders data set we loaded with readxl contains a data set of laboratory orders. We are interested in understanding the breakdown of the tally of order classes for each specific laboratory test. Use the </a:t>
            </a:r>
            <a:r>
              <a:rPr>
                <a:latin typeface="Courier"/>
              </a:rPr>
              <a:t>tabyl</a:t>
            </a:r>
            <a:r>
              <a:t> function to generate a table where the rows are the tests (description variable) and the columns represent the order_class_c_descr. Output the first 10 tests in the table.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iteration when reading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Scenario:</a:t>
            </a:r>
          </a:p>
          <a:p>
            <a:pPr lvl="1"/>
            <a:r>
              <a:t>you have 12 months of data in 12 different files</a:t>
            </a:r>
          </a:p>
          <a:p>
            <a:pPr lvl="1"/>
            <a:r>
              <a:t>you want to create a single data frame that includes the data</a:t>
            </a:r>
          </a:p>
          <a:p>
            <a:pPr lvl="1"/>
            <a:r>
              <a:t>files are named systematically and have the same structure &amp; column names</a:t>
            </a:r>
          </a:p>
          <a:p>
            <a:pPr marL="0" lvl="0" indent="0">
              <a:buNone/>
            </a:pPr>
            <a:r>
              <a:t>Perfect scenario to iterate through a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Purrr package and map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purrr package</a:t>
            </a:r>
            <a:r>
              <a:t> has a variety of </a:t>
            </a:r>
            <a:r>
              <a:rPr>
                <a:latin typeface="Courier"/>
              </a:rPr>
              <a:t>map()</a:t>
            </a:r>
            <a:r>
              <a:t> functions</a:t>
            </a:r>
          </a:p>
          <a:p>
            <a:pPr lvl="1"/>
            <a:r>
              <a:rPr>
                <a:latin typeface="Courier"/>
              </a:rPr>
              <a:t>map()</a:t>
            </a:r>
            <a:r>
              <a:t> functions</a:t>
            </a:r>
          </a:p>
          <a:p>
            <a:pPr lvl="2"/>
            <a:r>
              <a:t>take a vector as an input</a:t>
            </a:r>
          </a:p>
          <a:p>
            <a:pPr lvl="2"/>
            <a:r>
              <a:t>apply a function to elements of the vector</a:t>
            </a:r>
          </a:p>
          <a:p>
            <a:pPr lvl="2"/>
            <a:r>
              <a:t>return a vector of identical length to the input vector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import with the readr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readr package = tidyverse spin on base file reading functions</a:t>
            </a:r>
          </a:p>
          <a:p>
            <a:pPr lvl="1"/>
            <a:r>
              <a:t>Faster (~10x) than base</a:t>
            </a:r>
          </a:p>
          <a:p>
            <a:pPr lvl="1"/>
            <a:r>
              <a:t>Strings are preserved by default</a:t>
            </a:r>
          </a:p>
          <a:p>
            <a:pPr lvl="1"/>
            <a:r>
              <a:t>Straightforward syntax: </a:t>
            </a:r>
            <a:r>
              <a:rPr>
                <a:latin typeface="Courier"/>
              </a:rPr>
              <a:t>read_csv("path/file_name.csv")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map()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9" y="1600200"/>
            <a:ext cx="9072081" cy="5257800"/>
          </a:xfrm>
        </p:spPr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df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tibble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a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b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c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d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rnorm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df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map_dbl</a:t>
            </a:r>
            <a:r>
              <a:rPr dirty="0">
                <a:latin typeface="Courier"/>
              </a:rPr>
              <a:t>(mean)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  a           b           c           d 
##  0.08175624  0.13233492  0.53119951 -0.04878008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Prerequisites to use map() to read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underlying file structure must be the same: for spreadsheet-like data, columns must be in the same positions in each with consistent data types</a:t>
            </a:r>
          </a:p>
          <a:p>
            <a:pPr lvl="1"/>
            <a:r>
              <a:t>the files must have the same file extension</a:t>
            </a:r>
          </a:p>
          <a:p>
            <a:pPr lvl="1"/>
            <a:r>
              <a:t>if there are multiple different file types (with different data structures) mixed in one directory, the files must organized and named in a way to associate like data sets with like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class data into one large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83" y="1600200"/>
            <a:ext cx="8763856" cy="4983162"/>
          </a:xfrm>
        </p:spPr>
        <p:txBody>
          <a:bodyPr/>
          <a:lstStyle/>
          <a:p>
            <a:pPr lvl="0" indent="0">
              <a:buNone/>
            </a:pPr>
            <a:r>
              <a:rPr dirty="0" err="1">
                <a:latin typeface="Courier"/>
              </a:rPr>
              <a:t>all_samples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dir_ls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"data"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glob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"*_</a:t>
            </a:r>
            <a:r>
              <a:rPr dirty="0" err="1">
                <a:solidFill>
                  <a:srgbClr val="4070A0"/>
                </a:solidFill>
                <a:latin typeface="Courier"/>
              </a:rPr>
              <a:t>s.csv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map_dfr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read_csv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clean_names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summary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all_samples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class data into one large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37" y="1600200"/>
            <a:ext cx="8794679" cy="4983162"/>
          </a:xfrm>
        </p:spPr>
        <p:txBody>
          <a:bodyPr>
            <a:normAutofit fontScale="40000" lnSpcReduction="2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##   </a:t>
            </a:r>
            <a:r>
              <a:rPr dirty="0" err="1">
                <a:latin typeface="Courier"/>
              </a:rPr>
              <a:t>batch_name</a:t>
            </a: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sample_name</a:t>
            </a: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compound_name</a:t>
            </a: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ion_ratio</a:t>
            </a:r>
            <a:r>
              <a:rPr dirty="0">
                <a:latin typeface="Courier"/>
              </a:rPr>
              <a:t>     
##  Length:2244840     Length:2244840     Length:2244840     Min.   :0.0000  
##  Class :character   Class :character   Class :character   1st Qu.:0.0000  
##  Mode  :character   Mode  :character   Mode  :character   Median :0.8165  
##                                                           Mean   :0.6564  
##                                                           3rd Qu.:1.2452  
##                                                           Max.   :2.4332  
##     response      concentration    </a:t>
            </a:r>
            <a:r>
              <a:rPr dirty="0" err="1">
                <a:latin typeface="Courier"/>
              </a:rPr>
              <a:t>sample_type</a:t>
            </a:r>
            <a:r>
              <a:rPr dirty="0">
                <a:latin typeface="Courier"/>
              </a:rPr>
              <a:t>        </a:t>
            </a:r>
            <a:r>
              <a:rPr dirty="0" err="1">
                <a:latin typeface="Courier"/>
              </a:rPr>
              <a:t>expected_concentration</a:t>
            </a:r>
            <a:r>
              <a:rPr dirty="0">
                <a:latin typeface="Courier"/>
              </a:rPr>
              <a:t>
##  Min.   :0.0000   Min.   :  0.00   Length:2244840     Min.   :  0.00        
##  1st Qu.:0.0000   1st Qu.:  0.00   Class :character   1st Qu.:  0.00        
##  Median :0.2982   Median : 42.55   Mode  :character   Median :  0.00        
##  Mean   :0.9658   Mean   :134.46                      Mean   : 35.77        
##  3rd Qu.:1.8593   3rd Qu.:261.81                      3rd Qu.:  0.00        
##  Max.   :9.2258   Max.   :860.59                      Max.   :500.00        
##  </a:t>
            </a:r>
            <a:r>
              <a:rPr dirty="0" err="1">
                <a:latin typeface="Courier"/>
              </a:rPr>
              <a:t>used_for_curve</a:t>
            </a: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sample_passed</a:t>
            </a:r>
            <a:r>
              <a:rPr dirty="0">
                <a:latin typeface="Courier"/>
              </a:rPr>
              <a:t>  
##  Mode :logical   Mode :logical  
##  FALSE:1956363   FALSE:57190    
##  TRUE :288477    TRUE :2187650  
##                                 
##                                 
##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lphaLcParenR"/>
            </a:pPr>
            <a:r>
              <a:t>Use the </a:t>
            </a:r>
            <a:r>
              <a:rPr>
                <a:latin typeface="Courier"/>
              </a:rPr>
              <a:t>map()</a:t>
            </a:r>
            <a:r>
              <a:t> function to create a list of data frames, each containing one of the sheets in the “monthly_orders_data_set.xlsx” file, read the date from each sheet, and store the result in an object called orders_list.</a:t>
            </a:r>
          </a:p>
          <a:p>
            <a:pPr lvl="1">
              <a:buAutoNum type="alphaLcParenR"/>
            </a:pPr>
            <a:r>
              <a:t>Use the </a:t>
            </a:r>
            <a:r>
              <a:rPr>
                <a:latin typeface="Courier"/>
              </a:rPr>
              <a:t>map_df()</a:t>
            </a:r>
            <a:r>
              <a:t> function to create a single data frame containing all of the data from the 3 sheets. Use the “.id” argument to add a column indicating which sheet each row came from.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Word of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Don’t automate a broken process!</a:t>
            </a:r>
          </a:p>
          <a:p>
            <a:pPr marL="0" lvl="0" indent="0">
              <a:buNone/>
            </a:pPr>
            <a:r>
              <a:t>Always thoroughly vet your iteration code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readr functions such as </a:t>
            </a:r>
            <a:r>
              <a:rPr>
                <a:latin typeface="Courier"/>
              </a:rPr>
              <a:t>read_delim()</a:t>
            </a:r>
            <a:r>
              <a:t> or </a:t>
            </a:r>
            <a:r>
              <a:rPr>
                <a:latin typeface="Courier"/>
              </a:rPr>
              <a:t>read_csv()</a:t>
            </a:r>
            <a:r>
              <a:t> are faster than base R functions and do not automatically convert strings to factors</a:t>
            </a:r>
          </a:p>
          <a:p>
            <a:pPr lvl="1"/>
            <a:r>
              <a:t>The readxl function </a:t>
            </a:r>
            <a:r>
              <a:rPr>
                <a:latin typeface="Courier"/>
              </a:rPr>
              <a:t>read_excel()</a:t>
            </a:r>
            <a:r>
              <a:t> reads Excel files and offers functionality in specifying worksheets or subsets of the spreadsheet</a:t>
            </a:r>
          </a:p>
          <a:p>
            <a:pPr lvl="1"/>
            <a:r>
              <a:t>The janitor package can help with cleaning up irregularly structured input files</a:t>
            </a:r>
          </a:p>
          <a:p>
            <a:pPr lvl="1"/>
            <a:r>
              <a:t>The purrr package has useful tools for iterating that can be very powerful when coupled with file reading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readr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15" y="1600200"/>
            <a:ext cx="8846049" cy="5067728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purely a dummy example, not executable!</a:t>
            </a:r>
            <a:br>
              <a:rPr dirty="0"/>
            </a:br>
            <a:r>
              <a:rPr dirty="0" err="1">
                <a:latin typeface="Courier"/>
              </a:rPr>
              <a:t>imaginary_data_frame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read_csv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imaginary_file.csv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col_types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cols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col_integer</a:t>
            </a:r>
            <a:r>
              <a:rPr dirty="0">
                <a:latin typeface="Courier"/>
              </a:rPr>
              <a:t>(),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col_character</a:t>
            </a:r>
            <a:r>
              <a:rPr dirty="0">
                <a:latin typeface="Courier"/>
              </a:rPr>
              <a:t>(),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z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col_datetime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  )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90" y="1600200"/>
            <a:ext cx="8763856" cy="4983162"/>
          </a:xfrm>
        </p:spPr>
        <p:txBody>
          <a:bodyPr>
            <a:normAutofit fontScale="92500" lnSpcReduction="20000"/>
          </a:bodyPr>
          <a:lstStyle/>
          <a:p>
            <a:pPr lvl="1">
              <a:buAutoNum type="arabicPeriod"/>
            </a:pPr>
            <a:r>
              <a:rPr dirty="0"/>
              <a:t>Use the </a:t>
            </a:r>
            <a:r>
              <a:rPr dirty="0" err="1">
                <a:latin typeface="Courier"/>
              </a:rPr>
              <a:t>read_csv</a:t>
            </a:r>
            <a:r>
              <a:rPr dirty="0">
                <a:latin typeface="Courier"/>
              </a:rPr>
              <a:t>()</a:t>
            </a:r>
            <a:r>
              <a:rPr dirty="0"/>
              <a:t> function to read the “2017-01-06_s.csv” file into a data frame. The file is within the “data” folder so you will need to provide a path to that files that includes the folder.</a:t>
            </a:r>
          </a:p>
          <a:p>
            <a:pPr lvl="1">
              <a:buAutoNum type="arabicPeriod"/>
            </a:pPr>
            <a:r>
              <a:rPr dirty="0"/>
              <a:t>What is the internal structure of the object? (Hint: use the </a:t>
            </a:r>
            <a:r>
              <a:rPr dirty="0">
                <a:latin typeface="Courier"/>
              </a:rPr>
              <a:t>str()</a:t>
            </a:r>
            <a:r>
              <a:rPr dirty="0"/>
              <a:t> function.)</a:t>
            </a:r>
          </a:p>
          <a:p>
            <a:pPr lvl="1">
              <a:buAutoNum type="arabicPeriod"/>
            </a:pPr>
            <a:r>
              <a:rPr dirty="0"/>
              <a:t>Summarize the data.</a:t>
            </a:r>
          </a:p>
          <a:p>
            <a:pPr lvl="1">
              <a:buAutoNum type="arabicPeriod"/>
            </a:pPr>
            <a:r>
              <a:rPr dirty="0"/>
              <a:t>Finally, let’s follow some best practices and explicitly define columns with the </a:t>
            </a:r>
            <a:r>
              <a:rPr dirty="0" err="1">
                <a:latin typeface="Courier"/>
              </a:rPr>
              <a:t>col_types</a:t>
            </a:r>
            <a:r>
              <a:rPr dirty="0"/>
              <a:t> argument. We want to explicitly define </a:t>
            </a:r>
            <a:r>
              <a:rPr dirty="0" err="1"/>
              <a:t>compoundName</a:t>
            </a:r>
            <a:r>
              <a:rPr dirty="0"/>
              <a:t> and </a:t>
            </a:r>
            <a:r>
              <a:rPr dirty="0" err="1"/>
              <a:t>sampleType</a:t>
            </a:r>
            <a:r>
              <a:rPr dirty="0"/>
              <a:t> as factors. Note that the </a:t>
            </a:r>
            <a:r>
              <a:rPr dirty="0" err="1">
                <a:latin typeface="Courier"/>
              </a:rPr>
              <a:t>col_factor</a:t>
            </a:r>
            <a:r>
              <a:rPr dirty="0">
                <a:latin typeface="Courier"/>
              </a:rPr>
              <a:t>()</a:t>
            </a:r>
            <a:r>
              <a:rPr dirty="0"/>
              <a:t> expects a definition of the factor levels but you can get around this by supplying a </a:t>
            </a:r>
            <a:r>
              <a:rPr dirty="0">
                <a:latin typeface="Courier"/>
              </a:rPr>
              <a:t>NULL</a:t>
            </a:r>
            <a:r>
              <a:rPr dirty="0"/>
              <a:t>. Then run a summary to review the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Excel files (gracefully)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readxl package</a:t>
            </a:r>
          </a:p>
          <a:p>
            <a:pPr lvl="1"/>
            <a:r>
              <a:t>no external dependencies like xlsx package</a:t>
            </a:r>
          </a:p>
          <a:p>
            <a:pPr lvl="1"/>
            <a:r>
              <a:t>Syntax: </a:t>
            </a:r>
            <a:r>
              <a:rPr>
                <a:latin typeface="Courier"/>
              </a:rPr>
              <a:t>read_excel("file_name.xlsx")</a:t>
            </a:r>
          </a:p>
          <a:p>
            <a:pPr lvl="1"/>
            <a:r>
              <a:t>Can pull in specific worksheets or subsets of data:</a:t>
            </a:r>
          </a:p>
          <a:p>
            <a:pPr lvl="2"/>
            <a:r>
              <a:rPr>
                <a:latin typeface="Courier"/>
              </a:rPr>
              <a:t>sheet = "worksheet_name"</a:t>
            </a:r>
            <a:r>
              <a:t> argument</a:t>
            </a:r>
          </a:p>
          <a:p>
            <a:pPr lvl="2"/>
            <a:r>
              <a:rPr>
                <a:latin typeface="Courier"/>
              </a:rPr>
              <a:t>read_excel("file_name.xlsx", range = "B1:D6")</a:t>
            </a:r>
          </a:p>
          <a:p>
            <a:pPr lvl="2"/>
            <a:r>
              <a:rPr>
                <a:latin typeface="Courier"/>
              </a:rPr>
              <a:t>read_excel("file_name.xlsx, range = cell_cols("A:F")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Use the </a:t>
            </a:r>
            <a:r>
              <a:rPr>
                <a:latin typeface="Courier"/>
              </a:rPr>
              <a:t>read_excel()</a:t>
            </a:r>
            <a:r>
              <a:t> function to read the “orders_data_set.xlsx” file from the “data” folder into a data frame</a:t>
            </a:r>
          </a:p>
          <a:p>
            <a:pPr lvl="1">
              <a:buAutoNum type="arabicPeriod"/>
            </a:pPr>
            <a:r>
              <a:t>View a summary of the imported data</a:t>
            </a:r>
          </a:p>
          <a:p>
            <a:pPr lvl="1">
              <a:buAutoNum type="arabicPeriod"/>
            </a:pPr>
            <a:r>
              <a:t>Now read in only the first 5 columns using the </a:t>
            </a:r>
            <a:r>
              <a:rPr>
                <a:latin typeface="Courier"/>
              </a:rPr>
              <a:t>range</a:t>
            </a:r>
            <a:r>
              <a:t> parameter</a:t>
            </a:r>
          </a:p>
          <a:p>
            <a:pPr lvl="1">
              <a:buAutoNum type="arabicPeriod"/>
            </a:pPr>
            <a:r>
              <a:t>Review the first 6 lines of the imported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41" y="1600199"/>
            <a:ext cx="8959065" cy="4851971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#library(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readxl</a:t>
            </a:r>
            <a:r>
              <a:rPr i="1" dirty="0">
                <a:solidFill>
                  <a:srgbClr val="60A0B0"/>
                </a:solidFill>
                <a:latin typeface="Courier"/>
              </a:rPr>
              <a:t>)</a:t>
            </a:r>
            <a:br>
              <a:rPr dirty="0"/>
            </a:br>
            <a:r>
              <a:rPr sz="2800" dirty="0" err="1">
                <a:latin typeface="Courier"/>
              </a:rPr>
              <a:t>readxl_load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read_excel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"data/</a:t>
            </a:r>
            <a:r>
              <a:rPr sz="2800" dirty="0" err="1">
                <a:solidFill>
                  <a:srgbClr val="4070A0"/>
                </a:solidFill>
                <a:latin typeface="Courier"/>
              </a:rPr>
              <a:t>orders_data_set.xlsx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</a:t>
            </a:r>
            <a:r>
              <a:rPr sz="2800" dirty="0">
                <a:latin typeface="Courier"/>
              </a:rPr>
              <a:t>)</a:t>
            </a:r>
            <a:br>
              <a:rPr sz="2800" dirty="0"/>
            </a:br>
            <a:r>
              <a:rPr sz="2800" dirty="0">
                <a:solidFill>
                  <a:srgbClr val="06287E"/>
                </a:solidFill>
                <a:latin typeface="Courier"/>
              </a:rPr>
              <a:t>summary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readxl_load</a:t>
            </a:r>
            <a:r>
              <a:rPr sz="2800" dirty="0">
                <a:latin typeface="Courier"/>
              </a:rPr>
              <a:t>)</a:t>
            </a:r>
            <a:br>
              <a:rPr sz="2800" dirty="0"/>
            </a:br>
            <a:r>
              <a:rPr sz="2800" dirty="0" err="1">
                <a:latin typeface="Courier"/>
              </a:rPr>
              <a:t>readxl_load_subset</a:t>
            </a:r>
            <a:r>
              <a:rPr sz="2800" dirty="0">
                <a:latin typeface="Courier"/>
              </a:rPr>
              <a:t> </a:t>
            </a:r>
            <a:r>
              <a:rPr sz="28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read_excel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"data/</a:t>
            </a:r>
            <a:r>
              <a:rPr sz="2800" dirty="0" err="1">
                <a:solidFill>
                  <a:srgbClr val="4070A0"/>
                </a:solidFill>
                <a:latin typeface="Courier"/>
              </a:rPr>
              <a:t>orders_data_set.xlsx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</a:t>
            </a:r>
            <a:r>
              <a:rPr sz="2800" dirty="0">
                <a:latin typeface="Courier"/>
              </a:rPr>
              <a:t>, </a:t>
            </a:r>
            <a:r>
              <a:rPr sz="2800" dirty="0">
                <a:solidFill>
                  <a:srgbClr val="7D9029"/>
                </a:solidFill>
                <a:latin typeface="Courier"/>
              </a:rPr>
              <a:t>range =</a:t>
            </a:r>
            <a:r>
              <a:rPr sz="2800" dirty="0">
                <a:latin typeface="Courier"/>
              </a:rPr>
              <a:t> </a:t>
            </a:r>
            <a:r>
              <a:rPr sz="2800" dirty="0" err="1">
                <a:solidFill>
                  <a:srgbClr val="06287E"/>
                </a:solidFill>
                <a:latin typeface="Courier"/>
              </a:rPr>
              <a:t>cell_cols</a:t>
            </a:r>
            <a:r>
              <a:rPr sz="2800" dirty="0">
                <a:latin typeface="Courier"/>
              </a:rPr>
              <a:t>(</a:t>
            </a:r>
            <a:r>
              <a:rPr sz="2800" dirty="0">
                <a:solidFill>
                  <a:srgbClr val="4070A0"/>
                </a:solidFill>
                <a:latin typeface="Courier"/>
              </a:rPr>
              <a:t>"A:E"</a:t>
            </a:r>
            <a:r>
              <a:rPr sz="2800" dirty="0">
                <a:latin typeface="Courier"/>
              </a:rPr>
              <a:t>))</a:t>
            </a:r>
            <a:br>
              <a:rPr sz="2800" dirty="0"/>
            </a:br>
            <a:r>
              <a:rPr sz="2800" dirty="0">
                <a:solidFill>
                  <a:srgbClr val="06287E"/>
                </a:solidFill>
                <a:latin typeface="Courier"/>
              </a:rPr>
              <a:t>head</a:t>
            </a:r>
            <a:r>
              <a:rPr sz="2800" dirty="0">
                <a:latin typeface="Courier"/>
              </a:rPr>
              <a:t>(</a:t>
            </a:r>
            <a:r>
              <a:rPr sz="2800" dirty="0" err="1">
                <a:latin typeface="Courier"/>
              </a:rPr>
              <a:t>readxl_load_subset</a:t>
            </a:r>
            <a:r>
              <a:rPr sz="2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Comment on base reading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Problems with </a:t>
            </a:r>
            <a:r>
              <a:rPr>
                <a:latin typeface="Courier"/>
              </a:rPr>
              <a:t>read.csv()</a:t>
            </a:r>
            <a:r>
              <a:t> and similar base functions:</a:t>
            </a:r>
          </a:p>
          <a:p>
            <a:pPr lvl="1"/>
            <a:r>
              <a:t>Parsing strings: </a:t>
            </a:r>
            <a:r>
              <a:rPr>
                <a:latin typeface="Courier"/>
              </a:rPr>
              <a:t>stringsAsFactors = TRUE</a:t>
            </a:r>
          </a:p>
          <a:p>
            <a:pPr lvl="2"/>
            <a:r>
              <a:t>Big problem: converting factor back to numeric</a:t>
            </a:r>
          </a:p>
          <a:p>
            <a:pPr lvl="2"/>
            <a:r>
              <a:t>Consider explicitly defining data types</a:t>
            </a:r>
          </a:p>
          <a:p>
            <a:pPr lvl="1"/>
            <a:r>
              <a:t>Slow for reading large files (slow compared to?)</a:t>
            </a:r>
          </a:p>
          <a:p>
            <a:pPr lvl="1"/>
            <a:r>
              <a:t>Output with row names by default can be annoying to turn off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Writing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readr has writing funtions as well</a:t>
            </a:r>
          </a:p>
          <a:p>
            <a:pPr lvl="1"/>
            <a:r>
              <a:rPr>
                <a:latin typeface="Courier"/>
              </a:rPr>
              <a:t>write_excel_csv</a:t>
            </a:r>
            <a:r>
              <a:t> writes csvs that play nice with Excel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Microsoft Macintosh PowerPoint</Application>
  <PresentationFormat>On-screen Show (4:3)</PresentationFormat>
  <Paragraphs>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Courier</vt:lpstr>
      <vt:lpstr>Office Theme</vt:lpstr>
      <vt:lpstr>Reading files: beyond the basics</vt:lpstr>
      <vt:lpstr>Data import with the readr package</vt:lpstr>
      <vt:lpstr>readr syntax</vt:lpstr>
      <vt:lpstr>Exercise 1</vt:lpstr>
      <vt:lpstr>Dealing with Excel files (gracefully)</vt:lpstr>
      <vt:lpstr>Exercise 2</vt:lpstr>
      <vt:lpstr>Exercise 2</vt:lpstr>
      <vt:lpstr>Comment on base reading functions</vt:lpstr>
      <vt:lpstr>Writing files</vt:lpstr>
      <vt:lpstr>Writing files syntax</vt:lpstr>
      <vt:lpstr>Exercise 3</vt:lpstr>
      <vt:lpstr>Importing dirty data with janitor</vt:lpstr>
      <vt:lpstr>Clean names example</vt:lpstr>
      <vt:lpstr>Clean names example</vt:lpstr>
      <vt:lpstr>Tabluation example</vt:lpstr>
      <vt:lpstr>Tabluation example</vt:lpstr>
      <vt:lpstr>Exercise 4</vt:lpstr>
      <vt:lpstr>Why use iteration when reading files?</vt:lpstr>
      <vt:lpstr>Purrr package and map functions</vt:lpstr>
      <vt:lpstr>map() example</vt:lpstr>
      <vt:lpstr>Prerequisites to use map() to read files</vt:lpstr>
      <vt:lpstr>Reading class data into one large data frame</vt:lpstr>
      <vt:lpstr>Reading class data into one large data frame</vt:lpstr>
      <vt:lpstr>Exercise 5</vt:lpstr>
      <vt:lpstr>Word of warning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files: beyond the basics</dc:title>
  <dc:creator>Patrick Mathias</dc:creator>
  <cp:keywords/>
  <cp:lastModifiedBy>Patrick C Mathias</cp:lastModifiedBy>
  <cp:revision>1</cp:revision>
  <dcterms:created xsi:type="dcterms:W3CDTF">2021-02-24T06:09:15Z</dcterms:created>
  <dcterms:modified xsi:type="dcterms:W3CDTF">2021-02-24T06:12:16Z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