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318" r:id="rId9"/>
    <p:sldId id="263" r:id="rId10"/>
    <p:sldId id="264" r:id="rId11"/>
    <p:sldId id="265" r:id="rId12"/>
    <p:sldId id="266" r:id="rId13"/>
    <p:sldId id="267" r:id="rId14"/>
    <p:sldId id="268" r:id="rId15"/>
    <p:sldId id="269" r:id="rId16"/>
    <p:sldId id="271" r:id="rId17"/>
    <p:sldId id="272" r:id="rId18"/>
    <p:sldId id="31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320" r:id="rId35"/>
    <p:sldId id="290" r:id="rId36"/>
    <p:sldId id="291" r:id="rId37"/>
    <p:sldId id="292" r:id="rId38"/>
    <p:sldId id="293" r:id="rId39"/>
    <p:sldId id="294" r:id="rId40"/>
    <p:sldId id="295" r:id="rId41"/>
    <p:sldId id="321" r:id="rId42"/>
    <p:sldId id="296" r:id="rId43"/>
    <p:sldId id="297" r:id="rId44"/>
    <p:sldId id="298" r:id="rId45"/>
    <p:sldId id="299" r:id="rId46"/>
    <p:sldId id="300" r:id="rId47"/>
    <p:sldId id="301" r:id="rId48"/>
    <p:sldId id="322"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740" autoAdjust="0"/>
  </p:normalViewPr>
  <p:slideViewPr>
    <p:cSldViewPr snapToGrid="0" snapToObjects="1">
      <p:cViewPr varScale="1">
        <p:scale>
          <a:sx n="124" d="100"/>
          <a:sy n="124" d="100"/>
        </p:scale>
        <p:origin x="18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7F9E-ED78-D84E-BA9B-D5DA7B1617FF}" type="datetimeFigureOut">
              <a:rPr lang="en-US" smtClean="0"/>
              <a:t>2/24/21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B80EA-80ED-2F4E-B475-112C9F630809}" type="slidenum">
              <a:rPr lang="en-US" smtClean="0"/>
              <a:t>‹#›</a:t>
            </a:fld>
            <a:endParaRPr lang="en-US"/>
          </a:p>
        </p:txBody>
      </p:sp>
    </p:spTree>
    <p:extLst>
      <p:ext uri="{BB962C8B-B14F-4D97-AF65-F5344CB8AC3E}">
        <p14:creationId xmlns:p14="http://schemas.microsoft.com/office/powerpoint/2010/main" val="305012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lnSpc>
                <a:spcPct val="115000"/>
              </a:lnSpc>
              <a:buClr>
                <a:schemeClr val="dk1"/>
              </a:buClr>
              <a:buNone/>
            </a:pPr>
            <a:r>
              <a:rPr lang="en-US" sz="600" dirty="0">
                <a:solidFill>
                  <a:schemeClr val="dk1"/>
                </a:solidFill>
                <a:latin typeface="Calibri"/>
                <a:ea typeface="Calibri"/>
                <a:cs typeface="Calibri"/>
                <a:sym typeface="Calibri"/>
              </a:rPr>
              <a:t>R provides logical operators for</a:t>
            </a:r>
            <a:r>
              <a:rPr lang="en-US" sz="600" baseline="0" dirty="0">
                <a:solidFill>
                  <a:schemeClr val="dk1"/>
                </a:solidFill>
                <a:latin typeface="Calibri"/>
                <a:ea typeface="Calibri"/>
                <a:cs typeface="Calibri"/>
                <a:sym typeface="Calibri"/>
              </a:rPr>
              <a:t> every occasion. </a:t>
            </a:r>
            <a:r>
              <a:rPr lang="en-US" sz="600" dirty="0">
                <a:solidFill>
                  <a:schemeClr val="dk1"/>
                </a:solidFill>
                <a:latin typeface="Calibri"/>
                <a:ea typeface="Calibri"/>
                <a:cs typeface="Calibri"/>
                <a:sym typeface="Calibri"/>
              </a:rPr>
              <a:t>Here are just some of the important logical operators to know about. </a:t>
            </a:r>
          </a:p>
          <a:p>
            <a:pPr marL="0" indent="0">
              <a:lnSpc>
                <a:spcPct val="115000"/>
              </a:lnSpc>
              <a:buClr>
                <a:schemeClr val="dk1"/>
              </a:buClr>
              <a:buNone/>
            </a:pPr>
            <a:endParaRPr sz="600" dirty="0">
              <a:solidFill>
                <a:schemeClr val="dk1"/>
              </a:solidFill>
              <a:latin typeface="Calibri"/>
              <a:ea typeface="Calibri"/>
              <a:cs typeface="Calibri"/>
              <a:sym typeface="Calibri"/>
            </a:endParaRPr>
          </a:p>
          <a:p>
            <a:pPr marL="0" indent="0">
              <a:lnSpc>
                <a:spcPct val="115000"/>
              </a:lnSpc>
              <a:buClr>
                <a:schemeClr val="dk1"/>
              </a:buClr>
              <a:buNone/>
            </a:pPr>
            <a:r>
              <a:rPr lang="en-US" sz="600" dirty="0">
                <a:solidFill>
                  <a:schemeClr val="dk1"/>
                </a:solidFill>
                <a:latin typeface="Calibri"/>
                <a:ea typeface="Calibri"/>
                <a:cs typeface="Calibri"/>
                <a:sym typeface="Calibri"/>
              </a:rPr>
              <a:t>We’ve already seen the double equals. </a:t>
            </a:r>
            <a:r>
              <a:rPr lang="en-US" sz="600" dirty="0" err="1">
                <a:solidFill>
                  <a:schemeClr val="dk1"/>
                </a:solidFill>
                <a:latin typeface="Calibri"/>
                <a:ea typeface="Calibri"/>
                <a:cs typeface="Calibri"/>
                <a:sym typeface="Calibri"/>
              </a:rPr>
              <a:t>Theres</a:t>
            </a:r>
            <a:r>
              <a:rPr lang="en-US" sz="600" dirty="0">
                <a:solidFill>
                  <a:schemeClr val="dk1"/>
                </a:solidFill>
                <a:latin typeface="Calibri"/>
                <a:ea typeface="Calibri"/>
                <a:cs typeface="Calibri"/>
                <a:sym typeface="Calibri"/>
              </a:rPr>
              <a:t> also the less than or and greater than operators. These each also come as “or equal to” versions.</a:t>
            </a:r>
            <a:endParaRPr sz="600" dirty="0">
              <a:solidFill>
                <a:schemeClr val="dk1"/>
              </a:solidFill>
              <a:latin typeface="Calibri"/>
              <a:ea typeface="Calibri"/>
              <a:cs typeface="Calibri"/>
              <a:sym typeface="Calibri"/>
            </a:endParaRPr>
          </a:p>
          <a:p>
            <a:pPr marL="0" indent="0">
              <a:lnSpc>
                <a:spcPct val="115000"/>
              </a:lnSpc>
              <a:buClr>
                <a:schemeClr val="dk1"/>
              </a:buClr>
              <a:buNone/>
            </a:pPr>
            <a:r>
              <a:rPr lang="en-US" sz="600" dirty="0">
                <a:solidFill>
                  <a:schemeClr val="dk1"/>
                </a:solidFill>
                <a:latin typeface="Calibri"/>
                <a:ea typeface="Calibri"/>
                <a:cs typeface="Calibri"/>
                <a:sym typeface="Calibri"/>
              </a:rPr>
              <a:t>Use exclamation point-equals</a:t>
            </a:r>
            <a:r>
              <a:rPr lang="en-US" sz="600" baseline="0" dirty="0">
                <a:solidFill>
                  <a:schemeClr val="dk1"/>
                </a:solidFill>
                <a:latin typeface="Calibri"/>
                <a:ea typeface="Calibri"/>
                <a:cs typeface="Calibri"/>
                <a:sym typeface="Calibri"/>
              </a:rPr>
              <a:t> (</a:t>
            </a:r>
            <a:r>
              <a:rPr lang="en-US" sz="600" dirty="0">
                <a:solidFill>
                  <a:schemeClr val="dk1"/>
                </a:solidFill>
                <a:latin typeface="Calibri"/>
                <a:ea typeface="Calibri"/>
                <a:cs typeface="Calibri"/>
                <a:sym typeface="Calibri"/>
              </a:rPr>
              <a:t>!=) if you want to select rows in which a value is not equal to something else.</a:t>
            </a:r>
            <a:endParaRPr sz="600" dirty="0">
              <a:solidFill>
                <a:schemeClr val="dk1"/>
              </a:solidFill>
              <a:latin typeface="Calibri"/>
              <a:ea typeface="Calibri"/>
              <a:cs typeface="Calibri"/>
              <a:sym typeface="Calibri"/>
            </a:endParaRPr>
          </a:p>
          <a:p>
            <a:pPr marL="0" indent="0">
              <a:lnSpc>
                <a:spcPct val="115000"/>
              </a:lnSpc>
              <a:buClr>
                <a:schemeClr val="dk1"/>
              </a:buClr>
              <a:buNone/>
            </a:pPr>
            <a:r>
              <a:rPr lang="en-US" sz="600" dirty="0">
                <a:solidFill>
                  <a:schemeClr val="dk1"/>
                </a:solidFill>
                <a:latin typeface="Calibri"/>
                <a:ea typeface="Calibri"/>
                <a:cs typeface="Calibri"/>
                <a:sym typeface="Calibri"/>
              </a:rPr>
              <a:t>There</a:t>
            </a:r>
            <a:r>
              <a:rPr lang="en-US" sz="600" baseline="0" dirty="0">
                <a:solidFill>
                  <a:schemeClr val="dk1"/>
                </a:solidFill>
                <a:latin typeface="Calibri"/>
                <a:ea typeface="Calibri"/>
                <a:cs typeface="Calibri"/>
                <a:sym typeface="Calibri"/>
              </a:rPr>
              <a:t> are more here that we won't get into at the moment.</a:t>
            </a:r>
            <a:endParaRPr lang="en-US" sz="600" dirty="0">
              <a:solidFill>
                <a:schemeClr val="dk1"/>
              </a:solidFill>
              <a:latin typeface="Calibri"/>
              <a:ea typeface="Calibri"/>
              <a:cs typeface="Calibri"/>
              <a:sym typeface="Calibri"/>
            </a:endParaRPr>
          </a:p>
          <a:p>
            <a:pPr marL="0" indent="0">
              <a:buNone/>
            </a:pPr>
            <a:endParaRPr dirty="0"/>
          </a:p>
        </p:txBody>
      </p:sp>
      <p:sp>
        <p:nvSpPr>
          <p:cNvPr id="339" name="Google Shape;339;p27:notes"/>
          <p:cNvSpPr>
            <a:spLocks noGrp="1" noRot="1" noChangeAspect="1"/>
          </p:cNvSpPr>
          <p:nvPr>
            <p:ph type="sldImg" idx="2"/>
          </p:nvPr>
        </p:nvSpPr>
        <p:spPr>
          <a:xfrm>
            <a:off x="1257300" y="719138"/>
            <a:ext cx="48021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82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ibble.tidyverse.org/articles/tibble.html"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plyr.tidyvers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Taking data manipulation to the next level</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select() allows you to select specific columns by name</a:t>
            </a:r>
          </a:p>
        </p:txBody>
      </p:sp>
      <p:pic>
        <p:nvPicPr>
          <p:cNvPr id="3" name="Picture 1" descr="../assets/select.png"/>
          <p:cNvPicPr>
            <a:picLocks noGrp="1" noChangeAspect="1"/>
          </p:cNvPicPr>
          <p:nvPr/>
        </p:nvPicPr>
        <p:blipFill>
          <a:blip r:embed="rId2"/>
          <a:stretch>
            <a:fillRect/>
          </a:stretch>
        </p:blipFill>
        <p:spPr bwMode="auto">
          <a:xfrm>
            <a:off x="457200" y="2197100"/>
            <a:ext cx="8229600" cy="28194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a:latin typeface="Courier"/>
              </a:rPr>
              <a:t>select()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a:xfrm>
            <a:off x="1" y="1600200"/>
            <a:ext cx="9144000" cy="5257800"/>
          </a:xfrm>
        </p:spPr>
        <p:txBody>
          <a:bodyPr>
            <a:normAutofit/>
          </a:bodyPr>
          <a:lstStyle/>
          <a:p>
            <a:pPr lvl="0" indent="0">
              <a:buNone/>
            </a:pPr>
            <a:r>
              <a:rPr dirty="0" err="1">
                <a:latin typeface="Courier"/>
              </a:rPr>
              <a:t>samples_jan</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read_csv</a:t>
            </a:r>
            <a:r>
              <a:rPr dirty="0">
                <a:latin typeface="Courier"/>
              </a:rPr>
              <a:t>(</a:t>
            </a:r>
            <a:r>
              <a:rPr dirty="0">
                <a:solidFill>
                  <a:srgbClr val="4070A0"/>
                </a:solidFill>
                <a:latin typeface="Courier"/>
              </a:rPr>
              <a:t>"data/2017-01-06_s.csv"</a:t>
            </a:r>
            <a:r>
              <a:rPr dirty="0">
                <a:latin typeface="Courier"/>
              </a:rPr>
              <a:t>,</a:t>
            </a:r>
            <a:br>
              <a:rPr dirty="0"/>
            </a:br>
            <a:r>
              <a:rPr dirty="0">
                <a:latin typeface="Courier"/>
              </a:rPr>
              <a:t>  </a:t>
            </a:r>
            <a:r>
              <a:rPr dirty="0" err="1">
                <a:solidFill>
                  <a:srgbClr val="7D9029"/>
                </a:solidFill>
                <a:latin typeface="Courier"/>
              </a:rPr>
              <a:t>col_types</a:t>
            </a:r>
            <a:r>
              <a:rPr dirty="0">
                <a:solidFill>
                  <a:srgbClr val="7D9029"/>
                </a:solidFill>
                <a:latin typeface="Courier"/>
              </a:rPr>
              <a:t> =</a:t>
            </a:r>
            <a:r>
              <a:rPr dirty="0">
                <a:latin typeface="Courier"/>
              </a:rPr>
              <a:t> </a:t>
            </a:r>
            <a:r>
              <a:rPr dirty="0">
                <a:solidFill>
                  <a:srgbClr val="06287E"/>
                </a:solidFill>
                <a:latin typeface="Courier"/>
              </a:rPr>
              <a:t>cols</a:t>
            </a:r>
            <a:r>
              <a:rPr dirty="0">
                <a:latin typeface="Courier"/>
              </a:rPr>
              <a:t>(</a:t>
            </a:r>
            <a:br>
              <a:rPr dirty="0"/>
            </a:br>
            <a:r>
              <a:rPr dirty="0">
                <a:latin typeface="Courier"/>
              </a:rPr>
              <a:t>    </a:t>
            </a:r>
            <a:r>
              <a:rPr dirty="0" err="1">
                <a:solidFill>
                  <a:srgbClr val="7D9029"/>
                </a:solidFill>
                <a:latin typeface="Courier"/>
              </a:rPr>
              <a:t>compoundName</a:t>
            </a:r>
            <a:r>
              <a:rPr dirty="0">
                <a:solidFill>
                  <a:srgbClr val="7D9029"/>
                </a:solidFill>
                <a:latin typeface="Courier"/>
              </a:rPr>
              <a:t> =</a:t>
            </a:r>
            <a:r>
              <a:rPr dirty="0">
                <a:latin typeface="Courier"/>
              </a:rPr>
              <a:t> </a:t>
            </a:r>
            <a:r>
              <a:rPr dirty="0" err="1">
                <a:solidFill>
                  <a:srgbClr val="06287E"/>
                </a:solidFill>
                <a:latin typeface="Courier"/>
              </a:rPr>
              <a:t>col_factor</a:t>
            </a:r>
            <a:r>
              <a:rPr dirty="0">
                <a:latin typeface="Courier"/>
              </a:rPr>
              <a:t>(</a:t>
            </a:r>
            <a:r>
              <a:rPr dirty="0">
                <a:solidFill>
                  <a:srgbClr val="880000"/>
                </a:solidFill>
                <a:latin typeface="Courier"/>
              </a:rPr>
              <a:t>NULL</a:t>
            </a:r>
            <a:r>
              <a:rPr dirty="0">
                <a:latin typeface="Courier"/>
              </a:rPr>
              <a:t>),</a:t>
            </a:r>
            <a:br>
              <a:rPr dirty="0"/>
            </a:br>
            <a:r>
              <a:rPr dirty="0">
                <a:latin typeface="Courier"/>
              </a:rPr>
              <a:t>    </a:t>
            </a:r>
            <a:r>
              <a:rPr dirty="0" err="1">
                <a:solidFill>
                  <a:srgbClr val="7D9029"/>
                </a:solidFill>
                <a:latin typeface="Courier"/>
              </a:rPr>
              <a:t>sampleType</a:t>
            </a:r>
            <a:r>
              <a:rPr dirty="0">
                <a:solidFill>
                  <a:srgbClr val="7D9029"/>
                </a:solidFill>
                <a:latin typeface="Courier"/>
              </a:rPr>
              <a:t> =</a:t>
            </a:r>
            <a:r>
              <a:rPr dirty="0">
                <a:latin typeface="Courier"/>
              </a:rPr>
              <a:t> </a:t>
            </a:r>
            <a:r>
              <a:rPr dirty="0" err="1">
                <a:solidFill>
                  <a:srgbClr val="06287E"/>
                </a:solidFill>
                <a:latin typeface="Courier"/>
              </a:rPr>
              <a:t>col_factor</a:t>
            </a:r>
            <a:r>
              <a:rPr dirty="0">
                <a:latin typeface="Courier"/>
              </a:rPr>
              <a:t>(</a:t>
            </a:r>
            <a:r>
              <a:rPr dirty="0">
                <a:solidFill>
                  <a:srgbClr val="880000"/>
                </a:solidFill>
                <a:latin typeface="Courier"/>
              </a:rPr>
              <a:t>NULL</a:t>
            </a:r>
            <a:r>
              <a:rPr dirty="0">
                <a:latin typeface="Courier"/>
              </a:rPr>
              <a:t>)</a:t>
            </a:r>
            <a:br>
              <a:rPr dirty="0"/>
            </a:br>
            <a:r>
              <a:rPr dirty="0">
                <a:latin typeface="Courier"/>
              </a:rPr>
              <a:t>    )</a:t>
            </a:r>
            <a:br>
              <a:rPr dirty="0"/>
            </a:br>
            <a:r>
              <a:rPr dirty="0">
                <a:latin typeface="Courier"/>
              </a:rPr>
              <a:t>  )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clean_names</a:t>
            </a:r>
            <a:r>
              <a:rPr dirty="0">
                <a:latin typeface="Courier"/>
              </a:rPr>
              <a:t>()</a:t>
            </a:r>
            <a:br>
              <a:rPr dirty="0"/>
            </a:br>
            <a:r>
              <a:rPr dirty="0">
                <a:solidFill>
                  <a:srgbClr val="06287E"/>
                </a:solidFill>
                <a:latin typeface="Courier"/>
              </a:rPr>
              <a:t>str</a:t>
            </a:r>
            <a:r>
              <a:rPr dirty="0">
                <a:latin typeface="Courier"/>
              </a:rPr>
              <a:t>(</a:t>
            </a:r>
            <a:r>
              <a:rPr dirty="0" err="1">
                <a:latin typeface="Courier"/>
              </a:rPr>
              <a:t>samples_jan</a:t>
            </a:r>
            <a:r>
              <a:rPr dirty="0">
                <a:latin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a:xfrm>
            <a:off x="0" y="1325562"/>
            <a:ext cx="9144000" cy="5257800"/>
          </a:xfrm>
        </p:spPr>
        <p:txBody>
          <a:bodyPr>
            <a:noAutofit/>
          </a:bodyPr>
          <a:lstStyle/>
          <a:p>
            <a:pPr lvl="0" indent="0">
              <a:buNone/>
            </a:pPr>
            <a:r>
              <a:rPr sz="1200" dirty="0">
                <a:latin typeface="Courier"/>
              </a:rPr>
              <a:t>## </a:t>
            </a:r>
            <a:r>
              <a:rPr sz="1200" dirty="0" err="1">
                <a:latin typeface="Courier"/>
              </a:rPr>
              <a:t>tibble</a:t>
            </a:r>
            <a:r>
              <a:rPr sz="1200" dirty="0">
                <a:latin typeface="Courier"/>
              </a:rPr>
              <a:t> [187,200 × 10] (S3: </a:t>
            </a:r>
            <a:r>
              <a:rPr sz="1200" dirty="0" err="1">
                <a:latin typeface="Courier"/>
              </a:rPr>
              <a:t>spec_tbl_df</a:t>
            </a:r>
            <a:r>
              <a:rPr sz="1200" dirty="0">
                <a:latin typeface="Courier"/>
              </a:rPr>
              <a:t>/</a:t>
            </a:r>
            <a:r>
              <a:rPr sz="1200" dirty="0" err="1">
                <a:latin typeface="Courier"/>
              </a:rPr>
              <a:t>tbl_df</a:t>
            </a:r>
            <a:r>
              <a:rPr sz="1200" dirty="0">
                <a:latin typeface="Courier"/>
              </a:rPr>
              <a:t>/</a:t>
            </a:r>
            <a:r>
              <a:rPr sz="1200" dirty="0" err="1">
                <a:latin typeface="Courier"/>
              </a:rPr>
              <a:t>tbl</a:t>
            </a:r>
            <a:r>
              <a:rPr sz="1200" dirty="0">
                <a:latin typeface="Courier"/>
              </a:rPr>
              <a:t>/</a:t>
            </a:r>
            <a:r>
              <a:rPr sz="1200" dirty="0" err="1">
                <a:latin typeface="Courier"/>
              </a:rPr>
              <a:t>data.frame</a:t>
            </a:r>
            <a:r>
              <a:rPr sz="1200" dirty="0">
                <a:latin typeface="Courier"/>
              </a:rPr>
              <a:t>)
##  $ </a:t>
            </a:r>
            <a:r>
              <a:rPr sz="1200" dirty="0" err="1">
                <a:latin typeface="Courier"/>
              </a:rPr>
              <a:t>batch_name</a:t>
            </a:r>
            <a:r>
              <a:rPr sz="1200" dirty="0">
                <a:latin typeface="Courier"/>
              </a:rPr>
              <a:t>            : </a:t>
            </a:r>
            <a:r>
              <a:rPr sz="1200" dirty="0" err="1">
                <a:latin typeface="Courier"/>
              </a:rPr>
              <a:t>chr</a:t>
            </a:r>
            <a:r>
              <a:rPr sz="1200" dirty="0">
                <a:latin typeface="Courier"/>
              </a:rPr>
              <a:t> [1:187200] "b802253" "b802253" "b802253" "b802253" ...
##  $ </a:t>
            </a:r>
            <a:r>
              <a:rPr sz="1200" dirty="0" err="1">
                <a:latin typeface="Courier"/>
              </a:rPr>
              <a:t>sample_name</a:t>
            </a:r>
            <a:r>
              <a:rPr sz="1200" dirty="0">
                <a:latin typeface="Courier"/>
              </a:rPr>
              <a:t>           : </a:t>
            </a:r>
            <a:r>
              <a:rPr sz="1200" dirty="0" err="1">
                <a:latin typeface="Courier"/>
              </a:rPr>
              <a:t>chr</a:t>
            </a:r>
            <a:r>
              <a:rPr sz="1200" dirty="0">
                <a:latin typeface="Courier"/>
              </a:rPr>
              <a:t> [1:187200] "s253001" "s253001" "s253001" "s253001" ...
##  $ </a:t>
            </a:r>
            <a:r>
              <a:rPr sz="1200" dirty="0" err="1">
                <a:latin typeface="Courier"/>
              </a:rPr>
              <a:t>compound_name</a:t>
            </a:r>
            <a:r>
              <a:rPr sz="1200" dirty="0">
                <a:latin typeface="Courier"/>
              </a:rPr>
              <a:t>         : Factor w/ 6 levels "</a:t>
            </a:r>
            <a:r>
              <a:rPr sz="1200" dirty="0" err="1">
                <a:latin typeface="Courier"/>
              </a:rPr>
              <a:t>morphine","hydromorphone</a:t>
            </a:r>
            <a:r>
              <a:rPr sz="1200" dirty="0">
                <a:latin typeface="Courier"/>
              </a:rPr>
              <a:t>",..: 1 2 3 4 5 6 1 2 3 4 ...
##  $ </a:t>
            </a:r>
            <a:r>
              <a:rPr sz="1200" dirty="0" err="1">
                <a:latin typeface="Courier"/>
              </a:rPr>
              <a:t>ion_ratio</a:t>
            </a:r>
            <a:r>
              <a:rPr sz="1200" dirty="0">
                <a:latin typeface="Courier"/>
              </a:rPr>
              <a:t>             : num [1:187200] 0 0 0 0 0 0 0 0 0 0 ...
##  $ response              : num [1:187200] 0 0 0 0 0 0 0 0 0 0 ...
##  $ concentration         : num [1:187200] 0 0 0 0 0 0 0 0 0 0 ...
##  $ </a:t>
            </a:r>
            <a:r>
              <a:rPr sz="1200" dirty="0" err="1">
                <a:latin typeface="Courier"/>
              </a:rPr>
              <a:t>sample_type</a:t>
            </a:r>
            <a:r>
              <a:rPr sz="1200" dirty="0">
                <a:latin typeface="Courier"/>
              </a:rPr>
              <a:t>           : Factor w/ 4 levels "</a:t>
            </a:r>
            <a:r>
              <a:rPr sz="1200" dirty="0" err="1">
                <a:latin typeface="Courier"/>
              </a:rPr>
              <a:t>blank","standard</a:t>
            </a:r>
            <a:r>
              <a:rPr sz="1200" dirty="0">
                <a:latin typeface="Courier"/>
              </a:rPr>
              <a:t>",..: 1 1 1 1 1 1 2 2 2 2 ...
##  $ </a:t>
            </a:r>
            <a:r>
              <a:rPr sz="1200" dirty="0" err="1">
                <a:latin typeface="Courier"/>
              </a:rPr>
              <a:t>expected_concentration</a:t>
            </a:r>
            <a:r>
              <a:rPr sz="1200" dirty="0">
                <a:latin typeface="Courier"/>
              </a:rPr>
              <a:t>: num [1:187200] 0 0 0 0 0 0 0 0 0 0 ...
##  $ </a:t>
            </a:r>
            <a:r>
              <a:rPr sz="1200" dirty="0" err="1">
                <a:latin typeface="Courier"/>
              </a:rPr>
              <a:t>used_for_curve</a:t>
            </a:r>
            <a:r>
              <a:rPr sz="1200" dirty="0">
                <a:latin typeface="Courier"/>
              </a:rPr>
              <a:t>        : </a:t>
            </a:r>
            <a:r>
              <a:rPr sz="1200" dirty="0" err="1">
                <a:latin typeface="Courier"/>
              </a:rPr>
              <a:t>logi</a:t>
            </a:r>
            <a:r>
              <a:rPr sz="1200" dirty="0">
                <a:latin typeface="Courier"/>
              </a:rPr>
              <a:t> [1:187200] FALSE FALSE FALSE FALSE FALSE FALSE ...
##  $ </a:t>
            </a:r>
            <a:r>
              <a:rPr sz="1200" dirty="0" err="1">
                <a:latin typeface="Courier"/>
              </a:rPr>
              <a:t>sample_passed</a:t>
            </a:r>
            <a:r>
              <a:rPr sz="1200" dirty="0">
                <a:latin typeface="Courier"/>
              </a:rPr>
              <a:t>         : </a:t>
            </a:r>
            <a:r>
              <a:rPr sz="1200" dirty="0" err="1">
                <a:latin typeface="Courier"/>
              </a:rPr>
              <a:t>logi</a:t>
            </a:r>
            <a:r>
              <a:rPr sz="1200" dirty="0">
                <a:latin typeface="Courier"/>
              </a:rPr>
              <a:t> [1:187200] FALSE TRUE TRUE TRUE TRUE TRUE ...
##  - </a:t>
            </a:r>
            <a:r>
              <a:rPr sz="1200" dirty="0" err="1">
                <a:latin typeface="Courier"/>
              </a:rPr>
              <a:t>attr</a:t>
            </a:r>
            <a:r>
              <a:rPr sz="1200" dirty="0">
                <a:latin typeface="Courier"/>
              </a:rPr>
              <a:t>(*, "spec")=
##   .. cols(
##   ..   </a:t>
            </a:r>
            <a:r>
              <a:rPr sz="1200" dirty="0" err="1">
                <a:latin typeface="Courier"/>
              </a:rPr>
              <a:t>batchName</a:t>
            </a:r>
            <a:r>
              <a:rPr sz="1200" dirty="0">
                <a:latin typeface="Courier"/>
              </a:rPr>
              <a:t> = </a:t>
            </a:r>
            <a:r>
              <a:rPr sz="1200" dirty="0" err="1">
                <a:latin typeface="Courier"/>
              </a:rPr>
              <a:t>col_character</a:t>
            </a:r>
            <a:r>
              <a:rPr sz="1200" dirty="0">
                <a:latin typeface="Courier"/>
              </a:rPr>
              <a:t>(),
##   ..   </a:t>
            </a:r>
            <a:r>
              <a:rPr sz="1200" dirty="0" err="1">
                <a:latin typeface="Courier"/>
              </a:rPr>
              <a:t>sampleName</a:t>
            </a:r>
            <a:r>
              <a:rPr sz="1200" dirty="0">
                <a:latin typeface="Courier"/>
              </a:rPr>
              <a:t> = </a:t>
            </a:r>
            <a:r>
              <a:rPr sz="1200" dirty="0" err="1">
                <a:latin typeface="Courier"/>
              </a:rPr>
              <a:t>col_character</a:t>
            </a:r>
            <a:r>
              <a:rPr sz="1200" dirty="0">
                <a:latin typeface="Courier"/>
              </a:rPr>
              <a:t>(),
##   ..   </a:t>
            </a:r>
            <a:r>
              <a:rPr sz="1200" dirty="0" err="1">
                <a:latin typeface="Courier"/>
              </a:rPr>
              <a:t>compoundName</a:t>
            </a:r>
            <a:r>
              <a:rPr sz="1200" dirty="0">
                <a:latin typeface="Courier"/>
              </a:rPr>
              <a:t> = </a:t>
            </a:r>
            <a:r>
              <a:rPr sz="1200" dirty="0" err="1">
                <a:latin typeface="Courier"/>
              </a:rPr>
              <a:t>col_factor</a:t>
            </a:r>
            <a:r>
              <a:rPr sz="1200" dirty="0">
                <a:latin typeface="Courier"/>
              </a:rPr>
              <a:t>(levels = NULL, ordered = FALSE, </a:t>
            </a:r>
            <a:r>
              <a:rPr sz="1200" dirty="0" err="1">
                <a:latin typeface="Courier"/>
              </a:rPr>
              <a:t>include_na</a:t>
            </a:r>
            <a:r>
              <a:rPr sz="1200" dirty="0">
                <a:latin typeface="Courier"/>
              </a:rPr>
              <a:t> = FALSE),
##   ..   </a:t>
            </a:r>
            <a:r>
              <a:rPr sz="1200" dirty="0" err="1">
                <a:latin typeface="Courier"/>
              </a:rPr>
              <a:t>ionRatio</a:t>
            </a:r>
            <a:r>
              <a:rPr sz="1200" dirty="0">
                <a:latin typeface="Courier"/>
              </a:rPr>
              <a:t> = </a:t>
            </a:r>
            <a:r>
              <a:rPr sz="1200" dirty="0" err="1">
                <a:latin typeface="Courier"/>
              </a:rPr>
              <a:t>col_double</a:t>
            </a:r>
            <a:r>
              <a:rPr sz="1200" dirty="0">
                <a:latin typeface="Courier"/>
              </a:rPr>
              <a:t>(),
##   ..   response = </a:t>
            </a:r>
            <a:r>
              <a:rPr sz="1200" dirty="0" err="1">
                <a:latin typeface="Courier"/>
              </a:rPr>
              <a:t>col_double</a:t>
            </a:r>
            <a:r>
              <a:rPr sz="1200" dirty="0">
                <a:latin typeface="Courier"/>
              </a:rPr>
              <a:t>(),
##   ..   concentration = </a:t>
            </a:r>
            <a:r>
              <a:rPr sz="1200" dirty="0" err="1">
                <a:latin typeface="Courier"/>
              </a:rPr>
              <a:t>col_double</a:t>
            </a:r>
            <a:r>
              <a:rPr sz="1200" dirty="0">
                <a:latin typeface="Courier"/>
              </a:rPr>
              <a:t>(),
##   ..   </a:t>
            </a:r>
            <a:r>
              <a:rPr sz="1200" dirty="0" err="1">
                <a:latin typeface="Courier"/>
              </a:rPr>
              <a:t>sampleType</a:t>
            </a:r>
            <a:r>
              <a:rPr sz="1200" dirty="0">
                <a:latin typeface="Courier"/>
              </a:rPr>
              <a:t> = </a:t>
            </a:r>
            <a:r>
              <a:rPr sz="1200" dirty="0" err="1">
                <a:latin typeface="Courier"/>
              </a:rPr>
              <a:t>col_factor</a:t>
            </a:r>
            <a:r>
              <a:rPr sz="1200" dirty="0">
                <a:latin typeface="Courier"/>
              </a:rPr>
              <a:t>(levels = NULL, ordered = FALSE, </a:t>
            </a:r>
            <a:r>
              <a:rPr sz="1200" dirty="0" err="1">
                <a:latin typeface="Courier"/>
              </a:rPr>
              <a:t>include_na</a:t>
            </a:r>
            <a:r>
              <a:rPr sz="1200" dirty="0">
                <a:latin typeface="Courier"/>
              </a:rPr>
              <a:t> = FALSE),
##   ..   </a:t>
            </a:r>
            <a:r>
              <a:rPr sz="1200" dirty="0" err="1">
                <a:latin typeface="Courier"/>
              </a:rPr>
              <a:t>expectedConcentration</a:t>
            </a:r>
            <a:r>
              <a:rPr sz="1200" dirty="0">
                <a:latin typeface="Courier"/>
              </a:rPr>
              <a:t> = </a:t>
            </a:r>
            <a:r>
              <a:rPr sz="1200" dirty="0" err="1">
                <a:latin typeface="Courier"/>
              </a:rPr>
              <a:t>col_double</a:t>
            </a:r>
            <a:r>
              <a:rPr sz="1200" dirty="0">
                <a:latin typeface="Courier"/>
              </a:rPr>
              <a:t>(),
##   ..   </a:t>
            </a:r>
            <a:r>
              <a:rPr sz="1200" dirty="0" err="1">
                <a:latin typeface="Courier"/>
              </a:rPr>
              <a:t>usedForCurve</a:t>
            </a:r>
            <a:r>
              <a:rPr sz="1200" dirty="0">
                <a:latin typeface="Courier"/>
              </a:rPr>
              <a:t> = </a:t>
            </a:r>
            <a:r>
              <a:rPr sz="1200" dirty="0" err="1">
                <a:latin typeface="Courier"/>
              </a:rPr>
              <a:t>col_logical</a:t>
            </a:r>
            <a:r>
              <a:rPr sz="1200" dirty="0">
                <a:latin typeface="Courier"/>
              </a:rPr>
              <a:t>(),
##   ..   </a:t>
            </a:r>
            <a:r>
              <a:rPr sz="1200" dirty="0" err="1">
                <a:latin typeface="Courier"/>
              </a:rPr>
              <a:t>samplePassed</a:t>
            </a:r>
            <a:r>
              <a:rPr sz="1200" dirty="0">
                <a:latin typeface="Courier"/>
              </a:rPr>
              <a:t> = </a:t>
            </a:r>
            <a:r>
              <a:rPr sz="1200" dirty="0" err="1">
                <a:latin typeface="Courier"/>
              </a:rPr>
              <a:t>col_logical</a:t>
            </a:r>
            <a:r>
              <a:rPr sz="1200" dirty="0">
                <a:latin typeface="Courier"/>
              </a:rPr>
              <a:t>()
##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0" y="1600200"/>
            <a:ext cx="9144000" cy="5334856"/>
          </a:xfrm>
        </p:spPr>
        <p:txBody>
          <a:bodyPr>
            <a:normAutofit fontScale="47500" lnSpcReduction="20000"/>
          </a:bodyPr>
          <a:lstStyle/>
          <a:p>
            <a:pPr lvl="0" indent="0">
              <a:buNone/>
            </a:pPr>
            <a:r>
              <a:rPr sz="4200" dirty="0" err="1">
                <a:latin typeface="Courier"/>
              </a:rPr>
              <a:t>samples_jan_subset</a:t>
            </a:r>
            <a:r>
              <a:rPr sz="4200" dirty="0">
                <a:latin typeface="Courier"/>
              </a:rPr>
              <a:t> </a:t>
            </a:r>
            <a:r>
              <a:rPr sz="4200" dirty="0">
                <a:solidFill>
                  <a:srgbClr val="007020"/>
                </a:solidFill>
                <a:latin typeface="Courier"/>
              </a:rPr>
              <a:t>&lt;-</a:t>
            </a:r>
            <a:r>
              <a:rPr sz="4200" dirty="0">
                <a:latin typeface="Courier"/>
              </a:rPr>
              <a:t> </a:t>
            </a: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select</a:t>
            </a:r>
            <a:r>
              <a:rPr sz="4200" dirty="0">
                <a:latin typeface="Courier"/>
              </a:rPr>
              <a:t>(</a:t>
            </a:r>
            <a:r>
              <a:rPr sz="4200" dirty="0" err="1">
                <a:latin typeface="Courier"/>
              </a:rPr>
              <a:t>batch_name</a:t>
            </a:r>
            <a:r>
              <a:rPr sz="4200" dirty="0" err="1">
                <a:solidFill>
                  <a:srgbClr val="4070A0"/>
                </a:solidFill>
                <a:latin typeface="Courier"/>
              </a:rPr>
              <a:t>:</a:t>
            </a:r>
            <a:r>
              <a:rPr sz="4200" dirty="0" err="1">
                <a:latin typeface="Courier"/>
              </a:rPr>
              <a:t>expected_concentration</a:t>
            </a:r>
            <a:r>
              <a:rPr sz="4200" dirty="0">
                <a:latin typeface="Courier"/>
              </a:rPr>
              <a:t>)</a:t>
            </a:r>
            <a:br>
              <a:rPr sz="4200" dirty="0"/>
            </a:br>
            <a:r>
              <a:rPr sz="4200" dirty="0">
                <a:solidFill>
                  <a:srgbClr val="06287E"/>
                </a:solidFill>
                <a:latin typeface="Courier"/>
              </a:rPr>
              <a:t>head</a:t>
            </a:r>
            <a:r>
              <a:rPr sz="4200" dirty="0">
                <a:latin typeface="Courier"/>
              </a:rPr>
              <a:t>(</a:t>
            </a:r>
            <a:r>
              <a:rPr sz="4200" dirty="0" err="1">
                <a:latin typeface="Courier"/>
              </a:rPr>
              <a:t>samples_jan_subset</a:t>
            </a:r>
            <a:r>
              <a:rPr sz="4200" dirty="0">
                <a:latin typeface="Courier"/>
              </a:rPr>
              <a:t>)</a:t>
            </a:r>
            <a:endParaRPr lang="en-US" sz="4200" dirty="0">
              <a:latin typeface="Courier"/>
            </a:endParaRPr>
          </a:p>
          <a:p>
            <a:pPr lvl="0" indent="0">
              <a:buNone/>
            </a:pPr>
            <a:endParaRPr sz="4200" dirty="0">
              <a:latin typeface="Courier"/>
            </a:endParaRPr>
          </a:p>
          <a:p>
            <a:pPr lvl="0" indent="0">
              <a:buNone/>
            </a:pPr>
            <a:r>
              <a:rPr dirty="0">
                <a:latin typeface="Courier"/>
              </a:rPr>
              <a:t>## select: dropped 2 variables (</a:t>
            </a:r>
            <a:r>
              <a:rPr dirty="0" err="1">
                <a:latin typeface="Courier"/>
              </a:rPr>
              <a:t>used_for_curve</a:t>
            </a:r>
            <a:r>
              <a:rPr dirty="0">
                <a:latin typeface="Courier"/>
              </a:rPr>
              <a:t>, </a:t>
            </a:r>
            <a:r>
              <a:rPr dirty="0" err="1">
                <a:latin typeface="Courier"/>
              </a:rPr>
              <a:t>sample_passed</a:t>
            </a:r>
            <a:r>
              <a:rPr dirty="0">
                <a:latin typeface="Courier"/>
              </a:rPr>
              <a:t>)</a:t>
            </a:r>
          </a:p>
          <a:p>
            <a:pPr lvl="0" indent="0">
              <a:buNone/>
            </a:pPr>
            <a:r>
              <a:rPr dirty="0">
                <a:latin typeface="Courier"/>
              </a:rPr>
              <a:t>## # A </a:t>
            </a:r>
            <a:r>
              <a:rPr dirty="0" err="1">
                <a:latin typeface="Courier"/>
              </a:rPr>
              <a:t>tibble</a:t>
            </a:r>
            <a:r>
              <a:rPr dirty="0">
                <a:latin typeface="Courier"/>
              </a:rPr>
              <a:t>: 6 x 8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s253001     morphine              0        0             0
## 2 b802253    s253001     hydromorphone         0        0             0
## 3 b802253    s253001     oxymorphone           0        0             0
## 4 b802253    s253001     codeine               0        0             0
## 5 b802253    s253001     hydrocodone           0        0             0
## 6 b802253    s253001     oxycodone             0        0             0
## # … with 2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0" y="1600200"/>
            <a:ext cx="9144000" cy="5257800"/>
          </a:xfrm>
        </p:spPr>
        <p:txBody>
          <a:bodyPr>
            <a:normAutofit fontScale="62500" lnSpcReduction="20000"/>
          </a:bodyPr>
          <a:lstStyle/>
          <a:p>
            <a:pPr lvl="0" indent="0">
              <a:buNone/>
            </a:pPr>
            <a:r>
              <a:rPr dirty="0" err="1">
                <a:latin typeface="Courier"/>
              </a:rPr>
              <a:t>samples_jan_subset</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select</a:t>
            </a:r>
            <a:r>
              <a:rPr dirty="0">
                <a:latin typeface="Courier"/>
              </a:rPr>
              <a:t>(</a:t>
            </a:r>
            <a:r>
              <a:rPr dirty="0" err="1">
                <a:latin typeface="Courier"/>
              </a:rPr>
              <a:t>batch_name</a:t>
            </a:r>
            <a:r>
              <a:rPr dirty="0" err="1">
                <a:solidFill>
                  <a:srgbClr val="4070A0"/>
                </a:solidFill>
                <a:latin typeface="Courier"/>
              </a:rPr>
              <a:t>:</a:t>
            </a:r>
            <a:r>
              <a:rPr dirty="0" err="1">
                <a:latin typeface="Courier"/>
              </a:rPr>
              <a:t>compound_name</a:t>
            </a:r>
            <a:r>
              <a:rPr dirty="0">
                <a:latin typeface="Courier"/>
              </a:rPr>
              <a:t>, concentration)</a:t>
            </a:r>
            <a:br>
              <a:rPr dirty="0"/>
            </a:br>
            <a:r>
              <a:rPr dirty="0">
                <a:solidFill>
                  <a:srgbClr val="06287E"/>
                </a:solidFill>
                <a:latin typeface="Courier"/>
              </a:rPr>
              <a:t>head</a:t>
            </a:r>
            <a:r>
              <a:rPr dirty="0">
                <a:latin typeface="Courier"/>
              </a:rPr>
              <a:t>(</a:t>
            </a:r>
            <a:r>
              <a:rPr dirty="0" err="1">
                <a:latin typeface="Courier"/>
              </a:rPr>
              <a:t>samples_jan_subset</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 select: dropped 6 variables (</a:t>
            </a:r>
            <a:r>
              <a:rPr dirty="0" err="1">
                <a:latin typeface="Courier"/>
              </a:rPr>
              <a:t>ion_ratio</a:t>
            </a:r>
            <a:r>
              <a:rPr dirty="0">
                <a:latin typeface="Courier"/>
              </a:rPr>
              <a:t>, response, </a:t>
            </a:r>
            <a:r>
              <a:rPr dirty="0" err="1">
                <a:latin typeface="Courier"/>
              </a:rPr>
              <a:t>sample_type</a:t>
            </a:r>
            <a:r>
              <a:rPr dirty="0">
                <a:latin typeface="Courier"/>
              </a:rPr>
              <a:t>, </a:t>
            </a:r>
            <a:r>
              <a:rPr dirty="0" err="1">
                <a:latin typeface="Courier"/>
              </a:rPr>
              <a:t>expected_concentration</a:t>
            </a:r>
            <a:r>
              <a:rPr dirty="0">
                <a:latin typeface="Courier"/>
              </a:rPr>
              <a:t>, </a:t>
            </a:r>
            <a:r>
              <a:rPr dirty="0" err="1">
                <a:latin typeface="Courier"/>
              </a:rPr>
              <a:t>used_for_curve</a:t>
            </a:r>
            <a:r>
              <a:rPr dirty="0">
                <a:latin typeface="Courier"/>
              </a:rPr>
              <a:t>, …)</a:t>
            </a:r>
          </a:p>
          <a:p>
            <a:pPr lvl="0" indent="0">
              <a:buNone/>
            </a:pPr>
            <a:r>
              <a:rPr dirty="0">
                <a:latin typeface="Courier"/>
              </a:rPr>
              <a:t>## # A </a:t>
            </a:r>
            <a:r>
              <a:rPr dirty="0" err="1">
                <a:latin typeface="Courier"/>
              </a:rPr>
              <a:t>tibble</a:t>
            </a:r>
            <a:r>
              <a:rPr dirty="0">
                <a:latin typeface="Courier"/>
              </a:rPr>
              <a:t>: 6 x 4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 1 b802253    s253001     morphine                  0
## 2 b802253    s253001     hydromorphone             0
## 3 b802253    s253001     oxymorphone               0
## 4 b802253    s253001     codeine                   0
## 5 b802253    s253001     hydrocodone               0
## 6 b802253    s253001     oxycodone                 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Drop specific columns</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samples_jan_subset</a:t>
            </a:r>
            <a:r>
              <a:rPr sz="4200" dirty="0">
                <a:latin typeface="Courier"/>
              </a:rPr>
              <a:t> </a:t>
            </a:r>
            <a:r>
              <a:rPr sz="4200" dirty="0">
                <a:solidFill>
                  <a:srgbClr val="007020"/>
                </a:solidFill>
                <a:latin typeface="Courier"/>
              </a:rPr>
              <a:t>&lt;-</a:t>
            </a:r>
            <a:r>
              <a:rPr sz="4200" dirty="0">
                <a:latin typeface="Courier"/>
              </a:rPr>
              <a:t> </a:t>
            </a: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select</a:t>
            </a:r>
            <a:r>
              <a:rPr sz="4200" dirty="0">
                <a:latin typeface="Courier"/>
              </a:rPr>
              <a:t>(</a:t>
            </a:r>
            <a:r>
              <a:rPr sz="4200" dirty="0">
                <a:solidFill>
                  <a:srgbClr val="4070A0"/>
                </a:solidFill>
                <a:latin typeface="Courier"/>
              </a:rPr>
              <a:t>-</a:t>
            </a:r>
            <a:r>
              <a:rPr sz="4200" dirty="0" err="1">
                <a:latin typeface="Courier"/>
              </a:rPr>
              <a:t>used_for_curve</a:t>
            </a:r>
            <a:r>
              <a:rPr sz="4200" dirty="0">
                <a:latin typeface="Courier"/>
              </a:rPr>
              <a:t>, </a:t>
            </a:r>
            <a:r>
              <a:rPr sz="4200" dirty="0">
                <a:solidFill>
                  <a:srgbClr val="4070A0"/>
                </a:solidFill>
                <a:latin typeface="Courier"/>
              </a:rPr>
              <a:t>-</a:t>
            </a:r>
            <a:r>
              <a:rPr sz="4200" dirty="0" err="1">
                <a:latin typeface="Courier"/>
              </a:rPr>
              <a:t>sample_passed</a:t>
            </a:r>
            <a:r>
              <a:rPr sz="4200" dirty="0">
                <a:latin typeface="Courier"/>
              </a:rPr>
              <a:t>)</a:t>
            </a:r>
            <a:br>
              <a:rPr sz="4200" dirty="0"/>
            </a:br>
            <a:r>
              <a:rPr sz="4200" dirty="0">
                <a:solidFill>
                  <a:srgbClr val="06287E"/>
                </a:solidFill>
                <a:latin typeface="Courier"/>
              </a:rPr>
              <a:t>head</a:t>
            </a:r>
            <a:r>
              <a:rPr sz="4200" dirty="0">
                <a:latin typeface="Courier"/>
              </a:rPr>
              <a:t>(</a:t>
            </a:r>
            <a:r>
              <a:rPr sz="4200" dirty="0" err="1">
                <a:latin typeface="Courier"/>
              </a:rPr>
              <a:t>samples_jan_subset</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select: dropped 2 variables (</a:t>
            </a:r>
            <a:r>
              <a:rPr dirty="0" err="1">
                <a:latin typeface="Courier"/>
              </a:rPr>
              <a:t>used_for_curve</a:t>
            </a:r>
            <a:r>
              <a:rPr dirty="0">
                <a:latin typeface="Courier"/>
              </a:rPr>
              <a:t>, </a:t>
            </a:r>
            <a:r>
              <a:rPr dirty="0" err="1">
                <a:latin typeface="Courier"/>
              </a:rPr>
              <a:t>sample_passed</a:t>
            </a:r>
            <a:r>
              <a:rPr dirty="0">
                <a:latin typeface="Courier"/>
              </a:rPr>
              <a:t>)</a:t>
            </a:r>
          </a:p>
          <a:p>
            <a:pPr lvl="0" indent="0">
              <a:buNone/>
            </a:pPr>
            <a:r>
              <a:rPr dirty="0">
                <a:latin typeface="Courier"/>
              </a:rPr>
              <a:t>## # A </a:t>
            </a:r>
            <a:r>
              <a:rPr dirty="0" err="1">
                <a:latin typeface="Courier"/>
              </a:rPr>
              <a:t>tibble</a:t>
            </a:r>
            <a:r>
              <a:rPr dirty="0">
                <a:latin typeface="Courier"/>
              </a:rPr>
              <a:t>: 6 x 8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s253001     morphine              0        0             0
## 2 b802253    s253001     hydromorphone         0        0             0
## 3 b802253    s253001     oxymorphone           0        0             0
## 4 b802253    s253001     codeine               0        0             0
## 5 b802253    s253001     hydrocodone           0        0             0
## 6 b802253    s253001     oxycodone             0        0             0
## # … with 2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select() combined with starts_with()</a:t>
            </a:r>
          </a:p>
        </p:txBody>
      </p:sp>
      <p:sp>
        <p:nvSpPr>
          <p:cNvPr id="3" name="Content Placeholder 2"/>
          <p:cNvSpPr>
            <a:spLocks noGrp="1"/>
          </p:cNvSpPr>
          <p:nvPr>
            <p:ph idx="1"/>
          </p:nvPr>
        </p:nvSpPr>
        <p:spPr>
          <a:xfrm>
            <a:off x="0" y="1600200"/>
            <a:ext cx="9144000" cy="5257800"/>
          </a:xfrm>
        </p:spPr>
        <p:txBody>
          <a:bodyPr>
            <a:normAutofit fontScale="77500" lnSpcReduction="20000"/>
          </a:bodyPr>
          <a:lstStyle/>
          <a:p>
            <a:pPr lvl="0" indent="0">
              <a:buNone/>
            </a:pPr>
            <a:r>
              <a:rPr dirty="0" err="1">
                <a:latin typeface="Courier"/>
              </a:rPr>
              <a:t>samples_jan_vars</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select</a:t>
            </a:r>
            <a:r>
              <a:rPr dirty="0">
                <a:latin typeface="Courier"/>
              </a:rPr>
              <a:t>(</a:t>
            </a:r>
            <a:r>
              <a:rPr dirty="0" err="1">
                <a:solidFill>
                  <a:srgbClr val="06287E"/>
                </a:solidFill>
                <a:latin typeface="Courier"/>
              </a:rPr>
              <a:t>starts_with</a:t>
            </a:r>
            <a:r>
              <a:rPr dirty="0">
                <a:latin typeface="Courier"/>
              </a:rPr>
              <a:t>(</a:t>
            </a:r>
            <a:r>
              <a:rPr dirty="0">
                <a:solidFill>
                  <a:srgbClr val="4070A0"/>
                </a:solidFill>
                <a:latin typeface="Courier"/>
              </a:rPr>
              <a:t>"sample"</a:t>
            </a:r>
            <a:r>
              <a:rPr dirty="0">
                <a:latin typeface="Courier"/>
              </a:rPr>
              <a:t>))</a:t>
            </a:r>
          </a:p>
          <a:p>
            <a:pPr lvl="0" indent="0">
              <a:buNone/>
            </a:pPr>
            <a:r>
              <a:rPr dirty="0">
                <a:latin typeface="Courier"/>
              </a:rPr>
              <a:t>## select: dropped 7 variables (</a:t>
            </a:r>
            <a:r>
              <a:rPr dirty="0" err="1">
                <a:latin typeface="Courier"/>
              </a:rPr>
              <a:t>batch_name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a:t>
            </a:r>
          </a:p>
          <a:p>
            <a:pPr lvl="0" indent="0">
              <a:buNone/>
            </a:pPr>
            <a:r>
              <a:rPr dirty="0">
                <a:solidFill>
                  <a:srgbClr val="06287E"/>
                </a:solidFill>
                <a:latin typeface="Courier"/>
              </a:rPr>
              <a:t>glimpse</a:t>
            </a:r>
            <a:r>
              <a:rPr dirty="0">
                <a:latin typeface="Courier"/>
              </a:rPr>
              <a:t>(</a:t>
            </a:r>
            <a:r>
              <a:rPr dirty="0" err="1">
                <a:latin typeface="Courier"/>
              </a:rPr>
              <a:t>samples_jan_vars</a:t>
            </a:r>
            <a:r>
              <a:rPr dirty="0">
                <a:latin typeface="Courier"/>
              </a:rPr>
              <a:t>)</a:t>
            </a:r>
          </a:p>
          <a:p>
            <a:pPr lvl="0" indent="0">
              <a:buNone/>
            </a:pPr>
            <a:r>
              <a:rPr dirty="0">
                <a:latin typeface="Courier"/>
              </a:rPr>
              <a:t>## Rows: 187,200
## Columns: 3
## $ </a:t>
            </a:r>
            <a:r>
              <a:rPr dirty="0" err="1">
                <a:latin typeface="Courier"/>
              </a:rPr>
              <a:t>sample_name</a:t>
            </a:r>
            <a:r>
              <a:rPr dirty="0">
                <a:latin typeface="Courier"/>
              </a:rPr>
              <a:t>   &lt;</a:t>
            </a:r>
            <a:r>
              <a:rPr dirty="0" err="1">
                <a:latin typeface="Courier"/>
              </a:rPr>
              <a:t>chr</a:t>
            </a:r>
            <a:r>
              <a:rPr dirty="0">
                <a:latin typeface="Courier"/>
              </a:rPr>
              <a:t>&gt; "s253001", "s253001", "s253001", "s253001", "s253001", …
## $ </a:t>
            </a:r>
            <a:r>
              <a:rPr dirty="0" err="1">
                <a:latin typeface="Courier"/>
              </a:rPr>
              <a:t>sample_type</a:t>
            </a:r>
            <a:r>
              <a:rPr dirty="0">
                <a:latin typeface="Courier"/>
              </a:rPr>
              <a:t>   &lt;</a:t>
            </a:r>
            <a:r>
              <a:rPr dirty="0" err="1">
                <a:latin typeface="Courier"/>
              </a:rPr>
              <a:t>fct</a:t>
            </a:r>
            <a:r>
              <a:rPr dirty="0">
                <a:latin typeface="Courier"/>
              </a:rPr>
              <a:t>&gt; blank, blank, blank, blank, blank, blank, standard, </a:t>
            </a:r>
            <a:r>
              <a:rPr dirty="0" err="1">
                <a:latin typeface="Courier"/>
              </a:rPr>
              <a:t>sta</a:t>
            </a:r>
            <a:r>
              <a:rPr dirty="0">
                <a:latin typeface="Courier"/>
              </a:rPr>
              <a:t>…
## $ </a:t>
            </a:r>
            <a:r>
              <a:rPr dirty="0" err="1">
                <a:latin typeface="Courier"/>
              </a:rPr>
              <a:t>sample_passed</a:t>
            </a:r>
            <a:r>
              <a:rPr dirty="0">
                <a:latin typeface="Courier"/>
              </a:rPr>
              <a:t> &lt;</a:t>
            </a:r>
            <a:r>
              <a:rPr dirty="0" err="1">
                <a:latin typeface="Courier"/>
              </a:rPr>
              <a:t>lgl</a:t>
            </a:r>
            <a:r>
              <a:rPr dirty="0">
                <a:latin typeface="Courier"/>
              </a:rPr>
              <a:t>&gt; FALSE, TRUE, TRUE, TRUE, TRUE, TRUE, TRUE, TRUE, TRUE,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filter() allows you to pick rows (cases) based on values</a:t>
            </a:r>
          </a:p>
        </p:txBody>
      </p:sp>
      <p:pic>
        <p:nvPicPr>
          <p:cNvPr id="3" name="Picture 1" descr="../assets/filter.png"/>
          <p:cNvPicPr>
            <a:picLocks noGrp="1" noChangeAspect="1"/>
          </p:cNvPicPr>
          <p:nvPr/>
        </p:nvPicPr>
        <p:blipFill>
          <a:blip r:embed="rId2"/>
          <a:stretch>
            <a:fillRect/>
          </a:stretch>
        </p:blipFill>
        <p:spPr bwMode="auto">
          <a:xfrm>
            <a:off x="457200" y="2273300"/>
            <a:ext cx="8229600" cy="2654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a:latin typeface="Courier"/>
              </a:rPr>
              <a:t>filter()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36"/>
          <p:cNvSpPr txBox="1">
            <a:spLocks noGrp="1"/>
          </p:cNvSpPr>
          <p:nvPr>
            <p:ph type="title"/>
          </p:nvPr>
        </p:nvSpPr>
        <p:spPr>
          <a:xfrm>
            <a:off x="2696967" y="528549"/>
            <a:ext cx="3750066" cy="583152"/>
          </a:xfrm>
          <a:prstGeom prst="rect">
            <a:avLst/>
          </a:prstGeom>
          <a:noFill/>
          <a:ln>
            <a:noFill/>
          </a:ln>
        </p:spPr>
        <p:txBody>
          <a:bodyPr spcFirstLastPara="1" vert="horz" wrap="square" lIns="0" tIns="4841" rIns="0" bIns="0" rtlCol="0" anchor="t" anchorCtr="0">
            <a:noAutofit/>
          </a:bodyPr>
          <a:lstStyle/>
          <a:p>
            <a:pPr marL="5102"/>
            <a:r>
              <a:rPr lang="en-US" dirty="0">
                <a:solidFill>
                  <a:srgbClr val="000000"/>
                </a:solidFill>
              </a:rPr>
              <a:t>Logical tests</a:t>
            </a:r>
            <a:endParaRPr dirty="0"/>
          </a:p>
        </p:txBody>
      </p:sp>
      <p:graphicFrame>
        <p:nvGraphicFramePr>
          <p:cNvPr id="344" name="Google Shape;344;p36"/>
          <p:cNvGraphicFramePr/>
          <p:nvPr>
            <p:extLst>
              <p:ext uri="{D42A27DB-BD31-4B8C-83A1-F6EECF244321}">
                <p14:modId xmlns:p14="http://schemas.microsoft.com/office/powerpoint/2010/main" val="4155951522"/>
              </p:ext>
            </p:extLst>
          </p:nvPr>
        </p:nvGraphicFramePr>
        <p:xfrm>
          <a:off x="1006868" y="1900721"/>
          <a:ext cx="7376845" cy="4520630"/>
        </p:xfrm>
        <a:graphic>
          <a:graphicData uri="http://schemas.openxmlformats.org/drawingml/2006/table">
            <a:tbl>
              <a:tblPr firstRow="1" bandRow="1">
                <a:noFill/>
              </a:tblPr>
              <a:tblGrid>
                <a:gridCol w="2401899">
                  <a:extLst>
                    <a:ext uri="{9D8B030D-6E8A-4147-A177-3AD203B41FA5}">
                      <a16:colId xmlns:a16="http://schemas.microsoft.com/office/drawing/2014/main" val="20000"/>
                    </a:ext>
                  </a:extLst>
                </a:gridCol>
                <a:gridCol w="4974946">
                  <a:extLst>
                    <a:ext uri="{9D8B030D-6E8A-4147-A177-3AD203B41FA5}">
                      <a16:colId xmlns:a16="http://schemas.microsoft.com/office/drawing/2014/main" val="20001"/>
                    </a:ext>
                  </a:extLst>
                </a:gridCol>
              </a:tblGrid>
              <a:tr h="462376">
                <a:tc>
                  <a:txBody>
                    <a:bodyPr/>
                    <a:lstStyle/>
                    <a:p>
                      <a:pPr marL="1270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&lt;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2915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Less than</a:t>
                      </a:r>
                      <a:endParaRPr sz="2400" u="none" strike="noStrike" cap="none" dirty="0">
                        <a:latin typeface="+mj-lt"/>
                        <a:ea typeface="Calibri"/>
                        <a:cs typeface="Calibri"/>
                        <a:sym typeface="Calibri"/>
                      </a:endParaRPr>
                    </a:p>
                  </a:txBody>
                  <a:tcPr marL="0" marR="0" marT="2513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60474">
                <a:tc>
                  <a:txBody>
                    <a:bodyPr/>
                    <a:lstStyle/>
                    <a:p>
                      <a:pPr marL="1270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&gt;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2772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Greater than</a:t>
                      </a:r>
                      <a:endParaRPr sz="2400" u="none" strike="noStrike" cap="none" dirty="0">
                        <a:latin typeface="+mj-lt"/>
                        <a:ea typeface="Calibri"/>
                        <a:cs typeface="Calibri"/>
                        <a:sym typeface="Calibri"/>
                      </a:endParaRPr>
                    </a:p>
                  </a:txBody>
                  <a:tcPr marL="0" marR="0" marT="2829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64692">
                <a:tc>
                  <a:txBody>
                    <a:bodyPr/>
                    <a:lstStyle/>
                    <a:p>
                      <a:pPr marL="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090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Equal to</a:t>
                      </a:r>
                      <a:endParaRPr sz="2400" u="none" strike="noStrike" cap="none" dirty="0">
                        <a:latin typeface="+mj-lt"/>
                        <a:ea typeface="Calibri"/>
                        <a:cs typeface="Calibri"/>
                        <a:sym typeface="Calibri"/>
                      </a:endParaRPr>
                    </a:p>
                  </a:txBody>
                  <a:tcPr marL="0" marR="0" marT="268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62775">
                <a:tc>
                  <a:txBody>
                    <a:bodyPr/>
                    <a:lstStyle/>
                    <a:p>
                      <a:pPr marL="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&lt;=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2946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Less than or equal to</a:t>
                      </a:r>
                      <a:endParaRPr sz="2400" u="none" strike="noStrike" cap="none" dirty="0">
                        <a:latin typeface="+mj-lt"/>
                        <a:ea typeface="Calibri"/>
                        <a:cs typeface="Calibri"/>
                        <a:sym typeface="Calibri"/>
                      </a:endParaRPr>
                    </a:p>
                  </a:txBody>
                  <a:tcPr marL="0" marR="0" marT="254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4153">
                <a:tc>
                  <a:txBody>
                    <a:bodyPr/>
                    <a:lstStyle/>
                    <a:p>
                      <a:pPr marL="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&gt;=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280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Greater than or equal to</a:t>
                      </a:r>
                      <a:endParaRPr sz="2400" u="none" strike="noStrike" cap="none" dirty="0">
                        <a:latin typeface="+mj-lt"/>
                        <a:ea typeface="Calibri"/>
                        <a:cs typeface="Calibri"/>
                        <a:sym typeface="Calibri"/>
                      </a:endParaRPr>
                    </a:p>
                  </a:txBody>
                  <a:tcPr marL="0" marR="0" marT="2887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65449">
                <a:tc>
                  <a:txBody>
                    <a:bodyPr/>
                    <a:lstStyle/>
                    <a:p>
                      <a:pPr marL="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148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Not equal to</a:t>
                      </a:r>
                      <a:endParaRPr sz="2400" u="none" strike="noStrike" cap="none" dirty="0">
                        <a:latin typeface="+mj-lt"/>
                        <a:ea typeface="Calibri"/>
                        <a:cs typeface="Calibri"/>
                        <a:sym typeface="Calibri"/>
                      </a:endParaRPr>
                    </a:p>
                  </a:txBody>
                  <a:tcPr marL="0" marR="0" marT="2743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63547">
                <a:tc>
                  <a:txBody>
                    <a:bodyPr/>
                    <a:lstStyle/>
                    <a:p>
                      <a:pPr marL="0" marR="0" lvl="0" indent="0" algn="ctr" rtl="0">
                        <a:lnSpc>
                          <a:spcPct val="100000"/>
                        </a:lnSpc>
                        <a:spcBef>
                          <a:spcPts val="0"/>
                        </a:spcBef>
                        <a:spcAft>
                          <a:spcPts val="0"/>
                        </a:spcAft>
                        <a:buNone/>
                      </a:pP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400" u="none" strike="noStrike" cap="none" dirty="0">
                          <a:latin typeface="Consolas" panose="020B0609020204030204" pitchFamily="49" charset="0"/>
                          <a:ea typeface="Courier New"/>
                          <a:cs typeface="Consolas" panose="020B0609020204030204" pitchFamily="49" charset="0"/>
                          <a:sym typeface="Courier New"/>
                        </a:rPr>
                        <a:t>%in% </a:t>
                      </a:r>
                      <a:r>
                        <a:rPr lang="en-US"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4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004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Group membership</a:t>
                      </a:r>
                      <a:endParaRPr sz="2400" u="none" strike="noStrike" cap="none" dirty="0">
                        <a:latin typeface="+mj-lt"/>
                        <a:ea typeface="Calibri"/>
                        <a:cs typeface="Calibri"/>
                        <a:sym typeface="Calibri"/>
                      </a:endParaRPr>
                    </a:p>
                  </a:txBody>
                  <a:tcPr marL="0" marR="0" marT="257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61631">
                <a:tc>
                  <a:txBody>
                    <a:bodyPr/>
                    <a:lstStyle/>
                    <a:p>
                      <a:pPr marL="0" marR="0" lvl="0" indent="0" algn="ctr" rtl="0">
                        <a:lnSpc>
                          <a:spcPct val="100000"/>
                        </a:lnSpc>
                        <a:spcBef>
                          <a:spcPts val="0"/>
                        </a:spcBef>
                        <a:spcAft>
                          <a:spcPts val="0"/>
                        </a:spcAft>
                        <a:buNone/>
                      </a:pPr>
                      <a:r>
                        <a:rPr lang="en-US" sz="2400" u="none" strike="noStrike" cap="none" dirty="0">
                          <a:latin typeface="Consolas" panose="020B0609020204030204" pitchFamily="49" charset="0"/>
                          <a:ea typeface="Courier New"/>
                          <a:cs typeface="Consolas" panose="020B0609020204030204" pitchFamily="49" charset="0"/>
                          <a:sym typeface="Courier New"/>
                        </a:rPr>
                        <a:t>is.na(</a:t>
                      </a:r>
                      <a:r>
                        <a:rPr lang="en-US" sz="24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latin typeface="Consolas" panose="020B0609020204030204" pitchFamily="49" charset="0"/>
                          <a:ea typeface="Courier New"/>
                          <a:cs typeface="Consolas" panose="020B0609020204030204" pitchFamily="49" charset="0"/>
                          <a:sym typeface="Courier New"/>
                        </a:rPr>
                        <a:t>)</a:t>
                      </a:r>
                      <a:endParaRPr sz="2400" u="none" strike="noStrike" cap="none" dirty="0">
                        <a:latin typeface="Consolas" panose="020B0609020204030204" pitchFamily="49" charset="0"/>
                        <a:ea typeface="Courier New"/>
                        <a:cs typeface="Consolas" panose="020B0609020204030204" pitchFamily="49" charset="0"/>
                        <a:sym typeface="Courier New"/>
                      </a:endParaRPr>
                    </a:p>
                  </a:txBody>
                  <a:tcPr marL="0" marR="0" marT="2859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Is NA</a:t>
                      </a:r>
                      <a:endParaRPr sz="2400" u="none" strike="noStrike" cap="none" dirty="0">
                        <a:latin typeface="+mj-lt"/>
                        <a:ea typeface="Calibri"/>
                        <a:cs typeface="Calibri"/>
                        <a:sym typeface="Calibri"/>
                      </a:endParaRPr>
                    </a:p>
                  </a:txBody>
                  <a:tcPr marL="0" marR="0" marT="2426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5533">
                <a:tc>
                  <a:txBody>
                    <a:bodyPr/>
                    <a:lstStyle/>
                    <a:p>
                      <a:pPr marL="12700" marR="0" lvl="0" indent="0" algn="ctr" rtl="0">
                        <a:lnSpc>
                          <a:spcPct val="100000"/>
                        </a:lnSpc>
                        <a:spcBef>
                          <a:spcPts val="0"/>
                        </a:spcBef>
                        <a:spcAft>
                          <a:spcPts val="0"/>
                        </a:spcAft>
                        <a:buNone/>
                      </a:pPr>
                      <a:r>
                        <a:rPr lang="en-US" sz="2400" u="none" strike="noStrike" cap="none" dirty="0">
                          <a:latin typeface="Consolas" panose="020B0609020204030204" pitchFamily="49" charset="0"/>
                          <a:ea typeface="Courier New"/>
                          <a:cs typeface="Consolas" panose="020B0609020204030204" pitchFamily="49" charset="0"/>
                          <a:sym typeface="Courier New"/>
                        </a:rPr>
                        <a:t>!is.na(</a:t>
                      </a:r>
                      <a:r>
                        <a:rPr lang="en-US" sz="24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400" u="none" strike="noStrike" cap="none" dirty="0">
                          <a:latin typeface="Consolas" panose="020B0609020204030204" pitchFamily="49" charset="0"/>
                          <a:ea typeface="Courier New"/>
                          <a:cs typeface="Consolas" panose="020B0609020204030204" pitchFamily="49" charset="0"/>
                          <a:sym typeface="Courier New"/>
                        </a:rPr>
                        <a:t>)</a:t>
                      </a:r>
                      <a:endParaRPr sz="2400" u="none" strike="noStrike" cap="none" dirty="0">
                        <a:latin typeface="Consolas" panose="020B0609020204030204" pitchFamily="49" charset="0"/>
                        <a:ea typeface="Courier New"/>
                        <a:cs typeface="Consolas" panose="020B0609020204030204" pitchFamily="49" charset="0"/>
                        <a:sym typeface="Courier New"/>
                      </a:endParaRPr>
                    </a:p>
                  </a:txBody>
                  <a:tcPr marL="0" marR="0" marT="268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400" u="none" strike="noStrike" cap="none" dirty="0">
                          <a:latin typeface="+mj-lt"/>
                          <a:ea typeface="Calibri"/>
                          <a:cs typeface="Calibri"/>
                          <a:sym typeface="Calibri"/>
                        </a:rPr>
                        <a:t>Is not NA</a:t>
                      </a:r>
                      <a:endParaRPr sz="2400" u="none" strike="noStrike" cap="none" dirty="0">
                        <a:latin typeface="+mj-lt"/>
                        <a:ea typeface="Calibri"/>
                        <a:cs typeface="Calibri"/>
                        <a:sym typeface="Calibri"/>
                      </a:endParaRPr>
                    </a:p>
                  </a:txBody>
                  <a:tcPr marL="0" marR="0" marT="2772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530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compound_name</a:t>
            </a:r>
            <a:r>
              <a:rPr sz="4200" dirty="0">
                <a:latin typeface="Courier"/>
              </a:rPr>
              <a:t> </a:t>
            </a:r>
            <a:r>
              <a:rPr sz="4200" dirty="0">
                <a:solidFill>
                  <a:srgbClr val="4070A0"/>
                </a:solidFill>
                <a:latin typeface="Courier"/>
              </a:rPr>
              <a:t>==</a:t>
            </a:r>
            <a:r>
              <a:rPr sz="4200" dirty="0">
                <a:latin typeface="Courier"/>
              </a:rPr>
              <a:t> </a:t>
            </a:r>
            <a:r>
              <a:rPr sz="4200" dirty="0">
                <a:solidFill>
                  <a:srgbClr val="4070A0"/>
                </a:solidFill>
                <a:latin typeface="Courier"/>
              </a:rPr>
              <a:t>"morphine"</a:t>
            </a:r>
            <a:r>
              <a:rPr sz="4200" dirty="0">
                <a:latin typeface="Courier"/>
              </a:rPr>
              <a:t>) </a:t>
            </a:r>
            <a:r>
              <a:rPr sz="4200" dirty="0">
                <a:solidFill>
                  <a:srgbClr val="4070A0"/>
                </a:solidFill>
                <a:latin typeface="Courier"/>
              </a:rPr>
              <a:t>%&gt;%</a:t>
            </a:r>
            <a:r>
              <a:rPr sz="4200" dirty="0">
                <a:latin typeface="Courier"/>
              </a:rPr>
              <a:t> </a:t>
            </a:r>
            <a:r>
              <a:rPr sz="4200" i="1" dirty="0">
                <a:solidFill>
                  <a:srgbClr val="60A0B0"/>
                </a:solidFill>
                <a:latin typeface="Courier"/>
              </a:rPr>
              <a:t># note the two equal signs (one equal for assignment)</a:t>
            </a:r>
            <a:br>
              <a:rPr sz="4200" dirty="0"/>
            </a:br>
            <a:r>
              <a:rPr sz="4200" dirty="0">
                <a:latin typeface="Courier"/>
              </a:rPr>
              <a:t>  </a:t>
            </a:r>
            <a:r>
              <a:rPr sz="4200" dirty="0">
                <a:solidFill>
                  <a:srgbClr val="06287E"/>
                </a:solidFill>
                <a:latin typeface="Courier"/>
              </a:rPr>
              <a:t>head</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156,000 rows (83%), 31,200 rows remaining</a:t>
            </a:r>
          </a:p>
          <a:p>
            <a:pPr lvl="0" indent="0">
              <a:buNone/>
            </a:pPr>
            <a:r>
              <a:rPr dirty="0">
                <a:latin typeface="Courier"/>
              </a:rPr>
              <a:t>## # A </a:t>
            </a:r>
            <a:r>
              <a:rPr dirty="0" err="1">
                <a:latin typeface="Courier"/>
              </a:rPr>
              <a:t>tibble</a:t>
            </a:r>
            <a:r>
              <a:rPr dirty="0">
                <a:latin typeface="Courier"/>
              </a:rPr>
              <a:t>: 6 x 10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s253001     morphine          0        0               0  
## 2 b802253    s253002     morphine          0        0               0  
## 3 b802253    s253003     morphine          0.735    0.147          19.0
## 4 b802253    s253004     morphine          0.817    0.427          55.1
## 5 b802253    s253005     morphine          0.885    0.769          99.2
## 6 b802253    s253006     morphine          0.714    1.48          191. 
## # … with 4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
## #   </a:t>
            </a:r>
            <a:r>
              <a:rPr dirty="0" err="1">
                <a:latin typeface="Courier"/>
              </a:rPr>
              <a:t>used_for_curve</a:t>
            </a:r>
            <a:r>
              <a:rPr dirty="0">
                <a:latin typeface="Courier"/>
              </a:rPr>
              <a:t> &lt;</a:t>
            </a:r>
            <a:r>
              <a:rPr dirty="0" err="1">
                <a:latin typeface="Courier"/>
              </a:rPr>
              <a:t>lgl</a:t>
            </a:r>
            <a:r>
              <a:rPr dirty="0">
                <a:latin typeface="Courier"/>
              </a:rPr>
              <a:t>&gt;, </a:t>
            </a:r>
            <a:r>
              <a:rPr dirty="0" err="1">
                <a:latin typeface="Courier"/>
              </a:rPr>
              <a:t>sample_passed</a:t>
            </a:r>
            <a:r>
              <a:rPr dirty="0">
                <a:latin typeface="Courier"/>
              </a:rPr>
              <a:t> &lt;</a:t>
            </a:r>
            <a:r>
              <a:rPr dirty="0" err="1">
                <a:latin typeface="Courier"/>
              </a:rPr>
              <a:t>lgl</a:t>
            </a:r>
            <a:r>
              <a:rPr dirty="0">
                <a:latin typeface="Courier"/>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the tidyverse?</a:t>
            </a:r>
          </a:p>
        </p:txBody>
      </p:sp>
      <p:sp>
        <p:nvSpPr>
          <p:cNvPr id="3" name="Content Placeholder 2"/>
          <p:cNvSpPr>
            <a:spLocks noGrp="1"/>
          </p:cNvSpPr>
          <p:nvPr>
            <p:ph idx="1"/>
          </p:nvPr>
        </p:nvSpPr>
        <p:spPr/>
        <p:txBody>
          <a:bodyPr/>
          <a:lstStyle/>
          <a:p>
            <a:pPr lvl="1"/>
            <a:r>
              <a:t>According to the </a:t>
            </a:r>
            <a:r>
              <a:rPr>
                <a:hlinkClick r:id="rId2"/>
              </a:rPr>
              <a:t>tidyverse website</a:t>
            </a:r>
            <a:r>
              <a:t>, "the tidyverse is an </a:t>
            </a:r>
            <a:r>
              <a:rPr i="1"/>
              <a:t>opinionated</a:t>
            </a:r>
            <a:r>
              <a:t> collection of R packages designed for data science</a:t>
            </a:r>
          </a:p>
          <a:p>
            <a:pPr lvl="1"/>
            <a:r>
              <a:t>Consistent interface for functions</a:t>
            </a:r>
          </a:p>
          <a:p>
            <a:pPr lvl="1"/>
            <a:r>
              <a:t>Special version of data frame - </a:t>
            </a:r>
            <a:r>
              <a:rPr>
                <a:hlinkClick r:id="rId3"/>
              </a:rPr>
              <a:t>tibble</a:t>
            </a:r>
          </a:p>
          <a:p>
            <a:pPr lvl="2"/>
            <a:r>
              <a:t>Better printed output</a:t>
            </a:r>
          </a:p>
          <a:p>
            <a:pPr lvl="2"/>
            <a:r>
              <a:t>More predictable behavior (does not change data types unexpectedly)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based on a list</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compound_name</a:t>
            </a:r>
            <a:r>
              <a:rPr sz="4200" dirty="0">
                <a:latin typeface="Courier"/>
              </a:rPr>
              <a:t> </a:t>
            </a:r>
            <a:r>
              <a:rPr sz="4200" dirty="0">
                <a:solidFill>
                  <a:srgbClr val="4070A0"/>
                </a:solidFill>
                <a:latin typeface="Courier"/>
              </a:rPr>
              <a:t>%in%</a:t>
            </a:r>
            <a:r>
              <a:rPr sz="4200" dirty="0">
                <a:latin typeface="Courier"/>
              </a:rPr>
              <a:t> </a:t>
            </a:r>
            <a:r>
              <a:rPr sz="4200" dirty="0">
                <a:solidFill>
                  <a:srgbClr val="06287E"/>
                </a:solidFill>
                <a:latin typeface="Courier"/>
              </a:rPr>
              <a:t>c</a:t>
            </a:r>
            <a:r>
              <a:rPr sz="4200" dirty="0">
                <a:latin typeface="Courier"/>
              </a:rPr>
              <a:t>(</a:t>
            </a:r>
            <a:r>
              <a:rPr sz="4200" dirty="0">
                <a:solidFill>
                  <a:srgbClr val="4070A0"/>
                </a:solidFill>
                <a:latin typeface="Courier"/>
              </a:rPr>
              <a:t>"morphine"</a:t>
            </a:r>
            <a:r>
              <a:rPr sz="4200" dirty="0">
                <a:latin typeface="Courier"/>
              </a:rPr>
              <a:t>, </a:t>
            </a:r>
            <a:r>
              <a:rPr sz="4200" dirty="0">
                <a:solidFill>
                  <a:srgbClr val="4070A0"/>
                </a:solidFill>
                <a:latin typeface="Courier"/>
              </a:rPr>
              <a:t>"hydromorphone"</a:t>
            </a:r>
            <a:r>
              <a:rPr sz="4200" dirty="0">
                <a:latin typeface="Courier"/>
              </a:rPr>
              <a:t>)) </a:t>
            </a:r>
            <a:r>
              <a:rPr sz="4200" dirty="0">
                <a:solidFill>
                  <a:srgbClr val="4070A0"/>
                </a:solidFill>
                <a:latin typeface="Courier"/>
              </a:rPr>
              <a:t>%&gt;%</a:t>
            </a:r>
            <a:r>
              <a:rPr sz="4200" dirty="0">
                <a:latin typeface="Courier"/>
              </a:rPr>
              <a:t> </a:t>
            </a:r>
            <a:r>
              <a:rPr sz="4200" i="1" dirty="0">
                <a:solidFill>
                  <a:srgbClr val="60A0B0"/>
                </a:solidFill>
                <a:latin typeface="Courier"/>
              </a:rPr>
              <a:t># note the use of the c() function to create a list</a:t>
            </a:r>
            <a:br>
              <a:rPr sz="4200" dirty="0"/>
            </a:br>
            <a:r>
              <a:rPr sz="4200" dirty="0">
                <a:latin typeface="Courier"/>
              </a:rPr>
              <a:t>  </a:t>
            </a:r>
            <a:r>
              <a:rPr sz="4200" dirty="0">
                <a:solidFill>
                  <a:srgbClr val="06287E"/>
                </a:solidFill>
                <a:latin typeface="Courier"/>
              </a:rPr>
              <a:t>head</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124,800 rows (67%), 62,400 rows remaining</a:t>
            </a:r>
          </a:p>
          <a:p>
            <a:pPr lvl="0" indent="0">
              <a:buNone/>
            </a:pPr>
            <a:r>
              <a:rPr dirty="0">
                <a:latin typeface="Courier"/>
              </a:rPr>
              <a:t>## # A </a:t>
            </a:r>
            <a:r>
              <a:rPr dirty="0" err="1">
                <a:latin typeface="Courier"/>
              </a:rPr>
              <a:t>tibble</a:t>
            </a:r>
            <a:r>
              <a:rPr dirty="0">
                <a:latin typeface="Courier"/>
              </a:rPr>
              <a:t>: 6 x 10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s253001     morphine          0        0               0  
## 2 b802253    s253001     hydromorphone     0        0               0  
## 3 b802253    s253002     morphine          0        0               0  
## 4 b802253    s253002     hydromorphone     0        0               0  
## 5 b802253    s253003     morphine          0.735    0.147          19.0
## 6 b802253    s253003     hydromorphone     0.811    0.136          17.7
## # … with 4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
## #   </a:t>
            </a:r>
            <a:r>
              <a:rPr dirty="0" err="1">
                <a:latin typeface="Courier"/>
              </a:rPr>
              <a:t>used_for_curve</a:t>
            </a:r>
            <a:r>
              <a:rPr dirty="0">
                <a:latin typeface="Courier"/>
              </a:rPr>
              <a:t> &lt;</a:t>
            </a:r>
            <a:r>
              <a:rPr dirty="0" err="1">
                <a:latin typeface="Courier"/>
              </a:rPr>
              <a:t>lgl</a:t>
            </a:r>
            <a:r>
              <a:rPr dirty="0">
                <a:latin typeface="Courier"/>
              </a:rPr>
              <a:t>&gt;, </a:t>
            </a:r>
            <a:r>
              <a:rPr dirty="0" err="1">
                <a:latin typeface="Courier"/>
              </a:rPr>
              <a:t>sample_passed</a:t>
            </a:r>
            <a:r>
              <a:rPr dirty="0">
                <a:latin typeface="Courier"/>
              </a:rPr>
              <a:t> &lt;</a:t>
            </a:r>
            <a:r>
              <a:rPr dirty="0" err="1">
                <a:latin typeface="Courier"/>
              </a:rPr>
              <a:t>lgl</a:t>
            </a:r>
            <a:r>
              <a:rPr dirty="0">
                <a:latin typeface="Courier"/>
              </a:rPr>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filter() with more than one condition</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sample_type</a:t>
            </a:r>
            <a:r>
              <a:rPr sz="4200" dirty="0">
                <a:latin typeface="Courier"/>
              </a:rPr>
              <a:t> </a:t>
            </a:r>
            <a:r>
              <a:rPr sz="4200" dirty="0">
                <a:solidFill>
                  <a:srgbClr val="4070A0"/>
                </a:solidFill>
                <a:latin typeface="Courier"/>
              </a:rPr>
              <a:t>==</a:t>
            </a:r>
            <a:r>
              <a:rPr sz="4200" dirty="0">
                <a:latin typeface="Courier"/>
              </a:rPr>
              <a:t> </a:t>
            </a:r>
            <a:r>
              <a:rPr sz="4200" dirty="0">
                <a:solidFill>
                  <a:srgbClr val="4070A0"/>
                </a:solidFill>
                <a:latin typeface="Courier"/>
              </a:rPr>
              <a:t>"unknown"</a:t>
            </a:r>
            <a:r>
              <a:rPr sz="4200" dirty="0">
                <a:latin typeface="Courier"/>
              </a:rPr>
              <a:t>, concentration </a:t>
            </a:r>
            <a:r>
              <a:rPr sz="4200" dirty="0">
                <a:solidFill>
                  <a:srgbClr val="4070A0"/>
                </a:solidFill>
                <a:latin typeface="Courier"/>
              </a:rPr>
              <a:t>&gt;</a:t>
            </a:r>
            <a:r>
              <a:rPr sz="4200" dirty="0">
                <a:latin typeface="Courier"/>
              </a:rPr>
              <a:t> </a:t>
            </a:r>
            <a:r>
              <a:rPr sz="4200" dirty="0">
                <a:solidFill>
                  <a:srgbClr val="40A070"/>
                </a:solidFill>
                <a:latin typeface="Courier"/>
              </a:rPr>
              <a:t>0</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head</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115,298 rows (62%), 71,902 rows remaining</a:t>
            </a:r>
          </a:p>
          <a:p>
            <a:pPr lvl="0" indent="0">
              <a:buNone/>
            </a:pPr>
            <a:r>
              <a:rPr dirty="0">
                <a:latin typeface="Courier"/>
              </a:rPr>
              <a:t>## # A </a:t>
            </a:r>
            <a:r>
              <a:rPr dirty="0" err="1">
                <a:latin typeface="Courier"/>
              </a:rPr>
              <a:t>tibble</a:t>
            </a:r>
            <a:r>
              <a:rPr dirty="0">
                <a:latin typeface="Courier"/>
              </a:rPr>
              <a:t>: 6 x 10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s253010     codeine           0.881     2.48          303.
## 2 b802253    s253011     codeine           0.790     1.94          237.
## 3 b802253    s253011     oxycodone         0.813     4.13          458.
## 4 b802253    s253012     morphine          0.775     2.83          365.
## 5 b802253    s253012     hydromorphone     0.851     1.45          189.
## 6 b802253    s253012     codeine           0.774     3.23          394.
## # … with 4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
## #   </a:t>
            </a:r>
            <a:r>
              <a:rPr dirty="0" err="1">
                <a:latin typeface="Courier"/>
              </a:rPr>
              <a:t>used_for_curve</a:t>
            </a:r>
            <a:r>
              <a:rPr dirty="0">
                <a:latin typeface="Courier"/>
              </a:rPr>
              <a:t> &lt;</a:t>
            </a:r>
            <a:r>
              <a:rPr dirty="0" err="1">
                <a:latin typeface="Courier"/>
              </a:rPr>
              <a:t>lgl</a:t>
            </a:r>
            <a:r>
              <a:rPr dirty="0">
                <a:latin typeface="Courier"/>
              </a:rPr>
              <a:t>&gt;, </a:t>
            </a:r>
            <a:r>
              <a:rPr dirty="0" err="1">
                <a:latin typeface="Courier"/>
              </a:rPr>
              <a:t>sample_passed</a:t>
            </a:r>
            <a:r>
              <a:rPr dirty="0">
                <a:latin typeface="Courier"/>
              </a:rPr>
              <a:t> &lt;</a:t>
            </a:r>
            <a:r>
              <a:rPr dirty="0" err="1">
                <a:latin typeface="Courier"/>
              </a:rPr>
              <a:t>lgl</a:t>
            </a:r>
            <a:r>
              <a:rPr dirty="0">
                <a:latin typeface="Courier"/>
              </a:rPr>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with OR condition</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sample_type</a:t>
            </a:r>
            <a:r>
              <a:rPr sz="4200" dirty="0">
                <a:latin typeface="Courier"/>
              </a:rPr>
              <a:t> </a:t>
            </a:r>
            <a:r>
              <a:rPr sz="4200" dirty="0">
                <a:solidFill>
                  <a:srgbClr val="4070A0"/>
                </a:solidFill>
                <a:latin typeface="Courier"/>
              </a:rPr>
              <a:t>==</a:t>
            </a:r>
            <a:r>
              <a:rPr sz="4200" dirty="0">
                <a:latin typeface="Courier"/>
              </a:rPr>
              <a:t> </a:t>
            </a:r>
            <a:r>
              <a:rPr sz="4200" dirty="0">
                <a:solidFill>
                  <a:srgbClr val="4070A0"/>
                </a:solidFill>
                <a:latin typeface="Courier"/>
              </a:rPr>
              <a:t>"unknown"</a:t>
            </a:r>
            <a:r>
              <a:rPr sz="4200" dirty="0">
                <a:latin typeface="Courier"/>
              </a:rPr>
              <a:t> </a:t>
            </a:r>
            <a:r>
              <a:rPr sz="4200" dirty="0">
                <a:solidFill>
                  <a:srgbClr val="4070A0"/>
                </a:solidFill>
                <a:latin typeface="Courier"/>
              </a:rPr>
              <a:t>|</a:t>
            </a:r>
            <a:r>
              <a:rPr sz="4200" dirty="0">
                <a:latin typeface="Courier"/>
              </a:rPr>
              <a:t> concentration </a:t>
            </a:r>
            <a:r>
              <a:rPr sz="4200" dirty="0">
                <a:solidFill>
                  <a:srgbClr val="4070A0"/>
                </a:solidFill>
                <a:latin typeface="Courier"/>
              </a:rPr>
              <a:t>&gt;</a:t>
            </a:r>
            <a:r>
              <a:rPr sz="4200" dirty="0">
                <a:latin typeface="Courier"/>
              </a:rPr>
              <a:t> </a:t>
            </a:r>
            <a:r>
              <a:rPr sz="4200" dirty="0">
                <a:solidFill>
                  <a:srgbClr val="40A070"/>
                </a:solidFill>
                <a:latin typeface="Courier"/>
              </a:rPr>
              <a:t>0</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head</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10,800 rows (6%), 176,400 rows remaining</a:t>
            </a:r>
          </a:p>
          <a:p>
            <a:pPr lvl="0" indent="0">
              <a:buNone/>
            </a:pPr>
            <a:r>
              <a:rPr dirty="0">
                <a:latin typeface="Courier"/>
              </a:rPr>
              <a:t>## # A </a:t>
            </a:r>
            <a:r>
              <a:rPr dirty="0" err="1">
                <a:latin typeface="Courier"/>
              </a:rPr>
              <a:t>tibble</a:t>
            </a:r>
            <a:r>
              <a:rPr dirty="0">
                <a:latin typeface="Courier"/>
              </a:rPr>
              <a:t>: 6 x 10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s253003     morphine          0.735    0.147          19.0
## 2 b802253    s253003     hydromorphone     0.811    0.136          17.7
## 3 b802253    s253003     oxymorphone       0.716    0.146          18.3
## 4 b802253    s253003     codeine           0.811    0.179          21.8
## 5 b802253    s253003     hydrocodone       0.767    0.146          22.2
## 6 b802253    s253003     oxycodone         0.841    0.188          20.8
## # … with 4 more variables: </a:t>
            </a:r>
            <a:r>
              <a:rPr dirty="0" err="1">
                <a:latin typeface="Courier"/>
              </a:rPr>
              <a:t>sample_type</a:t>
            </a:r>
            <a:r>
              <a:rPr dirty="0">
                <a:latin typeface="Courier"/>
              </a:rPr>
              <a:t> &lt;</a:t>
            </a:r>
            <a:r>
              <a:rPr dirty="0" err="1">
                <a:latin typeface="Courier"/>
              </a:rPr>
              <a:t>fct</a:t>
            </a:r>
            <a:r>
              <a:rPr dirty="0">
                <a:latin typeface="Courier"/>
              </a:rPr>
              <a:t>&gt;, </a:t>
            </a:r>
            <a:r>
              <a:rPr dirty="0" err="1">
                <a:latin typeface="Courier"/>
              </a:rPr>
              <a:t>expected_concentration</a:t>
            </a:r>
            <a:r>
              <a:rPr dirty="0">
                <a:latin typeface="Courier"/>
              </a:rPr>
              <a:t> &lt;</a:t>
            </a:r>
            <a:r>
              <a:rPr dirty="0" err="1">
                <a:latin typeface="Courier"/>
              </a:rPr>
              <a:t>dbl</a:t>
            </a:r>
            <a:r>
              <a:rPr dirty="0">
                <a:latin typeface="Courier"/>
              </a:rPr>
              <a:t>&gt;,
## #   </a:t>
            </a:r>
            <a:r>
              <a:rPr dirty="0" err="1">
                <a:latin typeface="Courier"/>
              </a:rPr>
              <a:t>used_for_curve</a:t>
            </a:r>
            <a:r>
              <a:rPr dirty="0">
                <a:latin typeface="Courier"/>
              </a:rPr>
              <a:t> &lt;</a:t>
            </a:r>
            <a:r>
              <a:rPr dirty="0" err="1">
                <a:latin typeface="Courier"/>
              </a:rPr>
              <a:t>lgl</a:t>
            </a:r>
            <a:r>
              <a:rPr dirty="0">
                <a:latin typeface="Courier"/>
              </a:rPr>
              <a:t>&gt;, </a:t>
            </a:r>
            <a:r>
              <a:rPr dirty="0" err="1">
                <a:latin typeface="Courier"/>
              </a:rPr>
              <a:t>sample_passed</a:t>
            </a:r>
            <a:r>
              <a:rPr dirty="0">
                <a:latin typeface="Courier"/>
              </a:rPr>
              <a:t> &lt;</a:t>
            </a:r>
            <a:r>
              <a:rPr dirty="0" err="1">
                <a:latin typeface="Courier"/>
              </a:rPr>
              <a:t>lgl</a:t>
            </a:r>
            <a:r>
              <a:rPr dirty="0">
                <a:latin typeface="Courier"/>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a:t>
            </a:r>
          </a:p>
        </p:txBody>
      </p:sp>
      <p:sp>
        <p:nvSpPr>
          <p:cNvPr id="3" name="Content Placeholder 2"/>
          <p:cNvSpPr>
            <a:spLocks noGrp="1"/>
          </p:cNvSpPr>
          <p:nvPr>
            <p:ph idx="1"/>
          </p:nvPr>
        </p:nvSpPr>
        <p:spPr/>
        <p:txBody>
          <a:bodyPr/>
          <a:lstStyle/>
          <a:p>
            <a:pPr marL="0" lvl="0" indent="0">
              <a:buNone/>
            </a:pPr>
            <a:r>
              <a:t>Carve the January data set in both directions. Extract sample information (batch, sample, compound) and ion ratio data for only oxycodone measurements in unknown sample types with a concentration &gt; 0. Provide a summary of the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 Comments</a:t>
            </a:r>
          </a:p>
        </p:txBody>
      </p:sp>
      <p:sp>
        <p:nvSpPr>
          <p:cNvPr id="3" name="Content Placeholder 2"/>
          <p:cNvSpPr>
            <a:spLocks noGrp="1"/>
          </p:cNvSpPr>
          <p:nvPr>
            <p:ph idx="1"/>
          </p:nvPr>
        </p:nvSpPr>
        <p:spPr/>
        <p:txBody>
          <a:bodyPr/>
          <a:lstStyle/>
          <a:p>
            <a:pPr lvl="1"/>
            <a:r>
              <a:t>Order of operations may be very important</a:t>
            </a:r>
          </a:p>
          <a:p>
            <a:pPr lvl="1"/>
            <a:r>
              <a:t>tidylog package can be helpful to clarify how each operation impacted data set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Expanding your data set</a:t>
            </a:r>
          </a:p>
        </p:txBody>
      </p:sp>
      <p:sp>
        <p:nvSpPr>
          <p:cNvPr id="3" name="Content Placeholder 2"/>
          <p:cNvSpPr>
            <a:spLocks noGrp="1"/>
          </p:cNvSpPr>
          <p:nvPr>
            <p:ph idx="1"/>
          </p:nvPr>
        </p:nvSpPr>
        <p:spPr/>
        <p:txBody>
          <a:bodyPr/>
          <a:lstStyle/>
          <a:p>
            <a:pPr lvl="1"/>
            <a:r>
              <a:rPr>
                <a:latin typeface="Courier"/>
              </a:rPr>
              <a:t>mutate()</a:t>
            </a:r>
            <a:r>
              <a:t> function provides a quick and clean way to add additional variables</a:t>
            </a:r>
          </a:p>
          <a:p>
            <a:pPr lvl="1"/>
            <a:r>
              <a:t>argument(s): name of the new column =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a:xfrm>
            <a:off x="1" y="1600200"/>
            <a:ext cx="9144000" cy="5257800"/>
          </a:xfrm>
        </p:spPr>
        <p:txBody>
          <a:bodyPr>
            <a:normAutofit/>
          </a:bodyPr>
          <a:lstStyle/>
          <a:p>
            <a:pPr lvl="0" indent="0">
              <a:buNone/>
            </a:pPr>
            <a:r>
              <a:rPr sz="2800" dirty="0" err="1">
                <a:latin typeface="Courier"/>
              </a:rPr>
              <a:t>samples_jan</a:t>
            </a:r>
            <a:r>
              <a:rPr sz="2800" dirty="0">
                <a:latin typeface="Courier"/>
              </a:rPr>
              <a:t> </a:t>
            </a:r>
            <a:r>
              <a:rPr sz="2800" dirty="0">
                <a:solidFill>
                  <a:srgbClr val="4070A0"/>
                </a:solidFill>
                <a:latin typeface="Courier"/>
              </a:rPr>
              <a:t>%&gt;%</a:t>
            </a:r>
            <a:br>
              <a:rPr sz="2800" dirty="0"/>
            </a:br>
            <a:r>
              <a:rPr sz="2800" dirty="0">
                <a:latin typeface="Courier"/>
              </a:rPr>
              <a:t>  </a:t>
            </a:r>
            <a:r>
              <a:rPr sz="2800" dirty="0">
                <a:solidFill>
                  <a:srgbClr val="06287E"/>
                </a:solidFill>
                <a:latin typeface="Courier"/>
              </a:rPr>
              <a:t>filter</a:t>
            </a:r>
            <a:r>
              <a:rPr sz="2800" dirty="0">
                <a:latin typeface="Courier"/>
              </a:rPr>
              <a:t>(</a:t>
            </a:r>
            <a:r>
              <a:rPr sz="2800" dirty="0" err="1">
                <a:latin typeface="Courier"/>
              </a:rPr>
              <a:t>sample_type</a:t>
            </a:r>
            <a:r>
              <a:rPr sz="2800" dirty="0">
                <a:latin typeface="Courier"/>
              </a:rPr>
              <a:t> </a:t>
            </a:r>
            <a:r>
              <a:rPr sz="2800" dirty="0">
                <a:solidFill>
                  <a:srgbClr val="4070A0"/>
                </a:solidFill>
                <a:latin typeface="Courier"/>
              </a:rPr>
              <a:t>==</a:t>
            </a:r>
            <a:r>
              <a:rPr sz="2800" dirty="0">
                <a:latin typeface="Courier"/>
              </a:rPr>
              <a:t> </a:t>
            </a:r>
            <a:r>
              <a:rPr sz="2800" dirty="0">
                <a:solidFill>
                  <a:srgbClr val="4070A0"/>
                </a:solidFill>
                <a:latin typeface="Courier"/>
              </a:rPr>
              <a:t>"standard"</a:t>
            </a:r>
            <a:r>
              <a:rPr sz="2800" dirty="0">
                <a:latin typeface="Courier"/>
              </a:rPr>
              <a:t>, </a:t>
            </a:r>
            <a:r>
              <a:rPr sz="2800" dirty="0" err="1">
                <a:latin typeface="Courier"/>
              </a:rPr>
              <a:t>expected_concentration</a:t>
            </a:r>
            <a:r>
              <a:rPr sz="2800" dirty="0">
                <a:latin typeface="Courier"/>
              </a:rPr>
              <a:t> </a:t>
            </a:r>
            <a:r>
              <a:rPr sz="2800" dirty="0">
                <a:solidFill>
                  <a:srgbClr val="4070A0"/>
                </a:solidFill>
                <a:latin typeface="Courier"/>
              </a:rPr>
              <a:t>&gt;</a:t>
            </a:r>
            <a:r>
              <a:rPr sz="2800" dirty="0">
                <a:latin typeface="Courier"/>
              </a:rPr>
              <a:t> </a:t>
            </a:r>
            <a:r>
              <a:rPr sz="2800" dirty="0">
                <a:solidFill>
                  <a:srgbClr val="40A070"/>
                </a:solidFill>
                <a:latin typeface="Courier"/>
              </a:rPr>
              <a:t>0</a:t>
            </a:r>
            <a:r>
              <a:rPr sz="2800" dirty="0">
                <a:latin typeface="Courier"/>
              </a:rPr>
              <a:t>) </a:t>
            </a:r>
            <a:r>
              <a:rPr sz="2800" dirty="0">
                <a:solidFill>
                  <a:srgbClr val="4070A0"/>
                </a:solidFill>
                <a:latin typeface="Courier"/>
              </a:rPr>
              <a:t>%&gt;%</a:t>
            </a:r>
            <a:br>
              <a:rPr sz="2800" dirty="0"/>
            </a:br>
            <a:r>
              <a:rPr sz="2800" dirty="0">
                <a:latin typeface="Courier"/>
              </a:rPr>
              <a:t>  </a:t>
            </a:r>
            <a:r>
              <a:rPr sz="2800" dirty="0">
                <a:solidFill>
                  <a:srgbClr val="06287E"/>
                </a:solidFill>
                <a:latin typeface="Courier"/>
              </a:rPr>
              <a:t>mutate</a:t>
            </a:r>
            <a:r>
              <a:rPr sz="2800" dirty="0">
                <a:latin typeface="Courier"/>
              </a:rPr>
              <a:t>(</a:t>
            </a:r>
            <a:r>
              <a:rPr sz="2800" dirty="0" err="1">
                <a:solidFill>
                  <a:srgbClr val="7D9029"/>
                </a:solidFill>
                <a:latin typeface="Courier"/>
              </a:rPr>
              <a:t>conc_ratio</a:t>
            </a:r>
            <a:r>
              <a:rPr sz="2800" dirty="0">
                <a:solidFill>
                  <a:srgbClr val="7D9029"/>
                </a:solidFill>
                <a:latin typeface="Courier"/>
              </a:rPr>
              <a:t> =</a:t>
            </a:r>
            <a:r>
              <a:rPr sz="2800" dirty="0">
                <a:latin typeface="Courier"/>
              </a:rPr>
              <a:t> concentration</a:t>
            </a:r>
            <a:r>
              <a:rPr sz="2800" dirty="0">
                <a:solidFill>
                  <a:srgbClr val="4070A0"/>
                </a:solidFill>
                <a:latin typeface="Courier"/>
              </a:rPr>
              <a:t>/</a:t>
            </a:r>
            <a:r>
              <a:rPr sz="2800" dirty="0" err="1">
                <a:latin typeface="Courier"/>
              </a:rPr>
              <a:t>expected_concentration</a:t>
            </a:r>
            <a:r>
              <a:rPr sz="2800" dirty="0">
                <a:latin typeface="Courier"/>
              </a:rPr>
              <a:t>) </a:t>
            </a:r>
            <a:r>
              <a:rPr sz="2800" dirty="0">
                <a:solidFill>
                  <a:srgbClr val="4070A0"/>
                </a:solidFill>
                <a:latin typeface="Courier"/>
              </a:rPr>
              <a:t>%&gt;%</a:t>
            </a:r>
            <a:br>
              <a:rPr sz="2800" dirty="0"/>
            </a:br>
            <a:r>
              <a:rPr sz="2800" dirty="0">
                <a:latin typeface="Courier"/>
              </a:rPr>
              <a:t>  </a:t>
            </a:r>
            <a:r>
              <a:rPr sz="2800" dirty="0">
                <a:solidFill>
                  <a:srgbClr val="06287E"/>
                </a:solidFill>
                <a:latin typeface="Courier"/>
              </a:rPr>
              <a:t>select</a:t>
            </a:r>
            <a:r>
              <a:rPr sz="2800" dirty="0">
                <a:latin typeface="Courier"/>
              </a:rPr>
              <a:t>(</a:t>
            </a:r>
            <a:r>
              <a:rPr sz="2800" dirty="0" err="1">
                <a:latin typeface="Courier"/>
              </a:rPr>
              <a:t>batch_name</a:t>
            </a:r>
            <a:r>
              <a:rPr sz="2800" dirty="0" err="1">
                <a:solidFill>
                  <a:srgbClr val="4070A0"/>
                </a:solidFill>
                <a:latin typeface="Courier"/>
              </a:rPr>
              <a:t>:</a:t>
            </a:r>
            <a:r>
              <a:rPr sz="2800" dirty="0" err="1">
                <a:latin typeface="Courier"/>
              </a:rPr>
              <a:t>compound_name</a:t>
            </a:r>
            <a:r>
              <a:rPr sz="2800" dirty="0">
                <a:latin typeface="Courier"/>
              </a:rPr>
              <a:t>, concentration, </a:t>
            </a:r>
            <a:r>
              <a:rPr sz="2800" dirty="0" err="1">
                <a:latin typeface="Courier"/>
              </a:rPr>
              <a:t>expected_concentration</a:t>
            </a:r>
            <a:r>
              <a:rPr sz="2800" dirty="0">
                <a:latin typeface="Courier"/>
              </a:rPr>
              <a:t>, </a:t>
            </a:r>
            <a:r>
              <a:rPr sz="2800" dirty="0" err="1">
                <a:latin typeface="Courier"/>
              </a:rPr>
              <a:t>conc_ratio</a:t>
            </a:r>
            <a:r>
              <a:rPr sz="2800" dirty="0">
                <a:latin typeface="Courier"/>
              </a:rPr>
              <a:t>) </a:t>
            </a:r>
            <a:r>
              <a:rPr sz="2800" dirty="0">
                <a:solidFill>
                  <a:srgbClr val="4070A0"/>
                </a:solidFill>
                <a:latin typeface="Courier"/>
              </a:rPr>
              <a:t>%&gt;%</a:t>
            </a:r>
            <a:br>
              <a:rPr sz="2800" dirty="0"/>
            </a:br>
            <a:r>
              <a:rPr sz="2800" dirty="0">
                <a:latin typeface="Courier"/>
              </a:rPr>
              <a:t>  </a:t>
            </a:r>
            <a:r>
              <a:rPr sz="2800" dirty="0">
                <a:solidFill>
                  <a:srgbClr val="06287E"/>
                </a:solidFill>
                <a:latin typeface="Courier"/>
              </a:rPr>
              <a:t>head</a:t>
            </a:r>
            <a:r>
              <a:rPr sz="2800" dirty="0">
                <a:latin typeface="Courier"/>
              </a:rPr>
              <a:t>(</a:t>
            </a:r>
            <a:r>
              <a:rPr sz="2800" dirty="0">
                <a:solidFill>
                  <a:srgbClr val="40A070"/>
                </a:solidFill>
                <a:latin typeface="Courier"/>
              </a:rPr>
              <a:t>20</a:t>
            </a:r>
            <a:r>
              <a:rPr sz="2800" dirty="0">
                <a:latin typeface="Courier"/>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a:xfrm>
            <a:off x="0" y="1325562"/>
            <a:ext cx="9144000" cy="5257800"/>
          </a:xfrm>
        </p:spPr>
        <p:txBody>
          <a:bodyPr>
            <a:noAutofit/>
          </a:bodyPr>
          <a:lstStyle/>
          <a:p>
            <a:pPr lvl="0" indent="0">
              <a:buNone/>
            </a:pPr>
            <a:r>
              <a:rPr sz="1200" dirty="0">
                <a:latin typeface="Courier"/>
              </a:rPr>
              <a:t>## filter: removed 165,600 rows (88%), 21,600 rows remaining</a:t>
            </a:r>
          </a:p>
          <a:p>
            <a:pPr lvl="0" indent="0">
              <a:buNone/>
            </a:pPr>
            <a:r>
              <a:rPr sz="1200" dirty="0">
                <a:latin typeface="Courier"/>
              </a:rPr>
              <a:t>## mutate: new variable '</a:t>
            </a:r>
            <a:r>
              <a:rPr sz="1200" dirty="0" err="1">
                <a:latin typeface="Courier"/>
              </a:rPr>
              <a:t>conc_ratio</a:t>
            </a:r>
            <a:r>
              <a:rPr sz="1200" dirty="0">
                <a:latin typeface="Courier"/>
              </a:rPr>
              <a:t>' (double) with 21,593 unique values and 0% NA</a:t>
            </a:r>
          </a:p>
          <a:p>
            <a:pPr lvl="0" indent="0">
              <a:buNone/>
            </a:pPr>
            <a:r>
              <a:rPr sz="1200" dirty="0">
                <a:latin typeface="Courier"/>
              </a:rPr>
              <a:t>## select: dropped 5 variables (</a:t>
            </a:r>
            <a:r>
              <a:rPr sz="1200" dirty="0" err="1">
                <a:latin typeface="Courier"/>
              </a:rPr>
              <a:t>ion_ratio</a:t>
            </a:r>
            <a:r>
              <a:rPr sz="1200" dirty="0">
                <a:latin typeface="Courier"/>
              </a:rPr>
              <a:t>, response, </a:t>
            </a:r>
            <a:r>
              <a:rPr sz="1200" dirty="0" err="1">
                <a:latin typeface="Courier"/>
              </a:rPr>
              <a:t>sample_type</a:t>
            </a:r>
            <a:r>
              <a:rPr sz="1200" dirty="0">
                <a:latin typeface="Courier"/>
              </a:rPr>
              <a:t>, </a:t>
            </a:r>
            <a:r>
              <a:rPr sz="1200" dirty="0" err="1">
                <a:latin typeface="Courier"/>
              </a:rPr>
              <a:t>used_for_curve</a:t>
            </a:r>
            <a:r>
              <a:rPr sz="1200" dirty="0">
                <a:latin typeface="Courier"/>
              </a:rPr>
              <a:t>, </a:t>
            </a:r>
            <a:r>
              <a:rPr sz="1200" dirty="0" err="1">
                <a:latin typeface="Courier"/>
              </a:rPr>
              <a:t>sample_passed</a:t>
            </a:r>
            <a:r>
              <a:rPr sz="1200" dirty="0">
                <a:latin typeface="Courier"/>
              </a:rPr>
              <a:t>)</a:t>
            </a:r>
          </a:p>
          <a:p>
            <a:pPr lvl="0" indent="0">
              <a:buNone/>
            </a:pPr>
            <a:r>
              <a:rPr sz="1200" dirty="0">
                <a:latin typeface="Courier"/>
              </a:rPr>
              <a:t>## # A </a:t>
            </a:r>
            <a:r>
              <a:rPr sz="1200" dirty="0" err="1">
                <a:latin typeface="Courier"/>
              </a:rPr>
              <a:t>tibble</a:t>
            </a:r>
            <a:r>
              <a:rPr sz="1200" dirty="0">
                <a:latin typeface="Courier"/>
              </a:rPr>
              <a:t>: 20 x 6
##    </a:t>
            </a:r>
            <a:r>
              <a:rPr sz="1200" dirty="0" err="1">
                <a:latin typeface="Courier"/>
              </a:rPr>
              <a:t>batch_name</a:t>
            </a:r>
            <a:r>
              <a:rPr sz="1200" dirty="0">
                <a:latin typeface="Courier"/>
              </a:rPr>
              <a:t> </a:t>
            </a:r>
            <a:r>
              <a:rPr sz="1200" dirty="0" err="1">
                <a:latin typeface="Courier"/>
              </a:rPr>
              <a:t>sample_name</a:t>
            </a:r>
            <a:r>
              <a:rPr sz="1200" dirty="0">
                <a:latin typeface="Courier"/>
              </a:rPr>
              <a:t> </a:t>
            </a:r>
            <a:r>
              <a:rPr sz="1200" dirty="0" err="1">
                <a:latin typeface="Courier"/>
              </a:rPr>
              <a:t>compound_name</a:t>
            </a:r>
            <a:r>
              <a:rPr sz="1200" dirty="0">
                <a:latin typeface="Courier"/>
              </a:rPr>
              <a:t> concentration </a:t>
            </a:r>
            <a:r>
              <a:rPr sz="1200" dirty="0" err="1">
                <a:latin typeface="Courier"/>
              </a:rPr>
              <a:t>expected_concen</a:t>
            </a:r>
            <a:r>
              <a:rPr sz="1200" dirty="0">
                <a:latin typeface="Courier"/>
              </a:rPr>
              <a:t>…
##    &lt;</a:t>
            </a:r>
            <a:r>
              <a:rPr sz="1200" dirty="0" err="1">
                <a:latin typeface="Courier"/>
              </a:rPr>
              <a:t>chr</a:t>
            </a:r>
            <a:r>
              <a:rPr sz="1200" dirty="0">
                <a:latin typeface="Courier"/>
              </a:rPr>
              <a:t>&gt;      &lt;</a:t>
            </a:r>
            <a:r>
              <a:rPr sz="1200" dirty="0" err="1">
                <a:latin typeface="Courier"/>
              </a:rPr>
              <a:t>chr</a:t>
            </a:r>
            <a:r>
              <a:rPr sz="1200" dirty="0">
                <a:latin typeface="Courier"/>
              </a:rPr>
              <a:t>&gt;       &lt;</a:t>
            </a:r>
            <a:r>
              <a:rPr sz="1200" dirty="0" err="1">
                <a:latin typeface="Courier"/>
              </a:rPr>
              <a:t>fct</a:t>
            </a:r>
            <a:r>
              <a:rPr sz="1200" dirty="0">
                <a:latin typeface="Courier"/>
              </a:rPr>
              <a:t>&gt;                 &lt;</a:t>
            </a:r>
            <a:r>
              <a:rPr sz="1200" dirty="0" err="1">
                <a:latin typeface="Courier"/>
              </a:rPr>
              <a:t>dbl</a:t>
            </a:r>
            <a:r>
              <a:rPr sz="1200" dirty="0">
                <a:latin typeface="Courier"/>
              </a:rPr>
              <a:t>&gt;            &lt;</a:t>
            </a:r>
            <a:r>
              <a:rPr sz="1200" dirty="0" err="1">
                <a:latin typeface="Courier"/>
              </a:rPr>
              <a:t>dbl</a:t>
            </a:r>
            <a:r>
              <a:rPr sz="1200" dirty="0">
                <a:latin typeface="Courier"/>
              </a:rPr>
              <a:t>&gt;
##  1 b802253    s253003     morphine               19.0               20
##  2 b802253    s253003     hydromorphone          17.7               20
##  3 b802253    s253003     oxymorphone            18.3               20
##  4 b802253    s253003     codeine                21.8               20
##  5 b802253    s253003     hydrocodone            22.2               20
##  6 b802253    s253003     oxycodone              20.8               20
##  7 b802253    s253004     morphine               55.1               50
##  8 b802253    s253004     hydromorphone          66.5               50
##  9 b802253    s253004     oxymorphone            64.1               50
## 10 b802253    s253004     codeine                37.3               50
## 11 b802253    s253004     hydrocodone            55.0               50
## 12 b802253    s253004     oxycodone              43.1               50
## 13 b802253    s253005     morphine               99.2              100
## 14 b802253    s253005     hydromorphone          99.1              100
## 15 b802253    s253005     oxymorphone            98.7              100
## 16 b802253    s253005     codeine                90.7              100
## 17 b802253    s253005     hydrocodone            97.0              100
## 18 b802253    s253005     oxycodone             125.               100
## 19 b802253    s253006     morphine              191.               200
## 20 b802253    s253006     hydromorphone         203.               200
## # … with 1 more variable: </a:t>
            </a:r>
            <a:r>
              <a:rPr sz="1200" dirty="0" err="1">
                <a:latin typeface="Courier"/>
              </a:rPr>
              <a:t>conc_ratio</a:t>
            </a:r>
            <a:r>
              <a:rPr sz="1200" dirty="0">
                <a:latin typeface="Courier"/>
              </a:rPr>
              <a:t> &lt;</a:t>
            </a:r>
            <a:r>
              <a:rPr sz="1200" dirty="0" err="1">
                <a:latin typeface="Courier"/>
              </a:rPr>
              <a:t>dbl</a:t>
            </a:r>
            <a:r>
              <a:rPr sz="1200" dirty="0">
                <a:latin typeface="Courier"/>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mutate() with case_when() logic</a:t>
            </a:r>
          </a:p>
        </p:txBody>
      </p:sp>
      <p:sp>
        <p:nvSpPr>
          <p:cNvPr id="3" name="Content Placeholder 2"/>
          <p:cNvSpPr>
            <a:spLocks noGrp="1"/>
          </p:cNvSpPr>
          <p:nvPr>
            <p:ph idx="1"/>
          </p:nvPr>
        </p:nvSpPr>
        <p:spPr>
          <a:xfrm>
            <a:off x="0" y="1600200"/>
            <a:ext cx="9144000" cy="5257800"/>
          </a:xfrm>
        </p:spPr>
        <p:txBody>
          <a:bodyPr>
            <a:normAutofit/>
          </a:bodyPr>
          <a:lstStyle/>
          <a:p>
            <a:pPr lvl="0" indent="0">
              <a:buNone/>
            </a:pPr>
            <a:r>
              <a:rPr sz="2000" dirty="0" err="1">
                <a:latin typeface="Courier"/>
              </a:rPr>
              <a:t>samples_jan</a:t>
            </a:r>
            <a:r>
              <a:rPr sz="2000" dirty="0">
                <a:latin typeface="Courier"/>
              </a:rPr>
              <a:t> </a:t>
            </a:r>
            <a:r>
              <a:rPr sz="2000" dirty="0">
                <a:solidFill>
                  <a:srgbClr val="4070A0"/>
                </a:solidFill>
                <a:latin typeface="Courier"/>
              </a:rPr>
              <a:t>%&gt;%</a:t>
            </a:r>
            <a:br>
              <a:rPr sz="2000" dirty="0"/>
            </a:br>
            <a:r>
              <a:rPr sz="2000" dirty="0">
                <a:latin typeface="Courier"/>
              </a:rPr>
              <a:t>  </a:t>
            </a:r>
            <a:r>
              <a:rPr sz="2000" dirty="0">
                <a:solidFill>
                  <a:srgbClr val="06287E"/>
                </a:solidFill>
                <a:latin typeface="Courier"/>
              </a:rPr>
              <a:t>filter</a:t>
            </a:r>
            <a:r>
              <a:rPr sz="2000" dirty="0">
                <a:latin typeface="Courier"/>
              </a:rPr>
              <a:t>(</a:t>
            </a:r>
            <a:r>
              <a:rPr sz="2000" dirty="0" err="1">
                <a:latin typeface="Courier"/>
              </a:rPr>
              <a:t>sample_type</a:t>
            </a:r>
            <a:r>
              <a:rPr sz="2000" dirty="0">
                <a:latin typeface="Courier"/>
              </a:rPr>
              <a:t> </a:t>
            </a:r>
            <a:r>
              <a:rPr sz="2000" dirty="0">
                <a:solidFill>
                  <a:srgbClr val="4070A0"/>
                </a:solidFill>
                <a:latin typeface="Courier"/>
              </a:rPr>
              <a:t>==</a:t>
            </a:r>
            <a:r>
              <a:rPr sz="2000" dirty="0">
                <a:latin typeface="Courier"/>
              </a:rPr>
              <a:t> </a:t>
            </a:r>
            <a:r>
              <a:rPr sz="2000" dirty="0">
                <a:solidFill>
                  <a:srgbClr val="4070A0"/>
                </a:solidFill>
                <a:latin typeface="Courier"/>
              </a:rPr>
              <a:t>"standard"</a:t>
            </a:r>
            <a:r>
              <a:rPr sz="2000" dirty="0">
                <a:latin typeface="Courier"/>
              </a:rPr>
              <a:t>) </a:t>
            </a:r>
            <a:r>
              <a:rPr sz="2000" dirty="0">
                <a:solidFill>
                  <a:srgbClr val="4070A0"/>
                </a:solidFill>
                <a:latin typeface="Courier"/>
              </a:rPr>
              <a:t>%&gt;%</a:t>
            </a:r>
            <a:br>
              <a:rPr sz="2000" dirty="0"/>
            </a:br>
            <a:r>
              <a:rPr sz="2000" dirty="0">
                <a:latin typeface="Courier"/>
              </a:rPr>
              <a:t>  </a:t>
            </a:r>
            <a:r>
              <a:rPr sz="2000" dirty="0">
                <a:solidFill>
                  <a:srgbClr val="06287E"/>
                </a:solidFill>
                <a:latin typeface="Courier"/>
              </a:rPr>
              <a:t>mutate</a:t>
            </a:r>
            <a:r>
              <a:rPr sz="2000" dirty="0">
                <a:latin typeface="Courier"/>
              </a:rPr>
              <a:t>(</a:t>
            </a:r>
            <a:br>
              <a:rPr sz="2000" dirty="0"/>
            </a:br>
            <a:r>
              <a:rPr sz="2000" dirty="0">
                <a:latin typeface="Courier"/>
              </a:rPr>
              <a:t>    </a:t>
            </a:r>
            <a:r>
              <a:rPr sz="2000" dirty="0" err="1">
                <a:solidFill>
                  <a:srgbClr val="7D9029"/>
                </a:solidFill>
                <a:latin typeface="Courier"/>
              </a:rPr>
              <a:t>conc_ratio</a:t>
            </a:r>
            <a:r>
              <a:rPr sz="2000" dirty="0">
                <a:solidFill>
                  <a:srgbClr val="7D9029"/>
                </a:solidFill>
                <a:latin typeface="Courier"/>
              </a:rPr>
              <a:t> =</a:t>
            </a:r>
            <a:r>
              <a:rPr sz="2000" dirty="0">
                <a:latin typeface="Courier"/>
              </a:rPr>
              <a:t> </a:t>
            </a:r>
            <a:r>
              <a:rPr sz="2000" dirty="0" err="1">
                <a:solidFill>
                  <a:srgbClr val="06287E"/>
                </a:solidFill>
                <a:latin typeface="Courier"/>
              </a:rPr>
              <a:t>case_when</a:t>
            </a:r>
            <a:r>
              <a:rPr sz="2000" dirty="0">
                <a:latin typeface="Courier"/>
              </a:rPr>
              <a:t>(</a:t>
            </a:r>
            <a:br>
              <a:rPr sz="2000" dirty="0"/>
            </a:br>
            <a:r>
              <a:rPr sz="2000" dirty="0">
                <a:latin typeface="Courier"/>
              </a:rPr>
              <a:t>      </a:t>
            </a:r>
            <a:r>
              <a:rPr sz="2000" dirty="0" err="1">
                <a:latin typeface="Courier"/>
              </a:rPr>
              <a:t>expected_concentration</a:t>
            </a:r>
            <a:r>
              <a:rPr sz="2000" dirty="0">
                <a:latin typeface="Courier"/>
              </a:rPr>
              <a:t> </a:t>
            </a:r>
            <a:r>
              <a:rPr sz="2000" dirty="0">
                <a:solidFill>
                  <a:srgbClr val="4070A0"/>
                </a:solidFill>
                <a:latin typeface="Courier"/>
              </a:rPr>
              <a:t>==</a:t>
            </a:r>
            <a:r>
              <a:rPr sz="2000" dirty="0">
                <a:latin typeface="Courier"/>
              </a:rPr>
              <a:t> </a:t>
            </a:r>
            <a:r>
              <a:rPr sz="2000" dirty="0">
                <a:solidFill>
                  <a:srgbClr val="40A070"/>
                </a:solidFill>
                <a:latin typeface="Courier"/>
              </a:rPr>
              <a:t>0</a:t>
            </a:r>
            <a:r>
              <a:rPr sz="2000" dirty="0">
                <a:latin typeface="Courier"/>
              </a:rPr>
              <a:t> </a:t>
            </a:r>
            <a:r>
              <a:rPr sz="2000" dirty="0">
                <a:solidFill>
                  <a:srgbClr val="4070A0"/>
                </a:solidFill>
                <a:latin typeface="Courier"/>
              </a:rPr>
              <a:t>~</a:t>
            </a:r>
            <a:r>
              <a:rPr sz="2000" dirty="0">
                <a:latin typeface="Courier"/>
              </a:rPr>
              <a:t> (concentration </a:t>
            </a:r>
            <a:r>
              <a:rPr sz="2000" dirty="0">
                <a:solidFill>
                  <a:srgbClr val="4070A0"/>
                </a:solidFill>
                <a:latin typeface="Courier"/>
              </a:rPr>
              <a:t>+</a:t>
            </a:r>
            <a:r>
              <a:rPr sz="2000" dirty="0">
                <a:latin typeface="Courier"/>
              </a:rPr>
              <a:t> </a:t>
            </a:r>
            <a:r>
              <a:rPr sz="2000" dirty="0">
                <a:solidFill>
                  <a:srgbClr val="40A070"/>
                </a:solidFill>
                <a:latin typeface="Courier"/>
              </a:rPr>
              <a:t>0.001</a:t>
            </a:r>
            <a:r>
              <a:rPr sz="2000" dirty="0">
                <a:latin typeface="Courier"/>
              </a:rPr>
              <a:t>)</a:t>
            </a:r>
            <a:r>
              <a:rPr sz="2000" dirty="0">
                <a:solidFill>
                  <a:srgbClr val="4070A0"/>
                </a:solidFill>
                <a:latin typeface="Courier"/>
              </a:rPr>
              <a:t>/</a:t>
            </a:r>
            <a:r>
              <a:rPr sz="2000" dirty="0">
                <a:latin typeface="Courier"/>
              </a:rPr>
              <a:t>(</a:t>
            </a:r>
            <a:r>
              <a:rPr sz="2000" dirty="0" err="1">
                <a:latin typeface="Courier"/>
              </a:rPr>
              <a:t>expected_concentration</a:t>
            </a:r>
            <a:r>
              <a:rPr sz="2000" dirty="0">
                <a:latin typeface="Courier"/>
              </a:rPr>
              <a:t> </a:t>
            </a:r>
            <a:r>
              <a:rPr sz="2000" dirty="0">
                <a:solidFill>
                  <a:srgbClr val="4070A0"/>
                </a:solidFill>
                <a:latin typeface="Courier"/>
              </a:rPr>
              <a:t>+</a:t>
            </a:r>
            <a:r>
              <a:rPr sz="2000" dirty="0">
                <a:latin typeface="Courier"/>
              </a:rPr>
              <a:t> </a:t>
            </a:r>
            <a:r>
              <a:rPr sz="2000" dirty="0">
                <a:solidFill>
                  <a:srgbClr val="40A070"/>
                </a:solidFill>
                <a:latin typeface="Courier"/>
              </a:rPr>
              <a:t>0.001</a:t>
            </a:r>
            <a:r>
              <a:rPr sz="2000" dirty="0">
                <a:latin typeface="Courier"/>
              </a:rPr>
              <a:t>),</a:t>
            </a:r>
            <a:br>
              <a:rPr sz="2000" dirty="0"/>
            </a:br>
            <a:r>
              <a:rPr sz="2000" dirty="0">
                <a:latin typeface="Courier"/>
              </a:rPr>
              <a:t>      </a:t>
            </a:r>
            <a:r>
              <a:rPr sz="2000" dirty="0">
                <a:solidFill>
                  <a:srgbClr val="880000"/>
                </a:solidFill>
                <a:latin typeface="Courier"/>
              </a:rPr>
              <a:t>TRUE</a:t>
            </a:r>
            <a:r>
              <a:rPr sz="2000" dirty="0">
                <a:latin typeface="Courier"/>
              </a:rPr>
              <a:t> </a:t>
            </a:r>
            <a:r>
              <a:rPr sz="2000" dirty="0">
                <a:solidFill>
                  <a:srgbClr val="4070A0"/>
                </a:solidFill>
                <a:latin typeface="Courier"/>
              </a:rPr>
              <a:t>~</a:t>
            </a:r>
            <a:r>
              <a:rPr sz="2000" dirty="0">
                <a:latin typeface="Courier"/>
              </a:rPr>
              <a:t> concentration</a:t>
            </a:r>
            <a:r>
              <a:rPr sz="2000" dirty="0">
                <a:solidFill>
                  <a:srgbClr val="4070A0"/>
                </a:solidFill>
                <a:latin typeface="Courier"/>
              </a:rPr>
              <a:t>/</a:t>
            </a:r>
            <a:r>
              <a:rPr sz="2000" dirty="0" err="1">
                <a:latin typeface="Courier"/>
              </a:rPr>
              <a:t>expected_concentration</a:t>
            </a:r>
            <a:br>
              <a:rPr sz="2000" dirty="0"/>
            </a:br>
            <a:r>
              <a:rPr sz="2000" dirty="0">
                <a:latin typeface="Courier"/>
              </a:rPr>
              <a:t>    )</a:t>
            </a:r>
            <a:br>
              <a:rPr sz="2000" dirty="0"/>
            </a:br>
            <a:r>
              <a:rPr sz="2000" dirty="0">
                <a:latin typeface="Courier"/>
              </a:rPr>
              <a:t>  ) </a:t>
            </a:r>
            <a:r>
              <a:rPr sz="2000" dirty="0">
                <a:solidFill>
                  <a:srgbClr val="4070A0"/>
                </a:solidFill>
                <a:latin typeface="Courier"/>
              </a:rPr>
              <a:t>%&gt;%</a:t>
            </a:r>
            <a:br>
              <a:rPr sz="2000" dirty="0"/>
            </a:br>
            <a:r>
              <a:rPr sz="2000" dirty="0">
                <a:latin typeface="Courier"/>
              </a:rPr>
              <a:t>  </a:t>
            </a:r>
            <a:r>
              <a:rPr sz="2000" dirty="0">
                <a:solidFill>
                  <a:srgbClr val="06287E"/>
                </a:solidFill>
                <a:latin typeface="Courier"/>
              </a:rPr>
              <a:t>select</a:t>
            </a:r>
            <a:r>
              <a:rPr sz="2000" dirty="0">
                <a:latin typeface="Courier"/>
              </a:rPr>
              <a:t>(</a:t>
            </a:r>
            <a:r>
              <a:rPr sz="2000" dirty="0" err="1">
                <a:latin typeface="Courier"/>
              </a:rPr>
              <a:t>batch_name</a:t>
            </a:r>
            <a:r>
              <a:rPr sz="2000" dirty="0" err="1">
                <a:solidFill>
                  <a:srgbClr val="4070A0"/>
                </a:solidFill>
                <a:latin typeface="Courier"/>
              </a:rPr>
              <a:t>:</a:t>
            </a:r>
            <a:r>
              <a:rPr sz="2000" dirty="0" err="1">
                <a:latin typeface="Courier"/>
              </a:rPr>
              <a:t>compound_name</a:t>
            </a:r>
            <a:r>
              <a:rPr sz="2000" dirty="0">
                <a:latin typeface="Courier"/>
              </a:rPr>
              <a:t>, concentration, </a:t>
            </a:r>
            <a:r>
              <a:rPr sz="2000" dirty="0" err="1">
                <a:latin typeface="Courier"/>
              </a:rPr>
              <a:t>expected_concentration</a:t>
            </a:r>
            <a:r>
              <a:rPr sz="2000" dirty="0">
                <a:latin typeface="Courier"/>
              </a:rPr>
              <a:t>, </a:t>
            </a:r>
            <a:r>
              <a:rPr sz="2000" dirty="0" err="1">
                <a:latin typeface="Courier"/>
              </a:rPr>
              <a:t>conc_ratio</a:t>
            </a:r>
            <a:r>
              <a:rPr sz="2000" dirty="0">
                <a:latin typeface="Courier"/>
              </a:rPr>
              <a:t>) </a:t>
            </a:r>
            <a:r>
              <a:rPr sz="2000" dirty="0">
                <a:solidFill>
                  <a:srgbClr val="4070A0"/>
                </a:solidFill>
                <a:latin typeface="Courier"/>
              </a:rPr>
              <a:t>%&gt;%</a:t>
            </a:r>
            <a:br>
              <a:rPr sz="2000" dirty="0"/>
            </a:br>
            <a:r>
              <a:rPr sz="2000" dirty="0">
                <a:latin typeface="Courier"/>
              </a:rPr>
              <a:t>  </a:t>
            </a:r>
            <a:r>
              <a:rPr sz="2000" dirty="0">
                <a:solidFill>
                  <a:srgbClr val="06287E"/>
                </a:solidFill>
                <a:latin typeface="Courier"/>
              </a:rPr>
              <a:t>head</a:t>
            </a:r>
            <a:r>
              <a:rPr sz="2000" dirty="0">
                <a:latin typeface="Courier"/>
              </a:rPr>
              <a:t>(</a:t>
            </a:r>
            <a:r>
              <a:rPr sz="2000" dirty="0">
                <a:solidFill>
                  <a:srgbClr val="40A070"/>
                </a:solidFill>
                <a:latin typeface="Courier"/>
              </a:rPr>
              <a:t>20</a:t>
            </a:r>
            <a:r>
              <a:rPr sz="2000" dirty="0">
                <a:latin typeface="Courier"/>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mutate() with case_when() logic</a:t>
            </a:r>
          </a:p>
        </p:txBody>
      </p:sp>
      <p:sp>
        <p:nvSpPr>
          <p:cNvPr id="3" name="Content Placeholder 2"/>
          <p:cNvSpPr>
            <a:spLocks noGrp="1"/>
          </p:cNvSpPr>
          <p:nvPr>
            <p:ph idx="1"/>
          </p:nvPr>
        </p:nvSpPr>
        <p:spPr>
          <a:xfrm>
            <a:off x="0" y="1600200"/>
            <a:ext cx="9144000" cy="5257800"/>
          </a:xfrm>
        </p:spPr>
        <p:txBody>
          <a:bodyPr>
            <a:noAutofit/>
          </a:bodyPr>
          <a:lstStyle/>
          <a:p>
            <a:pPr lvl="0" indent="0">
              <a:buNone/>
            </a:pPr>
            <a:r>
              <a:rPr sz="1200" dirty="0">
                <a:latin typeface="Courier"/>
              </a:rPr>
              <a:t>## filter: removed 162,000 rows (87%), 25,200 rows remaining</a:t>
            </a:r>
          </a:p>
          <a:p>
            <a:pPr lvl="0" indent="0">
              <a:buNone/>
            </a:pPr>
            <a:r>
              <a:rPr sz="1200" dirty="0">
                <a:latin typeface="Courier"/>
              </a:rPr>
              <a:t>## mutate: new variable '</a:t>
            </a:r>
            <a:r>
              <a:rPr sz="1200" dirty="0" err="1">
                <a:latin typeface="Courier"/>
              </a:rPr>
              <a:t>conc_ratio</a:t>
            </a:r>
            <a:r>
              <a:rPr sz="1200" dirty="0">
                <a:latin typeface="Courier"/>
              </a:rPr>
              <a:t>' (double) with 21,593 unique values and 0% NA</a:t>
            </a:r>
          </a:p>
          <a:p>
            <a:pPr lvl="0" indent="0">
              <a:buNone/>
            </a:pPr>
            <a:r>
              <a:rPr sz="1200" dirty="0">
                <a:latin typeface="Courier"/>
              </a:rPr>
              <a:t>## select: dropped 5 variables (</a:t>
            </a:r>
            <a:r>
              <a:rPr sz="1200" dirty="0" err="1">
                <a:latin typeface="Courier"/>
              </a:rPr>
              <a:t>ion_ratio</a:t>
            </a:r>
            <a:r>
              <a:rPr sz="1200" dirty="0">
                <a:latin typeface="Courier"/>
              </a:rPr>
              <a:t>, response, </a:t>
            </a:r>
            <a:r>
              <a:rPr sz="1200" dirty="0" err="1">
                <a:latin typeface="Courier"/>
              </a:rPr>
              <a:t>sample_type</a:t>
            </a:r>
            <a:r>
              <a:rPr sz="1200" dirty="0">
                <a:latin typeface="Courier"/>
              </a:rPr>
              <a:t>, </a:t>
            </a:r>
            <a:r>
              <a:rPr sz="1200" dirty="0" err="1">
                <a:latin typeface="Courier"/>
              </a:rPr>
              <a:t>used_for_curve</a:t>
            </a:r>
            <a:r>
              <a:rPr sz="1200" dirty="0">
                <a:latin typeface="Courier"/>
              </a:rPr>
              <a:t>, </a:t>
            </a:r>
            <a:r>
              <a:rPr sz="1200" dirty="0" err="1">
                <a:latin typeface="Courier"/>
              </a:rPr>
              <a:t>sample_passed</a:t>
            </a:r>
            <a:r>
              <a:rPr sz="1200" dirty="0">
                <a:latin typeface="Courier"/>
              </a:rPr>
              <a:t>)</a:t>
            </a:r>
          </a:p>
          <a:p>
            <a:pPr lvl="0" indent="0">
              <a:buNone/>
            </a:pPr>
            <a:r>
              <a:rPr sz="1200" dirty="0">
                <a:latin typeface="Courier"/>
              </a:rPr>
              <a:t>## # A </a:t>
            </a:r>
            <a:r>
              <a:rPr sz="1200" dirty="0" err="1">
                <a:latin typeface="Courier"/>
              </a:rPr>
              <a:t>tibble</a:t>
            </a:r>
            <a:r>
              <a:rPr sz="1200" dirty="0">
                <a:latin typeface="Courier"/>
              </a:rPr>
              <a:t>: 20 x 6
##    </a:t>
            </a:r>
            <a:r>
              <a:rPr sz="1200" dirty="0" err="1">
                <a:latin typeface="Courier"/>
              </a:rPr>
              <a:t>batch_name</a:t>
            </a:r>
            <a:r>
              <a:rPr sz="1200" dirty="0">
                <a:latin typeface="Courier"/>
              </a:rPr>
              <a:t> </a:t>
            </a:r>
            <a:r>
              <a:rPr sz="1200" dirty="0" err="1">
                <a:latin typeface="Courier"/>
              </a:rPr>
              <a:t>sample_name</a:t>
            </a:r>
            <a:r>
              <a:rPr sz="1200" dirty="0">
                <a:latin typeface="Courier"/>
              </a:rPr>
              <a:t> </a:t>
            </a:r>
            <a:r>
              <a:rPr sz="1200" dirty="0" err="1">
                <a:latin typeface="Courier"/>
              </a:rPr>
              <a:t>compound_name</a:t>
            </a:r>
            <a:r>
              <a:rPr sz="1200" dirty="0">
                <a:latin typeface="Courier"/>
              </a:rPr>
              <a:t> concentration </a:t>
            </a:r>
            <a:r>
              <a:rPr sz="1200" dirty="0" err="1">
                <a:latin typeface="Courier"/>
              </a:rPr>
              <a:t>expected_concen</a:t>
            </a:r>
            <a:r>
              <a:rPr sz="1200" dirty="0">
                <a:latin typeface="Courier"/>
              </a:rPr>
              <a:t>…
##    &lt;</a:t>
            </a:r>
            <a:r>
              <a:rPr sz="1200" dirty="0" err="1">
                <a:latin typeface="Courier"/>
              </a:rPr>
              <a:t>chr</a:t>
            </a:r>
            <a:r>
              <a:rPr sz="1200" dirty="0">
                <a:latin typeface="Courier"/>
              </a:rPr>
              <a:t>&gt;      &lt;</a:t>
            </a:r>
            <a:r>
              <a:rPr sz="1200" dirty="0" err="1">
                <a:latin typeface="Courier"/>
              </a:rPr>
              <a:t>chr</a:t>
            </a:r>
            <a:r>
              <a:rPr sz="1200" dirty="0">
                <a:latin typeface="Courier"/>
              </a:rPr>
              <a:t>&gt;       &lt;</a:t>
            </a:r>
            <a:r>
              <a:rPr sz="1200" dirty="0" err="1">
                <a:latin typeface="Courier"/>
              </a:rPr>
              <a:t>fct</a:t>
            </a:r>
            <a:r>
              <a:rPr sz="1200" dirty="0">
                <a:latin typeface="Courier"/>
              </a:rPr>
              <a:t>&gt;                 &lt;</a:t>
            </a:r>
            <a:r>
              <a:rPr sz="1200" dirty="0" err="1">
                <a:latin typeface="Courier"/>
              </a:rPr>
              <a:t>dbl</a:t>
            </a:r>
            <a:r>
              <a:rPr sz="1200" dirty="0">
                <a:latin typeface="Courier"/>
              </a:rPr>
              <a:t>&gt;            &lt;</a:t>
            </a:r>
            <a:r>
              <a:rPr sz="1200" dirty="0" err="1">
                <a:latin typeface="Courier"/>
              </a:rPr>
              <a:t>dbl</a:t>
            </a:r>
            <a:r>
              <a:rPr sz="1200" dirty="0">
                <a:latin typeface="Courier"/>
              </a:rPr>
              <a:t>&gt;
##  1 b802253    s253002     morphine                0                  0
##  2 b802253    s253002     hydromorphone           0                  0
##  3 b802253    s253002     oxymorphone             0                  0
##  4 b802253    s253002     codeine                 0                  0
##  5 b802253    s253002     hydrocodone             0                  0
##  6 b802253    s253002     oxycodone               0                  0
##  7 b802253    s253003     morphine               19.0               20
##  8 b802253    s253003     hydromorphone          17.7               20
##  9 b802253    s253003     oxymorphone            18.3               20
## 10 b802253    s253003     codeine                21.8               20
## 11 b802253    s253003     hydrocodone            22.2               20
## 12 b802253    s253003     oxycodone              20.8               20
## 13 b802253    s253004     morphine               55.1               50
## 14 b802253    s253004     hydromorphone          66.5               50
## 15 b802253    s253004     oxymorphone            64.1               50
## 16 b802253    s253004     codeine                37.3               50
## 17 b802253    s253004     hydrocodone            55.0               50
## 18 b802253    s253004     oxycodone              43.1               50
## 19 b802253    s253005     morphine               99.2              100
## 20 b802253    s253005     hydromorphone          99.1              100
## # … with 1 more variable: </a:t>
            </a:r>
            <a:r>
              <a:rPr sz="1200" dirty="0" err="1">
                <a:latin typeface="Courier"/>
              </a:rPr>
              <a:t>conc_ratio</a:t>
            </a:r>
            <a:r>
              <a:rPr sz="1200" dirty="0">
                <a:latin typeface="Courier"/>
              </a:rPr>
              <a:t> &lt;</a:t>
            </a:r>
            <a:r>
              <a:rPr sz="1200" dirty="0" err="1">
                <a:latin typeface="Courier"/>
              </a:rPr>
              <a:t>dbl</a:t>
            </a:r>
            <a:r>
              <a:rPr sz="1200" dirty="0">
                <a:latin typeface="Courier"/>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concept: tidy data</a:t>
            </a:r>
          </a:p>
        </p:txBody>
      </p:sp>
      <p:sp>
        <p:nvSpPr>
          <p:cNvPr id="3" name="Content Placeholder 2"/>
          <p:cNvSpPr>
            <a:spLocks noGrp="1"/>
          </p:cNvSpPr>
          <p:nvPr>
            <p:ph idx="1"/>
          </p:nvPr>
        </p:nvSpPr>
        <p:spPr/>
        <p:txBody>
          <a:bodyPr/>
          <a:lstStyle/>
          <a:p>
            <a:pPr lvl="1">
              <a:buAutoNum type="arabicPeriod"/>
            </a:pPr>
            <a:r>
              <a:t>Each variable must have its own column.</a:t>
            </a:r>
          </a:p>
          <a:p>
            <a:pPr lvl="1">
              <a:buAutoNum type="arabicPeriod"/>
            </a:pPr>
            <a:r>
              <a:t>Each observation must have its own row.</a:t>
            </a:r>
          </a:p>
          <a:p>
            <a:pPr lvl="1">
              <a:buAutoNum type="arabicPeriod"/>
            </a:pPr>
            <a:r>
              <a:t>Each value must have its own cell.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mutate() with lubridate functions</a:t>
            </a: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pPr lvl="0" indent="0">
              <a:buNone/>
            </a:pPr>
            <a:r>
              <a:rPr dirty="0" err="1">
                <a:latin typeface="Courier"/>
              </a:rPr>
              <a:t>batch_jan</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read_csv</a:t>
            </a:r>
            <a:r>
              <a:rPr dirty="0">
                <a:latin typeface="Courier"/>
              </a:rPr>
              <a:t>(</a:t>
            </a:r>
            <a:r>
              <a:rPr dirty="0">
                <a:solidFill>
                  <a:srgbClr val="4070A0"/>
                </a:solidFill>
                <a:latin typeface="Courier"/>
              </a:rPr>
              <a:t>"data/2017-01-06_b.csv"</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clean_names</a:t>
            </a:r>
            <a:r>
              <a:rPr dirty="0">
                <a:latin typeface="Courier"/>
              </a:rPr>
              <a:t>()</a:t>
            </a:r>
            <a:br>
              <a:rPr dirty="0"/>
            </a:br>
            <a:r>
              <a:rPr dirty="0" err="1">
                <a:latin typeface="Courier"/>
              </a:rPr>
              <a:t>batch_jan_timestamps</a:t>
            </a:r>
            <a:r>
              <a:rPr dirty="0">
                <a:latin typeface="Courier"/>
              </a:rPr>
              <a:t> </a:t>
            </a:r>
            <a:r>
              <a:rPr dirty="0">
                <a:solidFill>
                  <a:srgbClr val="007020"/>
                </a:solidFill>
                <a:latin typeface="Courier"/>
              </a:rPr>
              <a:t>&lt;-</a:t>
            </a:r>
            <a:r>
              <a:rPr dirty="0">
                <a:latin typeface="Courier"/>
              </a:rPr>
              <a:t> </a:t>
            </a:r>
            <a:r>
              <a:rPr dirty="0" err="1">
                <a:latin typeface="Courier"/>
              </a:rPr>
              <a:t>batch_jan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mutate</a:t>
            </a:r>
            <a:r>
              <a:rPr dirty="0">
                <a:latin typeface="Courier"/>
              </a:rPr>
              <a:t>(</a:t>
            </a:r>
            <a:br>
              <a:rPr dirty="0"/>
            </a:br>
            <a:r>
              <a:rPr dirty="0">
                <a:latin typeface="Courier"/>
              </a:rPr>
              <a:t>    </a:t>
            </a:r>
            <a:r>
              <a:rPr dirty="0" err="1">
                <a:solidFill>
                  <a:srgbClr val="7D9029"/>
                </a:solidFill>
                <a:latin typeface="Courier"/>
              </a:rPr>
              <a:t>collect_datetime</a:t>
            </a:r>
            <a:r>
              <a:rPr dirty="0">
                <a:solidFill>
                  <a:srgbClr val="7D9029"/>
                </a:solidFill>
                <a:latin typeface="Courier"/>
              </a:rPr>
              <a:t> =</a:t>
            </a:r>
            <a:r>
              <a:rPr dirty="0">
                <a:latin typeface="Courier"/>
              </a:rPr>
              <a:t> </a:t>
            </a:r>
            <a:r>
              <a:rPr dirty="0" err="1">
                <a:solidFill>
                  <a:srgbClr val="06287E"/>
                </a:solidFill>
                <a:latin typeface="Courier"/>
              </a:rPr>
              <a:t>ymd_hms</a:t>
            </a:r>
            <a:r>
              <a:rPr dirty="0">
                <a:latin typeface="Courier"/>
              </a:rPr>
              <a:t>(</a:t>
            </a:r>
            <a:r>
              <a:rPr dirty="0" err="1">
                <a:latin typeface="Courier"/>
              </a:rPr>
              <a:t>batch_collected_timestamp</a:t>
            </a:r>
            <a:r>
              <a:rPr dirty="0">
                <a:latin typeface="Courier"/>
              </a:rPr>
              <a:t>),</a:t>
            </a:r>
            <a:br>
              <a:rPr dirty="0"/>
            </a:br>
            <a:r>
              <a:rPr dirty="0">
                <a:latin typeface="Courier"/>
              </a:rPr>
              <a:t>    </a:t>
            </a:r>
            <a:r>
              <a:rPr dirty="0" err="1">
                <a:solidFill>
                  <a:srgbClr val="7D9029"/>
                </a:solidFill>
                <a:latin typeface="Courier"/>
              </a:rPr>
              <a:t>collect_month</a:t>
            </a:r>
            <a:r>
              <a:rPr dirty="0">
                <a:solidFill>
                  <a:srgbClr val="7D9029"/>
                </a:solidFill>
                <a:latin typeface="Courier"/>
              </a:rPr>
              <a:t> =</a:t>
            </a:r>
            <a:r>
              <a:rPr dirty="0">
                <a:latin typeface="Courier"/>
              </a:rPr>
              <a:t> </a:t>
            </a:r>
            <a:r>
              <a:rPr dirty="0">
                <a:solidFill>
                  <a:srgbClr val="06287E"/>
                </a:solidFill>
                <a:latin typeface="Courier"/>
              </a:rPr>
              <a:t>month</a:t>
            </a:r>
            <a:r>
              <a:rPr dirty="0">
                <a:latin typeface="Courier"/>
              </a:rPr>
              <a:t>(</a:t>
            </a:r>
            <a:r>
              <a:rPr dirty="0" err="1">
                <a:latin typeface="Courier"/>
              </a:rPr>
              <a:t>batch_collected_timestamp</a:t>
            </a:r>
            <a:r>
              <a:rPr dirty="0">
                <a:latin typeface="Courier"/>
              </a:rPr>
              <a:t>),</a:t>
            </a:r>
            <a:br>
              <a:rPr dirty="0"/>
            </a:br>
            <a:r>
              <a:rPr dirty="0">
                <a:latin typeface="Courier"/>
              </a:rPr>
              <a:t>    </a:t>
            </a:r>
            <a:r>
              <a:rPr dirty="0" err="1">
                <a:solidFill>
                  <a:srgbClr val="7D9029"/>
                </a:solidFill>
                <a:latin typeface="Courier"/>
              </a:rPr>
              <a:t>collect_day_of_week</a:t>
            </a:r>
            <a:r>
              <a:rPr dirty="0">
                <a:solidFill>
                  <a:srgbClr val="7D9029"/>
                </a:solidFill>
                <a:latin typeface="Courier"/>
              </a:rPr>
              <a:t> =</a:t>
            </a:r>
            <a:r>
              <a:rPr dirty="0">
                <a:latin typeface="Courier"/>
              </a:rPr>
              <a:t> </a:t>
            </a:r>
            <a:r>
              <a:rPr dirty="0" err="1">
                <a:solidFill>
                  <a:srgbClr val="06287E"/>
                </a:solidFill>
                <a:latin typeface="Courier"/>
              </a:rPr>
              <a:t>wday</a:t>
            </a:r>
            <a:r>
              <a:rPr dirty="0">
                <a:latin typeface="Courier"/>
              </a:rPr>
              <a:t>(</a:t>
            </a:r>
            <a:r>
              <a:rPr dirty="0" err="1">
                <a:latin typeface="Courier"/>
              </a:rPr>
              <a:t>batch_collected_timestamp</a:t>
            </a:r>
            <a:r>
              <a:rPr dirty="0">
                <a:latin typeface="Courier"/>
              </a:rPr>
              <a:t>),</a:t>
            </a:r>
            <a:br>
              <a:rPr dirty="0"/>
            </a:br>
            <a:r>
              <a:rPr dirty="0">
                <a:latin typeface="Courier"/>
              </a:rPr>
              <a:t>    </a:t>
            </a:r>
            <a:r>
              <a:rPr dirty="0" err="1">
                <a:solidFill>
                  <a:srgbClr val="7D9029"/>
                </a:solidFill>
                <a:latin typeface="Courier"/>
              </a:rPr>
              <a:t>collect_week</a:t>
            </a:r>
            <a:r>
              <a:rPr dirty="0">
                <a:solidFill>
                  <a:srgbClr val="7D9029"/>
                </a:solidFill>
                <a:latin typeface="Courier"/>
              </a:rPr>
              <a:t> =</a:t>
            </a:r>
            <a:r>
              <a:rPr dirty="0">
                <a:latin typeface="Courier"/>
              </a:rPr>
              <a:t> </a:t>
            </a:r>
            <a:r>
              <a:rPr dirty="0">
                <a:solidFill>
                  <a:srgbClr val="06287E"/>
                </a:solidFill>
                <a:latin typeface="Courier"/>
              </a:rPr>
              <a:t>week</a:t>
            </a:r>
            <a:r>
              <a:rPr dirty="0">
                <a:latin typeface="Courier"/>
              </a:rPr>
              <a:t>(</a:t>
            </a:r>
            <a:r>
              <a:rPr dirty="0" err="1">
                <a:latin typeface="Courier"/>
              </a:rPr>
              <a:t>batch_collected_timestamp</a:t>
            </a:r>
            <a:r>
              <a:rPr dirty="0">
                <a:latin typeface="Courier"/>
              </a:rPr>
              <a:t>)</a:t>
            </a:r>
            <a:br>
              <a:rPr dirty="0"/>
            </a:br>
            <a:r>
              <a:rPr dirty="0">
                <a:latin typeface="Courier"/>
              </a:rPr>
              <a:t>  )</a:t>
            </a:r>
            <a:br>
              <a:rPr dirty="0"/>
            </a:br>
            <a:r>
              <a:rPr dirty="0">
                <a:solidFill>
                  <a:srgbClr val="06287E"/>
                </a:solidFill>
                <a:latin typeface="Courier"/>
              </a:rPr>
              <a:t>glimpse</a:t>
            </a:r>
            <a:r>
              <a:rPr dirty="0">
                <a:latin typeface="Courier"/>
              </a:rPr>
              <a:t>(</a:t>
            </a:r>
            <a:r>
              <a:rPr dirty="0" err="1">
                <a:latin typeface="Courier"/>
              </a:rPr>
              <a:t>batch_jan_timestamps</a:t>
            </a:r>
            <a:r>
              <a:rPr dirty="0">
                <a:latin typeface="Courier"/>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lvl="0" indent="0">
              <a:buNone/>
            </a:pPr>
            <a:r>
              <a:rPr sz="1000" dirty="0">
                <a:latin typeface="Courier"/>
              </a:rPr>
              <a:t>## Parsed with column specification:
## cols(
##   </a:t>
            </a:r>
            <a:r>
              <a:rPr sz="1000" dirty="0" err="1">
                <a:latin typeface="Courier"/>
              </a:rPr>
              <a:t>batchName</a:t>
            </a:r>
            <a:r>
              <a:rPr sz="1000" dirty="0">
                <a:latin typeface="Courier"/>
              </a:rPr>
              <a:t> = </a:t>
            </a:r>
            <a:r>
              <a:rPr sz="1000" dirty="0" err="1">
                <a:latin typeface="Courier"/>
              </a:rPr>
              <a:t>col_character</a:t>
            </a:r>
            <a:r>
              <a:rPr sz="1000" dirty="0">
                <a:latin typeface="Courier"/>
              </a:rPr>
              <a:t>(),
##   </a:t>
            </a:r>
            <a:r>
              <a:rPr sz="1000" dirty="0" err="1">
                <a:latin typeface="Courier"/>
              </a:rPr>
              <a:t>instrumentName</a:t>
            </a:r>
            <a:r>
              <a:rPr sz="1000" dirty="0">
                <a:latin typeface="Courier"/>
              </a:rPr>
              <a:t> = </a:t>
            </a:r>
            <a:r>
              <a:rPr sz="1000" dirty="0" err="1">
                <a:latin typeface="Courier"/>
              </a:rPr>
              <a:t>col_character</a:t>
            </a:r>
            <a:r>
              <a:rPr sz="1000" dirty="0">
                <a:latin typeface="Courier"/>
              </a:rPr>
              <a:t>(),
##   </a:t>
            </a:r>
            <a:r>
              <a:rPr sz="1000" dirty="0" err="1">
                <a:latin typeface="Courier"/>
              </a:rPr>
              <a:t>compoundName</a:t>
            </a:r>
            <a:r>
              <a:rPr sz="1000" dirty="0">
                <a:latin typeface="Courier"/>
              </a:rPr>
              <a:t> = </a:t>
            </a:r>
            <a:r>
              <a:rPr sz="1000" dirty="0" err="1">
                <a:latin typeface="Courier"/>
              </a:rPr>
              <a:t>col_character</a:t>
            </a:r>
            <a:r>
              <a:rPr sz="1000" dirty="0">
                <a:latin typeface="Courier"/>
              </a:rPr>
              <a:t>(),
##   </a:t>
            </a:r>
            <a:r>
              <a:rPr sz="1000" dirty="0" err="1">
                <a:latin typeface="Courier"/>
              </a:rPr>
              <a:t>calibrationSlope</a:t>
            </a:r>
            <a:r>
              <a:rPr sz="1000" dirty="0">
                <a:latin typeface="Courier"/>
              </a:rPr>
              <a:t> = </a:t>
            </a:r>
            <a:r>
              <a:rPr sz="1000" dirty="0" err="1">
                <a:latin typeface="Courier"/>
              </a:rPr>
              <a:t>col_double</a:t>
            </a:r>
            <a:r>
              <a:rPr sz="1000" dirty="0">
                <a:latin typeface="Courier"/>
              </a:rPr>
              <a:t>(),
##   </a:t>
            </a:r>
            <a:r>
              <a:rPr sz="1000" dirty="0" err="1">
                <a:latin typeface="Courier"/>
              </a:rPr>
              <a:t>calibrationIntercept</a:t>
            </a:r>
            <a:r>
              <a:rPr sz="1000" dirty="0">
                <a:latin typeface="Courier"/>
              </a:rPr>
              <a:t> = </a:t>
            </a:r>
            <a:r>
              <a:rPr sz="1000" dirty="0" err="1">
                <a:latin typeface="Courier"/>
              </a:rPr>
              <a:t>col_double</a:t>
            </a:r>
            <a:r>
              <a:rPr sz="1000" dirty="0">
                <a:latin typeface="Courier"/>
              </a:rPr>
              <a:t>(),
##   calibrationR2 = </a:t>
            </a:r>
            <a:r>
              <a:rPr sz="1000" dirty="0" err="1">
                <a:latin typeface="Courier"/>
              </a:rPr>
              <a:t>col_double</a:t>
            </a:r>
            <a:r>
              <a:rPr sz="1000" dirty="0">
                <a:latin typeface="Courier"/>
              </a:rPr>
              <a:t>(),
##   </a:t>
            </a:r>
            <a:r>
              <a:rPr sz="1000" dirty="0" err="1">
                <a:latin typeface="Courier"/>
              </a:rPr>
              <a:t>batchPassed</a:t>
            </a:r>
            <a:r>
              <a:rPr sz="1000" dirty="0">
                <a:latin typeface="Courier"/>
              </a:rPr>
              <a:t> = </a:t>
            </a:r>
            <a:r>
              <a:rPr sz="1000" dirty="0" err="1">
                <a:latin typeface="Courier"/>
              </a:rPr>
              <a:t>col_logical</a:t>
            </a:r>
            <a:r>
              <a:rPr sz="1000" dirty="0">
                <a:latin typeface="Courier"/>
              </a:rPr>
              <a:t>(),
##   </a:t>
            </a:r>
            <a:r>
              <a:rPr sz="1000" dirty="0" err="1">
                <a:latin typeface="Courier"/>
              </a:rPr>
              <a:t>reviewerName</a:t>
            </a:r>
            <a:r>
              <a:rPr sz="1000" dirty="0">
                <a:latin typeface="Courier"/>
              </a:rPr>
              <a:t> = </a:t>
            </a:r>
            <a:r>
              <a:rPr sz="1000" dirty="0" err="1">
                <a:latin typeface="Courier"/>
              </a:rPr>
              <a:t>col_character</a:t>
            </a:r>
            <a:r>
              <a:rPr sz="1000" dirty="0">
                <a:latin typeface="Courier"/>
              </a:rPr>
              <a:t>(),
##   </a:t>
            </a:r>
            <a:r>
              <a:rPr sz="1000" dirty="0" err="1">
                <a:latin typeface="Courier"/>
              </a:rPr>
              <a:t>batchCollectedTimestamp</a:t>
            </a:r>
            <a:r>
              <a:rPr sz="1000" dirty="0">
                <a:latin typeface="Courier"/>
              </a:rPr>
              <a:t> = </a:t>
            </a:r>
            <a:r>
              <a:rPr sz="1000" dirty="0" err="1">
                <a:latin typeface="Courier"/>
              </a:rPr>
              <a:t>col_datetime</a:t>
            </a:r>
            <a:r>
              <a:rPr sz="1000" dirty="0">
                <a:latin typeface="Courier"/>
              </a:rPr>
              <a:t>(format = ""),
##   </a:t>
            </a:r>
            <a:r>
              <a:rPr sz="1000" dirty="0" err="1">
                <a:latin typeface="Courier"/>
              </a:rPr>
              <a:t>reviewStartTimestamp</a:t>
            </a:r>
            <a:r>
              <a:rPr sz="1000" dirty="0">
                <a:latin typeface="Courier"/>
              </a:rPr>
              <a:t> = </a:t>
            </a:r>
            <a:r>
              <a:rPr sz="1000" dirty="0" err="1">
                <a:latin typeface="Courier"/>
              </a:rPr>
              <a:t>col_datetime</a:t>
            </a:r>
            <a:r>
              <a:rPr sz="1000" dirty="0">
                <a:latin typeface="Courier"/>
              </a:rPr>
              <a:t>(format = ""),
##   </a:t>
            </a:r>
            <a:r>
              <a:rPr sz="1000" dirty="0" err="1">
                <a:latin typeface="Courier"/>
              </a:rPr>
              <a:t>reviewCompleteTimestamp</a:t>
            </a:r>
            <a:r>
              <a:rPr sz="1000" dirty="0">
                <a:latin typeface="Courier"/>
              </a:rPr>
              <a:t> = </a:t>
            </a:r>
            <a:r>
              <a:rPr sz="1000" dirty="0" err="1">
                <a:latin typeface="Courier"/>
              </a:rPr>
              <a:t>col_datetime</a:t>
            </a:r>
            <a:r>
              <a:rPr sz="1000" dirty="0">
                <a:latin typeface="Courier"/>
              </a:rPr>
              <a:t>(format = "")
## )</a:t>
            </a:r>
          </a:p>
          <a:p>
            <a:pPr lvl="0" indent="0">
              <a:buNone/>
            </a:pPr>
            <a:r>
              <a:rPr sz="1000" dirty="0">
                <a:latin typeface="Courier"/>
              </a:rPr>
              <a:t>## mutate: new variable '</a:t>
            </a:r>
            <a:r>
              <a:rPr sz="1000" dirty="0" err="1">
                <a:latin typeface="Courier"/>
              </a:rPr>
              <a:t>collect_datetime</a:t>
            </a:r>
            <a:r>
              <a:rPr sz="1000" dirty="0">
                <a:latin typeface="Courier"/>
              </a:rPr>
              <a:t>' (double) with 587 unique values and 0% NA</a:t>
            </a:r>
          </a:p>
          <a:p>
            <a:pPr lvl="0" indent="0">
              <a:buNone/>
            </a:pPr>
            <a:r>
              <a:rPr sz="1000" dirty="0">
                <a:latin typeface="Courier"/>
              </a:rPr>
              <a:t>##         new variable '</a:t>
            </a:r>
            <a:r>
              <a:rPr sz="1000" dirty="0" err="1">
                <a:latin typeface="Courier"/>
              </a:rPr>
              <a:t>collect_month</a:t>
            </a:r>
            <a:r>
              <a:rPr sz="1000" dirty="0">
                <a:latin typeface="Courier"/>
              </a:rPr>
              <a:t>' (double) with 2 unique values and 0% NA</a:t>
            </a:r>
          </a:p>
          <a:p>
            <a:pPr lvl="0" indent="0">
              <a:buNone/>
            </a:pPr>
            <a:r>
              <a:rPr sz="1000" dirty="0">
                <a:latin typeface="Courier"/>
              </a:rPr>
              <a:t>##         new variable '</a:t>
            </a:r>
            <a:r>
              <a:rPr sz="1000" dirty="0" err="1">
                <a:latin typeface="Courier"/>
              </a:rPr>
              <a:t>collect_day_of_week</a:t>
            </a:r>
            <a:r>
              <a:rPr sz="1000" dirty="0">
                <a:latin typeface="Courier"/>
              </a:rPr>
              <a:t>' (double) with 7 unique values and 0% NA</a:t>
            </a:r>
          </a:p>
          <a:p>
            <a:pPr lvl="0" indent="0">
              <a:buNone/>
            </a:pPr>
            <a:r>
              <a:rPr sz="1000" dirty="0">
                <a:latin typeface="Courier"/>
              </a:rPr>
              <a:t>##         new variable '</a:t>
            </a:r>
            <a:r>
              <a:rPr sz="1000" dirty="0" err="1">
                <a:latin typeface="Courier"/>
              </a:rPr>
              <a:t>collect_week</a:t>
            </a:r>
            <a:r>
              <a:rPr sz="1000" dirty="0">
                <a:latin typeface="Courier"/>
              </a:rPr>
              <a:t>' (double) with 6 unique values and 0% NA</a:t>
            </a:r>
          </a:p>
          <a:p>
            <a:pPr lvl="0" indent="0">
              <a:buNone/>
            </a:pPr>
            <a:r>
              <a:rPr sz="1000" dirty="0">
                <a:latin typeface="Courier"/>
              </a:rPr>
              <a:t>## Rows: 3,600
## Columns: 15
## $ </a:t>
            </a:r>
            <a:r>
              <a:rPr sz="1000" dirty="0" err="1">
                <a:latin typeface="Courier"/>
              </a:rPr>
              <a:t>batch_name</a:t>
            </a:r>
            <a:r>
              <a:rPr sz="1000" dirty="0">
                <a:latin typeface="Courier"/>
              </a:rPr>
              <a:t>                &lt;</a:t>
            </a:r>
            <a:r>
              <a:rPr sz="1000" dirty="0" err="1">
                <a:latin typeface="Courier"/>
              </a:rPr>
              <a:t>chr</a:t>
            </a:r>
            <a:r>
              <a:rPr sz="1000" dirty="0">
                <a:latin typeface="Courier"/>
              </a:rPr>
              <a:t>&gt; "b802253", "b802253", "b802253", "b802253",…
## $ </a:t>
            </a:r>
            <a:r>
              <a:rPr sz="1000" dirty="0" err="1">
                <a:latin typeface="Courier"/>
              </a:rPr>
              <a:t>instrument_name</a:t>
            </a:r>
            <a:r>
              <a:rPr sz="1000" dirty="0">
                <a:latin typeface="Courier"/>
              </a:rPr>
              <a:t>           &lt;</a:t>
            </a:r>
            <a:r>
              <a:rPr sz="1000" dirty="0" err="1">
                <a:latin typeface="Courier"/>
              </a:rPr>
              <a:t>chr</a:t>
            </a:r>
            <a:r>
              <a:rPr sz="1000" dirty="0">
                <a:latin typeface="Courier"/>
              </a:rPr>
              <a:t>&gt; "doc", "doc", "doc", "doc", "doc", "doc", "…
## $ </a:t>
            </a:r>
            <a:r>
              <a:rPr sz="1000" dirty="0" err="1">
                <a:latin typeface="Courier"/>
              </a:rPr>
              <a:t>compound_name</a:t>
            </a:r>
            <a:r>
              <a:rPr sz="1000" dirty="0">
                <a:latin typeface="Courier"/>
              </a:rPr>
              <a:t>             &lt;</a:t>
            </a:r>
            <a:r>
              <a:rPr sz="1000" dirty="0" err="1">
                <a:latin typeface="Courier"/>
              </a:rPr>
              <a:t>chr</a:t>
            </a:r>
            <a:r>
              <a:rPr sz="1000" dirty="0">
                <a:latin typeface="Courier"/>
              </a:rPr>
              <a:t>&gt; "morphine", "hydromorphone", "oxymorphone",…
## $ </a:t>
            </a:r>
            <a:r>
              <a:rPr sz="1000" dirty="0" err="1">
                <a:latin typeface="Courier"/>
              </a:rPr>
              <a:t>calibration_slope</a:t>
            </a:r>
            <a:r>
              <a:rPr sz="1000" dirty="0">
                <a:latin typeface="Courier"/>
              </a:rPr>
              <a:t>         &lt;</a:t>
            </a:r>
            <a:r>
              <a:rPr sz="1000" dirty="0" err="1">
                <a:latin typeface="Courier"/>
              </a:rPr>
              <a:t>dbl</a:t>
            </a:r>
            <a:r>
              <a:rPr sz="1000" dirty="0">
                <a:latin typeface="Courier"/>
              </a:rPr>
              <a:t>&gt; 0.007750183, 0.007678291, 0.007975051, 0.00…
## $ </a:t>
            </a:r>
            <a:r>
              <a:rPr sz="1000" dirty="0" err="1">
                <a:latin typeface="Courier"/>
              </a:rPr>
              <a:t>calibration_intercept</a:t>
            </a:r>
            <a:r>
              <a:rPr sz="1000" dirty="0">
                <a:latin typeface="Courier"/>
              </a:rPr>
              <a:t>     &lt;</a:t>
            </a:r>
            <a:r>
              <a:rPr sz="1000" dirty="0" err="1">
                <a:latin typeface="Courier"/>
              </a:rPr>
              <a:t>dbl</a:t>
            </a:r>
            <a:r>
              <a:rPr sz="1000" dirty="0">
                <a:latin typeface="Courier"/>
              </a:rPr>
              <a:t>&gt; -5.76e-06, -4.38e-05, 5.15e-06, -5.02e-06, …
## $ calibration_r2            &lt;</a:t>
            </a:r>
            <a:r>
              <a:rPr sz="1000" dirty="0" err="1">
                <a:latin typeface="Courier"/>
              </a:rPr>
              <a:t>dbl</a:t>
            </a:r>
            <a:r>
              <a:rPr sz="1000" dirty="0">
                <a:latin typeface="Courier"/>
              </a:rPr>
              <a:t>&gt; 0.9965239, 0.9805162, 0.9838828, 0.9806016,…
## $ </a:t>
            </a:r>
            <a:r>
              <a:rPr sz="1000" dirty="0" err="1">
                <a:latin typeface="Courier"/>
              </a:rPr>
              <a:t>batch_passed</a:t>
            </a:r>
            <a:r>
              <a:rPr sz="1000" dirty="0">
                <a:latin typeface="Courier"/>
              </a:rPr>
              <a:t>              &lt;</a:t>
            </a:r>
            <a:r>
              <a:rPr sz="1000" dirty="0" err="1">
                <a:latin typeface="Courier"/>
              </a:rPr>
              <a:t>lgl</a:t>
            </a:r>
            <a:r>
              <a:rPr sz="1000" dirty="0">
                <a:latin typeface="Courier"/>
              </a:rPr>
              <a:t>&gt; TRUE, TRUE, TRUE, TRUE, TRUE, TRUE, TRUE, T…
## $ </a:t>
            </a:r>
            <a:r>
              <a:rPr sz="1000" dirty="0" err="1">
                <a:latin typeface="Courier"/>
              </a:rPr>
              <a:t>reviewer_name</a:t>
            </a:r>
            <a:r>
              <a:rPr sz="1000" dirty="0">
                <a:latin typeface="Courier"/>
              </a:rPr>
              <a:t>             &lt;</a:t>
            </a:r>
            <a:r>
              <a:rPr sz="1000" dirty="0" err="1">
                <a:latin typeface="Courier"/>
              </a:rPr>
              <a:t>chr</a:t>
            </a:r>
            <a:r>
              <a:rPr sz="1000" dirty="0">
                <a:latin typeface="Courier"/>
              </a:rPr>
              <a:t>&gt; "Xavier", "Xavier", "Xavier", "Xavier", "</a:t>
            </a:r>
            <a:r>
              <a:rPr sz="1000" dirty="0" err="1">
                <a:latin typeface="Courier"/>
              </a:rPr>
              <a:t>Xa</a:t>
            </a:r>
            <a:r>
              <a:rPr sz="1000" dirty="0">
                <a:latin typeface="Courier"/>
              </a:rPr>
              <a:t>…
## $ </a:t>
            </a:r>
            <a:r>
              <a:rPr sz="1000" dirty="0" err="1">
                <a:latin typeface="Courier"/>
              </a:rPr>
              <a:t>batch_collected_timestamp</a:t>
            </a:r>
            <a:r>
              <a:rPr sz="1000" dirty="0">
                <a:latin typeface="Courier"/>
              </a:rPr>
              <a:t> &lt;</a:t>
            </a:r>
            <a:r>
              <a:rPr sz="1000" dirty="0" err="1">
                <a:latin typeface="Courier"/>
              </a:rPr>
              <a:t>dttm</a:t>
            </a:r>
            <a:r>
              <a:rPr sz="1000" dirty="0">
                <a:latin typeface="Courier"/>
              </a:rPr>
              <a:t>&gt; 2017-01-06 21:40:00, 2017-01-06 21:40:00, …
## $ </a:t>
            </a:r>
            <a:r>
              <a:rPr sz="1000" dirty="0" err="1">
                <a:latin typeface="Courier"/>
              </a:rPr>
              <a:t>review_start_timestamp</a:t>
            </a:r>
            <a:r>
              <a:rPr sz="1000" dirty="0">
                <a:latin typeface="Courier"/>
              </a:rPr>
              <a:t>    &lt;</a:t>
            </a:r>
            <a:r>
              <a:rPr sz="1000" dirty="0" err="1">
                <a:latin typeface="Courier"/>
              </a:rPr>
              <a:t>dttm</a:t>
            </a:r>
            <a:r>
              <a:rPr sz="1000" dirty="0">
                <a:latin typeface="Courier"/>
              </a:rPr>
              <a:t>&gt; 2017-01-07 13:43:00, 2017-01-07 13:43:00, …
## $ </a:t>
            </a:r>
            <a:r>
              <a:rPr sz="1000" dirty="0" err="1">
                <a:latin typeface="Courier"/>
              </a:rPr>
              <a:t>review_complete_timestamp</a:t>
            </a:r>
            <a:r>
              <a:rPr sz="1000" dirty="0">
                <a:latin typeface="Courier"/>
              </a:rPr>
              <a:t> &lt;</a:t>
            </a:r>
            <a:r>
              <a:rPr sz="1000" dirty="0" err="1">
                <a:latin typeface="Courier"/>
              </a:rPr>
              <a:t>dttm</a:t>
            </a:r>
            <a:r>
              <a:rPr sz="1000" dirty="0">
                <a:latin typeface="Courier"/>
              </a:rPr>
              <a:t>&gt; 2017-01-07 14:09:00, 2017-01-07 14:09:00, …
## $ </a:t>
            </a:r>
            <a:r>
              <a:rPr sz="1000" dirty="0" err="1">
                <a:latin typeface="Courier"/>
              </a:rPr>
              <a:t>collect_datetime</a:t>
            </a:r>
            <a:r>
              <a:rPr sz="1000" dirty="0">
                <a:latin typeface="Courier"/>
              </a:rPr>
              <a:t>          &lt;</a:t>
            </a:r>
            <a:r>
              <a:rPr sz="1000" dirty="0" err="1">
                <a:latin typeface="Courier"/>
              </a:rPr>
              <a:t>dttm</a:t>
            </a:r>
            <a:r>
              <a:rPr sz="1000" dirty="0">
                <a:latin typeface="Courier"/>
              </a:rPr>
              <a:t>&gt; 2017-01-06 21:40:00, 2017-01-06 21:40:00, …
## $ </a:t>
            </a:r>
            <a:r>
              <a:rPr sz="1000" dirty="0" err="1">
                <a:latin typeface="Courier"/>
              </a:rPr>
              <a:t>collect_month</a:t>
            </a:r>
            <a:r>
              <a:rPr sz="1000" dirty="0">
                <a:latin typeface="Courier"/>
              </a:rPr>
              <a:t>             &lt;</a:t>
            </a:r>
            <a:r>
              <a:rPr sz="1000" dirty="0" err="1">
                <a:latin typeface="Courier"/>
              </a:rPr>
              <a:t>dbl</a:t>
            </a:r>
            <a:r>
              <a:rPr sz="1000" dirty="0">
                <a:latin typeface="Courier"/>
              </a:rPr>
              <a:t>&gt; 1, 1, 1, 1, 1, 1, 1, 1, 1, 1, 1, 1, 1, 1, 1…
## $ </a:t>
            </a:r>
            <a:r>
              <a:rPr sz="1000" dirty="0" err="1">
                <a:latin typeface="Courier"/>
              </a:rPr>
              <a:t>collect_day_of_week</a:t>
            </a:r>
            <a:r>
              <a:rPr sz="1000" dirty="0">
                <a:latin typeface="Courier"/>
              </a:rPr>
              <a:t>       &lt;</a:t>
            </a:r>
            <a:r>
              <a:rPr sz="1000" dirty="0" err="1">
                <a:latin typeface="Courier"/>
              </a:rPr>
              <a:t>dbl</a:t>
            </a:r>
            <a:r>
              <a:rPr sz="1000" dirty="0">
                <a:latin typeface="Courier"/>
              </a:rPr>
              <a:t>&gt; 6, 6, 6, 6, 6, 6, 6, 6, 6, 6, 6, 6, 6, 6, 6…
## $ </a:t>
            </a:r>
            <a:r>
              <a:rPr sz="1000" dirty="0" err="1">
                <a:latin typeface="Courier"/>
              </a:rPr>
              <a:t>collect_week</a:t>
            </a:r>
            <a:r>
              <a:rPr sz="1000" dirty="0">
                <a:latin typeface="Courier"/>
              </a:rPr>
              <a:t>              &lt;</a:t>
            </a:r>
            <a:r>
              <a:rPr sz="1000" dirty="0" err="1">
                <a:latin typeface="Courier"/>
              </a:rPr>
              <a:t>dbl</a:t>
            </a:r>
            <a:r>
              <a:rPr sz="1000" dirty="0">
                <a:latin typeface="Courier"/>
              </a:rPr>
              <a:t>&gt; 1, 1, 1, 1, 1, 1, 1, 1, 1, 1, 1, 1, 1, 1,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Calculate durations with mutate()</a:t>
            </a:r>
          </a:p>
        </p:txBody>
      </p:sp>
      <p:sp>
        <p:nvSpPr>
          <p:cNvPr id="3" name="Content Placeholder 2"/>
          <p:cNvSpPr>
            <a:spLocks noGrp="1"/>
          </p:cNvSpPr>
          <p:nvPr>
            <p:ph idx="1"/>
          </p:nvPr>
        </p:nvSpPr>
        <p:spPr>
          <a:xfrm>
            <a:off x="0" y="1600200"/>
            <a:ext cx="9144000" cy="5257800"/>
          </a:xfrm>
        </p:spPr>
        <p:txBody>
          <a:bodyPr>
            <a:normAutofit fontScale="55000" lnSpcReduction="20000"/>
          </a:bodyPr>
          <a:lstStyle/>
          <a:p>
            <a:pPr lvl="0" indent="0">
              <a:buNone/>
            </a:pPr>
            <a:r>
              <a:rPr sz="3600" dirty="0" err="1">
                <a:latin typeface="Courier"/>
              </a:rPr>
              <a:t>batch_jan_tat</a:t>
            </a:r>
            <a:r>
              <a:rPr sz="3600" dirty="0">
                <a:latin typeface="Courier"/>
              </a:rPr>
              <a:t> </a:t>
            </a:r>
            <a:r>
              <a:rPr sz="3600" dirty="0">
                <a:solidFill>
                  <a:srgbClr val="007020"/>
                </a:solidFill>
                <a:latin typeface="Courier"/>
              </a:rPr>
              <a:t>&lt;-</a:t>
            </a:r>
            <a:r>
              <a:rPr sz="3600" dirty="0">
                <a:latin typeface="Courier"/>
              </a:rPr>
              <a:t> </a:t>
            </a:r>
            <a:r>
              <a:rPr sz="3600" dirty="0" err="1">
                <a:latin typeface="Courier"/>
              </a:rPr>
              <a:t>batch_jan</a:t>
            </a:r>
            <a:r>
              <a:rPr sz="3600" dirty="0">
                <a:latin typeface="Courier"/>
              </a:rPr>
              <a:t> </a:t>
            </a:r>
            <a:r>
              <a:rPr sz="3600" dirty="0">
                <a:solidFill>
                  <a:srgbClr val="4070A0"/>
                </a:solidFill>
                <a:latin typeface="Courier"/>
              </a:rPr>
              <a:t>%&gt;%</a:t>
            </a:r>
            <a:br>
              <a:rPr sz="3600" dirty="0"/>
            </a:br>
            <a:r>
              <a:rPr sz="3600" dirty="0">
                <a:latin typeface="Courier"/>
              </a:rPr>
              <a:t>  </a:t>
            </a:r>
            <a:r>
              <a:rPr sz="3600" dirty="0">
                <a:solidFill>
                  <a:srgbClr val="06287E"/>
                </a:solidFill>
                <a:latin typeface="Courier"/>
              </a:rPr>
              <a:t>mutate</a:t>
            </a:r>
            <a:r>
              <a:rPr sz="3600" dirty="0">
                <a:latin typeface="Courier"/>
              </a:rPr>
              <a:t>(</a:t>
            </a:r>
            <a:r>
              <a:rPr sz="3600" dirty="0" err="1">
                <a:solidFill>
                  <a:srgbClr val="7D9029"/>
                </a:solidFill>
                <a:latin typeface="Courier"/>
              </a:rPr>
              <a:t>tat_duration</a:t>
            </a:r>
            <a:r>
              <a:rPr sz="3600" dirty="0">
                <a:solidFill>
                  <a:srgbClr val="7D9029"/>
                </a:solidFill>
                <a:latin typeface="Courier"/>
              </a:rPr>
              <a:t> =</a:t>
            </a:r>
            <a:r>
              <a:rPr sz="3600" dirty="0">
                <a:latin typeface="Courier"/>
              </a:rPr>
              <a:t> </a:t>
            </a:r>
            <a:r>
              <a:rPr sz="3600" dirty="0" err="1">
                <a:latin typeface="Courier"/>
              </a:rPr>
              <a:t>batch_collected_timestamp</a:t>
            </a:r>
            <a:r>
              <a:rPr sz="3600" dirty="0">
                <a:latin typeface="Courier"/>
              </a:rPr>
              <a:t> </a:t>
            </a:r>
            <a:r>
              <a:rPr sz="3600" dirty="0">
                <a:solidFill>
                  <a:srgbClr val="4070A0"/>
                </a:solidFill>
                <a:latin typeface="Courier"/>
              </a:rPr>
              <a:t>%--%</a:t>
            </a:r>
            <a:r>
              <a:rPr sz="3600" dirty="0">
                <a:latin typeface="Courier"/>
              </a:rPr>
              <a:t> </a:t>
            </a:r>
            <a:r>
              <a:rPr sz="3600" dirty="0" err="1">
                <a:latin typeface="Courier"/>
              </a:rPr>
              <a:t>review_complete_timestamp</a:t>
            </a:r>
            <a:r>
              <a:rPr sz="3600" dirty="0">
                <a:latin typeface="Courier"/>
              </a:rPr>
              <a:t>) </a:t>
            </a:r>
            <a:r>
              <a:rPr sz="3600" dirty="0">
                <a:solidFill>
                  <a:srgbClr val="4070A0"/>
                </a:solidFill>
                <a:latin typeface="Courier"/>
              </a:rPr>
              <a:t>%&gt;%</a:t>
            </a:r>
            <a:br>
              <a:rPr sz="3600" dirty="0"/>
            </a:br>
            <a:r>
              <a:rPr sz="3600" dirty="0">
                <a:latin typeface="Courier"/>
              </a:rPr>
              <a:t>  </a:t>
            </a:r>
            <a:r>
              <a:rPr sz="3600" dirty="0">
                <a:solidFill>
                  <a:srgbClr val="06287E"/>
                </a:solidFill>
                <a:latin typeface="Courier"/>
              </a:rPr>
              <a:t>select</a:t>
            </a:r>
            <a:r>
              <a:rPr sz="3600" dirty="0">
                <a:latin typeface="Courier"/>
              </a:rPr>
              <a:t>(</a:t>
            </a:r>
            <a:r>
              <a:rPr sz="3600" dirty="0" err="1">
                <a:latin typeface="Courier"/>
              </a:rPr>
              <a:t>tat_duration</a:t>
            </a:r>
            <a:r>
              <a:rPr sz="3600" dirty="0">
                <a:latin typeface="Courier"/>
              </a:rPr>
              <a:t>)</a:t>
            </a:r>
            <a:endParaRPr lang="en-US" sz="3600" dirty="0">
              <a:latin typeface="Courier"/>
            </a:endParaRPr>
          </a:p>
          <a:p>
            <a:pPr lvl="0" indent="0">
              <a:buNone/>
            </a:pPr>
            <a:endParaRPr sz="3600" dirty="0">
              <a:latin typeface="Courier"/>
            </a:endParaRPr>
          </a:p>
          <a:p>
            <a:pPr lvl="0" indent="0">
              <a:buNone/>
            </a:pPr>
            <a:r>
              <a:rPr dirty="0">
                <a:latin typeface="Courier"/>
              </a:rPr>
              <a:t>## mutate: new variable '</a:t>
            </a:r>
            <a:r>
              <a:rPr dirty="0" err="1">
                <a:latin typeface="Courier"/>
              </a:rPr>
              <a:t>tat_duration</a:t>
            </a:r>
            <a:r>
              <a:rPr dirty="0">
                <a:latin typeface="Courier"/>
              </a:rPr>
              <a:t>' (double) with 600 unique values and 0% NA</a:t>
            </a:r>
          </a:p>
          <a:p>
            <a:pPr lvl="0" indent="0">
              <a:buNone/>
            </a:pPr>
            <a:r>
              <a:rPr dirty="0">
                <a:latin typeface="Courier"/>
              </a:rPr>
              <a:t>## select: dropped 11 variables (</a:t>
            </a:r>
            <a:r>
              <a:rPr dirty="0" err="1">
                <a:latin typeface="Courier"/>
              </a:rPr>
              <a:t>batch_name</a:t>
            </a:r>
            <a:r>
              <a:rPr dirty="0">
                <a:latin typeface="Courier"/>
              </a:rPr>
              <a:t>, </a:t>
            </a:r>
            <a:r>
              <a:rPr dirty="0" err="1">
                <a:latin typeface="Courier"/>
              </a:rPr>
              <a:t>instrument_name</a:t>
            </a:r>
            <a:r>
              <a:rPr dirty="0">
                <a:latin typeface="Courier"/>
              </a:rPr>
              <a:t>, </a:t>
            </a:r>
            <a:r>
              <a:rPr dirty="0" err="1">
                <a:latin typeface="Courier"/>
              </a:rPr>
              <a:t>compound_name</a:t>
            </a:r>
            <a:r>
              <a:rPr dirty="0">
                <a:latin typeface="Courier"/>
              </a:rPr>
              <a:t>, </a:t>
            </a:r>
            <a:r>
              <a:rPr dirty="0" err="1">
                <a:latin typeface="Courier"/>
              </a:rPr>
              <a:t>calibration_slope</a:t>
            </a:r>
            <a:r>
              <a:rPr dirty="0">
                <a:latin typeface="Courier"/>
              </a:rPr>
              <a:t>, </a:t>
            </a:r>
            <a:r>
              <a:rPr dirty="0" err="1">
                <a:latin typeface="Courier"/>
              </a:rPr>
              <a:t>calibration_intercept</a:t>
            </a:r>
            <a:r>
              <a:rPr dirty="0">
                <a:latin typeface="Courier"/>
              </a:rPr>
              <a:t>, …)</a:t>
            </a:r>
          </a:p>
          <a:p>
            <a:pPr lvl="0" indent="0">
              <a:buNone/>
            </a:pPr>
            <a:r>
              <a:rPr dirty="0">
                <a:solidFill>
                  <a:srgbClr val="06287E"/>
                </a:solidFill>
                <a:latin typeface="Courier"/>
              </a:rPr>
              <a:t>head</a:t>
            </a:r>
            <a:r>
              <a:rPr dirty="0">
                <a:latin typeface="Courier"/>
              </a:rPr>
              <a:t>(</a:t>
            </a:r>
            <a:r>
              <a:rPr dirty="0" err="1">
                <a:latin typeface="Courier"/>
              </a:rPr>
              <a:t>batch_jan_tat</a:t>
            </a:r>
            <a:r>
              <a:rPr dirty="0">
                <a:latin typeface="Courier"/>
              </a:rPr>
              <a:t>)</a:t>
            </a:r>
          </a:p>
          <a:p>
            <a:pPr lvl="0" indent="0">
              <a:buNone/>
            </a:pPr>
            <a:r>
              <a:rPr dirty="0">
                <a:latin typeface="Courier"/>
              </a:rPr>
              <a:t>## # A </a:t>
            </a:r>
            <a:r>
              <a:rPr dirty="0" err="1">
                <a:latin typeface="Courier"/>
              </a:rPr>
              <a:t>tibble</a:t>
            </a:r>
            <a:r>
              <a:rPr dirty="0">
                <a:latin typeface="Courier"/>
              </a:rPr>
              <a:t>: 6 x 1
##   </a:t>
            </a:r>
            <a:r>
              <a:rPr dirty="0" err="1">
                <a:latin typeface="Courier"/>
              </a:rPr>
              <a:t>tat_duration</a:t>
            </a:r>
            <a:r>
              <a:rPr dirty="0">
                <a:latin typeface="Courier"/>
              </a:rPr>
              <a:t>                                    
##   &lt;Interval&gt;                                      
## 1 2017-01-06 21:40:00 UTC--2017-01-07 14:09:00 UTC
## 2 2017-01-06 21:40:00 UTC--2017-01-07 14:09:00 UTC
## 3 2017-01-06 21:40:00 UTC--2017-01-07 14:09:00 UTC
## 4 2017-01-06 21:40:00 UTC--2017-01-07 14:09:00 UTC
## 5 2017-01-06 21:40:00 UTC--2017-01-07 14:09:00 UTC
## 6 2017-01-06 21:40:00 UTC--2017-01-07 14:09:00 UTC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Durations with different units</a:t>
            </a:r>
          </a:p>
        </p:txBody>
      </p:sp>
      <p:sp>
        <p:nvSpPr>
          <p:cNvPr id="3" name="Content Placeholder 2"/>
          <p:cNvSpPr>
            <a:spLocks noGrp="1"/>
          </p:cNvSpPr>
          <p:nvPr>
            <p:ph idx="1"/>
          </p:nvPr>
        </p:nvSpPr>
        <p:spPr>
          <a:xfrm>
            <a:off x="-1" y="1600200"/>
            <a:ext cx="9236467" cy="5257800"/>
          </a:xfrm>
        </p:spPr>
        <p:txBody>
          <a:bodyPr>
            <a:normAutofit/>
          </a:bodyPr>
          <a:lstStyle/>
          <a:p>
            <a:pPr lvl="0" indent="0">
              <a:buNone/>
            </a:pPr>
            <a:r>
              <a:rPr sz="2000" dirty="0" err="1">
                <a:latin typeface="Courier"/>
              </a:rPr>
              <a:t>batch_jan_tat</a:t>
            </a:r>
            <a:r>
              <a:rPr sz="2000" dirty="0">
                <a:latin typeface="Courier"/>
              </a:rPr>
              <a:t> </a:t>
            </a:r>
            <a:r>
              <a:rPr sz="2000" dirty="0">
                <a:solidFill>
                  <a:srgbClr val="007020"/>
                </a:solidFill>
                <a:latin typeface="Courier"/>
              </a:rPr>
              <a:t>&lt;-</a:t>
            </a:r>
            <a:r>
              <a:rPr sz="2000" dirty="0">
                <a:latin typeface="Courier"/>
              </a:rPr>
              <a:t> </a:t>
            </a:r>
            <a:r>
              <a:rPr sz="2000" dirty="0" err="1">
                <a:latin typeface="Courier"/>
              </a:rPr>
              <a:t>batch_jan</a:t>
            </a:r>
            <a:r>
              <a:rPr sz="2000" dirty="0">
                <a:latin typeface="Courier"/>
              </a:rPr>
              <a:t> </a:t>
            </a:r>
            <a:r>
              <a:rPr sz="2000" dirty="0">
                <a:solidFill>
                  <a:srgbClr val="4070A0"/>
                </a:solidFill>
                <a:latin typeface="Courier"/>
              </a:rPr>
              <a:t>%&gt;%</a:t>
            </a:r>
            <a:br>
              <a:rPr sz="2000" dirty="0"/>
            </a:br>
            <a:r>
              <a:rPr sz="2000" dirty="0">
                <a:latin typeface="Courier"/>
              </a:rPr>
              <a:t>  </a:t>
            </a:r>
            <a:r>
              <a:rPr sz="2000" dirty="0">
                <a:solidFill>
                  <a:srgbClr val="06287E"/>
                </a:solidFill>
                <a:latin typeface="Courier"/>
              </a:rPr>
              <a:t>mutate</a:t>
            </a:r>
            <a:r>
              <a:rPr sz="2000" dirty="0">
                <a:latin typeface="Courier"/>
              </a:rPr>
              <a:t>(</a:t>
            </a:r>
            <a:r>
              <a:rPr sz="2000" dirty="0" err="1">
                <a:solidFill>
                  <a:srgbClr val="7D9029"/>
                </a:solidFill>
                <a:latin typeface="Courier"/>
              </a:rPr>
              <a:t>tat_duration</a:t>
            </a:r>
            <a:r>
              <a:rPr sz="2000" dirty="0">
                <a:solidFill>
                  <a:srgbClr val="7D9029"/>
                </a:solidFill>
                <a:latin typeface="Courier"/>
              </a:rPr>
              <a:t> =</a:t>
            </a:r>
            <a:r>
              <a:rPr sz="2000" dirty="0">
                <a:latin typeface="Courier"/>
              </a:rPr>
              <a:t> </a:t>
            </a:r>
            <a:r>
              <a:rPr sz="2000" dirty="0" err="1">
                <a:latin typeface="Courier"/>
              </a:rPr>
              <a:t>batch_collected_timestamp</a:t>
            </a:r>
            <a:r>
              <a:rPr sz="2000" dirty="0">
                <a:latin typeface="Courier"/>
              </a:rPr>
              <a:t> </a:t>
            </a:r>
            <a:r>
              <a:rPr sz="2000" dirty="0">
                <a:solidFill>
                  <a:srgbClr val="4070A0"/>
                </a:solidFill>
                <a:latin typeface="Courier"/>
              </a:rPr>
              <a:t>%--%</a:t>
            </a:r>
            <a:r>
              <a:rPr sz="2000" dirty="0">
                <a:latin typeface="Courier"/>
              </a:rPr>
              <a:t> </a:t>
            </a:r>
            <a:r>
              <a:rPr sz="2000" dirty="0" err="1">
                <a:latin typeface="Courier"/>
              </a:rPr>
              <a:t>review_complete_timestamp</a:t>
            </a:r>
            <a:r>
              <a:rPr sz="2000" dirty="0">
                <a:latin typeface="Courier"/>
              </a:rPr>
              <a:t>,</a:t>
            </a:r>
            <a:br>
              <a:rPr sz="2000" dirty="0"/>
            </a:br>
            <a:r>
              <a:rPr sz="2000" dirty="0">
                <a:latin typeface="Courier"/>
              </a:rPr>
              <a:t>         </a:t>
            </a:r>
            <a:r>
              <a:rPr sz="2000" dirty="0" err="1">
                <a:solidFill>
                  <a:srgbClr val="7D9029"/>
                </a:solidFill>
                <a:latin typeface="Courier"/>
              </a:rPr>
              <a:t>tat_minutes</a:t>
            </a:r>
            <a:r>
              <a:rPr sz="2000" dirty="0">
                <a:solidFill>
                  <a:srgbClr val="7D9029"/>
                </a:solidFill>
                <a:latin typeface="Courier"/>
              </a:rPr>
              <a:t> =</a:t>
            </a:r>
            <a:r>
              <a:rPr sz="2000" dirty="0">
                <a:latin typeface="Courier"/>
              </a:rPr>
              <a:t> </a:t>
            </a:r>
            <a:r>
              <a:rPr sz="2000" dirty="0" err="1">
                <a:latin typeface="Courier"/>
              </a:rPr>
              <a:t>tat_duration</a:t>
            </a:r>
            <a:r>
              <a:rPr sz="2000" dirty="0">
                <a:latin typeface="Courier"/>
              </a:rPr>
              <a:t> </a:t>
            </a:r>
            <a:r>
              <a:rPr sz="2000" dirty="0">
                <a:solidFill>
                  <a:srgbClr val="4070A0"/>
                </a:solidFill>
                <a:latin typeface="Courier"/>
              </a:rPr>
              <a:t>/</a:t>
            </a:r>
            <a:r>
              <a:rPr sz="2000" dirty="0">
                <a:latin typeface="Courier"/>
              </a:rPr>
              <a:t> </a:t>
            </a:r>
            <a:r>
              <a:rPr sz="2000" dirty="0" err="1">
                <a:solidFill>
                  <a:srgbClr val="06287E"/>
                </a:solidFill>
                <a:latin typeface="Courier"/>
              </a:rPr>
              <a:t>dminutes</a:t>
            </a:r>
            <a:r>
              <a:rPr sz="2000" dirty="0">
                <a:latin typeface="Courier"/>
              </a:rPr>
              <a:t>(</a:t>
            </a:r>
            <a:r>
              <a:rPr sz="2000" dirty="0">
                <a:solidFill>
                  <a:srgbClr val="40A070"/>
                </a:solidFill>
                <a:latin typeface="Courier"/>
              </a:rPr>
              <a:t>1</a:t>
            </a:r>
            <a:r>
              <a:rPr sz="2000" dirty="0">
                <a:latin typeface="Courier"/>
              </a:rPr>
              <a:t>),</a:t>
            </a:r>
            <a:br>
              <a:rPr sz="2000" dirty="0"/>
            </a:br>
            <a:r>
              <a:rPr sz="2000" dirty="0">
                <a:latin typeface="Courier"/>
              </a:rPr>
              <a:t>         </a:t>
            </a:r>
            <a:r>
              <a:rPr sz="2000" dirty="0" err="1">
                <a:solidFill>
                  <a:srgbClr val="7D9029"/>
                </a:solidFill>
                <a:latin typeface="Courier"/>
              </a:rPr>
              <a:t>tat_hours</a:t>
            </a:r>
            <a:r>
              <a:rPr sz="2000" dirty="0">
                <a:solidFill>
                  <a:srgbClr val="7D9029"/>
                </a:solidFill>
                <a:latin typeface="Courier"/>
              </a:rPr>
              <a:t> =</a:t>
            </a:r>
            <a:r>
              <a:rPr sz="2000" dirty="0">
                <a:latin typeface="Courier"/>
              </a:rPr>
              <a:t> </a:t>
            </a:r>
            <a:r>
              <a:rPr sz="2000" dirty="0" err="1">
                <a:latin typeface="Courier"/>
              </a:rPr>
              <a:t>tat_duration</a:t>
            </a:r>
            <a:r>
              <a:rPr sz="2000" dirty="0">
                <a:latin typeface="Courier"/>
              </a:rPr>
              <a:t> </a:t>
            </a:r>
            <a:r>
              <a:rPr sz="2000" dirty="0">
                <a:solidFill>
                  <a:srgbClr val="4070A0"/>
                </a:solidFill>
                <a:latin typeface="Courier"/>
              </a:rPr>
              <a:t>/</a:t>
            </a:r>
            <a:r>
              <a:rPr sz="2000" dirty="0">
                <a:latin typeface="Courier"/>
              </a:rPr>
              <a:t> </a:t>
            </a:r>
            <a:r>
              <a:rPr sz="2000" dirty="0" err="1">
                <a:solidFill>
                  <a:srgbClr val="06287E"/>
                </a:solidFill>
                <a:latin typeface="Courier"/>
              </a:rPr>
              <a:t>dhours</a:t>
            </a:r>
            <a:r>
              <a:rPr sz="2000" dirty="0">
                <a:latin typeface="Courier"/>
              </a:rPr>
              <a:t>(</a:t>
            </a:r>
            <a:r>
              <a:rPr sz="2000" dirty="0">
                <a:solidFill>
                  <a:srgbClr val="40A070"/>
                </a:solidFill>
                <a:latin typeface="Courier"/>
              </a:rPr>
              <a:t>1</a:t>
            </a:r>
            <a:r>
              <a:rPr sz="2000" dirty="0">
                <a:latin typeface="Courier"/>
              </a:rPr>
              <a:t>),</a:t>
            </a:r>
            <a:br>
              <a:rPr sz="2000" dirty="0"/>
            </a:br>
            <a:r>
              <a:rPr sz="2000" dirty="0">
                <a:latin typeface="Courier"/>
              </a:rPr>
              <a:t>         </a:t>
            </a:r>
            <a:r>
              <a:rPr sz="2000" dirty="0" err="1">
                <a:solidFill>
                  <a:srgbClr val="7D9029"/>
                </a:solidFill>
                <a:latin typeface="Courier"/>
              </a:rPr>
              <a:t>tat_days</a:t>
            </a:r>
            <a:r>
              <a:rPr sz="2000" dirty="0">
                <a:solidFill>
                  <a:srgbClr val="7D9029"/>
                </a:solidFill>
                <a:latin typeface="Courier"/>
              </a:rPr>
              <a:t> =</a:t>
            </a:r>
            <a:r>
              <a:rPr sz="2000" dirty="0">
                <a:latin typeface="Courier"/>
              </a:rPr>
              <a:t> </a:t>
            </a:r>
            <a:r>
              <a:rPr sz="2000" dirty="0" err="1">
                <a:latin typeface="Courier"/>
              </a:rPr>
              <a:t>tat_duration</a:t>
            </a:r>
            <a:r>
              <a:rPr sz="2000" dirty="0">
                <a:latin typeface="Courier"/>
              </a:rPr>
              <a:t> </a:t>
            </a:r>
            <a:r>
              <a:rPr sz="2000" dirty="0">
                <a:solidFill>
                  <a:srgbClr val="4070A0"/>
                </a:solidFill>
                <a:latin typeface="Courier"/>
              </a:rPr>
              <a:t>/</a:t>
            </a:r>
            <a:r>
              <a:rPr sz="2000" dirty="0">
                <a:latin typeface="Courier"/>
              </a:rPr>
              <a:t> </a:t>
            </a:r>
            <a:r>
              <a:rPr sz="2000" dirty="0" err="1">
                <a:solidFill>
                  <a:srgbClr val="06287E"/>
                </a:solidFill>
                <a:latin typeface="Courier"/>
              </a:rPr>
              <a:t>ddays</a:t>
            </a:r>
            <a:r>
              <a:rPr sz="2000" dirty="0">
                <a:latin typeface="Courier"/>
              </a:rPr>
              <a:t>(</a:t>
            </a:r>
            <a:r>
              <a:rPr sz="2000" dirty="0">
                <a:solidFill>
                  <a:srgbClr val="40A070"/>
                </a:solidFill>
                <a:latin typeface="Courier"/>
              </a:rPr>
              <a:t>1</a:t>
            </a:r>
            <a:r>
              <a:rPr sz="2000" dirty="0">
                <a:latin typeface="Courier"/>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Durations with different units</a:t>
            </a:r>
          </a:p>
        </p:txBody>
      </p:sp>
      <p:sp>
        <p:nvSpPr>
          <p:cNvPr id="3" name="Content Placeholder 2"/>
          <p:cNvSpPr>
            <a:spLocks noGrp="1"/>
          </p:cNvSpPr>
          <p:nvPr>
            <p:ph idx="1"/>
          </p:nvPr>
        </p:nvSpPr>
        <p:spPr>
          <a:xfrm>
            <a:off x="-1" y="1600200"/>
            <a:ext cx="9072081" cy="5257800"/>
          </a:xfrm>
        </p:spPr>
        <p:txBody>
          <a:bodyPr>
            <a:normAutofit fontScale="40000" lnSpcReduction="20000"/>
          </a:bodyPr>
          <a:lstStyle/>
          <a:p>
            <a:pPr lvl="0" indent="0">
              <a:buNone/>
            </a:pPr>
            <a:r>
              <a:rPr dirty="0">
                <a:latin typeface="Courier"/>
              </a:rPr>
              <a:t>## mutate: new variable '</a:t>
            </a:r>
            <a:r>
              <a:rPr dirty="0" err="1">
                <a:latin typeface="Courier"/>
              </a:rPr>
              <a:t>tat_duration</a:t>
            </a:r>
            <a:r>
              <a:rPr dirty="0">
                <a:latin typeface="Courier"/>
              </a:rPr>
              <a:t>' (double) with 600 unique values and 0% NA</a:t>
            </a:r>
          </a:p>
          <a:p>
            <a:pPr lvl="0" indent="0">
              <a:buNone/>
            </a:pPr>
            <a:r>
              <a:rPr dirty="0">
                <a:latin typeface="Courier"/>
              </a:rPr>
              <a:t>##         new variable '</a:t>
            </a:r>
            <a:r>
              <a:rPr dirty="0" err="1">
                <a:latin typeface="Courier"/>
              </a:rPr>
              <a:t>tat_minutes</a:t>
            </a:r>
            <a:r>
              <a:rPr dirty="0">
                <a:latin typeface="Courier"/>
              </a:rPr>
              <a:t>' (double) with 368 unique values and 0% NA</a:t>
            </a:r>
          </a:p>
          <a:p>
            <a:pPr lvl="0" indent="0">
              <a:buNone/>
            </a:pPr>
            <a:r>
              <a:rPr dirty="0">
                <a:latin typeface="Courier"/>
              </a:rPr>
              <a:t>##         new variable '</a:t>
            </a:r>
            <a:r>
              <a:rPr dirty="0" err="1">
                <a:latin typeface="Courier"/>
              </a:rPr>
              <a:t>tat_hours</a:t>
            </a:r>
            <a:r>
              <a:rPr dirty="0">
                <a:latin typeface="Courier"/>
              </a:rPr>
              <a:t>' (double) with 368 unique values and 0% NA</a:t>
            </a:r>
          </a:p>
          <a:p>
            <a:pPr lvl="0" indent="0">
              <a:buNone/>
            </a:pPr>
            <a:r>
              <a:rPr dirty="0">
                <a:latin typeface="Courier"/>
              </a:rPr>
              <a:t>##         new variable '</a:t>
            </a:r>
            <a:r>
              <a:rPr dirty="0" err="1">
                <a:latin typeface="Courier"/>
              </a:rPr>
              <a:t>tat_days</a:t>
            </a:r>
            <a:r>
              <a:rPr dirty="0">
                <a:latin typeface="Courier"/>
              </a:rPr>
              <a:t>' (double) with 368 unique values and 0% NA</a:t>
            </a:r>
          </a:p>
          <a:p>
            <a:pPr lvl="0" indent="0">
              <a:buNone/>
            </a:pPr>
            <a:r>
              <a:rPr dirty="0">
                <a:latin typeface="Courier"/>
              </a:rPr>
              <a:t>## select: dropped 11 variables (</a:t>
            </a:r>
            <a:r>
              <a:rPr dirty="0" err="1">
                <a:latin typeface="Courier"/>
              </a:rPr>
              <a:t>batch_name</a:t>
            </a:r>
            <a:r>
              <a:rPr dirty="0">
                <a:latin typeface="Courier"/>
              </a:rPr>
              <a:t>, </a:t>
            </a:r>
            <a:r>
              <a:rPr dirty="0" err="1">
                <a:latin typeface="Courier"/>
              </a:rPr>
              <a:t>instrument_name</a:t>
            </a:r>
            <a:r>
              <a:rPr dirty="0">
                <a:latin typeface="Courier"/>
              </a:rPr>
              <a:t>, </a:t>
            </a:r>
            <a:r>
              <a:rPr dirty="0" err="1">
                <a:latin typeface="Courier"/>
              </a:rPr>
              <a:t>compound_name</a:t>
            </a:r>
            <a:r>
              <a:rPr dirty="0">
                <a:latin typeface="Courier"/>
              </a:rPr>
              <a:t>, </a:t>
            </a:r>
            <a:r>
              <a:rPr dirty="0" err="1">
                <a:latin typeface="Courier"/>
              </a:rPr>
              <a:t>calibration_slope</a:t>
            </a:r>
            <a:r>
              <a:rPr dirty="0">
                <a:latin typeface="Courier"/>
              </a:rPr>
              <a:t>, </a:t>
            </a:r>
            <a:r>
              <a:rPr dirty="0" err="1">
                <a:latin typeface="Courier"/>
              </a:rPr>
              <a:t>calibration_intercept</a:t>
            </a:r>
            <a:r>
              <a:rPr dirty="0">
                <a:latin typeface="Courier"/>
              </a:rPr>
              <a:t>, …)</a:t>
            </a:r>
          </a:p>
          <a:p>
            <a:pPr lvl="0" indent="0">
              <a:buNone/>
            </a:pPr>
            <a:r>
              <a:rPr dirty="0">
                <a:latin typeface="Courier"/>
              </a:rPr>
              <a:t>## # A </a:t>
            </a:r>
            <a:r>
              <a:rPr dirty="0" err="1">
                <a:latin typeface="Courier"/>
              </a:rPr>
              <a:t>tibble</a:t>
            </a:r>
            <a:r>
              <a:rPr dirty="0">
                <a:latin typeface="Courier"/>
              </a:rPr>
              <a:t>: 3,600 x 4
##    </a:t>
            </a:r>
            <a:r>
              <a:rPr dirty="0" err="1">
                <a:latin typeface="Courier"/>
              </a:rPr>
              <a:t>tat_duration</a:t>
            </a:r>
            <a:r>
              <a:rPr dirty="0">
                <a:latin typeface="Courier"/>
              </a:rPr>
              <a:t>                                     </a:t>
            </a:r>
            <a:r>
              <a:rPr dirty="0" err="1">
                <a:latin typeface="Courier"/>
              </a:rPr>
              <a:t>tat_minutes</a:t>
            </a:r>
            <a:r>
              <a:rPr dirty="0">
                <a:latin typeface="Courier"/>
              </a:rPr>
              <a:t> </a:t>
            </a:r>
            <a:r>
              <a:rPr dirty="0" err="1">
                <a:latin typeface="Courier"/>
              </a:rPr>
              <a:t>tat_hours</a:t>
            </a:r>
            <a:r>
              <a:rPr dirty="0">
                <a:latin typeface="Courier"/>
              </a:rPr>
              <a:t>
##    &lt;Interval&gt;                                             &lt;</a:t>
            </a:r>
            <a:r>
              <a:rPr dirty="0" err="1">
                <a:latin typeface="Courier"/>
              </a:rPr>
              <a:t>dbl</a:t>
            </a:r>
            <a:r>
              <a:rPr dirty="0">
                <a:latin typeface="Courier"/>
              </a:rPr>
              <a:t>&gt;     &lt;</a:t>
            </a:r>
            <a:r>
              <a:rPr dirty="0" err="1">
                <a:latin typeface="Courier"/>
              </a:rPr>
              <a:t>dbl</a:t>
            </a:r>
            <a:r>
              <a:rPr dirty="0">
                <a:latin typeface="Courier"/>
              </a:rPr>
              <a:t>&gt;
##  1 2017-01-06 21:40:00 UTC--2017-01-07 14:09:00 UTC         989      16.5
##  2 2017-01-06 21:40:00 UTC--2017-01-07 14:09:00 UTC         989      16.5
##  3 2017-01-06 21:40:00 UTC--2017-01-07 14:09:00 UTC         989      16.5
##  4 2017-01-06 21:40:00 UTC--2017-01-07 14:09:00 UTC         989      16.5
##  5 2017-01-06 21:40:00 UTC--2017-01-07 14:09:00 UTC         989      16.5
##  6 2017-01-06 21:40:00 UTC--2017-01-07 14:09:00 UTC         989      16.5
##  7 2017-01-06 23:38:00 UTC--2017-01-07 11:48:00 UTC         730      12.2
##  8 2017-01-06 23:38:00 UTC--2017-01-07 11:48:00 UTC         730      12.2
##  9 2017-01-06 23:38:00 UTC--2017-01-07 11:48:00 UTC         730      12.2
## 10 2017-01-06 23:38:00 UTC--2017-01-07 11:48:00 UTC         730      12.2
## # … with 3,590 more rows, and 1 more variable: </a:t>
            </a:r>
            <a:r>
              <a:rPr dirty="0" err="1">
                <a:latin typeface="Courier"/>
              </a:rPr>
              <a:t>tat_days</a:t>
            </a:r>
            <a:r>
              <a:rPr dirty="0">
                <a:latin typeface="Courier"/>
              </a:rPr>
              <a:t> &lt;</a:t>
            </a:r>
            <a:r>
              <a:rPr dirty="0" err="1">
                <a:latin typeface="Courier"/>
              </a:rPr>
              <a:t>dbl</a:t>
            </a:r>
            <a:r>
              <a:rPr dirty="0">
                <a:latin typeface="Courier"/>
              </a:rPr>
              <a:t>&gt;</a:t>
            </a:r>
          </a:p>
        </p:txBody>
      </p:sp>
    </p:spTree>
    <p:extLst>
      <p:ext uri="{BB962C8B-B14F-4D97-AF65-F5344CB8AC3E}">
        <p14:creationId xmlns:p14="http://schemas.microsoft.com/office/powerpoint/2010/main" val="182268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2</a:t>
            </a:r>
          </a:p>
        </p:txBody>
      </p:sp>
      <p:sp>
        <p:nvSpPr>
          <p:cNvPr id="3" name="Content Placeholder 2"/>
          <p:cNvSpPr>
            <a:spLocks noGrp="1"/>
          </p:cNvSpPr>
          <p:nvPr>
            <p:ph idx="1"/>
          </p:nvPr>
        </p:nvSpPr>
        <p:spPr/>
        <p:txBody>
          <a:bodyPr>
            <a:normAutofit lnSpcReduction="10000"/>
          </a:bodyPr>
          <a:lstStyle/>
          <a:p>
            <a:pPr marL="0" lvl="0" indent="0">
              <a:buNone/>
            </a:pPr>
            <a:r>
              <a:t>How long an average does it take to review each batch? Using the January batch data, convert the review start timestamp and review complete timestamp fields into variables with a datetime type, then generate a new field the calculates the duration of the review in minutes. The data will need to be collapsed by batch (which I do for you using the </a:t>
            </a:r>
            <a:r>
              <a:rPr>
                <a:latin typeface="Courier"/>
              </a:rPr>
              <a:t>distinct()</a:t>
            </a:r>
            <a:r>
              <a:t> function) and display the min, max, median, and mean review times.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Collapse (summarize) your data set</a:t>
            </a:r>
          </a:p>
        </p:txBody>
      </p:sp>
      <p:sp>
        <p:nvSpPr>
          <p:cNvPr id="3" name="Content Placeholder 2"/>
          <p:cNvSpPr>
            <a:spLocks noGrp="1"/>
          </p:cNvSpPr>
          <p:nvPr>
            <p:ph idx="1"/>
          </p:nvPr>
        </p:nvSpPr>
        <p:spPr/>
        <p:txBody>
          <a:bodyPr/>
          <a:lstStyle/>
          <a:p>
            <a:pPr lvl="1"/>
            <a:r>
              <a:t>Group data by a variable using the </a:t>
            </a:r>
            <a:r>
              <a:rPr>
                <a:latin typeface="Courier"/>
              </a:rPr>
              <a:t>group_by()</a:t>
            </a:r>
            <a:r>
              <a:t> function</a:t>
            </a:r>
          </a:p>
          <a:p>
            <a:pPr lvl="1"/>
            <a:r>
              <a:t>Couples with its summary function </a:t>
            </a:r>
            <a:r>
              <a:rPr>
                <a:latin typeface="Courier"/>
              </a:rPr>
              <a:t>summarize()</a:t>
            </a:r>
          </a:p>
          <a:p>
            <a:pPr lvl="1"/>
            <a:r>
              <a:t>Allows summary calculations on specific groups within data set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grouping and summarizing</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sample_type</a:t>
            </a:r>
            <a:r>
              <a:rPr sz="4200" dirty="0">
                <a:latin typeface="Courier"/>
              </a:rPr>
              <a:t> </a:t>
            </a:r>
            <a:r>
              <a:rPr sz="4200" dirty="0">
                <a:solidFill>
                  <a:srgbClr val="4070A0"/>
                </a:solidFill>
                <a:latin typeface="Courier"/>
              </a:rPr>
              <a:t>==</a:t>
            </a:r>
            <a:r>
              <a:rPr sz="4200" dirty="0">
                <a:latin typeface="Courier"/>
              </a:rPr>
              <a:t> </a:t>
            </a:r>
            <a:r>
              <a:rPr sz="4200" dirty="0">
                <a:solidFill>
                  <a:srgbClr val="4070A0"/>
                </a:solidFill>
                <a:latin typeface="Courier"/>
              </a:rPr>
              <a:t>"unknown"</a:t>
            </a:r>
            <a:r>
              <a:rPr sz="4200" dirty="0">
                <a:latin typeface="Courier"/>
              </a:rPr>
              <a:t>, concentration </a:t>
            </a:r>
            <a:r>
              <a:rPr sz="4200" dirty="0">
                <a:solidFill>
                  <a:srgbClr val="4070A0"/>
                </a:solidFill>
                <a:latin typeface="Courier"/>
              </a:rPr>
              <a:t>&gt;</a:t>
            </a:r>
            <a:r>
              <a:rPr sz="4200" dirty="0">
                <a:latin typeface="Courier"/>
              </a:rPr>
              <a:t> </a:t>
            </a:r>
            <a:r>
              <a:rPr sz="4200" dirty="0">
                <a:solidFill>
                  <a:srgbClr val="40A070"/>
                </a:solidFill>
                <a:latin typeface="Courier"/>
              </a:rPr>
              <a:t>0</a:t>
            </a:r>
            <a:r>
              <a:rPr sz="4200" dirty="0">
                <a:latin typeface="Courier"/>
              </a:rPr>
              <a:t>) </a:t>
            </a:r>
            <a:r>
              <a:rPr sz="4200" dirty="0">
                <a:solidFill>
                  <a:srgbClr val="4070A0"/>
                </a:solidFill>
                <a:latin typeface="Courier"/>
              </a:rPr>
              <a:t>%&gt;%</a:t>
            </a:r>
            <a:br>
              <a:rPr sz="4200" dirty="0"/>
            </a:br>
            <a:r>
              <a:rPr sz="4200" dirty="0">
                <a:latin typeface="Courier"/>
              </a:rPr>
              <a:t>  </a:t>
            </a:r>
            <a:r>
              <a:rPr sz="4200" dirty="0" err="1">
                <a:solidFill>
                  <a:srgbClr val="06287E"/>
                </a:solidFill>
                <a:latin typeface="Courier"/>
              </a:rPr>
              <a:t>group_by</a:t>
            </a:r>
            <a:r>
              <a:rPr sz="4200" dirty="0">
                <a:latin typeface="Courier"/>
              </a:rPr>
              <a:t>(</a:t>
            </a:r>
            <a:r>
              <a:rPr sz="4200" dirty="0" err="1">
                <a:latin typeface="Courier"/>
              </a:rPr>
              <a:t>compound_name</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summarize</a:t>
            </a:r>
            <a:r>
              <a:rPr sz="4200" dirty="0">
                <a:latin typeface="Courier"/>
              </a:rPr>
              <a:t>(</a:t>
            </a:r>
            <a:r>
              <a:rPr sz="4200" dirty="0" err="1">
                <a:solidFill>
                  <a:srgbClr val="7D9029"/>
                </a:solidFill>
                <a:latin typeface="Courier"/>
              </a:rPr>
              <a:t>median_ir</a:t>
            </a:r>
            <a:r>
              <a:rPr sz="4200" dirty="0">
                <a:solidFill>
                  <a:srgbClr val="7D9029"/>
                </a:solidFill>
                <a:latin typeface="Courier"/>
              </a:rPr>
              <a:t> =</a:t>
            </a:r>
            <a:r>
              <a:rPr sz="4200" dirty="0">
                <a:latin typeface="Courier"/>
              </a:rPr>
              <a:t> </a:t>
            </a:r>
            <a:r>
              <a:rPr sz="4200" dirty="0">
                <a:solidFill>
                  <a:srgbClr val="06287E"/>
                </a:solidFill>
                <a:latin typeface="Courier"/>
              </a:rPr>
              <a:t>median</a:t>
            </a:r>
            <a:r>
              <a:rPr sz="4200" dirty="0">
                <a:latin typeface="Courier"/>
              </a:rPr>
              <a:t>(</a:t>
            </a:r>
            <a:r>
              <a:rPr sz="4200" dirty="0" err="1">
                <a:latin typeface="Courier"/>
              </a:rPr>
              <a:t>ion_ratio</a:t>
            </a:r>
            <a:r>
              <a:rPr sz="4200" dirty="0">
                <a:latin typeface="Courier"/>
              </a:rPr>
              <a:t>),</a:t>
            </a:r>
            <a:br>
              <a:rPr sz="4200" dirty="0"/>
            </a:br>
            <a:r>
              <a:rPr sz="4200" dirty="0">
                <a:latin typeface="Courier"/>
              </a:rPr>
              <a:t>            </a:t>
            </a:r>
            <a:r>
              <a:rPr sz="4200" dirty="0" err="1">
                <a:solidFill>
                  <a:srgbClr val="7D9029"/>
                </a:solidFill>
                <a:latin typeface="Courier"/>
              </a:rPr>
              <a:t>mean_ir</a:t>
            </a:r>
            <a:r>
              <a:rPr sz="4200" dirty="0">
                <a:solidFill>
                  <a:srgbClr val="7D9029"/>
                </a:solidFill>
                <a:latin typeface="Courier"/>
              </a:rPr>
              <a:t> =</a:t>
            </a:r>
            <a:r>
              <a:rPr sz="4200" dirty="0">
                <a:latin typeface="Courier"/>
              </a:rPr>
              <a:t> </a:t>
            </a:r>
            <a:r>
              <a:rPr sz="4200" dirty="0">
                <a:solidFill>
                  <a:srgbClr val="06287E"/>
                </a:solidFill>
                <a:latin typeface="Courier"/>
              </a:rPr>
              <a:t>mean</a:t>
            </a:r>
            <a:r>
              <a:rPr sz="4200" dirty="0">
                <a:latin typeface="Courier"/>
              </a:rPr>
              <a:t>(</a:t>
            </a:r>
            <a:r>
              <a:rPr sz="4200" dirty="0" err="1">
                <a:latin typeface="Courier"/>
              </a:rPr>
              <a:t>ion_ratio</a:t>
            </a:r>
            <a:r>
              <a:rPr sz="4200" dirty="0">
                <a:latin typeface="Courier"/>
              </a:rPr>
              <a:t>),</a:t>
            </a:r>
            <a:br>
              <a:rPr sz="4200" dirty="0"/>
            </a:br>
            <a:r>
              <a:rPr sz="4200" dirty="0">
                <a:latin typeface="Courier"/>
              </a:rPr>
              <a:t>            </a:t>
            </a:r>
            <a:r>
              <a:rPr sz="4200" dirty="0" err="1">
                <a:solidFill>
                  <a:srgbClr val="7D9029"/>
                </a:solidFill>
                <a:latin typeface="Courier"/>
              </a:rPr>
              <a:t>std_dev_ir</a:t>
            </a:r>
            <a:r>
              <a:rPr sz="4200" dirty="0">
                <a:solidFill>
                  <a:srgbClr val="7D9029"/>
                </a:solidFill>
                <a:latin typeface="Courier"/>
              </a:rPr>
              <a:t> =</a:t>
            </a:r>
            <a:r>
              <a:rPr sz="4200" dirty="0">
                <a:latin typeface="Courier"/>
              </a:rPr>
              <a:t> </a:t>
            </a:r>
            <a:r>
              <a:rPr sz="4200" dirty="0" err="1">
                <a:solidFill>
                  <a:srgbClr val="06287E"/>
                </a:solidFill>
                <a:latin typeface="Courier"/>
              </a:rPr>
              <a:t>sd</a:t>
            </a:r>
            <a:r>
              <a:rPr sz="4200" dirty="0">
                <a:latin typeface="Courier"/>
              </a:rPr>
              <a:t>(</a:t>
            </a:r>
            <a:r>
              <a:rPr sz="4200" dirty="0" err="1">
                <a:latin typeface="Courier"/>
              </a:rPr>
              <a:t>ion_ratio</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115,298 rows (62%), 71,902 rows remaining</a:t>
            </a:r>
          </a:p>
          <a:p>
            <a:pPr lvl="0" indent="0">
              <a:buNone/>
            </a:pPr>
            <a:r>
              <a:rPr dirty="0">
                <a:latin typeface="Courier"/>
              </a:rPr>
              <a:t>## </a:t>
            </a:r>
            <a:r>
              <a:rPr dirty="0" err="1">
                <a:latin typeface="Courier"/>
              </a:rPr>
              <a:t>group_by</a:t>
            </a:r>
            <a:r>
              <a:rPr dirty="0">
                <a:latin typeface="Courier"/>
              </a:rPr>
              <a:t>: one grouping variable (</a:t>
            </a:r>
            <a:r>
              <a:rPr dirty="0" err="1">
                <a:latin typeface="Courier"/>
              </a:rPr>
              <a:t>compound_name</a:t>
            </a:r>
            <a:r>
              <a:rPr dirty="0">
                <a:latin typeface="Courier"/>
              </a:rPr>
              <a:t>)</a:t>
            </a:r>
          </a:p>
          <a:p>
            <a:pPr lvl="0" indent="0">
              <a:buNone/>
            </a:pPr>
            <a:r>
              <a:rPr dirty="0">
                <a:latin typeface="Courier"/>
              </a:rPr>
              <a:t>## summarize: now 6 rows and 4 columns, ungrouped</a:t>
            </a:r>
          </a:p>
          <a:p>
            <a:pPr lvl="0" indent="0">
              <a:buNone/>
            </a:pPr>
            <a:r>
              <a:rPr dirty="0">
                <a:latin typeface="Courier"/>
              </a:rPr>
              <a:t>## # A </a:t>
            </a:r>
            <a:r>
              <a:rPr dirty="0" err="1">
                <a:latin typeface="Courier"/>
              </a:rPr>
              <a:t>tibble</a:t>
            </a:r>
            <a:r>
              <a:rPr dirty="0">
                <a:latin typeface="Courier"/>
              </a:rPr>
              <a:t>: 6 x 4
##   </a:t>
            </a:r>
            <a:r>
              <a:rPr dirty="0" err="1">
                <a:latin typeface="Courier"/>
              </a:rPr>
              <a:t>compound_name</a:t>
            </a:r>
            <a:r>
              <a:rPr dirty="0">
                <a:latin typeface="Courier"/>
              </a:rPr>
              <a:t> </a:t>
            </a:r>
            <a:r>
              <a:rPr dirty="0" err="1">
                <a:latin typeface="Courier"/>
              </a:rPr>
              <a:t>median_ir</a:t>
            </a:r>
            <a:r>
              <a:rPr dirty="0">
                <a:latin typeface="Courier"/>
              </a:rPr>
              <a:t> </a:t>
            </a:r>
            <a:r>
              <a:rPr dirty="0" err="1">
                <a:latin typeface="Courier"/>
              </a:rPr>
              <a:t>mean_ir</a:t>
            </a:r>
            <a:r>
              <a:rPr dirty="0">
                <a:latin typeface="Courier"/>
              </a:rPr>
              <a:t> </a:t>
            </a:r>
            <a:r>
              <a:rPr dirty="0" err="1">
                <a:latin typeface="Courier"/>
              </a:rPr>
              <a:t>std_dev_ir</a:t>
            </a:r>
            <a:r>
              <a:rPr dirty="0">
                <a:latin typeface="Courier"/>
              </a:rPr>
              <a:t>
##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morphine           1.24    1.20      0.168
## 2 hydromorphone      1.24    1.20      0.165
## 3 oxymorphone        1.24    1.20      0.165
## 4 codeine            1.24    1.20      0.166
## 5 hydrocodone        1.24    1.20      0.166
## 6 oxycodone          1.24    1.20      0.166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grouping and summarizing by 2 variables</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sz="4200" dirty="0" err="1">
                <a:latin typeface="Courier"/>
              </a:rPr>
              <a:t>samples_jan</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filter</a:t>
            </a:r>
            <a:r>
              <a:rPr sz="4200" dirty="0">
                <a:latin typeface="Courier"/>
              </a:rPr>
              <a:t>(</a:t>
            </a:r>
            <a:r>
              <a:rPr sz="4200" dirty="0" err="1">
                <a:latin typeface="Courier"/>
              </a:rPr>
              <a:t>sample_type</a:t>
            </a:r>
            <a:r>
              <a:rPr sz="4200" dirty="0">
                <a:latin typeface="Courier"/>
              </a:rPr>
              <a:t> </a:t>
            </a:r>
            <a:r>
              <a:rPr sz="4200" dirty="0">
                <a:solidFill>
                  <a:srgbClr val="4070A0"/>
                </a:solidFill>
                <a:latin typeface="Courier"/>
              </a:rPr>
              <a:t>==</a:t>
            </a:r>
            <a:r>
              <a:rPr sz="4200" dirty="0">
                <a:latin typeface="Courier"/>
              </a:rPr>
              <a:t> </a:t>
            </a:r>
            <a:r>
              <a:rPr sz="4200" dirty="0">
                <a:solidFill>
                  <a:srgbClr val="4070A0"/>
                </a:solidFill>
                <a:latin typeface="Courier"/>
              </a:rPr>
              <a:t>"unknown"</a:t>
            </a:r>
            <a:r>
              <a:rPr sz="4200" dirty="0">
                <a:latin typeface="Courier"/>
              </a:rPr>
              <a:t>, concentration </a:t>
            </a:r>
            <a:r>
              <a:rPr sz="4200" dirty="0">
                <a:solidFill>
                  <a:srgbClr val="4070A0"/>
                </a:solidFill>
                <a:latin typeface="Courier"/>
              </a:rPr>
              <a:t>&gt;</a:t>
            </a:r>
            <a:r>
              <a:rPr sz="4200" dirty="0">
                <a:latin typeface="Courier"/>
              </a:rPr>
              <a:t> </a:t>
            </a:r>
            <a:r>
              <a:rPr sz="4200" dirty="0">
                <a:solidFill>
                  <a:srgbClr val="40A070"/>
                </a:solidFill>
                <a:latin typeface="Courier"/>
              </a:rPr>
              <a:t>0</a:t>
            </a:r>
            <a:r>
              <a:rPr sz="4200" dirty="0">
                <a:latin typeface="Courier"/>
              </a:rPr>
              <a:t>) </a:t>
            </a:r>
            <a:r>
              <a:rPr sz="4200" dirty="0">
                <a:solidFill>
                  <a:srgbClr val="4070A0"/>
                </a:solidFill>
                <a:latin typeface="Courier"/>
              </a:rPr>
              <a:t>%&gt;%</a:t>
            </a:r>
            <a:br>
              <a:rPr sz="4200" dirty="0"/>
            </a:br>
            <a:r>
              <a:rPr sz="4200" dirty="0">
                <a:latin typeface="Courier"/>
              </a:rPr>
              <a:t>  </a:t>
            </a:r>
            <a:r>
              <a:rPr sz="4200" dirty="0" err="1">
                <a:solidFill>
                  <a:srgbClr val="06287E"/>
                </a:solidFill>
                <a:latin typeface="Courier"/>
              </a:rPr>
              <a:t>group_by</a:t>
            </a:r>
            <a:r>
              <a:rPr sz="4200" dirty="0">
                <a:latin typeface="Courier"/>
              </a:rPr>
              <a:t>(</a:t>
            </a:r>
            <a:r>
              <a:rPr sz="4200" dirty="0" err="1">
                <a:latin typeface="Courier"/>
              </a:rPr>
              <a:t>batch_name</a:t>
            </a:r>
            <a:r>
              <a:rPr sz="4200" dirty="0">
                <a:latin typeface="Courier"/>
              </a:rPr>
              <a:t>, </a:t>
            </a:r>
            <a:r>
              <a:rPr sz="4200" dirty="0" err="1">
                <a:latin typeface="Courier"/>
              </a:rPr>
              <a:t>compound_name</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summarize</a:t>
            </a:r>
            <a:r>
              <a:rPr sz="4200" dirty="0">
                <a:latin typeface="Courier"/>
              </a:rPr>
              <a:t>(</a:t>
            </a:r>
            <a:r>
              <a:rPr sz="4200" dirty="0" err="1">
                <a:solidFill>
                  <a:srgbClr val="7D9029"/>
                </a:solidFill>
                <a:latin typeface="Courier"/>
              </a:rPr>
              <a:t>median_ir</a:t>
            </a:r>
            <a:r>
              <a:rPr sz="4200" dirty="0">
                <a:solidFill>
                  <a:srgbClr val="7D9029"/>
                </a:solidFill>
                <a:latin typeface="Courier"/>
              </a:rPr>
              <a:t> =</a:t>
            </a:r>
            <a:r>
              <a:rPr sz="4200" dirty="0">
                <a:latin typeface="Courier"/>
              </a:rPr>
              <a:t> </a:t>
            </a:r>
            <a:r>
              <a:rPr sz="4200" dirty="0">
                <a:solidFill>
                  <a:srgbClr val="06287E"/>
                </a:solidFill>
                <a:latin typeface="Courier"/>
              </a:rPr>
              <a:t>median</a:t>
            </a:r>
            <a:r>
              <a:rPr sz="4200" dirty="0">
                <a:latin typeface="Courier"/>
              </a:rPr>
              <a:t>(</a:t>
            </a:r>
            <a:r>
              <a:rPr sz="4200" dirty="0" err="1">
                <a:latin typeface="Courier"/>
              </a:rPr>
              <a:t>ion_ratio</a:t>
            </a:r>
            <a:r>
              <a:rPr sz="4200" dirty="0">
                <a:latin typeface="Courier"/>
              </a:rPr>
              <a:t>),</a:t>
            </a:r>
            <a:br>
              <a:rPr sz="4200" dirty="0"/>
            </a:br>
            <a:r>
              <a:rPr sz="4200" dirty="0">
                <a:latin typeface="Courier"/>
              </a:rPr>
              <a:t>            </a:t>
            </a:r>
            <a:r>
              <a:rPr sz="4200" dirty="0" err="1">
                <a:solidFill>
                  <a:srgbClr val="7D9029"/>
                </a:solidFill>
                <a:latin typeface="Courier"/>
              </a:rPr>
              <a:t>mean_ir</a:t>
            </a:r>
            <a:r>
              <a:rPr sz="4200" dirty="0">
                <a:solidFill>
                  <a:srgbClr val="7D9029"/>
                </a:solidFill>
                <a:latin typeface="Courier"/>
              </a:rPr>
              <a:t> =</a:t>
            </a:r>
            <a:r>
              <a:rPr sz="4200" dirty="0">
                <a:latin typeface="Courier"/>
              </a:rPr>
              <a:t> </a:t>
            </a:r>
            <a:r>
              <a:rPr sz="4200" dirty="0">
                <a:solidFill>
                  <a:srgbClr val="06287E"/>
                </a:solidFill>
                <a:latin typeface="Courier"/>
              </a:rPr>
              <a:t>mean</a:t>
            </a:r>
            <a:r>
              <a:rPr sz="4200" dirty="0">
                <a:latin typeface="Courier"/>
              </a:rPr>
              <a:t>(</a:t>
            </a:r>
            <a:r>
              <a:rPr sz="4200" dirty="0" err="1">
                <a:latin typeface="Courier"/>
              </a:rPr>
              <a:t>ion_ratio</a:t>
            </a:r>
            <a:r>
              <a:rPr sz="4200" dirty="0">
                <a:latin typeface="Courier"/>
              </a:rPr>
              <a:t>),</a:t>
            </a:r>
            <a:br>
              <a:rPr sz="4200" dirty="0"/>
            </a:br>
            <a:r>
              <a:rPr sz="4200" dirty="0">
                <a:latin typeface="Courier"/>
              </a:rPr>
              <a:t>            </a:t>
            </a:r>
            <a:r>
              <a:rPr sz="4200" dirty="0" err="1">
                <a:solidFill>
                  <a:srgbClr val="7D9029"/>
                </a:solidFill>
                <a:latin typeface="Courier"/>
              </a:rPr>
              <a:t>std_dev_ir</a:t>
            </a:r>
            <a:r>
              <a:rPr sz="4200" dirty="0">
                <a:solidFill>
                  <a:srgbClr val="7D9029"/>
                </a:solidFill>
                <a:latin typeface="Courier"/>
              </a:rPr>
              <a:t> =</a:t>
            </a:r>
            <a:r>
              <a:rPr sz="4200" dirty="0">
                <a:latin typeface="Courier"/>
              </a:rPr>
              <a:t> </a:t>
            </a:r>
            <a:r>
              <a:rPr sz="4200" dirty="0" err="1">
                <a:solidFill>
                  <a:srgbClr val="06287E"/>
                </a:solidFill>
                <a:latin typeface="Courier"/>
              </a:rPr>
              <a:t>sd</a:t>
            </a:r>
            <a:r>
              <a:rPr sz="4200" dirty="0">
                <a:latin typeface="Courier"/>
              </a:rPr>
              <a:t>(</a:t>
            </a:r>
            <a:r>
              <a:rPr sz="4200" dirty="0" err="1">
                <a:latin typeface="Courier"/>
              </a:rPr>
              <a:t>ion_ratio</a:t>
            </a:r>
            <a:r>
              <a:rPr sz="4200" dirty="0">
                <a:latin typeface="Courier"/>
              </a:rPr>
              <a:t>)) </a:t>
            </a:r>
            <a:r>
              <a:rPr sz="4200" dirty="0">
                <a:solidFill>
                  <a:srgbClr val="4070A0"/>
                </a:solidFill>
                <a:latin typeface="Courier"/>
              </a:rPr>
              <a:t>%&gt;%</a:t>
            </a:r>
            <a:br>
              <a:rPr sz="4200" dirty="0"/>
            </a:br>
            <a:r>
              <a:rPr sz="4200" dirty="0">
                <a:latin typeface="Courier"/>
              </a:rPr>
              <a:t>  </a:t>
            </a:r>
            <a:r>
              <a:rPr sz="4200" dirty="0">
                <a:solidFill>
                  <a:srgbClr val="06287E"/>
                </a:solidFill>
                <a:latin typeface="Courier"/>
              </a:rPr>
              <a:t>head</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filter: removed 115,298 rows (62%), 71,902 rows remaining</a:t>
            </a:r>
          </a:p>
          <a:p>
            <a:pPr lvl="0" indent="0">
              <a:buNone/>
            </a:pPr>
            <a:r>
              <a:rPr dirty="0">
                <a:latin typeface="Courier"/>
              </a:rPr>
              <a:t>## </a:t>
            </a:r>
            <a:r>
              <a:rPr dirty="0" err="1">
                <a:latin typeface="Courier"/>
              </a:rPr>
              <a:t>group_by</a:t>
            </a:r>
            <a:r>
              <a:rPr dirty="0">
                <a:latin typeface="Courier"/>
              </a:rPr>
              <a:t>: 2 grouping variables (</a:t>
            </a:r>
            <a:r>
              <a:rPr dirty="0" err="1">
                <a:latin typeface="Courier"/>
              </a:rPr>
              <a:t>batch_name</a:t>
            </a:r>
            <a:r>
              <a:rPr dirty="0">
                <a:latin typeface="Courier"/>
              </a:rPr>
              <a:t>, </a:t>
            </a:r>
            <a:r>
              <a:rPr dirty="0" err="1">
                <a:latin typeface="Courier"/>
              </a:rPr>
              <a:t>compound_name</a:t>
            </a:r>
            <a:r>
              <a:rPr dirty="0">
                <a:latin typeface="Courier"/>
              </a:rPr>
              <a:t>)</a:t>
            </a:r>
          </a:p>
          <a:p>
            <a:pPr lvl="0" indent="0">
              <a:buNone/>
            </a:pPr>
            <a:r>
              <a:rPr dirty="0">
                <a:latin typeface="Courier"/>
              </a:rPr>
              <a:t>## summarize: now 3,600 rows and 5 columns, one group variable remaining (</a:t>
            </a:r>
            <a:r>
              <a:rPr dirty="0" err="1">
                <a:latin typeface="Courier"/>
              </a:rPr>
              <a:t>batch_name</a:t>
            </a:r>
            <a:r>
              <a:rPr dirty="0">
                <a:latin typeface="Courier"/>
              </a:rPr>
              <a:t>)</a:t>
            </a:r>
          </a:p>
          <a:p>
            <a:pPr lvl="0" indent="0">
              <a:buNone/>
            </a:pPr>
            <a:r>
              <a:rPr dirty="0">
                <a:latin typeface="Courier"/>
              </a:rPr>
              <a:t>## # A </a:t>
            </a:r>
            <a:r>
              <a:rPr dirty="0" err="1">
                <a:latin typeface="Courier"/>
              </a:rPr>
              <a:t>tibble</a:t>
            </a:r>
            <a:r>
              <a:rPr dirty="0">
                <a:latin typeface="Courier"/>
              </a:rPr>
              <a:t>: 6 x 5
## # Groups:   </a:t>
            </a:r>
            <a:r>
              <a:rPr dirty="0" err="1">
                <a:latin typeface="Courier"/>
              </a:rPr>
              <a:t>batch_name</a:t>
            </a:r>
            <a:r>
              <a:rPr dirty="0">
                <a:latin typeface="Courier"/>
              </a:rPr>
              <a:t> [1]
##   </a:t>
            </a:r>
            <a:r>
              <a:rPr dirty="0" err="1">
                <a:latin typeface="Courier"/>
              </a:rPr>
              <a:t>batch_name</a:t>
            </a:r>
            <a:r>
              <a:rPr dirty="0">
                <a:latin typeface="Courier"/>
              </a:rPr>
              <a:t> </a:t>
            </a:r>
            <a:r>
              <a:rPr dirty="0" err="1">
                <a:latin typeface="Courier"/>
              </a:rPr>
              <a:t>compound_name</a:t>
            </a:r>
            <a:r>
              <a:rPr dirty="0">
                <a:latin typeface="Courier"/>
              </a:rPr>
              <a:t> </a:t>
            </a:r>
            <a:r>
              <a:rPr dirty="0" err="1">
                <a:latin typeface="Courier"/>
              </a:rPr>
              <a:t>median_ir</a:t>
            </a:r>
            <a:r>
              <a:rPr dirty="0">
                <a:latin typeface="Courier"/>
              </a:rPr>
              <a:t> </a:t>
            </a:r>
            <a:r>
              <a:rPr dirty="0" err="1">
                <a:latin typeface="Courier"/>
              </a:rPr>
              <a:t>mean_ir</a:t>
            </a:r>
            <a:r>
              <a:rPr dirty="0">
                <a:latin typeface="Courier"/>
              </a:rPr>
              <a:t> </a:t>
            </a:r>
            <a:r>
              <a:rPr dirty="0" err="1">
                <a:latin typeface="Courier"/>
              </a:rPr>
              <a:t>std_dev_ir</a:t>
            </a:r>
            <a:r>
              <a:rPr dirty="0">
                <a:latin typeface="Courier"/>
              </a:rPr>
              <a:t>
##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b100302    morphine           1.23    1.26     0.0698
## 2 b100302    hydromorphone      1.23    1.25     0.0634
## 3 b100302    oxymorphone        1.23    1.21     0.0743
## 4 b100302    codeine            1.23    1.25     0.0830
## 5 b100302    hydrocodone        1.29    1.27     0.0898
## 6 b100302    oxycodone          1.26    1.27     0.0760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grouping and summarizing by 3 variables</a:t>
            </a:r>
          </a:p>
        </p:txBody>
      </p:sp>
      <p:sp>
        <p:nvSpPr>
          <p:cNvPr id="3" name="Content Placeholder 2"/>
          <p:cNvSpPr>
            <a:spLocks noGrp="1"/>
          </p:cNvSpPr>
          <p:nvPr>
            <p:ph idx="1"/>
          </p:nvPr>
        </p:nvSpPr>
        <p:spPr>
          <a:xfrm>
            <a:off x="0" y="1600200"/>
            <a:ext cx="9144000" cy="5257800"/>
          </a:xfrm>
        </p:spPr>
        <p:txBody>
          <a:bodyPr>
            <a:normAutofit fontScale="32500" lnSpcReduction="20000"/>
          </a:bodyPr>
          <a:lstStyle/>
          <a:p>
            <a:pPr lvl="0" indent="0">
              <a:buNone/>
            </a:pPr>
            <a:r>
              <a:rPr sz="5000" dirty="0" err="1">
                <a:latin typeface="Courier"/>
              </a:rPr>
              <a:t>batch_jan_timestamps</a:t>
            </a:r>
            <a:r>
              <a:rPr sz="5000" dirty="0">
                <a:latin typeface="Courier"/>
              </a:rPr>
              <a:t> </a:t>
            </a:r>
            <a:r>
              <a:rPr sz="5000" dirty="0">
                <a:solidFill>
                  <a:srgbClr val="4070A0"/>
                </a:solidFill>
                <a:latin typeface="Courier"/>
              </a:rPr>
              <a:t>%&gt;%</a:t>
            </a:r>
            <a:br>
              <a:rPr sz="5000" dirty="0"/>
            </a:br>
            <a:r>
              <a:rPr sz="5000" dirty="0">
                <a:latin typeface="Courier"/>
              </a:rPr>
              <a:t>  </a:t>
            </a:r>
            <a:r>
              <a:rPr sz="5000" dirty="0" err="1">
                <a:solidFill>
                  <a:srgbClr val="06287E"/>
                </a:solidFill>
                <a:latin typeface="Courier"/>
              </a:rPr>
              <a:t>group_by</a:t>
            </a:r>
            <a:r>
              <a:rPr sz="5000" dirty="0">
                <a:latin typeface="Courier"/>
              </a:rPr>
              <a:t>(</a:t>
            </a:r>
            <a:r>
              <a:rPr sz="5000" dirty="0" err="1">
                <a:latin typeface="Courier"/>
              </a:rPr>
              <a:t>instrument_name</a:t>
            </a:r>
            <a:r>
              <a:rPr sz="5000" dirty="0">
                <a:latin typeface="Courier"/>
              </a:rPr>
              <a:t>, </a:t>
            </a:r>
            <a:r>
              <a:rPr sz="5000" dirty="0" err="1">
                <a:latin typeface="Courier"/>
              </a:rPr>
              <a:t>compound_name</a:t>
            </a:r>
            <a:r>
              <a:rPr sz="5000" dirty="0">
                <a:latin typeface="Courier"/>
              </a:rPr>
              <a:t>, </a:t>
            </a:r>
            <a:r>
              <a:rPr sz="5000" dirty="0" err="1">
                <a:latin typeface="Courier"/>
              </a:rPr>
              <a:t>collect_week</a:t>
            </a:r>
            <a:r>
              <a:rPr sz="5000" dirty="0">
                <a:latin typeface="Courier"/>
              </a:rPr>
              <a:t>) </a:t>
            </a:r>
            <a:r>
              <a:rPr sz="5000" dirty="0">
                <a:solidFill>
                  <a:srgbClr val="4070A0"/>
                </a:solidFill>
                <a:latin typeface="Courier"/>
              </a:rPr>
              <a:t>%&gt;%</a:t>
            </a:r>
            <a:br>
              <a:rPr sz="5000" dirty="0"/>
            </a:br>
            <a:r>
              <a:rPr sz="5000" dirty="0">
                <a:latin typeface="Courier"/>
              </a:rPr>
              <a:t>  </a:t>
            </a:r>
            <a:r>
              <a:rPr sz="5000" dirty="0">
                <a:solidFill>
                  <a:srgbClr val="06287E"/>
                </a:solidFill>
                <a:latin typeface="Courier"/>
              </a:rPr>
              <a:t>summarize</a:t>
            </a:r>
            <a:r>
              <a:rPr sz="5000" dirty="0">
                <a:latin typeface="Courier"/>
              </a:rPr>
              <a:t>(</a:t>
            </a:r>
            <a:r>
              <a:rPr sz="5000" dirty="0" err="1">
                <a:solidFill>
                  <a:srgbClr val="7D9029"/>
                </a:solidFill>
                <a:latin typeface="Courier"/>
              </a:rPr>
              <a:t>median_cor</a:t>
            </a:r>
            <a:r>
              <a:rPr sz="5000" dirty="0">
                <a:solidFill>
                  <a:srgbClr val="7D9029"/>
                </a:solidFill>
                <a:latin typeface="Courier"/>
              </a:rPr>
              <a:t> =</a:t>
            </a:r>
            <a:r>
              <a:rPr sz="5000" dirty="0">
                <a:latin typeface="Courier"/>
              </a:rPr>
              <a:t> </a:t>
            </a:r>
            <a:r>
              <a:rPr sz="5000" dirty="0">
                <a:solidFill>
                  <a:srgbClr val="06287E"/>
                </a:solidFill>
                <a:latin typeface="Courier"/>
              </a:rPr>
              <a:t>median</a:t>
            </a:r>
            <a:r>
              <a:rPr sz="5000" dirty="0">
                <a:latin typeface="Courier"/>
              </a:rPr>
              <a:t>(calibration_r2),</a:t>
            </a:r>
            <a:br>
              <a:rPr sz="5000" dirty="0"/>
            </a:br>
            <a:r>
              <a:rPr sz="5000" dirty="0">
                <a:latin typeface="Courier"/>
              </a:rPr>
              <a:t>            </a:t>
            </a:r>
            <a:r>
              <a:rPr sz="5000" dirty="0" err="1">
                <a:solidFill>
                  <a:srgbClr val="7D9029"/>
                </a:solidFill>
                <a:latin typeface="Courier"/>
              </a:rPr>
              <a:t>mean_cor</a:t>
            </a:r>
            <a:r>
              <a:rPr sz="5000" dirty="0">
                <a:solidFill>
                  <a:srgbClr val="7D9029"/>
                </a:solidFill>
                <a:latin typeface="Courier"/>
              </a:rPr>
              <a:t> =</a:t>
            </a:r>
            <a:r>
              <a:rPr sz="5000" dirty="0">
                <a:latin typeface="Courier"/>
              </a:rPr>
              <a:t> </a:t>
            </a:r>
            <a:r>
              <a:rPr sz="5000" dirty="0">
                <a:solidFill>
                  <a:srgbClr val="06287E"/>
                </a:solidFill>
                <a:latin typeface="Courier"/>
              </a:rPr>
              <a:t>mean</a:t>
            </a:r>
            <a:r>
              <a:rPr sz="5000" dirty="0">
                <a:latin typeface="Courier"/>
              </a:rPr>
              <a:t>(calibration_r2),</a:t>
            </a:r>
            <a:br>
              <a:rPr sz="5000" dirty="0"/>
            </a:br>
            <a:r>
              <a:rPr sz="5000" dirty="0">
                <a:latin typeface="Courier"/>
              </a:rPr>
              <a:t>            </a:t>
            </a:r>
            <a:r>
              <a:rPr sz="5000" dirty="0" err="1">
                <a:solidFill>
                  <a:srgbClr val="7D9029"/>
                </a:solidFill>
                <a:latin typeface="Courier"/>
              </a:rPr>
              <a:t>min_cor</a:t>
            </a:r>
            <a:r>
              <a:rPr sz="5000" dirty="0">
                <a:solidFill>
                  <a:srgbClr val="7D9029"/>
                </a:solidFill>
                <a:latin typeface="Courier"/>
              </a:rPr>
              <a:t> =</a:t>
            </a:r>
            <a:r>
              <a:rPr sz="5000" dirty="0">
                <a:latin typeface="Courier"/>
              </a:rPr>
              <a:t> </a:t>
            </a:r>
            <a:r>
              <a:rPr sz="5000" dirty="0">
                <a:solidFill>
                  <a:srgbClr val="06287E"/>
                </a:solidFill>
                <a:latin typeface="Courier"/>
              </a:rPr>
              <a:t>min</a:t>
            </a:r>
            <a:r>
              <a:rPr sz="5000" dirty="0">
                <a:latin typeface="Courier"/>
              </a:rPr>
              <a:t>(calibration_r2),</a:t>
            </a:r>
            <a:br>
              <a:rPr sz="5000" dirty="0"/>
            </a:br>
            <a:r>
              <a:rPr sz="5000" dirty="0">
                <a:latin typeface="Courier"/>
              </a:rPr>
              <a:t>            </a:t>
            </a:r>
            <a:r>
              <a:rPr sz="5000" dirty="0" err="1">
                <a:solidFill>
                  <a:srgbClr val="7D9029"/>
                </a:solidFill>
                <a:latin typeface="Courier"/>
              </a:rPr>
              <a:t>max_cor</a:t>
            </a:r>
            <a:r>
              <a:rPr sz="5000" dirty="0">
                <a:solidFill>
                  <a:srgbClr val="7D9029"/>
                </a:solidFill>
                <a:latin typeface="Courier"/>
              </a:rPr>
              <a:t> =</a:t>
            </a:r>
            <a:r>
              <a:rPr sz="5000" dirty="0">
                <a:latin typeface="Courier"/>
              </a:rPr>
              <a:t> </a:t>
            </a:r>
            <a:r>
              <a:rPr sz="5000" dirty="0">
                <a:solidFill>
                  <a:srgbClr val="06287E"/>
                </a:solidFill>
                <a:latin typeface="Courier"/>
              </a:rPr>
              <a:t>max</a:t>
            </a:r>
            <a:r>
              <a:rPr sz="5000" dirty="0">
                <a:latin typeface="Courier"/>
              </a:rPr>
              <a:t>(calibration_r2))</a:t>
            </a:r>
            <a:endParaRPr lang="en-US" sz="5000" dirty="0">
              <a:latin typeface="Courier"/>
            </a:endParaRPr>
          </a:p>
          <a:p>
            <a:pPr lvl="0" indent="0">
              <a:buNone/>
            </a:pPr>
            <a:endParaRPr dirty="0">
              <a:latin typeface="Courier"/>
            </a:endParaRPr>
          </a:p>
          <a:p>
            <a:pPr lvl="0" indent="0">
              <a:buNone/>
            </a:pPr>
            <a:r>
              <a:rPr dirty="0">
                <a:latin typeface="Courier"/>
              </a:rPr>
              <a:t>## </a:t>
            </a:r>
            <a:r>
              <a:rPr dirty="0" err="1">
                <a:latin typeface="Courier"/>
              </a:rPr>
              <a:t>group_by</a:t>
            </a:r>
            <a:r>
              <a:rPr dirty="0">
                <a:latin typeface="Courier"/>
              </a:rPr>
              <a:t>: 3 grouping variables (</a:t>
            </a:r>
            <a:r>
              <a:rPr dirty="0" err="1">
                <a:latin typeface="Courier"/>
              </a:rPr>
              <a:t>instrument_name</a:t>
            </a:r>
            <a:r>
              <a:rPr dirty="0">
                <a:latin typeface="Courier"/>
              </a:rPr>
              <a:t>, </a:t>
            </a:r>
            <a:r>
              <a:rPr dirty="0" err="1">
                <a:latin typeface="Courier"/>
              </a:rPr>
              <a:t>compound_name</a:t>
            </a:r>
            <a:r>
              <a:rPr dirty="0">
                <a:latin typeface="Courier"/>
              </a:rPr>
              <a:t>, </a:t>
            </a:r>
            <a:r>
              <a:rPr dirty="0" err="1">
                <a:latin typeface="Courier"/>
              </a:rPr>
              <a:t>collect_week</a:t>
            </a:r>
            <a:r>
              <a:rPr dirty="0">
                <a:latin typeface="Courier"/>
              </a:rPr>
              <a:t>)</a:t>
            </a:r>
          </a:p>
          <a:p>
            <a:pPr lvl="0" indent="0">
              <a:buNone/>
            </a:pPr>
            <a:r>
              <a:rPr dirty="0">
                <a:latin typeface="Courier"/>
              </a:rPr>
              <a:t>## summarize: now 234 rows and 7 columns, 2 group variables remaining (</a:t>
            </a:r>
            <a:r>
              <a:rPr dirty="0" err="1">
                <a:latin typeface="Courier"/>
              </a:rPr>
              <a:t>instrument_name</a:t>
            </a:r>
            <a:r>
              <a:rPr dirty="0">
                <a:latin typeface="Courier"/>
              </a:rPr>
              <a:t>, </a:t>
            </a:r>
            <a:r>
              <a:rPr dirty="0" err="1">
                <a:latin typeface="Courier"/>
              </a:rPr>
              <a:t>compound_name</a:t>
            </a:r>
            <a:r>
              <a:rPr dirty="0">
                <a:latin typeface="Courier"/>
              </a:rPr>
              <a:t>)</a:t>
            </a:r>
          </a:p>
          <a:p>
            <a:pPr lvl="0" indent="0">
              <a:buNone/>
            </a:pPr>
            <a:r>
              <a:rPr dirty="0">
                <a:latin typeface="Courier"/>
              </a:rPr>
              <a:t>## # A </a:t>
            </a:r>
            <a:r>
              <a:rPr dirty="0" err="1">
                <a:latin typeface="Courier"/>
              </a:rPr>
              <a:t>tibble</a:t>
            </a:r>
            <a:r>
              <a:rPr dirty="0">
                <a:latin typeface="Courier"/>
              </a:rPr>
              <a:t>: 234 x 7
## # Groups:   </a:t>
            </a:r>
            <a:r>
              <a:rPr dirty="0" err="1">
                <a:latin typeface="Courier"/>
              </a:rPr>
              <a:t>instrument_name</a:t>
            </a:r>
            <a:r>
              <a:rPr dirty="0">
                <a:latin typeface="Courier"/>
              </a:rPr>
              <a:t>, </a:t>
            </a:r>
            <a:r>
              <a:rPr dirty="0" err="1">
                <a:latin typeface="Courier"/>
              </a:rPr>
              <a:t>compound_name</a:t>
            </a:r>
            <a:r>
              <a:rPr dirty="0">
                <a:latin typeface="Courier"/>
              </a:rPr>
              <a:t> [42]
##    </a:t>
            </a:r>
            <a:r>
              <a:rPr dirty="0" err="1">
                <a:latin typeface="Courier"/>
              </a:rPr>
              <a:t>instrument_name</a:t>
            </a:r>
            <a:r>
              <a:rPr dirty="0">
                <a:latin typeface="Courier"/>
              </a:rPr>
              <a:t> </a:t>
            </a:r>
            <a:r>
              <a:rPr dirty="0" err="1">
                <a:latin typeface="Courier"/>
              </a:rPr>
              <a:t>compound_name</a:t>
            </a:r>
            <a:r>
              <a:rPr dirty="0">
                <a:latin typeface="Courier"/>
              </a:rPr>
              <a:t> </a:t>
            </a:r>
            <a:r>
              <a:rPr dirty="0" err="1">
                <a:latin typeface="Courier"/>
              </a:rPr>
              <a:t>collect_week</a:t>
            </a:r>
            <a:r>
              <a:rPr dirty="0">
                <a:latin typeface="Courier"/>
              </a:rPr>
              <a:t> </a:t>
            </a:r>
            <a:r>
              <a:rPr dirty="0" err="1">
                <a:latin typeface="Courier"/>
              </a:rPr>
              <a:t>median_cor</a:t>
            </a:r>
            <a:r>
              <a:rPr dirty="0">
                <a:latin typeface="Courier"/>
              </a:rPr>
              <a:t> </a:t>
            </a:r>
            <a:r>
              <a:rPr dirty="0" err="1">
                <a:latin typeface="Courier"/>
              </a:rPr>
              <a:t>mean_cor</a:t>
            </a:r>
            <a:r>
              <a:rPr dirty="0">
                <a:latin typeface="Courier"/>
              </a:rPr>
              <a:t> </a:t>
            </a:r>
            <a:r>
              <a:rPr dirty="0" err="1">
                <a:latin typeface="Courier"/>
              </a:rPr>
              <a:t>min_cor</a:t>
            </a:r>
            <a:r>
              <a:rPr dirty="0">
                <a:latin typeface="Courier"/>
              </a:rPr>
              <a:t>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bashful         codeine                  1      0.989    0.990   0.981
##  2 bashful         codeine                  2      0.991    0.990   0.981
##  3 bashful         codeine                  3      0.990    0.989   0.980
##  4 bashful         codeine                  4      0.992    0.991   0.983
##  5 bashful         codeine                  5      0.991    0.992   0.981
##  6 bashful         hydrocodone              1      0.989    0.990   0.985
##  7 bashful         hydrocodone              2      0.994    0.993   0.981
##  8 bashful         hydrocodone              3      0.990    0.989   0.982
##  9 bashful         hydrocodone              4      0.990    0.990   0.981
## 10 bashful         hydrocodone              5      0.987    0.988   0.980
## # … with 224 more rows, and 1 more variable: </a:t>
            </a:r>
            <a:r>
              <a:rPr dirty="0" err="1">
                <a:latin typeface="Courier"/>
              </a:rPr>
              <a:t>max_cor</a:t>
            </a:r>
            <a:r>
              <a:rPr dirty="0">
                <a:latin typeface="Courier"/>
              </a:rPr>
              <a:t> &lt;</a:t>
            </a:r>
            <a:r>
              <a:rPr dirty="0" err="1">
                <a:latin typeface="Courier"/>
              </a:rPr>
              <a:t>dbl</a:t>
            </a:r>
            <a:r>
              <a:rPr dirty="0">
                <a:latin typeface="Courier"/>
              </a:rPr>
              <a: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Consider different formats for 1 data set</a:t>
            </a:r>
          </a:p>
        </p:txBody>
      </p:sp>
      <p:sp>
        <p:nvSpPr>
          <p:cNvPr id="3" name="Content Placeholder 2"/>
          <p:cNvSpPr>
            <a:spLocks noGrp="1"/>
          </p:cNvSpPr>
          <p:nvPr>
            <p:ph idx="1"/>
          </p:nvPr>
        </p:nvSpPr>
        <p:spPr/>
        <p:txBody>
          <a:bodyPr/>
          <a:lstStyle/>
          <a:p>
            <a:pPr marL="0" lvl="0" indent="0">
              <a:buNone/>
            </a:pPr>
            <a:r>
              <a:t>4 variables:</a:t>
            </a:r>
          </a:p>
          <a:p>
            <a:pPr lvl="1"/>
            <a:r>
              <a:t>country</a:t>
            </a:r>
          </a:p>
          <a:p>
            <a:pPr lvl="1"/>
            <a:r>
              <a:t>year</a:t>
            </a:r>
          </a:p>
          <a:p>
            <a:pPr lvl="1"/>
            <a:r>
              <a:t>population</a:t>
            </a:r>
          </a:p>
          <a:p>
            <a:pPr lvl="1"/>
            <a:r>
              <a:t>cases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3</a:t>
            </a:r>
          </a:p>
        </p:txBody>
      </p:sp>
      <p:sp>
        <p:nvSpPr>
          <p:cNvPr id="3" name="Content Placeholder 2"/>
          <p:cNvSpPr>
            <a:spLocks noGrp="1"/>
          </p:cNvSpPr>
          <p:nvPr>
            <p:ph idx="1"/>
          </p:nvPr>
        </p:nvSpPr>
        <p:spPr/>
        <p:txBody>
          <a:bodyPr/>
          <a:lstStyle/>
          <a:p>
            <a:pPr marL="0" lvl="0" indent="0">
              <a:buNone/>
            </a:pPr>
            <a:r>
              <a:t>From the January sample dataset, for samples with unknown sample type, what is the minimum, median, mean, and maximum concentration for each compound by batch? What is the mean of the within-batch means by compound?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Start with groups of batch_name and compound_name</a:t>
            </a:r>
          </a:p>
        </p:txBody>
      </p:sp>
      <p:sp>
        <p:nvSpPr>
          <p:cNvPr id="3" name="Content Placeholder 2"/>
          <p:cNvSpPr>
            <a:spLocks noGrp="1"/>
          </p:cNvSpPr>
          <p:nvPr>
            <p:ph idx="1"/>
          </p:nvPr>
        </p:nvSpPr>
        <p:spPr>
          <a:xfrm>
            <a:off x="-154112" y="2126750"/>
            <a:ext cx="9298112" cy="4731249"/>
          </a:xfrm>
        </p:spPr>
        <p:txBody>
          <a:bodyPr>
            <a:noAutofit/>
          </a:bodyPr>
          <a:lstStyle/>
          <a:p>
            <a:pPr lvl="0" indent="0">
              <a:buNone/>
            </a:pPr>
            <a:r>
              <a:rPr sz="2400" dirty="0" err="1">
                <a:latin typeface="Courier"/>
              </a:rPr>
              <a:t>sample_stats_jan</a:t>
            </a:r>
            <a:r>
              <a:rPr sz="2400" dirty="0">
                <a:latin typeface="Courier"/>
              </a:rPr>
              <a:t> </a:t>
            </a:r>
            <a:r>
              <a:rPr sz="2400" dirty="0">
                <a:solidFill>
                  <a:srgbClr val="007020"/>
                </a:solidFill>
                <a:latin typeface="Courier"/>
              </a:rPr>
              <a:t>&lt;-</a:t>
            </a:r>
            <a:r>
              <a:rPr sz="2400" dirty="0">
                <a:latin typeface="Courier"/>
              </a:rPr>
              <a:t> </a:t>
            </a:r>
            <a:r>
              <a:rPr sz="2400" dirty="0" err="1">
                <a:latin typeface="Courier"/>
              </a:rPr>
              <a:t>samples_jan</a:t>
            </a:r>
            <a:r>
              <a:rPr sz="2400" dirty="0">
                <a:latin typeface="Courier"/>
              </a:rPr>
              <a:t> </a:t>
            </a:r>
            <a:r>
              <a:rPr sz="2400" dirty="0">
                <a:solidFill>
                  <a:srgbClr val="4070A0"/>
                </a:solidFill>
                <a:latin typeface="Courier"/>
              </a:rPr>
              <a:t>%&gt;%</a:t>
            </a:r>
            <a:br>
              <a:rPr sz="2400" dirty="0"/>
            </a:br>
            <a:r>
              <a:rPr sz="2400" dirty="0">
                <a:latin typeface="Courier"/>
              </a:rPr>
              <a:t>  </a:t>
            </a:r>
            <a:r>
              <a:rPr sz="2400" dirty="0">
                <a:solidFill>
                  <a:srgbClr val="06287E"/>
                </a:solidFill>
                <a:latin typeface="Courier"/>
              </a:rPr>
              <a:t>filter</a:t>
            </a:r>
            <a:r>
              <a:rPr sz="2400" dirty="0">
                <a:latin typeface="Courier"/>
              </a:rPr>
              <a:t>(</a:t>
            </a:r>
            <a:r>
              <a:rPr sz="2400" dirty="0" err="1">
                <a:latin typeface="Courier"/>
              </a:rPr>
              <a:t>sample_type</a:t>
            </a:r>
            <a:r>
              <a:rPr sz="2400" dirty="0">
                <a:latin typeface="Courier"/>
              </a:rPr>
              <a:t> </a:t>
            </a:r>
            <a:r>
              <a:rPr sz="2400" dirty="0">
                <a:solidFill>
                  <a:srgbClr val="4070A0"/>
                </a:solidFill>
                <a:latin typeface="Courier"/>
              </a:rPr>
              <a:t>==</a:t>
            </a:r>
            <a:r>
              <a:rPr sz="2400" dirty="0">
                <a:latin typeface="Courier"/>
              </a:rPr>
              <a:t> </a:t>
            </a:r>
            <a:r>
              <a:rPr sz="2400" dirty="0">
                <a:solidFill>
                  <a:srgbClr val="4070A0"/>
                </a:solidFill>
                <a:latin typeface="Courier"/>
              </a:rPr>
              <a:t>"unknown"</a:t>
            </a:r>
            <a:r>
              <a:rPr sz="2400" dirty="0">
                <a:latin typeface="Courier"/>
              </a:rPr>
              <a:t>) </a:t>
            </a:r>
            <a:r>
              <a:rPr sz="2400" dirty="0">
                <a:solidFill>
                  <a:srgbClr val="4070A0"/>
                </a:solidFill>
                <a:latin typeface="Courier"/>
              </a:rPr>
              <a:t>%&gt;%</a:t>
            </a:r>
            <a:br>
              <a:rPr sz="2400" dirty="0"/>
            </a:br>
            <a:r>
              <a:rPr sz="2400" dirty="0">
                <a:latin typeface="Courier"/>
              </a:rPr>
              <a:t>  </a:t>
            </a:r>
            <a:r>
              <a:rPr sz="2400" dirty="0" err="1">
                <a:solidFill>
                  <a:srgbClr val="06287E"/>
                </a:solidFill>
                <a:latin typeface="Courier"/>
              </a:rPr>
              <a:t>group_by</a:t>
            </a:r>
            <a:r>
              <a:rPr sz="2400" dirty="0">
                <a:latin typeface="Courier"/>
              </a:rPr>
              <a:t>(</a:t>
            </a:r>
            <a:r>
              <a:rPr sz="2400" dirty="0" err="1">
                <a:latin typeface="Courier"/>
              </a:rPr>
              <a:t>batch_name</a:t>
            </a:r>
            <a:r>
              <a:rPr sz="2400" dirty="0">
                <a:latin typeface="Courier"/>
              </a:rPr>
              <a:t>, </a:t>
            </a:r>
            <a:r>
              <a:rPr sz="2400" dirty="0" err="1">
                <a:latin typeface="Courier"/>
              </a:rPr>
              <a:t>compound_name</a:t>
            </a:r>
            <a:r>
              <a:rPr sz="2400" dirty="0">
                <a:latin typeface="Courier"/>
              </a:rPr>
              <a:t>) </a:t>
            </a:r>
            <a:r>
              <a:rPr sz="2400" dirty="0">
                <a:solidFill>
                  <a:srgbClr val="4070A0"/>
                </a:solidFill>
                <a:latin typeface="Courier"/>
              </a:rPr>
              <a:t>%&gt;%</a:t>
            </a:r>
            <a:br>
              <a:rPr sz="2400" dirty="0"/>
            </a:br>
            <a:r>
              <a:rPr sz="2400" dirty="0">
                <a:latin typeface="Courier"/>
              </a:rPr>
              <a:t>  </a:t>
            </a:r>
            <a:r>
              <a:rPr sz="2400" dirty="0">
                <a:solidFill>
                  <a:srgbClr val="06287E"/>
                </a:solidFill>
                <a:latin typeface="Courier"/>
              </a:rPr>
              <a:t>summarize</a:t>
            </a:r>
            <a:r>
              <a:rPr sz="2400" dirty="0">
                <a:latin typeface="Courier"/>
              </a:rPr>
              <a:t>(</a:t>
            </a:r>
            <a:r>
              <a:rPr sz="2400" dirty="0" err="1">
                <a:solidFill>
                  <a:srgbClr val="7D9029"/>
                </a:solidFill>
                <a:latin typeface="Courier"/>
              </a:rPr>
              <a:t>min_conc</a:t>
            </a:r>
            <a:r>
              <a:rPr sz="2400" dirty="0">
                <a:solidFill>
                  <a:srgbClr val="7D9029"/>
                </a:solidFill>
                <a:latin typeface="Courier"/>
              </a:rPr>
              <a:t> =</a:t>
            </a:r>
            <a:r>
              <a:rPr sz="2400" dirty="0">
                <a:latin typeface="Courier"/>
              </a:rPr>
              <a:t> </a:t>
            </a:r>
            <a:r>
              <a:rPr sz="2400" dirty="0">
                <a:solidFill>
                  <a:srgbClr val="06287E"/>
                </a:solidFill>
                <a:latin typeface="Courier"/>
              </a:rPr>
              <a:t>min</a:t>
            </a:r>
            <a:r>
              <a:rPr sz="2400" dirty="0">
                <a:latin typeface="Courier"/>
              </a:rPr>
              <a:t>(concentration),</a:t>
            </a:r>
            <a:br>
              <a:rPr sz="2400" dirty="0"/>
            </a:br>
            <a:r>
              <a:rPr sz="2400" dirty="0">
                <a:latin typeface="Courier"/>
              </a:rPr>
              <a:t>            </a:t>
            </a:r>
            <a:r>
              <a:rPr sz="2400" dirty="0" err="1">
                <a:solidFill>
                  <a:srgbClr val="7D9029"/>
                </a:solidFill>
                <a:latin typeface="Courier"/>
              </a:rPr>
              <a:t>median_conc</a:t>
            </a:r>
            <a:r>
              <a:rPr sz="2400" dirty="0">
                <a:solidFill>
                  <a:srgbClr val="7D9029"/>
                </a:solidFill>
                <a:latin typeface="Courier"/>
              </a:rPr>
              <a:t> =</a:t>
            </a:r>
            <a:r>
              <a:rPr sz="2400" dirty="0">
                <a:latin typeface="Courier"/>
              </a:rPr>
              <a:t> </a:t>
            </a:r>
            <a:r>
              <a:rPr sz="2400" dirty="0">
                <a:solidFill>
                  <a:srgbClr val="06287E"/>
                </a:solidFill>
                <a:latin typeface="Courier"/>
              </a:rPr>
              <a:t>median</a:t>
            </a:r>
            <a:r>
              <a:rPr sz="2400" dirty="0">
                <a:latin typeface="Courier"/>
              </a:rPr>
              <a:t>(concentration),</a:t>
            </a:r>
            <a:br>
              <a:rPr sz="2400" dirty="0"/>
            </a:br>
            <a:r>
              <a:rPr sz="2400" dirty="0">
                <a:latin typeface="Courier"/>
              </a:rPr>
              <a:t>            </a:t>
            </a:r>
            <a:r>
              <a:rPr sz="2400" dirty="0" err="1">
                <a:solidFill>
                  <a:srgbClr val="7D9029"/>
                </a:solidFill>
                <a:latin typeface="Courier"/>
              </a:rPr>
              <a:t>mean_conc</a:t>
            </a:r>
            <a:r>
              <a:rPr sz="2400" dirty="0">
                <a:solidFill>
                  <a:srgbClr val="7D9029"/>
                </a:solidFill>
                <a:latin typeface="Courier"/>
              </a:rPr>
              <a:t> =</a:t>
            </a:r>
            <a:r>
              <a:rPr sz="2400" dirty="0">
                <a:latin typeface="Courier"/>
              </a:rPr>
              <a:t> </a:t>
            </a:r>
            <a:r>
              <a:rPr sz="2400" dirty="0">
                <a:solidFill>
                  <a:srgbClr val="06287E"/>
                </a:solidFill>
                <a:latin typeface="Courier"/>
              </a:rPr>
              <a:t>mean</a:t>
            </a:r>
            <a:r>
              <a:rPr sz="2400" dirty="0">
                <a:latin typeface="Courier"/>
              </a:rPr>
              <a:t>(concentration),</a:t>
            </a:r>
            <a:br>
              <a:rPr sz="2400" dirty="0"/>
            </a:br>
            <a:r>
              <a:rPr sz="2400" dirty="0">
                <a:latin typeface="Courier"/>
              </a:rPr>
              <a:t>            </a:t>
            </a:r>
            <a:r>
              <a:rPr sz="2400" dirty="0" err="1">
                <a:solidFill>
                  <a:srgbClr val="7D9029"/>
                </a:solidFill>
                <a:latin typeface="Courier"/>
              </a:rPr>
              <a:t>max_conc</a:t>
            </a:r>
            <a:r>
              <a:rPr sz="2400" dirty="0">
                <a:solidFill>
                  <a:srgbClr val="7D9029"/>
                </a:solidFill>
                <a:latin typeface="Courier"/>
              </a:rPr>
              <a:t> =</a:t>
            </a:r>
            <a:r>
              <a:rPr sz="2400" dirty="0">
                <a:latin typeface="Courier"/>
              </a:rPr>
              <a:t> </a:t>
            </a:r>
            <a:r>
              <a:rPr sz="2400" dirty="0">
                <a:solidFill>
                  <a:srgbClr val="06287E"/>
                </a:solidFill>
                <a:latin typeface="Courier"/>
              </a:rPr>
              <a:t>max</a:t>
            </a:r>
            <a:r>
              <a:rPr sz="2400" dirty="0">
                <a:latin typeface="Courier"/>
              </a:rPr>
              <a:t>(concentration)</a:t>
            </a:r>
            <a:br>
              <a:rPr sz="2400" dirty="0"/>
            </a:br>
            <a:r>
              <a:rPr sz="2400" dirty="0">
                <a:latin typeface="Courier"/>
              </a:rPr>
              <a:t>            )</a:t>
            </a:r>
          </a:p>
        </p:txBody>
      </p:sp>
    </p:spTree>
    <p:extLst>
      <p:ext uri="{BB962C8B-B14F-4D97-AF65-F5344CB8AC3E}">
        <p14:creationId xmlns:p14="http://schemas.microsoft.com/office/powerpoint/2010/main" val="1957741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Grouping behavior</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dirty="0">
                <a:latin typeface="Courier"/>
              </a:rPr>
              <a:t>## filter: removed 43,200 rows (23%), 144,000 rows remaining</a:t>
            </a:r>
          </a:p>
          <a:p>
            <a:pPr lvl="0" indent="0">
              <a:buNone/>
            </a:pPr>
            <a:r>
              <a:rPr dirty="0">
                <a:latin typeface="Courier"/>
              </a:rPr>
              <a:t>## </a:t>
            </a:r>
            <a:r>
              <a:rPr sz="4200" b="1" dirty="0" err="1">
                <a:latin typeface="Courier"/>
              </a:rPr>
              <a:t>group_by</a:t>
            </a:r>
            <a:r>
              <a:rPr sz="4200" b="1" dirty="0">
                <a:latin typeface="Courier"/>
              </a:rPr>
              <a:t>: 2 grouping variables (</a:t>
            </a:r>
            <a:r>
              <a:rPr sz="4200" b="1" dirty="0" err="1">
                <a:latin typeface="Courier"/>
              </a:rPr>
              <a:t>batch_name</a:t>
            </a:r>
            <a:r>
              <a:rPr sz="4200" b="1" dirty="0">
                <a:latin typeface="Courier"/>
              </a:rPr>
              <a:t>, </a:t>
            </a:r>
            <a:r>
              <a:rPr sz="4200" b="1" dirty="0" err="1">
                <a:latin typeface="Courier"/>
              </a:rPr>
              <a:t>compound_name</a:t>
            </a:r>
            <a:r>
              <a:rPr sz="4200" b="1" dirty="0">
                <a:latin typeface="Courier"/>
              </a:rPr>
              <a:t>)</a:t>
            </a:r>
          </a:p>
          <a:p>
            <a:pPr lvl="0" indent="0">
              <a:buNone/>
            </a:pPr>
            <a:r>
              <a:rPr dirty="0">
                <a:latin typeface="Courier"/>
              </a:rPr>
              <a:t>## summarize: now 3,600 rows and 6 columns, one group variable remaining (</a:t>
            </a:r>
            <a:r>
              <a:rPr dirty="0" err="1">
                <a:latin typeface="Courier"/>
              </a:rPr>
              <a:t>batch_name</a:t>
            </a:r>
            <a:r>
              <a:rPr dirty="0">
                <a:latin typeface="Courier"/>
              </a:rPr>
              <a:t>)</a:t>
            </a:r>
          </a:p>
          <a:p>
            <a:pPr lvl="0" indent="0">
              <a:buNone/>
            </a:pPr>
            <a:r>
              <a:rPr dirty="0">
                <a:solidFill>
                  <a:srgbClr val="06287E"/>
                </a:solidFill>
                <a:latin typeface="Courier"/>
              </a:rPr>
              <a:t>head</a:t>
            </a:r>
            <a:r>
              <a:rPr dirty="0">
                <a:latin typeface="Courier"/>
              </a:rPr>
              <a:t>(</a:t>
            </a:r>
            <a:r>
              <a:rPr dirty="0" err="1">
                <a:latin typeface="Courier"/>
              </a:rPr>
              <a:t>sample_stats_jan</a:t>
            </a:r>
            <a:r>
              <a:rPr dirty="0">
                <a:latin typeface="Courier"/>
              </a:rPr>
              <a:t>)</a:t>
            </a:r>
          </a:p>
          <a:p>
            <a:pPr lvl="0" indent="0">
              <a:buNone/>
            </a:pPr>
            <a:r>
              <a:rPr dirty="0">
                <a:latin typeface="Courier"/>
              </a:rPr>
              <a:t>## # A </a:t>
            </a:r>
            <a:r>
              <a:rPr dirty="0" err="1">
                <a:latin typeface="Courier"/>
              </a:rPr>
              <a:t>tibble</a:t>
            </a:r>
            <a:r>
              <a:rPr dirty="0">
                <a:latin typeface="Courier"/>
              </a:rPr>
              <a:t>: 6 x 6
## # Groups:   </a:t>
            </a:r>
            <a:r>
              <a:rPr dirty="0" err="1">
                <a:latin typeface="Courier"/>
              </a:rPr>
              <a:t>batch_name</a:t>
            </a:r>
            <a:r>
              <a:rPr dirty="0">
                <a:latin typeface="Courier"/>
              </a:rPr>
              <a:t> [1]
##   </a:t>
            </a:r>
            <a:r>
              <a:rPr dirty="0" err="1">
                <a:latin typeface="Courier"/>
              </a:rPr>
              <a:t>batch_name</a:t>
            </a:r>
            <a:r>
              <a:rPr dirty="0">
                <a:latin typeface="Courier"/>
              </a:rPr>
              <a:t> </a:t>
            </a:r>
            <a:r>
              <a:rPr dirty="0" err="1">
                <a:latin typeface="Courier"/>
              </a:rPr>
              <a:t>compound_name</a:t>
            </a:r>
            <a:r>
              <a:rPr dirty="0">
                <a:latin typeface="Courier"/>
              </a:rPr>
              <a:t> </a:t>
            </a:r>
            <a:r>
              <a:rPr dirty="0" err="1">
                <a:latin typeface="Courier"/>
              </a:rPr>
              <a:t>min_conc</a:t>
            </a:r>
            <a:r>
              <a:rPr dirty="0">
                <a:latin typeface="Courier"/>
              </a:rPr>
              <a:t> </a:t>
            </a:r>
            <a:r>
              <a:rPr dirty="0" err="1">
                <a:latin typeface="Courier"/>
              </a:rPr>
              <a:t>median_conc</a:t>
            </a:r>
            <a:r>
              <a:rPr dirty="0">
                <a:latin typeface="Courier"/>
              </a:rPr>
              <a:t> </a:t>
            </a:r>
            <a:r>
              <a:rPr dirty="0" err="1">
                <a:latin typeface="Courier"/>
              </a:rPr>
              <a:t>mean_conc</a:t>
            </a:r>
            <a:r>
              <a:rPr dirty="0">
                <a:latin typeface="Courier"/>
              </a:rPr>
              <a:t> </a:t>
            </a:r>
            <a:r>
              <a:rPr dirty="0" err="1">
                <a:latin typeface="Courier"/>
              </a:rPr>
              <a:t>max_conc</a:t>
            </a:r>
            <a:r>
              <a:rPr dirty="0">
                <a:latin typeface="Courier"/>
              </a:rPr>
              <a:t>
##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b100302    morphine             0       173.       182.     497.
## 2 b100302    hydromorphone        0         0        126.     477.
## 3 b100302    oxymorphone          0        28.2      106.     431.
## 4 b100302    codeine              0       107.       147.     444.
## 5 b100302    hydrocodone          0         0        126.     467.
## 6 b100302    oxycodone            0         0        122.     523.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Run another summary without updating groups</a:t>
            </a:r>
          </a:p>
        </p:txBody>
      </p:sp>
      <p:sp>
        <p:nvSpPr>
          <p:cNvPr id="3" name="Content Placeholder 2"/>
          <p:cNvSpPr>
            <a:spLocks noGrp="1"/>
          </p:cNvSpPr>
          <p:nvPr>
            <p:ph idx="1"/>
          </p:nvPr>
        </p:nvSpPr>
        <p:spPr>
          <a:xfrm>
            <a:off x="0" y="1600200"/>
            <a:ext cx="8989888" cy="5257800"/>
          </a:xfrm>
        </p:spPr>
        <p:txBody>
          <a:bodyPr>
            <a:normAutofit fontScale="55000" lnSpcReduction="20000"/>
          </a:bodyPr>
          <a:lstStyle/>
          <a:p>
            <a:pPr lvl="0" indent="0">
              <a:buNone/>
            </a:pPr>
            <a:r>
              <a:rPr dirty="0" err="1">
                <a:latin typeface="Courier"/>
              </a:rPr>
              <a:t>sample_stats_batch</a:t>
            </a:r>
            <a:r>
              <a:rPr dirty="0">
                <a:latin typeface="Courier"/>
              </a:rPr>
              <a:t> </a:t>
            </a:r>
            <a:r>
              <a:rPr dirty="0">
                <a:solidFill>
                  <a:srgbClr val="007020"/>
                </a:solidFill>
                <a:latin typeface="Courier"/>
              </a:rPr>
              <a:t>&lt;-</a:t>
            </a:r>
            <a:r>
              <a:rPr dirty="0">
                <a:latin typeface="Courier"/>
              </a:rPr>
              <a:t> </a:t>
            </a:r>
            <a:r>
              <a:rPr dirty="0" err="1">
                <a:latin typeface="Courier"/>
              </a:rPr>
              <a:t>sample_stats_jan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summarize</a:t>
            </a:r>
            <a:r>
              <a:rPr dirty="0">
                <a:latin typeface="Courier"/>
              </a:rPr>
              <a:t>(</a:t>
            </a:r>
            <a:r>
              <a:rPr dirty="0" err="1">
                <a:solidFill>
                  <a:srgbClr val="7D9029"/>
                </a:solidFill>
                <a:latin typeface="Courier"/>
              </a:rPr>
              <a:t>batch_median_conc</a:t>
            </a:r>
            <a:r>
              <a:rPr dirty="0">
                <a:solidFill>
                  <a:srgbClr val="7D9029"/>
                </a:solidFill>
                <a:latin typeface="Courier"/>
              </a:rPr>
              <a:t> =</a:t>
            </a:r>
            <a:r>
              <a:rPr dirty="0">
                <a:latin typeface="Courier"/>
              </a:rPr>
              <a:t> </a:t>
            </a:r>
            <a:r>
              <a:rPr dirty="0">
                <a:solidFill>
                  <a:srgbClr val="06287E"/>
                </a:solidFill>
                <a:latin typeface="Courier"/>
              </a:rPr>
              <a:t>median</a:t>
            </a:r>
            <a:r>
              <a:rPr dirty="0">
                <a:latin typeface="Courier"/>
              </a:rPr>
              <a:t>(</a:t>
            </a:r>
            <a:r>
              <a:rPr dirty="0" err="1">
                <a:latin typeface="Courier"/>
              </a:rPr>
              <a:t>median_conc</a:t>
            </a:r>
            <a:r>
              <a:rPr dirty="0">
                <a:latin typeface="Courier"/>
              </a:rPr>
              <a:t>))</a:t>
            </a:r>
          </a:p>
          <a:p>
            <a:pPr lvl="0" indent="0">
              <a:buNone/>
            </a:pPr>
            <a:r>
              <a:rPr dirty="0">
                <a:latin typeface="Courier"/>
              </a:rPr>
              <a:t>## summarize: now 600 rows and 2 columns, </a:t>
            </a:r>
            <a:r>
              <a:rPr b="1" dirty="0">
                <a:latin typeface="Courier"/>
              </a:rPr>
              <a:t>ungrouped</a:t>
            </a:r>
          </a:p>
          <a:p>
            <a:pPr lvl="0" indent="0">
              <a:buNone/>
            </a:pPr>
            <a:r>
              <a:rPr dirty="0" err="1">
                <a:latin typeface="Courier"/>
              </a:rPr>
              <a:t>sample_stats_batch</a:t>
            </a:r>
            <a:endParaRPr dirty="0">
              <a:latin typeface="Courier"/>
            </a:endParaRPr>
          </a:p>
          <a:p>
            <a:pPr lvl="0" indent="0">
              <a:buNone/>
            </a:pPr>
            <a:r>
              <a:rPr dirty="0">
                <a:latin typeface="Courier"/>
              </a:rPr>
              <a:t>## # A </a:t>
            </a:r>
            <a:r>
              <a:rPr dirty="0" err="1">
                <a:latin typeface="Courier"/>
              </a:rPr>
              <a:t>tibble</a:t>
            </a:r>
            <a:r>
              <a:rPr dirty="0">
                <a:latin typeface="Courier"/>
              </a:rPr>
              <a:t>: 600 x 2
##    </a:t>
            </a:r>
            <a:r>
              <a:rPr dirty="0" err="1">
                <a:latin typeface="Courier"/>
              </a:rPr>
              <a:t>batch_name</a:t>
            </a:r>
            <a:r>
              <a:rPr dirty="0">
                <a:latin typeface="Courier"/>
              </a:rPr>
              <a:t> </a:t>
            </a:r>
            <a:r>
              <a:rPr dirty="0" err="1">
                <a:latin typeface="Courier"/>
              </a:rPr>
              <a:t>batch_median_conc</a:t>
            </a:r>
            <a:r>
              <a:rPr dirty="0">
                <a:latin typeface="Courier"/>
              </a:rPr>
              <a:t>
##    &lt;</a:t>
            </a:r>
            <a:r>
              <a:rPr dirty="0" err="1">
                <a:latin typeface="Courier"/>
              </a:rPr>
              <a:t>chr</a:t>
            </a:r>
            <a:r>
              <a:rPr dirty="0">
                <a:latin typeface="Courier"/>
              </a:rPr>
              <a:t>&gt;                  &lt;</a:t>
            </a:r>
            <a:r>
              <a:rPr dirty="0" err="1">
                <a:latin typeface="Courier"/>
              </a:rPr>
              <a:t>dbl</a:t>
            </a:r>
            <a:r>
              <a:rPr dirty="0">
                <a:latin typeface="Courier"/>
              </a:rPr>
              <a:t>&gt;
##  1 b100302                 14.1
##  2 b101197                 50.9
##  3 b101972                  0  
##  4 b102100                 12.3
##  5 b102508                 51.9
##  6 b103050                 19.3
##  7 b103382                  0  
##  8 b104730                 44.5
##  9 b106474                 73.9
## 10 b106839                  0  
## # … with 590 more rows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Establish another group</a:t>
            </a:r>
          </a:p>
        </p:txBody>
      </p:sp>
      <p:sp>
        <p:nvSpPr>
          <p:cNvPr id="3" name="Content Placeholder 2"/>
          <p:cNvSpPr>
            <a:spLocks noGrp="1"/>
          </p:cNvSpPr>
          <p:nvPr>
            <p:ph idx="1"/>
          </p:nvPr>
        </p:nvSpPr>
        <p:spPr>
          <a:xfrm>
            <a:off x="0" y="1523144"/>
            <a:ext cx="9144000" cy="5334856"/>
          </a:xfrm>
        </p:spPr>
        <p:txBody>
          <a:bodyPr>
            <a:normAutofit fontScale="70000" lnSpcReduction="20000"/>
          </a:bodyPr>
          <a:lstStyle/>
          <a:p>
            <a:pPr lvl="0" indent="0">
              <a:buNone/>
            </a:pPr>
            <a:r>
              <a:rPr dirty="0" err="1">
                <a:latin typeface="Courier"/>
              </a:rPr>
              <a:t>sample_stats_compound</a:t>
            </a:r>
            <a:r>
              <a:rPr dirty="0">
                <a:latin typeface="Courier"/>
              </a:rPr>
              <a:t> </a:t>
            </a:r>
            <a:r>
              <a:rPr dirty="0">
                <a:solidFill>
                  <a:srgbClr val="007020"/>
                </a:solidFill>
                <a:latin typeface="Courier"/>
              </a:rPr>
              <a:t>&lt;-</a:t>
            </a:r>
            <a:r>
              <a:rPr dirty="0">
                <a:latin typeface="Courier"/>
              </a:rPr>
              <a:t> </a:t>
            </a:r>
            <a:r>
              <a:rPr dirty="0" err="1">
                <a:latin typeface="Courier"/>
              </a:rPr>
              <a:t>sample_stats_jan</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group_by</a:t>
            </a:r>
            <a:r>
              <a:rPr dirty="0">
                <a:latin typeface="Courier"/>
              </a:rPr>
              <a:t>(</a:t>
            </a:r>
            <a:r>
              <a:rPr dirty="0" err="1">
                <a:latin typeface="Courier"/>
              </a:rPr>
              <a:t>compound_name</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summarize</a:t>
            </a:r>
            <a:r>
              <a:rPr dirty="0">
                <a:latin typeface="Courier"/>
              </a:rPr>
              <a:t>(</a:t>
            </a:r>
            <a:r>
              <a:rPr dirty="0" err="1">
                <a:solidFill>
                  <a:srgbClr val="7D9029"/>
                </a:solidFill>
                <a:latin typeface="Courier"/>
              </a:rPr>
              <a:t>compound_median_conc</a:t>
            </a:r>
            <a:r>
              <a:rPr dirty="0">
                <a:solidFill>
                  <a:srgbClr val="7D9029"/>
                </a:solidFill>
                <a:latin typeface="Courier"/>
              </a:rPr>
              <a:t> =</a:t>
            </a:r>
            <a:r>
              <a:rPr dirty="0">
                <a:latin typeface="Courier"/>
              </a:rPr>
              <a:t> </a:t>
            </a:r>
            <a:r>
              <a:rPr dirty="0">
                <a:solidFill>
                  <a:srgbClr val="06287E"/>
                </a:solidFill>
                <a:latin typeface="Courier"/>
              </a:rPr>
              <a:t>median</a:t>
            </a:r>
            <a:r>
              <a:rPr dirty="0">
                <a:latin typeface="Courier"/>
              </a:rPr>
              <a:t>(</a:t>
            </a:r>
            <a:r>
              <a:rPr dirty="0" err="1">
                <a:latin typeface="Courier"/>
              </a:rPr>
              <a:t>median_conc</a:t>
            </a:r>
            <a:r>
              <a:rPr dirty="0">
                <a:latin typeface="Courier"/>
              </a:rPr>
              <a:t>))</a:t>
            </a:r>
          </a:p>
          <a:p>
            <a:pPr lvl="0" indent="0">
              <a:buNone/>
            </a:pPr>
            <a:r>
              <a:rPr b="1" dirty="0">
                <a:latin typeface="Courier"/>
              </a:rPr>
              <a:t>## </a:t>
            </a:r>
            <a:r>
              <a:rPr b="1" dirty="0" err="1">
                <a:latin typeface="Courier"/>
              </a:rPr>
              <a:t>group_by</a:t>
            </a:r>
            <a:r>
              <a:rPr b="1" dirty="0">
                <a:latin typeface="Courier"/>
              </a:rPr>
              <a:t>: one grouping variable (</a:t>
            </a:r>
            <a:r>
              <a:rPr b="1" dirty="0" err="1">
                <a:latin typeface="Courier"/>
              </a:rPr>
              <a:t>compound_name</a:t>
            </a:r>
            <a:r>
              <a:rPr b="1" dirty="0">
                <a:latin typeface="Courier"/>
              </a:rPr>
              <a:t>)</a:t>
            </a:r>
          </a:p>
          <a:p>
            <a:pPr lvl="0" indent="0">
              <a:buNone/>
            </a:pPr>
            <a:r>
              <a:rPr dirty="0">
                <a:latin typeface="Courier"/>
              </a:rPr>
              <a:t>## summarize: now 6 rows and 2 columns, ungrouped</a:t>
            </a:r>
          </a:p>
          <a:p>
            <a:pPr lvl="0" indent="0">
              <a:buNone/>
            </a:pPr>
            <a:r>
              <a:rPr dirty="0" err="1">
                <a:latin typeface="Courier"/>
              </a:rPr>
              <a:t>sample_stats_compound</a:t>
            </a:r>
            <a:endParaRPr dirty="0">
              <a:latin typeface="Courier"/>
            </a:endParaRPr>
          </a:p>
          <a:p>
            <a:pPr lvl="0" indent="0">
              <a:buNone/>
            </a:pPr>
            <a:r>
              <a:rPr dirty="0">
                <a:latin typeface="Courier"/>
              </a:rPr>
              <a:t>## # A </a:t>
            </a:r>
            <a:r>
              <a:rPr dirty="0" err="1">
                <a:latin typeface="Courier"/>
              </a:rPr>
              <a:t>tibble</a:t>
            </a:r>
            <a:r>
              <a:rPr dirty="0">
                <a:latin typeface="Courier"/>
              </a:rPr>
              <a:t>: 6 x 2
##   </a:t>
            </a:r>
            <a:r>
              <a:rPr dirty="0" err="1">
                <a:latin typeface="Courier"/>
              </a:rPr>
              <a:t>compound_name</a:t>
            </a:r>
            <a:r>
              <a:rPr dirty="0">
                <a:latin typeface="Courier"/>
              </a:rPr>
              <a:t> </a:t>
            </a:r>
            <a:r>
              <a:rPr dirty="0" err="1">
                <a:latin typeface="Courier"/>
              </a:rPr>
              <a:t>compound_median_conc</a:t>
            </a:r>
            <a:r>
              <a:rPr dirty="0">
                <a:latin typeface="Courier"/>
              </a:rPr>
              <a:t>
##   &lt;</a:t>
            </a:r>
            <a:r>
              <a:rPr dirty="0" err="1">
                <a:latin typeface="Courier"/>
              </a:rPr>
              <a:t>fct</a:t>
            </a:r>
            <a:r>
              <a:rPr dirty="0">
                <a:latin typeface="Courier"/>
              </a:rPr>
              <a:t>&gt;                        &lt;</a:t>
            </a:r>
            <a:r>
              <a:rPr dirty="0" err="1">
                <a:latin typeface="Courier"/>
              </a:rPr>
              <a:t>dbl</a:t>
            </a:r>
            <a:r>
              <a:rPr dirty="0">
                <a:latin typeface="Courier"/>
              </a:rPr>
              <a:t>&gt;
## 1 morphine                      16.1
## 2 hydromorphone                 14.8
## 3 oxymorphone                   25.3
## 4 codeine                       17.2
## 5 hydrocodone                   13.6
## 6 oxycodone                     21.6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Ungrouping helps keep downstream analysis clean</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dirty="0" err="1">
                <a:latin typeface="Courier"/>
              </a:rPr>
              <a:t>sample_stats_jan_ungrouped</a:t>
            </a:r>
            <a:r>
              <a:rPr dirty="0">
                <a:latin typeface="Courier"/>
              </a:rPr>
              <a:t> </a:t>
            </a:r>
            <a:r>
              <a:rPr dirty="0">
                <a:solidFill>
                  <a:srgbClr val="007020"/>
                </a:solidFill>
                <a:latin typeface="Courier"/>
              </a:rPr>
              <a:t>&lt;-</a:t>
            </a:r>
            <a:r>
              <a:rPr dirty="0">
                <a:latin typeface="Courier"/>
              </a:rPr>
              <a:t> </a:t>
            </a:r>
            <a:r>
              <a:rPr dirty="0" err="1">
                <a:latin typeface="Courier"/>
              </a:rPr>
              <a:t>sample_stats_jan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ungroup</a:t>
            </a:r>
            <a:r>
              <a:rPr dirty="0">
                <a:latin typeface="Courier"/>
              </a:rPr>
              <a:t>()</a:t>
            </a:r>
          </a:p>
          <a:p>
            <a:pPr lvl="0" indent="0">
              <a:buNone/>
            </a:pPr>
            <a:r>
              <a:rPr sz="4200" b="1" dirty="0">
                <a:latin typeface="Courier"/>
              </a:rPr>
              <a:t>## ungroup: no grouping variables</a:t>
            </a:r>
          </a:p>
          <a:p>
            <a:pPr lvl="0" indent="0">
              <a:buNone/>
            </a:pPr>
            <a:r>
              <a:rPr dirty="0">
                <a:solidFill>
                  <a:srgbClr val="06287E"/>
                </a:solidFill>
                <a:latin typeface="Courier"/>
              </a:rPr>
              <a:t>summary</a:t>
            </a:r>
            <a:r>
              <a:rPr dirty="0">
                <a:latin typeface="Courier"/>
              </a:rPr>
              <a:t>(</a:t>
            </a:r>
            <a:r>
              <a:rPr dirty="0" err="1">
                <a:latin typeface="Courier"/>
              </a:rPr>
              <a:t>sample_stats_jan_ungrouped</a:t>
            </a:r>
            <a:r>
              <a:rPr dirty="0">
                <a:latin typeface="Courier"/>
              </a:rPr>
              <a:t>)</a:t>
            </a:r>
          </a:p>
          <a:p>
            <a:pPr lvl="0" indent="0">
              <a:buNone/>
            </a:pPr>
            <a:r>
              <a:rPr dirty="0">
                <a:latin typeface="Courier"/>
              </a:rPr>
              <a:t>##   </a:t>
            </a:r>
            <a:r>
              <a:rPr dirty="0" err="1">
                <a:latin typeface="Courier"/>
              </a:rPr>
              <a:t>batch_name</a:t>
            </a:r>
            <a:r>
              <a:rPr dirty="0">
                <a:latin typeface="Courier"/>
              </a:rPr>
              <a:t>              </a:t>
            </a:r>
            <a:r>
              <a:rPr dirty="0" err="1">
                <a:latin typeface="Courier"/>
              </a:rPr>
              <a:t>compound_name</a:t>
            </a:r>
            <a:r>
              <a:rPr dirty="0">
                <a:latin typeface="Courier"/>
              </a:rPr>
              <a:t>    </a:t>
            </a:r>
            <a:r>
              <a:rPr dirty="0" err="1">
                <a:latin typeface="Courier"/>
              </a:rPr>
              <a:t>min_conc</a:t>
            </a:r>
            <a:r>
              <a:rPr dirty="0">
                <a:latin typeface="Courier"/>
              </a:rPr>
              <a:t>  </a:t>
            </a:r>
            <a:r>
              <a:rPr dirty="0" err="1">
                <a:latin typeface="Courier"/>
              </a:rPr>
              <a:t>median_conc</a:t>
            </a:r>
            <a:r>
              <a:rPr dirty="0">
                <a:latin typeface="Courier"/>
              </a:rPr>
              <a:t>    
##  Length:3600        morphine     :600   Min.   :0   Min.   :  0.00  
##  Class :character   hydromorphone:600   1st Qu.:0   1st Qu.:  0.00  
##  Mode  :character   oxymorphone  :600   Median :0   Median : 17.61  
##                     codeine      :600   Mean   :0   Mean   : 39.08  
##                     hydrocodone  :600   3rd Qu.:0   3rd Qu.: 68.57  
##                     oxycodone    :600   Max.   :0   Max.   :262.65  
##    </a:t>
            </a:r>
            <a:r>
              <a:rPr dirty="0" err="1">
                <a:latin typeface="Courier"/>
              </a:rPr>
              <a:t>mean_conc</a:t>
            </a:r>
            <a:r>
              <a:rPr dirty="0">
                <a:latin typeface="Courier"/>
              </a:rPr>
              <a:t>         </a:t>
            </a:r>
            <a:r>
              <a:rPr dirty="0" err="1">
                <a:latin typeface="Courier"/>
              </a:rPr>
              <a:t>max_conc</a:t>
            </a:r>
            <a:r>
              <a:rPr dirty="0">
                <a:latin typeface="Courier"/>
              </a:rPr>
              <a:t>    
##  Min.   : 39.54   Min.   :338.9  
##  1st Qu.:112.65   1st Qu.:466.0  
##  Median :129.40   Median :483.7  
##  Mean   :129.97   Mean   :480.9  
##  3rd Qu.:147.05   3rd Qu.:495.2  
##  Max.   :223.91   Max.   :684.7</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Scale column-wise operations with across()</a:t>
            </a:r>
          </a:p>
        </p:txBody>
      </p:sp>
      <p:sp>
        <p:nvSpPr>
          <p:cNvPr id="3" name="Content Placeholder 2"/>
          <p:cNvSpPr>
            <a:spLocks noGrp="1"/>
          </p:cNvSpPr>
          <p:nvPr>
            <p:ph idx="1"/>
          </p:nvPr>
        </p:nvSpPr>
        <p:spPr>
          <a:xfrm>
            <a:off x="0" y="1600200"/>
            <a:ext cx="9144000" cy="5257800"/>
          </a:xfrm>
        </p:spPr>
        <p:txBody>
          <a:bodyPr>
            <a:normAutofit lnSpcReduction="10000"/>
          </a:bodyPr>
          <a:lstStyle/>
          <a:p>
            <a:pPr lvl="0" indent="0">
              <a:buNone/>
            </a:pPr>
            <a:r>
              <a:rPr sz="2400" dirty="0" err="1">
                <a:latin typeface="Courier"/>
              </a:rPr>
              <a:t>samples_jan_means</a:t>
            </a:r>
            <a:r>
              <a:rPr sz="2400" dirty="0">
                <a:latin typeface="Courier"/>
              </a:rPr>
              <a:t> </a:t>
            </a:r>
            <a:r>
              <a:rPr sz="2400" dirty="0">
                <a:solidFill>
                  <a:srgbClr val="007020"/>
                </a:solidFill>
                <a:latin typeface="Courier"/>
              </a:rPr>
              <a:t>&lt;-</a:t>
            </a:r>
            <a:r>
              <a:rPr sz="2400" dirty="0">
                <a:latin typeface="Courier"/>
              </a:rPr>
              <a:t> </a:t>
            </a:r>
            <a:r>
              <a:rPr sz="2400" dirty="0" err="1">
                <a:latin typeface="Courier"/>
              </a:rPr>
              <a:t>samples_jan</a:t>
            </a:r>
            <a:r>
              <a:rPr sz="2400" dirty="0">
                <a:latin typeface="Courier"/>
              </a:rPr>
              <a:t> </a:t>
            </a:r>
            <a:r>
              <a:rPr sz="2400" dirty="0">
                <a:solidFill>
                  <a:srgbClr val="4070A0"/>
                </a:solidFill>
                <a:latin typeface="Courier"/>
              </a:rPr>
              <a:t>%&gt;%</a:t>
            </a:r>
            <a:br>
              <a:rPr sz="2400" dirty="0"/>
            </a:br>
            <a:r>
              <a:rPr sz="2400" dirty="0">
                <a:latin typeface="Courier"/>
              </a:rPr>
              <a:t>  </a:t>
            </a:r>
            <a:r>
              <a:rPr sz="2400" dirty="0" err="1">
                <a:solidFill>
                  <a:srgbClr val="06287E"/>
                </a:solidFill>
                <a:latin typeface="Courier"/>
              </a:rPr>
              <a:t>group_by</a:t>
            </a:r>
            <a:r>
              <a:rPr sz="2400" dirty="0">
                <a:latin typeface="Courier"/>
              </a:rPr>
              <a:t>(</a:t>
            </a:r>
            <a:r>
              <a:rPr sz="2400" dirty="0" err="1">
                <a:latin typeface="Courier"/>
              </a:rPr>
              <a:t>sample_type</a:t>
            </a:r>
            <a:r>
              <a:rPr sz="2400" dirty="0">
                <a:latin typeface="Courier"/>
              </a:rPr>
              <a:t>, </a:t>
            </a:r>
            <a:r>
              <a:rPr sz="2400" dirty="0" err="1">
                <a:latin typeface="Courier"/>
              </a:rPr>
              <a:t>compound_name</a:t>
            </a:r>
            <a:r>
              <a:rPr sz="2400" dirty="0">
                <a:latin typeface="Courier"/>
              </a:rPr>
              <a:t>) </a:t>
            </a:r>
            <a:r>
              <a:rPr sz="2400" dirty="0">
                <a:solidFill>
                  <a:srgbClr val="4070A0"/>
                </a:solidFill>
                <a:latin typeface="Courier"/>
              </a:rPr>
              <a:t>%&gt;%</a:t>
            </a:r>
            <a:br>
              <a:rPr sz="2400" dirty="0"/>
            </a:br>
            <a:r>
              <a:rPr sz="2400" dirty="0">
                <a:latin typeface="Courier"/>
              </a:rPr>
              <a:t>  </a:t>
            </a:r>
            <a:r>
              <a:rPr sz="2400" dirty="0">
                <a:solidFill>
                  <a:srgbClr val="06287E"/>
                </a:solidFill>
                <a:latin typeface="Courier"/>
              </a:rPr>
              <a:t>summarize</a:t>
            </a:r>
            <a:r>
              <a:rPr sz="2400" dirty="0">
                <a:latin typeface="Courier"/>
              </a:rPr>
              <a:t>(</a:t>
            </a:r>
            <a:r>
              <a:rPr sz="2400" dirty="0" err="1">
                <a:solidFill>
                  <a:srgbClr val="7D9029"/>
                </a:solidFill>
                <a:latin typeface="Courier"/>
              </a:rPr>
              <a:t>ion_ratio</a:t>
            </a:r>
            <a:r>
              <a:rPr sz="2400" dirty="0">
                <a:solidFill>
                  <a:srgbClr val="7D9029"/>
                </a:solidFill>
                <a:latin typeface="Courier"/>
              </a:rPr>
              <a:t> =</a:t>
            </a:r>
            <a:r>
              <a:rPr sz="2400" dirty="0">
                <a:latin typeface="Courier"/>
              </a:rPr>
              <a:t> </a:t>
            </a:r>
            <a:r>
              <a:rPr sz="2400" dirty="0">
                <a:solidFill>
                  <a:srgbClr val="06287E"/>
                </a:solidFill>
                <a:latin typeface="Courier"/>
              </a:rPr>
              <a:t>mean</a:t>
            </a:r>
            <a:r>
              <a:rPr sz="2400" dirty="0">
                <a:latin typeface="Courier"/>
              </a:rPr>
              <a:t>(</a:t>
            </a:r>
            <a:r>
              <a:rPr sz="2400" dirty="0" err="1">
                <a:latin typeface="Courier"/>
              </a:rPr>
              <a:t>ion_ratio</a:t>
            </a:r>
            <a:r>
              <a:rPr sz="2400" dirty="0">
                <a:latin typeface="Courier"/>
              </a:rPr>
              <a:t>), </a:t>
            </a:r>
            <a:br>
              <a:rPr sz="2400" dirty="0"/>
            </a:br>
            <a:r>
              <a:rPr sz="2400" dirty="0">
                <a:latin typeface="Courier"/>
              </a:rPr>
              <a:t>            </a:t>
            </a:r>
            <a:r>
              <a:rPr sz="2400" dirty="0">
                <a:solidFill>
                  <a:srgbClr val="7D9029"/>
                </a:solidFill>
                <a:latin typeface="Courier"/>
              </a:rPr>
              <a:t>response =</a:t>
            </a:r>
            <a:r>
              <a:rPr sz="2400" dirty="0">
                <a:latin typeface="Courier"/>
              </a:rPr>
              <a:t> </a:t>
            </a:r>
            <a:r>
              <a:rPr sz="2400" dirty="0">
                <a:solidFill>
                  <a:srgbClr val="06287E"/>
                </a:solidFill>
                <a:latin typeface="Courier"/>
              </a:rPr>
              <a:t>mean</a:t>
            </a:r>
            <a:r>
              <a:rPr sz="2400" dirty="0">
                <a:latin typeface="Courier"/>
              </a:rPr>
              <a:t>(response),</a:t>
            </a:r>
            <a:br>
              <a:rPr sz="2400" dirty="0"/>
            </a:br>
            <a:r>
              <a:rPr sz="2400" dirty="0">
                <a:latin typeface="Courier"/>
              </a:rPr>
              <a:t>            </a:t>
            </a:r>
            <a:r>
              <a:rPr sz="2400" dirty="0">
                <a:solidFill>
                  <a:srgbClr val="7D9029"/>
                </a:solidFill>
                <a:latin typeface="Courier"/>
              </a:rPr>
              <a:t>concentration =</a:t>
            </a:r>
            <a:r>
              <a:rPr sz="2400" dirty="0">
                <a:latin typeface="Courier"/>
              </a:rPr>
              <a:t> </a:t>
            </a:r>
            <a:r>
              <a:rPr sz="2400" dirty="0">
                <a:solidFill>
                  <a:srgbClr val="06287E"/>
                </a:solidFill>
                <a:latin typeface="Courier"/>
              </a:rPr>
              <a:t>mean</a:t>
            </a:r>
            <a:r>
              <a:rPr sz="2400" dirty="0">
                <a:latin typeface="Courier"/>
              </a:rPr>
              <a:t>(concentration))</a:t>
            </a:r>
            <a:endParaRPr lang="en-US" sz="2400" dirty="0">
              <a:latin typeface="Courier"/>
            </a:endParaRPr>
          </a:p>
          <a:p>
            <a:pPr lvl="0" indent="0">
              <a:buNone/>
            </a:pPr>
            <a:endParaRPr sz="2400" dirty="0">
              <a:latin typeface="Courier"/>
            </a:endParaRPr>
          </a:p>
          <a:p>
            <a:pPr lvl="0" indent="0">
              <a:buNone/>
            </a:pPr>
            <a:r>
              <a:rPr dirty="0">
                <a:latin typeface="Courier"/>
              </a:rPr>
              <a:t>## </a:t>
            </a:r>
            <a:r>
              <a:rPr dirty="0" err="1">
                <a:latin typeface="Courier"/>
              </a:rPr>
              <a:t>group_by</a:t>
            </a:r>
            <a:r>
              <a:rPr dirty="0">
                <a:latin typeface="Courier"/>
              </a:rPr>
              <a:t>: 2 grouping variables (</a:t>
            </a:r>
            <a:r>
              <a:rPr dirty="0" err="1">
                <a:latin typeface="Courier"/>
              </a:rPr>
              <a:t>sample_type</a:t>
            </a:r>
            <a:r>
              <a:rPr dirty="0">
                <a:latin typeface="Courier"/>
              </a:rPr>
              <a:t>, </a:t>
            </a:r>
            <a:r>
              <a:rPr dirty="0" err="1">
                <a:latin typeface="Courier"/>
              </a:rPr>
              <a:t>compound_name</a:t>
            </a:r>
            <a:r>
              <a:rPr dirty="0">
                <a:latin typeface="Courier"/>
              </a:rPr>
              <a:t>)</a:t>
            </a:r>
          </a:p>
          <a:p>
            <a:pPr lvl="0" indent="0">
              <a:buNone/>
            </a:pPr>
            <a:r>
              <a:rPr dirty="0">
                <a:latin typeface="Courier"/>
              </a:rPr>
              <a:t>## summarize: now 24 rows and 5 columns, one group variable remaining (</a:t>
            </a:r>
            <a:r>
              <a:rPr dirty="0" err="1">
                <a:latin typeface="Courier"/>
              </a:rPr>
              <a:t>sample_type</a:t>
            </a:r>
            <a:r>
              <a:rPr dirty="0">
                <a:latin typeface="Courier"/>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Scale column-wise operations with across()</a:t>
            </a:r>
          </a:p>
        </p:txBody>
      </p:sp>
      <p:sp>
        <p:nvSpPr>
          <p:cNvPr id="3" name="Content Placeholder 2"/>
          <p:cNvSpPr>
            <a:spLocks noGrp="1"/>
          </p:cNvSpPr>
          <p:nvPr>
            <p:ph idx="1"/>
          </p:nvPr>
        </p:nvSpPr>
        <p:spPr>
          <a:xfrm>
            <a:off x="0" y="1600200"/>
            <a:ext cx="9144000" cy="5257800"/>
          </a:xfrm>
        </p:spPr>
        <p:txBody>
          <a:bodyPr>
            <a:normAutofit/>
          </a:bodyPr>
          <a:lstStyle/>
          <a:p>
            <a:pPr lvl="0" indent="0">
              <a:buNone/>
            </a:pPr>
            <a:r>
              <a:rPr sz="2600" dirty="0" err="1">
                <a:latin typeface="Courier"/>
              </a:rPr>
              <a:t>samples_jan_means</a:t>
            </a:r>
            <a:r>
              <a:rPr sz="2600" dirty="0">
                <a:latin typeface="Courier"/>
              </a:rPr>
              <a:t> </a:t>
            </a:r>
            <a:r>
              <a:rPr sz="2600" dirty="0">
                <a:solidFill>
                  <a:srgbClr val="007020"/>
                </a:solidFill>
                <a:latin typeface="Courier"/>
              </a:rPr>
              <a:t>&lt;-</a:t>
            </a:r>
            <a:r>
              <a:rPr sz="2600" dirty="0">
                <a:latin typeface="Courier"/>
              </a:rPr>
              <a:t> </a:t>
            </a:r>
            <a:r>
              <a:rPr sz="2600" dirty="0" err="1">
                <a:latin typeface="Courier"/>
              </a:rPr>
              <a:t>samples_jan</a:t>
            </a:r>
            <a:r>
              <a:rPr sz="2600" dirty="0">
                <a:latin typeface="Courier"/>
              </a:rPr>
              <a:t> </a:t>
            </a:r>
            <a:r>
              <a:rPr sz="2600" dirty="0">
                <a:solidFill>
                  <a:srgbClr val="4070A0"/>
                </a:solidFill>
                <a:latin typeface="Courier"/>
              </a:rPr>
              <a:t>%&gt;%</a:t>
            </a:r>
            <a:br>
              <a:rPr sz="2600" dirty="0"/>
            </a:br>
            <a:r>
              <a:rPr sz="2600" dirty="0">
                <a:latin typeface="Courier"/>
              </a:rPr>
              <a:t>  </a:t>
            </a:r>
            <a:r>
              <a:rPr sz="2600" dirty="0" err="1">
                <a:solidFill>
                  <a:srgbClr val="06287E"/>
                </a:solidFill>
                <a:latin typeface="Courier"/>
              </a:rPr>
              <a:t>group_by</a:t>
            </a:r>
            <a:r>
              <a:rPr sz="2600" dirty="0">
                <a:latin typeface="Courier"/>
              </a:rPr>
              <a:t>(</a:t>
            </a:r>
            <a:r>
              <a:rPr sz="2600" dirty="0" err="1">
                <a:latin typeface="Courier"/>
              </a:rPr>
              <a:t>sample_type</a:t>
            </a:r>
            <a:r>
              <a:rPr sz="2600" dirty="0">
                <a:latin typeface="Courier"/>
              </a:rPr>
              <a:t>, </a:t>
            </a:r>
            <a:r>
              <a:rPr sz="2600" dirty="0" err="1">
                <a:latin typeface="Courier"/>
              </a:rPr>
              <a:t>compound_name</a:t>
            </a:r>
            <a:r>
              <a:rPr sz="2600" dirty="0">
                <a:latin typeface="Courier"/>
              </a:rPr>
              <a:t>) </a:t>
            </a:r>
            <a:r>
              <a:rPr sz="2600" dirty="0">
                <a:solidFill>
                  <a:srgbClr val="4070A0"/>
                </a:solidFill>
                <a:latin typeface="Courier"/>
              </a:rPr>
              <a:t>%&gt;%</a:t>
            </a:r>
            <a:br>
              <a:rPr sz="2600" dirty="0"/>
            </a:br>
            <a:r>
              <a:rPr sz="2600" dirty="0">
                <a:latin typeface="Courier"/>
              </a:rPr>
              <a:t>  </a:t>
            </a:r>
            <a:r>
              <a:rPr sz="2600" dirty="0">
                <a:solidFill>
                  <a:srgbClr val="06287E"/>
                </a:solidFill>
                <a:latin typeface="Courier"/>
              </a:rPr>
              <a:t>summarize</a:t>
            </a:r>
            <a:r>
              <a:rPr sz="2600" dirty="0">
                <a:latin typeface="Courier"/>
              </a:rPr>
              <a:t>(</a:t>
            </a:r>
            <a:r>
              <a:rPr sz="2600" dirty="0">
                <a:solidFill>
                  <a:srgbClr val="06287E"/>
                </a:solidFill>
                <a:latin typeface="Courier"/>
              </a:rPr>
              <a:t>across</a:t>
            </a:r>
            <a:r>
              <a:rPr sz="2600" dirty="0">
                <a:latin typeface="Courier"/>
              </a:rPr>
              <a:t>(</a:t>
            </a:r>
            <a:r>
              <a:rPr sz="2600" dirty="0" err="1">
                <a:latin typeface="Courier"/>
              </a:rPr>
              <a:t>ion_ratio</a:t>
            </a:r>
            <a:r>
              <a:rPr sz="2600" dirty="0" err="1">
                <a:solidFill>
                  <a:srgbClr val="4070A0"/>
                </a:solidFill>
                <a:latin typeface="Courier"/>
              </a:rPr>
              <a:t>:</a:t>
            </a:r>
            <a:r>
              <a:rPr sz="2600" dirty="0" err="1">
                <a:latin typeface="Courier"/>
              </a:rPr>
              <a:t>concentration</a:t>
            </a:r>
            <a:r>
              <a:rPr sz="2600" dirty="0">
                <a:latin typeface="Courier"/>
              </a:rPr>
              <a:t>, mean))</a:t>
            </a:r>
            <a:endParaRPr lang="en-US" sz="2600" dirty="0">
              <a:latin typeface="Courier"/>
            </a:endParaRPr>
          </a:p>
          <a:p>
            <a:pPr lvl="0" indent="0">
              <a:buNone/>
            </a:pPr>
            <a:endParaRPr sz="2600" dirty="0">
              <a:latin typeface="Courier"/>
            </a:endParaRPr>
          </a:p>
          <a:p>
            <a:pPr lvl="0" indent="0">
              <a:buNone/>
            </a:pPr>
            <a:r>
              <a:rPr dirty="0">
                <a:latin typeface="Courier"/>
              </a:rPr>
              <a:t>## </a:t>
            </a:r>
            <a:r>
              <a:rPr dirty="0" err="1">
                <a:latin typeface="Courier"/>
              </a:rPr>
              <a:t>group_by</a:t>
            </a:r>
            <a:r>
              <a:rPr dirty="0">
                <a:latin typeface="Courier"/>
              </a:rPr>
              <a:t>: 2 grouping variables (</a:t>
            </a:r>
            <a:r>
              <a:rPr dirty="0" err="1">
                <a:latin typeface="Courier"/>
              </a:rPr>
              <a:t>sample_type</a:t>
            </a:r>
            <a:r>
              <a:rPr dirty="0">
                <a:latin typeface="Courier"/>
              </a:rPr>
              <a:t>, </a:t>
            </a:r>
            <a:r>
              <a:rPr dirty="0" err="1">
                <a:latin typeface="Courier"/>
              </a:rPr>
              <a:t>compound_name</a:t>
            </a:r>
            <a:r>
              <a:rPr dirty="0">
                <a:latin typeface="Courier"/>
              </a:rPr>
              <a:t>)</a:t>
            </a:r>
          </a:p>
          <a:p>
            <a:pPr lvl="0" indent="0">
              <a:buNone/>
            </a:pPr>
            <a:r>
              <a:rPr dirty="0">
                <a:latin typeface="Courier"/>
              </a:rPr>
              <a:t>## summarize: now 24 rows and 5 columns, one group variable remaining (</a:t>
            </a:r>
            <a:r>
              <a:rPr dirty="0" err="1">
                <a:latin typeface="Courier"/>
              </a:rPr>
              <a:t>sample_type</a:t>
            </a:r>
            <a:r>
              <a:rPr dirty="0">
                <a:latin typeface="Courier"/>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Scale column-wise operations with across()</a:t>
            </a:r>
          </a:p>
        </p:txBody>
      </p:sp>
      <p:sp>
        <p:nvSpPr>
          <p:cNvPr id="3" name="Content Placeholder 2"/>
          <p:cNvSpPr>
            <a:spLocks noGrp="1"/>
          </p:cNvSpPr>
          <p:nvPr>
            <p:ph idx="1"/>
          </p:nvPr>
        </p:nvSpPr>
        <p:spPr>
          <a:xfrm>
            <a:off x="0" y="1600200"/>
            <a:ext cx="9144000" cy="5257800"/>
          </a:xfrm>
        </p:spPr>
        <p:txBody>
          <a:bodyPr>
            <a:normAutofit fontScale="47500" lnSpcReduction="20000"/>
          </a:bodyPr>
          <a:lstStyle/>
          <a:p>
            <a:pPr lvl="0" indent="0">
              <a:buNone/>
            </a:pPr>
            <a:r>
              <a:rPr dirty="0" err="1">
                <a:latin typeface="Courier"/>
              </a:rPr>
              <a:t>samples_jan_means</a:t>
            </a:r>
            <a:endParaRPr dirty="0">
              <a:latin typeface="Courier"/>
            </a:endParaRPr>
          </a:p>
          <a:p>
            <a:pPr lvl="0" indent="0">
              <a:buNone/>
            </a:pPr>
            <a:r>
              <a:rPr dirty="0">
                <a:latin typeface="Courier"/>
              </a:rPr>
              <a:t>## # A </a:t>
            </a:r>
            <a:r>
              <a:rPr dirty="0" err="1">
                <a:latin typeface="Courier"/>
              </a:rPr>
              <a:t>tibble</a:t>
            </a:r>
            <a:r>
              <a:rPr dirty="0">
                <a:latin typeface="Courier"/>
              </a:rPr>
              <a:t>: 24 x 5
## # Groups:   </a:t>
            </a:r>
            <a:r>
              <a:rPr dirty="0" err="1">
                <a:latin typeface="Courier"/>
              </a:rPr>
              <a:t>sample_type</a:t>
            </a:r>
            <a:r>
              <a:rPr dirty="0">
                <a:latin typeface="Courier"/>
              </a:rPr>
              <a:t> [4]
##    </a:t>
            </a:r>
            <a:r>
              <a:rPr dirty="0" err="1">
                <a:latin typeface="Courier"/>
              </a:rPr>
              <a:t>sample_type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fct</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blank       morphine           0        0               0 
##  2 blank       hydromorphone      0        0               0 
##  3 blank       oxymorphone        0        0               0 
##  4 blank       codeine            0        0               0 
##  5 blank       hydrocodone        0        0               0 
##  6 blank       oxycodone          0        0               0 
##  7 standard    morphine           1.03     1.19          167.
##  8 standard    hydromorphone      1.03     1.19          168.
##  9 standard    oxymorphone        1.03     1.20          168.
## 10 standard    codeine            1.03     1.19          168.
## # … with 14 more rows</a:t>
            </a:r>
          </a:p>
        </p:txBody>
      </p:sp>
    </p:spTree>
    <p:extLst>
      <p:ext uri="{BB962C8B-B14F-4D97-AF65-F5344CB8AC3E}">
        <p14:creationId xmlns:p14="http://schemas.microsoft.com/office/powerpoint/2010/main" val="143425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Scale column-wise operations with across()</a:t>
            </a:r>
          </a:p>
        </p:txBody>
      </p:sp>
      <p:sp>
        <p:nvSpPr>
          <p:cNvPr id="3" name="Content Placeholder 2"/>
          <p:cNvSpPr>
            <a:spLocks noGrp="1"/>
          </p:cNvSpPr>
          <p:nvPr>
            <p:ph idx="1"/>
          </p:nvPr>
        </p:nvSpPr>
        <p:spPr/>
        <p:txBody>
          <a:bodyPr>
            <a:normAutofit lnSpcReduction="10000"/>
          </a:bodyPr>
          <a:lstStyle/>
          <a:p>
            <a:pPr lvl="1"/>
            <a:r>
              <a:t>First argument to </a:t>
            </a:r>
            <a:r>
              <a:rPr>
                <a:latin typeface="Courier"/>
              </a:rPr>
              <a:t>across()</a:t>
            </a:r>
            <a:r>
              <a:t> is the column(s) to operate on</a:t>
            </a:r>
          </a:p>
          <a:p>
            <a:pPr lvl="1"/>
            <a:r>
              <a:t>Second argument to the </a:t>
            </a:r>
            <a:r>
              <a:rPr>
                <a:latin typeface="Courier"/>
              </a:rPr>
              <a:t>across()</a:t>
            </a:r>
            <a:r>
              <a:t> function is a function or list of functions to apply to each column</a:t>
            </a:r>
          </a:p>
          <a:p>
            <a:pPr lvl="1"/>
            <a:r>
              <a:t>Argument will accept formulas similar to those you may use with the purrr package</a:t>
            </a:r>
          </a:p>
          <a:p>
            <a:pPr lvl="2"/>
            <a:r>
              <a:t>For example </a:t>
            </a:r>
            <a:r>
              <a:rPr>
                <a:latin typeface="Courier"/>
              </a:rPr>
              <a:t>~ .x /2</a:t>
            </a:r>
            <a:r>
              <a:t> to divide by 2</a:t>
            </a:r>
          </a:p>
          <a:p>
            <a:pPr lvl="2"/>
            <a:r>
              <a:t>The </a:t>
            </a:r>
            <a:r>
              <a:rPr>
                <a:latin typeface="Courier"/>
              </a:rPr>
              <a:t>~</a:t>
            </a:r>
            <a:r>
              <a:t> tells R to evaluate the expression following it as a function</a:t>
            </a:r>
          </a:p>
          <a:p>
            <a:pPr lvl="2"/>
            <a:r>
              <a:t>The </a:t>
            </a:r>
            <a:r>
              <a:rPr>
                <a:latin typeface="Courier"/>
              </a:rPr>
              <a:t>.x</a:t>
            </a:r>
            <a:r>
              <a:t> indicates a list or vector to operate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Representation 1</a:t>
            </a:r>
          </a:p>
        </p:txBody>
      </p:sp>
      <p:sp>
        <p:nvSpPr>
          <p:cNvPr id="3" name="Content Placeholder 2"/>
          <p:cNvSpPr>
            <a:spLocks noGrp="1"/>
          </p:cNvSpPr>
          <p:nvPr>
            <p:ph idx="1"/>
          </p:nvPr>
        </p:nvSpPr>
        <p:spPr>
          <a:xfrm>
            <a:off x="1" y="1520576"/>
            <a:ext cx="9143999" cy="5337424"/>
          </a:xfrm>
        </p:spPr>
        <p:txBody>
          <a:bodyPr>
            <a:normAutofit fontScale="70000" lnSpcReduction="20000"/>
          </a:bodyPr>
          <a:lstStyle/>
          <a:p>
            <a:pPr lvl="0" indent="0">
              <a:buNone/>
            </a:pPr>
            <a:r>
              <a:rPr dirty="0">
                <a:latin typeface="Courier"/>
              </a:rPr>
              <a:t>## # A </a:t>
            </a:r>
            <a:r>
              <a:rPr dirty="0" err="1">
                <a:latin typeface="Courier"/>
              </a:rPr>
              <a:t>tibble</a:t>
            </a:r>
            <a:r>
              <a:rPr dirty="0">
                <a:latin typeface="Courier"/>
              </a:rPr>
              <a:t>: 12 x 4
##    country      year type            count
##    &lt;</a:t>
            </a:r>
            <a:r>
              <a:rPr dirty="0" err="1">
                <a:latin typeface="Courier"/>
              </a:rPr>
              <a:t>chr</a:t>
            </a:r>
            <a:r>
              <a:rPr dirty="0">
                <a:latin typeface="Courier"/>
              </a:rPr>
              <a:t>&gt;       &lt;int&gt; &lt;</a:t>
            </a:r>
            <a:r>
              <a:rPr dirty="0" err="1">
                <a:latin typeface="Courier"/>
              </a:rPr>
              <a:t>chr</a:t>
            </a:r>
            <a:r>
              <a:rPr dirty="0">
                <a:latin typeface="Courier"/>
              </a:rPr>
              <a:t>&gt;           &lt;int&gt;
##  1 Afghanistan  1999 cases             745
##  2 Afghanistan  1999 population   19987071
##  3 Afghanistan  2000 cases            2666
##  4 Afghanistan  2000 population   20595360
##  5 Brazil       1999 cases           37737
##  6 Brazil       1999 population  172006362
##  7 Brazil       2000 cases           80488
##  8 Brazil       2000 population  174504898
##  9 China        1999 cases          212258
## 10 China        1999 population 1272915272
## 11 China        2000 cases          213766
## 12 China        2000 population 1280428583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where() selects columns based on specific criteria</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dirty="0" err="1">
                <a:latin typeface="Courier"/>
              </a:rPr>
              <a:t>samples_jan_means</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group_by</a:t>
            </a:r>
            <a:r>
              <a:rPr dirty="0">
                <a:latin typeface="Courier"/>
              </a:rPr>
              <a:t>(</a:t>
            </a:r>
            <a:r>
              <a:rPr dirty="0" err="1">
                <a:latin typeface="Courier"/>
              </a:rPr>
              <a:t>sample_type</a:t>
            </a:r>
            <a:r>
              <a:rPr dirty="0">
                <a:latin typeface="Courier"/>
              </a:rPr>
              <a:t>, </a:t>
            </a:r>
            <a:r>
              <a:rPr dirty="0" err="1">
                <a:latin typeface="Courier"/>
              </a:rPr>
              <a:t>compound_name</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summarize</a:t>
            </a:r>
            <a:r>
              <a:rPr dirty="0">
                <a:latin typeface="Courier"/>
              </a:rPr>
              <a:t>(</a:t>
            </a:r>
            <a:r>
              <a:rPr dirty="0">
                <a:solidFill>
                  <a:srgbClr val="06287E"/>
                </a:solidFill>
                <a:latin typeface="Courier"/>
              </a:rPr>
              <a:t>across</a:t>
            </a:r>
            <a:r>
              <a:rPr dirty="0">
                <a:latin typeface="Courier"/>
              </a:rPr>
              <a:t>(</a:t>
            </a:r>
            <a:r>
              <a:rPr dirty="0">
                <a:solidFill>
                  <a:srgbClr val="06287E"/>
                </a:solidFill>
                <a:latin typeface="Courier"/>
              </a:rPr>
              <a:t>where</a:t>
            </a:r>
            <a:r>
              <a:rPr dirty="0">
                <a:latin typeface="Courier"/>
              </a:rPr>
              <a:t>(</a:t>
            </a:r>
            <a:r>
              <a:rPr dirty="0" err="1">
                <a:latin typeface="Courier"/>
              </a:rPr>
              <a:t>is.numeric</a:t>
            </a:r>
            <a:r>
              <a:rPr dirty="0">
                <a:latin typeface="Courier"/>
              </a:rPr>
              <a:t>), mean))</a:t>
            </a:r>
          </a:p>
          <a:p>
            <a:pPr lvl="0" indent="0">
              <a:buNone/>
            </a:pPr>
            <a:r>
              <a:rPr dirty="0">
                <a:latin typeface="Courier"/>
              </a:rPr>
              <a:t>## </a:t>
            </a:r>
            <a:r>
              <a:rPr dirty="0" err="1">
                <a:latin typeface="Courier"/>
              </a:rPr>
              <a:t>group_by</a:t>
            </a:r>
            <a:r>
              <a:rPr dirty="0">
                <a:latin typeface="Courier"/>
              </a:rPr>
              <a:t>: 2 grouping variables (</a:t>
            </a:r>
            <a:r>
              <a:rPr dirty="0" err="1">
                <a:latin typeface="Courier"/>
              </a:rPr>
              <a:t>sample_type</a:t>
            </a:r>
            <a:r>
              <a:rPr dirty="0">
                <a:latin typeface="Courier"/>
              </a:rPr>
              <a:t>, </a:t>
            </a:r>
            <a:r>
              <a:rPr dirty="0" err="1">
                <a:latin typeface="Courier"/>
              </a:rPr>
              <a:t>compound_name</a:t>
            </a:r>
            <a:r>
              <a:rPr dirty="0">
                <a:latin typeface="Courier"/>
              </a:rPr>
              <a:t>)</a:t>
            </a:r>
          </a:p>
          <a:p>
            <a:pPr lvl="0" indent="0">
              <a:buNone/>
            </a:pPr>
            <a:r>
              <a:rPr dirty="0">
                <a:latin typeface="Courier"/>
              </a:rPr>
              <a:t>## summarize: now 24 rows and 6 columns, one group variable remaining (</a:t>
            </a:r>
            <a:r>
              <a:rPr dirty="0" err="1">
                <a:latin typeface="Courier"/>
              </a:rPr>
              <a:t>sample_type</a:t>
            </a:r>
            <a:r>
              <a:rPr dirty="0">
                <a:latin typeface="Courier"/>
              </a:rPr>
              <a:t>)</a:t>
            </a:r>
          </a:p>
          <a:p>
            <a:pPr lvl="0" indent="0">
              <a:buNone/>
            </a:pPr>
            <a:r>
              <a:rPr dirty="0" err="1">
                <a:latin typeface="Courier"/>
              </a:rPr>
              <a:t>samples_jan_means</a:t>
            </a:r>
            <a:endParaRPr dirty="0">
              <a:latin typeface="Courier"/>
            </a:endParaRPr>
          </a:p>
          <a:p>
            <a:pPr lvl="0" indent="0">
              <a:buNone/>
            </a:pPr>
            <a:r>
              <a:rPr dirty="0">
                <a:latin typeface="Courier"/>
              </a:rPr>
              <a:t>## # A </a:t>
            </a:r>
            <a:r>
              <a:rPr dirty="0" err="1">
                <a:latin typeface="Courier"/>
              </a:rPr>
              <a:t>tibble</a:t>
            </a:r>
            <a:r>
              <a:rPr dirty="0">
                <a:latin typeface="Courier"/>
              </a:rPr>
              <a:t>: 24 x 6
## # Groups:   </a:t>
            </a:r>
            <a:r>
              <a:rPr dirty="0" err="1">
                <a:latin typeface="Courier"/>
              </a:rPr>
              <a:t>sample_type</a:t>
            </a:r>
            <a:r>
              <a:rPr dirty="0">
                <a:latin typeface="Courier"/>
              </a:rPr>
              <a:t> [4]
##    </a:t>
            </a:r>
            <a:r>
              <a:rPr dirty="0" err="1">
                <a:latin typeface="Courier"/>
              </a:rPr>
              <a:t>sample_type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a:t>
            </a:r>
            <a:r>
              <a:rPr dirty="0" err="1">
                <a:latin typeface="Courier"/>
              </a:rPr>
              <a:t>expected_concentr</a:t>
            </a:r>
            <a:r>
              <a:rPr dirty="0">
                <a:latin typeface="Courier"/>
              </a:rPr>
              <a:t>…
##    &lt;</a:t>
            </a:r>
            <a:r>
              <a:rPr dirty="0" err="1">
                <a:latin typeface="Courier"/>
              </a:rPr>
              <a:t>fct</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blank       morphine           0        0               0                  0 
##  2 blank       hydromorphone      0        0               0                  0 
##  3 blank       oxymorphone        0        0               0                  0 
##  4 blank       codeine            0        0               0                  0 
##  5 blank       hydrocodone        0        0               0                  0 
##  6 blank       oxycodone          0        0               0                  0 
##  7 standard    morphine           1.03     1.19          167.               167.
##  8 standard    hydromorphone      1.03     1.19          168.               167.
##  9 standard    oxymorphone        1.03     1.20          168.               167.
## 10 standard    codeine            1.03     1.19          168.               167.
## # … with 14 more rows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Can use na.rm argument with across()</a:t>
            </a:r>
          </a:p>
        </p:txBody>
      </p:sp>
      <p:sp>
        <p:nvSpPr>
          <p:cNvPr id="3" name="Content Placeholder 2"/>
          <p:cNvSpPr>
            <a:spLocks noGrp="1"/>
          </p:cNvSpPr>
          <p:nvPr>
            <p:ph idx="1"/>
          </p:nvPr>
        </p:nvSpPr>
        <p:spPr>
          <a:xfrm>
            <a:off x="0" y="1600200"/>
            <a:ext cx="9144000" cy="5345130"/>
          </a:xfrm>
        </p:spPr>
        <p:txBody>
          <a:bodyPr>
            <a:normAutofit fontScale="40000" lnSpcReduction="20000"/>
          </a:bodyPr>
          <a:lstStyle/>
          <a:p>
            <a:pPr lvl="0" indent="0">
              <a:buNone/>
            </a:pPr>
            <a:r>
              <a:rPr dirty="0" err="1">
                <a:latin typeface="Courier"/>
              </a:rPr>
              <a:t>samples_jan_means</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group_by</a:t>
            </a:r>
            <a:r>
              <a:rPr dirty="0">
                <a:latin typeface="Courier"/>
              </a:rPr>
              <a:t>(</a:t>
            </a:r>
            <a:r>
              <a:rPr dirty="0" err="1">
                <a:latin typeface="Courier"/>
              </a:rPr>
              <a:t>sample_type</a:t>
            </a:r>
            <a:r>
              <a:rPr dirty="0">
                <a:latin typeface="Courier"/>
              </a:rPr>
              <a:t>, </a:t>
            </a:r>
            <a:r>
              <a:rPr dirty="0" err="1">
                <a:latin typeface="Courier"/>
              </a:rPr>
              <a:t>compound_name</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summarize</a:t>
            </a:r>
            <a:r>
              <a:rPr dirty="0">
                <a:latin typeface="Courier"/>
              </a:rPr>
              <a:t>(</a:t>
            </a:r>
            <a:r>
              <a:rPr dirty="0">
                <a:solidFill>
                  <a:srgbClr val="06287E"/>
                </a:solidFill>
                <a:latin typeface="Courier"/>
              </a:rPr>
              <a:t>across</a:t>
            </a:r>
            <a:r>
              <a:rPr dirty="0">
                <a:latin typeface="Courier"/>
              </a:rPr>
              <a:t>(</a:t>
            </a:r>
            <a:r>
              <a:rPr dirty="0">
                <a:solidFill>
                  <a:srgbClr val="06287E"/>
                </a:solidFill>
                <a:latin typeface="Courier"/>
              </a:rPr>
              <a:t>where</a:t>
            </a:r>
            <a:r>
              <a:rPr dirty="0">
                <a:latin typeface="Courier"/>
              </a:rPr>
              <a:t>(</a:t>
            </a:r>
            <a:r>
              <a:rPr dirty="0" err="1">
                <a:latin typeface="Courier"/>
              </a:rPr>
              <a:t>is.numeric</a:t>
            </a:r>
            <a:r>
              <a:rPr dirty="0">
                <a:latin typeface="Courier"/>
              </a:rPr>
              <a:t>), mean, </a:t>
            </a:r>
            <a:r>
              <a:rPr dirty="0" err="1">
                <a:solidFill>
                  <a:srgbClr val="7D9029"/>
                </a:solidFill>
                <a:latin typeface="Courier"/>
              </a:rPr>
              <a:t>na.rm</a:t>
            </a:r>
            <a:r>
              <a:rPr dirty="0">
                <a:solidFill>
                  <a:srgbClr val="7D9029"/>
                </a:solidFill>
                <a:latin typeface="Courier"/>
              </a:rPr>
              <a:t>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a:t>
            </a:r>
            <a:r>
              <a:rPr dirty="0" err="1">
                <a:latin typeface="Courier"/>
              </a:rPr>
              <a:t>group_by</a:t>
            </a:r>
            <a:r>
              <a:rPr dirty="0">
                <a:latin typeface="Courier"/>
              </a:rPr>
              <a:t>: 2 grouping variables (</a:t>
            </a:r>
            <a:r>
              <a:rPr dirty="0" err="1">
                <a:latin typeface="Courier"/>
              </a:rPr>
              <a:t>sample_type</a:t>
            </a:r>
            <a:r>
              <a:rPr dirty="0">
                <a:latin typeface="Courier"/>
              </a:rPr>
              <a:t>, </a:t>
            </a:r>
            <a:r>
              <a:rPr dirty="0" err="1">
                <a:latin typeface="Courier"/>
              </a:rPr>
              <a:t>compound_name</a:t>
            </a:r>
            <a:r>
              <a:rPr dirty="0">
                <a:latin typeface="Courier"/>
              </a:rPr>
              <a:t>)</a:t>
            </a:r>
          </a:p>
          <a:p>
            <a:pPr lvl="0" indent="0">
              <a:buNone/>
            </a:pPr>
            <a:r>
              <a:rPr dirty="0">
                <a:latin typeface="Courier"/>
              </a:rPr>
              <a:t>## summarize: now 24 rows and 6 columns, one group variable remaining (</a:t>
            </a:r>
            <a:r>
              <a:rPr dirty="0" err="1">
                <a:latin typeface="Courier"/>
              </a:rPr>
              <a:t>sample_type</a:t>
            </a:r>
            <a:r>
              <a:rPr dirty="0">
                <a:latin typeface="Courier"/>
              </a:rPr>
              <a:t>)</a:t>
            </a:r>
          </a:p>
          <a:p>
            <a:pPr lvl="0" indent="0">
              <a:buNone/>
            </a:pPr>
            <a:r>
              <a:rPr dirty="0" err="1">
                <a:latin typeface="Courier"/>
              </a:rPr>
              <a:t>samples_jan_means</a:t>
            </a:r>
            <a:endParaRPr dirty="0">
              <a:latin typeface="Courier"/>
            </a:endParaRPr>
          </a:p>
          <a:p>
            <a:pPr lvl="0" indent="0">
              <a:buNone/>
            </a:pPr>
            <a:r>
              <a:rPr dirty="0">
                <a:latin typeface="Courier"/>
              </a:rPr>
              <a:t>## # A </a:t>
            </a:r>
            <a:r>
              <a:rPr dirty="0" err="1">
                <a:latin typeface="Courier"/>
              </a:rPr>
              <a:t>tibble</a:t>
            </a:r>
            <a:r>
              <a:rPr dirty="0">
                <a:latin typeface="Courier"/>
              </a:rPr>
              <a:t>: 24 x 6
## # Groups:   </a:t>
            </a:r>
            <a:r>
              <a:rPr dirty="0" err="1">
                <a:latin typeface="Courier"/>
              </a:rPr>
              <a:t>sample_type</a:t>
            </a:r>
            <a:r>
              <a:rPr dirty="0">
                <a:latin typeface="Courier"/>
              </a:rPr>
              <a:t> [4]
##    </a:t>
            </a:r>
            <a:r>
              <a:rPr dirty="0" err="1">
                <a:latin typeface="Courier"/>
              </a:rPr>
              <a:t>sample_type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a:t>
            </a:r>
            <a:r>
              <a:rPr dirty="0" err="1">
                <a:latin typeface="Courier"/>
              </a:rPr>
              <a:t>expected_concentr</a:t>
            </a:r>
            <a:r>
              <a:rPr dirty="0">
                <a:latin typeface="Courier"/>
              </a:rPr>
              <a:t>…
##    &lt;</a:t>
            </a:r>
            <a:r>
              <a:rPr dirty="0" err="1">
                <a:latin typeface="Courier"/>
              </a:rPr>
              <a:t>fct</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blank       morphine           0        0               0                  0 
##  2 blank       hydromorphone      0        0               0                  0 
##  3 blank       oxymorphone        0        0               0                  0 
##  4 blank       codeine            0        0               0                  0 
##  5 blank       hydrocodone        0        0               0                  0 
##  6 blank       oxycodone          0        0               0                  0 
##  7 standard    morphine           1.03     1.19          167.               167.
##  8 standard    hydromorphone      1.03     1.19          168.               167.
##  9 standard    oxymorphone        1.03     1.20          168.               167.
## 10 standard    codeine            1.03     1.19          168.               167.
## # … with 14 more rows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across() is compatible with a list of functions</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dirty="0" err="1">
                <a:latin typeface="Courier"/>
              </a:rPr>
              <a:t>min_max</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list</a:t>
            </a:r>
            <a:r>
              <a:rPr dirty="0">
                <a:latin typeface="Courier"/>
              </a:rPr>
              <a:t>(</a:t>
            </a:r>
            <a:br>
              <a:rPr dirty="0"/>
            </a:br>
            <a:r>
              <a:rPr dirty="0">
                <a:latin typeface="Courier"/>
              </a:rPr>
              <a:t>  </a:t>
            </a:r>
            <a:r>
              <a:rPr dirty="0">
                <a:solidFill>
                  <a:srgbClr val="7D9029"/>
                </a:solidFill>
                <a:latin typeface="Courier"/>
              </a:rPr>
              <a:t>min =</a:t>
            </a:r>
            <a:r>
              <a:rPr dirty="0">
                <a:latin typeface="Courier"/>
              </a:rPr>
              <a:t> </a:t>
            </a:r>
            <a:r>
              <a:rPr dirty="0">
                <a:solidFill>
                  <a:srgbClr val="4070A0"/>
                </a:solidFill>
                <a:latin typeface="Courier"/>
              </a:rPr>
              <a:t>~</a:t>
            </a:r>
            <a:r>
              <a:rPr dirty="0">
                <a:solidFill>
                  <a:srgbClr val="06287E"/>
                </a:solidFill>
                <a:latin typeface="Courier"/>
              </a:rPr>
              <a:t>min</a:t>
            </a:r>
            <a:r>
              <a:rPr dirty="0">
                <a:latin typeface="Courier"/>
              </a:rPr>
              <a:t>(.x, </a:t>
            </a:r>
            <a:r>
              <a:rPr dirty="0" err="1">
                <a:solidFill>
                  <a:srgbClr val="7D9029"/>
                </a:solidFill>
                <a:latin typeface="Courier"/>
              </a:rPr>
              <a:t>na.rm</a:t>
            </a:r>
            <a:r>
              <a:rPr dirty="0">
                <a:solidFill>
                  <a:srgbClr val="7D9029"/>
                </a:solidFill>
                <a:latin typeface="Courier"/>
              </a:rPr>
              <a:t> =</a:t>
            </a:r>
            <a:r>
              <a:rPr dirty="0">
                <a:latin typeface="Courier"/>
              </a:rPr>
              <a:t> </a:t>
            </a:r>
            <a:r>
              <a:rPr dirty="0">
                <a:solidFill>
                  <a:srgbClr val="880000"/>
                </a:solidFill>
                <a:latin typeface="Courier"/>
              </a:rPr>
              <a:t>TRUE</a:t>
            </a:r>
            <a:r>
              <a:rPr dirty="0">
                <a:latin typeface="Courier"/>
              </a:rPr>
              <a:t>), </a:t>
            </a:r>
            <a:br>
              <a:rPr dirty="0"/>
            </a:br>
            <a:r>
              <a:rPr dirty="0">
                <a:latin typeface="Courier"/>
              </a:rPr>
              <a:t>  </a:t>
            </a:r>
            <a:r>
              <a:rPr dirty="0">
                <a:solidFill>
                  <a:srgbClr val="7D9029"/>
                </a:solidFill>
                <a:latin typeface="Courier"/>
              </a:rPr>
              <a:t>max =</a:t>
            </a:r>
            <a:r>
              <a:rPr dirty="0">
                <a:latin typeface="Courier"/>
              </a:rPr>
              <a:t> </a:t>
            </a:r>
            <a:r>
              <a:rPr dirty="0">
                <a:solidFill>
                  <a:srgbClr val="4070A0"/>
                </a:solidFill>
                <a:latin typeface="Courier"/>
              </a:rPr>
              <a:t>~</a:t>
            </a:r>
            <a:r>
              <a:rPr dirty="0">
                <a:solidFill>
                  <a:srgbClr val="06287E"/>
                </a:solidFill>
                <a:latin typeface="Courier"/>
              </a:rPr>
              <a:t>max</a:t>
            </a:r>
            <a:r>
              <a:rPr dirty="0">
                <a:latin typeface="Courier"/>
              </a:rPr>
              <a:t>(.x, </a:t>
            </a:r>
            <a:r>
              <a:rPr dirty="0" err="1">
                <a:solidFill>
                  <a:srgbClr val="7D9029"/>
                </a:solidFill>
                <a:latin typeface="Courier"/>
              </a:rPr>
              <a:t>na.rm</a:t>
            </a:r>
            <a:r>
              <a:rPr dirty="0">
                <a:solidFill>
                  <a:srgbClr val="7D9029"/>
                </a:solidFill>
                <a:latin typeface="Courier"/>
              </a:rPr>
              <a:t> =</a:t>
            </a:r>
            <a:r>
              <a:rPr dirty="0">
                <a:latin typeface="Courier"/>
              </a:rPr>
              <a:t> </a:t>
            </a:r>
            <a:r>
              <a:rPr dirty="0">
                <a:solidFill>
                  <a:srgbClr val="880000"/>
                </a:solidFill>
                <a:latin typeface="Courier"/>
              </a:rPr>
              <a:t>TRUE</a:t>
            </a:r>
            <a:r>
              <a:rPr dirty="0">
                <a:latin typeface="Courier"/>
              </a:rPr>
              <a:t>)</a:t>
            </a:r>
            <a:br>
              <a:rPr dirty="0"/>
            </a:br>
            <a:r>
              <a:rPr dirty="0">
                <a:latin typeface="Courier"/>
              </a:rPr>
              <a:t>)</a:t>
            </a:r>
            <a:br>
              <a:rPr dirty="0"/>
            </a:br>
            <a:r>
              <a:rPr dirty="0" err="1">
                <a:latin typeface="Courier"/>
              </a:rPr>
              <a:t>samples_jan_minmax</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group_by</a:t>
            </a:r>
            <a:r>
              <a:rPr dirty="0">
                <a:latin typeface="Courier"/>
              </a:rPr>
              <a:t>(</a:t>
            </a:r>
            <a:r>
              <a:rPr dirty="0" err="1">
                <a:latin typeface="Courier"/>
              </a:rPr>
              <a:t>sample_type</a:t>
            </a:r>
            <a:r>
              <a:rPr dirty="0">
                <a:latin typeface="Courier"/>
              </a:rPr>
              <a:t>, </a:t>
            </a:r>
            <a:r>
              <a:rPr dirty="0" err="1">
                <a:latin typeface="Courier"/>
              </a:rPr>
              <a:t>compound_name</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summarize</a:t>
            </a:r>
            <a:r>
              <a:rPr dirty="0">
                <a:latin typeface="Courier"/>
              </a:rPr>
              <a:t>(</a:t>
            </a:r>
            <a:r>
              <a:rPr dirty="0">
                <a:solidFill>
                  <a:srgbClr val="06287E"/>
                </a:solidFill>
                <a:latin typeface="Courier"/>
              </a:rPr>
              <a:t>across</a:t>
            </a:r>
            <a:r>
              <a:rPr dirty="0">
                <a:latin typeface="Courier"/>
              </a:rPr>
              <a:t>(</a:t>
            </a:r>
            <a:r>
              <a:rPr dirty="0">
                <a:solidFill>
                  <a:srgbClr val="06287E"/>
                </a:solidFill>
                <a:latin typeface="Courier"/>
              </a:rPr>
              <a:t>where</a:t>
            </a:r>
            <a:r>
              <a:rPr dirty="0">
                <a:latin typeface="Courier"/>
              </a:rPr>
              <a:t>(</a:t>
            </a:r>
            <a:r>
              <a:rPr dirty="0" err="1">
                <a:latin typeface="Courier"/>
              </a:rPr>
              <a:t>is.numeric</a:t>
            </a:r>
            <a:r>
              <a:rPr dirty="0">
                <a:latin typeface="Courier"/>
              </a:rPr>
              <a:t>), </a:t>
            </a:r>
            <a:r>
              <a:rPr dirty="0" err="1">
                <a:latin typeface="Courier"/>
              </a:rPr>
              <a:t>min_max</a:t>
            </a:r>
            <a:r>
              <a:rPr dirty="0">
                <a:latin typeface="Courier"/>
              </a:rPr>
              <a:t>))</a:t>
            </a:r>
          </a:p>
          <a:p>
            <a:pPr lvl="0" indent="0">
              <a:buNone/>
            </a:pPr>
            <a:r>
              <a:rPr dirty="0">
                <a:latin typeface="Courier"/>
              </a:rPr>
              <a:t>## </a:t>
            </a:r>
            <a:r>
              <a:rPr dirty="0" err="1">
                <a:latin typeface="Courier"/>
              </a:rPr>
              <a:t>group_by</a:t>
            </a:r>
            <a:r>
              <a:rPr dirty="0">
                <a:latin typeface="Courier"/>
              </a:rPr>
              <a:t>: 2 grouping variables (</a:t>
            </a:r>
            <a:r>
              <a:rPr dirty="0" err="1">
                <a:latin typeface="Courier"/>
              </a:rPr>
              <a:t>sample_type</a:t>
            </a:r>
            <a:r>
              <a:rPr dirty="0">
                <a:latin typeface="Courier"/>
              </a:rPr>
              <a:t>, </a:t>
            </a:r>
            <a:r>
              <a:rPr dirty="0" err="1">
                <a:latin typeface="Courier"/>
              </a:rPr>
              <a:t>compound_name</a:t>
            </a:r>
            <a:r>
              <a:rPr dirty="0">
                <a:latin typeface="Courier"/>
              </a:rPr>
              <a:t>)</a:t>
            </a:r>
          </a:p>
          <a:p>
            <a:pPr lvl="0" indent="0">
              <a:buNone/>
            </a:pPr>
            <a:r>
              <a:rPr dirty="0">
                <a:latin typeface="Courier"/>
              </a:rPr>
              <a:t>## summarize: now 24 rows and 10 columns, one group variable remaining (</a:t>
            </a:r>
            <a:r>
              <a:rPr dirty="0" err="1">
                <a:latin typeface="Courier"/>
              </a:rPr>
              <a:t>sample_type</a:t>
            </a:r>
            <a:r>
              <a:rPr dirty="0">
                <a:latin typeface="Courier"/>
              </a:rPr>
              <a:t>)</a:t>
            </a:r>
          </a:p>
          <a:p>
            <a:pPr lvl="0" indent="0">
              <a:buNone/>
            </a:pPr>
            <a:r>
              <a:rPr dirty="0" err="1">
                <a:latin typeface="Courier"/>
              </a:rPr>
              <a:t>samples_jan_minmax</a:t>
            </a:r>
            <a:endParaRPr dirty="0">
              <a:latin typeface="Courier"/>
            </a:endParaRPr>
          </a:p>
          <a:p>
            <a:pPr lvl="0" indent="0">
              <a:buNone/>
            </a:pPr>
            <a:r>
              <a:rPr dirty="0">
                <a:latin typeface="Courier"/>
              </a:rPr>
              <a:t>## # A </a:t>
            </a:r>
            <a:r>
              <a:rPr dirty="0" err="1">
                <a:latin typeface="Courier"/>
              </a:rPr>
              <a:t>tibble</a:t>
            </a:r>
            <a:r>
              <a:rPr dirty="0">
                <a:latin typeface="Courier"/>
              </a:rPr>
              <a:t>: 24 x 10
## # Groups:   </a:t>
            </a:r>
            <a:r>
              <a:rPr dirty="0" err="1">
                <a:latin typeface="Courier"/>
              </a:rPr>
              <a:t>sample_type</a:t>
            </a:r>
            <a:r>
              <a:rPr dirty="0">
                <a:latin typeface="Courier"/>
              </a:rPr>
              <a:t> [4]
##    </a:t>
            </a:r>
            <a:r>
              <a:rPr dirty="0" err="1">
                <a:latin typeface="Courier"/>
              </a:rPr>
              <a:t>sample_type</a:t>
            </a:r>
            <a:r>
              <a:rPr dirty="0">
                <a:latin typeface="Courier"/>
              </a:rPr>
              <a:t> </a:t>
            </a:r>
            <a:r>
              <a:rPr dirty="0" err="1">
                <a:latin typeface="Courier"/>
              </a:rPr>
              <a:t>compound_name</a:t>
            </a:r>
            <a:r>
              <a:rPr dirty="0">
                <a:latin typeface="Courier"/>
              </a:rPr>
              <a:t> </a:t>
            </a:r>
            <a:r>
              <a:rPr dirty="0" err="1">
                <a:latin typeface="Courier"/>
              </a:rPr>
              <a:t>ion_ratio_min</a:t>
            </a:r>
            <a:r>
              <a:rPr dirty="0">
                <a:latin typeface="Courier"/>
              </a:rPr>
              <a:t> </a:t>
            </a:r>
            <a:r>
              <a:rPr dirty="0" err="1">
                <a:latin typeface="Courier"/>
              </a:rPr>
              <a:t>ion_ratio_max</a:t>
            </a:r>
            <a:r>
              <a:rPr dirty="0">
                <a:latin typeface="Courier"/>
              </a:rPr>
              <a:t> </a:t>
            </a:r>
            <a:r>
              <a:rPr dirty="0" err="1">
                <a:latin typeface="Courier"/>
              </a:rPr>
              <a:t>response_min</a:t>
            </a:r>
            <a:r>
              <a:rPr dirty="0">
                <a:latin typeface="Courier"/>
              </a:rPr>
              <a:t>
##    &lt;</a:t>
            </a:r>
            <a:r>
              <a:rPr dirty="0" err="1">
                <a:latin typeface="Courier"/>
              </a:rPr>
              <a:t>fct</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blank       morphine                  0          0               0
##  2 blank       hydromorphone             0          0               0
##  3 blank       oxymorphone               0          0               0
##  4 blank       codeine                   0          0               0
##  5 blank       hydrocodone               0          0               0
##  6 blank       oxycodone                 0          0               0
##  7 standard    morphine                  0          1.54            0
##  8 standard    hydromorphone             0          1.72            0
##  9 standard    oxymorphone               0          1.68            0
## 10 standard    codeine                   0          1.58            0
## # … with 14 more rows, and 5 more variables: </a:t>
            </a:r>
            <a:r>
              <a:rPr dirty="0" err="1">
                <a:latin typeface="Courier"/>
              </a:rPr>
              <a:t>response_max</a:t>
            </a:r>
            <a:r>
              <a:rPr dirty="0">
                <a:latin typeface="Courier"/>
              </a:rPr>
              <a:t> &lt;</a:t>
            </a:r>
            <a:r>
              <a:rPr dirty="0" err="1">
                <a:latin typeface="Courier"/>
              </a:rPr>
              <a:t>dbl</a:t>
            </a:r>
            <a:r>
              <a:rPr dirty="0">
                <a:latin typeface="Courier"/>
              </a:rPr>
              <a:t>&gt;,
## #   </a:t>
            </a:r>
            <a:r>
              <a:rPr dirty="0" err="1">
                <a:latin typeface="Courier"/>
              </a:rPr>
              <a:t>concentration_min</a:t>
            </a:r>
            <a:r>
              <a:rPr dirty="0">
                <a:latin typeface="Courier"/>
              </a:rPr>
              <a:t> &lt;</a:t>
            </a:r>
            <a:r>
              <a:rPr dirty="0" err="1">
                <a:latin typeface="Courier"/>
              </a:rPr>
              <a:t>dbl</a:t>
            </a:r>
            <a:r>
              <a:rPr dirty="0">
                <a:latin typeface="Courier"/>
              </a:rPr>
              <a:t>&gt;, </a:t>
            </a:r>
            <a:r>
              <a:rPr dirty="0" err="1">
                <a:latin typeface="Courier"/>
              </a:rPr>
              <a:t>concentration_max</a:t>
            </a:r>
            <a:r>
              <a:rPr dirty="0">
                <a:latin typeface="Courier"/>
              </a:rPr>
              <a:t> &lt;</a:t>
            </a:r>
            <a:r>
              <a:rPr dirty="0" err="1">
                <a:latin typeface="Courier"/>
              </a:rPr>
              <a:t>dbl</a:t>
            </a:r>
            <a:r>
              <a:rPr dirty="0">
                <a:latin typeface="Courier"/>
              </a:rPr>
              <a:t>&gt;,
## #   </a:t>
            </a:r>
            <a:r>
              <a:rPr dirty="0" err="1">
                <a:latin typeface="Courier"/>
              </a:rPr>
              <a:t>expected_concentration_min</a:t>
            </a:r>
            <a:r>
              <a:rPr dirty="0">
                <a:latin typeface="Courier"/>
              </a:rPr>
              <a:t> &lt;</a:t>
            </a:r>
            <a:r>
              <a:rPr dirty="0" err="1">
                <a:latin typeface="Courier"/>
              </a:rPr>
              <a:t>dbl</a:t>
            </a:r>
            <a:r>
              <a:rPr dirty="0">
                <a:latin typeface="Courier"/>
              </a:rPr>
              <a:t>&gt;, </a:t>
            </a:r>
            <a:r>
              <a:rPr dirty="0" err="1">
                <a:latin typeface="Courier"/>
              </a:rPr>
              <a:t>expected_concentration_max</a:t>
            </a:r>
            <a:r>
              <a:rPr dirty="0">
                <a:latin typeface="Courier"/>
              </a:rPr>
              <a:t> &lt;</a:t>
            </a:r>
            <a:r>
              <a:rPr dirty="0" err="1">
                <a:latin typeface="Courier"/>
              </a:rPr>
              <a:t>dbl</a:t>
            </a:r>
            <a:r>
              <a:rPr dirty="0">
                <a:latin typeface="Courier"/>
              </a:rPr>
              <a:t>&gt;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across() + mutate() to scale adding columns</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dirty="0" err="1">
                <a:latin typeface="Courier"/>
              </a:rPr>
              <a:t>samples_jan_rounded</a:t>
            </a:r>
            <a:r>
              <a:rPr dirty="0">
                <a:latin typeface="Courier"/>
              </a:rPr>
              <a:t> </a:t>
            </a:r>
            <a:r>
              <a:rPr dirty="0">
                <a:solidFill>
                  <a:srgbClr val="007020"/>
                </a:solidFill>
                <a:latin typeface="Courier"/>
              </a:rPr>
              <a:t>&lt;-</a:t>
            </a:r>
            <a:r>
              <a:rPr dirty="0">
                <a:latin typeface="Courier"/>
              </a:rPr>
              <a:t> </a:t>
            </a:r>
            <a:r>
              <a:rPr dirty="0" err="1">
                <a:latin typeface="Courier"/>
              </a:rPr>
              <a:t>samples_jan</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mutate</a:t>
            </a:r>
            <a:r>
              <a:rPr dirty="0">
                <a:latin typeface="Courier"/>
              </a:rPr>
              <a:t>(</a:t>
            </a:r>
            <a:r>
              <a:rPr dirty="0">
                <a:solidFill>
                  <a:srgbClr val="06287E"/>
                </a:solidFill>
                <a:latin typeface="Courier"/>
              </a:rPr>
              <a:t>across</a:t>
            </a:r>
            <a:r>
              <a:rPr dirty="0">
                <a:latin typeface="Courier"/>
              </a:rPr>
              <a:t>(</a:t>
            </a:r>
            <a:r>
              <a:rPr dirty="0">
                <a:solidFill>
                  <a:srgbClr val="06287E"/>
                </a:solidFill>
                <a:latin typeface="Courier"/>
              </a:rPr>
              <a:t>where</a:t>
            </a:r>
            <a:r>
              <a:rPr dirty="0">
                <a:latin typeface="Courier"/>
              </a:rPr>
              <a:t>(</a:t>
            </a:r>
            <a:r>
              <a:rPr dirty="0" err="1">
                <a:latin typeface="Courier"/>
              </a:rPr>
              <a:t>is.numeric</a:t>
            </a:r>
            <a:r>
              <a:rPr dirty="0">
                <a:latin typeface="Courier"/>
              </a:rPr>
              <a:t>), </a:t>
            </a:r>
            <a:r>
              <a:rPr dirty="0">
                <a:solidFill>
                  <a:srgbClr val="06287E"/>
                </a:solidFill>
                <a:latin typeface="Courier"/>
              </a:rPr>
              <a:t>list</a:t>
            </a:r>
            <a:r>
              <a:rPr dirty="0">
                <a:latin typeface="Courier"/>
              </a:rPr>
              <a:t>(</a:t>
            </a:r>
            <a:r>
              <a:rPr dirty="0">
                <a:solidFill>
                  <a:srgbClr val="7D9029"/>
                </a:solidFill>
                <a:latin typeface="Courier"/>
              </a:rPr>
              <a:t>rounded =</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round</a:t>
            </a:r>
            <a:r>
              <a:rPr dirty="0">
                <a:latin typeface="Courier"/>
              </a:rPr>
              <a:t>(.x, </a:t>
            </a:r>
            <a:r>
              <a:rPr dirty="0">
                <a:solidFill>
                  <a:srgbClr val="40A070"/>
                </a:solidFill>
                <a:latin typeface="Courier"/>
              </a:rPr>
              <a:t>2</a:t>
            </a:r>
            <a:r>
              <a:rPr dirty="0">
                <a:latin typeface="Courier"/>
              </a:rPr>
              <a:t>))))</a:t>
            </a:r>
          </a:p>
          <a:p>
            <a:pPr lvl="0" indent="0">
              <a:buNone/>
            </a:pPr>
            <a:r>
              <a:rPr dirty="0">
                <a:latin typeface="Courier"/>
              </a:rPr>
              <a:t>## mutate: new variable '</a:t>
            </a:r>
            <a:r>
              <a:rPr dirty="0" err="1">
                <a:latin typeface="Courier"/>
              </a:rPr>
              <a:t>ion_ratio_rounded</a:t>
            </a:r>
            <a:r>
              <a:rPr dirty="0">
                <a:latin typeface="Courier"/>
              </a:rPr>
              <a:t>' (double) with 111 unique values and 0% NA</a:t>
            </a:r>
          </a:p>
          <a:p>
            <a:pPr lvl="0" indent="0">
              <a:buNone/>
            </a:pPr>
            <a:r>
              <a:rPr dirty="0">
                <a:latin typeface="Courier"/>
              </a:rPr>
              <a:t>##         new variable '</a:t>
            </a:r>
            <a:r>
              <a:rPr dirty="0" err="1">
                <a:latin typeface="Courier"/>
              </a:rPr>
              <a:t>response_rounded</a:t>
            </a:r>
            <a:r>
              <a:rPr dirty="0">
                <a:latin typeface="Courier"/>
              </a:rPr>
              <a:t>' (double) with 530 unique values and 0% NA</a:t>
            </a:r>
          </a:p>
          <a:p>
            <a:pPr lvl="0" indent="0">
              <a:buNone/>
            </a:pPr>
            <a:r>
              <a:rPr dirty="0">
                <a:latin typeface="Courier"/>
              </a:rPr>
              <a:t>##         new variable '</a:t>
            </a:r>
            <a:r>
              <a:rPr dirty="0" err="1">
                <a:latin typeface="Courier"/>
              </a:rPr>
              <a:t>concentration_rounded</a:t>
            </a:r>
            <a:r>
              <a:rPr dirty="0">
                <a:latin typeface="Courier"/>
              </a:rPr>
              <a:t>' (double) with 43,863 unique values and 0% NA</a:t>
            </a:r>
          </a:p>
          <a:p>
            <a:pPr lvl="0" indent="0">
              <a:buNone/>
            </a:pPr>
            <a:r>
              <a:rPr dirty="0">
                <a:latin typeface="Courier"/>
              </a:rPr>
              <a:t>##         new variable '</a:t>
            </a:r>
            <a:r>
              <a:rPr dirty="0" err="1">
                <a:latin typeface="Courier"/>
              </a:rPr>
              <a:t>expected_concentration_rounded</a:t>
            </a:r>
            <a:r>
              <a:rPr dirty="0">
                <a:latin typeface="Courier"/>
              </a:rPr>
              <a:t>' (double) with 10 unique values and 0% NA</a:t>
            </a:r>
          </a:p>
          <a:p>
            <a:pPr lvl="0" indent="0">
              <a:buNone/>
            </a:pPr>
            <a:r>
              <a:rPr dirty="0" err="1">
                <a:latin typeface="Courier"/>
              </a:rPr>
              <a:t>samples_jan_rounded</a:t>
            </a:r>
            <a:endParaRPr dirty="0">
              <a:latin typeface="Courier"/>
            </a:endParaRPr>
          </a:p>
          <a:p>
            <a:pPr lvl="0" indent="0">
              <a:buNone/>
            </a:pPr>
            <a:r>
              <a:rPr dirty="0">
                <a:latin typeface="Courier"/>
              </a:rPr>
              <a:t>## # A </a:t>
            </a:r>
            <a:r>
              <a:rPr dirty="0" err="1">
                <a:latin typeface="Courier"/>
              </a:rPr>
              <a:t>tibble</a:t>
            </a:r>
            <a:r>
              <a:rPr dirty="0">
                <a:latin typeface="Courier"/>
              </a:rPr>
              <a:t>: 187,200 x 14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compound_name</a:t>
            </a:r>
            <a:r>
              <a:rPr dirty="0">
                <a:latin typeface="Courier"/>
              </a:rPr>
              <a:t> </a:t>
            </a:r>
            <a:r>
              <a:rPr dirty="0" err="1">
                <a:latin typeface="Courier"/>
              </a:rPr>
              <a:t>ion_ratio</a:t>
            </a:r>
            <a:r>
              <a:rPr dirty="0">
                <a:latin typeface="Courier"/>
              </a:rPr>
              <a:t> response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b802253    s253001     morphine              0        0             0
##  2 b802253    s253001     hydromorphone         0        0             0
##  3 b802253    s253001     oxymorphone           0        0             0
##  4 b802253    s253001     codeine               0        0             0
##  5 b802253    s253001     hydrocodone           0        0             0
##  6 b802253    s253001     oxycodone             0        0             0
##  7 b802253    s253002     morphine              0        0             0
##  8 b802253    s253002     hydromorphone         0        0             0
##  9 b802253    s253002     oxymorphone           0        0             0
## 10 b802253    s253002     codeine               0        0             0
## # … with 187,190 more rows, and 8 more variables: </a:t>
            </a:r>
            <a:r>
              <a:rPr dirty="0" err="1">
                <a:latin typeface="Courier"/>
              </a:rPr>
              <a:t>sample_type</a:t>
            </a:r>
            <a:r>
              <a:rPr dirty="0">
                <a:latin typeface="Courier"/>
              </a:rPr>
              <a:t> &lt;</a:t>
            </a:r>
            <a:r>
              <a:rPr dirty="0" err="1">
                <a:latin typeface="Courier"/>
              </a:rPr>
              <a:t>fct</a:t>
            </a:r>
            <a:r>
              <a:rPr dirty="0">
                <a:latin typeface="Courier"/>
              </a:rPr>
              <a:t>&gt;,
## #   </a:t>
            </a:r>
            <a:r>
              <a:rPr dirty="0" err="1">
                <a:latin typeface="Courier"/>
              </a:rPr>
              <a:t>expected_concentration</a:t>
            </a:r>
            <a:r>
              <a:rPr dirty="0">
                <a:latin typeface="Courier"/>
              </a:rPr>
              <a:t> &lt;</a:t>
            </a:r>
            <a:r>
              <a:rPr dirty="0" err="1">
                <a:latin typeface="Courier"/>
              </a:rPr>
              <a:t>dbl</a:t>
            </a:r>
            <a:r>
              <a:rPr dirty="0">
                <a:latin typeface="Courier"/>
              </a:rPr>
              <a:t>&gt;, </a:t>
            </a:r>
            <a:r>
              <a:rPr dirty="0" err="1">
                <a:latin typeface="Courier"/>
              </a:rPr>
              <a:t>used_for_curve</a:t>
            </a:r>
            <a:r>
              <a:rPr dirty="0">
                <a:latin typeface="Courier"/>
              </a:rPr>
              <a:t> &lt;</a:t>
            </a:r>
            <a:r>
              <a:rPr dirty="0" err="1">
                <a:latin typeface="Courier"/>
              </a:rPr>
              <a:t>lgl</a:t>
            </a:r>
            <a:r>
              <a:rPr dirty="0">
                <a:latin typeface="Courier"/>
              </a:rPr>
              <a:t>&gt;, </a:t>
            </a:r>
            <a:r>
              <a:rPr dirty="0" err="1">
                <a:latin typeface="Courier"/>
              </a:rPr>
              <a:t>sample_passed</a:t>
            </a:r>
            <a:r>
              <a:rPr dirty="0">
                <a:latin typeface="Courier"/>
              </a:rPr>
              <a:t> &lt;</a:t>
            </a:r>
            <a:r>
              <a:rPr dirty="0" err="1">
                <a:latin typeface="Courier"/>
              </a:rPr>
              <a:t>lgl</a:t>
            </a:r>
            <a:r>
              <a:rPr dirty="0">
                <a:latin typeface="Courier"/>
              </a:rPr>
              <a:t>&gt;,
## #   </a:t>
            </a:r>
            <a:r>
              <a:rPr dirty="0" err="1">
                <a:latin typeface="Courier"/>
              </a:rPr>
              <a:t>ion_ratio_rounded</a:t>
            </a:r>
            <a:r>
              <a:rPr dirty="0">
                <a:latin typeface="Courier"/>
              </a:rPr>
              <a:t> &lt;</a:t>
            </a:r>
            <a:r>
              <a:rPr dirty="0" err="1">
                <a:latin typeface="Courier"/>
              </a:rPr>
              <a:t>dbl</a:t>
            </a:r>
            <a:r>
              <a:rPr dirty="0">
                <a:latin typeface="Courier"/>
              </a:rPr>
              <a:t>&gt;, </a:t>
            </a:r>
            <a:r>
              <a:rPr dirty="0" err="1">
                <a:latin typeface="Courier"/>
              </a:rPr>
              <a:t>response_rounded</a:t>
            </a:r>
            <a:r>
              <a:rPr dirty="0">
                <a:latin typeface="Courier"/>
              </a:rPr>
              <a:t> &lt;</a:t>
            </a:r>
            <a:r>
              <a:rPr dirty="0" err="1">
                <a:latin typeface="Courier"/>
              </a:rPr>
              <a:t>dbl</a:t>
            </a:r>
            <a:r>
              <a:rPr dirty="0">
                <a:latin typeface="Courier"/>
              </a:rPr>
              <a:t>&gt;,
## #   </a:t>
            </a:r>
            <a:r>
              <a:rPr dirty="0" err="1">
                <a:latin typeface="Courier"/>
              </a:rPr>
              <a:t>concentration_rounded</a:t>
            </a:r>
            <a:r>
              <a:rPr dirty="0">
                <a:latin typeface="Courier"/>
              </a:rPr>
              <a:t> &lt;</a:t>
            </a:r>
            <a:r>
              <a:rPr dirty="0" err="1">
                <a:latin typeface="Courier"/>
              </a:rPr>
              <a:t>dbl</a:t>
            </a:r>
            <a:r>
              <a:rPr dirty="0">
                <a:latin typeface="Courier"/>
              </a:rPr>
              <a:t>&gt;, </a:t>
            </a:r>
            <a:r>
              <a:rPr dirty="0" err="1">
                <a:latin typeface="Courier"/>
              </a:rPr>
              <a:t>expected_concentration_rounded</a:t>
            </a:r>
            <a:r>
              <a:rPr dirty="0">
                <a:latin typeface="Courier"/>
              </a:rPr>
              <a:t> &lt;</a:t>
            </a:r>
            <a:r>
              <a:rPr dirty="0" err="1">
                <a:latin typeface="Courier"/>
              </a:rPr>
              <a:t>dbl</a:t>
            </a:r>
            <a:r>
              <a:rPr dirty="0">
                <a:latin typeface="Courier"/>
              </a:rPr>
              <a:t>&gt;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4</a:t>
            </a:r>
          </a:p>
        </p:txBody>
      </p:sp>
      <p:sp>
        <p:nvSpPr>
          <p:cNvPr id="3" name="Content Placeholder 2"/>
          <p:cNvSpPr>
            <a:spLocks noGrp="1"/>
          </p:cNvSpPr>
          <p:nvPr>
            <p:ph idx="1"/>
          </p:nvPr>
        </p:nvSpPr>
        <p:spPr/>
        <p:txBody>
          <a:bodyPr/>
          <a:lstStyle/>
          <a:p>
            <a:pPr marL="0" lvl="0" indent="0">
              <a:buNone/>
            </a:pPr>
            <a:r>
              <a:t>Recall that the </a:t>
            </a:r>
            <a:r>
              <a:rPr>
                <a:latin typeface="Courier"/>
              </a:rPr>
              <a:t>floor_date()</a:t>
            </a:r>
            <a:r>
              <a:t> function acts as a type of rounding function and returns a timestamp that’s rounded down to a specified time unit (e.g. unit = “day” as the second argument rounds to the date). For the batch_jan data, add an additional column for every timestamp variable using the </a:t>
            </a:r>
            <a:r>
              <a:rPr>
                <a:latin typeface="Courier"/>
              </a:rPr>
              <a:t>is.POSIXct()</a:t>
            </a:r>
            <a:r>
              <a:t> (to identify timestamp columns) and </a:t>
            </a:r>
            <a:r>
              <a:rPr>
                <a:latin typeface="Courier"/>
              </a:rPr>
              <a:t>floor_date()</a:t>
            </a:r>
            <a:r>
              <a:t> functions.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a:xfrm>
            <a:off x="318499" y="1600199"/>
            <a:ext cx="8507002" cy="5129373"/>
          </a:xfrm>
        </p:spPr>
        <p:txBody>
          <a:bodyPr/>
          <a:lstStyle/>
          <a:p>
            <a:pPr marL="0" lvl="0" indent="0">
              <a:buNone/>
            </a:pPr>
            <a:r>
              <a:rPr dirty="0"/>
              <a:t>Consider non-tidy data:</a:t>
            </a:r>
          </a:p>
          <a:p>
            <a:pPr lvl="0" indent="0">
              <a:buNone/>
            </a:pPr>
            <a:r>
              <a:rPr dirty="0" err="1">
                <a:latin typeface="Courier"/>
              </a:rPr>
              <a:t>samples_jan_messy</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read_csv</a:t>
            </a:r>
            <a:r>
              <a:rPr dirty="0">
                <a:latin typeface="Courier"/>
              </a:rPr>
              <a:t>(</a:t>
            </a:r>
            <a:r>
              <a:rPr dirty="0">
                <a:solidFill>
                  <a:srgbClr val="4070A0"/>
                </a:solidFill>
                <a:latin typeface="Courier"/>
              </a:rPr>
              <a:t>"data/messy/2017-01-06-sample-messy.csv"</a:t>
            </a:r>
            <a:r>
              <a:rPr dirty="0">
                <a:latin typeface="Courier"/>
              </a:rPr>
              <a:t>)</a:t>
            </a:r>
            <a:br>
              <a:rPr dirty="0"/>
            </a:br>
            <a:r>
              <a:rPr dirty="0">
                <a:solidFill>
                  <a:srgbClr val="06287E"/>
                </a:solidFill>
                <a:latin typeface="Courier"/>
              </a:rPr>
              <a:t>head</a:t>
            </a:r>
            <a:r>
              <a:rPr dirty="0">
                <a:latin typeface="Courier"/>
              </a:rPr>
              <a:t>(</a:t>
            </a:r>
            <a:r>
              <a:rPr dirty="0" err="1">
                <a:latin typeface="Courier"/>
              </a:rPr>
              <a:t>samples_jan_messy</a:t>
            </a:r>
            <a:r>
              <a:rPr dirty="0">
                <a:latin typeface="Courier"/>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dirty="0">
                <a:latin typeface="Courier"/>
              </a:rPr>
              <a:t>## Parsed with column specification:
## cols(
##   </a:t>
            </a:r>
            <a:r>
              <a:rPr dirty="0" err="1">
                <a:latin typeface="Courier"/>
              </a:rPr>
              <a:t>batch_name</a:t>
            </a:r>
            <a:r>
              <a:rPr dirty="0">
                <a:latin typeface="Courier"/>
              </a:rPr>
              <a:t> = </a:t>
            </a:r>
            <a:r>
              <a:rPr dirty="0" err="1">
                <a:latin typeface="Courier"/>
              </a:rPr>
              <a:t>col_character</a:t>
            </a:r>
            <a:r>
              <a:rPr dirty="0">
                <a:latin typeface="Courier"/>
              </a:rPr>
              <a:t>(),
##   </a:t>
            </a:r>
            <a:r>
              <a:rPr dirty="0" err="1">
                <a:latin typeface="Courier"/>
              </a:rPr>
              <a:t>sample_name</a:t>
            </a:r>
            <a:r>
              <a:rPr dirty="0">
                <a:latin typeface="Courier"/>
              </a:rPr>
              <a:t> = </a:t>
            </a:r>
            <a:r>
              <a:rPr dirty="0" err="1">
                <a:latin typeface="Courier"/>
              </a:rPr>
              <a:t>col_character</a:t>
            </a:r>
            <a:r>
              <a:rPr dirty="0">
                <a:latin typeface="Courier"/>
              </a:rPr>
              <a:t>(),
##   </a:t>
            </a:r>
            <a:r>
              <a:rPr dirty="0" err="1">
                <a:latin typeface="Courier"/>
              </a:rPr>
              <a:t>sample_type</a:t>
            </a:r>
            <a:r>
              <a:rPr dirty="0">
                <a:latin typeface="Courier"/>
              </a:rPr>
              <a:t> = </a:t>
            </a:r>
            <a:r>
              <a:rPr dirty="0" err="1">
                <a:latin typeface="Courier"/>
              </a:rPr>
              <a:t>col_character</a:t>
            </a:r>
            <a:r>
              <a:rPr dirty="0">
                <a:latin typeface="Courier"/>
              </a:rPr>
              <a:t>(),
##   morphine = </a:t>
            </a:r>
            <a:r>
              <a:rPr dirty="0" err="1">
                <a:latin typeface="Courier"/>
              </a:rPr>
              <a:t>col_double</a:t>
            </a:r>
            <a:r>
              <a:rPr dirty="0">
                <a:latin typeface="Courier"/>
              </a:rPr>
              <a:t>(),
##   hydromorphone = </a:t>
            </a:r>
            <a:r>
              <a:rPr dirty="0" err="1">
                <a:latin typeface="Courier"/>
              </a:rPr>
              <a:t>col_double</a:t>
            </a:r>
            <a:r>
              <a:rPr dirty="0">
                <a:latin typeface="Courier"/>
              </a:rPr>
              <a:t>(),
##   oxymorphone = </a:t>
            </a:r>
            <a:r>
              <a:rPr dirty="0" err="1">
                <a:latin typeface="Courier"/>
              </a:rPr>
              <a:t>col_double</a:t>
            </a:r>
            <a:r>
              <a:rPr dirty="0">
                <a:latin typeface="Courier"/>
              </a:rPr>
              <a:t>(),
##   codeine = </a:t>
            </a:r>
            <a:r>
              <a:rPr dirty="0" err="1">
                <a:latin typeface="Courier"/>
              </a:rPr>
              <a:t>col_double</a:t>
            </a:r>
            <a:r>
              <a:rPr dirty="0">
                <a:latin typeface="Courier"/>
              </a:rPr>
              <a:t>(),
##   hydrocodone = </a:t>
            </a:r>
            <a:r>
              <a:rPr dirty="0" err="1">
                <a:latin typeface="Courier"/>
              </a:rPr>
              <a:t>col_double</a:t>
            </a:r>
            <a:r>
              <a:rPr dirty="0">
                <a:latin typeface="Courier"/>
              </a:rPr>
              <a:t>(),
##   oxycodone = </a:t>
            </a:r>
            <a:r>
              <a:rPr dirty="0" err="1">
                <a:latin typeface="Courier"/>
              </a:rPr>
              <a:t>col_double</a:t>
            </a:r>
            <a:r>
              <a:rPr dirty="0">
                <a:latin typeface="Courier"/>
              </a:rPr>
              <a:t>()
## )</a:t>
            </a:r>
          </a:p>
          <a:p>
            <a:pPr lvl="0" indent="0">
              <a:buNone/>
            </a:pPr>
            <a:r>
              <a:rPr dirty="0">
                <a:latin typeface="Courier"/>
              </a:rPr>
              <a:t>## # A </a:t>
            </a:r>
            <a:r>
              <a:rPr dirty="0" err="1">
                <a:latin typeface="Courier"/>
              </a:rPr>
              <a:t>tibble</a:t>
            </a:r>
            <a:r>
              <a:rPr dirty="0">
                <a:latin typeface="Courier"/>
              </a:rPr>
              <a:t>: 6 x 9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sample_type</a:t>
            </a:r>
            <a:r>
              <a:rPr dirty="0">
                <a:latin typeface="Courier"/>
              </a:rPr>
              <a:t> morphine hydromorphone oxymorphone codeine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b100302    s302001     blank            0             0           0       0  
## 2 b100302    s302002     standard         0             0           0       0  
## 3 b100302    s302003     standard        18.4          21.6        21.6    16.9
## 4 b100302    s302004     standard        49.4          38.8        46.4    49.4
## 5 b100302    s302005     standard        86.5          97.1       106.    119. 
## 6 b100302    s302006     standard       188.          189.        201.    197. 
## # … with 2 more variables: hydrocodone &lt;</a:t>
            </a:r>
            <a:r>
              <a:rPr dirty="0" err="1">
                <a:latin typeface="Courier"/>
              </a:rPr>
              <a:t>dbl</a:t>
            </a:r>
            <a:r>
              <a:rPr dirty="0">
                <a:latin typeface="Courier"/>
              </a:rPr>
              <a:t>&gt;, oxycodone &lt;</a:t>
            </a:r>
            <a:r>
              <a:rPr dirty="0" err="1">
                <a:latin typeface="Courier"/>
              </a:rPr>
              <a:t>dbl</a:t>
            </a:r>
            <a:r>
              <a:rPr dirty="0">
                <a:latin typeface="Courier"/>
              </a:rPr>
              <a:t>&gt;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Gathering data with </a:t>
            </a:r>
            <a:r>
              <a:rPr>
                <a:latin typeface="Courier"/>
              </a:rPr>
              <a:t>pivot_longer()</a:t>
            </a:r>
          </a:p>
        </p:txBody>
      </p:sp>
      <p:sp>
        <p:nvSpPr>
          <p:cNvPr id="3" name="Content Placeholder 2"/>
          <p:cNvSpPr>
            <a:spLocks noGrp="1"/>
          </p:cNvSpPr>
          <p:nvPr>
            <p:ph idx="1"/>
          </p:nvPr>
        </p:nvSpPr>
        <p:spPr/>
        <p:txBody>
          <a:bodyPr/>
          <a:lstStyle/>
          <a:p>
            <a:pPr lvl="1"/>
            <a:r>
              <a:rPr>
                <a:latin typeface="Courier"/>
              </a:rPr>
              <a:t>pivot_longer()</a:t>
            </a:r>
            <a:r>
              <a:t> is new (and now recommended) approach</a:t>
            </a:r>
          </a:p>
          <a:p>
            <a:pPr lvl="1"/>
            <a:r>
              <a:t>use similar syntax, definition of arguments</a:t>
            </a:r>
          </a:p>
          <a:p>
            <a:pPr lvl="2"/>
            <a:r>
              <a:t>specify the variable(s) you are gathering</a:t>
            </a:r>
          </a:p>
          <a:p>
            <a:pPr lvl="2"/>
            <a:r>
              <a:t>specify the column names for the new columns that will contain the names and values you extract from the old column(s)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ets/data_gather.png"/>
          <p:cNvPicPr>
            <a:picLocks noGrp="1" noChangeAspect="1"/>
          </p:cNvPicPr>
          <p:nvPr/>
        </p:nvPicPr>
        <p:blipFill>
          <a:blip r:embed="rId2"/>
          <a:stretch>
            <a:fillRect/>
          </a:stretch>
        </p:blipFill>
        <p:spPr bwMode="auto">
          <a:xfrm>
            <a:off x="457200" y="1866900"/>
            <a:ext cx="8229600" cy="3479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Pivot longer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a:t>
            </a:r>
            <a:r>
              <a:rPr>
                <a:latin typeface="Courier"/>
              </a:rPr>
              <a:t>pivot_longer()</a:t>
            </a:r>
          </a:p>
        </p:txBody>
      </p:sp>
      <p:sp>
        <p:nvSpPr>
          <p:cNvPr id="3" name="Content Placeholder 2"/>
          <p:cNvSpPr>
            <a:spLocks noGrp="1"/>
          </p:cNvSpPr>
          <p:nvPr>
            <p:ph idx="1"/>
          </p:nvPr>
        </p:nvSpPr>
        <p:spPr>
          <a:xfrm>
            <a:off x="71919" y="1600200"/>
            <a:ext cx="9072081" cy="5257800"/>
          </a:xfrm>
        </p:spPr>
        <p:txBody>
          <a:bodyPr>
            <a:normAutofit fontScale="47500" lnSpcReduction="20000"/>
          </a:bodyPr>
          <a:lstStyle/>
          <a:p>
            <a:pPr lvl="0" indent="0">
              <a:buNone/>
            </a:pPr>
            <a:r>
              <a:rPr sz="4200" dirty="0" err="1">
                <a:latin typeface="Courier"/>
              </a:rPr>
              <a:t>samples_jan_tidy_longer</a:t>
            </a:r>
            <a:r>
              <a:rPr sz="4200" dirty="0">
                <a:latin typeface="Courier"/>
              </a:rPr>
              <a:t> </a:t>
            </a:r>
            <a:r>
              <a:rPr sz="4200" dirty="0">
                <a:solidFill>
                  <a:srgbClr val="007020"/>
                </a:solidFill>
                <a:latin typeface="Courier"/>
              </a:rPr>
              <a:t>&lt;-</a:t>
            </a:r>
            <a:r>
              <a:rPr sz="4200" dirty="0" err="1">
                <a:latin typeface="Courier"/>
              </a:rPr>
              <a:t>samples_jan_messy</a:t>
            </a:r>
            <a:r>
              <a:rPr sz="4200" dirty="0">
                <a:latin typeface="Courier"/>
              </a:rPr>
              <a:t> </a:t>
            </a:r>
            <a:r>
              <a:rPr sz="4200" dirty="0">
                <a:solidFill>
                  <a:srgbClr val="4070A0"/>
                </a:solidFill>
                <a:latin typeface="Courier"/>
              </a:rPr>
              <a:t>%&gt;%</a:t>
            </a:r>
            <a:r>
              <a:rPr sz="4200" dirty="0">
                <a:latin typeface="Courier"/>
              </a:rPr>
              <a:t> </a:t>
            </a:r>
            <a:br>
              <a:rPr sz="4200" dirty="0"/>
            </a:br>
            <a:r>
              <a:rPr sz="4200" dirty="0">
                <a:latin typeface="Courier"/>
              </a:rPr>
              <a:t>  </a:t>
            </a:r>
            <a:r>
              <a:rPr sz="4200" dirty="0" err="1">
                <a:solidFill>
                  <a:srgbClr val="06287E"/>
                </a:solidFill>
                <a:latin typeface="Courier"/>
              </a:rPr>
              <a:t>pivot_longer</a:t>
            </a:r>
            <a:r>
              <a:rPr sz="4200" dirty="0">
                <a:latin typeface="Courier"/>
              </a:rPr>
              <a:t>(</a:t>
            </a:r>
            <a:r>
              <a:rPr sz="4200" dirty="0">
                <a:solidFill>
                  <a:srgbClr val="7D9029"/>
                </a:solidFill>
                <a:latin typeface="Courier"/>
              </a:rPr>
              <a:t>cols =</a:t>
            </a:r>
            <a:r>
              <a:rPr sz="4200" dirty="0">
                <a:latin typeface="Courier"/>
              </a:rPr>
              <a:t> </a:t>
            </a:r>
            <a:r>
              <a:rPr sz="4200" dirty="0">
                <a:solidFill>
                  <a:srgbClr val="06287E"/>
                </a:solidFill>
                <a:latin typeface="Courier"/>
              </a:rPr>
              <a:t>c</a:t>
            </a:r>
            <a:r>
              <a:rPr sz="4200" dirty="0">
                <a:latin typeface="Courier"/>
              </a:rPr>
              <a:t>(</a:t>
            </a:r>
            <a:r>
              <a:rPr sz="4200" dirty="0">
                <a:solidFill>
                  <a:srgbClr val="4070A0"/>
                </a:solidFill>
                <a:latin typeface="Courier"/>
              </a:rPr>
              <a:t>-</a:t>
            </a:r>
            <a:r>
              <a:rPr sz="4200" dirty="0" err="1">
                <a:latin typeface="Courier"/>
              </a:rPr>
              <a:t>batch_name</a:t>
            </a:r>
            <a:r>
              <a:rPr sz="4200" dirty="0">
                <a:latin typeface="Courier"/>
              </a:rPr>
              <a:t>, </a:t>
            </a:r>
            <a:r>
              <a:rPr sz="4200" dirty="0">
                <a:solidFill>
                  <a:srgbClr val="4070A0"/>
                </a:solidFill>
                <a:latin typeface="Courier"/>
              </a:rPr>
              <a:t>-</a:t>
            </a:r>
            <a:r>
              <a:rPr sz="4200" dirty="0" err="1">
                <a:latin typeface="Courier"/>
              </a:rPr>
              <a:t>sample_name</a:t>
            </a:r>
            <a:r>
              <a:rPr sz="4200" dirty="0">
                <a:latin typeface="Courier"/>
              </a:rPr>
              <a:t>, </a:t>
            </a:r>
            <a:r>
              <a:rPr sz="4200" dirty="0">
                <a:solidFill>
                  <a:srgbClr val="4070A0"/>
                </a:solidFill>
                <a:latin typeface="Courier"/>
              </a:rPr>
              <a:t>-</a:t>
            </a:r>
            <a:r>
              <a:rPr sz="4200" dirty="0" err="1">
                <a:latin typeface="Courier"/>
              </a:rPr>
              <a:t>sample_type</a:t>
            </a:r>
            <a:r>
              <a:rPr sz="4200" dirty="0">
                <a:latin typeface="Courier"/>
              </a:rPr>
              <a:t>), </a:t>
            </a:r>
            <a:br>
              <a:rPr sz="4200" dirty="0"/>
            </a:br>
            <a:r>
              <a:rPr sz="4200" dirty="0">
                <a:latin typeface="Courier"/>
              </a:rPr>
              <a:t>               </a:t>
            </a:r>
            <a:r>
              <a:rPr sz="4200" dirty="0" err="1">
                <a:solidFill>
                  <a:srgbClr val="7D9029"/>
                </a:solidFill>
                <a:latin typeface="Courier"/>
              </a:rPr>
              <a:t>names_to</a:t>
            </a:r>
            <a:r>
              <a:rPr sz="4200" dirty="0">
                <a:solidFill>
                  <a:srgbClr val="7D9029"/>
                </a:solidFill>
                <a:latin typeface="Courier"/>
              </a:rPr>
              <a:t> =</a:t>
            </a:r>
            <a:r>
              <a:rPr sz="4200" dirty="0">
                <a:latin typeface="Courier"/>
              </a:rPr>
              <a:t> </a:t>
            </a:r>
            <a:r>
              <a:rPr sz="4200" dirty="0">
                <a:solidFill>
                  <a:srgbClr val="4070A0"/>
                </a:solidFill>
                <a:latin typeface="Courier"/>
              </a:rPr>
              <a:t>"</a:t>
            </a:r>
            <a:r>
              <a:rPr sz="4200" dirty="0" err="1">
                <a:solidFill>
                  <a:srgbClr val="4070A0"/>
                </a:solidFill>
                <a:latin typeface="Courier"/>
              </a:rPr>
              <a:t>compound_name</a:t>
            </a:r>
            <a:r>
              <a:rPr sz="4200" dirty="0">
                <a:solidFill>
                  <a:srgbClr val="4070A0"/>
                </a:solidFill>
                <a:latin typeface="Courier"/>
              </a:rPr>
              <a:t>"</a:t>
            </a:r>
            <a:r>
              <a:rPr sz="4200" dirty="0">
                <a:latin typeface="Courier"/>
              </a:rPr>
              <a:t>, </a:t>
            </a:r>
            <a:br>
              <a:rPr sz="4200" dirty="0"/>
            </a:br>
            <a:r>
              <a:rPr sz="4200" dirty="0">
                <a:latin typeface="Courier"/>
              </a:rPr>
              <a:t>               </a:t>
            </a:r>
            <a:r>
              <a:rPr sz="4200" dirty="0" err="1">
                <a:solidFill>
                  <a:srgbClr val="7D9029"/>
                </a:solidFill>
                <a:latin typeface="Courier"/>
              </a:rPr>
              <a:t>values_to</a:t>
            </a:r>
            <a:r>
              <a:rPr sz="4200" dirty="0">
                <a:solidFill>
                  <a:srgbClr val="7D9029"/>
                </a:solidFill>
                <a:latin typeface="Courier"/>
              </a:rPr>
              <a:t> =</a:t>
            </a:r>
            <a:r>
              <a:rPr sz="4200" dirty="0">
                <a:latin typeface="Courier"/>
              </a:rPr>
              <a:t> </a:t>
            </a:r>
            <a:r>
              <a:rPr sz="4200" dirty="0">
                <a:solidFill>
                  <a:srgbClr val="4070A0"/>
                </a:solidFill>
                <a:latin typeface="Courier"/>
              </a:rPr>
              <a:t>"concentration"</a:t>
            </a:r>
            <a:r>
              <a:rPr sz="4200" dirty="0">
                <a:latin typeface="Courier"/>
              </a:rPr>
              <a:t>)</a:t>
            </a:r>
            <a:endParaRPr lang="en-US" sz="4200" dirty="0">
              <a:latin typeface="Courier"/>
            </a:endParaRPr>
          </a:p>
          <a:p>
            <a:pPr lvl="0" indent="0">
              <a:buNone/>
            </a:pPr>
            <a:endParaRPr dirty="0">
              <a:latin typeface="Courier"/>
            </a:endParaRPr>
          </a:p>
          <a:p>
            <a:pPr lvl="0" indent="0">
              <a:buNone/>
            </a:pPr>
            <a:r>
              <a:rPr dirty="0">
                <a:latin typeface="Courier"/>
              </a:rPr>
              <a:t>## </a:t>
            </a:r>
            <a:r>
              <a:rPr dirty="0" err="1">
                <a:latin typeface="Courier"/>
              </a:rPr>
              <a:t>pivot_longer</a:t>
            </a:r>
            <a:r>
              <a:rPr dirty="0">
                <a:latin typeface="Courier"/>
              </a:rPr>
              <a:t>: reorganized (morphine, hydromorphone, oxymorphone, codeine, hydrocodone, …) into (</a:t>
            </a:r>
            <a:r>
              <a:rPr dirty="0" err="1">
                <a:latin typeface="Courier"/>
              </a:rPr>
              <a:t>compound_name</a:t>
            </a:r>
            <a:r>
              <a:rPr dirty="0">
                <a:latin typeface="Courier"/>
              </a:rPr>
              <a:t>, concentration) [was 31200x9, now 187200x5]</a:t>
            </a:r>
            <a:endParaRPr lang="en-US" dirty="0">
              <a:latin typeface="Courier"/>
            </a:endParaRPr>
          </a:p>
          <a:p>
            <a:pPr lvl="0" indent="0">
              <a:buNone/>
            </a:pPr>
            <a:endParaRPr dirty="0">
              <a:latin typeface="Courier"/>
            </a:endParaRPr>
          </a:p>
          <a:p>
            <a:pPr lvl="0" indent="0">
              <a:buNone/>
            </a:pPr>
            <a:r>
              <a:rPr dirty="0">
                <a:solidFill>
                  <a:srgbClr val="06287E"/>
                </a:solidFill>
                <a:latin typeface="Courier"/>
              </a:rPr>
              <a:t>head</a:t>
            </a:r>
            <a:r>
              <a:rPr dirty="0">
                <a:latin typeface="Courier"/>
              </a:rPr>
              <a:t>(</a:t>
            </a:r>
            <a:r>
              <a:rPr dirty="0" err="1">
                <a:latin typeface="Courier"/>
              </a:rPr>
              <a:t>samples_jan_tidy_longer</a:t>
            </a:r>
            <a:r>
              <a:rPr dirty="0">
                <a:latin typeface="Courier"/>
              </a:rPr>
              <a:t>)</a:t>
            </a:r>
          </a:p>
          <a:p>
            <a:pPr lvl="0" indent="0">
              <a:buNone/>
            </a:pPr>
            <a:r>
              <a:rPr dirty="0">
                <a:latin typeface="Courier"/>
              </a:rPr>
              <a:t>## # A </a:t>
            </a:r>
            <a:r>
              <a:rPr dirty="0" err="1">
                <a:latin typeface="Courier"/>
              </a:rPr>
              <a:t>tibble</a:t>
            </a:r>
            <a:r>
              <a:rPr dirty="0">
                <a:latin typeface="Courier"/>
              </a:rPr>
              <a:t>: 6 x 5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sample_type</a:t>
            </a:r>
            <a:r>
              <a:rPr dirty="0">
                <a:latin typeface="Courier"/>
              </a:rPr>
              <a:t> </a:t>
            </a:r>
            <a:r>
              <a:rPr dirty="0" err="1">
                <a:latin typeface="Courier"/>
              </a:rPr>
              <a:t>compound_name</a:t>
            </a:r>
            <a:r>
              <a:rPr dirty="0">
                <a:latin typeface="Courier"/>
              </a:rPr>
              <a:t> concentration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dbl</a:t>
            </a:r>
            <a:r>
              <a:rPr dirty="0">
                <a:latin typeface="Courier"/>
              </a:rPr>
              <a:t>&gt;
## 1 b100302    s302001     blank       morphine                  0
## 2 b100302    s302001     blank       hydromorphone             0
## 3 b100302    s302001     blank       oxymorphone               0
## 4 b100302    s302001     blank       codeine                   0
## 5 b100302    s302001     blank       hydrocodone               0
## 6 b100302    s302001     blank       oxycodone                 0</a:t>
            </a:r>
          </a:p>
          <a:p>
            <a:pPr marL="0" lvl="0" indent="0">
              <a:buNone/>
            </a:pPr>
            <a:r>
              <a:rPr i="1" dirty="0"/>
              <a:t>Note: </a:t>
            </a:r>
            <a:r>
              <a:rPr i="1" dirty="0" err="1"/>
              <a:t>names_to</a:t>
            </a:r>
            <a:r>
              <a:rPr i="1" dirty="0"/>
              <a:t> and </a:t>
            </a:r>
            <a:r>
              <a:rPr i="1" dirty="0" err="1"/>
              <a:t>values_to</a:t>
            </a:r>
            <a:r>
              <a:rPr i="1" dirty="0"/>
              <a:t> arguments + cols argument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2</a:t>
            </a:r>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pPr lvl="0" indent="0">
              <a:buNone/>
            </a:pPr>
            <a:r>
              <a:rPr dirty="0">
                <a:latin typeface="Courier"/>
              </a:rPr>
              <a:t>## # A </a:t>
            </a:r>
            <a:r>
              <a:rPr dirty="0" err="1">
                <a:latin typeface="Courier"/>
              </a:rPr>
              <a:t>tibble</a:t>
            </a:r>
            <a:r>
              <a:rPr dirty="0">
                <a:latin typeface="Courier"/>
              </a:rPr>
              <a:t>: 6 x 3
##   country      year rate             
## * &lt;</a:t>
            </a:r>
            <a:r>
              <a:rPr dirty="0" err="1">
                <a:latin typeface="Courier"/>
              </a:rPr>
              <a:t>chr</a:t>
            </a:r>
            <a:r>
              <a:rPr dirty="0">
                <a:latin typeface="Courier"/>
              </a:rPr>
              <a:t>&gt;       &lt;int&gt; &lt;</a:t>
            </a:r>
            <a:r>
              <a:rPr dirty="0" err="1">
                <a:latin typeface="Courier"/>
              </a:rPr>
              <a:t>chr</a:t>
            </a:r>
            <a:r>
              <a:rPr dirty="0">
                <a:latin typeface="Courier"/>
              </a:rPr>
              <a:t>&gt;            
## 1 Afghanistan  1999 745/19987071     
## 2 Afghanistan  2000 2666/20595360    
## 3 Brazil       1999 37737/172006362  
## 4 Brazil       2000 80488/174504898  
## 5 China        1999 212258/1272915272
## 6 China        2000 213766/1280428583</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Making data untidy</a:t>
            </a:r>
          </a:p>
        </p:txBody>
      </p:sp>
      <p:sp>
        <p:nvSpPr>
          <p:cNvPr id="3" name="Content Placeholder 2"/>
          <p:cNvSpPr>
            <a:spLocks noGrp="1"/>
          </p:cNvSpPr>
          <p:nvPr>
            <p:ph idx="1"/>
          </p:nvPr>
        </p:nvSpPr>
        <p:spPr/>
        <p:txBody>
          <a:bodyPr/>
          <a:lstStyle/>
          <a:p>
            <a:pPr lvl="1"/>
            <a:r>
              <a:t>Inverse operation of </a:t>
            </a:r>
            <a:r>
              <a:rPr>
                <a:latin typeface="Courier"/>
              </a:rPr>
              <a:t>pivot_longer()</a:t>
            </a:r>
            <a:r>
              <a:t> is </a:t>
            </a:r>
            <a:r>
              <a:rPr>
                <a:latin typeface="Courier"/>
              </a:rPr>
              <a:t>pivot_wider()</a:t>
            </a:r>
          </a:p>
          <a:p>
            <a:pPr lvl="1"/>
            <a:r>
              <a:t>Similar syntax:</a:t>
            </a:r>
          </a:p>
          <a:p>
            <a:pPr lvl="2"/>
            <a:r>
              <a:t>Specify where new columns names come from</a:t>
            </a:r>
          </a:p>
          <a:p>
            <a:pPr lvl="2"/>
            <a:r>
              <a:t>Specify where new column values come from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a:t>
            </a:r>
            <a:r>
              <a:rPr>
                <a:latin typeface="Courier"/>
              </a:rPr>
              <a:t>pivot_wider()</a:t>
            </a:r>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pPr lvl="0" indent="0">
              <a:buNone/>
            </a:pPr>
            <a:r>
              <a:rPr sz="5000" dirty="0" err="1">
                <a:latin typeface="Courier"/>
              </a:rPr>
              <a:t>samples_jan_remessy_wider</a:t>
            </a:r>
            <a:r>
              <a:rPr sz="5000" dirty="0">
                <a:latin typeface="Courier"/>
              </a:rPr>
              <a:t> </a:t>
            </a:r>
            <a:r>
              <a:rPr sz="5000" dirty="0">
                <a:solidFill>
                  <a:srgbClr val="007020"/>
                </a:solidFill>
                <a:latin typeface="Courier"/>
              </a:rPr>
              <a:t>&lt;-</a:t>
            </a:r>
            <a:r>
              <a:rPr sz="5000" dirty="0">
                <a:latin typeface="Courier"/>
              </a:rPr>
              <a:t> </a:t>
            </a:r>
            <a:r>
              <a:rPr sz="5000" dirty="0" err="1">
                <a:latin typeface="Courier"/>
              </a:rPr>
              <a:t>samples_jan_tidy_longer</a:t>
            </a:r>
            <a:r>
              <a:rPr sz="5000" dirty="0">
                <a:latin typeface="Courier"/>
              </a:rPr>
              <a:t> </a:t>
            </a:r>
            <a:r>
              <a:rPr sz="5000" dirty="0">
                <a:solidFill>
                  <a:srgbClr val="4070A0"/>
                </a:solidFill>
                <a:latin typeface="Courier"/>
              </a:rPr>
              <a:t>%&gt;%</a:t>
            </a:r>
            <a:br>
              <a:rPr sz="5000" dirty="0"/>
            </a:br>
            <a:r>
              <a:rPr sz="5000" dirty="0">
                <a:latin typeface="Courier"/>
              </a:rPr>
              <a:t>  </a:t>
            </a:r>
            <a:r>
              <a:rPr sz="5000" dirty="0" err="1">
                <a:solidFill>
                  <a:srgbClr val="06287E"/>
                </a:solidFill>
                <a:latin typeface="Courier"/>
              </a:rPr>
              <a:t>pivot_wider</a:t>
            </a:r>
            <a:r>
              <a:rPr sz="5000" dirty="0">
                <a:latin typeface="Courier"/>
              </a:rPr>
              <a:t>(</a:t>
            </a:r>
            <a:r>
              <a:rPr sz="5000" dirty="0" err="1">
                <a:solidFill>
                  <a:srgbClr val="7D9029"/>
                </a:solidFill>
                <a:latin typeface="Courier"/>
              </a:rPr>
              <a:t>names_from</a:t>
            </a:r>
            <a:r>
              <a:rPr sz="5000" dirty="0">
                <a:solidFill>
                  <a:srgbClr val="7D9029"/>
                </a:solidFill>
                <a:latin typeface="Courier"/>
              </a:rPr>
              <a:t> =</a:t>
            </a:r>
            <a:r>
              <a:rPr sz="5000" dirty="0">
                <a:latin typeface="Courier"/>
              </a:rPr>
              <a:t> </a:t>
            </a:r>
            <a:r>
              <a:rPr sz="5000" dirty="0">
                <a:solidFill>
                  <a:srgbClr val="4070A0"/>
                </a:solidFill>
                <a:latin typeface="Courier"/>
              </a:rPr>
              <a:t>"</a:t>
            </a:r>
            <a:r>
              <a:rPr sz="5000" dirty="0" err="1">
                <a:solidFill>
                  <a:srgbClr val="4070A0"/>
                </a:solidFill>
                <a:latin typeface="Courier"/>
              </a:rPr>
              <a:t>compound_name</a:t>
            </a:r>
            <a:r>
              <a:rPr sz="5000" dirty="0">
                <a:solidFill>
                  <a:srgbClr val="4070A0"/>
                </a:solidFill>
                <a:latin typeface="Courier"/>
              </a:rPr>
              <a:t>"</a:t>
            </a:r>
            <a:r>
              <a:rPr sz="5000" dirty="0">
                <a:latin typeface="Courier"/>
              </a:rPr>
              <a:t>, </a:t>
            </a:r>
            <a:br>
              <a:rPr sz="5000" dirty="0"/>
            </a:br>
            <a:r>
              <a:rPr sz="5000" dirty="0">
                <a:latin typeface="Courier"/>
              </a:rPr>
              <a:t>              </a:t>
            </a:r>
            <a:r>
              <a:rPr sz="5000" dirty="0" err="1">
                <a:solidFill>
                  <a:srgbClr val="7D9029"/>
                </a:solidFill>
                <a:latin typeface="Courier"/>
              </a:rPr>
              <a:t>values_from</a:t>
            </a:r>
            <a:r>
              <a:rPr sz="5000" dirty="0">
                <a:solidFill>
                  <a:srgbClr val="7D9029"/>
                </a:solidFill>
                <a:latin typeface="Courier"/>
              </a:rPr>
              <a:t> =</a:t>
            </a:r>
            <a:r>
              <a:rPr sz="5000" dirty="0">
                <a:latin typeface="Courier"/>
              </a:rPr>
              <a:t> </a:t>
            </a:r>
            <a:r>
              <a:rPr sz="5000" dirty="0">
                <a:solidFill>
                  <a:srgbClr val="4070A0"/>
                </a:solidFill>
                <a:latin typeface="Courier"/>
              </a:rPr>
              <a:t>"concentration"</a:t>
            </a:r>
            <a:r>
              <a:rPr sz="5000" dirty="0">
                <a:latin typeface="Courier"/>
              </a:rPr>
              <a:t>)</a:t>
            </a:r>
          </a:p>
          <a:p>
            <a:pPr lvl="0" indent="0">
              <a:buNone/>
            </a:pPr>
            <a:r>
              <a:rPr dirty="0">
                <a:latin typeface="Courier"/>
              </a:rPr>
              <a:t>## </a:t>
            </a:r>
            <a:r>
              <a:rPr dirty="0" err="1">
                <a:latin typeface="Courier"/>
              </a:rPr>
              <a:t>pivot_wider</a:t>
            </a:r>
            <a:r>
              <a:rPr dirty="0">
                <a:latin typeface="Courier"/>
              </a:rPr>
              <a:t>: reorganized (</a:t>
            </a:r>
            <a:r>
              <a:rPr dirty="0" err="1">
                <a:latin typeface="Courier"/>
              </a:rPr>
              <a:t>compound_name</a:t>
            </a:r>
            <a:r>
              <a:rPr dirty="0">
                <a:latin typeface="Courier"/>
              </a:rPr>
              <a:t>, concentration) into (morphine, hydromorphone, oxymorphone, codeine, hydrocodone, …) [was 187200x5, now 31200x9]</a:t>
            </a:r>
            <a:endParaRPr lang="en-US" dirty="0">
              <a:latin typeface="Courier"/>
            </a:endParaRPr>
          </a:p>
          <a:p>
            <a:pPr lvl="0" indent="0">
              <a:buNone/>
            </a:pPr>
            <a:endParaRPr dirty="0">
              <a:latin typeface="Courier"/>
            </a:endParaRPr>
          </a:p>
          <a:p>
            <a:pPr lvl="0" indent="0">
              <a:buNone/>
            </a:pPr>
            <a:r>
              <a:rPr dirty="0">
                <a:solidFill>
                  <a:srgbClr val="06287E"/>
                </a:solidFill>
                <a:latin typeface="Courier"/>
              </a:rPr>
              <a:t>head</a:t>
            </a:r>
            <a:r>
              <a:rPr dirty="0">
                <a:latin typeface="Courier"/>
              </a:rPr>
              <a:t>(</a:t>
            </a:r>
            <a:r>
              <a:rPr dirty="0" err="1">
                <a:latin typeface="Courier"/>
              </a:rPr>
              <a:t>samples_jan_remessy_wider</a:t>
            </a:r>
            <a:r>
              <a:rPr dirty="0">
                <a:latin typeface="Courier"/>
              </a:rPr>
              <a:t>)</a:t>
            </a:r>
          </a:p>
          <a:p>
            <a:pPr lvl="0" indent="0">
              <a:buNone/>
            </a:pPr>
            <a:r>
              <a:rPr dirty="0">
                <a:latin typeface="Courier"/>
              </a:rPr>
              <a:t>## # A </a:t>
            </a:r>
            <a:r>
              <a:rPr dirty="0" err="1">
                <a:latin typeface="Courier"/>
              </a:rPr>
              <a:t>tibble</a:t>
            </a:r>
            <a:r>
              <a:rPr dirty="0">
                <a:latin typeface="Courier"/>
              </a:rPr>
              <a:t>: 6 x 9
##   </a:t>
            </a:r>
            <a:r>
              <a:rPr dirty="0" err="1">
                <a:latin typeface="Courier"/>
              </a:rPr>
              <a:t>batch_name</a:t>
            </a:r>
            <a:r>
              <a:rPr dirty="0">
                <a:latin typeface="Courier"/>
              </a:rPr>
              <a:t> </a:t>
            </a:r>
            <a:r>
              <a:rPr dirty="0" err="1">
                <a:latin typeface="Courier"/>
              </a:rPr>
              <a:t>sample_name</a:t>
            </a:r>
            <a:r>
              <a:rPr dirty="0">
                <a:latin typeface="Courier"/>
              </a:rPr>
              <a:t> </a:t>
            </a:r>
            <a:r>
              <a:rPr dirty="0" err="1">
                <a:latin typeface="Courier"/>
              </a:rPr>
              <a:t>sample_type</a:t>
            </a:r>
            <a:r>
              <a:rPr dirty="0">
                <a:latin typeface="Courier"/>
              </a:rPr>
              <a:t> morphine hydromorphone oxymorphone codeine
##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chr</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b100302    s302001     blank            0             0           0       0  
## 2 b100302    s302002     standard         0             0           0       0  
## 3 b100302    s302003     standard        18.4          21.6        21.6    16.9
## 4 b100302    s302004     standard        49.4          38.8        46.4    49.4
## 5 b100302    s302005     standard        86.5          97.1       106.    119. 
## 6 b100302    s302006     standard       188.          189.        201.    197. 
## # … with 2 more variables: hydrocodone &lt;</a:t>
            </a:r>
            <a:r>
              <a:rPr dirty="0" err="1">
                <a:latin typeface="Courier"/>
              </a:rPr>
              <a:t>dbl</a:t>
            </a:r>
            <a:r>
              <a:rPr dirty="0">
                <a:latin typeface="Courier"/>
              </a:rPr>
              <a:t>&gt;, oxycodone &lt;</a:t>
            </a:r>
            <a:r>
              <a:rPr dirty="0" err="1">
                <a:latin typeface="Courier"/>
              </a:rPr>
              <a:t>dbl</a:t>
            </a:r>
            <a:r>
              <a:rPr dirty="0">
                <a:latin typeface="Courier"/>
              </a:rPr>
              <a:t>&gt;</a:t>
            </a:r>
          </a:p>
          <a:p>
            <a:pPr marL="0" lvl="0" indent="0">
              <a:buNone/>
            </a:pPr>
            <a:r>
              <a:rPr i="1" dirty="0"/>
              <a:t>Note: </a:t>
            </a:r>
            <a:r>
              <a:rPr i="1" dirty="0" err="1"/>
              <a:t>names_from</a:t>
            </a:r>
            <a:r>
              <a:rPr i="1" dirty="0"/>
              <a:t> and </a:t>
            </a:r>
            <a:r>
              <a:rPr i="1" dirty="0" err="1"/>
              <a:t>values_from</a:t>
            </a:r>
            <a:r>
              <a:rPr i="1" dirty="0"/>
              <a:t> arguments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5</a:t>
            </a:r>
          </a:p>
        </p:txBody>
      </p:sp>
      <p:sp>
        <p:nvSpPr>
          <p:cNvPr id="3" name="Content Placeholder 2"/>
          <p:cNvSpPr>
            <a:spLocks noGrp="1"/>
          </p:cNvSpPr>
          <p:nvPr>
            <p:ph idx="1"/>
          </p:nvPr>
        </p:nvSpPr>
        <p:spPr/>
        <p:txBody>
          <a:bodyPr>
            <a:normAutofit fontScale="85000" lnSpcReduction="20000"/>
          </a:bodyPr>
          <a:lstStyle/>
          <a:p>
            <a:pPr marL="0" lvl="0" indent="0">
              <a:buNone/>
            </a:pPr>
            <a:r>
              <a:t>The “2017-01-06-batch-messy.csv” file in the messy subdirectory of the data dir is related to the “2017-01-06.xlsx” batch file you have worked with before. Unfortunately, it is not set up to have a single observation per row. There are two problems that need to be solved:</a:t>
            </a:r>
          </a:p>
          <a:p>
            <a:pPr lvl="1">
              <a:buAutoNum type="arabicPeriod"/>
            </a:pPr>
            <a:r>
              <a:t>Each parameter in a batch is represented with a distinct column per compound, but all compounds appear on the same row. Each compound represents a distinct observation, so these should appear on their own rows.</a:t>
            </a:r>
          </a:p>
          <a:p>
            <a:pPr lvl="1">
              <a:buAutoNum type="arabicPeriod"/>
            </a:pPr>
            <a:r>
              <a:t>There are 3 parameters per obsevation (compound) - calibration slope, intercept, and R^2. However these appear on different lines. All 3 parameters need to appear on the same row.</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The dplyr package offers a number of useful functions for manipulating data sets</a:t>
            </a:r>
          </a:p>
          <a:p>
            <a:pPr lvl="2"/>
            <a:r>
              <a:rPr>
                <a:latin typeface="Courier"/>
              </a:rPr>
              <a:t>select()</a:t>
            </a:r>
            <a:r>
              <a:t> subsets columns by name and </a:t>
            </a:r>
            <a:r>
              <a:rPr>
                <a:latin typeface="Courier"/>
              </a:rPr>
              <a:t>filter()</a:t>
            </a:r>
            <a:r>
              <a:t> subset rows by condition</a:t>
            </a:r>
          </a:p>
          <a:p>
            <a:pPr lvl="2"/>
            <a:r>
              <a:rPr>
                <a:latin typeface="Courier"/>
              </a:rPr>
              <a:t>mutate()</a:t>
            </a:r>
            <a:r>
              <a:t> adds additional columns, typically with calculations or logic based on other columns</a:t>
            </a:r>
          </a:p>
          <a:p>
            <a:pPr lvl="2"/>
            <a:r>
              <a:rPr>
                <a:latin typeface="Courier"/>
              </a:rPr>
              <a:t>group_by()</a:t>
            </a:r>
            <a:r>
              <a:t> and </a:t>
            </a:r>
            <a:r>
              <a:rPr>
                <a:latin typeface="Courier"/>
              </a:rPr>
              <a:t>summarize()</a:t>
            </a:r>
            <a:r>
              <a:t> allow grouping by one or more variables and performing calculations within the group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Manipulating dates and times with the </a:t>
            </a:r>
            <a:r>
              <a:rPr>
                <a:latin typeface="Courier"/>
              </a:rPr>
              <a:t>lubridate</a:t>
            </a:r>
            <a:r>
              <a:t> package can make grouping by time periods easier</a:t>
            </a:r>
          </a:p>
          <a:p>
            <a:pPr lvl="1"/>
            <a:r>
              <a:rPr>
                <a:latin typeface="Courier"/>
              </a:rPr>
              <a:t>across()</a:t>
            </a:r>
            <a:r>
              <a:t> scales columnwise operations</a:t>
            </a:r>
          </a:p>
          <a:p>
            <a:pPr lvl="1"/>
            <a:r>
              <a:rPr>
                <a:latin typeface="Courier"/>
              </a:rPr>
              <a:t>pivot_longer()</a:t>
            </a:r>
            <a:r>
              <a:t> and </a:t>
            </a:r>
            <a:r>
              <a:rPr>
                <a:latin typeface="Courier"/>
              </a:rPr>
              <a:t>pivot_wider()</a:t>
            </a:r>
            <a:r>
              <a:t> allow you to pivot your data frame to and from a tidy data 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3 - tidy</a:t>
            </a:r>
          </a:p>
        </p:txBody>
      </p:sp>
      <p:sp>
        <p:nvSpPr>
          <p:cNvPr id="3" name="Content Placeholder 2"/>
          <p:cNvSpPr>
            <a:spLocks noGrp="1"/>
          </p:cNvSpPr>
          <p:nvPr>
            <p:ph idx="1"/>
          </p:nvPr>
        </p:nvSpPr>
        <p:spPr>
          <a:xfrm>
            <a:off x="0" y="1600200"/>
            <a:ext cx="9144000" cy="5345130"/>
          </a:xfrm>
        </p:spPr>
        <p:txBody>
          <a:bodyPr>
            <a:normAutofit fontScale="85000" lnSpcReduction="10000"/>
          </a:bodyPr>
          <a:lstStyle/>
          <a:p>
            <a:pPr lvl="0" indent="0">
              <a:buNone/>
            </a:pPr>
            <a:r>
              <a:rPr dirty="0">
                <a:latin typeface="Courier"/>
              </a:rPr>
              <a:t>## # A </a:t>
            </a:r>
            <a:r>
              <a:rPr dirty="0" err="1">
                <a:latin typeface="Courier"/>
              </a:rPr>
              <a:t>tibble</a:t>
            </a:r>
            <a:r>
              <a:rPr dirty="0">
                <a:latin typeface="Courier"/>
              </a:rPr>
              <a:t>: 6 x 4
##   country      year  cases population
##   &lt;</a:t>
            </a:r>
            <a:r>
              <a:rPr dirty="0" err="1">
                <a:latin typeface="Courier"/>
              </a:rPr>
              <a:t>chr</a:t>
            </a:r>
            <a:r>
              <a:rPr dirty="0">
                <a:latin typeface="Courier"/>
              </a:rPr>
              <a:t>&gt;       &lt;int&gt;  &lt;int&gt;      &lt;int&gt;
## 1 Afghanistan  1999    745   19987071
## 2 Afghanistan  2000   2666   20595360
## 3 Brazil       1999  37737  172006362
## 4 Brazil       2000  80488  174504898
## 5 China        1999 212258 1272915272
## 6 China        2000 213766 1280428583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concept: tidy data</a:t>
            </a:r>
          </a:p>
        </p:txBody>
      </p:sp>
      <p:sp>
        <p:nvSpPr>
          <p:cNvPr id="3" name="Content Placeholder 2"/>
          <p:cNvSpPr>
            <a:spLocks noGrp="1"/>
          </p:cNvSpPr>
          <p:nvPr>
            <p:ph idx="1"/>
          </p:nvPr>
        </p:nvSpPr>
        <p:spPr/>
        <p:txBody>
          <a:bodyPr/>
          <a:lstStyle/>
          <a:p>
            <a:pPr lvl="1">
              <a:buAutoNum type="arabicPeriod"/>
            </a:pPr>
            <a:r>
              <a:t>Each variable must have its own column.</a:t>
            </a:r>
          </a:p>
          <a:p>
            <a:pPr lvl="1">
              <a:buAutoNum type="arabicPeriod"/>
            </a:pPr>
            <a:r>
              <a:t>Each observation must have its own row.</a:t>
            </a:r>
          </a:p>
          <a:p>
            <a:pPr lvl="1">
              <a:buAutoNum type="arabicPeriod"/>
            </a:pPr>
            <a:r>
              <a:t>Each value must have its own cell.</a:t>
            </a:r>
          </a:p>
        </p:txBody>
      </p:sp>
    </p:spTree>
    <p:extLst>
      <p:ext uri="{BB962C8B-B14F-4D97-AF65-F5344CB8AC3E}">
        <p14:creationId xmlns:p14="http://schemas.microsoft.com/office/powerpoint/2010/main" val="255132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Manipulating data with dplyr</a:t>
            </a:r>
          </a:p>
        </p:txBody>
      </p:sp>
      <p:sp>
        <p:nvSpPr>
          <p:cNvPr id="3" name="Content Placeholder 2"/>
          <p:cNvSpPr>
            <a:spLocks noGrp="1"/>
          </p:cNvSpPr>
          <p:nvPr>
            <p:ph idx="1"/>
          </p:nvPr>
        </p:nvSpPr>
        <p:spPr/>
        <p:txBody>
          <a:bodyPr/>
          <a:lstStyle/>
          <a:p>
            <a:pPr marL="0" lvl="0" indent="0">
              <a:buNone/>
            </a:pPr>
            <a:r>
              <a:rPr>
                <a:hlinkClick r:id="rId2"/>
              </a:rPr>
              <a:t>dplyr package</a:t>
            </a:r>
            <a:r>
              <a:t> provides functions to manipulate data frames (tibbles)</a:t>
            </a:r>
          </a:p>
          <a:p>
            <a:pPr marL="0" lvl="0" indent="0">
              <a:buNone/>
            </a:pPr>
            <a:r>
              <a:t>Conceptually broad categories of manipulation:</a:t>
            </a:r>
          </a:p>
          <a:p>
            <a:pPr lvl="1"/>
            <a:r>
              <a:t>carve: extract variables or cases</a:t>
            </a:r>
          </a:p>
          <a:p>
            <a:pPr lvl="1"/>
            <a:r>
              <a:t>expand: create new columns</a:t>
            </a:r>
          </a:p>
          <a:p>
            <a:pPr lvl="1"/>
            <a:r>
              <a:t>collapse: summarize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8816</Words>
  <Application>Microsoft Macintosh PowerPoint</Application>
  <PresentationFormat>On-screen Show (4:3)</PresentationFormat>
  <Paragraphs>297</Paragraphs>
  <Slides>64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Consolas</vt:lpstr>
      <vt:lpstr>Courier</vt:lpstr>
      <vt:lpstr>Office Theme</vt:lpstr>
      <vt:lpstr>Taking data manipulation to the next level</vt:lpstr>
      <vt:lpstr>What is the tidyverse?</vt:lpstr>
      <vt:lpstr>Key concept: tidy data</vt:lpstr>
      <vt:lpstr>Consider different formats for 1 data set</vt:lpstr>
      <vt:lpstr>Representation 1</vt:lpstr>
      <vt:lpstr>Representation 2</vt:lpstr>
      <vt:lpstr>Representation 3 - tidy</vt:lpstr>
      <vt:lpstr>Key concept: tidy data</vt:lpstr>
      <vt:lpstr>Manipulating data with dplyr</vt:lpstr>
      <vt:lpstr>select() allows you to select specific columns by name</vt:lpstr>
      <vt:lpstr>Refresher on sample data</vt:lpstr>
      <vt:lpstr>Refresher on sample data</vt:lpstr>
      <vt:lpstr>Example: select()</vt:lpstr>
      <vt:lpstr>Example: select()</vt:lpstr>
      <vt:lpstr>Drop specific columns</vt:lpstr>
      <vt:lpstr>select() combined with starts_with()</vt:lpstr>
      <vt:lpstr>filter() allows you to pick rows (cases) based on values</vt:lpstr>
      <vt:lpstr>Logical tests</vt:lpstr>
      <vt:lpstr>Example: filter()</vt:lpstr>
      <vt:lpstr>Example: filter() based on a list</vt:lpstr>
      <vt:lpstr>Example: filter() with more than one condition</vt:lpstr>
      <vt:lpstr>Example: filter() with OR condition</vt:lpstr>
      <vt:lpstr>Exercise 1</vt:lpstr>
      <vt:lpstr>Exercise 1 Comments</vt:lpstr>
      <vt:lpstr>Expanding your data set</vt:lpstr>
      <vt:lpstr>Example: mutate()</vt:lpstr>
      <vt:lpstr>Example: mutate()</vt:lpstr>
      <vt:lpstr>Example: mutate() with case_when() logic</vt:lpstr>
      <vt:lpstr>Example: mutate() with case_when() logic</vt:lpstr>
      <vt:lpstr>Example: mutate() with lubridate functions</vt:lpstr>
      <vt:lpstr>PowerPoint Presentation</vt:lpstr>
      <vt:lpstr>Calculate durations with mutate()</vt:lpstr>
      <vt:lpstr>Durations with different units</vt:lpstr>
      <vt:lpstr>Durations with different units</vt:lpstr>
      <vt:lpstr>Exercise 2</vt:lpstr>
      <vt:lpstr>Collapse (summarize) your data set</vt:lpstr>
      <vt:lpstr>Example: grouping and summarizing</vt:lpstr>
      <vt:lpstr>Example: grouping and summarizing by 2 variables</vt:lpstr>
      <vt:lpstr>Example: grouping and summarizing by 3 variables</vt:lpstr>
      <vt:lpstr>Exercise 3</vt:lpstr>
      <vt:lpstr>Start with groups of batch_name and compound_name</vt:lpstr>
      <vt:lpstr>Grouping behavior</vt:lpstr>
      <vt:lpstr>Run another summary without updating groups</vt:lpstr>
      <vt:lpstr>Establish another group</vt:lpstr>
      <vt:lpstr>Ungrouping helps keep downstream analysis clean</vt:lpstr>
      <vt:lpstr>Scale column-wise operations with across()</vt:lpstr>
      <vt:lpstr>Scale column-wise operations with across()</vt:lpstr>
      <vt:lpstr>Scale column-wise operations with across()</vt:lpstr>
      <vt:lpstr>Scale column-wise operations with across()</vt:lpstr>
      <vt:lpstr>where() selects columns based on specific criteria</vt:lpstr>
      <vt:lpstr>Can use na.rm argument with across()</vt:lpstr>
      <vt:lpstr>across() is compatible with a list of functions</vt:lpstr>
      <vt:lpstr>across() + mutate() to scale adding columns</vt:lpstr>
      <vt:lpstr>Exercise 4</vt:lpstr>
      <vt:lpstr>Shaping and tidying data with tidyr</vt:lpstr>
      <vt:lpstr>Shaping and tidying data with tidyr</vt:lpstr>
      <vt:lpstr>Gathering data with pivot_longer()</vt:lpstr>
      <vt:lpstr>PowerPoint Presentation</vt:lpstr>
      <vt:lpstr>Example: pivot_longer()</vt:lpstr>
      <vt:lpstr>Making data untidy</vt:lpstr>
      <vt:lpstr>Example: pivot_wider()</vt:lpstr>
      <vt:lpstr>Exercise 5</vt:lpstr>
      <vt:lpstr>Summary</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data manipulation to the next level</dc:title>
  <dc:creator/>
  <cp:keywords/>
  <cp:lastModifiedBy>Patrick C Mathias</cp:lastModifiedBy>
  <cp:revision>4</cp:revision>
  <dcterms:created xsi:type="dcterms:W3CDTF">2021-02-25T07:26:38Z</dcterms:created>
  <dcterms:modified xsi:type="dcterms:W3CDTF">2021-02-25T07:55:48Z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