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40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b.rstudio.com/getting-started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Using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Querying a table in the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061807" cy="5581436"/>
          </a:xfrm>
        </p:spPr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sz="5000" dirty="0" err="1">
                <a:latin typeface="Courier"/>
              </a:rPr>
              <a:t>rna</a:t>
            </a:r>
            <a:r>
              <a:rPr sz="5000" dirty="0">
                <a:latin typeface="Courier"/>
              </a:rPr>
              <a:t> </a:t>
            </a:r>
            <a:r>
              <a:rPr sz="5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5000" dirty="0">
                <a:latin typeface="Courier"/>
              </a:rPr>
              <a:t> </a:t>
            </a:r>
            <a:r>
              <a:rPr sz="5000" dirty="0" err="1">
                <a:solidFill>
                  <a:srgbClr val="06287E"/>
                </a:solidFill>
                <a:latin typeface="Courier"/>
              </a:rPr>
              <a:t>tbl</a:t>
            </a:r>
            <a:r>
              <a:rPr sz="5000" dirty="0">
                <a:latin typeface="Courier"/>
              </a:rPr>
              <a:t>(</a:t>
            </a:r>
            <a:r>
              <a:rPr sz="5000" dirty="0" err="1">
                <a:latin typeface="Courier"/>
              </a:rPr>
              <a:t>exampledb</a:t>
            </a:r>
            <a:r>
              <a:rPr sz="5000" dirty="0">
                <a:latin typeface="Courier"/>
              </a:rPr>
              <a:t>, </a:t>
            </a:r>
            <a:r>
              <a:rPr sz="5000" dirty="0">
                <a:solidFill>
                  <a:srgbClr val="4070A0"/>
                </a:solidFill>
                <a:latin typeface="Courier"/>
              </a:rPr>
              <a:t>"</a:t>
            </a:r>
            <a:r>
              <a:rPr sz="5000" dirty="0" err="1">
                <a:solidFill>
                  <a:srgbClr val="4070A0"/>
                </a:solidFill>
                <a:latin typeface="Courier"/>
              </a:rPr>
              <a:t>rna</a:t>
            </a:r>
            <a:r>
              <a:rPr sz="5000" dirty="0">
                <a:solidFill>
                  <a:srgbClr val="4070A0"/>
                </a:solidFill>
                <a:latin typeface="Courier"/>
              </a:rPr>
              <a:t>"</a:t>
            </a:r>
            <a:r>
              <a:rPr sz="5000" dirty="0">
                <a:latin typeface="Courier"/>
              </a:rPr>
              <a:t>)</a:t>
            </a:r>
            <a:br>
              <a:rPr sz="5000" dirty="0"/>
            </a:br>
            <a:r>
              <a:rPr sz="5000" dirty="0">
                <a:solidFill>
                  <a:srgbClr val="06287E"/>
                </a:solidFill>
                <a:latin typeface="Courier"/>
              </a:rPr>
              <a:t>head</a:t>
            </a:r>
            <a:r>
              <a:rPr sz="5000" dirty="0">
                <a:latin typeface="Courier"/>
              </a:rPr>
              <a:t>(</a:t>
            </a:r>
            <a:r>
              <a:rPr sz="5000" dirty="0" err="1">
                <a:latin typeface="Courier"/>
              </a:rPr>
              <a:t>rna</a:t>
            </a:r>
            <a:r>
              <a:rPr sz="5000" dirty="0">
                <a:latin typeface="Courier"/>
              </a:rPr>
              <a:t>, </a:t>
            </a:r>
            <a:r>
              <a:rPr sz="5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5000" dirty="0">
                <a:latin typeface="Courier"/>
              </a:rPr>
              <a:t>)</a:t>
            </a:r>
            <a:endParaRPr lang="en-US" sz="5000" dirty="0">
              <a:latin typeface="Courier"/>
            </a:endParaRPr>
          </a:p>
          <a:p>
            <a:pPr lvl="0" indent="0">
              <a:buNone/>
            </a:pPr>
            <a:endParaRPr sz="5000"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# Source:   lazy query [?? x 9]
## # Database: </a:t>
            </a:r>
            <a:r>
              <a:rPr dirty="0" err="1">
                <a:latin typeface="Courier"/>
              </a:rPr>
              <a:t>postgres</a:t>
            </a:r>
            <a:r>
              <a:rPr dirty="0">
                <a:latin typeface="Courier"/>
              </a:rPr>
              <a:t> [reader@hh-pgsql-public.ebi.ac.uk:5432/</a:t>
            </a:r>
            <a:r>
              <a:rPr dirty="0" err="1">
                <a:latin typeface="Courier"/>
              </a:rPr>
              <a:t>pfmegrnargs</a:t>
            </a:r>
            <a:r>
              <a:rPr dirty="0">
                <a:latin typeface="Courier"/>
              </a:rPr>
              <a:t>]
##        id </a:t>
            </a:r>
            <a:r>
              <a:rPr dirty="0" err="1">
                <a:latin typeface="Courier"/>
              </a:rPr>
              <a:t>upi</a:t>
            </a:r>
            <a:r>
              <a:rPr dirty="0">
                <a:latin typeface="Courier"/>
              </a:rPr>
              <a:t>   timestamp           </a:t>
            </a:r>
            <a:r>
              <a:rPr dirty="0" err="1">
                <a:latin typeface="Courier"/>
              </a:rPr>
              <a:t>userstamp</a:t>
            </a:r>
            <a:r>
              <a:rPr dirty="0">
                <a:latin typeface="Courier"/>
              </a:rPr>
              <a:t> crc64   </a:t>
            </a:r>
            <a:r>
              <a:rPr dirty="0" err="1">
                <a:latin typeface="Courier"/>
              </a:rPr>
              <a:t>len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seq_short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seq_long</a:t>
            </a:r>
            <a:r>
              <a:rPr dirty="0">
                <a:latin typeface="Courier"/>
              </a:rPr>
              <a:t>
##    &lt;int6&gt;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  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&lt;int&gt;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
##  1 6.00e6 URS0… 2014-05-29 13:51:05 RNACEN    D8C6…  1337 GACGAACG… &lt;NA&gt;    
##  2 6.00e6 URS0… 2014-05-29 13:51:05 RNACEN    B0B4…   293 TTACCGAG… &lt;NA&gt;    
##  3 6.00e6 URS0… 2014-05-29 13:51:05 RNACEN    3761…  1474 GAGAGTTT… &lt;NA&gt;    
##  4 6.00e6 URS0… 2014-05-29 13:51:05 RNACEN    316B…  1353 GATGAACG… &lt;NA&gt;    
##  5 6.00e6 URS0… 2014-05-29 13:51:05 RNACEN    B158…   446 TAGAGCGG… &lt;NA&gt;    
##  6 6.00e6 URS0… 2014-05-29 13:51:05 RNACEN    AA0C…   533 AGGAAGGT… &lt;NA&gt;    
##  7 6.00e6 URS0… 2014-05-29 13:51:05 RNACEN    93BB…   163 CAAACGAC… &lt;NA&gt;    
##  8 6.00e6 URS0… 2014-05-29 13:51:05 RNACEN    82B8…   407 TGCTTAAC… &lt;NA&gt;    
##  9 6.00e6 URS0… 2014-05-29 13:51:05 RNACEN    5160…    88 TACACACC… &lt;NA&gt;    
## 10 6.00e6 URS0… 2014-05-29 13:51:05 RNACEN    4935…    69 AAGGGCTT… &lt;NA&gt;    
## # … with 1 more variable: md5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</a:t>
            </a:r>
          </a:p>
          <a:p>
            <a:pPr lvl="1"/>
            <a:r>
              <a:rPr dirty="0" err="1">
                <a:latin typeface="Courier"/>
              </a:rPr>
              <a:t>tbl</a:t>
            </a:r>
            <a:r>
              <a:rPr dirty="0">
                <a:latin typeface="Courier"/>
              </a:rPr>
              <a:t>()</a:t>
            </a:r>
            <a:r>
              <a:rPr dirty="0"/>
              <a:t> points specifically to “</a:t>
            </a:r>
            <a:r>
              <a:rPr dirty="0" err="1"/>
              <a:t>rna</a:t>
            </a:r>
            <a:r>
              <a:rPr dirty="0"/>
              <a:t>” table</a:t>
            </a:r>
          </a:p>
          <a:p>
            <a:pPr lvl="1"/>
            <a:r>
              <a:rPr dirty="0"/>
              <a:t>Nothing is retrieved until necessary, e.g. </a:t>
            </a:r>
            <a:r>
              <a:rPr dirty="0">
                <a:latin typeface="Courier"/>
              </a:rPr>
              <a:t>head()</a:t>
            </a:r>
            <a:r>
              <a:rPr dirty="0"/>
              <a:t>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Disconnect from DB when finished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dbDisconnect</a:t>
            </a:r>
            <a:r>
              <a:rPr>
                <a:latin typeface="Courier"/>
              </a:rPr>
              <a:t>(exampledb)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Exericise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project dataset for the course is included in a file called “</a:t>
            </a:r>
            <a:r>
              <a:rPr dirty="0" err="1"/>
              <a:t>project_data.sqlite</a:t>
            </a:r>
            <a:r>
              <a:rPr dirty="0"/>
              <a:t>”, so we will connect to this this SQLite database. </a:t>
            </a:r>
            <a:endParaRPr lang="en-US" dirty="0"/>
          </a:p>
          <a:p>
            <a:pPr marL="0" lvl="0" indent="0">
              <a:buNone/>
            </a:pPr>
            <a:r>
              <a:rPr dirty="0"/>
              <a:t>1. Use the </a:t>
            </a:r>
            <a:r>
              <a:rPr dirty="0" err="1">
                <a:latin typeface="Courier"/>
              </a:rPr>
              <a:t>dbConnect</a:t>
            </a:r>
            <a:r>
              <a:rPr dirty="0">
                <a:latin typeface="Courier"/>
              </a:rPr>
              <a:t>()</a:t>
            </a:r>
            <a:r>
              <a:rPr dirty="0"/>
              <a:t> function to connect to this database </a:t>
            </a:r>
            <a:endParaRPr lang="en-US" dirty="0"/>
          </a:p>
          <a:p>
            <a:pPr marL="0" lvl="0" indent="0">
              <a:buNone/>
            </a:pPr>
            <a:r>
              <a:rPr dirty="0"/>
              <a:t>2. Connect to the “sample” table and view the first 10 records. </a:t>
            </a:r>
            <a:endParaRPr lang="en-US" dirty="0"/>
          </a:p>
          <a:p>
            <a:pPr marL="0" lvl="0" indent="0">
              <a:buNone/>
            </a:pPr>
            <a:r>
              <a:rPr dirty="0"/>
              <a:t>3. Perform a </a:t>
            </a:r>
            <a:r>
              <a:rPr dirty="0">
                <a:latin typeface="Courier"/>
              </a:rPr>
              <a:t>summary()</a:t>
            </a:r>
            <a:r>
              <a:rPr dirty="0"/>
              <a:t> on only the standards from the sample table (</a:t>
            </a:r>
            <a:r>
              <a:rPr dirty="0" err="1"/>
              <a:t>sample_type</a:t>
            </a:r>
            <a:r>
              <a:rPr dirty="0"/>
              <a:t> == ‘standard’) and note the minimum, median, and maximum concentrations.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Structured query language (SQL, pronounced both as “S-Q-L” and sequel) is the standard DB query language used by most systems</a:t>
            </a:r>
          </a:p>
          <a:p>
            <a:pPr lvl="1"/>
            <a:r>
              <a:t>Core principles have largely been adopted by R Tidyverse developers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Core database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 are represented as a group of tables, which is analagous to working with a group of data frames.</a:t>
            </a:r>
          </a:p>
          <a:p>
            <a:pPr lvl="1"/>
            <a:r>
              <a:t>The principles of tidy data are adapted from common relational database practices:</a:t>
            </a:r>
          </a:p>
          <a:p>
            <a:pPr lvl="2"/>
            <a:r>
              <a:t>Observations are represented by rows (often called tuples in relational database speak)</a:t>
            </a:r>
          </a:p>
          <a:p>
            <a:pPr lvl="2"/>
            <a:r>
              <a:t>Variables are stored in columns (commonly referred to as fields)</a:t>
            </a:r>
          </a:p>
          <a:p>
            <a:pPr lvl="1"/>
            <a:r>
              <a:t>Tables are linked together with variables that are shared - this principle is used to join data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SQL queries have 3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SELECT clause chooses the columns to return in a query</a:t>
            </a:r>
          </a:p>
          <a:p>
            <a:pPr lvl="1"/>
            <a:r>
              <a:t>FROM clause chooses the table(s) from which the columns are returned</a:t>
            </a:r>
          </a:p>
          <a:p>
            <a:pPr lvl="1"/>
            <a:r>
              <a:t>WHERE clause specifies inclusion/exclusion criteria for rows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289" y="1600200"/>
            <a:ext cx="9267290" cy="5355404"/>
          </a:xfrm>
        </p:spPr>
        <p:txBody>
          <a:bodyPr/>
          <a:lstStyle/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 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sample_name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compound_name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ion_ratio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FROM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sample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LIMIT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query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ion_ratio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Displaying records 1 - 10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Specify a subset of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 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sample_name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compound_name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ion_ratio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FROM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sample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WHERE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compound_name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'morphine'</a:t>
            </a:r>
            <a:r>
              <a:rPr dirty="0">
                <a:latin typeface="Courier"/>
              </a:rPr>
              <a:t>   </a:t>
            </a:r>
            <a:r>
              <a:rPr i="1" dirty="0">
                <a:solidFill>
                  <a:srgbClr val="60A0B0"/>
                </a:solidFill>
                <a:latin typeface="Courier"/>
              </a:rPr>
              <a:t>-- Note the single quotes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Specify a subset of rows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ion_ratio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0.7348524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0.8170208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0.8847819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0.7138970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0.8650822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0.8288112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Displaying records 1 - 10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Lesson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Add your “project_data.sqlite” file (downloaded prior to class) containing a database of the course mass spec project results into your “data” folder.</a:t>
            </a:r>
          </a:p>
          <a:p>
            <a:pPr lvl="1">
              <a:buAutoNum type="arabicPeriod"/>
            </a:pPr>
            <a:r>
              <a:t>Install a couple packages specific to different “flavors” of SQL: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"RSQLite"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"RPostgres"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dependencies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2400" dirty="0">
                <a:latin typeface="Courier"/>
              </a:rPr>
              <a:t>  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2400" dirty="0" err="1">
                <a:latin typeface="Courier"/>
              </a:rPr>
              <a:t>.batch_name</a:t>
            </a:r>
            <a:r>
              <a:rPr sz="2400" dirty="0">
                <a:latin typeface="Courier"/>
              </a:rPr>
              <a:t>,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2400" dirty="0" err="1">
                <a:latin typeface="Courier"/>
              </a:rPr>
              <a:t>.sample_name</a:t>
            </a:r>
            <a:r>
              <a:rPr sz="2400" dirty="0">
                <a:latin typeface="Courier"/>
              </a:rPr>
              <a:t>,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2400" dirty="0" err="1">
                <a:latin typeface="Courier"/>
              </a:rPr>
              <a:t>.compound_name</a:t>
            </a:r>
            <a:r>
              <a:rPr sz="2400" dirty="0">
                <a:latin typeface="Courier"/>
              </a:rPr>
              <a:t>,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2400" dirty="0" err="1">
                <a:latin typeface="Courier"/>
              </a:rPr>
              <a:t>.concentration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dirty="0" err="1">
                <a:latin typeface="Courier"/>
              </a:rPr>
              <a:t>batch.instrument_name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batch.reviewer_name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batch.calibration_slope</a:t>
            </a:r>
            <a:br>
              <a:rPr sz="2400" dirty="0"/>
            </a:br>
            <a:r>
              <a:rPr sz="2400" b="1" dirty="0">
                <a:solidFill>
                  <a:srgbClr val="007020"/>
                </a:solidFill>
                <a:latin typeface="Courier"/>
              </a:rPr>
              <a:t>FROM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sample</a:t>
            </a:r>
            <a:br>
              <a:rPr sz="2400" dirty="0"/>
            </a:br>
            <a:r>
              <a:rPr sz="2400" dirty="0">
                <a:latin typeface="Courier"/>
              </a:rPr>
              <a:t>       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INNER</a:t>
            </a:r>
            <a:r>
              <a:rPr sz="2400" dirty="0">
                <a:latin typeface="Courier"/>
              </a:rPr>
              <a:t>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JOIN</a:t>
            </a:r>
            <a:r>
              <a:rPr sz="2400" dirty="0">
                <a:latin typeface="Courier"/>
              </a:rPr>
              <a:t> batch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ON</a:t>
            </a:r>
            <a:r>
              <a:rPr sz="2400" dirty="0">
                <a:latin typeface="Courier"/>
              </a:rPr>
              <a:t>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2400" dirty="0" err="1">
                <a:latin typeface="Courier"/>
              </a:rPr>
              <a:t>.batch_name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666666"/>
                </a:solidFill>
                <a:latin typeface="Courier"/>
              </a:rPr>
              <a:t>=</a:t>
            </a:r>
            <a:r>
              <a:rPr sz="2400" dirty="0">
                <a:latin typeface="Courier"/>
              </a:rPr>
              <a:t> </a:t>
            </a:r>
            <a:r>
              <a:rPr sz="2400" dirty="0" err="1">
                <a:latin typeface="Courier"/>
              </a:rPr>
              <a:t>batch.batch_name</a:t>
            </a:r>
            <a:br>
              <a:rPr sz="2400" dirty="0"/>
            </a:br>
            <a:r>
              <a:rPr sz="2400" dirty="0">
                <a:latin typeface="Courier"/>
              </a:rPr>
              <a:t>         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AND</a:t>
            </a:r>
            <a:r>
              <a:rPr sz="2400" dirty="0">
                <a:latin typeface="Courier"/>
              </a:rPr>
              <a:t>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sample</a:t>
            </a:r>
            <a:r>
              <a:rPr sz="2400" dirty="0" err="1">
                <a:latin typeface="Courier"/>
              </a:rPr>
              <a:t>.compound_name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666666"/>
                </a:solidFill>
                <a:latin typeface="Courier"/>
              </a:rPr>
              <a:t>=</a:t>
            </a:r>
            <a:r>
              <a:rPr sz="2400" dirty="0">
                <a:latin typeface="Courier"/>
              </a:rPr>
              <a:t> </a:t>
            </a:r>
            <a:r>
              <a:rPr sz="2400" dirty="0" err="1">
                <a:latin typeface="Courier"/>
              </a:rPr>
              <a:t>batch.compound_name</a:t>
            </a:r>
            <a:br>
              <a:rPr sz="2400" dirty="0"/>
            </a:br>
            <a:r>
              <a:rPr sz="2400" b="1" dirty="0">
                <a:solidFill>
                  <a:srgbClr val="007020"/>
                </a:solidFill>
                <a:latin typeface="Courier"/>
              </a:rPr>
              <a:t>LIMIT</a:t>
            </a:r>
            <a:r>
              <a:rPr sz="2400" dirty="0">
                <a:latin typeface="Courier"/>
              </a:rPr>
              <a:t> 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 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5030"/>
              </p:ext>
            </p:extLst>
          </p:nvPr>
        </p:nvGraphicFramePr>
        <p:xfrm>
          <a:off x="92467" y="1315092"/>
          <a:ext cx="9051532" cy="622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3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batch_name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instrument_name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reviewer_name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calibration_slope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0.0081921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0.0065643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0.0090238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0.0081921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Retrieve sample and batch data (like the example above) for oxycodone (compound_name) and unknown samples (sample_type). Collect only the first 20 results.</a:t>
            </a:r>
          </a:p>
          <a:p>
            <a:pPr lvl="1">
              <a:buAutoNum type="arabicPeriod"/>
            </a:pPr>
            <a:r>
              <a:t>Disconnect from the project database (hint: this is R code, not SQL).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databases securely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Consider the path of data from remote server to local machine</a:t>
            </a:r>
          </a:p>
          <a:p>
            <a:pPr lvl="1"/>
            <a:r>
              <a:t>Avoid storing credentials to databases (especially with sensitive info) in plain text in code</a:t>
            </a:r>
          </a:p>
          <a:p>
            <a:pPr lvl="2"/>
            <a:r>
              <a:t>Very important for any code that is committed to repositories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Storing credentials with keyring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keyring package allows storage of credentials on operating system credential management system (e.g. OS X Keychain)</a:t>
            </a:r>
          </a:p>
          <a:p>
            <a:pPr lvl="1"/>
            <a:r>
              <a:t>Set up database password one time with </a:t>
            </a:r>
            <a:r>
              <a:rPr>
                <a:latin typeface="Courier"/>
              </a:rPr>
              <a:t>key_set()</a:t>
            </a:r>
          </a:p>
          <a:p>
            <a:pPr lvl="1"/>
            <a:r>
              <a:t>Credentials can be accessed whenever user is signed into OS</a:t>
            </a:r>
          </a:p>
          <a:p>
            <a:pPr lvl="2"/>
            <a:r>
              <a:t>Username called with </a:t>
            </a:r>
            <a:r>
              <a:rPr>
                <a:latin typeface="Courier"/>
              </a:rPr>
              <a:t>key_list()</a:t>
            </a:r>
          </a:p>
          <a:p>
            <a:pPr lvl="2"/>
            <a:r>
              <a:t>Password called with </a:t>
            </a:r>
            <a:r>
              <a:rPr>
                <a:latin typeface="Courier"/>
              </a:rPr>
              <a:t>key_get()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keyring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con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dbConnect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odbc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odbc</a:t>
            </a:r>
            <a:r>
              <a:rPr dirty="0">
                <a:latin typeface="Courier"/>
              </a:rPr>
              <a:t>(),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Driver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SQLServer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Server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"my-database"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Port 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1433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Database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"default"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UID      =</a:t>
            </a:r>
            <a:r>
              <a:rPr dirty="0">
                <a:latin typeface="Courier"/>
              </a:rPr>
              <a:t> keyring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key_list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"my-database"</a:t>
            </a:r>
            <a:r>
              <a:rPr dirty="0">
                <a:latin typeface="Courier"/>
              </a:rPr>
              <a:t>)[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], </a:t>
            </a:r>
            <a:r>
              <a:rPr i="1" dirty="0">
                <a:solidFill>
                  <a:srgbClr val="60A0B0"/>
                </a:solidFill>
                <a:latin typeface="Courier"/>
              </a:rPr>
              <a:t># format to retrieve username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PWD      =</a:t>
            </a:r>
            <a:r>
              <a:rPr dirty="0">
                <a:latin typeface="Courier"/>
              </a:rPr>
              <a:t> keyring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key_get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"my-database"</a:t>
            </a:r>
            <a:r>
              <a:rPr dirty="0">
                <a:latin typeface="Courier"/>
              </a:rPr>
              <a:t>)) </a:t>
            </a:r>
            <a:r>
              <a:rPr i="1" dirty="0">
                <a:solidFill>
                  <a:srgbClr val="60A0B0"/>
                </a:solidFill>
                <a:latin typeface="Courier"/>
              </a:rPr>
              <a:t># retrieves password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 up configuration with config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Alternative approach: define database connection configuration in file external from script</a:t>
            </a:r>
          </a:p>
          <a:p>
            <a:pPr lvl="2"/>
            <a:r>
              <a:t>File can be restricted to only your user account (e.g. chmod 600 “filename”)</a:t>
            </a:r>
          </a:p>
          <a:p>
            <a:pPr lvl="1"/>
            <a:r>
              <a:t>Create a config.yml file that has key value pairs for various connection properties</a:t>
            </a:r>
          </a:p>
          <a:p>
            <a:pPr lvl="1"/>
            <a:r>
              <a:t>Use </a:t>
            </a:r>
            <a:r>
              <a:rPr>
                <a:latin typeface="Courier"/>
              </a:rPr>
              <a:t>get()</a:t>
            </a:r>
            <a:r>
              <a:t> from config package to retrieve info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config.yml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default:
  </a:t>
            </a:r>
            <a:r>
              <a:rPr dirty="0" err="1">
                <a:latin typeface="Courier"/>
              </a:rPr>
              <a:t>datawarehouse</a:t>
            </a:r>
            <a:r>
              <a:rPr dirty="0">
                <a:latin typeface="Courier"/>
              </a:rPr>
              <a:t>:
    driver: 'Postgres' 
    server: '</a:t>
            </a:r>
            <a:r>
              <a:rPr dirty="0" err="1">
                <a:latin typeface="Courier"/>
              </a:rPr>
              <a:t>mydb-test.company.com</a:t>
            </a:r>
            <a:r>
              <a:rPr dirty="0">
                <a:latin typeface="Courier"/>
              </a:rPr>
              <a:t>'
    </a:t>
            </a:r>
            <a:r>
              <a:rPr dirty="0" err="1">
                <a:latin typeface="Courier"/>
              </a:rPr>
              <a:t>uid</a:t>
            </a:r>
            <a:r>
              <a:rPr dirty="0">
                <a:latin typeface="Courier"/>
              </a:rPr>
              <a:t>: 'local-account'
    </a:t>
            </a:r>
            <a:r>
              <a:rPr dirty="0" err="1">
                <a:latin typeface="Courier"/>
              </a:rPr>
              <a:t>pwd</a:t>
            </a:r>
            <a:r>
              <a:rPr dirty="0">
                <a:latin typeface="Courier"/>
              </a:rPr>
              <a:t>: 'my-password'  
    port: 5432
    database: 'regional-sales'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Retrieve info from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dw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config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>
                <a:solidFill>
                  <a:srgbClr val="06287E"/>
                </a:solidFill>
                <a:latin typeface="Courier"/>
              </a:rPr>
              <a:t>get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datawarehouse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con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DBI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dbConnect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odbc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odbc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 </a:t>
            </a:r>
            <a:r>
              <a:rPr dirty="0">
                <a:solidFill>
                  <a:srgbClr val="7D9029"/>
                </a:solidFill>
                <a:latin typeface="Courier"/>
              </a:rPr>
              <a:t>Driver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dw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driver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</a:t>
            </a:r>
            <a:r>
              <a:rPr dirty="0">
                <a:solidFill>
                  <a:srgbClr val="7D9029"/>
                </a:solidFill>
                <a:latin typeface="Courier"/>
              </a:rPr>
              <a:t>Server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dw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server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</a:t>
            </a:r>
            <a:r>
              <a:rPr dirty="0">
                <a:solidFill>
                  <a:srgbClr val="7D9029"/>
                </a:solidFill>
                <a:latin typeface="Courier"/>
              </a:rPr>
              <a:t>UID   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dw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uid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</a:t>
            </a:r>
            <a:r>
              <a:rPr dirty="0">
                <a:solidFill>
                  <a:srgbClr val="7D9029"/>
                </a:solidFill>
                <a:latin typeface="Courier"/>
              </a:rPr>
              <a:t>PWD   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dw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pwd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</a:t>
            </a:r>
            <a:r>
              <a:rPr dirty="0">
                <a:solidFill>
                  <a:srgbClr val="7D9029"/>
                </a:solidFill>
                <a:latin typeface="Courier"/>
              </a:rPr>
              <a:t>Port  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dw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port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</a:t>
            </a:r>
            <a:r>
              <a:rPr dirty="0">
                <a:solidFill>
                  <a:srgbClr val="7D9029"/>
                </a:solidFill>
                <a:latin typeface="Courier"/>
              </a:rPr>
              <a:t>Database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dw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database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9" y="1600200"/>
            <a:ext cx="9072081" cy="5334856"/>
          </a:xfrm>
        </p:spPr>
        <p:txBody>
          <a:bodyPr>
            <a:normAutofit lnSpcReduction="10000"/>
          </a:bodyPr>
          <a:lstStyle/>
          <a:p>
            <a:pPr lvl="1">
              <a:buAutoNum type="arabicPeriod"/>
            </a:pPr>
            <a:r>
              <a:rPr dirty="0"/>
              <a:t>Install the config package with </a:t>
            </a:r>
            <a:r>
              <a:rPr dirty="0" err="1">
                <a:latin typeface="Courier"/>
              </a:rPr>
              <a:t>install.packages</a:t>
            </a:r>
            <a:r>
              <a:rPr dirty="0">
                <a:latin typeface="Courier"/>
              </a:rPr>
              <a:t>("config")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/>
              <a:t>Create a </a:t>
            </a:r>
            <a:r>
              <a:rPr dirty="0" err="1"/>
              <a:t>config.yml</a:t>
            </a:r>
            <a:r>
              <a:rPr dirty="0"/>
              <a:t> file in the same directory as this R Markdown document and include the following info: host, </a:t>
            </a:r>
            <a:r>
              <a:rPr dirty="0" err="1"/>
              <a:t>dbname</a:t>
            </a:r>
            <a:r>
              <a:rPr dirty="0"/>
              <a:t>, port, username, password. Note that exact names of the configuration fields are dependent on the driver (the example above is for a different type of connection than PostgreSQL).</a:t>
            </a:r>
          </a:p>
          <a:p>
            <a:pPr lvl="1">
              <a:buAutoNum type="arabicPeriod"/>
            </a:pPr>
            <a:r>
              <a:rPr dirty="0"/>
              <a:t>Connect to the database and retrieve the first 20 entries of the </a:t>
            </a:r>
            <a:r>
              <a:rPr dirty="0" err="1"/>
              <a:t>rna</a:t>
            </a:r>
            <a:r>
              <a:rPr dirty="0"/>
              <a:t> table, similarly to what we retrieved in the original example.</a:t>
            </a:r>
          </a:p>
          <a:p>
            <a:pPr lvl="1">
              <a:buAutoNum type="arabicPeriod"/>
            </a:pPr>
            <a:r>
              <a:rPr dirty="0"/>
              <a:t>Disconnect from the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Motivations for working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Collecting longitudinal data and want to work with a large number of files over some time period (dozens or more)</a:t>
            </a:r>
          </a:p>
          <a:p>
            <a:pPr lvl="1"/>
            <a:r>
              <a:t>Data set is large and exceeds the memory of the system you are analyzing data on</a:t>
            </a:r>
          </a:p>
          <a:p>
            <a:pPr lvl="1"/>
            <a:r>
              <a:t>Data already exists in a relational database</a:t>
            </a:r>
          </a:p>
          <a:p>
            <a:pPr lvl="2"/>
            <a:r>
              <a:t>Dashboards that automatically refresh based on underlying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https://db.rstudio.com/getting-started/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Databases can provide better support than working with files when data sets are large or longitudinal data is collected over time.</a:t>
            </a:r>
          </a:p>
          <a:p>
            <a:pPr lvl="1"/>
            <a:r>
              <a:rPr>
                <a:latin typeface="Courier"/>
              </a:rPr>
              <a:t>dbConnect()</a:t>
            </a:r>
            <a:r>
              <a:t> enables connections to databases but specific drivers are required for specific types of databases.</a:t>
            </a:r>
          </a:p>
          <a:p>
            <a:pPr lvl="1"/>
            <a:r>
              <a:t>Functions from dplyr can be translated to SQL to allow access to data without writing SQL queries.</a:t>
            </a:r>
          </a:p>
          <a:p>
            <a:pPr lvl="1"/>
            <a:r>
              <a:t>Security considerations are important for database connections, especially if sensitive information is stored - The keyring and config packages can support best practices for maintaining credentials.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Configuration 1: local database</a:t>
            </a:r>
          </a:p>
        </p:txBody>
      </p:sp>
      <p:pic>
        <p:nvPicPr>
          <p:cNvPr id="3" name="Picture 1" descr="../assets/local_db_conn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Local database configuration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Database is on same machine as RStudio</a:t>
            </a:r>
          </a:p>
          <a:p>
            <a:pPr lvl="1"/>
            <a:r>
              <a:t>May or may not require additional credentials, i.e. database may require separate username and password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Configuration 2: database on separate server</a:t>
            </a:r>
          </a:p>
        </p:txBody>
      </p:sp>
      <p:pic>
        <p:nvPicPr>
          <p:cNvPr id="3" name="Picture 1" descr="../assets/remote_db_conn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57500"/>
            <a:ext cx="82296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Remote database configuration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Database on separate server</a:t>
            </a:r>
          </a:p>
          <a:p>
            <a:pPr lvl="1"/>
            <a:r>
              <a:t>Very likely that separate credentials are requried to log into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Connecting with relational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DBI package provides functions to connect to and perform operations on DBs</a:t>
            </a:r>
          </a:p>
          <a:p>
            <a:pPr lvl="1"/>
            <a:r>
              <a:rPr>
                <a:latin typeface="Courier"/>
              </a:rPr>
              <a:t>dbConnect()</a:t>
            </a:r>
            <a:r>
              <a:t> function sets up connection with parameters specific to type of DB</a:t>
            </a:r>
          </a:p>
          <a:p>
            <a:pPr lvl="1"/>
            <a:r>
              <a:t>First argument indicates type of database to connect to</a:t>
            </a:r>
          </a:p>
          <a:p>
            <a:pPr lvl="1"/>
            <a:r>
              <a:t>Examples of types of DBs:</a:t>
            </a:r>
          </a:p>
          <a:p>
            <a:pPr lvl="2"/>
            <a:r>
              <a:t>Microsoft SQL Server</a:t>
            </a:r>
          </a:p>
          <a:p>
            <a:pPr lvl="2"/>
            <a:r>
              <a:t>PostgreSQL</a:t>
            </a:r>
          </a:p>
          <a:p>
            <a:pPr lvl="2"/>
            <a:r>
              <a:t>MySQL</a:t>
            </a:r>
          </a:p>
          <a:p>
            <a:pPr lvl="2"/>
            <a:r>
              <a:t>SQLite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DB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6854" y="1600200"/>
            <a:ext cx="9400854" cy="535540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000" dirty="0" err="1">
                <a:latin typeface="Courier"/>
              </a:rPr>
              <a:t>exampledb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dbConnect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RPostgres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>
                <a:solidFill>
                  <a:srgbClr val="06287E"/>
                </a:solidFill>
                <a:latin typeface="Courier"/>
              </a:rPr>
              <a:t>Postgres</a:t>
            </a:r>
            <a:r>
              <a:rPr sz="2000" dirty="0">
                <a:latin typeface="Courier"/>
              </a:rPr>
              <a:t>(),</a:t>
            </a:r>
            <a:br>
              <a:rPr sz="2000" dirty="0"/>
            </a:br>
            <a:r>
              <a:rPr sz="2000" dirty="0">
                <a:latin typeface="Courier"/>
              </a:rPr>
              <a:t>       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host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hh-pgsql-public.ebi.ac.uk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</a:t>
            </a:r>
            <a:r>
              <a:rPr sz="2000" dirty="0">
                <a:latin typeface="Courier"/>
              </a:rPr>
              <a:t>,  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server address</a:t>
            </a:r>
            <a:br>
              <a:rPr sz="2000" dirty="0"/>
            </a:br>
            <a:r>
              <a:rPr sz="2000" dirty="0">
                <a:latin typeface="Courier"/>
              </a:rPr>
              <a:t>       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port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5432</a:t>
            </a:r>
            <a:r>
              <a:rPr sz="2000" dirty="0">
                <a:latin typeface="Courier"/>
              </a:rPr>
              <a:t>,  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PostgreSQL TCP port is 5432 by default</a:t>
            </a:r>
            <a:br>
              <a:rPr sz="2000" dirty="0"/>
            </a:br>
            <a:r>
              <a:rPr sz="2000" dirty="0">
                <a:latin typeface="Courier"/>
              </a:rPr>
              <a:t>                     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dbname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pfmegrnargs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</a:t>
            </a:r>
            <a:r>
              <a:rPr sz="2000" dirty="0">
                <a:latin typeface="Courier"/>
              </a:rPr>
              <a:t>,  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specific database to access (may be multiple 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dbs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       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user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'reader'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     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password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'NWDMCE5xdipIjRrp'</a:t>
            </a:r>
            <a:r>
              <a:rPr sz="20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Microsoft Macintosh PowerPoint</Application>
  <PresentationFormat>On-screen Show (4:3)</PresentationFormat>
  <Paragraphs>246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</vt:lpstr>
      <vt:lpstr>Office Theme</vt:lpstr>
      <vt:lpstr>Using databases</vt:lpstr>
      <vt:lpstr>Lesson setup</vt:lpstr>
      <vt:lpstr>Motivations for working with relational databases</vt:lpstr>
      <vt:lpstr>Configuration 1: local database</vt:lpstr>
      <vt:lpstr>PowerPoint Presentation</vt:lpstr>
      <vt:lpstr>Configuration 2: database on separate server</vt:lpstr>
      <vt:lpstr>PowerPoint Presentation</vt:lpstr>
      <vt:lpstr>Connecting with relational database management systems</vt:lpstr>
      <vt:lpstr>Example DB connection</vt:lpstr>
      <vt:lpstr>Querying a table in the DB</vt:lpstr>
      <vt:lpstr>Disconnect from DB when finished</vt:lpstr>
      <vt:lpstr>Exericise 1</vt:lpstr>
      <vt:lpstr>Basics of SQL</vt:lpstr>
      <vt:lpstr>Core database concepts</vt:lpstr>
      <vt:lpstr>Basic SQL queries have 3 clauses</vt:lpstr>
      <vt:lpstr>Basic query</vt:lpstr>
      <vt:lpstr>Basic query</vt:lpstr>
      <vt:lpstr>Specify a subset of rows</vt:lpstr>
      <vt:lpstr>Specify a subset of rows</vt:lpstr>
      <vt:lpstr>Join tables</vt:lpstr>
      <vt:lpstr>Join tables</vt:lpstr>
      <vt:lpstr>Exercise 2</vt:lpstr>
      <vt:lpstr>Working with databases securely</vt:lpstr>
      <vt:lpstr>Storing credentials with keyring package</vt:lpstr>
      <vt:lpstr>Example keyring configuration</vt:lpstr>
      <vt:lpstr>Set up configuration with config package</vt:lpstr>
      <vt:lpstr>Example config.yml</vt:lpstr>
      <vt:lpstr>Retrieve info from config file</vt:lpstr>
      <vt:lpstr>Exercise 3</vt:lpstr>
      <vt:lpstr>Additional 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databases</dc:title>
  <dc:creator/>
  <cp:keywords/>
  <cp:lastModifiedBy>Patrick C Mathias</cp:lastModifiedBy>
  <cp:revision>1</cp:revision>
  <dcterms:created xsi:type="dcterms:W3CDTF">2021-02-25T15:38:11Z</dcterms:created>
  <dcterms:modified xsi:type="dcterms:W3CDTF">2021-02-25T15:41:16Z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