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4" r:id="rId5"/>
    <p:sldId id="261" r:id="rId6"/>
    <p:sldId id="262" r:id="rId7"/>
    <p:sldId id="263" r:id="rId8"/>
    <p:sldId id="265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3" d="100"/>
          <a:sy n="83" d="100"/>
        </p:scale>
        <p:origin x="-1448" y="-104"/>
      </p:cViewPr>
      <p:guideLst>
        <p:guide orient="horz" pos="95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B69A5-A8BE-754D-B4C2-9BD241E0E4DA}" type="datetimeFigureOut">
              <a:rPr lang="en-US" smtClean="0"/>
              <a:t>3/31/19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A9D84-EBCB-7F4E-A4A3-6062DD0C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5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 you have, how can you best use that data,</a:t>
            </a:r>
            <a:r>
              <a:rPr lang="en-US" baseline="0" dirty="0" smtClean="0"/>
              <a:t> and </a:t>
            </a:r>
            <a:r>
              <a:rPr lang="en-US" dirty="0" smtClean="0"/>
              <a:t>what other</a:t>
            </a:r>
            <a:r>
              <a:rPr lang="en-US" baseline="0" dirty="0" smtClean="0"/>
              <a:t> data may you need?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0E746-E50A-804A-9715-3A30BEE8C6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9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Univariate</a:t>
            </a:r>
            <a:r>
              <a:rPr lang="en-US" dirty="0" smtClean="0"/>
              <a:t> methods look at one variable (data column) at a time,</a:t>
            </a:r>
          </a:p>
          <a:p>
            <a:r>
              <a:rPr lang="en-US" dirty="0" smtClean="0"/>
              <a:t>while multivariate methods look at two or more variables at a time to explore</a:t>
            </a:r>
          </a:p>
          <a:p>
            <a:r>
              <a:rPr lang="en-US" dirty="0" smtClean="0"/>
              <a:t>relationships.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0E746-E50A-804A-9715-3A30BEE8C6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8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C9AE-A4AC-B946-A3C2-3FD25ED777B9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868A-9D67-F349-9A36-F62CBD31B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8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C9AE-A4AC-B946-A3C2-3FD25ED777B9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868A-9D67-F349-9A36-F62CBD31B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1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C9AE-A4AC-B946-A3C2-3FD25ED777B9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868A-9D67-F349-9A36-F62CBD31B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4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C9AE-A4AC-B946-A3C2-3FD25ED777B9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868A-9D67-F349-9A36-F62CBD31B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1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C9AE-A4AC-B946-A3C2-3FD25ED777B9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868A-9D67-F349-9A36-F62CBD31B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8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C9AE-A4AC-B946-A3C2-3FD25ED777B9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868A-9D67-F349-9A36-F62CBD31B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C9AE-A4AC-B946-A3C2-3FD25ED777B9}" type="datetimeFigureOut">
              <a:rPr lang="en-US" smtClean="0"/>
              <a:t>3/31/19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868A-9D67-F349-9A36-F62CBD31B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0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C9AE-A4AC-B946-A3C2-3FD25ED777B9}" type="datetimeFigureOut">
              <a:rPr lang="en-US" smtClean="0"/>
              <a:t>3/31/19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868A-9D67-F349-9A36-F62CBD31B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2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C9AE-A4AC-B946-A3C2-3FD25ED777B9}" type="datetimeFigureOut">
              <a:rPr lang="en-US" smtClean="0"/>
              <a:t>3/31/19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868A-9D67-F349-9A36-F62CBD31B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8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C9AE-A4AC-B946-A3C2-3FD25ED777B9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868A-9D67-F349-9A36-F62CBD31B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3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C9AE-A4AC-B946-A3C2-3FD25ED777B9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868A-9D67-F349-9A36-F62CBD31B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2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AC9AE-A4AC-B946-A3C2-3FD25ED777B9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B868A-9D67-F349-9A36-F62CBD31B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3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Lesson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55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797990"/>
            <a:ext cx="9144001" cy="3925599"/>
          </a:xfrm>
          <a:prstGeom prst="rect">
            <a:avLst/>
          </a:prstGeom>
          <a:ln>
            <a:noFill/>
          </a:ln>
          <a:effectLst>
            <a:glow rad="101600">
              <a:schemeClr val="bg1">
                <a:lumMod val="65000"/>
                <a:alpha val="75000"/>
              </a:schemeClr>
            </a:glo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97749" y="1032830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Exploratory Data Analysis (EDA) is a concept championed by John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Tukey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in the 1970s. There are no hard-and-fast rules. Instead, EDA is described as a philosophy with a recognized level of art in how one conducts EDA. 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The objective is to explore data and develop insight that makes downstream analyses more robust and enables formulation of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hypotheses that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may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lead to new data collection and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experiments.</a:t>
            </a:r>
          </a:p>
        </p:txBody>
      </p:sp>
    </p:spTree>
    <p:extLst>
      <p:ext uri="{BB962C8B-B14F-4D97-AF65-F5344CB8AC3E}">
        <p14:creationId xmlns:p14="http://schemas.microsoft.com/office/powerpoint/2010/main" val="727865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What is exploratory data analysis?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First step in your data analysis process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Make sense of your data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(aka, initial data analysis)</a:t>
            </a:r>
          </a:p>
          <a:p>
            <a:pPr lvl="1"/>
            <a:r>
              <a:rPr lang="en-US" sz="1800" dirty="0" smtClean="0"/>
              <a:t>What data do you have? Is it what you need?</a:t>
            </a:r>
          </a:p>
          <a:p>
            <a:pPr lvl="1"/>
            <a:r>
              <a:rPr lang="en-US" sz="1800" dirty="0" smtClean="0"/>
              <a:t>Are there any mistakes, anomalies, or issues to be handled?</a:t>
            </a:r>
          </a:p>
          <a:p>
            <a:pPr lvl="1"/>
            <a:r>
              <a:rPr lang="en-US" sz="1800" dirty="0" smtClean="0"/>
              <a:t>Do your assumptions about the data hold?</a:t>
            </a:r>
          </a:p>
          <a:p>
            <a:pPr lvl="1"/>
            <a:r>
              <a:rPr lang="en-US" sz="1800" dirty="0" smtClean="0"/>
              <a:t>How do the variables relate to each other</a:t>
            </a:r>
            <a:r>
              <a:rPr lang="en-US" sz="1800" dirty="0" smtClean="0"/>
              <a:t>?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716536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What is exploratory data analysis?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Figure </a:t>
            </a:r>
            <a:r>
              <a:rPr lang="en-US" sz="2000" dirty="0" smtClean="0"/>
              <a:t>out what to do next with your data</a:t>
            </a:r>
          </a:p>
          <a:p>
            <a:pPr lvl="1"/>
            <a:r>
              <a:rPr lang="en-US" sz="1800" dirty="0" smtClean="0"/>
              <a:t>What questions do you want to ask/test and how to frame them?</a:t>
            </a:r>
          </a:p>
          <a:p>
            <a:pPr lvl="1"/>
            <a:r>
              <a:rPr lang="en-US" sz="1800" dirty="0" smtClean="0"/>
              <a:t>How to best manipulate data for downstream analyses?</a:t>
            </a:r>
          </a:p>
          <a:p>
            <a:pPr lvl="1"/>
            <a:r>
              <a:rPr lang="en-US" sz="1800" dirty="0" smtClean="0"/>
              <a:t>Is there other data that should be collected??</a:t>
            </a:r>
          </a:p>
        </p:txBody>
      </p:sp>
    </p:spTree>
    <p:extLst>
      <p:ext uri="{BB962C8B-B14F-4D97-AF65-F5344CB8AC3E}">
        <p14:creationId xmlns:p14="http://schemas.microsoft.com/office/powerpoint/2010/main" val="2985531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How do we explore our data?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0450" y="1481887"/>
            <a:ext cx="2843804" cy="128187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Non-graphical</a:t>
            </a:r>
          </a:p>
          <a:p>
            <a:pPr lvl="1"/>
            <a:r>
              <a:rPr lang="en-US" dirty="0" err="1" smtClean="0"/>
              <a:t>Univariate</a:t>
            </a:r>
            <a:endParaRPr lang="en-US" dirty="0" smtClean="0"/>
          </a:p>
          <a:p>
            <a:pPr lvl="1"/>
            <a:r>
              <a:rPr lang="en-US" dirty="0" smtClean="0"/>
              <a:t>Multivariate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168933" y="1474564"/>
            <a:ext cx="2843804" cy="1281878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Graphical</a:t>
            </a:r>
          </a:p>
          <a:p>
            <a:pPr lvl="1"/>
            <a:r>
              <a:rPr lang="en-US" dirty="0" err="1"/>
              <a:t>Univariate</a:t>
            </a:r>
            <a:endParaRPr lang="en-US" dirty="0"/>
          </a:p>
          <a:p>
            <a:pPr lvl="1"/>
            <a:r>
              <a:rPr lang="en-US" dirty="0"/>
              <a:t>Multivariate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8597" y="3325963"/>
            <a:ext cx="7175111" cy="1200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 smtClean="0"/>
              <a:t>Use different approaches based </a:t>
            </a:r>
            <a:r>
              <a:rPr lang="en-US" sz="2400" i="1" dirty="0"/>
              <a:t>on the role (outcome or explanatory</a:t>
            </a:r>
            <a:r>
              <a:rPr lang="en-US" sz="2400" i="1" dirty="0" smtClean="0"/>
              <a:t>) and </a:t>
            </a:r>
            <a:r>
              <a:rPr lang="en-US" sz="2400" i="1" dirty="0"/>
              <a:t>type (categorical or quantitative) of the variable(s</a:t>
            </a:r>
            <a:r>
              <a:rPr lang="en-US" sz="2400" i="1" dirty="0" smtClean="0"/>
              <a:t>).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630804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Non-graphical EDA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198425"/>
            <a:ext cx="4038600" cy="25455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4F81BD"/>
                </a:solidFill>
              </a:rPr>
              <a:t>Quantitative</a:t>
            </a:r>
          </a:p>
          <a:p>
            <a:pPr marL="0" indent="0">
              <a:buNone/>
            </a:pPr>
            <a:r>
              <a:rPr lang="en-US" sz="2400" i="1" dirty="0" err="1" smtClean="0"/>
              <a:t>univariate</a:t>
            </a:r>
            <a:endParaRPr lang="en-US" sz="2400" i="1" dirty="0" smtClean="0"/>
          </a:p>
          <a:p>
            <a:r>
              <a:rPr lang="en-US" sz="2200" dirty="0" smtClean="0"/>
              <a:t>range </a:t>
            </a:r>
            <a:r>
              <a:rPr lang="en-US" sz="2200" dirty="0"/>
              <a:t>of values, central tendency (mean, median, mode), spread, and outliers</a:t>
            </a:r>
          </a:p>
          <a:p>
            <a:r>
              <a:rPr lang="en-US" sz="2200" dirty="0"/>
              <a:t>tabulation of values, summary statistics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400" i="1" dirty="0" smtClean="0"/>
              <a:t>multivariate</a:t>
            </a:r>
          </a:p>
          <a:p>
            <a:pPr marL="0" indent="0">
              <a:buNone/>
            </a:pPr>
            <a:r>
              <a:rPr lang="en-US" sz="2200" dirty="0" smtClean="0"/>
              <a:t>correlation matrix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898604" y="1200151"/>
            <a:ext cx="4038600" cy="33944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Categorical</a:t>
            </a:r>
          </a:p>
          <a:p>
            <a:pPr marL="0" indent="0">
              <a:buNone/>
            </a:pPr>
            <a:r>
              <a:rPr lang="en-US" sz="2400" i="1" dirty="0" err="1" smtClean="0"/>
              <a:t>univariate</a:t>
            </a:r>
            <a:endParaRPr lang="en-US" sz="2400" i="1" dirty="0" smtClean="0"/>
          </a:p>
          <a:p>
            <a:r>
              <a:rPr lang="en-US" sz="2200" dirty="0"/>
              <a:t>range of values, frequency (counts, percent)</a:t>
            </a:r>
          </a:p>
          <a:p>
            <a:r>
              <a:rPr lang="en-US" sz="2200" dirty="0"/>
              <a:t>tabulation of </a:t>
            </a:r>
            <a:r>
              <a:rPr lang="en-US" sz="2200" dirty="0" smtClean="0"/>
              <a:t>values</a:t>
            </a:r>
          </a:p>
          <a:p>
            <a:pPr marL="0" indent="0">
              <a:buNone/>
            </a:pPr>
            <a:endParaRPr lang="en-US" sz="2200" i="1" dirty="0" smtClean="0"/>
          </a:p>
          <a:p>
            <a:pPr marL="0" indent="0">
              <a:buNone/>
            </a:pPr>
            <a:endParaRPr lang="en-US" sz="2200" i="1" dirty="0" smtClean="0"/>
          </a:p>
          <a:p>
            <a:pPr marL="0" indent="0">
              <a:buNone/>
            </a:pPr>
            <a:r>
              <a:rPr lang="en-US" sz="2400" i="1" dirty="0" smtClean="0"/>
              <a:t>multivariate</a:t>
            </a:r>
          </a:p>
          <a:p>
            <a:pPr marL="0" indent="0">
              <a:buNone/>
            </a:pPr>
            <a:r>
              <a:rPr lang="en-US" sz="2200" dirty="0" smtClean="0"/>
              <a:t>cross-tabulations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11993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Graphical EDA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206153"/>
            <a:ext cx="4038600" cy="25455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4F81BD"/>
                </a:solidFill>
              </a:rPr>
              <a:t>Quantitative</a:t>
            </a:r>
          </a:p>
          <a:p>
            <a:pPr marL="0" indent="0">
              <a:buNone/>
            </a:pPr>
            <a:r>
              <a:rPr lang="en-US" sz="2400" i="1" dirty="0" err="1" smtClean="0"/>
              <a:t>univariate</a:t>
            </a:r>
            <a:endParaRPr lang="en-US" sz="2400" i="1" dirty="0" smtClean="0"/>
          </a:p>
          <a:p>
            <a:pPr marL="0" indent="0">
              <a:buNone/>
            </a:pPr>
            <a:r>
              <a:rPr lang="en-US" sz="2200" dirty="0" smtClean="0"/>
              <a:t>histograms, boxplots, QQ plots, </a:t>
            </a:r>
            <a:r>
              <a:rPr lang="en-US" sz="2200" dirty="0" err="1" smtClean="0"/>
              <a:t>barplots</a:t>
            </a:r>
            <a:r>
              <a:rPr lang="en-US" sz="2200" dirty="0" smtClean="0"/>
              <a:t>, frequency polygons, line graph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i="1" dirty="0" smtClean="0"/>
              <a:t>multivariate</a:t>
            </a:r>
          </a:p>
          <a:p>
            <a:pPr marL="0" indent="0">
              <a:buNone/>
            </a:pPr>
            <a:r>
              <a:rPr lang="en-US" sz="2200" dirty="0" smtClean="0"/>
              <a:t>scatterplots, boxplots, correlation matrix plots</a:t>
            </a:r>
            <a:endParaRPr lang="en-US" sz="22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880718" y="1200151"/>
            <a:ext cx="4038600" cy="33944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Categorical</a:t>
            </a:r>
          </a:p>
          <a:p>
            <a:pPr marL="0" indent="0">
              <a:buNone/>
            </a:pPr>
            <a:r>
              <a:rPr lang="en-US" sz="2400" i="1" dirty="0" err="1" smtClean="0"/>
              <a:t>univariate</a:t>
            </a:r>
            <a:endParaRPr lang="en-US" sz="2400" i="1" dirty="0" smtClean="0"/>
          </a:p>
          <a:p>
            <a:pPr marL="0" indent="0">
              <a:buNone/>
            </a:pPr>
            <a:r>
              <a:rPr lang="en-US" sz="2200" dirty="0" err="1" smtClean="0"/>
              <a:t>barplots</a:t>
            </a:r>
            <a:endParaRPr lang="en-US" sz="22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r>
              <a:rPr lang="en-US" sz="2400" i="1" dirty="0" smtClean="0"/>
              <a:t>multivariate</a:t>
            </a:r>
          </a:p>
          <a:p>
            <a:pPr marL="0" indent="0">
              <a:buNone/>
            </a:pPr>
            <a:r>
              <a:rPr lang="en-US" sz="2200" dirty="0" err="1" smtClean="0"/>
              <a:t>barplots</a:t>
            </a:r>
            <a:r>
              <a:rPr lang="en-US" sz="2200" dirty="0" smtClean="0"/>
              <a:t>, contingency plots, boxplots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51026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Next</a:t>
            </a:r>
            <a:r>
              <a:rPr lang="en-US" sz="3200" dirty="0" smtClean="0"/>
              <a:t> </a:t>
            </a:r>
            <a:r>
              <a:rPr lang="en-US" sz="3200" dirty="0" smtClean="0"/>
              <a:t>steps that we didn’t cover (this time)</a:t>
            </a:r>
            <a:r>
              <a:rPr lang="mr-IN" sz="3200" dirty="0" smtClean="0"/>
              <a:t>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Data preparation</a:t>
            </a:r>
          </a:p>
          <a:p>
            <a:pPr lvl="1"/>
            <a:r>
              <a:rPr lang="en-US" sz="2000" dirty="0" smtClean="0"/>
              <a:t>Missing data</a:t>
            </a:r>
          </a:p>
          <a:p>
            <a:pPr lvl="1"/>
            <a:r>
              <a:rPr lang="en-US" sz="2000" dirty="0" smtClean="0"/>
              <a:t>Handling outliers</a:t>
            </a:r>
          </a:p>
          <a:p>
            <a:pPr lvl="1"/>
            <a:r>
              <a:rPr lang="en-US" sz="2000" dirty="0" smtClean="0"/>
              <a:t>Transformations</a:t>
            </a:r>
            <a:endParaRPr lang="en-US" sz="2000" dirty="0"/>
          </a:p>
        </p:txBody>
      </p:sp>
      <p:pic>
        <p:nvPicPr>
          <p:cNvPr id="4" name="Picture 3" descr="Screen Shot 2018-02-27 at 11.03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115" y="2973981"/>
            <a:ext cx="4221769" cy="17730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29976" y="4746985"/>
            <a:ext cx="5759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 for Data Science by Garrett </a:t>
            </a:r>
            <a:r>
              <a:rPr lang="en-US" sz="1600" dirty="0" err="1" smtClean="0"/>
              <a:t>Grolemund</a:t>
            </a:r>
            <a:r>
              <a:rPr lang="en-US" sz="1600" dirty="0" smtClean="0"/>
              <a:t> and Hadley </a:t>
            </a:r>
            <a:r>
              <a:rPr lang="en-US" sz="1600" dirty="0"/>
              <a:t>Wickham</a:t>
            </a:r>
          </a:p>
        </p:txBody>
      </p:sp>
    </p:spTree>
    <p:extLst>
      <p:ext uri="{BB962C8B-B14F-4D97-AF65-F5344CB8AC3E}">
        <p14:creationId xmlns:p14="http://schemas.microsoft.com/office/powerpoint/2010/main" val="2897793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407</Words>
  <Application>Microsoft Macintosh PowerPoint</Application>
  <PresentationFormat>On-screen Show (16:9)</PresentationFormat>
  <Paragraphs>68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Lesson 7</vt:lpstr>
      <vt:lpstr>PowerPoint Presentation</vt:lpstr>
      <vt:lpstr>What is exploratory data analysis?</vt:lpstr>
      <vt:lpstr>What is exploratory data analysis?</vt:lpstr>
      <vt:lpstr>How do we explore our data?</vt:lpstr>
      <vt:lpstr>Non-graphical EDA</vt:lpstr>
      <vt:lpstr>Graphical EDA</vt:lpstr>
      <vt:lpstr>Next steps that we didn’t cover (this time)…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7</dc:title>
  <dc:creator>Shannon Haymond</dc:creator>
  <cp:lastModifiedBy>Shannon Haymond</cp:lastModifiedBy>
  <cp:revision>4</cp:revision>
  <dcterms:created xsi:type="dcterms:W3CDTF">2019-03-30T18:31:38Z</dcterms:created>
  <dcterms:modified xsi:type="dcterms:W3CDTF">2019-03-31T22:45:07Z</dcterms:modified>
</cp:coreProperties>
</file>