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8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424" y="-112"/>
      </p:cViewPr>
      <p:guideLst>
        <p:guide orient="horz" pos="13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Intro to predictive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Supervised machine learning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Linear regression</a:t>
            </a:r>
          </a:p>
          <a:p>
            <a:pPr marL="0" indent="0">
              <a:buNone/>
            </a:pPr>
            <a:r>
              <a:rPr lang="en-US" sz="2400" dirty="0" smtClean="0"/>
              <a:t>Apply linear models to make quantitative predictions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0185" y="1051858"/>
            <a:ext cx="8642356" cy="3834415"/>
            <a:chOff x="177800" y="670858"/>
            <a:chExt cx="8642356" cy="3834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4" y="670858"/>
              <a:ext cx="8496312" cy="25549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7800" y="3428055"/>
              <a:ext cx="1498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</a:rPr>
                <a:t>Study design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Data collection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EDA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Data prep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13700" y="2773569"/>
              <a:ext cx="950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M</a:t>
              </a:r>
              <a:r>
                <a:rPr lang="en-US" sz="1600" dirty="0" smtClean="0">
                  <a:solidFill>
                    <a:srgbClr val="3366FF"/>
                  </a:solidFill>
                </a:rPr>
                <a:t>odel fit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7969" y="2779235"/>
              <a:ext cx="1657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</a:rPr>
                <a:t>Coefficient table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Model </a:t>
              </a:r>
              <a:r>
                <a:rPr lang="en-US" sz="1600" dirty="0" smtClean="0">
                  <a:solidFill>
                    <a:srgbClr val="3366FF"/>
                  </a:solidFill>
                </a:rPr>
                <a:t>summary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Interpretation</a:t>
              </a:r>
              <a:endParaRPr lang="en-US" sz="1600" dirty="0" smtClean="0">
                <a:solidFill>
                  <a:srgbClr val="3366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3085980"/>
              <a:ext cx="155683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</a:rPr>
                <a:t>ANOVA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Fit diagnostics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Outliers</a:t>
              </a:r>
            </a:p>
            <a:p>
              <a:r>
                <a:rPr lang="en-US" sz="1600" dirty="0" err="1" smtClean="0">
                  <a:solidFill>
                    <a:srgbClr val="3366FF"/>
                  </a:solidFill>
                </a:rPr>
                <a:t>Multicollinearity</a:t>
              </a:r>
              <a:endParaRPr lang="en-US" sz="1600" dirty="0" smtClean="0">
                <a:solidFill>
                  <a:srgbClr val="3366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34436" y="3194734"/>
              <a:ext cx="19413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</a:rPr>
                <a:t>Performance metrics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Method of </a:t>
              </a:r>
              <a:r>
                <a:rPr lang="en-US" sz="1600" dirty="0" smtClean="0">
                  <a:solidFill>
                    <a:srgbClr val="3366FF"/>
                  </a:solidFill>
                </a:rPr>
                <a:t>validation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</a:rPr>
                <a:t>Stat </a:t>
              </a:r>
              <a:r>
                <a:rPr lang="en-US" sz="1600" dirty="0" err="1" smtClean="0">
                  <a:solidFill>
                    <a:srgbClr val="3366FF"/>
                  </a:solidFill>
                </a:rPr>
                <a:t>vs</a:t>
              </a:r>
              <a:r>
                <a:rPr lang="en-US" sz="1600" dirty="0" smtClean="0">
                  <a:solidFill>
                    <a:srgbClr val="3366FF"/>
                  </a:solidFill>
                </a:rPr>
                <a:t> ops validation</a:t>
              </a:r>
              <a:endParaRPr lang="en-US" sz="1600" dirty="0" smtClean="0">
                <a:solidFill>
                  <a:srgbClr val="3366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51100" y="757516"/>
              <a:ext cx="1660243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Model tuning</a:t>
              </a:r>
            </a:p>
            <a:p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Feature selection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9083" y="279400"/>
            <a:ext cx="428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Predictive modeling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7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Model specification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Simple linear regression</a:t>
            </a:r>
          </a:p>
          <a:p>
            <a:r>
              <a:rPr lang="en-US" sz="2400" dirty="0" smtClean="0"/>
              <a:t>y = 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n-US" sz="2400" dirty="0" err="1" smtClean="0"/>
              <a:t>ε</a:t>
            </a:r>
            <a:endParaRPr lang="en-US" sz="2400" dirty="0" smtClean="0"/>
          </a:p>
          <a:p>
            <a:r>
              <a:rPr lang="en-US" sz="2400" dirty="0" smtClean="0"/>
              <a:t>y = response variable</a:t>
            </a:r>
          </a:p>
          <a:p>
            <a:r>
              <a:rPr lang="en-US" sz="2400" dirty="0" smtClean="0"/>
              <a:t>x = predictor variable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Multiple </a:t>
            </a:r>
            <a:r>
              <a:rPr lang="en-US" sz="2400" dirty="0"/>
              <a:t>linear </a:t>
            </a:r>
            <a:r>
              <a:rPr lang="en-US" sz="2400" dirty="0" smtClean="0"/>
              <a:t>regression (multiple predictor variables)</a:t>
            </a:r>
            <a:endParaRPr lang="en-US" sz="2400" dirty="0"/>
          </a:p>
          <a:p>
            <a:r>
              <a:rPr lang="en-US" sz="2400" dirty="0"/>
              <a:t>y = β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n-US" sz="2400" dirty="0" smtClean="0"/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β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mr-IN" sz="2400" dirty="0" smtClean="0"/>
              <a:t>…</a:t>
            </a:r>
            <a:r>
              <a:rPr lang="en-US" sz="2400" dirty="0" smtClean="0"/>
              <a:t> β</a:t>
            </a:r>
            <a:r>
              <a:rPr lang="en-US" sz="2400" baseline="-25000" dirty="0" err="1" smtClean="0"/>
              <a:t>n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+ </a:t>
            </a:r>
            <a:r>
              <a:rPr lang="en-US" sz="2400" dirty="0" err="1" smtClean="0"/>
              <a:t>ε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Parameter selection via minimizing least squared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34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Linear regression relies on several assumptions (though it can be pretty robust even if some assumptions are violated to some degree). 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These assumptions include:</a:t>
            </a:r>
          </a:p>
          <a:p>
            <a:pPr lvl="1"/>
            <a:r>
              <a:rPr lang="en-US" sz="2000" dirty="0" smtClean="0"/>
              <a:t>The relationship between the response and predictors is linear and additive</a:t>
            </a:r>
          </a:p>
          <a:p>
            <a:pPr lvl="1"/>
            <a:r>
              <a:rPr lang="en-US" sz="2000" dirty="0" smtClean="0"/>
              <a:t>The errors are independent (i.e., not serially correlated)</a:t>
            </a:r>
          </a:p>
          <a:p>
            <a:pPr lvl="1"/>
            <a:r>
              <a:rPr lang="en-US" sz="2000" dirty="0" smtClean="0"/>
              <a:t>The errors have constant variance (i.e., have homoscedasticity)</a:t>
            </a:r>
          </a:p>
          <a:p>
            <a:pPr lvl="1"/>
            <a:r>
              <a:rPr lang="en-US" sz="2000" dirty="0" smtClean="0"/>
              <a:t>The errors are normally distributed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Assumptions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6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Internal validation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Split data into train and test sets, commonly 70/30 or 75/25</a:t>
            </a:r>
            <a:endParaRPr lang="en-US" sz="2400" dirty="0"/>
          </a:p>
        </p:txBody>
      </p:sp>
      <p:pic>
        <p:nvPicPr>
          <p:cNvPr id="4" name="Picture 3" descr="Screen Shot 2019-03-31 at 9.17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67" y="2111773"/>
            <a:ext cx="5708866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External validation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Test model on entirely new (independent) data set</a:t>
            </a:r>
            <a:endParaRPr lang="en-US" sz="2400" dirty="0"/>
          </a:p>
        </p:txBody>
      </p:sp>
      <p:pic>
        <p:nvPicPr>
          <p:cNvPr id="5" name="Picture 4" descr="Screen Shot 2019-03-31 at 9.17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0" y="2320528"/>
            <a:ext cx="7463240" cy="1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Cross validation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ore sophisticated approach to internal validation, using resampling to make use of all data without training on validation set</a:t>
            </a:r>
            <a:endParaRPr lang="en-US" sz="2000" dirty="0"/>
          </a:p>
        </p:txBody>
      </p:sp>
      <p:pic>
        <p:nvPicPr>
          <p:cNvPr id="6" name="Picture 5" descr="Screen Shot 2019-03-31 at 9.17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22" y="2514600"/>
            <a:ext cx="652895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</Words>
  <Application>Microsoft Macintosh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Lesson 8</vt:lpstr>
      <vt:lpstr>Intro to predictive modeling</vt:lpstr>
      <vt:lpstr>PowerPoint Presentation</vt:lpstr>
      <vt:lpstr>Model specification</vt:lpstr>
      <vt:lpstr>Assumptions</vt:lpstr>
      <vt:lpstr>Internal validation</vt:lpstr>
      <vt:lpstr>External validation</vt:lpstr>
      <vt:lpstr>Cross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Shannon Haymond</dc:creator>
  <cp:lastModifiedBy>Shannon Haymond</cp:lastModifiedBy>
  <cp:revision>19</cp:revision>
  <dcterms:created xsi:type="dcterms:W3CDTF">2019-03-30T18:45:14Z</dcterms:created>
  <dcterms:modified xsi:type="dcterms:W3CDTF">2019-03-31T16:40:04Z</dcterms:modified>
</cp:coreProperties>
</file>