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1"/>
  </p:notesMasterIdLst>
  <p:handoutMasterIdLst>
    <p:handoutMasterId r:id="rId22"/>
  </p:handoutMasterIdLst>
  <p:sldIdLst>
    <p:sldId id="360" r:id="rId2"/>
    <p:sldId id="400" r:id="rId3"/>
    <p:sldId id="355" r:id="rId4"/>
    <p:sldId id="415" r:id="rId5"/>
    <p:sldId id="408" r:id="rId6"/>
    <p:sldId id="409" r:id="rId7"/>
    <p:sldId id="410" r:id="rId8"/>
    <p:sldId id="411" r:id="rId9"/>
    <p:sldId id="414" r:id="rId10"/>
    <p:sldId id="362" r:id="rId11"/>
    <p:sldId id="407" r:id="rId12"/>
    <p:sldId id="379" r:id="rId13"/>
    <p:sldId id="384" r:id="rId14"/>
    <p:sldId id="406" r:id="rId15"/>
    <p:sldId id="382" r:id="rId16"/>
    <p:sldId id="383" r:id="rId17"/>
    <p:sldId id="391" r:id="rId18"/>
    <p:sldId id="404" r:id="rId19"/>
    <p:sldId id="390" r:id="rId20"/>
  </p:sldIdLst>
  <p:sldSz cx="12192000" cy="6858000"/>
  <p:notesSz cx="11309350" cy="20104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 id="{DD29F31D-FD3E-4656-95C7-E134B4FAAFA1}">
          <p14:sldIdLst>
            <p14:sldId id="360"/>
            <p14:sldId id="400"/>
            <p14:sldId id="355"/>
            <p14:sldId id="415"/>
            <p14:sldId id="408"/>
            <p14:sldId id="409"/>
            <p14:sldId id="410"/>
            <p14:sldId id="411"/>
            <p14:sldId id="414"/>
            <p14:sldId id="362"/>
            <p14:sldId id="407"/>
            <p14:sldId id="379"/>
            <p14:sldId id="384"/>
            <p14:sldId id="406"/>
            <p14:sldId id="382"/>
            <p14:sldId id="383"/>
            <p14:sldId id="391"/>
            <p14:sldId id="404"/>
            <p14:sldId id="390"/>
          </p14:sldIdLst>
        </p14:section>
      </p14:sectionLst>
    </p:ext>
    <p:ext uri="{EFAFB233-063F-42B5-8137-9DF3F51BA10A}">
      <p15:sldGuideLst xmlns:p15="http://schemas.microsoft.com/office/powerpoint/2012/main">
        <p15:guide id="2" pos="7008" userDrawn="1">
          <p15:clr>
            <a:srgbClr val="000000"/>
          </p15:clr>
        </p15:guide>
        <p15:guide id="3" orient="horz"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78AAD6"/>
    <a:srgbClr val="D3908F"/>
    <a:srgbClr val="D0D1D2"/>
    <a:srgbClr val="8DB4E2"/>
    <a:srgbClr val="92B573"/>
    <a:srgbClr val="538DD5"/>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66AA-850D-4605-A19E-2ED404D436C7}">
  <a:tblStyle styleId="{71CB66AA-850D-4605-A19E-2ED404D43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9C1C93-8995-4D9E-87C8-A8817AF97DB9}"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A09481-35D7-4565-9225-4E10A05E4E98}"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626" autoAdjust="0"/>
  </p:normalViewPr>
  <p:slideViewPr>
    <p:cSldViewPr snapToGrid="0">
      <p:cViewPr varScale="1">
        <p:scale>
          <a:sx n="98" d="100"/>
          <a:sy n="98" d="100"/>
        </p:scale>
        <p:origin x="138" y="72"/>
      </p:cViewPr>
      <p:guideLst>
        <p:guide pos="7008"/>
        <p:guide orient="horz"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stfeld, Amrom E" userId="723fc76c-ee2b-4721-b304-153613f0d15a" providerId="ADAL" clId="{4E668670-6989-4605-97DF-37B38F0022D6}"/>
    <pc:docChg chg="undo custSel modSld sldOrd">
      <pc:chgData name="Obstfeld, Amrom E" userId="723fc76c-ee2b-4721-b304-153613f0d15a" providerId="ADAL" clId="{4E668670-6989-4605-97DF-37B38F0022D6}" dt="2024-03-07T18:05:47.117" v="375" actId="20577"/>
      <pc:docMkLst>
        <pc:docMk/>
      </pc:docMkLst>
      <pc:sldChg chg="modSp mod ord">
        <pc:chgData name="Obstfeld, Amrom E" userId="723fc76c-ee2b-4721-b304-153613f0d15a" providerId="ADAL" clId="{4E668670-6989-4605-97DF-37B38F0022D6}" dt="2024-03-07T18:05:47.117" v="375" actId="20577"/>
        <pc:sldMkLst>
          <pc:docMk/>
          <pc:sldMk cId="2034022152" sldId="362"/>
        </pc:sldMkLst>
        <pc:spChg chg="mod">
          <ac:chgData name="Obstfeld, Amrom E" userId="723fc76c-ee2b-4721-b304-153613f0d15a" providerId="ADAL" clId="{4E668670-6989-4605-97DF-37B38F0022D6}" dt="2024-03-07T18:05:47.117" v="375" actId="20577"/>
          <ac:spMkLst>
            <pc:docMk/>
            <pc:sldMk cId="2034022152" sldId="362"/>
            <ac:spMk id="3" creationId="{00000000-0000-0000-0000-000000000000}"/>
          </ac:spMkLst>
        </pc:spChg>
      </pc:sldChg>
      <pc:sldChg chg="modSp mod modNotesTx">
        <pc:chgData name="Obstfeld, Amrom E" userId="723fc76c-ee2b-4721-b304-153613f0d15a" providerId="ADAL" clId="{4E668670-6989-4605-97DF-37B38F0022D6}" dt="2024-03-07T18:05:25.867" v="368" actId="114"/>
        <pc:sldMkLst>
          <pc:docMk/>
          <pc:sldMk cId="3070578504" sldId="414"/>
        </pc:sldMkLst>
        <pc:spChg chg="mod">
          <ac:chgData name="Obstfeld, Amrom E" userId="723fc76c-ee2b-4721-b304-153613f0d15a" providerId="ADAL" clId="{4E668670-6989-4605-97DF-37B38F0022D6}" dt="2024-03-07T18:05:25.867" v="368" actId="114"/>
          <ac:spMkLst>
            <pc:docMk/>
            <pc:sldMk cId="3070578504" sldId="414"/>
            <ac:spMk id="280" creationId="{00000000-0000-0000-0000-000000000000}"/>
          </ac:spMkLst>
        </pc:spChg>
      </pc:sldChg>
      <pc:sldChg chg="addSp delSp modSp mod setBg modClrScheme setClrOvrMap chgLayout">
        <pc:chgData name="Obstfeld, Amrom E" userId="723fc76c-ee2b-4721-b304-153613f0d15a" providerId="ADAL" clId="{4E668670-6989-4605-97DF-37B38F0022D6}" dt="2024-03-07T18:03:55.596" v="322" actId="313"/>
        <pc:sldMkLst>
          <pc:docMk/>
          <pc:sldMk cId="3447101174" sldId="415"/>
        </pc:sldMkLst>
        <pc:spChg chg="mod ord">
          <ac:chgData name="Obstfeld, Amrom E" userId="723fc76c-ee2b-4721-b304-153613f0d15a" providerId="ADAL" clId="{4E668670-6989-4605-97DF-37B38F0022D6}" dt="2024-03-07T18:02:07.449" v="137" actId="26606"/>
          <ac:spMkLst>
            <pc:docMk/>
            <pc:sldMk cId="3447101174" sldId="415"/>
            <ac:spMk id="2" creationId="{FADF7BA1-CAED-3D29-75C2-7559CC38313A}"/>
          </ac:spMkLst>
        </pc:spChg>
        <pc:spChg chg="mod ord">
          <ac:chgData name="Obstfeld, Amrom E" userId="723fc76c-ee2b-4721-b304-153613f0d15a" providerId="ADAL" clId="{4E668670-6989-4605-97DF-37B38F0022D6}" dt="2024-03-07T18:02:07.449" v="137" actId="26606"/>
          <ac:spMkLst>
            <pc:docMk/>
            <pc:sldMk cId="3447101174" sldId="415"/>
            <ac:spMk id="3" creationId="{4B0764F5-7B0A-0E55-A3B6-56AD5AD83783}"/>
          </ac:spMkLst>
        </pc:spChg>
        <pc:spChg chg="add del mod ord">
          <ac:chgData name="Obstfeld, Amrom E" userId="723fc76c-ee2b-4721-b304-153613f0d15a" providerId="ADAL" clId="{4E668670-6989-4605-97DF-37B38F0022D6}" dt="2024-03-07T17:59:31.294" v="7" actId="700"/>
          <ac:spMkLst>
            <pc:docMk/>
            <pc:sldMk cId="3447101174" sldId="415"/>
            <ac:spMk id="4" creationId="{FD20E03F-5E21-F847-74B4-13DBD0377C01}"/>
          </ac:spMkLst>
        </pc:spChg>
        <pc:spChg chg="add mod ord">
          <ac:chgData name="Obstfeld, Amrom E" userId="723fc76c-ee2b-4721-b304-153613f0d15a" providerId="ADAL" clId="{4E668670-6989-4605-97DF-37B38F0022D6}" dt="2024-03-07T18:03:55.596" v="322" actId="313"/>
          <ac:spMkLst>
            <pc:docMk/>
            <pc:sldMk cId="3447101174" sldId="415"/>
            <ac:spMk id="5" creationId="{3DDBBD12-588B-CACF-7110-B1A7C4F75092}"/>
          </ac:spMkLst>
        </pc:spChg>
        <pc:spChg chg="add del">
          <ac:chgData name="Obstfeld, Amrom E" userId="723fc76c-ee2b-4721-b304-153613f0d15a" providerId="ADAL" clId="{4E668670-6989-4605-97DF-37B38F0022D6}" dt="2024-03-07T18:02:01.972" v="126" actId="26606"/>
          <ac:spMkLst>
            <pc:docMk/>
            <pc:sldMk cId="3447101174" sldId="415"/>
            <ac:spMk id="10" creationId="{A43280A9-E265-46D1-8575-622906D204C9}"/>
          </ac:spMkLst>
        </pc:spChg>
        <pc:spChg chg="add del">
          <ac:chgData name="Obstfeld, Amrom E" userId="723fc76c-ee2b-4721-b304-153613f0d15a" providerId="ADAL" clId="{4E668670-6989-4605-97DF-37B38F0022D6}" dt="2024-03-07T18:02:01.972" v="126" actId="26606"/>
          <ac:spMkLst>
            <pc:docMk/>
            <pc:sldMk cId="3447101174" sldId="415"/>
            <ac:spMk id="12" creationId="{4DE20B70-4750-4280-B3AC-512C05EEF920}"/>
          </ac:spMkLst>
        </pc:spChg>
        <pc:spChg chg="add del">
          <ac:chgData name="Obstfeld, Amrom E" userId="723fc76c-ee2b-4721-b304-153613f0d15a" providerId="ADAL" clId="{4E668670-6989-4605-97DF-37B38F0022D6}" dt="2024-03-07T18:02:01.972" v="126" actId="26606"/>
          <ac:spMkLst>
            <pc:docMk/>
            <pc:sldMk cId="3447101174" sldId="415"/>
            <ac:spMk id="14" creationId="{98D95174-B5F2-424A-8183-654A5064D0B6}"/>
          </ac:spMkLst>
        </pc:spChg>
        <pc:spChg chg="add del">
          <ac:chgData name="Obstfeld, Amrom E" userId="723fc76c-ee2b-4721-b304-153613f0d15a" providerId="ADAL" clId="{4E668670-6989-4605-97DF-37B38F0022D6}" dt="2024-03-07T18:02:01.972" v="126" actId="26606"/>
          <ac:spMkLst>
            <pc:docMk/>
            <pc:sldMk cId="3447101174" sldId="415"/>
            <ac:spMk id="16" creationId="{DD368A96-A16E-42CE-842C-9166E567BCC1}"/>
          </ac:spMkLst>
        </pc:spChg>
        <pc:spChg chg="add del">
          <ac:chgData name="Obstfeld, Amrom E" userId="723fc76c-ee2b-4721-b304-153613f0d15a" providerId="ADAL" clId="{4E668670-6989-4605-97DF-37B38F0022D6}" dt="2024-03-07T18:02:03.442" v="128" actId="26606"/>
          <ac:spMkLst>
            <pc:docMk/>
            <pc:sldMk cId="3447101174" sldId="415"/>
            <ac:spMk id="20" creationId="{A10C41F2-1746-4431-9B52-B9F147A896B8}"/>
          </ac:spMkLst>
        </pc:spChg>
        <pc:spChg chg="add del">
          <ac:chgData name="Obstfeld, Amrom E" userId="723fc76c-ee2b-4721-b304-153613f0d15a" providerId="ADAL" clId="{4E668670-6989-4605-97DF-37B38F0022D6}" dt="2024-03-07T18:02:03.442" v="128" actId="26606"/>
          <ac:spMkLst>
            <pc:docMk/>
            <pc:sldMk cId="3447101174" sldId="415"/>
            <ac:spMk id="21" creationId="{7984928E-D694-4849-BBAD-D7C7DC405478}"/>
          </ac:spMkLst>
        </pc:spChg>
        <pc:spChg chg="add del">
          <ac:chgData name="Obstfeld, Amrom E" userId="723fc76c-ee2b-4721-b304-153613f0d15a" providerId="ADAL" clId="{4E668670-6989-4605-97DF-37B38F0022D6}" dt="2024-03-07T18:02:03.442" v="128" actId="26606"/>
          <ac:spMkLst>
            <pc:docMk/>
            <pc:sldMk cId="3447101174" sldId="415"/>
            <ac:spMk id="22" creationId="{A24A153C-9BEC-46E7-9AA4-DFC65A2B1A87}"/>
          </ac:spMkLst>
        </pc:spChg>
        <pc:spChg chg="add del">
          <ac:chgData name="Obstfeld, Amrom E" userId="723fc76c-ee2b-4721-b304-153613f0d15a" providerId="ADAL" clId="{4E668670-6989-4605-97DF-37B38F0022D6}" dt="2024-03-07T18:02:05.096" v="130" actId="26606"/>
          <ac:spMkLst>
            <pc:docMk/>
            <pc:sldMk cId="3447101174" sldId="415"/>
            <ac:spMk id="25" creationId="{0E7A3056-9B88-444B-94DA-40B0F2C6E217}"/>
          </ac:spMkLst>
        </pc:spChg>
        <pc:spChg chg="add del">
          <ac:chgData name="Obstfeld, Amrom E" userId="723fc76c-ee2b-4721-b304-153613f0d15a" providerId="ADAL" clId="{4E668670-6989-4605-97DF-37B38F0022D6}" dt="2024-03-07T18:02:05.096" v="130" actId="26606"/>
          <ac:spMkLst>
            <pc:docMk/>
            <pc:sldMk cId="3447101174" sldId="415"/>
            <ac:spMk id="27" creationId="{DA215CF0-5E5E-4D2E-B3AE-366652A368E0}"/>
          </ac:spMkLst>
        </pc:spChg>
        <pc:spChg chg="add del">
          <ac:chgData name="Obstfeld, Amrom E" userId="723fc76c-ee2b-4721-b304-153613f0d15a" providerId="ADAL" clId="{4E668670-6989-4605-97DF-37B38F0022D6}" dt="2024-03-07T18:02:05.893" v="132" actId="26606"/>
          <ac:spMkLst>
            <pc:docMk/>
            <pc:sldMk cId="3447101174" sldId="415"/>
            <ac:spMk id="29" creationId="{A10C41F2-1746-4431-9B52-B9F147A896B8}"/>
          </ac:spMkLst>
        </pc:spChg>
        <pc:spChg chg="add del">
          <ac:chgData name="Obstfeld, Amrom E" userId="723fc76c-ee2b-4721-b304-153613f0d15a" providerId="ADAL" clId="{4E668670-6989-4605-97DF-37B38F0022D6}" dt="2024-03-07T18:02:05.893" v="132" actId="26606"/>
          <ac:spMkLst>
            <pc:docMk/>
            <pc:sldMk cId="3447101174" sldId="415"/>
            <ac:spMk id="30" creationId="{7984928E-D694-4849-BBAD-D7C7DC405478}"/>
          </ac:spMkLst>
        </pc:spChg>
        <pc:spChg chg="add del">
          <ac:chgData name="Obstfeld, Amrom E" userId="723fc76c-ee2b-4721-b304-153613f0d15a" providerId="ADAL" clId="{4E668670-6989-4605-97DF-37B38F0022D6}" dt="2024-03-07T18:02:06.636" v="134" actId="26606"/>
          <ac:spMkLst>
            <pc:docMk/>
            <pc:sldMk cId="3447101174" sldId="415"/>
            <ac:spMk id="33" creationId="{B5068B1C-1A28-475A-A0E0-4C23200D8201}"/>
          </ac:spMkLst>
        </pc:spChg>
        <pc:spChg chg="add del">
          <ac:chgData name="Obstfeld, Amrom E" userId="723fc76c-ee2b-4721-b304-153613f0d15a" providerId="ADAL" clId="{4E668670-6989-4605-97DF-37B38F0022D6}" dt="2024-03-07T18:02:06.636" v="134" actId="26606"/>
          <ac:spMkLst>
            <pc:docMk/>
            <pc:sldMk cId="3447101174" sldId="415"/>
            <ac:spMk id="34" creationId="{6D428773-F789-43B7-B5FD-AE49E5BD2E79}"/>
          </ac:spMkLst>
        </pc:spChg>
        <pc:spChg chg="add del">
          <ac:chgData name="Obstfeld, Amrom E" userId="723fc76c-ee2b-4721-b304-153613f0d15a" providerId="ADAL" clId="{4E668670-6989-4605-97DF-37B38F0022D6}" dt="2024-03-07T18:02:07.447" v="136" actId="26606"/>
          <ac:spMkLst>
            <pc:docMk/>
            <pc:sldMk cId="3447101174" sldId="415"/>
            <ac:spMk id="36" creationId="{1BFB7AEF-EBE4-4D09-8CB7-8EABCB3BE4E4}"/>
          </ac:spMkLst>
        </pc:spChg>
        <pc:spChg chg="add del">
          <ac:chgData name="Obstfeld, Amrom E" userId="723fc76c-ee2b-4721-b304-153613f0d15a" providerId="ADAL" clId="{4E668670-6989-4605-97DF-37B38F0022D6}" dt="2024-03-07T18:02:07.447" v="136" actId="26606"/>
          <ac:spMkLst>
            <pc:docMk/>
            <pc:sldMk cId="3447101174" sldId="415"/>
            <ac:spMk id="37" creationId="{9FAFEBEB-E7DF-4119-99EC-3C2C5F3C7AAF}"/>
          </ac:spMkLst>
        </pc:spChg>
        <pc:spChg chg="add del">
          <ac:chgData name="Obstfeld, Amrom E" userId="723fc76c-ee2b-4721-b304-153613f0d15a" providerId="ADAL" clId="{4E668670-6989-4605-97DF-37B38F0022D6}" dt="2024-03-07T18:02:07.447" v="136" actId="26606"/>
          <ac:spMkLst>
            <pc:docMk/>
            <pc:sldMk cId="3447101174" sldId="415"/>
            <ac:spMk id="38" creationId="{8E25F227-C9F5-44BC-8ECE-188763D8538E}"/>
          </ac:spMkLst>
        </pc:spChg>
        <pc:spChg chg="add">
          <ac:chgData name="Obstfeld, Amrom E" userId="723fc76c-ee2b-4721-b304-153613f0d15a" providerId="ADAL" clId="{4E668670-6989-4605-97DF-37B38F0022D6}" dt="2024-03-07T18:02:07.449" v="137" actId="26606"/>
          <ac:spMkLst>
            <pc:docMk/>
            <pc:sldMk cId="3447101174" sldId="415"/>
            <ac:spMk id="40" creationId="{77D7B666-D5E6-48CE-B26A-FB5E5C34AF90}"/>
          </ac:spMkLst>
        </pc:spChg>
        <pc:spChg chg="add">
          <ac:chgData name="Obstfeld, Amrom E" userId="723fc76c-ee2b-4721-b304-153613f0d15a" providerId="ADAL" clId="{4E668670-6989-4605-97DF-37B38F0022D6}" dt="2024-03-07T18:02:07.449" v="137" actId="26606"/>
          <ac:spMkLst>
            <pc:docMk/>
            <pc:sldMk cId="3447101174" sldId="415"/>
            <ac:spMk id="41" creationId="{F6EE670A-A41A-44AD-BC1C-2090365EB5B3}"/>
          </ac:spMkLst>
        </pc:spChg>
        <pc:cxnChg chg="add del">
          <ac:chgData name="Obstfeld, Amrom E" userId="723fc76c-ee2b-4721-b304-153613f0d15a" providerId="ADAL" clId="{4E668670-6989-4605-97DF-37B38F0022D6}" dt="2024-03-07T18:02:01.972" v="126" actId="26606"/>
          <ac:cxnSpMkLst>
            <pc:docMk/>
            <pc:sldMk cId="3447101174" sldId="415"/>
            <ac:cxnSpMk id="18" creationId="{E350D170-418B-4A22-8B98-15EF799FD957}"/>
          </ac:cxnSpMkLst>
        </pc:cxnChg>
        <pc:cxnChg chg="add del">
          <ac:chgData name="Obstfeld, Amrom E" userId="723fc76c-ee2b-4721-b304-153613f0d15a" providerId="ADAL" clId="{4E668670-6989-4605-97DF-37B38F0022D6}" dt="2024-03-07T18:02:03.442" v="128" actId="26606"/>
          <ac:cxnSpMkLst>
            <pc:docMk/>
            <pc:sldMk cId="3447101174" sldId="415"/>
            <ac:cxnSpMk id="23" creationId="{99237721-19CF-41B1-AA0A-E1E1A8282D52}"/>
          </ac:cxnSpMkLst>
        </pc:cxnChg>
        <pc:cxnChg chg="add del">
          <ac:chgData name="Obstfeld, Amrom E" userId="723fc76c-ee2b-4721-b304-153613f0d15a" providerId="ADAL" clId="{4E668670-6989-4605-97DF-37B38F0022D6}" dt="2024-03-07T18:02:05.096" v="130" actId="26606"/>
          <ac:cxnSpMkLst>
            <pc:docMk/>
            <pc:sldMk cId="3447101174" sldId="415"/>
            <ac:cxnSpMk id="26" creationId="{6820BD55-A71A-48C6-B0F7-235147F39DEE}"/>
          </ac:cxnSpMkLst>
        </pc:cxnChg>
        <pc:cxnChg chg="add del">
          <ac:chgData name="Obstfeld, Amrom E" userId="723fc76c-ee2b-4721-b304-153613f0d15a" providerId="ADAL" clId="{4E668670-6989-4605-97DF-37B38F0022D6}" dt="2024-03-07T18:02:05.893" v="132" actId="26606"/>
          <ac:cxnSpMkLst>
            <pc:docMk/>
            <pc:sldMk cId="3447101174" sldId="415"/>
            <ac:cxnSpMk id="31" creationId="{99237721-19CF-41B1-AA0A-E1E1A8282D5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900956" cy="10074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405715" y="0"/>
            <a:ext cx="4900956" cy="1007464"/>
          </a:xfrm>
          <a:prstGeom prst="rect">
            <a:avLst/>
          </a:prstGeom>
        </p:spPr>
        <p:txBody>
          <a:bodyPr vert="horz" lIns="91440" tIns="45720" rIns="91440" bIns="45720" rtlCol="0"/>
          <a:lstStyle>
            <a:lvl1pPr algn="r">
              <a:defRPr sz="1200"/>
            </a:lvl1pPr>
          </a:lstStyle>
          <a:p>
            <a:fld id="{49C152C2-AF9F-44C5-8FA2-EB5B9007DBD7}" type="datetimeFigureOut">
              <a:rPr lang="en-US" smtClean="0"/>
              <a:t>3/7/2024</a:t>
            </a:fld>
            <a:endParaRPr lang="en-US"/>
          </a:p>
        </p:txBody>
      </p:sp>
      <p:sp>
        <p:nvSpPr>
          <p:cNvPr id="4" name="Footer Placeholder 3"/>
          <p:cNvSpPr>
            <a:spLocks noGrp="1"/>
          </p:cNvSpPr>
          <p:nvPr>
            <p:ph type="ftr" sz="quarter" idx="2"/>
          </p:nvPr>
        </p:nvSpPr>
        <p:spPr>
          <a:xfrm>
            <a:off x="0" y="19096639"/>
            <a:ext cx="4900956" cy="10074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405715" y="19096639"/>
            <a:ext cx="4900956" cy="1007462"/>
          </a:xfrm>
          <a:prstGeom prst="rect">
            <a:avLst/>
          </a:prstGeom>
        </p:spPr>
        <p:txBody>
          <a:bodyPr vert="horz" lIns="91440" tIns="45720" rIns="91440" bIns="45720" rtlCol="0" anchor="b"/>
          <a:lstStyle>
            <a:lvl1pPr algn="r">
              <a:defRPr sz="1200"/>
            </a:lvl1pPr>
          </a:lstStyle>
          <a:p>
            <a:fld id="{49A31AF2-0CEF-4B92-A6C6-177490C60177}" type="slidenum">
              <a:rPr lang="en-US" smtClean="0"/>
              <a:t>‹#›</a:t>
            </a:fld>
            <a:endParaRPr lang="en-US"/>
          </a:p>
        </p:txBody>
      </p:sp>
    </p:spTree>
    <p:extLst>
      <p:ext uri="{BB962C8B-B14F-4D97-AF65-F5344CB8AC3E}">
        <p14:creationId xmlns:p14="http://schemas.microsoft.com/office/powerpoint/2010/main" val="1544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6163" y="1506538"/>
            <a:ext cx="13403263" cy="754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130930" y="9549418"/>
            <a:ext cx="9047477" cy="9046832"/>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54270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0389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1e91fc5f9_1_79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1e91fc5f9_1_79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trike="noStrike" dirty="0"/>
              <a:t>Patrick Mathias, MD, PhD, is the Associate Medical Director of the Informatics Division in the Department of Laboratory Medicine at the University of Washington School of Medicine.</a:t>
            </a:r>
            <a:r>
              <a:rPr lang="en" strike="noStrike" dirty="0">
                <a:solidFill>
                  <a:schemeClr val="bg1"/>
                </a:solidFill>
              </a:rPr>
              <a:t> </a:t>
            </a:r>
            <a:r>
              <a:rPr lang="en" strike="noStrike" dirty="0"/>
              <a:t>His interests include developing data science and analytics as a core competency to improve clinical lab operations and laboratory stewardship, and applying clinical informatics approaches to mitigate laboratory-associated diagnostic errors. He is interested in developing and improving programming and data science education across all levels of pathology practice.</a:t>
            </a:r>
            <a:endParaRPr strike="noStrike" dirty="0"/>
          </a:p>
        </p:txBody>
      </p:sp>
    </p:spTree>
    <p:extLst>
      <p:ext uri="{BB962C8B-B14F-4D97-AF65-F5344CB8AC3E}">
        <p14:creationId xmlns:p14="http://schemas.microsoft.com/office/powerpoint/2010/main" val="1480749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e91fc5f9_1_787: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e91fc5f9_1_787: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indent="0">
              <a:buNone/>
            </a:pPr>
            <a:r>
              <a:rPr lang="en" dirty="0"/>
              <a:t>And this is me, Amrom Obstfeld MD, PhD, I am the Medical Director of the Division of Pathology Informatics at Children’s Hospital of Philadelphia. In</a:t>
            </a:r>
            <a:r>
              <a:rPr lang="en" baseline="0" dirty="0"/>
              <a:t> this role </a:t>
            </a:r>
            <a:r>
              <a:rPr lang="en-US" baseline="0" dirty="0"/>
              <a:t>I </a:t>
            </a:r>
            <a:r>
              <a:rPr lang="en" baseline="0" dirty="0"/>
              <a:t>lead </a:t>
            </a:r>
            <a:r>
              <a:rPr lang="en" dirty="0"/>
              <a:t>the development of analytic tools to aid in </a:t>
            </a:r>
            <a:r>
              <a:rPr lang="en" dirty="0">
                <a:solidFill>
                  <a:schemeClr val="dk1"/>
                </a:solidFill>
              </a:rPr>
              <a:t>quality </a:t>
            </a:r>
            <a:r>
              <a:rPr lang="en" dirty="0"/>
              <a:t>management and operation</a:t>
            </a:r>
            <a:r>
              <a:rPr lang="en-US" dirty="0"/>
              <a:t>s</a:t>
            </a:r>
            <a:r>
              <a:rPr lang="en" dirty="0"/>
              <a:t>, interfaces with other groups throughout the hospital on informatics initiatives </a:t>
            </a:r>
            <a:r>
              <a:rPr lang="en-US" dirty="0"/>
              <a:t>and I also </a:t>
            </a:r>
            <a:r>
              <a:rPr lang="en" dirty="0"/>
              <a:t>in design and implement </a:t>
            </a:r>
            <a:r>
              <a:rPr lang="en-US" dirty="0"/>
              <a:t>informatics </a:t>
            </a:r>
            <a:r>
              <a:rPr lang="en" dirty="0"/>
              <a:t>educational experiences for pathology trainees and faculty </a:t>
            </a:r>
            <a:r>
              <a:rPr lang="en" dirty="0">
                <a:solidFill>
                  <a:schemeClr val="dk1"/>
                </a:solidFill>
              </a:rPr>
              <a:t>at the University of Pennsylvania</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004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 now that you've met us let's discuss for a moment how this workshop</a:t>
            </a:r>
            <a:r>
              <a:rPr lang="en-US" baseline="0" dirty="0"/>
              <a:t> is going to work</a:t>
            </a:r>
            <a:endParaRPr lang="en-US" dirty="0"/>
          </a:p>
        </p:txBody>
      </p:sp>
    </p:spTree>
    <p:extLst>
      <p:ext uri="{BB962C8B-B14F-4D97-AF65-F5344CB8AC3E}">
        <p14:creationId xmlns:p14="http://schemas.microsoft.com/office/powerpoint/2010/main" val="136706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r>
              <a:rPr lang="en-US" baseline="0" dirty="0"/>
              <a:t>Great now that we are all acclimated I thought it would be nice if we could all drop our info into the chat so that we can all get a sense for who is in the workshop, just type in your name,  and briefly why are you attending </a:t>
            </a:r>
            <a:r>
              <a:rPr lang="en-US" baseline="0"/>
              <a:t>the workshop.</a:t>
            </a:r>
            <a:endParaRPr lang="en-US" baseline="0" dirty="0"/>
          </a:p>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657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8178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429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372072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158750" indent="0">
              <a:buNone/>
            </a:pPr>
            <a:r>
              <a:rPr lang="en-US" baseline="0" dirty="0"/>
              <a:t>Great now that we are all acclimated I thought it would be nice if we could all drop our info into the chat so that we can all get a sense for who is in the workshop, just type in your name,  and briefly why are you attending </a:t>
            </a:r>
            <a:r>
              <a:rPr lang="en-US" baseline="0"/>
              <a:t>the workshop.</a:t>
            </a:r>
            <a:endParaRPr lang="en-US" baseline="0" dirty="0"/>
          </a:p>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05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0:notes"/>
          <p:cNvSpPr txBox="1">
            <a:spLocks noGrp="1"/>
          </p:cNvSpPr>
          <p:nvPr>
            <p:ph type="body" idx="1"/>
          </p:nvPr>
        </p:nvSpPr>
        <p:spPr>
          <a:xfrm>
            <a:off x="731517" y="4560556"/>
            <a:ext cx="5852158" cy="4320534"/>
          </a:xfrm>
          <a:prstGeom prst="rect">
            <a:avLst/>
          </a:prstGeom>
        </p:spPr>
        <p:txBody>
          <a:bodyPr spcFirstLastPara="1" wrap="square" lIns="49232" tIns="49232" rIns="49232" bIns="49232" anchor="t" anchorCtr="0">
            <a:noAutofit/>
          </a:bodyPr>
          <a:lstStyle/>
          <a:p>
            <a:pPr marL="0" indent="0">
              <a:buNone/>
            </a:pPr>
            <a:endParaRPr dirty="0"/>
          </a:p>
        </p:txBody>
      </p:sp>
      <p:sp>
        <p:nvSpPr>
          <p:cNvPr id="276" name="Google Shape;276;p20:notes"/>
          <p:cNvSpPr>
            <a:spLocks noGrp="1" noRot="1" noChangeAspect="1"/>
          </p:cNvSpPr>
          <p:nvPr>
            <p:ph type="sldImg" idx="2"/>
          </p:nvPr>
        </p:nvSpPr>
        <p:spPr>
          <a:xfrm>
            <a:off x="457200" y="719138"/>
            <a:ext cx="6402388" cy="36020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5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300496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429112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1e91fc5f9_1_810: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1e91fc5f9_1_810: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sz="1100" b="0" i="0" u="none" strike="noStrike" cap="none" dirty="0">
                <a:solidFill>
                  <a:srgbClr val="000000"/>
                </a:solidFill>
                <a:effectLst/>
                <a:latin typeface="Arial"/>
                <a:ea typeface="Arial"/>
                <a:cs typeface="Arial"/>
                <a:sym typeface="Arial"/>
              </a:rPr>
              <a:t>Sarah Dudgeon is a PhD Candidate at Yale University where she studies graph analytics and other advanced mechanisms of multi-modal healthcare data analysis. She additionally has experience in medical device regulation with the FDA, a Master of Public Health in Epidemiology and Biostatistics from Johns Hopkins Bloomberg School of Public Health, and a Bachelor of Science from University of Michigan in Kinesiology minoring in Engineering.</a:t>
            </a:r>
            <a:endParaRPr strike="noStrike" dirty="0"/>
          </a:p>
        </p:txBody>
      </p:sp>
    </p:spTree>
    <p:extLst>
      <p:ext uri="{BB962C8B-B14F-4D97-AF65-F5344CB8AC3E}">
        <p14:creationId xmlns:p14="http://schemas.microsoft.com/office/powerpoint/2010/main" val="253525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51e91fc5f9_1_810: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51e91fc5f9_1_810: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Joseph Rudolf, MD is the medical director for the automated core laboratory at ARUP Laboratories in Salt Lake City, Utah</a:t>
            </a:r>
            <a:r>
              <a:rPr lang="en-US" sz="1100" b="0" i="0" u="none" strike="noStrike" cap="none">
                <a:solidFill>
                  <a:srgbClr val="000000"/>
                </a:solidFill>
                <a:effectLst/>
                <a:latin typeface="Arial"/>
                <a:ea typeface="Arial"/>
                <a:cs typeface="Arial"/>
                <a:sym typeface="Arial"/>
              </a:rPr>
              <a:t>.  His </a:t>
            </a:r>
            <a:r>
              <a:rPr lang="en-US" sz="1100" b="0" i="0" u="none" strike="noStrike" cap="none" dirty="0">
                <a:solidFill>
                  <a:srgbClr val="000000"/>
                </a:solidFill>
                <a:effectLst/>
                <a:latin typeface="Arial"/>
                <a:ea typeface="Arial"/>
                <a:cs typeface="Arial"/>
                <a:sym typeface="Arial"/>
              </a:rPr>
              <a:t>clinical and research interests focus on the intersection of informatics and clinical operations including clinical decision support, utilization management, and reporting and analytics. He is also passionate about clinical process improvement and initiatives to support quality and safety.</a:t>
            </a:r>
            <a:endParaRPr strike="noStrike" dirty="0"/>
          </a:p>
        </p:txBody>
      </p:sp>
    </p:spTree>
    <p:extLst>
      <p:ext uri="{BB962C8B-B14F-4D97-AF65-F5344CB8AC3E}">
        <p14:creationId xmlns:p14="http://schemas.microsoft.com/office/powerpoint/2010/main" val="53342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ECB3397-D5E3-4F33-81FB-15A2B9984586}"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3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2ADD8-F106-4098-B324-0DCDA1750B95}"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08743005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8F6EF5-BC4B-4A32-A3F7-181981DE585C}"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5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3E5C40-1917-4947-AC5D-D15795287B56}"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31986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7215FB-CD94-498E-BA40-D85064FA191E}"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219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28"/>
        <p:cNvGrpSpPr/>
        <p:nvPr/>
      </p:nvGrpSpPr>
      <p:grpSpPr>
        <a:xfrm>
          <a:off x="0" y="0"/>
          <a:ext cx="0" cy="0"/>
          <a:chOff x="0" y="0"/>
          <a:chExt cx="0" cy="0"/>
        </a:xfrm>
      </p:grpSpPr>
      <p:sp>
        <p:nvSpPr>
          <p:cNvPr id="29" name="Google Shape;29;p5"/>
          <p:cNvSpPr txBox="1">
            <a:spLocks noGrp="1"/>
          </p:cNvSpPr>
          <p:nvPr>
            <p:ph type="ftr" idx="11"/>
          </p:nvPr>
        </p:nvSpPr>
        <p:spPr>
          <a:xfrm>
            <a:off x="4145280" y="6377941"/>
            <a:ext cx="3901372" cy="342964"/>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1"/>
            <a:ext cx="2804134" cy="342964"/>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1B55A5-EA06-4610-B5BD-4E063C5A8283}" type="datetime1">
              <a:rPr lang="en-US" smtClean="0"/>
              <a:t>3/7/2024</a:t>
            </a:fld>
            <a:endParaRPr/>
          </a:p>
        </p:txBody>
      </p:sp>
      <p:sp>
        <p:nvSpPr>
          <p:cNvPr id="31" name="Google Shape;31;p5"/>
          <p:cNvSpPr txBox="1">
            <a:spLocks noGrp="1"/>
          </p:cNvSpPr>
          <p:nvPr>
            <p:ph type="sldNum" idx="12"/>
          </p:nvPr>
        </p:nvSpPr>
        <p:spPr>
          <a:xfrm>
            <a:off x="8778241" y="6377941"/>
            <a:ext cx="2804134" cy="342964"/>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05668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349767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63"/>
        <p:cNvGrpSpPr/>
        <p:nvPr/>
      </p:nvGrpSpPr>
      <p:grpSpPr>
        <a:xfrm>
          <a:off x="0" y="0"/>
          <a:ext cx="0" cy="0"/>
          <a:chOff x="0" y="0"/>
          <a:chExt cx="0" cy="0"/>
        </a:xfrm>
      </p:grpSpPr>
      <p:sp>
        <p:nvSpPr>
          <p:cNvPr id="264" name="Google Shape;264;p1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000"/>
          </a:p>
        </p:txBody>
      </p:sp>
      <p:sp>
        <p:nvSpPr>
          <p:cNvPr id="265" name="Google Shape;265;p1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
        <p:nvSpPr>
          <p:cNvPr id="266" name="Google Shape;266;p1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7" name="Google Shape;267;p1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lstStyle>
            <a:lvl1pPr marL="609585" lvl="0" indent="-457189" rtl="0">
              <a:spcBef>
                <a:spcPts val="0"/>
              </a:spcBef>
              <a:spcAft>
                <a:spcPts val="0"/>
              </a:spcAft>
              <a:buSzPts val="1800"/>
              <a:buChar char="●"/>
              <a:defRPr>
                <a:solidFill>
                  <a:schemeClr val="lt1"/>
                </a:solidFill>
              </a:defRPr>
            </a:lvl1pPr>
            <a:lvl2pPr marL="1219170" lvl="1" indent="-423323" rtl="0">
              <a:spcBef>
                <a:spcPts val="2133"/>
              </a:spcBef>
              <a:spcAft>
                <a:spcPts val="0"/>
              </a:spcAft>
              <a:buSzPts val="1400"/>
              <a:buChar char="○"/>
              <a:defRPr>
                <a:solidFill>
                  <a:schemeClr val="lt1"/>
                </a:solidFill>
              </a:defRPr>
            </a:lvl2pPr>
            <a:lvl3pPr marL="1828754" lvl="2" indent="-423323" rtl="0">
              <a:spcBef>
                <a:spcPts val="2133"/>
              </a:spcBef>
              <a:spcAft>
                <a:spcPts val="0"/>
              </a:spcAft>
              <a:buSzPts val="1400"/>
              <a:buChar char="■"/>
              <a:defRPr>
                <a:solidFill>
                  <a:schemeClr val="lt1"/>
                </a:solidFill>
              </a:defRPr>
            </a:lvl3pPr>
            <a:lvl4pPr marL="2438339" lvl="3" indent="-423323" rtl="0">
              <a:spcBef>
                <a:spcPts val="2133"/>
              </a:spcBef>
              <a:spcAft>
                <a:spcPts val="0"/>
              </a:spcAft>
              <a:buSzPts val="1400"/>
              <a:buChar char="●"/>
              <a:defRPr>
                <a:solidFill>
                  <a:schemeClr val="lt1"/>
                </a:solidFill>
              </a:defRPr>
            </a:lvl4pPr>
            <a:lvl5pPr marL="3047924" lvl="4" indent="-423323" rtl="0">
              <a:spcBef>
                <a:spcPts val="2133"/>
              </a:spcBef>
              <a:spcAft>
                <a:spcPts val="0"/>
              </a:spcAft>
              <a:buSzPts val="1400"/>
              <a:buChar char="○"/>
              <a:defRPr>
                <a:solidFill>
                  <a:schemeClr val="lt1"/>
                </a:solidFill>
              </a:defRPr>
            </a:lvl5pPr>
            <a:lvl6pPr marL="3657509" lvl="5" indent="-423323" rtl="0">
              <a:spcBef>
                <a:spcPts val="2133"/>
              </a:spcBef>
              <a:spcAft>
                <a:spcPts val="0"/>
              </a:spcAft>
              <a:buSzPts val="1400"/>
              <a:buChar char="■"/>
              <a:defRPr>
                <a:solidFill>
                  <a:schemeClr val="lt1"/>
                </a:solidFill>
              </a:defRPr>
            </a:lvl6pPr>
            <a:lvl7pPr marL="4267093" lvl="6" indent="-423323" rtl="0">
              <a:spcBef>
                <a:spcPts val="2133"/>
              </a:spcBef>
              <a:spcAft>
                <a:spcPts val="0"/>
              </a:spcAft>
              <a:buSzPts val="1400"/>
              <a:buChar char="●"/>
              <a:defRPr>
                <a:solidFill>
                  <a:schemeClr val="lt1"/>
                </a:solidFill>
              </a:defRPr>
            </a:lvl7pPr>
            <a:lvl8pPr marL="4876678" lvl="7" indent="-423323" rtl="0">
              <a:spcBef>
                <a:spcPts val="2133"/>
              </a:spcBef>
              <a:spcAft>
                <a:spcPts val="0"/>
              </a:spcAft>
              <a:buSzPts val="1400"/>
              <a:buChar char="○"/>
              <a:defRPr>
                <a:solidFill>
                  <a:schemeClr val="lt1"/>
                </a:solidFill>
              </a:defRPr>
            </a:lvl8pPr>
            <a:lvl9pPr marL="5486263" lvl="8" indent="-423323" rtl="0">
              <a:spcBef>
                <a:spcPts val="2133"/>
              </a:spcBef>
              <a:spcAft>
                <a:spcPts val="2133"/>
              </a:spcAft>
              <a:buSzPts val="1400"/>
              <a:buChar char="■"/>
              <a:defRPr>
                <a:solidFill>
                  <a:schemeClr val="lt1"/>
                </a:solidFill>
              </a:defRPr>
            </a:lvl9pPr>
          </a:lstStyle>
          <a:p>
            <a:endParaRPr/>
          </a:p>
        </p:txBody>
      </p:sp>
    </p:spTree>
    <p:extLst>
      <p:ext uri="{BB962C8B-B14F-4D97-AF65-F5344CB8AC3E}">
        <p14:creationId xmlns:p14="http://schemas.microsoft.com/office/powerpoint/2010/main" val="1073852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58165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ABA08-37BF-439D-82D8-01FE1856DC69}"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48433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F86E0-F10E-44FA-9ABE-5BDA0DA5EA17}"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344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1433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8E95B9-B75A-4BC8-A845-2C0DFFDB2C57}"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9825418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DA3C39-A18A-4E19-ABDE-80E5224D5B0F}"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4907918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DC67C6-246E-4E17-A7CD-E9BF8E35602B}"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a:xfrm>
            <a:off x="11567604" y="6470704"/>
            <a:ext cx="491971" cy="274320"/>
          </a:xfrm>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17157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our_Turn_3mi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9EE4D-9C14-4FCC-ADDF-44BDAD675947}"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
        <p:nvSpPr>
          <p:cNvPr id="5" name="Title 1"/>
          <p:cNvSpPr>
            <a:spLocks noGrp="1"/>
          </p:cNvSpPr>
          <p:nvPr>
            <p:ph type="title" hasCustomPrompt="1"/>
          </p:nvPr>
        </p:nvSpPr>
        <p:spPr>
          <a:xfrm>
            <a:off x="1024128" y="585216"/>
            <a:ext cx="9720072" cy="1499616"/>
          </a:xfrm>
        </p:spPr>
        <p:txBody>
          <a:bodyPr>
            <a:normAutofit/>
          </a:bodyPr>
          <a:lstStyle>
            <a:lvl1pPr algn="ctr">
              <a:defRPr sz="6600">
                <a:solidFill>
                  <a:schemeClr val="accent4">
                    <a:lumMod val="75000"/>
                  </a:schemeClr>
                </a:solidFill>
              </a:defRPr>
            </a:lvl1pPr>
          </a:lstStyle>
          <a:p>
            <a:r>
              <a:rPr lang="en-US"/>
              <a:t>Your Turn</a:t>
            </a:r>
          </a:p>
        </p:txBody>
      </p:sp>
      <p:sp>
        <p:nvSpPr>
          <p:cNvPr id="10" name="Text Placeholder 17"/>
          <p:cNvSpPr>
            <a:spLocks noGrp="1"/>
          </p:cNvSpPr>
          <p:nvPr>
            <p:ph type="body" sz="quarter" idx="13" hasCustomPrompt="1"/>
          </p:nvPr>
        </p:nvSpPr>
        <p:spPr>
          <a:xfrm>
            <a:off x="1024128" y="2238375"/>
            <a:ext cx="9720072" cy="3178175"/>
          </a:xfrm>
        </p:spPr>
        <p:txBody>
          <a:bodyPr>
            <a:normAutofit/>
          </a:bodyPr>
          <a:lstStyle>
            <a:lvl1pPr>
              <a:defRPr sz="4800">
                <a:solidFill>
                  <a:schemeClr val="accent4">
                    <a:lumMod val="75000"/>
                  </a:schemeClr>
                </a:solidFill>
              </a:defRPr>
            </a:lvl1pPr>
            <a:lvl2pPr>
              <a:defRPr sz="2800"/>
            </a:lvl2pPr>
            <a:lvl3pPr>
              <a:defRPr sz="2000"/>
            </a:lvl3pPr>
            <a:lvl4pPr>
              <a:defRPr sz="2000"/>
            </a:lvl4pPr>
            <a:lvl5pPr>
              <a:defRPr sz="2000"/>
            </a:lvl5pPr>
          </a:lstStyle>
          <a:p>
            <a:pPr lvl="0"/>
            <a:r>
              <a:rPr lang="en-US"/>
              <a:t>An exercise</a:t>
            </a:r>
          </a:p>
        </p:txBody>
      </p:sp>
    </p:spTree>
    <p:extLst>
      <p:ext uri="{BB962C8B-B14F-4D97-AF65-F5344CB8AC3E}">
        <p14:creationId xmlns:p14="http://schemas.microsoft.com/office/powerpoint/2010/main" val="349752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9FB1F-E20E-4B8A-97A9-F749EE272C4C}"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1492569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245-7884-4EB5-B7F1-8F32C31A1C46}" type="datetime1">
              <a:rPr lang="en-US" smtClean="0">
                <a:solidFill>
                  <a:prstClr val="black">
                    <a:lumMod val="95000"/>
                    <a:lumOff val="5000"/>
                  </a:prstClr>
                </a:solidFill>
              </a:rPr>
              <a:t>3/7/2024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BC154-6848-214C-B925-399887F0DE31}"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69689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6" r:id="rId8"/>
    <p:sldLayoutId id="2147483668" r:id="rId9"/>
    <p:sldLayoutId id="2147483669" r:id="rId10"/>
    <p:sldLayoutId id="2147483670" r:id="rId11"/>
    <p:sldLayoutId id="2147483671" r:id="rId12"/>
    <p:sldLayoutId id="2147483672" r:id="rId13"/>
    <p:sldLayoutId id="2147483675" r:id="rId14"/>
    <p:sldLayoutId id="2147483673" r:id="rId15"/>
    <p:sldLayoutId id="2147483676" r:id="rId16"/>
    <p:sldLayoutId id="2147483678" r:id="rId17"/>
  </p:sldLayoutIdLst>
  <p:hf hdr="0" ftr="0" dt="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21EB-9D6E-D849-996D-9189EB63587A}"/>
              </a:ext>
            </a:extLst>
          </p:cNvPr>
          <p:cNvSpPr>
            <a:spLocks noGrp="1"/>
          </p:cNvSpPr>
          <p:nvPr>
            <p:ph type="ctrTitle"/>
          </p:nvPr>
        </p:nvSpPr>
        <p:spPr>
          <a:xfrm>
            <a:off x="363984" y="4960137"/>
            <a:ext cx="7865616" cy="1463040"/>
          </a:xfrm>
        </p:spPr>
        <p:txBody>
          <a:bodyPr>
            <a:noAutofit/>
          </a:bodyPr>
          <a:lstStyle/>
          <a:p>
            <a:r>
              <a:rPr lang="en-US" sz="7200" dirty="0">
                <a:solidFill>
                  <a:schemeClr val="tx1">
                    <a:lumMod val="65000"/>
                    <a:lumOff val="35000"/>
                  </a:schemeClr>
                </a:solidFill>
              </a:rPr>
              <a:t>Joins</a:t>
            </a:r>
          </a:p>
        </p:txBody>
      </p:sp>
      <p:sp>
        <p:nvSpPr>
          <p:cNvPr id="3" name="Subtitle 2">
            <a:extLst>
              <a:ext uri="{FF2B5EF4-FFF2-40B4-BE49-F238E27FC236}">
                <a16:creationId xmlns:a16="http://schemas.microsoft.com/office/drawing/2014/main" id="{214B71DB-1783-DE4F-8447-5E7A1A5DC088}"/>
              </a:ext>
            </a:extLst>
          </p:cNvPr>
          <p:cNvSpPr>
            <a:spLocks noGrp="1"/>
          </p:cNvSpPr>
          <p:nvPr>
            <p:ph type="subTitle" idx="1"/>
          </p:nvPr>
        </p:nvSpPr>
        <p:spPr/>
        <p:txBody>
          <a:bodyPr>
            <a:normAutofit/>
          </a:bodyPr>
          <a:lstStyle/>
          <a:p>
            <a:r>
              <a:rPr lang="en-US" sz="2800" b="1">
                <a:solidFill>
                  <a:schemeClr val="tx1">
                    <a:lumMod val="65000"/>
                    <a:lumOff val="35000"/>
                  </a:schemeClr>
                </a:solidFill>
              </a:rPr>
              <a:t>Amrom Obstfeld MD PhD</a:t>
            </a:r>
            <a:endParaRPr lang="en-US" sz="2800" b="1"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a:t>
            </a:fld>
            <a:endParaRPr lang="en-US">
              <a:solidFill>
                <a:prstClr val="black">
                  <a:lumMod val="95000"/>
                  <a:lumOff val="5000"/>
                </a:prstClr>
              </a:solidFill>
            </a:endParaRPr>
          </a:p>
        </p:txBody>
      </p:sp>
    </p:spTree>
    <p:extLst>
      <p:ext uri="{BB962C8B-B14F-4D97-AF65-F5344CB8AC3E}">
        <p14:creationId xmlns:p14="http://schemas.microsoft.com/office/powerpoint/2010/main" val="1711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Joins</a:t>
            </a:r>
          </a:p>
        </p:txBody>
      </p:sp>
    </p:spTree>
    <p:extLst>
      <p:ext uri="{BB962C8B-B14F-4D97-AF65-F5344CB8AC3E}">
        <p14:creationId xmlns:p14="http://schemas.microsoft.com/office/powerpoint/2010/main" val="203402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8607-E489-706B-49A3-41E1E48CE600}"/>
              </a:ext>
            </a:extLst>
          </p:cNvPr>
          <p:cNvSpPr>
            <a:spLocks noGrp="1"/>
          </p:cNvSpPr>
          <p:nvPr>
            <p:ph type="title"/>
          </p:nvPr>
        </p:nvSpPr>
        <p:spPr/>
        <p:txBody>
          <a:bodyPr/>
          <a:lstStyle/>
          <a:p>
            <a:r>
              <a:rPr lang="en-US" dirty="0"/>
              <a:t>Challenge</a:t>
            </a:r>
          </a:p>
        </p:txBody>
      </p:sp>
      <p:sp>
        <p:nvSpPr>
          <p:cNvPr id="3" name="Slide Number Placeholder 2">
            <a:extLst>
              <a:ext uri="{FF2B5EF4-FFF2-40B4-BE49-F238E27FC236}">
                <a16:creationId xmlns:a16="http://schemas.microsoft.com/office/drawing/2014/main" id="{990BEA79-F79B-CEDA-61DA-376C8558A60D}"/>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11</a:t>
            </a:fld>
            <a:endParaRPr lang="en-US">
              <a:solidFill>
                <a:prstClr val="black">
                  <a:lumMod val="95000"/>
                  <a:lumOff val="5000"/>
                </a:prstClr>
              </a:solidFill>
            </a:endParaRPr>
          </a:p>
        </p:txBody>
      </p:sp>
    </p:spTree>
    <p:extLst>
      <p:ext uri="{BB962C8B-B14F-4D97-AF65-F5344CB8AC3E}">
        <p14:creationId xmlns:p14="http://schemas.microsoft.com/office/powerpoint/2010/main" val="346816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a:solidFill>
                  <a:schemeClr val="tx1">
                    <a:lumMod val="75000"/>
                    <a:lumOff val="25000"/>
                  </a:schemeClr>
                </a:solidFill>
              </a:rPr>
              <a:t>Who are we?</a:t>
            </a:r>
          </a:p>
        </p:txBody>
      </p:sp>
    </p:spTree>
    <p:extLst>
      <p:ext uri="{BB962C8B-B14F-4D97-AF65-F5344CB8AC3E}">
        <p14:creationId xmlns:p14="http://schemas.microsoft.com/office/powerpoint/2010/main" val="178361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744876" y="827893"/>
            <a:ext cx="5172356" cy="1143200"/>
          </a:xfrm>
          <a:prstGeom prst="rect">
            <a:avLst/>
          </a:prstGeom>
        </p:spPr>
        <p:txBody>
          <a:bodyPr spcFirstLastPara="1" vert="horz" wrap="square" lIns="121900" tIns="121900" rIns="121900" bIns="121900" rtlCol="0" anchor="t" anchorCtr="0">
            <a:noAutofit/>
          </a:bodyPr>
          <a:lstStyle/>
          <a:p>
            <a:r>
              <a:rPr lang="en" dirty="0">
                <a:solidFill>
                  <a:srgbClr val="434343"/>
                </a:solidFill>
              </a:rPr>
              <a:t>Sarah Dudgeon</a:t>
            </a:r>
            <a:endParaRPr dirty="0">
              <a:solidFill>
                <a:srgbClr val="434343"/>
              </a:solidFill>
            </a:endParaRPr>
          </a:p>
        </p:txBody>
      </p:sp>
      <p:sp>
        <p:nvSpPr>
          <p:cNvPr id="322" name="Google Shape;322;p2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Bef>
                <a:spcPts val="2133"/>
              </a:spcBef>
              <a:buClr>
                <a:schemeClr val="dk1"/>
              </a:buClr>
              <a:buSzPts val="1100"/>
              <a:buNone/>
            </a:pPr>
            <a:endParaRPr sz="1867" dirty="0">
              <a:solidFill>
                <a:srgbClr val="434343"/>
              </a:solidFill>
            </a:endParaRPr>
          </a:p>
          <a:p>
            <a:pPr marL="0" indent="0">
              <a:spcBef>
                <a:spcPts val="2133"/>
              </a:spcBef>
              <a:spcAft>
                <a:spcPts val="2133"/>
              </a:spcAft>
              <a:buNone/>
            </a:pPr>
            <a:endParaRPr sz="2400" dirty="0">
              <a:solidFill>
                <a:srgbClr val="434343"/>
              </a:solidFill>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13</a:t>
            </a:fld>
            <a:endParaRPr lang="en"/>
          </a:p>
        </p:txBody>
      </p:sp>
      <p:pic>
        <p:nvPicPr>
          <p:cNvPr id="4" name="Picture 3"/>
          <p:cNvPicPr>
            <a:picLocks noChangeAspect="1"/>
          </p:cNvPicPr>
          <p:nvPr/>
        </p:nvPicPr>
        <p:blipFill>
          <a:blip r:embed="rId3"/>
          <a:stretch>
            <a:fillRect/>
          </a:stretch>
        </p:blipFill>
        <p:spPr>
          <a:xfrm>
            <a:off x="7638767" y="1729419"/>
            <a:ext cx="3810000" cy="3619500"/>
          </a:xfrm>
          <a:prstGeom prst="rect">
            <a:avLst/>
          </a:prstGeom>
        </p:spPr>
      </p:pic>
      <p:sp>
        <p:nvSpPr>
          <p:cNvPr id="6" name="Google Shape;322;p25"/>
          <p:cNvSpPr txBox="1">
            <a:spLocks/>
          </p:cNvSpPr>
          <p:nvPr/>
        </p:nvSpPr>
        <p:spPr>
          <a:xfrm>
            <a:off x="756036" y="2035971"/>
            <a:ext cx="5313600" cy="41312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Clr>
                <a:schemeClr val="accent1"/>
              </a:buClr>
              <a:buSzPts val="1800"/>
              <a:buFont typeface="Tw Cen MT" panose="020B0602020104020603" pitchFamily="34" charset="0"/>
              <a:buChar char="●"/>
              <a:defRPr sz="2200" kern="1200">
                <a:solidFill>
                  <a:schemeClr val="lt1"/>
                </a:solidFill>
                <a:latin typeface="+mn-lt"/>
                <a:ea typeface="+mn-ea"/>
                <a:cs typeface="+mn-cs"/>
              </a:defRPr>
            </a:lvl1pPr>
            <a:lvl2pPr marL="1219170" lvl="1"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800" kern="1200">
                <a:solidFill>
                  <a:schemeClr val="lt1"/>
                </a:solidFill>
                <a:latin typeface="+mn-lt"/>
                <a:ea typeface="+mn-ea"/>
                <a:cs typeface="+mn-cs"/>
              </a:defRPr>
            </a:lvl2pPr>
            <a:lvl3pPr marL="1828754" lvl="2"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3pPr>
            <a:lvl4pPr marL="2438339" lvl="3"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4pPr>
            <a:lvl5pPr marL="3047924" lvl="4"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5pPr>
            <a:lvl6pPr marL="3657509" lvl="5"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6pPr>
            <a:lvl7pPr marL="4267093" lvl="6"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7pPr>
            <a:lvl8pPr marL="4876678" lvl="7" indent="-423323" algn="l" defTabSz="914400" rtl="0" eaLnBrk="1" latinLnBrk="0" hangingPunct="1">
              <a:lnSpc>
                <a:spcPct val="90000"/>
              </a:lnSpc>
              <a:spcBef>
                <a:spcPts val="2133"/>
              </a:spcBef>
              <a:spcAft>
                <a:spcPts val="0"/>
              </a:spcAft>
              <a:buClr>
                <a:schemeClr val="accent1"/>
              </a:buClr>
              <a:buSzPts val="1400"/>
              <a:buFont typeface="Wingdings 3" pitchFamily="18" charset="2"/>
              <a:buChar char="○"/>
              <a:defRPr sz="1400" kern="1200">
                <a:solidFill>
                  <a:schemeClr val="lt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Clr>
                <a:schemeClr val="accent1"/>
              </a:buClr>
              <a:buSzPts val="1400"/>
              <a:buFont typeface="Wingdings 3" pitchFamily="18" charset="2"/>
              <a:buChar char="■"/>
              <a:defRPr sz="1400" kern="1200">
                <a:solidFill>
                  <a:schemeClr val="lt1"/>
                </a:solidFill>
                <a:latin typeface="+mn-lt"/>
                <a:ea typeface="+mn-ea"/>
                <a:cs typeface="+mn-cs"/>
              </a:defRPr>
            </a:lvl9pPr>
          </a:lstStyle>
          <a:p>
            <a:pPr marL="0" indent="0">
              <a:buClr>
                <a:schemeClr val="dk1"/>
              </a:buClr>
              <a:buSzPts val="1100"/>
              <a:buNone/>
            </a:pPr>
            <a:r>
              <a:rPr lang="en-US" sz="1867" dirty="0">
                <a:solidFill>
                  <a:srgbClr val="434343"/>
                </a:solidFill>
              </a:rPr>
              <a:t>PhD Candidate, Department of Laboratory Medicine, Yale University School of Medicine</a:t>
            </a:r>
          </a:p>
          <a:p>
            <a:pPr marL="0" indent="0">
              <a:spcBef>
                <a:spcPts val="2133"/>
              </a:spcBef>
              <a:spcAft>
                <a:spcPts val="2133"/>
              </a:spcAft>
              <a:buFont typeface="Tw Cen MT" panose="020B0602020104020603" pitchFamily="34" charset="0"/>
              <a:buNone/>
            </a:pPr>
            <a:endParaRPr lang="en-US" sz="2400" dirty="0">
              <a:solidFill>
                <a:srgbClr val="434343"/>
              </a:solidFill>
            </a:endParaRPr>
          </a:p>
        </p:txBody>
      </p:sp>
    </p:spTree>
    <p:extLst>
      <p:ext uri="{BB962C8B-B14F-4D97-AF65-F5344CB8AC3E}">
        <p14:creationId xmlns:p14="http://schemas.microsoft.com/office/powerpoint/2010/main" val="105138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744876" y="827893"/>
            <a:ext cx="5172356" cy="1143200"/>
          </a:xfrm>
          <a:prstGeom prst="rect">
            <a:avLst/>
          </a:prstGeom>
        </p:spPr>
        <p:txBody>
          <a:bodyPr spcFirstLastPara="1" vert="horz" wrap="square" lIns="121900" tIns="121900" rIns="121900" bIns="121900" rtlCol="0" anchor="t" anchorCtr="0">
            <a:noAutofit/>
          </a:bodyPr>
          <a:lstStyle/>
          <a:p>
            <a:r>
              <a:rPr lang="en">
                <a:solidFill>
                  <a:srgbClr val="434343"/>
                </a:solidFill>
              </a:rPr>
              <a:t>Joseph Rudolf</a:t>
            </a:r>
            <a:endParaRPr>
              <a:solidFill>
                <a:srgbClr val="434343"/>
              </a:solidFill>
            </a:endParaRPr>
          </a:p>
        </p:txBody>
      </p:sp>
      <p:sp>
        <p:nvSpPr>
          <p:cNvPr id="322" name="Google Shape;322;p2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1867" dirty="0">
                <a:solidFill>
                  <a:srgbClr val="434343"/>
                </a:solidFill>
              </a:rPr>
              <a:t>Assistant Professor, Department of Pathology, University of Utah Medical School</a:t>
            </a:r>
          </a:p>
          <a:p>
            <a:pPr marL="0" indent="0">
              <a:buClr>
                <a:schemeClr val="dk1"/>
              </a:buClr>
              <a:buSzPts val="1100"/>
              <a:buNone/>
            </a:pPr>
            <a:endParaRPr lang="en-US" sz="1867" dirty="0">
              <a:solidFill>
                <a:srgbClr val="434343"/>
              </a:solidFill>
            </a:endParaRPr>
          </a:p>
          <a:p>
            <a:pPr marL="0" indent="0">
              <a:buClr>
                <a:schemeClr val="dk1"/>
              </a:buClr>
              <a:buSzPts val="1100"/>
              <a:buNone/>
            </a:pPr>
            <a:r>
              <a:rPr lang="en-US" sz="1867" dirty="0">
                <a:solidFill>
                  <a:srgbClr val="434343"/>
                </a:solidFill>
              </a:rPr>
              <a:t>Medical Director, Automated Core Laboratory, ARUP Laboratories</a:t>
            </a:r>
          </a:p>
          <a:p>
            <a:pPr marL="0" indent="0">
              <a:spcBef>
                <a:spcPts val="2133"/>
              </a:spcBef>
              <a:buClr>
                <a:schemeClr val="dk1"/>
              </a:buClr>
              <a:buSzPts val="1100"/>
              <a:buNone/>
            </a:pPr>
            <a:endParaRPr sz="1867" dirty="0">
              <a:solidFill>
                <a:srgbClr val="434343"/>
              </a:solidFill>
            </a:endParaRPr>
          </a:p>
          <a:p>
            <a:pPr marL="0" indent="0">
              <a:spcBef>
                <a:spcPts val="2133"/>
              </a:spcBef>
              <a:spcAft>
                <a:spcPts val="2133"/>
              </a:spcAft>
              <a:buNone/>
            </a:pPr>
            <a:endParaRPr sz="2400" dirty="0">
              <a:solidFill>
                <a:srgbClr val="434343"/>
              </a:solidFill>
            </a:endParaRPr>
          </a:p>
        </p:txBody>
      </p:sp>
      <p:pic>
        <p:nvPicPr>
          <p:cNvPr id="323" name="Google Shape;323;p25"/>
          <p:cNvPicPr preferRelativeResize="0"/>
          <p:nvPr/>
        </p:nvPicPr>
        <p:blipFill>
          <a:blip r:embed="rId3">
            <a:alphaModFix/>
          </a:blip>
          <a:stretch>
            <a:fillRect/>
          </a:stretch>
        </p:blipFill>
        <p:spPr>
          <a:xfrm>
            <a:off x="7605713" y="866001"/>
            <a:ext cx="3791418" cy="4491812"/>
          </a:xfrm>
          <a:prstGeom prst="rect">
            <a:avLst/>
          </a:prstGeom>
          <a:noFill/>
          <a:ln>
            <a:noFill/>
          </a:ln>
        </p:spPr>
      </p:pic>
      <p:sp>
        <p:nvSpPr>
          <p:cNvPr id="2" name="Slide Number Placeholder 1"/>
          <p:cNvSpPr>
            <a:spLocks noGrp="1"/>
          </p:cNvSpPr>
          <p:nvPr>
            <p:ph type="sldNum" idx="12"/>
          </p:nvPr>
        </p:nvSpPr>
        <p:spPr/>
        <p:txBody>
          <a:bodyPr/>
          <a:lstStyle/>
          <a:p>
            <a:pPr algn="r"/>
            <a:fld id="{00000000-1234-1234-1234-123412341234}" type="slidenum">
              <a:rPr lang="en" smtClean="0"/>
              <a:pPr algn="r"/>
              <a:t>14</a:t>
            </a:fld>
            <a:endParaRPr lang="en"/>
          </a:p>
        </p:txBody>
      </p:sp>
    </p:spTree>
    <p:extLst>
      <p:ext uri="{BB962C8B-B14F-4D97-AF65-F5344CB8AC3E}">
        <p14:creationId xmlns:p14="http://schemas.microsoft.com/office/powerpoint/2010/main" val="409848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title"/>
          </p:nvPr>
        </p:nvSpPr>
        <p:spPr>
          <a:xfrm>
            <a:off x="757742" y="827893"/>
            <a:ext cx="5313600" cy="1143200"/>
          </a:xfrm>
          <a:prstGeom prst="rect">
            <a:avLst/>
          </a:prstGeom>
        </p:spPr>
        <p:txBody>
          <a:bodyPr spcFirstLastPara="1" vert="horz" wrap="square" lIns="121900" tIns="121900" rIns="121900" bIns="121900" rtlCol="0" anchor="t" anchorCtr="0">
            <a:noAutofit/>
          </a:bodyPr>
          <a:lstStyle/>
          <a:p>
            <a:r>
              <a:rPr lang="en">
                <a:solidFill>
                  <a:srgbClr val="434343"/>
                </a:solidFill>
              </a:rPr>
              <a:t>Patrick Mathias</a:t>
            </a:r>
            <a:endParaRPr>
              <a:solidFill>
                <a:srgbClr val="434343"/>
              </a:solidFill>
            </a:endParaRPr>
          </a:p>
        </p:txBody>
      </p:sp>
      <p:sp>
        <p:nvSpPr>
          <p:cNvPr id="308" name="Google Shape;308;p23"/>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2400" dirty="0">
                <a:solidFill>
                  <a:srgbClr val="434343"/>
                </a:solidFill>
              </a:rPr>
              <a:t>Assistant Professor</a:t>
            </a:r>
            <a:r>
              <a:rPr lang="en" dirty="0">
                <a:solidFill>
                  <a:srgbClr val="434343"/>
                </a:solidFill>
              </a:rPr>
              <a:t>, </a:t>
            </a:r>
            <a:r>
              <a:rPr lang="en" sz="2400" dirty="0">
                <a:solidFill>
                  <a:srgbClr val="434343"/>
                </a:solidFill>
              </a:rPr>
              <a:t>Department of Laboratory Medicine and Pathology</a:t>
            </a:r>
            <a:endParaRPr dirty="0">
              <a:solidFill>
                <a:srgbClr val="434343"/>
              </a:solidFill>
            </a:endParaRPr>
          </a:p>
          <a:p>
            <a:pPr marL="0" indent="0">
              <a:spcBef>
                <a:spcPts val="2133"/>
              </a:spcBef>
              <a:buNone/>
            </a:pPr>
            <a:r>
              <a:rPr lang="en" sz="2400" dirty="0">
                <a:solidFill>
                  <a:srgbClr val="434343"/>
                </a:solidFill>
              </a:rPr>
              <a:t>University of Washington </a:t>
            </a:r>
            <a:r>
              <a:rPr lang="en" dirty="0">
                <a:solidFill>
                  <a:srgbClr val="434343"/>
                </a:solidFill>
              </a:rPr>
              <a:t>School of Medicine</a:t>
            </a:r>
            <a:endParaRPr dirty="0">
              <a:solidFill>
                <a:srgbClr val="434343"/>
              </a:solidFill>
            </a:endParaRPr>
          </a:p>
          <a:p>
            <a:pPr marL="0" indent="0">
              <a:spcBef>
                <a:spcPts val="2133"/>
              </a:spcBef>
              <a:spcAft>
                <a:spcPts val="2133"/>
              </a:spcAft>
              <a:buNone/>
            </a:pPr>
            <a:r>
              <a:rPr lang="en" dirty="0">
                <a:solidFill>
                  <a:srgbClr val="434343"/>
                </a:solidFill>
              </a:rPr>
              <a:t>Associate Medical Director, Laboratory Medicine and Pathology </a:t>
            </a:r>
            <a:r>
              <a:rPr lang="en">
                <a:solidFill>
                  <a:srgbClr val="434343"/>
                </a:solidFill>
              </a:rPr>
              <a:t>Informatics </a:t>
            </a:r>
            <a:endParaRPr lang="en" dirty="0">
              <a:solidFill>
                <a:srgbClr val="434343"/>
              </a:solidFill>
            </a:endParaRPr>
          </a:p>
        </p:txBody>
      </p:sp>
      <p:pic>
        <p:nvPicPr>
          <p:cNvPr id="309" name="Google Shape;309;p23"/>
          <p:cNvPicPr preferRelativeResize="0"/>
          <p:nvPr/>
        </p:nvPicPr>
        <p:blipFill>
          <a:blip r:embed="rId3">
            <a:alphaModFix/>
          </a:blip>
          <a:stretch>
            <a:fillRect/>
          </a:stretch>
        </p:blipFill>
        <p:spPr>
          <a:xfrm>
            <a:off x="7737075" y="718356"/>
            <a:ext cx="3364312" cy="4406032"/>
          </a:xfrm>
          <a:prstGeom prst="rect">
            <a:avLst/>
          </a:prstGeom>
          <a:noFill/>
          <a:ln>
            <a:noFill/>
          </a:ln>
        </p:spPr>
      </p:pic>
      <p:sp>
        <p:nvSpPr>
          <p:cNvPr id="2" name="Slide Number Placeholder 1"/>
          <p:cNvSpPr>
            <a:spLocks noGrp="1"/>
          </p:cNvSpPr>
          <p:nvPr>
            <p:ph type="sldNum" idx="12"/>
          </p:nvPr>
        </p:nvSpPr>
        <p:spPr/>
        <p:txBody>
          <a:bodyPr/>
          <a:lstStyle/>
          <a:p>
            <a:pPr algn="r"/>
            <a:fld id="{00000000-1234-1234-1234-123412341234}" type="slidenum">
              <a:rPr lang="en" smtClean="0"/>
              <a:pPr algn="r"/>
              <a:t>15</a:t>
            </a:fld>
            <a:endParaRPr lang="en"/>
          </a:p>
        </p:txBody>
      </p:sp>
    </p:spTree>
    <p:extLst>
      <p:ext uri="{BB962C8B-B14F-4D97-AF65-F5344CB8AC3E}">
        <p14:creationId xmlns:p14="http://schemas.microsoft.com/office/powerpoint/2010/main" val="117746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796246" y="827893"/>
            <a:ext cx="5120985" cy="1143200"/>
          </a:xfrm>
          <a:prstGeom prst="rect">
            <a:avLst/>
          </a:prstGeom>
        </p:spPr>
        <p:txBody>
          <a:bodyPr spcFirstLastPara="1" vert="horz" wrap="square" lIns="121900" tIns="121900" rIns="121900" bIns="121900" rtlCol="0" anchor="t" anchorCtr="0">
            <a:noAutofit/>
          </a:bodyPr>
          <a:lstStyle/>
          <a:p>
            <a:r>
              <a:rPr lang="en">
                <a:solidFill>
                  <a:srgbClr val="434343"/>
                </a:solidFill>
              </a:rPr>
              <a:t>Amrom Obstfeld</a:t>
            </a:r>
            <a:endParaRPr>
              <a:solidFill>
                <a:srgbClr val="434343"/>
              </a:solidFill>
            </a:endParaRPr>
          </a:p>
        </p:txBody>
      </p:sp>
      <p:sp>
        <p:nvSpPr>
          <p:cNvPr id="315" name="Google Shape;315;p2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solidFill>
                  <a:srgbClr val="434343"/>
                </a:solidFill>
              </a:rPr>
              <a:t>Associate Professor of Clinical Pathology and Laboratory Medicine</a:t>
            </a:r>
            <a:endParaRPr sz="2400" dirty="0">
              <a:solidFill>
                <a:srgbClr val="434343"/>
              </a:solidFill>
            </a:endParaRPr>
          </a:p>
          <a:p>
            <a:pPr marL="0" indent="0">
              <a:spcBef>
                <a:spcPts val="2133"/>
              </a:spcBef>
              <a:buClr>
                <a:schemeClr val="dk1"/>
              </a:buClr>
              <a:buSzPts val="1100"/>
              <a:buNone/>
            </a:pPr>
            <a:r>
              <a:rPr lang="en" sz="2400" dirty="0">
                <a:solidFill>
                  <a:srgbClr val="434343"/>
                </a:solidFill>
              </a:rPr>
              <a:t>Director of </a:t>
            </a:r>
            <a:r>
              <a:rPr lang="en-US" sz="2400" dirty="0">
                <a:solidFill>
                  <a:srgbClr val="434343"/>
                </a:solidFill>
              </a:rPr>
              <a:t>Pathology Informatics</a:t>
            </a:r>
            <a:endParaRPr sz="2400" dirty="0">
              <a:solidFill>
                <a:srgbClr val="434343"/>
              </a:solidFill>
            </a:endParaRPr>
          </a:p>
          <a:p>
            <a:pPr marL="0" indent="0">
              <a:spcBef>
                <a:spcPts val="2133"/>
              </a:spcBef>
              <a:buClr>
                <a:schemeClr val="dk1"/>
              </a:buClr>
              <a:buSzPts val="1100"/>
              <a:buNone/>
            </a:pPr>
            <a:r>
              <a:rPr lang="en" sz="2400" dirty="0">
                <a:solidFill>
                  <a:srgbClr val="434343"/>
                </a:solidFill>
              </a:rPr>
              <a:t>Children's Hospital of Philadelphia</a:t>
            </a:r>
            <a:endParaRPr sz="2400" dirty="0">
              <a:solidFill>
                <a:srgbClr val="434343"/>
              </a:solidFill>
            </a:endParaRPr>
          </a:p>
          <a:p>
            <a:pPr marL="0" indent="0">
              <a:spcBef>
                <a:spcPts val="2133"/>
              </a:spcBef>
              <a:spcAft>
                <a:spcPts val="2133"/>
              </a:spcAft>
              <a:buNone/>
            </a:pPr>
            <a:endParaRPr sz="2400" dirty="0">
              <a:solidFill>
                <a:srgbClr val="434343"/>
              </a:solidFill>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16</a:t>
            </a:fld>
            <a:endParaRPr lang="en"/>
          </a:p>
        </p:txBody>
      </p:sp>
      <p:pic>
        <p:nvPicPr>
          <p:cNvPr id="3" name="Picture 2"/>
          <p:cNvPicPr>
            <a:picLocks noChangeAspect="1"/>
          </p:cNvPicPr>
          <p:nvPr/>
        </p:nvPicPr>
        <p:blipFill>
          <a:blip r:embed="rId3"/>
          <a:stretch>
            <a:fillRect/>
          </a:stretch>
        </p:blipFill>
        <p:spPr>
          <a:xfrm>
            <a:off x="7915214" y="1133595"/>
            <a:ext cx="3179506" cy="4244165"/>
          </a:xfrm>
          <a:prstGeom prst="rect">
            <a:avLst/>
          </a:prstGeom>
        </p:spPr>
      </p:pic>
    </p:spTree>
    <p:extLst>
      <p:ext uri="{BB962C8B-B14F-4D97-AF65-F5344CB8AC3E}">
        <p14:creationId xmlns:p14="http://schemas.microsoft.com/office/powerpoint/2010/main" val="33562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a:solidFill>
                  <a:schemeClr val="tx1">
                    <a:lumMod val="75000"/>
                    <a:lumOff val="25000"/>
                  </a:schemeClr>
                </a:solidFill>
              </a:rPr>
              <a:t>Workshop Workflow</a:t>
            </a:r>
          </a:p>
        </p:txBody>
      </p:sp>
    </p:spTree>
    <p:extLst>
      <p:ext uri="{BB962C8B-B14F-4D97-AF65-F5344CB8AC3E}">
        <p14:creationId xmlns:p14="http://schemas.microsoft.com/office/powerpoint/2010/main" val="349811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572429" y="1832149"/>
            <a:ext cx="11672912" cy="4105607"/>
          </a:xfrm>
          <a:prstGeom prst="rect">
            <a:avLst/>
          </a:prstGeom>
          <a:noFill/>
          <a:ln>
            <a:noFill/>
          </a:ln>
        </p:spPr>
        <p:txBody>
          <a:bodyPr spcFirstLastPara="1" wrap="square" lIns="0" tIns="6804" rIns="0" bIns="0" anchor="t" anchorCtr="0">
            <a:noAutofit/>
          </a:bodyPr>
          <a:lstStyle/>
          <a:p>
            <a:pPr marL="6803"/>
            <a:r>
              <a:rPr lang="en-US" sz="3600">
                <a:solidFill>
                  <a:srgbClr val="005493"/>
                </a:solidFill>
                <a:latin typeface="Arial" panose="020B0604020202020204" pitchFamily="34" charset="0"/>
                <a:ea typeface="Calibri"/>
                <a:cs typeface="Arial" panose="020B0604020202020204" pitchFamily="34" charset="0"/>
                <a:sym typeface="Calibri"/>
              </a:rPr>
              <a:t>Introduce yourself to your breakout roommates</a:t>
            </a:r>
          </a:p>
          <a:p>
            <a:pPr marL="6803"/>
            <a:endParaRPr lang="en-US" sz="360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a:solidFill>
                  <a:srgbClr val="005493"/>
                </a:solidFill>
                <a:latin typeface="Arial" panose="020B0604020202020204" pitchFamily="34" charset="0"/>
                <a:ea typeface="Calibri"/>
                <a:cs typeface="Arial" panose="020B0604020202020204" pitchFamily="34" charset="0"/>
                <a:sym typeface="Calibri"/>
              </a:rPr>
              <a:t>Your Turn </a:t>
            </a:r>
            <a:endParaRPr sz="5196">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18</a:t>
            </a:fld>
            <a:endParaRPr lang="en-US">
              <a:solidFill>
                <a:prstClr val="black">
                  <a:lumMod val="95000"/>
                  <a:lumOff val="5000"/>
                </a:prstClr>
              </a:solidFill>
            </a:endParaRPr>
          </a:p>
        </p:txBody>
      </p:sp>
      <p:sp>
        <p:nvSpPr>
          <p:cNvPr id="3" name="Rectangle 2"/>
          <p:cNvSpPr/>
          <p:nvPr/>
        </p:nvSpPr>
        <p:spPr>
          <a:xfrm>
            <a:off x="3456373" y="3168859"/>
            <a:ext cx="6541356" cy="1754326"/>
          </a:xfrm>
          <a:prstGeom prst="rect">
            <a:avLst/>
          </a:prstGeom>
        </p:spPr>
        <p:txBody>
          <a:bodyPr wrap="square">
            <a:spAutoFit/>
          </a:bodyPr>
          <a:lstStyle/>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Who are you?</a:t>
            </a:r>
          </a:p>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What institution are you from?</a:t>
            </a:r>
          </a:p>
          <a:p>
            <a:pPr marL="6803" lvl="5"/>
            <a:r>
              <a:rPr lang="en-US" sz="3600" dirty="0">
                <a:solidFill>
                  <a:srgbClr val="005493"/>
                </a:solidFill>
                <a:latin typeface="Arial" panose="020B0604020202020204" pitchFamily="34" charset="0"/>
                <a:ea typeface="Calibri"/>
                <a:cs typeface="Arial" panose="020B0604020202020204" pitchFamily="34" charset="0"/>
                <a:sym typeface="Calibri"/>
              </a:rPr>
              <a:t>Why are you here?</a:t>
            </a:r>
          </a:p>
        </p:txBody>
      </p:sp>
    </p:spTree>
    <p:extLst>
      <p:ext uri="{BB962C8B-B14F-4D97-AF65-F5344CB8AC3E}">
        <p14:creationId xmlns:p14="http://schemas.microsoft.com/office/powerpoint/2010/main" val="381018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Final Tips</a:t>
            </a:r>
            <a:endParaRPr/>
          </a:p>
          <a:p>
            <a:endParaRPr/>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a:t>
            </a:r>
            <a:r>
              <a:rPr lang="en" sz="3600">
                <a:solidFill>
                  <a:srgbClr val="333333"/>
                </a:solidFill>
                <a:latin typeface="Arial" panose="020B0604020202020204" pitchFamily="34" charset="0"/>
                <a:cs typeface="Arial" panose="020B0604020202020204" pitchFamily="34" charset="0"/>
              </a:rPr>
              <a:t>by doing!</a:t>
            </a: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Google is your friend</a:t>
            </a:r>
            <a:endParaRPr sz="3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idx="12"/>
          </p:nvPr>
        </p:nvSpPr>
        <p:spPr/>
        <p:txBody>
          <a:bodyPr/>
          <a:lstStyle/>
          <a:p>
            <a:pPr algn="r"/>
            <a:fld id="{00000000-1234-1234-1234-123412341234}" type="slidenum">
              <a:rPr lang="en" smtClean="0"/>
              <a:pPr algn="r"/>
              <a:t>19</a:t>
            </a:fld>
            <a:endParaRPr lang="en"/>
          </a:p>
        </p:txBody>
      </p:sp>
    </p:spTree>
    <p:extLst>
      <p:ext uri="{BB962C8B-B14F-4D97-AF65-F5344CB8AC3E}">
        <p14:creationId xmlns:p14="http://schemas.microsoft.com/office/powerpoint/2010/main" val="298495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3064"/>
            <a:ext cx="1012054" cy="2148396"/>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2976427306"/>
              </p:ext>
            </p:extLst>
          </p:nvPr>
        </p:nvGraphicFramePr>
        <p:xfrm>
          <a:off x="754655" y="634705"/>
          <a:ext cx="10295262" cy="5026413"/>
        </p:xfrm>
        <a:graphic>
          <a:graphicData uri="http://schemas.openxmlformats.org/drawingml/2006/table">
            <a:tbl>
              <a:tblPr/>
              <a:tblGrid>
                <a:gridCol w="7166473">
                  <a:extLst>
                    <a:ext uri="{9D8B030D-6E8A-4147-A177-3AD203B41FA5}">
                      <a16:colId xmlns:a16="http://schemas.microsoft.com/office/drawing/2014/main" val="3978612482"/>
                    </a:ext>
                  </a:extLst>
                </a:gridCol>
                <a:gridCol w="3128789">
                  <a:extLst>
                    <a:ext uri="{9D8B030D-6E8A-4147-A177-3AD203B41FA5}">
                      <a16:colId xmlns:a16="http://schemas.microsoft.com/office/drawing/2014/main" val="974137365"/>
                    </a:ext>
                  </a:extLst>
                </a:gridCol>
              </a:tblGrid>
              <a:tr h="838271">
                <a:tc>
                  <a:txBody>
                    <a:bodyPr/>
                    <a:lstStyle/>
                    <a:p>
                      <a:pPr rtl="0" fontAlgn="t">
                        <a:spcBef>
                          <a:spcPts val="0"/>
                        </a:spcBef>
                        <a:spcAft>
                          <a:spcPts val="1500"/>
                        </a:spcAft>
                      </a:pPr>
                      <a:r>
                        <a:rPr lang="en-US" sz="2400" b="1" i="0" u="none" strike="noStrike" dirty="0">
                          <a:solidFill>
                            <a:srgbClr val="0000FF"/>
                          </a:solidFill>
                          <a:effectLst/>
                          <a:latin typeface="Arial"/>
                        </a:rPr>
                        <a:t>Session</a:t>
                      </a: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tc>
                  <a:txBody>
                    <a:bodyPr/>
                    <a:lstStyle/>
                    <a:p>
                      <a:pPr rtl="0" fontAlgn="t">
                        <a:spcBef>
                          <a:spcPts val="0"/>
                        </a:spcBef>
                        <a:spcAft>
                          <a:spcPts val="1500"/>
                        </a:spcAft>
                      </a:pPr>
                      <a:r>
                        <a:rPr lang="en-US" sz="2400" b="1" i="0" u="none" strike="noStrike" dirty="0">
                          <a:solidFill>
                            <a:srgbClr val="0000FF"/>
                          </a:solidFill>
                          <a:effectLst/>
                          <a:latin typeface="Arial"/>
                        </a:rPr>
                        <a:t>Instructor</a:t>
                      </a: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CC"/>
                    </a:solidFill>
                  </a:tcPr>
                </a:tc>
                <a:extLst>
                  <a:ext uri="{0D108BD9-81ED-4DB2-BD59-A6C34878D82A}">
                    <a16:rowId xmlns:a16="http://schemas.microsoft.com/office/drawing/2014/main" val="4028080633"/>
                  </a:ext>
                </a:extLst>
              </a:tr>
              <a:tr h="835058">
                <a:tc>
                  <a:txBody>
                    <a:bodyPr/>
                    <a:lstStyle/>
                    <a:p>
                      <a:pPr rtl="0" fontAlgn="t">
                        <a:spcBef>
                          <a:spcPts val="0"/>
                        </a:spcBef>
                        <a:spcAft>
                          <a:spcPts val="1500"/>
                        </a:spcAft>
                      </a:pPr>
                      <a:endParaRPr lang="en-US" sz="2400" b="0" i="0" u="none" strike="noStrike" kern="1200" dirty="0">
                        <a:solidFill>
                          <a:srgbClr val="212121"/>
                        </a:solidFill>
                        <a:effectLst/>
                        <a:latin typeface="Arial" panose="020B0604020202020204" pitchFamily="34" charset="0"/>
                        <a:ea typeface="+mn-ea"/>
                        <a:cs typeface="+mn-cs"/>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endParaRPr lang="en-US" sz="2400" b="0" i="0" u="none" strike="noStrike" kern="1200" dirty="0">
                        <a:solidFill>
                          <a:srgbClr val="212121"/>
                        </a:solidFill>
                        <a:effectLst/>
                        <a:latin typeface="Arial"/>
                        <a:ea typeface="+mn-ea"/>
                        <a:cs typeface="+mn-cs"/>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0374226"/>
                  </a:ext>
                </a:extLst>
              </a:tr>
              <a:tr h="838271">
                <a:tc>
                  <a:txBody>
                    <a:bodyPr/>
                    <a:lstStyle/>
                    <a:p>
                      <a:pPr rtl="0" fontAlgn="t">
                        <a:spcBef>
                          <a:spcPts val="0"/>
                        </a:spcBef>
                        <a:spcAft>
                          <a:spcPts val="1500"/>
                        </a:spcAft>
                      </a:pPr>
                      <a:endParaRPr lang="en-US" sz="2400" b="0" i="0" u="none" strike="noStrike" kern="1200" dirty="0">
                        <a:solidFill>
                          <a:srgbClr val="212121"/>
                        </a:solidFill>
                        <a:effectLst/>
                        <a:latin typeface="Arial"/>
                        <a:ea typeface="+mn-ea"/>
                        <a:cs typeface="+mn-cs"/>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endParaRPr lang="en-US" sz="2400" b="0" i="0" u="none" strike="noStrike" kern="1200">
                        <a:solidFill>
                          <a:srgbClr val="212121"/>
                        </a:solidFill>
                        <a:effectLst/>
                        <a:latin typeface="Arial" panose="020B0604020202020204" pitchFamily="34" charset="0"/>
                        <a:ea typeface="+mn-ea"/>
                        <a:cs typeface="+mn-cs"/>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0667567"/>
                  </a:ext>
                </a:extLst>
              </a:tr>
              <a:tr h="838271">
                <a:tc>
                  <a:txBody>
                    <a:bodyPr/>
                    <a:lstStyle/>
                    <a:p>
                      <a:pPr rtl="0" fontAlgn="t">
                        <a:spcBef>
                          <a:spcPts val="0"/>
                        </a:spcBef>
                        <a:spcAft>
                          <a:spcPts val="1500"/>
                        </a:spcAft>
                      </a:pP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lvl="0">
                        <a:spcBef>
                          <a:spcPts val="0"/>
                        </a:spcBef>
                        <a:spcAft>
                          <a:spcPts val="1500"/>
                        </a:spcAft>
                        <a:buNone/>
                      </a:pPr>
                      <a:endParaRPr lang="en-US" sz="2400" dirty="0"/>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23930905"/>
                  </a:ext>
                </a:extLst>
              </a:tr>
              <a:tr h="838271">
                <a:tc>
                  <a:txBody>
                    <a:bodyPr/>
                    <a:lstStyle/>
                    <a:p>
                      <a:pPr rtl="0" fontAlgn="t">
                        <a:spcBef>
                          <a:spcPts val="0"/>
                        </a:spcBef>
                        <a:spcAft>
                          <a:spcPts val="1500"/>
                        </a:spcAft>
                      </a:pP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rtl="0" fontAlgn="t">
                        <a:spcBef>
                          <a:spcPts val="0"/>
                        </a:spcBef>
                        <a:spcAft>
                          <a:spcPts val="1500"/>
                        </a:spcAft>
                      </a:pPr>
                      <a:endParaRPr lang="en-US" sz="2400" dirty="0">
                        <a:effectLst/>
                        <a:latin typeface="Arial"/>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06962476"/>
                  </a:ext>
                </a:extLst>
              </a:tr>
              <a:tr h="838271">
                <a:tc>
                  <a:txBody>
                    <a:bodyPr/>
                    <a:lstStyle/>
                    <a:p>
                      <a:pPr rtl="0" fontAlgn="t">
                        <a:spcBef>
                          <a:spcPts val="0"/>
                        </a:spcBef>
                        <a:spcAft>
                          <a:spcPts val="1500"/>
                        </a:spcAft>
                      </a:pP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1500"/>
                        </a:spcAft>
                        <a:buClrTx/>
                        <a:buSzTx/>
                        <a:buFontTx/>
                        <a:buNone/>
                        <a:tabLst/>
                        <a:defRPr/>
                      </a:pPr>
                      <a:endParaRPr lang="en-US" sz="2400" dirty="0">
                        <a:effectLst/>
                      </a:endParaRPr>
                    </a:p>
                  </a:txBody>
                  <a:tcPr marL="46559" marR="46559" marT="46559" marB="46559">
                    <a:lnL>
                      <a:noFill/>
                    </a:lnL>
                    <a:lnR>
                      <a:noFill/>
                    </a:lnR>
                    <a:lnT w="12649" cap="flat" cmpd="sng" algn="ctr">
                      <a:solidFill>
                        <a:srgbClr val="DDDDDD"/>
                      </a:solidFill>
                      <a:prstDash val="solid"/>
                      <a:round/>
                      <a:headEnd type="none" w="med" len="med"/>
                      <a:tailEnd type="none" w="med" len="med"/>
                    </a:lnT>
                    <a:lnB w="12649"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51718709"/>
                  </a:ext>
                </a:extLst>
              </a:tr>
            </a:tbl>
          </a:graphicData>
        </a:graphic>
      </p:graphicFrame>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359733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solidFill>
                  <a:srgbClr val="434343"/>
                </a:solidFill>
              </a:rPr>
              <a:t>Goal: Provide a clear understanding of the fundamental concepts of joins</a:t>
            </a:r>
          </a:p>
        </p:txBody>
      </p:sp>
      <p:sp>
        <p:nvSpPr>
          <p:cNvPr id="3" name="TextBox 2"/>
          <p:cNvSpPr txBox="1"/>
          <p:nvPr/>
        </p:nvSpPr>
        <p:spPr>
          <a:xfrm>
            <a:off x="1024128" y="2223387"/>
            <a:ext cx="10731690" cy="4247317"/>
          </a:xfrm>
          <a:prstGeom prst="rect">
            <a:avLst/>
          </a:prstGeom>
          <a:noFill/>
        </p:spPr>
        <p:txBody>
          <a:bodyPr wrap="square" rtlCol="0">
            <a:spAutoFit/>
          </a:bodyPr>
          <a:lstStyle/>
          <a:p>
            <a:pPr lvl="3"/>
            <a:r>
              <a:rPr lang="en-US" sz="5400" b="1" kern="1200" spc="100" dirty="0">
                <a:solidFill>
                  <a:srgbClr val="434343"/>
                </a:solidFill>
                <a:latin typeface="+mj-lt"/>
                <a:ea typeface="+mj-ea"/>
                <a:cs typeface="+mj-cs"/>
              </a:rPr>
              <a:t>Objectives:</a:t>
            </a:r>
          </a:p>
          <a:p>
            <a:pPr marL="571500" lvl="3" indent="-571500">
              <a:buFont typeface="Wingdings" panose="05000000000000000000" pitchFamily="2" charset="2"/>
              <a:buChar char="v"/>
            </a:pPr>
            <a:r>
              <a:rPr lang="en-US" sz="3600" dirty="0">
                <a:latin typeface="+mn-lt"/>
              </a:rPr>
              <a:t>Objective 1: Explain the purpose and importance of joins in data analysis.</a:t>
            </a:r>
          </a:p>
          <a:p>
            <a:pPr marL="571500" lvl="3" indent="-571500">
              <a:buFont typeface="Wingdings" panose="05000000000000000000" pitchFamily="2" charset="2"/>
              <a:buChar char="v"/>
            </a:pPr>
            <a:r>
              <a:rPr lang="en-US" sz="3600" dirty="0">
                <a:latin typeface="+mn-lt"/>
              </a:rPr>
              <a:t>Objective 2: Describe the mechanics of left joins and inner joins, highlighting their differences.</a:t>
            </a:r>
          </a:p>
          <a:p>
            <a:pPr marL="571500" lvl="3" indent="-571500">
              <a:buFont typeface="Wingdings" panose="05000000000000000000" pitchFamily="2" charset="2"/>
              <a:buChar char="v"/>
            </a:pPr>
            <a:r>
              <a:rPr lang="en-US" sz="3600" dirty="0">
                <a:latin typeface="+mn-lt"/>
              </a:rPr>
              <a:t>Objective 3: Demonstrate how to apply joins to solve real-world problems in a lab/healthcare setting.</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a:t>
            </a:fld>
            <a:endParaRPr lang="en-US">
              <a:solidFill>
                <a:prstClr val="black">
                  <a:lumMod val="95000"/>
                  <a:lumOff val="5000"/>
                </a:prstClr>
              </a:solidFill>
            </a:endParaRPr>
          </a:p>
        </p:txBody>
      </p:sp>
    </p:spTree>
    <p:extLst>
      <p:ext uri="{BB962C8B-B14F-4D97-AF65-F5344CB8AC3E}">
        <p14:creationId xmlns:p14="http://schemas.microsoft.com/office/powerpoint/2010/main" val="31836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BA1-CAED-3D29-75C2-7559CC38313A}"/>
              </a:ext>
            </a:extLst>
          </p:cNvPr>
          <p:cNvSpPr>
            <a:spLocks noGrp="1"/>
          </p:cNvSpPr>
          <p:nvPr>
            <p:ph type="title"/>
          </p:nvPr>
        </p:nvSpPr>
        <p:spPr>
          <a:xfrm>
            <a:off x="1024128" y="585216"/>
            <a:ext cx="8018272" cy="1499616"/>
          </a:xfrm>
        </p:spPr>
        <p:txBody>
          <a:bodyPr>
            <a:normAutofit/>
          </a:bodyPr>
          <a:lstStyle/>
          <a:p>
            <a:r>
              <a:rPr lang="en-US"/>
              <a:t>HPI:</a:t>
            </a:r>
          </a:p>
        </p:txBody>
      </p:sp>
      <p:sp>
        <p:nvSpPr>
          <p:cNvPr id="5" name="Content Placeholder 4">
            <a:extLst>
              <a:ext uri="{FF2B5EF4-FFF2-40B4-BE49-F238E27FC236}">
                <a16:creationId xmlns:a16="http://schemas.microsoft.com/office/drawing/2014/main" id="{3DDBBD12-588B-CACF-7110-B1A7C4F75092}"/>
              </a:ext>
            </a:extLst>
          </p:cNvPr>
          <p:cNvSpPr>
            <a:spLocks noGrp="1"/>
          </p:cNvSpPr>
          <p:nvPr>
            <p:ph idx="1"/>
          </p:nvPr>
        </p:nvSpPr>
        <p:spPr>
          <a:xfrm>
            <a:off x="1024128" y="2286000"/>
            <a:ext cx="8018271" cy="4023360"/>
          </a:xfrm>
        </p:spPr>
        <p:txBody>
          <a:bodyPr>
            <a:normAutofit/>
          </a:bodyPr>
          <a:lstStyle/>
          <a:p>
            <a:r>
              <a:rPr lang="en-US" dirty="0"/>
              <a:t>CAP is inspecting your lab and one of the inspectors asked your chair what your top performed test is. </a:t>
            </a:r>
          </a:p>
          <a:p>
            <a:r>
              <a:rPr lang="en-US" dirty="0"/>
              <a:t>Your chair surreptitiously texts you as he distracts the inspector with some free Nespresso</a:t>
            </a:r>
          </a:p>
        </p:txBody>
      </p:sp>
      <p:sp>
        <p:nvSpPr>
          <p:cNvPr id="40" name="Rectangle 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0764F5-7B0A-0E55-A3B6-56AD5AD83783}"/>
              </a:ext>
            </a:extLst>
          </p:cNvPr>
          <p:cNvSpPr>
            <a:spLocks noGrp="1"/>
          </p:cNvSpPr>
          <p:nvPr>
            <p:ph type="sldNum" sz="quarter" idx="12"/>
          </p:nvPr>
        </p:nvSpPr>
        <p:spPr>
          <a:xfrm>
            <a:off x="10837333" y="6470704"/>
            <a:ext cx="973667" cy="274320"/>
          </a:xfrm>
        </p:spPr>
        <p:txBody>
          <a:bodyPr>
            <a:normAutofit/>
          </a:bodyPr>
          <a:lstStyle/>
          <a:p>
            <a:pPr>
              <a:spcAft>
                <a:spcPts val="600"/>
              </a:spcAft>
            </a:pPr>
            <a:fld id="{E7EBC154-6848-214C-B925-399887F0DE31}" type="slidenum">
              <a:rPr lang="en-US" smtClean="0"/>
              <a:pPr>
                <a:spcAft>
                  <a:spcPts val="600"/>
                </a:spcAft>
              </a:pPr>
              <a:t>4</a:t>
            </a:fld>
            <a:endParaRPr lang="en-US"/>
          </a:p>
        </p:txBody>
      </p:sp>
    </p:spTree>
    <p:extLst>
      <p:ext uri="{BB962C8B-B14F-4D97-AF65-F5344CB8AC3E}">
        <p14:creationId xmlns:p14="http://schemas.microsoft.com/office/powerpoint/2010/main" val="344710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Connect to the MIMIC IV database and determine:</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a:solidFill>
                  <a:srgbClr val="005493"/>
                </a:solidFill>
                <a:latin typeface="Arial" panose="020B0604020202020204" pitchFamily="34" charset="0"/>
                <a:ea typeface="Calibri"/>
                <a:cs typeface="Arial" panose="020B0604020202020204" pitchFamily="34" charset="0"/>
                <a:sym typeface="Calibri"/>
              </a:rPr>
              <a:t>Your Turn </a:t>
            </a:r>
            <a:endParaRPr sz="5196">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5</a:t>
            </a:fld>
            <a:endParaRPr lang="en-US">
              <a:solidFill>
                <a:prstClr val="black">
                  <a:lumMod val="95000"/>
                  <a:lumOff val="5000"/>
                </a:prstClr>
              </a:solidFill>
            </a:endParaRPr>
          </a:p>
        </p:txBody>
      </p:sp>
    </p:spTree>
    <p:extLst>
      <p:ext uri="{BB962C8B-B14F-4D97-AF65-F5344CB8AC3E}">
        <p14:creationId xmlns:p14="http://schemas.microsoft.com/office/powerpoint/2010/main" val="33763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ACBE-6C4E-F756-62CA-B1A3039BAA63}"/>
              </a:ext>
            </a:extLst>
          </p:cNvPr>
          <p:cNvSpPr>
            <a:spLocks noGrp="1"/>
          </p:cNvSpPr>
          <p:nvPr>
            <p:ph type="title"/>
          </p:nvPr>
        </p:nvSpPr>
        <p:spPr/>
        <p:txBody>
          <a:bodyPr/>
          <a:lstStyle/>
          <a:p>
            <a:r>
              <a:rPr lang="en-US" dirty="0"/>
              <a:t>Overall analytic strategy</a:t>
            </a:r>
          </a:p>
        </p:txBody>
      </p:sp>
      <p:sp>
        <p:nvSpPr>
          <p:cNvPr id="3" name="Content Placeholder 2">
            <a:extLst>
              <a:ext uri="{FF2B5EF4-FFF2-40B4-BE49-F238E27FC236}">
                <a16:creationId xmlns:a16="http://schemas.microsoft.com/office/drawing/2014/main" id="{07D15D00-477A-4F55-5B87-4AB38C2F74A7}"/>
              </a:ext>
            </a:extLst>
          </p:cNvPr>
          <p:cNvSpPr>
            <a:spLocks noGrp="1"/>
          </p:cNvSpPr>
          <p:nvPr>
            <p:ph idx="1"/>
          </p:nvPr>
        </p:nvSpPr>
        <p:spPr/>
        <p:txBody>
          <a:bodyPr/>
          <a:lstStyle/>
          <a:p>
            <a:pPr marL="457200" indent="-457200">
              <a:buFont typeface="+mj-lt"/>
              <a:buAutoNum type="arabicPeriod"/>
            </a:pPr>
            <a:r>
              <a:rPr lang="en-US" dirty="0"/>
              <a:t>Read data from LABEVENTS table</a:t>
            </a:r>
          </a:p>
          <a:p>
            <a:pPr marL="457200" indent="-457200">
              <a:buFont typeface="+mj-lt"/>
              <a:buAutoNum type="arabicPeriod"/>
            </a:pPr>
            <a:r>
              <a:rPr lang="en-US" dirty="0"/>
              <a:t>Group by the </a:t>
            </a:r>
            <a:r>
              <a:rPr lang="en-US" dirty="0" err="1"/>
              <a:t>itemid</a:t>
            </a:r>
            <a:r>
              <a:rPr lang="en-US" dirty="0"/>
              <a:t> column</a:t>
            </a:r>
          </a:p>
          <a:p>
            <a:pPr marL="457200" indent="-457200">
              <a:buFont typeface="+mj-lt"/>
              <a:buAutoNum type="arabicPeriod"/>
            </a:pPr>
            <a:r>
              <a:rPr lang="en-US" dirty="0"/>
              <a:t>Count the number of rows per group</a:t>
            </a:r>
          </a:p>
          <a:p>
            <a:pPr marL="457200" indent="-457200">
              <a:buFont typeface="+mj-lt"/>
              <a:buAutoNum type="arabicPeriod"/>
            </a:pPr>
            <a:r>
              <a:rPr lang="en-US" dirty="0"/>
              <a:t>Arrange from large to smallest count</a:t>
            </a:r>
          </a:p>
          <a:p>
            <a:pPr marL="457200" indent="-457200">
              <a:buFont typeface="+mj-lt"/>
              <a:buAutoNum type="arabicPeriod"/>
            </a:pPr>
            <a:r>
              <a:rPr lang="en-US" dirty="0"/>
              <a:t>Top row is the winner!</a:t>
            </a:r>
          </a:p>
        </p:txBody>
      </p:sp>
      <p:sp>
        <p:nvSpPr>
          <p:cNvPr id="4" name="Slide Number Placeholder 3">
            <a:extLst>
              <a:ext uri="{FF2B5EF4-FFF2-40B4-BE49-F238E27FC236}">
                <a16:creationId xmlns:a16="http://schemas.microsoft.com/office/drawing/2014/main" id="{55C61CCA-38D7-67E3-6B48-FCC68156DCBB}"/>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6</a:t>
            </a:fld>
            <a:endParaRPr lang="en-US">
              <a:solidFill>
                <a:prstClr val="black">
                  <a:lumMod val="95000"/>
                  <a:lumOff val="5000"/>
                </a:prstClr>
              </a:solidFill>
            </a:endParaRPr>
          </a:p>
        </p:txBody>
      </p:sp>
      <p:sp>
        <p:nvSpPr>
          <p:cNvPr id="5" name="Rectangle 4">
            <a:extLst>
              <a:ext uri="{FF2B5EF4-FFF2-40B4-BE49-F238E27FC236}">
                <a16:creationId xmlns:a16="http://schemas.microsoft.com/office/drawing/2014/main" id="{2C940709-8916-05D4-A362-D50DD4714066}"/>
              </a:ext>
            </a:extLst>
          </p:cNvPr>
          <p:cNvSpPr/>
          <p:nvPr/>
        </p:nvSpPr>
        <p:spPr>
          <a:xfrm>
            <a:off x="7645940" y="463036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ItemID</a:t>
            </a:r>
            <a:r>
              <a:rPr lang="en-US" sz="1400" dirty="0"/>
              <a:t> 50971</a:t>
            </a:r>
          </a:p>
        </p:txBody>
      </p:sp>
    </p:spTree>
    <p:extLst>
      <p:ext uri="{BB962C8B-B14F-4D97-AF65-F5344CB8AC3E}">
        <p14:creationId xmlns:p14="http://schemas.microsoft.com/office/powerpoint/2010/main" val="348533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p:txBody>
          <a:bodyPr/>
          <a:lstStyle/>
          <a:p>
            <a:r>
              <a:rPr lang="en-US" dirty="0"/>
              <a:t>What is </a:t>
            </a:r>
            <a:r>
              <a:rPr lang="en-US" dirty="0" err="1"/>
              <a:t>itemid</a:t>
            </a:r>
            <a:r>
              <a:rPr lang="en-US" dirty="0"/>
              <a:t> 50971?</a:t>
            </a:r>
          </a:p>
        </p:txBody>
      </p:sp>
      <p:sp>
        <p:nvSpPr>
          <p:cNvPr id="3" name="Content Placeholder 2">
            <a:extLst>
              <a:ext uri="{FF2B5EF4-FFF2-40B4-BE49-F238E27FC236}">
                <a16:creationId xmlns:a16="http://schemas.microsoft.com/office/drawing/2014/main" id="{879B1750-A729-301F-F883-CFC3D6AB8993}"/>
              </a:ext>
            </a:extLst>
          </p:cNvPr>
          <p:cNvSpPr>
            <a:spLocks noGrp="1"/>
          </p:cNvSpPr>
          <p:nvPr>
            <p:ph idx="1"/>
          </p:nvPr>
        </p:nvSpPr>
        <p:spPr/>
        <p:txBody>
          <a:bodyPr/>
          <a:lstStyle/>
          <a:p>
            <a:r>
              <a:rPr lang="en-US" dirty="0"/>
              <a:t>Audience suggests ways to figure this out</a:t>
            </a:r>
          </a:p>
        </p:txBody>
      </p: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7</a:t>
            </a:fld>
            <a:endParaRPr lang="en-US">
              <a:solidFill>
                <a:prstClr val="black">
                  <a:lumMod val="95000"/>
                  <a:lumOff val="5000"/>
                </a:prstClr>
              </a:solidFill>
            </a:endParaRPr>
          </a:p>
        </p:txBody>
      </p:sp>
    </p:spTree>
    <p:extLst>
      <p:ext uri="{BB962C8B-B14F-4D97-AF65-F5344CB8AC3E}">
        <p14:creationId xmlns:p14="http://schemas.microsoft.com/office/powerpoint/2010/main" val="255793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9551-7254-00B0-63DB-59E342C95BA7}"/>
              </a:ext>
            </a:extLst>
          </p:cNvPr>
          <p:cNvSpPr>
            <a:spLocks noGrp="1"/>
          </p:cNvSpPr>
          <p:nvPr>
            <p:ph type="title"/>
          </p:nvPr>
        </p:nvSpPr>
        <p:spPr/>
        <p:txBody>
          <a:bodyPr/>
          <a:lstStyle/>
          <a:p>
            <a:r>
              <a:rPr lang="en-US" dirty="0"/>
              <a:t>What is </a:t>
            </a:r>
            <a:r>
              <a:rPr lang="en-US" dirty="0" err="1"/>
              <a:t>itemid</a:t>
            </a:r>
            <a:r>
              <a:rPr lang="en-US" dirty="0"/>
              <a:t> 50971? Analytic Strategy</a:t>
            </a:r>
          </a:p>
        </p:txBody>
      </p:sp>
      <p:sp>
        <p:nvSpPr>
          <p:cNvPr id="3" name="Content Placeholder 2">
            <a:extLst>
              <a:ext uri="{FF2B5EF4-FFF2-40B4-BE49-F238E27FC236}">
                <a16:creationId xmlns:a16="http://schemas.microsoft.com/office/drawing/2014/main" id="{879B1750-A729-301F-F883-CFC3D6AB8993}"/>
              </a:ext>
            </a:extLst>
          </p:cNvPr>
          <p:cNvSpPr>
            <a:spLocks noGrp="1"/>
          </p:cNvSpPr>
          <p:nvPr>
            <p:ph idx="1"/>
          </p:nvPr>
        </p:nvSpPr>
        <p:spPr/>
        <p:txBody>
          <a:bodyPr/>
          <a:lstStyle/>
          <a:p>
            <a:r>
              <a:rPr lang="en-US" dirty="0"/>
              <a:t>Plug 50971 into View of LABITEMS</a:t>
            </a:r>
          </a:p>
          <a:p>
            <a:r>
              <a:rPr lang="en-US" dirty="0"/>
              <a:t>or</a:t>
            </a:r>
          </a:p>
          <a:p>
            <a:r>
              <a:rPr lang="en-US" dirty="0"/>
              <a:t>Read LABITEMS |&gt; filter </a:t>
            </a:r>
            <a:r>
              <a:rPr lang="en-US" dirty="0" err="1"/>
              <a:t>itemid</a:t>
            </a:r>
            <a:r>
              <a:rPr lang="en-US" dirty="0"/>
              <a:t>==50971</a:t>
            </a:r>
          </a:p>
        </p:txBody>
      </p:sp>
      <p:sp>
        <p:nvSpPr>
          <p:cNvPr id="4" name="Slide Number Placeholder 3">
            <a:extLst>
              <a:ext uri="{FF2B5EF4-FFF2-40B4-BE49-F238E27FC236}">
                <a16:creationId xmlns:a16="http://schemas.microsoft.com/office/drawing/2014/main" id="{03B2BE86-B31B-9418-9DE1-710201B1CE6A}"/>
              </a:ext>
            </a:extLst>
          </p:cNvPr>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8</a:t>
            </a:fld>
            <a:endParaRPr lang="en-US">
              <a:solidFill>
                <a:prstClr val="black">
                  <a:lumMod val="95000"/>
                  <a:lumOff val="5000"/>
                </a:prstClr>
              </a:solidFill>
            </a:endParaRPr>
          </a:p>
        </p:txBody>
      </p:sp>
    </p:spTree>
    <p:extLst>
      <p:ext uri="{BB962C8B-B14F-4D97-AF65-F5344CB8AC3E}">
        <p14:creationId xmlns:p14="http://schemas.microsoft.com/office/powerpoint/2010/main" val="323189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p:nvPr/>
        </p:nvSpPr>
        <p:spPr>
          <a:xfrm>
            <a:off x="-60959" y="0"/>
            <a:ext cx="12306300" cy="6928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964"/>
          </a:p>
        </p:txBody>
      </p:sp>
      <p:sp>
        <p:nvSpPr>
          <p:cNvPr id="280" name="Google Shape;280;p30"/>
          <p:cNvSpPr txBox="1"/>
          <p:nvPr/>
        </p:nvSpPr>
        <p:spPr>
          <a:xfrm>
            <a:off x="0" y="1832149"/>
            <a:ext cx="12245341" cy="4105607"/>
          </a:xfrm>
          <a:prstGeom prst="rect">
            <a:avLst/>
          </a:prstGeom>
          <a:noFill/>
          <a:ln>
            <a:noFill/>
          </a:ln>
        </p:spPr>
        <p:txBody>
          <a:bodyPr spcFirstLastPara="1" wrap="square" lIns="0" tIns="6804" rIns="0" bIns="0" anchor="t" anchorCtr="0">
            <a:noAutofit/>
          </a:bodyPr>
          <a:lstStyle/>
          <a:p>
            <a:pPr marL="6803" algn="ctr"/>
            <a:r>
              <a:rPr lang="en-US" sz="3600" b="1" dirty="0">
                <a:solidFill>
                  <a:srgbClr val="005493"/>
                </a:solidFill>
                <a:latin typeface="Arial" panose="020B0604020202020204" pitchFamily="34" charset="0"/>
                <a:ea typeface="Calibri"/>
                <a:cs typeface="Arial" panose="020B0604020202020204" pitchFamily="34" charset="0"/>
                <a:sym typeface="Calibri"/>
              </a:rPr>
              <a:t>Connect to the MIMIC IV database and determine:</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the most commonly ordered lab test is in the database?</a:t>
            </a:r>
          </a:p>
          <a:p>
            <a:pPr marL="6803" algn="ctr"/>
            <a:r>
              <a:rPr lang="en-US" sz="3600" i="1" dirty="0">
                <a:solidFill>
                  <a:srgbClr val="005493"/>
                </a:solidFill>
                <a:latin typeface="Arial" panose="020B0604020202020204" pitchFamily="34" charset="0"/>
                <a:ea typeface="Calibri"/>
                <a:cs typeface="Arial" panose="020B0604020202020204" pitchFamily="34" charset="0"/>
                <a:sym typeface="Calibri"/>
              </a:rPr>
              <a:t>A: Potassium!</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r>
              <a:rPr lang="en-US" sz="3600" dirty="0">
                <a:solidFill>
                  <a:srgbClr val="005493"/>
                </a:solidFill>
                <a:latin typeface="Arial" panose="020B0604020202020204" pitchFamily="34" charset="0"/>
                <a:ea typeface="Calibri"/>
                <a:cs typeface="Arial" panose="020B0604020202020204" pitchFamily="34" charset="0"/>
                <a:sym typeface="Calibri"/>
              </a:rPr>
              <a:t>Q: What are the top 10 ordered lab tests?</a:t>
            </a: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a:p>
            <a:pPr marL="6803" algn="ctr"/>
            <a:endParaRPr lang="en-US" sz="3600" dirty="0">
              <a:solidFill>
                <a:srgbClr val="005493"/>
              </a:solidFill>
              <a:latin typeface="Arial" panose="020B0604020202020204" pitchFamily="34" charset="0"/>
              <a:ea typeface="Calibri"/>
              <a:cs typeface="Arial" panose="020B0604020202020204" pitchFamily="34" charset="0"/>
              <a:sym typeface="Calibri"/>
            </a:endParaRPr>
          </a:p>
        </p:txBody>
      </p:sp>
      <p:sp>
        <p:nvSpPr>
          <p:cNvPr id="6" name="Google Shape;53;p8"/>
          <p:cNvSpPr txBox="1"/>
          <p:nvPr/>
        </p:nvSpPr>
        <p:spPr>
          <a:xfrm>
            <a:off x="4064655" y="422246"/>
            <a:ext cx="3670259" cy="914464"/>
          </a:xfrm>
          <a:prstGeom prst="rect">
            <a:avLst/>
          </a:prstGeom>
          <a:noFill/>
          <a:ln>
            <a:noFill/>
          </a:ln>
        </p:spPr>
        <p:txBody>
          <a:bodyPr spcFirstLastPara="1" wrap="square" lIns="0" tIns="8504" rIns="0" bIns="0" anchor="t" anchorCtr="0">
            <a:noAutofit/>
          </a:bodyPr>
          <a:lstStyle/>
          <a:p>
            <a:pPr marL="6803" algn="ctr"/>
            <a:r>
              <a:rPr lang="en-US" sz="5196">
                <a:solidFill>
                  <a:srgbClr val="005493"/>
                </a:solidFill>
                <a:latin typeface="Arial" panose="020B0604020202020204" pitchFamily="34" charset="0"/>
                <a:ea typeface="Calibri"/>
                <a:cs typeface="Arial" panose="020B0604020202020204" pitchFamily="34" charset="0"/>
                <a:sym typeface="Calibri"/>
              </a:rPr>
              <a:t>Your Turn </a:t>
            </a:r>
            <a:endParaRPr sz="5196">
              <a:latin typeface="Arial" panose="020B0604020202020204" pitchFamily="34" charset="0"/>
              <a:ea typeface="Calibri"/>
              <a:cs typeface="Arial" panose="020B0604020202020204" pitchFamily="34" charset="0"/>
              <a:sym typeface="Calibri"/>
            </a:endParaRPr>
          </a:p>
        </p:txBody>
      </p:sp>
      <p:sp>
        <p:nvSpPr>
          <p:cNvPr id="2" name="Slide Number Placeholder 1"/>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9</a:t>
            </a:fld>
            <a:endParaRPr lang="en-US">
              <a:solidFill>
                <a:prstClr val="black">
                  <a:lumMod val="95000"/>
                  <a:lumOff val="5000"/>
                </a:prstClr>
              </a:solidFill>
            </a:endParaRPr>
          </a:p>
        </p:txBody>
      </p:sp>
    </p:spTree>
    <p:extLst>
      <p:ext uri="{BB962C8B-B14F-4D97-AF65-F5344CB8AC3E}">
        <p14:creationId xmlns:p14="http://schemas.microsoft.com/office/powerpoint/2010/main" val="3070578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1077</Words>
  <Application>Microsoft Office PowerPoint</Application>
  <PresentationFormat>Widescreen</PresentationFormat>
  <Paragraphs>96</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Arial,Sans-Serif</vt:lpstr>
      <vt:lpstr>Calibri</vt:lpstr>
      <vt:lpstr>Tw Cen MT</vt:lpstr>
      <vt:lpstr>Tw Cen MT Condensed</vt:lpstr>
      <vt:lpstr>Wingdings</vt:lpstr>
      <vt:lpstr>Wingdings 3</vt:lpstr>
      <vt:lpstr>Integral</vt:lpstr>
      <vt:lpstr>Joins</vt:lpstr>
      <vt:lpstr>PowerPoint Presentation</vt:lpstr>
      <vt:lpstr>Goal: Provide a clear understanding of the fundamental concepts of joins</vt:lpstr>
      <vt:lpstr>HPI:</vt:lpstr>
      <vt:lpstr>PowerPoint Presentation</vt:lpstr>
      <vt:lpstr>Overall analytic strategy</vt:lpstr>
      <vt:lpstr>What is itemid 50971?</vt:lpstr>
      <vt:lpstr>What is itemid 50971? Analytic Strategy</vt:lpstr>
      <vt:lpstr>PowerPoint Presentation</vt:lpstr>
      <vt:lpstr>Joins</vt:lpstr>
      <vt:lpstr>Challenge</vt:lpstr>
      <vt:lpstr>Who are we?</vt:lpstr>
      <vt:lpstr>Sarah Dudgeon</vt:lpstr>
      <vt:lpstr>Joseph Rudolf</vt:lpstr>
      <vt:lpstr>Patrick Mathias</vt:lpstr>
      <vt:lpstr>Amrom Obstfeld</vt:lpstr>
      <vt:lpstr>Workshop Workflow</vt:lpstr>
      <vt:lpstr>PowerPoint Presentation</vt:lpstr>
      <vt:lpstr>Final Tips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 Data with</dc:title>
  <dc:creator>Obstfeld, Amrom E</dc:creator>
  <cp:lastModifiedBy>Obstfeld, Amrom E</cp:lastModifiedBy>
  <cp:revision>88</cp:revision>
  <dcterms:modified xsi:type="dcterms:W3CDTF">2024-03-07T18:05:53Z</dcterms:modified>
</cp:coreProperties>
</file>