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49"/>
  </p:notesMasterIdLst>
  <p:handoutMasterIdLst>
    <p:handoutMasterId r:id="rId50"/>
  </p:handoutMasterIdLst>
  <p:sldIdLst>
    <p:sldId id="360" r:id="rId2"/>
    <p:sldId id="355" r:id="rId3"/>
    <p:sldId id="366" r:id="rId4"/>
    <p:sldId id="263" r:id="rId5"/>
    <p:sldId id="362" r:id="rId6"/>
    <p:sldId id="266" r:id="rId7"/>
    <p:sldId id="264" r:id="rId8"/>
    <p:sldId id="369" r:id="rId9"/>
    <p:sldId id="367" r:id="rId10"/>
    <p:sldId id="368" r:id="rId11"/>
    <p:sldId id="268" r:id="rId12"/>
    <p:sldId id="363" r:id="rId13"/>
    <p:sldId id="364" r:id="rId14"/>
    <p:sldId id="370" r:id="rId15"/>
    <p:sldId id="365" r:id="rId16"/>
    <p:sldId id="270" r:id="rId17"/>
    <p:sldId id="271" r:id="rId18"/>
    <p:sldId id="371" r:id="rId19"/>
    <p:sldId id="372" r:id="rId20"/>
    <p:sldId id="373" r:id="rId21"/>
    <p:sldId id="273" r:id="rId22"/>
    <p:sldId id="274" r:id="rId23"/>
    <p:sldId id="275" r:id="rId24"/>
    <p:sldId id="279" r:id="rId25"/>
    <p:sldId id="276" r:id="rId26"/>
    <p:sldId id="277" r:id="rId27"/>
    <p:sldId id="282" r:id="rId28"/>
    <p:sldId id="283" r:id="rId29"/>
    <p:sldId id="284" r:id="rId30"/>
    <p:sldId id="285" r:id="rId31"/>
    <p:sldId id="286" r:id="rId32"/>
    <p:sldId id="287" r:id="rId33"/>
    <p:sldId id="278" r:id="rId34"/>
    <p:sldId id="288" r:id="rId35"/>
    <p:sldId id="374" r:id="rId36"/>
    <p:sldId id="341" r:id="rId37"/>
    <p:sldId id="352" r:id="rId38"/>
    <p:sldId id="377" r:id="rId39"/>
    <p:sldId id="378" r:id="rId40"/>
    <p:sldId id="376" r:id="rId41"/>
    <p:sldId id="379" r:id="rId42"/>
    <p:sldId id="380" r:id="rId43"/>
    <p:sldId id="381" r:id="rId44"/>
    <p:sldId id="291" r:id="rId45"/>
    <p:sldId id="382" r:id="rId46"/>
    <p:sldId id="375" r:id="rId47"/>
    <p:sldId id="383" r:id="rId48"/>
  </p:sldIdLst>
  <p:sldSz cx="12192000" cy="6858000"/>
  <p:notesSz cx="1130935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 id="{DD29F31D-FD3E-4656-95C7-E134B4FAAFA1}">
          <p14:sldIdLst>
            <p14:sldId id="360"/>
            <p14:sldId id="355"/>
            <p14:sldId id="366"/>
            <p14:sldId id="263"/>
            <p14:sldId id="362"/>
            <p14:sldId id="266"/>
            <p14:sldId id="264"/>
            <p14:sldId id="369"/>
            <p14:sldId id="367"/>
            <p14:sldId id="368"/>
            <p14:sldId id="268"/>
            <p14:sldId id="363"/>
            <p14:sldId id="364"/>
            <p14:sldId id="370"/>
            <p14:sldId id="365"/>
            <p14:sldId id="270"/>
            <p14:sldId id="271"/>
            <p14:sldId id="371"/>
            <p14:sldId id="372"/>
            <p14:sldId id="373"/>
            <p14:sldId id="273"/>
            <p14:sldId id="274"/>
            <p14:sldId id="275"/>
            <p14:sldId id="279"/>
            <p14:sldId id="276"/>
            <p14:sldId id="277"/>
            <p14:sldId id="282"/>
            <p14:sldId id="283"/>
            <p14:sldId id="284"/>
            <p14:sldId id="285"/>
            <p14:sldId id="286"/>
            <p14:sldId id="287"/>
            <p14:sldId id="278"/>
            <p14:sldId id="288"/>
            <p14:sldId id="374"/>
            <p14:sldId id="341"/>
            <p14:sldId id="352"/>
            <p14:sldId id="377"/>
            <p14:sldId id="378"/>
            <p14:sldId id="376"/>
            <p14:sldId id="379"/>
            <p14:sldId id="380"/>
            <p14:sldId id="381"/>
            <p14:sldId id="291"/>
            <p14:sldId id="382"/>
            <p14:sldId id="375"/>
            <p14:sldId id="383"/>
          </p14:sldIdLst>
        </p14:section>
      </p14:sectionLst>
    </p:ext>
    <p:ext uri="{EFAFB233-063F-42B5-8137-9DF3F51BA10A}">
      <p15:sldGuideLst xmlns:p15="http://schemas.microsoft.com/office/powerpoint/2012/main">
        <p15:guide id="2" pos="7008" userDrawn="1">
          <p15:clr>
            <a:srgbClr val="000000"/>
          </p15:clr>
        </p15:guide>
        <p15:guide id="3" orient="horz"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B573"/>
    <a:srgbClr val="FFFFFF"/>
    <a:srgbClr val="1A1A1A"/>
    <a:srgbClr val="78AAD6"/>
    <a:srgbClr val="D3908F"/>
    <a:srgbClr val="D0D1D2"/>
    <a:srgbClr val="8DB4E2"/>
    <a:srgbClr val="538DD5"/>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59"/>
    <p:restoredTop sz="74694" autoAdjust="0"/>
  </p:normalViewPr>
  <p:slideViewPr>
    <p:cSldViewPr snapToGrid="0">
      <p:cViewPr varScale="1">
        <p:scale>
          <a:sx n="123" d="100"/>
          <a:sy n="123" d="100"/>
        </p:scale>
        <p:origin x="216" y="296"/>
      </p:cViewPr>
      <p:guideLst>
        <p:guide pos="7008"/>
        <p:guide orient="horz"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00956" cy="10074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405715" y="0"/>
            <a:ext cx="4900956" cy="1007464"/>
          </a:xfrm>
          <a:prstGeom prst="rect">
            <a:avLst/>
          </a:prstGeom>
        </p:spPr>
        <p:txBody>
          <a:bodyPr vert="horz" lIns="91440" tIns="45720" rIns="91440" bIns="45720" rtlCol="0"/>
          <a:lstStyle>
            <a:lvl1pPr algn="r">
              <a:defRPr sz="1200"/>
            </a:lvl1pPr>
          </a:lstStyle>
          <a:p>
            <a:fld id="{49C152C2-AF9F-44C5-8FA2-EB5B9007DBD7}" type="datetimeFigureOut">
              <a:rPr lang="en-US" smtClean="0"/>
              <a:t>5/14/24</a:t>
            </a:fld>
            <a:endParaRPr lang="en-US"/>
          </a:p>
        </p:txBody>
      </p:sp>
      <p:sp>
        <p:nvSpPr>
          <p:cNvPr id="4" name="Footer Placeholder 3"/>
          <p:cNvSpPr>
            <a:spLocks noGrp="1"/>
          </p:cNvSpPr>
          <p:nvPr>
            <p:ph type="ftr" sz="quarter" idx="2"/>
          </p:nvPr>
        </p:nvSpPr>
        <p:spPr>
          <a:xfrm>
            <a:off x="0" y="19096639"/>
            <a:ext cx="4900956" cy="10074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405715" y="19096639"/>
            <a:ext cx="4900956" cy="1007462"/>
          </a:xfrm>
          <a:prstGeom prst="rect">
            <a:avLst/>
          </a:prstGeom>
        </p:spPr>
        <p:txBody>
          <a:bodyPr vert="horz" lIns="91440" tIns="45720" rIns="91440" bIns="45720" rtlCol="0" anchor="b"/>
          <a:lstStyle>
            <a:lvl1pPr algn="r">
              <a:defRPr sz="1200"/>
            </a:lvl1pPr>
          </a:lstStyle>
          <a:p>
            <a:fld id="{49A31AF2-0CEF-4B92-A6C6-177490C60177}" type="slidenum">
              <a:rPr lang="en-US" smtClean="0"/>
              <a:t>‹#›</a:t>
            </a:fld>
            <a:endParaRPr lang="en-US"/>
          </a:p>
        </p:txBody>
      </p:sp>
    </p:spTree>
    <p:extLst>
      <p:ext uri="{BB962C8B-B14F-4D97-AF65-F5344CB8AC3E}">
        <p14:creationId xmlns:p14="http://schemas.microsoft.com/office/powerpoint/2010/main" val="1544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6163" y="1506538"/>
            <a:ext cx="13403263" cy="7540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130930" y="9549418"/>
            <a:ext cx="9047477" cy="9046832"/>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20389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1507801" y="7162567"/>
            <a:ext cx="12062456" cy="67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Adding </a:t>
            </a:r>
            <a:r>
              <a:rPr lang="en-US" dirty="0" err="1"/>
              <a:t>group_by</a:t>
            </a:r>
            <a:r>
              <a:rPr lang="en-US" dirty="0"/>
              <a:t>(), we count how many rows there are for each `</a:t>
            </a:r>
            <a:r>
              <a:rPr lang="en-US" dirty="0" err="1"/>
              <a:t>pan_day</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the data that underlies the figure we looked at in slide 6.</a:t>
            </a:r>
            <a:endParaRPr dirty="0"/>
          </a:p>
        </p:txBody>
      </p:sp>
      <p:sp>
        <p:nvSpPr>
          <p:cNvPr id="290" name="Google Shape;290;p23:notes"/>
          <p:cNvSpPr>
            <a:spLocks noGrp="1" noRot="1" noChangeAspect="1"/>
          </p:cNvSpPr>
          <p:nvPr>
            <p:ph type="sldImg" idx="2"/>
          </p:nvPr>
        </p:nvSpPr>
        <p:spPr>
          <a:xfrm>
            <a:off x="2513013" y="1130300"/>
            <a:ext cx="10053637" cy="56562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714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1507801" y="7162567"/>
            <a:ext cx="12062456" cy="67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Adding </a:t>
            </a:r>
            <a:r>
              <a:rPr lang="en-US" dirty="0" err="1"/>
              <a:t>group_by</a:t>
            </a:r>
            <a:r>
              <a:rPr lang="en-US" dirty="0"/>
              <a:t>(), we count how many rows there are for each `</a:t>
            </a:r>
            <a:r>
              <a:rPr lang="en-US" dirty="0" err="1"/>
              <a:t>pan_day</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the data that underlies the figure we looked at in slide 6.</a:t>
            </a:r>
            <a:endParaRPr dirty="0"/>
          </a:p>
        </p:txBody>
      </p:sp>
      <p:sp>
        <p:nvSpPr>
          <p:cNvPr id="290" name="Google Shape;290;p23:notes"/>
          <p:cNvSpPr>
            <a:spLocks noGrp="1" noRot="1" noChangeAspect="1"/>
          </p:cNvSpPr>
          <p:nvPr>
            <p:ph type="sldImg" idx="2"/>
          </p:nvPr>
        </p:nvSpPr>
        <p:spPr>
          <a:xfrm>
            <a:off x="2513013" y="1130300"/>
            <a:ext cx="10053637" cy="56562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911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05106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72072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5903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5381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0544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3922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257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8572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we can apply </a:t>
            </a:r>
            <a:r>
              <a:rPr lang="en-US" i="1" dirty="0"/>
              <a:t>summarize()</a:t>
            </a:r>
            <a:r>
              <a:rPr lang="en-US" dirty="0"/>
              <a:t> to a full data</a:t>
            </a:r>
            <a:r>
              <a:rPr lang="en-US" baseline="0" dirty="0"/>
              <a:t> frame, we can apply </a:t>
            </a:r>
            <a:r>
              <a:rPr lang="en-US" i="1" baseline="0" dirty="0"/>
              <a:t>summarize()</a:t>
            </a:r>
            <a:r>
              <a:rPr lang="en-US" i="0" baseline="0" dirty="0"/>
              <a:t> to each group separately.</a:t>
            </a:r>
          </a:p>
          <a:p>
            <a:endParaRPr lang="en-US" i="0" baseline="0" dirty="0"/>
          </a:p>
          <a:p>
            <a:r>
              <a:rPr lang="en-US" i="0" baseline="0" dirty="0"/>
              <a:t>The combination of </a:t>
            </a:r>
            <a:r>
              <a:rPr lang="en-US" i="0" baseline="0" dirty="0" err="1"/>
              <a:t>group_by</a:t>
            </a:r>
            <a:r>
              <a:rPr lang="en-US" i="0" baseline="0" dirty="0"/>
              <a:t>() and summarize() is extremely powerful.</a:t>
            </a:r>
            <a:endParaRPr lang="en-US" i="0" dirty="0"/>
          </a:p>
        </p:txBody>
      </p:sp>
      <p:sp>
        <p:nvSpPr>
          <p:cNvPr id="4" name="Slide Number Placeholder 3"/>
          <p:cNvSpPr>
            <a:spLocks noGrp="1"/>
          </p:cNvSpPr>
          <p:nvPr>
            <p:ph type="sldNum" sz="quarter" idx="10"/>
          </p:nvPr>
        </p:nvSpPr>
        <p:spPr/>
        <p:txBody>
          <a:bodyPr/>
          <a:lstStyle/>
          <a:p>
            <a:fld id="{0A193586-FEB5-7C43-8F44-7EFAE4EECA28}" type="slidenum">
              <a:rPr lang="en-US" smtClean="0"/>
              <a:t>36</a:t>
            </a:fld>
            <a:endParaRPr lang="en-US"/>
          </a:p>
        </p:txBody>
      </p:sp>
    </p:spTree>
    <p:extLst>
      <p:ext uri="{BB962C8B-B14F-4D97-AF65-F5344CB8AC3E}">
        <p14:creationId xmlns:p14="http://schemas.microsoft.com/office/powerpoint/2010/main" val="167212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ECB3397-D5E3-4F33-81FB-15A2B9984586}"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2ADD8-F106-4098-B324-0DCDA1750B95}"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08743005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F6EF5-BC4B-4A32-A3F7-181981DE585C}"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5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E5C40-1917-4947-AC5D-D15795287B56}"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31986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215FB-CD94-498E-BA40-D85064FA191E}"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9219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349767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24838CF-CBF1-4447-82E7-DAC39F50D634}" type="datetime1">
              <a:rPr lang="en-US" smtClean="0"/>
              <a:t>5/14/24</a:t>
            </a:fld>
            <a:endParaRPr/>
          </a:p>
        </p:txBody>
      </p:sp>
      <p:sp>
        <p:nvSpPr>
          <p:cNvPr id="27" name="Google Shape;27;p4"/>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04681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48433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F86E0-F10E-44FA-9ABE-5BDA0DA5EA17}"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344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1433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8E95B9-B75A-4BC8-A845-2C0DFFDB2C57}"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9825418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DA3C39-A18A-4E19-ABDE-80E5224D5B0F}"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9079187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DC67C6-246E-4E17-A7CD-E9BF8E35602B}"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a:xfrm>
            <a:off x="11567604" y="6470704"/>
            <a:ext cx="491971" cy="274320"/>
          </a:xfrm>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17157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Your_Turn_3mi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EE4D-9C14-4FCC-ADDF-44BDAD675947}"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
        <p:nvSpPr>
          <p:cNvPr id="5" name="Title 1"/>
          <p:cNvSpPr>
            <a:spLocks noGrp="1"/>
          </p:cNvSpPr>
          <p:nvPr>
            <p:ph type="title" hasCustomPrompt="1"/>
          </p:nvPr>
        </p:nvSpPr>
        <p:spPr>
          <a:xfrm>
            <a:off x="1024128" y="585216"/>
            <a:ext cx="9720072" cy="1499616"/>
          </a:xfrm>
        </p:spPr>
        <p:txBody>
          <a:bodyPr>
            <a:normAutofit/>
          </a:bodyPr>
          <a:lstStyle>
            <a:lvl1pPr algn="ctr">
              <a:defRPr sz="6600">
                <a:solidFill>
                  <a:schemeClr val="accent4">
                    <a:lumMod val="75000"/>
                  </a:schemeClr>
                </a:solidFill>
              </a:defRPr>
            </a:lvl1pPr>
          </a:lstStyle>
          <a:p>
            <a:r>
              <a:rPr lang="en-US"/>
              <a:t>Your Turn</a:t>
            </a:r>
          </a:p>
        </p:txBody>
      </p:sp>
      <p:sp>
        <p:nvSpPr>
          <p:cNvPr id="10" name="Text Placeholder 17"/>
          <p:cNvSpPr>
            <a:spLocks noGrp="1"/>
          </p:cNvSpPr>
          <p:nvPr>
            <p:ph type="body" sz="quarter" idx="13" hasCustomPrompt="1"/>
          </p:nvPr>
        </p:nvSpPr>
        <p:spPr>
          <a:xfrm>
            <a:off x="1024128" y="2238375"/>
            <a:ext cx="9720072" cy="3178175"/>
          </a:xfrm>
        </p:spPr>
        <p:txBody>
          <a:bodyPr>
            <a:normAutofit/>
          </a:bodyPr>
          <a:lstStyle>
            <a:lvl1pPr>
              <a:defRPr sz="4800">
                <a:solidFill>
                  <a:schemeClr val="accent4">
                    <a:lumMod val="75000"/>
                  </a:schemeClr>
                </a:solidFill>
              </a:defRPr>
            </a:lvl1pPr>
            <a:lvl2pPr>
              <a:defRPr sz="2800"/>
            </a:lvl2pPr>
            <a:lvl3pPr>
              <a:defRPr sz="2000"/>
            </a:lvl3pPr>
            <a:lvl4pPr>
              <a:defRPr sz="2000"/>
            </a:lvl4pPr>
            <a:lvl5pPr>
              <a:defRPr sz="2000"/>
            </a:lvl5pPr>
          </a:lstStyle>
          <a:p>
            <a:pPr lvl="0"/>
            <a:r>
              <a:rPr lang="en-US"/>
              <a:t>An exercise</a:t>
            </a:r>
          </a:p>
        </p:txBody>
      </p:sp>
    </p:spTree>
    <p:extLst>
      <p:ext uri="{BB962C8B-B14F-4D97-AF65-F5344CB8AC3E}">
        <p14:creationId xmlns:p14="http://schemas.microsoft.com/office/powerpoint/2010/main" val="34975242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9FB1F-E20E-4B8A-97A9-F749EE272C4C}"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1492569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34245-7884-4EB5-B7F1-8F32C31A1C46}"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9689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6" r:id="rId8"/>
    <p:sldLayoutId id="2147483668" r:id="rId9"/>
    <p:sldLayoutId id="2147483669" r:id="rId10"/>
    <p:sldLayoutId id="2147483670" r:id="rId11"/>
    <p:sldLayoutId id="2147483671" r:id="rId12"/>
    <p:sldLayoutId id="2147483672" r:id="rId13"/>
    <p:sldLayoutId id="2147483673" r:id="rId14"/>
    <p:sldLayoutId id="2147483674" r:id="rId15"/>
  </p:sldLayoutIdLst>
  <p:hf hdr="0" ft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21EB-9D6E-D849-996D-9189EB63587A}"/>
              </a:ext>
            </a:extLst>
          </p:cNvPr>
          <p:cNvSpPr>
            <a:spLocks noGrp="1"/>
          </p:cNvSpPr>
          <p:nvPr>
            <p:ph type="ctrTitle"/>
          </p:nvPr>
        </p:nvSpPr>
        <p:spPr>
          <a:xfrm>
            <a:off x="-122830" y="4960137"/>
            <a:ext cx="8352430" cy="1463040"/>
          </a:xfrm>
        </p:spPr>
        <p:txBody>
          <a:bodyPr>
            <a:noAutofit/>
          </a:bodyPr>
          <a:lstStyle/>
          <a:p>
            <a:r>
              <a:rPr lang="en-US" sz="6000" dirty="0">
                <a:solidFill>
                  <a:schemeClr val="tx1">
                    <a:lumMod val="65000"/>
                    <a:lumOff val="35000"/>
                  </a:schemeClr>
                </a:solidFill>
              </a:rPr>
              <a:t>Databases with R: A Marriage Made in the </a:t>
            </a:r>
            <a:r>
              <a:rPr lang="en-US" sz="6000" dirty="0" err="1">
                <a:solidFill>
                  <a:schemeClr val="tx1">
                    <a:lumMod val="65000"/>
                    <a:lumOff val="35000"/>
                  </a:schemeClr>
                </a:solidFill>
              </a:rPr>
              <a:t>Tidyverse</a:t>
            </a:r>
            <a:endParaRPr lang="en-US" sz="6000" dirty="0">
              <a:solidFill>
                <a:schemeClr val="tx1">
                  <a:lumMod val="65000"/>
                  <a:lumOff val="35000"/>
                </a:schemeClr>
              </a:solidFill>
            </a:endParaRPr>
          </a:p>
        </p:txBody>
      </p:sp>
      <p:sp>
        <p:nvSpPr>
          <p:cNvPr id="3" name="Subtitle 2">
            <a:extLst>
              <a:ext uri="{FF2B5EF4-FFF2-40B4-BE49-F238E27FC236}">
                <a16:creationId xmlns:a16="http://schemas.microsoft.com/office/drawing/2014/main" id="{214B71DB-1783-DE4F-8447-5E7A1A5DC088}"/>
              </a:ext>
            </a:extLst>
          </p:cNvPr>
          <p:cNvSpPr>
            <a:spLocks noGrp="1"/>
          </p:cNvSpPr>
          <p:nvPr>
            <p:ph type="subTitle" idx="1"/>
          </p:nvPr>
        </p:nvSpPr>
        <p:spPr/>
        <p:txBody>
          <a:bodyPr>
            <a:normAutofit/>
          </a:bodyPr>
          <a:lstStyle/>
          <a:p>
            <a:r>
              <a:rPr lang="en-US" sz="2800" b="1" dirty="0">
                <a:solidFill>
                  <a:schemeClr val="tx1">
                    <a:lumMod val="65000"/>
                    <a:lumOff val="35000"/>
                  </a:schemeClr>
                </a:solidFill>
              </a:rPr>
              <a:t>Patrick Mathias</a:t>
            </a:r>
          </a:p>
        </p:txBody>
      </p:sp>
    </p:spTree>
    <p:extLst>
      <p:ext uri="{BB962C8B-B14F-4D97-AF65-F5344CB8AC3E}">
        <p14:creationId xmlns:p14="http://schemas.microsoft.com/office/powerpoint/2010/main" val="1711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List the fields in a table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226127" y="3384322"/>
            <a:ext cx="9315066" cy="1298576"/>
            <a:chOff x="715046" y="3341509"/>
            <a:chExt cx="11582510" cy="1007337"/>
          </a:xfrm>
        </p:grpSpPr>
        <p:sp>
          <p:nvSpPr>
            <p:cNvPr id="5" name="Rectangle 4">
              <a:extLst>
                <a:ext uri="{FF2B5EF4-FFF2-40B4-BE49-F238E27FC236}">
                  <a16:creationId xmlns:a16="http://schemas.microsoft.com/office/drawing/2014/main" id="{2D702EF5-4FDA-74CA-61BC-A2B10FAA65F8}"/>
                </a:ext>
              </a:extLst>
            </p:cNvPr>
            <p:cNvSpPr/>
            <p:nvPr/>
          </p:nvSpPr>
          <p:spPr>
            <a:xfrm>
              <a:off x="715046" y="3409615"/>
              <a:ext cx="11582510"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789386" y="3341509"/>
              <a:ext cx="11188920" cy="740124"/>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err="1">
                  <a:latin typeface="Monaco" charset="0"/>
                  <a:ea typeface="Monaco" charset="0"/>
                  <a:cs typeface="Monaco" charset="0"/>
                </a:rPr>
                <a:t>dbListFields</a:t>
              </a:r>
              <a:r>
                <a:rPr lang="en-US" sz="2800" dirty="0">
                  <a:latin typeface="Monaco" charset="0"/>
                  <a:ea typeface="Monaco" charset="0"/>
                  <a:cs typeface="Monaco" charset="0"/>
                </a:rPr>
                <a:t>(conn = con, name = "sample")</a:t>
              </a:r>
            </a:p>
          </p:txBody>
        </p:sp>
      </p:grpSp>
      <p:grpSp>
        <p:nvGrpSpPr>
          <p:cNvPr id="20" name="Group 19">
            <a:extLst>
              <a:ext uri="{FF2B5EF4-FFF2-40B4-BE49-F238E27FC236}">
                <a16:creationId xmlns:a16="http://schemas.microsoft.com/office/drawing/2014/main" id="{54C815BF-3640-4D9E-AF87-D01B5779CB1A}"/>
              </a:ext>
            </a:extLst>
          </p:cNvPr>
          <p:cNvGrpSpPr/>
          <p:nvPr/>
        </p:nvGrpSpPr>
        <p:grpSpPr>
          <a:xfrm>
            <a:off x="6635330" y="2256841"/>
            <a:ext cx="3905863" cy="1246649"/>
            <a:chOff x="6733302" y="2106333"/>
            <a:chExt cx="2841245" cy="1246649"/>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733302" y="2242100"/>
              <a:ext cx="2841245" cy="938719"/>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name</a:t>
              </a:r>
              <a:endParaRPr lang="en-US" dirty="0">
                <a:solidFill>
                  <a:schemeClr val="bg1"/>
                </a:solidFill>
              </a:endParaRPr>
            </a:p>
            <a:p>
              <a:pPr algn="ctr"/>
              <a:endParaRPr lang="en-US" dirty="0">
                <a:solidFill>
                  <a:schemeClr val="bg1"/>
                </a:solidFill>
              </a:endParaRP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
        <p:nvSpPr>
          <p:cNvPr id="7" name="Rounded Rectangular Callout 10">
            <a:extLst>
              <a:ext uri="{FF2B5EF4-FFF2-40B4-BE49-F238E27FC236}">
                <a16:creationId xmlns:a16="http://schemas.microsoft.com/office/drawing/2014/main" id="{F03C6713-2B27-E0E5-73A3-13A005A09EEC}"/>
              </a:ext>
            </a:extLst>
          </p:cNvPr>
          <p:cNvSpPr/>
          <p:nvPr/>
        </p:nvSpPr>
        <p:spPr>
          <a:xfrm>
            <a:off x="3871171" y="2133813"/>
            <a:ext cx="284124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804454E-B65B-17B0-997A-C915759E88A1}"/>
              </a:ext>
            </a:extLst>
          </p:cNvPr>
          <p:cNvSpPr txBox="1"/>
          <p:nvPr/>
        </p:nvSpPr>
        <p:spPr>
          <a:xfrm>
            <a:off x="3871172" y="1987618"/>
            <a:ext cx="2732062"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332963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2473802" y="3854545"/>
            <a:ext cx="6820723" cy="1246649"/>
            <a:chOff x="2080825" y="3235066"/>
            <a:chExt cx="8090002" cy="1113779"/>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080825" y="3235066"/>
              <a:ext cx="8090002"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dbDisconnect</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6361453" y="1862676"/>
            <a:ext cx="3539292" cy="2169825"/>
            <a:chOff x="6929012" y="1937357"/>
            <a:chExt cx="2365216" cy="1574427"/>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937357"/>
              <a:ext cx="2365216" cy="157442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active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12</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2</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034409"/>
          </a:xfrm>
        </p:spPr>
        <p:txBody>
          <a:bodyPr>
            <a:normAutofit fontScale="77500" lnSpcReduction="20000"/>
          </a:bodyPr>
          <a:lstStyle/>
          <a:p>
            <a:r>
              <a:rPr lang="en-US" dirty="0"/>
              <a:t>First identify your working directory.</a:t>
            </a:r>
          </a:p>
          <a:p>
            <a:r>
              <a:rPr lang="en-US" dirty="0"/>
              <a:t>Then connect to MIMIC database by building a connection object named "mimic“ that connects to the </a:t>
            </a:r>
            <a:r>
              <a:rPr lang="en-US" dirty="0" err="1"/>
              <a:t>mimic.db</a:t>
            </a:r>
            <a:r>
              <a:rPr lang="en-US" dirty="0"/>
              <a:t> file in the main directory. How can you confirm you are connected?</a:t>
            </a:r>
          </a:p>
          <a:p>
            <a:r>
              <a:rPr lang="en-US" dirty="0"/>
              <a:t>List the tables in the mimic database.</a:t>
            </a:r>
          </a:p>
          <a:p>
            <a:r>
              <a:rPr lang="en-US" dirty="0"/>
              <a:t>List fields from LABEVENTS and D_LABITEMS tables</a:t>
            </a:r>
          </a:p>
          <a:p>
            <a:endParaRPr lang="en-US" dirty="0"/>
          </a:p>
        </p:txBody>
      </p:sp>
    </p:spTree>
    <p:extLst>
      <p:ext uri="{BB962C8B-B14F-4D97-AF65-F5344CB8AC3E}">
        <p14:creationId xmlns:p14="http://schemas.microsoft.com/office/powerpoint/2010/main" val="168390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18F9E7-A041-B22B-A2DB-6D5881D60A9A}"/>
              </a:ext>
            </a:extLst>
          </p:cNvPr>
          <p:cNvSpPr>
            <a:spLocks noGrp="1"/>
          </p:cNvSpPr>
          <p:nvPr>
            <p:ph type="title"/>
          </p:nvPr>
        </p:nvSpPr>
        <p:spPr/>
        <p:txBody>
          <a:bodyPr/>
          <a:lstStyle/>
          <a:p>
            <a:r>
              <a:rPr lang="en-US" dirty="0"/>
              <a:t>RStudio provides tools to view and manage database connections</a:t>
            </a:r>
          </a:p>
        </p:txBody>
      </p:sp>
      <p:sp>
        <p:nvSpPr>
          <p:cNvPr id="2" name="Slide Number Placeholder 1">
            <a:extLst>
              <a:ext uri="{FF2B5EF4-FFF2-40B4-BE49-F238E27FC236}">
                <a16:creationId xmlns:a16="http://schemas.microsoft.com/office/drawing/2014/main" id="{D53C3832-E6DB-E5B8-AFC3-DB153FA1D78D}"/>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13</a:t>
            </a:fld>
            <a:endParaRPr lang="en-US">
              <a:solidFill>
                <a:prstClr val="black">
                  <a:lumMod val="95000"/>
                  <a:lumOff val="5000"/>
                </a:prstClr>
              </a:solidFill>
            </a:endParaRPr>
          </a:p>
        </p:txBody>
      </p:sp>
      <p:pic>
        <p:nvPicPr>
          <p:cNvPr id="7" name="Picture 6">
            <a:extLst>
              <a:ext uri="{FF2B5EF4-FFF2-40B4-BE49-F238E27FC236}">
                <a16:creationId xmlns:a16="http://schemas.microsoft.com/office/drawing/2014/main" id="{BB507BDF-0B76-00F5-2BAE-D16A7EA8C887}"/>
              </a:ext>
            </a:extLst>
          </p:cNvPr>
          <p:cNvPicPr>
            <a:picLocks noChangeAspect="1"/>
          </p:cNvPicPr>
          <p:nvPr/>
        </p:nvPicPr>
        <p:blipFill>
          <a:blip r:embed="rId2"/>
          <a:stretch>
            <a:fillRect/>
          </a:stretch>
        </p:blipFill>
        <p:spPr>
          <a:xfrm>
            <a:off x="1597433" y="2084832"/>
            <a:ext cx="8997134" cy="4494706"/>
          </a:xfrm>
          <a:prstGeom prst="rect">
            <a:avLst/>
          </a:prstGeom>
        </p:spPr>
      </p:pic>
    </p:spTree>
    <p:extLst>
      <p:ext uri="{BB962C8B-B14F-4D97-AF65-F5344CB8AC3E}">
        <p14:creationId xmlns:p14="http://schemas.microsoft.com/office/powerpoint/2010/main" val="238444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97D0-C885-F2CC-BB31-ED96EB1CAB8E}"/>
              </a:ext>
            </a:extLst>
          </p:cNvPr>
          <p:cNvSpPr>
            <a:spLocks noGrp="1"/>
          </p:cNvSpPr>
          <p:nvPr>
            <p:ph type="title"/>
          </p:nvPr>
        </p:nvSpPr>
        <p:spPr/>
        <p:txBody>
          <a:bodyPr/>
          <a:lstStyle/>
          <a:p>
            <a:r>
              <a:rPr lang="en-US" dirty="0"/>
              <a:t>Use the </a:t>
            </a:r>
            <a:r>
              <a:rPr lang="en-US" i="1" dirty="0"/>
              <a:t>connections package</a:t>
            </a:r>
            <a:r>
              <a:rPr lang="en-US" dirty="0"/>
              <a:t> to fully utilize RStudio functionality</a:t>
            </a:r>
          </a:p>
        </p:txBody>
      </p:sp>
      <p:sp>
        <p:nvSpPr>
          <p:cNvPr id="3" name="Slide Number Placeholder 2">
            <a:extLst>
              <a:ext uri="{FF2B5EF4-FFF2-40B4-BE49-F238E27FC236}">
                <a16:creationId xmlns:a16="http://schemas.microsoft.com/office/drawing/2014/main" id="{7D2172F6-A87C-EF03-3398-64B41E46AD6E}"/>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14</a:t>
            </a:fld>
            <a:endParaRPr lang="en-US">
              <a:solidFill>
                <a:prstClr val="black">
                  <a:lumMod val="95000"/>
                  <a:lumOff val="5000"/>
                </a:prstClr>
              </a:solidFill>
            </a:endParaRPr>
          </a:p>
        </p:txBody>
      </p:sp>
      <p:grpSp>
        <p:nvGrpSpPr>
          <p:cNvPr id="4" name="Group 3">
            <a:extLst>
              <a:ext uri="{FF2B5EF4-FFF2-40B4-BE49-F238E27FC236}">
                <a16:creationId xmlns:a16="http://schemas.microsoft.com/office/drawing/2014/main" id="{FBB145B9-44B8-CD9F-C49B-29EA2D0FFD35}"/>
              </a:ext>
            </a:extLst>
          </p:cNvPr>
          <p:cNvGrpSpPr/>
          <p:nvPr/>
        </p:nvGrpSpPr>
        <p:grpSpPr>
          <a:xfrm>
            <a:off x="3054133" y="2736502"/>
            <a:ext cx="6083734" cy="1384995"/>
            <a:chOff x="2080825" y="3111465"/>
            <a:chExt cx="8090002" cy="1237380"/>
          </a:xfrm>
        </p:grpSpPr>
        <p:sp>
          <p:nvSpPr>
            <p:cNvPr id="5" name="Rectangle 4">
              <a:extLst>
                <a:ext uri="{FF2B5EF4-FFF2-40B4-BE49-F238E27FC236}">
                  <a16:creationId xmlns:a16="http://schemas.microsoft.com/office/drawing/2014/main" id="{DC6C23B9-4465-1422-B5CD-B1E56019E2FD}"/>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5B0556A-3F5F-B9DC-CC4E-2B492B965658}"/>
                </a:ext>
              </a:extLst>
            </p:cNvPr>
            <p:cNvSpPr txBox="1"/>
            <p:nvPr/>
          </p:nvSpPr>
          <p:spPr>
            <a:xfrm>
              <a:off x="2080825" y="3111465"/>
              <a:ext cx="8090002" cy="1237380"/>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a:latin typeface="Monaco" charset="0"/>
                  <a:ea typeface="Monaco" charset="0"/>
                  <a:cs typeface="Monaco" charset="0"/>
                </a:rPr>
                <a:t>library(connections)</a:t>
              </a:r>
            </a:p>
            <a:p>
              <a:pPr algn="ctr"/>
              <a:r>
                <a:rPr lang="en-US" sz="2800" dirty="0" err="1">
                  <a:latin typeface="Monaco" charset="0"/>
                  <a:ea typeface="Monaco" charset="0"/>
                  <a:cs typeface="Monaco" charset="0"/>
                </a:rPr>
                <a:t>connection_view</a:t>
              </a:r>
              <a:r>
                <a:rPr lang="en-US" sz="2800" dirty="0">
                  <a:latin typeface="Monaco" charset="0"/>
                  <a:ea typeface="Monaco" charset="0"/>
                  <a:cs typeface="Monaco" charset="0"/>
                </a:rPr>
                <a:t>(con)</a:t>
              </a:r>
            </a:p>
          </p:txBody>
        </p:sp>
      </p:grpSp>
      <p:sp>
        <p:nvSpPr>
          <p:cNvPr id="7" name="Rounded Rectangular Callout 16">
            <a:extLst>
              <a:ext uri="{FF2B5EF4-FFF2-40B4-BE49-F238E27FC236}">
                <a16:creationId xmlns:a16="http://schemas.microsoft.com/office/drawing/2014/main" id="{BF3D53EB-420A-F719-FC6F-34BCE7BB5D64}"/>
              </a:ext>
            </a:extLst>
          </p:cNvPr>
          <p:cNvSpPr/>
          <p:nvPr/>
        </p:nvSpPr>
        <p:spPr>
          <a:xfrm>
            <a:off x="4102130" y="4605331"/>
            <a:ext cx="683974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4427A46-61E8-0F6D-AE67-043174DFAB44}"/>
              </a:ext>
            </a:extLst>
          </p:cNvPr>
          <p:cNvSpPr txBox="1"/>
          <p:nvPr/>
        </p:nvSpPr>
        <p:spPr>
          <a:xfrm>
            <a:off x="4102130" y="4356761"/>
            <a:ext cx="683974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Connection object to display</a:t>
            </a:r>
          </a:p>
          <a:p>
            <a:pPr algn="ctr"/>
            <a:r>
              <a:rPr lang="en-US" sz="4000" dirty="0">
                <a:solidFill>
                  <a:schemeClr val="bg1"/>
                </a:solidFill>
              </a:rPr>
              <a:t>in connections window</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6417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15</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3</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fontScale="92500" lnSpcReduction="20000"/>
          </a:bodyPr>
          <a:lstStyle/>
          <a:p>
            <a:r>
              <a:rPr lang="en-US" dirty="0"/>
              <a:t>Enable the view of the mimic SQLite database in the Connections pane and use the pane to answer: </a:t>
            </a:r>
          </a:p>
          <a:p>
            <a:pPr>
              <a:buFont typeface="Arial" panose="020B0604020202020204" pitchFamily="34" charset="0"/>
              <a:buChar char="•"/>
            </a:pPr>
            <a:r>
              <a:rPr lang="en-US" dirty="0"/>
              <a:t> If we are interested in reviewing details about laboratory test results, which tables would we be interested in?</a:t>
            </a:r>
          </a:p>
          <a:p>
            <a:pPr>
              <a:buFont typeface="Arial" panose="020B0604020202020204" pitchFamily="34" charset="0"/>
              <a:buChar char="•"/>
            </a:pPr>
            <a:r>
              <a:rPr lang="en-US" dirty="0"/>
              <a:t> How many fields are in the </a:t>
            </a:r>
            <a:r>
              <a:rPr lang="en-US" dirty="0" err="1"/>
              <a:t>d_labitems</a:t>
            </a:r>
            <a:r>
              <a:rPr lang="en-US" dirty="0"/>
              <a:t> table of the database?</a:t>
            </a:r>
          </a:p>
          <a:p>
            <a:endParaRPr lang="en-US" dirty="0"/>
          </a:p>
        </p:txBody>
      </p:sp>
    </p:spTree>
    <p:extLst>
      <p:ext uri="{BB962C8B-B14F-4D97-AF65-F5344CB8AC3E}">
        <p14:creationId xmlns:p14="http://schemas.microsoft.com/office/powerpoint/2010/main" val="3385879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423555" y="3230623"/>
            <a:ext cx="8981686" cy="1631906"/>
            <a:chOff x="1547267" y="3235066"/>
            <a:chExt cx="8795632" cy="1113779"/>
          </a:xfrm>
        </p:grpSpPr>
        <p:sp>
          <p:nvSpPr>
            <p:cNvPr id="5" name="Rectangle 4">
              <a:extLst>
                <a:ext uri="{FF2B5EF4-FFF2-40B4-BE49-F238E27FC236}">
                  <a16:creationId xmlns:a16="http://schemas.microsoft.com/office/drawing/2014/main" id="{7228F945-0918-7F54-5CBE-8F6D5E34D9E3}"/>
                </a:ext>
              </a:extLst>
            </p:cNvPr>
            <p:cNvSpPr/>
            <p:nvPr/>
          </p:nvSpPr>
          <p:spPr>
            <a:xfrm>
              <a:off x="1547267" y="3409614"/>
              <a:ext cx="8623560"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1547267" y="3235066"/>
              <a:ext cx="879563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412500"/>
            <a:ext cx="3539292" cy="2169825"/>
            <a:chOff x="6929012" y="1937357"/>
            <a:chExt cx="2365216" cy="1574427"/>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937357"/>
              <a:ext cx="2365216" cy="157442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database connection object</a:t>
              </a:r>
              <a:endParaRPr lang="en-US" dirty="0">
                <a:solidFill>
                  <a:schemeClr val="bg1"/>
                </a:solidFill>
                <a:latin typeface="+mn-lt"/>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43099" y="3929900"/>
            <a:ext cx="8801101" cy="1192818"/>
            <a:chOff x="1647863" y="3383599"/>
            <a:chExt cx="9167953" cy="965246"/>
          </a:xfrm>
        </p:grpSpPr>
        <p:sp>
          <p:nvSpPr>
            <p:cNvPr id="5" name="Rectangle 4">
              <a:extLst>
                <a:ext uri="{FF2B5EF4-FFF2-40B4-BE49-F238E27FC236}">
                  <a16:creationId xmlns:a16="http://schemas.microsoft.com/office/drawing/2014/main" id="{7228F945-0918-7F54-5CBE-8F6D5E34D9E3}"/>
                </a:ext>
              </a:extLst>
            </p:cNvPr>
            <p:cNvSpPr/>
            <p:nvPr/>
          </p:nvSpPr>
          <p:spPr>
            <a:xfrm>
              <a:off x="1647863" y="3550041"/>
              <a:ext cx="9016415" cy="798804"/>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1647863" y="3383599"/>
              <a:ext cx="9167953" cy="772078"/>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d_labitems</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(mimic, “</a:t>
              </a:r>
              <a:r>
                <a:rPr lang="en-US" sz="2800" dirty="0" err="1">
                  <a:latin typeface="Monaco" charset="0"/>
                  <a:ea typeface="Monaco" charset="0"/>
                  <a:cs typeface="Monaco" charset="0"/>
                </a:rPr>
                <a:t>d_lab_items</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447800" y="262732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2987655" y="5392073"/>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connection object</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7204908" y="2211808"/>
            <a:ext cx="3539292" cy="1718092"/>
            <a:chOff x="6929012" y="2106333"/>
            <a:chExt cx="2365216" cy="1246649"/>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2160681"/>
              <a:ext cx="2365216" cy="1127781"/>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 to query</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Creation of table objects does not automatically bring data into RStudio</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18</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5397"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4436" y="2333136"/>
            <a:ext cx="2418806" cy="2418806"/>
          </a:xfrm>
          <a:prstGeom prst="rect">
            <a:avLst/>
          </a:prstGeom>
        </p:spPr>
      </p:pic>
      <p:sp>
        <p:nvSpPr>
          <p:cNvPr id="17" name="TextBox 16">
            <a:extLst>
              <a:ext uri="{FF2B5EF4-FFF2-40B4-BE49-F238E27FC236}">
                <a16:creationId xmlns:a16="http://schemas.microsoft.com/office/drawing/2014/main" id="{A693C4C0-2F5E-513C-F497-9B2F3C0FC50E}"/>
              </a:ext>
            </a:extLst>
          </p:cNvPr>
          <p:cNvSpPr txBox="1"/>
          <p:nvPr/>
        </p:nvSpPr>
        <p:spPr>
          <a:xfrm>
            <a:off x="4584524" y="2089296"/>
            <a:ext cx="3618629" cy="523220"/>
          </a:xfrm>
          <a:prstGeom prst="rect">
            <a:avLst/>
          </a:prstGeom>
          <a:noFill/>
        </p:spPr>
        <p:txBody>
          <a:bodyPr wrap="square" rtlCol="0">
            <a:spAutoFit/>
          </a:bodyPr>
          <a:lstStyle/>
          <a:p>
            <a:pPr algn="ctr"/>
            <a:r>
              <a:rPr lang="en-US" sz="2800" dirty="0"/>
              <a:t>Application (RStudio)</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715925"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747965"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747965"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342B2B55-AEDF-5351-515B-32843A0AE5AE}"/>
              </a:ext>
            </a:extLst>
          </p:cNvPr>
          <p:cNvGrpSpPr/>
          <p:nvPr/>
        </p:nvGrpSpPr>
        <p:grpSpPr>
          <a:xfrm>
            <a:off x="227473" y="3095911"/>
            <a:ext cx="4645863" cy="1138774"/>
            <a:chOff x="2080826" y="3209259"/>
            <a:chExt cx="5655398" cy="1017401"/>
          </a:xfrm>
        </p:grpSpPr>
        <p:sp>
          <p:nvSpPr>
            <p:cNvPr id="6" name="Rectangle 5">
              <a:extLst>
                <a:ext uri="{FF2B5EF4-FFF2-40B4-BE49-F238E27FC236}">
                  <a16:creationId xmlns:a16="http://schemas.microsoft.com/office/drawing/2014/main" id="{FAC6920C-D369-5C7E-079E-A14E7BDE1983}"/>
                </a:ext>
              </a:extLst>
            </p:cNvPr>
            <p:cNvSpPr/>
            <p:nvPr/>
          </p:nvSpPr>
          <p:spPr>
            <a:xfrm>
              <a:off x="2080826" y="3548495"/>
              <a:ext cx="5455312" cy="662339"/>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331D55-3527-57CE-1A64-03064863413B}"/>
                </a:ext>
              </a:extLst>
            </p:cNvPr>
            <p:cNvSpPr txBox="1"/>
            <p:nvPr/>
          </p:nvSpPr>
          <p:spPr>
            <a:xfrm>
              <a:off x="2080826" y="3209259"/>
              <a:ext cx="5655398" cy="1017401"/>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000" dirty="0" err="1">
                  <a:latin typeface="Monaco" charset="0"/>
                  <a:ea typeface="Monaco" charset="0"/>
                  <a:cs typeface="Monaco" charset="0"/>
                </a:rPr>
                <a:t>d_labitems</a:t>
              </a:r>
              <a:r>
                <a:rPr lang="en-US" sz="2000" dirty="0">
                  <a:latin typeface="Monaco" charset="0"/>
                  <a:ea typeface="Monaco" charset="0"/>
                  <a:cs typeface="Monaco" charset="0"/>
                </a:rPr>
                <a:t> &lt;- </a:t>
              </a:r>
              <a:r>
                <a:rPr lang="en-US" sz="2000" dirty="0" err="1">
                  <a:latin typeface="Monaco" charset="0"/>
                  <a:ea typeface="Monaco" charset="0"/>
                  <a:cs typeface="Monaco" charset="0"/>
                </a:rPr>
                <a:t>tbl</a:t>
              </a:r>
              <a:r>
                <a:rPr lang="en-US" sz="2000" dirty="0">
                  <a:latin typeface="Monaco" charset="0"/>
                  <a:ea typeface="Monaco" charset="0"/>
                  <a:cs typeface="Monaco" charset="0"/>
                </a:rPr>
                <a:t>(mimic, “</a:t>
              </a:r>
              <a:r>
                <a:rPr lang="en-US" sz="2000" dirty="0" err="1">
                  <a:latin typeface="Monaco" charset="0"/>
                  <a:ea typeface="Monaco" charset="0"/>
                  <a:cs typeface="Monaco" charset="0"/>
                </a:rPr>
                <a:t>d_lab_items</a:t>
              </a:r>
              <a:r>
                <a:rPr lang="en-US" sz="2000" dirty="0">
                  <a:latin typeface="Monaco" charset="0"/>
                  <a:ea typeface="Monaco" charset="0"/>
                  <a:cs typeface="Monaco" charset="0"/>
                </a:rPr>
                <a:t>”)</a:t>
              </a:r>
            </a:p>
          </p:txBody>
        </p:sp>
      </p:grpSp>
    </p:spTree>
    <p:extLst>
      <p:ext uri="{BB962C8B-B14F-4D97-AF65-F5344CB8AC3E}">
        <p14:creationId xmlns:p14="http://schemas.microsoft.com/office/powerpoint/2010/main" val="203046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Functions that generate output will query the database and bring data into RStudio</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19</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5397"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4436" y="2333136"/>
            <a:ext cx="2418806" cy="2418806"/>
          </a:xfrm>
          <a:prstGeom prst="rect">
            <a:avLst/>
          </a:prstGeom>
        </p:spPr>
      </p:pic>
      <p:pic>
        <p:nvPicPr>
          <p:cNvPr id="12" name="Graphic 11" descr="Binary with solid fill">
            <a:extLst>
              <a:ext uri="{FF2B5EF4-FFF2-40B4-BE49-F238E27FC236}">
                <a16:creationId xmlns:a16="http://schemas.microsoft.com/office/drawing/2014/main" id="{7C3856C4-A301-4039-5AD0-FFBB7AC8B1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08039" y="5014724"/>
            <a:ext cx="1371599" cy="1371599"/>
          </a:xfrm>
          <a:prstGeom prst="rect">
            <a:avLst/>
          </a:prstGeom>
        </p:spPr>
      </p:pic>
      <p:sp>
        <p:nvSpPr>
          <p:cNvPr id="17" name="TextBox 16">
            <a:extLst>
              <a:ext uri="{FF2B5EF4-FFF2-40B4-BE49-F238E27FC236}">
                <a16:creationId xmlns:a16="http://schemas.microsoft.com/office/drawing/2014/main" id="{A693C4C0-2F5E-513C-F497-9B2F3C0FC50E}"/>
              </a:ext>
            </a:extLst>
          </p:cNvPr>
          <p:cNvSpPr txBox="1"/>
          <p:nvPr/>
        </p:nvSpPr>
        <p:spPr>
          <a:xfrm>
            <a:off x="4584524" y="2089296"/>
            <a:ext cx="3618629" cy="523220"/>
          </a:xfrm>
          <a:prstGeom prst="rect">
            <a:avLst/>
          </a:prstGeom>
          <a:noFill/>
        </p:spPr>
        <p:txBody>
          <a:bodyPr wrap="square" rtlCol="0">
            <a:spAutoFit/>
          </a:bodyPr>
          <a:lstStyle/>
          <a:p>
            <a:pPr algn="ctr"/>
            <a:r>
              <a:rPr lang="en-US" sz="2800" dirty="0"/>
              <a:t>Application (RStudio)</a:t>
            </a:r>
          </a:p>
        </p:txBody>
      </p:sp>
      <p:sp>
        <p:nvSpPr>
          <p:cNvPr id="18" name="TextBox 17">
            <a:extLst>
              <a:ext uri="{FF2B5EF4-FFF2-40B4-BE49-F238E27FC236}">
                <a16:creationId xmlns:a16="http://schemas.microsoft.com/office/drawing/2014/main" id="{BB5E5D05-F59D-AF6F-9FF0-2A678F33EABA}"/>
              </a:ext>
            </a:extLst>
          </p:cNvPr>
          <p:cNvSpPr txBox="1"/>
          <p:nvPr/>
        </p:nvSpPr>
        <p:spPr>
          <a:xfrm>
            <a:off x="4584524" y="6317325"/>
            <a:ext cx="3618629" cy="523220"/>
          </a:xfrm>
          <a:prstGeom prst="rect">
            <a:avLst/>
          </a:prstGeom>
          <a:noFill/>
        </p:spPr>
        <p:txBody>
          <a:bodyPr wrap="square" rtlCol="0">
            <a:spAutoFit/>
          </a:bodyPr>
          <a:lstStyle/>
          <a:p>
            <a:pPr algn="ctr"/>
            <a:r>
              <a:rPr lang="en-US" sz="2800" dirty="0"/>
              <a:t>Working Memory</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715925"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3" name="Straight Arrow Connector 22">
            <a:extLst>
              <a:ext uri="{FF2B5EF4-FFF2-40B4-BE49-F238E27FC236}">
                <a16:creationId xmlns:a16="http://schemas.microsoft.com/office/drawing/2014/main" id="{65A36C92-DCDB-4E82-145C-C3064BA530FA}"/>
              </a:ext>
            </a:extLst>
          </p:cNvPr>
          <p:cNvCxnSpPr/>
          <p:nvPr/>
        </p:nvCxnSpPr>
        <p:spPr>
          <a:xfrm>
            <a:off x="6605894" y="4480560"/>
            <a:ext cx="0" cy="515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733963-4E87-3738-3E41-E3A2B12EE54A}"/>
              </a:ext>
            </a:extLst>
          </p:cNvPr>
          <p:cNvCxnSpPr>
            <a:cxnSpLocks/>
          </p:cNvCxnSpPr>
          <p:nvPr/>
        </p:nvCxnSpPr>
        <p:spPr>
          <a:xfrm flipH="1" flipV="1">
            <a:off x="6225764" y="4480560"/>
            <a:ext cx="7185" cy="5341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747965"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747965"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BC5AD39-7DDE-A819-D1C8-AD65112BDB4D}"/>
              </a:ext>
            </a:extLst>
          </p:cNvPr>
          <p:cNvGrpSpPr/>
          <p:nvPr/>
        </p:nvGrpSpPr>
        <p:grpSpPr>
          <a:xfrm>
            <a:off x="238367" y="3138462"/>
            <a:ext cx="5987397" cy="1525209"/>
            <a:chOff x="2080826" y="3221801"/>
            <a:chExt cx="7288445" cy="1362650"/>
          </a:xfrm>
        </p:grpSpPr>
        <p:sp>
          <p:nvSpPr>
            <p:cNvPr id="7" name="Rectangle 6">
              <a:extLst>
                <a:ext uri="{FF2B5EF4-FFF2-40B4-BE49-F238E27FC236}">
                  <a16:creationId xmlns:a16="http://schemas.microsoft.com/office/drawing/2014/main" id="{59AAB62A-9F20-83FE-D899-7FC8EF8FE7A5}"/>
                </a:ext>
              </a:extLst>
            </p:cNvPr>
            <p:cNvSpPr/>
            <p:nvPr/>
          </p:nvSpPr>
          <p:spPr>
            <a:xfrm>
              <a:off x="2080826" y="3548494"/>
              <a:ext cx="5455311" cy="1035957"/>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03479F8-E6B4-0B18-E809-DDD00AF175C4}"/>
                </a:ext>
              </a:extLst>
            </p:cNvPr>
            <p:cNvSpPr txBox="1"/>
            <p:nvPr/>
          </p:nvSpPr>
          <p:spPr>
            <a:xfrm>
              <a:off x="2187826" y="3221801"/>
              <a:ext cx="7181445" cy="1017401"/>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000" dirty="0" err="1">
                  <a:latin typeface="Monaco" charset="0"/>
                  <a:ea typeface="Monaco" charset="0"/>
                  <a:cs typeface="Monaco" charset="0"/>
                </a:rPr>
                <a:t>d_labitems</a:t>
              </a:r>
              <a:r>
                <a:rPr lang="en-US" sz="2000" dirty="0">
                  <a:latin typeface="Monaco" charset="0"/>
                  <a:ea typeface="Monaco" charset="0"/>
                  <a:cs typeface="Monaco" charset="0"/>
                </a:rPr>
                <a:t> &lt;- </a:t>
              </a:r>
              <a:r>
                <a:rPr lang="en-US" sz="2000" dirty="0" err="1">
                  <a:latin typeface="Monaco" charset="0"/>
                  <a:ea typeface="Monaco" charset="0"/>
                  <a:cs typeface="Monaco" charset="0"/>
                </a:rPr>
                <a:t>tbl</a:t>
              </a:r>
              <a:r>
                <a:rPr lang="en-US" sz="2000" dirty="0">
                  <a:latin typeface="Monaco" charset="0"/>
                  <a:ea typeface="Monaco" charset="0"/>
                  <a:cs typeface="Monaco" charset="0"/>
                </a:rPr>
                <a:t>(mimic, “</a:t>
              </a:r>
              <a:r>
                <a:rPr lang="en-US" sz="2000" dirty="0" err="1">
                  <a:latin typeface="Monaco" charset="0"/>
                  <a:ea typeface="Monaco" charset="0"/>
                  <a:cs typeface="Monaco" charset="0"/>
                </a:rPr>
                <a:t>d_lab_items</a:t>
              </a:r>
              <a:r>
                <a:rPr lang="en-US" sz="2000" dirty="0">
                  <a:latin typeface="Monaco" charset="0"/>
                  <a:ea typeface="Monaco" charset="0"/>
                  <a:cs typeface="Monaco" charset="0"/>
                </a:rPr>
                <a:t>”)</a:t>
              </a:r>
            </a:p>
            <a:p>
              <a:r>
                <a:rPr lang="en-US" sz="2000" dirty="0">
                  <a:latin typeface="Monaco" charset="0"/>
                  <a:ea typeface="Monaco" charset="0"/>
                  <a:cs typeface="Monaco" charset="0"/>
                </a:rPr>
                <a:t>head(</a:t>
              </a:r>
              <a:r>
                <a:rPr lang="en-US" sz="2000" dirty="0" err="1">
                  <a:latin typeface="Monaco" charset="0"/>
                  <a:ea typeface="Monaco" charset="0"/>
                  <a:cs typeface="Monaco" charset="0"/>
                </a:rPr>
                <a:t>d_labitems</a:t>
              </a:r>
              <a:r>
                <a:rPr lang="en-US" sz="2000" dirty="0">
                  <a:latin typeface="Monaco" charset="0"/>
                  <a:ea typeface="Monaco" charset="0"/>
                  <a:cs typeface="Monaco" charset="0"/>
                </a:rPr>
                <a:t>, 10)</a:t>
              </a:r>
            </a:p>
          </p:txBody>
        </p:sp>
      </p:grpSp>
    </p:spTree>
    <p:extLst>
      <p:ext uri="{BB962C8B-B14F-4D97-AF65-F5344CB8AC3E}">
        <p14:creationId xmlns:p14="http://schemas.microsoft.com/office/powerpoint/2010/main" val="349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34343"/>
                </a:solidFill>
              </a:rPr>
              <a:t>Goals and Objectives</a:t>
            </a:r>
          </a:p>
        </p:txBody>
      </p:sp>
      <p:sp>
        <p:nvSpPr>
          <p:cNvPr id="3" name="TextBox 2"/>
          <p:cNvSpPr txBox="1"/>
          <p:nvPr/>
        </p:nvSpPr>
        <p:spPr>
          <a:xfrm>
            <a:off x="1024128" y="2353692"/>
            <a:ext cx="10096500" cy="3416320"/>
          </a:xfrm>
          <a:prstGeom prst="rect">
            <a:avLst/>
          </a:prstGeom>
          <a:noFill/>
        </p:spPr>
        <p:txBody>
          <a:bodyPr wrap="square" rtlCol="0">
            <a:spAutoFit/>
          </a:bodyPr>
          <a:lstStyle/>
          <a:p>
            <a:pPr marL="742950" indent="-742950">
              <a:buFont typeface="+mj-lt"/>
              <a:buAutoNum type="arabicPeriod"/>
            </a:pPr>
            <a:r>
              <a:rPr lang="en-US" sz="3600" dirty="0">
                <a:latin typeface="+mn-lt"/>
                <a:cs typeface="Arial" panose="020B0604020202020204" pitchFamily="34" charset="0"/>
              </a:rPr>
              <a:t>Connect to and explore the tables of a database using the </a:t>
            </a:r>
            <a:r>
              <a:rPr lang="en-US" sz="3600" i="1" dirty="0">
                <a:latin typeface="+mn-lt"/>
                <a:cs typeface="Arial" panose="020B0604020202020204" pitchFamily="34" charset="0"/>
              </a:rPr>
              <a:t>DBI</a:t>
            </a:r>
            <a:r>
              <a:rPr lang="en-US" sz="3600" dirty="0">
                <a:latin typeface="+mn-lt"/>
                <a:cs typeface="Arial" panose="020B0604020202020204" pitchFamily="34" charset="0"/>
              </a:rPr>
              <a:t> package</a:t>
            </a:r>
          </a:p>
          <a:p>
            <a:pPr marL="742950" indent="-742950">
              <a:buFont typeface="+mj-lt"/>
              <a:buAutoNum type="arabicPeriod"/>
            </a:pPr>
            <a:r>
              <a:rPr lang="en-US" sz="3600" dirty="0">
                <a:latin typeface="+mn-lt"/>
                <a:cs typeface="Arial" panose="020B0604020202020204" pitchFamily="34" charset="0"/>
              </a:rPr>
              <a:t>Apply </a:t>
            </a:r>
            <a:r>
              <a:rPr lang="en-US" sz="3600" i="1" dirty="0" err="1">
                <a:latin typeface="+mn-lt"/>
                <a:cs typeface="Arial" panose="020B0604020202020204" pitchFamily="34" charset="0"/>
              </a:rPr>
              <a:t>dplyr</a:t>
            </a:r>
            <a:r>
              <a:rPr lang="en-US" sz="3600" dirty="0">
                <a:latin typeface="+mn-lt"/>
                <a:cs typeface="Arial" panose="020B0604020202020204" pitchFamily="34" charset="0"/>
              </a:rPr>
              <a:t> functions to extract and manipulate data from a database</a:t>
            </a:r>
          </a:p>
          <a:p>
            <a:pPr marL="742950" indent="-742950">
              <a:buFont typeface="+mj-lt"/>
              <a:buAutoNum type="arabicPeriod"/>
            </a:pPr>
            <a:r>
              <a:rPr lang="en-US" sz="3600" dirty="0">
                <a:latin typeface="+mn-lt"/>
                <a:cs typeface="Arial" panose="020B0604020202020204" pitchFamily="34" charset="0"/>
              </a:rPr>
              <a:t>Summarize data from within a database</a:t>
            </a:r>
          </a:p>
          <a:p>
            <a:pPr lvl="1"/>
            <a:endParaRPr lang="en-US" sz="3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a:t>
            </a:fld>
            <a:endParaRPr lang="en-US">
              <a:solidFill>
                <a:prstClr val="black">
                  <a:lumMod val="95000"/>
                  <a:lumOff val="5000"/>
                </a:prstClr>
              </a:solidFill>
            </a:endParaRPr>
          </a:p>
        </p:txBody>
      </p:sp>
    </p:spTree>
    <p:extLst>
      <p:ext uri="{BB962C8B-B14F-4D97-AF65-F5344CB8AC3E}">
        <p14:creationId xmlns:p14="http://schemas.microsoft.com/office/powerpoint/2010/main" val="3183693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20</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4</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lnSpcReduction="10000"/>
          </a:bodyPr>
          <a:lstStyle/>
          <a:p>
            <a:r>
              <a:rPr lang="en-US" dirty="0"/>
              <a:t>Create a table object </a:t>
            </a:r>
            <a:r>
              <a:rPr lang="en-US" i="1" dirty="0" err="1"/>
              <a:t>labevents</a:t>
            </a:r>
            <a:r>
              <a:rPr lang="en-US" dirty="0"/>
              <a:t> that connects to the </a:t>
            </a:r>
            <a:r>
              <a:rPr lang="en-US" dirty="0" err="1"/>
              <a:t>labevents</a:t>
            </a:r>
            <a:r>
              <a:rPr lang="en-US" dirty="0"/>
              <a:t> table in the mimic database. Use the head() function to review the first 100 rows of the table. Are there any variables that would help to interpret the data but are missing?</a:t>
            </a:r>
          </a:p>
        </p:txBody>
      </p:sp>
    </p:spTree>
    <p:extLst>
      <p:ext uri="{BB962C8B-B14F-4D97-AF65-F5344CB8AC3E}">
        <p14:creationId xmlns:p14="http://schemas.microsoft.com/office/powerpoint/2010/main" val="1151281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Trebuchet MS"/>
                  <a:ea typeface="Trebuchet MS"/>
                  <a:cs typeface="Trebuchet MS"/>
                  <a:sym typeface="Trebuchet MS"/>
                </a:rPr>
                <a:t>=</a:t>
              </a:r>
              <a:r>
                <a:rPr lang="en-US" sz="2062" dirty="0">
                  <a:solidFill>
                    <a:srgbClr val="FFFFFF"/>
                  </a:solidFill>
                  <a:latin typeface="Trebuchet MS"/>
                  <a:ea typeface="Trebuchet MS"/>
                  <a:cs typeface="Trebuchet MS"/>
                  <a:sym typeface="Trebuchet MS"/>
                </a:rPr>
                <a:t> 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101884" y="3022048"/>
            <a:ext cx="9988231" cy="813904"/>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5" name="Rectangle 4">
            <a:extLst>
              <a:ext uri="{FF2B5EF4-FFF2-40B4-BE49-F238E27FC236}">
                <a16:creationId xmlns:a16="http://schemas.microsoft.com/office/drawing/2014/main" id="{54C46F78-D3C8-F545-2F59-6BA49B9C52CA}"/>
              </a:ext>
            </a:extLst>
          </p:cNvPr>
          <p:cNvSpPr/>
          <p:nvPr/>
        </p:nvSpPr>
        <p:spPr>
          <a:xfrm>
            <a:off x="958056" y="3100162"/>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table_object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variable_1, variable_2</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604094" y="3603579"/>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684309" y="4205245"/>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636828" y="4415516"/>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1763514" y="3641588"/>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1893054" y="4561307"/>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1499616"/>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346522"/>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variable_subset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d_labitems</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itemid</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label</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562505"/>
            <a:ext cx="3539294" cy="1838965"/>
            <a:chOff x="6929011" y="2043435"/>
            <a:chExt cx="2365217" cy="1362270"/>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043435"/>
              <a:ext cx="2365216" cy="1362270"/>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connection object</a:t>
              </a:r>
              <a:endParaRPr lang="en-US" dirty="0">
                <a:solidFill>
                  <a:schemeClr val="bg1"/>
                </a:solidFill>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ea typeface="Trebuchet MS"/>
                <a:cs typeface="Trebuchet MS"/>
                <a:sym typeface="Trebuchet MS"/>
              </a:rPr>
              <a:t>name(s) of columns to extract</a:t>
            </a:r>
            <a:endParaRPr sz="3200" dirty="0">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2432096" y="2993665"/>
            <a:ext cx="719522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2432097" y="3105792"/>
            <a:ext cx="7072309"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-category</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26</a:t>
            </a:fld>
            <a:endParaRPr lang="en-US"/>
          </a:p>
        </p:txBody>
      </p:sp>
    </p:spTree>
    <p:extLst>
      <p:ext uri="{BB962C8B-B14F-4D97-AF65-F5344CB8AC3E}">
        <p14:creationId xmlns:p14="http://schemas.microsoft.com/office/powerpoint/2010/main" val="306354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800" b="1" dirty="0">
                  <a:solidFill>
                    <a:srgbClr val="FFFFFF"/>
                  </a:solidFill>
                  <a:latin typeface="Verdana" panose="020B0604030504040204" pitchFamily="34" charset="0"/>
                  <a:ea typeface="Verdana" panose="020B0604030504040204" pitchFamily="34" charset="0"/>
                  <a:cs typeface="Calibri"/>
                  <a:sym typeface="Trebuchet MS"/>
                </a:rPr>
                <a:t>↓</a:t>
              </a:r>
              <a:r>
                <a:rPr lang="en-US" sz="2400" dirty="0">
                  <a:solidFill>
                    <a:srgbClr val="FFFFFF"/>
                  </a:solidFill>
                  <a:latin typeface="Trebuchet MS"/>
                  <a:ea typeface="Trebuchet MS"/>
                  <a:cs typeface="Trebuchet MS"/>
                  <a:sym typeface="Trebuchet MS"/>
                </a:rPr>
                <a:t>  </a:t>
              </a:r>
              <a:r>
                <a:rPr lang="en-US" sz="2062" dirty="0">
                  <a:solidFill>
                    <a:srgbClr val="FFFFFF"/>
                  </a:solidFill>
                  <a:latin typeface="Trebuchet MS"/>
                  <a:ea typeface="Trebuchet MS"/>
                  <a:cs typeface="Trebuchet MS"/>
                  <a:sym typeface="Trebuchet MS"/>
                </a:rPr>
                <a:t>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Goal: Connect to database from RStudio to perform analysis without exporting data</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3</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06612"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5651" y="2333136"/>
            <a:ext cx="2418806" cy="2418806"/>
          </a:xfrm>
          <a:prstGeom prst="rect">
            <a:avLst/>
          </a:prstGeom>
        </p:spPr>
      </p:pic>
      <p:pic>
        <p:nvPicPr>
          <p:cNvPr id="12" name="Graphic 11" descr="Binary with solid fill">
            <a:extLst>
              <a:ext uri="{FF2B5EF4-FFF2-40B4-BE49-F238E27FC236}">
                <a16:creationId xmlns:a16="http://schemas.microsoft.com/office/drawing/2014/main" id="{7C3856C4-A301-4039-5AD0-FFBB7AC8B1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59254" y="5014724"/>
            <a:ext cx="1371599" cy="1371599"/>
          </a:xfrm>
          <a:prstGeom prst="rect">
            <a:avLst/>
          </a:prstGeom>
        </p:spPr>
      </p:pic>
      <p:pic>
        <p:nvPicPr>
          <p:cNvPr id="14" name="Graphic 13" descr="Computer with solid fill">
            <a:extLst>
              <a:ext uri="{FF2B5EF4-FFF2-40B4-BE49-F238E27FC236}">
                <a16:creationId xmlns:a16="http://schemas.microsoft.com/office/drawing/2014/main" id="{FC3D39A2-1730-10B9-C4C7-5BD2E4947B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010" y="2089296"/>
            <a:ext cx="2906486" cy="2906486"/>
          </a:xfrm>
          <a:prstGeom prst="rect">
            <a:avLst/>
          </a:prstGeom>
        </p:spPr>
      </p:pic>
      <p:sp>
        <p:nvSpPr>
          <p:cNvPr id="16" name="TextBox 15">
            <a:extLst>
              <a:ext uri="{FF2B5EF4-FFF2-40B4-BE49-F238E27FC236}">
                <a16:creationId xmlns:a16="http://schemas.microsoft.com/office/drawing/2014/main" id="{857E7007-4970-5B54-66AD-AB29E8B4D762}"/>
              </a:ext>
            </a:extLst>
          </p:cNvPr>
          <p:cNvSpPr txBox="1"/>
          <p:nvPr/>
        </p:nvSpPr>
        <p:spPr>
          <a:xfrm>
            <a:off x="477010" y="5014724"/>
            <a:ext cx="2906486" cy="523220"/>
          </a:xfrm>
          <a:prstGeom prst="rect">
            <a:avLst/>
          </a:prstGeom>
          <a:noFill/>
        </p:spPr>
        <p:txBody>
          <a:bodyPr wrap="square" rtlCol="0">
            <a:spAutoFit/>
          </a:bodyPr>
          <a:lstStyle/>
          <a:p>
            <a:pPr algn="ctr"/>
            <a:r>
              <a:rPr lang="en-US" sz="2800" dirty="0"/>
              <a:t>Computer</a:t>
            </a:r>
          </a:p>
        </p:txBody>
      </p:sp>
      <p:sp>
        <p:nvSpPr>
          <p:cNvPr id="17" name="TextBox 16">
            <a:extLst>
              <a:ext uri="{FF2B5EF4-FFF2-40B4-BE49-F238E27FC236}">
                <a16:creationId xmlns:a16="http://schemas.microsoft.com/office/drawing/2014/main" id="{A693C4C0-2F5E-513C-F497-9B2F3C0FC50E}"/>
              </a:ext>
            </a:extLst>
          </p:cNvPr>
          <p:cNvSpPr txBox="1"/>
          <p:nvPr/>
        </p:nvSpPr>
        <p:spPr>
          <a:xfrm>
            <a:off x="4235739" y="2089296"/>
            <a:ext cx="3618629" cy="523220"/>
          </a:xfrm>
          <a:prstGeom prst="rect">
            <a:avLst/>
          </a:prstGeom>
          <a:noFill/>
        </p:spPr>
        <p:txBody>
          <a:bodyPr wrap="square" rtlCol="0">
            <a:spAutoFit/>
          </a:bodyPr>
          <a:lstStyle/>
          <a:p>
            <a:pPr algn="ctr"/>
            <a:r>
              <a:rPr lang="en-US" sz="2800" dirty="0"/>
              <a:t>Application (RStudio)</a:t>
            </a:r>
          </a:p>
        </p:txBody>
      </p:sp>
      <p:sp>
        <p:nvSpPr>
          <p:cNvPr id="18" name="TextBox 17">
            <a:extLst>
              <a:ext uri="{FF2B5EF4-FFF2-40B4-BE49-F238E27FC236}">
                <a16:creationId xmlns:a16="http://schemas.microsoft.com/office/drawing/2014/main" id="{BB5E5D05-F59D-AF6F-9FF0-2A678F33EABA}"/>
              </a:ext>
            </a:extLst>
          </p:cNvPr>
          <p:cNvSpPr txBox="1"/>
          <p:nvPr/>
        </p:nvSpPr>
        <p:spPr>
          <a:xfrm>
            <a:off x="4235739" y="6317325"/>
            <a:ext cx="3618629" cy="523220"/>
          </a:xfrm>
          <a:prstGeom prst="rect">
            <a:avLst/>
          </a:prstGeom>
          <a:noFill/>
        </p:spPr>
        <p:txBody>
          <a:bodyPr wrap="square" rtlCol="0">
            <a:spAutoFit/>
          </a:bodyPr>
          <a:lstStyle/>
          <a:p>
            <a:pPr algn="ctr"/>
            <a:r>
              <a:rPr lang="en-US" sz="2800" dirty="0"/>
              <a:t>Working Memory</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367140"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1" name="Straight Arrow Connector 20">
            <a:extLst>
              <a:ext uri="{FF2B5EF4-FFF2-40B4-BE49-F238E27FC236}">
                <a16:creationId xmlns:a16="http://schemas.microsoft.com/office/drawing/2014/main" id="{7F5FEA4C-6380-9E8E-8C53-4DB8A9467ADE}"/>
              </a:ext>
            </a:extLst>
          </p:cNvPr>
          <p:cNvCxnSpPr/>
          <p:nvPr/>
        </p:nvCxnSpPr>
        <p:spPr>
          <a:xfrm>
            <a:off x="3660973" y="3526971"/>
            <a:ext cx="114953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5A36C92-DCDB-4E82-145C-C3064BA530FA}"/>
              </a:ext>
            </a:extLst>
          </p:cNvPr>
          <p:cNvCxnSpPr/>
          <p:nvPr/>
        </p:nvCxnSpPr>
        <p:spPr>
          <a:xfrm>
            <a:off x="6257109" y="4480560"/>
            <a:ext cx="0" cy="515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733963-4E87-3738-3E41-E3A2B12EE54A}"/>
              </a:ext>
            </a:extLst>
          </p:cNvPr>
          <p:cNvCxnSpPr>
            <a:cxnSpLocks/>
          </p:cNvCxnSpPr>
          <p:nvPr/>
        </p:nvCxnSpPr>
        <p:spPr>
          <a:xfrm flipH="1" flipV="1">
            <a:off x="5876979" y="4480560"/>
            <a:ext cx="7185" cy="5341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399180"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399180"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880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label == “Glucose”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1371191580"/>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30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52442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Lactate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31</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50818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pCO2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32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50828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Ventilator</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extLst>
              <p:ext uri="{D42A27DB-BD31-4B8C-83A1-F6EECF244321}">
                <p14:modId xmlns:p14="http://schemas.microsoft.com/office/powerpoint/2010/main" val="2917516944"/>
              </p:ext>
            </p:extLst>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1423850" y="2218830"/>
            <a:ext cx="9254133"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709222" y="2330957"/>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label == “Glucose”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4101544732"/>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30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52442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Lactate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31</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50818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pCO2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32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50828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Ventilator</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1815737" y="2238179"/>
            <a:ext cx="4606083"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label == “Glucose”</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844746" y="3499420"/>
            <a:ext cx="2556685" cy="584775"/>
          </a:xfrm>
          <a:prstGeom prst="rect">
            <a:avLst/>
          </a:prstGeom>
        </p:spPr>
        <p:txBody>
          <a:bodyPr wrap="square">
            <a:spAutoFit/>
          </a:bodyPr>
          <a:lstStyle/>
          <a:p>
            <a:r>
              <a:rPr lang="en-US" sz="3200" dirty="0" err="1">
                <a:solidFill>
                  <a:srgbClr val="0365C0"/>
                </a:solidFill>
                <a:latin typeface="Consolas" panose="020B0609020204030204" pitchFamily="49" charset="0"/>
                <a:ea typeface="Courier New"/>
                <a:cs typeface="Courier New"/>
                <a:sym typeface="Courier New"/>
              </a:rPr>
              <a:t>d_labitems</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9"/>
            <a:ext cx="9404932" cy="1512918"/>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8773556"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a:t>
            </a:r>
            <a:r>
              <a:rPr lang="en-US" sz="3200" dirty="0" err="1">
                <a:solidFill>
                  <a:schemeClr val="tx1"/>
                </a:solidFill>
                <a:latin typeface="Consolas" panose="020B0609020204030204" pitchFamily="49" charset="0"/>
                <a:ea typeface="Courier New"/>
                <a:cs typeface="Courier New"/>
                <a:sym typeface="Courier New"/>
              </a:rPr>
              <a:t>d_labitems</a:t>
            </a:r>
            <a:r>
              <a:rPr lang="en-US" sz="3200" dirty="0">
                <a:solidFill>
                  <a:schemeClr val="tx1"/>
                </a:solidFill>
                <a:latin typeface="Consolas" panose="020B0609020204030204" pitchFamily="49" charset="0"/>
                <a:ea typeface="Courier New"/>
                <a:cs typeface="Courier New"/>
                <a:sym typeface="Courier New"/>
              </a:rPr>
              <a:t>, label == “Glucose”</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9225602" cy="584775"/>
          </a:xfrm>
          <a:prstGeom prst="rect">
            <a:avLst/>
          </a:prstGeom>
        </p:spPr>
        <p:txBody>
          <a:bodyPr wrap="none">
            <a:spAutoFit/>
          </a:bodyPr>
          <a:lstStyle/>
          <a:p>
            <a:r>
              <a:rPr lang="en-US" sz="3200" dirty="0" err="1">
                <a:latin typeface="Consolas" panose="020B0609020204030204" pitchFamily="49" charset="0"/>
                <a:ea typeface="Courier New"/>
                <a:cs typeface="Courier New"/>
                <a:sym typeface="Courier New"/>
              </a:rPr>
              <a:t>d_labitems</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filter(label == “Glucose”)</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81247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glucose_events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filter(</a:t>
            </a:r>
            <a:r>
              <a:rPr lang="en-US" sz="3200" dirty="0" err="1">
                <a:solidFill>
                  <a:schemeClr val="tx1"/>
                </a:solidFill>
              </a:rPr>
              <a:t>itemid</a:t>
            </a:r>
            <a:r>
              <a:rPr lang="en-US" sz="3200" dirty="0">
                <a:solidFill>
                  <a:schemeClr val="tx1"/>
                </a:solidFill>
              </a:rPr>
              <a:t> == 50809) |&gt; # </a:t>
            </a:r>
            <a:r>
              <a:rPr lang="en-US" sz="3200" dirty="0" err="1">
                <a:solidFill>
                  <a:schemeClr val="tx1"/>
                </a:solidFill>
              </a:rPr>
              <a:t>itemid</a:t>
            </a:r>
            <a:r>
              <a:rPr lang="en-US" sz="3200" dirty="0">
                <a:solidFill>
                  <a:schemeClr val="tx1"/>
                </a:solidFill>
              </a:rPr>
              <a:t> for Glucose</a:t>
            </a:r>
          </a:p>
          <a:p>
            <a:r>
              <a:rPr lang="en-US" sz="3200" dirty="0">
                <a:solidFill>
                  <a:schemeClr val="tx1"/>
                </a:solidFill>
              </a:rPr>
              <a:t>  select(</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35</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5</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fontScale="92500" lnSpcReduction="10000"/>
          </a:bodyPr>
          <a:lstStyle/>
          <a:p>
            <a:r>
              <a:rPr lang="en-US" dirty="0"/>
              <a:t>Using select() and filter() (and pipes), create a subset of data from the </a:t>
            </a:r>
            <a:r>
              <a:rPr lang="en-US" i="1" dirty="0" err="1"/>
              <a:t>labevents</a:t>
            </a:r>
            <a:r>
              <a:rPr lang="en-US" i="1" dirty="0"/>
              <a:t> </a:t>
            </a:r>
            <a:r>
              <a:rPr lang="en-US" dirty="0"/>
              <a:t>data frame that includes lactate observations (</a:t>
            </a:r>
            <a:r>
              <a:rPr lang="en-US" dirty="0" err="1"/>
              <a:t>itemid</a:t>
            </a:r>
            <a:r>
              <a:rPr lang="en-US" dirty="0"/>
              <a:t> 50813) and the following variables: </a:t>
            </a:r>
            <a:r>
              <a:rPr lang="en-US" dirty="0" err="1"/>
              <a:t>specimen_id</a:t>
            </a:r>
            <a:r>
              <a:rPr lang="en-US" dirty="0"/>
              <a:t>, value, </a:t>
            </a:r>
            <a:r>
              <a:rPr lang="en-US" dirty="0" err="1"/>
              <a:t>ref_range_lower</a:t>
            </a:r>
            <a:r>
              <a:rPr lang="en-US" dirty="0"/>
              <a:t>, </a:t>
            </a:r>
            <a:r>
              <a:rPr lang="en-US" dirty="0" err="1"/>
              <a:t>ref_range_upper</a:t>
            </a:r>
            <a:r>
              <a:rPr lang="en-US" dirty="0"/>
              <a:t>. Use the head() function to review the first rows of the table.</a:t>
            </a:r>
          </a:p>
        </p:txBody>
      </p:sp>
    </p:spTree>
    <p:extLst>
      <p:ext uri="{BB962C8B-B14F-4D97-AF65-F5344CB8AC3E}">
        <p14:creationId xmlns:p14="http://schemas.microsoft.com/office/powerpoint/2010/main" val="246893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76428" y="758471"/>
            <a:ext cx="2497799" cy="923330"/>
          </a:xfrm>
          <a:prstGeom prst="rect">
            <a:avLst/>
          </a:prstGeom>
          <a:noFill/>
        </p:spPr>
        <p:txBody>
          <a:bodyPr wrap="none" rtlCol="0">
            <a:spAutoFit/>
          </a:bodyPr>
          <a:lstStyle/>
          <a:p>
            <a:pPr algn="ctr"/>
            <a:r>
              <a:rPr lang="en-US" sz="5400" dirty="0" err="1">
                <a:latin typeface="+mj-lt"/>
                <a:sym typeface="Calibri"/>
              </a:rPr>
              <a:t>group_by</a:t>
            </a:r>
            <a:r>
              <a:rPr lang="en-US" sz="5400" dirty="0">
                <a:latin typeface="+mj-lt"/>
                <a:sym typeface="Calibri"/>
              </a:rPr>
              <a:t>()</a:t>
            </a:r>
            <a:endParaRPr lang="en-US" sz="5400" dirty="0">
              <a:latin typeface="+mj-lt"/>
            </a:endParaRPr>
          </a:p>
        </p:txBody>
      </p:sp>
      <p:sp>
        <p:nvSpPr>
          <p:cNvPr id="8" name="TextBox 7"/>
          <p:cNvSpPr txBox="1"/>
          <p:nvPr/>
        </p:nvSpPr>
        <p:spPr>
          <a:xfrm>
            <a:off x="4694963" y="758471"/>
            <a:ext cx="2875531" cy="923330"/>
          </a:xfrm>
          <a:prstGeom prst="rect">
            <a:avLst/>
          </a:prstGeom>
          <a:noFill/>
        </p:spPr>
        <p:txBody>
          <a:bodyPr wrap="none" rtlCol="0">
            <a:spAutoFit/>
          </a:bodyPr>
          <a:lstStyle/>
          <a:p>
            <a:pPr algn="ctr"/>
            <a:r>
              <a:rPr lang="en-US" sz="5400" dirty="0">
                <a:latin typeface="+mj-lt"/>
                <a:sym typeface="Calibri"/>
              </a:rPr>
              <a:t>summarize</a:t>
            </a:r>
            <a:r>
              <a:rPr lang="en-US" sz="5400" dirty="0">
                <a:latin typeface="Calibri"/>
                <a:sym typeface="Calibri"/>
              </a:rPr>
              <a:t>()</a:t>
            </a:r>
            <a:endParaRPr lang="en-US" dirty="0"/>
          </a:p>
        </p:txBody>
      </p:sp>
      <p:sp>
        <p:nvSpPr>
          <p:cNvPr id="9" name="TextBox 8"/>
          <p:cNvSpPr txBox="1"/>
          <p:nvPr/>
        </p:nvSpPr>
        <p:spPr>
          <a:xfrm>
            <a:off x="3521410" y="831373"/>
            <a:ext cx="1011815" cy="923330"/>
          </a:xfrm>
          <a:prstGeom prst="rect">
            <a:avLst/>
          </a:prstGeom>
          <a:noFill/>
        </p:spPr>
        <p:txBody>
          <a:bodyPr wrap="none" rtlCol="0">
            <a:spAutoFit/>
          </a:bodyPr>
          <a:lstStyle/>
          <a:p>
            <a:r>
              <a:rPr lang="en-US" sz="5400" dirty="0">
                <a:latin typeface="+mj-lt"/>
                <a:sym typeface="Calibri"/>
              </a:rPr>
              <a:t>|&gt;</a:t>
            </a:r>
            <a:endParaRPr lang="en-US" sz="5400" dirty="0">
              <a:latin typeface="+mj-lt"/>
            </a:endParaRPr>
          </a:p>
        </p:txBody>
      </p:sp>
      <p:graphicFrame>
        <p:nvGraphicFramePr>
          <p:cNvPr id="3" name="Google Shape;154;p18"/>
          <p:cNvGraphicFramePr/>
          <p:nvPr/>
        </p:nvGraphicFramePr>
        <p:xfrm>
          <a:off x="1606351" y="2967054"/>
          <a:ext cx="2401947" cy="2690254"/>
        </p:xfrm>
        <a:graphic>
          <a:graphicData uri="http://schemas.openxmlformats.org/drawingml/2006/table">
            <a:tbl>
              <a:tblPr firstRow="1" bandRow="1">
                <a:noFill/>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gridCol w="992072">
                  <a:extLst>
                    <a:ext uri="{9D8B030D-6E8A-4147-A177-3AD203B41FA5}">
                      <a16:colId xmlns:a16="http://schemas.microsoft.com/office/drawing/2014/main" val="20002"/>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sp>
        <p:nvSpPr>
          <p:cNvPr id="4" name="Right Arrow 3"/>
          <p:cNvSpPr/>
          <p:nvPr/>
        </p:nvSpPr>
        <p:spPr>
          <a:xfrm>
            <a:off x="4268089" y="3960514"/>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077727" y="4303413"/>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350840" y="2931327"/>
            <a:ext cx="2476438" cy="2690254"/>
            <a:chOff x="4377469" y="1940727"/>
            <a:chExt cx="2476438" cy="2690254"/>
          </a:xfrm>
        </p:grpSpPr>
        <p:graphicFrame>
          <p:nvGraphicFramePr>
            <p:cNvPr id="5" name="Google Shape;154;p18"/>
            <p:cNvGraphicFramePr/>
            <p:nvPr/>
          </p:nvGraphicFramePr>
          <p:xfrm>
            <a:off x="4451960" y="1940727"/>
            <a:ext cx="2401947" cy="2690254"/>
          </p:xfrm>
          <a:graphic>
            <a:graphicData uri="http://schemas.openxmlformats.org/drawingml/2006/table">
              <a:tbl>
                <a:tblPr firstRow="1" bandRow="1">
                  <a:noFill/>
                  <a:effectLst/>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gridCol w="992072">
                    <a:extLst>
                      <a:ext uri="{9D8B030D-6E8A-4147-A177-3AD203B41FA5}">
                        <a16:colId xmlns:a16="http://schemas.microsoft.com/office/drawing/2014/main" val="20002"/>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sp>
          <p:nvSpPr>
            <p:cNvPr id="11" name="Rounded Rectangle 10"/>
            <p:cNvSpPr/>
            <p:nvPr/>
          </p:nvSpPr>
          <p:spPr>
            <a:xfrm>
              <a:off x="4377470" y="2241176"/>
              <a:ext cx="2476437" cy="896471"/>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4377470" y="3122313"/>
              <a:ext cx="2476437" cy="685800"/>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12"/>
            <p:cNvSpPr/>
            <p:nvPr/>
          </p:nvSpPr>
          <p:spPr>
            <a:xfrm>
              <a:off x="4377469" y="3808113"/>
              <a:ext cx="2476437" cy="754334"/>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aphicFrame>
        <p:nvGraphicFramePr>
          <p:cNvPr id="14" name="Google Shape;154;p18"/>
          <p:cNvGraphicFramePr/>
          <p:nvPr/>
        </p:nvGraphicFramePr>
        <p:xfrm>
          <a:off x="9169819" y="3482785"/>
          <a:ext cx="1409875" cy="1537288"/>
        </p:xfrm>
        <a:graphic>
          <a:graphicData uri="http://schemas.openxmlformats.org/drawingml/2006/table">
            <a:tbl>
              <a:tblPr firstRow="1" bandRow="1">
                <a:noFill/>
                <a:effectLst/>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6"/>
                  </a:ext>
                </a:extLst>
              </a:tr>
            </a:tbl>
          </a:graphicData>
        </a:graphic>
      </p:graphicFrame>
      <p:sp>
        <p:nvSpPr>
          <p:cNvPr id="1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7" name="Google Shape;296;p32"/>
          <p:cNvSpPr txBox="1"/>
          <p:nvPr/>
        </p:nvSpPr>
        <p:spPr>
          <a:xfrm>
            <a:off x="1510050" y="2115906"/>
            <a:ext cx="7411101" cy="890808"/>
          </a:xfrm>
          <a:prstGeom prst="rect">
            <a:avLst/>
          </a:prstGeom>
          <a:noFill/>
          <a:ln>
            <a:noFill/>
          </a:ln>
        </p:spPr>
        <p:txBody>
          <a:bodyPr spcFirstLastPara="1" wrap="square" lIns="0" tIns="6455" rIns="0" bIns="0" anchor="t" anchorCtr="0">
            <a:noAutofit/>
          </a:bodyPr>
          <a:lstStyle/>
          <a:p>
            <a:pPr marL="6803"/>
            <a:r>
              <a:rPr lang="en-US" sz="3600" dirty="0">
                <a:latin typeface="Calibri"/>
                <a:ea typeface="Calibri"/>
                <a:cs typeface="Calibri"/>
                <a:sym typeface="Calibri"/>
              </a:rPr>
              <a:t>Make summaries of your data </a:t>
            </a:r>
            <a:r>
              <a:rPr lang="en-US" sz="3600" i="1" dirty="0">
                <a:latin typeface="Calibri"/>
                <a:ea typeface="Calibri"/>
                <a:cs typeface="Calibri"/>
                <a:sym typeface="Calibri"/>
              </a:rPr>
              <a:t>by group</a:t>
            </a:r>
            <a:endParaRPr sz="3600" i="1" dirty="0">
              <a:latin typeface="Calibri"/>
              <a:ea typeface="Calibri"/>
              <a:cs typeface="Calibri"/>
              <a:sym typeface="Calibri"/>
            </a:endParaRPr>
          </a:p>
        </p:txBody>
      </p:sp>
      <p:sp>
        <p:nvSpPr>
          <p:cNvPr id="18" name="Right Arrow 17"/>
          <p:cNvSpPr/>
          <p:nvPr/>
        </p:nvSpPr>
        <p:spPr>
          <a:xfrm rot="611046">
            <a:off x="8077727" y="3682611"/>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20988954" flipV="1">
            <a:off x="8077727" y="4892854"/>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260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6" name="Google Shape;131;p17"/>
          <p:cNvSpPr/>
          <p:nvPr/>
        </p:nvSpPr>
        <p:spPr>
          <a:xfrm>
            <a:off x="2969821" y="2297787"/>
            <a:ext cx="6048449" cy="1489285"/>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296" name="Google Shape;296;p32"/>
          <p:cNvSpPr txBox="1"/>
          <p:nvPr/>
        </p:nvSpPr>
        <p:spPr>
          <a:xfrm>
            <a:off x="1072055" y="1709021"/>
            <a:ext cx="6159054" cy="1167589"/>
          </a:xfrm>
          <a:prstGeom prst="rect">
            <a:avLst/>
          </a:prstGeom>
          <a:noFill/>
          <a:ln>
            <a:noFill/>
          </a:ln>
        </p:spPr>
        <p:txBody>
          <a:bodyPr spcFirstLastPara="1" wrap="square" lIns="0" tIns="6455" rIns="0" bIns="0" anchor="t" anchorCtr="0">
            <a:noAutofit/>
          </a:bodyPr>
          <a:lstStyle/>
          <a:p>
            <a:pPr marL="464003" indent="-457200">
              <a:buFont typeface="Arial" charset="0"/>
              <a:buChar char="•"/>
            </a:pPr>
            <a:r>
              <a:rPr lang="en-US" sz="2800" dirty="0">
                <a:latin typeface="Calibri"/>
                <a:ea typeface="Calibri"/>
                <a:cs typeface="Calibri"/>
                <a:sym typeface="Calibri"/>
              </a:rPr>
              <a:t>Make summaries of your data</a:t>
            </a:r>
          </a:p>
        </p:txBody>
      </p:sp>
      <p:sp>
        <p:nvSpPr>
          <p:cNvPr id="26" name="TextBox 25"/>
          <p:cNvSpPr txBox="1"/>
          <p:nvPr/>
        </p:nvSpPr>
        <p:spPr>
          <a:xfrm>
            <a:off x="815160" y="763285"/>
            <a:ext cx="6239272" cy="923330"/>
          </a:xfrm>
          <a:prstGeom prst="rect">
            <a:avLst/>
          </a:prstGeom>
          <a:noFill/>
        </p:spPr>
        <p:txBody>
          <a:bodyPr wrap="none" rtlCol="0">
            <a:spAutoFit/>
          </a:bodyPr>
          <a:lstStyle/>
          <a:p>
            <a:r>
              <a:rPr lang="en-US" sz="5400" dirty="0" err="1">
                <a:latin typeface="+mj-lt"/>
                <a:sym typeface="Calibri"/>
              </a:rPr>
              <a:t>group_by</a:t>
            </a:r>
            <a:r>
              <a:rPr lang="en-US" sz="5400" dirty="0">
                <a:latin typeface="+mj-lt"/>
                <a:sym typeface="Calibri"/>
              </a:rPr>
              <a:t>() |&gt; summarize</a:t>
            </a:r>
            <a:r>
              <a:rPr lang="en-US" sz="5400" dirty="0">
                <a:latin typeface="Calibri"/>
                <a:sym typeface="Calibri"/>
              </a:rPr>
              <a:t>()</a:t>
            </a:r>
            <a:endParaRPr lang="en-US" dirty="0"/>
          </a:p>
        </p:txBody>
      </p:sp>
      <p:sp>
        <p:nvSpPr>
          <p:cNvPr id="14" name="Rectangle 13"/>
          <p:cNvSpPr/>
          <p:nvPr/>
        </p:nvSpPr>
        <p:spPr>
          <a:xfrm>
            <a:off x="2969821" y="2356383"/>
            <a:ext cx="6252355" cy="1323439"/>
          </a:xfrm>
          <a:prstGeom prst="rect">
            <a:avLst/>
          </a:prstGeom>
        </p:spPr>
        <p:txBody>
          <a:bodyPr wrap="square">
            <a:spAutoFit/>
          </a:bodyPr>
          <a:lstStyle/>
          <a:p>
            <a:r>
              <a:rPr lang="en-US" sz="2400" dirty="0" err="1">
                <a:latin typeface="Consolas" panose="020B0609020204030204" pitchFamily="49" charset="0"/>
                <a:ea typeface="Courier New"/>
                <a:cs typeface="Consolas" panose="020B0609020204030204" pitchFamily="49" charset="0"/>
                <a:sym typeface="Courier New"/>
              </a:rPr>
              <a:t>labevents</a:t>
            </a:r>
            <a:r>
              <a:rPr lang="en-US" sz="2400" dirty="0">
                <a:latin typeface="Consolas" panose="020B0609020204030204" pitchFamily="49" charset="0"/>
                <a:ea typeface="Courier New"/>
                <a:cs typeface="Consolas" panose="020B0609020204030204" pitchFamily="49" charset="0"/>
                <a:sym typeface="Courier New"/>
              </a:rPr>
              <a:t>|&gt;</a:t>
            </a:r>
          </a:p>
          <a:p>
            <a:r>
              <a:rPr lang="en-US" sz="2400" dirty="0">
                <a:solidFill>
                  <a:srgbClr val="FF0000"/>
                </a:solidFill>
                <a:latin typeface="Consolas" panose="020B0609020204030204" pitchFamily="49" charset="0"/>
                <a:ea typeface="Courier New"/>
                <a:cs typeface="Consolas" panose="020B0609020204030204" pitchFamily="49" charset="0"/>
                <a:sym typeface="Courier New"/>
              </a:rPr>
              <a:t>	</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group_by</a:t>
            </a:r>
            <a:r>
              <a:rPr lang="en-US" sz="2400" dirty="0">
                <a:solidFill>
                  <a:schemeClr val="tx1"/>
                </a:solidFill>
                <a:latin typeface="Consolas" panose="020B0609020204030204" pitchFamily="49" charset="0"/>
                <a:ea typeface="Courier New"/>
                <a:cs typeface="Consolas" panose="020B0609020204030204" pitchFamily="49" charset="0"/>
                <a:sym typeface="Courier New"/>
              </a:rPr>
              <a:t>(</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itemid</a:t>
            </a:r>
            <a:r>
              <a:rPr lang="en-US" sz="2400" dirty="0">
                <a:solidFill>
                  <a:schemeClr val="tx1"/>
                </a:solidFill>
                <a:latin typeface="Consolas" panose="020B0609020204030204" pitchFamily="49" charset="0"/>
                <a:ea typeface="Courier New"/>
                <a:cs typeface="Consolas" panose="020B0609020204030204" pitchFamily="49" charset="0"/>
                <a:sym typeface="Courier New"/>
              </a:rPr>
              <a:t>) |&gt;</a:t>
            </a:r>
          </a:p>
          <a:p>
            <a:r>
              <a:rPr lang="en-US" sz="2400" dirty="0">
                <a:solidFill>
                  <a:schemeClr val="bg1">
                    <a:lumMod val="65000"/>
                  </a:schemeClr>
                </a:solidFill>
                <a:latin typeface="Consolas" panose="020B0609020204030204" pitchFamily="49" charset="0"/>
                <a:ea typeface="Courier New"/>
                <a:cs typeface="Consolas" panose="020B0609020204030204" pitchFamily="49" charset="0"/>
                <a:sym typeface="Courier New"/>
              </a:rPr>
              <a:t>	</a:t>
            </a:r>
            <a:r>
              <a:rPr lang="en-US" sz="2400" dirty="0">
                <a:latin typeface="Consolas" panose="020B0609020204030204" pitchFamily="49" charset="0"/>
                <a:ea typeface="Courier New"/>
                <a:cs typeface="Consolas" panose="020B0609020204030204" pitchFamily="49" charset="0"/>
                <a:sym typeface="Courier New"/>
              </a:rPr>
              <a:t>summarize(</a:t>
            </a:r>
            <a:r>
              <a:rPr lang="en-US" sz="2400" dirty="0" err="1">
                <a:solidFill>
                  <a:srgbClr val="538DD5"/>
                </a:solidFill>
                <a:latin typeface="Consolas" panose="020B0609020204030204" pitchFamily="49" charset="0"/>
                <a:ea typeface="Courier New"/>
                <a:cs typeface="Consolas" panose="020B0609020204030204" pitchFamily="49" charset="0"/>
                <a:sym typeface="Courier New"/>
              </a:rPr>
              <a:t>test_count</a:t>
            </a:r>
            <a:r>
              <a:rPr lang="en-US" sz="2400" dirty="0">
                <a:solidFill>
                  <a:srgbClr val="538DD5"/>
                </a:solidFill>
                <a:latin typeface="Consolas" panose="020B0609020204030204" pitchFamily="49" charset="0"/>
                <a:ea typeface="Courier New"/>
                <a:cs typeface="Consolas" panose="020B0609020204030204" pitchFamily="49" charset="0"/>
                <a:sym typeface="Courier New"/>
              </a:rPr>
              <a:t> </a:t>
            </a:r>
            <a:r>
              <a:rPr lang="en-US" sz="3200" b="1" dirty="0">
                <a:solidFill>
                  <a:schemeClr val="accent3"/>
                </a:solidFill>
                <a:latin typeface="Consolas" panose="020B0609020204030204" pitchFamily="49" charset="0"/>
                <a:ea typeface="Courier New"/>
                <a:cs typeface="Consolas" panose="020B0609020204030204" pitchFamily="49" charset="0"/>
                <a:sym typeface="Courier New"/>
              </a:rPr>
              <a:t>=</a:t>
            </a:r>
            <a:r>
              <a:rPr lang="en-US" sz="2400" dirty="0">
                <a:latin typeface="Consolas" panose="020B0609020204030204" pitchFamily="49" charset="0"/>
                <a:ea typeface="Courier New"/>
                <a:cs typeface="Consolas" panose="020B0609020204030204" pitchFamily="49" charset="0"/>
                <a:sym typeface="Courier New"/>
              </a:rPr>
              <a:t> </a:t>
            </a:r>
            <a:r>
              <a:rPr lang="en-US" sz="2400" dirty="0">
                <a:solidFill>
                  <a:srgbClr val="8DB4E2"/>
                </a:solidFill>
                <a:latin typeface="Consolas" panose="020B0609020204030204" pitchFamily="49" charset="0"/>
                <a:ea typeface="Courier New"/>
                <a:cs typeface="Consolas" panose="020B0609020204030204" pitchFamily="49" charset="0"/>
                <a:sym typeface="Courier New"/>
              </a:rPr>
              <a:t>n()</a:t>
            </a:r>
            <a:r>
              <a:rPr lang="en-US" sz="2400" dirty="0">
                <a:latin typeface="Consolas" panose="020B0609020204030204" pitchFamily="49" charset="0"/>
                <a:ea typeface="Courier New"/>
                <a:cs typeface="Consolas" panose="020B0609020204030204" pitchFamily="49" charset="0"/>
                <a:sym typeface="Courier New"/>
              </a:rPr>
              <a:t>)</a:t>
            </a:r>
            <a:endParaRPr lang="en-US" sz="1400" dirty="0"/>
          </a:p>
        </p:txBody>
      </p:sp>
      <p:cxnSp>
        <p:nvCxnSpPr>
          <p:cNvPr id="2" name="Straight Arrow Connector 1">
            <a:extLst>
              <a:ext uri="{FF2B5EF4-FFF2-40B4-BE49-F238E27FC236}">
                <a16:creationId xmlns:a16="http://schemas.microsoft.com/office/drawing/2014/main" id="{6AC53D25-9E8D-5D53-CEF8-773331F48796}"/>
              </a:ext>
            </a:extLst>
          </p:cNvPr>
          <p:cNvCxnSpPr/>
          <p:nvPr/>
        </p:nvCxnSpPr>
        <p:spPr>
          <a:xfrm>
            <a:off x="6058753" y="547280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A1DD0F1F-67A8-0E88-00E7-B8466B72A3CE}"/>
              </a:ext>
            </a:extLst>
          </p:cNvPr>
          <p:cNvGraphicFramePr>
            <a:graphicFrameLocks noGrp="1"/>
          </p:cNvGraphicFramePr>
          <p:nvPr>
            <p:extLst>
              <p:ext uri="{D42A27DB-BD31-4B8C-83A1-F6EECF244321}">
                <p14:modId xmlns:p14="http://schemas.microsoft.com/office/powerpoint/2010/main" val="513281543"/>
              </p:ext>
            </p:extLst>
          </p:nvPr>
        </p:nvGraphicFramePr>
        <p:xfrm>
          <a:off x="1517032" y="4108141"/>
          <a:ext cx="3599431" cy="2729332"/>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value</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51279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20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52172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98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1.5</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4892004"/>
                  </a:ext>
                </a:extLst>
              </a:tr>
            </a:tbl>
          </a:graphicData>
        </a:graphic>
      </p:graphicFrame>
      <p:graphicFrame>
        <p:nvGraphicFramePr>
          <p:cNvPr id="8" name="Table 7">
            <a:extLst>
              <a:ext uri="{FF2B5EF4-FFF2-40B4-BE49-F238E27FC236}">
                <a16:creationId xmlns:a16="http://schemas.microsoft.com/office/drawing/2014/main" id="{34EA4382-D4F2-AF82-3B7C-8D3CE65B59A0}"/>
              </a:ext>
            </a:extLst>
          </p:cNvPr>
          <p:cNvGraphicFramePr>
            <a:graphicFrameLocks noGrp="1"/>
          </p:cNvGraphicFramePr>
          <p:nvPr>
            <p:extLst>
              <p:ext uri="{D42A27DB-BD31-4B8C-83A1-F6EECF244321}">
                <p14:modId xmlns:p14="http://schemas.microsoft.com/office/powerpoint/2010/main" val="1072353994"/>
              </p:ext>
            </p:extLst>
          </p:nvPr>
        </p:nvGraphicFramePr>
        <p:xfrm>
          <a:off x="7091262" y="4110101"/>
          <a:ext cx="3599431" cy="2273790"/>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err="1">
                          <a:solidFill>
                            <a:schemeClr val="tx1"/>
                          </a:solidFill>
                          <a:effectLst/>
                        </a:rPr>
                        <a:t>test_count</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516055"/>
                  </a:ext>
                </a:extLst>
              </a:tr>
              <a:tr h="455542">
                <a:tc>
                  <a:txBody>
                    <a:bodyPr/>
                    <a:lstStyle/>
                    <a:p>
                      <a:pPr algn="ctr" rtl="0" fontAlgn="ctr"/>
                      <a:r>
                        <a:rPr lang="en-US" sz="1800" b="0" i="0" u="none" strike="noStrike" dirty="0">
                          <a:solidFill>
                            <a:schemeClr val="tx1"/>
                          </a:solidFill>
                          <a:effectLst/>
                          <a:latin typeface="+mn-lt"/>
                        </a:rPr>
                        <a:t>51279</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625386"/>
                  </a:ext>
                </a:extLst>
              </a:tr>
              <a:tr h="455542">
                <a:tc>
                  <a:txBody>
                    <a:bodyPr/>
                    <a:lstStyle/>
                    <a:p>
                      <a:pPr algn="ctr" rtl="0" fontAlgn="ctr"/>
                      <a:r>
                        <a:rPr lang="en-US" sz="1800" b="0" i="0" u="none" strike="noStrike" dirty="0">
                          <a:solidFill>
                            <a:schemeClr val="tx1"/>
                          </a:solidFill>
                          <a:effectLst/>
                          <a:latin typeface="+mn-lt"/>
                        </a:rPr>
                        <a:t>52172</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0755330"/>
                  </a:ext>
                </a:extLst>
              </a:tr>
            </a:tbl>
          </a:graphicData>
        </a:graphic>
      </p:graphicFrame>
    </p:spTree>
    <p:extLst>
      <p:ext uri="{BB962C8B-B14F-4D97-AF65-F5344CB8AC3E}">
        <p14:creationId xmlns:p14="http://schemas.microsoft.com/office/powerpoint/2010/main" val="882865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6" name="Google Shape;131;p17"/>
          <p:cNvSpPr/>
          <p:nvPr/>
        </p:nvSpPr>
        <p:spPr>
          <a:xfrm>
            <a:off x="2969821" y="2638350"/>
            <a:ext cx="6048449" cy="963609"/>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296" name="Google Shape;296;p32"/>
          <p:cNvSpPr txBox="1"/>
          <p:nvPr/>
        </p:nvSpPr>
        <p:spPr>
          <a:xfrm>
            <a:off x="1096781" y="1688855"/>
            <a:ext cx="10896425" cy="1167589"/>
          </a:xfrm>
          <a:prstGeom prst="rect">
            <a:avLst/>
          </a:prstGeom>
          <a:noFill/>
          <a:ln>
            <a:noFill/>
          </a:ln>
        </p:spPr>
        <p:txBody>
          <a:bodyPr spcFirstLastPara="1" wrap="square" lIns="0" tIns="6455" rIns="0" bIns="0" anchor="t" anchorCtr="0">
            <a:noAutofit/>
          </a:bodyPr>
          <a:lstStyle/>
          <a:p>
            <a:pPr marL="464003" indent="-457200">
              <a:buFont typeface="Arial" charset="0"/>
              <a:buChar char="•"/>
            </a:pPr>
            <a:r>
              <a:rPr lang="en-US" sz="2800" dirty="0">
                <a:latin typeface="Calibri"/>
                <a:ea typeface="Calibri"/>
                <a:cs typeface="Calibri"/>
                <a:sym typeface="Calibri"/>
              </a:rPr>
              <a:t>Count by one or more variables: equivalent to group by and summarize with n() </a:t>
            </a:r>
          </a:p>
        </p:txBody>
      </p:sp>
      <p:sp>
        <p:nvSpPr>
          <p:cNvPr id="26" name="TextBox 25"/>
          <p:cNvSpPr txBox="1"/>
          <p:nvPr/>
        </p:nvSpPr>
        <p:spPr>
          <a:xfrm>
            <a:off x="815160" y="763285"/>
            <a:ext cx="1742785" cy="923330"/>
          </a:xfrm>
          <a:prstGeom prst="rect">
            <a:avLst/>
          </a:prstGeom>
          <a:noFill/>
        </p:spPr>
        <p:txBody>
          <a:bodyPr wrap="none" rtlCol="0">
            <a:spAutoFit/>
          </a:bodyPr>
          <a:lstStyle/>
          <a:p>
            <a:r>
              <a:rPr lang="en-US" sz="5400" dirty="0">
                <a:latin typeface="+mj-lt"/>
                <a:sym typeface="Calibri"/>
              </a:rPr>
              <a:t>count ()</a:t>
            </a:r>
            <a:endParaRPr lang="en-US" dirty="0"/>
          </a:p>
        </p:txBody>
      </p:sp>
      <p:sp>
        <p:nvSpPr>
          <p:cNvPr id="14" name="Rectangle 13"/>
          <p:cNvSpPr/>
          <p:nvPr/>
        </p:nvSpPr>
        <p:spPr>
          <a:xfrm>
            <a:off x="2969824" y="2666736"/>
            <a:ext cx="6252355" cy="830997"/>
          </a:xfrm>
          <a:prstGeom prst="rect">
            <a:avLst/>
          </a:prstGeom>
        </p:spPr>
        <p:txBody>
          <a:bodyPr wrap="square">
            <a:spAutoFit/>
          </a:bodyPr>
          <a:lstStyle/>
          <a:p>
            <a:r>
              <a:rPr lang="en-US" sz="2400" dirty="0" err="1">
                <a:latin typeface="Consolas" panose="020B0609020204030204" pitchFamily="49" charset="0"/>
                <a:ea typeface="Courier New"/>
                <a:cs typeface="Consolas" panose="020B0609020204030204" pitchFamily="49" charset="0"/>
                <a:sym typeface="Courier New"/>
              </a:rPr>
              <a:t>labevents</a:t>
            </a:r>
            <a:r>
              <a:rPr lang="en-US" sz="2400" dirty="0">
                <a:latin typeface="Consolas" panose="020B0609020204030204" pitchFamily="49" charset="0"/>
                <a:ea typeface="Courier New"/>
                <a:cs typeface="Consolas" panose="020B0609020204030204" pitchFamily="49" charset="0"/>
                <a:sym typeface="Courier New"/>
              </a:rPr>
              <a:t>|&gt;</a:t>
            </a:r>
          </a:p>
          <a:p>
            <a:r>
              <a:rPr lang="en-US" sz="2400" dirty="0">
                <a:solidFill>
                  <a:srgbClr val="FF0000"/>
                </a:solidFill>
                <a:latin typeface="Consolas" panose="020B0609020204030204" pitchFamily="49" charset="0"/>
                <a:ea typeface="Courier New"/>
                <a:cs typeface="Consolas" panose="020B0609020204030204" pitchFamily="49" charset="0"/>
                <a:sym typeface="Courier New"/>
              </a:rPr>
              <a:t>	</a:t>
            </a:r>
            <a:r>
              <a:rPr lang="en-US" sz="2400" dirty="0">
                <a:solidFill>
                  <a:schemeClr val="tx1"/>
                </a:solidFill>
                <a:latin typeface="Consolas" panose="020B0609020204030204" pitchFamily="49" charset="0"/>
                <a:ea typeface="Courier New"/>
                <a:cs typeface="Consolas" panose="020B0609020204030204" pitchFamily="49" charset="0"/>
                <a:sym typeface="Courier New"/>
              </a:rPr>
              <a:t>count(</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itemid</a:t>
            </a:r>
            <a:r>
              <a:rPr lang="en-US" sz="2400" dirty="0">
                <a:solidFill>
                  <a:schemeClr val="tx1"/>
                </a:solidFill>
                <a:latin typeface="Consolas" panose="020B0609020204030204" pitchFamily="49" charset="0"/>
                <a:ea typeface="Courier New"/>
                <a:cs typeface="Consolas" panose="020B0609020204030204" pitchFamily="49" charset="0"/>
                <a:sym typeface="Courier New"/>
              </a:rPr>
              <a:t>) </a:t>
            </a:r>
          </a:p>
        </p:txBody>
      </p:sp>
      <p:cxnSp>
        <p:nvCxnSpPr>
          <p:cNvPr id="2" name="Straight Arrow Connector 1">
            <a:extLst>
              <a:ext uri="{FF2B5EF4-FFF2-40B4-BE49-F238E27FC236}">
                <a16:creationId xmlns:a16="http://schemas.microsoft.com/office/drawing/2014/main" id="{6AC53D25-9E8D-5D53-CEF8-773331F48796}"/>
              </a:ext>
            </a:extLst>
          </p:cNvPr>
          <p:cNvCxnSpPr/>
          <p:nvPr/>
        </p:nvCxnSpPr>
        <p:spPr>
          <a:xfrm>
            <a:off x="5860742" y="5297561"/>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A1DD0F1F-67A8-0E88-00E7-B8466B72A3CE}"/>
              </a:ext>
            </a:extLst>
          </p:cNvPr>
          <p:cNvGraphicFramePr>
            <a:graphicFrameLocks noGrp="1"/>
          </p:cNvGraphicFramePr>
          <p:nvPr>
            <p:extLst>
              <p:ext uri="{D42A27DB-BD31-4B8C-83A1-F6EECF244321}">
                <p14:modId xmlns:p14="http://schemas.microsoft.com/office/powerpoint/2010/main" val="3298784402"/>
              </p:ext>
            </p:extLst>
          </p:nvPr>
        </p:nvGraphicFramePr>
        <p:xfrm>
          <a:off x="1517032" y="3932895"/>
          <a:ext cx="3599431" cy="2729332"/>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value</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51279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20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52172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98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1.5</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4892004"/>
                  </a:ext>
                </a:extLst>
              </a:tr>
            </a:tbl>
          </a:graphicData>
        </a:graphic>
      </p:graphicFrame>
      <p:graphicFrame>
        <p:nvGraphicFramePr>
          <p:cNvPr id="8" name="Table 7">
            <a:extLst>
              <a:ext uri="{FF2B5EF4-FFF2-40B4-BE49-F238E27FC236}">
                <a16:creationId xmlns:a16="http://schemas.microsoft.com/office/drawing/2014/main" id="{34EA4382-D4F2-AF82-3B7C-8D3CE65B59A0}"/>
              </a:ext>
            </a:extLst>
          </p:cNvPr>
          <p:cNvGraphicFramePr>
            <a:graphicFrameLocks noGrp="1"/>
          </p:cNvGraphicFramePr>
          <p:nvPr>
            <p:extLst>
              <p:ext uri="{D42A27DB-BD31-4B8C-83A1-F6EECF244321}">
                <p14:modId xmlns:p14="http://schemas.microsoft.com/office/powerpoint/2010/main" val="256218877"/>
              </p:ext>
            </p:extLst>
          </p:nvPr>
        </p:nvGraphicFramePr>
        <p:xfrm>
          <a:off x="7091262" y="3934855"/>
          <a:ext cx="3599431" cy="2273790"/>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n</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516055"/>
                  </a:ext>
                </a:extLst>
              </a:tr>
              <a:tr h="455542">
                <a:tc>
                  <a:txBody>
                    <a:bodyPr/>
                    <a:lstStyle/>
                    <a:p>
                      <a:pPr algn="ctr" rtl="0" fontAlgn="ctr"/>
                      <a:r>
                        <a:rPr lang="en-US" sz="1800" b="0" i="0" u="none" strike="noStrike" dirty="0">
                          <a:solidFill>
                            <a:schemeClr val="tx1"/>
                          </a:solidFill>
                          <a:effectLst/>
                          <a:latin typeface="+mn-lt"/>
                        </a:rPr>
                        <a:t>51279</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625386"/>
                  </a:ext>
                </a:extLst>
              </a:tr>
              <a:tr h="455542">
                <a:tc>
                  <a:txBody>
                    <a:bodyPr/>
                    <a:lstStyle/>
                    <a:p>
                      <a:pPr algn="ctr" rtl="0" fontAlgn="ctr"/>
                      <a:r>
                        <a:rPr lang="en-US" sz="1800" b="0" i="0" u="none" strike="noStrike" dirty="0">
                          <a:solidFill>
                            <a:schemeClr val="tx1"/>
                          </a:solidFill>
                          <a:effectLst/>
                          <a:latin typeface="+mn-lt"/>
                        </a:rPr>
                        <a:t>52172</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0755330"/>
                  </a:ext>
                </a:extLst>
              </a:tr>
            </a:tbl>
          </a:graphicData>
        </a:graphic>
      </p:graphicFrame>
    </p:spTree>
    <p:extLst>
      <p:ext uri="{BB962C8B-B14F-4D97-AF65-F5344CB8AC3E}">
        <p14:creationId xmlns:p14="http://schemas.microsoft.com/office/powerpoint/2010/main" val="3469389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39</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6</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a:bodyPr>
          <a:lstStyle/>
          <a:p>
            <a:r>
              <a:rPr lang="en-US" dirty="0"/>
              <a:t>Using count() generate a new table object </a:t>
            </a:r>
            <a:r>
              <a:rPr lang="en-US" dirty="0" err="1"/>
              <a:t>tests_per_subject</a:t>
            </a:r>
            <a:r>
              <a:rPr lang="en-US" dirty="0"/>
              <a:t> that shows the number of </a:t>
            </a:r>
            <a:r>
              <a:rPr lang="en-US" dirty="0" err="1"/>
              <a:t>labevents</a:t>
            </a:r>
            <a:r>
              <a:rPr lang="en-US" dirty="0"/>
              <a:t> per </a:t>
            </a:r>
            <a:r>
              <a:rPr lang="en-US" dirty="0" err="1"/>
              <a:t>subject_id</a:t>
            </a:r>
            <a:r>
              <a:rPr lang="en-US" dirty="0"/>
              <a:t>. View the first </a:t>
            </a:r>
            <a:r>
              <a:rPr lang="en-US"/>
              <a:t>100 rows of the table.</a:t>
            </a:r>
            <a:endParaRPr lang="en-US" dirty="0"/>
          </a:p>
        </p:txBody>
      </p:sp>
    </p:spTree>
    <p:extLst>
      <p:ext uri="{BB962C8B-B14F-4D97-AF65-F5344CB8AC3E}">
        <p14:creationId xmlns:p14="http://schemas.microsoft.com/office/powerpoint/2010/main" val="48329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normAutofit/>
          </a:bodyPr>
          <a:lstStyle/>
          <a:p>
            <a:r>
              <a:rPr lang="en-US" sz="3600" i="1" dirty="0"/>
              <a:t>DBI</a:t>
            </a:r>
            <a:r>
              <a:rPr lang="en-US" sz="3600" dirty="0"/>
              <a:t> package provides functions to connect to and perform operations on DBs</a:t>
            </a:r>
          </a:p>
          <a:p>
            <a:r>
              <a:rPr lang="en-US" sz="3600" i="1" dirty="0" err="1"/>
              <a:t>odbc</a:t>
            </a:r>
            <a:r>
              <a:rPr lang="en-US" sz="3600" dirty="0"/>
              <a:t> package utilizes Open Database Connectivity (ODBC) drivers to connect with various types of SQL databases</a:t>
            </a:r>
          </a:p>
          <a:p>
            <a:r>
              <a:rPr lang="en-US" sz="3600" i="1" dirty="0" err="1"/>
              <a:t>RSQLite</a:t>
            </a:r>
            <a:r>
              <a:rPr lang="en-US" sz="3600"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89E93E-6FB5-5BCA-0C21-2A559C5EA0C4}"/>
              </a:ext>
            </a:extLst>
          </p:cNvPr>
          <p:cNvSpPr>
            <a:spLocks noGrp="1"/>
          </p:cNvSpPr>
          <p:nvPr>
            <p:ph type="title"/>
          </p:nvPr>
        </p:nvSpPr>
        <p:spPr/>
        <p:txBody>
          <a:bodyPr/>
          <a:lstStyle/>
          <a:p>
            <a:r>
              <a:rPr lang="en-US" dirty="0" err="1"/>
              <a:t>dbplyr</a:t>
            </a:r>
            <a:r>
              <a:rPr lang="en-US" dirty="0"/>
              <a:t> works in the background to translate your </a:t>
            </a:r>
            <a:r>
              <a:rPr lang="en-US" dirty="0" err="1"/>
              <a:t>dplyr</a:t>
            </a:r>
            <a:r>
              <a:rPr lang="en-US" dirty="0"/>
              <a:t> into SQL</a:t>
            </a:r>
          </a:p>
        </p:txBody>
      </p:sp>
      <p:sp>
        <p:nvSpPr>
          <p:cNvPr id="2" name="Slide Number Placeholder 1">
            <a:extLst>
              <a:ext uri="{FF2B5EF4-FFF2-40B4-BE49-F238E27FC236}">
                <a16:creationId xmlns:a16="http://schemas.microsoft.com/office/drawing/2014/main" id="{279B3CD8-554C-C959-0A54-4ACEA0EB164C}"/>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40</a:t>
            </a:fld>
            <a:endParaRPr lang="en-US">
              <a:solidFill>
                <a:prstClr val="black">
                  <a:lumMod val="95000"/>
                  <a:lumOff val="5000"/>
                </a:prstClr>
              </a:solidFill>
            </a:endParaRPr>
          </a:p>
        </p:txBody>
      </p:sp>
      <p:sp>
        <p:nvSpPr>
          <p:cNvPr id="7" name="Rectangle 6">
            <a:extLst>
              <a:ext uri="{FF2B5EF4-FFF2-40B4-BE49-F238E27FC236}">
                <a16:creationId xmlns:a16="http://schemas.microsoft.com/office/drawing/2014/main" id="{7A961E43-D3FC-21BC-A717-95ADC1A4B917}"/>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glucose_events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filter(</a:t>
            </a:r>
            <a:r>
              <a:rPr lang="en-US" sz="3200" dirty="0" err="1">
                <a:solidFill>
                  <a:schemeClr val="tx1"/>
                </a:solidFill>
              </a:rPr>
              <a:t>itemid</a:t>
            </a:r>
            <a:r>
              <a:rPr lang="en-US" sz="3200" dirty="0">
                <a:solidFill>
                  <a:schemeClr val="tx1"/>
                </a:solidFill>
              </a:rPr>
              <a:t> == 50809) |&gt; # </a:t>
            </a:r>
            <a:r>
              <a:rPr lang="en-US" sz="3200" dirty="0" err="1">
                <a:solidFill>
                  <a:schemeClr val="tx1"/>
                </a:solidFill>
              </a:rPr>
              <a:t>itemid</a:t>
            </a:r>
            <a:r>
              <a:rPr lang="en-US" sz="3200" dirty="0">
                <a:solidFill>
                  <a:schemeClr val="tx1"/>
                </a:solidFill>
              </a:rPr>
              <a:t> for Glucose</a:t>
            </a:r>
          </a:p>
          <a:p>
            <a:r>
              <a:rPr lang="en-US" sz="3200" dirty="0">
                <a:solidFill>
                  <a:schemeClr val="tx1"/>
                </a:solidFill>
              </a:rPr>
              <a:t>  select(</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r>
              <a:rPr lang="en-US" sz="3200" dirty="0">
                <a:solidFill>
                  <a:schemeClr val="tx1"/>
                </a:solidFill>
              </a:rPr>
              <a:t>)</a:t>
            </a:r>
          </a:p>
        </p:txBody>
      </p:sp>
      <p:sp>
        <p:nvSpPr>
          <p:cNvPr id="8" name="Rectangle 7">
            <a:extLst>
              <a:ext uri="{FF2B5EF4-FFF2-40B4-BE49-F238E27FC236}">
                <a16:creationId xmlns:a16="http://schemas.microsoft.com/office/drawing/2014/main" id="{19B0BD18-1ACE-F274-144E-75ECD64D2C04}"/>
              </a:ext>
            </a:extLst>
          </p:cNvPr>
          <p:cNvSpPr/>
          <p:nvPr/>
        </p:nvSpPr>
        <p:spPr>
          <a:xfrm>
            <a:off x="1024128" y="4697263"/>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SELECT </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endParaRPr lang="en-US" sz="3200" dirty="0">
              <a:solidFill>
                <a:schemeClr val="tx1"/>
              </a:solidFill>
            </a:endParaRPr>
          </a:p>
          <a:p>
            <a:r>
              <a:rPr lang="en-US" sz="3200" dirty="0">
                <a:solidFill>
                  <a:schemeClr val="tx1"/>
                </a:solidFill>
              </a:rPr>
              <a:t>FROM </a:t>
            </a:r>
            <a:r>
              <a:rPr lang="en-US" sz="3200" dirty="0" err="1">
                <a:solidFill>
                  <a:schemeClr val="tx1"/>
                </a:solidFill>
              </a:rPr>
              <a:t>labevents</a:t>
            </a:r>
            <a:endParaRPr lang="en-US" sz="3200" dirty="0">
              <a:solidFill>
                <a:schemeClr val="tx1"/>
              </a:solidFill>
            </a:endParaRPr>
          </a:p>
          <a:p>
            <a:r>
              <a:rPr lang="en-US" sz="3200" dirty="0">
                <a:solidFill>
                  <a:schemeClr val="tx1"/>
                </a:solidFill>
              </a:rPr>
              <a:t>WHERE </a:t>
            </a:r>
            <a:r>
              <a:rPr lang="en-US" sz="3200" dirty="0" err="1">
                <a:solidFill>
                  <a:schemeClr val="tx1"/>
                </a:solidFill>
              </a:rPr>
              <a:t>itemid</a:t>
            </a:r>
            <a:r>
              <a:rPr lang="en-US" sz="3200" dirty="0">
                <a:solidFill>
                  <a:schemeClr val="tx1"/>
                </a:solidFill>
              </a:rPr>
              <a:t> = 50809</a:t>
            </a:r>
          </a:p>
        </p:txBody>
      </p:sp>
      <p:cxnSp>
        <p:nvCxnSpPr>
          <p:cNvPr id="10" name="Straight Arrow Connector 9">
            <a:extLst>
              <a:ext uri="{FF2B5EF4-FFF2-40B4-BE49-F238E27FC236}">
                <a16:creationId xmlns:a16="http://schemas.microsoft.com/office/drawing/2014/main" id="{80427EAB-DB8E-ED8D-13B8-EB01F94FA822}"/>
              </a:ext>
            </a:extLst>
          </p:cNvPr>
          <p:cNvCxnSpPr/>
          <p:nvPr/>
        </p:nvCxnSpPr>
        <p:spPr>
          <a:xfrm>
            <a:off x="5884164" y="4253345"/>
            <a:ext cx="0" cy="346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57F45C-F537-249F-FFC9-D6E1EE6E2946}"/>
              </a:ext>
            </a:extLst>
          </p:cNvPr>
          <p:cNvSpPr txBox="1"/>
          <p:nvPr/>
        </p:nvSpPr>
        <p:spPr>
          <a:xfrm>
            <a:off x="10942320" y="2692400"/>
            <a:ext cx="868680" cy="707886"/>
          </a:xfrm>
          <a:prstGeom prst="rect">
            <a:avLst/>
          </a:prstGeom>
          <a:noFill/>
        </p:spPr>
        <p:txBody>
          <a:bodyPr wrap="square" rtlCol="0">
            <a:spAutoFit/>
          </a:bodyPr>
          <a:lstStyle/>
          <a:p>
            <a:pPr algn="ctr"/>
            <a:r>
              <a:rPr lang="en-US" sz="4000" dirty="0"/>
              <a:t>R</a:t>
            </a:r>
          </a:p>
        </p:txBody>
      </p:sp>
      <p:sp>
        <p:nvSpPr>
          <p:cNvPr id="12" name="TextBox 11">
            <a:extLst>
              <a:ext uri="{FF2B5EF4-FFF2-40B4-BE49-F238E27FC236}">
                <a16:creationId xmlns:a16="http://schemas.microsoft.com/office/drawing/2014/main" id="{9E8354B7-7C05-DC6C-6DE5-C840C49FA2B0}"/>
              </a:ext>
            </a:extLst>
          </p:cNvPr>
          <p:cNvSpPr txBox="1"/>
          <p:nvPr/>
        </p:nvSpPr>
        <p:spPr>
          <a:xfrm>
            <a:off x="10763945" y="5367200"/>
            <a:ext cx="1225429" cy="707886"/>
          </a:xfrm>
          <a:prstGeom prst="rect">
            <a:avLst/>
          </a:prstGeom>
          <a:noFill/>
        </p:spPr>
        <p:txBody>
          <a:bodyPr wrap="square" rtlCol="0">
            <a:spAutoFit/>
          </a:bodyPr>
          <a:lstStyle/>
          <a:p>
            <a:pPr algn="ctr"/>
            <a:r>
              <a:rPr lang="en-US" sz="4000" dirty="0"/>
              <a:t>SQL</a:t>
            </a:r>
          </a:p>
        </p:txBody>
      </p:sp>
    </p:spTree>
    <p:extLst>
      <p:ext uri="{BB962C8B-B14F-4D97-AF65-F5344CB8AC3E}">
        <p14:creationId xmlns:p14="http://schemas.microsoft.com/office/powerpoint/2010/main" val="4278288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89E93E-6FB5-5BCA-0C21-2A559C5EA0C4}"/>
              </a:ext>
            </a:extLst>
          </p:cNvPr>
          <p:cNvSpPr>
            <a:spLocks noGrp="1"/>
          </p:cNvSpPr>
          <p:nvPr>
            <p:ph type="title"/>
          </p:nvPr>
        </p:nvSpPr>
        <p:spPr/>
        <p:txBody>
          <a:bodyPr/>
          <a:lstStyle/>
          <a:p>
            <a:r>
              <a:rPr lang="en-US" dirty="0" err="1"/>
              <a:t>dbplyr</a:t>
            </a:r>
            <a:r>
              <a:rPr lang="en-US" dirty="0"/>
              <a:t> works in the background to translate your </a:t>
            </a:r>
            <a:r>
              <a:rPr lang="en-US" dirty="0" err="1"/>
              <a:t>dplyr</a:t>
            </a:r>
            <a:r>
              <a:rPr lang="en-US" dirty="0"/>
              <a:t> into SQL</a:t>
            </a:r>
          </a:p>
        </p:txBody>
      </p:sp>
      <p:sp>
        <p:nvSpPr>
          <p:cNvPr id="2" name="Slide Number Placeholder 1">
            <a:extLst>
              <a:ext uri="{FF2B5EF4-FFF2-40B4-BE49-F238E27FC236}">
                <a16:creationId xmlns:a16="http://schemas.microsoft.com/office/drawing/2014/main" id="{279B3CD8-554C-C959-0A54-4ACEA0EB164C}"/>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41</a:t>
            </a:fld>
            <a:endParaRPr lang="en-US">
              <a:solidFill>
                <a:prstClr val="black">
                  <a:lumMod val="95000"/>
                  <a:lumOff val="5000"/>
                </a:prstClr>
              </a:solidFill>
            </a:endParaRPr>
          </a:p>
        </p:txBody>
      </p:sp>
      <p:sp>
        <p:nvSpPr>
          <p:cNvPr id="7" name="Rectangle 6">
            <a:extLst>
              <a:ext uri="{FF2B5EF4-FFF2-40B4-BE49-F238E27FC236}">
                <a16:creationId xmlns:a16="http://schemas.microsoft.com/office/drawing/2014/main" id="{7A961E43-D3FC-21BC-A717-95ADC1A4B917}"/>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a:t>
            </a:r>
          </a:p>
        </p:txBody>
      </p:sp>
      <p:sp>
        <p:nvSpPr>
          <p:cNvPr id="8" name="Rectangle 7">
            <a:extLst>
              <a:ext uri="{FF2B5EF4-FFF2-40B4-BE49-F238E27FC236}">
                <a16:creationId xmlns:a16="http://schemas.microsoft.com/office/drawing/2014/main" id="{19B0BD18-1ACE-F274-144E-75ECD64D2C04}"/>
              </a:ext>
            </a:extLst>
          </p:cNvPr>
          <p:cNvSpPr/>
          <p:nvPr/>
        </p:nvSpPr>
        <p:spPr>
          <a:xfrm>
            <a:off x="1024128" y="4697263"/>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SELECT </a:t>
            </a:r>
            <a:r>
              <a:rPr lang="en-US" sz="3200" dirty="0" err="1">
                <a:solidFill>
                  <a:schemeClr val="tx1"/>
                </a:solidFill>
              </a:rPr>
              <a:t>itemid</a:t>
            </a:r>
            <a:r>
              <a:rPr lang="en-US" sz="3200" dirty="0">
                <a:solidFill>
                  <a:schemeClr val="tx1"/>
                </a:solidFill>
              </a:rPr>
              <a:t>, COUNT(*) AS n</a:t>
            </a:r>
          </a:p>
          <a:p>
            <a:r>
              <a:rPr lang="en-US" sz="3200" dirty="0">
                <a:solidFill>
                  <a:schemeClr val="tx1"/>
                </a:solidFill>
              </a:rPr>
              <a:t>FROM </a:t>
            </a:r>
            <a:r>
              <a:rPr lang="en-US" sz="3200" dirty="0" err="1">
                <a:solidFill>
                  <a:schemeClr val="tx1"/>
                </a:solidFill>
              </a:rPr>
              <a:t>labevents</a:t>
            </a:r>
            <a:endParaRPr lang="en-US" sz="3200" dirty="0">
              <a:solidFill>
                <a:schemeClr val="tx1"/>
              </a:solidFill>
            </a:endParaRPr>
          </a:p>
          <a:p>
            <a:r>
              <a:rPr lang="en-US" sz="3200" dirty="0">
                <a:solidFill>
                  <a:schemeClr val="tx1"/>
                </a:solidFill>
              </a:rPr>
              <a:t>GROUP BY </a:t>
            </a:r>
            <a:r>
              <a:rPr lang="en-US" sz="3200" dirty="0" err="1">
                <a:solidFill>
                  <a:schemeClr val="tx1"/>
                </a:solidFill>
              </a:rPr>
              <a:t>itemid</a:t>
            </a:r>
            <a:endParaRPr lang="en-US" sz="3200" dirty="0">
              <a:solidFill>
                <a:schemeClr val="tx1"/>
              </a:solidFill>
            </a:endParaRPr>
          </a:p>
        </p:txBody>
      </p:sp>
      <p:cxnSp>
        <p:nvCxnSpPr>
          <p:cNvPr id="10" name="Straight Arrow Connector 9">
            <a:extLst>
              <a:ext uri="{FF2B5EF4-FFF2-40B4-BE49-F238E27FC236}">
                <a16:creationId xmlns:a16="http://schemas.microsoft.com/office/drawing/2014/main" id="{80427EAB-DB8E-ED8D-13B8-EB01F94FA822}"/>
              </a:ext>
            </a:extLst>
          </p:cNvPr>
          <p:cNvCxnSpPr/>
          <p:nvPr/>
        </p:nvCxnSpPr>
        <p:spPr>
          <a:xfrm>
            <a:off x="5884164" y="4253345"/>
            <a:ext cx="0" cy="346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57F45C-F537-249F-FFC9-D6E1EE6E2946}"/>
              </a:ext>
            </a:extLst>
          </p:cNvPr>
          <p:cNvSpPr txBox="1"/>
          <p:nvPr/>
        </p:nvSpPr>
        <p:spPr>
          <a:xfrm>
            <a:off x="10942320" y="2692400"/>
            <a:ext cx="868680" cy="707886"/>
          </a:xfrm>
          <a:prstGeom prst="rect">
            <a:avLst/>
          </a:prstGeom>
          <a:noFill/>
        </p:spPr>
        <p:txBody>
          <a:bodyPr wrap="square" rtlCol="0">
            <a:spAutoFit/>
          </a:bodyPr>
          <a:lstStyle/>
          <a:p>
            <a:pPr algn="ctr"/>
            <a:r>
              <a:rPr lang="en-US" sz="4000" dirty="0"/>
              <a:t>R</a:t>
            </a:r>
          </a:p>
        </p:txBody>
      </p:sp>
      <p:sp>
        <p:nvSpPr>
          <p:cNvPr id="12" name="TextBox 11">
            <a:extLst>
              <a:ext uri="{FF2B5EF4-FFF2-40B4-BE49-F238E27FC236}">
                <a16:creationId xmlns:a16="http://schemas.microsoft.com/office/drawing/2014/main" id="{9E8354B7-7C05-DC6C-6DE5-C840C49FA2B0}"/>
              </a:ext>
            </a:extLst>
          </p:cNvPr>
          <p:cNvSpPr txBox="1"/>
          <p:nvPr/>
        </p:nvSpPr>
        <p:spPr>
          <a:xfrm>
            <a:off x="10763945" y="5367200"/>
            <a:ext cx="1225429" cy="707886"/>
          </a:xfrm>
          <a:prstGeom prst="rect">
            <a:avLst/>
          </a:prstGeom>
          <a:noFill/>
        </p:spPr>
        <p:txBody>
          <a:bodyPr wrap="square" rtlCol="0">
            <a:spAutoFit/>
          </a:bodyPr>
          <a:lstStyle/>
          <a:p>
            <a:pPr algn="ctr"/>
            <a:r>
              <a:rPr lang="en-US" sz="4000" dirty="0"/>
              <a:t>SQL</a:t>
            </a:r>
          </a:p>
        </p:txBody>
      </p:sp>
    </p:spTree>
    <p:extLst>
      <p:ext uri="{BB962C8B-B14F-4D97-AF65-F5344CB8AC3E}">
        <p14:creationId xmlns:p14="http://schemas.microsoft.com/office/powerpoint/2010/main" val="2345801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176-996E-E87E-8285-16DACF08E938}"/>
              </a:ext>
            </a:extLst>
          </p:cNvPr>
          <p:cNvSpPr>
            <a:spLocks noGrp="1"/>
          </p:cNvSpPr>
          <p:nvPr>
            <p:ph type="title"/>
          </p:nvPr>
        </p:nvSpPr>
        <p:spPr/>
        <p:txBody>
          <a:bodyPr/>
          <a:lstStyle/>
          <a:p>
            <a:r>
              <a:rPr lang="en-US" dirty="0" err="1"/>
              <a:t>show_query</a:t>
            </a:r>
            <a:r>
              <a:rPr lang="en-US" dirty="0"/>
              <a:t>() will display the SQL</a:t>
            </a:r>
          </a:p>
        </p:txBody>
      </p:sp>
      <p:sp>
        <p:nvSpPr>
          <p:cNvPr id="3" name="Content Placeholder 2">
            <a:extLst>
              <a:ext uri="{FF2B5EF4-FFF2-40B4-BE49-F238E27FC236}">
                <a16:creationId xmlns:a16="http://schemas.microsoft.com/office/drawing/2014/main" id="{3AB32492-E441-6FA8-D724-13DD30FDBD37}"/>
              </a:ext>
            </a:extLst>
          </p:cNvPr>
          <p:cNvSpPr>
            <a:spLocks noGrp="1"/>
          </p:cNvSpPr>
          <p:nvPr>
            <p:ph idx="1"/>
          </p:nvPr>
        </p:nvSpPr>
        <p:spPr>
          <a:xfrm>
            <a:off x="1024128" y="4261598"/>
            <a:ext cx="9720073" cy="2047762"/>
          </a:xfrm>
        </p:spPr>
        <p:txBody>
          <a:bodyPr/>
          <a:lstStyle/>
          <a:p>
            <a:r>
              <a:rPr lang="en-US" dirty="0"/>
              <a:t>&lt;SQL&gt; </a:t>
            </a:r>
          </a:p>
          <a:p>
            <a:r>
              <a:rPr lang="en-US" dirty="0">
                <a:solidFill>
                  <a:srgbClr val="3465A4"/>
                </a:solidFill>
                <a:effectLst/>
              </a:rPr>
              <a:t>SELECT</a:t>
            </a:r>
            <a:r>
              <a:rPr lang="en-US" dirty="0"/>
              <a:t> `</a:t>
            </a:r>
            <a:r>
              <a:rPr lang="en-US" dirty="0" err="1"/>
              <a:t>itemid</a:t>
            </a:r>
            <a:r>
              <a:rPr lang="en-US" dirty="0"/>
              <a:t>`, COUNT(*)</a:t>
            </a:r>
            <a:r>
              <a:rPr lang="en-US" dirty="0">
                <a:solidFill>
                  <a:srgbClr val="3465A4"/>
                </a:solidFill>
                <a:effectLst/>
              </a:rPr>
              <a:t> AS </a:t>
            </a:r>
            <a:r>
              <a:rPr lang="en-US" dirty="0"/>
              <a:t>`n` </a:t>
            </a:r>
          </a:p>
          <a:p>
            <a:r>
              <a:rPr lang="en-US" dirty="0">
                <a:solidFill>
                  <a:srgbClr val="3465A4"/>
                </a:solidFill>
                <a:effectLst/>
              </a:rPr>
              <a:t>FROM</a:t>
            </a:r>
            <a:r>
              <a:rPr lang="en-US" dirty="0"/>
              <a:t> `</a:t>
            </a:r>
            <a:r>
              <a:rPr lang="en-US" dirty="0" err="1"/>
              <a:t>labevents</a:t>
            </a:r>
            <a:r>
              <a:rPr lang="en-US" dirty="0"/>
              <a:t>` </a:t>
            </a:r>
          </a:p>
          <a:p>
            <a:r>
              <a:rPr lang="en-US" dirty="0">
                <a:solidFill>
                  <a:srgbClr val="3465A4"/>
                </a:solidFill>
                <a:effectLst/>
              </a:rPr>
              <a:t>GROUP BY</a:t>
            </a:r>
            <a:r>
              <a:rPr lang="en-US" dirty="0"/>
              <a:t> `</a:t>
            </a:r>
            <a:r>
              <a:rPr lang="en-US" dirty="0" err="1"/>
              <a:t>itemid</a:t>
            </a:r>
            <a:r>
              <a:rPr lang="en-US" dirty="0"/>
              <a:t>`</a:t>
            </a:r>
          </a:p>
        </p:txBody>
      </p:sp>
      <p:sp>
        <p:nvSpPr>
          <p:cNvPr id="4" name="Slide Number Placeholder 3">
            <a:extLst>
              <a:ext uri="{FF2B5EF4-FFF2-40B4-BE49-F238E27FC236}">
                <a16:creationId xmlns:a16="http://schemas.microsoft.com/office/drawing/2014/main" id="{8C959E30-D0CD-1C42-CD22-D1209DE9AE89}"/>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42</a:t>
            </a:fld>
            <a:endParaRPr lang="en-US">
              <a:solidFill>
                <a:prstClr val="black">
                  <a:lumMod val="95000"/>
                  <a:lumOff val="5000"/>
                </a:prstClr>
              </a:solidFill>
            </a:endParaRPr>
          </a:p>
        </p:txBody>
      </p:sp>
      <p:sp>
        <p:nvSpPr>
          <p:cNvPr id="5" name="Rectangle 4">
            <a:extLst>
              <a:ext uri="{FF2B5EF4-FFF2-40B4-BE49-F238E27FC236}">
                <a16:creationId xmlns:a16="http://schemas.microsoft.com/office/drawing/2014/main" id="{D68CC764-0387-528A-C66D-D8CBAB900A22}"/>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 |&gt;</a:t>
            </a:r>
          </a:p>
          <a:p>
            <a:r>
              <a:rPr lang="en-US" sz="3200" dirty="0">
                <a:solidFill>
                  <a:schemeClr val="tx1"/>
                </a:solidFill>
              </a:rPr>
              <a:t>  </a:t>
            </a:r>
            <a:r>
              <a:rPr lang="en-US" sz="3200" dirty="0" err="1">
                <a:solidFill>
                  <a:schemeClr val="tx1"/>
                </a:solidFill>
              </a:rPr>
              <a:t>show_query</a:t>
            </a:r>
            <a:r>
              <a:rPr lang="en-US" sz="3200" dirty="0">
                <a:solidFill>
                  <a:schemeClr val="tx1"/>
                </a:solidFill>
              </a:rPr>
              <a:t>()</a:t>
            </a:r>
          </a:p>
        </p:txBody>
      </p:sp>
    </p:spTree>
    <p:extLst>
      <p:ext uri="{BB962C8B-B14F-4D97-AF65-F5344CB8AC3E}">
        <p14:creationId xmlns:p14="http://schemas.microsoft.com/office/powerpoint/2010/main" val="871914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4" name="Rectangle 3">
            <a:extLst>
              <a:ext uri="{FF2B5EF4-FFF2-40B4-BE49-F238E27FC236}">
                <a16:creationId xmlns:a16="http://schemas.microsoft.com/office/drawing/2014/main" id="{6EEEB829-4538-2B3E-4DA7-9E30F47322BE}"/>
              </a:ext>
            </a:extLst>
          </p:cNvPr>
          <p:cNvSpPr/>
          <p:nvPr/>
        </p:nvSpPr>
        <p:spPr>
          <a:xfrm>
            <a:off x="1024128" y="2084832"/>
            <a:ext cx="9561443" cy="169419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a:t>
            </a:r>
          </a:p>
        </p:txBody>
      </p:sp>
      <p:pic>
        <p:nvPicPr>
          <p:cNvPr id="6" name="Picture 5" descr="A screenshot of a computer&#10;&#10;Description automatically generated">
            <a:extLst>
              <a:ext uri="{FF2B5EF4-FFF2-40B4-BE49-F238E27FC236}">
                <a16:creationId xmlns:a16="http://schemas.microsoft.com/office/drawing/2014/main" id="{E28C9C73-B908-30FA-0422-55E1D2107DEB}"/>
              </a:ext>
            </a:extLst>
          </p:cNvPr>
          <p:cNvPicPr>
            <a:picLocks noChangeAspect="1"/>
          </p:cNvPicPr>
          <p:nvPr/>
        </p:nvPicPr>
        <p:blipFill>
          <a:blip r:embed="rId2"/>
          <a:stretch>
            <a:fillRect/>
          </a:stretch>
        </p:blipFill>
        <p:spPr>
          <a:xfrm>
            <a:off x="3245799" y="4284974"/>
            <a:ext cx="5138420" cy="1987333"/>
          </a:xfrm>
          <a:prstGeom prst="rect">
            <a:avLst/>
          </a:prstGeom>
        </p:spPr>
      </p:pic>
      <p:cxnSp>
        <p:nvCxnSpPr>
          <p:cNvPr id="8" name="Straight Arrow Connector 7">
            <a:extLst>
              <a:ext uri="{FF2B5EF4-FFF2-40B4-BE49-F238E27FC236}">
                <a16:creationId xmlns:a16="http://schemas.microsoft.com/office/drawing/2014/main" id="{EEFB20EB-D038-5671-9FF1-CC3396D00ABA}"/>
              </a:ext>
            </a:extLst>
          </p:cNvPr>
          <p:cNvCxnSpPr>
            <a:cxnSpLocks/>
          </p:cNvCxnSpPr>
          <p:nvPr/>
        </p:nvCxnSpPr>
        <p:spPr>
          <a:xfrm flipV="1">
            <a:off x="2763520" y="5637351"/>
            <a:ext cx="482279" cy="1366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4C7D47-F135-A8FF-88A4-5AF74C4D9E61}"/>
              </a:ext>
            </a:extLst>
          </p:cNvPr>
          <p:cNvSpPr txBox="1"/>
          <p:nvPr/>
        </p:nvSpPr>
        <p:spPr>
          <a:xfrm>
            <a:off x="535779" y="5512380"/>
            <a:ext cx="2468880" cy="523220"/>
          </a:xfrm>
          <a:prstGeom prst="rect">
            <a:avLst/>
          </a:prstGeom>
          <a:noFill/>
        </p:spPr>
        <p:txBody>
          <a:bodyPr wrap="square" rtlCol="0">
            <a:spAutoFit/>
          </a:bodyPr>
          <a:lstStyle/>
          <a:p>
            <a:pPr algn="ctr"/>
            <a:r>
              <a:rPr lang="en-US" sz="2800" dirty="0"/>
              <a:t>table object</a:t>
            </a:r>
          </a:p>
        </p:txBody>
      </p:sp>
    </p:spTree>
    <p:extLst>
      <p:ext uri="{BB962C8B-B14F-4D97-AF65-F5344CB8AC3E}">
        <p14:creationId xmlns:p14="http://schemas.microsoft.com/office/powerpoint/2010/main" val="2165853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4" name="Rectangle 3">
            <a:extLst>
              <a:ext uri="{FF2B5EF4-FFF2-40B4-BE49-F238E27FC236}">
                <a16:creationId xmlns:a16="http://schemas.microsoft.com/office/drawing/2014/main" id="{6EEEB829-4538-2B3E-4DA7-9E30F47322BE}"/>
              </a:ext>
            </a:extLst>
          </p:cNvPr>
          <p:cNvSpPr/>
          <p:nvPr/>
        </p:nvSpPr>
        <p:spPr>
          <a:xfrm>
            <a:off x="1024127" y="2025987"/>
            <a:ext cx="9561443" cy="1811498"/>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 |&gt;</a:t>
            </a:r>
          </a:p>
          <a:p>
            <a:r>
              <a:rPr lang="en-US" sz="3200" dirty="0">
                <a:solidFill>
                  <a:schemeClr val="tx1"/>
                </a:solidFill>
              </a:rPr>
              <a:t>  collect()</a:t>
            </a:r>
          </a:p>
        </p:txBody>
      </p:sp>
      <p:pic>
        <p:nvPicPr>
          <p:cNvPr id="5" name="Picture 4" descr="A screenshot of a computer&#10;&#10;Description automatically generated">
            <a:extLst>
              <a:ext uri="{FF2B5EF4-FFF2-40B4-BE49-F238E27FC236}">
                <a16:creationId xmlns:a16="http://schemas.microsoft.com/office/drawing/2014/main" id="{871A6178-81ED-85B7-2764-FBAB0CBE79E9}"/>
              </a:ext>
            </a:extLst>
          </p:cNvPr>
          <p:cNvPicPr>
            <a:picLocks noChangeAspect="1"/>
          </p:cNvPicPr>
          <p:nvPr/>
        </p:nvPicPr>
        <p:blipFill>
          <a:blip r:embed="rId2"/>
          <a:stretch>
            <a:fillRect/>
          </a:stretch>
        </p:blipFill>
        <p:spPr>
          <a:xfrm>
            <a:off x="3184839" y="4288447"/>
            <a:ext cx="5138420" cy="1987333"/>
          </a:xfrm>
          <a:prstGeom prst="rect">
            <a:avLst/>
          </a:prstGeom>
        </p:spPr>
      </p:pic>
      <p:cxnSp>
        <p:nvCxnSpPr>
          <p:cNvPr id="6" name="Straight Arrow Connector 5">
            <a:extLst>
              <a:ext uri="{FF2B5EF4-FFF2-40B4-BE49-F238E27FC236}">
                <a16:creationId xmlns:a16="http://schemas.microsoft.com/office/drawing/2014/main" id="{183C6986-AE0D-30CC-BD1D-61C9B8F525AE}"/>
              </a:ext>
            </a:extLst>
          </p:cNvPr>
          <p:cNvCxnSpPr>
            <a:cxnSpLocks/>
          </p:cNvCxnSpPr>
          <p:nvPr/>
        </p:nvCxnSpPr>
        <p:spPr>
          <a:xfrm flipV="1">
            <a:off x="2702560" y="5839111"/>
            <a:ext cx="482279" cy="1366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4C59BF3-0261-E19E-FCBD-9F037F40DFA6}"/>
              </a:ext>
            </a:extLst>
          </p:cNvPr>
          <p:cNvSpPr txBox="1"/>
          <p:nvPr/>
        </p:nvSpPr>
        <p:spPr>
          <a:xfrm>
            <a:off x="474819" y="5714140"/>
            <a:ext cx="2468880" cy="523220"/>
          </a:xfrm>
          <a:prstGeom prst="rect">
            <a:avLst/>
          </a:prstGeom>
          <a:noFill/>
        </p:spPr>
        <p:txBody>
          <a:bodyPr wrap="square" rtlCol="0">
            <a:spAutoFit/>
          </a:bodyPr>
          <a:lstStyle/>
          <a:p>
            <a:pPr algn="ctr"/>
            <a:r>
              <a:rPr lang="en-US" sz="2800" dirty="0"/>
              <a:t>data frame</a:t>
            </a:r>
          </a:p>
        </p:txBody>
      </p:sp>
      <p:pic>
        <p:nvPicPr>
          <p:cNvPr id="10" name="Picture 9" descr="A screenshot of a computer&#10;&#10;Description automatically generated">
            <a:extLst>
              <a:ext uri="{FF2B5EF4-FFF2-40B4-BE49-F238E27FC236}">
                <a16:creationId xmlns:a16="http://schemas.microsoft.com/office/drawing/2014/main" id="{B2E974E2-8841-C882-6231-3FBDE90DE852}"/>
              </a:ext>
            </a:extLst>
          </p:cNvPr>
          <p:cNvPicPr>
            <a:picLocks noChangeAspect="1"/>
          </p:cNvPicPr>
          <p:nvPr/>
        </p:nvPicPr>
        <p:blipFill>
          <a:blip r:embed="rId3"/>
          <a:stretch>
            <a:fillRect/>
          </a:stretch>
        </p:blipFill>
        <p:spPr>
          <a:xfrm>
            <a:off x="3184839" y="4285451"/>
            <a:ext cx="6024758" cy="1987333"/>
          </a:xfrm>
          <a:prstGeom prst="rect">
            <a:avLst/>
          </a:prstGeom>
        </p:spPr>
      </p:pic>
    </p:spTree>
    <p:extLst>
      <p:ext uri="{BB962C8B-B14F-4D97-AF65-F5344CB8AC3E}">
        <p14:creationId xmlns:p14="http://schemas.microsoft.com/office/powerpoint/2010/main" val="1298936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B57C-6144-CDA7-537E-F59D87CBD3C1}"/>
              </a:ext>
            </a:extLst>
          </p:cNvPr>
          <p:cNvSpPr>
            <a:spLocks noGrp="1"/>
          </p:cNvSpPr>
          <p:nvPr>
            <p:ph type="title"/>
          </p:nvPr>
        </p:nvSpPr>
        <p:spPr/>
        <p:txBody>
          <a:bodyPr/>
          <a:lstStyle/>
          <a:p>
            <a:r>
              <a:rPr lang="en-US" dirty="0"/>
              <a:t>Disconnecting from the database</a:t>
            </a:r>
          </a:p>
        </p:txBody>
      </p:sp>
      <p:sp>
        <p:nvSpPr>
          <p:cNvPr id="4" name="Slide Number Placeholder 3">
            <a:extLst>
              <a:ext uri="{FF2B5EF4-FFF2-40B4-BE49-F238E27FC236}">
                <a16:creationId xmlns:a16="http://schemas.microsoft.com/office/drawing/2014/main" id="{EC8AF09C-A7E4-EB8C-B571-00CF1F1FE12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45</a:t>
            </a:fld>
            <a:endParaRPr lang="en-US">
              <a:solidFill>
                <a:prstClr val="black">
                  <a:lumMod val="95000"/>
                  <a:lumOff val="5000"/>
                </a:prstClr>
              </a:solidFill>
            </a:endParaRPr>
          </a:p>
        </p:txBody>
      </p:sp>
      <p:sp>
        <p:nvSpPr>
          <p:cNvPr id="5" name="Content Placeholder 4">
            <a:extLst>
              <a:ext uri="{FF2B5EF4-FFF2-40B4-BE49-F238E27FC236}">
                <a16:creationId xmlns:a16="http://schemas.microsoft.com/office/drawing/2014/main" id="{1F86AF40-B24E-A4C9-166A-A00A7ED8A1D7}"/>
              </a:ext>
            </a:extLst>
          </p:cNvPr>
          <p:cNvSpPr>
            <a:spLocks noGrp="1"/>
          </p:cNvSpPr>
          <p:nvPr>
            <p:ph idx="1"/>
          </p:nvPr>
        </p:nvSpPr>
        <p:spPr>
          <a:xfrm>
            <a:off x="3918204" y="2332355"/>
            <a:ext cx="3931920" cy="109664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rPr>
              <a:t>dbDisconnect</a:t>
            </a:r>
            <a:r>
              <a:rPr lang="en-US" sz="3200" dirty="0">
                <a:solidFill>
                  <a:schemeClr val="tx1"/>
                </a:solidFill>
              </a:rPr>
              <a:t>(con)</a:t>
            </a:r>
          </a:p>
        </p:txBody>
      </p:sp>
      <p:sp>
        <p:nvSpPr>
          <p:cNvPr id="6" name="Google Shape;137;p17">
            <a:extLst>
              <a:ext uri="{FF2B5EF4-FFF2-40B4-BE49-F238E27FC236}">
                <a16:creationId xmlns:a16="http://schemas.microsoft.com/office/drawing/2014/main" id="{2F43FFC3-5803-001A-A9AF-0511BE29A1BA}"/>
              </a:ext>
            </a:extLst>
          </p:cNvPr>
          <p:cNvSpPr/>
          <p:nvPr/>
        </p:nvSpPr>
        <p:spPr>
          <a:xfrm>
            <a:off x="4786932" y="3048253"/>
            <a:ext cx="2462296" cy="1744303"/>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dirty="0"/>
          </a:p>
        </p:txBody>
      </p:sp>
      <p:sp>
        <p:nvSpPr>
          <p:cNvPr id="7" name="TextBox 6">
            <a:extLst>
              <a:ext uri="{FF2B5EF4-FFF2-40B4-BE49-F238E27FC236}">
                <a16:creationId xmlns:a16="http://schemas.microsoft.com/office/drawing/2014/main" id="{077C100B-AEBD-9733-4FDD-233DCF2E6771}"/>
              </a:ext>
            </a:extLst>
          </p:cNvPr>
          <p:cNvSpPr txBox="1"/>
          <p:nvPr/>
        </p:nvSpPr>
        <p:spPr>
          <a:xfrm>
            <a:off x="4925880" y="3676523"/>
            <a:ext cx="2184400" cy="954107"/>
          </a:xfrm>
          <a:prstGeom prst="rect">
            <a:avLst/>
          </a:prstGeom>
          <a:noFill/>
        </p:spPr>
        <p:txBody>
          <a:bodyPr wrap="square" rtlCol="0">
            <a:spAutoFit/>
          </a:bodyPr>
          <a:lstStyle/>
          <a:p>
            <a:pPr algn="ctr"/>
            <a:r>
              <a:rPr lang="en-US" sz="2800" dirty="0">
                <a:solidFill>
                  <a:schemeClr val="bg1"/>
                </a:solidFill>
              </a:rPr>
              <a:t>connection object</a:t>
            </a:r>
          </a:p>
        </p:txBody>
      </p:sp>
      <p:sp>
        <p:nvSpPr>
          <p:cNvPr id="8" name="TextBox 7">
            <a:extLst>
              <a:ext uri="{FF2B5EF4-FFF2-40B4-BE49-F238E27FC236}">
                <a16:creationId xmlns:a16="http://schemas.microsoft.com/office/drawing/2014/main" id="{064B98A1-33E1-2F04-5C6F-5A7B3502A8C8}"/>
              </a:ext>
            </a:extLst>
          </p:cNvPr>
          <p:cNvSpPr txBox="1"/>
          <p:nvPr/>
        </p:nvSpPr>
        <p:spPr>
          <a:xfrm>
            <a:off x="1387348" y="5195566"/>
            <a:ext cx="8993632" cy="1077218"/>
          </a:xfrm>
          <a:prstGeom prst="rect">
            <a:avLst/>
          </a:prstGeom>
          <a:noFill/>
        </p:spPr>
        <p:txBody>
          <a:bodyPr wrap="square" rtlCol="0">
            <a:spAutoFit/>
          </a:bodyPr>
          <a:lstStyle/>
          <a:p>
            <a:pPr algn="ctr"/>
            <a:r>
              <a:rPr lang="en-US" sz="3200" dirty="0"/>
              <a:t>Close the connection when done with your work – particularly if you are running a script</a:t>
            </a:r>
          </a:p>
        </p:txBody>
      </p:sp>
    </p:spTree>
    <p:extLst>
      <p:ext uri="{BB962C8B-B14F-4D97-AF65-F5344CB8AC3E}">
        <p14:creationId xmlns:p14="http://schemas.microsoft.com/office/powerpoint/2010/main" val="1741863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45CA-5535-0CEC-D594-CBB78B74958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53C18E8-3B85-247E-14E2-A505CADDE4ED}"/>
              </a:ext>
            </a:extLst>
          </p:cNvPr>
          <p:cNvSpPr>
            <a:spLocks noGrp="1"/>
          </p:cNvSpPr>
          <p:nvPr>
            <p:ph idx="1"/>
          </p:nvPr>
        </p:nvSpPr>
        <p:spPr>
          <a:xfrm>
            <a:off x="1024128" y="1981200"/>
            <a:ext cx="9720073" cy="4763824"/>
          </a:xfrm>
        </p:spPr>
        <p:txBody>
          <a:bodyPr>
            <a:normAutofit/>
          </a:bodyPr>
          <a:lstStyle/>
          <a:p>
            <a:pPr>
              <a:buFont typeface="Arial" panose="020B0604020202020204" pitchFamily="34" charset="0"/>
              <a:buChar char="•"/>
            </a:pPr>
            <a:r>
              <a:rPr lang="en-US" dirty="0"/>
              <a:t> </a:t>
            </a:r>
            <a:r>
              <a:rPr lang="en-US" sz="2400" dirty="0"/>
              <a:t>The DBI package provides functions that allow you to connect to databases from within RStudio</a:t>
            </a:r>
          </a:p>
          <a:p>
            <a:pPr>
              <a:buFont typeface="Arial" panose="020B0604020202020204" pitchFamily="34" charset="0"/>
              <a:buChar char="•"/>
            </a:pPr>
            <a:r>
              <a:rPr lang="en-US" sz="2400" dirty="0"/>
              <a:t> The connections package supports browsing of your database within the </a:t>
            </a:r>
            <a:r>
              <a:rPr lang="en-US" sz="2400" dirty="0" err="1"/>
              <a:t>Rstudio</a:t>
            </a:r>
            <a:r>
              <a:rPr lang="en-US" sz="2400" dirty="0"/>
              <a:t> Connections tab</a:t>
            </a:r>
          </a:p>
          <a:p>
            <a:pPr>
              <a:buFont typeface="Arial" panose="020B0604020202020204" pitchFamily="34" charset="0"/>
              <a:buChar char="•"/>
            </a:pPr>
            <a:r>
              <a:rPr lang="en-US" sz="2400" dirty="0"/>
              <a:t> After connecting to a database, table objects can be created and manipulated similarly to data frames</a:t>
            </a:r>
          </a:p>
          <a:p>
            <a:pPr>
              <a:buFont typeface="Arial" panose="020B0604020202020204" pitchFamily="34" charset="0"/>
              <a:buChar char="•"/>
            </a:pPr>
            <a:r>
              <a:rPr lang="en-US" sz="2400" dirty="0"/>
              <a:t> A package called </a:t>
            </a:r>
            <a:r>
              <a:rPr lang="en-US" sz="2400" dirty="0" err="1"/>
              <a:t>dbplyr</a:t>
            </a:r>
            <a:r>
              <a:rPr lang="en-US" sz="2400" dirty="0"/>
              <a:t> works in the background to translate </a:t>
            </a:r>
            <a:r>
              <a:rPr lang="en-US" sz="2400" dirty="0" err="1"/>
              <a:t>dplyr</a:t>
            </a:r>
            <a:r>
              <a:rPr lang="en-US" sz="2400" dirty="0"/>
              <a:t> functions into queries executed on the database</a:t>
            </a:r>
          </a:p>
          <a:p>
            <a:pPr>
              <a:buFont typeface="Arial" panose="020B0604020202020204" pitchFamily="34" charset="0"/>
              <a:buChar char="•"/>
            </a:pPr>
            <a:r>
              <a:rPr lang="en-US" sz="2400" dirty="0"/>
              <a:t> Only specific activities will retrieve query results into memory, which makes it possible to interact with large databases without overwhelming your working memory</a:t>
            </a:r>
          </a:p>
        </p:txBody>
      </p:sp>
      <p:sp>
        <p:nvSpPr>
          <p:cNvPr id="4" name="Slide Number Placeholder 3">
            <a:extLst>
              <a:ext uri="{FF2B5EF4-FFF2-40B4-BE49-F238E27FC236}">
                <a16:creationId xmlns:a16="http://schemas.microsoft.com/office/drawing/2014/main" id="{6E2192E7-F802-32A6-7B9F-8D24D1C005B0}"/>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46</a:t>
            </a:fld>
            <a:endParaRPr lang="en-US">
              <a:solidFill>
                <a:prstClr val="black">
                  <a:lumMod val="95000"/>
                  <a:lumOff val="5000"/>
                </a:prstClr>
              </a:solidFill>
            </a:endParaRPr>
          </a:p>
        </p:txBody>
      </p:sp>
    </p:spTree>
    <p:extLst>
      <p:ext uri="{BB962C8B-B14F-4D97-AF65-F5344CB8AC3E}">
        <p14:creationId xmlns:p14="http://schemas.microsoft.com/office/powerpoint/2010/main" val="3497183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34343"/>
                </a:solidFill>
              </a:rPr>
              <a:t>Goals and Objectives</a:t>
            </a:r>
          </a:p>
        </p:txBody>
      </p:sp>
      <p:sp>
        <p:nvSpPr>
          <p:cNvPr id="3" name="TextBox 2"/>
          <p:cNvSpPr txBox="1"/>
          <p:nvPr/>
        </p:nvSpPr>
        <p:spPr>
          <a:xfrm>
            <a:off x="1024128" y="2353692"/>
            <a:ext cx="10096500" cy="3416320"/>
          </a:xfrm>
          <a:prstGeom prst="rect">
            <a:avLst/>
          </a:prstGeom>
          <a:noFill/>
        </p:spPr>
        <p:txBody>
          <a:bodyPr wrap="square" rtlCol="0">
            <a:spAutoFit/>
          </a:bodyPr>
          <a:lstStyle/>
          <a:p>
            <a:pPr marL="742950" indent="-742950">
              <a:buFont typeface="+mj-lt"/>
              <a:buAutoNum type="arabicPeriod"/>
            </a:pPr>
            <a:r>
              <a:rPr lang="en-US" sz="3600" dirty="0">
                <a:latin typeface="+mn-lt"/>
                <a:cs typeface="Arial" panose="020B0604020202020204" pitchFamily="34" charset="0"/>
              </a:rPr>
              <a:t>Connect to and explore the tables of a database using the </a:t>
            </a:r>
            <a:r>
              <a:rPr lang="en-US" sz="3600" i="1" dirty="0">
                <a:latin typeface="+mn-lt"/>
                <a:cs typeface="Arial" panose="020B0604020202020204" pitchFamily="34" charset="0"/>
              </a:rPr>
              <a:t>DBI</a:t>
            </a:r>
            <a:r>
              <a:rPr lang="en-US" sz="3600" dirty="0">
                <a:latin typeface="+mn-lt"/>
                <a:cs typeface="Arial" panose="020B0604020202020204" pitchFamily="34" charset="0"/>
              </a:rPr>
              <a:t> package</a:t>
            </a:r>
          </a:p>
          <a:p>
            <a:pPr marL="742950" indent="-742950">
              <a:buFont typeface="+mj-lt"/>
              <a:buAutoNum type="arabicPeriod"/>
            </a:pPr>
            <a:r>
              <a:rPr lang="en-US" sz="3600" dirty="0">
                <a:latin typeface="+mn-lt"/>
                <a:cs typeface="Arial" panose="020B0604020202020204" pitchFamily="34" charset="0"/>
              </a:rPr>
              <a:t>Apply </a:t>
            </a:r>
            <a:r>
              <a:rPr lang="en-US" sz="3600" i="1" dirty="0" err="1">
                <a:latin typeface="+mn-lt"/>
                <a:cs typeface="Arial" panose="020B0604020202020204" pitchFamily="34" charset="0"/>
              </a:rPr>
              <a:t>dplyr</a:t>
            </a:r>
            <a:r>
              <a:rPr lang="en-US" sz="3600" dirty="0">
                <a:latin typeface="+mn-lt"/>
                <a:cs typeface="Arial" panose="020B0604020202020204" pitchFamily="34" charset="0"/>
              </a:rPr>
              <a:t> functions to extract and manipulate data from a database</a:t>
            </a:r>
          </a:p>
          <a:p>
            <a:pPr marL="742950" indent="-742950">
              <a:buFont typeface="+mj-lt"/>
              <a:buAutoNum type="arabicPeriod"/>
            </a:pPr>
            <a:r>
              <a:rPr lang="en-US" sz="3600" dirty="0">
                <a:latin typeface="+mn-lt"/>
                <a:cs typeface="Arial" panose="020B0604020202020204" pitchFamily="34" charset="0"/>
              </a:rPr>
              <a:t>Summarize data from within a database</a:t>
            </a:r>
          </a:p>
          <a:p>
            <a:pPr lvl="1"/>
            <a:endParaRPr lang="en-US" sz="3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47</a:t>
            </a:fld>
            <a:endParaRPr lang="en-US">
              <a:solidFill>
                <a:prstClr val="black">
                  <a:lumMod val="95000"/>
                  <a:lumOff val="5000"/>
                </a:prstClr>
              </a:solidFill>
            </a:endParaRPr>
          </a:p>
        </p:txBody>
      </p:sp>
    </p:spTree>
    <p:extLst>
      <p:ext uri="{BB962C8B-B14F-4D97-AF65-F5344CB8AC3E}">
        <p14:creationId xmlns:p14="http://schemas.microsoft.com/office/powerpoint/2010/main" val="217207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1</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p:txBody>
          <a:bodyPr/>
          <a:lstStyle/>
          <a:p>
            <a:r>
              <a:rPr lang="en-US" dirty="0"/>
              <a:t>Run the setup chunk to load the packages we need to connect to databases</a:t>
            </a:r>
          </a:p>
        </p:txBody>
      </p:sp>
    </p:spTree>
    <p:extLst>
      <p:ext uri="{BB962C8B-B14F-4D97-AF65-F5344CB8AC3E}">
        <p14:creationId xmlns:p14="http://schemas.microsoft.com/office/powerpoint/2010/main" val="76345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815882"/>
            <a:chOff x="2080825" y="3235066"/>
            <a:chExt cx="8090002" cy="1239343"/>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1239343"/>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7" y="2093628"/>
            <a:ext cx="2565233"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746235" y="1966130"/>
            <a:ext cx="3070200"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853922" y="207460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60052" y="5073050"/>
            <a:ext cx="6041571" cy="1815881"/>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60051" y="5150130"/>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additional connection options (file, user, pass, etc.)</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948016" cy="1631906"/>
            <a:chOff x="2080825" y="3235066"/>
            <a:chExt cx="8852205"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852205"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7" y="2054586"/>
            <a:ext cx="284124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908391"/>
            <a:ext cx="2732062"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6" y="5083610"/>
            <a:ext cx="683974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6" y="4835040"/>
            <a:ext cx="720823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file to connect to</a:t>
            </a:r>
          </a:p>
          <a:p>
            <a:pPr algn="ctr"/>
            <a:r>
              <a:rPr lang="en-US" sz="4000" dirty="0">
                <a:solidFill>
                  <a:schemeClr val="bg1"/>
                </a:solidFill>
              </a:rPr>
              <a:t>(writes file if it doesn’t exist)</a:t>
            </a:r>
            <a:endParaRPr lang="en-US" dirty="0">
              <a:solidFill>
                <a:schemeClr val="bg1"/>
              </a:solidFill>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48030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Consider where your database lives</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621992" y="2613047"/>
            <a:ext cx="10948016" cy="1631906"/>
            <a:chOff x="2080825" y="3235066"/>
            <a:chExt cx="8852205"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852205"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
        <p:nvSpPr>
          <p:cNvPr id="7" name="TextBox 6">
            <a:extLst>
              <a:ext uri="{FF2B5EF4-FFF2-40B4-BE49-F238E27FC236}">
                <a16:creationId xmlns:a16="http://schemas.microsoft.com/office/drawing/2014/main" id="{E82D4288-6F6F-EDC5-1B4E-016B7BAA19B5}"/>
              </a:ext>
            </a:extLst>
          </p:cNvPr>
          <p:cNvSpPr txBox="1"/>
          <p:nvPr/>
        </p:nvSpPr>
        <p:spPr>
          <a:xfrm>
            <a:off x="1462670" y="4521217"/>
            <a:ext cx="9104811" cy="1815882"/>
          </a:xfrm>
          <a:prstGeom prst="rect">
            <a:avLst/>
          </a:prstGeom>
          <a:noFill/>
        </p:spPr>
        <p:txBody>
          <a:bodyPr wrap="square" rtlCol="0">
            <a:spAutoFit/>
          </a:bodyPr>
          <a:lstStyle/>
          <a:p>
            <a:pPr marL="171450" indent="-171450">
              <a:buFont typeface="Arial" panose="020B0604020202020204" pitchFamily="34" charset="0"/>
              <a:buChar char="•"/>
            </a:pPr>
            <a:r>
              <a:rPr lang="en-US" sz="2800" dirty="0"/>
              <a:t>What is your working directory? (If using a notebook what directory does the file live in?)</a:t>
            </a:r>
          </a:p>
          <a:p>
            <a:pPr marL="171450" indent="-171450">
              <a:buFont typeface="Arial" panose="020B0604020202020204" pitchFamily="34" charset="0"/>
              <a:buChar char="•"/>
            </a:pPr>
            <a:r>
              <a:rPr lang="en-US" sz="2800" dirty="0"/>
              <a:t>Is your database in the same directory? If not, you must provide a path.</a:t>
            </a:r>
          </a:p>
        </p:txBody>
      </p:sp>
    </p:spTree>
    <p:extLst>
      <p:ext uri="{BB962C8B-B14F-4D97-AF65-F5344CB8AC3E}">
        <p14:creationId xmlns:p14="http://schemas.microsoft.com/office/powerpoint/2010/main" val="315923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List the tables in the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3564082" y="3471460"/>
            <a:ext cx="5444836" cy="1253899"/>
            <a:chOff x="1519156" y="3376166"/>
            <a:chExt cx="10108931" cy="972680"/>
          </a:xfrm>
        </p:grpSpPr>
        <p:sp>
          <p:nvSpPr>
            <p:cNvPr id="5" name="Rectangle 4">
              <a:extLst>
                <a:ext uri="{FF2B5EF4-FFF2-40B4-BE49-F238E27FC236}">
                  <a16:creationId xmlns:a16="http://schemas.microsoft.com/office/drawing/2014/main" id="{2D702EF5-4FDA-74CA-61BC-A2B10FAA65F8}"/>
                </a:ext>
              </a:extLst>
            </p:cNvPr>
            <p:cNvSpPr/>
            <p:nvPr/>
          </p:nvSpPr>
          <p:spPr>
            <a:xfrm>
              <a:off x="1519156" y="3409615"/>
              <a:ext cx="10108931"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1519156" y="3376166"/>
              <a:ext cx="10108931" cy="740124"/>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err="1">
                  <a:latin typeface="Monaco" charset="0"/>
                  <a:ea typeface="Monaco" charset="0"/>
                  <a:cs typeface="Monaco" charset="0"/>
                </a:rPr>
                <a:t>dbListTables</a:t>
              </a:r>
              <a:r>
                <a:rPr lang="en-US" sz="2800" dirty="0">
                  <a:latin typeface="Monaco" charset="0"/>
                  <a:ea typeface="Monaco" charset="0"/>
                  <a:cs typeface="Monaco" charset="0"/>
                </a:rPr>
                <a:t>(conn = con)</a:t>
              </a:r>
            </a:p>
          </p:txBody>
        </p:sp>
      </p:grpSp>
      <p:grpSp>
        <p:nvGrpSpPr>
          <p:cNvPr id="20" name="Group 19">
            <a:extLst>
              <a:ext uri="{FF2B5EF4-FFF2-40B4-BE49-F238E27FC236}">
                <a16:creationId xmlns:a16="http://schemas.microsoft.com/office/drawing/2014/main" id="{54C815BF-3640-4D9E-AF87-D01B5779CB1A}"/>
              </a:ext>
            </a:extLst>
          </p:cNvPr>
          <p:cNvGrpSpPr/>
          <p:nvPr/>
        </p:nvGrpSpPr>
        <p:grpSpPr>
          <a:xfrm>
            <a:off x="6286500" y="2244055"/>
            <a:ext cx="3905863" cy="1554272"/>
            <a:chOff x="6733302" y="1934324"/>
            <a:chExt cx="2841245" cy="1554272"/>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733302" y="1934324"/>
              <a:ext cx="2841245"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dirty="0">
                <a:solidFill>
                  <a:schemeClr val="bg1"/>
                </a:solidFill>
              </a:endParaRPr>
            </a:p>
            <a:p>
              <a:pPr algn="ctr"/>
              <a:endParaRPr lang="en-US" dirty="0">
                <a:solidFill>
                  <a:schemeClr val="bg1"/>
                </a:solidFill>
              </a:endParaRP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625376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39979</TotalTime>
  <Words>1933</Words>
  <Application>Microsoft Macintosh PowerPoint</Application>
  <PresentationFormat>Widescreen</PresentationFormat>
  <Paragraphs>377</Paragraphs>
  <Slides>47</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Calibri</vt:lpstr>
      <vt:lpstr>Consolas</vt:lpstr>
      <vt:lpstr>Monaco</vt:lpstr>
      <vt:lpstr>Times New Roman</vt:lpstr>
      <vt:lpstr>Trebuchet MS</vt:lpstr>
      <vt:lpstr>Tw Cen MT</vt:lpstr>
      <vt:lpstr>Tw Cen MT Condensed</vt:lpstr>
      <vt:lpstr>Verdana</vt:lpstr>
      <vt:lpstr>Wingdings 3</vt:lpstr>
      <vt:lpstr>Integral</vt:lpstr>
      <vt:lpstr>Databases with R: A Marriage Made in the Tidyverse</vt:lpstr>
      <vt:lpstr>Goals and Objectives</vt:lpstr>
      <vt:lpstr>Goal: Connect to database from RStudio to perform analysis without exporting data</vt:lpstr>
      <vt:lpstr>Connecting with Relational Databases</vt:lpstr>
      <vt:lpstr>Exercise 1</vt:lpstr>
      <vt:lpstr>First Step: Connect to a Database</vt:lpstr>
      <vt:lpstr>Connect to a SQLite Database</vt:lpstr>
      <vt:lpstr>Consider where your database lives</vt:lpstr>
      <vt:lpstr>List the tables in the database</vt:lpstr>
      <vt:lpstr>List the fields in a table</vt:lpstr>
      <vt:lpstr>Disconnect from the database when not actively using it</vt:lpstr>
      <vt:lpstr>Exercise 2</vt:lpstr>
      <vt:lpstr>RStudio provides tools to view and manage database connections</vt:lpstr>
      <vt:lpstr>Use the connections package to fully utilize RStudio functionality</vt:lpstr>
      <vt:lpstr>Exercise 3</vt:lpstr>
      <vt:lpstr>Connect to a Specific Table</vt:lpstr>
      <vt:lpstr>Connect to a Specific Table</vt:lpstr>
      <vt:lpstr>Creation of table objects does not automatically bring data into RStudio</vt:lpstr>
      <vt:lpstr>Functions that generate output will query the database and bring data into RStudio</vt:lpstr>
      <vt:lpstr>Exercise 4</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Exercise 5</vt:lpstr>
      <vt:lpstr>PowerPoint Presentation</vt:lpstr>
      <vt:lpstr>PowerPoint Presentation</vt:lpstr>
      <vt:lpstr>PowerPoint Presentation</vt:lpstr>
      <vt:lpstr>Exercise 6</vt:lpstr>
      <vt:lpstr>dbplyr works in the background to translate your dplyr into SQL</vt:lpstr>
      <vt:lpstr>dbplyr works in the background to translate your dplyr into SQL</vt:lpstr>
      <vt:lpstr>show_query() will display the SQL</vt:lpstr>
      <vt:lpstr>collect() will retrieve data into a data frame</vt:lpstr>
      <vt:lpstr>collect() will retrieve data into a data frame</vt:lpstr>
      <vt:lpstr>Disconnecting from the database</vt:lpstr>
      <vt:lpstr>Summary</vt:lpstr>
      <vt:lpstr>Goals and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Patrick C Mathias</cp:lastModifiedBy>
  <cp:revision>97</cp:revision>
  <dcterms:modified xsi:type="dcterms:W3CDTF">2024-05-14T18:24:03Z</dcterms:modified>
</cp:coreProperties>
</file>