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50"/>
  </p:notesMasterIdLst>
  <p:handoutMasterIdLst>
    <p:handoutMasterId r:id="rId51"/>
  </p:handoutMasterIdLst>
  <p:sldIdLst>
    <p:sldId id="360" r:id="rId2"/>
    <p:sldId id="400" r:id="rId3"/>
    <p:sldId id="355" r:id="rId4"/>
    <p:sldId id="366" r:id="rId5"/>
    <p:sldId id="263" r:id="rId6"/>
    <p:sldId id="362" r:id="rId7"/>
    <p:sldId id="266" r:id="rId8"/>
    <p:sldId id="264" r:id="rId9"/>
    <p:sldId id="369" r:id="rId10"/>
    <p:sldId id="367" r:id="rId11"/>
    <p:sldId id="368" r:id="rId12"/>
    <p:sldId id="268" r:id="rId13"/>
    <p:sldId id="363" r:id="rId14"/>
    <p:sldId id="364" r:id="rId15"/>
    <p:sldId id="370" r:id="rId16"/>
    <p:sldId id="365" r:id="rId17"/>
    <p:sldId id="270" r:id="rId18"/>
    <p:sldId id="271" r:id="rId19"/>
    <p:sldId id="371" r:id="rId20"/>
    <p:sldId id="372" r:id="rId21"/>
    <p:sldId id="373" r:id="rId22"/>
    <p:sldId id="273" r:id="rId23"/>
    <p:sldId id="274" r:id="rId24"/>
    <p:sldId id="275" r:id="rId25"/>
    <p:sldId id="279" r:id="rId26"/>
    <p:sldId id="276" r:id="rId27"/>
    <p:sldId id="277" r:id="rId28"/>
    <p:sldId id="282" r:id="rId29"/>
    <p:sldId id="283" r:id="rId30"/>
    <p:sldId id="284" r:id="rId31"/>
    <p:sldId id="285" r:id="rId32"/>
    <p:sldId id="286" r:id="rId33"/>
    <p:sldId id="287" r:id="rId34"/>
    <p:sldId id="278" r:id="rId35"/>
    <p:sldId id="288" r:id="rId36"/>
    <p:sldId id="374" r:id="rId37"/>
    <p:sldId id="341" r:id="rId38"/>
    <p:sldId id="352" r:id="rId39"/>
    <p:sldId id="377" r:id="rId40"/>
    <p:sldId id="378" r:id="rId41"/>
    <p:sldId id="376" r:id="rId42"/>
    <p:sldId id="379" r:id="rId43"/>
    <p:sldId id="380" r:id="rId44"/>
    <p:sldId id="381" r:id="rId45"/>
    <p:sldId id="291" r:id="rId46"/>
    <p:sldId id="382" r:id="rId47"/>
    <p:sldId id="375" r:id="rId48"/>
    <p:sldId id="383" r:id="rId49"/>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341"/>
            <p14:sldId id="352"/>
            <p14:sldId id="377"/>
            <p14:sldId id="378"/>
            <p14:sldId id="376"/>
            <p14:sldId id="379"/>
            <p14:sldId id="380"/>
            <p14:sldId id="381"/>
            <p14:sldId id="291"/>
            <p14:sldId id="382"/>
            <p14:sldId id="375"/>
            <p14:sldId id="383"/>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573"/>
    <a:srgbClr val="FFFFFF"/>
    <a:srgbClr val="1A1A1A"/>
    <a:srgbClr val="78AAD6"/>
    <a:srgbClr val="D3908F"/>
    <a:srgbClr val="D0D1D2"/>
    <a:srgbClr val="8DB4E2"/>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7"/>
    <p:restoredTop sz="82478" autoAdjust="0"/>
  </p:normalViewPr>
  <p:slideViewPr>
    <p:cSldViewPr snapToGrid="0">
      <p:cViewPr varScale="1">
        <p:scale>
          <a:sx n="111" d="100"/>
          <a:sy n="111" d="100"/>
        </p:scale>
        <p:origin x="696" y="200"/>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5/17/24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can apply </a:t>
            </a:r>
            <a:r>
              <a:rPr lang="en-US" i="1" dirty="0"/>
              <a:t>summarize()</a:t>
            </a:r>
            <a:r>
              <a:rPr lang="en-US" dirty="0"/>
              <a:t> to a full data</a:t>
            </a:r>
            <a:r>
              <a:rPr lang="en-US" baseline="0" dirty="0"/>
              <a:t> frame, we can apply </a:t>
            </a:r>
            <a:r>
              <a:rPr lang="en-US" i="1" baseline="0" dirty="0"/>
              <a:t>summarize()</a:t>
            </a:r>
            <a:r>
              <a:rPr lang="en-US" i="0" baseline="0" dirty="0"/>
              <a:t> to each group separately.</a:t>
            </a:r>
          </a:p>
          <a:p>
            <a:endParaRPr lang="en-US" i="0" baseline="0" dirty="0"/>
          </a:p>
          <a:p>
            <a:r>
              <a:rPr lang="en-US" i="0" baseline="0" dirty="0"/>
              <a:t>The combination of </a:t>
            </a:r>
            <a:r>
              <a:rPr lang="en-US" i="0" baseline="0" dirty="0" err="1"/>
              <a:t>group_by</a:t>
            </a:r>
            <a:r>
              <a:rPr lang="en-US" i="0" baseline="0" dirty="0"/>
              <a:t>() and summarize() is extremely powerful.</a:t>
            </a:r>
            <a:endParaRPr lang="en-US" i="0" dirty="0"/>
          </a:p>
        </p:txBody>
      </p:sp>
      <p:sp>
        <p:nvSpPr>
          <p:cNvPr id="4" name="Slide Number Placeholder 3"/>
          <p:cNvSpPr>
            <a:spLocks noGrp="1"/>
          </p:cNvSpPr>
          <p:nvPr>
            <p:ph type="sldNum" sz="quarter" idx="10"/>
          </p:nvPr>
        </p:nvSpPr>
        <p:spPr/>
        <p:txBody>
          <a:bodyPr/>
          <a:lstStyle/>
          <a:p>
            <a:fld id="{0A193586-FEB5-7C43-8F44-7EFAE4EECA28}" type="slidenum">
              <a:rPr lang="en-US" smtClean="0"/>
              <a:t>37</a:t>
            </a:fld>
            <a:endParaRPr lang="en-US"/>
          </a:p>
        </p:txBody>
      </p:sp>
    </p:spTree>
    <p:extLst>
      <p:ext uri="{BB962C8B-B14F-4D97-AF65-F5344CB8AC3E}">
        <p14:creationId xmlns:p14="http://schemas.microsoft.com/office/powerpoint/2010/main" val="167212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71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11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05106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an object is like a storage unit</a:t>
            </a:r>
          </a:p>
          <a:p>
            <a:r>
              <a:rPr lang="en-US" dirty="0"/>
              <a:t>Can hold a variety of different entities within an object, e.g. a number, a string, a data frame</a:t>
            </a:r>
          </a:p>
        </p:txBody>
      </p:sp>
    </p:spTree>
    <p:extLst>
      <p:ext uri="{BB962C8B-B14F-4D97-AF65-F5344CB8AC3E}">
        <p14:creationId xmlns:p14="http://schemas.microsoft.com/office/powerpoint/2010/main" val="361349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t>
            </a:r>
            <a:r>
              <a:rPr lang="en-US" dirty="0" err="1"/>
              <a:t>dbConnect</a:t>
            </a:r>
            <a:r>
              <a:rPr lang="en-US" dirty="0"/>
              <a:t> function, the driver argument is telling R what type of database you want to connect to</a:t>
            </a:r>
          </a:p>
          <a:p>
            <a:r>
              <a:rPr lang="en-US" dirty="0"/>
              <a:t>This weird looking function here is just the full name for the SQLite() function</a:t>
            </a:r>
          </a:p>
          <a:p>
            <a:r>
              <a:rPr lang="en-US" dirty="0"/>
              <a:t>The two colons in front of the function are used to explicitly refer to the package that function comes from</a:t>
            </a:r>
          </a:p>
        </p:txBody>
      </p:sp>
    </p:spTree>
    <p:extLst>
      <p:ext uri="{BB962C8B-B14F-4D97-AF65-F5344CB8AC3E}">
        <p14:creationId xmlns:p14="http://schemas.microsoft.com/office/powerpoint/2010/main" val="117590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140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 Studio connects to the database when this table object is created, no data is actually pulled into the environment</a:t>
            </a:r>
          </a:p>
          <a:p>
            <a:r>
              <a:rPr lang="en-US" dirty="0"/>
              <a:t>R is aware of the connection and can pull data if needed, but does not</a:t>
            </a:r>
          </a:p>
          <a:p>
            <a:r>
              <a:rPr lang="en-US" dirty="0"/>
              <a:t>Referred to as “lazy evaluation” the data is only analyzed when needed</a:t>
            </a:r>
          </a:p>
        </p:txBody>
      </p:sp>
    </p:spTree>
    <p:extLst>
      <p:ext uri="{BB962C8B-B14F-4D97-AF65-F5344CB8AC3E}">
        <p14:creationId xmlns:p14="http://schemas.microsoft.com/office/powerpoint/2010/main" val="391392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4838CF-CBF1-4447-82E7-DAC39F50D634}" type="datetime1">
              <a:rPr lang="en-US" smtClean="0"/>
              <a:t>5/17/24</a:t>
            </a:fld>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046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5/17/24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a:p>
            <a:r>
              <a:rPr lang="en-US" sz="2800" b="1" dirty="0">
                <a:solidFill>
                  <a:schemeClr val="tx1">
                    <a:lumMod val="65000"/>
                    <a:lumOff val="35000"/>
                  </a:schemeClr>
                </a:solidFill>
              </a:rPr>
              <a:t>API R 2024</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564082" y="3471460"/>
            <a:ext cx="5444836" cy="1253899"/>
            <a:chOff x="1519156" y="3376166"/>
            <a:chExt cx="10108931" cy="972680"/>
          </a:xfrm>
        </p:grpSpPr>
        <p:sp>
          <p:nvSpPr>
            <p:cNvPr id="5" name="Rectangle 4">
              <a:extLst>
                <a:ext uri="{FF2B5EF4-FFF2-40B4-BE49-F238E27FC236}">
                  <a16:creationId xmlns:a16="http://schemas.microsoft.com/office/drawing/2014/main" id="{2D702EF5-4FDA-74CA-61BC-A2B10FAA65F8}"/>
                </a:ext>
              </a:extLst>
            </p:cNvPr>
            <p:cNvSpPr/>
            <p:nvPr/>
          </p:nvSpPr>
          <p:spPr>
            <a:xfrm>
              <a:off x="1519156" y="3409615"/>
              <a:ext cx="10108931"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1519156" y="3376166"/>
              <a:ext cx="10108931"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286500" y="2416064"/>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733302" y="2106333"/>
              <a:ext cx="2743795"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dirty="0">
                <a:solidFill>
                  <a:schemeClr val="bg1"/>
                </a:solidFill>
                <a:latin typeface="+mn-lt"/>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226127" y="3384322"/>
            <a:ext cx="9315066" cy="1298576"/>
            <a:chOff x="715046" y="3341509"/>
            <a:chExt cx="11582510" cy="1007337"/>
          </a:xfrm>
        </p:grpSpPr>
        <p:sp>
          <p:nvSpPr>
            <p:cNvPr id="5" name="Rectangle 4">
              <a:extLst>
                <a:ext uri="{FF2B5EF4-FFF2-40B4-BE49-F238E27FC236}">
                  <a16:creationId xmlns:a16="http://schemas.microsoft.com/office/drawing/2014/main" id="{2D702EF5-4FDA-74CA-61BC-A2B10FAA65F8}"/>
                </a:ext>
              </a:extLst>
            </p:cNvPr>
            <p:cNvSpPr/>
            <p:nvPr/>
          </p:nvSpPr>
          <p:spPr>
            <a:xfrm>
              <a:off x="715046" y="3409615"/>
              <a:ext cx="1158251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789386" y="3341509"/>
              <a:ext cx="11188920"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table name</a:t>
              </a:r>
              <a:endParaRPr lang="en-US" dirty="0">
                <a:solidFill>
                  <a:schemeClr val="bg1"/>
                </a:solidFill>
                <a:latin typeface="+mn-lt"/>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3235008" y="4154088"/>
            <a:ext cx="4896091" cy="1051278"/>
            <a:chOff x="2080825" y="3409614"/>
            <a:chExt cx="8090002" cy="939231"/>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889818" y="3645502"/>
              <a:ext cx="6343870" cy="467454"/>
            </a:xfrm>
            <a:prstGeom prst="rect">
              <a:avLst/>
            </a:prstGeom>
            <a:noFill/>
          </p:spPr>
          <p:txBody>
            <a:bodyPr wrap="square" rtlCol="0">
              <a:spAutoFit/>
            </a:bodyPr>
            <a:lstStyle/>
            <a:p>
              <a:r>
                <a:rPr lang="en-US" sz="2800" dirty="0" err="1">
                  <a:latin typeface="Monaco" charset="0"/>
                  <a:ea typeface="Monaco" charset="0"/>
                  <a:cs typeface="Monaco" charset="0"/>
                </a:rPr>
                <a:t>dbDisconnect</a:t>
              </a:r>
              <a:r>
                <a:rPr lang="en-US" sz="2800" dirty="0">
                  <a:latin typeface="Monaco" charset="0"/>
                  <a:ea typeface="Monaco" charset="0"/>
                  <a:cs typeface="Monaco" charset="0"/>
                </a:rPr>
                <a:t>(con)</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5504927" y="2084832"/>
            <a:ext cx="3539292" cy="2169825"/>
            <a:chOff x="6929012" y="1937357"/>
            <a:chExt cx="2365216" cy="1574427"/>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active connection object</a:t>
              </a:r>
              <a:endParaRPr lang="en-US" dirty="0">
                <a:solidFill>
                  <a:schemeClr val="bg1"/>
                </a:solidFill>
                <a:latin typeface="+mn-lt"/>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a:t>
            </a:r>
            <a:r>
              <a:rPr lang="en-US" dirty="0"/>
              <a:t>package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3054133" y="2736502"/>
            <a:ext cx="6083734"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a:latin typeface="Monaco" charset="0"/>
                  <a:ea typeface="Monaco" charset="0"/>
                  <a:cs typeface="Monaco" charset="0"/>
                </a:rPr>
                <a:t>library(connections)</a:t>
              </a:r>
            </a:p>
            <a:p>
              <a:pPr algn="ctr"/>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4102130" y="4605331"/>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4102130" y="4356761"/>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connection object to display</a:t>
            </a:r>
          </a:p>
          <a:p>
            <a:pPr algn="ctr"/>
            <a:r>
              <a:rPr lang="en-US" sz="4000" dirty="0">
                <a:solidFill>
                  <a:schemeClr val="bg1"/>
                </a:solidFill>
                <a:latin typeface="+mn-lt"/>
              </a:rPr>
              <a:t>in connections window</a:t>
            </a:r>
            <a:endParaRPr lang="en-US" dirty="0">
              <a:solidFill>
                <a:schemeClr val="bg1"/>
              </a:solidFill>
              <a:latin typeface="+mn-lt"/>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423555" y="3230623"/>
            <a:ext cx="8981686" cy="1631906"/>
            <a:chOff x="1547267" y="3235066"/>
            <a:chExt cx="8795632" cy="1113779"/>
          </a:xfrm>
        </p:grpSpPr>
        <p:sp>
          <p:nvSpPr>
            <p:cNvPr id="5" name="Rectangle 4">
              <a:extLst>
                <a:ext uri="{FF2B5EF4-FFF2-40B4-BE49-F238E27FC236}">
                  <a16:creationId xmlns:a16="http://schemas.microsoft.com/office/drawing/2014/main" id="{7228F945-0918-7F54-5CBE-8F6D5E34D9E3}"/>
                </a:ext>
              </a:extLst>
            </p:cNvPr>
            <p:cNvSpPr/>
            <p:nvPr/>
          </p:nvSpPr>
          <p:spPr>
            <a:xfrm>
              <a:off x="1547267" y="3409614"/>
              <a:ext cx="862356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547267" y="3235066"/>
              <a:ext cx="879563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412500"/>
            <a:ext cx="3539292" cy="2169825"/>
            <a:chOff x="6929012" y="1937357"/>
            <a:chExt cx="2365216" cy="1574427"/>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database connection object</a:t>
              </a:r>
              <a:endParaRPr lang="en-US" dirty="0">
                <a:solidFill>
                  <a:schemeClr val="bg1"/>
                </a:solidFill>
                <a:latin typeface="+mn-lt"/>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43099" y="3929900"/>
            <a:ext cx="8801101" cy="1192818"/>
            <a:chOff x="1647863" y="3383599"/>
            <a:chExt cx="9167953" cy="965246"/>
          </a:xfrm>
        </p:grpSpPr>
        <p:sp>
          <p:nvSpPr>
            <p:cNvPr id="5" name="Rectangle 4">
              <a:extLst>
                <a:ext uri="{FF2B5EF4-FFF2-40B4-BE49-F238E27FC236}">
                  <a16:creationId xmlns:a16="http://schemas.microsoft.com/office/drawing/2014/main" id="{7228F945-0918-7F54-5CBE-8F6D5E34D9E3}"/>
                </a:ext>
              </a:extLst>
            </p:cNvPr>
            <p:cNvSpPr/>
            <p:nvPr/>
          </p:nvSpPr>
          <p:spPr>
            <a:xfrm>
              <a:off x="1647863" y="3550041"/>
              <a:ext cx="9016415" cy="798804"/>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647863" y="3383599"/>
              <a:ext cx="9167953" cy="77207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447800" y="262732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539207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7204908" y="2211808"/>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095911"/>
            <a:ext cx="4645863" cy="1138774"/>
            <a:chOff x="2080826" y="3209259"/>
            <a:chExt cx="5655398" cy="1017401"/>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080826" y="3209259"/>
              <a:ext cx="5655398"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
        <p:nvSpPr>
          <p:cNvPr id="2" name="TextBox 1">
            <a:extLst>
              <a:ext uri="{FF2B5EF4-FFF2-40B4-BE49-F238E27FC236}">
                <a16:creationId xmlns:a16="http://schemas.microsoft.com/office/drawing/2014/main" id="{8A0DE17B-3068-CE80-7CB0-35B76CF5B05F}"/>
              </a:ext>
            </a:extLst>
          </p:cNvPr>
          <p:cNvSpPr txBox="1"/>
          <p:nvPr/>
        </p:nvSpPr>
        <p:spPr>
          <a:xfrm>
            <a:off x="2330295" y="6086218"/>
            <a:ext cx="7107737" cy="646331"/>
          </a:xfrm>
          <a:prstGeom prst="rect">
            <a:avLst/>
          </a:prstGeom>
          <a:noFill/>
        </p:spPr>
        <p:txBody>
          <a:bodyPr wrap="square" rtlCol="0">
            <a:spAutoFit/>
          </a:bodyPr>
          <a:lstStyle/>
          <a:p>
            <a:pPr algn="ctr"/>
            <a:r>
              <a:rPr lang="en-US" sz="3600" dirty="0">
                <a:latin typeface="+mn-lt"/>
              </a:rPr>
              <a:t>lazy evaluation = only when needed</a:t>
            </a:r>
          </a:p>
        </p:txBody>
      </p:sp>
      <p:pic>
        <p:nvPicPr>
          <p:cNvPr id="4" name="Picture 3">
            <a:extLst>
              <a:ext uri="{FF2B5EF4-FFF2-40B4-BE49-F238E27FC236}">
                <a16:creationId xmlns:a16="http://schemas.microsoft.com/office/drawing/2014/main" id="{47C5F353-A488-41D4-2E38-E86DD75873E5}"/>
              </a:ext>
            </a:extLst>
          </p:cNvPr>
          <p:cNvPicPr>
            <a:picLocks noChangeAspect="1"/>
          </p:cNvPicPr>
          <p:nvPr/>
        </p:nvPicPr>
        <p:blipFill>
          <a:blip r:embed="rId7"/>
          <a:stretch>
            <a:fillRect/>
          </a:stretch>
        </p:blipFill>
        <p:spPr>
          <a:xfrm>
            <a:off x="1032331" y="4810967"/>
            <a:ext cx="1327080" cy="1771453"/>
          </a:xfrm>
          <a:prstGeom prst="rect">
            <a:avLst/>
          </a:prstGeom>
        </p:spPr>
      </p:pic>
    </p:spTree>
    <p:extLst>
      <p:ext uri="{BB962C8B-B14F-4D97-AF65-F5344CB8AC3E}">
        <p14:creationId xmlns:p14="http://schemas.microsoft.com/office/powerpoint/2010/main" val="203046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nvGraphicFramePr>
        <p:xfrm>
          <a:off x="734518" y="634705"/>
          <a:ext cx="10315399" cy="5286410"/>
        </p:xfrm>
        <a:graphic>
          <a:graphicData uri="http://schemas.openxmlformats.org/drawingml/2006/table">
            <a:tbl>
              <a:tblPr/>
              <a:tblGrid>
                <a:gridCol w="5651292">
                  <a:extLst>
                    <a:ext uri="{9D8B030D-6E8A-4147-A177-3AD203B41FA5}">
                      <a16:colId xmlns:a16="http://schemas.microsoft.com/office/drawing/2014/main" val="3978612482"/>
                    </a:ext>
                  </a:extLst>
                </a:gridCol>
                <a:gridCol w="4664107">
                  <a:extLst>
                    <a:ext uri="{9D8B030D-6E8A-4147-A177-3AD203B41FA5}">
                      <a16:colId xmlns:a16="http://schemas.microsoft.com/office/drawing/2014/main" val="974137365"/>
                    </a:ext>
                  </a:extLst>
                </a:gridCol>
              </a:tblGrid>
              <a:tr h="1058093">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Session</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Instructor</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1054038">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 Concepts Demystified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Joe Rudolf, MD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1058093">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Databases with R: A Marriage Made in the </a:t>
                      </a:r>
                      <a:r>
                        <a:rPr lang="en-US" sz="2800" b="0" i="0" u="none" strike="noStrike" kern="1200" dirty="0" err="1">
                          <a:solidFill>
                            <a:srgbClr val="212121"/>
                          </a:solidFill>
                          <a:effectLst/>
                          <a:latin typeface="Aptos" panose="020B0004020202020204" pitchFamily="34" charset="0"/>
                          <a:ea typeface="+mn-ea"/>
                          <a:cs typeface="Arial" panose="020B0604020202020204" pitchFamily="34" charset="0"/>
                        </a:rPr>
                        <a:t>Tidyverse</a:t>
                      </a:r>
                      <a:endParaRPr lang="en-US" sz="2800" b="0" i="0" u="none" strike="noStrike" kern="1200" dirty="0">
                        <a:solidFill>
                          <a:srgbClr val="212121"/>
                        </a:solidFill>
                        <a:effectLst/>
                        <a:latin typeface="Aptos" panose="020B0004020202020204" pitchFamily="34" charset="0"/>
                        <a:ea typeface="+mn-ea"/>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Patrick Mathias,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1058093">
                <a:tc>
                  <a:txBody>
                    <a:bodyPr/>
                    <a:lstStyle/>
                    <a:p>
                      <a:pPr fontAlgn="t"/>
                      <a:r>
                        <a:rPr lang="en-US" sz="2800" dirty="0">
                          <a:effectLst/>
                          <a:latin typeface="Aptos" panose="020B0004020202020204" pitchFamily="34" charset="0"/>
                          <a:cs typeface="Arial" panose="020B0604020202020204" pitchFamily="34" charset="0"/>
                        </a:rPr>
                        <a:t>Joining Forces: Data Merging Techniques in R</a:t>
                      </a:r>
                    </a:p>
                  </a:txBody>
                  <a:tcPr marL="85725" marR="85725" marT="85725" marB="85725">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800" dirty="0">
                          <a:latin typeface="Aptos" panose="020B0004020202020204" pitchFamily="34" charset="0"/>
                          <a:cs typeface="Arial" panose="020B0604020202020204" pitchFamily="34" charset="0"/>
                        </a:rPr>
                        <a:t>Amrom Obstfeld,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1058093">
                <a:tc>
                  <a:txBody>
                    <a:bodyPr/>
                    <a:lstStyle/>
                    <a:p>
                      <a:pPr rtl="0" fontAlgn="t">
                        <a:spcBef>
                          <a:spcPts val="0"/>
                        </a:spcBef>
                        <a:spcAft>
                          <a:spcPts val="1500"/>
                        </a:spcAft>
                      </a:pPr>
                      <a:r>
                        <a:rPr lang="en-US" sz="2800" b="0" i="0" kern="1200" dirty="0">
                          <a:solidFill>
                            <a:schemeClr val="tx1"/>
                          </a:solidFill>
                          <a:effectLst/>
                          <a:latin typeface="Aptos" panose="020B0004020202020204" pitchFamily="34" charset="0"/>
                          <a:ea typeface="+mn-ea"/>
                          <a:cs typeface="Arial" panose="020B0604020202020204" pitchFamily="34" charset="0"/>
                        </a:rPr>
                        <a:t>Getting Your Feet Wet with Clinical Research Data with </a:t>
                      </a:r>
                      <a:r>
                        <a:rPr lang="en-US" sz="2800" b="0" i="0" kern="1200" dirty="0" err="1">
                          <a:solidFill>
                            <a:schemeClr val="tx1"/>
                          </a:solidFill>
                          <a:effectLst/>
                          <a:latin typeface="Aptos" panose="020B0004020202020204" pitchFamily="34" charset="0"/>
                          <a:ea typeface="+mn-ea"/>
                          <a:cs typeface="Arial" panose="020B0604020202020204" pitchFamily="34" charset="0"/>
                        </a:rPr>
                        <a:t>REDCap</a:t>
                      </a:r>
                      <a:r>
                        <a:rPr lang="en-US" sz="2800" b="0" i="0" kern="1200" dirty="0">
                          <a:solidFill>
                            <a:schemeClr val="tx1"/>
                          </a:solidFill>
                          <a:effectLst/>
                          <a:latin typeface="Aptos" panose="020B0004020202020204" pitchFamily="34" charset="0"/>
                          <a:ea typeface="+mn-ea"/>
                          <a:cs typeface="Arial" panose="020B0604020202020204" pitchFamily="34" charset="0"/>
                        </a:rPr>
                        <a:t> and R</a:t>
                      </a:r>
                      <a:endParaRPr lang="en-US" sz="2800" dirty="0">
                        <a:effectLst/>
                        <a:latin typeface="Aptos" panose="020B0004020202020204" pitchFamily="34" charset="0"/>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dirty="0">
                          <a:effectLst/>
                          <a:latin typeface="Aptos" panose="020B0004020202020204" pitchFamily="34" charset="0"/>
                          <a:cs typeface="Arial" panose="020B0604020202020204" pitchFamily="34" charset="0"/>
                        </a:rPr>
                        <a:t>Stephan Kadauke,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138462"/>
            <a:ext cx="5987397" cy="1525209"/>
            <a:chOff x="2080826" y="3221801"/>
            <a:chExt cx="7288445" cy="1362650"/>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221801"/>
              <a:ext cx="7181445" cy="1292375"/>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solidFill>
                    <a:srgbClr val="FF0000"/>
                  </a:solidFill>
                  <a:latin typeface="Monaco" charset="0"/>
                  <a:ea typeface="Monaco" charset="0"/>
                  <a:cs typeface="Monaco" charset="0"/>
                </a:rPr>
                <a:t>head(</a:t>
              </a:r>
              <a:r>
                <a:rPr lang="en-US" sz="2000" dirty="0" err="1">
                  <a:solidFill>
                    <a:srgbClr val="FF0000"/>
                  </a:solidFill>
                  <a:latin typeface="Monaco" charset="0"/>
                  <a:ea typeface="Monaco" charset="0"/>
                  <a:cs typeface="Monaco" charset="0"/>
                </a:rPr>
                <a:t>d_labitems</a:t>
              </a:r>
              <a:r>
                <a:rPr lang="en-US" sz="2000" dirty="0">
                  <a:solidFill>
                    <a:srgbClr val="FF0000"/>
                  </a:solidFill>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21</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114751" y="5131055"/>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mn-lt"/>
                  <a:ea typeface="Trebuchet MS"/>
                  <a:cs typeface="Trebuchet MS"/>
                  <a:sym typeface="Trebuchet MS"/>
                </a:rPr>
                <a:t>=</a:t>
              </a:r>
              <a:r>
                <a:rPr lang="en-US" sz="2400" dirty="0">
                  <a:solidFill>
                    <a:srgbClr val="FFFFFF"/>
                  </a:solidFill>
                  <a:latin typeface="+mn-lt"/>
                  <a:ea typeface="Trebuchet MS"/>
                  <a:cs typeface="Trebuchet MS"/>
                  <a:sym typeface="Trebuchet MS"/>
                </a:rPr>
                <a:t> number of rows</a:t>
              </a:r>
            </a:p>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Calibri"/>
                  <a:cs typeface="Calibri"/>
                  <a:sym typeface="Trebuchet MS"/>
                </a:rPr>
                <a:t>  number of columns</a:t>
              </a:r>
              <a:endParaRPr sz="2400" dirty="0">
                <a:latin typeface="+mn-lt"/>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80"/>
            <a:ext cx="3840688" cy="175813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1917738"/>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8089" y="4415516"/>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647413"/>
            <a:ext cx="3539294" cy="1682885"/>
            <a:chOff x="6929011" y="2106333"/>
            <a:chExt cx="2365217" cy="1246649"/>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148882"/>
              <a:ext cx="2365216" cy="115137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table connection object</a:t>
              </a:r>
              <a:endParaRPr lang="en-US" dirty="0">
                <a:solidFill>
                  <a:schemeClr val="bg1"/>
                </a:solidFill>
                <a:latin typeface="+mn-lt"/>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latin typeface="+mn-lt"/>
                <a:ea typeface="Trebuchet MS"/>
                <a:cs typeface="Trebuchet MS"/>
                <a:sym typeface="Trebuchet MS"/>
              </a:rPr>
              <a:t>name(s) of columns to extract</a:t>
            </a:r>
            <a:endParaRPr sz="3200" dirty="0">
              <a:latin typeface="+mn-lt"/>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27</a:t>
            </a:fld>
            <a:endParaRPr lang="en-US"/>
          </a:p>
        </p:txBody>
      </p:sp>
    </p:spTree>
    <p:extLst>
      <p:ext uri="{BB962C8B-B14F-4D97-AF65-F5344CB8AC3E}">
        <p14:creationId xmlns:p14="http://schemas.microsoft.com/office/powerpoint/2010/main" val="306354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B573"/>
            </a:solidFill>
            <a:ln>
              <a:solidFill>
                <a:srgbClr val="92B57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Trebuchet MS"/>
                  <a:cs typeface="Trebuchet MS"/>
                  <a:sym typeface="Trebuchet MS"/>
                </a:rPr>
                <a:t>  number of rows</a:t>
              </a:r>
            </a:p>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Calibri"/>
                  <a:cs typeface="Calibri"/>
                  <a:sym typeface="Trebuchet MS"/>
                </a:rPr>
                <a:t>  number of columns</a:t>
              </a:r>
              <a:endParaRPr sz="2400" dirty="0">
                <a:latin typeface="+mn-lt"/>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434343"/>
                </a:solidFill>
              </a:rPr>
              <a:t>Goal: Use database connection tools in R to extract and manipulate data</a:t>
            </a:r>
          </a:p>
        </p:txBody>
      </p:sp>
      <p:sp>
        <p:nvSpPr>
          <p:cNvPr id="3" name="TextBox 2"/>
          <p:cNvSpPr txBox="1"/>
          <p:nvPr/>
        </p:nvSpPr>
        <p:spPr>
          <a:xfrm>
            <a:off x="1024128" y="3147410"/>
            <a:ext cx="10096500" cy="3416320"/>
          </a:xfrm>
          <a:prstGeom prst="rect">
            <a:avLst/>
          </a:prstGeom>
          <a:noFill/>
        </p:spPr>
        <p:txBody>
          <a:bodyPr wrap="square" rtlCol="0">
            <a:spAutoFit/>
          </a:bodyPr>
          <a:lstStyle/>
          <a:p>
            <a:pPr marL="742950" indent="-742950">
              <a:buFont typeface="Wingdings" pitchFamily="2" charset="2"/>
              <a:buChar char="v"/>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Wingdings" pitchFamily="2" charset="2"/>
              <a:buChar char="v"/>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Wingdings" pitchFamily="2" charset="2"/>
              <a:buChar char="v"/>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
        <p:nvSpPr>
          <p:cNvPr id="4" name="TextBox 3">
            <a:extLst>
              <a:ext uri="{FF2B5EF4-FFF2-40B4-BE49-F238E27FC236}">
                <a16:creationId xmlns:a16="http://schemas.microsoft.com/office/drawing/2014/main" id="{9F05032B-D5CC-081B-0F18-B0380FC46479}"/>
              </a:ext>
            </a:extLst>
          </p:cNvPr>
          <p:cNvSpPr txBox="1"/>
          <p:nvPr/>
        </p:nvSpPr>
        <p:spPr>
          <a:xfrm>
            <a:off x="1138982" y="2223655"/>
            <a:ext cx="4745182" cy="830997"/>
          </a:xfrm>
          <a:prstGeom prst="rect">
            <a:avLst/>
          </a:prstGeom>
          <a:noFill/>
        </p:spPr>
        <p:txBody>
          <a:bodyPr wrap="square" rtlCol="0">
            <a:spAutoFit/>
          </a:bodyPr>
          <a:lstStyle/>
          <a:p>
            <a:r>
              <a:rPr lang="en-US" sz="4800" b="1" dirty="0">
                <a:solidFill>
                  <a:srgbClr val="434343"/>
                </a:solidFill>
                <a:latin typeface="+mj-lt"/>
              </a:rPr>
              <a:t>Objectives</a:t>
            </a:r>
            <a:endParaRPr lang="en-US" sz="4800" b="1" dirty="0">
              <a:latin typeface="+mj-lt"/>
            </a:endParaRPr>
          </a:p>
        </p:txBody>
      </p:sp>
    </p:spTree>
    <p:extLst>
      <p:ext uri="{BB962C8B-B14F-4D97-AF65-F5344CB8AC3E}">
        <p14:creationId xmlns:p14="http://schemas.microsoft.com/office/powerpoint/2010/main" val="318369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81247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6428" y="758471"/>
            <a:ext cx="2497799" cy="923330"/>
          </a:xfrm>
          <a:prstGeom prst="rect">
            <a:avLst/>
          </a:prstGeom>
          <a:noFill/>
        </p:spPr>
        <p:txBody>
          <a:bodyPr wrap="none" rtlCol="0">
            <a:spAutoFit/>
          </a:bodyPr>
          <a:lstStyle/>
          <a:p>
            <a:pPr algn="ctr"/>
            <a:r>
              <a:rPr lang="en-US" sz="5400" dirty="0" err="1">
                <a:latin typeface="+mj-lt"/>
                <a:sym typeface="Calibri"/>
              </a:rPr>
              <a:t>group_by</a:t>
            </a:r>
            <a:r>
              <a:rPr lang="en-US" sz="5400" dirty="0">
                <a:latin typeface="+mj-lt"/>
                <a:sym typeface="Calibri"/>
              </a:rPr>
              <a:t>()</a:t>
            </a:r>
            <a:endParaRPr lang="en-US" sz="5400" dirty="0">
              <a:latin typeface="+mj-lt"/>
            </a:endParaRPr>
          </a:p>
        </p:txBody>
      </p:sp>
      <p:sp>
        <p:nvSpPr>
          <p:cNvPr id="8" name="TextBox 7"/>
          <p:cNvSpPr txBox="1"/>
          <p:nvPr/>
        </p:nvSpPr>
        <p:spPr>
          <a:xfrm>
            <a:off x="4694963" y="758471"/>
            <a:ext cx="2875531" cy="923330"/>
          </a:xfrm>
          <a:prstGeom prst="rect">
            <a:avLst/>
          </a:prstGeom>
          <a:noFill/>
        </p:spPr>
        <p:txBody>
          <a:bodyPr wrap="none" rtlCol="0">
            <a:spAutoFit/>
          </a:bodyPr>
          <a:lstStyle/>
          <a:p>
            <a:pPr algn="ctr"/>
            <a:r>
              <a:rPr lang="en-US" sz="5400" dirty="0">
                <a:latin typeface="+mj-lt"/>
                <a:sym typeface="Calibri"/>
              </a:rPr>
              <a:t>summarize</a:t>
            </a:r>
            <a:r>
              <a:rPr lang="en-US" sz="5400" dirty="0">
                <a:latin typeface="Calibri"/>
                <a:sym typeface="Calibri"/>
              </a:rPr>
              <a:t>()</a:t>
            </a:r>
            <a:endParaRPr lang="en-US" dirty="0"/>
          </a:p>
        </p:txBody>
      </p:sp>
      <p:sp>
        <p:nvSpPr>
          <p:cNvPr id="9" name="TextBox 8"/>
          <p:cNvSpPr txBox="1"/>
          <p:nvPr/>
        </p:nvSpPr>
        <p:spPr>
          <a:xfrm>
            <a:off x="3521410" y="831373"/>
            <a:ext cx="1011815" cy="923330"/>
          </a:xfrm>
          <a:prstGeom prst="rect">
            <a:avLst/>
          </a:prstGeom>
          <a:noFill/>
        </p:spPr>
        <p:txBody>
          <a:bodyPr wrap="none" rtlCol="0">
            <a:spAutoFit/>
          </a:bodyPr>
          <a:lstStyle/>
          <a:p>
            <a:r>
              <a:rPr lang="en-US" sz="5400" dirty="0">
                <a:latin typeface="+mj-lt"/>
                <a:sym typeface="Calibri"/>
              </a:rPr>
              <a:t>|&gt;</a:t>
            </a:r>
            <a:endParaRPr lang="en-US" sz="5400" dirty="0">
              <a:latin typeface="+mj-lt"/>
            </a:endParaRPr>
          </a:p>
        </p:txBody>
      </p:sp>
      <p:graphicFrame>
        <p:nvGraphicFramePr>
          <p:cNvPr id="3" name="Google Shape;154;p18"/>
          <p:cNvGraphicFramePr/>
          <p:nvPr/>
        </p:nvGraphicFramePr>
        <p:xfrm>
          <a:off x="1606351" y="2967054"/>
          <a:ext cx="2401947" cy="2690254"/>
        </p:xfrm>
        <a:graphic>
          <a:graphicData uri="http://schemas.openxmlformats.org/drawingml/2006/table">
            <a:tbl>
              <a:tblPr firstRow="1" bandRow="1">
                <a:noFill/>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4" name="Right Arrow 3"/>
          <p:cNvSpPr/>
          <p:nvPr/>
        </p:nvSpPr>
        <p:spPr>
          <a:xfrm>
            <a:off x="4268089" y="396051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077727" y="4303413"/>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50840" y="2931327"/>
            <a:ext cx="2476438" cy="2690254"/>
            <a:chOff x="4377469" y="1940727"/>
            <a:chExt cx="2476438" cy="2690254"/>
          </a:xfrm>
        </p:grpSpPr>
        <p:graphicFrame>
          <p:nvGraphicFramePr>
            <p:cNvPr id="5" name="Google Shape;154;p18"/>
            <p:cNvGraphicFramePr/>
            <p:nvPr/>
          </p:nvGraphicFramePr>
          <p:xfrm>
            <a:off x="4451960" y="1940727"/>
            <a:ext cx="2401947" cy="2690254"/>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11" name="Rounded Rectangle 10"/>
            <p:cNvSpPr/>
            <p:nvPr/>
          </p:nvSpPr>
          <p:spPr>
            <a:xfrm>
              <a:off x="4377470" y="2241176"/>
              <a:ext cx="2476437" cy="896471"/>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4377470" y="3122313"/>
              <a:ext cx="2476437" cy="685800"/>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4377469" y="3808113"/>
              <a:ext cx="2476437" cy="754334"/>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14" name="Google Shape;154;p18"/>
          <p:cNvGraphicFramePr/>
          <p:nvPr/>
        </p:nvGraphicFramePr>
        <p:xfrm>
          <a:off x="9169819" y="3482785"/>
          <a:ext cx="1409875" cy="1537288"/>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296;p32"/>
          <p:cNvSpPr txBox="1"/>
          <p:nvPr/>
        </p:nvSpPr>
        <p:spPr>
          <a:xfrm>
            <a:off x="1510050" y="2115906"/>
            <a:ext cx="7411101" cy="890808"/>
          </a:xfrm>
          <a:prstGeom prst="rect">
            <a:avLst/>
          </a:prstGeom>
          <a:noFill/>
          <a:ln>
            <a:noFill/>
          </a:ln>
        </p:spPr>
        <p:txBody>
          <a:bodyPr spcFirstLastPara="1" wrap="square" lIns="0" tIns="6455" rIns="0" bIns="0" anchor="t" anchorCtr="0">
            <a:noAutofit/>
          </a:bodyPr>
          <a:lstStyle/>
          <a:p>
            <a:pPr marL="6803"/>
            <a:r>
              <a:rPr lang="en-US" sz="3600" dirty="0">
                <a:latin typeface="Calibri"/>
                <a:ea typeface="Calibri"/>
                <a:cs typeface="Calibri"/>
                <a:sym typeface="Calibri"/>
              </a:rPr>
              <a:t>Make summaries of your data </a:t>
            </a:r>
            <a:r>
              <a:rPr lang="en-US" sz="3600" i="1" dirty="0">
                <a:latin typeface="Calibri"/>
                <a:ea typeface="Calibri"/>
                <a:cs typeface="Calibri"/>
                <a:sym typeface="Calibri"/>
              </a:rPr>
              <a:t>by group</a:t>
            </a:r>
            <a:endParaRPr sz="3600" i="1" dirty="0">
              <a:latin typeface="Calibri"/>
              <a:ea typeface="Calibri"/>
              <a:cs typeface="Calibri"/>
              <a:sym typeface="Calibri"/>
            </a:endParaRPr>
          </a:p>
        </p:txBody>
      </p:sp>
      <p:sp>
        <p:nvSpPr>
          <p:cNvPr id="18" name="Right Arrow 17"/>
          <p:cNvSpPr/>
          <p:nvPr/>
        </p:nvSpPr>
        <p:spPr>
          <a:xfrm rot="611046">
            <a:off x="8077727" y="3682611"/>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988954" flipV="1">
            <a:off x="8077727" y="489285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26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297787"/>
            <a:ext cx="6048449" cy="148928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72055" y="1709021"/>
            <a:ext cx="6159054"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Make summaries of your data</a:t>
            </a:r>
          </a:p>
        </p:txBody>
      </p:sp>
      <p:sp>
        <p:nvSpPr>
          <p:cNvPr id="26" name="TextBox 25"/>
          <p:cNvSpPr txBox="1"/>
          <p:nvPr/>
        </p:nvSpPr>
        <p:spPr>
          <a:xfrm>
            <a:off x="815160" y="763285"/>
            <a:ext cx="6239272" cy="923330"/>
          </a:xfrm>
          <a:prstGeom prst="rect">
            <a:avLst/>
          </a:prstGeom>
          <a:noFill/>
        </p:spPr>
        <p:txBody>
          <a:bodyPr wrap="none" rtlCol="0">
            <a:spAutoFit/>
          </a:bodyPr>
          <a:lstStyle/>
          <a:p>
            <a:r>
              <a:rPr lang="en-US" sz="5400" dirty="0" err="1">
                <a:latin typeface="+mj-lt"/>
                <a:sym typeface="Calibri"/>
              </a:rPr>
              <a:t>group_by</a:t>
            </a:r>
            <a:r>
              <a:rPr lang="en-US" sz="5400" dirty="0">
                <a:latin typeface="+mj-lt"/>
                <a:sym typeface="Calibri"/>
              </a:rPr>
              <a:t>() |&gt; summarize</a:t>
            </a:r>
            <a:r>
              <a:rPr lang="en-US" sz="5400" dirty="0">
                <a:latin typeface="Calibri"/>
                <a:sym typeface="Calibri"/>
              </a:rPr>
              <a:t>()</a:t>
            </a:r>
            <a:endParaRPr lang="en-US" dirty="0"/>
          </a:p>
        </p:txBody>
      </p:sp>
      <p:sp>
        <p:nvSpPr>
          <p:cNvPr id="14" name="Rectangle 13"/>
          <p:cNvSpPr/>
          <p:nvPr/>
        </p:nvSpPr>
        <p:spPr>
          <a:xfrm>
            <a:off x="2969821" y="2356383"/>
            <a:ext cx="6252355" cy="1323439"/>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group_by</a:t>
            </a:r>
            <a:r>
              <a:rPr lang="en-US" sz="2400" dirty="0">
                <a:solidFill>
                  <a:schemeClr val="tx1"/>
                </a:solidFill>
                <a:latin typeface="Consolas" panose="020B0609020204030204" pitchFamily="49" charset="0"/>
                <a:ea typeface="Courier New"/>
                <a:cs typeface="Consolas" panose="020B0609020204030204" pitchFamily="49" charset="0"/>
                <a:sym typeface="Courier New"/>
              </a:rPr>
              <a: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|&gt;</a:t>
            </a:r>
          </a:p>
          <a:p>
            <a:r>
              <a:rPr lang="en-US" sz="2400" dirty="0">
                <a:solidFill>
                  <a:schemeClr val="bg1">
                    <a:lumMod val="65000"/>
                  </a:schemeClr>
                </a:solidFill>
                <a:latin typeface="Consolas" panose="020B0609020204030204" pitchFamily="49" charset="0"/>
                <a:ea typeface="Courier New"/>
                <a:cs typeface="Consolas" panose="020B0609020204030204" pitchFamily="49" charset="0"/>
                <a:sym typeface="Courier New"/>
              </a:rPr>
              <a:t>	</a:t>
            </a:r>
            <a:r>
              <a:rPr lang="en-US" sz="2400" dirty="0">
                <a:latin typeface="Consolas" panose="020B0609020204030204" pitchFamily="49" charset="0"/>
                <a:ea typeface="Courier New"/>
                <a:cs typeface="Consolas" panose="020B0609020204030204" pitchFamily="49" charset="0"/>
                <a:sym typeface="Courier New"/>
              </a:rPr>
              <a:t>summarize(</a:t>
            </a:r>
            <a:r>
              <a:rPr lang="en-US" sz="2400" dirty="0" err="1">
                <a:solidFill>
                  <a:srgbClr val="538DD5"/>
                </a:solidFill>
                <a:latin typeface="Consolas" panose="020B0609020204030204" pitchFamily="49" charset="0"/>
                <a:ea typeface="Courier New"/>
                <a:cs typeface="Consolas" panose="020B0609020204030204" pitchFamily="49" charset="0"/>
                <a:sym typeface="Courier New"/>
              </a:rPr>
              <a:t>test_count</a:t>
            </a:r>
            <a:r>
              <a:rPr lang="en-US" sz="2400" dirty="0">
                <a:solidFill>
                  <a:srgbClr val="538DD5"/>
                </a:solidFill>
                <a:latin typeface="Consolas" panose="020B0609020204030204" pitchFamily="49" charset="0"/>
                <a:ea typeface="Courier New"/>
                <a:cs typeface="Consolas" panose="020B0609020204030204" pitchFamily="49" charset="0"/>
                <a:sym typeface="Courier New"/>
              </a:rPr>
              <a:t> </a:t>
            </a:r>
            <a:r>
              <a:rPr lang="en-US" sz="3200" b="1" dirty="0">
                <a:solidFill>
                  <a:schemeClr val="accent3"/>
                </a:solidFill>
                <a:latin typeface="Consolas" panose="020B0609020204030204" pitchFamily="49" charset="0"/>
                <a:ea typeface="Courier New"/>
                <a:cs typeface="Consolas" panose="020B0609020204030204" pitchFamily="49" charset="0"/>
                <a:sym typeface="Courier New"/>
              </a:rPr>
              <a:t>=</a:t>
            </a:r>
            <a:r>
              <a:rPr lang="en-US" sz="2400" dirty="0">
                <a:latin typeface="Consolas" panose="020B0609020204030204" pitchFamily="49" charset="0"/>
                <a:ea typeface="Courier New"/>
                <a:cs typeface="Consolas" panose="020B0609020204030204" pitchFamily="49" charset="0"/>
                <a:sym typeface="Courier New"/>
              </a:rPr>
              <a:t> </a:t>
            </a:r>
            <a:r>
              <a:rPr lang="en-US" sz="2400" dirty="0">
                <a:solidFill>
                  <a:srgbClr val="8DB4E2"/>
                </a:solidFill>
                <a:latin typeface="Consolas" panose="020B0609020204030204" pitchFamily="49" charset="0"/>
                <a:ea typeface="Courier New"/>
                <a:cs typeface="Consolas" panose="020B0609020204030204" pitchFamily="49" charset="0"/>
                <a:sym typeface="Courier New"/>
              </a:rPr>
              <a:t>n()</a:t>
            </a:r>
            <a:r>
              <a:rPr lang="en-US" sz="2400" dirty="0">
                <a:latin typeface="Consolas" panose="020B0609020204030204" pitchFamily="49" charset="0"/>
                <a:ea typeface="Courier New"/>
                <a:cs typeface="Consolas" panose="020B0609020204030204" pitchFamily="49" charset="0"/>
                <a:sym typeface="Courier New"/>
              </a:rPr>
              <a:t>)</a:t>
            </a:r>
            <a:endParaRPr lang="en-US" sz="1400" dirty="0"/>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6058753" y="547280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513281543"/>
              </p:ext>
            </p:extLst>
          </p:nvPr>
        </p:nvGraphicFramePr>
        <p:xfrm>
          <a:off x="1517032" y="4108141"/>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1072353994"/>
              </p:ext>
            </p:extLst>
          </p:nvPr>
        </p:nvGraphicFramePr>
        <p:xfrm>
          <a:off x="7091262" y="4110101"/>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err="1">
                          <a:solidFill>
                            <a:schemeClr val="tx1"/>
                          </a:solidFill>
                          <a:effectLst/>
                        </a:rPr>
                        <a:t>test_count</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882865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638350"/>
            <a:ext cx="6048449" cy="963609"/>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96781" y="1688855"/>
            <a:ext cx="10896425"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Count by one or more variables: equivalent to group by and summarize with n() </a:t>
            </a:r>
          </a:p>
        </p:txBody>
      </p:sp>
      <p:sp>
        <p:nvSpPr>
          <p:cNvPr id="26" name="TextBox 25"/>
          <p:cNvSpPr txBox="1"/>
          <p:nvPr/>
        </p:nvSpPr>
        <p:spPr>
          <a:xfrm>
            <a:off x="815160" y="763285"/>
            <a:ext cx="1742785" cy="923330"/>
          </a:xfrm>
          <a:prstGeom prst="rect">
            <a:avLst/>
          </a:prstGeom>
          <a:noFill/>
        </p:spPr>
        <p:txBody>
          <a:bodyPr wrap="none" rtlCol="0">
            <a:spAutoFit/>
          </a:bodyPr>
          <a:lstStyle/>
          <a:p>
            <a:r>
              <a:rPr lang="en-US" sz="5400" dirty="0">
                <a:latin typeface="+mj-lt"/>
                <a:sym typeface="Calibri"/>
              </a:rPr>
              <a:t>count ()</a:t>
            </a:r>
            <a:endParaRPr lang="en-US" dirty="0"/>
          </a:p>
        </p:txBody>
      </p:sp>
      <p:sp>
        <p:nvSpPr>
          <p:cNvPr id="14" name="Rectangle 13"/>
          <p:cNvSpPr/>
          <p:nvPr/>
        </p:nvSpPr>
        <p:spPr>
          <a:xfrm>
            <a:off x="2969824" y="2666736"/>
            <a:ext cx="6252355" cy="830997"/>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a:solidFill>
                  <a:schemeClr val="tx1"/>
                </a:solidFill>
                <a:latin typeface="Consolas" panose="020B0609020204030204" pitchFamily="49" charset="0"/>
                <a:ea typeface="Courier New"/>
                <a:cs typeface="Consolas" panose="020B0609020204030204" pitchFamily="49" charset="0"/>
                <a:sym typeface="Courier New"/>
              </a:rPr>
              <a:t>count(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a:t>
            </a:r>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5860742" y="5297561"/>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3298784402"/>
              </p:ext>
            </p:extLst>
          </p:nvPr>
        </p:nvGraphicFramePr>
        <p:xfrm>
          <a:off x="1517032" y="3932895"/>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256218877"/>
              </p:ext>
            </p:extLst>
          </p:nvPr>
        </p:nvGraphicFramePr>
        <p:xfrm>
          <a:off x="7091262" y="3934855"/>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n</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346938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4</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6</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a:bodyPr>
          <a:lstStyle/>
          <a:p>
            <a:r>
              <a:rPr lang="en-US" dirty="0"/>
              <a:t>Using count() generate a new table object </a:t>
            </a:r>
            <a:r>
              <a:rPr lang="en-US" dirty="0" err="1"/>
              <a:t>tests_per_subject</a:t>
            </a:r>
            <a:r>
              <a:rPr lang="en-US" dirty="0"/>
              <a:t> that shows the number of </a:t>
            </a:r>
            <a:r>
              <a:rPr lang="en-US" dirty="0" err="1"/>
              <a:t>labevents</a:t>
            </a:r>
            <a:r>
              <a:rPr lang="en-US" dirty="0"/>
              <a:t> per </a:t>
            </a:r>
            <a:r>
              <a:rPr lang="en-US" dirty="0" err="1"/>
              <a:t>subject_id</a:t>
            </a:r>
            <a:r>
              <a:rPr lang="en-US" dirty="0"/>
              <a:t>. View the first </a:t>
            </a:r>
            <a:r>
              <a:rPr lang="en-US"/>
              <a:t>100 rows of the table.</a:t>
            </a:r>
            <a:endParaRPr lang="en-US" dirty="0"/>
          </a:p>
        </p:txBody>
      </p:sp>
    </p:spTree>
    <p:extLst>
      <p:ext uri="{BB962C8B-B14F-4D97-AF65-F5344CB8AC3E}">
        <p14:creationId xmlns:p14="http://schemas.microsoft.com/office/powerpoint/2010/main" val="483295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endParaRPr lang="en-US" sz="3200" dirty="0">
              <a:solidFill>
                <a:schemeClr val="tx1"/>
              </a:solidFill>
            </a:endParaRP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WHERE </a:t>
            </a:r>
            <a:r>
              <a:rPr lang="en-US" sz="3200" dirty="0" err="1">
                <a:solidFill>
                  <a:schemeClr val="tx1"/>
                </a:solidFill>
              </a:rPr>
              <a:t>itemid</a:t>
            </a:r>
            <a:r>
              <a:rPr lang="en-US" sz="3200" dirty="0">
                <a:solidFill>
                  <a:schemeClr val="tx1"/>
                </a:solidFill>
              </a:rPr>
              <a:t> = 50809</a:t>
            </a: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4278288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itemid</a:t>
            </a:r>
            <a:r>
              <a:rPr lang="en-US" sz="3200" dirty="0">
                <a:solidFill>
                  <a:schemeClr val="tx1"/>
                </a:solidFill>
              </a:rPr>
              <a:t>, COUNT(*) AS n</a:t>
            </a: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GROUP BY </a:t>
            </a:r>
            <a:r>
              <a:rPr lang="en-US" sz="3200" dirty="0" err="1">
                <a:solidFill>
                  <a:schemeClr val="tx1"/>
                </a:solidFill>
              </a:rPr>
              <a:t>itemid</a:t>
            </a: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2345801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176-996E-E87E-8285-16DACF08E938}"/>
              </a:ext>
            </a:extLst>
          </p:cNvPr>
          <p:cNvSpPr>
            <a:spLocks noGrp="1"/>
          </p:cNvSpPr>
          <p:nvPr>
            <p:ph type="title"/>
          </p:nvPr>
        </p:nvSpPr>
        <p:spPr/>
        <p:txBody>
          <a:bodyPr/>
          <a:lstStyle/>
          <a:p>
            <a:r>
              <a:rPr lang="en-US" dirty="0" err="1"/>
              <a:t>show_query</a:t>
            </a:r>
            <a:r>
              <a:rPr lang="en-US" dirty="0"/>
              <a:t>() will display the SQL</a:t>
            </a:r>
          </a:p>
        </p:txBody>
      </p:sp>
      <p:sp>
        <p:nvSpPr>
          <p:cNvPr id="3" name="Content Placeholder 2">
            <a:extLst>
              <a:ext uri="{FF2B5EF4-FFF2-40B4-BE49-F238E27FC236}">
                <a16:creationId xmlns:a16="http://schemas.microsoft.com/office/drawing/2014/main" id="{3AB32492-E441-6FA8-D724-13DD30FDBD37}"/>
              </a:ext>
            </a:extLst>
          </p:cNvPr>
          <p:cNvSpPr>
            <a:spLocks noGrp="1"/>
          </p:cNvSpPr>
          <p:nvPr>
            <p:ph idx="1"/>
          </p:nvPr>
        </p:nvSpPr>
        <p:spPr>
          <a:xfrm>
            <a:off x="1024128" y="4261598"/>
            <a:ext cx="9720073" cy="2047762"/>
          </a:xfrm>
        </p:spPr>
        <p:txBody>
          <a:bodyPr/>
          <a:lstStyle/>
          <a:p>
            <a:r>
              <a:rPr lang="en-US" dirty="0"/>
              <a:t>&lt;SQL&gt; </a:t>
            </a:r>
          </a:p>
          <a:p>
            <a:r>
              <a:rPr lang="en-US" dirty="0">
                <a:solidFill>
                  <a:srgbClr val="3465A4"/>
                </a:solidFill>
                <a:effectLst/>
              </a:rPr>
              <a:t>SELECT</a:t>
            </a:r>
            <a:r>
              <a:rPr lang="en-US" dirty="0"/>
              <a:t> `</a:t>
            </a:r>
            <a:r>
              <a:rPr lang="en-US" dirty="0" err="1"/>
              <a:t>itemid</a:t>
            </a:r>
            <a:r>
              <a:rPr lang="en-US" dirty="0"/>
              <a:t>`, COUNT(*)</a:t>
            </a:r>
            <a:r>
              <a:rPr lang="en-US" dirty="0">
                <a:solidFill>
                  <a:srgbClr val="3465A4"/>
                </a:solidFill>
                <a:effectLst/>
              </a:rPr>
              <a:t> AS </a:t>
            </a:r>
            <a:r>
              <a:rPr lang="en-US" dirty="0"/>
              <a:t>`n` </a:t>
            </a:r>
          </a:p>
          <a:p>
            <a:r>
              <a:rPr lang="en-US" dirty="0">
                <a:solidFill>
                  <a:srgbClr val="3465A4"/>
                </a:solidFill>
                <a:effectLst/>
              </a:rPr>
              <a:t>FROM</a:t>
            </a:r>
            <a:r>
              <a:rPr lang="en-US" dirty="0"/>
              <a:t> `</a:t>
            </a:r>
            <a:r>
              <a:rPr lang="en-US" dirty="0" err="1"/>
              <a:t>labevents</a:t>
            </a:r>
            <a:r>
              <a:rPr lang="en-US" dirty="0"/>
              <a:t>` </a:t>
            </a:r>
          </a:p>
          <a:p>
            <a:r>
              <a:rPr lang="en-US" dirty="0">
                <a:solidFill>
                  <a:srgbClr val="3465A4"/>
                </a:solidFill>
                <a:effectLst/>
              </a:rPr>
              <a:t>GROUP BY</a:t>
            </a:r>
            <a:r>
              <a:rPr lang="en-US" dirty="0"/>
              <a:t> `</a:t>
            </a:r>
            <a:r>
              <a:rPr lang="en-US" dirty="0" err="1"/>
              <a:t>itemid</a:t>
            </a:r>
            <a:r>
              <a:rPr lang="en-US" dirty="0"/>
              <a:t>`</a:t>
            </a:r>
          </a:p>
        </p:txBody>
      </p:sp>
      <p:sp>
        <p:nvSpPr>
          <p:cNvPr id="4" name="Slide Number Placeholder 3">
            <a:extLst>
              <a:ext uri="{FF2B5EF4-FFF2-40B4-BE49-F238E27FC236}">
                <a16:creationId xmlns:a16="http://schemas.microsoft.com/office/drawing/2014/main" id="{8C959E30-D0CD-1C42-CD22-D1209DE9AE89}"/>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43</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D68CC764-0387-528A-C66D-D8CBAB900A22}"/>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a:t>
            </a:r>
            <a:r>
              <a:rPr lang="en-US" sz="3200" dirty="0" err="1">
                <a:solidFill>
                  <a:schemeClr val="tx1"/>
                </a:solidFill>
              </a:rPr>
              <a:t>show_query</a:t>
            </a:r>
            <a:r>
              <a:rPr lang="en-US" sz="3200" dirty="0">
                <a:solidFill>
                  <a:schemeClr val="tx1"/>
                </a:solidFill>
              </a:rPr>
              <a:t>()</a:t>
            </a:r>
          </a:p>
        </p:txBody>
      </p:sp>
    </p:spTree>
    <p:extLst>
      <p:ext uri="{BB962C8B-B14F-4D97-AF65-F5344CB8AC3E}">
        <p14:creationId xmlns:p14="http://schemas.microsoft.com/office/powerpoint/2010/main" val="871914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8" y="2084832"/>
            <a:ext cx="9561443" cy="169419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pic>
        <p:nvPicPr>
          <p:cNvPr id="6" name="Picture 5" descr="A screenshot of a computer&#10;&#10;Description automatically generated">
            <a:extLst>
              <a:ext uri="{FF2B5EF4-FFF2-40B4-BE49-F238E27FC236}">
                <a16:creationId xmlns:a16="http://schemas.microsoft.com/office/drawing/2014/main" id="{E28C9C73-B908-30FA-0422-55E1D2107DEB}"/>
              </a:ext>
            </a:extLst>
          </p:cNvPr>
          <p:cNvPicPr>
            <a:picLocks noChangeAspect="1"/>
          </p:cNvPicPr>
          <p:nvPr/>
        </p:nvPicPr>
        <p:blipFill>
          <a:blip r:embed="rId2"/>
          <a:stretch>
            <a:fillRect/>
          </a:stretch>
        </p:blipFill>
        <p:spPr>
          <a:xfrm>
            <a:off x="3245799" y="4284974"/>
            <a:ext cx="5138420" cy="1987333"/>
          </a:xfrm>
          <a:prstGeom prst="rect">
            <a:avLst/>
          </a:prstGeom>
        </p:spPr>
      </p:pic>
      <p:cxnSp>
        <p:nvCxnSpPr>
          <p:cNvPr id="8" name="Straight Arrow Connector 7">
            <a:extLst>
              <a:ext uri="{FF2B5EF4-FFF2-40B4-BE49-F238E27FC236}">
                <a16:creationId xmlns:a16="http://schemas.microsoft.com/office/drawing/2014/main" id="{EEFB20EB-D038-5671-9FF1-CC3396D00ABA}"/>
              </a:ext>
            </a:extLst>
          </p:cNvPr>
          <p:cNvCxnSpPr>
            <a:cxnSpLocks/>
          </p:cNvCxnSpPr>
          <p:nvPr/>
        </p:nvCxnSpPr>
        <p:spPr>
          <a:xfrm flipV="1">
            <a:off x="2763520" y="563735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C7D47-F135-A8FF-88A4-5AF74C4D9E61}"/>
              </a:ext>
            </a:extLst>
          </p:cNvPr>
          <p:cNvSpPr txBox="1"/>
          <p:nvPr/>
        </p:nvSpPr>
        <p:spPr>
          <a:xfrm>
            <a:off x="535779" y="5512380"/>
            <a:ext cx="2468880" cy="523220"/>
          </a:xfrm>
          <a:prstGeom prst="rect">
            <a:avLst/>
          </a:prstGeom>
          <a:noFill/>
        </p:spPr>
        <p:txBody>
          <a:bodyPr wrap="square" rtlCol="0">
            <a:spAutoFit/>
          </a:bodyPr>
          <a:lstStyle/>
          <a:p>
            <a:pPr algn="ctr"/>
            <a:r>
              <a:rPr lang="en-US" sz="2800" dirty="0"/>
              <a:t>table object</a:t>
            </a:r>
          </a:p>
        </p:txBody>
      </p:sp>
    </p:spTree>
    <p:extLst>
      <p:ext uri="{BB962C8B-B14F-4D97-AF65-F5344CB8AC3E}">
        <p14:creationId xmlns:p14="http://schemas.microsoft.com/office/powerpoint/2010/main" val="216585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7" y="2025987"/>
            <a:ext cx="9561443" cy="181149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collect()</a:t>
            </a:r>
          </a:p>
        </p:txBody>
      </p:sp>
      <p:pic>
        <p:nvPicPr>
          <p:cNvPr id="5" name="Picture 4" descr="A screenshot of a computer&#10;&#10;Description automatically generated">
            <a:extLst>
              <a:ext uri="{FF2B5EF4-FFF2-40B4-BE49-F238E27FC236}">
                <a16:creationId xmlns:a16="http://schemas.microsoft.com/office/drawing/2014/main" id="{871A6178-81ED-85B7-2764-FBAB0CBE79E9}"/>
              </a:ext>
            </a:extLst>
          </p:cNvPr>
          <p:cNvPicPr>
            <a:picLocks noChangeAspect="1"/>
          </p:cNvPicPr>
          <p:nvPr/>
        </p:nvPicPr>
        <p:blipFill>
          <a:blip r:embed="rId2"/>
          <a:stretch>
            <a:fillRect/>
          </a:stretch>
        </p:blipFill>
        <p:spPr>
          <a:xfrm>
            <a:off x="3184839" y="4288447"/>
            <a:ext cx="5138420" cy="1987333"/>
          </a:xfrm>
          <a:prstGeom prst="rect">
            <a:avLst/>
          </a:prstGeom>
        </p:spPr>
      </p:pic>
      <p:cxnSp>
        <p:nvCxnSpPr>
          <p:cNvPr id="6" name="Straight Arrow Connector 5">
            <a:extLst>
              <a:ext uri="{FF2B5EF4-FFF2-40B4-BE49-F238E27FC236}">
                <a16:creationId xmlns:a16="http://schemas.microsoft.com/office/drawing/2014/main" id="{183C6986-AE0D-30CC-BD1D-61C9B8F525AE}"/>
              </a:ext>
            </a:extLst>
          </p:cNvPr>
          <p:cNvCxnSpPr>
            <a:cxnSpLocks/>
          </p:cNvCxnSpPr>
          <p:nvPr/>
        </p:nvCxnSpPr>
        <p:spPr>
          <a:xfrm flipV="1">
            <a:off x="2702560" y="583911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C59BF3-0261-E19E-FCBD-9F037F40DFA6}"/>
              </a:ext>
            </a:extLst>
          </p:cNvPr>
          <p:cNvSpPr txBox="1"/>
          <p:nvPr/>
        </p:nvSpPr>
        <p:spPr>
          <a:xfrm>
            <a:off x="474819" y="5714140"/>
            <a:ext cx="2468880" cy="523220"/>
          </a:xfrm>
          <a:prstGeom prst="rect">
            <a:avLst/>
          </a:prstGeom>
          <a:noFill/>
        </p:spPr>
        <p:txBody>
          <a:bodyPr wrap="square" rtlCol="0">
            <a:spAutoFit/>
          </a:bodyPr>
          <a:lstStyle/>
          <a:p>
            <a:pPr algn="ctr"/>
            <a:r>
              <a:rPr lang="en-US" sz="2800" dirty="0"/>
              <a:t>data frame</a:t>
            </a:r>
          </a:p>
        </p:txBody>
      </p:sp>
      <p:pic>
        <p:nvPicPr>
          <p:cNvPr id="10" name="Picture 9" descr="A screenshot of a computer&#10;&#10;Description automatically generated">
            <a:extLst>
              <a:ext uri="{FF2B5EF4-FFF2-40B4-BE49-F238E27FC236}">
                <a16:creationId xmlns:a16="http://schemas.microsoft.com/office/drawing/2014/main" id="{B2E974E2-8841-C882-6231-3FBDE90DE852}"/>
              </a:ext>
            </a:extLst>
          </p:cNvPr>
          <p:cNvPicPr>
            <a:picLocks noChangeAspect="1"/>
          </p:cNvPicPr>
          <p:nvPr/>
        </p:nvPicPr>
        <p:blipFill>
          <a:blip r:embed="rId3"/>
          <a:stretch>
            <a:fillRect/>
          </a:stretch>
        </p:blipFill>
        <p:spPr>
          <a:xfrm>
            <a:off x="3184839" y="4285451"/>
            <a:ext cx="6024758" cy="1987333"/>
          </a:xfrm>
          <a:prstGeom prst="rect">
            <a:avLst/>
          </a:prstGeom>
        </p:spPr>
      </p:pic>
    </p:spTree>
    <p:extLst>
      <p:ext uri="{BB962C8B-B14F-4D97-AF65-F5344CB8AC3E}">
        <p14:creationId xmlns:p14="http://schemas.microsoft.com/office/powerpoint/2010/main" val="1298936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57C-6144-CDA7-537E-F59D87CBD3C1}"/>
              </a:ext>
            </a:extLst>
          </p:cNvPr>
          <p:cNvSpPr>
            <a:spLocks noGrp="1"/>
          </p:cNvSpPr>
          <p:nvPr>
            <p:ph type="title"/>
          </p:nvPr>
        </p:nvSpPr>
        <p:spPr/>
        <p:txBody>
          <a:bodyPr/>
          <a:lstStyle/>
          <a:p>
            <a:r>
              <a:rPr lang="en-US" dirty="0"/>
              <a:t>Disconnecting from the database</a:t>
            </a:r>
          </a:p>
        </p:txBody>
      </p:sp>
      <p:sp>
        <p:nvSpPr>
          <p:cNvPr id="4" name="Slide Number Placeholder 3">
            <a:extLst>
              <a:ext uri="{FF2B5EF4-FFF2-40B4-BE49-F238E27FC236}">
                <a16:creationId xmlns:a16="http://schemas.microsoft.com/office/drawing/2014/main" id="{EC8AF09C-A7E4-EB8C-B571-00CF1F1FE12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sp>
        <p:nvSpPr>
          <p:cNvPr id="5" name="Content Placeholder 4">
            <a:extLst>
              <a:ext uri="{FF2B5EF4-FFF2-40B4-BE49-F238E27FC236}">
                <a16:creationId xmlns:a16="http://schemas.microsoft.com/office/drawing/2014/main" id="{1F86AF40-B24E-A4C9-166A-A00A7ED8A1D7}"/>
              </a:ext>
            </a:extLst>
          </p:cNvPr>
          <p:cNvSpPr>
            <a:spLocks noGrp="1"/>
          </p:cNvSpPr>
          <p:nvPr>
            <p:ph idx="1"/>
          </p:nvPr>
        </p:nvSpPr>
        <p:spPr>
          <a:xfrm>
            <a:off x="3918204" y="2332355"/>
            <a:ext cx="3931920" cy="109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dbDisconnect</a:t>
            </a:r>
            <a:r>
              <a:rPr lang="en-US" sz="3200" dirty="0">
                <a:solidFill>
                  <a:schemeClr val="tx1"/>
                </a:solidFill>
              </a:rPr>
              <a:t>(con)</a:t>
            </a:r>
          </a:p>
        </p:txBody>
      </p:sp>
      <p:sp>
        <p:nvSpPr>
          <p:cNvPr id="6" name="Google Shape;137;p17">
            <a:extLst>
              <a:ext uri="{FF2B5EF4-FFF2-40B4-BE49-F238E27FC236}">
                <a16:creationId xmlns:a16="http://schemas.microsoft.com/office/drawing/2014/main" id="{2F43FFC3-5803-001A-A9AF-0511BE29A1BA}"/>
              </a:ext>
            </a:extLst>
          </p:cNvPr>
          <p:cNvSpPr/>
          <p:nvPr/>
        </p:nvSpPr>
        <p:spPr>
          <a:xfrm>
            <a:off x="4786932" y="3048253"/>
            <a:ext cx="2462296" cy="1744303"/>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dirty="0"/>
          </a:p>
        </p:txBody>
      </p:sp>
      <p:sp>
        <p:nvSpPr>
          <p:cNvPr id="7" name="TextBox 6">
            <a:extLst>
              <a:ext uri="{FF2B5EF4-FFF2-40B4-BE49-F238E27FC236}">
                <a16:creationId xmlns:a16="http://schemas.microsoft.com/office/drawing/2014/main" id="{077C100B-AEBD-9733-4FDD-233DCF2E6771}"/>
              </a:ext>
            </a:extLst>
          </p:cNvPr>
          <p:cNvSpPr txBox="1"/>
          <p:nvPr/>
        </p:nvSpPr>
        <p:spPr>
          <a:xfrm>
            <a:off x="4925880" y="3676523"/>
            <a:ext cx="2184400" cy="954107"/>
          </a:xfrm>
          <a:prstGeom prst="rect">
            <a:avLst/>
          </a:prstGeom>
          <a:noFill/>
        </p:spPr>
        <p:txBody>
          <a:bodyPr wrap="square" rtlCol="0">
            <a:spAutoFit/>
          </a:bodyPr>
          <a:lstStyle/>
          <a:p>
            <a:pPr algn="ctr"/>
            <a:r>
              <a:rPr lang="en-US" sz="2800" dirty="0">
                <a:solidFill>
                  <a:schemeClr val="bg1"/>
                </a:solidFill>
              </a:rPr>
              <a:t>connection object</a:t>
            </a:r>
          </a:p>
        </p:txBody>
      </p:sp>
      <p:sp>
        <p:nvSpPr>
          <p:cNvPr id="8" name="TextBox 7">
            <a:extLst>
              <a:ext uri="{FF2B5EF4-FFF2-40B4-BE49-F238E27FC236}">
                <a16:creationId xmlns:a16="http://schemas.microsoft.com/office/drawing/2014/main" id="{064B98A1-33E1-2F04-5C6F-5A7B3502A8C8}"/>
              </a:ext>
            </a:extLst>
          </p:cNvPr>
          <p:cNvSpPr txBox="1"/>
          <p:nvPr/>
        </p:nvSpPr>
        <p:spPr>
          <a:xfrm>
            <a:off x="1387348" y="5195566"/>
            <a:ext cx="8993632" cy="1077218"/>
          </a:xfrm>
          <a:prstGeom prst="rect">
            <a:avLst/>
          </a:prstGeom>
          <a:noFill/>
        </p:spPr>
        <p:txBody>
          <a:bodyPr wrap="square" rtlCol="0">
            <a:spAutoFit/>
          </a:bodyPr>
          <a:lstStyle/>
          <a:p>
            <a:pPr algn="ctr"/>
            <a:r>
              <a:rPr lang="en-US" sz="3200" dirty="0"/>
              <a:t>Close the connection when done with your work – particularly if you are running a script</a:t>
            </a:r>
          </a:p>
        </p:txBody>
      </p:sp>
    </p:spTree>
    <p:extLst>
      <p:ext uri="{BB962C8B-B14F-4D97-AF65-F5344CB8AC3E}">
        <p14:creationId xmlns:p14="http://schemas.microsoft.com/office/powerpoint/2010/main" val="1741863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a:xfrm>
            <a:off x="1024128" y="1981200"/>
            <a:ext cx="9720073" cy="4763824"/>
          </a:xfrm>
        </p:spPr>
        <p:txBody>
          <a:bodyPr>
            <a:normAutofit/>
          </a:bodyPr>
          <a:lstStyle/>
          <a:p>
            <a:pPr>
              <a:buFont typeface="Arial" panose="020B0604020202020204" pitchFamily="34" charset="0"/>
              <a:buChar char="•"/>
            </a:pPr>
            <a:r>
              <a:rPr lang="en-US" dirty="0"/>
              <a:t> </a:t>
            </a:r>
            <a:r>
              <a:rPr lang="en-US" sz="2400" dirty="0"/>
              <a:t>The DBI package provides functions that allow you to connect to databases from within RStudio</a:t>
            </a:r>
          </a:p>
          <a:p>
            <a:pPr>
              <a:buFont typeface="Arial" panose="020B0604020202020204" pitchFamily="34" charset="0"/>
              <a:buChar char="•"/>
            </a:pPr>
            <a:r>
              <a:rPr lang="en-US" sz="2400" dirty="0"/>
              <a:t> The connections package supports browsing of your database within the </a:t>
            </a:r>
            <a:r>
              <a:rPr lang="en-US" sz="2400" dirty="0" err="1"/>
              <a:t>Rstudio</a:t>
            </a:r>
            <a:r>
              <a:rPr lang="en-US" sz="2400" dirty="0"/>
              <a:t> Connections tab</a:t>
            </a:r>
          </a:p>
          <a:p>
            <a:pPr>
              <a:buFont typeface="Arial" panose="020B0604020202020204" pitchFamily="34" charset="0"/>
              <a:buChar char="•"/>
            </a:pPr>
            <a:r>
              <a:rPr lang="en-US" sz="2400" dirty="0"/>
              <a:t> After connecting to a database, table objects can be created and manipulated similarly to data frames</a:t>
            </a:r>
          </a:p>
          <a:p>
            <a:pPr>
              <a:buFont typeface="Arial" panose="020B0604020202020204" pitchFamily="34" charset="0"/>
              <a:buChar char="•"/>
            </a:pPr>
            <a:r>
              <a:rPr lang="en-US" sz="2400" dirty="0"/>
              <a:t> A package called </a:t>
            </a:r>
            <a:r>
              <a:rPr lang="en-US" sz="2400" dirty="0" err="1"/>
              <a:t>dbplyr</a:t>
            </a:r>
            <a:r>
              <a:rPr lang="en-US" sz="2400" dirty="0"/>
              <a:t> works in the background to translate </a:t>
            </a:r>
            <a:r>
              <a:rPr lang="en-US" sz="2400" dirty="0" err="1"/>
              <a:t>dplyr</a:t>
            </a:r>
            <a:r>
              <a:rPr lang="en-US" sz="2400" dirty="0"/>
              <a:t> functions into queries executed on the database</a:t>
            </a:r>
          </a:p>
          <a:p>
            <a:pPr>
              <a:buFont typeface="Arial" panose="020B0604020202020204" pitchFamily="34" charset="0"/>
              <a:buChar char="•"/>
            </a:pPr>
            <a:r>
              <a:rPr lang="en-US" sz="2400"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47</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48</a:t>
            </a:fld>
            <a:endParaRPr lang="en-US">
              <a:solidFill>
                <a:prstClr val="black">
                  <a:lumMod val="95000"/>
                  <a:lumOff val="5000"/>
                </a:prstClr>
              </a:solidFill>
            </a:endParaRPr>
          </a:p>
        </p:txBody>
      </p:sp>
    </p:spTree>
    <p:extLst>
      <p:ext uri="{BB962C8B-B14F-4D97-AF65-F5344CB8AC3E}">
        <p14:creationId xmlns:p14="http://schemas.microsoft.com/office/powerpoint/2010/main" val="217207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con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947440" y="2125029"/>
            <a:ext cx="2365216" cy="1246649"/>
            <a:chOff x="6929012" y="2106333"/>
            <a:chExt cx="2365216"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255210"/>
              <a:ext cx="2365216"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driver</a:t>
              </a:r>
              <a:endParaRPr lang="en-US" dirty="0">
                <a:solidFill>
                  <a:schemeClr val="bg1"/>
                </a:solidFill>
                <a:latin typeface="+mn-lt"/>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501237" y="5152374"/>
            <a:ext cx="6041571" cy="1536094"/>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501236" y="5174919"/>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additional connection options (file, user, pass, etc.)</a:t>
            </a:r>
            <a:endParaRPr lang="en-US" dirty="0">
              <a:solidFill>
                <a:schemeClr val="bg1"/>
              </a:solidFill>
              <a:latin typeface="+mn-lt"/>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697330" y="3235066"/>
              <a:ext cx="8235700"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con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106333"/>
            <a:ext cx="2365216" cy="1246649"/>
            <a:chOff x="6929012" y="2106333"/>
            <a:chExt cx="2365216"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255210"/>
              <a:ext cx="2365216"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driver</a:t>
              </a:r>
              <a:endParaRPr lang="en-US" dirty="0">
                <a:solidFill>
                  <a:schemeClr val="bg1"/>
                </a:solidFill>
                <a:latin typeface="+mn-lt"/>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3793074" y="5065772"/>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3793074" y="4817202"/>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file to connect to</a:t>
            </a:r>
          </a:p>
          <a:p>
            <a:pPr algn="ctr"/>
            <a:r>
              <a:rPr lang="en-US" sz="4000" dirty="0">
                <a:solidFill>
                  <a:schemeClr val="bg1"/>
                </a:solidFill>
                <a:latin typeface="+mn-lt"/>
              </a:rPr>
              <a:t>(writes file if it doesn’t exist)</a:t>
            </a:r>
            <a:endParaRPr lang="en-US" dirty="0">
              <a:solidFill>
                <a:schemeClr val="bg1"/>
              </a:solidFill>
              <a:latin typeface="+mn-lt"/>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504435" y="3235066"/>
              <a:ext cx="842859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con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40221</TotalTime>
  <Words>2141</Words>
  <Application>Microsoft Macintosh PowerPoint</Application>
  <PresentationFormat>Widescreen</PresentationFormat>
  <Paragraphs>398</Paragraphs>
  <Slides>48</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Aptos</vt:lpstr>
      <vt:lpstr>Arial</vt:lpstr>
      <vt:lpstr>Calibri</vt:lpstr>
      <vt:lpstr>Consolas</vt:lpstr>
      <vt:lpstr>Monaco</vt:lpstr>
      <vt:lpstr>Times New Roman</vt:lpstr>
      <vt:lpstr>Trebuchet MS</vt:lpstr>
      <vt:lpstr>Tw Cen MT</vt:lpstr>
      <vt:lpstr>Tw Cen MT Condensed</vt:lpstr>
      <vt:lpstr>Wingdings</vt:lpstr>
      <vt:lpstr>Wingdings 3</vt:lpstr>
      <vt:lpstr>Integral</vt:lpstr>
      <vt:lpstr>Databases with R: A Marriage Made in the Tidyverse</vt:lpstr>
      <vt:lpstr>PowerPoint Presentation</vt:lpstr>
      <vt:lpstr>Goal: Use database connection tools in R to extract and manipulate data</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PowerPoint Presentation</vt:lpstr>
      <vt:lpstr>PowerPoint Presentation</vt:lpstr>
      <vt:lpstr>PowerPoint Presentation</vt:lpstr>
      <vt:lpstr>Exercise 6</vt:lpstr>
      <vt:lpstr>dbplyr works in the background to translate your dplyr into SQL</vt:lpstr>
      <vt:lpstr>dbplyr works in the background to translate your dplyr into SQL</vt:lpstr>
      <vt:lpstr>show_query() will display the SQL</vt:lpstr>
      <vt:lpstr>collect() will retrieve data into a data frame</vt:lpstr>
      <vt:lpstr>collect() will retrieve data into a data frame</vt:lpstr>
      <vt:lpstr>Disconnecting from the database</vt:lpstr>
      <vt:lpstr>Summary</vt:lpstr>
      <vt:lpstr>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100</cp:revision>
  <dcterms:modified xsi:type="dcterms:W3CDTF">2024-05-17T20:59:13Z</dcterms:modified>
</cp:coreProperties>
</file>