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4"/>
  </p:notesMasterIdLst>
  <p:handoutMasterIdLst>
    <p:handoutMasterId r:id="rId15"/>
  </p:handoutMasterIdLst>
  <p:sldIdLst>
    <p:sldId id="360" r:id="rId2"/>
    <p:sldId id="362" r:id="rId3"/>
    <p:sldId id="355" r:id="rId4"/>
    <p:sldId id="400" r:id="rId5"/>
    <p:sldId id="379" r:id="rId6"/>
    <p:sldId id="384" r:id="rId7"/>
    <p:sldId id="406" r:id="rId8"/>
    <p:sldId id="382" r:id="rId9"/>
    <p:sldId id="383" r:id="rId10"/>
    <p:sldId id="391" r:id="rId11"/>
    <p:sldId id="404" r:id="rId12"/>
    <p:sldId id="390" r:id="rId13"/>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362"/>
            <p14:sldId id="355"/>
            <p14:sldId id="400"/>
            <p14:sldId id="379"/>
            <p14:sldId id="384"/>
            <p14:sldId id="406"/>
            <p14:sldId id="382"/>
            <p14:sldId id="383"/>
            <p14:sldId id="391"/>
            <p14:sldId id="404"/>
            <p14:sldId id="390"/>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A1A1A"/>
    <a:srgbClr val="78AAD6"/>
    <a:srgbClr val="D3908F"/>
    <a:srgbClr val="D0D1D2"/>
    <a:srgbClr val="8DB4E2"/>
    <a:srgbClr val="92B573"/>
    <a:srgbClr val="538DD5"/>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4630C-4AB4-B96F-50B3-800BD9FE48B3}" v="5" dt="2021-07-14T21:53:03.945"/>
    <p1510:client id="{F821318E-F24C-4D68-AE43-45F79F6BA226}" v="4" dt="2021-07-12T21:19:40.223"/>
  </p1510:revLst>
</p1510:revInfo>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4626" autoAdjust="0"/>
  </p:normalViewPr>
  <p:slideViewPr>
    <p:cSldViewPr snapToGrid="0">
      <p:cViewPr>
        <p:scale>
          <a:sx n="66" d="100"/>
          <a:sy n="66" d="100"/>
        </p:scale>
        <p:origin x="1524" y="300"/>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3/6/2024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Hello everyone and welcome to this years </a:t>
            </a:r>
            <a:r>
              <a:rPr lang="en-US" dirty="0" err="1">
                <a:latin typeface="Calibri"/>
                <a:cs typeface="Calibri"/>
              </a:rPr>
              <a:t>Introducton</a:t>
            </a:r>
            <a:r>
              <a:rPr lang="en-US" dirty="0">
                <a:latin typeface="Calibri"/>
                <a:cs typeface="Calibri"/>
              </a:rPr>
              <a:t> to R workshop. I am Amrom Obstfeld the organizer of the course representing the presenters. We are so excited you have made the decision to take the time to join us and learn about R and how it can be used to power reproducible high quality data analysis and data science. </a:t>
            </a:r>
          </a:p>
          <a:p>
            <a:pPr>
              <a:buNone/>
            </a:pPr>
            <a:r>
              <a:rPr lang="en-US" dirty="0">
                <a:latin typeface="Calibri"/>
                <a:cs typeface="Calibri"/>
              </a:rPr>
              <a:t>This workshop is designed for beginners who are brand new to R and new to coding in general. If you have some experience we're here to help you build up some R muscle memory, in addition to completely newbs we often see those looking for a refresher come back to take the workshop again, so welcome all.</a:t>
            </a: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So now that you've met us let's discuss for a moment how this workshop</a:t>
            </a:r>
            <a:r>
              <a:rPr lang="en-US" baseline="0" dirty="0"/>
              <a:t> is going to work</a:t>
            </a:r>
            <a:endParaRPr lang="en-US" dirty="0"/>
          </a:p>
        </p:txBody>
      </p:sp>
    </p:spTree>
    <p:extLst>
      <p:ext uri="{BB962C8B-B14F-4D97-AF65-F5344CB8AC3E}">
        <p14:creationId xmlns:p14="http://schemas.microsoft.com/office/powerpoint/2010/main" val="1367066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158750" indent="0">
              <a:buNone/>
            </a:pPr>
            <a:r>
              <a:rPr lang="en-US" baseline="0" dirty="0"/>
              <a:t>Great now that we are all acclimated I thought it would be nice if we could all drop our info into the chat so that we can all get a sense for who is in the workshop, just type in your name,  and briefly why are you attending </a:t>
            </a:r>
            <a:r>
              <a:rPr lang="en-US" baseline="0"/>
              <a:t>the workshop.</a:t>
            </a:r>
            <a:endParaRPr lang="en-US" baseline="0" dirty="0"/>
          </a:p>
          <a:p>
            <a:pPr marL="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657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6d7411d3e_0_13: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6d7411d3e_0_13: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 just some final words before we begin, no matter what you're learning but particularly coding, the best way to learn is by doing: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a:solidFill>
                  <a:srgbClr val="333333"/>
                </a:solidFill>
                <a:latin typeface="Arial" panose="020B0604020202020204" pitchFamily="34" charset="0"/>
                <a:cs typeface="Arial" panose="020B0604020202020204" pitchFamily="34" charset="0"/>
              </a:rPr>
              <a:t>Find a project, make a goal for yourself, push yourself to use R, it's</a:t>
            </a:r>
            <a:r>
              <a:rPr lang="en" sz="1100" baseline="0">
                <a:solidFill>
                  <a:srgbClr val="333333"/>
                </a:solidFill>
                <a:latin typeface="Arial" panose="020B0604020202020204" pitchFamily="34" charset="0"/>
                <a:cs typeface="Arial" panose="020B0604020202020204" pitchFamily="34" charset="0"/>
              </a:rPr>
              <a:t> OK to lean on some excel, we all do when we're starting out, but try to get that activation energy to get your hands typing code. We would not be teaching this course if we didn't strongly believe that R is accessible to all of you. So keep practicing and you'll get there.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baseline="0">
              <a:solidFill>
                <a:srgbClr val="333333"/>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baseline="0">
                <a:solidFill>
                  <a:srgbClr val="333333"/>
                </a:solidFill>
                <a:latin typeface="Arial" panose="020B0604020202020204" pitchFamily="34" charset="0"/>
                <a:cs typeface="Arial" panose="020B0604020202020204" pitchFamily="34" charset="0"/>
              </a:rPr>
              <a:t>With that let's get started with the workshop. Up next Joe will provide us with the basics of R and get us up and running with Rstudio Cloud.</a:t>
            </a:r>
            <a:endParaRPr lang="en" sz="1100">
              <a:solidFill>
                <a:srgbClr val="333333"/>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8178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I'm here just to give you a quick introduction after which we'll dive right into the meat of the workshop.</a:t>
            </a:r>
          </a:p>
        </p:txBody>
      </p:sp>
    </p:spTree>
    <p:extLst>
      <p:ext uri="{BB962C8B-B14F-4D97-AF65-F5344CB8AC3E}">
        <p14:creationId xmlns:p14="http://schemas.microsoft.com/office/powerpoint/2010/main" val="300496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Obviously we would love for those who are here today to all walk away and just start coding but the reality is that while that would be great we also have a set of more modest if more important goals</a:t>
            </a:r>
          </a:p>
          <a:p>
            <a:pPr>
              <a:buNone/>
            </a:pPr>
            <a:endParaRPr lang="en-US" dirty="0">
              <a:latin typeface="Calibri"/>
              <a:cs typeface="Calibri"/>
            </a:endParaRPr>
          </a:p>
          <a:p>
            <a:pPr marL="288925" lvl="1" indent="-288925">
              <a:buFont typeface="Arial,Sans-Serif"/>
              <a:buChar char="•"/>
            </a:pPr>
            <a:r>
              <a:rPr lang="en-US" dirty="0">
                <a:latin typeface="Calibri"/>
                <a:cs typeface="Calibri"/>
              </a:rPr>
              <a:t>We're here to </a:t>
            </a:r>
            <a:r>
              <a:rPr lang="en-US" dirty="0"/>
              <a:t>Advocate for the use of R as a means of improving reproducibility in clinical data analysis and I cannot emphasize enough how strongly we feel about this point</a:t>
            </a:r>
          </a:p>
          <a:p>
            <a:pPr marL="288925" lvl="1" indent="-288925">
              <a:buFont typeface="Arial,Sans-Serif"/>
              <a:buChar char="•"/>
            </a:pPr>
            <a:r>
              <a:rPr lang="en-US" dirty="0"/>
              <a:t>As we review this we will demonstrate how we can use R perform analyses of laboratory operational data</a:t>
            </a:r>
          </a:p>
          <a:p>
            <a:pPr marL="288925" lvl="1" indent="-288925">
              <a:buFont typeface="Arial,Sans-Serif"/>
              <a:buChar char="•"/>
            </a:pPr>
            <a:r>
              <a:rPr lang="en-US" dirty="0"/>
              <a:t>And we also hope to establish a baseline understanding of what tidy data is and how to implement a 'tidy' approach to data analysis within the framework of R</a:t>
            </a:r>
          </a:p>
        </p:txBody>
      </p:sp>
    </p:spTree>
    <p:extLst>
      <p:ext uri="{BB962C8B-B14F-4D97-AF65-F5344CB8AC3E}">
        <p14:creationId xmlns:p14="http://schemas.microsoft.com/office/powerpoint/2010/main" val="372072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42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4291121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1e91fc5f9_1_810: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1e91fc5f9_1_810: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r>
              <a:rPr lang="en-US" sz="1100" b="0" i="0" u="none" strike="noStrike" cap="none" dirty="0">
                <a:solidFill>
                  <a:srgbClr val="000000"/>
                </a:solidFill>
                <a:effectLst/>
                <a:latin typeface="Arial"/>
                <a:ea typeface="Arial"/>
                <a:cs typeface="Arial"/>
                <a:sym typeface="Arial"/>
              </a:rPr>
              <a:t>Sarah Dudgeon is a PhD Candidate at Yale University where she studies graph analytics and other advanced mechanisms of multi-modal healthcare data analysis. She additionally has experience in medical device regulation with the FDA, a Master of Public Health in Epidemiology and Biostatistics from Johns Hopkins Bloomberg School of Public Health, and a Bachelor of Science from University of Michigan in Kinesiology minoring in Engineering.</a:t>
            </a:r>
            <a:endParaRPr strike="noStrike" dirty="0"/>
          </a:p>
        </p:txBody>
      </p:sp>
    </p:spTree>
    <p:extLst>
      <p:ext uri="{BB962C8B-B14F-4D97-AF65-F5344CB8AC3E}">
        <p14:creationId xmlns:p14="http://schemas.microsoft.com/office/powerpoint/2010/main" val="2535251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1e91fc5f9_1_810: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1e91fc5f9_1_810: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Joseph Rudolf, MD is the medical director for the automated core laboratory at ARUP Laboratories in Salt Lake City, Utah</a:t>
            </a:r>
            <a:r>
              <a:rPr lang="en-US" sz="1100" b="0" i="0" u="none" strike="noStrike" cap="none">
                <a:solidFill>
                  <a:srgbClr val="000000"/>
                </a:solidFill>
                <a:effectLst/>
                <a:latin typeface="Arial"/>
                <a:ea typeface="Arial"/>
                <a:cs typeface="Arial"/>
                <a:sym typeface="Arial"/>
              </a:rPr>
              <a:t>.  His </a:t>
            </a:r>
            <a:r>
              <a:rPr lang="en-US" sz="1100" b="0" i="0" u="none" strike="noStrike" cap="none" dirty="0">
                <a:solidFill>
                  <a:srgbClr val="000000"/>
                </a:solidFill>
                <a:effectLst/>
                <a:latin typeface="Arial"/>
                <a:ea typeface="Arial"/>
                <a:cs typeface="Arial"/>
                <a:sym typeface="Arial"/>
              </a:rPr>
              <a:t>clinical and research interests focus on the intersection of informatics and clinical operations including clinical decision support, utilization management, and reporting and analytics. He is also passionate about clinical process improvement and initiatives to support quality and safety.</a:t>
            </a:r>
            <a:endParaRPr strike="noStrike" dirty="0"/>
          </a:p>
        </p:txBody>
      </p:sp>
    </p:spTree>
    <p:extLst>
      <p:ext uri="{BB962C8B-B14F-4D97-AF65-F5344CB8AC3E}">
        <p14:creationId xmlns:p14="http://schemas.microsoft.com/office/powerpoint/2010/main" val="533427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1e91fc5f9_1_793: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1e91fc5f9_1_793: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trike="noStrike" dirty="0"/>
              <a:t>Patrick Mathias, MD, PhD, is the Associate Medical Director of the Informatics Division in the Department of Laboratory Medicine at the University of Washington School of Medicine.</a:t>
            </a:r>
            <a:r>
              <a:rPr lang="en" strike="noStrike" dirty="0">
                <a:solidFill>
                  <a:schemeClr val="bg1"/>
                </a:solidFill>
              </a:rPr>
              <a:t> </a:t>
            </a:r>
            <a:r>
              <a:rPr lang="en" strike="noStrike" dirty="0"/>
              <a:t>His interests include developing data science and analytics as a core competency to improve clinical lab operations and laboratory stewardship, and applying clinical informatics approaches to mitigate laboratory-associated diagnostic errors. He is interested in developing and improving programming and data science education across all levels of pathology practice.</a:t>
            </a:r>
            <a:endParaRPr strike="noStrike" dirty="0"/>
          </a:p>
        </p:txBody>
      </p:sp>
    </p:spTree>
    <p:extLst>
      <p:ext uri="{BB962C8B-B14F-4D97-AF65-F5344CB8AC3E}">
        <p14:creationId xmlns:p14="http://schemas.microsoft.com/office/powerpoint/2010/main" val="1480749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e91fc5f9_1_787: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e91fc5f9_1_787: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indent="0">
              <a:buNone/>
            </a:pPr>
            <a:r>
              <a:rPr lang="en" dirty="0"/>
              <a:t>And this is me, Amrom Obstfeld MD, PhD, I am the Medical Director of the Division of Pathology Informatics at Children’s Hospital of Philadelphia. In</a:t>
            </a:r>
            <a:r>
              <a:rPr lang="en" baseline="0" dirty="0"/>
              <a:t> this role </a:t>
            </a:r>
            <a:r>
              <a:rPr lang="en-US" baseline="0" dirty="0"/>
              <a:t>I </a:t>
            </a:r>
            <a:r>
              <a:rPr lang="en" baseline="0" dirty="0"/>
              <a:t>lead </a:t>
            </a:r>
            <a:r>
              <a:rPr lang="en" dirty="0"/>
              <a:t>the development of analytic tools to aid in </a:t>
            </a:r>
            <a:r>
              <a:rPr lang="en" dirty="0">
                <a:solidFill>
                  <a:schemeClr val="dk1"/>
                </a:solidFill>
              </a:rPr>
              <a:t>quality </a:t>
            </a:r>
            <a:r>
              <a:rPr lang="en" dirty="0"/>
              <a:t>management and operation</a:t>
            </a:r>
            <a:r>
              <a:rPr lang="en-US" dirty="0"/>
              <a:t>s</a:t>
            </a:r>
            <a:r>
              <a:rPr lang="en" dirty="0"/>
              <a:t>, interfaces with other groups throughout the hospital on informatics initiatives </a:t>
            </a:r>
            <a:r>
              <a:rPr lang="en-US" dirty="0"/>
              <a:t>and I also </a:t>
            </a:r>
            <a:r>
              <a:rPr lang="en" dirty="0"/>
              <a:t>in design and implement </a:t>
            </a:r>
            <a:r>
              <a:rPr lang="en-US" dirty="0"/>
              <a:t>informatics </a:t>
            </a:r>
            <a:r>
              <a:rPr lang="en" dirty="0"/>
              <a:t>educational experiences for pathology trainees and faculty </a:t>
            </a:r>
            <a:r>
              <a:rPr lang="en" dirty="0">
                <a:solidFill>
                  <a:schemeClr val="dk1"/>
                </a:solidFill>
              </a:rPr>
              <a:t>at the University of Pennsylvania</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10046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D1B55A5-EA06-4610-B5BD-4E063C5A8283}" type="datetime1">
              <a:rPr lang="en-US" smtClean="0"/>
              <a:t>3/6/2024</a:t>
            </a:fld>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056687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63"/>
        <p:cNvGrpSpPr/>
        <p:nvPr/>
      </p:nvGrpSpPr>
      <p:grpSpPr>
        <a:xfrm>
          <a:off x="0" y="0"/>
          <a:ext cx="0" cy="0"/>
          <a:chOff x="0" y="0"/>
          <a:chExt cx="0" cy="0"/>
        </a:xfrm>
      </p:grpSpPr>
      <p:sp>
        <p:nvSpPr>
          <p:cNvPr id="264" name="Google Shape;264;p16"/>
          <p:cNvSpPr/>
          <p:nvPr/>
        </p:nvSpPr>
        <p:spPr>
          <a:xfrm>
            <a:off x="6646867" y="200"/>
            <a:ext cx="5545200" cy="6858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0"/>
          </a:p>
        </p:txBody>
      </p:sp>
      <p:sp>
        <p:nvSpPr>
          <p:cNvPr id="265" name="Google Shape;265;p16"/>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
        <p:nvSpPr>
          <p:cNvPr id="266" name="Google Shape;266;p16"/>
          <p:cNvSpPr txBox="1">
            <a:spLocks noGrp="1"/>
          </p:cNvSpPr>
          <p:nvPr>
            <p:ph type="title"/>
          </p:nvPr>
        </p:nvSpPr>
        <p:spPr>
          <a:xfrm>
            <a:off x="603632" y="827893"/>
            <a:ext cx="5313600" cy="11432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67" name="Google Shape;267;p16"/>
          <p:cNvSpPr txBox="1">
            <a:spLocks noGrp="1"/>
          </p:cNvSpPr>
          <p:nvPr>
            <p:ph type="body" idx="1"/>
          </p:nvPr>
        </p:nvSpPr>
        <p:spPr>
          <a:xfrm>
            <a:off x="603636" y="1883571"/>
            <a:ext cx="5313600" cy="4131200"/>
          </a:xfrm>
          <a:prstGeom prst="rect">
            <a:avLst/>
          </a:prstGeom>
        </p:spPr>
        <p:txBody>
          <a:bodyPr spcFirstLastPara="1" wrap="square" lIns="91425" tIns="91425" rIns="91425" bIns="91425" anchor="t" anchorCtr="0"/>
          <a:lstStyle>
            <a:lvl1pPr marL="609585" lvl="0" indent="-457189" rtl="0">
              <a:spcBef>
                <a:spcPts val="0"/>
              </a:spcBef>
              <a:spcAft>
                <a:spcPts val="0"/>
              </a:spcAft>
              <a:buSzPts val="1800"/>
              <a:buChar char="●"/>
              <a:defRPr>
                <a:solidFill>
                  <a:schemeClr val="lt1"/>
                </a:solidFill>
              </a:defRPr>
            </a:lvl1pPr>
            <a:lvl2pPr marL="1219170" lvl="1" indent="-423323" rtl="0">
              <a:spcBef>
                <a:spcPts val="2133"/>
              </a:spcBef>
              <a:spcAft>
                <a:spcPts val="0"/>
              </a:spcAft>
              <a:buSzPts val="1400"/>
              <a:buChar char="○"/>
              <a:defRPr>
                <a:solidFill>
                  <a:schemeClr val="lt1"/>
                </a:solidFill>
              </a:defRPr>
            </a:lvl2pPr>
            <a:lvl3pPr marL="1828754" lvl="2" indent="-423323" rtl="0">
              <a:spcBef>
                <a:spcPts val="2133"/>
              </a:spcBef>
              <a:spcAft>
                <a:spcPts val="0"/>
              </a:spcAft>
              <a:buSzPts val="1400"/>
              <a:buChar char="■"/>
              <a:defRPr>
                <a:solidFill>
                  <a:schemeClr val="lt1"/>
                </a:solidFill>
              </a:defRPr>
            </a:lvl3pPr>
            <a:lvl4pPr marL="2438339" lvl="3" indent="-423323" rtl="0">
              <a:spcBef>
                <a:spcPts val="2133"/>
              </a:spcBef>
              <a:spcAft>
                <a:spcPts val="0"/>
              </a:spcAft>
              <a:buSzPts val="1400"/>
              <a:buChar char="●"/>
              <a:defRPr>
                <a:solidFill>
                  <a:schemeClr val="lt1"/>
                </a:solidFill>
              </a:defRPr>
            </a:lvl4pPr>
            <a:lvl5pPr marL="3047924" lvl="4" indent="-423323" rtl="0">
              <a:spcBef>
                <a:spcPts val="2133"/>
              </a:spcBef>
              <a:spcAft>
                <a:spcPts val="0"/>
              </a:spcAft>
              <a:buSzPts val="1400"/>
              <a:buChar char="○"/>
              <a:defRPr>
                <a:solidFill>
                  <a:schemeClr val="lt1"/>
                </a:solidFill>
              </a:defRPr>
            </a:lvl5pPr>
            <a:lvl6pPr marL="3657509" lvl="5" indent="-423323" rtl="0">
              <a:spcBef>
                <a:spcPts val="2133"/>
              </a:spcBef>
              <a:spcAft>
                <a:spcPts val="0"/>
              </a:spcAft>
              <a:buSzPts val="1400"/>
              <a:buChar char="■"/>
              <a:defRPr>
                <a:solidFill>
                  <a:schemeClr val="lt1"/>
                </a:solidFill>
              </a:defRPr>
            </a:lvl6pPr>
            <a:lvl7pPr marL="4267093" lvl="6" indent="-423323" rtl="0">
              <a:spcBef>
                <a:spcPts val="2133"/>
              </a:spcBef>
              <a:spcAft>
                <a:spcPts val="0"/>
              </a:spcAft>
              <a:buSzPts val="1400"/>
              <a:buChar char="●"/>
              <a:defRPr>
                <a:solidFill>
                  <a:schemeClr val="lt1"/>
                </a:solidFill>
              </a:defRPr>
            </a:lvl7pPr>
            <a:lvl8pPr marL="4876678" lvl="7" indent="-423323" rtl="0">
              <a:spcBef>
                <a:spcPts val="2133"/>
              </a:spcBef>
              <a:spcAft>
                <a:spcPts val="0"/>
              </a:spcAft>
              <a:buSzPts val="1400"/>
              <a:buChar char="○"/>
              <a:defRPr>
                <a:solidFill>
                  <a:schemeClr val="lt1"/>
                </a:solidFill>
              </a:defRPr>
            </a:lvl8pPr>
            <a:lvl9pPr marL="5486263" lvl="8" indent="-423323" rtl="0">
              <a:spcBef>
                <a:spcPts val="2133"/>
              </a:spcBef>
              <a:spcAft>
                <a:spcPts val="2133"/>
              </a:spcAft>
              <a:buSzPts val="1400"/>
              <a:buChar char="■"/>
              <a:defRPr>
                <a:solidFill>
                  <a:schemeClr val="lt1"/>
                </a:solidFill>
              </a:defRPr>
            </a:lvl9pPr>
          </a:lstStyle>
          <a:p>
            <a:endParaRPr/>
          </a:p>
        </p:txBody>
      </p:sp>
    </p:spTree>
    <p:extLst>
      <p:ext uri="{BB962C8B-B14F-4D97-AF65-F5344CB8AC3E}">
        <p14:creationId xmlns:p14="http://schemas.microsoft.com/office/powerpoint/2010/main" val="1073852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58165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3/6/2024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6" r:id="rId8"/>
    <p:sldLayoutId id="2147483668" r:id="rId9"/>
    <p:sldLayoutId id="2147483669" r:id="rId10"/>
    <p:sldLayoutId id="2147483670" r:id="rId11"/>
    <p:sldLayoutId id="2147483671" r:id="rId12"/>
    <p:sldLayoutId id="2147483672" r:id="rId13"/>
    <p:sldLayoutId id="2147483675" r:id="rId14"/>
    <p:sldLayoutId id="2147483673" r:id="rId15"/>
    <p:sldLayoutId id="2147483676" r:id="rId16"/>
    <p:sldLayoutId id="2147483678" r:id="rId17"/>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363984" y="4960137"/>
            <a:ext cx="7865616" cy="1463040"/>
          </a:xfrm>
        </p:spPr>
        <p:txBody>
          <a:bodyPr>
            <a:noAutofit/>
          </a:bodyPr>
          <a:lstStyle/>
          <a:p>
            <a:r>
              <a:rPr lang="en-US" sz="7200">
                <a:solidFill>
                  <a:schemeClr val="tx1">
                    <a:lumMod val="65000"/>
                    <a:lumOff val="35000"/>
                  </a:schemeClr>
                </a:solidFill>
              </a:rPr>
              <a:t>API Introduction </a:t>
            </a:r>
            <a:r>
              <a:rPr lang="en-US" sz="7200" dirty="0">
                <a:solidFill>
                  <a:schemeClr val="tx1">
                    <a:lumMod val="65000"/>
                    <a:lumOff val="35000"/>
                  </a:schemeClr>
                </a:solidFill>
              </a:rPr>
              <a:t>to R Workshop </a:t>
            </a: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a:solidFill>
                  <a:schemeClr val="tx1">
                    <a:lumMod val="65000"/>
                    <a:lumOff val="35000"/>
                  </a:schemeClr>
                </a:solidFill>
              </a:rPr>
              <a:t>Amrom Obstfeld MD PhD</a:t>
            </a:r>
            <a:endParaRPr lang="en-US" sz="2800" b="1"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a:t>
            </a:fld>
            <a:endParaRPr lang="en-US">
              <a:solidFill>
                <a:prstClr val="black">
                  <a:lumMod val="95000"/>
                  <a:lumOff val="5000"/>
                </a:prstClr>
              </a:solidFill>
            </a:endParaRP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a:solidFill>
                  <a:schemeClr val="tx1">
                    <a:lumMod val="75000"/>
                    <a:lumOff val="25000"/>
                  </a:schemeClr>
                </a:solidFill>
              </a:rPr>
              <a:t>Workshop Workflow</a:t>
            </a:r>
          </a:p>
        </p:txBody>
      </p:sp>
    </p:spTree>
    <p:extLst>
      <p:ext uri="{BB962C8B-B14F-4D97-AF65-F5344CB8AC3E}">
        <p14:creationId xmlns:p14="http://schemas.microsoft.com/office/powerpoint/2010/main" val="349811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3600">
                <a:solidFill>
                  <a:srgbClr val="005493"/>
                </a:solidFill>
                <a:latin typeface="Arial" panose="020B0604020202020204" pitchFamily="34" charset="0"/>
                <a:ea typeface="Calibri"/>
                <a:cs typeface="Arial" panose="020B0604020202020204" pitchFamily="34" charset="0"/>
                <a:sym typeface="Calibri"/>
              </a:rPr>
              <a:t>Introduce yourself to your breakout roommates</a:t>
            </a:r>
          </a:p>
          <a:p>
            <a:pPr marL="6803"/>
            <a:endParaRPr lang="en-US" sz="3600">
              <a:solidFill>
                <a:srgbClr val="005493"/>
              </a:solidFill>
              <a:latin typeface="Arial" panose="020B0604020202020204" pitchFamily="34" charset="0"/>
              <a:ea typeface="Calibri"/>
              <a:cs typeface="Arial" panose="020B0604020202020204" pitchFamily="34" charset="0"/>
              <a:sym typeface="Calibri"/>
            </a:endParaRPr>
          </a:p>
        </p:txBody>
      </p:sp>
      <p:sp>
        <p:nvSpPr>
          <p:cNvPr id="6" name="Google Shape;53;p8"/>
          <p:cNvSpPr txBox="1"/>
          <p:nvPr/>
        </p:nvSpPr>
        <p:spPr>
          <a:xfrm>
            <a:off x="4064655" y="422246"/>
            <a:ext cx="3670259" cy="914464"/>
          </a:xfrm>
          <a:prstGeom prst="rect">
            <a:avLst/>
          </a:prstGeom>
          <a:noFill/>
          <a:ln>
            <a:noFill/>
          </a:ln>
        </p:spPr>
        <p:txBody>
          <a:bodyPr spcFirstLastPara="1" wrap="square" lIns="0" tIns="8504" rIns="0" bIns="0" anchor="t" anchorCtr="0">
            <a:noAutofit/>
          </a:bodyPr>
          <a:lstStyle/>
          <a:p>
            <a:pPr marL="6803" algn="ctr"/>
            <a:r>
              <a:rPr lang="en-US" sz="5196">
                <a:solidFill>
                  <a:srgbClr val="005493"/>
                </a:solidFill>
                <a:latin typeface="Arial" panose="020B0604020202020204" pitchFamily="34" charset="0"/>
                <a:ea typeface="Calibri"/>
                <a:cs typeface="Arial" panose="020B0604020202020204" pitchFamily="34" charset="0"/>
                <a:sym typeface="Calibri"/>
              </a:rPr>
              <a:t>Your Turn </a:t>
            </a:r>
            <a:endParaRPr sz="5196">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11</a:t>
            </a:fld>
            <a:endParaRPr lang="en-US">
              <a:solidFill>
                <a:prstClr val="black">
                  <a:lumMod val="95000"/>
                  <a:lumOff val="5000"/>
                </a:prstClr>
              </a:solidFill>
            </a:endParaRPr>
          </a:p>
        </p:txBody>
      </p:sp>
      <p:sp>
        <p:nvSpPr>
          <p:cNvPr id="3" name="Rectangle 2"/>
          <p:cNvSpPr/>
          <p:nvPr/>
        </p:nvSpPr>
        <p:spPr>
          <a:xfrm>
            <a:off x="3456373" y="3168859"/>
            <a:ext cx="6541356" cy="1754326"/>
          </a:xfrm>
          <a:prstGeom prst="rect">
            <a:avLst/>
          </a:prstGeom>
        </p:spPr>
        <p:txBody>
          <a:bodyPr wrap="square">
            <a:spAutoFit/>
          </a:bodyPr>
          <a:lstStyle/>
          <a:p>
            <a:pPr marL="6803" lvl="5"/>
            <a:r>
              <a:rPr lang="en-US" sz="3600" dirty="0">
                <a:solidFill>
                  <a:srgbClr val="005493"/>
                </a:solidFill>
                <a:latin typeface="Arial" panose="020B0604020202020204" pitchFamily="34" charset="0"/>
                <a:ea typeface="Calibri"/>
                <a:cs typeface="Arial" panose="020B0604020202020204" pitchFamily="34" charset="0"/>
                <a:sym typeface="Calibri"/>
              </a:rPr>
              <a:t>Who are you?</a:t>
            </a:r>
          </a:p>
          <a:p>
            <a:pPr marL="6803" lvl="5"/>
            <a:r>
              <a:rPr lang="en-US" sz="3600" dirty="0">
                <a:solidFill>
                  <a:srgbClr val="005493"/>
                </a:solidFill>
                <a:latin typeface="Arial" panose="020B0604020202020204" pitchFamily="34" charset="0"/>
                <a:ea typeface="Calibri"/>
                <a:cs typeface="Arial" panose="020B0604020202020204" pitchFamily="34" charset="0"/>
                <a:sym typeface="Calibri"/>
              </a:rPr>
              <a:t>What institution are you from?</a:t>
            </a:r>
          </a:p>
          <a:p>
            <a:pPr marL="6803" lvl="5"/>
            <a:r>
              <a:rPr lang="en-US" sz="3600" dirty="0">
                <a:solidFill>
                  <a:srgbClr val="005493"/>
                </a:solidFill>
                <a:latin typeface="Arial" panose="020B0604020202020204" pitchFamily="34" charset="0"/>
                <a:ea typeface="Calibri"/>
                <a:cs typeface="Arial" panose="020B0604020202020204" pitchFamily="34" charset="0"/>
                <a:sym typeface="Calibri"/>
              </a:rPr>
              <a:t>Why are you here?</a:t>
            </a:r>
          </a:p>
        </p:txBody>
      </p:sp>
    </p:spTree>
    <p:extLst>
      <p:ext uri="{BB962C8B-B14F-4D97-AF65-F5344CB8AC3E}">
        <p14:creationId xmlns:p14="http://schemas.microsoft.com/office/powerpoint/2010/main" val="381018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1125020" y="816546"/>
            <a:ext cx="1065138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t>Final Tips</a:t>
            </a:r>
            <a:endParaRPr/>
          </a:p>
          <a:p>
            <a:endParaRPr/>
          </a:p>
        </p:txBody>
      </p:sp>
      <p:sp>
        <p:nvSpPr>
          <p:cNvPr id="375" name="Google Shape;375;p33"/>
          <p:cNvSpPr txBox="1">
            <a:spLocks noGrp="1"/>
          </p:cNvSpPr>
          <p:nvPr>
            <p:ph type="body" idx="1"/>
          </p:nvPr>
        </p:nvSpPr>
        <p:spPr>
          <a:xfrm>
            <a:off x="415600" y="2025450"/>
            <a:ext cx="11360800" cy="4039749"/>
          </a:xfrm>
          <a:prstGeom prst="rect">
            <a:avLst/>
          </a:prstGeom>
        </p:spPr>
        <p:txBody>
          <a:bodyPr spcFirstLastPara="1" vert="horz" wrap="square" lIns="121900" tIns="121900" rIns="121900" bIns="121900" rtlCol="0" anchor="t" anchorCtr="0">
            <a:noAutofit/>
          </a:bodyPr>
          <a:lstStyle/>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The best way to learn to code is </a:t>
            </a:r>
            <a:r>
              <a:rPr lang="en" sz="3600">
                <a:solidFill>
                  <a:srgbClr val="333333"/>
                </a:solidFill>
                <a:latin typeface="Arial" panose="020B0604020202020204" pitchFamily="34" charset="0"/>
                <a:cs typeface="Arial" panose="020B0604020202020204" pitchFamily="34" charset="0"/>
              </a:rPr>
              <a:t>by doing!</a:t>
            </a:r>
            <a:endParaRPr lang="en"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endParaRPr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Google is your friend</a:t>
            </a:r>
            <a:endParaRPr sz="36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idx="12"/>
          </p:nvPr>
        </p:nvSpPr>
        <p:spPr/>
        <p:txBody>
          <a:bodyPr/>
          <a:lstStyle/>
          <a:p>
            <a:pPr algn="r"/>
            <a:fld id="{00000000-1234-1234-1234-123412341234}" type="slidenum">
              <a:rPr lang="en" smtClean="0"/>
              <a:pPr algn="r"/>
              <a:t>12</a:t>
            </a:fld>
            <a:endParaRPr lang="en"/>
          </a:p>
        </p:txBody>
      </p:sp>
    </p:spTree>
    <p:extLst>
      <p:ext uri="{BB962C8B-B14F-4D97-AF65-F5344CB8AC3E}">
        <p14:creationId xmlns:p14="http://schemas.microsoft.com/office/powerpoint/2010/main" val="298495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a:solidFill>
                  <a:schemeClr val="tx1">
                    <a:lumMod val="75000"/>
                    <a:lumOff val="25000"/>
                  </a:schemeClr>
                </a:solidFill>
              </a:rPr>
              <a:t>Course Introduction</a:t>
            </a:r>
          </a:p>
        </p:txBody>
      </p:sp>
    </p:spTree>
    <p:extLst>
      <p:ext uri="{BB962C8B-B14F-4D97-AF65-F5344CB8AC3E}">
        <p14:creationId xmlns:p14="http://schemas.microsoft.com/office/powerpoint/2010/main" val="203402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434343"/>
                </a:solidFill>
              </a:rPr>
              <a:t>Goals and Objectives</a:t>
            </a:r>
          </a:p>
        </p:txBody>
      </p:sp>
      <p:sp>
        <p:nvSpPr>
          <p:cNvPr id="3" name="TextBox 2"/>
          <p:cNvSpPr txBox="1"/>
          <p:nvPr/>
        </p:nvSpPr>
        <p:spPr>
          <a:xfrm>
            <a:off x="1024128" y="2353692"/>
            <a:ext cx="10096500" cy="3416320"/>
          </a:xfrm>
          <a:prstGeom prst="rect">
            <a:avLst/>
          </a:prstGeom>
          <a:noFill/>
        </p:spPr>
        <p:txBody>
          <a:bodyPr wrap="square" rtlCol="0">
            <a:spAutoFit/>
          </a:bodyPr>
          <a:lstStyle/>
          <a:p>
            <a:pPr marL="288925" lvl="1" indent="-288925">
              <a:buFont typeface="Arial" panose="020B0604020202020204" pitchFamily="34" charset="0"/>
              <a:buChar char="•"/>
            </a:pPr>
            <a:r>
              <a:rPr lang="en-US" sz="3600">
                <a:latin typeface="Arial Narrow" panose="020B0606020202030204" pitchFamily="34" charset="0"/>
              </a:rPr>
              <a:t>Advocate for the use of R as a means of improving reproducibility in clinical data analysis</a:t>
            </a:r>
          </a:p>
          <a:p>
            <a:pPr marL="288925" lvl="1" indent="-288925">
              <a:buFont typeface="Arial" panose="020B0604020202020204" pitchFamily="34" charset="0"/>
              <a:buChar char="•"/>
            </a:pPr>
            <a:r>
              <a:rPr lang="en-US" sz="3600">
                <a:latin typeface="Arial Narrow" panose="020B0606020202030204" pitchFamily="34" charset="0"/>
              </a:rPr>
              <a:t>Demonstrate how R is used to perform analyses of laboratory operational data</a:t>
            </a:r>
          </a:p>
          <a:p>
            <a:pPr marL="288925" lvl="1" indent="-288925">
              <a:buFont typeface="Arial" panose="020B0604020202020204" pitchFamily="34" charset="0"/>
              <a:buChar char="•"/>
            </a:pPr>
            <a:r>
              <a:rPr lang="en-US" sz="3600">
                <a:latin typeface="Arial Narrow" panose="020B0606020202030204" pitchFamily="34" charset="0"/>
              </a:rPr>
              <a:t>Establish a basis of understanding in the 'tidy' approach to data analysis within the framework of R</a:t>
            </a: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064"/>
            <a:ext cx="1012054" cy="214839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9" name="Table 88"/>
          <p:cNvGraphicFramePr>
            <a:graphicFrameLocks noGrp="1"/>
          </p:cNvGraphicFramePr>
          <p:nvPr>
            <p:extLst>
              <p:ext uri="{D42A27DB-BD31-4B8C-83A1-F6EECF244321}">
                <p14:modId xmlns:p14="http://schemas.microsoft.com/office/powerpoint/2010/main" val="3308395299"/>
              </p:ext>
            </p:extLst>
          </p:nvPr>
        </p:nvGraphicFramePr>
        <p:xfrm>
          <a:off x="754655" y="634705"/>
          <a:ext cx="10295262" cy="5026413"/>
        </p:xfrm>
        <a:graphic>
          <a:graphicData uri="http://schemas.openxmlformats.org/drawingml/2006/table">
            <a:tbl>
              <a:tblPr/>
              <a:tblGrid>
                <a:gridCol w="7166473">
                  <a:extLst>
                    <a:ext uri="{9D8B030D-6E8A-4147-A177-3AD203B41FA5}">
                      <a16:colId xmlns:a16="http://schemas.microsoft.com/office/drawing/2014/main" val="3978612482"/>
                    </a:ext>
                  </a:extLst>
                </a:gridCol>
                <a:gridCol w="3128789">
                  <a:extLst>
                    <a:ext uri="{9D8B030D-6E8A-4147-A177-3AD203B41FA5}">
                      <a16:colId xmlns:a16="http://schemas.microsoft.com/office/drawing/2014/main" val="974137365"/>
                    </a:ext>
                  </a:extLst>
                </a:gridCol>
              </a:tblGrid>
              <a:tr h="838271">
                <a:tc>
                  <a:txBody>
                    <a:bodyPr/>
                    <a:lstStyle/>
                    <a:p>
                      <a:pPr rtl="0" fontAlgn="t">
                        <a:spcBef>
                          <a:spcPts val="0"/>
                        </a:spcBef>
                        <a:spcAft>
                          <a:spcPts val="1500"/>
                        </a:spcAft>
                      </a:pPr>
                      <a:r>
                        <a:rPr lang="en-US" sz="2400" b="1" i="0" u="none" strike="noStrike" dirty="0">
                          <a:solidFill>
                            <a:srgbClr val="0000FF"/>
                          </a:solidFill>
                          <a:effectLst/>
                          <a:latin typeface="Arial"/>
                        </a:rPr>
                        <a:t>Session</a:t>
                      </a:r>
                      <a:endParaRPr lang="en-US" sz="2400" dirty="0">
                        <a:effectLst/>
                        <a:latin typeface="Arial"/>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tc>
                  <a:txBody>
                    <a:bodyPr/>
                    <a:lstStyle/>
                    <a:p>
                      <a:pPr rtl="0" fontAlgn="t">
                        <a:spcBef>
                          <a:spcPts val="0"/>
                        </a:spcBef>
                        <a:spcAft>
                          <a:spcPts val="1500"/>
                        </a:spcAft>
                      </a:pPr>
                      <a:r>
                        <a:rPr lang="en-US" sz="2400" b="1" i="0" u="none" strike="noStrike" dirty="0">
                          <a:solidFill>
                            <a:srgbClr val="0000FF"/>
                          </a:solidFill>
                          <a:effectLst/>
                          <a:latin typeface="Arial"/>
                        </a:rPr>
                        <a:t>Instructor</a:t>
                      </a:r>
                      <a:endParaRPr lang="en-US" sz="2400" dirty="0">
                        <a:effectLst/>
                        <a:latin typeface="Arial"/>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extLst>
                  <a:ext uri="{0D108BD9-81ED-4DB2-BD59-A6C34878D82A}">
                    <a16:rowId xmlns:a16="http://schemas.microsoft.com/office/drawing/2014/main" val="4028080633"/>
                  </a:ext>
                </a:extLst>
              </a:tr>
              <a:tr h="835058">
                <a:tc>
                  <a:txBody>
                    <a:bodyPr/>
                    <a:lstStyle/>
                    <a:p>
                      <a:pPr rtl="0" fontAlgn="t">
                        <a:spcBef>
                          <a:spcPts val="0"/>
                        </a:spcBef>
                        <a:spcAft>
                          <a:spcPts val="1500"/>
                        </a:spcAft>
                      </a:pPr>
                      <a:r>
                        <a:rPr lang="en-US" sz="2400" b="0" i="0" u="none" strike="noStrike" kern="1200" dirty="0">
                          <a:solidFill>
                            <a:srgbClr val="212121"/>
                          </a:solidFill>
                          <a:effectLst/>
                          <a:latin typeface="Arial" panose="020B0604020202020204" pitchFamily="34" charset="0"/>
                          <a:ea typeface="+mn-ea"/>
                          <a:cs typeface="+mn-cs"/>
                        </a:rPr>
                        <a:t>Introduction</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400" b="0" i="0" u="none" strike="noStrike" kern="1200" dirty="0">
                          <a:solidFill>
                            <a:srgbClr val="212121"/>
                          </a:solidFill>
                          <a:effectLst/>
                          <a:latin typeface="Arial"/>
                          <a:ea typeface="+mn-ea"/>
                          <a:cs typeface="+mn-cs"/>
                        </a:rPr>
                        <a:t>Amrom Obstfeld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0374226"/>
                  </a:ext>
                </a:extLst>
              </a:tr>
              <a:tr h="838271">
                <a:tc>
                  <a:txBody>
                    <a:bodyPr/>
                    <a:lstStyle/>
                    <a:p>
                      <a:pPr rtl="0" fontAlgn="t">
                        <a:spcBef>
                          <a:spcPts val="0"/>
                        </a:spcBef>
                        <a:spcAft>
                          <a:spcPts val="1500"/>
                        </a:spcAft>
                      </a:pPr>
                      <a:r>
                        <a:rPr lang="en-US" sz="2400" b="0" i="0" u="none" strike="noStrike" kern="1200">
                          <a:solidFill>
                            <a:srgbClr val="212121"/>
                          </a:solidFill>
                          <a:effectLst/>
                          <a:latin typeface="Arial"/>
                          <a:ea typeface="+mn-ea"/>
                          <a:cs typeface="+mn-cs"/>
                        </a:rPr>
                        <a:t>Introduction to R and RStudio </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400" b="0" i="0" u="none" strike="noStrike" kern="1200">
                          <a:solidFill>
                            <a:srgbClr val="212121"/>
                          </a:solidFill>
                          <a:effectLst/>
                          <a:latin typeface="Arial" panose="020B0604020202020204" pitchFamily="34" charset="0"/>
                          <a:ea typeface="+mn-ea"/>
                          <a:cs typeface="+mn-cs"/>
                        </a:rPr>
                        <a:t>Joe Rudolf</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0667567"/>
                  </a:ext>
                </a:extLst>
              </a:tr>
              <a:tr h="838271">
                <a:tc>
                  <a:txBody>
                    <a:bodyPr/>
                    <a:lstStyle/>
                    <a:p>
                      <a:pPr rtl="0" fontAlgn="t">
                        <a:spcBef>
                          <a:spcPts val="0"/>
                        </a:spcBef>
                        <a:spcAft>
                          <a:spcPts val="1500"/>
                        </a:spcAft>
                      </a:pPr>
                      <a:r>
                        <a:rPr lang="en-US" sz="2400" b="0" i="0" u="none" strike="noStrike" dirty="0">
                          <a:solidFill>
                            <a:srgbClr val="212121"/>
                          </a:solidFill>
                          <a:effectLst/>
                          <a:latin typeface="Arial" panose="020B0604020202020204" pitchFamily="34" charset="0"/>
                        </a:rPr>
                        <a:t>Data Transformation </a:t>
                      </a:r>
                      <a:endParaRPr lang="en-US" sz="2400" dirty="0">
                        <a:effectLst/>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lvl="0">
                        <a:spcBef>
                          <a:spcPts val="0"/>
                        </a:spcBef>
                        <a:spcAft>
                          <a:spcPts val="1500"/>
                        </a:spcAft>
                        <a:buNone/>
                      </a:pPr>
                      <a:r>
                        <a:rPr lang="en-US" sz="2400" b="0" i="0" u="none" strike="noStrike" noProof="0" dirty="0">
                          <a:solidFill>
                            <a:srgbClr val="212121"/>
                          </a:solidFill>
                          <a:effectLst/>
                          <a:latin typeface="Arial"/>
                        </a:rPr>
                        <a:t>Amrom Obstfeld</a:t>
                      </a:r>
                      <a:endParaRPr lang="en-US" sz="2400" dirty="0"/>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3930905"/>
                  </a:ext>
                </a:extLst>
              </a:tr>
              <a:tr h="838271">
                <a:tc>
                  <a:txBody>
                    <a:bodyPr/>
                    <a:lstStyle/>
                    <a:p>
                      <a:pPr rtl="0" fontAlgn="t">
                        <a:spcBef>
                          <a:spcPts val="0"/>
                        </a:spcBef>
                        <a:spcAft>
                          <a:spcPts val="1500"/>
                        </a:spcAft>
                      </a:pPr>
                      <a:r>
                        <a:rPr lang="en-US" sz="2400" b="0" i="0" u="none" strike="noStrike">
                          <a:solidFill>
                            <a:srgbClr val="212121"/>
                          </a:solidFill>
                          <a:effectLst/>
                          <a:latin typeface="Arial" panose="020B0604020202020204" pitchFamily="34" charset="0"/>
                        </a:rPr>
                        <a:t>Data Visualization</a:t>
                      </a:r>
                      <a:endParaRPr lang="en-US" sz="2400">
                        <a:effectLst/>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400" b="0" i="0" u="none" strike="noStrike" dirty="0">
                          <a:solidFill>
                            <a:srgbClr val="212121"/>
                          </a:solidFill>
                          <a:effectLst/>
                          <a:latin typeface="Arial"/>
                        </a:rPr>
                        <a:t>Sarah Dudgeon</a:t>
                      </a:r>
                      <a:endParaRPr lang="en-US" sz="2400" dirty="0">
                        <a:effectLst/>
                        <a:latin typeface="Arial"/>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06962476"/>
                  </a:ext>
                </a:extLst>
              </a:tr>
              <a:tr h="838271">
                <a:tc>
                  <a:txBody>
                    <a:bodyPr/>
                    <a:lstStyle/>
                    <a:p>
                      <a:pPr rtl="0" fontAlgn="t">
                        <a:spcBef>
                          <a:spcPts val="0"/>
                        </a:spcBef>
                        <a:spcAft>
                          <a:spcPts val="1500"/>
                        </a:spcAft>
                      </a:pPr>
                      <a:r>
                        <a:rPr lang="en-US" sz="2400" b="0" i="0" u="none" strike="noStrike" dirty="0">
                          <a:solidFill>
                            <a:srgbClr val="212121"/>
                          </a:solidFill>
                          <a:effectLst/>
                          <a:latin typeface="Arial" panose="020B0604020202020204" pitchFamily="34" charset="0"/>
                        </a:rPr>
                        <a:t>Dashboards</a:t>
                      </a:r>
                      <a:endParaRPr lang="en-US" sz="2400" dirty="0">
                        <a:effectLst/>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1500"/>
                        </a:spcAft>
                        <a:buClrTx/>
                        <a:buSzTx/>
                        <a:buFontTx/>
                        <a:buNone/>
                        <a:tabLst/>
                        <a:defRPr/>
                      </a:pPr>
                      <a:r>
                        <a:rPr lang="en-US" sz="2400" b="0" i="0" u="none" strike="noStrike" dirty="0">
                          <a:solidFill>
                            <a:srgbClr val="212121"/>
                          </a:solidFill>
                          <a:effectLst/>
                          <a:latin typeface="Arial" panose="020B0604020202020204" pitchFamily="34" charset="0"/>
                        </a:rPr>
                        <a:t>Patrick Mathias</a:t>
                      </a:r>
                      <a:endParaRPr lang="en-US" sz="2400" dirty="0">
                        <a:effectLst/>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51718709"/>
                  </a:ext>
                </a:extLst>
              </a:tr>
            </a:tbl>
          </a:graphicData>
        </a:graphic>
      </p:graphicFrame>
      <p:sp>
        <p:nvSpPr>
          <p:cNvPr id="4" name="Slide Number Placeholder 3"/>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359733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a:solidFill>
                  <a:schemeClr val="tx1">
                    <a:lumMod val="75000"/>
                    <a:lumOff val="25000"/>
                  </a:schemeClr>
                </a:solidFill>
              </a:rPr>
              <a:t>Who are we?</a:t>
            </a:r>
          </a:p>
        </p:txBody>
      </p:sp>
    </p:spTree>
    <p:extLst>
      <p:ext uri="{BB962C8B-B14F-4D97-AF65-F5344CB8AC3E}">
        <p14:creationId xmlns:p14="http://schemas.microsoft.com/office/powerpoint/2010/main" val="178361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744876" y="827893"/>
            <a:ext cx="5172356" cy="1143200"/>
          </a:xfrm>
          <a:prstGeom prst="rect">
            <a:avLst/>
          </a:prstGeom>
        </p:spPr>
        <p:txBody>
          <a:bodyPr spcFirstLastPara="1" vert="horz" wrap="square" lIns="121900" tIns="121900" rIns="121900" bIns="121900" rtlCol="0" anchor="t" anchorCtr="0">
            <a:noAutofit/>
          </a:bodyPr>
          <a:lstStyle/>
          <a:p>
            <a:r>
              <a:rPr lang="en" dirty="0">
                <a:solidFill>
                  <a:srgbClr val="434343"/>
                </a:solidFill>
              </a:rPr>
              <a:t>Sarah Dudgeon</a:t>
            </a:r>
            <a:endParaRPr dirty="0">
              <a:solidFill>
                <a:srgbClr val="434343"/>
              </a:solidFill>
            </a:endParaRPr>
          </a:p>
        </p:txBody>
      </p:sp>
      <p:sp>
        <p:nvSpPr>
          <p:cNvPr id="322" name="Google Shape;322;p25"/>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spcBef>
                <a:spcPts val="2133"/>
              </a:spcBef>
              <a:buClr>
                <a:schemeClr val="dk1"/>
              </a:buClr>
              <a:buSzPts val="1100"/>
              <a:buNone/>
            </a:pPr>
            <a:endParaRPr sz="1867" dirty="0">
              <a:solidFill>
                <a:srgbClr val="434343"/>
              </a:solidFill>
            </a:endParaRPr>
          </a:p>
          <a:p>
            <a:pPr marL="0" indent="0">
              <a:spcBef>
                <a:spcPts val="2133"/>
              </a:spcBef>
              <a:spcAft>
                <a:spcPts val="2133"/>
              </a:spcAft>
              <a:buNone/>
            </a:pPr>
            <a:endParaRPr sz="2400" dirty="0">
              <a:solidFill>
                <a:srgbClr val="434343"/>
              </a:solidFill>
            </a:endParaRPr>
          </a:p>
        </p:txBody>
      </p:sp>
      <p:sp>
        <p:nvSpPr>
          <p:cNvPr id="2" name="Slide Number Placeholder 1"/>
          <p:cNvSpPr>
            <a:spLocks noGrp="1"/>
          </p:cNvSpPr>
          <p:nvPr>
            <p:ph type="sldNum" idx="12"/>
          </p:nvPr>
        </p:nvSpPr>
        <p:spPr/>
        <p:txBody>
          <a:bodyPr/>
          <a:lstStyle/>
          <a:p>
            <a:pPr algn="r"/>
            <a:fld id="{00000000-1234-1234-1234-123412341234}" type="slidenum">
              <a:rPr lang="en" smtClean="0"/>
              <a:pPr algn="r"/>
              <a:t>6</a:t>
            </a:fld>
            <a:endParaRPr lang="en"/>
          </a:p>
        </p:txBody>
      </p:sp>
      <p:pic>
        <p:nvPicPr>
          <p:cNvPr id="4" name="Picture 3"/>
          <p:cNvPicPr>
            <a:picLocks noChangeAspect="1"/>
          </p:cNvPicPr>
          <p:nvPr/>
        </p:nvPicPr>
        <p:blipFill>
          <a:blip r:embed="rId3"/>
          <a:stretch>
            <a:fillRect/>
          </a:stretch>
        </p:blipFill>
        <p:spPr>
          <a:xfrm>
            <a:off x="7638767" y="1729419"/>
            <a:ext cx="3810000" cy="3619500"/>
          </a:xfrm>
          <a:prstGeom prst="rect">
            <a:avLst/>
          </a:prstGeom>
        </p:spPr>
      </p:pic>
      <p:sp>
        <p:nvSpPr>
          <p:cNvPr id="6" name="Google Shape;322;p25"/>
          <p:cNvSpPr txBox="1">
            <a:spLocks/>
          </p:cNvSpPr>
          <p:nvPr/>
        </p:nvSpPr>
        <p:spPr>
          <a:xfrm>
            <a:off x="756036" y="2035971"/>
            <a:ext cx="5313600" cy="41312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Clr>
                <a:schemeClr val="accent1"/>
              </a:buClr>
              <a:buSzPts val="1800"/>
              <a:buFont typeface="Tw Cen MT" panose="020B0602020104020603" pitchFamily="34" charset="0"/>
              <a:buChar char="●"/>
              <a:defRPr sz="2200" kern="1200">
                <a:solidFill>
                  <a:schemeClr val="lt1"/>
                </a:solidFill>
                <a:latin typeface="+mn-lt"/>
                <a:ea typeface="+mn-ea"/>
                <a:cs typeface="+mn-cs"/>
              </a:defRPr>
            </a:lvl1pPr>
            <a:lvl2pPr marL="1219170" lvl="1"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800" kern="1200">
                <a:solidFill>
                  <a:schemeClr val="lt1"/>
                </a:solidFill>
                <a:latin typeface="+mn-lt"/>
                <a:ea typeface="+mn-ea"/>
                <a:cs typeface="+mn-cs"/>
              </a:defRPr>
            </a:lvl2pPr>
            <a:lvl3pPr marL="1828754" lvl="2"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3pPr>
            <a:lvl4pPr marL="2438339" lvl="3"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4pPr>
            <a:lvl5pPr marL="3047924" lvl="4"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5pPr>
            <a:lvl6pPr marL="3657509" lvl="5"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6pPr>
            <a:lvl7pPr marL="4267093" lvl="6"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7pPr>
            <a:lvl8pPr marL="4876678" lvl="7"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Clr>
                <a:schemeClr val="accent1"/>
              </a:buClr>
              <a:buSzPts val="1400"/>
              <a:buFont typeface="Wingdings 3" pitchFamily="18" charset="2"/>
              <a:buChar char="■"/>
              <a:defRPr sz="1400" kern="1200">
                <a:solidFill>
                  <a:schemeClr val="lt1"/>
                </a:solidFill>
                <a:latin typeface="+mn-lt"/>
                <a:ea typeface="+mn-ea"/>
                <a:cs typeface="+mn-cs"/>
              </a:defRPr>
            </a:lvl9pPr>
          </a:lstStyle>
          <a:p>
            <a:pPr marL="0" indent="0">
              <a:buClr>
                <a:schemeClr val="dk1"/>
              </a:buClr>
              <a:buSzPts val="1100"/>
              <a:buNone/>
            </a:pPr>
            <a:r>
              <a:rPr lang="en-US" sz="1867" dirty="0">
                <a:solidFill>
                  <a:srgbClr val="434343"/>
                </a:solidFill>
              </a:rPr>
              <a:t>PhD Candidate, Department of Laboratory Medicine, Yale University School of Medicine</a:t>
            </a:r>
          </a:p>
          <a:p>
            <a:pPr marL="0" indent="0">
              <a:spcBef>
                <a:spcPts val="2133"/>
              </a:spcBef>
              <a:spcAft>
                <a:spcPts val="2133"/>
              </a:spcAft>
              <a:buFont typeface="Tw Cen MT" panose="020B0602020104020603" pitchFamily="34" charset="0"/>
              <a:buNone/>
            </a:pPr>
            <a:endParaRPr lang="en-US" sz="2400" dirty="0">
              <a:solidFill>
                <a:srgbClr val="434343"/>
              </a:solidFill>
            </a:endParaRPr>
          </a:p>
        </p:txBody>
      </p:sp>
    </p:spTree>
    <p:extLst>
      <p:ext uri="{BB962C8B-B14F-4D97-AF65-F5344CB8AC3E}">
        <p14:creationId xmlns:p14="http://schemas.microsoft.com/office/powerpoint/2010/main" val="105138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744876" y="827893"/>
            <a:ext cx="5172356" cy="1143200"/>
          </a:xfrm>
          <a:prstGeom prst="rect">
            <a:avLst/>
          </a:prstGeom>
        </p:spPr>
        <p:txBody>
          <a:bodyPr spcFirstLastPara="1" vert="horz" wrap="square" lIns="121900" tIns="121900" rIns="121900" bIns="121900" rtlCol="0" anchor="t" anchorCtr="0">
            <a:noAutofit/>
          </a:bodyPr>
          <a:lstStyle/>
          <a:p>
            <a:r>
              <a:rPr lang="en">
                <a:solidFill>
                  <a:srgbClr val="434343"/>
                </a:solidFill>
              </a:rPr>
              <a:t>Joseph Rudolf</a:t>
            </a:r>
            <a:endParaRPr>
              <a:solidFill>
                <a:srgbClr val="434343"/>
              </a:solidFill>
            </a:endParaRPr>
          </a:p>
        </p:txBody>
      </p:sp>
      <p:sp>
        <p:nvSpPr>
          <p:cNvPr id="322" name="Google Shape;322;p25"/>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1867" dirty="0">
                <a:solidFill>
                  <a:srgbClr val="434343"/>
                </a:solidFill>
              </a:rPr>
              <a:t>Assistant Professor, Department of Pathology, University of Utah Medical School</a:t>
            </a:r>
          </a:p>
          <a:p>
            <a:pPr marL="0" indent="0">
              <a:buClr>
                <a:schemeClr val="dk1"/>
              </a:buClr>
              <a:buSzPts val="1100"/>
              <a:buNone/>
            </a:pPr>
            <a:endParaRPr lang="en-US" sz="1867" dirty="0">
              <a:solidFill>
                <a:srgbClr val="434343"/>
              </a:solidFill>
            </a:endParaRPr>
          </a:p>
          <a:p>
            <a:pPr marL="0" indent="0">
              <a:buClr>
                <a:schemeClr val="dk1"/>
              </a:buClr>
              <a:buSzPts val="1100"/>
              <a:buNone/>
            </a:pPr>
            <a:r>
              <a:rPr lang="en-US" sz="1867" dirty="0">
                <a:solidFill>
                  <a:srgbClr val="434343"/>
                </a:solidFill>
              </a:rPr>
              <a:t>Medical Director, Automated Core Laboratory, ARUP Laboratories</a:t>
            </a:r>
          </a:p>
          <a:p>
            <a:pPr marL="0" indent="0">
              <a:spcBef>
                <a:spcPts val="2133"/>
              </a:spcBef>
              <a:buClr>
                <a:schemeClr val="dk1"/>
              </a:buClr>
              <a:buSzPts val="1100"/>
              <a:buNone/>
            </a:pPr>
            <a:endParaRPr sz="1867" dirty="0">
              <a:solidFill>
                <a:srgbClr val="434343"/>
              </a:solidFill>
            </a:endParaRPr>
          </a:p>
          <a:p>
            <a:pPr marL="0" indent="0">
              <a:spcBef>
                <a:spcPts val="2133"/>
              </a:spcBef>
              <a:spcAft>
                <a:spcPts val="2133"/>
              </a:spcAft>
              <a:buNone/>
            </a:pPr>
            <a:endParaRPr sz="2400" dirty="0">
              <a:solidFill>
                <a:srgbClr val="434343"/>
              </a:solidFill>
            </a:endParaRPr>
          </a:p>
        </p:txBody>
      </p:sp>
      <p:pic>
        <p:nvPicPr>
          <p:cNvPr id="323" name="Google Shape;323;p25"/>
          <p:cNvPicPr preferRelativeResize="0"/>
          <p:nvPr/>
        </p:nvPicPr>
        <p:blipFill>
          <a:blip r:embed="rId3">
            <a:alphaModFix/>
          </a:blip>
          <a:stretch>
            <a:fillRect/>
          </a:stretch>
        </p:blipFill>
        <p:spPr>
          <a:xfrm>
            <a:off x="7605713" y="866001"/>
            <a:ext cx="3791418" cy="4491812"/>
          </a:xfrm>
          <a:prstGeom prst="rect">
            <a:avLst/>
          </a:prstGeom>
          <a:noFill/>
          <a:ln>
            <a:noFill/>
          </a:ln>
        </p:spPr>
      </p:pic>
      <p:sp>
        <p:nvSpPr>
          <p:cNvPr id="2" name="Slide Number Placeholder 1"/>
          <p:cNvSpPr>
            <a:spLocks noGrp="1"/>
          </p:cNvSpPr>
          <p:nvPr>
            <p:ph type="sldNum" idx="12"/>
          </p:nvPr>
        </p:nvSpPr>
        <p:spPr/>
        <p:txBody>
          <a:bodyPr/>
          <a:lstStyle/>
          <a:p>
            <a:pPr algn="r"/>
            <a:fld id="{00000000-1234-1234-1234-123412341234}" type="slidenum">
              <a:rPr lang="en" smtClean="0"/>
              <a:pPr algn="r"/>
              <a:t>7</a:t>
            </a:fld>
            <a:endParaRPr lang="en"/>
          </a:p>
        </p:txBody>
      </p:sp>
    </p:spTree>
    <p:extLst>
      <p:ext uri="{BB962C8B-B14F-4D97-AF65-F5344CB8AC3E}">
        <p14:creationId xmlns:p14="http://schemas.microsoft.com/office/powerpoint/2010/main" val="409848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title"/>
          </p:nvPr>
        </p:nvSpPr>
        <p:spPr>
          <a:xfrm>
            <a:off x="757742" y="827893"/>
            <a:ext cx="5313600" cy="1143200"/>
          </a:xfrm>
          <a:prstGeom prst="rect">
            <a:avLst/>
          </a:prstGeom>
        </p:spPr>
        <p:txBody>
          <a:bodyPr spcFirstLastPara="1" vert="horz" wrap="square" lIns="121900" tIns="121900" rIns="121900" bIns="121900" rtlCol="0" anchor="t" anchorCtr="0">
            <a:noAutofit/>
          </a:bodyPr>
          <a:lstStyle/>
          <a:p>
            <a:r>
              <a:rPr lang="en">
                <a:solidFill>
                  <a:srgbClr val="434343"/>
                </a:solidFill>
              </a:rPr>
              <a:t>Patrick Mathias</a:t>
            </a:r>
            <a:endParaRPr>
              <a:solidFill>
                <a:srgbClr val="434343"/>
              </a:solidFill>
            </a:endParaRPr>
          </a:p>
        </p:txBody>
      </p:sp>
      <p:sp>
        <p:nvSpPr>
          <p:cNvPr id="308" name="Google Shape;308;p23"/>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sz="2400" dirty="0">
                <a:solidFill>
                  <a:srgbClr val="434343"/>
                </a:solidFill>
              </a:rPr>
              <a:t>Assistant Professor</a:t>
            </a:r>
            <a:r>
              <a:rPr lang="en" dirty="0">
                <a:solidFill>
                  <a:srgbClr val="434343"/>
                </a:solidFill>
              </a:rPr>
              <a:t>, </a:t>
            </a:r>
            <a:r>
              <a:rPr lang="en" sz="2400" dirty="0">
                <a:solidFill>
                  <a:srgbClr val="434343"/>
                </a:solidFill>
              </a:rPr>
              <a:t>Department of Laboratory Medicine and Pathology</a:t>
            </a:r>
            <a:endParaRPr dirty="0">
              <a:solidFill>
                <a:srgbClr val="434343"/>
              </a:solidFill>
            </a:endParaRPr>
          </a:p>
          <a:p>
            <a:pPr marL="0" indent="0">
              <a:spcBef>
                <a:spcPts val="2133"/>
              </a:spcBef>
              <a:buNone/>
            </a:pPr>
            <a:r>
              <a:rPr lang="en" sz="2400" dirty="0">
                <a:solidFill>
                  <a:srgbClr val="434343"/>
                </a:solidFill>
              </a:rPr>
              <a:t>University of Washington </a:t>
            </a:r>
            <a:r>
              <a:rPr lang="en" dirty="0">
                <a:solidFill>
                  <a:srgbClr val="434343"/>
                </a:solidFill>
              </a:rPr>
              <a:t>School of Medicine</a:t>
            </a:r>
            <a:endParaRPr dirty="0">
              <a:solidFill>
                <a:srgbClr val="434343"/>
              </a:solidFill>
            </a:endParaRPr>
          </a:p>
          <a:p>
            <a:pPr marL="0" indent="0">
              <a:spcBef>
                <a:spcPts val="2133"/>
              </a:spcBef>
              <a:spcAft>
                <a:spcPts val="2133"/>
              </a:spcAft>
              <a:buNone/>
            </a:pPr>
            <a:r>
              <a:rPr lang="en" dirty="0">
                <a:solidFill>
                  <a:srgbClr val="434343"/>
                </a:solidFill>
              </a:rPr>
              <a:t>Associate Medical Director, Laboratory Medicine and Pathology </a:t>
            </a:r>
            <a:r>
              <a:rPr lang="en">
                <a:solidFill>
                  <a:srgbClr val="434343"/>
                </a:solidFill>
              </a:rPr>
              <a:t>Informatics </a:t>
            </a:r>
            <a:endParaRPr lang="en" dirty="0">
              <a:solidFill>
                <a:srgbClr val="434343"/>
              </a:solidFill>
            </a:endParaRPr>
          </a:p>
        </p:txBody>
      </p:sp>
      <p:pic>
        <p:nvPicPr>
          <p:cNvPr id="309" name="Google Shape;309;p23"/>
          <p:cNvPicPr preferRelativeResize="0"/>
          <p:nvPr/>
        </p:nvPicPr>
        <p:blipFill>
          <a:blip r:embed="rId3">
            <a:alphaModFix/>
          </a:blip>
          <a:stretch>
            <a:fillRect/>
          </a:stretch>
        </p:blipFill>
        <p:spPr>
          <a:xfrm>
            <a:off x="7737075" y="718356"/>
            <a:ext cx="3364312" cy="4406032"/>
          </a:xfrm>
          <a:prstGeom prst="rect">
            <a:avLst/>
          </a:prstGeom>
          <a:noFill/>
          <a:ln>
            <a:noFill/>
          </a:ln>
        </p:spPr>
      </p:pic>
      <p:sp>
        <p:nvSpPr>
          <p:cNvPr id="2" name="Slide Number Placeholder 1"/>
          <p:cNvSpPr>
            <a:spLocks noGrp="1"/>
          </p:cNvSpPr>
          <p:nvPr>
            <p:ph type="sldNum" idx="12"/>
          </p:nvPr>
        </p:nvSpPr>
        <p:spPr/>
        <p:txBody>
          <a:bodyPr/>
          <a:lstStyle/>
          <a:p>
            <a:pPr algn="r"/>
            <a:fld id="{00000000-1234-1234-1234-123412341234}" type="slidenum">
              <a:rPr lang="en" smtClean="0"/>
              <a:pPr algn="r"/>
              <a:t>8</a:t>
            </a:fld>
            <a:endParaRPr lang="en"/>
          </a:p>
        </p:txBody>
      </p:sp>
    </p:spTree>
    <p:extLst>
      <p:ext uri="{BB962C8B-B14F-4D97-AF65-F5344CB8AC3E}">
        <p14:creationId xmlns:p14="http://schemas.microsoft.com/office/powerpoint/2010/main" val="117746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796246" y="827893"/>
            <a:ext cx="5120985" cy="1143200"/>
          </a:xfrm>
          <a:prstGeom prst="rect">
            <a:avLst/>
          </a:prstGeom>
        </p:spPr>
        <p:txBody>
          <a:bodyPr spcFirstLastPara="1" vert="horz" wrap="square" lIns="121900" tIns="121900" rIns="121900" bIns="121900" rtlCol="0" anchor="t" anchorCtr="0">
            <a:noAutofit/>
          </a:bodyPr>
          <a:lstStyle/>
          <a:p>
            <a:r>
              <a:rPr lang="en">
                <a:solidFill>
                  <a:srgbClr val="434343"/>
                </a:solidFill>
              </a:rPr>
              <a:t>Amrom Obstfeld</a:t>
            </a:r>
            <a:endParaRPr>
              <a:solidFill>
                <a:srgbClr val="434343"/>
              </a:solidFill>
            </a:endParaRPr>
          </a:p>
        </p:txBody>
      </p:sp>
      <p:sp>
        <p:nvSpPr>
          <p:cNvPr id="315" name="Google Shape;315;p24"/>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400" dirty="0">
                <a:solidFill>
                  <a:srgbClr val="434343"/>
                </a:solidFill>
              </a:rPr>
              <a:t>Associate Professor of Clinical Pathology and Laboratory Medicine</a:t>
            </a:r>
            <a:endParaRPr sz="2400" dirty="0">
              <a:solidFill>
                <a:srgbClr val="434343"/>
              </a:solidFill>
            </a:endParaRPr>
          </a:p>
          <a:p>
            <a:pPr marL="0" indent="0">
              <a:spcBef>
                <a:spcPts val="2133"/>
              </a:spcBef>
              <a:buClr>
                <a:schemeClr val="dk1"/>
              </a:buClr>
              <a:buSzPts val="1100"/>
              <a:buNone/>
            </a:pPr>
            <a:r>
              <a:rPr lang="en" sz="2400" dirty="0">
                <a:solidFill>
                  <a:srgbClr val="434343"/>
                </a:solidFill>
              </a:rPr>
              <a:t>Director of </a:t>
            </a:r>
            <a:r>
              <a:rPr lang="en-US" sz="2400" dirty="0">
                <a:solidFill>
                  <a:srgbClr val="434343"/>
                </a:solidFill>
              </a:rPr>
              <a:t>Pathology Informatics</a:t>
            </a:r>
            <a:endParaRPr sz="2400" dirty="0">
              <a:solidFill>
                <a:srgbClr val="434343"/>
              </a:solidFill>
            </a:endParaRPr>
          </a:p>
          <a:p>
            <a:pPr marL="0" indent="0">
              <a:spcBef>
                <a:spcPts val="2133"/>
              </a:spcBef>
              <a:buClr>
                <a:schemeClr val="dk1"/>
              </a:buClr>
              <a:buSzPts val="1100"/>
              <a:buNone/>
            </a:pPr>
            <a:r>
              <a:rPr lang="en" sz="2400" dirty="0">
                <a:solidFill>
                  <a:srgbClr val="434343"/>
                </a:solidFill>
              </a:rPr>
              <a:t>Children's Hospital of Philadelphia</a:t>
            </a:r>
            <a:endParaRPr sz="2400" dirty="0">
              <a:solidFill>
                <a:srgbClr val="434343"/>
              </a:solidFill>
            </a:endParaRPr>
          </a:p>
          <a:p>
            <a:pPr marL="0" indent="0">
              <a:spcBef>
                <a:spcPts val="2133"/>
              </a:spcBef>
              <a:spcAft>
                <a:spcPts val="2133"/>
              </a:spcAft>
              <a:buNone/>
            </a:pPr>
            <a:endParaRPr sz="2400" dirty="0">
              <a:solidFill>
                <a:srgbClr val="434343"/>
              </a:solidFill>
            </a:endParaRPr>
          </a:p>
        </p:txBody>
      </p:sp>
      <p:sp>
        <p:nvSpPr>
          <p:cNvPr id="2" name="Slide Number Placeholder 1"/>
          <p:cNvSpPr>
            <a:spLocks noGrp="1"/>
          </p:cNvSpPr>
          <p:nvPr>
            <p:ph type="sldNum" idx="12"/>
          </p:nvPr>
        </p:nvSpPr>
        <p:spPr/>
        <p:txBody>
          <a:bodyPr/>
          <a:lstStyle/>
          <a:p>
            <a:pPr algn="r"/>
            <a:fld id="{00000000-1234-1234-1234-123412341234}" type="slidenum">
              <a:rPr lang="en" smtClean="0"/>
              <a:pPr algn="r"/>
              <a:t>9</a:t>
            </a:fld>
            <a:endParaRPr lang="en"/>
          </a:p>
        </p:txBody>
      </p:sp>
      <p:pic>
        <p:nvPicPr>
          <p:cNvPr id="3" name="Picture 2"/>
          <p:cNvPicPr>
            <a:picLocks noChangeAspect="1"/>
          </p:cNvPicPr>
          <p:nvPr/>
        </p:nvPicPr>
        <p:blipFill>
          <a:blip r:embed="rId3"/>
          <a:stretch>
            <a:fillRect/>
          </a:stretch>
        </p:blipFill>
        <p:spPr>
          <a:xfrm>
            <a:off x="7915214" y="1133595"/>
            <a:ext cx="3179506" cy="4244165"/>
          </a:xfrm>
          <a:prstGeom prst="rect">
            <a:avLst/>
          </a:prstGeom>
        </p:spPr>
      </p:pic>
    </p:spTree>
    <p:extLst>
      <p:ext uri="{BB962C8B-B14F-4D97-AF65-F5344CB8AC3E}">
        <p14:creationId xmlns:p14="http://schemas.microsoft.com/office/powerpoint/2010/main" val="335626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982</Words>
  <Application>Microsoft Office PowerPoint</Application>
  <PresentationFormat>Widescreen</PresentationFormat>
  <Paragraphs>71</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Narrow</vt:lpstr>
      <vt:lpstr>Arial,Sans-Serif</vt:lpstr>
      <vt:lpstr>Calibri</vt:lpstr>
      <vt:lpstr>Tw Cen MT</vt:lpstr>
      <vt:lpstr>Tw Cen MT Condensed</vt:lpstr>
      <vt:lpstr>Wingdings 3</vt:lpstr>
      <vt:lpstr>Integral</vt:lpstr>
      <vt:lpstr>API Introduction to R Workshop </vt:lpstr>
      <vt:lpstr>Course Introduction</vt:lpstr>
      <vt:lpstr>Goals and Objectives</vt:lpstr>
      <vt:lpstr>PowerPoint Presentation</vt:lpstr>
      <vt:lpstr>Who are we?</vt:lpstr>
      <vt:lpstr>Sarah Dudgeon</vt:lpstr>
      <vt:lpstr>Joseph Rudolf</vt:lpstr>
      <vt:lpstr>Patrick Mathias</vt:lpstr>
      <vt:lpstr>Amrom Obstfeld</vt:lpstr>
      <vt:lpstr>Workshop Workflow</vt:lpstr>
      <vt:lpstr>PowerPoint Presentation</vt:lpstr>
      <vt:lpstr>Final Tips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86</cp:revision>
  <dcterms:modified xsi:type="dcterms:W3CDTF">2024-03-06T21:42:13Z</dcterms:modified>
</cp:coreProperties>
</file>