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6" r:id="rId4"/>
  </p:sldMasterIdLst>
  <p:notesMasterIdLst>
    <p:notesMasterId r:id="rId59"/>
  </p:notesMasterIdLst>
  <p:handoutMasterIdLst>
    <p:handoutMasterId r:id="rId60"/>
  </p:handoutMasterIdLst>
  <p:sldIdLst>
    <p:sldId id="360" r:id="rId5"/>
    <p:sldId id="400" r:id="rId6"/>
    <p:sldId id="355" r:id="rId7"/>
    <p:sldId id="415" r:id="rId8"/>
    <p:sldId id="408" r:id="rId9"/>
    <p:sldId id="409" r:id="rId10"/>
    <p:sldId id="486" r:id="rId11"/>
    <p:sldId id="410" r:id="rId12"/>
    <p:sldId id="411" r:id="rId13"/>
    <p:sldId id="414" r:id="rId14"/>
    <p:sldId id="362" r:id="rId15"/>
    <p:sldId id="417" r:id="rId16"/>
    <p:sldId id="416" r:id="rId17"/>
    <p:sldId id="418" r:id="rId18"/>
    <p:sldId id="419" r:id="rId19"/>
    <p:sldId id="420" r:id="rId20"/>
    <p:sldId id="421" r:id="rId21"/>
    <p:sldId id="422" r:id="rId22"/>
    <p:sldId id="423" r:id="rId23"/>
    <p:sldId id="438" r:id="rId24"/>
    <p:sldId id="436" r:id="rId25"/>
    <p:sldId id="455" r:id="rId26"/>
    <p:sldId id="456" r:id="rId27"/>
    <p:sldId id="448" r:id="rId28"/>
    <p:sldId id="457" r:id="rId29"/>
    <p:sldId id="458" r:id="rId30"/>
    <p:sldId id="475" r:id="rId31"/>
    <p:sldId id="474" r:id="rId32"/>
    <p:sldId id="476" r:id="rId33"/>
    <p:sldId id="268" r:id="rId34"/>
    <p:sldId id="453" r:id="rId35"/>
    <p:sldId id="440" r:id="rId36"/>
    <p:sldId id="444" r:id="rId37"/>
    <p:sldId id="452" r:id="rId38"/>
    <p:sldId id="364" r:id="rId39"/>
    <p:sldId id="460" r:id="rId40"/>
    <p:sldId id="464" r:id="rId41"/>
    <p:sldId id="463" r:id="rId42"/>
    <p:sldId id="465" r:id="rId43"/>
    <p:sldId id="466" r:id="rId44"/>
    <p:sldId id="467" r:id="rId45"/>
    <p:sldId id="468" r:id="rId46"/>
    <p:sldId id="471" r:id="rId47"/>
    <p:sldId id="472" r:id="rId48"/>
    <p:sldId id="473" r:id="rId49"/>
    <p:sldId id="477" r:id="rId50"/>
    <p:sldId id="478" r:id="rId51"/>
    <p:sldId id="470" r:id="rId52"/>
    <p:sldId id="481" r:id="rId53"/>
    <p:sldId id="431" r:id="rId54"/>
    <p:sldId id="482" r:id="rId55"/>
    <p:sldId id="483" r:id="rId56"/>
    <p:sldId id="484" r:id="rId57"/>
    <p:sldId id="485" r:id="rId58"/>
  </p:sldIdLst>
  <p:sldSz cx="12192000" cy="6858000"/>
  <p:notesSz cx="11309350" cy="201041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Start" id="{DD29F31D-FD3E-4656-95C7-E134B4FAAFA1}">
          <p14:sldIdLst>
            <p14:sldId id="360"/>
            <p14:sldId id="400"/>
            <p14:sldId id="355"/>
            <p14:sldId id="415"/>
            <p14:sldId id="408"/>
            <p14:sldId id="409"/>
            <p14:sldId id="486"/>
            <p14:sldId id="410"/>
            <p14:sldId id="411"/>
            <p14:sldId id="414"/>
            <p14:sldId id="362"/>
            <p14:sldId id="417"/>
            <p14:sldId id="416"/>
            <p14:sldId id="418"/>
            <p14:sldId id="419"/>
            <p14:sldId id="420"/>
            <p14:sldId id="421"/>
            <p14:sldId id="422"/>
            <p14:sldId id="423"/>
            <p14:sldId id="438"/>
            <p14:sldId id="436"/>
            <p14:sldId id="455"/>
            <p14:sldId id="456"/>
            <p14:sldId id="448"/>
            <p14:sldId id="457"/>
            <p14:sldId id="458"/>
            <p14:sldId id="475"/>
            <p14:sldId id="474"/>
            <p14:sldId id="476"/>
            <p14:sldId id="268"/>
            <p14:sldId id="453"/>
            <p14:sldId id="440"/>
            <p14:sldId id="444"/>
            <p14:sldId id="452"/>
            <p14:sldId id="364"/>
            <p14:sldId id="460"/>
            <p14:sldId id="464"/>
            <p14:sldId id="463"/>
            <p14:sldId id="465"/>
            <p14:sldId id="466"/>
            <p14:sldId id="467"/>
            <p14:sldId id="468"/>
            <p14:sldId id="471"/>
            <p14:sldId id="472"/>
            <p14:sldId id="473"/>
            <p14:sldId id="477"/>
            <p14:sldId id="478"/>
            <p14:sldId id="470"/>
            <p14:sldId id="481"/>
            <p14:sldId id="431"/>
            <p14:sldId id="482"/>
            <p14:sldId id="483"/>
            <p14:sldId id="484"/>
            <p14:sldId id="485"/>
          </p14:sldIdLst>
        </p14:section>
      </p14:sectionLst>
    </p:ext>
    <p:ext uri="{EFAFB233-063F-42B5-8137-9DF3F51BA10A}">
      <p15:sldGuideLst xmlns:p15="http://schemas.microsoft.com/office/powerpoint/2012/main">
        <p15:guide id="2" pos="7008" userDrawn="1">
          <p15:clr>
            <a:srgbClr val="000000"/>
          </p15:clr>
        </p15:guide>
        <p15:guide id="3" orient="horz" pos="32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504D"/>
    <a:srgbClr val="4F81BD"/>
    <a:srgbClr val="262626"/>
    <a:srgbClr val="FFFFFF"/>
    <a:srgbClr val="E69F9E"/>
    <a:srgbClr val="A1BDE5"/>
    <a:srgbClr val="87CB3D"/>
    <a:srgbClr val="FFC000"/>
    <a:srgbClr val="92D050"/>
    <a:srgbClr val="2683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6AA0D6-D5B9-4DC1-94AC-67657123FBBA}" v="48" dt="2024-05-15T19:34:01.735"/>
  </p1510:revLst>
</p1510:revInfo>
</file>

<file path=ppt/tableStyles.xml><?xml version="1.0" encoding="utf-8"?>
<a:tblStyleLst xmlns:a="http://schemas.openxmlformats.org/drawingml/2006/main" def="{71CB66AA-850D-4605-A19E-2ED404D436C7}">
  <a:tblStyle styleId="{71CB66AA-850D-4605-A19E-2ED404D436C7}"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09C1C93-8995-4D9E-87C8-A8817AF97DB9}" styleName="Table_1">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8A09481-35D7-4565-9225-4E10A05E4E98}" styleName="Table_2">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88277" autoAdjust="0"/>
  </p:normalViewPr>
  <p:slideViewPr>
    <p:cSldViewPr snapToGrid="0">
      <p:cViewPr>
        <p:scale>
          <a:sx n="88" d="100"/>
          <a:sy n="88" d="100"/>
        </p:scale>
        <p:origin x="155" y="147"/>
      </p:cViewPr>
      <p:guideLst>
        <p:guide pos="7008"/>
        <p:guide orient="horz" pos="32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handoutMaster" Target="handoutMasters/handoutMaster1.xml"/><Relationship Id="rId65"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bstfeld, Amrom E" userId="723fc76c-ee2b-4721-b304-153613f0d15a" providerId="ADAL" clId="{436AA0D6-D5B9-4DC1-94AC-67657123FBBA}"/>
    <pc:docChg chg="undo custSel addSld delSld modSld sldOrd modSection">
      <pc:chgData name="Obstfeld, Amrom E" userId="723fc76c-ee2b-4721-b304-153613f0d15a" providerId="ADAL" clId="{436AA0D6-D5B9-4DC1-94AC-67657123FBBA}" dt="2024-05-16T02:18:47.732" v="410"/>
      <pc:docMkLst>
        <pc:docMk/>
      </pc:docMkLst>
      <pc:sldChg chg="modSp mod">
        <pc:chgData name="Obstfeld, Amrom E" userId="723fc76c-ee2b-4721-b304-153613f0d15a" providerId="ADAL" clId="{436AA0D6-D5B9-4DC1-94AC-67657123FBBA}" dt="2024-05-10T21:28:30.164" v="2"/>
        <pc:sldMkLst>
          <pc:docMk/>
          <pc:sldMk cId="1711487330" sldId="360"/>
        </pc:sldMkLst>
        <pc:spChg chg="mod">
          <ac:chgData name="Obstfeld, Amrom E" userId="723fc76c-ee2b-4721-b304-153613f0d15a" providerId="ADAL" clId="{436AA0D6-D5B9-4DC1-94AC-67657123FBBA}" dt="2024-05-10T21:28:30.164" v="2"/>
          <ac:spMkLst>
            <pc:docMk/>
            <pc:sldMk cId="1711487330" sldId="360"/>
            <ac:spMk id="2" creationId="{E4BE21EB-9D6E-D849-996D-9189EB63587A}"/>
          </ac:spMkLst>
        </pc:spChg>
      </pc:sldChg>
      <pc:sldChg chg="modSp mod">
        <pc:chgData name="Obstfeld, Amrom E" userId="723fc76c-ee2b-4721-b304-153613f0d15a" providerId="ADAL" clId="{436AA0D6-D5B9-4DC1-94AC-67657123FBBA}" dt="2024-05-10T22:07:25.116" v="116" actId="20577"/>
        <pc:sldMkLst>
          <pc:docMk/>
          <pc:sldMk cId="3376300343" sldId="408"/>
        </pc:sldMkLst>
        <pc:spChg chg="mod">
          <ac:chgData name="Obstfeld, Amrom E" userId="723fc76c-ee2b-4721-b304-153613f0d15a" providerId="ADAL" clId="{436AA0D6-D5B9-4DC1-94AC-67657123FBBA}" dt="2024-05-10T22:07:25.116" v="116" actId="20577"/>
          <ac:spMkLst>
            <pc:docMk/>
            <pc:sldMk cId="3376300343" sldId="408"/>
            <ac:spMk id="6" creationId="{00000000-0000-0000-0000-000000000000}"/>
          </ac:spMkLst>
        </pc:spChg>
      </pc:sldChg>
      <pc:sldChg chg="modSp">
        <pc:chgData name="Obstfeld, Amrom E" userId="723fc76c-ee2b-4721-b304-153613f0d15a" providerId="ADAL" clId="{436AA0D6-D5B9-4DC1-94AC-67657123FBBA}" dt="2024-05-10T21:48:55.485" v="15" actId="20577"/>
        <pc:sldMkLst>
          <pc:docMk/>
          <pc:sldMk cId="3485332227" sldId="409"/>
        </pc:sldMkLst>
        <pc:graphicFrameChg chg="mod">
          <ac:chgData name="Obstfeld, Amrom E" userId="723fc76c-ee2b-4721-b304-153613f0d15a" providerId="ADAL" clId="{436AA0D6-D5B9-4DC1-94AC-67657123FBBA}" dt="2024-05-10T21:48:55.485" v="15" actId="20577"/>
          <ac:graphicFrameMkLst>
            <pc:docMk/>
            <pc:sldMk cId="3485332227" sldId="409"/>
            <ac:graphicFrameMk id="7" creationId="{6A634281-026F-C576-C957-3392CBDF51FF}"/>
          </ac:graphicFrameMkLst>
        </pc:graphicFrameChg>
      </pc:sldChg>
      <pc:sldChg chg="modSp mod">
        <pc:chgData name="Obstfeld, Amrom E" userId="723fc76c-ee2b-4721-b304-153613f0d15a" providerId="ADAL" clId="{436AA0D6-D5B9-4DC1-94AC-67657123FBBA}" dt="2024-05-10T22:04:45.190" v="113" actId="20577"/>
        <pc:sldMkLst>
          <pc:docMk/>
          <pc:sldMk cId="3231892943" sldId="411"/>
        </pc:sldMkLst>
        <pc:spChg chg="mod">
          <ac:chgData name="Obstfeld, Amrom E" userId="723fc76c-ee2b-4721-b304-153613f0d15a" providerId="ADAL" clId="{436AA0D6-D5B9-4DC1-94AC-67657123FBBA}" dt="2024-05-10T22:04:45.190" v="113" actId="20577"/>
          <ac:spMkLst>
            <pc:docMk/>
            <pc:sldMk cId="3231892943" sldId="411"/>
            <ac:spMk id="3" creationId="{879B1750-A729-301F-F883-CFC3D6AB8993}"/>
          </ac:spMkLst>
        </pc:spChg>
      </pc:sldChg>
      <pc:sldChg chg="addSp modSp mod modAnim">
        <pc:chgData name="Obstfeld, Amrom E" userId="723fc76c-ee2b-4721-b304-153613f0d15a" providerId="ADAL" clId="{436AA0D6-D5B9-4DC1-94AC-67657123FBBA}" dt="2024-05-15T15:23:53.125" v="327" actId="114"/>
        <pc:sldMkLst>
          <pc:docMk/>
          <pc:sldMk cId="3070578504" sldId="414"/>
        </pc:sldMkLst>
        <pc:spChg chg="add mod">
          <ac:chgData name="Obstfeld, Amrom E" userId="723fc76c-ee2b-4721-b304-153613f0d15a" providerId="ADAL" clId="{436AA0D6-D5B9-4DC1-94AC-67657123FBBA}" dt="2024-05-15T15:23:53.125" v="327" actId="114"/>
          <ac:spMkLst>
            <pc:docMk/>
            <pc:sldMk cId="3070578504" sldId="414"/>
            <ac:spMk id="3" creationId="{D9D0FE58-0051-3B11-CC96-95D253E32990}"/>
          </ac:spMkLst>
        </pc:spChg>
        <pc:spChg chg="mod">
          <ac:chgData name="Obstfeld, Amrom E" userId="723fc76c-ee2b-4721-b304-153613f0d15a" providerId="ADAL" clId="{436AA0D6-D5B9-4DC1-94AC-67657123FBBA}" dt="2024-05-15T15:20:53.353" v="319" actId="14100"/>
          <ac:spMkLst>
            <pc:docMk/>
            <pc:sldMk cId="3070578504" sldId="414"/>
            <ac:spMk id="6" creationId="{00000000-0000-0000-0000-000000000000}"/>
          </ac:spMkLst>
        </pc:spChg>
        <pc:spChg chg="mod">
          <ac:chgData name="Obstfeld, Amrom E" userId="723fc76c-ee2b-4721-b304-153613f0d15a" providerId="ADAL" clId="{436AA0D6-D5B9-4DC1-94AC-67657123FBBA}" dt="2024-05-15T15:22:21.843" v="322" actId="6549"/>
          <ac:spMkLst>
            <pc:docMk/>
            <pc:sldMk cId="3070578504" sldId="414"/>
            <ac:spMk id="280" creationId="{00000000-0000-0000-0000-000000000000}"/>
          </ac:spMkLst>
        </pc:spChg>
      </pc:sldChg>
      <pc:sldChg chg="addSp delSp modSp mod delAnim modAnim">
        <pc:chgData name="Obstfeld, Amrom E" userId="723fc76c-ee2b-4721-b304-153613f0d15a" providerId="ADAL" clId="{436AA0D6-D5B9-4DC1-94AC-67657123FBBA}" dt="2024-05-15T19:32:16.399" v="392" actId="207"/>
        <pc:sldMkLst>
          <pc:docMk/>
          <pc:sldMk cId="3401376827" sldId="416"/>
        </pc:sldMkLst>
        <pc:graphicFrameChg chg="add del mod">
          <ac:chgData name="Obstfeld, Amrom E" userId="723fc76c-ee2b-4721-b304-153613f0d15a" providerId="ADAL" clId="{436AA0D6-D5B9-4DC1-94AC-67657123FBBA}" dt="2024-05-15T19:26:45.041" v="347" actId="478"/>
          <ac:graphicFrameMkLst>
            <pc:docMk/>
            <pc:sldMk cId="3401376827" sldId="416"/>
            <ac:graphicFrameMk id="4" creationId="{7485241B-F4C8-1052-C706-C5F89E2F5F58}"/>
          </ac:graphicFrameMkLst>
        </pc:graphicFrameChg>
        <pc:graphicFrameChg chg="mod modGraphic">
          <ac:chgData name="Obstfeld, Amrom E" userId="723fc76c-ee2b-4721-b304-153613f0d15a" providerId="ADAL" clId="{436AA0D6-D5B9-4DC1-94AC-67657123FBBA}" dt="2024-05-15T19:30:53.853" v="377" actId="14100"/>
          <ac:graphicFrameMkLst>
            <pc:docMk/>
            <pc:sldMk cId="3401376827" sldId="416"/>
            <ac:graphicFrameMk id="14" creationId="{9F288B88-97AF-B95A-E61A-419B02A387D8}"/>
          </ac:graphicFrameMkLst>
        </pc:graphicFrameChg>
        <pc:graphicFrameChg chg="modGraphic">
          <ac:chgData name="Obstfeld, Amrom E" userId="723fc76c-ee2b-4721-b304-153613f0d15a" providerId="ADAL" clId="{436AA0D6-D5B9-4DC1-94AC-67657123FBBA}" dt="2024-05-15T19:25:20.635" v="334" actId="207"/>
          <ac:graphicFrameMkLst>
            <pc:docMk/>
            <pc:sldMk cId="3401376827" sldId="416"/>
            <ac:graphicFrameMk id="18" creationId="{16C7A5A7-8116-DAB4-E517-2818B527C6AA}"/>
          </ac:graphicFrameMkLst>
        </pc:graphicFrameChg>
        <pc:graphicFrameChg chg="mod modGraphic">
          <ac:chgData name="Obstfeld, Amrom E" userId="723fc76c-ee2b-4721-b304-153613f0d15a" providerId="ADAL" clId="{436AA0D6-D5B9-4DC1-94AC-67657123FBBA}" dt="2024-05-15T19:32:16.399" v="392" actId="207"/>
          <ac:graphicFrameMkLst>
            <pc:docMk/>
            <pc:sldMk cId="3401376827" sldId="416"/>
            <ac:graphicFrameMk id="42" creationId="{1356B1B4-F229-5C1F-0152-8C0B57427496}"/>
          </ac:graphicFrameMkLst>
        </pc:graphicFrameChg>
      </pc:sldChg>
      <pc:sldChg chg="modSp mod">
        <pc:chgData name="Obstfeld, Amrom E" userId="723fc76c-ee2b-4721-b304-153613f0d15a" providerId="ADAL" clId="{436AA0D6-D5B9-4DC1-94AC-67657123FBBA}" dt="2024-05-15T19:20:36.920" v="328" actId="20577"/>
        <pc:sldMkLst>
          <pc:docMk/>
          <pc:sldMk cId="649184045" sldId="417"/>
        </pc:sldMkLst>
        <pc:graphicFrameChg chg="modGraphic">
          <ac:chgData name="Obstfeld, Amrom E" userId="723fc76c-ee2b-4721-b304-153613f0d15a" providerId="ADAL" clId="{436AA0D6-D5B9-4DC1-94AC-67657123FBBA}" dt="2024-05-15T19:20:36.920" v="328" actId="20577"/>
          <ac:graphicFrameMkLst>
            <pc:docMk/>
            <pc:sldMk cId="649184045" sldId="417"/>
            <ac:graphicFrameMk id="18" creationId="{16C7A5A7-8116-DAB4-E517-2818B527C6AA}"/>
          </ac:graphicFrameMkLst>
        </pc:graphicFrameChg>
      </pc:sldChg>
      <pc:sldChg chg="modSp mod">
        <pc:chgData name="Obstfeld, Amrom E" userId="723fc76c-ee2b-4721-b304-153613f0d15a" providerId="ADAL" clId="{436AA0D6-D5B9-4DC1-94AC-67657123FBBA}" dt="2024-05-15T19:34:34.598" v="408" actId="207"/>
        <pc:sldMkLst>
          <pc:docMk/>
          <pc:sldMk cId="3921886395" sldId="418"/>
        </pc:sldMkLst>
        <pc:graphicFrameChg chg="mod modGraphic">
          <ac:chgData name="Obstfeld, Amrom E" userId="723fc76c-ee2b-4721-b304-153613f0d15a" providerId="ADAL" clId="{436AA0D6-D5B9-4DC1-94AC-67657123FBBA}" dt="2024-05-15T19:34:34.598" v="408" actId="207"/>
          <ac:graphicFrameMkLst>
            <pc:docMk/>
            <pc:sldMk cId="3921886395" sldId="418"/>
            <ac:graphicFrameMk id="5" creationId="{85B6F8BD-AF4C-CBD1-4C10-95C6104DCC8C}"/>
          </ac:graphicFrameMkLst>
        </pc:graphicFrameChg>
        <pc:graphicFrameChg chg="modGraphic">
          <ac:chgData name="Obstfeld, Amrom E" userId="723fc76c-ee2b-4721-b304-153613f0d15a" providerId="ADAL" clId="{436AA0D6-D5B9-4DC1-94AC-67657123FBBA}" dt="2024-05-15T19:25:52.149" v="338" actId="207"/>
          <ac:graphicFrameMkLst>
            <pc:docMk/>
            <pc:sldMk cId="3921886395" sldId="418"/>
            <ac:graphicFrameMk id="14" creationId="{9F288B88-97AF-B95A-E61A-419B02A387D8}"/>
          </ac:graphicFrameMkLst>
        </pc:graphicFrameChg>
        <pc:graphicFrameChg chg="modGraphic">
          <ac:chgData name="Obstfeld, Amrom E" userId="723fc76c-ee2b-4721-b304-153613f0d15a" providerId="ADAL" clId="{436AA0D6-D5B9-4DC1-94AC-67657123FBBA}" dt="2024-05-15T19:25:55.454" v="339" actId="207"/>
          <ac:graphicFrameMkLst>
            <pc:docMk/>
            <pc:sldMk cId="3921886395" sldId="418"/>
            <ac:graphicFrameMk id="18" creationId="{16C7A5A7-8116-DAB4-E517-2818B527C6AA}"/>
          </ac:graphicFrameMkLst>
        </pc:graphicFrameChg>
      </pc:sldChg>
      <pc:sldChg chg="modSp mod">
        <pc:chgData name="Obstfeld, Amrom E" userId="723fc76c-ee2b-4721-b304-153613f0d15a" providerId="ADAL" clId="{436AA0D6-D5B9-4DC1-94AC-67657123FBBA}" dt="2024-05-15T19:34:31.463" v="407" actId="207"/>
        <pc:sldMkLst>
          <pc:docMk/>
          <pc:sldMk cId="3361669263" sldId="419"/>
        </pc:sldMkLst>
        <pc:graphicFrameChg chg="mod modGraphic">
          <ac:chgData name="Obstfeld, Amrom E" userId="723fc76c-ee2b-4721-b304-153613f0d15a" providerId="ADAL" clId="{436AA0D6-D5B9-4DC1-94AC-67657123FBBA}" dt="2024-05-15T19:34:31.463" v="407" actId="207"/>
          <ac:graphicFrameMkLst>
            <pc:docMk/>
            <pc:sldMk cId="3361669263" sldId="419"/>
            <ac:graphicFrameMk id="4" creationId="{34C3753F-A923-61CA-9988-7399150F2BB8}"/>
          </ac:graphicFrameMkLst>
        </pc:graphicFrameChg>
        <pc:graphicFrameChg chg="modGraphic">
          <ac:chgData name="Obstfeld, Amrom E" userId="723fc76c-ee2b-4721-b304-153613f0d15a" providerId="ADAL" clId="{436AA0D6-D5B9-4DC1-94AC-67657123FBBA}" dt="2024-05-15T19:26:37.330" v="346" actId="207"/>
          <ac:graphicFrameMkLst>
            <pc:docMk/>
            <pc:sldMk cId="3361669263" sldId="419"/>
            <ac:graphicFrameMk id="14" creationId="{9F288B88-97AF-B95A-E61A-419B02A387D8}"/>
          </ac:graphicFrameMkLst>
        </pc:graphicFrameChg>
        <pc:graphicFrameChg chg="modGraphic">
          <ac:chgData name="Obstfeld, Amrom E" userId="723fc76c-ee2b-4721-b304-153613f0d15a" providerId="ADAL" clId="{436AA0D6-D5B9-4DC1-94AC-67657123FBBA}" dt="2024-05-15T19:26:30.832" v="344" actId="207"/>
          <ac:graphicFrameMkLst>
            <pc:docMk/>
            <pc:sldMk cId="3361669263" sldId="419"/>
            <ac:graphicFrameMk id="18" creationId="{16C7A5A7-8116-DAB4-E517-2818B527C6AA}"/>
          </ac:graphicFrameMkLst>
        </pc:graphicFrameChg>
      </pc:sldChg>
      <pc:sldChg chg="modSp mod">
        <pc:chgData name="Obstfeld, Amrom E" userId="723fc76c-ee2b-4721-b304-153613f0d15a" providerId="ADAL" clId="{436AA0D6-D5B9-4DC1-94AC-67657123FBBA}" dt="2024-05-15T19:34:27.367" v="406" actId="207"/>
        <pc:sldMkLst>
          <pc:docMk/>
          <pc:sldMk cId="2634188816" sldId="420"/>
        </pc:sldMkLst>
        <pc:graphicFrameChg chg="mod modGraphic">
          <ac:chgData name="Obstfeld, Amrom E" userId="723fc76c-ee2b-4721-b304-153613f0d15a" providerId="ADAL" clId="{436AA0D6-D5B9-4DC1-94AC-67657123FBBA}" dt="2024-05-15T19:34:27.367" v="406" actId="207"/>
          <ac:graphicFrameMkLst>
            <pc:docMk/>
            <pc:sldMk cId="2634188816" sldId="420"/>
            <ac:graphicFrameMk id="4" creationId="{E18C1989-F1F0-2A0E-015E-F0A150DE5983}"/>
          </ac:graphicFrameMkLst>
        </pc:graphicFrameChg>
        <pc:graphicFrameChg chg="modGraphic">
          <ac:chgData name="Obstfeld, Amrom E" userId="723fc76c-ee2b-4721-b304-153613f0d15a" providerId="ADAL" clId="{436AA0D6-D5B9-4DC1-94AC-67657123FBBA}" dt="2024-05-15T19:27:19.847" v="355" actId="207"/>
          <ac:graphicFrameMkLst>
            <pc:docMk/>
            <pc:sldMk cId="2634188816" sldId="420"/>
            <ac:graphicFrameMk id="14" creationId="{9F288B88-97AF-B95A-E61A-419B02A387D8}"/>
          </ac:graphicFrameMkLst>
        </pc:graphicFrameChg>
        <pc:graphicFrameChg chg="mod modGraphic">
          <ac:chgData name="Obstfeld, Amrom E" userId="723fc76c-ee2b-4721-b304-153613f0d15a" providerId="ADAL" clId="{436AA0D6-D5B9-4DC1-94AC-67657123FBBA}" dt="2024-05-15T19:27:16.584" v="354" actId="207"/>
          <ac:graphicFrameMkLst>
            <pc:docMk/>
            <pc:sldMk cId="2634188816" sldId="420"/>
            <ac:graphicFrameMk id="18" creationId="{16C7A5A7-8116-DAB4-E517-2818B527C6AA}"/>
          </ac:graphicFrameMkLst>
        </pc:graphicFrameChg>
      </pc:sldChg>
      <pc:sldChg chg="modSp mod">
        <pc:chgData name="Obstfeld, Amrom E" userId="723fc76c-ee2b-4721-b304-153613f0d15a" providerId="ADAL" clId="{436AA0D6-D5B9-4DC1-94AC-67657123FBBA}" dt="2024-05-15T19:32:52.841" v="398" actId="207"/>
        <pc:sldMkLst>
          <pc:docMk/>
          <pc:sldMk cId="3103538417" sldId="421"/>
        </pc:sldMkLst>
        <pc:graphicFrameChg chg="mod modGraphic">
          <ac:chgData name="Obstfeld, Amrom E" userId="723fc76c-ee2b-4721-b304-153613f0d15a" providerId="ADAL" clId="{436AA0D6-D5B9-4DC1-94AC-67657123FBBA}" dt="2024-05-15T19:32:52.841" v="398" actId="207"/>
          <ac:graphicFrameMkLst>
            <pc:docMk/>
            <pc:sldMk cId="3103538417" sldId="421"/>
            <ac:graphicFrameMk id="4" creationId="{FBCB5746-F456-AEEF-948D-9DE3717EC0FC}"/>
          </ac:graphicFrameMkLst>
        </pc:graphicFrameChg>
        <pc:graphicFrameChg chg="modGraphic">
          <ac:chgData name="Obstfeld, Amrom E" userId="723fc76c-ee2b-4721-b304-153613f0d15a" providerId="ADAL" clId="{436AA0D6-D5B9-4DC1-94AC-67657123FBBA}" dt="2024-05-15T19:27:48.460" v="361" actId="207"/>
          <ac:graphicFrameMkLst>
            <pc:docMk/>
            <pc:sldMk cId="3103538417" sldId="421"/>
            <ac:graphicFrameMk id="14" creationId="{9F288B88-97AF-B95A-E61A-419B02A387D8}"/>
          </ac:graphicFrameMkLst>
        </pc:graphicFrameChg>
        <pc:graphicFrameChg chg="modGraphic">
          <ac:chgData name="Obstfeld, Amrom E" userId="723fc76c-ee2b-4721-b304-153613f0d15a" providerId="ADAL" clId="{436AA0D6-D5B9-4DC1-94AC-67657123FBBA}" dt="2024-05-15T19:27:45.748" v="360" actId="207"/>
          <ac:graphicFrameMkLst>
            <pc:docMk/>
            <pc:sldMk cId="3103538417" sldId="421"/>
            <ac:graphicFrameMk id="18" creationId="{16C7A5A7-8116-DAB4-E517-2818B527C6AA}"/>
          </ac:graphicFrameMkLst>
        </pc:graphicFrameChg>
      </pc:sldChg>
      <pc:sldChg chg="ord">
        <pc:chgData name="Obstfeld, Amrom E" userId="723fc76c-ee2b-4721-b304-153613f0d15a" providerId="ADAL" clId="{436AA0D6-D5B9-4DC1-94AC-67657123FBBA}" dt="2024-05-16T02:18:47.732" v="410"/>
        <pc:sldMkLst>
          <pc:docMk/>
          <pc:sldMk cId="3572012045" sldId="422"/>
        </pc:sldMkLst>
      </pc:sldChg>
      <pc:sldChg chg="modSp mod">
        <pc:chgData name="Obstfeld, Amrom E" userId="723fc76c-ee2b-4721-b304-153613f0d15a" providerId="ADAL" clId="{436AA0D6-D5B9-4DC1-94AC-67657123FBBA}" dt="2024-05-14T02:34:10.014" v="261" actId="403"/>
        <pc:sldMkLst>
          <pc:docMk/>
          <pc:sldMk cId="1004765756" sldId="431"/>
        </pc:sldMkLst>
        <pc:spChg chg="mod">
          <ac:chgData name="Obstfeld, Amrom E" userId="723fc76c-ee2b-4721-b304-153613f0d15a" providerId="ADAL" clId="{436AA0D6-D5B9-4DC1-94AC-67657123FBBA}" dt="2024-05-14T02:34:10.014" v="261" actId="403"/>
          <ac:spMkLst>
            <pc:docMk/>
            <pc:sldMk cId="1004765756" sldId="431"/>
            <ac:spMk id="3" creationId="{8B197A52-9DEF-D176-7C98-2A1EC15BEB0F}"/>
          </ac:spMkLst>
        </pc:spChg>
      </pc:sldChg>
      <pc:sldChg chg="modSp mod">
        <pc:chgData name="Obstfeld, Amrom E" userId="723fc76c-ee2b-4721-b304-153613f0d15a" providerId="ADAL" clId="{436AA0D6-D5B9-4DC1-94AC-67657123FBBA}" dt="2024-05-10T22:27:41.478" v="123" actId="14100"/>
        <pc:sldMkLst>
          <pc:docMk/>
          <pc:sldMk cId="1737175479" sldId="457"/>
        </pc:sldMkLst>
        <pc:spChg chg="mod">
          <ac:chgData name="Obstfeld, Amrom E" userId="723fc76c-ee2b-4721-b304-153613f0d15a" providerId="ADAL" clId="{436AA0D6-D5B9-4DC1-94AC-67657123FBBA}" dt="2024-05-10T22:27:41.478" v="123" actId="14100"/>
          <ac:spMkLst>
            <pc:docMk/>
            <pc:sldMk cId="1737175479" sldId="457"/>
            <ac:spMk id="100" creationId="{F66FA4B8-CA40-EC6C-E8AC-FCFBD4169B06}"/>
          </ac:spMkLst>
        </pc:spChg>
        <pc:spChg chg="mod">
          <ac:chgData name="Obstfeld, Amrom E" userId="723fc76c-ee2b-4721-b304-153613f0d15a" providerId="ADAL" clId="{436AA0D6-D5B9-4DC1-94AC-67657123FBBA}" dt="2024-05-10T22:27:36.725" v="122" actId="14100"/>
          <ac:spMkLst>
            <pc:docMk/>
            <pc:sldMk cId="1737175479" sldId="457"/>
            <ac:spMk id="101" creationId="{74D204DE-833D-2E27-0749-20DD3185DBF7}"/>
          </ac:spMkLst>
        </pc:spChg>
      </pc:sldChg>
      <pc:sldChg chg="modSp mod">
        <pc:chgData name="Obstfeld, Amrom E" userId="723fc76c-ee2b-4721-b304-153613f0d15a" providerId="ADAL" clId="{436AA0D6-D5B9-4DC1-94AC-67657123FBBA}" dt="2024-05-10T22:34:09.882" v="124"/>
        <pc:sldMkLst>
          <pc:docMk/>
          <pc:sldMk cId="1098487328" sldId="458"/>
        </pc:sldMkLst>
        <pc:spChg chg="mod">
          <ac:chgData name="Obstfeld, Amrom E" userId="723fc76c-ee2b-4721-b304-153613f0d15a" providerId="ADAL" clId="{436AA0D6-D5B9-4DC1-94AC-67657123FBBA}" dt="2024-05-10T22:34:09.882" v="124"/>
          <ac:spMkLst>
            <pc:docMk/>
            <pc:sldMk cId="1098487328" sldId="458"/>
            <ac:spMk id="6" creationId="{00000000-0000-0000-0000-000000000000}"/>
          </ac:spMkLst>
        </pc:spChg>
      </pc:sldChg>
      <pc:sldChg chg="modSp mod">
        <pc:chgData name="Obstfeld, Amrom E" userId="723fc76c-ee2b-4721-b304-153613f0d15a" providerId="ADAL" clId="{436AA0D6-D5B9-4DC1-94AC-67657123FBBA}" dt="2024-05-15T01:54:46.491" v="317" actId="5793"/>
        <pc:sldMkLst>
          <pc:docMk/>
          <pc:sldMk cId="404657030" sldId="464"/>
        </pc:sldMkLst>
        <pc:spChg chg="mod">
          <ac:chgData name="Obstfeld, Amrom E" userId="723fc76c-ee2b-4721-b304-153613f0d15a" providerId="ADAL" clId="{436AA0D6-D5B9-4DC1-94AC-67657123FBBA}" dt="2024-05-15T01:54:46.491" v="317" actId="5793"/>
          <ac:spMkLst>
            <pc:docMk/>
            <pc:sldMk cId="404657030" sldId="464"/>
            <ac:spMk id="5" creationId="{3DDBBD12-588B-CACF-7110-B1A7C4F75092}"/>
          </ac:spMkLst>
        </pc:spChg>
      </pc:sldChg>
      <pc:sldChg chg="modSp mod">
        <pc:chgData name="Obstfeld, Amrom E" userId="723fc76c-ee2b-4721-b304-153613f0d15a" providerId="ADAL" clId="{436AA0D6-D5B9-4DC1-94AC-67657123FBBA}" dt="2024-05-14T02:30:04.742" v="255" actId="404"/>
        <pc:sldMkLst>
          <pc:docMk/>
          <pc:sldMk cId="2039154984" sldId="465"/>
        </pc:sldMkLst>
        <pc:spChg chg="mod">
          <ac:chgData name="Obstfeld, Amrom E" userId="723fc76c-ee2b-4721-b304-153613f0d15a" providerId="ADAL" clId="{436AA0D6-D5B9-4DC1-94AC-67657123FBBA}" dt="2024-05-14T02:30:04.742" v="255" actId="404"/>
          <ac:spMkLst>
            <pc:docMk/>
            <pc:sldMk cId="2039154984" sldId="465"/>
            <ac:spMk id="6" creationId="{00000000-0000-0000-0000-000000000000}"/>
          </ac:spMkLst>
        </pc:spChg>
      </pc:sldChg>
      <pc:sldChg chg="addSp modSp mod modAnim">
        <pc:chgData name="Obstfeld, Amrom E" userId="723fc76c-ee2b-4721-b304-153613f0d15a" providerId="ADAL" clId="{436AA0D6-D5B9-4DC1-94AC-67657123FBBA}" dt="2024-05-13T20:35:32.939" v="146"/>
        <pc:sldMkLst>
          <pc:docMk/>
          <pc:sldMk cId="3470158686" sldId="474"/>
        </pc:sldMkLst>
        <pc:picChg chg="add mod">
          <ac:chgData name="Obstfeld, Amrom E" userId="723fc76c-ee2b-4721-b304-153613f0d15a" providerId="ADAL" clId="{436AA0D6-D5B9-4DC1-94AC-67657123FBBA}" dt="2024-05-13T20:35:18.485" v="145" actId="1076"/>
          <ac:picMkLst>
            <pc:docMk/>
            <pc:sldMk cId="3470158686" sldId="474"/>
            <ac:picMk id="96" creationId="{6014C07E-6D52-1D1F-1AEF-15C7BEE96B8E}"/>
          </ac:picMkLst>
        </pc:picChg>
      </pc:sldChg>
      <pc:sldChg chg="modSp mod">
        <pc:chgData name="Obstfeld, Amrom E" userId="723fc76c-ee2b-4721-b304-153613f0d15a" providerId="ADAL" clId="{436AA0D6-D5B9-4DC1-94AC-67657123FBBA}" dt="2024-05-10T22:38:16.127" v="131" actId="27636"/>
        <pc:sldMkLst>
          <pc:docMk/>
          <pc:sldMk cId="2799636125" sldId="475"/>
        </pc:sldMkLst>
        <pc:spChg chg="mod">
          <ac:chgData name="Obstfeld, Amrom E" userId="723fc76c-ee2b-4721-b304-153613f0d15a" providerId="ADAL" clId="{436AA0D6-D5B9-4DC1-94AC-67657123FBBA}" dt="2024-05-10T22:38:16.127" v="131" actId="27636"/>
          <ac:spMkLst>
            <pc:docMk/>
            <pc:sldMk cId="2799636125" sldId="475"/>
            <ac:spMk id="4" creationId="{24EB6590-A5DF-3B51-1CE0-AFBC05444612}"/>
          </ac:spMkLst>
        </pc:spChg>
      </pc:sldChg>
      <pc:sldChg chg="addSp delSp modSp mod">
        <pc:chgData name="Obstfeld, Amrom E" userId="723fc76c-ee2b-4721-b304-153613f0d15a" providerId="ADAL" clId="{436AA0D6-D5B9-4DC1-94AC-67657123FBBA}" dt="2024-05-13T20:35:07.084" v="143" actId="21"/>
        <pc:sldMkLst>
          <pc:docMk/>
          <pc:sldMk cId="2023693153" sldId="476"/>
        </pc:sldMkLst>
        <pc:picChg chg="add del mod">
          <ac:chgData name="Obstfeld, Amrom E" userId="723fc76c-ee2b-4721-b304-153613f0d15a" providerId="ADAL" clId="{436AA0D6-D5B9-4DC1-94AC-67657123FBBA}" dt="2024-05-13T20:35:07.084" v="143" actId="21"/>
          <ac:picMkLst>
            <pc:docMk/>
            <pc:sldMk cId="2023693153" sldId="476"/>
            <ac:picMk id="9" creationId="{8CA30A04-A575-5817-871E-CA129F0619C3}"/>
          </ac:picMkLst>
        </pc:picChg>
      </pc:sldChg>
      <pc:sldChg chg="del">
        <pc:chgData name="Obstfeld, Amrom E" userId="723fc76c-ee2b-4721-b304-153613f0d15a" providerId="ADAL" clId="{436AA0D6-D5B9-4DC1-94AC-67657123FBBA}" dt="2024-05-13T20:34:11.435" v="132" actId="47"/>
        <pc:sldMkLst>
          <pc:docMk/>
          <pc:sldMk cId="1313603377" sldId="479"/>
        </pc:sldMkLst>
      </pc:sldChg>
      <pc:sldChg chg="addSp delSp modSp mod">
        <pc:chgData name="Obstfeld, Amrom E" userId="723fc76c-ee2b-4721-b304-153613f0d15a" providerId="ADAL" clId="{436AA0D6-D5B9-4DC1-94AC-67657123FBBA}" dt="2024-05-15T01:27:20.482" v="266" actId="1076"/>
        <pc:sldMkLst>
          <pc:docMk/>
          <pc:sldMk cId="837820905" sldId="484"/>
        </pc:sldMkLst>
        <pc:spChg chg="add del">
          <ac:chgData name="Obstfeld, Amrom E" userId="723fc76c-ee2b-4721-b304-153613f0d15a" providerId="ADAL" clId="{436AA0D6-D5B9-4DC1-94AC-67657123FBBA}" dt="2024-05-15T01:27:13.759" v="263"/>
          <ac:spMkLst>
            <pc:docMk/>
            <pc:sldMk cId="837820905" sldId="484"/>
            <ac:spMk id="5" creationId="{B7FA016F-BCAF-CF99-1A1A-FA9AB319494C}"/>
          </ac:spMkLst>
        </pc:spChg>
        <pc:picChg chg="add mod">
          <ac:chgData name="Obstfeld, Amrom E" userId="723fc76c-ee2b-4721-b304-153613f0d15a" providerId="ADAL" clId="{436AA0D6-D5B9-4DC1-94AC-67657123FBBA}" dt="2024-05-15T01:27:20.482" v="266" actId="1076"/>
          <ac:picMkLst>
            <pc:docMk/>
            <pc:sldMk cId="837820905" sldId="484"/>
            <ac:picMk id="6" creationId="{3569AB1A-81E6-8F73-2BCF-6844A5C70756}"/>
          </ac:picMkLst>
        </pc:picChg>
      </pc:sldChg>
      <pc:sldChg chg="addSp delSp modSp new mod">
        <pc:chgData name="Obstfeld, Amrom E" userId="723fc76c-ee2b-4721-b304-153613f0d15a" providerId="ADAL" clId="{436AA0D6-D5B9-4DC1-94AC-67657123FBBA}" dt="2024-05-10T22:01:30.635" v="94" actId="1037"/>
        <pc:sldMkLst>
          <pc:docMk/>
          <pc:sldMk cId="3159965571" sldId="486"/>
        </pc:sldMkLst>
        <pc:spChg chg="del mod">
          <ac:chgData name="Obstfeld, Amrom E" userId="723fc76c-ee2b-4721-b304-153613f0d15a" providerId="ADAL" clId="{436AA0D6-D5B9-4DC1-94AC-67657123FBBA}" dt="2024-05-10T21:55:27.734" v="18" actId="478"/>
          <ac:spMkLst>
            <pc:docMk/>
            <pc:sldMk cId="3159965571" sldId="486"/>
            <ac:spMk id="3" creationId="{EEAB2FAE-62E8-2E51-165F-ABC4C4DF5F4D}"/>
          </ac:spMkLst>
        </pc:spChg>
        <pc:spChg chg="add mod">
          <ac:chgData name="Obstfeld, Amrom E" userId="723fc76c-ee2b-4721-b304-153613f0d15a" providerId="ADAL" clId="{436AA0D6-D5B9-4DC1-94AC-67657123FBBA}" dt="2024-05-10T21:55:27.734" v="18" actId="478"/>
          <ac:spMkLst>
            <pc:docMk/>
            <pc:sldMk cId="3159965571" sldId="486"/>
            <ac:spMk id="6" creationId="{4960CD94-C9C7-FDB1-203A-F33FC7077E49}"/>
          </ac:spMkLst>
        </pc:spChg>
        <pc:spChg chg="add mod">
          <ac:chgData name="Obstfeld, Amrom E" userId="723fc76c-ee2b-4721-b304-153613f0d15a" providerId="ADAL" clId="{436AA0D6-D5B9-4DC1-94AC-67657123FBBA}" dt="2024-05-10T22:01:30.635" v="94" actId="1037"/>
          <ac:spMkLst>
            <pc:docMk/>
            <pc:sldMk cId="3159965571" sldId="486"/>
            <ac:spMk id="7" creationId="{CB13D0B6-583E-A4A8-F65B-27A3015F84AA}"/>
          </ac:spMkLst>
        </pc:spChg>
        <pc:spChg chg="add mod">
          <ac:chgData name="Obstfeld, Amrom E" userId="723fc76c-ee2b-4721-b304-153613f0d15a" providerId="ADAL" clId="{436AA0D6-D5B9-4DC1-94AC-67657123FBBA}" dt="2024-05-10T22:01:30.635" v="94" actId="1037"/>
          <ac:spMkLst>
            <pc:docMk/>
            <pc:sldMk cId="3159965571" sldId="486"/>
            <ac:spMk id="8" creationId="{14531B0A-ECE9-B76A-263C-4842D236BEA6}"/>
          </ac:spMkLst>
        </pc:spChg>
      </pc:sldChg>
      <pc:sldChg chg="add del">
        <pc:chgData name="Obstfeld, Amrom E" userId="723fc76c-ee2b-4721-b304-153613f0d15a" providerId="ADAL" clId="{436AA0D6-D5B9-4DC1-94AC-67657123FBBA}" dt="2024-05-13T20:35:04.159" v="141"/>
        <pc:sldMkLst>
          <pc:docMk/>
          <pc:sldMk cId="1936765193" sldId="487"/>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FFC465-79F0-4219-A3B1-AD6640084298}"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US"/>
        </a:p>
      </dgm:t>
    </dgm:pt>
    <dgm:pt modelId="{BD8D7608-CE68-4B9C-AC6D-A3F504A1C6AC}">
      <dgm:prSet/>
      <dgm:spPr/>
      <dgm:t>
        <a:bodyPr/>
        <a:lstStyle/>
        <a:p>
          <a:pPr>
            <a:lnSpc>
              <a:spcPct val="100000"/>
            </a:lnSpc>
          </a:pPr>
          <a:r>
            <a:rPr lang="en-US"/>
            <a:t>Read data from LABEVENTS table</a:t>
          </a:r>
        </a:p>
      </dgm:t>
    </dgm:pt>
    <dgm:pt modelId="{B494CD00-F7AB-4E7B-982A-98680F10CB39}" type="parTrans" cxnId="{97FCBB65-33FA-4F15-A68C-C2DB886A3347}">
      <dgm:prSet/>
      <dgm:spPr/>
      <dgm:t>
        <a:bodyPr/>
        <a:lstStyle/>
        <a:p>
          <a:endParaRPr lang="en-US"/>
        </a:p>
      </dgm:t>
    </dgm:pt>
    <dgm:pt modelId="{49089D9E-D1FF-46E6-869E-1E967490F91F}" type="sibTrans" cxnId="{97FCBB65-33FA-4F15-A68C-C2DB886A3347}">
      <dgm:prSet/>
      <dgm:spPr/>
      <dgm:t>
        <a:bodyPr/>
        <a:lstStyle/>
        <a:p>
          <a:endParaRPr lang="en-US"/>
        </a:p>
      </dgm:t>
    </dgm:pt>
    <dgm:pt modelId="{EBD82067-324D-4A31-940E-ECA2CB622936}">
      <dgm:prSet/>
      <dgm:spPr/>
      <dgm:t>
        <a:bodyPr/>
        <a:lstStyle/>
        <a:p>
          <a:pPr>
            <a:lnSpc>
              <a:spcPct val="100000"/>
            </a:lnSpc>
          </a:pPr>
          <a:r>
            <a:rPr lang="en-US" dirty="0"/>
            <a:t>Count the number of rows per </a:t>
          </a:r>
          <a:r>
            <a:rPr lang="en-US" dirty="0" err="1"/>
            <a:t>ItemID</a:t>
          </a:r>
          <a:endParaRPr lang="en-US" dirty="0"/>
        </a:p>
      </dgm:t>
    </dgm:pt>
    <dgm:pt modelId="{9A2F644E-E076-4E21-BF0F-BC3638D9CA76}" type="parTrans" cxnId="{3377FE42-F0D6-4A12-90EC-6FAE8A1A7344}">
      <dgm:prSet/>
      <dgm:spPr/>
      <dgm:t>
        <a:bodyPr/>
        <a:lstStyle/>
        <a:p>
          <a:endParaRPr lang="en-US"/>
        </a:p>
      </dgm:t>
    </dgm:pt>
    <dgm:pt modelId="{DE7E1C5F-19F1-4513-B80C-CAC627AA5518}" type="sibTrans" cxnId="{3377FE42-F0D6-4A12-90EC-6FAE8A1A7344}">
      <dgm:prSet/>
      <dgm:spPr/>
      <dgm:t>
        <a:bodyPr/>
        <a:lstStyle/>
        <a:p>
          <a:endParaRPr lang="en-US"/>
        </a:p>
      </dgm:t>
    </dgm:pt>
    <dgm:pt modelId="{CD00BC41-D602-4879-9FF0-D9A661331188}">
      <dgm:prSet/>
      <dgm:spPr/>
      <dgm:t>
        <a:bodyPr/>
        <a:lstStyle/>
        <a:p>
          <a:pPr>
            <a:lnSpc>
              <a:spcPct val="100000"/>
            </a:lnSpc>
          </a:pPr>
          <a:r>
            <a:rPr lang="en-US"/>
            <a:t>Arrange from large to smallest count</a:t>
          </a:r>
        </a:p>
      </dgm:t>
    </dgm:pt>
    <dgm:pt modelId="{A03C0C90-359F-4A51-8E2E-3AB51CF0D7AB}" type="parTrans" cxnId="{F5DA2381-4799-4E6C-B45C-AAB47DC756E5}">
      <dgm:prSet/>
      <dgm:spPr/>
      <dgm:t>
        <a:bodyPr/>
        <a:lstStyle/>
        <a:p>
          <a:endParaRPr lang="en-US"/>
        </a:p>
      </dgm:t>
    </dgm:pt>
    <dgm:pt modelId="{2FE67A07-D2E0-40DF-9A75-4B192EA0C032}" type="sibTrans" cxnId="{F5DA2381-4799-4E6C-B45C-AAB47DC756E5}">
      <dgm:prSet/>
      <dgm:spPr/>
      <dgm:t>
        <a:bodyPr/>
        <a:lstStyle/>
        <a:p>
          <a:endParaRPr lang="en-US"/>
        </a:p>
      </dgm:t>
    </dgm:pt>
    <dgm:pt modelId="{25A48253-EA22-476A-850B-7D7356C2C2EE}">
      <dgm:prSet/>
      <dgm:spPr/>
      <dgm:t>
        <a:bodyPr/>
        <a:lstStyle/>
        <a:p>
          <a:pPr>
            <a:lnSpc>
              <a:spcPct val="100000"/>
            </a:lnSpc>
          </a:pPr>
          <a:r>
            <a:rPr lang="en-US" dirty="0"/>
            <a:t>Top row is the winner!</a:t>
          </a:r>
        </a:p>
      </dgm:t>
    </dgm:pt>
    <dgm:pt modelId="{F585D583-6286-44F7-B2E3-2F0A7D84E21F}" type="parTrans" cxnId="{9367CBF0-7060-4EB9-ADB4-770BF74C4D3D}">
      <dgm:prSet/>
      <dgm:spPr/>
      <dgm:t>
        <a:bodyPr/>
        <a:lstStyle/>
        <a:p>
          <a:endParaRPr lang="en-US"/>
        </a:p>
      </dgm:t>
    </dgm:pt>
    <dgm:pt modelId="{A492285E-A240-4A9D-B656-0D8BA83AAD23}" type="sibTrans" cxnId="{9367CBF0-7060-4EB9-ADB4-770BF74C4D3D}">
      <dgm:prSet/>
      <dgm:spPr/>
      <dgm:t>
        <a:bodyPr/>
        <a:lstStyle/>
        <a:p>
          <a:endParaRPr lang="en-US"/>
        </a:p>
      </dgm:t>
    </dgm:pt>
    <dgm:pt modelId="{1E74D065-BD28-45AD-ADB0-A619A12970BB}" type="pres">
      <dgm:prSet presAssocID="{1BFFC465-79F0-4219-A3B1-AD6640084298}" presName="outerComposite" presStyleCnt="0">
        <dgm:presLayoutVars>
          <dgm:chMax val="5"/>
          <dgm:dir/>
          <dgm:resizeHandles val="exact"/>
        </dgm:presLayoutVars>
      </dgm:prSet>
      <dgm:spPr/>
    </dgm:pt>
    <dgm:pt modelId="{7137B856-AFEF-4E79-8020-A91418EB2D77}" type="pres">
      <dgm:prSet presAssocID="{1BFFC465-79F0-4219-A3B1-AD6640084298}" presName="dummyMaxCanvas" presStyleCnt="0">
        <dgm:presLayoutVars/>
      </dgm:prSet>
      <dgm:spPr/>
    </dgm:pt>
    <dgm:pt modelId="{8B95D6D0-DD90-4F90-8EFC-4DA2FF228B72}" type="pres">
      <dgm:prSet presAssocID="{1BFFC465-79F0-4219-A3B1-AD6640084298}" presName="FourNodes_1" presStyleLbl="node1" presStyleIdx="0" presStyleCnt="4">
        <dgm:presLayoutVars>
          <dgm:bulletEnabled val="1"/>
        </dgm:presLayoutVars>
      </dgm:prSet>
      <dgm:spPr/>
    </dgm:pt>
    <dgm:pt modelId="{24523B45-6F9C-4F8A-A6A9-FC6537C5FDA1}" type="pres">
      <dgm:prSet presAssocID="{1BFFC465-79F0-4219-A3B1-AD6640084298}" presName="FourNodes_2" presStyleLbl="node1" presStyleIdx="1" presStyleCnt="4">
        <dgm:presLayoutVars>
          <dgm:bulletEnabled val="1"/>
        </dgm:presLayoutVars>
      </dgm:prSet>
      <dgm:spPr/>
    </dgm:pt>
    <dgm:pt modelId="{B4204FDC-0102-4A3B-B631-95A11CCBB461}" type="pres">
      <dgm:prSet presAssocID="{1BFFC465-79F0-4219-A3B1-AD6640084298}" presName="FourNodes_3" presStyleLbl="node1" presStyleIdx="2" presStyleCnt="4">
        <dgm:presLayoutVars>
          <dgm:bulletEnabled val="1"/>
        </dgm:presLayoutVars>
      </dgm:prSet>
      <dgm:spPr/>
    </dgm:pt>
    <dgm:pt modelId="{1105F5B4-ABB4-421F-B7CD-E2110E9EC5A6}" type="pres">
      <dgm:prSet presAssocID="{1BFFC465-79F0-4219-A3B1-AD6640084298}" presName="FourNodes_4" presStyleLbl="node1" presStyleIdx="3" presStyleCnt="4">
        <dgm:presLayoutVars>
          <dgm:bulletEnabled val="1"/>
        </dgm:presLayoutVars>
      </dgm:prSet>
      <dgm:spPr/>
    </dgm:pt>
    <dgm:pt modelId="{4D107A5E-F8A3-48CC-B0ED-59B170C0408B}" type="pres">
      <dgm:prSet presAssocID="{1BFFC465-79F0-4219-A3B1-AD6640084298}" presName="FourConn_1-2" presStyleLbl="fgAccFollowNode1" presStyleIdx="0" presStyleCnt="3">
        <dgm:presLayoutVars>
          <dgm:bulletEnabled val="1"/>
        </dgm:presLayoutVars>
      </dgm:prSet>
      <dgm:spPr/>
    </dgm:pt>
    <dgm:pt modelId="{546152FC-8487-4AD6-AFB5-46222829B614}" type="pres">
      <dgm:prSet presAssocID="{1BFFC465-79F0-4219-A3B1-AD6640084298}" presName="FourConn_2-3" presStyleLbl="fgAccFollowNode1" presStyleIdx="1" presStyleCnt="3">
        <dgm:presLayoutVars>
          <dgm:bulletEnabled val="1"/>
        </dgm:presLayoutVars>
      </dgm:prSet>
      <dgm:spPr/>
    </dgm:pt>
    <dgm:pt modelId="{8CDF5CB7-DEA5-4304-9E67-D3A61A571DE8}" type="pres">
      <dgm:prSet presAssocID="{1BFFC465-79F0-4219-A3B1-AD6640084298}" presName="FourConn_3-4" presStyleLbl="fgAccFollowNode1" presStyleIdx="2" presStyleCnt="3">
        <dgm:presLayoutVars>
          <dgm:bulletEnabled val="1"/>
        </dgm:presLayoutVars>
      </dgm:prSet>
      <dgm:spPr/>
    </dgm:pt>
    <dgm:pt modelId="{04F566B2-3DE0-419F-B1BC-7EF059D5A3CD}" type="pres">
      <dgm:prSet presAssocID="{1BFFC465-79F0-4219-A3B1-AD6640084298}" presName="FourNodes_1_text" presStyleLbl="node1" presStyleIdx="3" presStyleCnt="4">
        <dgm:presLayoutVars>
          <dgm:bulletEnabled val="1"/>
        </dgm:presLayoutVars>
      </dgm:prSet>
      <dgm:spPr/>
    </dgm:pt>
    <dgm:pt modelId="{3B46D6C0-C8AB-4D01-B9C8-114F3A8ED590}" type="pres">
      <dgm:prSet presAssocID="{1BFFC465-79F0-4219-A3B1-AD6640084298}" presName="FourNodes_2_text" presStyleLbl="node1" presStyleIdx="3" presStyleCnt="4">
        <dgm:presLayoutVars>
          <dgm:bulletEnabled val="1"/>
        </dgm:presLayoutVars>
      </dgm:prSet>
      <dgm:spPr/>
    </dgm:pt>
    <dgm:pt modelId="{7165B82D-13F2-489E-BC34-E4531E748018}" type="pres">
      <dgm:prSet presAssocID="{1BFFC465-79F0-4219-A3B1-AD6640084298}" presName="FourNodes_3_text" presStyleLbl="node1" presStyleIdx="3" presStyleCnt="4">
        <dgm:presLayoutVars>
          <dgm:bulletEnabled val="1"/>
        </dgm:presLayoutVars>
      </dgm:prSet>
      <dgm:spPr/>
    </dgm:pt>
    <dgm:pt modelId="{5043C45A-1D46-48B6-AE15-C4A5BEC8E552}" type="pres">
      <dgm:prSet presAssocID="{1BFFC465-79F0-4219-A3B1-AD6640084298}" presName="FourNodes_4_text" presStyleLbl="node1" presStyleIdx="3" presStyleCnt="4">
        <dgm:presLayoutVars>
          <dgm:bulletEnabled val="1"/>
        </dgm:presLayoutVars>
      </dgm:prSet>
      <dgm:spPr/>
    </dgm:pt>
  </dgm:ptLst>
  <dgm:cxnLst>
    <dgm:cxn modelId="{97B6A308-CE87-4284-89E3-1E2A303A14E3}" type="presOf" srcId="{1BFFC465-79F0-4219-A3B1-AD6640084298}" destId="{1E74D065-BD28-45AD-ADB0-A619A12970BB}" srcOrd="0" destOrd="0" presId="urn:microsoft.com/office/officeart/2005/8/layout/vProcess5"/>
    <dgm:cxn modelId="{8E3C650E-5484-4AB9-B7FF-50F66B39F791}" type="presOf" srcId="{25A48253-EA22-476A-850B-7D7356C2C2EE}" destId="{5043C45A-1D46-48B6-AE15-C4A5BEC8E552}" srcOrd="1" destOrd="0" presId="urn:microsoft.com/office/officeart/2005/8/layout/vProcess5"/>
    <dgm:cxn modelId="{72E6E528-3087-4296-8463-429BBE237BA0}" type="presOf" srcId="{CD00BC41-D602-4879-9FF0-D9A661331188}" destId="{7165B82D-13F2-489E-BC34-E4531E748018}" srcOrd="1" destOrd="0" presId="urn:microsoft.com/office/officeart/2005/8/layout/vProcess5"/>
    <dgm:cxn modelId="{64841341-FD7D-475F-AAEE-2347B9745638}" type="presOf" srcId="{DE7E1C5F-19F1-4513-B80C-CAC627AA5518}" destId="{546152FC-8487-4AD6-AFB5-46222829B614}" srcOrd="0" destOrd="0" presId="urn:microsoft.com/office/officeart/2005/8/layout/vProcess5"/>
    <dgm:cxn modelId="{0D989F41-7F51-4A34-AD3E-92B4B2A14906}" type="presOf" srcId="{25A48253-EA22-476A-850B-7D7356C2C2EE}" destId="{1105F5B4-ABB4-421F-B7CD-E2110E9EC5A6}" srcOrd="0" destOrd="0" presId="urn:microsoft.com/office/officeart/2005/8/layout/vProcess5"/>
    <dgm:cxn modelId="{3377FE42-F0D6-4A12-90EC-6FAE8A1A7344}" srcId="{1BFFC465-79F0-4219-A3B1-AD6640084298}" destId="{EBD82067-324D-4A31-940E-ECA2CB622936}" srcOrd="1" destOrd="0" parTransId="{9A2F644E-E076-4E21-BF0F-BC3638D9CA76}" sibTransId="{DE7E1C5F-19F1-4513-B80C-CAC627AA5518}"/>
    <dgm:cxn modelId="{97FCBB65-33FA-4F15-A68C-C2DB886A3347}" srcId="{1BFFC465-79F0-4219-A3B1-AD6640084298}" destId="{BD8D7608-CE68-4B9C-AC6D-A3F504A1C6AC}" srcOrd="0" destOrd="0" parTransId="{B494CD00-F7AB-4E7B-982A-98680F10CB39}" sibTransId="{49089D9E-D1FF-46E6-869E-1E967490F91F}"/>
    <dgm:cxn modelId="{0D464646-163B-4B57-9F74-65458B7943AF}" type="presOf" srcId="{EBD82067-324D-4A31-940E-ECA2CB622936}" destId="{24523B45-6F9C-4F8A-A6A9-FC6537C5FDA1}" srcOrd="0" destOrd="0" presId="urn:microsoft.com/office/officeart/2005/8/layout/vProcess5"/>
    <dgm:cxn modelId="{73D29E66-7CA5-4C76-92CA-4C3FB3D26267}" type="presOf" srcId="{BD8D7608-CE68-4B9C-AC6D-A3F504A1C6AC}" destId="{8B95D6D0-DD90-4F90-8EFC-4DA2FF228B72}" srcOrd="0" destOrd="0" presId="urn:microsoft.com/office/officeart/2005/8/layout/vProcess5"/>
    <dgm:cxn modelId="{F5DA2381-4799-4E6C-B45C-AAB47DC756E5}" srcId="{1BFFC465-79F0-4219-A3B1-AD6640084298}" destId="{CD00BC41-D602-4879-9FF0-D9A661331188}" srcOrd="2" destOrd="0" parTransId="{A03C0C90-359F-4A51-8E2E-3AB51CF0D7AB}" sibTransId="{2FE67A07-D2E0-40DF-9A75-4B192EA0C032}"/>
    <dgm:cxn modelId="{AB5060A1-D86F-48E0-8D73-03A3295F109A}" type="presOf" srcId="{2FE67A07-D2E0-40DF-9A75-4B192EA0C032}" destId="{8CDF5CB7-DEA5-4304-9E67-D3A61A571DE8}" srcOrd="0" destOrd="0" presId="urn:microsoft.com/office/officeart/2005/8/layout/vProcess5"/>
    <dgm:cxn modelId="{0020C2A3-BCEF-478F-B8F2-EF2335ACC6A8}" type="presOf" srcId="{49089D9E-D1FF-46E6-869E-1E967490F91F}" destId="{4D107A5E-F8A3-48CC-B0ED-59B170C0408B}" srcOrd="0" destOrd="0" presId="urn:microsoft.com/office/officeart/2005/8/layout/vProcess5"/>
    <dgm:cxn modelId="{63921DC4-D388-4072-B2EB-E4706012481B}" type="presOf" srcId="{CD00BC41-D602-4879-9FF0-D9A661331188}" destId="{B4204FDC-0102-4A3B-B631-95A11CCBB461}" srcOrd="0" destOrd="0" presId="urn:microsoft.com/office/officeart/2005/8/layout/vProcess5"/>
    <dgm:cxn modelId="{0F8F69DF-FB6C-45FD-AF62-9794661AEB47}" type="presOf" srcId="{BD8D7608-CE68-4B9C-AC6D-A3F504A1C6AC}" destId="{04F566B2-3DE0-419F-B1BC-7EF059D5A3CD}" srcOrd="1" destOrd="0" presId="urn:microsoft.com/office/officeart/2005/8/layout/vProcess5"/>
    <dgm:cxn modelId="{21A87AF0-43ED-4559-B3A6-7ECA504430D6}" type="presOf" srcId="{EBD82067-324D-4A31-940E-ECA2CB622936}" destId="{3B46D6C0-C8AB-4D01-B9C8-114F3A8ED590}" srcOrd="1" destOrd="0" presId="urn:microsoft.com/office/officeart/2005/8/layout/vProcess5"/>
    <dgm:cxn modelId="{9367CBF0-7060-4EB9-ADB4-770BF74C4D3D}" srcId="{1BFFC465-79F0-4219-A3B1-AD6640084298}" destId="{25A48253-EA22-476A-850B-7D7356C2C2EE}" srcOrd="3" destOrd="0" parTransId="{F585D583-6286-44F7-B2E3-2F0A7D84E21F}" sibTransId="{A492285E-A240-4A9D-B656-0D8BA83AAD23}"/>
    <dgm:cxn modelId="{473D5F96-484E-46AC-ACD8-5F41157F1302}" type="presParOf" srcId="{1E74D065-BD28-45AD-ADB0-A619A12970BB}" destId="{7137B856-AFEF-4E79-8020-A91418EB2D77}" srcOrd="0" destOrd="0" presId="urn:microsoft.com/office/officeart/2005/8/layout/vProcess5"/>
    <dgm:cxn modelId="{30CB019B-1DFB-462F-B7E6-801534B90022}" type="presParOf" srcId="{1E74D065-BD28-45AD-ADB0-A619A12970BB}" destId="{8B95D6D0-DD90-4F90-8EFC-4DA2FF228B72}" srcOrd="1" destOrd="0" presId="urn:microsoft.com/office/officeart/2005/8/layout/vProcess5"/>
    <dgm:cxn modelId="{3F5E35D0-1A4D-4C5D-B31E-C6AF0094CE10}" type="presParOf" srcId="{1E74D065-BD28-45AD-ADB0-A619A12970BB}" destId="{24523B45-6F9C-4F8A-A6A9-FC6537C5FDA1}" srcOrd="2" destOrd="0" presId="urn:microsoft.com/office/officeart/2005/8/layout/vProcess5"/>
    <dgm:cxn modelId="{33ED1DDD-B934-4A2C-AF69-9844CFFD1BEA}" type="presParOf" srcId="{1E74D065-BD28-45AD-ADB0-A619A12970BB}" destId="{B4204FDC-0102-4A3B-B631-95A11CCBB461}" srcOrd="3" destOrd="0" presId="urn:microsoft.com/office/officeart/2005/8/layout/vProcess5"/>
    <dgm:cxn modelId="{E0ACFFDC-7926-419C-AEC2-715960DB2213}" type="presParOf" srcId="{1E74D065-BD28-45AD-ADB0-A619A12970BB}" destId="{1105F5B4-ABB4-421F-B7CD-E2110E9EC5A6}" srcOrd="4" destOrd="0" presId="urn:microsoft.com/office/officeart/2005/8/layout/vProcess5"/>
    <dgm:cxn modelId="{B78001E7-1073-4986-8AD1-20DD67A74A37}" type="presParOf" srcId="{1E74D065-BD28-45AD-ADB0-A619A12970BB}" destId="{4D107A5E-F8A3-48CC-B0ED-59B170C0408B}" srcOrd="5" destOrd="0" presId="urn:microsoft.com/office/officeart/2005/8/layout/vProcess5"/>
    <dgm:cxn modelId="{1752E33B-D9D3-40B6-B158-9617E0AE75E0}" type="presParOf" srcId="{1E74D065-BD28-45AD-ADB0-A619A12970BB}" destId="{546152FC-8487-4AD6-AFB5-46222829B614}" srcOrd="6" destOrd="0" presId="urn:microsoft.com/office/officeart/2005/8/layout/vProcess5"/>
    <dgm:cxn modelId="{8A4FFFE7-64F9-456B-8923-7E73765AC64A}" type="presParOf" srcId="{1E74D065-BD28-45AD-ADB0-A619A12970BB}" destId="{8CDF5CB7-DEA5-4304-9E67-D3A61A571DE8}" srcOrd="7" destOrd="0" presId="urn:microsoft.com/office/officeart/2005/8/layout/vProcess5"/>
    <dgm:cxn modelId="{9E1DFADD-85FB-47A2-B758-A961A2F1C5E2}" type="presParOf" srcId="{1E74D065-BD28-45AD-ADB0-A619A12970BB}" destId="{04F566B2-3DE0-419F-B1BC-7EF059D5A3CD}" srcOrd="8" destOrd="0" presId="urn:microsoft.com/office/officeart/2005/8/layout/vProcess5"/>
    <dgm:cxn modelId="{1F7900F8-CC7C-4310-97B6-D47FCACF5F49}" type="presParOf" srcId="{1E74D065-BD28-45AD-ADB0-A619A12970BB}" destId="{3B46D6C0-C8AB-4D01-B9C8-114F3A8ED590}" srcOrd="9" destOrd="0" presId="urn:microsoft.com/office/officeart/2005/8/layout/vProcess5"/>
    <dgm:cxn modelId="{7F516FEA-18AF-4C60-B7F7-780000A3A8D2}" type="presParOf" srcId="{1E74D065-BD28-45AD-ADB0-A619A12970BB}" destId="{7165B82D-13F2-489E-BC34-E4531E748018}" srcOrd="10" destOrd="0" presId="urn:microsoft.com/office/officeart/2005/8/layout/vProcess5"/>
    <dgm:cxn modelId="{B904E7F8-D0F0-402C-80FF-09624B3A16D0}" type="presParOf" srcId="{1E74D065-BD28-45AD-ADB0-A619A12970BB}" destId="{5043C45A-1D46-48B6-AE15-C4A5BEC8E552}"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BBAF41E-9E66-4BBE-A345-2C07E441D1CD}" type="doc">
      <dgm:prSet loTypeId="urn:microsoft.com/office/officeart/2005/8/layout/chevron2" loCatId="process" qsTypeId="urn:microsoft.com/office/officeart/2005/8/quickstyle/simple1" qsCatId="simple" csTypeId="urn:microsoft.com/office/officeart/2005/8/colors/colorful2" csCatId="colorful" phldr="1"/>
      <dgm:spPr/>
      <dgm:t>
        <a:bodyPr/>
        <a:lstStyle/>
        <a:p>
          <a:endParaRPr lang="en-US"/>
        </a:p>
      </dgm:t>
    </dgm:pt>
    <dgm:pt modelId="{938746F2-7385-4A0C-B357-0040C6BFFDDA}">
      <dgm:prSet/>
      <dgm:spPr/>
      <dgm:t>
        <a:bodyPr/>
        <a:lstStyle/>
        <a:p>
          <a:r>
            <a:rPr lang="en-US" dirty="0"/>
            <a:t>Read</a:t>
          </a:r>
        </a:p>
      </dgm:t>
    </dgm:pt>
    <dgm:pt modelId="{023FF5DA-A57B-4B70-9FBF-49F3A2007083}" type="parTrans" cxnId="{1DB8596A-C77A-4D48-98F9-3C26C60E1396}">
      <dgm:prSet/>
      <dgm:spPr/>
      <dgm:t>
        <a:bodyPr/>
        <a:lstStyle/>
        <a:p>
          <a:endParaRPr lang="en-US"/>
        </a:p>
      </dgm:t>
    </dgm:pt>
    <dgm:pt modelId="{6EECE215-4F0F-4D27-B289-A0898A74D947}" type="sibTrans" cxnId="{1DB8596A-C77A-4D48-98F9-3C26C60E1396}">
      <dgm:prSet/>
      <dgm:spPr/>
      <dgm:t>
        <a:bodyPr/>
        <a:lstStyle/>
        <a:p>
          <a:endParaRPr lang="en-US"/>
        </a:p>
      </dgm:t>
    </dgm:pt>
    <dgm:pt modelId="{065679C0-3FAE-4E2A-8193-E8A2EE925755}">
      <dgm:prSet/>
      <dgm:spPr/>
      <dgm:t>
        <a:bodyPr/>
        <a:lstStyle/>
        <a:p>
          <a:r>
            <a:rPr lang="en-US" dirty="0"/>
            <a:t>Connect to LABEVENTS, D_LABITEMS, DIAGNOSES_ICD tables</a:t>
          </a:r>
        </a:p>
      </dgm:t>
    </dgm:pt>
    <dgm:pt modelId="{AD367E34-6DEC-4E7E-B9D5-010D8210E75D}" type="parTrans" cxnId="{26ED38C7-208F-4928-827A-A056B76E0E8A}">
      <dgm:prSet/>
      <dgm:spPr/>
      <dgm:t>
        <a:bodyPr/>
        <a:lstStyle/>
        <a:p>
          <a:endParaRPr lang="en-US"/>
        </a:p>
      </dgm:t>
    </dgm:pt>
    <dgm:pt modelId="{3EAE9C34-2AC2-4DD0-A64D-A8FFC5881560}" type="sibTrans" cxnId="{26ED38C7-208F-4928-827A-A056B76E0E8A}">
      <dgm:prSet/>
      <dgm:spPr/>
      <dgm:t>
        <a:bodyPr/>
        <a:lstStyle/>
        <a:p>
          <a:endParaRPr lang="en-US"/>
        </a:p>
      </dgm:t>
    </dgm:pt>
    <dgm:pt modelId="{656DC8C6-C5B8-4DB5-A70B-CC0474F67BDA}">
      <dgm:prSet/>
      <dgm:spPr/>
      <dgm:t>
        <a:bodyPr/>
        <a:lstStyle/>
        <a:p>
          <a:r>
            <a:rPr lang="en-US"/>
            <a:t>Join</a:t>
          </a:r>
        </a:p>
      </dgm:t>
    </dgm:pt>
    <dgm:pt modelId="{7B479AB9-6C69-4B09-8598-DB06318C6815}" type="parTrans" cxnId="{D9D1A38F-1226-4E81-81B3-8F693BEE8E78}">
      <dgm:prSet/>
      <dgm:spPr/>
      <dgm:t>
        <a:bodyPr/>
        <a:lstStyle/>
        <a:p>
          <a:endParaRPr lang="en-US"/>
        </a:p>
      </dgm:t>
    </dgm:pt>
    <dgm:pt modelId="{5CA8A498-6CB2-4931-ABD4-9654712BCA78}" type="sibTrans" cxnId="{D9D1A38F-1226-4E81-81B3-8F693BEE8E78}">
      <dgm:prSet/>
      <dgm:spPr/>
      <dgm:t>
        <a:bodyPr/>
        <a:lstStyle/>
        <a:p>
          <a:endParaRPr lang="en-US"/>
        </a:p>
      </dgm:t>
    </dgm:pt>
    <dgm:pt modelId="{44D8FD03-64AD-4AA4-B06A-F99CC63FA93F}">
      <dgm:prSet/>
      <dgm:spPr/>
      <dgm:t>
        <a:bodyPr/>
        <a:lstStyle/>
        <a:p>
          <a:r>
            <a:rPr lang="en-US" dirty="0"/>
            <a:t>Join LABEVENTS to D_LABITEMS table</a:t>
          </a:r>
        </a:p>
      </dgm:t>
    </dgm:pt>
    <dgm:pt modelId="{21B3B744-3411-455A-8C21-983BA6D81F72}" type="parTrans" cxnId="{F24C0E76-D180-443A-951B-83C86B955C31}">
      <dgm:prSet/>
      <dgm:spPr/>
      <dgm:t>
        <a:bodyPr/>
        <a:lstStyle/>
        <a:p>
          <a:endParaRPr lang="en-US"/>
        </a:p>
      </dgm:t>
    </dgm:pt>
    <dgm:pt modelId="{8D2EFF28-2B02-4430-B3E1-DECC13A34072}" type="sibTrans" cxnId="{F24C0E76-D180-443A-951B-83C86B955C31}">
      <dgm:prSet/>
      <dgm:spPr/>
      <dgm:t>
        <a:bodyPr/>
        <a:lstStyle/>
        <a:p>
          <a:endParaRPr lang="en-US"/>
        </a:p>
      </dgm:t>
    </dgm:pt>
    <dgm:pt modelId="{08690E8B-FE53-4526-AF85-DB3177EFAF9E}">
      <dgm:prSet/>
      <dgm:spPr/>
      <dgm:t>
        <a:bodyPr/>
        <a:lstStyle/>
        <a:p>
          <a:r>
            <a:rPr lang="en-US"/>
            <a:t>Filter</a:t>
          </a:r>
        </a:p>
      </dgm:t>
    </dgm:pt>
    <dgm:pt modelId="{A2BEC819-2EE8-4684-81D2-FD5952241F66}" type="parTrans" cxnId="{278AD16C-5FFC-45F3-A911-A2BF3877411D}">
      <dgm:prSet/>
      <dgm:spPr/>
      <dgm:t>
        <a:bodyPr/>
        <a:lstStyle/>
        <a:p>
          <a:endParaRPr lang="en-US"/>
        </a:p>
      </dgm:t>
    </dgm:pt>
    <dgm:pt modelId="{FACE5D42-8E48-48C4-9F77-AF757F0303F2}" type="sibTrans" cxnId="{278AD16C-5FFC-45F3-A911-A2BF3877411D}">
      <dgm:prSet/>
      <dgm:spPr/>
      <dgm:t>
        <a:bodyPr/>
        <a:lstStyle/>
        <a:p>
          <a:endParaRPr lang="en-US"/>
        </a:p>
      </dgm:t>
    </dgm:pt>
    <dgm:pt modelId="{3C82A838-B90B-4A3C-833F-1A59829A16F4}">
      <dgm:prSet/>
      <dgm:spPr/>
      <dgm:t>
        <a:bodyPr/>
        <a:lstStyle/>
        <a:p>
          <a:r>
            <a:rPr lang="en-US" dirty="0"/>
            <a:t>Filter to patients positive for Schistocytes</a:t>
          </a:r>
        </a:p>
      </dgm:t>
    </dgm:pt>
    <dgm:pt modelId="{1F4069C8-ACA6-40D7-8627-5FD4BE4F18EB}" type="parTrans" cxnId="{B35BA0C7-FE19-4304-9729-E99AC405C99A}">
      <dgm:prSet/>
      <dgm:spPr/>
      <dgm:t>
        <a:bodyPr/>
        <a:lstStyle/>
        <a:p>
          <a:endParaRPr lang="en-US"/>
        </a:p>
      </dgm:t>
    </dgm:pt>
    <dgm:pt modelId="{C251AFA9-0360-4336-85F0-878F60B30A7D}" type="sibTrans" cxnId="{B35BA0C7-FE19-4304-9729-E99AC405C99A}">
      <dgm:prSet/>
      <dgm:spPr/>
      <dgm:t>
        <a:bodyPr/>
        <a:lstStyle/>
        <a:p>
          <a:endParaRPr lang="en-US"/>
        </a:p>
      </dgm:t>
    </dgm:pt>
    <dgm:pt modelId="{C1B5B042-AB0E-4E97-B5CE-CB17A92A1667}">
      <dgm:prSet/>
      <dgm:spPr/>
      <dgm:t>
        <a:bodyPr/>
        <a:lstStyle/>
        <a:p>
          <a:r>
            <a:rPr lang="en-US"/>
            <a:t>Join</a:t>
          </a:r>
        </a:p>
      </dgm:t>
    </dgm:pt>
    <dgm:pt modelId="{596C37CE-F7A9-4CD5-9B8E-1B5148CEC0A2}" type="parTrans" cxnId="{8BA163E7-AA17-4D94-BC8D-EA5055CBA7CC}">
      <dgm:prSet/>
      <dgm:spPr/>
      <dgm:t>
        <a:bodyPr/>
        <a:lstStyle/>
        <a:p>
          <a:endParaRPr lang="en-US"/>
        </a:p>
      </dgm:t>
    </dgm:pt>
    <dgm:pt modelId="{18F06C02-FE8B-4545-B966-9CAA39DB09A1}" type="sibTrans" cxnId="{8BA163E7-AA17-4D94-BC8D-EA5055CBA7CC}">
      <dgm:prSet/>
      <dgm:spPr/>
      <dgm:t>
        <a:bodyPr/>
        <a:lstStyle/>
        <a:p>
          <a:endParaRPr lang="en-US"/>
        </a:p>
      </dgm:t>
    </dgm:pt>
    <dgm:pt modelId="{58D1921C-3666-4534-9381-E24179B755EB}">
      <dgm:prSet/>
      <dgm:spPr/>
      <dgm:t>
        <a:bodyPr/>
        <a:lstStyle/>
        <a:p>
          <a:r>
            <a:rPr lang="en-US" dirty="0"/>
            <a:t>Join to DIAGNOSES_ICD table!</a:t>
          </a:r>
        </a:p>
      </dgm:t>
    </dgm:pt>
    <dgm:pt modelId="{967519AB-4A69-4022-ADA9-EE370743C4FB}" type="parTrans" cxnId="{8BAE812B-371F-4372-ADAD-CFDBDA27D9DD}">
      <dgm:prSet/>
      <dgm:spPr/>
      <dgm:t>
        <a:bodyPr/>
        <a:lstStyle/>
        <a:p>
          <a:endParaRPr lang="en-US"/>
        </a:p>
      </dgm:t>
    </dgm:pt>
    <dgm:pt modelId="{DAF91D19-64F4-4FB4-A3DB-0D5350CF47C1}" type="sibTrans" cxnId="{8BAE812B-371F-4372-ADAD-CFDBDA27D9DD}">
      <dgm:prSet/>
      <dgm:spPr/>
      <dgm:t>
        <a:bodyPr/>
        <a:lstStyle/>
        <a:p>
          <a:endParaRPr lang="en-US"/>
        </a:p>
      </dgm:t>
    </dgm:pt>
    <dgm:pt modelId="{920D25C3-150E-4FBD-AC7B-509E4152A788}" type="pres">
      <dgm:prSet presAssocID="{2BBAF41E-9E66-4BBE-A345-2C07E441D1CD}" presName="linearFlow" presStyleCnt="0">
        <dgm:presLayoutVars>
          <dgm:dir/>
          <dgm:animLvl val="lvl"/>
          <dgm:resizeHandles val="exact"/>
        </dgm:presLayoutVars>
      </dgm:prSet>
      <dgm:spPr/>
    </dgm:pt>
    <dgm:pt modelId="{F446E0B6-88FE-43AA-8B79-642CF8A2CF23}" type="pres">
      <dgm:prSet presAssocID="{938746F2-7385-4A0C-B357-0040C6BFFDDA}" presName="composite" presStyleCnt="0"/>
      <dgm:spPr/>
    </dgm:pt>
    <dgm:pt modelId="{7B1D46D2-7579-42A5-B985-329828572D27}" type="pres">
      <dgm:prSet presAssocID="{938746F2-7385-4A0C-B357-0040C6BFFDDA}" presName="parentText" presStyleLbl="alignNode1" presStyleIdx="0" presStyleCnt="4">
        <dgm:presLayoutVars>
          <dgm:chMax val="1"/>
          <dgm:bulletEnabled val="1"/>
        </dgm:presLayoutVars>
      </dgm:prSet>
      <dgm:spPr/>
    </dgm:pt>
    <dgm:pt modelId="{194ECACC-F564-4A73-9E02-0E6FEBAB3CAE}" type="pres">
      <dgm:prSet presAssocID="{938746F2-7385-4A0C-B357-0040C6BFFDDA}" presName="descendantText" presStyleLbl="alignAcc1" presStyleIdx="0" presStyleCnt="4">
        <dgm:presLayoutVars>
          <dgm:bulletEnabled val="1"/>
        </dgm:presLayoutVars>
      </dgm:prSet>
      <dgm:spPr/>
    </dgm:pt>
    <dgm:pt modelId="{194B1A41-F29F-43DD-8436-E7C53E1494A9}" type="pres">
      <dgm:prSet presAssocID="{6EECE215-4F0F-4D27-B289-A0898A74D947}" presName="sp" presStyleCnt="0"/>
      <dgm:spPr/>
    </dgm:pt>
    <dgm:pt modelId="{344FD529-C66D-4ACE-BD50-556CA66E61D4}" type="pres">
      <dgm:prSet presAssocID="{656DC8C6-C5B8-4DB5-A70B-CC0474F67BDA}" presName="composite" presStyleCnt="0"/>
      <dgm:spPr/>
    </dgm:pt>
    <dgm:pt modelId="{1BFD6678-AA06-4EF8-AA14-B26F70B55719}" type="pres">
      <dgm:prSet presAssocID="{656DC8C6-C5B8-4DB5-A70B-CC0474F67BDA}" presName="parentText" presStyleLbl="alignNode1" presStyleIdx="1" presStyleCnt="4">
        <dgm:presLayoutVars>
          <dgm:chMax val="1"/>
          <dgm:bulletEnabled val="1"/>
        </dgm:presLayoutVars>
      </dgm:prSet>
      <dgm:spPr/>
    </dgm:pt>
    <dgm:pt modelId="{7A8F2341-8873-4FFE-B7CC-5414201BEFDC}" type="pres">
      <dgm:prSet presAssocID="{656DC8C6-C5B8-4DB5-A70B-CC0474F67BDA}" presName="descendantText" presStyleLbl="alignAcc1" presStyleIdx="1" presStyleCnt="4">
        <dgm:presLayoutVars>
          <dgm:bulletEnabled val="1"/>
        </dgm:presLayoutVars>
      </dgm:prSet>
      <dgm:spPr/>
    </dgm:pt>
    <dgm:pt modelId="{357C4BF6-562E-4B8F-8D66-4B0F4E531168}" type="pres">
      <dgm:prSet presAssocID="{5CA8A498-6CB2-4931-ABD4-9654712BCA78}" presName="sp" presStyleCnt="0"/>
      <dgm:spPr/>
    </dgm:pt>
    <dgm:pt modelId="{A5197A70-AE98-43BF-A8BB-A2E487ECB9C6}" type="pres">
      <dgm:prSet presAssocID="{08690E8B-FE53-4526-AF85-DB3177EFAF9E}" presName="composite" presStyleCnt="0"/>
      <dgm:spPr/>
    </dgm:pt>
    <dgm:pt modelId="{21345472-0641-437A-A709-F6581555D24C}" type="pres">
      <dgm:prSet presAssocID="{08690E8B-FE53-4526-AF85-DB3177EFAF9E}" presName="parentText" presStyleLbl="alignNode1" presStyleIdx="2" presStyleCnt="4">
        <dgm:presLayoutVars>
          <dgm:chMax val="1"/>
          <dgm:bulletEnabled val="1"/>
        </dgm:presLayoutVars>
      </dgm:prSet>
      <dgm:spPr/>
    </dgm:pt>
    <dgm:pt modelId="{84E542BD-83F0-436A-A240-92332C18F4CE}" type="pres">
      <dgm:prSet presAssocID="{08690E8B-FE53-4526-AF85-DB3177EFAF9E}" presName="descendantText" presStyleLbl="alignAcc1" presStyleIdx="2" presStyleCnt="4">
        <dgm:presLayoutVars>
          <dgm:bulletEnabled val="1"/>
        </dgm:presLayoutVars>
      </dgm:prSet>
      <dgm:spPr/>
    </dgm:pt>
    <dgm:pt modelId="{9F949857-1B5F-4785-A54C-F40798B82AD0}" type="pres">
      <dgm:prSet presAssocID="{FACE5D42-8E48-48C4-9F77-AF757F0303F2}" presName="sp" presStyleCnt="0"/>
      <dgm:spPr/>
    </dgm:pt>
    <dgm:pt modelId="{80010289-B685-4236-8FB4-7E2FFA5B735D}" type="pres">
      <dgm:prSet presAssocID="{C1B5B042-AB0E-4E97-B5CE-CB17A92A1667}" presName="composite" presStyleCnt="0"/>
      <dgm:spPr/>
    </dgm:pt>
    <dgm:pt modelId="{394BDA36-BCA2-4236-A1ED-570EA30B5F53}" type="pres">
      <dgm:prSet presAssocID="{C1B5B042-AB0E-4E97-B5CE-CB17A92A1667}" presName="parentText" presStyleLbl="alignNode1" presStyleIdx="3" presStyleCnt="4">
        <dgm:presLayoutVars>
          <dgm:chMax val="1"/>
          <dgm:bulletEnabled val="1"/>
        </dgm:presLayoutVars>
      </dgm:prSet>
      <dgm:spPr/>
    </dgm:pt>
    <dgm:pt modelId="{C80886EC-2003-4C7B-9B18-70D52FF91345}" type="pres">
      <dgm:prSet presAssocID="{C1B5B042-AB0E-4E97-B5CE-CB17A92A1667}" presName="descendantText" presStyleLbl="alignAcc1" presStyleIdx="3" presStyleCnt="4">
        <dgm:presLayoutVars>
          <dgm:bulletEnabled val="1"/>
        </dgm:presLayoutVars>
      </dgm:prSet>
      <dgm:spPr/>
    </dgm:pt>
  </dgm:ptLst>
  <dgm:cxnLst>
    <dgm:cxn modelId="{8BAE812B-371F-4372-ADAD-CFDBDA27D9DD}" srcId="{C1B5B042-AB0E-4E97-B5CE-CB17A92A1667}" destId="{58D1921C-3666-4534-9381-E24179B755EB}" srcOrd="0" destOrd="0" parTransId="{967519AB-4A69-4022-ADA9-EE370743C4FB}" sibTransId="{DAF91D19-64F4-4FB4-A3DB-0D5350CF47C1}"/>
    <dgm:cxn modelId="{F3E9BF2C-DC85-4296-8517-6CE738A5C342}" type="presOf" srcId="{2BBAF41E-9E66-4BBE-A345-2C07E441D1CD}" destId="{920D25C3-150E-4FBD-AC7B-509E4152A788}" srcOrd="0" destOrd="0" presId="urn:microsoft.com/office/officeart/2005/8/layout/chevron2"/>
    <dgm:cxn modelId="{49E03130-4019-49C7-B4D7-98AD48FC270D}" type="presOf" srcId="{08690E8B-FE53-4526-AF85-DB3177EFAF9E}" destId="{21345472-0641-437A-A709-F6581555D24C}" srcOrd="0" destOrd="0" presId="urn:microsoft.com/office/officeart/2005/8/layout/chevron2"/>
    <dgm:cxn modelId="{1DB8596A-C77A-4D48-98F9-3C26C60E1396}" srcId="{2BBAF41E-9E66-4BBE-A345-2C07E441D1CD}" destId="{938746F2-7385-4A0C-B357-0040C6BFFDDA}" srcOrd="0" destOrd="0" parTransId="{023FF5DA-A57B-4B70-9FBF-49F3A2007083}" sibTransId="{6EECE215-4F0F-4D27-B289-A0898A74D947}"/>
    <dgm:cxn modelId="{278AD16C-5FFC-45F3-A911-A2BF3877411D}" srcId="{2BBAF41E-9E66-4BBE-A345-2C07E441D1CD}" destId="{08690E8B-FE53-4526-AF85-DB3177EFAF9E}" srcOrd="2" destOrd="0" parTransId="{A2BEC819-2EE8-4684-81D2-FD5952241F66}" sibTransId="{FACE5D42-8E48-48C4-9F77-AF757F0303F2}"/>
    <dgm:cxn modelId="{F24C0E76-D180-443A-951B-83C86B955C31}" srcId="{656DC8C6-C5B8-4DB5-A70B-CC0474F67BDA}" destId="{44D8FD03-64AD-4AA4-B06A-F99CC63FA93F}" srcOrd="0" destOrd="0" parTransId="{21B3B744-3411-455A-8C21-983BA6D81F72}" sibTransId="{8D2EFF28-2B02-4430-B3E1-DECC13A34072}"/>
    <dgm:cxn modelId="{09BEE98A-BC16-4DDC-84F8-2AD9742190A6}" type="presOf" srcId="{938746F2-7385-4A0C-B357-0040C6BFFDDA}" destId="{7B1D46D2-7579-42A5-B985-329828572D27}" srcOrd="0" destOrd="0" presId="urn:microsoft.com/office/officeart/2005/8/layout/chevron2"/>
    <dgm:cxn modelId="{D9D1A38F-1226-4E81-81B3-8F693BEE8E78}" srcId="{2BBAF41E-9E66-4BBE-A345-2C07E441D1CD}" destId="{656DC8C6-C5B8-4DB5-A70B-CC0474F67BDA}" srcOrd="1" destOrd="0" parTransId="{7B479AB9-6C69-4B09-8598-DB06318C6815}" sibTransId="{5CA8A498-6CB2-4931-ABD4-9654712BCA78}"/>
    <dgm:cxn modelId="{24C9F2B4-E150-4AF5-B35D-5465BA1CF546}" type="presOf" srcId="{656DC8C6-C5B8-4DB5-A70B-CC0474F67BDA}" destId="{1BFD6678-AA06-4EF8-AA14-B26F70B55719}" srcOrd="0" destOrd="0" presId="urn:microsoft.com/office/officeart/2005/8/layout/chevron2"/>
    <dgm:cxn modelId="{002782BE-0114-4641-8B04-3D3F6AB9BDF9}" type="presOf" srcId="{3C82A838-B90B-4A3C-833F-1A59829A16F4}" destId="{84E542BD-83F0-436A-A240-92332C18F4CE}" srcOrd="0" destOrd="0" presId="urn:microsoft.com/office/officeart/2005/8/layout/chevron2"/>
    <dgm:cxn modelId="{AA37AAC0-5F30-4B64-9D1F-C453F2D39ADA}" type="presOf" srcId="{44D8FD03-64AD-4AA4-B06A-F99CC63FA93F}" destId="{7A8F2341-8873-4FFE-B7CC-5414201BEFDC}" srcOrd="0" destOrd="0" presId="urn:microsoft.com/office/officeart/2005/8/layout/chevron2"/>
    <dgm:cxn modelId="{0F987BC1-B0DB-4E3E-AAFB-851D94312F7B}" type="presOf" srcId="{065679C0-3FAE-4E2A-8193-E8A2EE925755}" destId="{194ECACC-F564-4A73-9E02-0E6FEBAB3CAE}" srcOrd="0" destOrd="0" presId="urn:microsoft.com/office/officeart/2005/8/layout/chevron2"/>
    <dgm:cxn modelId="{F8E9EDC3-2442-4E69-84AD-E17A89996727}" type="presOf" srcId="{C1B5B042-AB0E-4E97-B5CE-CB17A92A1667}" destId="{394BDA36-BCA2-4236-A1ED-570EA30B5F53}" srcOrd="0" destOrd="0" presId="urn:microsoft.com/office/officeart/2005/8/layout/chevron2"/>
    <dgm:cxn modelId="{26ED38C7-208F-4928-827A-A056B76E0E8A}" srcId="{938746F2-7385-4A0C-B357-0040C6BFFDDA}" destId="{065679C0-3FAE-4E2A-8193-E8A2EE925755}" srcOrd="0" destOrd="0" parTransId="{AD367E34-6DEC-4E7E-B9D5-010D8210E75D}" sibTransId="{3EAE9C34-2AC2-4DD0-A64D-A8FFC5881560}"/>
    <dgm:cxn modelId="{B35BA0C7-FE19-4304-9729-E99AC405C99A}" srcId="{08690E8B-FE53-4526-AF85-DB3177EFAF9E}" destId="{3C82A838-B90B-4A3C-833F-1A59829A16F4}" srcOrd="0" destOrd="0" parTransId="{1F4069C8-ACA6-40D7-8627-5FD4BE4F18EB}" sibTransId="{C251AFA9-0360-4336-85F0-878F60B30A7D}"/>
    <dgm:cxn modelId="{10F8DED8-11E4-4B02-91BA-F0017BD0ECC5}" type="presOf" srcId="{58D1921C-3666-4534-9381-E24179B755EB}" destId="{C80886EC-2003-4C7B-9B18-70D52FF91345}" srcOrd="0" destOrd="0" presId="urn:microsoft.com/office/officeart/2005/8/layout/chevron2"/>
    <dgm:cxn modelId="{8BA163E7-AA17-4D94-BC8D-EA5055CBA7CC}" srcId="{2BBAF41E-9E66-4BBE-A345-2C07E441D1CD}" destId="{C1B5B042-AB0E-4E97-B5CE-CB17A92A1667}" srcOrd="3" destOrd="0" parTransId="{596C37CE-F7A9-4CD5-9B8E-1B5148CEC0A2}" sibTransId="{18F06C02-FE8B-4545-B966-9CAA39DB09A1}"/>
    <dgm:cxn modelId="{9D992830-2999-4089-9EE9-8FA01D748CA5}" type="presParOf" srcId="{920D25C3-150E-4FBD-AC7B-509E4152A788}" destId="{F446E0B6-88FE-43AA-8B79-642CF8A2CF23}" srcOrd="0" destOrd="0" presId="urn:microsoft.com/office/officeart/2005/8/layout/chevron2"/>
    <dgm:cxn modelId="{D94E9E5E-EEF1-437F-AD96-E910858DF041}" type="presParOf" srcId="{F446E0B6-88FE-43AA-8B79-642CF8A2CF23}" destId="{7B1D46D2-7579-42A5-B985-329828572D27}" srcOrd="0" destOrd="0" presId="urn:microsoft.com/office/officeart/2005/8/layout/chevron2"/>
    <dgm:cxn modelId="{6B70A115-08F8-480F-81FC-CF202822A0A1}" type="presParOf" srcId="{F446E0B6-88FE-43AA-8B79-642CF8A2CF23}" destId="{194ECACC-F564-4A73-9E02-0E6FEBAB3CAE}" srcOrd="1" destOrd="0" presId="urn:microsoft.com/office/officeart/2005/8/layout/chevron2"/>
    <dgm:cxn modelId="{6D76F689-382B-4C01-9480-C0328B523083}" type="presParOf" srcId="{920D25C3-150E-4FBD-AC7B-509E4152A788}" destId="{194B1A41-F29F-43DD-8436-E7C53E1494A9}" srcOrd="1" destOrd="0" presId="urn:microsoft.com/office/officeart/2005/8/layout/chevron2"/>
    <dgm:cxn modelId="{921CBE4F-8553-462C-B8BA-936F867EAE1F}" type="presParOf" srcId="{920D25C3-150E-4FBD-AC7B-509E4152A788}" destId="{344FD529-C66D-4ACE-BD50-556CA66E61D4}" srcOrd="2" destOrd="0" presId="urn:microsoft.com/office/officeart/2005/8/layout/chevron2"/>
    <dgm:cxn modelId="{D181EB3D-818D-4A59-976A-03AE6FE52164}" type="presParOf" srcId="{344FD529-C66D-4ACE-BD50-556CA66E61D4}" destId="{1BFD6678-AA06-4EF8-AA14-B26F70B55719}" srcOrd="0" destOrd="0" presId="urn:microsoft.com/office/officeart/2005/8/layout/chevron2"/>
    <dgm:cxn modelId="{1BC091A8-9469-43C5-A44B-4A9E59D0D072}" type="presParOf" srcId="{344FD529-C66D-4ACE-BD50-556CA66E61D4}" destId="{7A8F2341-8873-4FFE-B7CC-5414201BEFDC}" srcOrd="1" destOrd="0" presId="urn:microsoft.com/office/officeart/2005/8/layout/chevron2"/>
    <dgm:cxn modelId="{47D0AE83-139D-4B71-AD19-12CB9D559B18}" type="presParOf" srcId="{920D25C3-150E-4FBD-AC7B-509E4152A788}" destId="{357C4BF6-562E-4B8F-8D66-4B0F4E531168}" srcOrd="3" destOrd="0" presId="urn:microsoft.com/office/officeart/2005/8/layout/chevron2"/>
    <dgm:cxn modelId="{A8970306-44D8-4FE8-B9C4-284A260D0137}" type="presParOf" srcId="{920D25C3-150E-4FBD-AC7B-509E4152A788}" destId="{A5197A70-AE98-43BF-A8BB-A2E487ECB9C6}" srcOrd="4" destOrd="0" presId="urn:microsoft.com/office/officeart/2005/8/layout/chevron2"/>
    <dgm:cxn modelId="{914BAB45-E212-4C19-8984-95A183B91B37}" type="presParOf" srcId="{A5197A70-AE98-43BF-A8BB-A2E487ECB9C6}" destId="{21345472-0641-437A-A709-F6581555D24C}" srcOrd="0" destOrd="0" presId="urn:microsoft.com/office/officeart/2005/8/layout/chevron2"/>
    <dgm:cxn modelId="{2258335D-7BA7-41DF-8B9F-3DA053F3C5C9}" type="presParOf" srcId="{A5197A70-AE98-43BF-A8BB-A2E487ECB9C6}" destId="{84E542BD-83F0-436A-A240-92332C18F4CE}" srcOrd="1" destOrd="0" presId="urn:microsoft.com/office/officeart/2005/8/layout/chevron2"/>
    <dgm:cxn modelId="{C16FC04F-C65A-4AE0-8CDB-A7BFB2B12486}" type="presParOf" srcId="{920D25C3-150E-4FBD-AC7B-509E4152A788}" destId="{9F949857-1B5F-4785-A54C-F40798B82AD0}" srcOrd="5" destOrd="0" presId="urn:microsoft.com/office/officeart/2005/8/layout/chevron2"/>
    <dgm:cxn modelId="{F2B0AF1C-FCB9-4591-9A9B-88DE01B58EBF}" type="presParOf" srcId="{920D25C3-150E-4FBD-AC7B-509E4152A788}" destId="{80010289-B685-4236-8FB4-7E2FFA5B735D}" srcOrd="6" destOrd="0" presId="urn:microsoft.com/office/officeart/2005/8/layout/chevron2"/>
    <dgm:cxn modelId="{001CD188-BA55-4BE8-93D8-98CF966FC75B}" type="presParOf" srcId="{80010289-B685-4236-8FB4-7E2FFA5B735D}" destId="{394BDA36-BCA2-4236-A1ED-570EA30B5F53}" srcOrd="0" destOrd="0" presId="urn:microsoft.com/office/officeart/2005/8/layout/chevron2"/>
    <dgm:cxn modelId="{4398CCD4-18F8-4A05-85FF-605A7F2D1F52}" type="presParOf" srcId="{80010289-B685-4236-8FB4-7E2FFA5B735D}" destId="{C80886EC-2003-4C7B-9B18-70D52FF91345}"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95D6D0-DD90-4F90-8EFC-4DA2FF228B72}">
      <dsp:nvSpPr>
        <dsp:cNvPr id="0" name=""/>
        <dsp:cNvSpPr/>
      </dsp:nvSpPr>
      <dsp:spPr>
        <a:xfrm>
          <a:off x="0" y="0"/>
          <a:ext cx="7776058" cy="885139"/>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100000"/>
            </a:lnSpc>
            <a:spcBef>
              <a:spcPct val="0"/>
            </a:spcBef>
            <a:spcAft>
              <a:spcPct val="35000"/>
            </a:spcAft>
            <a:buNone/>
          </a:pPr>
          <a:r>
            <a:rPr lang="en-US" sz="3300" kern="1200"/>
            <a:t>Read data from LABEVENTS table</a:t>
          </a:r>
        </a:p>
      </dsp:txBody>
      <dsp:txXfrm>
        <a:off x="25925" y="25925"/>
        <a:ext cx="6746129" cy="833289"/>
      </dsp:txXfrm>
    </dsp:sp>
    <dsp:sp modelId="{24523B45-6F9C-4F8A-A6A9-FC6537C5FDA1}">
      <dsp:nvSpPr>
        <dsp:cNvPr id="0" name=""/>
        <dsp:cNvSpPr/>
      </dsp:nvSpPr>
      <dsp:spPr>
        <a:xfrm>
          <a:off x="651244" y="1046073"/>
          <a:ext cx="7776058" cy="885139"/>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100000"/>
            </a:lnSpc>
            <a:spcBef>
              <a:spcPct val="0"/>
            </a:spcBef>
            <a:spcAft>
              <a:spcPct val="35000"/>
            </a:spcAft>
            <a:buNone/>
          </a:pPr>
          <a:r>
            <a:rPr lang="en-US" sz="3300" kern="1200" dirty="0"/>
            <a:t>Count the number of rows per </a:t>
          </a:r>
          <a:r>
            <a:rPr lang="en-US" sz="3300" kern="1200" dirty="0" err="1"/>
            <a:t>ItemID</a:t>
          </a:r>
          <a:endParaRPr lang="en-US" sz="3300" kern="1200" dirty="0"/>
        </a:p>
      </dsp:txBody>
      <dsp:txXfrm>
        <a:off x="677169" y="1071998"/>
        <a:ext cx="6497623" cy="833289"/>
      </dsp:txXfrm>
    </dsp:sp>
    <dsp:sp modelId="{B4204FDC-0102-4A3B-B631-95A11CCBB461}">
      <dsp:nvSpPr>
        <dsp:cNvPr id="0" name=""/>
        <dsp:cNvSpPr/>
      </dsp:nvSpPr>
      <dsp:spPr>
        <a:xfrm>
          <a:off x="1292769" y="2092147"/>
          <a:ext cx="7776058" cy="885139"/>
        </a:xfrm>
        <a:prstGeom prst="roundRect">
          <a:avLst>
            <a:gd name="adj" fmla="val 10000"/>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100000"/>
            </a:lnSpc>
            <a:spcBef>
              <a:spcPct val="0"/>
            </a:spcBef>
            <a:spcAft>
              <a:spcPct val="35000"/>
            </a:spcAft>
            <a:buNone/>
          </a:pPr>
          <a:r>
            <a:rPr lang="en-US" sz="3300" kern="1200"/>
            <a:t>Arrange from large to smallest count</a:t>
          </a:r>
        </a:p>
      </dsp:txBody>
      <dsp:txXfrm>
        <a:off x="1318694" y="2118072"/>
        <a:ext cx="6507343" cy="833289"/>
      </dsp:txXfrm>
    </dsp:sp>
    <dsp:sp modelId="{1105F5B4-ABB4-421F-B7CD-E2110E9EC5A6}">
      <dsp:nvSpPr>
        <dsp:cNvPr id="0" name=""/>
        <dsp:cNvSpPr/>
      </dsp:nvSpPr>
      <dsp:spPr>
        <a:xfrm>
          <a:off x="1944014" y="3138220"/>
          <a:ext cx="7776058" cy="885139"/>
        </a:xfrm>
        <a:prstGeom prst="roundRect">
          <a:avLst>
            <a:gd name="adj" fmla="val 1000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100000"/>
            </a:lnSpc>
            <a:spcBef>
              <a:spcPct val="0"/>
            </a:spcBef>
            <a:spcAft>
              <a:spcPct val="35000"/>
            </a:spcAft>
            <a:buNone/>
          </a:pPr>
          <a:r>
            <a:rPr lang="en-US" sz="3300" kern="1200" dirty="0"/>
            <a:t>Top row is the winner!</a:t>
          </a:r>
        </a:p>
      </dsp:txBody>
      <dsp:txXfrm>
        <a:off x="1969939" y="3164145"/>
        <a:ext cx="6497623" cy="833289"/>
      </dsp:txXfrm>
    </dsp:sp>
    <dsp:sp modelId="{4D107A5E-F8A3-48CC-B0ED-59B170C0408B}">
      <dsp:nvSpPr>
        <dsp:cNvPr id="0" name=""/>
        <dsp:cNvSpPr/>
      </dsp:nvSpPr>
      <dsp:spPr>
        <a:xfrm>
          <a:off x="7200717" y="677936"/>
          <a:ext cx="575340" cy="575340"/>
        </a:xfrm>
        <a:prstGeom prst="downArrow">
          <a:avLst>
            <a:gd name="adj1" fmla="val 55000"/>
            <a:gd name="adj2" fmla="val 45000"/>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7330169" y="677936"/>
        <a:ext cx="316437" cy="432943"/>
      </dsp:txXfrm>
    </dsp:sp>
    <dsp:sp modelId="{546152FC-8487-4AD6-AFB5-46222829B614}">
      <dsp:nvSpPr>
        <dsp:cNvPr id="0" name=""/>
        <dsp:cNvSpPr/>
      </dsp:nvSpPr>
      <dsp:spPr>
        <a:xfrm>
          <a:off x="7851962" y="1724009"/>
          <a:ext cx="575340" cy="575340"/>
        </a:xfrm>
        <a:prstGeom prst="downArrow">
          <a:avLst>
            <a:gd name="adj1" fmla="val 55000"/>
            <a:gd name="adj2" fmla="val 45000"/>
          </a:avLst>
        </a:prstGeom>
        <a:solidFill>
          <a:schemeClr val="accent3">
            <a:tint val="40000"/>
            <a:alpha val="90000"/>
            <a:hueOff val="0"/>
            <a:satOff val="0"/>
            <a:lumOff val="0"/>
            <a:alphaOff val="0"/>
          </a:schemeClr>
        </a:solidFill>
        <a:ln w="15875"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7981414" y="1724009"/>
        <a:ext cx="316437" cy="432943"/>
      </dsp:txXfrm>
    </dsp:sp>
    <dsp:sp modelId="{8CDF5CB7-DEA5-4304-9E67-D3A61A571DE8}">
      <dsp:nvSpPr>
        <dsp:cNvPr id="0" name=""/>
        <dsp:cNvSpPr/>
      </dsp:nvSpPr>
      <dsp:spPr>
        <a:xfrm>
          <a:off x="8493487" y="2770083"/>
          <a:ext cx="575340" cy="575340"/>
        </a:xfrm>
        <a:prstGeom prst="downArrow">
          <a:avLst>
            <a:gd name="adj1" fmla="val 55000"/>
            <a:gd name="adj2" fmla="val 45000"/>
          </a:avLst>
        </a:prstGeom>
        <a:solidFill>
          <a:schemeClr val="accent4">
            <a:tint val="40000"/>
            <a:alpha val="90000"/>
            <a:hueOff val="0"/>
            <a:satOff val="0"/>
            <a:lumOff val="0"/>
            <a:alphaOff val="0"/>
          </a:schemeClr>
        </a:solidFill>
        <a:ln w="15875"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8622939" y="2770083"/>
        <a:ext cx="316437" cy="4329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1D46D2-7579-42A5-B985-329828572D27}">
      <dsp:nvSpPr>
        <dsp:cNvPr id="0" name=""/>
        <dsp:cNvSpPr/>
      </dsp:nvSpPr>
      <dsp:spPr>
        <a:xfrm rot="5400000">
          <a:off x="-167378" y="170201"/>
          <a:ext cx="1115853" cy="781097"/>
        </a:xfrm>
        <a:prstGeom prst="chevron">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Read</a:t>
          </a:r>
        </a:p>
      </dsp:txBody>
      <dsp:txXfrm rot="-5400000">
        <a:off x="1" y="393372"/>
        <a:ext cx="781097" cy="334756"/>
      </dsp:txXfrm>
    </dsp:sp>
    <dsp:sp modelId="{194ECACC-F564-4A73-9E02-0E6FEBAB3CAE}">
      <dsp:nvSpPr>
        <dsp:cNvPr id="0" name=""/>
        <dsp:cNvSpPr/>
      </dsp:nvSpPr>
      <dsp:spPr>
        <a:xfrm rot="5400000">
          <a:off x="4887932" y="-4104011"/>
          <a:ext cx="725304" cy="8938975"/>
        </a:xfrm>
        <a:prstGeom prst="round2Same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lang="en-US" sz="2700" kern="1200" dirty="0"/>
            <a:t>Connect to LABEVENTS, D_LABITEMS, DIAGNOSES_ICD tables</a:t>
          </a:r>
        </a:p>
      </dsp:txBody>
      <dsp:txXfrm rot="-5400000">
        <a:off x="781097" y="38230"/>
        <a:ext cx="8903569" cy="654492"/>
      </dsp:txXfrm>
    </dsp:sp>
    <dsp:sp modelId="{1BFD6678-AA06-4EF8-AA14-B26F70B55719}">
      <dsp:nvSpPr>
        <dsp:cNvPr id="0" name=""/>
        <dsp:cNvSpPr/>
      </dsp:nvSpPr>
      <dsp:spPr>
        <a:xfrm rot="5400000">
          <a:off x="-167378" y="1137488"/>
          <a:ext cx="1115853" cy="781097"/>
        </a:xfrm>
        <a:prstGeom prst="chevron">
          <a:avLst/>
        </a:prstGeom>
        <a:solidFill>
          <a:schemeClr val="accent2">
            <a:hueOff val="-441124"/>
            <a:satOff val="497"/>
            <a:lumOff val="1177"/>
            <a:alphaOff val="0"/>
          </a:schemeClr>
        </a:solidFill>
        <a:ln w="15875" cap="flat" cmpd="sng" algn="ctr">
          <a:solidFill>
            <a:schemeClr val="accent2">
              <a:hueOff val="-441124"/>
              <a:satOff val="497"/>
              <a:lumOff val="11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a:t>Join</a:t>
          </a:r>
        </a:p>
      </dsp:txBody>
      <dsp:txXfrm rot="-5400000">
        <a:off x="1" y="1360659"/>
        <a:ext cx="781097" cy="334756"/>
      </dsp:txXfrm>
    </dsp:sp>
    <dsp:sp modelId="{7A8F2341-8873-4FFE-B7CC-5414201BEFDC}">
      <dsp:nvSpPr>
        <dsp:cNvPr id="0" name=""/>
        <dsp:cNvSpPr/>
      </dsp:nvSpPr>
      <dsp:spPr>
        <a:xfrm rot="5400000">
          <a:off x="4887932" y="-3136725"/>
          <a:ext cx="725304" cy="8938975"/>
        </a:xfrm>
        <a:prstGeom prst="round2SameRect">
          <a:avLst/>
        </a:prstGeom>
        <a:solidFill>
          <a:schemeClr val="lt1">
            <a:alpha val="90000"/>
            <a:hueOff val="0"/>
            <a:satOff val="0"/>
            <a:lumOff val="0"/>
            <a:alphaOff val="0"/>
          </a:schemeClr>
        </a:solidFill>
        <a:ln w="15875" cap="flat" cmpd="sng" algn="ctr">
          <a:solidFill>
            <a:schemeClr val="accent2">
              <a:hueOff val="-441124"/>
              <a:satOff val="497"/>
              <a:lumOff val="117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lang="en-US" sz="2700" kern="1200" dirty="0"/>
            <a:t>Join LABEVENTS to D_LABITEMS table</a:t>
          </a:r>
        </a:p>
      </dsp:txBody>
      <dsp:txXfrm rot="-5400000">
        <a:off x="781097" y="1005516"/>
        <a:ext cx="8903569" cy="654492"/>
      </dsp:txXfrm>
    </dsp:sp>
    <dsp:sp modelId="{21345472-0641-437A-A709-F6581555D24C}">
      <dsp:nvSpPr>
        <dsp:cNvPr id="0" name=""/>
        <dsp:cNvSpPr/>
      </dsp:nvSpPr>
      <dsp:spPr>
        <a:xfrm rot="5400000">
          <a:off x="-167378" y="2104774"/>
          <a:ext cx="1115853" cy="781097"/>
        </a:xfrm>
        <a:prstGeom prst="chevron">
          <a:avLst/>
        </a:prstGeom>
        <a:solidFill>
          <a:schemeClr val="accent2">
            <a:hueOff val="-882249"/>
            <a:satOff val="995"/>
            <a:lumOff val="2353"/>
            <a:alphaOff val="0"/>
          </a:schemeClr>
        </a:solidFill>
        <a:ln w="15875" cap="flat" cmpd="sng" algn="ctr">
          <a:solidFill>
            <a:schemeClr val="accent2">
              <a:hueOff val="-882249"/>
              <a:satOff val="995"/>
              <a:lumOff val="235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a:t>Filter</a:t>
          </a:r>
        </a:p>
      </dsp:txBody>
      <dsp:txXfrm rot="-5400000">
        <a:off x="1" y="2327945"/>
        <a:ext cx="781097" cy="334756"/>
      </dsp:txXfrm>
    </dsp:sp>
    <dsp:sp modelId="{84E542BD-83F0-436A-A240-92332C18F4CE}">
      <dsp:nvSpPr>
        <dsp:cNvPr id="0" name=""/>
        <dsp:cNvSpPr/>
      </dsp:nvSpPr>
      <dsp:spPr>
        <a:xfrm rot="5400000">
          <a:off x="4887932" y="-2169438"/>
          <a:ext cx="725304" cy="8938975"/>
        </a:xfrm>
        <a:prstGeom prst="round2SameRect">
          <a:avLst/>
        </a:prstGeom>
        <a:solidFill>
          <a:schemeClr val="lt1">
            <a:alpha val="90000"/>
            <a:hueOff val="0"/>
            <a:satOff val="0"/>
            <a:lumOff val="0"/>
            <a:alphaOff val="0"/>
          </a:schemeClr>
        </a:solidFill>
        <a:ln w="15875" cap="flat" cmpd="sng" algn="ctr">
          <a:solidFill>
            <a:schemeClr val="accent2">
              <a:hueOff val="-882249"/>
              <a:satOff val="995"/>
              <a:lumOff val="235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lang="en-US" sz="2700" kern="1200" dirty="0"/>
            <a:t>Filter to patients positive for Schistocytes</a:t>
          </a:r>
        </a:p>
      </dsp:txBody>
      <dsp:txXfrm rot="-5400000">
        <a:off x="781097" y="1972803"/>
        <a:ext cx="8903569" cy="654492"/>
      </dsp:txXfrm>
    </dsp:sp>
    <dsp:sp modelId="{394BDA36-BCA2-4236-A1ED-570EA30B5F53}">
      <dsp:nvSpPr>
        <dsp:cNvPr id="0" name=""/>
        <dsp:cNvSpPr/>
      </dsp:nvSpPr>
      <dsp:spPr>
        <a:xfrm rot="5400000">
          <a:off x="-167378" y="3072060"/>
          <a:ext cx="1115853" cy="781097"/>
        </a:xfrm>
        <a:prstGeom prst="chevron">
          <a:avLst/>
        </a:prstGeom>
        <a:solidFill>
          <a:schemeClr val="accent2">
            <a:hueOff val="-1323373"/>
            <a:satOff val="1492"/>
            <a:lumOff val="3530"/>
            <a:alphaOff val="0"/>
          </a:schemeClr>
        </a:solidFill>
        <a:ln w="15875" cap="flat" cmpd="sng" algn="ctr">
          <a:solidFill>
            <a:schemeClr val="accent2">
              <a:hueOff val="-1323373"/>
              <a:satOff val="1492"/>
              <a:lumOff val="353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a:t>Join</a:t>
          </a:r>
        </a:p>
      </dsp:txBody>
      <dsp:txXfrm rot="-5400000">
        <a:off x="1" y="3295231"/>
        <a:ext cx="781097" cy="334756"/>
      </dsp:txXfrm>
    </dsp:sp>
    <dsp:sp modelId="{C80886EC-2003-4C7B-9B18-70D52FF91345}">
      <dsp:nvSpPr>
        <dsp:cNvPr id="0" name=""/>
        <dsp:cNvSpPr/>
      </dsp:nvSpPr>
      <dsp:spPr>
        <a:xfrm rot="5400000">
          <a:off x="4887932" y="-1202152"/>
          <a:ext cx="725304" cy="8938975"/>
        </a:xfrm>
        <a:prstGeom prst="round2SameRect">
          <a:avLst/>
        </a:prstGeom>
        <a:solidFill>
          <a:schemeClr val="lt1">
            <a:alpha val="90000"/>
            <a:hueOff val="0"/>
            <a:satOff val="0"/>
            <a:lumOff val="0"/>
            <a:alphaOff val="0"/>
          </a:schemeClr>
        </a:solidFill>
        <a:ln w="15875" cap="flat" cmpd="sng" algn="ctr">
          <a:solidFill>
            <a:schemeClr val="accent2">
              <a:hueOff val="-1323373"/>
              <a:satOff val="1492"/>
              <a:lumOff val="353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lang="en-US" sz="2700" kern="1200" dirty="0"/>
            <a:t>Join to DIAGNOSES_ICD table!</a:t>
          </a:r>
        </a:p>
      </dsp:txBody>
      <dsp:txXfrm rot="-5400000">
        <a:off x="781097" y="2940089"/>
        <a:ext cx="8903569" cy="654492"/>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900956" cy="100746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6405715" y="0"/>
            <a:ext cx="4900956" cy="1007464"/>
          </a:xfrm>
          <a:prstGeom prst="rect">
            <a:avLst/>
          </a:prstGeom>
        </p:spPr>
        <p:txBody>
          <a:bodyPr vert="horz" lIns="91440" tIns="45720" rIns="91440" bIns="45720" rtlCol="0"/>
          <a:lstStyle>
            <a:lvl1pPr algn="r">
              <a:defRPr sz="1200"/>
            </a:lvl1pPr>
          </a:lstStyle>
          <a:p>
            <a:fld id="{49C152C2-AF9F-44C5-8FA2-EB5B9007DBD7}" type="datetimeFigureOut">
              <a:rPr lang="en-US" smtClean="0"/>
              <a:t>5/9/2024</a:t>
            </a:fld>
            <a:endParaRPr lang="en-US"/>
          </a:p>
        </p:txBody>
      </p:sp>
      <p:sp>
        <p:nvSpPr>
          <p:cNvPr id="4" name="Footer Placeholder 3"/>
          <p:cNvSpPr>
            <a:spLocks noGrp="1"/>
          </p:cNvSpPr>
          <p:nvPr>
            <p:ph type="ftr" sz="quarter" idx="2"/>
          </p:nvPr>
        </p:nvSpPr>
        <p:spPr>
          <a:xfrm>
            <a:off x="0" y="19096639"/>
            <a:ext cx="4900956" cy="100746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6405715" y="19096639"/>
            <a:ext cx="4900956" cy="1007462"/>
          </a:xfrm>
          <a:prstGeom prst="rect">
            <a:avLst/>
          </a:prstGeom>
        </p:spPr>
        <p:txBody>
          <a:bodyPr vert="horz" lIns="91440" tIns="45720" rIns="91440" bIns="45720" rtlCol="0" anchor="b"/>
          <a:lstStyle>
            <a:lvl1pPr algn="r">
              <a:defRPr sz="1200"/>
            </a:lvl1pPr>
          </a:lstStyle>
          <a:p>
            <a:fld id="{49A31AF2-0CEF-4B92-A6C6-177490C60177}" type="slidenum">
              <a:rPr lang="en-US" smtClean="0"/>
              <a:t>‹#›</a:t>
            </a:fld>
            <a:endParaRPr lang="en-US"/>
          </a:p>
        </p:txBody>
      </p:sp>
    </p:spTree>
    <p:extLst>
      <p:ext uri="{BB962C8B-B14F-4D97-AF65-F5344CB8AC3E}">
        <p14:creationId xmlns:p14="http://schemas.microsoft.com/office/powerpoint/2010/main" val="15441497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046163" y="1506538"/>
            <a:ext cx="13403263" cy="7540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130930" y="9549418"/>
            <a:ext cx="9047477" cy="9046832"/>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35427040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endParaRPr lang="en-US" dirty="0">
              <a:latin typeface="Calibri"/>
              <a:cs typeface="Calibri"/>
            </a:endParaRPr>
          </a:p>
        </p:txBody>
      </p:sp>
    </p:spTree>
    <p:extLst>
      <p:ext uri="{BB962C8B-B14F-4D97-AF65-F5344CB8AC3E}">
        <p14:creationId xmlns:p14="http://schemas.microsoft.com/office/powerpoint/2010/main" val="203890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47677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046590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429960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871221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68218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0:notes"/>
          <p:cNvSpPr txBox="1">
            <a:spLocks noGrp="1"/>
          </p:cNvSpPr>
          <p:nvPr>
            <p:ph type="body" idx="1"/>
          </p:nvPr>
        </p:nvSpPr>
        <p:spPr>
          <a:xfrm>
            <a:off x="731517" y="4560556"/>
            <a:ext cx="5852158" cy="4320534"/>
          </a:xfrm>
          <a:prstGeom prst="rect">
            <a:avLst/>
          </a:prstGeom>
        </p:spPr>
        <p:txBody>
          <a:bodyPr spcFirstLastPara="1" wrap="square" lIns="49232" tIns="49232" rIns="49232" bIns="49232"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600" dirty="0"/>
          </a:p>
        </p:txBody>
      </p:sp>
      <p:sp>
        <p:nvSpPr>
          <p:cNvPr id="120" name="Google Shape;120;p10:notes"/>
          <p:cNvSpPr>
            <a:spLocks noGrp="1" noRot="1" noChangeAspect="1"/>
          </p:cNvSpPr>
          <p:nvPr>
            <p:ph type="sldImg" idx="2"/>
          </p:nvPr>
        </p:nvSpPr>
        <p:spPr>
          <a:xfrm>
            <a:off x="457200" y="719138"/>
            <a:ext cx="6402388" cy="36020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130711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0:notes"/>
          <p:cNvSpPr txBox="1">
            <a:spLocks noGrp="1"/>
          </p:cNvSpPr>
          <p:nvPr>
            <p:ph type="body" idx="1"/>
          </p:nvPr>
        </p:nvSpPr>
        <p:spPr>
          <a:xfrm>
            <a:off x="731517" y="4560556"/>
            <a:ext cx="5852158" cy="4320534"/>
          </a:xfrm>
          <a:prstGeom prst="rect">
            <a:avLst/>
          </a:prstGeom>
        </p:spPr>
        <p:txBody>
          <a:bodyPr spcFirstLastPara="1" wrap="square" lIns="49232" tIns="49232" rIns="49232" bIns="49232"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600" dirty="0"/>
          </a:p>
        </p:txBody>
      </p:sp>
      <p:sp>
        <p:nvSpPr>
          <p:cNvPr id="120" name="Google Shape;120;p10:notes"/>
          <p:cNvSpPr>
            <a:spLocks noGrp="1" noRot="1" noChangeAspect="1"/>
          </p:cNvSpPr>
          <p:nvPr>
            <p:ph type="sldImg" idx="2"/>
          </p:nvPr>
        </p:nvSpPr>
        <p:spPr>
          <a:xfrm>
            <a:off x="457200" y="719138"/>
            <a:ext cx="6402388" cy="36020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06922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2:notes"/>
          <p:cNvSpPr txBox="1">
            <a:spLocks noGrp="1"/>
          </p:cNvSpPr>
          <p:nvPr>
            <p:ph type="body" idx="1"/>
          </p:nvPr>
        </p:nvSpPr>
        <p:spPr>
          <a:xfrm>
            <a:off x="731517" y="4560556"/>
            <a:ext cx="5852158" cy="4320534"/>
          </a:xfrm>
          <a:prstGeom prst="rect">
            <a:avLst/>
          </a:prstGeom>
        </p:spPr>
        <p:txBody>
          <a:bodyPr spcFirstLastPara="1" wrap="square" lIns="49232" tIns="49232" rIns="49232" bIns="49232" anchor="t" anchorCtr="0">
            <a:noAutofit/>
          </a:bodyPr>
          <a:lstStyle/>
          <a:p>
            <a:pPr marL="0" indent="0">
              <a:buNone/>
            </a:pPr>
            <a:endParaRPr dirty="0"/>
          </a:p>
        </p:txBody>
      </p:sp>
      <p:sp>
        <p:nvSpPr>
          <p:cNvPr id="159" name="Google Shape;159;p12:notes"/>
          <p:cNvSpPr>
            <a:spLocks noGrp="1" noRot="1" noChangeAspect="1"/>
          </p:cNvSpPr>
          <p:nvPr>
            <p:ph type="sldImg" idx="2"/>
          </p:nvPr>
        </p:nvSpPr>
        <p:spPr>
          <a:xfrm>
            <a:off x="457200" y="719138"/>
            <a:ext cx="6402388" cy="36020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08796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0:notes"/>
          <p:cNvSpPr txBox="1">
            <a:spLocks noGrp="1"/>
          </p:cNvSpPr>
          <p:nvPr>
            <p:ph type="body" idx="1"/>
          </p:nvPr>
        </p:nvSpPr>
        <p:spPr>
          <a:xfrm>
            <a:off x="731517" y="4560556"/>
            <a:ext cx="5852158" cy="4320534"/>
          </a:xfrm>
          <a:prstGeom prst="rect">
            <a:avLst/>
          </a:prstGeom>
        </p:spPr>
        <p:txBody>
          <a:bodyPr spcFirstLastPara="1" wrap="square" lIns="49232" tIns="49232" rIns="49232" bIns="49232"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600" dirty="0"/>
          </a:p>
        </p:txBody>
      </p:sp>
      <p:sp>
        <p:nvSpPr>
          <p:cNvPr id="120" name="Google Shape;120;p10:notes"/>
          <p:cNvSpPr>
            <a:spLocks noGrp="1" noRot="1" noChangeAspect="1"/>
          </p:cNvSpPr>
          <p:nvPr>
            <p:ph type="sldImg" idx="2"/>
          </p:nvPr>
        </p:nvSpPr>
        <p:spPr>
          <a:xfrm>
            <a:off x="457200" y="719138"/>
            <a:ext cx="6402388" cy="36020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657427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0:notes"/>
          <p:cNvSpPr txBox="1">
            <a:spLocks noGrp="1"/>
          </p:cNvSpPr>
          <p:nvPr>
            <p:ph type="body" idx="1"/>
          </p:nvPr>
        </p:nvSpPr>
        <p:spPr>
          <a:xfrm>
            <a:off x="731517" y="4560556"/>
            <a:ext cx="5852158" cy="4320534"/>
          </a:xfrm>
          <a:prstGeom prst="rect">
            <a:avLst/>
          </a:prstGeom>
        </p:spPr>
        <p:txBody>
          <a:bodyPr spcFirstLastPara="1" wrap="square" lIns="49232" tIns="49232" rIns="49232" bIns="49232"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600" dirty="0"/>
          </a:p>
        </p:txBody>
      </p:sp>
      <p:sp>
        <p:nvSpPr>
          <p:cNvPr id="120" name="Google Shape;120;p10:notes"/>
          <p:cNvSpPr>
            <a:spLocks noGrp="1" noRot="1" noChangeAspect="1"/>
          </p:cNvSpPr>
          <p:nvPr>
            <p:ph type="sldImg" idx="2"/>
          </p:nvPr>
        </p:nvSpPr>
        <p:spPr>
          <a:xfrm>
            <a:off x="457200" y="719138"/>
            <a:ext cx="6402388" cy="36020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4109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524297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0:notes"/>
          <p:cNvSpPr txBox="1">
            <a:spLocks noGrp="1"/>
          </p:cNvSpPr>
          <p:nvPr>
            <p:ph type="body" idx="1"/>
          </p:nvPr>
        </p:nvSpPr>
        <p:spPr>
          <a:xfrm>
            <a:off x="731517" y="4560556"/>
            <a:ext cx="5852158" cy="4320534"/>
          </a:xfrm>
          <a:prstGeom prst="rect">
            <a:avLst/>
          </a:prstGeom>
        </p:spPr>
        <p:txBody>
          <a:bodyPr spcFirstLastPara="1" wrap="square" lIns="49232" tIns="49232" rIns="49232" bIns="49232"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600" dirty="0"/>
          </a:p>
        </p:txBody>
      </p:sp>
      <p:sp>
        <p:nvSpPr>
          <p:cNvPr id="120" name="Google Shape;120;p10:notes"/>
          <p:cNvSpPr>
            <a:spLocks noGrp="1" noRot="1" noChangeAspect="1"/>
          </p:cNvSpPr>
          <p:nvPr>
            <p:ph type="sldImg" idx="2"/>
          </p:nvPr>
        </p:nvSpPr>
        <p:spPr>
          <a:xfrm>
            <a:off x="457200" y="719138"/>
            <a:ext cx="6402388" cy="36020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32134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0:notes"/>
          <p:cNvSpPr txBox="1">
            <a:spLocks noGrp="1"/>
          </p:cNvSpPr>
          <p:nvPr>
            <p:ph type="body" idx="1"/>
          </p:nvPr>
        </p:nvSpPr>
        <p:spPr>
          <a:xfrm>
            <a:off x="731517" y="4560556"/>
            <a:ext cx="5852158" cy="4320534"/>
          </a:xfrm>
          <a:prstGeom prst="rect">
            <a:avLst/>
          </a:prstGeom>
        </p:spPr>
        <p:txBody>
          <a:bodyPr spcFirstLastPara="1" wrap="square" lIns="49232" tIns="49232" rIns="49232" bIns="49232"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600" dirty="0"/>
          </a:p>
        </p:txBody>
      </p:sp>
      <p:sp>
        <p:nvSpPr>
          <p:cNvPr id="120" name="Google Shape;120;p10:notes"/>
          <p:cNvSpPr>
            <a:spLocks noGrp="1" noRot="1" noChangeAspect="1"/>
          </p:cNvSpPr>
          <p:nvPr>
            <p:ph type="sldImg" idx="2"/>
          </p:nvPr>
        </p:nvSpPr>
        <p:spPr>
          <a:xfrm>
            <a:off x="457200" y="719138"/>
            <a:ext cx="6402388" cy="36020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88900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8909282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0:notes"/>
          <p:cNvSpPr txBox="1">
            <a:spLocks noGrp="1"/>
          </p:cNvSpPr>
          <p:nvPr>
            <p:ph type="body" idx="1"/>
          </p:nvPr>
        </p:nvSpPr>
        <p:spPr>
          <a:xfrm>
            <a:off x="731517" y="4560556"/>
            <a:ext cx="5852158" cy="4320534"/>
          </a:xfrm>
          <a:prstGeom prst="rect">
            <a:avLst/>
          </a:prstGeom>
        </p:spPr>
        <p:txBody>
          <a:bodyPr spcFirstLastPara="1" wrap="square" lIns="49232" tIns="49232" rIns="49232" bIns="49232"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600" dirty="0"/>
          </a:p>
        </p:txBody>
      </p:sp>
      <p:sp>
        <p:nvSpPr>
          <p:cNvPr id="120" name="Google Shape;120;p10:notes"/>
          <p:cNvSpPr>
            <a:spLocks noGrp="1" noRot="1" noChangeAspect="1"/>
          </p:cNvSpPr>
          <p:nvPr>
            <p:ph type="sldImg" idx="2"/>
          </p:nvPr>
        </p:nvSpPr>
        <p:spPr>
          <a:xfrm>
            <a:off x="457200" y="719138"/>
            <a:ext cx="6402388" cy="36020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29323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0:notes"/>
          <p:cNvSpPr txBox="1">
            <a:spLocks noGrp="1"/>
          </p:cNvSpPr>
          <p:nvPr>
            <p:ph type="body" idx="1"/>
          </p:nvPr>
        </p:nvSpPr>
        <p:spPr>
          <a:xfrm>
            <a:off x="731517" y="4560556"/>
            <a:ext cx="5852158" cy="4320534"/>
          </a:xfrm>
          <a:prstGeom prst="rect">
            <a:avLst/>
          </a:prstGeom>
        </p:spPr>
        <p:txBody>
          <a:bodyPr spcFirstLastPara="1" wrap="square" lIns="49232" tIns="49232" rIns="49232" bIns="49232"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600" dirty="0"/>
          </a:p>
        </p:txBody>
      </p:sp>
      <p:sp>
        <p:nvSpPr>
          <p:cNvPr id="120" name="Google Shape;120;p10:notes"/>
          <p:cNvSpPr>
            <a:spLocks noGrp="1" noRot="1" noChangeAspect="1"/>
          </p:cNvSpPr>
          <p:nvPr>
            <p:ph type="sldImg" idx="2"/>
          </p:nvPr>
        </p:nvSpPr>
        <p:spPr>
          <a:xfrm>
            <a:off x="457200" y="719138"/>
            <a:ext cx="6402388" cy="36020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757226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2:notes"/>
          <p:cNvSpPr txBox="1">
            <a:spLocks noGrp="1"/>
          </p:cNvSpPr>
          <p:nvPr>
            <p:ph type="body" idx="1"/>
          </p:nvPr>
        </p:nvSpPr>
        <p:spPr>
          <a:xfrm>
            <a:off x="731517" y="4560556"/>
            <a:ext cx="5852158" cy="4320534"/>
          </a:xfrm>
          <a:prstGeom prst="rect">
            <a:avLst/>
          </a:prstGeom>
        </p:spPr>
        <p:txBody>
          <a:bodyPr spcFirstLastPara="1" wrap="square" lIns="49232" tIns="49232" rIns="49232" bIns="49232" anchor="t" anchorCtr="0">
            <a:noAutofit/>
          </a:bodyPr>
          <a:lstStyle/>
          <a:p>
            <a:pPr marL="0" indent="0">
              <a:buNone/>
            </a:pPr>
            <a:r>
              <a:rPr lang="en-US" dirty="0"/>
              <a:t>We will start with the select function. It’s not uncommon to get datasets with hundreds or even thousands of columns. In this case, the first challenge is often focusing in on the variables you’re actually interested in. select() allows you to rapidly zoom in on a useful subset of the columns in the raw data.</a:t>
            </a:r>
            <a:endParaRPr dirty="0"/>
          </a:p>
          <a:p>
            <a:pPr marL="0" indent="0">
              <a:buNone/>
            </a:pPr>
            <a:endParaRPr dirty="0"/>
          </a:p>
          <a:p>
            <a:pPr marL="0" indent="0">
              <a:buNone/>
            </a:pPr>
            <a:endParaRPr dirty="0"/>
          </a:p>
        </p:txBody>
      </p:sp>
      <p:sp>
        <p:nvSpPr>
          <p:cNvPr id="159" name="Google Shape;159;p12:notes"/>
          <p:cNvSpPr>
            <a:spLocks noGrp="1" noRot="1" noChangeAspect="1"/>
          </p:cNvSpPr>
          <p:nvPr>
            <p:ph type="sldImg" idx="2"/>
          </p:nvPr>
        </p:nvSpPr>
        <p:spPr>
          <a:xfrm>
            <a:off x="457200" y="719138"/>
            <a:ext cx="6402388" cy="36020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752633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0:notes"/>
          <p:cNvSpPr txBox="1">
            <a:spLocks noGrp="1"/>
          </p:cNvSpPr>
          <p:nvPr>
            <p:ph type="body" idx="1"/>
          </p:nvPr>
        </p:nvSpPr>
        <p:spPr>
          <a:xfrm>
            <a:off x="731517" y="4560556"/>
            <a:ext cx="5852158" cy="4320534"/>
          </a:xfrm>
          <a:prstGeom prst="rect">
            <a:avLst/>
          </a:prstGeom>
        </p:spPr>
        <p:txBody>
          <a:bodyPr spcFirstLastPara="1" wrap="square" lIns="49232" tIns="49232" rIns="49232" bIns="49232"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600" dirty="0"/>
          </a:p>
        </p:txBody>
      </p:sp>
      <p:sp>
        <p:nvSpPr>
          <p:cNvPr id="120" name="Google Shape;120;p10:notes"/>
          <p:cNvSpPr>
            <a:spLocks noGrp="1" noRot="1" noChangeAspect="1"/>
          </p:cNvSpPr>
          <p:nvPr>
            <p:ph type="sldImg" idx="2"/>
          </p:nvPr>
        </p:nvSpPr>
        <p:spPr>
          <a:xfrm>
            <a:off x="457200" y="719138"/>
            <a:ext cx="6402388" cy="36020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557125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0:notes"/>
          <p:cNvSpPr txBox="1">
            <a:spLocks noGrp="1"/>
          </p:cNvSpPr>
          <p:nvPr>
            <p:ph type="body" idx="1"/>
          </p:nvPr>
        </p:nvSpPr>
        <p:spPr>
          <a:xfrm>
            <a:off x="731517" y="4560556"/>
            <a:ext cx="5852158" cy="4320534"/>
          </a:xfrm>
          <a:prstGeom prst="rect">
            <a:avLst/>
          </a:prstGeom>
        </p:spPr>
        <p:txBody>
          <a:bodyPr spcFirstLastPara="1" wrap="square" lIns="49232" tIns="49232" rIns="49232" bIns="49232"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600" dirty="0"/>
          </a:p>
        </p:txBody>
      </p:sp>
      <p:sp>
        <p:nvSpPr>
          <p:cNvPr id="120" name="Google Shape;120;p10:notes"/>
          <p:cNvSpPr>
            <a:spLocks noGrp="1" noRot="1" noChangeAspect="1"/>
          </p:cNvSpPr>
          <p:nvPr>
            <p:ph type="sldImg" idx="2"/>
          </p:nvPr>
        </p:nvSpPr>
        <p:spPr>
          <a:xfrm>
            <a:off x="457200" y="719138"/>
            <a:ext cx="6402388" cy="36020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13322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0:notes"/>
          <p:cNvSpPr txBox="1">
            <a:spLocks noGrp="1"/>
          </p:cNvSpPr>
          <p:nvPr>
            <p:ph type="body" idx="1"/>
          </p:nvPr>
        </p:nvSpPr>
        <p:spPr>
          <a:xfrm>
            <a:off x="731517" y="4560556"/>
            <a:ext cx="5852158" cy="4320534"/>
          </a:xfrm>
          <a:prstGeom prst="rect">
            <a:avLst/>
          </a:prstGeom>
        </p:spPr>
        <p:txBody>
          <a:bodyPr spcFirstLastPara="1" wrap="square" lIns="49232" tIns="49232" rIns="49232" bIns="49232"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600" dirty="0"/>
          </a:p>
        </p:txBody>
      </p:sp>
      <p:sp>
        <p:nvSpPr>
          <p:cNvPr id="120" name="Google Shape;120;p10:notes"/>
          <p:cNvSpPr>
            <a:spLocks noGrp="1" noRot="1" noChangeAspect="1"/>
          </p:cNvSpPr>
          <p:nvPr>
            <p:ph type="sldImg" idx="2"/>
          </p:nvPr>
        </p:nvSpPr>
        <p:spPr>
          <a:xfrm>
            <a:off x="457200" y="719138"/>
            <a:ext cx="6402388" cy="36020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202761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0:notes"/>
          <p:cNvSpPr txBox="1">
            <a:spLocks noGrp="1"/>
          </p:cNvSpPr>
          <p:nvPr>
            <p:ph type="body" idx="1"/>
          </p:nvPr>
        </p:nvSpPr>
        <p:spPr>
          <a:xfrm>
            <a:off x="731517" y="4560556"/>
            <a:ext cx="5852158" cy="4320534"/>
          </a:xfrm>
          <a:prstGeom prst="rect">
            <a:avLst/>
          </a:prstGeom>
        </p:spPr>
        <p:txBody>
          <a:bodyPr spcFirstLastPara="1" wrap="square" lIns="49232" tIns="49232" rIns="49232" bIns="49232"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600" dirty="0"/>
          </a:p>
        </p:txBody>
      </p:sp>
      <p:sp>
        <p:nvSpPr>
          <p:cNvPr id="120" name="Google Shape;120;p10:notes"/>
          <p:cNvSpPr>
            <a:spLocks noGrp="1" noRot="1" noChangeAspect="1"/>
          </p:cNvSpPr>
          <p:nvPr>
            <p:ph type="sldImg" idx="2"/>
          </p:nvPr>
        </p:nvSpPr>
        <p:spPr>
          <a:xfrm>
            <a:off x="457200" y="719138"/>
            <a:ext cx="6402388" cy="36020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6978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endParaRPr lang="en-US" dirty="0"/>
          </a:p>
        </p:txBody>
      </p:sp>
    </p:spTree>
    <p:extLst>
      <p:ext uri="{BB962C8B-B14F-4D97-AF65-F5344CB8AC3E}">
        <p14:creationId xmlns:p14="http://schemas.microsoft.com/office/powerpoint/2010/main" val="37207240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r>
              <a:rPr lang="en-US" dirty="0"/>
              <a:t>Make it so that not everyone in the patient table has a lab order</a:t>
            </a:r>
          </a:p>
        </p:txBody>
      </p:sp>
    </p:spTree>
    <p:extLst>
      <p:ext uri="{BB962C8B-B14F-4D97-AF65-F5344CB8AC3E}">
        <p14:creationId xmlns:p14="http://schemas.microsoft.com/office/powerpoint/2010/main" val="25498232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2:notes"/>
          <p:cNvSpPr txBox="1">
            <a:spLocks noGrp="1"/>
          </p:cNvSpPr>
          <p:nvPr>
            <p:ph type="body" idx="1"/>
          </p:nvPr>
        </p:nvSpPr>
        <p:spPr>
          <a:xfrm>
            <a:off x="731517" y="4560556"/>
            <a:ext cx="5852158" cy="4320534"/>
          </a:xfrm>
          <a:prstGeom prst="rect">
            <a:avLst/>
          </a:prstGeom>
        </p:spPr>
        <p:txBody>
          <a:bodyPr spcFirstLastPara="1" wrap="square" lIns="49232" tIns="49232" rIns="49232" bIns="49232" anchor="t" anchorCtr="0">
            <a:noAutofit/>
          </a:bodyPr>
          <a:lstStyle/>
          <a:p>
            <a:pPr marL="0" indent="0">
              <a:buNone/>
            </a:pPr>
            <a:endParaRPr dirty="0"/>
          </a:p>
        </p:txBody>
      </p:sp>
      <p:sp>
        <p:nvSpPr>
          <p:cNvPr id="159" name="Google Shape;159;p12:notes"/>
          <p:cNvSpPr>
            <a:spLocks noGrp="1" noRot="1" noChangeAspect="1"/>
          </p:cNvSpPr>
          <p:nvPr>
            <p:ph type="sldImg" idx="2"/>
          </p:nvPr>
        </p:nvSpPr>
        <p:spPr>
          <a:xfrm>
            <a:off x="457200" y="719138"/>
            <a:ext cx="6402388" cy="36020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825548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Should get </a:t>
            </a:r>
            <a:r>
              <a:rPr lang="en-US" sz="1100" dirty="0" err="1"/>
              <a:t>ItemID</a:t>
            </a:r>
            <a:r>
              <a:rPr lang="en-US" sz="1100" dirty="0"/>
              <a:t> 50971</a:t>
            </a:r>
          </a:p>
          <a:p>
            <a:endParaRPr lang="en-US" dirty="0"/>
          </a:p>
        </p:txBody>
      </p:sp>
    </p:spTree>
    <p:extLst>
      <p:ext uri="{BB962C8B-B14F-4D97-AF65-F5344CB8AC3E}">
        <p14:creationId xmlns:p14="http://schemas.microsoft.com/office/powerpoint/2010/main" val="21226094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5990200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0:notes"/>
          <p:cNvSpPr txBox="1">
            <a:spLocks noGrp="1"/>
          </p:cNvSpPr>
          <p:nvPr>
            <p:ph type="body" idx="1"/>
          </p:nvPr>
        </p:nvSpPr>
        <p:spPr>
          <a:xfrm>
            <a:off x="731517" y="4560556"/>
            <a:ext cx="5852158" cy="4320534"/>
          </a:xfrm>
          <a:prstGeom prst="rect">
            <a:avLst/>
          </a:prstGeom>
        </p:spPr>
        <p:txBody>
          <a:bodyPr spcFirstLastPara="1" wrap="square" lIns="49232" tIns="49232" rIns="49232" bIns="49232"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600" dirty="0"/>
          </a:p>
        </p:txBody>
      </p:sp>
      <p:sp>
        <p:nvSpPr>
          <p:cNvPr id="120" name="Google Shape;120;p10:notes"/>
          <p:cNvSpPr>
            <a:spLocks noGrp="1" noRot="1" noChangeAspect="1"/>
          </p:cNvSpPr>
          <p:nvPr>
            <p:ph type="sldImg" idx="2"/>
          </p:nvPr>
        </p:nvSpPr>
        <p:spPr>
          <a:xfrm>
            <a:off x="457200" y="719138"/>
            <a:ext cx="6402388" cy="36020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843408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0:notes"/>
          <p:cNvSpPr txBox="1">
            <a:spLocks noGrp="1"/>
          </p:cNvSpPr>
          <p:nvPr>
            <p:ph type="body" idx="1"/>
          </p:nvPr>
        </p:nvSpPr>
        <p:spPr>
          <a:xfrm>
            <a:off x="731517" y="4560556"/>
            <a:ext cx="5852158" cy="4320534"/>
          </a:xfrm>
          <a:prstGeom prst="rect">
            <a:avLst/>
          </a:prstGeom>
        </p:spPr>
        <p:txBody>
          <a:bodyPr spcFirstLastPara="1" wrap="square" lIns="49232" tIns="49232" rIns="49232" bIns="49232"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600" dirty="0"/>
          </a:p>
        </p:txBody>
      </p:sp>
      <p:sp>
        <p:nvSpPr>
          <p:cNvPr id="120" name="Google Shape;120;p10:notes"/>
          <p:cNvSpPr>
            <a:spLocks noGrp="1" noRot="1" noChangeAspect="1"/>
          </p:cNvSpPr>
          <p:nvPr>
            <p:ph type="sldImg" idx="2"/>
          </p:nvPr>
        </p:nvSpPr>
        <p:spPr>
          <a:xfrm>
            <a:off x="457200" y="719138"/>
            <a:ext cx="6402388" cy="36020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192578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0:notes"/>
          <p:cNvSpPr txBox="1">
            <a:spLocks noGrp="1"/>
          </p:cNvSpPr>
          <p:nvPr>
            <p:ph type="body" idx="1"/>
          </p:nvPr>
        </p:nvSpPr>
        <p:spPr>
          <a:xfrm>
            <a:off x="731517" y="4560556"/>
            <a:ext cx="5852158" cy="4320534"/>
          </a:xfrm>
          <a:prstGeom prst="rect">
            <a:avLst/>
          </a:prstGeom>
        </p:spPr>
        <p:txBody>
          <a:bodyPr spcFirstLastPara="1" wrap="square" lIns="49232" tIns="49232" rIns="49232" bIns="49232"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600" dirty="0"/>
          </a:p>
        </p:txBody>
      </p:sp>
      <p:sp>
        <p:nvSpPr>
          <p:cNvPr id="120" name="Google Shape;120;p10:notes"/>
          <p:cNvSpPr>
            <a:spLocks noGrp="1" noRot="1" noChangeAspect="1"/>
          </p:cNvSpPr>
          <p:nvPr>
            <p:ph type="sldImg" idx="2"/>
          </p:nvPr>
        </p:nvSpPr>
        <p:spPr>
          <a:xfrm>
            <a:off x="457200" y="719138"/>
            <a:ext cx="6402388" cy="36020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80516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0:notes"/>
          <p:cNvSpPr txBox="1">
            <a:spLocks noGrp="1"/>
          </p:cNvSpPr>
          <p:nvPr>
            <p:ph type="body" idx="1"/>
          </p:nvPr>
        </p:nvSpPr>
        <p:spPr>
          <a:xfrm>
            <a:off x="731517" y="4560556"/>
            <a:ext cx="5852158" cy="4320534"/>
          </a:xfrm>
          <a:prstGeom prst="rect">
            <a:avLst/>
          </a:prstGeom>
        </p:spPr>
        <p:txBody>
          <a:bodyPr spcFirstLastPara="1" wrap="square" lIns="49232" tIns="49232" rIns="49232" bIns="49232"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600" dirty="0"/>
          </a:p>
        </p:txBody>
      </p:sp>
      <p:sp>
        <p:nvSpPr>
          <p:cNvPr id="120" name="Google Shape;120;p10:notes"/>
          <p:cNvSpPr>
            <a:spLocks noGrp="1" noRot="1" noChangeAspect="1"/>
          </p:cNvSpPr>
          <p:nvPr>
            <p:ph type="sldImg" idx="2"/>
          </p:nvPr>
        </p:nvSpPr>
        <p:spPr>
          <a:xfrm>
            <a:off x="457200" y="719138"/>
            <a:ext cx="6402388" cy="36020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271445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20:notes"/>
          <p:cNvSpPr txBox="1">
            <a:spLocks noGrp="1"/>
          </p:cNvSpPr>
          <p:nvPr>
            <p:ph type="body" idx="1"/>
          </p:nvPr>
        </p:nvSpPr>
        <p:spPr>
          <a:xfrm>
            <a:off x="731517" y="4560556"/>
            <a:ext cx="5852158" cy="4320534"/>
          </a:xfrm>
          <a:prstGeom prst="rect">
            <a:avLst/>
          </a:prstGeom>
        </p:spPr>
        <p:txBody>
          <a:bodyPr spcFirstLastPara="1" wrap="square" lIns="49232" tIns="49232" rIns="49232" bIns="49232" anchor="t" anchorCtr="0">
            <a:noAutofit/>
          </a:bodyPr>
          <a:lstStyle/>
          <a:p>
            <a:pPr marL="158750" indent="0">
              <a:buNone/>
            </a:pPr>
            <a:endParaRPr dirty="0"/>
          </a:p>
        </p:txBody>
      </p:sp>
      <p:sp>
        <p:nvSpPr>
          <p:cNvPr id="276" name="Google Shape;276;p20:notes"/>
          <p:cNvSpPr>
            <a:spLocks noGrp="1" noRot="1" noChangeAspect="1"/>
          </p:cNvSpPr>
          <p:nvPr>
            <p:ph type="sldImg" idx="2"/>
          </p:nvPr>
        </p:nvSpPr>
        <p:spPr>
          <a:xfrm>
            <a:off x="457200" y="719138"/>
            <a:ext cx="6402388" cy="36020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740503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Should get </a:t>
            </a:r>
            <a:r>
              <a:rPr lang="en-US" sz="1100" dirty="0" err="1"/>
              <a:t>ItemID</a:t>
            </a:r>
            <a:r>
              <a:rPr lang="en-US" sz="1100" dirty="0"/>
              <a:t> 50971</a:t>
            </a:r>
          </a:p>
          <a:p>
            <a:endParaRPr lang="en-US" dirty="0"/>
          </a:p>
        </p:txBody>
      </p:sp>
    </p:spTree>
    <p:extLst>
      <p:ext uri="{BB962C8B-B14F-4D97-AF65-F5344CB8AC3E}">
        <p14:creationId xmlns:p14="http://schemas.microsoft.com/office/powerpoint/2010/main" val="3705087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dirty="0">
                <a:solidFill>
                  <a:schemeClr val="tx1">
                    <a:lumMod val="85000"/>
                    <a:lumOff val="15000"/>
                  </a:schemeClr>
                </a:solidFill>
              </a:rPr>
              <a:t>Audience suggests ways to figure this out</a:t>
            </a:r>
          </a:p>
          <a:p>
            <a:endParaRPr lang="en-US" dirty="0"/>
          </a:p>
        </p:txBody>
      </p:sp>
    </p:spTree>
    <p:extLst>
      <p:ext uri="{BB962C8B-B14F-4D97-AF65-F5344CB8AC3E}">
        <p14:creationId xmlns:p14="http://schemas.microsoft.com/office/powerpoint/2010/main" val="31230048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20:notes"/>
          <p:cNvSpPr txBox="1">
            <a:spLocks noGrp="1"/>
          </p:cNvSpPr>
          <p:nvPr>
            <p:ph type="body" idx="1"/>
          </p:nvPr>
        </p:nvSpPr>
        <p:spPr>
          <a:xfrm>
            <a:off x="731517" y="4560556"/>
            <a:ext cx="5852158" cy="4320534"/>
          </a:xfrm>
          <a:prstGeom prst="rect">
            <a:avLst/>
          </a:prstGeom>
        </p:spPr>
        <p:txBody>
          <a:bodyPr spcFirstLastPara="1" wrap="square" lIns="49232" tIns="49232" rIns="49232" bIns="49232" anchor="t" anchorCtr="0">
            <a:noAutofit/>
          </a:bodyPr>
          <a:lstStyle/>
          <a:p>
            <a:pPr marL="0" indent="0">
              <a:buNone/>
            </a:pPr>
            <a:endParaRPr dirty="0"/>
          </a:p>
        </p:txBody>
      </p:sp>
      <p:sp>
        <p:nvSpPr>
          <p:cNvPr id="276" name="Google Shape;276;p20:notes"/>
          <p:cNvSpPr>
            <a:spLocks noGrp="1" noRot="1" noChangeAspect="1"/>
          </p:cNvSpPr>
          <p:nvPr>
            <p:ph type="sldImg" idx="2"/>
          </p:nvPr>
        </p:nvSpPr>
        <p:spPr>
          <a:xfrm>
            <a:off x="457200" y="719138"/>
            <a:ext cx="6402388" cy="36020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60501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r>
              <a:rPr lang="en-US" dirty="0"/>
              <a:t>I'm here just to give you a quick introduction after which we'll dive right into the meat of the workshop.</a:t>
            </a:r>
          </a:p>
        </p:txBody>
      </p:sp>
    </p:spTree>
    <p:extLst>
      <p:ext uri="{BB962C8B-B14F-4D97-AF65-F5344CB8AC3E}">
        <p14:creationId xmlns:p14="http://schemas.microsoft.com/office/powerpoint/2010/main" val="30049691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6608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p>
        </p:txBody>
      </p:sp>
      <p:sp>
        <p:nvSpPr>
          <p:cNvPr id="4" name="Date Placeholder 3"/>
          <p:cNvSpPr>
            <a:spLocks noGrp="1"/>
          </p:cNvSpPr>
          <p:nvPr>
            <p:ph type="dt" sz="half" idx="10"/>
          </p:nvPr>
        </p:nvSpPr>
        <p:spPr/>
        <p:txBody>
          <a:bodyPr/>
          <a:lstStyle>
            <a:lvl1pPr algn="l">
              <a:defRPr/>
            </a:lvl1pPr>
          </a:lstStyle>
          <a:p>
            <a:fld id="{BECB3397-D5E3-4F33-81FB-15A2B9984586}" type="datetime1">
              <a:rPr lang="en-US" smtClean="0">
                <a:solidFill>
                  <a:prstClr val="black">
                    <a:lumMod val="95000"/>
                    <a:lumOff val="5000"/>
                  </a:prstClr>
                </a:solidFill>
              </a:rPr>
              <a:t>5/9/2024</a:t>
            </a:fld>
            <a:endParaRPr lang="en-US">
              <a:solidFill>
                <a:prstClr val="black">
                  <a:lumMod val="95000"/>
                  <a:lumOff val="5000"/>
                </a:prstClr>
              </a:solidFill>
            </a:endParaRPr>
          </a:p>
        </p:txBody>
      </p:sp>
      <p:sp>
        <p:nvSpPr>
          <p:cNvPr id="5" name="Footer Placeholder 4"/>
          <p:cNvSpPr>
            <a:spLocks noGrp="1"/>
          </p:cNvSpPr>
          <p:nvPr>
            <p:ph type="ftr" sz="quarter" idx="11"/>
          </p:nvPr>
        </p:nvSpPr>
        <p:spPr/>
        <p:txBody>
          <a:bodyPr/>
          <a:lstStyle/>
          <a:p>
            <a:endParaRPr lang="en-US">
              <a:solidFill>
                <a:prstClr val="black">
                  <a:lumMod val="95000"/>
                  <a:lumOff val="5000"/>
                </a:prstClr>
              </a:solidFill>
            </a:endParaRPr>
          </a:p>
        </p:txBody>
      </p:sp>
      <p:sp>
        <p:nvSpPr>
          <p:cNvPr id="6" name="Slide Number Placeholder 5"/>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3073393"/>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49FB1F-E20E-4B8A-97A9-F749EE272C4C}" type="datetime1">
              <a:rPr lang="en-US" smtClean="0">
                <a:solidFill>
                  <a:prstClr val="black">
                    <a:lumMod val="95000"/>
                    <a:lumOff val="5000"/>
                  </a:prstClr>
                </a:solidFill>
              </a:rPr>
              <a:t>5/9/2024</a:t>
            </a:fld>
            <a:endParaRPr lang="en-US">
              <a:solidFill>
                <a:prstClr val="black">
                  <a:lumMod val="95000"/>
                  <a:lumOff val="5000"/>
                </a:prstClr>
              </a:solidFill>
            </a:endParaRPr>
          </a:p>
        </p:txBody>
      </p:sp>
      <p:sp>
        <p:nvSpPr>
          <p:cNvPr id="3" name="Footer Placeholder 2"/>
          <p:cNvSpPr>
            <a:spLocks noGrp="1"/>
          </p:cNvSpPr>
          <p:nvPr>
            <p:ph type="ftr" sz="quarter" idx="11"/>
          </p:nvPr>
        </p:nvSpPr>
        <p:spPr/>
        <p:txBody>
          <a:bodyPr/>
          <a:lstStyle/>
          <a:p>
            <a:endParaRPr lang="en-US">
              <a:solidFill>
                <a:prstClr val="black">
                  <a:lumMod val="95000"/>
                  <a:lumOff val="5000"/>
                </a:prstClr>
              </a:solidFill>
            </a:endParaRPr>
          </a:p>
        </p:txBody>
      </p:sp>
      <p:sp>
        <p:nvSpPr>
          <p:cNvPr id="4" name="Slide Number Placeholder 3"/>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spTree>
    <p:extLst>
      <p:ext uri="{BB962C8B-B14F-4D97-AF65-F5344CB8AC3E}">
        <p14:creationId xmlns:p14="http://schemas.microsoft.com/office/powerpoint/2010/main" val="3149256948"/>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22ADD8-F106-4098-B324-0DCDA1750B95}" type="datetime1">
              <a:rPr lang="en-US" smtClean="0">
                <a:solidFill>
                  <a:prstClr val="black">
                    <a:lumMod val="95000"/>
                    <a:lumOff val="5000"/>
                  </a:prstClr>
                </a:solidFill>
              </a:rPr>
              <a:t>5/9/2024</a:t>
            </a:fld>
            <a:endParaRPr lang="en-US">
              <a:solidFill>
                <a:prstClr val="black">
                  <a:lumMod val="95000"/>
                  <a:lumOff val="5000"/>
                </a:prstClr>
              </a:solidFill>
            </a:endParaRPr>
          </a:p>
        </p:txBody>
      </p:sp>
      <p:sp>
        <p:nvSpPr>
          <p:cNvPr id="6" name="Footer Placeholder 5"/>
          <p:cNvSpPr>
            <a:spLocks noGrp="1"/>
          </p:cNvSpPr>
          <p:nvPr>
            <p:ph type="ftr" sz="quarter" idx="11"/>
          </p:nvPr>
        </p:nvSpPr>
        <p:spPr/>
        <p:txBody>
          <a:bodyPr/>
          <a:lstStyle/>
          <a:p>
            <a:endParaRPr lang="en-US">
              <a:solidFill>
                <a:prstClr val="black">
                  <a:lumMod val="95000"/>
                  <a:lumOff val="5000"/>
                </a:prstClr>
              </a:solidFill>
            </a:endParaRPr>
          </a:p>
        </p:txBody>
      </p:sp>
      <p:sp>
        <p:nvSpPr>
          <p:cNvPr id="7" name="Slide Number Placeholder 6"/>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spTree>
    <p:extLst>
      <p:ext uri="{BB962C8B-B14F-4D97-AF65-F5344CB8AC3E}">
        <p14:creationId xmlns:p14="http://schemas.microsoft.com/office/powerpoint/2010/main" val="1087430054"/>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8F6EF5-BC4B-4A32-A3F7-181981DE585C}" type="datetime1">
              <a:rPr lang="en-US" smtClean="0">
                <a:solidFill>
                  <a:prstClr val="black">
                    <a:lumMod val="95000"/>
                    <a:lumOff val="5000"/>
                  </a:prstClr>
                </a:solidFill>
              </a:rPr>
              <a:t>5/9/2024</a:t>
            </a:fld>
            <a:endParaRPr lang="en-US">
              <a:solidFill>
                <a:prstClr val="black">
                  <a:lumMod val="95000"/>
                  <a:lumOff val="5000"/>
                </a:prstClr>
              </a:solidFill>
            </a:endParaRPr>
          </a:p>
        </p:txBody>
      </p:sp>
      <p:sp>
        <p:nvSpPr>
          <p:cNvPr id="6" name="Footer Placeholder 5"/>
          <p:cNvSpPr>
            <a:spLocks noGrp="1"/>
          </p:cNvSpPr>
          <p:nvPr>
            <p:ph type="ftr" sz="quarter" idx="11"/>
          </p:nvPr>
        </p:nvSpPr>
        <p:spPr/>
        <p:txBody>
          <a:bodyPr/>
          <a:lstStyle/>
          <a:p>
            <a:endParaRPr lang="en-US">
              <a:solidFill>
                <a:prstClr val="black">
                  <a:lumMod val="95000"/>
                  <a:lumOff val="5000"/>
                </a:prstClr>
              </a:solidFill>
            </a:endParaRPr>
          </a:p>
        </p:txBody>
      </p:sp>
      <p:sp>
        <p:nvSpPr>
          <p:cNvPr id="7" name="Slide Number Placeholder 6"/>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98563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3E5C40-1917-4947-AC5D-D15795287B56}" type="datetime1">
              <a:rPr lang="en-US" smtClean="0">
                <a:solidFill>
                  <a:prstClr val="black">
                    <a:lumMod val="95000"/>
                    <a:lumOff val="5000"/>
                  </a:prstClr>
                </a:solidFill>
              </a:rPr>
              <a:t>5/9/2024</a:t>
            </a:fld>
            <a:endParaRPr lang="en-US">
              <a:solidFill>
                <a:prstClr val="black">
                  <a:lumMod val="95000"/>
                  <a:lumOff val="5000"/>
                </a:prstClr>
              </a:solidFill>
            </a:endParaRPr>
          </a:p>
        </p:txBody>
      </p:sp>
      <p:sp>
        <p:nvSpPr>
          <p:cNvPr id="5" name="Footer Placeholder 4"/>
          <p:cNvSpPr>
            <a:spLocks noGrp="1"/>
          </p:cNvSpPr>
          <p:nvPr>
            <p:ph type="ftr" sz="quarter" idx="11"/>
          </p:nvPr>
        </p:nvSpPr>
        <p:spPr/>
        <p:txBody>
          <a:bodyPr/>
          <a:lstStyle/>
          <a:p>
            <a:endParaRPr lang="en-US">
              <a:solidFill>
                <a:prstClr val="black">
                  <a:lumMod val="95000"/>
                  <a:lumOff val="5000"/>
                </a:prstClr>
              </a:solidFill>
            </a:endParaRPr>
          </a:p>
        </p:txBody>
      </p:sp>
      <p:sp>
        <p:nvSpPr>
          <p:cNvPr id="6" name="Slide Number Placeholder 5"/>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spTree>
    <p:extLst>
      <p:ext uri="{BB962C8B-B14F-4D97-AF65-F5344CB8AC3E}">
        <p14:creationId xmlns:p14="http://schemas.microsoft.com/office/powerpoint/2010/main" val="33198601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7215FB-CD94-498E-BA40-D85064FA191E}" type="datetime1">
              <a:rPr lang="en-US" smtClean="0">
                <a:solidFill>
                  <a:prstClr val="black">
                    <a:lumMod val="95000"/>
                    <a:lumOff val="5000"/>
                  </a:prstClr>
                </a:solidFill>
              </a:rPr>
              <a:t>5/9/2024</a:t>
            </a:fld>
            <a:endParaRPr lang="en-US">
              <a:solidFill>
                <a:prstClr val="black">
                  <a:lumMod val="95000"/>
                  <a:lumOff val="5000"/>
                </a:prstClr>
              </a:solidFill>
            </a:endParaRPr>
          </a:p>
        </p:txBody>
      </p:sp>
      <p:sp>
        <p:nvSpPr>
          <p:cNvPr id="5" name="Footer Placeholder 4"/>
          <p:cNvSpPr>
            <a:spLocks noGrp="1"/>
          </p:cNvSpPr>
          <p:nvPr>
            <p:ph type="ftr" sz="quarter" idx="11"/>
          </p:nvPr>
        </p:nvSpPr>
        <p:spPr/>
        <p:txBody>
          <a:bodyPr/>
          <a:lstStyle/>
          <a:p>
            <a:endParaRPr lang="en-US">
              <a:solidFill>
                <a:prstClr val="black">
                  <a:lumMod val="95000"/>
                  <a:lumOff val="5000"/>
                </a:prstClr>
              </a:solidFill>
            </a:endParaRPr>
          </a:p>
        </p:txBody>
      </p:sp>
      <p:sp>
        <p:nvSpPr>
          <p:cNvPr id="6" name="Slide Number Placeholder 5"/>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0092194"/>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p:cSld name="1_Blank">
    <p:spTree>
      <p:nvGrpSpPr>
        <p:cNvPr id="1" name="Shape 28"/>
        <p:cNvGrpSpPr/>
        <p:nvPr/>
      </p:nvGrpSpPr>
      <p:grpSpPr>
        <a:xfrm>
          <a:off x="0" y="0"/>
          <a:ext cx="0" cy="0"/>
          <a:chOff x="0" y="0"/>
          <a:chExt cx="0" cy="0"/>
        </a:xfrm>
      </p:grpSpPr>
      <p:sp>
        <p:nvSpPr>
          <p:cNvPr id="29" name="Google Shape;29;p5"/>
          <p:cNvSpPr txBox="1">
            <a:spLocks noGrp="1"/>
          </p:cNvSpPr>
          <p:nvPr>
            <p:ph type="ftr" idx="11"/>
          </p:nvPr>
        </p:nvSpPr>
        <p:spPr>
          <a:xfrm>
            <a:off x="4145280" y="6377941"/>
            <a:ext cx="3901372" cy="342964"/>
          </a:xfrm>
          <a:prstGeom prst="rect">
            <a:avLst/>
          </a:prstGeom>
          <a:noFill/>
          <a:ln>
            <a:noFill/>
          </a:ln>
        </p:spPr>
        <p:txBody>
          <a:bodyPr spcFirstLastPara="1" wrap="square" lIns="0" tIns="0" rIns="0" bIns="0" anchor="t" anchorCtr="0"/>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5"/>
          <p:cNvSpPr txBox="1">
            <a:spLocks noGrp="1"/>
          </p:cNvSpPr>
          <p:nvPr>
            <p:ph type="dt" idx="10"/>
          </p:nvPr>
        </p:nvSpPr>
        <p:spPr>
          <a:xfrm>
            <a:off x="609600" y="6377941"/>
            <a:ext cx="2804134" cy="342964"/>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9D1B55A5-EA06-4610-B5BD-4E063C5A8283}" type="datetime1">
              <a:rPr lang="en-US" smtClean="0"/>
              <a:t>5/9/2024</a:t>
            </a:fld>
            <a:endParaRPr/>
          </a:p>
        </p:txBody>
      </p:sp>
      <p:sp>
        <p:nvSpPr>
          <p:cNvPr id="31" name="Google Shape;31;p5"/>
          <p:cNvSpPr txBox="1">
            <a:spLocks noGrp="1"/>
          </p:cNvSpPr>
          <p:nvPr>
            <p:ph type="sldNum" idx="12"/>
          </p:nvPr>
        </p:nvSpPr>
        <p:spPr>
          <a:xfrm>
            <a:off x="8778241" y="6377941"/>
            <a:ext cx="2804134" cy="342964"/>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40566874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2_Section Header">
    <p:spTree>
      <p:nvGrpSpPr>
        <p:cNvPr id="1" name=""/>
        <p:cNvGrpSpPr/>
        <p:nvPr/>
      </p:nvGrpSpPr>
      <p:grpSpPr>
        <a:xfrm>
          <a:off x="0" y="0"/>
          <a:ext cx="0" cy="0"/>
          <a:chOff x="0" y="0"/>
          <a:chExt cx="0" cy="0"/>
        </a:xfrm>
      </p:grpSpPr>
      <p:sp>
        <p:nvSpPr>
          <p:cNvPr id="9" name="Rectangle 8"/>
          <p:cNvSpPr/>
          <p:nvPr/>
        </p:nvSpPr>
        <p:spPr>
          <a:xfrm>
            <a:off x="0" y="0"/>
            <a:ext cx="12192000" cy="225742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02443" y="2683193"/>
            <a:ext cx="11187112" cy="1463040"/>
          </a:xfrm>
        </p:spPr>
        <p:txBody>
          <a:bodyPr anchor="ctr">
            <a:normAutofit/>
          </a:bodyPr>
          <a:lstStyle>
            <a:lvl1pPr algn="ctr">
              <a:defRPr sz="5000" b="0" spc="200" baseline="0"/>
            </a:lvl1pPr>
          </a:lstStyle>
          <a:p>
            <a:r>
              <a:rPr lang="en-US"/>
              <a:t>Click to edit Master title style</a:t>
            </a:r>
          </a:p>
        </p:txBody>
      </p:sp>
      <p:sp>
        <p:nvSpPr>
          <p:cNvPr id="10" name="Rectangle 9"/>
          <p:cNvSpPr/>
          <p:nvPr userDrawn="1"/>
        </p:nvSpPr>
        <p:spPr>
          <a:xfrm>
            <a:off x="0" y="4617721"/>
            <a:ext cx="12192000" cy="225742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5"/>
          <p:cNvSpPr/>
          <p:nvPr userDrawn="1"/>
        </p:nvSpPr>
        <p:spPr>
          <a:xfrm>
            <a:off x="-1" y="4003358"/>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03497673"/>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p:cSld name="1_Title Only">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2341061" y="614555"/>
            <a:ext cx="7509878" cy="777536"/>
          </a:xfrm>
          <a:prstGeom prst="rect">
            <a:avLst/>
          </a:prstGeom>
          <a:noFill/>
          <a:ln>
            <a:noFill/>
          </a:ln>
        </p:spPr>
        <p:txBody>
          <a:bodyPr spcFirstLastPara="1" wrap="square" lIns="0" tIns="0" rIns="0" bIns="0" anchor="t" anchorCtr="0"/>
          <a:lstStyle>
            <a:lvl1pPr lvl="0" algn="ctr">
              <a:spcBef>
                <a:spcPts val="0"/>
              </a:spcBef>
              <a:spcAft>
                <a:spcPts val="0"/>
              </a:spcAft>
              <a:buSzPts val="1400"/>
              <a:buNone/>
              <a:defRPr sz="5000" b="0" i="0">
                <a:solidFill>
                  <a:srgbClr val="005493"/>
                </a:solidFill>
                <a:latin typeface="+mj-lt"/>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25" name="Google Shape;25;p4"/>
          <p:cNvSpPr txBox="1">
            <a:spLocks noGrp="1"/>
          </p:cNvSpPr>
          <p:nvPr>
            <p:ph type="ftr" idx="11"/>
          </p:nvPr>
        </p:nvSpPr>
        <p:spPr>
          <a:xfrm>
            <a:off x="4145280" y="6377941"/>
            <a:ext cx="3901372" cy="342964"/>
          </a:xfrm>
          <a:prstGeom prst="rect">
            <a:avLst/>
          </a:prstGeom>
          <a:noFill/>
          <a:ln>
            <a:noFill/>
          </a:ln>
        </p:spPr>
        <p:txBody>
          <a:bodyPr spcFirstLastPara="1" wrap="square" lIns="0" tIns="0" rIns="0" bIns="0" anchor="t" anchorCtr="0"/>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dt" idx="10"/>
          </p:nvPr>
        </p:nvSpPr>
        <p:spPr>
          <a:xfrm>
            <a:off x="609600" y="6377941"/>
            <a:ext cx="2804134" cy="342964"/>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sldNum" idx="12"/>
          </p:nvPr>
        </p:nvSpPr>
        <p:spPr>
          <a:xfrm>
            <a:off x="9292591" y="6467748"/>
            <a:ext cx="2804134" cy="342964"/>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2444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5CABA08-37BF-439D-82D8-01FE1856DC69}" type="datetime1">
              <a:rPr lang="en-US" smtClean="0">
                <a:solidFill>
                  <a:prstClr val="black">
                    <a:lumMod val="95000"/>
                    <a:lumOff val="5000"/>
                  </a:prstClr>
                </a:solidFill>
              </a:rPr>
              <a:t>5/9/2024</a:t>
            </a:fld>
            <a:endParaRPr lang="en-US">
              <a:solidFill>
                <a:prstClr val="black">
                  <a:lumMod val="95000"/>
                  <a:lumOff val="5000"/>
                </a:prstClr>
              </a:solidFill>
            </a:endParaRPr>
          </a:p>
        </p:txBody>
      </p:sp>
      <p:sp>
        <p:nvSpPr>
          <p:cNvPr id="5" name="Footer Placeholder 4"/>
          <p:cNvSpPr>
            <a:spLocks noGrp="1"/>
          </p:cNvSpPr>
          <p:nvPr>
            <p:ph type="ftr" sz="quarter" idx="11"/>
          </p:nvPr>
        </p:nvSpPr>
        <p:spPr/>
        <p:txBody>
          <a:bodyPr/>
          <a:lstStyle/>
          <a:p>
            <a:endParaRPr lang="en-US">
              <a:solidFill>
                <a:prstClr val="black">
                  <a:lumMod val="95000"/>
                  <a:lumOff val="5000"/>
                </a:prstClr>
              </a:solidFill>
            </a:endParaRPr>
          </a:p>
        </p:txBody>
      </p:sp>
      <p:sp>
        <p:nvSpPr>
          <p:cNvPr id="6" name="Slide Number Placeholder 5"/>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spTree>
    <p:extLst>
      <p:ext uri="{BB962C8B-B14F-4D97-AF65-F5344CB8AC3E}">
        <p14:creationId xmlns:p14="http://schemas.microsoft.com/office/powerpoint/2010/main" val="484339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5CABA08-37BF-439D-82D8-01FE1856DC69}" type="datetime1">
              <a:rPr lang="en-US" smtClean="0">
                <a:solidFill>
                  <a:prstClr val="black">
                    <a:lumMod val="95000"/>
                    <a:lumOff val="5000"/>
                  </a:prstClr>
                </a:solidFill>
              </a:rPr>
              <a:t>5/9/2024</a:t>
            </a:fld>
            <a:endParaRPr lang="en-US">
              <a:solidFill>
                <a:prstClr val="black">
                  <a:lumMod val="95000"/>
                  <a:lumOff val="5000"/>
                </a:prstClr>
              </a:solidFill>
            </a:endParaRPr>
          </a:p>
        </p:txBody>
      </p:sp>
      <p:sp>
        <p:nvSpPr>
          <p:cNvPr id="5" name="Footer Placeholder 4"/>
          <p:cNvSpPr>
            <a:spLocks noGrp="1"/>
          </p:cNvSpPr>
          <p:nvPr>
            <p:ph type="ftr" sz="quarter" idx="11"/>
          </p:nvPr>
        </p:nvSpPr>
        <p:spPr/>
        <p:txBody>
          <a:bodyPr/>
          <a:lstStyle/>
          <a:p>
            <a:endParaRPr lang="en-US">
              <a:solidFill>
                <a:prstClr val="black">
                  <a:lumMod val="95000"/>
                  <a:lumOff val="5000"/>
                </a:prstClr>
              </a:solidFill>
            </a:endParaRPr>
          </a:p>
        </p:txBody>
      </p:sp>
      <p:sp>
        <p:nvSpPr>
          <p:cNvPr id="6" name="Slide Number Placeholder 5"/>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spTree>
    <p:extLst>
      <p:ext uri="{BB962C8B-B14F-4D97-AF65-F5344CB8AC3E}">
        <p14:creationId xmlns:p14="http://schemas.microsoft.com/office/powerpoint/2010/main" val="2488961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AF86E0-F10E-44FA-9ABE-5BDA0DA5EA17}" type="datetime1">
              <a:rPr lang="en-US" smtClean="0">
                <a:solidFill>
                  <a:prstClr val="black">
                    <a:lumMod val="95000"/>
                    <a:lumOff val="5000"/>
                  </a:prstClr>
                </a:solidFill>
              </a:rPr>
              <a:t>5/9/2024</a:t>
            </a:fld>
            <a:endParaRPr lang="en-US">
              <a:solidFill>
                <a:prstClr val="black">
                  <a:lumMod val="95000"/>
                  <a:lumOff val="5000"/>
                </a:prstClr>
              </a:solidFill>
            </a:endParaRPr>
          </a:p>
        </p:txBody>
      </p:sp>
      <p:sp>
        <p:nvSpPr>
          <p:cNvPr id="5" name="Footer Placeholder 4"/>
          <p:cNvSpPr>
            <a:spLocks noGrp="1"/>
          </p:cNvSpPr>
          <p:nvPr>
            <p:ph type="ftr" sz="quarter" idx="11"/>
          </p:nvPr>
        </p:nvSpPr>
        <p:spPr/>
        <p:txBody>
          <a:bodyPr/>
          <a:lstStyle/>
          <a:p>
            <a:endParaRPr lang="en-US">
              <a:solidFill>
                <a:prstClr val="black">
                  <a:lumMod val="95000"/>
                  <a:lumOff val="5000"/>
                </a:prstClr>
              </a:solidFill>
            </a:endParaRPr>
          </a:p>
        </p:txBody>
      </p:sp>
      <p:sp>
        <p:nvSpPr>
          <p:cNvPr id="6" name="Slide Number Placeholder 5"/>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403446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9" name="Rectangle 8"/>
          <p:cNvSpPr/>
          <p:nvPr/>
        </p:nvSpPr>
        <p:spPr>
          <a:xfrm>
            <a:off x="0" y="0"/>
            <a:ext cx="12192000" cy="225742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02443" y="2683193"/>
            <a:ext cx="11187112" cy="1463040"/>
          </a:xfrm>
        </p:spPr>
        <p:txBody>
          <a:bodyPr anchor="ctr">
            <a:normAutofit/>
          </a:bodyPr>
          <a:lstStyle>
            <a:lvl1pPr algn="ctr">
              <a:defRPr sz="5000" b="0" spc="200" baseline="0"/>
            </a:lvl1pPr>
          </a:lstStyle>
          <a:p>
            <a:r>
              <a:rPr lang="en-US"/>
              <a:t>Click to edit Master title style</a:t>
            </a:r>
          </a:p>
        </p:txBody>
      </p:sp>
      <p:sp>
        <p:nvSpPr>
          <p:cNvPr id="10" name="Rectangle 9"/>
          <p:cNvSpPr/>
          <p:nvPr userDrawn="1"/>
        </p:nvSpPr>
        <p:spPr>
          <a:xfrm>
            <a:off x="0" y="4617721"/>
            <a:ext cx="12192000" cy="225742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5"/>
          <p:cNvSpPr/>
          <p:nvPr userDrawn="1"/>
        </p:nvSpPr>
        <p:spPr>
          <a:xfrm>
            <a:off x="-1" y="4003358"/>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6614334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18E95B9-B75A-4BC8-A845-2C0DFFDB2C57}" type="datetime1">
              <a:rPr lang="en-US" smtClean="0">
                <a:solidFill>
                  <a:prstClr val="black">
                    <a:lumMod val="95000"/>
                    <a:lumOff val="5000"/>
                  </a:prstClr>
                </a:solidFill>
              </a:rPr>
              <a:t>5/9/2024</a:t>
            </a:fld>
            <a:endParaRPr lang="en-US">
              <a:solidFill>
                <a:prstClr val="black">
                  <a:lumMod val="95000"/>
                  <a:lumOff val="5000"/>
                </a:prstClr>
              </a:solidFill>
            </a:endParaRPr>
          </a:p>
        </p:txBody>
      </p:sp>
      <p:sp>
        <p:nvSpPr>
          <p:cNvPr id="6" name="Footer Placeholder 5"/>
          <p:cNvSpPr>
            <a:spLocks noGrp="1"/>
          </p:cNvSpPr>
          <p:nvPr>
            <p:ph type="ftr" sz="quarter" idx="11"/>
          </p:nvPr>
        </p:nvSpPr>
        <p:spPr/>
        <p:txBody>
          <a:bodyPr/>
          <a:lstStyle/>
          <a:p>
            <a:endParaRPr lang="en-US">
              <a:solidFill>
                <a:prstClr val="black">
                  <a:lumMod val="95000"/>
                  <a:lumOff val="5000"/>
                </a:prstClr>
              </a:solidFill>
            </a:endParaRPr>
          </a:p>
        </p:txBody>
      </p:sp>
      <p:sp>
        <p:nvSpPr>
          <p:cNvPr id="7" name="Slide Number Placeholder 6"/>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spTree>
    <p:extLst>
      <p:ext uri="{BB962C8B-B14F-4D97-AF65-F5344CB8AC3E}">
        <p14:creationId xmlns:p14="http://schemas.microsoft.com/office/powerpoint/2010/main" val="982541898"/>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CDA3C39-A18A-4E19-ABDE-80E5224D5B0F}" type="datetime1">
              <a:rPr lang="en-US" smtClean="0">
                <a:solidFill>
                  <a:prstClr val="black">
                    <a:lumMod val="95000"/>
                    <a:lumOff val="5000"/>
                  </a:prstClr>
                </a:solidFill>
              </a:rPr>
              <a:t>5/9/2024</a:t>
            </a:fld>
            <a:endParaRPr lang="en-US">
              <a:solidFill>
                <a:prstClr val="black">
                  <a:lumMod val="95000"/>
                  <a:lumOff val="5000"/>
                </a:prstClr>
              </a:solidFill>
            </a:endParaRPr>
          </a:p>
        </p:txBody>
      </p:sp>
      <p:sp>
        <p:nvSpPr>
          <p:cNvPr id="8" name="Footer Placeholder 7"/>
          <p:cNvSpPr>
            <a:spLocks noGrp="1"/>
          </p:cNvSpPr>
          <p:nvPr>
            <p:ph type="ftr" sz="quarter" idx="11"/>
          </p:nvPr>
        </p:nvSpPr>
        <p:spPr/>
        <p:txBody>
          <a:bodyPr/>
          <a:lstStyle/>
          <a:p>
            <a:endParaRPr lang="en-US">
              <a:solidFill>
                <a:prstClr val="black">
                  <a:lumMod val="95000"/>
                  <a:lumOff val="5000"/>
                </a:prstClr>
              </a:solidFill>
            </a:endParaRPr>
          </a:p>
        </p:txBody>
      </p:sp>
      <p:sp>
        <p:nvSpPr>
          <p:cNvPr id="9" name="Slide Number Placeholder 8"/>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spTree>
    <p:extLst>
      <p:ext uri="{BB962C8B-B14F-4D97-AF65-F5344CB8AC3E}">
        <p14:creationId xmlns:p14="http://schemas.microsoft.com/office/powerpoint/2010/main" val="2490791873"/>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CDC67C6-246E-4E17-A7CD-E9BF8E35602B}" type="datetime1">
              <a:rPr lang="en-US" smtClean="0">
                <a:solidFill>
                  <a:prstClr val="black">
                    <a:lumMod val="95000"/>
                    <a:lumOff val="5000"/>
                  </a:prstClr>
                </a:solidFill>
              </a:rPr>
              <a:t>5/9/2024</a:t>
            </a:fld>
            <a:endParaRPr lang="en-US">
              <a:solidFill>
                <a:prstClr val="black">
                  <a:lumMod val="95000"/>
                  <a:lumOff val="5000"/>
                </a:prstClr>
              </a:solidFill>
            </a:endParaRPr>
          </a:p>
        </p:txBody>
      </p:sp>
      <p:sp>
        <p:nvSpPr>
          <p:cNvPr id="4" name="Footer Placeholder 3"/>
          <p:cNvSpPr>
            <a:spLocks noGrp="1"/>
          </p:cNvSpPr>
          <p:nvPr>
            <p:ph type="ftr" sz="quarter" idx="11"/>
          </p:nvPr>
        </p:nvSpPr>
        <p:spPr/>
        <p:txBody>
          <a:bodyPr/>
          <a:lstStyle/>
          <a:p>
            <a:endParaRPr lang="en-US">
              <a:solidFill>
                <a:prstClr val="black">
                  <a:lumMod val="95000"/>
                  <a:lumOff val="5000"/>
                </a:prstClr>
              </a:solidFill>
            </a:endParaRPr>
          </a:p>
        </p:txBody>
      </p:sp>
      <p:sp>
        <p:nvSpPr>
          <p:cNvPr id="5" name="Slide Number Placeholder 4"/>
          <p:cNvSpPr>
            <a:spLocks noGrp="1"/>
          </p:cNvSpPr>
          <p:nvPr>
            <p:ph type="sldNum" sz="quarter" idx="12"/>
          </p:nvPr>
        </p:nvSpPr>
        <p:spPr>
          <a:xfrm>
            <a:off x="11567604" y="6470704"/>
            <a:ext cx="491971" cy="274320"/>
          </a:xfrm>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spTree>
    <p:extLst>
      <p:ext uri="{BB962C8B-B14F-4D97-AF65-F5344CB8AC3E}">
        <p14:creationId xmlns:p14="http://schemas.microsoft.com/office/powerpoint/2010/main" val="1171574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Your_Turn_3min">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59EE4D-9C14-4FCC-ADDF-44BDAD675947}" type="datetime1">
              <a:rPr lang="en-US" smtClean="0">
                <a:solidFill>
                  <a:prstClr val="black">
                    <a:lumMod val="95000"/>
                    <a:lumOff val="5000"/>
                  </a:prstClr>
                </a:solidFill>
              </a:rPr>
              <a:t>5/9/2024</a:t>
            </a:fld>
            <a:endParaRPr lang="en-US">
              <a:solidFill>
                <a:prstClr val="black">
                  <a:lumMod val="95000"/>
                  <a:lumOff val="5000"/>
                </a:prstClr>
              </a:solidFill>
            </a:endParaRPr>
          </a:p>
        </p:txBody>
      </p:sp>
      <p:sp>
        <p:nvSpPr>
          <p:cNvPr id="3" name="Footer Placeholder 2"/>
          <p:cNvSpPr>
            <a:spLocks noGrp="1"/>
          </p:cNvSpPr>
          <p:nvPr>
            <p:ph type="ftr" sz="quarter" idx="11"/>
          </p:nvPr>
        </p:nvSpPr>
        <p:spPr/>
        <p:txBody>
          <a:bodyPr/>
          <a:lstStyle/>
          <a:p>
            <a:endParaRPr lang="en-US">
              <a:solidFill>
                <a:prstClr val="black">
                  <a:lumMod val="95000"/>
                  <a:lumOff val="5000"/>
                </a:prstClr>
              </a:solidFill>
            </a:endParaRPr>
          </a:p>
        </p:txBody>
      </p:sp>
      <p:sp>
        <p:nvSpPr>
          <p:cNvPr id="4" name="Slide Number Placeholder 3"/>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sp>
        <p:nvSpPr>
          <p:cNvPr id="5" name="Title 1"/>
          <p:cNvSpPr>
            <a:spLocks noGrp="1"/>
          </p:cNvSpPr>
          <p:nvPr>
            <p:ph type="title" hasCustomPrompt="1"/>
          </p:nvPr>
        </p:nvSpPr>
        <p:spPr>
          <a:xfrm>
            <a:off x="1024128" y="585216"/>
            <a:ext cx="9720072" cy="1499616"/>
          </a:xfrm>
        </p:spPr>
        <p:txBody>
          <a:bodyPr>
            <a:normAutofit/>
          </a:bodyPr>
          <a:lstStyle>
            <a:lvl1pPr algn="ctr">
              <a:defRPr sz="6600">
                <a:solidFill>
                  <a:schemeClr val="accent4">
                    <a:lumMod val="75000"/>
                  </a:schemeClr>
                </a:solidFill>
              </a:defRPr>
            </a:lvl1pPr>
          </a:lstStyle>
          <a:p>
            <a:r>
              <a:rPr lang="en-US"/>
              <a:t>Your Turn</a:t>
            </a:r>
          </a:p>
        </p:txBody>
      </p:sp>
      <p:sp>
        <p:nvSpPr>
          <p:cNvPr id="10" name="Text Placeholder 17"/>
          <p:cNvSpPr>
            <a:spLocks noGrp="1"/>
          </p:cNvSpPr>
          <p:nvPr>
            <p:ph type="body" sz="quarter" idx="13" hasCustomPrompt="1"/>
          </p:nvPr>
        </p:nvSpPr>
        <p:spPr>
          <a:xfrm>
            <a:off x="1024128" y="2238375"/>
            <a:ext cx="9720072" cy="3178175"/>
          </a:xfrm>
        </p:spPr>
        <p:txBody>
          <a:bodyPr>
            <a:normAutofit/>
          </a:bodyPr>
          <a:lstStyle>
            <a:lvl1pPr>
              <a:defRPr sz="4800">
                <a:solidFill>
                  <a:schemeClr val="accent4">
                    <a:lumMod val="75000"/>
                  </a:schemeClr>
                </a:solidFill>
              </a:defRPr>
            </a:lvl1pPr>
            <a:lvl2pPr>
              <a:defRPr sz="2800"/>
            </a:lvl2pPr>
            <a:lvl3pPr>
              <a:defRPr sz="2000"/>
            </a:lvl3pPr>
            <a:lvl4pPr>
              <a:defRPr sz="2000"/>
            </a:lvl4pPr>
            <a:lvl5pPr>
              <a:defRPr sz="2000"/>
            </a:lvl5pPr>
          </a:lstStyle>
          <a:p>
            <a:pPr lvl="0"/>
            <a:r>
              <a:rPr lang="en-US"/>
              <a:t>An exercise</a:t>
            </a:r>
          </a:p>
        </p:txBody>
      </p:sp>
    </p:spTree>
    <p:extLst>
      <p:ext uri="{BB962C8B-B14F-4D97-AF65-F5344CB8AC3E}">
        <p14:creationId xmlns:p14="http://schemas.microsoft.com/office/powerpoint/2010/main" val="3497524236"/>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CB34245-7884-4EB5-B7F1-8F32C31A1C46}" type="datetime1">
              <a:rPr lang="en-US" smtClean="0">
                <a:solidFill>
                  <a:prstClr val="black">
                    <a:lumMod val="95000"/>
                    <a:lumOff val="5000"/>
                  </a:prstClr>
                </a:solidFill>
              </a:rPr>
              <a:t>5/9/2024</a:t>
            </a:fld>
            <a:endParaRPr lang="en-US">
              <a:solidFill>
                <a:prstClr val="black">
                  <a:lumMod val="95000"/>
                  <a:lumOff val="5000"/>
                </a:prstClr>
              </a:solidFill>
            </a:endParaRPr>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solidFill>
                <a:prstClr val="black">
                  <a:lumMod val="95000"/>
                  <a:lumOff val="5000"/>
                </a:prstClr>
              </a:solidFill>
            </a:endParaRPr>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696890"/>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80" r:id="rId3"/>
    <p:sldLayoutId id="2147483659" r:id="rId4"/>
    <p:sldLayoutId id="2147483660" r:id="rId5"/>
    <p:sldLayoutId id="2147483661" r:id="rId6"/>
    <p:sldLayoutId id="2147483662" r:id="rId7"/>
    <p:sldLayoutId id="2147483663" r:id="rId8"/>
    <p:sldLayoutId id="2147483666" r:id="rId9"/>
    <p:sldLayoutId id="2147483668" r:id="rId10"/>
    <p:sldLayoutId id="2147483669" r:id="rId11"/>
    <p:sldLayoutId id="2147483670" r:id="rId12"/>
    <p:sldLayoutId id="2147483671" r:id="rId13"/>
    <p:sldLayoutId id="2147483672" r:id="rId14"/>
    <p:sldLayoutId id="2147483675" r:id="rId15"/>
    <p:sldLayoutId id="2147483673" r:id="rId16"/>
    <p:sldLayoutId id="2147483679" r:id="rId17"/>
  </p:sldLayoutIdLst>
  <p:hf hdr="0" ftr="0" dt="0"/>
  <p:txStyles>
    <p:titleStyle>
      <a:lvl1pPr algn="l" defTabSz="914400" rtl="0" eaLnBrk="1" latinLnBrk="0" hangingPunct="1">
        <a:lnSpc>
          <a:spcPct val="80000"/>
        </a:lnSpc>
        <a:spcBef>
          <a:spcPct val="0"/>
        </a:spcBef>
        <a:buNone/>
        <a:defRPr sz="5000" kern="1200" cap="none"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E21EB-9D6E-D849-996D-9189EB63587A}"/>
              </a:ext>
            </a:extLst>
          </p:cNvPr>
          <p:cNvSpPr>
            <a:spLocks noGrp="1"/>
          </p:cNvSpPr>
          <p:nvPr>
            <p:ph type="ctrTitle"/>
          </p:nvPr>
        </p:nvSpPr>
        <p:spPr>
          <a:xfrm>
            <a:off x="363984" y="4960137"/>
            <a:ext cx="7865616" cy="1463040"/>
          </a:xfrm>
        </p:spPr>
        <p:txBody>
          <a:bodyPr>
            <a:noAutofit/>
          </a:bodyPr>
          <a:lstStyle/>
          <a:p>
            <a:r>
              <a:rPr lang="en-US" sz="7200" dirty="0">
                <a:solidFill>
                  <a:schemeClr val="tx1">
                    <a:lumMod val="65000"/>
                    <a:lumOff val="35000"/>
                  </a:schemeClr>
                </a:solidFill>
              </a:rPr>
              <a:t>Joining Forces: Data Merging Techniques in R</a:t>
            </a:r>
          </a:p>
        </p:txBody>
      </p:sp>
      <p:sp>
        <p:nvSpPr>
          <p:cNvPr id="3" name="Subtitle 2">
            <a:extLst>
              <a:ext uri="{FF2B5EF4-FFF2-40B4-BE49-F238E27FC236}">
                <a16:creationId xmlns:a16="http://schemas.microsoft.com/office/drawing/2014/main" id="{214B71DB-1783-DE4F-8447-5E7A1A5DC088}"/>
              </a:ext>
            </a:extLst>
          </p:cNvPr>
          <p:cNvSpPr>
            <a:spLocks noGrp="1"/>
          </p:cNvSpPr>
          <p:nvPr>
            <p:ph type="subTitle" idx="1"/>
          </p:nvPr>
        </p:nvSpPr>
        <p:spPr/>
        <p:txBody>
          <a:bodyPr>
            <a:normAutofit/>
          </a:bodyPr>
          <a:lstStyle/>
          <a:p>
            <a:r>
              <a:rPr lang="en-US" sz="2800" b="1">
                <a:solidFill>
                  <a:schemeClr val="tx1">
                    <a:lumMod val="65000"/>
                    <a:lumOff val="35000"/>
                  </a:schemeClr>
                </a:solidFill>
              </a:rPr>
              <a:t>Amrom Obstfeld MD PhD</a:t>
            </a:r>
            <a:endParaRPr lang="en-US" sz="2800" b="1" dirty="0">
              <a:solidFill>
                <a:schemeClr val="tx1">
                  <a:lumMod val="65000"/>
                  <a:lumOff val="35000"/>
                </a:schemeClr>
              </a:solidFill>
            </a:endParaRPr>
          </a:p>
        </p:txBody>
      </p:sp>
      <p:sp>
        <p:nvSpPr>
          <p:cNvPr id="4" name="Slide Number Placeholder 3"/>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1</a:t>
            </a:fld>
            <a:endParaRPr lang="en-US">
              <a:solidFill>
                <a:prstClr val="black">
                  <a:lumMod val="95000"/>
                  <a:lumOff val="5000"/>
                </a:prstClr>
              </a:solidFill>
            </a:endParaRPr>
          </a:p>
        </p:txBody>
      </p:sp>
    </p:spTree>
    <p:extLst>
      <p:ext uri="{BB962C8B-B14F-4D97-AF65-F5344CB8AC3E}">
        <p14:creationId xmlns:p14="http://schemas.microsoft.com/office/powerpoint/2010/main" val="17114873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0"/>
          <p:cNvSpPr/>
          <p:nvPr/>
        </p:nvSpPr>
        <p:spPr>
          <a:xfrm>
            <a:off x="-60959" y="0"/>
            <a:ext cx="12306300" cy="692862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280" name="Google Shape;280;p30"/>
          <p:cNvSpPr txBox="1"/>
          <p:nvPr/>
        </p:nvSpPr>
        <p:spPr>
          <a:xfrm>
            <a:off x="0" y="1832149"/>
            <a:ext cx="12245341" cy="4105607"/>
          </a:xfrm>
          <a:prstGeom prst="rect">
            <a:avLst/>
          </a:prstGeom>
          <a:noFill/>
          <a:ln>
            <a:noFill/>
          </a:ln>
        </p:spPr>
        <p:txBody>
          <a:bodyPr spcFirstLastPara="1" wrap="square" lIns="0" tIns="6804" rIns="0" bIns="0" anchor="t" anchorCtr="0">
            <a:noAutofit/>
          </a:bodyPr>
          <a:lstStyle/>
          <a:p>
            <a:pPr marL="6803" algn="ctr"/>
            <a:r>
              <a:rPr lang="en-US" sz="3600" b="1" dirty="0">
                <a:solidFill>
                  <a:srgbClr val="005493"/>
                </a:solidFill>
                <a:latin typeface="Arial" panose="020B0604020202020204" pitchFamily="34" charset="0"/>
                <a:ea typeface="Calibri"/>
                <a:cs typeface="Arial" panose="020B0604020202020204" pitchFamily="34" charset="0"/>
                <a:sym typeface="Calibri"/>
              </a:rPr>
              <a:t>Connect to the MIMIC IV database and answer:</a:t>
            </a:r>
          </a:p>
          <a:p>
            <a:pPr marL="6803" algn="ctr"/>
            <a:endParaRPr lang="en-US" sz="3600" dirty="0">
              <a:solidFill>
                <a:srgbClr val="005493"/>
              </a:solidFill>
              <a:latin typeface="Arial" panose="020B0604020202020204" pitchFamily="34" charset="0"/>
              <a:ea typeface="Calibri"/>
              <a:cs typeface="Arial" panose="020B0604020202020204" pitchFamily="34" charset="0"/>
              <a:sym typeface="Calibri"/>
            </a:endParaRPr>
          </a:p>
          <a:p>
            <a:pPr marL="6803" algn="ctr"/>
            <a:r>
              <a:rPr lang="en-US" sz="3600" dirty="0">
                <a:solidFill>
                  <a:srgbClr val="005493"/>
                </a:solidFill>
                <a:latin typeface="Arial" panose="020B0604020202020204" pitchFamily="34" charset="0"/>
                <a:ea typeface="Calibri"/>
                <a:cs typeface="Arial" panose="020B0604020202020204" pitchFamily="34" charset="0"/>
                <a:sym typeface="Calibri"/>
              </a:rPr>
              <a:t>Q: What the most commonly ordered lab test is in the database?</a:t>
            </a:r>
          </a:p>
          <a:p>
            <a:pPr marL="6803" algn="ctr"/>
            <a:endParaRPr lang="en-US" sz="3600" dirty="0">
              <a:solidFill>
                <a:srgbClr val="005493"/>
              </a:solidFill>
              <a:latin typeface="Arial" panose="020B0604020202020204" pitchFamily="34" charset="0"/>
              <a:ea typeface="Calibri"/>
              <a:cs typeface="Arial" panose="020B0604020202020204" pitchFamily="34" charset="0"/>
              <a:sym typeface="Calibri"/>
            </a:endParaRPr>
          </a:p>
          <a:p>
            <a:pPr marL="6803" algn="ctr"/>
            <a:endParaRPr lang="en-US" sz="3600" dirty="0">
              <a:solidFill>
                <a:srgbClr val="005493"/>
              </a:solidFill>
              <a:latin typeface="Arial" panose="020B0604020202020204" pitchFamily="34" charset="0"/>
              <a:ea typeface="Calibri"/>
              <a:cs typeface="Arial" panose="020B0604020202020204" pitchFamily="34" charset="0"/>
              <a:sym typeface="Calibri"/>
            </a:endParaRPr>
          </a:p>
        </p:txBody>
      </p:sp>
      <p:sp>
        <p:nvSpPr>
          <p:cNvPr id="6" name="Google Shape;53;p8"/>
          <p:cNvSpPr txBox="1"/>
          <p:nvPr/>
        </p:nvSpPr>
        <p:spPr>
          <a:xfrm>
            <a:off x="3831226" y="422246"/>
            <a:ext cx="4137118" cy="914464"/>
          </a:xfrm>
          <a:prstGeom prst="rect">
            <a:avLst/>
          </a:prstGeom>
          <a:noFill/>
          <a:ln>
            <a:noFill/>
          </a:ln>
        </p:spPr>
        <p:txBody>
          <a:bodyPr spcFirstLastPara="1" wrap="square" lIns="0" tIns="8504" rIns="0" bIns="0" anchor="t" anchorCtr="0">
            <a:noAutofit/>
          </a:bodyPr>
          <a:lstStyle/>
          <a:p>
            <a:pPr marL="6803" algn="ctr"/>
            <a:r>
              <a:rPr lang="en-US" sz="5196" dirty="0">
                <a:solidFill>
                  <a:srgbClr val="005493"/>
                </a:solidFill>
                <a:latin typeface="Arial" panose="020B0604020202020204" pitchFamily="34" charset="0"/>
                <a:ea typeface="Calibri"/>
                <a:cs typeface="Arial" panose="020B0604020202020204" pitchFamily="34" charset="0"/>
                <a:sym typeface="Calibri"/>
              </a:rPr>
              <a:t>Your Turn 1b </a:t>
            </a:r>
            <a:endParaRPr sz="5196" dirty="0">
              <a:latin typeface="Arial" panose="020B0604020202020204" pitchFamily="34" charset="0"/>
              <a:ea typeface="Calibri"/>
              <a:cs typeface="Arial" panose="020B0604020202020204" pitchFamily="34" charset="0"/>
              <a:sym typeface="Calibri"/>
            </a:endParaRPr>
          </a:p>
        </p:txBody>
      </p:sp>
      <p:sp>
        <p:nvSpPr>
          <p:cNvPr id="2" name="Slide Number Placeholder 1"/>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10</a:t>
            </a:fld>
            <a:endParaRPr lang="en-US">
              <a:solidFill>
                <a:prstClr val="black">
                  <a:lumMod val="95000"/>
                  <a:lumOff val="5000"/>
                </a:prstClr>
              </a:solidFill>
            </a:endParaRPr>
          </a:p>
        </p:txBody>
      </p:sp>
      <p:sp>
        <p:nvSpPr>
          <p:cNvPr id="3" name="Google Shape;280;p30">
            <a:extLst>
              <a:ext uri="{FF2B5EF4-FFF2-40B4-BE49-F238E27FC236}">
                <a16:creationId xmlns:a16="http://schemas.microsoft.com/office/drawing/2014/main" id="{D9D0FE58-0051-3B11-CC96-95D253E32990}"/>
              </a:ext>
            </a:extLst>
          </p:cNvPr>
          <p:cNvSpPr txBox="1"/>
          <p:nvPr/>
        </p:nvSpPr>
        <p:spPr>
          <a:xfrm>
            <a:off x="-53341" y="4096378"/>
            <a:ext cx="12245341" cy="4105607"/>
          </a:xfrm>
          <a:prstGeom prst="rect">
            <a:avLst/>
          </a:prstGeom>
          <a:noFill/>
          <a:ln>
            <a:noFill/>
          </a:ln>
        </p:spPr>
        <p:txBody>
          <a:bodyPr spcFirstLastPara="1" wrap="square" lIns="0" tIns="6804" rIns="0" bIns="0" anchor="t" anchorCtr="0">
            <a:noAutofit/>
          </a:bodyPr>
          <a:lstStyle/>
          <a:p>
            <a:pPr marL="6803" algn="ctr"/>
            <a:r>
              <a:rPr lang="en-US" sz="3600" i="1" dirty="0">
                <a:solidFill>
                  <a:srgbClr val="005493"/>
                </a:solidFill>
                <a:latin typeface="Arial" panose="020B0604020202020204" pitchFamily="34" charset="0"/>
                <a:ea typeface="Calibri"/>
                <a:cs typeface="Arial" panose="020B0604020202020204" pitchFamily="34" charset="0"/>
                <a:sym typeface="Calibri"/>
              </a:rPr>
              <a:t>A: Potassium!</a:t>
            </a:r>
          </a:p>
          <a:p>
            <a:pPr marL="6803" algn="ctr"/>
            <a:endParaRPr lang="en-US" sz="3600" dirty="0">
              <a:solidFill>
                <a:srgbClr val="005493"/>
              </a:solidFill>
              <a:latin typeface="Arial" panose="020B0604020202020204" pitchFamily="34" charset="0"/>
              <a:ea typeface="Calibri"/>
              <a:cs typeface="Arial" panose="020B0604020202020204" pitchFamily="34" charset="0"/>
              <a:sym typeface="Calibri"/>
            </a:endParaRPr>
          </a:p>
          <a:p>
            <a:pPr marL="6803" algn="ctr"/>
            <a:r>
              <a:rPr lang="en-US" sz="3600" i="1" dirty="0">
                <a:solidFill>
                  <a:srgbClr val="005493"/>
                </a:solidFill>
                <a:latin typeface="Arial" panose="020B0604020202020204" pitchFamily="34" charset="0"/>
                <a:ea typeface="Calibri"/>
                <a:cs typeface="Arial" panose="020B0604020202020204" pitchFamily="34" charset="0"/>
                <a:sym typeface="Calibri"/>
              </a:rPr>
              <a:t>Q: What are the top 100 ordered lab tests?</a:t>
            </a:r>
          </a:p>
          <a:p>
            <a:pPr marL="6803" algn="ctr"/>
            <a:endParaRPr lang="en-US" sz="3600" dirty="0">
              <a:solidFill>
                <a:srgbClr val="005493"/>
              </a:solidFill>
              <a:latin typeface="Arial" panose="020B0604020202020204" pitchFamily="34" charset="0"/>
              <a:ea typeface="Calibri"/>
              <a:cs typeface="Arial" panose="020B0604020202020204" pitchFamily="34" charset="0"/>
              <a:sym typeface="Calibri"/>
            </a:endParaRPr>
          </a:p>
          <a:p>
            <a:pPr marL="6803" algn="ctr"/>
            <a:endParaRPr lang="en-US" sz="3600" dirty="0">
              <a:solidFill>
                <a:srgbClr val="005493"/>
              </a:solidFill>
              <a:latin typeface="Arial" panose="020B0604020202020204" pitchFamily="34" charset="0"/>
              <a:ea typeface="Calibri"/>
              <a:cs typeface="Arial" panose="020B0604020202020204" pitchFamily="34" charset="0"/>
              <a:sym typeface="Calibri"/>
            </a:endParaRPr>
          </a:p>
        </p:txBody>
      </p:sp>
    </p:spTree>
    <p:extLst>
      <p:ext uri="{BB962C8B-B14F-4D97-AF65-F5344CB8AC3E}">
        <p14:creationId xmlns:p14="http://schemas.microsoft.com/office/powerpoint/2010/main" val="3070578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6600" dirty="0">
                <a:solidFill>
                  <a:schemeClr val="tx1">
                    <a:lumMod val="75000"/>
                    <a:lumOff val="25000"/>
                  </a:schemeClr>
                </a:solidFill>
              </a:rPr>
              <a:t>Joins</a:t>
            </a:r>
          </a:p>
        </p:txBody>
      </p:sp>
    </p:spTree>
    <p:extLst>
      <p:ext uri="{BB962C8B-B14F-4D97-AF65-F5344CB8AC3E}">
        <p14:creationId xmlns:p14="http://schemas.microsoft.com/office/powerpoint/2010/main" val="2034022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Google Shape;147;p18">
            <a:extLst>
              <a:ext uri="{FF2B5EF4-FFF2-40B4-BE49-F238E27FC236}">
                <a16:creationId xmlns:a16="http://schemas.microsoft.com/office/drawing/2014/main" id="{9F288B88-97AF-B95A-E61A-419B02A387D8}"/>
              </a:ext>
            </a:extLst>
          </p:cNvPr>
          <p:cNvGraphicFramePr/>
          <p:nvPr>
            <p:extLst>
              <p:ext uri="{D42A27DB-BD31-4B8C-83A1-F6EECF244321}">
                <p14:modId xmlns:p14="http://schemas.microsoft.com/office/powerpoint/2010/main" val="388885456"/>
              </p:ext>
            </p:extLst>
          </p:nvPr>
        </p:nvGraphicFramePr>
        <p:xfrm>
          <a:off x="612662" y="714340"/>
          <a:ext cx="3483088" cy="2512998"/>
        </p:xfrm>
        <a:graphic>
          <a:graphicData uri="http://schemas.openxmlformats.org/drawingml/2006/table">
            <a:tbl>
              <a:tblPr firstRow="1" bandRow="1">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effectLst>
                  <a:outerShdw blurRad="40000" dist="20000" dir="5400000" rotWithShape="0">
                    <a:srgbClr val="000000">
                      <a:alpha val="38000"/>
                    </a:srgbClr>
                  </a:outerShdw>
                </a:effectLst>
              </a:tblPr>
              <a:tblGrid>
                <a:gridCol w="696636">
                  <a:extLst>
                    <a:ext uri="{9D8B030D-6E8A-4147-A177-3AD203B41FA5}">
                      <a16:colId xmlns:a16="http://schemas.microsoft.com/office/drawing/2014/main" val="20000"/>
                    </a:ext>
                  </a:extLst>
                </a:gridCol>
                <a:gridCol w="659001">
                  <a:extLst>
                    <a:ext uri="{9D8B030D-6E8A-4147-A177-3AD203B41FA5}">
                      <a16:colId xmlns:a16="http://schemas.microsoft.com/office/drawing/2014/main" val="20001"/>
                    </a:ext>
                  </a:extLst>
                </a:gridCol>
                <a:gridCol w="953906">
                  <a:extLst>
                    <a:ext uri="{9D8B030D-6E8A-4147-A177-3AD203B41FA5}">
                      <a16:colId xmlns:a16="http://schemas.microsoft.com/office/drawing/2014/main" val="20002"/>
                    </a:ext>
                  </a:extLst>
                </a:gridCol>
                <a:gridCol w="1173545">
                  <a:extLst>
                    <a:ext uri="{9D8B030D-6E8A-4147-A177-3AD203B41FA5}">
                      <a16:colId xmlns:a16="http://schemas.microsoft.com/office/drawing/2014/main" val="20003"/>
                    </a:ext>
                  </a:extLst>
                </a:gridCol>
              </a:tblGrid>
              <a:tr h="357873">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endParaRPr sz="24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a:noFill/>
                    </a:lnR>
                    <a:lnT w="9525" cap="flat" cmpd="sng" algn="ctr">
                      <a:solidFill>
                        <a:srgbClr val="4F81BD">
                          <a:shade val="95000"/>
                          <a:satMod val="105000"/>
                        </a:srgbClr>
                      </a:solidFill>
                      <a:prstDash val="solid"/>
                    </a:lnT>
                    <a:lnB w="25400" cap="flat" cmpd="sng" algn="ctr">
                      <a:solidFill>
                        <a:srgbClr val="FFFFFF"/>
                      </a:solidFill>
                      <a:prstDash val="solid"/>
                    </a:lnB>
                    <a:lnTlToBr w="12700" cmpd="sng">
                      <a:noFill/>
                      <a:prstDash val="solid"/>
                    </a:lnTlToBr>
                    <a:lnBlToTr w="12700" cmpd="sng">
                      <a:noFill/>
                      <a:prstDash val="solid"/>
                    </a:lnBlToTr>
                    <a:solidFill>
                      <a:schemeClr val="tx1">
                        <a:lumMod val="85000"/>
                        <a:lumOff val="15000"/>
                      </a:schemeClr>
                    </a:solidFill>
                  </a:tcPr>
                </a:tc>
                <a:tc gridSpan="3">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lang="en-US" sz="2400" b="1" u="none" strike="noStrike" cap="none" dirty="0">
                          <a:solidFill>
                            <a:schemeClr val="bg1"/>
                          </a:solidFill>
                          <a:latin typeface="+mn-lt"/>
                          <a:ea typeface="Times New Roman"/>
                          <a:cs typeface="Times New Roman"/>
                          <a:sym typeface="Times New Roman"/>
                        </a:rPr>
                        <a:t>LAB_EVENTS</a:t>
                      </a:r>
                      <a:endParaRPr sz="1200" u="none" strike="noStrike" cap="none" dirty="0">
                        <a:latin typeface="Times New Roman"/>
                        <a:ea typeface="Times New Roman"/>
                        <a:cs typeface="Times New Roman"/>
                        <a:sym typeface="Times New Roman"/>
                      </a:endParaRPr>
                    </a:p>
                  </a:txBody>
                  <a:tcPr marL="0" marR="0" marT="0" marB="0" anchor="ctr">
                    <a:lnL w="9525" cap="flat" cmpd="sng" algn="ctr">
                      <a:noFill/>
                      <a:prstDash val="solid"/>
                    </a:lnL>
                    <a:lnR>
                      <a:noFill/>
                    </a:lnR>
                    <a:lnT w="9525" cap="flat" cmpd="sng" algn="ctr">
                      <a:solidFill>
                        <a:srgbClr val="4F81BD">
                          <a:shade val="95000"/>
                          <a:satMod val="105000"/>
                        </a:srgbClr>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l" rtl="0">
                        <a:lnSpc>
                          <a:spcPct val="100000"/>
                        </a:lnSpc>
                        <a:spcBef>
                          <a:spcPts val="0"/>
                        </a:spcBef>
                        <a:spcAft>
                          <a:spcPts val="0"/>
                        </a:spcAft>
                        <a:buNone/>
                      </a:pPr>
                      <a:endParaRPr sz="1200" u="none" strike="noStrike" cap="none" dirty="0">
                        <a:latin typeface="Times New Roman"/>
                        <a:ea typeface="Times New Roman"/>
                        <a:cs typeface="Times New Roman"/>
                        <a:sym typeface="Times New Roman"/>
                      </a:endParaRPr>
                    </a:p>
                  </a:txBody>
                  <a:tcPr marL="0" marR="0" marT="0" marB="0">
                    <a:lnL>
                      <a:noFill/>
                    </a:lnL>
                    <a:lnR>
                      <a:noFill/>
                    </a:lnR>
                    <a:lnT w="9525" cap="flat" cmpd="sng" algn="ctr">
                      <a:solidFill>
                        <a:srgbClr val="4F81BD">
                          <a:shade val="95000"/>
                          <a:satMod val="105000"/>
                        </a:srgbClr>
                      </a:solidFill>
                      <a:prstDash val="solid"/>
                    </a:lnT>
                    <a:lnB w="25400" cap="flat" cmpd="sng" algn="ctr">
                      <a:solidFill>
                        <a:srgbClr val="FFFFFF"/>
                      </a:solidFill>
                      <a:prstDash val="solid"/>
                    </a:lnB>
                    <a:lnTlToBr w="12700" cmpd="sng">
                      <a:noFill/>
                      <a:prstDash val="solid"/>
                    </a:lnTlToBr>
                    <a:lnBlToTr w="12700" cmpd="sng">
                      <a:noFill/>
                      <a:prstDash val="solid"/>
                    </a:lnBlToTr>
                    <a:solidFill>
                      <a:srgbClr val="4F81BD"/>
                    </a:solidFill>
                  </a:tcPr>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l" rtl="0">
                        <a:lnSpc>
                          <a:spcPct val="100000"/>
                        </a:lnSpc>
                        <a:spcBef>
                          <a:spcPts val="0"/>
                        </a:spcBef>
                        <a:spcAft>
                          <a:spcPts val="0"/>
                        </a:spcAft>
                        <a:buNone/>
                      </a:pPr>
                      <a:endParaRPr sz="1200" u="none" strike="noStrike" cap="none" dirty="0">
                        <a:latin typeface="Times New Roman"/>
                        <a:ea typeface="Times New Roman"/>
                        <a:cs typeface="Times New Roman"/>
                        <a:sym typeface="Times New Roman"/>
                      </a:endParaRPr>
                    </a:p>
                  </a:txBody>
                  <a:tcPr marL="0" marR="0" marT="0" marB="0">
                    <a:lnL>
                      <a:noFill/>
                    </a:lnL>
                    <a:lnR>
                      <a:noFill/>
                    </a:lnR>
                    <a:lnT w="9525" cap="flat" cmpd="sng" algn="ctr">
                      <a:solidFill>
                        <a:srgbClr val="4F81B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10000"/>
                  </a:ext>
                </a:extLst>
              </a:tr>
              <a:tr h="357873">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2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25400" cap="flat" cmpd="sng" algn="ctr">
                      <a:solidFill>
                        <a:srgbClr val="FFFFFF"/>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rtl="0">
                        <a:lnSpc>
                          <a:spcPct val="100000"/>
                        </a:lnSpc>
                        <a:spcBef>
                          <a:spcPts val="0"/>
                        </a:spcBef>
                        <a:spcAft>
                          <a:spcPts val="0"/>
                        </a:spcAft>
                        <a:buNone/>
                      </a:pPr>
                      <a:endParaRPr sz="1200" u="none" strike="noStrike" cap="none" dirty="0">
                        <a:latin typeface="Times New Roman"/>
                        <a:ea typeface="Times New Roman"/>
                        <a:cs typeface="Times New Roman"/>
                        <a:sym typeface="Times New Roman"/>
                      </a:endParaRPr>
                    </a:p>
                  </a:txBody>
                  <a:tcPr marL="0" marR="0" marT="0" marB="0">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25400" cap="flat" cmpd="sng" algn="ctr">
                      <a:solidFill>
                        <a:srgbClr val="FFFFFF"/>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4F81BD">
                        <a:alpha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rtl="0">
                        <a:lnSpc>
                          <a:spcPct val="100000"/>
                        </a:lnSpc>
                        <a:spcBef>
                          <a:spcPts val="0"/>
                        </a:spcBef>
                        <a:spcAft>
                          <a:spcPts val="0"/>
                        </a:spcAft>
                        <a:buNone/>
                      </a:pPr>
                      <a:endParaRPr sz="1200" u="none" strike="noStrike" cap="none" dirty="0">
                        <a:latin typeface="Times New Roman"/>
                        <a:ea typeface="Times New Roman"/>
                        <a:cs typeface="Times New Roman"/>
                        <a:sym typeface="Times New Roman"/>
                      </a:endParaRPr>
                    </a:p>
                  </a:txBody>
                  <a:tcPr marL="0" marR="0" marT="0" marB="0">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25400" cap="flat" cmpd="sng" algn="ctr">
                      <a:solidFill>
                        <a:srgbClr val="FFFFFF"/>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4F81BD">
                        <a:alpha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rtl="0">
                        <a:lnSpc>
                          <a:spcPct val="100000"/>
                        </a:lnSpc>
                        <a:spcBef>
                          <a:spcPts val="0"/>
                        </a:spcBef>
                        <a:spcAft>
                          <a:spcPts val="0"/>
                        </a:spcAft>
                        <a:buNone/>
                      </a:pPr>
                      <a:endParaRPr sz="1200" u="none" strike="noStrike" cap="none" dirty="0">
                        <a:latin typeface="Times New Roman"/>
                        <a:ea typeface="Times New Roman"/>
                        <a:cs typeface="Times New Roman"/>
                        <a:sym typeface="Times New Roman"/>
                      </a:endParaRPr>
                    </a:p>
                  </a:txBody>
                  <a:tcPr marL="0" marR="0" marT="0" marB="0">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lnR>
                    <a:lnT w="25400" cap="flat" cmpd="sng" algn="ctr">
                      <a:solidFill>
                        <a:srgbClr val="FFFFFF"/>
                      </a:solidFill>
                      <a:prstDash val="solid"/>
                      <a:round/>
                      <a:headEnd type="none" w="med" len="med"/>
                      <a:tailEnd type="none" w="med" len="me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4F81BD">
                        <a:alpha val="40000"/>
                      </a:srgbClr>
                    </a:solidFill>
                  </a:tcPr>
                </a:tc>
                <a:extLst>
                  <a:ext uri="{0D108BD9-81ED-4DB2-BD59-A6C34878D82A}">
                    <a16:rowId xmlns:a16="http://schemas.microsoft.com/office/drawing/2014/main" val="10001"/>
                  </a:ext>
                </a:extLst>
              </a:tr>
              <a:tr h="357873">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2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rtl="0">
                        <a:lnSpc>
                          <a:spcPct val="100000"/>
                        </a:lnSpc>
                        <a:spcBef>
                          <a:spcPts val="0"/>
                        </a:spcBef>
                        <a:spcAft>
                          <a:spcPts val="0"/>
                        </a:spcAft>
                        <a:buNone/>
                      </a:pPr>
                      <a:endParaRPr sz="1200" u="none" strike="noStrike" cap="none" dirty="0">
                        <a:latin typeface="Times New Roman"/>
                        <a:ea typeface="Times New Roman"/>
                        <a:cs typeface="Times New Roman"/>
                        <a:sym typeface="Times New Roman"/>
                      </a:endParaRPr>
                    </a:p>
                  </a:txBody>
                  <a:tcPr marL="0" marR="0" marT="0" marB="0">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rtl="0">
                        <a:lnSpc>
                          <a:spcPct val="100000"/>
                        </a:lnSpc>
                        <a:spcBef>
                          <a:spcPts val="0"/>
                        </a:spcBef>
                        <a:spcAft>
                          <a:spcPts val="0"/>
                        </a:spcAft>
                        <a:buNone/>
                      </a:pPr>
                      <a:endParaRPr sz="1200" u="none" strike="noStrike" cap="none" dirty="0">
                        <a:latin typeface="Times New Roman"/>
                        <a:ea typeface="Times New Roman"/>
                        <a:cs typeface="Times New Roman"/>
                        <a:sym typeface="Times New Roman"/>
                      </a:endParaRPr>
                    </a:p>
                  </a:txBody>
                  <a:tcPr marL="0" marR="0" marT="0" marB="0">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rtl="0">
                        <a:lnSpc>
                          <a:spcPct val="100000"/>
                        </a:lnSpc>
                        <a:spcBef>
                          <a:spcPts val="0"/>
                        </a:spcBef>
                        <a:spcAft>
                          <a:spcPts val="0"/>
                        </a:spcAft>
                        <a:buNone/>
                      </a:pPr>
                      <a:endParaRPr sz="1200" u="none" strike="noStrike" cap="none" dirty="0">
                        <a:latin typeface="Times New Roman"/>
                        <a:ea typeface="Times New Roman"/>
                        <a:cs typeface="Times New Roman"/>
                        <a:sym typeface="Times New Roman"/>
                      </a:endParaRPr>
                    </a:p>
                  </a:txBody>
                  <a:tcPr marL="0" marR="0" marT="0" marB="0">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round/>
                      <a:headEnd type="none" w="med" len="med"/>
                      <a:tailEnd type="none" w="med" len="me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2"/>
                  </a:ext>
                </a:extLst>
              </a:tr>
              <a:tr h="357873">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2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rtl="0">
                        <a:lnSpc>
                          <a:spcPct val="100000"/>
                        </a:lnSpc>
                        <a:spcBef>
                          <a:spcPts val="0"/>
                        </a:spcBef>
                        <a:spcAft>
                          <a:spcPts val="0"/>
                        </a:spcAft>
                        <a:buNone/>
                      </a:pPr>
                      <a:endParaRPr sz="1200" u="none" strike="noStrike" cap="none" dirty="0">
                        <a:latin typeface="Times New Roman"/>
                        <a:ea typeface="Times New Roman"/>
                        <a:cs typeface="Times New Roman"/>
                        <a:sym typeface="Times New Roman"/>
                      </a:endParaRPr>
                    </a:p>
                  </a:txBody>
                  <a:tcPr marL="0" marR="0" marT="0" marB="0">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rtl="0">
                        <a:lnSpc>
                          <a:spcPct val="100000"/>
                        </a:lnSpc>
                        <a:spcBef>
                          <a:spcPts val="0"/>
                        </a:spcBef>
                        <a:spcAft>
                          <a:spcPts val="0"/>
                        </a:spcAft>
                        <a:buNone/>
                      </a:pPr>
                      <a:endParaRPr sz="1200" u="none" strike="noStrike" cap="none" dirty="0">
                        <a:latin typeface="Times New Roman"/>
                        <a:ea typeface="Times New Roman"/>
                        <a:cs typeface="Times New Roman"/>
                        <a:sym typeface="Times New Roman"/>
                      </a:endParaRPr>
                    </a:p>
                  </a:txBody>
                  <a:tcPr marL="0" marR="0" marT="0" marB="0">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rtl="0">
                        <a:lnSpc>
                          <a:spcPct val="100000"/>
                        </a:lnSpc>
                        <a:spcBef>
                          <a:spcPts val="0"/>
                        </a:spcBef>
                        <a:spcAft>
                          <a:spcPts val="0"/>
                        </a:spcAft>
                        <a:buNone/>
                      </a:pPr>
                      <a:endParaRPr sz="1200" u="none" strike="noStrike" cap="none" dirty="0">
                        <a:latin typeface="Times New Roman"/>
                        <a:ea typeface="Times New Roman"/>
                        <a:cs typeface="Times New Roman"/>
                        <a:sym typeface="Times New Roman"/>
                      </a:endParaRPr>
                    </a:p>
                  </a:txBody>
                  <a:tcPr marL="0" marR="0" marT="0" marB="0">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round/>
                      <a:headEnd type="none" w="med" len="med"/>
                      <a:tailEnd type="none" w="med" len="me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3"/>
                  </a:ext>
                </a:extLst>
              </a:tr>
              <a:tr h="357873">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2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rtl="0">
                        <a:lnSpc>
                          <a:spcPct val="100000"/>
                        </a:lnSpc>
                        <a:spcBef>
                          <a:spcPts val="0"/>
                        </a:spcBef>
                        <a:spcAft>
                          <a:spcPts val="0"/>
                        </a:spcAft>
                        <a:buNone/>
                      </a:pPr>
                      <a:endParaRPr sz="1200" u="none" strike="noStrike" cap="none" dirty="0">
                        <a:latin typeface="Times New Roman"/>
                        <a:ea typeface="Times New Roman"/>
                        <a:cs typeface="Times New Roman"/>
                        <a:sym typeface="Times New Roman"/>
                      </a:endParaRPr>
                    </a:p>
                  </a:txBody>
                  <a:tcPr marL="0" marR="0" marT="0" marB="0">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rtl="0">
                        <a:lnSpc>
                          <a:spcPct val="100000"/>
                        </a:lnSpc>
                        <a:spcBef>
                          <a:spcPts val="0"/>
                        </a:spcBef>
                        <a:spcAft>
                          <a:spcPts val="0"/>
                        </a:spcAft>
                        <a:buNone/>
                      </a:pPr>
                      <a:endParaRPr sz="1200" u="none" strike="noStrike" cap="none" dirty="0">
                        <a:latin typeface="Times New Roman"/>
                        <a:ea typeface="Times New Roman"/>
                        <a:cs typeface="Times New Roman"/>
                        <a:sym typeface="Times New Roman"/>
                      </a:endParaRPr>
                    </a:p>
                  </a:txBody>
                  <a:tcPr marL="0" marR="0" marT="0" marB="0">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rtl="0">
                        <a:lnSpc>
                          <a:spcPct val="100000"/>
                        </a:lnSpc>
                        <a:spcBef>
                          <a:spcPts val="0"/>
                        </a:spcBef>
                        <a:spcAft>
                          <a:spcPts val="0"/>
                        </a:spcAft>
                        <a:buNone/>
                      </a:pPr>
                      <a:endParaRPr sz="1200" u="none" strike="noStrike" cap="none" dirty="0">
                        <a:latin typeface="Times New Roman"/>
                        <a:ea typeface="Times New Roman"/>
                        <a:cs typeface="Times New Roman"/>
                        <a:sym typeface="Times New Roman"/>
                      </a:endParaRPr>
                    </a:p>
                  </a:txBody>
                  <a:tcPr marL="0" marR="0" marT="0" marB="0">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round/>
                      <a:headEnd type="none" w="med" len="med"/>
                      <a:tailEnd type="none" w="med" len="me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6"/>
                  </a:ext>
                </a:extLst>
              </a:tr>
              <a:tr h="357873">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2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rtl="0">
                        <a:lnSpc>
                          <a:spcPct val="100000"/>
                        </a:lnSpc>
                        <a:spcBef>
                          <a:spcPts val="0"/>
                        </a:spcBef>
                        <a:spcAft>
                          <a:spcPts val="0"/>
                        </a:spcAft>
                        <a:buNone/>
                      </a:pPr>
                      <a:endParaRPr sz="1200" u="none" strike="noStrike" cap="none" dirty="0">
                        <a:latin typeface="Times New Roman"/>
                        <a:ea typeface="Times New Roman"/>
                        <a:cs typeface="Times New Roman"/>
                        <a:sym typeface="Times New Roman"/>
                      </a:endParaRPr>
                    </a:p>
                  </a:txBody>
                  <a:tcPr marL="0" marR="0" marT="0" marB="0">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rtl="0">
                        <a:lnSpc>
                          <a:spcPct val="100000"/>
                        </a:lnSpc>
                        <a:spcBef>
                          <a:spcPts val="0"/>
                        </a:spcBef>
                        <a:spcAft>
                          <a:spcPts val="0"/>
                        </a:spcAft>
                        <a:buNone/>
                      </a:pPr>
                      <a:endParaRPr sz="1200" u="none" strike="noStrike" cap="none" dirty="0">
                        <a:latin typeface="Times New Roman"/>
                        <a:ea typeface="Times New Roman"/>
                        <a:cs typeface="Times New Roman"/>
                        <a:sym typeface="Times New Roman"/>
                      </a:endParaRPr>
                    </a:p>
                  </a:txBody>
                  <a:tcPr marL="0" marR="0" marT="0" marB="0">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rtl="0">
                        <a:lnSpc>
                          <a:spcPct val="100000"/>
                        </a:lnSpc>
                        <a:spcBef>
                          <a:spcPts val="0"/>
                        </a:spcBef>
                        <a:spcAft>
                          <a:spcPts val="0"/>
                        </a:spcAft>
                        <a:buNone/>
                      </a:pPr>
                      <a:endParaRPr sz="1200" u="none" strike="noStrike" cap="none" dirty="0">
                        <a:latin typeface="Times New Roman"/>
                        <a:ea typeface="Times New Roman"/>
                        <a:cs typeface="Times New Roman"/>
                        <a:sym typeface="Times New Roman"/>
                      </a:endParaRPr>
                    </a:p>
                  </a:txBody>
                  <a:tcPr marL="0" marR="0" marT="0" marB="0">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round/>
                      <a:headEnd type="none" w="med" len="med"/>
                      <a:tailEnd type="none" w="med" len="me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391442035"/>
                  </a:ext>
                </a:extLst>
              </a:tr>
              <a:tr h="357873">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2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rtl="0">
                        <a:lnSpc>
                          <a:spcPct val="100000"/>
                        </a:lnSpc>
                        <a:spcBef>
                          <a:spcPts val="0"/>
                        </a:spcBef>
                        <a:spcAft>
                          <a:spcPts val="0"/>
                        </a:spcAft>
                        <a:buNone/>
                      </a:pPr>
                      <a:endParaRPr sz="1200" u="none" strike="noStrike" cap="none" dirty="0">
                        <a:latin typeface="Times New Roman"/>
                        <a:ea typeface="Times New Roman"/>
                        <a:cs typeface="Times New Roman"/>
                        <a:sym typeface="Times New Roman"/>
                      </a:endParaRPr>
                    </a:p>
                  </a:txBody>
                  <a:tcPr marL="0" marR="0" marT="0" marB="0">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rtl="0">
                        <a:lnSpc>
                          <a:spcPct val="100000"/>
                        </a:lnSpc>
                        <a:spcBef>
                          <a:spcPts val="0"/>
                        </a:spcBef>
                        <a:spcAft>
                          <a:spcPts val="0"/>
                        </a:spcAft>
                        <a:buNone/>
                      </a:pPr>
                      <a:endParaRPr sz="1200" u="none" strike="noStrike" cap="none" dirty="0">
                        <a:latin typeface="Times New Roman"/>
                        <a:ea typeface="Times New Roman"/>
                        <a:cs typeface="Times New Roman"/>
                        <a:sym typeface="Times New Roman"/>
                      </a:endParaRPr>
                    </a:p>
                  </a:txBody>
                  <a:tcPr marL="0" marR="0" marT="0" marB="0">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rtl="0">
                        <a:lnSpc>
                          <a:spcPct val="100000"/>
                        </a:lnSpc>
                        <a:spcBef>
                          <a:spcPts val="0"/>
                        </a:spcBef>
                        <a:spcAft>
                          <a:spcPts val="0"/>
                        </a:spcAft>
                        <a:buNone/>
                      </a:pPr>
                      <a:endParaRPr sz="1200" u="none" strike="noStrike" cap="none" dirty="0">
                        <a:latin typeface="Times New Roman"/>
                        <a:ea typeface="Times New Roman"/>
                        <a:cs typeface="Times New Roman"/>
                        <a:sym typeface="Times New Roman"/>
                      </a:endParaRPr>
                    </a:p>
                  </a:txBody>
                  <a:tcPr marL="0" marR="0" marT="0" marB="0">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round/>
                      <a:headEnd type="none" w="med" len="med"/>
                      <a:tailEnd type="none" w="med" len="me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2987835324"/>
                  </a:ext>
                </a:extLst>
              </a:tr>
            </a:tbl>
          </a:graphicData>
        </a:graphic>
      </p:graphicFrame>
      <p:graphicFrame>
        <p:nvGraphicFramePr>
          <p:cNvPr id="18" name="Google Shape;147;p18">
            <a:extLst>
              <a:ext uri="{FF2B5EF4-FFF2-40B4-BE49-F238E27FC236}">
                <a16:creationId xmlns:a16="http://schemas.microsoft.com/office/drawing/2014/main" id="{16C7A5A7-8116-DAB4-E517-2818B527C6AA}"/>
              </a:ext>
            </a:extLst>
          </p:cNvPr>
          <p:cNvGraphicFramePr/>
          <p:nvPr>
            <p:extLst>
              <p:ext uri="{D42A27DB-BD31-4B8C-83A1-F6EECF244321}">
                <p14:modId xmlns:p14="http://schemas.microsoft.com/office/powerpoint/2010/main" val="3481541749"/>
              </p:ext>
            </p:extLst>
          </p:nvPr>
        </p:nvGraphicFramePr>
        <p:xfrm>
          <a:off x="552450" y="4135233"/>
          <a:ext cx="3543436" cy="2354694"/>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783026">
                  <a:extLst>
                    <a:ext uri="{9D8B030D-6E8A-4147-A177-3AD203B41FA5}">
                      <a16:colId xmlns:a16="http://schemas.microsoft.com/office/drawing/2014/main" val="20000"/>
                    </a:ext>
                  </a:extLst>
                </a:gridCol>
                <a:gridCol w="940555">
                  <a:extLst>
                    <a:ext uri="{9D8B030D-6E8A-4147-A177-3AD203B41FA5}">
                      <a16:colId xmlns:a16="http://schemas.microsoft.com/office/drawing/2014/main" val="2844815815"/>
                    </a:ext>
                  </a:extLst>
                </a:gridCol>
                <a:gridCol w="1065039">
                  <a:extLst>
                    <a:ext uri="{9D8B030D-6E8A-4147-A177-3AD203B41FA5}">
                      <a16:colId xmlns:a16="http://schemas.microsoft.com/office/drawing/2014/main" val="276210347"/>
                    </a:ext>
                  </a:extLst>
                </a:gridCol>
                <a:gridCol w="754816">
                  <a:extLst>
                    <a:ext uri="{9D8B030D-6E8A-4147-A177-3AD203B41FA5}">
                      <a16:colId xmlns:a16="http://schemas.microsoft.com/office/drawing/2014/main" val="20002"/>
                    </a:ext>
                  </a:extLst>
                </a:gridCol>
              </a:tblGrid>
              <a:tr h="331489">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endParaRPr sz="2400" u="none" strike="noStrike" cap="none" dirty="0">
                        <a:latin typeface="+mn-lt"/>
                        <a:ea typeface="Times New Roman"/>
                        <a:cs typeface="Times New Roman"/>
                        <a:sym typeface="Times New Roman"/>
                      </a:endParaRPr>
                    </a:p>
                  </a:txBody>
                  <a:tcPr marL="0" marR="0" marT="0" marB="0" anchor="ctr">
                    <a:lnL w="9525" cap="flat" cmpd="sng" algn="ctr">
                      <a:solidFill>
                        <a:srgbClr val="C0504D">
                          <a:shade val="95000"/>
                          <a:satMod val="105000"/>
                        </a:srgbClr>
                      </a:solidFill>
                      <a:prstDash val="solid"/>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tx1">
                        <a:lumMod val="85000"/>
                        <a:lumOff val="15000"/>
                      </a:schemeClr>
                    </a:solidFill>
                  </a:tcPr>
                </a:tc>
                <a:tc gridSpan="3">
                  <a:txBody>
                    <a:bodyPr/>
                    <a:lstStyle/>
                    <a:p>
                      <a:pPr algn="ctr"/>
                      <a:r>
                        <a:rPr kumimoji="0" lang="en-US" sz="2400" b="1" i="0" u="none" strike="noStrike" kern="1200" cap="none" spc="0" normalizeH="0" baseline="0" noProof="0" dirty="0">
                          <a:ln>
                            <a:noFill/>
                          </a:ln>
                          <a:solidFill>
                            <a:schemeClr val="bg1"/>
                          </a:solidFill>
                          <a:effectLst/>
                          <a:uLnTx/>
                          <a:uFillTx/>
                          <a:latin typeface="+mn-lt"/>
                          <a:ea typeface="Times New Roman"/>
                          <a:cs typeface="Times New Roman"/>
                          <a:sym typeface="Times New Roman"/>
                        </a:rPr>
                        <a:t>D_LABITEMS</a:t>
                      </a:r>
                      <a:endParaRPr lang="en-US" dirty="0"/>
                    </a:p>
                  </a:txBody>
                  <a:tcPr marL="0" marR="0" marT="0" marB="0" anchor="ctr">
                    <a:lnL w="9525" cap="flat" cmpd="sng" algn="ctr">
                      <a:noFill/>
                      <a:prstDash val="solid"/>
                    </a:lnL>
                    <a:lnR>
                      <a:noFill/>
                    </a:lnR>
                    <a:lnT w="9525" cap="flat" cmpd="sng" algn="ctr">
                      <a:solidFill>
                        <a:srgbClr val="C0504D">
                          <a:shade val="95000"/>
                          <a:satMod val="105000"/>
                        </a:srgbClr>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tc hMerge="1">
                  <a:txBody>
                    <a:bodyPr/>
                    <a:lstStyle/>
                    <a:p>
                      <a:endParaRPr lang="en-US"/>
                    </a:p>
                  </a:txBody>
                  <a:tcPr/>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a:noFill/>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extLst>
                  <a:ext uri="{0D108BD9-81ED-4DB2-BD59-A6C34878D82A}">
                    <a16:rowId xmlns:a16="http://schemas.microsoft.com/office/drawing/2014/main" val="10000"/>
                  </a:ext>
                </a:extLst>
              </a:tr>
              <a:tr h="331489">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200" u="none" strike="noStrike" cap="none" dirty="0">
                        <a:latin typeface="+mn-lt"/>
                        <a:ea typeface="Times New Roman"/>
                        <a:cs typeface="Times New Roman"/>
                        <a:sym typeface="Times New Roman"/>
                      </a:endParaRPr>
                    </a:p>
                  </a:txBody>
                  <a:tcPr marL="0" marR="0" marT="0" marB="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lnR>
                    <a:lnT w="25400" cap="flat" cmpd="sng" algn="ctr">
                      <a:solidFill>
                        <a:srgbClr val="FFFFFF"/>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p>
                      <a:pPr marL="0" marR="0" lvl="0" indent="0" algn="ctr" rtl="0">
                        <a:lnSpc>
                          <a:spcPct val="100000"/>
                        </a:lnSpc>
                        <a:spcBef>
                          <a:spcPts val="0"/>
                        </a:spcBef>
                        <a:spcAft>
                          <a:spcPts val="0"/>
                        </a:spcAft>
                        <a:buNone/>
                      </a:pPr>
                      <a:endParaRPr sz="1200" u="none" strike="noStrike" cap="none" dirty="0">
                        <a:latin typeface="+mn-lt"/>
                        <a:ea typeface="Times New Roman"/>
                        <a:cs typeface="Times New Roman"/>
                        <a:sym typeface="Times New Roman"/>
                      </a:endParaRPr>
                    </a:p>
                  </a:txBody>
                  <a:tcPr marL="0" marR="0" marT="0" marB="0">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C0504D">
                        <a:alpha val="40000"/>
                      </a:srgbClr>
                    </a:solidFill>
                  </a:tcPr>
                </a:tc>
                <a:tc>
                  <a:txBody>
                    <a:bodyPr/>
                    <a:lstStyle/>
                    <a:p>
                      <a:pPr marL="0" marR="0" lvl="0" indent="0" algn="ctr" rtl="0">
                        <a:lnSpc>
                          <a:spcPct val="100000"/>
                        </a:lnSpc>
                        <a:spcBef>
                          <a:spcPts val="0"/>
                        </a:spcBef>
                        <a:spcAft>
                          <a:spcPts val="0"/>
                        </a:spcAft>
                        <a:buNone/>
                      </a:pPr>
                      <a:endParaRPr sz="1200" u="none" strike="noStrike" cap="none" dirty="0">
                        <a:latin typeface="+mn-lt"/>
                        <a:ea typeface="Times New Roman"/>
                        <a:cs typeface="Times New Roman"/>
                        <a:sym typeface="Times New Roman"/>
                      </a:endParaRPr>
                    </a:p>
                  </a:txBody>
                  <a:tcPr marL="0" marR="0" marT="0" marB="0">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lnR>
                    <a:lnT w="25400" cap="flat" cmpd="sng" algn="ctr">
                      <a:solidFill>
                        <a:srgbClr val="FFFFFF"/>
                      </a:solidFill>
                      <a:prstDash val="solid"/>
                      <a:round/>
                      <a:headEnd type="none" w="med" len="med"/>
                      <a:tailEnd type="none" w="med" len="med"/>
                    </a:lnT>
                    <a:lnB w="9525" cap="flat" cmpd="sng" algn="ctr">
                      <a:solidFill>
                        <a:srgbClr val="C0504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C0504D">
                        <a:alpha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lnR>
                    <a:lnT w="25400" cap="flat" cmpd="sng" algn="ctr">
                      <a:solidFill>
                        <a:srgbClr val="FFFFFF"/>
                      </a:solidFill>
                      <a:prstDash val="solid"/>
                      <a:round/>
                      <a:headEnd type="none" w="med" len="med"/>
                      <a:tailEnd type="none" w="med" len="med"/>
                    </a:lnT>
                    <a:lnB w="9525" cap="flat" cmpd="sng" algn="ctr">
                      <a:solidFill>
                        <a:srgbClr val="C0504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C0504D">
                        <a:alpha val="40000"/>
                      </a:srgbClr>
                    </a:solidFill>
                  </a:tcPr>
                </a:tc>
                <a:extLst>
                  <a:ext uri="{0D108BD9-81ED-4DB2-BD59-A6C34878D82A}">
                    <a16:rowId xmlns:a16="http://schemas.microsoft.com/office/drawing/2014/main" val="10001"/>
                  </a:ext>
                </a:extLst>
              </a:tr>
              <a:tr h="331489">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200" u="none" strike="noStrike" cap="none" dirty="0">
                        <a:latin typeface="+mn-lt"/>
                        <a:ea typeface="Times New Roman"/>
                        <a:cs typeface="Times New Roman"/>
                        <a:sym typeface="Times New Roman"/>
                      </a:endParaRPr>
                    </a:p>
                  </a:txBody>
                  <a:tcPr marL="0" marR="0" marT="0" marB="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p>
                      <a:pPr marL="0" marR="0" lvl="0" indent="0" algn="ctr" rtl="0">
                        <a:lnSpc>
                          <a:spcPct val="100000"/>
                        </a:lnSpc>
                        <a:spcBef>
                          <a:spcPts val="0"/>
                        </a:spcBef>
                        <a:spcAft>
                          <a:spcPts val="0"/>
                        </a:spcAft>
                        <a:buNone/>
                      </a:pPr>
                      <a:endParaRPr sz="1200" u="none" strike="noStrike" cap="none" dirty="0">
                        <a:latin typeface="+mn-lt"/>
                        <a:ea typeface="Times New Roman"/>
                        <a:cs typeface="Times New Roman"/>
                        <a:sym typeface="Times New Roman"/>
                      </a:endParaRPr>
                    </a:p>
                  </a:txBody>
                  <a:tcPr marL="0" marR="0" marT="0" marB="0">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marL="0" marR="0" lvl="0" indent="0" algn="ctr" rtl="0">
                        <a:lnSpc>
                          <a:spcPct val="100000"/>
                        </a:lnSpc>
                        <a:spcBef>
                          <a:spcPts val="0"/>
                        </a:spcBef>
                        <a:spcAft>
                          <a:spcPts val="0"/>
                        </a:spcAft>
                        <a:buNone/>
                      </a:pPr>
                      <a:endParaRPr sz="1200" u="none" strike="noStrike" cap="none" dirty="0">
                        <a:latin typeface="+mn-lt"/>
                        <a:ea typeface="Times New Roman"/>
                        <a:cs typeface="Times New Roman"/>
                        <a:sym typeface="Times New Roman"/>
                      </a:endParaRPr>
                    </a:p>
                  </a:txBody>
                  <a:tcPr marL="0" marR="0" marT="0" marB="0">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lnR>
                    <a:lnT w="9525" cap="flat" cmpd="sng" algn="ctr">
                      <a:solidFill>
                        <a:srgbClr val="C0504D">
                          <a:shade val="95000"/>
                          <a:satMod val="105000"/>
                        </a:srgbClr>
                      </a:solidFill>
                      <a:prstDash val="solid"/>
                      <a:round/>
                      <a:headEnd type="none" w="med" len="med"/>
                      <a:tailEnd type="none" w="med" len="med"/>
                    </a:lnT>
                    <a:lnB w="9525" cap="flat" cmpd="sng" algn="ctr">
                      <a:solidFill>
                        <a:srgbClr val="C0504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E6A5A4"/>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lnR>
                    <a:lnT w="9525" cap="flat" cmpd="sng" algn="ctr">
                      <a:solidFill>
                        <a:srgbClr val="C0504D">
                          <a:shade val="95000"/>
                          <a:satMod val="105000"/>
                        </a:srgbClr>
                      </a:solidFill>
                      <a:prstDash val="solid"/>
                      <a:round/>
                      <a:headEnd type="none" w="med" len="med"/>
                      <a:tailEnd type="none" w="med" len="med"/>
                    </a:lnT>
                    <a:lnB w="9525" cap="flat" cmpd="sng" algn="ctr">
                      <a:solidFill>
                        <a:srgbClr val="C0504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r h="331489">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200" u="none" strike="noStrike" cap="none" dirty="0">
                        <a:latin typeface="+mn-lt"/>
                        <a:ea typeface="Times New Roman"/>
                        <a:cs typeface="Times New Roman"/>
                        <a:sym typeface="Times New Roman"/>
                      </a:endParaRPr>
                    </a:p>
                  </a:txBody>
                  <a:tcPr marL="0" marR="0" marT="0" marB="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p>
                      <a:pPr marL="0" marR="0" lvl="0" indent="0" algn="ctr" rtl="0">
                        <a:lnSpc>
                          <a:spcPct val="100000"/>
                        </a:lnSpc>
                        <a:spcBef>
                          <a:spcPts val="0"/>
                        </a:spcBef>
                        <a:spcAft>
                          <a:spcPts val="0"/>
                        </a:spcAft>
                        <a:buNone/>
                      </a:pPr>
                      <a:endParaRPr sz="1200" u="none" strike="noStrike" cap="none" dirty="0">
                        <a:latin typeface="+mn-lt"/>
                        <a:ea typeface="Times New Roman"/>
                        <a:cs typeface="Times New Roman"/>
                        <a:sym typeface="Times New Roman"/>
                      </a:endParaRPr>
                    </a:p>
                  </a:txBody>
                  <a:tcPr marL="0" marR="0" marT="0" marB="0">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marL="0" marR="0" lvl="0" indent="0" algn="ctr" rtl="0">
                        <a:lnSpc>
                          <a:spcPct val="100000"/>
                        </a:lnSpc>
                        <a:spcBef>
                          <a:spcPts val="0"/>
                        </a:spcBef>
                        <a:spcAft>
                          <a:spcPts val="0"/>
                        </a:spcAft>
                        <a:buNone/>
                      </a:pPr>
                      <a:endParaRPr sz="1200" u="none" strike="noStrike" cap="none" dirty="0">
                        <a:latin typeface="+mn-lt"/>
                        <a:ea typeface="Times New Roman"/>
                        <a:cs typeface="Times New Roman"/>
                        <a:sym typeface="Times New Roman"/>
                      </a:endParaRPr>
                    </a:p>
                  </a:txBody>
                  <a:tcPr marL="0" marR="0" marT="0" marB="0">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lnR>
                    <a:lnT w="9525" cap="flat" cmpd="sng" algn="ctr">
                      <a:solidFill>
                        <a:srgbClr val="C0504D">
                          <a:shade val="95000"/>
                          <a:satMod val="105000"/>
                        </a:srgbClr>
                      </a:solidFill>
                      <a:prstDash val="solid"/>
                      <a:round/>
                      <a:headEnd type="none" w="med" len="med"/>
                      <a:tailEnd type="none" w="med" len="med"/>
                    </a:lnT>
                    <a:lnB w="9525" cap="flat" cmpd="sng" algn="ctr">
                      <a:solidFill>
                        <a:srgbClr val="C0504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E6A5A4"/>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lnR>
                    <a:lnT w="9525" cap="flat" cmpd="sng" algn="ctr">
                      <a:solidFill>
                        <a:srgbClr val="C0504D">
                          <a:shade val="95000"/>
                          <a:satMod val="105000"/>
                        </a:srgbClr>
                      </a:solidFill>
                      <a:prstDash val="solid"/>
                      <a:round/>
                      <a:headEnd type="none" w="med" len="med"/>
                      <a:tailEnd type="none" w="med" len="med"/>
                    </a:lnT>
                    <a:lnB w="9525" cap="flat" cmpd="sng" algn="ctr">
                      <a:solidFill>
                        <a:srgbClr val="C0504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3"/>
                  </a:ext>
                </a:extLst>
              </a:tr>
              <a:tr h="331489">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200" u="none" strike="noStrike" cap="none" dirty="0">
                        <a:latin typeface="+mn-lt"/>
                        <a:ea typeface="Times New Roman"/>
                        <a:cs typeface="Times New Roman"/>
                        <a:sym typeface="Times New Roman"/>
                      </a:endParaRPr>
                    </a:p>
                  </a:txBody>
                  <a:tcPr marL="0" marR="0" marT="0" marB="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p>
                      <a:pPr marL="0" marR="0" lvl="0" indent="0" algn="ctr" rtl="0">
                        <a:lnSpc>
                          <a:spcPct val="100000"/>
                        </a:lnSpc>
                        <a:spcBef>
                          <a:spcPts val="0"/>
                        </a:spcBef>
                        <a:spcAft>
                          <a:spcPts val="0"/>
                        </a:spcAft>
                        <a:buNone/>
                      </a:pPr>
                      <a:endParaRPr sz="1200" u="none" strike="noStrike" cap="none" dirty="0">
                        <a:latin typeface="+mn-lt"/>
                        <a:ea typeface="Times New Roman"/>
                        <a:cs typeface="Times New Roman"/>
                        <a:sym typeface="Times New Roman"/>
                      </a:endParaRPr>
                    </a:p>
                  </a:txBody>
                  <a:tcPr marL="0" marR="0" marT="0" marB="0">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marL="0" marR="0" lvl="0" indent="0" algn="ctr" rtl="0">
                        <a:lnSpc>
                          <a:spcPct val="100000"/>
                        </a:lnSpc>
                        <a:spcBef>
                          <a:spcPts val="0"/>
                        </a:spcBef>
                        <a:spcAft>
                          <a:spcPts val="0"/>
                        </a:spcAft>
                        <a:buNone/>
                      </a:pPr>
                      <a:endParaRPr sz="1200" u="none" strike="noStrike" cap="none" dirty="0">
                        <a:latin typeface="+mn-lt"/>
                        <a:ea typeface="Times New Roman"/>
                        <a:cs typeface="Times New Roman"/>
                        <a:sym typeface="Times New Roman"/>
                      </a:endParaRPr>
                    </a:p>
                  </a:txBody>
                  <a:tcPr marL="0" marR="0" marT="0" marB="0">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lnR>
                    <a:lnT w="9525" cap="flat" cmpd="sng" algn="ctr">
                      <a:solidFill>
                        <a:srgbClr val="C0504D">
                          <a:shade val="95000"/>
                          <a:satMod val="105000"/>
                        </a:srgbClr>
                      </a:solidFill>
                      <a:prstDash val="solid"/>
                      <a:round/>
                      <a:headEnd type="none" w="med" len="med"/>
                      <a:tailEnd type="none" w="med" len="med"/>
                    </a:lnT>
                    <a:lnB w="9525" cap="flat" cmpd="sng" algn="ctr">
                      <a:solidFill>
                        <a:srgbClr val="C0504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E6A5A4"/>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lnR>
                    <a:lnT w="9525" cap="flat" cmpd="sng" algn="ctr">
                      <a:solidFill>
                        <a:srgbClr val="C0504D">
                          <a:shade val="95000"/>
                          <a:satMod val="105000"/>
                        </a:srgbClr>
                      </a:solidFill>
                      <a:prstDash val="solid"/>
                      <a:round/>
                      <a:headEnd type="none" w="med" len="med"/>
                      <a:tailEnd type="none" w="med" len="med"/>
                    </a:lnT>
                    <a:lnB w="9525" cap="flat" cmpd="sng" algn="ctr">
                      <a:solidFill>
                        <a:srgbClr val="C0504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6"/>
                  </a:ext>
                </a:extLst>
              </a:tr>
              <a:tr h="331489">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200" u="none" strike="noStrike" cap="none" dirty="0">
                        <a:latin typeface="+mn-lt"/>
                        <a:ea typeface="Times New Roman"/>
                        <a:cs typeface="Times New Roman"/>
                        <a:sym typeface="Times New Roman"/>
                      </a:endParaRPr>
                    </a:p>
                  </a:txBody>
                  <a:tcPr marL="0" marR="0" marT="0" marB="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p>
                      <a:pPr marL="0" marR="0" lvl="0" indent="0" algn="ctr" rtl="0">
                        <a:lnSpc>
                          <a:spcPct val="100000"/>
                        </a:lnSpc>
                        <a:spcBef>
                          <a:spcPts val="0"/>
                        </a:spcBef>
                        <a:spcAft>
                          <a:spcPts val="0"/>
                        </a:spcAft>
                        <a:buNone/>
                      </a:pPr>
                      <a:endParaRPr sz="1200" u="none" strike="noStrike" cap="none" dirty="0">
                        <a:latin typeface="+mn-lt"/>
                        <a:ea typeface="Times New Roman"/>
                        <a:cs typeface="Times New Roman"/>
                        <a:sym typeface="Times New Roman"/>
                      </a:endParaRPr>
                    </a:p>
                  </a:txBody>
                  <a:tcPr marL="0" marR="0" marT="0" marB="0">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marL="0" marR="0" lvl="0" indent="0" algn="ctr" rtl="0">
                        <a:lnSpc>
                          <a:spcPct val="100000"/>
                        </a:lnSpc>
                        <a:spcBef>
                          <a:spcPts val="0"/>
                        </a:spcBef>
                        <a:spcAft>
                          <a:spcPts val="0"/>
                        </a:spcAft>
                        <a:buNone/>
                      </a:pPr>
                      <a:endParaRPr sz="1200" u="none" strike="noStrike" cap="none" dirty="0">
                        <a:latin typeface="+mn-lt"/>
                        <a:ea typeface="Times New Roman"/>
                        <a:cs typeface="Times New Roman"/>
                        <a:sym typeface="Times New Roman"/>
                      </a:endParaRPr>
                    </a:p>
                  </a:txBody>
                  <a:tcPr marL="0" marR="0" marT="0" marB="0">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lnR>
                    <a:lnT w="9525" cap="flat" cmpd="sng" algn="ctr">
                      <a:solidFill>
                        <a:srgbClr val="C0504D">
                          <a:shade val="95000"/>
                          <a:satMod val="105000"/>
                        </a:srgbClr>
                      </a:solidFill>
                      <a:prstDash val="solid"/>
                      <a:round/>
                      <a:headEnd type="none" w="med" len="med"/>
                      <a:tailEnd type="none" w="med" len="med"/>
                    </a:lnT>
                    <a:lnB w="9525" cap="flat" cmpd="sng" algn="ctr">
                      <a:solidFill>
                        <a:srgbClr val="C0504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E6A5A4"/>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lnR>
                    <a:lnT w="9525" cap="flat" cmpd="sng" algn="ctr">
                      <a:solidFill>
                        <a:srgbClr val="C0504D">
                          <a:shade val="95000"/>
                          <a:satMod val="105000"/>
                        </a:srgbClr>
                      </a:solidFill>
                      <a:prstDash val="solid"/>
                      <a:round/>
                      <a:headEnd type="none" w="med" len="med"/>
                      <a:tailEnd type="none" w="med" len="med"/>
                    </a:lnT>
                    <a:lnB w="9525" cap="flat" cmpd="sng" algn="ctr">
                      <a:solidFill>
                        <a:srgbClr val="C0504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391442035"/>
                  </a:ext>
                </a:extLst>
              </a:tr>
              <a:tr h="331489">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200" u="none" strike="noStrike" cap="none" dirty="0">
                        <a:latin typeface="+mn-lt"/>
                        <a:ea typeface="Times New Roman"/>
                        <a:cs typeface="Times New Roman"/>
                        <a:sym typeface="Times New Roman"/>
                      </a:endParaRPr>
                    </a:p>
                  </a:txBody>
                  <a:tcPr marL="0" marR="0" marT="0" marB="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p>
                      <a:pPr marL="0" marR="0" lvl="0" indent="0" algn="ctr" rtl="0">
                        <a:lnSpc>
                          <a:spcPct val="100000"/>
                        </a:lnSpc>
                        <a:spcBef>
                          <a:spcPts val="0"/>
                        </a:spcBef>
                        <a:spcAft>
                          <a:spcPts val="0"/>
                        </a:spcAft>
                        <a:buNone/>
                      </a:pPr>
                      <a:endParaRPr sz="1200" u="none" strike="noStrike" cap="none" dirty="0">
                        <a:latin typeface="+mn-lt"/>
                        <a:ea typeface="Times New Roman"/>
                        <a:cs typeface="Times New Roman"/>
                        <a:sym typeface="Times New Roman"/>
                      </a:endParaRPr>
                    </a:p>
                  </a:txBody>
                  <a:tcPr marL="0" marR="0" marT="0" marB="0">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marL="0" marR="0" lvl="0" indent="0" algn="ctr" rtl="0">
                        <a:lnSpc>
                          <a:spcPct val="100000"/>
                        </a:lnSpc>
                        <a:spcBef>
                          <a:spcPts val="0"/>
                        </a:spcBef>
                        <a:spcAft>
                          <a:spcPts val="0"/>
                        </a:spcAft>
                        <a:buNone/>
                      </a:pPr>
                      <a:endParaRPr sz="1200" u="none" strike="noStrike" cap="none" dirty="0">
                        <a:latin typeface="+mn-lt"/>
                        <a:ea typeface="Times New Roman"/>
                        <a:cs typeface="Times New Roman"/>
                        <a:sym typeface="Times New Roman"/>
                      </a:endParaRPr>
                    </a:p>
                  </a:txBody>
                  <a:tcPr marL="0" marR="0" marT="0" marB="0">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lnR>
                    <a:lnT w="9525" cap="flat" cmpd="sng" algn="ctr">
                      <a:solidFill>
                        <a:srgbClr val="C0504D">
                          <a:shade val="95000"/>
                          <a:satMod val="105000"/>
                        </a:srgbClr>
                      </a:solidFill>
                      <a:prstDash val="solid"/>
                      <a:round/>
                      <a:headEnd type="none" w="med" len="med"/>
                      <a:tailEnd type="none" w="med" len="med"/>
                    </a:lnT>
                    <a:lnB w="9525" cap="flat" cmpd="sng" algn="ctr">
                      <a:solidFill>
                        <a:srgbClr val="C0504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E6A5A4"/>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lnR>
                    <a:lnT w="9525" cap="flat" cmpd="sng" algn="ctr">
                      <a:solidFill>
                        <a:srgbClr val="C0504D">
                          <a:shade val="95000"/>
                          <a:satMod val="105000"/>
                        </a:srgbClr>
                      </a:solidFill>
                      <a:prstDash val="solid"/>
                      <a:round/>
                      <a:headEnd type="none" w="med" len="med"/>
                      <a:tailEnd type="none" w="med" len="me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2987835324"/>
                  </a:ext>
                </a:extLst>
              </a:tr>
            </a:tbl>
          </a:graphicData>
        </a:graphic>
      </p:graphicFrame>
      <p:graphicFrame>
        <p:nvGraphicFramePr>
          <p:cNvPr id="22" name="Google Shape;147;p18">
            <a:extLst>
              <a:ext uri="{FF2B5EF4-FFF2-40B4-BE49-F238E27FC236}">
                <a16:creationId xmlns:a16="http://schemas.microsoft.com/office/drawing/2014/main" id="{2666B41A-EAC4-477B-F5B2-279B5273ABF7}"/>
              </a:ext>
            </a:extLst>
          </p:cNvPr>
          <p:cNvGraphicFramePr/>
          <p:nvPr>
            <p:extLst>
              <p:ext uri="{D42A27DB-BD31-4B8C-83A1-F6EECF244321}">
                <p14:modId xmlns:p14="http://schemas.microsoft.com/office/powerpoint/2010/main" val="2668880851"/>
              </p:ext>
            </p:extLst>
          </p:nvPr>
        </p:nvGraphicFramePr>
        <p:xfrm>
          <a:off x="8272110" y="1968299"/>
          <a:ext cx="3612680" cy="3270449"/>
        </p:xfrm>
        <a:graphic>
          <a:graphicData uri="http://schemas.openxmlformats.org/drawingml/2006/table">
            <a:tbl>
              <a:tblPr firstRow="1" bandRow="1">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effectLst>
                  <a:outerShdw blurRad="40000" dist="20000" dir="5400000" rotWithShape="0">
                    <a:srgbClr val="000000">
                      <a:alpha val="38000"/>
                    </a:srgbClr>
                  </a:outerShdw>
                </a:effectLst>
              </a:tblPr>
              <a:tblGrid>
                <a:gridCol w="540460">
                  <a:extLst>
                    <a:ext uri="{9D8B030D-6E8A-4147-A177-3AD203B41FA5}">
                      <a16:colId xmlns:a16="http://schemas.microsoft.com/office/drawing/2014/main" val="20000"/>
                    </a:ext>
                  </a:extLst>
                </a:gridCol>
                <a:gridCol w="511263">
                  <a:extLst>
                    <a:ext uri="{9D8B030D-6E8A-4147-A177-3AD203B41FA5}">
                      <a16:colId xmlns:a16="http://schemas.microsoft.com/office/drawing/2014/main" val="20001"/>
                    </a:ext>
                  </a:extLst>
                </a:gridCol>
                <a:gridCol w="740053">
                  <a:extLst>
                    <a:ext uri="{9D8B030D-6E8A-4147-A177-3AD203B41FA5}">
                      <a16:colId xmlns:a16="http://schemas.microsoft.com/office/drawing/2014/main" val="20002"/>
                    </a:ext>
                  </a:extLst>
                </a:gridCol>
                <a:gridCol w="910452">
                  <a:extLst>
                    <a:ext uri="{9D8B030D-6E8A-4147-A177-3AD203B41FA5}">
                      <a16:colId xmlns:a16="http://schemas.microsoft.com/office/drawing/2014/main" val="2567442282"/>
                    </a:ext>
                  </a:extLst>
                </a:gridCol>
                <a:gridCol w="910452">
                  <a:extLst>
                    <a:ext uri="{9D8B030D-6E8A-4147-A177-3AD203B41FA5}">
                      <a16:colId xmlns:a16="http://schemas.microsoft.com/office/drawing/2014/main" val="234713077"/>
                    </a:ext>
                  </a:extLst>
                </a:gridCol>
              </a:tblGrid>
              <a:tr h="467207">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9525" cap="flat" cmpd="sng" algn="ctr">
                      <a:solidFill>
                        <a:srgbClr val="4F81BD">
                          <a:shade val="95000"/>
                          <a:satMod val="105000"/>
                        </a:srgbClr>
                      </a:solidFill>
                      <a:prstDash val="solid"/>
                    </a:lnL>
                    <a:lnR>
                      <a:noFill/>
                    </a:lnR>
                    <a:lnT w="9525" cap="flat" cmpd="sng" algn="ctr">
                      <a:solidFill>
                        <a:srgbClr val="4F81B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tx1">
                        <a:lumMod val="85000"/>
                        <a:lumOff val="15000"/>
                      </a:schemeClr>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a:noFill/>
                    </a:lnL>
                    <a:lnR>
                      <a:noFill/>
                    </a:lnR>
                    <a:lnT w="9525" cap="flat" cmpd="sng" algn="ctr">
                      <a:solidFill>
                        <a:srgbClr val="4F81BD">
                          <a:shade val="95000"/>
                          <a:satMod val="105000"/>
                        </a:srgbClr>
                      </a:solidFill>
                      <a:prstDash val="solid"/>
                    </a:lnT>
                    <a:lnB w="25400" cap="flat" cmpd="sng" algn="ctr">
                      <a:solidFill>
                        <a:srgbClr val="FFFFFF"/>
                      </a:solidFill>
                      <a:prstDash val="soli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a:noFill/>
                    </a:lnL>
                    <a:lnR>
                      <a:noFill/>
                    </a:lnR>
                    <a:lnT w="9525" cap="flat" cmpd="sng" algn="ctr">
                      <a:solidFill>
                        <a:srgbClr val="4F81BD">
                          <a:shade val="95000"/>
                          <a:satMod val="105000"/>
                        </a:srgbClr>
                      </a:solidFill>
                      <a:prstDash val="solid"/>
                    </a:lnT>
                    <a:lnB w="25400" cap="flat" cmpd="sng" algn="ctr">
                      <a:solidFill>
                        <a:srgbClr val="FFFFFF"/>
                      </a:solidFill>
                      <a:prstDash val="solid"/>
                    </a:lnB>
                    <a:lnTlToBr w="12700" cmpd="sng">
                      <a:noFill/>
                      <a:prstDash val="solid"/>
                    </a:lnTlToBr>
                    <a:lnBlToTr w="12700" cmpd="sng">
                      <a:noFill/>
                      <a:prstDash val="solid"/>
                    </a:lnBlToTr>
                    <a:solidFill>
                      <a:srgbClr val="4F81BD"/>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a:noFill/>
                    </a:lnL>
                    <a:lnR>
                      <a:noFill/>
                    </a:lnR>
                    <a:lnT w="9525" cap="flat" cmpd="sng" algn="ctr">
                      <a:solidFill>
                        <a:srgbClr val="4F81B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a:noFill/>
                    </a:lnL>
                    <a:lnR>
                      <a:noFill/>
                    </a:lnR>
                    <a:lnT w="9525" cap="flat" cmpd="sng" algn="ctr">
                      <a:solidFill>
                        <a:srgbClr val="4F81B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extLst>
                  <a:ext uri="{0D108BD9-81ED-4DB2-BD59-A6C34878D82A}">
                    <a16:rowId xmlns:a16="http://schemas.microsoft.com/office/drawing/2014/main" val="10000"/>
                  </a:ext>
                </a:extLst>
              </a:tr>
              <a:tr h="467207">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2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25400" cap="flat" cmpd="sng" algn="ctr">
                      <a:solidFill>
                        <a:srgbClr val="FFFFFF"/>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lnR>
                    <a:lnT w="25400" cap="flat" cmpd="sng" algn="ctr">
                      <a:solidFill>
                        <a:srgbClr val="FFFFFF"/>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4F81BD">
                        <a:alpha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25400" cap="flat" cmpd="sng" algn="ctr">
                      <a:solidFill>
                        <a:srgbClr val="FFFFFF"/>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4F81BD">
                        <a:alpha val="40000"/>
                      </a:srgbClr>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9525" cap="flat" cmpd="sng" algn="ctr">
                      <a:solidFill>
                        <a:srgbClr val="4F81BD">
                          <a:shade val="95000"/>
                          <a:satMod val="105000"/>
                        </a:srgbClr>
                      </a:solidFill>
                      <a:prstDash val="solid"/>
                      <a:round/>
                      <a:headEnd type="none" w="med" len="med"/>
                      <a:tailEnd type="none" w="med" len="med"/>
                    </a:lnL>
                    <a:lnR w="6350" cap="flat" cmpd="sng" algn="ctr">
                      <a:solidFill>
                        <a:srgbClr val="C0504D"/>
                      </a:solidFill>
                      <a:prstDash val="solid"/>
                      <a:round/>
                      <a:headEnd type="none" w="med" len="med"/>
                      <a:tailEnd type="none" w="med" len="med"/>
                    </a:lnR>
                    <a:lnT w="25400" cap="flat" cmpd="sng" algn="ctr">
                      <a:solidFill>
                        <a:srgbClr val="FFFFFF"/>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6350" cap="flat" cmpd="sng" algn="ctr">
                      <a:solidFill>
                        <a:srgbClr val="C0504D"/>
                      </a:solidFill>
                      <a:prstDash val="solid"/>
                      <a:round/>
                      <a:headEnd type="none" w="med" len="med"/>
                      <a:tailEnd type="none" w="med" len="med"/>
                    </a:lnL>
                    <a:lnR w="9525" cap="flat" cmpd="sng" algn="ctr">
                      <a:solidFill>
                        <a:srgbClr val="4F81BD">
                          <a:shade val="95000"/>
                          <a:satMod val="105000"/>
                        </a:srgbClr>
                      </a:solidFill>
                      <a:prstDash val="solid"/>
                    </a:lnR>
                    <a:lnT w="25400" cap="flat" cmpd="sng" algn="ctr">
                      <a:solidFill>
                        <a:srgbClr val="FFFFFF"/>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1"/>
                  </a:ext>
                </a:extLst>
              </a:tr>
              <a:tr h="467207">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2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9525" cap="flat" cmpd="sng" algn="ctr">
                      <a:solidFill>
                        <a:srgbClr val="4F81BD">
                          <a:shade val="95000"/>
                          <a:satMod val="105000"/>
                        </a:srgbClr>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6350" cap="flat" cmpd="sng" algn="ctr">
                      <a:solidFill>
                        <a:srgbClr val="C0504D"/>
                      </a:solidFill>
                      <a:prstDash val="solid"/>
                      <a:round/>
                      <a:headEnd type="none" w="med" len="med"/>
                      <a:tailEnd type="none" w="med" len="med"/>
                    </a:lnL>
                    <a:lnR w="9525" cap="flat" cmpd="sng" algn="ctr">
                      <a:solidFill>
                        <a:srgbClr val="4F81BD">
                          <a:shade val="95000"/>
                          <a:satMod val="105000"/>
                        </a:srgbClr>
                      </a:solidFill>
                      <a:prstDash val="soli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r h="467207">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2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9525" cap="flat" cmpd="sng" algn="ctr">
                      <a:solidFill>
                        <a:srgbClr val="4F81BD">
                          <a:shade val="95000"/>
                          <a:satMod val="105000"/>
                        </a:srgbClr>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6350" cap="flat" cmpd="sng" algn="ctr">
                      <a:solidFill>
                        <a:srgbClr val="C0504D"/>
                      </a:solidFill>
                      <a:prstDash val="solid"/>
                      <a:round/>
                      <a:headEnd type="none" w="med" len="med"/>
                      <a:tailEnd type="none" w="med" len="med"/>
                    </a:lnL>
                    <a:lnR w="9525" cap="flat" cmpd="sng" algn="ctr">
                      <a:solidFill>
                        <a:srgbClr val="4F81BD">
                          <a:shade val="95000"/>
                          <a:satMod val="105000"/>
                        </a:srgbClr>
                      </a:solidFill>
                      <a:prstDash val="soli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3"/>
                  </a:ext>
                </a:extLst>
              </a:tr>
              <a:tr h="467207">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2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9525" cap="flat" cmpd="sng" algn="ctr">
                      <a:solidFill>
                        <a:srgbClr val="4F81BD">
                          <a:shade val="95000"/>
                          <a:satMod val="105000"/>
                        </a:srgbClr>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6350" cap="flat" cmpd="sng" algn="ctr">
                      <a:solidFill>
                        <a:srgbClr val="C0504D"/>
                      </a:solidFill>
                      <a:prstDash val="solid"/>
                      <a:round/>
                      <a:headEnd type="none" w="med" len="med"/>
                      <a:tailEnd type="none" w="med" len="med"/>
                    </a:lnL>
                    <a:lnR w="9525" cap="flat" cmpd="sng" algn="ctr">
                      <a:solidFill>
                        <a:srgbClr val="4F81BD">
                          <a:shade val="95000"/>
                          <a:satMod val="105000"/>
                        </a:srgbClr>
                      </a:solidFill>
                      <a:prstDash val="soli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6"/>
                  </a:ext>
                </a:extLst>
              </a:tr>
              <a:tr h="467207">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2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9525" cap="flat" cmpd="sng" algn="ctr">
                      <a:solidFill>
                        <a:srgbClr val="4F81BD">
                          <a:shade val="95000"/>
                          <a:satMod val="105000"/>
                        </a:srgbClr>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6350" cap="flat" cmpd="sng" algn="ctr">
                      <a:solidFill>
                        <a:srgbClr val="C0504D"/>
                      </a:solidFill>
                      <a:prstDash val="solid"/>
                      <a:round/>
                      <a:headEnd type="none" w="med" len="med"/>
                      <a:tailEnd type="none" w="med" len="med"/>
                    </a:lnL>
                    <a:lnR w="9525" cap="flat" cmpd="sng" algn="ctr">
                      <a:solidFill>
                        <a:srgbClr val="4F81BD">
                          <a:shade val="95000"/>
                          <a:satMod val="105000"/>
                        </a:srgbClr>
                      </a:solidFill>
                      <a:prstDash val="soli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391442035"/>
                  </a:ext>
                </a:extLst>
              </a:tr>
              <a:tr h="467207">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2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9525" cap="flat" cmpd="sng" algn="ctr">
                      <a:solidFill>
                        <a:srgbClr val="4F81BD">
                          <a:shade val="95000"/>
                          <a:satMod val="105000"/>
                        </a:srgbClr>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6350" cap="flat" cmpd="sng" algn="ctr">
                      <a:solidFill>
                        <a:srgbClr val="C0504D"/>
                      </a:solidFill>
                      <a:prstDash val="solid"/>
                      <a:round/>
                      <a:headEnd type="none" w="med" len="med"/>
                      <a:tailEnd type="none" w="med" len="med"/>
                    </a:lnL>
                    <a:lnR w="9525" cap="flat" cmpd="sng" algn="ctr">
                      <a:solidFill>
                        <a:srgbClr val="4F81BD">
                          <a:shade val="95000"/>
                          <a:satMod val="105000"/>
                        </a:srgbClr>
                      </a:solidFill>
                      <a:prstDash val="soli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2987835324"/>
                  </a:ext>
                </a:extLst>
              </a:tr>
            </a:tbl>
          </a:graphicData>
        </a:graphic>
      </p:graphicFrame>
      <p:sp>
        <p:nvSpPr>
          <p:cNvPr id="2" name="Plus Sign 1">
            <a:extLst>
              <a:ext uri="{FF2B5EF4-FFF2-40B4-BE49-F238E27FC236}">
                <a16:creationId xmlns:a16="http://schemas.microsoft.com/office/drawing/2014/main" id="{4270D195-40B3-AEA0-B02D-FE889C98829F}"/>
              </a:ext>
            </a:extLst>
          </p:cNvPr>
          <p:cNvSpPr/>
          <p:nvPr/>
        </p:nvSpPr>
        <p:spPr>
          <a:xfrm>
            <a:off x="2017820" y="3380317"/>
            <a:ext cx="728133" cy="739423"/>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quals 3">
            <a:extLst>
              <a:ext uri="{FF2B5EF4-FFF2-40B4-BE49-F238E27FC236}">
                <a16:creationId xmlns:a16="http://schemas.microsoft.com/office/drawing/2014/main" id="{3CCD5D3B-D3D2-B594-3C0C-671D7341A07E}"/>
              </a:ext>
            </a:extLst>
          </p:cNvPr>
          <p:cNvSpPr/>
          <p:nvPr/>
        </p:nvSpPr>
        <p:spPr>
          <a:xfrm>
            <a:off x="12588349" y="3552518"/>
            <a:ext cx="886178" cy="750711"/>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7">
            <a:extLst>
              <a:ext uri="{FF2B5EF4-FFF2-40B4-BE49-F238E27FC236}">
                <a16:creationId xmlns:a16="http://schemas.microsoft.com/office/drawing/2014/main" id="{DA623F16-B6A2-564C-963D-4A6739B81FCB}"/>
              </a:ext>
            </a:extLst>
          </p:cNvPr>
          <p:cNvSpPr txBox="1"/>
          <p:nvPr/>
        </p:nvSpPr>
        <p:spPr>
          <a:xfrm>
            <a:off x="4452523" y="627728"/>
            <a:ext cx="3091277" cy="107721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200" dirty="0"/>
              <a:t>1 Row for each lab </a:t>
            </a:r>
            <a:r>
              <a:rPr lang="en-US" sz="3200" b="1" dirty="0">
                <a:solidFill>
                  <a:schemeClr val="accent2"/>
                </a:solidFill>
              </a:rPr>
              <a:t>ordered test</a:t>
            </a:r>
          </a:p>
        </p:txBody>
      </p:sp>
      <p:sp>
        <p:nvSpPr>
          <p:cNvPr id="6" name="TextBox 7">
            <a:extLst>
              <a:ext uri="{FF2B5EF4-FFF2-40B4-BE49-F238E27FC236}">
                <a16:creationId xmlns:a16="http://schemas.microsoft.com/office/drawing/2014/main" id="{D423339A-15C0-DDC6-CFBA-89F822DAAF06}"/>
              </a:ext>
            </a:extLst>
          </p:cNvPr>
          <p:cNvSpPr txBox="1"/>
          <p:nvPr/>
        </p:nvSpPr>
        <p:spPr>
          <a:xfrm>
            <a:off x="4490623" y="4055805"/>
            <a:ext cx="3453227" cy="107721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200" dirty="0"/>
              <a:t>1 Row for each </a:t>
            </a:r>
            <a:r>
              <a:rPr lang="en-US" sz="3200" i="1" dirty="0"/>
              <a:t>type</a:t>
            </a:r>
            <a:r>
              <a:rPr lang="en-US" sz="3200" dirty="0"/>
              <a:t> of lab </a:t>
            </a:r>
            <a:r>
              <a:rPr lang="en-US" sz="3200" b="1" dirty="0">
                <a:solidFill>
                  <a:srgbClr val="C0504D"/>
                </a:solidFill>
              </a:rPr>
              <a:t>order</a:t>
            </a:r>
          </a:p>
        </p:txBody>
      </p:sp>
    </p:spTree>
    <p:extLst>
      <p:ext uri="{BB962C8B-B14F-4D97-AF65-F5344CB8AC3E}">
        <p14:creationId xmlns:p14="http://schemas.microsoft.com/office/powerpoint/2010/main" val="649184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5EACDCA-C55A-887F-73D8-3072C43CD38A}"/>
              </a:ext>
            </a:extLst>
          </p:cNvPr>
          <p:cNvSpPr>
            <a:spLocks noGrp="1"/>
          </p:cNvSpPr>
          <p:nvPr>
            <p:ph type="title"/>
          </p:nvPr>
        </p:nvSpPr>
        <p:spPr/>
        <p:txBody>
          <a:bodyPr/>
          <a:lstStyle/>
          <a:p>
            <a:endParaRPr lang="en-US"/>
          </a:p>
        </p:txBody>
      </p:sp>
      <p:graphicFrame>
        <p:nvGraphicFramePr>
          <p:cNvPr id="14" name="Google Shape;147;p18">
            <a:extLst>
              <a:ext uri="{FF2B5EF4-FFF2-40B4-BE49-F238E27FC236}">
                <a16:creationId xmlns:a16="http://schemas.microsoft.com/office/drawing/2014/main" id="{9F288B88-97AF-B95A-E61A-419B02A387D8}"/>
              </a:ext>
            </a:extLst>
          </p:cNvPr>
          <p:cNvGraphicFramePr/>
          <p:nvPr>
            <p:extLst>
              <p:ext uri="{D42A27DB-BD31-4B8C-83A1-F6EECF244321}">
                <p14:modId xmlns:p14="http://schemas.microsoft.com/office/powerpoint/2010/main" val="3224409337"/>
              </p:ext>
            </p:extLst>
          </p:nvPr>
        </p:nvGraphicFramePr>
        <p:xfrm>
          <a:off x="458146" y="3640666"/>
          <a:ext cx="1770876" cy="2629452"/>
        </p:xfrm>
        <a:graphic>
          <a:graphicData uri="http://schemas.openxmlformats.org/drawingml/2006/table">
            <a:tbl>
              <a:tblPr firstRow="1" bandRow="1">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effectLst>
                  <a:outerShdw blurRad="40000" dist="20000" dir="5400000" rotWithShape="0">
                    <a:srgbClr val="000000">
                      <a:alpha val="38000"/>
                    </a:srgbClr>
                  </a:outerShdw>
                </a:effectLst>
              </a:tblPr>
              <a:tblGrid>
                <a:gridCol w="910019">
                  <a:extLst>
                    <a:ext uri="{9D8B030D-6E8A-4147-A177-3AD203B41FA5}">
                      <a16:colId xmlns:a16="http://schemas.microsoft.com/office/drawing/2014/main" val="20000"/>
                    </a:ext>
                  </a:extLst>
                </a:gridCol>
                <a:gridCol w="860857">
                  <a:extLst>
                    <a:ext uri="{9D8B030D-6E8A-4147-A177-3AD203B41FA5}">
                      <a16:colId xmlns:a16="http://schemas.microsoft.com/office/drawing/2014/main" val="20001"/>
                    </a:ext>
                  </a:extLst>
                </a:gridCol>
              </a:tblGrid>
              <a:tr h="438242">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lang="en-US" sz="1800" b="1" u="none" strike="noStrike" kern="1200" cap="none" dirty="0" err="1">
                          <a:solidFill>
                            <a:schemeClr val="lt1"/>
                          </a:solidFill>
                          <a:latin typeface="+mn-lt"/>
                          <a:ea typeface="Times New Roman"/>
                          <a:cs typeface="Times New Roman"/>
                          <a:sym typeface="Times New Roman"/>
                        </a:rPr>
                        <a:t>ItemID</a:t>
                      </a:r>
                      <a:endParaRPr sz="18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a:noFill/>
                    </a:lnR>
                    <a:lnT w="9525" cap="flat" cmpd="sng" algn="ctr">
                      <a:solidFill>
                        <a:srgbClr val="4F81BD">
                          <a:shade val="95000"/>
                          <a:satMod val="105000"/>
                        </a:srgbClr>
                      </a:solidFill>
                      <a:prstDash val="solid"/>
                    </a:lnT>
                    <a:lnB w="25400" cap="flat" cmpd="sng" algn="ctr">
                      <a:solidFill>
                        <a:srgbClr val="FFFFFF"/>
                      </a:solidFill>
                      <a:prstDash val="solid"/>
                    </a:lnB>
                    <a:lnTlToBr w="12700" cmpd="sng">
                      <a:noFill/>
                      <a:prstDash val="solid"/>
                    </a:lnTlToBr>
                    <a:lnBlToTr w="12700" cmpd="sng">
                      <a:noFill/>
                      <a:prstDash val="solid"/>
                    </a:lnBlToTr>
                    <a:solidFill>
                      <a:srgbClr val="262626"/>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lang="en-US" sz="1800" b="1" u="none" strike="noStrike" kern="1200" cap="none" dirty="0">
                          <a:solidFill>
                            <a:schemeClr val="lt1"/>
                          </a:solidFill>
                          <a:latin typeface="+mn-lt"/>
                          <a:ea typeface="Times New Roman"/>
                          <a:cs typeface="Times New Roman"/>
                          <a:sym typeface="Times New Roman"/>
                        </a:rPr>
                        <a:t>Count</a:t>
                      </a:r>
                      <a:endParaRPr sz="18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4F81B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10000"/>
                  </a:ext>
                </a:extLst>
              </a:tr>
              <a:tr h="438242">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50971</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3022</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25400" cap="flat" cmpd="sng" algn="ctr">
                      <a:solidFill>
                        <a:srgbClr val="FFFFFF"/>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4F81BD">
                        <a:alpha val="40000"/>
                      </a:srgbClr>
                    </a:solidFill>
                  </a:tcPr>
                </a:tc>
                <a:extLst>
                  <a:ext uri="{0D108BD9-81ED-4DB2-BD59-A6C34878D82A}">
                    <a16:rowId xmlns:a16="http://schemas.microsoft.com/office/drawing/2014/main" val="10001"/>
                  </a:ext>
                </a:extLst>
              </a:tr>
              <a:tr h="438242">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50983</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3007</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2"/>
                  </a:ext>
                </a:extLst>
              </a:tr>
              <a:tr h="438242">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50912</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3003</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3"/>
                  </a:ext>
                </a:extLst>
              </a:tr>
              <a:tr h="438242">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50902</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2981</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6"/>
                  </a:ext>
                </a:extLst>
              </a:tr>
              <a:tr h="438242">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51006</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2974</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391442035"/>
                  </a:ext>
                </a:extLst>
              </a:tr>
            </a:tbl>
          </a:graphicData>
        </a:graphic>
      </p:graphicFrame>
      <p:graphicFrame>
        <p:nvGraphicFramePr>
          <p:cNvPr id="18" name="Google Shape;147;p18">
            <a:extLst>
              <a:ext uri="{FF2B5EF4-FFF2-40B4-BE49-F238E27FC236}">
                <a16:creationId xmlns:a16="http://schemas.microsoft.com/office/drawing/2014/main" id="{16C7A5A7-8116-DAB4-E517-2818B527C6AA}"/>
              </a:ext>
            </a:extLst>
          </p:cNvPr>
          <p:cNvGraphicFramePr/>
          <p:nvPr>
            <p:extLst>
              <p:ext uri="{D42A27DB-BD31-4B8C-83A1-F6EECF244321}">
                <p14:modId xmlns:p14="http://schemas.microsoft.com/office/powerpoint/2010/main" val="2972515626"/>
              </p:ext>
            </p:extLst>
          </p:nvPr>
        </p:nvGraphicFramePr>
        <p:xfrm>
          <a:off x="3637844" y="3635021"/>
          <a:ext cx="2571461" cy="2641602"/>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1070853">
                  <a:extLst>
                    <a:ext uri="{9D8B030D-6E8A-4147-A177-3AD203B41FA5}">
                      <a16:colId xmlns:a16="http://schemas.microsoft.com/office/drawing/2014/main" val="20000"/>
                    </a:ext>
                  </a:extLst>
                </a:gridCol>
                <a:gridCol w="1500608">
                  <a:extLst>
                    <a:ext uri="{9D8B030D-6E8A-4147-A177-3AD203B41FA5}">
                      <a16:colId xmlns:a16="http://schemas.microsoft.com/office/drawing/2014/main" val="20001"/>
                    </a:ext>
                  </a:extLst>
                </a:gridCol>
              </a:tblGrid>
              <a:tr h="440267">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kumimoji="0" lang="en-US" sz="1800" b="1" i="0" u="none" strike="noStrike" kern="1200" cap="none" spc="0" normalizeH="0" baseline="0" noProof="0" dirty="0" err="1">
                          <a:ln>
                            <a:noFill/>
                          </a:ln>
                          <a:solidFill>
                            <a:prstClr val="white"/>
                          </a:solidFill>
                          <a:effectLst/>
                          <a:uLnTx/>
                          <a:uFillTx/>
                          <a:latin typeface="+mn-lt"/>
                          <a:ea typeface="Times New Roman"/>
                          <a:cs typeface="Times New Roman"/>
                          <a:sym typeface="Times New Roman"/>
                        </a:rPr>
                        <a:t>ItemID</a:t>
                      </a:r>
                      <a:endParaRPr sz="600" u="none" strike="noStrike" cap="none" dirty="0">
                        <a:latin typeface="+mn-lt"/>
                        <a:ea typeface="Times New Roman"/>
                        <a:cs typeface="Times New Roman"/>
                        <a:sym typeface="Times New Roman"/>
                      </a:endParaRPr>
                    </a:p>
                  </a:txBody>
                  <a:tcPr marL="0" marR="0" marT="0" marB="0" anchor="ctr">
                    <a:lnL w="9525" cap="flat" cmpd="sng" algn="ctr">
                      <a:solidFill>
                        <a:srgbClr val="C0504D">
                          <a:shade val="95000"/>
                          <a:satMod val="105000"/>
                        </a:srgbClr>
                      </a:solidFill>
                      <a:prstDash val="solid"/>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kumimoji="0" lang="en-US" sz="1800" b="1" i="0" u="none" strike="noStrike" kern="1200" cap="none" spc="0" normalizeH="0" baseline="0" noProof="0" dirty="0">
                          <a:ln>
                            <a:noFill/>
                          </a:ln>
                          <a:solidFill>
                            <a:prstClr val="white"/>
                          </a:solidFill>
                          <a:effectLst/>
                          <a:uLnTx/>
                          <a:uFillTx/>
                          <a:latin typeface="+mn-lt"/>
                          <a:ea typeface="Times New Roman"/>
                          <a:cs typeface="Times New Roman"/>
                          <a:sym typeface="Times New Roman"/>
                        </a:rPr>
                        <a:t>label</a:t>
                      </a:r>
                      <a:endParaRPr sz="6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extLst>
                  <a:ext uri="{0D108BD9-81ED-4DB2-BD59-A6C34878D82A}">
                    <a16:rowId xmlns:a16="http://schemas.microsoft.com/office/drawing/2014/main" val="10000"/>
                  </a:ext>
                </a:extLst>
              </a:tr>
              <a:tr h="440267">
                <a:tc>
                  <a:txBody>
                    <a:bodyPr/>
                    <a:lstStyle/>
                    <a:p>
                      <a:pPr algn="ctr" rtl="0" fontAlgn="b"/>
                      <a:r>
                        <a:rPr lang="en-US" sz="1600" b="0" dirty="0">
                          <a:effectLst/>
                          <a:latin typeface="Tw Cen MT" panose="020B0602020104020603" pitchFamily="34" charset="0"/>
                        </a:rPr>
                        <a:t>50902</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FFFFFF"/>
                    </a:solidFill>
                  </a:tcPr>
                </a:tc>
                <a:tc>
                  <a:txBody>
                    <a:bodyPr/>
                    <a:lstStyle/>
                    <a:p>
                      <a:pPr algn="ctr" rtl="0" fontAlgn="b"/>
                      <a:r>
                        <a:rPr lang="en-US" sz="1600" b="0" dirty="0">
                          <a:effectLst/>
                          <a:latin typeface="Tw Cen MT" panose="020B0602020104020603" pitchFamily="34" charset="0"/>
                        </a:rPr>
                        <a:t>Creatinine</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C0504D">
                        <a:alpha val="40000"/>
                      </a:srgbClr>
                    </a:solidFill>
                  </a:tcPr>
                </a:tc>
                <a:extLst>
                  <a:ext uri="{0D108BD9-81ED-4DB2-BD59-A6C34878D82A}">
                    <a16:rowId xmlns:a16="http://schemas.microsoft.com/office/drawing/2014/main" val="10001"/>
                  </a:ext>
                </a:extLst>
              </a:tr>
              <a:tr h="440267">
                <a:tc>
                  <a:txBody>
                    <a:bodyPr/>
                    <a:lstStyle/>
                    <a:p>
                      <a:pPr algn="ctr" rtl="0" fontAlgn="b"/>
                      <a:r>
                        <a:rPr lang="en-US" sz="1600" b="0" dirty="0">
                          <a:effectLst/>
                          <a:latin typeface="Tw Cen MT" panose="020B0602020104020603" pitchFamily="34" charset="0"/>
                        </a:rPr>
                        <a:t>50912</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FFFFFF"/>
                    </a:solidFill>
                  </a:tcPr>
                </a:tc>
                <a:tc>
                  <a:txBody>
                    <a:bodyPr/>
                    <a:lstStyle/>
                    <a:p>
                      <a:pPr algn="ctr" rtl="0" fontAlgn="b"/>
                      <a:r>
                        <a:rPr lang="en-US" sz="1600" b="0" dirty="0">
                          <a:effectLst/>
                          <a:latin typeface="Tw Cen MT" panose="020B0602020104020603" pitchFamily="34" charset="0"/>
                        </a:rPr>
                        <a:t>Potassium</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r h="440267">
                <a:tc>
                  <a:txBody>
                    <a:bodyPr/>
                    <a:lstStyle/>
                    <a:p>
                      <a:pPr algn="ctr" rtl="0" fontAlgn="b"/>
                      <a:r>
                        <a:rPr lang="en-US" sz="1600" b="0" dirty="0">
                          <a:effectLst/>
                          <a:latin typeface="Tw Cen MT" panose="020B0602020104020603" pitchFamily="34" charset="0"/>
                        </a:rPr>
                        <a:t>50971</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FFFFFF"/>
                    </a:solidFill>
                  </a:tcPr>
                </a:tc>
                <a:tc>
                  <a:txBody>
                    <a:bodyPr/>
                    <a:lstStyle/>
                    <a:p>
                      <a:pPr algn="ctr" rtl="0" fontAlgn="b"/>
                      <a:r>
                        <a:rPr lang="en-US" sz="1600" b="0" dirty="0">
                          <a:effectLst/>
                          <a:latin typeface="Tw Cen MT" panose="020B0602020104020603" pitchFamily="34" charset="0"/>
                        </a:rPr>
                        <a:t>Sodium</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3"/>
                  </a:ext>
                </a:extLst>
              </a:tr>
              <a:tr h="440267">
                <a:tc>
                  <a:txBody>
                    <a:bodyPr/>
                    <a:lstStyle/>
                    <a:p>
                      <a:pPr algn="ctr" rtl="0" fontAlgn="b"/>
                      <a:r>
                        <a:rPr lang="en-US" sz="1600" b="0" dirty="0">
                          <a:effectLst/>
                          <a:latin typeface="Tw Cen MT" panose="020B0602020104020603" pitchFamily="34" charset="0"/>
                        </a:rPr>
                        <a:t>50983</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FFFFFF"/>
                    </a:solidFill>
                  </a:tcPr>
                </a:tc>
                <a:tc>
                  <a:txBody>
                    <a:bodyPr/>
                    <a:lstStyle/>
                    <a:p>
                      <a:pPr algn="ctr" rtl="0" fontAlgn="b"/>
                      <a:r>
                        <a:rPr lang="en-US" sz="1600" b="0" dirty="0">
                          <a:effectLst/>
                          <a:latin typeface="Tw Cen MT" panose="020B0602020104020603" pitchFamily="34" charset="0"/>
                        </a:rPr>
                        <a:t>Chloride</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6"/>
                  </a:ext>
                </a:extLst>
              </a:tr>
              <a:tr h="440267">
                <a:tc>
                  <a:txBody>
                    <a:bodyPr/>
                    <a:lstStyle/>
                    <a:p>
                      <a:pPr algn="ctr" rtl="0" fontAlgn="b"/>
                      <a:r>
                        <a:rPr lang="en-US" sz="1600" b="0" dirty="0">
                          <a:effectLst/>
                          <a:latin typeface="Tw Cen MT" panose="020B0602020104020603" pitchFamily="34" charset="0"/>
                        </a:rPr>
                        <a:t>51006</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FFFFFF"/>
                    </a:solidFill>
                  </a:tcPr>
                </a:tc>
                <a:tc>
                  <a:txBody>
                    <a:bodyPr/>
                    <a:lstStyle/>
                    <a:p>
                      <a:pPr algn="ctr" rtl="0" fontAlgn="b"/>
                      <a:r>
                        <a:rPr lang="en-US" sz="1600" b="0" dirty="0">
                          <a:effectLst/>
                          <a:latin typeface="Tw Cen MT" panose="020B0602020104020603" pitchFamily="34" charset="0"/>
                        </a:rPr>
                        <a:t>Urea Nitrogen</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391442035"/>
                  </a:ext>
                </a:extLst>
              </a:tr>
            </a:tbl>
          </a:graphicData>
        </a:graphic>
      </p:graphicFrame>
      <p:graphicFrame>
        <p:nvGraphicFramePr>
          <p:cNvPr id="42" name="Google Shape;147;p18">
            <a:extLst>
              <a:ext uri="{FF2B5EF4-FFF2-40B4-BE49-F238E27FC236}">
                <a16:creationId xmlns:a16="http://schemas.microsoft.com/office/drawing/2014/main" id="{1356B1B4-F229-5C1F-0152-8C0B57427496}"/>
              </a:ext>
            </a:extLst>
          </p:cNvPr>
          <p:cNvGraphicFramePr/>
          <p:nvPr>
            <p:extLst>
              <p:ext uri="{D42A27DB-BD31-4B8C-83A1-F6EECF244321}">
                <p14:modId xmlns:p14="http://schemas.microsoft.com/office/powerpoint/2010/main" val="1063005307"/>
              </p:ext>
            </p:extLst>
          </p:nvPr>
        </p:nvGraphicFramePr>
        <p:xfrm>
          <a:off x="7793566" y="3657040"/>
          <a:ext cx="3562190" cy="2642160"/>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944723">
                  <a:extLst>
                    <a:ext uri="{9D8B030D-6E8A-4147-A177-3AD203B41FA5}">
                      <a16:colId xmlns:a16="http://schemas.microsoft.com/office/drawing/2014/main" val="20000"/>
                    </a:ext>
                  </a:extLst>
                </a:gridCol>
                <a:gridCol w="1323858">
                  <a:extLst>
                    <a:ext uri="{9D8B030D-6E8A-4147-A177-3AD203B41FA5}">
                      <a16:colId xmlns:a16="http://schemas.microsoft.com/office/drawing/2014/main" val="20001"/>
                    </a:ext>
                  </a:extLst>
                </a:gridCol>
                <a:gridCol w="1293609">
                  <a:extLst>
                    <a:ext uri="{9D8B030D-6E8A-4147-A177-3AD203B41FA5}">
                      <a16:colId xmlns:a16="http://schemas.microsoft.com/office/drawing/2014/main" val="685817056"/>
                    </a:ext>
                  </a:extLst>
                </a:gridCol>
              </a:tblGrid>
              <a:tr h="440360">
                <a:tc>
                  <a:txBody>
                    <a:bodyPr/>
                    <a:lstStyle/>
                    <a:p>
                      <a:pPr algn="ctr" rtl="0" fontAlgn="b"/>
                      <a:r>
                        <a:rPr lang="en-US" sz="1800" b="1" dirty="0" err="1">
                          <a:solidFill>
                            <a:srgbClr val="FFFFFF"/>
                          </a:solidFill>
                          <a:effectLst/>
                          <a:latin typeface="Tw Cen MT" panose="020B0602020104020603" pitchFamily="34" charset="0"/>
                        </a:rPr>
                        <a:t>ItemID</a:t>
                      </a:r>
                      <a:endParaRPr lang="en-US" sz="1800" b="1" dirty="0">
                        <a:solidFill>
                          <a:srgbClr val="FFFFFF"/>
                        </a:solidFill>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lnL>
                    <a:lnR>
                      <a:noFill/>
                    </a:lnR>
                    <a:lnT w="9525" cap="flat" cmpd="sng" algn="ctr">
                      <a:solidFill>
                        <a:srgbClr val="C0504D">
                          <a:shade val="95000"/>
                          <a:satMod val="105000"/>
                        </a:srgbClr>
                      </a:solidFill>
                      <a:prstDash val="soli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a:txBody>
                    <a:bodyPr/>
                    <a:lstStyle/>
                    <a:p>
                      <a:pPr algn="ctr" rtl="0" fontAlgn="b"/>
                      <a:r>
                        <a:rPr lang="en-US" sz="1800" b="1" dirty="0">
                          <a:solidFill>
                            <a:srgbClr val="FFFFFF"/>
                          </a:solidFill>
                          <a:effectLst/>
                          <a:latin typeface="Tw Cen MT" panose="020B0602020104020603" pitchFamily="34" charset="0"/>
                        </a:rPr>
                        <a:t>Count</a:t>
                      </a:r>
                    </a:p>
                  </a:txBody>
                  <a:tcPr marL="28575" marR="28575" marT="19050" marB="19050" anchor="ctr">
                    <a:lnL>
                      <a:noFill/>
                    </a:lnL>
                    <a:lnR>
                      <a:noFill/>
                    </a:lnR>
                    <a:lnT w="9525" cap="flat" cmpd="sng" algn="ctr">
                      <a:solidFill>
                        <a:srgbClr val="C0504D">
                          <a:shade val="95000"/>
                          <a:satMod val="105000"/>
                        </a:srgbClr>
                      </a:solidFill>
                      <a:prstDash val="soli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algn="ctr" rtl="0" fontAlgn="b"/>
                      <a:r>
                        <a:rPr lang="en-US" sz="1800" b="1" dirty="0">
                          <a:solidFill>
                            <a:srgbClr val="FFFFFF"/>
                          </a:solidFill>
                          <a:effectLst/>
                          <a:latin typeface="Tw Cen MT" panose="020B0602020104020603" pitchFamily="34" charset="0"/>
                        </a:rPr>
                        <a:t>label</a:t>
                      </a:r>
                    </a:p>
                  </a:txBody>
                  <a:tcPr marL="28575" marR="28575" marT="19050" marB="19050" anchor="ctr">
                    <a:lnL>
                      <a:noFill/>
                    </a:lnL>
                    <a:lnR>
                      <a:noFill/>
                    </a:lnR>
                    <a:lnT w="9525" cap="flat" cmpd="sng" algn="ctr">
                      <a:solidFill>
                        <a:srgbClr val="C0504D">
                          <a:shade val="95000"/>
                          <a:satMod val="105000"/>
                        </a:srgbClr>
                      </a:solidFill>
                      <a:prstDash val="soli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C0504D"/>
                    </a:solidFill>
                  </a:tcPr>
                </a:tc>
                <a:extLst>
                  <a:ext uri="{0D108BD9-81ED-4DB2-BD59-A6C34878D82A}">
                    <a16:rowId xmlns:a16="http://schemas.microsoft.com/office/drawing/2014/main" val="10000"/>
                  </a:ext>
                </a:extLst>
              </a:tr>
              <a:tr h="440360">
                <a:tc>
                  <a:txBody>
                    <a:bodyPr/>
                    <a:lstStyle/>
                    <a:p>
                      <a:pPr algn="ctr" rtl="0" fontAlgn="b"/>
                      <a:r>
                        <a:rPr lang="en-US" sz="1600" b="0" dirty="0">
                          <a:effectLst/>
                          <a:latin typeface="Tw Cen MT" panose="020B0602020104020603" pitchFamily="34" charset="0"/>
                        </a:rPr>
                        <a:t>50971</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3022</a:t>
                      </a:r>
                      <a:endParaRPr sz="1600" u="none" strike="noStrike" cap="none" dirty="0">
                        <a:latin typeface="+mn-lt"/>
                        <a:ea typeface="Times New Roman"/>
                        <a:cs typeface="Times New Roman"/>
                        <a:sym typeface="Times New Roman"/>
                      </a:endParaRPr>
                    </a:p>
                  </a:txBody>
                  <a:tcPr marL="0" marR="0" marT="0" marB="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A1BDE5"/>
                    </a:solidFill>
                  </a:tcPr>
                </a:tc>
                <a:tc>
                  <a:txBody>
                    <a:bodyPr/>
                    <a:lstStyle/>
                    <a:p>
                      <a:pPr algn="ctr" rtl="0" fontAlgn="b"/>
                      <a:r>
                        <a:rPr lang="en-US" sz="1600" b="0" dirty="0">
                          <a:effectLst/>
                          <a:latin typeface="Tw Cen MT" panose="020B0602020104020603" pitchFamily="34" charset="0"/>
                        </a:rPr>
                        <a:t>Creatinine</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E69F9E"/>
                    </a:solidFill>
                  </a:tcPr>
                </a:tc>
                <a:extLst>
                  <a:ext uri="{0D108BD9-81ED-4DB2-BD59-A6C34878D82A}">
                    <a16:rowId xmlns:a16="http://schemas.microsoft.com/office/drawing/2014/main" val="10001"/>
                  </a:ext>
                </a:extLst>
              </a:tr>
              <a:tr h="440360">
                <a:tc>
                  <a:txBody>
                    <a:bodyPr/>
                    <a:lstStyle/>
                    <a:p>
                      <a:pPr algn="ctr" rtl="0" fontAlgn="b"/>
                      <a:r>
                        <a:rPr lang="en-US" sz="1600" b="0">
                          <a:effectLst/>
                          <a:latin typeface="Tw Cen MT" panose="020B0602020104020603" pitchFamily="34" charset="0"/>
                        </a:rPr>
                        <a:t>50983</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3007</a:t>
                      </a:r>
                      <a:endParaRPr sz="1600" u="none" strike="noStrike" cap="none" dirty="0">
                        <a:latin typeface="+mn-lt"/>
                        <a:ea typeface="Times New Roman"/>
                        <a:cs typeface="Times New Roman"/>
                        <a:sym typeface="Times New Roman"/>
                      </a:endParaRPr>
                    </a:p>
                  </a:txBody>
                  <a:tcPr marL="0" marR="0" marT="0" marB="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tc>
                  <a:txBody>
                    <a:bodyPr/>
                    <a:lstStyle/>
                    <a:p>
                      <a:pPr algn="ctr" rtl="0" fontAlgn="b"/>
                      <a:r>
                        <a:rPr lang="en-US" sz="1600" b="0" dirty="0">
                          <a:effectLst/>
                          <a:latin typeface="Tw Cen MT" panose="020B0602020104020603" pitchFamily="34" charset="0"/>
                        </a:rPr>
                        <a:t>Potassium</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extLst>
                  <a:ext uri="{0D108BD9-81ED-4DB2-BD59-A6C34878D82A}">
                    <a16:rowId xmlns:a16="http://schemas.microsoft.com/office/drawing/2014/main" val="10002"/>
                  </a:ext>
                </a:extLst>
              </a:tr>
              <a:tr h="440360">
                <a:tc>
                  <a:txBody>
                    <a:bodyPr/>
                    <a:lstStyle/>
                    <a:p>
                      <a:pPr algn="ctr" rtl="0" fontAlgn="b"/>
                      <a:r>
                        <a:rPr lang="en-US" sz="1600" b="0">
                          <a:effectLst/>
                          <a:latin typeface="Tw Cen MT" panose="020B0602020104020603" pitchFamily="34" charset="0"/>
                        </a:rPr>
                        <a:t>50912</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3003</a:t>
                      </a:r>
                      <a:endParaRPr sz="1600" u="none" strike="noStrike" cap="none" dirty="0">
                        <a:latin typeface="+mn-lt"/>
                        <a:ea typeface="Times New Roman"/>
                        <a:cs typeface="Times New Roman"/>
                        <a:sym typeface="Times New Roman"/>
                      </a:endParaRPr>
                    </a:p>
                  </a:txBody>
                  <a:tcPr marL="0" marR="0" marT="0" marB="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tc>
                  <a:txBody>
                    <a:bodyPr/>
                    <a:lstStyle/>
                    <a:p>
                      <a:pPr algn="ctr" rtl="0" fontAlgn="b"/>
                      <a:r>
                        <a:rPr lang="en-US" sz="1600" b="0" dirty="0">
                          <a:effectLst/>
                          <a:latin typeface="Tw Cen MT" panose="020B0602020104020603" pitchFamily="34" charset="0"/>
                        </a:rPr>
                        <a:t>Sodium</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extLst>
                  <a:ext uri="{0D108BD9-81ED-4DB2-BD59-A6C34878D82A}">
                    <a16:rowId xmlns:a16="http://schemas.microsoft.com/office/drawing/2014/main" val="10003"/>
                  </a:ext>
                </a:extLst>
              </a:tr>
              <a:tr h="440360">
                <a:tc>
                  <a:txBody>
                    <a:bodyPr/>
                    <a:lstStyle/>
                    <a:p>
                      <a:pPr algn="ctr" rtl="0" fontAlgn="b"/>
                      <a:r>
                        <a:rPr lang="en-US" sz="1600" b="0">
                          <a:effectLst/>
                          <a:latin typeface="Tw Cen MT" panose="020B0602020104020603" pitchFamily="34" charset="0"/>
                        </a:rPr>
                        <a:t>50902</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2981</a:t>
                      </a:r>
                      <a:endParaRPr sz="1600" u="none" strike="noStrike" cap="none" dirty="0">
                        <a:latin typeface="+mn-lt"/>
                        <a:ea typeface="Times New Roman"/>
                        <a:cs typeface="Times New Roman"/>
                        <a:sym typeface="Times New Roman"/>
                      </a:endParaRPr>
                    </a:p>
                  </a:txBody>
                  <a:tcPr marL="0" marR="0" marT="0" marB="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tc>
                  <a:txBody>
                    <a:bodyPr/>
                    <a:lstStyle/>
                    <a:p>
                      <a:pPr algn="ctr" rtl="0" fontAlgn="b"/>
                      <a:r>
                        <a:rPr lang="en-US" sz="1600" b="0">
                          <a:effectLst/>
                          <a:latin typeface="Tw Cen MT" panose="020B0602020104020603" pitchFamily="34" charset="0"/>
                        </a:rPr>
                        <a:t>Chloride</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extLst>
                  <a:ext uri="{0D108BD9-81ED-4DB2-BD59-A6C34878D82A}">
                    <a16:rowId xmlns:a16="http://schemas.microsoft.com/office/drawing/2014/main" val="10006"/>
                  </a:ext>
                </a:extLst>
              </a:tr>
              <a:tr h="440360">
                <a:tc>
                  <a:txBody>
                    <a:bodyPr/>
                    <a:lstStyle/>
                    <a:p>
                      <a:pPr algn="ctr" rtl="0" fontAlgn="b"/>
                      <a:r>
                        <a:rPr lang="en-US" sz="1600" b="0">
                          <a:effectLst/>
                          <a:latin typeface="Tw Cen MT" panose="020B0602020104020603" pitchFamily="34" charset="0"/>
                        </a:rPr>
                        <a:t>51006</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2974</a:t>
                      </a:r>
                      <a:endParaRPr sz="1600" u="none" strike="noStrike" cap="none" dirty="0">
                        <a:latin typeface="+mn-lt"/>
                        <a:ea typeface="Times New Roman"/>
                        <a:cs typeface="Times New Roman"/>
                        <a:sym typeface="Times New Roman"/>
                      </a:endParaRPr>
                    </a:p>
                  </a:txBody>
                  <a:tcPr marL="0" marR="0" marT="0" marB="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tc>
                  <a:txBody>
                    <a:bodyPr/>
                    <a:lstStyle/>
                    <a:p>
                      <a:pPr algn="ctr" rtl="0" fontAlgn="b"/>
                      <a:r>
                        <a:rPr lang="en-US" sz="1600" b="0" dirty="0">
                          <a:effectLst/>
                          <a:latin typeface="Tw Cen MT" panose="020B0602020104020603" pitchFamily="34" charset="0"/>
                        </a:rPr>
                        <a:t>Urea Nitrogen</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extLst>
                  <a:ext uri="{0D108BD9-81ED-4DB2-BD59-A6C34878D82A}">
                    <a16:rowId xmlns:a16="http://schemas.microsoft.com/office/drawing/2014/main" val="1391442035"/>
                  </a:ext>
                </a:extLst>
              </a:tr>
            </a:tbl>
          </a:graphicData>
        </a:graphic>
      </p:graphicFrame>
      <p:sp>
        <p:nvSpPr>
          <p:cNvPr id="45" name="Rectangle 44">
            <a:extLst>
              <a:ext uri="{FF2B5EF4-FFF2-40B4-BE49-F238E27FC236}">
                <a16:creationId xmlns:a16="http://schemas.microsoft.com/office/drawing/2014/main" id="{AFF36B30-2B02-04E8-7744-4A1FFCF5B156}"/>
              </a:ext>
            </a:extLst>
          </p:cNvPr>
          <p:cNvSpPr/>
          <p:nvPr/>
        </p:nvSpPr>
        <p:spPr>
          <a:xfrm>
            <a:off x="536223" y="4092222"/>
            <a:ext cx="773289" cy="39511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47475295-D736-6435-F0BC-1C30A7420E70}"/>
              </a:ext>
            </a:extLst>
          </p:cNvPr>
          <p:cNvSpPr/>
          <p:nvPr/>
        </p:nvSpPr>
        <p:spPr>
          <a:xfrm>
            <a:off x="3742268" y="4978400"/>
            <a:ext cx="773289" cy="39511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Arrow: Left-Right 47">
            <a:extLst>
              <a:ext uri="{FF2B5EF4-FFF2-40B4-BE49-F238E27FC236}">
                <a16:creationId xmlns:a16="http://schemas.microsoft.com/office/drawing/2014/main" id="{82ED6300-9922-4F54-D56A-A35ACD32D389}"/>
              </a:ext>
            </a:extLst>
          </p:cNvPr>
          <p:cNvSpPr/>
          <p:nvPr/>
        </p:nvSpPr>
        <p:spPr>
          <a:xfrm rot="1339956">
            <a:off x="1273997" y="4701835"/>
            <a:ext cx="2419118" cy="21446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47F5B376-0B2F-682E-8567-51084C65D6F1}"/>
              </a:ext>
            </a:extLst>
          </p:cNvPr>
          <p:cNvSpPr/>
          <p:nvPr/>
        </p:nvSpPr>
        <p:spPr>
          <a:xfrm>
            <a:off x="7478889" y="4538133"/>
            <a:ext cx="4222044" cy="19360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95B2D9-D756-A94F-6924-C44A0F499875}"/>
              </a:ext>
            </a:extLst>
          </p:cNvPr>
          <p:cNvSpPr txBox="1">
            <a:spLocks/>
          </p:cNvSpPr>
          <p:nvPr/>
        </p:nvSpPr>
        <p:spPr>
          <a:xfrm>
            <a:off x="1176528" y="737616"/>
            <a:ext cx="9720072" cy="1499616"/>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none" spc="100" baseline="0">
                <a:solidFill>
                  <a:schemeClr val="tx1">
                    <a:lumMod val="95000"/>
                    <a:lumOff val="5000"/>
                  </a:schemeClr>
                </a:solidFill>
                <a:latin typeface="+mj-lt"/>
                <a:ea typeface="+mj-ea"/>
                <a:cs typeface="+mj-cs"/>
              </a:defRPr>
            </a:lvl1pPr>
          </a:lstStyle>
          <a:p>
            <a:pPr algn="ctr">
              <a:buClrTx/>
              <a:buFontTx/>
            </a:pPr>
            <a:r>
              <a:rPr lang="en-US" sz="6600">
                <a:solidFill>
                  <a:srgbClr val="000000"/>
                </a:solidFill>
              </a:rPr>
              <a:t>xxxx_join()</a:t>
            </a:r>
            <a:endParaRPr lang="en-US" sz="6600" dirty="0"/>
          </a:p>
        </p:txBody>
      </p:sp>
    </p:spTree>
    <p:extLst>
      <p:ext uri="{BB962C8B-B14F-4D97-AF65-F5344CB8AC3E}">
        <p14:creationId xmlns:p14="http://schemas.microsoft.com/office/powerpoint/2010/main" val="34013768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5EACDCA-C55A-887F-73D8-3072C43CD38A}"/>
              </a:ext>
            </a:extLst>
          </p:cNvPr>
          <p:cNvSpPr>
            <a:spLocks noGrp="1"/>
          </p:cNvSpPr>
          <p:nvPr>
            <p:ph type="title"/>
          </p:nvPr>
        </p:nvSpPr>
        <p:spPr/>
        <p:txBody>
          <a:bodyPr/>
          <a:lstStyle/>
          <a:p>
            <a:endParaRPr lang="en-US"/>
          </a:p>
        </p:txBody>
      </p:sp>
      <p:graphicFrame>
        <p:nvGraphicFramePr>
          <p:cNvPr id="14" name="Google Shape;147;p18">
            <a:extLst>
              <a:ext uri="{FF2B5EF4-FFF2-40B4-BE49-F238E27FC236}">
                <a16:creationId xmlns:a16="http://schemas.microsoft.com/office/drawing/2014/main" id="{9F288B88-97AF-B95A-E61A-419B02A387D8}"/>
              </a:ext>
            </a:extLst>
          </p:cNvPr>
          <p:cNvGraphicFramePr/>
          <p:nvPr>
            <p:extLst>
              <p:ext uri="{D42A27DB-BD31-4B8C-83A1-F6EECF244321}">
                <p14:modId xmlns:p14="http://schemas.microsoft.com/office/powerpoint/2010/main" val="2723923815"/>
              </p:ext>
            </p:extLst>
          </p:nvPr>
        </p:nvGraphicFramePr>
        <p:xfrm>
          <a:off x="458146" y="3640666"/>
          <a:ext cx="1770876" cy="2629452"/>
        </p:xfrm>
        <a:graphic>
          <a:graphicData uri="http://schemas.openxmlformats.org/drawingml/2006/table">
            <a:tbl>
              <a:tblPr firstRow="1" bandRow="1">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effectLst>
                  <a:outerShdw blurRad="40000" dist="20000" dir="5400000" rotWithShape="0">
                    <a:srgbClr val="000000">
                      <a:alpha val="38000"/>
                    </a:srgbClr>
                  </a:outerShdw>
                </a:effectLst>
              </a:tblPr>
              <a:tblGrid>
                <a:gridCol w="910019">
                  <a:extLst>
                    <a:ext uri="{9D8B030D-6E8A-4147-A177-3AD203B41FA5}">
                      <a16:colId xmlns:a16="http://schemas.microsoft.com/office/drawing/2014/main" val="20000"/>
                    </a:ext>
                  </a:extLst>
                </a:gridCol>
                <a:gridCol w="860857">
                  <a:extLst>
                    <a:ext uri="{9D8B030D-6E8A-4147-A177-3AD203B41FA5}">
                      <a16:colId xmlns:a16="http://schemas.microsoft.com/office/drawing/2014/main" val="20001"/>
                    </a:ext>
                  </a:extLst>
                </a:gridCol>
              </a:tblGrid>
              <a:tr h="438242">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lang="en-US" sz="1800" b="1" u="none" strike="noStrike" kern="1200" cap="none" dirty="0" err="1">
                          <a:solidFill>
                            <a:schemeClr val="lt1"/>
                          </a:solidFill>
                          <a:latin typeface="+mn-lt"/>
                          <a:ea typeface="Times New Roman"/>
                          <a:cs typeface="Times New Roman"/>
                          <a:sym typeface="Times New Roman"/>
                        </a:rPr>
                        <a:t>ItemID</a:t>
                      </a:r>
                      <a:endParaRPr sz="18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a:noFill/>
                    </a:lnR>
                    <a:lnT w="9525" cap="flat" cmpd="sng" algn="ctr">
                      <a:solidFill>
                        <a:srgbClr val="4F81BD">
                          <a:shade val="95000"/>
                          <a:satMod val="105000"/>
                        </a:srgbClr>
                      </a:solidFill>
                      <a:prstDash val="solid"/>
                    </a:lnT>
                    <a:lnB w="25400" cap="flat" cmpd="sng" algn="ctr">
                      <a:solidFill>
                        <a:srgbClr val="FFFFFF"/>
                      </a:solidFill>
                      <a:prstDash val="solid"/>
                    </a:lnB>
                    <a:lnTlToBr w="12700" cmpd="sng">
                      <a:noFill/>
                      <a:prstDash val="solid"/>
                    </a:lnTlToBr>
                    <a:lnBlToTr w="12700" cmpd="sng">
                      <a:noFill/>
                      <a:prstDash val="solid"/>
                    </a:lnBlToTr>
                    <a:solidFill>
                      <a:srgbClr val="262626"/>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lang="en-US" sz="1800" b="1" u="none" strike="noStrike" kern="1200" cap="none" dirty="0">
                          <a:solidFill>
                            <a:schemeClr val="lt1"/>
                          </a:solidFill>
                          <a:latin typeface="+mn-lt"/>
                          <a:ea typeface="Times New Roman"/>
                          <a:cs typeface="Times New Roman"/>
                          <a:sym typeface="Times New Roman"/>
                        </a:rPr>
                        <a:t>Count</a:t>
                      </a:r>
                      <a:endParaRPr sz="18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4F81B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10000"/>
                  </a:ext>
                </a:extLst>
              </a:tr>
              <a:tr h="438242">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50971</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3022</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25400" cap="flat" cmpd="sng" algn="ctr">
                      <a:solidFill>
                        <a:srgbClr val="FFFFFF"/>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4F81BD">
                        <a:alpha val="40000"/>
                      </a:srgbClr>
                    </a:solidFill>
                  </a:tcPr>
                </a:tc>
                <a:extLst>
                  <a:ext uri="{0D108BD9-81ED-4DB2-BD59-A6C34878D82A}">
                    <a16:rowId xmlns:a16="http://schemas.microsoft.com/office/drawing/2014/main" val="10001"/>
                  </a:ext>
                </a:extLst>
              </a:tr>
              <a:tr h="438242">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50983</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3007</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2"/>
                  </a:ext>
                </a:extLst>
              </a:tr>
              <a:tr h="438242">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50912</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3003</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3"/>
                  </a:ext>
                </a:extLst>
              </a:tr>
              <a:tr h="438242">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50902</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2981</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6"/>
                  </a:ext>
                </a:extLst>
              </a:tr>
              <a:tr h="438242">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51006</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2974</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391442035"/>
                  </a:ext>
                </a:extLst>
              </a:tr>
            </a:tbl>
          </a:graphicData>
        </a:graphic>
      </p:graphicFrame>
      <p:graphicFrame>
        <p:nvGraphicFramePr>
          <p:cNvPr id="18" name="Google Shape;147;p18">
            <a:extLst>
              <a:ext uri="{FF2B5EF4-FFF2-40B4-BE49-F238E27FC236}">
                <a16:creationId xmlns:a16="http://schemas.microsoft.com/office/drawing/2014/main" id="{16C7A5A7-8116-DAB4-E517-2818B527C6AA}"/>
              </a:ext>
            </a:extLst>
          </p:cNvPr>
          <p:cNvGraphicFramePr/>
          <p:nvPr>
            <p:extLst>
              <p:ext uri="{D42A27DB-BD31-4B8C-83A1-F6EECF244321}">
                <p14:modId xmlns:p14="http://schemas.microsoft.com/office/powerpoint/2010/main" val="217198764"/>
              </p:ext>
            </p:extLst>
          </p:nvPr>
        </p:nvGraphicFramePr>
        <p:xfrm>
          <a:off x="3637844" y="3635021"/>
          <a:ext cx="2571461" cy="2641602"/>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1070853">
                  <a:extLst>
                    <a:ext uri="{9D8B030D-6E8A-4147-A177-3AD203B41FA5}">
                      <a16:colId xmlns:a16="http://schemas.microsoft.com/office/drawing/2014/main" val="20000"/>
                    </a:ext>
                  </a:extLst>
                </a:gridCol>
                <a:gridCol w="1500608">
                  <a:extLst>
                    <a:ext uri="{9D8B030D-6E8A-4147-A177-3AD203B41FA5}">
                      <a16:colId xmlns:a16="http://schemas.microsoft.com/office/drawing/2014/main" val="20001"/>
                    </a:ext>
                  </a:extLst>
                </a:gridCol>
              </a:tblGrid>
              <a:tr h="440267">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kumimoji="0" lang="en-US" sz="1800" b="1" i="0" u="none" strike="noStrike" kern="1200" cap="none" spc="0" normalizeH="0" baseline="0" noProof="0" dirty="0" err="1">
                          <a:ln>
                            <a:noFill/>
                          </a:ln>
                          <a:solidFill>
                            <a:prstClr val="white"/>
                          </a:solidFill>
                          <a:effectLst/>
                          <a:uLnTx/>
                          <a:uFillTx/>
                          <a:latin typeface="+mn-lt"/>
                          <a:ea typeface="Times New Roman"/>
                          <a:cs typeface="Times New Roman"/>
                          <a:sym typeface="Times New Roman"/>
                        </a:rPr>
                        <a:t>ItemID</a:t>
                      </a:r>
                      <a:endParaRPr sz="600" u="none" strike="noStrike" cap="none" dirty="0">
                        <a:latin typeface="+mn-lt"/>
                        <a:ea typeface="Times New Roman"/>
                        <a:cs typeface="Times New Roman"/>
                        <a:sym typeface="Times New Roman"/>
                      </a:endParaRPr>
                    </a:p>
                  </a:txBody>
                  <a:tcPr marL="0" marR="0" marT="0" marB="0" anchor="ctr">
                    <a:lnL w="9525" cap="flat" cmpd="sng" algn="ctr">
                      <a:solidFill>
                        <a:srgbClr val="C0504D">
                          <a:shade val="95000"/>
                          <a:satMod val="105000"/>
                        </a:srgbClr>
                      </a:solidFill>
                      <a:prstDash val="solid"/>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kumimoji="0" lang="en-US" sz="1800" b="1" i="0" u="none" strike="noStrike" kern="1200" cap="none" spc="0" normalizeH="0" baseline="0" noProof="0" dirty="0">
                          <a:ln>
                            <a:noFill/>
                          </a:ln>
                          <a:solidFill>
                            <a:prstClr val="white"/>
                          </a:solidFill>
                          <a:effectLst/>
                          <a:uLnTx/>
                          <a:uFillTx/>
                          <a:latin typeface="+mn-lt"/>
                          <a:ea typeface="Times New Roman"/>
                          <a:cs typeface="Times New Roman"/>
                          <a:sym typeface="Times New Roman"/>
                        </a:rPr>
                        <a:t>label</a:t>
                      </a:r>
                      <a:endParaRPr sz="6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extLst>
                  <a:ext uri="{0D108BD9-81ED-4DB2-BD59-A6C34878D82A}">
                    <a16:rowId xmlns:a16="http://schemas.microsoft.com/office/drawing/2014/main" val="10000"/>
                  </a:ext>
                </a:extLst>
              </a:tr>
              <a:tr h="440267">
                <a:tc>
                  <a:txBody>
                    <a:bodyPr/>
                    <a:lstStyle/>
                    <a:p>
                      <a:pPr algn="ctr" rtl="0" fontAlgn="b"/>
                      <a:r>
                        <a:rPr lang="en-US" sz="1600" b="0" dirty="0">
                          <a:effectLst/>
                          <a:latin typeface="Tw Cen MT" panose="020B0602020104020603" pitchFamily="34" charset="0"/>
                        </a:rPr>
                        <a:t>50902</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FFFFFF"/>
                    </a:solidFill>
                  </a:tcPr>
                </a:tc>
                <a:tc>
                  <a:txBody>
                    <a:bodyPr/>
                    <a:lstStyle/>
                    <a:p>
                      <a:pPr algn="ctr" rtl="0" fontAlgn="b"/>
                      <a:r>
                        <a:rPr lang="en-US" sz="1600" b="0" dirty="0">
                          <a:effectLst/>
                          <a:latin typeface="Tw Cen MT" panose="020B0602020104020603" pitchFamily="34" charset="0"/>
                        </a:rPr>
                        <a:t>Creatinine</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C0504D">
                        <a:alpha val="40000"/>
                      </a:srgbClr>
                    </a:solidFill>
                  </a:tcPr>
                </a:tc>
                <a:extLst>
                  <a:ext uri="{0D108BD9-81ED-4DB2-BD59-A6C34878D82A}">
                    <a16:rowId xmlns:a16="http://schemas.microsoft.com/office/drawing/2014/main" val="10001"/>
                  </a:ext>
                </a:extLst>
              </a:tr>
              <a:tr h="440267">
                <a:tc>
                  <a:txBody>
                    <a:bodyPr/>
                    <a:lstStyle/>
                    <a:p>
                      <a:pPr algn="ctr" rtl="0" fontAlgn="b"/>
                      <a:r>
                        <a:rPr lang="en-US" sz="1600" b="0" dirty="0">
                          <a:effectLst/>
                          <a:latin typeface="Tw Cen MT" panose="020B0602020104020603" pitchFamily="34" charset="0"/>
                        </a:rPr>
                        <a:t>50912</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FFFFFF"/>
                    </a:solidFill>
                  </a:tcPr>
                </a:tc>
                <a:tc>
                  <a:txBody>
                    <a:bodyPr/>
                    <a:lstStyle/>
                    <a:p>
                      <a:pPr algn="ctr" rtl="0" fontAlgn="b"/>
                      <a:r>
                        <a:rPr lang="en-US" sz="1600" b="0">
                          <a:effectLst/>
                          <a:latin typeface="Tw Cen MT" panose="020B0602020104020603" pitchFamily="34" charset="0"/>
                        </a:rPr>
                        <a:t>Potassium</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r h="440267">
                <a:tc>
                  <a:txBody>
                    <a:bodyPr/>
                    <a:lstStyle/>
                    <a:p>
                      <a:pPr algn="ctr" rtl="0" fontAlgn="b"/>
                      <a:r>
                        <a:rPr lang="en-US" sz="1600" b="0" dirty="0">
                          <a:effectLst/>
                          <a:latin typeface="Tw Cen MT" panose="020B0602020104020603" pitchFamily="34" charset="0"/>
                        </a:rPr>
                        <a:t>50971</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FFFFFF"/>
                    </a:solidFill>
                  </a:tcPr>
                </a:tc>
                <a:tc>
                  <a:txBody>
                    <a:bodyPr/>
                    <a:lstStyle/>
                    <a:p>
                      <a:pPr algn="ctr" rtl="0" fontAlgn="b"/>
                      <a:r>
                        <a:rPr lang="en-US" sz="1600" b="0">
                          <a:effectLst/>
                          <a:latin typeface="Tw Cen MT" panose="020B0602020104020603" pitchFamily="34" charset="0"/>
                        </a:rPr>
                        <a:t>Sodium</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3"/>
                  </a:ext>
                </a:extLst>
              </a:tr>
              <a:tr h="440267">
                <a:tc>
                  <a:txBody>
                    <a:bodyPr/>
                    <a:lstStyle/>
                    <a:p>
                      <a:pPr algn="ctr" rtl="0" fontAlgn="b"/>
                      <a:r>
                        <a:rPr lang="en-US" sz="1600" b="0" dirty="0">
                          <a:effectLst/>
                          <a:latin typeface="Tw Cen MT" panose="020B0602020104020603" pitchFamily="34" charset="0"/>
                        </a:rPr>
                        <a:t>50983</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FFFFFF"/>
                    </a:solidFill>
                  </a:tcPr>
                </a:tc>
                <a:tc>
                  <a:txBody>
                    <a:bodyPr/>
                    <a:lstStyle/>
                    <a:p>
                      <a:pPr algn="ctr" rtl="0" fontAlgn="b"/>
                      <a:r>
                        <a:rPr lang="en-US" sz="1600" b="0">
                          <a:effectLst/>
                          <a:latin typeface="Tw Cen MT" panose="020B0602020104020603" pitchFamily="34" charset="0"/>
                        </a:rPr>
                        <a:t>Chloride</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6"/>
                  </a:ext>
                </a:extLst>
              </a:tr>
              <a:tr h="440267">
                <a:tc>
                  <a:txBody>
                    <a:bodyPr/>
                    <a:lstStyle/>
                    <a:p>
                      <a:pPr algn="ctr" rtl="0" fontAlgn="b"/>
                      <a:r>
                        <a:rPr lang="en-US" sz="1600" b="0" dirty="0">
                          <a:effectLst/>
                          <a:latin typeface="Tw Cen MT" panose="020B0602020104020603" pitchFamily="34" charset="0"/>
                        </a:rPr>
                        <a:t>51006</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FFFFFF"/>
                    </a:solidFill>
                  </a:tcPr>
                </a:tc>
                <a:tc>
                  <a:txBody>
                    <a:bodyPr/>
                    <a:lstStyle/>
                    <a:p>
                      <a:pPr algn="ctr" rtl="0" fontAlgn="b"/>
                      <a:r>
                        <a:rPr lang="en-US" sz="1600" b="0" dirty="0">
                          <a:effectLst/>
                          <a:latin typeface="Tw Cen MT" panose="020B0602020104020603" pitchFamily="34" charset="0"/>
                        </a:rPr>
                        <a:t>Urea Nitrogen</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391442035"/>
                  </a:ext>
                </a:extLst>
              </a:tr>
            </a:tbl>
          </a:graphicData>
        </a:graphic>
      </p:graphicFrame>
      <p:sp>
        <p:nvSpPr>
          <p:cNvPr id="44" name="Equals 43">
            <a:extLst>
              <a:ext uri="{FF2B5EF4-FFF2-40B4-BE49-F238E27FC236}">
                <a16:creationId xmlns:a16="http://schemas.microsoft.com/office/drawing/2014/main" id="{7229E503-56A4-3C8B-8AAA-A7C25837C0F2}"/>
              </a:ext>
            </a:extLst>
          </p:cNvPr>
          <p:cNvSpPr/>
          <p:nvPr/>
        </p:nvSpPr>
        <p:spPr>
          <a:xfrm>
            <a:off x="6564489" y="4611511"/>
            <a:ext cx="886178" cy="750711"/>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Rectangle 44">
            <a:extLst>
              <a:ext uri="{FF2B5EF4-FFF2-40B4-BE49-F238E27FC236}">
                <a16:creationId xmlns:a16="http://schemas.microsoft.com/office/drawing/2014/main" id="{AFF36B30-2B02-04E8-7744-4A1FFCF5B156}"/>
              </a:ext>
            </a:extLst>
          </p:cNvPr>
          <p:cNvSpPr/>
          <p:nvPr/>
        </p:nvSpPr>
        <p:spPr>
          <a:xfrm>
            <a:off x="524934" y="4538133"/>
            <a:ext cx="773289" cy="39511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47475295-D736-6435-F0BC-1C30A7420E70}"/>
              </a:ext>
            </a:extLst>
          </p:cNvPr>
          <p:cNvSpPr/>
          <p:nvPr/>
        </p:nvSpPr>
        <p:spPr>
          <a:xfrm>
            <a:off x="3759201" y="5424311"/>
            <a:ext cx="773289" cy="39511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Arrow: Left-Right 1">
            <a:extLst>
              <a:ext uri="{FF2B5EF4-FFF2-40B4-BE49-F238E27FC236}">
                <a16:creationId xmlns:a16="http://schemas.microsoft.com/office/drawing/2014/main" id="{5B024E73-C4E5-0C88-889F-D995469B723F}"/>
              </a:ext>
            </a:extLst>
          </p:cNvPr>
          <p:cNvSpPr/>
          <p:nvPr/>
        </p:nvSpPr>
        <p:spPr>
          <a:xfrm rot="1339956">
            <a:off x="1273997" y="5074361"/>
            <a:ext cx="2419118" cy="21446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Google Shape;147;p18">
            <a:extLst>
              <a:ext uri="{FF2B5EF4-FFF2-40B4-BE49-F238E27FC236}">
                <a16:creationId xmlns:a16="http://schemas.microsoft.com/office/drawing/2014/main" id="{85B6F8BD-AF4C-CBD1-4C10-95C6104DCC8C}"/>
              </a:ext>
            </a:extLst>
          </p:cNvPr>
          <p:cNvGraphicFramePr/>
          <p:nvPr>
            <p:extLst>
              <p:ext uri="{D42A27DB-BD31-4B8C-83A1-F6EECF244321}">
                <p14:modId xmlns:p14="http://schemas.microsoft.com/office/powerpoint/2010/main" val="523610758"/>
              </p:ext>
            </p:extLst>
          </p:nvPr>
        </p:nvGraphicFramePr>
        <p:xfrm>
          <a:off x="7793566" y="3657040"/>
          <a:ext cx="3562190" cy="2642160"/>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944723">
                  <a:extLst>
                    <a:ext uri="{9D8B030D-6E8A-4147-A177-3AD203B41FA5}">
                      <a16:colId xmlns:a16="http://schemas.microsoft.com/office/drawing/2014/main" val="20000"/>
                    </a:ext>
                  </a:extLst>
                </a:gridCol>
                <a:gridCol w="1323858">
                  <a:extLst>
                    <a:ext uri="{9D8B030D-6E8A-4147-A177-3AD203B41FA5}">
                      <a16:colId xmlns:a16="http://schemas.microsoft.com/office/drawing/2014/main" val="20001"/>
                    </a:ext>
                  </a:extLst>
                </a:gridCol>
                <a:gridCol w="1293609">
                  <a:extLst>
                    <a:ext uri="{9D8B030D-6E8A-4147-A177-3AD203B41FA5}">
                      <a16:colId xmlns:a16="http://schemas.microsoft.com/office/drawing/2014/main" val="685817056"/>
                    </a:ext>
                  </a:extLst>
                </a:gridCol>
              </a:tblGrid>
              <a:tr h="440360">
                <a:tc>
                  <a:txBody>
                    <a:bodyPr/>
                    <a:lstStyle/>
                    <a:p>
                      <a:pPr algn="ctr" rtl="0" fontAlgn="b"/>
                      <a:r>
                        <a:rPr lang="en-US" sz="1800" b="1" dirty="0" err="1">
                          <a:solidFill>
                            <a:srgbClr val="FFFFFF"/>
                          </a:solidFill>
                          <a:effectLst/>
                          <a:latin typeface="Tw Cen MT" panose="020B0602020104020603" pitchFamily="34" charset="0"/>
                        </a:rPr>
                        <a:t>ItemID</a:t>
                      </a:r>
                      <a:endParaRPr lang="en-US" sz="1800" b="1" dirty="0">
                        <a:solidFill>
                          <a:srgbClr val="FFFFFF"/>
                        </a:solidFill>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lnL>
                    <a:lnR>
                      <a:noFill/>
                    </a:lnR>
                    <a:lnT w="9525" cap="flat" cmpd="sng" algn="ctr">
                      <a:solidFill>
                        <a:srgbClr val="C0504D">
                          <a:shade val="95000"/>
                          <a:satMod val="105000"/>
                        </a:srgbClr>
                      </a:solidFill>
                      <a:prstDash val="soli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a:txBody>
                    <a:bodyPr/>
                    <a:lstStyle/>
                    <a:p>
                      <a:pPr algn="ctr" rtl="0" fontAlgn="b"/>
                      <a:r>
                        <a:rPr lang="en-US" sz="1800" b="1" dirty="0">
                          <a:solidFill>
                            <a:srgbClr val="FFFFFF"/>
                          </a:solidFill>
                          <a:effectLst/>
                          <a:latin typeface="Tw Cen MT" panose="020B0602020104020603" pitchFamily="34" charset="0"/>
                        </a:rPr>
                        <a:t>Count</a:t>
                      </a:r>
                    </a:p>
                  </a:txBody>
                  <a:tcPr marL="28575" marR="28575" marT="19050" marB="19050" anchor="ctr">
                    <a:lnL>
                      <a:noFill/>
                    </a:lnL>
                    <a:lnR>
                      <a:noFill/>
                    </a:lnR>
                    <a:lnT w="9525" cap="flat" cmpd="sng" algn="ctr">
                      <a:solidFill>
                        <a:srgbClr val="C0504D">
                          <a:shade val="95000"/>
                          <a:satMod val="105000"/>
                        </a:srgbClr>
                      </a:solidFill>
                      <a:prstDash val="soli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algn="ctr" rtl="0" fontAlgn="b"/>
                      <a:r>
                        <a:rPr lang="en-US" sz="1800" b="1" dirty="0">
                          <a:solidFill>
                            <a:srgbClr val="FFFFFF"/>
                          </a:solidFill>
                          <a:effectLst/>
                          <a:latin typeface="Tw Cen MT" panose="020B0602020104020603" pitchFamily="34" charset="0"/>
                        </a:rPr>
                        <a:t>label</a:t>
                      </a:r>
                    </a:p>
                  </a:txBody>
                  <a:tcPr marL="28575" marR="28575" marT="19050" marB="19050" anchor="ctr">
                    <a:lnL>
                      <a:noFill/>
                    </a:lnL>
                    <a:lnR>
                      <a:noFill/>
                    </a:lnR>
                    <a:lnT w="9525" cap="flat" cmpd="sng" algn="ctr">
                      <a:solidFill>
                        <a:srgbClr val="C0504D">
                          <a:shade val="95000"/>
                          <a:satMod val="105000"/>
                        </a:srgbClr>
                      </a:solidFill>
                      <a:prstDash val="soli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C0504D"/>
                    </a:solidFill>
                  </a:tcPr>
                </a:tc>
                <a:extLst>
                  <a:ext uri="{0D108BD9-81ED-4DB2-BD59-A6C34878D82A}">
                    <a16:rowId xmlns:a16="http://schemas.microsoft.com/office/drawing/2014/main" val="10000"/>
                  </a:ext>
                </a:extLst>
              </a:tr>
              <a:tr h="440360">
                <a:tc>
                  <a:txBody>
                    <a:bodyPr/>
                    <a:lstStyle/>
                    <a:p>
                      <a:pPr algn="ctr" rtl="0" fontAlgn="b"/>
                      <a:r>
                        <a:rPr lang="en-US" sz="1600" b="0" dirty="0">
                          <a:effectLst/>
                          <a:latin typeface="Tw Cen MT" panose="020B0602020104020603" pitchFamily="34" charset="0"/>
                        </a:rPr>
                        <a:t>50971</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3022</a:t>
                      </a:r>
                      <a:endParaRPr sz="1600" u="none" strike="noStrike" cap="none" dirty="0">
                        <a:latin typeface="+mn-lt"/>
                        <a:ea typeface="Times New Roman"/>
                        <a:cs typeface="Times New Roman"/>
                        <a:sym typeface="Times New Roman"/>
                      </a:endParaRPr>
                    </a:p>
                  </a:txBody>
                  <a:tcPr marL="0" marR="0" marT="0" marB="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A1BDE5"/>
                    </a:solidFill>
                  </a:tcPr>
                </a:tc>
                <a:tc>
                  <a:txBody>
                    <a:bodyPr/>
                    <a:lstStyle/>
                    <a:p>
                      <a:pPr algn="ctr" rtl="0" fontAlgn="b"/>
                      <a:r>
                        <a:rPr lang="en-US" sz="1600" b="0" dirty="0">
                          <a:effectLst/>
                          <a:latin typeface="Tw Cen MT" panose="020B0602020104020603" pitchFamily="34" charset="0"/>
                        </a:rPr>
                        <a:t>Creatinine</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E69F9E"/>
                    </a:solidFill>
                  </a:tcPr>
                </a:tc>
                <a:extLst>
                  <a:ext uri="{0D108BD9-81ED-4DB2-BD59-A6C34878D82A}">
                    <a16:rowId xmlns:a16="http://schemas.microsoft.com/office/drawing/2014/main" val="10001"/>
                  </a:ext>
                </a:extLst>
              </a:tr>
              <a:tr h="440360">
                <a:tc>
                  <a:txBody>
                    <a:bodyPr/>
                    <a:lstStyle/>
                    <a:p>
                      <a:pPr algn="ctr" rtl="0" fontAlgn="b"/>
                      <a:r>
                        <a:rPr lang="en-US" sz="1600" b="0" dirty="0">
                          <a:effectLst/>
                          <a:latin typeface="Tw Cen MT" panose="020B0602020104020603" pitchFamily="34" charset="0"/>
                        </a:rPr>
                        <a:t>50983</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3007</a:t>
                      </a:r>
                      <a:endParaRPr sz="1600" u="none" strike="noStrike" cap="none" dirty="0">
                        <a:latin typeface="+mn-lt"/>
                        <a:ea typeface="Times New Roman"/>
                        <a:cs typeface="Times New Roman"/>
                        <a:sym typeface="Times New Roman"/>
                      </a:endParaRPr>
                    </a:p>
                  </a:txBody>
                  <a:tcPr marL="0" marR="0" marT="0" marB="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A1BDE5"/>
                    </a:solidFill>
                  </a:tcPr>
                </a:tc>
                <a:tc>
                  <a:txBody>
                    <a:bodyPr/>
                    <a:lstStyle/>
                    <a:p>
                      <a:pPr algn="ctr" rtl="0" fontAlgn="b"/>
                      <a:r>
                        <a:rPr lang="en-US" sz="1600" b="0" dirty="0">
                          <a:effectLst/>
                          <a:latin typeface="Tw Cen MT" panose="020B0602020104020603" pitchFamily="34" charset="0"/>
                        </a:rPr>
                        <a:t>Potassium</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E69F9E"/>
                    </a:solidFill>
                  </a:tcPr>
                </a:tc>
                <a:extLst>
                  <a:ext uri="{0D108BD9-81ED-4DB2-BD59-A6C34878D82A}">
                    <a16:rowId xmlns:a16="http://schemas.microsoft.com/office/drawing/2014/main" val="10002"/>
                  </a:ext>
                </a:extLst>
              </a:tr>
              <a:tr h="440360">
                <a:tc>
                  <a:txBody>
                    <a:bodyPr/>
                    <a:lstStyle/>
                    <a:p>
                      <a:pPr algn="ctr" rtl="0" fontAlgn="b"/>
                      <a:r>
                        <a:rPr lang="en-US" sz="1600" b="0">
                          <a:effectLst/>
                          <a:latin typeface="Tw Cen MT" panose="020B0602020104020603" pitchFamily="34" charset="0"/>
                        </a:rPr>
                        <a:t>50912</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3003</a:t>
                      </a:r>
                      <a:endParaRPr sz="1600" u="none" strike="noStrike" cap="none" dirty="0">
                        <a:latin typeface="+mn-lt"/>
                        <a:ea typeface="Times New Roman"/>
                        <a:cs typeface="Times New Roman"/>
                        <a:sym typeface="Times New Roman"/>
                      </a:endParaRPr>
                    </a:p>
                  </a:txBody>
                  <a:tcPr marL="0" marR="0" marT="0" marB="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tc>
                  <a:txBody>
                    <a:bodyPr/>
                    <a:lstStyle/>
                    <a:p>
                      <a:pPr algn="ctr" rtl="0" fontAlgn="b"/>
                      <a:r>
                        <a:rPr lang="en-US" sz="1600" b="0" dirty="0">
                          <a:effectLst/>
                          <a:latin typeface="Tw Cen MT" panose="020B0602020104020603" pitchFamily="34" charset="0"/>
                        </a:rPr>
                        <a:t>Sodium</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extLst>
                  <a:ext uri="{0D108BD9-81ED-4DB2-BD59-A6C34878D82A}">
                    <a16:rowId xmlns:a16="http://schemas.microsoft.com/office/drawing/2014/main" val="10003"/>
                  </a:ext>
                </a:extLst>
              </a:tr>
              <a:tr h="440360">
                <a:tc>
                  <a:txBody>
                    <a:bodyPr/>
                    <a:lstStyle/>
                    <a:p>
                      <a:pPr algn="ctr" rtl="0" fontAlgn="b"/>
                      <a:r>
                        <a:rPr lang="en-US" sz="1600" b="0">
                          <a:effectLst/>
                          <a:latin typeface="Tw Cen MT" panose="020B0602020104020603" pitchFamily="34" charset="0"/>
                        </a:rPr>
                        <a:t>50902</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2981</a:t>
                      </a:r>
                      <a:endParaRPr sz="1600" u="none" strike="noStrike" cap="none" dirty="0">
                        <a:latin typeface="+mn-lt"/>
                        <a:ea typeface="Times New Roman"/>
                        <a:cs typeface="Times New Roman"/>
                        <a:sym typeface="Times New Roman"/>
                      </a:endParaRPr>
                    </a:p>
                  </a:txBody>
                  <a:tcPr marL="0" marR="0" marT="0" marB="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tc>
                  <a:txBody>
                    <a:bodyPr/>
                    <a:lstStyle/>
                    <a:p>
                      <a:pPr algn="ctr" rtl="0" fontAlgn="b"/>
                      <a:r>
                        <a:rPr lang="en-US" sz="1600" b="0">
                          <a:effectLst/>
                          <a:latin typeface="Tw Cen MT" panose="020B0602020104020603" pitchFamily="34" charset="0"/>
                        </a:rPr>
                        <a:t>Chloride</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extLst>
                  <a:ext uri="{0D108BD9-81ED-4DB2-BD59-A6C34878D82A}">
                    <a16:rowId xmlns:a16="http://schemas.microsoft.com/office/drawing/2014/main" val="10006"/>
                  </a:ext>
                </a:extLst>
              </a:tr>
              <a:tr h="440360">
                <a:tc>
                  <a:txBody>
                    <a:bodyPr/>
                    <a:lstStyle/>
                    <a:p>
                      <a:pPr algn="ctr" rtl="0" fontAlgn="b"/>
                      <a:r>
                        <a:rPr lang="en-US" sz="1600" b="0">
                          <a:effectLst/>
                          <a:latin typeface="Tw Cen MT" panose="020B0602020104020603" pitchFamily="34" charset="0"/>
                        </a:rPr>
                        <a:t>51006</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2974</a:t>
                      </a:r>
                      <a:endParaRPr sz="1600" u="none" strike="noStrike" cap="none" dirty="0">
                        <a:latin typeface="+mn-lt"/>
                        <a:ea typeface="Times New Roman"/>
                        <a:cs typeface="Times New Roman"/>
                        <a:sym typeface="Times New Roman"/>
                      </a:endParaRPr>
                    </a:p>
                  </a:txBody>
                  <a:tcPr marL="0" marR="0" marT="0" marB="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tc>
                  <a:txBody>
                    <a:bodyPr/>
                    <a:lstStyle/>
                    <a:p>
                      <a:pPr algn="ctr" rtl="0" fontAlgn="b"/>
                      <a:r>
                        <a:rPr lang="en-US" sz="1600" b="0" dirty="0">
                          <a:effectLst/>
                          <a:latin typeface="Tw Cen MT" panose="020B0602020104020603" pitchFamily="34" charset="0"/>
                        </a:rPr>
                        <a:t>Urea Nitrogen</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extLst>
                  <a:ext uri="{0D108BD9-81ED-4DB2-BD59-A6C34878D82A}">
                    <a16:rowId xmlns:a16="http://schemas.microsoft.com/office/drawing/2014/main" val="1391442035"/>
                  </a:ext>
                </a:extLst>
              </a:tr>
            </a:tbl>
          </a:graphicData>
        </a:graphic>
      </p:graphicFrame>
      <p:sp>
        <p:nvSpPr>
          <p:cNvPr id="6" name="Rectangle 5">
            <a:extLst>
              <a:ext uri="{FF2B5EF4-FFF2-40B4-BE49-F238E27FC236}">
                <a16:creationId xmlns:a16="http://schemas.microsoft.com/office/drawing/2014/main" id="{317929F0-D5DF-A384-2724-3691ECF21151}"/>
              </a:ext>
            </a:extLst>
          </p:cNvPr>
          <p:cNvSpPr/>
          <p:nvPr/>
        </p:nvSpPr>
        <p:spPr>
          <a:xfrm>
            <a:off x="7540977" y="4921955"/>
            <a:ext cx="4222044" cy="19360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35288573-D3B6-ADA8-67D8-CF0A42B99E59}"/>
              </a:ext>
            </a:extLst>
          </p:cNvPr>
          <p:cNvSpPr txBox="1">
            <a:spLocks/>
          </p:cNvSpPr>
          <p:nvPr/>
        </p:nvSpPr>
        <p:spPr>
          <a:xfrm>
            <a:off x="1176528" y="737616"/>
            <a:ext cx="9720072" cy="1499616"/>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none" spc="100" baseline="0">
                <a:solidFill>
                  <a:schemeClr val="tx1">
                    <a:lumMod val="95000"/>
                    <a:lumOff val="5000"/>
                  </a:schemeClr>
                </a:solidFill>
                <a:latin typeface="+mj-lt"/>
                <a:ea typeface="+mj-ea"/>
                <a:cs typeface="+mj-cs"/>
              </a:defRPr>
            </a:lvl1pPr>
          </a:lstStyle>
          <a:p>
            <a:pPr algn="ctr">
              <a:buClrTx/>
              <a:buFontTx/>
            </a:pPr>
            <a:r>
              <a:rPr lang="en-US" sz="6600">
                <a:solidFill>
                  <a:srgbClr val="000000"/>
                </a:solidFill>
              </a:rPr>
              <a:t>xxxx_join()</a:t>
            </a:r>
            <a:endParaRPr lang="en-US" sz="6600" dirty="0"/>
          </a:p>
        </p:txBody>
      </p:sp>
    </p:spTree>
    <p:extLst>
      <p:ext uri="{BB962C8B-B14F-4D97-AF65-F5344CB8AC3E}">
        <p14:creationId xmlns:p14="http://schemas.microsoft.com/office/powerpoint/2010/main" val="3921886395"/>
      </p:ext>
    </p:extLst>
  </p:cSld>
  <p:clrMapOvr>
    <a:masterClrMapping/>
  </p:clrMapOvr>
  <mc:AlternateContent xmlns:mc="http://schemas.openxmlformats.org/markup-compatibility/2006" xmlns:p159="http://schemas.microsoft.com/office/powerpoint/2015/09/main">
    <mc:Choice Requires="p159">
      <p:transition advTm="0">
        <p159:morph option="byObject"/>
      </p:transition>
    </mc:Choice>
    <mc:Fallback xmlns="">
      <p:transition advTm="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5EACDCA-C55A-887F-73D8-3072C43CD38A}"/>
              </a:ext>
            </a:extLst>
          </p:cNvPr>
          <p:cNvSpPr>
            <a:spLocks noGrp="1"/>
          </p:cNvSpPr>
          <p:nvPr>
            <p:ph type="title"/>
          </p:nvPr>
        </p:nvSpPr>
        <p:spPr/>
        <p:txBody>
          <a:bodyPr/>
          <a:lstStyle/>
          <a:p>
            <a:endParaRPr lang="en-US"/>
          </a:p>
        </p:txBody>
      </p:sp>
      <p:graphicFrame>
        <p:nvGraphicFramePr>
          <p:cNvPr id="14" name="Google Shape;147;p18">
            <a:extLst>
              <a:ext uri="{FF2B5EF4-FFF2-40B4-BE49-F238E27FC236}">
                <a16:creationId xmlns:a16="http://schemas.microsoft.com/office/drawing/2014/main" id="{9F288B88-97AF-B95A-E61A-419B02A387D8}"/>
              </a:ext>
            </a:extLst>
          </p:cNvPr>
          <p:cNvGraphicFramePr/>
          <p:nvPr>
            <p:extLst>
              <p:ext uri="{D42A27DB-BD31-4B8C-83A1-F6EECF244321}">
                <p14:modId xmlns:p14="http://schemas.microsoft.com/office/powerpoint/2010/main" val="1224302740"/>
              </p:ext>
            </p:extLst>
          </p:nvPr>
        </p:nvGraphicFramePr>
        <p:xfrm>
          <a:off x="458146" y="3640666"/>
          <a:ext cx="1770876" cy="2629452"/>
        </p:xfrm>
        <a:graphic>
          <a:graphicData uri="http://schemas.openxmlformats.org/drawingml/2006/table">
            <a:tbl>
              <a:tblPr firstRow="1" bandRow="1">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effectLst>
                  <a:outerShdw blurRad="40000" dist="20000" dir="5400000" rotWithShape="0">
                    <a:srgbClr val="000000">
                      <a:alpha val="38000"/>
                    </a:srgbClr>
                  </a:outerShdw>
                </a:effectLst>
              </a:tblPr>
              <a:tblGrid>
                <a:gridCol w="910019">
                  <a:extLst>
                    <a:ext uri="{9D8B030D-6E8A-4147-A177-3AD203B41FA5}">
                      <a16:colId xmlns:a16="http://schemas.microsoft.com/office/drawing/2014/main" val="20000"/>
                    </a:ext>
                  </a:extLst>
                </a:gridCol>
                <a:gridCol w="860857">
                  <a:extLst>
                    <a:ext uri="{9D8B030D-6E8A-4147-A177-3AD203B41FA5}">
                      <a16:colId xmlns:a16="http://schemas.microsoft.com/office/drawing/2014/main" val="20001"/>
                    </a:ext>
                  </a:extLst>
                </a:gridCol>
              </a:tblGrid>
              <a:tr h="438242">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lang="en-US" sz="1800" b="1" u="none" strike="noStrike" kern="1200" cap="none" dirty="0" err="1">
                          <a:solidFill>
                            <a:schemeClr val="lt1"/>
                          </a:solidFill>
                          <a:latin typeface="+mn-lt"/>
                          <a:ea typeface="Times New Roman"/>
                          <a:cs typeface="Times New Roman"/>
                          <a:sym typeface="Times New Roman"/>
                        </a:rPr>
                        <a:t>ItemID</a:t>
                      </a:r>
                      <a:endParaRPr sz="18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a:noFill/>
                    </a:lnR>
                    <a:lnT w="9525" cap="flat" cmpd="sng" algn="ctr">
                      <a:solidFill>
                        <a:srgbClr val="4F81BD">
                          <a:shade val="95000"/>
                          <a:satMod val="105000"/>
                        </a:srgbClr>
                      </a:solidFill>
                      <a:prstDash val="solid"/>
                    </a:lnT>
                    <a:lnB w="25400" cap="flat" cmpd="sng" algn="ctr">
                      <a:solidFill>
                        <a:srgbClr val="FFFFFF"/>
                      </a:solidFill>
                      <a:prstDash val="solid"/>
                    </a:lnB>
                    <a:lnTlToBr w="12700" cmpd="sng">
                      <a:noFill/>
                      <a:prstDash val="solid"/>
                    </a:lnTlToBr>
                    <a:lnBlToTr w="12700" cmpd="sng">
                      <a:noFill/>
                      <a:prstDash val="solid"/>
                    </a:lnBlToTr>
                    <a:solidFill>
                      <a:srgbClr val="262626"/>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lang="en-US" sz="1800" b="1" u="none" strike="noStrike" kern="1200" cap="none" dirty="0">
                          <a:solidFill>
                            <a:schemeClr val="lt1"/>
                          </a:solidFill>
                          <a:latin typeface="+mn-lt"/>
                          <a:ea typeface="Times New Roman"/>
                          <a:cs typeface="Times New Roman"/>
                          <a:sym typeface="Times New Roman"/>
                        </a:rPr>
                        <a:t>Count</a:t>
                      </a:r>
                      <a:endParaRPr sz="18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4F81B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10000"/>
                  </a:ext>
                </a:extLst>
              </a:tr>
              <a:tr h="438242">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50971</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3022</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25400" cap="flat" cmpd="sng" algn="ctr">
                      <a:solidFill>
                        <a:srgbClr val="FFFFFF"/>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4F81BD">
                        <a:alpha val="40000"/>
                      </a:srgbClr>
                    </a:solidFill>
                  </a:tcPr>
                </a:tc>
                <a:extLst>
                  <a:ext uri="{0D108BD9-81ED-4DB2-BD59-A6C34878D82A}">
                    <a16:rowId xmlns:a16="http://schemas.microsoft.com/office/drawing/2014/main" val="10001"/>
                  </a:ext>
                </a:extLst>
              </a:tr>
              <a:tr h="438242">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50983</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3007</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2"/>
                  </a:ext>
                </a:extLst>
              </a:tr>
              <a:tr h="438242">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50912</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3003</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3"/>
                  </a:ext>
                </a:extLst>
              </a:tr>
              <a:tr h="438242">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50902</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2981</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6"/>
                  </a:ext>
                </a:extLst>
              </a:tr>
              <a:tr h="438242">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51006</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2974</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391442035"/>
                  </a:ext>
                </a:extLst>
              </a:tr>
            </a:tbl>
          </a:graphicData>
        </a:graphic>
      </p:graphicFrame>
      <p:graphicFrame>
        <p:nvGraphicFramePr>
          <p:cNvPr id="18" name="Google Shape;147;p18">
            <a:extLst>
              <a:ext uri="{FF2B5EF4-FFF2-40B4-BE49-F238E27FC236}">
                <a16:creationId xmlns:a16="http://schemas.microsoft.com/office/drawing/2014/main" id="{16C7A5A7-8116-DAB4-E517-2818B527C6AA}"/>
              </a:ext>
            </a:extLst>
          </p:cNvPr>
          <p:cNvGraphicFramePr/>
          <p:nvPr>
            <p:extLst>
              <p:ext uri="{D42A27DB-BD31-4B8C-83A1-F6EECF244321}">
                <p14:modId xmlns:p14="http://schemas.microsoft.com/office/powerpoint/2010/main" val="2759600513"/>
              </p:ext>
            </p:extLst>
          </p:nvPr>
        </p:nvGraphicFramePr>
        <p:xfrm>
          <a:off x="3637844" y="3635021"/>
          <a:ext cx="2571461" cy="2641602"/>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1070853">
                  <a:extLst>
                    <a:ext uri="{9D8B030D-6E8A-4147-A177-3AD203B41FA5}">
                      <a16:colId xmlns:a16="http://schemas.microsoft.com/office/drawing/2014/main" val="20000"/>
                    </a:ext>
                  </a:extLst>
                </a:gridCol>
                <a:gridCol w="1500608">
                  <a:extLst>
                    <a:ext uri="{9D8B030D-6E8A-4147-A177-3AD203B41FA5}">
                      <a16:colId xmlns:a16="http://schemas.microsoft.com/office/drawing/2014/main" val="20001"/>
                    </a:ext>
                  </a:extLst>
                </a:gridCol>
              </a:tblGrid>
              <a:tr h="440267">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kumimoji="0" lang="en-US" sz="1800" b="1" i="0" u="none" strike="noStrike" kern="1200" cap="none" spc="0" normalizeH="0" baseline="0" noProof="0" dirty="0" err="1">
                          <a:ln>
                            <a:noFill/>
                          </a:ln>
                          <a:solidFill>
                            <a:prstClr val="white"/>
                          </a:solidFill>
                          <a:effectLst/>
                          <a:uLnTx/>
                          <a:uFillTx/>
                          <a:latin typeface="+mn-lt"/>
                          <a:ea typeface="Times New Roman"/>
                          <a:cs typeface="Times New Roman"/>
                          <a:sym typeface="Times New Roman"/>
                        </a:rPr>
                        <a:t>ItemID</a:t>
                      </a:r>
                      <a:endParaRPr sz="600" u="none" strike="noStrike" cap="none" dirty="0">
                        <a:latin typeface="+mn-lt"/>
                        <a:ea typeface="Times New Roman"/>
                        <a:cs typeface="Times New Roman"/>
                        <a:sym typeface="Times New Roman"/>
                      </a:endParaRPr>
                    </a:p>
                  </a:txBody>
                  <a:tcPr marL="0" marR="0" marT="0" marB="0" anchor="ctr">
                    <a:lnL w="9525" cap="flat" cmpd="sng" algn="ctr">
                      <a:solidFill>
                        <a:srgbClr val="C0504D">
                          <a:shade val="95000"/>
                          <a:satMod val="105000"/>
                        </a:srgbClr>
                      </a:solidFill>
                      <a:prstDash val="solid"/>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kumimoji="0" lang="en-US" sz="1800" b="1" i="0" u="none" strike="noStrike" kern="1200" cap="none" spc="0" normalizeH="0" baseline="0" noProof="0" dirty="0">
                          <a:ln>
                            <a:noFill/>
                          </a:ln>
                          <a:solidFill>
                            <a:prstClr val="white"/>
                          </a:solidFill>
                          <a:effectLst/>
                          <a:uLnTx/>
                          <a:uFillTx/>
                          <a:latin typeface="+mn-lt"/>
                          <a:ea typeface="Times New Roman"/>
                          <a:cs typeface="Times New Roman"/>
                          <a:sym typeface="Times New Roman"/>
                        </a:rPr>
                        <a:t>label</a:t>
                      </a:r>
                      <a:endParaRPr sz="6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extLst>
                  <a:ext uri="{0D108BD9-81ED-4DB2-BD59-A6C34878D82A}">
                    <a16:rowId xmlns:a16="http://schemas.microsoft.com/office/drawing/2014/main" val="10000"/>
                  </a:ext>
                </a:extLst>
              </a:tr>
              <a:tr h="440267">
                <a:tc>
                  <a:txBody>
                    <a:bodyPr/>
                    <a:lstStyle/>
                    <a:p>
                      <a:pPr algn="ctr" rtl="0" fontAlgn="b"/>
                      <a:r>
                        <a:rPr lang="en-US" sz="1600" b="0" dirty="0">
                          <a:effectLst/>
                          <a:latin typeface="Tw Cen MT" panose="020B0602020104020603" pitchFamily="34" charset="0"/>
                        </a:rPr>
                        <a:t>50902</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FFFFFF"/>
                    </a:solidFill>
                  </a:tcPr>
                </a:tc>
                <a:tc>
                  <a:txBody>
                    <a:bodyPr/>
                    <a:lstStyle/>
                    <a:p>
                      <a:pPr algn="ctr" rtl="0" fontAlgn="b"/>
                      <a:r>
                        <a:rPr lang="en-US" sz="1600" b="0" dirty="0">
                          <a:effectLst/>
                          <a:latin typeface="Tw Cen MT" panose="020B0602020104020603" pitchFamily="34" charset="0"/>
                        </a:rPr>
                        <a:t>Creatinine</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C0504D">
                        <a:alpha val="40000"/>
                      </a:srgbClr>
                    </a:solidFill>
                  </a:tcPr>
                </a:tc>
                <a:extLst>
                  <a:ext uri="{0D108BD9-81ED-4DB2-BD59-A6C34878D82A}">
                    <a16:rowId xmlns:a16="http://schemas.microsoft.com/office/drawing/2014/main" val="10001"/>
                  </a:ext>
                </a:extLst>
              </a:tr>
              <a:tr h="440267">
                <a:tc>
                  <a:txBody>
                    <a:bodyPr/>
                    <a:lstStyle/>
                    <a:p>
                      <a:pPr algn="ctr" rtl="0" fontAlgn="b"/>
                      <a:r>
                        <a:rPr lang="en-US" sz="1600" b="0" dirty="0">
                          <a:effectLst/>
                          <a:latin typeface="Tw Cen MT" panose="020B0602020104020603" pitchFamily="34" charset="0"/>
                        </a:rPr>
                        <a:t>50912</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FFFFFF"/>
                    </a:solidFill>
                  </a:tcPr>
                </a:tc>
                <a:tc>
                  <a:txBody>
                    <a:bodyPr/>
                    <a:lstStyle/>
                    <a:p>
                      <a:pPr algn="ctr" rtl="0" fontAlgn="b"/>
                      <a:r>
                        <a:rPr lang="en-US" sz="1600" b="0">
                          <a:effectLst/>
                          <a:latin typeface="Tw Cen MT" panose="020B0602020104020603" pitchFamily="34" charset="0"/>
                        </a:rPr>
                        <a:t>Potassium</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r h="440267">
                <a:tc>
                  <a:txBody>
                    <a:bodyPr/>
                    <a:lstStyle/>
                    <a:p>
                      <a:pPr algn="ctr" rtl="0" fontAlgn="b"/>
                      <a:r>
                        <a:rPr lang="en-US" sz="1600" b="0" dirty="0">
                          <a:effectLst/>
                          <a:latin typeface="Tw Cen MT" panose="020B0602020104020603" pitchFamily="34" charset="0"/>
                        </a:rPr>
                        <a:t>50971</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FFFFFF"/>
                    </a:solidFill>
                  </a:tcPr>
                </a:tc>
                <a:tc>
                  <a:txBody>
                    <a:bodyPr/>
                    <a:lstStyle/>
                    <a:p>
                      <a:pPr algn="ctr" rtl="0" fontAlgn="b"/>
                      <a:r>
                        <a:rPr lang="en-US" sz="1600" b="0">
                          <a:effectLst/>
                          <a:latin typeface="Tw Cen MT" panose="020B0602020104020603" pitchFamily="34" charset="0"/>
                        </a:rPr>
                        <a:t>Sodium</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3"/>
                  </a:ext>
                </a:extLst>
              </a:tr>
              <a:tr h="440267">
                <a:tc>
                  <a:txBody>
                    <a:bodyPr/>
                    <a:lstStyle/>
                    <a:p>
                      <a:pPr algn="ctr" rtl="0" fontAlgn="b"/>
                      <a:r>
                        <a:rPr lang="en-US" sz="1600" b="0" dirty="0">
                          <a:effectLst/>
                          <a:latin typeface="Tw Cen MT" panose="020B0602020104020603" pitchFamily="34" charset="0"/>
                        </a:rPr>
                        <a:t>50983</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FFFFFF"/>
                    </a:solidFill>
                  </a:tcPr>
                </a:tc>
                <a:tc>
                  <a:txBody>
                    <a:bodyPr/>
                    <a:lstStyle/>
                    <a:p>
                      <a:pPr algn="ctr" rtl="0" fontAlgn="b"/>
                      <a:r>
                        <a:rPr lang="en-US" sz="1600" b="0">
                          <a:effectLst/>
                          <a:latin typeface="Tw Cen MT" panose="020B0602020104020603" pitchFamily="34" charset="0"/>
                        </a:rPr>
                        <a:t>Chloride</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6"/>
                  </a:ext>
                </a:extLst>
              </a:tr>
              <a:tr h="440267">
                <a:tc>
                  <a:txBody>
                    <a:bodyPr/>
                    <a:lstStyle/>
                    <a:p>
                      <a:pPr algn="ctr" rtl="0" fontAlgn="b"/>
                      <a:r>
                        <a:rPr lang="en-US" sz="1600" b="0" dirty="0">
                          <a:effectLst/>
                          <a:latin typeface="Tw Cen MT" panose="020B0602020104020603" pitchFamily="34" charset="0"/>
                        </a:rPr>
                        <a:t>51006</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FFFFFF"/>
                    </a:solidFill>
                  </a:tcPr>
                </a:tc>
                <a:tc>
                  <a:txBody>
                    <a:bodyPr/>
                    <a:lstStyle/>
                    <a:p>
                      <a:pPr algn="ctr" rtl="0" fontAlgn="b"/>
                      <a:r>
                        <a:rPr lang="en-US" sz="1600" b="0" dirty="0">
                          <a:effectLst/>
                          <a:latin typeface="Tw Cen MT" panose="020B0602020104020603" pitchFamily="34" charset="0"/>
                        </a:rPr>
                        <a:t>Urea Nitrogen</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391442035"/>
                  </a:ext>
                </a:extLst>
              </a:tr>
            </a:tbl>
          </a:graphicData>
        </a:graphic>
      </p:graphicFrame>
      <p:sp>
        <p:nvSpPr>
          <p:cNvPr id="44" name="Equals 43">
            <a:extLst>
              <a:ext uri="{FF2B5EF4-FFF2-40B4-BE49-F238E27FC236}">
                <a16:creationId xmlns:a16="http://schemas.microsoft.com/office/drawing/2014/main" id="{7229E503-56A4-3C8B-8AAA-A7C25837C0F2}"/>
              </a:ext>
            </a:extLst>
          </p:cNvPr>
          <p:cNvSpPr/>
          <p:nvPr/>
        </p:nvSpPr>
        <p:spPr>
          <a:xfrm>
            <a:off x="6564489" y="4611511"/>
            <a:ext cx="886178" cy="750711"/>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Rectangle 44">
            <a:extLst>
              <a:ext uri="{FF2B5EF4-FFF2-40B4-BE49-F238E27FC236}">
                <a16:creationId xmlns:a16="http://schemas.microsoft.com/office/drawing/2014/main" id="{AFF36B30-2B02-04E8-7744-4A1FFCF5B156}"/>
              </a:ext>
            </a:extLst>
          </p:cNvPr>
          <p:cNvSpPr/>
          <p:nvPr/>
        </p:nvSpPr>
        <p:spPr>
          <a:xfrm>
            <a:off x="502356" y="4967111"/>
            <a:ext cx="773289" cy="39511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47475295-D736-6435-F0BC-1C30A7420E70}"/>
              </a:ext>
            </a:extLst>
          </p:cNvPr>
          <p:cNvSpPr/>
          <p:nvPr/>
        </p:nvSpPr>
        <p:spPr>
          <a:xfrm>
            <a:off x="3730979" y="4549422"/>
            <a:ext cx="773289" cy="39511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Arrow: Left-Right 1">
            <a:extLst>
              <a:ext uri="{FF2B5EF4-FFF2-40B4-BE49-F238E27FC236}">
                <a16:creationId xmlns:a16="http://schemas.microsoft.com/office/drawing/2014/main" id="{1EB9A3BF-0AE0-41C7-469E-64394D4AFAB4}"/>
              </a:ext>
            </a:extLst>
          </p:cNvPr>
          <p:cNvSpPr/>
          <p:nvPr/>
        </p:nvSpPr>
        <p:spPr>
          <a:xfrm rot="20882940">
            <a:off x="1290931" y="4854234"/>
            <a:ext cx="2419118" cy="21446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Google Shape;147;p18">
            <a:extLst>
              <a:ext uri="{FF2B5EF4-FFF2-40B4-BE49-F238E27FC236}">
                <a16:creationId xmlns:a16="http://schemas.microsoft.com/office/drawing/2014/main" id="{34C3753F-A923-61CA-9988-7399150F2BB8}"/>
              </a:ext>
            </a:extLst>
          </p:cNvPr>
          <p:cNvGraphicFramePr/>
          <p:nvPr>
            <p:extLst>
              <p:ext uri="{D42A27DB-BD31-4B8C-83A1-F6EECF244321}">
                <p14:modId xmlns:p14="http://schemas.microsoft.com/office/powerpoint/2010/main" val="1178786198"/>
              </p:ext>
            </p:extLst>
          </p:nvPr>
        </p:nvGraphicFramePr>
        <p:xfrm>
          <a:off x="7793566" y="3657040"/>
          <a:ext cx="3562190" cy="2642160"/>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944723">
                  <a:extLst>
                    <a:ext uri="{9D8B030D-6E8A-4147-A177-3AD203B41FA5}">
                      <a16:colId xmlns:a16="http://schemas.microsoft.com/office/drawing/2014/main" val="20000"/>
                    </a:ext>
                  </a:extLst>
                </a:gridCol>
                <a:gridCol w="1323858">
                  <a:extLst>
                    <a:ext uri="{9D8B030D-6E8A-4147-A177-3AD203B41FA5}">
                      <a16:colId xmlns:a16="http://schemas.microsoft.com/office/drawing/2014/main" val="20001"/>
                    </a:ext>
                  </a:extLst>
                </a:gridCol>
                <a:gridCol w="1293609">
                  <a:extLst>
                    <a:ext uri="{9D8B030D-6E8A-4147-A177-3AD203B41FA5}">
                      <a16:colId xmlns:a16="http://schemas.microsoft.com/office/drawing/2014/main" val="685817056"/>
                    </a:ext>
                  </a:extLst>
                </a:gridCol>
              </a:tblGrid>
              <a:tr h="440360">
                <a:tc>
                  <a:txBody>
                    <a:bodyPr/>
                    <a:lstStyle/>
                    <a:p>
                      <a:pPr algn="ctr" rtl="0" fontAlgn="b"/>
                      <a:r>
                        <a:rPr lang="en-US" sz="1800" b="1" dirty="0" err="1">
                          <a:solidFill>
                            <a:srgbClr val="FFFFFF"/>
                          </a:solidFill>
                          <a:effectLst/>
                          <a:latin typeface="Tw Cen MT" panose="020B0602020104020603" pitchFamily="34" charset="0"/>
                        </a:rPr>
                        <a:t>ItemID</a:t>
                      </a:r>
                      <a:endParaRPr lang="en-US" sz="1800" b="1" dirty="0">
                        <a:solidFill>
                          <a:srgbClr val="FFFFFF"/>
                        </a:solidFill>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lnL>
                    <a:lnR>
                      <a:noFill/>
                    </a:lnR>
                    <a:lnT w="9525" cap="flat" cmpd="sng" algn="ctr">
                      <a:solidFill>
                        <a:srgbClr val="C0504D">
                          <a:shade val="95000"/>
                          <a:satMod val="105000"/>
                        </a:srgbClr>
                      </a:solidFill>
                      <a:prstDash val="soli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a:txBody>
                    <a:bodyPr/>
                    <a:lstStyle/>
                    <a:p>
                      <a:pPr algn="ctr" rtl="0" fontAlgn="b"/>
                      <a:r>
                        <a:rPr lang="en-US" sz="1800" b="1" dirty="0">
                          <a:solidFill>
                            <a:srgbClr val="FFFFFF"/>
                          </a:solidFill>
                          <a:effectLst/>
                          <a:latin typeface="Tw Cen MT" panose="020B0602020104020603" pitchFamily="34" charset="0"/>
                        </a:rPr>
                        <a:t>Count</a:t>
                      </a:r>
                    </a:p>
                  </a:txBody>
                  <a:tcPr marL="28575" marR="28575" marT="19050" marB="19050" anchor="ctr">
                    <a:lnL>
                      <a:noFill/>
                    </a:lnL>
                    <a:lnR>
                      <a:noFill/>
                    </a:lnR>
                    <a:lnT w="9525" cap="flat" cmpd="sng" algn="ctr">
                      <a:solidFill>
                        <a:srgbClr val="C0504D">
                          <a:shade val="95000"/>
                          <a:satMod val="105000"/>
                        </a:srgbClr>
                      </a:solidFill>
                      <a:prstDash val="soli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algn="ctr" rtl="0" fontAlgn="b"/>
                      <a:r>
                        <a:rPr kumimoji="0" lang="en-US" sz="1800" b="1" i="0" u="none" strike="noStrike" kern="1200" cap="none" spc="0" normalizeH="0" baseline="0" noProof="0" dirty="0">
                          <a:ln>
                            <a:noFill/>
                          </a:ln>
                          <a:solidFill>
                            <a:prstClr val="white"/>
                          </a:solidFill>
                          <a:effectLst/>
                          <a:uLnTx/>
                          <a:uFillTx/>
                          <a:latin typeface="+mn-lt"/>
                          <a:ea typeface="Times New Roman"/>
                          <a:cs typeface="Times New Roman"/>
                          <a:sym typeface="Times New Roman"/>
                        </a:rPr>
                        <a:t>label</a:t>
                      </a:r>
                      <a:endParaRPr lang="en-US" sz="1800" b="1" dirty="0">
                        <a:solidFill>
                          <a:srgbClr val="FFFFFF"/>
                        </a:solidFill>
                        <a:effectLst/>
                        <a:latin typeface="Tw Cen MT" panose="020B0602020104020603" pitchFamily="34" charset="0"/>
                      </a:endParaRPr>
                    </a:p>
                  </a:txBody>
                  <a:tcPr marL="28575" marR="28575" marT="19050" marB="19050" anchor="ctr">
                    <a:lnL>
                      <a:noFill/>
                    </a:lnL>
                    <a:lnR>
                      <a:noFill/>
                    </a:lnR>
                    <a:lnT w="9525" cap="flat" cmpd="sng" algn="ctr">
                      <a:solidFill>
                        <a:srgbClr val="C0504D">
                          <a:shade val="95000"/>
                          <a:satMod val="105000"/>
                        </a:srgbClr>
                      </a:solidFill>
                      <a:prstDash val="soli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C0504D"/>
                    </a:solidFill>
                  </a:tcPr>
                </a:tc>
                <a:extLst>
                  <a:ext uri="{0D108BD9-81ED-4DB2-BD59-A6C34878D82A}">
                    <a16:rowId xmlns:a16="http://schemas.microsoft.com/office/drawing/2014/main" val="10000"/>
                  </a:ext>
                </a:extLst>
              </a:tr>
              <a:tr h="440360">
                <a:tc>
                  <a:txBody>
                    <a:bodyPr/>
                    <a:lstStyle/>
                    <a:p>
                      <a:pPr algn="ctr" rtl="0" fontAlgn="b"/>
                      <a:r>
                        <a:rPr lang="en-US" sz="1600" b="0" dirty="0">
                          <a:effectLst/>
                          <a:latin typeface="Tw Cen MT" panose="020B0602020104020603" pitchFamily="34" charset="0"/>
                        </a:rPr>
                        <a:t>50971</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3022</a:t>
                      </a:r>
                      <a:endParaRPr sz="1600" u="none" strike="noStrike" cap="none" dirty="0">
                        <a:latin typeface="+mn-lt"/>
                        <a:ea typeface="Times New Roman"/>
                        <a:cs typeface="Times New Roman"/>
                        <a:sym typeface="Times New Roman"/>
                      </a:endParaRPr>
                    </a:p>
                  </a:txBody>
                  <a:tcPr marL="0" marR="0" marT="0" marB="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A1BDE5"/>
                    </a:solidFill>
                  </a:tcPr>
                </a:tc>
                <a:tc>
                  <a:txBody>
                    <a:bodyPr/>
                    <a:lstStyle/>
                    <a:p>
                      <a:pPr algn="ctr" rtl="0" fontAlgn="b"/>
                      <a:r>
                        <a:rPr lang="en-US" sz="1600" b="0" dirty="0">
                          <a:effectLst/>
                          <a:latin typeface="Tw Cen MT" panose="020B0602020104020603" pitchFamily="34" charset="0"/>
                        </a:rPr>
                        <a:t>Creatinine</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E69F9E"/>
                    </a:solidFill>
                  </a:tcPr>
                </a:tc>
                <a:extLst>
                  <a:ext uri="{0D108BD9-81ED-4DB2-BD59-A6C34878D82A}">
                    <a16:rowId xmlns:a16="http://schemas.microsoft.com/office/drawing/2014/main" val="10001"/>
                  </a:ext>
                </a:extLst>
              </a:tr>
              <a:tr h="440360">
                <a:tc>
                  <a:txBody>
                    <a:bodyPr/>
                    <a:lstStyle/>
                    <a:p>
                      <a:pPr algn="ctr" rtl="0" fontAlgn="b"/>
                      <a:r>
                        <a:rPr lang="en-US" sz="1600" b="0" dirty="0">
                          <a:effectLst/>
                          <a:latin typeface="Tw Cen MT" panose="020B0602020104020603" pitchFamily="34" charset="0"/>
                        </a:rPr>
                        <a:t>50983</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3007</a:t>
                      </a:r>
                      <a:endParaRPr sz="1600" u="none" strike="noStrike" cap="none" dirty="0">
                        <a:latin typeface="+mn-lt"/>
                        <a:ea typeface="Times New Roman"/>
                        <a:cs typeface="Times New Roman"/>
                        <a:sym typeface="Times New Roman"/>
                      </a:endParaRPr>
                    </a:p>
                  </a:txBody>
                  <a:tcPr marL="0" marR="0" marT="0" marB="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A1BDE5"/>
                    </a:solidFill>
                  </a:tcPr>
                </a:tc>
                <a:tc>
                  <a:txBody>
                    <a:bodyPr/>
                    <a:lstStyle/>
                    <a:p>
                      <a:pPr algn="ctr" rtl="0" fontAlgn="b"/>
                      <a:r>
                        <a:rPr lang="en-US" sz="1600" b="0" dirty="0">
                          <a:effectLst/>
                          <a:latin typeface="Tw Cen MT" panose="020B0602020104020603" pitchFamily="34" charset="0"/>
                        </a:rPr>
                        <a:t>Potassium</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E69F9E"/>
                    </a:solidFill>
                  </a:tcPr>
                </a:tc>
                <a:extLst>
                  <a:ext uri="{0D108BD9-81ED-4DB2-BD59-A6C34878D82A}">
                    <a16:rowId xmlns:a16="http://schemas.microsoft.com/office/drawing/2014/main" val="10002"/>
                  </a:ext>
                </a:extLst>
              </a:tr>
              <a:tr h="440360">
                <a:tc>
                  <a:txBody>
                    <a:bodyPr/>
                    <a:lstStyle/>
                    <a:p>
                      <a:pPr algn="ctr" rtl="0" fontAlgn="b"/>
                      <a:r>
                        <a:rPr lang="en-US" sz="1600" b="0" dirty="0">
                          <a:effectLst/>
                          <a:latin typeface="Tw Cen MT" panose="020B0602020104020603" pitchFamily="34" charset="0"/>
                        </a:rPr>
                        <a:t>50912</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3003</a:t>
                      </a:r>
                      <a:endParaRPr sz="1600" u="none" strike="noStrike" cap="none" dirty="0">
                        <a:latin typeface="+mn-lt"/>
                        <a:ea typeface="Times New Roman"/>
                        <a:cs typeface="Times New Roman"/>
                        <a:sym typeface="Times New Roman"/>
                      </a:endParaRPr>
                    </a:p>
                  </a:txBody>
                  <a:tcPr marL="0" marR="0" marT="0" marB="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A1BDE5"/>
                    </a:solidFill>
                  </a:tcPr>
                </a:tc>
                <a:tc>
                  <a:txBody>
                    <a:bodyPr/>
                    <a:lstStyle/>
                    <a:p>
                      <a:pPr algn="ctr" rtl="0" fontAlgn="b"/>
                      <a:r>
                        <a:rPr lang="en-US" sz="1600" b="0" dirty="0">
                          <a:effectLst/>
                          <a:latin typeface="Tw Cen MT" panose="020B0602020104020603" pitchFamily="34" charset="0"/>
                        </a:rPr>
                        <a:t>Sodium</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E69F9E"/>
                    </a:solidFill>
                  </a:tcPr>
                </a:tc>
                <a:extLst>
                  <a:ext uri="{0D108BD9-81ED-4DB2-BD59-A6C34878D82A}">
                    <a16:rowId xmlns:a16="http://schemas.microsoft.com/office/drawing/2014/main" val="10003"/>
                  </a:ext>
                </a:extLst>
              </a:tr>
              <a:tr h="440360">
                <a:tc>
                  <a:txBody>
                    <a:bodyPr/>
                    <a:lstStyle/>
                    <a:p>
                      <a:pPr algn="ctr" rtl="0" fontAlgn="b"/>
                      <a:r>
                        <a:rPr lang="en-US" sz="1600" b="0">
                          <a:effectLst/>
                          <a:latin typeface="Tw Cen MT" panose="020B0602020104020603" pitchFamily="34" charset="0"/>
                        </a:rPr>
                        <a:t>50902</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2981</a:t>
                      </a:r>
                      <a:endParaRPr sz="1600" u="none" strike="noStrike" cap="none" dirty="0">
                        <a:latin typeface="+mn-lt"/>
                        <a:ea typeface="Times New Roman"/>
                        <a:cs typeface="Times New Roman"/>
                        <a:sym typeface="Times New Roman"/>
                      </a:endParaRPr>
                    </a:p>
                  </a:txBody>
                  <a:tcPr marL="0" marR="0" marT="0" marB="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tc>
                  <a:txBody>
                    <a:bodyPr/>
                    <a:lstStyle/>
                    <a:p>
                      <a:pPr algn="ctr" rtl="0" fontAlgn="b"/>
                      <a:r>
                        <a:rPr lang="en-US" sz="1600" b="0">
                          <a:effectLst/>
                          <a:latin typeface="Tw Cen MT" panose="020B0602020104020603" pitchFamily="34" charset="0"/>
                        </a:rPr>
                        <a:t>Chloride</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extLst>
                  <a:ext uri="{0D108BD9-81ED-4DB2-BD59-A6C34878D82A}">
                    <a16:rowId xmlns:a16="http://schemas.microsoft.com/office/drawing/2014/main" val="10006"/>
                  </a:ext>
                </a:extLst>
              </a:tr>
              <a:tr h="440360">
                <a:tc>
                  <a:txBody>
                    <a:bodyPr/>
                    <a:lstStyle/>
                    <a:p>
                      <a:pPr algn="ctr" rtl="0" fontAlgn="b"/>
                      <a:r>
                        <a:rPr lang="en-US" sz="1600" b="0">
                          <a:effectLst/>
                          <a:latin typeface="Tw Cen MT" panose="020B0602020104020603" pitchFamily="34" charset="0"/>
                        </a:rPr>
                        <a:t>51006</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2974</a:t>
                      </a:r>
                      <a:endParaRPr sz="1600" u="none" strike="noStrike" cap="none" dirty="0">
                        <a:latin typeface="+mn-lt"/>
                        <a:ea typeface="Times New Roman"/>
                        <a:cs typeface="Times New Roman"/>
                        <a:sym typeface="Times New Roman"/>
                      </a:endParaRPr>
                    </a:p>
                  </a:txBody>
                  <a:tcPr marL="0" marR="0" marT="0" marB="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tc>
                  <a:txBody>
                    <a:bodyPr/>
                    <a:lstStyle/>
                    <a:p>
                      <a:pPr algn="ctr" rtl="0" fontAlgn="b"/>
                      <a:r>
                        <a:rPr lang="en-US" sz="1600" b="0" dirty="0">
                          <a:effectLst/>
                          <a:latin typeface="Tw Cen MT" panose="020B0602020104020603" pitchFamily="34" charset="0"/>
                        </a:rPr>
                        <a:t>Urea Nitrogen</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extLst>
                  <a:ext uri="{0D108BD9-81ED-4DB2-BD59-A6C34878D82A}">
                    <a16:rowId xmlns:a16="http://schemas.microsoft.com/office/drawing/2014/main" val="1391442035"/>
                  </a:ext>
                </a:extLst>
              </a:tr>
            </a:tbl>
          </a:graphicData>
        </a:graphic>
      </p:graphicFrame>
      <p:sp>
        <p:nvSpPr>
          <p:cNvPr id="5" name="Rectangle 4">
            <a:extLst>
              <a:ext uri="{FF2B5EF4-FFF2-40B4-BE49-F238E27FC236}">
                <a16:creationId xmlns:a16="http://schemas.microsoft.com/office/drawing/2014/main" id="{2CCC52EE-6FE0-CAD4-500E-EFA4D2B872E2}"/>
              </a:ext>
            </a:extLst>
          </p:cNvPr>
          <p:cNvSpPr/>
          <p:nvPr/>
        </p:nvSpPr>
        <p:spPr>
          <a:xfrm>
            <a:off x="7445022" y="5401733"/>
            <a:ext cx="4222044" cy="19360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2FA3755B-B1D8-19F6-34F8-C510A28ABBCE}"/>
              </a:ext>
            </a:extLst>
          </p:cNvPr>
          <p:cNvSpPr txBox="1">
            <a:spLocks/>
          </p:cNvSpPr>
          <p:nvPr/>
        </p:nvSpPr>
        <p:spPr>
          <a:xfrm>
            <a:off x="1176528" y="737616"/>
            <a:ext cx="9720072" cy="1499616"/>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none" spc="100" baseline="0">
                <a:solidFill>
                  <a:schemeClr val="tx1">
                    <a:lumMod val="95000"/>
                    <a:lumOff val="5000"/>
                  </a:schemeClr>
                </a:solidFill>
                <a:latin typeface="+mj-lt"/>
                <a:ea typeface="+mj-ea"/>
                <a:cs typeface="+mj-cs"/>
              </a:defRPr>
            </a:lvl1pPr>
          </a:lstStyle>
          <a:p>
            <a:pPr algn="ctr">
              <a:buClrTx/>
              <a:buFontTx/>
            </a:pPr>
            <a:r>
              <a:rPr lang="en-US" sz="6600">
                <a:solidFill>
                  <a:srgbClr val="000000"/>
                </a:solidFill>
              </a:rPr>
              <a:t>xxxx_join()</a:t>
            </a:r>
            <a:endParaRPr lang="en-US" sz="6600" dirty="0"/>
          </a:p>
        </p:txBody>
      </p:sp>
    </p:spTree>
    <p:extLst>
      <p:ext uri="{BB962C8B-B14F-4D97-AF65-F5344CB8AC3E}">
        <p14:creationId xmlns:p14="http://schemas.microsoft.com/office/powerpoint/2010/main" val="3361669263"/>
      </p:ext>
    </p:extLst>
  </p:cSld>
  <p:clrMapOvr>
    <a:masterClrMapping/>
  </p:clrMapOvr>
  <mc:AlternateContent xmlns:mc="http://schemas.openxmlformats.org/markup-compatibility/2006" xmlns:p159="http://schemas.microsoft.com/office/powerpoint/2015/09/main">
    <mc:Choice Requires="p159">
      <p:transition advTm="0">
        <p159:morph option="byObject"/>
      </p:transition>
    </mc:Choice>
    <mc:Fallback xmlns="">
      <p:transition advTm="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5EACDCA-C55A-887F-73D8-3072C43CD38A}"/>
              </a:ext>
            </a:extLst>
          </p:cNvPr>
          <p:cNvSpPr>
            <a:spLocks noGrp="1"/>
          </p:cNvSpPr>
          <p:nvPr>
            <p:ph type="title"/>
          </p:nvPr>
        </p:nvSpPr>
        <p:spPr/>
        <p:txBody>
          <a:bodyPr/>
          <a:lstStyle/>
          <a:p>
            <a:endParaRPr lang="en-US"/>
          </a:p>
        </p:txBody>
      </p:sp>
      <p:graphicFrame>
        <p:nvGraphicFramePr>
          <p:cNvPr id="14" name="Google Shape;147;p18">
            <a:extLst>
              <a:ext uri="{FF2B5EF4-FFF2-40B4-BE49-F238E27FC236}">
                <a16:creationId xmlns:a16="http://schemas.microsoft.com/office/drawing/2014/main" id="{9F288B88-97AF-B95A-E61A-419B02A387D8}"/>
              </a:ext>
            </a:extLst>
          </p:cNvPr>
          <p:cNvGraphicFramePr/>
          <p:nvPr>
            <p:extLst>
              <p:ext uri="{D42A27DB-BD31-4B8C-83A1-F6EECF244321}">
                <p14:modId xmlns:p14="http://schemas.microsoft.com/office/powerpoint/2010/main" val="648192211"/>
              </p:ext>
            </p:extLst>
          </p:nvPr>
        </p:nvGraphicFramePr>
        <p:xfrm>
          <a:off x="458146" y="3640666"/>
          <a:ext cx="1770876" cy="2629452"/>
        </p:xfrm>
        <a:graphic>
          <a:graphicData uri="http://schemas.openxmlformats.org/drawingml/2006/table">
            <a:tbl>
              <a:tblPr firstRow="1" bandRow="1">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effectLst>
                  <a:outerShdw blurRad="40000" dist="20000" dir="5400000" rotWithShape="0">
                    <a:srgbClr val="000000">
                      <a:alpha val="38000"/>
                    </a:srgbClr>
                  </a:outerShdw>
                </a:effectLst>
              </a:tblPr>
              <a:tblGrid>
                <a:gridCol w="910019">
                  <a:extLst>
                    <a:ext uri="{9D8B030D-6E8A-4147-A177-3AD203B41FA5}">
                      <a16:colId xmlns:a16="http://schemas.microsoft.com/office/drawing/2014/main" val="20000"/>
                    </a:ext>
                  </a:extLst>
                </a:gridCol>
                <a:gridCol w="860857">
                  <a:extLst>
                    <a:ext uri="{9D8B030D-6E8A-4147-A177-3AD203B41FA5}">
                      <a16:colId xmlns:a16="http://schemas.microsoft.com/office/drawing/2014/main" val="20001"/>
                    </a:ext>
                  </a:extLst>
                </a:gridCol>
              </a:tblGrid>
              <a:tr h="438242">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lang="en-US" sz="1800" b="1" u="none" strike="noStrike" kern="1200" cap="none" dirty="0" err="1">
                          <a:solidFill>
                            <a:schemeClr val="lt1"/>
                          </a:solidFill>
                          <a:latin typeface="+mn-lt"/>
                          <a:ea typeface="Times New Roman"/>
                          <a:cs typeface="Times New Roman"/>
                          <a:sym typeface="Times New Roman"/>
                        </a:rPr>
                        <a:t>ItemID</a:t>
                      </a:r>
                      <a:endParaRPr sz="18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a:noFill/>
                    </a:lnR>
                    <a:lnT w="9525" cap="flat" cmpd="sng" algn="ctr">
                      <a:solidFill>
                        <a:srgbClr val="4F81BD">
                          <a:shade val="95000"/>
                          <a:satMod val="105000"/>
                        </a:srgbClr>
                      </a:solidFill>
                      <a:prstDash val="solid"/>
                    </a:lnT>
                    <a:lnB w="25400" cap="flat" cmpd="sng" algn="ctr">
                      <a:solidFill>
                        <a:srgbClr val="FFFFFF"/>
                      </a:solidFill>
                      <a:prstDash val="solid"/>
                    </a:lnB>
                    <a:lnTlToBr w="12700" cmpd="sng">
                      <a:noFill/>
                      <a:prstDash val="solid"/>
                    </a:lnTlToBr>
                    <a:lnBlToTr w="12700" cmpd="sng">
                      <a:noFill/>
                      <a:prstDash val="solid"/>
                    </a:lnBlToTr>
                    <a:solidFill>
                      <a:srgbClr val="262626"/>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lang="en-US" sz="1800" b="1" u="none" strike="noStrike" kern="1200" cap="none" dirty="0">
                          <a:solidFill>
                            <a:schemeClr val="lt1"/>
                          </a:solidFill>
                          <a:latin typeface="+mn-lt"/>
                          <a:ea typeface="Times New Roman"/>
                          <a:cs typeface="Times New Roman"/>
                          <a:sym typeface="Times New Roman"/>
                        </a:rPr>
                        <a:t>Count</a:t>
                      </a:r>
                      <a:endParaRPr sz="18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4F81B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10000"/>
                  </a:ext>
                </a:extLst>
              </a:tr>
              <a:tr h="438242">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50971</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3022</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25400" cap="flat" cmpd="sng" algn="ctr">
                      <a:solidFill>
                        <a:srgbClr val="FFFFFF"/>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4F81BD">
                        <a:alpha val="40000"/>
                      </a:srgbClr>
                    </a:solidFill>
                  </a:tcPr>
                </a:tc>
                <a:extLst>
                  <a:ext uri="{0D108BD9-81ED-4DB2-BD59-A6C34878D82A}">
                    <a16:rowId xmlns:a16="http://schemas.microsoft.com/office/drawing/2014/main" val="10001"/>
                  </a:ext>
                </a:extLst>
              </a:tr>
              <a:tr h="438242">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50983</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3007</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2"/>
                  </a:ext>
                </a:extLst>
              </a:tr>
              <a:tr h="438242">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50912</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3003</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3"/>
                  </a:ext>
                </a:extLst>
              </a:tr>
              <a:tr h="438242">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50902</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2981</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6"/>
                  </a:ext>
                </a:extLst>
              </a:tr>
              <a:tr h="438242">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51006</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2974</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391442035"/>
                  </a:ext>
                </a:extLst>
              </a:tr>
            </a:tbl>
          </a:graphicData>
        </a:graphic>
      </p:graphicFrame>
      <p:graphicFrame>
        <p:nvGraphicFramePr>
          <p:cNvPr id="18" name="Google Shape;147;p18">
            <a:extLst>
              <a:ext uri="{FF2B5EF4-FFF2-40B4-BE49-F238E27FC236}">
                <a16:creationId xmlns:a16="http://schemas.microsoft.com/office/drawing/2014/main" id="{16C7A5A7-8116-DAB4-E517-2818B527C6AA}"/>
              </a:ext>
            </a:extLst>
          </p:cNvPr>
          <p:cNvGraphicFramePr/>
          <p:nvPr>
            <p:extLst>
              <p:ext uri="{D42A27DB-BD31-4B8C-83A1-F6EECF244321}">
                <p14:modId xmlns:p14="http://schemas.microsoft.com/office/powerpoint/2010/main" val="2879198993"/>
              </p:ext>
            </p:extLst>
          </p:nvPr>
        </p:nvGraphicFramePr>
        <p:xfrm>
          <a:off x="3637844" y="3635021"/>
          <a:ext cx="2571461" cy="2641602"/>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1070853">
                  <a:extLst>
                    <a:ext uri="{9D8B030D-6E8A-4147-A177-3AD203B41FA5}">
                      <a16:colId xmlns:a16="http://schemas.microsoft.com/office/drawing/2014/main" val="20000"/>
                    </a:ext>
                  </a:extLst>
                </a:gridCol>
                <a:gridCol w="1500608">
                  <a:extLst>
                    <a:ext uri="{9D8B030D-6E8A-4147-A177-3AD203B41FA5}">
                      <a16:colId xmlns:a16="http://schemas.microsoft.com/office/drawing/2014/main" val="20001"/>
                    </a:ext>
                  </a:extLst>
                </a:gridCol>
              </a:tblGrid>
              <a:tr h="440267">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kumimoji="0" lang="en-US" sz="1800" b="1" i="0" u="none" strike="noStrike" kern="1200" cap="none" spc="0" normalizeH="0" baseline="0" noProof="0" dirty="0" err="1">
                          <a:ln>
                            <a:noFill/>
                          </a:ln>
                          <a:solidFill>
                            <a:prstClr val="white"/>
                          </a:solidFill>
                          <a:effectLst/>
                          <a:uLnTx/>
                          <a:uFillTx/>
                          <a:latin typeface="+mn-lt"/>
                          <a:ea typeface="Times New Roman"/>
                          <a:cs typeface="Times New Roman"/>
                          <a:sym typeface="Times New Roman"/>
                        </a:rPr>
                        <a:t>ItemID</a:t>
                      </a:r>
                      <a:endParaRPr sz="600" u="none" strike="noStrike" cap="none" dirty="0">
                        <a:latin typeface="+mn-lt"/>
                        <a:ea typeface="Times New Roman"/>
                        <a:cs typeface="Times New Roman"/>
                        <a:sym typeface="Times New Roman"/>
                      </a:endParaRPr>
                    </a:p>
                  </a:txBody>
                  <a:tcPr marL="0" marR="0" marT="0" marB="0" anchor="ctr">
                    <a:lnL w="9525" cap="flat" cmpd="sng" algn="ctr">
                      <a:solidFill>
                        <a:srgbClr val="C0504D">
                          <a:shade val="95000"/>
                          <a:satMod val="105000"/>
                        </a:srgbClr>
                      </a:solidFill>
                      <a:prstDash val="solid"/>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kumimoji="0" lang="en-US" sz="1800" b="1" i="0" u="none" strike="noStrike" kern="1200" cap="none" spc="0" normalizeH="0" baseline="0" noProof="0" dirty="0">
                          <a:ln>
                            <a:noFill/>
                          </a:ln>
                          <a:solidFill>
                            <a:prstClr val="white"/>
                          </a:solidFill>
                          <a:effectLst/>
                          <a:uLnTx/>
                          <a:uFillTx/>
                          <a:latin typeface="+mn-lt"/>
                          <a:ea typeface="Times New Roman"/>
                          <a:cs typeface="Times New Roman"/>
                          <a:sym typeface="Times New Roman"/>
                        </a:rPr>
                        <a:t>label</a:t>
                      </a:r>
                      <a:endParaRPr sz="6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extLst>
                  <a:ext uri="{0D108BD9-81ED-4DB2-BD59-A6C34878D82A}">
                    <a16:rowId xmlns:a16="http://schemas.microsoft.com/office/drawing/2014/main" val="10000"/>
                  </a:ext>
                </a:extLst>
              </a:tr>
              <a:tr h="440267">
                <a:tc>
                  <a:txBody>
                    <a:bodyPr/>
                    <a:lstStyle/>
                    <a:p>
                      <a:pPr algn="ctr" rtl="0" fontAlgn="b"/>
                      <a:r>
                        <a:rPr lang="en-US" sz="1600" b="0" dirty="0">
                          <a:effectLst/>
                          <a:latin typeface="Tw Cen MT" panose="020B0602020104020603" pitchFamily="34" charset="0"/>
                        </a:rPr>
                        <a:t>50902</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FFFFFF"/>
                    </a:solidFill>
                  </a:tcPr>
                </a:tc>
                <a:tc>
                  <a:txBody>
                    <a:bodyPr/>
                    <a:lstStyle/>
                    <a:p>
                      <a:pPr algn="ctr" rtl="0" fontAlgn="b"/>
                      <a:r>
                        <a:rPr lang="en-US" sz="1600" b="0" dirty="0">
                          <a:effectLst/>
                          <a:latin typeface="Tw Cen MT" panose="020B0602020104020603" pitchFamily="34" charset="0"/>
                        </a:rPr>
                        <a:t>Creatinine</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C0504D">
                        <a:alpha val="40000"/>
                      </a:srgbClr>
                    </a:solidFill>
                  </a:tcPr>
                </a:tc>
                <a:extLst>
                  <a:ext uri="{0D108BD9-81ED-4DB2-BD59-A6C34878D82A}">
                    <a16:rowId xmlns:a16="http://schemas.microsoft.com/office/drawing/2014/main" val="10001"/>
                  </a:ext>
                </a:extLst>
              </a:tr>
              <a:tr h="440267">
                <a:tc>
                  <a:txBody>
                    <a:bodyPr/>
                    <a:lstStyle/>
                    <a:p>
                      <a:pPr algn="ctr" rtl="0" fontAlgn="b"/>
                      <a:r>
                        <a:rPr lang="en-US" sz="1600" b="0">
                          <a:effectLst/>
                          <a:latin typeface="Tw Cen MT" panose="020B0602020104020603" pitchFamily="34" charset="0"/>
                        </a:rPr>
                        <a:t>50912</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FFFFFF"/>
                    </a:solidFill>
                  </a:tcPr>
                </a:tc>
                <a:tc>
                  <a:txBody>
                    <a:bodyPr/>
                    <a:lstStyle/>
                    <a:p>
                      <a:pPr algn="ctr" rtl="0" fontAlgn="b"/>
                      <a:r>
                        <a:rPr lang="en-US" sz="1600" b="0">
                          <a:effectLst/>
                          <a:latin typeface="Tw Cen MT" panose="020B0602020104020603" pitchFamily="34" charset="0"/>
                        </a:rPr>
                        <a:t>Potassium</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r h="440267">
                <a:tc>
                  <a:txBody>
                    <a:bodyPr/>
                    <a:lstStyle/>
                    <a:p>
                      <a:pPr algn="ctr" rtl="0" fontAlgn="b"/>
                      <a:r>
                        <a:rPr lang="en-US" sz="1600" b="0">
                          <a:effectLst/>
                          <a:latin typeface="Tw Cen MT" panose="020B0602020104020603" pitchFamily="34" charset="0"/>
                        </a:rPr>
                        <a:t>50971</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FFFFFF"/>
                    </a:solidFill>
                  </a:tcPr>
                </a:tc>
                <a:tc>
                  <a:txBody>
                    <a:bodyPr/>
                    <a:lstStyle/>
                    <a:p>
                      <a:pPr algn="ctr" rtl="0" fontAlgn="b"/>
                      <a:r>
                        <a:rPr lang="en-US" sz="1600" b="0">
                          <a:effectLst/>
                          <a:latin typeface="Tw Cen MT" panose="020B0602020104020603" pitchFamily="34" charset="0"/>
                        </a:rPr>
                        <a:t>Sodium</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3"/>
                  </a:ext>
                </a:extLst>
              </a:tr>
              <a:tr h="440267">
                <a:tc>
                  <a:txBody>
                    <a:bodyPr/>
                    <a:lstStyle/>
                    <a:p>
                      <a:pPr algn="ctr" rtl="0" fontAlgn="b"/>
                      <a:r>
                        <a:rPr lang="en-US" sz="1600" b="0" dirty="0">
                          <a:effectLst/>
                          <a:latin typeface="Tw Cen MT" panose="020B0602020104020603" pitchFamily="34" charset="0"/>
                        </a:rPr>
                        <a:t>50983</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FFFFFF"/>
                    </a:solidFill>
                  </a:tcPr>
                </a:tc>
                <a:tc>
                  <a:txBody>
                    <a:bodyPr/>
                    <a:lstStyle/>
                    <a:p>
                      <a:pPr algn="ctr" rtl="0" fontAlgn="b"/>
                      <a:r>
                        <a:rPr lang="en-US" sz="1600" b="0">
                          <a:effectLst/>
                          <a:latin typeface="Tw Cen MT" panose="020B0602020104020603" pitchFamily="34" charset="0"/>
                        </a:rPr>
                        <a:t>Chloride</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6"/>
                  </a:ext>
                </a:extLst>
              </a:tr>
              <a:tr h="440267">
                <a:tc>
                  <a:txBody>
                    <a:bodyPr/>
                    <a:lstStyle/>
                    <a:p>
                      <a:pPr algn="ctr" rtl="0" fontAlgn="b"/>
                      <a:r>
                        <a:rPr lang="en-US" sz="1600" b="0" dirty="0">
                          <a:effectLst/>
                          <a:latin typeface="Tw Cen MT" panose="020B0602020104020603" pitchFamily="34" charset="0"/>
                        </a:rPr>
                        <a:t>51006</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FFFFFF"/>
                    </a:solidFill>
                  </a:tcPr>
                </a:tc>
                <a:tc>
                  <a:txBody>
                    <a:bodyPr/>
                    <a:lstStyle/>
                    <a:p>
                      <a:pPr algn="ctr" rtl="0" fontAlgn="b"/>
                      <a:r>
                        <a:rPr lang="en-US" sz="1600" b="0" dirty="0">
                          <a:effectLst/>
                          <a:latin typeface="Tw Cen MT" panose="020B0602020104020603" pitchFamily="34" charset="0"/>
                        </a:rPr>
                        <a:t>Urea Nitrogen</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391442035"/>
                  </a:ext>
                </a:extLst>
              </a:tr>
            </a:tbl>
          </a:graphicData>
        </a:graphic>
      </p:graphicFrame>
      <p:sp>
        <p:nvSpPr>
          <p:cNvPr id="44" name="Equals 43">
            <a:extLst>
              <a:ext uri="{FF2B5EF4-FFF2-40B4-BE49-F238E27FC236}">
                <a16:creationId xmlns:a16="http://schemas.microsoft.com/office/drawing/2014/main" id="{7229E503-56A4-3C8B-8AAA-A7C25837C0F2}"/>
              </a:ext>
            </a:extLst>
          </p:cNvPr>
          <p:cNvSpPr/>
          <p:nvPr/>
        </p:nvSpPr>
        <p:spPr>
          <a:xfrm>
            <a:off x="6564489" y="4611511"/>
            <a:ext cx="886178" cy="750711"/>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Rectangle 44">
            <a:extLst>
              <a:ext uri="{FF2B5EF4-FFF2-40B4-BE49-F238E27FC236}">
                <a16:creationId xmlns:a16="http://schemas.microsoft.com/office/drawing/2014/main" id="{AFF36B30-2B02-04E8-7744-4A1FFCF5B156}"/>
              </a:ext>
            </a:extLst>
          </p:cNvPr>
          <p:cNvSpPr/>
          <p:nvPr/>
        </p:nvSpPr>
        <p:spPr>
          <a:xfrm>
            <a:off x="502356" y="5390444"/>
            <a:ext cx="773289" cy="39511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47475295-D736-6435-F0BC-1C30A7420E70}"/>
              </a:ext>
            </a:extLst>
          </p:cNvPr>
          <p:cNvSpPr/>
          <p:nvPr/>
        </p:nvSpPr>
        <p:spPr>
          <a:xfrm>
            <a:off x="3787423" y="4103512"/>
            <a:ext cx="773289" cy="39511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Arrow: Left-Right 1">
            <a:extLst>
              <a:ext uri="{FF2B5EF4-FFF2-40B4-BE49-F238E27FC236}">
                <a16:creationId xmlns:a16="http://schemas.microsoft.com/office/drawing/2014/main" id="{C0C0690A-2735-BD89-470E-E736B5FFF608}"/>
              </a:ext>
            </a:extLst>
          </p:cNvPr>
          <p:cNvSpPr/>
          <p:nvPr/>
        </p:nvSpPr>
        <p:spPr>
          <a:xfrm rot="19956558">
            <a:off x="1285205" y="4825340"/>
            <a:ext cx="2543413" cy="21986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Google Shape;147;p18">
            <a:extLst>
              <a:ext uri="{FF2B5EF4-FFF2-40B4-BE49-F238E27FC236}">
                <a16:creationId xmlns:a16="http://schemas.microsoft.com/office/drawing/2014/main" id="{E18C1989-F1F0-2A0E-015E-F0A150DE5983}"/>
              </a:ext>
            </a:extLst>
          </p:cNvPr>
          <p:cNvGraphicFramePr/>
          <p:nvPr>
            <p:extLst>
              <p:ext uri="{D42A27DB-BD31-4B8C-83A1-F6EECF244321}">
                <p14:modId xmlns:p14="http://schemas.microsoft.com/office/powerpoint/2010/main" val="3828967089"/>
              </p:ext>
            </p:extLst>
          </p:nvPr>
        </p:nvGraphicFramePr>
        <p:xfrm>
          <a:off x="7793566" y="3657040"/>
          <a:ext cx="3562190" cy="2642160"/>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944723">
                  <a:extLst>
                    <a:ext uri="{9D8B030D-6E8A-4147-A177-3AD203B41FA5}">
                      <a16:colId xmlns:a16="http://schemas.microsoft.com/office/drawing/2014/main" val="20000"/>
                    </a:ext>
                  </a:extLst>
                </a:gridCol>
                <a:gridCol w="1323858">
                  <a:extLst>
                    <a:ext uri="{9D8B030D-6E8A-4147-A177-3AD203B41FA5}">
                      <a16:colId xmlns:a16="http://schemas.microsoft.com/office/drawing/2014/main" val="20001"/>
                    </a:ext>
                  </a:extLst>
                </a:gridCol>
                <a:gridCol w="1293609">
                  <a:extLst>
                    <a:ext uri="{9D8B030D-6E8A-4147-A177-3AD203B41FA5}">
                      <a16:colId xmlns:a16="http://schemas.microsoft.com/office/drawing/2014/main" val="685817056"/>
                    </a:ext>
                  </a:extLst>
                </a:gridCol>
              </a:tblGrid>
              <a:tr h="440360">
                <a:tc>
                  <a:txBody>
                    <a:bodyPr/>
                    <a:lstStyle/>
                    <a:p>
                      <a:pPr algn="ctr" rtl="0" fontAlgn="b"/>
                      <a:r>
                        <a:rPr lang="en-US" sz="1800" b="1" dirty="0" err="1">
                          <a:solidFill>
                            <a:srgbClr val="FFFFFF"/>
                          </a:solidFill>
                          <a:effectLst/>
                          <a:latin typeface="Tw Cen MT" panose="020B0602020104020603" pitchFamily="34" charset="0"/>
                        </a:rPr>
                        <a:t>ItemID</a:t>
                      </a:r>
                      <a:endParaRPr lang="en-US" sz="1800" b="1" dirty="0">
                        <a:solidFill>
                          <a:srgbClr val="FFFFFF"/>
                        </a:solidFill>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lnL>
                    <a:lnR>
                      <a:noFill/>
                    </a:lnR>
                    <a:lnT w="9525" cap="flat" cmpd="sng" algn="ctr">
                      <a:solidFill>
                        <a:srgbClr val="C0504D">
                          <a:shade val="95000"/>
                          <a:satMod val="105000"/>
                        </a:srgbClr>
                      </a:solidFill>
                      <a:prstDash val="soli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a:txBody>
                    <a:bodyPr/>
                    <a:lstStyle/>
                    <a:p>
                      <a:pPr algn="ctr" rtl="0" fontAlgn="b"/>
                      <a:r>
                        <a:rPr lang="en-US" sz="1800" b="1" dirty="0">
                          <a:solidFill>
                            <a:srgbClr val="FFFFFF"/>
                          </a:solidFill>
                          <a:effectLst/>
                          <a:latin typeface="Tw Cen MT" panose="020B0602020104020603" pitchFamily="34" charset="0"/>
                        </a:rPr>
                        <a:t>Count</a:t>
                      </a:r>
                    </a:p>
                  </a:txBody>
                  <a:tcPr marL="28575" marR="28575" marT="19050" marB="19050" anchor="ctr">
                    <a:lnL>
                      <a:noFill/>
                    </a:lnL>
                    <a:lnR>
                      <a:noFill/>
                    </a:lnR>
                    <a:lnT w="9525" cap="flat" cmpd="sng" algn="ctr">
                      <a:solidFill>
                        <a:srgbClr val="C0504D">
                          <a:shade val="95000"/>
                          <a:satMod val="105000"/>
                        </a:srgbClr>
                      </a:solidFill>
                      <a:prstDash val="soli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algn="ctr" rtl="0" fontAlgn="b"/>
                      <a:r>
                        <a:rPr kumimoji="0" lang="en-US" sz="1800" b="1" i="0" u="none" strike="noStrike" kern="1200" cap="none" spc="0" normalizeH="0" baseline="0" noProof="0" dirty="0">
                          <a:ln>
                            <a:noFill/>
                          </a:ln>
                          <a:solidFill>
                            <a:prstClr val="white"/>
                          </a:solidFill>
                          <a:effectLst/>
                          <a:uLnTx/>
                          <a:uFillTx/>
                          <a:latin typeface="+mn-lt"/>
                          <a:ea typeface="Times New Roman"/>
                          <a:cs typeface="Times New Roman"/>
                          <a:sym typeface="Times New Roman"/>
                        </a:rPr>
                        <a:t>label</a:t>
                      </a:r>
                      <a:endParaRPr lang="en-US" sz="1800" b="1" dirty="0">
                        <a:solidFill>
                          <a:srgbClr val="FFFFFF"/>
                        </a:solidFill>
                        <a:effectLst/>
                        <a:latin typeface="Tw Cen MT" panose="020B0602020104020603" pitchFamily="34" charset="0"/>
                      </a:endParaRPr>
                    </a:p>
                  </a:txBody>
                  <a:tcPr marL="28575" marR="28575" marT="19050" marB="19050" anchor="ctr">
                    <a:lnL>
                      <a:noFill/>
                    </a:lnL>
                    <a:lnR>
                      <a:noFill/>
                    </a:lnR>
                    <a:lnT w="9525" cap="flat" cmpd="sng" algn="ctr">
                      <a:solidFill>
                        <a:srgbClr val="C0504D">
                          <a:shade val="95000"/>
                          <a:satMod val="105000"/>
                        </a:srgbClr>
                      </a:solidFill>
                      <a:prstDash val="soli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C0504D"/>
                    </a:solidFill>
                  </a:tcPr>
                </a:tc>
                <a:extLst>
                  <a:ext uri="{0D108BD9-81ED-4DB2-BD59-A6C34878D82A}">
                    <a16:rowId xmlns:a16="http://schemas.microsoft.com/office/drawing/2014/main" val="10000"/>
                  </a:ext>
                </a:extLst>
              </a:tr>
              <a:tr h="440360">
                <a:tc>
                  <a:txBody>
                    <a:bodyPr/>
                    <a:lstStyle/>
                    <a:p>
                      <a:pPr algn="ctr" rtl="0" fontAlgn="b"/>
                      <a:r>
                        <a:rPr lang="en-US" sz="1600" b="0" dirty="0">
                          <a:effectLst/>
                          <a:latin typeface="Tw Cen MT" panose="020B0602020104020603" pitchFamily="34" charset="0"/>
                        </a:rPr>
                        <a:t>50971</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3022</a:t>
                      </a:r>
                      <a:endParaRPr sz="1600" u="none" strike="noStrike" cap="none" dirty="0">
                        <a:latin typeface="+mn-lt"/>
                        <a:ea typeface="Times New Roman"/>
                        <a:cs typeface="Times New Roman"/>
                        <a:sym typeface="Times New Roman"/>
                      </a:endParaRPr>
                    </a:p>
                  </a:txBody>
                  <a:tcPr marL="0" marR="0" marT="0" marB="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A1BDE5"/>
                    </a:solidFill>
                  </a:tcPr>
                </a:tc>
                <a:tc>
                  <a:txBody>
                    <a:bodyPr/>
                    <a:lstStyle/>
                    <a:p>
                      <a:pPr algn="ctr" rtl="0" fontAlgn="b"/>
                      <a:r>
                        <a:rPr lang="en-US" sz="1600" b="0" dirty="0">
                          <a:effectLst/>
                          <a:latin typeface="Tw Cen MT" panose="020B0602020104020603" pitchFamily="34" charset="0"/>
                        </a:rPr>
                        <a:t>Creatinine</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E69F9E"/>
                    </a:solidFill>
                  </a:tcPr>
                </a:tc>
                <a:extLst>
                  <a:ext uri="{0D108BD9-81ED-4DB2-BD59-A6C34878D82A}">
                    <a16:rowId xmlns:a16="http://schemas.microsoft.com/office/drawing/2014/main" val="10001"/>
                  </a:ext>
                </a:extLst>
              </a:tr>
              <a:tr h="440360">
                <a:tc>
                  <a:txBody>
                    <a:bodyPr/>
                    <a:lstStyle/>
                    <a:p>
                      <a:pPr algn="ctr" rtl="0" fontAlgn="b"/>
                      <a:r>
                        <a:rPr lang="en-US" sz="1600" b="0" dirty="0">
                          <a:effectLst/>
                          <a:latin typeface="Tw Cen MT" panose="020B0602020104020603" pitchFamily="34" charset="0"/>
                        </a:rPr>
                        <a:t>50983</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3007</a:t>
                      </a:r>
                      <a:endParaRPr sz="1600" u="none" strike="noStrike" cap="none" dirty="0">
                        <a:latin typeface="+mn-lt"/>
                        <a:ea typeface="Times New Roman"/>
                        <a:cs typeface="Times New Roman"/>
                        <a:sym typeface="Times New Roman"/>
                      </a:endParaRPr>
                    </a:p>
                  </a:txBody>
                  <a:tcPr marL="0" marR="0" marT="0" marB="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A1BDE5"/>
                    </a:solidFill>
                  </a:tcPr>
                </a:tc>
                <a:tc>
                  <a:txBody>
                    <a:bodyPr/>
                    <a:lstStyle/>
                    <a:p>
                      <a:pPr algn="ctr" rtl="0" fontAlgn="b"/>
                      <a:r>
                        <a:rPr lang="en-US" sz="1600" b="0" dirty="0">
                          <a:effectLst/>
                          <a:latin typeface="Tw Cen MT" panose="020B0602020104020603" pitchFamily="34" charset="0"/>
                        </a:rPr>
                        <a:t>Potassium</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E69F9E"/>
                    </a:solidFill>
                  </a:tcPr>
                </a:tc>
                <a:extLst>
                  <a:ext uri="{0D108BD9-81ED-4DB2-BD59-A6C34878D82A}">
                    <a16:rowId xmlns:a16="http://schemas.microsoft.com/office/drawing/2014/main" val="10002"/>
                  </a:ext>
                </a:extLst>
              </a:tr>
              <a:tr h="440360">
                <a:tc>
                  <a:txBody>
                    <a:bodyPr/>
                    <a:lstStyle/>
                    <a:p>
                      <a:pPr algn="ctr" rtl="0" fontAlgn="b"/>
                      <a:r>
                        <a:rPr lang="en-US" sz="1600" b="0" dirty="0">
                          <a:effectLst/>
                          <a:latin typeface="Tw Cen MT" panose="020B0602020104020603" pitchFamily="34" charset="0"/>
                        </a:rPr>
                        <a:t>50912</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3003</a:t>
                      </a:r>
                      <a:endParaRPr sz="1600" u="none" strike="noStrike" cap="none" dirty="0">
                        <a:latin typeface="+mn-lt"/>
                        <a:ea typeface="Times New Roman"/>
                        <a:cs typeface="Times New Roman"/>
                        <a:sym typeface="Times New Roman"/>
                      </a:endParaRPr>
                    </a:p>
                  </a:txBody>
                  <a:tcPr marL="0" marR="0" marT="0" marB="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A1BDE5"/>
                    </a:solidFill>
                  </a:tcPr>
                </a:tc>
                <a:tc>
                  <a:txBody>
                    <a:bodyPr/>
                    <a:lstStyle/>
                    <a:p>
                      <a:pPr algn="ctr" rtl="0" fontAlgn="b"/>
                      <a:r>
                        <a:rPr lang="en-US" sz="1600" b="0" dirty="0">
                          <a:effectLst/>
                          <a:latin typeface="Tw Cen MT" panose="020B0602020104020603" pitchFamily="34" charset="0"/>
                        </a:rPr>
                        <a:t>Sodium</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E69F9E"/>
                    </a:solidFill>
                  </a:tcPr>
                </a:tc>
                <a:extLst>
                  <a:ext uri="{0D108BD9-81ED-4DB2-BD59-A6C34878D82A}">
                    <a16:rowId xmlns:a16="http://schemas.microsoft.com/office/drawing/2014/main" val="10003"/>
                  </a:ext>
                </a:extLst>
              </a:tr>
              <a:tr h="440360">
                <a:tc>
                  <a:txBody>
                    <a:bodyPr/>
                    <a:lstStyle/>
                    <a:p>
                      <a:pPr algn="ctr" rtl="0" fontAlgn="b"/>
                      <a:r>
                        <a:rPr lang="en-US" sz="1600" b="0" dirty="0">
                          <a:effectLst/>
                          <a:latin typeface="Tw Cen MT" panose="020B0602020104020603" pitchFamily="34" charset="0"/>
                        </a:rPr>
                        <a:t>50902</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2981</a:t>
                      </a:r>
                      <a:endParaRPr sz="1600" u="none" strike="noStrike" cap="none" dirty="0">
                        <a:latin typeface="+mn-lt"/>
                        <a:ea typeface="Times New Roman"/>
                        <a:cs typeface="Times New Roman"/>
                        <a:sym typeface="Times New Roman"/>
                      </a:endParaRPr>
                    </a:p>
                  </a:txBody>
                  <a:tcPr marL="0" marR="0" marT="0" marB="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A1BDE5"/>
                    </a:solidFill>
                  </a:tcPr>
                </a:tc>
                <a:tc>
                  <a:txBody>
                    <a:bodyPr/>
                    <a:lstStyle/>
                    <a:p>
                      <a:pPr algn="ctr" rtl="0" fontAlgn="b"/>
                      <a:r>
                        <a:rPr lang="en-US" sz="1600" b="0">
                          <a:effectLst/>
                          <a:latin typeface="Tw Cen MT" panose="020B0602020104020603" pitchFamily="34" charset="0"/>
                        </a:rPr>
                        <a:t>Chloride</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E69F9E"/>
                    </a:solidFill>
                  </a:tcPr>
                </a:tc>
                <a:extLst>
                  <a:ext uri="{0D108BD9-81ED-4DB2-BD59-A6C34878D82A}">
                    <a16:rowId xmlns:a16="http://schemas.microsoft.com/office/drawing/2014/main" val="10006"/>
                  </a:ext>
                </a:extLst>
              </a:tr>
              <a:tr h="440360">
                <a:tc>
                  <a:txBody>
                    <a:bodyPr/>
                    <a:lstStyle/>
                    <a:p>
                      <a:pPr algn="ctr" rtl="0" fontAlgn="b"/>
                      <a:r>
                        <a:rPr lang="en-US" sz="1600" b="0">
                          <a:effectLst/>
                          <a:latin typeface="Tw Cen MT" panose="020B0602020104020603" pitchFamily="34" charset="0"/>
                        </a:rPr>
                        <a:t>51006</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2974</a:t>
                      </a:r>
                      <a:endParaRPr sz="1600" u="none" strike="noStrike" cap="none" dirty="0">
                        <a:latin typeface="+mn-lt"/>
                        <a:ea typeface="Times New Roman"/>
                        <a:cs typeface="Times New Roman"/>
                        <a:sym typeface="Times New Roman"/>
                      </a:endParaRPr>
                    </a:p>
                  </a:txBody>
                  <a:tcPr marL="0" marR="0" marT="0" marB="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tc>
                  <a:txBody>
                    <a:bodyPr/>
                    <a:lstStyle/>
                    <a:p>
                      <a:pPr algn="ctr" rtl="0" fontAlgn="b"/>
                      <a:r>
                        <a:rPr lang="en-US" sz="1600" b="0" dirty="0">
                          <a:effectLst/>
                          <a:latin typeface="Tw Cen MT" panose="020B0602020104020603" pitchFamily="34" charset="0"/>
                        </a:rPr>
                        <a:t>Urea Nitrogen</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extLst>
                  <a:ext uri="{0D108BD9-81ED-4DB2-BD59-A6C34878D82A}">
                    <a16:rowId xmlns:a16="http://schemas.microsoft.com/office/drawing/2014/main" val="1391442035"/>
                  </a:ext>
                </a:extLst>
              </a:tr>
            </a:tbl>
          </a:graphicData>
        </a:graphic>
      </p:graphicFrame>
      <p:sp>
        <p:nvSpPr>
          <p:cNvPr id="5" name="Rectangle 4">
            <a:extLst>
              <a:ext uri="{FF2B5EF4-FFF2-40B4-BE49-F238E27FC236}">
                <a16:creationId xmlns:a16="http://schemas.microsoft.com/office/drawing/2014/main" id="{C6879E49-19A2-81DC-C939-EEC7FA67A0DC}"/>
              </a:ext>
            </a:extLst>
          </p:cNvPr>
          <p:cNvSpPr/>
          <p:nvPr/>
        </p:nvSpPr>
        <p:spPr>
          <a:xfrm>
            <a:off x="7411155" y="5873045"/>
            <a:ext cx="4222044" cy="19360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1C236A91-2E93-49AD-43ED-E034E02C4D57}"/>
              </a:ext>
            </a:extLst>
          </p:cNvPr>
          <p:cNvSpPr txBox="1">
            <a:spLocks/>
          </p:cNvSpPr>
          <p:nvPr/>
        </p:nvSpPr>
        <p:spPr>
          <a:xfrm>
            <a:off x="1176528" y="737616"/>
            <a:ext cx="9720072" cy="1499616"/>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none" spc="100" baseline="0">
                <a:solidFill>
                  <a:schemeClr val="tx1">
                    <a:lumMod val="95000"/>
                    <a:lumOff val="5000"/>
                  </a:schemeClr>
                </a:solidFill>
                <a:latin typeface="+mj-lt"/>
                <a:ea typeface="+mj-ea"/>
                <a:cs typeface="+mj-cs"/>
              </a:defRPr>
            </a:lvl1pPr>
          </a:lstStyle>
          <a:p>
            <a:pPr algn="ctr">
              <a:buClrTx/>
              <a:buFontTx/>
            </a:pPr>
            <a:r>
              <a:rPr lang="en-US" sz="6600">
                <a:solidFill>
                  <a:srgbClr val="000000"/>
                </a:solidFill>
              </a:rPr>
              <a:t>xxxx_join()</a:t>
            </a:r>
            <a:endParaRPr lang="en-US" sz="6600" dirty="0"/>
          </a:p>
        </p:txBody>
      </p:sp>
    </p:spTree>
    <p:extLst>
      <p:ext uri="{BB962C8B-B14F-4D97-AF65-F5344CB8AC3E}">
        <p14:creationId xmlns:p14="http://schemas.microsoft.com/office/powerpoint/2010/main" val="2634188816"/>
      </p:ext>
    </p:extLst>
  </p:cSld>
  <p:clrMapOvr>
    <a:masterClrMapping/>
  </p:clrMapOvr>
  <mc:AlternateContent xmlns:mc="http://schemas.openxmlformats.org/markup-compatibility/2006" xmlns:p159="http://schemas.microsoft.com/office/powerpoint/2015/09/main">
    <mc:Choice Requires="p159">
      <p:transition advTm="0">
        <p159:morph option="byObject"/>
      </p:transition>
    </mc:Choice>
    <mc:Fallback xmlns="">
      <p:transition advTm="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5EACDCA-C55A-887F-73D8-3072C43CD38A}"/>
              </a:ext>
            </a:extLst>
          </p:cNvPr>
          <p:cNvSpPr>
            <a:spLocks noGrp="1"/>
          </p:cNvSpPr>
          <p:nvPr>
            <p:ph type="title"/>
          </p:nvPr>
        </p:nvSpPr>
        <p:spPr/>
        <p:txBody>
          <a:bodyPr/>
          <a:lstStyle/>
          <a:p>
            <a:endParaRPr lang="en-US"/>
          </a:p>
        </p:txBody>
      </p:sp>
      <p:graphicFrame>
        <p:nvGraphicFramePr>
          <p:cNvPr id="14" name="Google Shape;147;p18">
            <a:extLst>
              <a:ext uri="{FF2B5EF4-FFF2-40B4-BE49-F238E27FC236}">
                <a16:creationId xmlns:a16="http://schemas.microsoft.com/office/drawing/2014/main" id="{9F288B88-97AF-B95A-E61A-419B02A387D8}"/>
              </a:ext>
            </a:extLst>
          </p:cNvPr>
          <p:cNvGraphicFramePr/>
          <p:nvPr>
            <p:extLst>
              <p:ext uri="{D42A27DB-BD31-4B8C-83A1-F6EECF244321}">
                <p14:modId xmlns:p14="http://schemas.microsoft.com/office/powerpoint/2010/main" val="593449788"/>
              </p:ext>
            </p:extLst>
          </p:nvPr>
        </p:nvGraphicFramePr>
        <p:xfrm>
          <a:off x="458146" y="3640666"/>
          <a:ext cx="1770876" cy="2629452"/>
        </p:xfrm>
        <a:graphic>
          <a:graphicData uri="http://schemas.openxmlformats.org/drawingml/2006/table">
            <a:tbl>
              <a:tblPr firstRow="1" bandRow="1">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effectLst>
                  <a:outerShdw blurRad="40000" dist="20000" dir="5400000" rotWithShape="0">
                    <a:srgbClr val="000000">
                      <a:alpha val="38000"/>
                    </a:srgbClr>
                  </a:outerShdw>
                </a:effectLst>
              </a:tblPr>
              <a:tblGrid>
                <a:gridCol w="910019">
                  <a:extLst>
                    <a:ext uri="{9D8B030D-6E8A-4147-A177-3AD203B41FA5}">
                      <a16:colId xmlns:a16="http://schemas.microsoft.com/office/drawing/2014/main" val="20000"/>
                    </a:ext>
                  </a:extLst>
                </a:gridCol>
                <a:gridCol w="860857">
                  <a:extLst>
                    <a:ext uri="{9D8B030D-6E8A-4147-A177-3AD203B41FA5}">
                      <a16:colId xmlns:a16="http://schemas.microsoft.com/office/drawing/2014/main" val="20001"/>
                    </a:ext>
                  </a:extLst>
                </a:gridCol>
              </a:tblGrid>
              <a:tr h="438242">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lang="en-US" sz="1800" b="1" u="none" strike="noStrike" kern="1200" cap="none" dirty="0" err="1">
                          <a:solidFill>
                            <a:schemeClr val="lt1"/>
                          </a:solidFill>
                          <a:latin typeface="+mn-lt"/>
                          <a:ea typeface="Times New Roman"/>
                          <a:cs typeface="Times New Roman"/>
                          <a:sym typeface="Times New Roman"/>
                        </a:rPr>
                        <a:t>ItemID</a:t>
                      </a:r>
                      <a:endParaRPr sz="18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a:noFill/>
                    </a:lnR>
                    <a:lnT w="9525" cap="flat" cmpd="sng" algn="ctr">
                      <a:solidFill>
                        <a:srgbClr val="4F81BD">
                          <a:shade val="95000"/>
                          <a:satMod val="105000"/>
                        </a:srgbClr>
                      </a:solidFill>
                      <a:prstDash val="solid"/>
                    </a:lnT>
                    <a:lnB w="25400" cap="flat" cmpd="sng" algn="ctr">
                      <a:solidFill>
                        <a:srgbClr val="FFFFFF"/>
                      </a:solidFill>
                      <a:prstDash val="solid"/>
                    </a:lnB>
                    <a:lnTlToBr w="12700" cmpd="sng">
                      <a:noFill/>
                      <a:prstDash val="solid"/>
                    </a:lnTlToBr>
                    <a:lnBlToTr w="12700" cmpd="sng">
                      <a:noFill/>
                      <a:prstDash val="solid"/>
                    </a:lnBlToTr>
                    <a:solidFill>
                      <a:srgbClr val="262626"/>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lang="en-US" sz="1800" b="1" u="none" strike="noStrike" kern="1200" cap="none" dirty="0">
                          <a:solidFill>
                            <a:schemeClr val="lt1"/>
                          </a:solidFill>
                          <a:latin typeface="+mn-lt"/>
                          <a:ea typeface="Times New Roman"/>
                          <a:cs typeface="Times New Roman"/>
                          <a:sym typeface="Times New Roman"/>
                        </a:rPr>
                        <a:t>Count</a:t>
                      </a:r>
                      <a:endParaRPr sz="18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4F81B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10000"/>
                  </a:ext>
                </a:extLst>
              </a:tr>
              <a:tr h="438242">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50971</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3022</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25400" cap="flat" cmpd="sng" algn="ctr">
                      <a:solidFill>
                        <a:srgbClr val="FFFFFF"/>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4F81BD">
                        <a:alpha val="40000"/>
                      </a:srgbClr>
                    </a:solidFill>
                  </a:tcPr>
                </a:tc>
                <a:extLst>
                  <a:ext uri="{0D108BD9-81ED-4DB2-BD59-A6C34878D82A}">
                    <a16:rowId xmlns:a16="http://schemas.microsoft.com/office/drawing/2014/main" val="10001"/>
                  </a:ext>
                </a:extLst>
              </a:tr>
              <a:tr h="438242">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50983</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3007</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2"/>
                  </a:ext>
                </a:extLst>
              </a:tr>
              <a:tr h="438242">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50912</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3003</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3"/>
                  </a:ext>
                </a:extLst>
              </a:tr>
              <a:tr h="438242">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50902</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2981</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6"/>
                  </a:ext>
                </a:extLst>
              </a:tr>
              <a:tr h="438242">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51006</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2974</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391442035"/>
                  </a:ext>
                </a:extLst>
              </a:tr>
            </a:tbl>
          </a:graphicData>
        </a:graphic>
      </p:graphicFrame>
      <p:graphicFrame>
        <p:nvGraphicFramePr>
          <p:cNvPr id="18" name="Google Shape;147;p18">
            <a:extLst>
              <a:ext uri="{FF2B5EF4-FFF2-40B4-BE49-F238E27FC236}">
                <a16:creationId xmlns:a16="http://schemas.microsoft.com/office/drawing/2014/main" id="{16C7A5A7-8116-DAB4-E517-2818B527C6AA}"/>
              </a:ext>
            </a:extLst>
          </p:cNvPr>
          <p:cNvGraphicFramePr/>
          <p:nvPr>
            <p:extLst>
              <p:ext uri="{D42A27DB-BD31-4B8C-83A1-F6EECF244321}">
                <p14:modId xmlns:p14="http://schemas.microsoft.com/office/powerpoint/2010/main" val="2922661064"/>
              </p:ext>
            </p:extLst>
          </p:nvPr>
        </p:nvGraphicFramePr>
        <p:xfrm>
          <a:off x="3637844" y="3635021"/>
          <a:ext cx="2571461" cy="2641602"/>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1070853">
                  <a:extLst>
                    <a:ext uri="{9D8B030D-6E8A-4147-A177-3AD203B41FA5}">
                      <a16:colId xmlns:a16="http://schemas.microsoft.com/office/drawing/2014/main" val="20000"/>
                    </a:ext>
                  </a:extLst>
                </a:gridCol>
                <a:gridCol w="1500608">
                  <a:extLst>
                    <a:ext uri="{9D8B030D-6E8A-4147-A177-3AD203B41FA5}">
                      <a16:colId xmlns:a16="http://schemas.microsoft.com/office/drawing/2014/main" val="20001"/>
                    </a:ext>
                  </a:extLst>
                </a:gridCol>
              </a:tblGrid>
              <a:tr h="440267">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kumimoji="0" lang="en-US" sz="1800" b="1" i="0" u="none" strike="noStrike" kern="1200" cap="none" spc="0" normalizeH="0" baseline="0" noProof="0" dirty="0" err="1">
                          <a:ln>
                            <a:noFill/>
                          </a:ln>
                          <a:solidFill>
                            <a:prstClr val="white"/>
                          </a:solidFill>
                          <a:effectLst/>
                          <a:uLnTx/>
                          <a:uFillTx/>
                          <a:latin typeface="+mn-lt"/>
                          <a:ea typeface="Times New Roman"/>
                          <a:cs typeface="Times New Roman"/>
                          <a:sym typeface="Times New Roman"/>
                        </a:rPr>
                        <a:t>ItemID</a:t>
                      </a:r>
                      <a:endParaRPr sz="600" u="none" strike="noStrike" cap="none" dirty="0">
                        <a:latin typeface="+mn-lt"/>
                        <a:ea typeface="Times New Roman"/>
                        <a:cs typeface="Times New Roman"/>
                        <a:sym typeface="Times New Roman"/>
                      </a:endParaRPr>
                    </a:p>
                  </a:txBody>
                  <a:tcPr marL="0" marR="0" marT="0" marB="0" anchor="ctr">
                    <a:lnL w="9525" cap="flat" cmpd="sng" algn="ctr">
                      <a:solidFill>
                        <a:srgbClr val="C0504D">
                          <a:shade val="95000"/>
                          <a:satMod val="105000"/>
                        </a:srgbClr>
                      </a:solidFill>
                      <a:prstDash val="solid"/>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kumimoji="0" lang="en-US" sz="1800" b="1" i="0" u="none" strike="noStrike" kern="1200" cap="none" spc="0" normalizeH="0" baseline="0" noProof="0" dirty="0">
                          <a:ln>
                            <a:noFill/>
                          </a:ln>
                          <a:solidFill>
                            <a:prstClr val="white"/>
                          </a:solidFill>
                          <a:effectLst/>
                          <a:uLnTx/>
                          <a:uFillTx/>
                          <a:latin typeface="+mn-lt"/>
                          <a:ea typeface="Times New Roman"/>
                          <a:cs typeface="Times New Roman"/>
                          <a:sym typeface="Times New Roman"/>
                        </a:rPr>
                        <a:t>label</a:t>
                      </a:r>
                      <a:endParaRPr sz="6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extLst>
                  <a:ext uri="{0D108BD9-81ED-4DB2-BD59-A6C34878D82A}">
                    <a16:rowId xmlns:a16="http://schemas.microsoft.com/office/drawing/2014/main" val="10000"/>
                  </a:ext>
                </a:extLst>
              </a:tr>
              <a:tr h="440267">
                <a:tc>
                  <a:txBody>
                    <a:bodyPr/>
                    <a:lstStyle/>
                    <a:p>
                      <a:pPr algn="ctr" rtl="0" fontAlgn="b"/>
                      <a:r>
                        <a:rPr lang="en-US" sz="1600" b="0" dirty="0">
                          <a:effectLst/>
                          <a:latin typeface="Tw Cen MT" panose="020B0602020104020603" pitchFamily="34" charset="0"/>
                        </a:rPr>
                        <a:t>50902</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FFFFFF"/>
                    </a:solidFill>
                  </a:tcPr>
                </a:tc>
                <a:tc>
                  <a:txBody>
                    <a:bodyPr/>
                    <a:lstStyle/>
                    <a:p>
                      <a:pPr algn="ctr" rtl="0" fontAlgn="b"/>
                      <a:r>
                        <a:rPr lang="en-US" sz="1600" b="0" dirty="0">
                          <a:effectLst/>
                          <a:latin typeface="Tw Cen MT" panose="020B0602020104020603" pitchFamily="34" charset="0"/>
                        </a:rPr>
                        <a:t>Creatinine</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C0504D">
                        <a:alpha val="40000"/>
                      </a:srgbClr>
                    </a:solidFill>
                  </a:tcPr>
                </a:tc>
                <a:extLst>
                  <a:ext uri="{0D108BD9-81ED-4DB2-BD59-A6C34878D82A}">
                    <a16:rowId xmlns:a16="http://schemas.microsoft.com/office/drawing/2014/main" val="10001"/>
                  </a:ext>
                </a:extLst>
              </a:tr>
              <a:tr h="440267">
                <a:tc>
                  <a:txBody>
                    <a:bodyPr/>
                    <a:lstStyle/>
                    <a:p>
                      <a:pPr algn="ctr" rtl="0" fontAlgn="b"/>
                      <a:r>
                        <a:rPr lang="en-US" sz="1600" b="0" dirty="0">
                          <a:effectLst/>
                          <a:latin typeface="Tw Cen MT" panose="020B0602020104020603" pitchFamily="34" charset="0"/>
                        </a:rPr>
                        <a:t>50912</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FFFFFF"/>
                    </a:solidFill>
                  </a:tcPr>
                </a:tc>
                <a:tc>
                  <a:txBody>
                    <a:bodyPr/>
                    <a:lstStyle/>
                    <a:p>
                      <a:pPr algn="ctr" rtl="0" fontAlgn="b"/>
                      <a:r>
                        <a:rPr lang="en-US" sz="1600" b="0" dirty="0">
                          <a:effectLst/>
                          <a:latin typeface="Tw Cen MT" panose="020B0602020104020603" pitchFamily="34" charset="0"/>
                        </a:rPr>
                        <a:t>Potassium</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r h="440267">
                <a:tc>
                  <a:txBody>
                    <a:bodyPr/>
                    <a:lstStyle/>
                    <a:p>
                      <a:pPr algn="ctr" rtl="0" fontAlgn="b"/>
                      <a:r>
                        <a:rPr lang="en-US" sz="1600" b="0" dirty="0">
                          <a:effectLst/>
                          <a:latin typeface="Tw Cen MT" panose="020B0602020104020603" pitchFamily="34" charset="0"/>
                        </a:rPr>
                        <a:t>50971</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FFFFFF"/>
                    </a:solidFill>
                  </a:tcPr>
                </a:tc>
                <a:tc>
                  <a:txBody>
                    <a:bodyPr/>
                    <a:lstStyle/>
                    <a:p>
                      <a:pPr algn="ctr" rtl="0" fontAlgn="b"/>
                      <a:r>
                        <a:rPr lang="en-US" sz="1600" b="0" dirty="0">
                          <a:effectLst/>
                          <a:latin typeface="Tw Cen MT" panose="020B0602020104020603" pitchFamily="34" charset="0"/>
                        </a:rPr>
                        <a:t>Sodium</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3"/>
                  </a:ext>
                </a:extLst>
              </a:tr>
              <a:tr h="440267">
                <a:tc>
                  <a:txBody>
                    <a:bodyPr/>
                    <a:lstStyle/>
                    <a:p>
                      <a:pPr algn="ctr" rtl="0" fontAlgn="b"/>
                      <a:r>
                        <a:rPr lang="en-US" sz="1600" b="0" dirty="0">
                          <a:effectLst/>
                          <a:latin typeface="Tw Cen MT" panose="020B0602020104020603" pitchFamily="34" charset="0"/>
                        </a:rPr>
                        <a:t>50983</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FFFFFF"/>
                    </a:solidFill>
                  </a:tcPr>
                </a:tc>
                <a:tc>
                  <a:txBody>
                    <a:bodyPr/>
                    <a:lstStyle/>
                    <a:p>
                      <a:pPr algn="ctr" rtl="0" fontAlgn="b"/>
                      <a:r>
                        <a:rPr lang="en-US" sz="1600" b="0">
                          <a:effectLst/>
                          <a:latin typeface="Tw Cen MT" panose="020B0602020104020603" pitchFamily="34" charset="0"/>
                        </a:rPr>
                        <a:t>Chloride</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6"/>
                  </a:ext>
                </a:extLst>
              </a:tr>
              <a:tr h="440267">
                <a:tc>
                  <a:txBody>
                    <a:bodyPr/>
                    <a:lstStyle/>
                    <a:p>
                      <a:pPr algn="ctr" rtl="0" fontAlgn="b"/>
                      <a:r>
                        <a:rPr lang="en-US" sz="1600" b="0" dirty="0">
                          <a:effectLst/>
                          <a:latin typeface="Tw Cen MT" panose="020B0602020104020603" pitchFamily="34" charset="0"/>
                        </a:rPr>
                        <a:t>51006</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FFFFFF"/>
                    </a:solidFill>
                  </a:tcPr>
                </a:tc>
                <a:tc>
                  <a:txBody>
                    <a:bodyPr/>
                    <a:lstStyle/>
                    <a:p>
                      <a:pPr algn="ctr" rtl="0" fontAlgn="b"/>
                      <a:r>
                        <a:rPr lang="en-US" sz="1600" b="0" dirty="0">
                          <a:effectLst/>
                          <a:latin typeface="Tw Cen MT" panose="020B0602020104020603" pitchFamily="34" charset="0"/>
                        </a:rPr>
                        <a:t>Urea Nitrogen</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391442035"/>
                  </a:ext>
                </a:extLst>
              </a:tr>
            </a:tbl>
          </a:graphicData>
        </a:graphic>
      </p:graphicFrame>
      <p:sp>
        <p:nvSpPr>
          <p:cNvPr id="44" name="Equals 43">
            <a:extLst>
              <a:ext uri="{FF2B5EF4-FFF2-40B4-BE49-F238E27FC236}">
                <a16:creationId xmlns:a16="http://schemas.microsoft.com/office/drawing/2014/main" id="{7229E503-56A4-3C8B-8AAA-A7C25837C0F2}"/>
              </a:ext>
            </a:extLst>
          </p:cNvPr>
          <p:cNvSpPr/>
          <p:nvPr/>
        </p:nvSpPr>
        <p:spPr>
          <a:xfrm>
            <a:off x="6564489" y="4611511"/>
            <a:ext cx="886178" cy="750711"/>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Rectangle 44">
            <a:extLst>
              <a:ext uri="{FF2B5EF4-FFF2-40B4-BE49-F238E27FC236}">
                <a16:creationId xmlns:a16="http://schemas.microsoft.com/office/drawing/2014/main" id="{AFF36B30-2B02-04E8-7744-4A1FFCF5B156}"/>
              </a:ext>
            </a:extLst>
          </p:cNvPr>
          <p:cNvSpPr/>
          <p:nvPr/>
        </p:nvSpPr>
        <p:spPr>
          <a:xfrm>
            <a:off x="502356" y="5858932"/>
            <a:ext cx="773289" cy="39511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47475295-D736-6435-F0BC-1C30A7420E70}"/>
              </a:ext>
            </a:extLst>
          </p:cNvPr>
          <p:cNvSpPr/>
          <p:nvPr/>
        </p:nvSpPr>
        <p:spPr>
          <a:xfrm>
            <a:off x="3787423" y="5864564"/>
            <a:ext cx="773289" cy="39511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Arrow: Left-Right 1">
            <a:extLst>
              <a:ext uri="{FF2B5EF4-FFF2-40B4-BE49-F238E27FC236}">
                <a16:creationId xmlns:a16="http://schemas.microsoft.com/office/drawing/2014/main" id="{7E5813AE-D336-F2B7-D65E-29CAE9507028}"/>
              </a:ext>
            </a:extLst>
          </p:cNvPr>
          <p:cNvSpPr/>
          <p:nvPr/>
        </p:nvSpPr>
        <p:spPr>
          <a:xfrm>
            <a:off x="1386805" y="5937295"/>
            <a:ext cx="2248217" cy="226438"/>
          </a:xfrm>
          <a:prstGeom prst="leftRightArrow">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Google Shape;147;p18">
            <a:extLst>
              <a:ext uri="{FF2B5EF4-FFF2-40B4-BE49-F238E27FC236}">
                <a16:creationId xmlns:a16="http://schemas.microsoft.com/office/drawing/2014/main" id="{FBCB5746-F456-AEEF-948D-9DE3717EC0FC}"/>
              </a:ext>
            </a:extLst>
          </p:cNvPr>
          <p:cNvGraphicFramePr/>
          <p:nvPr>
            <p:extLst>
              <p:ext uri="{D42A27DB-BD31-4B8C-83A1-F6EECF244321}">
                <p14:modId xmlns:p14="http://schemas.microsoft.com/office/powerpoint/2010/main" val="2024979794"/>
              </p:ext>
            </p:extLst>
          </p:nvPr>
        </p:nvGraphicFramePr>
        <p:xfrm>
          <a:off x="7793566" y="3657040"/>
          <a:ext cx="3562190" cy="2642160"/>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944723">
                  <a:extLst>
                    <a:ext uri="{9D8B030D-6E8A-4147-A177-3AD203B41FA5}">
                      <a16:colId xmlns:a16="http://schemas.microsoft.com/office/drawing/2014/main" val="20000"/>
                    </a:ext>
                  </a:extLst>
                </a:gridCol>
                <a:gridCol w="1323858">
                  <a:extLst>
                    <a:ext uri="{9D8B030D-6E8A-4147-A177-3AD203B41FA5}">
                      <a16:colId xmlns:a16="http://schemas.microsoft.com/office/drawing/2014/main" val="20001"/>
                    </a:ext>
                  </a:extLst>
                </a:gridCol>
                <a:gridCol w="1293609">
                  <a:extLst>
                    <a:ext uri="{9D8B030D-6E8A-4147-A177-3AD203B41FA5}">
                      <a16:colId xmlns:a16="http://schemas.microsoft.com/office/drawing/2014/main" val="685817056"/>
                    </a:ext>
                  </a:extLst>
                </a:gridCol>
              </a:tblGrid>
              <a:tr h="440360">
                <a:tc>
                  <a:txBody>
                    <a:bodyPr/>
                    <a:lstStyle/>
                    <a:p>
                      <a:pPr algn="ctr" rtl="0" fontAlgn="b"/>
                      <a:r>
                        <a:rPr lang="en-US" sz="1800" b="1" dirty="0" err="1">
                          <a:solidFill>
                            <a:srgbClr val="FFFFFF"/>
                          </a:solidFill>
                          <a:effectLst/>
                          <a:latin typeface="Tw Cen MT" panose="020B0602020104020603" pitchFamily="34" charset="0"/>
                        </a:rPr>
                        <a:t>ItemID</a:t>
                      </a:r>
                      <a:endParaRPr lang="en-US" sz="1800" b="1" dirty="0">
                        <a:solidFill>
                          <a:srgbClr val="FFFFFF"/>
                        </a:solidFill>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lnL>
                    <a:lnR>
                      <a:noFill/>
                    </a:lnR>
                    <a:lnT w="9525" cap="flat" cmpd="sng" algn="ctr">
                      <a:solidFill>
                        <a:srgbClr val="C0504D">
                          <a:shade val="95000"/>
                          <a:satMod val="105000"/>
                        </a:srgbClr>
                      </a:solidFill>
                      <a:prstDash val="soli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a:txBody>
                    <a:bodyPr/>
                    <a:lstStyle/>
                    <a:p>
                      <a:pPr algn="ctr" rtl="0" fontAlgn="b"/>
                      <a:r>
                        <a:rPr lang="en-US" sz="1800" b="1" dirty="0">
                          <a:solidFill>
                            <a:srgbClr val="FFFFFF"/>
                          </a:solidFill>
                          <a:effectLst/>
                          <a:latin typeface="Tw Cen MT" panose="020B0602020104020603" pitchFamily="34" charset="0"/>
                        </a:rPr>
                        <a:t>Count</a:t>
                      </a:r>
                    </a:p>
                  </a:txBody>
                  <a:tcPr marL="28575" marR="28575" marT="19050" marB="19050" anchor="ctr">
                    <a:lnL>
                      <a:noFill/>
                    </a:lnL>
                    <a:lnR>
                      <a:noFill/>
                    </a:lnR>
                    <a:lnT w="9525" cap="flat" cmpd="sng" algn="ctr">
                      <a:solidFill>
                        <a:srgbClr val="C0504D">
                          <a:shade val="95000"/>
                          <a:satMod val="105000"/>
                        </a:srgbClr>
                      </a:solidFill>
                      <a:prstDash val="soli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algn="ctr" rtl="0" fontAlgn="b"/>
                      <a:r>
                        <a:rPr kumimoji="0" lang="en-US" sz="1800" b="1" i="0" u="none" strike="noStrike" kern="1200" cap="none" spc="0" normalizeH="0" baseline="0" noProof="0" dirty="0">
                          <a:ln>
                            <a:noFill/>
                          </a:ln>
                          <a:solidFill>
                            <a:prstClr val="white"/>
                          </a:solidFill>
                          <a:effectLst/>
                          <a:uLnTx/>
                          <a:uFillTx/>
                          <a:latin typeface="+mn-lt"/>
                          <a:ea typeface="Times New Roman"/>
                          <a:cs typeface="Times New Roman"/>
                          <a:sym typeface="Times New Roman"/>
                        </a:rPr>
                        <a:t>label</a:t>
                      </a:r>
                      <a:endParaRPr lang="en-US" sz="1800" b="1" dirty="0">
                        <a:solidFill>
                          <a:srgbClr val="FFFFFF"/>
                        </a:solidFill>
                        <a:effectLst/>
                        <a:latin typeface="Tw Cen MT" panose="020B0602020104020603" pitchFamily="34" charset="0"/>
                      </a:endParaRPr>
                    </a:p>
                  </a:txBody>
                  <a:tcPr marL="28575" marR="28575" marT="19050" marB="19050" anchor="ctr">
                    <a:lnL>
                      <a:noFill/>
                    </a:lnL>
                    <a:lnR>
                      <a:noFill/>
                    </a:lnR>
                    <a:lnT w="9525" cap="flat" cmpd="sng" algn="ctr">
                      <a:solidFill>
                        <a:srgbClr val="C0504D">
                          <a:shade val="95000"/>
                          <a:satMod val="105000"/>
                        </a:srgbClr>
                      </a:solidFill>
                      <a:prstDash val="soli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C0504D"/>
                    </a:solidFill>
                  </a:tcPr>
                </a:tc>
                <a:extLst>
                  <a:ext uri="{0D108BD9-81ED-4DB2-BD59-A6C34878D82A}">
                    <a16:rowId xmlns:a16="http://schemas.microsoft.com/office/drawing/2014/main" val="10000"/>
                  </a:ext>
                </a:extLst>
              </a:tr>
              <a:tr h="440360">
                <a:tc>
                  <a:txBody>
                    <a:bodyPr/>
                    <a:lstStyle/>
                    <a:p>
                      <a:pPr algn="ctr" rtl="0" fontAlgn="b"/>
                      <a:r>
                        <a:rPr lang="en-US" sz="1600" b="0" dirty="0">
                          <a:effectLst/>
                          <a:latin typeface="Tw Cen MT" panose="020B0602020104020603" pitchFamily="34" charset="0"/>
                        </a:rPr>
                        <a:t>50971</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3022</a:t>
                      </a:r>
                      <a:endParaRPr sz="1600" u="none" strike="noStrike" cap="none" dirty="0">
                        <a:latin typeface="+mn-lt"/>
                        <a:ea typeface="Times New Roman"/>
                        <a:cs typeface="Times New Roman"/>
                        <a:sym typeface="Times New Roman"/>
                      </a:endParaRPr>
                    </a:p>
                  </a:txBody>
                  <a:tcPr marL="0" marR="0" marT="0" marB="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A1BDE5"/>
                    </a:solidFill>
                  </a:tcPr>
                </a:tc>
                <a:tc>
                  <a:txBody>
                    <a:bodyPr/>
                    <a:lstStyle/>
                    <a:p>
                      <a:pPr algn="ctr" rtl="0" fontAlgn="b"/>
                      <a:r>
                        <a:rPr lang="en-US" sz="1600" b="0" dirty="0">
                          <a:effectLst/>
                          <a:latin typeface="Tw Cen MT" panose="020B0602020104020603" pitchFamily="34" charset="0"/>
                        </a:rPr>
                        <a:t>Creatinine</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E69F9E"/>
                    </a:solidFill>
                  </a:tcPr>
                </a:tc>
                <a:extLst>
                  <a:ext uri="{0D108BD9-81ED-4DB2-BD59-A6C34878D82A}">
                    <a16:rowId xmlns:a16="http://schemas.microsoft.com/office/drawing/2014/main" val="10001"/>
                  </a:ext>
                </a:extLst>
              </a:tr>
              <a:tr h="440360">
                <a:tc>
                  <a:txBody>
                    <a:bodyPr/>
                    <a:lstStyle/>
                    <a:p>
                      <a:pPr algn="ctr" rtl="0" fontAlgn="b"/>
                      <a:r>
                        <a:rPr lang="en-US" sz="1600" b="0" dirty="0">
                          <a:effectLst/>
                          <a:latin typeface="Tw Cen MT" panose="020B0602020104020603" pitchFamily="34" charset="0"/>
                        </a:rPr>
                        <a:t>50983</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3007</a:t>
                      </a:r>
                      <a:endParaRPr sz="1600" u="none" strike="noStrike" cap="none" dirty="0">
                        <a:latin typeface="+mn-lt"/>
                        <a:ea typeface="Times New Roman"/>
                        <a:cs typeface="Times New Roman"/>
                        <a:sym typeface="Times New Roman"/>
                      </a:endParaRPr>
                    </a:p>
                  </a:txBody>
                  <a:tcPr marL="0" marR="0" marT="0" marB="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A1BDE5"/>
                    </a:solidFill>
                  </a:tcPr>
                </a:tc>
                <a:tc>
                  <a:txBody>
                    <a:bodyPr/>
                    <a:lstStyle/>
                    <a:p>
                      <a:pPr algn="ctr" rtl="0" fontAlgn="b"/>
                      <a:r>
                        <a:rPr lang="en-US" sz="1600" b="0" dirty="0">
                          <a:effectLst/>
                          <a:latin typeface="Tw Cen MT" panose="020B0602020104020603" pitchFamily="34" charset="0"/>
                        </a:rPr>
                        <a:t>Potassium</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E69F9E"/>
                    </a:solidFill>
                  </a:tcPr>
                </a:tc>
                <a:extLst>
                  <a:ext uri="{0D108BD9-81ED-4DB2-BD59-A6C34878D82A}">
                    <a16:rowId xmlns:a16="http://schemas.microsoft.com/office/drawing/2014/main" val="10002"/>
                  </a:ext>
                </a:extLst>
              </a:tr>
              <a:tr h="440360">
                <a:tc>
                  <a:txBody>
                    <a:bodyPr/>
                    <a:lstStyle/>
                    <a:p>
                      <a:pPr algn="ctr" rtl="0" fontAlgn="b"/>
                      <a:r>
                        <a:rPr lang="en-US" sz="1600" b="0">
                          <a:effectLst/>
                          <a:latin typeface="Tw Cen MT" panose="020B0602020104020603" pitchFamily="34" charset="0"/>
                        </a:rPr>
                        <a:t>50912</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3003</a:t>
                      </a:r>
                      <a:endParaRPr sz="1600" u="none" strike="noStrike" cap="none" dirty="0">
                        <a:latin typeface="+mn-lt"/>
                        <a:ea typeface="Times New Roman"/>
                        <a:cs typeface="Times New Roman"/>
                        <a:sym typeface="Times New Roman"/>
                      </a:endParaRPr>
                    </a:p>
                  </a:txBody>
                  <a:tcPr marL="0" marR="0" marT="0" marB="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A1BDE5"/>
                    </a:solidFill>
                  </a:tcPr>
                </a:tc>
                <a:tc>
                  <a:txBody>
                    <a:bodyPr/>
                    <a:lstStyle/>
                    <a:p>
                      <a:pPr algn="ctr" rtl="0" fontAlgn="b"/>
                      <a:r>
                        <a:rPr lang="en-US" sz="1600" b="0" dirty="0">
                          <a:effectLst/>
                          <a:latin typeface="Tw Cen MT" panose="020B0602020104020603" pitchFamily="34" charset="0"/>
                        </a:rPr>
                        <a:t>Sodium</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E69F9E"/>
                    </a:solidFill>
                  </a:tcPr>
                </a:tc>
                <a:extLst>
                  <a:ext uri="{0D108BD9-81ED-4DB2-BD59-A6C34878D82A}">
                    <a16:rowId xmlns:a16="http://schemas.microsoft.com/office/drawing/2014/main" val="10003"/>
                  </a:ext>
                </a:extLst>
              </a:tr>
              <a:tr h="440360">
                <a:tc>
                  <a:txBody>
                    <a:bodyPr/>
                    <a:lstStyle/>
                    <a:p>
                      <a:pPr algn="ctr" rtl="0" fontAlgn="b"/>
                      <a:r>
                        <a:rPr lang="en-US" sz="1600" b="0" dirty="0">
                          <a:effectLst/>
                          <a:latin typeface="Tw Cen MT" panose="020B0602020104020603" pitchFamily="34" charset="0"/>
                        </a:rPr>
                        <a:t>50902</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2981</a:t>
                      </a:r>
                      <a:endParaRPr sz="1600" u="none" strike="noStrike" cap="none" dirty="0">
                        <a:latin typeface="+mn-lt"/>
                        <a:ea typeface="Times New Roman"/>
                        <a:cs typeface="Times New Roman"/>
                        <a:sym typeface="Times New Roman"/>
                      </a:endParaRPr>
                    </a:p>
                  </a:txBody>
                  <a:tcPr marL="0" marR="0" marT="0" marB="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A1BDE5"/>
                    </a:solidFill>
                  </a:tcPr>
                </a:tc>
                <a:tc>
                  <a:txBody>
                    <a:bodyPr/>
                    <a:lstStyle/>
                    <a:p>
                      <a:pPr algn="ctr" rtl="0" fontAlgn="b"/>
                      <a:r>
                        <a:rPr lang="en-US" sz="1600" b="0">
                          <a:effectLst/>
                          <a:latin typeface="Tw Cen MT" panose="020B0602020104020603" pitchFamily="34" charset="0"/>
                        </a:rPr>
                        <a:t>Chloride</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E69F9E"/>
                    </a:solidFill>
                  </a:tcPr>
                </a:tc>
                <a:extLst>
                  <a:ext uri="{0D108BD9-81ED-4DB2-BD59-A6C34878D82A}">
                    <a16:rowId xmlns:a16="http://schemas.microsoft.com/office/drawing/2014/main" val="10006"/>
                  </a:ext>
                </a:extLst>
              </a:tr>
              <a:tr h="440360">
                <a:tc>
                  <a:txBody>
                    <a:bodyPr/>
                    <a:lstStyle/>
                    <a:p>
                      <a:pPr algn="ctr" rtl="0" fontAlgn="b"/>
                      <a:r>
                        <a:rPr lang="en-US" sz="1600" b="0" dirty="0">
                          <a:effectLst/>
                          <a:latin typeface="Tw Cen MT" panose="020B0602020104020603" pitchFamily="34" charset="0"/>
                        </a:rPr>
                        <a:t>51006</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2974</a:t>
                      </a:r>
                      <a:endParaRPr sz="1600" u="none" strike="noStrike" cap="none" dirty="0">
                        <a:latin typeface="+mn-lt"/>
                        <a:ea typeface="Times New Roman"/>
                        <a:cs typeface="Times New Roman"/>
                        <a:sym typeface="Times New Roman"/>
                      </a:endParaRPr>
                    </a:p>
                  </a:txBody>
                  <a:tcPr marL="0" marR="0" marT="0" marB="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A1BDE5"/>
                    </a:solidFill>
                  </a:tcPr>
                </a:tc>
                <a:tc>
                  <a:txBody>
                    <a:bodyPr/>
                    <a:lstStyle/>
                    <a:p>
                      <a:pPr algn="ctr" rtl="0" fontAlgn="b"/>
                      <a:r>
                        <a:rPr lang="en-US" sz="1600" b="0" dirty="0">
                          <a:effectLst/>
                          <a:latin typeface="Tw Cen MT" panose="020B0602020104020603" pitchFamily="34" charset="0"/>
                        </a:rPr>
                        <a:t>Urea Nitrogen</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E69F9E"/>
                    </a:solidFill>
                  </a:tcPr>
                </a:tc>
                <a:extLst>
                  <a:ext uri="{0D108BD9-81ED-4DB2-BD59-A6C34878D82A}">
                    <a16:rowId xmlns:a16="http://schemas.microsoft.com/office/drawing/2014/main" val="1391442035"/>
                  </a:ext>
                </a:extLst>
              </a:tr>
            </a:tbl>
          </a:graphicData>
        </a:graphic>
      </p:graphicFrame>
      <p:sp>
        <p:nvSpPr>
          <p:cNvPr id="5" name="Title 1">
            <a:extLst>
              <a:ext uri="{FF2B5EF4-FFF2-40B4-BE49-F238E27FC236}">
                <a16:creationId xmlns:a16="http://schemas.microsoft.com/office/drawing/2014/main" id="{54E04DDF-89A2-4900-FFB7-8449DDBFA4AA}"/>
              </a:ext>
            </a:extLst>
          </p:cNvPr>
          <p:cNvSpPr txBox="1">
            <a:spLocks/>
          </p:cNvSpPr>
          <p:nvPr/>
        </p:nvSpPr>
        <p:spPr>
          <a:xfrm>
            <a:off x="1176528" y="737616"/>
            <a:ext cx="9720072" cy="1499616"/>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none" spc="100" baseline="0">
                <a:solidFill>
                  <a:schemeClr val="tx1">
                    <a:lumMod val="95000"/>
                    <a:lumOff val="5000"/>
                  </a:schemeClr>
                </a:solidFill>
                <a:latin typeface="+mj-lt"/>
                <a:ea typeface="+mj-ea"/>
                <a:cs typeface="+mj-cs"/>
              </a:defRPr>
            </a:lvl1pPr>
          </a:lstStyle>
          <a:p>
            <a:pPr algn="ctr">
              <a:buClrTx/>
              <a:buFontTx/>
            </a:pPr>
            <a:r>
              <a:rPr lang="en-US" sz="6600">
                <a:solidFill>
                  <a:srgbClr val="000000"/>
                </a:solidFill>
              </a:rPr>
              <a:t>xxxx_join()</a:t>
            </a:r>
            <a:endParaRPr lang="en-US" sz="6600" dirty="0"/>
          </a:p>
        </p:txBody>
      </p:sp>
    </p:spTree>
    <p:extLst>
      <p:ext uri="{BB962C8B-B14F-4D97-AF65-F5344CB8AC3E}">
        <p14:creationId xmlns:p14="http://schemas.microsoft.com/office/powerpoint/2010/main" val="310353841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0D215-E01B-56F7-05F8-90A0F0B83D3F}"/>
              </a:ext>
            </a:extLst>
          </p:cNvPr>
          <p:cNvSpPr>
            <a:spLocks noGrp="1"/>
          </p:cNvSpPr>
          <p:nvPr>
            <p:ph type="title"/>
          </p:nvPr>
        </p:nvSpPr>
        <p:spPr/>
        <p:txBody>
          <a:bodyPr>
            <a:normAutofit/>
          </a:bodyPr>
          <a:lstStyle/>
          <a:p>
            <a:pPr algn="ctr"/>
            <a:r>
              <a:rPr lang="en-US" sz="6600" dirty="0" err="1">
                <a:solidFill>
                  <a:srgbClr val="000000"/>
                </a:solidFill>
              </a:rPr>
              <a:t>xxxx_join</a:t>
            </a:r>
            <a:r>
              <a:rPr lang="en-US" sz="6600" dirty="0">
                <a:solidFill>
                  <a:srgbClr val="000000"/>
                </a:solidFill>
              </a:rPr>
              <a:t>()</a:t>
            </a:r>
            <a:endParaRPr lang="en-US" sz="6600" dirty="0"/>
          </a:p>
        </p:txBody>
      </p:sp>
      <p:sp>
        <p:nvSpPr>
          <p:cNvPr id="4" name="Slide Number Placeholder 3">
            <a:extLst>
              <a:ext uri="{FF2B5EF4-FFF2-40B4-BE49-F238E27FC236}">
                <a16:creationId xmlns:a16="http://schemas.microsoft.com/office/drawing/2014/main" id="{ACD04527-7A09-041C-AB5A-9C2A5379D2AA}"/>
              </a:ext>
            </a:extLst>
          </p:cNvPr>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18</a:t>
            </a:fld>
            <a:endParaRPr lang="en-US">
              <a:solidFill>
                <a:prstClr val="black">
                  <a:lumMod val="95000"/>
                  <a:lumOff val="5000"/>
                </a:prstClr>
              </a:solidFill>
            </a:endParaRPr>
          </a:p>
        </p:txBody>
      </p:sp>
      <p:sp>
        <p:nvSpPr>
          <p:cNvPr id="6" name="Google Shape;171;p20">
            <a:extLst>
              <a:ext uri="{FF2B5EF4-FFF2-40B4-BE49-F238E27FC236}">
                <a16:creationId xmlns:a16="http://schemas.microsoft.com/office/drawing/2014/main" id="{9031DFBE-19AA-34FD-40E3-265FFEC4D541}"/>
              </a:ext>
            </a:extLst>
          </p:cNvPr>
          <p:cNvSpPr txBox="1"/>
          <p:nvPr/>
        </p:nvSpPr>
        <p:spPr>
          <a:xfrm>
            <a:off x="2057711" y="1800677"/>
            <a:ext cx="8076579" cy="1167589"/>
          </a:xfrm>
          <a:prstGeom prst="rect">
            <a:avLst/>
          </a:prstGeom>
          <a:noFill/>
          <a:ln>
            <a:noFill/>
          </a:ln>
        </p:spPr>
        <p:txBody>
          <a:bodyPr spcFirstLastPara="1" wrap="square" lIns="0" tIns="6455" rIns="0" bIns="0" anchor="t" anchorCtr="0">
            <a:noAutofit/>
          </a:bodyPr>
          <a:lstStyle/>
          <a:p>
            <a:pPr marL="6803" algn="ctr"/>
            <a:r>
              <a:rPr lang="en-US" sz="3200" dirty="0">
                <a:latin typeface="Calibri"/>
                <a:ea typeface="Calibri"/>
                <a:cs typeface="Calibri"/>
                <a:sym typeface="Calibri"/>
              </a:rPr>
              <a:t>Merge two data frames based on columns(s)</a:t>
            </a:r>
            <a:endParaRPr sz="2652" dirty="0">
              <a:latin typeface="Calibri"/>
              <a:ea typeface="Calibri"/>
              <a:cs typeface="Calibri"/>
              <a:sym typeface="Calibri"/>
            </a:endParaRPr>
          </a:p>
          <a:p>
            <a:pPr marL="73817" algn="ctr">
              <a:spcBef>
                <a:spcPts val="2354"/>
              </a:spcBef>
            </a:pPr>
            <a:endParaRPr sz="3200" dirty="0">
              <a:latin typeface="Consolas" panose="020B0609020204030204" pitchFamily="49" charset="0"/>
              <a:ea typeface="Courier New"/>
              <a:cs typeface="Consolas" panose="020B0609020204030204" pitchFamily="49" charset="0"/>
              <a:sym typeface="Courier New"/>
            </a:endParaRPr>
          </a:p>
        </p:txBody>
      </p:sp>
      <p:graphicFrame>
        <p:nvGraphicFramePr>
          <p:cNvPr id="13" name="Google Shape;147;p18">
            <a:extLst>
              <a:ext uri="{FF2B5EF4-FFF2-40B4-BE49-F238E27FC236}">
                <a16:creationId xmlns:a16="http://schemas.microsoft.com/office/drawing/2014/main" id="{960B7361-088B-AE24-CA81-31F968B17083}"/>
              </a:ext>
            </a:extLst>
          </p:cNvPr>
          <p:cNvGraphicFramePr/>
          <p:nvPr>
            <p:extLst>
              <p:ext uri="{D42A27DB-BD31-4B8C-83A1-F6EECF244321}">
                <p14:modId xmlns:p14="http://schemas.microsoft.com/office/powerpoint/2010/main" val="3200000205"/>
              </p:ext>
            </p:extLst>
          </p:nvPr>
        </p:nvGraphicFramePr>
        <p:xfrm>
          <a:off x="458145" y="3640666"/>
          <a:ext cx="2295048" cy="2629452"/>
        </p:xfrm>
        <a:graphic>
          <a:graphicData uri="http://schemas.openxmlformats.org/drawingml/2006/table">
            <a:tbl>
              <a:tblPr firstRow="1" bandRow="1">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effectLst>
                  <a:outerShdw blurRad="40000" dist="20000" dir="5400000" rotWithShape="0">
                    <a:srgbClr val="000000">
                      <a:alpha val="38000"/>
                    </a:srgbClr>
                  </a:outerShdw>
                </a:effectLst>
              </a:tblPr>
              <a:tblGrid>
                <a:gridCol w="793598">
                  <a:extLst>
                    <a:ext uri="{9D8B030D-6E8A-4147-A177-3AD203B41FA5}">
                      <a16:colId xmlns:a16="http://schemas.microsoft.com/office/drawing/2014/main" val="20000"/>
                    </a:ext>
                  </a:extLst>
                </a:gridCol>
                <a:gridCol w="750725">
                  <a:extLst>
                    <a:ext uri="{9D8B030D-6E8A-4147-A177-3AD203B41FA5}">
                      <a16:colId xmlns:a16="http://schemas.microsoft.com/office/drawing/2014/main" val="20001"/>
                    </a:ext>
                  </a:extLst>
                </a:gridCol>
                <a:gridCol w="750725">
                  <a:extLst>
                    <a:ext uri="{9D8B030D-6E8A-4147-A177-3AD203B41FA5}">
                      <a16:colId xmlns:a16="http://schemas.microsoft.com/office/drawing/2014/main" val="3360046493"/>
                    </a:ext>
                  </a:extLst>
                </a:gridCol>
              </a:tblGrid>
              <a:tr h="438242">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endParaRPr sz="18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a:noFill/>
                    </a:lnR>
                    <a:lnT w="9525" cap="flat" cmpd="sng" algn="ctr">
                      <a:solidFill>
                        <a:srgbClr val="4F81BD">
                          <a:shade val="95000"/>
                          <a:satMod val="105000"/>
                        </a:srgbClr>
                      </a:solidFill>
                      <a:prstDash val="solid"/>
                    </a:lnT>
                    <a:lnB w="25400" cap="flat" cmpd="sng" algn="ctr">
                      <a:solidFill>
                        <a:srgbClr val="FFFFFF"/>
                      </a:solidFill>
                      <a:prstDash val="solid"/>
                    </a:lnB>
                    <a:lnTlToBr w="12700" cmpd="sng">
                      <a:noFill/>
                      <a:prstDash val="solid"/>
                    </a:lnTlToBr>
                    <a:lnBlToTr w="12700" cmpd="sng">
                      <a:noFill/>
                      <a:prstDash val="solid"/>
                    </a:lnBlToTr>
                    <a:solidFill>
                      <a:schemeClr val="tx1">
                        <a:lumMod val="85000"/>
                        <a:lumOff val="15000"/>
                      </a:schemeClr>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endParaRPr sz="18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4F81B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0" marR="0" lvl="0" indent="0" algn="ctr" rtl="0">
                        <a:lnSpc>
                          <a:spcPct val="100000"/>
                        </a:lnSpc>
                        <a:spcBef>
                          <a:spcPts val="0"/>
                        </a:spcBef>
                        <a:spcAft>
                          <a:spcPts val="0"/>
                        </a:spcAft>
                        <a:buNone/>
                      </a:pPr>
                      <a:endParaRPr sz="18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4F81B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10000"/>
                  </a:ext>
                </a:extLst>
              </a:tr>
              <a:tr h="438242">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4F81BD">
                        <a:alpha val="40000"/>
                      </a:srgbClr>
                    </a:solidFill>
                  </a:tcPr>
                </a:tc>
                <a:tc>
                  <a:txBody>
                    <a:body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25400" cap="flat" cmpd="sng" algn="ctr">
                      <a:solidFill>
                        <a:srgbClr val="FFFFFF"/>
                      </a:solidFill>
                      <a:prstDash val="solid"/>
                      <a:round/>
                      <a:headEnd type="none" w="med" len="med"/>
                      <a:tailEnd type="none" w="med" len="me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4F81BD">
                        <a:alpha val="40000"/>
                      </a:srgbClr>
                    </a:solidFill>
                  </a:tcPr>
                </a:tc>
                <a:extLst>
                  <a:ext uri="{0D108BD9-81ED-4DB2-BD59-A6C34878D82A}">
                    <a16:rowId xmlns:a16="http://schemas.microsoft.com/office/drawing/2014/main" val="10001"/>
                  </a:ext>
                </a:extLst>
              </a:tr>
              <a:tr h="438242">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round/>
                      <a:headEnd type="none" w="med" len="med"/>
                      <a:tailEnd type="none" w="med" len="me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2"/>
                  </a:ext>
                </a:extLst>
              </a:tr>
              <a:tr h="438242">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round/>
                      <a:headEnd type="none" w="med" len="med"/>
                      <a:tailEnd type="none" w="med" len="me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3"/>
                  </a:ext>
                </a:extLst>
              </a:tr>
              <a:tr h="438242">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round/>
                      <a:headEnd type="none" w="med" len="med"/>
                      <a:tailEnd type="none" w="med" len="me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6"/>
                  </a:ext>
                </a:extLst>
              </a:tr>
              <a:tr h="438242">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round/>
                      <a:headEnd type="none" w="med" len="med"/>
                      <a:tailEnd type="none" w="med" len="me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391442035"/>
                  </a:ext>
                </a:extLst>
              </a:tr>
            </a:tbl>
          </a:graphicData>
        </a:graphic>
      </p:graphicFrame>
      <p:graphicFrame>
        <p:nvGraphicFramePr>
          <p:cNvPr id="14" name="Google Shape;147;p18">
            <a:extLst>
              <a:ext uri="{FF2B5EF4-FFF2-40B4-BE49-F238E27FC236}">
                <a16:creationId xmlns:a16="http://schemas.microsoft.com/office/drawing/2014/main" id="{CE4AAE16-0F83-6EBD-B7D6-51C209E21BAB}"/>
              </a:ext>
            </a:extLst>
          </p:cNvPr>
          <p:cNvGraphicFramePr/>
          <p:nvPr>
            <p:extLst>
              <p:ext uri="{D42A27DB-BD31-4B8C-83A1-F6EECF244321}">
                <p14:modId xmlns:p14="http://schemas.microsoft.com/office/powerpoint/2010/main" val="2963821734"/>
              </p:ext>
            </p:extLst>
          </p:nvPr>
        </p:nvGraphicFramePr>
        <p:xfrm>
          <a:off x="3637844" y="3635021"/>
          <a:ext cx="2571460" cy="2641602"/>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676230">
                  <a:extLst>
                    <a:ext uri="{9D8B030D-6E8A-4147-A177-3AD203B41FA5}">
                      <a16:colId xmlns:a16="http://schemas.microsoft.com/office/drawing/2014/main" val="20000"/>
                    </a:ext>
                  </a:extLst>
                </a:gridCol>
                <a:gridCol w="947615">
                  <a:extLst>
                    <a:ext uri="{9D8B030D-6E8A-4147-A177-3AD203B41FA5}">
                      <a16:colId xmlns:a16="http://schemas.microsoft.com/office/drawing/2014/main" val="20001"/>
                    </a:ext>
                  </a:extLst>
                </a:gridCol>
                <a:gridCol w="947615">
                  <a:extLst>
                    <a:ext uri="{9D8B030D-6E8A-4147-A177-3AD203B41FA5}">
                      <a16:colId xmlns:a16="http://schemas.microsoft.com/office/drawing/2014/main" val="746845175"/>
                    </a:ext>
                  </a:extLst>
                </a:gridCol>
              </a:tblGrid>
              <a:tr h="440267">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endParaRPr sz="600" u="none" strike="noStrike" cap="none" dirty="0">
                        <a:latin typeface="+mn-lt"/>
                        <a:ea typeface="Times New Roman"/>
                        <a:cs typeface="Times New Roman"/>
                        <a:sym typeface="Times New Roman"/>
                      </a:endParaRPr>
                    </a:p>
                  </a:txBody>
                  <a:tcPr marL="0" marR="0" marT="0" marB="0" anchor="ctr">
                    <a:lnL w="9525" cap="flat" cmpd="sng" algn="ctr">
                      <a:solidFill>
                        <a:srgbClr val="C0504D">
                          <a:shade val="95000"/>
                          <a:satMod val="105000"/>
                        </a:srgbClr>
                      </a:solidFill>
                      <a:prstDash val="solid"/>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tx1">
                        <a:lumMod val="85000"/>
                        <a:lumOff val="15000"/>
                      </a:schemeClr>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endParaRPr sz="6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tc>
                  <a:txBody>
                    <a:bodyPr/>
                    <a:lstStyle/>
                    <a:p>
                      <a:pPr marL="0" marR="0" lvl="0" indent="0" algn="ctr" rtl="0">
                        <a:lnSpc>
                          <a:spcPct val="100000"/>
                        </a:lnSpc>
                        <a:spcBef>
                          <a:spcPts val="0"/>
                        </a:spcBef>
                        <a:spcAft>
                          <a:spcPts val="0"/>
                        </a:spcAft>
                        <a:buNone/>
                      </a:pPr>
                      <a:endParaRPr sz="6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extLst>
                  <a:ext uri="{0D108BD9-81ED-4DB2-BD59-A6C34878D82A}">
                    <a16:rowId xmlns:a16="http://schemas.microsoft.com/office/drawing/2014/main" val="10000"/>
                  </a:ext>
                </a:extLst>
              </a:tr>
              <a:tr h="440267">
                <a:tc>
                  <a:txBody>
                    <a:bodyPr/>
                    <a:lstStyle/>
                    <a:p>
                      <a:pPr algn="ctr" rtl="0" fontAlgn="b"/>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C0504D">
                        <a:alpha val="40000"/>
                      </a:srgbClr>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25400" cap="flat" cmpd="sng" algn="ctr">
                      <a:solidFill>
                        <a:srgbClr val="FFFFFF"/>
                      </a:solidFill>
                      <a:prstDash val="solid"/>
                      <a:round/>
                      <a:headEnd type="none" w="med" len="med"/>
                      <a:tailEnd type="none" w="med" len="med"/>
                    </a:lnT>
                    <a:lnB w="9525" cap="flat" cmpd="sng" algn="ctr">
                      <a:solidFill>
                        <a:srgbClr val="C0504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C0504D">
                        <a:alpha val="40000"/>
                      </a:srgbClr>
                    </a:solidFill>
                  </a:tcPr>
                </a:tc>
                <a:extLst>
                  <a:ext uri="{0D108BD9-81ED-4DB2-BD59-A6C34878D82A}">
                    <a16:rowId xmlns:a16="http://schemas.microsoft.com/office/drawing/2014/main" val="10001"/>
                  </a:ext>
                </a:extLst>
              </a:tr>
              <a:tr h="440267">
                <a:tc>
                  <a:txBody>
                    <a:bodyPr/>
                    <a:lstStyle/>
                    <a:p>
                      <a:pPr algn="ctr" rtl="0" fontAlgn="b"/>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round/>
                      <a:headEnd type="none" w="med" len="med"/>
                      <a:tailEnd type="none" w="med" len="med"/>
                    </a:lnT>
                    <a:lnB w="9525" cap="flat" cmpd="sng" algn="ctr">
                      <a:solidFill>
                        <a:srgbClr val="C0504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r h="440267">
                <a:tc>
                  <a:txBody>
                    <a:bodyPr/>
                    <a:lstStyle/>
                    <a:p>
                      <a:pPr algn="ctr" rtl="0" fontAlgn="b"/>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round/>
                      <a:headEnd type="none" w="med" len="med"/>
                      <a:tailEnd type="none" w="med" len="med"/>
                    </a:lnT>
                    <a:lnB w="9525" cap="flat" cmpd="sng" algn="ctr">
                      <a:solidFill>
                        <a:srgbClr val="C0504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3"/>
                  </a:ext>
                </a:extLst>
              </a:tr>
              <a:tr h="440267">
                <a:tc>
                  <a:txBody>
                    <a:bodyPr/>
                    <a:lstStyle/>
                    <a:p>
                      <a:pPr algn="ctr" rtl="0" fontAlgn="b"/>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round/>
                      <a:headEnd type="none" w="med" len="med"/>
                      <a:tailEnd type="none" w="med" len="med"/>
                    </a:lnT>
                    <a:lnB w="9525" cap="flat" cmpd="sng" algn="ctr">
                      <a:solidFill>
                        <a:srgbClr val="C0504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6"/>
                  </a:ext>
                </a:extLst>
              </a:tr>
              <a:tr h="440267">
                <a:tc>
                  <a:txBody>
                    <a:bodyPr/>
                    <a:lstStyle/>
                    <a:p>
                      <a:pPr algn="ctr" rtl="0" fontAlgn="b"/>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round/>
                      <a:headEnd type="none" w="med" len="med"/>
                      <a:tailEnd type="none" w="med" len="me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391442035"/>
                  </a:ext>
                </a:extLst>
              </a:tr>
            </a:tbl>
          </a:graphicData>
        </a:graphic>
      </p:graphicFrame>
      <p:graphicFrame>
        <p:nvGraphicFramePr>
          <p:cNvPr id="18" name="Google Shape;147;p18">
            <a:extLst>
              <a:ext uri="{FF2B5EF4-FFF2-40B4-BE49-F238E27FC236}">
                <a16:creationId xmlns:a16="http://schemas.microsoft.com/office/drawing/2014/main" id="{0A22C44E-4B7C-1E72-2E82-E66816313C26}"/>
              </a:ext>
            </a:extLst>
          </p:cNvPr>
          <p:cNvGraphicFramePr/>
          <p:nvPr>
            <p:extLst>
              <p:ext uri="{D42A27DB-BD31-4B8C-83A1-F6EECF244321}">
                <p14:modId xmlns:p14="http://schemas.microsoft.com/office/powerpoint/2010/main" val="3414968423"/>
              </p:ext>
            </p:extLst>
          </p:nvPr>
        </p:nvGraphicFramePr>
        <p:xfrm>
          <a:off x="7435122" y="3657040"/>
          <a:ext cx="4282189" cy="2642160"/>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814465">
                  <a:extLst>
                    <a:ext uri="{9D8B030D-6E8A-4147-A177-3AD203B41FA5}">
                      <a16:colId xmlns:a16="http://schemas.microsoft.com/office/drawing/2014/main" val="20000"/>
                    </a:ext>
                  </a:extLst>
                </a:gridCol>
                <a:gridCol w="757546">
                  <a:extLst>
                    <a:ext uri="{9D8B030D-6E8A-4147-A177-3AD203B41FA5}">
                      <a16:colId xmlns:a16="http://schemas.microsoft.com/office/drawing/2014/main" val="20001"/>
                    </a:ext>
                  </a:extLst>
                </a:gridCol>
                <a:gridCol w="917366">
                  <a:extLst>
                    <a:ext uri="{9D8B030D-6E8A-4147-A177-3AD203B41FA5}">
                      <a16:colId xmlns:a16="http://schemas.microsoft.com/office/drawing/2014/main" val="2484593293"/>
                    </a:ext>
                  </a:extLst>
                </a:gridCol>
                <a:gridCol w="896406">
                  <a:extLst>
                    <a:ext uri="{9D8B030D-6E8A-4147-A177-3AD203B41FA5}">
                      <a16:colId xmlns:a16="http://schemas.microsoft.com/office/drawing/2014/main" val="685817056"/>
                    </a:ext>
                  </a:extLst>
                </a:gridCol>
                <a:gridCol w="896406">
                  <a:extLst>
                    <a:ext uri="{9D8B030D-6E8A-4147-A177-3AD203B41FA5}">
                      <a16:colId xmlns:a16="http://schemas.microsoft.com/office/drawing/2014/main" val="4247162122"/>
                    </a:ext>
                  </a:extLst>
                </a:gridCol>
              </a:tblGrid>
              <a:tr h="440360">
                <a:tc>
                  <a:txBody>
                    <a:bodyPr/>
                    <a:lstStyle/>
                    <a:p>
                      <a:pPr algn="ctr" rtl="0" fontAlgn="b"/>
                      <a:endParaRPr lang="en-US" sz="1800" b="1" dirty="0">
                        <a:solidFill>
                          <a:srgbClr val="FFFFFF"/>
                        </a:solidFill>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lnL>
                    <a:lnR>
                      <a:noFill/>
                    </a:lnR>
                    <a:lnT w="9525" cap="flat" cmpd="sng" algn="ctr">
                      <a:solidFill>
                        <a:srgbClr val="C0504D">
                          <a:shade val="95000"/>
                          <a:satMod val="105000"/>
                        </a:srgbClr>
                      </a:solidFill>
                      <a:prstDash val="soli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chemeClr val="tx1">
                        <a:lumMod val="85000"/>
                        <a:lumOff val="15000"/>
                      </a:schemeClr>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endParaRPr sz="18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C0504D">
                          <a:shade val="95000"/>
                          <a:satMod val="105000"/>
                        </a:srgbClr>
                      </a:solidFill>
                      <a:prstDash val="soli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0" marR="0" lvl="0" indent="0" algn="ctr" rtl="0">
                        <a:lnSpc>
                          <a:spcPct val="100000"/>
                        </a:lnSpc>
                        <a:spcBef>
                          <a:spcPts val="0"/>
                        </a:spcBef>
                        <a:spcAft>
                          <a:spcPts val="0"/>
                        </a:spcAft>
                        <a:buNone/>
                      </a:pPr>
                      <a:endParaRPr sz="18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C0504D">
                          <a:shade val="95000"/>
                          <a:satMod val="105000"/>
                        </a:srgbClr>
                      </a:solidFill>
                      <a:prstDash val="soli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algn="ctr" rtl="0" fontAlgn="b"/>
                      <a:endParaRPr lang="en-US" sz="1800" b="1" dirty="0">
                        <a:solidFill>
                          <a:srgbClr val="FFFFFF"/>
                        </a:solidFill>
                        <a:effectLst/>
                        <a:latin typeface="Tw Cen MT" panose="020B0602020104020603" pitchFamily="34" charset="0"/>
                      </a:endParaRPr>
                    </a:p>
                  </a:txBody>
                  <a:tcPr marL="28575" marR="28575" marT="19050" marB="19050" anchor="ctr">
                    <a:lnL>
                      <a:noFill/>
                    </a:lnL>
                    <a:lnR>
                      <a:noFill/>
                    </a:lnR>
                    <a:lnT w="9525" cap="flat" cmpd="sng" algn="ctr">
                      <a:solidFill>
                        <a:srgbClr val="C0504D">
                          <a:shade val="95000"/>
                          <a:satMod val="105000"/>
                        </a:srgbClr>
                      </a:solidFill>
                      <a:prstDash val="soli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C0504D"/>
                    </a:solidFill>
                  </a:tcPr>
                </a:tc>
                <a:tc>
                  <a:txBody>
                    <a:bodyPr/>
                    <a:lstStyle/>
                    <a:p>
                      <a:pPr algn="ctr" rtl="0" fontAlgn="b"/>
                      <a:endParaRPr lang="en-US" sz="1800" b="1" dirty="0">
                        <a:solidFill>
                          <a:srgbClr val="FFFFFF"/>
                        </a:solidFill>
                        <a:effectLst/>
                        <a:latin typeface="Tw Cen MT" panose="020B0602020104020603" pitchFamily="34" charset="0"/>
                      </a:endParaRPr>
                    </a:p>
                  </a:txBody>
                  <a:tcPr marL="28575" marR="28575" marT="19050" marB="19050" anchor="ctr">
                    <a:lnL>
                      <a:noFill/>
                    </a:lnL>
                    <a:lnR>
                      <a:noFill/>
                    </a:lnR>
                    <a:lnT w="9525" cap="flat" cmpd="sng" algn="ctr">
                      <a:solidFill>
                        <a:srgbClr val="C0504D">
                          <a:shade val="95000"/>
                          <a:satMod val="105000"/>
                        </a:srgbClr>
                      </a:solidFill>
                      <a:prstDash val="soli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C0504D"/>
                    </a:solidFill>
                  </a:tcPr>
                </a:tc>
                <a:extLst>
                  <a:ext uri="{0D108BD9-81ED-4DB2-BD59-A6C34878D82A}">
                    <a16:rowId xmlns:a16="http://schemas.microsoft.com/office/drawing/2014/main" val="10000"/>
                  </a:ext>
                </a:extLst>
              </a:tr>
              <a:tr h="440360">
                <a:tc>
                  <a:txBody>
                    <a:bodyPr/>
                    <a:lstStyle/>
                    <a:p>
                      <a:pPr algn="ctr" rtl="0" fontAlgn="b"/>
                      <a:endParaRPr lang="en-US" sz="1600" b="0" dirty="0">
                        <a:effectLst/>
                        <a:latin typeface="Tw Cen MT" panose="020B0602020104020603" pitchFamily="34" charset="0"/>
                      </a:endParaRP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9FBCE5"/>
                    </a:solidFill>
                  </a:tcPr>
                </a:tc>
                <a:tc>
                  <a:txBody>
                    <a:body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9FBCE5"/>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E6A09F"/>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E6A09F"/>
                    </a:solidFill>
                  </a:tcPr>
                </a:tc>
                <a:extLst>
                  <a:ext uri="{0D108BD9-81ED-4DB2-BD59-A6C34878D82A}">
                    <a16:rowId xmlns:a16="http://schemas.microsoft.com/office/drawing/2014/main" val="10001"/>
                  </a:ext>
                </a:extLst>
              </a:tr>
              <a:tr h="440360">
                <a:tc>
                  <a:txBody>
                    <a:bodyPr/>
                    <a:lstStyle/>
                    <a:p>
                      <a:pPr algn="ctr" rtl="0" fontAlgn="b"/>
                      <a:endParaRPr lang="en-US" sz="1600" b="0" dirty="0">
                        <a:effectLst/>
                        <a:latin typeface="Tw Cen MT" panose="020B0602020104020603" pitchFamily="34" charset="0"/>
                      </a:endParaRP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9FBCE5"/>
                    </a:solidFill>
                  </a:tcPr>
                </a:tc>
                <a:tc>
                  <a:txBody>
                    <a:body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9FBCE5"/>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E6A09F"/>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E6A09F"/>
                    </a:solidFill>
                  </a:tcPr>
                </a:tc>
                <a:extLst>
                  <a:ext uri="{0D108BD9-81ED-4DB2-BD59-A6C34878D82A}">
                    <a16:rowId xmlns:a16="http://schemas.microsoft.com/office/drawing/2014/main" val="10002"/>
                  </a:ext>
                </a:extLst>
              </a:tr>
              <a:tr h="440360">
                <a:tc>
                  <a:txBody>
                    <a:bodyPr/>
                    <a:lstStyle/>
                    <a:p>
                      <a:pPr algn="ctr" rtl="0" fontAlgn="b"/>
                      <a:endParaRPr lang="en-US" sz="1600" b="0" dirty="0">
                        <a:effectLst/>
                        <a:latin typeface="Tw Cen MT" panose="020B0602020104020603" pitchFamily="34" charset="0"/>
                      </a:endParaRP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9FBCE5"/>
                    </a:solidFill>
                  </a:tcPr>
                </a:tc>
                <a:tc>
                  <a:txBody>
                    <a:body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9FBCE5"/>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E6A09F"/>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E6A09F"/>
                    </a:solidFill>
                  </a:tcPr>
                </a:tc>
                <a:extLst>
                  <a:ext uri="{0D108BD9-81ED-4DB2-BD59-A6C34878D82A}">
                    <a16:rowId xmlns:a16="http://schemas.microsoft.com/office/drawing/2014/main" val="10003"/>
                  </a:ext>
                </a:extLst>
              </a:tr>
              <a:tr h="440360">
                <a:tc>
                  <a:txBody>
                    <a:bodyPr/>
                    <a:lstStyle/>
                    <a:p>
                      <a:pPr algn="ctr" rtl="0" fontAlgn="b"/>
                      <a:endParaRPr lang="en-US" sz="1600" b="0" dirty="0">
                        <a:effectLst/>
                        <a:latin typeface="Tw Cen MT" panose="020B0602020104020603" pitchFamily="34" charset="0"/>
                      </a:endParaRP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9FBCE5"/>
                    </a:solidFill>
                  </a:tcPr>
                </a:tc>
                <a:tc>
                  <a:txBody>
                    <a:body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9FBCE5"/>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E6A09F"/>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E6A09F"/>
                    </a:solidFill>
                  </a:tcPr>
                </a:tc>
                <a:extLst>
                  <a:ext uri="{0D108BD9-81ED-4DB2-BD59-A6C34878D82A}">
                    <a16:rowId xmlns:a16="http://schemas.microsoft.com/office/drawing/2014/main" val="10006"/>
                  </a:ext>
                </a:extLst>
              </a:tr>
              <a:tr h="440360">
                <a:tc>
                  <a:txBody>
                    <a:bodyPr/>
                    <a:lstStyle/>
                    <a:p>
                      <a:pPr algn="ctr" rtl="0" fontAlgn="b"/>
                      <a:endParaRPr lang="en-US" sz="1600" b="0" dirty="0">
                        <a:effectLst/>
                        <a:latin typeface="Tw Cen MT" panose="020B0602020104020603" pitchFamily="34" charset="0"/>
                      </a:endParaRP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9FBCE5"/>
                    </a:solidFill>
                  </a:tcPr>
                </a:tc>
                <a:tc>
                  <a:txBody>
                    <a:body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9FBCE5"/>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E6A09F"/>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E6A09F"/>
                    </a:solidFill>
                  </a:tcPr>
                </a:tc>
                <a:extLst>
                  <a:ext uri="{0D108BD9-81ED-4DB2-BD59-A6C34878D82A}">
                    <a16:rowId xmlns:a16="http://schemas.microsoft.com/office/drawing/2014/main" val="1391442035"/>
                  </a:ext>
                </a:extLst>
              </a:tr>
            </a:tbl>
          </a:graphicData>
        </a:graphic>
      </p:graphicFrame>
      <p:grpSp>
        <p:nvGrpSpPr>
          <p:cNvPr id="25" name="Group 24">
            <a:extLst>
              <a:ext uri="{FF2B5EF4-FFF2-40B4-BE49-F238E27FC236}">
                <a16:creationId xmlns:a16="http://schemas.microsoft.com/office/drawing/2014/main" id="{DE0CAB95-6890-E024-33E7-AF440641FFBB}"/>
              </a:ext>
            </a:extLst>
          </p:cNvPr>
          <p:cNvGrpSpPr/>
          <p:nvPr/>
        </p:nvGrpSpPr>
        <p:grpSpPr>
          <a:xfrm>
            <a:off x="764015" y="2383929"/>
            <a:ext cx="10877531" cy="809030"/>
            <a:chOff x="764015" y="2383929"/>
            <a:chExt cx="10877531" cy="809030"/>
          </a:xfrm>
        </p:grpSpPr>
        <p:sp>
          <p:nvSpPr>
            <p:cNvPr id="21" name="Google Shape;131;p17">
              <a:extLst>
                <a:ext uri="{FF2B5EF4-FFF2-40B4-BE49-F238E27FC236}">
                  <a16:creationId xmlns:a16="http://schemas.microsoft.com/office/drawing/2014/main" id="{37306C26-4E95-CEA6-AFDE-10BEE9E632A9}"/>
                </a:ext>
              </a:extLst>
            </p:cNvPr>
            <p:cNvSpPr/>
            <p:nvPr/>
          </p:nvSpPr>
          <p:spPr>
            <a:xfrm>
              <a:off x="935096" y="2383929"/>
              <a:ext cx="10400563"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rgbClr val="000000">
                  <a:lumMod val="85000"/>
                  <a:lumOff val="15000"/>
                </a:srgbClr>
              </a:solidFill>
            </a:ln>
          </p:spPr>
          <p:txBody>
            <a:bodyPr spcFirstLastPara="1" wrap="square" lIns="0" tIns="0" rIns="0" bIns="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964" b="0" i="0" u="none" strike="noStrike" kern="0" cap="none" spc="0" normalizeH="0" baseline="0" noProof="0">
                <a:ln>
                  <a:noFill/>
                </a:ln>
                <a:solidFill>
                  <a:sysClr val="windowText" lastClr="000000"/>
                </a:solidFill>
                <a:effectLst/>
                <a:uLnTx/>
                <a:uFillTx/>
              </a:endParaRPr>
            </a:p>
          </p:txBody>
        </p:sp>
        <p:sp>
          <p:nvSpPr>
            <p:cNvPr id="22" name="Rectangle 21">
              <a:extLst>
                <a:ext uri="{FF2B5EF4-FFF2-40B4-BE49-F238E27FC236}">
                  <a16:creationId xmlns:a16="http://schemas.microsoft.com/office/drawing/2014/main" id="{59C95819-35CE-26E3-9DB0-AA111C5909BF}"/>
                </a:ext>
              </a:extLst>
            </p:cNvPr>
            <p:cNvSpPr/>
            <p:nvPr/>
          </p:nvSpPr>
          <p:spPr>
            <a:xfrm>
              <a:off x="764015" y="2463345"/>
              <a:ext cx="10877531" cy="584775"/>
            </a:xfrm>
            <a:prstGeom prst="rect">
              <a:avLst/>
            </a:prstGeom>
          </p:spPr>
          <p:txBody>
            <a:bodyPr wrap="square">
              <a:spAutoFit/>
            </a:bodyPr>
            <a:lstStyle/>
            <a:p>
              <a:pPr marL="146953">
                <a:spcBef>
                  <a:spcPts val="2126"/>
                </a:spcBef>
              </a:pPr>
              <a:r>
                <a:rPr lang="en-US" sz="3200" dirty="0" err="1">
                  <a:latin typeface="Consolas" panose="020B0609020204030204" pitchFamily="49" charset="0"/>
                  <a:ea typeface="Courier New"/>
                  <a:cs typeface="Consolas" panose="020B0609020204030204" pitchFamily="49" charset="0"/>
                  <a:sym typeface="Courier New"/>
                </a:rPr>
                <a:t>xxxx_join</a:t>
              </a:r>
              <a:r>
                <a:rPr lang="en-US" sz="3200" dirty="0">
                  <a:latin typeface="Consolas" panose="020B0609020204030204" pitchFamily="49" charset="0"/>
                  <a:ea typeface="Courier New"/>
                  <a:cs typeface="Consolas" panose="020B0609020204030204" pitchFamily="49" charset="0"/>
                  <a:sym typeface="Courier New"/>
                </a:rPr>
                <a:t>(</a:t>
              </a:r>
              <a:r>
                <a:rPr lang="en-US" sz="3200" dirty="0">
                  <a:solidFill>
                    <a:srgbClr val="0365C0"/>
                  </a:solidFill>
                  <a:latin typeface="Consolas" panose="020B0609020204030204" pitchFamily="49" charset="0"/>
                  <a:ea typeface="Courier New"/>
                  <a:cs typeface="Consolas" panose="020B0609020204030204" pitchFamily="49" charset="0"/>
                  <a:sym typeface="Courier New"/>
                </a:rPr>
                <a:t>df1, </a:t>
              </a:r>
              <a:r>
                <a:rPr lang="en-US" sz="3200" dirty="0">
                  <a:solidFill>
                    <a:srgbClr val="C0504D"/>
                  </a:solidFill>
                  <a:latin typeface="Consolas" panose="020B0609020204030204" pitchFamily="49" charset="0"/>
                  <a:ea typeface="Courier New"/>
                  <a:cs typeface="Consolas" panose="020B0609020204030204" pitchFamily="49" charset="0"/>
                  <a:sym typeface="Courier New"/>
                </a:rPr>
                <a:t>df2,</a:t>
              </a:r>
              <a:r>
                <a:rPr lang="en-US" sz="3200" dirty="0">
                  <a:solidFill>
                    <a:srgbClr val="9BBB59"/>
                  </a:solidFill>
                  <a:latin typeface="Consolas" panose="020B0609020204030204" pitchFamily="49" charset="0"/>
                  <a:ea typeface="Courier New"/>
                  <a:cs typeface="Consolas" panose="020B0609020204030204" pitchFamily="49" charset="0"/>
                  <a:sym typeface="Courier New"/>
                </a:rPr>
                <a:t> </a:t>
              </a:r>
              <a:r>
                <a:rPr lang="en-US" sz="3200" dirty="0" err="1">
                  <a:solidFill>
                    <a:schemeClr val="tx1">
                      <a:lumMod val="85000"/>
                      <a:lumOff val="15000"/>
                    </a:schemeClr>
                  </a:solidFill>
                  <a:latin typeface="Consolas" panose="020B0609020204030204" pitchFamily="49" charset="0"/>
                  <a:ea typeface="Courier New"/>
                  <a:cs typeface="Consolas" panose="020B0609020204030204" pitchFamily="49" charset="0"/>
                  <a:sym typeface="Courier New"/>
                </a:rPr>
                <a:t>join_by</a:t>
              </a:r>
              <a:r>
                <a:rPr lang="en-US" sz="3200" dirty="0">
                  <a:solidFill>
                    <a:schemeClr val="tx1">
                      <a:lumMod val="85000"/>
                      <a:lumOff val="15000"/>
                    </a:schemeClr>
                  </a:solidFill>
                  <a:latin typeface="Consolas" panose="020B0609020204030204" pitchFamily="49" charset="0"/>
                  <a:ea typeface="Courier New"/>
                  <a:cs typeface="Consolas" panose="020B0609020204030204" pitchFamily="49" charset="0"/>
                  <a:sym typeface="Courier New"/>
                </a:rPr>
                <a:t>(</a:t>
              </a:r>
              <a:r>
                <a:rPr lang="en-US" sz="3200" b="1" dirty="0" err="1">
                  <a:ln w="0"/>
                  <a:solidFill>
                    <a:schemeClr val="tx1"/>
                  </a:solidFill>
                  <a:latin typeface="Consolas" panose="020B0609020204030204" pitchFamily="49" charset="0"/>
                  <a:ea typeface="Courier New"/>
                  <a:cs typeface="Consolas" panose="020B0609020204030204" pitchFamily="49" charset="0"/>
                  <a:sym typeface="Courier New"/>
                </a:rPr>
                <a:t>shared_column</a:t>
              </a:r>
              <a:r>
                <a:rPr lang="en-US" sz="3200" dirty="0">
                  <a:solidFill>
                    <a:schemeClr val="tx1">
                      <a:lumMod val="85000"/>
                      <a:lumOff val="15000"/>
                    </a:schemeClr>
                  </a:solidFill>
                  <a:latin typeface="Consolas" panose="020B0609020204030204" pitchFamily="49" charset="0"/>
                  <a:ea typeface="Courier New"/>
                  <a:cs typeface="Consolas" panose="020B0609020204030204" pitchFamily="49" charset="0"/>
                  <a:sym typeface="Courier New"/>
                </a:rPr>
                <a:t>)</a:t>
              </a:r>
              <a:r>
                <a:rPr lang="en-US" sz="3200" dirty="0">
                  <a:latin typeface="Consolas" panose="020B0609020204030204" pitchFamily="49" charset="0"/>
                  <a:ea typeface="Courier New"/>
                  <a:cs typeface="Consolas" panose="020B0609020204030204" pitchFamily="49" charset="0"/>
                  <a:sym typeface="Courier New"/>
                </a:rPr>
                <a:t>)</a:t>
              </a:r>
            </a:p>
          </p:txBody>
        </p:sp>
      </p:grpSp>
      <p:grpSp>
        <p:nvGrpSpPr>
          <p:cNvPr id="26" name="Group 25">
            <a:extLst>
              <a:ext uri="{FF2B5EF4-FFF2-40B4-BE49-F238E27FC236}">
                <a16:creationId xmlns:a16="http://schemas.microsoft.com/office/drawing/2014/main" id="{17510958-C44D-6F5B-D42A-35863B621B8C}"/>
              </a:ext>
            </a:extLst>
          </p:cNvPr>
          <p:cNvGrpSpPr/>
          <p:nvPr/>
        </p:nvGrpSpPr>
        <p:grpSpPr>
          <a:xfrm>
            <a:off x="138760" y="2375999"/>
            <a:ext cx="2856879" cy="831813"/>
            <a:chOff x="896764" y="1732048"/>
            <a:chExt cx="2365216" cy="1246648"/>
          </a:xfrm>
        </p:grpSpPr>
        <p:sp>
          <p:nvSpPr>
            <p:cNvPr id="27" name="Rounded Rectangular Callout 7">
              <a:extLst>
                <a:ext uri="{FF2B5EF4-FFF2-40B4-BE49-F238E27FC236}">
                  <a16:creationId xmlns:a16="http://schemas.microsoft.com/office/drawing/2014/main" id="{D2B1583D-8790-DC3F-5DE0-21576AEF9FA2}"/>
                </a:ext>
              </a:extLst>
            </p:cNvPr>
            <p:cNvSpPr/>
            <p:nvPr/>
          </p:nvSpPr>
          <p:spPr>
            <a:xfrm>
              <a:off x="896764" y="1732048"/>
              <a:ext cx="2365216" cy="1246648"/>
            </a:xfrm>
            <a:prstGeom prst="wedgeRoundRectCallout">
              <a:avLst>
                <a:gd name="adj1" fmla="val -6901"/>
                <a:gd name="adj2" fmla="val 80824"/>
                <a:gd name="adj3" fmla="val 16667"/>
              </a:avLst>
            </a:prstGeom>
            <a:solidFill>
              <a:srgbClr val="A0BCE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8" name="TextBox 8">
              <a:extLst>
                <a:ext uri="{FF2B5EF4-FFF2-40B4-BE49-F238E27FC236}">
                  <a16:creationId xmlns:a16="http://schemas.microsoft.com/office/drawing/2014/main" id="{F52F1FF2-7D4A-ABB6-C628-4BD078E8D699}"/>
                </a:ext>
              </a:extLst>
            </p:cNvPr>
            <p:cNvSpPr txBox="1"/>
            <p:nvPr/>
          </p:nvSpPr>
          <p:spPr>
            <a:xfrm>
              <a:off x="896764" y="1811673"/>
              <a:ext cx="2365216" cy="1077218"/>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dirty="0">
                <a:solidFill>
                  <a:schemeClr val="bg1"/>
                </a:solidFill>
              </a:endParaRPr>
            </a:p>
            <a:p>
              <a:pPr algn="ctr"/>
              <a:r>
                <a:rPr lang="en-US" sz="2800" dirty="0">
                  <a:solidFill>
                    <a:schemeClr val="bg1"/>
                  </a:solidFill>
                </a:rPr>
                <a:t>1. A data frame</a:t>
              </a:r>
              <a:endParaRPr lang="en-US" sz="2800" dirty="0">
                <a:solidFill>
                  <a:schemeClr val="bg1"/>
                </a:solidFill>
                <a:latin typeface="Monaco" charset="0"/>
                <a:ea typeface="Monaco" charset="0"/>
                <a:cs typeface="Monaco" charset="0"/>
              </a:endParaRPr>
            </a:p>
            <a:p>
              <a:pPr algn="ctr"/>
              <a:endParaRPr lang="en-US" dirty="0">
                <a:solidFill>
                  <a:schemeClr val="bg1"/>
                </a:solidFill>
              </a:endParaRPr>
            </a:p>
          </p:txBody>
        </p:sp>
      </p:grpSp>
      <p:grpSp>
        <p:nvGrpSpPr>
          <p:cNvPr id="29" name="Group 28">
            <a:extLst>
              <a:ext uri="{FF2B5EF4-FFF2-40B4-BE49-F238E27FC236}">
                <a16:creationId xmlns:a16="http://schemas.microsoft.com/office/drawing/2014/main" id="{8E863829-9547-20B9-FEA8-E3EC5F0E5FA9}"/>
              </a:ext>
            </a:extLst>
          </p:cNvPr>
          <p:cNvGrpSpPr/>
          <p:nvPr/>
        </p:nvGrpSpPr>
        <p:grpSpPr>
          <a:xfrm>
            <a:off x="3343960" y="2057258"/>
            <a:ext cx="2856879" cy="1508105"/>
            <a:chOff x="896764" y="1220176"/>
            <a:chExt cx="2365216" cy="2260214"/>
          </a:xfrm>
        </p:grpSpPr>
        <p:sp>
          <p:nvSpPr>
            <p:cNvPr id="30" name="Rounded Rectangular Callout 7">
              <a:extLst>
                <a:ext uri="{FF2B5EF4-FFF2-40B4-BE49-F238E27FC236}">
                  <a16:creationId xmlns:a16="http://schemas.microsoft.com/office/drawing/2014/main" id="{CEEC045F-E5B7-705F-6055-C74B80CA1437}"/>
                </a:ext>
              </a:extLst>
            </p:cNvPr>
            <p:cNvSpPr/>
            <p:nvPr/>
          </p:nvSpPr>
          <p:spPr>
            <a:xfrm>
              <a:off x="896764" y="1732048"/>
              <a:ext cx="2365216" cy="1246648"/>
            </a:xfrm>
            <a:prstGeom prst="wedgeRoundRectCallout">
              <a:avLst>
                <a:gd name="adj1" fmla="val -6901"/>
                <a:gd name="adj2" fmla="val 80824"/>
                <a:gd name="adj3" fmla="val 16667"/>
              </a:avLst>
            </a:prstGeom>
            <a:solidFill>
              <a:srgbClr val="E6A09E"/>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1" name="TextBox 8">
              <a:extLst>
                <a:ext uri="{FF2B5EF4-FFF2-40B4-BE49-F238E27FC236}">
                  <a16:creationId xmlns:a16="http://schemas.microsoft.com/office/drawing/2014/main" id="{485FE7E2-D856-6AAB-DBF0-2BB10243575B}"/>
                </a:ext>
              </a:extLst>
            </p:cNvPr>
            <p:cNvSpPr txBox="1"/>
            <p:nvPr/>
          </p:nvSpPr>
          <p:spPr>
            <a:xfrm>
              <a:off x="896764" y="1220176"/>
              <a:ext cx="2365216" cy="2260214"/>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dirty="0">
                <a:solidFill>
                  <a:schemeClr val="bg1"/>
                </a:solidFill>
              </a:endParaRPr>
            </a:p>
            <a:p>
              <a:pPr algn="ctr"/>
              <a:r>
                <a:rPr lang="en-US" sz="2800" dirty="0">
                  <a:solidFill>
                    <a:schemeClr val="bg1"/>
                  </a:solidFill>
                </a:rPr>
                <a:t>2. Another data frame</a:t>
              </a:r>
              <a:endParaRPr lang="en-US" sz="2800" dirty="0">
                <a:solidFill>
                  <a:schemeClr val="bg1"/>
                </a:solidFill>
                <a:latin typeface="Monaco" charset="0"/>
                <a:ea typeface="Monaco" charset="0"/>
                <a:cs typeface="Monaco" charset="0"/>
              </a:endParaRPr>
            </a:p>
            <a:p>
              <a:pPr algn="ctr"/>
              <a:endParaRPr lang="en-US" dirty="0">
                <a:solidFill>
                  <a:schemeClr val="bg1"/>
                </a:solidFill>
              </a:endParaRPr>
            </a:p>
          </p:txBody>
        </p:sp>
      </p:grpSp>
      <p:grpSp>
        <p:nvGrpSpPr>
          <p:cNvPr id="36" name="Group 35">
            <a:extLst>
              <a:ext uri="{FF2B5EF4-FFF2-40B4-BE49-F238E27FC236}">
                <a16:creationId xmlns:a16="http://schemas.microsoft.com/office/drawing/2014/main" id="{4199A5AF-14B9-5133-B479-0E4107DA0977}"/>
              </a:ext>
            </a:extLst>
          </p:cNvPr>
          <p:cNvGrpSpPr/>
          <p:nvPr/>
        </p:nvGrpSpPr>
        <p:grpSpPr>
          <a:xfrm>
            <a:off x="1580420" y="1587076"/>
            <a:ext cx="2369666" cy="1508105"/>
            <a:chOff x="-1275858" y="140547"/>
            <a:chExt cx="2369666" cy="1508105"/>
          </a:xfrm>
        </p:grpSpPr>
        <p:sp>
          <p:nvSpPr>
            <p:cNvPr id="35" name="Rounded Rectangular Callout 32">
              <a:extLst>
                <a:ext uri="{FF2B5EF4-FFF2-40B4-BE49-F238E27FC236}">
                  <a16:creationId xmlns:a16="http://schemas.microsoft.com/office/drawing/2014/main" id="{9EB97AFD-5583-80B6-8981-8820753C645C}"/>
                </a:ext>
              </a:extLst>
            </p:cNvPr>
            <p:cNvSpPr/>
            <p:nvPr/>
          </p:nvSpPr>
          <p:spPr>
            <a:xfrm flipH="1">
              <a:off x="-1275858" y="271915"/>
              <a:ext cx="2365216" cy="1246648"/>
            </a:xfrm>
            <a:prstGeom prst="wedgeRoundRectCallout">
              <a:avLst>
                <a:gd name="adj1" fmla="val -51290"/>
                <a:gd name="adj2" fmla="val 101292"/>
                <a:gd name="adj3" fmla="val 16667"/>
              </a:avLst>
            </a:prstGeom>
            <a:solidFill>
              <a:schemeClr val="bg1">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3" name="Rounded Rectangular Callout 32">
              <a:extLst>
                <a:ext uri="{FF2B5EF4-FFF2-40B4-BE49-F238E27FC236}">
                  <a16:creationId xmlns:a16="http://schemas.microsoft.com/office/drawing/2014/main" id="{4C07A8A0-518C-DC81-4A45-C7ACF9E0BF37}"/>
                </a:ext>
              </a:extLst>
            </p:cNvPr>
            <p:cNvSpPr/>
            <p:nvPr/>
          </p:nvSpPr>
          <p:spPr>
            <a:xfrm>
              <a:off x="-1271408" y="276365"/>
              <a:ext cx="2365216" cy="1246648"/>
            </a:xfrm>
            <a:prstGeom prst="wedgeRoundRectCallout">
              <a:avLst>
                <a:gd name="adj1" fmla="val -79921"/>
                <a:gd name="adj2" fmla="val 100660"/>
                <a:gd name="adj3" fmla="val 16667"/>
              </a:avLst>
            </a:prstGeom>
            <a:solidFill>
              <a:schemeClr val="bg1">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4" name="TextBox 34">
              <a:extLst>
                <a:ext uri="{FF2B5EF4-FFF2-40B4-BE49-F238E27FC236}">
                  <a16:creationId xmlns:a16="http://schemas.microsoft.com/office/drawing/2014/main" id="{D13316AC-4A92-B083-D74D-0F088ECBCA02}"/>
                </a:ext>
              </a:extLst>
            </p:cNvPr>
            <p:cNvSpPr txBox="1"/>
            <p:nvPr/>
          </p:nvSpPr>
          <p:spPr>
            <a:xfrm>
              <a:off x="-1271408" y="140547"/>
              <a:ext cx="2365216" cy="1508105"/>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dirty="0">
                <a:solidFill>
                  <a:schemeClr val="bg1"/>
                </a:solidFill>
              </a:endParaRPr>
            </a:p>
            <a:p>
              <a:pPr algn="ctr"/>
              <a:r>
                <a:rPr lang="en-US" sz="2800" dirty="0">
                  <a:solidFill>
                    <a:schemeClr val="bg1"/>
                  </a:solidFill>
                </a:rPr>
                <a:t>3. A shared column</a:t>
              </a:r>
              <a:endParaRPr lang="en-US" sz="2800" b="1" dirty="0">
                <a:solidFill>
                  <a:schemeClr val="bg1"/>
                </a:solidFill>
                <a:latin typeface="Monaco" charset="0"/>
                <a:ea typeface="Monaco" charset="0"/>
                <a:cs typeface="Monaco" charset="0"/>
              </a:endParaRPr>
            </a:p>
            <a:p>
              <a:pPr algn="ctr"/>
              <a:endParaRPr lang="en-US" dirty="0">
                <a:solidFill>
                  <a:schemeClr val="bg1"/>
                </a:solidFill>
              </a:endParaRPr>
            </a:p>
          </p:txBody>
        </p:sp>
      </p:grpSp>
    </p:spTree>
    <p:extLst>
      <p:ext uri="{BB962C8B-B14F-4D97-AF65-F5344CB8AC3E}">
        <p14:creationId xmlns:p14="http://schemas.microsoft.com/office/powerpoint/2010/main" val="3572012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nodeType="with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fade">
                                      <p:cBhvr>
                                        <p:cTn id="18" dur="500"/>
                                        <p:tgtEl>
                                          <p:spTgt spid="2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500"/>
                                        <p:tgtEl>
                                          <p:spTgt spid="29"/>
                                        </p:tgtEl>
                                      </p:cBhvr>
                                    </p:animEffect>
                                    <p:set>
                                      <p:cBhvr>
                                        <p:cTn id="23" dur="1" fill="hold">
                                          <p:stCondLst>
                                            <p:cond delay="499"/>
                                          </p:stCondLst>
                                        </p:cTn>
                                        <p:tgtEl>
                                          <p:spTgt spid="29"/>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26"/>
                                        </p:tgtEl>
                                      </p:cBhvr>
                                    </p:animEffect>
                                    <p:set>
                                      <p:cBhvr>
                                        <p:cTn id="26" dur="1" fill="hold">
                                          <p:stCondLst>
                                            <p:cond delay="499"/>
                                          </p:stCondLst>
                                        </p:cTn>
                                        <p:tgtEl>
                                          <p:spTgt spid="26"/>
                                        </p:tgtEl>
                                        <p:attrNameLst>
                                          <p:attrName>style.visibility</p:attrName>
                                        </p:attrNameLst>
                                      </p:cBhvr>
                                      <p:to>
                                        <p:strVal val="hidden"/>
                                      </p:to>
                                    </p:set>
                                  </p:childTnLst>
                                </p:cTn>
                              </p:par>
                              <p:par>
                                <p:cTn id="27" presetID="10" presetClass="entr" presetSubtype="0" fill="hold" nodeType="with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fade">
                                      <p:cBhvr>
                                        <p:cTn id="29" dur="500"/>
                                        <p:tgtEl>
                                          <p:spTgt spid="36"/>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nodeType="clickEffect">
                                  <p:stCondLst>
                                    <p:cond delay="0"/>
                                  </p:stCondLst>
                                  <p:childTnLst>
                                    <p:animEffect transition="out" filter="fade">
                                      <p:cBhvr>
                                        <p:cTn id="33" dur="500"/>
                                        <p:tgtEl>
                                          <p:spTgt spid="36"/>
                                        </p:tgtEl>
                                      </p:cBhvr>
                                    </p:animEffect>
                                    <p:set>
                                      <p:cBhvr>
                                        <p:cTn id="34" dur="1" fill="hold">
                                          <p:stCondLst>
                                            <p:cond delay="499"/>
                                          </p:stCondLst>
                                        </p:cTn>
                                        <p:tgtEl>
                                          <p:spTgt spid="36"/>
                                        </p:tgtEl>
                                        <p:attrNameLst>
                                          <p:attrName>style.visibility</p:attrName>
                                        </p:attrNameLst>
                                      </p:cBhvr>
                                      <p:to>
                                        <p:strVal val="hidden"/>
                                      </p:to>
                                    </p:set>
                                  </p:childTnLst>
                                </p:cTn>
                              </p:par>
                              <p:par>
                                <p:cTn id="35" presetID="10" presetClass="entr" presetSubtype="0"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3" name="Google Shape;123;p16"/>
          <p:cNvSpPr txBox="1">
            <a:spLocks noGrp="1"/>
          </p:cNvSpPr>
          <p:nvPr>
            <p:ph type="title"/>
          </p:nvPr>
        </p:nvSpPr>
        <p:spPr>
          <a:xfrm>
            <a:off x="1113368" y="865097"/>
            <a:ext cx="11250082" cy="777536"/>
          </a:xfrm>
          <a:prstGeom prst="rect">
            <a:avLst/>
          </a:prstGeom>
          <a:noFill/>
          <a:ln>
            <a:noFill/>
          </a:ln>
        </p:spPr>
        <p:txBody>
          <a:bodyPr spcFirstLastPara="1" wrap="square" lIns="0" tIns="6455" rIns="0" bIns="0" anchor="ctr" anchorCtr="0">
            <a:noAutofit/>
          </a:bodyPr>
          <a:lstStyle/>
          <a:p>
            <a:pPr marL="6803"/>
            <a:r>
              <a:rPr lang="en-US" sz="6000" dirty="0">
                <a:solidFill>
                  <a:srgbClr val="000000"/>
                </a:solidFill>
                <a:latin typeface="+mj-lt"/>
              </a:rPr>
              <a:t>Joins in R</a:t>
            </a:r>
            <a:endParaRPr sz="6000" dirty="0">
              <a:latin typeface="+mj-lt"/>
            </a:endParaRPr>
          </a:p>
        </p:txBody>
      </p:sp>
      <p:sp>
        <p:nvSpPr>
          <p:cNvPr id="8" name="Google Shape;123;p16"/>
          <p:cNvSpPr txBox="1">
            <a:spLocks/>
          </p:cNvSpPr>
          <p:nvPr/>
        </p:nvSpPr>
        <p:spPr>
          <a:xfrm>
            <a:off x="1167050" y="2121356"/>
            <a:ext cx="5490926" cy="777536"/>
          </a:xfrm>
          <a:prstGeom prst="rect">
            <a:avLst/>
          </a:prstGeom>
          <a:noFill/>
          <a:ln>
            <a:noFill/>
          </a:ln>
        </p:spPr>
        <p:txBody>
          <a:bodyPr spcFirstLastPara="1" wrap="square" lIns="0" tIns="6455"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5400" b="0" i="0" u="none" strike="noStrike" cap="none">
                <a:solidFill>
                  <a:srgbClr val="005493"/>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6803"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i="0" u="none" strike="noStrike" kern="0" cap="none" spc="0" normalizeH="0" baseline="0" noProof="0" dirty="0" err="1">
                <a:ln>
                  <a:noFill/>
                </a:ln>
                <a:solidFill>
                  <a:srgbClr val="000000"/>
                </a:solidFill>
                <a:effectLst/>
                <a:uLnTx/>
                <a:uFillTx/>
                <a:latin typeface="Consolas" panose="020B0609020204030204" pitchFamily="49" charset="0"/>
                <a:sym typeface="Calibri"/>
              </a:rPr>
              <a:t>left_join</a:t>
            </a:r>
            <a:r>
              <a:rPr kumimoji="0" lang="en-US" i="0" u="none" strike="noStrike" kern="0" cap="none" spc="0" normalizeH="0" baseline="0" noProof="0" dirty="0">
                <a:ln>
                  <a:noFill/>
                </a:ln>
                <a:solidFill>
                  <a:srgbClr val="000000"/>
                </a:solidFill>
                <a:effectLst/>
                <a:uLnTx/>
                <a:uFillTx/>
                <a:latin typeface="Consolas" panose="020B0609020204030204" pitchFamily="49" charset="0"/>
                <a:sym typeface="Calibri"/>
              </a:rPr>
              <a:t>()</a:t>
            </a:r>
            <a:endParaRPr kumimoji="0" lang="en-US" i="0" u="none" strike="noStrike" kern="0" cap="none" spc="0" normalizeH="0" baseline="0" noProof="0" dirty="0">
              <a:ln>
                <a:noFill/>
              </a:ln>
              <a:solidFill>
                <a:srgbClr val="005493"/>
              </a:solidFill>
              <a:effectLst/>
              <a:uLnTx/>
              <a:uFillTx/>
              <a:latin typeface="Consolas" panose="020B0609020204030204" pitchFamily="49" charset="0"/>
              <a:sym typeface="Calibri"/>
            </a:endParaRPr>
          </a:p>
        </p:txBody>
      </p:sp>
      <p:sp>
        <p:nvSpPr>
          <p:cNvPr id="3" name="Slide Number Placeholder 2"/>
          <p:cNvSpPr>
            <a:spLocks noGrp="1"/>
          </p:cNvSpPr>
          <p:nvPr>
            <p:ph type="sldNum" idx="12"/>
          </p:nvPr>
        </p:nvSpPr>
        <p:spPr>
          <a:xfrm>
            <a:off x="9309390" y="6440416"/>
            <a:ext cx="2804134" cy="342964"/>
          </a:xfrm>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000" b="0" i="0" u="none" strike="noStrike" kern="0" cap="none" spc="0" normalizeH="0" baseline="0" noProof="0" smtClean="0">
                <a:ln>
                  <a:noFill/>
                </a:ln>
                <a:solidFill>
                  <a:srgbClr val="888888"/>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19</a:t>
            </a:fld>
            <a:endParaRPr kumimoji="0" lang="en-US" sz="1000" b="0" i="0" u="none" strike="noStrike" kern="0" cap="none" spc="0" normalizeH="0" baseline="0" noProof="0" dirty="0">
              <a:ln>
                <a:noFill/>
              </a:ln>
              <a:solidFill>
                <a:srgbClr val="888888"/>
              </a:solidFill>
              <a:effectLst/>
              <a:uLnTx/>
              <a:uFillTx/>
              <a:latin typeface="Arial"/>
              <a:cs typeface="Arial"/>
              <a:sym typeface="Arial"/>
            </a:endParaRPr>
          </a:p>
        </p:txBody>
      </p:sp>
      <p:sp>
        <p:nvSpPr>
          <p:cNvPr id="20" name="Google Shape;123;p16">
            <a:extLst>
              <a:ext uri="{FF2B5EF4-FFF2-40B4-BE49-F238E27FC236}">
                <a16:creationId xmlns:a16="http://schemas.microsoft.com/office/drawing/2014/main" id="{7358E167-F01A-D173-1A90-664ED1A6543E}"/>
              </a:ext>
            </a:extLst>
          </p:cNvPr>
          <p:cNvSpPr txBox="1">
            <a:spLocks/>
          </p:cNvSpPr>
          <p:nvPr/>
        </p:nvSpPr>
        <p:spPr>
          <a:xfrm>
            <a:off x="1167049" y="3228234"/>
            <a:ext cx="5992427" cy="777536"/>
          </a:xfrm>
          <a:prstGeom prst="rect">
            <a:avLst/>
          </a:prstGeom>
          <a:noFill/>
          <a:ln>
            <a:noFill/>
          </a:ln>
        </p:spPr>
        <p:txBody>
          <a:bodyPr spcFirstLastPara="1" wrap="square" lIns="0" tIns="6455"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5400" b="0" i="0" u="none" strike="noStrike" cap="none">
                <a:solidFill>
                  <a:srgbClr val="005493"/>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6803"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i="0" u="none" strike="noStrike" kern="0" cap="none" spc="0" normalizeH="0" baseline="0" noProof="0" dirty="0" err="1">
                <a:ln>
                  <a:noFill/>
                </a:ln>
                <a:solidFill>
                  <a:srgbClr val="000000"/>
                </a:solidFill>
                <a:effectLst/>
                <a:uLnTx/>
                <a:uFillTx/>
                <a:latin typeface="Consolas" panose="020B0609020204030204" pitchFamily="49" charset="0"/>
                <a:sym typeface="Calibri"/>
              </a:rPr>
              <a:t>inner_join</a:t>
            </a:r>
            <a:r>
              <a:rPr kumimoji="0" lang="en-US" i="0" u="none" strike="noStrike" kern="0" cap="none" spc="0" normalizeH="0" baseline="0" noProof="0" dirty="0">
                <a:ln>
                  <a:noFill/>
                </a:ln>
                <a:solidFill>
                  <a:srgbClr val="000000"/>
                </a:solidFill>
                <a:effectLst/>
                <a:uLnTx/>
                <a:uFillTx/>
                <a:latin typeface="Consolas" panose="020B0609020204030204" pitchFamily="49" charset="0"/>
                <a:sym typeface="Calibri"/>
              </a:rPr>
              <a:t>()</a:t>
            </a:r>
            <a:endParaRPr kumimoji="0" lang="en-US" i="0" u="none" strike="noStrike" kern="0" cap="none" spc="0" normalizeH="0" baseline="0" noProof="0" dirty="0">
              <a:ln>
                <a:noFill/>
              </a:ln>
              <a:solidFill>
                <a:srgbClr val="005493"/>
              </a:solidFill>
              <a:effectLst/>
              <a:uLnTx/>
              <a:uFillTx/>
              <a:latin typeface="Consolas" panose="020B0609020204030204" pitchFamily="49" charset="0"/>
              <a:sym typeface="Calibri"/>
            </a:endParaRPr>
          </a:p>
        </p:txBody>
      </p:sp>
      <p:sp>
        <p:nvSpPr>
          <p:cNvPr id="21" name="Google Shape;123;p16">
            <a:extLst>
              <a:ext uri="{FF2B5EF4-FFF2-40B4-BE49-F238E27FC236}">
                <a16:creationId xmlns:a16="http://schemas.microsoft.com/office/drawing/2014/main" id="{0C226EA5-6C7F-69C2-27B7-B7DD9EAE31B4}"/>
              </a:ext>
            </a:extLst>
          </p:cNvPr>
          <p:cNvSpPr txBox="1">
            <a:spLocks/>
          </p:cNvSpPr>
          <p:nvPr/>
        </p:nvSpPr>
        <p:spPr>
          <a:xfrm>
            <a:off x="1167049" y="4335112"/>
            <a:ext cx="5992427" cy="777536"/>
          </a:xfrm>
          <a:prstGeom prst="rect">
            <a:avLst/>
          </a:prstGeom>
          <a:noFill/>
          <a:ln>
            <a:noFill/>
          </a:ln>
        </p:spPr>
        <p:txBody>
          <a:bodyPr spcFirstLastPara="1" wrap="square" lIns="0" tIns="6455"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5400" b="0" i="0" u="none" strike="noStrike" cap="none">
                <a:solidFill>
                  <a:srgbClr val="005493"/>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6803"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i="0" u="none" strike="noStrike" kern="0" cap="none" spc="0" normalizeH="0" baseline="0" noProof="0" dirty="0" err="1">
                <a:ln>
                  <a:noFill/>
                </a:ln>
                <a:solidFill>
                  <a:srgbClr val="000000"/>
                </a:solidFill>
                <a:effectLst/>
                <a:uLnTx/>
                <a:uFillTx/>
                <a:latin typeface="Consolas" panose="020B0609020204030204" pitchFamily="49" charset="0"/>
                <a:sym typeface="Calibri"/>
              </a:rPr>
              <a:t>right_join</a:t>
            </a:r>
            <a:r>
              <a:rPr kumimoji="0" lang="en-US" i="0" u="none" strike="noStrike" kern="0" cap="none" spc="0" normalizeH="0" baseline="0" noProof="0" dirty="0">
                <a:ln>
                  <a:noFill/>
                </a:ln>
                <a:solidFill>
                  <a:srgbClr val="000000"/>
                </a:solidFill>
                <a:effectLst/>
                <a:uLnTx/>
                <a:uFillTx/>
                <a:latin typeface="Consolas" panose="020B0609020204030204" pitchFamily="49" charset="0"/>
                <a:sym typeface="Calibri"/>
              </a:rPr>
              <a:t>()</a:t>
            </a:r>
            <a:endParaRPr kumimoji="0" lang="en-US" i="0" u="none" strike="noStrike" kern="0" cap="none" spc="0" normalizeH="0" baseline="0" noProof="0" dirty="0">
              <a:ln>
                <a:noFill/>
              </a:ln>
              <a:solidFill>
                <a:srgbClr val="005493"/>
              </a:solidFill>
              <a:effectLst/>
              <a:uLnTx/>
              <a:uFillTx/>
              <a:latin typeface="Consolas" panose="020B0609020204030204" pitchFamily="49" charset="0"/>
              <a:sym typeface="Calibri"/>
            </a:endParaRPr>
          </a:p>
        </p:txBody>
      </p:sp>
      <p:sp>
        <p:nvSpPr>
          <p:cNvPr id="22" name="Google Shape;123;p16">
            <a:extLst>
              <a:ext uri="{FF2B5EF4-FFF2-40B4-BE49-F238E27FC236}">
                <a16:creationId xmlns:a16="http://schemas.microsoft.com/office/drawing/2014/main" id="{AA5D9CAB-45AC-4B5A-A48B-358EA9565D60}"/>
              </a:ext>
            </a:extLst>
          </p:cNvPr>
          <p:cNvSpPr txBox="1">
            <a:spLocks/>
          </p:cNvSpPr>
          <p:nvPr/>
        </p:nvSpPr>
        <p:spPr>
          <a:xfrm>
            <a:off x="1167049" y="5441990"/>
            <a:ext cx="5992427" cy="777536"/>
          </a:xfrm>
          <a:prstGeom prst="rect">
            <a:avLst/>
          </a:prstGeom>
          <a:noFill/>
          <a:ln>
            <a:noFill/>
          </a:ln>
        </p:spPr>
        <p:txBody>
          <a:bodyPr spcFirstLastPara="1" wrap="square" lIns="0" tIns="6455"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5400" b="0" i="0" u="none" strike="noStrike" cap="none">
                <a:solidFill>
                  <a:srgbClr val="005493"/>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6803"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i="0" u="none" strike="noStrike" kern="0" cap="none" spc="0" normalizeH="0" baseline="0" noProof="0" dirty="0" err="1">
                <a:ln>
                  <a:noFill/>
                </a:ln>
                <a:solidFill>
                  <a:srgbClr val="000000"/>
                </a:solidFill>
                <a:effectLst/>
                <a:uLnTx/>
                <a:uFillTx/>
                <a:latin typeface="Consolas" panose="020B0609020204030204" pitchFamily="49" charset="0"/>
                <a:sym typeface="Calibri"/>
              </a:rPr>
              <a:t>full_join</a:t>
            </a:r>
            <a:r>
              <a:rPr kumimoji="0" lang="en-US" i="0" u="none" strike="noStrike" kern="0" cap="none" spc="0" normalizeH="0" baseline="0" noProof="0" dirty="0">
                <a:ln>
                  <a:noFill/>
                </a:ln>
                <a:solidFill>
                  <a:srgbClr val="000000"/>
                </a:solidFill>
                <a:effectLst/>
                <a:uLnTx/>
                <a:uFillTx/>
                <a:latin typeface="Consolas" panose="020B0609020204030204" pitchFamily="49" charset="0"/>
                <a:sym typeface="Calibri"/>
              </a:rPr>
              <a:t>()</a:t>
            </a:r>
            <a:endParaRPr kumimoji="0" lang="en-US" i="0" u="none" strike="noStrike" kern="0" cap="none" spc="0" normalizeH="0" baseline="0" noProof="0" dirty="0">
              <a:ln>
                <a:noFill/>
              </a:ln>
              <a:solidFill>
                <a:srgbClr val="005493"/>
              </a:solidFill>
              <a:effectLst/>
              <a:uLnTx/>
              <a:uFillTx/>
              <a:latin typeface="Consolas" panose="020B0609020204030204" pitchFamily="49" charset="0"/>
              <a:sym typeface="Calibri"/>
            </a:endParaRPr>
          </a:p>
        </p:txBody>
      </p:sp>
      <p:sp>
        <p:nvSpPr>
          <p:cNvPr id="2" name="Google Shape;123;p16">
            <a:extLst>
              <a:ext uri="{FF2B5EF4-FFF2-40B4-BE49-F238E27FC236}">
                <a16:creationId xmlns:a16="http://schemas.microsoft.com/office/drawing/2014/main" id="{E02AA0EA-CBEB-48B3-AFF3-3E4EB852E678}"/>
              </a:ext>
            </a:extLst>
          </p:cNvPr>
          <p:cNvSpPr txBox="1">
            <a:spLocks/>
          </p:cNvSpPr>
          <p:nvPr/>
        </p:nvSpPr>
        <p:spPr>
          <a:xfrm>
            <a:off x="6339125" y="2111831"/>
            <a:ext cx="5490926" cy="777536"/>
          </a:xfrm>
          <a:prstGeom prst="rect">
            <a:avLst/>
          </a:prstGeom>
          <a:noFill/>
          <a:ln>
            <a:noFill/>
          </a:ln>
        </p:spPr>
        <p:txBody>
          <a:bodyPr spcFirstLastPara="1" wrap="square" lIns="0" tIns="6455"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5400" b="0" i="0" u="none" strike="noStrike" cap="none">
                <a:solidFill>
                  <a:srgbClr val="005493"/>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6803"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i="0" u="none" strike="noStrike" kern="0" cap="none" spc="0" normalizeH="0" baseline="0" noProof="0" dirty="0" err="1">
                <a:ln>
                  <a:noFill/>
                </a:ln>
                <a:solidFill>
                  <a:srgbClr val="000000"/>
                </a:solidFill>
                <a:effectLst/>
                <a:uLnTx/>
                <a:uFillTx/>
                <a:latin typeface="Consolas" panose="020B0609020204030204" pitchFamily="49" charset="0"/>
                <a:sym typeface="Calibri"/>
              </a:rPr>
              <a:t>semi_join</a:t>
            </a:r>
            <a:r>
              <a:rPr kumimoji="0" lang="en-US" i="0" u="none" strike="noStrike" kern="0" cap="none" spc="0" normalizeH="0" baseline="0" noProof="0" dirty="0">
                <a:ln>
                  <a:noFill/>
                </a:ln>
                <a:solidFill>
                  <a:srgbClr val="000000"/>
                </a:solidFill>
                <a:effectLst/>
                <a:uLnTx/>
                <a:uFillTx/>
                <a:latin typeface="Consolas" panose="020B0609020204030204" pitchFamily="49" charset="0"/>
                <a:sym typeface="Calibri"/>
              </a:rPr>
              <a:t>()</a:t>
            </a:r>
            <a:endParaRPr kumimoji="0" lang="en-US" i="0" u="none" strike="noStrike" kern="0" cap="none" spc="0" normalizeH="0" baseline="0" noProof="0" dirty="0">
              <a:ln>
                <a:noFill/>
              </a:ln>
              <a:solidFill>
                <a:srgbClr val="005493"/>
              </a:solidFill>
              <a:effectLst/>
              <a:uLnTx/>
              <a:uFillTx/>
              <a:latin typeface="Consolas" panose="020B0609020204030204" pitchFamily="49" charset="0"/>
              <a:sym typeface="Calibri"/>
            </a:endParaRPr>
          </a:p>
        </p:txBody>
      </p:sp>
      <p:sp>
        <p:nvSpPr>
          <p:cNvPr id="4" name="Google Shape;123;p16">
            <a:extLst>
              <a:ext uri="{FF2B5EF4-FFF2-40B4-BE49-F238E27FC236}">
                <a16:creationId xmlns:a16="http://schemas.microsoft.com/office/drawing/2014/main" id="{02E5B88B-08F3-38D9-02B4-9863A2D66FFF}"/>
              </a:ext>
            </a:extLst>
          </p:cNvPr>
          <p:cNvSpPr txBox="1">
            <a:spLocks/>
          </p:cNvSpPr>
          <p:nvPr/>
        </p:nvSpPr>
        <p:spPr>
          <a:xfrm>
            <a:off x="6339125" y="3228234"/>
            <a:ext cx="5490926" cy="777536"/>
          </a:xfrm>
          <a:prstGeom prst="rect">
            <a:avLst/>
          </a:prstGeom>
          <a:noFill/>
          <a:ln>
            <a:noFill/>
          </a:ln>
        </p:spPr>
        <p:txBody>
          <a:bodyPr spcFirstLastPara="1" wrap="square" lIns="0" tIns="6455"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5400" b="0" i="0" u="none" strike="noStrike" cap="none">
                <a:solidFill>
                  <a:srgbClr val="005493"/>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6803"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i="0" u="none" strike="noStrike" kern="0" cap="none" spc="0" normalizeH="0" baseline="0" noProof="0" dirty="0" err="1">
                <a:ln>
                  <a:noFill/>
                </a:ln>
                <a:solidFill>
                  <a:srgbClr val="000000"/>
                </a:solidFill>
                <a:effectLst/>
                <a:uLnTx/>
                <a:uFillTx/>
                <a:latin typeface="Consolas" panose="020B0609020204030204" pitchFamily="49" charset="0"/>
                <a:sym typeface="Calibri"/>
              </a:rPr>
              <a:t>anti_join</a:t>
            </a:r>
            <a:r>
              <a:rPr kumimoji="0" lang="en-US" i="0" u="none" strike="noStrike" kern="0" cap="none" spc="0" normalizeH="0" baseline="0" noProof="0" dirty="0">
                <a:ln>
                  <a:noFill/>
                </a:ln>
                <a:solidFill>
                  <a:srgbClr val="000000"/>
                </a:solidFill>
                <a:effectLst/>
                <a:uLnTx/>
                <a:uFillTx/>
                <a:latin typeface="Consolas" panose="020B0609020204030204" pitchFamily="49" charset="0"/>
                <a:sym typeface="Calibri"/>
              </a:rPr>
              <a:t>()</a:t>
            </a:r>
            <a:endParaRPr kumimoji="0" lang="en-US" i="0" u="none" strike="noStrike" kern="0" cap="none" spc="0" normalizeH="0" baseline="0" noProof="0" dirty="0">
              <a:ln>
                <a:noFill/>
              </a:ln>
              <a:solidFill>
                <a:srgbClr val="005493"/>
              </a:solidFill>
              <a:effectLst/>
              <a:uLnTx/>
              <a:uFillTx/>
              <a:latin typeface="Consolas" panose="020B0609020204030204" pitchFamily="49" charset="0"/>
              <a:sym typeface="Calibri"/>
            </a:endParaRPr>
          </a:p>
        </p:txBody>
      </p:sp>
      <p:sp>
        <p:nvSpPr>
          <p:cNvPr id="5" name="Google Shape;123;p16">
            <a:extLst>
              <a:ext uri="{FF2B5EF4-FFF2-40B4-BE49-F238E27FC236}">
                <a16:creationId xmlns:a16="http://schemas.microsoft.com/office/drawing/2014/main" id="{A55D1F08-82FD-E01A-E3F9-7B21956A554B}"/>
              </a:ext>
            </a:extLst>
          </p:cNvPr>
          <p:cNvSpPr txBox="1">
            <a:spLocks/>
          </p:cNvSpPr>
          <p:nvPr/>
        </p:nvSpPr>
        <p:spPr>
          <a:xfrm>
            <a:off x="6339125" y="4340681"/>
            <a:ext cx="5490926" cy="777536"/>
          </a:xfrm>
          <a:prstGeom prst="rect">
            <a:avLst/>
          </a:prstGeom>
          <a:noFill/>
          <a:ln>
            <a:noFill/>
          </a:ln>
        </p:spPr>
        <p:txBody>
          <a:bodyPr spcFirstLastPara="1" wrap="square" lIns="0" tIns="6455"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5400" b="0" i="0" u="none" strike="noStrike" cap="none">
                <a:solidFill>
                  <a:srgbClr val="005493"/>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6803"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i="0" u="none" strike="noStrike" kern="0" cap="none" spc="0" normalizeH="0" baseline="0" noProof="0" dirty="0" err="1">
                <a:ln>
                  <a:noFill/>
                </a:ln>
                <a:solidFill>
                  <a:srgbClr val="000000"/>
                </a:solidFill>
                <a:effectLst/>
                <a:uLnTx/>
                <a:uFillTx/>
                <a:latin typeface="Consolas" panose="020B0609020204030204" pitchFamily="49" charset="0"/>
                <a:sym typeface="Calibri"/>
              </a:rPr>
              <a:t>cross_join</a:t>
            </a:r>
            <a:r>
              <a:rPr kumimoji="0" lang="en-US" i="0" u="none" strike="noStrike" kern="0" cap="none" spc="0" normalizeH="0" baseline="0" noProof="0" dirty="0">
                <a:ln>
                  <a:noFill/>
                </a:ln>
                <a:solidFill>
                  <a:srgbClr val="000000"/>
                </a:solidFill>
                <a:effectLst/>
                <a:uLnTx/>
                <a:uFillTx/>
                <a:latin typeface="Consolas" panose="020B0609020204030204" pitchFamily="49" charset="0"/>
                <a:sym typeface="Calibri"/>
              </a:rPr>
              <a:t>()</a:t>
            </a:r>
            <a:endParaRPr kumimoji="0" lang="en-US" i="0" u="none" strike="noStrike" kern="0" cap="none" spc="0" normalizeH="0" baseline="0" noProof="0" dirty="0">
              <a:ln>
                <a:noFill/>
              </a:ln>
              <a:solidFill>
                <a:srgbClr val="005493"/>
              </a:solidFill>
              <a:effectLst/>
              <a:uLnTx/>
              <a:uFillTx/>
              <a:latin typeface="Consolas" panose="020B0609020204030204" pitchFamily="49" charset="0"/>
              <a:sym typeface="Calibri"/>
            </a:endParaRPr>
          </a:p>
        </p:txBody>
      </p:sp>
      <p:sp>
        <p:nvSpPr>
          <p:cNvPr id="6" name="Google Shape;123;p16">
            <a:extLst>
              <a:ext uri="{FF2B5EF4-FFF2-40B4-BE49-F238E27FC236}">
                <a16:creationId xmlns:a16="http://schemas.microsoft.com/office/drawing/2014/main" id="{8CD9DD89-816A-C23C-407D-3D1879E100E9}"/>
              </a:ext>
            </a:extLst>
          </p:cNvPr>
          <p:cNvSpPr txBox="1">
            <a:spLocks/>
          </p:cNvSpPr>
          <p:nvPr/>
        </p:nvSpPr>
        <p:spPr>
          <a:xfrm>
            <a:off x="6339125" y="5441990"/>
            <a:ext cx="5490926" cy="777536"/>
          </a:xfrm>
          <a:prstGeom prst="rect">
            <a:avLst/>
          </a:prstGeom>
          <a:noFill/>
          <a:ln>
            <a:noFill/>
          </a:ln>
        </p:spPr>
        <p:txBody>
          <a:bodyPr spcFirstLastPara="1" wrap="square" lIns="0" tIns="6455"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5400" b="0" i="0" u="none" strike="noStrike" cap="none">
                <a:solidFill>
                  <a:srgbClr val="005493"/>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6803"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i="0" u="none" strike="noStrike" kern="0" cap="none" spc="0" normalizeH="0" baseline="0" noProof="0" dirty="0">
                <a:ln>
                  <a:noFill/>
                </a:ln>
                <a:solidFill>
                  <a:srgbClr val="000000"/>
                </a:solidFill>
                <a:effectLst/>
                <a:uLnTx/>
                <a:uFillTx/>
                <a:latin typeface="Consolas" panose="020B0609020204030204" pitchFamily="49" charset="0"/>
                <a:sym typeface="Calibri"/>
              </a:rPr>
              <a:t>…</a:t>
            </a:r>
            <a:endParaRPr kumimoji="0" lang="en-US" i="0" u="none" strike="noStrike" kern="0" cap="none" spc="0" normalizeH="0" baseline="0" noProof="0" dirty="0">
              <a:ln>
                <a:noFill/>
              </a:ln>
              <a:solidFill>
                <a:srgbClr val="005493"/>
              </a:solidFill>
              <a:effectLst/>
              <a:uLnTx/>
              <a:uFillTx/>
              <a:latin typeface="Consolas" panose="020B0609020204030204" pitchFamily="49" charset="0"/>
              <a:sym typeface="Calibri"/>
            </a:endParaRPr>
          </a:p>
        </p:txBody>
      </p:sp>
      <p:sp>
        <p:nvSpPr>
          <p:cNvPr id="7" name="Rectangle 6">
            <a:extLst>
              <a:ext uri="{FF2B5EF4-FFF2-40B4-BE49-F238E27FC236}">
                <a16:creationId xmlns:a16="http://schemas.microsoft.com/office/drawing/2014/main" id="{F673E68D-9781-4288-E66F-EA629D33F667}"/>
              </a:ext>
            </a:extLst>
          </p:cNvPr>
          <p:cNvSpPr/>
          <p:nvPr/>
        </p:nvSpPr>
        <p:spPr>
          <a:xfrm>
            <a:off x="371475" y="2019300"/>
            <a:ext cx="11125200" cy="4562475"/>
          </a:xfrm>
          <a:prstGeom prst="rect">
            <a:avLst/>
          </a:prstGeom>
          <a:solidFill>
            <a:schemeClr val="bg1">
              <a:alpha val="94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7B76FF1-BE6F-2D3C-1F9E-0AE212478C0E}"/>
              </a:ext>
            </a:extLst>
          </p:cNvPr>
          <p:cNvSpPr txBox="1"/>
          <p:nvPr/>
        </p:nvSpPr>
        <p:spPr>
          <a:xfrm>
            <a:off x="6429375" y="1809750"/>
            <a:ext cx="4333874" cy="4154984"/>
          </a:xfrm>
          <a:prstGeom prst="rect">
            <a:avLst/>
          </a:prstGeom>
          <a:noFill/>
        </p:spPr>
        <p:txBody>
          <a:bodyPr wrap="square" rtlCol="0">
            <a:spAutoFit/>
          </a:bodyPr>
          <a:lstStyle/>
          <a:p>
            <a:pPr marL="342900" indent="-342900">
              <a:buAutoNum type="arabicPeriod"/>
            </a:pPr>
            <a:r>
              <a:rPr lang="en-US" sz="3600" dirty="0">
                <a:latin typeface="Aptos" panose="020B0004020202020204" pitchFamily="34" charset="0"/>
              </a:rPr>
              <a:t>Which </a:t>
            </a:r>
            <a:r>
              <a:rPr lang="en-US" sz="4000" b="1" dirty="0">
                <a:solidFill>
                  <a:schemeClr val="accent2"/>
                </a:solidFill>
                <a:latin typeface="Aptos" panose="020B0004020202020204" pitchFamily="34" charset="0"/>
              </a:rPr>
              <a:t>rows</a:t>
            </a:r>
            <a:r>
              <a:rPr lang="en-US" sz="3600" dirty="0">
                <a:latin typeface="Aptos" panose="020B0004020202020204" pitchFamily="34" charset="0"/>
              </a:rPr>
              <a:t> you want in the result</a:t>
            </a:r>
          </a:p>
          <a:p>
            <a:pPr marL="342900" indent="-342900">
              <a:buAutoNum type="arabicPeriod"/>
            </a:pPr>
            <a:r>
              <a:rPr lang="en-US" sz="3600" dirty="0">
                <a:latin typeface="Aptos" panose="020B0004020202020204" pitchFamily="34" charset="0"/>
              </a:rPr>
              <a:t>Which </a:t>
            </a:r>
            <a:r>
              <a:rPr lang="en-US" sz="4000" b="1" dirty="0">
                <a:solidFill>
                  <a:srgbClr val="92D050"/>
                </a:solidFill>
                <a:latin typeface="Aptos" panose="020B0004020202020204" pitchFamily="34" charset="0"/>
              </a:rPr>
              <a:t>columns</a:t>
            </a:r>
            <a:r>
              <a:rPr lang="en-US" sz="3600" dirty="0">
                <a:latin typeface="Aptos" panose="020B0004020202020204" pitchFamily="34" charset="0"/>
              </a:rPr>
              <a:t> you want in the result</a:t>
            </a:r>
          </a:p>
          <a:p>
            <a:pPr marL="342900" indent="-342900">
              <a:buAutoNum type="arabicPeriod"/>
            </a:pPr>
            <a:r>
              <a:rPr lang="en-US" sz="3600" dirty="0">
                <a:latin typeface="Aptos" panose="020B0004020202020204" pitchFamily="34" charset="0"/>
              </a:rPr>
              <a:t>The </a:t>
            </a:r>
            <a:r>
              <a:rPr lang="en-US" sz="4000" b="1" dirty="0">
                <a:solidFill>
                  <a:srgbClr val="FFC000"/>
                </a:solidFill>
                <a:latin typeface="Aptos" panose="020B0004020202020204" pitchFamily="34" charset="0"/>
              </a:rPr>
              <a:t>criteria</a:t>
            </a:r>
            <a:r>
              <a:rPr lang="en-US" sz="3600" b="1" dirty="0">
                <a:solidFill>
                  <a:srgbClr val="FFC000"/>
                </a:solidFill>
              </a:rPr>
              <a:t> </a:t>
            </a:r>
            <a:r>
              <a:rPr lang="en-US" sz="3600" dirty="0">
                <a:latin typeface="Aptos" panose="020B0004020202020204" pitchFamily="34" charset="0"/>
              </a:rPr>
              <a:t>for matching rows</a:t>
            </a:r>
          </a:p>
        </p:txBody>
      </p:sp>
    </p:spTree>
    <p:extLst>
      <p:ext uri="{BB962C8B-B14F-4D97-AF65-F5344CB8AC3E}">
        <p14:creationId xmlns:p14="http://schemas.microsoft.com/office/powerpoint/2010/main" val="227670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50"/>
                                        <p:tgtEl>
                                          <p:spTgt spid="8"/>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250"/>
                                        <p:tgtEl>
                                          <p:spTgt spid="20"/>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250"/>
                                        <p:tgtEl>
                                          <p:spTgt spid="21"/>
                                        </p:tgtEl>
                                      </p:cBhvr>
                                    </p:animEffect>
                                  </p:childTnLst>
                                </p:cTn>
                              </p:par>
                              <p:par>
                                <p:cTn id="14" presetID="10" presetClass="entr" presetSubtype="0" fill="hold" grpId="0" nodeType="withEffect">
                                  <p:stCondLst>
                                    <p:cond delay="40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250"/>
                                        <p:tgtEl>
                                          <p:spTgt spid="22"/>
                                        </p:tgtEl>
                                      </p:cBhvr>
                                    </p:animEffect>
                                  </p:childTnLst>
                                </p:cTn>
                              </p:par>
                              <p:par>
                                <p:cTn id="17" presetID="10" presetClass="entr" presetSubtype="0" fill="hold" grpId="0" nodeType="withEffect">
                                  <p:stCondLst>
                                    <p:cond delay="50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250"/>
                                        <p:tgtEl>
                                          <p:spTgt spid="2"/>
                                        </p:tgtEl>
                                      </p:cBhvr>
                                    </p:animEffect>
                                  </p:childTnLst>
                                </p:cTn>
                              </p:par>
                              <p:par>
                                <p:cTn id="20" presetID="10" presetClass="entr" presetSubtype="0" fill="hold" grpId="0" nodeType="withEffect">
                                  <p:stCondLst>
                                    <p:cond delay="60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250"/>
                                        <p:tgtEl>
                                          <p:spTgt spid="4"/>
                                        </p:tgtEl>
                                      </p:cBhvr>
                                    </p:animEffect>
                                  </p:childTnLst>
                                </p:cTn>
                              </p:par>
                              <p:par>
                                <p:cTn id="23" presetID="10" presetClass="entr" presetSubtype="0" fill="hold" grpId="0" nodeType="withEffect">
                                  <p:stCondLst>
                                    <p:cond delay="70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250"/>
                                        <p:tgtEl>
                                          <p:spTgt spid="5"/>
                                        </p:tgtEl>
                                      </p:cBhvr>
                                    </p:animEffect>
                                  </p:childTnLst>
                                </p:cTn>
                              </p:par>
                              <p:par>
                                <p:cTn id="26" presetID="10" presetClass="entr" presetSubtype="0" fill="hold" grpId="0" nodeType="withEffect">
                                  <p:stCondLst>
                                    <p:cond delay="80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25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500"/>
                                        <p:tgtEl>
                                          <p:spTgt spid="7"/>
                                        </p:tgtEl>
                                      </p:cBhvr>
                                    </p:animEffect>
                                  </p:childTnLst>
                                </p:cTn>
                              </p:par>
                            </p:childTnLst>
                          </p:cTn>
                        </p:par>
                        <p:par>
                          <p:cTn id="34" fill="hold">
                            <p:stCondLst>
                              <p:cond delay="500"/>
                            </p:stCondLst>
                            <p:childTnLst>
                              <p:par>
                                <p:cTn id="35" presetID="10" presetClass="entr" presetSubtype="0" fill="hold" grpId="0" nodeType="after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0" grpId="0"/>
      <p:bldP spid="21" grpId="0"/>
      <p:bldP spid="22" grpId="0"/>
      <p:bldP spid="2" grpId="0"/>
      <p:bldP spid="4" grpId="0"/>
      <p:bldP spid="5" grpId="0"/>
      <p:bldP spid="6" grpId="0"/>
      <p:bldP spid="7" grpId="0" animBg="1"/>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213064"/>
            <a:ext cx="1012054" cy="2148396"/>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9" name="Table 88"/>
          <p:cNvGraphicFramePr>
            <a:graphicFrameLocks noGrp="1"/>
          </p:cNvGraphicFramePr>
          <p:nvPr>
            <p:extLst>
              <p:ext uri="{D42A27DB-BD31-4B8C-83A1-F6EECF244321}">
                <p14:modId xmlns:p14="http://schemas.microsoft.com/office/powerpoint/2010/main" val="3396479240"/>
              </p:ext>
            </p:extLst>
          </p:nvPr>
        </p:nvGraphicFramePr>
        <p:xfrm>
          <a:off x="734518" y="634705"/>
          <a:ext cx="10315399" cy="5286410"/>
        </p:xfrm>
        <a:graphic>
          <a:graphicData uri="http://schemas.openxmlformats.org/drawingml/2006/table">
            <a:tbl>
              <a:tblPr/>
              <a:tblGrid>
                <a:gridCol w="5651292">
                  <a:extLst>
                    <a:ext uri="{9D8B030D-6E8A-4147-A177-3AD203B41FA5}">
                      <a16:colId xmlns:a16="http://schemas.microsoft.com/office/drawing/2014/main" val="3978612482"/>
                    </a:ext>
                  </a:extLst>
                </a:gridCol>
                <a:gridCol w="4664107">
                  <a:extLst>
                    <a:ext uri="{9D8B030D-6E8A-4147-A177-3AD203B41FA5}">
                      <a16:colId xmlns:a16="http://schemas.microsoft.com/office/drawing/2014/main" val="974137365"/>
                    </a:ext>
                  </a:extLst>
                </a:gridCol>
              </a:tblGrid>
              <a:tr h="1058093">
                <a:tc>
                  <a:txBody>
                    <a:bodyPr/>
                    <a:lstStyle/>
                    <a:p>
                      <a:pPr rtl="0" fontAlgn="t">
                        <a:spcBef>
                          <a:spcPts val="0"/>
                        </a:spcBef>
                        <a:spcAft>
                          <a:spcPts val="1500"/>
                        </a:spcAft>
                      </a:pPr>
                      <a:r>
                        <a:rPr lang="en-US" sz="2800" b="1" i="0" u="none" strike="noStrike" dirty="0">
                          <a:solidFill>
                            <a:srgbClr val="0000FF"/>
                          </a:solidFill>
                          <a:effectLst/>
                          <a:latin typeface="Aptos" panose="020B0004020202020204" pitchFamily="34" charset="0"/>
                        </a:rPr>
                        <a:t>Session</a:t>
                      </a:r>
                      <a:endParaRPr lang="en-US" sz="2800" dirty="0">
                        <a:effectLst/>
                        <a:latin typeface="Aptos" panose="020B0004020202020204" pitchFamily="34" charset="0"/>
                      </a:endParaRPr>
                    </a:p>
                  </a:txBody>
                  <a:tcPr marL="46559" marR="46559" marT="46559" marB="46559">
                    <a:lnL>
                      <a:noFill/>
                    </a:lnL>
                    <a:lnR>
                      <a:noFill/>
                    </a:lnR>
                    <a:lnT w="12649" cap="flat" cmpd="sng" algn="ctr">
                      <a:solidFill>
                        <a:srgbClr val="DDDDDD"/>
                      </a:solidFill>
                      <a:prstDash val="solid"/>
                      <a:round/>
                      <a:headEnd type="none" w="med" len="med"/>
                      <a:tailEnd type="none" w="med" len="med"/>
                    </a:lnT>
                    <a:lnB w="12649" cap="flat" cmpd="sng" algn="ctr">
                      <a:solidFill>
                        <a:srgbClr val="DDDDDD"/>
                      </a:solidFill>
                      <a:prstDash val="solid"/>
                      <a:round/>
                      <a:headEnd type="none" w="med" len="med"/>
                      <a:tailEnd type="none" w="med" len="med"/>
                    </a:lnB>
                    <a:solidFill>
                      <a:srgbClr val="FFFFCC"/>
                    </a:solidFill>
                  </a:tcPr>
                </a:tc>
                <a:tc>
                  <a:txBody>
                    <a:bodyPr/>
                    <a:lstStyle/>
                    <a:p>
                      <a:pPr rtl="0" fontAlgn="t">
                        <a:spcBef>
                          <a:spcPts val="0"/>
                        </a:spcBef>
                        <a:spcAft>
                          <a:spcPts val="1500"/>
                        </a:spcAft>
                      </a:pPr>
                      <a:r>
                        <a:rPr lang="en-US" sz="2800" b="1" i="0" u="none" strike="noStrike" dirty="0">
                          <a:solidFill>
                            <a:srgbClr val="0000FF"/>
                          </a:solidFill>
                          <a:effectLst/>
                          <a:latin typeface="Aptos" panose="020B0004020202020204" pitchFamily="34" charset="0"/>
                        </a:rPr>
                        <a:t>Instructor</a:t>
                      </a:r>
                      <a:endParaRPr lang="en-US" sz="2800" dirty="0">
                        <a:effectLst/>
                        <a:latin typeface="Aptos" panose="020B0004020202020204" pitchFamily="34" charset="0"/>
                      </a:endParaRPr>
                    </a:p>
                  </a:txBody>
                  <a:tcPr marL="46559" marR="46559" marT="46559" marB="46559">
                    <a:lnL>
                      <a:noFill/>
                    </a:lnL>
                    <a:lnR>
                      <a:noFill/>
                    </a:lnR>
                    <a:lnT w="12649" cap="flat" cmpd="sng" algn="ctr">
                      <a:solidFill>
                        <a:srgbClr val="DDDDDD"/>
                      </a:solidFill>
                      <a:prstDash val="solid"/>
                      <a:round/>
                      <a:headEnd type="none" w="med" len="med"/>
                      <a:tailEnd type="none" w="med" len="med"/>
                    </a:lnT>
                    <a:lnB w="12649" cap="flat" cmpd="sng" algn="ctr">
                      <a:solidFill>
                        <a:srgbClr val="DDDDDD"/>
                      </a:solidFill>
                      <a:prstDash val="solid"/>
                      <a:round/>
                      <a:headEnd type="none" w="med" len="med"/>
                      <a:tailEnd type="none" w="med" len="med"/>
                    </a:lnB>
                    <a:solidFill>
                      <a:srgbClr val="FFFFCC"/>
                    </a:solidFill>
                  </a:tcPr>
                </a:tc>
                <a:extLst>
                  <a:ext uri="{0D108BD9-81ED-4DB2-BD59-A6C34878D82A}">
                    <a16:rowId xmlns:a16="http://schemas.microsoft.com/office/drawing/2014/main" val="4028080633"/>
                  </a:ext>
                </a:extLst>
              </a:tr>
              <a:tr h="1054038">
                <a:tc>
                  <a:txBody>
                    <a:bodyPr/>
                    <a:lstStyle/>
                    <a:p>
                      <a:pPr rtl="0" fontAlgn="t">
                        <a:spcBef>
                          <a:spcPts val="0"/>
                        </a:spcBef>
                        <a:spcAft>
                          <a:spcPts val="1500"/>
                        </a:spcAft>
                      </a:pPr>
                      <a:r>
                        <a:rPr lang="en-US" sz="2800" b="0" i="0" u="none" strike="noStrike" kern="1200" dirty="0">
                          <a:solidFill>
                            <a:srgbClr val="212121"/>
                          </a:solidFill>
                          <a:effectLst/>
                          <a:latin typeface="Aptos" panose="020B0004020202020204" pitchFamily="34" charset="0"/>
                          <a:ea typeface="+mn-ea"/>
                          <a:cs typeface="Arial" panose="020B0604020202020204" pitchFamily="34" charset="0"/>
                        </a:rPr>
                        <a:t>Database Concepts Demystified</a:t>
                      </a:r>
                    </a:p>
                  </a:txBody>
                  <a:tcPr marL="46559" marR="46559" marT="46559" marB="46559">
                    <a:lnL>
                      <a:noFill/>
                    </a:lnL>
                    <a:lnR>
                      <a:noFill/>
                    </a:lnR>
                    <a:lnT w="12649" cap="flat" cmpd="sng" algn="ctr">
                      <a:solidFill>
                        <a:srgbClr val="DDDDDD"/>
                      </a:solidFill>
                      <a:prstDash val="solid"/>
                      <a:round/>
                      <a:headEnd type="none" w="med" len="med"/>
                      <a:tailEnd type="none" w="med" len="med"/>
                    </a:lnT>
                    <a:lnB w="12649" cap="flat" cmpd="sng" algn="ctr">
                      <a:solidFill>
                        <a:srgbClr val="DDDDDD"/>
                      </a:solidFill>
                      <a:prstDash val="solid"/>
                      <a:round/>
                      <a:headEnd type="none" w="med" len="med"/>
                      <a:tailEnd type="none" w="med" len="med"/>
                    </a:lnB>
                    <a:solidFill>
                      <a:srgbClr val="FFFFFF"/>
                    </a:solidFill>
                  </a:tcPr>
                </a:tc>
                <a:tc>
                  <a:txBody>
                    <a:bodyPr/>
                    <a:lstStyle/>
                    <a:p>
                      <a:pPr rtl="0" fontAlgn="t">
                        <a:spcBef>
                          <a:spcPts val="0"/>
                        </a:spcBef>
                        <a:spcAft>
                          <a:spcPts val="1500"/>
                        </a:spcAft>
                      </a:pPr>
                      <a:r>
                        <a:rPr lang="en-US" sz="2800" b="0" i="0" u="none" strike="noStrike" kern="1200" dirty="0">
                          <a:solidFill>
                            <a:srgbClr val="212121"/>
                          </a:solidFill>
                          <a:effectLst/>
                          <a:latin typeface="Aptos" panose="020B0004020202020204" pitchFamily="34" charset="0"/>
                          <a:ea typeface="+mn-ea"/>
                          <a:cs typeface="Arial" panose="020B0604020202020204" pitchFamily="34" charset="0"/>
                        </a:rPr>
                        <a:t>Joe Rudolf, MD</a:t>
                      </a:r>
                    </a:p>
                  </a:txBody>
                  <a:tcPr marL="46559" marR="46559" marT="46559" marB="46559">
                    <a:lnL>
                      <a:noFill/>
                    </a:lnL>
                    <a:lnR>
                      <a:noFill/>
                    </a:lnR>
                    <a:lnT w="12649" cap="flat" cmpd="sng" algn="ctr">
                      <a:solidFill>
                        <a:srgbClr val="DDDDDD"/>
                      </a:solidFill>
                      <a:prstDash val="solid"/>
                      <a:round/>
                      <a:headEnd type="none" w="med" len="med"/>
                      <a:tailEnd type="none" w="med" len="med"/>
                    </a:lnT>
                    <a:lnB w="12649"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200374226"/>
                  </a:ext>
                </a:extLst>
              </a:tr>
              <a:tr h="1058093">
                <a:tc>
                  <a:txBody>
                    <a:bodyPr/>
                    <a:lstStyle/>
                    <a:p>
                      <a:pPr rtl="0" fontAlgn="t">
                        <a:spcBef>
                          <a:spcPts val="0"/>
                        </a:spcBef>
                        <a:spcAft>
                          <a:spcPts val="1500"/>
                        </a:spcAft>
                      </a:pPr>
                      <a:r>
                        <a:rPr lang="en-US" sz="2800" b="0" i="0" u="none" strike="noStrike" kern="1200" dirty="0">
                          <a:solidFill>
                            <a:srgbClr val="212121"/>
                          </a:solidFill>
                          <a:effectLst/>
                          <a:latin typeface="Aptos" panose="020B0004020202020204" pitchFamily="34" charset="0"/>
                          <a:ea typeface="+mn-ea"/>
                          <a:cs typeface="Arial" panose="020B0604020202020204" pitchFamily="34" charset="0"/>
                        </a:rPr>
                        <a:t>Databases with R: A Marriage Made in the </a:t>
                      </a:r>
                      <a:r>
                        <a:rPr lang="en-US" sz="2800" b="0" i="0" u="none" strike="noStrike" kern="1200" dirty="0" err="1">
                          <a:solidFill>
                            <a:srgbClr val="212121"/>
                          </a:solidFill>
                          <a:effectLst/>
                          <a:latin typeface="Aptos" panose="020B0004020202020204" pitchFamily="34" charset="0"/>
                          <a:ea typeface="+mn-ea"/>
                          <a:cs typeface="Arial" panose="020B0604020202020204" pitchFamily="34" charset="0"/>
                        </a:rPr>
                        <a:t>Tidyverse</a:t>
                      </a:r>
                      <a:endParaRPr lang="en-US" sz="2800" b="0" i="0" u="none" strike="noStrike" kern="1200" dirty="0">
                        <a:solidFill>
                          <a:srgbClr val="212121"/>
                        </a:solidFill>
                        <a:effectLst/>
                        <a:latin typeface="Aptos" panose="020B0004020202020204" pitchFamily="34" charset="0"/>
                        <a:ea typeface="+mn-ea"/>
                        <a:cs typeface="Arial" panose="020B0604020202020204" pitchFamily="34" charset="0"/>
                      </a:endParaRPr>
                    </a:p>
                  </a:txBody>
                  <a:tcPr marL="46559" marR="46559" marT="46559" marB="46559">
                    <a:lnL>
                      <a:noFill/>
                    </a:lnL>
                    <a:lnR>
                      <a:noFill/>
                    </a:lnR>
                    <a:lnT w="12649" cap="flat" cmpd="sng" algn="ctr">
                      <a:solidFill>
                        <a:srgbClr val="DDDDDD"/>
                      </a:solidFill>
                      <a:prstDash val="solid"/>
                      <a:round/>
                      <a:headEnd type="none" w="med" len="med"/>
                      <a:tailEnd type="none" w="med" len="med"/>
                    </a:lnT>
                    <a:lnB w="12649" cap="flat" cmpd="sng" algn="ctr">
                      <a:solidFill>
                        <a:srgbClr val="DDDDDD"/>
                      </a:solidFill>
                      <a:prstDash val="solid"/>
                      <a:round/>
                      <a:headEnd type="none" w="med" len="med"/>
                      <a:tailEnd type="none" w="med" len="med"/>
                    </a:lnB>
                    <a:solidFill>
                      <a:srgbClr val="FFFFFF"/>
                    </a:solidFill>
                  </a:tcPr>
                </a:tc>
                <a:tc>
                  <a:txBody>
                    <a:bodyPr/>
                    <a:lstStyle/>
                    <a:p>
                      <a:pPr rtl="0" fontAlgn="t">
                        <a:spcBef>
                          <a:spcPts val="0"/>
                        </a:spcBef>
                        <a:spcAft>
                          <a:spcPts val="1500"/>
                        </a:spcAft>
                      </a:pPr>
                      <a:r>
                        <a:rPr lang="en-US" sz="2800" b="0" i="0" u="none" strike="noStrike" kern="1200" dirty="0">
                          <a:solidFill>
                            <a:srgbClr val="212121"/>
                          </a:solidFill>
                          <a:effectLst/>
                          <a:latin typeface="Aptos" panose="020B0004020202020204" pitchFamily="34" charset="0"/>
                          <a:ea typeface="+mn-ea"/>
                          <a:cs typeface="Arial" panose="020B0604020202020204" pitchFamily="34" charset="0"/>
                        </a:rPr>
                        <a:t>Patrick Mathias, MD, PhD</a:t>
                      </a:r>
                    </a:p>
                  </a:txBody>
                  <a:tcPr marL="46559" marR="46559" marT="46559" marB="46559">
                    <a:lnL>
                      <a:noFill/>
                    </a:lnL>
                    <a:lnR>
                      <a:noFill/>
                    </a:lnR>
                    <a:lnT w="12649" cap="flat" cmpd="sng" algn="ctr">
                      <a:solidFill>
                        <a:srgbClr val="DDDDDD"/>
                      </a:solidFill>
                      <a:prstDash val="solid"/>
                      <a:round/>
                      <a:headEnd type="none" w="med" len="med"/>
                      <a:tailEnd type="none" w="med" len="med"/>
                    </a:lnT>
                    <a:lnB w="12649"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820667567"/>
                  </a:ext>
                </a:extLst>
              </a:tr>
              <a:tr h="1058093">
                <a:tc>
                  <a:txBody>
                    <a:bodyPr/>
                    <a:lstStyle/>
                    <a:p>
                      <a:pPr fontAlgn="t"/>
                      <a:r>
                        <a:rPr lang="en-US" sz="2800" dirty="0">
                          <a:effectLst/>
                          <a:latin typeface="Aptos" panose="020B0004020202020204" pitchFamily="34" charset="0"/>
                          <a:cs typeface="Arial" panose="020B0604020202020204" pitchFamily="34" charset="0"/>
                        </a:rPr>
                        <a:t>Joining Forces: Data Merging Techniques in R</a:t>
                      </a:r>
                    </a:p>
                  </a:txBody>
                  <a:tcPr marL="85725" marR="85725" marT="85725" marB="85725">
                    <a:lnL>
                      <a:noFill/>
                    </a:lnL>
                    <a:lnR>
                      <a:noFill/>
                    </a:lnR>
                    <a:lnT w="12649" cap="flat" cmpd="sng" algn="ctr">
                      <a:solidFill>
                        <a:srgbClr val="DDDDDD"/>
                      </a:solidFill>
                      <a:prstDash val="solid"/>
                      <a:round/>
                      <a:headEnd type="none" w="med" len="med"/>
                      <a:tailEnd type="none" w="med" len="med"/>
                    </a:lnT>
                    <a:lnB w="12649" cap="flat" cmpd="sng" algn="ctr">
                      <a:solidFill>
                        <a:srgbClr val="DDDDDD"/>
                      </a:solidFill>
                      <a:prstDash val="solid"/>
                      <a:round/>
                      <a:headEnd type="none" w="med" len="med"/>
                      <a:tailEnd type="none" w="med" len="med"/>
                    </a:lnB>
                    <a:solidFill>
                      <a:srgbClr val="FFFFFF"/>
                    </a:solidFill>
                  </a:tcPr>
                </a:tc>
                <a:tc>
                  <a:txBody>
                    <a:bodyPr/>
                    <a:lstStyle/>
                    <a:p>
                      <a:pPr lvl="0">
                        <a:spcBef>
                          <a:spcPts val="0"/>
                        </a:spcBef>
                        <a:spcAft>
                          <a:spcPts val="1500"/>
                        </a:spcAft>
                        <a:buNone/>
                      </a:pPr>
                      <a:r>
                        <a:rPr lang="en-US" sz="2800" dirty="0">
                          <a:latin typeface="Aptos" panose="020B0004020202020204" pitchFamily="34" charset="0"/>
                          <a:cs typeface="Arial" panose="020B0604020202020204" pitchFamily="34" charset="0"/>
                        </a:rPr>
                        <a:t>Amrom Obstfeld, MD, PhD</a:t>
                      </a:r>
                    </a:p>
                  </a:txBody>
                  <a:tcPr marL="46559" marR="46559" marT="46559" marB="46559">
                    <a:lnL>
                      <a:noFill/>
                    </a:lnL>
                    <a:lnR>
                      <a:noFill/>
                    </a:lnR>
                    <a:lnT w="12649" cap="flat" cmpd="sng" algn="ctr">
                      <a:solidFill>
                        <a:srgbClr val="DDDDDD"/>
                      </a:solidFill>
                      <a:prstDash val="solid"/>
                      <a:round/>
                      <a:headEnd type="none" w="med" len="med"/>
                      <a:tailEnd type="none" w="med" len="med"/>
                    </a:lnT>
                    <a:lnB w="12649"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023930905"/>
                  </a:ext>
                </a:extLst>
              </a:tr>
              <a:tr h="1058093">
                <a:tc>
                  <a:txBody>
                    <a:bodyPr/>
                    <a:lstStyle/>
                    <a:p>
                      <a:pPr rtl="0" fontAlgn="t">
                        <a:spcBef>
                          <a:spcPts val="0"/>
                        </a:spcBef>
                        <a:spcAft>
                          <a:spcPts val="1500"/>
                        </a:spcAft>
                      </a:pPr>
                      <a:r>
                        <a:rPr lang="en-US" sz="2800" b="0" i="0" kern="1200" dirty="0">
                          <a:solidFill>
                            <a:schemeClr val="tx1"/>
                          </a:solidFill>
                          <a:effectLst/>
                          <a:latin typeface="Aptos" panose="020B0004020202020204" pitchFamily="34" charset="0"/>
                          <a:ea typeface="+mn-ea"/>
                          <a:cs typeface="Arial" panose="020B0604020202020204" pitchFamily="34" charset="0"/>
                        </a:rPr>
                        <a:t>Getting Your Feet Wet with Clinical Research Data with </a:t>
                      </a:r>
                      <a:r>
                        <a:rPr lang="en-US" sz="2800" b="0" i="0" kern="1200" dirty="0" err="1">
                          <a:solidFill>
                            <a:schemeClr val="tx1"/>
                          </a:solidFill>
                          <a:effectLst/>
                          <a:latin typeface="Aptos" panose="020B0004020202020204" pitchFamily="34" charset="0"/>
                          <a:ea typeface="+mn-ea"/>
                          <a:cs typeface="Arial" panose="020B0604020202020204" pitchFamily="34" charset="0"/>
                        </a:rPr>
                        <a:t>REDCap</a:t>
                      </a:r>
                      <a:r>
                        <a:rPr lang="en-US" sz="2800" b="0" i="0" kern="1200" dirty="0">
                          <a:solidFill>
                            <a:schemeClr val="tx1"/>
                          </a:solidFill>
                          <a:effectLst/>
                          <a:latin typeface="Aptos" panose="020B0004020202020204" pitchFamily="34" charset="0"/>
                          <a:ea typeface="+mn-ea"/>
                          <a:cs typeface="Arial" panose="020B0604020202020204" pitchFamily="34" charset="0"/>
                        </a:rPr>
                        <a:t> and R</a:t>
                      </a:r>
                      <a:endParaRPr lang="en-US" sz="2800" dirty="0">
                        <a:effectLst/>
                        <a:latin typeface="Aptos" panose="020B0004020202020204" pitchFamily="34" charset="0"/>
                        <a:cs typeface="Arial" panose="020B0604020202020204" pitchFamily="34" charset="0"/>
                      </a:endParaRPr>
                    </a:p>
                  </a:txBody>
                  <a:tcPr marL="46559" marR="46559" marT="46559" marB="46559">
                    <a:lnL>
                      <a:noFill/>
                    </a:lnL>
                    <a:lnR>
                      <a:noFill/>
                    </a:lnR>
                    <a:lnT w="12649" cap="flat" cmpd="sng" algn="ctr">
                      <a:solidFill>
                        <a:srgbClr val="DDDDDD"/>
                      </a:solidFill>
                      <a:prstDash val="solid"/>
                      <a:round/>
                      <a:headEnd type="none" w="med" len="med"/>
                      <a:tailEnd type="none" w="med" len="med"/>
                    </a:lnT>
                    <a:lnB w="12649" cap="flat" cmpd="sng" algn="ctr">
                      <a:solidFill>
                        <a:srgbClr val="DDDDDD"/>
                      </a:solidFill>
                      <a:prstDash val="solid"/>
                      <a:round/>
                      <a:headEnd type="none" w="med" len="med"/>
                      <a:tailEnd type="none" w="med" len="med"/>
                    </a:lnB>
                    <a:solidFill>
                      <a:srgbClr val="FFFFFF"/>
                    </a:solidFill>
                  </a:tcPr>
                </a:tc>
                <a:tc>
                  <a:txBody>
                    <a:bodyPr/>
                    <a:lstStyle/>
                    <a:p>
                      <a:pPr rtl="0" fontAlgn="t">
                        <a:spcBef>
                          <a:spcPts val="0"/>
                        </a:spcBef>
                        <a:spcAft>
                          <a:spcPts val="1500"/>
                        </a:spcAft>
                      </a:pPr>
                      <a:r>
                        <a:rPr lang="en-US" sz="2800" dirty="0">
                          <a:effectLst/>
                          <a:latin typeface="Aptos" panose="020B0004020202020204" pitchFamily="34" charset="0"/>
                          <a:cs typeface="Arial" panose="020B0604020202020204" pitchFamily="34" charset="0"/>
                        </a:rPr>
                        <a:t>Stephan Kadauke, MD, PhD</a:t>
                      </a:r>
                    </a:p>
                  </a:txBody>
                  <a:tcPr marL="46559" marR="46559" marT="46559" marB="46559">
                    <a:lnL>
                      <a:noFill/>
                    </a:lnL>
                    <a:lnR>
                      <a:noFill/>
                    </a:lnR>
                    <a:lnT w="12649" cap="flat" cmpd="sng" algn="ctr">
                      <a:solidFill>
                        <a:srgbClr val="DDDDDD"/>
                      </a:solidFill>
                      <a:prstDash val="solid"/>
                      <a:round/>
                      <a:headEnd type="none" w="med" len="med"/>
                      <a:tailEnd type="none" w="med" len="med"/>
                    </a:lnT>
                    <a:lnB w="12649"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506962476"/>
                  </a:ext>
                </a:extLst>
              </a:tr>
            </a:tbl>
          </a:graphicData>
        </a:graphic>
      </p:graphicFrame>
      <p:sp>
        <p:nvSpPr>
          <p:cNvPr id="4" name="Slide Number Placeholder 3"/>
          <p:cNvSpPr>
            <a:spLocks noGrp="1"/>
          </p:cNvSpPr>
          <p:nvPr>
            <p:ph type="sldNum" idx="12"/>
          </p:nvPr>
        </p:nvSpPr>
        <p:spPr/>
        <p:txBody>
          <a:bodyPr/>
          <a:lstStyle/>
          <a:p>
            <a:fld id="{00000000-1234-1234-1234-123412341234}" type="slidenum">
              <a:rPr lang="en-US" smtClean="0"/>
              <a:pPr/>
              <a:t>2</a:t>
            </a:fld>
            <a:endParaRPr lang="en-US"/>
          </a:p>
        </p:txBody>
      </p:sp>
    </p:spTree>
    <p:extLst>
      <p:ext uri="{BB962C8B-B14F-4D97-AF65-F5344CB8AC3E}">
        <p14:creationId xmlns:p14="http://schemas.microsoft.com/office/powerpoint/2010/main" val="35973317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3" name="Google Shape;123;p16"/>
          <p:cNvSpPr txBox="1">
            <a:spLocks noGrp="1"/>
          </p:cNvSpPr>
          <p:nvPr>
            <p:ph type="title"/>
          </p:nvPr>
        </p:nvSpPr>
        <p:spPr>
          <a:xfrm>
            <a:off x="1113368" y="865097"/>
            <a:ext cx="11250082" cy="777536"/>
          </a:xfrm>
          <a:prstGeom prst="rect">
            <a:avLst/>
          </a:prstGeom>
          <a:noFill/>
          <a:ln>
            <a:noFill/>
          </a:ln>
        </p:spPr>
        <p:txBody>
          <a:bodyPr spcFirstLastPara="1" wrap="square" lIns="0" tIns="6455" rIns="0" bIns="0" anchor="ctr" anchorCtr="0">
            <a:noAutofit/>
          </a:bodyPr>
          <a:lstStyle/>
          <a:p>
            <a:pPr marL="6803"/>
            <a:r>
              <a:rPr lang="en-US" sz="6000" dirty="0">
                <a:solidFill>
                  <a:srgbClr val="000000"/>
                </a:solidFill>
                <a:latin typeface="+mj-lt"/>
              </a:rPr>
              <a:t>Joins in R</a:t>
            </a:r>
            <a:endParaRPr sz="6000" dirty="0">
              <a:latin typeface="+mj-lt"/>
            </a:endParaRPr>
          </a:p>
        </p:txBody>
      </p:sp>
      <p:sp>
        <p:nvSpPr>
          <p:cNvPr id="3" name="Slide Number Placeholder 2"/>
          <p:cNvSpPr>
            <a:spLocks noGrp="1"/>
          </p:cNvSpPr>
          <p:nvPr>
            <p:ph type="sldNum" idx="12"/>
          </p:nvPr>
        </p:nvSpPr>
        <p:spPr>
          <a:xfrm>
            <a:off x="9309390" y="6440416"/>
            <a:ext cx="2804134" cy="342964"/>
          </a:xfrm>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000" b="0" i="0" u="none" strike="noStrike" kern="0" cap="none" spc="0" normalizeH="0" baseline="0" noProof="0" smtClean="0">
                <a:ln>
                  <a:noFill/>
                </a:ln>
                <a:solidFill>
                  <a:srgbClr val="888888"/>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20</a:t>
            </a:fld>
            <a:endParaRPr kumimoji="0" lang="en-US" sz="1000" b="0" i="0" u="none" strike="noStrike" kern="0" cap="none" spc="0" normalizeH="0" baseline="0" noProof="0" dirty="0">
              <a:ln>
                <a:noFill/>
              </a:ln>
              <a:solidFill>
                <a:srgbClr val="888888"/>
              </a:solidFill>
              <a:effectLst/>
              <a:uLnTx/>
              <a:uFillTx/>
              <a:latin typeface="Arial"/>
              <a:cs typeface="Arial"/>
              <a:sym typeface="Arial"/>
            </a:endParaRPr>
          </a:p>
        </p:txBody>
      </p:sp>
      <p:sp>
        <p:nvSpPr>
          <p:cNvPr id="21" name="Google Shape;123;p16">
            <a:extLst>
              <a:ext uri="{FF2B5EF4-FFF2-40B4-BE49-F238E27FC236}">
                <a16:creationId xmlns:a16="http://schemas.microsoft.com/office/drawing/2014/main" id="{0C226EA5-6C7F-69C2-27B7-B7DD9EAE31B4}"/>
              </a:ext>
            </a:extLst>
          </p:cNvPr>
          <p:cNvSpPr txBox="1">
            <a:spLocks/>
          </p:cNvSpPr>
          <p:nvPr/>
        </p:nvSpPr>
        <p:spPr>
          <a:xfrm>
            <a:off x="1167049" y="4335112"/>
            <a:ext cx="5992427" cy="777536"/>
          </a:xfrm>
          <a:prstGeom prst="rect">
            <a:avLst/>
          </a:prstGeom>
          <a:noFill/>
          <a:ln>
            <a:noFill/>
          </a:ln>
        </p:spPr>
        <p:txBody>
          <a:bodyPr spcFirstLastPara="1" wrap="square" lIns="0" tIns="6455"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5400" b="0" i="0" u="none" strike="noStrike" cap="none">
                <a:solidFill>
                  <a:srgbClr val="005493"/>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6803"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i="0" u="none" strike="noStrike" kern="0" cap="none" spc="0" normalizeH="0" baseline="0" noProof="0" dirty="0" err="1">
                <a:ln>
                  <a:noFill/>
                </a:ln>
                <a:solidFill>
                  <a:srgbClr val="000000"/>
                </a:solidFill>
                <a:effectLst/>
                <a:uLnTx/>
                <a:uFillTx/>
                <a:latin typeface="Consolas" panose="020B0609020204030204" pitchFamily="49" charset="0"/>
                <a:sym typeface="Calibri"/>
              </a:rPr>
              <a:t>right_join</a:t>
            </a:r>
            <a:r>
              <a:rPr kumimoji="0" lang="en-US" i="0" u="none" strike="noStrike" kern="0" cap="none" spc="0" normalizeH="0" baseline="0" noProof="0" dirty="0">
                <a:ln>
                  <a:noFill/>
                </a:ln>
                <a:solidFill>
                  <a:srgbClr val="000000"/>
                </a:solidFill>
                <a:effectLst/>
                <a:uLnTx/>
                <a:uFillTx/>
                <a:latin typeface="Consolas" panose="020B0609020204030204" pitchFamily="49" charset="0"/>
                <a:sym typeface="Calibri"/>
              </a:rPr>
              <a:t>()</a:t>
            </a:r>
            <a:endParaRPr kumimoji="0" lang="en-US" i="0" u="none" strike="noStrike" kern="0" cap="none" spc="0" normalizeH="0" baseline="0" noProof="0" dirty="0">
              <a:ln>
                <a:noFill/>
              </a:ln>
              <a:solidFill>
                <a:srgbClr val="005493"/>
              </a:solidFill>
              <a:effectLst/>
              <a:uLnTx/>
              <a:uFillTx/>
              <a:latin typeface="Consolas" panose="020B0609020204030204" pitchFamily="49" charset="0"/>
              <a:sym typeface="Calibri"/>
            </a:endParaRPr>
          </a:p>
        </p:txBody>
      </p:sp>
      <p:sp>
        <p:nvSpPr>
          <p:cNvPr id="22" name="Google Shape;123;p16">
            <a:extLst>
              <a:ext uri="{FF2B5EF4-FFF2-40B4-BE49-F238E27FC236}">
                <a16:creationId xmlns:a16="http://schemas.microsoft.com/office/drawing/2014/main" id="{AA5D9CAB-45AC-4B5A-A48B-358EA9565D60}"/>
              </a:ext>
            </a:extLst>
          </p:cNvPr>
          <p:cNvSpPr txBox="1">
            <a:spLocks/>
          </p:cNvSpPr>
          <p:nvPr/>
        </p:nvSpPr>
        <p:spPr>
          <a:xfrm>
            <a:off x="1167049" y="5441990"/>
            <a:ext cx="5992427" cy="777536"/>
          </a:xfrm>
          <a:prstGeom prst="rect">
            <a:avLst/>
          </a:prstGeom>
          <a:noFill/>
          <a:ln>
            <a:noFill/>
          </a:ln>
        </p:spPr>
        <p:txBody>
          <a:bodyPr spcFirstLastPara="1" wrap="square" lIns="0" tIns="6455"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5400" b="0" i="0" u="none" strike="noStrike" cap="none">
                <a:solidFill>
                  <a:srgbClr val="005493"/>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6803"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i="0" u="none" strike="noStrike" kern="0" cap="none" spc="0" normalizeH="0" baseline="0" noProof="0" dirty="0" err="1">
                <a:ln>
                  <a:noFill/>
                </a:ln>
                <a:solidFill>
                  <a:srgbClr val="000000"/>
                </a:solidFill>
                <a:effectLst/>
                <a:uLnTx/>
                <a:uFillTx/>
                <a:latin typeface="Consolas" panose="020B0609020204030204" pitchFamily="49" charset="0"/>
                <a:sym typeface="Calibri"/>
              </a:rPr>
              <a:t>full_join</a:t>
            </a:r>
            <a:r>
              <a:rPr kumimoji="0" lang="en-US" i="0" u="none" strike="noStrike" kern="0" cap="none" spc="0" normalizeH="0" baseline="0" noProof="0" dirty="0">
                <a:ln>
                  <a:noFill/>
                </a:ln>
                <a:solidFill>
                  <a:srgbClr val="000000"/>
                </a:solidFill>
                <a:effectLst/>
                <a:uLnTx/>
                <a:uFillTx/>
                <a:latin typeface="Consolas" panose="020B0609020204030204" pitchFamily="49" charset="0"/>
                <a:sym typeface="Calibri"/>
              </a:rPr>
              <a:t>()</a:t>
            </a:r>
            <a:endParaRPr kumimoji="0" lang="en-US" i="0" u="none" strike="noStrike" kern="0" cap="none" spc="0" normalizeH="0" baseline="0" noProof="0" dirty="0">
              <a:ln>
                <a:noFill/>
              </a:ln>
              <a:solidFill>
                <a:srgbClr val="005493"/>
              </a:solidFill>
              <a:effectLst/>
              <a:uLnTx/>
              <a:uFillTx/>
              <a:latin typeface="Consolas" panose="020B0609020204030204" pitchFamily="49" charset="0"/>
              <a:sym typeface="Calibri"/>
            </a:endParaRPr>
          </a:p>
        </p:txBody>
      </p:sp>
      <p:sp>
        <p:nvSpPr>
          <p:cNvPr id="2" name="Google Shape;123;p16">
            <a:extLst>
              <a:ext uri="{FF2B5EF4-FFF2-40B4-BE49-F238E27FC236}">
                <a16:creationId xmlns:a16="http://schemas.microsoft.com/office/drawing/2014/main" id="{E02AA0EA-CBEB-48B3-AFF3-3E4EB852E678}"/>
              </a:ext>
            </a:extLst>
          </p:cNvPr>
          <p:cNvSpPr txBox="1">
            <a:spLocks/>
          </p:cNvSpPr>
          <p:nvPr/>
        </p:nvSpPr>
        <p:spPr>
          <a:xfrm>
            <a:off x="6339125" y="2111831"/>
            <a:ext cx="5490926" cy="777536"/>
          </a:xfrm>
          <a:prstGeom prst="rect">
            <a:avLst/>
          </a:prstGeom>
          <a:noFill/>
          <a:ln>
            <a:noFill/>
          </a:ln>
        </p:spPr>
        <p:txBody>
          <a:bodyPr spcFirstLastPara="1" wrap="square" lIns="0" tIns="6455"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5400" b="0" i="0" u="none" strike="noStrike" cap="none">
                <a:solidFill>
                  <a:srgbClr val="005493"/>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6803"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i="0" u="none" strike="noStrike" kern="0" cap="none" spc="0" normalizeH="0" baseline="0" noProof="0" dirty="0" err="1">
                <a:ln>
                  <a:noFill/>
                </a:ln>
                <a:solidFill>
                  <a:srgbClr val="000000"/>
                </a:solidFill>
                <a:effectLst/>
                <a:uLnTx/>
                <a:uFillTx/>
                <a:latin typeface="Consolas" panose="020B0609020204030204" pitchFamily="49" charset="0"/>
                <a:sym typeface="Calibri"/>
              </a:rPr>
              <a:t>semi_join</a:t>
            </a:r>
            <a:r>
              <a:rPr kumimoji="0" lang="en-US" i="0" u="none" strike="noStrike" kern="0" cap="none" spc="0" normalizeH="0" baseline="0" noProof="0" dirty="0">
                <a:ln>
                  <a:noFill/>
                </a:ln>
                <a:solidFill>
                  <a:srgbClr val="000000"/>
                </a:solidFill>
                <a:effectLst/>
                <a:uLnTx/>
                <a:uFillTx/>
                <a:latin typeface="Consolas" panose="020B0609020204030204" pitchFamily="49" charset="0"/>
                <a:sym typeface="Calibri"/>
              </a:rPr>
              <a:t>()</a:t>
            </a:r>
            <a:endParaRPr kumimoji="0" lang="en-US" i="0" u="none" strike="noStrike" kern="0" cap="none" spc="0" normalizeH="0" baseline="0" noProof="0" dirty="0">
              <a:ln>
                <a:noFill/>
              </a:ln>
              <a:solidFill>
                <a:srgbClr val="005493"/>
              </a:solidFill>
              <a:effectLst/>
              <a:uLnTx/>
              <a:uFillTx/>
              <a:latin typeface="Consolas" panose="020B0609020204030204" pitchFamily="49" charset="0"/>
              <a:sym typeface="Calibri"/>
            </a:endParaRPr>
          </a:p>
        </p:txBody>
      </p:sp>
      <p:sp>
        <p:nvSpPr>
          <p:cNvPr id="4" name="Google Shape;123;p16">
            <a:extLst>
              <a:ext uri="{FF2B5EF4-FFF2-40B4-BE49-F238E27FC236}">
                <a16:creationId xmlns:a16="http://schemas.microsoft.com/office/drawing/2014/main" id="{02E5B88B-08F3-38D9-02B4-9863A2D66FFF}"/>
              </a:ext>
            </a:extLst>
          </p:cNvPr>
          <p:cNvSpPr txBox="1">
            <a:spLocks/>
          </p:cNvSpPr>
          <p:nvPr/>
        </p:nvSpPr>
        <p:spPr>
          <a:xfrm>
            <a:off x="6339125" y="3228234"/>
            <a:ext cx="5490926" cy="777536"/>
          </a:xfrm>
          <a:prstGeom prst="rect">
            <a:avLst/>
          </a:prstGeom>
          <a:noFill/>
          <a:ln>
            <a:noFill/>
          </a:ln>
        </p:spPr>
        <p:txBody>
          <a:bodyPr spcFirstLastPara="1" wrap="square" lIns="0" tIns="6455"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5400" b="0" i="0" u="none" strike="noStrike" cap="none">
                <a:solidFill>
                  <a:srgbClr val="005493"/>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6803"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i="0" u="none" strike="noStrike" kern="0" cap="none" spc="0" normalizeH="0" baseline="0" noProof="0" dirty="0" err="1">
                <a:ln>
                  <a:noFill/>
                </a:ln>
                <a:solidFill>
                  <a:srgbClr val="000000"/>
                </a:solidFill>
                <a:effectLst/>
                <a:uLnTx/>
                <a:uFillTx/>
                <a:latin typeface="Consolas" panose="020B0609020204030204" pitchFamily="49" charset="0"/>
                <a:sym typeface="Calibri"/>
              </a:rPr>
              <a:t>anti_join</a:t>
            </a:r>
            <a:r>
              <a:rPr kumimoji="0" lang="en-US" i="0" u="none" strike="noStrike" kern="0" cap="none" spc="0" normalizeH="0" baseline="0" noProof="0" dirty="0">
                <a:ln>
                  <a:noFill/>
                </a:ln>
                <a:solidFill>
                  <a:srgbClr val="000000"/>
                </a:solidFill>
                <a:effectLst/>
                <a:uLnTx/>
                <a:uFillTx/>
                <a:latin typeface="Consolas" panose="020B0609020204030204" pitchFamily="49" charset="0"/>
                <a:sym typeface="Calibri"/>
              </a:rPr>
              <a:t>()</a:t>
            </a:r>
            <a:endParaRPr kumimoji="0" lang="en-US" i="0" u="none" strike="noStrike" kern="0" cap="none" spc="0" normalizeH="0" baseline="0" noProof="0" dirty="0">
              <a:ln>
                <a:noFill/>
              </a:ln>
              <a:solidFill>
                <a:srgbClr val="005493"/>
              </a:solidFill>
              <a:effectLst/>
              <a:uLnTx/>
              <a:uFillTx/>
              <a:latin typeface="Consolas" panose="020B0609020204030204" pitchFamily="49" charset="0"/>
              <a:sym typeface="Calibri"/>
            </a:endParaRPr>
          </a:p>
        </p:txBody>
      </p:sp>
      <p:sp>
        <p:nvSpPr>
          <p:cNvPr id="5" name="Google Shape;123;p16">
            <a:extLst>
              <a:ext uri="{FF2B5EF4-FFF2-40B4-BE49-F238E27FC236}">
                <a16:creationId xmlns:a16="http://schemas.microsoft.com/office/drawing/2014/main" id="{A55D1F08-82FD-E01A-E3F9-7B21956A554B}"/>
              </a:ext>
            </a:extLst>
          </p:cNvPr>
          <p:cNvSpPr txBox="1">
            <a:spLocks/>
          </p:cNvSpPr>
          <p:nvPr/>
        </p:nvSpPr>
        <p:spPr>
          <a:xfrm>
            <a:off x="6339125" y="4340681"/>
            <a:ext cx="5490926" cy="777536"/>
          </a:xfrm>
          <a:prstGeom prst="rect">
            <a:avLst/>
          </a:prstGeom>
          <a:noFill/>
          <a:ln>
            <a:noFill/>
          </a:ln>
        </p:spPr>
        <p:txBody>
          <a:bodyPr spcFirstLastPara="1" wrap="square" lIns="0" tIns="6455"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5400" b="0" i="0" u="none" strike="noStrike" cap="none">
                <a:solidFill>
                  <a:srgbClr val="005493"/>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6803"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i="0" u="none" strike="noStrike" kern="0" cap="none" spc="0" normalizeH="0" baseline="0" noProof="0" dirty="0" err="1">
                <a:ln>
                  <a:noFill/>
                </a:ln>
                <a:solidFill>
                  <a:srgbClr val="000000"/>
                </a:solidFill>
                <a:effectLst/>
                <a:uLnTx/>
                <a:uFillTx/>
                <a:latin typeface="Consolas" panose="020B0609020204030204" pitchFamily="49" charset="0"/>
                <a:sym typeface="Calibri"/>
              </a:rPr>
              <a:t>cross_join</a:t>
            </a:r>
            <a:r>
              <a:rPr kumimoji="0" lang="en-US" i="0" u="none" strike="noStrike" kern="0" cap="none" spc="0" normalizeH="0" baseline="0" noProof="0" dirty="0">
                <a:ln>
                  <a:noFill/>
                </a:ln>
                <a:solidFill>
                  <a:srgbClr val="000000"/>
                </a:solidFill>
                <a:effectLst/>
                <a:uLnTx/>
                <a:uFillTx/>
                <a:latin typeface="Consolas" panose="020B0609020204030204" pitchFamily="49" charset="0"/>
                <a:sym typeface="Calibri"/>
              </a:rPr>
              <a:t>()</a:t>
            </a:r>
            <a:endParaRPr kumimoji="0" lang="en-US" i="0" u="none" strike="noStrike" kern="0" cap="none" spc="0" normalizeH="0" baseline="0" noProof="0" dirty="0">
              <a:ln>
                <a:noFill/>
              </a:ln>
              <a:solidFill>
                <a:srgbClr val="005493"/>
              </a:solidFill>
              <a:effectLst/>
              <a:uLnTx/>
              <a:uFillTx/>
              <a:latin typeface="Consolas" panose="020B0609020204030204" pitchFamily="49" charset="0"/>
              <a:sym typeface="Calibri"/>
            </a:endParaRPr>
          </a:p>
        </p:txBody>
      </p:sp>
      <p:sp>
        <p:nvSpPr>
          <p:cNvPr id="6" name="Google Shape;123;p16">
            <a:extLst>
              <a:ext uri="{FF2B5EF4-FFF2-40B4-BE49-F238E27FC236}">
                <a16:creationId xmlns:a16="http://schemas.microsoft.com/office/drawing/2014/main" id="{8CD9DD89-816A-C23C-407D-3D1879E100E9}"/>
              </a:ext>
            </a:extLst>
          </p:cNvPr>
          <p:cNvSpPr txBox="1">
            <a:spLocks/>
          </p:cNvSpPr>
          <p:nvPr/>
        </p:nvSpPr>
        <p:spPr>
          <a:xfrm>
            <a:off x="6339125" y="5441990"/>
            <a:ext cx="5490926" cy="777536"/>
          </a:xfrm>
          <a:prstGeom prst="rect">
            <a:avLst/>
          </a:prstGeom>
          <a:noFill/>
          <a:ln>
            <a:noFill/>
          </a:ln>
        </p:spPr>
        <p:txBody>
          <a:bodyPr spcFirstLastPara="1" wrap="square" lIns="0" tIns="6455"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5400" b="0" i="0" u="none" strike="noStrike" cap="none">
                <a:solidFill>
                  <a:srgbClr val="005493"/>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6803"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i="0" u="none" strike="noStrike" kern="0" cap="none" spc="0" normalizeH="0" baseline="0" noProof="0" dirty="0">
                <a:ln>
                  <a:noFill/>
                </a:ln>
                <a:solidFill>
                  <a:srgbClr val="000000"/>
                </a:solidFill>
                <a:effectLst/>
                <a:uLnTx/>
                <a:uFillTx/>
                <a:latin typeface="Consolas" panose="020B0609020204030204" pitchFamily="49" charset="0"/>
                <a:sym typeface="Calibri"/>
              </a:rPr>
              <a:t>…</a:t>
            </a:r>
            <a:endParaRPr kumimoji="0" lang="en-US" i="0" u="none" strike="noStrike" kern="0" cap="none" spc="0" normalizeH="0" baseline="0" noProof="0" dirty="0">
              <a:ln>
                <a:noFill/>
              </a:ln>
              <a:solidFill>
                <a:srgbClr val="005493"/>
              </a:solidFill>
              <a:effectLst/>
              <a:uLnTx/>
              <a:uFillTx/>
              <a:latin typeface="Consolas" panose="020B0609020204030204" pitchFamily="49" charset="0"/>
              <a:sym typeface="Calibri"/>
            </a:endParaRPr>
          </a:p>
        </p:txBody>
      </p:sp>
      <p:sp>
        <p:nvSpPr>
          <p:cNvPr id="7" name="Rectangle 6">
            <a:extLst>
              <a:ext uri="{FF2B5EF4-FFF2-40B4-BE49-F238E27FC236}">
                <a16:creationId xmlns:a16="http://schemas.microsoft.com/office/drawing/2014/main" id="{F673E68D-9781-4288-E66F-EA629D33F667}"/>
              </a:ext>
            </a:extLst>
          </p:cNvPr>
          <p:cNvSpPr/>
          <p:nvPr/>
        </p:nvSpPr>
        <p:spPr>
          <a:xfrm>
            <a:off x="371475" y="2019300"/>
            <a:ext cx="11125200" cy="4562475"/>
          </a:xfrm>
          <a:prstGeom prst="rect">
            <a:avLst/>
          </a:prstGeom>
          <a:solidFill>
            <a:schemeClr val="bg1">
              <a:alpha val="94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7B76FF1-BE6F-2D3C-1F9E-0AE212478C0E}"/>
              </a:ext>
            </a:extLst>
          </p:cNvPr>
          <p:cNvSpPr txBox="1"/>
          <p:nvPr/>
        </p:nvSpPr>
        <p:spPr>
          <a:xfrm>
            <a:off x="6429375" y="1809750"/>
            <a:ext cx="4333874" cy="1261884"/>
          </a:xfrm>
          <a:prstGeom prst="rect">
            <a:avLst/>
          </a:prstGeom>
          <a:noFill/>
        </p:spPr>
        <p:txBody>
          <a:bodyPr wrap="square" rtlCol="0">
            <a:spAutoFit/>
          </a:bodyPr>
          <a:lstStyle/>
          <a:p>
            <a:pPr marL="342900" indent="-342900">
              <a:buAutoNum type="arabicPeriod"/>
            </a:pPr>
            <a:r>
              <a:rPr lang="en-US" sz="3600" dirty="0">
                <a:latin typeface="Aptos" panose="020B0004020202020204" pitchFamily="34" charset="0"/>
              </a:rPr>
              <a:t>Which </a:t>
            </a:r>
            <a:r>
              <a:rPr lang="en-US" sz="4000" b="1" dirty="0">
                <a:solidFill>
                  <a:schemeClr val="accent2"/>
                </a:solidFill>
                <a:latin typeface="Aptos" panose="020B0004020202020204" pitchFamily="34" charset="0"/>
              </a:rPr>
              <a:t>rows</a:t>
            </a:r>
            <a:r>
              <a:rPr lang="en-US" sz="3600" dirty="0">
                <a:latin typeface="Aptos" panose="020B0004020202020204" pitchFamily="34" charset="0"/>
              </a:rPr>
              <a:t> you want in the result</a:t>
            </a:r>
          </a:p>
        </p:txBody>
      </p:sp>
      <p:sp>
        <p:nvSpPr>
          <p:cNvPr id="8" name="Google Shape;123;p16"/>
          <p:cNvSpPr txBox="1">
            <a:spLocks/>
          </p:cNvSpPr>
          <p:nvPr/>
        </p:nvSpPr>
        <p:spPr>
          <a:xfrm>
            <a:off x="1167050" y="2121356"/>
            <a:ext cx="5490926" cy="777536"/>
          </a:xfrm>
          <a:prstGeom prst="rect">
            <a:avLst/>
          </a:prstGeom>
          <a:noFill/>
          <a:ln>
            <a:noFill/>
          </a:ln>
        </p:spPr>
        <p:txBody>
          <a:bodyPr spcFirstLastPara="1" wrap="square" lIns="0" tIns="6455"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5400" b="0" i="0" u="none" strike="noStrike" cap="none">
                <a:solidFill>
                  <a:srgbClr val="005493"/>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6803"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i="0" u="none" strike="noStrike" kern="0" cap="none" spc="0" normalizeH="0" baseline="0" noProof="0" dirty="0" err="1">
                <a:ln>
                  <a:noFill/>
                </a:ln>
                <a:solidFill>
                  <a:srgbClr val="000000"/>
                </a:solidFill>
                <a:effectLst/>
                <a:uLnTx/>
                <a:uFillTx/>
                <a:latin typeface="Consolas" panose="020B0609020204030204" pitchFamily="49" charset="0"/>
                <a:sym typeface="Calibri"/>
              </a:rPr>
              <a:t>left_join</a:t>
            </a:r>
            <a:r>
              <a:rPr kumimoji="0" lang="en-US" i="0" u="none" strike="noStrike" kern="0" cap="none" spc="0" normalizeH="0" baseline="0" noProof="0" dirty="0">
                <a:ln>
                  <a:noFill/>
                </a:ln>
                <a:solidFill>
                  <a:srgbClr val="000000"/>
                </a:solidFill>
                <a:effectLst/>
                <a:uLnTx/>
                <a:uFillTx/>
                <a:latin typeface="Consolas" panose="020B0609020204030204" pitchFamily="49" charset="0"/>
                <a:sym typeface="Calibri"/>
              </a:rPr>
              <a:t>()</a:t>
            </a:r>
            <a:endParaRPr kumimoji="0" lang="en-US" i="0" u="none" strike="noStrike" kern="0" cap="none" spc="0" normalizeH="0" baseline="0" noProof="0" dirty="0">
              <a:ln>
                <a:noFill/>
              </a:ln>
              <a:solidFill>
                <a:srgbClr val="005493"/>
              </a:solidFill>
              <a:effectLst/>
              <a:uLnTx/>
              <a:uFillTx/>
              <a:latin typeface="Consolas" panose="020B0609020204030204" pitchFamily="49" charset="0"/>
              <a:sym typeface="Calibri"/>
            </a:endParaRPr>
          </a:p>
        </p:txBody>
      </p:sp>
      <p:sp>
        <p:nvSpPr>
          <p:cNvPr id="20" name="Google Shape;123;p16">
            <a:extLst>
              <a:ext uri="{FF2B5EF4-FFF2-40B4-BE49-F238E27FC236}">
                <a16:creationId xmlns:a16="http://schemas.microsoft.com/office/drawing/2014/main" id="{7358E167-F01A-D173-1A90-664ED1A6543E}"/>
              </a:ext>
            </a:extLst>
          </p:cNvPr>
          <p:cNvSpPr txBox="1">
            <a:spLocks/>
          </p:cNvSpPr>
          <p:nvPr/>
        </p:nvSpPr>
        <p:spPr>
          <a:xfrm>
            <a:off x="1167049" y="3228234"/>
            <a:ext cx="5992427" cy="777536"/>
          </a:xfrm>
          <a:prstGeom prst="rect">
            <a:avLst/>
          </a:prstGeom>
          <a:noFill/>
          <a:ln>
            <a:noFill/>
          </a:ln>
        </p:spPr>
        <p:txBody>
          <a:bodyPr spcFirstLastPara="1" wrap="square" lIns="0" tIns="6455"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5400" b="0" i="0" u="none" strike="noStrike" cap="none">
                <a:solidFill>
                  <a:srgbClr val="005493"/>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6803"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i="0" u="none" strike="noStrike" kern="0" cap="none" spc="0" normalizeH="0" baseline="0" noProof="0" dirty="0" err="1">
                <a:ln>
                  <a:noFill/>
                </a:ln>
                <a:solidFill>
                  <a:srgbClr val="000000"/>
                </a:solidFill>
                <a:effectLst/>
                <a:uLnTx/>
                <a:uFillTx/>
                <a:latin typeface="Consolas" panose="020B0609020204030204" pitchFamily="49" charset="0"/>
                <a:sym typeface="Calibri"/>
              </a:rPr>
              <a:t>inner_join</a:t>
            </a:r>
            <a:r>
              <a:rPr kumimoji="0" lang="en-US" i="0" u="none" strike="noStrike" kern="0" cap="none" spc="0" normalizeH="0" baseline="0" noProof="0" dirty="0">
                <a:ln>
                  <a:noFill/>
                </a:ln>
                <a:solidFill>
                  <a:srgbClr val="000000"/>
                </a:solidFill>
                <a:effectLst/>
                <a:uLnTx/>
                <a:uFillTx/>
                <a:latin typeface="Consolas" panose="020B0609020204030204" pitchFamily="49" charset="0"/>
                <a:sym typeface="Calibri"/>
              </a:rPr>
              <a:t>()</a:t>
            </a:r>
            <a:endParaRPr kumimoji="0" lang="en-US" i="0" u="none" strike="noStrike" kern="0" cap="none" spc="0" normalizeH="0" baseline="0" noProof="0" dirty="0">
              <a:ln>
                <a:noFill/>
              </a:ln>
              <a:solidFill>
                <a:srgbClr val="005493"/>
              </a:solidFill>
              <a:effectLst/>
              <a:uLnTx/>
              <a:uFillTx/>
              <a:latin typeface="Consolas" panose="020B0609020204030204" pitchFamily="49" charset="0"/>
              <a:sym typeface="Calibri"/>
            </a:endParaRPr>
          </a:p>
        </p:txBody>
      </p:sp>
      <p:sp>
        <p:nvSpPr>
          <p:cNvPr id="10" name="Rectangle 9">
            <a:extLst>
              <a:ext uri="{FF2B5EF4-FFF2-40B4-BE49-F238E27FC236}">
                <a16:creationId xmlns:a16="http://schemas.microsoft.com/office/drawing/2014/main" id="{B69B514E-217C-7397-839F-9DBF76DEBDF1}"/>
              </a:ext>
            </a:extLst>
          </p:cNvPr>
          <p:cNvSpPr/>
          <p:nvPr/>
        </p:nvSpPr>
        <p:spPr>
          <a:xfrm>
            <a:off x="5877141" y="2941435"/>
            <a:ext cx="5438422" cy="3138277"/>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E4F9153-E6D5-30A1-37B9-0B8E056CB9BE}"/>
              </a:ext>
            </a:extLst>
          </p:cNvPr>
          <p:cNvSpPr txBox="1"/>
          <p:nvPr/>
        </p:nvSpPr>
        <p:spPr>
          <a:xfrm>
            <a:off x="6428211" y="1808587"/>
            <a:ext cx="4333874" cy="4154984"/>
          </a:xfrm>
          <a:prstGeom prst="rect">
            <a:avLst/>
          </a:prstGeom>
          <a:noFill/>
        </p:spPr>
        <p:txBody>
          <a:bodyPr wrap="square" rtlCol="0">
            <a:spAutoFit/>
          </a:bodyPr>
          <a:lstStyle/>
          <a:p>
            <a:pPr marL="342900" indent="-342900">
              <a:buAutoNum type="arabicPeriod"/>
            </a:pPr>
            <a:r>
              <a:rPr lang="en-US" sz="3600" dirty="0">
                <a:latin typeface="Aptos" panose="020B0004020202020204" pitchFamily="34" charset="0"/>
              </a:rPr>
              <a:t>Which </a:t>
            </a:r>
            <a:r>
              <a:rPr lang="en-US" sz="4000" b="1" dirty="0">
                <a:solidFill>
                  <a:schemeClr val="accent2"/>
                </a:solidFill>
                <a:latin typeface="Aptos" panose="020B0004020202020204" pitchFamily="34" charset="0"/>
              </a:rPr>
              <a:t>rows</a:t>
            </a:r>
            <a:r>
              <a:rPr lang="en-US" sz="3600" dirty="0">
                <a:latin typeface="Aptos" panose="020B0004020202020204" pitchFamily="34" charset="0"/>
              </a:rPr>
              <a:t> you want in the result</a:t>
            </a:r>
          </a:p>
          <a:p>
            <a:pPr marL="342900" indent="-342900">
              <a:buAutoNum type="arabicPeriod"/>
            </a:pPr>
            <a:r>
              <a:rPr lang="en-US" sz="3600" dirty="0">
                <a:latin typeface="Aptos" panose="020B0004020202020204" pitchFamily="34" charset="0"/>
              </a:rPr>
              <a:t>Which </a:t>
            </a:r>
            <a:r>
              <a:rPr lang="en-US" sz="4000" b="1" dirty="0">
                <a:solidFill>
                  <a:srgbClr val="92D050"/>
                </a:solidFill>
                <a:latin typeface="Aptos" panose="020B0004020202020204" pitchFamily="34" charset="0"/>
              </a:rPr>
              <a:t>columns</a:t>
            </a:r>
            <a:r>
              <a:rPr lang="en-US" sz="3600" dirty="0">
                <a:latin typeface="Aptos" panose="020B0004020202020204" pitchFamily="34" charset="0"/>
              </a:rPr>
              <a:t> you want in the result</a:t>
            </a:r>
          </a:p>
          <a:p>
            <a:pPr marL="342900" indent="-342900">
              <a:buAutoNum type="arabicPeriod"/>
            </a:pPr>
            <a:r>
              <a:rPr lang="en-US" sz="3600" dirty="0">
                <a:latin typeface="Aptos" panose="020B0004020202020204" pitchFamily="34" charset="0"/>
              </a:rPr>
              <a:t>The </a:t>
            </a:r>
            <a:r>
              <a:rPr lang="en-US" sz="4000" b="1" dirty="0">
                <a:solidFill>
                  <a:srgbClr val="FFC000"/>
                </a:solidFill>
                <a:latin typeface="Aptos" panose="020B0004020202020204" pitchFamily="34" charset="0"/>
              </a:rPr>
              <a:t>criteria</a:t>
            </a:r>
            <a:r>
              <a:rPr lang="en-US" sz="3600" b="1" dirty="0">
                <a:solidFill>
                  <a:srgbClr val="FFC000"/>
                </a:solidFill>
              </a:rPr>
              <a:t> </a:t>
            </a:r>
            <a:r>
              <a:rPr lang="en-US" sz="3600" dirty="0">
                <a:latin typeface="Aptos" panose="020B0004020202020204" pitchFamily="34" charset="0"/>
              </a:rPr>
              <a:t>for matching rows</a:t>
            </a:r>
          </a:p>
        </p:txBody>
      </p:sp>
      <p:sp>
        <p:nvSpPr>
          <p:cNvPr id="12" name="Rectangle 11">
            <a:extLst>
              <a:ext uri="{FF2B5EF4-FFF2-40B4-BE49-F238E27FC236}">
                <a16:creationId xmlns:a16="http://schemas.microsoft.com/office/drawing/2014/main" id="{0E531550-91E8-0B1A-2E99-27946D6E47E8}"/>
              </a:ext>
            </a:extLst>
          </p:cNvPr>
          <p:cNvSpPr/>
          <p:nvPr/>
        </p:nvSpPr>
        <p:spPr>
          <a:xfrm>
            <a:off x="6029541" y="3093835"/>
            <a:ext cx="5438422" cy="3138277"/>
          </a:xfrm>
          <a:prstGeom prst="rect">
            <a:avLst/>
          </a:prstGeom>
          <a:solidFill>
            <a:schemeClr val="bg1">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1030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9"/>
          <p:cNvSpPr/>
          <p:nvPr/>
        </p:nvSpPr>
        <p:spPr>
          <a:xfrm>
            <a:off x="0" y="0"/>
            <a:ext cx="12191999" cy="6857518"/>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162" name="Google Shape;162;p19"/>
          <p:cNvSpPr txBox="1">
            <a:spLocks noGrp="1"/>
          </p:cNvSpPr>
          <p:nvPr>
            <p:ph type="title"/>
          </p:nvPr>
        </p:nvSpPr>
        <p:spPr>
          <a:xfrm>
            <a:off x="2305327" y="2519421"/>
            <a:ext cx="7581347" cy="1539482"/>
          </a:xfrm>
          <a:prstGeom prst="rect">
            <a:avLst/>
          </a:prstGeom>
          <a:noFill/>
          <a:ln>
            <a:noFill/>
          </a:ln>
        </p:spPr>
        <p:txBody>
          <a:bodyPr spcFirstLastPara="1" wrap="square" lIns="0" tIns="9522" rIns="0" bIns="0" anchor="ctr" anchorCtr="0">
            <a:noAutofit/>
          </a:bodyPr>
          <a:lstStyle/>
          <a:p>
            <a:pPr marL="6803"/>
            <a:r>
              <a:rPr lang="en-US" sz="8812" dirty="0" err="1">
                <a:solidFill>
                  <a:srgbClr val="F0F0F0"/>
                </a:solidFill>
                <a:latin typeface="Consolas" panose="020B0609020204030204" pitchFamily="49" charset="0"/>
                <a:cs typeface="Arial" panose="020B0604020202020204" pitchFamily="34" charset="0"/>
              </a:rPr>
              <a:t>inner_join</a:t>
            </a:r>
            <a:r>
              <a:rPr lang="en-US" sz="8812" dirty="0">
                <a:solidFill>
                  <a:srgbClr val="F0F0F0"/>
                </a:solidFill>
                <a:latin typeface="Consolas" panose="020B0609020204030204" pitchFamily="49" charset="0"/>
                <a:cs typeface="Arial" panose="020B0604020202020204" pitchFamily="34" charset="0"/>
              </a:rPr>
              <a:t>()</a:t>
            </a:r>
          </a:p>
        </p:txBody>
      </p:sp>
      <p:sp>
        <p:nvSpPr>
          <p:cNvPr id="2" name="Slide Number Placeholder 1"/>
          <p:cNvSpPr>
            <a:spLocks noGrp="1"/>
          </p:cNvSpPr>
          <p:nvPr>
            <p:ph type="sldNum" idx="12"/>
          </p:nvPr>
        </p:nvSpPr>
        <p:spPr/>
        <p:txBody>
          <a:bodyPr/>
          <a:lstStyle/>
          <a:p>
            <a:fld id="{00000000-1234-1234-1234-123412341234}" type="slidenum">
              <a:rPr lang="en-US" smtClean="0"/>
              <a:pPr/>
              <a:t>21</a:t>
            </a:fld>
            <a:endParaRPr lang="en-US"/>
          </a:p>
        </p:txBody>
      </p:sp>
    </p:spTree>
    <p:extLst>
      <p:ext uri="{BB962C8B-B14F-4D97-AF65-F5344CB8AC3E}">
        <p14:creationId xmlns:p14="http://schemas.microsoft.com/office/powerpoint/2010/main" val="16989841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8" name="Google Shape;123;p16"/>
          <p:cNvSpPr txBox="1">
            <a:spLocks/>
          </p:cNvSpPr>
          <p:nvPr/>
        </p:nvSpPr>
        <p:spPr>
          <a:xfrm>
            <a:off x="2807882" y="846738"/>
            <a:ext cx="6576237" cy="777536"/>
          </a:xfrm>
          <a:prstGeom prst="rect">
            <a:avLst/>
          </a:prstGeom>
          <a:noFill/>
          <a:ln>
            <a:noFill/>
          </a:ln>
        </p:spPr>
        <p:txBody>
          <a:bodyPr spcFirstLastPara="1" wrap="square" lIns="0" tIns="6455"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5400" b="0" i="0" u="none" strike="noStrike" cap="none">
                <a:solidFill>
                  <a:srgbClr val="005493"/>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6803"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i="0" u="none" strike="noStrike" kern="0" cap="none" spc="0" normalizeH="0" baseline="0" noProof="0" dirty="0" err="1">
                <a:ln>
                  <a:noFill/>
                </a:ln>
                <a:solidFill>
                  <a:srgbClr val="000000"/>
                </a:solidFill>
                <a:effectLst/>
                <a:uLnTx/>
                <a:uFillTx/>
                <a:latin typeface="Consolas" panose="020B0609020204030204" pitchFamily="49" charset="0"/>
                <a:sym typeface="Calibri"/>
              </a:rPr>
              <a:t>inner_join</a:t>
            </a:r>
            <a:r>
              <a:rPr kumimoji="0" lang="en-US" i="0" u="none" strike="noStrike" kern="0" cap="none" spc="0" normalizeH="0" baseline="0" noProof="0" dirty="0">
                <a:ln>
                  <a:noFill/>
                </a:ln>
                <a:solidFill>
                  <a:srgbClr val="000000"/>
                </a:solidFill>
                <a:effectLst/>
                <a:uLnTx/>
                <a:uFillTx/>
                <a:latin typeface="Consolas" panose="020B0609020204030204" pitchFamily="49" charset="0"/>
                <a:sym typeface="Calibri"/>
              </a:rPr>
              <a:t>()</a:t>
            </a:r>
            <a:endParaRPr kumimoji="0" lang="en-US" i="0" u="none" strike="noStrike" kern="0" cap="none" spc="0" normalizeH="0" baseline="0" noProof="0" dirty="0">
              <a:ln>
                <a:noFill/>
              </a:ln>
              <a:solidFill>
                <a:srgbClr val="005493"/>
              </a:solidFill>
              <a:effectLst/>
              <a:uLnTx/>
              <a:uFillTx/>
              <a:latin typeface="Consolas" panose="020B0609020204030204" pitchFamily="49" charset="0"/>
              <a:sym typeface="Calibri"/>
            </a:endParaRP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000" b="0" i="0" u="none" strike="noStrike" kern="0" cap="none" spc="0" normalizeH="0" baseline="0" noProof="0" smtClean="0">
                <a:ln>
                  <a:noFill/>
                </a:ln>
                <a:solidFill>
                  <a:srgbClr val="888888"/>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22</a:t>
            </a:fld>
            <a:endParaRPr kumimoji="0" lang="en-US" sz="1000" b="0" i="0" u="none" strike="noStrike" kern="0" cap="none" spc="0" normalizeH="0" baseline="0" noProof="0" dirty="0">
              <a:ln>
                <a:noFill/>
              </a:ln>
              <a:solidFill>
                <a:srgbClr val="888888"/>
              </a:solidFill>
              <a:effectLst/>
              <a:uLnTx/>
              <a:uFillTx/>
              <a:latin typeface="Arial"/>
              <a:cs typeface="Arial"/>
              <a:sym typeface="Arial"/>
            </a:endParaRPr>
          </a:p>
        </p:txBody>
      </p:sp>
      <p:sp>
        <p:nvSpPr>
          <p:cNvPr id="5" name="TextBox 7">
            <a:extLst>
              <a:ext uri="{FF2B5EF4-FFF2-40B4-BE49-F238E27FC236}">
                <a16:creationId xmlns:a16="http://schemas.microsoft.com/office/drawing/2014/main" id="{CBA47E70-0275-9065-FC8B-CFB69FE9E4D6}"/>
              </a:ext>
            </a:extLst>
          </p:cNvPr>
          <p:cNvSpPr txBox="1"/>
          <p:nvPr/>
        </p:nvSpPr>
        <p:spPr>
          <a:xfrm>
            <a:off x="1384300" y="2590640"/>
            <a:ext cx="9404350" cy="286232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dirty="0"/>
              <a:t>An inner join:</a:t>
            </a:r>
          </a:p>
          <a:p>
            <a:endParaRPr lang="en-US" sz="3600" dirty="0"/>
          </a:p>
          <a:p>
            <a:pPr marL="342900" indent="-342900">
              <a:buAutoNum type="arabicPeriod"/>
            </a:pPr>
            <a:r>
              <a:rPr lang="en-US" sz="3600" dirty="0"/>
              <a:t> </a:t>
            </a:r>
            <a:r>
              <a:rPr lang="en-US" sz="3600" b="1" dirty="0">
                <a:solidFill>
                  <a:srgbClr val="2683C6"/>
                </a:solidFill>
              </a:rPr>
              <a:t>Retains</a:t>
            </a:r>
            <a:r>
              <a:rPr lang="en-US" sz="3600" b="1" dirty="0"/>
              <a:t> </a:t>
            </a:r>
            <a:r>
              <a:rPr lang="en-US" sz="3600" dirty="0"/>
              <a:t>only rows that match in both tables.</a:t>
            </a:r>
          </a:p>
          <a:p>
            <a:pPr marL="342900" indent="-342900">
              <a:buAutoNum type="arabicPeriod"/>
            </a:pPr>
            <a:r>
              <a:rPr lang="en-US" sz="3600" dirty="0"/>
              <a:t> </a:t>
            </a:r>
            <a:r>
              <a:rPr lang="en-US" sz="3600" b="1" dirty="0">
                <a:solidFill>
                  <a:srgbClr val="87CB3D"/>
                </a:solidFill>
              </a:rPr>
              <a:t>Excludes</a:t>
            </a:r>
            <a:r>
              <a:rPr lang="en-US" sz="3600" b="1" dirty="0"/>
              <a:t> </a:t>
            </a:r>
            <a:r>
              <a:rPr lang="en-US" sz="3600" dirty="0"/>
              <a:t>rows without matches in both tables.</a:t>
            </a:r>
          </a:p>
          <a:p>
            <a:pPr marL="342900" indent="-342900">
              <a:buAutoNum type="arabicPeriod"/>
            </a:pPr>
            <a:r>
              <a:rPr lang="en-US" sz="3600" dirty="0"/>
              <a:t> </a:t>
            </a:r>
            <a:r>
              <a:rPr lang="en-US" sz="3600" b="1" dirty="0">
                <a:solidFill>
                  <a:srgbClr val="FFC000"/>
                </a:solidFill>
              </a:rPr>
              <a:t>Combines</a:t>
            </a:r>
            <a:r>
              <a:rPr lang="en-US" sz="3600" dirty="0"/>
              <a:t> columns from both tables.</a:t>
            </a:r>
          </a:p>
        </p:txBody>
      </p:sp>
    </p:spTree>
    <p:extLst>
      <p:ext uri="{BB962C8B-B14F-4D97-AF65-F5344CB8AC3E}">
        <p14:creationId xmlns:p14="http://schemas.microsoft.com/office/powerpoint/2010/main" val="48056302"/>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8" name="Google Shape;123;p16"/>
          <p:cNvSpPr txBox="1">
            <a:spLocks/>
          </p:cNvSpPr>
          <p:nvPr/>
        </p:nvSpPr>
        <p:spPr>
          <a:xfrm>
            <a:off x="2807882" y="846738"/>
            <a:ext cx="6576237" cy="777536"/>
          </a:xfrm>
          <a:prstGeom prst="rect">
            <a:avLst/>
          </a:prstGeom>
          <a:noFill/>
          <a:ln>
            <a:noFill/>
          </a:ln>
        </p:spPr>
        <p:txBody>
          <a:bodyPr spcFirstLastPara="1" wrap="square" lIns="0" tIns="6455"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5400" b="0" i="0" u="none" strike="noStrike" cap="none">
                <a:solidFill>
                  <a:srgbClr val="005493"/>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6803"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i="0" u="none" strike="noStrike" kern="0" cap="none" spc="0" normalizeH="0" baseline="0" noProof="0" dirty="0" err="1">
                <a:ln>
                  <a:noFill/>
                </a:ln>
                <a:solidFill>
                  <a:srgbClr val="000000"/>
                </a:solidFill>
                <a:effectLst/>
                <a:uLnTx/>
                <a:uFillTx/>
                <a:latin typeface="Consolas" panose="020B0609020204030204" pitchFamily="49" charset="0"/>
                <a:sym typeface="Calibri"/>
              </a:rPr>
              <a:t>inner_join</a:t>
            </a:r>
            <a:r>
              <a:rPr kumimoji="0" lang="en-US" i="0" u="none" strike="noStrike" kern="0" cap="none" spc="0" normalizeH="0" baseline="0" noProof="0" dirty="0">
                <a:ln>
                  <a:noFill/>
                </a:ln>
                <a:solidFill>
                  <a:srgbClr val="000000"/>
                </a:solidFill>
                <a:effectLst/>
                <a:uLnTx/>
                <a:uFillTx/>
                <a:latin typeface="Consolas" panose="020B0609020204030204" pitchFamily="49" charset="0"/>
                <a:sym typeface="Calibri"/>
              </a:rPr>
              <a:t>()</a:t>
            </a:r>
            <a:endParaRPr kumimoji="0" lang="en-US" i="0" u="none" strike="noStrike" kern="0" cap="none" spc="0" normalizeH="0" baseline="0" noProof="0" dirty="0">
              <a:ln>
                <a:noFill/>
              </a:ln>
              <a:solidFill>
                <a:srgbClr val="005493"/>
              </a:solidFill>
              <a:effectLst/>
              <a:uLnTx/>
              <a:uFillTx/>
              <a:latin typeface="Consolas" panose="020B0609020204030204" pitchFamily="49" charset="0"/>
              <a:sym typeface="Calibri"/>
            </a:endParaRP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000" b="0" i="0" u="none" strike="noStrike" kern="0" cap="none" spc="0" normalizeH="0" baseline="0" noProof="0" smtClean="0">
                <a:ln>
                  <a:noFill/>
                </a:ln>
                <a:solidFill>
                  <a:srgbClr val="888888"/>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23</a:t>
            </a:fld>
            <a:endParaRPr kumimoji="0" lang="en-US" sz="1000" b="0" i="0" u="none" strike="noStrike" kern="0" cap="none" spc="0" normalizeH="0" baseline="0" noProof="0" dirty="0">
              <a:ln>
                <a:noFill/>
              </a:ln>
              <a:solidFill>
                <a:srgbClr val="888888"/>
              </a:solidFill>
              <a:effectLst/>
              <a:uLnTx/>
              <a:uFillTx/>
              <a:latin typeface="Arial"/>
              <a:cs typeface="Arial"/>
              <a:sym typeface="Arial"/>
            </a:endParaRPr>
          </a:p>
        </p:txBody>
      </p:sp>
      <p:graphicFrame>
        <p:nvGraphicFramePr>
          <p:cNvPr id="4" name="Google Shape;147;p18">
            <a:extLst>
              <a:ext uri="{FF2B5EF4-FFF2-40B4-BE49-F238E27FC236}">
                <a16:creationId xmlns:a16="http://schemas.microsoft.com/office/drawing/2014/main" id="{36556FB9-809F-9496-2785-CFC7980E8CB6}"/>
              </a:ext>
            </a:extLst>
          </p:cNvPr>
          <p:cNvGraphicFramePr/>
          <p:nvPr/>
        </p:nvGraphicFramePr>
        <p:xfrm>
          <a:off x="7987594" y="7400925"/>
          <a:ext cx="2571461" cy="2201335"/>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1070853">
                  <a:extLst>
                    <a:ext uri="{9D8B030D-6E8A-4147-A177-3AD203B41FA5}">
                      <a16:colId xmlns:a16="http://schemas.microsoft.com/office/drawing/2014/main" val="20000"/>
                    </a:ext>
                  </a:extLst>
                </a:gridCol>
                <a:gridCol w="1500608">
                  <a:extLst>
                    <a:ext uri="{9D8B030D-6E8A-4147-A177-3AD203B41FA5}">
                      <a16:colId xmlns:a16="http://schemas.microsoft.com/office/drawing/2014/main" val="20001"/>
                    </a:ext>
                  </a:extLst>
                </a:gridCol>
              </a:tblGrid>
              <a:tr h="440267">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kumimoji="0" lang="en-US" sz="1800" b="1" i="0" u="none" strike="noStrike" kern="1200" cap="none" spc="0" normalizeH="0" baseline="0" noProof="0" dirty="0" err="1">
                          <a:ln>
                            <a:noFill/>
                          </a:ln>
                          <a:solidFill>
                            <a:prstClr val="white"/>
                          </a:solidFill>
                          <a:effectLst/>
                          <a:uLnTx/>
                          <a:uFillTx/>
                          <a:latin typeface="+mn-lt"/>
                          <a:ea typeface="Times New Roman"/>
                          <a:cs typeface="Times New Roman"/>
                          <a:sym typeface="Times New Roman"/>
                        </a:rPr>
                        <a:t>ItemID</a:t>
                      </a:r>
                      <a:endParaRPr sz="600" u="none" strike="noStrike" cap="none" dirty="0">
                        <a:latin typeface="+mn-lt"/>
                        <a:ea typeface="Times New Roman"/>
                        <a:cs typeface="Times New Roman"/>
                        <a:sym typeface="Times New Roman"/>
                      </a:endParaRPr>
                    </a:p>
                  </a:txBody>
                  <a:tcPr marL="0" marR="0" marT="0" marB="0" anchor="ctr">
                    <a:lnL w="9525" cap="flat" cmpd="sng" algn="ctr">
                      <a:solidFill>
                        <a:srgbClr val="C0504D">
                          <a:shade val="95000"/>
                          <a:satMod val="105000"/>
                        </a:srgbClr>
                      </a:solidFill>
                      <a:prstDash val="solid"/>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kumimoji="0" lang="en-US" sz="1800" b="1" i="0" u="none" strike="noStrike" kern="1200" cap="none" spc="0" normalizeH="0" baseline="0" noProof="0" dirty="0">
                          <a:ln>
                            <a:noFill/>
                          </a:ln>
                          <a:solidFill>
                            <a:prstClr val="white"/>
                          </a:solidFill>
                          <a:effectLst/>
                          <a:uLnTx/>
                          <a:uFillTx/>
                          <a:latin typeface="+mn-lt"/>
                          <a:ea typeface="Times New Roman"/>
                          <a:cs typeface="Times New Roman"/>
                          <a:sym typeface="Times New Roman"/>
                        </a:rPr>
                        <a:t>label</a:t>
                      </a:r>
                      <a:endParaRPr sz="6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extLst>
                  <a:ext uri="{0D108BD9-81ED-4DB2-BD59-A6C34878D82A}">
                    <a16:rowId xmlns:a16="http://schemas.microsoft.com/office/drawing/2014/main" val="10000"/>
                  </a:ext>
                </a:extLst>
              </a:tr>
              <a:tr h="440267">
                <a:tc>
                  <a:txBody>
                    <a:bodyPr/>
                    <a:lstStyle/>
                    <a:p>
                      <a:pPr algn="ctr" rtl="0" fontAlgn="b"/>
                      <a:r>
                        <a:rPr lang="en-US" sz="1600" b="0" dirty="0">
                          <a:effectLst/>
                          <a:latin typeface="Tw Cen MT" panose="020B0602020104020603" pitchFamily="34" charset="0"/>
                        </a:rPr>
                        <a:t>50902</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C0504D">
                        <a:alpha val="40000"/>
                      </a:srgbClr>
                    </a:solidFill>
                  </a:tcPr>
                </a:tc>
                <a:tc>
                  <a:txBody>
                    <a:bodyPr/>
                    <a:lstStyle/>
                    <a:p>
                      <a:pPr algn="ctr" rtl="0" fontAlgn="b"/>
                      <a:r>
                        <a:rPr lang="en-US" sz="1600" b="0" dirty="0">
                          <a:effectLst/>
                          <a:latin typeface="Tw Cen MT" panose="020B0602020104020603" pitchFamily="34" charset="0"/>
                        </a:rPr>
                        <a:t>Creatinine</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C0504D">
                        <a:alpha val="40000"/>
                      </a:srgbClr>
                    </a:solidFill>
                  </a:tcPr>
                </a:tc>
                <a:extLst>
                  <a:ext uri="{0D108BD9-81ED-4DB2-BD59-A6C34878D82A}">
                    <a16:rowId xmlns:a16="http://schemas.microsoft.com/office/drawing/2014/main" val="10001"/>
                  </a:ext>
                </a:extLst>
              </a:tr>
              <a:tr h="440267">
                <a:tc>
                  <a:txBody>
                    <a:bodyPr/>
                    <a:lstStyle/>
                    <a:p>
                      <a:pPr algn="ctr" rtl="0" fontAlgn="b"/>
                      <a:r>
                        <a:rPr lang="en-US" sz="1600" b="0" dirty="0">
                          <a:effectLst/>
                          <a:latin typeface="Tw Cen MT" panose="020B0602020104020603" pitchFamily="34" charset="0"/>
                        </a:rPr>
                        <a:t>50912</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600" b="0">
                          <a:effectLst/>
                          <a:latin typeface="Tw Cen MT" panose="020B0602020104020603" pitchFamily="34" charset="0"/>
                        </a:rPr>
                        <a:t>Potassium</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r h="440267">
                <a:tc>
                  <a:txBody>
                    <a:bodyPr/>
                    <a:lstStyle/>
                    <a:p>
                      <a:pPr algn="ctr" rtl="0" fontAlgn="b"/>
                      <a:r>
                        <a:rPr lang="en-US" sz="1600" b="0">
                          <a:effectLst/>
                          <a:latin typeface="Tw Cen MT" panose="020B0602020104020603" pitchFamily="34" charset="0"/>
                        </a:rPr>
                        <a:t>50971</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600" b="0" dirty="0">
                          <a:effectLst/>
                          <a:latin typeface="Tw Cen MT" panose="020B0602020104020603" pitchFamily="34" charset="0"/>
                        </a:rPr>
                        <a:t>Sodium</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3"/>
                  </a:ext>
                </a:extLst>
              </a:tr>
              <a:tr h="440267">
                <a:tc>
                  <a:txBody>
                    <a:bodyPr/>
                    <a:lstStyle/>
                    <a:p>
                      <a:pPr algn="ctr" rtl="0" fontAlgn="b"/>
                      <a:r>
                        <a:rPr lang="en-US" sz="1600" b="0" dirty="0">
                          <a:effectLst/>
                          <a:latin typeface="Tw Cen MT" panose="020B0602020104020603" pitchFamily="34" charset="0"/>
                        </a:rPr>
                        <a:t>50809</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600" b="0" dirty="0">
                          <a:effectLst/>
                          <a:latin typeface="Tw Cen MT" panose="020B0602020104020603" pitchFamily="34" charset="0"/>
                        </a:rPr>
                        <a:t>Glucose</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6"/>
                  </a:ext>
                </a:extLst>
              </a:tr>
            </a:tbl>
          </a:graphicData>
        </a:graphic>
      </p:graphicFrame>
      <p:sp>
        <p:nvSpPr>
          <p:cNvPr id="2" name="Oval 1">
            <a:extLst>
              <a:ext uri="{FF2B5EF4-FFF2-40B4-BE49-F238E27FC236}">
                <a16:creationId xmlns:a16="http://schemas.microsoft.com/office/drawing/2014/main" id="{F759575D-A86A-583B-9449-ABB511EF870C}"/>
              </a:ext>
            </a:extLst>
          </p:cNvPr>
          <p:cNvSpPr/>
          <p:nvPr/>
        </p:nvSpPr>
        <p:spPr>
          <a:xfrm>
            <a:off x="1052794" y="3486186"/>
            <a:ext cx="2286000" cy="2286000"/>
          </a:xfrm>
          <a:prstGeom prst="ellipse">
            <a:avLst/>
          </a:prstGeom>
          <a:solidFill>
            <a:srgbClr val="4F81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435AF62E-DCD6-CFC1-8881-FC9545D948C6}"/>
              </a:ext>
            </a:extLst>
          </p:cNvPr>
          <p:cNvSpPr/>
          <p:nvPr/>
        </p:nvSpPr>
        <p:spPr>
          <a:xfrm>
            <a:off x="4022535" y="3486186"/>
            <a:ext cx="2286000" cy="2286000"/>
          </a:xfrm>
          <a:prstGeom prst="ellipse">
            <a:avLst/>
          </a:prstGeom>
          <a:solidFill>
            <a:srgbClr val="C0504D"/>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16">
            <a:extLst>
              <a:ext uri="{FF2B5EF4-FFF2-40B4-BE49-F238E27FC236}">
                <a16:creationId xmlns:a16="http://schemas.microsoft.com/office/drawing/2014/main" id="{55541CCE-9A7D-7B60-FF2B-B7E51D36F14D}"/>
              </a:ext>
            </a:extLst>
          </p:cNvPr>
          <p:cNvSpPr/>
          <p:nvPr/>
        </p:nvSpPr>
        <p:spPr>
          <a:xfrm>
            <a:off x="6602962" y="4476786"/>
            <a:ext cx="822960" cy="304800"/>
          </a:xfrm>
          <a:prstGeom prst="rightArrow">
            <a:avLst/>
          </a:prstGeom>
          <a:solidFill>
            <a:srgbClr val="4F81BD"/>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sp>
        <p:nvSpPr>
          <p:cNvPr id="11" name="Oval 10">
            <a:extLst>
              <a:ext uri="{FF2B5EF4-FFF2-40B4-BE49-F238E27FC236}">
                <a16:creationId xmlns:a16="http://schemas.microsoft.com/office/drawing/2014/main" id="{B25A370A-0E53-E44B-8B7F-846E483CB07F}"/>
              </a:ext>
            </a:extLst>
          </p:cNvPr>
          <p:cNvSpPr/>
          <p:nvPr/>
        </p:nvSpPr>
        <p:spPr>
          <a:xfrm>
            <a:off x="7759217" y="3444749"/>
            <a:ext cx="2286000" cy="2286000"/>
          </a:xfrm>
          <a:prstGeom prst="ellipse">
            <a:avLst/>
          </a:prstGeom>
          <a:solidFill>
            <a:srgbClr val="4F81BD"/>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980FE6B-D081-B210-DBF9-F361EC01E804}"/>
              </a:ext>
            </a:extLst>
          </p:cNvPr>
          <p:cNvSpPr/>
          <p:nvPr/>
        </p:nvSpPr>
        <p:spPr>
          <a:xfrm>
            <a:off x="7751722" y="3447247"/>
            <a:ext cx="2286000" cy="2286000"/>
          </a:xfrm>
          <a:prstGeom prst="ellipse">
            <a:avLst/>
          </a:prstGeom>
          <a:solidFill>
            <a:schemeClr val="bg1"/>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78D03594-3CBB-D7AE-E363-E398F9264E40}"/>
              </a:ext>
            </a:extLst>
          </p:cNvPr>
          <p:cNvSpPr/>
          <p:nvPr/>
        </p:nvSpPr>
        <p:spPr>
          <a:xfrm>
            <a:off x="8840845" y="3493353"/>
            <a:ext cx="2286000" cy="2286000"/>
          </a:xfrm>
          <a:prstGeom prst="ellipse">
            <a:avLst/>
          </a:prstGeom>
          <a:solidFill>
            <a:srgbClr val="9B5F7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288AAFD-7A98-7806-49F7-4A0BB0C6E6A9}"/>
              </a:ext>
            </a:extLst>
          </p:cNvPr>
          <p:cNvSpPr/>
          <p:nvPr/>
        </p:nvSpPr>
        <p:spPr>
          <a:xfrm>
            <a:off x="9393319" y="3466101"/>
            <a:ext cx="1752066" cy="2347522"/>
          </a:xfrm>
          <a:custGeom>
            <a:avLst/>
            <a:gdLst>
              <a:gd name="connsiteX0" fmla="*/ 584469 w 1727469"/>
              <a:gd name="connsiteY0" fmla="*/ 0 h 2286000"/>
              <a:gd name="connsiteX1" fmla="*/ 1727469 w 1727469"/>
              <a:gd name="connsiteY1" fmla="*/ 1143000 h 2286000"/>
              <a:gd name="connsiteX2" fmla="*/ 584469 w 1727469"/>
              <a:gd name="connsiteY2" fmla="*/ 2286000 h 2286000"/>
              <a:gd name="connsiteX3" fmla="*/ 39648 w 1727469"/>
              <a:gd name="connsiteY3" fmla="*/ 2148046 h 2286000"/>
              <a:gd name="connsiteX4" fmla="*/ 0 w 1727469"/>
              <a:gd name="connsiteY4" fmla="*/ 2123960 h 2286000"/>
              <a:gd name="connsiteX5" fmla="*/ 52604 w 1727469"/>
              <a:gd name="connsiteY5" fmla="*/ 2098619 h 2286000"/>
              <a:gd name="connsiteX6" fmla="*/ 650783 w 1727469"/>
              <a:gd name="connsiteY6" fmla="*/ 1093573 h 2286000"/>
              <a:gd name="connsiteX7" fmla="*/ 146845 w 1727469"/>
              <a:gd name="connsiteY7" fmla="*/ 145780 h 2286000"/>
              <a:gd name="connsiteX8" fmla="*/ 92252 w 1727469"/>
              <a:gd name="connsiteY8" fmla="*/ 112613 h 2286000"/>
              <a:gd name="connsiteX9" fmla="*/ 139562 w 1727469"/>
              <a:gd name="connsiteY9" fmla="*/ 89823 h 2286000"/>
              <a:gd name="connsiteX10" fmla="*/ 584469 w 1727469"/>
              <a:gd name="connsiteY10" fmla="*/ 0 h 228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27469" h="2286000">
                <a:moveTo>
                  <a:pt x="584469" y="0"/>
                </a:moveTo>
                <a:cubicBezTo>
                  <a:pt x="1215730" y="0"/>
                  <a:pt x="1727469" y="511739"/>
                  <a:pt x="1727469" y="1143000"/>
                </a:cubicBezTo>
                <a:cubicBezTo>
                  <a:pt x="1727469" y="1774261"/>
                  <a:pt x="1215730" y="2286000"/>
                  <a:pt x="584469" y="2286000"/>
                </a:cubicBezTo>
                <a:cubicBezTo>
                  <a:pt x="387200" y="2286000"/>
                  <a:pt x="201603" y="2236026"/>
                  <a:pt x="39648" y="2148046"/>
                </a:cubicBezTo>
                <a:lnTo>
                  <a:pt x="0" y="2123960"/>
                </a:lnTo>
                <a:lnTo>
                  <a:pt x="52604" y="2098619"/>
                </a:lnTo>
                <a:cubicBezTo>
                  <a:pt x="408906" y="1905064"/>
                  <a:pt x="650783" y="1527565"/>
                  <a:pt x="650783" y="1093573"/>
                </a:cubicBezTo>
                <a:cubicBezTo>
                  <a:pt x="650783" y="699035"/>
                  <a:pt x="450885" y="351185"/>
                  <a:pt x="146845" y="145780"/>
                </a:cubicBezTo>
                <a:lnTo>
                  <a:pt x="92252" y="112613"/>
                </a:lnTo>
                <a:lnTo>
                  <a:pt x="139562" y="89823"/>
                </a:lnTo>
                <a:cubicBezTo>
                  <a:pt x="276309" y="31984"/>
                  <a:pt x="426654" y="0"/>
                  <a:pt x="584469"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B3CF7F41-9D70-8F01-21FF-809F4D36C439}"/>
              </a:ext>
            </a:extLst>
          </p:cNvPr>
          <p:cNvSpPr/>
          <p:nvPr/>
        </p:nvSpPr>
        <p:spPr>
          <a:xfrm>
            <a:off x="9391117" y="3486186"/>
            <a:ext cx="1727469" cy="2286000"/>
          </a:xfrm>
          <a:custGeom>
            <a:avLst/>
            <a:gdLst>
              <a:gd name="connsiteX0" fmla="*/ 584469 w 1727469"/>
              <a:gd name="connsiteY0" fmla="*/ 0 h 2286000"/>
              <a:gd name="connsiteX1" fmla="*/ 1727469 w 1727469"/>
              <a:gd name="connsiteY1" fmla="*/ 1143000 h 2286000"/>
              <a:gd name="connsiteX2" fmla="*/ 584469 w 1727469"/>
              <a:gd name="connsiteY2" fmla="*/ 2286000 h 2286000"/>
              <a:gd name="connsiteX3" fmla="*/ 39648 w 1727469"/>
              <a:gd name="connsiteY3" fmla="*/ 2148046 h 2286000"/>
              <a:gd name="connsiteX4" fmla="*/ 0 w 1727469"/>
              <a:gd name="connsiteY4" fmla="*/ 2123960 h 2286000"/>
              <a:gd name="connsiteX5" fmla="*/ 52604 w 1727469"/>
              <a:gd name="connsiteY5" fmla="*/ 2098619 h 2286000"/>
              <a:gd name="connsiteX6" fmla="*/ 650783 w 1727469"/>
              <a:gd name="connsiteY6" fmla="*/ 1093573 h 2286000"/>
              <a:gd name="connsiteX7" fmla="*/ 146845 w 1727469"/>
              <a:gd name="connsiteY7" fmla="*/ 145780 h 2286000"/>
              <a:gd name="connsiteX8" fmla="*/ 92252 w 1727469"/>
              <a:gd name="connsiteY8" fmla="*/ 112613 h 2286000"/>
              <a:gd name="connsiteX9" fmla="*/ 139562 w 1727469"/>
              <a:gd name="connsiteY9" fmla="*/ 89823 h 2286000"/>
              <a:gd name="connsiteX10" fmla="*/ 584469 w 1727469"/>
              <a:gd name="connsiteY10" fmla="*/ 0 h 228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27469" h="2286000">
                <a:moveTo>
                  <a:pt x="584469" y="0"/>
                </a:moveTo>
                <a:cubicBezTo>
                  <a:pt x="1215730" y="0"/>
                  <a:pt x="1727469" y="511739"/>
                  <a:pt x="1727469" y="1143000"/>
                </a:cubicBezTo>
                <a:cubicBezTo>
                  <a:pt x="1727469" y="1774261"/>
                  <a:pt x="1215730" y="2286000"/>
                  <a:pt x="584469" y="2286000"/>
                </a:cubicBezTo>
                <a:cubicBezTo>
                  <a:pt x="387200" y="2286000"/>
                  <a:pt x="201603" y="2236026"/>
                  <a:pt x="39648" y="2148046"/>
                </a:cubicBezTo>
                <a:lnTo>
                  <a:pt x="0" y="2123960"/>
                </a:lnTo>
                <a:lnTo>
                  <a:pt x="52604" y="2098619"/>
                </a:lnTo>
                <a:cubicBezTo>
                  <a:pt x="408906" y="1905064"/>
                  <a:pt x="650783" y="1527565"/>
                  <a:pt x="650783" y="1093573"/>
                </a:cubicBezTo>
                <a:cubicBezTo>
                  <a:pt x="650783" y="699035"/>
                  <a:pt x="450885" y="351185"/>
                  <a:pt x="146845" y="145780"/>
                </a:cubicBezTo>
                <a:lnTo>
                  <a:pt x="92252" y="112613"/>
                </a:lnTo>
                <a:lnTo>
                  <a:pt x="139562" y="89823"/>
                </a:lnTo>
                <a:cubicBezTo>
                  <a:pt x="276309" y="31984"/>
                  <a:pt x="426654" y="0"/>
                  <a:pt x="584469" y="0"/>
                </a:cubicBezTo>
                <a:close/>
              </a:path>
            </a:pathLst>
          </a:custGeom>
          <a:solidFill>
            <a:srgbClr val="C0504D">
              <a:alpha val="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156202406"/>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8" name="Google Shape;123;p16"/>
          <p:cNvSpPr txBox="1">
            <a:spLocks/>
          </p:cNvSpPr>
          <p:nvPr/>
        </p:nvSpPr>
        <p:spPr>
          <a:xfrm>
            <a:off x="2807882" y="846738"/>
            <a:ext cx="6576237" cy="777536"/>
          </a:xfrm>
          <a:prstGeom prst="rect">
            <a:avLst/>
          </a:prstGeom>
          <a:noFill/>
          <a:ln>
            <a:noFill/>
          </a:ln>
        </p:spPr>
        <p:txBody>
          <a:bodyPr spcFirstLastPara="1" wrap="square" lIns="0" tIns="6455"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5400" b="0" i="0" u="none" strike="noStrike" cap="none">
                <a:solidFill>
                  <a:srgbClr val="005493"/>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6803"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i="0" u="none" strike="noStrike" kern="0" cap="none" spc="0" normalizeH="0" baseline="0" noProof="0" dirty="0" err="1">
                <a:ln>
                  <a:noFill/>
                </a:ln>
                <a:solidFill>
                  <a:srgbClr val="000000"/>
                </a:solidFill>
                <a:effectLst/>
                <a:uLnTx/>
                <a:uFillTx/>
                <a:latin typeface="Consolas" panose="020B0609020204030204" pitchFamily="49" charset="0"/>
                <a:sym typeface="Calibri"/>
              </a:rPr>
              <a:t>inner_join</a:t>
            </a:r>
            <a:r>
              <a:rPr kumimoji="0" lang="en-US" i="0" u="none" strike="noStrike" kern="0" cap="none" spc="0" normalizeH="0" baseline="0" noProof="0" dirty="0">
                <a:ln>
                  <a:noFill/>
                </a:ln>
                <a:solidFill>
                  <a:srgbClr val="000000"/>
                </a:solidFill>
                <a:effectLst/>
                <a:uLnTx/>
                <a:uFillTx/>
                <a:latin typeface="Consolas" panose="020B0609020204030204" pitchFamily="49" charset="0"/>
                <a:sym typeface="Calibri"/>
              </a:rPr>
              <a:t>()</a:t>
            </a:r>
            <a:endParaRPr kumimoji="0" lang="en-US" i="0" u="none" strike="noStrike" kern="0" cap="none" spc="0" normalizeH="0" baseline="0" noProof="0" dirty="0">
              <a:ln>
                <a:noFill/>
              </a:ln>
              <a:solidFill>
                <a:srgbClr val="005493"/>
              </a:solidFill>
              <a:effectLst/>
              <a:uLnTx/>
              <a:uFillTx/>
              <a:latin typeface="Consolas" panose="020B0609020204030204" pitchFamily="49" charset="0"/>
              <a:sym typeface="Calibri"/>
            </a:endParaRPr>
          </a:p>
        </p:txBody>
      </p:sp>
      <p:graphicFrame>
        <p:nvGraphicFramePr>
          <p:cNvPr id="4" name="Google Shape;147;p18">
            <a:extLst>
              <a:ext uri="{FF2B5EF4-FFF2-40B4-BE49-F238E27FC236}">
                <a16:creationId xmlns:a16="http://schemas.microsoft.com/office/drawing/2014/main" id="{36556FB9-809F-9496-2785-CFC7980E8CB6}"/>
              </a:ext>
            </a:extLst>
          </p:cNvPr>
          <p:cNvGraphicFramePr/>
          <p:nvPr/>
        </p:nvGraphicFramePr>
        <p:xfrm>
          <a:off x="7987594" y="7400925"/>
          <a:ext cx="2571461" cy="2201335"/>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1070853">
                  <a:extLst>
                    <a:ext uri="{9D8B030D-6E8A-4147-A177-3AD203B41FA5}">
                      <a16:colId xmlns:a16="http://schemas.microsoft.com/office/drawing/2014/main" val="20000"/>
                    </a:ext>
                  </a:extLst>
                </a:gridCol>
                <a:gridCol w="1500608">
                  <a:extLst>
                    <a:ext uri="{9D8B030D-6E8A-4147-A177-3AD203B41FA5}">
                      <a16:colId xmlns:a16="http://schemas.microsoft.com/office/drawing/2014/main" val="20001"/>
                    </a:ext>
                  </a:extLst>
                </a:gridCol>
              </a:tblGrid>
              <a:tr h="440267">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kumimoji="0" lang="en-US" sz="1800" b="1" i="0" u="none" strike="noStrike" kern="1200" cap="none" spc="0" normalizeH="0" baseline="0" noProof="0" dirty="0" err="1">
                          <a:ln>
                            <a:noFill/>
                          </a:ln>
                          <a:solidFill>
                            <a:prstClr val="white"/>
                          </a:solidFill>
                          <a:effectLst/>
                          <a:uLnTx/>
                          <a:uFillTx/>
                          <a:latin typeface="+mn-lt"/>
                          <a:ea typeface="Times New Roman"/>
                          <a:cs typeface="Times New Roman"/>
                          <a:sym typeface="Times New Roman"/>
                        </a:rPr>
                        <a:t>ItemID</a:t>
                      </a:r>
                      <a:endParaRPr sz="600" u="none" strike="noStrike" cap="none" dirty="0">
                        <a:latin typeface="+mn-lt"/>
                        <a:ea typeface="Times New Roman"/>
                        <a:cs typeface="Times New Roman"/>
                        <a:sym typeface="Times New Roman"/>
                      </a:endParaRPr>
                    </a:p>
                  </a:txBody>
                  <a:tcPr marL="0" marR="0" marT="0" marB="0" anchor="ctr">
                    <a:lnL w="9525" cap="flat" cmpd="sng" algn="ctr">
                      <a:solidFill>
                        <a:srgbClr val="C0504D">
                          <a:shade val="95000"/>
                          <a:satMod val="105000"/>
                        </a:srgbClr>
                      </a:solidFill>
                      <a:prstDash val="solid"/>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kumimoji="0" lang="en-US" sz="1800" b="1" i="0" u="none" strike="noStrike" kern="1200" cap="none" spc="0" normalizeH="0" baseline="0" noProof="0" dirty="0">
                          <a:ln>
                            <a:noFill/>
                          </a:ln>
                          <a:solidFill>
                            <a:prstClr val="white"/>
                          </a:solidFill>
                          <a:effectLst/>
                          <a:uLnTx/>
                          <a:uFillTx/>
                          <a:latin typeface="+mn-lt"/>
                          <a:ea typeface="Times New Roman"/>
                          <a:cs typeface="Times New Roman"/>
                          <a:sym typeface="Times New Roman"/>
                        </a:rPr>
                        <a:t>label</a:t>
                      </a:r>
                      <a:endParaRPr sz="6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extLst>
                  <a:ext uri="{0D108BD9-81ED-4DB2-BD59-A6C34878D82A}">
                    <a16:rowId xmlns:a16="http://schemas.microsoft.com/office/drawing/2014/main" val="10000"/>
                  </a:ext>
                </a:extLst>
              </a:tr>
              <a:tr h="440267">
                <a:tc>
                  <a:txBody>
                    <a:bodyPr/>
                    <a:lstStyle/>
                    <a:p>
                      <a:pPr algn="ctr" rtl="0" fontAlgn="b"/>
                      <a:r>
                        <a:rPr lang="en-US" sz="1600" b="0" dirty="0">
                          <a:effectLst/>
                          <a:latin typeface="Tw Cen MT" panose="020B0602020104020603" pitchFamily="34" charset="0"/>
                        </a:rPr>
                        <a:t>50902</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C0504D">
                        <a:alpha val="40000"/>
                      </a:srgbClr>
                    </a:solidFill>
                  </a:tcPr>
                </a:tc>
                <a:tc>
                  <a:txBody>
                    <a:bodyPr/>
                    <a:lstStyle/>
                    <a:p>
                      <a:pPr algn="ctr" rtl="0" fontAlgn="b"/>
                      <a:r>
                        <a:rPr lang="en-US" sz="1600" b="0" dirty="0">
                          <a:effectLst/>
                          <a:latin typeface="Tw Cen MT" panose="020B0602020104020603" pitchFamily="34" charset="0"/>
                        </a:rPr>
                        <a:t>Creatinine</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C0504D">
                        <a:alpha val="40000"/>
                      </a:srgbClr>
                    </a:solidFill>
                  </a:tcPr>
                </a:tc>
                <a:extLst>
                  <a:ext uri="{0D108BD9-81ED-4DB2-BD59-A6C34878D82A}">
                    <a16:rowId xmlns:a16="http://schemas.microsoft.com/office/drawing/2014/main" val="10001"/>
                  </a:ext>
                </a:extLst>
              </a:tr>
              <a:tr h="440267">
                <a:tc>
                  <a:txBody>
                    <a:bodyPr/>
                    <a:lstStyle/>
                    <a:p>
                      <a:pPr algn="ctr" rtl="0" fontAlgn="b"/>
                      <a:r>
                        <a:rPr lang="en-US" sz="1600" b="0" dirty="0">
                          <a:effectLst/>
                          <a:latin typeface="Tw Cen MT" panose="020B0602020104020603" pitchFamily="34" charset="0"/>
                        </a:rPr>
                        <a:t>50912</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600" b="0">
                          <a:effectLst/>
                          <a:latin typeface="Tw Cen MT" panose="020B0602020104020603" pitchFamily="34" charset="0"/>
                        </a:rPr>
                        <a:t>Potassium</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r h="440267">
                <a:tc>
                  <a:txBody>
                    <a:bodyPr/>
                    <a:lstStyle/>
                    <a:p>
                      <a:pPr algn="ctr" rtl="0" fontAlgn="b"/>
                      <a:r>
                        <a:rPr lang="en-US" sz="1600" b="0">
                          <a:effectLst/>
                          <a:latin typeface="Tw Cen MT" panose="020B0602020104020603" pitchFamily="34" charset="0"/>
                        </a:rPr>
                        <a:t>50971</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600" b="0" dirty="0">
                          <a:effectLst/>
                          <a:latin typeface="Tw Cen MT" panose="020B0602020104020603" pitchFamily="34" charset="0"/>
                        </a:rPr>
                        <a:t>Sodium</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3"/>
                  </a:ext>
                </a:extLst>
              </a:tr>
              <a:tr h="440267">
                <a:tc>
                  <a:txBody>
                    <a:bodyPr/>
                    <a:lstStyle/>
                    <a:p>
                      <a:pPr algn="ctr" rtl="0" fontAlgn="b"/>
                      <a:r>
                        <a:rPr lang="en-US" sz="1600" b="0" dirty="0">
                          <a:effectLst/>
                          <a:latin typeface="Tw Cen MT" panose="020B0602020104020603" pitchFamily="34" charset="0"/>
                        </a:rPr>
                        <a:t>50809</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600" b="0" dirty="0">
                          <a:effectLst/>
                          <a:latin typeface="Tw Cen MT" panose="020B0602020104020603" pitchFamily="34" charset="0"/>
                        </a:rPr>
                        <a:t>Glucose</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6"/>
                  </a:ext>
                </a:extLst>
              </a:tr>
            </a:tbl>
          </a:graphicData>
        </a:graphic>
      </p:graphicFrame>
      <p:sp>
        <p:nvSpPr>
          <p:cNvPr id="5" name="Google Shape;131;p17">
            <a:extLst>
              <a:ext uri="{FF2B5EF4-FFF2-40B4-BE49-F238E27FC236}">
                <a16:creationId xmlns:a16="http://schemas.microsoft.com/office/drawing/2014/main" id="{A4F3B00E-123B-7823-F19D-C028954680A1}"/>
              </a:ext>
            </a:extLst>
          </p:cNvPr>
          <p:cNvSpPr/>
          <p:nvPr/>
        </p:nvSpPr>
        <p:spPr>
          <a:xfrm>
            <a:off x="254833" y="2902172"/>
            <a:ext cx="11472473"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7" name="Google Shape;123;p16">
            <a:extLst>
              <a:ext uri="{FF2B5EF4-FFF2-40B4-BE49-F238E27FC236}">
                <a16:creationId xmlns:a16="http://schemas.microsoft.com/office/drawing/2014/main" id="{87BFB6E5-B001-1554-40E3-9B289E1F8855}"/>
              </a:ext>
            </a:extLst>
          </p:cNvPr>
          <p:cNvSpPr txBox="1">
            <a:spLocks/>
          </p:cNvSpPr>
          <p:nvPr/>
        </p:nvSpPr>
        <p:spPr>
          <a:xfrm>
            <a:off x="297620" y="2874764"/>
            <a:ext cx="11544610" cy="777536"/>
          </a:xfrm>
          <a:prstGeom prst="rect">
            <a:avLst/>
          </a:prstGeom>
          <a:noFill/>
          <a:ln>
            <a:noFill/>
          </a:ln>
        </p:spPr>
        <p:txBody>
          <a:bodyPr spcFirstLastPara="1" wrap="square" lIns="0" tIns="6455"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5400" b="0" i="0" u="none" strike="noStrike" cap="none">
                <a:solidFill>
                  <a:srgbClr val="005493"/>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6803"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4000" i="0" u="none" strike="noStrike" kern="0" cap="none" spc="0" normalizeH="0" baseline="0" noProof="0" dirty="0" err="1">
                <a:ln>
                  <a:noFill/>
                </a:ln>
                <a:solidFill>
                  <a:srgbClr val="000000"/>
                </a:solidFill>
                <a:effectLst/>
                <a:uLnTx/>
                <a:uFillTx/>
                <a:latin typeface="Consolas" panose="020B0609020204030204" pitchFamily="49" charset="0"/>
                <a:sym typeface="Calibri"/>
              </a:rPr>
              <a:t>left_join</a:t>
            </a:r>
            <a:r>
              <a:rPr kumimoji="0" lang="en-US" sz="4000" i="0" u="none" strike="noStrike" kern="0" cap="none" spc="0" normalizeH="0" baseline="0" noProof="0" dirty="0">
                <a:ln>
                  <a:noFill/>
                </a:ln>
                <a:solidFill>
                  <a:srgbClr val="000000"/>
                </a:solidFill>
                <a:effectLst/>
                <a:uLnTx/>
                <a:uFillTx/>
                <a:latin typeface="Consolas" panose="020B0609020204030204" pitchFamily="49" charset="0"/>
                <a:sym typeface="Calibri"/>
              </a:rPr>
              <a:t>(df1,df2,join_by(</a:t>
            </a:r>
            <a:r>
              <a:rPr lang="en-US" sz="4000" b="1" dirty="0" err="1">
                <a:ln w="0"/>
                <a:solidFill>
                  <a:schemeClr val="tx1"/>
                </a:solidFill>
                <a:latin typeface="Consolas" panose="020B0609020204030204" pitchFamily="49" charset="0"/>
                <a:ea typeface="Courier New"/>
                <a:cs typeface="Consolas" panose="020B0609020204030204" pitchFamily="49" charset="0"/>
                <a:sym typeface="Courier New"/>
              </a:rPr>
              <a:t>shared_column</a:t>
            </a:r>
            <a:r>
              <a:rPr kumimoji="0" lang="en-US" sz="4000" i="0" u="none" strike="noStrike" kern="0" cap="none" spc="0" normalizeH="0" baseline="0" noProof="0" dirty="0">
                <a:ln>
                  <a:noFill/>
                </a:ln>
                <a:solidFill>
                  <a:srgbClr val="000000"/>
                </a:solidFill>
                <a:effectLst/>
                <a:uLnTx/>
                <a:uFillTx/>
                <a:latin typeface="Consolas" panose="020B0609020204030204" pitchFamily="49" charset="0"/>
                <a:sym typeface="Calibri"/>
              </a:rPr>
              <a:t>))</a:t>
            </a:r>
            <a:endParaRPr kumimoji="0" lang="en-US" sz="4000" i="0" u="none" strike="noStrike" kern="0" cap="none" spc="0" normalizeH="0" baseline="0" noProof="0" dirty="0">
              <a:ln>
                <a:noFill/>
              </a:ln>
              <a:solidFill>
                <a:srgbClr val="005493"/>
              </a:solidFill>
              <a:effectLst/>
              <a:uLnTx/>
              <a:uFillTx/>
              <a:latin typeface="Consolas" panose="020B0609020204030204" pitchFamily="49" charset="0"/>
              <a:sym typeface="Calibri"/>
            </a:endParaRPr>
          </a:p>
        </p:txBody>
      </p:sp>
      <p:grpSp>
        <p:nvGrpSpPr>
          <p:cNvPr id="21" name="Group 20">
            <a:extLst>
              <a:ext uri="{FF2B5EF4-FFF2-40B4-BE49-F238E27FC236}">
                <a16:creationId xmlns:a16="http://schemas.microsoft.com/office/drawing/2014/main" id="{FFDC15D4-D879-9918-507D-2BDFA923E7CA}"/>
              </a:ext>
            </a:extLst>
          </p:cNvPr>
          <p:cNvGrpSpPr/>
          <p:nvPr/>
        </p:nvGrpSpPr>
        <p:grpSpPr>
          <a:xfrm>
            <a:off x="7520069" y="1733547"/>
            <a:ext cx="3067472" cy="1077218"/>
            <a:chOff x="896764" y="1560649"/>
            <a:chExt cx="2365216" cy="1579266"/>
          </a:xfrm>
        </p:grpSpPr>
        <p:sp>
          <p:nvSpPr>
            <p:cNvPr id="22" name="Rounded Rectangular Callout 7">
              <a:extLst>
                <a:ext uri="{FF2B5EF4-FFF2-40B4-BE49-F238E27FC236}">
                  <a16:creationId xmlns:a16="http://schemas.microsoft.com/office/drawing/2014/main" id="{AE316581-BA32-09B0-FFC4-0B995ABA540C}"/>
                </a:ext>
              </a:extLst>
            </p:cNvPr>
            <p:cNvSpPr/>
            <p:nvPr/>
          </p:nvSpPr>
          <p:spPr>
            <a:xfrm>
              <a:off x="896764" y="1732048"/>
              <a:ext cx="2365216" cy="1246648"/>
            </a:xfrm>
            <a:prstGeom prst="wedgeRoundRectCallout">
              <a:avLst>
                <a:gd name="adj1" fmla="val 8621"/>
                <a:gd name="adj2" fmla="val 87485"/>
                <a:gd name="adj3" fmla="val 16667"/>
              </a:avLst>
            </a:prstGeom>
            <a:solidFill>
              <a:schemeClr val="bg1">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3" name="TextBox 8">
              <a:extLst>
                <a:ext uri="{FF2B5EF4-FFF2-40B4-BE49-F238E27FC236}">
                  <a16:creationId xmlns:a16="http://schemas.microsoft.com/office/drawing/2014/main" id="{595C4086-7B0D-EE4E-C708-BD2B5B82BF11}"/>
                </a:ext>
              </a:extLst>
            </p:cNvPr>
            <p:cNvSpPr txBox="1"/>
            <p:nvPr/>
          </p:nvSpPr>
          <p:spPr>
            <a:xfrm>
              <a:off x="896764" y="1560649"/>
              <a:ext cx="2365216" cy="1579266"/>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dirty="0">
                <a:solidFill>
                  <a:schemeClr val="bg1"/>
                </a:solidFill>
              </a:endParaRPr>
            </a:p>
            <a:p>
              <a:pPr algn="ctr"/>
              <a:r>
                <a:rPr lang="en-US" sz="2800" dirty="0">
                  <a:solidFill>
                    <a:schemeClr val="bg1"/>
                  </a:solidFill>
                </a:rPr>
                <a:t>3. A shared column</a:t>
              </a:r>
              <a:endParaRPr lang="en-US" sz="2800" dirty="0">
                <a:solidFill>
                  <a:schemeClr val="bg1"/>
                </a:solidFill>
                <a:latin typeface="Monaco" charset="0"/>
                <a:ea typeface="Monaco" charset="0"/>
                <a:cs typeface="Monaco" charset="0"/>
              </a:endParaRPr>
            </a:p>
            <a:p>
              <a:pPr algn="ctr"/>
              <a:endParaRPr lang="en-US" dirty="0">
                <a:solidFill>
                  <a:schemeClr val="bg1"/>
                </a:solidFill>
              </a:endParaRPr>
            </a:p>
          </p:txBody>
        </p:sp>
      </p:grpSp>
      <p:grpSp>
        <p:nvGrpSpPr>
          <p:cNvPr id="24" name="Group 23">
            <a:extLst>
              <a:ext uri="{FF2B5EF4-FFF2-40B4-BE49-F238E27FC236}">
                <a16:creationId xmlns:a16="http://schemas.microsoft.com/office/drawing/2014/main" id="{3E588856-995A-2DAA-AEC8-3539B02F313D}"/>
              </a:ext>
            </a:extLst>
          </p:cNvPr>
          <p:cNvGrpSpPr/>
          <p:nvPr/>
        </p:nvGrpSpPr>
        <p:grpSpPr>
          <a:xfrm>
            <a:off x="1508991" y="1707160"/>
            <a:ext cx="2856879" cy="1077218"/>
            <a:chOff x="896764" y="1543063"/>
            <a:chExt cx="2365216" cy="1614439"/>
          </a:xfrm>
        </p:grpSpPr>
        <p:sp>
          <p:nvSpPr>
            <p:cNvPr id="25" name="Rounded Rectangular Callout 7">
              <a:extLst>
                <a:ext uri="{FF2B5EF4-FFF2-40B4-BE49-F238E27FC236}">
                  <a16:creationId xmlns:a16="http://schemas.microsoft.com/office/drawing/2014/main" id="{B3A541BD-3E5E-232B-2207-5A0AECC51191}"/>
                </a:ext>
              </a:extLst>
            </p:cNvPr>
            <p:cNvSpPr/>
            <p:nvPr/>
          </p:nvSpPr>
          <p:spPr>
            <a:xfrm>
              <a:off x="896764" y="1732048"/>
              <a:ext cx="2365216" cy="1246648"/>
            </a:xfrm>
            <a:prstGeom prst="wedgeRoundRectCallout">
              <a:avLst>
                <a:gd name="adj1" fmla="val 22657"/>
                <a:gd name="adj2" fmla="val 87432"/>
                <a:gd name="adj3" fmla="val 16667"/>
              </a:avLst>
            </a:prstGeom>
            <a:solidFill>
              <a:srgbClr val="A0BCE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6" name="TextBox 8">
              <a:extLst>
                <a:ext uri="{FF2B5EF4-FFF2-40B4-BE49-F238E27FC236}">
                  <a16:creationId xmlns:a16="http://schemas.microsoft.com/office/drawing/2014/main" id="{C9917B5A-4739-06E3-78A5-A9BB393354D6}"/>
                </a:ext>
              </a:extLst>
            </p:cNvPr>
            <p:cNvSpPr txBox="1"/>
            <p:nvPr/>
          </p:nvSpPr>
          <p:spPr>
            <a:xfrm>
              <a:off x="896764" y="1543063"/>
              <a:ext cx="2365216" cy="1614439"/>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dirty="0">
                <a:solidFill>
                  <a:schemeClr val="bg1"/>
                </a:solidFill>
              </a:endParaRPr>
            </a:p>
            <a:p>
              <a:pPr algn="ctr"/>
              <a:r>
                <a:rPr lang="en-US" sz="2800" dirty="0">
                  <a:solidFill>
                    <a:schemeClr val="bg1"/>
                  </a:solidFill>
                </a:rPr>
                <a:t>1. A data frame</a:t>
              </a:r>
              <a:endParaRPr lang="en-US" sz="2800" dirty="0">
                <a:solidFill>
                  <a:schemeClr val="bg1"/>
                </a:solidFill>
                <a:latin typeface="Monaco" charset="0"/>
                <a:ea typeface="Monaco" charset="0"/>
                <a:cs typeface="Monaco" charset="0"/>
              </a:endParaRPr>
            </a:p>
            <a:p>
              <a:pPr algn="ctr"/>
              <a:endParaRPr lang="en-US" dirty="0">
                <a:solidFill>
                  <a:schemeClr val="bg1"/>
                </a:solidFill>
              </a:endParaRPr>
            </a:p>
          </p:txBody>
        </p:sp>
      </p:grpSp>
      <p:grpSp>
        <p:nvGrpSpPr>
          <p:cNvPr id="27" name="Group 26">
            <a:extLst>
              <a:ext uri="{FF2B5EF4-FFF2-40B4-BE49-F238E27FC236}">
                <a16:creationId xmlns:a16="http://schemas.microsoft.com/office/drawing/2014/main" id="{7383AB00-F760-A12A-42E9-2D7F3F57B78E}"/>
              </a:ext>
            </a:extLst>
          </p:cNvPr>
          <p:cNvGrpSpPr/>
          <p:nvPr/>
        </p:nvGrpSpPr>
        <p:grpSpPr>
          <a:xfrm>
            <a:off x="4534310" y="1514517"/>
            <a:ext cx="2856879" cy="1508105"/>
            <a:chOff x="896764" y="1220176"/>
            <a:chExt cx="2365216" cy="2260214"/>
          </a:xfrm>
        </p:grpSpPr>
        <p:sp>
          <p:nvSpPr>
            <p:cNvPr id="28" name="Rounded Rectangular Callout 7">
              <a:extLst>
                <a:ext uri="{FF2B5EF4-FFF2-40B4-BE49-F238E27FC236}">
                  <a16:creationId xmlns:a16="http://schemas.microsoft.com/office/drawing/2014/main" id="{7EF03032-7F2F-5A49-3C9F-1E50E7204CC8}"/>
                </a:ext>
              </a:extLst>
            </p:cNvPr>
            <p:cNvSpPr/>
            <p:nvPr/>
          </p:nvSpPr>
          <p:spPr>
            <a:xfrm>
              <a:off x="896764" y="1732047"/>
              <a:ext cx="2365216" cy="1246648"/>
            </a:xfrm>
            <a:prstGeom prst="wedgeRoundRectCallout">
              <a:avLst>
                <a:gd name="adj1" fmla="val -42931"/>
                <a:gd name="adj2" fmla="val 92237"/>
                <a:gd name="adj3" fmla="val 16667"/>
              </a:avLst>
            </a:prstGeom>
            <a:solidFill>
              <a:srgbClr val="E6A09E"/>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9" name="TextBox 8">
              <a:extLst>
                <a:ext uri="{FF2B5EF4-FFF2-40B4-BE49-F238E27FC236}">
                  <a16:creationId xmlns:a16="http://schemas.microsoft.com/office/drawing/2014/main" id="{3D97C67C-B567-20F5-B95A-A1562B1DFB74}"/>
                </a:ext>
              </a:extLst>
            </p:cNvPr>
            <p:cNvSpPr txBox="1"/>
            <p:nvPr/>
          </p:nvSpPr>
          <p:spPr>
            <a:xfrm>
              <a:off x="896764" y="1220176"/>
              <a:ext cx="2365216" cy="2260214"/>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dirty="0">
                <a:solidFill>
                  <a:schemeClr val="bg1"/>
                </a:solidFill>
              </a:endParaRPr>
            </a:p>
            <a:p>
              <a:pPr algn="ctr"/>
              <a:r>
                <a:rPr lang="en-US" sz="2800" dirty="0">
                  <a:solidFill>
                    <a:schemeClr val="bg1"/>
                  </a:solidFill>
                </a:rPr>
                <a:t>2. Another data frame</a:t>
              </a:r>
              <a:endParaRPr lang="en-US" sz="2800" dirty="0">
                <a:solidFill>
                  <a:schemeClr val="bg1"/>
                </a:solidFill>
                <a:latin typeface="Monaco" charset="0"/>
                <a:ea typeface="Monaco" charset="0"/>
                <a:cs typeface="Monaco" charset="0"/>
              </a:endParaRPr>
            </a:p>
            <a:p>
              <a:pPr algn="ctr"/>
              <a:endParaRPr lang="en-US" dirty="0">
                <a:solidFill>
                  <a:schemeClr val="bg1"/>
                </a:solidFill>
              </a:endParaRPr>
            </a:p>
          </p:txBody>
        </p:sp>
      </p:grpSp>
      <p:graphicFrame>
        <p:nvGraphicFramePr>
          <p:cNvPr id="34" name="Google Shape;147;p18">
            <a:extLst>
              <a:ext uri="{FF2B5EF4-FFF2-40B4-BE49-F238E27FC236}">
                <a16:creationId xmlns:a16="http://schemas.microsoft.com/office/drawing/2014/main" id="{ECB15B15-8D58-39B7-0188-CC80F6FDF7C4}"/>
              </a:ext>
            </a:extLst>
          </p:cNvPr>
          <p:cNvGraphicFramePr/>
          <p:nvPr/>
        </p:nvGraphicFramePr>
        <p:xfrm>
          <a:off x="463142" y="3925483"/>
          <a:ext cx="2295048" cy="2629452"/>
        </p:xfrm>
        <a:graphic>
          <a:graphicData uri="http://schemas.openxmlformats.org/drawingml/2006/table">
            <a:tbl>
              <a:tblPr firstRow="1" bandRow="1">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effectLst>
                  <a:outerShdw blurRad="40000" dist="20000" dir="5400000" rotWithShape="0">
                    <a:srgbClr val="000000">
                      <a:alpha val="38000"/>
                    </a:srgbClr>
                  </a:outerShdw>
                </a:effectLst>
              </a:tblPr>
              <a:tblGrid>
                <a:gridCol w="793598">
                  <a:extLst>
                    <a:ext uri="{9D8B030D-6E8A-4147-A177-3AD203B41FA5}">
                      <a16:colId xmlns:a16="http://schemas.microsoft.com/office/drawing/2014/main" val="20000"/>
                    </a:ext>
                  </a:extLst>
                </a:gridCol>
                <a:gridCol w="750725">
                  <a:extLst>
                    <a:ext uri="{9D8B030D-6E8A-4147-A177-3AD203B41FA5}">
                      <a16:colId xmlns:a16="http://schemas.microsoft.com/office/drawing/2014/main" val="20001"/>
                    </a:ext>
                  </a:extLst>
                </a:gridCol>
                <a:gridCol w="750725">
                  <a:extLst>
                    <a:ext uri="{9D8B030D-6E8A-4147-A177-3AD203B41FA5}">
                      <a16:colId xmlns:a16="http://schemas.microsoft.com/office/drawing/2014/main" val="3360046493"/>
                    </a:ext>
                  </a:extLst>
                </a:gridCol>
              </a:tblGrid>
              <a:tr h="438242">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endParaRPr sz="18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a:noFill/>
                    </a:lnR>
                    <a:lnT w="9525" cap="flat" cmpd="sng" algn="ctr">
                      <a:solidFill>
                        <a:srgbClr val="4F81BD">
                          <a:shade val="95000"/>
                          <a:satMod val="105000"/>
                        </a:srgbClr>
                      </a:solidFill>
                      <a:prstDash val="solid"/>
                    </a:lnT>
                    <a:lnB w="25400" cap="flat" cmpd="sng" algn="ctr">
                      <a:solidFill>
                        <a:srgbClr val="FFFFFF"/>
                      </a:solidFill>
                      <a:prstDash val="solid"/>
                    </a:lnB>
                    <a:lnTlToBr w="12700" cmpd="sng">
                      <a:noFill/>
                      <a:prstDash val="solid"/>
                    </a:lnTlToBr>
                    <a:lnBlToTr w="12700" cmpd="sng">
                      <a:noFill/>
                      <a:prstDash val="solid"/>
                    </a:lnBlToTr>
                    <a:solidFill>
                      <a:schemeClr val="tx1">
                        <a:lumMod val="85000"/>
                        <a:lumOff val="15000"/>
                      </a:schemeClr>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endParaRPr sz="18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4F81B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0" marR="0" lvl="0" indent="0" algn="ctr" rtl="0">
                        <a:lnSpc>
                          <a:spcPct val="100000"/>
                        </a:lnSpc>
                        <a:spcBef>
                          <a:spcPts val="0"/>
                        </a:spcBef>
                        <a:spcAft>
                          <a:spcPts val="0"/>
                        </a:spcAft>
                        <a:buNone/>
                      </a:pPr>
                      <a:endParaRPr sz="18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4F81B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10000"/>
                  </a:ext>
                </a:extLst>
              </a:tr>
              <a:tr h="438242">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4F81BD">
                        <a:alpha val="40000"/>
                      </a:srgbClr>
                    </a:solidFill>
                  </a:tcPr>
                </a:tc>
                <a:tc>
                  <a:txBody>
                    <a:body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25400" cap="flat" cmpd="sng" algn="ctr">
                      <a:solidFill>
                        <a:srgbClr val="FFFFFF"/>
                      </a:solidFill>
                      <a:prstDash val="solid"/>
                      <a:round/>
                      <a:headEnd type="none" w="med" len="med"/>
                      <a:tailEnd type="none" w="med" len="me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4F81BD">
                        <a:alpha val="40000"/>
                      </a:srgbClr>
                    </a:solidFill>
                  </a:tcPr>
                </a:tc>
                <a:extLst>
                  <a:ext uri="{0D108BD9-81ED-4DB2-BD59-A6C34878D82A}">
                    <a16:rowId xmlns:a16="http://schemas.microsoft.com/office/drawing/2014/main" val="10001"/>
                  </a:ext>
                </a:extLst>
              </a:tr>
              <a:tr h="438242">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round/>
                      <a:headEnd type="none" w="med" len="med"/>
                      <a:tailEnd type="none" w="med" len="me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2"/>
                  </a:ext>
                </a:extLst>
              </a:tr>
              <a:tr h="438242">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round/>
                      <a:headEnd type="none" w="med" len="med"/>
                      <a:tailEnd type="none" w="med" len="me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3"/>
                  </a:ext>
                </a:extLst>
              </a:tr>
              <a:tr h="438242">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round/>
                      <a:headEnd type="none" w="med" len="med"/>
                      <a:tailEnd type="none" w="med" len="me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6"/>
                  </a:ext>
                </a:extLst>
              </a:tr>
              <a:tr h="438242">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round/>
                      <a:headEnd type="none" w="med" len="med"/>
                      <a:tailEnd type="none" w="med" len="me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391442035"/>
                  </a:ext>
                </a:extLst>
              </a:tr>
            </a:tbl>
          </a:graphicData>
        </a:graphic>
      </p:graphicFrame>
      <p:graphicFrame>
        <p:nvGraphicFramePr>
          <p:cNvPr id="35" name="Google Shape;147;p18">
            <a:extLst>
              <a:ext uri="{FF2B5EF4-FFF2-40B4-BE49-F238E27FC236}">
                <a16:creationId xmlns:a16="http://schemas.microsoft.com/office/drawing/2014/main" id="{018206F0-46B4-D53D-9339-567EC645148E}"/>
              </a:ext>
            </a:extLst>
          </p:cNvPr>
          <p:cNvGraphicFramePr/>
          <p:nvPr/>
        </p:nvGraphicFramePr>
        <p:xfrm>
          <a:off x="3642841" y="3919838"/>
          <a:ext cx="2571460" cy="2641602"/>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676230">
                  <a:extLst>
                    <a:ext uri="{9D8B030D-6E8A-4147-A177-3AD203B41FA5}">
                      <a16:colId xmlns:a16="http://schemas.microsoft.com/office/drawing/2014/main" val="20000"/>
                    </a:ext>
                  </a:extLst>
                </a:gridCol>
                <a:gridCol w="947615">
                  <a:extLst>
                    <a:ext uri="{9D8B030D-6E8A-4147-A177-3AD203B41FA5}">
                      <a16:colId xmlns:a16="http://schemas.microsoft.com/office/drawing/2014/main" val="20001"/>
                    </a:ext>
                  </a:extLst>
                </a:gridCol>
                <a:gridCol w="947615">
                  <a:extLst>
                    <a:ext uri="{9D8B030D-6E8A-4147-A177-3AD203B41FA5}">
                      <a16:colId xmlns:a16="http://schemas.microsoft.com/office/drawing/2014/main" val="746845175"/>
                    </a:ext>
                  </a:extLst>
                </a:gridCol>
              </a:tblGrid>
              <a:tr h="440267">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endParaRPr sz="600" u="none" strike="noStrike" cap="none" dirty="0">
                        <a:latin typeface="+mn-lt"/>
                        <a:ea typeface="Times New Roman"/>
                        <a:cs typeface="Times New Roman"/>
                        <a:sym typeface="Times New Roman"/>
                      </a:endParaRPr>
                    </a:p>
                  </a:txBody>
                  <a:tcPr marL="0" marR="0" marT="0" marB="0" anchor="ctr">
                    <a:lnL w="9525" cap="flat" cmpd="sng" algn="ctr">
                      <a:solidFill>
                        <a:srgbClr val="C0504D">
                          <a:shade val="95000"/>
                          <a:satMod val="105000"/>
                        </a:srgbClr>
                      </a:solidFill>
                      <a:prstDash val="solid"/>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tx1">
                        <a:lumMod val="85000"/>
                        <a:lumOff val="15000"/>
                      </a:schemeClr>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endParaRPr sz="6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tc>
                  <a:txBody>
                    <a:bodyPr/>
                    <a:lstStyle/>
                    <a:p>
                      <a:pPr marL="0" marR="0" lvl="0" indent="0" algn="ctr" rtl="0">
                        <a:lnSpc>
                          <a:spcPct val="100000"/>
                        </a:lnSpc>
                        <a:spcBef>
                          <a:spcPts val="0"/>
                        </a:spcBef>
                        <a:spcAft>
                          <a:spcPts val="0"/>
                        </a:spcAft>
                        <a:buNone/>
                      </a:pPr>
                      <a:endParaRPr sz="6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extLst>
                  <a:ext uri="{0D108BD9-81ED-4DB2-BD59-A6C34878D82A}">
                    <a16:rowId xmlns:a16="http://schemas.microsoft.com/office/drawing/2014/main" val="10000"/>
                  </a:ext>
                </a:extLst>
              </a:tr>
              <a:tr h="440267">
                <a:tc>
                  <a:txBody>
                    <a:bodyPr/>
                    <a:lstStyle/>
                    <a:p>
                      <a:pPr algn="ctr" rtl="0" fontAlgn="b"/>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C0504D">
                        <a:alpha val="40000"/>
                      </a:srgbClr>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25400" cap="flat" cmpd="sng" algn="ctr">
                      <a:solidFill>
                        <a:srgbClr val="FFFFFF"/>
                      </a:solidFill>
                      <a:prstDash val="solid"/>
                      <a:round/>
                      <a:headEnd type="none" w="med" len="med"/>
                      <a:tailEnd type="none" w="med" len="med"/>
                    </a:lnT>
                    <a:lnB w="9525" cap="flat" cmpd="sng" algn="ctr">
                      <a:solidFill>
                        <a:srgbClr val="C0504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C0504D">
                        <a:alpha val="40000"/>
                      </a:srgbClr>
                    </a:solidFill>
                  </a:tcPr>
                </a:tc>
                <a:extLst>
                  <a:ext uri="{0D108BD9-81ED-4DB2-BD59-A6C34878D82A}">
                    <a16:rowId xmlns:a16="http://schemas.microsoft.com/office/drawing/2014/main" val="10001"/>
                  </a:ext>
                </a:extLst>
              </a:tr>
              <a:tr h="440267">
                <a:tc>
                  <a:txBody>
                    <a:bodyPr/>
                    <a:lstStyle/>
                    <a:p>
                      <a:pPr algn="ctr" rtl="0" fontAlgn="b"/>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round/>
                      <a:headEnd type="none" w="med" len="med"/>
                      <a:tailEnd type="none" w="med" len="med"/>
                    </a:lnT>
                    <a:lnB w="9525" cap="flat" cmpd="sng" algn="ctr">
                      <a:solidFill>
                        <a:srgbClr val="C0504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r h="440267">
                <a:tc>
                  <a:txBody>
                    <a:bodyPr/>
                    <a:lstStyle/>
                    <a:p>
                      <a:pPr algn="ctr" rtl="0" fontAlgn="b"/>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round/>
                      <a:headEnd type="none" w="med" len="med"/>
                      <a:tailEnd type="none" w="med" len="med"/>
                    </a:lnT>
                    <a:lnB w="9525" cap="flat" cmpd="sng" algn="ctr">
                      <a:solidFill>
                        <a:srgbClr val="C0504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3"/>
                  </a:ext>
                </a:extLst>
              </a:tr>
              <a:tr h="440267">
                <a:tc>
                  <a:txBody>
                    <a:bodyPr/>
                    <a:lstStyle/>
                    <a:p>
                      <a:pPr algn="ctr" rtl="0" fontAlgn="b"/>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round/>
                      <a:headEnd type="none" w="med" len="med"/>
                      <a:tailEnd type="none" w="med" len="med"/>
                    </a:lnT>
                    <a:lnB w="9525" cap="flat" cmpd="sng" algn="ctr">
                      <a:solidFill>
                        <a:srgbClr val="C0504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6"/>
                  </a:ext>
                </a:extLst>
              </a:tr>
              <a:tr h="440267">
                <a:tc>
                  <a:txBody>
                    <a:bodyPr/>
                    <a:lstStyle/>
                    <a:p>
                      <a:pPr algn="ctr" rtl="0" fontAlgn="b"/>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round/>
                      <a:headEnd type="none" w="med" len="med"/>
                      <a:tailEnd type="none" w="med" len="me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391442035"/>
                  </a:ext>
                </a:extLst>
              </a:tr>
            </a:tbl>
          </a:graphicData>
        </a:graphic>
      </p:graphicFrame>
      <p:graphicFrame>
        <p:nvGraphicFramePr>
          <p:cNvPr id="36" name="Google Shape;147;p18">
            <a:extLst>
              <a:ext uri="{FF2B5EF4-FFF2-40B4-BE49-F238E27FC236}">
                <a16:creationId xmlns:a16="http://schemas.microsoft.com/office/drawing/2014/main" id="{434CCA89-2775-C193-590D-9F1270803A5F}"/>
              </a:ext>
            </a:extLst>
          </p:cNvPr>
          <p:cNvGraphicFramePr/>
          <p:nvPr/>
        </p:nvGraphicFramePr>
        <p:xfrm>
          <a:off x="7440119" y="3941857"/>
          <a:ext cx="4282189" cy="2642160"/>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814465">
                  <a:extLst>
                    <a:ext uri="{9D8B030D-6E8A-4147-A177-3AD203B41FA5}">
                      <a16:colId xmlns:a16="http://schemas.microsoft.com/office/drawing/2014/main" val="20000"/>
                    </a:ext>
                  </a:extLst>
                </a:gridCol>
                <a:gridCol w="757546">
                  <a:extLst>
                    <a:ext uri="{9D8B030D-6E8A-4147-A177-3AD203B41FA5}">
                      <a16:colId xmlns:a16="http://schemas.microsoft.com/office/drawing/2014/main" val="20001"/>
                    </a:ext>
                  </a:extLst>
                </a:gridCol>
                <a:gridCol w="917366">
                  <a:extLst>
                    <a:ext uri="{9D8B030D-6E8A-4147-A177-3AD203B41FA5}">
                      <a16:colId xmlns:a16="http://schemas.microsoft.com/office/drawing/2014/main" val="2484593293"/>
                    </a:ext>
                  </a:extLst>
                </a:gridCol>
                <a:gridCol w="896406">
                  <a:extLst>
                    <a:ext uri="{9D8B030D-6E8A-4147-A177-3AD203B41FA5}">
                      <a16:colId xmlns:a16="http://schemas.microsoft.com/office/drawing/2014/main" val="685817056"/>
                    </a:ext>
                  </a:extLst>
                </a:gridCol>
                <a:gridCol w="896406">
                  <a:extLst>
                    <a:ext uri="{9D8B030D-6E8A-4147-A177-3AD203B41FA5}">
                      <a16:colId xmlns:a16="http://schemas.microsoft.com/office/drawing/2014/main" val="4247162122"/>
                    </a:ext>
                  </a:extLst>
                </a:gridCol>
              </a:tblGrid>
              <a:tr h="440360">
                <a:tc>
                  <a:txBody>
                    <a:bodyPr/>
                    <a:lstStyle/>
                    <a:p>
                      <a:pPr algn="ctr" rtl="0" fontAlgn="b"/>
                      <a:endParaRPr lang="en-US" sz="1800" b="1" dirty="0">
                        <a:solidFill>
                          <a:srgbClr val="FFFFFF"/>
                        </a:solidFill>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lnL>
                    <a:lnR>
                      <a:noFill/>
                    </a:lnR>
                    <a:lnT w="9525" cap="flat" cmpd="sng" algn="ctr">
                      <a:solidFill>
                        <a:srgbClr val="C0504D">
                          <a:shade val="95000"/>
                          <a:satMod val="105000"/>
                        </a:srgbClr>
                      </a:solidFill>
                      <a:prstDash val="soli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chemeClr val="tx1">
                        <a:lumMod val="85000"/>
                        <a:lumOff val="15000"/>
                      </a:schemeClr>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endParaRPr sz="18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C0504D">
                          <a:shade val="95000"/>
                          <a:satMod val="105000"/>
                        </a:srgbClr>
                      </a:solidFill>
                      <a:prstDash val="soli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0" marR="0" lvl="0" indent="0" algn="ctr" rtl="0">
                        <a:lnSpc>
                          <a:spcPct val="100000"/>
                        </a:lnSpc>
                        <a:spcBef>
                          <a:spcPts val="0"/>
                        </a:spcBef>
                        <a:spcAft>
                          <a:spcPts val="0"/>
                        </a:spcAft>
                        <a:buNone/>
                      </a:pPr>
                      <a:endParaRPr sz="18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C0504D">
                          <a:shade val="95000"/>
                          <a:satMod val="105000"/>
                        </a:srgbClr>
                      </a:solidFill>
                      <a:prstDash val="soli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algn="ctr" rtl="0" fontAlgn="b"/>
                      <a:endParaRPr lang="en-US" sz="1800" b="1" dirty="0">
                        <a:solidFill>
                          <a:srgbClr val="FFFFFF"/>
                        </a:solidFill>
                        <a:effectLst/>
                        <a:latin typeface="Tw Cen MT" panose="020B0602020104020603" pitchFamily="34" charset="0"/>
                      </a:endParaRPr>
                    </a:p>
                  </a:txBody>
                  <a:tcPr marL="28575" marR="28575" marT="19050" marB="19050" anchor="ctr">
                    <a:lnL>
                      <a:noFill/>
                    </a:lnL>
                    <a:lnR>
                      <a:noFill/>
                    </a:lnR>
                    <a:lnT w="9525" cap="flat" cmpd="sng" algn="ctr">
                      <a:solidFill>
                        <a:srgbClr val="C0504D">
                          <a:shade val="95000"/>
                          <a:satMod val="105000"/>
                        </a:srgbClr>
                      </a:solidFill>
                      <a:prstDash val="soli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C0504D"/>
                    </a:solidFill>
                  </a:tcPr>
                </a:tc>
                <a:tc>
                  <a:txBody>
                    <a:bodyPr/>
                    <a:lstStyle/>
                    <a:p>
                      <a:pPr algn="ctr" rtl="0" fontAlgn="b"/>
                      <a:endParaRPr lang="en-US" sz="1800" b="1" dirty="0">
                        <a:solidFill>
                          <a:srgbClr val="FFFFFF"/>
                        </a:solidFill>
                        <a:effectLst/>
                        <a:latin typeface="Tw Cen MT" panose="020B0602020104020603" pitchFamily="34" charset="0"/>
                      </a:endParaRPr>
                    </a:p>
                  </a:txBody>
                  <a:tcPr marL="28575" marR="28575" marT="19050" marB="19050" anchor="ctr">
                    <a:lnL>
                      <a:noFill/>
                    </a:lnL>
                    <a:lnR>
                      <a:noFill/>
                    </a:lnR>
                    <a:lnT w="9525" cap="flat" cmpd="sng" algn="ctr">
                      <a:solidFill>
                        <a:srgbClr val="C0504D">
                          <a:shade val="95000"/>
                          <a:satMod val="105000"/>
                        </a:srgbClr>
                      </a:solidFill>
                      <a:prstDash val="soli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C0504D"/>
                    </a:solidFill>
                  </a:tcPr>
                </a:tc>
                <a:extLst>
                  <a:ext uri="{0D108BD9-81ED-4DB2-BD59-A6C34878D82A}">
                    <a16:rowId xmlns:a16="http://schemas.microsoft.com/office/drawing/2014/main" val="10000"/>
                  </a:ext>
                </a:extLst>
              </a:tr>
              <a:tr h="440360">
                <a:tc>
                  <a:txBody>
                    <a:bodyPr/>
                    <a:lstStyle/>
                    <a:p>
                      <a:pPr algn="ctr" rtl="0" fontAlgn="b"/>
                      <a:endParaRPr lang="en-US" sz="1600" b="0" dirty="0">
                        <a:effectLst/>
                        <a:latin typeface="Tw Cen MT" panose="020B0602020104020603" pitchFamily="34" charset="0"/>
                      </a:endParaRP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9FBCE5"/>
                    </a:solidFill>
                  </a:tcPr>
                </a:tc>
                <a:tc>
                  <a:txBody>
                    <a:body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9FBCE5"/>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E6A09F"/>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E6A09F"/>
                    </a:solidFill>
                  </a:tcPr>
                </a:tc>
                <a:extLst>
                  <a:ext uri="{0D108BD9-81ED-4DB2-BD59-A6C34878D82A}">
                    <a16:rowId xmlns:a16="http://schemas.microsoft.com/office/drawing/2014/main" val="10001"/>
                  </a:ext>
                </a:extLst>
              </a:tr>
              <a:tr h="440360">
                <a:tc>
                  <a:txBody>
                    <a:bodyPr/>
                    <a:lstStyle/>
                    <a:p>
                      <a:pPr algn="ctr" rtl="0" fontAlgn="b"/>
                      <a:endParaRPr lang="en-US" sz="1600" b="0" dirty="0">
                        <a:effectLst/>
                        <a:latin typeface="Tw Cen MT" panose="020B0602020104020603" pitchFamily="34" charset="0"/>
                      </a:endParaRP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9FBCE5"/>
                    </a:solidFill>
                  </a:tcPr>
                </a:tc>
                <a:tc>
                  <a:txBody>
                    <a:body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9FBCE5"/>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E6A09F"/>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E6A09F"/>
                    </a:solidFill>
                  </a:tcPr>
                </a:tc>
                <a:extLst>
                  <a:ext uri="{0D108BD9-81ED-4DB2-BD59-A6C34878D82A}">
                    <a16:rowId xmlns:a16="http://schemas.microsoft.com/office/drawing/2014/main" val="10002"/>
                  </a:ext>
                </a:extLst>
              </a:tr>
              <a:tr h="440360">
                <a:tc>
                  <a:txBody>
                    <a:bodyPr/>
                    <a:lstStyle/>
                    <a:p>
                      <a:pPr algn="ctr" rtl="0" fontAlgn="b"/>
                      <a:endParaRPr lang="en-US" sz="1600" b="0" dirty="0">
                        <a:effectLst/>
                        <a:latin typeface="Tw Cen MT" panose="020B0602020104020603" pitchFamily="34" charset="0"/>
                      </a:endParaRP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9FBCE5"/>
                    </a:solidFill>
                  </a:tcPr>
                </a:tc>
                <a:tc>
                  <a:txBody>
                    <a:body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9FBCE5"/>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E6A09F"/>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E6A09F"/>
                    </a:solidFill>
                  </a:tcPr>
                </a:tc>
                <a:extLst>
                  <a:ext uri="{0D108BD9-81ED-4DB2-BD59-A6C34878D82A}">
                    <a16:rowId xmlns:a16="http://schemas.microsoft.com/office/drawing/2014/main" val="10003"/>
                  </a:ext>
                </a:extLst>
              </a:tr>
              <a:tr h="440360">
                <a:tc>
                  <a:txBody>
                    <a:bodyPr/>
                    <a:lstStyle/>
                    <a:p>
                      <a:pPr algn="ctr" rtl="0" fontAlgn="b"/>
                      <a:endParaRPr lang="en-US" sz="1600" b="0" dirty="0">
                        <a:effectLst/>
                        <a:latin typeface="Tw Cen MT" panose="020B0602020104020603" pitchFamily="34" charset="0"/>
                      </a:endParaRP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9FBCE5"/>
                    </a:solidFill>
                  </a:tcPr>
                </a:tc>
                <a:tc>
                  <a:txBody>
                    <a:body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9FBCE5"/>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E6A09F"/>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E6A09F"/>
                    </a:solidFill>
                  </a:tcPr>
                </a:tc>
                <a:extLst>
                  <a:ext uri="{0D108BD9-81ED-4DB2-BD59-A6C34878D82A}">
                    <a16:rowId xmlns:a16="http://schemas.microsoft.com/office/drawing/2014/main" val="10006"/>
                  </a:ext>
                </a:extLst>
              </a:tr>
              <a:tr h="440360">
                <a:tc>
                  <a:txBody>
                    <a:bodyPr/>
                    <a:lstStyle/>
                    <a:p>
                      <a:pPr algn="ctr" rtl="0" fontAlgn="b"/>
                      <a:endParaRPr lang="en-US" sz="1600" b="0" dirty="0">
                        <a:effectLst/>
                        <a:latin typeface="Tw Cen MT" panose="020B0602020104020603" pitchFamily="34" charset="0"/>
                      </a:endParaRP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9FBCE5"/>
                    </a:solidFill>
                  </a:tcPr>
                </a:tc>
                <a:tc>
                  <a:txBody>
                    <a:body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9FBCE5"/>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E6A09F"/>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E6A09F"/>
                    </a:solidFill>
                  </a:tcPr>
                </a:tc>
                <a:extLst>
                  <a:ext uri="{0D108BD9-81ED-4DB2-BD59-A6C34878D82A}">
                    <a16:rowId xmlns:a16="http://schemas.microsoft.com/office/drawing/2014/main" val="1391442035"/>
                  </a:ext>
                </a:extLst>
              </a:tr>
            </a:tbl>
          </a:graphicData>
        </a:graphic>
      </p:graphicFrame>
    </p:spTree>
    <p:extLst>
      <p:ext uri="{BB962C8B-B14F-4D97-AF65-F5344CB8AC3E}">
        <p14:creationId xmlns:p14="http://schemas.microsoft.com/office/powerpoint/2010/main" val="1382874559"/>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000" b="0" i="0" u="none" strike="noStrike" kern="0" cap="none" spc="0" normalizeH="0" baseline="0" noProof="0" smtClean="0">
                <a:ln>
                  <a:noFill/>
                </a:ln>
                <a:solidFill>
                  <a:srgbClr val="888888"/>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25</a:t>
            </a:fld>
            <a:endParaRPr kumimoji="0" lang="en-US" sz="1000" b="0" i="0" u="none" strike="noStrike" kern="0" cap="none" spc="0" normalizeH="0" baseline="0" noProof="0" dirty="0">
              <a:ln>
                <a:noFill/>
              </a:ln>
              <a:solidFill>
                <a:srgbClr val="888888"/>
              </a:solidFill>
              <a:effectLst/>
              <a:uLnTx/>
              <a:uFillTx/>
              <a:latin typeface="Arial"/>
              <a:cs typeface="Arial"/>
              <a:sym typeface="Arial"/>
            </a:endParaRPr>
          </a:p>
        </p:txBody>
      </p:sp>
      <p:graphicFrame>
        <p:nvGraphicFramePr>
          <p:cNvPr id="4" name="Google Shape;147;p18">
            <a:extLst>
              <a:ext uri="{FF2B5EF4-FFF2-40B4-BE49-F238E27FC236}">
                <a16:creationId xmlns:a16="http://schemas.microsoft.com/office/drawing/2014/main" id="{36556FB9-809F-9496-2785-CFC7980E8CB6}"/>
              </a:ext>
            </a:extLst>
          </p:cNvPr>
          <p:cNvGraphicFramePr/>
          <p:nvPr/>
        </p:nvGraphicFramePr>
        <p:xfrm>
          <a:off x="7987594" y="7400925"/>
          <a:ext cx="2571461" cy="2201335"/>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1070853">
                  <a:extLst>
                    <a:ext uri="{9D8B030D-6E8A-4147-A177-3AD203B41FA5}">
                      <a16:colId xmlns:a16="http://schemas.microsoft.com/office/drawing/2014/main" val="20000"/>
                    </a:ext>
                  </a:extLst>
                </a:gridCol>
                <a:gridCol w="1500608">
                  <a:extLst>
                    <a:ext uri="{9D8B030D-6E8A-4147-A177-3AD203B41FA5}">
                      <a16:colId xmlns:a16="http://schemas.microsoft.com/office/drawing/2014/main" val="20001"/>
                    </a:ext>
                  </a:extLst>
                </a:gridCol>
              </a:tblGrid>
              <a:tr h="440267">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kumimoji="0" lang="en-US" sz="1800" b="1" i="0" u="none" strike="noStrike" kern="1200" cap="none" spc="0" normalizeH="0" baseline="0" noProof="0" dirty="0" err="1">
                          <a:ln>
                            <a:noFill/>
                          </a:ln>
                          <a:solidFill>
                            <a:prstClr val="white"/>
                          </a:solidFill>
                          <a:effectLst/>
                          <a:uLnTx/>
                          <a:uFillTx/>
                          <a:latin typeface="+mn-lt"/>
                          <a:ea typeface="Times New Roman"/>
                          <a:cs typeface="Times New Roman"/>
                          <a:sym typeface="Times New Roman"/>
                        </a:rPr>
                        <a:t>ItemID</a:t>
                      </a:r>
                      <a:endParaRPr sz="600" u="none" strike="noStrike" cap="none" dirty="0">
                        <a:latin typeface="+mn-lt"/>
                        <a:ea typeface="Times New Roman"/>
                        <a:cs typeface="Times New Roman"/>
                        <a:sym typeface="Times New Roman"/>
                      </a:endParaRPr>
                    </a:p>
                  </a:txBody>
                  <a:tcPr marL="0" marR="0" marT="0" marB="0" anchor="ctr">
                    <a:lnL w="9525" cap="flat" cmpd="sng" algn="ctr">
                      <a:solidFill>
                        <a:srgbClr val="C0504D">
                          <a:shade val="95000"/>
                          <a:satMod val="105000"/>
                        </a:srgbClr>
                      </a:solidFill>
                      <a:prstDash val="solid"/>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kumimoji="0" lang="en-US" sz="1800" b="1" i="0" u="none" strike="noStrike" kern="1200" cap="none" spc="0" normalizeH="0" baseline="0" noProof="0" dirty="0">
                          <a:ln>
                            <a:noFill/>
                          </a:ln>
                          <a:solidFill>
                            <a:prstClr val="white"/>
                          </a:solidFill>
                          <a:effectLst/>
                          <a:uLnTx/>
                          <a:uFillTx/>
                          <a:latin typeface="+mn-lt"/>
                          <a:ea typeface="Times New Roman"/>
                          <a:cs typeface="Times New Roman"/>
                          <a:sym typeface="Times New Roman"/>
                        </a:rPr>
                        <a:t>label</a:t>
                      </a:r>
                      <a:endParaRPr sz="6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extLst>
                  <a:ext uri="{0D108BD9-81ED-4DB2-BD59-A6C34878D82A}">
                    <a16:rowId xmlns:a16="http://schemas.microsoft.com/office/drawing/2014/main" val="10000"/>
                  </a:ext>
                </a:extLst>
              </a:tr>
              <a:tr h="440267">
                <a:tc>
                  <a:txBody>
                    <a:bodyPr/>
                    <a:lstStyle/>
                    <a:p>
                      <a:pPr algn="ctr" rtl="0" fontAlgn="b"/>
                      <a:r>
                        <a:rPr lang="en-US" sz="1600" b="0" dirty="0">
                          <a:effectLst/>
                          <a:latin typeface="Tw Cen MT" panose="020B0602020104020603" pitchFamily="34" charset="0"/>
                        </a:rPr>
                        <a:t>50902</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C0504D">
                        <a:alpha val="40000"/>
                      </a:srgbClr>
                    </a:solidFill>
                  </a:tcPr>
                </a:tc>
                <a:tc>
                  <a:txBody>
                    <a:bodyPr/>
                    <a:lstStyle/>
                    <a:p>
                      <a:pPr algn="ctr" rtl="0" fontAlgn="b"/>
                      <a:r>
                        <a:rPr lang="en-US" sz="1600" b="0" dirty="0">
                          <a:effectLst/>
                          <a:latin typeface="Tw Cen MT" panose="020B0602020104020603" pitchFamily="34" charset="0"/>
                        </a:rPr>
                        <a:t>Creatinine</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C0504D">
                        <a:alpha val="40000"/>
                      </a:srgbClr>
                    </a:solidFill>
                  </a:tcPr>
                </a:tc>
                <a:extLst>
                  <a:ext uri="{0D108BD9-81ED-4DB2-BD59-A6C34878D82A}">
                    <a16:rowId xmlns:a16="http://schemas.microsoft.com/office/drawing/2014/main" val="10001"/>
                  </a:ext>
                </a:extLst>
              </a:tr>
              <a:tr h="440267">
                <a:tc>
                  <a:txBody>
                    <a:bodyPr/>
                    <a:lstStyle/>
                    <a:p>
                      <a:pPr algn="ctr" rtl="0" fontAlgn="b"/>
                      <a:r>
                        <a:rPr lang="en-US" sz="1600" b="0" dirty="0">
                          <a:effectLst/>
                          <a:latin typeface="Tw Cen MT" panose="020B0602020104020603" pitchFamily="34" charset="0"/>
                        </a:rPr>
                        <a:t>50912</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600" b="0">
                          <a:effectLst/>
                          <a:latin typeface="Tw Cen MT" panose="020B0602020104020603" pitchFamily="34" charset="0"/>
                        </a:rPr>
                        <a:t>Potassium</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r h="440267">
                <a:tc>
                  <a:txBody>
                    <a:bodyPr/>
                    <a:lstStyle/>
                    <a:p>
                      <a:pPr algn="ctr" rtl="0" fontAlgn="b"/>
                      <a:r>
                        <a:rPr lang="en-US" sz="1600" b="0">
                          <a:effectLst/>
                          <a:latin typeface="Tw Cen MT" panose="020B0602020104020603" pitchFamily="34" charset="0"/>
                        </a:rPr>
                        <a:t>50971</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600" b="0" dirty="0">
                          <a:effectLst/>
                          <a:latin typeface="Tw Cen MT" panose="020B0602020104020603" pitchFamily="34" charset="0"/>
                        </a:rPr>
                        <a:t>Sodium</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3"/>
                  </a:ext>
                </a:extLst>
              </a:tr>
              <a:tr h="440267">
                <a:tc>
                  <a:txBody>
                    <a:bodyPr/>
                    <a:lstStyle/>
                    <a:p>
                      <a:pPr algn="ctr" rtl="0" fontAlgn="b"/>
                      <a:r>
                        <a:rPr lang="en-US" sz="1600" b="0" dirty="0">
                          <a:effectLst/>
                          <a:latin typeface="Tw Cen MT" panose="020B0602020104020603" pitchFamily="34" charset="0"/>
                        </a:rPr>
                        <a:t>50809</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600" b="0" dirty="0">
                          <a:effectLst/>
                          <a:latin typeface="Tw Cen MT" panose="020B0602020104020603" pitchFamily="34" charset="0"/>
                        </a:rPr>
                        <a:t>Glucose</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6"/>
                  </a:ext>
                </a:extLst>
              </a:tr>
            </a:tbl>
          </a:graphicData>
        </a:graphic>
      </p:graphicFrame>
      <p:sp>
        <p:nvSpPr>
          <p:cNvPr id="99" name="Google Shape;123;p16">
            <a:extLst>
              <a:ext uri="{FF2B5EF4-FFF2-40B4-BE49-F238E27FC236}">
                <a16:creationId xmlns:a16="http://schemas.microsoft.com/office/drawing/2014/main" id="{3858FA99-E85E-BF2A-1F9E-B914167782FB}"/>
              </a:ext>
            </a:extLst>
          </p:cNvPr>
          <p:cNvSpPr txBox="1">
            <a:spLocks/>
          </p:cNvSpPr>
          <p:nvPr/>
        </p:nvSpPr>
        <p:spPr>
          <a:xfrm>
            <a:off x="2807882" y="846738"/>
            <a:ext cx="6576237" cy="777536"/>
          </a:xfrm>
          <a:prstGeom prst="rect">
            <a:avLst/>
          </a:prstGeom>
          <a:noFill/>
          <a:ln>
            <a:noFill/>
          </a:ln>
        </p:spPr>
        <p:txBody>
          <a:bodyPr spcFirstLastPara="1" wrap="square" lIns="0" tIns="6455"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5400" b="0" i="0" u="none" strike="noStrike" cap="none">
                <a:solidFill>
                  <a:srgbClr val="005493"/>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6803"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i="0" u="none" strike="noStrike" kern="0" cap="none" spc="0" normalizeH="0" baseline="0" noProof="0" dirty="0" err="1">
                <a:ln>
                  <a:noFill/>
                </a:ln>
                <a:solidFill>
                  <a:srgbClr val="000000"/>
                </a:solidFill>
                <a:effectLst/>
                <a:uLnTx/>
                <a:uFillTx/>
                <a:latin typeface="Consolas" panose="020B0609020204030204" pitchFamily="49" charset="0"/>
                <a:sym typeface="Calibri"/>
              </a:rPr>
              <a:t>inner_join</a:t>
            </a:r>
            <a:r>
              <a:rPr kumimoji="0" lang="en-US" i="0" u="none" strike="noStrike" kern="0" cap="none" spc="0" normalizeH="0" baseline="0" noProof="0" dirty="0">
                <a:ln>
                  <a:noFill/>
                </a:ln>
                <a:solidFill>
                  <a:srgbClr val="000000"/>
                </a:solidFill>
                <a:effectLst/>
                <a:uLnTx/>
                <a:uFillTx/>
                <a:latin typeface="Consolas" panose="020B0609020204030204" pitchFamily="49" charset="0"/>
                <a:sym typeface="Calibri"/>
              </a:rPr>
              <a:t>()</a:t>
            </a:r>
            <a:endParaRPr kumimoji="0" lang="en-US" i="0" u="none" strike="noStrike" kern="0" cap="none" spc="0" normalizeH="0" baseline="0" noProof="0" dirty="0">
              <a:ln>
                <a:noFill/>
              </a:ln>
              <a:solidFill>
                <a:srgbClr val="005493"/>
              </a:solidFill>
              <a:effectLst/>
              <a:uLnTx/>
              <a:uFillTx/>
              <a:latin typeface="Consolas" panose="020B0609020204030204" pitchFamily="49" charset="0"/>
              <a:sym typeface="Calibri"/>
            </a:endParaRPr>
          </a:p>
        </p:txBody>
      </p:sp>
      <p:sp>
        <p:nvSpPr>
          <p:cNvPr id="100" name="Google Shape;131;p17">
            <a:extLst>
              <a:ext uri="{FF2B5EF4-FFF2-40B4-BE49-F238E27FC236}">
                <a16:creationId xmlns:a16="http://schemas.microsoft.com/office/drawing/2014/main" id="{F66FA4B8-CA40-EC6C-E8AC-FCFBD4169B06}"/>
              </a:ext>
            </a:extLst>
          </p:cNvPr>
          <p:cNvSpPr/>
          <p:nvPr/>
        </p:nvSpPr>
        <p:spPr>
          <a:xfrm>
            <a:off x="86627" y="2297045"/>
            <a:ext cx="12033048"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101" name="Google Shape;123;p16">
            <a:extLst>
              <a:ext uri="{FF2B5EF4-FFF2-40B4-BE49-F238E27FC236}">
                <a16:creationId xmlns:a16="http://schemas.microsoft.com/office/drawing/2014/main" id="{74D204DE-833D-2E27-0749-20DD3185DBF7}"/>
              </a:ext>
            </a:extLst>
          </p:cNvPr>
          <p:cNvSpPr txBox="1">
            <a:spLocks/>
          </p:cNvSpPr>
          <p:nvPr/>
        </p:nvSpPr>
        <p:spPr>
          <a:xfrm>
            <a:off x="162407" y="2269637"/>
            <a:ext cx="12164806" cy="777536"/>
          </a:xfrm>
          <a:prstGeom prst="rect">
            <a:avLst/>
          </a:prstGeom>
          <a:noFill/>
          <a:ln>
            <a:noFill/>
          </a:ln>
        </p:spPr>
        <p:txBody>
          <a:bodyPr spcFirstLastPara="1" wrap="square" lIns="0" tIns="6455"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5400" b="0" i="0" u="none" strike="noStrike" cap="none">
                <a:solidFill>
                  <a:srgbClr val="005493"/>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6803"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3600" i="0" u="none" strike="noStrike" kern="0" cap="none" spc="0" normalizeH="0" baseline="0" noProof="0" dirty="0" err="1">
                <a:ln>
                  <a:noFill/>
                </a:ln>
                <a:solidFill>
                  <a:srgbClr val="000000"/>
                </a:solidFill>
                <a:effectLst/>
                <a:uLnTx/>
                <a:uFillTx/>
                <a:latin typeface="Consolas" panose="020B0609020204030204" pitchFamily="49" charset="0"/>
                <a:sym typeface="Calibri"/>
              </a:rPr>
              <a:t>inner_join</a:t>
            </a:r>
            <a:r>
              <a:rPr kumimoji="0" lang="en-US" sz="3600" i="0" u="none" strike="noStrike" kern="0" cap="none" spc="0" normalizeH="0" baseline="0" noProof="0" dirty="0">
                <a:ln>
                  <a:noFill/>
                </a:ln>
                <a:solidFill>
                  <a:srgbClr val="000000"/>
                </a:solidFill>
                <a:effectLst/>
                <a:uLnTx/>
                <a:uFillTx/>
                <a:latin typeface="Consolas" panose="020B0609020204030204" pitchFamily="49" charset="0"/>
                <a:sym typeface="Calibri"/>
              </a:rPr>
              <a:t>(</a:t>
            </a:r>
            <a:r>
              <a:rPr kumimoji="0" lang="en-US" sz="3600" i="0" u="none" strike="noStrike" kern="0" cap="none" spc="0" normalizeH="0" baseline="0" noProof="0" dirty="0" err="1">
                <a:ln>
                  <a:noFill/>
                </a:ln>
                <a:solidFill>
                  <a:srgbClr val="000000"/>
                </a:solidFill>
                <a:effectLst/>
                <a:uLnTx/>
                <a:uFillTx/>
                <a:latin typeface="Consolas" panose="020B0609020204030204" pitchFamily="49" charset="0"/>
                <a:sym typeface="Calibri"/>
              </a:rPr>
              <a:t>LABEVENTS,D_LABITEMS,join_by</a:t>
            </a:r>
            <a:r>
              <a:rPr kumimoji="0" lang="en-US" sz="3600" i="0" u="none" strike="noStrike" kern="0" cap="none" spc="0" normalizeH="0" baseline="0" noProof="0" dirty="0">
                <a:ln>
                  <a:noFill/>
                </a:ln>
                <a:solidFill>
                  <a:srgbClr val="000000"/>
                </a:solidFill>
                <a:effectLst/>
                <a:uLnTx/>
                <a:uFillTx/>
                <a:latin typeface="Consolas" panose="020B0609020204030204" pitchFamily="49" charset="0"/>
                <a:sym typeface="Calibri"/>
              </a:rPr>
              <a:t>(</a:t>
            </a:r>
            <a:r>
              <a:rPr kumimoji="0" lang="en-US" sz="3600" i="0" u="none" strike="noStrike" kern="0" cap="none" spc="0" normalizeH="0" baseline="0" noProof="0" dirty="0" err="1">
                <a:ln>
                  <a:noFill/>
                </a:ln>
                <a:solidFill>
                  <a:srgbClr val="000000"/>
                </a:solidFill>
                <a:effectLst/>
                <a:uLnTx/>
                <a:uFillTx/>
                <a:latin typeface="Consolas" panose="020B0609020204030204" pitchFamily="49" charset="0"/>
                <a:sym typeface="Calibri"/>
              </a:rPr>
              <a:t>itemid</a:t>
            </a:r>
            <a:r>
              <a:rPr kumimoji="0" lang="en-US" sz="3600" i="0" u="none" strike="noStrike" kern="0" cap="none" spc="0" normalizeH="0" baseline="0" noProof="0" dirty="0">
                <a:ln>
                  <a:noFill/>
                </a:ln>
                <a:solidFill>
                  <a:srgbClr val="000000"/>
                </a:solidFill>
                <a:effectLst/>
                <a:uLnTx/>
                <a:uFillTx/>
                <a:latin typeface="Consolas" panose="020B0609020204030204" pitchFamily="49" charset="0"/>
                <a:sym typeface="Calibri"/>
              </a:rPr>
              <a:t>))</a:t>
            </a:r>
            <a:endParaRPr kumimoji="0" lang="en-US" sz="3400" i="0" u="none" strike="noStrike" kern="0" cap="none" spc="0" normalizeH="0" baseline="0" noProof="0" dirty="0">
              <a:ln>
                <a:noFill/>
              </a:ln>
              <a:solidFill>
                <a:srgbClr val="005493"/>
              </a:solidFill>
              <a:effectLst/>
              <a:uLnTx/>
              <a:uFillTx/>
              <a:latin typeface="Consolas" panose="020B0609020204030204" pitchFamily="49" charset="0"/>
              <a:sym typeface="Calibri"/>
            </a:endParaRPr>
          </a:p>
        </p:txBody>
      </p:sp>
      <p:graphicFrame>
        <p:nvGraphicFramePr>
          <p:cNvPr id="5" name="Google Shape;147;p18">
            <a:extLst>
              <a:ext uri="{FF2B5EF4-FFF2-40B4-BE49-F238E27FC236}">
                <a16:creationId xmlns:a16="http://schemas.microsoft.com/office/drawing/2014/main" id="{BD8050DF-BD22-979D-BBBD-1B638F8D1476}"/>
              </a:ext>
            </a:extLst>
          </p:cNvPr>
          <p:cNvGraphicFramePr/>
          <p:nvPr/>
        </p:nvGraphicFramePr>
        <p:xfrm>
          <a:off x="8319623" y="4226652"/>
          <a:ext cx="2571461" cy="432155"/>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1070853">
                  <a:extLst>
                    <a:ext uri="{9D8B030D-6E8A-4147-A177-3AD203B41FA5}">
                      <a16:colId xmlns:a16="http://schemas.microsoft.com/office/drawing/2014/main" val="20000"/>
                    </a:ext>
                  </a:extLst>
                </a:gridCol>
                <a:gridCol w="1500608">
                  <a:extLst>
                    <a:ext uri="{9D8B030D-6E8A-4147-A177-3AD203B41FA5}">
                      <a16:colId xmlns:a16="http://schemas.microsoft.com/office/drawing/2014/main" val="20001"/>
                    </a:ext>
                  </a:extLst>
                </a:gridCol>
              </a:tblGrid>
              <a:tr h="432155">
                <a:tc>
                  <a:txBody>
                    <a:bodyPr/>
                    <a:lstStyle/>
                    <a:p>
                      <a:pPr algn="ctr" rtl="0" fontAlgn="b"/>
                      <a:r>
                        <a:rPr lang="en-US" sz="1600" b="0" dirty="0">
                          <a:effectLst/>
                          <a:latin typeface="Tw Cen MT" panose="020B0602020104020603" pitchFamily="34" charset="0"/>
                        </a:rPr>
                        <a:t>50912</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600" b="0" dirty="0">
                          <a:effectLst/>
                          <a:latin typeface="Tw Cen MT" panose="020B0602020104020603" pitchFamily="34" charset="0"/>
                        </a:rPr>
                        <a:t>Potassium</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bl>
          </a:graphicData>
        </a:graphic>
      </p:graphicFrame>
      <p:graphicFrame>
        <p:nvGraphicFramePr>
          <p:cNvPr id="6" name="Google Shape;147;p18">
            <a:extLst>
              <a:ext uri="{FF2B5EF4-FFF2-40B4-BE49-F238E27FC236}">
                <a16:creationId xmlns:a16="http://schemas.microsoft.com/office/drawing/2014/main" id="{1E9820CA-BF1E-A9EE-DE5E-81B847E4F551}"/>
              </a:ext>
            </a:extLst>
          </p:cNvPr>
          <p:cNvGraphicFramePr/>
          <p:nvPr/>
        </p:nvGraphicFramePr>
        <p:xfrm>
          <a:off x="8317242" y="4660041"/>
          <a:ext cx="2571461" cy="439297"/>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1070853">
                  <a:extLst>
                    <a:ext uri="{9D8B030D-6E8A-4147-A177-3AD203B41FA5}">
                      <a16:colId xmlns:a16="http://schemas.microsoft.com/office/drawing/2014/main" val="20000"/>
                    </a:ext>
                  </a:extLst>
                </a:gridCol>
                <a:gridCol w="1500608">
                  <a:extLst>
                    <a:ext uri="{9D8B030D-6E8A-4147-A177-3AD203B41FA5}">
                      <a16:colId xmlns:a16="http://schemas.microsoft.com/office/drawing/2014/main" val="20001"/>
                    </a:ext>
                  </a:extLst>
                </a:gridCol>
              </a:tblGrid>
              <a:tr h="439297">
                <a:tc>
                  <a:txBody>
                    <a:bodyPr/>
                    <a:lstStyle/>
                    <a:p>
                      <a:pPr algn="ctr" rtl="0" fontAlgn="b"/>
                      <a:r>
                        <a:rPr lang="en-US" sz="1600" b="0" dirty="0">
                          <a:effectLst/>
                          <a:latin typeface="Tw Cen MT" panose="020B0602020104020603" pitchFamily="34" charset="0"/>
                        </a:rPr>
                        <a:t>50971</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round/>
                      <a:headEnd type="none" w="med" len="med"/>
                      <a:tailEnd type="none" w="med" len="me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600" b="0" dirty="0">
                          <a:effectLst/>
                          <a:latin typeface="Tw Cen MT" panose="020B0602020104020603" pitchFamily="34" charset="0"/>
                        </a:rPr>
                        <a:t>Sodium</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round/>
                      <a:headEnd type="none" w="med" len="med"/>
                      <a:tailEnd type="none" w="med" len="me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3"/>
                  </a:ext>
                </a:extLst>
              </a:tr>
            </a:tbl>
          </a:graphicData>
        </a:graphic>
      </p:graphicFrame>
      <p:graphicFrame>
        <p:nvGraphicFramePr>
          <p:cNvPr id="8" name="Google Shape;147;p18">
            <a:extLst>
              <a:ext uri="{FF2B5EF4-FFF2-40B4-BE49-F238E27FC236}">
                <a16:creationId xmlns:a16="http://schemas.microsoft.com/office/drawing/2014/main" id="{66534E48-8209-3E43-9E4D-3C4DCE9EA8F4}"/>
              </a:ext>
            </a:extLst>
          </p:cNvPr>
          <p:cNvGraphicFramePr/>
          <p:nvPr/>
        </p:nvGraphicFramePr>
        <p:xfrm>
          <a:off x="1553367" y="3317521"/>
          <a:ext cx="1770876" cy="876484"/>
        </p:xfrm>
        <a:graphic>
          <a:graphicData uri="http://schemas.openxmlformats.org/drawingml/2006/table">
            <a:tbl>
              <a:tblPr firstRow="1" bandRow="1">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effectLst>
                  <a:outerShdw blurRad="40000" dist="20000" dir="5400000" rotWithShape="0">
                    <a:srgbClr val="000000">
                      <a:alpha val="38000"/>
                    </a:srgbClr>
                  </a:outerShdw>
                </a:effectLst>
              </a:tblPr>
              <a:tblGrid>
                <a:gridCol w="910019">
                  <a:extLst>
                    <a:ext uri="{9D8B030D-6E8A-4147-A177-3AD203B41FA5}">
                      <a16:colId xmlns:a16="http://schemas.microsoft.com/office/drawing/2014/main" val="20000"/>
                    </a:ext>
                  </a:extLst>
                </a:gridCol>
                <a:gridCol w="860857">
                  <a:extLst>
                    <a:ext uri="{9D8B030D-6E8A-4147-A177-3AD203B41FA5}">
                      <a16:colId xmlns:a16="http://schemas.microsoft.com/office/drawing/2014/main" val="20001"/>
                    </a:ext>
                  </a:extLst>
                </a:gridCol>
              </a:tblGrid>
              <a:tr h="438242">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lang="en-US" sz="1800" b="1" u="none" strike="noStrike" kern="1200" cap="none" dirty="0" err="1">
                          <a:solidFill>
                            <a:schemeClr val="lt1"/>
                          </a:solidFill>
                          <a:latin typeface="+mn-lt"/>
                          <a:ea typeface="Times New Roman"/>
                          <a:cs typeface="Times New Roman"/>
                          <a:sym typeface="Times New Roman"/>
                        </a:rPr>
                        <a:t>ItemID</a:t>
                      </a:r>
                      <a:endParaRPr sz="18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a:noFill/>
                    </a:lnR>
                    <a:lnT w="9525" cap="flat" cmpd="sng" algn="ctr">
                      <a:solidFill>
                        <a:srgbClr val="4F81B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lang="en-US" sz="1800" b="1" u="none" strike="noStrike" kern="1200" cap="none" dirty="0">
                          <a:solidFill>
                            <a:schemeClr val="lt1"/>
                          </a:solidFill>
                          <a:latin typeface="+mn-lt"/>
                          <a:ea typeface="Times New Roman"/>
                          <a:cs typeface="Times New Roman"/>
                          <a:sym typeface="Times New Roman"/>
                        </a:rPr>
                        <a:t>Count</a:t>
                      </a:r>
                      <a:endParaRPr sz="18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4F81B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10000"/>
                  </a:ext>
                </a:extLst>
              </a:tr>
              <a:tr h="438242">
                <a:tc>
                  <a:txBody>
                    <a:bodyPr/>
                    <a:lstStyle/>
                    <a:p>
                      <a:pPr algn="ctr" rtl="0" fontAlgn="b"/>
                      <a:r>
                        <a:rPr lang="en-US" sz="1600" b="0" dirty="0">
                          <a:effectLst/>
                          <a:latin typeface="Tw Cen MT" panose="020B0602020104020603" pitchFamily="34" charset="0"/>
                        </a:rPr>
                        <a:t>50902</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4F81BD">
                        <a:alpha val="40000"/>
                      </a:srgbClr>
                    </a:solidFill>
                  </a:tcPr>
                </a:tc>
                <a:tc>
                  <a:txBody>
                    <a:bodyPr/>
                    <a:lstStyle/>
                    <a:p>
                      <a:pPr algn="ctr" rtl="0" fontAlgn="b"/>
                      <a:r>
                        <a:rPr lang="en-US" sz="1600" b="0" dirty="0">
                          <a:effectLst/>
                          <a:latin typeface="Tw Cen MT" panose="020B0602020104020603" pitchFamily="34" charset="0"/>
                        </a:rPr>
                        <a:t>2981</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25400" cap="flat" cmpd="sng" algn="ctr">
                      <a:solidFill>
                        <a:srgbClr val="FFFFFF"/>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4F81BD">
                        <a:alpha val="40000"/>
                      </a:srgbClr>
                    </a:solidFill>
                  </a:tcPr>
                </a:tc>
                <a:extLst>
                  <a:ext uri="{0D108BD9-81ED-4DB2-BD59-A6C34878D82A}">
                    <a16:rowId xmlns:a16="http://schemas.microsoft.com/office/drawing/2014/main" val="10001"/>
                  </a:ext>
                </a:extLst>
              </a:tr>
            </a:tbl>
          </a:graphicData>
        </a:graphic>
      </p:graphicFrame>
      <p:grpSp>
        <p:nvGrpSpPr>
          <p:cNvPr id="9" name="Group 8">
            <a:extLst>
              <a:ext uri="{FF2B5EF4-FFF2-40B4-BE49-F238E27FC236}">
                <a16:creationId xmlns:a16="http://schemas.microsoft.com/office/drawing/2014/main" id="{FE5D56C9-F3DB-268A-560C-80B741B6EC8E}"/>
              </a:ext>
            </a:extLst>
          </p:cNvPr>
          <p:cNvGrpSpPr/>
          <p:nvPr/>
        </p:nvGrpSpPr>
        <p:grpSpPr>
          <a:xfrm>
            <a:off x="8319623" y="3347179"/>
            <a:ext cx="2571461" cy="870303"/>
            <a:chOff x="8319623" y="3317521"/>
            <a:chExt cx="2571461" cy="870303"/>
          </a:xfrm>
        </p:grpSpPr>
        <p:graphicFrame>
          <p:nvGraphicFramePr>
            <p:cNvPr id="10" name="Google Shape;147;p18">
              <a:extLst>
                <a:ext uri="{FF2B5EF4-FFF2-40B4-BE49-F238E27FC236}">
                  <a16:creationId xmlns:a16="http://schemas.microsoft.com/office/drawing/2014/main" id="{1D96AB4B-5365-A106-61CC-77A297D35A49}"/>
                </a:ext>
              </a:extLst>
            </p:cNvPr>
            <p:cNvGraphicFramePr/>
            <p:nvPr/>
          </p:nvGraphicFramePr>
          <p:xfrm>
            <a:off x="8319623" y="3771546"/>
            <a:ext cx="2571461" cy="416278"/>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tblPr>
                <a:tblGrid>
                  <a:gridCol w="1070853">
                    <a:extLst>
                      <a:ext uri="{9D8B030D-6E8A-4147-A177-3AD203B41FA5}">
                        <a16:colId xmlns:a16="http://schemas.microsoft.com/office/drawing/2014/main" val="20000"/>
                      </a:ext>
                    </a:extLst>
                  </a:gridCol>
                  <a:gridCol w="1500608">
                    <a:extLst>
                      <a:ext uri="{9D8B030D-6E8A-4147-A177-3AD203B41FA5}">
                        <a16:colId xmlns:a16="http://schemas.microsoft.com/office/drawing/2014/main" val="20001"/>
                      </a:ext>
                    </a:extLst>
                  </a:gridCol>
                </a:tblGrid>
                <a:tr h="416278">
                  <a:tc>
                    <a:txBody>
                      <a:bodyPr/>
                      <a:lstStyle/>
                      <a:p>
                        <a:pPr algn="ctr" rtl="0" fontAlgn="b"/>
                        <a:r>
                          <a:rPr lang="en-US" sz="1600" b="0" dirty="0">
                            <a:effectLst/>
                            <a:latin typeface="Tw Cen MT" panose="020B0602020104020603" pitchFamily="34" charset="0"/>
                          </a:rPr>
                          <a:t>50902</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600" b="0" dirty="0">
                            <a:effectLst/>
                            <a:latin typeface="Tw Cen MT" panose="020B0602020104020603" pitchFamily="34" charset="0"/>
                          </a:rPr>
                          <a:t>Creatinine</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bl>
            </a:graphicData>
          </a:graphic>
        </p:graphicFrame>
        <p:graphicFrame>
          <p:nvGraphicFramePr>
            <p:cNvPr id="11" name="Google Shape;147;p18">
              <a:extLst>
                <a:ext uri="{FF2B5EF4-FFF2-40B4-BE49-F238E27FC236}">
                  <a16:creationId xmlns:a16="http://schemas.microsoft.com/office/drawing/2014/main" id="{B9EFAF8E-3698-4DAF-C633-BD6BB6E3E12B}"/>
                </a:ext>
              </a:extLst>
            </p:cNvPr>
            <p:cNvGraphicFramePr/>
            <p:nvPr/>
          </p:nvGraphicFramePr>
          <p:xfrm>
            <a:off x="8319623" y="3317521"/>
            <a:ext cx="2571461" cy="440267"/>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1070853">
                    <a:extLst>
                      <a:ext uri="{9D8B030D-6E8A-4147-A177-3AD203B41FA5}">
                        <a16:colId xmlns:a16="http://schemas.microsoft.com/office/drawing/2014/main" val="20000"/>
                      </a:ext>
                    </a:extLst>
                  </a:gridCol>
                  <a:gridCol w="1500608">
                    <a:extLst>
                      <a:ext uri="{9D8B030D-6E8A-4147-A177-3AD203B41FA5}">
                        <a16:colId xmlns:a16="http://schemas.microsoft.com/office/drawing/2014/main" val="20001"/>
                      </a:ext>
                    </a:extLst>
                  </a:gridCol>
                </a:tblGrid>
                <a:tr h="440267">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kumimoji="0" lang="en-US" sz="1800" b="1" i="0" u="none" strike="noStrike" kern="1200" cap="none" spc="0" normalizeH="0" baseline="0" noProof="0" dirty="0" err="1">
                            <a:ln>
                              <a:noFill/>
                            </a:ln>
                            <a:solidFill>
                              <a:prstClr val="white"/>
                            </a:solidFill>
                            <a:effectLst/>
                            <a:uLnTx/>
                            <a:uFillTx/>
                            <a:latin typeface="+mn-lt"/>
                            <a:ea typeface="Times New Roman"/>
                            <a:cs typeface="Times New Roman"/>
                            <a:sym typeface="Times New Roman"/>
                          </a:rPr>
                          <a:t>ItemID</a:t>
                        </a:r>
                        <a:endParaRPr sz="600" u="none" strike="noStrike" cap="none" dirty="0">
                          <a:latin typeface="+mn-lt"/>
                          <a:ea typeface="Times New Roman"/>
                          <a:cs typeface="Times New Roman"/>
                          <a:sym typeface="Times New Roman"/>
                        </a:endParaRPr>
                      </a:p>
                    </a:txBody>
                    <a:tcPr marL="0" marR="0" marT="0" marB="0" anchor="ctr">
                      <a:lnL w="9525" cap="flat" cmpd="sng" algn="ctr">
                        <a:solidFill>
                          <a:srgbClr val="C0504D">
                            <a:shade val="95000"/>
                            <a:satMod val="105000"/>
                          </a:srgbClr>
                        </a:solidFill>
                        <a:prstDash val="solid"/>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kumimoji="0" lang="en-US" sz="1800" b="1" i="0" u="none" strike="noStrike" kern="1200" cap="none" spc="0" normalizeH="0" baseline="0" noProof="0" dirty="0">
                            <a:ln>
                              <a:noFill/>
                            </a:ln>
                            <a:solidFill>
                              <a:prstClr val="white"/>
                            </a:solidFill>
                            <a:effectLst/>
                            <a:uLnTx/>
                            <a:uFillTx/>
                            <a:latin typeface="+mn-lt"/>
                            <a:ea typeface="Times New Roman"/>
                            <a:cs typeface="Times New Roman"/>
                            <a:sym typeface="Times New Roman"/>
                          </a:rPr>
                          <a:t>label</a:t>
                        </a:r>
                        <a:endParaRPr sz="6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extLst>
                    <a:ext uri="{0D108BD9-81ED-4DB2-BD59-A6C34878D82A}">
                      <a16:rowId xmlns:a16="http://schemas.microsoft.com/office/drawing/2014/main" val="10000"/>
                    </a:ext>
                  </a:extLst>
                </a:tr>
              </a:tbl>
            </a:graphicData>
          </a:graphic>
        </p:graphicFrame>
      </p:grpSp>
      <p:graphicFrame>
        <p:nvGraphicFramePr>
          <p:cNvPr id="12" name="Google Shape;147;p18">
            <a:extLst>
              <a:ext uri="{FF2B5EF4-FFF2-40B4-BE49-F238E27FC236}">
                <a16:creationId xmlns:a16="http://schemas.microsoft.com/office/drawing/2014/main" id="{2A3977B5-87B2-E0FF-243F-68A16E6789F2}"/>
              </a:ext>
            </a:extLst>
          </p:cNvPr>
          <p:cNvGraphicFramePr/>
          <p:nvPr/>
        </p:nvGraphicFramePr>
        <p:xfrm>
          <a:off x="1553367" y="4201432"/>
          <a:ext cx="1770876" cy="438242"/>
        </p:xfrm>
        <a:graphic>
          <a:graphicData uri="http://schemas.openxmlformats.org/drawingml/2006/table">
            <a:tbl>
              <a:tblPr firstRow="1" bandRow="1">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effectLst>
                  <a:outerShdw blurRad="40000" dist="20000" dir="5400000" rotWithShape="0">
                    <a:srgbClr val="000000">
                      <a:alpha val="38000"/>
                    </a:srgbClr>
                  </a:outerShdw>
                </a:effectLst>
              </a:tblPr>
              <a:tblGrid>
                <a:gridCol w="910019">
                  <a:extLst>
                    <a:ext uri="{9D8B030D-6E8A-4147-A177-3AD203B41FA5}">
                      <a16:colId xmlns:a16="http://schemas.microsoft.com/office/drawing/2014/main" val="20000"/>
                    </a:ext>
                  </a:extLst>
                </a:gridCol>
                <a:gridCol w="860857">
                  <a:extLst>
                    <a:ext uri="{9D8B030D-6E8A-4147-A177-3AD203B41FA5}">
                      <a16:colId xmlns:a16="http://schemas.microsoft.com/office/drawing/2014/main" val="20001"/>
                    </a:ext>
                  </a:extLst>
                </a:gridCol>
              </a:tblGrid>
              <a:tr h="438242">
                <a:tc>
                  <a:txBody>
                    <a:bodyPr/>
                    <a:lstStyle/>
                    <a:p>
                      <a:pPr algn="ctr" rtl="0" fontAlgn="b"/>
                      <a:r>
                        <a:rPr lang="en-US" sz="1600" b="0" dirty="0">
                          <a:effectLst/>
                          <a:latin typeface="Tw Cen MT" panose="020B0602020104020603" pitchFamily="34" charset="0"/>
                        </a:rPr>
                        <a:t>50912</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600" b="0" dirty="0">
                          <a:effectLst/>
                          <a:latin typeface="Tw Cen MT" panose="020B0602020104020603" pitchFamily="34" charset="0"/>
                        </a:rPr>
                        <a:t>3003</a:t>
                      </a: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2"/>
                  </a:ext>
                </a:extLst>
              </a:tr>
            </a:tbl>
          </a:graphicData>
        </a:graphic>
      </p:graphicFrame>
      <p:graphicFrame>
        <p:nvGraphicFramePr>
          <p:cNvPr id="13" name="Google Shape;147;p18">
            <a:extLst>
              <a:ext uri="{FF2B5EF4-FFF2-40B4-BE49-F238E27FC236}">
                <a16:creationId xmlns:a16="http://schemas.microsoft.com/office/drawing/2014/main" id="{F8BDBCB5-E60F-ECBC-0C8E-45BE6F6E10DC}"/>
              </a:ext>
            </a:extLst>
          </p:cNvPr>
          <p:cNvGraphicFramePr/>
          <p:nvPr/>
        </p:nvGraphicFramePr>
        <p:xfrm>
          <a:off x="1553367" y="4647101"/>
          <a:ext cx="1770876" cy="438242"/>
        </p:xfrm>
        <a:graphic>
          <a:graphicData uri="http://schemas.openxmlformats.org/drawingml/2006/table">
            <a:tbl>
              <a:tblPr firstRow="1" bandRow="1">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effectLst>
                  <a:outerShdw blurRad="40000" dist="20000" dir="5400000" rotWithShape="0">
                    <a:srgbClr val="000000">
                      <a:alpha val="38000"/>
                    </a:srgbClr>
                  </a:outerShdw>
                </a:effectLst>
              </a:tblPr>
              <a:tblGrid>
                <a:gridCol w="910019">
                  <a:extLst>
                    <a:ext uri="{9D8B030D-6E8A-4147-A177-3AD203B41FA5}">
                      <a16:colId xmlns:a16="http://schemas.microsoft.com/office/drawing/2014/main" val="20000"/>
                    </a:ext>
                  </a:extLst>
                </a:gridCol>
                <a:gridCol w="860857">
                  <a:extLst>
                    <a:ext uri="{9D8B030D-6E8A-4147-A177-3AD203B41FA5}">
                      <a16:colId xmlns:a16="http://schemas.microsoft.com/office/drawing/2014/main" val="20001"/>
                    </a:ext>
                  </a:extLst>
                </a:gridCol>
              </a:tblGrid>
              <a:tr h="438242">
                <a:tc>
                  <a:txBody>
                    <a:bodyPr/>
                    <a:lstStyle/>
                    <a:p>
                      <a:pPr algn="ctr" rtl="0" fontAlgn="b"/>
                      <a:r>
                        <a:rPr lang="en-US" sz="1600" b="0" dirty="0">
                          <a:effectLst/>
                          <a:latin typeface="Tw Cen MT" panose="020B0602020104020603" pitchFamily="34" charset="0"/>
                        </a:rPr>
                        <a:t>50971</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600" b="0" dirty="0">
                          <a:effectLst/>
                          <a:latin typeface="Tw Cen MT" panose="020B0602020104020603" pitchFamily="34" charset="0"/>
                        </a:rPr>
                        <a:t>3022</a:t>
                      </a: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3"/>
                  </a:ext>
                </a:extLst>
              </a:tr>
            </a:tbl>
          </a:graphicData>
        </a:graphic>
      </p:graphicFrame>
      <p:sp>
        <p:nvSpPr>
          <p:cNvPr id="16" name="Rectangle 15">
            <a:extLst>
              <a:ext uri="{FF2B5EF4-FFF2-40B4-BE49-F238E27FC236}">
                <a16:creationId xmlns:a16="http://schemas.microsoft.com/office/drawing/2014/main" id="{56B91F46-B7A1-9E24-172A-597228102483}"/>
              </a:ext>
            </a:extLst>
          </p:cNvPr>
          <p:cNvSpPr/>
          <p:nvPr/>
        </p:nvSpPr>
        <p:spPr>
          <a:xfrm>
            <a:off x="1532238" y="3771282"/>
            <a:ext cx="934171" cy="400358"/>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43BA19C-533E-563B-F01B-F45EA80D0EE5}"/>
              </a:ext>
            </a:extLst>
          </p:cNvPr>
          <p:cNvSpPr/>
          <p:nvPr/>
        </p:nvSpPr>
        <p:spPr>
          <a:xfrm>
            <a:off x="8342459" y="3798594"/>
            <a:ext cx="1044874" cy="400358"/>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DC92E17-8D39-D4E1-B992-8E37A5CED763}"/>
              </a:ext>
            </a:extLst>
          </p:cNvPr>
          <p:cNvSpPr/>
          <p:nvPr/>
        </p:nvSpPr>
        <p:spPr>
          <a:xfrm>
            <a:off x="1526472" y="4200475"/>
            <a:ext cx="934171" cy="400358"/>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648018A-2795-A23A-7706-F7844C1BD755}"/>
              </a:ext>
            </a:extLst>
          </p:cNvPr>
          <p:cNvSpPr/>
          <p:nvPr/>
        </p:nvSpPr>
        <p:spPr>
          <a:xfrm>
            <a:off x="8336693" y="4227787"/>
            <a:ext cx="1044874" cy="400358"/>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794668C-1173-5B82-4819-AA383D79D79D}"/>
              </a:ext>
            </a:extLst>
          </p:cNvPr>
          <p:cNvSpPr/>
          <p:nvPr/>
        </p:nvSpPr>
        <p:spPr>
          <a:xfrm>
            <a:off x="1525649" y="4659327"/>
            <a:ext cx="934171" cy="400358"/>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2AB0BC9-D67A-9286-CB70-CA2F6509184C}"/>
              </a:ext>
            </a:extLst>
          </p:cNvPr>
          <p:cNvSpPr/>
          <p:nvPr/>
        </p:nvSpPr>
        <p:spPr>
          <a:xfrm>
            <a:off x="8335870" y="4671810"/>
            <a:ext cx="1044874" cy="400358"/>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7175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par>
                          <p:cTn id="11" fill="hold">
                            <p:stCondLst>
                              <p:cond delay="500"/>
                            </p:stCondLst>
                            <p:childTnLst>
                              <p:par>
                                <p:cTn id="12" presetID="10" presetClass="exit" presetSubtype="0" fill="hold" grpId="1" nodeType="afterEffect">
                                  <p:stCondLst>
                                    <p:cond delay="0"/>
                                  </p:stCondLst>
                                  <p:childTnLst>
                                    <p:animEffect transition="out" filter="fade">
                                      <p:cBhvr>
                                        <p:cTn id="13" dur="750"/>
                                        <p:tgtEl>
                                          <p:spTgt spid="16"/>
                                        </p:tgtEl>
                                      </p:cBhvr>
                                    </p:animEffect>
                                    <p:set>
                                      <p:cBhvr>
                                        <p:cTn id="14" dur="1" fill="hold">
                                          <p:stCondLst>
                                            <p:cond delay="749"/>
                                          </p:stCondLst>
                                        </p:cTn>
                                        <p:tgtEl>
                                          <p:spTgt spid="16"/>
                                        </p:tgtEl>
                                        <p:attrNameLst>
                                          <p:attrName>style.visibility</p:attrName>
                                        </p:attrNameLst>
                                      </p:cBhvr>
                                      <p:to>
                                        <p:strVal val="hidden"/>
                                      </p:to>
                                    </p:set>
                                  </p:childTnLst>
                                </p:cTn>
                              </p:par>
                              <p:par>
                                <p:cTn id="15" presetID="10" presetClass="exit" presetSubtype="0" fill="hold" grpId="1" nodeType="withEffect">
                                  <p:stCondLst>
                                    <p:cond delay="0"/>
                                  </p:stCondLst>
                                  <p:childTnLst>
                                    <p:animEffect transition="out" filter="fade">
                                      <p:cBhvr>
                                        <p:cTn id="16" dur="750"/>
                                        <p:tgtEl>
                                          <p:spTgt spid="17"/>
                                        </p:tgtEl>
                                      </p:cBhvr>
                                    </p:animEffect>
                                    <p:set>
                                      <p:cBhvr>
                                        <p:cTn id="17" dur="1" fill="hold">
                                          <p:stCondLst>
                                            <p:cond delay="749"/>
                                          </p:stCondLst>
                                        </p:cTn>
                                        <p:tgtEl>
                                          <p:spTgt spid="17"/>
                                        </p:tgtEl>
                                        <p:attrNameLst>
                                          <p:attrName>style.visibility</p:attrName>
                                        </p:attrNameLst>
                                      </p:cBhvr>
                                      <p:to>
                                        <p:strVal val="hidden"/>
                                      </p:to>
                                    </p:set>
                                  </p:childTnLst>
                                </p:cTn>
                              </p:par>
                            </p:childTnLst>
                          </p:cTn>
                        </p:par>
                        <p:par>
                          <p:cTn id="18" fill="hold">
                            <p:stCondLst>
                              <p:cond delay="1250"/>
                            </p:stCondLst>
                            <p:childTnLst>
                              <p:par>
                                <p:cTn id="19" presetID="63" presetClass="path" presetSubtype="0" accel="27333" decel="61000" fill="hold" nodeType="afterEffect">
                                  <p:stCondLst>
                                    <p:cond delay="0"/>
                                  </p:stCondLst>
                                  <p:childTnLst>
                                    <p:animMotion origin="layout" path="M 0 4.81481E-6 L 0.18307 0.00138 " pathEditMode="relative" rAng="0" ptsTypes="AA">
                                      <p:cBhvr>
                                        <p:cTn id="20" dur="750" fill="hold"/>
                                        <p:tgtEl>
                                          <p:spTgt spid="8"/>
                                        </p:tgtEl>
                                        <p:attrNameLst>
                                          <p:attrName>ppt_x</p:attrName>
                                          <p:attrName>ppt_y</p:attrName>
                                        </p:attrNameLst>
                                      </p:cBhvr>
                                      <p:rCtr x="9154" y="69"/>
                                    </p:animMotion>
                                  </p:childTnLst>
                                </p:cTn>
                              </p:par>
                              <p:par>
                                <p:cTn id="21" presetID="35" presetClass="path" presetSubtype="0" accel="27333" decel="53333" fill="hold" nodeType="withEffect">
                                  <p:stCondLst>
                                    <p:cond delay="0"/>
                                  </p:stCondLst>
                                  <p:childTnLst>
                                    <p:animMotion origin="layout" path="M -6.25E-7 1.11111E-6 L -0.22565 -0.00232 " pathEditMode="relative" rAng="0" ptsTypes="AA">
                                      <p:cBhvr>
                                        <p:cTn id="22" dur="750" fill="hold"/>
                                        <p:tgtEl>
                                          <p:spTgt spid="9"/>
                                        </p:tgtEl>
                                        <p:attrNameLst>
                                          <p:attrName>ppt_x</p:attrName>
                                          <p:attrName>ppt_y</p:attrName>
                                        </p:attrNameLst>
                                      </p:cBhvr>
                                      <p:rCtr x="-11289" y="-116"/>
                                    </p:animMotion>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fade">
                                      <p:cBhvr>
                                        <p:cTn id="30" dur="500"/>
                                        <p:tgtEl>
                                          <p:spTgt spid="19"/>
                                        </p:tgtEl>
                                      </p:cBhvr>
                                    </p:animEffect>
                                  </p:childTnLst>
                                </p:cTn>
                              </p:par>
                            </p:childTnLst>
                          </p:cTn>
                        </p:par>
                        <p:par>
                          <p:cTn id="31" fill="hold">
                            <p:stCondLst>
                              <p:cond delay="500"/>
                            </p:stCondLst>
                            <p:childTnLst>
                              <p:par>
                                <p:cTn id="32" presetID="10" presetClass="exit" presetSubtype="0" fill="hold" grpId="1" nodeType="afterEffect">
                                  <p:stCondLst>
                                    <p:cond delay="0"/>
                                  </p:stCondLst>
                                  <p:childTnLst>
                                    <p:animEffect transition="out" filter="fade">
                                      <p:cBhvr>
                                        <p:cTn id="33" dur="750"/>
                                        <p:tgtEl>
                                          <p:spTgt spid="18"/>
                                        </p:tgtEl>
                                      </p:cBhvr>
                                    </p:animEffect>
                                    <p:set>
                                      <p:cBhvr>
                                        <p:cTn id="34" dur="1" fill="hold">
                                          <p:stCondLst>
                                            <p:cond delay="749"/>
                                          </p:stCondLst>
                                        </p:cTn>
                                        <p:tgtEl>
                                          <p:spTgt spid="18"/>
                                        </p:tgtEl>
                                        <p:attrNameLst>
                                          <p:attrName>style.visibility</p:attrName>
                                        </p:attrNameLst>
                                      </p:cBhvr>
                                      <p:to>
                                        <p:strVal val="hidden"/>
                                      </p:to>
                                    </p:set>
                                  </p:childTnLst>
                                </p:cTn>
                              </p:par>
                              <p:par>
                                <p:cTn id="35" presetID="10" presetClass="exit" presetSubtype="0" fill="hold" grpId="1" nodeType="withEffect">
                                  <p:stCondLst>
                                    <p:cond delay="0"/>
                                  </p:stCondLst>
                                  <p:childTnLst>
                                    <p:animEffect transition="out" filter="fade">
                                      <p:cBhvr>
                                        <p:cTn id="36" dur="750"/>
                                        <p:tgtEl>
                                          <p:spTgt spid="19"/>
                                        </p:tgtEl>
                                      </p:cBhvr>
                                    </p:animEffect>
                                    <p:set>
                                      <p:cBhvr>
                                        <p:cTn id="37" dur="1" fill="hold">
                                          <p:stCondLst>
                                            <p:cond delay="749"/>
                                          </p:stCondLst>
                                        </p:cTn>
                                        <p:tgtEl>
                                          <p:spTgt spid="19"/>
                                        </p:tgtEl>
                                        <p:attrNameLst>
                                          <p:attrName>style.visibility</p:attrName>
                                        </p:attrNameLst>
                                      </p:cBhvr>
                                      <p:to>
                                        <p:strVal val="hidden"/>
                                      </p:to>
                                    </p:set>
                                  </p:childTnLst>
                                </p:cTn>
                              </p:par>
                            </p:childTnLst>
                          </p:cTn>
                        </p:par>
                        <p:par>
                          <p:cTn id="38" fill="hold">
                            <p:stCondLst>
                              <p:cond delay="1250"/>
                            </p:stCondLst>
                            <p:childTnLst>
                              <p:par>
                                <p:cTn id="39" presetID="63" presetClass="path" presetSubtype="0" accel="27333" decel="61000" fill="hold" nodeType="afterEffect">
                                  <p:stCondLst>
                                    <p:cond delay="0"/>
                                  </p:stCondLst>
                                  <p:childTnLst>
                                    <p:animMotion origin="layout" path="M 0 4.81481E-6 L 0.18307 0.00138 " pathEditMode="relative" rAng="0" ptsTypes="AA">
                                      <p:cBhvr>
                                        <p:cTn id="40" dur="750" fill="hold"/>
                                        <p:tgtEl>
                                          <p:spTgt spid="12"/>
                                        </p:tgtEl>
                                        <p:attrNameLst>
                                          <p:attrName>ppt_x</p:attrName>
                                          <p:attrName>ppt_y</p:attrName>
                                        </p:attrNameLst>
                                      </p:cBhvr>
                                      <p:rCtr x="9154" y="69"/>
                                    </p:animMotion>
                                  </p:childTnLst>
                                </p:cTn>
                              </p:par>
                              <p:par>
                                <p:cTn id="41" presetID="35" presetClass="path" presetSubtype="0" accel="27333" decel="53333" fill="hold" nodeType="withEffect">
                                  <p:stCondLst>
                                    <p:cond delay="0"/>
                                  </p:stCondLst>
                                  <p:childTnLst>
                                    <p:animMotion origin="layout" path="M -6.25E-7 1.11111E-6 L -0.22565 -0.00232 " pathEditMode="relative" rAng="0" ptsTypes="AA">
                                      <p:cBhvr>
                                        <p:cTn id="42" dur="750" fill="hold"/>
                                        <p:tgtEl>
                                          <p:spTgt spid="5"/>
                                        </p:tgtEl>
                                        <p:attrNameLst>
                                          <p:attrName>ppt_x</p:attrName>
                                          <p:attrName>ppt_y</p:attrName>
                                        </p:attrNameLst>
                                      </p:cBhvr>
                                      <p:rCtr x="-11289" y="-116"/>
                                    </p:animMotion>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500"/>
                                        <p:tgtEl>
                                          <p:spTgt spid="21"/>
                                        </p:tgtEl>
                                      </p:cBhvr>
                                    </p:animEffect>
                                  </p:childTnLst>
                                </p:cTn>
                              </p:par>
                            </p:childTnLst>
                          </p:cTn>
                        </p:par>
                        <p:par>
                          <p:cTn id="51" fill="hold">
                            <p:stCondLst>
                              <p:cond delay="500"/>
                            </p:stCondLst>
                            <p:childTnLst>
                              <p:par>
                                <p:cTn id="52" presetID="10" presetClass="exit" presetSubtype="0" fill="hold" grpId="1" nodeType="afterEffect">
                                  <p:stCondLst>
                                    <p:cond delay="0"/>
                                  </p:stCondLst>
                                  <p:childTnLst>
                                    <p:animEffect transition="out" filter="fade">
                                      <p:cBhvr>
                                        <p:cTn id="53" dur="750"/>
                                        <p:tgtEl>
                                          <p:spTgt spid="20"/>
                                        </p:tgtEl>
                                      </p:cBhvr>
                                    </p:animEffect>
                                    <p:set>
                                      <p:cBhvr>
                                        <p:cTn id="54" dur="1" fill="hold">
                                          <p:stCondLst>
                                            <p:cond delay="749"/>
                                          </p:stCondLst>
                                        </p:cTn>
                                        <p:tgtEl>
                                          <p:spTgt spid="20"/>
                                        </p:tgtEl>
                                        <p:attrNameLst>
                                          <p:attrName>style.visibility</p:attrName>
                                        </p:attrNameLst>
                                      </p:cBhvr>
                                      <p:to>
                                        <p:strVal val="hidden"/>
                                      </p:to>
                                    </p:set>
                                  </p:childTnLst>
                                </p:cTn>
                              </p:par>
                              <p:par>
                                <p:cTn id="55" presetID="10" presetClass="exit" presetSubtype="0" fill="hold" grpId="1" nodeType="withEffect">
                                  <p:stCondLst>
                                    <p:cond delay="0"/>
                                  </p:stCondLst>
                                  <p:childTnLst>
                                    <p:animEffect transition="out" filter="fade">
                                      <p:cBhvr>
                                        <p:cTn id="56" dur="750"/>
                                        <p:tgtEl>
                                          <p:spTgt spid="21"/>
                                        </p:tgtEl>
                                      </p:cBhvr>
                                    </p:animEffect>
                                    <p:set>
                                      <p:cBhvr>
                                        <p:cTn id="57" dur="1" fill="hold">
                                          <p:stCondLst>
                                            <p:cond delay="749"/>
                                          </p:stCondLst>
                                        </p:cTn>
                                        <p:tgtEl>
                                          <p:spTgt spid="21"/>
                                        </p:tgtEl>
                                        <p:attrNameLst>
                                          <p:attrName>style.visibility</p:attrName>
                                        </p:attrNameLst>
                                      </p:cBhvr>
                                      <p:to>
                                        <p:strVal val="hidden"/>
                                      </p:to>
                                    </p:set>
                                  </p:childTnLst>
                                </p:cTn>
                              </p:par>
                            </p:childTnLst>
                          </p:cTn>
                        </p:par>
                        <p:par>
                          <p:cTn id="58" fill="hold">
                            <p:stCondLst>
                              <p:cond delay="1250"/>
                            </p:stCondLst>
                            <p:childTnLst>
                              <p:par>
                                <p:cTn id="59" presetID="63" presetClass="path" presetSubtype="0" accel="27333" decel="61000" fill="hold" nodeType="afterEffect">
                                  <p:stCondLst>
                                    <p:cond delay="0"/>
                                  </p:stCondLst>
                                  <p:childTnLst>
                                    <p:animMotion origin="layout" path="M 0 4.81481E-6 L 0.18307 0.00138 " pathEditMode="relative" rAng="0" ptsTypes="AA">
                                      <p:cBhvr>
                                        <p:cTn id="60" dur="750" fill="hold"/>
                                        <p:tgtEl>
                                          <p:spTgt spid="13"/>
                                        </p:tgtEl>
                                        <p:attrNameLst>
                                          <p:attrName>ppt_x</p:attrName>
                                          <p:attrName>ppt_y</p:attrName>
                                        </p:attrNameLst>
                                      </p:cBhvr>
                                      <p:rCtr x="9154" y="69"/>
                                    </p:animMotion>
                                  </p:childTnLst>
                                </p:cTn>
                              </p:par>
                              <p:par>
                                <p:cTn id="61" presetID="35" presetClass="path" presetSubtype="0" accel="27333" decel="53333" fill="hold" nodeType="withEffect">
                                  <p:stCondLst>
                                    <p:cond delay="0"/>
                                  </p:stCondLst>
                                  <p:childTnLst>
                                    <p:animMotion origin="layout" path="M -6.25E-7 1.11111E-6 L -0.22565 -0.00232 " pathEditMode="relative" rAng="0" ptsTypes="AA">
                                      <p:cBhvr>
                                        <p:cTn id="62" dur="750" fill="hold"/>
                                        <p:tgtEl>
                                          <p:spTgt spid="6"/>
                                        </p:tgtEl>
                                        <p:attrNameLst>
                                          <p:attrName>ppt_x</p:attrName>
                                          <p:attrName>ppt_y</p:attrName>
                                        </p:attrNameLst>
                                      </p:cBhvr>
                                      <p:rCtr x="-11289" y="-11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A2D24-E81A-8241-8BE4-10C628CAAAB4}"/>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0F8623C7-1227-A04A-B096-498B1A18A501}"/>
              </a:ext>
            </a:extLst>
          </p:cNvPr>
          <p:cNvSpPr>
            <a:spLocks noGrp="1"/>
          </p:cNvSpPr>
          <p:nvPr>
            <p:ph type="body" sz="quarter" idx="13"/>
          </p:nvPr>
        </p:nvSpPr>
        <p:spPr/>
        <p:txBody>
          <a:bodyPr/>
          <a:lstStyle/>
          <a:p>
            <a:endParaRPr lang="en-US"/>
          </a:p>
        </p:txBody>
      </p:sp>
      <p:sp>
        <p:nvSpPr>
          <p:cNvPr id="4" name="Freeform 3"/>
          <p:cNvSpPr/>
          <p:nvPr/>
        </p:nvSpPr>
        <p:spPr>
          <a:xfrm>
            <a:off x="0" y="0"/>
            <a:ext cx="12192000" cy="6857518"/>
          </a:xfrm>
          <a:custGeom>
            <a:avLst/>
            <a:gdLst>
              <a:gd name="connsiteX0" fmla="*/ 9692640 w 12192000"/>
              <a:gd name="connsiteY0" fmla="*/ 5694218 h 6857518"/>
              <a:gd name="connsiteX1" fmla="*/ 9692640 w 12192000"/>
              <a:gd name="connsiteY1" fmla="*/ 6321565 h 6857518"/>
              <a:gd name="connsiteX2" fmla="*/ 11813437 w 12192000"/>
              <a:gd name="connsiteY2" fmla="*/ 6321565 h 6857518"/>
              <a:gd name="connsiteX3" fmla="*/ 11813437 w 12192000"/>
              <a:gd name="connsiteY3" fmla="*/ 5694218 h 6857518"/>
              <a:gd name="connsiteX4" fmla="*/ 0 w 12192000"/>
              <a:gd name="connsiteY4" fmla="*/ 0 h 6857518"/>
              <a:gd name="connsiteX5" fmla="*/ 12192000 w 12192000"/>
              <a:gd name="connsiteY5" fmla="*/ 0 h 6857518"/>
              <a:gd name="connsiteX6" fmla="*/ 12192000 w 12192000"/>
              <a:gd name="connsiteY6" fmla="*/ 6857518 h 6857518"/>
              <a:gd name="connsiteX7" fmla="*/ 0 w 12192000"/>
              <a:gd name="connsiteY7" fmla="*/ 6857518 h 6857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7518">
                <a:moveTo>
                  <a:pt x="9692640" y="5694218"/>
                </a:moveTo>
                <a:lnTo>
                  <a:pt x="9692640" y="6321565"/>
                </a:lnTo>
                <a:lnTo>
                  <a:pt x="11813437" y="6321565"/>
                </a:lnTo>
                <a:lnTo>
                  <a:pt x="11813437" y="5694218"/>
                </a:lnTo>
                <a:close/>
                <a:moveTo>
                  <a:pt x="0" y="0"/>
                </a:moveTo>
                <a:lnTo>
                  <a:pt x="12192000" y="0"/>
                </a:lnTo>
                <a:lnTo>
                  <a:pt x="12192000" y="6857518"/>
                </a:lnTo>
                <a:lnTo>
                  <a:pt x="0" y="6857518"/>
                </a:lnTo>
                <a:close/>
              </a:path>
            </a:pathLst>
          </a:custGeom>
          <a:blipFill rotWithShape="1">
            <a:blip r:embed="rId3">
              <a:alphaModFix/>
            </a:blip>
            <a:stretch>
              <a:fillRect/>
            </a:stretch>
          </a:blipFill>
          <a:ln>
            <a:noFill/>
          </a:ln>
        </p:spPr>
        <p:txBody>
          <a:bodyPr spcFirstLastPara="1" wrap="square" lIns="0" tIns="0" rIns="0" bIns="0" anchor="t" anchorCtr="0">
            <a:noAutofit/>
          </a:bodyPr>
          <a:lstStyle/>
          <a:p>
            <a:endParaRPr sz="964" dirty="0"/>
          </a:p>
        </p:txBody>
      </p:sp>
      <p:sp>
        <p:nvSpPr>
          <p:cNvPr id="5" name="Google Shape;217;p24"/>
          <p:cNvSpPr txBox="1">
            <a:spLocks/>
          </p:cNvSpPr>
          <p:nvPr/>
        </p:nvSpPr>
        <p:spPr>
          <a:xfrm>
            <a:off x="4201610" y="614555"/>
            <a:ext cx="4097437" cy="777536"/>
          </a:xfrm>
          <a:prstGeom prst="rect">
            <a:avLst/>
          </a:prstGeom>
          <a:noFill/>
          <a:ln>
            <a:noFill/>
          </a:ln>
        </p:spPr>
        <p:txBody>
          <a:bodyPr spcFirstLastPara="1" wrap="square" lIns="0" tIns="6455"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6600" b="0" i="0" u="none" strike="noStrike" cap="none">
                <a:solidFill>
                  <a:schemeClr val="accent4">
                    <a:lumMod val="75000"/>
                  </a:schemeClr>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0545"/>
            <a:r>
              <a:rPr lang="en-US" sz="5400" dirty="0">
                <a:solidFill>
                  <a:srgbClr val="005493"/>
                </a:solidFill>
                <a:sym typeface="Arial"/>
              </a:rPr>
              <a:t>Your Turn 2</a:t>
            </a:r>
          </a:p>
        </p:txBody>
      </p:sp>
      <p:sp>
        <p:nvSpPr>
          <p:cNvPr id="6" name="Google Shape;218;p24"/>
          <p:cNvSpPr txBox="1"/>
          <p:nvPr/>
        </p:nvSpPr>
        <p:spPr>
          <a:xfrm>
            <a:off x="906180" y="1859498"/>
            <a:ext cx="10219020" cy="1323482"/>
          </a:xfrm>
          <a:prstGeom prst="rect">
            <a:avLst/>
          </a:prstGeom>
          <a:noFill/>
          <a:ln>
            <a:noFill/>
          </a:ln>
        </p:spPr>
        <p:txBody>
          <a:bodyPr spcFirstLastPara="1" wrap="square" lIns="0" tIns="6455" rIns="0" bIns="0" anchor="t" anchorCtr="0">
            <a:noAutofit/>
          </a:bodyPr>
          <a:lstStyle/>
          <a:p>
            <a:pPr marL="521153" indent="-514350">
              <a:buClr>
                <a:schemeClr val="accent1">
                  <a:lumMod val="75000"/>
                </a:schemeClr>
              </a:buClr>
              <a:buFont typeface="Arial" panose="020B0604020202020204" pitchFamily="34" charset="0"/>
              <a:buChar char="•"/>
            </a:pPr>
            <a:r>
              <a:rPr lang="en-US" sz="3200" dirty="0">
                <a:solidFill>
                  <a:srgbClr val="005493"/>
                </a:solidFill>
                <a:latin typeface="Calibri"/>
                <a:ea typeface="Calibri"/>
                <a:cs typeface="Calibri"/>
                <a:sym typeface="Calibri"/>
              </a:rPr>
              <a:t>Starting with </a:t>
            </a:r>
            <a:r>
              <a:rPr lang="en-US" sz="3200" dirty="0" err="1">
                <a:solidFill>
                  <a:srgbClr val="005493"/>
                </a:solidFill>
                <a:latin typeface="Calibri"/>
                <a:ea typeface="Calibri"/>
                <a:cs typeface="Calibri"/>
                <a:sym typeface="Calibri"/>
              </a:rPr>
              <a:t>labevents</a:t>
            </a:r>
            <a:r>
              <a:rPr lang="en-US" sz="3200" dirty="0">
                <a:solidFill>
                  <a:srgbClr val="005493"/>
                </a:solidFill>
                <a:latin typeface="Calibri"/>
                <a:ea typeface="Calibri"/>
                <a:cs typeface="Calibri"/>
                <a:sym typeface="Calibri"/>
              </a:rPr>
              <a:t>, join to the </a:t>
            </a:r>
            <a:r>
              <a:rPr lang="en-US" sz="3200" dirty="0" err="1">
                <a:solidFill>
                  <a:srgbClr val="005493"/>
                </a:solidFill>
                <a:latin typeface="Calibri"/>
                <a:ea typeface="Calibri"/>
                <a:cs typeface="Calibri"/>
                <a:sym typeface="Calibri"/>
              </a:rPr>
              <a:t>d_labitems</a:t>
            </a:r>
            <a:r>
              <a:rPr lang="en-US" sz="3200" dirty="0">
                <a:solidFill>
                  <a:srgbClr val="005493"/>
                </a:solidFill>
                <a:latin typeface="Calibri"/>
                <a:ea typeface="Calibri"/>
                <a:cs typeface="Calibri"/>
                <a:sym typeface="Calibri"/>
              </a:rPr>
              <a:t> table</a:t>
            </a:r>
            <a:endParaRPr lang="en-US" sz="3200" dirty="0">
              <a:solidFill>
                <a:srgbClr val="005493"/>
              </a:solidFill>
              <a:latin typeface="Consolas" panose="020B0609020204030204" pitchFamily="49" charset="0"/>
              <a:ea typeface="Calibri"/>
              <a:cs typeface="Calibri"/>
              <a:sym typeface="Calibri"/>
            </a:endParaRPr>
          </a:p>
          <a:p>
            <a:pPr marL="521153" indent="-514350">
              <a:buClr>
                <a:schemeClr val="accent1">
                  <a:lumMod val="75000"/>
                </a:schemeClr>
              </a:buClr>
              <a:buFont typeface="Arial" panose="020B0604020202020204" pitchFamily="34" charset="0"/>
              <a:buChar char="•"/>
            </a:pPr>
            <a:endParaRPr lang="en-US" sz="3200" dirty="0">
              <a:solidFill>
                <a:srgbClr val="005493"/>
              </a:solidFill>
              <a:latin typeface="Calibri"/>
              <a:ea typeface="Calibri"/>
              <a:cs typeface="Calibri"/>
              <a:sym typeface="Calibri"/>
            </a:endParaRPr>
          </a:p>
          <a:p>
            <a:pPr marL="521153" indent="-514350">
              <a:buClr>
                <a:schemeClr val="accent1">
                  <a:lumMod val="75000"/>
                </a:schemeClr>
              </a:buClr>
              <a:buFont typeface="Arial" panose="020B0604020202020204" pitchFamily="34" charset="0"/>
              <a:buChar char="•"/>
            </a:pPr>
            <a:r>
              <a:rPr lang="en-US" sz="3200" dirty="0">
                <a:solidFill>
                  <a:srgbClr val="005493"/>
                </a:solidFill>
                <a:latin typeface="Calibri"/>
                <a:ea typeface="Calibri"/>
                <a:cs typeface="Calibri"/>
                <a:sym typeface="Calibri"/>
              </a:rPr>
              <a:t>Find the number of times each lab order was placed</a:t>
            </a:r>
          </a:p>
        </p:txBody>
      </p:sp>
      <p:sp>
        <p:nvSpPr>
          <p:cNvPr id="7" name="Slide Number Placeholder 6"/>
          <p:cNvSpPr>
            <a:spLocks noGrp="1"/>
          </p:cNvSpPr>
          <p:nvPr>
            <p:ph type="sldNum" sz="quarter" idx="12"/>
          </p:nvPr>
        </p:nvSpPr>
        <p:spPr>
          <a:xfrm>
            <a:off x="11686853" y="6377940"/>
            <a:ext cx="328773" cy="382455"/>
          </a:xfrm>
        </p:spPr>
        <p:txBody>
          <a:bodyPr/>
          <a:lstStyle/>
          <a:p>
            <a:fld id="{E7EBC154-6848-214C-B925-399887F0DE31}" type="slidenum">
              <a:rPr lang="en-US" smtClean="0">
                <a:solidFill>
                  <a:prstClr val="black">
                    <a:lumMod val="95000"/>
                    <a:lumOff val="5000"/>
                  </a:prstClr>
                </a:solidFill>
              </a:rPr>
              <a:pPr/>
              <a:t>26</a:t>
            </a:fld>
            <a:endParaRPr lang="en-US" dirty="0">
              <a:solidFill>
                <a:prstClr val="black">
                  <a:lumMod val="95000"/>
                  <a:lumOff val="5000"/>
                </a:prstClr>
              </a:solidFill>
            </a:endParaRPr>
          </a:p>
        </p:txBody>
      </p:sp>
    </p:spTree>
    <p:extLst>
      <p:ext uri="{BB962C8B-B14F-4D97-AF65-F5344CB8AC3E}">
        <p14:creationId xmlns:p14="http://schemas.microsoft.com/office/powerpoint/2010/main" val="10984873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8545593-F670-2F47-C4F5-6465388EF3F1}"/>
              </a:ext>
            </a:extLst>
          </p:cNvPr>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27</a:t>
            </a:fld>
            <a:endParaRPr lang="en-US">
              <a:solidFill>
                <a:prstClr val="black">
                  <a:lumMod val="95000"/>
                  <a:lumOff val="5000"/>
                </a:prstClr>
              </a:solidFill>
            </a:endParaRPr>
          </a:p>
        </p:txBody>
      </p:sp>
      <p:sp>
        <p:nvSpPr>
          <p:cNvPr id="3" name="Title 2">
            <a:extLst>
              <a:ext uri="{FF2B5EF4-FFF2-40B4-BE49-F238E27FC236}">
                <a16:creationId xmlns:a16="http://schemas.microsoft.com/office/drawing/2014/main" id="{48FEB163-7671-4B54-67EC-B738A6000F9F}"/>
              </a:ext>
            </a:extLst>
          </p:cNvPr>
          <p:cNvSpPr>
            <a:spLocks noGrp="1"/>
          </p:cNvSpPr>
          <p:nvPr>
            <p:ph type="title"/>
          </p:nvPr>
        </p:nvSpPr>
        <p:spPr/>
        <p:txBody>
          <a:bodyPr/>
          <a:lstStyle/>
          <a:p>
            <a:r>
              <a:rPr lang="en-US" dirty="0"/>
              <a:t>Question</a:t>
            </a:r>
          </a:p>
        </p:txBody>
      </p:sp>
      <p:sp>
        <p:nvSpPr>
          <p:cNvPr id="4" name="Text Placeholder 3">
            <a:extLst>
              <a:ext uri="{FF2B5EF4-FFF2-40B4-BE49-F238E27FC236}">
                <a16:creationId xmlns:a16="http://schemas.microsoft.com/office/drawing/2014/main" id="{24EB6590-A5DF-3B51-1CE0-AFBC05444612}"/>
              </a:ext>
            </a:extLst>
          </p:cNvPr>
          <p:cNvSpPr>
            <a:spLocks noGrp="1"/>
          </p:cNvSpPr>
          <p:nvPr>
            <p:ph type="body" sz="quarter" idx="13"/>
          </p:nvPr>
        </p:nvSpPr>
        <p:spPr>
          <a:xfrm>
            <a:off x="1024128" y="2238375"/>
            <a:ext cx="9720072" cy="3926205"/>
          </a:xfrm>
        </p:spPr>
        <p:txBody>
          <a:bodyPr>
            <a:normAutofit fontScale="92500"/>
          </a:bodyPr>
          <a:lstStyle/>
          <a:p>
            <a:pPr algn="ctr"/>
            <a:r>
              <a:rPr lang="en-US" b="1" dirty="0"/>
              <a:t>Examine the original LABEVENTS table</a:t>
            </a:r>
          </a:p>
          <a:p>
            <a:pPr algn="ctr"/>
            <a:r>
              <a:rPr lang="en-US" dirty="0"/>
              <a:t>How many distinct </a:t>
            </a:r>
            <a:r>
              <a:rPr lang="en-US" dirty="0" err="1"/>
              <a:t>ItemIDs</a:t>
            </a:r>
            <a:r>
              <a:rPr lang="en-US" dirty="0"/>
              <a:t> does it have?</a:t>
            </a:r>
          </a:p>
          <a:p>
            <a:pPr algn="ctr"/>
            <a:endParaRPr lang="en-US" dirty="0"/>
          </a:p>
          <a:p>
            <a:pPr algn="ctr"/>
            <a:r>
              <a:rPr lang="en-US" b="1" dirty="0"/>
              <a:t>Examine the table you produced</a:t>
            </a:r>
          </a:p>
          <a:p>
            <a:pPr algn="ctr"/>
            <a:r>
              <a:rPr lang="en-US" dirty="0"/>
              <a:t>How many distinct </a:t>
            </a:r>
            <a:r>
              <a:rPr lang="en-US" dirty="0" err="1"/>
              <a:t>ItemIDs</a:t>
            </a:r>
            <a:r>
              <a:rPr lang="en-US" dirty="0"/>
              <a:t> does it have? </a:t>
            </a:r>
          </a:p>
        </p:txBody>
      </p:sp>
    </p:spTree>
    <p:extLst>
      <p:ext uri="{BB962C8B-B14F-4D97-AF65-F5344CB8AC3E}">
        <p14:creationId xmlns:p14="http://schemas.microsoft.com/office/powerpoint/2010/main" val="27996361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000" b="0" i="0" u="none" strike="noStrike" kern="0" cap="none" spc="0" normalizeH="0" baseline="0" noProof="0" smtClean="0">
                <a:ln>
                  <a:noFill/>
                </a:ln>
                <a:solidFill>
                  <a:srgbClr val="888888"/>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28</a:t>
            </a:fld>
            <a:endParaRPr kumimoji="0" lang="en-US" sz="1000" b="0" i="0" u="none" strike="noStrike" kern="0" cap="none" spc="0" normalizeH="0" baseline="0" noProof="0" dirty="0">
              <a:ln>
                <a:noFill/>
              </a:ln>
              <a:solidFill>
                <a:srgbClr val="888888"/>
              </a:solidFill>
              <a:effectLst/>
              <a:uLnTx/>
              <a:uFillTx/>
              <a:latin typeface="Arial"/>
              <a:cs typeface="Arial"/>
              <a:sym typeface="Arial"/>
            </a:endParaRPr>
          </a:p>
        </p:txBody>
      </p:sp>
      <p:graphicFrame>
        <p:nvGraphicFramePr>
          <p:cNvPr id="4" name="Google Shape;147;p18">
            <a:extLst>
              <a:ext uri="{FF2B5EF4-FFF2-40B4-BE49-F238E27FC236}">
                <a16:creationId xmlns:a16="http://schemas.microsoft.com/office/drawing/2014/main" id="{36556FB9-809F-9496-2785-CFC7980E8CB6}"/>
              </a:ext>
            </a:extLst>
          </p:cNvPr>
          <p:cNvGraphicFramePr/>
          <p:nvPr/>
        </p:nvGraphicFramePr>
        <p:xfrm>
          <a:off x="7987594" y="7400925"/>
          <a:ext cx="2571461" cy="2201335"/>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1070853">
                  <a:extLst>
                    <a:ext uri="{9D8B030D-6E8A-4147-A177-3AD203B41FA5}">
                      <a16:colId xmlns:a16="http://schemas.microsoft.com/office/drawing/2014/main" val="20000"/>
                    </a:ext>
                  </a:extLst>
                </a:gridCol>
                <a:gridCol w="1500608">
                  <a:extLst>
                    <a:ext uri="{9D8B030D-6E8A-4147-A177-3AD203B41FA5}">
                      <a16:colId xmlns:a16="http://schemas.microsoft.com/office/drawing/2014/main" val="20001"/>
                    </a:ext>
                  </a:extLst>
                </a:gridCol>
              </a:tblGrid>
              <a:tr h="440267">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kumimoji="0" lang="en-US" sz="1800" b="1" i="0" u="none" strike="noStrike" kern="1200" cap="none" spc="0" normalizeH="0" baseline="0" noProof="0" dirty="0" err="1">
                          <a:ln>
                            <a:noFill/>
                          </a:ln>
                          <a:solidFill>
                            <a:prstClr val="white"/>
                          </a:solidFill>
                          <a:effectLst/>
                          <a:uLnTx/>
                          <a:uFillTx/>
                          <a:latin typeface="+mn-lt"/>
                          <a:ea typeface="Times New Roman"/>
                          <a:cs typeface="Times New Roman"/>
                          <a:sym typeface="Times New Roman"/>
                        </a:rPr>
                        <a:t>ItemID</a:t>
                      </a:r>
                      <a:endParaRPr sz="600" u="none" strike="noStrike" cap="none" dirty="0">
                        <a:latin typeface="+mn-lt"/>
                        <a:ea typeface="Times New Roman"/>
                        <a:cs typeface="Times New Roman"/>
                        <a:sym typeface="Times New Roman"/>
                      </a:endParaRPr>
                    </a:p>
                  </a:txBody>
                  <a:tcPr marL="0" marR="0" marT="0" marB="0" anchor="ctr">
                    <a:lnL w="9525" cap="flat" cmpd="sng" algn="ctr">
                      <a:solidFill>
                        <a:srgbClr val="C0504D">
                          <a:shade val="95000"/>
                          <a:satMod val="105000"/>
                        </a:srgbClr>
                      </a:solidFill>
                      <a:prstDash val="solid"/>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kumimoji="0" lang="en-US" sz="1800" b="1" i="0" u="none" strike="noStrike" kern="1200" cap="none" spc="0" normalizeH="0" baseline="0" noProof="0" dirty="0">
                          <a:ln>
                            <a:noFill/>
                          </a:ln>
                          <a:solidFill>
                            <a:prstClr val="white"/>
                          </a:solidFill>
                          <a:effectLst/>
                          <a:uLnTx/>
                          <a:uFillTx/>
                          <a:latin typeface="+mn-lt"/>
                          <a:ea typeface="Times New Roman"/>
                          <a:cs typeface="Times New Roman"/>
                          <a:sym typeface="Times New Roman"/>
                        </a:rPr>
                        <a:t>label</a:t>
                      </a:r>
                      <a:endParaRPr sz="6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extLst>
                  <a:ext uri="{0D108BD9-81ED-4DB2-BD59-A6C34878D82A}">
                    <a16:rowId xmlns:a16="http://schemas.microsoft.com/office/drawing/2014/main" val="10000"/>
                  </a:ext>
                </a:extLst>
              </a:tr>
              <a:tr h="440267">
                <a:tc>
                  <a:txBody>
                    <a:bodyPr/>
                    <a:lstStyle/>
                    <a:p>
                      <a:pPr algn="ctr" rtl="0" fontAlgn="b"/>
                      <a:r>
                        <a:rPr lang="en-US" sz="1600" b="0" dirty="0">
                          <a:effectLst/>
                          <a:latin typeface="Tw Cen MT" panose="020B0602020104020603" pitchFamily="34" charset="0"/>
                        </a:rPr>
                        <a:t>50902</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C0504D">
                        <a:alpha val="40000"/>
                      </a:srgbClr>
                    </a:solidFill>
                  </a:tcPr>
                </a:tc>
                <a:tc>
                  <a:txBody>
                    <a:bodyPr/>
                    <a:lstStyle/>
                    <a:p>
                      <a:pPr algn="ctr" rtl="0" fontAlgn="b"/>
                      <a:r>
                        <a:rPr lang="en-US" sz="1600" b="0" dirty="0">
                          <a:effectLst/>
                          <a:latin typeface="Tw Cen MT" panose="020B0602020104020603" pitchFamily="34" charset="0"/>
                        </a:rPr>
                        <a:t>Creatinine</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C0504D">
                        <a:alpha val="40000"/>
                      </a:srgbClr>
                    </a:solidFill>
                  </a:tcPr>
                </a:tc>
                <a:extLst>
                  <a:ext uri="{0D108BD9-81ED-4DB2-BD59-A6C34878D82A}">
                    <a16:rowId xmlns:a16="http://schemas.microsoft.com/office/drawing/2014/main" val="10001"/>
                  </a:ext>
                </a:extLst>
              </a:tr>
              <a:tr h="440267">
                <a:tc>
                  <a:txBody>
                    <a:bodyPr/>
                    <a:lstStyle/>
                    <a:p>
                      <a:pPr algn="ctr" rtl="0" fontAlgn="b"/>
                      <a:r>
                        <a:rPr lang="en-US" sz="1600" b="0" dirty="0">
                          <a:effectLst/>
                          <a:latin typeface="Tw Cen MT" panose="020B0602020104020603" pitchFamily="34" charset="0"/>
                        </a:rPr>
                        <a:t>50912</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600" b="0">
                          <a:effectLst/>
                          <a:latin typeface="Tw Cen MT" panose="020B0602020104020603" pitchFamily="34" charset="0"/>
                        </a:rPr>
                        <a:t>Potassium</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r h="440267">
                <a:tc>
                  <a:txBody>
                    <a:bodyPr/>
                    <a:lstStyle/>
                    <a:p>
                      <a:pPr algn="ctr" rtl="0" fontAlgn="b"/>
                      <a:r>
                        <a:rPr lang="en-US" sz="1600" b="0">
                          <a:effectLst/>
                          <a:latin typeface="Tw Cen MT" panose="020B0602020104020603" pitchFamily="34" charset="0"/>
                        </a:rPr>
                        <a:t>50971</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600" b="0" dirty="0">
                          <a:effectLst/>
                          <a:latin typeface="Tw Cen MT" panose="020B0602020104020603" pitchFamily="34" charset="0"/>
                        </a:rPr>
                        <a:t>Sodium</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3"/>
                  </a:ext>
                </a:extLst>
              </a:tr>
              <a:tr h="440267">
                <a:tc>
                  <a:txBody>
                    <a:bodyPr/>
                    <a:lstStyle/>
                    <a:p>
                      <a:pPr algn="ctr" rtl="0" fontAlgn="b"/>
                      <a:r>
                        <a:rPr lang="en-US" sz="1600" b="0" dirty="0">
                          <a:effectLst/>
                          <a:latin typeface="Tw Cen MT" panose="020B0602020104020603" pitchFamily="34" charset="0"/>
                        </a:rPr>
                        <a:t>50809</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600" b="0" dirty="0">
                          <a:effectLst/>
                          <a:latin typeface="Tw Cen MT" panose="020B0602020104020603" pitchFamily="34" charset="0"/>
                        </a:rPr>
                        <a:t>Glucose</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6"/>
                  </a:ext>
                </a:extLst>
              </a:tr>
            </a:tbl>
          </a:graphicData>
        </a:graphic>
      </p:graphicFrame>
      <p:sp>
        <p:nvSpPr>
          <p:cNvPr id="99" name="Google Shape;123;p16">
            <a:extLst>
              <a:ext uri="{FF2B5EF4-FFF2-40B4-BE49-F238E27FC236}">
                <a16:creationId xmlns:a16="http://schemas.microsoft.com/office/drawing/2014/main" id="{3858FA99-E85E-BF2A-1F9E-B914167782FB}"/>
              </a:ext>
            </a:extLst>
          </p:cNvPr>
          <p:cNvSpPr txBox="1">
            <a:spLocks/>
          </p:cNvSpPr>
          <p:nvPr/>
        </p:nvSpPr>
        <p:spPr>
          <a:xfrm>
            <a:off x="2807882" y="846738"/>
            <a:ext cx="6576237" cy="777536"/>
          </a:xfrm>
          <a:prstGeom prst="rect">
            <a:avLst/>
          </a:prstGeom>
          <a:noFill/>
          <a:ln>
            <a:noFill/>
          </a:ln>
        </p:spPr>
        <p:txBody>
          <a:bodyPr spcFirstLastPara="1" wrap="square" lIns="0" tIns="6455"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5400" b="0" i="0" u="none" strike="noStrike" cap="none">
                <a:solidFill>
                  <a:srgbClr val="005493"/>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6803"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i="0" u="none" strike="noStrike" kern="0" cap="none" spc="0" normalizeH="0" baseline="0" noProof="0" dirty="0" err="1">
                <a:ln>
                  <a:noFill/>
                </a:ln>
                <a:solidFill>
                  <a:srgbClr val="000000"/>
                </a:solidFill>
                <a:effectLst/>
                <a:uLnTx/>
                <a:uFillTx/>
                <a:latin typeface="Consolas" panose="020B0609020204030204" pitchFamily="49" charset="0"/>
                <a:sym typeface="Calibri"/>
              </a:rPr>
              <a:t>inner_join</a:t>
            </a:r>
            <a:r>
              <a:rPr kumimoji="0" lang="en-US" i="0" u="none" strike="noStrike" kern="0" cap="none" spc="0" normalizeH="0" baseline="0" noProof="0" dirty="0">
                <a:ln>
                  <a:noFill/>
                </a:ln>
                <a:solidFill>
                  <a:srgbClr val="000000"/>
                </a:solidFill>
                <a:effectLst/>
                <a:uLnTx/>
                <a:uFillTx/>
                <a:latin typeface="Consolas" panose="020B0609020204030204" pitchFamily="49" charset="0"/>
                <a:sym typeface="Calibri"/>
              </a:rPr>
              <a:t>()</a:t>
            </a:r>
            <a:endParaRPr kumimoji="0" lang="en-US" i="0" u="none" strike="noStrike" kern="0" cap="none" spc="0" normalizeH="0" baseline="0" noProof="0" dirty="0">
              <a:ln>
                <a:noFill/>
              </a:ln>
              <a:solidFill>
                <a:srgbClr val="005493"/>
              </a:solidFill>
              <a:effectLst/>
              <a:uLnTx/>
              <a:uFillTx/>
              <a:latin typeface="Consolas" panose="020B0609020204030204" pitchFamily="49" charset="0"/>
              <a:sym typeface="Calibri"/>
            </a:endParaRPr>
          </a:p>
        </p:txBody>
      </p:sp>
      <p:sp>
        <p:nvSpPr>
          <p:cNvPr id="100" name="Google Shape;131;p17">
            <a:extLst>
              <a:ext uri="{FF2B5EF4-FFF2-40B4-BE49-F238E27FC236}">
                <a16:creationId xmlns:a16="http://schemas.microsoft.com/office/drawing/2014/main" id="{F66FA4B8-CA40-EC6C-E8AC-FCFBD4169B06}"/>
              </a:ext>
            </a:extLst>
          </p:cNvPr>
          <p:cNvSpPr/>
          <p:nvPr/>
        </p:nvSpPr>
        <p:spPr>
          <a:xfrm>
            <a:off x="129941" y="2297045"/>
            <a:ext cx="12114626"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101" name="Google Shape;123;p16">
            <a:extLst>
              <a:ext uri="{FF2B5EF4-FFF2-40B4-BE49-F238E27FC236}">
                <a16:creationId xmlns:a16="http://schemas.microsoft.com/office/drawing/2014/main" id="{74D204DE-833D-2E27-0749-20DD3185DBF7}"/>
              </a:ext>
            </a:extLst>
          </p:cNvPr>
          <p:cNvSpPr txBox="1">
            <a:spLocks/>
          </p:cNvSpPr>
          <p:nvPr/>
        </p:nvSpPr>
        <p:spPr>
          <a:xfrm>
            <a:off x="162407" y="2269637"/>
            <a:ext cx="12164806" cy="777536"/>
          </a:xfrm>
          <a:prstGeom prst="rect">
            <a:avLst/>
          </a:prstGeom>
          <a:noFill/>
          <a:ln>
            <a:noFill/>
          </a:ln>
        </p:spPr>
        <p:txBody>
          <a:bodyPr spcFirstLastPara="1" wrap="square" lIns="0" tIns="6455"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5400" b="0" i="0" u="none" strike="noStrike" cap="none">
                <a:solidFill>
                  <a:srgbClr val="005493"/>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6803"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3600" i="0" u="none" strike="noStrike" kern="0" cap="none" spc="0" normalizeH="0" baseline="0" noProof="0" dirty="0" err="1">
                <a:ln>
                  <a:noFill/>
                </a:ln>
                <a:solidFill>
                  <a:srgbClr val="000000"/>
                </a:solidFill>
                <a:effectLst/>
                <a:uLnTx/>
                <a:uFillTx/>
                <a:latin typeface="Consolas" panose="020B0609020204030204" pitchFamily="49" charset="0"/>
                <a:sym typeface="Calibri"/>
              </a:rPr>
              <a:t>inner_join</a:t>
            </a:r>
            <a:r>
              <a:rPr kumimoji="0" lang="en-US" sz="3600" i="0" u="none" strike="noStrike" kern="0" cap="none" spc="0" normalizeH="0" baseline="0" noProof="0" dirty="0">
                <a:ln>
                  <a:noFill/>
                </a:ln>
                <a:solidFill>
                  <a:srgbClr val="000000"/>
                </a:solidFill>
                <a:effectLst/>
                <a:uLnTx/>
                <a:uFillTx/>
                <a:latin typeface="Consolas" panose="020B0609020204030204" pitchFamily="49" charset="0"/>
                <a:sym typeface="Calibri"/>
              </a:rPr>
              <a:t>(</a:t>
            </a:r>
            <a:r>
              <a:rPr kumimoji="0" lang="en-US" sz="3600" i="0" u="none" strike="noStrike" kern="0" cap="none" spc="0" normalizeH="0" baseline="0" noProof="0" dirty="0" err="1">
                <a:ln>
                  <a:noFill/>
                </a:ln>
                <a:solidFill>
                  <a:srgbClr val="000000"/>
                </a:solidFill>
                <a:effectLst/>
                <a:uLnTx/>
                <a:uFillTx/>
                <a:latin typeface="Consolas" panose="020B0609020204030204" pitchFamily="49" charset="0"/>
                <a:sym typeface="Calibri"/>
              </a:rPr>
              <a:t>LABEVENTS,D_LABITEMS,join_by</a:t>
            </a:r>
            <a:r>
              <a:rPr kumimoji="0" lang="en-US" sz="3600" i="0" u="none" strike="noStrike" kern="0" cap="none" spc="0" normalizeH="0" baseline="0" noProof="0" dirty="0">
                <a:ln>
                  <a:noFill/>
                </a:ln>
                <a:solidFill>
                  <a:srgbClr val="000000"/>
                </a:solidFill>
                <a:effectLst/>
                <a:uLnTx/>
                <a:uFillTx/>
                <a:latin typeface="Consolas" panose="020B0609020204030204" pitchFamily="49" charset="0"/>
                <a:sym typeface="Calibri"/>
              </a:rPr>
              <a:t>(</a:t>
            </a:r>
            <a:r>
              <a:rPr kumimoji="0" lang="en-US" sz="3600" i="0" u="none" strike="noStrike" kern="0" cap="none" spc="0" normalizeH="0" baseline="0" noProof="0" dirty="0" err="1">
                <a:ln>
                  <a:noFill/>
                </a:ln>
                <a:solidFill>
                  <a:srgbClr val="000000"/>
                </a:solidFill>
                <a:effectLst/>
                <a:uLnTx/>
                <a:uFillTx/>
                <a:latin typeface="Consolas" panose="020B0609020204030204" pitchFamily="49" charset="0"/>
                <a:sym typeface="Calibri"/>
              </a:rPr>
              <a:t>itemid</a:t>
            </a:r>
            <a:r>
              <a:rPr kumimoji="0" lang="en-US" sz="3600" i="0" u="none" strike="noStrike" kern="0" cap="none" spc="0" normalizeH="0" baseline="0" noProof="0" dirty="0">
                <a:ln>
                  <a:noFill/>
                </a:ln>
                <a:solidFill>
                  <a:srgbClr val="000000"/>
                </a:solidFill>
                <a:effectLst/>
                <a:uLnTx/>
                <a:uFillTx/>
                <a:latin typeface="Consolas" panose="020B0609020204030204" pitchFamily="49" charset="0"/>
                <a:sym typeface="Calibri"/>
              </a:rPr>
              <a:t>))</a:t>
            </a:r>
            <a:endParaRPr kumimoji="0" lang="en-US" sz="3400" i="0" u="none" strike="noStrike" kern="0" cap="none" spc="0" normalizeH="0" baseline="0" noProof="0" dirty="0">
              <a:ln>
                <a:noFill/>
              </a:ln>
              <a:solidFill>
                <a:srgbClr val="005493"/>
              </a:solidFill>
              <a:effectLst/>
              <a:uLnTx/>
              <a:uFillTx/>
              <a:latin typeface="Consolas" panose="020B0609020204030204" pitchFamily="49" charset="0"/>
              <a:sym typeface="Calibri"/>
            </a:endParaRPr>
          </a:p>
        </p:txBody>
      </p:sp>
      <p:graphicFrame>
        <p:nvGraphicFramePr>
          <p:cNvPr id="5" name="Google Shape;147;p18">
            <a:extLst>
              <a:ext uri="{FF2B5EF4-FFF2-40B4-BE49-F238E27FC236}">
                <a16:creationId xmlns:a16="http://schemas.microsoft.com/office/drawing/2014/main" id="{BD8050DF-BD22-979D-BBBD-1B638F8D1476}"/>
              </a:ext>
            </a:extLst>
          </p:cNvPr>
          <p:cNvGraphicFramePr/>
          <p:nvPr/>
        </p:nvGraphicFramePr>
        <p:xfrm>
          <a:off x="8319623" y="4226652"/>
          <a:ext cx="2571461" cy="432155"/>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1070853">
                  <a:extLst>
                    <a:ext uri="{9D8B030D-6E8A-4147-A177-3AD203B41FA5}">
                      <a16:colId xmlns:a16="http://schemas.microsoft.com/office/drawing/2014/main" val="20000"/>
                    </a:ext>
                  </a:extLst>
                </a:gridCol>
                <a:gridCol w="1500608">
                  <a:extLst>
                    <a:ext uri="{9D8B030D-6E8A-4147-A177-3AD203B41FA5}">
                      <a16:colId xmlns:a16="http://schemas.microsoft.com/office/drawing/2014/main" val="20001"/>
                    </a:ext>
                  </a:extLst>
                </a:gridCol>
              </a:tblGrid>
              <a:tr h="432155">
                <a:tc>
                  <a:txBody>
                    <a:bodyPr/>
                    <a:lstStyle/>
                    <a:p>
                      <a:pPr algn="ctr" rtl="0" fontAlgn="b"/>
                      <a:r>
                        <a:rPr lang="en-US" sz="1600" b="0" dirty="0">
                          <a:effectLst/>
                          <a:latin typeface="Tw Cen MT" panose="020B0602020104020603" pitchFamily="34" charset="0"/>
                        </a:rPr>
                        <a:t>50912</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600" b="0" dirty="0">
                          <a:effectLst/>
                          <a:latin typeface="Tw Cen MT" panose="020B0602020104020603" pitchFamily="34" charset="0"/>
                        </a:rPr>
                        <a:t>Potassium</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bl>
          </a:graphicData>
        </a:graphic>
      </p:graphicFrame>
      <p:graphicFrame>
        <p:nvGraphicFramePr>
          <p:cNvPr id="6" name="Google Shape;147;p18">
            <a:extLst>
              <a:ext uri="{FF2B5EF4-FFF2-40B4-BE49-F238E27FC236}">
                <a16:creationId xmlns:a16="http://schemas.microsoft.com/office/drawing/2014/main" id="{1E9820CA-BF1E-A9EE-DE5E-81B847E4F551}"/>
              </a:ext>
            </a:extLst>
          </p:cNvPr>
          <p:cNvGraphicFramePr/>
          <p:nvPr/>
        </p:nvGraphicFramePr>
        <p:xfrm>
          <a:off x="8317242" y="4660041"/>
          <a:ext cx="2571461" cy="439297"/>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1070853">
                  <a:extLst>
                    <a:ext uri="{9D8B030D-6E8A-4147-A177-3AD203B41FA5}">
                      <a16:colId xmlns:a16="http://schemas.microsoft.com/office/drawing/2014/main" val="20000"/>
                    </a:ext>
                  </a:extLst>
                </a:gridCol>
                <a:gridCol w="1500608">
                  <a:extLst>
                    <a:ext uri="{9D8B030D-6E8A-4147-A177-3AD203B41FA5}">
                      <a16:colId xmlns:a16="http://schemas.microsoft.com/office/drawing/2014/main" val="20001"/>
                    </a:ext>
                  </a:extLst>
                </a:gridCol>
              </a:tblGrid>
              <a:tr h="439297">
                <a:tc>
                  <a:txBody>
                    <a:bodyPr/>
                    <a:lstStyle/>
                    <a:p>
                      <a:pPr algn="ctr" rtl="0" fontAlgn="b"/>
                      <a:r>
                        <a:rPr lang="en-US" sz="1600" b="0" dirty="0">
                          <a:effectLst/>
                          <a:latin typeface="Tw Cen MT" panose="020B0602020104020603" pitchFamily="34" charset="0"/>
                        </a:rPr>
                        <a:t>50971</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round/>
                      <a:headEnd type="none" w="med" len="med"/>
                      <a:tailEnd type="none" w="med" len="me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600" b="0" dirty="0">
                          <a:effectLst/>
                          <a:latin typeface="Tw Cen MT" panose="020B0602020104020603" pitchFamily="34" charset="0"/>
                        </a:rPr>
                        <a:t>Sodium</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round/>
                      <a:headEnd type="none" w="med" len="med"/>
                      <a:tailEnd type="none" w="med" len="me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3"/>
                  </a:ext>
                </a:extLst>
              </a:tr>
            </a:tbl>
          </a:graphicData>
        </a:graphic>
      </p:graphicFrame>
      <p:graphicFrame>
        <p:nvGraphicFramePr>
          <p:cNvPr id="7" name="Google Shape;147;p18">
            <a:extLst>
              <a:ext uri="{FF2B5EF4-FFF2-40B4-BE49-F238E27FC236}">
                <a16:creationId xmlns:a16="http://schemas.microsoft.com/office/drawing/2014/main" id="{B3E26AE9-9E73-591E-D025-B80BDFDA211A}"/>
              </a:ext>
            </a:extLst>
          </p:cNvPr>
          <p:cNvGraphicFramePr/>
          <p:nvPr/>
        </p:nvGraphicFramePr>
        <p:xfrm>
          <a:off x="8319623" y="5102161"/>
          <a:ext cx="2571461" cy="435328"/>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1070853">
                  <a:extLst>
                    <a:ext uri="{9D8B030D-6E8A-4147-A177-3AD203B41FA5}">
                      <a16:colId xmlns:a16="http://schemas.microsoft.com/office/drawing/2014/main" val="20000"/>
                    </a:ext>
                  </a:extLst>
                </a:gridCol>
                <a:gridCol w="1500608">
                  <a:extLst>
                    <a:ext uri="{9D8B030D-6E8A-4147-A177-3AD203B41FA5}">
                      <a16:colId xmlns:a16="http://schemas.microsoft.com/office/drawing/2014/main" val="20001"/>
                    </a:ext>
                  </a:extLst>
                </a:gridCol>
              </a:tblGrid>
              <a:tr h="435328">
                <a:tc>
                  <a:txBody>
                    <a:bodyPr/>
                    <a:lstStyle/>
                    <a:p>
                      <a:pPr algn="ctr" rtl="0" fontAlgn="b"/>
                      <a:r>
                        <a:rPr lang="en-US" sz="1600" b="0" dirty="0">
                          <a:effectLst/>
                          <a:latin typeface="Tw Cen MT" panose="020B0602020104020603" pitchFamily="34" charset="0"/>
                        </a:rPr>
                        <a:t>50809</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round/>
                      <a:headEnd type="none" w="med" len="med"/>
                      <a:tailEnd type="none" w="med" len="me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600" b="0" dirty="0">
                          <a:effectLst/>
                          <a:latin typeface="Tw Cen MT" panose="020B0602020104020603" pitchFamily="34" charset="0"/>
                        </a:rPr>
                        <a:t>Glucose</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round/>
                      <a:headEnd type="none" w="med" len="med"/>
                      <a:tailEnd type="none" w="med" len="me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3"/>
                  </a:ext>
                </a:extLst>
              </a:tr>
            </a:tbl>
          </a:graphicData>
        </a:graphic>
      </p:graphicFrame>
      <p:graphicFrame>
        <p:nvGraphicFramePr>
          <p:cNvPr id="8" name="Google Shape;147;p18">
            <a:extLst>
              <a:ext uri="{FF2B5EF4-FFF2-40B4-BE49-F238E27FC236}">
                <a16:creationId xmlns:a16="http://schemas.microsoft.com/office/drawing/2014/main" id="{66534E48-8209-3E43-9E4D-3C4DCE9EA8F4}"/>
              </a:ext>
            </a:extLst>
          </p:cNvPr>
          <p:cNvGraphicFramePr/>
          <p:nvPr/>
        </p:nvGraphicFramePr>
        <p:xfrm>
          <a:off x="1553367" y="3317521"/>
          <a:ext cx="1770876" cy="876484"/>
        </p:xfrm>
        <a:graphic>
          <a:graphicData uri="http://schemas.openxmlformats.org/drawingml/2006/table">
            <a:tbl>
              <a:tblPr firstRow="1" bandRow="1">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effectLst>
                  <a:outerShdw blurRad="40000" dist="20000" dir="5400000" rotWithShape="0">
                    <a:srgbClr val="000000">
                      <a:alpha val="38000"/>
                    </a:srgbClr>
                  </a:outerShdw>
                </a:effectLst>
              </a:tblPr>
              <a:tblGrid>
                <a:gridCol w="910019">
                  <a:extLst>
                    <a:ext uri="{9D8B030D-6E8A-4147-A177-3AD203B41FA5}">
                      <a16:colId xmlns:a16="http://schemas.microsoft.com/office/drawing/2014/main" val="20000"/>
                    </a:ext>
                  </a:extLst>
                </a:gridCol>
                <a:gridCol w="860857">
                  <a:extLst>
                    <a:ext uri="{9D8B030D-6E8A-4147-A177-3AD203B41FA5}">
                      <a16:colId xmlns:a16="http://schemas.microsoft.com/office/drawing/2014/main" val="20001"/>
                    </a:ext>
                  </a:extLst>
                </a:gridCol>
              </a:tblGrid>
              <a:tr h="438242">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lang="en-US" sz="1800" b="1" u="none" strike="noStrike" kern="1200" cap="none" dirty="0" err="1">
                          <a:solidFill>
                            <a:schemeClr val="lt1"/>
                          </a:solidFill>
                          <a:latin typeface="+mn-lt"/>
                          <a:ea typeface="Times New Roman"/>
                          <a:cs typeface="Times New Roman"/>
                          <a:sym typeface="Times New Roman"/>
                        </a:rPr>
                        <a:t>ItemID</a:t>
                      </a:r>
                      <a:endParaRPr sz="18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a:noFill/>
                    </a:lnR>
                    <a:lnT w="9525" cap="flat" cmpd="sng" algn="ctr">
                      <a:solidFill>
                        <a:srgbClr val="4F81B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lang="en-US" sz="1800" b="1" u="none" strike="noStrike" kern="1200" cap="none" dirty="0">
                          <a:solidFill>
                            <a:schemeClr val="lt1"/>
                          </a:solidFill>
                          <a:latin typeface="+mn-lt"/>
                          <a:ea typeface="Times New Roman"/>
                          <a:cs typeface="Times New Roman"/>
                          <a:sym typeface="Times New Roman"/>
                        </a:rPr>
                        <a:t>Count</a:t>
                      </a:r>
                      <a:endParaRPr sz="18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4F81B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10000"/>
                  </a:ext>
                </a:extLst>
              </a:tr>
              <a:tr h="438242">
                <a:tc>
                  <a:txBody>
                    <a:bodyPr/>
                    <a:lstStyle/>
                    <a:p>
                      <a:pPr algn="ctr" rtl="0" fontAlgn="b"/>
                      <a:r>
                        <a:rPr lang="en-US" sz="1600" b="0" dirty="0">
                          <a:effectLst/>
                          <a:latin typeface="Tw Cen MT" panose="020B0602020104020603" pitchFamily="34" charset="0"/>
                        </a:rPr>
                        <a:t>50902</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4F81BD">
                        <a:alpha val="40000"/>
                      </a:srgbClr>
                    </a:solidFill>
                  </a:tcPr>
                </a:tc>
                <a:tc>
                  <a:txBody>
                    <a:bodyPr/>
                    <a:lstStyle/>
                    <a:p>
                      <a:pPr algn="ctr" rtl="0" fontAlgn="b"/>
                      <a:r>
                        <a:rPr lang="en-US" sz="1600" b="0" dirty="0">
                          <a:effectLst/>
                          <a:latin typeface="Tw Cen MT" panose="020B0602020104020603" pitchFamily="34" charset="0"/>
                        </a:rPr>
                        <a:t>2981</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25400" cap="flat" cmpd="sng" algn="ctr">
                      <a:solidFill>
                        <a:srgbClr val="FFFFFF"/>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4F81BD">
                        <a:alpha val="40000"/>
                      </a:srgbClr>
                    </a:solidFill>
                  </a:tcPr>
                </a:tc>
                <a:extLst>
                  <a:ext uri="{0D108BD9-81ED-4DB2-BD59-A6C34878D82A}">
                    <a16:rowId xmlns:a16="http://schemas.microsoft.com/office/drawing/2014/main" val="10001"/>
                  </a:ext>
                </a:extLst>
              </a:tr>
            </a:tbl>
          </a:graphicData>
        </a:graphic>
      </p:graphicFrame>
      <p:grpSp>
        <p:nvGrpSpPr>
          <p:cNvPr id="9" name="Group 8">
            <a:extLst>
              <a:ext uri="{FF2B5EF4-FFF2-40B4-BE49-F238E27FC236}">
                <a16:creationId xmlns:a16="http://schemas.microsoft.com/office/drawing/2014/main" id="{FE5D56C9-F3DB-268A-560C-80B741B6EC8E}"/>
              </a:ext>
            </a:extLst>
          </p:cNvPr>
          <p:cNvGrpSpPr/>
          <p:nvPr/>
        </p:nvGrpSpPr>
        <p:grpSpPr>
          <a:xfrm>
            <a:off x="8319623" y="3347179"/>
            <a:ext cx="2571461" cy="870303"/>
            <a:chOff x="8319623" y="3317521"/>
            <a:chExt cx="2571461" cy="870303"/>
          </a:xfrm>
        </p:grpSpPr>
        <p:graphicFrame>
          <p:nvGraphicFramePr>
            <p:cNvPr id="10" name="Google Shape;147;p18">
              <a:extLst>
                <a:ext uri="{FF2B5EF4-FFF2-40B4-BE49-F238E27FC236}">
                  <a16:creationId xmlns:a16="http://schemas.microsoft.com/office/drawing/2014/main" id="{1D96AB4B-5365-A106-61CC-77A297D35A49}"/>
                </a:ext>
              </a:extLst>
            </p:cNvPr>
            <p:cNvGraphicFramePr/>
            <p:nvPr/>
          </p:nvGraphicFramePr>
          <p:xfrm>
            <a:off x="8319623" y="3771546"/>
            <a:ext cx="2571461" cy="416278"/>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tblPr>
                <a:tblGrid>
                  <a:gridCol w="1070853">
                    <a:extLst>
                      <a:ext uri="{9D8B030D-6E8A-4147-A177-3AD203B41FA5}">
                        <a16:colId xmlns:a16="http://schemas.microsoft.com/office/drawing/2014/main" val="20000"/>
                      </a:ext>
                    </a:extLst>
                  </a:gridCol>
                  <a:gridCol w="1500608">
                    <a:extLst>
                      <a:ext uri="{9D8B030D-6E8A-4147-A177-3AD203B41FA5}">
                        <a16:colId xmlns:a16="http://schemas.microsoft.com/office/drawing/2014/main" val="20001"/>
                      </a:ext>
                    </a:extLst>
                  </a:gridCol>
                </a:tblGrid>
                <a:tr h="416278">
                  <a:tc>
                    <a:txBody>
                      <a:bodyPr/>
                      <a:lstStyle/>
                      <a:p>
                        <a:pPr algn="ctr" rtl="0" fontAlgn="b"/>
                        <a:r>
                          <a:rPr lang="en-US" sz="1600" b="0" dirty="0">
                            <a:effectLst/>
                            <a:latin typeface="Tw Cen MT" panose="020B0602020104020603" pitchFamily="34" charset="0"/>
                          </a:rPr>
                          <a:t>50902</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600" b="0" dirty="0">
                            <a:effectLst/>
                            <a:latin typeface="Tw Cen MT" panose="020B0602020104020603" pitchFamily="34" charset="0"/>
                          </a:rPr>
                          <a:t>Creatinine</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bl>
            </a:graphicData>
          </a:graphic>
        </p:graphicFrame>
        <p:graphicFrame>
          <p:nvGraphicFramePr>
            <p:cNvPr id="11" name="Google Shape;147;p18">
              <a:extLst>
                <a:ext uri="{FF2B5EF4-FFF2-40B4-BE49-F238E27FC236}">
                  <a16:creationId xmlns:a16="http://schemas.microsoft.com/office/drawing/2014/main" id="{B9EFAF8E-3698-4DAF-C633-BD6BB6E3E12B}"/>
                </a:ext>
              </a:extLst>
            </p:cNvPr>
            <p:cNvGraphicFramePr/>
            <p:nvPr/>
          </p:nvGraphicFramePr>
          <p:xfrm>
            <a:off x="8319623" y="3317521"/>
            <a:ext cx="2571461" cy="440267"/>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1070853">
                    <a:extLst>
                      <a:ext uri="{9D8B030D-6E8A-4147-A177-3AD203B41FA5}">
                        <a16:colId xmlns:a16="http://schemas.microsoft.com/office/drawing/2014/main" val="20000"/>
                      </a:ext>
                    </a:extLst>
                  </a:gridCol>
                  <a:gridCol w="1500608">
                    <a:extLst>
                      <a:ext uri="{9D8B030D-6E8A-4147-A177-3AD203B41FA5}">
                        <a16:colId xmlns:a16="http://schemas.microsoft.com/office/drawing/2014/main" val="20001"/>
                      </a:ext>
                    </a:extLst>
                  </a:gridCol>
                </a:tblGrid>
                <a:tr h="440267">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kumimoji="0" lang="en-US" sz="1800" b="1" i="0" u="none" strike="noStrike" kern="1200" cap="none" spc="0" normalizeH="0" baseline="0" noProof="0" dirty="0" err="1">
                            <a:ln>
                              <a:noFill/>
                            </a:ln>
                            <a:solidFill>
                              <a:prstClr val="white"/>
                            </a:solidFill>
                            <a:effectLst/>
                            <a:uLnTx/>
                            <a:uFillTx/>
                            <a:latin typeface="+mn-lt"/>
                            <a:ea typeface="Times New Roman"/>
                            <a:cs typeface="Times New Roman"/>
                            <a:sym typeface="Times New Roman"/>
                          </a:rPr>
                          <a:t>ItemID</a:t>
                        </a:r>
                        <a:endParaRPr sz="600" u="none" strike="noStrike" cap="none" dirty="0">
                          <a:latin typeface="+mn-lt"/>
                          <a:ea typeface="Times New Roman"/>
                          <a:cs typeface="Times New Roman"/>
                          <a:sym typeface="Times New Roman"/>
                        </a:endParaRPr>
                      </a:p>
                    </a:txBody>
                    <a:tcPr marL="0" marR="0" marT="0" marB="0" anchor="ctr">
                      <a:lnL w="9525" cap="flat" cmpd="sng" algn="ctr">
                        <a:solidFill>
                          <a:srgbClr val="C0504D">
                            <a:shade val="95000"/>
                            <a:satMod val="105000"/>
                          </a:srgbClr>
                        </a:solidFill>
                        <a:prstDash val="solid"/>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kumimoji="0" lang="en-US" sz="1800" b="1" i="0" u="none" strike="noStrike" kern="1200" cap="none" spc="0" normalizeH="0" baseline="0" noProof="0" dirty="0">
                            <a:ln>
                              <a:noFill/>
                            </a:ln>
                            <a:solidFill>
                              <a:prstClr val="white"/>
                            </a:solidFill>
                            <a:effectLst/>
                            <a:uLnTx/>
                            <a:uFillTx/>
                            <a:latin typeface="+mn-lt"/>
                            <a:ea typeface="Times New Roman"/>
                            <a:cs typeface="Times New Roman"/>
                            <a:sym typeface="Times New Roman"/>
                          </a:rPr>
                          <a:t>label</a:t>
                        </a:r>
                        <a:endParaRPr sz="6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extLst>
                    <a:ext uri="{0D108BD9-81ED-4DB2-BD59-A6C34878D82A}">
                      <a16:rowId xmlns:a16="http://schemas.microsoft.com/office/drawing/2014/main" val="10000"/>
                    </a:ext>
                  </a:extLst>
                </a:tr>
              </a:tbl>
            </a:graphicData>
          </a:graphic>
        </p:graphicFrame>
      </p:grpSp>
      <p:graphicFrame>
        <p:nvGraphicFramePr>
          <p:cNvPr id="12" name="Google Shape;147;p18">
            <a:extLst>
              <a:ext uri="{FF2B5EF4-FFF2-40B4-BE49-F238E27FC236}">
                <a16:creationId xmlns:a16="http://schemas.microsoft.com/office/drawing/2014/main" id="{2A3977B5-87B2-E0FF-243F-68A16E6789F2}"/>
              </a:ext>
            </a:extLst>
          </p:cNvPr>
          <p:cNvGraphicFramePr/>
          <p:nvPr/>
        </p:nvGraphicFramePr>
        <p:xfrm>
          <a:off x="1553367" y="4201432"/>
          <a:ext cx="1770876" cy="438242"/>
        </p:xfrm>
        <a:graphic>
          <a:graphicData uri="http://schemas.openxmlformats.org/drawingml/2006/table">
            <a:tbl>
              <a:tblPr firstRow="1" bandRow="1">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effectLst>
                  <a:outerShdw blurRad="40000" dist="20000" dir="5400000" rotWithShape="0">
                    <a:srgbClr val="000000">
                      <a:alpha val="38000"/>
                    </a:srgbClr>
                  </a:outerShdw>
                </a:effectLst>
              </a:tblPr>
              <a:tblGrid>
                <a:gridCol w="910019">
                  <a:extLst>
                    <a:ext uri="{9D8B030D-6E8A-4147-A177-3AD203B41FA5}">
                      <a16:colId xmlns:a16="http://schemas.microsoft.com/office/drawing/2014/main" val="20000"/>
                    </a:ext>
                  </a:extLst>
                </a:gridCol>
                <a:gridCol w="860857">
                  <a:extLst>
                    <a:ext uri="{9D8B030D-6E8A-4147-A177-3AD203B41FA5}">
                      <a16:colId xmlns:a16="http://schemas.microsoft.com/office/drawing/2014/main" val="20001"/>
                    </a:ext>
                  </a:extLst>
                </a:gridCol>
              </a:tblGrid>
              <a:tr h="438242">
                <a:tc>
                  <a:txBody>
                    <a:bodyPr/>
                    <a:lstStyle/>
                    <a:p>
                      <a:pPr algn="ctr" rtl="0" fontAlgn="b"/>
                      <a:r>
                        <a:rPr lang="en-US" sz="1600" b="0" dirty="0">
                          <a:effectLst/>
                          <a:latin typeface="Tw Cen MT" panose="020B0602020104020603" pitchFamily="34" charset="0"/>
                        </a:rPr>
                        <a:t>50912</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600" b="0" dirty="0">
                          <a:effectLst/>
                          <a:latin typeface="Tw Cen MT" panose="020B0602020104020603" pitchFamily="34" charset="0"/>
                        </a:rPr>
                        <a:t>3003</a:t>
                      </a: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2"/>
                  </a:ext>
                </a:extLst>
              </a:tr>
            </a:tbl>
          </a:graphicData>
        </a:graphic>
      </p:graphicFrame>
      <p:graphicFrame>
        <p:nvGraphicFramePr>
          <p:cNvPr id="13" name="Google Shape;147;p18">
            <a:extLst>
              <a:ext uri="{FF2B5EF4-FFF2-40B4-BE49-F238E27FC236}">
                <a16:creationId xmlns:a16="http://schemas.microsoft.com/office/drawing/2014/main" id="{F8BDBCB5-E60F-ECBC-0C8E-45BE6F6E10DC}"/>
              </a:ext>
            </a:extLst>
          </p:cNvPr>
          <p:cNvGraphicFramePr/>
          <p:nvPr/>
        </p:nvGraphicFramePr>
        <p:xfrm>
          <a:off x="1553367" y="4647101"/>
          <a:ext cx="1770876" cy="438242"/>
        </p:xfrm>
        <a:graphic>
          <a:graphicData uri="http://schemas.openxmlformats.org/drawingml/2006/table">
            <a:tbl>
              <a:tblPr firstRow="1" bandRow="1">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effectLst>
                  <a:outerShdw blurRad="40000" dist="20000" dir="5400000" rotWithShape="0">
                    <a:srgbClr val="000000">
                      <a:alpha val="38000"/>
                    </a:srgbClr>
                  </a:outerShdw>
                </a:effectLst>
              </a:tblPr>
              <a:tblGrid>
                <a:gridCol w="910019">
                  <a:extLst>
                    <a:ext uri="{9D8B030D-6E8A-4147-A177-3AD203B41FA5}">
                      <a16:colId xmlns:a16="http://schemas.microsoft.com/office/drawing/2014/main" val="20000"/>
                    </a:ext>
                  </a:extLst>
                </a:gridCol>
                <a:gridCol w="860857">
                  <a:extLst>
                    <a:ext uri="{9D8B030D-6E8A-4147-A177-3AD203B41FA5}">
                      <a16:colId xmlns:a16="http://schemas.microsoft.com/office/drawing/2014/main" val="20001"/>
                    </a:ext>
                  </a:extLst>
                </a:gridCol>
              </a:tblGrid>
              <a:tr h="438242">
                <a:tc>
                  <a:txBody>
                    <a:bodyPr/>
                    <a:lstStyle/>
                    <a:p>
                      <a:pPr algn="ctr" rtl="0" fontAlgn="b"/>
                      <a:r>
                        <a:rPr lang="en-US" sz="1600" b="0" dirty="0">
                          <a:effectLst/>
                          <a:latin typeface="Tw Cen MT" panose="020B0602020104020603" pitchFamily="34" charset="0"/>
                        </a:rPr>
                        <a:t>50971</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600" b="0" dirty="0">
                          <a:effectLst/>
                          <a:latin typeface="Tw Cen MT" panose="020B0602020104020603" pitchFamily="34" charset="0"/>
                        </a:rPr>
                        <a:t>3022</a:t>
                      </a: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3"/>
                  </a:ext>
                </a:extLst>
              </a:tr>
            </a:tbl>
          </a:graphicData>
        </a:graphic>
      </p:graphicFrame>
      <p:graphicFrame>
        <p:nvGraphicFramePr>
          <p:cNvPr id="14" name="Google Shape;147;p18">
            <a:extLst>
              <a:ext uri="{FF2B5EF4-FFF2-40B4-BE49-F238E27FC236}">
                <a16:creationId xmlns:a16="http://schemas.microsoft.com/office/drawing/2014/main" id="{1CE41161-BA99-0A9C-21DF-17FAA9F389F3}"/>
              </a:ext>
            </a:extLst>
          </p:cNvPr>
          <p:cNvGraphicFramePr/>
          <p:nvPr/>
        </p:nvGraphicFramePr>
        <p:xfrm>
          <a:off x="1553367" y="5092770"/>
          <a:ext cx="1770876" cy="438242"/>
        </p:xfrm>
        <a:graphic>
          <a:graphicData uri="http://schemas.openxmlformats.org/drawingml/2006/table">
            <a:tbl>
              <a:tblPr firstRow="1" bandRow="1">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effectLst>
                  <a:outerShdw blurRad="40000" dist="20000" dir="5400000" rotWithShape="0">
                    <a:srgbClr val="000000">
                      <a:alpha val="38000"/>
                    </a:srgbClr>
                  </a:outerShdw>
                </a:effectLst>
              </a:tblPr>
              <a:tblGrid>
                <a:gridCol w="910019">
                  <a:extLst>
                    <a:ext uri="{9D8B030D-6E8A-4147-A177-3AD203B41FA5}">
                      <a16:colId xmlns:a16="http://schemas.microsoft.com/office/drawing/2014/main" val="20000"/>
                    </a:ext>
                  </a:extLst>
                </a:gridCol>
                <a:gridCol w="860857">
                  <a:extLst>
                    <a:ext uri="{9D8B030D-6E8A-4147-A177-3AD203B41FA5}">
                      <a16:colId xmlns:a16="http://schemas.microsoft.com/office/drawing/2014/main" val="20001"/>
                    </a:ext>
                  </a:extLst>
                </a:gridCol>
              </a:tblGrid>
              <a:tr h="438242">
                <a:tc>
                  <a:txBody>
                    <a:bodyPr/>
                    <a:lstStyle/>
                    <a:p>
                      <a:pPr algn="ctr" rtl="0" fontAlgn="b"/>
                      <a:r>
                        <a:rPr lang="en-US" sz="1600" b="0" dirty="0">
                          <a:effectLst/>
                          <a:latin typeface="Tw Cen MT" panose="020B0602020104020603" pitchFamily="34" charset="0"/>
                        </a:rPr>
                        <a:t>50983</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600" b="0" dirty="0">
                          <a:effectLst/>
                          <a:latin typeface="Tw Cen MT" panose="020B0602020104020603" pitchFamily="34" charset="0"/>
                        </a:rPr>
                        <a:t>3007</a:t>
                      </a: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6"/>
                  </a:ext>
                </a:extLst>
              </a:tr>
            </a:tbl>
          </a:graphicData>
        </a:graphic>
      </p:graphicFrame>
      <p:graphicFrame>
        <p:nvGraphicFramePr>
          <p:cNvPr id="15" name="Google Shape;147;p18">
            <a:extLst>
              <a:ext uri="{FF2B5EF4-FFF2-40B4-BE49-F238E27FC236}">
                <a16:creationId xmlns:a16="http://schemas.microsoft.com/office/drawing/2014/main" id="{78258A22-3680-CA15-F133-ECED260A528F}"/>
              </a:ext>
            </a:extLst>
          </p:cNvPr>
          <p:cNvGraphicFramePr/>
          <p:nvPr/>
        </p:nvGraphicFramePr>
        <p:xfrm>
          <a:off x="1553367" y="5538438"/>
          <a:ext cx="1770876" cy="438242"/>
        </p:xfrm>
        <a:graphic>
          <a:graphicData uri="http://schemas.openxmlformats.org/drawingml/2006/table">
            <a:tbl>
              <a:tblPr firstRow="1" bandRow="1">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effectLst>
                  <a:outerShdw blurRad="40000" dist="20000" dir="5400000" rotWithShape="0">
                    <a:srgbClr val="000000">
                      <a:alpha val="38000"/>
                    </a:srgbClr>
                  </a:outerShdw>
                </a:effectLst>
              </a:tblPr>
              <a:tblGrid>
                <a:gridCol w="910019">
                  <a:extLst>
                    <a:ext uri="{9D8B030D-6E8A-4147-A177-3AD203B41FA5}">
                      <a16:colId xmlns:a16="http://schemas.microsoft.com/office/drawing/2014/main" val="20000"/>
                    </a:ext>
                  </a:extLst>
                </a:gridCol>
                <a:gridCol w="860857">
                  <a:extLst>
                    <a:ext uri="{9D8B030D-6E8A-4147-A177-3AD203B41FA5}">
                      <a16:colId xmlns:a16="http://schemas.microsoft.com/office/drawing/2014/main" val="20001"/>
                    </a:ext>
                  </a:extLst>
                </a:gridCol>
              </a:tblGrid>
              <a:tr h="438242">
                <a:tc>
                  <a:txBody>
                    <a:bodyPr/>
                    <a:lstStyle/>
                    <a:p>
                      <a:pPr algn="ctr" rtl="0" fontAlgn="b"/>
                      <a:r>
                        <a:rPr lang="en-US" sz="1600" b="0">
                          <a:effectLst/>
                          <a:latin typeface="Tw Cen MT" panose="020B0602020104020603" pitchFamily="34" charset="0"/>
                        </a:rPr>
                        <a:t>51006</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600" b="0" dirty="0">
                          <a:effectLst/>
                          <a:latin typeface="Tw Cen MT" panose="020B0602020104020603" pitchFamily="34" charset="0"/>
                        </a:rPr>
                        <a:t>2974</a:t>
                      </a: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391442035"/>
                  </a:ext>
                </a:extLst>
              </a:tr>
            </a:tbl>
          </a:graphicData>
        </a:graphic>
      </p:graphicFrame>
      <p:sp>
        <p:nvSpPr>
          <p:cNvPr id="22" name="Rectangle 21">
            <a:extLst>
              <a:ext uri="{FF2B5EF4-FFF2-40B4-BE49-F238E27FC236}">
                <a16:creationId xmlns:a16="http://schemas.microsoft.com/office/drawing/2014/main" id="{F32A3A81-AF64-42A7-28CF-CB49E35B8C7F}"/>
              </a:ext>
            </a:extLst>
          </p:cNvPr>
          <p:cNvSpPr/>
          <p:nvPr/>
        </p:nvSpPr>
        <p:spPr>
          <a:xfrm>
            <a:off x="490818" y="4997262"/>
            <a:ext cx="2897841" cy="1216959"/>
          </a:xfrm>
          <a:prstGeom prst="rect">
            <a:avLst/>
          </a:prstGeom>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4866F1D-3D5F-F1D0-42ED-745763F9D099}"/>
              </a:ext>
            </a:extLst>
          </p:cNvPr>
          <p:cNvSpPr/>
          <p:nvPr/>
        </p:nvSpPr>
        <p:spPr>
          <a:xfrm>
            <a:off x="8175812" y="5075703"/>
            <a:ext cx="4793876" cy="1387290"/>
          </a:xfrm>
          <a:prstGeom prst="rect">
            <a:avLst/>
          </a:prstGeom>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6" name="Picture 95">
            <a:extLst>
              <a:ext uri="{FF2B5EF4-FFF2-40B4-BE49-F238E27FC236}">
                <a16:creationId xmlns:a16="http://schemas.microsoft.com/office/drawing/2014/main" id="{6014C07E-6D52-1D1F-1AEF-15C7BEE96B8E}"/>
              </a:ext>
            </a:extLst>
          </p:cNvPr>
          <p:cNvPicPr>
            <a:picLocks noChangeAspect="1"/>
          </p:cNvPicPr>
          <p:nvPr/>
        </p:nvPicPr>
        <p:blipFill>
          <a:blip r:embed="rId3"/>
          <a:stretch>
            <a:fillRect/>
          </a:stretch>
        </p:blipFill>
        <p:spPr>
          <a:xfrm>
            <a:off x="2533338" y="57750"/>
            <a:ext cx="7125326" cy="369129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70158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27333" decel="61000" fill="hold" nodeType="clickEffect">
                                  <p:stCondLst>
                                    <p:cond delay="0"/>
                                  </p:stCondLst>
                                  <p:childTnLst>
                                    <p:animMotion origin="layout" path="M 0 4.81481E-6 L 0.18307 0.00138 " pathEditMode="relative" rAng="0" ptsTypes="AA">
                                      <p:cBhvr>
                                        <p:cTn id="6" dur="750" fill="hold"/>
                                        <p:tgtEl>
                                          <p:spTgt spid="8"/>
                                        </p:tgtEl>
                                        <p:attrNameLst>
                                          <p:attrName>ppt_x</p:attrName>
                                          <p:attrName>ppt_y</p:attrName>
                                        </p:attrNameLst>
                                      </p:cBhvr>
                                      <p:rCtr x="9154" y="69"/>
                                    </p:animMotion>
                                  </p:childTnLst>
                                </p:cTn>
                              </p:par>
                              <p:par>
                                <p:cTn id="7" presetID="35" presetClass="path" presetSubtype="0" accel="27333" decel="53333" fill="hold" nodeType="withEffect">
                                  <p:stCondLst>
                                    <p:cond delay="0"/>
                                  </p:stCondLst>
                                  <p:childTnLst>
                                    <p:animMotion origin="layout" path="M -6.25E-7 1.11111E-6 L -0.22565 -0.00232 " pathEditMode="relative" rAng="0" ptsTypes="AA">
                                      <p:cBhvr>
                                        <p:cTn id="8" dur="750" fill="hold"/>
                                        <p:tgtEl>
                                          <p:spTgt spid="9"/>
                                        </p:tgtEl>
                                        <p:attrNameLst>
                                          <p:attrName>ppt_x</p:attrName>
                                          <p:attrName>ppt_y</p:attrName>
                                        </p:attrNameLst>
                                      </p:cBhvr>
                                      <p:rCtr x="-11289" y="-116"/>
                                    </p:animMotion>
                                  </p:childTnLst>
                                </p:cTn>
                              </p:par>
                            </p:childTnLst>
                          </p:cTn>
                        </p:par>
                        <p:par>
                          <p:cTn id="9" fill="hold">
                            <p:stCondLst>
                              <p:cond delay="750"/>
                            </p:stCondLst>
                            <p:childTnLst>
                              <p:par>
                                <p:cTn id="10" presetID="63" presetClass="path" presetSubtype="0" accel="27333" decel="61000" fill="hold" nodeType="afterEffect">
                                  <p:stCondLst>
                                    <p:cond delay="0"/>
                                  </p:stCondLst>
                                  <p:childTnLst>
                                    <p:animMotion origin="layout" path="M 0 4.81481E-6 L 0.18307 0.00138 " pathEditMode="relative" rAng="0" ptsTypes="AA">
                                      <p:cBhvr>
                                        <p:cTn id="11" dur="750" fill="hold"/>
                                        <p:tgtEl>
                                          <p:spTgt spid="12"/>
                                        </p:tgtEl>
                                        <p:attrNameLst>
                                          <p:attrName>ppt_x</p:attrName>
                                          <p:attrName>ppt_y</p:attrName>
                                        </p:attrNameLst>
                                      </p:cBhvr>
                                      <p:rCtr x="9154" y="69"/>
                                    </p:animMotion>
                                  </p:childTnLst>
                                </p:cTn>
                              </p:par>
                              <p:par>
                                <p:cTn id="12" presetID="35" presetClass="path" presetSubtype="0" accel="27333" decel="53333" fill="hold" nodeType="withEffect">
                                  <p:stCondLst>
                                    <p:cond delay="0"/>
                                  </p:stCondLst>
                                  <p:childTnLst>
                                    <p:animMotion origin="layout" path="M -6.25E-7 1.11111E-6 L -0.22565 -0.00232 " pathEditMode="relative" rAng="0" ptsTypes="AA">
                                      <p:cBhvr>
                                        <p:cTn id="13" dur="750" fill="hold"/>
                                        <p:tgtEl>
                                          <p:spTgt spid="5"/>
                                        </p:tgtEl>
                                        <p:attrNameLst>
                                          <p:attrName>ppt_x</p:attrName>
                                          <p:attrName>ppt_y</p:attrName>
                                        </p:attrNameLst>
                                      </p:cBhvr>
                                      <p:rCtr x="-11289" y="-116"/>
                                    </p:animMotion>
                                  </p:childTnLst>
                                </p:cTn>
                              </p:par>
                            </p:childTnLst>
                          </p:cTn>
                        </p:par>
                        <p:par>
                          <p:cTn id="14" fill="hold">
                            <p:stCondLst>
                              <p:cond delay="1500"/>
                            </p:stCondLst>
                            <p:childTnLst>
                              <p:par>
                                <p:cTn id="15" presetID="63" presetClass="path" presetSubtype="0" accel="27333" decel="61000" fill="hold" nodeType="afterEffect">
                                  <p:stCondLst>
                                    <p:cond delay="0"/>
                                  </p:stCondLst>
                                  <p:childTnLst>
                                    <p:animMotion origin="layout" path="M 0 4.81481E-6 L 0.18307 0.00138 " pathEditMode="relative" rAng="0" ptsTypes="AA">
                                      <p:cBhvr>
                                        <p:cTn id="16" dur="750" fill="hold"/>
                                        <p:tgtEl>
                                          <p:spTgt spid="13"/>
                                        </p:tgtEl>
                                        <p:attrNameLst>
                                          <p:attrName>ppt_x</p:attrName>
                                          <p:attrName>ppt_y</p:attrName>
                                        </p:attrNameLst>
                                      </p:cBhvr>
                                      <p:rCtr x="9154" y="69"/>
                                    </p:animMotion>
                                  </p:childTnLst>
                                </p:cTn>
                              </p:par>
                              <p:par>
                                <p:cTn id="17" presetID="35" presetClass="path" presetSubtype="0" accel="27333" decel="53333" fill="hold" nodeType="withEffect">
                                  <p:stCondLst>
                                    <p:cond delay="0"/>
                                  </p:stCondLst>
                                  <p:childTnLst>
                                    <p:animMotion origin="layout" path="M -6.25E-7 1.11111E-6 L -0.22565 -0.00232 " pathEditMode="relative" rAng="0" ptsTypes="AA">
                                      <p:cBhvr>
                                        <p:cTn id="18" dur="750" fill="hold"/>
                                        <p:tgtEl>
                                          <p:spTgt spid="6"/>
                                        </p:tgtEl>
                                        <p:attrNameLst>
                                          <p:attrName>ppt_x</p:attrName>
                                          <p:attrName>ppt_y</p:attrName>
                                        </p:attrNameLst>
                                      </p:cBhvr>
                                      <p:rCtr x="-11289" y="-116"/>
                                    </p:animMotion>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500"/>
                                        <p:tgtEl>
                                          <p:spTgt spid="2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96"/>
                                        </p:tgtEl>
                                        <p:attrNameLst>
                                          <p:attrName>style.visibility</p:attrName>
                                        </p:attrNameLst>
                                      </p:cBhvr>
                                      <p:to>
                                        <p:strVal val="visible"/>
                                      </p:to>
                                    </p:set>
                                    <p:animEffect transition="in" filter="fade">
                                      <p:cBhvr>
                                        <p:cTn id="31"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8" name="Google Shape;123;p16"/>
          <p:cNvSpPr txBox="1">
            <a:spLocks/>
          </p:cNvSpPr>
          <p:nvPr/>
        </p:nvSpPr>
        <p:spPr>
          <a:xfrm>
            <a:off x="2807882" y="846738"/>
            <a:ext cx="6576237" cy="777536"/>
          </a:xfrm>
          <a:prstGeom prst="rect">
            <a:avLst/>
          </a:prstGeom>
          <a:noFill/>
          <a:ln>
            <a:noFill/>
          </a:ln>
        </p:spPr>
        <p:txBody>
          <a:bodyPr spcFirstLastPara="1" wrap="square" lIns="0" tIns="6455"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5400" b="0" i="0" u="none" strike="noStrike" cap="none">
                <a:solidFill>
                  <a:srgbClr val="005493"/>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6803"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i="0" u="none" strike="noStrike" kern="0" cap="none" spc="0" normalizeH="0" baseline="0" noProof="0" dirty="0" err="1">
                <a:ln>
                  <a:noFill/>
                </a:ln>
                <a:solidFill>
                  <a:srgbClr val="000000"/>
                </a:solidFill>
                <a:effectLst/>
                <a:uLnTx/>
                <a:uFillTx/>
                <a:latin typeface="Consolas" panose="020B0609020204030204" pitchFamily="49" charset="0"/>
                <a:sym typeface="Calibri"/>
              </a:rPr>
              <a:t>inner_join</a:t>
            </a:r>
            <a:r>
              <a:rPr kumimoji="0" lang="en-US" i="0" u="none" strike="noStrike" kern="0" cap="none" spc="0" normalizeH="0" baseline="0" noProof="0" dirty="0">
                <a:ln>
                  <a:noFill/>
                </a:ln>
                <a:solidFill>
                  <a:srgbClr val="000000"/>
                </a:solidFill>
                <a:effectLst/>
                <a:uLnTx/>
                <a:uFillTx/>
                <a:latin typeface="Consolas" panose="020B0609020204030204" pitchFamily="49" charset="0"/>
                <a:sym typeface="Calibri"/>
              </a:rPr>
              <a:t>()</a:t>
            </a:r>
            <a:endParaRPr kumimoji="0" lang="en-US" i="0" u="none" strike="noStrike" kern="0" cap="none" spc="0" normalizeH="0" baseline="0" noProof="0" dirty="0">
              <a:ln>
                <a:noFill/>
              </a:ln>
              <a:solidFill>
                <a:srgbClr val="005493"/>
              </a:solidFill>
              <a:effectLst/>
              <a:uLnTx/>
              <a:uFillTx/>
              <a:latin typeface="Consolas" panose="020B0609020204030204" pitchFamily="49" charset="0"/>
              <a:sym typeface="Calibri"/>
            </a:endParaRP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000" b="0" i="0" u="none" strike="noStrike" kern="0" cap="none" spc="0" normalizeH="0" baseline="0" noProof="0" smtClean="0">
                <a:ln>
                  <a:noFill/>
                </a:ln>
                <a:solidFill>
                  <a:srgbClr val="888888"/>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29</a:t>
            </a:fld>
            <a:endParaRPr kumimoji="0" lang="en-US" sz="1000" b="0" i="0" u="none" strike="noStrike" kern="0" cap="none" spc="0" normalizeH="0" baseline="0" noProof="0" dirty="0">
              <a:ln>
                <a:noFill/>
              </a:ln>
              <a:solidFill>
                <a:srgbClr val="888888"/>
              </a:solidFill>
              <a:effectLst/>
              <a:uLnTx/>
              <a:uFillTx/>
              <a:latin typeface="Arial"/>
              <a:cs typeface="Arial"/>
              <a:sym typeface="Arial"/>
            </a:endParaRPr>
          </a:p>
        </p:txBody>
      </p:sp>
      <p:sp>
        <p:nvSpPr>
          <p:cNvPr id="4" name="TextBox 7">
            <a:extLst>
              <a:ext uri="{FF2B5EF4-FFF2-40B4-BE49-F238E27FC236}">
                <a16:creationId xmlns:a16="http://schemas.microsoft.com/office/drawing/2014/main" id="{0034CFE9-1858-267B-7AB2-E40750E8DFB8}"/>
              </a:ext>
            </a:extLst>
          </p:cNvPr>
          <p:cNvSpPr txBox="1"/>
          <p:nvPr/>
        </p:nvSpPr>
        <p:spPr>
          <a:xfrm>
            <a:off x="1387508" y="2593849"/>
            <a:ext cx="9404350" cy="286232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dirty="0"/>
              <a:t>An inner join:</a:t>
            </a:r>
          </a:p>
          <a:p>
            <a:endParaRPr lang="en-US" sz="3600" dirty="0"/>
          </a:p>
          <a:p>
            <a:pPr marL="342900" indent="-342900">
              <a:buAutoNum type="arabicPeriod"/>
            </a:pPr>
            <a:r>
              <a:rPr lang="en-US" sz="3600" dirty="0"/>
              <a:t> </a:t>
            </a:r>
            <a:r>
              <a:rPr lang="en-US" sz="3600" b="1" dirty="0">
                <a:solidFill>
                  <a:srgbClr val="2683C6"/>
                </a:solidFill>
              </a:rPr>
              <a:t>Retains</a:t>
            </a:r>
            <a:r>
              <a:rPr lang="en-US" sz="3600" b="1" dirty="0"/>
              <a:t> </a:t>
            </a:r>
            <a:r>
              <a:rPr lang="en-US" sz="3600" dirty="0"/>
              <a:t>only rows that match in both tables.</a:t>
            </a:r>
          </a:p>
          <a:p>
            <a:pPr marL="342900" indent="-342900">
              <a:buAutoNum type="arabicPeriod"/>
            </a:pPr>
            <a:r>
              <a:rPr lang="en-US" sz="3600" i="1" dirty="0"/>
              <a:t> </a:t>
            </a:r>
            <a:r>
              <a:rPr lang="en-US" sz="3600" b="1" i="1" dirty="0">
                <a:solidFill>
                  <a:srgbClr val="87CB3D"/>
                </a:solidFill>
              </a:rPr>
              <a:t>Excludes</a:t>
            </a:r>
            <a:r>
              <a:rPr lang="en-US" sz="3600" b="1" i="1" dirty="0"/>
              <a:t> </a:t>
            </a:r>
            <a:r>
              <a:rPr lang="en-US" sz="3600" i="1" dirty="0"/>
              <a:t>rows without matches in both tables</a:t>
            </a:r>
            <a:r>
              <a:rPr lang="en-US" sz="3600" dirty="0"/>
              <a:t>.</a:t>
            </a:r>
          </a:p>
          <a:p>
            <a:pPr marL="342900" indent="-342900">
              <a:buAutoNum type="arabicPeriod"/>
            </a:pPr>
            <a:r>
              <a:rPr lang="en-US" sz="3600" dirty="0"/>
              <a:t> </a:t>
            </a:r>
            <a:r>
              <a:rPr lang="en-US" sz="3600" b="1" dirty="0">
                <a:solidFill>
                  <a:srgbClr val="FFC000"/>
                </a:solidFill>
              </a:rPr>
              <a:t>Combines</a:t>
            </a:r>
            <a:r>
              <a:rPr lang="en-US" sz="3600" dirty="0"/>
              <a:t> columns from both tables.</a:t>
            </a:r>
          </a:p>
        </p:txBody>
      </p:sp>
      <p:sp>
        <p:nvSpPr>
          <p:cNvPr id="6" name="Rectangle 5">
            <a:extLst>
              <a:ext uri="{FF2B5EF4-FFF2-40B4-BE49-F238E27FC236}">
                <a16:creationId xmlns:a16="http://schemas.microsoft.com/office/drawing/2014/main" id="{0CDF7B46-64EA-1A26-16EA-52E5C09FCFF3}"/>
              </a:ext>
            </a:extLst>
          </p:cNvPr>
          <p:cNvSpPr/>
          <p:nvPr/>
        </p:nvSpPr>
        <p:spPr>
          <a:xfrm>
            <a:off x="1116531" y="4268804"/>
            <a:ext cx="9389444" cy="64970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369315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6000" b="1" dirty="0">
                <a:solidFill>
                  <a:srgbClr val="434343"/>
                </a:solidFill>
              </a:rPr>
              <a:t>Goal: Provide a clear understanding of the fundamental concepts of joins</a:t>
            </a:r>
          </a:p>
        </p:txBody>
      </p:sp>
      <p:sp>
        <p:nvSpPr>
          <p:cNvPr id="3" name="TextBox 2"/>
          <p:cNvSpPr txBox="1"/>
          <p:nvPr/>
        </p:nvSpPr>
        <p:spPr>
          <a:xfrm>
            <a:off x="1024128" y="2223387"/>
            <a:ext cx="10731690" cy="4247317"/>
          </a:xfrm>
          <a:prstGeom prst="rect">
            <a:avLst/>
          </a:prstGeom>
          <a:noFill/>
        </p:spPr>
        <p:txBody>
          <a:bodyPr wrap="square" rtlCol="0">
            <a:spAutoFit/>
          </a:bodyPr>
          <a:lstStyle/>
          <a:p>
            <a:pPr lvl="3"/>
            <a:r>
              <a:rPr lang="en-US" sz="5400" b="1" kern="1200" spc="100" dirty="0">
                <a:solidFill>
                  <a:srgbClr val="434343"/>
                </a:solidFill>
                <a:latin typeface="+mj-lt"/>
                <a:ea typeface="+mj-ea"/>
                <a:cs typeface="+mj-cs"/>
              </a:rPr>
              <a:t>Objectives:</a:t>
            </a:r>
          </a:p>
          <a:p>
            <a:pPr marL="571500" lvl="3" indent="-571500">
              <a:buFont typeface="Wingdings" panose="05000000000000000000" pitchFamily="2" charset="2"/>
              <a:buChar char="v"/>
            </a:pPr>
            <a:r>
              <a:rPr lang="en-US" sz="3600" dirty="0">
                <a:latin typeface="+mn-lt"/>
              </a:rPr>
              <a:t>Explain the purpose and importance of joins in data analysis.</a:t>
            </a:r>
          </a:p>
          <a:p>
            <a:pPr marL="571500" lvl="3" indent="-571500">
              <a:buFont typeface="Wingdings" panose="05000000000000000000" pitchFamily="2" charset="2"/>
              <a:buChar char="v"/>
            </a:pPr>
            <a:r>
              <a:rPr lang="en-US" sz="3600" dirty="0">
                <a:latin typeface="+mn-lt"/>
              </a:rPr>
              <a:t>Describe the mechanics of left joins and inner joins, highlighting their differences.</a:t>
            </a:r>
          </a:p>
          <a:p>
            <a:pPr marL="571500" lvl="3" indent="-571500">
              <a:buFont typeface="Wingdings" panose="05000000000000000000" pitchFamily="2" charset="2"/>
              <a:buChar char="v"/>
            </a:pPr>
            <a:r>
              <a:rPr lang="en-US" sz="3600" dirty="0">
                <a:latin typeface="+mn-lt"/>
              </a:rPr>
              <a:t>Demonstrate how to apply joins to solve real-world problems in a lab/healthcare setting.</a:t>
            </a:r>
          </a:p>
        </p:txBody>
      </p:sp>
      <p:sp>
        <p:nvSpPr>
          <p:cNvPr id="5" name="Slide Number Placeholder 4"/>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3</a:t>
            </a:fld>
            <a:endParaRPr lang="en-US">
              <a:solidFill>
                <a:prstClr val="black">
                  <a:lumMod val="95000"/>
                  <a:lumOff val="5000"/>
                </a:prstClr>
              </a:solidFill>
            </a:endParaRPr>
          </a:p>
        </p:txBody>
      </p:sp>
    </p:spTree>
    <p:extLst>
      <p:ext uri="{BB962C8B-B14F-4D97-AF65-F5344CB8AC3E}">
        <p14:creationId xmlns:p14="http://schemas.microsoft.com/office/powerpoint/2010/main" val="31836935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9"/>
          <p:cNvSpPr/>
          <p:nvPr/>
        </p:nvSpPr>
        <p:spPr>
          <a:xfrm>
            <a:off x="0" y="0"/>
            <a:ext cx="12191999" cy="6857518"/>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162" name="Google Shape;162;p19"/>
          <p:cNvSpPr txBox="1">
            <a:spLocks noGrp="1"/>
          </p:cNvSpPr>
          <p:nvPr>
            <p:ph type="title"/>
          </p:nvPr>
        </p:nvSpPr>
        <p:spPr>
          <a:xfrm>
            <a:off x="2305327" y="2519421"/>
            <a:ext cx="7581347" cy="1539482"/>
          </a:xfrm>
          <a:prstGeom prst="rect">
            <a:avLst/>
          </a:prstGeom>
          <a:noFill/>
          <a:ln>
            <a:noFill/>
          </a:ln>
        </p:spPr>
        <p:txBody>
          <a:bodyPr spcFirstLastPara="1" wrap="square" lIns="0" tIns="9522" rIns="0" bIns="0" anchor="ctr" anchorCtr="0">
            <a:noAutofit/>
          </a:bodyPr>
          <a:lstStyle/>
          <a:p>
            <a:pPr marL="6803"/>
            <a:r>
              <a:rPr lang="en-US" sz="8812" dirty="0" err="1">
                <a:solidFill>
                  <a:srgbClr val="F0F0F0"/>
                </a:solidFill>
                <a:latin typeface="Consolas" panose="020B0609020204030204" pitchFamily="49" charset="0"/>
                <a:cs typeface="Arial" panose="020B0604020202020204" pitchFamily="34" charset="0"/>
              </a:rPr>
              <a:t>left_join</a:t>
            </a:r>
            <a:r>
              <a:rPr lang="en-US" sz="8812" dirty="0">
                <a:solidFill>
                  <a:srgbClr val="F0F0F0"/>
                </a:solidFill>
                <a:latin typeface="Consolas" panose="020B0609020204030204" pitchFamily="49" charset="0"/>
                <a:cs typeface="Arial" panose="020B0604020202020204" pitchFamily="34" charset="0"/>
              </a:rPr>
              <a:t>()</a:t>
            </a:r>
          </a:p>
        </p:txBody>
      </p:sp>
      <p:sp>
        <p:nvSpPr>
          <p:cNvPr id="2" name="Slide Number Placeholder 1"/>
          <p:cNvSpPr>
            <a:spLocks noGrp="1"/>
          </p:cNvSpPr>
          <p:nvPr>
            <p:ph type="sldNum" idx="12"/>
          </p:nvPr>
        </p:nvSpPr>
        <p:spPr/>
        <p:txBody>
          <a:bodyPr/>
          <a:lstStyle/>
          <a:p>
            <a:fld id="{00000000-1234-1234-1234-123412341234}"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8" name="Google Shape;123;p16"/>
          <p:cNvSpPr txBox="1">
            <a:spLocks/>
          </p:cNvSpPr>
          <p:nvPr/>
        </p:nvSpPr>
        <p:spPr>
          <a:xfrm>
            <a:off x="2807882" y="846738"/>
            <a:ext cx="6576237" cy="777536"/>
          </a:xfrm>
          <a:prstGeom prst="rect">
            <a:avLst/>
          </a:prstGeom>
          <a:noFill/>
          <a:ln>
            <a:noFill/>
          </a:ln>
        </p:spPr>
        <p:txBody>
          <a:bodyPr spcFirstLastPara="1" wrap="square" lIns="0" tIns="6455"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5400" b="0" i="0" u="none" strike="noStrike" cap="none">
                <a:solidFill>
                  <a:srgbClr val="005493"/>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6803"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i="0" u="none" strike="noStrike" kern="0" cap="none" spc="0" normalizeH="0" baseline="0" noProof="0" dirty="0" err="1">
                <a:ln>
                  <a:noFill/>
                </a:ln>
                <a:solidFill>
                  <a:srgbClr val="000000"/>
                </a:solidFill>
                <a:effectLst/>
                <a:uLnTx/>
                <a:uFillTx/>
                <a:latin typeface="Consolas" panose="020B0609020204030204" pitchFamily="49" charset="0"/>
                <a:sym typeface="Calibri"/>
              </a:rPr>
              <a:t>left_join</a:t>
            </a:r>
            <a:r>
              <a:rPr kumimoji="0" lang="en-US" i="0" u="none" strike="noStrike" kern="0" cap="none" spc="0" normalizeH="0" baseline="0" noProof="0" dirty="0">
                <a:ln>
                  <a:noFill/>
                </a:ln>
                <a:solidFill>
                  <a:srgbClr val="000000"/>
                </a:solidFill>
                <a:effectLst/>
                <a:uLnTx/>
                <a:uFillTx/>
                <a:latin typeface="Consolas" panose="020B0609020204030204" pitchFamily="49" charset="0"/>
                <a:sym typeface="Calibri"/>
              </a:rPr>
              <a:t>()</a:t>
            </a:r>
            <a:endParaRPr kumimoji="0" lang="en-US" i="0" u="none" strike="noStrike" kern="0" cap="none" spc="0" normalizeH="0" baseline="0" noProof="0" dirty="0">
              <a:ln>
                <a:noFill/>
              </a:ln>
              <a:solidFill>
                <a:srgbClr val="005493"/>
              </a:solidFill>
              <a:effectLst/>
              <a:uLnTx/>
              <a:uFillTx/>
              <a:latin typeface="Consolas" panose="020B0609020204030204" pitchFamily="49" charset="0"/>
              <a:sym typeface="Calibri"/>
            </a:endParaRP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000" b="0" i="0" u="none" strike="noStrike" kern="0" cap="none" spc="0" normalizeH="0" baseline="0" noProof="0" smtClean="0">
                <a:ln>
                  <a:noFill/>
                </a:ln>
                <a:solidFill>
                  <a:srgbClr val="888888"/>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31</a:t>
            </a:fld>
            <a:endParaRPr kumimoji="0" lang="en-US" sz="1000" b="0" i="0" u="none" strike="noStrike" kern="0" cap="none" spc="0" normalizeH="0" baseline="0" noProof="0" dirty="0">
              <a:ln>
                <a:noFill/>
              </a:ln>
              <a:solidFill>
                <a:srgbClr val="888888"/>
              </a:solidFill>
              <a:effectLst/>
              <a:uLnTx/>
              <a:uFillTx/>
              <a:latin typeface="Arial"/>
              <a:cs typeface="Arial"/>
              <a:sym typeface="Arial"/>
            </a:endParaRPr>
          </a:p>
        </p:txBody>
      </p:sp>
      <p:graphicFrame>
        <p:nvGraphicFramePr>
          <p:cNvPr id="4" name="Google Shape;147;p18">
            <a:extLst>
              <a:ext uri="{FF2B5EF4-FFF2-40B4-BE49-F238E27FC236}">
                <a16:creationId xmlns:a16="http://schemas.microsoft.com/office/drawing/2014/main" id="{36556FB9-809F-9496-2785-CFC7980E8CB6}"/>
              </a:ext>
            </a:extLst>
          </p:cNvPr>
          <p:cNvGraphicFramePr/>
          <p:nvPr/>
        </p:nvGraphicFramePr>
        <p:xfrm>
          <a:off x="7987594" y="7400925"/>
          <a:ext cx="2571461" cy="2201335"/>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1070853">
                  <a:extLst>
                    <a:ext uri="{9D8B030D-6E8A-4147-A177-3AD203B41FA5}">
                      <a16:colId xmlns:a16="http://schemas.microsoft.com/office/drawing/2014/main" val="20000"/>
                    </a:ext>
                  </a:extLst>
                </a:gridCol>
                <a:gridCol w="1500608">
                  <a:extLst>
                    <a:ext uri="{9D8B030D-6E8A-4147-A177-3AD203B41FA5}">
                      <a16:colId xmlns:a16="http://schemas.microsoft.com/office/drawing/2014/main" val="20001"/>
                    </a:ext>
                  </a:extLst>
                </a:gridCol>
              </a:tblGrid>
              <a:tr h="440267">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kumimoji="0" lang="en-US" sz="1800" b="1" i="0" u="none" strike="noStrike" kern="1200" cap="none" spc="0" normalizeH="0" baseline="0" noProof="0" dirty="0" err="1">
                          <a:ln>
                            <a:noFill/>
                          </a:ln>
                          <a:solidFill>
                            <a:prstClr val="white"/>
                          </a:solidFill>
                          <a:effectLst/>
                          <a:uLnTx/>
                          <a:uFillTx/>
                          <a:latin typeface="+mn-lt"/>
                          <a:ea typeface="Times New Roman"/>
                          <a:cs typeface="Times New Roman"/>
                          <a:sym typeface="Times New Roman"/>
                        </a:rPr>
                        <a:t>ItemID</a:t>
                      </a:r>
                      <a:endParaRPr sz="600" u="none" strike="noStrike" cap="none" dirty="0">
                        <a:latin typeface="+mn-lt"/>
                        <a:ea typeface="Times New Roman"/>
                        <a:cs typeface="Times New Roman"/>
                        <a:sym typeface="Times New Roman"/>
                      </a:endParaRPr>
                    </a:p>
                  </a:txBody>
                  <a:tcPr marL="0" marR="0" marT="0" marB="0" anchor="ctr">
                    <a:lnL w="9525" cap="flat" cmpd="sng" algn="ctr">
                      <a:solidFill>
                        <a:srgbClr val="C0504D">
                          <a:shade val="95000"/>
                          <a:satMod val="105000"/>
                        </a:srgbClr>
                      </a:solidFill>
                      <a:prstDash val="solid"/>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kumimoji="0" lang="en-US" sz="1800" b="1" i="0" u="none" strike="noStrike" kern="1200" cap="none" spc="0" normalizeH="0" baseline="0" noProof="0" dirty="0">
                          <a:ln>
                            <a:noFill/>
                          </a:ln>
                          <a:solidFill>
                            <a:prstClr val="white"/>
                          </a:solidFill>
                          <a:effectLst/>
                          <a:uLnTx/>
                          <a:uFillTx/>
                          <a:latin typeface="+mn-lt"/>
                          <a:ea typeface="Times New Roman"/>
                          <a:cs typeface="Times New Roman"/>
                          <a:sym typeface="Times New Roman"/>
                        </a:rPr>
                        <a:t>label</a:t>
                      </a:r>
                      <a:endParaRPr sz="6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extLst>
                  <a:ext uri="{0D108BD9-81ED-4DB2-BD59-A6C34878D82A}">
                    <a16:rowId xmlns:a16="http://schemas.microsoft.com/office/drawing/2014/main" val="10000"/>
                  </a:ext>
                </a:extLst>
              </a:tr>
              <a:tr h="440267">
                <a:tc>
                  <a:txBody>
                    <a:bodyPr/>
                    <a:lstStyle/>
                    <a:p>
                      <a:pPr algn="ctr" rtl="0" fontAlgn="b"/>
                      <a:r>
                        <a:rPr lang="en-US" sz="1600" b="0" dirty="0">
                          <a:effectLst/>
                          <a:latin typeface="Tw Cen MT" panose="020B0602020104020603" pitchFamily="34" charset="0"/>
                        </a:rPr>
                        <a:t>50902</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C0504D">
                        <a:alpha val="40000"/>
                      </a:srgbClr>
                    </a:solidFill>
                  </a:tcPr>
                </a:tc>
                <a:tc>
                  <a:txBody>
                    <a:bodyPr/>
                    <a:lstStyle/>
                    <a:p>
                      <a:pPr algn="ctr" rtl="0" fontAlgn="b"/>
                      <a:r>
                        <a:rPr lang="en-US" sz="1600" b="0" dirty="0">
                          <a:effectLst/>
                          <a:latin typeface="Tw Cen MT" panose="020B0602020104020603" pitchFamily="34" charset="0"/>
                        </a:rPr>
                        <a:t>Creatinine</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C0504D">
                        <a:alpha val="40000"/>
                      </a:srgbClr>
                    </a:solidFill>
                  </a:tcPr>
                </a:tc>
                <a:extLst>
                  <a:ext uri="{0D108BD9-81ED-4DB2-BD59-A6C34878D82A}">
                    <a16:rowId xmlns:a16="http://schemas.microsoft.com/office/drawing/2014/main" val="10001"/>
                  </a:ext>
                </a:extLst>
              </a:tr>
              <a:tr h="440267">
                <a:tc>
                  <a:txBody>
                    <a:bodyPr/>
                    <a:lstStyle/>
                    <a:p>
                      <a:pPr algn="ctr" rtl="0" fontAlgn="b"/>
                      <a:r>
                        <a:rPr lang="en-US" sz="1600" b="0" dirty="0">
                          <a:effectLst/>
                          <a:latin typeface="Tw Cen MT" panose="020B0602020104020603" pitchFamily="34" charset="0"/>
                        </a:rPr>
                        <a:t>50912</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600" b="0">
                          <a:effectLst/>
                          <a:latin typeface="Tw Cen MT" panose="020B0602020104020603" pitchFamily="34" charset="0"/>
                        </a:rPr>
                        <a:t>Potassium</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r h="440267">
                <a:tc>
                  <a:txBody>
                    <a:bodyPr/>
                    <a:lstStyle/>
                    <a:p>
                      <a:pPr algn="ctr" rtl="0" fontAlgn="b"/>
                      <a:r>
                        <a:rPr lang="en-US" sz="1600" b="0">
                          <a:effectLst/>
                          <a:latin typeface="Tw Cen MT" panose="020B0602020104020603" pitchFamily="34" charset="0"/>
                        </a:rPr>
                        <a:t>50971</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600" b="0" dirty="0">
                          <a:effectLst/>
                          <a:latin typeface="Tw Cen MT" panose="020B0602020104020603" pitchFamily="34" charset="0"/>
                        </a:rPr>
                        <a:t>Sodium</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3"/>
                  </a:ext>
                </a:extLst>
              </a:tr>
              <a:tr h="440267">
                <a:tc>
                  <a:txBody>
                    <a:bodyPr/>
                    <a:lstStyle/>
                    <a:p>
                      <a:pPr algn="ctr" rtl="0" fontAlgn="b"/>
                      <a:r>
                        <a:rPr lang="en-US" sz="1600" b="0" dirty="0">
                          <a:effectLst/>
                          <a:latin typeface="Tw Cen MT" panose="020B0602020104020603" pitchFamily="34" charset="0"/>
                        </a:rPr>
                        <a:t>50809</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600" b="0" dirty="0">
                          <a:effectLst/>
                          <a:latin typeface="Tw Cen MT" panose="020B0602020104020603" pitchFamily="34" charset="0"/>
                        </a:rPr>
                        <a:t>Glucose</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6"/>
                  </a:ext>
                </a:extLst>
              </a:tr>
            </a:tbl>
          </a:graphicData>
        </a:graphic>
      </p:graphicFrame>
      <p:sp>
        <p:nvSpPr>
          <p:cNvPr id="5" name="TextBox 7">
            <a:extLst>
              <a:ext uri="{FF2B5EF4-FFF2-40B4-BE49-F238E27FC236}">
                <a16:creationId xmlns:a16="http://schemas.microsoft.com/office/drawing/2014/main" id="{CBA47E70-0275-9065-FC8B-CFB69FE9E4D6}"/>
              </a:ext>
            </a:extLst>
          </p:cNvPr>
          <p:cNvSpPr txBox="1"/>
          <p:nvPr/>
        </p:nvSpPr>
        <p:spPr>
          <a:xfrm>
            <a:off x="1232034" y="2590640"/>
            <a:ext cx="9692640" cy="286232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dirty="0"/>
              <a:t>A left join:</a:t>
            </a:r>
          </a:p>
          <a:p>
            <a:endParaRPr lang="en-US" sz="3600" dirty="0"/>
          </a:p>
          <a:p>
            <a:pPr marL="342900" indent="-342900">
              <a:buAutoNum type="arabicPeriod"/>
            </a:pPr>
            <a:r>
              <a:rPr lang="en-US" sz="3600" dirty="0"/>
              <a:t> </a:t>
            </a:r>
            <a:r>
              <a:rPr lang="en-US" sz="3600" b="1" dirty="0">
                <a:solidFill>
                  <a:srgbClr val="2683C6"/>
                </a:solidFill>
              </a:rPr>
              <a:t>Retains</a:t>
            </a:r>
            <a:r>
              <a:rPr lang="en-US" sz="3600" dirty="0"/>
              <a:t> every row from the left table.</a:t>
            </a:r>
          </a:p>
          <a:p>
            <a:pPr marL="342900" indent="-342900">
              <a:buAutoNum type="arabicPeriod"/>
            </a:pPr>
            <a:r>
              <a:rPr lang="en-US" sz="3600" dirty="0"/>
              <a:t> </a:t>
            </a:r>
            <a:r>
              <a:rPr lang="en-US" sz="3600" b="1" dirty="0">
                <a:solidFill>
                  <a:srgbClr val="87CB3D"/>
                </a:solidFill>
              </a:rPr>
              <a:t>Includes</a:t>
            </a:r>
            <a:r>
              <a:rPr lang="en-US" sz="3600" dirty="0"/>
              <a:t> only matching rows from the right table.</a:t>
            </a:r>
          </a:p>
          <a:p>
            <a:pPr marL="342900" indent="-342900">
              <a:buAutoNum type="arabicPeriod"/>
            </a:pPr>
            <a:r>
              <a:rPr lang="en-US" sz="3600" dirty="0"/>
              <a:t> </a:t>
            </a:r>
            <a:r>
              <a:rPr lang="en-US" sz="3600" b="1" dirty="0">
                <a:solidFill>
                  <a:srgbClr val="FFC000"/>
                </a:solidFill>
              </a:rPr>
              <a:t>Combines</a:t>
            </a:r>
            <a:r>
              <a:rPr lang="en-US" sz="3600" dirty="0"/>
              <a:t> columns from both tables.</a:t>
            </a:r>
          </a:p>
        </p:txBody>
      </p:sp>
    </p:spTree>
    <p:extLst>
      <p:ext uri="{BB962C8B-B14F-4D97-AF65-F5344CB8AC3E}">
        <p14:creationId xmlns:p14="http://schemas.microsoft.com/office/powerpoint/2010/main" val="3442862002"/>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8" name="Google Shape;123;p16"/>
          <p:cNvSpPr txBox="1">
            <a:spLocks/>
          </p:cNvSpPr>
          <p:nvPr/>
        </p:nvSpPr>
        <p:spPr>
          <a:xfrm>
            <a:off x="2807882" y="846738"/>
            <a:ext cx="6576237" cy="777536"/>
          </a:xfrm>
          <a:prstGeom prst="rect">
            <a:avLst/>
          </a:prstGeom>
          <a:noFill/>
          <a:ln>
            <a:noFill/>
          </a:ln>
        </p:spPr>
        <p:txBody>
          <a:bodyPr spcFirstLastPara="1" wrap="square" lIns="0" tIns="6455"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5400" b="0" i="0" u="none" strike="noStrike" cap="none">
                <a:solidFill>
                  <a:srgbClr val="005493"/>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6803"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i="0" u="none" strike="noStrike" kern="0" cap="none" spc="0" normalizeH="0" baseline="0" noProof="0" dirty="0" err="1">
                <a:ln>
                  <a:noFill/>
                </a:ln>
                <a:solidFill>
                  <a:srgbClr val="000000"/>
                </a:solidFill>
                <a:effectLst/>
                <a:uLnTx/>
                <a:uFillTx/>
                <a:latin typeface="Consolas" panose="020B0609020204030204" pitchFamily="49" charset="0"/>
                <a:sym typeface="Calibri"/>
              </a:rPr>
              <a:t>left_join</a:t>
            </a:r>
            <a:r>
              <a:rPr kumimoji="0" lang="en-US" i="0" u="none" strike="noStrike" kern="0" cap="none" spc="0" normalizeH="0" baseline="0" noProof="0" dirty="0">
                <a:ln>
                  <a:noFill/>
                </a:ln>
                <a:solidFill>
                  <a:srgbClr val="000000"/>
                </a:solidFill>
                <a:effectLst/>
                <a:uLnTx/>
                <a:uFillTx/>
                <a:latin typeface="Consolas" panose="020B0609020204030204" pitchFamily="49" charset="0"/>
                <a:sym typeface="Calibri"/>
              </a:rPr>
              <a:t>()</a:t>
            </a:r>
            <a:endParaRPr kumimoji="0" lang="en-US" i="0" u="none" strike="noStrike" kern="0" cap="none" spc="0" normalizeH="0" baseline="0" noProof="0" dirty="0">
              <a:ln>
                <a:noFill/>
              </a:ln>
              <a:solidFill>
                <a:srgbClr val="005493"/>
              </a:solidFill>
              <a:effectLst/>
              <a:uLnTx/>
              <a:uFillTx/>
              <a:latin typeface="Consolas" panose="020B0609020204030204" pitchFamily="49" charset="0"/>
              <a:sym typeface="Calibri"/>
            </a:endParaRP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000" b="0" i="0" u="none" strike="noStrike" kern="0" cap="none" spc="0" normalizeH="0" baseline="0" noProof="0" smtClean="0">
                <a:ln>
                  <a:noFill/>
                </a:ln>
                <a:solidFill>
                  <a:srgbClr val="888888"/>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32</a:t>
            </a:fld>
            <a:endParaRPr kumimoji="0" lang="en-US" sz="1000" b="0" i="0" u="none" strike="noStrike" kern="0" cap="none" spc="0" normalizeH="0" baseline="0" noProof="0" dirty="0">
              <a:ln>
                <a:noFill/>
              </a:ln>
              <a:solidFill>
                <a:srgbClr val="888888"/>
              </a:solidFill>
              <a:effectLst/>
              <a:uLnTx/>
              <a:uFillTx/>
              <a:latin typeface="Arial"/>
              <a:cs typeface="Arial"/>
              <a:sym typeface="Arial"/>
            </a:endParaRPr>
          </a:p>
        </p:txBody>
      </p:sp>
      <p:graphicFrame>
        <p:nvGraphicFramePr>
          <p:cNvPr id="4" name="Google Shape;147;p18">
            <a:extLst>
              <a:ext uri="{FF2B5EF4-FFF2-40B4-BE49-F238E27FC236}">
                <a16:creationId xmlns:a16="http://schemas.microsoft.com/office/drawing/2014/main" id="{36556FB9-809F-9496-2785-CFC7980E8CB6}"/>
              </a:ext>
            </a:extLst>
          </p:cNvPr>
          <p:cNvGraphicFramePr/>
          <p:nvPr/>
        </p:nvGraphicFramePr>
        <p:xfrm>
          <a:off x="7987594" y="7400925"/>
          <a:ext cx="2571461" cy="2201335"/>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1070853">
                  <a:extLst>
                    <a:ext uri="{9D8B030D-6E8A-4147-A177-3AD203B41FA5}">
                      <a16:colId xmlns:a16="http://schemas.microsoft.com/office/drawing/2014/main" val="20000"/>
                    </a:ext>
                  </a:extLst>
                </a:gridCol>
                <a:gridCol w="1500608">
                  <a:extLst>
                    <a:ext uri="{9D8B030D-6E8A-4147-A177-3AD203B41FA5}">
                      <a16:colId xmlns:a16="http://schemas.microsoft.com/office/drawing/2014/main" val="20001"/>
                    </a:ext>
                  </a:extLst>
                </a:gridCol>
              </a:tblGrid>
              <a:tr h="440267">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kumimoji="0" lang="en-US" sz="1800" b="1" i="0" u="none" strike="noStrike" kern="1200" cap="none" spc="0" normalizeH="0" baseline="0" noProof="0" dirty="0" err="1">
                          <a:ln>
                            <a:noFill/>
                          </a:ln>
                          <a:solidFill>
                            <a:prstClr val="white"/>
                          </a:solidFill>
                          <a:effectLst/>
                          <a:uLnTx/>
                          <a:uFillTx/>
                          <a:latin typeface="+mn-lt"/>
                          <a:ea typeface="Times New Roman"/>
                          <a:cs typeface="Times New Roman"/>
                          <a:sym typeface="Times New Roman"/>
                        </a:rPr>
                        <a:t>ItemID</a:t>
                      </a:r>
                      <a:endParaRPr sz="600" u="none" strike="noStrike" cap="none" dirty="0">
                        <a:latin typeface="+mn-lt"/>
                        <a:ea typeface="Times New Roman"/>
                        <a:cs typeface="Times New Roman"/>
                        <a:sym typeface="Times New Roman"/>
                      </a:endParaRPr>
                    </a:p>
                  </a:txBody>
                  <a:tcPr marL="0" marR="0" marT="0" marB="0" anchor="ctr">
                    <a:lnL w="9525" cap="flat" cmpd="sng" algn="ctr">
                      <a:solidFill>
                        <a:srgbClr val="C0504D">
                          <a:shade val="95000"/>
                          <a:satMod val="105000"/>
                        </a:srgbClr>
                      </a:solidFill>
                      <a:prstDash val="solid"/>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kumimoji="0" lang="en-US" sz="1800" b="1" i="0" u="none" strike="noStrike" kern="1200" cap="none" spc="0" normalizeH="0" baseline="0" noProof="0" dirty="0">
                          <a:ln>
                            <a:noFill/>
                          </a:ln>
                          <a:solidFill>
                            <a:prstClr val="white"/>
                          </a:solidFill>
                          <a:effectLst/>
                          <a:uLnTx/>
                          <a:uFillTx/>
                          <a:latin typeface="+mn-lt"/>
                          <a:ea typeface="Times New Roman"/>
                          <a:cs typeface="Times New Roman"/>
                          <a:sym typeface="Times New Roman"/>
                        </a:rPr>
                        <a:t>label</a:t>
                      </a:r>
                      <a:endParaRPr sz="6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extLst>
                  <a:ext uri="{0D108BD9-81ED-4DB2-BD59-A6C34878D82A}">
                    <a16:rowId xmlns:a16="http://schemas.microsoft.com/office/drawing/2014/main" val="10000"/>
                  </a:ext>
                </a:extLst>
              </a:tr>
              <a:tr h="440267">
                <a:tc>
                  <a:txBody>
                    <a:bodyPr/>
                    <a:lstStyle/>
                    <a:p>
                      <a:pPr algn="ctr" rtl="0" fontAlgn="b"/>
                      <a:r>
                        <a:rPr lang="en-US" sz="1600" b="0" dirty="0">
                          <a:effectLst/>
                          <a:latin typeface="Tw Cen MT" panose="020B0602020104020603" pitchFamily="34" charset="0"/>
                        </a:rPr>
                        <a:t>50902</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C0504D">
                        <a:alpha val="40000"/>
                      </a:srgbClr>
                    </a:solidFill>
                  </a:tcPr>
                </a:tc>
                <a:tc>
                  <a:txBody>
                    <a:bodyPr/>
                    <a:lstStyle/>
                    <a:p>
                      <a:pPr algn="ctr" rtl="0" fontAlgn="b"/>
                      <a:r>
                        <a:rPr lang="en-US" sz="1600" b="0" dirty="0">
                          <a:effectLst/>
                          <a:latin typeface="Tw Cen MT" panose="020B0602020104020603" pitchFamily="34" charset="0"/>
                        </a:rPr>
                        <a:t>Creatinine</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C0504D">
                        <a:alpha val="40000"/>
                      </a:srgbClr>
                    </a:solidFill>
                  </a:tcPr>
                </a:tc>
                <a:extLst>
                  <a:ext uri="{0D108BD9-81ED-4DB2-BD59-A6C34878D82A}">
                    <a16:rowId xmlns:a16="http://schemas.microsoft.com/office/drawing/2014/main" val="10001"/>
                  </a:ext>
                </a:extLst>
              </a:tr>
              <a:tr h="440267">
                <a:tc>
                  <a:txBody>
                    <a:bodyPr/>
                    <a:lstStyle/>
                    <a:p>
                      <a:pPr algn="ctr" rtl="0" fontAlgn="b"/>
                      <a:r>
                        <a:rPr lang="en-US" sz="1600" b="0" dirty="0">
                          <a:effectLst/>
                          <a:latin typeface="Tw Cen MT" panose="020B0602020104020603" pitchFamily="34" charset="0"/>
                        </a:rPr>
                        <a:t>50912</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600" b="0">
                          <a:effectLst/>
                          <a:latin typeface="Tw Cen MT" panose="020B0602020104020603" pitchFamily="34" charset="0"/>
                        </a:rPr>
                        <a:t>Potassium</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r h="440267">
                <a:tc>
                  <a:txBody>
                    <a:bodyPr/>
                    <a:lstStyle/>
                    <a:p>
                      <a:pPr algn="ctr" rtl="0" fontAlgn="b"/>
                      <a:r>
                        <a:rPr lang="en-US" sz="1600" b="0">
                          <a:effectLst/>
                          <a:latin typeface="Tw Cen MT" panose="020B0602020104020603" pitchFamily="34" charset="0"/>
                        </a:rPr>
                        <a:t>50971</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600" b="0" dirty="0">
                          <a:effectLst/>
                          <a:latin typeface="Tw Cen MT" panose="020B0602020104020603" pitchFamily="34" charset="0"/>
                        </a:rPr>
                        <a:t>Sodium</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3"/>
                  </a:ext>
                </a:extLst>
              </a:tr>
              <a:tr h="440267">
                <a:tc>
                  <a:txBody>
                    <a:bodyPr/>
                    <a:lstStyle/>
                    <a:p>
                      <a:pPr algn="ctr" rtl="0" fontAlgn="b"/>
                      <a:r>
                        <a:rPr lang="en-US" sz="1600" b="0" dirty="0">
                          <a:effectLst/>
                          <a:latin typeface="Tw Cen MT" panose="020B0602020104020603" pitchFamily="34" charset="0"/>
                        </a:rPr>
                        <a:t>50809</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600" b="0" dirty="0">
                          <a:effectLst/>
                          <a:latin typeface="Tw Cen MT" panose="020B0602020104020603" pitchFamily="34" charset="0"/>
                        </a:rPr>
                        <a:t>Glucose</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6"/>
                  </a:ext>
                </a:extLst>
              </a:tr>
            </a:tbl>
          </a:graphicData>
        </a:graphic>
      </p:graphicFrame>
      <p:sp>
        <p:nvSpPr>
          <p:cNvPr id="2" name="Oval 1">
            <a:extLst>
              <a:ext uri="{FF2B5EF4-FFF2-40B4-BE49-F238E27FC236}">
                <a16:creationId xmlns:a16="http://schemas.microsoft.com/office/drawing/2014/main" id="{F759575D-A86A-583B-9449-ABB511EF870C}"/>
              </a:ext>
            </a:extLst>
          </p:cNvPr>
          <p:cNvSpPr/>
          <p:nvPr/>
        </p:nvSpPr>
        <p:spPr>
          <a:xfrm>
            <a:off x="1052794" y="3486186"/>
            <a:ext cx="2286000" cy="2286000"/>
          </a:xfrm>
          <a:prstGeom prst="ellipse">
            <a:avLst/>
          </a:prstGeom>
          <a:solidFill>
            <a:srgbClr val="4F81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435AF62E-DCD6-CFC1-8881-FC9545D948C6}"/>
              </a:ext>
            </a:extLst>
          </p:cNvPr>
          <p:cNvSpPr/>
          <p:nvPr/>
        </p:nvSpPr>
        <p:spPr>
          <a:xfrm>
            <a:off x="4022535" y="3486186"/>
            <a:ext cx="2286000" cy="2286000"/>
          </a:xfrm>
          <a:prstGeom prst="ellipse">
            <a:avLst/>
          </a:prstGeom>
          <a:solidFill>
            <a:srgbClr val="C0504D"/>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16">
            <a:extLst>
              <a:ext uri="{FF2B5EF4-FFF2-40B4-BE49-F238E27FC236}">
                <a16:creationId xmlns:a16="http://schemas.microsoft.com/office/drawing/2014/main" id="{55541CCE-9A7D-7B60-FF2B-B7E51D36F14D}"/>
              </a:ext>
            </a:extLst>
          </p:cNvPr>
          <p:cNvSpPr/>
          <p:nvPr/>
        </p:nvSpPr>
        <p:spPr>
          <a:xfrm>
            <a:off x="6602962" y="4476786"/>
            <a:ext cx="822960" cy="304800"/>
          </a:xfrm>
          <a:prstGeom prst="rightArrow">
            <a:avLst/>
          </a:prstGeom>
          <a:solidFill>
            <a:srgbClr val="4F81BD"/>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grpSp>
        <p:nvGrpSpPr>
          <p:cNvPr id="18" name="Group 17">
            <a:extLst>
              <a:ext uri="{FF2B5EF4-FFF2-40B4-BE49-F238E27FC236}">
                <a16:creationId xmlns:a16="http://schemas.microsoft.com/office/drawing/2014/main" id="{307E36FC-1E7E-9EBD-B30A-769877F04A14}"/>
              </a:ext>
            </a:extLst>
          </p:cNvPr>
          <p:cNvGrpSpPr/>
          <p:nvPr/>
        </p:nvGrpSpPr>
        <p:grpSpPr>
          <a:xfrm>
            <a:off x="7759217" y="3444749"/>
            <a:ext cx="3386168" cy="2368874"/>
            <a:chOff x="7759217" y="3265889"/>
            <a:chExt cx="3386168" cy="2368874"/>
          </a:xfrm>
        </p:grpSpPr>
        <p:sp>
          <p:nvSpPr>
            <p:cNvPr id="11" name="Oval 10">
              <a:extLst>
                <a:ext uri="{FF2B5EF4-FFF2-40B4-BE49-F238E27FC236}">
                  <a16:creationId xmlns:a16="http://schemas.microsoft.com/office/drawing/2014/main" id="{B25A370A-0E53-E44B-8B7F-846E483CB07F}"/>
                </a:ext>
              </a:extLst>
            </p:cNvPr>
            <p:cNvSpPr/>
            <p:nvPr/>
          </p:nvSpPr>
          <p:spPr>
            <a:xfrm>
              <a:off x="7759217" y="3265889"/>
              <a:ext cx="2286000" cy="2286000"/>
            </a:xfrm>
            <a:prstGeom prst="ellipse">
              <a:avLst/>
            </a:prstGeom>
            <a:solidFill>
              <a:srgbClr val="4F81BD"/>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hidden="1">
              <a:extLst>
                <a:ext uri="{FF2B5EF4-FFF2-40B4-BE49-F238E27FC236}">
                  <a16:creationId xmlns:a16="http://schemas.microsoft.com/office/drawing/2014/main" id="{78D03594-3CBB-D7AE-E363-E398F9264E40}"/>
                </a:ext>
              </a:extLst>
            </p:cNvPr>
            <p:cNvSpPr/>
            <p:nvPr/>
          </p:nvSpPr>
          <p:spPr>
            <a:xfrm>
              <a:off x="8840845" y="3314493"/>
              <a:ext cx="2286000" cy="2286000"/>
            </a:xfrm>
            <a:prstGeom prst="ellipse">
              <a:avLst/>
            </a:prstGeom>
            <a:solidFill>
              <a:srgbClr val="C0504D">
                <a:alpha val="68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288AAFD-7A98-7806-49F7-4A0BB0C6E6A9}"/>
                </a:ext>
              </a:extLst>
            </p:cNvPr>
            <p:cNvSpPr/>
            <p:nvPr/>
          </p:nvSpPr>
          <p:spPr>
            <a:xfrm>
              <a:off x="9393319" y="3287241"/>
              <a:ext cx="1752066" cy="2347522"/>
            </a:xfrm>
            <a:custGeom>
              <a:avLst/>
              <a:gdLst>
                <a:gd name="connsiteX0" fmla="*/ 584469 w 1727469"/>
                <a:gd name="connsiteY0" fmla="*/ 0 h 2286000"/>
                <a:gd name="connsiteX1" fmla="*/ 1727469 w 1727469"/>
                <a:gd name="connsiteY1" fmla="*/ 1143000 h 2286000"/>
                <a:gd name="connsiteX2" fmla="*/ 584469 w 1727469"/>
                <a:gd name="connsiteY2" fmla="*/ 2286000 h 2286000"/>
                <a:gd name="connsiteX3" fmla="*/ 39648 w 1727469"/>
                <a:gd name="connsiteY3" fmla="*/ 2148046 h 2286000"/>
                <a:gd name="connsiteX4" fmla="*/ 0 w 1727469"/>
                <a:gd name="connsiteY4" fmla="*/ 2123960 h 2286000"/>
                <a:gd name="connsiteX5" fmla="*/ 52604 w 1727469"/>
                <a:gd name="connsiteY5" fmla="*/ 2098619 h 2286000"/>
                <a:gd name="connsiteX6" fmla="*/ 650783 w 1727469"/>
                <a:gd name="connsiteY6" fmla="*/ 1093573 h 2286000"/>
                <a:gd name="connsiteX7" fmla="*/ 146845 w 1727469"/>
                <a:gd name="connsiteY7" fmla="*/ 145780 h 2286000"/>
                <a:gd name="connsiteX8" fmla="*/ 92252 w 1727469"/>
                <a:gd name="connsiteY8" fmla="*/ 112613 h 2286000"/>
                <a:gd name="connsiteX9" fmla="*/ 139562 w 1727469"/>
                <a:gd name="connsiteY9" fmla="*/ 89823 h 2286000"/>
                <a:gd name="connsiteX10" fmla="*/ 584469 w 1727469"/>
                <a:gd name="connsiteY10" fmla="*/ 0 h 228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27469" h="2286000">
                  <a:moveTo>
                    <a:pt x="584469" y="0"/>
                  </a:moveTo>
                  <a:cubicBezTo>
                    <a:pt x="1215730" y="0"/>
                    <a:pt x="1727469" y="511739"/>
                    <a:pt x="1727469" y="1143000"/>
                  </a:cubicBezTo>
                  <a:cubicBezTo>
                    <a:pt x="1727469" y="1774261"/>
                    <a:pt x="1215730" y="2286000"/>
                    <a:pt x="584469" y="2286000"/>
                  </a:cubicBezTo>
                  <a:cubicBezTo>
                    <a:pt x="387200" y="2286000"/>
                    <a:pt x="201603" y="2236026"/>
                    <a:pt x="39648" y="2148046"/>
                  </a:cubicBezTo>
                  <a:lnTo>
                    <a:pt x="0" y="2123960"/>
                  </a:lnTo>
                  <a:lnTo>
                    <a:pt x="52604" y="2098619"/>
                  </a:lnTo>
                  <a:cubicBezTo>
                    <a:pt x="408906" y="1905064"/>
                    <a:pt x="650783" y="1527565"/>
                    <a:pt x="650783" y="1093573"/>
                  </a:cubicBezTo>
                  <a:cubicBezTo>
                    <a:pt x="650783" y="699035"/>
                    <a:pt x="450885" y="351185"/>
                    <a:pt x="146845" y="145780"/>
                  </a:cubicBezTo>
                  <a:lnTo>
                    <a:pt x="92252" y="112613"/>
                  </a:lnTo>
                  <a:lnTo>
                    <a:pt x="139562" y="89823"/>
                  </a:lnTo>
                  <a:cubicBezTo>
                    <a:pt x="276309" y="31984"/>
                    <a:pt x="426654" y="0"/>
                    <a:pt x="584469"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5" name="Freeform: Shape 14">
            <a:extLst>
              <a:ext uri="{FF2B5EF4-FFF2-40B4-BE49-F238E27FC236}">
                <a16:creationId xmlns:a16="http://schemas.microsoft.com/office/drawing/2014/main" id="{B3CF7F41-9D70-8F01-21FF-809F4D36C439}"/>
              </a:ext>
            </a:extLst>
          </p:cNvPr>
          <p:cNvSpPr/>
          <p:nvPr/>
        </p:nvSpPr>
        <p:spPr>
          <a:xfrm>
            <a:off x="9391117" y="3486186"/>
            <a:ext cx="1727469" cy="2286000"/>
          </a:xfrm>
          <a:custGeom>
            <a:avLst/>
            <a:gdLst>
              <a:gd name="connsiteX0" fmla="*/ 584469 w 1727469"/>
              <a:gd name="connsiteY0" fmla="*/ 0 h 2286000"/>
              <a:gd name="connsiteX1" fmla="*/ 1727469 w 1727469"/>
              <a:gd name="connsiteY1" fmla="*/ 1143000 h 2286000"/>
              <a:gd name="connsiteX2" fmla="*/ 584469 w 1727469"/>
              <a:gd name="connsiteY2" fmla="*/ 2286000 h 2286000"/>
              <a:gd name="connsiteX3" fmla="*/ 39648 w 1727469"/>
              <a:gd name="connsiteY3" fmla="*/ 2148046 h 2286000"/>
              <a:gd name="connsiteX4" fmla="*/ 0 w 1727469"/>
              <a:gd name="connsiteY4" fmla="*/ 2123960 h 2286000"/>
              <a:gd name="connsiteX5" fmla="*/ 52604 w 1727469"/>
              <a:gd name="connsiteY5" fmla="*/ 2098619 h 2286000"/>
              <a:gd name="connsiteX6" fmla="*/ 650783 w 1727469"/>
              <a:gd name="connsiteY6" fmla="*/ 1093573 h 2286000"/>
              <a:gd name="connsiteX7" fmla="*/ 146845 w 1727469"/>
              <a:gd name="connsiteY7" fmla="*/ 145780 h 2286000"/>
              <a:gd name="connsiteX8" fmla="*/ 92252 w 1727469"/>
              <a:gd name="connsiteY8" fmla="*/ 112613 h 2286000"/>
              <a:gd name="connsiteX9" fmla="*/ 139562 w 1727469"/>
              <a:gd name="connsiteY9" fmla="*/ 89823 h 2286000"/>
              <a:gd name="connsiteX10" fmla="*/ 584469 w 1727469"/>
              <a:gd name="connsiteY10" fmla="*/ 0 h 228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27469" h="2286000">
                <a:moveTo>
                  <a:pt x="584469" y="0"/>
                </a:moveTo>
                <a:cubicBezTo>
                  <a:pt x="1215730" y="0"/>
                  <a:pt x="1727469" y="511739"/>
                  <a:pt x="1727469" y="1143000"/>
                </a:cubicBezTo>
                <a:cubicBezTo>
                  <a:pt x="1727469" y="1774261"/>
                  <a:pt x="1215730" y="2286000"/>
                  <a:pt x="584469" y="2286000"/>
                </a:cubicBezTo>
                <a:cubicBezTo>
                  <a:pt x="387200" y="2286000"/>
                  <a:pt x="201603" y="2236026"/>
                  <a:pt x="39648" y="2148046"/>
                </a:cubicBezTo>
                <a:lnTo>
                  <a:pt x="0" y="2123960"/>
                </a:lnTo>
                <a:lnTo>
                  <a:pt x="52604" y="2098619"/>
                </a:lnTo>
                <a:cubicBezTo>
                  <a:pt x="408906" y="1905064"/>
                  <a:pt x="650783" y="1527565"/>
                  <a:pt x="650783" y="1093573"/>
                </a:cubicBezTo>
                <a:cubicBezTo>
                  <a:pt x="650783" y="699035"/>
                  <a:pt x="450885" y="351185"/>
                  <a:pt x="146845" y="145780"/>
                </a:cubicBezTo>
                <a:lnTo>
                  <a:pt x="92252" y="112613"/>
                </a:lnTo>
                <a:lnTo>
                  <a:pt x="139562" y="89823"/>
                </a:lnTo>
                <a:cubicBezTo>
                  <a:pt x="276309" y="31984"/>
                  <a:pt x="426654" y="0"/>
                  <a:pt x="584469" y="0"/>
                </a:cubicBezTo>
                <a:close/>
              </a:path>
            </a:pathLst>
          </a:custGeom>
          <a:solidFill>
            <a:srgbClr val="C0504D">
              <a:alpha val="0"/>
            </a:srgbClr>
          </a:solidFill>
          <a:ln>
            <a:solidFill>
              <a:srgbClr val="C00000"/>
            </a:solidFill>
          </a:ln>
          <a:effectLst>
            <a:outerShdw blurRad="63500" sx="104000" sy="104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881D95B1-B653-5C18-0A36-552C7FF87D0B}"/>
              </a:ext>
            </a:extLst>
          </p:cNvPr>
          <p:cNvSpPr/>
          <p:nvPr/>
        </p:nvSpPr>
        <p:spPr>
          <a:xfrm>
            <a:off x="8842642" y="3602858"/>
            <a:ext cx="1204372" cy="2008786"/>
          </a:xfrm>
          <a:custGeom>
            <a:avLst/>
            <a:gdLst>
              <a:gd name="connsiteX0" fmla="*/ 647271 w 1204372"/>
              <a:gd name="connsiteY0" fmla="*/ 0 h 2008786"/>
              <a:gd name="connsiteX1" fmla="*/ 700434 w 1204372"/>
              <a:gd name="connsiteY1" fmla="*/ 32298 h 2008786"/>
              <a:gd name="connsiteX2" fmla="*/ 1204372 w 1204372"/>
              <a:gd name="connsiteY2" fmla="*/ 980091 h 2008786"/>
              <a:gd name="connsiteX3" fmla="*/ 606193 w 1204372"/>
              <a:gd name="connsiteY3" fmla="*/ 1985137 h 2008786"/>
              <a:gd name="connsiteX4" fmla="*/ 557101 w 1204372"/>
              <a:gd name="connsiteY4" fmla="*/ 2008786 h 2008786"/>
              <a:gd name="connsiteX5" fmla="*/ 503938 w 1204372"/>
              <a:gd name="connsiteY5" fmla="*/ 1976489 h 2008786"/>
              <a:gd name="connsiteX6" fmla="*/ 0 w 1204372"/>
              <a:gd name="connsiteY6" fmla="*/ 1028695 h 2008786"/>
              <a:gd name="connsiteX7" fmla="*/ 598179 w 1204372"/>
              <a:gd name="connsiteY7" fmla="*/ 23649 h 2008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04372" h="2008786">
                <a:moveTo>
                  <a:pt x="647271" y="0"/>
                </a:moveTo>
                <a:lnTo>
                  <a:pt x="700434" y="32298"/>
                </a:lnTo>
                <a:cubicBezTo>
                  <a:pt x="1004474" y="237703"/>
                  <a:pt x="1204372" y="585553"/>
                  <a:pt x="1204372" y="980091"/>
                </a:cubicBezTo>
                <a:cubicBezTo>
                  <a:pt x="1204372" y="1414083"/>
                  <a:pt x="962495" y="1791582"/>
                  <a:pt x="606193" y="1985137"/>
                </a:cubicBezTo>
                <a:lnTo>
                  <a:pt x="557101" y="2008786"/>
                </a:lnTo>
                <a:lnTo>
                  <a:pt x="503938" y="1976489"/>
                </a:lnTo>
                <a:cubicBezTo>
                  <a:pt x="199898" y="1771083"/>
                  <a:pt x="0" y="1423233"/>
                  <a:pt x="0" y="1028695"/>
                </a:cubicBezTo>
                <a:cubicBezTo>
                  <a:pt x="0" y="594703"/>
                  <a:pt x="241877" y="217204"/>
                  <a:pt x="598179" y="23649"/>
                </a:cubicBezTo>
                <a:close/>
              </a:path>
            </a:pathLst>
          </a:custGeom>
          <a:solidFill>
            <a:srgbClr val="C0504D">
              <a:alpha val="68000"/>
            </a:srgbClr>
          </a:solidFill>
          <a:ln>
            <a:solidFill>
              <a:srgbClr val="C00000"/>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957420922"/>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000" b="0" i="0" u="none" strike="noStrike" kern="0" cap="none" spc="0" normalizeH="0" baseline="0" noProof="0" smtClean="0">
                <a:ln>
                  <a:noFill/>
                </a:ln>
                <a:solidFill>
                  <a:srgbClr val="888888"/>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33</a:t>
            </a:fld>
            <a:endParaRPr kumimoji="0" lang="en-US" sz="1000" b="0" i="0" u="none" strike="noStrike" kern="0" cap="none" spc="0" normalizeH="0" baseline="0" noProof="0" dirty="0">
              <a:ln>
                <a:noFill/>
              </a:ln>
              <a:solidFill>
                <a:srgbClr val="888888"/>
              </a:solidFill>
              <a:effectLst/>
              <a:uLnTx/>
              <a:uFillTx/>
              <a:latin typeface="Arial"/>
              <a:cs typeface="Arial"/>
              <a:sym typeface="Arial"/>
            </a:endParaRPr>
          </a:p>
        </p:txBody>
      </p:sp>
      <p:graphicFrame>
        <p:nvGraphicFramePr>
          <p:cNvPr id="4" name="Google Shape;147;p18">
            <a:extLst>
              <a:ext uri="{FF2B5EF4-FFF2-40B4-BE49-F238E27FC236}">
                <a16:creationId xmlns:a16="http://schemas.microsoft.com/office/drawing/2014/main" id="{36556FB9-809F-9496-2785-CFC7980E8CB6}"/>
              </a:ext>
            </a:extLst>
          </p:cNvPr>
          <p:cNvGraphicFramePr/>
          <p:nvPr/>
        </p:nvGraphicFramePr>
        <p:xfrm>
          <a:off x="7987594" y="7400925"/>
          <a:ext cx="2571461" cy="2201335"/>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1070853">
                  <a:extLst>
                    <a:ext uri="{9D8B030D-6E8A-4147-A177-3AD203B41FA5}">
                      <a16:colId xmlns:a16="http://schemas.microsoft.com/office/drawing/2014/main" val="20000"/>
                    </a:ext>
                  </a:extLst>
                </a:gridCol>
                <a:gridCol w="1500608">
                  <a:extLst>
                    <a:ext uri="{9D8B030D-6E8A-4147-A177-3AD203B41FA5}">
                      <a16:colId xmlns:a16="http://schemas.microsoft.com/office/drawing/2014/main" val="20001"/>
                    </a:ext>
                  </a:extLst>
                </a:gridCol>
              </a:tblGrid>
              <a:tr h="440267">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kumimoji="0" lang="en-US" sz="1800" b="1" i="0" u="none" strike="noStrike" kern="1200" cap="none" spc="0" normalizeH="0" baseline="0" noProof="0" dirty="0" err="1">
                          <a:ln>
                            <a:noFill/>
                          </a:ln>
                          <a:solidFill>
                            <a:prstClr val="white"/>
                          </a:solidFill>
                          <a:effectLst/>
                          <a:uLnTx/>
                          <a:uFillTx/>
                          <a:latin typeface="+mn-lt"/>
                          <a:ea typeface="Times New Roman"/>
                          <a:cs typeface="Times New Roman"/>
                          <a:sym typeface="Times New Roman"/>
                        </a:rPr>
                        <a:t>ItemID</a:t>
                      </a:r>
                      <a:endParaRPr sz="600" u="none" strike="noStrike" cap="none" dirty="0">
                        <a:latin typeface="+mn-lt"/>
                        <a:ea typeface="Times New Roman"/>
                        <a:cs typeface="Times New Roman"/>
                        <a:sym typeface="Times New Roman"/>
                      </a:endParaRPr>
                    </a:p>
                  </a:txBody>
                  <a:tcPr marL="0" marR="0" marT="0" marB="0" anchor="ctr">
                    <a:lnL w="9525" cap="flat" cmpd="sng" algn="ctr">
                      <a:solidFill>
                        <a:srgbClr val="C0504D">
                          <a:shade val="95000"/>
                          <a:satMod val="105000"/>
                        </a:srgbClr>
                      </a:solidFill>
                      <a:prstDash val="solid"/>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kumimoji="0" lang="en-US" sz="1800" b="1" i="0" u="none" strike="noStrike" kern="1200" cap="none" spc="0" normalizeH="0" baseline="0" noProof="0" dirty="0">
                          <a:ln>
                            <a:noFill/>
                          </a:ln>
                          <a:solidFill>
                            <a:prstClr val="white"/>
                          </a:solidFill>
                          <a:effectLst/>
                          <a:uLnTx/>
                          <a:uFillTx/>
                          <a:latin typeface="+mn-lt"/>
                          <a:ea typeface="Times New Roman"/>
                          <a:cs typeface="Times New Roman"/>
                          <a:sym typeface="Times New Roman"/>
                        </a:rPr>
                        <a:t>label</a:t>
                      </a:r>
                      <a:endParaRPr sz="6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extLst>
                  <a:ext uri="{0D108BD9-81ED-4DB2-BD59-A6C34878D82A}">
                    <a16:rowId xmlns:a16="http://schemas.microsoft.com/office/drawing/2014/main" val="10000"/>
                  </a:ext>
                </a:extLst>
              </a:tr>
              <a:tr h="440267">
                <a:tc>
                  <a:txBody>
                    <a:bodyPr/>
                    <a:lstStyle/>
                    <a:p>
                      <a:pPr algn="ctr" rtl="0" fontAlgn="b"/>
                      <a:r>
                        <a:rPr lang="en-US" sz="1600" b="0" dirty="0">
                          <a:effectLst/>
                          <a:latin typeface="Tw Cen MT" panose="020B0602020104020603" pitchFamily="34" charset="0"/>
                        </a:rPr>
                        <a:t>50902</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C0504D">
                        <a:alpha val="40000"/>
                      </a:srgbClr>
                    </a:solidFill>
                  </a:tcPr>
                </a:tc>
                <a:tc>
                  <a:txBody>
                    <a:bodyPr/>
                    <a:lstStyle/>
                    <a:p>
                      <a:pPr algn="ctr" rtl="0" fontAlgn="b"/>
                      <a:r>
                        <a:rPr lang="en-US" sz="1600" b="0" dirty="0">
                          <a:effectLst/>
                          <a:latin typeface="Tw Cen MT" panose="020B0602020104020603" pitchFamily="34" charset="0"/>
                        </a:rPr>
                        <a:t>Creatinine</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C0504D">
                        <a:alpha val="40000"/>
                      </a:srgbClr>
                    </a:solidFill>
                  </a:tcPr>
                </a:tc>
                <a:extLst>
                  <a:ext uri="{0D108BD9-81ED-4DB2-BD59-A6C34878D82A}">
                    <a16:rowId xmlns:a16="http://schemas.microsoft.com/office/drawing/2014/main" val="10001"/>
                  </a:ext>
                </a:extLst>
              </a:tr>
              <a:tr h="440267">
                <a:tc>
                  <a:txBody>
                    <a:bodyPr/>
                    <a:lstStyle/>
                    <a:p>
                      <a:pPr algn="ctr" rtl="0" fontAlgn="b"/>
                      <a:r>
                        <a:rPr lang="en-US" sz="1600" b="0" dirty="0">
                          <a:effectLst/>
                          <a:latin typeface="Tw Cen MT" panose="020B0602020104020603" pitchFamily="34" charset="0"/>
                        </a:rPr>
                        <a:t>50912</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600" b="0">
                          <a:effectLst/>
                          <a:latin typeface="Tw Cen MT" panose="020B0602020104020603" pitchFamily="34" charset="0"/>
                        </a:rPr>
                        <a:t>Potassium</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r h="440267">
                <a:tc>
                  <a:txBody>
                    <a:bodyPr/>
                    <a:lstStyle/>
                    <a:p>
                      <a:pPr algn="ctr" rtl="0" fontAlgn="b"/>
                      <a:r>
                        <a:rPr lang="en-US" sz="1600" b="0">
                          <a:effectLst/>
                          <a:latin typeface="Tw Cen MT" panose="020B0602020104020603" pitchFamily="34" charset="0"/>
                        </a:rPr>
                        <a:t>50971</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600" b="0" dirty="0">
                          <a:effectLst/>
                          <a:latin typeface="Tw Cen MT" panose="020B0602020104020603" pitchFamily="34" charset="0"/>
                        </a:rPr>
                        <a:t>Sodium</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3"/>
                  </a:ext>
                </a:extLst>
              </a:tr>
              <a:tr h="440267">
                <a:tc>
                  <a:txBody>
                    <a:bodyPr/>
                    <a:lstStyle/>
                    <a:p>
                      <a:pPr algn="ctr" rtl="0" fontAlgn="b"/>
                      <a:r>
                        <a:rPr lang="en-US" sz="1600" b="0" dirty="0">
                          <a:effectLst/>
                          <a:latin typeface="Tw Cen MT" panose="020B0602020104020603" pitchFamily="34" charset="0"/>
                        </a:rPr>
                        <a:t>50809</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600" b="0" dirty="0">
                          <a:effectLst/>
                          <a:latin typeface="Tw Cen MT" panose="020B0602020104020603" pitchFamily="34" charset="0"/>
                        </a:rPr>
                        <a:t>Glucose</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6"/>
                  </a:ext>
                </a:extLst>
              </a:tr>
            </a:tbl>
          </a:graphicData>
        </a:graphic>
      </p:graphicFrame>
      <p:sp>
        <p:nvSpPr>
          <p:cNvPr id="99" name="Google Shape;123;p16">
            <a:extLst>
              <a:ext uri="{FF2B5EF4-FFF2-40B4-BE49-F238E27FC236}">
                <a16:creationId xmlns:a16="http://schemas.microsoft.com/office/drawing/2014/main" id="{3858FA99-E85E-BF2A-1F9E-B914167782FB}"/>
              </a:ext>
            </a:extLst>
          </p:cNvPr>
          <p:cNvSpPr txBox="1">
            <a:spLocks/>
          </p:cNvSpPr>
          <p:nvPr/>
        </p:nvSpPr>
        <p:spPr>
          <a:xfrm>
            <a:off x="2807882" y="846738"/>
            <a:ext cx="6576237" cy="777536"/>
          </a:xfrm>
          <a:prstGeom prst="rect">
            <a:avLst/>
          </a:prstGeom>
          <a:noFill/>
          <a:ln>
            <a:noFill/>
          </a:ln>
        </p:spPr>
        <p:txBody>
          <a:bodyPr spcFirstLastPara="1" wrap="square" lIns="0" tIns="6455"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5400" b="0" i="0" u="none" strike="noStrike" cap="none">
                <a:solidFill>
                  <a:srgbClr val="005493"/>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6803"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i="0" u="none" strike="noStrike" kern="0" cap="none" spc="0" normalizeH="0" baseline="0" noProof="0" dirty="0" err="1">
                <a:ln>
                  <a:noFill/>
                </a:ln>
                <a:solidFill>
                  <a:srgbClr val="000000"/>
                </a:solidFill>
                <a:effectLst/>
                <a:uLnTx/>
                <a:uFillTx/>
                <a:latin typeface="Consolas" panose="020B0609020204030204" pitchFamily="49" charset="0"/>
                <a:sym typeface="Calibri"/>
              </a:rPr>
              <a:t>left_join</a:t>
            </a:r>
            <a:r>
              <a:rPr kumimoji="0" lang="en-US" i="0" u="none" strike="noStrike" kern="0" cap="none" spc="0" normalizeH="0" baseline="0" noProof="0" dirty="0">
                <a:ln>
                  <a:noFill/>
                </a:ln>
                <a:solidFill>
                  <a:srgbClr val="000000"/>
                </a:solidFill>
                <a:effectLst/>
                <a:uLnTx/>
                <a:uFillTx/>
                <a:latin typeface="Consolas" panose="020B0609020204030204" pitchFamily="49" charset="0"/>
                <a:sym typeface="Calibri"/>
              </a:rPr>
              <a:t>()</a:t>
            </a:r>
            <a:endParaRPr kumimoji="0" lang="en-US" i="0" u="none" strike="noStrike" kern="0" cap="none" spc="0" normalizeH="0" baseline="0" noProof="0" dirty="0">
              <a:ln>
                <a:noFill/>
              </a:ln>
              <a:solidFill>
                <a:srgbClr val="005493"/>
              </a:solidFill>
              <a:effectLst/>
              <a:uLnTx/>
              <a:uFillTx/>
              <a:latin typeface="Consolas" panose="020B0609020204030204" pitchFamily="49" charset="0"/>
              <a:sym typeface="Calibri"/>
            </a:endParaRPr>
          </a:p>
        </p:txBody>
      </p:sp>
      <p:sp>
        <p:nvSpPr>
          <p:cNvPr id="100" name="Google Shape;131;p17">
            <a:extLst>
              <a:ext uri="{FF2B5EF4-FFF2-40B4-BE49-F238E27FC236}">
                <a16:creationId xmlns:a16="http://schemas.microsoft.com/office/drawing/2014/main" id="{F66FA4B8-CA40-EC6C-E8AC-FCFBD4169B06}"/>
              </a:ext>
            </a:extLst>
          </p:cNvPr>
          <p:cNvSpPr/>
          <p:nvPr/>
        </p:nvSpPr>
        <p:spPr>
          <a:xfrm>
            <a:off x="254833" y="2902172"/>
            <a:ext cx="11864842"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101" name="Google Shape;123;p16">
            <a:extLst>
              <a:ext uri="{FF2B5EF4-FFF2-40B4-BE49-F238E27FC236}">
                <a16:creationId xmlns:a16="http://schemas.microsoft.com/office/drawing/2014/main" id="{74D204DE-833D-2E27-0749-20DD3185DBF7}"/>
              </a:ext>
            </a:extLst>
          </p:cNvPr>
          <p:cNvSpPr txBox="1">
            <a:spLocks/>
          </p:cNvSpPr>
          <p:nvPr/>
        </p:nvSpPr>
        <p:spPr>
          <a:xfrm>
            <a:off x="297619" y="2874764"/>
            <a:ext cx="11894381" cy="777536"/>
          </a:xfrm>
          <a:prstGeom prst="rect">
            <a:avLst/>
          </a:prstGeom>
          <a:noFill/>
          <a:ln>
            <a:noFill/>
          </a:ln>
        </p:spPr>
        <p:txBody>
          <a:bodyPr spcFirstLastPara="1" wrap="square" lIns="0" tIns="6455"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5400" b="0" i="0" u="none" strike="noStrike" cap="none">
                <a:solidFill>
                  <a:srgbClr val="005493"/>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6803"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3600" i="0" u="none" strike="noStrike" kern="0" cap="none" spc="0" normalizeH="0" baseline="0" noProof="0" dirty="0" err="1">
                <a:ln>
                  <a:noFill/>
                </a:ln>
                <a:solidFill>
                  <a:srgbClr val="000000"/>
                </a:solidFill>
                <a:effectLst/>
                <a:uLnTx/>
                <a:uFillTx/>
                <a:latin typeface="Consolas" panose="020B0609020204030204" pitchFamily="49" charset="0"/>
                <a:sym typeface="Calibri"/>
              </a:rPr>
              <a:t>left_join</a:t>
            </a:r>
            <a:r>
              <a:rPr kumimoji="0" lang="en-US" sz="3600" i="0" u="none" strike="noStrike" kern="0" cap="none" spc="0" normalizeH="0" baseline="0" noProof="0" dirty="0">
                <a:ln>
                  <a:noFill/>
                </a:ln>
                <a:solidFill>
                  <a:srgbClr val="000000"/>
                </a:solidFill>
                <a:effectLst/>
                <a:uLnTx/>
                <a:uFillTx/>
                <a:latin typeface="Consolas" panose="020B0609020204030204" pitchFamily="49" charset="0"/>
                <a:sym typeface="Calibri"/>
              </a:rPr>
              <a:t>(</a:t>
            </a:r>
            <a:r>
              <a:rPr kumimoji="0" lang="en-US" sz="3600" i="0" u="none" strike="noStrike" kern="0" cap="none" spc="0" normalizeH="0" baseline="0" noProof="0" dirty="0" err="1">
                <a:ln>
                  <a:noFill/>
                </a:ln>
                <a:solidFill>
                  <a:srgbClr val="000000"/>
                </a:solidFill>
                <a:effectLst/>
                <a:uLnTx/>
                <a:uFillTx/>
                <a:latin typeface="Consolas" panose="020B0609020204030204" pitchFamily="49" charset="0"/>
                <a:sym typeface="Calibri"/>
              </a:rPr>
              <a:t>LABEVENTS,D_LABITEMS,join_by</a:t>
            </a:r>
            <a:r>
              <a:rPr kumimoji="0" lang="en-US" sz="3600" i="0" u="none" strike="noStrike" kern="0" cap="none" spc="0" normalizeH="0" baseline="0" noProof="0" dirty="0">
                <a:ln>
                  <a:noFill/>
                </a:ln>
                <a:solidFill>
                  <a:srgbClr val="000000"/>
                </a:solidFill>
                <a:effectLst/>
                <a:uLnTx/>
                <a:uFillTx/>
                <a:latin typeface="Consolas" panose="020B0609020204030204" pitchFamily="49" charset="0"/>
                <a:sym typeface="Calibri"/>
              </a:rPr>
              <a:t>(</a:t>
            </a:r>
            <a:r>
              <a:rPr kumimoji="0" lang="en-US" sz="3600" i="0" u="none" strike="noStrike" kern="0" cap="none" spc="0" normalizeH="0" baseline="0" noProof="0" dirty="0" err="1">
                <a:ln>
                  <a:noFill/>
                </a:ln>
                <a:solidFill>
                  <a:srgbClr val="000000"/>
                </a:solidFill>
                <a:effectLst/>
                <a:uLnTx/>
                <a:uFillTx/>
                <a:latin typeface="Consolas" panose="020B0609020204030204" pitchFamily="49" charset="0"/>
                <a:sym typeface="Calibri"/>
              </a:rPr>
              <a:t>itemid</a:t>
            </a:r>
            <a:r>
              <a:rPr kumimoji="0" lang="en-US" sz="3600" i="0" u="none" strike="noStrike" kern="0" cap="none" spc="0" normalizeH="0" baseline="0" noProof="0" dirty="0">
                <a:ln>
                  <a:noFill/>
                </a:ln>
                <a:solidFill>
                  <a:srgbClr val="000000"/>
                </a:solidFill>
                <a:effectLst/>
                <a:uLnTx/>
                <a:uFillTx/>
                <a:latin typeface="Consolas" panose="020B0609020204030204" pitchFamily="49" charset="0"/>
                <a:sym typeface="Calibri"/>
              </a:rPr>
              <a:t>))</a:t>
            </a:r>
            <a:endParaRPr kumimoji="0" lang="en-US" sz="3400" i="0" u="none" strike="noStrike" kern="0" cap="none" spc="0" normalizeH="0" baseline="0" noProof="0" dirty="0">
              <a:ln>
                <a:noFill/>
              </a:ln>
              <a:solidFill>
                <a:srgbClr val="005493"/>
              </a:solidFill>
              <a:effectLst/>
              <a:uLnTx/>
              <a:uFillTx/>
              <a:latin typeface="Consolas" panose="020B0609020204030204" pitchFamily="49" charset="0"/>
              <a:sym typeface="Calibri"/>
            </a:endParaRPr>
          </a:p>
        </p:txBody>
      </p:sp>
      <p:graphicFrame>
        <p:nvGraphicFramePr>
          <p:cNvPr id="102" name="Google Shape;147;p18">
            <a:extLst>
              <a:ext uri="{FF2B5EF4-FFF2-40B4-BE49-F238E27FC236}">
                <a16:creationId xmlns:a16="http://schemas.microsoft.com/office/drawing/2014/main" id="{916B534A-FF3A-2833-B44D-F08EE11D1DE7}"/>
              </a:ext>
            </a:extLst>
          </p:cNvPr>
          <p:cNvGraphicFramePr/>
          <p:nvPr>
            <p:extLst>
              <p:ext uri="{D42A27DB-BD31-4B8C-83A1-F6EECF244321}">
                <p14:modId xmlns:p14="http://schemas.microsoft.com/office/powerpoint/2010/main" val="285598250"/>
              </p:ext>
            </p:extLst>
          </p:nvPr>
        </p:nvGraphicFramePr>
        <p:xfrm>
          <a:off x="3125146" y="3844461"/>
          <a:ext cx="1770876" cy="2629452"/>
        </p:xfrm>
        <a:graphic>
          <a:graphicData uri="http://schemas.openxmlformats.org/drawingml/2006/table">
            <a:tbl>
              <a:tblPr firstRow="1" bandRow="1">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effectLst>
                  <a:outerShdw blurRad="40000" dist="20000" dir="5400000" rotWithShape="0">
                    <a:srgbClr val="000000">
                      <a:alpha val="38000"/>
                    </a:srgbClr>
                  </a:outerShdw>
                </a:effectLst>
              </a:tblPr>
              <a:tblGrid>
                <a:gridCol w="910019">
                  <a:extLst>
                    <a:ext uri="{9D8B030D-6E8A-4147-A177-3AD203B41FA5}">
                      <a16:colId xmlns:a16="http://schemas.microsoft.com/office/drawing/2014/main" val="20000"/>
                    </a:ext>
                  </a:extLst>
                </a:gridCol>
                <a:gridCol w="860857">
                  <a:extLst>
                    <a:ext uri="{9D8B030D-6E8A-4147-A177-3AD203B41FA5}">
                      <a16:colId xmlns:a16="http://schemas.microsoft.com/office/drawing/2014/main" val="20001"/>
                    </a:ext>
                  </a:extLst>
                </a:gridCol>
              </a:tblGrid>
              <a:tr h="438242">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lang="en-US" sz="2000" b="1" u="none" strike="noStrike" kern="1200" cap="none" dirty="0" err="1">
                          <a:solidFill>
                            <a:schemeClr val="lt1"/>
                          </a:solidFill>
                          <a:latin typeface="+mn-lt"/>
                          <a:ea typeface="Times New Roman"/>
                          <a:cs typeface="Times New Roman"/>
                          <a:sym typeface="Times New Roman"/>
                        </a:rPr>
                        <a:t>ItemID</a:t>
                      </a:r>
                      <a:endParaRPr sz="18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a:noFill/>
                    </a:lnR>
                    <a:lnT w="9525" cap="flat" cmpd="sng" algn="ctr">
                      <a:solidFill>
                        <a:srgbClr val="4F81B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lang="en-US" sz="2000" b="1" u="none" strike="noStrike" kern="1200" cap="none" dirty="0">
                          <a:solidFill>
                            <a:schemeClr val="lt1"/>
                          </a:solidFill>
                          <a:latin typeface="+mn-lt"/>
                          <a:ea typeface="Times New Roman"/>
                          <a:cs typeface="Times New Roman"/>
                          <a:sym typeface="Times New Roman"/>
                        </a:rPr>
                        <a:t>value</a:t>
                      </a:r>
                      <a:endParaRPr sz="18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4F81B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10000"/>
                  </a:ext>
                </a:extLst>
              </a:tr>
              <a:tr h="438242">
                <a:tc>
                  <a:txBody>
                    <a:bodyPr/>
                    <a:lstStyle/>
                    <a:p>
                      <a:pPr algn="ctr" rtl="0" fontAlgn="b"/>
                      <a:r>
                        <a:rPr lang="en-US" sz="1800" b="0" dirty="0">
                          <a:effectLst/>
                          <a:latin typeface="Tw Cen MT" panose="020B0602020104020603" pitchFamily="34" charset="0"/>
                        </a:rPr>
                        <a:t>50902</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p>
                      <a:pPr algn="ctr" rtl="0" fontAlgn="b"/>
                      <a:r>
                        <a:rPr lang="en-US" sz="1800" b="0" dirty="0">
                          <a:effectLst/>
                          <a:latin typeface="Tw Cen MT" panose="020B0602020104020603" pitchFamily="34" charset="0"/>
                        </a:rPr>
                        <a:t>97</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25400" cap="flat" cmpd="sng" algn="ctr">
                      <a:solidFill>
                        <a:srgbClr val="FFFFFF"/>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4F81BD">
                        <a:alpha val="40000"/>
                      </a:srgbClr>
                    </a:solidFill>
                  </a:tcPr>
                </a:tc>
                <a:extLst>
                  <a:ext uri="{0D108BD9-81ED-4DB2-BD59-A6C34878D82A}">
                    <a16:rowId xmlns:a16="http://schemas.microsoft.com/office/drawing/2014/main" val="10001"/>
                  </a:ext>
                </a:extLst>
              </a:tr>
              <a:tr h="438242">
                <a:tc>
                  <a:txBody>
                    <a:bodyPr/>
                    <a:lstStyle/>
                    <a:p>
                      <a:pPr algn="ctr" rtl="0" fontAlgn="b"/>
                      <a:r>
                        <a:rPr lang="en-US" sz="1800" b="0" dirty="0">
                          <a:effectLst/>
                          <a:latin typeface="Tw Cen MT" panose="020B0602020104020603" pitchFamily="34" charset="0"/>
                        </a:rPr>
                        <a:t>50912</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p>
                      <a:pPr algn="ctr" rtl="0" fontAlgn="b"/>
                      <a:r>
                        <a:rPr lang="en-US" sz="1800" b="0" dirty="0">
                          <a:effectLst/>
                          <a:latin typeface="Tw Cen MT" panose="020B0602020104020603" pitchFamily="34" charset="0"/>
                        </a:rPr>
                        <a:t>2.6</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2"/>
                  </a:ext>
                </a:extLst>
              </a:tr>
              <a:tr h="438242">
                <a:tc>
                  <a:txBody>
                    <a:bodyPr/>
                    <a:lstStyle/>
                    <a:p>
                      <a:pPr algn="ctr" rtl="0" fontAlgn="b"/>
                      <a:r>
                        <a:rPr lang="en-US" sz="1800" b="0" dirty="0">
                          <a:effectLst/>
                          <a:latin typeface="Tw Cen MT" panose="020B0602020104020603" pitchFamily="34" charset="0"/>
                        </a:rPr>
                        <a:t>50971</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p>
                      <a:pPr algn="ctr" rtl="0" fontAlgn="b"/>
                      <a:r>
                        <a:rPr lang="en-US" sz="1800" b="0" dirty="0">
                          <a:effectLst/>
                          <a:latin typeface="Tw Cen MT" panose="020B0602020104020603" pitchFamily="34" charset="0"/>
                        </a:rPr>
                        <a:t>4.3</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3"/>
                  </a:ext>
                </a:extLst>
              </a:tr>
              <a:tr h="438242">
                <a:tc>
                  <a:txBody>
                    <a:bodyPr/>
                    <a:lstStyle/>
                    <a:p>
                      <a:pPr algn="ctr" rtl="0" fontAlgn="b"/>
                      <a:r>
                        <a:rPr lang="en-US" sz="1800" b="0" dirty="0">
                          <a:effectLst/>
                          <a:latin typeface="Tw Cen MT" panose="020B0602020104020603" pitchFamily="34" charset="0"/>
                        </a:rPr>
                        <a:t>50983</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p>
                      <a:pPr algn="ctr" rtl="0" fontAlgn="b"/>
                      <a:r>
                        <a:rPr lang="en-US" sz="1800" b="0" dirty="0">
                          <a:effectLst/>
                          <a:latin typeface="Tw Cen MT" panose="020B0602020104020603" pitchFamily="34" charset="0"/>
                        </a:rPr>
                        <a:t>141</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6"/>
                  </a:ext>
                </a:extLst>
              </a:tr>
              <a:tr h="438242">
                <a:tc>
                  <a:txBody>
                    <a:bodyPr/>
                    <a:lstStyle/>
                    <a:p>
                      <a:pPr algn="ctr" rtl="0" fontAlgn="b"/>
                      <a:r>
                        <a:rPr lang="en-US" sz="1800" b="0" dirty="0">
                          <a:effectLst/>
                          <a:latin typeface="Tw Cen MT" panose="020B0602020104020603" pitchFamily="34" charset="0"/>
                        </a:rPr>
                        <a:t>51006</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p>
                      <a:pPr algn="ctr" rtl="0" fontAlgn="b"/>
                      <a:r>
                        <a:rPr lang="en-US" sz="1800" b="0" dirty="0">
                          <a:effectLst/>
                          <a:latin typeface="Tw Cen MT" panose="020B0602020104020603" pitchFamily="34" charset="0"/>
                        </a:rPr>
                        <a:t>32</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391442035"/>
                  </a:ext>
                </a:extLst>
              </a:tr>
            </a:tbl>
          </a:graphicData>
        </a:graphic>
      </p:graphicFrame>
      <p:graphicFrame>
        <p:nvGraphicFramePr>
          <p:cNvPr id="103" name="Google Shape;147;p18">
            <a:extLst>
              <a:ext uri="{FF2B5EF4-FFF2-40B4-BE49-F238E27FC236}">
                <a16:creationId xmlns:a16="http://schemas.microsoft.com/office/drawing/2014/main" id="{D4701069-E4BC-1BFA-BE49-3B97335442E4}"/>
              </a:ext>
            </a:extLst>
          </p:cNvPr>
          <p:cNvGraphicFramePr/>
          <p:nvPr>
            <p:extLst>
              <p:ext uri="{D42A27DB-BD31-4B8C-83A1-F6EECF244321}">
                <p14:modId xmlns:p14="http://schemas.microsoft.com/office/powerpoint/2010/main" val="4095449267"/>
              </p:ext>
            </p:extLst>
          </p:nvPr>
        </p:nvGraphicFramePr>
        <p:xfrm>
          <a:off x="6317828" y="4723934"/>
          <a:ext cx="2571461" cy="432155"/>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1070853">
                  <a:extLst>
                    <a:ext uri="{9D8B030D-6E8A-4147-A177-3AD203B41FA5}">
                      <a16:colId xmlns:a16="http://schemas.microsoft.com/office/drawing/2014/main" val="20000"/>
                    </a:ext>
                  </a:extLst>
                </a:gridCol>
                <a:gridCol w="1500608">
                  <a:extLst>
                    <a:ext uri="{9D8B030D-6E8A-4147-A177-3AD203B41FA5}">
                      <a16:colId xmlns:a16="http://schemas.microsoft.com/office/drawing/2014/main" val="20001"/>
                    </a:ext>
                  </a:extLst>
                </a:gridCol>
              </a:tblGrid>
              <a:tr h="432155">
                <a:tc>
                  <a:txBody>
                    <a:bodyPr/>
                    <a:lstStyle/>
                    <a:p>
                      <a:pPr algn="ctr" rtl="0" fontAlgn="b"/>
                      <a:r>
                        <a:rPr lang="en-US" sz="1800" b="0" dirty="0">
                          <a:effectLst/>
                          <a:latin typeface="Tw Cen MT" panose="020B0602020104020603" pitchFamily="34" charset="0"/>
                        </a:rPr>
                        <a:t>50912</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p>
                      <a:pPr algn="ctr" rtl="0" fontAlgn="b"/>
                      <a:r>
                        <a:rPr lang="en-US" sz="2000" b="0" i="0" kern="1200" dirty="0">
                          <a:solidFill>
                            <a:schemeClr val="tx1"/>
                          </a:solidFill>
                          <a:effectLst/>
                          <a:latin typeface="Tw Cen MT" panose="020B0602020104020603" pitchFamily="34" charset="0"/>
                          <a:ea typeface="+mn-ea"/>
                          <a:cs typeface="+mn-cs"/>
                        </a:rPr>
                        <a:t>Creatinine</a:t>
                      </a:r>
                      <a:endParaRPr lang="en-US" sz="18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bl>
          </a:graphicData>
        </a:graphic>
      </p:graphicFrame>
      <p:graphicFrame>
        <p:nvGraphicFramePr>
          <p:cNvPr id="104" name="Google Shape;147;p18">
            <a:extLst>
              <a:ext uri="{FF2B5EF4-FFF2-40B4-BE49-F238E27FC236}">
                <a16:creationId xmlns:a16="http://schemas.microsoft.com/office/drawing/2014/main" id="{58C58B34-77DA-A605-EB82-232099F3F0EA}"/>
              </a:ext>
            </a:extLst>
          </p:cNvPr>
          <p:cNvGraphicFramePr/>
          <p:nvPr>
            <p:extLst>
              <p:ext uri="{D42A27DB-BD31-4B8C-83A1-F6EECF244321}">
                <p14:modId xmlns:p14="http://schemas.microsoft.com/office/powerpoint/2010/main" val="2950778777"/>
              </p:ext>
            </p:extLst>
          </p:nvPr>
        </p:nvGraphicFramePr>
        <p:xfrm>
          <a:off x="6315447" y="5157323"/>
          <a:ext cx="2571461" cy="439297"/>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1070853">
                  <a:extLst>
                    <a:ext uri="{9D8B030D-6E8A-4147-A177-3AD203B41FA5}">
                      <a16:colId xmlns:a16="http://schemas.microsoft.com/office/drawing/2014/main" val="20000"/>
                    </a:ext>
                  </a:extLst>
                </a:gridCol>
                <a:gridCol w="1500608">
                  <a:extLst>
                    <a:ext uri="{9D8B030D-6E8A-4147-A177-3AD203B41FA5}">
                      <a16:colId xmlns:a16="http://schemas.microsoft.com/office/drawing/2014/main" val="20001"/>
                    </a:ext>
                  </a:extLst>
                </a:gridCol>
              </a:tblGrid>
              <a:tr h="439297">
                <a:tc>
                  <a:txBody>
                    <a:bodyPr/>
                    <a:lstStyle/>
                    <a:p>
                      <a:pPr algn="ctr" rtl="0" fontAlgn="b"/>
                      <a:r>
                        <a:rPr lang="en-US" sz="1800" b="0" dirty="0">
                          <a:effectLst/>
                          <a:latin typeface="Tw Cen MT" panose="020B0602020104020603" pitchFamily="34" charset="0"/>
                        </a:rPr>
                        <a:t>50971</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round/>
                      <a:headEnd type="none" w="med" len="med"/>
                      <a:tailEnd type="none" w="med" len="me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p>
                      <a:pPr algn="ctr" rtl="0" fontAlgn="b"/>
                      <a:r>
                        <a:rPr lang="en-US" sz="2000" b="0" dirty="0">
                          <a:effectLst/>
                          <a:latin typeface="Tw Cen MT" panose="020B0602020104020603" pitchFamily="34" charset="0"/>
                        </a:rPr>
                        <a:t>Potassium</a:t>
                      </a:r>
                      <a:endParaRPr lang="en-US" sz="18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round/>
                      <a:headEnd type="none" w="med" len="med"/>
                      <a:tailEnd type="none" w="med" len="me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3"/>
                  </a:ext>
                </a:extLst>
              </a:tr>
            </a:tbl>
          </a:graphicData>
        </a:graphic>
      </p:graphicFrame>
      <p:graphicFrame>
        <p:nvGraphicFramePr>
          <p:cNvPr id="105" name="Google Shape;147;p18" hidden="1">
            <a:extLst>
              <a:ext uri="{FF2B5EF4-FFF2-40B4-BE49-F238E27FC236}">
                <a16:creationId xmlns:a16="http://schemas.microsoft.com/office/drawing/2014/main" id="{BCCAFC49-88B9-61A0-5B15-8629ACE295CB}"/>
              </a:ext>
            </a:extLst>
          </p:cNvPr>
          <p:cNvGraphicFramePr/>
          <p:nvPr>
            <p:extLst>
              <p:ext uri="{D42A27DB-BD31-4B8C-83A1-F6EECF244321}">
                <p14:modId xmlns:p14="http://schemas.microsoft.com/office/powerpoint/2010/main" val="2690315036"/>
              </p:ext>
            </p:extLst>
          </p:nvPr>
        </p:nvGraphicFramePr>
        <p:xfrm>
          <a:off x="6317828" y="5599443"/>
          <a:ext cx="2571461" cy="435328"/>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1070853">
                  <a:extLst>
                    <a:ext uri="{9D8B030D-6E8A-4147-A177-3AD203B41FA5}">
                      <a16:colId xmlns:a16="http://schemas.microsoft.com/office/drawing/2014/main" val="20000"/>
                    </a:ext>
                  </a:extLst>
                </a:gridCol>
                <a:gridCol w="1500608">
                  <a:extLst>
                    <a:ext uri="{9D8B030D-6E8A-4147-A177-3AD203B41FA5}">
                      <a16:colId xmlns:a16="http://schemas.microsoft.com/office/drawing/2014/main" val="20001"/>
                    </a:ext>
                  </a:extLst>
                </a:gridCol>
              </a:tblGrid>
              <a:tr h="435328">
                <a:tc>
                  <a:txBody>
                    <a:bodyPr/>
                    <a:lstStyle/>
                    <a:p>
                      <a:pPr algn="ctr" rtl="0" fontAlgn="b"/>
                      <a:r>
                        <a:rPr lang="en-US" sz="1800" b="0" dirty="0">
                          <a:effectLst/>
                          <a:latin typeface="Tw Cen MT" panose="020B0602020104020603" pitchFamily="34" charset="0"/>
                        </a:rPr>
                        <a:t>50809</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round/>
                      <a:headEnd type="none" w="med" len="med"/>
                      <a:tailEnd type="none" w="med" len="me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p>
                      <a:pPr algn="ctr" rtl="0" fontAlgn="b"/>
                      <a:r>
                        <a:rPr lang="en-US" sz="2000" b="0" dirty="0">
                          <a:effectLst/>
                          <a:latin typeface="Tw Cen MT" panose="020B0602020104020603" pitchFamily="34" charset="0"/>
                        </a:rPr>
                        <a:t>Glucose</a:t>
                      </a:r>
                      <a:endParaRPr lang="en-US" sz="18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round/>
                      <a:headEnd type="none" w="med" len="med"/>
                      <a:tailEnd type="none" w="med" len="me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3"/>
                  </a:ext>
                </a:extLst>
              </a:tr>
            </a:tbl>
          </a:graphicData>
        </a:graphic>
      </p:graphicFrame>
      <p:graphicFrame>
        <p:nvGraphicFramePr>
          <p:cNvPr id="106" name="Google Shape;147;p18">
            <a:extLst>
              <a:ext uri="{FF2B5EF4-FFF2-40B4-BE49-F238E27FC236}">
                <a16:creationId xmlns:a16="http://schemas.microsoft.com/office/drawing/2014/main" id="{FB76F9BE-7298-7CEB-C7E0-339FC99CAA0B}"/>
              </a:ext>
            </a:extLst>
          </p:cNvPr>
          <p:cNvGraphicFramePr/>
          <p:nvPr>
            <p:extLst>
              <p:ext uri="{D42A27DB-BD31-4B8C-83A1-F6EECF244321}">
                <p14:modId xmlns:p14="http://schemas.microsoft.com/office/powerpoint/2010/main" val="3009975648"/>
              </p:ext>
            </p:extLst>
          </p:nvPr>
        </p:nvGraphicFramePr>
        <p:xfrm>
          <a:off x="6315198" y="4298486"/>
          <a:ext cx="2571461" cy="416278"/>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tblPr>
              <a:tblGrid>
                <a:gridCol w="1070853">
                  <a:extLst>
                    <a:ext uri="{9D8B030D-6E8A-4147-A177-3AD203B41FA5}">
                      <a16:colId xmlns:a16="http://schemas.microsoft.com/office/drawing/2014/main" val="20000"/>
                    </a:ext>
                  </a:extLst>
                </a:gridCol>
                <a:gridCol w="1500608">
                  <a:extLst>
                    <a:ext uri="{9D8B030D-6E8A-4147-A177-3AD203B41FA5}">
                      <a16:colId xmlns:a16="http://schemas.microsoft.com/office/drawing/2014/main" val="20001"/>
                    </a:ext>
                  </a:extLst>
                </a:gridCol>
              </a:tblGrid>
              <a:tr h="416278">
                <a:tc>
                  <a:txBody>
                    <a:bodyPr/>
                    <a:lstStyle/>
                    <a:p>
                      <a:pPr algn="ctr" rtl="0" fontAlgn="b"/>
                      <a:r>
                        <a:rPr lang="en-US" sz="1800" b="0" dirty="0">
                          <a:effectLst/>
                          <a:latin typeface="Tw Cen MT" panose="020B0602020104020603" pitchFamily="34" charset="0"/>
                        </a:rPr>
                        <a:t>50902</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p>
                      <a:pPr algn="ctr" rtl="0" fontAlgn="b"/>
                      <a:r>
                        <a:rPr lang="en-US" sz="2000" b="0" dirty="0">
                          <a:effectLst/>
                          <a:latin typeface="Tw Cen MT" panose="020B0602020104020603" pitchFamily="34" charset="0"/>
                        </a:rPr>
                        <a:t>Chloride</a:t>
                      </a:r>
                      <a:endParaRPr lang="en-US" sz="18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bl>
          </a:graphicData>
        </a:graphic>
      </p:graphicFrame>
      <p:graphicFrame>
        <p:nvGraphicFramePr>
          <p:cNvPr id="107" name="Google Shape;147;p18">
            <a:extLst>
              <a:ext uri="{FF2B5EF4-FFF2-40B4-BE49-F238E27FC236}">
                <a16:creationId xmlns:a16="http://schemas.microsoft.com/office/drawing/2014/main" id="{D07CD71D-B0DC-767E-6FCC-1E57E2081970}"/>
              </a:ext>
            </a:extLst>
          </p:cNvPr>
          <p:cNvGraphicFramePr/>
          <p:nvPr>
            <p:extLst>
              <p:ext uri="{D42A27DB-BD31-4B8C-83A1-F6EECF244321}">
                <p14:modId xmlns:p14="http://schemas.microsoft.com/office/powerpoint/2010/main" val="3791431181"/>
              </p:ext>
            </p:extLst>
          </p:nvPr>
        </p:nvGraphicFramePr>
        <p:xfrm>
          <a:off x="6315198" y="3844461"/>
          <a:ext cx="2571461" cy="440267"/>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1070853">
                  <a:extLst>
                    <a:ext uri="{9D8B030D-6E8A-4147-A177-3AD203B41FA5}">
                      <a16:colId xmlns:a16="http://schemas.microsoft.com/office/drawing/2014/main" val="20000"/>
                    </a:ext>
                  </a:extLst>
                </a:gridCol>
                <a:gridCol w="1500608">
                  <a:extLst>
                    <a:ext uri="{9D8B030D-6E8A-4147-A177-3AD203B41FA5}">
                      <a16:colId xmlns:a16="http://schemas.microsoft.com/office/drawing/2014/main" val="20001"/>
                    </a:ext>
                  </a:extLst>
                </a:gridCol>
              </a:tblGrid>
              <a:tr h="440267">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kumimoji="0" lang="en-US" sz="1800" b="1" i="0" u="none" strike="noStrike" kern="1200" cap="none" spc="0" normalizeH="0" baseline="0" noProof="0" dirty="0" err="1">
                          <a:ln>
                            <a:noFill/>
                          </a:ln>
                          <a:solidFill>
                            <a:prstClr val="white"/>
                          </a:solidFill>
                          <a:effectLst/>
                          <a:uLnTx/>
                          <a:uFillTx/>
                          <a:latin typeface="+mn-lt"/>
                          <a:ea typeface="Times New Roman"/>
                          <a:cs typeface="Times New Roman"/>
                          <a:sym typeface="Times New Roman"/>
                        </a:rPr>
                        <a:t>ItemID</a:t>
                      </a:r>
                      <a:endParaRPr sz="600" u="none" strike="noStrike" cap="none" dirty="0">
                        <a:latin typeface="+mn-lt"/>
                        <a:ea typeface="Times New Roman"/>
                        <a:cs typeface="Times New Roman"/>
                        <a:sym typeface="Times New Roman"/>
                      </a:endParaRPr>
                    </a:p>
                  </a:txBody>
                  <a:tcPr marL="0" marR="0" marT="0" marB="0" anchor="ctr">
                    <a:lnL w="9525" cap="flat" cmpd="sng" algn="ctr">
                      <a:solidFill>
                        <a:srgbClr val="C0504D">
                          <a:shade val="95000"/>
                          <a:satMod val="105000"/>
                        </a:srgbClr>
                      </a:solidFill>
                      <a:prstDash val="solid"/>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kumimoji="0" lang="en-US" sz="1800" b="1" i="0" u="none" strike="noStrike" kern="1200" cap="none" spc="0" normalizeH="0" baseline="0" noProof="0" dirty="0">
                          <a:ln>
                            <a:noFill/>
                          </a:ln>
                          <a:solidFill>
                            <a:prstClr val="white"/>
                          </a:solidFill>
                          <a:effectLst/>
                          <a:uLnTx/>
                          <a:uFillTx/>
                          <a:latin typeface="+mn-lt"/>
                          <a:ea typeface="Times New Roman"/>
                          <a:cs typeface="Times New Roman"/>
                          <a:sym typeface="Times New Roman"/>
                        </a:rPr>
                        <a:t>label</a:t>
                      </a:r>
                      <a:endParaRPr sz="6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extLst>
                  <a:ext uri="{0D108BD9-81ED-4DB2-BD59-A6C34878D82A}">
                    <a16:rowId xmlns:a16="http://schemas.microsoft.com/office/drawing/2014/main" val="10000"/>
                  </a:ext>
                </a:extLst>
              </a:tr>
            </a:tbl>
          </a:graphicData>
        </a:graphic>
      </p:graphicFrame>
      <p:sp>
        <p:nvSpPr>
          <p:cNvPr id="118" name="Rectangle 117">
            <a:extLst>
              <a:ext uri="{FF2B5EF4-FFF2-40B4-BE49-F238E27FC236}">
                <a16:creationId xmlns:a16="http://schemas.microsoft.com/office/drawing/2014/main" id="{FCF262D2-568F-0875-0228-AB40DDBE10E4}"/>
              </a:ext>
            </a:extLst>
          </p:cNvPr>
          <p:cNvSpPr/>
          <p:nvPr/>
        </p:nvSpPr>
        <p:spPr>
          <a:xfrm>
            <a:off x="3120692" y="4294942"/>
            <a:ext cx="884041" cy="400358"/>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a:extLst>
              <a:ext uri="{FF2B5EF4-FFF2-40B4-BE49-F238E27FC236}">
                <a16:creationId xmlns:a16="http://schemas.microsoft.com/office/drawing/2014/main" id="{5EF1BBE1-73FF-0CFA-7FEA-2AF61AD9B015}"/>
              </a:ext>
            </a:extLst>
          </p:cNvPr>
          <p:cNvSpPr/>
          <p:nvPr/>
        </p:nvSpPr>
        <p:spPr>
          <a:xfrm>
            <a:off x="6335191" y="4293675"/>
            <a:ext cx="1044874" cy="400358"/>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64946967-90FF-B057-5DD3-3B0677AB565F}"/>
              </a:ext>
            </a:extLst>
          </p:cNvPr>
          <p:cNvSpPr/>
          <p:nvPr/>
        </p:nvSpPr>
        <p:spPr>
          <a:xfrm>
            <a:off x="3129400" y="4741256"/>
            <a:ext cx="884041" cy="400358"/>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9FD5DB61-1C86-B95B-7BAC-51B39890832F}"/>
              </a:ext>
            </a:extLst>
          </p:cNvPr>
          <p:cNvSpPr/>
          <p:nvPr/>
        </p:nvSpPr>
        <p:spPr>
          <a:xfrm>
            <a:off x="6343899" y="4739989"/>
            <a:ext cx="1044874" cy="400358"/>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a:extLst>
              <a:ext uri="{FF2B5EF4-FFF2-40B4-BE49-F238E27FC236}">
                <a16:creationId xmlns:a16="http://schemas.microsoft.com/office/drawing/2014/main" id="{CA1670C4-F40C-660B-FAA5-796DF5CE2658}"/>
              </a:ext>
            </a:extLst>
          </p:cNvPr>
          <p:cNvSpPr/>
          <p:nvPr/>
        </p:nvSpPr>
        <p:spPr>
          <a:xfrm>
            <a:off x="3118514" y="5187571"/>
            <a:ext cx="884041" cy="400358"/>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a:extLst>
              <a:ext uri="{FF2B5EF4-FFF2-40B4-BE49-F238E27FC236}">
                <a16:creationId xmlns:a16="http://schemas.microsoft.com/office/drawing/2014/main" id="{D3F72F24-0FD1-5B3F-1682-E69733BE9D95}"/>
              </a:ext>
            </a:extLst>
          </p:cNvPr>
          <p:cNvSpPr/>
          <p:nvPr/>
        </p:nvSpPr>
        <p:spPr>
          <a:xfrm>
            <a:off x="6333013" y="5186304"/>
            <a:ext cx="1044874" cy="400358"/>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5" name="Google Shape;147;p18">
            <a:extLst>
              <a:ext uri="{FF2B5EF4-FFF2-40B4-BE49-F238E27FC236}">
                <a16:creationId xmlns:a16="http://schemas.microsoft.com/office/drawing/2014/main" id="{14B03E2E-DC21-D300-1F03-C31D5F02B545}"/>
              </a:ext>
            </a:extLst>
          </p:cNvPr>
          <p:cNvGraphicFramePr/>
          <p:nvPr/>
        </p:nvGraphicFramePr>
        <p:xfrm>
          <a:off x="6317828" y="5599443"/>
          <a:ext cx="2571461" cy="435328"/>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1070853">
                  <a:extLst>
                    <a:ext uri="{9D8B030D-6E8A-4147-A177-3AD203B41FA5}">
                      <a16:colId xmlns:a16="http://schemas.microsoft.com/office/drawing/2014/main" val="20000"/>
                    </a:ext>
                  </a:extLst>
                </a:gridCol>
                <a:gridCol w="1500608">
                  <a:extLst>
                    <a:ext uri="{9D8B030D-6E8A-4147-A177-3AD203B41FA5}">
                      <a16:colId xmlns:a16="http://schemas.microsoft.com/office/drawing/2014/main" val="20001"/>
                    </a:ext>
                  </a:extLst>
                </a:gridCol>
              </a:tblGrid>
              <a:tr h="435328">
                <a:tc>
                  <a:txBody>
                    <a:bodyPr/>
                    <a:lstStyle/>
                    <a:p>
                      <a:pPr algn="ctr" rtl="0" fontAlgn="b"/>
                      <a:r>
                        <a:rPr lang="en-US" sz="1800" b="0" dirty="0">
                          <a:effectLst/>
                          <a:latin typeface="Tw Cen MT" panose="020B0602020104020603" pitchFamily="34" charset="0"/>
                        </a:rPr>
                        <a:t>50809</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round/>
                      <a:headEnd type="none" w="med" len="med"/>
                      <a:tailEnd type="none" w="med" len="me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p>
                      <a:pPr algn="ctr" rtl="0" fontAlgn="b"/>
                      <a:r>
                        <a:rPr lang="en-US" sz="2000" b="0" dirty="0">
                          <a:effectLst/>
                          <a:latin typeface="Tw Cen MT" panose="020B0602020104020603" pitchFamily="34" charset="0"/>
                        </a:rPr>
                        <a:t>Glucose</a:t>
                      </a:r>
                      <a:endParaRPr lang="en-US" sz="18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round/>
                      <a:headEnd type="none" w="med" len="med"/>
                      <a:tailEnd type="none" w="med" len="me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3"/>
                  </a:ext>
                </a:extLst>
              </a:tr>
            </a:tbl>
          </a:graphicData>
        </a:graphic>
      </p:graphicFrame>
      <p:graphicFrame>
        <p:nvGraphicFramePr>
          <p:cNvPr id="126" name="Google Shape;147;p18">
            <a:extLst>
              <a:ext uri="{FF2B5EF4-FFF2-40B4-BE49-F238E27FC236}">
                <a16:creationId xmlns:a16="http://schemas.microsoft.com/office/drawing/2014/main" id="{1EB817F1-31A0-E37B-A11C-1EA3505D0FB0}"/>
              </a:ext>
            </a:extLst>
          </p:cNvPr>
          <p:cNvGraphicFramePr/>
          <p:nvPr>
            <p:extLst>
              <p:ext uri="{D42A27DB-BD31-4B8C-83A1-F6EECF244321}">
                <p14:modId xmlns:p14="http://schemas.microsoft.com/office/powerpoint/2010/main" val="175856795"/>
              </p:ext>
            </p:extLst>
          </p:nvPr>
        </p:nvGraphicFramePr>
        <p:xfrm>
          <a:off x="4901920" y="5594697"/>
          <a:ext cx="2571461" cy="439297"/>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1070853">
                  <a:extLst>
                    <a:ext uri="{9D8B030D-6E8A-4147-A177-3AD203B41FA5}">
                      <a16:colId xmlns:a16="http://schemas.microsoft.com/office/drawing/2014/main" val="20000"/>
                    </a:ext>
                  </a:extLst>
                </a:gridCol>
                <a:gridCol w="1500608">
                  <a:extLst>
                    <a:ext uri="{9D8B030D-6E8A-4147-A177-3AD203B41FA5}">
                      <a16:colId xmlns:a16="http://schemas.microsoft.com/office/drawing/2014/main" val="20001"/>
                    </a:ext>
                  </a:extLst>
                </a:gridCol>
              </a:tblGrid>
              <a:tr h="439297">
                <a:tc>
                  <a:txBody>
                    <a:bodyPr/>
                    <a:lstStyle/>
                    <a:p>
                      <a:pPr algn="ctr" rtl="0" fontAlgn="b"/>
                      <a:r>
                        <a:rPr lang="en-US" sz="2000" b="0" dirty="0">
                          <a:effectLst/>
                          <a:latin typeface="Tw Cen MT" panose="020B0602020104020603" pitchFamily="34" charset="0"/>
                        </a:rPr>
                        <a:t>NA</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round/>
                      <a:headEnd type="none" w="med" len="med"/>
                      <a:tailEnd type="none" w="med" len="me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p>
                      <a:pPr algn="ctr" rtl="0" fontAlgn="b"/>
                      <a:r>
                        <a:rPr lang="en-US" sz="2000" b="0" dirty="0">
                          <a:effectLst/>
                          <a:latin typeface="Tw Cen MT" panose="020B0602020104020603" pitchFamily="34" charset="0"/>
                        </a:rPr>
                        <a:t>NA</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round/>
                      <a:headEnd type="none" w="med" len="med"/>
                      <a:tailEnd type="none" w="med" len="me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3"/>
                  </a:ext>
                </a:extLst>
              </a:tr>
            </a:tbl>
          </a:graphicData>
        </a:graphic>
      </p:graphicFrame>
      <p:graphicFrame>
        <p:nvGraphicFramePr>
          <p:cNvPr id="127" name="Google Shape;147;p18">
            <a:extLst>
              <a:ext uri="{FF2B5EF4-FFF2-40B4-BE49-F238E27FC236}">
                <a16:creationId xmlns:a16="http://schemas.microsoft.com/office/drawing/2014/main" id="{A19FBC81-0EA9-F7F1-3943-DDC812C84256}"/>
              </a:ext>
            </a:extLst>
          </p:cNvPr>
          <p:cNvGraphicFramePr/>
          <p:nvPr>
            <p:extLst>
              <p:ext uri="{D42A27DB-BD31-4B8C-83A1-F6EECF244321}">
                <p14:modId xmlns:p14="http://schemas.microsoft.com/office/powerpoint/2010/main" val="1384082822"/>
              </p:ext>
            </p:extLst>
          </p:nvPr>
        </p:nvGraphicFramePr>
        <p:xfrm>
          <a:off x="4901920" y="6032253"/>
          <a:ext cx="2571461" cy="439297"/>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1070853">
                  <a:extLst>
                    <a:ext uri="{9D8B030D-6E8A-4147-A177-3AD203B41FA5}">
                      <a16:colId xmlns:a16="http://schemas.microsoft.com/office/drawing/2014/main" val="20000"/>
                    </a:ext>
                  </a:extLst>
                </a:gridCol>
                <a:gridCol w="1500608">
                  <a:extLst>
                    <a:ext uri="{9D8B030D-6E8A-4147-A177-3AD203B41FA5}">
                      <a16:colId xmlns:a16="http://schemas.microsoft.com/office/drawing/2014/main" val="20001"/>
                    </a:ext>
                  </a:extLst>
                </a:gridCol>
              </a:tblGrid>
              <a:tr h="439297">
                <a:tc>
                  <a:txBody>
                    <a:bodyPr/>
                    <a:lstStyle/>
                    <a:p>
                      <a:pPr algn="ctr" rtl="0" fontAlgn="b"/>
                      <a:r>
                        <a:rPr lang="en-US" sz="2000" b="0" dirty="0">
                          <a:effectLst/>
                          <a:latin typeface="Tw Cen MT" panose="020B0602020104020603" pitchFamily="34" charset="0"/>
                        </a:rPr>
                        <a:t>NA</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round/>
                      <a:headEnd type="none" w="med" len="med"/>
                      <a:tailEnd type="none" w="med" len="me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p>
                      <a:pPr algn="ctr" rtl="0" fontAlgn="b"/>
                      <a:r>
                        <a:rPr lang="en-US" sz="2000" b="0" dirty="0">
                          <a:effectLst/>
                          <a:latin typeface="Tw Cen MT" panose="020B0602020104020603" pitchFamily="34" charset="0"/>
                        </a:rPr>
                        <a:t>NA</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round/>
                      <a:headEnd type="none" w="med" len="med"/>
                      <a:tailEnd type="none" w="med" len="me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3"/>
                  </a:ext>
                </a:extLst>
              </a:tr>
            </a:tbl>
          </a:graphicData>
        </a:graphic>
      </p:graphicFrame>
      <p:sp>
        <p:nvSpPr>
          <p:cNvPr id="2" name="Rectangle 1">
            <a:extLst>
              <a:ext uri="{FF2B5EF4-FFF2-40B4-BE49-F238E27FC236}">
                <a16:creationId xmlns:a16="http://schemas.microsoft.com/office/drawing/2014/main" id="{DF24595E-AA10-0C9F-E343-B33265CF2F09}"/>
              </a:ext>
            </a:extLst>
          </p:cNvPr>
          <p:cNvSpPr/>
          <p:nvPr/>
        </p:nvSpPr>
        <p:spPr>
          <a:xfrm>
            <a:off x="8639735" y="6004112"/>
            <a:ext cx="2844053" cy="853888"/>
          </a:xfrm>
          <a:prstGeom prst="rect">
            <a:avLst/>
          </a:prstGeom>
          <a:solidFill>
            <a:schemeClr val="bg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3AB63CC1-AB4B-7172-0AA3-9598811E393A}"/>
              </a:ext>
            </a:extLst>
          </p:cNvPr>
          <p:cNvGrpSpPr/>
          <p:nvPr/>
        </p:nvGrpSpPr>
        <p:grpSpPr>
          <a:xfrm>
            <a:off x="7520069" y="1733547"/>
            <a:ext cx="3067472" cy="1077218"/>
            <a:chOff x="896764" y="1560649"/>
            <a:chExt cx="2365216" cy="1579266"/>
          </a:xfrm>
        </p:grpSpPr>
        <p:sp>
          <p:nvSpPr>
            <p:cNvPr id="6" name="Rounded Rectangular Callout 7">
              <a:extLst>
                <a:ext uri="{FF2B5EF4-FFF2-40B4-BE49-F238E27FC236}">
                  <a16:creationId xmlns:a16="http://schemas.microsoft.com/office/drawing/2014/main" id="{4B4113D4-C0A4-4658-303C-3ABA67F4658E}"/>
                </a:ext>
              </a:extLst>
            </p:cNvPr>
            <p:cNvSpPr/>
            <p:nvPr/>
          </p:nvSpPr>
          <p:spPr>
            <a:xfrm>
              <a:off x="896764" y="1732048"/>
              <a:ext cx="2365216" cy="1246648"/>
            </a:xfrm>
            <a:prstGeom prst="wedgeRoundRectCallout">
              <a:avLst>
                <a:gd name="adj1" fmla="val 8621"/>
                <a:gd name="adj2" fmla="val 87485"/>
                <a:gd name="adj3" fmla="val 16667"/>
              </a:avLst>
            </a:prstGeom>
            <a:solidFill>
              <a:schemeClr val="bg1">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 name="TextBox 8">
              <a:extLst>
                <a:ext uri="{FF2B5EF4-FFF2-40B4-BE49-F238E27FC236}">
                  <a16:creationId xmlns:a16="http://schemas.microsoft.com/office/drawing/2014/main" id="{6B90B45E-17A3-03CC-BEA7-BC44A9A7F5F6}"/>
                </a:ext>
              </a:extLst>
            </p:cNvPr>
            <p:cNvSpPr txBox="1"/>
            <p:nvPr/>
          </p:nvSpPr>
          <p:spPr>
            <a:xfrm>
              <a:off x="896764" y="1560649"/>
              <a:ext cx="2365216" cy="1579266"/>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dirty="0">
                <a:solidFill>
                  <a:schemeClr val="bg1"/>
                </a:solidFill>
              </a:endParaRPr>
            </a:p>
            <a:p>
              <a:pPr algn="ctr"/>
              <a:r>
                <a:rPr lang="en-US" sz="2800" dirty="0">
                  <a:solidFill>
                    <a:schemeClr val="bg1"/>
                  </a:solidFill>
                </a:rPr>
                <a:t>3. A shared column</a:t>
              </a:r>
              <a:endParaRPr lang="en-US" sz="2800" dirty="0">
                <a:solidFill>
                  <a:schemeClr val="bg1"/>
                </a:solidFill>
                <a:latin typeface="Monaco" charset="0"/>
                <a:ea typeface="Monaco" charset="0"/>
                <a:cs typeface="Monaco" charset="0"/>
              </a:endParaRPr>
            </a:p>
            <a:p>
              <a:pPr algn="ctr"/>
              <a:endParaRPr lang="en-US" dirty="0">
                <a:solidFill>
                  <a:schemeClr val="bg1"/>
                </a:solidFill>
              </a:endParaRPr>
            </a:p>
          </p:txBody>
        </p:sp>
      </p:grpSp>
      <p:grpSp>
        <p:nvGrpSpPr>
          <p:cNvPr id="8" name="Group 7">
            <a:extLst>
              <a:ext uri="{FF2B5EF4-FFF2-40B4-BE49-F238E27FC236}">
                <a16:creationId xmlns:a16="http://schemas.microsoft.com/office/drawing/2014/main" id="{EDEFD85E-D6EF-7F7D-877D-CFD419AC567C}"/>
              </a:ext>
            </a:extLst>
          </p:cNvPr>
          <p:cNvGrpSpPr/>
          <p:nvPr/>
        </p:nvGrpSpPr>
        <p:grpSpPr>
          <a:xfrm>
            <a:off x="1508991" y="1707160"/>
            <a:ext cx="2856879" cy="1077218"/>
            <a:chOff x="896764" y="1543063"/>
            <a:chExt cx="2365216" cy="1614439"/>
          </a:xfrm>
        </p:grpSpPr>
        <p:sp>
          <p:nvSpPr>
            <p:cNvPr id="9" name="Rounded Rectangular Callout 7">
              <a:extLst>
                <a:ext uri="{FF2B5EF4-FFF2-40B4-BE49-F238E27FC236}">
                  <a16:creationId xmlns:a16="http://schemas.microsoft.com/office/drawing/2014/main" id="{F4D70A1F-C773-B4DE-0A91-65AD0FDD6541}"/>
                </a:ext>
              </a:extLst>
            </p:cNvPr>
            <p:cNvSpPr/>
            <p:nvPr/>
          </p:nvSpPr>
          <p:spPr>
            <a:xfrm>
              <a:off x="896764" y="1732048"/>
              <a:ext cx="2365216" cy="1246648"/>
            </a:xfrm>
            <a:prstGeom prst="wedgeRoundRectCallout">
              <a:avLst>
                <a:gd name="adj1" fmla="val 22657"/>
                <a:gd name="adj2" fmla="val 87432"/>
                <a:gd name="adj3" fmla="val 16667"/>
              </a:avLst>
            </a:prstGeom>
            <a:solidFill>
              <a:srgbClr val="A0BCE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TextBox 8">
              <a:extLst>
                <a:ext uri="{FF2B5EF4-FFF2-40B4-BE49-F238E27FC236}">
                  <a16:creationId xmlns:a16="http://schemas.microsoft.com/office/drawing/2014/main" id="{30A36D41-CBA9-3347-82D8-AF0567A0FEB7}"/>
                </a:ext>
              </a:extLst>
            </p:cNvPr>
            <p:cNvSpPr txBox="1"/>
            <p:nvPr/>
          </p:nvSpPr>
          <p:spPr>
            <a:xfrm>
              <a:off x="896764" y="1543063"/>
              <a:ext cx="2365216" cy="1614439"/>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dirty="0">
                <a:solidFill>
                  <a:schemeClr val="bg1"/>
                </a:solidFill>
              </a:endParaRPr>
            </a:p>
            <a:p>
              <a:pPr algn="ctr"/>
              <a:r>
                <a:rPr lang="en-US" sz="2800" dirty="0">
                  <a:solidFill>
                    <a:schemeClr val="bg1"/>
                  </a:solidFill>
                </a:rPr>
                <a:t>1. A data frame</a:t>
              </a:r>
              <a:endParaRPr lang="en-US" sz="2800" dirty="0">
                <a:solidFill>
                  <a:schemeClr val="bg1"/>
                </a:solidFill>
                <a:latin typeface="Monaco" charset="0"/>
                <a:ea typeface="Monaco" charset="0"/>
                <a:cs typeface="Monaco" charset="0"/>
              </a:endParaRPr>
            </a:p>
            <a:p>
              <a:pPr algn="ctr"/>
              <a:endParaRPr lang="en-US" dirty="0">
                <a:solidFill>
                  <a:schemeClr val="bg1"/>
                </a:solidFill>
              </a:endParaRPr>
            </a:p>
          </p:txBody>
        </p:sp>
      </p:grpSp>
      <p:grpSp>
        <p:nvGrpSpPr>
          <p:cNvPr id="11" name="Group 10">
            <a:extLst>
              <a:ext uri="{FF2B5EF4-FFF2-40B4-BE49-F238E27FC236}">
                <a16:creationId xmlns:a16="http://schemas.microsoft.com/office/drawing/2014/main" id="{29B5922C-7078-529F-6C49-8344FCAEAE17}"/>
              </a:ext>
            </a:extLst>
          </p:cNvPr>
          <p:cNvGrpSpPr/>
          <p:nvPr/>
        </p:nvGrpSpPr>
        <p:grpSpPr>
          <a:xfrm>
            <a:off x="4534310" y="1514517"/>
            <a:ext cx="2856879" cy="1508105"/>
            <a:chOff x="896764" y="1220176"/>
            <a:chExt cx="2365216" cy="2260214"/>
          </a:xfrm>
        </p:grpSpPr>
        <p:sp>
          <p:nvSpPr>
            <p:cNvPr id="12" name="Rounded Rectangular Callout 7">
              <a:extLst>
                <a:ext uri="{FF2B5EF4-FFF2-40B4-BE49-F238E27FC236}">
                  <a16:creationId xmlns:a16="http://schemas.microsoft.com/office/drawing/2014/main" id="{458CCE50-9130-2574-6282-8CFBA62668A2}"/>
                </a:ext>
              </a:extLst>
            </p:cNvPr>
            <p:cNvSpPr/>
            <p:nvPr/>
          </p:nvSpPr>
          <p:spPr>
            <a:xfrm>
              <a:off x="896764" y="1732047"/>
              <a:ext cx="2365216" cy="1246648"/>
            </a:xfrm>
            <a:prstGeom prst="wedgeRoundRectCallout">
              <a:avLst>
                <a:gd name="adj1" fmla="val -6701"/>
                <a:gd name="adj2" fmla="val 90710"/>
                <a:gd name="adj3" fmla="val 16667"/>
              </a:avLst>
            </a:prstGeom>
            <a:solidFill>
              <a:srgbClr val="E6A09E"/>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TextBox 8">
              <a:extLst>
                <a:ext uri="{FF2B5EF4-FFF2-40B4-BE49-F238E27FC236}">
                  <a16:creationId xmlns:a16="http://schemas.microsoft.com/office/drawing/2014/main" id="{92FC27E1-537A-EA32-2FB3-CF77D1F4EE67}"/>
                </a:ext>
              </a:extLst>
            </p:cNvPr>
            <p:cNvSpPr txBox="1"/>
            <p:nvPr/>
          </p:nvSpPr>
          <p:spPr>
            <a:xfrm>
              <a:off x="896764" y="1220176"/>
              <a:ext cx="2365216" cy="2260214"/>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dirty="0">
                <a:solidFill>
                  <a:schemeClr val="bg1"/>
                </a:solidFill>
              </a:endParaRPr>
            </a:p>
            <a:p>
              <a:pPr algn="ctr"/>
              <a:r>
                <a:rPr lang="en-US" sz="2800" dirty="0">
                  <a:solidFill>
                    <a:schemeClr val="bg1"/>
                  </a:solidFill>
                </a:rPr>
                <a:t>2. Another data frame</a:t>
              </a:r>
              <a:endParaRPr lang="en-US" sz="2800" dirty="0">
                <a:solidFill>
                  <a:schemeClr val="bg1"/>
                </a:solidFill>
                <a:latin typeface="Monaco" charset="0"/>
                <a:ea typeface="Monaco" charset="0"/>
                <a:cs typeface="Monaco" charset="0"/>
              </a:endParaRPr>
            </a:p>
            <a:p>
              <a:pPr algn="ctr"/>
              <a:endParaRPr lang="en-US" dirty="0">
                <a:solidFill>
                  <a:schemeClr val="bg1"/>
                </a:solidFill>
              </a:endParaRPr>
            </a:p>
          </p:txBody>
        </p:sp>
      </p:grpSp>
    </p:spTree>
    <p:extLst>
      <p:ext uri="{BB962C8B-B14F-4D97-AF65-F5344CB8AC3E}">
        <p14:creationId xmlns:p14="http://schemas.microsoft.com/office/powerpoint/2010/main" val="3836796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8"/>
                                        </p:tgtEl>
                                        <p:attrNameLst>
                                          <p:attrName>style.visibility</p:attrName>
                                        </p:attrNameLst>
                                      </p:cBhvr>
                                      <p:to>
                                        <p:strVal val="visible"/>
                                      </p:to>
                                    </p:set>
                                    <p:animEffect transition="in" filter="fade">
                                      <p:cBhvr>
                                        <p:cTn id="7" dur="500"/>
                                        <p:tgtEl>
                                          <p:spTgt spid="1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9"/>
                                        </p:tgtEl>
                                        <p:attrNameLst>
                                          <p:attrName>style.visibility</p:attrName>
                                        </p:attrNameLst>
                                      </p:cBhvr>
                                      <p:to>
                                        <p:strVal val="visible"/>
                                      </p:to>
                                    </p:set>
                                    <p:animEffect transition="in" filter="fade">
                                      <p:cBhvr>
                                        <p:cTn id="10" dur="500"/>
                                        <p:tgtEl>
                                          <p:spTgt spid="119"/>
                                        </p:tgtEl>
                                      </p:cBhvr>
                                    </p:animEffect>
                                  </p:childTnLst>
                                </p:cTn>
                              </p:par>
                            </p:childTnLst>
                          </p:cTn>
                        </p:par>
                        <p:par>
                          <p:cTn id="11" fill="hold">
                            <p:stCondLst>
                              <p:cond delay="500"/>
                            </p:stCondLst>
                            <p:childTnLst>
                              <p:par>
                                <p:cTn id="12" presetID="10" presetClass="exit" presetSubtype="0" fill="hold" grpId="1" nodeType="afterEffect">
                                  <p:stCondLst>
                                    <p:cond delay="0"/>
                                  </p:stCondLst>
                                  <p:childTnLst>
                                    <p:animEffect transition="out" filter="fade">
                                      <p:cBhvr>
                                        <p:cTn id="13" dur="750"/>
                                        <p:tgtEl>
                                          <p:spTgt spid="118"/>
                                        </p:tgtEl>
                                      </p:cBhvr>
                                    </p:animEffect>
                                    <p:set>
                                      <p:cBhvr>
                                        <p:cTn id="14" dur="1" fill="hold">
                                          <p:stCondLst>
                                            <p:cond delay="749"/>
                                          </p:stCondLst>
                                        </p:cTn>
                                        <p:tgtEl>
                                          <p:spTgt spid="118"/>
                                        </p:tgtEl>
                                        <p:attrNameLst>
                                          <p:attrName>style.visibility</p:attrName>
                                        </p:attrNameLst>
                                      </p:cBhvr>
                                      <p:to>
                                        <p:strVal val="hidden"/>
                                      </p:to>
                                    </p:set>
                                  </p:childTnLst>
                                </p:cTn>
                              </p:par>
                              <p:par>
                                <p:cTn id="15" presetID="10" presetClass="exit" presetSubtype="0" fill="hold" grpId="1" nodeType="withEffect">
                                  <p:stCondLst>
                                    <p:cond delay="0"/>
                                  </p:stCondLst>
                                  <p:childTnLst>
                                    <p:animEffect transition="out" filter="fade">
                                      <p:cBhvr>
                                        <p:cTn id="16" dur="750"/>
                                        <p:tgtEl>
                                          <p:spTgt spid="119"/>
                                        </p:tgtEl>
                                      </p:cBhvr>
                                    </p:animEffect>
                                    <p:set>
                                      <p:cBhvr>
                                        <p:cTn id="17" dur="1" fill="hold">
                                          <p:stCondLst>
                                            <p:cond delay="749"/>
                                          </p:stCondLst>
                                        </p:cTn>
                                        <p:tgtEl>
                                          <p:spTgt spid="119"/>
                                        </p:tgtEl>
                                        <p:attrNameLst>
                                          <p:attrName>style.visibility</p:attrName>
                                        </p:attrNameLst>
                                      </p:cBhvr>
                                      <p:to>
                                        <p:strVal val="hidden"/>
                                      </p:to>
                                    </p:set>
                                  </p:childTnLst>
                                </p:cTn>
                              </p:par>
                            </p:childTnLst>
                          </p:cTn>
                        </p:par>
                        <p:par>
                          <p:cTn id="18" fill="hold">
                            <p:stCondLst>
                              <p:cond delay="1250"/>
                            </p:stCondLst>
                            <p:childTnLst>
                              <p:par>
                                <p:cTn id="19" presetID="35" presetClass="path" presetSubtype="0" accel="50000" decel="50000" fill="hold" nodeType="afterEffect">
                                  <p:stCondLst>
                                    <p:cond delay="0"/>
                                  </p:stCondLst>
                                  <p:childTnLst>
                                    <p:animMotion origin="layout" path="M 2.5E-6 -2.59259E-6 L -0.11641 0.0007 " pathEditMode="relative" rAng="0" ptsTypes="AA">
                                      <p:cBhvr>
                                        <p:cTn id="20" dur="1000" fill="hold"/>
                                        <p:tgtEl>
                                          <p:spTgt spid="107"/>
                                        </p:tgtEl>
                                        <p:attrNameLst>
                                          <p:attrName>ppt_x</p:attrName>
                                          <p:attrName>ppt_y</p:attrName>
                                        </p:attrNameLst>
                                      </p:cBhvr>
                                      <p:rCtr x="-5820" y="23"/>
                                    </p:animMotion>
                                  </p:childTnLst>
                                </p:cTn>
                              </p:par>
                              <p:par>
                                <p:cTn id="21" presetID="35" presetClass="path" presetSubtype="0" accel="50000" decel="50000" fill="hold" nodeType="withEffect">
                                  <p:stCondLst>
                                    <p:cond delay="0"/>
                                  </p:stCondLst>
                                  <p:childTnLst>
                                    <p:animMotion origin="layout" path="M 2.5E-6 4.07407E-6 L -0.11563 -0.00047 " pathEditMode="relative" rAng="0" ptsTypes="AA">
                                      <p:cBhvr>
                                        <p:cTn id="22" dur="1000" fill="hold"/>
                                        <p:tgtEl>
                                          <p:spTgt spid="106"/>
                                        </p:tgtEl>
                                        <p:attrNameLst>
                                          <p:attrName>ppt_x</p:attrName>
                                          <p:attrName>ppt_y</p:attrName>
                                        </p:attrNameLst>
                                      </p:cBhvr>
                                      <p:rCtr x="-5781" y="-23"/>
                                    </p:animMotion>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0"/>
                                        </p:tgtEl>
                                        <p:attrNameLst>
                                          <p:attrName>style.visibility</p:attrName>
                                        </p:attrNameLst>
                                      </p:cBhvr>
                                      <p:to>
                                        <p:strVal val="visible"/>
                                      </p:to>
                                    </p:set>
                                    <p:animEffect transition="in" filter="fade">
                                      <p:cBhvr>
                                        <p:cTn id="27" dur="500"/>
                                        <p:tgtEl>
                                          <p:spTgt spid="12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21"/>
                                        </p:tgtEl>
                                        <p:attrNameLst>
                                          <p:attrName>style.visibility</p:attrName>
                                        </p:attrNameLst>
                                      </p:cBhvr>
                                      <p:to>
                                        <p:strVal val="visible"/>
                                      </p:to>
                                    </p:set>
                                    <p:animEffect transition="in" filter="fade">
                                      <p:cBhvr>
                                        <p:cTn id="30" dur="500"/>
                                        <p:tgtEl>
                                          <p:spTgt spid="121"/>
                                        </p:tgtEl>
                                      </p:cBhvr>
                                    </p:animEffect>
                                  </p:childTnLst>
                                </p:cTn>
                              </p:par>
                            </p:childTnLst>
                          </p:cTn>
                        </p:par>
                        <p:par>
                          <p:cTn id="31" fill="hold">
                            <p:stCondLst>
                              <p:cond delay="500"/>
                            </p:stCondLst>
                            <p:childTnLst>
                              <p:par>
                                <p:cTn id="32" presetID="10" presetClass="exit" presetSubtype="0" fill="hold" grpId="1" nodeType="afterEffect">
                                  <p:stCondLst>
                                    <p:cond delay="0"/>
                                  </p:stCondLst>
                                  <p:childTnLst>
                                    <p:animEffect transition="out" filter="fade">
                                      <p:cBhvr>
                                        <p:cTn id="33" dur="750"/>
                                        <p:tgtEl>
                                          <p:spTgt spid="120"/>
                                        </p:tgtEl>
                                      </p:cBhvr>
                                    </p:animEffect>
                                    <p:set>
                                      <p:cBhvr>
                                        <p:cTn id="34" dur="1" fill="hold">
                                          <p:stCondLst>
                                            <p:cond delay="749"/>
                                          </p:stCondLst>
                                        </p:cTn>
                                        <p:tgtEl>
                                          <p:spTgt spid="120"/>
                                        </p:tgtEl>
                                        <p:attrNameLst>
                                          <p:attrName>style.visibility</p:attrName>
                                        </p:attrNameLst>
                                      </p:cBhvr>
                                      <p:to>
                                        <p:strVal val="hidden"/>
                                      </p:to>
                                    </p:set>
                                  </p:childTnLst>
                                </p:cTn>
                              </p:par>
                              <p:par>
                                <p:cTn id="35" presetID="10" presetClass="exit" presetSubtype="0" fill="hold" grpId="1" nodeType="withEffect">
                                  <p:stCondLst>
                                    <p:cond delay="0"/>
                                  </p:stCondLst>
                                  <p:childTnLst>
                                    <p:animEffect transition="out" filter="fade">
                                      <p:cBhvr>
                                        <p:cTn id="36" dur="750"/>
                                        <p:tgtEl>
                                          <p:spTgt spid="121"/>
                                        </p:tgtEl>
                                      </p:cBhvr>
                                    </p:animEffect>
                                    <p:set>
                                      <p:cBhvr>
                                        <p:cTn id="37" dur="1" fill="hold">
                                          <p:stCondLst>
                                            <p:cond delay="749"/>
                                          </p:stCondLst>
                                        </p:cTn>
                                        <p:tgtEl>
                                          <p:spTgt spid="121"/>
                                        </p:tgtEl>
                                        <p:attrNameLst>
                                          <p:attrName>style.visibility</p:attrName>
                                        </p:attrNameLst>
                                      </p:cBhvr>
                                      <p:to>
                                        <p:strVal val="hidden"/>
                                      </p:to>
                                    </p:set>
                                  </p:childTnLst>
                                </p:cTn>
                              </p:par>
                              <p:par>
                                <p:cTn id="38" presetID="35" presetClass="path" presetSubtype="0" accel="50000" decel="50000" fill="hold" nodeType="withEffect">
                                  <p:stCondLst>
                                    <p:cond delay="0"/>
                                  </p:stCondLst>
                                  <p:childTnLst>
                                    <p:animMotion origin="layout" path="M 2.5E-6 4.07407E-6 L -0.11563 -0.00047 " pathEditMode="relative" rAng="0" ptsTypes="AA">
                                      <p:cBhvr>
                                        <p:cTn id="39" dur="1000" fill="hold"/>
                                        <p:tgtEl>
                                          <p:spTgt spid="103"/>
                                        </p:tgtEl>
                                        <p:attrNameLst>
                                          <p:attrName>ppt_x</p:attrName>
                                          <p:attrName>ppt_y</p:attrName>
                                        </p:attrNameLst>
                                      </p:cBhvr>
                                      <p:rCtr x="-5781" y="-23"/>
                                    </p:animMotion>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22"/>
                                        </p:tgtEl>
                                        <p:attrNameLst>
                                          <p:attrName>style.visibility</p:attrName>
                                        </p:attrNameLst>
                                      </p:cBhvr>
                                      <p:to>
                                        <p:strVal val="visible"/>
                                      </p:to>
                                    </p:set>
                                    <p:animEffect transition="in" filter="fade">
                                      <p:cBhvr>
                                        <p:cTn id="44" dur="500"/>
                                        <p:tgtEl>
                                          <p:spTgt spid="122"/>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24"/>
                                        </p:tgtEl>
                                        <p:attrNameLst>
                                          <p:attrName>style.visibility</p:attrName>
                                        </p:attrNameLst>
                                      </p:cBhvr>
                                      <p:to>
                                        <p:strVal val="visible"/>
                                      </p:to>
                                    </p:set>
                                    <p:animEffect transition="in" filter="fade">
                                      <p:cBhvr>
                                        <p:cTn id="47" dur="500"/>
                                        <p:tgtEl>
                                          <p:spTgt spid="124"/>
                                        </p:tgtEl>
                                      </p:cBhvr>
                                    </p:animEffect>
                                  </p:childTnLst>
                                </p:cTn>
                              </p:par>
                            </p:childTnLst>
                          </p:cTn>
                        </p:par>
                        <p:par>
                          <p:cTn id="48" fill="hold">
                            <p:stCondLst>
                              <p:cond delay="500"/>
                            </p:stCondLst>
                            <p:childTnLst>
                              <p:par>
                                <p:cTn id="49" presetID="10" presetClass="exit" presetSubtype="0" fill="hold" grpId="1" nodeType="afterEffect">
                                  <p:stCondLst>
                                    <p:cond delay="0"/>
                                  </p:stCondLst>
                                  <p:childTnLst>
                                    <p:animEffect transition="out" filter="fade">
                                      <p:cBhvr>
                                        <p:cTn id="50" dur="750"/>
                                        <p:tgtEl>
                                          <p:spTgt spid="122"/>
                                        </p:tgtEl>
                                      </p:cBhvr>
                                    </p:animEffect>
                                    <p:set>
                                      <p:cBhvr>
                                        <p:cTn id="51" dur="1" fill="hold">
                                          <p:stCondLst>
                                            <p:cond delay="749"/>
                                          </p:stCondLst>
                                        </p:cTn>
                                        <p:tgtEl>
                                          <p:spTgt spid="122"/>
                                        </p:tgtEl>
                                        <p:attrNameLst>
                                          <p:attrName>style.visibility</p:attrName>
                                        </p:attrNameLst>
                                      </p:cBhvr>
                                      <p:to>
                                        <p:strVal val="hidden"/>
                                      </p:to>
                                    </p:set>
                                  </p:childTnLst>
                                </p:cTn>
                              </p:par>
                              <p:par>
                                <p:cTn id="52" presetID="10" presetClass="exit" presetSubtype="0" fill="hold" grpId="1" nodeType="withEffect">
                                  <p:stCondLst>
                                    <p:cond delay="0"/>
                                  </p:stCondLst>
                                  <p:childTnLst>
                                    <p:animEffect transition="out" filter="fade">
                                      <p:cBhvr>
                                        <p:cTn id="53" dur="750"/>
                                        <p:tgtEl>
                                          <p:spTgt spid="124"/>
                                        </p:tgtEl>
                                      </p:cBhvr>
                                    </p:animEffect>
                                    <p:set>
                                      <p:cBhvr>
                                        <p:cTn id="54" dur="1" fill="hold">
                                          <p:stCondLst>
                                            <p:cond delay="749"/>
                                          </p:stCondLst>
                                        </p:cTn>
                                        <p:tgtEl>
                                          <p:spTgt spid="124"/>
                                        </p:tgtEl>
                                        <p:attrNameLst>
                                          <p:attrName>style.visibility</p:attrName>
                                        </p:attrNameLst>
                                      </p:cBhvr>
                                      <p:to>
                                        <p:strVal val="hidden"/>
                                      </p:to>
                                    </p:set>
                                  </p:childTnLst>
                                </p:cTn>
                              </p:par>
                              <p:par>
                                <p:cTn id="55" presetID="35" presetClass="path" presetSubtype="0" accel="50000" decel="50000" fill="hold" nodeType="withEffect">
                                  <p:stCondLst>
                                    <p:cond delay="0"/>
                                  </p:stCondLst>
                                  <p:childTnLst>
                                    <p:animMotion origin="layout" path="M 2.5E-6 4.07407E-6 L -0.11563 -0.00047 " pathEditMode="relative" rAng="0" ptsTypes="AA">
                                      <p:cBhvr>
                                        <p:cTn id="56" dur="1000" fill="hold"/>
                                        <p:tgtEl>
                                          <p:spTgt spid="104"/>
                                        </p:tgtEl>
                                        <p:attrNameLst>
                                          <p:attrName>ppt_x</p:attrName>
                                          <p:attrName>ppt_y</p:attrName>
                                        </p:attrNameLst>
                                      </p:cBhvr>
                                      <p:rCtr x="-5781" y="-23"/>
                                    </p:animMotion>
                                  </p:childTnLst>
                                </p:cTn>
                              </p:par>
                            </p:childTnLst>
                          </p:cTn>
                        </p:par>
                      </p:childTnLst>
                    </p:cTn>
                  </p:par>
                  <p:par>
                    <p:cTn id="57" fill="hold">
                      <p:stCondLst>
                        <p:cond delay="indefinite"/>
                      </p:stCondLst>
                      <p:childTnLst>
                        <p:par>
                          <p:cTn id="58" fill="hold">
                            <p:stCondLst>
                              <p:cond delay="0"/>
                            </p:stCondLst>
                            <p:childTnLst>
                              <p:par>
                                <p:cTn id="59" presetID="0" presetClass="path" presetSubtype="0" accel="7143" decel="12000" fill="hold" nodeType="clickEffect">
                                  <p:stCondLst>
                                    <p:cond delay="0"/>
                                  </p:stCondLst>
                                  <p:childTnLst>
                                    <p:animMotion origin="layout" path="M -0.00039 -0.00185 L -0.00039 -0.00162 C -0.08086 0.00347 -0.04102 0.00116 -0.11992 0.00509 C -0.12513 0.00602 -0.13034 0.00717 -0.13555 0.00787 C -0.15781 0.01065 -0.14622 0.00694 -0.15664 0.01065 C -0.15091 0.01203 -0.14518 0.01366 -0.13945 0.01481 C -0.13555 0.01551 -0.13164 0.01504 -0.12774 0.0162 C -0.12149 0.01782 -0.11133 0.02384 -0.10508 0.02731 C -0.10456 0.0287 -0.10378 0.02986 -0.10352 0.03148 C -0.10274 0.03495 -0.10195 0.04259 -0.10195 0.04282 C -0.10247 0.04444 -0.10274 0.04653 -0.10352 0.04815 C -0.10586 0.05301 -0.11055 0.05509 -0.11367 0.05648 C -0.11784 0.0581 -0.13281 0.05903 -0.13399 0.05926 L -0.1543 0.05787 C -0.15664 0.05741 -0.16367 0.05671 -0.16133 0.05648 C -0.15013 0.05509 -0.13893 0.05555 -0.12774 0.05509 C -0.12565 0.05463 -0.1194 0.05324 -0.12149 0.0537 C -0.12669 0.0544 -0.1418 0.05231 -0.13711 0.05648 C -0.13099 0.0618 -0.12357 0.05764 -0.1168 0.05787 L 0.00742 0.06065 C 0.03034 0.06412 0.04453 0.06528 0.06601 0.07176 C 0.08307 0.07685 0.11302 0.08796 0.13008 0.09398 C 0.13581 0.09583 0.14154 0.09815 0.14726 0.09953 C 0.18867 0.10856 0.17226 0.10625 0.19661 0.10926 L 0.19661 0.10949 " pathEditMode="relative" rAng="0" ptsTypes="AAAAAAAAAAAAAAAAAAAAAAAAA">
                                      <p:cBhvr>
                                        <p:cTn id="60" dur="3000" fill="hold"/>
                                        <p:tgtEl>
                                          <p:spTgt spid="125"/>
                                        </p:tgtEl>
                                        <p:attrNameLst>
                                          <p:attrName>ppt_x</p:attrName>
                                          <p:attrName>ppt_y</p:attrName>
                                        </p:attrNameLst>
                                      </p:cBhvr>
                                      <p:rCtr x="1771" y="5556"/>
                                    </p:animMotion>
                                  </p:childTnLst>
                                </p:cTn>
                              </p:par>
                            </p:childTnLst>
                          </p:cTn>
                        </p:par>
                        <p:par>
                          <p:cTn id="61" fill="hold">
                            <p:stCondLst>
                              <p:cond delay="3000"/>
                            </p:stCondLst>
                            <p:childTnLst>
                              <p:par>
                                <p:cTn id="62" presetID="10" presetClass="entr" presetSubtype="0" fill="hold" grpId="0" nodeType="afterEffect">
                                  <p:stCondLst>
                                    <p:cond delay="0"/>
                                  </p:stCondLst>
                                  <p:childTnLst>
                                    <p:set>
                                      <p:cBhvr>
                                        <p:cTn id="63" dur="1" fill="hold">
                                          <p:stCondLst>
                                            <p:cond delay="0"/>
                                          </p:stCondLst>
                                        </p:cTn>
                                        <p:tgtEl>
                                          <p:spTgt spid="2"/>
                                        </p:tgtEl>
                                        <p:attrNameLst>
                                          <p:attrName>style.visibility</p:attrName>
                                        </p:attrNameLst>
                                      </p:cBhvr>
                                      <p:to>
                                        <p:strVal val="visible"/>
                                      </p:to>
                                    </p:set>
                                    <p:animEffect transition="in" filter="fade">
                                      <p:cBhvr>
                                        <p:cTn id="64" dur="500"/>
                                        <p:tgtEl>
                                          <p:spTgt spid="2"/>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126"/>
                                        </p:tgtEl>
                                        <p:attrNameLst>
                                          <p:attrName>style.visibility</p:attrName>
                                        </p:attrNameLst>
                                      </p:cBhvr>
                                      <p:to>
                                        <p:strVal val="visible"/>
                                      </p:to>
                                    </p:set>
                                    <p:animEffect transition="in" filter="fade">
                                      <p:cBhvr>
                                        <p:cTn id="69" dur="500"/>
                                        <p:tgtEl>
                                          <p:spTgt spid="126"/>
                                        </p:tgtEl>
                                      </p:cBhvr>
                                    </p:animEffect>
                                  </p:childTnLst>
                                </p:cTn>
                              </p:par>
                              <p:par>
                                <p:cTn id="70" presetID="10" presetClass="entr" presetSubtype="0" fill="hold" nodeType="withEffect">
                                  <p:stCondLst>
                                    <p:cond delay="0"/>
                                  </p:stCondLst>
                                  <p:childTnLst>
                                    <p:set>
                                      <p:cBhvr>
                                        <p:cTn id="71" dur="1" fill="hold">
                                          <p:stCondLst>
                                            <p:cond delay="0"/>
                                          </p:stCondLst>
                                        </p:cTn>
                                        <p:tgtEl>
                                          <p:spTgt spid="127"/>
                                        </p:tgtEl>
                                        <p:attrNameLst>
                                          <p:attrName>style.visibility</p:attrName>
                                        </p:attrNameLst>
                                      </p:cBhvr>
                                      <p:to>
                                        <p:strVal val="visible"/>
                                      </p:to>
                                    </p:set>
                                    <p:animEffect transition="in" filter="fade">
                                      <p:cBhvr>
                                        <p:cTn id="72" dur="500"/>
                                        <p:tgtEl>
                                          <p:spTgt spid="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 grpId="0" animBg="1"/>
      <p:bldP spid="118" grpId="1" animBg="1"/>
      <p:bldP spid="119" grpId="0" animBg="1"/>
      <p:bldP spid="119" grpId="1" animBg="1"/>
      <p:bldP spid="120" grpId="0" animBg="1"/>
      <p:bldP spid="120" grpId="1" animBg="1"/>
      <p:bldP spid="121" grpId="0" animBg="1"/>
      <p:bldP spid="121" grpId="1" animBg="1"/>
      <p:bldP spid="122" grpId="0" animBg="1"/>
      <p:bldP spid="122" grpId="1" animBg="1"/>
      <p:bldP spid="124" grpId="0" animBg="1"/>
      <p:bldP spid="124" grpId="1" animBg="1"/>
      <p:bldP spid="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000" b="0" i="0" u="none" strike="noStrike" kern="0" cap="none" spc="0" normalizeH="0" baseline="0" noProof="0" smtClean="0">
                <a:ln>
                  <a:noFill/>
                </a:ln>
                <a:solidFill>
                  <a:srgbClr val="888888"/>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34</a:t>
            </a:fld>
            <a:endParaRPr kumimoji="0" lang="en-US" sz="1000" b="0" i="0" u="none" strike="noStrike" kern="0" cap="none" spc="0" normalizeH="0" baseline="0" noProof="0" dirty="0">
              <a:ln>
                <a:noFill/>
              </a:ln>
              <a:solidFill>
                <a:srgbClr val="888888"/>
              </a:solidFill>
              <a:effectLst/>
              <a:uLnTx/>
              <a:uFillTx/>
              <a:latin typeface="Arial"/>
              <a:cs typeface="Arial"/>
              <a:sym typeface="Arial"/>
            </a:endParaRPr>
          </a:p>
        </p:txBody>
      </p:sp>
      <p:graphicFrame>
        <p:nvGraphicFramePr>
          <p:cNvPr id="4" name="Google Shape;147;p18">
            <a:extLst>
              <a:ext uri="{FF2B5EF4-FFF2-40B4-BE49-F238E27FC236}">
                <a16:creationId xmlns:a16="http://schemas.microsoft.com/office/drawing/2014/main" id="{36556FB9-809F-9496-2785-CFC7980E8CB6}"/>
              </a:ext>
            </a:extLst>
          </p:cNvPr>
          <p:cNvGraphicFramePr/>
          <p:nvPr/>
        </p:nvGraphicFramePr>
        <p:xfrm>
          <a:off x="7987594" y="7400925"/>
          <a:ext cx="2571461" cy="2201335"/>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1070853">
                  <a:extLst>
                    <a:ext uri="{9D8B030D-6E8A-4147-A177-3AD203B41FA5}">
                      <a16:colId xmlns:a16="http://schemas.microsoft.com/office/drawing/2014/main" val="20000"/>
                    </a:ext>
                  </a:extLst>
                </a:gridCol>
                <a:gridCol w="1500608">
                  <a:extLst>
                    <a:ext uri="{9D8B030D-6E8A-4147-A177-3AD203B41FA5}">
                      <a16:colId xmlns:a16="http://schemas.microsoft.com/office/drawing/2014/main" val="20001"/>
                    </a:ext>
                  </a:extLst>
                </a:gridCol>
              </a:tblGrid>
              <a:tr h="440267">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kumimoji="0" lang="en-US" sz="1800" b="1" i="0" u="none" strike="noStrike" kern="1200" cap="none" spc="0" normalizeH="0" baseline="0" noProof="0" dirty="0" err="1">
                          <a:ln>
                            <a:noFill/>
                          </a:ln>
                          <a:solidFill>
                            <a:prstClr val="white"/>
                          </a:solidFill>
                          <a:effectLst/>
                          <a:uLnTx/>
                          <a:uFillTx/>
                          <a:latin typeface="+mn-lt"/>
                          <a:ea typeface="Times New Roman"/>
                          <a:cs typeface="Times New Roman"/>
                          <a:sym typeface="Times New Roman"/>
                        </a:rPr>
                        <a:t>ItemID</a:t>
                      </a:r>
                      <a:endParaRPr sz="600" u="none" strike="noStrike" cap="none" dirty="0">
                        <a:latin typeface="+mn-lt"/>
                        <a:ea typeface="Times New Roman"/>
                        <a:cs typeface="Times New Roman"/>
                        <a:sym typeface="Times New Roman"/>
                      </a:endParaRPr>
                    </a:p>
                  </a:txBody>
                  <a:tcPr marL="0" marR="0" marT="0" marB="0" anchor="ctr">
                    <a:lnL w="9525" cap="flat" cmpd="sng" algn="ctr">
                      <a:solidFill>
                        <a:srgbClr val="C0504D">
                          <a:shade val="95000"/>
                          <a:satMod val="105000"/>
                        </a:srgbClr>
                      </a:solidFill>
                      <a:prstDash val="solid"/>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kumimoji="0" lang="en-US" sz="1800" b="1" i="0" u="none" strike="noStrike" kern="1200" cap="none" spc="0" normalizeH="0" baseline="0" noProof="0" dirty="0">
                          <a:ln>
                            <a:noFill/>
                          </a:ln>
                          <a:solidFill>
                            <a:prstClr val="white"/>
                          </a:solidFill>
                          <a:effectLst/>
                          <a:uLnTx/>
                          <a:uFillTx/>
                          <a:latin typeface="+mn-lt"/>
                          <a:ea typeface="Times New Roman"/>
                          <a:cs typeface="Times New Roman"/>
                          <a:sym typeface="Times New Roman"/>
                        </a:rPr>
                        <a:t>label</a:t>
                      </a:r>
                      <a:endParaRPr sz="6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extLst>
                  <a:ext uri="{0D108BD9-81ED-4DB2-BD59-A6C34878D82A}">
                    <a16:rowId xmlns:a16="http://schemas.microsoft.com/office/drawing/2014/main" val="10000"/>
                  </a:ext>
                </a:extLst>
              </a:tr>
              <a:tr h="440267">
                <a:tc>
                  <a:txBody>
                    <a:bodyPr/>
                    <a:lstStyle/>
                    <a:p>
                      <a:pPr algn="ctr" rtl="0" fontAlgn="b"/>
                      <a:r>
                        <a:rPr lang="en-US" sz="1600" b="0" dirty="0">
                          <a:effectLst/>
                          <a:latin typeface="Tw Cen MT" panose="020B0602020104020603" pitchFamily="34" charset="0"/>
                        </a:rPr>
                        <a:t>50902</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C0504D">
                        <a:alpha val="40000"/>
                      </a:srgbClr>
                    </a:solidFill>
                  </a:tcPr>
                </a:tc>
                <a:tc>
                  <a:txBody>
                    <a:bodyPr/>
                    <a:lstStyle/>
                    <a:p>
                      <a:pPr algn="ctr" rtl="0" fontAlgn="b"/>
                      <a:r>
                        <a:rPr lang="en-US" sz="1600" b="0" dirty="0">
                          <a:effectLst/>
                          <a:latin typeface="Tw Cen MT" panose="020B0602020104020603" pitchFamily="34" charset="0"/>
                        </a:rPr>
                        <a:t>Creatinine</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C0504D">
                        <a:alpha val="40000"/>
                      </a:srgbClr>
                    </a:solidFill>
                  </a:tcPr>
                </a:tc>
                <a:extLst>
                  <a:ext uri="{0D108BD9-81ED-4DB2-BD59-A6C34878D82A}">
                    <a16:rowId xmlns:a16="http://schemas.microsoft.com/office/drawing/2014/main" val="10001"/>
                  </a:ext>
                </a:extLst>
              </a:tr>
              <a:tr h="440267">
                <a:tc>
                  <a:txBody>
                    <a:bodyPr/>
                    <a:lstStyle/>
                    <a:p>
                      <a:pPr algn="ctr" rtl="0" fontAlgn="b"/>
                      <a:r>
                        <a:rPr lang="en-US" sz="1600" b="0" dirty="0">
                          <a:effectLst/>
                          <a:latin typeface="Tw Cen MT" panose="020B0602020104020603" pitchFamily="34" charset="0"/>
                        </a:rPr>
                        <a:t>50912</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600" b="0">
                          <a:effectLst/>
                          <a:latin typeface="Tw Cen MT" panose="020B0602020104020603" pitchFamily="34" charset="0"/>
                        </a:rPr>
                        <a:t>Potassium</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r h="440267">
                <a:tc>
                  <a:txBody>
                    <a:bodyPr/>
                    <a:lstStyle/>
                    <a:p>
                      <a:pPr algn="ctr" rtl="0" fontAlgn="b"/>
                      <a:r>
                        <a:rPr lang="en-US" sz="1600" b="0">
                          <a:effectLst/>
                          <a:latin typeface="Tw Cen MT" panose="020B0602020104020603" pitchFamily="34" charset="0"/>
                        </a:rPr>
                        <a:t>50971</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600" b="0" dirty="0">
                          <a:effectLst/>
                          <a:latin typeface="Tw Cen MT" panose="020B0602020104020603" pitchFamily="34" charset="0"/>
                        </a:rPr>
                        <a:t>Sodium</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3"/>
                  </a:ext>
                </a:extLst>
              </a:tr>
              <a:tr h="440267">
                <a:tc>
                  <a:txBody>
                    <a:bodyPr/>
                    <a:lstStyle/>
                    <a:p>
                      <a:pPr algn="ctr" rtl="0" fontAlgn="b"/>
                      <a:r>
                        <a:rPr lang="en-US" sz="1600" b="0" dirty="0">
                          <a:effectLst/>
                          <a:latin typeface="Tw Cen MT" panose="020B0602020104020603" pitchFamily="34" charset="0"/>
                        </a:rPr>
                        <a:t>50809</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600" b="0" dirty="0">
                          <a:effectLst/>
                          <a:latin typeface="Tw Cen MT" panose="020B0602020104020603" pitchFamily="34" charset="0"/>
                        </a:rPr>
                        <a:t>Glucose</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6"/>
                  </a:ext>
                </a:extLst>
              </a:tr>
            </a:tbl>
          </a:graphicData>
        </a:graphic>
      </p:graphicFrame>
      <p:sp>
        <p:nvSpPr>
          <p:cNvPr id="99" name="Google Shape;123;p16">
            <a:extLst>
              <a:ext uri="{FF2B5EF4-FFF2-40B4-BE49-F238E27FC236}">
                <a16:creationId xmlns:a16="http://schemas.microsoft.com/office/drawing/2014/main" id="{3858FA99-E85E-BF2A-1F9E-B914167782FB}"/>
              </a:ext>
            </a:extLst>
          </p:cNvPr>
          <p:cNvSpPr txBox="1">
            <a:spLocks/>
          </p:cNvSpPr>
          <p:nvPr/>
        </p:nvSpPr>
        <p:spPr>
          <a:xfrm>
            <a:off x="2807882" y="846738"/>
            <a:ext cx="6576237" cy="777536"/>
          </a:xfrm>
          <a:prstGeom prst="rect">
            <a:avLst/>
          </a:prstGeom>
          <a:noFill/>
          <a:ln>
            <a:noFill/>
          </a:ln>
        </p:spPr>
        <p:txBody>
          <a:bodyPr spcFirstLastPara="1" wrap="square" lIns="0" tIns="6455"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5400" b="0" i="0" u="none" strike="noStrike" cap="none">
                <a:solidFill>
                  <a:srgbClr val="005493"/>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6803"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i="0" u="none" strike="noStrike" kern="0" cap="none" spc="0" normalizeH="0" baseline="0" noProof="0" dirty="0" err="1">
                <a:ln>
                  <a:noFill/>
                </a:ln>
                <a:solidFill>
                  <a:srgbClr val="000000"/>
                </a:solidFill>
                <a:effectLst/>
                <a:uLnTx/>
                <a:uFillTx/>
                <a:latin typeface="Consolas" panose="020B0609020204030204" pitchFamily="49" charset="0"/>
                <a:sym typeface="Calibri"/>
              </a:rPr>
              <a:t>left_join</a:t>
            </a:r>
            <a:r>
              <a:rPr kumimoji="0" lang="en-US" i="0" u="none" strike="noStrike" kern="0" cap="none" spc="0" normalizeH="0" baseline="0" noProof="0" dirty="0">
                <a:ln>
                  <a:noFill/>
                </a:ln>
                <a:solidFill>
                  <a:srgbClr val="000000"/>
                </a:solidFill>
                <a:effectLst/>
                <a:uLnTx/>
                <a:uFillTx/>
                <a:latin typeface="Consolas" panose="020B0609020204030204" pitchFamily="49" charset="0"/>
                <a:sym typeface="Calibri"/>
              </a:rPr>
              <a:t>()</a:t>
            </a:r>
            <a:endParaRPr kumimoji="0" lang="en-US" i="0" u="none" strike="noStrike" kern="0" cap="none" spc="0" normalizeH="0" baseline="0" noProof="0" dirty="0">
              <a:ln>
                <a:noFill/>
              </a:ln>
              <a:solidFill>
                <a:srgbClr val="005493"/>
              </a:solidFill>
              <a:effectLst/>
              <a:uLnTx/>
              <a:uFillTx/>
              <a:latin typeface="Consolas" panose="020B0609020204030204" pitchFamily="49" charset="0"/>
              <a:sym typeface="Calibri"/>
            </a:endParaRPr>
          </a:p>
        </p:txBody>
      </p:sp>
      <p:sp>
        <p:nvSpPr>
          <p:cNvPr id="100" name="Google Shape;131;p17">
            <a:extLst>
              <a:ext uri="{FF2B5EF4-FFF2-40B4-BE49-F238E27FC236}">
                <a16:creationId xmlns:a16="http://schemas.microsoft.com/office/drawing/2014/main" id="{F66FA4B8-CA40-EC6C-E8AC-FCFBD4169B06}"/>
              </a:ext>
            </a:extLst>
          </p:cNvPr>
          <p:cNvSpPr/>
          <p:nvPr/>
        </p:nvSpPr>
        <p:spPr>
          <a:xfrm>
            <a:off x="254833" y="2902172"/>
            <a:ext cx="11864842"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101" name="Google Shape;123;p16">
            <a:extLst>
              <a:ext uri="{FF2B5EF4-FFF2-40B4-BE49-F238E27FC236}">
                <a16:creationId xmlns:a16="http://schemas.microsoft.com/office/drawing/2014/main" id="{74D204DE-833D-2E27-0749-20DD3185DBF7}"/>
              </a:ext>
            </a:extLst>
          </p:cNvPr>
          <p:cNvSpPr txBox="1">
            <a:spLocks/>
          </p:cNvSpPr>
          <p:nvPr/>
        </p:nvSpPr>
        <p:spPr>
          <a:xfrm>
            <a:off x="297619" y="2874764"/>
            <a:ext cx="11894381" cy="777536"/>
          </a:xfrm>
          <a:prstGeom prst="rect">
            <a:avLst/>
          </a:prstGeom>
          <a:noFill/>
          <a:ln>
            <a:noFill/>
          </a:ln>
        </p:spPr>
        <p:txBody>
          <a:bodyPr spcFirstLastPara="1" wrap="square" lIns="0" tIns="6455"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5400" b="0" i="0" u="none" strike="noStrike" cap="none">
                <a:solidFill>
                  <a:srgbClr val="005493"/>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6803"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3600" i="0" u="none" strike="noStrike" kern="0" cap="none" spc="0" normalizeH="0" baseline="0" noProof="0" dirty="0" err="1">
                <a:ln>
                  <a:noFill/>
                </a:ln>
                <a:solidFill>
                  <a:srgbClr val="000000"/>
                </a:solidFill>
                <a:effectLst/>
                <a:uLnTx/>
                <a:uFillTx/>
                <a:latin typeface="Consolas" panose="020B0609020204030204" pitchFamily="49" charset="0"/>
                <a:sym typeface="Calibri"/>
              </a:rPr>
              <a:t>left_join</a:t>
            </a:r>
            <a:r>
              <a:rPr kumimoji="0" lang="en-US" sz="3600" i="0" u="none" strike="noStrike" kern="0" cap="none" spc="0" normalizeH="0" baseline="0" noProof="0" dirty="0">
                <a:ln>
                  <a:noFill/>
                </a:ln>
                <a:solidFill>
                  <a:srgbClr val="000000"/>
                </a:solidFill>
                <a:effectLst/>
                <a:uLnTx/>
                <a:uFillTx/>
                <a:latin typeface="Consolas" panose="020B0609020204030204" pitchFamily="49" charset="0"/>
                <a:sym typeface="Calibri"/>
              </a:rPr>
              <a:t>(</a:t>
            </a:r>
            <a:r>
              <a:rPr kumimoji="0" lang="en-US" sz="3600" i="0" u="none" strike="noStrike" kern="0" cap="none" spc="0" normalizeH="0" baseline="0" noProof="0" dirty="0" err="1">
                <a:ln>
                  <a:noFill/>
                </a:ln>
                <a:solidFill>
                  <a:srgbClr val="000000"/>
                </a:solidFill>
                <a:effectLst/>
                <a:uLnTx/>
                <a:uFillTx/>
                <a:latin typeface="Consolas" panose="020B0609020204030204" pitchFamily="49" charset="0"/>
                <a:sym typeface="Calibri"/>
              </a:rPr>
              <a:t>LABEVENTS,D_LABITEMS,join_by</a:t>
            </a:r>
            <a:r>
              <a:rPr kumimoji="0" lang="en-US" sz="3600" i="0" u="none" strike="noStrike" kern="0" cap="none" spc="0" normalizeH="0" baseline="0" noProof="0" dirty="0">
                <a:ln>
                  <a:noFill/>
                </a:ln>
                <a:solidFill>
                  <a:srgbClr val="000000"/>
                </a:solidFill>
                <a:effectLst/>
                <a:uLnTx/>
                <a:uFillTx/>
                <a:latin typeface="Consolas" panose="020B0609020204030204" pitchFamily="49" charset="0"/>
                <a:sym typeface="Calibri"/>
              </a:rPr>
              <a:t>(</a:t>
            </a:r>
            <a:r>
              <a:rPr kumimoji="0" lang="en-US" sz="3600" i="0" u="none" strike="noStrike" kern="0" cap="none" spc="0" normalizeH="0" baseline="0" noProof="0" dirty="0" err="1">
                <a:ln>
                  <a:noFill/>
                </a:ln>
                <a:solidFill>
                  <a:srgbClr val="000000"/>
                </a:solidFill>
                <a:effectLst/>
                <a:uLnTx/>
                <a:uFillTx/>
                <a:latin typeface="Consolas" panose="020B0609020204030204" pitchFamily="49" charset="0"/>
                <a:sym typeface="Calibri"/>
              </a:rPr>
              <a:t>itemid</a:t>
            </a:r>
            <a:r>
              <a:rPr kumimoji="0" lang="en-US" sz="3600" i="0" u="none" strike="noStrike" kern="0" cap="none" spc="0" normalizeH="0" baseline="0" noProof="0" dirty="0">
                <a:ln>
                  <a:noFill/>
                </a:ln>
                <a:solidFill>
                  <a:srgbClr val="000000"/>
                </a:solidFill>
                <a:effectLst/>
                <a:uLnTx/>
                <a:uFillTx/>
                <a:latin typeface="Consolas" panose="020B0609020204030204" pitchFamily="49" charset="0"/>
                <a:sym typeface="Calibri"/>
              </a:rPr>
              <a:t>))</a:t>
            </a:r>
            <a:endParaRPr kumimoji="0" lang="en-US" sz="3400" i="0" u="none" strike="noStrike" kern="0" cap="none" spc="0" normalizeH="0" baseline="0" noProof="0" dirty="0">
              <a:ln>
                <a:noFill/>
              </a:ln>
              <a:solidFill>
                <a:srgbClr val="005493"/>
              </a:solidFill>
              <a:effectLst/>
              <a:uLnTx/>
              <a:uFillTx/>
              <a:latin typeface="Consolas" panose="020B0609020204030204" pitchFamily="49" charset="0"/>
              <a:sym typeface="Calibri"/>
            </a:endParaRPr>
          </a:p>
        </p:txBody>
      </p:sp>
      <p:graphicFrame>
        <p:nvGraphicFramePr>
          <p:cNvPr id="102" name="Google Shape;147;p18">
            <a:extLst>
              <a:ext uri="{FF2B5EF4-FFF2-40B4-BE49-F238E27FC236}">
                <a16:creationId xmlns:a16="http://schemas.microsoft.com/office/drawing/2014/main" id="{916B534A-FF3A-2833-B44D-F08EE11D1DE7}"/>
              </a:ext>
            </a:extLst>
          </p:cNvPr>
          <p:cNvGraphicFramePr/>
          <p:nvPr/>
        </p:nvGraphicFramePr>
        <p:xfrm>
          <a:off x="3125146" y="3844461"/>
          <a:ext cx="1770876" cy="2629452"/>
        </p:xfrm>
        <a:graphic>
          <a:graphicData uri="http://schemas.openxmlformats.org/drawingml/2006/table">
            <a:tbl>
              <a:tblPr firstRow="1" bandRow="1">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effectLst>
                  <a:outerShdw blurRad="40000" dist="20000" dir="5400000" rotWithShape="0">
                    <a:srgbClr val="000000">
                      <a:alpha val="38000"/>
                    </a:srgbClr>
                  </a:outerShdw>
                </a:effectLst>
              </a:tblPr>
              <a:tblGrid>
                <a:gridCol w="910019">
                  <a:extLst>
                    <a:ext uri="{9D8B030D-6E8A-4147-A177-3AD203B41FA5}">
                      <a16:colId xmlns:a16="http://schemas.microsoft.com/office/drawing/2014/main" val="20000"/>
                    </a:ext>
                  </a:extLst>
                </a:gridCol>
                <a:gridCol w="860857">
                  <a:extLst>
                    <a:ext uri="{9D8B030D-6E8A-4147-A177-3AD203B41FA5}">
                      <a16:colId xmlns:a16="http://schemas.microsoft.com/office/drawing/2014/main" val="20001"/>
                    </a:ext>
                  </a:extLst>
                </a:gridCol>
              </a:tblGrid>
              <a:tr h="438242">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lang="en-US" sz="2000" b="1" u="none" strike="noStrike" kern="1200" cap="none" dirty="0" err="1">
                          <a:solidFill>
                            <a:schemeClr val="lt1"/>
                          </a:solidFill>
                          <a:latin typeface="+mn-lt"/>
                          <a:ea typeface="Times New Roman"/>
                          <a:cs typeface="Times New Roman"/>
                          <a:sym typeface="Times New Roman"/>
                        </a:rPr>
                        <a:t>ItemID</a:t>
                      </a:r>
                      <a:endParaRPr sz="18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a:noFill/>
                    </a:lnR>
                    <a:lnT w="9525" cap="flat" cmpd="sng" algn="ctr">
                      <a:solidFill>
                        <a:srgbClr val="4F81B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lang="en-US" sz="2000" b="1" u="none" strike="noStrike" kern="1200" cap="none" dirty="0">
                          <a:solidFill>
                            <a:schemeClr val="lt1"/>
                          </a:solidFill>
                          <a:latin typeface="+mn-lt"/>
                          <a:ea typeface="Times New Roman"/>
                          <a:cs typeface="Times New Roman"/>
                          <a:sym typeface="Times New Roman"/>
                        </a:rPr>
                        <a:t>value</a:t>
                      </a:r>
                      <a:endParaRPr sz="18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4F81B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10000"/>
                  </a:ext>
                </a:extLst>
              </a:tr>
              <a:tr h="438242">
                <a:tc>
                  <a:txBody>
                    <a:bodyPr/>
                    <a:lstStyle/>
                    <a:p>
                      <a:pPr algn="ctr" rtl="0" fontAlgn="b"/>
                      <a:r>
                        <a:rPr lang="en-US" sz="1800" b="0" dirty="0">
                          <a:effectLst/>
                          <a:latin typeface="Tw Cen MT" panose="020B0602020104020603" pitchFamily="34" charset="0"/>
                        </a:rPr>
                        <a:t>50902</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p>
                      <a:pPr algn="ctr" rtl="0" fontAlgn="b"/>
                      <a:r>
                        <a:rPr lang="en-US" sz="1800" b="0" dirty="0">
                          <a:effectLst/>
                          <a:latin typeface="Tw Cen MT" panose="020B0602020104020603" pitchFamily="34" charset="0"/>
                        </a:rPr>
                        <a:t>97</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25400" cap="flat" cmpd="sng" algn="ctr">
                      <a:solidFill>
                        <a:srgbClr val="FFFFFF"/>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4F81BD">
                        <a:alpha val="40000"/>
                      </a:srgbClr>
                    </a:solidFill>
                  </a:tcPr>
                </a:tc>
                <a:extLst>
                  <a:ext uri="{0D108BD9-81ED-4DB2-BD59-A6C34878D82A}">
                    <a16:rowId xmlns:a16="http://schemas.microsoft.com/office/drawing/2014/main" val="10001"/>
                  </a:ext>
                </a:extLst>
              </a:tr>
              <a:tr h="438242">
                <a:tc>
                  <a:txBody>
                    <a:bodyPr/>
                    <a:lstStyle/>
                    <a:p>
                      <a:pPr algn="ctr" rtl="0" fontAlgn="b"/>
                      <a:r>
                        <a:rPr lang="en-US" sz="1800" b="0" dirty="0">
                          <a:effectLst/>
                          <a:latin typeface="Tw Cen MT" panose="020B0602020104020603" pitchFamily="34" charset="0"/>
                        </a:rPr>
                        <a:t>50912</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p>
                      <a:pPr algn="ctr" rtl="0" fontAlgn="b"/>
                      <a:r>
                        <a:rPr lang="en-US" sz="1800" b="0" dirty="0">
                          <a:effectLst/>
                          <a:latin typeface="Tw Cen MT" panose="020B0602020104020603" pitchFamily="34" charset="0"/>
                        </a:rPr>
                        <a:t>2.6</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2"/>
                  </a:ext>
                </a:extLst>
              </a:tr>
              <a:tr h="438242">
                <a:tc>
                  <a:txBody>
                    <a:bodyPr/>
                    <a:lstStyle/>
                    <a:p>
                      <a:pPr algn="ctr" rtl="0" fontAlgn="b"/>
                      <a:r>
                        <a:rPr lang="en-US" sz="1800" b="0" dirty="0">
                          <a:effectLst/>
                          <a:latin typeface="Tw Cen MT" panose="020B0602020104020603" pitchFamily="34" charset="0"/>
                        </a:rPr>
                        <a:t>50971</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p>
                      <a:pPr algn="ctr" rtl="0" fontAlgn="b"/>
                      <a:r>
                        <a:rPr lang="en-US" sz="1800" b="0" dirty="0">
                          <a:effectLst/>
                          <a:latin typeface="Tw Cen MT" panose="020B0602020104020603" pitchFamily="34" charset="0"/>
                        </a:rPr>
                        <a:t>4.3</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3"/>
                  </a:ext>
                </a:extLst>
              </a:tr>
              <a:tr h="438242">
                <a:tc>
                  <a:txBody>
                    <a:bodyPr/>
                    <a:lstStyle/>
                    <a:p>
                      <a:pPr algn="ctr" rtl="0" fontAlgn="b"/>
                      <a:r>
                        <a:rPr lang="en-US" sz="1800" b="0" dirty="0">
                          <a:effectLst/>
                          <a:latin typeface="Tw Cen MT" panose="020B0602020104020603" pitchFamily="34" charset="0"/>
                        </a:rPr>
                        <a:t>50983</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p>
                      <a:pPr algn="ctr" rtl="0" fontAlgn="b"/>
                      <a:r>
                        <a:rPr lang="en-US" sz="1800" b="0" dirty="0">
                          <a:effectLst/>
                          <a:latin typeface="Tw Cen MT" panose="020B0602020104020603" pitchFamily="34" charset="0"/>
                        </a:rPr>
                        <a:t>141</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6"/>
                  </a:ext>
                </a:extLst>
              </a:tr>
              <a:tr h="438242">
                <a:tc>
                  <a:txBody>
                    <a:bodyPr/>
                    <a:lstStyle/>
                    <a:p>
                      <a:pPr algn="ctr" rtl="0" fontAlgn="b"/>
                      <a:r>
                        <a:rPr lang="en-US" sz="1800" b="0" dirty="0">
                          <a:effectLst/>
                          <a:latin typeface="Tw Cen MT" panose="020B0602020104020603" pitchFamily="34" charset="0"/>
                        </a:rPr>
                        <a:t>51006</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p>
                      <a:pPr algn="ctr" rtl="0" fontAlgn="b"/>
                      <a:r>
                        <a:rPr lang="en-US" sz="1800" b="0" dirty="0">
                          <a:effectLst/>
                          <a:latin typeface="Tw Cen MT" panose="020B0602020104020603" pitchFamily="34" charset="0"/>
                        </a:rPr>
                        <a:t>32</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391442035"/>
                  </a:ext>
                </a:extLst>
              </a:tr>
            </a:tbl>
          </a:graphicData>
        </a:graphic>
      </p:graphicFrame>
      <p:graphicFrame>
        <p:nvGraphicFramePr>
          <p:cNvPr id="103" name="Google Shape;147;p18">
            <a:extLst>
              <a:ext uri="{FF2B5EF4-FFF2-40B4-BE49-F238E27FC236}">
                <a16:creationId xmlns:a16="http://schemas.microsoft.com/office/drawing/2014/main" id="{D4701069-E4BC-1BFA-BE49-3B97335442E4}"/>
              </a:ext>
            </a:extLst>
          </p:cNvPr>
          <p:cNvGraphicFramePr/>
          <p:nvPr/>
        </p:nvGraphicFramePr>
        <p:xfrm>
          <a:off x="4904852" y="4723934"/>
          <a:ext cx="2571461" cy="432155"/>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1070853">
                  <a:extLst>
                    <a:ext uri="{9D8B030D-6E8A-4147-A177-3AD203B41FA5}">
                      <a16:colId xmlns:a16="http://schemas.microsoft.com/office/drawing/2014/main" val="20000"/>
                    </a:ext>
                  </a:extLst>
                </a:gridCol>
                <a:gridCol w="1500608">
                  <a:extLst>
                    <a:ext uri="{9D8B030D-6E8A-4147-A177-3AD203B41FA5}">
                      <a16:colId xmlns:a16="http://schemas.microsoft.com/office/drawing/2014/main" val="20001"/>
                    </a:ext>
                  </a:extLst>
                </a:gridCol>
              </a:tblGrid>
              <a:tr h="432155">
                <a:tc>
                  <a:txBody>
                    <a:bodyPr/>
                    <a:lstStyle/>
                    <a:p>
                      <a:pPr algn="ctr" rtl="0" fontAlgn="b"/>
                      <a:r>
                        <a:rPr lang="en-US" sz="1800" b="0" dirty="0">
                          <a:effectLst/>
                          <a:latin typeface="Tw Cen MT" panose="020B0602020104020603" pitchFamily="34" charset="0"/>
                        </a:rPr>
                        <a:t>50912</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p>
                      <a:pPr algn="ctr" rtl="0" fontAlgn="b"/>
                      <a:r>
                        <a:rPr lang="en-US" sz="2000" b="0" i="0" kern="1200" dirty="0">
                          <a:solidFill>
                            <a:schemeClr val="tx1"/>
                          </a:solidFill>
                          <a:effectLst/>
                          <a:latin typeface="Tw Cen MT" panose="020B0602020104020603" pitchFamily="34" charset="0"/>
                          <a:ea typeface="+mn-ea"/>
                          <a:cs typeface="+mn-cs"/>
                        </a:rPr>
                        <a:t>Creatinine</a:t>
                      </a:r>
                      <a:endParaRPr lang="en-US" sz="18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bl>
          </a:graphicData>
        </a:graphic>
      </p:graphicFrame>
      <p:graphicFrame>
        <p:nvGraphicFramePr>
          <p:cNvPr id="104" name="Google Shape;147;p18">
            <a:extLst>
              <a:ext uri="{FF2B5EF4-FFF2-40B4-BE49-F238E27FC236}">
                <a16:creationId xmlns:a16="http://schemas.microsoft.com/office/drawing/2014/main" id="{58C58B34-77DA-A605-EB82-232099F3F0EA}"/>
              </a:ext>
            </a:extLst>
          </p:cNvPr>
          <p:cNvGraphicFramePr/>
          <p:nvPr/>
        </p:nvGraphicFramePr>
        <p:xfrm>
          <a:off x="4904852" y="5157323"/>
          <a:ext cx="2571461" cy="439297"/>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1070853">
                  <a:extLst>
                    <a:ext uri="{9D8B030D-6E8A-4147-A177-3AD203B41FA5}">
                      <a16:colId xmlns:a16="http://schemas.microsoft.com/office/drawing/2014/main" val="20000"/>
                    </a:ext>
                  </a:extLst>
                </a:gridCol>
                <a:gridCol w="1500608">
                  <a:extLst>
                    <a:ext uri="{9D8B030D-6E8A-4147-A177-3AD203B41FA5}">
                      <a16:colId xmlns:a16="http://schemas.microsoft.com/office/drawing/2014/main" val="20001"/>
                    </a:ext>
                  </a:extLst>
                </a:gridCol>
              </a:tblGrid>
              <a:tr h="439297">
                <a:tc>
                  <a:txBody>
                    <a:bodyPr/>
                    <a:lstStyle/>
                    <a:p>
                      <a:pPr algn="ctr" rtl="0" fontAlgn="b"/>
                      <a:r>
                        <a:rPr lang="en-US" sz="1800" b="0" dirty="0">
                          <a:effectLst/>
                          <a:latin typeface="Tw Cen MT" panose="020B0602020104020603" pitchFamily="34" charset="0"/>
                        </a:rPr>
                        <a:t>50971</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round/>
                      <a:headEnd type="none" w="med" len="med"/>
                      <a:tailEnd type="none" w="med" len="me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p>
                      <a:pPr algn="ctr" rtl="0" fontAlgn="b"/>
                      <a:r>
                        <a:rPr lang="en-US" sz="2000" b="0" dirty="0">
                          <a:effectLst/>
                          <a:latin typeface="Tw Cen MT" panose="020B0602020104020603" pitchFamily="34" charset="0"/>
                        </a:rPr>
                        <a:t>Potassium</a:t>
                      </a:r>
                      <a:endParaRPr lang="en-US" sz="18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round/>
                      <a:headEnd type="none" w="med" len="med"/>
                      <a:tailEnd type="none" w="med" len="me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3"/>
                  </a:ext>
                </a:extLst>
              </a:tr>
            </a:tbl>
          </a:graphicData>
        </a:graphic>
      </p:graphicFrame>
      <p:graphicFrame>
        <p:nvGraphicFramePr>
          <p:cNvPr id="105" name="Google Shape;147;p18">
            <a:extLst>
              <a:ext uri="{FF2B5EF4-FFF2-40B4-BE49-F238E27FC236}">
                <a16:creationId xmlns:a16="http://schemas.microsoft.com/office/drawing/2014/main" id="{BCCAFC49-88B9-61A0-5B15-8629ACE295CB}"/>
              </a:ext>
            </a:extLst>
          </p:cNvPr>
          <p:cNvGraphicFramePr/>
          <p:nvPr/>
        </p:nvGraphicFramePr>
        <p:xfrm>
          <a:off x="6317828" y="5599443"/>
          <a:ext cx="2571461" cy="435328"/>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1070853">
                  <a:extLst>
                    <a:ext uri="{9D8B030D-6E8A-4147-A177-3AD203B41FA5}">
                      <a16:colId xmlns:a16="http://schemas.microsoft.com/office/drawing/2014/main" val="20000"/>
                    </a:ext>
                  </a:extLst>
                </a:gridCol>
                <a:gridCol w="1500608">
                  <a:extLst>
                    <a:ext uri="{9D8B030D-6E8A-4147-A177-3AD203B41FA5}">
                      <a16:colId xmlns:a16="http://schemas.microsoft.com/office/drawing/2014/main" val="20001"/>
                    </a:ext>
                  </a:extLst>
                </a:gridCol>
              </a:tblGrid>
              <a:tr h="435328">
                <a:tc>
                  <a:txBody>
                    <a:bodyPr/>
                    <a:lstStyle/>
                    <a:p>
                      <a:pPr algn="ctr" rtl="0" fontAlgn="b"/>
                      <a:r>
                        <a:rPr lang="en-US" sz="1800" b="0" dirty="0">
                          <a:effectLst/>
                          <a:latin typeface="Tw Cen MT" panose="020B0602020104020603" pitchFamily="34" charset="0"/>
                        </a:rPr>
                        <a:t>50809</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round/>
                      <a:headEnd type="none" w="med" len="med"/>
                      <a:tailEnd type="none" w="med" len="me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p>
                      <a:pPr algn="ctr" rtl="0" fontAlgn="b"/>
                      <a:r>
                        <a:rPr lang="en-US" sz="2000" b="0" dirty="0">
                          <a:effectLst/>
                          <a:latin typeface="Tw Cen MT" panose="020B0602020104020603" pitchFamily="34" charset="0"/>
                        </a:rPr>
                        <a:t>Glucose</a:t>
                      </a:r>
                      <a:endParaRPr lang="en-US" sz="18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round/>
                      <a:headEnd type="none" w="med" len="med"/>
                      <a:tailEnd type="none" w="med" len="me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3"/>
                  </a:ext>
                </a:extLst>
              </a:tr>
            </a:tbl>
          </a:graphicData>
        </a:graphic>
      </p:graphicFrame>
      <p:graphicFrame>
        <p:nvGraphicFramePr>
          <p:cNvPr id="106" name="Google Shape;147;p18">
            <a:extLst>
              <a:ext uri="{FF2B5EF4-FFF2-40B4-BE49-F238E27FC236}">
                <a16:creationId xmlns:a16="http://schemas.microsoft.com/office/drawing/2014/main" id="{FB76F9BE-7298-7CEB-C7E0-339FC99CAA0B}"/>
              </a:ext>
            </a:extLst>
          </p:cNvPr>
          <p:cNvGraphicFramePr/>
          <p:nvPr/>
        </p:nvGraphicFramePr>
        <p:xfrm>
          <a:off x="4904852" y="4298486"/>
          <a:ext cx="2571461" cy="416278"/>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tblPr>
              <a:tblGrid>
                <a:gridCol w="1070853">
                  <a:extLst>
                    <a:ext uri="{9D8B030D-6E8A-4147-A177-3AD203B41FA5}">
                      <a16:colId xmlns:a16="http://schemas.microsoft.com/office/drawing/2014/main" val="20000"/>
                    </a:ext>
                  </a:extLst>
                </a:gridCol>
                <a:gridCol w="1500608">
                  <a:extLst>
                    <a:ext uri="{9D8B030D-6E8A-4147-A177-3AD203B41FA5}">
                      <a16:colId xmlns:a16="http://schemas.microsoft.com/office/drawing/2014/main" val="20001"/>
                    </a:ext>
                  </a:extLst>
                </a:gridCol>
              </a:tblGrid>
              <a:tr h="416278">
                <a:tc>
                  <a:txBody>
                    <a:bodyPr/>
                    <a:lstStyle/>
                    <a:p>
                      <a:pPr algn="ctr" rtl="0" fontAlgn="b"/>
                      <a:r>
                        <a:rPr lang="en-US" sz="1800" b="0" dirty="0">
                          <a:effectLst/>
                          <a:latin typeface="Tw Cen MT" panose="020B0602020104020603" pitchFamily="34" charset="0"/>
                        </a:rPr>
                        <a:t>50902</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p>
                      <a:pPr algn="ctr" rtl="0" fontAlgn="b"/>
                      <a:r>
                        <a:rPr lang="en-US" sz="2000" b="0" dirty="0">
                          <a:effectLst/>
                          <a:latin typeface="Tw Cen MT" panose="020B0602020104020603" pitchFamily="34" charset="0"/>
                        </a:rPr>
                        <a:t>Chloride</a:t>
                      </a:r>
                      <a:endParaRPr lang="en-US" sz="18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bl>
          </a:graphicData>
        </a:graphic>
      </p:graphicFrame>
      <p:graphicFrame>
        <p:nvGraphicFramePr>
          <p:cNvPr id="107" name="Google Shape;147;p18">
            <a:extLst>
              <a:ext uri="{FF2B5EF4-FFF2-40B4-BE49-F238E27FC236}">
                <a16:creationId xmlns:a16="http://schemas.microsoft.com/office/drawing/2014/main" id="{D07CD71D-B0DC-767E-6FCC-1E57E2081970}"/>
              </a:ext>
            </a:extLst>
          </p:cNvPr>
          <p:cNvGraphicFramePr/>
          <p:nvPr/>
        </p:nvGraphicFramePr>
        <p:xfrm>
          <a:off x="4904852" y="3844461"/>
          <a:ext cx="2571461" cy="440267"/>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1070853">
                  <a:extLst>
                    <a:ext uri="{9D8B030D-6E8A-4147-A177-3AD203B41FA5}">
                      <a16:colId xmlns:a16="http://schemas.microsoft.com/office/drawing/2014/main" val="20000"/>
                    </a:ext>
                  </a:extLst>
                </a:gridCol>
                <a:gridCol w="1500608">
                  <a:extLst>
                    <a:ext uri="{9D8B030D-6E8A-4147-A177-3AD203B41FA5}">
                      <a16:colId xmlns:a16="http://schemas.microsoft.com/office/drawing/2014/main" val="20001"/>
                    </a:ext>
                  </a:extLst>
                </a:gridCol>
              </a:tblGrid>
              <a:tr h="440267">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kumimoji="0" lang="en-US" sz="1800" b="1" i="0" u="none" strike="noStrike" kern="1200" cap="none" spc="0" normalizeH="0" baseline="0" noProof="0" dirty="0" err="1">
                          <a:ln>
                            <a:noFill/>
                          </a:ln>
                          <a:solidFill>
                            <a:prstClr val="white"/>
                          </a:solidFill>
                          <a:effectLst/>
                          <a:uLnTx/>
                          <a:uFillTx/>
                          <a:latin typeface="+mn-lt"/>
                          <a:ea typeface="Times New Roman"/>
                          <a:cs typeface="Times New Roman"/>
                          <a:sym typeface="Times New Roman"/>
                        </a:rPr>
                        <a:t>ItemID</a:t>
                      </a:r>
                      <a:endParaRPr sz="600" u="none" strike="noStrike" cap="none" dirty="0">
                        <a:latin typeface="+mn-lt"/>
                        <a:ea typeface="Times New Roman"/>
                        <a:cs typeface="Times New Roman"/>
                        <a:sym typeface="Times New Roman"/>
                      </a:endParaRPr>
                    </a:p>
                  </a:txBody>
                  <a:tcPr marL="0" marR="0" marT="0" marB="0" anchor="ctr">
                    <a:lnL w="9525" cap="flat" cmpd="sng" algn="ctr">
                      <a:solidFill>
                        <a:srgbClr val="C0504D">
                          <a:shade val="95000"/>
                          <a:satMod val="105000"/>
                        </a:srgbClr>
                      </a:solidFill>
                      <a:prstDash val="solid"/>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kumimoji="0" lang="en-US" sz="1800" b="1" i="0" u="none" strike="noStrike" kern="1200" cap="none" spc="0" normalizeH="0" baseline="0" noProof="0" dirty="0">
                          <a:ln>
                            <a:noFill/>
                          </a:ln>
                          <a:solidFill>
                            <a:prstClr val="white"/>
                          </a:solidFill>
                          <a:effectLst/>
                          <a:uLnTx/>
                          <a:uFillTx/>
                          <a:latin typeface="+mn-lt"/>
                          <a:ea typeface="Times New Roman"/>
                          <a:cs typeface="Times New Roman"/>
                          <a:sym typeface="Times New Roman"/>
                        </a:rPr>
                        <a:t>label</a:t>
                      </a:r>
                      <a:endParaRPr sz="6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extLst>
                  <a:ext uri="{0D108BD9-81ED-4DB2-BD59-A6C34878D82A}">
                    <a16:rowId xmlns:a16="http://schemas.microsoft.com/office/drawing/2014/main" val="10000"/>
                  </a:ext>
                </a:extLst>
              </a:tr>
            </a:tbl>
          </a:graphicData>
        </a:graphic>
      </p:graphicFrame>
      <p:graphicFrame>
        <p:nvGraphicFramePr>
          <p:cNvPr id="5" name="Google Shape;147;p18">
            <a:extLst>
              <a:ext uri="{FF2B5EF4-FFF2-40B4-BE49-F238E27FC236}">
                <a16:creationId xmlns:a16="http://schemas.microsoft.com/office/drawing/2014/main" id="{82C811DB-2528-D149-6797-AAEAB70A22FD}"/>
              </a:ext>
            </a:extLst>
          </p:cNvPr>
          <p:cNvGraphicFramePr/>
          <p:nvPr>
            <p:extLst>
              <p:ext uri="{D42A27DB-BD31-4B8C-83A1-F6EECF244321}">
                <p14:modId xmlns:p14="http://schemas.microsoft.com/office/powerpoint/2010/main" val="532904151"/>
              </p:ext>
            </p:extLst>
          </p:nvPr>
        </p:nvGraphicFramePr>
        <p:xfrm>
          <a:off x="4901920" y="5594697"/>
          <a:ext cx="2571461" cy="439297"/>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1070853">
                  <a:extLst>
                    <a:ext uri="{9D8B030D-6E8A-4147-A177-3AD203B41FA5}">
                      <a16:colId xmlns:a16="http://schemas.microsoft.com/office/drawing/2014/main" val="20000"/>
                    </a:ext>
                  </a:extLst>
                </a:gridCol>
                <a:gridCol w="1500608">
                  <a:extLst>
                    <a:ext uri="{9D8B030D-6E8A-4147-A177-3AD203B41FA5}">
                      <a16:colId xmlns:a16="http://schemas.microsoft.com/office/drawing/2014/main" val="20001"/>
                    </a:ext>
                  </a:extLst>
                </a:gridCol>
              </a:tblGrid>
              <a:tr h="439297">
                <a:tc>
                  <a:txBody>
                    <a:bodyPr/>
                    <a:lstStyle/>
                    <a:p>
                      <a:pPr algn="ctr" rtl="0" fontAlgn="b"/>
                      <a:r>
                        <a:rPr lang="en-US" sz="2000" b="0" dirty="0">
                          <a:effectLst/>
                          <a:latin typeface="Tw Cen MT" panose="020B0602020104020603" pitchFamily="34" charset="0"/>
                        </a:rPr>
                        <a:t>NA</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round/>
                      <a:headEnd type="none" w="med" len="med"/>
                      <a:tailEnd type="none" w="med" len="me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p>
                      <a:pPr algn="ctr" rtl="0" fontAlgn="b"/>
                      <a:r>
                        <a:rPr lang="en-US" sz="2000" b="0" dirty="0">
                          <a:effectLst/>
                          <a:latin typeface="Tw Cen MT" panose="020B0602020104020603" pitchFamily="34" charset="0"/>
                        </a:rPr>
                        <a:t>NA</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round/>
                      <a:headEnd type="none" w="med" len="med"/>
                      <a:tailEnd type="none" w="med" len="me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3"/>
                  </a:ext>
                </a:extLst>
              </a:tr>
            </a:tbl>
          </a:graphicData>
        </a:graphic>
      </p:graphicFrame>
      <p:graphicFrame>
        <p:nvGraphicFramePr>
          <p:cNvPr id="6" name="Google Shape;147;p18">
            <a:extLst>
              <a:ext uri="{FF2B5EF4-FFF2-40B4-BE49-F238E27FC236}">
                <a16:creationId xmlns:a16="http://schemas.microsoft.com/office/drawing/2014/main" id="{3C18441C-2AB0-5F47-BD39-C356F66E1D37}"/>
              </a:ext>
            </a:extLst>
          </p:cNvPr>
          <p:cNvGraphicFramePr/>
          <p:nvPr>
            <p:extLst>
              <p:ext uri="{D42A27DB-BD31-4B8C-83A1-F6EECF244321}">
                <p14:modId xmlns:p14="http://schemas.microsoft.com/office/powerpoint/2010/main" val="3697934865"/>
              </p:ext>
            </p:extLst>
          </p:nvPr>
        </p:nvGraphicFramePr>
        <p:xfrm>
          <a:off x="4901920" y="6032253"/>
          <a:ext cx="2571461" cy="439297"/>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1070853">
                  <a:extLst>
                    <a:ext uri="{9D8B030D-6E8A-4147-A177-3AD203B41FA5}">
                      <a16:colId xmlns:a16="http://schemas.microsoft.com/office/drawing/2014/main" val="20000"/>
                    </a:ext>
                  </a:extLst>
                </a:gridCol>
                <a:gridCol w="1500608">
                  <a:extLst>
                    <a:ext uri="{9D8B030D-6E8A-4147-A177-3AD203B41FA5}">
                      <a16:colId xmlns:a16="http://schemas.microsoft.com/office/drawing/2014/main" val="20001"/>
                    </a:ext>
                  </a:extLst>
                </a:gridCol>
              </a:tblGrid>
              <a:tr h="439297">
                <a:tc>
                  <a:txBody>
                    <a:bodyPr/>
                    <a:lstStyle/>
                    <a:p>
                      <a:pPr algn="ctr" rtl="0" fontAlgn="b"/>
                      <a:r>
                        <a:rPr lang="en-US" sz="2000" b="0" dirty="0">
                          <a:effectLst/>
                          <a:latin typeface="Tw Cen MT" panose="020B0602020104020603" pitchFamily="34" charset="0"/>
                        </a:rPr>
                        <a:t>NA</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round/>
                      <a:headEnd type="none" w="med" len="med"/>
                      <a:tailEnd type="none" w="med" len="me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p>
                      <a:pPr algn="ctr" rtl="0" fontAlgn="b"/>
                      <a:r>
                        <a:rPr lang="en-US" sz="2000" b="0" dirty="0">
                          <a:effectLst/>
                          <a:latin typeface="Tw Cen MT" panose="020B0602020104020603" pitchFamily="34" charset="0"/>
                        </a:rPr>
                        <a:t>NA</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round/>
                      <a:headEnd type="none" w="med" len="med"/>
                      <a:tailEnd type="none" w="med" len="me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681959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7143" decel="12000" fill="hold" nodeType="clickEffect">
                                  <p:stCondLst>
                                    <p:cond delay="0"/>
                                  </p:stCondLst>
                                  <p:childTnLst>
                                    <p:animMotion origin="layout" path="M -0.00039 -0.00185 L -0.00039 -0.00162 C -0.08086 0.00347 -0.04102 0.00116 -0.11992 0.00509 C -0.12513 0.00602 -0.13034 0.00717 -0.13555 0.00787 C -0.15781 0.01065 -0.14622 0.00694 -0.15664 0.01065 C -0.15091 0.01203 -0.14518 0.01366 -0.13945 0.01481 C -0.13555 0.01551 -0.13164 0.01504 -0.12774 0.0162 C -0.12149 0.01782 -0.11133 0.02384 -0.10508 0.02731 C -0.10456 0.0287 -0.10378 0.02986 -0.10352 0.03148 C -0.10274 0.03495 -0.10195 0.04259 -0.10195 0.04282 C -0.10247 0.04444 -0.10274 0.04653 -0.10352 0.04815 C -0.10586 0.05301 -0.11055 0.05509 -0.11367 0.05648 C -0.11784 0.0581 -0.13281 0.05903 -0.13399 0.05926 L -0.1543 0.05787 C -0.15664 0.05741 -0.16367 0.05671 -0.16133 0.05648 C -0.15013 0.05509 -0.13893 0.05555 -0.12774 0.05509 C -0.12565 0.05463 -0.1194 0.05324 -0.12149 0.0537 C -0.12669 0.0544 -0.1418 0.05231 -0.13711 0.05648 C -0.13099 0.0618 -0.12357 0.05764 -0.1168 0.05787 L 0.00742 0.06065 C 0.03034 0.06412 0.04453 0.06528 0.06601 0.07176 C 0.08307 0.07685 0.11302 0.08796 0.13008 0.09398 C 0.13581 0.09583 0.14154 0.09815 0.14726 0.09953 C 0.18867 0.10856 0.17226 0.10625 0.19661 0.10926 L 0.19661 0.10949 " pathEditMode="relative" rAng="0" ptsTypes="AAAAAAAAAAAAAAAAAAAAAAAAA">
                                      <p:cBhvr>
                                        <p:cTn id="6" dur="3000" fill="hold"/>
                                        <p:tgtEl>
                                          <p:spTgt spid="105"/>
                                        </p:tgtEl>
                                        <p:attrNameLst>
                                          <p:attrName>ppt_x</p:attrName>
                                          <p:attrName>ppt_y</p:attrName>
                                        </p:attrNameLst>
                                      </p:cBhvr>
                                      <p:rCtr x="1771" y="5556"/>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A2D24-E81A-8241-8BE4-10C628CAAAB4}"/>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0F8623C7-1227-A04A-B096-498B1A18A501}"/>
              </a:ext>
            </a:extLst>
          </p:cNvPr>
          <p:cNvSpPr>
            <a:spLocks noGrp="1"/>
          </p:cNvSpPr>
          <p:nvPr>
            <p:ph type="body" sz="quarter" idx="13"/>
          </p:nvPr>
        </p:nvSpPr>
        <p:spPr/>
        <p:txBody>
          <a:bodyPr/>
          <a:lstStyle/>
          <a:p>
            <a:endParaRPr lang="en-US"/>
          </a:p>
        </p:txBody>
      </p:sp>
      <p:sp>
        <p:nvSpPr>
          <p:cNvPr id="4" name="Freeform 3"/>
          <p:cNvSpPr/>
          <p:nvPr/>
        </p:nvSpPr>
        <p:spPr>
          <a:xfrm>
            <a:off x="0" y="0"/>
            <a:ext cx="12192000" cy="6857518"/>
          </a:xfrm>
          <a:custGeom>
            <a:avLst/>
            <a:gdLst>
              <a:gd name="connsiteX0" fmla="*/ 9692640 w 12192000"/>
              <a:gd name="connsiteY0" fmla="*/ 5694218 h 6857518"/>
              <a:gd name="connsiteX1" fmla="*/ 9692640 w 12192000"/>
              <a:gd name="connsiteY1" fmla="*/ 6321565 h 6857518"/>
              <a:gd name="connsiteX2" fmla="*/ 11813437 w 12192000"/>
              <a:gd name="connsiteY2" fmla="*/ 6321565 h 6857518"/>
              <a:gd name="connsiteX3" fmla="*/ 11813437 w 12192000"/>
              <a:gd name="connsiteY3" fmla="*/ 5694218 h 6857518"/>
              <a:gd name="connsiteX4" fmla="*/ 0 w 12192000"/>
              <a:gd name="connsiteY4" fmla="*/ 0 h 6857518"/>
              <a:gd name="connsiteX5" fmla="*/ 12192000 w 12192000"/>
              <a:gd name="connsiteY5" fmla="*/ 0 h 6857518"/>
              <a:gd name="connsiteX6" fmla="*/ 12192000 w 12192000"/>
              <a:gd name="connsiteY6" fmla="*/ 6857518 h 6857518"/>
              <a:gd name="connsiteX7" fmla="*/ 0 w 12192000"/>
              <a:gd name="connsiteY7" fmla="*/ 6857518 h 6857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7518">
                <a:moveTo>
                  <a:pt x="9692640" y="5694218"/>
                </a:moveTo>
                <a:lnTo>
                  <a:pt x="9692640" y="6321565"/>
                </a:lnTo>
                <a:lnTo>
                  <a:pt x="11813437" y="6321565"/>
                </a:lnTo>
                <a:lnTo>
                  <a:pt x="11813437" y="5694218"/>
                </a:lnTo>
                <a:close/>
                <a:moveTo>
                  <a:pt x="0" y="0"/>
                </a:moveTo>
                <a:lnTo>
                  <a:pt x="12192000" y="0"/>
                </a:lnTo>
                <a:lnTo>
                  <a:pt x="12192000" y="6857518"/>
                </a:lnTo>
                <a:lnTo>
                  <a:pt x="0" y="6857518"/>
                </a:lnTo>
                <a:close/>
              </a:path>
            </a:pathLst>
          </a:custGeom>
          <a:blipFill rotWithShape="1">
            <a:blip r:embed="rId3">
              <a:alphaModFix/>
            </a:blip>
            <a:stretch>
              <a:fillRect/>
            </a:stretch>
          </a:blipFill>
          <a:ln>
            <a:noFill/>
          </a:ln>
        </p:spPr>
        <p:txBody>
          <a:bodyPr spcFirstLastPara="1" wrap="square" lIns="0" tIns="0" rIns="0" bIns="0" anchor="t" anchorCtr="0">
            <a:noAutofit/>
          </a:bodyPr>
          <a:lstStyle/>
          <a:p>
            <a:endParaRPr sz="964" dirty="0"/>
          </a:p>
        </p:txBody>
      </p:sp>
      <p:sp>
        <p:nvSpPr>
          <p:cNvPr id="5" name="Google Shape;217;p24"/>
          <p:cNvSpPr txBox="1">
            <a:spLocks/>
          </p:cNvSpPr>
          <p:nvPr/>
        </p:nvSpPr>
        <p:spPr>
          <a:xfrm>
            <a:off x="4201610" y="614555"/>
            <a:ext cx="4097437" cy="777536"/>
          </a:xfrm>
          <a:prstGeom prst="rect">
            <a:avLst/>
          </a:prstGeom>
          <a:noFill/>
          <a:ln>
            <a:noFill/>
          </a:ln>
        </p:spPr>
        <p:txBody>
          <a:bodyPr spcFirstLastPara="1" wrap="square" lIns="0" tIns="6455"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6600" b="0" i="0" u="none" strike="noStrike" cap="none">
                <a:solidFill>
                  <a:schemeClr val="accent4">
                    <a:lumMod val="75000"/>
                  </a:schemeClr>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0545"/>
            <a:r>
              <a:rPr lang="en-US" sz="5400" dirty="0">
                <a:solidFill>
                  <a:srgbClr val="005493"/>
                </a:solidFill>
                <a:sym typeface="Arial"/>
              </a:rPr>
              <a:t>Your Turn 3</a:t>
            </a:r>
          </a:p>
        </p:txBody>
      </p:sp>
      <p:sp>
        <p:nvSpPr>
          <p:cNvPr id="6" name="Google Shape;218;p24"/>
          <p:cNvSpPr txBox="1"/>
          <p:nvPr/>
        </p:nvSpPr>
        <p:spPr>
          <a:xfrm>
            <a:off x="906180" y="1859498"/>
            <a:ext cx="10219020" cy="1323482"/>
          </a:xfrm>
          <a:prstGeom prst="rect">
            <a:avLst/>
          </a:prstGeom>
          <a:noFill/>
          <a:ln>
            <a:noFill/>
          </a:ln>
        </p:spPr>
        <p:txBody>
          <a:bodyPr spcFirstLastPara="1" wrap="square" lIns="0" tIns="6455" rIns="0" bIns="0" anchor="t" anchorCtr="0">
            <a:noAutofit/>
          </a:bodyPr>
          <a:lstStyle/>
          <a:p>
            <a:pPr marL="6803">
              <a:buClr>
                <a:schemeClr val="accent1">
                  <a:lumMod val="75000"/>
                </a:schemeClr>
              </a:buClr>
            </a:pPr>
            <a:r>
              <a:rPr lang="en-US" sz="3200" dirty="0">
                <a:solidFill>
                  <a:srgbClr val="005493"/>
                </a:solidFill>
                <a:latin typeface="Calibri"/>
                <a:ea typeface="Calibri"/>
                <a:cs typeface="Calibri"/>
                <a:sym typeface="Calibri"/>
              </a:rPr>
              <a:t>Only one patient had a bleeding time (</a:t>
            </a:r>
            <a:r>
              <a:rPr lang="en-US" sz="3200" dirty="0" err="1">
                <a:solidFill>
                  <a:srgbClr val="005493"/>
                </a:solidFill>
                <a:latin typeface="Calibri"/>
                <a:ea typeface="Calibri"/>
                <a:cs typeface="Calibri"/>
                <a:sym typeface="Calibri"/>
              </a:rPr>
              <a:t>ItemID</a:t>
            </a:r>
            <a:r>
              <a:rPr lang="en-US" sz="3200" dirty="0">
                <a:solidFill>
                  <a:srgbClr val="005493"/>
                </a:solidFill>
                <a:latin typeface="Calibri"/>
                <a:ea typeface="Calibri"/>
                <a:cs typeface="Calibri"/>
                <a:sym typeface="Calibri"/>
              </a:rPr>
              <a:t> 51149)</a:t>
            </a:r>
            <a:endParaRPr lang="en-US" sz="3200" dirty="0">
              <a:solidFill>
                <a:srgbClr val="005493"/>
              </a:solidFill>
              <a:latin typeface="Consolas" panose="020B0609020204030204" pitchFamily="49" charset="0"/>
              <a:ea typeface="Calibri"/>
              <a:cs typeface="Calibri"/>
              <a:sym typeface="Calibri"/>
            </a:endParaRPr>
          </a:p>
          <a:p>
            <a:pPr marL="521153" indent="-514350">
              <a:buClr>
                <a:schemeClr val="accent1">
                  <a:lumMod val="75000"/>
                </a:schemeClr>
              </a:buClr>
              <a:buFont typeface="Arial" panose="020B0604020202020204" pitchFamily="34" charset="0"/>
              <a:buChar char="•"/>
            </a:pPr>
            <a:endParaRPr lang="en-US" sz="3200" dirty="0">
              <a:solidFill>
                <a:srgbClr val="005493"/>
              </a:solidFill>
              <a:latin typeface="Calibri"/>
              <a:ea typeface="Calibri"/>
              <a:cs typeface="Calibri"/>
              <a:sym typeface="Calibri"/>
            </a:endParaRPr>
          </a:p>
          <a:p>
            <a:pPr marL="521153" indent="-514350">
              <a:buClr>
                <a:schemeClr val="accent1">
                  <a:lumMod val="75000"/>
                </a:schemeClr>
              </a:buClr>
              <a:buFont typeface="Arial" panose="020B0604020202020204" pitchFamily="34" charset="0"/>
              <a:buChar char="•"/>
            </a:pPr>
            <a:r>
              <a:rPr lang="en-US" sz="3200" dirty="0">
                <a:solidFill>
                  <a:srgbClr val="005493"/>
                </a:solidFill>
                <a:latin typeface="Calibri"/>
                <a:ea typeface="Calibri"/>
                <a:cs typeface="Calibri"/>
                <a:sym typeface="Calibri"/>
              </a:rPr>
              <a:t>Using a left join find this patients gender and age by filtering the LABEVENTS table and joining to the PATIENTS table</a:t>
            </a:r>
          </a:p>
          <a:p>
            <a:pPr marL="6803">
              <a:buClr>
                <a:schemeClr val="accent1">
                  <a:lumMod val="75000"/>
                </a:schemeClr>
              </a:buClr>
            </a:pPr>
            <a:endParaRPr lang="en-US" sz="3200" dirty="0">
              <a:latin typeface="Calibri"/>
              <a:ea typeface="Calibri"/>
              <a:cs typeface="Calibri"/>
              <a:sym typeface="Calibri"/>
            </a:endParaRPr>
          </a:p>
        </p:txBody>
      </p:sp>
      <p:sp>
        <p:nvSpPr>
          <p:cNvPr id="7" name="Slide Number Placeholder 6"/>
          <p:cNvSpPr>
            <a:spLocks noGrp="1"/>
          </p:cNvSpPr>
          <p:nvPr>
            <p:ph type="sldNum" sz="quarter" idx="12"/>
          </p:nvPr>
        </p:nvSpPr>
        <p:spPr>
          <a:xfrm>
            <a:off x="11686853" y="6377940"/>
            <a:ext cx="328773" cy="382455"/>
          </a:xfrm>
        </p:spPr>
        <p:txBody>
          <a:bodyPr/>
          <a:lstStyle/>
          <a:p>
            <a:fld id="{E7EBC154-6848-214C-B925-399887F0DE31}" type="slidenum">
              <a:rPr lang="en-US" smtClean="0">
                <a:solidFill>
                  <a:prstClr val="black">
                    <a:lumMod val="95000"/>
                    <a:lumOff val="5000"/>
                  </a:prstClr>
                </a:solidFill>
              </a:rPr>
              <a:pPr/>
              <a:t>35</a:t>
            </a:fld>
            <a:endParaRPr lang="en-US" dirty="0">
              <a:solidFill>
                <a:prstClr val="black">
                  <a:lumMod val="95000"/>
                  <a:lumOff val="5000"/>
                </a:prstClr>
              </a:solidFill>
            </a:endParaRPr>
          </a:p>
        </p:txBody>
      </p:sp>
    </p:spTree>
    <p:extLst>
      <p:ext uri="{BB962C8B-B14F-4D97-AF65-F5344CB8AC3E}">
        <p14:creationId xmlns:p14="http://schemas.microsoft.com/office/powerpoint/2010/main" val="34098661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9"/>
          <p:cNvSpPr/>
          <p:nvPr/>
        </p:nvSpPr>
        <p:spPr>
          <a:xfrm>
            <a:off x="0" y="0"/>
            <a:ext cx="12191999" cy="6857518"/>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162" name="Google Shape;162;p19"/>
          <p:cNvSpPr txBox="1">
            <a:spLocks noGrp="1"/>
          </p:cNvSpPr>
          <p:nvPr>
            <p:ph type="title"/>
          </p:nvPr>
        </p:nvSpPr>
        <p:spPr>
          <a:xfrm>
            <a:off x="1891863" y="2519421"/>
            <a:ext cx="8408276" cy="1539482"/>
          </a:xfrm>
          <a:prstGeom prst="rect">
            <a:avLst/>
          </a:prstGeom>
          <a:noFill/>
          <a:ln>
            <a:noFill/>
          </a:ln>
        </p:spPr>
        <p:txBody>
          <a:bodyPr spcFirstLastPara="1" wrap="square" lIns="0" tIns="9522" rIns="0" bIns="0" anchor="ctr" anchorCtr="0">
            <a:noAutofit/>
          </a:bodyPr>
          <a:lstStyle/>
          <a:p>
            <a:pPr marL="6803"/>
            <a:r>
              <a:rPr lang="en-US" sz="8812" dirty="0">
                <a:solidFill>
                  <a:srgbClr val="F0F0F0"/>
                </a:solidFill>
                <a:latin typeface="Consolas" panose="020B0609020204030204" pitchFamily="49" charset="0"/>
                <a:cs typeface="Arial" panose="020B0604020202020204" pitchFamily="34" charset="0"/>
              </a:rPr>
              <a:t>Cartesian Products</a:t>
            </a:r>
          </a:p>
        </p:txBody>
      </p:sp>
      <p:sp>
        <p:nvSpPr>
          <p:cNvPr id="2" name="Slide Number Placeholder 1"/>
          <p:cNvSpPr>
            <a:spLocks noGrp="1"/>
          </p:cNvSpPr>
          <p:nvPr>
            <p:ph type="sldNum" idx="12"/>
          </p:nvPr>
        </p:nvSpPr>
        <p:spPr/>
        <p:txBody>
          <a:bodyPr/>
          <a:lstStyle/>
          <a:p>
            <a:fld id="{00000000-1234-1234-1234-123412341234}" type="slidenum">
              <a:rPr lang="en-US" smtClean="0"/>
              <a:pPr/>
              <a:t>36</a:t>
            </a:fld>
            <a:endParaRPr lang="en-US"/>
          </a:p>
        </p:txBody>
      </p:sp>
    </p:spTree>
    <p:extLst>
      <p:ext uri="{BB962C8B-B14F-4D97-AF65-F5344CB8AC3E}">
        <p14:creationId xmlns:p14="http://schemas.microsoft.com/office/powerpoint/2010/main" val="17936209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F7BA1-CAED-3D29-75C2-7559CC38313A}"/>
              </a:ext>
            </a:extLst>
          </p:cNvPr>
          <p:cNvSpPr>
            <a:spLocks noGrp="1"/>
          </p:cNvSpPr>
          <p:nvPr>
            <p:ph type="title"/>
          </p:nvPr>
        </p:nvSpPr>
        <p:spPr>
          <a:xfrm>
            <a:off x="1024128" y="585216"/>
            <a:ext cx="8018272" cy="1499616"/>
          </a:xfrm>
        </p:spPr>
        <p:txBody>
          <a:bodyPr>
            <a:normAutofit/>
          </a:bodyPr>
          <a:lstStyle/>
          <a:p>
            <a:r>
              <a:rPr lang="en-US"/>
              <a:t>HPI:</a:t>
            </a:r>
          </a:p>
        </p:txBody>
      </p:sp>
      <p:sp>
        <p:nvSpPr>
          <p:cNvPr id="5" name="Content Placeholder 4">
            <a:extLst>
              <a:ext uri="{FF2B5EF4-FFF2-40B4-BE49-F238E27FC236}">
                <a16:creationId xmlns:a16="http://schemas.microsoft.com/office/drawing/2014/main" id="{3DDBBD12-588B-CACF-7110-B1A7C4F75092}"/>
              </a:ext>
            </a:extLst>
          </p:cNvPr>
          <p:cNvSpPr>
            <a:spLocks noGrp="1"/>
          </p:cNvSpPr>
          <p:nvPr>
            <p:ph idx="1"/>
          </p:nvPr>
        </p:nvSpPr>
        <p:spPr>
          <a:xfrm>
            <a:off x="1024128" y="2286000"/>
            <a:ext cx="8018271" cy="4023360"/>
          </a:xfrm>
        </p:spPr>
        <p:txBody>
          <a:bodyPr>
            <a:normAutofit/>
          </a:bodyPr>
          <a:lstStyle/>
          <a:p>
            <a:r>
              <a:rPr lang="en-US" sz="2800" dirty="0"/>
              <a:t>You, the hematology laboratory director, are listening in on Hematology Grand Rounds while quietly shopping on Amazon.</a:t>
            </a:r>
          </a:p>
          <a:p>
            <a:endParaRPr lang="en-US" sz="2800" dirty="0"/>
          </a:p>
          <a:p>
            <a:r>
              <a:rPr lang="en-US" sz="2800" dirty="0"/>
              <a:t>During a discussion about thrombotic thrombocytopenic purpura, the Hematology Division Chief asks you if you knew what diagnoses patients with schistocytes on their blood smear have…</a:t>
            </a:r>
          </a:p>
        </p:txBody>
      </p:sp>
      <p:sp>
        <p:nvSpPr>
          <p:cNvPr id="3" name="Slide Number Placeholder 2">
            <a:extLst>
              <a:ext uri="{FF2B5EF4-FFF2-40B4-BE49-F238E27FC236}">
                <a16:creationId xmlns:a16="http://schemas.microsoft.com/office/drawing/2014/main" id="{4B0764F5-7B0A-0E55-A3B6-56AD5AD83783}"/>
              </a:ext>
            </a:extLst>
          </p:cNvPr>
          <p:cNvSpPr>
            <a:spLocks noGrp="1"/>
          </p:cNvSpPr>
          <p:nvPr>
            <p:ph type="sldNum" sz="quarter" idx="12"/>
          </p:nvPr>
        </p:nvSpPr>
        <p:spPr>
          <a:xfrm>
            <a:off x="10837333" y="6470704"/>
            <a:ext cx="973667" cy="274320"/>
          </a:xfrm>
        </p:spPr>
        <p:txBody>
          <a:bodyPr>
            <a:normAutofit/>
          </a:bodyPr>
          <a:lstStyle/>
          <a:p>
            <a:pPr>
              <a:spcAft>
                <a:spcPts val="600"/>
              </a:spcAft>
            </a:pPr>
            <a:fld id="{E7EBC154-6848-214C-B925-399887F0DE31}" type="slidenum">
              <a:rPr lang="en-US" smtClean="0"/>
              <a:pPr>
                <a:spcAft>
                  <a:spcPts val="600"/>
                </a:spcAft>
              </a:pPr>
              <a:t>37</a:t>
            </a:fld>
            <a:endParaRPr lang="en-US"/>
          </a:p>
        </p:txBody>
      </p:sp>
    </p:spTree>
    <p:extLst>
      <p:ext uri="{BB962C8B-B14F-4D97-AF65-F5344CB8AC3E}">
        <p14:creationId xmlns:p14="http://schemas.microsoft.com/office/powerpoint/2010/main" val="4046570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AACBE-6C4E-F756-62CA-B1A3039BAA63}"/>
              </a:ext>
            </a:extLst>
          </p:cNvPr>
          <p:cNvSpPr>
            <a:spLocks noGrp="1"/>
          </p:cNvSpPr>
          <p:nvPr>
            <p:ph type="title"/>
          </p:nvPr>
        </p:nvSpPr>
        <p:spPr>
          <a:xfrm>
            <a:off x="1024128" y="585216"/>
            <a:ext cx="9720072" cy="1499616"/>
          </a:xfrm>
        </p:spPr>
        <p:txBody>
          <a:bodyPr>
            <a:normAutofit/>
          </a:bodyPr>
          <a:lstStyle/>
          <a:p>
            <a:r>
              <a:rPr lang="en-US" dirty="0"/>
              <a:t>Overall analytic strategy</a:t>
            </a:r>
          </a:p>
        </p:txBody>
      </p:sp>
      <p:sp>
        <p:nvSpPr>
          <p:cNvPr id="4" name="Slide Number Placeholder 3">
            <a:extLst>
              <a:ext uri="{FF2B5EF4-FFF2-40B4-BE49-F238E27FC236}">
                <a16:creationId xmlns:a16="http://schemas.microsoft.com/office/drawing/2014/main" id="{55C61CCA-38D7-67E3-6B48-FCC68156DCBB}"/>
              </a:ext>
            </a:extLst>
          </p:cNvPr>
          <p:cNvSpPr>
            <a:spLocks noGrp="1"/>
          </p:cNvSpPr>
          <p:nvPr>
            <p:ph type="sldNum" sz="quarter" idx="12"/>
          </p:nvPr>
        </p:nvSpPr>
        <p:spPr>
          <a:xfrm>
            <a:off x="10837333" y="6470704"/>
            <a:ext cx="973667" cy="274320"/>
          </a:xfrm>
        </p:spPr>
        <p:txBody>
          <a:bodyPr>
            <a:normAutofit/>
          </a:bodyPr>
          <a:lstStyle/>
          <a:p>
            <a:pPr>
              <a:spcAft>
                <a:spcPts val="600"/>
              </a:spcAft>
            </a:pPr>
            <a:fld id="{E7EBC154-6848-214C-B925-399887F0DE31}" type="slidenum">
              <a:rPr lang="en-US" smtClean="0"/>
              <a:pPr>
                <a:spcAft>
                  <a:spcPts val="600"/>
                </a:spcAft>
              </a:pPr>
              <a:t>38</a:t>
            </a:fld>
            <a:endParaRPr lang="en-US"/>
          </a:p>
        </p:txBody>
      </p:sp>
      <p:graphicFrame>
        <p:nvGraphicFramePr>
          <p:cNvPr id="9" name="Content Placeholder 2">
            <a:extLst>
              <a:ext uri="{FF2B5EF4-FFF2-40B4-BE49-F238E27FC236}">
                <a16:creationId xmlns:a16="http://schemas.microsoft.com/office/drawing/2014/main" id="{8CF2E075-A151-697F-D9F2-363CF2CF45C8}"/>
              </a:ext>
            </a:extLst>
          </p:cNvPr>
          <p:cNvGraphicFramePr/>
          <p:nvPr>
            <p:extLst>
              <p:ext uri="{D42A27DB-BD31-4B8C-83A1-F6EECF244321}">
                <p14:modId xmlns:p14="http://schemas.microsoft.com/office/powerpoint/2010/main" val="2421318546"/>
              </p:ext>
            </p:extLst>
          </p:nvPr>
        </p:nvGraphicFramePr>
        <p:xfrm>
          <a:off x="1024128" y="2286000"/>
          <a:ext cx="9720073" cy="40233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796623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A2D24-E81A-8241-8BE4-10C628CAAAB4}"/>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0F8623C7-1227-A04A-B096-498B1A18A501}"/>
              </a:ext>
            </a:extLst>
          </p:cNvPr>
          <p:cNvSpPr>
            <a:spLocks noGrp="1"/>
          </p:cNvSpPr>
          <p:nvPr>
            <p:ph type="body" sz="quarter" idx="13"/>
          </p:nvPr>
        </p:nvSpPr>
        <p:spPr/>
        <p:txBody>
          <a:bodyPr/>
          <a:lstStyle/>
          <a:p>
            <a:endParaRPr lang="en-US"/>
          </a:p>
        </p:txBody>
      </p:sp>
      <p:sp>
        <p:nvSpPr>
          <p:cNvPr id="4" name="Freeform 3"/>
          <p:cNvSpPr/>
          <p:nvPr/>
        </p:nvSpPr>
        <p:spPr>
          <a:xfrm>
            <a:off x="0" y="0"/>
            <a:ext cx="12192000" cy="6857518"/>
          </a:xfrm>
          <a:custGeom>
            <a:avLst/>
            <a:gdLst>
              <a:gd name="connsiteX0" fmla="*/ 9692640 w 12192000"/>
              <a:gd name="connsiteY0" fmla="*/ 5694218 h 6857518"/>
              <a:gd name="connsiteX1" fmla="*/ 9692640 w 12192000"/>
              <a:gd name="connsiteY1" fmla="*/ 6321565 h 6857518"/>
              <a:gd name="connsiteX2" fmla="*/ 11813437 w 12192000"/>
              <a:gd name="connsiteY2" fmla="*/ 6321565 h 6857518"/>
              <a:gd name="connsiteX3" fmla="*/ 11813437 w 12192000"/>
              <a:gd name="connsiteY3" fmla="*/ 5694218 h 6857518"/>
              <a:gd name="connsiteX4" fmla="*/ 0 w 12192000"/>
              <a:gd name="connsiteY4" fmla="*/ 0 h 6857518"/>
              <a:gd name="connsiteX5" fmla="*/ 12192000 w 12192000"/>
              <a:gd name="connsiteY5" fmla="*/ 0 h 6857518"/>
              <a:gd name="connsiteX6" fmla="*/ 12192000 w 12192000"/>
              <a:gd name="connsiteY6" fmla="*/ 6857518 h 6857518"/>
              <a:gd name="connsiteX7" fmla="*/ 0 w 12192000"/>
              <a:gd name="connsiteY7" fmla="*/ 6857518 h 6857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7518">
                <a:moveTo>
                  <a:pt x="9692640" y="5694218"/>
                </a:moveTo>
                <a:lnTo>
                  <a:pt x="9692640" y="6321565"/>
                </a:lnTo>
                <a:lnTo>
                  <a:pt x="11813437" y="6321565"/>
                </a:lnTo>
                <a:lnTo>
                  <a:pt x="11813437" y="5694218"/>
                </a:lnTo>
                <a:close/>
                <a:moveTo>
                  <a:pt x="0" y="0"/>
                </a:moveTo>
                <a:lnTo>
                  <a:pt x="12192000" y="0"/>
                </a:lnTo>
                <a:lnTo>
                  <a:pt x="12192000" y="6857518"/>
                </a:lnTo>
                <a:lnTo>
                  <a:pt x="0" y="6857518"/>
                </a:lnTo>
                <a:close/>
              </a:path>
            </a:pathLst>
          </a:custGeom>
          <a:blipFill rotWithShape="1">
            <a:blip r:embed="rId3">
              <a:alphaModFix/>
            </a:blip>
            <a:stretch>
              <a:fillRect/>
            </a:stretch>
          </a:blipFill>
          <a:ln>
            <a:noFill/>
          </a:ln>
        </p:spPr>
        <p:txBody>
          <a:bodyPr spcFirstLastPara="1" wrap="square" lIns="0" tIns="0" rIns="0" bIns="0" anchor="t" anchorCtr="0">
            <a:noAutofit/>
          </a:bodyPr>
          <a:lstStyle/>
          <a:p>
            <a:endParaRPr sz="964" dirty="0"/>
          </a:p>
        </p:txBody>
      </p:sp>
      <p:sp>
        <p:nvSpPr>
          <p:cNvPr id="5" name="Google Shape;217;p24"/>
          <p:cNvSpPr txBox="1">
            <a:spLocks/>
          </p:cNvSpPr>
          <p:nvPr/>
        </p:nvSpPr>
        <p:spPr>
          <a:xfrm>
            <a:off x="4201610" y="614555"/>
            <a:ext cx="4097437" cy="777536"/>
          </a:xfrm>
          <a:prstGeom prst="rect">
            <a:avLst/>
          </a:prstGeom>
          <a:noFill/>
          <a:ln>
            <a:noFill/>
          </a:ln>
        </p:spPr>
        <p:txBody>
          <a:bodyPr spcFirstLastPara="1" wrap="square" lIns="0" tIns="6455"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6600" b="0" i="0" u="none" strike="noStrike" cap="none">
                <a:solidFill>
                  <a:schemeClr val="accent4">
                    <a:lumMod val="75000"/>
                  </a:schemeClr>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0545"/>
            <a:r>
              <a:rPr lang="en-US" sz="5400" dirty="0">
                <a:solidFill>
                  <a:srgbClr val="005493"/>
                </a:solidFill>
                <a:sym typeface="Arial"/>
              </a:rPr>
              <a:t>Your Turn 4</a:t>
            </a:r>
          </a:p>
        </p:txBody>
      </p:sp>
      <p:sp>
        <p:nvSpPr>
          <p:cNvPr id="6" name="Google Shape;218;p24"/>
          <p:cNvSpPr txBox="1"/>
          <p:nvPr/>
        </p:nvSpPr>
        <p:spPr>
          <a:xfrm>
            <a:off x="906180" y="1859498"/>
            <a:ext cx="10219020" cy="1323482"/>
          </a:xfrm>
          <a:prstGeom prst="rect">
            <a:avLst/>
          </a:prstGeom>
          <a:noFill/>
          <a:ln>
            <a:noFill/>
          </a:ln>
        </p:spPr>
        <p:txBody>
          <a:bodyPr spcFirstLastPara="1" wrap="square" lIns="0" tIns="6455" rIns="0" bIns="0" anchor="t" anchorCtr="0">
            <a:noAutofit/>
          </a:bodyPr>
          <a:lstStyle/>
          <a:p>
            <a:pPr marL="6803">
              <a:buClr>
                <a:schemeClr val="accent1">
                  <a:lumMod val="75000"/>
                </a:schemeClr>
              </a:buClr>
            </a:pPr>
            <a:r>
              <a:rPr lang="en-US" sz="3200" dirty="0">
                <a:solidFill>
                  <a:srgbClr val="005493"/>
                </a:solidFill>
                <a:latin typeface="Calibri"/>
                <a:ea typeface="Calibri"/>
                <a:cs typeface="Calibri"/>
                <a:sym typeface="Calibri"/>
              </a:rPr>
              <a:t>Using this analytic strategy create a table containing the ICD codes associated with patients with schistocytes.</a:t>
            </a:r>
            <a:endParaRPr lang="en-US" sz="3200" dirty="0">
              <a:solidFill>
                <a:srgbClr val="005493"/>
              </a:solidFill>
              <a:latin typeface="Consolas" panose="020B0609020204030204" pitchFamily="49" charset="0"/>
              <a:ea typeface="Calibri"/>
              <a:cs typeface="Calibri"/>
              <a:sym typeface="Calibri"/>
            </a:endParaRPr>
          </a:p>
          <a:p>
            <a:pPr marL="521153" indent="-514350">
              <a:buClr>
                <a:schemeClr val="accent1">
                  <a:lumMod val="75000"/>
                </a:schemeClr>
              </a:buClr>
              <a:buFont typeface="Arial" panose="020B0604020202020204" pitchFamily="34" charset="0"/>
              <a:buChar char="•"/>
            </a:pPr>
            <a:endParaRPr lang="en-US" sz="3200" dirty="0">
              <a:solidFill>
                <a:srgbClr val="005493"/>
              </a:solidFill>
              <a:latin typeface="Calibri"/>
              <a:ea typeface="Calibri"/>
              <a:cs typeface="Calibri"/>
              <a:sym typeface="Calibri"/>
            </a:endParaRPr>
          </a:p>
          <a:p>
            <a:pPr marL="521153" indent="-514350">
              <a:buClr>
                <a:schemeClr val="accent1">
                  <a:lumMod val="75000"/>
                </a:schemeClr>
              </a:buClr>
              <a:buFont typeface="Arial" panose="020B0604020202020204" pitchFamily="34" charset="0"/>
              <a:buChar char="•"/>
            </a:pPr>
            <a:r>
              <a:rPr lang="en-US" sz="3200" dirty="0">
                <a:solidFill>
                  <a:srgbClr val="005493"/>
                </a:solidFill>
                <a:latin typeface="Calibri"/>
                <a:ea typeface="Calibri"/>
                <a:cs typeface="Calibri"/>
                <a:sym typeface="Calibri"/>
              </a:rPr>
              <a:t>Connect to LABEVENTS, D_LABITEMS, DIAGNOSES_ICD tables</a:t>
            </a:r>
          </a:p>
          <a:p>
            <a:pPr marL="521153" indent="-514350">
              <a:buClr>
                <a:schemeClr val="accent1">
                  <a:lumMod val="75000"/>
                </a:schemeClr>
              </a:buClr>
              <a:buFont typeface="Arial" panose="020B0604020202020204" pitchFamily="34" charset="0"/>
              <a:buChar char="•"/>
            </a:pPr>
            <a:r>
              <a:rPr lang="en-US" sz="3200" dirty="0">
                <a:solidFill>
                  <a:srgbClr val="005493"/>
                </a:solidFill>
                <a:latin typeface="Calibri"/>
                <a:ea typeface="Calibri"/>
                <a:cs typeface="Calibri"/>
                <a:sym typeface="Calibri"/>
              </a:rPr>
              <a:t>Inner Join LABEVENTS to D_LABITEMS table</a:t>
            </a:r>
          </a:p>
          <a:p>
            <a:pPr marL="521153" indent="-514350">
              <a:buClr>
                <a:schemeClr val="accent1">
                  <a:lumMod val="75000"/>
                </a:schemeClr>
              </a:buClr>
              <a:buFont typeface="Arial" panose="020B0604020202020204" pitchFamily="34" charset="0"/>
              <a:buChar char="•"/>
            </a:pPr>
            <a:r>
              <a:rPr lang="en-US" sz="3200" dirty="0">
                <a:solidFill>
                  <a:srgbClr val="005493"/>
                </a:solidFill>
                <a:latin typeface="Calibri"/>
                <a:ea typeface="Calibri"/>
                <a:cs typeface="Calibri"/>
                <a:sym typeface="Calibri"/>
              </a:rPr>
              <a:t>Filter to patients positive for "Schistocytes"</a:t>
            </a:r>
          </a:p>
          <a:p>
            <a:pPr marL="6803">
              <a:buClr>
                <a:schemeClr val="accent1">
                  <a:lumMod val="75000"/>
                </a:schemeClr>
              </a:buClr>
            </a:pPr>
            <a:r>
              <a:rPr lang="en-US" sz="2800" dirty="0">
                <a:solidFill>
                  <a:srgbClr val="005493"/>
                </a:solidFill>
                <a:latin typeface="Calibri"/>
                <a:ea typeface="Calibri"/>
                <a:cs typeface="Calibri"/>
                <a:sym typeface="Calibri"/>
              </a:rPr>
              <a:t>HINT: The Schistocytes component is only reported when schistocytes are present.</a:t>
            </a:r>
            <a:endParaRPr lang="en-US" sz="3200" dirty="0">
              <a:solidFill>
                <a:srgbClr val="005493"/>
              </a:solidFill>
              <a:latin typeface="Calibri"/>
              <a:ea typeface="Calibri"/>
              <a:cs typeface="Calibri"/>
              <a:sym typeface="Calibri"/>
            </a:endParaRPr>
          </a:p>
          <a:p>
            <a:pPr marL="521153" indent="-514350">
              <a:buClr>
                <a:schemeClr val="accent1">
                  <a:lumMod val="75000"/>
                </a:schemeClr>
              </a:buClr>
              <a:buFont typeface="Arial" panose="020B0604020202020204" pitchFamily="34" charset="0"/>
              <a:buChar char="•"/>
            </a:pPr>
            <a:r>
              <a:rPr lang="en-US" sz="3200" dirty="0">
                <a:solidFill>
                  <a:srgbClr val="005493"/>
                </a:solidFill>
                <a:latin typeface="Calibri"/>
                <a:ea typeface="Calibri"/>
                <a:cs typeface="Calibri"/>
                <a:sym typeface="Calibri"/>
              </a:rPr>
              <a:t>Join to DIAGNOSES_ICD table</a:t>
            </a:r>
          </a:p>
          <a:p>
            <a:pPr marL="521153" indent="-514350">
              <a:buClr>
                <a:schemeClr val="accent1">
                  <a:lumMod val="75000"/>
                </a:schemeClr>
              </a:buClr>
              <a:buFont typeface="Arial" panose="020B0604020202020204" pitchFamily="34" charset="0"/>
              <a:buChar char="•"/>
            </a:pPr>
            <a:endParaRPr lang="en-US" sz="3200" dirty="0">
              <a:solidFill>
                <a:srgbClr val="005493"/>
              </a:solidFill>
              <a:latin typeface="Calibri"/>
              <a:ea typeface="Calibri"/>
              <a:cs typeface="Calibri"/>
              <a:sym typeface="Calibri"/>
            </a:endParaRPr>
          </a:p>
          <a:p>
            <a:pPr marL="6803">
              <a:buClr>
                <a:schemeClr val="accent1">
                  <a:lumMod val="75000"/>
                </a:schemeClr>
              </a:buClr>
            </a:pPr>
            <a:endParaRPr lang="en-US" sz="3200" dirty="0">
              <a:latin typeface="Calibri"/>
              <a:ea typeface="Calibri"/>
              <a:cs typeface="Calibri"/>
              <a:sym typeface="Calibri"/>
            </a:endParaRPr>
          </a:p>
        </p:txBody>
      </p:sp>
      <p:sp>
        <p:nvSpPr>
          <p:cNvPr id="7" name="Slide Number Placeholder 6"/>
          <p:cNvSpPr>
            <a:spLocks noGrp="1"/>
          </p:cNvSpPr>
          <p:nvPr>
            <p:ph type="sldNum" sz="quarter" idx="12"/>
          </p:nvPr>
        </p:nvSpPr>
        <p:spPr>
          <a:xfrm>
            <a:off x="11686853" y="6377940"/>
            <a:ext cx="328773" cy="382455"/>
          </a:xfrm>
        </p:spPr>
        <p:txBody>
          <a:bodyPr/>
          <a:lstStyle/>
          <a:p>
            <a:fld id="{E7EBC154-6848-214C-B925-399887F0DE31}" type="slidenum">
              <a:rPr lang="en-US" smtClean="0">
                <a:solidFill>
                  <a:prstClr val="black">
                    <a:lumMod val="95000"/>
                    <a:lumOff val="5000"/>
                  </a:prstClr>
                </a:solidFill>
              </a:rPr>
              <a:pPr/>
              <a:t>39</a:t>
            </a:fld>
            <a:endParaRPr lang="en-US" dirty="0">
              <a:solidFill>
                <a:prstClr val="black">
                  <a:lumMod val="95000"/>
                  <a:lumOff val="5000"/>
                </a:prstClr>
              </a:solidFill>
            </a:endParaRPr>
          </a:p>
        </p:txBody>
      </p:sp>
    </p:spTree>
    <p:extLst>
      <p:ext uri="{BB962C8B-B14F-4D97-AF65-F5344CB8AC3E}">
        <p14:creationId xmlns:p14="http://schemas.microsoft.com/office/powerpoint/2010/main" val="2039154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F7BA1-CAED-3D29-75C2-7559CC38313A}"/>
              </a:ext>
            </a:extLst>
          </p:cNvPr>
          <p:cNvSpPr>
            <a:spLocks noGrp="1"/>
          </p:cNvSpPr>
          <p:nvPr>
            <p:ph type="title"/>
          </p:nvPr>
        </p:nvSpPr>
        <p:spPr>
          <a:xfrm>
            <a:off x="1024128" y="585216"/>
            <a:ext cx="8018272" cy="1499616"/>
          </a:xfrm>
        </p:spPr>
        <p:txBody>
          <a:bodyPr>
            <a:normAutofit/>
          </a:bodyPr>
          <a:lstStyle/>
          <a:p>
            <a:r>
              <a:rPr lang="en-US"/>
              <a:t>HPI:</a:t>
            </a:r>
          </a:p>
        </p:txBody>
      </p:sp>
      <p:sp>
        <p:nvSpPr>
          <p:cNvPr id="5" name="Content Placeholder 4">
            <a:extLst>
              <a:ext uri="{FF2B5EF4-FFF2-40B4-BE49-F238E27FC236}">
                <a16:creationId xmlns:a16="http://schemas.microsoft.com/office/drawing/2014/main" id="{3DDBBD12-588B-CACF-7110-B1A7C4F75092}"/>
              </a:ext>
            </a:extLst>
          </p:cNvPr>
          <p:cNvSpPr>
            <a:spLocks noGrp="1"/>
          </p:cNvSpPr>
          <p:nvPr>
            <p:ph idx="1"/>
          </p:nvPr>
        </p:nvSpPr>
        <p:spPr>
          <a:xfrm>
            <a:off x="1024128" y="2286000"/>
            <a:ext cx="8018271" cy="4023360"/>
          </a:xfrm>
        </p:spPr>
        <p:txBody>
          <a:bodyPr>
            <a:normAutofit/>
          </a:bodyPr>
          <a:lstStyle/>
          <a:p>
            <a:r>
              <a:rPr lang="en-US" sz="2800" dirty="0"/>
              <a:t>CAP is inspecting your lab and one of the inspectors asked your chair what your top performed test is. </a:t>
            </a:r>
          </a:p>
          <a:p>
            <a:endParaRPr lang="en-US" sz="2800" dirty="0"/>
          </a:p>
          <a:p>
            <a:r>
              <a:rPr lang="en-US" sz="2800" dirty="0"/>
              <a:t>Your chair surreptitiously texts you as he distracts the inspector with some free Nespresso……</a:t>
            </a:r>
          </a:p>
        </p:txBody>
      </p:sp>
      <p:sp>
        <p:nvSpPr>
          <p:cNvPr id="40" name="Rectangle 9">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11">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4B0764F5-7B0A-0E55-A3B6-56AD5AD83783}"/>
              </a:ext>
            </a:extLst>
          </p:cNvPr>
          <p:cNvSpPr>
            <a:spLocks noGrp="1"/>
          </p:cNvSpPr>
          <p:nvPr>
            <p:ph type="sldNum" sz="quarter" idx="12"/>
          </p:nvPr>
        </p:nvSpPr>
        <p:spPr>
          <a:xfrm>
            <a:off x="10837333" y="6470704"/>
            <a:ext cx="973667" cy="274320"/>
          </a:xfrm>
        </p:spPr>
        <p:txBody>
          <a:bodyPr>
            <a:normAutofit/>
          </a:bodyPr>
          <a:lstStyle/>
          <a:p>
            <a:pPr>
              <a:spcAft>
                <a:spcPts val="600"/>
              </a:spcAft>
            </a:pPr>
            <a:fld id="{E7EBC154-6848-214C-B925-399887F0DE31}" type="slidenum">
              <a:rPr lang="en-US" smtClean="0"/>
              <a:pPr>
                <a:spcAft>
                  <a:spcPts val="600"/>
                </a:spcAft>
              </a:pPr>
              <a:t>4</a:t>
            </a:fld>
            <a:endParaRPr lang="en-US"/>
          </a:p>
        </p:txBody>
      </p:sp>
    </p:spTree>
    <p:extLst>
      <p:ext uri="{BB962C8B-B14F-4D97-AF65-F5344CB8AC3E}">
        <p14:creationId xmlns:p14="http://schemas.microsoft.com/office/powerpoint/2010/main" val="34471011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8545593-F670-2F47-C4F5-6465388EF3F1}"/>
              </a:ext>
            </a:extLst>
          </p:cNvPr>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40</a:t>
            </a:fld>
            <a:endParaRPr lang="en-US">
              <a:solidFill>
                <a:prstClr val="black">
                  <a:lumMod val="95000"/>
                  <a:lumOff val="5000"/>
                </a:prstClr>
              </a:solidFill>
            </a:endParaRPr>
          </a:p>
        </p:txBody>
      </p:sp>
      <p:sp>
        <p:nvSpPr>
          <p:cNvPr id="3" name="Title 2">
            <a:extLst>
              <a:ext uri="{FF2B5EF4-FFF2-40B4-BE49-F238E27FC236}">
                <a16:creationId xmlns:a16="http://schemas.microsoft.com/office/drawing/2014/main" id="{48FEB163-7671-4B54-67EC-B738A6000F9F}"/>
              </a:ext>
            </a:extLst>
          </p:cNvPr>
          <p:cNvSpPr>
            <a:spLocks noGrp="1"/>
          </p:cNvSpPr>
          <p:nvPr>
            <p:ph type="title"/>
          </p:nvPr>
        </p:nvSpPr>
        <p:spPr/>
        <p:txBody>
          <a:bodyPr/>
          <a:lstStyle/>
          <a:p>
            <a:r>
              <a:rPr lang="en-US" dirty="0"/>
              <a:t>Question</a:t>
            </a:r>
          </a:p>
        </p:txBody>
      </p:sp>
      <p:sp>
        <p:nvSpPr>
          <p:cNvPr id="4" name="Text Placeholder 3">
            <a:extLst>
              <a:ext uri="{FF2B5EF4-FFF2-40B4-BE49-F238E27FC236}">
                <a16:creationId xmlns:a16="http://schemas.microsoft.com/office/drawing/2014/main" id="{24EB6590-A5DF-3B51-1CE0-AFBC05444612}"/>
              </a:ext>
            </a:extLst>
          </p:cNvPr>
          <p:cNvSpPr>
            <a:spLocks noGrp="1"/>
          </p:cNvSpPr>
          <p:nvPr>
            <p:ph type="body" sz="quarter" idx="13"/>
          </p:nvPr>
        </p:nvSpPr>
        <p:spPr/>
        <p:txBody>
          <a:bodyPr/>
          <a:lstStyle/>
          <a:p>
            <a:pPr algn="ctr"/>
            <a:r>
              <a:rPr lang="en-US" dirty="0"/>
              <a:t>Examine your resulting table:</a:t>
            </a:r>
          </a:p>
          <a:p>
            <a:pPr algn="ctr"/>
            <a:r>
              <a:rPr lang="en-US" dirty="0"/>
              <a:t>How many rows does it have?</a:t>
            </a:r>
          </a:p>
          <a:p>
            <a:pPr algn="ctr"/>
            <a:r>
              <a:rPr lang="en-US" dirty="0"/>
              <a:t>Is this expected?</a:t>
            </a:r>
          </a:p>
        </p:txBody>
      </p:sp>
    </p:spTree>
    <p:extLst>
      <p:ext uri="{BB962C8B-B14F-4D97-AF65-F5344CB8AC3E}">
        <p14:creationId xmlns:p14="http://schemas.microsoft.com/office/powerpoint/2010/main" val="28318749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8545593-F670-2F47-C4F5-6465388EF3F1}"/>
              </a:ext>
            </a:extLst>
          </p:cNvPr>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41</a:t>
            </a:fld>
            <a:endParaRPr lang="en-US">
              <a:solidFill>
                <a:prstClr val="black">
                  <a:lumMod val="95000"/>
                  <a:lumOff val="5000"/>
                </a:prstClr>
              </a:solidFill>
            </a:endParaRPr>
          </a:p>
        </p:txBody>
      </p:sp>
      <p:sp>
        <p:nvSpPr>
          <p:cNvPr id="3" name="Title 2">
            <a:extLst>
              <a:ext uri="{FF2B5EF4-FFF2-40B4-BE49-F238E27FC236}">
                <a16:creationId xmlns:a16="http://schemas.microsoft.com/office/drawing/2014/main" id="{48FEB163-7671-4B54-67EC-B738A6000F9F}"/>
              </a:ext>
            </a:extLst>
          </p:cNvPr>
          <p:cNvSpPr>
            <a:spLocks noGrp="1"/>
          </p:cNvSpPr>
          <p:nvPr>
            <p:ph type="title"/>
          </p:nvPr>
        </p:nvSpPr>
        <p:spPr/>
        <p:txBody>
          <a:bodyPr/>
          <a:lstStyle/>
          <a:p>
            <a:r>
              <a:rPr lang="en-US" dirty="0"/>
              <a:t>Question</a:t>
            </a:r>
          </a:p>
        </p:txBody>
      </p:sp>
      <p:sp>
        <p:nvSpPr>
          <p:cNvPr id="4" name="Text Placeholder 3">
            <a:extLst>
              <a:ext uri="{FF2B5EF4-FFF2-40B4-BE49-F238E27FC236}">
                <a16:creationId xmlns:a16="http://schemas.microsoft.com/office/drawing/2014/main" id="{24EB6590-A5DF-3B51-1CE0-AFBC05444612}"/>
              </a:ext>
            </a:extLst>
          </p:cNvPr>
          <p:cNvSpPr>
            <a:spLocks noGrp="1"/>
          </p:cNvSpPr>
          <p:nvPr>
            <p:ph type="body" sz="quarter" idx="13"/>
          </p:nvPr>
        </p:nvSpPr>
        <p:spPr/>
        <p:txBody>
          <a:bodyPr/>
          <a:lstStyle/>
          <a:p>
            <a:pPr algn="ctr"/>
            <a:r>
              <a:rPr lang="en-US" dirty="0"/>
              <a:t>Can a patient have multiple Schistocyte results?</a:t>
            </a:r>
          </a:p>
          <a:p>
            <a:pPr algn="ctr"/>
            <a:r>
              <a:rPr lang="en-US" dirty="0"/>
              <a:t>Can a patient have multiple diagnostic codes?</a:t>
            </a:r>
          </a:p>
        </p:txBody>
      </p:sp>
    </p:spTree>
    <p:extLst>
      <p:ext uri="{BB962C8B-B14F-4D97-AF65-F5344CB8AC3E}">
        <p14:creationId xmlns:p14="http://schemas.microsoft.com/office/powerpoint/2010/main" val="36317255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3" name="Slide Number Placeholder 2"/>
          <p:cNvSpPr>
            <a:spLocks noGrp="1"/>
          </p:cNvSpPr>
          <p:nvPr>
            <p:ph type="sldNum" sz="quarter" idx="12"/>
          </p:nvPr>
        </p:nvSpPr>
        <p:spPr>
          <a:effectLst/>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000" b="0" i="0" u="none" strike="noStrike" kern="0" cap="none" spc="0" normalizeH="0" baseline="0" noProof="0" smtClean="0">
                <a:ln>
                  <a:noFill/>
                </a:ln>
                <a:solidFill>
                  <a:srgbClr val="888888"/>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42</a:t>
            </a:fld>
            <a:endParaRPr kumimoji="0" lang="en-US" sz="1000" b="0" i="0" u="none" strike="noStrike" kern="0" cap="none" spc="0" normalizeH="0" baseline="0" noProof="0" dirty="0">
              <a:ln>
                <a:noFill/>
              </a:ln>
              <a:solidFill>
                <a:srgbClr val="888888"/>
              </a:solidFill>
              <a:effectLst/>
              <a:uLnTx/>
              <a:uFillTx/>
              <a:latin typeface="Arial"/>
              <a:cs typeface="Arial"/>
              <a:sym typeface="Arial"/>
            </a:endParaRPr>
          </a:p>
        </p:txBody>
      </p:sp>
      <p:sp>
        <p:nvSpPr>
          <p:cNvPr id="99" name="Google Shape;123;p16">
            <a:extLst>
              <a:ext uri="{FF2B5EF4-FFF2-40B4-BE49-F238E27FC236}">
                <a16:creationId xmlns:a16="http://schemas.microsoft.com/office/drawing/2014/main" id="{3858FA99-E85E-BF2A-1F9E-B914167782FB}"/>
              </a:ext>
            </a:extLst>
          </p:cNvPr>
          <p:cNvSpPr txBox="1">
            <a:spLocks/>
          </p:cNvSpPr>
          <p:nvPr/>
        </p:nvSpPr>
        <p:spPr>
          <a:xfrm>
            <a:off x="2807882" y="846738"/>
            <a:ext cx="6576237" cy="777536"/>
          </a:xfrm>
          <a:prstGeom prst="rect">
            <a:avLst/>
          </a:prstGeom>
          <a:noFill/>
          <a:ln>
            <a:noFill/>
          </a:ln>
          <a:effectLst/>
        </p:spPr>
        <p:txBody>
          <a:bodyPr spcFirstLastPara="1" wrap="square" lIns="0" tIns="6455"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5400" b="0" i="0" u="none" strike="noStrike" cap="none">
                <a:solidFill>
                  <a:srgbClr val="005493"/>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6803"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i="0" u="none" strike="noStrike" kern="0" cap="none" spc="0" normalizeH="0" baseline="0" noProof="0" dirty="0" err="1">
                <a:ln>
                  <a:noFill/>
                </a:ln>
                <a:solidFill>
                  <a:srgbClr val="000000"/>
                </a:solidFill>
                <a:effectLst/>
                <a:uLnTx/>
                <a:uFillTx/>
                <a:latin typeface="Consolas" panose="020B0609020204030204" pitchFamily="49" charset="0"/>
                <a:sym typeface="Calibri"/>
              </a:rPr>
              <a:t>inner_join</a:t>
            </a:r>
            <a:r>
              <a:rPr kumimoji="0" lang="en-US" i="0" u="none" strike="noStrike" kern="0" cap="none" spc="0" normalizeH="0" baseline="0" noProof="0" dirty="0">
                <a:ln>
                  <a:noFill/>
                </a:ln>
                <a:solidFill>
                  <a:srgbClr val="000000"/>
                </a:solidFill>
                <a:effectLst/>
                <a:uLnTx/>
                <a:uFillTx/>
                <a:latin typeface="Consolas" panose="020B0609020204030204" pitchFamily="49" charset="0"/>
                <a:sym typeface="Calibri"/>
              </a:rPr>
              <a:t>()</a:t>
            </a:r>
            <a:endParaRPr kumimoji="0" lang="en-US" i="0" u="none" strike="noStrike" kern="0" cap="none" spc="0" normalizeH="0" baseline="0" noProof="0" dirty="0">
              <a:ln>
                <a:noFill/>
              </a:ln>
              <a:solidFill>
                <a:srgbClr val="005493"/>
              </a:solidFill>
              <a:effectLst/>
              <a:uLnTx/>
              <a:uFillTx/>
              <a:latin typeface="Consolas" panose="020B0609020204030204" pitchFamily="49" charset="0"/>
              <a:sym typeface="Calibri"/>
            </a:endParaRPr>
          </a:p>
        </p:txBody>
      </p:sp>
      <p:sp>
        <p:nvSpPr>
          <p:cNvPr id="100" name="Google Shape;131;p17">
            <a:extLst>
              <a:ext uri="{FF2B5EF4-FFF2-40B4-BE49-F238E27FC236}">
                <a16:creationId xmlns:a16="http://schemas.microsoft.com/office/drawing/2014/main" id="{F66FA4B8-CA40-EC6C-E8AC-FCFBD4169B06}"/>
              </a:ext>
            </a:extLst>
          </p:cNvPr>
          <p:cNvSpPr/>
          <p:nvPr/>
        </p:nvSpPr>
        <p:spPr>
          <a:xfrm>
            <a:off x="254833" y="2297045"/>
            <a:ext cx="11864842"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a:effectLst/>
        </p:spPr>
        <p:txBody>
          <a:bodyPr spcFirstLastPara="1" wrap="square" lIns="0" tIns="0" rIns="0" bIns="0" anchor="t" anchorCtr="0">
            <a:noAutofit/>
          </a:bodyPr>
          <a:lstStyle/>
          <a:p>
            <a:endParaRPr sz="964"/>
          </a:p>
        </p:txBody>
      </p:sp>
      <p:sp>
        <p:nvSpPr>
          <p:cNvPr id="101" name="Google Shape;123;p16">
            <a:extLst>
              <a:ext uri="{FF2B5EF4-FFF2-40B4-BE49-F238E27FC236}">
                <a16:creationId xmlns:a16="http://schemas.microsoft.com/office/drawing/2014/main" id="{74D204DE-833D-2E27-0749-20DD3185DBF7}"/>
              </a:ext>
            </a:extLst>
          </p:cNvPr>
          <p:cNvSpPr txBox="1">
            <a:spLocks/>
          </p:cNvSpPr>
          <p:nvPr/>
        </p:nvSpPr>
        <p:spPr>
          <a:xfrm>
            <a:off x="162407" y="2269637"/>
            <a:ext cx="12164806" cy="777536"/>
          </a:xfrm>
          <a:prstGeom prst="rect">
            <a:avLst/>
          </a:prstGeom>
          <a:noFill/>
          <a:ln>
            <a:noFill/>
          </a:ln>
          <a:effectLst/>
        </p:spPr>
        <p:txBody>
          <a:bodyPr spcFirstLastPara="1" wrap="square" lIns="0" tIns="6455"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5400" b="0" i="0" u="none" strike="noStrike" cap="none">
                <a:solidFill>
                  <a:srgbClr val="005493"/>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6803"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3200" i="0" u="none" strike="noStrike" kern="0" cap="none" spc="0" normalizeH="0" baseline="0" noProof="0" dirty="0" err="1">
                <a:ln>
                  <a:noFill/>
                </a:ln>
                <a:solidFill>
                  <a:srgbClr val="000000"/>
                </a:solidFill>
                <a:effectLst/>
                <a:uLnTx/>
                <a:uFillTx/>
                <a:latin typeface="Consolas" panose="020B0609020204030204" pitchFamily="49" charset="0"/>
                <a:sym typeface="Calibri"/>
              </a:rPr>
              <a:t>inner_join</a:t>
            </a:r>
            <a:r>
              <a:rPr kumimoji="0" lang="en-US" sz="3200" i="0" u="none" strike="noStrike" kern="0" cap="none" spc="0" normalizeH="0" baseline="0" noProof="0" dirty="0">
                <a:ln>
                  <a:noFill/>
                </a:ln>
                <a:solidFill>
                  <a:srgbClr val="000000"/>
                </a:solidFill>
                <a:effectLst/>
                <a:uLnTx/>
                <a:uFillTx/>
                <a:latin typeface="Consolas" panose="020B0609020204030204" pitchFamily="49" charset="0"/>
                <a:sym typeface="Calibri"/>
              </a:rPr>
              <a:t>(LABS, DIAGNOSES_ICD, </a:t>
            </a:r>
            <a:r>
              <a:rPr kumimoji="0" lang="en-US" sz="3200" i="0" u="none" strike="noStrike" kern="0" cap="none" spc="0" normalizeH="0" baseline="0" noProof="0" dirty="0" err="1">
                <a:ln>
                  <a:noFill/>
                </a:ln>
                <a:solidFill>
                  <a:srgbClr val="000000"/>
                </a:solidFill>
                <a:effectLst/>
                <a:uLnTx/>
                <a:uFillTx/>
                <a:latin typeface="Consolas" panose="020B0609020204030204" pitchFamily="49" charset="0"/>
                <a:sym typeface="Calibri"/>
              </a:rPr>
              <a:t>join_by</a:t>
            </a:r>
            <a:r>
              <a:rPr kumimoji="0" lang="en-US" sz="3200" i="0" u="none" strike="noStrike" kern="0" cap="none" spc="0" normalizeH="0" baseline="0" noProof="0" dirty="0">
                <a:ln>
                  <a:noFill/>
                </a:ln>
                <a:solidFill>
                  <a:srgbClr val="000000"/>
                </a:solidFill>
                <a:effectLst/>
                <a:uLnTx/>
                <a:uFillTx/>
                <a:latin typeface="Consolas" panose="020B0609020204030204" pitchFamily="49" charset="0"/>
                <a:sym typeface="Calibri"/>
              </a:rPr>
              <a:t>(</a:t>
            </a:r>
            <a:r>
              <a:rPr kumimoji="0" lang="en-US" sz="3200" i="0" u="none" strike="noStrike" kern="0" cap="none" spc="0" normalizeH="0" baseline="0" noProof="0" dirty="0" err="1">
                <a:ln>
                  <a:noFill/>
                </a:ln>
                <a:solidFill>
                  <a:srgbClr val="000000"/>
                </a:solidFill>
                <a:effectLst/>
                <a:uLnTx/>
                <a:uFillTx/>
                <a:latin typeface="Consolas" panose="020B0609020204030204" pitchFamily="49" charset="0"/>
                <a:sym typeface="Calibri"/>
              </a:rPr>
              <a:t>subject_id</a:t>
            </a:r>
            <a:r>
              <a:rPr kumimoji="0" lang="en-US" sz="3200" i="0" u="none" strike="noStrike" kern="0" cap="none" spc="0" normalizeH="0" baseline="0" noProof="0" dirty="0">
                <a:ln>
                  <a:noFill/>
                </a:ln>
                <a:solidFill>
                  <a:srgbClr val="000000"/>
                </a:solidFill>
                <a:effectLst/>
                <a:uLnTx/>
                <a:uFillTx/>
                <a:latin typeface="Consolas" panose="020B0609020204030204" pitchFamily="49" charset="0"/>
                <a:sym typeface="Calibri"/>
              </a:rPr>
              <a:t>))</a:t>
            </a:r>
            <a:endParaRPr kumimoji="0" lang="en-US" sz="2800" i="0" u="none" strike="noStrike" kern="0" cap="none" spc="0" normalizeH="0" baseline="0" noProof="0" dirty="0">
              <a:ln>
                <a:noFill/>
              </a:ln>
              <a:solidFill>
                <a:srgbClr val="005493"/>
              </a:solidFill>
              <a:effectLst/>
              <a:uLnTx/>
              <a:uFillTx/>
              <a:latin typeface="Consolas" panose="020B0609020204030204" pitchFamily="49" charset="0"/>
              <a:sym typeface="Calibri"/>
            </a:endParaRPr>
          </a:p>
        </p:txBody>
      </p:sp>
      <p:grpSp>
        <p:nvGrpSpPr>
          <p:cNvPr id="105" name="arrow1">
            <a:extLst>
              <a:ext uri="{FF2B5EF4-FFF2-40B4-BE49-F238E27FC236}">
                <a16:creationId xmlns:a16="http://schemas.microsoft.com/office/drawing/2014/main" id="{CC165FD9-F918-C33F-0025-27FDCB1138BF}"/>
              </a:ext>
            </a:extLst>
          </p:cNvPr>
          <p:cNvGrpSpPr/>
          <p:nvPr/>
        </p:nvGrpSpPr>
        <p:grpSpPr>
          <a:xfrm>
            <a:off x="4076700" y="3924300"/>
            <a:ext cx="4242923" cy="518429"/>
            <a:chOff x="4076700" y="3924300"/>
            <a:chExt cx="4242923" cy="518429"/>
          </a:xfrm>
          <a:effectLst/>
        </p:grpSpPr>
        <p:cxnSp>
          <p:nvCxnSpPr>
            <p:cNvPr id="106" name="Straight Arrow Connector 105">
              <a:extLst>
                <a:ext uri="{FF2B5EF4-FFF2-40B4-BE49-F238E27FC236}">
                  <a16:creationId xmlns:a16="http://schemas.microsoft.com/office/drawing/2014/main" id="{8E25A9FD-5FEE-B2FE-E929-D323029D0786}"/>
                </a:ext>
              </a:extLst>
            </p:cNvPr>
            <p:cNvCxnSpPr>
              <a:cxnSpLocks/>
            </p:cNvCxnSpPr>
            <p:nvPr/>
          </p:nvCxnSpPr>
          <p:spPr>
            <a:xfrm>
              <a:off x="4083050" y="3937000"/>
              <a:ext cx="4236573" cy="50572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4FA9D60C-9C47-5EE8-0557-E2C18E4BF5A1}"/>
                </a:ext>
              </a:extLst>
            </p:cNvPr>
            <p:cNvCxnSpPr>
              <a:cxnSpLocks/>
            </p:cNvCxnSpPr>
            <p:nvPr/>
          </p:nvCxnSpPr>
          <p:spPr>
            <a:xfrm>
              <a:off x="4076700" y="3924300"/>
              <a:ext cx="4242913" cy="8504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146" name="arrow2" hidden="1">
            <a:extLst>
              <a:ext uri="{FF2B5EF4-FFF2-40B4-BE49-F238E27FC236}">
                <a16:creationId xmlns:a16="http://schemas.microsoft.com/office/drawing/2014/main" id="{62BB661D-3C09-F0CF-CB5D-AA0D30F6DA7B}"/>
              </a:ext>
            </a:extLst>
          </p:cNvPr>
          <p:cNvGrpSpPr/>
          <p:nvPr/>
        </p:nvGrpSpPr>
        <p:grpSpPr>
          <a:xfrm>
            <a:off x="4068165" y="4010432"/>
            <a:ext cx="4251821" cy="855790"/>
            <a:chOff x="4067802" y="4009343"/>
            <a:chExt cx="4251821" cy="855790"/>
          </a:xfrm>
        </p:grpSpPr>
        <p:cxnSp>
          <p:nvCxnSpPr>
            <p:cNvPr id="147" name="Straight Arrow Connector 146">
              <a:extLst>
                <a:ext uri="{FF2B5EF4-FFF2-40B4-BE49-F238E27FC236}">
                  <a16:creationId xmlns:a16="http://schemas.microsoft.com/office/drawing/2014/main" id="{FE41B514-7797-0738-8BD8-4F1973EFC7B6}"/>
                </a:ext>
              </a:extLst>
            </p:cNvPr>
            <p:cNvCxnSpPr>
              <a:cxnSpLocks/>
            </p:cNvCxnSpPr>
            <p:nvPr/>
          </p:nvCxnSpPr>
          <p:spPr>
            <a:xfrm flipV="1">
              <a:off x="4067802" y="4442729"/>
              <a:ext cx="4251821" cy="42240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6E9B2C06-4DFF-E100-B562-A51A1D40673B}"/>
                </a:ext>
              </a:extLst>
            </p:cNvPr>
            <p:cNvCxnSpPr>
              <a:cxnSpLocks/>
            </p:cNvCxnSpPr>
            <p:nvPr/>
          </p:nvCxnSpPr>
          <p:spPr>
            <a:xfrm flipV="1">
              <a:off x="4067802" y="4009343"/>
              <a:ext cx="4251811" cy="85579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149" name="arrow3" hidden="1">
            <a:extLst>
              <a:ext uri="{FF2B5EF4-FFF2-40B4-BE49-F238E27FC236}">
                <a16:creationId xmlns:a16="http://schemas.microsoft.com/office/drawing/2014/main" id="{2AC0B69B-5464-5E87-20A4-20B1D0682613}"/>
              </a:ext>
            </a:extLst>
          </p:cNvPr>
          <p:cNvGrpSpPr/>
          <p:nvPr/>
        </p:nvGrpSpPr>
        <p:grpSpPr>
          <a:xfrm>
            <a:off x="4095750" y="4009342"/>
            <a:ext cx="4223873" cy="1724708"/>
            <a:chOff x="4067802" y="3989445"/>
            <a:chExt cx="4232369" cy="875688"/>
          </a:xfrm>
        </p:grpSpPr>
        <p:cxnSp>
          <p:nvCxnSpPr>
            <p:cNvPr id="150" name="Straight Arrow Connector 149">
              <a:extLst>
                <a:ext uri="{FF2B5EF4-FFF2-40B4-BE49-F238E27FC236}">
                  <a16:creationId xmlns:a16="http://schemas.microsoft.com/office/drawing/2014/main" id="{56195AF0-2594-A927-3BFA-D2804CEE27ED}"/>
                </a:ext>
              </a:extLst>
            </p:cNvPr>
            <p:cNvCxnSpPr>
              <a:cxnSpLocks/>
            </p:cNvCxnSpPr>
            <p:nvPr/>
          </p:nvCxnSpPr>
          <p:spPr>
            <a:xfrm flipV="1">
              <a:off x="4067802" y="4209489"/>
              <a:ext cx="4232369" cy="65564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9A1D8D0F-01DF-44D0-FBC3-AF40EB7FB995}"/>
                </a:ext>
              </a:extLst>
            </p:cNvPr>
            <p:cNvCxnSpPr>
              <a:cxnSpLocks/>
            </p:cNvCxnSpPr>
            <p:nvPr/>
          </p:nvCxnSpPr>
          <p:spPr>
            <a:xfrm flipV="1">
              <a:off x="4067802" y="3989445"/>
              <a:ext cx="4232359" cy="87568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157" name="V161 - #3">
            <a:extLst>
              <a:ext uri="{FF2B5EF4-FFF2-40B4-BE49-F238E27FC236}">
                <a16:creationId xmlns:a16="http://schemas.microsoft.com/office/drawing/2014/main" id="{2881BE83-2A32-F60A-A44E-49A92E6634C5}"/>
              </a:ext>
            </a:extLst>
          </p:cNvPr>
          <p:cNvGraphicFramePr/>
          <p:nvPr>
            <p:extLst>
              <p:ext uri="{D42A27DB-BD31-4B8C-83A1-F6EECF244321}">
                <p14:modId xmlns:p14="http://schemas.microsoft.com/office/powerpoint/2010/main" val="3832752619"/>
              </p:ext>
            </p:extLst>
          </p:nvPr>
        </p:nvGraphicFramePr>
        <p:xfrm>
          <a:off x="8319613" y="3810944"/>
          <a:ext cx="2973219" cy="416786"/>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tblPr>
              <a:tblGrid>
                <a:gridCol w="1238160">
                  <a:extLst>
                    <a:ext uri="{9D8B030D-6E8A-4147-A177-3AD203B41FA5}">
                      <a16:colId xmlns:a16="http://schemas.microsoft.com/office/drawing/2014/main" val="20000"/>
                    </a:ext>
                  </a:extLst>
                </a:gridCol>
                <a:gridCol w="1735059">
                  <a:extLst>
                    <a:ext uri="{9D8B030D-6E8A-4147-A177-3AD203B41FA5}">
                      <a16:colId xmlns:a16="http://schemas.microsoft.com/office/drawing/2014/main" val="20001"/>
                    </a:ext>
                  </a:extLst>
                </a:gridCol>
              </a:tblGrid>
              <a:tr h="416786">
                <a:tc>
                  <a:txBody>
                    <a:bodyPr/>
                    <a:lstStyle/>
                    <a:p>
                      <a:pPr algn="ctr" rtl="0" fontAlgn="b"/>
                      <a:r>
                        <a:rPr lang="en-US" sz="1600" b="0" i="0" kern="1200" dirty="0">
                          <a:solidFill>
                            <a:schemeClr val="tx1"/>
                          </a:solidFill>
                          <a:effectLst/>
                          <a:latin typeface="+mn-lt"/>
                          <a:ea typeface="+mn-ea"/>
                          <a:cs typeface="+mn-cs"/>
                        </a:rPr>
                        <a:t>10003400</a:t>
                      </a:r>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800" b="0" i="0" kern="1200" dirty="0">
                          <a:solidFill>
                            <a:schemeClr val="tx1"/>
                          </a:solidFill>
                          <a:effectLst/>
                          <a:latin typeface="+mn-lt"/>
                          <a:ea typeface="+mn-ea"/>
                          <a:cs typeface="+mn-cs"/>
                        </a:rPr>
                        <a:t>V161</a:t>
                      </a:r>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bl>
          </a:graphicData>
        </a:graphic>
      </p:graphicFrame>
      <p:graphicFrame>
        <p:nvGraphicFramePr>
          <p:cNvPr id="158" name="V161 - #2">
            <a:extLst>
              <a:ext uri="{FF2B5EF4-FFF2-40B4-BE49-F238E27FC236}">
                <a16:creationId xmlns:a16="http://schemas.microsoft.com/office/drawing/2014/main" id="{E46CA2EE-7DD4-A9ED-E932-0BDC2525DEF6}"/>
              </a:ext>
            </a:extLst>
          </p:cNvPr>
          <p:cNvGraphicFramePr/>
          <p:nvPr>
            <p:extLst>
              <p:ext uri="{D42A27DB-BD31-4B8C-83A1-F6EECF244321}">
                <p14:modId xmlns:p14="http://schemas.microsoft.com/office/powerpoint/2010/main" val="2132901083"/>
              </p:ext>
            </p:extLst>
          </p:nvPr>
        </p:nvGraphicFramePr>
        <p:xfrm>
          <a:off x="8319613" y="3810944"/>
          <a:ext cx="2973219" cy="416786"/>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tblPr>
              <a:tblGrid>
                <a:gridCol w="1238160">
                  <a:extLst>
                    <a:ext uri="{9D8B030D-6E8A-4147-A177-3AD203B41FA5}">
                      <a16:colId xmlns:a16="http://schemas.microsoft.com/office/drawing/2014/main" val="20000"/>
                    </a:ext>
                  </a:extLst>
                </a:gridCol>
                <a:gridCol w="1735059">
                  <a:extLst>
                    <a:ext uri="{9D8B030D-6E8A-4147-A177-3AD203B41FA5}">
                      <a16:colId xmlns:a16="http://schemas.microsoft.com/office/drawing/2014/main" val="20001"/>
                    </a:ext>
                  </a:extLst>
                </a:gridCol>
              </a:tblGrid>
              <a:tr h="416786">
                <a:tc>
                  <a:txBody>
                    <a:bodyPr/>
                    <a:lstStyle/>
                    <a:p>
                      <a:pPr algn="ctr" rtl="0" fontAlgn="b"/>
                      <a:r>
                        <a:rPr lang="en-US" sz="1600" b="0" i="0" kern="1200" dirty="0">
                          <a:solidFill>
                            <a:schemeClr val="tx1"/>
                          </a:solidFill>
                          <a:effectLst/>
                          <a:latin typeface="+mn-lt"/>
                          <a:ea typeface="+mn-ea"/>
                          <a:cs typeface="+mn-cs"/>
                        </a:rPr>
                        <a:t>10003400</a:t>
                      </a:r>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800" b="0" i="0" kern="1200" dirty="0">
                          <a:solidFill>
                            <a:schemeClr val="tx1"/>
                          </a:solidFill>
                          <a:effectLst/>
                          <a:latin typeface="+mn-lt"/>
                          <a:ea typeface="+mn-ea"/>
                          <a:cs typeface="+mn-cs"/>
                        </a:rPr>
                        <a:t>V161</a:t>
                      </a:r>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bl>
          </a:graphicData>
        </a:graphic>
      </p:graphicFrame>
      <p:graphicFrame>
        <p:nvGraphicFramePr>
          <p:cNvPr id="160" name="E9352 - #3">
            <a:extLst>
              <a:ext uri="{FF2B5EF4-FFF2-40B4-BE49-F238E27FC236}">
                <a16:creationId xmlns:a16="http://schemas.microsoft.com/office/drawing/2014/main" id="{2AE770BB-9509-3E89-AA94-2D55190393E4}"/>
              </a:ext>
            </a:extLst>
          </p:cNvPr>
          <p:cNvGraphicFramePr/>
          <p:nvPr>
            <p:extLst>
              <p:ext uri="{D42A27DB-BD31-4B8C-83A1-F6EECF244321}">
                <p14:modId xmlns:p14="http://schemas.microsoft.com/office/powerpoint/2010/main" val="1433953184"/>
              </p:ext>
            </p:extLst>
          </p:nvPr>
        </p:nvGraphicFramePr>
        <p:xfrm>
          <a:off x="8319613" y="4230043"/>
          <a:ext cx="2973219" cy="432155"/>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tblPr>
              <a:tblGrid>
                <a:gridCol w="1238160">
                  <a:extLst>
                    <a:ext uri="{9D8B030D-6E8A-4147-A177-3AD203B41FA5}">
                      <a16:colId xmlns:a16="http://schemas.microsoft.com/office/drawing/2014/main" val="20000"/>
                    </a:ext>
                  </a:extLst>
                </a:gridCol>
                <a:gridCol w="1735059">
                  <a:extLst>
                    <a:ext uri="{9D8B030D-6E8A-4147-A177-3AD203B41FA5}">
                      <a16:colId xmlns:a16="http://schemas.microsoft.com/office/drawing/2014/main" val="20001"/>
                    </a:ext>
                  </a:extLst>
                </a:gridCol>
              </a:tblGrid>
              <a:tr h="432155">
                <a:tc>
                  <a:txBody>
                    <a:bodyPr/>
                    <a:lstStyle/>
                    <a:p>
                      <a:pPr algn="ctr" rtl="0" fontAlgn="b"/>
                      <a:r>
                        <a:rPr lang="en-US" sz="1600" b="0" i="0" kern="1200" dirty="0">
                          <a:solidFill>
                            <a:schemeClr val="tx1"/>
                          </a:solidFill>
                          <a:effectLst/>
                          <a:latin typeface="+mn-lt"/>
                          <a:ea typeface="+mn-ea"/>
                          <a:cs typeface="+mn-cs"/>
                        </a:rPr>
                        <a:t>10003400</a:t>
                      </a:r>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800" b="0" i="0" kern="1200" dirty="0">
                          <a:solidFill>
                            <a:schemeClr val="tx1"/>
                          </a:solidFill>
                          <a:effectLst/>
                          <a:latin typeface="+mn-lt"/>
                          <a:ea typeface="+mn-ea"/>
                          <a:cs typeface="+mn-cs"/>
                        </a:rPr>
                        <a:t>E9352</a:t>
                      </a:r>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bl>
          </a:graphicData>
        </a:graphic>
      </p:graphicFrame>
      <p:graphicFrame>
        <p:nvGraphicFramePr>
          <p:cNvPr id="159" name="E9352 - #2">
            <a:extLst>
              <a:ext uri="{FF2B5EF4-FFF2-40B4-BE49-F238E27FC236}">
                <a16:creationId xmlns:a16="http://schemas.microsoft.com/office/drawing/2014/main" id="{3D8A78F6-A22A-B734-771A-1E2A4D2CC02B}"/>
              </a:ext>
            </a:extLst>
          </p:cNvPr>
          <p:cNvGraphicFramePr/>
          <p:nvPr>
            <p:extLst>
              <p:ext uri="{D42A27DB-BD31-4B8C-83A1-F6EECF244321}">
                <p14:modId xmlns:p14="http://schemas.microsoft.com/office/powerpoint/2010/main" val="3827937667"/>
              </p:ext>
            </p:extLst>
          </p:nvPr>
        </p:nvGraphicFramePr>
        <p:xfrm>
          <a:off x="8319613" y="4230043"/>
          <a:ext cx="2973219" cy="432155"/>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tblPr>
              <a:tblGrid>
                <a:gridCol w="1238160">
                  <a:extLst>
                    <a:ext uri="{9D8B030D-6E8A-4147-A177-3AD203B41FA5}">
                      <a16:colId xmlns:a16="http://schemas.microsoft.com/office/drawing/2014/main" val="20000"/>
                    </a:ext>
                  </a:extLst>
                </a:gridCol>
                <a:gridCol w="1735059">
                  <a:extLst>
                    <a:ext uri="{9D8B030D-6E8A-4147-A177-3AD203B41FA5}">
                      <a16:colId xmlns:a16="http://schemas.microsoft.com/office/drawing/2014/main" val="20001"/>
                    </a:ext>
                  </a:extLst>
                </a:gridCol>
              </a:tblGrid>
              <a:tr h="432155">
                <a:tc>
                  <a:txBody>
                    <a:bodyPr/>
                    <a:lstStyle/>
                    <a:p>
                      <a:pPr algn="ctr" rtl="0" fontAlgn="b"/>
                      <a:r>
                        <a:rPr lang="en-US" sz="1600" b="0" i="0" kern="1200" dirty="0">
                          <a:solidFill>
                            <a:schemeClr val="tx1"/>
                          </a:solidFill>
                          <a:effectLst/>
                          <a:latin typeface="+mn-lt"/>
                          <a:ea typeface="+mn-ea"/>
                          <a:cs typeface="+mn-cs"/>
                        </a:rPr>
                        <a:t>10003400</a:t>
                      </a:r>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800" b="0" i="0" kern="1200" dirty="0">
                          <a:solidFill>
                            <a:schemeClr val="tx1"/>
                          </a:solidFill>
                          <a:effectLst/>
                          <a:latin typeface="+mn-lt"/>
                          <a:ea typeface="+mn-ea"/>
                          <a:cs typeface="+mn-cs"/>
                        </a:rPr>
                        <a:t>E9352</a:t>
                      </a:r>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bl>
          </a:graphicData>
        </a:graphic>
      </p:graphicFrame>
      <p:graphicFrame>
        <p:nvGraphicFramePr>
          <p:cNvPr id="161" name="Google Shape;147;p18">
            <a:extLst>
              <a:ext uri="{FF2B5EF4-FFF2-40B4-BE49-F238E27FC236}">
                <a16:creationId xmlns:a16="http://schemas.microsoft.com/office/drawing/2014/main" id="{7E09B800-0796-3DF3-3806-FE59602CD5A2}"/>
              </a:ext>
            </a:extLst>
          </p:cNvPr>
          <p:cNvGraphicFramePr/>
          <p:nvPr>
            <p:extLst>
              <p:ext uri="{D42A27DB-BD31-4B8C-83A1-F6EECF244321}">
                <p14:modId xmlns:p14="http://schemas.microsoft.com/office/powerpoint/2010/main" val="1528906336"/>
              </p:ext>
            </p:extLst>
          </p:nvPr>
        </p:nvGraphicFramePr>
        <p:xfrm>
          <a:off x="557896" y="3317521"/>
          <a:ext cx="3515391" cy="882520"/>
        </p:xfrm>
        <a:graphic>
          <a:graphicData uri="http://schemas.openxmlformats.org/drawingml/2006/table">
            <a:tbl>
              <a:tblPr firstRow="1" bandRow="1">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effectLst/>
              </a:tblPr>
              <a:tblGrid>
                <a:gridCol w="780081">
                  <a:extLst>
                    <a:ext uri="{9D8B030D-6E8A-4147-A177-3AD203B41FA5}">
                      <a16:colId xmlns:a16="http://schemas.microsoft.com/office/drawing/2014/main" val="32937405"/>
                    </a:ext>
                  </a:extLst>
                </a:gridCol>
                <a:gridCol w="1394848">
                  <a:extLst>
                    <a:ext uri="{9D8B030D-6E8A-4147-A177-3AD203B41FA5}">
                      <a16:colId xmlns:a16="http://schemas.microsoft.com/office/drawing/2014/main" val="20000"/>
                    </a:ext>
                  </a:extLst>
                </a:gridCol>
                <a:gridCol w="1340462">
                  <a:extLst>
                    <a:ext uri="{9D8B030D-6E8A-4147-A177-3AD203B41FA5}">
                      <a16:colId xmlns:a16="http://schemas.microsoft.com/office/drawing/2014/main" val="20001"/>
                    </a:ext>
                  </a:extLst>
                </a:gridCol>
              </a:tblGrid>
              <a:tr h="410198">
                <a:tc>
                  <a:txBody>
                    <a:bodyPr/>
                    <a:lstStyle/>
                    <a:p>
                      <a:pPr marL="0" marR="0" lvl="0" indent="0" algn="ctr" rtl="0">
                        <a:lnSpc>
                          <a:spcPct val="100000"/>
                        </a:lnSpc>
                        <a:spcBef>
                          <a:spcPts val="0"/>
                        </a:spcBef>
                        <a:spcAft>
                          <a:spcPts val="0"/>
                        </a:spcAft>
                        <a:buNone/>
                      </a:pPr>
                      <a:r>
                        <a:rPr lang="en-US" sz="1800" u="none" strike="noStrike" cap="none" dirty="0">
                          <a:solidFill>
                            <a:schemeClr val="bg1"/>
                          </a:solidFill>
                          <a:latin typeface="+mn-lt"/>
                          <a:ea typeface="Times New Roman"/>
                          <a:cs typeface="Times New Roman"/>
                          <a:sym typeface="Times New Roman"/>
                        </a:rPr>
                        <a:t>index</a:t>
                      </a:r>
                      <a:endParaRPr sz="1800" u="none" strike="noStrike" cap="none" dirty="0">
                        <a:solidFill>
                          <a:schemeClr val="bg1"/>
                        </a:solidFill>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a:noFill/>
                    </a:lnR>
                    <a:lnT w="9525" cap="flat" cmpd="sng" algn="ctr">
                      <a:solidFill>
                        <a:srgbClr val="4F81B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lang="en-US" sz="1800" b="1" u="none" strike="noStrike" kern="1200" cap="none" dirty="0" err="1">
                          <a:solidFill>
                            <a:schemeClr val="lt1"/>
                          </a:solidFill>
                          <a:latin typeface="+mn-lt"/>
                          <a:ea typeface="Times New Roman"/>
                          <a:cs typeface="Times New Roman"/>
                          <a:sym typeface="Times New Roman"/>
                        </a:rPr>
                        <a:t>subject_id</a:t>
                      </a:r>
                      <a:endParaRPr sz="1800" u="none" strike="noStrike" cap="none" dirty="0">
                        <a:latin typeface="+mn-lt"/>
                        <a:ea typeface="Times New Roman"/>
                        <a:cs typeface="Times New Roman"/>
                        <a:sym typeface="Times New Roman"/>
                      </a:endParaRPr>
                    </a:p>
                  </a:txBody>
                  <a:tcPr marL="0" marR="0" marT="0" marB="0" anchor="ctr">
                    <a:lnL w="9525" cap="flat" cmpd="sng" algn="ctr">
                      <a:noFill/>
                      <a:prstDash val="solid"/>
                    </a:lnL>
                    <a:lnR>
                      <a:noFill/>
                    </a:lnR>
                    <a:lnT w="9525" cap="flat" cmpd="sng" algn="ctr">
                      <a:solidFill>
                        <a:srgbClr val="4F81B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lang="en-US" sz="1800" b="1" u="none" strike="noStrike" kern="1200" cap="none" dirty="0">
                          <a:solidFill>
                            <a:schemeClr val="lt1"/>
                          </a:solidFill>
                          <a:latin typeface="+mn-lt"/>
                          <a:ea typeface="Times New Roman"/>
                          <a:cs typeface="Times New Roman"/>
                          <a:sym typeface="Times New Roman"/>
                        </a:rPr>
                        <a:t>comments</a:t>
                      </a:r>
                      <a:endParaRPr sz="18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4F81B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10000"/>
                  </a:ext>
                </a:extLst>
              </a:tr>
              <a:tr h="472322">
                <a:tc>
                  <a:txBody>
                    <a:bodyPr/>
                    <a:lstStyle/>
                    <a:p>
                      <a:pPr algn="ctr" rtl="0" fontAlgn="b"/>
                      <a:r>
                        <a:rPr lang="en-US" sz="1600" b="0" dirty="0">
                          <a:effectLst/>
                          <a:latin typeface="Tw Cen MT" panose="020B0602020104020603" pitchFamily="34" charset="0"/>
                        </a:rPr>
                        <a:t>1</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25400" cap="flat" cmpd="sng" algn="ctr">
                      <a:solidFill>
                        <a:srgbClr val="FFFFFF"/>
                      </a:solidFill>
                      <a:prstDash val="solid"/>
                      <a:round/>
                      <a:headEnd type="none" w="med" len="med"/>
                      <a:tailEnd type="none" w="med" len="me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800" b="0" i="0" kern="1200" dirty="0">
                          <a:solidFill>
                            <a:schemeClr val="tx1"/>
                          </a:solidFill>
                          <a:effectLst/>
                          <a:latin typeface="+mn-lt"/>
                          <a:ea typeface="+mn-ea"/>
                          <a:cs typeface="+mn-cs"/>
                        </a:rPr>
                        <a:t>10003400</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600" b="0" i="0" kern="1200" dirty="0">
                          <a:solidFill>
                            <a:schemeClr val="tx1"/>
                          </a:solidFill>
                          <a:effectLst/>
                          <a:latin typeface="+mn-lt"/>
                          <a:ea typeface="+mn-ea"/>
                          <a:cs typeface="+mn-cs"/>
                        </a:rPr>
                        <a:t>OCCASIONAL</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25400" cap="flat" cmpd="sng" algn="ctr">
                      <a:solidFill>
                        <a:srgbClr val="FFFFFF"/>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1"/>
                  </a:ext>
                </a:extLst>
              </a:tr>
            </a:tbl>
          </a:graphicData>
        </a:graphic>
      </p:graphicFrame>
      <p:graphicFrame>
        <p:nvGraphicFramePr>
          <p:cNvPr id="162" name="Occasional2">
            <a:extLst>
              <a:ext uri="{FF2B5EF4-FFF2-40B4-BE49-F238E27FC236}">
                <a16:creationId xmlns:a16="http://schemas.microsoft.com/office/drawing/2014/main" id="{8CBF2E27-74F8-57D9-0F5F-C0492BE0006C}"/>
              </a:ext>
            </a:extLst>
          </p:cNvPr>
          <p:cNvGraphicFramePr/>
          <p:nvPr>
            <p:extLst>
              <p:ext uri="{D42A27DB-BD31-4B8C-83A1-F6EECF244321}">
                <p14:modId xmlns:p14="http://schemas.microsoft.com/office/powerpoint/2010/main" val="1524291665"/>
              </p:ext>
            </p:extLst>
          </p:nvPr>
        </p:nvGraphicFramePr>
        <p:xfrm>
          <a:off x="557896" y="4211679"/>
          <a:ext cx="3515391" cy="448261"/>
        </p:xfrm>
        <a:graphic>
          <a:graphicData uri="http://schemas.openxmlformats.org/drawingml/2006/table">
            <a:tbl>
              <a:tblPr firstRow="1" bandRow="1">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effectLst/>
              </a:tblPr>
              <a:tblGrid>
                <a:gridCol w="776992">
                  <a:extLst>
                    <a:ext uri="{9D8B030D-6E8A-4147-A177-3AD203B41FA5}">
                      <a16:colId xmlns:a16="http://schemas.microsoft.com/office/drawing/2014/main" val="242183037"/>
                    </a:ext>
                  </a:extLst>
                </a:gridCol>
                <a:gridCol w="1401482">
                  <a:extLst>
                    <a:ext uri="{9D8B030D-6E8A-4147-A177-3AD203B41FA5}">
                      <a16:colId xmlns:a16="http://schemas.microsoft.com/office/drawing/2014/main" val="20000"/>
                    </a:ext>
                  </a:extLst>
                </a:gridCol>
                <a:gridCol w="1336917">
                  <a:extLst>
                    <a:ext uri="{9D8B030D-6E8A-4147-A177-3AD203B41FA5}">
                      <a16:colId xmlns:a16="http://schemas.microsoft.com/office/drawing/2014/main" val="20001"/>
                    </a:ext>
                  </a:extLst>
                </a:gridCol>
              </a:tblGrid>
              <a:tr h="448261">
                <a:tc>
                  <a:txBody>
                    <a:bodyPr/>
                    <a:lstStyle/>
                    <a:p>
                      <a:pPr algn="ctr" rtl="0" fontAlgn="b"/>
                      <a:r>
                        <a:rPr lang="en-US" sz="1600" b="0" dirty="0">
                          <a:effectLst/>
                          <a:latin typeface="Tw Cen MT" panose="020B0602020104020603" pitchFamily="34" charset="0"/>
                        </a:rPr>
                        <a:t>1</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800" b="0" i="0" kern="1200" dirty="0">
                          <a:solidFill>
                            <a:schemeClr val="tx1"/>
                          </a:solidFill>
                          <a:effectLst/>
                          <a:latin typeface="+mn-lt"/>
                          <a:ea typeface="+mn-ea"/>
                          <a:cs typeface="+mn-cs"/>
                        </a:rPr>
                        <a:t>10003400</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600" b="0" i="0" kern="1200" dirty="0">
                          <a:solidFill>
                            <a:schemeClr val="tx1"/>
                          </a:solidFill>
                          <a:effectLst/>
                          <a:latin typeface="+mn-lt"/>
                          <a:ea typeface="+mn-ea"/>
                          <a:cs typeface="+mn-cs"/>
                        </a:rPr>
                        <a:t>OCCASIONAL</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2"/>
                  </a:ext>
                </a:extLst>
              </a:tr>
            </a:tbl>
          </a:graphicData>
        </a:graphic>
      </p:graphicFrame>
      <p:sp>
        <p:nvSpPr>
          <p:cNvPr id="169" name="blank1">
            <a:extLst>
              <a:ext uri="{FF2B5EF4-FFF2-40B4-BE49-F238E27FC236}">
                <a16:creationId xmlns:a16="http://schemas.microsoft.com/office/drawing/2014/main" id="{FC6663E1-66F8-3660-2EBC-3A711B96FE14}"/>
              </a:ext>
            </a:extLst>
          </p:cNvPr>
          <p:cNvSpPr/>
          <p:nvPr/>
        </p:nvSpPr>
        <p:spPr>
          <a:xfrm>
            <a:off x="562188" y="4206240"/>
            <a:ext cx="3511296" cy="448056"/>
          </a:xfrm>
          <a:prstGeom prst="rect">
            <a:avLst/>
          </a:prstGeom>
          <a:solidFill>
            <a:schemeClr val="bg1"/>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63" name="2+#1">
            <a:extLst>
              <a:ext uri="{FF2B5EF4-FFF2-40B4-BE49-F238E27FC236}">
                <a16:creationId xmlns:a16="http://schemas.microsoft.com/office/drawing/2014/main" id="{EABADB02-44F0-B453-87CC-B8ADA340465D}"/>
              </a:ext>
            </a:extLst>
          </p:cNvPr>
          <p:cNvGraphicFramePr/>
          <p:nvPr>
            <p:extLst>
              <p:ext uri="{D42A27DB-BD31-4B8C-83A1-F6EECF244321}">
                <p14:modId xmlns:p14="http://schemas.microsoft.com/office/powerpoint/2010/main" val="4037493543"/>
              </p:ext>
            </p:extLst>
          </p:nvPr>
        </p:nvGraphicFramePr>
        <p:xfrm>
          <a:off x="557896" y="4204421"/>
          <a:ext cx="3515391" cy="448261"/>
        </p:xfrm>
        <a:graphic>
          <a:graphicData uri="http://schemas.openxmlformats.org/drawingml/2006/table">
            <a:tbl>
              <a:tblPr firstRow="1" bandRow="1">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effectLst/>
              </a:tblPr>
              <a:tblGrid>
                <a:gridCol w="776992">
                  <a:extLst>
                    <a:ext uri="{9D8B030D-6E8A-4147-A177-3AD203B41FA5}">
                      <a16:colId xmlns:a16="http://schemas.microsoft.com/office/drawing/2014/main" val="242183037"/>
                    </a:ext>
                  </a:extLst>
                </a:gridCol>
                <a:gridCol w="1401482">
                  <a:extLst>
                    <a:ext uri="{9D8B030D-6E8A-4147-A177-3AD203B41FA5}">
                      <a16:colId xmlns:a16="http://schemas.microsoft.com/office/drawing/2014/main" val="20000"/>
                    </a:ext>
                  </a:extLst>
                </a:gridCol>
                <a:gridCol w="1336917">
                  <a:extLst>
                    <a:ext uri="{9D8B030D-6E8A-4147-A177-3AD203B41FA5}">
                      <a16:colId xmlns:a16="http://schemas.microsoft.com/office/drawing/2014/main" val="20001"/>
                    </a:ext>
                  </a:extLst>
                </a:gridCol>
              </a:tblGrid>
              <a:tr h="448261">
                <a:tc>
                  <a:txBody>
                    <a:bodyPr/>
                    <a:lstStyle/>
                    <a:p>
                      <a:pPr algn="ctr" rtl="0" fontAlgn="b"/>
                      <a:r>
                        <a:rPr lang="en-US" sz="1600" b="0" dirty="0">
                          <a:effectLst/>
                          <a:latin typeface="Tw Cen MT" panose="020B0602020104020603" pitchFamily="34" charset="0"/>
                        </a:rPr>
                        <a:t>2</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800" b="0" i="0" kern="1200" dirty="0">
                          <a:solidFill>
                            <a:schemeClr val="tx1"/>
                          </a:solidFill>
                          <a:effectLst/>
                          <a:latin typeface="+mn-lt"/>
                          <a:ea typeface="+mn-ea"/>
                          <a:cs typeface="+mn-cs"/>
                        </a:rPr>
                        <a:t>10003400</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600" b="0" i="0" kern="1200" dirty="0">
                          <a:solidFill>
                            <a:schemeClr val="tx1"/>
                          </a:solidFill>
                          <a:effectLst/>
                          <a:latin typeface="+mn-lt"/>
                          <a:ea typeface="+mn-ea"/>
                          <a:cs typeface="+mn-cs"/>
                        </a:rPr>
                        <a:t>2+</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2"/>
                  </a:ext>
                </a:extLst>
              </a:tr>
            </a:tbl>
          </a:graphicData>
        </a:graphic>
      </p:graphicFrame>
      <p:graphicFrame>
        <p:nvGraphicFramePr>
          <p:cNvPr id="164" name="1+ - #1">
            <a:extLst>
              <a:ext uri="{FF2B5EF4-FFF2-40B4-BE49-F238E27FC236}">
                <a16:creationId xmlns:a16="http://schemas.microsoft.com/office/drawing/2014/main" id="{A6AA0E18-8F57-6F4E-A4B6-CD7437FB165E}"/>
              </a:ext>
            </a:extLst>
          </p:cNvPr>
          <p:cNvGraphicFramePr/>
          <p:nvPr>
            <p:extLst>
              <p:ext uri="{D42A27DB-BD31-4B8C-83A1-F6EECF244321}">
                <p14:modId xmlns:p14="http://schemas.microsoft.com/office/powerpoint/2010/main" val="997501636"/>
              </p:ext>
            </p:extLst>
          </p:nvPr>
        </p:nvGraphicFramePr>
        <p:xfrm>
          <a:off x="560935" y="4647101"/>
          <a:ext cx="3509365" cy="438242"/>
        </p:xfrm>
        <a:graphic>
          <a:graphicData uri="http://schemas.openxmlformats.org/drawingml/2006/table">
            <a:tbl>
              <a:tblPr firstRow="1" bandRow="1">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effectLst/>
              </a:tblPr>
              <a:tblGrid>
                <a:gridCol w="773953">
                  <a:extLst>
                    <a:ext uri="{9D8B030D-6E8A-4147-A177-3AD203B41FA5}">
                      <a16:colId xmlns:a16="http://schemas.microsoft.com/office/drawing/2014/main" val="713582922"/>
                    </a:ext>
                  </a:extLst>
                </a:gridCol>
                <a:gridCol w="1401482">
                  <a:extLst>
                    <a:ext uri="{9D8B030D-6E8A-4147-A177-3AD203B41FA5}">
                      <a16:colId xmlns:a16="http://schemas.microsoft.com/office/drawing/2014/main" val="20000"/>
                    </a:ext>
                  </a:extLst>
                </a:gridCol>
                <a:gridCol w="1333930">
                  <a:extLst>
                    <a:ext uri="{9D8B030D-6E8A-4147-A177-3AD203B41FA5}">
                      <a16:colId xmlns:a16="http://schemas.microsoft.com/office/drawing/2014/main" val="20001"/>
                    </a:ext>
                  </a:extLst>
                </a:gridCol>
              </a:tblGrid>
              <a:tr h="438242">
                <a:tc>
                  <a:txBody>
                    <a:bodyPr/>
                    <a:lstStyle/>
                    <a:p>
                      <a:pPr algn="ctr" rtl="0" fontAlgn="b"/>
                      <a:r>
                        <a:rPr lang="en-US" sz="1600" b="0" dirty="0">
                          <a:effectLst/>
                          <a:latin typeface="Tw Cen MT" panose="020B0602020104020603" pitchFamily="34" charset="0"/>
                        </a:rPr>
                        <a:t>3</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800" b="0" i="0" kern="1200" dirty="0">
                          <a:solidFill>
                            <a:schemeClr val="tx1"/>
                          </a:solidFill>
                          <a:effectLst/>
                          <a:latin typeface="+mn-lt"/>
                          <a:ea typeface="+mn-ea"/>
                          <a:cs typeface="+mn-cs"/>
                        </a:rPr>
                        <a:t>10003400</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600" b="0" i="0" kern="1200" dirty="0">
                          <a:solidFill>
                            <a:schemeClr val="tx1"/>
                          </a:solidFill>
                          <a:effectLst/>
                          <a:latin typeface="+mn-lt"/>
                          <a:ea typeface="+mn-ea"/>
                          <a:cs typeface="+mn-cs"/>
                        </a:rPr>
                        <a:t>1+</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3"/>
                  </a:ext>
                </a:extLst>
              </a:tr>
            </a:tbl>
          </a:graphicData>
        </a:graphic>
      </p:graphicFrame>
      <p:graphicFrame>
        <p:nvGraphicFramePr>
          <p:cNvPr id="165" name="2+#2" hidden="1">
            <a:extLst>
              <a:ext uri="{FF2B5EF4-FFF2-40B4-BE49-F238E27FC236}">
                <a16:creationId xmlns:a16="http://schemas.microsoft.com/office/drawing/2014/main" id="{38C9F5B1-8989-2580-B46D-3CE2C71FBA6F}"/>
              </a:ext>
            </a:extLst>
          </p:cNvPr>
          <p:cNvGraphicFramePr/>
          <p:nvPr>
            <p:extLst>
              <p:ext uri="{D42A27DB-BD31-4B8C-83A1-F6EECF244321}">
                <p14:modId xmlns:p14="http://schemas.microsoft.com/office/powerpoint/2010/main" val="2343522658"/>
              </p:ext>
            </p:extLst>
          </p:nvPr>
        </p:nvGraphicFramePr>
        <p:xfrm>
          <a:off x="546236" y="6004646"/>
          <a:ext cx="3515391" cy="448261"/>
        </p:xfrm>
        <a:graphic>
          <a:graphicData uri="http://schemas.openxmlformats.org/drawingml/2006/table">
            <a:tbl>
              <a:tblPr firstRow="1" bandRow="1">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effectLst>
                  <a:outerShdw blurRad="40000" dist="20000" dir="5400000" rotWithShape="0">
                    <a:srgbClr val="000000">
                      <a:alpha val="38000"/>
                    </a:srgbClr>
                  </a:outerShdw>
                </a:effectLst>
              </a:tblPr>
              <a:tblGrid>
                <a:gridCol w="776992">
                  <a:extLst>
                    <a:ext uri="{9D8B030D-6E8A-4147-A177-3AD203B41FA5}">
                      <a16:colId xmlns:a16="http://schemas.microsoft.com/office/drawing/2014/main" val="242183037"/>
                    </a:ext>
                  </a:extLst>
                </a:gridCol>
                <a:gridCol w="1401482">
                  <a:extLst>
                    <a:ext uri="{9D8B030D-6E8A-4147-A177-3AD203B41FA5}">
                      <a16:colId xmlns:a16="http://schemas.microsoft.com/office/drawing/2014/main" val="20000"/>
                    </a:ext>
                  </a:extLst>
                </a:gridCol>
                <a:gridCol w="1336917">
                  <a:extLst>
                    <a:ext uri="{9D8B030D-6E8A-4147-A177-3AD203B41FA5}">
                      <a16:colId xmlns:a16="http://schemas.microsoft.com/office/drawing/2014/main" val="20001"/>
                    </a:ext>
                  </a:extLst>
                </a:gridCol>
              </a:tblGrid>
              <a:tr h="448261">
                <a:tc>
                  <a:txBody>
                    <a:bodyPr/>
                    <a:lstStyle/>
                    <a:p>
                      <a:pPr algn="ctr" rtl="0" fontAlgn="b"/>
                      <a:r>
                        <a:rPr lang="en-US" sz="1600" b="0" dirty="0">
                          <a:effectLst/>
                          <a:latin typeface="Tw Cen MT" panose="020B0602020104020603" pitchFamily="34" charset="0"/>
                        </a:rPr>
                        <a:t>2</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800" b="0" i="0" kern="1200" dirty="0">
                          <a:solidFill>
                            <a:schemeClr val="tx1"/>
                          </a:solidFill>
                          <a:effectLst/>
                          <a:latin typeface="+mn-lt"/>
                          <a:ea typeface="+mn-ea"/>
                          <a:cs typeface="+mn-cs"/>
                        </a:rPr>
                        <a:t>10003400</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600" b="0" i="0" kern="1200" dirty="0">
                          <a:solidFill>
                            <a:schemeClr val="tx1"/>
                          </a:solidFill>
                          <a:effectLst/>
                          <a:latin typeface="+mn-lt"/>
                          <a:ea typeface="+mn-ea"/>
                          <a:cs typeface="+mn-cs"/>
                        </a:rPr>
                        <a:t>2+</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2"/>
                  </a:ext>
                </a:extLst>
              </a:tr>
            </a:tbl>
          </a:graphicData>
        </a:graphic>
      </p:graphicFrame>
      <p:graphicFrame>
        <p:nvGraphicFramePr>
          <p:cNvPr id="166" name="1+ - #2" hidden="1">
            <a:extLst>
              <a:ext uri="{FF2B5EF4-FFF2-40B4-BE49-F238E27FC236}">
                <a16:creationId xmlns:a16="http://schemas.microsoft.com/office/drawing/2014/main" id="{C90E7CE2-0221-891B-98BA-0DACBF815357}"/>
              </a:ext>
            </a:extLst>
          </p:cNvPr>
          <p:cNvGraphicFramePr/>
          <p:nvPr>
            <p:extLst>
              <p:ext uri="{D42A27DB-BD31-4B8C-83A1-F6EECF244321}">
                <p14:modId xmlns:p14="http://schemas.microsoft.com/office/powerpoint/2010/main" val="3361113504"/>
              </p:ext>
            </p:extLst>
          </p:nvPr>
        </p:nvGraphicFramePr>
        <p:xfrm>
          <a:off x="561521" y="5094323"/>
          <a:ext cx="3509365" cy="438242"/>
        </p:xfrm>
        <a:graphic>
          <a:graphicData uri="http://schemas.openxmlformats.org/drawingml/2006/table">
            <a:tbl>
              <a:tblPr firstRow="1" bandRow="1">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effectLst>
                  <a:outerShdw blurRad="40000" dist="20000" dir="5400000" rotWithShape="0">
                    <a:srgbClr val="000000">
                      <a:alpha val="38000"/>
                    </a:srgbClr>
                  </a:outerShdw>
                </a:effectLst>
              </a:tblPr>
              <a:tblGrid>
                <a:gridCol w="773953">
                  <a:extLst>
                    <a:ext uri="{9D8B030D-6E8A-4147-A177-3AD203B41FA5}">
                      <a16:colId xmlns:a16="http://schemas.microsoft.com/office/drawing/2014/main" val="713582922"/>
                    </a:ext>
                  </a:extLst>
                </a:gridCol>
                <a:gridCol w="1401482">
                  <a:extLst>
                    <a:ext uri="{9D8B030D-6E8A-4147-A177-3AD203B41FA5}">
                      <a16:colId xmlns:a16="http://schemas.microsoft.com/office/drawing/2014/main" val="20000"/>
                    </a:ext>
                  </a:extLst>
                </a:gridCol>
                <a:gridCol w="1333930">
                  <a:extLst>
                    <a:ext uri="{9D8B030D-6E8A-4147-A177-3AD203B41FA5}">
                      <a16:colId xmlns:a16="http://schemas.microsoft.com/office/drawing/2014/main" val="20001"/>
                    </a:ext>
                  </a:extLst>
                </a:gridCol>
              </a:tblGrid>
              <a:tr h="438242">
                <a:tc>
                  <a:txBody>
                    <a:bodyPr/>
                    <a:lstStyle/>
                    <a:p>
                      <a:pPr algn="ctr" rtl="0" fontAlgn="b"/>
                      <a:r>
                        <a:rPr lang="en-US" sz="1600" b="0" dirty="0">
                          <a:effectLst/>
                          <a:latin typeface="Tw Cen MT" panose="020B0602020104020603" pitchFamily="34" charset="0"/>
                        </a:rPr>
                        <a:t>3</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800" b="0" i="0" kern="1200" dirty="0">
                          <a:solidFill>
                            <a:schemeClr val="tx1"/>
                          </a:solidFill>
                          <a:effectLst/>
                          <a:latin typeface="+mn-lt"/>
                          <a:ea typeface="+mn-ea"/>
                          <a:cs typeface="+mn-cs"/>
                        </a:rPr>
                        <a:t>10003400</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600" b="0" i="0" kern="1200" dirty="0">
                          <a:solidFill>
                            <a:schemeClr val="tx1"/>
                          </a:solidFill>
                          <a:effectLst/>
                          <a:latin typeface="+mn-lt"/>
                          <a:ea typeface="+mn-ea"/>
                          <a:cs typeface="+mn-cs"/>
                        </a:rPr>
                        <a:t>1+</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3"/>
                  </a:ext>
                </a:extLst>
              </a:tr>
            </a:tbl>
          </a:graphicData>
        </a:graphic>
      </p:graphicFrame>
      <p:graphicFrame>
        <p:nvGraphicFramePr>
          <p:cNvPr id="108" name="E9352 - #1">
            <a:extLst>
              <a:ext uri="{FF2B5EF4-FFF2-40B4-BE49-F238E27FC236}">
                <a16:creationId xmlns:a16="http://schemas.microsoft.com/office/drawing/2014/main" id="{0A5755E2-14AF-9441-BFE2-3477E9120C74}"/>
              </a:ext>
            </a:extLst>
          </p:cNvPr>
          <p:cNvGraphicFramePr/>
          <p:nvPr>
            <p:extLst>
              <p:ext uri="{D42A27DB-BD31-4B8C-83A1-F6EECF244321}">
                <p14:modId xmlns:p14="http://schemas.microsoft.com/office/powerpoint/2010/main" val="3614336608"/>
              </p:ext>
            </p:extLst>
          </p:nvPr>
        </p:nvGraphicFramePr>
        <p:xfrm>
          <a:off x="8319623" y="4226652"/>
          <a:ext cx="2973219" cy="432155"/>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tblPr>
              <a:tblGrid>
                <a:gridCol w="1238160">
                  <a:extLst>
                    <a:ext uri="{9D8B030D-6E8A-4147-A177-3AD203B41FA5}">
                      <a16:colId xmlns:a16="http://schemas.microsoft.com/office/drawing/2014/main" val="20000"/>
                    </a:ext>
                  </a:extLst>
                </a:gridCol>
                <a:gridCol w="1735059">
                  <a:extLst>
                    <a:ext uri="{9D8B030D-6E8A-4147-A177-3AD203B41FA5}">
                      <a16:colId xmlns:a16="http://schemas.microsoft.com/office/drawing/2014/main" val="20001"/>
                    </a:ext>
                  </a:extLst>
                </a:gridCol>
              </a:tblGrid>
              <a:tr h="432155">
                <a:tc>
                  <a:txBody>
                    <a:bodyPr/>
                    <a:lstStyle/>
                    <a:p>
                      <a:pPr algn="ctr" rtl="0" fontAlgn="b"/>
                      <a:r>
                        <a:rPr lang="en-US" sz="1600" b="0" i="0" kern="1200" dirty="0">
                          <a:solidFill>
                            <a:schemeClr val="tx1"/>
                          </a:solidFill>
                          <a:effectLst/>
                          <a:latin typeface="+mn-lt"/>
                          <a:ea typeface="+mn-ea"/>
                          <a:cs typeface="+mn-cs"/>
                        </a:rPr>
                        <a:t>10003400</a:t>
                      </a:r>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800" b="0" i="0" kern="1200" dirty="0">
                          <a:solidFill>
                            <a:schemeClr val="tx1"/>
                          </a:solidFill>
                          <a:effectLst/>
                          <a:latin typeface="+mn-lt"/>
                          <a:ea typeface="+mn-ea"/>
                          <a:cs typeface="+mn-cs"/>
                        </a:rPr>
                        <a:t>E9352</a:t>
                      </a:r>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bl>
          </a:graphicData>
        </a:graphic>
      </p:graphicFrame>
      <p:grpSp>
        <p:nvGrpSpPr>
          <p:cNvPr id="109" name="V161 #1">
            <a:extLst>
              <a:ext uri="{FF2B5EF4-FFF2-40B4-BE49-F238E27FC236}">
                <a16:creationId xmlns:a16="http://schemas.microsoft.com/office/drawing/2014/main" id="{4F8EDBD5-C129-8D00-22C1-B06BACED5D60}"/>
              </a:ext>
            </a:extLst>
          </p:cNvPr>
          <p:cNvGrpSpPr/>
          <p:nvPr/>
        </p:nvGrpSpPr>
        <p:grpSpPr>
          <a:xfrm>
            <a:off x="8319613" y="3347179"/>
            <a:ext cx="2982371" cy="870303"/>
            <a:chOff x="8319623" y="3317521"/>
            <a:chExt cx="1187938" cy="870303"/>
          </a:xfrm>
          <a:effectLst/>
        </p:grpSpPr>
        <p:graphicFrame>
          <p:nvGraphicFramePr>
            <p:cNvPr id="110" name="Google Shape;147;p18">
              <a:extLst>
                <a:ext uri="{FF2B5EF4-FFF2-40B4-BE49-F238E27FC236}">
                  <a16:creationId xmlns:a16="http://schemas.microsoft.com/office/drawing/2014/main" id="{EBC8F4F0-BD9D-EB4E-BC9A-211CB13466BC}"/>
                </a:ext>
              </a:extLst>
            </p:cNvPr>
            <p:cNvGraphicFramePr/>
            <p:nvPr>
              <p:extLst>
                <p:ext uri="{D42A27DB-BD31-4B8C-83A1-F6EECF244321}">
                  <p14:modId xmlns:p14="http://schemas.microsoft.com/office/powerpoint/2010/main" val="840992646"/>
                </p:ext>
              </p:extLst>
            </p:nvPr>
          </p:nvGraphicFramePr>
          <p:xfrm>
            <a:off x="8319623" y="3771546"/>
            <a:ext cx="1186116" cy="416278"/>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tblPr>
                <a:tblGrid>
                  <a:gridCol w="1240067">
                    <a:extLst>
                      <a:ext uri="{9D8B030D-6E8A-4147-A177-3AD203B41FA5}">
                        <a16:colId xmlns:a16="http://schemas.microsoft.com/office/drawing/2014/main" val="20000"/>
                      </a:ext>
                    </a:extLst>
                  </a:gridCol>
                  <a:gridCol w="1737731">
                    <a:extLst>
                      <a:ext uri="{9D8B030D-6E8A-4147-A177-3AD203B41FA5}">
                        <a16:colId xmlns:a16="http://schemas.microsoft.com/office/drawing/2014/main" val="20001"/>
                      </a:ext>
                    </a:extLst>
                  </a:gridCol>
                </a:tblGrid>
                <a:tr h="416278">
                  <a:tc>
                    <a:txBody>
                      <a:bodyPr/>
                      <a:lstStyle/>
                      <a:p>
                        <a:pPr algn="ctr" rtl="0" fontAlgn="b"/>
                        <a:r>
                          <a:rPr lang="en-US" sz="1600" b="0" dirty="0">
                            <a:effectLst/>
                            <a:latin typeface="Tw Cen MT" panose="020B0602020104020603" pitchFamily="34" charset="0"/>
                          </a:rPr>
                          <a:t>10003400</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800" b="0" i="0" kern="1200" dirty="0">
                            <a:solidFill>
                              <a:schemeClr val="tx1"/>
                            </a:solidFill>
                            <a:effectLst/>
                            <a:latin typeface="+mn-lt"/>
                            <a:ea typeface="+mn-ea"/>
                            <a:cs typeface="+mn-cs"/>
                          </a:rPr>
                          <a:t>V161</a:t>
                        </a:r>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bl>
            </a:graphicData>
          </a:graphic>
        </p:graphicFrame>
        <p:graphicFrame>
          <p:nvGraphicFramePr>
            <p:cNvPr id="111" name="Google Shape;147;p18">
              <a:extLst>
                <a:ext uri="{FF2B5EF4-FFF2-40B4-BE49-F238E27FC236}">
                  <a16:creationId xmlns:a16="http://schemas.microsoft.com/office/drawing/2014/main" id="{FC1BCC58-8395-9124-5BE4-4795494C1147}"/>
                </a:ext>
              </a:extLst>
            </p:cNvPr>
            <p:cNvGraphicFramePr/>
            <p:nvPr>
              <p:extLst>
                <p:ext uri="{D42A27DB-BD31-4B8C-83A1-F6EECF244321}">
                  <p14:modId xmlns:p14="http://schemas.microsoft.com/office/powerpoint/2010/main" val="947084311"/>
                </p:ext>
              </p:extLst>
            </p:nvPr>
          </p:nvGraphicFramePr>
          <p:xfrm>
            <a:off x="8319623" y="3317521"/>
            <a:ext cx="1187938" cy="440267"/>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1241971">
                    <a:extLst>
                      <a:ext uri="{9D8B030D-6E8A-4147-A177-3AD203B41FA5}">
                        <a16:colId xmlns:a16="http://schemas.microsoft.com/office/drawing/2014/main" val="20000"/>
                      </a:ext>
                    </a:extLst>
                  </a:gridCol>
                  <a:gridCol w="1740400">
                    <a:extLst>
                      <a:ext uri="{9D8B030D-6E8A-4147-A177-3AD203B41FA5}">
                        <a16:colId xmlns:a16="http://schemas.microsoft.com/office/drawing/2014/main" val="20001"/>
                      </a:ext>
                    </a:extLst>
                  </a:gridCol>
                </a:tblGrid>
                <a:tr h="440267">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kumimoji="0" lang="en-US" sz="1800" b="1" i="0" u="none" strike="noStrike" kern="1200" cap="none" spc="0" normalizeH="0" baseline="0" noProof="0" dirty="0" err="1">
                            <a:ln>
                              <a:noFill/>
                            </a:ln>
                            <a:solidFill>
                              <a:prstClr val="white"/>
                            </a:solidFill>
                            <a:effectLst/>
                            <a:uLnTx/>
                            <a:uFillTx/>
                            <a:latin typeface="+mn-lt"/>
                            <a:ea typeface="Times New Roman"/>
                            <a:cs typeface="Times New Roman"/>
                            <a:sym typeface="Times New Roman"/>
                          </a:rPr>
                          <a:t>subject_id</a:t>
                        </a:r>
                        <a:endParaRPr kumimoji="0" lang="en-US" sz="1800" b="1" i="0" u="none" strike="noStrike" kern="1200" cap="none" spc="0" normalizeH="0" baseline="0" noProof="0" dirty="0">
                          <a:ln>
                            <a:noFill/>
                          </a:ln>
                          <a:solidFill>
                            <a:prstClr val="white"/>
                          </a:solidFill>
                          <a:effectLst/>
                          <a:uLnTx/>
                          <a:uFillTx/>
                          <a:latin typeface="+mn-lt"/>
                          <a:ea typeface="Times New Roman"/>
                          <a:cs typeface="Times New Roman"/>
                          <a:sym typeface="Times New Roman"/>
                        </a:endParaRPr>
                      </a:p>
                    </a:txBody>
                    <a:tcPr marL="0" marR="0" marT="0" marB="0" anchor="ctr">
                      <a:lnL w="9525" cap="flat" cmpd="sng" algn="ctr">
                        <a:solidFill>
                          <a:srgbClr val="C0504D">
                            <a:shade val="95000"/>
                            <a:satMod val="105000"/>
                          </a:srgbClr>
                        </a:solidFill>
                        <a:prstDash val="solid"/>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kumimoji="0" lang="en-US" sz="1800" b="1" i="0" u="none" strike="noStrike" kern="1200" cap="none" spc="0" normalizeH="0" baseline="0" noProof="0" dirty="0" err="1">
                            <a:ln>
                              <a:noFill/>
                            </a:ln>
                            <a:solidFill>
                              <a:prstClr val="white"/>
                            </a:solidFill>
                            <a:effectLst/>
                            <a:uLnTx/>
                            <a:uFillTx/>
                            <a:latin typeface="+mn-lt"/>
                            <a:ea typeface="Times New Roman"/>
                            <a:cs typeface="Times New Roman"/>
                            <a:sym typeface="Times New Roman"/>
                          </a:rPr>
                          <a:t>icd_code</a:t>
                        </a:r>
                        <a:endParaRPr sz="6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extLst>
                    <a:ext uri="{0D108BD9-81ED-4DB2-BD59-A6C34878D82A}">
                      <a16:rowId xmlns:a16="http://schemas.microsoft.com/office/drawing/2014/main" val="10000"/>
                    </a:ext>
                  </a:extLst>
                </a:tr>
              </a:tbl>
            </a:graphicData>
          </a:graphic>
        </p:graphicFrame>
      </p:grpSp>
    </p:spTree>
    <p:extLst>
      <p:ext uri="{BB962C8B-B14F-4D97-AF65-F5344CB8AC3E}">
        <p14:creationId xmlns:p14="http://schemas.microsoft.com/office/powerpoint/2010/main" val="4023064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105"/>
                                        </p:tgtEl>
                                      </p:cBhvr>
                                    </p:animEffect>
                                    <p:set>
                                      <p:cBhvr>
                                        <p:cTn id="12" dur="1" fill="hold">
                                          <p:stCondLst>
                                            <p:cond delay="499"/>
                                          </p:stCondLst>
                                        </p:cTn>
                                        <p:tgtEl>
                                          <p:spTgt spid="10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000" b="0" i="0" u="none" strike="noStrike" kern="0" cap="none" spc="0" normalizeH="0" baseline="0" noProof="0" smtClean="0">
                <a:ln>
                  <a:noFill/>
                </a:ln>
                <a:solidFill>
                  <a:srgbClr val="888888"/>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43</a:t>
            </a:fld>
            <a:endParaRPr kumimoji="0" lang="en-US" sz="1000" b="0" i="0" u="none" strike="noStrike" kern="0" cap="none" spc="0" normalizeH="0" baseline="0" noProof="0" dirty="0">
              <a:ln>
                <a:noFill/>
              </a:ln>
              <a:solidFill>
                <a:srgbClr val="888888"/>
              </a:solidFill>
              <a:effectLst/>
              <a:uLnTx/>
              <a:uFillTx/>
              <a:latin typeface="Arial"/>
              <a:cs typeface="Arial"/>
              <a:sym typeface="Arial"/>
            </a:endParaRPr>
          </a:p>
        </p:txBody>
      </p:sp>
      <p:sp>
        <p:nvSpPr>
          <p:cNvPr id="99" name="Google Shape;123;p16">
            <a:extLst>
              <a:ext uri="{FF2B5EF4-FFF2-40B4-BE49-F238E27FC236}">
                <a16:creationId xmlns:a16="http://schemas.microsoft.com/office/drawing/2014/main" id="{3858FA99-E85E-BF2A-1F9E-B914167782FB}"/>
              </a:ext>
            </a:extLst>
          </p:cNvPr>
          <p:cNvSpPr txBox="1">
            <a:spLocks/>
          </p:cNvSpPr>
          <p:nvPr/>
        </p:nvSpPr>
        <p:spPr>
          <a:xfrm>
            <a:off x="2807882" y="846738"/>
            <a:ext cx="6576237" cy="777536"/>
          </a:xfrm>
          <a:prstGeom prst="rect">
            <a:avLst/>
          </a:prstGeom>
          <a:noFill/>
          <a:ln>
            <a:noFill/>
          </a:ln>
        </p:spPr>
        <p:txBody>
          <a:bodyPr spcFirstLastPara="1" wrap="square" lIns="0" tIns="6455"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5400" b="0" i="0" u="none" strike="noStrike" cap="none">
                <a:solidFill>
                  <a:srgbClr val="005493"/>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6803"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i="0" u="none" strike="noStrike" kern="0" cap="none" spc="0" normalizeH="0" baseline="0" noProof="0" dirty="0" err="1">
                <a:ln>
                  <a:noFill/>
                </a:ln>
                <a:solidFill>
                  <a:srgbClr val="000000"/>
                </a:solidFill>
                <a:effectLst/>
                <a:uLnTx/>
                <a:uFillTx/>
                <a:latin typeface="Consolas" panose="020B0609020204030204" pitchFamily="49" charset="0"/>
                <a:sym typeface="Calibri"/>
              </a:rPr>
              <a:t>inner_join</a:t>
            </a:r>
            <a:r>
              <a:rPr kumimoji="0" lang="en-US" i="0" u="none" strike="noStrike" kern="0" cap="none" spc="0" normalizeH="0" baseline="0" noProof="0" dirty="0">
                <a:ln>
                  <a:noFill/>
                </a:ln>
                <a:solidFill>
                  <a:srgbClr val="000000"/>
                </a:solidFill>
                <a:effectLst/>
                <a:uLnTx/>
                <a:uFillTx/>
                <a:latin typeface="Consolas" panose="020B0609020204030204" pitchFamily="49" charset="0"/>
                <a:sym typeface="Calibri"/>
              </a:rPr>
              <a:t>()</a:t>
            </a:r>
            <a:endParaRPr kumimoji="0" lang="en-US" i="0" u="none" strike="noStrike" kern="0" cap="none" spc="0" normalizeH="0" baseline="0" noProof="0" dirty="0">
              <a:ln>
                <a:noFill/>
              </a:ln>
              <a:solidFill>
                <a:srgbClr val="005493"/>
              </a:solidFill>
              <a:effectLst/>
              <a:uLnTx/>
              <a:uFillTx/>
              <a:latin typeface="Consolas" panose="020B0609020204030204" pitchFamily="49" charset="0"/>
              <a:sym typeface="Calibri"/>
            </a:endParaRPr>
          </a:p>
        </p:txBody>
      </p:sp>
      <p:sp>
        <p:nvSpPr>
          <p:cNvPr id="100" name="Google Shape;131;p17">
            <a:extLst>
              <a:ext uri="{FF2B5EF4-FFF2-40B4-BE49-F238E27FC236}">
                <a16:creationId xmlns:a16="http://schemas.microsoft.com/office/drawing/2014/main" id="{F66FA4B8-CA40-EC6C-E8AC-FCFBD4169B06}"/>
              </a:ext>
            </a:extLst>
          </p:cNvPr>
          <p:cNvSpPr/>
          <p:nvPr/>
        </p:nvSpPr>
        <p:spPr>
          <a:xfrm>
            <a:off x="254833" y="2297045"/>
            <a:ext cx="11864842"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101" name="Google Shape;123;p16">
            <a:extLst>
              <a:ext uri="{FF2B5EF4-FFF2-40B4-BE49-F238E27FC236}">
                <a16:creationId xmlns:a16="http://schemas.microsoft.com/office/drawing/2014/main" id="{74D204DE-833D-2E27-0749-20DD3185DBF7}"/>
              </a:ext>
            </a:extLst>
          </p:cNvPr>
          <p:cNvSpPr txBox="1">
            <a:spLocks/>
          </p:cNvSpPr>
          <p:nvPr/>
        </p:nvSpPr>
        <p:spPr>
          <a:xfrm>
            <a:off x="162407" y="2269637"/>
            <a:ext cx="12164806" cy="777536"/>
          </a:xfrm>
          <a:prstGeom prst="rect">
            <a:avLst/>
          </a:prstGeom>
          <a:noFill/>
          <a:ln>
            <a:noFill/>
          </a:ln>
        </p:spPr>
        <p:txBody>
          <a:bodyPr spcFirstLastPara="1" wrap="square" lIns="0" tIns="6455"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5400" b="0" i="0" u="none" strike="noStrike" cap="none">
                <a:solidFill>
                  <a:srgbClr val="005493"/>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6803"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3200" i="0" u="none" strike="noStrike" kern="0" cap="none" spc="0" normalizeH="0" baseline="0" noProof="0" dirty="0" err="1">
                <a:ln>
                  <a:noFill/>
                </a:ln>
                <a:solidFill>
                  <a:srgbClr val="000000"/>
                </a:solidFill>
                <a:effectLst/>
                <a:uLnTx/>
                <a:uFillTx/>
                <a:latin typeface="Consolas" panose="020B0609020204030204" pitchFamily="49" charset="0"/>
                <a:sym typeface="Calibri"/>
              </a:rPr>
              <a:t>inner_join</a:t>
            </a:r>
            <a:r>
              <a:rPr kumimoji="0" lang="en-US" sz="3200" i="0" u="none" strike="noStrike" kern="0" cap="none" spc="0" normalizeH="0" baseline="0" noProof="0" dirty="0">
                <a:ln>
                  <a:noFill/>
                </a:ln>
                <a:solidFill>
                  <a:srgbClr val="000000"/>
                </a:solidFill>
                <a:effectLst/>
                <a:uLnTx/>
                <a:uFillTx/>
                <a:latin typeface="Consolas" panose="020B0609020204030204" pitchFamily="49" charset="0"/>
                <a:sym typeface="Calibri"/>
              </a:rPr>
              <a:t>(LABS, DIAGNOSES_ICD, </a:t>
            </a:r>
            <a:r>
              <a:rPr kumimoji="0" lang="en-US" sz="3200" i="0" u="none" strike="noStrike" kern="0" cap="none" spc="0" normalizeH="0" baseline="0" noProof="0" dirty="0" err="1">
                <a:ln>
                  <a:noFill/>
                </a:ln>
                <a:solidFill>
                  <a:srgbClr val="000000"/>
                </a:solidFill>
                <a:effectLst/>
                <a:uLnTx/>
                <a:uFillTx/>
                <a:latin typeface="Consolas" panose="020B0609020204030204" pitchFamily="49" charset="0"/>
                <a:sym typeface="Calibri"/>
              </a:rPr>
              <a:t>join_by</a:t>
            </a:r>
            <a:r>
              <a:rPr kumimoji="0" lang="en-US" sz="3200" i="0" u="none" strike="noStrike" kern="0" cap="none" spc="0" normalizeH="0" baseline="0" noProof="0" dirty="0">
                <a:ln>
                  <a:noFill/>
                </a:ln>
                <a:solidFill>
                  <a:srgbClr val="000000"/>
                </a:solidFill>
                <a:effectLst/>
                <a:uLnTx/>
                <a:uFillTx/>
                <a:latin typeface="Consolas" panose="020B0609020204030204" pitchFamily="49" charset="0"/>
                <a:sym typeface="Calibri"/>
              </a:rPr>
              <a:t>(</a:t>
            </a:r>
            <a:r>
              <a:rPr kumimoji="0" lang="en-US" sz="3200" i="0" u="none" strike="noStrike" kern="0" cap="none" spc="0" normalizeH="0" baseline="0" noProof="0" dirty="0" err="1">
                <a:ln>
                  <a:noFill/>
                </a:ln>
                <a:solidFill>
                  <a:srgbClr val="000000"/>
                </a:solidFill>
                <a:effectLst/>
                <a:uLnTx/>
                <a:uFillTx/>
                <a:latin typeface="Consolas" panose="020B0609020204030204" pitchFamily="49" charset="0"/>
                <a:sym typeface="Calibri"/>
              </a:rPr>
              <a:t>subject_id</a:t>
            </a:r>
            <a:r>
              <a:rPr kumimoji="0" lang="en-US" sz="3200" i="0" u="none" strike="noStrike" kern="0" cap="none" spc="0" normalizeH="0" baseline="0" noProof="0" dirty="0">
                <a:ln>
                  <a:noFill/>
                </a:ln>
                <a:solidFill>
                  <a:srgbClr val="000000"/>
                </a:solidFill>
                <a:effectLst/>
                <a:uLnTx/>
                <a:uFillTx/>
                <a:latin typeface="Consolas" panose="020B0609020204030204" pitchFamily="49" charset="0"/>
                <a:sym typeface="Calibri"/>
              </a:rPr>
              <a:t>))</a:t>
            </a:r>
            <a:endParaRPr kumimoji="0" lang="en-US" sz="2800" i="0" u="none" strike="noStrike" kern="0" cap="none" spc="0" normalizeH="0" baseline="0" noProof="0" dirty="0">
              <a:ln>
                <a:noFill/>
              </a:ln>
              <a:solidFill>
                <a:srgbClr val="005493"/>
              </a:solidFill>
              <a:effectLst/>
              <a:uLnTx/>
              <a:uFillTx/>
              <a:latin typeface="Consolas" panose="020B0609020204030204" pitchFamily="49" charset="0"/>
              <a:sym typeface="Calibri"/>
            </a:endParaRPr>
          </a:p>
        </p:txBody>
      </p:sp>
      <p:grpSp>
        <p:nvGrpSpPr>
          <p:cNvPr id="146" name="arrow2">
            <a:extLst>
              <a:ext uri="{FF2B5EF4-FFF2-40B4-BE49-F238E27FC236}">
                <a16:creationId xmlns:a16="http://schemas.microsoft.com/office/drawing/2014/main" id="{62BB661D-3C09-F0CF-CB5D-AA0D30F6DA7B}"/>
              </a:ext>
            </a:extLst>
          </p:cNvPr>
          <p:cNvGrpSpPr/>
          <p:nvPr/>
        </p:nvGrpSpPr>
        <p:grpSpPr>
          <a:xfrm>
            <a:off x="4068165" y="4010432"/>
            <a:ext cx="4251821" cy="855790"/>
            <a:chOff x="4067802" y="4009343"/>
            <a:chExt cx="4251821" cy="855790"/>
          </a:xfrm>
        </p:grpSpPr>
        <p:cxnSp>
          <p:nvCxnSpPr>
            <p:cNvPr id="147" name="Straight Arrow Connector 146">
              <a:extLst>
                <a:ext uri="{FF2B5EF4-FFF2-40B4-BE49-F238E27FC236}">
                  <a16:creationId xmlns:a16="http://schemas.microsoft.com/office/drawing/2014/main" id="{FE41B514-7797-0738-8BD8-4F1973EFC7B6}"/>
                </a:ext>
              </a:extLst>
            </p:cNvPr>
            <p:cNvCxnSpPr>
              <a:cxnSpLocks/>
            </p:cNvCxnSpPr>
            <p:nvPr/>
          </p:nvCxnSpPr>
          <p:spPr>
            <a:xfrm flipV="1">
              <a:off x="4067802" y="4442729"/>
              <a:ext cx="4251821" cy="42240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6E9B2C06-4DFF-E100-B562-A51A1D40673B}"/>
                </a:ext>
              </a:extLst>
            </p:cNvPr>
            <p:cNvCxnSpPr>
              <a:cxnSpLocks/>
            </p:cNvCxnSpPr>
            <p:nvPr/>
          </p:nvCxnSpPr>
          <p:spPr>
            <a:xfrm flipV="1">
              <a:off x="4067802" y="4009343"/>
              <a:ext cx="4251811" cy="85579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149" name="arrow3" hidden="1">
            <a:extLst>
              <a:ext uri="{FF2B5EF4-FFF2-40B4-BE49-F238E27FC236}">
                <a16:creationId xmlns:a16="http://schemas.microsoft.com/office/drawing/2014/main" id="{2AC0B69B-5464-5E87-20A4-20B1D0682613}"/>
              </a:ext>
            </a:extLst>
          </p:cNvPr>
          <p:cNvGrpSpPr/>
          <p:nvPr/>
        </p:nvGrpSpPr>
        <p:grpSpPr>
          <a:xfrm>
            <a:off x="4095750" y="4009342"/>
            <a:ext cx="4223873" cy="1724708"/>
            <a:chOff x="4067802" y="3989445"/>
            <a:chExt cx="4232369" cy="875688"/>
          </a:xfrm>
        </p:grpSpPr>
        <p:cxnSp>
          <p:nvCxnSpPr>
            <p:cNvPr id="150" name="Straight Arrow Connector 149">
              <a:extLst>
                <a:ext uri="{FF2B5EF4-FFF2-40B4-BE49-F238E27FC236}">
                  <a16:creationId xmlns:a16="http://schemas.microsoft.com/office/drawing/2014/main" id="{56195AF0-2594-A927-3BFA-D2804CEE27ED}"/>
                </a:ext>
              </a:extLst>
            </p:cNvPr>
            <p:cNvCxnSpPr>
              <a:cxnSpLocks/>
            </p:cNvCxnSpPr>
            <p:nvPr/>
          </p:nvCxnSpPr>
          <p:spPr>
            <a:xfrm flipV="1">
              <a:off x="4067802" y="4209489"/>
              <a:ext cx="4232369" cy="65564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9A1D8D0F-01DF-44D0-FBC3-AF40EB7FB995}"/>
                </a:ext>
              </a:extLst>
            </p:cNvPr>
            <p:cNvCxnSpPr>
              <a:cxnSpLocks/>
            </p:cNvCxnSpPr>
            <p:nvPr/>
          </p:nvCxnSpPr>
          <p:spPr>
            <a:xfrm flipV="1">
              <a:off x="4067802" y="3989445"/>
              <a:ext cx="4232359" cy="87568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157" name="V161 - #3">
            <a:extLst>
              <a:ext uri="{FF2B5EF4-FFF2-40B4-BE49-F238E27FC236}">
                <a16:creationId xmlns:a16="http://schemas.microsoft.com/office/drawing/2014/main" id="{2881BE83-2A32-F60A-A44E-49A92E6634C5}"/>
              </a:ext>
            </a:extLst>
          </p:cNvPr>
          <p:cNvGraphicFramePr/>
          <p:nvPr/>
        </p:nvGraphicFramePr>
        <p:xfrm>
          <a:off x="8319613" y="3810944"/>
          <a:ext cx="2973219" cy="416786"/>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tblPr>
              <a:tblGrid>
                <a:gridCol w="1238160">
                  <a:extLst>
                    <a:ext uri="{9D8B030D-6E8A-4147-A177-3AD203B41FA5}">
                      <a16:colId xmlns:a16="http://schemas.microsoft.com/office/drawing/2014/main" val="20000"/>
                    </a:ext>
                  </a:extLst>
                </a:gridCol>
                <a:gridCol w="1735059">
                  <a:extLst>
                    <a:ext uri="{9D8B030D-6E8A-4147-A177-3AD203B41FA5}">
                      <a16:colId xmlns:a16="http://schemas.microsoft.com/office/drawing/2014/main" val="20001"/>
                    </a:ext>
                  </a:extLst>
                </a:gridCol>
              </a:tblGrid>
              <a:tr h="416786">
                <a:tc>
                  <a:txBody>
                    <a:bodyPr/>
                    <a:lstStyle/>
                    <a:p>
                      <a:pPr algn="ctr" rtl="0" fontAlgn="b"/>
                      <a:r>
                        <a:rPr lang="en-US" sz="1600" b="0" i="0" kern="1200" dirty="0">
                          <a:solidFill>
                            <a:schemeClr val="tx1"/>
                          </a:solidFill>
                          <a:effectLst/>
                          <a:latin typeface="+mn-lt"/>
                          <a:ea typeface="+mn-ea"/>
                          <a:cs typeface="+mn-cs"/>
                        </a:rPr>
                        <a:t>10003400</a:t>
                      </a:r>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800" b="0" i="0" kern="1200" dirty="0">
                          <a:solidFill>
                            <a:schemeClr val="tx1"/>
                          </a:solidFill>
                          <a:effectLst/>
                          <a:latin typeface="+mn-lt"/>
                          <a:ea typeface="+mn-ea"/>
                          <a:cs typeface="+mn-cs"/>
                        </a:rPr>
                        <a:t>V161</a:t>
                      </a:r>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bl>
          </a:graphicData>
        </a:graphic>
      </p:graphicFrame>
      <p:graphicFrame>
        <p:nvGraphicFramePr>
          <p:cNvPr id="158" name="V161 - #2">
            <a:extLst>
              <a:ext uri="{FF2B5EF4-FFF2-40B4-BE49-F238E27FC236}">
                <a16:creationId xmlns:a16="http://schemas.microsoft.com/office/drawing/2014/main" id="{E46CA2EE-7DD4-A9ED-E932-0BDC2525DEF6}"/>
              </a:ext>
            </a:extLst>
          </p:cNvPr>
          <p:cNvGraphicFramePr/>
          <p:nvPr/>
        </p:nvGraphicFramePr>
        <p:xfrm>
          <a:off x="8319613" y="3810944"/>
          <a:ext cx="2973219" cy="416786"/>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tblPr>
              <a:tblGrid>
                <a:gridCol w="1238160">
                  <a:extLst>
                    <a:ext uri="{9D8B030D-6E8A-4147-A177-3AD203B41FA5}">
                      <a16:colId xmlns:a16="http://schemas.microsoft.com/office/drawing/2014/main" val="20000"/>
                    </a:ext>
                  </a:extLst>
                </a:gridCol>
                <a:gridCol w="1735059">
                  <a:extLst>
                    <a:ext uri="{9D8B030D-6E8A-4147-A177-3AD203B41FA5}">
                      <a16:colId xmlns:a16="http://schemas.microsoft.com/office/drawing/2014/main" val="20001"/>
                    </a:ext>
                  </a:extLst>
                </a:gridCol>
              </a:tblGrid>
              <a:tr h="416786">
                <a:tc>
                  <a:txBody>
                    <a:bodyPr/>
                    <a:lstStyle/>
                    <a:p>
                      <a:pPr algn="ctr" rtl="0" fontAlgn="b"/>
                      <a:r>
                        <a:rPr lang="en-US" sz="1600" b="0" i="0" kern="1200" dirty="0">
                          <a:solidFill>
                            <a:schemeClr val="tx1"/>
                          </a:solidFill>
                          <a:effectLst/>
                          <a:latin typeface="+mn-lt"/>
                          <a:ea typeface="+mn-ea"/>
                          <a:cs typeface="+mn-cs"/>
                        </a:rPr>
                        <a:t>10003400</a:t>
                      </a:r>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800" b="0" i="0" kern="1200" dirty="0">
                          <a:solidFill>
                            <a:schemeClr val="tx1"/>
                          </a:solidFill>
                          <a:effectLst/>
                          <a:latin typeface="+mn-lt"/>
                          <a:ea typeface="+mn-ea"/>
                          <a:cs typeface="+mn-cs"/>
                        </a:rPr>
                        <a:t>V161</a:t>
                      </a:r>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bl>
          </a:graphicData>
        </a:graphic>
      </p:graphicFrame>
      <p:graphicFrame>
        <p:nvGraphicFramePr>
          <p:cNvPr id="160" name="E9352 - #3">
            <a:extLst>
              <a:ext uri="{FF2B5EF4-FFF2-40B4-BE49-F238E27FC236}">
                <a16:creationId xmlns:a16="http://schemas.microsoft.com/office/drawing/2014/main" id="{2AE770BB-9509-3E89-AA94-2D55190393E4}"/>
              </a:ext>
            </a:extLst>
          </p:cNvPr>
          <p:cNvGraphicFramePr/>
          <p:nvPr>
            <p:extLst>
              <p:ext uri="{D42A27DB-BD31-4B8C-83A1-F6EECF244321}">
                <p14:modId xmlns:p14="http://schemas.microsoft.com/office/powerpoint/2010/main" val="4278952916"/>
              </p:ext>
            </p:extLst>
          </p:nvPr>
        </p:nvGraphicFramePr>
        <p:xfrm>
          <a:off x="8319613" y="4230043"/>
          <a:ext cx="2973219" cy="432155"/>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tblPr>
              <a:tblGrid>
                <a:gridCol w="1238160">
                  <a:extLst>
                    <a:ext uri="{9D8B030D-6E8A-4147-A177-3AD203B41FA5}">
                      <a16:colId xmlns:a16="http://schemas.microsoft.com/office/drawing/2014/main" val="20000"/>
                    </a:ext>
                  </a:extLst>
                </a:gridCol>
                <a:gridCol w="1735059">
                  <a:extLst>
                    <a:ext uri="{9D8B030D-6E8A-4147-A177-3AD203B41FA5}">
                      <a16:colId xmlns:a16="http://schemas.microsoft.com/office/drawing/2014/main" val="20001"/>
                    </a:ext>
                  </a:extLst>
                </a:gridCol>
              </a:tblGrid>
              <a:tr h="432155">
                <a:tc>
                  <a:txBody>
                    <a:bodyPr/>
                    <a:lstStyle/>
                    <a:p>
                      <a:pPr algn="ctr" rtl="0" fontAlgn="b"/>
                      <a:r>
                        <a:rPr lang="en-US" sz="1600" b="0" i="0" kern="1200" dirty="0">
                          <a:solidFill>
                            <a:schemeClr val="tx1"/>
                          </a:solidFill>
                          <a:effectLst/>
                          <a:latin typeface="+mn-lt"/>
                          <a:ea typeface="+mn-ea"/>
                          <a:cs typeface="+mn-cs"/>
                        </a:rPr>
                        <a:t>10003400</a:t>
                      </a:r>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800" b="0" i="0" kern="1200" dirty="0">
                          <a:solidFill>
                            <a:schemeClr val="tx1"/>
                          </a:solidFill>
                          <a:effectLst/>
                          <a:latin typeface="+mn-lt"/>
                          <a:ea typeface="+mn-ea"/>
                          <a:cs typeface="+mn-cs"/>
                        </a:rPr>
                        <a:t>E9352</a:t>
                      </a:r>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bl>
          </a:graphicData>
        </a:graphic>
      </p:graphicFrame>
      <p:graphicFrame>
        <p:nvGraphicFramePr>
          <p:cNvPr id="159" name="E9352 - #2">
            <a:extLst>
              <a:ext uri="{FF2B5EF4-FFF2-40B4-BE49-F238E27FC236}">
                <a16:creationId xmlns:a16="http://schemas.microsoft.com/office/drawing/2014/main" id="{3D8A78F6-A22A-B734-771A-1E2A4D2CC02B}"/>
              </a:ext>
            </a:extLst>
          </p:cNvPr>
          <p:cNvGraphicFramePr/>
          <p:nvPr>
            <p:extLst>
              <p:ext uri="{D42A27DB-BD31-4B8C-83A1-F6EECF244321}">
                <p14:modId xmlns:p14="http://schemas.microsoft.com/office/powerpoint/2010/main" val="639789279"/>
              </p:ext>
            </p:extLst>
          </p:nvPr>
        </p:nvGraphicFramePr>
        <p:xfrm>
          <a:off x="8319613" y="4230043"/>
          <a:ext cx="2973219" cy="432155"/>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tblPr>
              <a:tblGrid>
                <a:gridCol w="1238160">
                  <a:extLst>
                    <a:ext uri="{9D8B030D-6E8A-4147-A177-3AD203B41FA5}">
                      <a16:colId xmlns:a16="http://schemas.microsoft.com/office/drawing/2014/main" val="20000"/>
                    </a:ext>
                  </a:extLst>
                </a:gridCol>
                <a:gridCol w="1735059">
                  <a:extLst>
                    <a:ext uri="{9D8B030D-6E8A-4147-A177-3AD203B41FA5}">
                      <a16:colId xmlns:a16="http://schemas.microsoft.com/office/drawing/2014/main" val="20001"/>
                    </a:ext>
                  </a:extLst>
                </a:gridCol>
              </a:tblGrid>
              <a:tr h="432155">
                <a:tc>
                  <a:txBody>
                    <a:bodyPr/>
                    <a:lstStyle/>
                    <a:p>
                      <a:pPr algn="ctr" rtl="0" fontAlgn="b"/>
                      <a:r>
                        <a:rPr lang="en-US" sz="1600" b="0" i="0" kern="1200" dirty="0">
                          <a:solidFill>
                            <a:schemeClr val="tx1"/>
                          </a:solidFill>
                          <a:effectLst/>
                          <a:latin typeface="+mn-lt"/>
                          <a:ea typeface="+mn-ea"/>
                          <a:cs typeface="+mn-cs"/>
                        </a:rPr>
                        <a:t>10003400</a:t>
                      </a:r>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800" b="0" i="0" kern="1200" dirty="0">
                          <a:solidFill>
                            <a:schemeClr val="tx1"/>
                          </a:solidFill>
                          <a:effectLst/>
                          <a:latin typeface="+mn-lt"/>
                          <a:ea typeface="+mn-ea"/>
                          <a:cs typeface="+mn-cs"/>
                        </a:rPr>
                        <a:t>E9352</a:t>
                      </a:r>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bl>
          </a:graphicData>
        </a:graphic>
      </p:graphicFrame>
      <p:graphicFrame>
        <p:nvGraphicFramePr>
          <p:cNvPr id="161" name="Google Shape;147;p18">
            <a:extLst>
              <a:ext uri="{FF2B5EF4-FFF2-40B4-BE49-F238E27FC236}">
                <a16:creationId xmlns:a16="http://schemas.microsoft.com/office/drawing/2014/main" id="{7E09B800-0796-3DF3-3806-FE59602CD5A2}"/>
              </a:ext>
            </a:extLst>
          </p:cNvPr>
          <p:cNvGraphicFramePr/>
          <p:nvPr>
            <p:extLst>
              <p:ext uri="{D42A27DB-BD31-4B8C-83A1-F6EECF244321}">
                <p14:modId xmlns:p14="http://schemas.microsoft.com/office/powerpoint/2010/main" val="1536827657"/>
              </p:ext>
            </p:extLst>
          </p:nvPr>
        </p:nvGraphicFramePr>
        <p:xfrm>
          <a:off x="557896" y="3317521"/>
          <a:ext cx="3515391" cy="882520"/>
        </p:xfrm>
        <a:graphic>
          <a:graphicData uri="http://schemas.openxmlformats.org/drawingml/2006/table">
            <a:tbl>
              <a:tblPr firstRow="1" bandRow="1">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effectLst/>
              </a:tblPr>
              <a:tblGrid>
                <a:gridCol w="780081">
                  <a:extLst>
                    <a:ext uri="{9D8B030D-6E8A-4147-A177-3AD203B41FA5}">
                      <a16:colId xmlns:a16="http://schemas.microsoft.com/office/drawing/2014/main" val="32937405"/>
                    </a:ext>
                  </a:extLst>
                </a:gridCol>
                <a:gridCol w="1394848">
                  <a:extLst>
                    <a:ext uri="{9D8B030D-6E8A-4147-A177-3AD203B41FA5}">
                      <a16:colId xmlns:a16="http://schemas.microsoft.com/office/drawing/2014/main" val="20000"/>
                    </a:ext>
                  </a:extLst>
                </a:gridCol>
                <a:gridCol w="1340462">
                  <a:extLst>
                    <a:ext uri="{9D8B030D-6E8A-4147-A177-3AD203B41FA5}">
                      <a16:colId xmlns:a16="http://schemas.microsoft.com/office/drawing/2014/main" val="20001"/>
                    </a:ext>
                  </a:extLst>
                </a:gridCol>
              </a:tblGrid>
              <a:tr h="410198">
                <a:tc>
                  <a:txBody>
                    <a:bodyPr/>
                    <a:lstStyle/>
                    <a:p>
                      <a:pPr marL="0" marR="0" lvl="0" indent="0" algn="ctr" rtl="0">
                        <a:lnSpc>
                          <a:spcPct val="100000"/>
                        </a:lnSpc>
                        <a:spcBef>
                          <a:spcPts val="0"/>
                        </a:spcBef>
                        <a:spcAft>
                          <a:spcPts val="0"/>
                        </a:spcAft>
                        <a:buNone/>
                      </a:pPr>
                      <a:r>
                        <a:rPr lang="en-US" sz="1800" u="none" strike="noStrike" cap="none" dirty="0">
                          <a:solidFill>
                            <a:schemeClr val="bg1"/>
                          </a:solidFill>
                          <a:latin typeface="+mn-lt"/>
                          <a:ea typeface="Times New Roman"/>
                          <a:cs typeface="Times New Roman"/>
                          <a:sym typeface="Times New Roman"/>
                        </a:rPr>
                        <a:t>index</a:t>
                      </a:r>
                      <a:endParaRPr sz="1800" u="none" strike="noStrike" cap="none" dirty="0">
                        <a:solidFill>
                          <a:schemeClr val="bg1"/>
                        </a:solidFill>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a:noFill/>
                    </a:lnR>
                    <a:lnT w="9525" cap="flat" cmpd="sng" algn="ctr">
                      <a:solidFill>
                        <a:srgbClr val="4F81B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lang="en-US" sz="1800" b="1" u="none" strike="noStrike" kern="1200" cap="none" dirty="0" err="1">
                          <a:solidFill>
                            <a:schemeClr val="lt1"/>
                          </a:solidFill>
                          <a:latin typeface="+mn-lt"/>
                          <a:ea typeface="Times New Roman"/>
                          <a:cs typeface="Times New Roman"/>
                          <a:sym typeface="Times New Roman"/>
                        </a:rPr>
                        <a:t>subject_id</a:t>
                      </a:r>
                      <a:endParaRPr sz="1800" u="none" strike="noStrike" cap="none" dirty="0">
                        <a:latin typeface="+mn-lt"/>
                        <a:ea typeface="Times New Roman"/>
                        <a:cs typeface="Times New Roman"/>
                        <a:sym typeface="Times New Roman"/>
                      </a:endParaRPr>
                    </a:p>
                  </a:txBody>
                  <a:tcPr marL="0" marR="0" marT="0" marB="0" anchor="ctr">
                    <a:lnL w="9525" cap="flat" cmpd="sng" algn="ctr">
                      <a:noFill/>
                      <a:prstDash val="solid"/>
                    </a:lnL>
                    <a:lnR>
                      <a:noFill/>
                    </a:lnR>
                    <a:lnT w="9525" cap="flat" cmpd="sng" algn="ctr">
                      <a:solidFill>
                        <a:srgbClr val="4F81B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lang="en-US" sz="1800" b="1" u="none" strike="noStrike" kern="1200" cap="none" dirty="0">
                          <a:solidFill>
                            <a:schemeClr val="lt1"/>
                          </a:solidFill>
                          <a:latin typeface="+mn-lt"/>
                          <a:ea typeface="Times New Roman"/>
                          <a:cs typeface="Times New Roman"/>
                          <a:sym typeface="Times New Roman"/>
                        </a:rPr>
                        <a:t>comments</a:t>
                      </a:r>
                      <a:endParaRPr sz="18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4F81B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10000"/>
                  </a:ext>
                </a:extLst>
              </a:tr>
              <a:tr h="472322">
                <a:tc>
                  <a:txBody>
                    <a:bodyPr/>
                    <a:lstStyle/>
                    <a:p>
                      <a:pPr algn="ctr" rtl="0" fontAlgn="b"/>
                      <a:r>
                        <a:rPr lang="en-US" sz="1600" b="0" dirty="0">
                          <a:effectLst/>
                          <a:latin typeface="Tw Cen MT" panose="020B0602020104020603" pitchFamily="34" charset="0"/>
                        </a:rPr>
                        <a:t>1</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25400" cap="flat" cmpd="sng" algn="ctr">
                      <a:solidFill>
                        <a:srgbClr val="FFFFFF"/>
                      </a:solidFill>
                      <a:prstDash val="solid"/>
                      <a:round/>
                      <a:headEnd type="none" w="med" len="med"/>
                      <a:tailEnd type="none" w="med" len="me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800" b="0" i="0" kern="1200" dirty="0">
                          <a:solidFill>
                            <a:schemeClr val="tx1"/>
                          </a:solidFill>
                          <a:effectLst/>
                          <a:latin typeface="+mn-lt"/>
                          <a:ea typeface="+mn-ea"/>
                          <a:cs typeface="+mn-cs"/>
                        </a:rPr>
                        <a:t>10003400</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600" b="0" i="0" kern="1200" dirty="0">
                          <a:solidFill>
                            <a:schemeClr val="tx1"/>
                          </a:solidFill>
                          <a:effectLst/>
                          <a:latin typeface="+mn-lt"/>
                          <a:ea typeface="+mn-ea"/>
                          <a:cs typeface="+mn-cs"/>
                        </a:rPr>
                        <a:t>OCCASIONAL</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25400" cap="flat" cmpd="sng" algn="ctr">
                      <a:solidFill>
                        <a:srgbClr val="FFFFFF"/>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1"/>
                  </a:ext>
                </a:extLst>
              </a:tr>
            </a:tbl>
          </a:graphicData>
        </a:graphic>
      </p:graphicFrame>
      <p:graphicFrame>
        <p:nvGraphicFramePr>
          <p:cNvPr id="162" name="Occasional2">
            <a:extLst>
              <a:ext uri="{FF2B5EF4-FFF2-40B4-BE49-F238E27FC236}">
                <a16:creationId xmlns:a16="http://schemas.microsoft.com/office/drawing/2014/main" id="{8CBF2E27-74F8-57D9-0F5F-C0492BE0006C}"/>
              </a:ext>
            </a:extLst>
          </p:cNvPr>
          <p:cNvGraphicFramePr/>
          <p:nvPr>
            <p:extLst>
              <p:ext uri="{D42A27DB-BD31-4B8C-83A1-F6EECF244321}">
                <p14:modId xmlns:p14="http://schemas.microsoft.com/office/powerpoint/2010/main" val="545737020"/>
              </p:ext>
            </p:extLst>
          </p:nvPr>
        </p:nvGraphicFramePr>
        <p:xfrm>
          <a:off x="557896" y="4211679"/>
          <a:ext cx="3515391" cy="448261"/>
        </p:xfrm>
        <a:graphic>
          <a:graphicData uri="http://schemas.openxmlformats.org/drawingml/2006/table">
            <a:tbl>
              <a:tblPr firstRow="1" bandRow="1">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effectLst/>
              </a:tblPr>
              <a:tblGrid>
                <a:gridCol w="776992">
                  <a:extLst>
                    <a:ext uri="{9D8B030D-6E8A-4147-A177-3AD203B41FA5}">
                      <a16:colId xmlns:a16="http://schemas.microsoft.com/office/drawing/2014/main" val="242183037"/>
                    </a:ext>
                  </a:extLst>
                </a:gridCol>
                <a:gridCol w="1401482">
                  <a:extLst>
                    <a:ext uri="{9D8B030D-6E8A-4147-A177-3AD203B41FA5}">
                      <a16:colId xmlns:a16="http://schemas.microsoft.com/office/drawing/2014/main" val="20000"/>
                    </a:ext>
                  </a:extLst>
                </a:gridCol>
                <a:gridCol w="1336917">
                  <a:extLst>
                    <a:ext uri="{9D8B030D-6E8A-4147-A177-3AD203B41FA5}">
                      <a16:colId xmlns:a16="http://schemas.microsoft.com/office/drawing/2014/main" val="20001"/>
                    </a:ext>
                  </a:extLst>
                </a:gridCol>
              </a:tblGrid>
              <a:tr h="448261">
                <a:tc>
                  <a:txBody>
                    <a:bodyPr/>
                    <a:lstStyle/>
                    <a:p>
                      <a:pPr algn="ctr" rtl="0" fontAlgn="b"/>
                      <a:r>
                        <a:rPr lang="en-US" sz="1600" b="0" dirty="0">
                          <a:effectLst/>
                          <a:latin typeface="Tw Cen MT" panose="020B0602020104020603" pitchFamily="34" charset="0"/>
                        </a:rPr>
                        <a:t>1</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800" b="0" i="0" kern="1200" dirty="0">
                          <a:solidFill>
                            <a:schemeClr val="tx1"/>
                          </a:solidFill>
                          <a:effectLst/>
                          <a:latin typeface="+mn-lt"/>
                          <a:ea typeface="+mn-ea"/>
                          <a:cs typeface="+mn-cs"/>
                        </a:rPr>
                        <a:t>10003400</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600" b="0" i="0" kern="1200" dirty="0">
                          <a:solidFill>
                            <a:schemeClr val="tx1"/>
                          </a:solidFill>
                          <a:effectLst/>
                          <a:latin typeface="+mn-lt"/>
                          <a:ea typeface="+mn-ea"/>
                          <a:cs typeface="+mn-cs"/>
                        </a:rPr>
                        <a:t>OCCASIONAL</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2"/>
                  </a:ext>
                </a:extLst>
              </a:tr>
            </a:tbl>
          </a:graphicData>
        </a:graphic>
      </p:graphicFrame>
      <p:sp>
        <p:nvSpPr>
          <p:cNvPr id="169" name="blank1">
            <a:extLst>
              <a:ext uri="{FF2B5EF4-FFF2-40B4-BE49-F238E27FC236}">
                <a16:creationId xmlns:a16="http://schemas.microsoft.com/office/drawing/2014/main" id="{FC6663E1-66F8-3660-2EBC-3A711B96FE14}"/>
              </a:ext>
            </a:extLst>
          </p:cNvPr>
          <p:cNvSpPr/>
          <p:nvPr/>
        </p:nvSpPr>
        <p:spPr>
          <a:xfrm>
            <a:off x="464820" y="4206240"/>
            <a:ext cx="3608664" cy="448056"/>
          </a:xfrm>
          <a:prstGeom prst="rect">
            <a:avLst/>
          </a:prstGeom>
          <a:solidFill>
            <a:schemeClr val="bg1"/>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63" name="2+#1">
            <a:extLst>
              <a:ext uri="{FF2B5EF4-FFF2-40B4-BE49-F238E27FC236}">
                <a16:creationId xmlns:a16="http://schemas.microsoft.com/office/drawing/2014/main" id="{EABADB02-44F0-B453-87CC-B8ADA340465D}"/>
              </a:ext>
            </a:extLst>
          </p:cNvPr>
          <p:cNvGraphicFramePr/>
          <p:nvPr>
            <p:extLst>
              <p:ext uri="{D42A27DB-BD31-4B8C-83A1-F6EECF244321}">
                <p14:modId xmlns:p14="http://schemas.microsoft.com/office/powerpoint/2010/main" val="1531329592"/>
              </p:ext>
            </p:extLst>
          </p:nvPr>
        </p:nvGraphicFramePr>
        <p:xfrm>
          <a:off x="557896" y="4651458"/>
          <a:ext cx="3515391" cy="448261"/>
        </p:xfrm>
        <a:graphic>
          <a:graphicData uri="http://schemas.openxmlformats.org/drawingml/2006/table">
            <a:tbl>
              <a:tblPr firstRow="1" bandRow="1">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effectLst/>
              </a:tblPr>
              <a:tblGrid>
                <a:gridCol w="776992">
                  <a:extLst>
                    <a:ext uri="{9D8B030D-6E8A-4147-A177-3AD203B41FA5}">
                      <a16:colId xmlns:a16="http://schemas.microsoft.com/office/drawing/2014/main" val="242183037"/>
                    </a:ext>
                  </a:extLst>
                </a:gridCol>
                <a:gridCol w="1401482">
                  <a:extLst>
                    <a:ext uri="{9D8B030D-6E8A-4147-A177-3AD203B41FA5}">
                      <a16:colId xmlns:a16="http://schemas.microsoft.com/office/drawing/2014/main" val="20000"/>
                    </a:ext>
                  </a:extLst>
                </a:gridCol>
                <a:gridCol w="1336917">
                  <a:extLst>
                    <a:ext uri="{9D8B030D-6E8A-4147-A177-3AD203B41FA5}">
                      <a16:colId xmlns:a16="http://schemas.microsoft.com/office/drawing/2014/main" val="20001"/>
                    </a:ext>
                  </a:extLst>
                </a:gridCol>
              </a:tblGrid>
              <a:tr h="448261">
                <a:tc>
                  <a:txBody>
                    <a:bodyPr/>
                    <a:lstStyle/>
                    <a:p>
                      <a:pPr algn="ctr" rtl="0" fontAlgn="b"/>
                      <a:r>
                        <a:rPr lang="en-US" sz="1600" b="0" dirty="0">
                          <a:effectLst/>
                          <a:latin typeface="Tw Cen MT" panose="020B0602020104020603" pitchFamily="34" charset="0"/>
                        </a:rPr>
                        <a:t>2</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800" b="0" i="0" kern="1200" dirty="0">
                          <a:solidFill>
                            <a:schemeClr val="tx1"/>
                          </a:solidFill>
                          <a:effectLst/>
                          <a:latin typeface="+mn-lt"/>
                          <a:ea typeface="+mn-ea"/>
                          <a:cs typeface="+mn-cs"/>
                        </a:rPr>
                        <a:t>10003400</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600" b="0" i="0" kern="1200" dirty="0">
                          <a:solidFill>
                            <a:schemeClr val="tx1"/>
                          </a:solidFill>
                          <a:effectLst/>
                          <a:latin typeface="+mn-lt"/>
                          <a:ea typeface="+mn-ea"/>
                          <a:cs typeface="+mn-cs"/>
                        </a:rPr>
                        <a:t>2+</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2"/>
                  </a:ext>
                </a:extLst>
              </a:tr>
            </a:tbl>
          </a:graphicData>
        </a:graphic>
      </p:graphicFrame>
      <p:graphicFrame>
        <p:nvGraphicFramePr>
          <p:cNvPr id="164" name="1+ - #1">
            <a:extLst>
              <a:ext uri="{FF2B5EF4-FFF2-40B4-BE49-F238E27FC236}">
                <a16:creationId xmlns:a16="http://schemas.microsoft.com/office/drawing/2014/main" id="{A6AA0E18-8F57-6F4E-A4B6-CD7437FB165E}"/>
              </a:ext>
            </a:extLst>
          </p:cNvPr>
          <p:cNvGraphicFramePr/>
          <p:nvPr>
            <p:extLst>
              <p:ext uri="{D42A27DB-BD31-4B8C-83A1-F6EECF244321}">
                <p14:modId xmlns:p14="http://schemas.microsoft.com/office/powerpoint/2010/main" val="3241937257"/>
              </p:ext>
            </p:extLst>
          </p:nvPr>
        </p:nvGraphicFramePr>
        <p:xfrm>
          <a:off x="557896" y="5094138"/>
          <a:ext cx="3509365" cy="438242"/>
        </p:xfrm>
        <a:graphic>
          <a:graphicData uri="http://schemas.openxmlformats.org/drawingml/2006/table">
            <a:tbl>
              <a:tblPr firstRow="1" bandRow="1">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effectLst/>
              </a:tblPr>
              <a:tblGrid>
                <a:gridCol w="773953">
                  <a:extLst>
                    <a:ext uri="{9D8B030D-6E8A-4147-A177-3AD203B41FA5}">
                      <a16:colId xmlns:a16="http://schemas.microsoft.com/office/drawing/2014/main" val="713582922"/>
                    </a:ext>
                  </a:extLst>
                </a:gridCol>
                <a:gridCol w="1401482">
                  <a:extLst>
                    <a:ext uri="{9D8B030D-6E8A-4147-A177-3AD203B41FA5}">
                      <a16:colId xmlns:a16="http://schemas.microsoft.com/office/drawing/2014/main" val="20000"/>
                    </a:ext>
                  </a:extLst>
                </a:gridCol>
                <a:gridCol w="1333930">
                  <a:extLst>
                    <a:ext uri="{9D8B030D-6E8A-4147-A177-3AD203B41FA5}">
                      <a16:colId xmlns:a16="http://schemas.microsoft.com/office/drawing/2014/main" val="20001"/>
                    </a:ext>
                  </a:extLst>
                </a:gridCol>
              </a:tblGrid>
              <a:tr h="438242">
                <a:tc>
                  <a:txBody>
                    <a:bodyPr/>
                    <a:lstStyle/>
                    <a:p>
                      <a:pPr algn="ctr" rtl="0" fontAlgn="b"/>
                      <a:r>
                        <a:rPr lang="en-US" sz="1600" b="0" dirty="0">
                          <a:effectLst/>
                          <a:latin typeface="Tw Cen MT" panose="020B0602020104020603" pitchFamily="34" charset="0"/>
                        </a:rPr>
                        <a:t>3</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800" b="0" i="0" kern="1200" dirty="0">
                          <a:solidFill>
                            <a:schemeClr val="tx1"/>
                          </a:solidFill>
                          <a:effectLst/>
                          <a:latin typeface="+mn-lt"/>
                          <a:ea typeface="+mn-ea"/>
                          <a:cs typeface="+mn-cs"/>
                        </a:rPr>
                        <a:t>10003400</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600" b="0" i="0" kern="1200" dirty="0">
                          <a:solidFill>
                            <a:schemeClr val="tx1"/>
                          </a:solidFill>
                          <a:effectLst/>
                          <a:latin typeface="+mn-lt"/>
                          <a:ea typeface="+mn-ea"/>
                          <a:cs typeface="+mn-cs"/>
                        </a:rPr>
                        <a:t>1+</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3"/>
                  </a:ext>
                </a:extLst>
              </a:tr>
            </a:tbl>
          </a:graphicData>
        </a:graphic>
      </p:graphicFrame>
      <p:graphicFrame>
        <p:nvGraphicFramePr>
          <p:cNvPr id="165" name="2+#2" hidden="1">
            <a:extLst>
              <a:ext uri="{FF2B5EF4-FFF2-40B4-BE49-F238E27FC236}">
                <a16:creationId xmlns:a16="http://schemas.microsoft.com/office/drawing/2014/main" id="{38C9F5B1-8989-2580-B46D-3CE2C71FBA6F}"/>
              </a:ext>
            </a:extLst>
          </p:cNvPr>
          <p:cNvGraphicFramePr/>
          <p:nvPr/>
        </p:nvGraphicFramePr>
        <p:xfrm>
          <a:off x="546236" y="6004646"/>
          <a:ext cx="3515391" cy="448261"/>
        </p:xfrm>
        <a:graphic>
          <a:graphicData uri="http://schemas.openxmlformats.org/drawingml/2006/table">
            <a:tbl>
              <a:tblPr firstRow="1" bandRow="1">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effectLst>
                  <a:outerShdw blurRad="40000" dist="20000" dir="5400000" rotWithShape="0">
                    <a:srgbClr val="000000">
                      <a:alpha val="38000"/>
                    </a:srgbClr>
                  </a:outerShdw>
                </a:effectLst>
              </a:tblPr>
              <a:tblGrid>
                <a:gridCol w="776992">
                  <a:extLst>
                    <a:ext uri="{9D8B030D-6E8A-4147-A177-3AD203B41FA5}">
                      <a16:colId xmlns:a16="http://schemas.microsoft.com/office/drawing/2014/main" val="242183037"/>
                    </a:ext>
                  </a:extLst>
                </a:gridCol>
                <a:gridCol w="1401482">
                  <a:extLst>
                    <a:ext uri="{9D8B030D-6E8A-4147-A177-3AD203B41FA5}">
                      <a16:colId xmlns:a16="http://schemas.microsoft.com/office/drawing/2014/main" val="20000"/>
                    </a:ext>
                  </a:extLst>
                </a:gridCol>
                <a:gridCol w="1336917">
                  <a:extLst>
                    <a:ext uri="{9D8B030D-6E8A-4147-A177-3AD203B41FA5}">
                      <a16:colId xmlns:a16="http://schemas.microsoft.com/office/drawing/2014/main" val="20001"/>
                    </a:ext>
                  </a:extLst>
                </a:gridCol>
              </a:tblGrid>
              <a:tr h="448261">
                <a:tc>
                  <a:txBody>
                    <a:bodyPr/>
                    <a:lstStyle/>
                    <a:p>
                      <a:pPr algn="ctr" rtl="0" fontAlgn="b"/>
                      <a:r>
                        <a:rPr lang="en-US" sz="1600" b="0" dirty="0">
                          <a:effectLst/>
                          <a:latin typeface="Tw Cen MT" panose="020B0602020104020603" pitchFamily="34" charset="0"/>
                        </a:rPr>
                        <a:t>2</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800" b="0" i="0" kern="1200" dirty="0">
                          <a:solidFill>
                            <a:schemeClr val="tx1"/>
                          </a:solidFill>
                          <a:effectLst/>
                          <a:latin typeface="+mn-lt"/>
                          <a:ea typeface="+mn-ea"/>
                          <a:cs typeface="+mn-cs"/>
                        </a:rPr>
                        <a:t>10003400</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600" b="0" i="0" kern="1200" dirty="0">
                          <a:solidFill>
                            <a:schemeClr val="tx1"/>
                          </a:solidFill>
                          <a:effectLst/>
                          <a:latin typeface="+mn-lt"/>
                          <a:ea typeface="+mn-ea"/>
                          <a:cs typeface="+mn-cs"/>
                        </a:rPr>
                        <a:t>2+</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2"/>
                  </a:ext>
                </a:extLst>
              </a:tr>
            </a:tbl>
          </a:graphicData>
        </a:graphic>
      </p:graphicFrame>
      <p:graphicFrame>
        <p:nvGraphicFramePr>
          <p:cNvPr id="166" name="1+ - #2" hidden="1">
            <a:extLst>
              <a:ext uri="{FF2B5EF4-FFF2-40B4-BE49-F238E27FC236}">
                <a16:creationId xmlns:a16="http://schemas.microsoft.com/office/drawing/2014/main" id="{C90E7CE2-0221-891B-98BA-0DACBF815357}"/>
              </a:ext>
            </a:extLst>
          </p:cNvPr>
          <p:cNvGraphicFramePr/>
          <p:nvPr/>
        </p:nvGraphicFramePr>
        <p:xfrm>
          <a:off x="561521" y="5094323"/>
          <a:ext cx="3509365" cy="438242"/>
        </p:xfrm>
        <a:graphic>
          <a:graphicData uri="http://schemas.openxmlformats.org/drawingml/2006/table">
            <a:tbl>
              <a:tblPr firstRow="1" bandRow="1">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effectLst>
                  <a:outerShdw blurRad="40000" dist="20000" dir="5400000" rotWithShape="0">
                    <a:srgbClr val="000000">
                      <a:alpha val="38000"/>
                    </a:srgbClr>
                  </a:outerShdw>
                </a:effectLst>
              </a:tblPr>
              <a:tblGrid>
                <a:gridCol w="773953">
                  <a:extLst>
                    <a:ext uri="{9D8B030D-6E8A-4147-A177-3AD203B41FA5}">
                      <a16:colId xmlns:a16="http://schemas.microsoft.com/office/drawing/2014/main" val="713582922"/>
                    </a:ext>
                  </a:extLst>
                </a:gridCol>
                <a:gridCol w="1401482">
                  <a:extLst>
                    <a:ext uri="{9D8B030D-6E8A-4147-A177-3AD203B41FA5}">
                      <a16:colId xmlns:a16="http://schemas.microsoft.com/office/drawing/2014/main" val="20000"/>
                    </a:ext>
                  </a:extLst>
                </a:gridCol>
                <a:gridCol w="1333930">
                  <a:extLst>
                    <a:ext uri="{9D8B030D-6E8A-4147-A177-3AD203B41FA5}">
                      <a16:colId xmlns:a16="http://schemas.microsoft.com/office/drawing/2014/main" val="20001"/>
                    </a:ext>
                  </a:extLst>
                </a:gridCol>
              </a:tblGrid>
              <a:tr h="438242">
                <a:tc>
                  <a:txBody>
                    <a:bodyPr/>
                    <a:lstStyle/>
                    <a:p>
                      <a:pPr algn="ctr" rtl="0" fontAlgn="b"/>
                      <a:r>
                        <a:rPr lang="en-US" sz="1600" b="0" dirty="0">
                          <a:effectLst/>
                          <a:latin typeface="Tw Cen MT" panose="020B0602020104020603" pitchFamily="34" charset="0"/>
                        </a:rPr>
                        <a:t>3</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800" b="0" i="0" kern="1200" dirty="0">
                          <a:solidFill>
                            <a:schemeClr val="tx1"/>
                          </a:solidFill>
                          <a:effectLst/>
                          <a:latin typeface="+mn-lt"/>
                          <a:ea typeface="+mn-ea"/>
                          <a:cs typeface="+mn-cs"/>
                        </a:rPr>
                        <a:t>10003400</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600" b="0" i="0" kern="1200" dirty="0">
                          <a:solidFill>
                            <a:schemeClr val="tx1"/>
                          </a:solidFill>
                          <a:effectLst/>
                          <a:latin typeface="+mn-lt"/>
                          <a:ea typeface="+mn-ea"/>
                          <a:cs typeface="+mn-cs"/>
                        </a:rPr>
                        <a:t>1+</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3"/>
                  </a:ext>
                </a:extLst>
              </a:tr>
            </a:tbl>
          </a:graphicData>
        </a:graphic>
      </p:graphicFrame>
      <p:graphicFrame>
        <p:nvGraphicFramePr>
          <p:cNvPr id="108" name="E9352 - #1">
            <a:extLst>
              <a:ext uri="{FF2B5EF4-FFF2-40B4-BE49-F238E27FC236}">
                <a16:creationId xmlns:a16="http://schemas.microsoft.com/office/drawing/2014/main" id="{0A5755E2-14AF-9441-BFE2-3477E9120C74}"/>
              </a:ext>
            </a:extLst>
          </p:cNvPr>
          <p:cNvGraphicFramePr/>
          <p:nvPr>
            <p:extLst>
              <p:ext uri="{D42A27DB-BD31-4B8C-83A1-F6EECF244321}">
                <p14:modId xmlns:p14="http://schemas.microsoft.com/office/powerpoint/2010/main" val="2372168247"/>
              </p:ext>
            </p:extLst>
          </p:nvPr>
        </p:nvGraphicFramePr>
        <p:xfrm>
          <a:off x="4072758" y="4199560"/>
          <a:ext cx="2973219" cy="432155"/>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tblPr>
              <a:tblGrid>
                <a:gridCol w="1238160">
                  <a:extLst>
                    <a:ext uri="{9D8B030D-6E8A-4147-A177-3AD203B41FA5}">
                      <a16:colId xmlns:a16="http://schemas.microsoft.com/office/drawing/2014/main" val="20000"/>
                    </a:ext>
                  </a:extLst>
                </a:gridCol>
                <a:gridCol w="1735059">
                  <a:extLst>
                    <a:ext uri="{9D8B030D-6E8A-4147-A177-3AD203B41FA5}">
                      <a16:colId xmlns:a16="http://schemas.microsoft.com/office/drawing/2014/main" val="20001"/>
                    </a:ext>
                  </a:extLst>
                </a:gridCol>
              </a:tblGrid>
              <a:tr h="432155">
                <a:tc>
                  <a:txBody>
                    <a:bodyPr/>
                    <a:lstStyle/>
                    <a:p>
                      <a:pPr algn="ctr" rtl="0" fontAlgn="b"/>
                      <a:r>
                        <a:rPr lang="en-US" sz="1600" b="0" i="0" kern="1200" dirty="0">
                          <a:solidFill>
                            <a:schemeClr val="tx1"/>
                          </a:solidFill>
                          <a:effectLst/>
                          <a:latin typeface="+mn-lt"/>
                          <a:ea typeface="+mn-ea"/>
                          <a:cs typeface="+mn-cs"/>
                        </a:rPr>
                        <a:t>10003400</a:t>
                      </a:r>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800" b="0" i="0" kern="1200" dirty="0">
                          <a:solidFill>
                            <a:schemeClr val="tx1"/>
                          </a:solidFill>
                          <a:effectLst/>
                          <a:latin typeface="+mn-lt"/>
                          <a:ea typeface="+mn-ea"/>
                          <a:cs typeface="+mn-cs"/>
                        </a:rPr>
                        <a:t>E9352</a:t>
                      </a:r>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bl>
          </a:graphicData>
        </a:graphic>
      </p:graphicFrame>
      <p:grpSp>
        <p:nvGrpSpPr>
          <p:cNvPr id="109" name="V161 #1">
            <a:extLst>
              <a:ext uri="{FF2B5EF4-FFF2-40B4-BE49-F238E27FC236}">
                <a16:creationId xmlns:a16="http://schemas.microsoft.com/office/drawing/2014/main" id="{4F8EDBD5-C129-8D00-22C1-B06BACED5D60}"/>
              </a:ext>
            </a:extLst>
          </p:cNvPr>
          <p:cNvGrpSpPr/>
          <p:nvPr/>
        </p:nvGrpSpPr>
        <p:grpSpPr>
          <a:xfrm>
            <a:off x="4072748" y="3320087"/>
            <a:ext cx="2982371" cy="870303"/>
            <a:chOff x="8319623" y="3317521"/>
            <a:chExt cx="1187938" cy="870303"/>
          </a:xfrm>
        </p:grpSpPr>
        <p:graphicFrame>
          <p:nvGraphicFramePr>
            <p:cNvPr id="110" name="Google Shape;147;p18">
              <a:extLst>
                <a:ext uri="{FF2B5EF4-FFF2-40B4-BE49-F238E27FC236}">
                  <a16:creationId xmlns:a16="http://schemas.microsoft.com/office/drawing/2014/main" id="{EBC8F4F0-BD9D-EB4E-BC9A-211CB13466BC}"/>
                </a:ext>
              </a:extLst>
            </p:cNvPr>
            <p:cNvGraphicFramePr/>
            <p:nvPr/>
          </p:nvGraphicFramePr>
          <p:xfrm>
            <a:off x="8319623" y="3771546"/>
            <a:ext cx="1186116" cy="416278"/>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tblPr>
                <a:tblGrid>
                  <a:gridCol w="1240067">
                    <a:extLst>
                      <a:ext uri="{9D8B030D-6E8A-4147-A177-3AD203B41FA5}">
                        <a16:colId xmlns:a16="http://schemas.microsoft.com/office/drawing/2014/main" val="20000"/>
                      </a:ext>
                    </a:extLst>
                  </a:gridCol>
                  <a:gridCol w="1737731">
                    <a:extLst>
                      <a:ext uri="{9D8B030D-6E8A-4147-A177-3AD203B41FA5}">
                        <a16:colId xmlns:a16="http://schemas.microsoft.com/office/drawing/2014/main" val="20001"/>
                      </a:ext>
                    </a:extLst>
                  </a:gridCol>
                </a:tblGrid>
                <a:tr h="416278">
                  <a:tc>
                    <a:txBody>
                      <a:bodyPr/>
                      <a:lstStyle/>
                      <a:p>
                        <a:pPr algn="ctr" rtl="0" fontAlgn="b"/>
                        <a:r>
                          <a:rPr lang="en-US" sz="1600" b="0" dirty="0">
                            <a:effectLst/>
                            <a:latin typeface="Tw Cen MT" panose="020B0602020104020603" pitchFamily="34" charset="0"/>
                          </a:rPr>
                          <a:t>10003400</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800" b="0" i="0" kern="1200" dirty="0">
                            <a:solidFill>
                              <a:schemeClr val="tx1"/>
                            </a:solidFill>
                            <a:effectLst/>
                            <a:latin typeface="+mn-lt"/>
                            <a:ea typeface="+mn-ea"/>
                            <a:cs typeface="+mn-cs"/>
                          </a:rPr>
                          <a:t>V161</a:t>
                        </a:r>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bl>
            </a:graphicData>
          </a:graphic>
        </p:graphicFrame>
        <p:graphicFrame>
          <p:nvGraphicFramePr>
            <p:cNvPr id="111" name="Google Shape;147;p18">
              <a:extLst>
                <a:ext uri="{FF2B5EF4-FFF2-40B4-BE49-F238E27FC236}">
                  <a16:creationId xmlns:a16="http://schemas.microsoft.com/office/drawing/2014/main" id="{FC1BCC58-8395-9124-5BE4-4795494C1147}"/>
                </a:ext>
              </a:extLst>
            </p:cNvPr>
            <p:cNvGraphicFramePr/>
            <p:nvPr/>
          </p:nvGraphicFramePr>
          <p:xfrm>
            <a:off x="8319623" y="3317521"/>
            <a:ext cx="1187938" cy="440267"/>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1241971">
                    <a:extLst>
                      <a:ext uri="{9D8B030D-6E8A-4147-A177-3AD203B41FA5}">
                        <a16:colId xmlns:a16="http://schemas.microsoft.com/office/drawing/2014/main" val="20000"/>
                      </a:ext>
                    </a:extLst>
                  </a:gridCol>
                  <a:gridCol w="1740400">
                    <a:extLst>
                      <a:ext uri="{9D8B030D-6E8A-4147-A177-3AD203B41FA5}">
                        <a16:colId xmlns:a16="http://schemas.microsoft.com/office/drawing/2014/main" val="20001"/>
                      </a:ext>
                    </a:extLst>
                  </a:gridCol>
                </a:tblGrid>
                <a:tr h="440267">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kumimoji="0" lang="en-US" sz="1800" b="1" i="0" u="none" strike="noStrike" kern="1200" cap="none" spc="0" normalizeH="0" baseline="0" noProof="0" dirty="0" err="1">
                            <a:ln>
                              <a:noFill/>
                            </a:ln>
                            <a:solidFill>
                              <a:prstClr val="white"/>
                            </a:solidFill>
                            <a:effectLst/>
                            <a:uLnTx/>
                            <a:uFillTx/>
                            <a:latin typeface="+mn-lt"/>
                            <a:ea typeface="Times New Roman"/>
                            <a:cs typeface="Times New Roman"/>
                            <a:sym typeface="Times New Roman"/>
                          </a:rPr>
                          <a:t>subject_id</a:t>
                        </a:r>
                        <a:endParaRPr kumimoji="0" lang="en-US" sz="1800" b="1" i="0" u="none" strike="noStrike" kern="1200" cap="none" spc="0" normalizeH="0" baseline="0" noProof="0" dirty="0">
                          <a:ln>
                            <a:noFill/>
                          </a:ln>
                          <a:solidFill>
                            <a:prstClr val="white"/>
                          </a:solidFill>
                          <a:effectLst/>
                          <a:uLnTx/>
                          <a:uFillTx/>
                          <a:latin typeface="+mn-lt"/>
                          <a:ea typeface="Times New Roman"/>
                          <a:cs typeface="Times New Roman"/>
                          <a:sym typeface="Times New Roman"/>
                        </a:endParaRPr>
                      </a:p>
                    </a:txBody>
                    <a:tcPr marL="0" marR="0" marT="0" marB="0" anchor="ctr">
                      <a:lnL w="9525" cap="flat" cmpd="sng" algn="ctr">
                        <a:solidFill>
                          <a:srgbClr val="C0504D">
                            <a:shade val="95000"/>
                            <a:satMod val="105000"/>
                          </a:srgbClr>
                        </a:solidFill>
                        <a:prstDash val="solid"/>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kumimoji="0" lang="en-US" sz="1800" b="1" i="0" u="none" strike="noStrike" kern="1200" cap="none" spc="0" normalizeH="0" baseline="0" noProof="0" dirty="0" err="1">
                            <a:ln>
                              <a:noFill/>
                            </a:ln>
                            <a:solidFill>
                              <a:prstClr val="white"/>
                            </a:solidFill>
                            <a:effectLst/>
                            <a:uLnTx/>
                            <a:uFillTx/>
                            <a:latin typeface="+mn-lt"/>
                            <a:ea typeface="Times New Roman"/>
                            <a:cs typeface="Times New Roman"/>
                            <a:sym typeface="Times New Roman"/>
                          </a:rPr>
                          <a:t>icd_code</a:t>
                        </a:r>
                        <a:endParaRPr sz="6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extLst>
                    <a:ext uri="{0D108BD9-81ED-4DB2-BD59-A6C34878D82A}">
                      <a16:rowId xmlns:a16="http://schemas.microsoft.com/office/drawing/2014/main" val="10000"/>
                    </a:ext>
                  </a:extLst>
                </a:tr>
              </a:tbl>
            </a:graphicData>
          </a:graphic>
        </p:graphicFrame>
      </p:grpSp>
    </p:spTree>
    <p:extLst>
      <p:ext uri="{BB962C8B-B14F-4D97-AF65-F5344CB8AC3E}">
        <p14:creationId xmlns:p14="http://schemas.microsoft.com/office/powerpoint/2010/main" val="10622263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69"/>
                                        </p:tgtEl>
                                      </p:cBhvr>
                                    </p:animEffect>
                                    <p:set>
                                      <p:cBhvr>
                                        <p:cTn id="7" dur="1" fill="hold">
                                          <p:stCondLst>
                                            <p:cond delay="499"/>
                                          </p:stCondLst>
                                        </p:cTn>
                                        <p:tgtEl>
                                          <p:spTgt spid="169"/>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6"/>
                                        </p:tgtEl>
                                        <p:attrNameLst>
                                          <p:attrName>style.visibility</p:attrName>
                                        </p:attrNameLst>
                                      </p:cBhvr>
                                      <p:to>
                                        <p:strVal val="visible"/>
                                      </p:to>
                                    </p:set>
                                    <p:animEffect transition="in" filter="fade">
                                      <p:cBhvr>
                                        <p:cTn id="12" dur="500"/>
                                        <p:tgtEl>
                                          <p:spTgt spid="1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146"/>
                                        </p:tgtEl>
                                      </p:cBhvr>
                                    </p:animEffect>
                                    <p:set>
                                      <p:cBhvr>
                                        <p:cTn id="17" dur="1" fill="hold">
                                          <p:stCondLst>
                                            <p:cond delay="499"/>
                                          </p:stCondLst>
                                        </p:cTn>
                                        <p:tgtEl>
                                          <p:spTgt spid="14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000" b="0" i="0" u="none" strike="noStrike" kern="0" cap="none" spc="0" normalizeH="0" baseline="0" noProof="0" smtClean="0">
                <a:ln>
                  <a:noFill/>
                </a:ln>
                <a:solidFill>
                  <a:srgbClr val="888888"/>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44</a:t>
            </a:fld>
            <a:endParaRPr kumimoji="0" lang="en-US" sz="1000" b="0" i="0" u="none" strike="noStrike" kern="0" cap="none" spc="0" normalizeH="0" baseline="0" noProof="0" dirty="0">
              <a:ln>
                <a:noFill/>
              </a:ln>
              <a:solidFill>
                <a:srgbClr val="888888"/>
              </a:solidFill>
              <a:effectLst/>
              <a:uLnTx/>
              <a:uFillTx/>
              <a:latin typeface="Arial"/>
              <a:cs typeface="Arial"/>
              <a:sym typeface="Arial"/>
            </a:endParaRPr>
          </a:p>
        </p:txBody>
      </p:sp>
      <p:sp>
        <p:nvSpPr>
          <p:cNvPr id="99" name="Google Shape;123;p16">
            <a:extLst>
              <a:ext uri="{FF2B5EF4-FFF2-40B4-BE49-F238E27FC236}">
                <a16:creationId xmlns:a16="http://schemas.microsoft.com/office/drawing/2014/main" id="{3858FA99-E85E-BF2A-1F9E-B914167782FB}"/>
              </a:ext>
            </a:extLst>
          </p:cNvPr>
          <p:cNvSpPr txBox="1">
            <a:spLocks/>
          </p:cNvSpPr>
          <p:nvPr/>
        </p:nvSpPr>
        <p:spPr>
          <a:xfrm>
            <a:off x="2807882" y="846738"/>
            <a:ext cx="6576237" cy="777536"/>
          </a:xfrm>
          <a:prstGeom prst="rect">
            <a:avLst/>
          </a:prstGeom>
          <a:noFill/>
          <a:ln>
            <a:noFill/>
          </a:ln>
        </p:spPr>
        <p:txBody>
          <a:bodyPr spcFirstLastPara="1" wrap="square" lIns="0" tIns="6455"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5400" b="0" i="0" u="none" strike="noStrike" cap="none">
                <a:solidFill>
                  <a:srgbClr val="005493"/>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6803"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i="0" u="none" strike="noStrike" kern="0" cap="none" spc="0" normalizeH="0" baseline="0" noProof="0" dirty="0" err="1">
                <a:ln>
                  <a:noFill/>
                </a:ln>
                <a:solidFill>
                  <a:srgbClr val="000000"/>
                </a:solidFill>
                <a:effectLst/>
                <a:uLnTx/>
                <a:uFillTx/>
                <a:latin typeface="Consolas" panose="020B0609020204030204" pitchFamily="49" charset="0"/>
                <a:sym typeface="Calibri"/>
              </a:rPr>
              <a:t>inner_join</a:t>
            </a:r>
            <a:r>
              <a:rPr kumimoji="0" lang="en-US" i="0" u="none" strike="noStrike" kern="0" cap="none" spc="0" normalizeH="0" baseline="0" noProof="0" dirty="0">
                <a:ln>
                  <a:noFill/>
                </a:ln>
                <a:solidFill>
                  <a:srgbClr val="000000"/>
                </a:solidFill>
                <a:effectLst/>
                <a:uLnTx/>
                <a:uFillTx/>
                <a:latin typeface="Consolas" panose="020B0609020204030204" pitchFamily="49" charset="0"/>
                <a:sym typeface="Calibri"/>
              </a:rPr>
              <a:t>()</a:t>
            </a:r>
            <a:endParaRPr kumimoji="0" lang="en-US" i="0" u="none" strike="noStrike" kern="0" cap="none" spc="0" normalizeH="0" baseline="0" noProof="0" dirty="0">
              <a:ln>
                <a:noFill/>
              </a:ln>
              <a:solidFill>
                <a:srgbClr val="005493"/>
              </a:solidFill>
              <a:effectLst/>
              <a:uLnTx/>
              <a:uFillTx/>
              <a:latin typeface="Consolas" panose="020B0609020204030204" pitchFamily="49" charset="0"/>
              <a:sym typeface="Calibri"/>
            </a:endParaRPr>
          </a:p>
        </p:txBody>
      </p:sp>
      <p:sp>
        <p:nvSpPr>
          <p:cNvPr id="100" name="Google Shape;131;p17">
            <a:extLst>
              <a:ext uri="{FF2B5EF4-FFF2-40B4-BE49-F238E27FC236}">
                <a16:creationId xmlns:a16="http://schemas.microsoft.com/office/drawing/2014/main" id="{F66FA4B8-CA40-EC6C-E8AC-FCFBD4169B06}"/>
              </a:ext>
            </a:extLst>
          </p:cNvPr>
          <p:cNvSpPr/>
          <p:nvPr/>
        </p:nvSpPr>
        <p:spPr>
          <a:xfrm>
            <a:off x="254833" y="2297045"/>
            <a:ext cx="11864842"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101" name="Google Shape;123;p16">
            <a:extLst>
              <a:ext uri="{FF2B5EF4-FFF2-40B4-BE49-F238E27FC236}">
                <a16:creationId xmlns:a16="http://schemas.microsoft.com/office/drawing/2014/main" id="{74D204DE-833D-2E27-0749-20DD3185DBF7}"/>
              </a:ext>
            </a:extLst>
          </p:cNvPr>
          <p:cNvSpPr txBox="1">
            <a:spLocks/>
          </p:cNvSpPr>
          <p:nvPr/>
        </p:nvSpPr>
        <p:spPr>
          <a:xfrm>
            <a:off x="162407" y="2269637"/>
            <a:ext cx="12164806" cy="777536"/>
          </a:xfrm>
          <a:prstGeom prst="rect">
            <a:avLst/>
          </a:prstGeom>
          <a:noFill/>
          <a:ln>
            <a:noFill/>
          </a:ln>
        </p:spPr>
        <p:txBody>
          <a:bodyPr spcFirstLastPara="1" wrap="square" lIns="0" tIns="6455"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5400" b="0" i="0" u="none" strike="noStrike" cap="none">
                <a:solidFill>
                  <a:srgbClr val="005493"/>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6803"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3200" i="0" u="none" strike="noStrike" kern="0" cap="none" spc="0" normalizeH="0" baseline="0" noProof="0" dirty="0" err="1">
                <a:ln>
                  <a:noFill/>
                </a:ln>
                <a:solidFill>
                  <a:srgbClr val="000000"/>
                </a:solidFill>
                <a:effectLst/>
                <a:uLnTx/>
                <a:uFillTx/>
                <a:latin typeface="Consolas" panose="020B0609020204030204" pitchFamily="49" charset="0"/>
                <a:sym typeface="Calibri"/>
              </a:rPr>
              <a:t>inner_join</a:t>
            </a:r>
            <a:r>
              <a:rPr kumimoji="0" lang="en-US" sz="3200" i="0" u="none" strike="noStrike" kern="0" cap="none" spc="0" normalizeH="0" baseline="0" noProof="0" dirty="0">
                <a:ln>
                  <a:noFill/>
                </a:ln>
                <a:solidFill>
                  <a:srgbClr val="000000"/>
                </a:solidFill>
                <a:effectLst/>
                <a:uLnTx/>
                <a:uFillTx/>
                <a:latin typeface="Consolas" panose="020B0609020204030204" pitchFamily="49" charset="0"/>
                <a:sym typeface="Calibri"/>
              </a:rPr>
              <a:t>(LABS, DIAGNOSES_ICD, </a:t>
            </a:r>
            <a:r>
              <a:rPr kumimoji="0" lang="en-US" sz="3200" i="0" u="none" strike="noStrike" kern="0" cap="none" spc="0" normalizeH="0" baseline="0" noProof="0" dirty="0" err="1">
                <a:ln>
                  <a:noFill/>
                </a:ln>
                <a:solidFill>
                  <a:srgbClr val="000000"/>
                </a:solidFill>
                <a:effectLst/>
                <a:uLnTx/>
                <a:uFillTx/>
                <a:latin typeface="Consolas" panose="020B0609020204030204" pitchFamily="49" charset="0"/>
                <a:sym typeface="Calibri"/>
              </a:rPr>
              <a:t>join_by</a:t>
            </a:r>
            <a:r>
              <a:rPr kumimoji="0" lang="en-US" sz="3200" i="0" u="none" strike="noStrike" kern="0" cap="none" spc="0" normalizeH="0" baseline="0" noProof="0" dirty="0">
                <a:ln>
                  <a:noFill/>
                </a:ln>
                <a:solidFill>
                  <a:srgbClr val="000000"/>
                </a:solidFill>
                <a:effectLst/>
                <a:uLnTx/>
                <a:uFillTx/>
                <a:latin typeface="Consolas" panose="020B0609020204030204" pitchFamily="49" charset="0"/>
                <a:sym typeface="Calibri"/>
              </a:rPr>
              <a:t>(</a:t>
            </a:r>
            <a:r>
              <a:rPr kumimoji="0" lang="en-US" sz="3200" i="0" u="none" strike="noStrike" kern="0" cap="none" spc="0" normalizeH="0" baseline="0" noProof="0" dirty="0" err="1">
                <a:ln>
                  <a:noFill/>
                </a:ln>
                <a:solidFill>
                  <a:srgbClr val="000000"/>
                </a:solidFill>
                <a:effectLst/>
                <a:uLnTx/>
                <a:uFillTx/>
                <a:latin typeface="Consolas" panose="020B0609020204030204" pitchFamily="49" charset="0"/>
                <a:sym typeface="Calibri"/>
              </a:rPr>
              <a:t>subject_id</a:t>
            </a:r>
            <a:r>
              <a:rPr kumimoji="0" lang="en-US" sz="3200" i="0" u="none" strike="noStrike" kern="0" cap="none" spc="0" normalizeH="0" baseline="0" noProof="0" dirty="0">
                <a:ln>
                  <a:noFill/>
                </a:ln>
                <a:solidFill>
                  <a:srgbClr val="000000"/>
                </a:solidFill>
                <a:effectLst/>
                <a:uLnTx/>
                <a:uFillTx/>
                <a:latin typeface="Consolas" panose="020B0609020204030204" pitchFamily="49" charset="0"/>
                <a:sym typeface="Calibri"/>
              </a:rPr>
              <a:t>))</a:t>
            </a:r>
            <a:endParaRPr kumimoji="0" lang="en-US" sz="2800" i="0" u="none" strike="noStrike" kern="0" cap="none" spc="0" normalizeH="0" baseline="0" noProof="0" dirty="0">
              <a:ln>
                <a:noFill/>
              </a:ln>
              <a:solidFill>
                <a:srgbClr val="005493"/>
              </a:solidFill>
              <a:effectLst/>
              <a:uLnTx/>
              <a:uFillTx/>
              <a:latin typeface="Consolas" panose="020B0609020204030204" pitchFamily="49" charset="0"/>
              <a:sym typeface="Calibri"/>
            </a:endParaRPr>
          </a:p>
        </p:txBody>
      </p:sp>
      <p:grpSp>
        <p:nvGrpSpPr>
          <p:cNvPr id="149" name="arrow3">
            <a:extLst>
              <a:ext uri="{FF2B5EF4-FFF2-40B4-BE49-F238E27FC236}">
                <a16:creationId xmlns:a16="http://schemas.microsoft.com/office/drawing/2014/main" id="{2AC0B69B-5464-5E87-20A4-20B1D0682613}"/>
              </a:ext>
            </a:extLst>
          </p:cNvPr>
          <p:cNvGrpSpPr/>
          <p:nvPr/>
        </p:nvGrpSpPr>
        <p:grpSpPr>
          <a:xfrm>
            <a:off x="4095750" y="4009342"/>
            <a:ext cx="4223873" cy="1724708"/>
            <a:chOff x="4067802" y="3989445"/>
            <a:chExt cx="4232369" cy="875688"/>
          </a:xfrm>
        </p:grpSpPr>
        <p:cxnSp>
          <p:nvCxnSpPr>
            <p:cNvPr id="150" name="Straight Arrow Connector 149">
              <a:extLst>
                <a:ext uri="{FF2B5EF4-FFF2-40B4-BE49-F238E27FC236}">
                  <a16:creationId xmlns:a16="http://schemas.microsoft.com/office/drawing/2014/main" id="{56195AF0-2594-A927-3BFA-D2804CEE27ED}"/>
                </a:ext>
              </a:extLst>
            </p:cNvPr>
            <p:cNvCxnSpPr>
              <a:cxnSpLocks/>
            </p:cNvCxnSpPr>
            <p:nvPr/>
          </p:nvCxnSpPr>
          <p:spPr>
            <a:xfrm flipV="1">
              <a:off x="4067802" y="4209489"/>
              <a:ext cx="4232369" cy="65564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9A1D8D0F-01DF-44D0-FBC3-AF40EB7FB995}"/>
                </a:ext>
              </a:extLst>
            </p:cNvPr>
            <p:cNvCxnSpPr>
              <a:cxnSpLocks/>
            </p:cNvCxnSpPr>
            <p:nvPr/>
          </p:nvCxnSpPr>
          <p:spPr>
            <a:xfrm flipV="1">
              <a:off x="4067802" y="3989445"/>
              <a:ext cx="4232359" cy="87568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157" name="V161 - #3">
            <a:extLst>
              <a:ext uri="{FF2B5EF4-FFF2-40B4-BE49-F238E27FC236}">
                <a16:creationId xmlns:a16="http://schemas.microsoft.com/office/drawing/2014/main" id="{2881BE83-2A32-F60A-A44E-49A92E6634C5}"/>
              </a:ext>
            </a:extLst>
          </p:cNvPr>
          <p:cNvGraphicFramePr/>
          <p:nvPr/>
        </p:nvGraphicFramePr>
        <p:xfrm>
          <a:off x="8319613" y="3810944"/>
          <a:ext cx="2973219" cy="416786"/>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tblPr>
              <a:tblGrid>
                <a:gridCol w="1238160">
                  <a:extLst>
                    <a:ext uri="{9D8B030D-6E8A-4147-A177-3AD203B41FA5}">
                      <a16:colId xmlns:a16="http://schemas.microsoft.com/office/drawing/2014/main" val="20000"/>
                    </a:ext>
                  </a:extLst>
                </a:gridCol>
                <a:gridCol w="1735059">
                  <a:extLst>
                    <a:ext uri="{9D8B030D-6E8A-4147-A177-3AD203B41FA5}">
                      <a16:colId xmlns:a16="http://schemas.microsoft.com/office/drawing/2014/main" val="20001"/>
                    </a:ext>
                  </a:extLst>
                </a:gridCol>
              </a:tblGrid>
              <a:tr h="416786">
                <a:tc>
                  <a:txBody>
                    <a:bodyPr/>
                    <a:lstStyle/>
                    <a:p>
                      <a:pPr algn="ctr" rtl="0" fontAlgn="b"/>
                      <a:r>
                        <a:rPr lang="en-US" sz="1600" b="0" i="0" kern="1200" dirty="0">
                          <a:solidFill>
                            <a:schemeClr val="tx1"/>
                          </a:solidFill>
                          <a:effectLst/>
                          <a:latin typeface="+mn-lt"/>
                          <a:ea typeface="+mn-ea"/>
                          <a:cs typeface="+mn-cs"/>
                        </a:rPr>
                        <a:t>10003400</a:t>
                      </a:r>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800" b="0" i="0" kern="1200" dirty="0">
                          <a:solidFill>
                            <a:schemeClr val="tx1"/>
                          </a:solidFill>
                          <a:effectLst/>
                          <a:latin typeface="+mn-lt"/>
                          <a:ea typeface="+mn-ea"/>
                          <a:cs typeface="+mn-cs"/>
                        </a:rPr>
                        <a:t>V161</a:t>
                      </a:r>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bl>
          </a:graphicData>
        </a:graphic>
      </p:graphicFrame>
      <p:graphicFrame>
        <p:nvGraphicFramePr>
          <p:cNvPr id="158" name="V161 - #2">
            <a:extLst>
              <a:ext uri="{FF2B5EF4-FFF2-40B4-BE49-F238E27FC236}">
                <a16:creationId xmlns:a16="http://schemas.microsoft.com/office/drawing/2014/main" id="{E46CA2EE-7DD4-A9ED-E932-0BDC2525DEF6}"/>
              </a:ext>
            </a:extLst>
          </p:cNvPr>
          <p:cNvGraphicFramePr/>
          <p:nvPr>
            <p:extLst>
              <p:ext uri="{D42A27DB-BD31-4B8C-83A1-F6EECF244321}">
                <p14:modId xmlns:p14="http://schemas.microsoft.com/office/powerpoint/2010/main" val="2762388405"/>
              </p:ext>
            </p:extLst>
          </p:nvPr>
        </p:nvGraphicFramePr>
        <p:xfrm>
          <a:off x="4072734" y="4637290"/>
          <a:ext cx="2973219" cy="416786"/>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tblPr>
              <a:tblGrid>
                <a:gridCol w="1238160">
                  <a:extLst>
                    <a:ext uri="{9D8B030D-6E8A-4147-A177-3AD203B41FA5}">
                      <a16:colId xmlns:a16="http://schemas.microsoft.com/office/drawing/2014/main" val="20000"/>
                    </a:ext>
                  </a:extLst>
                </a:gridCol>
                <a:gridCol w="1735059">
                  <a:extLst>
                    <a:ext uri="{9D8B030D-6E8A-4147-A177-3AD203B41FA5}">
                      <a16:colId xmlns:a16="http://schemas.microsoft.com/office/drawing/2014/main" val="20001"/>
                    </a:ext>
                  </a:extLst>
                </a:gridCol>
              </a:tblGrid>
              <a:tr h="416786">
                <a:tc>
                  <a:txBody>
                    <a:bodyPr/>
                    <a:lstStyle/>
                    <a:p>
                      <a:pPr algn="ctr" rtl="0" fontAlgn="b"/>
                      <a:r>
                        <a:rPr lang="en-US" sz="1600" b="0" i="0" kern="1200" dirty="0">
                          <a:solidFill>
                            <a:schemeClr val="tx1"/>
                          </a:solidFill>
                          <a:effectLst/>
                          <a:latin typeface="+mn-lt"/>
                          <a:ea typeface="+mn-ea"/>
                          <a:cs typeface="+mn-cs"/>
                        </a:rPr>
                        <a:t>10003400</a:t>
                      </a:r>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800" b="0" i="0" kern="1200" dirty="0">
                          <a:solidFill>
                            <a:schemeClr val="tx1"/>
                          </a:solidFill>
                          <a:effectLst/>
                          <a:latin typeface="+mn-lt"/>
                          <a:ea typeface="+mn-ea"/>
                          <a:cs typeface="+mn-cs"/>
                        </a:rPr>
                        <a:t>V161</a:t>
                      </a:r>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bl>
          </a:graphicData>
        </a:graphic>
      </p:graphicFrame>
      <p:graphicFrame>
        <p:nvGraphicFramePr>
          <p:cNvPr id="160" name="E9352 - #3">
            <a:extLst>
              <a:ext uri="{FF2B5EF4-FFF2-40B4-BE49-F238E27FC236}">
                <a16:creationId xmlns:a16="http://schemas.microsoft.com/office/drawing/2014/main" id="{2AE770BB-9509-3E89-AA94-2D55190393E4}"/>
              </a:ext>
            </a:extLst>
          </p:cNvPr>
          <p:cNvGraphicFramePr/>
          <p:nvPr>
            <p:extLst>
              <p:ext uri="{D42A27DB-BD31-4B8C-83A1-F6EECF244321}">
                <p14:modId xmlns:p14="http://schemas.microsoft.com/office/powerpoint/2010/main" val="834503512"/>
              </p:ext>
            </p:extLst>
          </p:nvPr>
        </p:nvGraphicFramePr>
        <p:xfrm>
          <a:off x="8319613" y="4230043"/>
          <a:ext cx="2973219" cy="432155"/>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tblPr>
              <a:tblGrid>
                <a:gridCol w="1238160">
                  <a:extLst>
                    <a:ext uri="{9D8B030D-6E8A-4147-A177-3AD203B41FA5}">
                      <a16:colId xmlns:a16="http://schemas.microsoft.com/office/drawing/2014/main" val="20000"/>
                    </a:ext>
                  </a:extLst>
                </a:gridCol>
                <a:gridCol w="1735059">
                  <a:extLst>
                    <a:ext uri="{9D8B030D-6E8A-4147-A177-3AD203B41FA5}">
                      <a16:colId xmlns:a16="http://schemas.microsoft.com/office/drawing/2014/main" val="20001"/>
                    </a:ext>
                  </a:extLst>
                </a:gridCol>
              </a:tblGrid>
              <a:tr h="432155">
                <a:tc>
                  <a:txBody>
                    <a:bodyPr/>
                    <a:lstStyle/>
                    <a:p>
                      <a:pPr algn="ctr" rtl="0" fontAlgn="b"/>
                      <a:r>
                        <a:rPr lang="en-US" sz="1600" b="0" i="0" kern="1200" dirty="0">
                          <a:solidFill>
                            <a:schemeClr val="tx1"/>
                          </a:solidFill>
                          <a:effectLst/>
                          <a:latin typeface="+mn-lt"/>
                          <a:ea typeface="+mn-ea"/>
                          <a:cs typeface="+mn-cs"/>
                        </a:rPr>
                        <a:t>10003400</a:t>
                      </a:r>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800" b="0" i="0" kern="1200" dirty="0">
                          <a:solidFill>
                            <a:schemeClr val="tx1"/>
                          </a:solidFill>
                          <a:effectLst/>
                          <a:latin typeface="+mn-lt"/>
                          <a:ea typeface="+mn-ea"/>
                          <a:cs typeface="+mn-cs"/>
                        </a:rPr>
                        <a:t>E9352</a:t>
                      </a:r>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bl>
          </a:graphicData>
        </a:graphic>
      </p:graphicFrame>
      <p:graphicFrame>
        <p:nvGraphicFramePr>
          <p:cNvPr id="159" name="E9352 - #2">
            <a:extLst>
              <a:ext uri="{FF2B5EF4-FFF2-40B4-BE49-F238E27FC236}">
                <a16:creationId xmlns:a16="http://schemas.microsoft.com/office/drawing/2014/main" id="{3D8A78F6-A22A-B734-771A-1E2A4D2CC02B}"/>
              </a:ext>
            </a:extLst>
          </p:cNvPr>
          <p:cNvGraphicFramePr/>
          <p:nvPr>
            <p:extLst>
              <p:ext uri="{D42A27DB-BD31-4B8C-83A1-F6EECF244321}">
                <p14:modId xmlns:p14="http://schemas.microsoft.com/office/powerpoint/2010/main" val="707359527"/>
              </p:ext>
            </p:extLst>
          </p:nvPr>
        </p:nvGraphicFramePr>
        <p:xfrm>
          <a:off x="4072734" y="5056389"/>
          <a:ext cx="2973219" cy="432155"/>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tblPr>
              <a:tblGrid>
                <a:gridCol w="1238160">
                  <a:extLst>
                    <a:ext uri="{9D8B030D-6E8A-4147-A177-3AD203B41FA5}">
                      <a16:colId xmlns:a16="http://schemas.microsoft.com/office/drawing/2014/main" val="20000"/>
                    </a:ext>
                  </a:extLst>
                </a:gridCol>
                <a:gridCol w="1735059">
                  <a:extLst>
                    <a:ext uri="{9D8B030D-6E8A-4147-A177-3AD203B41FA5}">
                      <a16:colId xmlns:a16="http://schemas.microsoft.com/office/drawing/2014/main" val="20001"/>
                    </a:ext>
                  </a:extLst>
                </a:gridCol>
              </a:tblGrid>
              <a:tr h="432155">
                <a:tc>
                  <a:txBody>
                    <a:bodyPr/>
                    <a:lstStyle/>
                    <a:p>
                      <a:pPr algn="ctr" rtl="0" fontAlgn="b"/>
                      <a:r>
                        <a:rPr lang="en-US" sz="1600" b="0" i="0" kern="1200" dirty="0">
                          <a:solidFill>
                            <a:schemeClr val="tx1"/>
                          </a:solidFill>
                          <a:effectLst/>
                          <a:latin typeface="+mn-lt"/>
                          <a:ea typeface="+mn-ea"/>
                          <a:cs typeface="+mn-cs"/>
                        </a:rPr>
                        <a:t>10003400</a:t>
                      </a:r>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800" b="0" i="0" kern="1200" dirty="0">
                          <a:solidFill>
                            <a:schemeClr val="tx1"/>
                          </a:solidFill>
                          <a:effectLst/>
                          <a:latin typeface="+mn-lt"/>
                          <a:ea typeface="+mn-ea"/>
                          <a:cs typeface="+mn-cs"/>
                        </a:rPr>
                        <a:t>E9352</a:t>
                      </a:r>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bl>
          </a:graphicData>
        </a:graphic>
      </p:graphicFrame>
      <p:graphicFrame>
        <p:nvGraphicFramePr>
          <p:cNvPr id="161" name="Google Shape;147;p18">
            <a:extLst>
              <a:ext uri="{FF2B5EF4-FFF2-40B4-BE49-F238E27FC236}">
                <a16:creationId xmlns:a16="http://schemas.microsoft.com/office/drawing/2014/main" id="{7E09B800-0796-3DF3-3806-FE59602CD5A2}"/>
              </a:ext>
            </a:extLst>
          </p:cNvPr>
          <p:cNvGraphicFramePr/>
          <p:nvPr>
            <p:extLst>
              <p:ext uri="{D42A27DB-BD31-4B8C-83A1-F6EECF244321}">
                <p14:modId xmlns:p14="http://schemas.microsoft.com/office/powerpoint/2010/main" val="3828880992"/>
              </p:ext>
            </p:extLst>
          </p:nvPr>
        </p:nvGraphicFramePr>
        <p:xfrm>
          <a:off x="557896" y="3317521"/>
          <a:ext cx="3515391" cy="882520"/>
        </p:xfrm>
        <a:graphic>
          <a:graphicData uri="http://schemas.openxmlformats.org/drawingml/2006/table">
            <a:tbl>
              <a:tblPr firstRow="1" bandRow="1">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effectLst/>
              </a:tblPr>
              <a:tblGrid>
                <a:gridCol w="780081">
                  <a:extLst>
                    <a:ext uri="{9D8B030D-6E8A-4147-A177-3AD203B41FA5}">
                      <a16:colId xmlns:a16="http://schemas.microsoft.com/office/drawing/2014/main" val="32937405"/>
                    </a:ext>
                  </a:extLst>
                </a:gridCol>
                <a:gridCol w="1394848">
                  <a:extLst>
                    <a:ext uri="{9D8B030D-6E8A-4147-A177-3AD203B41FA5}">
                      <a16:colId xmlns:a16="http://schemas.microsoft.com/office/drawing/2014/main" val="20000"/>
                    </a:ext>
                  </a:extLst>
                </a:gridCol>
                <a:gridCol w="1340462">
                  <a:extLst>
                    <a:ext uri="{9D8B030D-6E8A-4147-A177-3AD203B41FA5}">
                      <a16:colId xmlns:a16="http://schemas.microsoft.com/office/drawing/2014/main" val="20001"/>
                    </a:ext>
                  </a:extLst>
                </a:gridCol>
              </a:tblGrid>
              <a:tr h="410198">
                <a:tc>
                  <a:txBody>
                    <a:bodyPr/>
                    <a:lstStyle/>
                    <a:p>
                      <a:pPr marL="0" marR="0" lvl="0" indent="0" algn="ctr" rtl="0">
                        <a:lnSpc>
                          <a:spcPct val="100000"/>
                        </a:lnSpc>
                        <a:spcBef>
                          <a:spcPts val="0"/>
                        </a:spcBef>
                        <a:spcAft>
                          <a:spcPts val="0"/>
                        </a:spcAft>
                        <a:buNone/>
                      </a:pPr>
                      <a:r>
                        <a:rPr lang="en-US" sz="1800" u="none" strike="noStrike" cap="none" dirty="0">
                          <a:solidFill>
                            <a:schemeClr val="bg1"/>
                          </a:solidFill>
                          <a:latin typeface="+mn-lt"/>
                          <a:ea typeface="Times New Roman"/>
                          <a:cs typeface="Times New Roman"/>
                          <a:sym typeface="Times New Roman"/>
                        </a:rPr>
                        <a:t>index</a:t>
                      </a:r>
                      <a:endParaRPr sz="1800" u="none" strike="noStrike" cap="none" dirty="0">
                        <a:solidFill>
                          <a:schemeClr val="bg1"/>
                        </a:solidFill>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a:noFill/>
                    </a:lnR>
                    <a:lnT w="9525" cap="flat" cmpd="sng" algn="ctr">
                      <a:solidFill>
                        <a:srgbClr val="4F81B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lang="en-US" sz="1800" b="1" u="none" strike="noStrike" kern="1200" cap="none" dirty="0" err="1">
                          <a:solidFill>
                            <a:schemeClr val="lt1"/>
                          </a:solidFill>
                          <a:latin typeface="+mn-lt"/>
                          <a:ea typeface="Times New Roman"/>
                          <a:cs typeface="Times New Roman"/>
                          <a:sym typeface="Times New Roman"/>
                        </a:rPr>
                        <a:t>subject_id</a:t>
                      </a:r>
                      <a:endParaRPr sz="1800" u="none" strike="noStrike" cap="none" dirty="0">
                        <a:latin typeface="+mn-lt"/>
                        <a:ea typeface="Times New Roman"/>
                        <a:cs typeface="Times New Roman"/>
                        <a:sym typeface="Times New Roman"/>
                      </a:endParaRPr>
                    </a:p>
                  </a:txBody>
                  <a:tcPr marL="0" marR="0" marT="0" marB="0" anchor="ctr">
                    <a:lnL w="9525" cap="flat" cmpd="sng" algn="ctr">
                      <a:noFill/>
                      <a:prstDash val="solid"/>
                    </a:lnL>
                    <a:lnR>
                      <a:noFill/>
                    </a:lnR>
                    <a:lnT w="9525" cap="flat" cmpd="sng" algn="ctr">
                      <a:solidFill>
                        <a:srgbClr val="4F81B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lang="en-US" sz="1800" b="1" u="none" strike="noStrike" kern="1200" cap="none" dirty="0">
                          <a:solidFill>
                            <a:schemeClr val="lt1"/>
                          </a:solidFill>
                          <a:latin typeface="+mn-lt"/>
                          <a:ea typeface="Times New Roman"/>
                          <a:cs typeface="Times New Roman"/>
                          <a:sym typeface="Times New Roman"/>
                        </a:rPr>
                        <a:t>comments</a:t>
                      </a:r>
                      <a:endParaRPr sz="18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4F81B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10000"/>
                  </a:ext>
                </a:extLst>
              </a:tr>
              <a:tr h="472322">
                <a:tc>
                  <a:txBody>
                    <a:bodyPr/>
                    <a:lstStyle/>
                    <a:p>
                      <a:pPr algn="ctr" rtl="0" fontAlgn="b"/>
                      <a:r>
                        <a:rPr lang="en-US" sz="1600" b="0" dirty="0">
                          <a:effectLst/>
                          <a:latin typeface="Tw Cen MT" panose="020B0602020104020603" pitchFamily="34" charset="0"/>
                        </a:rPr>
                        <a:t>1</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25400" cap="flat" cmpd="sng" algn="ctr">
                      <a:solidFill>
                        <a:srgbClr val="FFFFFF"/>
                      </a:solidFill>
                      <a:prstDash val="solid"/>
                      <a:round/>
                      <a:headEnd type="none" w="med" len="med"/>
                      <a:tailEnd type="none" w="med" len="me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800" b="0" i="0" kern="1200" dirty="0">
                          <a:solidFill>
                            <a:schemeClr val="tx1"/>
                          </a:solidFill>
                          <a:effectLst/>
                          <a:latin typeface="+mn-lt"/>
                          <a:ea typeface="+mn-ea"/>
                          <a:cs typeface="+mn-cs"/>
                        </a:rPr>
                        <a:t>10003400</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600" b="0" i="0" kern="1200" dirty="0">
                          <a:solidFill>
                            <a:schemeClr val="tx1"/>
                          </a:solidFill>
                          <a:effectLst/>
                          <a:latin typeface="+mn-lt"/>
                          <a:ea typeface="+mn-ea"/>
                          <a:cs typeface="+mn-cs"/>
                        </a:rPr>
                        <a:t>OCCASIONAL</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25400" cap="flat" cmpd="sng" algn="ctr">
                      <a:solidFill>
                        <a:srgbClr val="FFFFFF"/>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1"/>
                  </a:ext>
                </a:extLst>
              </a:tr>
            </a:tbl>
          </a:graphicData>
        </a:graphic>
      </p:graphicFrame>
      <p:graphicFrame>
        <p:nvGraphicFramePr>
          <p:cNvPr id="162" name="Occasional2">
            <a:extLst>
              <a:ext uri="{FF2B5EF4-FFF2-40B4-BE49-F238E27FC236}">
                <a16:creationId xmlns:a16="http://schemas.microsoft.com/office/drawing/2014/main" id="{8CBF2E27-74F8-57D9-0F5F-C0492BE0006C}"/>
              </a:ext>
            </a:extLst>
          </p:cNvPr>
          <p:cNvGraphicFramePr/>
          <p:nvPr>
            <p:extLst>
              <p:ext uri="{D42A27DB-BD31-4B8C-83A1-F6EECF244321}">
                <p14:modId xmlns:p14="http://schemas.microsoft.com/office/powerpoint/2010/main" val="3002989554"/>
              </p:ext>
            </p:extLst>
          </p:nvPr>
        </p:nvGraphicFramePr>
        <p:xfrm>
          <a:off x="557896" y="4204059"/>
          <a:ext cx="3515391" cy="448261"/>
        </p:xfrm>
        <a:graphic>
          <a:graphicData uri="http://schemas.openxmlformats.org/drawingml/2006/table">
            <a:tbl>
              <a:tblPr firstRow="1" bandRow="1">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effectLst/>
              </a:tblPr>
              <a:tblGrid>
                <a:gridCol w="776992">
                  <a:extLst>
                    <a:ext uri="{9D8B030D-6E8A-4147-A177-3AD203B41FA5}">
                      <a16:colId xmlns:a16="http://schemas.microsoft.com/office/drawing/2014/main" val="242183037"/>
                    </a:ext>
                  </a:extLst>
                </a:gridCol>
                <a:gridCol w="1401482">
                  <a:extLst>
                    <a:ext uri="{9D8B030D-6E8A-4147-A177-3AD203B41FA5}">
                      <a16:colId xmlns:a16="http://schemas.microsoft.com/office/drawing/2014/main" val="20000"/>
                    </a:ext>
                  </a:extLst>
                </a:gridCol>
                <a:gridCol w="1336917">
                  <a:extLst>
                    <a:ext uri="{9D8B030D-6E8A-4147-A177-3AD203B41FA5}">
                      <a16:colId xmlns:a16="http://schemas.microsoft.com/office/drawing/2014/main" val="20001"/>
                    </a:ext>
                  </a:extLst>
                </a:gridCol>
              </a:tblGrid>
              <a:tr h="448261">
                <a:tc>
                  <a:txBody>
                    <a:bodyPr/>
                    <a:lstStyle/>
                    <a:p>
                      <a:pPr algn="ctr" rtl="0" fontAlgn="b"/>
                      <a:r>
                        <a:rPr lang="en-US" sz="1600" b="0" dirty="0">
                          <a:effectLst/>
                          <a:latin typeface="Tw Cen MT" panose="020B0602020104020603" pitchFamily="34" charset="0"/>
                        </a:rPr>
                        <a:t>1</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800" b="0" i="0" kern="1200" dirty="0">
                          <a:solidFill>
                            <a:schemeClr val="tx1"/>
                          </a:solidFill>
                          <a:effectLst/>
                          <a:latin typeface="+mn-lt"/>
                          <a:ea typeface="+mn-ea"/>
                          <a:cs typeface="+mn-cs"/>
                        </a:rPr>
                        <a:t>10003400</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600" b="0" i="0" kern="1200" dirty="0">
                          <a:solidFill>
                            <a:schemeClr val="tx1"/>
                          </a:solidFill>
                          <a:effectLst/>
                          <a:latin typeface="+mn-lt"/>
                          <a:ea typeface="+mn-ea"/>
                          <a:cs typeface="+mn-cs"/>
                        </a:rPr>
                        <a:t>OCCASIONAL</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2"/>
                  </a:ext>
                </a:extLst>
              </a:tr>
            </a:tbl>
          </a:graphicData>
        </a:graphic>
      </p:graphicFrame>
      <p:graphicFrame>
        <p:nvGraphicFramePr>
          <p:cNvPr id="163" name="2+#1">
            <a:extLst>
              <a:ext uri="{FF2B5EF4-FFF2-40B4-BE49-F238E27FC236}">
                <a16:creationId xmlns:a16="http://schemas.microsoft.com/office/drawing/2014/main" id="{EABADB02-44F0-B453-87CC-B8ADA340465D}"/>
              </a:ext>
            </a:extLst>
          </p:cNvPr>
          <p:cNvGraphicFramePr/>
          <p:nvPr>
            <p:extLst>
              <p:ext uri="{D42A27DB-BD31-4B8C-83A1-F6EECF244321}">
                <p14:modId xmlns:p14="http://schemas.microsoft.com/office/powerpoint/2010/main" val="3713272050"/>
              </p:ext>
            </p:extLst>
          </p:nvPr>
        </p:nvGraphicFramePr>
        <p:xfrm>
          <a:off x="557896" y="4651458"/>
          <a:ext cx="3515391" cy="448261"/>
        </p:xfrm>
        <a:graphic>
          <a:graphicData uri="http://schemas.openxmlformats.org/drawingml/2006/table">
            <a:tbl>
              <a:tblPr firstRow="1" bandRow="1">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effectLst/>
              </a:tblPr>
              <a:tblGrid>
                <a:gridCol w="776992">
                  <a:extLst>
                    <a:ext uri="{9D8B030D-6E8A-4147-A177-3AD203B41FA5}">
                      <a16:colId xmlns:a16="http://schemas.microsoft.com/office/drawing/2014/main" val="242183037"/>
                    </a:ext>
                  </a:extLst>
                </a:gridCol>
                <a:gridCol w="1401482">
                  <a:extLst>
                    <a:ext uri="{9D8B030D-6E8A-4147-A177-3AD203B41FA5}">
                      <a16:colId xmlns:a16="http://schemas.microsoft.com/office/drawing/2014/main" val="20000"/>
                    </a:ext>
                  </a:extLst>
                </a:gridCol>
                <a:gridCol w="1336917">
                  <a:extLst>
                    <a:ext uri="{9D8B030D-6E8A-4147-A177-3AD203B41FA5}">
                      <a16:colId xmlns:a16="http://schemas.microsoft.com/office/drawing/2014/main" val="20001"/>
                    </a:ext>
                  </a:extLst>
                </a:gridCol>
              </a:tblGrid>
              <a:tr h="448261">
                <a:tc>
                  <a:txBody>
                    <a:bodyPr/>
                    <a:lstStyle/>
                    <a:p>
                      <a:pPr algn="ctr" rtl="0" fontAlgn="b"/>
                      <a:r>
                        <a:rPr lang="en-US" sz="1600" b="0" dirty="0">
                          <a:effectLst/>
                          <a:latin typeface="Tw Cen MT" panose="020B0602020104020603" pitchFamily="34" charset="0"/>
                        </a:rPr>
                        <a:t>2</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800" b="0" i="0" kern="1200" dirty="0">
                          <a:solidFill>
                            <a:schemeClr val="tx1"/>
                          </a:solidFill>
                          <a:effectLst/>
                          <a:latin typeface="+mn-lt"/>
                          <a:ea typeface="+mn-ea"/>
                          <a:cs typeface="+mn-cs"/>
                        </a:rPr>
                        <a:t>10003400</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600" b="0" i="0" kern="1200" dirty="0">
                          <a:solidFill>
                            <a:schemeClr val="tx1"/>
                          </a:solidFill>
                          <a:effectLst/>
                          <a:latin typeface="+mn-lt"/>
                          <a:ea typeface="+mn-ea"/>
                          <a:cs typeface="+mn-cs"/>
                        </a:rPr>
                        <a:t>2+</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2"/>
                  </a:ext>
                </a:extLst>
              </a:tr>
            </a:tbl>
          </a:graphicData>
        </a:graphic>
      </p:graphicFrame>
      <p:graphicFrame>
        <p:nvGraphicFramePr>
          <p:cNvPr id="164" name="1+ - #1">
            <a:extLst>
              <a:ext uri="{FF2B5EF4-FFF2-40B4-BE49-F238E27FC236}">
                <a16:creationId xmlns:a16="http://schemas.microsoft.com/office/drawing/2014/main" id="{A6AA0E18-8F57-6F4E-A4B6-CD7437FB165E}"/>
              </a:ext>
            </a:extLst>
          </p:cNvPr>
          <p:cNvGraphicFramePr/>
          <p:nvPr>
            <p:extLst>
              <p:ext uri="{D42A27DB-BD31-4B8C-83A1-F6EECF244321}">
                <p14:modId xmlns:p14="http://schemas.microsoft.com/office/powerpoint/2010/main" val="415901471"/>
              </p:ext>
            </p:extLst>
          </p:nvPr>
        </p:nvGraphicFramePr>
        <p:xfrm>
          <a:off x="557896" y="5486992"/>
          <a:ext cx="3509365" cy="438242"/>
        </p:xfrm>
        <a:graphic>
          <a:graphicData uri="http://schemas.openxmlformats.org/drawingml/2006/table">
            <a:tbl>
              <a:tblPr firstRow="1" bandRow="1">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effectLst/>
              </a:tblPr>
              <a:tblGrid>
                <a:gridCol w="773953">
                  <a:extLst>
                    <a:ext uri="{9D8B030D-6E8A-4147-A177-3AD203B41FA5}">
                      <a16:colId xmlns:a16="http://schemas.microsoft.com/office/drawing/2014/main" val="713582922"/>
                    </a:ext>
                  </a:extLst>
                </a:gridCol>
                <a:gridCol w="1401482">
                  <a:extLst>
                    <a:ext uri="{9D8B030D-6E8A-4147-A177-3AD203B41FA5}">
                      <a16:colId xmlns:a16="http://schemas.microsoft.com/office/drawing/2014/main" val="20000"/>
                    </a:ext>
                  </a:extLst>
                </a:gridCol>
                <a:gridCol w="1333930">
                  <a:extLst>
                    <a:ext uri="{9D8B030D-6E8A-4147-A177-3AD203B41FA5}">
                      <a16:colId xmlns:a16="http://schemas.microsoft.com/office/drawing/2014/main" val="20001"/>
                    </a:ext>
                  </a:extLst>
                </a:gridCol>
              </a:tblGrid>
              <a:tr h="438242">
                <a:tc>
                  <a:txBody>
                    <a:bodyPr/>
                    <a:lstStyle/>
                    <a:p>
                      <a:pPr algn="ctr" rtl="0" fontAlgn="b"/>
                      <a:r>
                        <a:rPr lang="en-US" sz="1600" b="0" dirty="0">
                          <a:effectLst/>
                          <a:latin typeface="Tw Cen MT" panose="020B0602020104020603" pitchFamily="34" charset="0"/>
                        </a:rPr>
                        <a:t>3</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800" b="0" i="0" kern="1200" dirty="0">
                          <a:solidFill>
                            <a:schemeClr val="tx1"/>
                          </a:solidFill>
                          <a:effectLst/>
                          <a:latin typeface="+mn-lt"/>
                          <a:ea typeface="+mn-ea"/>
                          <a:cs typeface="+mn-cs"/>
                        </a:rPr>
                        <a:t>10003400</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600" b="0" i="0" kern="1200" dirty="0">
                          <a:solidFill>
                            <a:schemeClr val="tx1"/>
                          </a:solidFill>
                          <a:effectLst/>
                          <a:latin typeface="+mn-lt"/>
                          <a:ea typeface="+mn-ea"/>
                          <a:cs typeface="+mn-cs"/>
                        </a:rPr>
                        <a:t>1+</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3"/>
                  </a:ext>
                </a:extLst>
              </a:tr>
            </a:tbl>
          </a:graphicData>
        </a:graphic>
      </p:graphicFrame>
      <p:graphicFrame>
        <p:nvGraphicFramePr>
          <p:cNvPr id="165" name="2+#2">
            <a:extLst>
              <a:ext uri="{FF2B5EF4-FFF2-40B4-BE49-F238E27FC236}">
                <a16:creationId xmlns:a16="http://schemas.microsoft.com/office/drawing/2014/main" id="{38C9F5B1-8989-2580-B46D-3CE2C71FBA6F}"/>
              </a:ext>
            </a:extLst>
          </p:cNvPr>
          <p:cNvGraphicFramePr/>
          <p:nvPr>
            <p:extLst>
              <p:ext uri="{D42A27DB-BD31-4B8C-83A1-F6EECF244321}">
                <p14:modId xmlns:p14="http://schemas.microsoft.com/office/powerpoint/2010/main" val="2815582250"/>
              </p:ext>
            </p:extLst>
          </p:nvPr>
        </p:nvGraphicFramePr>
        <p:xfrm>
          <a:off x="557896" y="5056379"/>
          <a:ext cx="3515391" cy="448261"/>
        </p:xfrm>
        <a:graphic>
          <a:graphicData uri="http://schemas.openxmlformats.org/drawingml/2006/table">
            <a:tbl>
              <a:tblPr firstRow="1" bandRow="1">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effectLst/>
              </a:tblPr>
              <a:tblGrid>
                <a:gridCol w="776992">
                  <a:extLst>
                    <a:ext uri="{9D8B030D-6E8A-4147-A177-3AD203B41FA5}">
                      <a16:colId xmlns:a16="http://schemas.microsoft.com/office/drawing/2014/main" val="242183037"/>
                    </a:ext>
                  </a:extLst>
                </a:gridCol>
                <a:gridCol w="1401482">
                  <a:extLst>
                    <a:ext uri="{9D8B030D-6E8A-4147-A177-3AD203B41FA5}">
                      <a16:colId xmlns:a16="http://schemas.microsoft.com/office/drawing/2014/main" val="20000"/>
                    </a:ext>
                  </a:extLst>
                </a:gridCol>
                <a:gridCol w="1336917">
                  <a:extLst>
                    <a:ext uri="{9D8B030D-6E8A-4147-A177-3AD203B41FA5}">
                      <a16:colId xmlns:a16="http://schemas.microsoft.com/office/drawing/2014/main" val="20001"/>
                    </a:ext>
                  </a:extLst>
                </a:gridCol>
              </a:tblGrid>
              <a:tr h="448261">
                <a:tc>
                  <a:txBody>
                    <a:bodyPr/>
                    <a:lstStyle/>
                    <a:p>
                      <a:pPr algn="ctr" rtl="0" fontAlgn="b"/>
                      <a:r>
                        <a:rPr lang="en-US" sz="1600" b="0" dirty="0">
                          <a:effectLst/>
                          <a:latin typeface="Tw Cen MT" panose="020B0602020104020603" pitchFamily="34" charset="0"/>
                        </a:rPr>
                        <a:t>2</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800" b="0" i="0" kern="1200" dirty="0">
                          <a:solidFill>
                            <a:schemeClr val="tx1"/>
                          </a:solidFill>
                          <a:effectLst/>
                          <a:latin typeface="+mn-lt"/>
                          <a:ea typeface="+mn-ea"/>
                          <a:cs typeface="+mn-cs"/>
                        </a:rPr>
                        <a:t>10003400</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600" b="0" i="0" kern="1200" dirty="0">
                          <a:solidFill>
                            <a:schemeClr val="tx1"/>
                          </a:solidFill>
                          <a:effectLst/>
                          <a:latin typeface="+mn-lt"/>
                          <a:ea typeface="+mn-ea"/>
                          <a:cs typeface="+mn-cs"/>
                        </a:rPr>
                        <a:t>2+</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2"/>
                  </a:ext>
                </a:extLst>
              </a:tr>
            </a:tbl>
          </a:graphicData>
        </a:graphic>
      </p:graphicFrame>
      <p:graphicFrame>
        <p:nvGraphicFramePr>
          <p:cNvPr id="166" name="1+ - #2" hidden="1">
            <a:extLst>
              <a:ext uri="{FF2B5EF4-FFF2-40B4-BE49-F238E27FC236}">
                <a16:creationId xmlns:a16="http://schemas.microsoft.com/office/drawing/2014/main" id="{C90E7CE2-0221-891B-98BA-0DACBF815357}"/>
              </a:ext>
            </a:extLst>
          </p:cNvPr>
          <p:cNvGraphicFramePr/>
          <p:nvPr/>
        </p:nvGraphicFramePr>
        <p:xfrm>
          <a:off x="561521" y="5094323"/>
          <a:ext cx="3509365" cy="438242"/>
        </p:xfrm>
        <a:graphic>
          <a:graphicData uri="http://schemas.openxmlformats.org/drawingml/2006/table">
            <a:tbl>
              <a:tblPr firstRow="1" bandRow="1">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effectLst>
                  <a:outerShdw blurRad="40000" dist="20000" dir="5400000" rotWithShape="0">
                    <a:srgbClr val="000000">
                      <a:alpha val="38000"/>
                    </a:srgbClr>
                  </a:outerShdw>
                </a:effectLst>
              </a:tblPr>
              <a:tblGrid>
                <a:gridCol w="773953">
                  <a:extLst>
                    <a:ext uri="{9D8B030D-6E8A-4147-A177-3AD203B41FA5}">
                      <a16:colId xmlns:a16="http://schemas.microsoft.com/office/drawing/2014/main" val="713582922"/>
                    </a:ext>
                  </a:extLst>
                </a:gridCol>
                <a:gridCol w="1401482">
                  <a:extLst>
                    <a:ext uri="{9D8B030D-6E8A-4147-A177-3AD203B41FA5}">
                      <a16:colId xmlns:a16="http://schemas.microsoft.com/office/drawing/2014/main" val="20000"/>
                    </a:ext>
                  </a:extLst>
                </a:gridCol>
                <a:gridCol w="1333930">
                  <a:extLst>
                    <a:ext uri="{9D8B030D-6E8A-4147-A177-3AD203B41FA5}">
                      <a16:colId xmlns:a16="http://schemas.microsoft.com/office/drawing/2014/main" val="20001"/>
                    </a:ext>
                  </a:extLst>
                </a:gridCol>
              </a:tblGrid>
              <a:tr h="438242">
                <a:tc>
                  <a:txBody>
                    <a:bodyPr/>
                    <a:lstStyle/>
                    <a:p>
                      <a:pPr algn="ctr" rtl="0" fontAlgn="b"/>
                      <a:r>
                        <a:rPr lang="en-US" sz="1600" b="0" dirty="0">
                          <a:effectLst/>
                          <a:latin typeface="Tw Cen MT" panose="020B0602020104020603" pitchFamily="34" charset="0"/>
                        </a:rPr>
                        <a:t>3</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800" b="0" i="0" kern="1200" dirty="0">
                          <a:solidFill>
                            <a:schemeClr val="tx1"/>
                          </a:solidFill>
                          <a:effectLst/>
                          <a:latin typeface="+mn-lt"/>
                          <a:ea typeface="+mn-ea"/>
                          <a:cs typeface="+mn-cs"/>
                        </a:rPr>
                        <a:t>10003400</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600" b="0" i="0" kern="1200" dirty="0">
                          <a:solidFill>
                            <a:schemeClr val="tx1"/>
                          </a:solidFill>
                          <a:effectLst/>
                          <a:latin typeface="+mn-lt"/>
                          <a:ea typeface="+mn-ea"/>
                          <a:cs typeface="+mn-cs"/>
                        </a:rPr>
                        <a:t>1+</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3"/>
                  </a:ext>
                </a:extLst>
              </a:tr>
            </a:tbl>
          </a:graphicData>
        </a:graphic>
      </p:graphicFrame>
      <p:graphicFrame>
        <p:nvGraphicFramePr>
          <p:cNvPr id="108" name="E9352 - #1">
            <a:extLst>
              <a:ext uri="{FF2B5EF4-FFF2-40B4-BE49-F238E27FC236}">
                <a16:creationId xmlns:a16="http://schemas.microsoft.com/office/drawing/2014/main" id="{0A5755E2-14AF-9441-BFE2-3477E9120C74}"/>
              </a:ext>
            </a:extLst>
          </p:cNvPr>
          <p:cNvGraphicFramePr/>
          <p:nvPr>
            <p:extLst>
              <p:ext uri="{D42A27DB-BD31-4B8C-83A1-F6EECF244321}">
                <p14:modId xmlns:p14="http://schemas.microsoft.com/office/powerpoint/2010/main" val="2237728596"/>
              </p:ext>
            </p:extLst>
          </p:nvPr>
        </p:nvGraphicFramePr>
        <p:xfrm>
          <a:off x="4072758" y="4199560"/>
          <a:ext cx="2973219" cy="432155"/>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tblPr>
              <a:tblGrid>
                <a:gridCol w="1238160">
                  <a:extLst>
                    <a:ext uri="{9D8B030D-6E8A-4147-A177-3AD203B41FA5}">
                      <a16:colId xmlns:a16="http://schemas.microsoft.com/office/drawing/2014/main" val="20000"/>
                    </a:ext>
                  </a:extLst>
                </a:gridCol>
                <a:gridCol w="1735059">
                  <a:extLst>
                    <a:ext uri="{9D8B030D-6E8A-4147-A177-3AD203B41FA5}">
                      <a16:colId xmlns:a16="http://schemas.microsoft.com/office/drawing/2014/main" val="20001"/>
                    </a:ext>
                  </a:extLst>
                </a:gridCol>
              </a:tblGrid>
              <a:tr h="432155">
                <a:tc>
                  <a:txBody>
                    <a:bodyPr/>
                    <a:lstStyle/>
                    <a:p>
                      <a:pPr algn="ctr" rtl="0" fontAlgn="b"/>
                      <a:r>
                        <a:rPr lang="en-US" sz="1600" b="0" i="0" kern="1200" dirty="0">
                          <a:solidFill>
                            <a:schemeClr val="tx1"/>
                          </a:solidFill>
                          <a:effectLst/>
                          <a:latin typeface="+mn-lt"/>
                          <a:ea typeface="+mn-ea"/>
                          <a:cs typeface="+mn-cs"/>
                        </a:rPr>
                        <a:t>10003400</a:t>
                      </a:r>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800" b="0" i="0" kern="1200" dirty="0">
                          <a:solidFill>
                            <a:schemeClr val="tx1"/>
                          </a:solidFill>
                          <a:effectLst/>
                          <a:latin typeface="+mn-lt"/>
                          <a:ea typeface="+mn-ea"/>
                          <a:cs typeface="+mn-cs"/>
                        </a:rPr>
                        <a:t>E9352</a:t>
                      </a:r>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bl>
          </a:graphicData>
        </a:graphic>
      </p:graphicFrame>
      <p:grpSp>
        <p:nvGrpSpPr>
          <p:cNvPr id="109" name="V161 #1">
            <a:extLst>
              <a:ext uri="{FF2B5EF4-FFF2-40B4-BE49-F238E27FC236}">
                <a16:creationId xmlns:a16="http://schemas.microsoft.com/office/drawing/2014/main" id="{4F8EDBD5-C129-8D00-22C1-B06BACED5D60}"/>
              </a:ext>
            </a:extLst>
          </p:cNvPr>
          <p:cNvGrpSpPr/>
          <p:nvPr/>
        </p:nvGrpSpPr>
        <p:grpSpPr>
          <a:xfrm>
            <a:off x="4072748" y="3320087"/>
            <a:ext cx="2982371" cy="870303"/>
            <a:chOff x="8319623" y="3317521"/>
            <a:chExt cx="1187938" cy="870303"/>
          </a:xfrm>
        </p:grpSpPr>
        <p:graphicFrame>
          <p:nvGraphicFramePr>
            <p:cNvPr id="110" name="Google Shape;147;p18">
              <a:extLst>
                <a:ext uri="{FF2B5EF4-FFF2-40B4-BE49-F238E27FC236}">
                  <a16:creationId xmlns:a16="http://schemas.microsoft.com/office/drawing/2014/main" id="{EBC8F4F0-BD9D-EB4E-BC9A-211CB13466BC}"/>
                </a:ext>
              </a:extLst>
            </p:cNvPr>
            <p:cNvGraphicFramePr/>
            <p:nvPr/>
          </p:nvGraphicFramePr>
          <p:xfrm>
            <a:off x="8319623" y="3771546"/>
            <a:ext cx="1186116" cy="416278"/>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tblPr>
                <a:tblGrid>
                  <a:gridCol w="1240067">
                    <a:extLst>
                      <a:ext uri="{9D8B030D-6E8A-4147-A177-3AD203B41FA5}">
                        <a16:colId xmlns:a16="http://schemas.microsoft.com/office/drawing/2014/main" val="20000"/>
                      </a:ext>
                    </a:extLst>
                  </a:gridCol>
                  <a:gridCol w="1737731">
                    <a:extLst>
                      <a:ext uri="{9D8B030D-6E8A-4147-A177-3AD203B41FA5}">
                        <a16:colId xmlns:a16="http://schemas.microsoft.com/office/drawing/2014/main" val="20001"/>
                      </a:ext>
                    </a:extLst>
                  </a:gridCol>
                </a:tblGrid>
                <a:tr h="416278">
                  <a:tc>
                    <a:txBody>
                      <a:bodyPr/>
                      <a:lstStyle/>
                      <a:p>
                        <a:pPr algn="ctr" rtl="0" fontAlgn="b"/>
                        <a:r>
                          <a:rPr lang="en-US" sz="1600" b="0" dirty="0">
                            <a:effectLst/>
                            <a:latin typeface="Tw Cen MT" panose="020B0602020104020603" pitchFamily="34" charset="0"/>
                          </a:rPr>
                          <a:t>10003400</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800" b="0" i="0" kern="1200" dirty="0">
                            <a:solidFill>
                              <a:schemeClr val="tx1"/>
                            </a:solidFill>
                            <a:effectLst/>
                            <a:latin typeface="+mn-lt"/>
                            <a:ea typeface="+mn-ea"/>
                            <a:cs typeface="+mn-cs"/>
                          </a:rPr>
                          <a:t>V161</a:t>
                        </a:r>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bl>
            </a:graphicData>
          </a:graphic>
        </p:graphicFrame>
        <p:graphicFrame>
          <p:nvGraphicFramePr>
            <p:cNvPr id="111" name="Google Shape;147;p18">
              <a:extLst>
                <a:ext uri="{FF2B5EF4-FFF2-40B4-BE49-F238E27FC236}">
                  <a16:creationId xmlns:a16="http://schemas.microsoft.com/office/drawing/2014/main" id="{FC1BCC58-8395-9124-5BE4-4795494C1147}"/>
                </a:ext>
              </a:extLst>
            </p:cNvPr>
            <p:cNvGraphicFramePr/>
            <p:nvPr/>
          </p:nvGraphicFramePr>
          <p:xfrm>
            <a:off x="8319623" y="3317521"/>
            <a:ext cx="1187938" cy="440267"/>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1241971">
                    <a:extLst>
                      <a:ext uri="{9D8B030D-6E8A-4147-A177-3AD203B41FA5}">
                        <a16:colId xmlns:a16="http://schemas.microsoft.com/office/drawing/2014/main" val="20000"/>
                      </a:ext>
                    </a:extLst>
                  </a:gridCol>
                  <a:gridCol w="1740400">
                    <a:extLst>
                      <a:ext uri="{9D8B030D-6E8A-4147-A177-3AD203B41FA5}">
                        <a16:colId xmlns:a16="http://schemas.microsoft.com/office/drawing/2014/main" val="20001"/>
                      </a:ext>
                    </a:extLst>
                  </a:gridCol>
                </a:tblGrid>
                <a:tr h="440267">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kumimoji="0" lang="en-US" sz="1800" b="1" i="0" u="none" strike="noStrike" kern="1200" cap="none" spc="0" normalizeH="0" baseline="0" noProof="0" dirty="0" err="1">
                            <a:ln>
                              <a:noFill/>
                            </a:ln>
                            <a:solidFill>
                              <a:prstClr val="white"/>
                            </a:solidFill>
                            <a:effectLst/>
                            <a:uLnTx/>
                            <a:uFillTx/>
                            <a:latin typeface="+mn-lt"/>
                            <a:ea typeface="Times New Roman"/>
                            <a:cs typeface="Times New Roman"/>
                            <a:sym typeface="Times New Roman"/>
                          </a:rPr>
                          <a:t>subject_id</a:t>
                        </a:r>
                        <a:endParaRPr kumimoji="0" lang="en-US" sz="1800" b="1" i="0" u="none" strike="noStrike" kern="1200" cap="none" spc="0" normalizeH="0" baseline="0" noProof="0" dirty="0">
                          <a:ln>
                            <a:noFill/>
                          </a:ln>
                          <a:solidFill>
                            <a:prstClr val="white"/>
                          </a:solidFill>
                          <a:effectLst/>
                          <a:uLnTx/>
                          <a:uFillTx/>
                          <a:latin typeface="+mn-lt"/>
                          <a:ea typeface="Times New Roman"/>
                          <a:cs typeface="Times New Roman"/>
                          <a:sym typeface="Times New Roman"/>
                        </a:endParaRPr>
                      </a:p>
                    </a:txBody>
                    <a:tcPr marL="0" marR="0" marT="0" marB="0" anchor="ctr">
                      <a:lnL w="9525" cap="flat" cmpd="sng" algn="ctr">
                        <a:solidFill>
                          <a:srgbClr val="C0504D">
                            <a:shade val="95000"/>
                            <a:satMod val="105000"/>
                          </a:srgbClr>
                        </a:solidFill>
                        <a:prstDash val="solid"/>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kumimoji="0" lang="en-US" sz="1800" b="1" i="0" u="none" strike="noStrike" kern="1200" cap="none" spc="0" normalizeH="0" baseline="0" noProof="0" dirty="0" err="1">
                            <a:ln>
                              <a:noFill/>
                            </a:ln>
                            <a:solidFill>
                              <a:prstClr val="white"/>
                            </a:solidFill>
                            <a:effectLst/>
                            <a:uLnTx/>
                            <a:uFillTx/>
                            <a:latin typeface="+mn-lt"/>
                            <a:ea typeface="Times New Roman"/>
                            <a:cs typeface="Times New Roman"/>
                            <a:sym typeface="Times New Roman"/>
                          </a:rPr>
                          <a:t>icd_code</a:t>
                        </a:r>
                        <a:endParaRPr sz="6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extLst>
                    <a:ext uri="{0D108BD9-81ED-4DB2-BD59-A6C34878D82A}">
                      <a16:rowId xmlns:a16="http://schemas.microsoft.com/office/drawing/2014/main" val="10000"/>
                    </a:ext>
                  </a:extLst>
                </a:tr>
              </a:tbl>
            </a:graphicData>
          </a:graphic>
        </p:graphicFrame>
      </p:grpSp>
    </p:spTree>
    <p:extLst>
      <p:ext uri="{BB962C8B-B14F-4D97-AF65-F5344CB8AC3E}">
        <p14:creationId xmlns:p14="http://schemas.microsoft.com/office/powerpoint/2010/main" val="285691967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5"/>
                                        </p:tgtEl>
                                        <p:attrNameLst>
                                          <p:attrName>style.visibility</p:attrName>
                                        </p:attrNameLst>
                                      </p:cBhvr>
                                      <p:to>
                                        <p:strVal val="visible"/>
                                      </p:to>
                                    </p:set>
                                    <p:animEffect transition="in" filter="fade">
                                      <p:cBhvr>
                                        <p:cTn id="7" dur="500"/>
                                        <p:tgtEl>
                                          <p:spTgt spid="16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9"/>
                                        </p:tgtEl>
                                        <p:attrNameLst>
                                          <p:attrName>style.visibility</p:attrName>
                                        </p:attrNameLst>
                                      </p:cBhvr>
                                      <p:to>
                                        <p:strVal val="visible"/>
                                      </p:to>
                                    </p:set>
                                    <p:animEffect transition="in" filter="fade">
                                      <p:cBhvr>
                                        <p:cTn id="12" dur="500"/>
                                        <p:tgtEl>
                                          <p:spTgt spid="14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149"/>
                                        </p:tgtEl>
                                      </p:cBhvr>
                                    </p:animEffect>
                                    <p:set>
                                      <p:cBhvr>
                                        <p:cTn id="17" dur="1" fill="hold">
                                          <p:stCondLst>
                                            <p:cond delay="499"/>
                                          </p:stCondLst>
                                        </p:cTn>
                                        <p:tgtEl>
                                          <p:spTgt spid="14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000" b="0" i="0" u="none" strike="noStrike" kern="0" cap="none" spc="0" normalizeH="0" baseline="0" noProof="0" smtClean="0">
                <a:ln>
                  <a:noFill/>
                </a:ln>
                <a:solidFill>
                  <a:srgbClr val="888888"/>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45</a:t>
            </a:fld>
            <a:endParaRPr kumimoji="0" lang="en-US" sz="1000" b="0" i="0" u="none" strike="noStrike" kern="0" cap="none" spc="0" normalizeH="0" baseline="0" noProof="0" dirty="0">
              <a:ln>
                <a:noFill/>
              </a:ln>
              <a:solidFill>
                <a:srgbClr val="888888"/>
              </a:solidFill>
              <a:effectLst/>
              <a:uLnTx/>
              <a:uFillTx/>
              <a:latin typeface="Arial"/>
              <a:cs typeface="Arial"/>
              <a:sym typeface="Arial"/>
            </a:endParaRPr>
          </a:p>
        </p:txBody>
      </p:sp>
      <p:sp>
        <p:nvSpPr>
          <p:cNvPr id="99" name="Google Shape;123;p16">
            <a:extLst>
              <a:ext uri="{FF2B5EF4-FFF2-40B4-BE49-F238E27FC236}">
                <a16:creationId xmlns:a16="http://schemas.microsoft.com/office/drawing/2014/main" id="{3858FA99-E85E-BF2A-1F9E-B914167782FB}"/>
              </a:ext>
            </a:extLst>
          </p:cNvPr>
          <p:cNvSpPr txBox="1">
            <a:spLocks/>
          </p:cNvSpPr>
          <p:nvPr/>
        </p:nvSpPr>
        <p:spPr>
          <a:xfrm>
            <a:off x="2807882" y="846738"/>
            <a:ext cx="6576237" cy="777536"/>
          </a:xfrm>
          <a:prstGeom prst="rect">
            <a:avLst/>
          </a:prstGeom>
          <a:noFill/>
          <a:ln>
            <a:noFill/>
          </a:ln>
        </p:spPr>
        <p:txBody>
          <a:bodyPr spcFirstLastPara="1" wrap="square" lIns="0" tIns="6455"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5400" b="0" i="0" u="none" strike="noStrike" cap="none">
                <a:solidFill>
                  <a:srgbClr val="005493"/>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6803"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i="0" u="none" strike="noStrike" kern="0" cap="none" spc="0" normalizeH="0" baseline="0" noProof="0" dirty="0" err="1">
                <a:ln>
                  <a:noFill/>
                </a:ln>
                <a:solidFill>
                  <a:srgbClr val="000000"/>
                </a:solidFill>
                <a:effectLst/>
                <a:uLnTx/>
                <a:uFillTx/>
                <a:latin typeface="Consolas" panose="020B0609020204030204" pitchFamily="49" charset="0"/>
                <a:sym typeface="Calibri"/>
              </a:rPr>
              <a:t>inner_join</a:t>
            </a:r>
            <a:r>
              <a:rPr kumimoji="0" lang="en-US" i="0" u="none" strike="noStrike" kern="0" cap="none" spc="0" normalizeH="0" baseline="0" noProof="0" dirty="0">
                <a:ln>
                  <a:noFill/>
                </a:ln>
                <a:solidFill>
                  <a:srgbClr val="000000"/>
                </a:solidFill>
                <a:effectLst/>
                <a:uLnTx/>
                <a:uFillTx/>
                <a:latin typeface="Consolas" panose="020B0609020204030204" pitchFamily="49" charset="0"/>
                <a:sym typeface="Calibri"/>
              </a:rPr>
              <a:t>()</a:t>
            </a:r>
            <a:endParaRPr kumimoji="0" lang="en-US" i="0" u="none" strike="noStrike" kern="0" cap="none" spc="0" normalizeH="0" baseline="0" noProof="0" dirty="0">
              <a:ln>
                <a:noFill/>
              </a:ln>
              <a:solidFill>
                <a:srgbClr val="005493"/>
              </a:solidFill>
              <a:effectLst/>
              <a:uLnTx/>
              <a:uFillTx/>
              <a:latin typeface="Consolas" panose="020B0609020204030204" pitchFamily="49" charset="0"/>
              <a:sym typeface="Calibri"/>
            </a:endParaRPr>
          </a:p>
        </p:txBody>
      </p:sp>
      <p:sp>
        <p:nvSpPr>
          <p:cNvPr id="100" name="Google Shape;131;p17">
            <a:extLst>
              <a:ext uri="{FF2B5EF4-FFF2-40B4-BE49-F238E27FC236}">
                <a16:creationId xmlns:a16="http://schemas.microsoft.com/office/drawing/2014/main" id="{F66FA4B8-CA40-EC6C-E8AC-FCFBD4169B06}"/>
              </a:ext>
            </a:extLst>
          </p:cNvPr>
          <p:cNvSpPr/>
          <p:nvPr/>
        </p:nvSpPr>
        <p:spPr>
          <a:xfrm>
            <a:off x="254833" y="2297045"/>
            <a:ext cx="11864842"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101" name="Google Shape;123;p16">
            <a:extLst>
              <a:ext uri="{FF2B5EF4-FFF2-40B4-BE49-F238E27FC236}">
                <a16:creationId xmlns:a16="http://schemas.microsoft.com/office/drawing/2014/main" id="{74D204DE-833D-2E27-0749-20DD3185DBF7}"/>
              </a:ext>
            </a:extLst>
          </p:cNvPr>
          <p:cNvSpPr txBox="1">
            <a:spLocks/>
          </p:cNvSpPr>
          <p:nvPr/>
        </p:nvSpPr>
        <p:spPr>
          <a:xfrm>
            <a:off x="162407" y="2269637"/>
            <a:ext cx="12164806" cy="777536"/>
          </a:xfrm>
          <a:prstGeom prst="rect">
            <a:avLst/>
          </a:prstGeom>
          <a:noFill/>
          <a:ln>
            <a:noFill/>
          </a:ln>
        </p:spPr>
        <p:txBody>
          <a:bodyPr spcFirstLastPara="1" wrap="square" lIns="0" tIns="6455"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5400" b="0" i="0" u="none" strike="noStrike" cap="none">
                <a:solidFill>
                  <a:srgbClr val="005493"/>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6803"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3200" i="0" u="none" strike="noStrike" kern="0" cap="none" spc="0" normalizeH="0" baseline="0" noProof="0" dirty="0" err="1">
                <a:ln>
                  <a:noFill/>
                </a:ln>
                <a:solidFill>
                  <a:srgbClr val="000000"/>
                </a:solidFill>
                <a:effectLst/>
                <a:uLnTx/>
                <a:uFillTx/>
                <a:latin typeface="Consolas" panose="020B0609020204030204" pitchFamily="49" charset="0"/>
                <a:sym typeface="Calibri"/>
              </a:rPr>
              <a:t>inner_join</a:t>
            </a:r>
            <a:r>
              <a:rPr kumimoji="0" lang="en-US" sz="3200" i="0" u="none" strike="noStrike" kern="0" cap="none" spc="0" normalizeH="0" baseline="0" noProof="0" dirty="0">
                <a:ln>
                  <a:noFill/>
                </a:ln>
                <a:solidFill>
                  <a:srgbClr val="000000"/>
                </a:solidFill>
                <a:effectLst/>
                <a:uLnTx/>
                <a:uFillTx/>
                <a:latin typeface="Consolas" panose="020B0609020204030204" pitchFamily="49" charset="0"/>
                <a:sym typeface="Calibri"/>
              </a:rPr>
              <a:t>(LABS, DIAGNOSES_ICD, </a:t>
            </a:r>
            <a:r>
              <a:rPr kumimoji="0" lang="en-US" sz="3200" i="0" u="none" strike="noStrike" kern="0" cap="none" spc="0" normalizeH="0" baseline="0" noProof="0" dirty="0" err="1">
                <a:ln>
                  <a:noFill/>
                </a:ln>
                <a:solidFill>
                  <a:srgbClr val="000000"/>
                </a:solidFill>
                <a:effectLst/>
                <a:uLnTx/>
                <a:uFillTx/>
                <a:latin typeface="Consolas" panose="020B0609020204030204" pitchFamily="49" charset="0"/>
                <a:sym typeface="Calibri"/>
              </a:rPr>
              <a:t>join_by</a:t>
            </a:r>
            <a:r>
              <a:rPr kumimoji="0" lang="en-US" sz="3200" i="0" u="none" strike="noStrike" kern="0" cap="none" spc="0" normalizeH="0" baseline="0" noProof="0" dirty="0">
                <a:ln>
                  <a:noFill/>
                </a:ln>
                <a:solidFill>
                  <a:srgbClr val="000000"/>
                </a:solidFill>
                <a:effectLst/>
                <a:uLnTx/>
                <a:uFillTx/>
                <a:latin typeface="Consolas" panose="020B0609020204030204" pitchFamily="49" charset="0"/>
                <a:sym typeface="Calibri"/>
              </a:rPr>
              <a:t>(</a:t>
            </a:r>
            <a:r>
              <a:rPr kumimoji="0" lang="en-US" sz="3200" i="0" u="none" strike="noStrike" kern="0" cap="none" spc="0" normalizeH="0" baseline="0" noProof="0" dirty="0" err="1">
                <a:ln>
                  <a:noFill/>
                </a:ln>
                <a:solidFill>
                  <a:srgbClr val="000000"/>
                </a:solidFill>
                <a:effectLst/>
                <a:uLnTx/>
                <a:uFillTx/>
                <a:latin typeface="Consolas" panose="020B0609020204030204" pitchFamily="49" charset="0"/>
                <a:sym typeface="Calibri"/>
              </a:rPr>
              <a:t>subject_id</a:t>
            </a:r>
            <a:r>
              <a:rPr kumimoji="0" lang="en-US" sz="3200" i="0" u="none" strike="noStrike" kern="0" cap="none" spc="0" normalizeH="0" baseline="0" noProof="0" dirty="0">
                <a:ln>
                  <a:noFill/>
                </a:ln>
                <a:solidFill>
                  <a:srgbClr val="000000"/>
                </a:solidFill>
                <a:effectLst/>
                <a:uLnTx/>
                <a:uFillTx/>
                <a:latin typeface="Consolas" panose="020B0609020204030204" pitchFamily="49" charset="0"/>
                <a:sym typeface="Calibri"/>
              </a:rPr>
              <a:t>))</a:t>
            </a:r>
            <a:endParaRPr kumimoji="0" lang="en-US" sz="2800" i="0" u="none" strike="noStrike" kern="0" cap="none" spc="0" normalizeH="0" baseline="0" noProof="0" dirty="0">
              <a:ln>
                <a:noFill/>
              </a:ln>
              <a:solidFill>
                <a:srgbClr val="005493"/>
              </a:solidFill>
              <a:effectLst/>
              <a:uLnTx/>
              <a:uFillTx/>
              <a:latin typeface="Consolas" panose="020B0609020204030204" pitchFamily="49" charset="0"/>
              <a:sym typeface="Calibri"/>
            </a:endParaRPr>
          </a:p>
        </p:txBody>
      </p:sp>
      <p:graphicFrame>
        <p:nvGraphicFramePr>
          <p:cNvPr id="157" name="V161 - #3">
            <a:extLst>
              <a:ext uri="{FF2B5EF4-FFF2-40B4-BE49-F238E27FC236}">
                <a16:creationId xmlns:a16="http://schemas.microsoft.com/office/drawing/2014/main" id="{2881BE83-2A32-F60A-A44E-49A92E6634C5}"/>
              </a:ext>
            </a:extLst>
          </p:cNvPr>
          <p:cNvGraphicFramePr/>
          <p:nvPr>
            <p:extLst>
              <p:ext uri="{D42A27DB-BD31-4B8C-83A1-F6EECF244321}">
                <p14:modId xmlns:p14="http://schemas.microsoft.com/office/powerpoint/2010/main" val="3458224447"/>
              </p:ext>
            </p:extLst>
          </p:nvPr>
        </p:nvGraphicFramePr>
        <p:xfrm>
          <a:off x="4061938" y="5496869"/>
          <a:ext cx="2973219" cy="416786"/>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tblPr>
              <a:tblGrid>
                <a:gridCol w="1238160">
                  <a:extLst>
                    <a:ext uri="{9D8B030D-6E8A-4147-A177-3AD203B41FA5}">
                      <a16:colId xmlns:a16="http://schemas.microsoft.com/office/drawing/2014/main" val="20000"/>
                    </a:ext>
                  </a:extLst>
                </a:gridCol>
                <a:gridCol w="1735059">
                  <a:extLst>
                    <a:ext uri="{9D8B030D-6E8A-4147-A177-3AD203B41FA5}">
                      <a16:colId xmlns:a16="http://schemas.microsoft.com/office/drawing/2014/main" val="20001"/>
                    </a:ext>
                  </a:extLst>
                </a:gridCol>
              </a:tblGrid>
              <a:tr h="416786">
                <a:tc>
                  <a:txBody>
                    <a:bodyPr/>
                    <a:lstStyle/>
                    <a:p>
                      <a:pPr algn="ctr" rtl="0" fontAlgn="b"/>
                      <a:r>
                        <a:rPr lang="en-US" sz="1600" b="0" i="0" kern="1200" dirty="0">
                          <a:solidFill>
                            <a:schemeClr val="tx1"/>
                          </a:solidFill>
                          <a:effectLst/>
                          <a:latin typeface="+mn-lt"/>
                          <a:ea typeface="+mn-ea"/>
                          <a:cs typeface="+mn-cs"/>
                        </a:rPr>
                        <a:t>10003400</a:t>
                      </a:r>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800" b="0" i="0" kern="1200" dirty="0">
                          <a:solidFill>
                            <a:schemeClr val="tx1"/>
                          </a:solidFill>
                          <a:effectLst/>
                          <a:latin typeface="+mn-lt"/>
                          <a:ea typeface="+mn-ea"/>
                          <a:cs typeface="+mn-cs"/>
                        </a:rPr>
                        <a:t>V161</a:t>
                      </a:r>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bl>
          </a:graphicData>
        </a:graphic>
      </p:graphicFrame>
      <p:graphicFrame>
        <p:nvGraphicFramePr>
          <p:cNvPr id="158" name="V161 - #2">
            <a:extLst>
              <a:ext uri="{FF2B5EF4-FFF2-40B4-BE49-F238E27FC236}">
                <a16:creationId xmlns:a16="http://schemas.microsoft.com/office/drawing/2014/main" id="{E46CA2EE-7DD4-A9ED-E932-0BDC2525DEF6}"/>
              </a:ext>
            </a:extLst>
          </p:cNvPr>
          <p:cNvGraphicFramePr/>
          <p:nvPr/>
        </p:nvGraphicFramePr>
        <p:xfrm>
          <a:off x="4072734" y="4637290"/>
          <a:ext cx="2973219" cy="416786"/>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tblPr>
              <a:tblGrid>
                <a:gridCol w="1238160">
                  <a:extLst>
                    <a:ext uri="{9D8B030D-6E8A-4147-A177-3AD203B41FA5}">
                      <a16:colId xmlns:a16="http://schemas.microsoft.com/office/drawing/2014/main" val="20000"/>
                    </a:ext>
                  </a:extLst>
                </a:gridCol>
                <a:gridCol w="1735059">
                  <a:extLst>
                    <a:ext uri="{9D8B030D-6E8A-4147-A177-3AD203B41FA5}">
                      <a16:colId xmlns:a16="http://schemas.microsoft.com/office/drawing/2014/main" val="20001"/>
                    </a:ext>
                  </a:extLst>
                </a:gridCol>
              </a:tblGrid>
              <a:tr h="416786">
                <a:tc>
                  <a:txBody>
                    <a:bodyPr/>
                    <a:lstStyle/>
                    <a:p>
                      <a:pPr algn="ctr" rtl="0" fontAlgn="b"/>
                      <a:r>
                        <a:rPr lang="en-US" sz="1600" b="0" i="0" kern="1200" dirty="0">
                          <a:solidFill>
                            <a:schemeClr val="tx1"/>
                          </a:solidFill>
                          <a:effectLst/>
                          <a:latin typeface="+mn-lt"/>
                          <a:ea typeface="+mn-ea"/>
                          <a:cs typeface="+mn-cs"/>
                        </a:rPr>
                        <a:t>10003400</a:t>
                      </a:r>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800" b="0" i="0" kern="1200" dirty="0">
                          <a:solidFill>
                            <a:schemeClr val="tx1"/>
                          </a:solidFill>
                          <a:effectLst/>
                          <a:latin typeface="+mn-lt"/>
                          <a:ea typeface="+mn-ea"/>
                          <a:cs typeface="+mn-cs"/>
                        </a:rPr>
                        <a:t>V161</a:t>
                      </a:r>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bl>
          </a:graphicData>
        </a:graphic>
      </p:graphicFrame>
      <p:graphicFrame>
        <p:nvGraphicFramePr>
          <p:cNvPr id="160" name="E9352 - #3">
            <a:extLst>
              <a:ext uri="{FF2B5EF4-FFF2-40B4-BE49-F238E27FC236}">
                <a16:creationId xmlns:a16="http://schemas.microsoft.com/office/drawing/2014/main" id="{2AE770BB-9509-3E89-AA94-2D55190393E4}"/>
              </a:ext>
            </a:extLst>
          </p:cNvPr>
          <p:cNvGraphicFramePr/>
          <p:nvPr>
            <p:extLst>
              <p:ext uri="{D42A27DB-BD31-4B8C-83A1-F6EECF244321}">
                <p14:modId xmlns:p14="http://schemas.microsoft.com/office/powerpoint/2010/main" val="2056814884"/>
              </p:ext>
            </p:extLst>
          </p:nvPr>
        </p:nvGraphicFramePr>
        <p:xfrm>
          <a:off x="4061938" y="5915968"/>
          <a:ext cx="2973219" cy="432155"/>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tblPr>
              <a:tblGrid>
                <a:gridCol w="1238160">
                  <a:extLst>
                    <a:ext uri="{9D8B030D-6E8A-4147-A177-3AD203B41FA5}">
                      <a16:colId xmlns:a16="http://schemas.microsoft.com/office/drawing/2014/main" val="20000"/>
                    </a:ext>
                  </a:extLst>
                </a:gridCol>
                <a:gridCol w="1735059">
                  <a:extLst>
                    <a:ext uri="{9D8B030D-6E8A-4147-A177-3AD203B41FA5}">
                      <a16:colId xmlns:a16="http://schemas.microsoft.com/office/drawing/2014/main" val="20001"/>
                    </a:ext>
                  </a:extLst>
                </a:gridCol>
              </a:tblGrid>
              <a:tr h="432155">
                <a:tc>
                  <a:txBody>
                    <a:bodyPr/>
                    <a:lstStyle/>
                    <a:p>
                      <a:pPr algn="ctr" rtl="0" fontAlgn="b"/>
                      <a:r>
                        <a:rPr lang="en-US" sz="1600" b="0" i="0" kern="1200" dirty="0">
                          <a:solidFill>
                            <a:schemeClr val="tx1"/>
                          </a:solidFill>
                          <a:effectLst/>
                          <a:latin typeface="+mn-lt"/>
                          <a:ea typeface="+mn-ea"/>
                          <a:cs typeface="+mn-cs"/>
                        </a:rPr>
                        <a:t>10003400</a:t>
                      </a:r>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800" b="0" i="0" kern="1200" dirty="0">
                          <a:solidFill>
                            <a:schemeClr val="tx1"/>
                          </a:solidFill>
                          <a:effectLst/>
                          <a:latin typeface="+mn-lt"/>
                          <a:ea typeface="+mn-ea"/>
                          <a:cs typeface="+mn-cs"/>
                        </a:rPr>
                        <a:t>E9352</a:t>
                      </a:r>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bl>
          </a:graphicData>
        </a:graphic>
      </p:graphicFrame>
      <p:graphicFrame>
        <p:nvGraphicFramePr>
          <p:cNvPr id="159" name="E9352 - #2">
            <a:extLst>
              <a:ext uri="{FF2B5EF4-FFF2-40B4-BE49-F238E27FC236}">
                <a16:creationId xmlns:a16="http://schemas.microsoft.com/office/drawing/2014/main" id="{3D8A78F6-A22A-B734-771A-1E2A4D2CC02B}"/>
              </a:ext>
            </a:extLst>
          </p:cNvPr>
          <p:cNvGraphicFramePr/>
          <p:nvPr>
            <p:extLst>
              <p:ext uri="{D42A27DB-BD31-4B8C-83A1-F6EECF244321}">
                <p14:modId xmlns:p14="http://schemas.microsoft.com/office/powerpoint/2010/main" val="2175580292"/>
              </p:ext>
            </p:extLst>
          </p:nvPr>
        </p:nvGraphicFramePr>
        <p:xfrm>
          <a:off x="4072734" y="5056389"/>
          <a:ext cx="2973219" cy="432155"/>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tblPr>
              <a:tblGrid>
                <a:gridCol w="1238160">
                  <a:extLst>
                    <a:ext uri="{9D8B030D-6E8A-4147-A177-3AD203B41FA5}">
                      <a16:colId xmlns:a16="http://schemas.microsoft.com/office/drawing/2014/main" val="20000"/>
                    </a:ext>
                  </a:extLst>
                </a:gridCol>
                <a:gridCol w="1735059">
                  <a:extLst>
                    <a:ext uri="{9D8B030D-6E8A-4147-A177-3AD203B41FA5}">
                      <a16:colId xmlns:a16="http://schemas.microsoft.com/office/drawing/2014/main" val="20001"/>
                    </a:ext>
                  </a:extLst>
                </a:gridCol>
              </a:tblGrid>
              <a:tr h="432155">
                <a:tc>
                  <a:txBody>
                    <a:bodyPr/>
                    <a:lstStyle/>
                    <a:p>
                      <a:pPr algn="ctr" rtl="0" fontAlgn="b"/>
                      <a:r>
                        <a:rPr lang="en-US" sz="1600" b="0" i="0" kern="1200" dirty="0">
                          <a:solidFill>
                            <a:schemeClr val="tx1"/>
                          </a:solidFill>
                          <a:effectLst/>
                          <a:latin typeface="+mn-lt"/>
                          <a:ea typeface="+mn-ea"/>
                          <a:cs typeface="+mn-cs"/>
                        </a:rPr>
                        <a:t>10003400</a:t>
                      </a:r>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800" b="0" i="0" kern="1200" dirty="0">
                          <a:solidFill>
                            <a:schemeClr val="tx1"/>
                          </a:solidFill>
                          <a:effectLst/>
                          <a:latin typeface="+mn-lt"/>
                          <a:ea typeface="+mn-ea"/>
                          <a:cs typeface="+mn-cs"/>
                        </a:rPr>
                        <a:t>E9352</a:t>
                      </a:r>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bl>
          </a:graphicData>
        </a:graphic>
      </p:graphicFrame>
      <p:graphicFrame>
        <p:nvGraphicFramePr>
          <p:cNvPr id="161" name="Google Shape;147;p18">
            <a:extLst>
              <a:ext uri="{FF2B5EF4-FFF2-40B4-BE49-F238E27FC236}">
                <a16:creationId xmlns:a16="http://schemas.microsoft.com/office/drawing/2014/main" id="{7E09B800-0796-3DF3-3806-FE59602CD5A2}"/>
              </a:ext>
            </a:extLst>
          </p:cNvPr>
          <p:cNvGraphicFramePr/>
          <p:nvPr>
            <p:extLst>
              <p:ext uri="{D42A27DB-BD31-4B8C-83A1-F6EECF244321}">
                <p14:modId xmlns:p14="http://schemas.microsoft.com/office/powerpoint/2010/main" val="3629573108"/>
              </p:ext>
            </p:extLst>
          </p:nvPr>
        </p:nvGraphicFramePr>
        <p:xfrm>
          <a:off x="554162" y="3317521"/>
          <a:ext cx="3515391" cy="882520"/>
        </p:xfrm>
        <a:graphic>
          <a:graphicData uri="http://schemas.openxmlformats.org/drawingml/2006/table">
            <a:tbl>
              <a:tblPr firstRow="1" bandRow="1">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effectLst/>
              </a:tblPr>
              <a:tblGrid>
                <a:gridCol w="780081">
                  <a:extLst>
                    <a:ext uri="{9D8B030D-6E8A-4147-A177-3AD203B41FA5}">
                      <a16:colId xmlns:a16="http://schemas.microsoft.com/office/drawing/2014/main" val="32937405"/>
                    </a:ext>
                  </a:extLst>
                </a:gridCol>
                <a:gridCol w="1394848">
                  <a:extLst>
                    <a:ext uri="{9D8B030D-6E8A-4147-A177-3AD203B41FA5}">
                      <a16:colId xmlns:a16="http://schemas.microsoft.com/office/drawing/2014/main" val="20000"/>
                    </a:ext>
                  </a:extLst>
                </a:gridCol>
                <a:gridCol w="1340462">
                  <a:extLst>
                    <a:ext uri="{9D8B030D-6E8A-4147-A177-3AD203B41FA5}">
                      <a16:colId xmlns:a16="http://schemas.microsoft.com/office/drawing/2014/main" val="20001"/>
                    </a:ext>
                  </a:extLst>
                </a:gridCol>
              </a:tblGrid>
              <a:tr h="410198">
                <a:tc>
                  <a:txBody>
                    <a:bodyPr/>
                    <a:lstStyle/>
                    <a:p>
                      <a:pPr marL="0" marR="0" lvl="0" indent="0" algn="ctr" rtl="0">
                        <a:lnSpc>
                          <a:spcPct val="100000"/>
                        </a:lnSpc>
                        <a:spcBef>
                          <a:spcPts val="0"/>
                        </a:spcBef>
                        <a:spcAft>
                          <a:spcPts val="0"/>
                        </a:spcAft>
                        <a:buNone/>
                      </a:pPr>
                      <a:r>
                        <a:rPr lang="en-US" sz="1800" u="none" strike="noStrike" cap="none" dirty="0">
                          <a:solidFill>
                            <a:schemeClr val="bg1"/>
                          </a:solidFill>
                          <a:latin typeface="+mn-lt"/>
                          <a:ea typeface="Times New Roman"/>
                          <a:cs typeface="Times New Roman"/>
                          <a:sym typeface="Times New Roman"/>
                        </a:rPr>
                        <a:t>index</a:t>
                      </a:r>
                      <a:endParaRPr sz="1800" u="none" strike="noStrike" cap="none" dirty="0">
                        <a:solidFill>
                          <a:schemeClr val="bg1"/>
                        </a:solidFill>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a:noFill/>
                    </a:lnR>
                    <a:lnT w="9525" cap="flat" cmpd="sng" algn="ctr">
                      <a:solidFill>
                        <a:srgbClr val="4F81B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lang="en-US" sz="1800" b="1" u="none" strike="noStrike" kern="1200" cap="none" dirty="0" err="1">
                          <a:solidFill>
                            <a:schemeClr val="lt1"/>
                          </a:solidFill>
                          <a:latin typeface="+mn-lt"/>
                          <a:ea typeface="Times New Roman"/>
                          <a:cs typeface="Times New Roman"/>
                          <a:sym typeface="Times New Roman"/>
                        </a:rPr>
                        <a:t>subject_id</a:t>
                      </a:r>
                      <a:endParaRPr sz="1800" u="none" strike="noStrike" cap="none" dirty="0">
                        <a:latin typeface="+mn-lt"/>
                        <a:ea typeface="Times New Roman"/>
                        <a:cs typeface="Times New Roman"/>
                        <a:sym typeface="Times New Roman"/>
                      </a:endParaRPr>
                    </a:p>
                  </a:txBody>
                  <a:tcPr marL="0" marR="0" marT="0" marB="0" anchor="ctr">
                    <a:lnL w="9525" cap="flat" cmpd="sng" algn="ctr">
                      <a:noFill/>
                      <a:prstDash val="solid"/>
                    </a:lnL>
                    <a:lnR>
                      <a:noFill/>
                    </a:lnR>
                    <a:lnT w="9525" cap="flat" cmpd="sng" algn="ctr">
                      <a:solidFill>
                        <a:srgbClr val="4F81B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lang="en-US" sz="1800" b="1" u="none" strike="noStrike" kern="1200" cap="none" dirty="0">
                          <a:solidFill>
                            <a:schemeClr val="lt1"/>
                          </a:solidFill>
                          <a:latin typeface="+mn-lt"/>
                          <a:ea typeface="Times New Roman"/>
                          <a:cs typeface="Times New Roman"/>
                          <a:sym typeface="Times New Roman"/>
                        </a:rPr>
                        <a:t>comments</a:t>
                      </a:r>
                      <a:endParaRPr sz="18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4F81B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10000"/>
                  </a:ext>
                </a:extLst>
              </a:tr>
              <a:tr h="472322">
                <a:tc>
                  <a:txBody>
                    <a:bodyPr/>
                    <a:lstStyle/>
                    <a:p>
                      <a:pPr algn="ctr" rtl="0" fontAlgn="b"/>
                      <a:r>
                        <a:rPr lang="en-US" sz="1600" b="0" dirty="0">
                          <a:effectLst/>
                          <a:latin typeface="Tw Cen MT" panose="020B0602020104020603" pitchFamily="34" charset="0"/>
                        </a:rPr>
                        <a:t>1</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25400" cap="flat" cmpd="sng" algn="ctr">
                      <a:solidFill>
                        <a:srgbClr val="FFFFFF"/>
                      </a:solidFill>
                      <a:prstDash val="solid"/>
                      <a:round/>
                      <a:headEnd type="none" w="med" len="med"/>
                      <a:tailEnd type="none" w="med" len="me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800" b="0" i="0" kern="1200" dirty="0">
                          <a:solidFill>
                            <a:schemeClr val="tx1"/>
                          </a:solidFill>
                          <a:effectLst/>
                          <a:latin typeface="+mn-lt"/>
                          <a:ea typeface="+mn-ea"/>
                          <a:cs typeface="+mn-cs"/>
                        </a:rPr>
                        <a:t>10003400</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600" b="0" i="0" kern="1200" dirty="0">
                          <a:solidFill>
                            <a:schemeClr val="tx1"/>
                          </a:solidFill>
                          <a:effectLst/>
                          <a:latin typeface="+mn-lt"/>
                          <a:ea typeface="+mn-ea"/>
                          <a:cs typeface="+mn-cs"/>
                        </a:rPr>
                        <a:t>OCCASIONAL</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25400" cap="flat" cmpd="sng" algn="ctr">
                      <a:solidFill>
                        <a:srgbClr val="FFFFFF"/>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1"/>
                  </a:ext>
                </a:extLst>
              </a:tr>
            </a:tbl>
          </a:graphicData>
        </a:graphic>
      </p:graphicFrame>
      <p:graphicFrame>
        <p:nvGraphicFramePr>
          <p:cNvPr id="162" name="Occasional2">
            <a:extLst>
              <a:ext uri="{FF2B5EF4-FFF2-40B4-BE49-F238E27FC236}">
                <a16:creationId xmlns:a16="http://schemas.microsoft.com/office/drawing/2014/main" id="{8CBF2E27-74F8-57D9-0F5F-C0492BE0006C}"/>
              </a:ext>
            </a:extLst>
          </p:cNvPr>
          <p:cNvGraphicFramePr/>
          <p:nvPr>
            <p:extLst>
              <p:ext uri="{D42A27DB-BD31-4B8C-83A1-F6EECF244321}">
                <p14:modId xmlns:p14="http://schemas.microsoft.com/office/powerpoint/2010/main" val="2429909915"/>
              </p:ext>
            </p:extLst>
          </p:nvPr>
        </p:nvGraphicFramePr>
        <p:xfrm>
          <a:off x="554162" y="4204059"/>
          <a:ext cx="3515391" cy="448261"/>
        </p:xfrm>
        <a:graphic>
          <a:graphicData uri="http://schemas.openxmlformats.org/drawingml/2006/table">
            <a:tbl>
              <a:tblPr firstRow="1" bandRow="1">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effectLst/>
              </a:tblPr>
              <a:tblGrid>
                <a:gridCol w="776992">
                  <a:extLst>
                    <a:ext uri="{9D8B030D-6E8A-4147-A177-3AD203B41FA5}">
                      <a16:colId xmlns:a16="http://schemas.microsoft.com/office/drawing/2014/main" val="242183037"/>
                    </a:ext>
                  </a:extLst>
                </a:gridCol>
                <a:gridCol w="1401482">
                  <a:extLst>
                    <a:ext uri="{9D8B030D-6E8A-4147-A177-3AD203B41FA5}">
                      <a16:colId xmlns:a16="http://schemas.microsoft.com/office/drawing/2014/main" val="20000"/>
                    </a:ext>
                  </a:extLst>
                </a:gridCol>
                <a:gridCol w="1336917">
                  <a:extLst>
                    <a:ext uri="{9D8B030D-6E8A-4147-A177-3AD203B41FA5}">
                      <a16:colId xmlns:a16="http://schemas.microsoft.com/office/drawing/2014/main" val="20001"/>
                    </a:ext>
                  </a:extLst>
                </a:gridCol>
              </a:tblGrid>
              <a:tr h="448261">
                <a:tc>
                  <a:txBody>
                    <a:bodyPr/>
                    <a:lstStyle/>
                    <a:p>
                      <a:pPr algn="ctr" rtl="0" fontAlgn="b"/>
                      <a:r>
                        <a:rPr lang="en-US" sz="1600" b="0" dirty="0">
                          <a:effectLst/>
                          <a:latin typeface="Tw Cen MT" panose="020B0602020104020603" pitchFamily="34" charset="0"/>
                        </a:rPr>
                        <a:t>1</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800" b="0" i="0" kern="1200" dirty="0">
                          <a:solidFill>
                            <a:schemeClr val="tx1"/>
                          </a:solidFill>
                          <a:effectLst/>
                          <a:latin typeface="+mn-lt"/>
                          <a:ea typeface="+mn-ea"/>
                          <a:cs typeface="+mn-cs"/>
                        </a:rPr>
                        <a:t>10003400</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600" b="0" i="0" kern="1200" dirty="0">
                          <a:solidFill>
                            <a:schemeClr val="tx1"/>
                          </a:solidFill>
                          <a:effectLst/>
                          <a:latin typeface="+mn-lt"/>
                          <a:ea typeface="+mn-ea"/>
                          <a:cs typeface="+mn-cs"/>
                        </a:rPr>
                        <a:t>OCCASIONAL</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2"/>
                  </a:ext>
                </a:extLst>
              </a:tr>
            </a:tbl>
          </a:graphicData>
        </a:graphic>
      </p:graphicFrame>
      <p:graphicFrame>
        <p:nvGraphicFramePr>
          <p:cNvPr id="163" name="2+#1">
            <a:extLst>
              <a:ext uri="{FF2B5EF4-FFF2-40B4-BE49-F238E27FC236}">
                <a16:creationId xmlns:a16="http://schemas.microsoft.com/office/drawing/2014/main" id="{EABADB02-44F0-B453-87CC-B8ADA340465D}"/>
              </a:ext>
            </a:extLst>
          </p:cNvPr>
          <p:cNvGraphicFramePr/>
          <p:nvPr>
            <p:extLst>
              <p:ext uri="{D42A27DB-BD31-4B8C-83A1-F6EECF244321}">
                <p14:modId xmlns:p14="http://schemas.microsoft.com/office/powerpoint/2010/main" val="3030671487"/>
              </p:ext>
            </p:extLst>
          </p:nvPr>
        </p:nvGraphicFramePr>
        <p:xfrm>
          <a:off x="554162" y="4651458"/>
          <a:ext cx="3515391" cy="448261"/>
        </p:xfrm>
        <a:graphic>
          <a:graphicData uri="http://schemas.openxmlformats.org/drawingml/2006/table">
            <a:tbl>
              <a:tblPr firstRow="1" bandRow="1">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effectLst/>
              </a:tblPr>
              <a:tblGrid>
                <a:gridCol w="776992">
                  <a:extLst>
                    <a:ext uri="{9D8B030D-6E8A-4147-A177-3AD203B41FA5}">
                      <a16:colId xmlns:a16="http://schemas.microsoft.com/office/drawing/2014/main" val="242183037"/>
                    </a:ext>
                  </a:extLst>
                </a:gridCol>
                <a:gridCol w="1401482">
                  <a:extLst>
                    <a:ext uri="{9D8B030D-6E8A-4147-A177-3AD203B41FA5}">
                      <a16:colId xmlns:a16="http://schemas.microsoft.com/office/drawing/2014/main" val="20000"/>
                    </a:ext>
                  </a:extLst>
                </a:gridCol>
                <a:gridCol w="1336917">
                  <a:extLst>
                    <a:ext uri="{9D8B030D-6E8A-4147-A177-3AD203B41FA5}">
                      <a16:colId xmlns:a16="http://schemas.microsoft.com/office/drawing/2014/main" val="20001"/>
                    </a:ext>
                  </a:extLst>
                </a:gridCol>
              </a:tblGrid>
              <a:tr h="448261">
                <a:tc>
                  <a:txBody>
                    <a:bodyPr/>
                    <a:lstStyle/>
                    <a:p>
                      <a:pPr algn="ctr" rtl="0" fontAlgn="b"/>
                      <a:r>
                        <a:rPr lang="en-US" sz="1600" b="0" dirty="0">
                          <a:effectLst/>
                          <a:latin typeface="Tw Cen MT" panose="020B0602020104020603" pitchFamily="34" charset="0"/>
                        </a:rPr>
                        <a:t>2</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800" b="0" i="0" kern="1200" dirty="0">
                          <a:solidFill>
                            <a:schemeClr val="tx1"/>
                          </a:solidFill>
                          <a:effectLst/>
                          <a:latin typeface="+mn-lt"/>
                          <a:ea typeface="+mn-ea"/>
                          <a:cs typeface="+mn-cs"/>
                        </a:rPr>
                        <a:t>10003400</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600" b="0" i="0" kern="1200" dirty="0">
                          <a:solidFill>
                            <a:schemeClr val="tx1"/>
                          </a:solidFill>
                          <a:effectLst/>
                          <a:latin typeface="+mn-lt"/>
                          <a:ea typeface="+mn-ea"/>
                          <a:cs typeface="+mn-cs"/>
                        </a:rPr>
                        <a:t>2+</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2"/>
                  </a:ext>
                </a:extLst>
              </a:tr>
            </a:tbl>
          </a:graphicData>
        </a:graphic>
      </p:graphicFrame>
      <p:graphicFrame>
        <p:nvGraphicFramePr>
          <p:cNvPr id="164" name="1+ - #1">
            <a:extLst>
              <a:ext uri="{FF2B5EF4-FFF2-40B4-BE49-F238E27FC236}">
                <a16:creationId xmlns:a16="http://schemas.microsoft.com/office/drawing/2014/main" id="{A6AA0E18-8F57-6F4E-A4B6-CD7437FB165E}"/>
              </a:ext>
            </a:extLst>
          </p:cNvPr>
          <p:cNvGraphicFramePr/>
          <p:nvPr>
            <p:extLst>
              <p:ext uri="{D42A27DB-BD31-4B8C-83A1-F6EECF244321}">
                <p14:modId xmlns:p14="http://schemas.microsoft.com/office/powerpoint/2010/main" val="3668794070"/>
              </p:ext>
            </p:extLst>
          </p:nvPr>
        </p:nvGraphicFramePr>
        <p:xfrm>
          <a:off x="554162" y="5486992"/>
          <a:ext cx="3509365" cy="438242"/>
        </p:xfrm>
        <a:graphic>
          <a:graphicData uri="http://schemas.openxmlformats.org/drawingml/2006/table">
            <a:tbl>
              <a:tblPr firstRow="1" bandRow="1">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effectLst/>
              </a:tblPr>
              <a:tblGrid>
                <a:gridCol w="773953">
                  <a:extLst>
                    <a:ext uri="{9D8B030D-6E8A-4147-A177-3AD203B41FA5}">
                      <a16:colId xmlns:a16="http://schemas.microsoft.com/office/drawing/2014/main" val="713582922"/>
                    </a:ext>
                  </a:extLst>
                </a:gridCol>
                <a:gridCol w="1401482">
                  <a:extLst>
                    <a:ext uri="{9D8B030D-6E8A-4147-A177-3AD203B41FA5}">
                      <a16:colId xmlns:a16="http://schemas.microsoft.com/office/drawing/2014/main" val="20000"/>
                    </a:ext>
                  </a:extLst>
                </a:gridCol>
                <a:gridCol w="1333930">
                  <a:extLst>
                    <a:ext uri="{9D8B030D-6E8A-4147-A177-3AD203B41FA5}">
                      <a16:colId xmlns:a16="http://schemas.microsoft.com/office/drawing/2014/main" val="20001"/>
                    </a:ext>
                  </a:extLst>
                </a:gridCol>
              </a:tblGrid>
              <a:tr h="438242">
                <a:tc>
                  <a:txBody>
                    <a:bodyPr/>
                    <a:lstStyle/>
                    <a:p>
                      <a:pPr algn="ctr" rtl="0" fontAlgn="b"/>
                      <a:r>
                        <a:rPr lang="en-US" sz="1600" b="0" dirty="0">
                          <a:effectLst/>
                          <a:latin typeface="Tw Cen MT" panose="020B0602020104020603" pitchFamily="34" charset="0"/>
                        </a:rPr>
                        <a:t>3</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800" b="0" i="0" kern="1200" dirty="0">
                          <a:solidFill>
                            <a:schemeClr val="tx1"/>
                          </a:solidFill>
                          <a:effectLst/>
                          <a:latin typeface="+mn-lt"/>
                          <a:ea typeface="+mn-ea"/>
                          <a:cs typeface="+mn-cs"/>
                        </a:rPr>
                        <a:t>10003400</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600" b="0" i="0" kern="1200" dirty="0">
                          <a:solidFill>
                            <a:schemeClr val="tx1"/>
                          </a:solidFill>
                          <a:effectLst/>
                          <a:latin typeface="+mn-lt"/>
                          <a:ea typeface="+mn-ea"/>
                          <a:cs typeface="+mn-cs"/>
                        </a:rPr>
                        <a:t>1+</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3"/>
                  </a:ext>
                </a:extLst>
              </a:tr>
            </a:tbl>
          </a:graphicData>
        </a:graphic>
      </p:graphicFrame>
      <p:graphicFrame>
        <p:nvGraphicFramePr>
          <p:cNvPr id="165" name="2+#2">
            <a:extLst>
              <a:ext uri="{FF2B5EF4-FFF2-40B4-BE49-F238E27FC236}">
                <a16:creationId xmlns:a16="http://schemas.microsoft.com/office/drawing/2014/main" id="{38C9F5B1-8989-2580-B46D-3CE2C71FBA6F}"/>
              </a:ext>
            </a:extLst>
          </p:cNvPr>
          <p:cNvGraphicFramePr/>
          <p:nvPr>
            <p:extLst>
              <p:ext uri="{D42A27DB-BD31-4B8C-83A1-F6EECF244321}">
                <p14:modId xmlns:p14="http://schemas.microsoft.com/office/powerpoint/2010/main" val="1311943703"/>
              </p:ext>
            </p:extLst>
          </p:nvPr>
        </p:nvGraphicFramePr>
        <p:xfrm>
          <a:off x="554162" y="5056379"/>
          <a:ext cx="3515391" cy="448261"/>
        </p:xfrm>
        <a:graphic>
          <a:graphicData uri="http://schemas.openxmlformats.org/drawingml/2006/table">
            <a:tbl>
              <a:tblPr firstRow="1" bandRow="1">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effectLst/>
              </a:tblPr>
              <a:tblGrid>
                <a:gridCol w="776992">
                  <a:extLst>
                    <a:ext uri="{9D8B030D-6E8A-4147-A177-3AD203B41FA5}">
                      <a16:colId xmlns:a16="http://schemas.microsoft.com/office/drawing/2014/main" val="242183037"/>
                    </a:ext>
                  </a:extLst>
                </a:gridCol>
                <a:gridCol w="1401482">
                  <a:extLst>
                    <a:ext uri="{9D8B030D-6E8A-4147-A177-3AD203B41FA5}">
                      <a16:colId xmlns:a16="http://schemas.microsoft.com/office/drawing/2014/main" val="20000"/>
                    </a:ext>
                  </a:extLst>
                </a:gridCol>
                <a:gridCol w="1336917">
                  <a:extLst>
                    <a:ext uri="{9D8B030D-6E8A-4147-A177-3AD203B41FA5}">
                      <a16:colId xmlns:a16="http://schemas.microsoft.com/office/drawing/2014/main" val="20001"/>
                    </a:ext>
                  </a:extLst>
                </a:gridCol>
              </a:tblGrid>
              <a:tr h="448261">
                <a:tc>
                  <a:txBody>
                    <a:bodyPr/>
                    <a:lstStyle/>
                    <a:p>
                      <a:pPr algn="ctr" rtl="0" fontAlgn="b"/>
                      <a:r>
                        <a:rPr lang="en-US" sz="1600" b="0" dirty="0">
                          <a:effectLst/>
                          <a:latin typeface="Tw Cen MT" panose="020B0602020104020603" pitchFamily="34" charset="0"/>
                        </a:rPr>
                        <a:t>2</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800" b="0" i="0" kern="1200" dirty="0">
                          <a:solidFill>
                            <a:schemeClr val="tx1"/>
                          </a:solidFill>
                          <a:effectLst/>
                          <a:latin typeface="+mn-lt"/>
                          <a:ea typeface="+mn-ea"/>
                          <a:cs typeface="+mn-cs"/>
                        </a:rPr>
                        <a:t>10003400</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600" b="0" i="0" kern="1200" dirty="0">
                          <a:solidFill>
                            <a:schemeClr val="tx1"/>
                          </a:solidFill>
                          <a:effectLst/>
                          <a:latin typeface="+mn-lt"/>
                          <a:ea typeface="+mn-ea"/>
                          <a:cs typeface="+mn-cs"/>
                        </a:rPr>
                        <a:t>2+</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2"/>
                  </a:ext>
                </a:extLst>
              </a:tr>
            </a:tbl>
          </a:graphicData>
        </a:graphic>
      </p:graphicFrame>
      <p:graphicFrame>
        <p:nvGraphicFramePr>
          <p:cNvPr id="166" name="1+ - #2">
            <a:extLst>
              <a:ext uri="{FF2B5EF4-FFF2-40B4-BE49-F238E27FC236}">
                <a16:creationId xmlns:a16="http://schemas.microsoft.com/office/drawing/2014/main" id="{C90E7CE2-0221-891B-98BA-0DACBF815357}"/>
              </a:ext>
            </a:extLst>
          </p:cNvPr>
          <p:cNvGraphicFramePr/>
          <p:nvPr>
            <p:extLst>
              <p:ext uri="{D42A27DB-BD31-4B8C-83A1-F6EECF244321}">
                <p14:modId xmlns:p14="http://schemas.microsoft.com/office/powerpoint/2010/main" val="962140814"/>
              </p:ext>
            </p:extLst>
          </p:nvPr>
        </p:nvGraphicFramePr>
        <p:xfrm>
          <a:off x="554162" y="5913046"/>
          <a:ext cx="3509365" cy="438242"/>
        </p:xfrm>
        <a:graphic>
          <a:graphicData uri="http://schemas.openxmlformats.org/drawingml/2006/table">
            <a:tbl>
              <a:tblPr firstRow="1" bandRow="1">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effectLst/>
              </a:tblPr>
              <a:tblGrid>
                <a:gridCol w="773953">
                  <a:extLst>
                    <a:ext uri="{9D8B030D-6E8A-4147-A177-3AD203B41FA5}">
                      <a16:colId xmlns:a16="http://schemas.microsoft.com/office/drawing/2014/main" val="713582922"/>
                    </a:ext>
                  </a:extLst>
                </a:gridCol>
                <a:gridCol w="1401482">
                  <a:extLst>
                    <a:ext uri="{9D8B030D-6E8A-4147-A177-3AD203B41FA5}">
                      <a16:colId xmlns:a16="http://schemas.microsoft.com/office/drawing/2014/main" val="20000"/>
                    </a:ext>
                  </a:extLst>
                </a:gridCol>
                <a:gridCol w="1333930">
                  <a:extLst>
                    <a:ext uri="{9D8B030D-6E8A-4147-A177-3AD203B41FA5}">
                      <a16:colId xmlns:a16="http://schemas.microsoft.com/office/drawing/2014/main" val="20001"/>
                    </a:ext>
                  </a:extLst>
                </a:gridCol>
              </a:tblGrid>
              <a:tr h="438242">
                <a:tc>
                  <a:txBody>
                    <a:bodyPr/>
                    <a:lstStyle/>
                    <a:p>
                      <a:pPr algn="ctr" rtl="0" fontAlgn="b"/>
                      <a:r>
                        <a:rPr lang="en-US" sz="1600" b="0" dirty="0">
                          <a:effectLst/>
                          <a:latin typeface="Tw Cen MT" panose="020B0602020104020603" pitchFamily="34" charset="0"/>
                        </a:rPr>
                        <a:t>3</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800" b="0" i="0" kern="1200" dirty="0">
                          <a:solidFill>
                            <a:schemeClr val="tx1"/>
                          </a:solidFill>
                          <a:effectLst/>
                          <a:latin typeface="+mn-lt"/>
                          <a:ea typeface="+mn-ea"/>
                          <a:cs typeface="+mn-cs"/>
                        </a:rPr>
                        <a:t>10003400</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600" b="0" i="0" kern="1200" dirty="0">
                          <a:solidFill>
                            <a:schemeClr val="tx1"/>
                          </a:solidFill>
                          <a:effectLst/>
                          <a:latin typeface="+mn-lt"/>
                          <a:ea typeface="+mn-ea"/>
                          <a:cs typeface="+mn-cs"/>
                        </a:rPr>
                        <a:t>1+</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3"/>
                  </a:ext>
                </a:extLst>
              </a:tr>
            </a:tbl>
          </a:graphicData>
        </a:graphic>
      </p:graphicFrame>
      <p:graphicFrame>
        <p:nvGraphicFramePr>
          <p:cNvPr id="108" name="E9352 - #1">
            <a:extLst>
              <a:ext uri="{FF2B5EF4-FFF2-40B4-BE49-F238E27FC236}">
                <a16:creationId xmlns:a16="http://schemas.microsoft.com/office/drawing/2014/main" id="{0A5755E2-14AF-9441-BFE2-3477E9120C74}"/>
              </a:ext>
            </a:extLst>
          </p:cNvPr>
          <p:cNvGraphicFramePr/>
          <p:nvPr>
            <p:extLst>
              <p:ext uri="{D42A27DB-BD31-4B8C-83A1-F6EECF244321}">
                <p14:modId xmlns:p14="http://schemas.microsoft.com/office/powerpoint/2010/main" val="54929695"/>
              </p:ext>
            </p:extLst>
          </p:nvPr>
        </p:nvGraphicFramePr>
        <p:xfrm>
          <a:off x="4072758" y="4199560"/>
          <a:ext cx="2973219" cy="432155"/>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tblPr>
              <a:tblGrid>
                <a:gridCol w="1238160">
                  <a:extLst>
                    <a:ext uri="{9D8B030D-6E8A-4147-A177-3AD203B41FA5}">
                      <a16:colId xmlns:a16="http://schemas.microsoft.com/office/drawing/2014/main" val="20000"/>
                    </a:ext>
                  </a:extLst>
                </a:gridCol>
                <a:gridCol w="1735059">
                  <a:extLst>
                    <a:ext uri="{9D8B030D-6E8A-4147-A177-3AD203B41FA5}">
                      <a16:colId xmlns:a16="http://schemas.microsoft.com/office/drawing/2014/main" val="20001"/>
                    </a:ext>
                  </a:extLst>
                </a:gridCol>
              </a:tblGrid>
              <a:tr h="432155">
                <a:tc>
                  <a:txBody>
                    <a:bodyPr/>
                    <a:lstStyle/>
                    <a:p>
                      <a:pPr algn="ctr" rtl="0" fontAlgn="b"/>
                      <a:r>
                        <a:rPr lang="en-US" sz="1600" b="0" i="0" kern="1200" dirty="0">
                          <a:solidFill>
                            <a:schemeClr val="tx1"/>
                          </a:solidFill>
                          <a:effectLst/>
                          <a:latin typeface="+mn-lt"/>
                          <a:ea typeface="+mn-ea"/>
                          <a:cs typeface="+mn-cs"/>
                        </a:rPr>
                        <a:t>10003400</a:t>
                      </a:r>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800" b="0" i="0" kern="1200" dirty="0">
                          <a:solidFill>
                            <a:schemeClr val="tx1"/>
                          </a:solidFill>
                          <a:effectLst/>
                          <a:latin typeface="+mn-lt"/>
                          <a:ea typeface="+mn-ea"/>
                          <a:cs typeface="+mn-cs"/>
                        </a:rPr>
                        <a:t>E9352</a:t>
                      </a:r>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bl>
          </a:graphicData>
        </a:graphic>
      </p:graphicFrame>
      <p:grpSp>
        <p:nvGrpSpPr>
          <p:cNvPr id="109" name="V161 #1">
            <a:extLst>
              <a:ext uri="{FF2B5EF4-FFF2-40B4-BE49-F238E27FC236}">
                <a16:creationId xmlns:a16="http://schemas.microsoft.com/office/drawing/2014/main" id="{4F8EDBD5-C129-8D00-22C1-B06BACED5D60}"/>
              </a:ext>
            </a:extLst>
          </p:cNvPr>
          <p:cNvGrpSpPr/>
          <p:nvPr/>
        </p:nvGrpSpPr>
        <p:grpSpPr>
          <a:xfrm>
            <a:off x="4072748" y="3320087"/>
            <a:ext cx="2982371" cy="870303"/>
            <a:chOff x="8319623" y="3317521"/>
            <a:chExt cx="1187938" cy="870303"/>
          </a:xfrm>
        </p:grpSpPr>
        <p:graphicFrame>
          <p:nvGraphicFramePr>
            <p:cNvPr id="110" name="Google Shape;147;p18">
              <a:extLst>
                <a:ext uri="{FF2B5EF4-FFF2-40B4-BE49-F238E27FC236}">
                  <a16:creationId xmlns:a16="http://schemas.microsoft.com/office/drawing/2014/main" id="{EBC8F4F0-BD9D-EB4E-BC9A-211CB13466BC}"/>
                </a:ext>
              </a:extLst>
            </p:cNvPr>
            <p:cNvGraphicFramePr/>
            <p:nvPr/>
          </p:nvGraphicFramePr>
          <p:xfrm>
            <a:off x="8319623" y="3771546"/>
            <a:ext cx="1186116" cy="416278"/>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tblPr>
                <a:tblGrid>
                  <a:gridCol w="1240067">
                    <a:extLst>
                      <a:ext uri="{9D8B030D-6E8A-4147-A177-3AD203B41FA5}">
                        <a16:colId xmlns:a16="http://schemas.microsoft.com/office/drawing/2014/main" val="20000"/>
                      </a:ext>
                    </a:extLst>
                  </a:gridCol>
                  <a:gridCol w="1737731">
                    <a:extLst>
                      <a:ext uri="{9D8B030D-6E8A-4147-A177-3AD203B41FA5}">
                        <a16:colId xmlns:a16="http://schemas.microsoft.com/office/drawing/2014/main" val="20001"/>
                      </a:ext>
                    </a:extLst>
                  </a:gridCol>
                </a:tblGrid>
                <a:tr h="416278">
                  <a:tc>
                    <a:txBody>
                      <a:bodyPr/>
                      <a:lstStyle/>
                      <a:p>
                        <a:pPr algn="ctr" rtl="0" fontAlgn="b"/>
                        <a:r>
                          <a:rPr lang="en-US" sz="1600" b="0" dirty="0">
                            <a:effectLst/>
                            <a:latin typeface="Tw Cen MT" panose="020B0602020104020603" pitchFamily="34" charset="0"/>
                          </a:rPr>
                          <a:t>10003400</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800" b="0" i="0" kern="1200" dirty="0">
                            <a:solidFill>
                              <a:schemeClr val="tx1"/>
                            </a:solidFill>
                            <a:effectLst/>
                            <a:latin typeface="+mn-lt"/>
                            <a:ea typeface="+mn-ea"/>
                            <a:cs typeface="+mn-cs"/>
                          </a:rPr>
                          <a:t>V161</a:t>
                        </a:r>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bl>
            </a:graphicData>
          </a:graphic>
        </p:graphicFrame>
        <p:graphicFrame>
          <p:nvGraphicFramePr>
            <p:cNvPr id="111" name="Google Shape;147;p18">
              <a:extLst>
                <a:ext uri="{FF2B5EF4-FFF2-40B4-BE49-F238E27FC236}">
                  <a16:creationId xmlns:a16="http://schemas.microsoft.com/office/drawing/2014/main" id="{FC1BCC58-8395-9124-5BE4-4795494C1147}"/>
                </a:ext>
              </a:extLst>
            </p:cNvPr>
            <p:cNvGraphicFramePr/>
            <p:nvPr/>
          </p:nvGraphicFramePr>
          <p:xfrm>
            <a:off x="8319623" y="3317521"/>
            <a:ext cx="1187938" cy="440267"/>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1241971">
                    <a:extLst>
                      <a:ext uri="{9D8B030D-6E8A-4147-A177-3AD203B41FA5}">
                        <a16:colId xmlns:a16="http://schemas.microsoft.com/office/drawing/2014/main" val="20000"/>
                      </a:ext>
                    </a:extLst>
                  </a:gridCol>
                  <a:gridCol w="1740400">
                    <a:extLst>
                      <a:ext uri="{9D8B030D-6E8A-4147-A177-3AD203B41FA5}">
                        <a16:colId xmlns:a16="http://schemas.microsoft.com/office/drawing/2014/main" val="20001"/>
                      </a:ext>
                    </a:extLst>
                  </a:gridCol>
                </a:tblGrid>
                <a:tr h="440267">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kumimoji="0" lang="en-US" sz="1800" b="1" i="0" u="none" strike="noStrike" kern="1200" cap="none" spc="0" normalizeH="0" baseline="0" noProof="0" dirty="0" err="1">
                            <a:ln>
                              <a:noFill/>
                            </a:ln>
                            <a:solidFill>
                              <a:prstClr val="white"/>
                            </a:solidFill>
                            <a:effectLst/>
                            <a:uLnTx/>
                            <a:uFillTx/>
                            <a:latin typeface="+mn-lt"/>
                            <a:ea typeface="Times New Roman"/>
                            <a:cs typeface="Times New Roman"/>
                            <a:sym typeface="Times New Roman"/>
                          </a:rPr>
                          <a:t>subject_id</a:t>
                        </a:r>
                        <a:endParaRPr kumimoji="0" lang="en-US" sz="1800" b="1" i="0" u="none" strike="noStrike" kern="1200" cap="none" spc="0" normalizeH="0" baseline="0" noProof="0" dirty="0">
                          <a:ln>
                            <a:noFill/>
                          </a:ln>
                          <a:solidFill>
                            <a:prstClr val="white"/>
                          </a:solidFill>
                          <a:effectLst/>
                          <a:uLnTx/>
                          <a:uFillTx/>
                          <a:latin typeface="+mn-lt"/>
                          <a:ea typeface="Times New Roman"/>
                          <a:cs typeface="Times New Roman"/>
                          <a:sym typeface="Times New Roman"/>
                        </a:endParaRPr>
                      </a:p>
                    </a:txBody>
                    <a:tcPr marL="0" marR="0" marT="0" marB="0" anchor="ctr">
                      <a:lnL w="9525" cap="flat" cmpd="sng" algn="ctr">
                        <a:solidFill>
                          <a:srgbClr val="C0504D">
                            <a:shade val="95000"/>
                            <a:satMod val="105000"/>
                          </a:srgbClr>
                        </a:solidFill>
                        <a:prstDash val="solid"/>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kumimoji="0" lang="en-US" sz="1800" b="1" i="0" u="none" strike="noStrike" kern="1200" cap="none" spc="0" normalizeH="0" baseline="0" noProof="0" dirty="0" err="1">
                            <a:ln>
                              <a:noFill/>
                            </a:ln>
                            <a:solidFill>
                              <a:prstClr val="white"/>
                            </a:solidFill>
                            <a:effectLst/>
                            <a:uLnTx/>
                            <a:uFillTx/>
                            <a:latin typeface="+mn-lt"/>
                            <a:ea typeface="Times New Roman"/>
                            <a:cs typeface="Times New Roman"/>
                            <a:sym typeface="Times New Roman"/>
                          </a:rPr>
                          <a:t>icd_code</a:t>
                        </a:r>
                        <a:endParaRPr sz="6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extLst>
                    <a:ext uri="{0D108BD9-81ED-4DB2-BD59-A6C34878D82A}">
                      <a16:rowId xmlns:a16="http://schemas.microsoft.com/office/drawing/2014/main" val="10000"/>
                    </a:ext>
                  </a:extLst>
                </a:tr>
              </a:tbl>
            </a:graphicData>
          </a:graphic>
        </p:graphicFrame>
      </p:grpSp>
    </p:spTree>
    <p:extLst>
      <p:ext uri="{BB962C8B-B14F-4D97-AF65-F5344CB8AC3E}">
        <p14:creationId xmlns:p14="http://schemas.microsoft.com/office/powerpoint/2010/main" val="389011372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6"/>
                                        </p:tgtEl>
                                        <p:attrNameLst>
                                          <p:attrName>style.visibility</p:attrName>
                                        </p:attrNameLst>
                                      </p:cBhvr>
                                      <p:to>
                                        <p:strVal val="visible"/>
                                      </p:to>
                                    </p:set>
                                    <p:animEffect transition="in" filter="fade">
                                      <p:cBhvr>
                                        <p:cTn id="7" dur="500"/>
                                        <p:tgtEl>
                                          <p:spTgt spid="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8BFCC5F0-7A4E-CBC4-CD1D-0EC561F93CFC}"/>
              </a:ext>
            </a:extLst>
          </p:cNvPr>
          <p:cNvSpPr>
            <a:spLocks noGrp="1"/>
          </p:cNvSpPr>
          <p:nvPr>
            <p:ph type="title"/>
          </p:nvPr>
        </p:nvSpPr>
        <p:spPr/>
        <p:txBody>
          <a:bodyPr/>
          <a:lstStyle/>
          <a:p>
            <a:endParaRPr lang="en-US" dirty="0"/>
          </a:p>
        </p:txBody>
      </p:sp>
      <p:sp>
        <p:nvSpPr>
          <p:cNvPr id="4" name="Slide Number Placeholder 3">
            <a:extLst>
              <a:ext uri="{FF2B5EF4-FFF2-40B4-BE49-F238E27FC236}">
                <a16:creationId xmlns:a16="http://schemas.microsoft.com/office/drawing/2014/main" id="{A7222D0B-CD2D-8D6B-63A7-30CDACB87F10}"/>
              </a:ext>
            </a:extLst>
          </p:cNvPr>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46</a:t>
            </a:fld>
            <a:endParaRPr lang="en-US">
              <a:solidFill>
                <a:prstClr val="black">
                  <a:lumMod val="95000"/>
                  <a:lumOff val="5000"/>
                </a:prstClr>
              </a:solidFill>
            </a:endParaRPr>
          </a:p>
        </p:txBody>
      </p:sp>
      <p:graphicFrame>
        <p:nvGraphicFramePr>
          <p:cNvPr id="5" name="Google Shape;147;p18">
            <a:extLst>
              <a:ext uri="{FF2B5EF4-FFF2-40B4-BE49-F238E27FC236}">
                <a16:creationId xmlns:a16="http://schemas.microsoft.com/office/drawing/2014/main" id="{2CD5CB4E-88C9-ACB2-1FC1-72EF6C428D8C}"/>
              </a:ext>
            </a:extLst>
          </p:cNvPr>
          <p:cNvGraphicFramePr/>
          <p:nvPr>
            <p:extLst>
              <p:ext uri="{D42A27DB-BD31-4B8C-83A1-F6EECF244321}">
                <p14:modId xmlns:p14="http://schemas.microsoft.com/office/powerpoint/2010/main" val="521461891"/>
              </p:ext>
            </p:extLst>
          </p:nvPr>
        </p:nvGraphicFramePr>
        <p:xfrm>
          <a:off x="686746" y="2640541"/>
          <a:ext cx="2569464" cy="2629452"/>
        </p:xfrm>
        <a:graphic>
          <a:graphicData uri="http://schemas.openxmlformats.org/drawingml/2006/table">
            <a:tbl>
              <a:tblPr firstRow="1" bandRow="1">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effectLst>
                  <a:outerShdw blurRad="40000" dist="20000" dir="5400000" rotWithShape="0">
                    <a:srgbClr val="000000">
                      <a:alpha val="38000"/>
                    </a:srgbClr>
                  </a:outerShdw>
                </a:effectLst>
              </a:tblPr>
              <a:tblGrid>
                <a:gridCol w="1320398">
                  <a:extLst>
                    <a:ext uri="{9D8B030D-6E8A-4147-A177-3AD203B41FA5}">
                      <a16:colId xmlns:a16="http://schemas.microsoft.com/office/drawing/2014/main" val="20000"/>
                    </a:ext>
                  </a:extLst>
                </a:gridCol>
                <a:gridCol w="1249066">
                  <a:extLst>
                    <a:ext uri="{9D8B030D-6E8A-4147-A177-3AD203B41FA5}">
                      <a16:colId xmlns:a16="http://schemas.microsoft.com/office/drawing/2014/main" val="20001"/>
                    </a:ext>
                  </a:extLst>
                </a:gridCol>
              </a:tblGrid>
              <a:tr h="438242">
                <a:tc gridSpan="2">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endParaRPr sz="18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a:noFill/>
                    </a:lnR>
                    <a:lnT w="9525" cap="flat" cmpd="sng" algn="ctr">
                      <a:solidFill>
                        <a:srgbClr val="4F81BD">
                          <a:shade val="95000"/>
                          <a:satMod val="105000"/>
                        </a:srgbClr>
                      </a:solidFill>
                      <a:prstDash val="solid"/>
                    </a:lnT>
                    <a:lnB w="25400" cap="flat" cmpd="sng" algn="ctr">
                      <a:solidFill>
                        <a:srgbClr val="FFFFFF"/>
                      </a:solidFill>
                      <a:prstDash val="solid"/>
                    </a:lnB>
                    <a:lnTlToBr w="12700" cmpd="sng">
                      <a:noFill/>
                      <a:prstDash val="solid"/>
                    </a:lnTlToBr>
                    <a:lnBlToTr w="12700" cmpd="sng">
                      <a:noFill/>
                      <a:prstDash val="solid"/>
                    </a:lnBlToTr>
                    <a:solidFill>
                      <a:srgbClr val="4F81BD"/>
                    </a:solidFill>
                  </a:tcPr>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endParaRPr sz="18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4F81B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10000"/>
                  </a:ext>
                </a:extLst>
              </a:tr>
              <a:tr h="438242">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4F81BD">
                        <a:alpha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25400" cap="flat" cmpd="sng" algn="ctr">
                      <a:solidFill>
                        <a:srgbClr val="FFFFFF"/>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4F81BD">
                        <a:alpha val="40000"/>
                      </a:srgbClr>
                    </a:solidFill>
                  </a:tcPr>
                </a:tc>
                <a:extLst>
                  <a:ext uri="{0D108BD9-81ED-4DB2-BD59-A6C34878D82A}">
                    <a16:rowId xmlns:a16="http://schemas.microsoft.com/office/drawing/2014/main" val="10001"/>
                  </a:ext>
                </a:extLst>
              </a:tr>
              <a:tr h="438242">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2"/>
                  </a:ext>
                </a:extLst>
              </a:tr>
              <a:tr h="438242">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3"/>
                  </a:ext>
                </a:extLst>
              </a:tr>
              <a:tr h="438242">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6"/>
                  </a:ext>
                </a:extLst>
              </a:tr>
              <a:tr h="438242">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391442035"/>
                  </a:ext>
                </a:extLst>
              </a:tr>
            </a:tbl>
          </a:graphicData>
        </a:graphic>
      </p:graphicFrame>
      <p:graphicFrame>
        <p:nvGraphicFramePr>
          <p:cNvPr id="6" name="Google Shape;147;p18">
            <a:extLst>
              <a:ext uri="{FF2B5EF4-FFF2-40B4-BE49-F238E27FC236}">
                <a16:creationId xmlns:a16="http://schemas.microsoft.com/office/drawing/2014/main" id="{0AF6E982-1F32-0B66-2441-1BD9A595E4FB}"/>
              </a:ext>
            </a:extLst>
          </p:cNvPr>
          <p:cNvGraphicFramePr/>
          <p:nvPr>
            <p:extLst>
              <p:ext uri="{D42A27DB-BD31-4B8C-83A1-F6EECF244321}">
                <p14:modId xmlns:p14="http://schemas.microsoft.com/office/powerpoint/2010/main" val="1847197384"/>
              </p:ext>
            </p:extLst>
          </p:nvPr>
        </p:nvGraphicFramePr>
        <p:xfrm>
          <a:off x="4685594" y="2634896"/>
          <a:ext cx="2571461" cy="2641602"/>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1070853">
                  <a:extLst>
                    <a:ext uri="{9D8B030D-6E8A-4147-A177-3AD203B41FA5}">
                      <a16:colId xmlns:a16="http://schemas.microsoft.com/office/drawing/2014/main" val="20000"/>
                    </a:ext>
                  </a:extLst>
                </a:gridCol>
                <a:gridCol w="1500608">
                  <a:extLst>
                    <a:ext uri="{9D8B030D-6E8A-4147-A177-3AD203B41FA5}">
                      <a16:colId xmlns:a16="http://schemas.microsoft.com/office/drawing/2014/main" val="20001"/>
                    </a:ext>
                  </a:extLst>
                </a:gridCol>
              </a:tblGrid>
              <a:tr h="440267">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endParaRPr sz="600" u="none" strike="noStrike" cap="none" dirty="0">
                        <a:latin typeface="+mn-lt"/>
                        <a:ea typeface="Times New Roman"/>
                        <a:cs typeface="Times New Roman"/>
                        <a:sym typeface="Times New Roman"/>
                      </a:endParaRPr>
                    </a:p>
                  </a:txBody>
                  <a:tcPr marL="0" marR="0" marT="0" marB="0" anchor="ctr">
                    <a:lnL w="9525" cap="flat" cmpd="sng" algn="ctr">
                      <a:solidFill>
                        <a:srgbClr val="C0504D">
                          <a:shade val="95000"/>
                          <a:satMod val="105000"/>
                        </a:srgbClr>
                      </a:solidFill>
                      <a:prstDash val="solid"/>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endParaRPr sz="6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extLst>
                  <a:ext uri="{0D108BD9-81ED-4DB2-BD59-A6C34878D82A}">
                    <a16:rowId xmlns:a16="http://schemas.microsoft.com/office/drawing/2014/main" val="10000"/>
                  </a:ext>
                </a:extLst>
              </a:tr>
              <a:tr h="440267">
                <a:tc>
                  <a:txBody>
                    <a:bodyPr/>
                    <a:lstStyle/>
                    <a:p>
                      <a:pPr algn="ctr" rtl="0" fontAlgn="b"/>
                      <a:endParaRPr lang="en-US" sz="1600" b="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C0504D">
                        <a:alpha val="40000"/>
                      </a:srgbClr>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C0504D">
                        <a:alpha val="40000"/>
                      </a:srgbClr>
                    </a:solidFill>
                  </a:tcPr>
                </a:tc>
                <a:extLst>
                  <a:ext uri="{0D108BD9-81ED-4DB2-BD59-A6C34878D82A}">
                    <a16:rowId xmlns:a16="http://schemas.microsoft.com/office/drawing/2014/main" val="10001"/>
                  </a:ext>
                </a:extLst>
              </a:tr>
              <a:tr h="440267">
                <a:tc>
                  <a:txBody>
                    <a:bodyPr/>
                    <a:lstStyle/>
                    <a:p>
                      <a:pPr algn="ctr" rtl="0" fontAlgn="b"/>
                      <a:endParaRPr lang="en-US" sz="1600" b="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endParaRPr lang="en-US" sz="1600" b="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r h="440267">
                <a:tc>
                  <a:txBody>
                    <a:bodyPr/>
                    <a:lstStyle/>
                    <a:p>
                      <a:pPr algn="ctr" rtl="0" fontAlgn="b"/>
                      <a:endParaRPr lang="en-US" sz="1600" b="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3"/>
                  </a:ext>
                </a:extLst>
              </a:tr>
              <a:tr h="440267">
                <a:tc>
                  <a:txBody>
                    <a:bodyPr/>
                    <a:lstStyle/>
                    <a:p>
                      <a:pPr algn="ctr" rtl="0" fontAlgn="b"/>
                      <a:endParaRPr lang="en-US" sz="1600" b="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endParaRPr lang="en-US" sz="1600" b="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6"/>
                  </a:ext>
                </a:extLst>
              </a:tr>
              <a:tr h="440267">
                <a:tc>
                  <a:txBody>
                    <a:bodyPr/>
                    <a:lstStyle/>
                    <a:p>
                      <a:pPr algn="ctr" rtl="0" fontAlgn="b"/>
                      <a:endParaRPr lang="en-US" sz="1600" b="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391442035"/>
                  </a:ext>
                </a:extLst>
              </a:tr>
            </a:tbl>
          </a:graphicData>
        </a:graphic>
      </p:graphicFrame>
      <p:graphicFrame>
        <p:nvGraphicFramePr>
          <p:cNvPr id="11" name="Google Shape;147;p18">
            <a:extLst>
              <a:ext uri="{FF2B5EF4-FFF2-40B4-BE49-F238E27FC236}">
                <a16:creationId xmlns:a16="http://schemas.microsoft.com/office/drawing/2014/main" id="{C4396C5B-853A-8D1C-1DDD-6AB94B4ED20F}"/>
              </a:ext>
            </a:extLst>
          </p:cNvPr>
          <p:cNvGraphicFramePr/>
          <p:nvPr>
            <p:extLst>
              <p:ext uri="{D42A27DB-BD31-4B8C-83A1-F6EECF244321}">
                <p14:modId xmlns:p14="http://schemas.microsoft.com/office/powerpoint/2010/main" val="3975525510"/>
              </p:ext>
            </p:extLst>
          </p:nvPr>
        </p:nvGraphicFramePr>
        <p:xfrm>
          <a:off x="8688916" y="2656915"/>
          <a:ext cx="2268581" cy="2642160"/>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944723">
                  <a:extLst>
                    <a:ext uri="{9D8B030D-6E8A-4147-A177-3AD203B41FA5}">
                      <a16:colId xmlns:a16="http://schemas.microsoft.com/office/drawing/2014/main" val="20000"/>
                    </a:ext>
                  </a:extLst>
                </a:gridCol>
                <a:gridCol w="1323858">
                  <a:extLst>
                    <a:ext uri="{9D8B030D-6E8A-4147-A177-3AD203B41FA5}">
                      <a16:colId xmlns:a16="http://schemas.microsoft.com/office/drawing/2014/main" val="20001"/>
                    </a:ext>
                  </a:extLst>
                </a:gridCol>
              </a:tblGrid>
              <a:tr h="440360">
                <a:tc>
                  <a:txBody>
                    <a:bodyPr/>
                    <a:lstStyle/>
                    <a:p>
                      <a:pPr algn="ctr" rtl="0" fontAlgn="b"/>
                      <a:endParaRPr lang="en-US" sz="1800" b="1" dirty="0">
                        <a:solidFill>
                          <a:srgbClr val="FFFFFF"/>
                        </a:solidFill>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lnL>
                    <a:lnR>
                      <a:noFill/>
                    </a:lnR>
                    <a:lnT w="9525" cap="flat" cmpd="sng" algn="ctr">
                      <a:solidFill>
                        <a:srgbClr val="C0504D">
                          <a:shade val="95000"/>
                          <a:satMod val="105000"/>
                        </a:srgbClr>
                      </a:solidFill>
                      <a:prstDash val="soli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C39BFF"/>
                    </a:solidFill>
                  </a:tcPr>
                </a:tc>
                <a:tc>
                  <a:txBody>
                    <a:bodyPr/>
                    <a:lstStyle/>
                    <a:p>
                      <a:pPr algn="ctr" rtl="0" fontAlgn="b"/>
                      <a:endParaRPr lang="en-US" sz="1800" b="1">
                        <a:solidFill>
                          <a:srgbClr val="FFFFFF"/>
                        </a:solidFill>
                        <a:effectLst/>
                        <a:latin typeface="Tw Cen MT" panose="020B0602020104020603" pitchFamily="34" charset="0"/>
                      </a:endParaRPr>
                    </a:p>
                  </a:txBody>
                  <a:tcPr marL="28575" marR="28575" marT="19050" marB="19050" anchor="ctr">
                    <a:lnL>
                      <a:noFill/>
                    </a:lnL>
                    <a:lnR>
                      <a:noFill/>
                    </a:lnR>
                    <a:lnT w="9525" cap="flat" cmpd="sng" algn="ctr">
                      <a:solidFill>
                        <a:srgbClr val="C0504D">
                          <a:shade val="95000"/>
                          <a:satMod val="105000"/>
                        </a:srgbClr>
                      </a:solidFill>
                      <a:prstDash val="soli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C39BFF"/>
                    </a:solidFill>
                  </a:tcPr>
                </a:tc>
                <a:extLst>
                  <a:ext uri="{0D108BD9-81ED-4DB2-BD59-A6C34878D82A}">
                    <a16:rowId xmlns:a16="http://schemas.microsoft.com/office/drawing/2014/main" val="10000"/>
                  </a:ext>
                </a:extLst>
              </a:tr>
              <a:tr h="440360">
                <a:tc>
                  <a:txBody>
                    <a:bodyPr/>
                    <a:lstStyle/>
                    <a:p>
                      <a:pPr algn="ctr" rtl="0" fontAlgn="b"/>
                      <a:endParaRPr lang="en-US" sz="1600" b="0" dirty="0">
                        <a:effectLst/>
                        <a:latin typeface="Tw Cen MT" panose="020B0602020104020603" pitchFamily="34" charset="0"/>
                      </a:endParaRP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tc>
                  <a:txBody>
                    <a:bodyPr/>
                    <a:lstStyle/>
                    <a:p>
                      <a:pPr algn="ctr" rtl="0" fontAlgn="b"/>
                      <a:endParaRPr lang="en-US" sz="1600" b="0">
                        <a:effectLst/>
                        <a:latin typeface="Tw Cen MT" panose="020B0602020104020603" pitchFamily="34" charset="0"/>
                      </a:endParaRP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extLst>
                  <a:ext uri="{0D108BD9-81ED-4DB2-BD59-A6C34878D82A}">
                    <a16:rowId xmlns:a16="http://schemas.microsoft.com/office/drawing/2014/main" val="10001"/>
                  </a:ext>
                </a:extLst>
              </a:tr>
              <a:tr h="440360">
                <a:tc>
                  <a:txBody>
                    <a:bodyPr/>
                    <a:lstStyle/>
                    <a:p>
                      <a:pPr algn="ctr" rtl="0" fontAlgn="b"/>
                      <a:endParaRPr lang="en-US" sz="1600" b="0">
                        <a:effectLst/>
                        <a:latin typeface="Tw Cen MT" panose="020B0602020104020603" pitchFamily="34" charset="0"/>
                      </a:endParaRP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extLst>
                  <a:ext uri="{0D108BD9-81ED-4DB2-BD59-A6C34878D82A}">
                    <a16:rowId xmlns:a16="http://schemas.microsoft.com/office/drawing/2014/main" val="10002"/>
                  </a:ext>
                </a:extLst>
              </a:tr>
              <a:tr h="440360">
                <a:tc>
                  <a:txBody>
                    <a:bodyPr/>
                    <a:lstStyle/>
                    <a:p>
                      <a:pPr algn="ctr" rtl="0" fontAlgn="b"/>
                      <a:endParaRPr lang="en-US" sz="1600" b="0">
                        <a:effectLst/>
                        <a:latin typeface="Tw Cen MT" panose="020B0602020104020603" pitchFamily="34" charset="0"/>
                      </a:endParaRP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extLst>
                  <a:ext uri="{0D108BD9-81ED-4DB2-BD59-A6C34878D82A}">
                    <a16:rowId xmlns:a16="http://schemas.microsoft.com/office/drawing/2014/main" val="10003"/>
                  </a:ext>
                </a:extLst>
              </a:tr>
              <a:tr h="440360">
                <a:tc>
                  <a:txBody>
                    <a:bodyPr/>
                    <a:lstStyle/>
                    <a:p>
                      <a:pPr algn="ctr" rtl="0" fontAlgn="b"/>
                      <a:endParaRPr lang="en-US" sz="1600" b="0">
                        <a:effectLst/>
                        <a:latin typeface="Tw Cen MT" panose="020B0602020104020603" pitchFamily="34" charset="0"/>
                      </a:endParaRP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extLst>
                  <a:ext uri="{0D108BD9-81ED-4DB2-BD59-A6C34878D82A}">
                    <a16:rowId xmlns:a16="http://schemas.microsoft.com/office/drawing/2014/main" val="10006"/>
                  </a:ext>
                </a:extLst>
              </a:tr>
              <a:tr h="440360">
                <a:tc>
                  <a:txBody>
                    <a:bodyPr/>
                    <a:lstStyle/>
                    <a:p>
                      <a:pPr algn="ctr" rtl="0" fontAlgn="b"/>
                      <a:endParaRPr lang="en-US" sz="1600" b="0">
                        <a:effectLst/>
                        <a:latin typeface="Tw Cen MT" panose="020B0602020104020603" pitchFamily="34" charset="0"/>
                      </a:endParaRP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extLst>
                  <a:ext uri="{0D108BD9-81ED-4DB2-BD59-A6C34878D82A}">
                    <a16:rowId xmlns:a16="http://schemas.microsoft.com/office/drawing/2014/main" val="1391442035"/>
                  </a:ext>
                </a:extLst>
              </a:tr>
            </a:tbl>
          </a:graphicData>
        </a:graphic>
      </p:graphicFrame>
      <p:grpSp>
        <p:nvGrpSpPr>
          <p:cNvPr id="28" name="Group 27">
            <a:extLst>
              <a:ext uri="{FF2B5EF4-FFF2-40B4-BE49-F238E27FC236}">
                <a16:creationId xmlns:a16="http://schemas.microsoft.com/office/drawing/2014/main" id="{755E1874-E899-58CA-E10A-641B1B8E5994}"/>
              </a:ext>
            </a:extLst>
          </p:cNvPr>
          <p:cNvGrpSpPr/>
          <p:nvPr/>
        </p:nvGrpSpPr>
        <p:grpSpPr>
          <a:xfrm>
            <a:off x="3267075" y="3292475"/>
            <a:ext cx="1419225" cy="1780540"/>
            <a:chOff x="2371725" y="2082800"/>
            <a:chExt cx="1419225" cy="1780540"/>
          </a:xfrm>
        </p:grpSpPr>
        <p:cxnSp>
          <p:nvCxnSpPr>
            <p:cNvPr id="13" name="Straight Arrow Connector 12">
              <a:extLst>
                <a:ext uri="{FF2B5EF4-FFF2-40B4-BE49-F238E27FC236}">
                  <a16:creationId xmlns:a16="http://schemas.microsoft.com/office/drawing/2014/main" id="{C58D92A2-41C2-45FA-979F-08A11D6D1EB7}"/>
                </a:ext>
              </a:extLst>
            </p:cNvPr>
            <p:cNvCxnSpPr>
              <a:cxnSpLocks/>
            </p:cNvCxnSpPr>
            <p:nvPr/>
          </p:nvCxnSpPr>
          <p:spPr>
            <a:xfrm>
              <a:off x="2406650" y="2108200"/>
              <a:ext cx="1350010" cy="1755140"/>
            </a:xfrm>
            <a:prstGeom prst="straightConnector1">
              <a:avLst/>
            </a:prstGeom>
            <a:ln>
              <a:headEnd type="triangle"/>
              <a:tailEnd type="triangle"/>
            </a:ln>
          </p:spPr>
          <p:style>
            <a:lnRef idx="1">
              <a:schemeClr val="accent5"/>
            </a:lnRef>
            <a:fillRef idx="0">
              <a:schemeClr val="accent5"/>
            </a:fillRef>
            <a:effectRef idx="0">
              <a:schemeClr val="accent5"/>
            </a:effectRef>
            <a:fontRef idx="minor">
              <a:schemeClr val="tx1"/>
            </a:fontRef>
          </p:style>
        </p:cxnSp>
        <p:cxnSp>
          <p:nvCxnSpPr>
            <p:cNvPr id="14" name="Straight Arrow Connector 13">
              <a:extLst>
                <a:ext uri="{FF2B5EF4-FFF2-40B4-BE49-F238E27FC236}">
                  <a16:creationId xmlns:a16="http://schemas.microsoft.com/office/drawing/2014/main" id="{F9E3AB78-EDC2-016A-C492-322B4ADACD1B}"/>
                </a:ext>
              </a:extLst>
            </p:cNvPr>
            <p:cNvCxnSpPr>
              <a:cxnSpLocks/>
            </p:cNvCxnSpPr>
            <p:nvPr/>
          </p:nvCxnSpPr>
          <p:spPr>
            <a:xfrm>
              <a:off x="2400300" y="2089150"/>
              <a:ext cx="1352550" cy="1352550"/>
            </a:xfrm>
            <a:prstGeom prst="straightConnector1">
              <a:avLst/>
            </a:prstGeom>
            <a:ln>
              <a:headEnd type="triangle"/>
              <a:tailEnd type="triangle"/>
            </a:ln>
          </p:spPr>
          <p:style>
            <a:lnRef idx="1">
              <a:schemeClr val="accent4"/>
            </a:lnRef>
            <a:fillRef idx="0">
              <a:schemeClr val="accent4"/>
            </a:fillRef>
            <a:effectRef idx="0">
              <a:schemeClr val="accent4"/>
            </a:effectRef>
            <a:fontRef idx="minor">
              <a:schemeClr val="tx1"/>
            </a:fontRef>
          </p:style>
        </p:cxnSp>
        <p:cxnSp>
          <p:nvCxnSpPr>
            <p:cNvPr id="16" name="Straight Arrow Connector 15">
              <a:extLst>
                <a:ext uri="{FF2B5EF4-FFF2-40B4-BE49-F238E27FC236}">
                  <a16:creationId xmlns:a16="http://schemas.microsoft.com/office/drawing/2014/main" id="{F7552A0F-C717-6240-310C-762A87670E08}"/>
                </a:ext>
              </a:extLst>
            </p:cNvPr>
            <p:cNvCxnSpPr>
              <a:cxnSpLocks/>
            </p:cNvCxnSpPr>
            <p:nvPr/>
          </p:nvCxnSpPr>
          <p:spPr>
            <a:xfrm>
              <a:off x="2409825" y="2082800"/>
              <a:ext cx="1368425" cy="8890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A9DF946-B9F0-4826-AF30-7998D67C26D7}"/>
                </a:ext>
              </a:extLst>
            </p:cNvPr>
            <p:cNvCxnSpPr>
              <a:cxnSpLocks/>
            </p:cNvCxnSpPr>
            <p:nvPr/>
          </p:nvCxnSpPr>
          <p:spPr>
            <a:xfrm>
              <a:off x="2374900" y="2101850"/>
              <a:ext cx="1400175" cy="434975"/>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a:extLst>
                <a:ext uri="{FF2B5EF4-FFF2-40B4-BE49-F238E27FC236}">
                  <a16:creationId xmlns:a16="http://schemas.microsoft.com/office/drawing/2014/main" id="{262513FE-D7A4-D73B-E312-B868E50EF8A8}"/>
                </a:ext>
              </a:extLst>
            </p:cNvPr>
            <p:cNvCxnSpPr>
              <a:cxnSpLocks/>
            </p:cNvCxnSpPr>
            <p:nvPr/>
          </p:nvCxnSpPr>
          <p:spPr>
            <a:xfrm>
              <a:off x="2371725" y="2101850"/>
              <a:ext cx="1419225" cy="2222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grpSp>
      <p:grpSp>
        <p:nvGrpSpPr>
          <p:cNvPr id="29" name="Group 28">
            <a:extLst>
              <a:ext uri="{FF2B5EF4-FFF2-40B4-BE49-F238E27FC236}">
                <a16:creationId xmlns:a16="http://schemas.microsoft.com/office/drawing/2014/main" id="{C34E5EE7-6E96-9299-A498-28E8FBBBDDCB}"/>
              </a:ext>
            </a:extLst>
          </p:cNvPr>
          <p:cNvGrpSpPr/>
          <p:nvPr/>
        </p:nvGrpSpPr>
        <p:grpSpPr>
          <a:xfrm flipV="1">
            <a:off x="3282950" y="3317875"/>
            <a:ext cx="1419225" cy="1780540"/>
            <a:chOff x="2371725" y="2082800"/>
            <a:chExt cx="1419225" cy="1780540"/>
          </a:xfrm>
        </p:grpSpPr>
        <p:cxnSp>
          <p:nvCxnSpPr>
            <p:cNvPr id="30" name="Straight Arrow Connector 29">
              <a:extLst>
                <a:ext uri="{FF2B5EF4-FFF2-40B4-BE49-F238E27FC236}">
                  <a16:creationId xmlns:a16="http://schemas.microsoft.com/office/drawing/2014/main" id="{F85673BF-B558-8D9C-8055-CE4E36B51391}"/>
                </a:ext>
              </a:extLst>
            </p:cNvPr>
            <p:cNvCxnSpPr>
              <a:cxnSpLocks/>
            </p:cNvCxnSpPr>
            <p:nvPr/>
          </p:nvCxnSpPr>
          <p:spPr>
            <a:xfrm>
              <a:off x="2406650" y="2108200"/>
              <a:ext cx="1350010" cy="1755140"/>
            </a:xfrm>
            <a:prstGeom prst="straightConnector1">
              <a:avLst/>
            </a:prstGeom>
            <a:ln>
              <a:headEnd type="triangle"/>
              <a:tailEnd type="triangle"/>
            </a:ln>
          </p:spPr>
          <p:style>
            <a:lnRef idx="1">
              <a:schemeClr val="accent5"/>
            </a:lnRef>
            <a:fillRef idx="0">
              <a:schemeClr val="accent5"/>
            </a:fillRef>
            <a:effectRef idx="0">
              <a:schemeClr val="accent5"/>
            </a:effectRef>
            <a:fontRef idx="minor">
              <a:schemeClr val="tx1"/>
            </a:fontRef>
          </p:style>
        </p:cxnSp>
        <p:cxnSp>
          <p:nvCxnSpPr>
            <p:cNvPr id="31" name="Straight Arrow Connector 30">
              <a:extLst>
                <a:ext uri="{FF2B5EF4-FFF2-40B4-BE49-F238E27FC236}">
                  <a16:creationId xmlns:a16="http://schemas.microsoft.com/office/drawing/2014/main" id="{C7537AA1-A7B1-FCB1-9964-80D11EF50F8B}"/>
                </a:ext>
              </a:extLst>
            </p:cNvPr>
            <p:cNvCxnSpPr>
              <a:cxnSpLocks/>
            </p:cNvCxnSpPr>
            <p:nvPr/>
          </p:nvCxnSpPr>
          <p:spPr>
            <a:xfrm>
              <a:off x="2400300" y="2089150"/>
              <a:ext cx="1352550" cy="1352550"/>
            </a:xfrm>
            <a:prstGeom prst="straightConnector1">
              <a:avLst/>
            </a:prstGeom>
            <a:ln>
              <a:headEnd type="triangle"/>
              <a:tailEnd type="triangle"/>
            </a:ln>
          </p:spPr>
          <p:style>
            <a:lnRef idx="1">
              <a:schemeClr val="accent4"/>
            </a:lnRef>
            <a:fillRef idx="0">
              <a:schemeClr val="accent4"/>
            </a:fillRef>
            <a:effectRef idx="0">
              <a:schemeClr val="accent4"/>
            </a:effectRef>
            <a:fontRef idx="minor">
              <a:schemeClr val="tx1"/>
            </a:fontRef>
          </p:style>
        </p:cxnSp>
        <p:cxnSp>
          <p:nvCxnSpPr>
            <p:cNvPr id="32" name="Straight Arrow Connector 31">
              <a:extLst>
                <a:ext uri="{FF2B5EF4-FFF2-40B4-BE49-F238E27FC236}">
                  <a16:creationId xmlns:a16="http://schemas.microsoft.com/office/drawing/2014/main" id="{7B870B6E-AFBC-0F2C-B079-51627FA00356}"/>
                </a:ext>
              </a:extLst>
            </p:cNvPr>
            <p:cNvCxnSpPr>
              <a:cxnSpLocks/>
            </p:cNvCxnSpPr>
            <p:nvPr/>
          </p:nvCxnSpPr>
          <p:spPr>
            <a:xfrm>
              <a:off x="2409825" y="2082800"/>
              <a:ext cx="1368425" cy="8890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5D227D1-AB22-B919-8234-3C745696D6F6}"/>
                </a:ext>
              </a:extLst>
            </p:cNvPr>
            <p:cNvCxnSpPr>
              <a:cxnSpLocks/>
            </p:cNvCxnSpPr>
            <p:nvPr/>
          </p:nvCxnSpPr>
          <p:spPr>
            <a:xfrm>
              <a:off x="2374900" y="2101850"/>
              <a:ext cx="1400175" cy="434975"/>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34" name="Straight Arrow Connector 33">
              <a:extLst>
                <a:ext uri="{FF2B5EF4-FFF2-40B4-BE49-F238E27FC236}">
                  <a16:creationId xmlns:a16="http://schemas.microsoft.com/office/drawing/2014/main" id="{5A75563A-D788-566E-52F3-A3B5B65DC975}"/>
                </a:ext>
              </a:extLst>
            </p:cNvPr>
            <p:cNvCxnSpPr>
              <a:cxnSpLocks/>
            </p:cNvCxnSpPr>
            <p:nvPr/>
          </p:nvCxnSpPr>
          <p:spPr>
            <a:xfrm>
              <a:off x="2371725" y="2101850"/>
              <a:ext cx="1419225" cy="2222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grpSp>
      <p:grpSp>
        <p:nvGrpSpPr>
          <p:cNvPr id="35" name="Group 34">
            <a:extLst>
              <a:ext uri="{FF2B5EF4-FFF2-40B4-BE49-F238E27FC236}">
                <a16:creationId xmlns:a16="http://schemas.microsoft.com/office/drawing/2014/main" id="{7C877822-240C-A52F-5EE4-D67A3E858456}"/>
              </a:ext>
            </a:extLst>
          </p:cNvPr>
          <p:cNvGrpSpPr/>
          <p:nvPr/>
        </p:nvGrpSpPr>
        <p:grpSpPr>
          <a:xfrm flipV="1">
            <a:off x="3286125" y="3324225"/>
            <a:ext cx="1419225" cy="1739265"/>
            <a:chOff x="2371725" y="2124075"/>
            <a:chExt cx="1419225" cy="1739265"/>
          </a:xfrm>
        </p:grpSpPr>
        <p:cxnSp>
          <p:nvCxnSpPr>
            <p:cNvPr id="36" name="Straight Arrow Connector 35">
              <a:extLst>
                <a:ext uri="{FF2B5EF4-FFF2-40B4-BE49-F238E27FC236}">
                  <a16:creationId xmlns:a16="http://schemas.microsoft.com/office/drawing/2014/main" id="{6041D2EF-8303-07E2-40C4-82D663B9D729}"/>
                </a:ext>
              </a:extLst>
            </p:cNvPr>
            <p:cNvCxnSpPr>
              <a:cxnSpLocks/>
            </p:cNvCxnSpPr>
            <p:nvPr/>
          </p:nvCxnSpPr>
          <p:spPr>
            <a:xfrm>
              <a:off x="2393950" y="2558415"/>
              <a:ext cx="1362710" cy="1304925"/>
            </a:xfrm>
            <a:prstGeom prst="straightConnector1">
              <a:avLst/>
            </a:prstGeom>
            <a:ln>
              <a:headEnd type="triangle"/>
              <a:tailEnd type="triangle"/>
            </a:ln>
          </p:spPr>
          <p:style>
            <a:lnRef idx="1">
              <a:schemeClr val="accent5"/>
            </a:lnRef>
            <a:fillRef idx="0">
              <a:schemeClr val="accent5"/>
            </a:fillRef>
            <a:effectRef idx="0">
              <a:schemeClr val="accent5"/>
            </a:effectRef>
            <a:fontRef idx="minor">
              <a:schemeClr val="tx1"/>
            </a:fontRef>
          </p:style>
        </p:cxnSp>
        <p:cxnSp>
          <p:nvCxnSpPr>
            <p:cNvPr id="37" name="Straight Arrow Connector 36">
              <a:extLst>
                <a:ext uri="{FF2B5EF4-FFF2-40B4-BE49-F238E27FC236}">
                  <a16:creationId xmlns:a16="http://schemas.microsoft.com/office/drawing/2014/main" id="{3732BBC8-0C52-A068-DEE6-A149B54EE635}"/>
                </a:ext>
              </a:extLst>
            </p:cNvPr>
            <p:cNvCxnSpPr>
              <a:cxnSpLocks/>
            </p:cNvCxnSpPr>
            <p:nvPr/>
          </p:nvCxnSpPr>
          <p:spPr>
            <a:xfrm>
              <a:off x="2419350" y="2542540"/>
              <a:ext cx="1333500" cy="899160"/>
            </a:xfrm>
            <a:prstGeom prst="straightConnector1">
              <a:avLst/>
            </a:prstGeom>
            <a:ln>
              <a:headEnd type="triangle"/>
              <a:tailEnd type="triangle"/>
            </a:ln>
          </p:spPr>
          <p:style>
            <a:lnRef idx="1">
              <a:schemeClr val="accent4"/>
            </a:lnRef>
            <a:fillRef idx="0">
              <a:schemeClr val="accent4"/>
            </a:fillRef>
            <a:effectRef idx="0">
              <a:schemeClr val="accent4"/>
            </a:effectRef>
            <a:fontRef idx="minor">
              <a:schemeClr val="tx1"/>
            </a:fontRef>
          </p:style>
        </p:cxnSp>
        <p:cxnSp>
          <p:nvCxnSpPr>
            <p:cNvPr id="38" name="Straight Arrow Connector 37">
              <a:extLst>
                <a:ext uri="{FF2B5EF4-FFF2-40B4-BE49-F238E27FC236}">
                  <a16:creationId xmlns:a16="http://schemas.microsoft.com/office/drawing/2014/main" id="{8374EB57-5A9A-8080-0A54-8AB8ECBAF9C4}"/>
                </a:ext>
              </a:extLst>
            </p:cNvPr>
            <p:cNvCxnSpPr>
              <a:cxnSpLocks/>
            </p:cNvCxnSpPr>
            <p:nvPr/>
          </p:nvCxnSpPr>
          <p:spPr>
            <a:xfrm>
              <a:off x="2378075" y="2555240"/>
              <a:ext cx="1400175" cy="41656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B4FEC99-01A3-B55F-1381-5101F60E7759}"/>
                </a:ext>
              </a:extLst>
            </p:cNvPr>
            <p:cNvCxnSpPr>
              <a:cxnSpLocks/>
            </p:cNvCxnSpPr>
            <p:nvPr/>
          </p:nvCxnSpPr>
          <p:spPr>
            <a:xfrm flipV="1">
              <a:off x="2384425" y="2536825"/>
              <a:ext cx="1390650" cy="0"/>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40" name="Straight Arrow Connector 39">
              <a:extLst>
                <a:ext uri="{FF2B5EF4-FFF2-40B4-BE49-F238E27FC236}">
                  <a16:creationId xmlns:a16="http://schemas.microsoft.com/office/drawing/2014/main" id="{F7E601EC-4A28-9DD9-DFC8-BD4263827C16}"/>
                </a:ext>
              </a:extLst>
            </p:cNvPr>
            <p:cNvCxnSpPr>
              <a:cxnSpLocks/>
            </p:cNvCxnSpPr>
            <p:nvPr/>
          </p:nvCxnSpPr>
          <p:spPr>
            <a:xfrm flipV="1">
              <a:off x="2371725" y="2124075"/>
              <a:ext cx="1419225" cy="43751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grpSp>
      <p:grpSp>
        <p:nvGrpSpPr>
          <p:cNvPr id="52" name="Group 51">
            <a:extLst>
              <a:ext uri="{FF2B5EF4-FFF2-40B4-BE49-F238E27FC236}">
                <a16:creationId xmlns:a16="http://schemas.microsoft.com/office/drawing/2014/main" id="{71B5B2F9-3BE1-699F-E6C9-CB31859664D3}"/>
              </a:ext>
            </a:extLst>
          </p:cNvPr>
          <p:cNvGrpSpPr/>
          <p:nvPr/>
        </p:nvGrpSpPr>
        <p:grpSpPr>
          <a:xfrm>
            <a:off x="3263900" y="3324225"/>
            <a:ext cx="1419225" cy="1739265"/>
            <a:chOff x="2371725" y="2124075"/>
            <a:chExt cx="1419225" cy="1739265"/>
          </a:xfrm>
        </p:grpSpPr>
        <p:cxnSp>
          <p:nvCxnSpPr>
            <p:cNvPr id="53" name="Straight Arrow Connector 52">
              <a:extLst>
                <a:ext uri="{FF2B5EF4-FFF2-40B4-BE49-F238E27FC236}">
                  <a16:creationId xmlns:a16="http://schemas.microsoft.com/office/drawing/2014/main" id="{B3D5B795-6BA2-1780-A0C0-E8D98DCBE6AF}"/>
                </a:ext>
              </a:extLst>
            </p:cNvPr>
            <p:cNvCxnSpPr>
              <a:cxnSpLocks/>
            </p:cNvCxnSpPr>
            <p:nvPr/>
          </p:nvCxnSpPr>
          <p:spPr>
            <a:xfrm>
              <a:off x="2393950" y="2558415"/>
              <a:ext cx="1362710" cy="1304925"/>
            </a:xfrm>
            <a:prstGeom prst="straightConnector1">
              <a:avLst/>
            </a:prstGeom>
            <a:ln>
              <a:headEnd type="triangle"/>
              <a:tailEnd type="triangle"/>
            </a:ln>
          </p:spPr>
          <p:style>
            <a:lnRef idx="1">
              <a:schemeClr val="accent5"/>
            </a:lnRef>
            <a:fillRef idx="0">
              <a:schemeClr val="accent5"/>
            </a:fillRef>
            <a:effectRef idx="0">
              <a:schemeClr val="accent5"/>
            </a:effectRef>
            <a:fontRef idx="minor">
              <a:schemeClr val="tx1"/>
            </a:fontRef>
          </p:style>
        </p:cxnSp>
        <p:cxnSp>
          <p:nvCxnSpPr>
            <p:cNvPr id="54" name="Straight Arrow Connector 53">
              <a:extLst>
                <a:ext uri="{FF2B5EF4-FFF2-40B4-BE49-F238E27FC236}">
                  <a16:creationId xmlns:a16="http://schemas.microsoft.com/office/drawing/2014/main" id="{2C8EA1BF-819F-149C-21D8-76755F79A009}"/>
                </a:ext>
              </a:extLst>
            </p:cNvPr>
            <p:cNvCxnSpPr>
              <a:cxnSpLocks/>
            </p:cNvCxnSpPr>
            <p:nvPr/>
          </p:nvCxnSpPr>
          <p:spPr>
            <a:xfrm>
              <a:off x="2419350" y="2542540"/>
              <a:ext cx="1333500" cy="899160"/>
            </a:xfrm>
            <a:prstGeom prst="straightConnector1">
              <a:avLst/>
            </a:prstGeom>
            <a:ln>
              <a:headEnd type="triangle"/>
              <a:tailEnd type="triangle"/>
            </a:ln>
          </p:spPr>
          <p:style>
            <a:lnRef idx="1">
              <a:schemeClr val="accent4"/>
            </a:lnRef>
            <a:fillRef idx="0">
              <a:schemeClr val="accent4"/>
            </a:fillRef>
            <a:effectRef idx="0">
              <a:schemeClr val="accent4"/>
            </a:effectRef>
            <a:fontRef idx="minor">
              <a:schemeClr val="tx1"/>
            </a:fontRef>
          </p:style>
        </p:cxnSp>
        <p:cxnSp>
          <p:nvCxnSpPr>
            <p:cNvPr id="55" name="Straight Arrow Connector 54">
              <a:extLst>
                <a:ext uri="{FF2B5EF4-FFF2-40B4-BE49-F238E27FC236}">
                  <a16:creationId xmlns:a16="http://schemas.microsoft.com/office/drawing/2014/main" id="{A7173C8C-07BA-6E2D-EE59-3B51C824B9E7}"/>
                </a:ext>
              </a:extLst>
            </p:cNvPr>
            <p:cNvCxnSpPr>
              <a:cxnSpLocks/>
            </p:cNvCxnSpPr>
            <p:nvPr/>
          </p:nvCxnSpPr>
          <p:spPr>
            <a:xfrm>
              <a:off x="2378075" y="2555240"/>
              <a:ext cx="1400175" cy="41656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3DF64DD4-BE10-2D6D-CDFF-E3D754B72F1D}"/>
                </a:ext>
              </a:extLst>
            </p:cNvPr>
            <p:cNvCxnSpPr>
              <a:cxnSpLocks/>
            </p:cNvCxnSpPr>
            <p:nvPr/>
          </p:nvCxnSpPr>
          <p:spPr>
            <a:xfrm flipV="1">
              <a:off x="2384425" y="2536825"/>
              <a:ext cx="1390650" cy="0"/>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57" name="Straight Arrow Connector 56">
              <a:extLst>
                <a:ext uri="{FF2B5EF4-FFF2-40B4-BE49-F238E27FC236}">
                  <a16:creationId xmlns:a16="http://schemas.microsoft.com/office/drawing/2014/main" id="{D908BE58-F2F7-AE19-E3C4-4D4FD542C593}"/>
                </a:ext>
              </a:extLst>
            </p:cNvPr>
            <p:cNvCxnSpPr>
              <a:cxnSpLocks/>
            </p:cNvCxnSpPr>
            <p:nvPr/>
          </p:nvCxnSpPr>
          <p:spPr>
            <a:xfrm flipV="1">
              <a:off x="2371725" y="2124075"/>
              <a:ext cx="1419225" cy="43751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grpSp>
      <p:grpSp>
        <p:nvGrpSpPr>
          <p:cNvPr id="58" name="Group 57">
            <a:extLst>
              <a:ext uri="{FF2B5EF4-FFF2-40B4-BE49-F238E27FC236}">
                <a16:creationId xmlns:a16="http://schemas.microsoft.com/office/drawing/2014/main" id="{96E961D6-64D9-F831-D42D-EDC4258A67C5}"/>
              </a:ext>
            </a:extLst>
          </p:cNvPr>
          <p:cNvGrpSpPr/>
          <p:nvPr/>
        </p:nvGrpSpPr>
        <p:grpSpPr>
          <a:xfrm>
            <a:off x="3257550" y="3324225"/>
            <a:ext cx="1403350" cy="1739265"/>
            <a:chOff x="2387600" y="2124075"/>
            <a:chExt cx="1403350" cy="1739265"/>
          </a:xfrm>
        </p:grpSpPr>
        <p:cxnSp>
          <p:nvCxnSpPr>
            <p:cNvPr id="59" name="Straight Arrow Connector 58">
              <a:extLst>
                <a:ext uri="{FF2B5EF4-FFF2-40B4-BE49-F238E27FC236}">
                  <a16:creationId xmlns:a16="http://schemas.microsoft.com/office/drawing/2014/main" id="{DAB32CCD-A28B-641E-6DA3-84E028A43323}"/>
                </a:ext>
              </a:extLst>
            </p:cNvPr>
            <p:cNvCxnSpPr>
              <a:cxnSpLocks/>
            </p:cNvCxnSpPr>
            <p:nvPr/>
          </p:nvCxnSpPr>
          <p:spPr>
            <a:xfrm>
              <a:off x="2416175" y="2955925"/>
              <a:ext cx="1340485" cy="907415"/>
            </a:xfrm>
            <a:prstGeom prst="straightConnector1">
              <a:avLst/>
            </a:prstGeom>
            <a:ln>
              <a:headEnd type="triangle"/>
              <a:tailEnd type="triangle"/>
            </a:ln>
          </p:spPr>
          <p:style>
            <a:lnRef idx="1">
              <a:schemeClr val="accent5"/>
            </a:lnRef>
            <a:fillRef idx="0">
              <a:schemeClr val="accent5"/>
            </a:fillRef>
            <a:effectRef idx="0">
              <a:schemeClr val="accent5"/>
            </a:effectRef>
            <a:fontRef idx="minor">
              <a:schemeClr val="tx1"/>
            </a:fontRef>
          </p:style>
        </p:cxnSp>
        <p:cxnSp>
          <p:nvCxnSpPr>
            <p:cNvPr id="60" name="Straight Arrow Connector 59">
              <a:extLst>
                <a:ext uri="{FF2B5EF4-FFF2-40B4-BE49-F238E27FC236}">
                  <a16:creationId xmlns:a16="http://schemas.microsoft.com/office/drawing/2014/main" id="{6DAEE0B2-99D2-447A-24C3-6DFA11E728CC}"/>
                </a:ext>
              </a:extLst>
            </p:cNvPr>
            <p:cNvCxnSpPr>
              <a:cxnSpLocks/>
            </p:cNvCxnSpPr>
            <p:nvPr/>
          </p:nvCxnSpPr>
          <p:spPr>
            <a:xfrm>
              <a:off x="2390775" y="2936875"/>
              <a:ext cx="1362075" cy="504825"/>
            </a:xfrm>
            <a:prstGeom prst="straightConnector1">
              <a:avLst/>
            </a:prstGeom>
            <a:ln>
              <a:headEnd type="triangle"/>
              <a:tailEnd type="triangle"/>
            </a:ln>
          </p:spPr>
          <p:style>
            <a:lnRef idx="1">
              <a:schemeClr val="accent4"/>
            </a:lnRef>
            <a:fillRef idx="0">
              <a:schemeClr val="accent4"/>
            </a:fillRef>
            <a:effectRef idx="0">
              <a:schemeClr val="accent4"/>
            </a:effectRef>
            <a:fontRef idx="minor">
              <a:schemeClr val="tx1"/>
            </a:fontRef>
          </p:style>
        </p:cxnSp>
        <p:cxnSp>
          <p:nvCxnSpPr>
            <p:cNvPr id="61" name="Straight Arrow Connector 60">
              <a:extLst>
                <a:ext uri="{FF2B5EF4-FFF2-40B4-BE49-F238E27FC236}">
                  <a16:creationId xmlns:a16="http://schemas.microsoft.com/office/drawing/2014/main" id="{5C13C934-1348-D484-2EEC-57B78CE2C3CE}"/>
                </a:ext>
              </a:extLst>
            </p:cNvPr>
            <p:cNvCxnSpPr>
              <a:cxnSpLocks/>
            </p:cNvCxnSpPr>
            <p:nvPr/>
          </p:nvCxnSpPr>
          <p:spPr>
            <a:xfrm>
              <a:off x="2416175" y="2949575"/>
              <a:ext cx="1362075" cy="2222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E300B086-72D5-A8A3-6129-CD13D2B9F7E2}"/>
                </a:ext>
              </a:extLst>
            </p:cNvPr>
            <p:cNvCxnSpPr>
              <a:cxnSpLocks/>
            </p:cNvCxnSpPr>
            <p:nvPr/>
          </p:nvCxnSpPr>
          <p:spPr>
            <a:xfrm flipV="1">
              <a:off x="2387600" y="2536825"/>
              <a:ext cx="1387475" cy="425450"/>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63" name="Straight Arrow Connector 62">
              <a:extLst>
                <a:ext uri="{FF2B5EF4-FFF2-40B4-BE49-F238E27FC236}">
                  <a16:creationId xmlns:a16="http://schemas.microsoft.com/office/drawing/2014/main" id="{93BF9E21-45A0-FE27-4472-85789E6479EC}"/>
                </a:ext>
              </a:extLst>
            </p:cNvPr>
            <p:cNvCxnSpPr>
              <a:cxnSpLocks/>
            </p:cNvCxnSpPr>
            <p:nvPr/>
          </p:nvCxnSpPr>
          <p:spPr>
            <a:xfrm flipV="1">
              <a:off x="2393950" y="2124075"/>
              <a:ext cx="1397000" cy="86360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grpSp>
      <p:grpSp>
        <p:nvGrpSpPr>
          <p:cNvPr id="69" name="Group 68">
            <a:extLst>
              <a:ext uri="{FF2B5EF4-FFF2-40B4-BE49-F238E27FC236}">
                <a16:creationId xmlns:a16="http://schemas.microsoft.com/office/drawing/2014/main" id="{EF32D4B4-8797-7CED-A1FA-84E35E88ADBB}"/>
              </a:ext>
            </a:extLst>
          </p:cNvPr>
          <p:cNvGrpSpPr/>
          <p:nvPr/>
        </p:nvGrpSpPr>
        <p:grpSpPr>
          <a:xfrm>
            <a:off x="7267575" y="3273425"/>
            <a:ext cx="1419225" cy="1780540"/>
            <a:chOff x="2371725" y="2082800"/>
            <a:chExt cx="1419225" cy="1780540"/>
          </a:xfrm>
        </p:grpSpPr>
        <p:cxnSp>
          <p:nvCxnSpPr>
            <p:cNvPr id="70" name="Straight Arrow Connector 69">
              <a:extLst>
                <a:ext uri="{FF2B5EF4-FFF2-40B4-BE49-F238E27FC236}">
                  <a16:creationId xmlns:a16="http://schemas.microsoft.com/office/drawing/2014/main" id="{227DE23C-7084-D6C1-F7E8-303569625637}"/>
                </a:ext>
              </a:extLst>
            </p:cNvPr>
            <p:cNvCxnSpPr>
              <a:cxnSpLocks/>
            </p:cNvCxnSpPr>
            <p:nvPr/>
          </p:nvCxnSpPr>
          <p:spPr>
            <a:xfrm>
              <a:off x="2406650" y="2108200"/>
              <a:ext cx="1350010" cy="1755140"/>
            </a:xfrm>
            <a:prstGeom prst="straightConnector1">
              <a:avLst/>
            </a:prstGeom>
            <a:ln>
              <a:headEnd type="triangle"/>
              <a:tailEnd type="triangle"/>
            </a:ln>
          </p:spPr>
          <p:style>
            <a:lnRef idx="1">
              <a:schemeClr val="accent5"/>
            </a:lnRef>
            <a:fillRef idx="0">
              <a:schemeClr val="accent5"/>
            </a:fillRef>
            <a:effectRef idx="0">
              <a:schemeClr val="accent5"/>
            </a:effectRef>
            <a:fontRef idx="minor">
              <a:schemeClr val="tx1"/>
            </a:fontRef>
          </p:style>
        </p:cxnSp>
        <p:cxnSp>
          <p:nvCxnSpPr>
            <p:cNvPr id="71" name="Straight Arrow Connector 70">
              <a:extLst>
                <a:ext uri="{FF2B5EF4-FFF2-40B4-BE49-F238E27FC236}">
                  <a16:creationId xmlns:a16="http://schemas.microsoft.com/office/drawing/2014/main" id="{DC8A548C-5DE1-A255-BE43-646257DE64D4}"/>
                </a:ext>
              </a:extLst>
            </p:cNvPr>
            <p:cNvCxnSpPr>
              <a:cxnSpLocks/>
            </p:cNvCxnSpPr>
            <p:nvPr/>
          </p:nvCxnSpPr>
          <p:spPr>
            <a:xfrm>
              <a:off x="2400300" y="2089150"/>
              <a:ext cx="1352550" cy="1352550"/>
            </a:xfrm>
            <a:prstGeom prst="straightConnector1">
              <a:avLst/>
            </a:prstGeom>
            <a:ln>
              <a:headEnd type="triangle"/>
              <a:tailEnd type="triangle"/>
            </a:ln>
          </p:spPr>
          <p:style>
            <a:lnRef idx="1">
              <a:schemeClr val="accent4"/>
            </a:lnRef>
            <a:fillRef idx="0">
              <a:schemeClr val="accent4"/>
            </a:fillRef>
            <a:effectRef idx="0">
              <a:schemeClr val="accent4"/>
            </a:effectRef>
            <a:fontRef idx="minor">
              <a:schemeClr val="tx1"/>
            </a:fontRef>
          </p:style>
        </p:cxnSp>
        <p:cxnSp>
          <p:nvCxnSpPr>
            <p:cNvPr id="72" name="Straight Arrow Connector 71">
              <a:extLst>
                <a:ext uri="{FF2B5EF4-FFF2-40B4-BE49-F238E27FC236}">
                  <a16:creationId xmlns:a16="http://schemas.microsoft.com/office/drawing/2014/main" id="{B06CB1DE-0A31-7CF9-3179-DEE4421DEC0B}"/>
                </a:ext>
              </a:extLst>
            </p:cNvPr>
            <p:cNvCxnSpPr>
              <a:cxnSpLocks/>
            </p:cNvCxnSpPr>
            <p:nvPr/>
          </p:nvCxnSpPr>
          <p:spPr>
            <a:xfrm>
              <a:off x="2409825" y="2082800"/>
              <a:ext cx="1368425" cy="8890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BB7417B1-4FBC-9FE2-2047-731F80FD1465}"/>
                </a:ext>
              </a:extLst>
            </p:cNvPr>
            <p:cNvCxnSpPr>
              <a:cxnSpLocks/>
            </p:cNvCxnSpPr>
            <p:nvPr/>
          </p:nvCxnSpPr>
          <p:spPr>
            <a:xfrm>
              <a:off x="2374900" y="2101850"/>
              <a:ext cx="1400175" cy="434975"/>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74" name="Straight Arrow Connector 73">
              <a:extLst>
                <a:ext uri="{FF2B5EF4-FFF2-40B4-BE49-F238E27FC236}">
                  <a16:creationId xmlns:a16="http://schemas.microsoft.com/office/drawing/2014/main" id="{2345BDAB-E457-50DE-8FA3-587207700D86}"/>
                </a:ext>
              </a:extLst>
            </p:cNvPr>
            <p:cNvCxnSpPr>
              <a:cxnSpLocks/>
            </p:cNvCxnSpPr>
            <p:nvPr/>
          </p:nvCxnSpPr>
          <p:spPr>
            <a:xfrm>
              <a:off x="2371725" y="2101850"/>
              <a:ext cx="1419225" cy="2222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grpSp>
      <p:grpSp>
        <p:nvGrpSpPr>
          <p:cNvPr id="75" name="Group 74">
            <a:extLst>
              <a:ext uri="{FF2B5EF4-FFF2-40B4-BE49-F238E27FC236}">
                <a16:creationId xmlns:a16="http://schemas.microsoft.com/office/drawing/2014/main" id="{0D258FC4-CF37-AA2A-CC64-BA80229884F9}"/>
              </a:ext>
            </a:extLst>
          </p:cNvPr>
          <p:cNvGrpSpPr/>
          <p:nvPr/>
        </p:nvGrpSpPr>
        <p:grpSpPr>
          <a:xfrm flipV="1">
            <a:off x="7283450" y="3298825"/>
            <a:ext cx="1419225" cy="1780540"/>
            <a:chOff x="2371725" y="2082800"/>
            <a:chExt cx="1419225" cy="1780540"/>
          </a:xfrm>
        </p:grpSpPr>
        <p:cxnSp>
          <p:nvCxnSpPr>
            <p:cNvPr id="76" name="Straight Arrow Connector 75">
              <a:extLst>
                <a:ext uri="{FF2B5EF4-FFF2-40B4-BE49-F238E27FC236}">
                  <a16:creationId xmlns:a16="http://schemas.microsoft.com/office/drawing/2014/main" id="{261B4AFF-B393-583C-E85C-FD93FF87F76F}"/>
                </a:ext>
              </a:extLst>
            </p:cNvPr>
            <p:cNvCxnSpPr>
              <a:cxnSpLocks/>
            </p:cNvCxnSpPr>
            <p:nvPr/>
          </p:nvCxnSpPr>
          <p:spPr>
            <a:xfrm>
              <a:off x="2406650" y="2108200"/>
              <a:ext cx="1350010" cy="1755140"/>
            </a:xfrm>
            <a:prstGeom prst="straightConnector1">
              <a:avLst/>
            </a:prstGeom>
            <a:ln>
              <a:headEnd type="triangle"/>
              <a:tailEnd type="triangle"/>
            </a:ln>
          </p:spPr>
          <p:style>
            <a:lnRef idx="1">
              <a:schemeClr val="accent5"/>
            </a:lnRef>
            <a:fillRef idx="0">
              <a:schemeClr val="accent5"/>
            </a:fillRef>
            <a:effectRef idx="0">
              <a:schemeClr val="accent5"/>
            </a:effectRef>
            <a:fontRef idx="minor">
              <a:schemeClr val="tx1"/>
            </a:fontRef>
          </p:style>
        </p:cxnSp>
        <p:cxnSp>
          <p:nvCxnSpPr>
            <p:cNvPr id="77" name="Straight Arrow Connector 76">
              <a:extLst>
                <a:ext uri="{FF2B5EF4-FFF2-40B4-BE49-F238E27FC236}">
                  <a16:creationId xmlns:a16="http://schemas.microsoft.com/office/drawing/2014/main" id="{C9D05D7C-AD58-1D19-1A14-1072DAF83A49}"/>
                </a:ext>
              </a:extLst>
            </p:cNvPr>
            <p:cNvCxnSpPr>
              <a:cxnSpLocks/>
            </p:cNvCxnSpPr>
            <p:nvPr/>
          </p:nvCxnSpPr>
          <p:spPr>
            <a:xfrm>
              <a:off x="2400300" y="2089150"/>
              <a:ext cx="1352550" cy="1352550"/>
            </a:xfrm>
            <a:prstGeom prst="straightConnector1">
              <a:avLst/>
            </a:prstGeom>
            <a:ln>
              <a:headEnd type="triangle"/>
              <a:tailEnd type="triangle"/>
            </a:ln>
          </p:spPr>
          <p:style>
            <a:lnRef idx="1">
              <a:schemeClr val="accent4"/>
            </a:lnRef>
            <a:fillRef idx="0">
              <a:schemeClr val="accent4"/>
            </a:fillRef>
            <a:effectRef idx="0">
              <a:schemeClr val="accent4"/>
            </a:effectRef>
            <a:fontRef idx="minor">
              <a:schemeClr val="tx1"/>
            </a:fontRef>
          </p:style>
        </p:cxnSp>
        <p:cxnSp>
          <p:nvCxnSpPr>
            <p:cNvPr id="78" name="Straight Arrow Connector 77">
              <a:extLst>
                <a:ext uri="{FF2B5EF4-FFF2-40B4-BE49-F238E27FC236}">
                  <a16:creationId xmlns:a16="http://schemas.microsoft.com/office/drawing/2014/main" id="{F593C6D2-AA7E-5735-0FFA-D445B3B0593B}"/>
                </a:ext>
              </a:extLst>
            </p:cNvPr>
            <p:cNvCxnSpPr>
              <a:cxnSpLocks/>
            </p:cNvCxnSpPr>
            <p:nvPr/>
          </p:nvCxnSpPr>
          <p:spPr>
            <a:xfrm>
              <a:off x="2409825" y="2082800"/>
              <a:ext cx="1368425" cy="8890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4E0C71EC-EA81-3498-DBC2-0EE41525C09D}"/>
                </a:ext>
              </a:extLst>
            </p:cNvPr>
            <p:cNvCxnSpPr>
              <a:cxnSpLocks/>
            </p:cNvCxnSpPr>
            <p:nvPr/>
          </p:nvCxnSpPr>
          <p:spPr>
            <a:xfrm>
              <a:off x="2374900" y="2101850"/>
              <a:ext cx="1400175" cy="434975"/>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80" name="Straight Arrow Connector 79">
              <a:extLst>
                <a:ext uri="{FF2B5EF4-FFF2-40B4-BE49-F238E27FC236}">
                  <a16:creationId xmlns:a16="http://schemas.microsoft.com/office/drawing/2014/main" id="{88580FCF-4B29-B137-5ACA-FDA9EB62CFDA}"/>
                </a:ext>
              </a:extLst>
            </p:cNvPr>
            <p:cNvCxnSpPr>
              <a:cxnSpLocks/>
            </p:cNvCxnSpPr>
            <p:nvPr/>
          </p:nvCxnSpPr>
          <p:spPr>
            <a:xfrm>
              <a:off x="2371725" y="2101850"/>
              <a:ext cx="1419225" cy="2222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grpSp>
      <p:grpSp>
        <p:nvGrpSpPr>
          <p:cNvPr id="81" name="Group 80">
            <a:extLst>
              <a:ext uri="{FF2B5EF4-FFF2-40B4-BE49-F238E27FC236}">
                <a16:creationId xmlns:a16="http://schemas.microsoft.com/office/drawing/2014/main" id="{3A57CD08-D786-686D-0F81-902D409852AE}"/>
              </a:ext>
            </a:extLst>
          </p:cNvPr>
          <p:cNvGrpSpPr/>
          <p:nvPr/>
        </p:nvGrpSpPr>
        <p:grpSpPr>
          <a:xfrm flipV="1">
            <a:off x="7286625" y="3305175"/>
            <a:ext cx="1419225" cy="1739265"/>
            <a:chOff x="2371725" y="2124075"/>
            <a:chExt cx="1419225" cy="1739265"/>
          </a:xfrm>
        </p:grpSpPr>
        <p:cxnSp>
          <p:nvCxnSpPr>
            <p:cNvPr id="82" name="Straight Arrow Connector 81">
              <a:extLst>
                <a:ext uri="{FF2B5EF4-FFF2-40B4-BE49-F238E27FC236}">
                  <a16:creationId xmlns:a16="http://schemas.microsoft.com/office/drawing/2014/main" id="{AEDDA5CE-4C21-4AE5-52B8-E6FA24778782}"/>
                </a:ext>
              </a:extLst>
            </p:cNvPr>
            <p:cNvCxnSpPr>
              <a:cxnSpLocks/>
            </p:cNvCxnSpPr>
            <p:nvPr/>
          </p:nvCxnSpPr>
          <p:spPr>
            <a:xfrm>
              <a:off x="2393950" y="2558415"/>
              <a:ext cx="1362710" cy="1304925"/>
            </a:xfrm>
            <a:prstGeom prst="straightConnector1">
              <a:avLst/>
            </a:prstGeom>
            <a:ln>
              <a:headEnd type="triangle"/>
              <a:tailEnd type="triangle"/>
            </a:ln>
          </p:spPr>
          <p:style>
            <a:lnRef idx="1">
              <a:schemeClr val="accent5"/>
            </a:lnRef>
            <a:fillRef idx="0">
              <a:schemeClr val="accent5"/>
            </a:fillRef>
            <a:effectRef idx="0">
              <a:schemeClr val="accent5"/>
            </a:effectRef>
            <a:fontRef idx="minor">
              <a:schemeClr val="tx1"/>
            </a:fontRef>
          </p:style>
        </p:cxnSp>
        <p:cxnSp>
          <p:nvCxnSpPr>
            <p:cNvPr id="83" name="Straight Arrow Connector 82">
              <a:extLst>
                <a:ext uri="{FF2B5EF4-FFF2-40B4-BE49-F238E27FC236}">
                  <a16:creationId xmlns:a16="http://schemas.microsoft.com/office/drawing/2014/main" id="{87074299-BF68-40E1-A314-C47BB546AA7E}"/>
                </a:ext>
              </a:extLst>
            </p:cNvPr>
            <p:cNvCxnSpPr>
              <a:cxnSpLocks/>
            </p:cNvCxnSpPr>
            <p:nvPr/>
          </p:nvCxnSpPr>
          <p:spPr>
            <a:xfrm>
              <a:off x="2419350" y="2542540"/>
              <a:ext cx="1333500" cy="899160"/>
            </a:xfrm>
            <a:prstGeom prst="straightConnector1">
              <a:avLst/>
            </a:prstGeom>
            <a:ln>
              <a:headEnd type="triangle"/>
              <a:tailEnd type="triangle"/>
            </a:ln>
          </p:spPr>
          <p:style>
            <a:lnRef idx="1">
              <a:schemeClr val="accent4"/>
            </a:lnRef>
            <a:fillRef idx="0">
              <a:schemeClr val="accent4"/>
            </a:fillRef>
            <a:effectRef idx="0">
              <a:schemeClr val="accent4"/>
            </a:effectRef>
            <a:fontRef idx="minor">
              <a:schemeClr val="tx1"/>
            </a:fontRef>
          </p:style>
        </p:cxnSp>
        <p:cxnSp>
          <p:nvCxnSpPr>
            <p:cNvPr id="84" name="Straight Arrow Connector 83">
              <a:extLst>
                <a:ext uri="{FF2B5EF4-FFF2-40B4-BE49-F238E27FC236}">
                  <a16:creationId xmlns:a16="http://schemas.microsoft.com/office/drawing/2014/main" id="{66B75A42-9CAB-C72F-4C82-7434A9ECA098}"/>
                </a:ext>
              </a:extLst>
            </p:cNvPr>
            <p:cNvCxnSpPr>
              <a:cxnSpLocks/>
            </p:cNvCxnSpPr>
            <p:nvPr/>
          </p:nvCxnSpPr>
          <p:spPr>
            <a:xfrm>
              <a:off x="2378075" y="2555240"/>
              <a:ext cx="1400175" cy="41656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E910A808-C7A8-76BA-7D28-388788D28631}"/>
                </a:ext>
              </a:extLst>
            </p:cNvPr>
            <p:cNvCxnSpPr>
              <a:cxnSpLocks/>
            </p:cNvCxnSpPr>
            <p:nvPr/>
          </p:nvCxnSpPr>
          <p:spPr>
            <a:xfrm flipV="1">
              <a:off x="2384425" y="2536825"/>
              <a:ext cx="1390650" cy="0"/>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86" name="Straight Arrow Connector 85">
              <a:extLst>
                <a:ext uri="{FF2B5EF4-FFF2-40B4-BE49-F238E27FC236}">
                  <a16:creationId xmlns:a16="http://schemas.microsoft.com/office/drawing/2014/main" id="{6F18A705-D97B-0449-2E58-BA6F0E11C422}"/>
                </a:ext>
              </a:extLst>
            </p:cNvPr>
            <p:cNvCxnSpPr>
              <a:cxnSpLocks/>
            </p:cNvCxnSpPr>
            <p:nvPr/>
          </p:nvCxnSpPr>
          <p:spPr>
            <a:xfrm flipV="1">
              <a:off x="2371725" y="2124075"/>
              <a:ext cx="1419225" cy="43751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grpSp>
      <p:grpSp>
        <p:nvGrpSpPr>
          <p:cNvPr id="87" name="Group 86">
            <a:extLst>
              <a:ext uri="{FF2B5EF4-FFF2-40B4-BE49-F238E27FC236}">
                <a16:creationId xmlns:a16="http://schemas.microsoft.com/office/drawing/2014/main" id="{EC4B985F-7820-3129-1471-16A45A4F6E1B}"/>
              </a:ext>
            </a:extLst>
          </p:cNvPr>
          <p:cNvGrpSpPr/>
          <p:nvPr/>
        </p:nvGrpSpPr>
        <p:grpSpPr>
          <a:xfrm>
            <a:off x="7264400" y="3305175"/>
            <a:ext cx="1419225" cy="1739265"/>
            <a:chOff x="2371725" y="2124075"/>
            <a:chExt cx="1419225" cy="1739265"/>
          </a:xfrm>
        </p:grpSpPr>
        <p:cxnSp>
          <p:nvCxnSpPr>
            <p:cNvPr id="88" name="Straight Arrow Connector 87">
              <a:extLst>
                <a:ext uri="{FF2B5EF4-FFF2-40B4-BE49-F238E27FC236}">
                  <a16:creationId xmlns:a16="http://schemas.microsoft.com/office/drawing/2014/main" id="{38173280-7A9E-88AF-425E-0F89A39FAC95}"/>
                </a:ext>
              </a:extLst>
            </p:cNvPr>
            <p:cNvCxnSpPr>
              <a:cxnSpLocks/>
            </p:cNvCxnSpPr>
            <p:nvPr/>
          </p:nvCxnSpPr>
          <p:spPr>
            <a:xfrm>
              <a:off x="2393950" y="2558415"/>
              <a:ext cx="1362710" cy="1304925"/>
            </a:xfrm>
            <a:prstGeom prst="straightConnector1">
              <a:avLst/>
            </a:prstGeom>
            <a:ln>
              <a:headEnd type="triangle"/>
              <a:tailEnd type="triangle"/>
            </a:ln>
          </p:spPr>
          <p:style>
            <a:lnRef idx="1">
              <a:schemeClr val="accent5"/>
            </a:lnRef>
            <a:fillRef idx="0">
              <a:schemeClr val="accent5"/>
            </a:fillRef>
            <a:effectRef idx="0">
              <a:schemeClr val="accent5"/>
            </a:effectRef>
            <a:fontRef idx="minor">
              <a:schemeClr val="tx1"/>
            </a:fontRef>
          </p:style>
        </p:cxnSp>
        <p:cxnSp>
          <p:nvCxnSpPr>
            <p:cNvPr id="89" name="Straight Arrow Connector 88">
              <a:extLst>
                <a:ext uri="{FF2B5EF4-FFF2-40B4-BE49-F238E27FC236}">
                  <a16:creationId xmlns:a16="http://schemas.microsoft.com/office/drawing/2014/main" id="{5FC9A814-82CD-A026-6377-6C07F8B0C720}"/>
                </a:ext>
              </a:extLst>
            </p:cNvPr>
            <p:cNvCxnSpPr>
              <a:cxnSpLocks/>
            </p:cNvCxnSpPr>
            <p:nvPr/>
          </p:nvCxnSpPr>
          <p:spPr>
            <a:xfrm>
              <a:off x="2419350" y="2542540"/>
              <a:ext cx="1333500" cy="899160"/>
            </a:xfrm>
            <a:prstGeom prst="straightConnector1">
              <a:avLst/>
            </a:prstGeom>
            <a:ln>
              <a:headEnd type="triangle"/>
              <a:tailEnd type="triangle"/>
            </a:ln>
          </p:spPr>
          <p:style>
            <a:lnRef idx="1">
              <a:schemeClr val="accent4"/>
            </a:lnRef>
            <a:fillRef idx="0">
              <a:schemeClr val="accent4"/>
            </a:fillRef>
            <a:effectRef idx="0">
              <a:schemeClr val="accent4"/>
            </a:effectRef>
            <a:fontRef idx="minor">
              <a:schemeClr val="tx1"/>
            </a:fontRef>
          </p:style>
        </p:cxnSp>
        <p:cxnSp>
          <p:nvCxnSpPr>
            <p:cNvPr id="90" name="Straight Arrow Connector 89">
              <a:extLst>
                <a:ext uri="{FF2B5EF4-FFF2-40B4-BE49-F238E27FC236}">
                  <a16:creationId xmlns:a16="http://schemas.microsoft.com/office/drawing/2014/main" id="{CE84F56D-0A41-705A-5E38-B011D0C1E5BD}"/>
                </a:ext>
              </a:extLst>
            </p:cNvPr>
            <p:cNvCxnSpPr>
              <a:cxnSpLocks/>
            </p:cNvCxnSpPr>
            <p:nvPr/>
          </p:nvCxnSpPr>
          <p:spPr>
            <a:xfrm>
              <a:off x="2378075" y="2555240"/>
              <a:ext cx="1400175" cy="41656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3086B4FA-6207-9316-DBFA-D190973212E8}"/>
                </a:ext>
              </a:extLst>
            </p:cNvPr>
            <p:cNvCxnSpPr>
              <a:cxnSpLocks/>
            </p:cNvCxnSpPr>
            <p:nvPr/>
          </p:nvCxnSpPr>
          <p:spPr>
            <a:xfrm flipV="1">
              <a:off x="2384425" y="2536825"/>
              <a:ext cx="1390650" cy="0"/>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92" name="Straight Arrow Connector 91">
              <a:extLst>
                <a:ext uri="{FF2B5EF4-FFF2-40B4-BE49-F238E27FC236}">
                  <a16:creationId xmlns:a16="http://schemas.microsoft.com/office/drawing/2014/main" id="{98B00DD5-D508-B8C1-037D-2A8A23F91597}"/>
                </a:ext>
              </a:extLst>
            </p:cNvPr>
            <p:cNvCxnSpPr>
              <a:cxnSpLocks/>
            </p:cNvCxnSpPr>
            <p:nvPr/>
          </p:nvCxnSpPr>
          <p:spPr>
            <a:xfrm flipV="1">
              <a:off x="2371725" y="2124075"/>
              <a:ext cx="1419225" cy="43751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grpSp>
      <p:grpSp>
        <p:nvGrpSpPr>
          <p:cNvPr id="93" name="Group 92">
            <a:extLst>
              <a:ext uri="{FF2B5EF4-FFF2-40B4-BE49-F238E27FC236}">
                <a16:creationId xmlns:a16="http://schemas.microsoft.com/office/drawing/2014/main" id="{E4CB9A6F-D5D1-CF13-7AA0-C7690593F3DD}"/>
              </a:ext>
            </a:extLst>
          </p:cNvPr>
          <p:cNvGrpSpPr/>
          <p:nvPr/>
        </p:nvGrpSpPr>
        <p:grpSpPr>
          <a:xfrm>
            <a:off x="7258050" y="3305175"/>
            <a:ext cx="1403350" cy="1739265"/>
            <a:chOff x="2387600" y="2124075"/>
            <a:chExt cx="1403350" cy="1739265"/>
          </a:xfrm>
        </p:grpSpPr>
        <p:cxnSp>
          <p:nvCxnSpPr>
            <p:cNvPr id="94" name="Straight Arrow Connector 93">
              <a:extLst>
                <a:ext uri="{FF2B5EF4-FFF2-40B4-BE49-F238E27FC236}">
                  <a16:creationId xmlns:a16="http://schemas.microsoft.com/office/drawing/2014/main" id="{FDA46CAD-2A58-A658-95BE-5BD4A0FC7690}"/>
                </a:ext>
              </a:extLst>
            </p:cNvPr>
            <p:cNvCxnSpPr>
              <a:cxnSpLocks/>
            </p:cNvCxnSpPr>
            <p:nvPr/>
          </p:nvCxnSpPr>
          <p:spPr>
            <a:xfrm>
              <a:off x="2416175" y="2955925"/>
              <a:ext cx="1340485" cy="907415"/>
            </a:xfrm>
            <a:prstGeom prst="straightConnector1">
              <a:avLst/>
            </a:prstGeom>
            <a:ln>
              <a:headEnd type="triangle"/>
              <a:tailEnd type="triangle"/>
            </a:ln>
          </p:spPr>
          <p:style>
            <a:lnRef idx="1">
              <a:schemeClr val="accent5"/>
            </a:lnRef>
            <a:fillRef idx="0">
              <a:schemeClr val="accent5"/>
            </a:fillRef>
            <a:effectRef idx="0">
              <a:schemeClr val="accent5"/>
            </a:effectRef>
            <a:fontRef idx="minor">
              <a:schemeClr val="tx1"/>
            </a:fontRef>
          </p:style>
        </p:cxnSp>
        <p:cxnSp>
          <p:nvCxnSpPr>
            <p:cNvPr id="95" name="Straight Arrow Connector 94">
              <a:extLst>
                <a:ext uri="{FF2B5EF4-FFF2-40B4-BE49-F238E27FC236}">
                  <a16:creationId xmlns:a16="http://schemas.microsoft.com/office/drawing/2014/main" id="{9CF9D234-5C24-7E20-C631-90D451374438}"/>
                </a:ext>
              </a:extLst>
            </p:cNvPr>
            <p:cNvCxnSpPr>
              <a:cxnSpLocks/>
            </p:cNvCxnSpPr>
            <p:nvPr/>
          </p:nvCxnSpPr>
          <p:spPr>
            <a:xfrm>
              <a:off x="2390775" y="2936875"/>
              <a:ext cx="1362075" cy="504825"/>
            </a:xfrm>
            <a:prstGeom prst="straightConnector1">
              <a:avLst/>
            </a:prstGeom>
            <a:ln>
              <a:headEnd type="triangle"/>
              <a:tailEnd type="triangle"/>
            </a:ln>
          </p:spPr>
          <p:style>
            <a:lnRef idx="1">
              <a:schemeClr val="accent4"/>
            </a:lnRef>
            <a:fillRef idx="0">
              <a:schemeClr val="accent4"/>
            </a:fillRef>
            <a:effectRef idx="0">
              <a:schemeClr val="accent4"/>
            </a:effectRef>
            <a:fontRef idx="minor">
              <a:schemeClr val="tx1"/>
            </a:fontRef>
          </p:style>
        </p:cxnSp>
        <p:cxnSp>
          <p:nvCxnSpPr>
            <p:cNvPr id="96" name="Straight Arrow Connector 95">
              <a:extLst>
                <a:ext uri="{FF2B5EF4-FFF2-40B4-BE49-F238E27FC236}">
                  <a16:creationId xmlns:a16="http://schemas.microsoft.com/office/drawing/2014/main" id="{11D503D2-9B6F-5F59-E820-324CB0BBC969}"/>
                </a:ext>
              </a:extLst>
            </p:cNvPr>
            <p:cNvCxnSpPr>
              <a:cxnSpLocks/>
            </p:cNvCxnSpPr>
            <p:nvPr/>
          </p:nvCxnSpPr>
          <p:spPr>
            <a:xfrm>
              <a:off x="2416175" y="2949575"/>
              <a:ext cx="1362075" cy="2222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6B35EA53-B4C4-097D-A031-6018253B4A10}"/>
                </a:ext>
              </a:extLst>
            </p:cNvPr>
            <p:cNvCxnSpPr>
              <a:cxnSpLocks/>
            </p:cNvCxnSpPr>
            <p:nvPr/>
          </p:nvCxnSpPr>
          <p:spPr>
            <a:xfrm flipV="1">
              <a:off x="2387600" y="2536825"/>
              <a:ext cx="1387475" cy="425450"/>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98" name="Straight Arrow Connector 97">
              <a:extLst>
                <a:ext uri="{FF2B5EF4-FFF2-40B4-BE49-F238E27FC236}">
                  <a16:creationId xmlns:a16="http://schemas.microsoft.com/office/drawing/2014/main" id="{6FFF5EAD-0833-ACC9-925B-556882D99669}"/>
                </a:ext>
              </a:extLst>
            </p:cNvPr>
            <p:cNvCxnSpPr>
              <a:cxnSpLocks/>
            </p:cNvCxnSpPr>
            <p:nvPr/>
          </p:nvCxnSpPr>
          <p:spPr>
            <a:xfrm flipV="1">
              <a:off x="2393950" y="2124075"/>
              <a:ext cx="1397000" cy="86360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6965578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D693F-E964-AACE-A5B2-00BB624DDA43}"/>
              </a:ext>
            </a:extLst>
          </p:cNvPr>
          <p:cNvSpPr>
            <a:spLocks noGrp="1"/>
          </p:cNvSpPr>
          <p:nvPr>
            <p:ph type="title"/>
          </p:nvPr>
        </p:nvSpPr>
        <p:spPr>
          <a:xfrm>
            <a:off x="1235964" y="585216"/>
            <a:ext cx="9720072" cy="1499616"/>
          </a:xfrm>
        </p:spPr>
        <p:txBody>
          <a:bodyPr/>
          <a:lstStyle/>
          <a:p>
            <a:pPr algn="ctr"/>
            <a:r>
              <a:rPr lang="en-US" dirty="0"/>
              <a:t>The many mishaps of merging data</a:t>
            </a:r>
          </a:p>
        </p:txBody>
      </p:sp>
      <p:sp>
        <p:nvSpPr>
          <p:cNvPr id="4" name="Slide Number Placeholder 3">
            <a:extLst>
              <a:ext uri="{FF2B5EF4-FFF2-40B4-BE49-F238E27FC236}">
                <a16:creationId xmlns:a16="http://schemas.microsoft.com/office/drawing/2014/main" id="{46AA767B-B8C8-7680-3FB4-7376D97A466A}"/>
              </a:ext>
            </a:extLst>
          </p:cNvPr>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47</a:t>
            </a:fld>
            <a:endParaRPr lang="en-US">
              <a:solidFill>
                <a:prstClr val="black">
                  <a:lumMod val="95000"/>
                  <a:lumOff val="5000"/>
                </a:prstClr>
              </a:solidFill>
            </a:endParaRPr>
          </a:p>
        </p:txBody>
      </p:sp>
      <p:pic>
        <p:nvPicPr>
          <p:cNvPr id="6" name="Picture 5">
            <a:extLst>
              <a:ext uri="{FF2B5EF4-FFF2-40B4-BE49-F238E27FC236}">
                <a16:creationId xmlns:a16="http://schemas.microsoft.com/office/drawing/2014/main" id="{B4D06720-274E-87BA-9DCF-9C528FE932E5}"/>
              </a:ext>
            </a:extLst>
          </p:cNvPr>
          <p:cNvPicPr>
            <a:picLocks noChangeAspect="1"/>
          </p:cNvPicPr>
          <p:nvPr/>
        </p:nvPicPr>
        <p:blipFill>
          <a:blip r:embed="rId2"/>
          <a:stretch>
            <a:fillRect/>
          </a:stretch>
        </p:blipFill>
        <p:spPr>
          <a:xfrm>
            <a:off x="8216171" y="2588975"/>
            <a:ext cx="3657600" cy="1965108"/>
          </a:xfrm>
          <a:prstGeom prst="rect">
            <a:avLst/>
          </a:prstGeom>
          <a:ln w="19050" cap="sq">
            <a:solidFill>
              <a:srgbClr val="000000"/>
            </a:solidFill>
            <a:miter lim="800000"/>
          </a:ln>
          <a:effectLst>
            <a:outerShdw blurRad="57150" dist="50800" dir="2700000" algn="tl" rotWithShape="0">
              <a:srgbClr val="000000">
                <a:alpha val="40000"/>
              </a:srgbClr>
            </a:outerShdw>
          </a:effectLst>
        </p:spPr>
      </p:pic>
      <p:pic>
        <p:nvPicPr>
          <p:cNvPr id="8" name="Picture 7">
            <a:extLst>
              <a:ext uri="{FF2B5EF4-FFF2-40B4-BE49-F238E27FC236}">
                <a16:creationId xmlns:a16="http://schemas.microsoft.com/office/drawing/2014/main" id="{E9BA5FC8-73F9-A4A4-F667-8A1ACFD7A494}"/>
              </a:ext>
            </a:extLst>
          </p:cNvPr>
          <p:cNvPicPr>
            <a:picLocks noChangeAspect="1"/>
          </p:cNvPicPr>
          <p:nvPr/>
        </p:nvPicPr>
        <p:blipFill rotWithShape="1">
          <a:blip r:embed="rId3"/>
          <a:srcRect t="22395"/>
          <a:stretch/>
        </p:blipFill>
        <p:spPr>
          <a:xfrm>
            <a:off x="291081" y="2582618"/>
            <a:ext cx="3657600" cy="1977822"/>
          </a:xfrm>
          <a:prstGeom prst="rect">
            <a:avLst/>
          </a:prstGeom>
          <a:ln w="19050" cap="sq">
            <a:solidFill>
              <a:srgbClr val="000000"/>
            </a:solidFill>
            <a:miter lim="800000"/>
          </a:ln>
          <a:effectLst>
            <a:outerShdw blurRad="57150" dist="50800" dir="2700000" algn="tl" rotWithShape="0">
              <a:srgbClr val="000000">
                <a:alpha val="40000"/>
              </a:srgbClr>
            </a:outerShdw>
          </a:effectLst>
        </p:spPr>
      </p:pic>
      <p:pic>
        <p:nvPicPr>
          <p:cNvPr id="10" name="Picture 9">
            <a:extLst>
              <a:ext uri="{FF2B5EF4-FFF2-40B4-BE49-F238E27FC236}">
                <a16:creationId xmlns:a16="http://schemas.microsoft.com/office/drawing/2014/main" id="{26E94E73-4F57-59E5-E2B1-3E653569DEB9}"/>
              </a:ext>
            </a:extLst>
          </p:cNvPr>
          <p:cNvPicPr>
            <a:picLocks noChangeAspect="1"/>
          </p:cNvPicPr>
          <p:nvPr/>
        </p:nvPicPr>
        <p:blipFill rotWithShape="1">
          <a:blip r:embed="rId4"/>
          <a:srcRect l="9632" t="17420" r="9741" b="4659"/>
          <a:stretch/>
        </p:blipFill>
        <p:spPr>
          <a:xfrm>
            <a:off x="4221147" y="2568710"/>
            <a:ext cx="3722558" cy="2005638"/>
          </a:xfrm>
          <a:prstGeom prst="rect">
            <a:avLst/>
          </a:prstGeom>
          <a:ln w="19050" cap="sq">
            <a:solidFill>
              <a:srgbClr val="000000"/>
            </a:solidFill>
            <a:miter lim="800000"/>
          </a:ln>
          <a:effectLst>
            <a:outerShdw blurRad="57150" dist="50800" dir="2700000" algn="tl" rotWithShape="0">
              <a:srgbClr val="000000">
                <a:alpha val="40000"/>
              </a:srgbClr>
            </a:outerShdw>
          </a:effectLst>
        </p:spPr>
      </p:pic>
      <p:grpSp>
        <p:nvGrpSpPr>
          <p:cNvPr id="11" name="Group 10">
            <a:extLst>
              <a:ext uri="{FF2B5EF4-FFF2-40B4-BE49-F238E27FC236}">
                <a16:creationId xmlns:a16="http://schemas.microsoft.com/office/drawing/2014/main" id="{D9758362-8658-6F7A-A256-1718D9D4F936}"/>
              </a:ext>
            </a:extLst>
          </p:cNvPr>
          <p:cNvGrpSpPr/>
          <p:nvPr/>
        </p:nvGrpSpPr>
        <p:grpSpPr>
          <a:xfrm>
            <a:off x="8569381" y="4823507"/>
            <a:ext cx="3067472" cy="850339"/>
            <a:chOff x="896764" y="1732048"/>
            <a:chExt cx="2365216" cy="1246648"/>
          </a:xfrm>
        </p:grpSpPr>
        <p:sp>
          <p:nvSpPr>
            <p:cNvPr id="12" name="Rounded Rectangular Callout 7">
              <a:extLst>
                <a:ext uri="{FF2B5EF4-FFF2-40B4-BE49-F238E27FC236}">
                  <a16:creationId xmlns:a16="http://schemas.microsoft.com/office/drawing/2014/main" id="{2E399FB5-F887-33EA-CA06-776257AE7F16}"/>
                </a:ext>
              </a:extLst>
            </p:cNvPr>
            <p:cNvSpPr/>
            <p:nvPr/>
          </p:nvSpPr>
          <p:spPr>
            <a:xfrm>
              <a:off x="896764" y="1732048"/>
              <a:ext cx="2365216" cy="1246648"/>
            </a:xfrm>
            <a:prstGeom prst="roundRect">
              <a:avLst/>
            </a:prstGeom>
            <a:solidFill>
              <a:schemeClr val="bg1">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200"/>
            </a:p>
          </p:txBody>
        </p:sp>
        <p:sp>
          <p:nvSpPr>
            <p:cNvPr id="13" name="TextBox 8">
              <a:extLst>
                <a:ext uri="{FF2B5EF4-FFF2-40B4-BE49-F238E27FC236}">
                  <a16:creationId xmlns:a16="http://schemas.microsoft.com/office/drawing/2014/main" id="{D93E94C0-43A3-0E0D-1099-C64E4633C6FA}"/>
                </a:ext>
              </a:extLst>
            </p:cNvPr>
            <p:cNvSpPr txBox="1"/>
            <p:nvPr/>
          </p:nvSpPr>
          <p:spPr>
            <a:xfrm>
              <a:off x="896764" y="1921627"/>
              <a:ext cx="2365216" cy="857315"/>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dirty="0">
                  <a:solidFill>
                    <a:schemeClr val="bg1"/>
                  </a:solidFill>
                </a:rPr>
                <a:t>Row Duplication</a:t>
              </a:r>
            </a:p>
          </p:txBody>
        </p:sp>
      </p:grpSp>
      <p:grpSp>
        <p:nvGrpSpPr>
          <p:cNvPr id="14" name="Group 13">
            <a:extLst>
              <a:ext uri="{FF2B5EF4-FFF2-40B4-BE49-F238E27FC236}">
                <a16:creationId xmlns:a16="http://schemas.microsoft.com/office/drawing/2014/main" id="{04C2D35F-B21D-06C0-5A7B-B5BEFC40203F}"/>
              </a:ext>
            </a:extLst>
          </p:cNvPr>
          <p:cNvGrpSpPr/>
          <p:nvPr/>
        </p:nvGrpSpPr>
        <p:grpSpPr>
          <a:xfrm>
            <a:off x="664545" y="4816300"/>
            <a:ext cx="2856879" cy="831813"/>
            <a:chOff x="896764" y="1732048"/>
            <a:chExt cx="2365216" cy="1246648"/>
          </a:xfrm>
        </p:grpSpPr>
        <p:sp>
          <p:nvSpPr>
            <p:cNvPr id="15" name="Rounded Rectangular Callout 7">
              <a:extLst>
                <a:ext uri="{FF2B5EF4-FFF2-40B4-BE49-F238E27FC236}">
                  <a16:creationId xmlns:a16="http://schemas.microsoft.com/office/drawing/2014/main" id="{CB1B4F48-F530-2BD0-D904-2AC2012253F0}"/>
                </a:ext>
              </a:extLst>
            </p:cNvPr>
            <p:cNvSpPr/>
            <p:nvPr/>
          </p:nvSpPr>
          <p:spPr>
            <a:xfrm>
              <a:off x="896764" y="1732048"/>
              <a:ext cx="2365216" cy="1246648"/>
            </a:xfrm>
            <a:prstGeom prst="roundRect">
              <a:avLst/>
            </a:prstGeom>
            <a:solidFill>
              <a:srgbClr val="A0BCE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200"/>
            </a:p>
          </p:txBody>
        </p:sp>
        <p:sp>
          <p:nvSpPr>
            <p:cNvPr id="16" name="TextBox 8">
              <a:extLst>
                <a:ext uri="{FF2B5EF4-FFF2-40B4-BE49-F238E27FC236}">
                  <a16:creationId xmlns:a16="http://schemas.microsoft.com/office/drawing/2014/main" id="{7BA59CA8-9C44-0A74-BFF4-264B03ED0413}"/>
                </a:ext>
              </a:extLst>
            </p:cNvPr>
            <p:cNvSpPr txBox="1"/>
            <p:nvPr/>
          </p:nvSpPr>
          <p:spPr>
            <a:xfrm>
              <a:off x="896764" y="1912079"/>
              <a:ext cx="2365216" cy="876409"/>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dirty="0">
                  <a:solidFill>
                    <a:schemeClr val="bg1"/>
                  </a:solidFill>
                </a:rPr>
                <a:t>Missing Data</a:t>
              </a:r>
            </a:p>
          </p:txBody>
        </p:sp>
      </p:grpSp>
      <p:grpSp>
        <p:nvGrpSpPr>
          <p:cNvPr id="17" name="Group 16">
            <a:extLst>
              <a:ext uri="{FF2B5EF4-FFF2-40B4-BE49-F238E27FC236}">
                <a16:creationId xmlns:a16="http://schemas.microsoft.com/office/drawing/2014/main" id="{01DBC7BB-2690-BC57-4366-675F2756B532}"/>
              </a:ext>
            </a:extLst>
          </p:cNvPr>
          <p:cNvGrpSpPr/>
          <p:nvPr/>
        </p:nvGrpSpPr>
        <p:grpSpPr>
          <a:xfrm>
            <a:off x="4609261" y="4471779"/>
            <a:ext cx="2856879" cy="1569660"/>
            <a:chOff x="896764" y="1174050"/>
            <a:chExt cx="2365216" cy="2352468"/>
          </a:xfrm>
        </p:grpSpPr>
        <p:sp>
          <p:nvSpPr>
            <p:cNvPr id="18" name="Rounded Rectangular Callout 7">
              <a:extLst>
                <a:ext uri="{FF2B5EF4-FFF2-40B4-BE49-F238E27FC236}">
                  <a16:creationId xmlns:a16="http://schemas.microsoft.com/office/drawing/2014/main" id="{54F87AEF-C83F-AB5A-3DCD-8458FCCA66A3}"/>
                </a:ext>
              </a:extLst>
            </p:cNvPr>
            <p:cNvSpPr/>
            <p:nvPr/>
          </p:nvSpPr>
          <p:spPr>
            <a:xfrm>
              <a:off x="896764" y="1732047"/>
              <a:ext cx="2365216" cy="1246648"/>
            </a:xfrm>
            <a:prstGeom prst="roundRect">
              <a:avLst/>
            </a:prstGeom>
            <a:solidFill>
              <a:srgbClr val="E6A09E"/>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200"/>
            </a:p>
          </p:txBody>
        </p:sp>
        <p:sp>
          <p:nvSpPr>
            <p:cNvPr id="19" name="TextBox 8">
              <a:extLst>
                <a:ext uri="{FF2B5EF4-FFF2-40B4-BE49-F238E27FC236}">
                  <a16:creationId xmlns:a16="http://schemas.microsoft.com/office/drawing/2014/main" id="{D9BD3735-CC24-5C4D-F428-55AD6FD6532D}"/>
                </a:ext>
              </a:extLst>
            </p:cNvPr>
            <p:cNvSpPr txBox="1"/>
            <p:nvPr/>
          </p:nvSpPr>
          <p:spPr>
            <a:xfrm>
              <a:off x="896764" y="1174050"/>
              <a:ext cx="2365216" cy="2352468"/>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3200" dirty="0">
                <a:solidFill>
                  <a:schemeClr val="bg1"/>
                </a:solidFill>
              </a:endParaRPr>
            </a:p>
            <a:p>
              <a:pPr algn="ctr"/>
              <a:r>
                <a:rPr lang="en-US" sz="3200" dirty="0">
                  <a:solidFill>
                    <a:schemeClr val="bg1"/>
                  </a:solidFill>
                </a:rPr>
                <a:t>Null Values</a:t>
              </a:r>
              <a:endParaRPr lang="en-US" sz="3200" dirty="0">
                <a:solidFill>
                  <a:schemeClr val="bg1"/>
                </a:solidFill>
                <a:latin typeface="Monaco" charset="0"/>
                <a:ea typeface="Monaco" charset="0"/>
                <a:cs typeface="Monaco" charset="0"/>
              </a:endParaRPr>
            </a:p>
            <a:p>
              <a:pPr algn="ctr"/>
              <a:endParaRPr lang="en-US" sz="3200" dirty="0">
                <a:solidFill>
                  <a:schemeClr val="bg1"/>
                </a:solidFill>
              </a:endParaRPr>
            </a:p>
          </p:txBody>
        </p:sp>
      </p:grpSp>
      <p:pic>
        <p:nvPicPr>
          <p:cNvPr id="1028" name="Picture 4" descr="ISO Cutting Hazard Straight Blades Sign">
            <a:extLst>
              <a:ext uri="{FF2B5EF4-FFF2-40B4-BE49-F238E27FC236}">
                <a16:creationId xmlns:a16="http://schemas.microsoft.com/office/drawing/2014/main" id="{891F0BAF-B6E3-5E45-55C6-71F155275EF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0462" y="432802"/>
            <a:ext cx="2257425" cy="20193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SO 7010 Symbol Safety Signs">
            <a:extLst>
              <a:ext uri="{FF2B5EF4-FFF2-40B4-BE49-F238E27FC236}">
                <a16:creationId xmlns:a16="http://schemas.microsoft.com/office/drawing/2014/main" id="{82313803-996A-5E49-4C36-2310AD32D3E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00054" y="447090"/>
            <a:ext cx="2295525" cy="1990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10762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B524C-5A78-309C-EE2E-683429208D3B}"/>
              </a:ext>
            </a:extLst>
          </p:cNvPr>
          <p:cNvSpPr>
            <a:spLocks noGrp="1"/>
          </p:cNvSpPr>
          <p:nvPr>
            <p:ph type="title"/>
          </p:nvPr>
        </p:nvSpPr>
        <p:spPr/>
        <p:txBody>
          <a:bodyPr/>
          <a:lstStyle/>
          <a:p>
            <a:r>
              <a:rPr lang="en-US" dirty="0"/>
              <a:t>Meeting the merging data morass</a:t>
            </a:r>
          </a:p>
        </p:txBody>
      </p:sp>
      <p:sp>
        <p:nvSpPr>
          <p:cNvPr id="3" name="Content Placeholder 2">
            <a:extLst>
              <a:ext uri="{FF2B5EF4-FFF2-40B4-BE49-F238E27FC236}">
                <a16:creationId xmlns:a16="http://schemas.microsoft.com/office/drawing/2014/main" id="{AF238817-97D6-976A-187B-79CA3B3FAF21}"/>
              </a:ext>
            </a:extLst>
          </p:cNvPr>
          <p:cNvSpPr>
            <a:spLocks noGrp="1"/>
          </p:cNvSpPr>
          <p:nvPr>
            <p:ph idx="1"/>
          </p:nvPr>
        </p:nvSpPr>
        <p:spPr/>
        <p:txBody>
          <a:bodyPr>
            <a:normAutofit/>
          </a:bodyPr>
          <a:lstStyle/>
          <a:p>
            <a:r>
              <a:rPr lang="en-US" sz="2800" dirty="0"/>
              <a:t>1. Know your data</a:t>
            </a:r>
          </a:p>
          <a:p>
            <a:endParaRPr lang="en-US" sz="2800" dirty="0"/>
          </a:p>
          <a:p>
            <a:r>
              <a:rPr lang="en-US" sz="2800" dirty="0"/>
              <a:t>2. Check your assumptions</a:t>
            </a:r>
          </a:p>
          <a:p>
            <a:endParaRPr lang="en-US" sz="2800" dirty="0"/>
          </a:p>
          <a:p>
            <a:r>
              <a:rPr lang="en-US" sz="2800" dirty="0"/>
              <a:t>3. Make sure you're asking the right question</a:t>
            </a:r>
          </a:p>
        </p:txBody>
      </p:sp>
      <p:sp>
        <p:nvSpPr>
          <p:cNvPr id="4" name="Slide Number Placeholder 3">
            <a:extLst>
              <a:ext uri="{FF2B5EF4-FFF2-40B4-BE49-F238E27FC236}">
                <a16:creationId xmlns:a16="http://schemas.microsoft.com/office/drawing/2014/main" id="{32E833AD-40ED-D424-4F63-77F2C88DDA05}"/>
              </a:ext>
            </a:extLst>
          </p:cNvPr>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48</a:t>
            </a:fld>
            <a:endParaRPr lang="en-US">
              <a:solidFill>
                <a:prstClr val="black">
                  <a:lumMod val="95000"/>
                  <a:lumOff val="5000"/>
                </a:prstClr>
              </a:solidFill>
            </a:endParaRPr>
          </a:p>
        </p:txBody>
      </p:sp>
    </p:spTree>
    <p:extLst>
      <p:ext uri="{BB962C8B-B14F-4D97-AF65-F5344CB8AC3E}">
        <p14:creationId xmlns:p14="http://schemas.microsoft.com/office/powerpoint/2010/main" val="38892061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F7BA1-CAED-3D29-75C2-7559CC38313A}"/>
              </a:ext>
            </a:extLst>
          </p:cNvPr>
          <p:cNvSpPr>
            <a:spLocks noGrp="1"/>
          </p:cNvSpPr>
          <p:nvPr>
            <p:ph type="title"/>
          </p:nvPr>
        </p:nvSpPr>
        <p:spPr>
          <a:xfrm>
            <a:off x="1024128" y="585216"/>
            <a:ext cx="8018272" cy="1499616"/>
          </a:xfrm>
        </p:spPr>
        <p:txBody>
          <a:bodyPr>
            <a:normAutofit/>
          </a:bodyPr>
          <a:lstStyle/>
          <a:p>
            <a:r>
              <a:rPr lang="en-US" dirty="0"/>
              <a:t>HPI:</a:t>
            </a:r>
          </a:p>
        </p:txBody>
      </p:sp>
      <p:sp>
        <p:nvSpPr>
          <p:cNvPr id="5" name="Content Placeholder 4">
            <a:extLst>
              <a:ext uri="{FF2B5EF4-FFF2-40B4-BE49-F238E27FC236}">
                <a16:creationId xmlns:a16="http://schemas.microsoft.com/office/drawing/2014/main" id="{3DDBBD12-588B-CACF-7110-B1A7C4F75092}"/>
              </a:ext>
            </a:extLst>
          </p:cNvPr>
          <p:cNvSpPr>
            <a:spLocks noGrp="1"/>
          </p:cNvSpPr>
          <p:nvPr>
            <p:ph idx="1"/>
          </p:nvPr>
        </p:nvSpPr>
        <p:spPr>
          <a:xfrm>
            <a:off x="1024128" y="2286000"/>
            <a:ext cx="8018271" cy="4023360"/>
          </a:xfrm>
        </p:spPr>
        <p:txBody>
          <a:bodyPr>
            <a:normAutofit/>
          </a:bodyPr>
          <a:lstStyle/>
          <a:p>
            <a:r>
              <a:rPr lang="en-US" sz="2800" dirty="0"/>
              <a:t>You, the hematology laboratory director, is listening in on Hematology Grand Rounds while quietly shopping on Amazon.</a:t>
            </a:r>
          </a:p>
          <a:p>
            <a:endParaRPr lang="en-US" sz="2800" dirty="0"/>
          </a:p>
          <a:p>
            <a:r>
              <a:rPr lang="en-US" sz="2800" dirty="0"/>
              <a:t>During a discussion about TTP the Hematology Division Chief asks you if you knew </a:t>
            </a:r>
            <a:r>
              <a:rPr lang="en-US" sz="2800" b="1" i="1" dirty="0"/>
              <a:t>what diagnoses have been applied to patients who have schistocytes on the blood smear?</a:t>
            </a:r>
          </a:p>
        </p:txBody>
      </p:sp>
      <p:sp>
        <p:nvSpPr>
          <p:cNvPr id="3" name="Slide Number Placeholder 2">
            <a:extLst>
              <a:ext uri="{FF2B5EF4-FFF2-40B4-BE49-F238E27FC236}">
                <a16:creationId xmlns:a16="http://schemas.microsoft.com/office/drawing/2014/main" id="{4B0764F5-7B0A-0E55-A3B6-56AD5AD83783}"/>
              </a:ext>
            </a:extLst>
          </p:cNvPr>
          <p:cNvSpPr>
            <a:spLocks noGrp="1"/>
          </p:cNvSpPr>
          <p:nvPr>
            <p:ph type="sldNum" sz="quarter" idx="12"/>
          </p:nvPr>
        </p:nvSpPr>
        <p:spPr>
          <a:xfrm>
            <a:off x="10837333" y="6470704"/>
            <a:ext cx="973667" cy="274320"/>
          </a:xfrm>
        </p:spPr>
        <p:txBody>
          <a:bodyPr>
            <a:normAutofit/>
          </a:bodyPr>
          <a:lstStyle/>
          <a:p>
            <a:pPr>
              <a:spcAft>
                <a:spcPts val="600"/>
              </a:spcAft>
            </a:pPr>
            <a:fld id="{E7EBC154-6848-214C-B925-399887F0DE31}" type="slidenum">
              <a:rPr lang="en-US" smtClean="0"/>
              <a:pPr>
                <a:spcAft>
                  <a:spcPts val="600"/>
                </a:spcAft>
              </a:pPr>
              <a:t>49</a:t>
            </a:fld>
            <a:endParaRPr lang="en-US"/>
          </a:p>
        </p:txBody>
      </p:sp>
      <p:sp>
        <p:nvSpPr>
          <p:cNvPr id="4" name="Rectangle 3">
            <a:extLst>
              <a:ext uri="{FF2B5EF4-FFF2-40B4-BE49-F238E27FC236}">
                <a16:creationId xmlns:a16="http://schemas.microsoft.com/office/drawing/2014/main" id="{8905E257-ECBF-0497-BA72-AE62E5952D18}"/>
              </a:ext>
            </a:extLst>
          </p:cNvPr>
          <p:cNvSpPr/>
          <p:nvPr/>
        </p:nvSpPr>
        <p:spPr>
          <a:xfrm>
            <a:off x="721895" y="4100362"/>
            <a:ext cx="8450981" cy="200205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3747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0"/>
          <p:cNvSpPr/>
          <p:nvPr/>
        </p:nvSpPr>
        <p:spPr>
          <a:xfrm>
            <a:off x="-60959" y="0"/>
            <a:ext cx="12306300" cy="692862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280" name="Google Shape;280;p30"/>
          <p:cNvSpPr txBox="1"/>
          <p:nvPr/>
        </p:nvSpPr>
        <p:spPr>
          <a:xfrm>
            <a:off x="0" y="1832149"/>
            <a:ext cx="12245341" cy="4105607"/>
          </a:xfrm>
          <a:prstGeom prst="rect">
            <a:avLst/>
          </a:prstGeom>
          <a:noFill/>
          <a:ln>
            <a:noFill/>
          </a:ln>
        </p:spPr>
        <p:txBody>
          <a:bodyPr spcFirstLastPara="1" wrap="square" lIns="0" tIns="6804" rIns="0" bIns="0" anchor="t" anchorCtr="0">
            <a:noAutofit/>
          </a:bodyPr>
          <a:lstStyle/>
          <a:p>
            <a:pPr marL="6803" algn="ctr"/>
            <a:r>
              <a:rPr lang="en-US" sz="3600" b="1" dirty="0">
                <a:solidFill>
                  <a:srgbClr val="005493"/>
                </a:solidFill>
                <a:latin typeface="Arial" panose="020B0604020202020204" pitchFamily="34" charset="0"/>
                <a:ea typeface="Calibri"/>
                <a:cs typeface="Arial" panose="020B0604020202020204" pitchFamily="34" charset="0"/>
                <a:sym typeface="Calibri"/>
              </a:rPr>
              <a:t>Connect to the MIMIC IV database and answer:</a:t>
            </a:r>
          </a:p>
          <a:p>
            <a:pPr marL="6803" algn="ctr"/>
            <a:endParaRPr lang="en-US" sz="3600" dirty="0">
              <a:solidFill>
                <a:srgbClr val="005493"/>
              </a:solidFill>
              <a:latin typeface="Arial" panose="020B0604020202020204" pitchFamily="34" charset="0"/>
              <a:ea typeface="Calibri"/>
              <a:cs typeface="Arial" panose="020B0604020202020204" pitchFamily="34" charset="0"/>
              <a:sym typeface="Calibri"/>
            </a:endParaRPr>
          </a:p>
          <a:p>
            <a:pPr marL="6803" algn="ctr"/>
            <a:r>
              <a:rPr lang="en-US" sz="3600" dirty="0">
                <a:solidFill>
                  <a:srgbClr val="005493"/>
                </a:solidFill>
                <a:latin typeface="Arial" panose="020B0604020202020204" pitchFamily="34" charset="0"/>
                <a:ea typeface="Calibri"/>
                <a:cs typeface="Arial" panose="020B0604020202020204" pitchFamily="34" charset="0"/>
                <a:sym typeface="Calibri"/>
              </a:rPr>
              <a:t>Q: What the most commonly ordered lab test is in the database?</a:t>
            </a:r>
          </a:p>
        </p:txBody>
      </p:sp>
      <p:sp>
        <p:nvSpPr>
          <p:cNvPr id="6" name="Google Shape;53;p8"/>
          <p:cNvSpPr txBox="1"/>
          <p:nvPr/>
        </p:nvSpPr>
        <p:spPr>
          <a:xfrm>
            <a:off x="4064655" y="422246"/>
            <a:ext cx="3670259" cy="914464"/>
          </a:xfrm>
          <a:prstGeom prst="rect">
            <a:avLst/>
          </a:prstGeom>
          <a:noFill/>
          <a:ln>
            <a:noFill/>
          </a:ln>
        </p:spPr>
        <p:txBody>
          <a:bodyPr spcFirstLastPara="1" wrap="square" lIns="0" tIns="8504" rIns="0" bIns="0" anchor="t" anchorCtr="0">
            <a:noAutofit/>
          </a:bodyPr>
          <a:lstStyle/>
          <a:p>
            <a:pPr marL="6803" algn="ctr"/>
            <a:r>
              <a:rPr lang="en-US" sz="5196" dirty="0">
                <a:solidFill>
                  <a:srgbClr val="005493"/>
                </a:solidFill>
                <a:latin typeface="Arial" panose="020B0604020202020204" pitchFamily="34" charset="0"/>
                <a:ea typeface="Calibri"/>
                <a:cs typeface="Arial" panose="020B0604020202020204" pitchFamily="34" charset="0"/>
                <a:sym typeface="Calibri"/>
              </a:rPr>
              <a:t>Your Turn 1</a:t>
            </a:r>
            <a:endParaRPr sz="5196" dirty="0">
              <a:latin typeface="Arial" panose="020B0604020202020204" pitchFamily="34" charset="0"/>
              <a:ea typeface="Calibri"/>
              <a:cs typeface="Arial" panose="020B0604020202020204" pitchFamily="34" charset="0"/>
              <a:sym typeface="Calibri"/>
            </a:endParaRPr>
          </a:p>
        </p:txBody>
      </p:sp>
      <p:sp>
        <p:nvSpPr>
          <p:cNvPr id="2" name="Slide Number Placeholder 1"/>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5</a:t>
            </a:fld>
            <a:endParaRPr lang="en-US">
              <a:solidFill>
                <a:prstClr val="black">
                  <a:lumMod val="95000"/>
                  <a:lumOff val="5000"/>
                </a:prstClr>
              </a:solidFill>
            </a:endParaRPr>
          </a:p>
        </p:txBody>
      </p:sp>
    </p:spTree>
    <p:extLst>
      <p:ext uri="{BB962C8B-B14F-4D97-AF65-F5344CB8AC3E}">
        <p14:creationId xmlns:p14="http://schemas.microsoft.com/office/powerpoint/2010/main" val="33763003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74215-43BC-E303-C192-489B1BBA05DF}"/>
              </a:ext>
            </a:extLst>
          </p:cNvPr>
          <p:cNvSpPr>
            <a:spLocks noGrp="1"/>
          </p:cNvSpPr>
          <p:nvPr>
            <p:ph type="title"/>
          </p:nvPr>
        </p:nvSpPr>
        <p:spPr/>
        <p:txBody>
          <a:bodyPr/>
          <a:lstStyle/>
          <a:p>
            <a:r>
              <a:rPr lang="en-US" dirty="0"/>
              <a:t>What else?</a:t>
            </a:r>
          </a:p>
        </p:txBody>
      </p:sp>
      <p:sp>
        <p:nvSpPr>
          <p:cNvPr id="3" name="Content Placeholder 2">
            <a:extLst>
              <a:ext uri="{FF2B5EF4-FFF2-40B4-BE49-F238E27FC236}">
                <a16:creationId xmlns:a16="http://schemas.microsoft.com/office/drawing/2014/main" id="{8B197A52-9DEF-D176-7C98-2A1EC15BEB0F}"/>
              </a:ext>
            </a:extLst>
          </p:cNvPr>
          <p:cNvSpPr>
            <a:spLocks noGrp="1"/>
          </p:cNvSpPr>
          <p:nvPr>
            <p:ph idx="1"/>
          </p:nvPr>
        </p:nvSpPr>
        <p:spPr/>
        <p:txBody>
          <a:bodyPr>
            <a:normAutofit/>
          </a:bodyPr>
          <a:lstStyle/>
          <a:p>
            <a:r>
              <a:rPr lang="en-US" sz="3600" dirty="0"/>
              <a:t>Join two tables using multiple columns</a:t>
            </a:r>
          </a:p>
          <a:p>
            <a:r>
              <a:rPr lang="en-US" sz="3600" dirty="0"/>
              <a:t>Join a table to itself</a:t>
            </a:r>
          </a:p>
        </p:txBody>
      </p:sp>
      <p:sp>
        <p:nvSpPr>
          <p:cNvPr id="4" name="Slide Number Placeholder 3">
            <a:extLst>
              <a:ext uri="{FF2B5EF4-FFF2-40B4-BE49-F238E27FC236}">
                <a16:creationId xmlns:a16="http://schemas.microsoft.com/office/drawing/2014/main" id="{E42A2754-5FD7-3BD8-5EE6-79EAE18199CE}"/>
              </a:ext>
            </a:extLst>
          </p:cNvPr>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50</a:t>
            </a:fld>
            <a:endParaRPr lang="en-US">
              <a:solidFill>
                <a:prstClr val="black">
                  <a:lumMod val="95000"/>
                  <a:lumOff val="5000"/>
                </a:prstClr>
              </a:solidFill>
            </a:endParaRPr>
          </a:p>
        </p:txBody>
      </p:sp>
    </p:spTree>
    <p:extLst>
      <p:ext uri="{BB962C8B-B14F-4D97-AF65-F5344CB8AC3E}">
        <p14:creationId xmlns:p14="http://schemas.microsoft.com/office/powerpoint/2010/main" val="10047657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7BD18-192C-0D6C-60B7-0278C16486CC}"/>
              </a:ext>
            </a:extLst>
          </p:cNvPr>
          <p:cNvSpPr>
            <a:spLocks noGrp="1"/>
          </p:cNvSpPr>
          <p:nvPr>
            <p:ph type="title"/>
          </p:nvPr>
        </p:nvSpPr>
        <p:spPr/>
        <p:txBody>
          <a:bodyPr/>
          <a:lstStyle/>
          <a:p>
            <a:r>
              <a:rPr lang="en-US" dirty="0"/>
              <a:t>Filtering Joins!</a:t>
            </a:r>
          </a:p>
        </p:txBody>
      </p:sp>
      <p:sp>
        <p:nvSpPr>
          <p:cNvPr id="3" name="Content Placeholder 2">
            <a:extLst>
              <a:ext uri="{FF2B5EF4-FFF2-40B4-BE49-F238E27FC236}">
                <a16:creationId xmlns:a16="http://schemas.microsoft.com/office/drawing/2014/main" id="{A952D636-0D41-5A7A-A467-0FA609EF7897}"/>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4FD77115-868F-B8B6-AAA9-DC60CEAF4964}"/>
              </a:ext>
            </a:extLst>
          </p:cNvPr>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51</a:t>
            </a:fld>
            <a:endParaRPr lang="en-US">
              <a:solidFill>
                <a:prstClr val="black">
                  <a:lumMod val="95000"/>
                  <a:lumOff val="5000"/>
                </a:prstClr>
              </a:solidFill>
            </a:endParaRPr>
          </a:p>
        </p:txBody>
      </p:sp>
      <p:pic>
        <p:nvPicPr>
          <p:cNvPr id="2050" name="Picture 2" descr="An Introduction to R at Met Council">
            <a:extLst>
              <a:ext uri="{FF2B5EF4-FFF2-40B4-BE49-F238E27FC236}">
                <a16:creationId xmlns:a16="http://schemas.microsoft.com/office/drawing/2014/main" id="{9AD0B5FF-2E17-3763-7031-CE94F1CE7B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7401" y="2748013"/>
            <a:ext cx="9435818" cy="2815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31723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0EFF9-5F2B-12B5-3118-71E51E1AC392}"/>
              </a:ext>
            </a:extLst>
          </p:cNvPr>
          <p:cNvSpPr>
            <a:spLocks noGrp="1"/>
          </p:cNvSpPr>
          <p:nvPr>
            <p:ph type="title"/>
          </p:nvPr>
        </p:nvSpPr>
        <p:spPr/>
        <p:txBody>
          <a:bodyPr/>
          <a:lstStyle/>
          <a:p>
            <a:r>
              <a:rPr lang="en-US" dirty="0"/>
              <a:t>Non-</a:t>
            </a:r>
            <a:r>
              <a:rPr lang="en-US" dirty="0" err="1"/>
              <a:t>equi</a:t>
            </a:r>
            <a:r>
              <a:rPr lang="en-US" dirty="0"/>
              <a:t> Joins!</a:t>
            </a:r>
          </a:p>
        </p:txBody>
      </p:sp>
      <p:sp>
        <p:nvSpPr>
          <p:cNvPr id="3" name="Content Placeholder 2">
            <a:extLst>
              <a:ext uri="{FF2B5EF4-FFF2-40B4-BE49-F238E27FC236}">
                <a16:creationId xmlns:a16="http://schemas.microsoft.com/office/drawing/2014/main" id="{A8115DCF-3870-A5E6-644B-087EC153AD85}"/>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1D775DC0-D625-0BD5-2720-4C143CB149D1}"/>
              </a:ext>
            </a:extLst>
          </p:cNvPr>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52</a:t>
            </a:fld>
            <a:endParaRPr lang="en-US">
              <a:solidFill>
                <a:prstClr val="black">
                  <a:lumMod val="95000"/>
                  <a:lumOff val="5000"/>
                </a:prstClr>
              </a:solidFill>
            </a:endParaRPr>
          </a:p>
        </p:txBody>
      </p:sp>
      <p:pic>
        <p:nvPicPr>
          <p:cNvPr id="3074" name="Picture 2" descr="R for Data Science (2e) - 19 Joins">
            <a:extLst>
              <a:ext uri="{FF2B5EF4-FFF2-40B4-BE49-F238E27FC236}">
                <a16:creationId xmlns:a16="http://schemas.microsoft.com/office/drawing/2014/main" id="{572F666F-B288-20FC-9A33-0EBE81BF60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1" y="2673713"/>
            <a:ext cx="6018998" cy="3262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9199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9D8FA-71F8-76C2-FD8D-A5B3B22AA2F6}"/>
              </a:ext>
            </a:extLst>
          </p:cNvPr>
          <p:cNvSpPr>
            <a:spLocks noGrp="1"/>
          </p:cNvSpPr>
          <p:nvPr>
            <p:ph type="title"/>
          </p:nvPr>
        </p:nvSpPr>
        <p:spPr/>
        <p:txBody>
          <a:bodyPr/>
          <a:lstStyle/>
          <a:p>
            <a:r>
              <a:rPr lang="en-US" dirty="0" err="1"/>
              <a:t>Fuzzyjoins</a:t>
            </a:r>
            <a:r>
              <a:rPr lang="en-US" dirty="0"/>
              <a:t>!</a:t>
            </a:r>
          </a:p>
        </p:txBody>
      </p:sp>
      <p:sp>
        <p:nvSpPr>
          <p:cNvPr id="3" name="Content Placeholder 2">
            <a:extLst>
              <a:ext uri="{FF2B5EF4-FFF2-40B4-BE49-F238E27FC236}">
                <a16:creationId xmlns:a16="http://schemas.microsoft.com/office/drawing/2014/main" id="{B166B9C9-3804-793F-FDBC-173FB7989809}"/>
              </a:ext>
            </a:extLst>
          </p:cNvPr>
          <p:cNvSpPr>
            <a:spLocks noGrp="1"/>
          </p:cNvSpPr>
          <p:nvPr>
            <p:ph idx="1"/>
          </p:nvPr>
        </p:nvSpPr>
        <p:spPr/>
        <p:txBody>
          <a:bodyPr/>
          <a:lstStyle/>
          <a:p>
            <a:pPr>
              <a:buFont typeface="Arial" panose="020B0604020202020204" pitchFamily="34" charset="0"/>
              <a:buChar char="•"/>
            </a:pPr>
            <a:r>
              <a:rPr lang="en-US" dirty="0"/>
              <a:t> Regex</a:t>
            </a:r>
          </a:p>
          <a:p>
            <a:pPr>
              <a:buFont typeface="Arial" panose="020B0604020202020204" pitchFamily="34" charset="0"/>
              <a:buChar char="•"/>
            </a:pPr>
            <a:r>
              <a:rPr lang="en-US" dirty="0"/>
              <a:t> String Distance</a:t>
            </a:r>
          </a:p>
          <a:p>
            <a:pPr>
              <a:buFont typeface="Arial" panose="020B0604020202020204" pitchFamily="34" charset="0"/>
              <a:buChar char="•"/>
            </a:pPr>
            <a:r>
              <a:rPr lang="en-US" dirty="0"/>
              <a:t> </a:t>
            </a:r>
            <a:r>
              <a:rPr lang="en-US" dirty="0" err="1"/>
              <a:t>Goegraphic</a:t>
            </a:r>
            <a:r>
              <a:rPr lang="en-US" dirty="0"/>
              <a:t> Distance</a:t>
            </a:r>
          </a:p>
          <a:p>
            <a:pPr>
              <a:buFont typeface="Arial" panose="020B0604020202020204" pitchFamily="34" charset="0"/>
              <a:buChar char="•"/>
            </a:pPr>
            <a:r>
              <a:rPr lang="en-US" dirty="0"/>
              <a:t> Genomic Distance</a:t>
            </a:r>
          </a:p>
          <a:p>
            <a:pPr>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869ED684-B6FD-AC90-56EA-DB18754835B7}"/>
              </a:ext>
            </a:extLst>
          </p:cNvPr>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53</a:t>
            </a:fld>
            <a:endParaRPr lang="en-US">
              <a:solidFill>
                <a:prstClr val="black">
                  <a:lumMod val="95000"/>
                  <a:lumOff val="5000"/>
                </a:prstClr>
              </a:solidFill>
            </a:endParaRPr>
          </a:p>
        </p:txBody>
      </p:sp>
      <p:pic>
        <p:nvPicPr>
          <p:cNvPr id="6" name="Picture 5">
            <a:extLst>
              <a:ext uri="{FF2B5EF4-FFF2-40B4-BE49-F238E27FC236}">
                <a16:creationId xmlns:a16="http://schemas.microsoft.com/office/drawing/2014/main" id="{3569AB1A-81E6-8F73-2BCF-6844A5C70756}"/>
              </a:ext>
            </a:extLst>
          </p:cNvPr>
          <p:cNvPicPr>
            <a:picLocks noChangeAspect="1"/>
          </p:cNvPicPr>
          <p:nvPr/>
        </p:nvPicPr>
        <p:blipFill>
          <a:blip r:embed="rId2"/>
          <a:stretch>
            <a:fillRect/>
          </a:stretch>
        </p:blipFill>
        <p:spPr>
          <a:xfrm>
            <a:off x="4861560" y="1352349"/>
            <a:ext cx="4369869" cy="4369869"/>
          </a:xfrm>
          <a:prstGeom prst="rect">
            <a:avLst/>
          </a:prstGeom>
        </p:spPr>
      </p:pic>
    </p:spTree>
    <p:extLst>
      <p:ext uri="{BB962C8B-B14F-4D97-AF65-F5344CB8AC3E}">
        <p14:creationId xmlns:p14="http://schemas.microsoft.com/office/powerpoint/2010/main" val="8378209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E194971-2F2D-44B0-8AE6-FF2DCCEE0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a:extLst>
              <a:ext uri="{FF2B5EF4-FFF2-40B4-BE49-F238E27FC236}">
                <a16:creationId xmlns:a16="http://schemas.microsoft.com/office/drawing/2014/main" id="{1FF9A61E-EB11-4C46-82E1-3E00A3B4B4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5E564EB3-35F2-4EFF-87DC-642DC02052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62AE8E50-35D4-4D5A-A4BB-168CBB027D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37D1D6D-17D8-4296-B000-665D1892D0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396" y="1276539"/>
            <a:ext cx="5570417" cy="4304276"/>
          </a:xfrm>
          <a:custGeom>
            <a:avLst/>
            <a:gdLst>
              <a:gd name="connsiteX0" fmla="*/ 4985599 w 5593163"/>
              <a:gd name="connsiteY0" fmla="*/ 636203 h 4305008"/>
              <a:gd name="connsiteX1" fmla="*/ 5528908 w 5593163"/>
              <a:gd name="connsiteY1" fmla="*/ 1181049 h 4305008"/>
              <a:gd name="connsiteX2" fmla="*/ 4985599 w 5593163"/>
              <a:gd name="connsiteY2" fmla="*/ 636203 h 4305008"/>
              <a:gd name="connsiteX3" fmla="*/ 4985599 w 5593163"/>
              <a:gd name="connsiteY3" fmla="*/ 2333028 h 4305008"/>
              <a:gd name="connsiteX4" fmla="*/ 5528908 w 5593163"/>
              <a:gd name="connsiteY4" fmla="*/ 2877874 h 4305008"/>
              <a:gd name="connsiteX5" fmla="*/ 4985599 w 5593163"/>
              <a:gd name="connsiteY5" fmla="*/ 2333028 h 4305008"/>
              <a:gd name="connsiteX6" fmla="*/ 4985597 w 5593163"/>
              <a:gd name="connsiteY6" fmla="*/ 2034258 h 4305008"/>
              <a:gd name="connsiteX7" fmla="*/ 5528906 w 5593163"/>
              <a:gd name="connsiteY7" fmla="*/ 1493690 h 4305008"/>
              <a:gd name="connsiteX8" fmla="*/ 4985597 w 5593163"/>
              <a:gd name="connsiteY8" fmla="*/ 2034258 h 4305008"/>
              <a:gd name="connsiteX9" fmla="*/ 4985597 w 5593163"/>
              <a:gd name="connsiteY9" fmla="*/ 3731083 h 4305008"/>
              <a:gd name="connsiteX10" fmla="*/ 5528906 w 5593163"/>
              <a:gd name="connsiteY10" fmla="*/ 3190516 h 4305008"/>
              <a:gd name="connsiteX11" fmla="*/ 4985597 w 5593163"/>
              <a:gd name="connsiteY11" fmla="*/ 3731083 h 4305008"/>
              <a:gd name="connsiteX12" fmla="*/ 4842232 w 5593163"/>
              <a:gd name="connsiteY12" fmla="*/ 503273 h 4305008"/>
              <a:gd name="connsiteX13" fmla="*/ 4842826 w 5593163"/>
              <a:gd name="connsiteY13" fmla="*/ 491833 h 4305008"/>
              <a:gd name="connsiteX14" fmla="*/ 4843324 w 5593163"/>
              <a:gd name="connsiteY14" fmla="*/ 491866 h 4305008"/>
              <a:gd name="connsiteX15" fmla="*/ 4843350 w 5593163"/>
              <a:gd name="connsiteY15" fmla="*/ 491372 h 4305008"/>
              <a:gd name="connsiteX16" fmla="*/ 4860437 w 5593163"/>
              <a:gd name="connsiteY16" fmla="*/ 492995 h 4305008"/>
              <a:gd name="connsiteX17" fmla="*/ 4955899 w 5593163"/>
              <a:gd name="connsiteY17" fmla="*/ 502060 h 4305008"/>
              <a:gd name="connsiteX18" fmla="*/ 4972112 w 5593163"/>
              <a:gd name="connsiteY18" fmla="*/ 503599 h 4305008"/>
              <a:gd name="connsiteX19" fmla="*/ 4972229 w 5593163"/>
              <a:gd name="connsiteY19" fmla="*/ 504747 h 4305008"/>
              <a:gd name="connsiteX20" fmla="*/ 5583809 w 5593163"/>
              <a:gd name="connsiteY20" fmla="*/ 948988 h 4305008"/>
              <a:gd name="connsiteX21" fmla="*/ 5593163 w 5593163"/>
              <a:gd name="connsiteY21" fmla="*/ 971822 h 4305008"/>
              <a:gd name="connsiteX22" fmla="*/ 5593163 w 5593163"/>
              <a:gd name="connsiteY22" fmla="*/ 1318474 h 4305008"/>
              <a:gd name="connsiteX23" fmla="*/ 5558612 w 5593163"/>
              <a:gd name="connsiteY23" fmla="*/ 1315193 h 4305008"/>
              <a:gd name="connsiteX24" fmla="*/ 5542395 w 5593163"/>
              <a:gd name="connsiteY24" fmla="*/ 1313653 h 4305008"/>
              <a:gd name="connsiteX25" fmla="*/ 5542279 w 5593163"/>
              <a:gd name="connsiteY25" fmla="*/ 1312505 h 4305008"/>
              <a:gd name="connsiteX26" fmla="*/ 4852114 w 5593163"/>
              <a:gd name="connsiteY26" fmla="*/ 619464 h 4305008"/>
              <a:gd name="connsiteX27" fmla="*/ 4851608 w 5593163"/>
              <a:gd name="connsiteY27" fmla="*/ 619401 h 4305008"/>
              <a:gd name="connsiteX28" fmla="*/ 4851070 w 5593163"/>
              <a:gd name="connsiteY28" fmla="*/ 612725 h 4305008"/>
              <a:gd name="connsiteX29" fmla="*/ 4843603 w 5593163"/>
              <a:gd name="connsiteY29" fmla="*/ 520249 h 4305008"/>
              <a:gd name="connsiteX30" fmla="*/ 4842232 w 5593163"/>
              <a:gd name="connsiteY30" fmla="*/ 503273 h 4305008"/>
              <a:gd name="connsiteX31" fmla="*/ 4842232 w 5593163"/>
              <a:gd name="connsiteY31" fmla="*/ 2200098 h 4305008"/>
              <a:gd name="connsiteX32" fmla="*/ 4842826 w 5593163"/>
              <a:gd name="connsiteY32" fmla="*/ 2188658 h 4305008"/>
              <a:gd name="connsiteX33" fmla="*/ 4843324 w 5593163"/>
              <a:gd name="connsiteY33" fmla="*/ 2188691 h 4305008"/>
              <a:gd name="connsiteX34" fmla="*/ 4843350 w 5593163"/>
              <a:gd name="connsiteY34" fmla="*/ 2188197 h 4305008"/>
              <a:gd name="connsiteX35" fmla="*/ 4860437 w 5593163"/>
              <a:gd name="connsiteY35" fmla="*/ 2189820 h 4305008"/>
              <a:gd name="connsiteX36" fmla="*/ 4955899 w 5593163"/>
              <a:gd name="connsiteY36" fmla="*/ 2198885 h 4305008"/>
              <a:gd name="connsiteX37" fmla="*/ 4972112 w 5593163"/>
              <a:gd name="connsiteY37" fmla="*/ 2200424 h 4305008"/>
              <a:gd name="connsiteX38" fmla="*/ 4972229 w 5593163"/>
              <a:gd name="connsiteY38" fmla="*/ 2201572 h 4305008"/>
              <a:gd name="connsiteX39" fmla="*/ 5583809 w 5593163"/>
              <a:gd name="connsiteY39" fmla="*/ 2645813 h 4305008"/>
              <a:gd name="connsiteX40" fmla="*/ 5593163 w 5593163"/>
              <a:gd name="connsiteY40" fmla="*/ 2668647 h 4305008"/>
              <a:gd name="connsiteX41" fmla="*/ 5593163 w 5593163"/>
              <a:gd name="connsiteY41" fmla="*/ 3015299 h 4305008"/>
              <a:gd name="connsiteX42" fmla="*/ 5558612 w 5593163"/>
              <a:gd name="connsiteY42" fmla="*/ 3012018 h 4305008"/>
              <a:gd name="connsiteX43" fmla="*/ 5542395 w 5593163"/>
              <a:gd name="connsiteY43" fmla="*/ 3010478 h 4305008"/>
              <a:gd name="connsiteX44" fmla="*/ 5542279 w 5593163"/>
              <a:gd name="connsiteY44" fmla="*/ 3009330 h 4305008"/>
              <a:gd name="connsiteX45" fmla="*/ 4852114 w 5593163"/>
              <a:gd name="connsiteY45" fmla="*/ 2316289 h 4305008"/>
              <a:gd name="connsiteX46" fmla="*/ 4851608 w 5593163"/>
              <a:gd name="connsiteY46" fmla="*/ 2316226 h 4305008"/>
              <a:gd name="connsiteX47" fmla="*/ 4851070 w 5593163"/>
              <a:gd name="connsiteY47" fmla="*/ 2309550 h 4305008"/>
              <a:gd name="connsiteX48" fmla="*/ 4843603 w 5593163"/>
              <a:gd name="connsiteY48" fmla="*/ 2217074 h 4305008"/>
              <a:gd name="connsiteX49" fmla="*/ 4842232 w 5593163"/>
              <a:gd name="connsiteY49" fmla="*/ 2200098 h 4305008"/>
              <a:gd name="connsiteX50" fmla="*/ 4842232 w 5593163"/>
              <a:gd name="connsiteY50" fmla="*/ 3896923 h 4305008"/>
              <a:gd name="connsiteX51" fmla="*/ 4842826 w 5593163"/>
              <a:gd name="connsiteY51" fmla="*/ 3885483 h 4305008"/>
              <a:gd name="connsiteX52" fmla="*/ 4843324 w 5593163"/>
              <a:gd name="connsiteY52" fmla="*/ 3885516 h 4305008"/>
              <a:gd name="connsiteX53" fmla="*/ 4843350 w 5593163"/>
              <a:gd name="connsiteY53" fmla="*/ 3885022 h 4305008"/>
              <a:gd name="connsiteX54" fmla="*/ 4860437 w 5593163"/>
              <a:gd name="connsiteY54" fmla="*/ 3886645 h 4305008"/>
              <a:gd name="connsiteX55" fmla="*/ 4955899 w 5593163"/>
              <a:gd name="connsiteY55" fmla="*/ 3895710 h 4305008"/>
              <a:gd name="connsiteX56" fmla="*/ 4972112 w 5593163"/>
              <a:gd name="connsiteY56" fmla="*/ 3897249 h 4305008"/>
              <a:gd name="connsiteX57" fmla="*/ 4972229 w 5593163"/>
              <a:gd name="connsiteY57" fmla="*/ 3898397 h 4305008"/>
              <a:gd name="connsiteX58" fmla="*/ 5532481 w 5593163"/>
              <a:gd name="connsiteY58" fmla="*/ 4255797 h 4305008"/>
              <a:gd name="connsiteX59" fmla="*/ 5560926 w 5593163"/>
              <a:gd name="connsiteY59" fmla="*/ 4305008 h 4305008"/>
              <a:gd name="connsiteX60" fmla="*/ 5409877 w 5593163"/>
              <a:gd name="connsiteY60" fmla="*/ 4305008 h 4305008"/>
              <a:gd name="connsiteX61" fmla="*/ 5357754 w 5593163"/>
              <a:gd name="connsiteY61" fmla="*/ 4241205 h 4305008"/>
              <a:gd name="connsiteX62" fmla="*/ 4985599 w 5593163"/>
              <a:gd name="connsiteY62" fmla="*/ 4029853 h 4305008"/>
              <a:gd name="connsiteX63" fmla="*/ 5084780 w 5593163"/>
              <a:gd name="connsiteY63" fmla="*/ 4271827 h 4305008"/>
              <a:gd name="connsiteX64" fmla="*/ 5111462 w 5593163"/>
              <a:gd name="connsiteY64" fmla="*/ 4305008 h 4305008"/>
              <a:gd name="connsiteX65" fmla="*/ 4957353 w 5593163"/>
              <a:gd name="connsiteY65" fmla="*/ 4305008 h 4305008"/>
              <a:gd name="connsiteX66" fmla="*/ 4927231 w 5593163"/>
              <a:gd name="connsiteY66" fmla="*/ 4254710 h 4305008"/>
              <a:gd name="connsiteX67" fmla="*/ 4852114 w 5593163"/>
              <a:gd name="connsiteY67" fmla="*/ 4013114 h 4305008"/>
              <a:gd name="connsiteX68" fmla="*/ 4851608 w 5593163"/>
              <a:gd name="connsiteY68" fmla="*/ 4013051 h 4305008"/>
              <a:gd name="connsiteX69" fmla="*/ 4851070 w 5593163"/>
              <a:gd name="connsiteY69" fmla="*/ 4006375 h 4305008"/>
              <a:gd name="connsiteX70" fmla="*/ 4843603 w 5593163"/>
              <a:gd name="connsiteY70" fmla="*/ 3913899 h 4305008"/>
              <a:gd name="connsiteX71" fmla="*/ 4842232 w 5593163"/>
              <a:gd name="connsiteY71" fmla="*/ 3896923 h 4305008"/>
              <a:gd name="connsiteX72" fmla="*/ 4842230 w 5593163"/>
              <a:gd name="connsiteY72" fmla="*/ 469318 h 4305008"/>
              <a:gd name="connsiteX73" fmla="*/ 4843601 w 5593163"/>
              <a:gd name="connsiteY73" fmla="*/ 452471 h 4305008"/>
              <a:gd name="connsiteX74" fmla="*/ 4851065 w 5593163"/>
              <a:gd name="connsiteY74" fmla="*/ 360740 h 4305008"/>
              <a:gd name="connsiteX75" fmla="*/ 4851605 w 5593163"/>
              <a:gd name="connsiteY75" fmla="*/ 354103 h 4305008"/>
              <a:gd name="connsiteX76" fmla="*/ 4852110 w 5593163"/>
              <a:gd name="connsiteY76" fmla="*/ 354040 h 4305008"/>
              <a:gd name="connsiteX77" fmla="*/ 4936323 w 5593163"/>
              <a:gd name="connsiteY77" fmla="*/ 96778 h 4305008"/>
              <a:gd name="connsiteX78" fmla="*/ 4998957 w 5593163"/>
              <a:gd name="connsiteY78" fmla="*/ 0 h 4305008"/>
              <a:gd name="connsiteX79" fmla="*/ 5167333 w 5593163"/>
              <a:gd name="connsiteY79" fmla="*/ 0 h 4305008"/>
              <a:gd name="connsiteX80" fmla="*/ 5099105 w 5593163"/>
              <a:gd name="connsiteY80" fmla="*/ 76659 h 4305008"/>
              <a:gd name="connsiteX81" fmla="*/ 4985597 w 5593163"/>
              <a:gd name="connsiteY81" fmla="*/ 337433 h 4305008"/>
              <a:gd name="connsiteX82" fmla="*/ 5424571 w 5593163"/>
              <a:gd name="connsiteY82" fmla="*/ 44350 h 4305008"/>
              <a:gd name="connsiteX83" fmla="*/ 5446799 w 5593163"/>
              <a:gd name="connsiteY83" fmla="*/ 0 h 4305008"/>
              <a:gd name="connsiteX84" fmla="*/ 5593163 w 5593163"/>
              <a:gd name="connsiteY84" fmla="*/ 0 h 4305008"/>
              <a:gd name="connsiteX85" fmla="*/ 5593163 w 5593163"/>
              <a:gd name="connsiteY85" fmla="*/ 4197 h 4305008"/>
              <a:gd name="connsiteX86" fmla="*/ 5543598 w 5593163"/>
              <a:gd name="connsiteY86" fmla="*/ 95636 h 4305008"/>
              <a:gd name="connsiteX87" fmla="*/ 4972226 w 5593163"/>
              <a:gd name="connsiteY87" fmla="*/ 467856 h 4305008"/>
              <a:gd name="connsiteX88" fmla="*/ 4972110 w 5593163"/>
              <a:gd name="connsiteY88" fmla="*/ 468995 h 4305008"/>
              <a:gd name="connsiteX89" fmla="*/ 4955893 w 5593163"/>
              <a:gd name="connsiteY89" fmla="*/ 470523 h 4305008"/>
              <a:gd name="connsiteX90" fmla="*/ 4860466 w 5593163"/>
              <a:gd name="connsiteY90" fmla="*/ 479514 h 4305008"/>
              <a:gd name="connsiteX91" fmla="*/ 4843348 w 5593163"/>
              <a:gd name="connsiteY91" fmla="*/ 481127 h 4305008"/>
              <a:gd name="connsiteX92" fmla="*/ 4843322 w 5593163"/>
              <a:gd name="connsiteY92" fmla="*/ 480636 h 4305008"/>
              <a:gd name="connsiteX93" fmla="*/ 4842823 w 5593163"/>
              <a:gd name="connsiteY93" fmla="*/ 480669 h 4305008"/>
              <a:gd name="connsiteX94" fmla="*/ 4842230 w 5593163"/>
              <a:gd name="connsiteY94" fmla="*/ 469318 h 4305008"/>
              <a:gd name="connsiteX95" fmla="*/ 4842230 w 5593163"/>
              <a:gd name="connsiteY95" fmla="*/ 2166144 h 4305008"/>
              <a:gd name="connsiteX96" fmla="*/ 4843601 w 5593163"/>
              <a:gd name="connsiteY96" fmla="*/ 2149296 h 4305008"/>
              <a:gd name="connsiteX97" fmla="*/ 4851065 w 5593163"/>
              <a:gd name="connsiteY97" fmla="*/ 2057565 h 4305008"/>
              <a:gd name="connsiteX98" fmla="*/ 4851605 w 5593163"/>
              <a:gd name="connsiteY98" fmla="*/ 2050928 h 4305008"/>
              <a:gd name="connsiteX99" fmla="*/ 4852110 w 5593163"/>
              <a:gd name="connsiteY99" fmla="*/ 2050865 h 4305008"/>
              <a:gd name="connsiteX100" fmla="*/ 5542276 w 5593163"/>
              <a:gd name="connsiteY100" fmla="*/ 1363267 h 4305008"/>
              <a:gd name="connsiteX101" fmla="*/ 5542393 w 5593163"/>
              <a:gd name="connsiteY101" fmla="*/ 1362128 h 4305008"/>
              <a:gd name="connsiteX102" fmla="*/ 5558606 w 5593163"/>
              <a:gd name="connsiteY102" fmla="*/ 1360601 h 4305008"/>
              <a:gd name="connsiteX103" fmla="*/ 5593163 w 5593163"/>
              <a:gd name="connsiteY103" fmla="*/ 1357345 h 4305008"/>
              <a:gd name="connsiteX104" fmla="*/ 5593163 w 5593163"/>
              <a:gd name="connsiteY104" fmla="*/ 1701268 h 4305008"/>
              <a:gd name="connsiteX105" fmla="*/ 5583807 w 5593163"/>
              <a:gd name="connsiteY105" fmla="*/ 1723929 h 4305008"/>
              <a:gd name="connsiteX106" fmla="*/ 4972226 w 5593163"/>
              <a:gd name="connsiteY106" fmla="*/ 2164681 h 4305008"/>
              <a:gd name="connsiteX107" fmla="*/ 4972110 w 5593163"/>
              <a:gd name="connsiteY107" fmla="*/ 2165820 h 4305008"/>
              <a:gd name="connsiteX108" fmla="*/ 4955893 w 5593163"/>
              <a:gd name="connsiteY108" fmla="*/ 2167348 h 4305008"/>
              <a:gd name="connsiteX109" fmla="*/ 4860466 w 5593163"/>
              <a:gd name="connsiteY109" fmla="*/ 2176339 h 4305008"/>
              <a:gd name="connsiteX110" fmla="*/ 4843348 w 5593163"/>
              <a:gd name="connsiteY110" fmla="*/ 2177952 h 4305008"/>
              <a:gd name="connsiteX111" fmla="*/ 4843322 w 5593163"/>
              <a:gd name="connsiteY111" fmla="*/ 2177461 h 4305008"/>
              <a:gd name="connsiteX112" fmla="*/ 4842823 w 5593163"/>
              <a:gd name="connsiteY112" fmla="*/ 2177494 h 4305008"/>
              <a:gd name="connsiteX113" fmla="*/ 4842230 w 5593163"/>
              <a:gd name="connsiteY113" fmla="*/ 2166144 h 4305008"/>
              <a:gd name="connsiteX114" fmla="*/ 4842230 w 5593163"/>
              <a:gd name="connsiteY114" fmla="*/ 3862969 h 4305008"/>
              <a:gd name="connsiteX115" fmla="*/ 4843601 w 5593163"/>
              <a:gd name="connsiteY115" fmla="*/ 3846121 h 4305008"/>
              <a:gd name="connsiteX116" fmla="*/ 4851065 w 5593163"/>
              <a:gd name="connsiteY116" fmla="*/ 3754390 h 4305008"/>
              <a:gd name="connsiteX117" fmla="*/ 4851605 w 5593163"/>
              <a:gd name="connsiteY117" fmla="*/ 3747753 h 4305008"/>
              <a:gd name="connsiteX118" fmla="*/ 4852110 w 5593163"/>
              <a:gd name="connsiteY118" fmla="*/ 3747690 h 4305008"/>
              <a:gd name="connsiteX119" fmla="*/ 5542276 w 5593163"/>
              <a:gd name="connsiteY119" fmla="*/ 3060092 h 4305008"/>
              <a:gd name="connsiteX120" fmla="*/ 5542393 w 5593163"/>
              <a:gd name="connsiteY120" fmla="*/ 3058953 h 4305008"/>
              <a:gd name="connsiteX121" fmla="*/ 5558606 w 5593163"/>
              <a:gd name="connsiteY121" fmla="*/ 3057426 h 4305008"/>
              <a:gd name="connsiteX122" fmla="*/ 5593163 w 5593163"/>
              <a:gd name="connsiteY122" fmla="*/ 3054170 h 4305008"/>
              <a:gd name="connsiteX123" fmla="*/ 5593163 w 5593163"/>
              <a:gd name="connsiteY123" fmla="*/ 3398093 h 4305008"/>
              <a:gd name="connsiteX124" fmla="*/ 5583807 w 5593163"/>
              <a:gd name="connsiteY124" fmla="*/ 3420754 h 4305008"/>
              <a:gd name="connsiteX125" fmla="*/ 4972226 w 5593163"/>
              <a:gd name="connsiteY125" fmla="*/ 3861506 h 4305008"/>
              <a:gd name="connsiteX126" fmla="*/ 4972110 w 5593163"/>
              <a:gd name="connsiteY126" fmla="*/ 3862645 h 4305008"/>
              <a:gd name="connsiteX127" fmla="*/ 4955893 w 5593163"/>
              <a:gd name="connsiteY127" fmla="*/ 3864173 h 4305008"/>
              <a:gd name="connsiteX128" fmla="*/ 4860466 w 5593163"/>
              <a:gd name="connsiteY128" fmla="*/ 3873164 h 4305008"/>
              <a:gd name="connsiteX129" fmla="*/ 4843348 w 5593163"/>
              <a:gd name="connsiteY129" fmla="*/ 3874777 h 4305008"/>
              <a:gd name="connsiteX130" fmla="*/ 4843322 w 5593163"/>
              <a:gd name="connsiteY130" fmla="*/ 3874286 h 4305008"/>
              <a:gd name="connsiteX131" fmla="*/ 4842823 w 5593163"/>
              <a:gd name="connsiteY131" fmla="*/ 3874319 h 4305008"/>
              <a:gd name="connsiteX132" fmla="*/ 4842230 w 5593163"/>
              <a:gd name="connsiteY132" fmla="*/ 3862969 h 4305008"/>
              <a:gd name="connsiteX133" fmla="*/ 4135041 w 5593163"/>
              <a:gd name="connsiteY133" fmla="*/ 1181049 h 4305008"/>
              <a:gd name="connsiteX134" fmla="*/ 4678350 w 5593163"/>
              <a:gd name="connsiteY134" fmla="*/ 636203 h 4305008"/>
              <a:gd name="connsiteX135" fmla="*/ 4135041 w 5593163"/>
              <a:gd name="connsiteY135" fmla="*/ 1181049 h 4305008"/>
              <a:gd name="connsiteX136" fmla="*/ 4135041 w 5593163"/>
              <a:gd name="connsiteY136" fmla="*/ 1493690 h 4305008"/>
              <a:gd name="connsiteX137" fmla="*/ 4678350 w 5593163"/>
              <a:gd name="connsiteY137" fmla="*/ 2034258 h 4305008"/>
              <a:gd name="connsiteX138" fmla="*/ 4135041 w 5593163"/>
              <a:gd name="connsiteY138" fmla="*/ 1493690 h 4305008"/>
              <a:gd name="connsiteX139" fmla="*/ 4135041 w 5593163"/>
              <a:gd name="connsiteY139" fmla="*/ 2877874 h 4305008"/>
              <a:gd name="connsiteX140" fmla="*/ 4678350 w 5593163"/>
              <a:gd name="connsiteY140" fmla="*/ 2333028 h 4305008"/>
              <a:gd name="connsiteX141" fmla="*/ 4135041 w 5593163"/>
              <a:gd name="connsiteY141" fmla="*/ 2877874 h 4305008"/>
              <a:gd name="connsiteX142" fmla="*/ 4135041 w 5593163"/>
              <a:gd name="connsiteY142" fmla="*/ 3190516 h 4305008"/>
              <a:gd name="connsiteX143" fmla="*/ 4678350 w 5593163"/>
              <a:gd name="connsiteY143" fmla="*/ 3731083 h 4305008"/>
              <a:gd name="connsiteX144" fmla="*/ 4135041 w 5593163"/>
              <a:gd name="connsiteY144" fmla="*/ 3190516 h 4305008"/>
              <a:gd name="connsiteX145" fmla="*/ 4103022 w 5593163"/>
              <a:gd name="connsiteY145" fmla="*/ 4305008 h 4305008"/>
              <a:gd name="connsiteX146" fmla="*/ 4131467 w 5593163"/>
              <a:gd name="connsiteY146" fmla="*/ 4255797 h 4305008"/>
              <a:gd name="connsiteX147" fmla="*/ 4691720 w 5593163"/>
              <a:gd name="connsiteY147" fmla="*/ 3898397 h 4305008"/>
              <a:gd name="connsiteX148" fmla="*/ 4691837 w 5593163"/>
              <a:gd name="connsiteY148" fmla="*/ 3897249 h 4305008"/>
              <a:gd name="connsiteX149" fmla="*/ 4708050 w 5593163"/>
              <a:gd name="connsiteY149" fmla="*/ 3895710 h 4305008"/>
              <a:gd name="connsiteX150" fmla="*/ 4803512 w 5593163"/>
              <a:gd name="connsiteY150" fmla="*/ 3886645 h 4305008"/>
              <a:gd name="connsiteX151" fmla="*/ 4820599 w 5593163"/>
              <a:gd name="connsiteY151" fmla="*/ 3885022 h 4305008"/>
              <a:gd name="connsiteX152" fmla="*/ 4820625 w 5593163"/>
              <a:gd name="connsiteY152" fmla="*/ 3885516 h 4305008"/>
              <a:gd name="connsiteX153" fmla="*/ 4821123 w 5593163"/>
              <a:gd name="connsiteY153" fmla="*/ 3885483 h 4305008"/>
              <a:gd name="connsiteX154" fmla="*/ 4821717 w 5593163"/>
              <a:gd name="connsiteY154" fmla="*/ 3896923 h 4305008"/>
              <a:gd name="connsiteX155" fmla="*/ 4820346 w 5593163"/>
              <a:gd name="connsiteY155" fmla="*/ 3913899 h 4305008"/>
              <a:gd name="connsiteX156" fmla="*/ 4812879 w 5593163"/>
              <a:gd name="connsiteY156" fmla="*/ 4006375 h 4305008"/>
              <a:gd name="connsiteX157" fmla="*/ 4812341 w 5593163"/>
              <a:gd name="connsiteY157" fmla="*/ 4013051 h 4305008"/>
              <a:gd name="connsiteX158" fmla="*/ 4811835 w 5593163"/>
              <a:gd name="connsiteY158" fmla="*/ 4013114 h 4305008"/>
              <a:gd name="connsiteX159" fmla="*/ 4736718 w 5593163"/>
              <a:gd name="connsiteY159" fmla="*/ 4254710 h 4305008"/>
              <a:gd name="connsiteX160" fmla="*/ 4706597 w 5593163"/>
              <a:gd name="connsiteY160" fmla="*/ 4305008 h 4305008"/>
              <a:gd name="connsiteX161" fmla="*/ 4552487 w 5593163"/>
              <a:gd name="connsiteY161" fmla="*/ 4305008 h 4305008"/>
              <a:gd name="connsiteX162" fmla="*/ 4579169 w 5593163"/>
              <a:gd name="connsiteY162" fmla="*/ 4271827 h 4305008"/>
              <a:gd name="connsiteX163" fmla="*/ 4678350 w 5593163"/>
              <a:gd name="connsiteY163" fmla="*/ 4029853 h 4305008"/>
              <a:gd name="connsiteX164" fmla="*/ 4306196 w 5593163"/>
              <a:gd name="connsiteY164" fmla="*/ 4241205 h 4305008"/>
              <a:gd name="connsiteX165" fmla="*/ 4254073 w 5593163"/>
              <a:gd name="connsiteY165" fmla="*/ 4305008 h 4305008"/>
              <a:gd name="connsiteX166" fmla="*/ 4068511 w 5593163"/>
              <a:gd name="connsiteY166" fmla="*/ 0 h 4305008"/>
              <a:gd name="connsiteX167" fmla="*/ 4217148 w 5593163"/>
              <a:gd name="connsiteY167" fmla="*/ 0 h 4305008"/>
              <a:gd name="connsiteX168" fmla="*/ 4239376 w 5593163"/>
              <a:gd name="connsiteY168" fmla="*/ 44350 h 4305008"/>
              <a:gd name="connsiteX169" fmla="*/ 4678350 w 5593163"/>
              <a:gd name="connsiteY169" fmla="*/ 337433 h 4305008"/>
              <a:gd name="connsiteX170" fmla="*/ 4564842 w 5593163"/>
              <a:gd name="connsiteY170" fmla="*/ 76659 h 4305008"/>
              <a:gd name="connsiteX171" fmla="*/ 4496615 w 5593163"/>
              <a:gd name="connsiteY171" fmla="*/ 0 h 4305008"/>
              <a:gd name="connsiteX172" fmla="*/ 4664989 w 5593163"/>
              <a:gd name="connsiteY172" fmla="*/ 0 h 4305008"/>
              <a:gd name="connsiteX173" fmla="*/ 4727623 w 5593163"/>
              <a:gd name="connsiteY173" fmla="*/ 96778 h 4305008"/>
              <a:gd name="connsiteX174" fmla="*/ 4811836 w 5593163"/>
              <a:gd name="connsiteY174" fmla="*/ 354040 h 4305008"/>
              <a:gd name="connsiteX175" fmla="*/ 4812342 w 5593163"/>
              <a:gd name="connsiteY175" fmla="*/ 354103 h 4305008"/>
              <a:gd name="connsiteX176" fmla="*/ 4812882 w 5593163"/>
              <a:gd name="connsiteY176" fmla="*/ 360740 h 4305008"/>
              <a:gd name="connsiteX177" fmla="*/ 4820346 w 5593163"/>
              <a:gd name="connsiteY177" fmla="*/ 452471 h 4305008"/>
              <a:gd name="connsiteX178" fmla="*/ 4821717 w 5593163"/>
              <a:gd name="connsiteY178" fmla="*/ 469318 h 4305008"/>
              <a:gd name="connsiteX179" fmla="*/ 4821124 w 5593163"/>
              <a:gd name="connsiteY179" fmla="*/ 480669 h 4305008"/>
              <a:gd name="connsiteX180" fmla="*/ 4820625 w 5593163"/>
              <a:gd name="connsiteY180" fmla="*/ 480636 h 4305008"/>
              <a:gd name="connsiteX181" fmla="*/ 4820599 w 5593163"/>
              <a:gd name="connsiteY181" fmla="*/ 481127 h 4305008"/>
              <a:gd name="connsiteX182" fmla="*/ 4803481 w 5593163"/>
              <a:gd name="connsiteY182" fmla="*/ 479514 h 4305008"/>
              <a:gd name="connsiteX183" fmla="*/ 4708054 w 5593163"/>
              <a:gd name="connsiteY183" fmla="*/ 470523 h 4305008"/>
              <a:gd name="connsiteX184" fmla="*/ 4691837 w 5593163"/>
              <a:gd name="connsiteY184" fmla="*/ 468995 h 4305008"/>
              <a:gd name="connsiteX185" fmla="*/ 4691721 w 5593163"/>
              <a:gd name="connsiteY185" fmla="*/ 467856 h 4305008"/>
              <a:gd name="connsiteX186" fmla="*/ 4120350 w 5593163"/>
              <a:gd name="connsiteY186" fmla="*/ 95636 h 4305008"/>
              <a:gd name="connsiteX187" fmla="*/ 3991674 w 5593163"/>
              <a:gd name="connsiteY187" fmla="*/ 1313979 h 4305008"/>
              <a:gd name="connsiteX188" fmla="*/ 3993045 w 5593163"/>
              <a:gd name="connsiteY188" fmla="*/ 1296998 h 4305008"/>
              <a:gd name="connsiteX189" fmla="*/ 4000509 w 5593163"/>
              <a:gd name="connsiteY189" fmla="*/ 1204541 h 4305008"/>
              <a:gd name="connsiteX190" fmla="*/ 4001049 w 5593163"/>
              <a:gd name="connsiteY190" fmla="*/ 1197851 h 4305008"/>
              <a:gd name="connsiteX191" fmla="*/ 4001555 w 5593163"/>
              <a:gd name="connsiteY191" fmla="*/ 1197788 h 4305008"/>
              <a:gd name="connsiteX192" fmla="*/ 4691720 w 5593163"/>
              <a:gd name="connsiteY192" fmla="*/ 504747 h 4305008"/>
              <a:gd name="connsiteX193" fmla="*/ 4691837 w 5593163"/>
              <a:gd name="connsiteY193" fmla="*/ 503599 h 4305008"/>
              <a:gd name="connsiteX194" fmla="*/ 4708050 w 5593163"/>
              <a:gd name="connsiteY194" fmla="*/ 502060 h 4305008"/>
              <a:gd name="connsiteX195" fmla="*/ 4803512 w 5593163"/>
              <a:gd name="connsiteY195" fmla="*/ 492995 h 4305008"/>
              <a:gd name="connsiteX196" fmla="*/ 4820599 w 5593163"/>
              <a:gd name="connsiteY196" fmla="*/ 491372 h 4305008"/>
              <a:gd name="connsiteX197" fmla="*/ 4820625 w 5593163"/>
              <a:gd name="connsiteY197" fmla="*/ 491866 h 4305008"/>
              <a:gd name="connsiteX198" fmla="*/ 4821123 w 5593163"/>
              <a:gd name="connsiteY198" fmla="*/ 491833 h 4305008"/>
              <a:gd name="connsiteX199" fmla="*/ 4821717 w 5593163"/>
              <a:gd name="connsiteY199" fmla="*/ 503273 h 4305008"/>
              <a:gd name="connsiteX200" fmla="*/ 4820346 w 5593163"/>
              <a:gd name="connsiteY200" fmla="*/ 520249 h 4305008"/>
              <a:gd name="connsiteX201" fmla="*/ 4812879 w 5593163"/>
              <a:gd name="connsiteY201" fmla="*/ 612725 h 4305008"/>
              <a:gd name="connsiteX202" fmla="*/ 4812341 w 5593163"/>
              <a:gd name="connsiteY202" fmla="*/ 619401 h 4305008"/>
              <a:gd name="connsiteX203" fmla="*/ 4811835 w 5593163"/>
              <a:gd name="connsiteY203" fmla="*/ 619464 h 4305008"/>
              <a:gd name="connsiteX204" fmla="*/ 4121670 w 5593163"/>
              <a:gd name="connsiteY204" fmla="*/ 1312505 h 4305008"/>
              <a:gd name="connsiteX205" fmla="*/ 4121554 w 5593163"/>
              <a:gd name="connsiteY205" fmla="*/ 1313653 h 4305008"/>
              <a:gd name="connsiteX206" fmla="*/ 4105337 w 5593163"/>
              <a:gd name="connsiteY206" fmla="*/ 1315193 h 4305008"/>
              <a:gd name="connsiteX207" fmla="*/ 4009911 w 5593163"/>
              <a:gd name="connsiteY207" fmla="*/ 1324255 h 4305008"/>
              <a:gd name="connsiteX208" fmla="*/ 3992792 w 5593163"/>
              <a:gd name="connsiteY208" fmla="*/ 1325881 h 4305008"/>
              <a:gd name="connsiteX209" fmla="*/ 3992766 w 5593163"/>
              <a:gd name="connsiteY209" fmla="*/ 1325386 h 4305008"/>
              <a:gd name="connsiteX210" fmla="*/ 3992267 w 5593163"/>
              <a:gd name="connsiteY210" fmla="*/ 1325419 h 4305008"/>
              <a:gd name="connsiteX211" fmla="*/ 3991674 w 5593163"/>
              <a:gd name="connsiteY211" fmla="*/ 1313979 h 4305008"/>
              <a:gd name="connsiteX212" fmla="*/ 3991674 w 5593163"/>
              <a:gd name="connsiteY212" fmla="*/ 1361805 h 4305008"/>
              <a:gd name="connsiteX213" fmla="*/ 3992268 w 5593163"/>
              <a:gd name="connsiteY213" fmla="*/ 1350455 h 4305008"/>
              <a:gd name="connsiteX214" fmla="*/ 3992766 w 5593163"/>
              <a:gd name="connsiteY214" fmla="*/ 1350487 h 4305008"/>
              <a:gd name="connsiteX215" fmla="*/ 3992792 w 5593163"/>
              <a:gd name="connsiteY215" fmla="*/ 1349997 h 4305008"/>
              <a:gd name="connsiteX216" fmla="*/ 4009880 w 5593163"/>
              <a:gd name="connsiteY216" fmla="*/ 1351607 h 4305008"/>
              <a:gd name="connsiteX217" fmla="*/ 4105341 w 5593163"/>
              <a:gd name="connsiteY217" fmla="*/ 1360601 h 4305008"/>
              <a:gd name="connsiteX218" fmla="*/ 4121554 w 5593163"/>
              <a:gd name="connsiteY218" fmla="*/ 1362128 h 4305008"/>
              <a:gd name="connsiteX219" fmla="*/ 4121671 w 5593163"/>
              <a:gd name="connsiteY219" fmla="*/ 1363267 h 4305008"/>
              <a:gd name="connsiteX220" fmla="*/ 4811836 w 5593163"/>
              <a:gd name="connsiteY220" fmla="*/ 2050865 h 4305008"/>
              <a:gd name="connsiteX221" fmla="*/ 4812342 w 5593163"/>
              <a:gd name="connsiteY221" fmla="*/ 2050928 h 4305008"/>
              <a:gd name="connsiteX222" fmla="*/ 4812882 w 5593163"/>
              <a:gd name="connsiteY222" fmla="*/ 2057565 h 4305008"/>
              <a:gd name="connsiteX223" fmla="*/ 4820346 w 5593163"/>
              <a:gd name="connsiteY223" fmla="*/ 2149296 h 4305008"/>
              <a:gd name="connsiteX224" fmla="*/ 4821717 w 5593163"/>
              <a:gd name="connsiteY224" fmla="*/ 2166144 h 4305008"/>
              <a:gd name="connsiteX225" fmla="*/ 4821124 w 5593163"/>
              <a:gd name="connsiteY225" fmla="*/ 2177494 h 4305008"/>
              <a:gd name="connsiteX226" fmla="*/ 4820625 w 5593163"/>
              <a:gd name="connsiteY226" fmla="*/ 2177461 h 4305008"/>
              <a:gd name="connsiteX227" fmla="*/ 4820599 w 5593163"/>
              <a:gd name="connsiteY227" fmla="*/ 2177952 h 4305008"/>
              <a:gd name="connsiteX228" fmla="*/ 4803481 w 5593163"/>
              <a:gd name="connsiteY228" fmla="*/ 2176339 h 4305008"/>
              <a:gd name="connsiteX229" fmla="*/ 4708054 w 5593163"/>
              <a:gd name="connsiteY229" fmla="*/ 2167348 h 4305008"/>
              <a:gd name="connsiteX230" fmla="*/ 4691837 w 5593163"/>
              <a:gd name="connsiteY230" fmla="*/ 2165820 h 4305008"/>
              <a:gd name="connsiteX231" fmla="*/ 4691721 w 5593163"/>
              <a:gd name="connsiteY231" fmla="*/ 2164681 h 4305008"/>
              <a:gd name="connsiteX232" fmla="*/ 4001556 w 5593163"/>
              <a:gd name="connsiteY232" fmla="*/ 1477083 h 4305008"/>
              <a:gd name="connsiteX233" fmla="*/ 4001050 w 5593163"/>
              <a:gd name="connsiteY233" fmla="*/ 1477021 h 4305008"/>
              <a:gd name="connsiteX234" fmla="*/ 4000512 w 5593163"/>
              <a:gd name="connsiteY234" fmla="*/ 1470397 h 4305008"/>
              <a:gd name="connsiteX235" fmla="*/ 3993045 w 5593163"/>
              <a:gd name="connsiteY235" fmla="*/ 1378647 h 4305008"/>
              <a:gd name="connsiteX236" fmla="*/ 3991674 w 5593163"/>
              <a:gd name="connsiteY236" fmla="*/ 1361805 h 4305008"/>
              <a:gd name="connsiteX237" fmla="*/ 3991674 w 5593163"/>
              <a:gd name="connsiteY237" fmla="*/ 3010804 h 4305008"/>
              <a:gd name="connsiteX238" fmla="*/ 3993045 w 5593163"/>
              <a:gd name="connsiteY238" fmla="*/ 2993823 h 4305008"/>
              <a:gd name="connsiteX239" fmla="*/ 4000509 w 5593163"/>
              <a:gd name="connsiteY239" fmla="*/ 2901366 h 4305008"/>
              <a:gd name="connsiteX240" fmla="*/ 4001049 w 5593163"/>
              <a:gd name="connsiteY240" fmla="*/ 2894676 h 4305008"/>
              <a:gd name="connsiteX241" fmla="*/ 4001555 w 5593163"/>
              <a:gd name="connsiteY241" fmla="*/ 2894613 h 4305008"/>
              <a:gd name="connsiteX242" fmla="*/ 4691720 w 5593163"/>
              <a:gd name="connsiteY242" fmla="*/ 2201572 h 4305008"/>
              <a:gd name="connsiteX243" fmla="*/ 4691837 w 5593163"/>
              <a:gd name="connsiteY243" fmla="*/ 2200424 h 4305008"/>
              <a:gd name="connsiteX244" fmla="*/ 4708050 w 5593163"/>
              <a:gd name="connsiteY244" fmla="*/ 2198885 h 4305008"/>
              <a:gd name="connsiteX245" fmla="*/ 4803512 w 5593163"/>
              <a:gd name="connsiteY245" fmla="*/ 2189820 h 4305008"/>
              <a:gd name="connsiteX246" fmla="*/ 4820599 w 5593163"/>
              <a:gd name="connsiteY246" fmla="*/ 2188197 h 4305008"/>
              <a:gd name="connsiteX247" fmla="*/ 4820625 w 5593163"/>
              <a:gd name="connsiteY247" fmla="*/ 2188691 h 4305008"/>
              <a:gd name="connsiteX248" fmla="*/ 4821123 w 5593163"/>
              <a:gd name="connsiteY248" fmla="*/ 2188658 h 4305008"/>
              <a:gd name="connsiteX249" fmla="*/ 4821717 w 5593163"/>
              <a:gd name="connsiteY249" fmla="*/ 2200098 h 4305008"/>
              <a:gd name="connsiteX250" fmla="*/ 4820346 w 5593163"/>
              <a:gd name="connsiteY250" fmla="*/ 2217074 h 4305008"/>
              <a:gd name="connsiteX251" fmla="*/ 4812879 w 5593163"/>
              <a:gd name="connsiteY251" fmla="*/ 2309550 h 4305008"/>
              <a:gd name="connsiteX252" fmla="*/ 4812341 w 5593163"/>
              <a:gd name="connsiteY252" fmla="*/ 2316226 h 4305008"/>
              <a:gd name="connsiteX253" fmla="*/ 4811835 w 5593163"/>
              <a:gd name="connsiteY253" fmla="*/ 2316289 h 4305008"/>
              <a:gd name="connsiteX254" fmla="*/ 4121670 w 5593163"/>
              <a:gd name="connsiteY254" fmla="*/ 3009330 h 4305008"/>
              <a:gd name="connsiteX255" fmla="*/ 4121554 w 5593163"/>
              <a:gd name="connsiteY255" fmla="*/ 3010478 h 4305008"/>
              <a:gd name="connsiteX256" fmla="*/ 4105337 w 5593163"/>
              <a:gd name="connsiteY256" fmla="*/ 3012018 h 4305008"/>
              <a:gd name="connsiteX257" fmla="*/ 4009911 w 5593163"/>
              <a:gd name="connsiteY257" fmla="*/ 3021080 h 4305008"/>
              <a:gd name="connsiteX258" fmla="*/ 3992792 w 5593163"/>
              <a:gd name="connsiteY258" fmla="*/ 3022706 h 4305008"/>
              <a:gd name="connsiteX259" fmla="*/ 3992766 w 5593163"/>
              <a:gd name="connsiteY259" fmla="*/ 3022211 h 4305008"/>
              <a:gd name="connsiteX260" fmla="*/ 3992267 w 5593163"/>
              <a:gd name="connsiteY260" fmla="*/ 3022244 h 4305008"/>
              <a:gd name="connsiteX261" fmla="*/ 3991674 w 5593163"/>
              <a:gd name="connsiteY261" fmla="*/ 3010804 h 4305008"/>
              <a:gd name="connsiteX262" fmla="*/ 3991674 w 5593163"/>
              <a:gd name="connsiteY262" fmla="*/ 3058630 h 4305008"/>
              <a:gd name="connsiteX263" fmla="*/ 3992268 w 5593163"/>
              <a:gd name="connsiteY263" fmla="*/ 3047280 h 4305008"/>
              <a:gd name="connsiteX264" fmla="*/ 3992766 w 5593163"/>
              <a:gd name="connsiteY264" fmla="*/ 3047312 h 4305008"/>
              <a:gd name="connsiteX265" fmla="*/ 3992792 w 5593163"/>
              <a:gd name="connsiteY265" fmla="*/ 3046822 h 4305008"/>
              <a:gd name="connsiteX266" fmla="*/ 4009880 w 5593163"/>
              <a:gd name="connsiteY266" fmla="*/ 3048432 h 4305008"/>
              <a:gd name="connsiteX267" fmla="*/ 4105341 w 5593163"/>
              <a:gd name="connsiteY267" fmla="*/ 3057426 h 4305008"/>
              <a:gd name="connsiteX268" fmla="*/ 4121554 w 5593163"/>
              <a:gd name="connsiteY268" fmla="*/ 3058953 h 4305008"/>
              <a:gd name="connsiteX269" fmla="*/ 4121671 w 5593163"/>
              <a:gd name="connsiteY269" fmla="*/ 3060092 h 4305008"/>
              <a:gd name="connsiteX270" fmla="*/ 4811836 w 5593163"/>
              <a:gd name="connsiteY270" fmla="*/ 3747690 h 4305008"/>
              <a:gd name="connsiteX271" fmla="*/ 4812342 w 5593163"/>
              <a:gd name="connsiteY271" fmla="*/ 3747753 h 4305008"/>
              <a:gd name="connsiteX272" fmla="*/ 4812882 w 5593163"/>
              <a:gd name="connsiteY272" fmla="*/ 3754390 h 4305008"/>
              <a:gd name="connsiteX273" fmla="*/ 4820346 w 5593163"/>
              <a:gd name="connsiteY273" fmla="*/ 3846121 h 4305008"/>
              <a:gd name="connsiteX274" fmla="*/ 4821717 w 5593163"/>
              <a:gd name="connsiteY274" fmla="*/ 3862969 h 4305008"/>
              <a:gd name="connsiteX275" fmla="*/ 4821124 w 5593163"/>
              <a:gd name="connsiteY275" fmla="*/ 3874319 h 4305008"/>
              <a:gd name="connsiteX276" fmla="*/ 4820625 w 5593163"/>
              <a:gd name="connsiteY276" fmla="*/ 3874286 h 4305008"/>
              <a:gd name="connsiteX277" fmla="*/ 4820599 w 5593163"/>
              <a:gd name="connsiteY277" fmla="*/ 3874777 h 4305008"/>
              <a:gd name="connsiteX278" fmla="*/ 4803481 w 5593163"/>
              <a:gd name="connsiteY278" fmla="*/ 3873164 h 4305008"/>
              <a:gd name="connsiteX279" fmla="*/ 4708054 w 5593163"/>
              <a:gd name="connsiteY279" fmla="*/ 3864173 h 4305008"/>
              <a:gd name="connsiteX280" fmla="*/ 4691837 w 5593163"/>
              <a:gd name="connsiteY280" fmla="*/ 3862645 h 4305008"/>
              <a:gd name="connsiteX281" fmla="*/ 4691721 w 5593163"/>
              <a:gd name="connsiteY281" fmla="*/ 3861506 h 4305008"/>
              <a:gd name="connsiteX282" fmla="*/ 4001556 w 5593163"/>
              <a:gd name="connsiteY282" fmla="*/ 3173908 h 4305008"/>
              <a:gd name="connsiteX283" fmla="*/ 4001050 w 5593163"/>
              <a:gd name="connsiteY283" fmla="*/ 3173846 h 4305008"/>
              <a:gd name="connsiteX284" fmla="*/ 4000512 w 5593163"/>
              <a:gd name="connsiteY284" fmla="*/ 3167222 h 4305008"/>
              <a:gd name="connsiteX285" fmla="*/ 3993045 w 5593163"/>
              <a:gd name="connsiteY285" fmla="*/ 3075472 h 4305008"/>
              <a:gd name="connsiteX286" fmla="*/ 3991674 w 5593163"/>
              <a:gd name="connsiteY286" fmla="*/ 3058630 h 4305008"/>
              <a:gd name="connsiteX287" fmla="*/ 3293448 w 5593163"/>
              <a:gd name="connsiteY287" fmla="*/ 636203 h 4305008"/>
              <a:gd name="connsiteX288" fmla="*/ 3836757 w 5593163"/>
              <a:gd name="connsiteY288" fmla="*/ 1181049 h 4305008"/>
              <a:gd name="connsiteX289" fmla="*/ 3293448 w 5593163"/>
              <a:gd name="connsiteY289" fmla="*/ 636203 h 4305008"/>
              <a:gd name="connsiteX290" fmla="*/ 3293448 w 5593163"/>
              <a:gd name="connsiteY290" fmla="*/ 2333028 h 4305008"/>
              <a:gd name="connsiteX291" fmla="*/ 3836757 w 5593163"/>
              <a:gd name="connsiteY291" fmla="*/ 2877874 h 4305008"/>
              <a:gd name="connsiteX292" fmla="*/ 3293448 w 5593163"/>
              <a:gd name="connsiteY292" fmla="*/ 2333028 h 4305008"/>
              <a:gd name="connsiteX293" fmla="*/ 3293446 w 5593163"/>
              <a:gd name="connsiteY293" fmla="*/ 2034258 h 4305008"/>
              <a:gd name="connsiteX294" fmla="*/ 3836755 w 5593163"/>
              <a:gd name="connsiteY294" fmla="*/ 1493690 h 4305008"/>
              <a:gd name="connsiteX295" fmla="*/ 3293446 w 5593163"/>
              <a:gd name="connsiteY295" fmla="*/ 2034258 h 4305008"/>
              <a:gd name="connsiteX296" fmla="*/ 3293446 w 5593163"/>
              <a:gd name="connsiteY296" fmla="*/ 3731083 h 4305008"/>
              <a:gd name="connsiteX297" fmla="*/ 3836755 w 5593163"/>
              <a:gd name="connsiteY297" fmla="*/ 3190516 h 4305008"/>
              <a:gd name="connsiteX298" fmla="*/ 3293446 w 5593163"/>
              <a:gd name="connsiteY298" fmla="*/ 3731083 h 4305008"/>
              <a:gd name="connsiteX299" fmla="*/ 3150081 w 5593163"/>
              <a:gd name="connsiteY299" fmla="*/ 503273 h 4305008"/>
              <a:gd name="connsiteX300" fmla="*/ 3150675 w 5593163"/>
              <a:gd name="connsiteY300" fmla="*/ 491833 h 4305008"/>
              <a:gd name="connsiteX301" fmla="*/ 3151173 w 5593163"/>
              <a:gd name="connsiteY301" fmla="*/ 491866 h 4305008"/>
              <a:gd name="connsiteX302" fmla="*/ 3151199 w 5593163"/>
              <a:gd name="connsiteY302" fmla="*/ 491372 h 4305008"/>
              <a:gd name="connsiteX303" fmla="*/ 3168287 w 5593163"/>
              <a:gd name="connsiteY303" fmla="*/ 492995 h 4305008"/>
              <a:gd name="connsiteX304" fmla="*/ 3263748 w 5593163"/>
              <a:gd name="connsiteY304" fmla="*/ 502060 h 4305008"/>
              <a:gd name="connsiteX305" fmla="*/ 3279961 w 5593163"/>
              <a:gd name="connsiteY305" fmla="*/ 503599 h 4305008"/>
              <a:gd name="connsiteX306" fmla="*/ 3280078 w 5593163"/>
              <a:gd name="connsiteY306" fmla="*/ 504747 h 4305008"/>
              <a:gd name="connsiteX307" fmla="*/ 3970244 w 5593163"/>
              <a:gd name="connsiteY307" fmla="*/ 1197788 h 4305008"/>
              <a:gd name="connsiteX308" fmla="*/ 3970749 w 5593163"/>
              <a:gd name="connsiteY308" fmla="*/ 1197851 h 4305008"/>
              <a:gd name="connsiteX309" fmla="*/ 3971290 w 5593163"/>
              <a:gd name="connsiteY309" fmla="*/ 1204541 h 4305008"/>
              <a:gd name="connsiteX310" fmla="*/ 3978754 w 5593163"/>
              <a:gd name="connsiteY310" fmla="*/ 1296998 h 4305008"/>
              <a:gd name="connsiteX311" fmla="*/ 3980124 w 5593163"/>
              <a:gd name="connsiteY311" fmla="*/ 1313979 h 4305008"/>
              <a:gd name="connsiteX312" fmla="*/ 3979531 w 5593163"/>
              <a:gd name="connsiteY312" fmla="*/ 1325419 h 4305008"/>
              <a:gd name="connsiteX313" fmla="*/ 3979032 w 5593163"/>
              <a:gd name="connsiteY313" fmla="*/ 1325386 h 4305008"/>
              <a:gd name="connsiteX314" fmla="*/ 3979006 w 5593163"/>
              <a:gd name="connsiteY314" fmla="*/ 1325881 h 4305008"/>
              <a:gd name="connsiteX315" fmla="*/ 3961888 w 5593163"/>
              <a:gd name="connsiteY315" fmla="*/ 1324255 h 4305008"/>
              <a:gd name="connsiteX316" fmla="*/ 3866461 w 5593163"/>
              <a:gd name="connsiteY316" fmla="*/ 1315193 h 4305008"/>
              <a:gd name="connsiteX317" fmla="*/ 3850245 w 5593163"/>
              <a:gd name="connsiteY317" fmla="*/ 1313653 h 4305008"/>
              <a:gd name="connsiteX318" fmla="*/ 3850129 w 5593163"/>
              <a:gd name="connsiteY318" fmla="*/ 1312505 h 4305008"/>
              <a:gd name="connsiteX319" fmla="*/ 3159963 w 5593163"/>
              <a:gd name="connsiteY319" fmla="*/ 619464 h 4305008"/>
              <a:gd name="connsiteX320" fmla="*/ 3159457 w 5593163"/>
              <a:gd name="connsiteY320" fmla="*/ 619401 h 4305008"/>
              <a:gd name="connsiteX321" fmla="*/ 3158919 w 5593163"/>
              <a:gd name="connsiteY321" fmla="*/ 612725 h 4305008"/>
              <a:gd name="connsiteX322" fmla="*/ 3151452 w 5593163"/>
              <a:gd name="connsiteY322" fmla="*/ 520249 h 4305008"/>
              <a:gd name="connsiteX323" fmla="*/ 3150081 w 5593163"/>
              <a:gd name="connsiteY323" fmla="*/ 503273 h 4305008"/>
              <a:gd name="connsiteX324" fmla="*/ 3150081 w 5593163"/>
              <a:gd name="connsiteY324" fmla="*/ 2200098 h 4305008"/>
              <a:gd name="connsiteX325" fmla="*/ 3150675 w 5593163"/>
              <a:gd name="connsiteY325" fmla="*/ 2188658 h 4305008"/>
              <a:gd name="connsiteX326" fmla="*/ 3151173 w 5593163"/>
              <a:gd name="connsiteY326" fmla="*/ 2188691 h 4305008"/>
              <a:gd name="connsiteX327" fmla="*/ 3151199 w 5593163"/>
              <a:gd name="connsiteY327" fmla="*/ 2188197 h 4305008"/>
              <a:gd name="connsiteX328" fmla="*/ 3168287 w 5593163"/>
              <a:gd name="connsiteY328" fmla="*/ 2189820 h 4305008"/>
              <a:gd name="connsiteX329" fmla="*/ 3263748 w 5593163"/>
              <a:gd name="connsiteY329" fmla="*/ 2198885 h 4305008"/>
              <a:gd name="connsiteX330" fmla="*/ 3279961 w 5593163"/>
              <a:gd name="connsiteY330" fmla="*/ 2200424 h 4305008"/>
              <a:gd name="connsiteX331" fmla="*/ 3280078 w 5593163"/>
              <a:gd name="connsiteY331" fmla="*/ 2201572 h 4305008"/>
              <a:gd name="connsiteX332" fmla="*/ 3970244 w 5593163"/>
              <a:gd name="connsiteY332" fmla="*/ 2894613 h 4305008"/>
              <a:gd name="connsiteX333" fmla="*/ 3970749 w 5593163"/>
              <a:gd name="connsiteY333" fmla="*/ 2894676 h 4305008"/>
              <a:gd name="connsiteX334" fmla="*/ 3971290 w 5593163"/>
              <a:gd name="connsiteY334" fmla="*/ 2901366 h 4305008"/>
              <a:gd name="connsiteX335" fmla="*/ 3978754 w 5593163"/>
              <a:gd name="connsiteY335" fmla="*/ 2993823 h 4305008"/>
              <a:gd name="connsiteX336" fmla="*/ 3980124 w 5593163"/>
              <a:gd name="connsiteY336" fmla="*/ 3010804 h 4305008"/>
              <a:gd name="connsiteX337" fmla="*/ 3979531 w 5593163"/>
              <a:gd name="connsiteY337" fmla="*/ 3022244 h 4305008"/>
              <a:gd name="connsiteX338" fmla="*/ 3979032 w 5593163"/>
              <a:gd name="connsiteY338" fmla="*/ 3022211 h 4305008"/>
              <a:gd name="connsiteX339" fmla="*/ 3979006 w 5593163"/>
              <a:gd name="connsiteY339" fmla="*/ 3022706 h 4305008"/>
              <a:gd name="connsiteX340" fmla="*/ 3961888 w 5593163"/>
              <a:gd name="connsiteY340" fmla="*/ 3021080 h 4305008"/>
              <a:gd name="connsiteX341" fmla="*/ 3866461 w 5593163"/>
              <a:gd name="connsiteY341" fmla="*/ 3012018 h 4305008"/>
              <a:gd name="connsiteX342" fmla="*/ 3850245 w 5593163"/>
              <a:gd name="connsiteY342" fmla="*/ 3010478 h 4305008"/>
              <a:gd name="connsiteX343" fmla="*/ 3850129 w 5593163"/>
              <a:gd name="connsiteY343" fmla="*/ 3009330 h 4305008"/>
              <a:gd name="connsiteX344" fmla="*/ 3159963 w 5593163"/>
              <a:gd name="connsiteY344" fmla="*/ 2316289 h 4305008"/>
              <a:gd name="connsiteX345" fmla="*/ 3159457 w 5593163"/>
              <a:gd name="connsiteY345" fmla="*/ 2316226 h 4305008"/>
              <a:gd name="connsiteX346" fmla="*/ 3158919 w 5593163"/>
              <a:gd name="connsiteY346" fmla="*/ 2309550 h 4305008"/>
              <a:gd name="connsiteX347" fmla="*/ 3151452 w 5593163"/>
              <a:gd name="connsiteY347" fmla="*/ 2217074 h 4305008"/>
              <a:gd name="connsiteX348" fmla="*/ 3150081 w 5593163"/>
              <a:gd name="connsiteY348" fmla="*/ 2200098 h 4305008"/>
              <a:gd name="connsiteX349" fmla="*/ 3150081 w 5593163"/>
              <a:gd name="connsiteY349" fmla="*/ 3896923 h 4305008"/>
              <a:gd name="connsiteX350" fmla="*/ 3150675 w 5593163"/>
              <a:gd name="connsiteY350" fmla="*/ 3885483 h 4305008"/>
              <a:gd name="connsiteX351" fmla="*/ 3151173 w 5593163"/>
              <a:gd name="connsiteY351" fmla="*/ 3885516 h 4305008"/>
              <a:gd name="connsiteX352" fmla="*/ 3151199 w 5593163"/>
              <a:gd name="connsiteY352" fmla="*/ 3885022 h 4305008"/>
              <a:gd name="connsiteX353" fmla="*/ 3168287 w 5593163"/>
              <a:gd name="connsiteY353" fmla="*/ 3886645 h 4305008"/>
              <a:gd name="connsiteX354" fmla="*/ 3263748 w 5593163"/>
              <a:gd name="connsiteY354" fmla="*/ 3895710 h 4305008"/>
              <a:gd name="connsiteX355" fmla="*/ 3279961 w 5593163"/>
              <a:gd name="connsiteY355" fmla="*/ 3897249 h 4305008"/>
              <a:gd name="connsiteX356" fmla="*/ 3280078 w 5593163"/>
              <a:gd name="connsiteY356" fmla="*/ 3898397 h 4305008"/>
              <a:gd name="connsiteX357" fmla="*/ 3840331 w 5593163"/>
              <a:gd name="connsiteY357" fmla="*/ 4255797 h 4305008"/>
              <a:gd name="connsiteX358" fmla="*/ 3868775 w 5593163"/>
              <a:gd name="connsiteY358" fmla="*/ 4305008 h 4305008"/>
              <a:gd name="connsiteX359" fmla="*/ 3717725 w 5593163"/>
              <a:gd name="connsiteY359" fmla="*/ 4305008 h 4305008"/>
              <a:gd name="connsiteX360" fmla="*/ 3665602 w 5593163"/>
              <a:gd name="connsiteY360" fmla="*/ 4241205 h 4305008"/>
              <a:gd name="connsiteX361" fmla="*/ 3293448 w 5593163"/>
              <a:gd name="connsiteY361" fmla="*/ 4029853 h 4305008"/>
              <a:gd name="connsiteX362" fmla="*/ 3392629 w 5593163"/>
              <a:gd name="connsiteY362" fmla="*/ 4271827 h 4305008"/>
              <a:gd name="connsiteX363" fmla="*/ 3419311 w 5593163"/>
              <a:gd name="connsiteY363" fmla="*/ 4305008 h 4305008"/>
              <a:gd name="connsiteX364" fmla="*/ 3265201 w 5593163"/>
              <a:gd name="connsiteY364" fmla="*/ 4305008 h 4305008"/>
              <a:gd name="connsiteX365" fmla="*/ 3235080 w 5593163"/>
              <a:gd name="connsiteY365" fmla="*/ 4254710 h 4305008"/>
              <a:gd name="connsiteX366" fmla="*/ 3159963 w 5593163"/>
              <a:gd name="connsiteY366" fmla="*/ 4013114 h 4305008"/>
              <a:gd name="connsiteX367" fmla="*/ 3159457 w 5593163"/>
              <a:gd name="connsiteY367" fmla="*/ 4013051 h 4305008"/>
              <a:gd name="connsiteX368" fmla="*/ 3158919 w 5593163"/>
              <a:gd name="connsiteY368" fmla="*/ 4006375 h 4305008"/>
              <a:gd name="connsiteX369" fmla="*/ 3151452 w 5593163"/>
              <a:gd name="connsiteY369" fmla="*/ 3913899 h 4305008"/>
              <a:gd name="connsiteX370" fmla="*/ 3150081 w 5593163"/>
              <a:gd name="connsiteY370" fmla="*/ 3896923 h 4305008"/>
              <a:gd name="connsiteX371" fmla="*/ 3150079 w 5593163"/>
              <a:gd name="connsiteY371" fmla="*/ 469318 h 4305008"/>
              <a:gd name="connsiteX372" fmla="*/ 3151450 w 5593163"/>
              <a:gd name="connsiteY372" fmla="*/ 452471 h 4305008"/>
              <a:gd name="connsiteX373" fmla="*/ 3158914 w 5593163"/>
              <a:gd name="connsiteY373" fmla="*/ 360740 h 4305008"/>
              <a:gd name="connsiteX374" fmla="*/ 3159454 w 5593163"/>
              <a:gd name="connsiteY374" fmla="*/ 354103 h 4305008"/>
              <a:gd name="connsiteX375" fmla="*/ 3159960 w 5593163"/>
              <a:gd name="connsiteY375" fmla="*/ 354040 h 4305008"/>
              <a:gd name="connsiteX376" fmla="*/ 3244173 w 5593163"/>
              <a:gd name="connsiteY376" fmla="*/ 96778 h 4305008"/>
              <a:gd name="connsiteX377" fmla="*/ 3306807 w 5593163"/>
              <a:gd name="connsiteY377" fmla="*/ 0 h 4305008"/>
              <a:gd name="connsiteX378" fmla="*/ 3475182 w 5593163"/>
              <a:gd name="connsiteY378" fmla="*/ 0 h 4305008"/>
              <a:gd name="connsiteX379" fmla="*/ 3406954 w 5593163"/>
              <a:gd name="connsiteY379" fmla="*/ 76659 h 4305008"/>
              <a:gd name="connsiteX380" fmla="*/ 3293446 w 5593163"/>
              <a:gd name="connsiteY380" fmla="*/ 337433 h 4305008"/>
              <a:gd name="connsiteX381" fmla="*/ 3732420 w 5593163"/>
              <a:gd name="connsiteY381" fmla="*/ 44350 h 4305008"/>
              <a:gd name="connsiteX382" fmla="*/ 3754649 w 5593163"/>
              <a:gd name="connsiteY382" fmla="*/ 0 h 4305008"/>
              <a:gd name="connsiteX383" fmla="*/ 3903287 w 5593163"/>
              <a:gd name="connsiteY383" fmla="*/ 0 h 4305008"/>
              <a:gd name="connsiteX384" fmla="*/ 3851448 w 5593163"/>
              <a:gd name="connsiteY384" fmla="*/ 95636 h 4305008"/>
              <a:gd name="connsiteX385" fmla="*/ 3280075 w 5593163"/>
              <a:gd name="connsiteY385" fmla="*/ 467856 h 4305008"/>
              <a:gd name="connsiteX386" fmla="*/ 3279959 w 5593163"/>
              <a:gd name="connsiteY386" fmla="*/ 468995 h 4305008"/>
              <a:gd name="connsiteX387" fmla="*/ 3263742 w 5593163"/>
              <a:gd name="connsiteY387" fmla="*/ 470523 h 4305008"/>
              <a:gd name="connsiteX388" fmla="*/ 3168316 w 5593163"/>
              <a:gd name="connsiteY388" fmla="*/ 479514 h 4305008"/>
              <a:gd name="connsiteX389" fmla="*/ 3151197 w 5593163"/>
              <a:gd name="connsiteY389" fmla="*/ 481127 h 4305008"/>
              <a:gd name="connsiteX390" fmla="*/ 3151171 w 5593163"/>
              <a:gd name="connsiteY390" fmla="*/ 480636 h 4305008"/>
              <a:gd name="connsiteX391" fmla="*/ 3150672 w 5593163"/>
              <a:gd name="connsiteY391" fmla="*/ 480669 h 4305008"/>
              <a:gd name="connsiteX392" fmla="*/ 3150079 w 5593163"/>
              <a:gd name="connsiteY392" fmla="*/ 469318 h 4305008"/>
              <a:gd name="connsiteX393" fmla="*/ 3150079 w 5593163"/>
              <a:gd name="connsiteY393" fmla="*/ 2166144 h 4305008"/>
              <a:gd name="connsiteX394" fmla="*/ 3151450 w 5593163"/>
              <a:gd name="connsiteY394" fmla="*/ 2149296 h 4305008"/>
              <a:gd name="connsiteX395" fmla="*/ 3158914 w 5593163"/>
              <a:gd name="connsiteY395" fmla="*/ 2057565 h 4305008"/>
              <a:gd name="connsiteX396" fmla="*/ 3159454 w 5593163"/>
              <a:gd name="connsiteY396" fmla="*/ 2050928 h 4305008"/>
              <a:gd name="connsiteX397" fmla="*/ 3159960 w 5593163"/>
              <a:gd name="connsiteY397" fmla="*/ 2050865 h 4305008"/>
              <a:gd name="connsiteX398" fmla="*/ 3850126 w 5593163"/>
              <a:gd name="connsiteY398" fmla="*/ 1363267 h 4305008"/>
              <a:gd name="connsiteX399" fmla="*/ 3850243 w 5593163"/>
              <a:gd name="connsiteY399" fmla="*/ 1362128 h 4305008"/>
              <a:gd name="connsiteX400" fmla="*/ 3866455 w 5593163"/>
              <a:gd name="connsiteY400" fmla="*/ 1360601 h 4305008"/>
              <a:gd name="connsiteX401" fmla="*/ 3961917 w 5593163"/>
              <a:gd name="connsiteY401" fmla="*/ 1351607 h 4305008"/>
              <a:gd name="connsiteX402" fmla="*/ 3979004 w 5593163"/>
              <a:gd name="connsiteY402" fmla="*/ 1349997 h 4305008"/>
              <a:gd name="connsiteX403" fmla="*/ 3979030 w 5593163"/>
              <a:gd name="connsiteY403" fmla="*/ 1350487 h 4305008"/>
              <a:gd name="connsiteX404" fmla="*/ 3979528 w 5593163"/>
              <a:gd name="connsiteY404" fmla="*/ 1350455 h 4305008"/>
              <a:gd name="connsiteX405" fmla="*/ 3980122 w 5593163"/>
              <a:gd name="connsiteY405" fmla="*/ 1361805 h 4305008"/>
              <a:gd name="connsiteX406" fmla="*/ 3978752 w 5593163"/>
              <a:gd name="connsiteY406" fmla="*/ 1378647 h 4305008"/>
              <a:gd name="connsiteX407" fmla="*/ 3971285 w 5593163"/>
              <a:gd name="connsiteY407" fmla="*/ 1470397 h 4305008"/>
              <a:gd name="connsiteX408" fmla="*/ 3970746 w 5593163"/>
              <a:gd name="connsiteY408" fmla="*/ 1477021 h 4305008"/>
              <a:gd name="connsiteX409" fmla="*/ 3970241 w 5593163"/>
              <a:gd name="connsiteY409" fmla="*/ 1477083 h 4305008"/>
              <a:gd name="connsiteX410" fmla="*/ 3280075 w 5593163"/>
              <a:gd name="connsiteY410" fmla="*/ 2164681 h 4305008"/>
              <a:gd name="connsiteX411" fmla="*/ 3279959 w 5593163"/>
              <a:gd name="connsiteY411" fmla="*/ 2165820 h 4305008"/>
              <a:gd name="connsiteX412" fmla="*/ 3263742 w 5593163"/>
              <a:gd name="connsiteY412" fmla="*/ 2167348 h 4305008"/>
              <a:gd name="connsiteX413" fmla="*/ 3168316 w 5593163"/>
              <a:gd name="connsiteY413" fmla="*/ 2176339 h 4305008"/>
              <a:gd name="connsiteX414" fmla="*/ 3151197 w 5593163"/>
              <a:gd name="connsiteY414" fmla="*/ 2177952 h 4305008"/>
              <a:gd name="connsiteX415" fmla="*/ 3151171 w 5593163"/>
              <a:gd name="connsiteY415" fmla="*/ 2177461 h 4305008"/>
              <a:gd name="connsiteX416" fmla="*/ 3150672 w 5593163"/>
              <a:gd name="connsiteY416" fmla="*/ 2177494 h 4305008"/>
              <a:gd name="connsiteX417" fmla="*/ 3150079 w 5593163"/>
              <a:gd name="connsiteY417" fmla="*/ 2166144 h 4305008"/>
              <a:gd name="connsiteX418" fmla="*/ 3150079 w 5593163"/>
              <a:gd name="connsiteY418" fmla="*/ 3862969 h 4305008"/>
              <a:gd name="connsiteX419" fmla="*/ 3151450 w 5593163"/>
              <a:gd name="connsiteY419" fmla="*/ 3846121 h 4305008"/>
              <a:gd name="connsiteX420" fmla="*/ 3158914 w 5593163"/>
              <a:gd name="connsiteY420" fmla="*/ 3754390 h 4305008"/>
              <a:gd name="connsiteX421" fmla="*/ 3159454 w 5593163"/>
              <a:gd name="connsiteY421" fmla="*/ 3747753 h 4305008"/>
              <a:gd name="connsiteX422" fmla="*/ 3159960 w 5593163"/>
              <a:gd name="connsiteY422" fmla="*/ 3747690 h 4305008"/>
              <a:gd name="connsiteX423" fmla="*/ 3850126 w 5593163"/>
              <a:gd name="connsiteY423" fmla="*/ 3060092 h 4305008"/>
              <a:gd name="connsiteX424" fmla="*/ 3850243 w 5593163"/>
              <a:gd name="connsiteY424" fmla="*/ 3058953 h 4305008"/>
              <a:gd name="connsiteX425" fmla="*/ 3866455 w 5593163"/>
              <a:gd name="connsiteY425" fmla="*/ 3057426 h 4305008"/>
              <a:gd name="connsiteX426" fmla="*/ 3961917 w 5593163"/>
              <a:gd name="connsiteY426" fmla="*/ 3048432 h 4305008"/>
              <a:gd name="connsiteX427" fmla="*/ 3979004 w 5593163"/>
              <a:gd name="connsiteY427" fmla="*/ 3046822 h 4305008"/>
              <a:gd name="connsiteX428" fmla="*/ 3979030 w 5593163"/>
              <a:gd name="connsiteY428" fmla="*/ 3047312 h 4305008"/>
              <a:gd name="connsiteX429" fmla="*/ 3979528 w 5593163"/>
              <a:gd name="connsiteY429" fmla="*/ 3047280 h 4305008"/>
              <a:gd name="connsiteX430" fmla="*/ 3980122 w 5593163"/>
              <a:gd name="connsiteY430" fmla="*/ 3058630 h 4305008"/>
              <a:gd name="connsiteX431" fmla="*/ 3978752 w 5593163"/>
              <a:gd name="connsiteY431" fmla="*/ 3075472 h 4305008"/>
              <a:gd name="connsiteX432" fmla="*/ 3971285 w 5593163"/>
              <a:gd name="connsiteY432" fmla="*/ 3167222 h 4305008"/>
              <a:gd name="connsiteX433" fmla="*/ 3970746 w 5593163"/>
              <a:gd name="connsiteY433" fmla="*/ 3173846 h 4305008"/>
              <a:gd name="connsiteX434" fmla="*/ 3970241 w 5593163"/>
              <a:gd name="connsiteY434" fmla="*/ 3173908 h 4305008"/>
              <a:gd name="connsiteX435" fmla="*/ 3280075 w 5593163"/>
              <a:gd name="connsiteY435" fmla="*/ 3861506 h 4305008"/>
              <a:gd name="connsiteX436" fmla="*/ 3279959 w 5593163"/>
              <a:gd name="connsiteY436" fmla="*/ 3862645 h 4305008"/>
              <a:gd name="connsiteX437" fmla="*/ 3263742 w 5593163"/>
              <a:gd name="connsiteY437" fmla="*/ 3864173 h 4305008"/>
              <a:gd name="connsiteX438" fmla="*/ 3168316 w 5593163"/>
              <a:gd name="connsiteY438" fmla="*/ 3873164 h 4305008"/>
              <a:gd name="connsiteX439" fmla="*/ 3151197 w 5593163"/>
              <a:gd name="connsiteY439" fmla="*/ 3874777 h 4305008"/>
              <a:gd name="connsiteX440" fmla="*/ 3151171 w 5593163"/>
              <a:gd name="connsiteY440" fmla="*/ 3874286 h 4305008"/>
              <a:gd name="connsiteX441" fmla="*/ 3150672 w 5593163"/>
              <a:gd name="connsiteY441" fmla="*/ 3874319 h 4305008"/>
              <a:gd name="connsiteX442" fmla="*/ 3150079 w 5593163"/>
              <a:gd name="connsiteY442" fmla="*/ 3862969 h 4305008"/>
              <a:gd name="connsiteX443" fmla="*/ 2442890 w 5593163"/>
              <a:gd name="connsiteY443" fmla="*/ 1181049 h 4305008"/>
              <a:gd name="connsiteX444" fmla="*/ 2986199 w 5593163"/>
              <a:gd name="connsiteY444" fmla="*/ 636203 h 4305008"/>
              <a:gd name="connsiteX445" fmla="*/ 2442890 w 5593163"/>
              <a:gd name="connsiteY445" fmla="*/ 1181049 h 4305008"/>
              <a:gd name="connsiteX446" fmla="*/ 2442890 w 5593163"/>
              <a:gd name="connsiteY446" fmla="*/ 1493690 h 4305008"/>
              <a:gd name="connsiteX447" fmla="*/ 2986199 w 5593163"/>
              <a:gd name="connsiteY447" fmla="*/ 2034258 h 4305008"/>
              <a:gd name="connsiteX448" fmla="*/ 2442890 w 5593163"/>
              <a:gd name="connsiteY448" fmla="*/ 1493690 h 4305008"/>
              <a:gd name="connsiteX449" fmla="*/ 2442890 w 5593163"/>
              <a:gd name="connsiteY449" fmla="*/ 2877874 h 4305008"/>
              <a:gd name="connsiteX450" fmla="*/ 2986199 w 5593163"/>
              <a:gd name="connsiteY450" fmla="*/ 2333028 h 4305008"/>
              <a:gd name="connsiteX451" fmla="*/ 2442890 w 5593163"/>
              <a:gd name="connsiteY451" fmla="*/ 2877874 h 4305008"/>
              <a:gd name="connsiteX452" fmla="*/ 2442890 w 5593163"/>
              <a:gd name="connsiteY452" fmla="*/ 3190516 h 4305008"/>
              <a:gd name="connsiteX453" fmla="*/ 2986199 w 5593163"/>
              <a:gd name="connsiteY453" fmla="*/ 3731083 h 4305008"/>
              <a:gd name="connsiteX454" fmla="*/ 2442890 w 5593163"/>
              <a:gd name="connsiteY454" fmla="*/ 3190516 h 4305008"/>
              <a:gd name="connsiteX455" fmla="*/ 2410871 w 5593163"/>
              <a:gd name="connsiteY455" fmla="*/ 4305008 h 4305008"/>
              <a:gd name="connsiteX456" fmla="*/ 2439316 w 5593163"/>
              <a:gd name="connsiteY456" fmla="*/ 4255797 h 4305008"/>
              <a:gd name="connsiteX457" fmla="*/ 2999569 w 5593163"/>
              <a:gd name="connsiteY457" fmla="*/ 3898397 h 4305008"/>
              <a:gd name="connsiteX458" fmla="*/ 2999686 w 5593163"/>
              <a:gd name="connsiteY458" fmla="*/ 3897249 h 4305008"/>
              <a:gd name="connsiteX459" fmla="*/ 3015899 w 5593163"/>
              <a:gd name="connsiteY459" fmla="*/ 3895710 h 4305008"/>
              <a:gd name="connsiteX460" fmla="*/ 3111360 w 5593163"/>
              <a:gd name="connsiteY460" fmla="*/ 3886645 h 4305008"/>
              <a:gd name="connsiteX461" fmla="*/ 3128448 w 5593163"/>
              <a:gd name="connsiteY461" fmla="*/ 3885022 h 4305008"/>
              <a:gd name="connsiteX462" fmla="*/ 3128474 w 5593163"/>
              <a:gd name="connsiteY462" fmla="*/ 3885516 h 4305008"/>
              <a:gd name="connsiteX463" fmla="*/ 3128972 w 5593163"/>
              <a:gd name="connsiteY463" fmla="*/ 3885483 h 4305008"/>
              <a:gd name="connsiteX464" fmla="*/ 3129566 w 5593163"/>
              <a:gd name="connsiteY464" fmla="*/ 3896923 h 4305008"/>
              <a:gd name="connsiteX465" fmla="*/ 3128195 w 5593163"/>
              <a:gd name="connsiteY465" fmla="*/ 3913899 h 4305008"/>
              <a:gd name="connsiteX466" fmla="*/ 3120728 w 5593163"/>
              <a:gd name="connsiteY466" fmla="*/ 4006375 h 4305008"/>
              <a:gd name="connsiteX467" fmla="*/ 3120190 w 5593163"/>
              <a:gd name="connsiteY467" fmla="*/ 4013051 h 4305008"/>
              <a:gd name="connsiteX468" fmla="*/ 3119684 w 5593163"/>
              <a:gd name="connsiteY468" fmla="*/ 4013114 h 4305008"/>
              <a:gd name="connsiteX469" fmla="*/ 3044567 w 5593163"/>
              <a:gd name="connsiteY469" fmla="*/ 4254710 h 4305008"/>
              <a:gd name="connsiteX470" fmla="*/ 3014445 w 5593163"/>
              <a:gd name="connsiteY470" fmla="*/ 4305008 h 4305008"/>
              <a:gd name="connsiteX471" fmla="*/ 2860336 w 5593163"/>
              <a:gd name="connsiteY471" fmla="*/ 4305008 h 4305008"/>
              <a:gd name="connsiteX472" fmla="*/ 2887018 w 5593163"/>
              <a:gd name="connsiteY472" fmla="*/ 4271827 h 4305008"/>
              <a:gd name="connsiteX473" fmla="*/ 2986199 w 5593163"/>
              <a:gd name="connsiteY473" fmla="*/ 4029853 h 4305008"/>
              <a:gd name="connsiteX474" fmla="*/ 2614045 w 5593163"/>
              <a:gd name="connsiteY474" fmla="*/ 4241205 h 4305008"/>
              <a:gd name="connsiteX475" fmla="*/ 2561922 w 5593163"/>
              <a:gd name="connsiteY475" fmla="*/ 4305008 h 4305008"/>
              <a:gd name="connsiteX476" fmla="*/ 2376360 w 5593163"/>
              <a:gd name="connsiteY476" fmla="*/ 0 h 4305008"/>
              <a:gd name="connsiteX477" fmla="*/ 2524998 w 5593163"/>
              <a:gd name="connsiteY477" fmla="*/ 0 h 4305008"/>
              <a:gd name="connsiteX478" fmla="*/ 2547226 w 5593163"/>
              <a:gd name="connsiteY478" fmla="*/ 44350 h 4305008"/>
              <a:gd name="connsiteX479" fmla="*/ 2986199 w 5593163"/>
              <a:gd name="connsiteY479" fmla="*/ 337433 h 4305008"/>
              <a:gd name="connsiteX480" fmla="*/ 2872691 w 5593163"/>
              <a:gd name="connsiteY480" fmla="*/ 76659 h 4305008"/>
              <a:gd name="connsiteX481" fmla="*/ 2804464 w 5593163"/>
              <a:gd name="connsiteY481" fmla="*/ 0 h 4305008"/>
              <a:gd name="connsiteX482" fmla="*/ 2972839 w 5593163"/>
              <a:gd name="connsiteY482" fmla="*/ 0 h 4305008"/>
              <a:gd name="connsiteX483" fmla="*/ 3035473 w 5593163"/>
              <a:gd name="connsiteY483" fmla="*/ 96778 h 4305008"/>
              <a:gd name="connsiteX484" fmla="*/ 3119686 w 5593163"/>
              <a:gd name="connsiteY484" fmla="*/ 354040 h 4305008"/>
              <a:gd name="connsiteX485" fmla="*/ 3120191 w 5593163"/>
              <a:gd name="connsiteY485" fmla="*/ 354103 h 4305008"/>
              <a:gd name="connsiteX486" fmla="*/ 3120732 w 5593163"/>
              <a:gd name="connsiteY486" fmla="*/ 360740 h 4305008"/>
              <a:gd name="connsiteX487" fmla="*/ 3128196 w 5593163"/>
              <a:gd name="connsiteY487" fmla="*/ 452471 h 4305008"/>
              <a:gd name="connsiteX488" fmla="*/ 3129566 w 5593163"/>
              <a:gd name="connsiteY488" fmla="*/ 469318 h 4305008"/>
              <a:gd name="connsiteX489" fmla="*/ 3128973 w 5593163"/>
              <a:gd name="connsiteY489" fmla="*/ 480669 h 4305008"/>
              <a:gd name="connsiteX490" fmla="*/ 3128474 w 5593163"/>
              <a:gd name="connsiteY490" fmla="*/ 480636 h 4305008"/>
              <a:gd name="connsiteX491" fmla="*/ 3128448 w 5593163"/>
              <a:gd name="connsiteY491" fmla="*/ 481127 h 4305008"/>
              <a:gd name="connsiteX492" fmla="*/ 3111330 w 5593163"/>
              <a:gd name="connsiteY492" fmla="*/ 479514 h 4305008"/>
              <a:gd name="connsiteX493" fmla="*/ 3015903 w 5593163"/>
              <a:gd name="connsiteY493" fmla="*/ 470523 h 4305008"/>
              <a:gd name="connsiteX494" fmla="*/ 2999687 w 5593163"/>
              <a:gd name="connsiteY494" fmla="*/ 468995 h 4305008"/>
              <a:gd name="connsiteX495" fmla="*/ 2999571 w 5593163"/>
              <a:gd name="connsiteY495" fmla="*/ 467856 h 4305008"/>
              <a:gd name="connsiteX496" fmla="*/ 2428199 w 5593163"/>
              <a:gd name="connsiteY496" fmla="*/ 95636 h 4305008"/>
              <a:gd name="connsiteX497" fmla="*/ 2299523 w 5593163"/>
              <a:gd name="connsiteY497" fmla="*/ 1313979 h 4305008"/>
              <a:gd name="connsiteX498" fmla="*/ 2300894 w 5593163"/>
              <a:gd name="connsiteY498" fmla="*/ 1296998 h 4305008"/>
              <a:gd name="connsiteX499" fmla="*/ 2308358 w 5593163"/>
              <a:gd name="connsiteY499" fmla="*/ 1204541 h 4305008"/>
              <a:gd name="connsiteX500" fmla="*/ 2308898 w 5593163"/>
              <a:gd name="connsiteY500" fmla="*/ 1197851 h 4305008"/>
              <a:gd name="connsiteX501" fmla="*/ 2309404 w 5593163"/>
              <a:gd name="connsiteY501" fmla="*/ 1197788 h 4305008"/>
              <a:gd name="connsiteX502" fmla="*/ 2999570 w 5593163"/>
              <a:gd name="connsiteY502" fmla="*/ 504747 h 4305008"/>
              <a:gd name="connsiteX503" fmla="*/ 2999687 w 5593163"/>
              <a:gd name="connsiteY503" fmla="*/ 503599 h 4305008"/>
              <a:gd name="connsiteX504" fmla="*/ 3015899 w 5593163"/>
              <a:gd name="connsiteY504" fmla="*/ 502060 h 4305008"/>
              <a:gd name="connsiteX505" fmla="*/ 3111361 w 5593163"/>
              <a:gd name="connsiteY505" fmla="*/ 492995 h 4305008"/>
              <a:gd name="connsiteX506" fmla="*/ 3128448 w 5593163"/>
              <a:gd name="connsiteY506" fmla="*/ 491372 h 4305008"/>
              <a:gd name="connsiteX507" fmla="*/ 3128474 w 5593163"/>
              <a:gd name="connsiteY507" fmla="*/ 491866 h 4305008"/>
              <a:gd name="connsiteX508" fmla="*/ 3128972 w 5593163"/>
              <a:gd name="connsiteY508" fmla="*/ 491833 h 4305008"/>
              <a:gd name="connsiteX509" fmla="*/ 3129566 w 5593163"/>
              <a:gd name="connsiteY509" fmla="*/ 503273 h 4305008"/>
              <a:gd name="connsiteX510" fmla="*/ 3128196 w 5593163"/>
              <a:gd name="connsiteY510" fmla="*/ 520249 h 4305008"/>
              <a:gd name="connsiteX511" fmla="*/ 3120729 w 5593163"/>
              <a:gd name="connsiteY511" fmla="*/ 612725 h 4305008"/>
              <a:gd name="connsiteX512" fmla="*/ 3120190 w 5593163"/>
              <a:gd name="connsiteY512" fmla="*/ 619401 h 4305008"/>
              <a:gd name="connsiteX513" fmla="*/ 3119685 w 5593163"/>
              <a:gd name="connsiteY513" fmla="*/ 619464 h 4305008"/>
              <a:gd name="connsiteX514" fmla="*/ 2429519 w 5593163"/>
              <a:gd name="connsiteY514" fmla="*/ 1312505 h 4305008"/>
              <a:gd name="connsiteX515" fmla="*/ 2429403 w 5593163"/>
              <a:gd name="connsiteY515" fmla="*/ 1313653 h 4305008"/>
              <a:gd name="connsiteX516" fmla="*/ 2413186 w 5593163"/>
              <a:gd name="connsiteY516" fmla="*/ 1315193 h 4305008"/>
              <a:gd name="connsiteX517" fmla="*/ 2317760 w 5593163"/>
              <a:gd name="connsiteY517" fmla="*/ 1324255 h 4305008"/>
              <a:gd name="connsiteX518" fmla="*/ 2300641 w 5593163"/>
              <a:gd name="connsiteY518" fmla="*/ 1325881 h 4305008"/>
              <a:gd name="connsiteX519" fmla="*/ 2300615 w 5593163"/>
              <a:gd name="connsiteY519" fmla="*/ 1325386 h 4305008"/>
              <a:gd name="connsiteX520" fmla="*/ 2300116 w 5593163"/>
              <a:gd name="connsiteY520" fmla="*/ 1325419 h 4305008"/>
              <a:gd name="connsiteX521" fmla="*/ 2299523 w 5593163"/>
              <a:gd name="connsiteY521" fmla="*/ 1313979 h 4305008"/>
              <a:gd name="connsiteX522" fmla="*/ 2299523 w 5593163"/>
              <a:gd name="connsiteY522" fmla="*/ 1361805 h 4305008"/>
              <a:gd name="connsiteX523" fmla="*/ 2300117 w 5593163"/>
              <a:gd name="connsiteY523" fmla="*/ 1350455 h 4305008"/>
              <a:gd name="connsiteX524" fmla="*/ 2300615 w 5593163"/>
              <a:gd name="connsiteY524" fmla="*/ 1350487 h 4305008"/>
              <a:gd name="connsiteX525" fmla="*/ 2300641 w 5593163"/>
              <a:gd name="connsiteY525" fmla="*/ 1349997 h 4305008"/>
              <a:gd name="connsiteX526" fmla="*/ 2317729 w 5593163"/>
              <a:gd name="connsiteY526" fmla="*/ 1351607 h 4305008"/>
              <a:gd name="connsiteX527" fmla="*/ 2413190 w 5593163"/>
              <a:gd name="connsiteY527" fmla="*/ 1360601 h 4305008"/>
              <a:gd name="connsiteX528" fmla="*/ 2429403 w 5593163"/>
              <a:gd name="connsiteY528" fmla="*/ 1362128 h 4305008"/>
              <a:gd name="connsiteX529" fmla="*/ 2429520 w 5593163"/>
              <a:gd name="connsiteY529" fmla="*/ 1363267 h 4305008"/>
              <a:gd name="connsiteX530" fmla="*/ 3119686 w 5593163"/>
              <a:gd name="connsiteY530" fmla="*/ 2050865 h 4305008"/>
              <a:gd name="connsiteX531" fmla="*/ 3120191 w 5593163"/>
              <a:gd name="connsiteY531" fmla="*/ 2050928 h 4305008"/>
              <a:gd name="connsiteX532" fmla="*/ 3120732 w 5593163"/>
              <a:gd name="connsiteY532" fmla="*/ 2057565 h 4305008"/>
              <a:gd name="connsiteX533" fmla="*/ 3128196 w 5593163"/>
              <a:gd name="connsiteY533" fmla="*/ 2149296 h 4305008"/>
              <a:gd name="connsiteX534" fmla="*/ 3129566 w 5593163"/>
              <a:gd name="connsiteY534" fmla="*/ 2166144 h 4305008"/>
              <a:gd name="connsiteX535" fmla="*/ 3128973 w 5593163"/>
              <a:gd name="connsiteY535" fmla="*/ 2177494 h 4305008"/>
              <a:gd name="connsiteX536" fmla="*/ 3128474 w 5593163"/>
              <a:gd name="connsiteY536" fmla="*/ 2177461 h 4305008"/>
              <a:gd name="connsiteX537" fmla="*/ 3128448 w 5593163"/>
              <a:gd name="connsiteY537" fmla="*/ 2177952 h 4305008"/>
              <a:gd name="connsiteX538" fmla="*/ 3111330 w 5593163"/>
              <a:gd name="connsiteY538" fmla="*/ 2176339 h 4305008"/>
              <a:gd name="connsiteX539" fmla="*/ 3015903 w 5593163"/>
              <a:gd name="connsiteY539" fmla="*/ 2167348 h 4305008"/>
              <a:gd name="connsiteX540" fmla="*/ 2999687 w 5593163"/>
              <a:gd name="connsiteY540" fmla="*/ 2165820 h 4305008"/>
              <a:gd name="connsiteX541" fmla="*/ 2999571 w 5593163"/>
              <a:gd name="connsiteY541" fmla="*/ 2164681 h 4305008"/>
              <a:gd name="connsiteX542" fmla="*/ 2309405 w 5593163"/>
              <a:gd name="connsiteY542" fmla="*/ 1477083 h 4305008"/>
              <a:gd name="connsiteX543" fmla="*/ 2308899 w 5593163"/>
              <a:gd name="connsiteY543" fmla="*/ 1477021 h 4305008"/>
              <a:gd name="connsiteX544" fmla="*/ 2308361 w 5593163"/>
              <a:gd name="connsiteY544" fmla="*/ 1470397 h 4305008"/>
              <a:gd name="connsiteX545" fmla="*/ 2300894 w 5593163"/>
              <a:gd name="connsiteY545" fmla="*/ 1378647 h 4305008"/>
              <a:gd name="connsiteX546" fmla="*/ 2299523 w 5593163"/>
              <a:gd name="connsiteY546" fmla="*/ 1361805 h 4305008"/>
              <a:gd name="connsiteX547" fmla="*/ 2299523 w 5593163"/>
              <a:gd name="connsiteY547" fmla="*/ 3010804 h 4305008"/>
              <a:gd name="connsiteX548" fmla="*/ 2300894 w 5593163"/>
              <a:gd name="connsiteY548" fmla="*/ 2993823 h 4305008"/>
              <a:gd name="connsiteX549" fmla="*/ 2308358 w 5593163"/>
              <a:gd name="connsiteY549" fmla="*/ 2901366 h 4305008"/>
              <a:gd name="connsiteX550" fmla="*/ 2308898 w 5593163"/>
              <a:gd name="connsiteY550" fmla="*/ 2894676 h 4305008"/>
              <a:gd name="connsiteX551" fmla="*/ 2309404 w 5593163"/>
              <a:gd name="connsiteY551" fmla="*/ 2894613 h 4305008"/>
              <a:gd name="connsiteX552" fmla="*/ 2999570 w 5593163"/>
              <a:gd name="connsiteY552" fmla="*/ 2201572 h 4305008"/>
              <a:gd name="connsiteX553" fmla="*/ 2999687 w 5593163"/>
              <a:gd name="connsiteY553" fmla="*/ 2200424 h 4305008"/>
              <a:gd name="connsiteX554" fmla="*/ 3015899 w 5593163"/>
              <a:gd name="connsiteY554" fmla="*/ 2198885 h 4305008"/>
              <a:gd name="connsiteX555" fmla="*/ 3111361 w 5593163"/>
              <a:gd name="connsiteY555" fmla="*/ 2189820 h 4305008"/>
              <a:gd name="connsiteX556" fmla="*/ 3128448 w 5593163"/>
              <a:gd name="connsiteY556" fmla="*/ 2188197 h 4305008"/>
              <a:gd name="connsiteX557" fmla="*/ 3128474 w 5593163"/>
              <a:gd name="connsiteY557" fmla="*/ 2188691 h 4305008"/>
              <a:gd name="connsiteX558" fmla="*/ 3128972 w 5593163"/>
              <a:gd name="connsiteY558" fmla="*/ 2188658 h 4305008"/>
              <a:gd name="connsiteX559" fmla="*/ 3129566 w 5593163"/>
              <a:gd name="connsiteY559" fmla="*/ 2200098 h 4305008"/>
              <a:gd name="connsiteX560" fmla="*/ 3128196 w 5593163"/>
              <a:gd name="connsiteY560" fmla="*/ 2217074 h 4305008"/>
              <a:gd name="connsiteX561" fmla="*/ 3120729 w 5593163"/>
              <a:gd name="connsiteY561" fmla="*/ 2309550 h 4305008"/>
              <a:gd name="connsiteX562" fmla="*/ 3120190 w 5593163"/>
              <a:gd name="connsiteY562" fmla="*/ 2316226 h 4305008"/>
              <a:gd name="connsiteX563" fmla="*/ 3119685 w 5593163"/>
              <a:gd name="connsiteY563" fmla="*/ 2316289 h 4305008"/>
              <a:gd name="connsiteX564" fmla="*/ 2429519 w 5593163"/>
              <a:gd name="connsiteY564" fmla="*/ 3009330 h 4305008"/>
              <a:gd name="connsiteX565" fmla="*/ 2429403 w 5593163"/>
              <a:gd name="connsiteY565" fmla="*/ 3010478 h 4305008"/>
              <a:gd name="connsiteX566" fmla="*/ 2413186 w 5593163"/>
              <a:gd name="connsiteY566" fmla="*/ 3012018 h 4305008"/>
              <a:gd name="connsiteX567" fmla="*/ 2317760 w 5593163"/>
              <a:gd name="connsiteY567" fmla="*/ 3021080 h 4305008"/>
              <a:gd name="connsiteX568" fmla="*/ 2300641 w 5593163"/>
              <a:gd name="connsiteY568" fmla="*/ 3022706 h 4305008"/>
              <a:gd name="connsiteX569" fmla="*/ 2300615 w 5593163"/>
              <a:gd name="connsiteY569" fmla="*/ 3022211 h 4305008"/>
              <a:gd name="connsiteX570" fmla="*/ 2300116 w 5593163"/>
              <a:gd name="connsiteY570" fmla="*/ 3022244 h 4305008"/>
              <a:gd name="connsiteX571" fmla="*/ 2299523 w 5593163"/>
              <a:gd name="connsiteY571" fmla="*/ 3010804 h 4305008"/>
              <a:gd name="connsiteX572" fmla="*/ 2299523 w 5593163"/>
              <a:gd name="connsiteY572" fmla="*/ 3058630 h 4305008"/>
              <a:gd name="connsiteX573" fmla="*/ 2300117 w 5593163"/>
              <a:gd name="connsiteY573" fmla="*/ 3047280 h 4305008"/>
              <a:gd name="connsiteX574" fmla="*/ 2300615 w 5593163"/>
              <a:gd name="connsiteY574" fmla="*/ 3047312 h 4305008"/>
              <a:gd name="connsiteX575" fmla="*/ 2300641 w 5593163"/>
              <a:gd name="connsiteY575" fmla="*/ 3046822 h 4305008"/>
              <a:gd name="connsiteX576" fmla="*/ 2317729 w 5593163"/>
              <a:gd name="connsiteY576" fmla="*/ 3048432 h 4305008"/>
              <a:gd name="connsiteX577" fmla="*/ 2413190 w 5593163"/>
              <a:gd name="connsiteY577" fmla="*/ 3057426 h 4305008"/>
              <a:gd name="connsiteX578" fmla="*/ 2429403 w 5593163"/>
              <a:gd name="connsiteY578" fmla="*/ 3058953 h 4305008"/>
              <a:gd name="connsiteX579" fmla="*/ 2429520 w 5593163"/>
              <a:gd name="connsiteY579" fmla="*/ 3060092 h 4305008"/>
              <a:gd name="connsiteX580" fmla="*/ 3119686 w 5593163"/>
              <a:gd name="connsiteY580" fmla="*/ 3747690 h 4305008"/>
              <a:gd name="connsiteX581" fmla="*/ 3120191 w 5593163"/>
              <a:gd name="connsiteY581" fmla="*/ 3747753 h 4305008"/>
              <a:gd name="connsiteX582" fmla="*/ 3120732 w 5593163"/>
              <a:gd name="connsiteY582" fmla="*/ 3754390 h 4305008"/>
              <a:gd name="connsiteX583" fmla="*/ 3128196 w 5593163"/>
              <a:gd name="connsiteY583" fmla="*/ 3846121 h 4305008"/>
              <a:gd name="connsiteX584" fmla="*/ 3129566 w 5593163"/>
              <a:gd name="connsiteY584" fmla="*/ 3862969 h 4305008"/>
              <a:gd name="connsiteX585" fmla="*/ 3128973 w 5593163"/>
              <a:gd name="connsiteY585" fmla="*/ 3874319 h 4305008"/>
              <a:gd name="connsiteX586" fmla="*/ 3128474 w 5593163"/>
              <a:gd name="connsiteY586" fmla="*/ 3874286 h 4305008"/>
              <a:gd name="connsiteX587" fmla="*/ 3128448 w 5593163"/>
              <a:gd name="connsiteY587" fmla="*/ 3874777 h 4305008"/>
              <a:gd name="connsiteX588" fmla="*/ 3111330 w 5593163"/>
              <a:gd name="connsiteY588" fmla="*/ 3873164 h 4305008"/>
              <a:gd name="connsiteX589" fmla="*/ 3015903 w 5593163"/>
              <a:gd name="connsiteY589" fmla="*/ 3864173 h 4305008"/>
              <a:gd name="connsiteX590" fmla="*/ 2999687 w 5593163"/>
              <a:gd name="connsiteY590" fmla="*/ 3862645 h 4305008"/>
              <a:gd name="connsiteX591" fmla="*/ 2999571 w 5593163"/>
              <a:gd name="connsiteY591" fmla="*/ 3861506 h 4305008"/>
              <a:gd name="connsiteX592" fmla="*/ 2309405 w 5593163"/>
              <a:gd name="connsiteY592" fmla="*/ 3173908 h 4305008"/>
              <a:gd name="connsiteX593" fmla="*/ 2308899 w 5593163"/>
              <a:gd name="connsiteY593" fmla="*/ 3173846 h 4305008"/>
              <a:gd name="connsiteX594" fmla="*/ 2308361 w 5593163"/>
              <a:gd name="connsiteY594" fmla="*/ 3167222 h 4305008"/>
              <a:gd name="connsiteX595" fmla="*/ 2300894 w 5593163"/>
              <a:gd name="connsiteY595" fmla="*/ 3075472 h 4305008"/>
              <a:gd name="connsiteX596" fmla="*/ 2299523 w 5593163"/>
              <a:gd name="connsiteY596" fmla="*/ 3058630 h 4305008"/>
              <a:gd name="connsiteX597" fmla="*/ 1601297 w 5593163"/>
              <a:gd name="connsiteY597" fmla="*/ 636203 h 4305008"/>
              <a:gd name="connsiteX598" fmla="*/ 2144606 w 5593163"/>
              <a:gd name="connsiteY598" fmla="*/ 1181049 h 4305008"/>
              <a:gd name="connsiteX599" fmla="*/ 1601297 w 5593163"/>
              <a:gd name="connsiteY599" fmla="*/ 636203 h 4305008"/>
              <a:gd name="connsiteX600" fmla="*/ 1601297 w 5593163"/>
              <a:gd name="connsiteY600" fmla="*/ 2333028 h 4305008"/>
              <a:gd name="connsiteX601" fmla="*/ 2144606 w 5593163"/>
              <a:gd name="connsiteY601" fmla="*/ 2877874 h 4305008"/>
              <a:gd name="connsiteX602" fmla="*/ 1601297 w 5593163"/>
              <a:gd name="connsiteY602" fmla="*/ 2333028 h 4305008"/>
              <a:gd name="connsiteX603" fmla="*/ 1601295 w 5593163"/>
              <a:gd name="connsiteY603" fmla="*/ 2034258 h 4305008"/>
              <a:gd name="connsiteX604" fmla="*/ 2144604 w 5593163"/>
              <a:gd name="connsiteY604" fmla="*/ 1493690 h 4305008"/>
              <a:gd name="connsiteX605" fmla="*/ 1601295 w 5593163"/>
              <a:gd name="connsiteY605" fmla="*/ 2034258 h 4305008"/>
              <a:gd name="connsiteX606" fmla="*/ 1601295 w 5593163"/>
              <a:gd name="connsiteY606" fmla="*/ 3731083 h 4305008"/>
              <a:gd name="connsiteX607" fmla="*/ 2144604 w 5593163"/>
              <a:gd name="connsiteY607" fmla="*/ 3190516 h 4305008"/>
              <a:gd name="connsiteX608" fmla="*/ 1601295 w 5593163"/>
              <a:gd name="connsiteY608" fmla="*/ 3731083 h 4305008"/>
              <a:gd name="connsiteX609" fmla="*/ 1457930 w 5593163"/>
              <a:gd name="connsiteY609" fmla="*/ 503273 h 4305008"/>
              <a:gd name="connsiteX610" fmla="*/ 1458524 w 5593163"/>
              <a:gd name="connsiteY610" fmla="*/ 491833 h 4305008"/>
              <a:gd name="connsiteX611" fmla="*/ 1459022 w 5593163"/>
              <a:gd name="connsiteY611" fmla="*/ 491866 h 4305008"/>
              <a:gd name="connsiteX612" fmla="*/ 1459048 w 5593163"/>
              <a:gd name="connsiteY612" fmla="*/ 491372 h 4305008"/>
              <a:gd name="connsiteX613" fmla="*/ 1476135 w 5593163"/>
              <a:gd name="connsiteY613" fmla="*/ 492995 h 4305008"/>
              <a:gd name="connsiteX614" fmla="*/ 1571597 w 5593163"/>
              <a:gd name="connsiteY614" fmla="*/ 502060 h 4305008"/>
              <a:gd name="connsiteX615" fmla="*/ 1587809 w 5593163"/>
              <a:gd name="connsiteY615" fmla="*/ 503599 h 4305008"/>
              <a:gd name="connsiteX616" fmla="*/ 1587926 w 5593163"/>
              <a:gd name="connsiteY616" fmla="*/ 504747 h 4305008"/>
              <a:gd name="connsiteX617" fmla="*/ 2278092 w 5593163"/>
              <a:gd name="connsiteY617" fmla="*/ 1197788 h 4305008"/>
              <a:gd name="connsiteX618" fmla="*/ 2278598 w 5593163"/>
              <a:gd name="connsiteY618" fmla="*/ 1197851 h 4305008"/>
              <a:gd name="connsiteX619" fmla="*/ 2279138 w 5593163"/>
              <a:gd name="connsiteY619" fmla="*/ 1204541 h 4305008"/>
              <a:gd name="connsiteX620" fmla="*/ 2286602 w 5593163"/>
              <a:gd name="connsiteY620" fmla="*/ 1296998 h 4305008"/>
              <a:gd name="connsiteX621" fmla="*/ 2287973 w 5593163"/>
              <a:gd name="connsiteY621" fmla="*/ 1313979 h 4305008"/>
              <a:gd name="connsiteX622" fmla="*/ 2287380 w 5593163"/>
              <a:gd name="connsiteY622" fmla="*/ 1325419 h 4305008"/>
              <a:gd name="connsiteX623" fmla="*/ 2286881 w 5593163"/>
              <a:gd name="connsiteY623" fmla="*/ 1325386 h 4305008"/>
              <a:gd name="connsiteX624" fmla="*/ 2286855 w 5593163"/>
              <a:gd name="connsiteY624" fmla="*/ 1325881 h 4305008"/>
              <a:gd name="connsiteX625" fmla="*/ 2269736 w 5593163"/>
              <a:gd name="connsiteY625" fmla="*/ 1324255 h 4305008"/>
              <a:gd name="connsiteX626" fmla="*/ 2174310 w 5593163"/>
              <a:gd name="connsiteY626" fmla="*/ 1315193 h 4305008"/>
              <a:gd name="connsiteX627" fmla="*/ 2158093 w 5593163"/>
              <a:gd name="connsiteY627" fmla="*/ 1313653 h 4305008"/>
              <a:gd name="connsiteX628" fmla="*/ 2157977 w 5593163"/>
              <a:gd name="connsiteY628" fmla="*/ 1312505 h 4305008"/>
              <a:gd name="connsiteX629" fmla="*/ 1467811 w 5593163"/>
              <a:gd name="connsiteY629" fmla="*/ 619464 h 4305008"/>
              <a:gd name="connsiteX630" fmla="*/ 1467306 w 5593163"/>
              <a:gd name="connsiteY630" fmla="*/ 619401 h 4305008"/>
              <a:gd name="connsiteX631" fmla="*/ 1466767 w 5593163"/>
              <a:gd name="connsiteY631" fmla="*/ 612725 h 4305008"/>
              <a:gd name="connsiteX632" fmla="*/ 1459300 w 5593163"/>
              <a:gd name="connsiteY632" fmla="*/ 520249 h 4305008"/>
              <a:gd name="connsiteX633" fmla="*/ 1457930 w 5593163"/>
              <a:gd name="connsiteY633" fmla="*/ 503273 h 4305008"/>
              <a:gd name="connsiteX634" fmla="*/ 1457930 w 5593163"/>
              <a:gd name="connsiteY634" fmla="*/ 2200098 h 4305008"/>
              <a:gd name="connsiteX635" fmla="*/ 1458524 w 5593163"/>
              <a:gd name="connsiteY635" fmla="*/ 2188658 h 4305008"/>
              <a:gd name="connsiteX636" fmla="*/ 1459022 w 5593163"/>
              <a:gd name="connsiteY636" fmla="*/ 2188691 h 4305008"/>
              <a:gd name="connsiteX637" fmla="*/ 1459048 w 5593163"/>
              <a:gd name="connsiteY637" fmla="*/ 2188197 h 4305008"/>
              <a:gd name="connsiteX638" fmla="*/ 1476135 w 5593163"/>
              <a:gd name="connsiteY638" fmla="*/ 2189820 h 4305008"/>
              <a:gd name="connsiteX639" fmla="*/ 1571597 w 5593163"/>
              <a:gd name="connsiteY639" fmla="*/ 2198885 h 4305008"/>
              <a:gd name="connsiteX640" fmla="*/ 1587809 w 5593163"/>
              <a:gd name="connsiteY640" fmla="*/ 2200424 h 4305008"/>
              <a:gd name="connsiteX641" fmla="*/ 1587926 w 5593163"/>
              <a:gd name="connsiteY641" fmla="*/ 2201572 h 4305008"/>
              <a:gd name="connsiteX642" fmla="*/ 2278092 w 5593163"/>
              <a:gd name="connsiteY642" fmla="*/ 2894613 h 4305008"/>
              <a:gd name="connsiteX643" fmla="*/ 2278598 w 5593163"/>
              <a:gd name="connsiteY643" fmla="*/ 2894676 h 4305008"/>
              <a:gd name="connsiteX644" fmla="*/ 2279138 w 5593163"/>
              <a:gd name="connsiteY644" fmla="*/ 2901366 h 4305008"/>
              <a:gd name="connsiteX645" fmla="*/ 2286602 w 5593163"/>
              <a:gd name="connsiteY645" fmla="*/ 2993823 h 4305008"/>
              <a:gd name="connsiteX646" fmla="*/ 2287973 w 5593163"/>
              <a:gd name="connsiteY646" fmla="*/ 3010804 h 4305008"/>
              <a:gd name="connsiteX647" fmla="*/ 2287380 w 5593163"/>
              <a:gd name="connsiteY647" fmla="*/ 3022244 h 4305008"/>
              <a:gd name="connsiteX648" fmla="*/ 2286881 w 5593163"/>
              <a:gd name="connsiteY648" fmla="*/ 3022211 h 4305008"/>
              <a:gd name="connsiteX649" fmla="*/ 2286855 w 5593163"/>
              <a:gd name="connsiteY649" fmla="*/ 3022706 h 4305008"/>
              <a:gd name="connsiteX650" fmla="*/ 2269736 w 5593163"/>
              <a:gd name="connsiteY650" fmla="*/ 3021080 h 4305008"/>
              <a:gd name="connsiteX651" fmla="*/ 2174310 w 5593163"/>
              <a:gd name="connsiteY651" fmla="*/ 3012018 h 4305008"/>
              <a:gd name="connsiteX652" fmla="*/ 2158093 w 5593163"/>
              <a:gd name="connsiteY652" fmla="*/ 3010478 h 4305008"/>
              <a:gd name="connsiteX653" fmla="*/ 2157977 w 5593163"/>
              <a:gd name="connsiteY653" fmla="*/ 3009330 h 4305008"/>
              <a:gd name="connsiteX654" fmla="*/ 1467811 w 5593163"/>
              <a:gd name="connsiteY654" fmla="*/ 2316289 h 4305008"/>
              <a:gd name="connsiteX655" fmla="*/ 1467306 w 5593163"/>
              <a:gd name="connsiteY655" fmla="*/ 2316226 h 4305008"/>
              <a:gd name="connsiteX656" fmla="*/ 1466767 w 5593163"/>
              <a:gd name="connsiteY656" fmla="*/ 2309550 h 4305008"/>
              <a:gd name="connsiteX657" fmla="*/ 1459300 w 5593163"/>
              <a:gd name="connsiteY657" fmla="*/ 2217074 h 4305008"/>
              <a:gd name="connsiteX658" fmla="*/ 1457930 w 5593163"/>
              <a:gd name="connsiteY658" fmla="*/ 2200098 h 4305008"/>
              <a:gd name="connsiteX659" fmla="*/ 1457930 w 5593163"/>
              <a:gd name="connsiteY659" fmla="*/ 3896923 h 4305008"/>
              <a:gd name="connsiteX660" fmla="*/ 1458524 w 5593163"/>
              <a:gd name="connsiteY660" fmla="*/ 3885483 h 4305008"/>
              <a:gd name="connsiteX661" fmla="*/ 1459022 w 5593163"/>
              <a:gd name="connsiteY661" fmla="*/ 3885516 h 4305008"/>
              <a:gd name="connsiteX662" fmla="*/ 1459048 w 5593163"/>
              <a:gd name="connsiteY662" fmla="*/ 3885022 h 4305008"/>
              <a:gd name="connsiteX663" fmla="*/ 1476135 w 5593163"/>
              <a:gd name="connsiteY663" fmla="*/ 3886645 h 4305008"/>
              <a:gd name="connsiteX664" fmla="*/ 1571597 w 5593163"/>
              <a:gd name="connsiteY664" fmla="*/ 3895710 h 4305008"/>
              <a:gd name="connsiteX665" fmla="*/ 1587809 w 5593163"/>
              <a:gd name="connsiteY665" fmla="*/ 3897249 h 4305008"/>
              <a:gd name="connsiteX666" fmla="*/ 1587926 w 5593163"/>
              <a:gd name="connsiteY666" fmla="*/ 3898397 h 4305008"/>
              <a:gd name="connsiteX667" fmla="*/ 2148179 w 5593163"/>
              <a:gd name="connsiteY667" fmla="*/ 4255797 h 4305008"/>
              <a:gd name="connsiteX668" fmla="*/ 2176624 w 5593163"/>
              <a:gd name="connsiteY668" fmla="*/ 4305008 h 4305008"/>
              <a:gd name="connsiteX669" fmla="*/ 2025574 w 5593163"/>
              <a:gd name="connsiteY669" fmla="*/ 4305008 h 4305008"/>
              <a:gd name="connsiteX670" fmla="*/ 1973451 w 5593163"/>
              <a:gd name="connsiteY670" fmla="*/ 4241205 h 4305008"/>
              <a:gd name="connsiteX671" fmla="*/ 1601297 w 5593163"/>
              <a:gd name="connsiteY671" fmla="*/ 4029853 h 4305008"/>
              <a:gd name="connsiteX672" fmla="*/ 1700478 w 5593163"/>
              <a:gd name="connsiteY672" fmla="*/ 4271827 h 4305008"/>
              <a:gd name="connsiteX673" fmla="*/ 1727160 w 5593163"/>
              <a:gd name="connsiteY673" fmla="*/ 4305008 h 4305008"/>
              <a:gd name="connsiteX674" fmla="*/ 1573050 w 5593163"/>
              <a:gd name="connsiteY674" fmla="*/ 4305008 h 4305008"/>
              <a:gd name="connsiteX675" fmla="*/ 1542929 w 5593163"/>
              <a:gd name="connsiteY675" fmla="*/ 4254710 h 4305008"/>
              <a:gd name="connsiteX676" fmla="*/ 1467811 w 5593163"/>
              <a:gd name="connsiteY676" fmla="*/ 4013114 h 4305008"/>
              <a:gd name="connsiteX677" fmla="*/ 1467306 w 5593163"/>
              <a:gd name="connsiteY677" fmla="*/ 4013051 h 4305008"/>
              <a:gd name="connsiteX678" fmla="*/ 1466767 w 5593163"/>
              <a:gd name="connsiteY678" fmla="*/ 4006375 h 4305008"/>
              <a:gd name="connsiteX679" fmla="*/ 1459300 w 5593163"/>
              <a:gd name="connsiteY679" fmla="*/ 3913899 h 4305008"/>
              <a:gd name="connsiteX680" fmla="*/ 1457930 w 5593163"/>
              <a:gd name="connsiteY680" fmla="*/ 3896923 h 4305008"/>
              <a:gd name="connsiteX681" fmla="*/ 1457928 w 5593163"/>
              <a:gd name="connsiteY681" fmla="*/ 469318 h 4305008"/>
              <a:gd name="connsiteX682" fmla="*/ 1459298 w 5593163"/>
              <a:gd name="connsiteY682" fmla="*/ 452471 h 4305008"/>
              <a:gd name="connsiteX683" fmla="*/ 1466762 w 5593163"/>
              <a:gd name="connsiteY683" fmla="*/ 360740 h 4305008"/>
              <a:gd name="connsiteX684" fmla="*/ 1467303 w 5593163"/>
              <a:gd name="connsiteY684" fmla="*/ 354103 h 4305008"/>
              <a:gd name="connsiteX685" fmla="*/ 1467808 w 5593163"/>
              <a:gd name="connsiteY685" fmla="*/ 354040 h 4305008"/>
              <a:gd name="connsiteX686" fmla="*/ 1552022 w 5593163"/>
              <a:gd name="connsiteY686" fmla="*/ 96778 h 4305008"/>
              <a:gd name="connsiteX687" fmla="*/ 1614656 w 5593163"/>
              <a:gd name="connsiteY687" fmla="*/ 0 h 4305008"/>
              <a:gd name="connsiteX688" fmla="*/ 1783031 w 5593163"/>
              <a:gd name="connsiteY688" fmla="*/ 0 h 4305008"/>
              <a:gd name="connsiteX689" fmla="*/ 1714803 w 5593163"/>
              <a:gd name="connsiteY689" fmla="*/ 76659 h 4305008"/>
              <a:gd name="connsiteX690" fmla="*/ 1601295 w 5593163"/>
              <a:gd name="connsiteY690" fmla="*/ 337433 h 4305008"/>
              <a:gd name="connsiteX691" fmla="*/ 2040269 w 5593163"/>
              <a:gd name="connsiteY691" fmla="*/ 44350 h 4305008"/>
              <a:gd name="connsiteX692" fmla="*/ 2062497 w 5593163"/>
              <a:gd name="connsiteY692" fmla="*/ 0 h 4305008"/>
              <a:gd name="connsiteX693" fmla="*/ 2211135 w 5593163"/>
              <a:gd name="connsiteY693" fmla="*/ 0 h 4305008"/>
              <a:gd name="connsiteX694" fmla="*/ 2159296 w 5593163"/>
              <a:gd name="connsiteY694" fmla="*/ 95636 h 4305008"/>
              <a:gd name="connsiteX695" fmla="*/ 1587923 w 5593163"/>
              <a:gd name="connsiteY695" fmla="*/ 467856 h 4305008"/>
              <a:gd name="connsiteX696" fmla="*/ 1587807 w 5593163"/>
              <a:gd name="connsiteY696" fmla="*/ 468995 h 4305008"/>
              <a:gd name="connsiteX697" fmla="*/ 1571591 w 5593163"/>
              <a:gd name="connsiteY697" fmla="*/ 470523 h 4305008"/>
              <a:gd name="connsiteX698" fmla="*/ 1476164 w 5593163"/>
              <a:gd name="connsiteY698" fmla="*/ 479514 h 4305008"/>
              <a:gd name="connsiteX699" fmla="*/ 1459046 w 5593163"/>
              <a:gd name="connsiteY699" fmla="*/ 481127 h 4305008"/>
              <a:gd name="connsiteX700" fmla="*/ 1459020 w 5593163"/>
              <a:gd name="connsiteY700" fmla="*/ 480636 h 4305008"/>
              <a:gd name="connsiteX701" fmla="*/ 1458521 w 5593163"/>
              <a:gd name="connsiteY701" fmla="*/ 480669 h 4305008"/>
              <a:gd name="connsiteX702" fmla="*/ 1457928 w 5593163"/>
              <a:gd name="connsiteY702" fmla="*/ 469318 h 4305008"/>
              <a:gd name="connsiteX703" fmla="*/ 1457928 w 5593163"/>
              <a:gd name="connsiteY703" fmla="*/ 2166144 h 4305008"/>
              <a:gd name="connsiteX704" fmla="*/ 1459298 w 5593163"/>
              <a:gd name="connsiteY704" fmla="*/ 2149296 h 4305008"/>
              <a:gd name="connsiteX705" fmla="*/ 1466762 w 5593163"/>
              <a:gd name="connsiteY705" fmla="*/ 2057565 h 4305008"/>
              <a:gd name="connsiteX706" fmla="*/ 1467303 w 5593163"/>
              <a:gd name="connsiteY706" fmla="*/ 2050928 h 4305008"/>
              <a:gd name="connsiteX707" fmla="*/ 1467808 w 5593163"/>
              <a:gd name="connsiteY707" fmla="*/ 2050865 h 4305008"/>
              <a:gd name="connsiteX708" fmla="*/ 2157974 w 5593163"/>
              <a:gd name="connsiteY708" fmla="*/ 1363267 h 4305008"/>
              <a:gd name="connsiteX709" fmla="*/ 2158091 w 5593163"/>
              <a:gd name="connsiteY709" fmla="*/ 1362128 h 4305008"/>
              <a:gd name="connsiteX710" fmla="*/ 2174304 w 5593163"/>
              <a:gd name="connsiteY710" fmla="*/ 1360601 h 4305008"/>
              <a:gd name="connsiteX711" fmla="*/ 2269765 w 5593163"/>
              <a:gd name="connsiteY711" fmla="*/ 1351607 h 4305008"/>
              <a:gd name="connsiteX712" fmla="*/ 2286853 w 5593163"/>
              <a:gd name="connsiteY712" fmla="*/ 1349997 h 4305008"/>
              <a:gd name="connsiteX713" fmla="*/ 2286879 w 5593163"/>
              <a:gd name="connsiteY713" fmla="*/ 1350487 h 4305008"/>
              <a:gd name="connsiteX714" fmla="*/ 2287377 w 5593163"/>
              <a:gd name="connsiteY714" fmla="*/ 1350455 h 4305008"/>
              <a:gd name="connsiteX715" fmla="*/ 2287971 w 5593163"/>
              <a:gd name="connsiteY715" fmla="*/ 1361805 h 4305008"/>
              <a:gd name="connsiteX716" fmla="*/ 2286600 w 5593163"/>
              <a:gd name="connsiteY716" fmla="*/ 1378647 h 4305008"/>
              <a:gd name="connsiteX717" fmla="*/ 2279133 w 5593163"/>
              <a:gd name="connsiteY717" fmla="*/ 1470397 h 4305008"/>
              <a:gd name="connsiteX718" fmla="*/ 2278595 w 5593163"/>
              <a:gd name="connsiteY718" fmla="*/ 1477021 h 4305008"/>
              <a:gd name="connsiteX719" fmla="*/ 2278089 w 5593163"/>
              <a:gd name="connsiteY719" fmla="*/ 1477083 h 4305008"/>
              <a:gd name="connsiteX720" fmla="*/ 1587923 w 5593163"/>
              <a:gd name="connsiteY720" fmla="*/ 2164681 h 4305008"/>
              <a:gd name="connsiteX721" fmla="*/ 1587807 w 5593163"/>
              <a:gd name="connsiteY721" fmla="*/ 2165820 h 4305008"/>
              <a:gd name="connsiteX722" fmla="*/ 1571591 w 5593163"/>
              <a:gd name="connsiteY722" fmla="*/ 2167348 h 4305008"/>
              <a:gd name="connsiteX723" fmla="*/ 1476164 w 5593163"/>
              <a:gd name="connsiteY723" fmla="*/ 2176339 h 4305008"/>
              <a:gd name="connsiteX724" fmla="*/ 1459046 w 5593163"/>
              <a:gd name="connsiteY724" fmla="*/ 2177952 h 4305008"/>
              <a:gd name="connsiteX725" fmla="*/ 1459020 w 5593163"/>
              <a:gd name="connsiteY725" fmla="*/ 2177461 h 4305008"/>
              <a:gd name="connsiteX726" fmla="*/ 1458521 w 5593163"/>
              <a:gd name="connsiteY726" fmla="*/ 2177494 h 4305008"/>
              <a:gd name="connsiteX727" fmla="*/ 1457928 w 5593163"/>
              <a:gd name="connsiteY727" fmla="*/ 2166144 h 4305008"/>
              <a:gd name="connsiteX728" fmla="*/ 1457928 w 5593163"/>
              <a:gd name="connsiteY728" fmla="*/ 3862969 h 4305008"/>
              <a:gd name="connsiteX729" fmla="*/ 1459298 w 5593163"/>
              <a:gd name="connsiteY729" fmla="*/ 3846121 h 4305008"/>
              <a:gd name="connsiteX730" fmla="*/ 1466762 w 5593163"/>
              <a:gd name="connsiteY730" fmla="*/ 3754390 h 4305008"/>
              <a:gd name="connsiteX731" fmla="*/ 1467303 w 5593163"/>
              <a:gd name="connsiteY731" fmla="*/ 3747753 h 4305008"/>
              <a:gd name="connsiteX732" fmla="*/ 1467808 w 5593163"/>
              <a:gd name="connsiteY732" fmla="*/ 3747690 h 4305008"/>
              <a:gd name="connsiteX733" fmla="*/ 2157974 w 5593163"/>
              <a:gd name="connsiteY733" fmla="*/ 3060092 h 4305008"/>
              <a:gd name="connsiteX734" fmla="*/ 2158091 w 5593163"/>
              <a:gd name="connsiteY734" fmla="*/ 3058953 h 4305008"/>
              <a:gd name="connsiteX735" fmla="*/ 2174304 w 5593163"/>
              <a:gd name="connsiteY735" fmla="*/ 3057426 h 4305008"/>
              <a:gd name="connsiteX736" fmla="*/ 2269765 w 5593163"/>
              <a:gd name="connsiteY736" fmla="*/ 3048432 h 4305008"/>
              <a:gd name="connsiteX737" fmla="*/ 2286853 w 5593163"/>
              <a:gd name="connsiteY737" fmla="*/ 3046822 h 4305008"/>
              <a:gd name="connsiteX738" fmla="*/ 2286879 w 5593163"/>
              <a:gd name="connsiteY738" fmla="*/ 3047312 h 4305008"/>
              <a:gd name="connsiteX739" fmla="*/ 2287377 w 5593163"/>
              <a:gd name="connsiteY739" fmla="*/ 3047280 h 4305008"/>
              <a:gd name="connsiteX740" fmla="*/ 2287971 w 5593163"/>
              <a:gd name="connsiteY740" fmla="*/ 3058630 h 4305008"/>
              <a:gd name="connsiteX741" fmla="*/ 2286600 w 5593163"/>
              <a:gd name="connsiteY741" fmla="*/ 3075472 h 4305008"/>
              <a:gd name="connsiteX742" fmla="*/ 2279133 w 5593163"/>
              <a:gd name="connsiteY742" fmla="*/ 3167222 h 4305008"/>
              <a:gd name="connsiteX743" fmla="*/ 2278595 w 5593163"/>
              <a:gd name="connsiteY743" fmla="*/ 3173846 h 4305008"/>
              <a:gd name="connsiteX744" fmla="*/ 2278089 w 5593163"/>
              <a:gd name="connsiteY744" fmla="*/ 3173908 h 4305008"/>
              <a:gd name="connsiteX745" fmla="*/ 1587923 w 5593163"/>
              <a:gd name="connsiteY745" fmla="*/ 3861506 h 4305008"/>
              <a:gd name="connsiteX746" fmla="*/ 1587807 w 5593163"/>
              <a:gd name="connsiteY746" fmla="*/ 3862645 h 4305008"/>
              <a:gd name="connsiteX747" fmla="*/ 1571591 w 5593163"/>
              <a:gd name="connsiteY747" fmla="*/ 3864173 h 4305008"/>
              <a:gd name="connsiteX748" fmla="*/ 1476164 w 5593163"/>
              <a:gd name="connsiteY748" fmla="*/ 3873164 h 4305008"/>
              <a:gd name="connsiteX749" fmla="*/ 1459046 w 5593163"/>
              <a:gd name="connsiteY749" fmla="*/ 3874777 h 4305008"/>
              <a:gd name="connsiteX750" fmla="*/ 1459020 w 5593163"/>
              <a:gd name="connsiteY750" fmla="*/ 3874286 h 4305008"/>
              <a:gd name="connsiteX751" fmla="*/ 1458521 w 5593163"/>
              <a:gd name="connsiteY751" fmla="*/ 3874319 h 4305008"/>
              <a:gd name="connsiteX752" fmla="*/ 1457928 w 5593163"/>
              <a:gd name="connsiteY752" fmla="*/ 3862969 h 4305008"/>
              <a:gd name="connsiteX753" fmla="*/ 750739 w 5593163"/>
              <a:gd name="connsiteY753" fmla="*/ 1181049 h 4305008"/>
              <a:gd name="connsiteX754" fmla="*/ 1294048 w 5593163"/>
              <a:gd name="connsiteY754" fmla="*/ 636203 h 4305008"/>
              <a:gd name="connsiteX755" fmla="*/ 750739 w 5593163"/>
              <a:gd name="connsiteY755" fmla="*/ 1181049 h 4305008"/>
              <a:gd name="connsiteX756" fmla="*/ 750739 w 5593163"/>
              <a:gd name="connsiteY756" fmla="*/ 1493690 h 4305008"/>
              <a:gd name="connsiteX757" fmla="*/ 1294048 w 5593163"/>
              <a:gd name="connsiteY757" fmla="*/ 2034258 h 4305008"/>
              <a:gd name="connsiteX758" fmla="*/ 750739 w 5593163"/>
              <a:gd name="connsiteY758" fmla="*/ 1493690 h 4305008"/>
              <a:gd name="connsiteX759" fmla="*/ 750739 w 5593163"/>
              <a:gd name="connsiteY759" fmla="*/ 2877874 h 4305008"/>
              <a:gd name="connsiteX760" fmla="*/ 1294048 w 5593163"/>
              <a:gd name="connsiteY760" fmla="*/ 2333028 h 4305008"/>
              <a:gd name="connsiteX761" fmla="*/ 750739 w 5593163"/>
              <a:gd name="connsiteY761" fmla="*/ 2877874 h 4305008"/>
              <a:gd name="connsiteX762" fmla="*/ 750739 w 5593163"/>
              <a:gd name="connsiteY762" fmla="*/ 3190516 h 4305008"/>
              <a:gd name="connsiteX763" fmla="*/ 1294048 w 5593163"/>
              <a:gd name="connsiteY763" fmla="*/ 3731083 h 4305008"/>
              <a:gd name="connsiteX764" fmla="*/ 750739 w 5593163"/>
              <a:gd name="connsiteY764" fmla="*/ 3190516 h 4305008"/>
              <a:gd name="connsiteX765" fmla="*/ 718720 w 5593163"/>
              <a:gd name="connsiteY765" fmla="*/ 4305008 h 4305008"/>
              <a:gd name="connsiteX766" fmla="*/ 747165 w 5593163"/>
              <a:gd name="connsiteY766" fmla="*/ 4255797 h 4305008"/>
              <a:gd name="connsiteX767" fmla="*/ 1307418 w 5593163"/>
              <a:gd name="connsiteY767" fmla="*/ 3898397 h 4305008"/>
              <a:gd name="connsiteX768" fmla="*/ 1307535 w 5593163"/>
              <a:gd name="connsiteY768" fmla="*/ 3897249 h 4305008"/>
              <a:gd name="connsiteX769" fmla="*/ 1323748 w 5593163"/>
              <a:gd name="connsiteY769" fmla="*/ 3895710 h 4305008"/>
              <a:gd name="connsiteX770" fmla="*/ 1419209 w 5593163"/>
              <a:gd name="connsiteY770" fmla="*/ 3886645 h 4305008"/>
              <a:gd name="connsiteX771" fmla="*/ 1436297 w 5593163"/>
              <a:gd name="connsiteY771" fmla="*/ 3885022 h 4305008"/>
              <a:gd name="connsiteX772" fmla="*/ 1436323 w 5593163"/>
              <a:gd name="connsiteY772" fmla="*/ 3885516 h 4305008"/>
              <a:gd name="connsiteX773" fmla="*/ 1436821 w 5593163"/>
              <a:gd name="connsiteY773" fmla="*/ 3885483 h 4305008"/>
              <a:gd name="connsiteX774" fmla="*/ 1437415 w 5593163"/>
              <a:gd name="connsiteY774" fmla="*/ 3896923 h 4305008"/>
              <a:gd name="connsiteX775" fmla="*/ 1436044 w 5593163"/>
              <a:gd name="connsiteY775" fmla="*/ 3913899 h 4305008"/>
              <a:gd name="connsiteX776" fmla="*/ 1428577 w 5593163"/>
              <a:gd name="connsiteY776" fmla="*/ 4006375 h 4305008"/>
              <a:gd name="connsiteX777" fmla="*/ 1428039 w 5593163"/>
              <a:gd name="connsiteY777" fmla="*/ 4013051 h 4305008"/>
              <a:gd name="connsiteX778" fmla="*/ 1427533 w 5593163"/>
              <a:gd name="connsiteY778" fmla="*/ 4013114 h 4305008"/>
              <a:gd name="connsiteX779" fmla="*/ 1352416 w 5593163"/>
              <a:gd name="connsiteY779" fmla="*/ 4254710 h 4305008"/>
              <a:gd name="connsiteX780" fmla="*/ 1322295 w 5593163"/>
              <a:gd name="connsiteY780" fmla="*/ 4305008 h 4305008"/>
              <a:gd name="connsiteX781" fmla="*/ 1168185 w 5593163"/>
              <a:gd name="connsiteY781" fmla="*/ 4305008 h 4305008"/>
              <a:gd name="connsiteX782" fmla="*/ 1194867 w 5593163"/>
              <a:gd name="connsiteY782" fmla="*/ 4271827 h 4305008"/>
              <a:gd name="connsiteX783" fmla="*/ 1294048 w 5593163"/>
              <a:gd name="connsiteY783" fmla="*/ 4029853 h 4305008"/>
              <a:gd name="connsiteX784" fmla="*/ 921894 w 5593163"/>
              <a:gd name="connsiteY784" fmla="*/ 4241205 h 4305008"/>
              <a:gd name="connsiteX785" fmla="*/ 869771 w 5593163"/>
              <a:gd name="connsiteY785" fmla="*/ 4305008 h 4305008"/>
              <a:gd name="connsiteX786" fmla="*/ 684209 w 5593163"/>
              <a:gd name="connsiteY786" fmla="*/ 0 h 4305008"/>
              <a:gd name="connsiteX787" fmla="*/ 832847 w 5593163"/>
              <a:gd name="connsiteY787" fmla="*/ 0 h 4305008"/>
              <a:gd name="connsiteX788" fmla="*/ 855075 w 5593163"/>
              <a:gd name="connsiteY788" fmla="*/ 44350 h 4305008"/>
              <a:gd name="connsiteX789" fmla="*/ 1294048 w 5593163"/>
              <a:gd name="connsiteY789" fmla="*/ 337433 h 4305008"/>
              <a:gd name="connsiteX790" fmla="*/ 1180541 w 5593163"/>
              <a:gd name="connsiteY790" fmla="*/ 76659 h 4305008"/>
              <a:gd name="connsiteX791" fmla="*/ 1112313 w 5593163"/>
              <a:gd name="connsiteY791" fmla="*/ 0 h 4305008"/>
              <a:gd name="connsiteX792" fmla="*/ 1280688 w 5593163"/>
              <a:gd name="connsiteY792" fmla="*/ 0 h 4305008"/>
              <a:gd name="connsiteX793" fmla="*/ 1343322 w 5593163"/>
              <a:gd name="connsiteY793" fmla="*/ 96778 h 4305008"/>
              <a:gd name="connsiteX794" fmla="*/ 1427534 w 5593163"/>
              <a:gd name="connsiteY794" fmla="*/ 354040 h 4305008"/>
              <a:gd name="connsiteX795" fmla="*/ 1428040 w 5593163"/>
              <a:gd name="connsiteY795" fmla="*/ 354102 h 4305008"/>
              <a:gd name="connsiteX796" fmla="*/ 1428580 w 5593163"/>
              <a:gd name="connsiteY796" fmla="*/ 360740 h 4305008"/>
              <a:gd name="connsiteX797" fmla="*/ 1436044 w 5593163"/>
              <a:gd name="connsiteY797" fmla="*/ 452471 h 4305008"/>
              <a:gd name="connsiteX798" fmla="*/ 1437415 w 5593163"/>
              <a:gd name="connsiteY798" fmla="*/ 469318 h 4305008"/>
              <a:gd name="connsiteX799" fmla="*/ 1436822 w 5593163"/>
              <a:gd name="connsiteY799" fmla="*/ 480669 h 4305008"/>
              <a:gd name="connsiteX800" fmla="*/ 1436323 w 5593163"/>
              <a:gd name="connsiteY800" fmla="*/ 480636 h 4305008"/>
              <a:gd name="connsiteX801" fmla="*/ 1436297 w 5593163"/>
              <a:gd name="connsiteY801" fmla="*/ 481127 h 4305008"/>
              <a:gd name="connsiteX802" fmla="*/ 1419178 w 5593163"/>
              <a:gd name="connsiteY802" fmla="*/ 479514 h 4305008"/>
              <a:gd name="connsiteX803" fmla="*/ 1323752 w 5593163"/>
              <a:gd name="connsiteY803" fmla="*/ 470523 h 4305008"/>
              <a:gd name="connsiteX804" fmla="*/ 1307535 w 5593163"/>
              <a:gd name="connsiteY804" fmla="*/ 468995 h 4305008"/>
              <a:gd name="connsiteX805" fmla="*/ 1307419 w 5593163"/>
              <a:gd name="connsiteY805" fmla="*/ 467856 h 4305008"/>
              <a:gd name="connsiteX806" fmla="*/ 736048 w 5593163"/>
              <a:gd name="connsiteY806" fmla="*/ 95636 h 4305008"/>
              <a:gd name="connsiteX807" fmla="*/ 607372 w 5593163"/>
              <a:gd name="connsiteY807" fmla="*/ 1313979 h 4305008"/>
              <a:gd name="connsiteX808" fmla="*/ 608742 w 5593163"/>
              <a:gd name="connsiteY808" fmla="*/ 1296998 h 4305008"/>
              <a:gd name="connsiteX809" fmla="*/ 616206 w 5593163"/>
              <a:gd name="connsiteY809" fmla="*/ 1204541 h 4305008"/>
              <a:gd name="connsiteX810" fmla="*/ 616747 w 5593163"/>
              <a:gd name="connsiteY810" fmla="*/ 1197851 h 4305008"/>
              <a:gd name="connsiteX811" fmla="*/ 617252 w 5593163"/>
              <a:gd name="connsiteY811" fmla="*/ 1197788 h 4305008"/>
              <a:gd name="connsiteX812" fmla="*/ 1307418 w 5593163"/>
              <a:gd name="connsiteY812" fmla="*/ 504747 h 4305008"/>
              <a:gd name="connsiteX813" fmla="*/ 1307535 w 5593163"/>
              <a:gd name="connsiteY813" fmla="*/ 503599 h 4305008"/>
              <a:gd name="connsiteX814" fmla="*/ 1323748 w 5593163"/>
              <a:gd name="connsiteY814" fmla="*/ 502060 h 4305008"/>
              <a:gd name="connsiteX815" fmla="*/ 1419209 w 5593163"/>
              <a:gd name="connsiteY815" fmla="*/ 492995 h 4305008"/>
              <a:gd name="connsiteX816" fmla="*/ 1436297 w 5593163"/>
              <a:gd name="connsiteY816" fmla="*/ 491372 h 4305008"/>
              <a:gd name="connsiteX817" fmla="*/ 1436323 w 5593163"/>
              <a:gd name="connsiteY817" fmla="*/ 491866 h 4305008"/>
              <a:gd name="connsiteX818" fmla="*/ 1436821 w 5593163"/>
              <a:gd name="connsiteY818" fmla="*/ 491833 h 4305008"/>
              <a:gd name="connsiteX819" fmla="*/ 1437415 w 5593163"/>
              <a:gd name="connsiteY819" fmla="*/ 503273 h 4305008"/>
              <a:gd name="connsiteX820" fmla="*/ 1436044 w 5593163"/>
              <a:gd name="connsiteY820" fmla="*/ 520249 h 4305008"/>
              <a:gd name="connsiteX821" fmla="*/ 1428577 w 5593163"/>
              <a:gd name="connsiteY821" fmla="*/ 612725 h 4305008"/>
              <a:gd name="connsiteX822" fmla="*/ 1428039 w 5593163"/>
              <a:gd name="connsiteY822" fmla="*/ 619401 h 4305008"/>
              <a:gd name="connsiteX823" fmla="*/ 1427533 w 5593163"/>
              <a:gd name="connsiteY823" fmla="*/ 619464 h 4305008"/>
              <a:gd name="connsiteX824" fmla="*/ 737367 w 5593163"/>
              <a:gd name="connsiteY824" fmla="*/ 1312505 h 4305008"/>
              <a:gd name="connsiteX825" fmla="*/ 737251 w 5593163"/>
              <a:gd name="connsiteY825" fmla="*/ 1313653 h 4305008"/>
              <a:gd name="connsiteX826" fmla="*/ 721035 w 5593163"/>
              <a:gd name="connsiteY826" fmla="*/ 1315193 h 4305008"/>
              <a:gd name="connsiteX827" fmla="*/ 625608 w 5593163"/>
              <a:gd name="connsiteY827" fmla="*/ 1324255 h 4305008"/>
              <a:gd name="connsiteX828" fmla="*/ 608490 w 5593163"/>
              <a:gd name="connsiteY828" fmla="*/ 1325881 h 4305008"/>
              <a:gd name="connsiteX829" fmla="*/ 608464 w 5593163"/>
              <a:gd name="connsiteY829" fmla="*/ 1325386 h 4305008"/>
              <a:gd name="connsiteX830" fmla="*/ 607965 w 5593163"/>
              <a:gd name="connsiteY830" fmla="*/ 1325419 h 4305008"/>
              <a:gd name="connsiteX831" fmla="*/ 607372 w 5593163"/>
              <a:gd name="connsiteY831" fmla="*/ 1313979 h 4305008"/>
              <a:gd name="connsiteX832" fmla="*/ 607372 w 5593163"/>
              <a:gd name="connsiteY832" fmla="*/ 1361805 h 4305008"/>
              <a:gd name="connsiteX833" fmla="*/ 607966 w 5593163"/>
              <a:gd name="connsiteY833" fmla="*/ 1350455 h 4305008"/>
              <a:gd name="connsiteX834" fmla="*/ 608464 w 5593163"/>
              <a:gd name="connsiteY834" fmla="*/ 1350487 h 4305008"/>
              <a:gd name="connsiteX835" fmla="*/ 608490 w 5593163"/>
              <a:gd name="connsiteY835" fmla="*/ 1349997 h 4305008"/>
              <a:gd name="connsiteX836" fmla="*/ 625577 w 5593163"/>
              <a:gd name="connsiteY836" fmla="*/ 1351607 h 4305008"/>
              <a:gd name="connsiteX837" fmla="*/ 721039 w 5593163"/>
              <a:gd name="connsiteY837" fmla="*/ 1360601 h 4305008"/>
              <a:gd name="connsiteX838" fmla="*/ 737251 w 5593163"/>
              <a:gd name="connsiteY838" fmla="*/ 1362128 h 4305008"/>
              <a:gd name="connsiteX839" fmla="*/ 737368 w 5593163"/>
              <a:gd name="connsiteY839" fmla="*/ 1363267 h 4305008"/>
              <a:gd name="connsiteX840" fmla="*/ 1427534 w 5593163"/>
              <a:gd name="connsiteY840" fmla="*/ 2050865 h 4305008"/>
              <a:gd name="connsiteX841" fmla="*/ 1428040 w 5593163"/>
              <a:gd name="connsiteY841" fmla="*/ 2050928 h 4305008"/>
              <a:gd name="connsiteX842" fmla="*/ 1428580 w 5593163"/>
              <a:gd name="connsiteY842" fmla="*/ 2057565 h 4305008"/>
              <a:gd name="connsiteX843" fmla="*/ 1436044 w 5593163"/>
              <a:gd name="connsiteY843" fmla="*/ 2149296 h 4305008"/>
              <a:gd name="connsiteX844" fmla="*/ 1437415 w 5593163"/>
              <a:gd name="connsiteY844" fmla="*/ 2166144 h 4305008"/>
              <a:gd name="connsiteX845" fmla="*/ 1436822 w 5593163"/>
              <a:gd name="connsiteY845" fmla="*/ 2177494 h 4305008"/>
              <a:gd name="connsiteX846" fmla="*/ 1436323 w 5593163"/>
              <a:gd name="connsiteY846" fmla="*/ 2177461 h 4305008"/>
              <a:gd name="connsiteX847" fmla="*/ 1436297 w 5593163"/>
              <a:gd name="connsiteY847" fmla="*/ 2177952 h 4305008"/>
              <a:gd name="connsiteX848" fmla="*/ 1419178 w 5593163"/>
              <a:gd name="connsiteY848" fmla="*/ 2176339 h 4305008"/>
              <a:gd name="connsiteX849" fmla="*/ 1323752 w 5593163"/>
              <a:gd name="connsiteY849" fmla="*/ 2167348 h 4305008"/>
              <a:gd name="connsiteX850" fmla="*/ 1307535 w 5593163"/>
              <a:gd name="connsiteY850" fmla="*/ 2165820 h 4305008"/>
              <a:gd name="connsiteX851" fmla="*/ 1307419 w 5593163"/>
              <a:gd name="connsiteY851" fmla="*/ 2164681 h 4305008"/>
              <a:gd name="connsiteX852" fmla="*/ 617253 w 5593163"/>
              <a:gd name="connsiteY852" fmla="*/ 1477083 h 4305008"/>
              <a:gd name="connsiteX853" fmla="*/ 616748 w 5593163"/>
              <a:gd name="connsiteY853" fmla="*/ 1477021 h 4305008"/>
              <a:gd name="connsiteX854" fmla="*/ 616209 w 5593163"/>
              <a:gd name="connsiteY854" fmla="*/ 1470397 h 4305008"/>
              <a:gd name="connsiteX855" fmla="*/ 608742 w 5593163"/>
              <a:gd name="connsiteY855" fmla="*/ 1378647 h 4305008"/>
              <a:gd name="connsiteX856" fmla="*/ 607372 w 5593163"/>
              <a:gd name="connsiteY856" fmla="*/ 1361805 h 4305008"/>
              <a:gd name="connsiteX857" fmla="*/ 607372 w 5593163"/>
              <a:gd name="connsiteY857" fmla="*/ 3010804 h 4305008"/>
              <a:gd name="connsiteX858" fmla="*/ 608742 w 5593163"/>
              <a:gd name="connsiteY858" fmla="*/ 2993823 h 4305008"/>
              <a:gd name="connsiteX859" fmla="*/ 616206 w 5593163"/>
              <a:gd name="connsiteY859" fmla="*/ 2901366 h 4305008"/>
              <a:gd name="connsiteX860" fmla="*/ 616747 w 5593163"/>
              <a:gd name="connsiteY860" fmla="*/ 2894676 h 4305008"/>
              <a:gd name="connsiteX861" fmla="*/ 617252 w 5593163"/>
              <a:gd name="connsiteY861" fmla="*/ 2894613 h 4305008"/>
              <a:gd name="connsiteX862" fmla="*/ 1307418 w 5593163"/>
              <a:gd name="connsiteY862" fmla="*/ 2201572 h 4305008"/>
              <a:gd name="connsiteX863" fmla="*/ 1307535 w 5593163"/>
              <a:gd name="connsiteY863" fmla="*/ 2200424 h 4305008"/>
              <a:gd name="connsiteX864" fmla="*/ 1323748 w 5593163"/>
              <a:gd name="connsiteY864" fmla="*/ 2198885 h 4305008"/>
              <a:gd name="connsiteX865" fmla="*/ 1419209 w 5593163"/>
              <a:gd name="connsiteY865" fmla="*/ 2189820 h 4305008"/>
              <a:gd name="connsiteX866" fmla="*/ 1436297 w 5593163"/>
              <a:gd name="connsiteY866" fmla="*/ 2188197 h 4305008"/>
              <a:gd name="connsiteX867" fmla="*/ 1436323 w 5593163"/>
              <a:gd name="connsiteY867" fmla="*/ 2188691 h 4305008"/>
              <a:gd name="connsiteX868" fmla="*/ 1436821 w 5593163"/>
              <a:gd name="connsiteY868" fmla="*/ 2188658 h 4305008"/>
              <a:gd name="connsiteX869" fmla="*/ 1437415 w 5593163"/>
              <a:gd name="connsiteY869" fmla="*/ 2200098 h 4305008"/>
              <a:gd name="connsiteX870" fmla="*/ 1436044 w 5593163"/>
              <a:gd name="connsiteY870" fmla="*/ 2217074 h 4305008"/>
              <a:gd name="connsiteX871" fmla="*/ 1428577 w 5593163"/>
              <a:gd name="connsiteY871" fmla="*/ 2309550 h 4305008"/>
              <a:gd name="connsiteX872" fmla="*/ 1428039 w 5593163"/>
              <a:gd name="connsiteY872" fmla="*/ 2316226 h 4305008"/>
              <a:gd name="connsiteX873" fmla="*/ 1427533 w 5593163"/>
              <a:gd name="connsiteY873" fmla="*/ 2316289 h 4305008"/>
              <a:gd name="connsiteX874" fmla="*/ 737367 w 5593163"/>
              <a:gd name="connsiteY874" fmla="*/ 3009330 h 4305008"/>
              <a:gd name="connsiteX875" fmla="*/ 737251 w 5593163"/>
              <a:gd name="connsiteY875" fmla="*/ 3010478 h 4305008"/>
              <a:gd name="connsiteX876" fmla="*/ 721035 w 5593163"/>
              <a:gd name="connsiteY876" fmla="*/ 3012018 h 4305008"/>
              <a:gd name="connsiteX877" fmla="*/ 625608 w 5593163"/>
              <a:gd name="connsiteY877" fmla="*/ 3021080 h 4305008"/>
              <a:gd name="connsiteX878" fmla="*/ 608490 w 5593163"/>
              <a:gd name="connsiteY878" fmla="*/ 3022706 h 4305008"/>
              <a:gd name="connsiteX879" fmla="*/ 608464 w 5593163"/>
              <a:gd name="connsiteY879" fmla="*/ 3022211 h 4305008"/>
              <a:gd name="connsiteX880" fmla="*/ 607965 w 5593163"/>
              <a:gd name="connsiteY880" fmla="*/ 3022244 h 4305008"/>
              <a:gd name="connsiteX881" fmla="*/ 607372 w 5593163"/>
              <a:gd name="connsiteY881" fmla="*/ 3010804 h 4305008"/>
              <a:gd name="connsiteX882" fmla="*/ 607372 w 5593163"/>
              <a:gd name="connsiteY882" fmla="*/ 3058630 h 4305008"/>
              <a:gd name="connsiteX883" fmla="*/ 607966 w 5593163"/>
              <a:gd name="connsiteY883" fmla="*/ 3047280 h 4305008"/>
              <a:gd name="connsiteX884" fmla="*/ 608464 w 5593163"/>
              <a:gd name="connsiteY884" fmla="*/ 3047312 h 4305008"/>
              <a:gd name="connsiteX885" fmla="*/ 608490 w 5593163"/>
              <a:gd name="connsiteY885" fmla="*/ 3046822 h 4305008"/>
              <a:gd name="connsiteX886" fmla="*/ 625577 w 5593163"/>
              <a:gd name="connsiteY886" fmla="*/ 3048432 h 4305008"/>
              <a:gd name="connsiteX887" fmla="*/ 721039 w 5593163"/>
              <a:gd name="connsiteY887" fmla="*/ 3057426 h 4305008"/>
              <a:gd name="connsiteX888" fmla="*/ 737251 w 5593163"/>
              <a:gd name="connsiteY888" fmla="*/ 3058953 h 4305008"/>
              <a:gd name="connsiteX889" fmla="*/ 737368 w 5593163"/>
              <a:gd name="connsiteY889" fmla="*/ 3060092 h 4305008"/>
              <a:gd name="connsiteX890" fmla="*/ 1427534 w 5593163"/>
              <a:gd name="connsiteY890" fmla="*/ 3747690 h 4305008"/>
              <a:gd name="connsiteX891" fmla="*/ 1428040 w 5593163"/>
              <a:gd name="connsiteY891" fmla="*/ 3747753 h 4305008"/>
              <a:gd name="connsiteX892" fmla="*/ 1428580 w 5593163"/>
              <a:gd name="connsiteY892" fmla="*/ 3754390 h 4305008"/>
              <a:gd name="connsiteX893" fmla="*/ 1436044 w 5593163"/>
              <a:gd name="connsiteY893" fmla="*/ 3846121 h 4305008"/>
              <a:gd name="connsiteX894" fmla="*/ 1437415 w 5593163"/>
              <a:gd name="connsiteY894" fmla="*/ 3862969 h 4305008"/>
              <a:gd name="connsiteX895" fmla="*/ 1436822 w 5593163"/>
              <a:gd name="connsiteY895" fmla="*/ 3874319 h 4305008"/>
              <a:gd name="connsiteX896" fmla="*/ 1436323 w 5593163"/>
              <a:gd name="connsiteY896" fmla="*/ 3874286 h 4305008"/>
              <a:gd name="connsiteX897" fmla="*/ 1436297 w 5593163"/>
              <a:gd name="connsiteY897" fmla="*/ 3874777 h 4305008"/>
              <a:gd name="connsiteX898" fmla="*/ 1419178 w 5593163"/>
              <a:gd name="connsiteY898" fmla="*/ 3873164 h 4305008"/>
              <a:gd name="connsiteX899" fmla="*/ 1323752 w 5593163"/>
              <a:gd name="connsiteY899" fmla="*/ 3864173 h 4305008"/>
              <a:gd name="connsiteX900" fmla="*/ 1307535 w 5593163"/>
              <a:gd name="connsiteY900" fmla="*/ 3862645 h 4305008"/>
              <a:gd name="connsiteX901" fmla="*/ 1307419 w 5593163"/>
              <a:gd name="connsiteY901" fmla="*/ 3861506 h 4305008"/>
              <a:gd name="connsiteX902" fmla="*/ 617253 w 5593163"/>
              <a:gd name="connsiteY902" fmla="*/ 3173908 h 4305008"/>
              <a:gd name="connsiteX903" fmla="*/ 616748 w 5593163"/>
              <a:gd name="connsiteY903" fmla="*/ 3173846 h 4305008"/>
              <a:gd name="connsiteX904" fmla="*/ 616209 w 5593163"/>
              <a:gd name="connsiteY904" fmla="*/ 3167222 h 4305008"/>
              <a:gd name="connsiteX905" fmla="*/ 608742 w 5593163"/>
              <a:gd name="connsiteY905" fmla="*/ 3075472 h 4305008"/>
              <a:gd name="connsiteX906" fmla="*/ 607372 w 5593163"/>
              <a:gd name="connsiteY906" fmla="*/ 3058630 h 4305008"/>
              <a:gd name="connsiteX907" fmla="*/ 0 w 5593163"/>
              <a:gd name="connsiteY907" fmla="*/ 116373 h 4305008"/>
              <a:gd name="connsiteX908" fmla="*/ 0 w 5593163"/>
              <a:gd name="connsiteY908" fmla="*/ 0 h 4305008"/>
              <a:gd name="connsiteX909" fmla="*/ 90880 w 5593163"/>
              <a:gd name="connsiteY909" fmla="*/ 0 h 4305008"/>
              <a:gd name="connsiteX910" fmla="*/ 22652 w 5593163"/>
              <a:gd name="connsiteY910" fmla="*/ 76659 h 4305008"/>
              <a:gd name="connsiteX911" fmla="*/ 0 w 5593163"/>
              <a:gd name="connsiteY911" fmla="*/ 443121 h 4305008"/>
              <a:gd name="connsiteX912" fmla="*/ 0 w 5593163"/>
              <a:gd name="connsiteY912" fmla="*/ 311637 h 4305008"/>
              <a:gd name="connsiteX913" fmla="*/ 82171 w 5593163"/>
              <a:gd name="connsiteY913" fmla="*/ 276703 h 4305008"/>
              <a:gd name="connsiteX914" fmla="*/ 348118 w 5593163"/>
              <a:gd name="connsiteY914" fmla="*/ 44350 h 4305008"/>
              <a:gd name="connsiteX915" fmla="*/ 370347 w 5593163"/>
              <a:gd name="connsiteY915" fmla="*/ 0 h 4305008"/>
              <a:gd name="connsiteX916" fmla="*/ 518984 w 5593163"/>
              <a:gd name="connsiteY916" fmla="*/ 0 h 4305008"/>
              <a:gd name="connsiteX917" fmla="*/ 467145 w 5593163"/>
              <a:gd name="connsiteY917" fmla="*/ 95636 h 4305008"/>
              <a:gd name="connsiteX918" fmla="*/ 13323 w 5593163"/>
              <a:gd name="connsiteY918" fmla="*/ 439959 h 4305008"/>
              <a:gd name="connsiteX919" fmla="*/ 0 w 5593163"/>
              <a:gd name="connsiteY919" fmla="*/ 1070142 h 4305008"/>
              <a:gd name="connsiteX920" fmla="*/ 0 w 5593163"/>
              <a:gd name="connsiteY920" fmla="*/ 862064 h 4305008"/>
              <a:gd name="connsiteX921" fmla="*/ 31905 w 5593163"/>
              <a:gd name="connsiteY921" fmla="*/ 912052 h 4305008"/>
              <a:gd name="connsiteX922" fmla="*/ 452455 w 5593163"/>
              <a:gd name="connsiteY922" fmla="*/ 1181049 h 4305008"/>
              <a:gd name="connsiteX923" fmla="*/ 9316 w 5593163"/>
              <a:gd name="connsiteY923" fmla="*/ 665484 h 4305008"/>
              <a:gd name="connsiteX924" fmla="*/ 0 w 5593163"/>
              <a:gd name="connsiteY924" fmla="*/ 662760 h 4305008"/>
              <a:gd name="connsiteX925" fmla="*/ 0 w 5593163"/>
              <a:gd name="connsiteY925" fmla="*/ 530567 h 4305008"/>
              <a:gd name="connsiteX926" fmla="*/ 26399 w 5593163"/>
              <a:gd name="connsiteY926" fmla="*/ 537107 h 4305008"/>
              <a:gd name="connsiteX927" fmla="*/ 585941 w 5593163"/>
              <a:gd name="connsiteY927" fmla="*/ 1197788 h 4305008"/>
              <a:gd name="connsiteX928" fmla="*/ 586447 w 5593163"/>
              <a:gd name="connsiteY928" fmla="*/ 1197851 h 4305008"/>
              <a:gd name="connsiteX929" fmla="*/ 586987 w 5593163"/>
              <a:gd name="connsiteY929" fmla="*/ 1204541 h 4305008"/>
              <a:gd name="connsiteX930" fmla="*/ 594451 w 5593163"/>
              <a:gd name="connsiteY930" fmla="*/ 1296998 h 4305008"/>
              <a:gd name="connsiteX931" fmla="*/ 595822 w 5593163"/>
              <a:gd name="connsiteY931" fmla="*/ 1313979 h 4305008"/>
              <a:gd name="connsiteX932" fmla="*/ 595229 w 5593163"/>
              <a:gd name="connsiteY932" fmla="*/ 1325419 h 4305008"/>
              <a:gd name="connsiteX933" fmla="*/ 594730 w 5593163"/>
              <a:gd name="connsiteY933" fmla="*/ 1325386 h 4305008"/>
              <a:gd name="connsiteX934" fmla="*/ 594704 w 5593163"/>
              <a:gd name="connsiteY934" fmla="*/ 1325881 h 4305008"/>
              <a:gd name="connsiteX935" fmla="*/ 577585 w 5593163"/>
              <a:gd name="connsiteY935" fmla="*/ 1324255 h 4305008"/>
              <a:gd name="connsiteX936" fmla="*/ 482159 w 5593163"/>
              <a:gd name="connsiteY936" fmla="*/ 1315193 h 4305008"/>
              <a:gd name="connsiteX937" fmla="*/ 465942 w 5593163"/>
              <a:gd name="connsiteY937" fmla="*/ 1313653 h 4305008"/>
              <a:gd name="connsiteX938" fmla="*/ 465826 w 5593163"/>
              <a:gd name="connsiteY938" fmla="*/ 1312505 h 4305008"/>
              <a:gd name="connsiteX939" fmla="*/ 5028 w 5593163"/>
              <a:gd name="connsiteY939" fmla="*/ 1076034 h 4305008"/>
              <a:gd name="connsiteX940" fmla="*/ 0 w 5593163"/>
              <a:gd name="connsiteY940" fmla="*/ 2139063 h 4305008"/>
              <a:gd name="connsiteX941" fmla="*/ 0 w 5593163"/>
              <a:gd name="connsiteY941" fmla="*/ 2007909 h 4305008"/>
              <a:gd name="connsiteX942" fmla="*/ 9314 w 5593163"/>
              <a:gd name="connsiteY942" fmla="*/ 2005207 h 4305008"/>
              <a:gd name="connsiteX943" fmla="*/ 452453 w 5593163"/>
              <a:gd name="connsiteY943" fmla="*/ 1493690 h 4305008"/>
              <a:gd name="connsiteX944" fmla="*/ 31903 w 5593163"/>
              <a:gd name="connsiteY944" fmla="*/ 1760575 h 4305008"/>
              <a:gd name="connsiteX945" fmla="*/ 0 w 5593163"/>
              <a:gd name="connsiteY945" fmla="*/ 1810167 h 4305008"/>
              <a:gd name="connsiteX946" fmla="*/ 0 w 5593163"/>
              <a:gd name="connsiteY946" fmla="*/ 1603724 h 4305008"/>
              <a:gd name="connsiteX947" fmla="*/ 5025 w 5593163"/>
              <a:gd name="connsiteY947" fmla="*/ 1597880 h 4305008"/>
              <a:gd name="connsiteX948" fmla="*/ 465823 w 5593163"/>
              <a:gd name="connsiteY948" fmla="*/ 1363267 h 4305008"/>
              <a:gd name="connsiteX949" fmla="*/ 465940 w 5593163"/>
              <a:gd name="connsiteY949" fmla="*/ 1362128 h 4305008"/>
              <a:gd name="connsiteX950" fmla="*/ 482153 w 5593163"/>
              <a:gd name="connsiteY950" fmla="*/ 1360601 h 4305008"/>
              <a:gd name="connsiteX951" fmla="*/ 577614 w 5593163"/>
              <a:gd name="connsiteY951" fmla="*/ 1351607 h 4305008"/>
              <a:gd name="connsiteX952" fmla="*/ 594702 w 5593163"/>
              <a:gd name="connsiteY952" fmla="*/ 1349997 h 4305008"/>
              <a:gd name="connsiteX953" fmla="*/ 594728 w 5593163"/>
              <a:gd name="connsiteY953" fmla="*/ 1350487 h 4305008"/>
              <a:gd name="connsiteX954" fmla="*/ 595226 w 5593163"/>
              <a:gd name="connsiteY954" fmla="*/ 1350455 h 4305008"/>
              <a:gd name="connsiteX955" fmla="*/ 595820 w 5593163"/>
              <a:gd name="connsiteY955" fmla="*/ 1361805 h 4305008"/>
              <a:gd name="connsiteX956" fmla="*/ 594449 w 5593163"/>
              <a:gd name="connsiteY956" fmla="*/ 1378647 h 4305008"/>
              <a:gd name="connsiteX957" fmla="*/ 586982 w 5593163"/>
              <a:gd name="connsiteY957" fmla="*/ 1470397 h 4305008"/>
              <a:gd name="connsiteX958" fmla="*/ 586444 w 5593163"/>
              <a:gd name="connsiteY958" fmla="*/ 1477021 h 4305008"/>
              <a:gd name="connsiteX959" fmla="*/ 585938 w 5593163"/>
              <a:gd name="connsiteY959" fmla="*/ 1477083 h 4305008"/>
              <a:gd name="connsiteX960" fmla="*/ 26396 w 5593163"/>
              <a:gd name="connsiteY960" fmla="*/ 2132575 h 4305008"/>
              <a:gd name="connsiteX961" fmla="*/ 0 w 5593163"/>
              <a:gd name="connsiteY961" fmla="*/ 2766967 h 4305008"/>
              <a:gd name="connsiteX962" fmla="*/ 0 w 5593163"/>
              <a:gd name="connsiteY962" fmla="*/ 2558889 h 4305008"/>
              <a:gd name="connsiteX963" fmla="*/ 31905 w 5593163"/>
              <a:gd name="connsiteY963" fmla="*/ 2608877 h 4305008"/>
              <a:gd name="connsiteX964" fmla="*/ 452455 w 5593163"/>
              <a:gd name="connsiteY964" fmla="*/ 2877874 h 4305008"/>
              <a:gd name="connsiteX965" fmla="*/ 9316 w 5593163"/>
              <a:gd name="connsiteY965" fmla="*/ 2362309 h 4305008"/>
              <a:gd name="connsiteX966" fmla="*/ 0 w 5593163"/>
              <a:gd name="connsiteY966" fmla="*/ 2359585 h 4305008"/>
              <a:gd name="connsiteX967" fmla="*/ 0 w 5593163"/>
              <a:gd name="connsiteY967" fmla="*/ 2227392 h 4305008"/>
              <a:gd name="connsiteX968" fmla="*/ 26399 w 5593163"/>
              <a:gd name="connsiteY968" fmla="*/ 2233932 h 4305008"/>
              <a:gd name="connsiteX969" fmla="*/ 585941 w 5593163"/>
              <a:gd name="connsiteY969" fmla="*/ 2894613 h 4305008"/>
              <a:gd name="connsiteX970" fmla="*/ 586447 w 5593163"/>
              <a:gd name="connsiteY970" fmla="*/ 2894676 h 4305008"/>
              <a:gd name="connsiteX971" fmla="*/ 586987 w 5593163"/>
              <a:gd name="connsiteY971" fmla="*/ 2901366 h 4305008"/>
              <a:gd name="connsiteX972" fmla="*/ 594451 w 5593163"/>
              <a:gd name="connsiteY972" fmla="*/ 2993823 h 4305008"/>
              <a:gd name="connsiteX973" fmla="*/ 595822 w 5593163"/>
              <a:gd name="connsiteY973" fmla="*/ 3010804 h 4305008"/>
              <a:gd name="connsiteX974" fmla="*/ 595229 w 5593163"/>
              <a:gd name="connsiteY974" fmla="*/ 3022244 h 4305008"/>
              <a:gd name="connsiteX975" fmla="*/ 594730 w 5593163"/>
              <a:gd name="connsiteY975" fmla="*/ 3022211 h 4305008"/>
              <a:gd name="connsiteX976" fmla="*/ 594704 w 5593163"/>
              <a:gd name="connsiteY976" fmla="*/ 3022706 h 4305008"/>
              <a:gd name="connsiteX977" fmla="*/ 577585 w 5593163"/>
              <a:gd name="connsiteY977" fmla="*/ 3021080 h 4305008"/>
              <a:gd name="connsiteX978" fmla="*/ 482159 w 5593163"/>
              <a:gd name="connsiteY978" fmla="*/ 3012018 h 4305008"/>
              <a:gd name="connsiteX979" fmla="*/ 465942 w 5593163"/>
              <a:gd name="connsiteY979" fmla="*/ 3010478 h 4305008"/>
              <a:gd name="connsiteX980" fmla="*/ 465826 w 5593163"/>
              <a:gd name="connsiteY980" fmla="*/ 3009330 h 4305008"/>
              <a:gd name="connsiteX981" fmla="*/ 5028 w 5593163"/>
              <a:gd name="connsiteY981" fmla="*/ 2772859 h 4305008"/>
              <a:gd name="connsiteX982" fmla="*/ 0 w 5593163"/>
              <a:gd name="connsiteY982" fmla="*/ 3835888 h 4305008"/>
              <a:gd name="connsiteX983" fmla="*/ 0 w 5593163"/>
              <a:gd name="connsiteY983" fmla="*/ 3704734 h 4305008"/>
              <a:gd name="connsiteX984" fmla="*/ 9314 w 5593163"/>
              <a:gd name="connsiteY984" fmla="*/ 3702032 h 4305008"/>
              <a:gd name="connsiteX985" fmla="*/ 452453 w 5593163"/>
              <a:gd name="connsiteY985" fmla="*/ 3190516 h 4305008"/>
              <a:gd name="connsiteX986" fmla="*/ 31903 w 5593163"/>
              <a:gd name="connsiteY986" fmla="*/ 3457400 h 4305008"/>
              <a:gd name="connsiteX987" fmla="*/ 0 w 5593163"/>
              <a:gd name="connsiteY987" fmla="*/ 3506992 h 4305008"/>
              <a:gd name="connsiteX988" fmla="*/ 0 w 5593163"/>
              <a:gd name="connsiteY988" fmla="*/ 3300549 h 4305008"/>
              <a:gd name="connsiteX989" fmla="*/ 5025 w 5593163"/>
              <a:gd name="connsiteY989" fmla="*/ 3294705 h 4305008"/>
              <a:gd name="connsiteX990" fmla="*/ 465823 w 5593163"/>
              <a:gd name="connsiteY990" fmla="*/ 3060092 h 4305008"/>
              <a:gd name="connsiteX991" fmla="*/ 465940 w 5593163"/>
              <a:gd name="connsiteY991" fmla="*/ 3058953 h 4305008"/>
              <a:gd name="connsiteX992" fmla="*/ 482153 w 5593163"/>
              <a:gd name="connsiteY992" fmla="*/ 3057426 h 4305008"/>
              <a:gd name="connsiteX993" fmla="*/ 577614 w 5593163"/>
              <a:gd name="connsiteY993" fmla="*/ 3048432 h 4305008"/>
              <a:gd name="connsiteX994" fmla="*/ 594702 w 5593163"/>
              <a:gd name="connsiteY994" fmla="*/ 3046822 h 4305008"/>
              <a:gd name="connsiteX995" fmla="*/ 594728 w 5593163"/>
              <a:gd name="connsiteY995" fmla="*/ 3047312 h 4305008"/>
              <a:gd name="connsiteX996" fmla="*/ 595226 w 5593163"/>
              <a:gd name="connsiteY996" fmla="*/ 3047280 h 4305008"/>
              <a:gd name="connsiteX997" fmla="*/ 595820 w 5593163"/>
              <a:gd name="connsiteY997" fmla="*/ 3058630 h 4305008"/>
              <a:gd name="connsiteX998" fmla="*/ 594449 w 5593163"/>
              <a:gd name="connsiteY998" fmla="*/ 3075472 h 4305008"/>
              <a:gd name="connsiteX999" fmla="*/ 586982 w 5593163"/>
              <a:gd name="connsiteY999" fmla="*/ 3167222 h 4305008"/>
              <a:gd name="connsiteX1000" fmla="*/ 586444 w 5593163"/>
              <a:gd name="connsiteY1000" fmla="*/ 3173846 h 4305008"/>
              <a:gd name="connsiteX1001" fmla="*/ 585938 w 5593163"/>
              <a:gd name="connsiteY1001" fmla="*/ 3173908 h 4305008"/>
              <a:gd name="connsiteX1002" fmla="*/ 26396 w 5593163"/>
              <a:gd name="connsiteY1002" fmla="*/ 3829400 h 4305008"/>
              <a:gd name="connsiteX1003" fmla="*/ 0 w 5593163"/>
              <a:gd name="connsiteY1003" fmla="*/ 4056079 h 4305008"/>
              <a:gd name="connsiteX1004" fmla="*/ 0 w 5593163"/>
              <a:gd name="connsiteY1004" fmla="*/ 3923091 h 4305008"/>
              <a:gd name="connsiteX1005" fmla="*/ 9850 w 5593163"/>
              <a:gd name="connsiteY1005" fmla="*/ 3925425 h 4305008"/>
              <a:gd name="connsiteX1006" fmla="*/ 456028 w 5593163"/>
              <a:gd name="connsiteY1006" fmla="*/ 4255797 h 4305008"/>
              <a:gd name="connsiteX1007" fmla="*/ 484473 w 5593163"/>
              <a:gd name="connsiteY1007" fmla="*/ 4305008 h 4305008"/>
              <a:gd name="connsiteX1008" fmla="*/ 333423 w 5593163"/>
              <a:gd name="connsiteY1008" fmla="*/ 4305008 h 4305008"/>
              <a:gd name="connsiteX1009" fmla="*/ 281300 w 5593163"/>
              <a:gd name="connsiteY1009" fmla="*/ 4241205 h 4305008"/>
              <a:gd name="connsiteX1010" fmla="*/ 75476 w 5593163"/>
              <a:gd name="connsiteY1010" fmla="*/ 4087725 h 4305008"/>
              <a:gd name="connsiteX1011" fmla="*/ 0 w 5593163"/>
              <a:gd name="connsiteY1011" fmla="*/ 4305008 h 4305008"/>
              <a:gd name="connsiteX1012" fmla="*/ 0 w 5593163"/>
              <a:gd name="connsiteY1012" fmla="*/ 4256099 h 4305008"/>
              <a:gd name="connsiteX1013" fmla="*/ 8327 w 5593163"/>
              <a:gd name="connsiteY1013" fmla="*/ 4271827 h 4305008"/>
              <a:gd name="connsiteX1014" fmla="*/ 35009 w 5593163"/>
              <a:gd name="connsiteY1014" fmla="*/ 4305008 h 4305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Lst>
            <a:rect l="l" t="t" r="r" b="b"/>
            <a:pathLst>
              <a:path w="5593163" h="4305008">
                <a:moveTo>
                  <a:pt x="4985599" y="636203"/>
                </a:moveTo>
                <a:cubicBezTo>
                  <a:pt x="5038875" y="907109"/>
                  <a:pt x="5253718" y="1121906"/>
                  <a:pt x="5528908" y="1181049"/>
                </a:cubicBezTo>
                <a:cubicBezTo>
                  <a:pt x="5475633" y="910143"/>
                  <a:pt x="5260789" y="695346"/>
                  <a:pt x="4985599" y="636203"/>
                </a:cubicBezTo>
                <a:close/>
                <a:moveTo>
                  <a:pt x="4985599" y="2333028"/>
                </a:moveTo>
                <a:cubicBezTo>
                  <a:pt x="5038875" y="2603934"/>
                  <a:pt x="5253718" y="2818731"/>
                  <a:pt x="5528908" y="2877874"/>
                </a:cubicBezTo>
                <a:cubicBezTo>
                  <a:pt x="5475633" y="2606968"/>
                  <a:pt x="5260789" y="2392171"/>
                  <a:pt x="4985599" y="2333028"/>
                </a:cubicBezTo>
                <a:close/>
                <a:moveTo>
                  <a:pt x="4985597" y="2034258"/>
                </a:moveTo>
                <a:cubicBezTo>
                  <a:pt x="5260787" y="1975579"/>
                  <a:pt x="5475630" y="1762469"/>
                  <a:pt x="5528906" y="1493690"/>
                </a:cubicBezTo>
                <a:cubicBezTo>
                  <a:pt x="5253716" y="1552369"/>
                  <a:pt x="5038872" y="1765479"/>
                  <a:pt x="4985597" y="2034258"/>
                </a:cubicBezTo>
                <a:close/>
                <a:moveTo>
                  <a:pt x="4985597" y="3731083"/>
                </a:moveTo>
                <a:cubicBezTo>
                  <a:pt x="5260787" y="3672404"/>
                  <a:pt x="5475630" y="3459294"/>
                  <a:pt x="5528906" y="3190516"/>
                </a:cubicBezTo>
                <a:cubicBezTo>
                  <a:pt x="5253716" y="3249194"/>
                  <a:pt x="5038872" y="3462304"/>
                  <a:pt x="4985597" y="3731083"/>
                </a:cubicBezTo>
                <a:close/>
                <a:moveTo>
                  <a:pt x="4842232" y="503273"/>
                </a:moveTo>
                <a:lnTo>
                  <a:pt x="4842826" y="491833"/>
                </a:lnTo>
                <a:lnTo>
                  <a:pt x="4843324" y="491866"/>
                </a:lnTo>
                <a:lnTo>
                  <a:pt x="4843350" y="491372"/>
                </a:lnTo>
                <a:lnTo>
                  <a:pt x="4860437" y="492995"/>
                </a:lnTo>
                <a:cubicBezTo>
                  <a:pt x="4892823" y="493522"/>
                  <a:pt x="4924716" y="496503"/>
                  <a:pt x="4955899" y="502060"/>
                </a:cubicBezTo>
                <a:cubicBezTo>
                  <a:pt x="4961475" y="501641"/>
                  <a:pt x="4966803" y="502589"/>
                  <a:pt x="4972112" y="503599"/>
                </a:cubicBezTo>
                <a:lnTo>
                  <a:pt x="4972229" y="504747"/>
                </a:lnTo>
                <a:cubicBezTo>
                  <a:pt x="5241367" y="549296"/>
                  <a:pt x="5466735" y="718370"/>
                  <a:pt x="5583809" y="948988"/>
                </a:cubicBezTo>
                <a:lnTo>
                  <a:pt x="5593163" y="971822"/>
                </a:lnTo>
                <a:lnTo>
                  <a:pt x="5593163" y="1318474"/>
                </a:lnTo>
                <a:lnTo>
                  <a:pt x="5558612" y="1315193"/>
                </a:lnTo>
                <a:cubicBezTo>
                  <a:pt x="5553035" y="1315612"/>
                  <a:pt x="5547706" y="1314664"/>
                  <a:pt x="5542395" y="1313653"/>
                </a:cubicBezTo>
                <a:lnTo>
                  <a:pt x="5542279" y="1312505"/>
                </a:lnTo>
                <a:cubicBezTo>
                  <a:pt x="5183428" y="1253106"/>
                  <a:pt x="4902389" y="972329"/>
                  <a:pt x="4852114" y="619464"/>
                </a:cubicBezTo>
                <a:cubicBezTo>
                  <a:pt x="4851946" y="619411"/>
                  <a:pt x="4851778" y="619406"/>
                  <a:pt x="4851608" y="619401"/>
                </a:cubicBezTo>
                <a:lnTo>
                  <a:pt x="4851070" y="612725"/>
                </a:lnTo>
                <a:cubicBezTo>
                  <a:pt x="4846011" y="582475"/>
                  <a:pt x="4843560" y="551584"/>
                  <a:pt x="4843603" y="520249"/>
                </a:cubicBezTo>
                <a:cubicBezTo>
                  <a:pt x="4842291" y="514621"/>
                  <a:pt x="4842232" y="508954"/>
                  <a:pt x="4842232" y="503273"/>
                </a:cubicBezTo>
                <a:close/>
                <a:moveTo>
                  <a:pt x="4842232" y="2200098"/>
                </a:moveTo>
                <a:lnTo>
                  <a:pt x="4842826" y="2188658"/>
                </a:lnTo>
                <a:lnTo>
                  <a:pt x="4843324" y="2188691"/>
                </a:lnTo>
                <a:lnTo>
                  <a:pt x="4843350" y="2188197"/>
                </a:lnTo>
                <a:lnTo>
                  <a:pt x="4860437" y="2189820"/>
                </a:lnTo>
                <a:cubicBezTo>
                  <a:pt x="4892823" y="2190347"/>
                  <a:pt x="4924716" y="2193328"/>
                  <a:pt x="4955899" y="2198885"/>
                </a:cubicBezTo>
                <a:cubicBezTo>
                  <a:pt x="4961475" y="2198466"/>
                  <a:pt x="4966803" y="2199414"/>
                  <a:pt x="4972112" y="2200424"/>
                </a:cubicBezTo>
                <a:lnTo>
                  <a:pt x="4972229" y="2201572"/>
                </a:lnTo>
                <a:cubicBezTo>
                  <a:pt x="5241367" y="2246121"/>
                  <a:pt x="5466735" y="2415195"/>
                  <a:pt x="5583809" y="2645813"/>
                </a:cubicBezTo>
                <a:lnTo>
                  <a:pt x="5593163" y="2668647"/>
                </a:lnTo>
                <a:lnTo>
                  <a:pt x="5593163" y="3015299"/>
                </a:lnTo>
                <a:lnTo>
                  <a:pt x="5558612" y="3012018"/>
                </a:lnTo>
                <a:cubicBezTo>
                  <a:pt x="5553035" y="3012437"/>
                  <a:pt x="5547706" y="3011489"/>
                  <a:pt x="5542395" y="3010478"/>
                </a:cubicBezTo>
                <a:lnTo>
                  <a:pt x="5542279" y="3009330"/>
                </a:lnTo>
                <a:cubicBezTo>
                  <a:pt x="5183428" y="2949931"/>
                  <a:pt x="4902389" y="2669154"/>
                  <a:pt x="4852114" y="2316289"/>
                </a:cubicBezTo>
                <a:cubicBezTo>
                  <a:pt x="4851946" y="2316236"/>
                  <a:pt x="4851778" y="2316231"/>
                  <a:pt x="4851608" y="2316226"/>
                </a:cubicBezTo>
                <a:lnTo>
                  <a:pt x="4851070" y="2309550"/>
                </a:lnTo>
                <a:cubicBezTo>
                  <a:pt x="4846011" y="2279300"/>
                  <a:pt x="4843560" y="2248409"/>
                  <a:pt x="4843603" y="2217074"/>
                </a:cubicBezTo>
                <a:cubicBezTo>
                  <a:pt x="4842291" y="2211446"/>
                  <a:pt x="4842232" y="2205779"/>
                  <a:pt x="4842232" y="2200098"/>
                </a:cubicBezTo>
                <a:close/>
                <a:moveTo>
                  <a:pt x="4842232" y="3896923"/>
                </a:moveTo>
                <a:lnTo>
                  <a:pt x="4842826" y="3885483"/>
                </a:lnTo>
                <a:lnTo>
                  <a:pt x="4843324" y="3885516"/>
                </a:lnTo>
                <a:lnTo>
                  <a:pt x="4843350" y="3885022"/>
                </a:lnTo>
                <a:lnTo>
                  <a:pt x="4860437" y="3886645"/>
                </a:lnTo>
                <a:cubicBezTo>
                  <a:pt x="4892823" y="3887172"/>
                  <a:pt x="4924716" y="3890153"/>
                  <a:pt x="4955899" y="3895710"/>
                </a:cubicBezTo>
                <a:cubicBezTo>
                  <a:pt x="4961475" y="3895291"/>
                  <a:pt x="4966803" y="3896239"/>
                  <a:pt x="4972112" y="3897249"/>
                </a:cubicBezTo>
                <a:lnTo>
                  <a:pt x="4972229" y="3898397"/>
                </a:lnTo>
                <a:cubicBezTo>
                  <a:pt x="5206288" y="3937139"/>
                  <a:pt x="5407245" y="4070062"/>
                  <a:pt x="5532481" y="4255797"/>
                </a:cubicBezTo>
                <a:lnTo>
                  <a:pt x="5560926" y="4305008"/>
                </a:lnTo>
                <a:lnTo>
                  <a:pt x="5409877" y="4305008"/>
                </a:lnTo>
                <a:lnTo>
                  <a:pt x="5357754" y="4241205"/>
                </a:lnTo>
                <a:cubicBezTo>
                  <a:pt x="5261058" y="4136681"/>
                  <a:pt x="5131850" y="4061285"/>
                  <a:pt x="4985599" y="4029853"/>
                </a:cubicBezTo>
                <a:cubicBezTo>
                  <a:pt x="5002846" y="4117553"/>
                  <a:pt x="5037026" y="4199373"/>
                  <a:pt x="5084780" y="4271827"/>
                </a:cubicBezTo>
                <a:lnTo>
                  <a:pt x="5111462" y="4305008"/>
                </a:lnTo>
                <a:lnTo>
                  <a:pt x="4957353" y="4305008"/>
                </a:lnTo>
                <a:lnTo>
                  <a:pt x="4927231" y="4254710"/>
                </a:lnTo>
                <a:cubicBezTo>
                  <a:pt x="4890029" y="4179889"/>
                  <a:pt x="4864297" y="4098618"/>
                  <a:pt x="4852114" y="4013114"/>
                </a:cubicBezTo>
                <a:cubicBezTo>
                  <a:pt x="4851946" y="4013061"/>
                  <a:pt x="4851778" y="4013056"/>
                  <a:pt x="4851608" y="4013051"/>
                </a:cubicBezTo>
                <a:lnTo>
                  <a:pt x="4851070" y="4006375"/>
                </a:lnTo>
                <a:cubicBezTo>
                  <a:pt x="4846011" y="3976125"/>
                  <a:pt x="4843560" y="3945234"/>
                  <a:pt x="4843603" y="3913899"/>
                </a:cubicBezTo>
                <a:cubicBezTo>
                  <a:pt x="4842291" y="3908271"/>
                  <a:pt x="4842232" y="3902604"/>
                  <a:pt x="4842232" y="3896923"/>
                </a:cubicBezTo>
                <a:close/>
                <a:moveTo>
                  <a:pt x="4842230" y="469318"/>
                </a:moveTo>
                <a:cubicBezTo>
                  <a:pt x="4842230" y="463681"/>
                  <a:pt x="4842289" y="458057"/>
                  <a:pt x="4843601" y="452471"/>
                </a:cubicBezTo>
                <a:cubicBezTo>
                  <a:pt x="4843558" y="421389"/>
                  <a:pt x="4846008" y="390746"/>
                  <a:pt x="4851065" y="360740"/>
                </a:cubicBezTo>
                <a:lnTo>
                  <a:pt x="4851605" y="354103"/>
                </a:lnTo>
                <a:cubicBezTo>
                  <a:pt x="4851774" y="354098"/>
                  <a:pt x="4851943" y="354093"/>
                  <a:pt x="4852110" y="354040"/>
                </a:cubicBezTo>
                <a:cubicBezTo>
                  <a:pt x="4865262" y="262463"/>
                  <a:pt x="4894203" y="175780"/>
                  <a:pt x="4936323" y="96778"/>
                </a:cubicBezTo>
                <a:lnTo>
                  <a:pt x="4998957" y="0"/>
                </a:lnTo>
                <a:lnTo>
                  <a:pt x="5167333" y="0"/>
                </a:lnTo>
                <a:lnTo>
                  <a:pt x="5099105" y="76659"/>
                </a:lnTo>
                <a:cubicBezTo>
                  <a:pt x="5043838" y="153496"/>
                  <a:pt x="5004523" y="241952"/>
                  <a:pt x="4985597" y="337433"/>
                </a:cubicBezTo>
                <a:cubicBezTo>
                  <a:pt x="5168636" y="298404"/>
                  <a:pt x="5324978" y="191052"/>
                  <a:pt x="5424571" y="44350"/>
                </a:cubicBezTo>
                <a:lnTo>
                  <a:pt x="5446799" y="0"/>
                </a:lnTo>
                <a:lnTo>
                  <a:pt x="5593163" y="0"/>
                </a:lnTo>
                <a:lnTo>
                  <a:pt x="5593163" y="4197"/>
                </a:lnTo>
                <a:lnTo>
                  <a:pt x="5543598" y="95636"/>
                </a:lnTo>
                <a:cubicBezTo>
                  <a:pt x="5419825" y="289169"/>
                  <a:pt x="5213633" y="428211"/>
                  <a:pt x="4972226" y="467856"/>
                </a:cubicBezTo>
                <a:lnTo>
                  <a:pt x="4972110" y="468995"/>
                </a:lnTo>
                <a:cubicBezTo>
                  <a:pt x="4966799" y="469998"/>
                  <a:pt x="4961470" y="470939"/>
                  <a:pt x="4955893" y="470523"/>
                </a:cubicBezTo>
                <a:cubicBezTo>
                  <a:pt x="4924721" y="476033"/>
                  <a:pt x="4892841" y="478991"/>
                  <a:pt x="4860466" y="479514"/>
                </a:cubicBezTo>
                <a:lnTo>
                  <a:pt x="4843348" y="481127"/>
                </a:lnTo>
                <a:lnTo>
                  <a:pt x="4843322" y="480636"/>
                </a:lnTo>
                <a:lnTo>
                  <a:pt x="4842823" y="480669"/>
                </a:lnTo>
                <a:cubicBezTo>
                  <a:pt x="4842257" y="476896"/>
                  <a:pt x="4842230" y="473110"/>
                  <a:pt x="4842230" y="469318"/>
                </a:cubicBezTo>
                <a:close/>
                <a:moveTo>
                  <a:pt x="4842230" y="2166144"/>
                </a:moveTo>
                <a:cubicBezTo>
                  <a:pt x="4842230" y="2160506"/>
                  <a:pt x="4842289" y="2154882"/>
                  <a:pt x="4843601" y="2149296"/>
                </a:cubicBezTo>
                <a:cubicBezTo>
                  <a:pt x="4843558" y="2118214"/>
                  <a:pt x="4846008" y="2087572"/>
                  <a:pt x="4851065" y="2057565"/>
                </a:cubicBezTo>
                <a:lnTo>
                  <a:pt x="4851605" y="2050928"/>
                </a:lnTo>
                <a:cubicBezTo>
                  <a:pt x="4851774" y="2050923"/>
                  <a:pt x="4851943" y="2050918"/>
                  <a:pt x="4852110" y="2050865"/>
                </a:cubicBezTo>
                <a:cubicBezTo>
                  <a:pt x="4902387" y="1700770"/>
                  <a:pt x="5183426" y="1422199"/>
                  <a:pt x="5542276" y="1363267"/>
                </a:cubicBezTo>
                <a:lnTo>
                  <a:pt x="5542393" y="1362128"/>
                </a:lnTo>
                <a:cubicBezTo>
                  <a:pt x="5547702" y="1361126"/>
                  <a:pt x="5553030" y="1360185"/>
                  <a:pt x="5558606" y="1360601"/>
                </a:cubicBezTo>
                <a:lnTo>
                  <a:pt x="5593163" y="1357345"/>
                </a:lnTo>
                <a:lnTo>
                  <a:pt x="5593163" y="1701268"/>
                </a:lnTo>
                <a:lnTo>
                  <a:pt x="5583807" y="1723929"/>
                </a:lnTo>
                <a:cubicBezTo>
                  <a:pt x="5466733" y="1952736"/>
                  <a:pt x="5241364" y="2120482"/>
                  <a:pt x="4972226" y="2164681"/>
                </a:cubicBezTo>
                <a:lnTo>
                  <a:pt x="4972110" y="2165820"/>
                </a:lnTo>
                <a:cubicBezTo>
                  <a:pt x="4966799" y="2166823"/>
                  <a:pt x="4961470" y="2167764"/>
                  <a:pt x="4955893" y="2167348"/>
                </a:cubicBezTo>
                <a:cubicBezTo>
                  <a:pt x="4924721" y="2172858"/>
                  <a:pt x="4892841" y="2175816"/>
                  <a:pt x="4860466" y="2176339"/>
                </a:cubicBezTo>
                <a:lnTo>
                  <a:pt x="4843348" y="2177952"/>
                </a:lnTo>
                <a:lnTo>
                  <a:pt x="4843322" y="2177461"/>
                </a:lnTo>
                <a:lnTo>
                  <a:pt x="4842823" y="2177494"/>
                </a:lnTo>
                <a:cubicBezTo>
                  <a:pt x="4842257" y="2173722"/>
                  <a:pt x="4842230" y="2169936"/>
                  <a:pt x="4842230" y="2166144"/>
                </a:cubicBezTo>
                <a:close/>
                <a:moveTo>
                  <a:pt x="4842230" y="3862969"/>
                </a:moveTo>
                <a:cubicBezTo>
                  <a:pt x="4842230" y="3857331"/>
                  <a:pt x="4842289" y="3851707"/>
                  <a:pt x="4843601" y="3846121"/>
                </a:cubicBezTo>
                <a:cubicBezTo>
                  <a:pt x="4843558" y="3815039"/>
                  <a:pt x="4846008" y="3784397"/>
                  <a:pt x="4851065" y="3754390"/>
                </a:cubicBezTo>
                <a:lnTo>
                  <a:pt x="4851605" y="3747753"/>
                </a:lnTo>
                <a:cubicBezTo>
                  <a:pt x="4851774" y="3747748"/>
                  <a:pt x="4851943" y="3747743"/>
                  <a:pt x="4852110" y="3747690"/>
                </a:cubicBezTo>
                <a:cubicBezTo>
                  <a:pt x="4902387" y="3397595"/>
                  <a:pt x="5183426" y="3119024"/>
                  <a:pt x="5542276" y="3060092"/>
                </a:cubicBezTo>
                <a:lnTo>
                  <a:pt x="5542393" y="3058953"/>
                </a:lnTo>
                <a:cubicBezTo>
                  <a:pt x="5547702" y="3057951"/>
                  <a:pt x="5553030" y="3057010"/>
                  <a:pt x="5558606" y="3057426"/>
                </a:cubicBezTo>
                <a:lnTo>
                  <a:pt x="5593163" y="3054170"/>
                </a:lnTo>
                <a:lnTo>
                  <a:pt x="5593163" y="3398093"/>
                </a:lnTo>
                <a:lnTo>
                  <a:pt x="5583807" y="3420754"/>
                </a:lnTo>
                <a:cubicBezTo>
                  <a:pt x="5466733" y="3649560"/>
                  <a:pt x="5241364" y="3817307"/>
                  <a:pt x="4972226" y="3861506"/>
                </a:cubicBezTo>
                <a:lnTo>
                  <a:pt x="4972110" y="3862645"/>
                </a:lnTo>
                <a:cubicBezTo>
                  <a:pt x="4966799" y="3863648"/>
                  <a:pt x="4961470" y="3864589"/>
                  <a:pt x="4955893" y="3864173"/>
                </a:cubicBezTo>
                <a:cubicBezTo>
                  <a:pt x="4924721" y="3869683"/>
                  <a:pt x="4892841" y="3872641"/>
                  <a:pt x="4860466" y="3873164"/>
                </a:cubicBezTo>
                <a:lnTo>
                  <a:pt x="4843348" y="3874777"/>
                </a:lnTo>
                <a:lnTo>
                  <a:pt x="4843322" y="3874286"/>
                </a:lnTo>
                <a:lnTo>
                  <a:pt x="4842823" y="3874319"/>
                </a:lnTo>
                <a:cubicBezTo>
                  <a:pt x="4842257" y="3870547"/>
                  <a:pt x="4842230" y="3866761"/>
                  <a:pt x="4842230" y="3862969"/>
                </a:cubicBezTo>
                <a:close/>
                <a:moveTo>
                  <a:pt x="4135041" y="1181049"/>
                </a:moveTo>
                <a:cubicBezTo>
                  <a:pt x="4410231" y="1121906"/>
                  <a:pt x="4625074" y="907109"/>
                  <a:pt x="4678350" y="636203"/>
                </a:cubicBezTo>
                <a:cubicBezTo>
                  <a:pt x="4403160" y="695346"/>
                  <a:pt x="4188316" y="910143"/>
                  <a:pt x="4135041" y="1181049"/>
                </a:cubicBezTo>
                <a:close/>
                <a:moveTo>
                  <a:pt x="4135041" y="1493690"/>
                </a:moveTo>
                <a:cubicBezTo>
                  <a:pt x="4188317" y="1762469"/>
                  <a:pt x="4403160" y="1975579"/>
                  <a:pt x="4678350" y="2034258"/>
                </a:cubicBezTo>
                <a:cubicBezTo>
                  <a:pt x="4625075" y="1765479"/>
                  <a:pt x="4410231" y="1552369"/>
                  <a:pt x="4135041" y="1493690"/>
                </a:cubicBezTo>
                <a:close/>
                <a:moveTo>
                  <a:pt x="4135041" y="2877874"/>
                </a:moveTo>
                <a:cubicBezTo>
                  <a:pt x="4410231" y="2818731"/>
                  <a:pt x="4625074" y="2603934"/>
                  <a:pt x="4678350" y="2333028"/>
                </a:cubicBezTo>
                <a:cubicBezTo>
                  <a:pt x="4403160" y="2392171"/>
                  <a:pt x="4188316" y="2606968"/>
                  <a:pt x="4135041" y="2877874"/>
                </a:cubicBezTo>
                <a:close/>
                <a:moveTo>
                  <a:pt x="4135041" y="3190516"/>
                </a:moveTo>
                <a:cubicBezTo>
                  <a:pt x="4188317" y="3459294"/>
                  <a:pt x="4403160" y="3672404"/>
                  <a:pt x="4678350" y="3731083"/>
                </a:cubicBezTo>
                <a:cubicBezTo>
                  <a:pt x="4625075" y="3462304"/>
                  <a:pt x="4410231" y="3249194"/>
                  <a:pt x="4135041" y="3190516"/>
                </a:cubicBezTo>
                <a:close/>
                <a:moveTo>
                  <a:pt x="4103022" y="4305008"/>
                </a:moveTo>
                <a:lnTo>
                  <a:pt x="4131467" y="4255797"/>
                </a:lnTo>
                <a:cubicBezTo>
                  <a:pt x="4256704" y="4070062"/>
                  <a:pt x="4457661" y="3937139"/>
                  <a:pt x="4691720" y="3898397"/>
                </a:cubicBezTo>
                <a:lnTo>
                  <a:pt x="4691837" y="3897249"/>
                </a:lnTo>
                <a:cubicBezTo>
                  <a:pt x="4697146" y="3896239"/>
                  <a:pt x="4702474" y="3895291"/>
                  <a:pt x="4708050" y="3895710"/>
                </a:cubicBezTo>
                <a:cubicBezTo>
                  <a:pt x="4739233" y="3890153"/>
                  <a:pt x="4771126" y="3887172"/>
                  <a:pt x="4803512" y="3886645"/>
                </a:cubicBezTo>
                <a:lnTo>
                  <a:pt x="4820599" y="3885022"/>
                </a:lnTo>
                <a:lnTo>
                  <a:pt x="4820625" y="3885516"/>
                </a:lnTo>
                <a:lnTo>
                  <a:pt x="4821123" y="3885483"/>
                </a:lnTo>
                <a:lnTo>
                  <a:pt x="4821717" y="3896923"/>
                </a:lnTo>
                <a:cubicBezTo>
                  <a:pt x="4821717" y="3902604"/>
                  <a:pt x="4821658" y="3908271"/>
                  <a:pt x="4820346" y="3913899"/>
                </a:cubicBezTo>
                <a:cubicBezTo>
                  <a:pt x="4820389" y="3945234"/>
                  <a:pt x="4817938" y="3976125"/>
                  <a:pt x="4812879" y="4006375"/>
                </a:cubicBezTo>
                <a:lnTo>
                  <a:pt x="4812341" y="4013051"/>
                </a:lnTo>
                <a:cubicBezTo>
                  <a:pt x="4812171" y="4013056"/>
                  <a:pt x="4812003" y="4013061"/>
                  <a:pt x="4811835" y="4013114"/>
                </a:cubicBezTo>
                <a:cubicBezTo>
                  <a:pt x="4799653" y="4098618"/>
                  <a:pt x="4773921" y="4179889"/>
                  <a:pt x="4736718" y="4254710"/>
                </a:cubicBezTo>
                <a:lnTo>
                  <a:pt x="4706597" y="4305008"/>
                </a:lnTo>
                <a:lnTo>
                  <a:pt x="4552487" y="4305008"/>
                </a:lnTo>
                <a:lnTo>
                  <a:pt x="4579169" y="4271827"/>
                </a:lnTo>
                <a:cubicBezTo>
                  <a:pt x="4626924" y="4199373"/>
                  <a:pt x="4661103" y="4117553"/>
                  <a:pt x="4678350" y="4029853"/>
                </a:cubicBezTo>
                <a:cubicBezTo>
                  <a:pt x="4532099" y="4061285"/>
                  <a:pt x="4402892" y="4136681"/>
                  <a:pt x="4306196" y="4241205"/>
                </a:cubicBezTo>
                <a:lnTo>
                  <a:pt x="4254073" y="4305008"/>
                </a:lnTo>
                <a:close/>
                <a:moveTo>
                  <a:pt x="4068511" y="0"/>
                </a:moveTo>
                <a:lnTo>
                  <a:pt x="4217148" y="0"/>
                </a:lnTo>
                <a:lnTo>
                  <a:pt x="4239376" y="44350"/>
                </a:lnTo>
                <a:cubicBezTo>
                  <a:pt x="4338970" y="191052"/>
                  <a:pt x="4495311" y="298404"/>
                  <a:pt x="4678350" y="337433"/>
                </a:cubicBezTo>
                <a:cubicBezTo>
                  <a:pt x="4659425" y="241952"/>
                  <a:pt x="4620110" y="153496"/>
                  <a:pt x="4564842" y="76659"/>
                </a:cubicBezTo>
                <a:lnTo>
                  <a:pt x="4496615" y="0"/>
                </a:lnTo>
                <a:lnTo>
                  <a:pt x="4664989" y="0"/>
                </a:lnTo>
                <a:lnTo>
                  <a:pt x="4727623" y="96778"/>
                </a:lnTo>
                <a:cubicBezTo>
                  <a:pt x="4769744" y="175780"/>
                  <a:pt x="4798685" y="262463"/>
                  <a:pt x="4811836" y="354040"/>
                </a:cubicBezTo>
                <a:cubicBezTo>
                  <a:pt x="4812004" y="354093"/>
                  <a:pt x="4812173" y="354098"/>
                  <a:pt x="4812342" y="354103"/>
                </a:cubicBezTo>
                <a:lnTo>
                  <a:pt x="4812882" y="360740"/>
                </a:lnTo>
                <a:cubicBezTo>
                  <a:pt x="4817939" y="390746"/>
                  <a:pt x="4820389" y="421389"/>
                  <a:pt x="4820346" y="452471"/>
                </a:cubicBezTo>
                <a:cubicBezTo>
                  <a:pt x="4821658" y="458057"/>
                  <a:pt x="4821717" y="463681"/>
                  <a:pt x="4821717" y="469318"/>
                </a:cubicBezTo>
                <a:cubicBezTo>
                  <a:pt x="4821717" y="473110"/>
                  <a:pt x="4821690" y="476896"/>
                  <a:pt x="4821124" y="480669"/>
                </a:cubicBezTo>
                <a:lnTo>
                  <a:pt x="4820625" y="480636"/>
                </a:lnTo>
                <a:lnTo>
                  <a:pt x="4820599" y="481127"/>
                </a:lnTo>
                <a:lnTo>
                  <a:pt x="4803481" y="479514"/>
                </a:lnTo>
                <a:cubicBezTo>
                  <a:pt x="4771106" y="478991"/>
                  <a:pt x="4739226" y="476033"/>
                  <a:pt x="4708054" y="470523"/>
                </a:cubicBezTo>
                <a:cubicBezTo>
                  <a:pt x="4702477" y="470939"/>
                  <a:pt x="4697148" y="469998"/>
                  <a:pt x="4691837" y="468995"/>
                </a:cubicBezTo>
                <a:lnTo>
                  <a:pt x="4691721" y="467856"/>
                </a:lnTo>
                <a:cubicBezTo>
                  <a:pt x="4450315" y="428211"/>
                  <a:pt x="4244123" y="289169"/>
                  <a:pt x="4120350" y="95636"/>
                </a:cubicBezTo>
                <a:close/>
                <a:moveTo>
                  <a:pt x="3991674" y="1313979"/>
                </a:moveTo>
                <a:cubicBezTo>
                  <a:pt x="3991674" y="1308297"/>
                  <a:pt x="3991733" y="1302628"/>
                  <a:pt x="3993045" y="1296998"/>
                </a:cubicBezTo>
                <a:cubicBezTo>
                  <a:pt x="3993003" y="1265670"/>
                  <a:pt x="3995452" y="1234785"/>
                  <a:pt x="4000509" y="1204541"/>
                </a:cubicBezTo>
                <a:lnTo>
                  <a:pt x="4001049" y="1197851"/>
                </a:lnTo>
                <a:cubicBezTo>
                  <a:pt x="4001218" y="1197846"/>
                  <a:pt x="4001387" y="1197841"/>
                  <a:pt x="4001555" y="1197788"/>
                </a:cubicBezTo>
                <a:cubicBezTo>
                  <a:pt x="4051831" y="844922"/>
                  <a:pt x="4332870" y="564145"/>
                  <a:pt x="4691720" y="504747"/>
                </a:cubicBezTo>
                <a:lnTo>
                  <a:pt x="4691837" y="503599"/>
                </a:lnTo>
                <a:cubicBezTo>
                  <a:pt x="4697146" y="502589"/>
                  <a:pt x="4702474" y="501641"/>
                  <a:pt x="4708050" y="502060"/>
                </a:cubicBezTo>
                <a:cubicBezTo>
                  <a:pt x="4739233" y="496503"/>
                  <a:pt x="4771126" y="493522"/>
                  <a:pt x="4803512" y="492995"/>
                </a:cubicBezTo>
                <a:lnTo>
                  <a:pt x="4820599" y="491372"/>
                </a:lnTo>
                <a:lnTo>
                  <a:pt x="4820625" y="491866"/>
                </a:lnTo>
                <a:lnTo>
                  <a:pt x="4821123" y="491833"/>
                </a:lnTo>
                <a:lnTo>
                  <a:pt x="4821717" y="503273"/>
                </a:lnTo>
                <a:cubicBezTo>
                  <a:pt x="4821717" y="508954"/>
                  <a:pt x="4821658" y="514621"/>
                  <a:pt x="4820346" y="520249"/>
                </a:cubicBezTo>
                <a:cubicBezTo>
                  <a:pt x="4820389" y="551584"/>
                  <a:pt x="4817938" y="582475"/>
                  <a:pt x="4812879" y="612725"/>
                </a:cubicBezTo>
                <a:lnTo>
                  <a:pt x="4812341" y="619401"/>
                </a:lnTo>
                <a:cubicBezTo>
                  <a:pt x="4812171" y="619406"/>
                  <a:pt x="4812003" y="619411"/>
                  <a:pt x="4811835" y="619464"/>
                </a:cubicBezTo>
                <a:cubicBezTo>
                  <a:pt x="4761560" y="972329"/>
                  <a:pt x="4480521" y="1253106"/>
                  <a:pt x="4121670" y="1312505"/>
                </a:cubicBezTo>
                <a:lnTo>
                  <a:pt x="4121554" y="1313653"/>
                </a:lnTo>
                <a:cubicBezTo>
                  <a:pt x="4116243" y="1314664"/>
                  <a:pt x="4110914" y="1315612"/>
                  <a:pt x="4105337" y="1315193"/>
                </a:cubicBezTo>
                <a:cubicBezTo>
                  <a:pt x="4074165" y="1320747"/>
                  <a:pt x="4042285" y="1323728"/>
                  <a:pt x="4009911" y="1324255"/>
                </a:cubicBezTo>
                <a:lnTo>
                  <a:pt x="3992792" y="1325881"/>
                </a:lnTo>
                <a:lnTo>
                  <a:pt x="3992766" y="1325386"/>
                </a:lnTo>
                <a:lnTo>
                  <a:pt x="3992267" y="1325419"/>
                </a:lnTo>
                <a:cubicBezTo>
                  <a:pt x="3991701" y="1321617"/>
                  <a:pt x="3991674" y="1317801"/>
                  <a:pt x="3991674" y="1313979"/>
                </a:cubicBezTo>
                <a:close/>
                <a:moveTo>
                  <a:pt x="3991674" y="1361805"/>
                </a:moveTo>
                <a:lnTo>
                  <a:pt x="3992268" y="1350455"/>
                </a:lnTo>
                <a:lnTo>
                  <a:pt x="3992766" y="1350487"/>
                </a:lnTo>
                <a:lnTo>
                  <a:pt x="3992792" y="1349997"/>
                </a:lnTo>
                <a:lnTo>
                  <a:pt x="4009880" y="1351607"/>
                </a:lnTo>
                <a:cubicBezTo>
                  <a:pt x="4042265" y="1352130"/>
                  <a:pt x="4074158" y="1355088"/>
                  <a:pt x="4105341" y="1360601"/>
                </a:cubicBezTo>
                <a:cubicBezTo>
                  <a:pt x="4110917" y="1360185"/>
                  <a:pt x="4116245" y="1361126"/>
                  <a:pt x="4121554" y="1362128"/>
                </a:cubicBezTo>
                <a:lnTo>
                  <a:pt x="4121671" y="1363267"/>
                </a:lnTo>
                <a:cubicBezTo>
                  <a:pt x="4480521" y="1422199"/>
                  <a:pt x="4761560" y="1700770"/>
                  <a:pt x="4811836" y="2050865"/>
                </a:cubicBezTo>
                <a:cubicBezTo>
                  <a:pt x="4812004" y="2050918"/>
                  <a:pt x="4812173" y="2050923"/>
                  <a:pt x="4812342" y="2050928"/>
                </a:cubicBezTo>
                <a:lnTo>
                  <a:pt x="4812882" y="2057565"/>
                </a:lnTo>
                <a:cubicBezTo>
                  <a:pt x="4817939" y="2087572"/>
                  <a:pt x="4820389" y="2118214"/>
                  <a:pt x="4820346" y="2149296"/>
                </a:cubicBezTo>
                <a:cubicBezTo>
                  <a:pt x="4821658" y="2154882"/>
                  <a:pt x="4821717" y="2160506"/>
                  <a:pt x="4821717" y="2166144"/>
                </a:cubicBezTo>
                <a:cubicBezTo>
                  <a:pt x="4821717" y="2169936"/>
                  <a:pt x="4821690" y="2173722"/>
                  <a:pt x="4821124" y="2177494"/>
                </a:cubicBezTo>
                <a:lnTo>
                  <a:pt x="4820625" y="2177461"/>
                </a:lnTo>
                <a:lnTo>
                  <a:pt x="4820599" y="2177952"/>
                </a:lnTo>
                <a:lnTo>
                  <a:pt x="4803481" y="2176339"/>
                </a:lnTo>
                <a:cubicBezTo>
                  <a:pt x="4771106" y="2175816"/>
                  <a:pt x="4739226" y="2172858"/>
                  <a:pt x="4708054" y="2167348"/>
                </a:cubicBezTo>
                <a:cubicBezTo>
                  <a:pt x="4702477" y="2167764"/>
                  <a:pt x="4697148" y="2166823"/>
                  <a:pt x="4691837" y="2165820"/>
                </a:cubicBezTo>
                <a:lnTo>
                  <a:pt x="4691721" y="2164681"/>
                </a:lnTo>
                <a:cubicBezTo>
                  <a:pt x="4332870" y="2105749"/>
                  <a:pt x="4051831" y="1827177"/>
                  <a:pt x="4001556" y="1477083"/>
                </a:cubicBezTo>
                <a:cubicBezTo>
                  <a:pt x="4001388" y="1477030"/>
                  <a:pt x="4001220" y="1477026"/>
                  <a:pt x="4001050" y="1477021"/>
                </a:cubicBezTo>
                <a:lnTo>
                  <a:pt x="4000512" y="1470397"/>
                </a:lnTo>
                <a:cubicBezTo>
                  <a:pt x="3995453" y="1440385"/>
                  <a:pt x="3993003" y="1409736"/>
                  <a:pt x="3993045" y="1378647"/>
                </a:cubicBezTo>
                <a:cubicBezTo>
                  <a:pt x="3991733" y="1373063"/>
                  <a:pt x="3991674" y="1367441"/>
                  <a:pt x="3991674" y="1361805"/>
                </a:cubicBezTo>
                <a:close/>
                <a:moveTo>
                  <a:pt x="3991674" y="3010804"/>
                </a:moveTo>
                <a:cubicBezTo>
                  <a:pt x="3991674" y="3005122"/>
                  <a:pt x="3991733" y="2999453"/>
                  <a:pt x="3993045" y="2993823"/>
                </a:cubicBezTo>
                <a:cubicBezTo>
                  <a:pt x="3993003" y="2962495"/>
                  <a:pt x="3995452" y="2931610"/>
                  <a:pt x="4000509" y="2901366"/>
                </a:cubicBezTo>
                <a:lnTo>
                  <a:pt x="4001049" y="2894676"/>
                </a:lnTo>
                <a:cubicBezTo>
                  <a:pt x="4001218" y="2894671"/>
                  <a:pt x="4001387" y="2894666"/>
                  <a:pt x="4001555" y="2894613"/>
                </a:cubicBezTo>
                <a:cubicBezTo>
                  <a:pt x="4051831" y="2541747"/>
                  <a:pt x="4332870" y="2260970"/>
                  <a:pt x="4691720" y="2201572"/>
                </a:cubicBezTo>
                <a:lnTo>
                  <a:pt x="4691837" y="2200424"/>
                </a:lnTo>
                <a:cubicBezTo>
                  <a:pt x="4697146" y="2199414"/>
                  <a:pt x="4702474" y="2198466"/>
                  <a:pt x="4708050" y="2198885"/>
                </a:cubicBezTo>
                <a:cubicBezTo>
                  <a:pt x="4739233" y="2193328"/>
                  <a:pt x="4771126" y="2190347"/>
                  <a:pt x="4803512" y="2189820"/>
                </a:cubicBezTo>
                <a:lnTo>
                  <a:pt x="4820599" y="2188197"/>
                </a:lnTo>
                <a:lnTo>
                  <a:pt x="4820625" y="2188691"/>
                </a:lnTo>
                <a:lnTo>
                  <a:pt x="4821123" y="2188658"/>
                </a:lnTo>
                <a:lnTo>
                  <a:pt x="4821717" y="2200098"/>
                </a:lnTo>
                <a:cubicBezTo>
                  <a:pt x="4821717" y="2205779"/>
                  <a:pt x="4821658" y="2211446"/>
                  <a:pt x="4820346" y="2217074"/>
                </a:cubicBezTo>
                <a:cubicBezTo>
                  <a:pt x="4820389" y="2248409"/>
                  <a:pt x="4817938" y="2279300"/>
                  <a:pt x="4812879" y="2309550"/>
                </a:cubicBezTo>
                <a:lnTo>
                  <a:pt x="4812341" y="2316226"/>
                </a:lnTo>
                <a:cubicBezTo>
                  <a:pt x="4812171" y="2316231"/>
                  <a:pt x="4812003" y="2316236"/>
                  <a:pt x="4811835" y="2316289"/>
                </a:cubicBezTo>
                <a:cubicBezTo>
                  <a:pt x="4761560" y="2669154"/>
                  <a:pt x="4480521" y="2949931"/>
                  <a:pt x="4121670" y="3009330"/>
                </a:cubicBezTo>
                <a:lnTo>
                  <a:pt x="4121554" y="3010478"/>
                </a:lnTo>
                <a:cubicBezTo>
                  <a:pt x="4116243" y="3011489"/>
                  <a:pt x="4110914" y="3012437"/>
                  <a:pt x="4105337" y="3012018"/>
                </a:cubicBezTo>
                <a:cubicBezTo>
                  <a:pt x="4074165" y="3017572"/>
                  <a:pt x="4042285" y="3020553"/>
                  <a:pt x="4009911" y="3021080"/>
                </a:cubicBezTo>
                <a:lnTo>
                  <a:pt x="3992792" y="3022706"/>
                </a:lnTo>
                <a:lnTo>
                  <a:pt x="3992766" y="3022211"/>
                </a:lnTo>
                <a:lnTo>
                  <a:pt x="3992267" y="3022244"/>
                </a:lnTo>
                <a:cubicBezTo>
                  <a:pt x="3991701" y="3018442"/>
                  <a:pt x="3991674" y="3014626"/>
                  <a:pt x="3991674" y="3010804"/>
                </a:cubicBezTo>
                <a:close/>
                <a:moveTo>
                  <a:pt x="3991674" y="3058630"/>
                </a:moveTo>
                <a:lnTo>
                  <a:pt x="3992268" y="3047280"/>
                </a:lnTo>
                <a:lnTo>
                  <a:pt x="3992766" y="3047312"/>
                </a:lnTo>
                <a:lnTo>
                  <a:pt x="3992792" y="3046822"/>
                </a:lnTo>
                <a:lnTo>
                  <a:pt x="4009880" y="3048432"/>
                </a:lnTo>
                <a:cubicBezTo>
                  <a:pt x="4042265" y="3048955"/>
                  <a:pt x="4074158" y="3051913"/>
                  <a:pt x="4105341" y="3057426"/>
                </a:cubicBezTo>
                <a:cubicBezTo>
                  <a:pt x="4110917" y="3057010"/>
                  <a:pt x="4116245" y="3057951"/>
                  <a:pt x="4121554" y="3058953"/>
                </a:cubicBezTo>
                <a:lnTo>
                  <a:pt x="4121671" y="3060092"/>
                </a:lnTo>
                <a:cubicBezTo>
                  <a:pt x="4480521" y="3119024"/>
                  <a:pt x="4761560" y="3397595"/>
                  <a:pt x="4811836" y="3747690"/>
                </a:cubicBezTo>
                <a:cubicBezTo>
                  <a:pt x="4812004" y="3747743"/>
                  <a:pt x="4812173" y="3747748"/>
                  <a:pt x="4812342" y="3747753"/>
                </a:cubicBezTo>
                <a:lnTo>
                  <a:pt x="4812882" y="3754390"/>
                </a:lnTo>
                <a:cubicBezTo>
                  <a:pt x="4817939" y="3784397"/>
                  <a:pt x="4820389" y="3815039"/>
                  <a:pt x="4820346" y="3846121"/>
                </a:cubicBezTo>
                <a:cubicBezTo>
                  <a:pt x="4821658" y="3851707"/>
                  <a:pt x="4821717" y="3857331"/>
                  <a:pt x="4821717" y="3862969"/>
                </a:cubicBezTo>
                <a:cubicBezTo>
                  <a:pt x="4821717" y="3866761"/>
                  <a:pt x="4821690" y="3870547"/>
                  <a:pt x="4821124" y="3874319"/>
                </a:cubicBezTo>
                <a:lnTo>
                  <a:pt x="4820625" y="3874286"/>
                </a:lnTo>
                <a:lnTo>
                  <a:pt x="4820599" y="3874777"/>
                </a:lnTo>
                <a:lnTo>
                  <a:pt x="4803481" y="3873164"/>
                </a:lnTo>
                <a:cubicBezTo>
                  <a:pt x="4771106" y="3872641"/>
                  <a:pt x="4739226" y="3869683"/>
                  <a:pt x="4708054" y="3864173"/>
                </a:cubicBezTo>
                <a:cubicBezTo>
                  <a:pt x="4702477" y="3864589"/>
                  <a:pt x="4697148" y="3863648"/>
                  <a:pt x="4691837" y="3862645"/>
                </a:cubicBezTo>
                <a:lnTo>
                  <a:pt x="4691721" y="3861506"/>
                </a:lnTo>
                <a:cubicBezTo>
                  <a:pt x="4332870" y="3802574"/>
                  <a:pt x="4051831" y="3524002"/>
                  <a:pt x="4001556" y="3173908"/>
                </a:cubicBezTo>
                <a:cubicBezTo>
                  <a:pt x="4001388" y="3173856"/>
                  <a:pt x="4001220" y="3173851"/>
                  <a:pt x="4001050" y="3173846"/>
                </a:cubicBezTo>
                <a:lnTo>
                  <a:pt x="4000512" y="3167222"/>
                </a:lnTo>
                <a:cubicBezTo>
                  <a:pt x="3995453" y="3137210"/>
                  <a:pt x="3993003" y="3106561"/>
                  <a:pt x="3993045" y="3075472"/>
                </a:cubicBezTo>
                <a:cubicBezTo>
                  <a:pt x="3991733" y="3069889"/>
                  <a:pt x="3991674" y="3064266"/>
                  <a:pt x="3991674" y="3058630"/>
                </a:cubicBezTo>
                <a:close/>
                <a:moveTo>
                  <a:pt x="3293448" y="636203"/>
                </a:moveTo>
                <a:cubicBezTo>
                  <a:pt x="3346724" y="907109"/>
                  <a:pt x="3561567" y="1121906"/>
                  <a:pt x="3836757" y="1181049"/>
                </a:cubicBezTo>
                <a:cubicBezTo>
                  <a:pt x="3783482" y="910143"/>
                  <a:pt x="3568638" y="695346"/>
                  <a:pt x="3293448" y="636203"/>
                </a:cubicBezTo>
                <a:close/>
                <a:moveTo>
                  <a:pt x="3293448" y="2333028"/>
                </a:moveTo>
                <a:cubicBezTo>
                  <a:pt x="3346724" y="2603934"/>
                  <a:pt x="3561567" y="2818731"/>
                  <a:pt x="3836757" y="2877874"/>
                </a:cubicBezTo>
                <a:cubicBezTo>
                  <a:pt x="3783482" y="2606968"/>
                  <a:pt x="3568638" y="2392171"/>
                  <a:pt x="3293448" y="2333028"/>
                </a:cubicBezTo>
                <a:close/>
                <a:moveTo>
                  <a:pt x="3293446" y="2034258"/>
                </a:moveTo>
                <a:cubicBezTo>
                  <a:pt x="3568636" y="1975579"/>
                  <a:pt x="3783479" y="1762469"/>
                  <a:pt x="3836755" y="1493690"/>
                </a:cubicBezTo>
                <a:cubicBezTo>
                  <a:pt x="3561565" y="1552369"/>
                  <a:pt x="3346721" y="1765479"/>
                  <a:pt x="3293446" y="2034258"/>
                </a:cubicBezTo>
                <a:close/>
                <a:moveTo>
                  <a:pt x="3293446" y="3731083"/>
                </a:moveTo>
                <a:cubicBezTo>
                  <a:pt x="3568636" y="3672404"/>
                  <a:pt x="3783479" y="3459294"/>
                  <a:pt x="3836755" y="3190516"/>
                </a:cubicBezTo>
                <a:cubicBezTo>
                  <a:pt x="3561565" y="3249194"/>
                  <a:pt x="3346721" y="3462304"/>
                  <a:pt x="3293446" y="3731083"/>
                </a:cubicBezTo>
                <a:close/>
                <a:moveTo>
                  <a:pt x="3150081" y="503273"/>
                </a:moveTo>
                <a:lnTo>
                  <a:pt x="3150675" y="491833"/>
                </a:lnTo>
                <a:lnTo>
                  <a:pt x="3151173" y="491866"/>
                </a:lnTo>
                <a:lnTo>
                  <a:pt x="3151199" y="491372"/>
                </a:lnTo>
                <a:lnTo>
                  <a:pt x="3168287" y="492995"/>
                </a:lnTo>
                <a:cubicBezTo>
                  <a:pt x="3200672" y="493522"/>
                  <a:pt x="3232565" y="496503"/>
                  <a:pt x="3263748" y="502060"/>
                </a:cubicBezTo>
                <a:cubicBezTo>
                  <a:pt x="3269324" y="501641"/>
                  <a:pt x="3274652" y="502589"/>
                  <a:pt x="3279961" y="503599"/>
                </a:cubicBezTo>
                <a:lnTo>
                  <a:pt x="3280078" y="504747"/>
                </a:lnTo>
                <a:cubicBezTo>
                  <a:pt x="3638928" y="564145"/>
                  <a:pt x="3919967" y="844922"/>
                  <a:pt x="3970244" y="1197788"/>
                </a:cubicBezTo>
                <a:cubicBezTo>
                  <a:pt x="3970411" y="1197841"/>
                  <a:pt x="3970581" y="1197846"/>
                  <a:pt x="3970749" y="1197851"/>
                </a:cubicBezTo>
                <a:lnTo>
                  <a:pt x="3971290" y="1204541"/>
                </a:lnTo>
                <a:cubicBezTo>
                  <a:pt x="3976346" y="1234785"/>
                  <a:pt x="3978796" y="1265670"/>
                  <a:pt x="3978754" y="1296998"/>
                </a:cubicBezTo>
                <a:cubicBezTo>
                  <a:pt x="3980066" y="1302628"/>
                  <a:pt x="3980124" y="1308297"/>
                  <a:pt x="3980124" y="1313979"/>
                </a:cubicBezTo>
                <a:cubicBezTo>
                  <a:pt x="3980124" y="1317801"/>
                  <a:pt x="3980097" y="1321617"/>
                  <a:pt x="3979531" y="1325419"/>
                </a:cubicBezTo>
                <a:lnTo>
                  <a:pt x="3979032" y="1325386"/>
                </a:lnTo>
                <a:lnTo>
                  <a:pt x="3979006" y="1325881"/>
                </a:lnTo>
                <a:lnTo>
                  <a:pt x="3961888" y="1324255"/>
                </a:lnTo>
                <a:cubicBezTo>
                  <a:pt x="3929514" y="1323728"/>
                  <a:pt x="3897633" y="1320747"/>
                  <a:pt x="3866461" y="1315193"/>
                </a:cubicBezTo>
                <a:cubicBezTo>
                  <a:pt x="3860884" y="1315612"/>
                  <a:pt x="3855555" y="1314664"/>
                  <a:pt x="3850245" y="1313653"/>
                </a:cubicBezTo>
                <a:lnTo>
                  <a:pt x="3850129" y="1312505"/>
                </a:lnTo>
                <a:cubicBezTo>
                  <a:pt x="3491277" y="1253106"/>
                  <a:pt x="3210238" y="972329"/>
                  <a:pt x="3159963" y="619464"/>
                </a:cubicBezTo>
                <a:cubicBezTo>
                  <a:pt x="3159795" y="619411"/>
                  <a:pt x="3159627" y="619406"/>
                  <a:pt x="3159457" y="619401"/>
                </a:cubicBezTo>
                <a:lnTo>
                  <a:pt x="3158919" y="612725"/>
                </a:lnTo>
                <a:cubicBezTo>
                  <a:pt x="3153860" y="582475"/>
                  <a:pt x="3151410" y="551584"/>
                  <a:pt x="3151452" y="520249"/>
                </a:cubicBezTo>
                <a:cubicBezTo>
                  <a:pt x="3150140" y="514621"/>
                  <a:pt x="3150081" y="508954"/>
                  <a:pt x="3150081" y="503273"/>
                </a:cubicBezTo>
                <a:close/>
                <a:moveTo>
                  <a:pt x="3150081" y="2200098"/>
                </a:moveTo>
                <a:lnTo>
                  <a:pt x="3150675" y="2188658"/>
                </a:lnTo>
                <a:lnTo>
                  <a:pt x="3151173" y="2188691"/>
                </a:lnTo>
                <a:lnTo>
                  <a:pt x="3151199" y="2188197"/>
                </a:lnTo>
                <a:lnTo>
                  <a:pt x="3168287" y="2189820"/>
                </a:lnTo>
                <a:cubicBezTo>
                  <a:pt x="3200672" y="2190347"/>
                  <a:pt x="3232565" y="2193328"/>
                  <a:pt x="3263748" y="2198885"/>
                </a:cubicBezTo>
                <a:cubicBezTo>
                  <a:pt x="3269324" y="2198466"/>
                  <a:pt x="3274652" y="2199414"/>
                  <a:pt x="3279961" y="2200424"/>
                </a:cubicBezTo>
                <a:lnTo>
                  <a:pt x="3280078" y="2201572"/>
                </a:lnTo>
                <a:cubicBezTo>
                  <a:pt x="3638928" y="2260970"/>
                  <a:pt x="3919967" y="2541747"/>
                  <a:pt x="3970244" y="2894613"/>
                </a:cubicBezTo>
                <a:cubicBezTo>
                  <a:pt x="3970411" y="2894666"/>
                  <a:pt x="3970581" y="2894671"/>
                  <a:pt x="3970749" y="2894676"/>
                </a:cubicBezTo>
                <a:lnTo>
                  <a:pt x="3971290" y="2901366"/>
                </a:lnTo>
                <a:cubicBezTo>
                  <a:pt x="3976346" y="2931610"/>
                  <a:pt x="3978796" y="2962495"/>
                  <a:pt x="3978754" y="2993823"/>
                </a:cubicBezTo>
                <a:cubicBezTo>
                  <a:pt x="3980066" y="2999453"/>
                  <a:pt x="3980124" y="3005122"/>
                  <a:pt x="3980124" y="3010804"/>
                </a:cubicBezTo>
                <a:cubicBezTo>
                  <a:pt x="3980124" y="3014626"/>
                  <a:pt x="3980097" y="3018442"/>
                  <a:pt x="3979531" y="3022244"/>
                </a:cubicBezTo>
                <a:lnTo>
                  <a:pt x="3979032" y="3022211"/>
                </a:lnTo>
                <a:lnTo>
                  <a:pt x="3979006" y="3022706"/>
                </a:lnTo>
                <a:lnTo>
                  <a:pt x="3961888" y="3021080"/>
                </a:lnTo>
                <a:cubicBezTo>
                  <a:pt x="3929514" y="3020553"/>
                  <a:pt x="3897633" y="3017572"/>
                  <a:pt x="3866461" y="3012018"/>
                </a:cubicBezTo>
                <a:cubicBezTo>
                  <a:pt x="3860884" y="3012437"/>
                  <a:pt x="3855555" y="3011489"/>
                  <a:pt x="3850245" y="3010478"/>
                </a:cubicBezTo>
                <a:lnTo>
                  <a:pt x="3850129" y="3009330"/>
                </a:lnTo>
                <a:cubicBezTo>
                  <a:pt x="3491277" y="2949931"/>
                  <a:pt x="3210238" y="2669154"/>
                  <a:pt x="3159963" y="2316289"/>
                </a:cubicBezTo>
                <a:cubicBezTo>
                  <a:pt x="3159795" y="2316236"/>
                  <a:pt x="3159627" y="2316231"/>
                  <a:pt x="3159457" y="2316226"/>
                </a:cubicBezTo>
                <a:lnTo>
                  <a:pt x="3158919" y="2309550"/>
                </a:lnTo>
                <a:cubicBezTo>
                  <a:pt x="3153860" y="2279300"/>
                  <a:pt x="3151410" y="2248409"/>
                  <a:pt x="3151452" y="2217074"/>
                </a:cubicBezTo>
                <a:cubicBezTo>
                  <a:pt x="3150140" y="2211446"/>
                  <a:pt x="3150081" y="2205779"/>
                  <a:pt x="3150081" y="2200098"/>
                </a:cubicBezTo>
                <a:close/>
                <a:moveTo>
                  <a:pt x="3150081" y="3896923"/>
                </a:moveTo>
                <a:lnTo>
                  <a:pt x="3150675" y="3885483"/>
                </a:lnTo>
                <a:lnTo>
                  <a:pt x="3151173" y="3885516"/>
                </a:lnTo>
                <a:lnTo>
                  <a:pt x="3151199" y="3885022"/>
                </a:lnTo>
                <a:lnTo>
                  <a:pt x="3168287" y="3886645"/>
                </a:lnTo>
                <a:cubicBezTo>
                  <a:pt x="3200672" y="3887172"/>
                  <a:pt x="3232565" y="3890153"/>
                  <a:pt x="3263748" y="3895710"/>
                </a:cubicBezTo>
                <a:cubicBezTo>
                  <a:pt x="3269324" y="3895291"/>
                  <a:pt x="3274652" y="3896239"/>
                  <a:pt x="3279961" y="3897249"/>
                </a:cubicBezTo>
                <a:lnTo>
                  <a:pt x="3280078" y="3898397"/>
                </a:lnTo>
                <a:cubicBezTo>
                  <a:pt x="3514137" y="3937139"/>
                  <a:pt x="3715094" y="4070062"/>
                  <a:pt x="3840331" y="4255797"/>
                </a:cubicBezTo>
                <a:lnTo>
                  <a:pt x="3868775" y="4305008"/>
                </a:lnTo>
                <a:lnTo>
                  <a:pt x="3717725" y="4305008"/>
                </a:lnTo>
                <a:lnTo>
                  <a:pt x="3665602" y="4241205"/>
                </a:lnTo>
                <a:cubicBezTo>
                  <a:pt x="3568906" y="4136681"/>
                  <a:pt x="3439699" y="4061285"/>
                  <a:pt x="3293448" y="4029853"/>
                </a:cubicBezTo>
                <a:cubicBezTo>
                  <a:pt x="3310695" y="4117553"/>
                  <a:pt x="3344874" y="4199373"/>
                  <a:pt x="3392629" y="4271827"/>
                </a:cubicBezTo>
                <a:lnTo>
                  <a:pt x="3419311" y="4305008"/>
                </a:lnTo>
                <a:lnTo>
                  <a:pt x="3265201" y="4305008"/>
                </a:lnTo>
                <a:lnTo>
                  <a:pt x="3235080" y="4254710"/>
                </a:lnTo>
                <a:cubicBezTo>
                  <a:pt x="3197877" y="4179889"/>
                  <a:pt x="3172145" y="4098618"/>
                  <a:pt x="3159963" y="4013114"/>
                </a:cubicBezTo>
                <a:cubicBezTo>
                  <a:pt x="3159795" y="4013061"/>
                  <a:pt x="3159627" y="4013056"/>
                  <a:pt x="3159457" y="4013051"/>
                </a:cubicBezTo>
                <a:lnTo>
                  <a:pt x="3158919" y="4006375"/>
                </a:lnTo>
                <a:cubicBezTo>
                  <a:pt x="3153860" y="3976125"/>
                  <a:pt x="3151410" y="3945234"/>
                  <a:pt x="3151452" y="3913899"/>
                </a:cubicBezTo>
                <a:cubicBezTo>
                  <a:pt x="3150140" y="3908271"/>
                  <a:pt x="3150081" y="3902604"/>
                  <a:pt x="3150081" y="3896923"/>
                </a:cubicBezTo>
                <a:close/>
                <a:moveTo>
                  <a:pt x="3150079" y="469318"/>
                </a:moveTo>
                <a:cubicBezTo>
                  <a:pt x="3150079" y="463681"/>
                  <a:pt x="3150138" y="458057"/>
                  <a:pt x="3151450" y="452471"/>
                </a:cubicBezTo>
                <a:cubicBezTo>
                  <a:pt x="3151408" y="421389"/>
                  <a:pt x="3153857" y="390746"/>
                  <a:pt x="3158914" y="360740"/>
                </a:cubicBezTo>
                <a:lnTo>
                  <a:pt x="3159454" y="354103"/>
                </a:lnTo>
                <a:cubicBezTo>
                  <a:pt x="3159623" y="354098"/>
                  <a:pt x="3159792" y="354093"/>
                  <a:pt x="3159960" y="354040"/>
                </a:cubicBezTo>
                <a:cubicBezTo>
                  <a:pt x="3173111" y="262463"/>
                  <a:pt x="3202052" y="175780"/>
                  <a:pt x="3244173" y="96778"/>
                </a:cubicBezTo>
                <a:lnTo>
                  <a:pt x="3306807" y="0"/>
                </a:lnTo>
                <a:lnTo>
                  <a:pt x="3475182" y="0"/>
                </a:lnTo>
                <a:lnTo>
                  <a:pt x="3406954" y="76659"/>
                </a:lnTo>
                <a:cubicBezTo>
                  <a:pt x="3351687" y="153496"/>
                  <a:pt x="3312372" y="241952"/>
                  <a:pt x="3293446" y="337433"/>
                </a:cubicBezTo>
                <a:cubicBezTo>
                  <a:pt x="3476486" y="298404"/>
                  <a:pt x="3632827" y="191052"/>
                  <a:pt x="3732420" y="44350"/>
                </a:cubicBezTo>
                <a:lnTo>
                  <a:pt x="3754649" y="0"/>
                </a:lnTo>
                <a:lnTo>
                  <a:pt x="3903287" y="0"/>
                </a:lnTo>
                <a:lnTo>
                  <a:pt x="3851448" y="95636"/>
                </a:lnTo>
                <a:cubicBezTo>
                  <a:pt x="3727674" y="289169"/>
                  <a:pt x="3521481" y="428211"/>
                  <a:pt x="3280075" y="467856"/>
                </a:cubicBezTo>
                <a:lnTo>
                  <a:pt x="3279959" y="468995"/>
                </a:lnTo>
                <a:cubicBezTo>
                  <a:pt x="3274648" y="469998"/>
                  <a:pt x="3269319" y="470939"/>
                  <a:pt x="3263742" y="470523"/>
                </a:cubicBezTo>
                <a:cubicBezTo>
                  <a:pt x="3232570" y="476033"/>
                  <a:pt x="3200690" y="478991"/>
                  <a:pt x="3168316" y="479514"/>
                </a:cubicBezTo>
                <a:lnTo>
                  <a:pt x="3151197" y="481127"/>
                </a:lnTo>
                <a:lnTo>
                  <a:pt x="3151171" y="480636"/>
                </a:lnTo>
                <a:lnTo>
                  <a:pt x="3150672" y="480669"/>
                </a:lnTo>
                <a:cubicBezTo>
                  <a:pt x="3150106" y="476896"/>
                  <a:pt x="3150079" y="473110"/>
                  <a:pt x="3150079" y="469318"/>
                </a:cubicBezTo>
                <a:close/>
                <a:moveTo>
                  <a:pt x="3150079" y="2166144"/>
                </a:moveTo>
                <a:cubicBezTo>
                  <a:pt x="3150079" y="2160506"/>
                  <a:pt x="3150138" y="2154882"/>
                  <a:pt x="3151450" y="2149296"/>
                </a:cubicBezTo>
                <a:cubicBezTo>
                  <a:pt x="3151408" y="2118214"/>
                  <a:pt x="3153857" y="2087572"/>
                  <a:pt x="3158914" y="2057565"/>
                </a:cubicBezTo>
                <a:lnTo>
                  <a:pt x="3159454" y="2050928"/>
                </a:lnTo>
                <a:cubicBezTo>
                  <a:pt x="3159623" y="2050923"/>
                  <a:pt x="3159792" y="2050918"/>
                  <a:pt x="3159960" y="2050865"/>
                </a:cubicBezTo>
                <a:cubicBezTo>
                  <a:pt x="3210236" y="1700770"/>
                  <a:pt x="3491275" y="1422199"/>
                  <a:pt x="3850126" y="1363267"/>
                </a:cubicBezTo>
                <a:lnTo>
                  <a:pt x="3850243" y="1362128"/>
                </a:lnTo>
                <a:cubicBezTo>
                  <a:pt x="3855551" y="1361126"/>
                  <a:pt x="3860879" y="1360185"/>
                  <a:pt x="3866455" y="1360601"/>
                </a:cubicBezTo>
                <a:cubicBezTo>
                  <a:pt x="3897639" y="1355088"/>
                  <a:pt x="3929531" y="1352130"/>
                  <a:pt x="3961917" y="1351607"/>
                </a:cubicBezTo>
                <a:lnTo>
                  <a:pt x="3979004" y="1349997"/>
                </a:lnTo>
                <a:lnTo>
                  <a:pt x="3979030" y="1350487"/>
                </a:lnTo>
                <a:lnTo>
                  <a:pt x="3979528" y="1350455"/>
                </a:lnTo>
                <a:lnTo>
                  <a:pt x="3980122" y="1361805"/>
                </a:lnTo>
                <a:cubicBezTo>
                  <a:pt x="3980122" y="1367441"/>
                  <a:pt x="3980064" y="1373063"/>
                  <a:pt x="3978752" y="1378647"/>
                </a:cubicBezTo>
                <a:cubicBezTo>
                  <a:pt x="3978794" y="1409736"/>
                  <a:pt x="3976343" y="1440385"/>
                  <a:pt x="3971285" y="1470397"/>
                </a:cubicBezTo>
                <a:lnTo>
                  <a:pt x="3970746" y="1477021"/>
                </a:lnTo>
                <a:cubicBezTo>
                  <a:pt x="3970577" y="1477026"/>
                  <a:pt x="3970408" y="1477030"/>
                  <a:pt x="3970241" y="1477083"/>
                </a:cubicBezTo>
                <a:cubicBezTo>
                  <a:pt x="3919965" y="1827177"/>
                  <a:pt x="3638926" y="2105749"/>
                  <a:pt x="3280075" y="2164681"/>
                </a:cubicBezTo>
                <a:lnTo>
                  <a:pt x="3279959" y="2165820"/>
                </a:lnTo>
                <a:cubicBezTo>
                  <a:pt x="3274648" y="2166823"/>
                  <a:pt x="3269319" y="2167764"/>
                  <a:pt x="3263742" y="2167348"/>
                </a:cubicBezTo>
                <a:cubicBezTo>
                  <a:pt x="3232570" y="2172858"/>
                  <a:pt x="3200690" y="2175816"/>
                  <a:pt x="3168316" y="2176339"/>
                </a:cubicBezTo>
                <a:lnTo>
                  <a:pt x="3151197" y="2177952"/>
                </a:lnTo>
                <a:lnTo>
                  <a:pt x="3151171" y="2177461"/>
                </a:lnTo>
                <a:lnTo>
                  <a:pt x="3150672" y="2177494"/>
                </a:lnTo>
                <a:cubicBezTo>
                  <a:pt x="3150106" y="2173722"/>
                  <a:pt x="3150079" y="2169936"/>
                  <a:pt x="3150079" y="2166144"/>
                </a:cubicBezTo>
                <a:close/>
                <a:moveTo>
                  <a:pt x="3150079" y="3862969"/>
                </a:moveTo>
                <a:cubicBezTo>
                  <a:pt x="3150079" y="3857331"/>
                  <a:pt x="3150138" y="3851707"/>
                  <a:pt x="3151450" y="3846121"/>
                </a:cubicBezTo>
                <a:cubicBezTo>
                  <a:pt x="3151408" y="3815039"/>
                  <a:pt x="3153857" y="3784397"/>
                  <a:pt x="3158914" y="3754390"/>
                </a:cubicBezTo>
                <a:lnTo>
                  <a:pt x="3159454" y="3747753"/>
                </a:lnTo>
                <a:cubicBezTo>
                  <a:pt x="3159623" y="3747748"/>
                  <a:pt x="3159792" y="3747743"/>
                  <a:pt x="3159960" y="3747690"/>
                </a:cubicBezTo>
                <a:cubicBezTo>
                  <a:pt x="3210236" y="3397595"/>
                  <a:pt x="3491275" y="3119024"/>
                  <a:pt x="3850126" y="3060092"/>
                </a:cubicBezTo>
                <a:lnTo>
                  <a:pt x="3850243" y="3058953"/>
                </a:lnTo>
                <a:cubicBezTo>
                  <a:pt x="3855551" y="3057951"/>
                  <a:pt x="3860879" y="3057010"/>
                  <a:pt x="3866455" y="3057426"/>
                </a:cubicBezTo>
                <a:cubicBezTo>
                  <a:pt x="3897639" y="3051913"/>
                  <a:pt x="3929531" y="3048955"/>
                  <a:pt x="3961917" y="3048432"/>
                </a:cubicBezTo>
                <a:lnTo>
                  <a:pt x="3979004" y="3046822"/>
                </a:lnTo>
                <a:lnTo>
                  <a:pt x="3979030" y="3047312"/>
                </a:lnTo>
                <a:lnTo>
                  <a:pt x="3979528" y="3047280"/>
                </a:lnTo>
                <a:lnTo>
                  <a:pt x="3980122" y="3058630"/>
                </a:lnTo>
                <a:cubicBezTo>
                  <a:pt x="3980122" y="3064266"/>
                  <a:pt x="3980064" y="3069889"/>
                  <a:pt x="3978752" y="3075472"/>
                </a:cubicBezTo>
                <a:cubicBezTo>
                  <a:pt x="3978794" y="3106561"/>
                  <a:pt x="3976343" y="3137210"/>
                  <a:pt x="3971285" y="3167222"/>
                </a:cubicBezTo>
                <a:lnTo>
                  <a:pt x="3970746" y="3173846"/>
                </a:lnTo>
                <a:cubicBezTo>
                  <a:pt x="3970577" y="3173851"/>
                  <a:pt x="3970408" y="3173856"/>
                  <a:pt x="3970241" y="3173908"/>
                </a:cubicBezTo>
                <a:cubicBezTo>
                  <a:pt x="3919965" y="3524002"/>
                  <a:pt x="3638926" y="3802574"/>
                  <a:pt x="3280075" y="3861506"/>
                </a:cubicBezTo>
                <a:lnTo>
                  <a:pt x="3279959" y="3862645"/>
                </a:lnTo>
                <a:cubicBezTo>
                  <a:pt x="3274648" y="3863648"/>
                  <a:pt x="3269319" y="3864589"/>
                  <a:pt x="3263742" y="3864173"/>
                </a:cubicBezTo>
                <a:cubicBezTo>
                  <a:pt x="3232570" y="3869683"/>
                  <a:pt x="3200690" y="3872641"/>
                  <a:pt x="3168316" y="3873164"/>
                </a:cubicBezTo>
                <a:lnTo>
                  <a:pt x="3151197" y="3874777"/>
                </a:lnTo>
                <a:lnTo>
                  <a:pt x="3151171" y="3874286"/>
                </a:lnTo>
                <a:lnTo>
                  <a:pt x="3150672" y="3874319"/>
                </a:lnTo>
                <a:cubicBezTo>
                  <a:pt x="3150106" y="3870547"/>
                  <a:pt x="3150079" y="3866761"/>
                  <a:pt x="3150079" y="3862969"/>
                </a:cubicBezTo>
                <a:close/>
                <a:moveTo>
                  <a:pt x="2442890" y="1181049"/>
                </a:moveTo>
                <a:cubicBezTo>
                  <a:pt x="2718080" y="1121906"/>
                  <a:pt x="2932923" y="907109"/>
                  <a:pt x="2986199" y="636203"/>
                </a:cubicBezTo>
                <a:cubicBezTo>
                  <a:pt x="2711009" y="695346"/>
                  <a:pt x="2496165" y="910143"/>
                  <a:pt x="2442890" y="1181049"/>
                </a:cubicBezTo>
                <a:close/>
                <a:moveTo>
                  <a:pt x="2442890" y="1493690"/>
                </a:moveTo>
                <a:cubicBezTo>
                  <a:pt x="2496166" y="1762469"/>
                  <a:pt x="2711009" y="1975579"/>
                  <a:pt x="2986199" y="2034258"/>
                </a:cubicBezTo>
                <a:cubicBezTo>
                  <a:pt x="2932924" y="1765479"/>
                  <a:pt x="2718080" y="1552369"/>
                  <a:pt x="2442890" y="1493690"/>
                </a:cubicBezTo>
                <a:close/>
                <a:moveTo>
                  <a:pt x="2442890" y="2877874"/>
                </a:moveTo>
                <a:cubicBezTo>
                  <a:pt x="2718080" y="2818731"/>
                  <a:pt x="2932923" y="2603934"/>
                  <a:pt x="2986199" y="2333028"/>
                </a:cubicBezTo>
                <a:cubicBezTo>
                  <a:pt x="2711009" y="2392171"/>
                  <a:pt x="2496165" y="2606968"/>
                  <a:pt x="2442890" y="2877874"/>
                </a:cubicBezTo>
                <a:close/>
                <a:moveTo>
                  <a:pt x="2442890" y="3190516"/>
                </a:moveTo>
                <a:cubicBezTo>
                  <a:pt x="2496166" y="3459294"/>
                  <a:pt x="2711009" y="3672404"/>
                  <a:pt x="2986199" y="3731083"/>
                </a:cubicBezTo>
                <a:cubicBezTo>
                  <a:pt x="2932924" y="3462304"/>
                  <a:pt x="2718080" y="3249194"/>
                  <a:pt x="2442890" y="3190516"/>
                </a:cubicBezTo>
                <a:close/>
                <a:moveTo>
                  <a:pt x="2410871" y="4305008"/>
                </a:moveTo>
                <a:lnTo>
                  <a:pt x="2439316" y="4255797"/>
                </a:lnTo>
                <a:cubicBezTo>
                  <a:pt x="2564553" y="4070062"/>
                  <a:pt x="2765510" y="3937139"/>
                  <a:pt x="2999569" y="3898397"/>
                </a:cubicBezTo>
                <a:lnTo>
                  <a:pt x="2999686" y="3897249"/>
                </a:lnTo>
                <a:cubicBezTo>
                  <a:pt x="3004995" y="3896239"/>
                  <a:pt x="3010323" y="3895291"/>
                  <a:pt x="3015899" y="3895710"/>
                </a:cubicBezTo>
                <a:cubicBezTo>
                  <a:pt x="3047082" y="3890153"/>
                  <a:pt x="3078975" y="3887172"/>
                  <a:pt x="3111360" y="3886645"/>
                </a:cubicBezTo>
                <a:lnTo>
                  <a:pt x="3128448" y="3885022"/>
                </a:lnTo>
                <a:lnTo>
                  <a:pt x="3128474" y="3885516"/>
                </a:lnTo>
                <a:lnTo>
                  <a:pt x="3128972" y="3885483"/>
                </a:lnTo>
                <a:lnTo>
                  <a:pt x="3129566" y="3896923"/>
                </a:lnTo>
                <a:cubicBezTo>
                  <a:pt x="3129566" y="3902604"/>
                  <a:pt x="3129507" y="3908271"/>
                  <a:pt x="3128195" y="3913899"/>
                </a:cubicBezTo>
                <a:cubicBezTo>
                  <a:pt x="3128237" y="3945234"/>
                  <a:pt x="3125787" y="3976125"/>
                  <a:pt x="3120728" y="4006375"/>
                </a:cubicBezTo>
                <a:lnTo>
                  <a:pt x="3120190" y="4013051"/>
                </a:lnTo>
                <a:cubicBezTo>
                  <a:pt x="3120020" y="4013056"/>
                  <a:pt x="3119852" y="4013061"/>
                  <a:pt x="3119684" y="4013114"/>
                </a:cubicBezTo>
                <a:cubicBezTo>
                  <a:pt x="3107502" y="4098618"/>
                  <a:pt x="3081770" y="4179889"/>
                  <a:pt x="3044567" y="4254710"/>
                </a:cubicBezTo>
                <a:lnTo>
                  <a:pt x="3014445" y="4305008"/>
                </a:lnTo>
                <a:lnTo>
                  <a:pt x="2860336" y="4305008"/>
                </a:lnTo>
                <a:lnTo>
                  <a:pt x="2887018" y="4271827"/>
                </a:lnTo>
                <a:cubicBezTo>
                  <a:pt x="2934773" y="4199373"/>
                  <a:pt x="2968952" y="4117553"/>
                  <a:pt x="2986199" y="4029853"/>
                </a:cubicBezTo>
                <a:cubicBezTo>
                  <a:pt x="2839947" y="4061285"/>
                  <a:pt x="2710740" y="4136681"/>
                  <a:pt x="2614045" y="4241205"/>
                </a:cubicBezTo>
                <a:lnTo>
                  <a:pt x="2561922" y="4305008"/>
                </a:lnTo>
                <a:close/>
                <a:moveTo>
                  <a:pt x="2376360" y="0"/>
                </a:moveTo>
                <a:lnTo>
                  <a:pt x="2524998" y="0"/>
                </a:lnTo>
                <a:lnTo>
                  <a:pt x="2547226" y="44350"/>
                </a:lnTo>
                <a:cubicBezTo>
                  <a:pt x="2646819" y="191052"/>
                  <a:pt x="2803160" y="298404"/>
                  <a:pt x="2986199" y="337433"/>
                </a:cubicBezTo>
                <a:cubicBezTo>
                  <a:pt x="2967274" y="241952"/>
                  <a:pt x="2927959" y="153496"/>
                  <a:pt x="2872691" y="76659"/>
                </a:cubicBezTo>
                <a:lnTo>
                  <a:pt x="2804464" y="0"/>
                </a:lnTo>
                <a:lnTo>
                  <a:pt x="2972839" y="0"/>
                </a:lnTo>
                <a:lnTo>
                  <a:pt x="3035473" y="96778"/>
                </a:lnTo>
                <a:cubicBezTo>
                  <a:pt x="3077594" y="175780"/>
                  <a:pt x="3106535" y="262463"/>
                  <a:pt x="3119686" y="354040"/>
                </a:cubicBezTo>
                <a:cubicBezTo>
                  <a:pt x="3119853" y="354093"/>
                  <a:pt x="3120023" y="354098"/>
                  <a:pt x="3120191" y="354103"/>
                </a:cubicBezTo>
                <a:lnTo>
                  <a:pt x="3120732" y="360740"/>
                </a:lnTo>
                <a:cubicBezTo>
                  <a:pt x="3125788" y="390746"/>
                  <a:pt x="3128238" y="421389"/>
                  <a:pt x="3128196" y="452471"/>
                </a:cubicBezTo>
                <a:cubicBezTo>
                  <a:pt x="3129508" y="458057"/>
                  <a:pt x="3129566" y="463681"/>
                  <a:pt x="3129566" y="469318"/>
                </a:cubicBezTo>
                <a:cubicBezTo>
                  <a:pt x="3129566" y="473110"/>
                  <a:pt x="3129539" y="476896"/>
                  <a:pt x="3128973" y="480669"/>
                </a:cubicBezTo>
                <a:lnTo>
                  <a:pt x="3128474" y="480636"/>
                </a:lnTo>
                <a:lnTo>
                  <a:pt x="3128448" y="481127"/>
                </a:lnTo>
                <a:lnTo>
                  <a:pt x="3111330" y="479514"/>
                </a:lnTo>
                <a:cubicBezTo>
                  <a:pt x="3078956" y="478991"/>
                  <a:pt x="3047075" y="476033"/>
                  <a:pt x="3015903" y="470523"/>
                </a:cubicBezTo>
                <a:cubicBezTo>
                  <a:pt x="3010326" y="470939"/>
                  <a:pt x="3004997" y="469998"/>
                  <a:pt x="2999687" y="468995"/>
                </a:cubicBezTo>
                <a:lnTo>
                  <a:pt x="2999571" y="467856"/>
                </a:lnTo>
                <a:cubicBezTo>
                  <a:pt x="2758165" y="428211"/>
                  <a:pt x="2551973" y="289169"/>
                  <a:pt x="2428199" y="95636"/>
                </a:cubicBezTo>
                <a:close/>
                <a:moveTo>
                  <a:pt x="2299523" y="1313979"/>
                </a:moveTo>
                <a:cubicBezTo>
                  <a:pt x="2299523" y="1308297"/>
                  <a:pt x="2299582" y="1302628"/>
                  <a:pt x="2300894" y="1296998"/>
                </a:cubicBezTo>
                <a:cubicBezTo>
                  <a:pt x="2300852" y="1265670"/>
                  <a:pt x="2303301" y="1234785"/>
                  <a:pt x="2308358" y="1204541"/>
                </a:cubicBezTo>
                <a:lnTo>
                  <a:pt x="2308898" y="1197851"/>
                </a:lnTo>
                <a:cubicBezTo>
                  <a:pt x="2309067" y="1197846"/>
                  <a:pt x="2309236" y="1197841"/>
                  <a:pt x="2309404" y="1197788"/>
                </a:cubicBezTo>
                <a:cubicBezTo>
                  <a:pt x="2359680" y="844922"/>
                  <a:pt x="2640719" y="564145"/>
                  <a:pt x="2999570" y="504747"/>
                </a:cubicBezTo>
                <a:lnTo>
                  <a:pt x="2999687" y="503599"/>
                </a:lnTo>
                <a:cubicBezTo>
                  <a:pt x="3004995" y="502589"/>
                  <a:pt x="3010323" y="501641"/>
                  <a:pt x="3015899" y="502060"/>
                </a:cubicBezTo>
                <a:cubicBezTo>
                  <a:pt x="3047083" y="496503"/>
                  <a:pt x="3078975" y="493522"/>
                  <a:pt x="3111361" y="492995"/>
                </a:cubicBezTo>
                <a:lnTo>
                  <a:pt x="3128448" y="491372"/>
                </a:lnTo>
                <a:lnTo>
                  <a:pt x="3128474" y="491866"/>
                </a:lnTo>
                <a:lnTo>
                  <a:pt x="3128972" y="491833"/>
                </a:lnTo>
                <a:lnTo>
                  <a:pt x="3129566" y="503273"/>
                </a:lnTo>
                <a:cubicBezTo>
                  <a:pt x="3129566" y="508954"/>
                  <a:pt x="3129508" y="514621"/>
                  <a:pt x="3128196" y="520249"/>
                </a:cubicBezTo>
                <a:cubicBezTo>
                  <a:pt x="3128238" y="551584"/>
                  <a:pt x="3125787" y="582475"/>
                  <a:pt x="3120729" y="612725"/>
                </a:cubicBezTo>
                <a:lnTo>
                  <a:pt x="3120190" y="619401"/>
                </a:lnTo>
                <a:cubicBezTo>
                  <a:pt x="3120021" y="619406"/>
                  <a:pt x="3119852" y="619411"/>
                  <a:pt x="3119685" y="619464"/>
                </a:cubicBezTo>
                <a:cubicBezTo>
                  <a:pt x="3069409" y="972329"/>
                  <a:pt x="2788370" y="1253106"/>
                  <a:pt x="2429519" y="1312505"/>
                </a:cubicBezTo>
                <a:lnTo>
                  <a:pt x="2429403" y="1313653"/>
                </a:lnTo>
                <a:cubicBezTo>
                  <a:pt x="2424092" y="1314664"/>
                  <a:pt x="2418763" y="1315612"/>
                  <a:pt x="2413186" y="1315193"/>
                </a:cubicBezTo>
                <a:cubicBezTo>
                  <a:pt x="2382014" y="1320747"/>
                  <a:pt x="2350134" y="1323728"/>
                  <a:pt x="2317760" y="1324255"/>
                </a:cubicBezTo>
                <a:lnTo>
                  <a:pt x="2300641" y="1325881"/>
                </a:lnTo>
                <a:lnTo>
                  <a:pt x="2300615" y="1325386"/>
                </a:lnTo>
                <a:lnTo>
                  <a:pt x="2300116" y="1325419"/>
                </a:lnTo>
                <a:cubicBezTo>
                  <a:pt x="2299550" y="1321617"/>
                  <a:pt x="2299523" y="1317801"/>
                  <a:pt x="2299523" y="1313979"/>
                </a:cubicBezTo>
                <a:close/>
                <a:moveTo>
                  <a:pt x="2299523" y="1361805"/>
                </a:moveTo>
                <a:lnTo>
                  <a:pt x="2300117" y="1350455"/>
                </a:lnTo>
                <a:lnTo>
                  <a:pt x="2300615" y="1350487"/>
                </a:lnTo>
                <a:lnTo>
                  <a:pt x="2300641" y="1349997"/>
                </a:lnTo>
                <a:lnTo>
                  <a:pt x="2317729" y="1351607"/>
                </a:lnTo>
                <a:cubicBezTo>
                  <a:pt x="2350114" y="1352130"/>
                  <a:pt x="2382007" y="1355088"/>
                  <a:pt x="2413190" y="1360601"/>
                </a:cubicBezTo>
                <a:cubicBezTo>
                  <a:pt x="2418766" y="1360185"/>
                  <a:pt x="2424094" y="1361126"/>
                  <a:pt x="2429403" y="1362128"/>
                </a:cubicBezTo>
                <a:lnTo>
                  <a:pt x="2429520" y="1363267"/>
                </a:lnTo>
                <a:cubicBezTo>
                  <a:pt x="2788370" y="1422199"/>
                  <a:pt x="3069409" y="1700770"/>
                  <a:pt x="3119686" y="2050865"/>
                </a:cubicBezTo>
                <a:cubicBezTo>
                  <a:pt x="3119853" y="2050918"/>
                  <a:pt x="3120023" y="2050923"/>
                  <a:pt x="3120191" y="2050928"/>
                </a:cubicBezTo>
                <a:lnTo>
                  <a:pt x="3120732" y="2057565"/>
                </a:lnTo>
                <a:cubicBezTo>
                  <a:pt x="3125788" y="2087572"/>
                  <a:pt x="3128238" y="2118214"/>
                  <a:pt x="3128196" y="2149296"/>
                </a:cubicBezTo>
                <a:cubicBezTo>
                  <a:pt x="3129508" y="2154882"/>
                  <a:pt x="3129566" y="2160506"/>
                  <a:pt x="3129566" y="2166144"/>
                </a:cubicBezTo>
                <a:cubicBezTo>
                  <a:pt x="3129566" y="2169936"/>
                  <a:pt x="3129539" y="2173722"/>
                  <a:pt x="3128973" y="2177494"/>
                </a:cubicBezTo>
                <a:lnTo>
                  <a:pt x="3128474" y="2177461"/>
                </a:lnTo>
                <a:lnTo>
                  <a:pt x="3128448" y="2177952"/>
                </a:lnTo>
                <a:lnTo>
                  <a:pt x="3111330" y="2176339"/>
                </a:lnTo>
                <a:cubicBezTo>
                  <a:pt x="3078956" y="2175816"/>
                  <a:pt x="3047075" y="2172858"/>
                  <a:pt x="3015903" y="2167348"/>
                </a:cubicBezTo>
                <a:cubicBezTo>
                  <a:pt x="3010326" y="2167764"/>
                  <a:pt x="3004997" y="2166823"/>
                  <a:pt x="2999687" y="2165820"/>
                </a:cubicBezTo>
                <a:lnTo>
                  <a:pt x="2999571" y="2164681"/>
                </a:lnTo>
                <a:cubicBezTo>
                  <a:pt x="2640719" y="2105749"/>
                  <a:pt x="2359680" y="1827177"/>
                  <a:pt x="2309405" y="1477083"/>
                </a:cubicBezTo>
                <a:cubicBezTo>
                  <a:pt x="2309237" y="1477030"/>
                  <a:pt x="2309069" y="1477026"/>
                  <a:pt x="2308899" y="1477021"/>
                </a:cubicBezTo>
                <a:lnTo>
                  <a:pt x="2308361" y="1470397"/>
                </a:lnTo>
                <a:cubicBezTo>
                  <a:pt x="2303302" y="1440385"/>
                  <a:pt x="2300852" y="1409736"/>
                  <a:pt x="2300894" y="1378647"/>
                </a:cubicBezTo>
                <a:cubicBezTo>
                  <a:pt x="2299582" y="1373063"/>
                  <a:pt x="2299523" y="1367441"/>
                  <a:pt x="2299523" y="1361805"/>
                </a:cubicBezTo>
                <a:close/>
                <a:moveTo>
                  <a:pt x="2299523" y="3010804"/>
                </a:moveTo>
                <a:cubicBezTo>
                  <a:pt x="2299523" y="3005122"/>
                  <a:pt x="2299582" y="2999453"/>
                  <a:pt x="2300894" y="2993823"/>
                </a:cubicBezTo>
                <a:cubicBezTo>
                  <a:pt x="2300852" y="2962495"/>
                  <a:pt x="2303301" y="2931610"/>
                  <a:pt x="2308358" y="2901366"/>
                </a:cubicBezTo>
                <a:lnTo>
                  <a:pt x="2308898" y="2894676"/>
                </a:lnTo>
                <a:cubicBezTo>
                  <a:pt x="2309067" y="2894671"/>
                  <a:pt x="2309236" y="2894666"/>
                  <a:pt x="2309404" y="2894613"/>
                </a:cubicBezTo>
                <a:cubicBezTo>
                  <a:pt x="2359680" y="2541747"/>
                  <a:pt x="2640719" y="2260970"/>
                  <a:pt x="2999570" y="2201572"/>
                </a:cubicBezTo>
                <a:lnTo>
                  <a:pt x="2999687" y="2200424"/>
                </a:lnTo>
                <a:cubicBezTo>
                  <a:pt x="3004995" y="2199414"/>
                  <a:pt x="3010323" y="2198466"/>
                  <a:pt x="3015899" y="2198885"/>
                </a:cubicBezTo>
                <a:cubicBezTo>
                  <a:pt x="3047083" y="2193328"/>
                  <a:pt x="3078975" y="2190347"/>
                  <a:pt x="3111361" y="2189820"/>
                </a:cubicBezTo>
                <a:lnTo>
                  <a:pt x="3128448" y="2188197"/>
                </a:lnTo>
                <a:lnTo>
                  <a:pt x="3128474" y="2188691"/>
                </a:lnTo>
                <a:lnTo>
                  <a:pt x="3128972" y="2188658"/>
                </a:lnTo>
                <a:lnTo>
                  <a:pt x="3129566" y="2200098"/>
                </a:lnTo>
                <a:cubicBezTo>
                  <a:pt x="3129566" y="2205779"/>
                  <a:pt x="3129508" y="2211446"/>
                  <a:pt x="3128196" y="2217074"/>
                </a:cubicBezTo>
                <a:cubicBezTo>
                  <a:pt x="3128238" y="2248409"/>
                  <a:pt x="3125787" y="2279300"/>
                  <a:pt x="3120729" y="2309550"/>
                </a:cubicBezTo>
                <a:lnTo>
                  <a:pt x="3120190" y="2316226"/>
                </a:lnTo>
                <a:cubicBezTo>
                  <a:pt x="3120021" y="2316231"/>
                  <a:pt x="3119852" y="2316236"/>
                  <a:pt x="3119685" y="2316289"/>
                </a:cubicBezTo>
                <a:cubicBezTo>
                  <a:pt x="3069409" y="2669154"/>
                  <a:pt x="2788370" y="2949931"/>
                  <a:pt x="2429519" y="3009330"/>
                </a:cubicBezTo>
                <a:lnTo>
                  <a:pt x="2429403" y="3010478"/>
                </a:lnTo>
                <a:cubicBezTo>
                  <a:pt x="2424092" y="3011489"/>
                  <a:pt x="2418763" y="3012437"/>
                  <a:pt x="2413186" y="3012018"/>
                </a:cubicBezTo>
                <a:cubicBezTo>
                  <a:pt x="2382014" y="3017572"/>
                  <a:pt x="2350134" y="3020553"/>
                  <a:pt x="2317760" y="3021080"/>
                </a:cubicBezTo>
                <a:lnTo>
                  <a:pt x="2300641" y="3022706"/>
                </a:lnTo>
                <a:lnTo>
                  <a:pt x="2300615" y="3022211"/>
                </a:lnTo>
                <a:lnTo>
                  <a:pt x="2300116" y="3022244"/>
                </a:lnTo>
                <a:cubicBezTo>
                  <a:pt x="2299550" y="3018442"/>
                  <a:pt x="2299523" y="3014626"/>
                  <a:pt x="2299523" y="3010804"/>
                </a:cubicBezTo>
                <a:close/>
                <a:moveTo>
                  <a:pt x="2299523" y="3058630"/>
                </a:moveTo>
                <a:lnTo>
                  <a:pt x="2300117" y="3047280"/>
                </a:lnTo>
                <a:lnTo>
                  <a:pt x="2300615" y="3047312"/>
                </a:lnTo>
                <a:lnTo>
                  <a:pt x="2300641" y="3046822"/>
                </a:lnTo>
                <a:lnTo>
                  <a:pt x="2317729" y="3048432"/>
                </a:lnTo>
                <a:cubicBezTo>
                  <a:pt x="2350114" y="3048955"/>
                  <a:pt x="2382007" y="3051913"/>
                  <a:pt x="2413190" y="3057426"/>
                </a:cubicBezTo>
                <a:cubicBezTo>
                  <a:pt x="2418766" y="3057010"/>
                  <a:pt x="2424094" y="3057951"/>
                  <a:pt x="2429403" y="3058953"/>
                </a:cubicBezTo>
                <a:lnTo>
                  <a:pt x="2429520" y="3060092"/>
                </a:lnTo>
                <a:cubicBezTo>
                  <a:pt x="2788370" y="3119024"/>
                  <a:pt x="3069409" y="3397595"/>
                  <a:pt x="3119686" y="3747690"/>
                </a:cubicBezTo>
                <a:cubicBezTo>
                  <a:pt x="3119853" y="3747743"/>
                  <a:pt x="3120023" y="3747748"/>
                  <a:pt x="3120191" y="3747753"/>
                </a:cubicBezTo>
                <a:lnTo>
                  <a:pt x="3120732" y="3754390"/>
                </a:lnTo>
                <a:cubicBezTo>
                  <a:pt x="3125788" y="3784397"/>
                  <a:pt x="3128238" y="3815039"/>
                  <a:pt x="3128196" y="3846121"/>
                </a:cubicBezTo>
                <a:cubicBezTo>
                  <a:pt x="3129508" y="3851707"/>
                  <a:pt x="3129566" y="3857331"/>
                  <a:pt x="3129566" y="3862969"/>
                </a:cubicBezTo>
                <a:cubicBezTo>
                  <a:pt x="3129566" y="3866761"/>
                  <a:pt x="3129539" y="3870547"/>
                  <a:pt x="3128973" y="3874319"/>
                </a:cubicBezTo>
                <a:lnTo>
                  <a:pt x="3128474" y="3874286"/>
                </a:lnTo>
                <a:lnTo>
                  <a:pt x="3128448" y="3874777"/>
                </a:lnTo>
                <a:lnTo>
                  <a:pt x="3111330" y="3873164"/>
                </a:lnTo>
                <a:cubicBezTo>
                  <a:pt x="3078956" y="3872641"/>
                  <a:pt x="3047075" y="3869683"/>
                  <a:pt x="3015903" y="3864173"/>
                </a:cubicBezTo>
                <a:cubicBezTo>
                  <a:pt x="3010326" y="3864589"/>
                  <a:pt x="3004997" y="3863648"/>
                  <a:pt x="2999687" y="3862645"/>
                </a:cubicBezTo>
                <a:lnTo>
                  <a:pt x="2999571" y="3861506"/>
                </a:lnTo>
                <a:cubicBezTo>
                  <a:pt x="2640719" y="3802574"/>
                  <a:pt x="2359680" y="3524002"/>
                  <a:pt x="2309405" y="3173908"/>
                </a:cubicBezTo>
                <a:cubicBezTo>
                  <a:pt x="2309237" y="3173856"/>
                  <a:pt x="2309069" y="3173851"/>
                  <a:pt x="2308899" y="3173846"/>
                </a:cubicBezTo>
                <a:lnTo>
                  <a:pt x="2308361" y="3167222"/>
                </a:lnTo>
                <a:cubicBezTo>
                  <a:pt x="2303302" y="3137210"/>
                  <a:pt x="2300852" y="3106561"/>
                  <a:pt x="2300894" y="3075472"/>
                </a:cubicBezTo>
                <a:cubicBezTo>
                  <a:pt x="2299582" y="3069889"/>
                  <a:pt x="2299523" y="3064266"/>
                  <a:pt x="2299523" y="3058630"/>
                </a:cubicBezTo>
                <a:close/>
                <a:moveTo>
                  <a:pt x="1601297" y="636203"/>
                </a:moveTo>
                <a:cubicBezTo>
                  <a:pt x="1654573" y="907109"/>
                  <a:pt x="1869416" y="1121906"/>
                  <a:pt x="2144606" y="1181049"/>
                </a:cubicBezTo>
                <a:cubicBezTo>
                  <a:pt x="2091331" y="910143"/>
                  <a:pt x="1876487" y="695346"/>
                  <a:pt x="1601297" y="636203"/>
                </a:cubicBezTo>
                <a:close/>
                <a:moveTo>
                  <a:pt x="1601297" y="2333028"/>
                </a:moveTo>
                <a:cubicBezTo>
                  <a:pt x="1654573" y="2603934"/>
                  <a:pt x="1869416" y="2818731"/>
                  <a:pt x="2144606" y="2877874"/>
                </a:cubicBezTo>
                <a:cubicBezTo>
                  <a:pt x="2091331" y="2606968"/>
                  <a:pt x="1876487" y="2392171"/>
                  <a:pt x="1601297" y="2333028"/>
                </a:cubicBezTo>
                <a:close/>
                <a:moveTo>
                  <a:pt x="1601295" y="2034258"/>
                </a:moveTo>
                <a:cubicBezTo>
                  <a:pt x="1876485" y="1975579"/>
                  <a:pt x="2091328" y="1762469"/>
                  <a:pt x="2144604" y="1493690"/>
                </a:cubicBezTo>
                <a:cubicBezTo>
                  <a:pt x="1869414" y="1552369"/>
                  <a:pt x="1654570" y="1765479"/>
                  <a:pt x="1601295" y="2034258"/>
                </a:cubicBezTo>
                <a:close/>
                <a:moveTo>
                  <a:pt x="1601295" y="3731083"/>
                </a:moveTo>
                <a:cubicBezTo>
                  <a:pt x="1876485" y="3672404"/>
                  <a:pt x="2091328" y="3459294"/>
                  <a:pt x="2144604" y="3190516"/>
                </a:cubicBezTo>
                <a:cubicBezTo>
                  <a:pt x="1869414" y="3249194"/>
                  <a:pt x="1654570" y="3462304"/>
                  <a:pt x="1601295" y="3731083"/>
                </a:cubicBezTo>
                <a:close/>
                <a:moveTo>
                  <a:pt x="1457930" y="503273"/>
                </a:moveTo>
                <a:lnTo>
                  <a:pt x="1458524" y="491833"/>
                </a:lnTo>
                <a:lnTo>
                  <a:pt x="1459022" y="491866"/>
                </a:lnTo>
                <a:lnTo>
                  <a:pt x="1459048" y="491372"/>
                </a:lnTo>
                <a:lnTo>
                  <a:pt x="1476135" y="492995"/>
                </a:lnTo>
                <a:cubicBezTo>
                  <a:pt x="1508521" y="493522"/>
                  <a:pt x="1540413" y="496503"/>
                  <a:pt x="1571597" y="502060"/>
                </a:cubicBezTo>
                <a:cubicBezTo>
                  <a:pt x="1577173" y="501641"/>
                  <a:pt x="1582501" y="502589"/>
                  <a:pt x="1587809" y="503599"/>
                </a:cubicBezTo>
                <a:lnTo>
                  <a:pt x="1587926" y="504747"/>
                </a:lnTo>
                <a:cubicBezTo>
                  <a:pt x="1946777" y="564145"/>
                  <a:pt x="2227816" y="844922"/>
                  <a:pt x="2278092" y="1197788"/>
                </a:cubicBezTo>
                <a:cubicBezTo>
                  <a:pt x="2278260" y="1197841"/>
                  <a:pt x="2278429" y="1197846"/>
                  <a:pt x="2278598" y="1197851"/>
                </a:cubicBezTo>
                <a:lnTo>
                  <a:pt x="2279138" y="1204541"/>
                </a:lnTo>
                <a:cubicBezTo>
                  <a:pt x="2284195" y="1234785"/>
                  <a:pt x="2286644" y="1265670"/>
                  <a:pt x="2286602" y="1296998"/>
                </a:cubicBezTo>
                <a:cubicBezTo>
                  <a:pt x="2287914" y="1302628"/>
                  <a:pt x="2287973" y="1308297"/>
                  <a:pt x="2287973" y="1313979"/>
                </a:cubicBezTo>
                <a:cubicBezTo>
                  <a:pt x="2287973" y="1317801"/>
                  <a:pt x="2287946" y="1321617"/>
                  <a:pt x="2287380" y="1325419"/>
                </a:cubicBezTo>
                <a:lnTo>
                  <a:pt x="2286881" y="1325386"/>
                </a:lnTo>
                <a:lnTo>
                  <a:pt x="2286855" y="1325881"/>
                </a:lnTo>
                <a:lnTo>
                  <a:pt x="2269736" y="1324255"/>
                </a:lnTo>
                <a:cubicBezTo>
                  <a:pt x="2237362" y="1323728"/>
                  <a:pt x="2205482" y="1320747"/>
                  <a:pt x="2174310" y="1315193"/>
                </a:cubicBezTo>
                <a:cubicBezTo>
                  <a:pt x="2168733" y="1315612"/>
                  <a:pt x="2163404" y="1314664"/>
                  <a:pt x="2158093" y="1313653"/>
                </a:cubicBezTo>
                <a:lnTo>
                  <a:pt x="2157977" y="1312505"/>
                </a:lnTo>
                <a:cubicBezTo>
                  <a:pt x="1799126" y="1253106"/>
                  <a:pt x="1518087" y="972329"/>
                  <a:pt x="1467811" y="619464"/>
                </a:cubicBezTo>
                <a:cubicBezTo>
                  <a:pt x="1467644" y="619411"/>
                  <a:pt x="1467475" y="619406"/>
                  <a:pt x="1467306" y="619401"/>
                </a:cubicBezTo>
                <a:lnTo>
                  <a:pt x="1466767" y="612725"/>
                </a:lnTo>
                <a:cubicBezTo>
                  <a:pt x="1461709" y="582475"/>
                  <a:pt x="1459258" y="551584"/>
                  <a:pt x="1459300" y="520249"/>
                </a:cubicBezTo>
                <a:cubicBezTo>
                  <a:pt x="1457988" y="514621"/>
                  <a:pt x="1457930" y="508954"/>
                  <a:pt x="1457930" y="503273"/>
                </a:cubicBezTo>
                <a:close/>
                <a:moveTo>
                  <a:pt x="1457930" y="2200098"/>
                </a:moveTo>
                <a:lnTo>
                  <a:pt x="1458524" y="2188658"/>
                </a:lnTo>
                <a:lnTo>
                  <a:pt x="1459022" y="2188691"/>
                </a:lnTo>
                <a:lnTo>
                  <a:pt x="1459048" y="2188197"/>
                </a:lnTo>
                <a:lnTo>
                  <a:pt x="1476135" y="2189820"/>
                </a:lnTo>
                <a:cubicBezTo>
                  <a:pt x="1508521" y="2190347"/>
                  <a:pt x="1540413" y="2193328"/>
                  <a:pt x="1571597" y="2198885"/>
                </a:cubicBezTo>
                <a:cubicBezTo>
                  <a:pt x="1577173" y="2198466"/>
                  <a:pt x="1582501" y="2199414"/>
                  <a:pt x="1587809" y="2200424"/>
                </a:cubicBezTo>
                <a:lnTo>
                  <a:pt x="1587926" y="2201572"/>
                </a:lnTo>
                <a:cubicBezTo>
                  <a:pt x="1946777" y="2260970"/>
                  <a:pt x="2227816" y="2541747"/>
                  <a:pt x="2278092" y="2894613"/>
                </a:cubicBezTo>
                <a:cubicBezTo>
                  <a:pt x="2278260" y="2894666"/>
                  <a:pt x="2278429" y="2894671"/>
                  <a:pt x="2278598" y="2894676"/>
                </a:cubicBezTo>
                <a:lnTo>
                  <a:pt x="2279138" y="2901366"/>
                </a:lnTo>
                <a:cubicBezTo>
                  <a:pt x="2284195" y="2931610"/>
                  <a:pt x="2286644" y="2962495"/>
                  <a:pt x="2286602" y="2993823"/>
                </a:cubicBezTo>
                <a:cubicBezTo>
                  <a:pt x="2287914" y="2999453"/>
                  <a:pt x="2287973" y="3005122"/>
                  <a:pt x="2287973" y="3010804"/>
                </a:cubicBezTo>
                <a:cubicBezTo>
                  <a:pt x="2287973" y="3014626"/>
                  <a:pt x="2287946" y="3018442"/>
                  <a:pt x="2287380" y="3022244"/>
                </a:cubicBezTo>
                <a:lnTo>
                  <a:pt x="2286881" y="3022211"/>
                </a:lnTo>
                <a:lnTo>
                  <a:pt x="2286855" y="3022706"/>
                </a:lnTo>
                <a:lnTo>
                  <a:pt x="2269736" y="3021080"/>
                </a:lnTo>
                <a:cubicBezTo>
                  <a:pt x="2237362" y="3020553"/>
                  <a:pt x="2205482" y="3017572"/>
                  <a:pt x="2174310" y="3012018"/>
                </a:cubicBezTo>
                <a:cubicBezTo>
                  <a:pt x="2168733" y="3012437"/>
                  <a:pt x="2163404" y="3011489"/>
                  <a:pt x="2158093" y="3010478"/>
                </a:cubicBezTo>
                <a:lnTo>
                  <a:pt x="2157977" y="3009330"/>
                </a:lnTo>
                <a:cubicBezTo>
                  <a:pt x="1799126" y="2949931"/>
                  <a:pt x="1518087" y="2669154"/>
                  <a:pt x="1467811" y="2316289"/>
                </a:cubicBezTo>
                <a:cubicBezTo>
                  <a:pt x="1467644" y="2316236"/>
                  <a:pt x="1467475" y="2316231"/>
                  <a:pt x="1467306" y="2316226"/>
                </a:cubicBezTo>
                <a:lnTo>
                  <a:pt x="1466767" y="2309550"/>
                </a:lnTo>
                <a:cubicBezTo>
                  <a:pt x="1461709" y="2279300"/>
                  <a:pt x="1459258" y="2248409"/>
                  <a:pt x="1459300" y="2217074"/>
                </a:cubicBezTo>
                <a:cubicBezTo>
                  <a:pt x="1457988" y="2211446"/>
                  <a:pt x="1457930" y="2205779"/>
                  <a:pt x="1457930" y="2200098"/>
                </a:cubicBezTo>
                <a:close/>
                <a:moveTo>
                  <a:pt x="1457930" y="3896923"/>
                </a:moveTo>
                <a:lnTo>
                  <a:pt x="1458524" y="3885483"/>
                </a:lnTo>
                <a:lnTo>
                  <a:pt x="1459022" y="3885516"/>
                </a:lnTo>
                <a:lnTo>
                  <a:pt x="1459048" y="3885022"/>
                </a:lnTo>
                <a:lnTo>
                  <a:pt x="1476135" y="3886645"/>
                </a:lnTo>
                <a:cubicBezTo>
                  <a:pt x="1508521" y="3887172"/>
                  <a:pt x="1540413" y="3890153"/>
                  <a:pt x="1571597" y="3895710"/>
                </a:cubicBezTo>
                <a:cubicBezTo>
                  <a:pt x="1577173" y="3895291"/>
                  <a:pt x="1582501" y="3896239"/>
                  <a:pt x="1587809" y="3897249"/>
                </a:cubicBezTo>
                <a:lnTo>
                  <a:pt x="1587926" y="3898397"/>
                </a:lnTo>
                <a:cubicBezTo>
                  <a:pt x="1821986" y="3937139"/>
                  <a:pt x="2022942" y="4070062"/>
                  <a:pt x="2148179" y="4255797"/>
                </a:cubicBezTo>
                <a:lnTo>
                  <a:pt x="2176624" y="4305008"/>
                </a:lnTo>
                <a:lnTo>
                  <a:pt x="2025574" y="4305008"/>
                </a:lnTo>
                <a:lnTo>
                  <a:pt x="1973451" y="4241205"/>
                </a:lnTo>
                <a:cubicBezTo>
                  <a:pt x="1876755" y="4136681"/>
                  <a:pt x="1747549" y="4061285"/>
                  <a:pt x="1601297" y="4029853"/>
                </a:cubicBezTo>
                <a:cubicBezTo>
                  <a:pt x="1618544" y="4117553"/>
                  <a:pt x="1652724" y="4199373"/>
                  <a:pt x="1700478" y="4271827"/>
                </a:cubicBezTo>
                <a:lnTo>
                  <a:pt x="1727160" y="4305008"/>
                </a:lnTo>
                <a:lnTo>
                  <a:pt x="1573050" y="4305008"/>
                </a:lnTo>
                <a:lnTo>
                  <a:pt x="1542929" y="4254710"/>
                </a:lnTo>
                <a:cubicBezTo>
                  <a:pt x="1505726" y="4179889"/>
                  <a:pt x="1479994" y="4098618"/>
                  <a:pt x="1467811" y="4013114"/>
                </a:cubicBezTo>
                <a:cubicBezTo>
                  <a:pt x="1467644" y="4013061"/>
                  <a:pt x="1467475" y="4013056"/>
                  <a:pt x="1467306" y="4013051"/>
                </a:cubicBezTo>
                <a:lnTo>
                  <a:pt x="1466767" y="4006375"/>
                </a:lnTo>
                <a:cubicBezTo>
                  <a:pt x="1461709" y="3976125"/>
                  <a:pt x="1459258" y="3945234"/>
                  <a:pt x="1459300" y="3913899"/>
                </a:cubicBezTo>
                <a:cubicBezTo>
                  <a:pt x="1457988" y="3908271"/>
                  <a:pt x="1457930" y="3902604"/>
                  <a:pt x="1457930" y="3896923"/>
                </a:cubicBezTo>
                <a:close/>
                <a:moveTo>
                  <a:pt x="1457928" y="469318"/>
                </a:moveTo>
                <a:cubicBezTo>
                  <a:pt x="1457928" y="463681"/>
                  <a:pt x="1457986" y="458057"/>
                  <a:pt x="1459298" y="452471"/>
                </a:cubicBezTo>
                <a:cubicBezTo>
                  <a:pt x="1459256" y="421389"/>
                  <a:pt x="1461706" y="390746"/>
                  <a:pt x="1466762" y="360740"/>
                </a:cubicBezTo>
                <a:lnTo>
                  <a:pt x="1467303" y="354103"/>
                </a:lnTo>
                <a:cubicBezTo>
                  <a:pt x="1467471" y="354098"/>
                  <a:pt x="1467641" y="354093"/>
                  <a:pt x="1467808" y="354040"/>
                </a:cubicBezTo>
                <a:cubicBezTo>
                  <a:pt x="1480960" y="262463"/>
                  <a:pt x="1509901" y="175780"/>
                  <a:pt x="1552022" y="96778"/>
                </a:cubicBezTo>
                <a:lnTo>
                  <a:pt x="1614656" y="0"/>
                </a:lnTo>
                <a:lnTo>
                  <a:pt x="1783031" y="0"/>
                </a:lnTo>
                <a:lnTo>
                  <a:pt x="1714803" y="76659"/>
                </a:lnTo>
                <a:cubicBezTo>
                  <a:pt x="1659536" y="153496"/>
                  <a:pt x="1620221" y="241952"/>
                  <a:pt x="1601295" y="337433"/>
                </a:cubicBezTo>
                <a:cubicBezTo>
                  <a:pt x="1784335" y="298404"/>
                  <a:pt x="1940676" y="191052"/>
                  <a:pt x="2040269" y="44350"/>
                </a:cubicBezTo>
                <a:lnTo>
                  <a:pt x="2062497" y="0"/>
                </a:lnTo>
                <a:lnTo>
                  <a:pt x="2211135" y="0"/>
                </a:lnTo>
                <a:lnTo>
                  <a:pt x="2159296" y="95636"/>
                </a:lnTo>
                <a:cubicBezTo>
                  <a:pt x="2035522" y="289169"/>
                  <a:pt x="1829330" y="428211"/>
                  <a:pt x="1587923" y="467856"/>
                </a:cubicBezTo>
                <a:lnTo>
                  <a:pt x="1587807" y="468995"/>
                </a:lnTo>
                <a:cubicBezTo>
                  <a:pt x="1582497" y="469998"/>
                  <a:pt x="1577168" y="470939"/>
                  <a:pt x="1571591" y="470523"/>
                </a:cubicBezTo>
                <a:cubicBezTo>
                  <a:pt x="1540419" y="476033"/>
                  <a:pt x="1508538" y="478991"/>
                  <a:pt x="1476164" y="479514"/>
                </a:cubicBezTo>
                <a:lnTo>
                  <a:pt x="1459046" y="481127"/>
                </a:lnTo>
                <a:lnTo>
                  <a:pt x="1459020" y="480636"/>
                </a:lnTo>
                <a:lnTo>
                  <a:pt x="1458521" y="480669"/>
                </a:lnTo>
                <a:cubicBezTo>
                  <a:pt x="1457955" y="476896"/>
                  <a:pt x="1457928" y="473110"/>
                  <a:pt x="1457928" y="469318"/>
                </a:cubicBezTo>
                <a:close/>
                <a:moveTo>
                  <a:pt x="1457928" y="2166144"/>
                </a:moveTo>
                <a:cubicBezTo>
                  <a:pt x="1457928" y="2160506"/>
                  <a:pt x="1457986" y="2154882"/>
                  <a:pt x="1459298" y="2149296"/>
                </a:cubicBezTo>
                <a:cubicBezTo>
                  <a:pt x="1459256" y="2118214"/>
                  <a:pt x="1461706" y="2087572"/>
                  <a:pt x="1466762" y="2057565"/>
                </a:cubicBezTo>
                <a:lnTo>
                  <a:pt x="1467303" y="2050928"/>
                </a:lnTo>
                <a:cubicBezTo>
                  <a:pt x="1467471" y="2050923"/>
                  <a:pt x="1467641" y="2050918"/>
                  <a:pt x="1467808" y="2050865"/>
                </a:cubicBezTo>
                <a:cubicBezTo>
                  <a:pt x="1518085" y="1700770"/>
                  <a:pt x="1799124" y="1422199"/>
                  <a:pt x="2157974" y="1363267"/>
                </a:cubicBezTo>
                <a:lnTo>
                  <a:pt x="2158091" y="1362128"/>
                </a:lnTo>
                <a:cubicBezTo>
                  <a:pt x="2163400" y="1361126"/>
                  <a:pt x="2168728" y="1360185"/>
                  <a:pt x="2174304" y="1360601"/>
                </a:cubicBezTo>
                <a:cubicBezTo>
                  <a:pt x="2205487" y="1355088"/>
                  <a:pt x="2237380" y="1352130"/>
                  <a:pt x="2269765" y="1351607"/>
                </a:cubicBezTo>
                <a:lnTo>
                  <a:pt x="2286853" y="1349997"/>
                </a:lnTo>
                <a:lnTo>
                  <a:pt x="2286879" y="1350487"/>
                </a:lnTo>
                <a:lnTo>
                  <a:pt x="2287377" y="1350455"/>
                </a:lnTo>
                <a:lnTo>
                  <a:pt x="2287971" y="1361805"/>
                </a:lnTo>
                <a:cubicBezTo>
                  <a:pt x="2287971" y="1367441"/>
                  <a:pt x="2287912" y="1373063"/>
                  <a:pt x="2286600" y="1378647"/>
                </a:cubicBezTo>
                <a:cubicBezTo>
                  <a:pt x="2286642" y="1409736"/>
                  <a:pt x="2284192" y="1440385"/>
                  <a:pt x="2279133" y="1470397"/>
                </a:cubicBezTo>
                <a:lnTo>
                  <a:pt x="2278595" y="1477021"/>
                </a:lnTo>
                <a:cubicBezTo>
                  <a:pt x="2278425" y="1477026"/>
                  <a:pt x="2278257" y="1477030"/>
                  <a:pt x="2278089" y="1477083"/>
                </a:cubicBezTo>
                <a:cubicBezTo>
                  <a:pt x="2227814" y="1827177"/>
                  <a:pt x="1946775" y="2105749"/>
                  <a:pt x="1587923" y="2164681"/>
                </a:cubicBezTo>
                <a:lnTo>
                  <a:pt x="1587807" y="2165820"/>
                </a:lnTo>
                <a:cubicBezTo>
                  <a:pt x="1582497" y="2166823"/>
                  <a:pt x="1577168" y="2167764"/>
                  <a:pt x="1571591" y="2167348"/>
                </a:cubicBezTo>
                <a:cubicBezTo>
                  <a:pt x="1540419" y="2172858"/>
                  <a:pt x="1508538" y="2175816"/>
                  <a:pt x="1476164" y="2176339"/>
                </a:cubicBezTo>
                <a:lnTo>
                  <a:pt x="1459046" y="2177952"/>
                </a:lnTo>
                <a:lnTo>
                  <a:pt x="1459020" y="2177461"/>
                </a:lnTo>
                <a:lnTo>
                  <a:pt x="1458521" y="2177494"/>
                </a:lnTo>
                <a:cubicBezTo>
                  <a:pt x="1457955" y="2173722"/>
                  <a:pt x="1457928" y="2169936"/>
                  <a:pt x="1457928" y="2166144"/>
                </a:cubicBezTo>
                <a:close/>
                <a:moveTo>
                  <a:pt x="1457928" y="3862969"/>
                </a:moveTo>
                <a:cubicBezTo>
                  <a:pt x="1457928" y="3857331"/>
                  <a:pt x="1457986" y="3851707"/>
                  <a:pt x="1459298" y="3846121"/>
                </a:cubicBezTo>
                <a:cubicBezTo>
                  <a:pt x="1459256" y="3815039"/>
                  <a:pt x="1461706" y="3784397"/>
                  <a:pt x="1466762" y="3754390"/>
                </a:cubicBezTo>
                <a:lnTo>
                  <a:pt x="1467303" y="3747753"/>
                </a:lnTo>
                <a:cubicBezTo>
                  <a:pt x="1467471" y="3747748"/>
                  <a:pt x="1467641" y="3747743"/>
                  <a:pt x="1467808" y="3747690"/>
                </a:cubicBezTo>
                <a:cubicBezTo>
                  <a:pt x="1518085" y="3397595"/>
                  <a:pt x="1799124" y="3119024"/>
                  <a:pt x="2157974" y="3060092"/>
                </a:cubicBezTo>
                <a:lnTo>
                  <a:pt x="2158091" y="3058953"/>
                </a:lnTo>
                <a:cubicBezTo>
                  <a:pt x="2163400" y="3057951"/>
                  <a:pt x="2168728" y="3057010"/>
                  <a:pt x="2174304" y="3057426"/>
                </a:cubicBezTo>
                <a:cubicBezTo>
                  <a:pt x="2205487" y="3051913"/>
                  <a:pt x="2237380" y="3048955"/>
                  <a:pt x="2269765" y="3048432"/>
                </a:cubicBezTo>
                <a:lnTo>
                  <a:pt x="2286853" y="3046822"/>
                </a:lnTo>
                <a:lnTo>
                  <a:pt x="2286879" y="3047312"/>
                </a:lnTo>
                <a:lnTo>
                  <a:pt x="2287377" y="3047280"/>
                </a:lnTo>
                <a:lnTo>
                  <a:pt x="2287971" y="3058630"/>
                </a:lnTo>
                <a:cubicBezTo>
                  <a:pt x="2287971" y="3064266"/>
                  <a:pt x="2287912" y="3069889"/>
                  <a:pt x="2286600" y="3075472"/>
                </a:cubicBezTo>
                <a:cubicBezTo>
                  <a:pt x="2286642" y="3106561"/>
                  <a:pt x="2284192" y="3137210"/>
                  <a:pt x="2279133" y="3167222"/>
                </a:cubicBezTo>
                <a:lnTo>
                  <a:pt x="2278595" y="3173846"/>
                </a:lnTo>
                <a:cubicBezTo>
                  <a:pt x="2278425" y="3173851"/>
                  <a:pt x="2278257" y="3173856"/>
                  <a:pt x="2278089" y="3173908"/>
                </a:cubicBezTo>
                <a:cubicBezTo>
                  <a:pt x="2227814" y="3524002"/>
                  <a:pt x="1946775" y="3802574"/>
                  <a:pt x="1587923" y="3861506"/>
                </a:cubicBezTo>
                <a:lnTo>
                  <a:pt x="1587807" y="3862645"/>
                </a:lnTo>
                <a:cubicBezTo>
                  <a:pt x="1582497" y="3863648"/>
                  <a:pt x="1577168" y="3864589"/>
                  <a:pt x="1571591" y="3864173"/>
                </a:cubicBezTo>
                <a:cubicBezTo>
                  <a:pt x="1540419" y="3869683"/>
                  <a:pt x="1508538" y="3872641"/>
                  <a:pt x="1476164" y="3873164"/>
                </a:cubicBezTo>
                <a:lnTo>
                  <a:pt x="1459046" y="3874777"/>
                </a:lnTo>
                <a:lnTo>
                  <a:pt x="1459020" y="3874286"/>
                </a:lnTo>
                <a:lnTo>
                  <a:pt x="1458521" y="3874319"/>
                </a:lnTo>
                <a:cubicBezTo>
                  <a:pt x="1457955" y="3870547"/>
                  <a:pt x="1457928" y="3866761"/>
                  <a:pt x="1457928" y="3862969"/>
                </a:cubicBezTo>
                <a:close/>
                <a:moveTo>
                  <a:pt x="750739" y="1181049"/>
                </a:moveTo>
                <a:cubicBezTo>
                  <a:pt x="1025929" y="1121906"/>
                  <a:pt x="1240772" y="907109"/>
                  <a:pt x="1294048" y="636203"/>
                </a:cubicBezTo>
                <a:cubicBezTo>
                  <a:pt x="1018858" y="695346"/>
                  <a:pt x="804014" y="910143"/>
                  <a:pt x="750739" y="1181049"/>
                </a:cubicBezTo>
                <a:close/>
                <a:moveTo>
                  <a:pt x="750739" y="1493690"/>
                </a:moveTo>
                <a:cubicBezTo>
                  <a:pt x="804015" y="1762469"/>
                  <a:pt x="1018858" y="1975579"/>
                  <a:pt x="1294048" y="2034258"/>
                </a:cubicBezTo>
                <a:cubicBezTo>
                  <a:pt x="1240773" y="1765479"/>
                  <a:pt x="1025929" y="1552369"/>
                  <a:pt x="750739" y="1493690"/>
                </a:cubicBezTo>
                <a:close/>
                <a:moveTo>
                  <a:pt x="750739" y="2877874"/>
                </a:moveTo>
                <a:cubicBezTo>
                  <a:pt x="1025929" y="2818731"/>
                  <a:pt x="1240772" y="2603934"/>
                  <a:pt x="1294048" y="2333028"/>
                </a:cubicBezTo>
                <a:cubicBezTo>
                  <a:pt x="1018858" y="2392171"/>
                  <a:pt x="804014" y="2606968"/>
                  <a:pt x="750739" y="2877874"/>
                </a:cubicBezTo>
                <a:close/>
                <a:moveTo>
                  <a:pt x="750739" y="3190516"/>
                </a:moveTo>
                <a:cubicBezTo>
                  <a:pt x="804015" y="3459294"/>
                  <a:pt x="1018858" y="3672404"/>
                  <a:pt x="1294048" y="3731083"/>
                </a:cubicBezTo>
                <a:cubicBezTo>
                  <a:pt x="1240773" y="3462304"/>
                  <a:pt x="1025929" y="3249194"/>
                  <a:pt x="750739" y="3190516"/>
                </a:cubicBezTo>
                <a:close/>
                <a:moveTo>
                  <a:pt x="718720" y="4305008"/>
                </a:moveTo>
                <a:lnTo>
                  <a:pt x="747165" y="4255797"/>
                </a:lnTo>
                <a:cubicBezTo>
                  <a:pt x="872402" y="4070062"/>
                  <a:pt x="1073359" y="3937139"/>
                  <a:pt x="1307418" y="3898397"/>
                </a:cubicBezTo>
                <a:lnTo>
                  <a:pt x="1307535" y="3897249"/>
                </a:lnTo>
                <a:cubicBezTo>
                  <a:pt x="1312844" y="3896239"/>
                  <a:pt x="1318172" y="3895291"/>
                  <a:pt x="1323748" y="3895710"/>
                </a:cubicBezTo>
                <a:cubicBezTo>
                  <a:pt x="1354931" y="3890153"/>
                  <a:pt x="1386824" y="3887172"/>
                  <a:pt x="1419209" y="3886645"/>
                </a:cubicBezTo>
                <a:lnTo>
                  <a:pt x="1436297" y="3885022"/>
                </a:lnTo>
                <a:lnTo>
                  <a:pt x="1436323" y="3885516"/>
                </a:lnTo>
                <a:lnTo>
                  <a:pt x="1436821" y="3885483"/>
                </a:lnTo>
                <a:lnTo>
                  <a:pt x="1437415" y="3896923"/>
                </a:lnTo>
                <a:cubicBezTo>
                  <a:pt x="1437415" y="3902604"/>
                  <a:pt x="1437356" y="3908271"/>
                  <a:pt x="1436044" y="3913899"/>
                </a:cubicBezTo>
                <a:cubicBezTo>
                  <a:pt x="1436086" y="3945234"/>
                  <a:pt x="1433636" y="3976125"/>
                  <a:pt x="1428577" y="4006375"/>
                </a:cubicBezTo>
                <a:lnTo>
                  <a:pt x="1428039" y="4013051"/>
                </a:lnTo>
                <a:cubicBezTo>
                  <a:pt x="1427869" y="4013056"/>
                  <a:pt x="1427701" y="4013061"/>
                  <a:pt x="1427533" y="4013114"/>
                </a:cubicBezTo>
                <a:cubicBezTo>
                  <a:pt x="1415351" y="4098618"/>
                  <a:pt x="1389619" y="4179889"/>
                  <a:pt x="1352416" y="4254710"/>
                </a:cubicBezTo>
                <a:lnTo>
                  <a:pt x="1322295" y="4305008"/>
                </a:lnTo>
                <a:lnTo>
                  <a:pt x="1168185" y="4305008"/>
                </a:lnTo>
                <a:lnTo>
                  <a:pt x="1194867" y="4271827"/>
                </a:lnTo>
                <a:cubicBezTo>
                  <a:pt x="1242622" y="4199373"/>
                  <a:pt x="1276801" y="4117553"/>
                  <a:pt x="1294048" y="4029853"/>
                </a:cubicBezTo>
                <a:cubicBezTo>
                  <a:pt x="1147796" y="4061285"/>
                  <a:pt x="1018589" y="4136681"/>
                  <a:pt x="921894" y="4241205"/>
                </a:cubicBezTo>
                <a:lnTo>
                  <a:pt x="869771" y="4305008"/>
                </a:lnTo>
                <a:close/>
                <a:moveTo>
                  <a:pt x="684209" y="0"/>
                </a:moveTo>
                <a:lnTo>
                  <a:pt x="832847" y="0"/>
                </a:lnTo>
                <a:lnTo>
                  <a:pt x="855075" y="44350"/>
                </a:lnTo>
                <a:cubicBezTo>
                  <a:pt x="954668" y="191053"/>
                  <a:pt x="1111009" y="298404"/>
                  <a:pt x="1294048" y="337433"/>
                </a:cubicBezTo>
                <a:cubicBezTo>
                  <a:pt x="1275123" y="241952"/>
                  <a:pt x="1235808" y="153496"/>
                  <a:pt x="1180541" y="76659"/>
                </a:cubicBezTo>
                <a:lnTo>
                  <a:pt x="1112313" y="0"/>
                </a:lnTo>
                <a:lnTo>
                  <a:pt x="1280688" y="0"/>
                </a:lnTo>
                <a:lnTo>
                  <a:pt x="1343322" y="96778"/>
                </a:lnTo>
                <a:cubicBezTo>
                  <a:pt x="1385443" y="175780"/>
                  <a:pt x="1414383" y="262463"/>
                  <a:pt x="1427534" y="354040"/>
                </a:cubicBezTo>
                <a:cubicBezTo>
                  <a:pt x="1427702" y="354093"/>
                  <a:pt x="1427871" y="354098"/>
                  <a:pt x="1428040" y="354102"/>
                </a:cubicBezTo>
                <a:lnTo>
                  <a:pt x="1428580" y="360740"/>
                </a:lnTo>
                <a:cubicBezTo>
                  <a:pt x="1433637" y="390746"/>
                  <a:pt x="1436086" y="421389"/>
                  <a:pt x="1436044" y="452471"/>
                </a:cubicBezTo>
                <a:cubicBezTo>
                  <a:pt x="1437356" y="458057"/>
                  <a:pt x="1437415" y="463681"/>
                  <a:pt x="1437415" y="469318"/>
                </a:cubicBezTo>
                <a:cubicBezTo>
                  <a:pt x="1437415" y="473111"/>
                  <a:pt x="1437388" y="476896"/>
                  <a:pt x="1436822" y="480669"/>
                </a:cubicBezTo>
                <a:lnTo>
                  <a:pt x="1436323" y="480636"/>
                </a:lnTo>
                <a:lnTo>
                  <a:pt x="1436297" y="481127"/>
                </a:lnTo>
                <a:lnTo>
                  <a:pt x="1419178" y="479514"/>
                </a:lnTo>
                <a:cubicBezTo>
                  <a:pt x="1386804" y="478991"/>
                  <a:pt x="1354924" y="476033"/>
                  <a:pt x="1323752" y="470523"/>
                </a:cubicBezTo>
                <a:cubicBezTo>
                  <a:pt x="1318175" y="470939"/>
                  <a:pt x="1312846" y="469998"/>
                  <a:pt x="1307535" y="468995"/>
                </a:cubicBezTo>
                <a:lnTo>
                  <a:pt x="1307419" y="467856"/>
                </a:lnTo>
                <a:cubicBezTo>
                  <a:pt x="1066014" y="428211"/>
                  <a:pt x="859822" y="289169"/>
                  <a:pt x="736048" y="95636"/>
                </a:cubicBezTo>
                <a:close/>
                <a:moveTo>
                  <a:pt x="607372" y="1313979"/>
                </a:moveTo>
                <a:cubicBezTo>
                  <a:pt x="607372" y="1308297"/>
                  <a:pt x="607430" y="1302628"/>
                  <a:pt x="608742" y="1296998"/>
                </a:cubicBezTo>
                <a:cubicBezTo>
                  <a:pt x="608700" y="1265670"/>
                  <a:pt x="611150" y="1234785"/>
                  <a:pt x="616206" y="1204541"/>
                </a:cubicBezTo>
                <a:lnTo>
                  <a:pt x="616747" y="1197851"/>
                </a:lnTo>
                <a:cubicBezTo>
                  <a:pt x="616915" y="1197846"/>
                  <a:pt x="617085" y="1197841"/>
                  <a:pt x="617252" y="1197788"/>
                </a:cubicBezTo>
                <a:cubicBezTo>
                  <a:pt x="667529" y="844922"/>
                  <a:pt x="948568" y="564145"/>
                  <a:pt x="1307418" y="504747"/>
                </a:cubicBezTo>
                <a:lnTo>
                  <a:pt x="1307535" y="503599"/>
                </a:lnTo>
                <a:cubicBezTo>
                  <a:pt x="1312844" y="502589"/>
                  <a:pt x="1318172" y="501641"/>
                  <a:pt x="1323748" y="502060"/>
                </a:cubicBezTo>
                <a:cubicBezTo>
                  <a:pt x="1354931" y="496503"/>
                  <a:pt x="1386824" y="493522"/>
                  <a:pt x="1419209" y="492995"/>
                </a:cubicBezTo>
                <a:lnTo>
                  <a:pt x="1436297" y="491372"/>
                </a:lnTo>
                <a:lnTo>
                  <a:pt x="1436323" y="491866"/>
                </a:lnTo>
                <a:lnTo>
                  <a:pt x="1436821" y="491833"/>
                </a:lnTo>
                <a:lnTo>
                  <a:pt x="1437415" y="503273"/>
                </a:lnTo>
                <a:cubicBezTo>
                  <a:pt x="1437415" y="508954"/>
                  <a:pt x="1437356" y="514621"/>
                  <a:pt x="1436044" y="520249"/>
                </a:cubicBezTo>
                <a:cubicBezTo>
                  <a:pt x="1436086" y="551584"/>
                  <a:pt x="1433636" y="582475"/>
                  <a:pt x="1428577" y="612725"/>
                </a:cubicBezTo>
                <a:lnTo>
                  <a:pt x="1428039" y="619401"/>
                </a:lnTo>
                <a:cubicBezTo>
                  <a:pt x="1427869" y="619406"/>
                  <a:pt x="1427701" y="619411"/>
                  <a:pt x="1427533" y="619464"/>
                </a:cubicBezTo>
                <a:cubicBezTo>
                  <a:pt x="1377258" y="972329"/>
                  <a:pt x="1096219" y="1253106"/>
                  <a:pt x="737367" y="1312505"/>
                </a:cubicBezTo>
                <a:lnTo>
                  <a:pt x="737251" y="1313653"/>
                </a:lnTo>
                <a:cubicBezTo>
                  <a:pt x="731941" y="1314664"/>
                  <a:pt x="726612" y="1315612"/>
                  <a:pt x="721035" y="1315193"/>
                </a:cubicBezTo>
                <a:cubicBezTo>
                  <a:pt x="689863" y="1320747"/>
                  <a:pt x="657982" y="1323728"/>
                  <a:pt x="625608" y="1324255"/>
                </a:cubicBezTo>
                <a:lnTo>
                  <a:pt x="608490" y="1325881"/>
                </a:lnTo>
                <a:lnTo>
                  <a:pt x="608464" y="1325386"/>
                </a:lnTo>
                <a:lnTo>
                  <a:pt x="607965" y="1325419"/>
                </a:lnTo>
                <a:cubicBezTo>
                  <a:pt x="607399" y="1321617"/>
                  <a:pt x="607372" y="1317801"/>
                  <a:pt x="607372" y="1313979"/>
                </a:cubicBezTo>
                <a:close/>
                <a:moveTo>
                  <a:pt x="607372" y="1361805"/>
                </a:moveTo>
                <a:lnTo>
                  <a:pt x="607966" y="1350455"/>
                </a:lnTo>
                <a:lnTo>
                  <a:pt x="608464" y="1350487"/>
                </a:lnTo>
                <a:lnTo>
                  <a:pt x="608490" y="1349997"/>
                </a:lnTo>
                <a:lnTo>
                  <a:pt x="625577" y="1351607"/>
                </a:lnTo>
                <a:cubicBezTo>
                  <a:pt x="657963" y="1352130"/>
                  <a:pt x="689855" y="1355088"/>
                  <a:pt x="721039" y="1360601"/>
                </a:cubicBezTo>
                <a:cubicBezTo>
                  <a:pt x="726615" y="1360185"/>
                  <a:pt x="731943" y="1361126"/>
                  <a:pt x="737251" y="1362128"/>
                </a:cubicBezTo>
                <a:lnTo>
                  <a:pt x="737368" y="1363267"/>
                </a:lnTo>
                <a:cubicBezTo>
                  <a:pt x="1096219" y="1422199"/>
                  <a:pt x="1377258" y="1700770"/>
                  <a:pt x="1427534" y="2050865"/>
                </a:cubicBezTo>
                <a:cubicBezTo>
                  <a:pt x="1427702" y="2050918"/>
                  <a:pt x="1427871" y="2050923"/>
                  <a:pt x="1428040" y="2050928"/>
                </a:cubicBezTo>
                <a:lnTo>
                  <a:pt x="1428580" y="2057565"/>
                </a:lnTo>
                <a:cubicBezTo>
                  <a:pt x="1433637" y="2087572"/>
                  <a:pt x="1436086" y="2118214"/>
                  <a:pt x="1436044" y="2149296"/>
                </a:cubicBezTo>
                <a:cubicBezTo>
                  <a:pt x="1437356" y="2154882"/>
                  <a:pt x="1437415" y="2160506"/>
                  <a:pt x="1437415" y="2166144"/>
                </a:cubicBezTo>
                <a:cubicBezTo>
                  <a:pt x="1437415" y="2169936"/>
                  <a:pt x="1437388" y="2173722"/>
                  <a:pt x="1436822" y="2177494"/>
                </a:cubicBezTo>
                <a:lnTo>
                  <a:pt x="1436323" y="2177461"/>
                </a:lnTo>
                <a:lnTo>
                  <a:pt x="1436297" y="2177952"/>
                </a:lnTo>
                <a:lnTo>
                  <a:pt x="1419178" y="2176339"/>
                </a:lnTo>
                <a:cubicBezTo>
                  <a:pt x="1386804" y="2175816"/>
                  <a:pt x="1354924" y="2172858"/>
                  <a:pt x="1323752" y="2167348"/>
                </a:cubicBezTo>
                <a:cubicBezTo>
                  <a:pt x="1318175" y="2167764"/>
                  <a:pt x="1312846" y="2166823"/>
                  <a:pt x="1307535" y="2165820"/>
                </a:cubicBezTo>
                <a:lnTo>
                  <a:pt x="1307419" y="2164681"/>
                </a:lnTo>
                <a:cubicBezTo>
                  <a:pt x="948568" y="2105749"/>
                  <a:pt x="667529" y="1827177"/>
                  <a:pt x="617253" y="1477083"/>
                </a:cubicBezTo>
                <a:cubicBezTo>
                  <a:pt x="617086" y="1477030"/>
                  <a:pt x="616917" y="1477026"/>
                  <a:pt x="616748" y="1477021"/>
                </a:cubicBezTo>
                <a:lnTo>
                  <a:pt x="616209" y="1470397"/>
                </a:lnTo>
                <a:cubicBezTo>
                  <a:pt x="611151" y="1440385"/>
                  <a:pt x="608700" y="1409736"/>
                  <a:pt x="608742" y="1378647"/>
                </a:cubicBezTo>
                <a:cubicBezTo>
                  <a:pt x="607430" y="1373063"/>
                  <a:pt x="607372" y="1367441"/>
                  <a:pt x="607372" y="1361805"/>
                </a:cubicBezTo>
                <a:close/>
                <a:moveTo>
                  <a:pt x="607372" y="3010804"/>
                </a:moveTo>
                <a:cubicBezTo>
                  <a:pt x="607372" y="3005122"/>
                  <a:pt x="607430" y="2999453"/>
                  <a:pt x="608742" y="2993823"/>
                </a:cubicBezTo>
                <a:cubicBezTo>
                  <a:pt x="608700" y="2962495"/>
                  <a:pt x="611150" y="2931610"/>
                  <a:pt x="616206" y="2901366"/>
                </a:cubicBezTo>
                <a:lnTo>
                  <a:pt x="616747" y="2894676"/>
                </a:lnTo>
                <a:cubicBezTo>
                  <a:pt x="616915" y="2894671"/>
                  <a:pt x="617085" y="2894666"/>
                  <a:pt x="617252" y="2894613"/>
                </a:cubicBezTo>
                <a:cubicBezTo>
                  <a:pt x="667529" y="2541747"/>
                  <a:pt x="948568" y="2260970"/>
                  <a:pt x="1307418" y="2201572"/>
                </a:cubicBezTo>
                <a:lnTo>
                  <a:pt x="1307535" y="2200424"/>
                </a:lnTo>
                <a:cubicBezTo>
                  <a:pt x="1312844" y="2199414"/>
                  <a:pt x="1318172" y="2198466"/>
                  <a:pt x="1323748" y="2198885"/>
                </a:cubicBezTo>
                <a:cubicBezTo>
                  <a:pt x="1354931" y="2193328"/>
                  <a:pt x="1386824" y="2190347"/>
                  <a:pt x="1419209" y="2189820"/>
                </a:cubicBezTo>
                <a:lnTo>
                  <a:pt x="1436297" y="2188197"/>
                </a:lnTo>
                <a:lnTo>
                  <a:pt x="1436323" y="2188691"/>
                </a:lnTo>
                <a:lnTo>
                  <a:pt x="1436821" y="2188658"/>
                </a:lnTo>
                <a:lnTo>
                  <a:pt x="1437415" y="2200098"/>
                </a:lnTo>
                <a:cubicBezTo>
                  <a:pt x="1437415" y="2205779"/>
                  <a:pt x="1437356" y="2211446"/>
                  <a:pt x="1436044" y="2217074"/>
                </a:cubicBezTo>
                <a:cubicBezTo>
                  <a:pt x="1436086" y="2248409"/>
                  <a:pt x="1433636" y="2279300"/>
                  <a:pt x="1428577" y="2309550"/>
                </a:cubicBezTo>
                <a:lnTo>
                  <a:pt x="1428039" y="2316226"/>
                </a:lnTo>
                <a:cubicBezTo>
                  <a:pt x="1427869" y="2316231"/>
                  <a:pt x="1427701" y="2316236"/>
                  <a:pt x="1427533" y="2316289"/>
                </a:cubicBezTo>
                <a:cubicBezTo>
                  <a:pt x="1377258" y="2669154"/>
                  <a:pt x="1096219" y="2949931"/>
                  <a:pt x="737367" y="3009330"/>
                </a:cubicBezTo>
                <a:lnTo>
                  <a:pt x="737251" y="3010478"/>
                </a:lnTo>
                <a:cubicBezTo>
                  <a:pt x="731941" y="3011489"/>
                  <a:pt x="726612" y="3012437"/>
                  <a:pt x="721035" y="3012018"/>
                </a:cubicBezTo>
                <a:cubicBezTo>
                  <a:pt x="689863" y="3017572"/>
                  <a:pt x="657982" y="3020553"/>
                  <a:pt x="625608" y="3021080"/>
                </a:cubicBezTo>
                <a:lnTo>
                  <a:pt x="608490" y="3022706"/>
                </a:lnTo>
                <a:lnTo>
                  <a:pt x="608464" y="3022211"/>
                </a:lnTo>
                <a:lnTo>
                  <a:pt x="607965" y="3022244"/>
                </a:lnTo>
                <a:cubicBezTo>
                  <a:pt x="607399" y="3018442"/>
                  <a:pt x="607372" y="3014626"/>
                  <a:pt x="607372" y="3010804"/>
                </a:cubicBezTo>
                <a:close/>
                <a:moveTo>
                  <a:pt x="607372" y="3058630"/>
                </a:moveTo>
                <a:lnTo>
                  <a:pt x="607966" y="3047280"/>
                </a:lnTo>
                <a:lnTo>
                  <a:pt x="608464" y="3047312"/>
                </a:lnTo>
                <a:lnTo>
                  <a:pt x="608490" y="3046822"/>
                </a:lnTo>
                <a:lnTo>
                  <a:pt x="625577" y="3048432"/>
                </a:lnTo>
                <a:cubicBezTo>
                  <a:pt x="657963" y="3048955"/>
                  <a:pt x="689855" y="3051913"/>
                  <a:pt x="721039" y="3057426"/>
                </a:cubicBezTo>
                <a:cubicBezTo>
                  <a:pt x="726615" y="3057010"/>
                  <a:pt x="731943" y="3057951"/>
                  <a:pt x="737251" y="3058953"/>
                </a:cubicBezTo>
                <a:lnTo>
                  <a:pt x="737368" y="3060092"/>
                </a:lnTo>
                <a:cubicBezTo>
                  <a:pt x="1096219" y="3119024"/>
                  <a:pt x="1377258" y="3397595"/>
                  <a:pt x="1427534" y="3747690"/>
                </a:cubicBezTo>
                <a:cubicBezTo>
                  <a:pt x="1427702" y="3747743"/>
                  <a:pt x="1427871" y="3747748"/>
                  <a:pt x="1428040" y="3747753"/>
                </a:cubicBezTo>
                <a:lnTo>
                  <a:pt x="1428580" y="3754390"/>
                </a:lnTo>
                <a:cubicBezTo>
                  <a:pt x="1433637" y="3784397"/>
                  <a:pt x="1436086" y="3815039"/>
                  <a:pt x="1436044" y="3846121"/>
                </a:cubicBezTo>
                <a:cubicBezTo>
                  <a:pt x="1437356" y="3851707"/>
                  <a:pt x="1437415" y="3857331"/>
                  <a:pt x="1437415" y="3862969"/>
                </a:cubicBezTo>
                <a:cubicBezTo>
                  <a:pt x="1437415" y="3866761"/>
                  <a:pt x="1437388" y="3870547"/>
                  <a:pt x="1436822" y="3874319"/>
                </a:cubicBezTo>
                <a:lnTo>
                  <a:pt x="1436323" y="3874286"/>
                </a:lnTo>
                <a:lnTo>
                  <a:pt x="1436297" y="3874777"/>
                </a:lnTo>
                <a:lnTo>
                  <a:pt x="1419178" y="3873164"/>
                </a:lnTo>
                <a:cubicBezTo>
                  <a:pt x="1386804" y="3872641"/>
                  <a:pt x="1354924" y="3869683"/>
                  <a:pt x="1323752" y="3864173"/>
                </a:cubicBezTo>
                <a:cubicBezTo>
                  <a:pt x="1318175" y="3864589"/>
                  <a:pt x="1312846" y="3863648"/>
                  <a:pt x="1307535" y="3862645"/>
                </a:cubicBezTo>
                <a:lnTo>
                  <a:pt x="1307419" y="3861506"/>
                </a:lnTo>
                <a:cubicBezTo>
                  <a:pt x="948568" y="3802574"/>
                  <a:pt x="667529" y="3524002"/>
                  <a:pt x="617253" y="3173908"/>
                </a:cubicBezTo>
                <a:cubicBezTo>
                  <a:pt x="617086" y="3173856"/>
                  <a:pt x="616917" y="3173851"/>
                  <a:pt x="616748" y="3173846"/>
                </a:cubicBezTo>
                <a:lnTo>
                  <a:pt x="616209" y="3167222"/>
                </a:lnTo>
                <a:cubicBezTo>
                  <a:pt x="611151" y="3137210"/>
                  <a:pt x="608700" y="3106561"/>
                  <a:pt x="608742" y="3075472"/>
                </a:cubicBezTo>
                <a:cubicBezTo>
                  <a:pt x="607430" y="3069889"/>
                  <a:pt x="607372" y="3064266"/>
                  <a:pt x="607372" y="3058630"/>
                </a:cubicBezTo>
                <a:close/>
                <a:moveTo>
                  <a:pt x="0" y="116373"/>
                </a:moveTo>
                <a:lnTo>
                  <a:pt x="0" y="0"/>
                </a:lnTo>
                <a:lnTo>
                  <a:pt x="90880" y="0"/>
                </a:lnTo>
                <a:lnTo>
                  <a:pt x="22652" y="76659"/>
                </a:lnTo>
                <a:close/>
                <a:moveTo>
                  <a:pt x="0" y="443121"/>
                </a:moveTo>
                <a:lnTo>
                  <a:pt x="0" y="311637"/>
                </a:lnTo>
                <a:lnTo>
                  <a:pt x="82171" y="276703"/>
                </a:lnTo>
                <a:cubicBezTo>
                  <a:pt x="190106" y="222464"/>
                  <a:pt x="281723" y="142152"/>
                  <a:pt x="348118" y="44350"/>
                </a:cubicBezTo>
                <a:lnTo>
                  <a:pt x="370347" y="0"/>
                </a:lnTo>
                <a:lnTo>
                  <a:pt x="518984" y="0"/>
                </a:lnTo>
                <a:lnTo>
                  <a:pt x="467145" y="95636"/>
                </a:lnTo>
                <a:cubicBezTo>
                  <a:pt x="364000" y="256913"/>
                  <a:pt x="203621" y="380350"/>
                  <a:pt x="13323" y="439959"/>
                </a:cubicBezTo>
                <a:close/>
                <a:moveTo>
                  <a:pt x="0" y="1070142"/>
                </a:moveTo>
                <a:lnTo>
                  <a:pt x="0" y="862064"/>
                </a:lnTo>
                <a:lnTo>
                  <a:pt x="31905" y="912052"/>
                </a:lnTo>
                <a:cubicBezTo>
                  <a:pt x="132041" y="1046318"/>
                  <a:pt x="280461" y="1144085"/>
                  <a:pt x="452455" y="1181049"/>
                </a:cubicBezTo>
                <a:cubicBezTo>
                  <a:pt x="405840" y="944006"/>
                  <a:pt x="235523" y="749922"/>
                  <a:pt x="9316" y="665484"/>
                </a:cubicBezTo>
                <a:lnTo>
                  <a:pt x="0" y="662760"/>
                </a:lnTo>
                <a:lnTo>
                  <a:pt x="0" y="530567"/>
                </a:lnTo>
                <a:lnTo>
                  <a:pt x="26399" y="537107"/>
                </a:lnTo>
                <a:cubicBezTo>
                  <a:pt x="321280" y="635466"/>
                  <a:pt x="541950" y="889030"/>
                  <a:pt x="585941" y="1197788"/>
                </a:cubicBezTo>
                <a:cubicBezTo>
                  <a:pt x="586109" y="1197841"/>
                  <a:pt x="586278" y="1197846"/>
                  <a:pt x="586447" y="1197851"/>
                </a:cubicBezTo>
                <a:lnTo>
                  <a:pt x="586987" y="1204541"/>
                </a:lnTo>
                <a:cubicBezTo>
                  <a:pt x="592044" y="1234785"/>
                  <a:pt x="594493" y="1265670"/>
                  <a:pt x="594451" y="1296998"/>
                </a:cubicBezTo>
                <a:cubicBezTo>
                  <a:pt x="595763" y="1302628"/>
                  <a:pt x="595822" y="1308297"/>
                  <a:pt x="595822" y="1313979"/>
                </a:cubicBezTo>
                <a:cubicBezTo>
                  <a:pt x="595822" y="1317801"/>
                  <a:pt x="595795" y="1321617"/>
                  <a:pt x="595229" y="1325419"/>
                </a:cubicBezTo>
                <a:lnTo>
                  <a:pt x="594730" y="1325386"/>
                </a:lnTo>
                <a:lnTo>
                  <a:pt x="594704" y="1325881"/>
                </a:lnTo>
                <a:lnTo>
                  <a:pt x="577585" y="1324255"/>
                </a:lnTo>
                <a:cubicBezTo>
                  <a:pt x="545211" y="1323728"/>
                  <a:pt x="513331" y="1320747"/>
                  <a:pt x="482159" y="1315193"/>
                </a:cubicBezTo>
                <a:cubicBezTo>
                  <a:pt x="476582" y="1315612"/>
                  <a:pt x="471253" y="1314664"/>
                  <a:pt x="465942" y="1313653"/>
                </a:cubicBezTo>
                <a:lnTo>
                  <a:pt x="465826" y="1312505"/>
                </a:lnTo>
                <a:cubicBezTo>
                  <a:pt x="286401" y="1282806"/>
                  <a:pt x="126428" y="1197762"/>
                  <a:pt x="5028" y="1076034"/>
                </a:cubicBezTo>
                <a:close/>
                <a:moveTo>
                  <a:pt x="0" y="2139063"/>
                </a:moveTo>
                <a:lnTo>
                  <a:pt x="0" y="2007909"/>
                </a:lnTo>
                <a:lnTo>
                  <a:pt x="9314" y="2005207"/>
                </a:lnTo>
                <a:cubicBezTo>
                  <a:pt x="235521" y="1921432"/>
                  <a:pt x="405837" y="1728872"/>
                  <a:pt x="452453" y="1493690"/>
                </a:cubicBezTo>
                <a:cubicBezTo>
                  <a:pt x="280459" y="1530364"/>
                  <a:pt x="132038" y="1627363"/>
                  <a:pt x="31903" y="1760575"/>
                </a:cubicBezTo>
                <a:lnTo>
                  <a:pt x="0" y="1810167"/>
                </a:lnTo>
                <a:lnTo>
                  <a:pt x="0" y="1603724"/>
                </a:lnTo>
                <a:lnTo>
                  <a:pt x="5025" y="1597880"/>
                </a:lnTo>
                <a:cubicBezTo>
                  <a:pt x="126426" y="1477109"/>
                  <a:pt x="286398" y="1392733"/>
                  <a:pt x="465823" y="1363267"/>
                </a:cubicBezTo>
                <a:lnTo>
                  <a:pt x="465940" y="1362128"/>
                </a:lnTo>
                <a:cubicBezTo>
                  <a:pt x="471249" y="1361126"/>
                  <a:pt x="476577" y="1360185"/>
                  <a:pt x="482153" y="1360601"/>
                </a:cubicBezTo>
                <a:cubicBezTo>
                  <a:pt x="513336" y="1355088"/>
                  <a:pt x="545229" y="1352130"/>
                  <a:pt x="577614" y="1351607"/>
                </a:cubicBezTo>
                <a:lnTo>
                  <a:pt x="594702" y="1349997"/>
                </a:lnTo>
                <a:lnTo>
                  <a:pt x="594728" y="1350487"/>
                </a:lnTo>
                <a:lnTo>
                  <a:pt x="595226" y="1350455"/>
                </a:lnTo>
                <a:lnTo>
                  <a:pt x="595820" y="1361805"/>
                </a:lnTo>
                <a:cubicBezTo>
                  <a:pt x="595820" y="1367441"/>
                  <a:pt x="595761" y="1373063"/>
                  <a:pt x="594449" y="1378647"/>
                </a:cubicBezTo>
                <a:cubicBezTo>
                  <a:pt x="594491" y="1409736"/>
                  <a:pt x="592041" y="1440385"/>
                  <a:pt x="586982" y="1470397"/>
                </a:cubicBezTo>
                <a:lnTo>
                  <a:pt x="586444" y="1477021"/>
                </a:lnTo>
                <a:cubicBezTo>
                  <a:pt x="586274" y="1477026"/>
                  <a:pt x="586106" y="1477030"/>
                  <a:pt x="585938" y="1477083"/>
                </a:cubicBezTo>
                <a:cubicBezTo>
                  <a:pt x="541948" y="1783415"/>
                  <a:pt x="321278" y="2034989"/>
                  <a:pt x="26396" y="2132575"/>
                </a:cubicBezTo>
                <a:close/>
                <a:moveTo>
                  <a:pt x="0" y="2766967"/>
                </a:moveTo>
                <a:lnTo>
                  <a:pt x="0" y="2558889"/>
                </a:lnTo>
                <a:lnTo>
                  <a:pt x="31905" y="2608877"/>
                </a:lnTo>
                <a:cubicBezTo>
                  <a:pt x="132041" y="2743143"/>
                  <a:pt x="280461" y="2840910"/>
                  <a:pt x="452455" y="2877874"/>
                </a:cubicBezTo>
                <a:cubicBezTo>
                  <a:pt x="405840" y="2640831"/>
                  <a:pt x="235523" y="2446747"/>
                  <a:pt x="9316" y="2362309"/>
                </a:cubicBezTo>
                <a:lnTo>
                  <a:pt x="0" y="2359585"/>
                </a:lnTo>
                <a:lnTo>
                  <a:pt x="0" y="2227392"/>
                </a:lnTo>
                <a:lnTo>
                  <a:pt x="26399" y="2233932"/>
                </a:lnTo>
                <a:cubicBezTo>
                  <a:pt x="321280" y="2332291"/>
                  <a:pt x="541950" y="2585855"/>
                  <a:pt x="585941" y="2894613"/>
                </a:cubicBezTo>
                <a:cubicBezTo>
                  <a:pt x="586109" y="2894666"/>
                  <a:pt x="586278" y="2894671"/>
                  <a:pt x="586447" y="2894676"/>
                </a:cubicBezTo>
                <a:lnTo>
                  <a:pt x="586987" y="2901366"/>
                </a:lnTo>
                <a:cubicBezTo>
                  <a:pt x="592044" y="2931610"/>
                  <a:pt x="594493" y="2962495"/>
                  <a:pt x="594451" y="2993823"/>
                </a:cubicBezTo>
                <a:cubicBezTo>
                  <a:pt x="595763" y="2999453"/>
                  <a:pt x="595822" y="3005122"/>
                  <a:pt x="595822" y="3010804"/>
                </a:cubicBezTo>
                <a:cubicBezTo>
                  <a:pt x="595822" y="3014626"/>
                  <a:pt x="595795" y="3018442"/>
                  <a:pt x="595229" y="3022244"/>
                </a:cubicBezTo>
                <a:lnTo>
                  <a:pt x="594730" y="3022211"/>
                </a:lnTo>
                <a:lnTo>
                  <a:pt x="594704" y="3022706"/>
                </a:lnTo>
                <a:lnTo>
                  <a:pt x="577585" y="3021080"/>
                </a:lnTo>
                <a:cubicBezTo>
                  <a:pt x="545211" y="3020553"/>
                  <a:pt x="513331" y="3017572"/>
                  <a:pt x="482159" y="3012018"/>
                </a:cubicBezTo>
                <a:cubicBezTo>
                  <a:pt x="476582" y="3012437"/>
                  <a:pt x="471253" y="3011489"/>
                  <a:pt x="465942" y="3010478"/>
                </a:cubicBezTo>
                <a:lnTo>
                  <a:pt x="465826" y="3009330"/>
                </a:lnTo>
                <a:cubicBezTo>
                  <a:pt x="286401" y="2979630"/>
                  <a:pt x="126428" y="2894586"/>
                  <a:pt x="5028" y="2772859"/>
                </a:cubicBezTo>
                <a:close/>
                <a:moveTo>
                  <a:pt x="0" y="3835888"/>
                </a:moveTo>
                <a:lnTo>
                  <a:pt x="0" y="3704734"/>
                </a:lnTo>
                <a:lnTo>
                  <a:pt x="9314" y="3702032"/>
                </a:lnTo>
                <a:cubicBezTo>
                  <a:pt x="235521" y="3618257"/>
                  <a:pt x="405837" y="3425697"/>
                  <a:pt x="452453" y="3190516"/>
                </a:cubicBezTo>
                <a:cubicBezTo>
                  <a:pt x="280459" y="3227190"/>
                  <a:pt x="132038" y="3324188"/>
                  <a:pt x="31903" y="3457400"/>
                </a:cubicBezTo>
                <a:lnTo>
                  <a:pt x="0" y="3506992"/>
                </a:lnTo>
                <a:lnTo>
                  <a:pt x="0" y="3300549"/>
                </a:lnTo>
                <a:lnTo>
                  <a:pt x="5025" y="3294705"/>
                </a:lnTo>
                <a:cubicBezTo>
                  <a:pt x="126426" y="3173934"/>
                  <a:pt x="286398" y="3089558"/>
                  <a:pt x="465823" y="3060092"/>
                </a:cubicBezTo>
                <a:lnTo>
                  <a:pt x="465940" y="3058953"/>
                </a:lnTo>
                <a:cubicBezTo>
                  <a:pt x="471249" y="3057951"/>
                  <a:pt x="476577" y="3057010"/>
                  <a:pt x="482153" y="3057426"/>
                </a:cubicBezTo>
                <a:cubicBezTo>
                  <a:pt x="513336" y="3051913"/>
                  <a:pt x="545229" y="3048955"/>
                  <a:pt x="577614" y="3048432"/>
                </a:cubicBezTo>
                <a:lnTo>
                  <a:pt x="594702" y="3046822"/>
                </a:lnTo>
                <a:lnTo>
                  <a:pt x="594728" y="3047312"/>
                </a:lnTo>
                <a:lnTo>
                  <a:pt x="595226" y="3047280"/>
                </a:lnTo>
                <a:lnTo>
                  <a:pt x="595820" y="3058630"/>
                </a:lnTo>
                <a:cubicBezTo>
                  <a:pt x="595820" y="3064266"/>
                  <a:pt x="595761" y="3069889"/>
                  <a:pt x="594449" y="3075472"/>
                </a:cubicBezTo>
                <a:cubicBezTo>
                  <a:pt x="594491" y="3106561"/>
                  <a:pt x="592041" y="3137210"/>
                  <a:pt x="586982" y="3167222"/>
                </a:cubicBezTo>
                <a:lnTo>
                  <a:pt x="586444" y="3173846"/>
                </a:lnTo>
                <a:cubicBezTo>
                  <a:pt x="586274" y="3173851"/>
                  <a:pt x="586106" y="3173856"/>
                  <a:pt x="585938" y="3173908"/>
                </a:cubicBezTo>
                <a:cubicBezTo>
                  <a:pt x="541948" y="3480240"/>
                  <a:pt x="321278" y="3731813"/>
                  <a:pt x="26396" y="3829400"/>
                </a:cubicBezTo>
                <a:close/>
                <a:moveTo>
                  <a:pt x="0" y="4056079"/>
                </a:moveTo>
                <a:lnTo>
                  <a:pt x="0" y="3923091"/>
                </a:lnTo>
                <a:lnTo>
                  <a:pt x="9850" y="3925425"/>
                </a:lnTo>
                <a:cubicBezTo>
                  <a:pt x="194718" y="3982914"/>
                  <a:pt x="351664" y="4101018"/>
                  <a:pt x="456028" y="4255797"/>
                </a:cubicBezTo>
                <a:lnTo>
                  <a:pt x="484473" y="4305008"/>
                </a:lnTo>
                <a:lnTo>
                  <a:pt x="333423" y="4305008"/>
                </a:lnTo>
                <a:lnTo>
                  <a:pt x="281300" y="4241205"/>
                </a:lnTo>
                <a:cubicBezTo>
                  <a:pt x="223282" y="4178491"/>
                  <a:pt x="153561" y="4126262"/>
                  <a:pt x="75476" y="4087725"/>
                </a:cubicBezTo>
                <a:close/>
                <a:moveTo>
                  <a:pt x="0" y="4305008"/>
                </a:moveTo>
                <a:lnTo>
                  <a:pt x="0" y="4256099"/>
                </a:lnTo>
                <a:lnTo>
                  <a:pt x="8327" y="4271827"/>
                </a:lnTo>
                <a:lnTo>
                  <a:pt x="35009" y="43050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1B26E892-1320-40AA-9CA1-246721C18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8592" y="620720"/>
            <a:ext cx="7323231" cy="5593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83CFFC-19BF-0A5B-E550-8B5FB9C0AD20}"/>
              </a:ext>
            </a:extLst>
          </p:cNvPr>
          <p:cNvSpPr>
            <a:spLocks noGrp="1"/>
          </p:cNvSpPr>
          <p:nvPr>
            <p:ph type="title"/>
          </p:nvPr>
        </p:nvSpPr>
        <p:spPr>
          <a:xfrm>
            <a:off x="4713224" y="1105351"/>
            <a:ext cx="6353967" cy="3023981"/>
          </a:xfrm>
        </p:spPr>
        <p:txBody>
          <a:bodyPr vert="horz" lIns="91440" tIns="45720" rIns="91440" bIns="45720" rtlCol="0" anchor="b">
            <a:normAutofit/>
          </a:bodyPr>
          <a:lstStyle/>
          <a:p>
            <a:pPr algn="l"/>
            <a:r>
              <a:rPr lang="en-US" sz="4800" cap="all">
                <a:solidFill>
                  <a:srgbClr val="FFFFFF"/>
                </a:solidFill>
              </a:rPr>
              <a:t>Thank you!</a:t>
            </a:r>
          </a:p>
        </p:txBody>
      </p:sp>
      <p:cxnSp>
        <p:nvCxnSpPr>
          <p:cNvPr id="21" name="Straight Connector 20">
            <a:extLst>
              <a:ext uri="{FF2B5EF4-FFF2-40B4-BE49-F238E27FC236}">
                <a16:creationId xmlns:a16="http://schemas.microsoft.com/office/drawing/2014/main" id="{C9A1F79C-E4D1-4AAE-BA11-3A09005252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42932" y="4214336"/>
            <a:ext cx="512064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useBgFill="1">
        <p:nvSpPr>
          <p:cNvPr id="23" name="Rectangle 22">
            <a:extLst>
              <a:ext uri="{FF2B5EF4-FFF2-40B4-BE49-F238E27FC236}">
                <a16:creationId xmlns:a16="http://schemas.microsoft.com/office/drawing/2014/main" id="{C170DF7D-4686-4BD5-A9CD-C89649284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4000" y="-2"/>
            <a:ext cx="164592"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5B550828-3FC7-C0D3-1B29-64008AD0F66B}"/>
              </a:ext>
            </a:extLst>
          </p:cNvPr>
          <p:cNvSpPr>
            <a:spLocks noGrp="1"/>
          </p:cNvSpPr>
          <p:nvPr>
            <p:ph type="sldNum" sz="quarter" idx="4294967295"/>
          </p:nvPr>
        </p:nvSpPr>
        <p:spPr>
          <a:xfrm>
            <a:off x="10837333" y="6470704"/>
            <a:ext cx="973667" cy="274320"/>
          </a:xfrm>
        </p:spPr>
        <p:txBody>
          <a:bodyPr vert="horz" lIns="91440" tIns="45720" rIns="91440" bIns="45720" rtlCol="0" anchor="ctr">
            <a:normAutofit/>
          </a:bodyPr>
          <a:lstStyle/>
          <a:p>
            <a:pPr defTabSz="457200">
              <a:spcAft>
                <a:spcPts val="600"/>
              </a:spcAft>
            </a:pPr>
            <a:fld id="{E7EBC154-6848-214C-B925-399887F0DE31}" type="slidenum">
              <a:rPr lang="en-US" kern="1200" dirty="0">
                <a:solidFill>
                  <a:schemeClr val="tx1">
                    <a:lumMod val="95000"/>
                    <a:lumOff val="5000"/>
                  </a:schemeClr>
                </a:solidFill>
                <a:latin typeface="+mj-lt"/>
                <a:ea typeface="+mn-ea"/>
                <a:cs typeface="+mn-cs"/>
              </a:rPr>
              <a:pPr defTabSz="457200">
                <a:spcAft>
                  <a:spcPts val="600"/>
                </a:spcAft>
              </a:pPr>
              <a:t>54</a:t>
            </a:fld>
            <a:endParaRPr lang="en-US" kern="1200" dirty="0">
              <a:solidFill>
                <a:schemeClr val="tx1">
                  <a:lumMod val="95000"/>
                  <a:lumOff val="5000"/>
                </a:schemeClr>
              </a:solidFill>
              <a:latin typeface="+mj-lt"/>
              <a:ea typeface="+mn-ea"/>
              <a:cs typeface="+mn-cs"/>
            </a:endParaRPr>
          </a:p>
        </p:txBody>
      </p:sp>
    </p:spTree>
    <p:extLst>
      <p:ext uri="{BB962C8B-B14F-4D97-AF65-F5344CB8AC3E}">
        <p14:creationId xmlns:p14="http://schemas.microsoft.com/office/powerpoint/2010/main" val="3802986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AACBE-6C4E-F756-62CA-B1A3039BAA63}"/>
              </a:ext>
            </a:extLst>
          </p:cNvPr>
          <p:cNvSpPr>
            <a:spLocks noGrp="1"/>
          </p:cNvSpPr>
          <p:nvPr>
            <p:ph type="title"/>
          </p:nvPr>
        </p:nvSpPr>
        <p:spPr/>
        <p:txBody>
          <a:bodyPr/>
          <a:lstStyle/>
          <a:p>
            <a:r>
              <a:rPr lang="en-US" dirty="0"/>
              <a:t>Overall analytic strategy</a:t>
            </a:r>
          </a:p>
        </p:txBody>
      </p:sp>
      <p:graphicFrame>
        <p:nvGraphicFramePr>
          <p:cNvPr id="7" name="Content Placeholder 2">
            <a:extLst>
              <a:ext uri="{FF2B5EF4-FFF2-40B4-BE49-F238E27FC236}">
                <a16:creationId xmlns:a16="http://schemas.microsoft.com/office/drawing/2014/main" id="{6A634281-026F-C576-C957-3392CBDF51FF}"/>
              </a:ext>
            </a:extLst>
          </p:cNvPr>
          <p:cNvGraphicFramePr>
            <a:graphicFrameLocks noGrp="1"/>
          </p:cNvGraphicFramePr>
          <p:nvPr>
            <p:ph idx="1"/>
            <p:extLst>
              <p:ext uri="{D42A27DB-BD31-4B8C-83A1-F6EECF244321}">
                <p14:modId xmlns:p14="http://schemas.microsoft.com/office/powerpoint/2010/main" val="236542061"/>
              </p:ext>
            </p:extLst>
          </p:nvPr>
        </p:nvGraphicFramePr>
        <p:xfrm>
          <a:off x="1024128" y="2286000"/>
          <a:ext cx="9720073" cy="40233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55C61CCA-38D7-67E3-6B48-FCC68156DCBB}"/>
              </a:ext>
            </a:extLst>
          </p:cNvPr>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6</a:t>
            </a:fld>
            <a:endParaRPr lang="en-US">
              <a:solidFill>
                <a:prstClr val="black">
                  <a:lumMod val="95000"/>
                  <a:lumOff val="5000"/>
                </a:prstClr>
              </a:solidFill>
            </a:endParaRPr>
          </a:p>
        </p:txBody>
      </p:sp>
    </p:spTree>
    <p:extLst>
      <p:ext uri="{BB962C8B-B14F-4D97-AF65-F5344CB8AC3E}">
        <p14:creationId xmlns:p14="http://schemas.microsoft.com/office/powerpoint/2010/main" val="3485332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FBE21-88AF-6D1F-65AA-74222BBB4ED1}"/>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16CA42DE-6764-2E93-DE18-9921DAC8C745}"/>
              </a:ext>
            </a:extLst>
          </p:cNvPr>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7</a:t>
            </a:fld>
            <a:endParaRPr lang="en-US">
              <a:solidFill>
                <a:prstClr val="black">
                  <a:lumMod val="95000"/>
                  <a:lumOff val="5000"/>
                </a:prstClr>
              </a:solidFill>
            </a:endParaRPr>
          </a:p>
        </p:txBody>
      </p:sp>
      <p:sp>
        <p:nvSpPr>
          <p:cNvPr id="6" name="Content Placeholder 5">
            <a:extLst>
              <a:ext uri="{FF2B5EF4-FFF2-40B4-BE49-F238E27FC236}">
                <a16:creationId xmlns:a16="http://schemas.microsoft.com/office/drawing/2014/main" id="{4960CD94-C9C7-FDB1-203A-F33FC7077E49}"/>
              </a:ext>
            </a:extLst>
          </p:cNvPr>
          <p:cNvSpPr>
            <a:spLocks noGrp="1"/>
          </p:cNvSpPr>
          <p:nvPr>
            <p:ph idx="1"/>
          </p:nvPr>
        </p:nvSpPr>
        <p:spPr/>
        <p:txBody>
          <a:bodyPr/>
          <a:lstStyle/>
          <a:p>
            <a:endParaRPr lang="en-US"/>
          </a:p>
        </p:txBody>
      </p:sp>
      <p:sp>
        <p:nvSpPr>
          <p:cNvPr id="7" name="Google Shape;131;p17">
            <a:extLst>
              <a:ext uri="{FF2B5EF4-FFF2-40B4-BE49-F238E27FC236}">
                <a16:creationId xmlns:a16="http://schemas.microsoft.com/office/drawing/2014/main" id="{CB13D0B6-583E-A4A8-F65B-27A3015F84AA}"/>
              </a:ext>
            </a:extLst>
          </p:cNvPr>
          <p:cNvSpPr/>
          <p:nvPr/>
        </p:nvSpPr>
        <p:spPr>
          <a:xfrm>
            <a:off x="619662" y="2255454"/>
            <a:ext cx="10762593" cy="274487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8" name="Rectangle 7">
            <a:extLst>
              <a:ext uri="{FF2B5EF4-FFF2-40B4-BE49-F238E27FC236}">
                <a16:creationId xmlns:a16="http://schemas.microsoft.com/office/drawing/2014/main" id="{14531B0A-ECE9-B76A-263C-4842D236BEA6}"/>
              </a:ext>
            </a:extLst>
          </p:cNvPr>
          <p:cNvSpPr/>
          <p:nvPr/>
        </p:nvSpPr>
        <p:spPr>
          <a:xfrm>
            <a:off x="1336560" y="2313797"/>
            <a:ext cx="9392596" cy="2554545"/>
          </a:xfrm>
          <a:prstGeom prst="rect">
            <a:avLst/>
          </a:prstGeom>
        </p:spPr>
        <p:txBody>
          <a:bodyPr wrap="square">
            <a:spAutoFit/>
          </a:bodyPr>
          <a:lstStyle/>
          <a:p>
            <a:r>
              <a:rPr lang="en-US" sz="3200" dirty="0" err="1">
                <a:latin typeface="Consolas" panose="020B0609020204030204" pitchFamily="49" charset="0"/>
                <a:ea typeface="Courier New"/>
                <a:cs typeface="Consolas" panose="020B0609020204030204" pitchFamily="49" charset="0"/>
                <a:sym typeface="Courier New"/>
              </a:rPr>
              <a:t>labevents</a:t>
            </a:r>
            <a:r>
              <a:rPr lang="en-US" sz="3200" dirty="0">
                <a:latin typeface="Consolas" panose="020B0609020204030204" pitchFamily="49" charset="0"/>
                <a:ea typeface="Courier New"/>
                <a:cs typeface="Consolas" panose="020B0609020204030204" pitchFamily="49" charset="0"/>
                <a:sym typeface="Courier New"/>
              </a:rPr>
              <a:t> &lt;- </a:t>
            </a:r>
            <a:r>
              <a:rPr lang="en-US" sz="3200" dirty="0" err="1">
                <a:latin typeface="Consolas" panose="020B0609020204030204" pitchFamily="49" charset="0"/>
                <a:ea typeface="Courier New"/>
                <a:cs typeface="Consolas" panose="020B0609020204030204" pitchFamily="49" charset="0"/>
                <a:sym typeface="Courier New"/>
              </a:rPr>
              <a:t>tbl</a:t>
            </a:r>
            <a:r>
              <a:rPr lang="en-US" sz="3200" dirty="0">
                <a:latin typeface="Consolas" panose="020B0609020204030204" pitchFamily="49" charset="0"/>
                <a:ea typeface="Courier New"/>
                <a:cs typeface="Consolas" panose="020B0609020204030204" pitchFamily="49" charset="0"/>
                <a:sym typeface="Courier New"/>
              </a:rPr>
              <a:t>(mimic, "</a:t>
            </a:r>
            <a:r>
              <a:rPr lang="en-US" sz="3200" dirty="0" err="1">
                <a:latin typeface="Consolas" panose="020B0609020204030204" pitchFamily="49" charset="0"/>
                <a:ea typeface="Courier New"/>
                <a:cs typeface="Consolas" panose="020B0609020204030204" pitchFamily="49" charset="0"/>
                <a:sym typeface="Courier New"/>
              </a:rPr>
              <a:t>labevents</a:t>
            </a:r>
            <a:r>
              <a:rPr lang="en-US" sz="3200" dirty="0">
                <a:latin typeface="Consolas" panose="020B0609020204030204" pitchFamily="49" charset="0"/>
                <a:ea typeface="Courier New"/>
                <a:cs typeface="Consolas" panose="020B0609020204030204" pitchFamily="49" charset="0"/>
                <a:sym typeface="Courier New"/>
              </a:rPr>
              <a:t>")</a:t>
            </a:r>
            <a:endParaRPr lang="en-US" sz="3200" dirty="0">
              <a:solidFill>
                <a:schemeClr val="bg2">
                  <a:lumMod val="90000"/>
                </a:schemeClr>
              </a:solidFill>
              <a:latin typeface="Consolas" panose="020B0609020204030204" pitchFamily="49" charset="0"/>
              <a:ea typeface="Courier New"/>
              <a:cs typeface="Consolas" panose="020B0609020204030204" pitchFamily="49" charset="0"/>
              <a:sym typeface="Courier New"/>
            </a:endParaRPr>
          </a:p>
          <a:p>
            <a:endParaRPr lang="en-US" sz="3200" dirty="0">
              <a:solidFill>
                <a:schemeClr val="bg2">
                  <a:lumMod val="90000"/>
                </a:schemeClr>
              </a:solidFill>
              <a:latin typeface="Consolas" panose="020B0609020204030204" pitchFamily="49" charset="0"/>
              <a:ea typeface="Courier New"/>
              <a:cs typeface="Consolas" panose="020B0609020204030204" pitchFamily="49" charset="0"/>
              <a:sym typeface="Courier New"/>
            </a:endParaRPr>
          </a:p>
          <a:p>
            <a:r>
              <a:rPr lang="en-US" sz="3200" dirty="0" err="1">
                <a:latin typeface="Consolas" panose="020B0609020204030204" pitchFamily="49" charset="0"/>
                <a:sym typeface="Courier New"/>
              </a:rPr>
              <a:t>labevents</a:t>
            </a:r>
            <a:r>
              <a:rPr lang="en-US" sz="3200" dirty="0">
                <a:latin typeface="Consolas" panose="020B0609020204030204" pitchFamily="49" charset="0"/>
                <a:sym typeface="Courier New"/>
              </a:rPr>
              <a:t> |&gt;  </a:t>
            </a:r>
          </a:p>
          <a:p>
            <a:r>
              <a:rPr lang="en-US" sz="3200" dirty="0">
                <a:latin typeface="Consolas" panose="020B0609020204030204" pitchFamily="49" charset="0"/>
                <a:sym typeface="Courier New"/>
              </a:rPr>
              <a:t>	count(</a:t>
            </a:r>
            <a:r>
              <a:rPr lang="en-US" sz="3200" dirty="0" err="1">
                <a:latin typeface="Consolas" panose="020B0609020204030204" pitchFamily="49" charset="0"/>
                <a:sym typeface="Courier New"/>
              </a:rPr>
              <a:t>itemid</a:t>
            </a:r>
            <a:r>
              <a:rPr lang="en-US" sz="3200" dirty="0">
                <a:latin typeface="Consolas" panose="020B0609020204030204" pitchFamily="49" charset="0"/>
                <a:sym typeface="Courier New"/>
              </a:rPr>
              <a:t>) |&gt;  </a:t>
            </a:r>
          </a:p>
          <a:p>
            <a:r>
              <a:rPr lang="en-US" sz="3200" dirty="0">
                <a:latin typeface="Consolas" panose="020B0609020204030204" pitchFamily="49" charset="0"/>
                <a:sym typeface="Courier New"/>
              </a:rPr>
              <a:t>	arrange(desc(n))</a:t>
            </a:r>
            <a:endParaRPr lang="en-US" sz="800" dirty="0"/>
          </a:p>
        </p:txBody>
      </p:sp>
    </p:spTree>
    <p:extLst>
      <p:ext uri="{BB962C8B-B14F-4D97-AF65-F5344CB8AC3E}">
        <p14:creationId xmlns:p14="http://schemas.microsoft.com/office/powerpoint/2010/main" val="3159965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E194971-2F2D-44B0-8AE6-FF2DCCEE0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Oval 5">
            <a:extLst>
              <a:ext uri="{FF2B5EF4-FFF2-40B4-BE49-F238E27FC236}">
                <a16:creationId xmlns:a16="http://schemas.microsoft.com/office/drawing/2014/main" id="{1FF9A61E-EB11-4C46-82E1-3E00A3B4B4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 name="Straight Connector 12">
            <a:extLst>
              <a:ext uri="{FF2B5EF4-FFF2-40B4-BE49-F238E27FC236}">
                <a16:creationId xmlns:a16="http://schemas.microsoft.com/office/drawing/2014/main" id="{5E564EB3-35F2-4EFF-87DC-642DC02052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10" name="Rectangle 14">
            <a:extLst>
              <a:ext uri="{FF2B5EF4-FFF2-40B4-BE49-F238E27FC236}">
                <a16:creationId xmlns:a16="http://schemas.microsoft.com/office/drawing/2014/main" id="{4BA0C938-1486-4635-9F6C-44D521FA6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6">
            <a:extLst>
              <a:ext uri="{FF2B5EF4-FFF2-40B4-BE49-F238E27FC236}">
                <a16:creationId xmlns:a16="http://schemas.microsoft.com/office/drawing/2014/main" id="{942A7ABB-6A86-4A02-A072-FA82CDCE53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928" y="484632"/>
            <a:ext cx="11244036" cy="5880916"/>
          </a:xfrm>
          <a:prstGeom prst="rect">
            <a:avLst/>
          </a:prstGeom>
          <a:solidFill>
            <a:schemeClr val="bg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369551-7254-00B0-63DB-59E342C95BA7}"/>
              </a:ext>
            </a:extLst>
          </p:cNvPr>
          <p:cNvSpPr>
            <a:spLocks noGrp="1"/>
          </p:cNvSpPr>
          <p:nvPr>
            <p:ph type="title"/>
          </p:nvPr>
        </p:nvSpPr>
        <p:spPr>
          <a:xfrm>
            <a:off x="4365356" y="806365"/>
            <a:ext cx="7020747" cy="5229630"/>
          </a:xfrm>
        </p:spPr>
        <p:txBody>
          <a:bodyPr vert="horz" lIns="91440" tIns="45720" rIns="91440" bIns="45720" rtlCol="0" anchor="ctr">
            <a:normAutofit/>
          </a:bodyPr>
          <a:lstStyle/>
          <a:p>
            <a:pPr algn="l"/>
            <a:r>
              <a:rPr lang="en-US" sz="6600" cap="all"/>
              <a:t>What is itemid 50971?</a:t>
            </a:r>
          </a:p>
        </p:txBody>
      </p:sp>
      <p:cxnSp>
        <p:nvCxnSpPr>
          <p:cNvPr id="14" name="Straight Connector 18">
            <a:extLst>
              <a:ext uri="{FF2B5EF4-FFF2-40B4-BE49-F238E27FC236}">
                <a16:creationId xmlns:a16="http://schemas.microsoft.com/office/drawing/2014/main" id="{B6916720-6D22-4D4B-BC19-23008C7DD4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9935" y="1600200"/>
            <a:ext cx="0" cy="3657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03B2BE86-B31B-9418-9DE1-710201B1CE6A}"/>
              </a:ext>
            </a:extLst>
          </p:cNvPr>
          <p:cNvSpPr>
            <a:spLocks noGrp="1"/>
          </p:cNvSpPr>
          <p:nvPr>
            <p:ph type="sldNum" sz="quarter" idx="4294967295"/>
          </p:nvPr>
        </p:nvSpPr>
        <p:spPr>
          <a:xfrm>
            <a:off x="10837333" y="6470704"/>
            <a:ext cx="973667" cy="274320"/>
          </a:xfrm>
        </p:spPr>
        <p:txBody>
          <a:bodyPr vert="horz" lIns="91440" tIns="45720" rIns="91440" bIns="45720" rtlCol="0" anchor="ctr">
            <a:normAutofit/>
          </a:bodyPr>
          <a:lstStyle/>
          <a:p>
            <a:pPr defTabSz="457200">
              <a:spcAft>
                <a:spcPts val="600"/>
              </a:spcAft>
            </a:pPr>
            <a:fld id="{E7EBC154-6848-214C-B925-399887F0DE31}" type="slidenum">
              <a:rPr lang="en-US" kern="1200" dirty="0">
                <a:solidFill>
                  <a:schemeClr val="tx1">
                    <a:lumMod val="95000"/>
                    <a:lumOff val="5000"/>
                  </a:schemeClr>
                </a:solidFill>
                <a:latin typeface="+mj-lt"/>
                <a:ea typeface="+mn-ea"/>
                <a:cs typeface="+mn-cs"/>
              </a:rPr>
              <a:pPr defTabSz="457200">
                <a:spcAft>
                  <a:spcPts val="600"/>
                </a:spcAft>
              </a:pPr>
              <a:t>8</a:t>
            </a:fld>
            <a:endParaRPr lang="en-US" kern="1200" dirty="0">
              <a:solidFill>
                <a:schemeClr val="tx1">
                  <a:lumMod val="95000"/>
                  <a:lumOff val="5000"/>
                </a:schemeClr>
              </a:solidFill>
              <a:latin typeface="+mj-lt"/>
              <a:ea typeface="+mn-ea"/>
              <a:cs typeface="+mn-cs"/>
            </a:endParaRPr>
          </a:p>
        </p:txBody>
      </p:sp>
    </p:spTree>
    <p:extLst>
      <p:ext uri="{BB962C8B-B14F-4D97-AF65-F5344CB8AC3E}">
        <p14:creationId xmlns:p14="http://schemas.microsoft.com/office/powerpoint/2010/main" val="2557938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69551-7254-00B0-63DB-59E342C95BA7}"/>
              </a:ext>
            </a:extLst>
          </p:cNvPr>
          <p:cNvSpPr>
            <a:spLocks noGrp="1"/>
          </p:cNvSpPr>
          <p:nvPr>
            <p:ph type="title"/>
          </p:nvPr>
        </p:nvSpPr>
        <p:spPr/>
        <p:txBody>
          <a:bodyPr/>
          <a:lstStyle/>
          <a:p>
            <a:r>
              <a:rPr lang="en-US" dirty="0" err="1"/>
              <a:t>Itemid</a:t>
            </a:r>
            <a:r>
              <a:rPr lang="en-US" dirty="0"/>
              <a:t> 50971- Analytic Strategy</a:t>
            </a:r>
          </a:p>
        </p:txBody>
      </p:sp>
      <p:sp>
        <p:nvSpPr>
          <p:cNvPr id="3" name="Content Placeholder 2">
            <a:extLst>
              <a:ext uri="{FF2B5EF4-FFF2-40B4-BE49-F238E27FC236}">
                <a16:creationId xmlns:a16="http://schemas.microsoft.com/office/drawing/2014/main" id="{879B1750-A729-301F-F883-CFC3D6AB8993}"/>
              </a:ext>
            </a:extLst>
          </p:cNvPr>
          <p:cNvSpPr>
            <a:spLocks noGrp="1"/>
          </p:cNvSpPr>
          <p:nvPr>
            <p:ph idx="1"/>
          </p:nvPr>
        </p:nvSpPr>
        <p:spPr/>
        <p:txBody>
          <a:bodyPr/>
          <a:lstStyle/>
          <a:p>
            <a:r>
              <a:rPr lang="en-US" dirty="0"/>
              <a:t>1. Find 50971 in the View pane for of D_LABITEMS</a:t>
            </a:r>
          </a:p>
          <a:p>
            <a:endParaRPr lang="en-US" dirty="0"/>
          </a:p>
          <a:p>
            <a:r>
              <a:rPr lang="en-US" dirty="0"/>
              <a:t>2. Read D_LABITEMS |&gt; filter </a:t>
            </a:r>
            <a:r>
              <a:rPr lang="en-US" dirty="0" err="1"/>
              <a:t>itemid</a:t>
            </a:r>
            <a:r>
              <a:rPr lang="en-US" dirty="0"/>
              <a:t>==50971</a:t>
            </a:r>
          </a:p>
        </p:txBody>
      </p:sp>
      <p:sp>
        <p:nvSpPr>
          <p:cNvPr id="4" name="Slide Number Placeholder 3">
            <a:extLst>
              <a:ext uri="{FF2B5EF4-FFF2-40B4-BE49-F238E27FC236}">
                <a16:creationId xmlns:a16="http://schemas.microsoft.com/office/drawing/2014/main" id="{03B2BE86-B31B-9418-9DE1-710201B1CE6A}"/>
              </a:ext>
            </a:extLst>
          </p:cNvPr>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9</a:t>
            </a:fld>
            <a:endParaRPr lang="en-US">
              <a:solidFill>
                <a:prstClr val="black">
                  <a:lumMod val="95000"/>
                  <a:lumOff val="5000"/>
                </a:prstClr>
              </a:solidFill>
            </a:endParaRPr>
          </a:p>
        </p:txBody>
      </p:sp>
    </p:spTree>
    <p:extLst>
      <p:ext uri="{BB962C8B-B14F-4D97-AF65-F5344CB8AC3E}">
        <p14:creationId xmlns:p14="http://schemas.microsoft.com/office/powerpoint/2010/main" val="32318929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B43F59A4AC03A4F8CBF5B80F0A58893" ma:contentTypeVersion="20" ma:contentTypeDescription="Create a new document." ma:contentTypeScope="" ma:versionID="ca17b0433b69fb7b7e411687090cfa53">
  <xsd:schema xmlns:xsd="http://www.w3.org/2001/XMLSchema" xmlns:xs="http://www.w3.org/2001/XMLSchema" xmlns:p="http://schemas.microsoft.com/office/2006/metadata/properties" xmlns:ns1="http://schemas.microsoft.com/sharepoint/v3" xmlns:ns3="1de36623-dfe1-41c1-a173-9faa424a3309" xmlns:ns4="ac562c31-98be-4770-a871-21a4eacf353a" targetNamespace="http://schemas.microsoft.com/office/2006/metadata/properties" ma:root="true" ma:fieldsID="2c5ebc4995542f7807cf857308b79d3e" ns1:_="" ns3:_="" ns4:_="">
    <xsd:import namespace="http://schemas.microsoft.com/sharepoint/v3"/>
    <xsd:import namespace="1de36623-dfe1-41c1-a173-9faa424a3309"/>
    <xsd:import namespace="ac562c31-98be-4770-a871-21a4eacf353a"/>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element ref="ns4:SharedWithUsers" minOccurs="0"/>
                <xsd:element ref="ns4:SharedWithDetails" minOccurs="0"/>
                <xsd:element ref="ns4:SharingHintHash" minOccurs="0"/>
                <xsd:element ref="ns3:MediaLengthInSeconds" minOccurs="0"/>
                <xsd:element ref="ns1:_ip_UnifiedCompliancePolicyProperties" minOccurs="0"/>
                <xsd:element ref="ns1:_ip_UnifiedCompliancePolicyUIAction"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2" nillable="true" ma:displayName="Unified Compliance Policy Properties" ma:hidden="true" ma:internalName="_ip_UnifiedCompliancePolicyProperties">
      <xsd:simpleType>
        <xsd:restriction base="dms:Note"/>
      </xsd:simpleType>
    </xsd:element>
    <xsd:element name="_ip_UnifiedCompliancePolicyUIAction" ma:index="2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de36623-dfe1-41c1-a173-9faa424a330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element name="_activity" ma:index="24" nillable="true" ma:displayName="_activity" ma:hidden="true" ma:internalName="_activity">
      <xsd:simpleType>
        <xsd:restriction base="dms:Note"/>
      </xsd:simpleType>
    </xsd:element>
    <xsd:element name="MediaServiceObjectDetectorVersions" ma:index="25" nillable="true" ma:displayName="MediaServiceObjectDetectorVersions" ma:description="" ma:hidden="true" ma:indexed="true" ma:internalName="MediaServiceObjectDetectorVersions" ma:readOnly="true">
      <xsd:simpleType>
        <xsd:restriction base="dms:Text"/>
      </xsd:simpleType>
    </xsd:element>
    <xsd:element name="MediaServiceSystemTags" ma:index="26" nillable="true" ma:displayName="MediaServiceSystemTags" ma:hidden="true" ma:internalName="MediaServiceSystemTags" ma:readOnly="true">
      <xsd:simpleType>
        <xsd:restriction base="dms:Note"/>
      </xsd:simpleType>
    </xsd:element>
    <xsd:element name="MediaServiceSearchProperties" ma:index="27"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ac562c31-98be-4770-a871-21a4eacf353a"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activity xmlns="1de36623-dfe1-41c1-a173-9faa424a3309"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0BA80216-2AD5-49AB-BD2C-91868E7793A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de36623-dfe1-41c1-a173-9faa424a3309"/>
    <ds:schemaRef ds:uri="ac562c31-98be-4770-a871-21a4eacf353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88A27EC-74DF-48C4-8036-D71F6D2BCC81}">
  <ds:schemaRefs>
    <ds:schemaRef ds:uri="http://schemas.microsoft.com/sharepoint/v3/contenttype/forms"/>
  </ds:schemaRefs>
</ds:datastoreItem>
</file>

<file path=customXml/itemProps3.xml><?xml version="1.0" encoding="utf-8"?>
<ds:datastoreItem xmlns:ds="http://schemas.openxmlformats.org/officeDocument/2006/customXml" ds:itemID="{64543EAA-D4F1-4EDD-BCEA-90E0E94F07EC}">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microsoft.com/sharepoint/v3"/>
    <ds:schemaRef ds:uri="http://schemas.openxmlformats.org/package/2006/metadata/core-properties"/>
    <ds:schemaRef ds:uri="http://purl.org/dc/terms/"/>
    <ds:schemaRef ds:uri="ac562c31-98be-4770-a871-21a4eacf353a"/>
    <ds:schemaRef ds:uri="1de36623-dfe1-41c1-a173-9faa424a3309"/>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43486</TotalTime>
  <Words>1974</Words>
  <Application>Microsoft Office PowerPoint</Application>
  <PresentationFormat>Widescreen</PresentationFormat>
  <Paragraphs>786</Paragraphs>
  <Slides>54</Slides>
  <Notes>37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54</vt:i4>
      </vt:variant>
    </vt:vector>
  </HeadingPairs>
  <TitlesOfParts>
    <vt:vector size="65" baseType="lpstr">
      <vt:lpstr>Aptos</vt:lpstr>
      <vt:lpstr>Arial</vt:lpstr>
      <vt:lpstr>Calibri</vt:lpstr>
      <vt:lpstr>Consolas</vt:lpstr>
      <vt:lpstr>Monaco</vt:lpstr>
      <vt:lpstr>Times New Roman</vt:lpstr>
      <vt:lpstr>Tw Cen MT</vt:lpstr>
      <vt:lpstr>Tw Cen MT Condensed</vt:lpstr>
      <vt:lpstr>Wingdings</vt:lpstr>
      <vt:lpstr>Wingdings 3</vt:lpstr>
      <vt:lpstr>Integral</vt:lpstr>
      <vt:lpstr>Joining Forces: Data Merging Techniques in R</vt:lpstr>
      <vt:lpstr>PowerPoint Presentation</vt:lpstr>
      <vt:lpstr>Goal: Provide a clear understanding of the fundamental concepts of joins</vt:lpstr>
      <vt:lpstr>HPI:</vt:lpstr>
      <vt:lpstr>PowerPoint Presentation</vt:lpstr>
      <vt:lpstr>Overall analytic strategy</vt:lpstr>
      <vt:lpstr>PowerPoint Presentation</vt:lpstr>
      <vt:lpstr>What is itemid 50971?</vt:lpstr>
      <vt:lpstr>Itemid 50971- Analytic Strategy</vt:lpstr>
      <vt:lpstr>PowerPoint Presentation</vt:lpstr>
      <vt:lpstr>Joins</vt:lpstr>
      <vt:lpstr>PowerPoint Presentation</vt:lpstr>
      <vt:lpstr>PowerPoint Presentation</vt:lpstr>
      <vt:lpstr>PowerPoint Presentation</vt:lpstr>
      <vt:lpstr>PowerPoint Presentation</vt:lpstr>
      <vt:lpstr>PowerPoint Presentation</vt:lpstr>
      <vt:lpstr>PowerPoint Presentation</vt:lpstr>
      <vt:lpstr>xxxx_join()</vt:lpstr>
      <vt:lpstr>Joins in R</vt:lpstr>
      <vt:lpstr>Joins in R</vt:lpstr>
      <vt:lpstr>inner_join()</vt:lpstr>
      <vt:lpstr>PowerPoint Presentation</vt:lpstr>
      <vt:lpstr>PowerPoint Presentation</vt:lpstr>
      <vt:lpstr>PowerPoint Presentation</vt:lpstr>
      <vt:lpstr>PowerPoint Presentation</vt:lpstr>
      <vt:lpstr>PowerPoint Presentation</vt:lpstr>
      <vt:lpstr>Question</vt:lpstr>
      <vt:lpstr>PowerPoint Presentation</vt:lpstr>
      <vt:lpstr>PowerPoint Presentation</vt:lpstr>
      <vt:lpstr>left_join()</vt:lpstr>
      <vt:lpstr>PowerPoint Presentation</vt:lpstr>
      <vt:lpstr>PowerPoint Presentation</vt:lpstr>
      <vt:lpstr>PowerPoint Presentation</vt:lpstr>
      <vt:lpstr>PowerPoint Presentation</vt:lpstr>
      <vt:lpstr>PowerPoint Presentation</vt:lpstr>
      <vt:lpstr>Cartesian Products</vt:lpstr>
      <vt:lpstr>HPI:</vt:lpstr>
      <vt:lpstr>Overall analytic strategy</vt:lpstr>
      <vt:lpstr>PowerPoint Presentation</vt:lpstr>
      <vt:lpstr>Question</vt:lpstr>
      <vt:lpstr>Question</vt:lpstr>
      <vt:lpstr>PowerPoint Presentation</vt:lpstr>
      <vt:lpstr>PowerPoint Presentation</vt:lpstr>
      <vt:lpstr>PowerPoint Presentation</vt:lpstr>
      <vt:lpstr>PowerPoint Presentation</vt:lpstr>
      <vt:lpstr>PowerPoint Presentation</vt:lpstr>
      <vt:lpstr>The many mishaps of merging data</vt:lpstr>
      <vt:lpstr>Meeting the merging data morass</vt:lpstr>
      <vt:lpstr>HPI:</vt:lpstr>
      <vt:lpstr>What else?</vt:lpstr>
      <vt:lpstr>Filtering Joins!</vt:lpstr>
      <vt:lpstr>Non-equi Joins!</vt:lpstr>
      <vt:lpstr>Fuzzyjoins!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Transform Data with</dc:title>
  <dc:creator>Obstfeld, Amrom E</dc:creator>
  <cp:lastModifiedBy>Obstfeld, Amrom E</cp:lastModifiedBy>
  <cp:revision>92</cp:revision>
  <dcterms:modified xsi:type="dcterms:W3CDTF">2024-05-16T02:18:57Z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0x0101000B43F59A4AC03A4F8CBF5B80F0A58893</vt:lpwstr>
  </property>
</Properties>
</file>