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32"/>
  </p:notesMasterIdLst>
  <p:handoutMasterIdLst>
    <p:handoutMasterId r:id="rId33"/>
  </p:handoutMasterIdLst>
  <p:sldIdLst>
    <p:sldId id="360" r:id="rId2"/>
    <p:sldId id="355" r:id="rId3"/>
    <p:sldId id="263" r:id="rId4"/>
    <p:sldId id="362" r:id="rId5"/>
    <p:sldId id="266" r:id="rId6"/>
    <p:sldId id="264" r:id="rId7"/>
    <p:sldId id="304" r:id="rId8"/>
    <p:sldId id="268" r:id="rId9"/>
    <p:sldId id="363" r:id="rId10"/>
    <p:sldId id="364" r:id="rId11"/>
    <p:sldId id="365" r:id="rId12"/>
    <p:sldId id="269" r:id="rId13"/>
    <p:sldId id="270" r:id="rId14"/>
    <p:sldId id="271" r:id="rId15"/>
    <p:sldId id="273" r:id="rId16"/>
    <p:sldId id="274" r:id="rId17"/>
    <p:sldId id="275" r:id="rId18"/>
    <p:sldId id="279" r:id="rId19"/>
    <p:sldId id="276" r:id="rId20"/>
    <p:sldId id="277" r:id="rId21"/>
    <p:sldId id="282" r:id="rId22"/>
    <p:sldId id="283" r:id="rId23"/>
    <p:sldId id="284" r:id="rId24"/>
    <p:sldId id="285" r:id="rId25"/>
    <p:sldId id="286" r:id="rId26"/>
    <p:sldId id="287" r:id="rId27"/>
    <p:sldId id="278" r:id="rId28"/>
    <p:sldId id="288" r:id="rId29"/>
    <p:sldId id="290" r:id="rId30"/>
    <p:sldId id="291" r:id="rId31"/>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355"/>
            <p14:sldId id="263"/>
            <p14:sldId id="362"/>
            <p14:sldId id="266"/>
            <p14:sldId id="264"/>
            <p14:sldId id="304"/>
            <p14:sldId id="268"/>
            <p14:sldId id="363"/>
            <p14:sldId id="364"/>
            <p14:sldId id="365"/>
            <p14:sldId id="269"/>
            <p14:sldId id="270"/>
            <p14:sldId id="271"/>
            <p14:sldId id="273"/>
            <p14:sldId id="274"/>
            <p14:sldId id="275"/>
            <p14:sldId id="279"/>
            <p14:sldId id="276"/>
            <p14:sldId id="277"/>
            <p14:sldId id="282"/>
            <p14:sldId id="283"/>
            <p14:sldId id="284"/>
            <p14:sldId id="285"/>
            <p14:sldId id="286"/>
            <p14:sldId id="287"/>
            <p14:sldId id="278"/>
            <p14:sldId id="288"/>
            <p14:sldId id="290"/>
            <p14:sldId id="291"/>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1A1A"/>
    <a:srgbClr val="78AAD6"/>
    <a:srgbClr val="D3908F"/>
    <a:srgbClr val="D0D1D2"/>
    <a:srgbClr val="8DB4E2"/>
    <a:srgbClr val="92B573"/>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0"/>
    <p:restoredTop sz="74694" autoAdjust="0"/>
  </p:normalViewPr>
  <p:slideViewPr>
    <p:cSldViewPr snapToGrid="0">
      <p:cViewPr varScale="1">
        <p:scale>
          <a:sx n="93" d="100"/>
          <a:sy n="93" d="100"/>
        </p:scale>
        <p:origin x="248" y="216"/>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4/11/24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685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4/11/24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3" r:id="rId14"/>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122830" y="4960137"/>
            <a:ext cx="8352430" cy="1463040"/>
          </a:xfrm>
        </p:spPr>
        <p:txBody>
          <a:bodyPr>
            <a:noAutofit/>
          </a:bodyPr>
          <a:lstStyle/>
          <a:p>
            <a:r>
              <a:rPr lang="en-US" sz="6000" dirty="0">
                <a:solidFill>
                  <a:schemeClr val="tx1">
                    <a:lumMod val="65000"/>
                    <a:lumOff val="35000"/>
                  </a:schemeClr>
                </a:solidFill>
              </a:rPr>
              <a:t>Databases with R: A Marriage Made in the </a:t>
            </a:r>
            <a:r>
              <a:rPr lang="en-US" sz="6000" dirty="0" err="1">
                <a:solidFill>
                  <a:schemeClr val="tx1">
                    <a:lumMod val="65000"/>
                    <a:lumOff val="35000"/>
                  </a:schemeClr>
                </a:solidFill>
              </a:rPr>
              <a:t>Tidyverse</a:t>
            </a:r>
            <a:endParaRPr lang="en-US" sz="6000" dirty="0">
              <a:solidFill>
                <a:schemeClr val="tx1">
                  <a:lumMod val="65000"/>
                  <a:lumOff val="35000"/>
                </a:schemeClr>
              </a:solidFill>
            </a:endParaRP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dirty="0">
                <a:solidFill>
                  <a:schemeClr val="tx1">
                    <a:lumMod val="65000"/>
                    <a:lumOff val="35000"/>
                  </a:schemeClr>
                </a:solidFill>
              </a:rPr>
              <a:t>Patrick Mathias</a:t>
            </a: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3C3832-E6DB-E5B8-AFC3-DB153FA1D78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FE86B9BC-4177-880B-1659-A0DC492ECD8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39F2FD43-0CCC-78A5-06F0-C98AE383C4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38444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11</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3</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92500" lnSpcReduction="10000"/>
          </a:bodyPr>
          <a:lstStyle/>
          <a:p>
            <a:r>
              <a:rPr lang="en-US" dirty="0"/>
              <a:t>Reopen the connection to the mimic SQLite database (you can use the original code to establish the connection from Exercise 1). Then enable the view of the database in the Connections pane and use the pane to answer how many dimension tables are included in the database.</a:t>
            </a:r>
          </a:p>
          <a:p>
            <a:endParaRPr lang="en-US" dirty="0"/>
          </a:p>
        </p:txBody>
      </p:sp>
    </p:spTree>
    <p:extLst>
      <p:ext uri="{BB962C8B-B14F-4D97-AF65-F5344CB8AC3E}">
        <p14:creationId xmlns:p14="http://schemas.microsoft.com/office/powerpoint/2010/main" val="338587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Visualize and summarize data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20</a:t>
            </a:fld>
            <a:endParaRPr lang="en-US"/>
          </a:p>
        </p:txBody>
      </p:sp>
    </p:spTree>
    <p:extLst>
      <p:ext uri="{BB962C8B-B14F-4D97-AF65-F5344CB8AC3E}">
        <p14:creationId xmlns:p14="http://schemas.microsoft.com/office/powerpoint/2010/main" val="306354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normAutofit/>
          </a:bodyPr>
          <a:lstStyle/>
          <a:p>
            <a:r>
              <a:rPr lang="en-US" sz="3600" i="1" dirty="0"/>
              <a:t>DBI</a:t>
            </a:r>
            <a:r>
              <a:rPr lang="en-US" sz="3600" dirty="0"/>
              <a:t> package provides functions to connect to and perform operations on DBs</a:t>
            </a:r>
          </a:p>
          <a:p>
            <a:r>
              <a:rPr lang="en-US" sz="3600" i="1" dirty="0" err="1"/>
              <a:t>odbc</a:t>
            </a:r>
            <a:r>
              <a:rPr lang="en-US" sz="3600" dirty="0"/>
              <a:t> package utilizes Open Database Connectivity (ODBC) drivers to connect with various types of SQL databases</a:t>
            </a:r>
          </a:p>
          <a:p>
            <a:r>
              <a:rPr lang="en-US" sz="3600" i="1" dirty="0" err="1"/>
              <a:t>RSQLite</a:t>
            </a:r>
            <a:r>
              <a:rPr lang="en-US" sz="3600"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b="1"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1</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p:txBody>
          <a:bodyPr/>
          <a:lstStyle/>
          <a:p>
            <a:r>
              <a:rPr lang="en-US" dirty="0"/>
              <a:t>Run the setup chunk to load the packages we need to connect to databases</a:t>
            </a:r>
          </a:p>
        </p:txBody>
      </p:sp>
    </p:spTree>
    <p:extLst>
      <p:ext uri="{BB962C8B-B14F-4D97-AF65-F5344CB8AC3E}">
        <p14:creationId xmlns:p14="http://schemas.microsoft.com/office/powerpoint/2010/main" val="76345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7" y="2093628"/>
            <a:ext cx="2565233"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746235" y="1966130"/>
            <a:ext cx="3070200"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60052" y="5073050"/>
            <a:ext cx="6041571" cy="1815881"/>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60051" y="515013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7" y="2054586"/>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908391"/>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720823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Preserving dates and Times Requires an Additional Argument</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313899" y="3360673"/>
            <a:ext cx="11134063" cy="1960948"/>
            <a:chOff x="1884222" y="3287023"/>
            <a:chExt cx="9002637" cy="1061822"/>
          </a:xfrm>
        </p:grpSpPr>
        <p:sp>
          <p:nvSpPr>
            <p:cNvPr id="5" name="Rectangle 4">
              <a:extLst>
                <a:ext uri="{FF2B5EF4-FFF2-40B4-BE49-F238E27FC236}">
                  <a16:creationId xmlns:a16="http://schemas.microsoft.com/office/drawing/2014/main" id="{2D702EF5-4FDA-74CA-61BC-A2B10FAA65F8}"/>
                </a:ext>
              </a:extLst>
            </p:cNvPr>
            <p:cNvSpPr/>
            <p:nvPr/>
          </p:nvSpPr>
          <p:spPr>
            <a:xfrm>
              <a:off x="1884222" y="3409614"/>
              <a:ext cx="9002637"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1985137" y="3287023"/>
              <a:ext cx="8806036" cy="98327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extended_types</a:t>
              </a:r>
              <a:r>
                <a:rPr lang="en-US" sz="2800" dirty="0">
                  <a:latin typeface="Monaco" charset="0"/>
                  <a:ea typeface="Monaco" charset="0"/>
                  <a:cs typeface="Monaco" charset="0"/>
                </a:rPr>
                <a:t> = TRUE)</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70476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7" y="1908391"/>
            <a:ext cx="2704767"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5" y="5466487"/>
            <a:ext cx="6041571" cy="1246648"/>
          </a:xfrm>
          <a:prstGeom prst="wedgeRoundRectCallout">
            <a:avLst>
              <a:gd name="adj1" fmla="val -2397"/>
              <a:gd name="adj2" fmla="val -75641"/>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4" y="5165229"/>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argument to preserve date and time formatting</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F1DAE1BB-0130-69D9-884D-953A8565B176}"/>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410512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9</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2</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92500" lnSpcReduction="10000"/>
          </a:bodyPr>
          <a:lstStyle/>
          <a:p>
            <a:r>
              <a:rPr lang="en-US" dirty="0"/>
              <a:t>Connect to MIMIC database by building a connection object named "mimic". How can you confirm you are connected?</a:t>
            </a:r>
          </a:p>
          <a:p>
            <a:r>
              <a:rPr lang="en-US" dirty="0"/>
              <a:t>List the tables in the mimic database.</a:t>
            </a:r>
          </a:p>
          <a:p>
            <a:r>
              <a:rPr lang="en-US" dirty="0"/>
              <a:t>List fields from LABEVENTS and D_LABITEMS</a:t>
            </a:r>
          </a:p>
          <a:p>
            <a:endParaRPr lang="en-US" dirty="0"/>
          </a:p>
        </p:txBody>
      </p:sp>
    </p:spTree>
    <p:extLst>
      <p:ext uri="{BB962C8B-B14F-4D97-AF65-F5344CB8AC3E}">
        <p14:creationId xmlns:p14="http://schemas.microsoft.com/office/powerpoint/2010/main" val="1683904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23774</TotalTime>
  <Words>1174</Words>
  <Application>Microsoft Macintosh PowerPoint</Application>
  <PresentationFormat>Widescreen</PresentationFormat>
  <Paragraphs>228</Paragraphs>
  <Slides>30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Goals and Objectives</vt:lpstr>
      <vt:lpstr>Connecting with Relational Databases</vt:lpstr>
      <vt:lpstr>Exercise 1</vt:lpstr>
      <vt:lpstr>First Step: Connect to a Database</vt:lpstr>
      <vt:lpstr>Connect to a SQLite Database</vt:lpstr>
      <vt:lpstr>Preserving dates and Times Requires an Additional Argument</vt:lpstr>
      <vt:lpstr>Disconnect from the database when not Actively Using It</vt:lpstr>
      <vt:lpstr>Exercise 2</vt:lpstr>
      <vt:lpstr>PowerPoint Presentation</vt:lpstr>
      <vt:lpstr>Exercise 3</vt:lpstr>
      <vt:lpstr>Accessing Databases and Tables</vt:lpstr>
      <vt:lpstr>Connect to a Specific Table</vt:lpstr>
      <vt:lpstr>Connect to a Specific Table</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DB Connections and Memory Management</vt:lpstr>
      <vt:lpstr>Collect() will retrieve data into a data frame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Patrick C Mathias</cp:lastModifiedBy>
  <cp:revision>90</cp:revision>
  <dcterms:modified xsi:type="dcterms:W3CDTF">2024-04-26T02:11:24Z</dcterms:modified>
</cp:coreProperties>
</file>