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4"/>
  </p:sldMasterIdLst>
  <p:notesMasterIdLst>
    <p:notesMasterId r:id="rId59"/>
  </p:notesMasterIdLst>
  <p:handoutMasterIdLst>
    <p:handoutMasterId r:id="rId60"/>
  </p:handoutMasterIdLst>
  <p:sldIdLst>
    <p:sldId id="360" r:id="rId5"/>
    <p:sldId id="400" r:id="rId6"/>
    <p:sldId id="355" r:id="rId7"/>
    <p:sldId id="415" r:id="rId8"/>
    <p:sldId id="408" r:id="rId9"/>
    <p:sldId id="409" r:id="rId10"/>
    <p:sldId id="486" r:id="rId11"/>
    <p:sldId id="410" r:id="rId12"/>
    <p:sldId id="411" r:id="rId13"/>
    <p:sldId id="414" r:id="rId14"/>
    <p:sldId id="362" r:id="rId15"/>
    <p:sldId id="417" r:id="rId16"/>
    <p:sldId id="422" r:id="rId17"/>
    <p:sldId id="416" r:id="rId18"/>
    <p:sldId id="418" r:id="rId19"/>
    <p:sldId id="419" r:id="rId20"/>
    <p:sldId id="420" r:id="rId21"/>
    <p:sldId id="421" r:id="rId22"/>
    <p:sldId id="423" r:id="rId23"/>
    <p:sldId id="438" r:id="rId24"/>
    <p:sldId id="436" r:id="rId25"/>
    <p:sldId id="455" r:id="rId26"/>
    <p:sldId id="456" r:id="rId27"/>
    <p:sldId id="448" r:id="rId28"/>
    <p:sldId id="457" r:id="rId29"/>
    <p:sldId id="458" r:id="rId30"/>
    <p:sldId id="475" r:id="rId31"/>
    <p:sldId id="474" r:id="rId32"/>
    <p:sldId id="476" r:id="rId33"/>
    <p:sldId id="268" r:id="rId34"/>
    <p:sldId id="453" r:id="rId35"/>
    <p:sldId id="440" r:id="rId36"/>
    <p:sldId id="444" r:id="rId37"/>
    <p:sldId id="452" r:id="rId38"/>
    <p:sldId id="364" r:id="rId39"/>
    <p:sldId id="460" r:id="rId40"/>
    <p:sldId id="464" r:id="rId41"/>
    <p:sldId id="463" r:id="rId42"/>
    <p:sldId id="465" r:id="rId43"/>
    <p:sldId id="466" r:id="rId44"/>
    <p:sldId id="467" r:id="rId45"/>
    <p:sldId id="468" r:id="rId46"/>
    <p:sldId id="471" r:id="rId47"/>
    <p:sldId id="472" r:id="rId48"/>
    <p:sldId id="473" r:id="rId49"/>
    <p:sldId id="477" r:id="rId50"/>
    <p:sldId id="478" r:id="rId51"/>
    <p:sldId id="470" r:id="rId52"/>
    <p:sldId id="481" r:id="rId53"/>
    <p:sldId id="431" r:id="rId54"/>
    <p:sldId id="482" r:id="rId55"/>
    <p:sldId id="483" r:id="rId56"/>
    <p:sldId id="484" r:id="rId57"/>
    <p:sldId id="485" r:id="rId58"/>
  </p:sldIdLst>
  <p:sldSz cx="12192000" cy="6858000"/>
  <p:notesSz cx="11309350" cy="20104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tart" id="{DD29F31D-FD3E-4656-95C7-E134B4FAAFA1}">
          <p14:sldIdLst>
            <p14:sldId id="360"/>
            <p14:sldId id="400"/>
            <p14:sldId id="355"/>
            <p14:sldId id="415"/>
            <p14:sldId id="408"/>
            <p14:sldId id="409"/>
            <p14:sldId id="486"/>
            <p14:sldId id="410"/>
            <p14:sldId id="411"/>
            <p14:sldId id="414"/>
            <p14:sldId id="362"/>
            <p14:sldId id="417"/>
            <p14:sldId id="422"/>
            <p14:sldId id="416"/>
            <p14:sldId id="418"/>
            <p14:sldId id="419"/>
            <p14:sldId id="420"/>
            <p14:sldId id="421"/>
            <p14:sldId id="423"/>
            <p14:sldId id="438"/>
            <p14:sldId id="436"/>
            <p14:sldId id="455"/>
            <p14:sldId id="456"/>
            <p14:sldId id="448"/>
            <p14:sldId id="457"/>
            <p14:sldId id="458"/>
            <p14:sldId id="475"/>
            <p14:sldId id="474"/>
            <p14:sldId id="476"/>
            <p14:sldId id="268"/>
            <p14:sldId id="453"/>
            <p14:sldId id="440"/>
            <p14:sldId id="444"/>
            <p14:sldId id="452"/>
            <p14:sldId id="364"/>
            <p14:sldId id="460"/>
            <p14:sldId id="464"/>
            <p14:sldId id="463"/>
            <p14:sldId id="465"/>
            <p14:sldId id="466"/>
            <p14:sldId id="467"/>
            <p14:sldId id="468"/>
            <p14:sldId id="471"/>
            <p14:sldId id="472"/>
            <p14:sldId id="473"/>
            <p14:sldId id="477"/>
            <p14:sldId id="478"/>
            <p14:sldId id="470"/>
            <p14:sldId id="481"/>
            <p14:sldId id="431"/>
            <p14:sldId id="482"/>
            <p14:sldId id="483"/>
            <p14:sldId id="484"/>
            <p14:sldId id="485"/>
          </p14:sldIdLst>
        </p14:section>
      </p14:sectionLst>
    </p:ext>
    <p:ext uri="{EFAFB233-063F-42B5-8137-9DF3F51BA10A}">
      <p15:sldGuideLst xmlns:p15="http://schemas.microsoft.com/office/powerpoint/2012/main">
        <p15:guide id="2" pos="7008" userDrawn="1">
          <p15:clr>
            <a:srgbClr val="000000"/>
          </p15:clr>
        </p15:guide>
        <p15:guide id="3" orient="horz" pos="32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CB3D"/>
    <a:srgbClr val="FFC000"/>
    <a:srgbClr val="92D050"/>
    <a:srgbClr val="2683C6"/>
    <a:srgbClr val="A5C0E5"/>
    <a:srgbClr val="E6A5A4"/>
    <a:srgbClr val="E6E6E6"/>
    <a:srgbClr val="9B5F71"/>
    <a:srgbClr val="262626"/>
    <a:srgbClr val="4066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6AA0D6-D5B9-4DC1-94AC-67657123FBBA}" v="23" dt="2024-05-15T01:27:13.790"/>
  </p1510:revLst>
</p1510:revInfo>
</file>

<file path=ppt/tableStyles.xml><?xml version="1.0" encoding="utf-8"?>
<a:tblStyleLst xmlns:a="http://schemas.openxmlformats.org/drawingml/2006/main" def="{71CB66AA-850D-4605-A19E-2ED404D436C7}">
  <a:tblStyle styleId="{71CB66AA-850D-4605-A19E-2ED404D436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9C1C93-8995-4D9E-87C8-A8817AF97DB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A09481-35D7-4565-9225-4E10A05E4E98}"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8277" autoAdjust="0"/>
  </p:normalViewPr>
  <p:slideViewPr>
    <p:cSldViewPr snapToGrid="0">
      <p:cViewPr>
        <p:scale>
          <a:sx n="88" d="100"/>
          <a:sy n="88" d="100"/>
        </p:scale>
        <p:origin x="29" y="101"/>
      </p:cViewPr>
      <p:guideLst>
        <p:guide pos="7008"/>
        <p:guide orient="horz" pos="32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bstfeld, Amrom E" userId="723fc76c-ee2b-4721-b304-153613f0d15a" providerId="ADAL" clId="{436AA0D6-D5B9-4DC1-94AC-67657123FBBA}"/>
    <pc:docChg chg="undo custSel addSld delSld modSld modSection">
      <pc:chgData name="Obstfeld, Amrom E" userId="723fc76c-ee2b-4721-b304-153613f0d15a" providerId="ADAL" clId="{436AA0D6-D5B9-4DC1-94AC-67657123FBBA}" dt="2024-05-15T01:27:20.482" v="266" actId="1076"/>
      <pc:docMkLst>
        <pc:docMk/>
      </pc:docMkLst>
      <pc:sldChg chg="modSp mod">
        <pc:chgData name="Obstfeld, Amrom E" userId="723fc76c-ee2b-4721-b304-153613f0d15a" providerId="ADAL" clId="{436AA0D6-D5B9-4DC1-94AC-67657123FBBA}" dt="2024-05-10T21:28:30.164" v="2"/>
        <pc:sldMkLst>
          <pc:docMk/>
          <pc:sldMk cId="1711487330" sldId="360"/>
        </pc:sldMkLst>
        <pc:spChg chg="mod">
          <ac:chgData name="Obstfeld, Amrom E" userId="723fc76c-ee2b-4721-b304-153613f0d15a" providerId="ADAL" clId="{436AA0D6-D5B9-4DC1-94AC-67657123FBBA}" dt="2024-05-10T21:28:30.164" v="2"/>
          <ac:spMkLst>
            <pc:docMk/>
            <pc:sldMk cId="1711487330" sldId="360"/>
            <ac:spMk id="2" creationId="{E4BE21EB-9D6E-D849-996D-9189EB63587A}"/>
          </ac:spMkLst>
        </pc:spChg>
      </pc:sldChg>
      <pc:sldChg chg="modSp mod">
        <pc:chgData name="Obstfeld, Amrom E" userId="723fc76c-ee2b-4721-b304-153613f0d15a" providerId="ADAL" clId="{436AA0D6-D5B9-4DC1-94AC-67657123FBBA}" dt="2024-05-10T22:07:25.116" v="116" actId="20577"/>
        <pc:sldMkLst>
          <pc:docMk/>
          <pc:sldMk cId="3376300343" sldId="408"/>
        </pc:sldMkLst>
        <pc:spChg chg="mod">
          <ac:chgData name="Obstfeld, Amrom E" userId="723fc76c-ee2b-4721-b304-153613f0d15a" providerId="ADAL" clId="{436AA0D6-D5B9-4DC1-94AC-67657123FBBA}" dt="2024-05-10T22:07:25.116" v="116" actId="20577"/>
          <ac:spMkLst>
            <pc:docMk/>
            <pc:sldMk cId="3376300343" sldId="408"/>
            <ac:spMk id="6" creationId="{00000000-0000-0000-0000-000000000000}"/>
          </ac:spMkLst>
        </pc:spChg>
      </pc:sldChg>
      <pc:sldChg chg="modSp">
        <pc:chgData name="Obstfeld, Amrom E" userId="723fc76c-ee2b-4721-b304-153613f0d15a" providerId="ADAL" clId="{436AA0D6-D5B9-4DC1-94AC-67657123FBBA}" dt="2024-05-10T21:48:55.485" v="15" actId="20577"/>
        <pc:sldMkLst>
          <pc:docMk/>
          <pc:sldMk cId="3485332227" sldId="409"/>
        </pc:sldMkLst>
        <pc:graphicFrameChg chg="mod">
          <ac:chgData name="Obstfeld, Amrom E" userId="723fc76c-ee2b-4721-b304-153613f0d15a" providerId="ADAL" clId="{436AA0D6-D5B9-4DC1-94AC-67657123FBBA}" dt="2024-05-10T21:48:55.485" v="15" actId="20577"/>
          <ac:graphicFrameMkLst>
            <pc:docMk/>
            <pc:sldMk cId="3485332227" sldId="409"/>
            <ac:graphicFrameMk id="7" creationId="{6A634281-026F-C576-C957-3392CBDF51FF}"/>
          </ac:graphicFrameMkLst>
        </pc:graphicFrameChg>
      </pc:sldChg>
      <pc:sldChg chg="modSp mod">
        <pc:chgData name="Obstfeld, Amrom E" userId="723fc76c-ee2b-4721-b304-153613f0d15a" providerId="ADAL" clId="{436AA0D6-D5B9-4DC1-94AC-67657123FBBA}" dt="2024-05-10T22:04:45.190" v="113" actId="20577"/>
        <pc:sldMkLst>
          <pc:docMk/>
          <pc:sldMk cId="3231892943" sldId="411"/>
        </pc:sldMkLst>
        <pc:spChg chg="mod">
          <ac:chgData name="Obstfeld, Amrom E" userId="723fc76c-ee2b-4721-b304-153613f0d15a" providerId="ADAL" clId="{436AA0D6-D5B9-4DC1-94AC-67657123FBBA}" dt="2024-05-10T22:04:45.190" v="113" actId="20577"/>
          <ac:spMkLst>
            <pc:docMk/>
            <pc:sldMk cId="3231892943" sldId="411"/>
            <ac:spMk id="3" creationId="{879B1750-A729-301F-F883-CFC3D6AB8993}"/>
          </ac:spMkLst>
        </pc:spChg>
      </pc:sldChg>
      <pc:sldChg chg="modSp mod">
        <pc:chgData name="Obstfeld, Amrom E" userId="723fc76c-ee2b-4721-b304-153613f0d15a" providerId="ADAL" clId="{436AA0D6-D5B9-4DC1-94AC-67657123FBBA}" dt="2024-05-10T22:07:20.774" v="115" actId="20577"/>
        <pc:sldMkLst>
          <pc:docMk/>
          <pc:sldMk cId="3070578504" sldId="414"/>
        </pc:sldMkLst>
        <pc:spChg chg="mod">
          <ac:chgData name="Obstfeld, Amrom E" userId="723fc76c-ee2b-4721-b304-153613f0d15a" providerId="ADAL" clId="{436AA0D6-D5B9-4DC1-94AC-67657123FBBA}" dt="2024-05-10T22:07:20.774" v="115" actId="20577"/>
          <ac:spMkLst>
            <pc:docMk/>
            <pc:sldMk cId="3070578504" sldId="414"/>
            <ac:spMk id="6" creationId="{00000000-0000-0000-0000-000000000000}"/>
          </ac:spMkLst>
        </pc:spChg>
      </pc:sldChg>
      <pc:sldChg chg="modSp mod">
        <pc:chgData name="Obstfeld, Amrom E" userId="723fc76c-ee2b-4721-b304-153613f0d15a" providerId="ADAL" clId="{436AA0D6-D5B9-4DC1-94AC-67657123FBBA}" dt="2024-05-14T02:34:10.014" v="261" actId="403"/>
        <pc:sldMkLst>
          <pc:docMk/>
          <pc:sldMk cId="1004765756" sldId="431"/>
        </pc:sldMkLst>
        <pc:spChg chg="mod">
          <ac:chgData name="Obstfeld, Amrom E" userId="723fc76c-ee2b-4721-b304-153613f0d15a" providerId="ADAL" clId="{436AA0D6-D5B9-4DC1-94AC-67657123FBBA}" dt="2024-05-14T02:34:10.014" v="261" actId="403"/>
          <ac:spMkLst>
            <pc:docMk/>
            <pc:sldMk cId="1004765756" sldId="431"/>
            <ac:spMk id="3" creationId="{8B197A52-9DEF-D176-7C98-2A1EC15BEB0F}"/>
          </ac:spMkLst>
        </pc:spChg>
      </pc:sldChg>
      <pc:sldChg chg="modSp mod">
        <pc:chgData name="Obstfeld, Amrom E" userId="723fc76c-ee2b-4721-b304-153613f0d15a" providerId="ADAL" clId="{436AA0D6-D5B9-4DC1-94AC-67657123FBBA}" dt="2024-05-10T22:27:41.478" v="123" actId="14100"/>
        <pc:sldMkLst>
          <pc:docMk/>
          <pc:sldMk cId="1737175479" sldId="457"/>
        </pc:sldMkLst>
        <pc:spChg chg="mod">
          <ac:chgData name="Obstfeld, Amrom E" userId="723fc76c-ee2b-4721-b304-153613f0d15a" providerId="ADAL" clId="{436AA0D6-D5B9-4DC1-94AC-67657123FBBA}" dt="2024-05-10T22:27:41.478" v="123" actId="14100"/>
          <ac:spMkLst>
            <pc:docMk/>
            <pc:sldMk cId="1737175479" sldId="457"/>
            <ac:spMk id="100" creationId="{F66FA4B8-CA40-EC6C-E8AC-FCFBD4169B06}"/>
          </ac:spMkLst>
        </pc:spChg>
        <pc:spChg chg="mod">
          <ac:chgData name="Obstfeld, Amrom E" userId="723fc76c-ee2b-4721-b304-153613f0d15a" providerId="ADAL" clId="{436AA0D6-D5B9-4DC1-94AC-67657123FBBA}" dt="2024-05-10T22:27:36.725" v="122" actId="14100"/>
          <ac:spMkLst>
            <pc:docMk/>
            <pc:sldMk cId="1737175479" sldId="457"/>
            <ac:spMk id="101" creationId="{74D204DE-833D-2E27-0749-20DD3185DBF7}"/>
          </ac:spMkLst>
        </pc:spChg>
      </pc:sldChg>
      <pc:sldChg chg="modSp mod">
        <pc:chgData name="Obstfeld, Amrom E" userId="723fc76c-ee2b-4721-b304-153613f0d15a" providerId="ADAL" clId="{436AA0D6-D5B9-4DC1-94AC-67657123FBBA}" dt="2024-05-10T22:34:09.882" v="124"/>
        <pc:sldMkLst>
          <pc:docMk/>
          <pc:sldMk cId="1098487328" sldId="458"/>
        </pc:sldMkLst>
        <pc:spChg chg="mod">
          <ac:chgData name="Obstfeld, Amrom E" userId="723fc76c-ee2b-4721-b304-153613f0d15a" providerId="ADAL" clId="{436AA0D6-D5B9-4DC1-94AC-67657123FBBA}" dt="2024-05-10T22:34:09.882" v="124"/>
          <ac:spMkLst>
            <pc:docMk/>
            <pc:sldMk cId="1098487328" sldId="458"/>
            <ac:spMk id="6" creationId="{00000000-0000-0000-0000-000000000000}"/>
          </ac:spMkLst>
        </pc:spChg>
      </pc:sldChg>
      <pc:sldChg chg="modSp mod">
        <pc:chgData name="Obstfeld, Amrom E" userId="723fc76c-ee2b-4721-b304-153613f0d15a" providerId="ADAL" clId="{436AA0D6-D5B9-4DC1-94AC-67657123FBBA}" dt="2024-05-14T02:30:04.742" v="255" actId="404"/>
        <pc:sldMkLst>
          <pc:docMk/>
          <pc:sldMk cId="2039154984" sldId="465"/>
        </pc:sldMkLst>
        <pc:spChg chg="mod">
          <ac:chgData name="Obstfeld, Amrom E" userId="723fc76c-ee2b-4721-b304-153613f0d15a" providerId="ADAL" clId="{436AA0D6-D5B9-4DC1-94AC-67657123FBBA}" dt="2024-05-14T02:30:04.742" v="255" actId="404"/>
          <ac:spMkLst>
            <pc:docMk/>
            <pc:sldMk cId="2039154984" sldId="465"/>
            <ac:spMk id="6" creationId="{00000000-0000-0000-0000-000000000000}"/>
          </ac:spMkLst>
        </pc:spChg>
      </pc:sldChg>
      <pc:sldChg chg="addSp modSp mod modAnim">
        <pc:chgData name="Obstfeld, Amrom E" userId="723fc76c-ee2b-4721-b304-153613f0d15a" providerId="ADAL" clId="{436AA0D6-D5B9-4DC1-94AC-67657123FBBA}" dt="2024-05-13T20:35:32.939" v="146"/>
        <pc:sldMkLst>
          <pc:docMk/>
          <pc:sldMk cId="3470158686" sldId="474"/>
        </pc:sldMkLst>
        <pc:picChg chg="add mod">
          <ac:chgData name="Obstfeld, Amrom E" userId="723fc76c-ee2b-4721-b304-153613f0d15a" providerId="ADAL" clId="{436AA0D6-D5B9-4DC1-94AC-67657123FBBA}" dt="2024-05-13T20:35:18.485" v="145" actId="1076"/>
          <ac:picMkLst>
            <pc:docMk/>
            <pc:sldMk cId="3470158686" sldId="474"/>
            <ac:picMk id="96" creationId="{6014C07E-6D52-1D1F-1AEF-15C7BEE96B8E}"/>
          </ac:picMkLst>
        </pc:picChg>
      </pc:sldChg>
      <pc:sldChg chg="modSp mod">
        <pc:chgData name="Obstfeld, Amrom E" userId="723fc76c-ee2b-4721-b304-153613f0d15a" providerId="ADAL" clId="{436AA0D6-D5B9-4DC1-94AC-67657123FBBA}" dt="2024-05-10T22:38:16.127" v="131" actId="27636"/>
        <pc:sldMkLst>
          <pc:docMk/>
          <pc:sldMk cId="2799636125" sldId="475"/>
        </pc:sldMkLst>
        <pc:spChg chg="mod">
          <ac:chgData name="Obstfeld, Amrom E" userId="723fc76c-ee2b-4721-b304-153613f0d15a" providerId="ADAL" clId="{436AA0D6-D5B9-4DC1-94AC-67657123FBBA}" dt="2024-05-10T22:38:16.127" v="131" actId="27636"/>
          <ac:spMkLst>
            <pc:docMk/>
            <pc:sldMk cId="2799636125" sldId="475"/>
            <ac:spMk id="4" creationId="{24EB6590-A5DF-3B51-1CE0-AFBC05444612}"/>
          </ac:spMkLst>
        </pc:spChg>
      </pc:sldChg>
      <pc:sldChg chg="addSp delSp modSp mod">
        <pc:chgData name="Obstfeld, Amrom E" userId="723fc76c-ee2b-4721-b304-153613f0d15a" providerId="ADAL" clId="{436AA0D6-D5B9-4DC1-94AC-67657123FBBA}" dt="2024-05-13T20:35:07.084" v="143" actId="21"/>
        <pc:sldMkLst>
          <pc:docMk/>
          <pc:sldMk cId="2023693153" sldId="476"/>
        </pc:sldMkLst>
        <pc:picChg chg="add del mod">
          <ac:chgData name="Obstfeld, Amrom E" userId="723fc76c-ee2b-4721-b304-153613f0d15a" providerId="ADAL" clId="{436AA0D6-D5B9-4DC1-94AC-67657123FBBA}" dt="2024-05-13T20:35:07.084" v="143" actId="21"/>
          <ac:picMkLst>
            <pc:docMk/>
            <pc:sldMk cId="2023693153" sldId="476"/>
            <ac:picMk id="9" creationId="{8CA30A04-A575-5817-871E-CA129F0619C3}"/>
          </ac:picMkLst>
        </pc:picChg>
      </pc:sldChg>
      <pc:sldChg chg="del">
        <pc:chgData name="Obstfeld, Amrom E" userId="723fc76c-ee2b-4721-b304-153613f0d15a" providerId="ADAL" clId="{436AA0D6-D5B9-4DC1-94AC-67657123FBBA}" dt="2024-05-13T20:34:11.435" v="132" actId="47"/>
        <pc:sldMkLst>
          <pc:docMk/>
          <pc:sldMk cId="1313603377" sldId="479"/>
        </pc:sldMkLst>
      </pc:sldChg>
      <pc:sldChg chg="addSp delSp modSp mod">
        <pc:chgData name="Obstfeld, Amrom E" userId="723fc76c-ee2b-4721-b304-153613f0d15a" providerId="ADAL" clId="{436AA0D6-D5B9-4DC1-94AC-67657123FBBA}" dt="2024-05-15T01:27:20.482" v="266" actId="1076"/>
        <pc:sldMkLst>
          <pc:docMk/>
          <pc:sldMk cId="837820905" sldId="484"/>
        </pc:sldMkLst>
        <pc:spChg chg="add del">
          <ac:chgData name="Obstfeld, Amrom E" userId="723fc76c-ee2b-4721-b304-153613f0d15a" providerId="ADAL" clId="{436AA0D6-D5B9-4DC1-94AC-67657123FBBA}" dt="2024-05-15T01:27:13.759" v="263"/>
          <ac:spMkLst>
            <pc:docMk/>
            <pc:sldMk cId="837820905" sldId="484"/>
            <ac:spMk id="5" creationId="{B7FA016F-BCAF-CF99-1A1A-FA9AB319494C}"/>
          </ac:spMkLst>
        </pc:spChg>
        <pc:picChg chg="add mod">
          <ac:chgData name="Obstfeld, Amrom E" userId="723fc76c-ee2b-4721-b304-153613f0d15a" providerId="ADAL" clId="{436AA0D6-D5B9-4DC1-94AC-67657123FBBA}" dt="2024-05-15T01:27:20.482" v="266" actId="1076"/>
          <ac:picMkLst>
            <pc:docMk/>
            <pc:sldMk cId="837820905" sldId="484"/>
            <ac:picMk id="6" creationId="{3569AB1A-81E6-8F73-2BCF-6844A5C70756}"/>
          </ac:picMkLst>
        </pc:picChg>
      </pc:sldChg>
      <pc:sldChg chg="addSp delSp modSp new mod">
        <pc:chgData name="Obstfeld, Amrom E" userId="723fc76c-ee2b-4721-b304-153613f0d15a" providerId="ADAL" clId="{436AA0D6-D5B9-4DC1-94AC-67657123FBBA}" dt="2024-05-10T22:01:30.635" v="94" actId="1037"/>
        <pc:sldMkLst>
          <pc:docMk/>
          <pc:sldMk cId="3159965571" sldId="486"/>
        </pc:sldMkLst>
        <pc:spChg chg="del mod">
          <ac:chgData name="Obstfeld, Amrom E" userId="723fc76c-ee2b-4721-b304-153613f0d15a" providerId="ADAL" clId="{436AA0D6-D5B9-4DC1-94AC-67657123FBBA}" dt="2024-05-10T21:55:27.734" v="18" actId="478"/>
          <ac:spMkLst>
            <pc:docMk/>
            <pc:sldMk cId="3159965571" sldId="486"/>
            <ac:spMk id="3" creationId="{EEAB2FAE-62E8-2E51-165F-ABC4C4DF5F4D}"/>
          </ac:spMkLst>
        </pc:spChg>
        <pc:spChg chg="add mod">
          <ac:chgData name="Obstfeld, Amrom E" userId="723fc76c-ee2b-4721-b304-153613f0d15a" providerId="ADAL" clId="{436AA0D6-D5B9-4DC1-94AC-67657123FBBA}" dt="2024-05-10T21:55:27.734" v="18" actId="478"/>
          <ac:spMkLst>
            <pc:docMk/>
            <pc:sldMk cId="3159965571" sldId="486"/>
            <ac:spMk id="6" creationId="{4960CD94-C9C7-FDB1-203A-F33FC7077E49}"/>
          </ac:spMkLst>
        </pc:spChg>
        <pc:spChg chg="add mod">
          <ac:chgData name="Obstfeld, Amrom E" userId="723fc76c-ee2b-4721-b304-153613f0d15a" providerId="ADAL" clId="{436AA0D6-D5B9-4DC1-94AC-67657123FBBA}" dt="2024-05-10T22:01:30.635" v="94" actId="1037"/>
          <ac:spMkLst>
            <pc:docMk/>
            <pc:sldMk cId="3159965571" sldId="486"/>
            <ac:spMk id="7" creationId="{CB13D0B6-583E-A4A8-F65B-27A3015F84AA}"/>
          </ac:spMkLst>
        </pc:spChg>
        <pc:spChg chg="add mod">
          <ac:chgData name="Obstfeld, Amrom E" userId="723fc76c-ee2b-4721-b304-153613f0d15a" providerId="ADAL" clId="{436AA0D6-D5B9-4DC1-94AC-67657123FBBA}" dt="2024-05-10T22:01:30.635" v="94" actId="1037"/>
          <ac:spMkLst>
            <pc:docMk/>
            <pc:sldMk cId="3159965571" sldId="486"/>
            <ac:spMk id="8" creationId="{14531B0A-ECE9-B76A-263C-4842D236BEA6}"/>
          </ac:spMkLst>
        </pc:spChg>
      </pc:sldChg>
      <pc:sldChg chg="add del">
        <pc:chgData name="Obstfeld, Amrom E" userId="723fc76c-ee2b-4721-b304-153613f0d15a" providerId="ADAL" clId="{436AA0D6-D5B9-4DC1-94AC-67657123FBBA}" dt="2024-05-13T20:35:04.159" v="141"/>
        <pc:sldMkLst>
          <pc:docMk/>
          <pc:sldMk cId="1936765193" sldId="48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FFC465-79F0-4219-A3B1-AD6640084298}"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BD8D7608-CE68-4B9C-AC6D-A3F504A1C6AC}">
      <dgm:prSet/>
      <dgm:spPr/>
      <dgm:t>
        <a:bodyPr/>
        <a:lstStyle/>
        <a:p>
          <a:pPr>
            <a:lnSpc>
              <a:spcPct val="100000"/>
            </a:lnSpc>
          </a:pPr>
          <a:r>
            <a:rPr lang="en-US"/>
            <a:t>Read data from LABEVENTS table</a:t>
          </a:r>
        </a:p>
      </dgm:t>
    </dgm:pt>
    <dgm:pt modelId="{B494CD00-F7AB-4E7B-982A-98680F10CB39}" type="parTrans" cxnId="{97FCBB65-33FA-4F15-A68C-C2DB886A3347}">
      <dgm:prSet/>
      <dgm:spPr/>
      <dgm:t>
        <a:bodyPr/>
        <a:lstStyle/>
        <a:p>
          <a:endParaRPr lang="en-US"/>
        </a:p>
      </dgm:t>
    </dgm:pt>
    <dgm:pt modelId="{49089D9E-D1FF-46E6-869E-1E967490F91F}" type="sibTrans" cxnId="{97FCBB65-33FA-4F15-A68C-C2DB886A3347}">
      <dgm:prSet/>
      <dgm:spPr/>
      <dgm:t>
        <a:bodyPr/>
        <a:lstStyle/>
        <a:p>
          <a:endParaRPr lang="en-US"/>
        </a:p>
      </dgm:t>
    </dgm:pt>
    <dgm:pt modelId="{EBD82067-324D-4A31-940E-ECA2CB622936}">
      <dgm:prSet/>
      <dgm:spPr/>
      <dgm:t>
        <a:bodyPr/>
        <a:lstStyle/>
        <a:p>
          <a:pPr>
            <a:lnSpc>
              <a:spcPct val="100000"/>
            </a:lnSpc>
          </a:pPr>
          <a:r>
            <a:rPr lang="en-US" dirty="0"/>
            <a:t>Count the number of rows per </a:t>
          </a:r>
          <a:r>
            <a:rPr lang="en-US" dirty="0" err="1"/>
            <a:t>ItemID</a:t>
          </a:r>
          <a:endParaRPr lang="en-US" dirty="0"/>
        </a:p>
      </dgm:t>
    </dgm:pt>
    <dgm:pt modelId="{9A2F644E-E076-4E21-BF0F-BC3638D9CA76}" type="parTrans" cxnId="{3377FE42-F0D6-4A12-90EC-6FAE8A1A7344}">
      <dgm:prSet/>
      <dgm:spPr/>
      <dgm:t>
        <a:bodyPr/>
        <a:lstStyle/>
        <a:p>
          <a:endParaRPr lang="en-US"/>
        </a:p>
      </dgm:t>
    </dgm:pt>
    <dgm:pt modelId="{DE7E1C5F-19F1-4513-B80C-CAC627AA5518}" type="sibTrans" cxnId="{3377FE42-F0D6-4A12-90EC-6FAE8A1A7344}">
      <dgm:prSet/>
      <dgm:spPr/>
      <dgm:t>
        <a:bodyPr/>
        <a:lstStyle/>
        <a:p>
          <a:endParaRPr lang="en-US"/>
        </a:p>
      </dgm:t>
    </dgm:pt>
    <dgm:pt modelId="{CD00BC41-D602-4879-9FF0-D9A661331188}">
      <dgm:prSet/>
      <dgm:spPr/>
      <dgm:t>
        <a:bodyPr/>
        <a:lstStyle/>
        <a:p>
          <a:pPr>
            <a:lnSpc>
              <a:spcPct val="100000"/>
            </a:lnSpc>
          </a:pPr>
          <a:r>
            <a:rPr lang="en-US"/>
            <a:t>Arrange from large to smallest count</a:t>
          </a:r>
        </a:p>
      </dgm:t>
    </dgm:pt>
    <dgm:pt modelId="{A03C0C90-359F-4A51-8E2E-3AB51CF0D7AB}" type="parTrans" cxnId="{F5DA2381-4799-4E6C-B45C-AAB47DC756E5}">
      <dgm:prSet/>
      <dgm:spPr/>
      <dgm:t>
        <a:bodyPr/>
        <a:lstStyle/>
        <a:p>
          <a:endParaRPr lang="en-US"/>
        </a:p>
      </dgm:t>
    </dgm:pt>
    <dgm:pt modelId="{2FE67A07-D2E0-40DF-9A75-4B192EA0C032}" type="sibTrans" cxnId="{F5DA2381-4799-4E6C-B45C-AAB47DC756E5}">
      <dgm:prSet/>
      <dgm:spPr/>
      <dgm:t>
        <a:bodyPr/>
        <a:lstStyle/>
        <a:p>
          <a:endParaRPr lang="en-US"/>
        </a:p>
      </dgm:t>
    </dgm:pt>
    <dgm:pt modelId="{25A48253-EA22-476A-850B-7D7356C2C2EE}">
      <dgm:prSet/>
      <dgm:spPr/>
      <dgm:t>
        <a:bodyPr/>
        <a:lstStyle/>
        <a:p>
          <a:pPr>
            <a:lnSpc>
              <a:spcPct val="100000"/>
            </a:lnSpc>
          </a:pPr>
          <a:r>
            <a:rPr lang="en-US" dirty="0"/>
            <a:t>Top row is the winner!</a:t>
          </a:r>
        </a:p>
      </dgm:t>
    </dgm:pt>
    <dgm:pt modelId="{F585D583-6286-44F7-B2E3-2F0A7D84E21F}" type="parTrans" cxnId="{9367CBF0-7060-4EB9-ADB4-770BF74C4D3D}">
      <dgm:prSet/>
      <dgm:spPr/>
      <dgm:t>
        <a:bodyPr/>
        <a:lstStyle/>
        <a:p>
          <a:endParaRPr lang="en-US"/>
        </a:p>
      </dgm:t>
    </dgm:pt>
    <dgm:pt modelId="{A492285E-A240-4A9D-B656-0D8BA83AAD23}" type="sibTrans" cxnId="{9367CBF0-7060-4EB9-ADB4-770BF74C4D3D}">
      <dgm:prSet/>
      <dgm:spPr/>
      <dgm:t>
        <a:bodyPr/>
        <a:lstStyle/>
        <a:p>
          <a:endParaRPr lang="en-US"/>
        </a:p>
      </dgm:t>
    </dgm:pt>
    <dgm:pt modelId="{1E74D065-BD28-45AD-ADB0-A619A12970BB}" type="pres">
      <dgm:prSet presAssocID="{1BFFC465-79F0-4219-A3B1-AD6640084298}" presName="outerComposite" presStyleCnt="0">
        <dgm:presLayoutVars>
          <dgm:chMax val="5"/>
          <dgm:dir/>
          <dgm:resizeHandles val="exact"/>
        </dgm:presLayoutVars>
      </dgm:prSet>
      <dgm:spPr/>
    </dgm:pt>
    <dgm:pt modelId="{7137B856-AFEF-4E79-8020-A91418EB2D77}" type="pres">
      <dgm:prSet presAssocID="{1BFFC465-79F0-4219-A3B1-AD6640084298}" presName="dummyMaxCanvas" presStyleCnt="0">
        <dgm:presLayoutVars/>
      </dgm:prSet>
      <dgm:spPr/>
    </dgm:pt>
    <dgm:pt modelId="{8B95D6D0-DD90-4F90-8EFC-4DA2FF228B72}" type="pres">
      <dgm:prSet presAssocID="{1BFFC465-79F0-4219-A3B1-AD6640084298}" presName="FourNodes_1" presStyleLbl="node1" presStyleIdx="0" presStyleCnt="4">
        <dgm:presLayoutVars>
          <dgm:bulletEnabled val="1"/>
        </dgm:presLayoutVars>
      </dgm:prSet>
      <dgm:spPr/>
    </dgm:pt>
    <dgm:pt modelId="{24523B45-6F9C-4F8A-A6A9-FC6537C5FDA1}" type="pres">
      <dgm:prSet presAssocID="{1BFFC465-79F0-4219-A3B1-AD6640084298}" presName="FourNodes_2" presStyleLbl="node1" presStyleIdx="1" presStyleCnt="4">
        <dgm:presLayoutVars>
          <dgm:bulletEnabled val="1"/>
        </dgm:presLayoutVars>
      </dgm:prSet>
      <dgm:spPr/>
    </dgm:pt>
    <dgm:pt modelId="{B4204FDC-0102-4A3B-B631-95A11CCBB461}" type="pres">
      <dgm:prSet presAssocID="{1BFFC465-79F0-4219-A3B1-AD6640084298}" presName="FourNodes_3" presStyleLbl="node1" presStyleIdx="2" presStyleCnt="4">
        <dgm:presLayoutVars>
          <dgm:bulletEnabled val="1"/>
        </dgm:presLayoutVars>
      </dgm:prSet>
      <dgm:spPr/>
    </dgm:pt>
    <dgm:pt modelId="{1105F5B4-ABB4-421F-B7CD-E2110E9EC5A6}" type="pres">
      <dgm:prSet presAssocID="{1BFFC465-79F0-4219-A3B1-AD6640084298}" presName="FourNodes_4" presStyleLbl="node1" presStyleIdx="3" presStyleCnt="4">
        <dgm:presLayoutVars>
          <dgm:bulletEnabled val="1"/>
        </dgm:presLayoutVars>
      </dgm:prSet>
      <dgm:spPr/>
    </dgm:pt>
    <dgm:pt modelId="{4D107A5E-F8A3-48CC-B0ED-59B170C0408B}" type="pres">
      <dgm:prSet presAssocID="{1BFFC465-79F0-4219-A3B1-AD6640084298}" presName="FourConn_1-2" presStyleLbl="fgAccFollowNode1" presStyleIdx="0" presStyleCnt="3">
        <dgm:presLayoutVars>
          <dgm:bulletEnabled val="1"/>
        </dgm:presLayoutVars>
      </dgm:prSet>
      <dgm:spPr/>
    </dgm:pt>
    <dgm:pt modelId="{546152FC-8487-4AD6-AFB5-46222829B614}" type="pres">
      <dgm:prSet presAssocID="{1BFFC465-79F0-4219-A3B1-AD6640084298}" presName="FourConn_2-3" presStyleLbl="fgAccFollowNode1" presStyleIdx="1" presStyleCnt="3">
        <dgm:presLayoutVars>
          <dgm:bulletEnabled val="1"/>
        </dgm:presLayoutVars>
      </dgm:prSet>
      <dgm:spPr/>
    </dgm:pt>
    <dgm:pt modelId="{8CDF5CB7-DEA5-4304-9E67-D3A61A571DE8}" type="pres">
      <dgm:prSet presAssocID="{1BFFC465-79F0-4219-A3B1-AD6640084298}" presName="FourConn_3-4" presStyleLbl="fgAccFollowNode1" presStyleIdx="2" presStyleCnt="3">
        <dgm:presLayoutVars>
          <dgm:bulletEnabled val="1"/>
        </dgm:presLayoutVars>
      </dgm:prSet>
      <dgm:spPr/>
    </dgm:pt>
    <dgm:pt modelId="{04F566B2-3DE0-419F-B1BC-7EF059D5A3CD}" type="pres">
      <dgm:prSet presAssocID="{1BFFC465-79F0-4219-A3B1-AD6640084298}" presName="FourNodes_1_text" presStyleLbl="node1" presStyleIdx="3" presStyleCnt="4">
        <dgm:presLayoutVars>
          <dgm:bulletEnabled val="1"/>
        </dgm:presLayoutVars>
      </dgm:prSet>
      <dgm:spPr/>
    </dgm:pt>
    <dgm:pt modelId="{3B46D6C0-C8AB-4D01-B9C8-114F3A8ED590}" type="pres">
      <dgm:prSet presAssocID="{1BFFC465-79F0-4219-A3B1-AD6640084298}" presName="FourNodes_2_text" presStyleLbl="node1" presStyleIdx="3" presStyleCnt="4">
        <dgm:presLayoutVars>
          <dgm:bulletEnabled val="1"/>
        </dgm:presLayoutVars>
      </dgm:prSet>
      <dgm:spPr/>
    </dgm:pt>
    <dgm:pt modelId="{7165B82D-13F2-489E-BC34-E4531E748018}" type="pres">
      <dgm:prSet presAssocID="{1BFFC465-79F0-4219-A3B1-AD6640084298}" presName="FourNodes_3_text" presStyleLbl="node1" presStyleIdx="3" presStyleCnt="4">
        <dgm:presLayoutVars>
          <dgm:bulletEnabled val="1"/>
        </dgm:presLayoutVars>
      </dgm:prSet>
      <dgm:spPr/>
    </dgm:pt>
    <dgm:pt modelId="{5043C45A-1D46-48B6-AE15-C4A5BEC8E552}" type="pres">
      <dgm:prSet presAssocID="{1BFFC465-79F0-4219-A3B1-AD6640084298}" presName="FourNodes_4_text" presStyleLbl="node1" presStyleIdx="3" presStyleCnt="4">
        <dgm:presLayoutVars>
          <dgm:bulletEnabled val="1"/>
        </dgm:presLayoutVars>
      </dgm:prSet>
      <dgm:spPr/>
    </dgm:pt>
  </dgm:ptLst>
  <dgm:cxnLst>
    <dgm:cxn modelId="{97B6A308-CE87-4284-89E3-1E2A303A14E3}" type="presOf" srcId="{1BFFC465-79F0-4219-A3B1-AD6640084298}" destId="{1E74D065-BD28-45AD-ADB0-A619A12970BB}" srcOrd="0" destOrd="0" presId="urn:microsoft.com/office/officeart/2005/8/layout/vProcess5"/>
    <dgm:cxn modelId="{8E3C650E-5484-4AB9-B7FF-50F66B39F791}" type="presOf" srcId="{25A48253-EA22-476A-850B-7D7356C2C2EE}" destId="{5043C45A-1D46-48B6-AE15-C4A5BEC8E552}" srcOrd="1" destOrd="0" presId="urn:microsoft.com/office/officeart/2005/8/layout/vProcess5"/>
    <dgm:cxn modelId="{72E6E528-3087-4296-8463-429BBE237BA0}" type="presOf" srcId="{CD00BC41-D602-4879-9FF0-D9A661331188}" destId="{7165B82D-13F2-489E-BC34-E4531E748018}" srcOrd="1" destOrd="0" presId="urn:microsoft.com/office/officeart/2005/8/layout/vProcess5"/>
    <dgm:cxn modelId="{64841341-FD7D-475F-AAEE-2347B9745638}" type="presOf" srcId="{DE7E1C5F-19F1-4513-B80C-CAC627AA5518}" destId="{546152FC-8487-4AD6-AFB5-46222829B614}" srcOrd="0" destOrd="0" presId="urn:microsoft.com/office/officeart/2005/8/layout/vProcess5"/>
    <dgm:cxn modelId="{0D989F41-7F51-4A34-AD3E-92B4B2A14906}" type="presOf" srcId="{25A48253-EA22-476A-850B-7D7356C2C2EE}" destId="{1105F5B4-ABB4-421F-B7CD-E2110E9EC5A6}" srcOrd="0" destOrd="0" presId="urn:microsoft.com/office/officeart/2005/8/layout/vProcess5"/>
    <dgm:cxn modelId="{3377FE42-F0D6-4A12-90EC-6FAE8A1A7344}" srcId="{1BFFC465-79F0-4219-A3B1-AD6640084298}" destId="{EBD82067-324D-4A31-940E-ECA2CB622936}" srcOrd="1" destOrd="0" parTransId="{9A2F644E-E076-4E21-BF0F-BC3638D9CA76}" sibTransId="{DE7E1C5F-19F1-4513-B80C-CAC627AA5518}"/>
    <dgm:cxn modelId="{97FCBB65-33FA-4F15-A68C-C2DB886A3347}" srcId="{1BFFC465-79F0-4219-A3B1-AD6640084298}" destId="{BD8D7608-CE68-4B9C-AC6D-A3F504A1C6AC}" srcOrd="0" destOrd="0" parTransId="{B494CD00-F7AB-4E7B-982A-98680F10CB39}" sibTransId="{49089D9E-D1FF-46E6-869E-1E967490F91F}"/>
    <dgm:cxn modelId="{0D464646-163B-4B57-9F74-65458B7943AF}" type="presOf" srcId="{EBD82067-324D-4A31-940E-ECA2CB622936}" destId="{24523B45-6F9C-4F8A-A6A9-FC6537C5FDA1}" srcOrd="0" destOrd="0" presId="urn:microsoft.com/office/officeart/2005/8/layout/vProcess5"/>
    <dgm:cxn modelId="{73D29E66-7CA5-4C76-92CA-4C3FB3D26267}" type="presOf" srcId="{BD8D7608-CE68-4B9C-AC6D-A3F504A1C6AC}" destId="{8B95D6D0-DD90-4F90-8EFC-4DA2FF228B72}" srcOrd="0" destOrd="0" presId="urn:microsoft.com/office/officeart/2005/8/layout/vProcess5"/>
    <dgm:cxn modelId="{F5DA2381-4799-4E6C-B45C-AAB47DC756E5}" srcId="{1BFFC465-79F0-4219-A3B1-AD6640084298}" destId="{CD00BC41-D602-4879-9FF0-D9A661331188}" srcOrd="2" destOrd="0" parTransId="{A03C0C90-359F-4A51-8E2E-3AB51CF0D7AB}" sibTransId="{2FE67A07-D2E0-40DF-9A75-4B192EA0C032}"/>
    <dgm:cxn modelId="{AB5060A1-D86F-48E0-8D73-03A3295F109A}" type="presOf" srcId="{2FE67A07-D2E0-40DF-9A75-4B192EA0C032}" destId="{8CDF5CB7-DEA5-4304-9E67-D3A61A571DE8}" srcOrd="0" destOrd="0" presId="urn:microsoft.com/office/officeart/2005/8/layout/vProcess5"/>
    <dgm:cxn modelId="{0020C2A3-BCEF-478F-B8F2-EF2335ACC6A8}" type="presOf" srcId="{49089D9E-D1FF-46E6-869E-1E967490F91F}" destId="{4D107A5E-F8A3-48CC-B0ED-59B170C0408B}" srcOrd="0" destOrd="0" presId="urn:microsoft.com/office/officeart/2005/8/layout/vProcess5"/>
    <dgm:cxn modelId="{63921DC4-D388-4072-B2EB-E4706012481B}" type="presOf" srcId="{CD00BC41-D602-4879-9FF0-D9A661331188}" destId="{B4204FDC-0102-4A3B-B631-95A11CCBB461}" srcOrd="0" destOrd="0" presId="urn:microsoft.com/office/officeart/2005/8/layout/vProcess5"/>
    <dgm:cxn modelId="{0F8F69DF-FB6C-45FD-AF62-9794661AEB47}" type="presOf" srcId="{BD8D7608-CE68-4B9C-AC6D-A3F504A1C6AC}" destId="{04F566B2-3DE0-419F-B1BC-7EF059D5A3CD}" srcOrd="1" destOrd="0" presId="urn:microsoft.com/office/officeart/2005/8/layout/vProcess5"/>
    <dgm:cxn modelId="{21A87AF0-43ED-4559-B3A6-7ECA504430D6}" type="presOf" srcId="{EBD82067-324D-4A31-940E-ECA2CB622936}" destId="{3B46D6C0-C8AB-4D01-B9C8-114F3A8ED590}" srcOrd="1" destOrd="0" presId="urn:microsoft.com/office/officeart/2005/8/layout/vProcess5"/>
    <dgm:cxn modelId="{9367CBF0-7060-4EB9-ADB4-770BF74C4D3D}" srcId="{1BFFC465-79F0-4219-A3B1-AD6640084298}" destId="{25A48253-EA22-476A-850B-7D7356C2C2EE}" srcOrd="3" destOrd="0" parTransId="{F585D583-6286-44F7-B2E3-2F0A7D84E21F}" sibTransId="{A492285E-A240-4A9D-B656-0D8BA83AAD23}"/>
    <dgm:cxn modelId="{473D5F96-484E-46AC-ACD8-5F41157F1302}" type="presParOf" srcId="{1E74D065-BD28-45AD-ADB0-A619A12970BB}" destId="{7137B856-AFEF-4E79-8020-A91418EB2D77}" srcOrd="0" destOrd="0" presId="urn:microsoft.com/office/officeart/2005/8/layout/vProcess5"/>
    <dgm:cxn modelId="{30CB019B-1DFB-462F-B7E6-801534B90022}" type="presParOf" srcId="{1E74D065-BD28-45AD-ADB0-A619A12970BB}" destId="{8B95D6D0-DD90-4F90-8EFC-4DA2FF228B72}" srcOrd="1" destOrd="0" presId="urn:microsoft.com/office/officeart/2005/8/layout/vProcess5"/>
    <dgm:cxn modelId="{3F5E35D0-1A4D-4C5D-B31E-C6AF0094CE10}" type="presParOf" srcId="{1E74D065-BD28-45AD-ADB0-A619A12970BB}" destId="{24523B45-6F9C-4F8A-A6A9-FC6537C5FDA1}" srcOrd="2" destOrd="0" presId="urn:microsoft.com/office/officeart/2005/8/layout/vProcess5"/>
    <dgm:cxn modelId="{33ED1DDD-B934-4A2C-AF69-9844CFFD1BEA}" type="presParOf" srcId="{1E74D065-BD28-45AD-ADB0-A619A12970BB}" destId="{B4204FDC-0102-4A3B-B631-95A11CCBB461}" srcOrd="3" destOrd="0" presId="urn:microsoft.com/office/officeart/2005/8/layout/vProcess5"/>
    <dgm:cxn modelId="{E0ACFFDC-7926-419C-AEC2-715960DB2213}" type="presParOf" srcId="{1E74D065-BD28-45AD-ADB0-A619A12970BB}" destId="{1105F5B4-ABB4-421F-B7CD-E2110E9EC5A6}" srcOrd="4" destOrd="0" presId="urn:microsoft.com/office/officeart/2005/8/layout/vProcess5"/>
    <dgm:cxn modelId="{B78001E7-1073-4986-8AD1-20DD67A74A37}" type="presParOf" srcId="{1E74D065-BD28-45AD-ADB0-A619A12970BB}" destId="{4D107A5E-F8A3-48CC-B0ED-59B170C0408B}" srcOrd="5" destOrd="0" presId="urn:microsoft.com/office/officeart/2005/8/layout/vProcess5"/>
    <dgm:cxn modelId="{1752E33B-D9D3-40B6-B158-9617E0AE75E0}" type="presParOf" srcId="{1E74D065-BD28-45AD-ADB0-A619A12970BB}" destId="{546152FC-8487-4AD6-AFB5-46222829B614}" srcOrd="6" destOrd="0" presId="urn:microsoft.com/office/officeart/2005/8/layout/vProcess5"/>
    <dgm:cxn modelId="{8A4FFFE7-64F9-456B-8923-7E73765AC64A}" type="presParOf" srcId="{1E74D065-BD28-45AD-ADB0-A619A12970BB}" destId="{8CDF5CB7-DEA5-4304-9E67-D3A61A571DE8}" srcOrd="7" destOrd="0" presId="urn:microsoft.com/office/officeart/2005/8/layout/vProcess5"/>
    <dgm:cxn modelId="{9E1DFADD-85FB-47A2-B758-A961A2F1C5E2}" type="presParOf" srcId="{1E74D065-BD28-45AD-ADB0-A619A12970BB}" destId="{04F566B2-3DE0-419F-B1BC-7EF059D5A3CD}" srcOrd="8" destOrd="0" presId="urn:microsoft.com/office/officeart/2005/8/layout/vProcess5"/>
    <dgm:cxn modelId="{1F7900F8-CC7C-4310-97B6-D47FCACF5F49}" type="presParOf" srcId="{1E74D065-BD28-45AD-ADB0-A619A12970BB}" destId="{3B46D6C0-C8AB-4D01-B9C8-114F3A8ED590}" srcOrd="9" destOrd="0" presId="urn:microsoft.com/office/officeart/2005/8/layout/vProcess5"/>
    <dgm:cxn modelId="{7F516FEA-18AF-4C60-B7F7-780000A3A8D2}" type="presParOf" srcId="{1E74D065-BD28-45AD-ADB0-A619A12970BB}" destId="{7165B82D-13F2-489E-BC34-E4531E748018}" srcOrd="10" destOrd="0" presId="urn:microsoft.com/office/officeart/2005/8/layout/vProcess5"/>
    <dgm:cxn modelId="{B904E7F8-D0F0-402C-80FF-09624B3A16D0}" type="presParOf" srcId="{1E74D065-BD28-45AD-ADB0-A619A12970BB}" destId="{5043C45A-1D46-48B6-AE15-C4A5BEC8E55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BAF41E-9E66-4BBE-A345-2C07E441D1CD}"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en-US"/>
        </a:p>
      </dgm:t>
    </dgm:pt>
    <dgm:pt modelId="{938746F2-7385-4A0C-B357-0040C6BFFDDA}">
      <dgm:prSet/>
      <dgm:spPr/>
      <dgm:t>
        <a:bodyPr/>
        <a:lstStyle/>
        <a:p>
          <a:r>
            <a:rPr lang="en-US" dirty="0"/>
            <a:t>Read</a:t>
          </a:r>
        </a:p>
      </dgm:t>
    </dgm:pt>
    <dgm:pt modelId="{023FF5DA-A57B-4B70-9FBF-49F3A2007083}" type="parTrans" cxnId="{1DB8596A-C77A-4D48-98F9-3C26C60E1396}">
      <dgm:prSet/>
      <dgm:spPr/>
      <dgm:t>
        <a:bodyPr/>
        <a:lstStyle/>
        <a:p>
          <a:endParaRPr lang="en-US"/>
        </a:p>
      </dgm:t>
    </dgm:pt>
    <dgm:pt modelId="{6EECE215-4F0F-4D27-B289-A0898A74D947}" type="sibTrans" cxnId="{1DB8596A-C77A-4D48-98F9-3C26C60E1396}">
      <dgm:prSet/>
      <dgm:spPr/>
      <dgm:t>
        <a:bodyPr/>
        <a:lstStyle/>
        <a:p>
          <a:endParaRPr lang="en-US"/>
        </a:p>
      </dgm:t>
    </dgm:pt>
    <dgm:pt modelId="{065679C0-3FAE-4E2A-8193-E8A2EE925755}">
      <dgm:prSet/>
      <dgm:spPr/>
      <dgm:t>
        <a:bodyPr/>
        <a:lstStyle/>
        <a:p>
          <a:r>
            <a:rPr lang="en-US" dirty="0"/>
            <a:t>Connect to LABEVENTS, D_LABITEMS, DIAGNOSES_ICD tables</a:t>
          </a:r>
        </a:p>
      </dgm:t>
    </dgm:pt>
    <dgm:pt modelId="{AD367E34-6DEC-4E7E-B9D5-010D8210E75D}" type="parTrans" cxnId="{26ED38C7-208F-4928-827A-A056B76E0E8A}">
      <dgm:prSet/>
      <dgm:spPr/>
      <dgm:t>
        <a:bodyPr/>
        <a:lstStyle/>
        <a:p>
          <a:endParaRPr lang="en-US"/>
        </a:p>
      </dgm:t>
    </dgm:pt>
    <dgm:pt modelId="{3EAE9C34-2AC2-4DD0-A64D-A8FFC5881560}" type="sibTrans" cxnId="{26ED38C7-208F-4928-827A-A056B76E0E8A}">
      <dgm:prSet/>
      <dgm:spPr/>
      <dgm:t>
        <a:bodyPr/>
        <a:lstStyle/>
        <a:p>
          <a:endParaRPr lang="en-US"/>
        </a:p>
      </dgm:t>
    </dgm:pt>
    <dgm:pt modelId="{656DC8C6-C5B8-4DB5-A70B-CC0474F67BDA}">
      <dgm:prSet/>
      <dgm:spPr/>
      <dgm:t>
        <a:bodyPr/>
        <a:lstStyle/>
        <a:p>
          <a:r>
            <a:rPr lang="en-US"/>
            <a:t>Join</a:t>
          </a:r>
        </a:p>
      </dgm:t>
    </dgm:pt>
    <dgm:pt modelId="{7B479AB9-6C69-4B09-8598-DB06318C6815}" type="parTrans" cxnId="{D9D1A38F-1226-4E81-81B3-8F693BEE8E78}">
      <dgm:prSet/>
      <dgm:spPr/>
      <dgm:t>
        <a:bodyPr/>
        <a:lstStyle/>
        <a:p>
          <a:endParaRPr lang="en-US"/>
        </a:p>
      </dgm:t>
    </dgm:pt>
    <dgm:pt modelId="{5CA8A498-6CB2-4931-ABD4-9654712BCA78}" type="sibTrans" cxnId="{D9D1A38F-1226-4E81-81B3-8F693BEE8E78}">
      <dgm:prSet/>
      <dgm:spPr/>
      <dgm:t>
        <a:bodyPr/>
        <a:lstStyle/>
        <a:p>
          <a:endParaRPr lang="en-US"/>
        </a:p>
      </dgm:t>
    </dgm:pt>
    <dgm:pt modelId="{44D8FD03-64AD-4AA4-B06A-F99CC63FA93F}">
      <dgm:prSet/>
      <dgm:spPr/>
      <dgm:t>
        <a:bodyPr/>
        <a:lstStyle/>
        <a:p>
          <a:r>
            <a:rPr lang="en-US" dirty="0"/>
            <a:t>Join LABEVENTS to D_LABITEMS table</a:t>
          </a:r>
        </a:p>
      </dgm:t>
    </dgm:pt>
    <dgm:pt modelId="{21B3B744-3411-455A-8C21-983BA6D81F72}" type="parTrans" cxnId="{F24C0E76-D180-443A-951B-83C86B955C31}">
      <dgm:prSet/>
      <dgm:spPr/>
      <dgm:t>
        <a:bodyPr/>
        <a:lstStyle/>
        <a:p>
          <a:endParaRPr lang="en-US"/>
        </a:p>
      </dgm:t>
    </dgm:pt>
    <dgm:pt modelId="{8D2EFF28-2B02-4430-B3E1-DECC13A34072}" type="sibTrans" cxnId="{F24C0E76-D180-443A-951B-83C86B955C31}">
      <dgm:prSet/>
      <dgm:spPr/>
      <dgm:t>
        <a:bodyPr/>
        <a:lstStyle/>
        <a:p>
          <a:endParaRPr lang="en-US"/>
        </a:p>
      </dgm:t>
    </dgm:pt>
    <dgm:pt modelId="{08690E8B-FE53-4526-AF85-DB3177EFAF9E}">
      <dgm:prSet/>
      <dgm:spPr/>
      <dgm:t>
        <a:bodyPr/>
        <a:lstStyle/>
        <a:p>
          <a:r>
            <a:rPr lang="en-US"/>
            <a:t>Filter</a:t>
          </a:r>
        </a:p>
      </dgm:t>
    </dgm:pt>
    <dgm:pt modelId="{A2BEC819-2EE8-4684-81D2-FD5952241F66}" type="parTrans" cxnId="{278AD16C-5FFC-45F3-A911-A2BF3877411D}">
      <dgm:prSet/>
      <dgm:spPr/>
      <dgm:t>
        <a:bodyPr/>
        <a:lstStyle/>
        <a:p>
          <a:endParaRPr lang="en-US"/>
        </a:p>
      </dgm:t>
    </dgm:pt>
    <dgm:pt modelId="{FACE5D42-8E48-48C4-9F77-AF757F0303F2}" type="sibTrans" cxnId="{278AD16C-5FFC-45F3-A911-A2BF3877411D}">
      <dgm:prSet/>
      <dgm:spPr/>
      <dgm:t>
        <a:bodyPr/>
        <a:lstStyle/>
        <a:p>
          <a:endParaRPr lang="en-US"/>
        </a:p>
      </dgm:t>
    </dgm:pt>
    <dgm:pt modelId="{3C82A838-B90B-4A3C-833F-1A59829A16F4}">
      <dgm:prSet/>
      <dgm:spPr/>
      <dgm:t>
        <a:bodyPr/>
        <a:lstStyle/>
        <a:p>
          <a:r>
            <a:rPr lang="en-US" dirty="0"/>
            <a:t>Filter to patients positive for Schistocytes</a:t>
          </a:r>
        </a:p>
      </dgm:t>
    </dgm:pt>
    <dgm:pt modelId="{1F4069C8-ACA6-40D7-8627-5FD4BE4F18EB}" type="parTrans" cxnId="{B35BA0C7-FE19-4304-9729-E99AC405C99A}">
      <dgm:prSet/>
      <dgm:spPr/>
      <dgm:t>
        <a:bodyPr/>
        <a:lstStyle/>
        <a:p>
          <a:endParaRPr lang="en-US"/>
        </a:p>
      </dgm:t>
    </dgm:pt>
    <dgm:pt modelId="{C251AFA9-0360-4336-85F0-878F60B30A7D}" type="sibTrans" cxnId="{B35BA0C7-FE19-4304-9729-E99AC405C99A}">
      <dgm:prSet/>
      <dgm:spPr/>
      <dgm:t>
        <a:bodyPr/>
        <a:lstStyle/>
        <a:p>
          <a:endParaRPr lang="en-US"/>
        </a:p>
      </dgm:t>
    </dgm:pt>
    <dgm:pt modelId="{C1B5B042-AB0E-4E97-B5CE-CB17A92A1667}">
      <dgm:prSet/>
      <dgm:spPr/>
      <dgm:t>
        <a:bodyPr/>
        <a:lstStyle/>
        <a:p>
          <a:r>
            <a:rPr lang="en-US"/>
            <a:t>Join</a:t>
          </a:r>
        </a:p>
      </dgm:t>
    </dgm:pt>
    <dgm:pt modelId="{596C37CE-F7A9-4CD5-9B8E-1B5148CEC0A2}" type="parTrans" cxnId="{8BA163E7-AA17-4D94-BC8D-EA5055CBA7CC}">
      <dgm:prSet/>
      <dgm:spPr/>
      <dgm:t>
        <a:bodyPr/>
        <a:lstStyle/>
        <a:p>
          <a:endParaRPr lang="en-US"/>
        </a:p>
      </dgm:t>
    </dgm:pt>
    <dgm:pt modelId="{18F06C02-FE8B-4545-B966-9CAA39DB09A1}" type="sibTrans" cxnId="{8BA163E7-AA17-4D94-BC8D-EA5055CBA7CC}">
      <dgm:prSet/>
      <dgm:spPr/>
      <dgm:t>
        <a:bodyPr/>
        <a:lstStyle/>
        <a:p>
          <a:endParaRPr lang="en-US"/>
        </a:p>
      </dgm:t>
    </dgm:pt>
    <dgm:pt modelId="{58D1921C-3666-4534-9381-E24179B755EB}">
      <dgm:prSet/>
      <dgm:spPr/>
      <dgm:t>
        <a:bodyPr/>
        <a:lstStyle/>
        <a:p>
          <a:r>
            <a:rPr lang="en-US" dirty="0"/>
            <a:t>Join to DIAGNOSES_ICD table!</a:t>
          </a:r>
        </a:p>
      </dgm:t>
    </dgm:pt>
    <dgm:pt modelId="{967519AB-4A69-4022-ADA9-EE370743C4FB}" type="parTrans" cxnId="{8BAE812B-371F-4372-ADAD-CFDBDA27D9DD}">
      <dgm:prSet/>
      <dgm:spPr/>
      <dgm:t>
        <a:bodyPr/>
        <a:lstStyle/>
        <a:p>
          <a:endParaRPr lang="en-US"/>
        </a:p>
      </dgm:t>
    </dgm:pt>
    <dgm:pt modelId="{DAF91D19-64F4-4FB4-A3DB-0D5350CF47C1}" type="sibTrans" cxnId="{8BAE812B-371F-4372-ADAD-CFDBDA27D9DD}">
      <dgm:prSet/>
      <dgm:spPr/>
      <dgm:t>
        <a:bodyPr/>
        <a:lstStyle/>
        <a:p>
          <a:endParaRPr lang="en-US"/>
        </a:p>
      </dgm:t>
    </dgm:pt>
    <dgm:pt modelId="{920D25C3-150E-4FBD-AC7B-509E4152A788}" type="pres">
      <dgm:prSet presAssocID="{2BBAF41E-9E66-4BBE-A345-2C07E441D1CD}" presName="linearFlow" presStyleCnt="0">
        <dgm:presLayoutVars>
          <dgm:dir/>
          <dgm:animLvl val="lvl"/>
          <dgm:resizeHandles val="exact"/>
        </dgm:presLayoutVars>
      </dgm:prSet>
      <dgm:spPr/>
    </dgm:pt>
    <dgm:pt modelId="{F446E0B6-88FE-43AA-8B79-642CF8A2CF23}" type="pres">
      <dgm:prSet presAssocID="{938746F2-7385-4A0C-B357-0040C6BFFDDA}" presName="composite" presStyleCnt="0"/>
      <dgm:spPr/>
    </dgm:pt>
    <dgm:pt modelId="{7B1D46D2-7579-42A5-B985-329828572D27}" type="pres">
      <dgm:prSet presAssocID="{938746F2-7385-4A0C-B357-0040C6BFFDDA}" presName="parentText" presStyleLbl="alignNode1" presStyleIdx="0" presStyleCnt="4">
        <dgm:presLayoutVars>
          <dgm:chMax val="1"/>
          <dgm:bulletEnabled val="1"/>
        </dgm:presLayoutVars>
      </dgm:prSet>
      <dgm:spPr/>
    </dgm:pt>
    <dgm:pt modelId="{194ECACC-F564-4A73-9E02-0E6FEBAB3CAE}" type="pres">
      <dgm:prSet presAssocID="{938746F2-7385-4A0C-B357-0040C6BFFDDA}" presName="descendantText" presStyleLbl="alignAcc1" presStyleIdx="0" presStyleCnt="4">
        <dgm:presLayoutVars>
          <dgm:bulletEnabled val="1"/>
        </dgm:presLayoutVars>
      </dgm:prSet>
      <dgm:spPr/>
    </dgm:pt>
    <dgm:pt modelId="{194B1A41-F29F-43DD-8436-E7C53E1494A9}" type="pres">
      <dgm:prSet presAssocID="{6EECE215-4F0F-4D27-B289-A0898A74D947}" presName="sp" presStyleCnt="0"/>
      <dgm:spPr/>
    </dgm:pt>
    <dgm:pt modelId="{344FD529-C66D-4ACE-BD50-556CA66E61D4}" type="pres">
      <dgm:prSet presAssocID="{656DC8C6-C5B8-4DB5-A70B-CC0474F67BDA}" presName="composite" presStyleCnt="0"/>
      <dgm:spPr/>
    </dgm:pt>
    <dgm:pt modelId="{1BFD6678-AA06-4EF8-AA14-B26F70B55719}" type="pres">
      <dgm:prSet presAssocID="{656DC8C6-C5B8-4DB5-A70B-CC0474F67BDA}" presName="parentText" presStyleLbl="alignNode1" presStyleIdx="1" presStyleCnt="4">
        <dgm:presLayoutVars>
          <dgm:chMax val="1"/>
          <dgm:bulletEnabled val="1"/>
        </dgm:presLayoutVars>
      </dgm:prSet>
      <dgm:spPr/>
    </dgm:pt>
    <dgm:pt modelId="{7A8F2341-8873-4FFE-B7CC-5414201BEFDC}" type="pres">
      <dgm:prSet presAssocID="{656DC8C6-C5B8-4DB5-A70B-CC0474F67BDA}" presName="descendantText" presStyleLbl="alignAcc1" presStyleIdx="1" presStyleCnt="4">
        <dgm:presLayoutVars>
          <dgm:bulletEnabled val="1"/>
        </dgm:presLayoutVars>
      </dgm:prSet>
      <dgm:spPr/>
    </dgm:pt>
    <dgm:pt modelId="{357C4BF6-562E-4B8F-8D66-4B0F4E531168}" type="pres">
      <dgm:prSet presAssocID="{5CA8A498-6CB2-4931-ABD4-9654712BCA78}" presName="sp" presStyleCnt="0"/>
      <dgm:spPr/>
    </dgm:pt>
    <dgm:pt modelId="{A5197A70-AE98-43BF-A8BB-A2E487ECB9C6}" type="pres">
      <dgm:prSet presAssocID="{08690E8B-FE53-4526-AF85-DB3177EFAF9E}" presName="composite" presStyleCnt="0"/>
      <dgm:spPr/>
    </dgm:pt>
    <dgm:pt modelId="{21345472-0641-437A-A709-F6581555D24C}" type="pres">
      <dgm:prSet presAssocID="{08690E8B-FE53-4526-AF85-DB3177EFAF9E}" presName="parentText" presStyleLbl="alignNode1" presStyleIdx="2" presStyleCnt="4">
        <dgm:presLayoutVars>
          <dgm:chMax val="1"/>
          <dgm:bulletEnabled val="1"/>
        </dgm:presLayoutVars>
      </dgm:prSet>
      <dgm:spPr/>
    </dgm:pt>
    <dgm:pt modelId="{84E542BD-83F0-436A-A240-92332C18F4CE}" type="pres">
      <dgm:prSet presAssocID="{08690E8B-FE53-4526-AF85-DB3177EFAF9E}" presName="descendantText" presStyleLbl="alignAcc1" presStyleIdx="2" presStyleCnt="4">
        <dgm:presLayoutVars>
          <dgm:bulletEnabled val="1"/>
        </dgm:presLayoutVars>
      </dgm:prSet>
      <dgm:spPr/>
    </dgm:pt>
    <dgm:pt modelId="{9F949857-1B5F-4785-A54C-F40798B82AD0}" type="pres">
      <dgm:prSet presAssocID="{FACE5D42-8E48-48C4-9F77-AF757F0303F2}" presName="sp" presStyleCnt="0"/>
      <dgm:spPr/>
    </dgm:pt>
    <dgm:pt modelId="{80010289-B685-4236-8FB4-7E2FFA5B735D}" type="pres">
      <dgm:prSet presAssocID="{C1B5B042-AB0E-4E97-B5CE-CB17A92A1667}" presName="composite" presStyleCnt="0"/>
      <dgm:spPr/>
    </dgm:pt>
    <dgm:pt modelId="{394BDA36-BCA2-4236-A1ED-570EA30B5F53}" type="pres">
      <dgm:prSet presAssocID="{C1B5B042-AB0E-4E97-B5CE-CB17A92A1667}" presName="parentText" presStyleLbl="alignNode1" presStyleIdx="3" presStyleCnt="4">
        <dgm:presLayoutVars>
          <dgm:chMax val="1"/>
          <dgm:bulletEnabled val="1"/>
        </dgm:presLayoutVars>
      </dgm:prSet>
      <dgm:spPr/>
    </dgm:pt>
    <dgm:pt modelId="{C80886EC-2003-4C7B-9B18-70D52FF91345}" type="pres">
      <dgm:prSet presAssocID="{C1B5B042-AB0E-4E97-B5CE-CB17A92A1667}" presName="descendantText" presStyleLbl="alignAcc1" presStyleIdx="3" presStyleCnt="4">
        <dgm:presLayoutVars>
          <dgm:bulletEnabled val="1"/>
        </dgm:presLayoutVars>
      </dgm:prSet>
      <dgm:spPr/>
    </dgm:pt>
  </dgm:ptLst>
  <dgm:cxnLst>
    <dgm:cxn modelId="{8BAE812B-371F-4372-ADAD-CFDBDA27D9DD}" srcId="{C1B5B042-AB0E-4E97-B5CE-CB17A92A1667}" destId="{58D1921C-3666-4534-9381-E24179B755EB}" srcOrd="0" destOrd="0" parTransId="{967519AB-4A69-4022-ADA9-EE370743C4FB}" sibTransId="{DAF91D19-64F4-4FB4-A3DB-0D5350CF47C1}"/>
    <dgm:cxn modelId="{F3E9BF2C-DC85-4296-8517-6CE738A5C342}" type="presOf" srcId="{2BBAF41E-9E66-4BBE-A345-2C07E441D1CD}" destId="{920D25C3-150E-4FBD-AC7B-509E4152A788}" srcOrd="0" destOrd="0" presId="urn:microsoft.com/office/officeart/2005/8/layout/chevron2"/>
    <dgm:cxn modelId="{49E03130-4019-49C7-B4D7-98AD48FC270D}" type="presOf" srcId="{08690E8B-FE53-4526-AF85-DB3177EFAF9E}" destId="{21345472-0641-437A-A709-F6581555D24C}" srcOrd="0" destOrd="0" presId="urn:microsoft.com/office/officeart/2005/8/layout/chevron2"/>
    <dgm:cxn modelId="{1DB8596A-C77A-4D48-98F9-3C26C60E1396}" srcId="{2BBAF41E-9E66-4BBE-A345-2C07E441D1CD}" destId="{938746F2-7385-4A0C-B357-0040C6BFFDDA}" srcOrd="0" destOrd="0" parTransId="{023FF5DA-A57B-4B70-9FBF-49F3A2007083}" sibTransId="{6EECE215-4F0F-4D27-B289-A0898A74D947}"/>
    <dgm:cxn modelId="{278AD16C-5FFC-45F3-A911-A2BF3877411D}" srcId="{2BBAF41E-9E66-4BBE-A345-2C07E441D1CD}" destId="{08690E8B-FE53-4526-AF85-DB3177EFAF9E}" srcOrd="2" destOrd="0" parTransId="{A2BEC819-2EE8-4684-81D2-FD5952241F66}" sibTransId="{FACE5D42-8E48-48C4-9F77-AF757F0303F2}"/>
    <dgm:cxn modelId="{F24C0E76-D180-443A-951B-83C86B955C31}" srcId="{656DC8C6-C5B8-4DB5-A70B-CC0474F67BDA}" destId="{44D8FD03-64AD-4AA4-B06A-F99CC63FA93F}" srcOrd="0" destOrd="0" parTransId="{21B3B744-3411-455A-8C21-983BA6D81F72}" sibTransId="{8D2EFF28-2B02-4430-B3E1-DECC13A34072}"/>
    <dgm:cxn modelId="{09BEE98A-BC16-4DDC-84F8-2AD9742190A6}" type="presOf" srcId="{938746F2-7385-4A0C-B357-0040C6BFFDDA}" destId="{7B1D46D2-7579-42A5-B985-329828572D27}" srcOrd="0" destOrd="0" presId="urn:microsoft.com/office/officeart/2005/8/layout/chevron2"/>
    <dgm:cxn modelId="{D9D1A38F-1226-4E81-81B3-8F693BEE8E78}" srcId="{2BBAF41E-9E66-4BBE-A345-2C07E441D1CD}" destId="{656DC8C6-C5B8-4DB5-A70B-CC0474F67BDA}" srcOrd="1" destOrd="0" parTransId="{7B479AB9-6C69-4B09-8598-DB06318C6815}" sibTransId="{5CA8A498-6CB2-4931-ABD4-9654712BCA78}"/>
    <dgm:cxn modelId="{24C9F2B4-E150-4AF5-B35D-5465BA1CF546}" type="presOf" srcId="{656DC8C6-C5B8-4DB5-A70B-CC0474F67BDA}" destId="{1BFD6678-AA06-4EF8-AA14-B26F70B55719}" srcOrd="0" destOrd="0" presId="urn:microsoft.com/office/officeart/2005/8/layout/chevron2"/>
    <dgm:cxn modelId="{002782BE-0114-4641-8B04-3D3F6AB9BDF9}" type="presOf" srcId="{3C82A838-B90B-4A3C-833F-1A59829A16F4}" destId="{84E542BD-83F0-436A-A240-92332C18F4CE}" srcOrd="0" destOrd="0" presId="urn:microsoft.com/office/officeart/2005/8/layout/chevron2"/>
    <dgm:cxn modelId="{AA37AAC0-5F30-4B64-9D1F-C453F2D39ADA}" type="presOf" srcId="{44D8FD03-64AD-4AA4-B06A-F99CC63FA93F}" destId="{7A8F2341-8873-4FFE-B7CC-5414201BEFDC}" srcOrd="0" destOrd="0" presId="urn:microsoft.com/office/officeart/2005/8/layout/chevron2"/>
    <dgm:cxn modelId="{0F987BC1-B0DB-4E3E-AAFB-851D94312F7B}" type="presOf" srcId="{065679C0-3FAE-4E2A-8193-E8A2EE925755}" destId="{194ECACC-F564-4A73-9E02-0E6FEBAB3CAE}" srcOrd="0" destOrd="0" presId="urn:microsoft.com/office/officeart/2005/8/layout/chevron2"/>
    <dgm:cxn modelId="{F8E9EDC3-2442-4E69-84AD-E17A89996727}" type="presOf" srcId="{C1B5B042-AB0E-4E97-B5CE-CB17A92A1667}" destId="{394BDA36-BCA2-4236-A1ED-570EA30B5F53}" srcOrd="0" destOrd="0" presId="urn:microsoft.com/office/officeart/2005/8/layout/chevron2"/>
    <dgm:cxn modelId="{26ED38C7-208F-4928-827A-A056B76E0E8A}" srcId="{938746F2-7385-4A0C-B357-0040C6BFFDDA}" destId="{065679C0-3FAE-4E2A-8193-E8A2EE925755}" srcOrd="0" destOrd="0" parTransId="{AD367E34-6DEC-4E7E-B9D5-010D8210E75D}" sibTransId="{3EAE9C34-2AC2-4DD0-A64D-A8FFC5881560}"/>
    <dgm:cxn modelId="{B35BA0C7-FE19-4304-9729-E99AC405C99A}" srcId="{08690E8B-FE53-4526-AF85-DB3177EFAF9E}" destId="{3C82A838-B90B-4A3C-833F-1A59829A16F4}" srcOrd="0" destOrd="0" parTransId="{1F4069C8-ACA6-40D7-8627-5FD4BE4F18EB}" sibTransId="{C251AFA9-0360-4336-85F0-878F60B30A7D}"/>
    <dgm:cxn modelId="{10F8DED8-11E4-4B02-91BA-F0017BD0ECC5}" type="presOf" srcId="{58D1921C-3666-4534-9381-E24179B755EB}" destId="{C80886EC-2003-4C7B-9B18-70D52FF91345}" srcOrd="0" destOrd="0" presId="urn:microsoft.com/office/officeart/2005/8/layout/chevron2"/>
    <dgm:cxn modelId="{8BA163E7-AA17-4D94-BC8D-EA5055CBA7CC}" srcId="{2BBAF41E-9E66-4BBE-A345-2C07E441D1CD}" destId="{C1B5B042-AB0E-4E97-B5CE-CB17A92A1667}" srcOrd="3" destOrd="0" parTransId="{596C37CE-F7A9-4CD5-9B8E-1B5148CEC0A2}" sibTransId="{18F06C02-FE8B-4545-B966-9CAA39DB09A1}"/>
    <dgm:cxn modelId="{9D992830-2999-4089-9EE9-8FA01D748CA5}" type="presParOf" srcId="{920D25C3-150E-4FBD-AC7B-509E4152A788}" destId="{F446E0B6-88FE-43AA-8B79-642CF8A2CF23}" srcOrd="0" destOrd="0" presId="urn:microsoft.com/office/officeart/2005/8/layout/chevron2"/>
    <dgm:cxn modelId="{D94E9E5E-EEF1-437F-AD96-E910858DF041}" type="presParOf" srcId="{F446E0B6-88FE-43AA-8B79-642CF8A2CF23}" destId="{7B1D46D2-7579-42A5-B985-329828572D27}" srcOrd="0" destOrd="0" presId="urn:microsoft.com/office/officeart/2005/8/layout/chevron2"/>
    <dgm:cxn modelId="{6B70A115-08F8-480F-81FC-CF202822A0A1}" type="presParOf" srcId="{F446E0B6-88FE-43AA-8B79-642CF8A2CF23}" destId="{194ECACC-F564-4A73-9E02-0E6FEBAB3CAE}" srcOrd="1" destOrd="0" presId="urn:microsoft.com/office/officeart/2005/8/layout/chevron2"/>
    <dgm:cxn modelId="{6D76F689-382B-4C01-9480-C0328B523083}" type="presParOf" srcId="{920D25C3-150E-4FBD-AC7B-509E4152A788}" destId="{194B1A41-F29F-43DD-8436-E7C53E1494A9}" srcOrd="1" destOrd="0" presId="urn:microsoft.com/office/officeart/2005/8/layout/chevron2"/>
    <dgm:cxn modelId="{921CBE4F-8553-462C-B8BA-936F867EAE1F}" type="presParOf" srcId="{920D25C3-150E-4FBD-AC7B-509E4152A788}" destId="{344FD529-C66D-4ACE-BD50-556CA66E61D4}" srcOrd="2" destOrd="0" presId="urn:microsoft.com/office/officeart/2005/8/layout/chevron2"/>
    <dgm:cxn modelId="{D181EB3D-818D-4A59-976A-03AE6FE52164}" type="presParOf" srcId="{344FD529-C66D-4ACE-BD50-556CA66E61D4}" destId="{1BFD6678-AA06-4EF8-AA14-B26F70B55719}" srcOrd="0" destOrd="0" presId="urn:microsoft.com/office/officeart/2005/8/layout/chevron2"/>
    <dgm:cxn modelId="{1BC091A8-9469-43C5-A44B-4A9E59D0D072}" type="presParOf" srcId="{344FD529-C66D-4ACE-BD50-556CA66E61D4}" destId="{7A8F2341-8873-4FFE-B7CC-5414201BEFDC}" srcOrd="1" destOrd="0" presId="urn:microsoft.com/office/officeart/2005/8/layout/chevron2"/>
    <dgm:cxn modelId="{47D0AE83-139D-4B71-AD19-12CB9D559B18}" type="presParOf" srcId="{920D25C3-150E-4FBD-AC7B-509E4152A788}" destId="{357C4BF6-562E-4B8F-8D66-4B0F4E531168}" srcOrd="3" destOrd="0" presId="urn:microsoft.com/office/officeart/2005/8/layout/chevron2"/>
    <dgm:cxn modelId="{A8970306-44D8-4FE8-B9C4-284A260D0137}" type="presParOf" srcId="{920D25C3-150E-4FBD-AC7B-509E4152A788}" destId="{A5197A70-AE98-43BF-A8BB-A2E487ECB9C6}" srcOrd="4" destOrd="0" presId="urn:microsoft.com/office/officeart/2005/8/layout/chevron2"/>
    <dgm:cxn modelId="{914BAB45-E212-4C19-8984-95A183B91B37}" type="presParOf" srcId="{A5197A70-AE98-43BF-A8BB-A2E487ECB9C6}" destId="{21345472-0641-437A-A709-F6581555D24C}" srcOrd="0" destOrd="0" presId="urn:microsoft.com/office/officeart/2005/8/layout/chevron2"/>
    <dgm:cxn modelId="{2258335D-7BA7-41DF-8B9F-3DA053F3C5C9}" type="presParOf" srcId="{A5197A70-AE98-43BF-A8BB-A2E487ECB9C6}" destId="{84E542BD-83F0-436A-A240-92332C18F4CE}" srcOrd="1" destOrd="0" presId="urn:microsoft.com/office/officeart/2005/8/layout/chevron2"/>
    <dgm:cxn modelId="{C16FC04F-C65A-4AE0-8CDB-A7BFB2B12486}" type="presParOf" srcId="{920D25C3-150E-4FBD-AC7B-509E4152A788}" destId="{9F949857-1B5F-4785-A54C-F40798B82AD0}" srcOrd="5" destOrd="0" presId="urn:microsoft.com/office/officeart/2005/8/layout/chevron2"/>
    <dgm:cxn modelId="{F2B0AF1C-FCB9-4591-9A9B-88DE01B58EBF}" type="presParOf" srcId="{920D25C3-150E-4FBD-AC7B-509E4152A788}" destId="{80010289-B685-4236-8FB4-7E2FFA5B735D}" srcOrd="6" destOrd="0" presId="urn:microsoft.com/office/officeart/2005/8/layout/chevron2"/>
    <dgm:cxn modelId="{001CD188-BA55-4BE8-93D8-98CF966FC75B}" type="presParOf" srcId="{80010289-B685-4236-8FB4-7E2FFA5B735D}" destId="{394BDA36-BCA2-4236-A1ED-570EA30B5F53}" srcOrd="0" destOrd="0" presId="urn:microsoft.com/office/officeart/2005/8/layout/chevron2"/>
    <dgm:cxn modelId="{4398CCD4-18F8-4A05-85FF-605A7F2D1F52}" type="presParOf" srcId="{80010289-B685-4236-8FB4-7E2FFA5B735D}" destId="{C80886EC-2003-4C7B-9B18-70D52FF9134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5D6D0-DD90-4F90-8EFC-4DA2FF228B72}">
      <dsp:nvSpPr>
        <dsp:cNvPr id="0" name=""/>
        <dsp:cNvSpPr/>
      </dsp:nvSpPr>
      <dsp:spPr>
        <a:xfrm>
          <a:off x="0" y="0"/>
          <a:ext cx="7776058" cy="88513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100000"/>
            </a:lnSpc>
            <a:spcBef>
              <a:spcPct val="0"/>
            </a:spcBef>
            <a:spcAft>
              <a:spcPct val="35000"/>
            </a:spcAft>
            <a:buNone/>
          </a:pPr>
          <a:r>
            <a:rPr lang="en-US" sz="3300" kern="1200"/>
            <a:t>Read data from LABEVENTS table</a:t>
          </a:r>
        </a:p>
      </dsp:txBody>
      <dsp:txXfrm>
        <a:off x="25925" y="25925"/>
        <a:ext cx="6746129" cy="833289"/>
      </dsp:txXfrm>
    </dsp:sp>
    <dsp:sp modelId="{24523B45-6F9C-4F8A-A6A9-FC6537C5FDA1}">
      <dsp:nvSpPr>
        <dsp:cNvPr id="0" name=""/>
        <dsp:cNvSpPr/>
      </dsp:nvSpPr>
      <dsp:spPr>
        <a:xfrm>
          <a:off x="651244" y="1046073"/>
          <a:ext cx="7776058" cy="885139"/>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100000"/>
            </a:lnSpc>
            <a:spcBef>
              <a:spcPct val="0"/>
            </a:spcBef>
            <a:spcAft>
              <a:spcPct val="35000"/>
            </a:spcAft>
            <a:buNone/>
          </a:pPr>
          <a:r>
            <a:rPr lang="en-US" sz="3300" kern="1200" dirty="0"/>
            <a:t>Count the number of rows per </a:t>
          </a:r>
          <a:r>
            <a:rPr lang="en-US" sz="3300" kern="1200" dirty="0" err="1"/>
            <a:t>ItemID</a:t>
          </a:r>
          <a:endParaRPr lang="en-US" sz="3300" kern="1200" dirty="0"/>
        </a:p>
      </dsp:txBody>
      <dsp:txXfrm>
        <a:off x="677169" y="1071998"/>
        <a:ext cx="6497623" cy="833289"/>
      </dsp:txXfrm>
    </dsp:sp>
    <dsp:sp modelId="{B4204FDC-0102-4A3B-B631-95A11CCBB461}">
      <dsp:nvSpPr>
        <dsp:cNvPr id="0" name=""/>
        <dsp:cNvSpPr/>
      </dsp:nvSpPr>
      <dsp:spPr>
        <a:xfrm>
          <a:off x="1292769" y="2092147"/>
          <a:ext cx="7776058" cy="885139"/>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100000"/>
            </a:lnSpc>
            <a:spcBef>
              <a:spcPct val="0"/>
            </a:spcBef>
            <a:spcAft>
              <a:spcPct val="35000"/>
            </a:spcAft>
            <a:buNone/>
          </a:pPr>
          <a:r>
            <a:rPr lang="en-US" sz="3300" kern="1200"/>
            <a:t>Arrange from large to smallest count</a:t>
          </a:r>
        </a:p>
      </dsp:txBody>
      <dsp:txXfrm>
        <a:off x="1318694" y="2118072"/>
        <a:ext cx="6507343" cy="833289"/>
      </dsp:txXfrm>
    </dsp:sp>
    <dsp:sp modelId="{1105F5B4-ABB4-421F-B7CD-E2110E9EC5A6}">
      <dsp:nvSpPr>
        <dsp:cNvPr id="0" name=""/>
        <dsp:cNvSpPr/>
      </dsp:nvSpPr>
      <dsp:spPr>
        <a:xfrm>
          <a:off x="1944014" y="3138220"/>
          <a:ext cx="7776058" cy="88513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100000"/>
            </a:lnSpc>
            <a:spcBef>
              <a:spcPct val="0"/>
            </a:spcBef>
            <a:spcAft>
              <a:spcPct val="35000"/>
            </a:spcAft>
            <a:buNone/>
          </a:pPr>
          <a:r>
            <a:rPr lang="en-US" sz="3300" kern="1200" dirty="0"/>
            <a:t>Top row is the winner!</a:t>
          </a:r>
        </a:p>
      </dsp:txBody>
      <dsp:txXfrm>
        <a:off x="1969939" y="3164145"/>
        <a:ext cx="6497623" cy="833289"/>
      </dsp:txXfrm>
    </dsp:sp>
    <dsp:sp modelId="{4D107A5E-F8A3-48CC-B0ED-59B170C0408B}">
      <dsp:nvSpPr>
        <dsp:cNvPr id="0" name=""/>
        <dsp:cNvSpPr/>
      </dsp:nvSpPr>
      <dsp:spPr>
        <a:xfrm>
          <a:off x="7200717" y="677936"/>
          <a:ext cx="575340" cy="575340"/>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330169" y="677936"/>
        <a:ext cx="316437" cy="432943"/>
      </dsp:txXfrm>
    </dsp:sp>
    <dsp:sp modelId="{546152FC-8487-4AD6-AFB5-46222829B614}">
      <dsp:nvSpPr>
        <dsp:cNvPr id="0" name=""/>
        <dsp:cNvSpPr/>
      </dsp:nvSpPr>
      <dsp:spPr>
        <a:xfrm>
          <a:off x="7851962" y="1724009"/>
          <a:ext cx="575340" cy="575340"/>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81414" y="1724009"/>
        <a:ext cx="316437" cy="432943"/>
      </dsp:txXfrm>
    </dsp:sp>
    <dsp:sp modelId="{8CDF5CB7-DEA5-4304-9E67-D3A61A571DE8}">
      <dsp:nvSpPr>
        <dsp:cNvPr id="0" name=""/>
        <dsp:cNvSpPr/>
      </dsp:nvSpPr>
      <dsp:spPr>
        <a:xfrm>
          <a:off x="8493487" y="2770083"/>
          <a:ext cx="575340" cy="575340"/>
        </a:xfrm>
        <a:prstGeom prst="downArrow">
          <a:avLst>
            <a:gd name="adj1" fmla="val 55000"/>
            <a:gd name="adj2" fmla="val 45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22939" y="2770083"/>
        <a:ext cx="316437" cy="432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D46D2-7579-42A5-B985-329828572D27}">
      <dsp:nvSpPr>
        <dsp:cNvPr id="0" name=""/>
        <dsp:cNvSpPr/>
      </dsp:nvSpPr>
      <dsp:spPr>
        <a:xfrm rot="5400000">
          <a:off x="-167378" y="170201"/>
          <a:ext cx="1115853" cy="781097"/>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Read</a:t>
          </a:r>
        </a:p>
      </dsp:txBody>
      <dsp:txXfrm rot="-5400000">
        <a:off x="1" y="393372"/>
        <a:ext cx="781097" cy="334756"/>
      </dsp:txXfrm>
    </dsp:sp>
    <dsp:sp modelId="{194ECACC-F564-4A73-9E02-0E6FEBAB3CAE}">
      <dsp:nvSpPr>
        <dsp:cNvPr id="0" name=""/>
        <dsp:cNvSpPr/>
      </dsp:nvSpPr>
      <dsp:spPr>
        <a:xfrm rot="5400000">
          <a:off x="4887932" y="-4104011"/>
          <a:ext cx="725304" cy="8938975"/>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Connect to LABEVENTS, D_LABITEMS, DIAGNOSES_ICD tables</a:t>
          </a:r>
        </a:p>
      </dsp:txBody>
      <dsp:txXfrm rot="-5400000">
        <a:off x="781097" y="38230"/>
        <a:ext cx="8903569" cy="654492"/>
      </dsp:txXfrm>
    </dsp:sp>
    <dsp:sp modelId="{1BFD6678-AA06-4EF8-AA14-B26F70B55719}">
      <dsp:nvSpPr>
        <dsp:cNvPr id="0" name=""/>
        <dsp:cNvSpPr/>
      </dsp:nvSpPr>
      <dsp:spPr>
        <a:xfrm rot="5400000">
          <a:off x="-167378" y="1137488"/>
          <a:ext cx="1115853" cy="781097"/>
        </a:xfrm>
        <a:prstGeom prst="chevron">
          <a:avLst/>
        </a:prstGeom>
        <a:solidFill>
          <a:schemeClr val="accent2">
            <a:hueOff val="-441124"/>
            <a:satOff val="497"/>
            <a:lumOff val="1177"/>
            <a:alphaOff val="0"/>
          </a:schemeClr>
        </a:solidFill>
        <a:ln w="15875" cap="flat" cmpd="sng" algn="ctr">
          <a:solidFill>
            <a:schemeClr val="accent2">
              <a:hueOff val="-441124"/>
              <a:satOff val="497"/>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Join</a:t>
          </a:r>
        </a:p>
      </dsp:txBody>
      <dsp:txXfrm rot="-5400000">
        <a:off x="1" y="1360659"/>
        <a:ext cx="781097" cy="334756"/>
      </dsp:txXfrm>
    </dsp:sp>
    <dsp:sp modelId="{7A8F2341-8873-4FFE-B7CC-5414201BEFDC}">
      <dsp:nvSpPr>
        <dsp:cNvPr id="0" name=""/>
        <dsp:cNvSpPr/>
      </dsp:nvSpPr>
      <dsp:spPr>
        <a:xfrm rot="5400000">
          <a:off x="4887932" y="-3136725"/>
          <a:ext cx="725304" cy="8938975"/>
        </a:xfrm>
        <a:prstGeom prst="round2SameRect">
          <a:avLst/>
        </a:prstGeom>
        <a:solidFill>
          <a:schemeClr val="lt1">
            <a:alpha val="90000"/>
            <a:hueOff val="0"/>
            <a:satOff val="0"/>
            <a:lumOff val="0"/>
            <a:alphaOff val="0"/>
          </a:schemeClr>
        </a:solidFill>
        <a:ln w="15875" cap="flat" cmpd="sng" algn="ctr">
          <a:solidFill>
            <a:schemeClr val="accent2">
              <a:hueOff val="-441124"/>
              <a:satOff val="497"/>
              <a:lumOff val="1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Join LABEVENTS to D_LABITEMS table</a:t>
          </a:r>
        </a:p>
      </dsp:txBody>
      <dsp:txXfrm rot="-5400000">
        <a:off x="781097" y="1005516"/>
        <a:ext cx="8903569" cy="654492"/>
      </dsp:txXfrm>
    </dsp:sp>
    <dsp:sp modelId="{21345472-0641-437A-A709-F6581555D24C}">
      <dsp:nvSpPr>
        <dsp:cNvPr id="0" name=""/>
        <dsp:cNvSpPr/>
      </dsp:nvSpPr>
      <dsp:spPr>
        <a:xfrm rot="5400000">
          <a:off x="-167378" y="2104774"/>
          <a:ext cx="1115853" cy="781097"/>
        </a:xfrm>
        <a:prstGeom prst="chevron">
          <a:avLst/>
        </a:prstGeom>
        <a:solidFill>
          <a:schemeClr val="accent2">
            <a:hueOff val="-882249"/>
            <a:satOff val="995"/>
            <a:lumOff val="2353"/>
            <a:alphaOff val="0"/>
          </a:schemeClr>
        </a:solidFill>
        <a:ln w="15875" cap="flat" cmpd="sng" algn="ctr">
          <a:solidFill>
            <a:schemeClr val="accent2">
              <a:hueOff val="-882249"/>
              <a:satOff val="995"/>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Filter</a:t>
          </a:r>
        </a:p>
      </dsp:txBody>
      <dsp:txXfrm rot="-5400000">
        <a:off x="1" y="2327945"/>
        <a:ext cx="781097" cy="334756"/>
      </dsp:txXfrm>
    </dsp:sp>
    <dsp:sp modelId="{84E542BD-83F0-436A-A240-92332C18F4CE}">
      <dsp:nvSpPr>
        <dsp:cNvPr id="0" name=""/>
        <dsp:cNvSpPr/>
      </dsp:nvSpPr>
      <dsp:spPr>
        <a:xfrm rot="5400000">
          <a:off x="4887932" y="-2169438"/>
          <a:ext cx="725304" cy="8938975"/>
        </a:xfrm>
        <a:prstGeom prst="round2SameRect">
          <a:avLst/>
        </a:prstGeom>
        <a:solidFill>
          <a:schemeClr val="lt1">
            <a:alpha val="90000"/>
            <a:hueOff val="0"/>
            <a:satOff val="0"/>
            <a:lumOff val="0"/>
            <a:alphaOff val="0"/>
          </a:schemeClr>
        </a:solidFill>
        <a:ln w="15875" cap="flat" cmpd="sng" algn="ctr">
          <a:solidFill>
            <a:schemeClr val="accent2">
              <a:hueOff val="-882249"/>
              <a:satOff val="995"/>
              <a:lumOff val="23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Filter to patients positive for Schistocytes</a:t>
          </a:r>
        </a:p>
      </dsp:txBody>
      <dsp:txXfrm rot="-5400000">
        <a:off x="781097" y="1972803"/>
        <a:ext cx="8903569" cy="654492"/>
      </dsp:txXfrm>
    </dsp:sp>
    <dsp:sp modelId="{394BDA36-BCA2-4236-A1ED-570EA30B5F53}">
      <dsp:nvSpPr>
        <dsp:cNvPr id="0" name=""/>
        <dsp:cNvSpPr/>
      </dsp:nvSpPr>
      <dsp:spPr>
        <a:xfrm rot="5400000">
          <a:off x="-167378" y="3072060"/>
          <a:ext cx="1115853" cy="781097"/>
        </a:xfrm>
        <a:prstGeom prst="chevron">
          <a:avLst/>
        </a:prstGeom>
        <a:solidFill>
          <a:schemeClr val="accent2">
            <a:hueOff val="-1323373"/>
            <a:satOff val="1492"/>
            <a:lumOff val="353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Join</a:t>
          </a:r>
        </a:p>
      </dsp:txBody>
      <dsp:txXfrm rot="-5400000">
        <a:off x="1" y="3295231"/>
        <a:ext cx="781097" cy="334756"/>
      </dsp:txXfrm>
    </dsp:sp>
    <dsp:sp modelId="{C80886EC-2003-4C7B-9B18-70D52FF91345}">
      <dsp:nvSpPr>
        <dsp:cNvPr id="0" name=""/>
        <dsp:cNvSpPr/>
      </dsp:nvSpPr>
      <dsp:spPr>
        <a:xfrm rot="5400000">
          <a:off x="4887932" y="-1202152"/>
          <a:ext cx="725304" cy="8938975"/>
        </a:xfrm>
        <a:prstGeom prst="round2SameRect">
          <a:avLst/>
        </a:prstGeom>
        <a:solidFill>
          <a:schemeClr val="lt1">
            <a:alpha val="90000"/>
            <a:hueOff val="0"/>
            <a:satOff val="0"/>
            <a:lumOff val="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Join to DIAGNOSES_ICD table!</a:t>
          </a:r>
        </a:p>
      </dsp:txBody>
      <dsp:txXfrm rot="-5400000">
        <a:off x="781097" y="2940089"/>
        <a:ext cx="8903569" cy="65449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900956" cy="10074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405715" y="0"/>
            <a:ext cx="4900956" cy="1007464"/>
          </a:xfrm>
          <a:prstGeom prst="rect">
            <a:avLst/>
          </a:prstGeom>
        </p:spPr>
        <p:txBody>
          <a:bodyPr vert="horz" lIns="91440" tIns="45720" rIns="91440" bIns="45720" rtlCol="0"/>
          <a:lstStyle>
            <a:lvl1pPr algn="r">
              <a:defRPr sz="1200"/>
            </a:lvl1pPr>
          </a:lstStyle>
          <a:p>
            <a:fld id="{49C152C2-AF9F-44C5-8FA2-EB5B9007DBD7}" type="datetimeFigureOut">
              <a:rPr lang="en-US" smtClean="0"/>
              <a:t>5/9/2024</a:t>
            </a:fld>
            <a:endParaRPr lang="en-US"/>
          </a:p>
        </p:txBody>
      </p:sp>
      <p:sp>
        <p:nvSpPr>
          <p:cNvPr id="4" name="Footer Placeholder 3"/>
          <p:cNvSpPr>
            <a:spLocks noGrp="1"/>
          </p:cNvSpPr>
          <p:nvPr>
            <p:ph type="ftr" sz="quarter" idx="2"/>
          </p:nvPr>
        </p:nvSpPr>
        <p:spPr>
          <a:xfrm>
            <a:off x="0" y="19096639"/>
            <a:ext cx="4900956" cy="10074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405715" y="19096639"/>
            <a:ext cx="4900956" cy="1007462"/>
          </a:xfrm>
          <a:prstGeom prst="rect">
            <a:avLst/>
          </a:prstGeom>
        </p:spPr>
        <p:txBody>
          <a:bodyPr vert="horz" lIns="91440" tIns="45720" rIns="91440" bIns="45720" rtlCol="0" anchor="b"/>
          <a:lstStyle>
            <a:lvl1pPr algn="r">
              <a:defRPr sz="1200"/>
            </a:lvl1pPr>
          </a:lstStyle>
          <a:p>
            <a:fld id="{49A31AF2-0CEF-4B92-A6C6-177490C60177}" type="slidenum">
              <a:rPr lang="en-US" smtClean="0"/>
              <a:t>‹#›</a:t>
            </a:fld>
            <a:endParaRPr lang="en-US"/>
          </a:p>
        </p:txBody>
      </p:sp>
    </p:spTree>
    <p:extLst>
      <p:ext uri="{BB962C8B-B14F-4D97-AF65-F5344CB8AC3E}">
        <p14:creationId xmlns:p14="http://schemas.microsoft.com/office/powerpoint/2010/main" val="154414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46163" y="1506538"/>
            <a:ext cx="13403263" cy="7540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130930" y="9549418"/>
            <a:ext cx="9047477" cy="9046832"/>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4270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latin typeface="Calibri"/>
              <a:cs typeface="Calibri"/>
            </a:endParaRPr>
          </a:p>
        </p:txBody>
      </p:sp>
    </p:spTree>
    <p:extLst>
      <p:ext uri="{BB962C8B-B14F-4D97-AF65-F5344CB8AC3E}">
        <p14:creationId xmlns:p14="http://schemas.microsoft.com/office/powerpoint/2010/main" val="20389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608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767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4659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2996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7122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3071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0692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indent="0">
              <a:buNone/>
            </a:pPr>
            <a:endParaRPr dirty="0"/>
          </a:p>
        </p:txBody>
      </p:sp>
      <p:sp>
        <p:nvSpPr>
          <p:cNvPr id="159" name="Google Shape;159;p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879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5742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410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2429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3213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8890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890928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32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5722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indent="0">
              <a:buNone/>
            </a:pPr>
            <a:r>
              <a:rPr lang="en-US" dirty="0"/>
              <a:t>We will start with the select function. It’s not uncommon to get datasets with hundreds or even thousands of columns. In this case, the first challenge is often focusing in on the variables you’re actually interested in. select() allows you to rapidly zoom in on a useful subset of the columns in the raw data.</a:t>
            </a:r>
            <a:endParaRPr dirty="0"/>
          </a:p>
          <a:p>
            <a:pPr marL="0" indent="0">
              <a:buNone/>
            </a:pPr>
            <a:endParaRPr dirty="0"/>
          </a:p>
          <a:p>
            <a:pPr marL="0" indent="0">
              <a:buNone/>
            </a:pPr>
            <a:endParaRPr dirty="0"/>
          </a:p>
        </p:txBody>
      </p:sp>
      <p:sp>
        <p:nvSpPr>
          <p:cNvPr id="159" name="Google Shape;159;p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5263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5712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1332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0276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7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37207240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Make it so that not everyone in the patient table has a lab order</a:t>
            </a:r>
          </a:p>
        </p:txBody>
      </p:sp>
    </p:spTree>
    <p:extLst>
      <p:ext uri="{BB962C8B-B14F-4D97-AF65-F5344CB8AC3E}">
        <p14:creationId xmlns:p14="http://schemas.microsoft.com/office/powerpoint/2010/main" val="2549823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indent="0">
              <a:buNone/>
            </a:pPr>
            <a:endParaRPr dirty="0"/>
          </a:p>
        </p:txBody>
      </p:sp>
      <p:sp>
        <p:nvSpPr>
          <p:cNvPr id="159" name="Google Shape;159;p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25548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Should get </a:t>
            </a:r>
            <a:r>
              <a:rPr lang="en-US" sz="1100" dirty="0" err="1"/>
              <a:t>ItemID</a:t>
            </a:r>
            <a:r>
              <a:rPr lang="en-US" sz="1100" dirty="0"/>
              <a:t> 50971</a:t>
            </a:r>
          </a:p>
          <a:p>
            <a:endParaRPr lang="en-US" dirty="0"/>
          </a:p>
        </p:txBody>
      </p:sp>
    </p:spTree>
    <p:extLst>
      <p:ext uri="{BB962C8B-B14F-4D97-AF65-F5344CB8AC3E}">
        <p14:creationId xmlns:p14="http://schemas.microsoft.com/office/powerpoint/2010/main" val="21226094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599020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43408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2578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80516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7144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158750" indent="0">
              <a:buNone/>
            </a:pPr>
            <a:endParaRPr dirty="0"/>
          </a:p>
        </p:txBody>
      </p:sp>
      <p:sp>
        <p:nvSpPr>
          <p:cNvPr id="276" name="Google Shape;276;p2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4050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Should get </a:t>
            </a:r>
            <a:r>
              <a:rPr lang="en-US" sz="1100" dirty="0" err="1"/>
              <a:t>ItemID</a:t>
            </a:r>
            <a:r>
              <a:rPr lang="en-US" sz="1100" dirty="0"/>
              <a:t> 50971</a:t>
            </a:r>
          </a:p>
          <a:p>
            <a:endParaRPr lang="en-US" dirty="0"/>
          </a:p>
        </p:txBody>
      </p:sp>
    </p:spTree>
    <p:extLst>
      <p:ext uri="{BB962C8B-B14F-4D97-AF65-F5344CB8AC3E}">
        <p14:creationId xmlns:p14="http://schemas.microsoft.com/office/powerpoint/2010/main" val="370508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chemeClr val="tx1">
                    <a:lumMod val="85000"/>
                    <a:lumOff val="15000"/>
                  </a:schemeClr>
                </a:solidFill>
              </a:rPr>
              <a:t>Audience suggests ways to figure this out</a:t>
            </a:r>
          </a:p>
          <a:p>
            <a:endParaRPr lang="en-US" dirty="0"/>
          </a:p>
        </p:txBody>
      </p:sp>
    </p:spTree>
    <p:extLst>
      <p:ext uri="{BB962C8B-B14F-4D97-AF65-F5344CB8AC3E}">
        <p14:creationId xmlns:p14="http://schemas.microsoft.com/office/powerpoint/2010/main" val="3123004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indent="0">
              <a:buNone/>
            </a:pPr>
            <a:endParaRPr dirty="0"/>
          </a:p>
        </p:txBody>
      </p:sp>
      <p:sp>
        <p:nvSpPr>
          <p:cNvPr id="276" name="Google Shape;276;p2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050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I'm here just to give you a quick introduction after which we'll dive right into the meat of the workshop.</a:t>
            </a:r>
          </a:p>
        </p:txBody>
      </p:sp>
    </p:spTree>
    <p:extLst>
      <p:ext uri="{BB962C8B-B14F-4D97-AF65-F5344CB8AC3E}">
        <p14:creationId xmlns:p14="http://schemas.microsoft.com/office/powerpoint/2010/main" val="3004969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821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BECB3397-D5E3-4F33-81FB-15A2B9984586}"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0733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9FB1F-E20E-4B8A-97A9-F749EE272C4C}"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14925694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2ADD8-F106-4098-B324-0DCDA1750B95}"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08743005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8F6EF5-BC4B-4A32-A3F7-181981DE585C}"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856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E5C40-1917-4947-AC5D-D15795287B56}"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319860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7215FB-CD94-498E-BA40-D85064FA191E}"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09219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28"/>
        <p:cNvGrpSpPr/>
        <p:nvPr/>
      </p:nvGrpSpPr>
      <p:grpSpPr>
        <a:xfrm>
          <a:off x="0" y="0"/>
          <a:ext cx="0" cy="0"/>
          <a:chOff x="0" y="0"/>
          <a:chExt cx="0" cy="0"/>
        </a:xfrm>
      </p:grpSpPr>
      <p:sp>
        <p:nvSpPr>
          <p:cNvPr id="29" name="Google Shape;29;p5"/>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D1B55A5-EA06-4610-B5BD-4E063C5A8283}" type="datetime1">
              <a:rPr lang="en-US" smtClean="0"/>
              <a:t>5/9/2024</a:t>
            </a:fld>
            <a:endParaRPr/>
          </a:p>
        </p:txBody>
      </p:sp>
      <p:sp>
        <p:nvSpPr>
          <p:cNvPr id="31" name="Google Shape;31;p5"/>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056687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2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349767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2341061" y="614555"/>
            <a:ext cx="7509878" cy="777536"/>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sz="5000" b="0" i="0">
                <a:solidFill>
                  <a:srgbClr val="005493"/>
                </a:solidFill>
                <a:latin typeface="+mj-lt"/>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5" name="Google Shape;25;p4"/>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9292591" y="6467748"/>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444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CABA08-37BF-439D-82D8-01FE1856DC69}"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48433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CABA08-37BF-439D-82D8-01FE1856DC69}"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248896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AF86E0-F10E-44FA-9ABE-5BDA0DA5EA17}"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03446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614334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8E95B9-B75A-4BC8-A845-2C0DFFDB2C57}"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98254189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DA3C39-A18A-4E19-ABDE-80E5224D5B0F}"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n-US">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249079187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DC67C6-246E-4E17-A7CD-E9BF8E35602B}"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n-US">
              <a:solidFill>
                <a:prstClr val="black">
                  <a:lumMod val="95000"/>
                  <a:lumOff val="5000"/>
                </a:prstClr>
              </a:solidFill>
            </a:endParaRPr>
          </a:p>
        </p:txBody>
      </p:sp>
      <p:sp>
        <p:nvSpPr>
          <p:cNvPr id="5" name="Slide Number Placeholder 4"/>
          <p:cNvSpPr>
            <a:spLocks noGrp="1"/>
          </p:cNvSpPr>
          <p:nvPr>
            <p:ph type="sldNum" sz="quarter" idx="12"/>
          </p:nvPr>
        </p:nvSpPr>
        <p:spPr>
          <a:xfrm>
            <a:off x="11567604" y="6470704"/>
            <a:ext cx="491971" cy="274320"/>
          </a:xfrm>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17157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Your_Turn_3mi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9EE4D-9C14-4FCC-ADDF-44BDAD675947}"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
        <p:nvSpPr>
          <p:cNvPr id="5" name="Title 1"/>
          <p:cNvSpPr>
            <a:spLocks noGrp="1"/>
          </p:cNvSpPr>
          <p:nvPr>
            <p:ph type="title" hasCustomPrompt="1"/>
          </p:nvPr>
        </p:nvSpPr>
        <p:spPr>
          <a:xfrm>
            <a:off x="1024128" y="585216"/>
            <a:ext cx="9720072" cy="1499616"/>
          </a:xfrm>
        </p:spPr>
        <p:txBody>
          <a:bodyPr>
            <a:normAutofit/>
          </a:bodyPr>
          <a:lstStyle>
            <a:lvl1pPr algn="ctr">
              <a:defRPr sz="6600">
                <a:solidFill>
                  <a:schemeClr val="accent4">
                    <a:lumMod val="75000"/>
                  </a:schemeClr>
                </a:solidFill>
              </a:defRPr>
            </a:lvl1pPr>
          </a:lstStyle>
          <a:p>
            <a:r>
              <a:rPr lang="en-US"/>
              <a:t>Your Turn</a:t>
            </a:r>
          </a:p>
        </p:txBody>
      </p:sp>
      <p:sp>
        <p:nvSpPr>
          <p:cNvPr id="10" name="Text Placeholder 17"/>
          <p:cNvSpPr>
            <a:spLocks noGrp="1"/>
          </p:cNvSpPr>
          <p:nvPr>
            <p:ph type="body" sz="quarter" idx="13" hasCustomPrompt="1"/>
          </p:nvPr>
        </p:nvSpPr>
        <p:spPr>
          <a:xfrm>
            <a:off x="1024128" y="2238375"/>
            <a:ext cx="9720072" cy="3178175"/>
          </a:xfrm>
        </p:spPr>
        <p:txBody>
          <a:bodyPr>
            <a:normAutofit/>
          </a:bodyPr>
          <a:lstStyle>
            <a:lvl1pPr>
              <a:defRPr sz="4800">
                <a:solidFill>
                  <a:schemeClr val="accent4">
                    <a:lumMod val="75000"/>
                  </a:schemeClr>
                </a:solidFill>
              </a:defRPr>
            </a:lvl1pPr>
            <a:lvl2pPr>
              <a:defRPr sz="2800"/>
            </a:lvl2pPr>
            <a:lvl3pPr>
              <a:defRPr sz="2000"/>
            </a:lvl3pPr>
            <a:lvl4pPr>
              <a:defRPr sz="2000"/>
            </a:lvl4pPr>
            <a:lvl5pPr>
              <a:defRPr sz="2000"/>
            </a:lvl5pPr>
          </a:lstStyle>
          <a:p>
            <a:pPr lvl="0"/>
            <a:r>
              <a:rPr lang="en-US"/>
              <a:t>An exercise</a:t>
            </a:r>
          </a:p>
        </p:txBody>
      </p:sp>
    </p:spTree>
    <p:extLst>
      <p:ext uri="{BB962C8B-B14F-4D97-AF65-F5344CB8AC3E}">
        <p14:creationId xmlns:p14="http://schemas.microsoft.com/office/powerpoint/2010/main" val="349752423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34245-7884-4EB5-B7F1-8F32C31A1C46}" type="datetime1">
              <a:rPr lang="en-US" smtClean="0">
                <a:solidFill>
                  <a:prstClr val="black">
                    <a:lumMod val="95000"/>
                    <a:lumOff val="5000"/>
                  </a:prstClr>
                </a:solidFill>
              </a:rPr>
              <a:t>5/9/2024</a:t>
            </a:fld>
            <a:endParaRPr lang="en-US">
              <a:solidFill>
                <a:prstClr val="black">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solidFill>
                <a:prstClr val="black">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69689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80" r:id="rId3"/>
    <p:sldLayoutId id="2147483659" r:id="rId4"/>
    <p:sldLayoutId id="2147483660" r:id="rId5"/>
    <p:sldLayoutId id="2147483661" r:id="rId6"/>
    <p:sldLayoutId id="2147483662" r:id="rId7"/>
    <p:sldLayoutId id="2147483663" r:id="rId8"/>
    <p:sldLayoutId id="2147483666" r:id="rId9"/>
    <p:sldLayoutId id="2147483668" r:id="rId10"/>
    <p:sldLayoutId id="2147483669" r:id="rId11"/>
    <p:sldLayoutId id="2147483670" r:id="rId12"/>
    <p:sldLayoutId id="2147483671" r:id="rId13"/>
    <p:sldLayoutId id="2147483672" r:id="rId14"/>
    <p:sldLayoutId id="2147483675" r:id="rId15"/>
    <p:sldLayoutId id="2147483673" r:id="rId16"/>
    <p:sldLayoutId id="2147483679" r:id="rId17"/>
  </p:sldLayoutIdLst>
  <p:hf hdr="0" ftr="0" dt="0"/>
  <p:txStyles>
    <p:title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21EB-9D6E-D849-996D-9189EB63587A}"/>
              </a:ext>
            </a:extLst>
          </p:cNvPr>
          <p:cNvSpPr>
            <a:spLocks noGrp="1"/>
          </p:cNvSpPr>
          <p:nvPr>
            <p:ph type="ctrTitle"/>
          </p:nvPr>
        </p:nvSpPr>
        <p:spPr>
          <a:xfrm>
            <a:off x="363984" y="4960137"/>
            <a:ext cx="7865616" cy="1463040"/>
          </a:xfrm>
        </p:spPr>
        <p:txBody>
          <a:bodyPr>
            <a:noAutofit/>
          </a:bodyPr>
          <a:lstStyle/>
          <a:p>
            <a:r>
              <a:rPr lang="en-US" sz="7200" dirty="0">
                <a:solidFill>
                  <a:schemeClr val="tx1">
                    <a:lumMod val="65000"/>
                    <a:lumOff val="35000"/>
                  </a:schemeClr>
                </a:solidFill>
              </a:rPr>
              <a:t>Joining Forces: Data Merging Techniques in R</a:t>
            </a:r>
          </a:p>
        </p:txBody>
      </p:sp>
      <p:sp>
        <p:nvSpPr>
          <p:cNvPr id="3" name="Subtitle 2">
            <a:extLst>
              <a:ext uri="{FF2B5EF4-FFF2-40B4-BE49-F238E27FC236}">
                <a16:creationId xmlns:a16="http://schemas.microsoft.com/office/drawing/2014/main" id="{214B71DB-1783-DE4F-8447-5E7A1A5DC088}"/>
              </a:ext>
            </a:extLst>
          </p:cNvPr>
          <p:cNvSpPr>
            <a:spLocks noGrp="1"/>
          </p:cNvSpPr>
          <p:nvPr>
            <p:ph type="subTitle" idx="1"/>
          </p:nvPr>
        </p:nvSpPr>
        <p:spPr/>
        <p:txBody>
          <a:bodyPr>
            <a:normAutofit/>
          </a:bodyPr>
          <a:lstStyle/>
          <a:p>
            <a:r>
              <a:rPr lang="en-US" sz="2800" b="1">
                <a:solidFill>
                  <a:schemeClr val="tx1">
                    <a:lumMod val="65000"/>
                    <a:lumOff val="35000"/>
                  </a:schemeClr>
                </a:solidFill>
              </a:rPr>
              <a:t>Amrom Obstfeld MD PhD</a:t>
            </a:r>
            <a:endParaRPr lang="en-US" sz="2800" b="1"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a:t>
            </a:fld>
            <a:endParaRPr lang="en-US">
              <a:solidFill>
                <a:prstClr val="black">
                  <a:lumMod val="95000"/>
                  <a:lumOff val="5000"/>
                </a:prstClr>
              </a:solidFill>
            </a:endParaRPr>
          </a:p>
        </p:txBody>
      </p:sp>
    </p:spTree>
    <p:extLst>
      <p:ext uri="{BB962C8B-B14F-4D97-AF65-F5344CB8AC3E}">
        <p14:creationId xmlns:p14="http://schemas.microsoft.com/office/powerpoint/2010/main" val="1711487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p:nvPr/>
        </p:nvSpPr>
        <p:spPr>
          <a:xfrm>
            <a:off x="-60959" y="0"/>
            <a:ext cx="12306300" cy="6928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0" name="Google Shape;280;p30"/>
          <p:cNvSpPr txBox="1"/>
          <p:nvPr/>
        </p:nvSpPr>
        <p:spPr>
          <a:xfrm>
            <a:off x="0" y="1832149"/>
            <a:ext cx="12245341" cy="4105607"/>
          </a:xfrm>
          <a:prstGeom prst="rect">
            <a:avLst/>
          </a:prstGeom>
          <a:noFill/>
          <a:ln>
            <a:noFill/>
          </a:ln>
        </p:spPr>
        <p:txBody>
          <a:bodyPr spcFirstLastPara="1" wrap="square" lIns="0" tIns="6804" rIns="0" bIns="0" anchor="t" anchorCtr="0">
            <a:noAutofit/>
          </a:bodyPr>
          <a:lstStyle/>
          <a:p>
            <a:pPr marL="6803" algn="ctr"/>
            <a:r>
              <a:rPr lang="en-US" sz="3600" b="1" dirty="0">
                <a:solidFill>
                  <a:srgbClr val="005493"/>
                </a:solidFill>
                <a:latin typeface="Arial" panose="020B0604020202020204" pitchFamily="34" charset="0"/>
                <a:ea typeface="Calibri"/>
                <a:cs typeface="Arial" panose="020B0604020202020204" pitchFamily="34" charset="0"/>
                <a:sym typeface="Calibri"/>
              </a:rPr>
              <a:t>Connect to the MIMIC IV database and answer:</a:t>
            </a: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a:p>
            <a:pPr marL="6803" algn="ctr"/>
            <a:r>
              <a:rPr lang="en-US" sz="3600" dirty="0">
                <a:solidFill>
                  <a:srgbClr val="005493"/>
                </a:solidFill>
                <a:latin typeface="Arial" panose="020B0604020202020204" pitchFamily="34" charset="0"/>
                <a:ea typeface="Calibri"/>
                <a:cs typeface="Arial" panose="020B0604020202020204" pitchFamily="34" charset="0"/>
                <a:sym typeface="Calibri"/>
              </a:rPr>
              <a:t>Q: What the most commonly ordered lab test is in the database?</a:t>
            </a:r>
          </a:p>
          <a:p>
            <a:pPr marL="6803" algn="ctr"/>
            <a:r>
              <a:rPr lang="en-US" sz="3600" i="1" dirty="0">
                <a:solidFill>
                  <a:srgbClr val="005493"/>
                </a:solidFill>
                <a:latin typeface="Arial" panose="020B0604020202020204" pitchFamily="34" charset="0"/>
                <a:ea typeface="Calibri"/>
                <a:cs typeface="Arial" panose="020B0604020202020204" pitchFamily="34" charset="0"/>
                <a:sym typeface="Calibri"/>
              </a:rPr>
              <a:t>A: Potassium!</a:t>
            </a: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a:p>
            <a:pPr marL="6803" algn="ctr"/>
            <a:r>
              <a:rPr lang="en-US" sz="3600" dirty="0">
                <a:solidFill>
                  <a:srgbClr val="005493"/>
                </a:solidFill>
                <a:latin typeface="Arial" panose="020B0604020202020204" pitchFamily="34" charset="0"/>
                <a:ea typeface="Calibri"/>
                <a:cs typeface="Arial" panose="020B0604020202020204" pitchFamily="34" charset="0"/>
                <a:sym typeface="Calibri"/>
              </a:rPr>
              <a:t>Q: What are the top 100 ordered lab tests?</a:t>
            </a: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p:txBody>
      </p:sp>
      <p:sp>
        <p:nvSpPr>
          <p:cNvPr id="6" name="Google Shape;53;p8"/>
          <p:cNvSpPr txBox="1"/>
          <p:nvPr/>
        </p:nvSpPr>
        <p:spPr>
          <a:xfrm>
            <a:off x="4064655" y="422246"/>
            <a:ext cx="3670259" cy="914464"/>
          </a:xfrm>
          <a:prstGeom prst="rect">
            <a:avLst/>
          </a:prstGeom>
          <a:noFill/>
          <a:ln>
            <a:noFill/>
          </a:ln>
        </p:spPr>
        <p:txBody>
          <a:bodyPr spcFirstLastPara="1" wrap="square" lIns="0" tIns="8504" rIns="0" bIns="0" anchor="t" anchorCtr="0">
            <a:noAutofit/>
          </a:bodyPr>
          <a:lstStyle/>
          <a:p>
            <a:pPr marL="6803" algn="ctr"/>
            <a:r>
              <a:rPr lang="en-US" sz="5196" dirty="0">
                <a:solidFill>
                  <a:srgbClr val="005493"/>
                </a:solidFill>
                <a:latin typeface="Arial" panose="020B0604020202020204" pitchFamily="34" charset="0"/>
                <a:ea typeface="Calibri"/>
                <a:cs typeface="Arial" panose="020B0604020202020204" pitchFamily="34" charset="0"/>
                <a:sym typeface="Calibri"/>
              </a:rPr>
              <a:t>Your Turn 1 </a:t>
            </a:r>
            <a:endParaRPr sz="5196" dirty="0">
              <a:latin typeface="Arial" panose="020B0604020202020204" pitchFamily="34" charset="0"/>
              <a:ea typeface="Calibri"/>
              <a:cs typeface="Arial" panose="020B0604020202020204" pitchFamily="34" charset="0"/>
              <a:sym typeface="Calibri"/>
            </a:endParaRPr>
          </a:p>
        </p:txBody>
      </p:sp>
      <p:sp>
        <p:nvSpPr>
          <p:cNvPr id="2" name="Slide Number Placeholder 1"/>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10</a:t>
            </a:fld>
            <a:endParaRPr lang="en-US">
              <a:solidFill>
                <a:prstClr val="black">
                  <a:lumMod val="95000"/>
                  <a:lumOff val="5000"/>
                </a:prstClr>
              </a:solidFill>
            </a:endParaRPr>
          </a:p>
        </p:txBody>
      </p:sp>
    </p:spTree>
    <p:extLst>
      <p:ext uri="{BB962C8B-B14F-4D97-AF65-F5344CB8AC3E}">
        <p14:creationId xmlns:p14="http://schemas.microsoft.com/office/powerpoint/2010/main" val="3070578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6600" dirty="0">
                <a:solidFill>
                  <a:schemeClr val="tx1">
                    <a:lumMod val="75000"/>
                    <a:lumOff val="25000"/>
                  </a:schemeClr>
                </a:solidFill>
              </a:rPr>
              <a:t>Joins</a:t>
            </a:r>
          </a:p>
        </p:txBody>
      </p:sp>
    </p:spTree>
    <p:extLst>
      <p:ext uri="{BB962C8B-B14F-4D97-AF65-F5344CB8AC3E}">
        <p14:creationId xmlns:p14="http://schemas.microsoft.com/office/powerpoint/2010/main" val="2034022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oogle Shape;147;p18">
            <a:extLst>
              <a:ext uri="{FF2B5EF4-FFF2-40B4-BE49-F238E27FC236}">
                <a16:creationId xmlns:a16="http://schemas.microsoft.com/office/drawing/2014/main" id="{9F288B88-97AF-B95A-E61A-419B02A387D8}"/>
              </a:ext>
            </a:extLst>
          </p:cNvPr>
          <p:cNvGraphicFramePr/>
          <p:nvPr>
            <p:extLst>
              <p:ext uri="{D42A27DB-BD31-4B8C-83A1-F6EECF244321}">
                <p14:modId xmlns:p14="http://schemas.microsoft.com/office/powerpoint/2010/main" val="388885456"/>
              </p:ext>
            </p:extLst>
          </p:nvPr>
        </p:nvGraphicFramePr>
        <p:xfrm>
          <a:off x="612662" y="714340"/>
          <a:ext cx="3483088" cy="2512998"/>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696636">
                  <a:extLst>
                    <a:ext uri="{9D8B030D-6E8A-4147-A177-3AD203B41FA5}">
                      <a16:colId xmlns:a16="http://schemas.microsoft.com/office/drawing/2014/main" val="20000"/>
                    </a:ext>
                  </a:extLst>
                </a:gridCol>
                <a:gridCol w="659001">
                  <a:extLst>
                    <a:ext uri="{9D8B030D-6E8A-4147-A177-3AD203B41FA5}">
                      <a16:colId xmlns:a16="http://schemas.microsoft.com/office/drawing/2014/main" val="20001"/>
                    </a:ext>
                  </a:extLst>
                </a:gridCol>
                <a:gridCol w="953906">
                  <a:extLst>
                    <a:ext uri="{9D8B030D-6E8A-4147-A177-3AD203B41FA5}">
                      <a16:colId xmlns:a16="http://schemas.microsoft.com/office/drawing/2014/main" val="20002"/>
                    </a:ext>
                  </a:extLst>
                </a:gridCol>
                <a:gridCol w="1173545">
                  <a:extLst>
                    <a:ext uri="{9D8B030D-6E8A-4147-A177-3AD203B41FA5}">
                      <a16:colId xmlns:a16="http://schemas.microsoft.com/office/drawing/2014/main" val="20003"/>
                    </a:ext>
                  </a:extLst>
                </a:gridCol>
              </a:tblGrid>
              <a:tr h="35787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24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chemeClr val="tx1">
                        <a:lumMod val="85000"/>
                        <a:lumOff val="15000"/>
                      </a:schemeClr>
                    </a:solidFill>
                  </a:tcPr>
                </a:tc>
                <a:tc gridSpan="3">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2400" b="1" u="none" strike="noStrike" cap="none" dirty="0">
                          <a:solidFill>
                            <a:schemeClr val="bg1"/>
                          </a:solidFill>
                          <a:latin typeface="+mn-lt"/>
                          <a:ea typeface="Times New Roman"/>
                          <a:cs typeface="Times New Roman"/>
                          <a:sym typeface="Times New Roman"/>
                        </a:rPr>
                        <a:t>LAB_EVENTS</a:t>
                      </a:r>
                      <a:endParaRPr sz="1200" u="none" strike="noStrike" cap="none" dirty="0">
                        <a:latin typeface="Times New Roman"/>
                        <a:ea typeface="Times New Roman"/>
                        <a:cs typeface="Times New Roman"/>
                        <a:sym typeface="Times New Roman"/>
                      </a:endParaRPr>
                    </a:p>
                  </a:txBody>
                  <a:tcPr marL="0" marR="0" marT="0" marB="0" anchor="ctr">
                    <a:lnL w="9525" cap="flat" cmpd="sng" algn="ctr">
                      <a:noFill/>
                      <a:prstDash val="solid"/>
                    </a:lnL>
                    <a:lnR>
                      <a:noFill/>
                    </a:lnR>
                    <a:lnT w="9525" cap="flat" cmpd="sng" algn="ctr">
                      <a:solidFill>
                        <a:srgbClr val="4F81BD">
                          <a:shade val="95000"/>
                          <a:satMod val="105000"/>
                        </a:srgbClr>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a:noFill/>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4F81BD"/>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35787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25400" cap="flat" cmpd="sng" algn="ctr">
                      <a:solidFill>
                        <a:srgbClr val="FFFFFF"/>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35787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35787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35787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35787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r h="35787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2987835324"/>
                  </a:ext>
                </a:extLst>
              </a:tr>
            </a:tbl>
          </a:graphicData>
        </a:graphic>
      </p:graphicFrame>
      <p:graphicFrame>
        <p:nvGraphicFramePr>
          <p:cNvPr id="18" name="Google Shape;147;p18">
            <a:extLst>
              <a:ext uri="{FF2B5EF4-FFF2-40B4-BE49-F238E27FC236}">
                <a16:creationId xmlns:a16="http://schemas.microsoft.com/office/drawing/2014/main" id="{16C7A5A7-8116-DAB4-E517-2818B527C6AA}"/>
              </a:ext>
            </a:extLst>
          </p:cNvPr>
          <p:cNvGraphicFramePr/>
          <p:nvPr>
            <p:extLst>
              <p:ext uri="{D42A27DB-BD31-4B8C-83A1-F6EECF244321}">
                <p14:modId xmlns:p14="http://schemas.microsoft.com/office/powerpoint/2010/main" val="1546367857"/>
              </p:ext>
            </p:extLst>
          </p:nvPr>
        </p:nvGraphicFramePr>
        <p:xfrm>
          <a:off x="552450" y="4135233"/>
          <a:ext cx="3543436" cy="2354694"/>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783026">
                  <a:extLst>
                    <a:ext uri="{9D8B030D-6E8A-4147-A177-3AD203B41FA5}">
                      <a16:colId xmlns:a16="http://schemas.microsoft.com/office/drawing/2014/main" val="20000"/>
                    </a:ext>
                  </a:extLst>
                </a:gridCol>
                <a:gridCol w="940555">
                  <a:extLst>
                    <a:ext uri="{9D8B030D-6E8A-4147-A177-3AD203B41FA5}">
                      <a16:colId xmlns:a16="http://schemas.microsoft.com/office/drawing/2014/main" val="2844815815"/>
                    </a:ext>
                  </a:extLst>
                </a:gridCol>
                <a:gridCol w="1065039">
                  <a:extLst>
                    <a:ext uri="{9D8B030D-6E8A-4147-A177-3AD203B41FA5}">
                      <a16:colId xmlns:a16="http://schemas.microsoft.com/office/drawing/2014/main" val="276210347"/>
                    </a:ext>
                  </a:extLst>
                </a:gridCol>
                <a:gridCol w="754816">
                  <a:extLst>
                    <a:ext uri="{9D8B030D-6E8A-4147-A177-3AD203B41FA5}">
                      <a16:colId xmlns:a16="http://schemas.microsoft.com/office/drawing/2014/main" val="20002"/>
                    </a:ext>
                  </a:extLst>
                </a:gridCol>
              </a:tblGrid>
              <a:tr h="331489">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24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gridSpan="3">
                  <a:txBody>
                    <a:bodyPr/>
                    <a:lstStyle/>
                    <a:p>
                      <a:pPr algn="ctr"/>
                      <a:r>
                        <a:rPr kumimoji="0" lang="en-US" sz="2400" b="1" i="0" u="none" strike="noStrike" kern="1200" cap="none" spc="0" normalizeH="0" baseline="0" noProof="0" dirty="0">
                          <a:ln>
                            <a:noFill/>
                          </a:ln>
                          <a:solidFill>
                            <a:schemeClr val="bg1"/>
                          </a:solidFill>
                          <a:effectLst/>
                          <a:uLnTx/>
                          <a:uFillTx/>
                          <a:latin typeface="+mn-lt"/>
                          <a:ea typeface="Times New Roman"/>
                          <a:cs typeface="Times New Roman"/>
                          <a:sym typeface="Times New Roman"/>
                        </a:rPr>
                        <a:t>D_LAB_ITEMS</a:t>
                      </a:r>
                      <a:endParaRPr lang="en-US" dirty="0"/>
                    </a:p>
                  </a:txBody>
                  <a:tcPr marL="0" marR="0" marT="0" marB="0" anchor="ctr">
                    <a:lnL w="9525" cap="flat" cmpd="sng" algn="ctr">
                      <a:noFill/>
                      <a:prstDash val="solid"/>
                    </a:lnL>
                    <a:lnR>
                      <a:noFill/>
                    </a:lnR>
                    <a:lnT w="9525" cap="flat" cmpd="sng" algn="ctr">
                      <a:solidFill>
                        <a:srgbClr val="C0504D">
                          <a:shade val="95000"/>
                          <a:satMod val="105000"/>
                        </a:srgbClr>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hMerge="1">
                  <a:txBody>
                    <a:bodyPr/>
                    <a:lstStyle/>
                    <a:p>
                      <a:endParaRPr lang="en-US"/>
                    </a:p>
                  </a:txBody>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33148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25400" cap="flat" cmpd="sng" algn="ctr">
                      <a:solidFill>
                        <a:srgbClr val="FFFFFF"/>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C0504D">
                        <a:alpha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25400" cap="flat" cmpd="sng" algn="ctr">
                      <a:solidFill>
                        <a:srgbClr val="FFFFFF"/>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33148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33148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33148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33148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r h="33148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2987835324"/>
                  </a:ext>
                </a:extLst>
              </a:tr>
            </a:tbl>
          </a:graphicData>
        </a:graphic>
      </p:graphicFrame>
      <p:graphicFrame>
        <p:nvGraphicFramePr>
          <p:cNvPr id="22" name="Google Shape;147;p18">
            <a:extLst>
              <a:ext uri="{FF2B5EF4-FFF2-40B4-BE49-F238E27FC236}">
                <a16:creationId xmlns:a16="http://schemas.microsoft.com/office/drawing/2014/main" id="{2666B41A-EAC4-477B-F5B2-279B5273ABF7}"/>
              </a:ext>
            </a:extLst>
          </p:cNvPr>
          <p:cNvGraphicFramePr/>
          <p:nvPr>
            <p:extLst>
              <p:ext uri="{D42A27DB-BD31-4B8C-83A1-F6EECF244321}">
                <p14:modId xmlns:p14="http://schemas.microsoft.com/office/powerpoint/2010/main" val="2668880851"/>
              </p:ext>
            </p:extLst>
          </p:nvPr>
        </p:nvGraphicFramePr>
        <p:xfrm>
          <a:off x="8272110" y="1968299"/>
          <a:ext cx="3612680" cy="3270449"/>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540460">
                  <a:extLst>
                    <a:ext uri="{9D8B030D-6E8A-4147-A177-3AD203B41FA5}">
                      <a16:colId xmlns:a16="http://schemas.microsoft.com/office/drawing/2014/main" val="20000"/>
                    </a:ext>
                  </a:extLst>
                </a:gridCol>
                <a:gridCol w="511263">
                  <a:extLst>
                    <a:ext uri="{9D8B030D-6E8A-4147-A177-3AD203B41FA5}">
                      <a16:colId xmlns:a16="http://schemas.microsoft.com/office/drawing/2014/main" val="20001"/>
                    </a:ext>
                  </a:extLst>
                </a:gridCol>
                <a:gridCol w="740053">
                  <a:extLst>
                    <a:ext uri="{9D8B030D-6E8A-4147-A177-3AD203B41FA5}">
                      <a16:colId xmlns:a16="http://schemas.microsoft.com/office/drawing/2014/main" val="20002"/>
                    </a:ext>
                  </a:extLst>
                </a:gridCol>
                <a:gridCol w="910452">
                  <a:extLst>
                    <a:ext uri="{9D8B030D-6E8A-4147-A177-3AD203B41FA5}">
                      <a16:colId xmlns:a16="http://schemas.microsoft.com/office/drawing/2014/main" val="2567442282"/>
                    </a:ext>
                  </a:extLst>
                </a:gridCol>
                <a:gridCol w="910452">
                  <a:extLst>
                    <a:ext uri="{9D8B030D-6E8A-4147-A177-3AD203B41FA5}">
                      <a16:colId xmlns:a16="http://schemas.microsoft.com/office/drawing/2014/main" val="234713077"/>
                    </a:ext>
                  </a:extLst>
                </a:gridCol>
              </a:tblGrid>
              <a:tr h="46720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a:noFill/>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a:noFill/>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4F81BD"/>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672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6350" cap="flat" cmpd="sng" algn="ctr">
                      <a:solidFill>
                        <a:srgbClr val="C0504D"/>
                      </a:solidFill>
                      <a:prstDash val="solid"/>
                      <a:round/>
                      <a:headEnd type="none" w="med" len="med"/>
                      <a:tailEnd type="none" w="med" len="med"/>
                    </a:lnR>
                    <a:lnT w="25400" cap="flat" cmpd="sng" algn="ctr">
                      <a:solidFill>
                        <a:srgbClr val="FFFFFF"/>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6350" cap="flat" cmpd="sng" algn="ctr">
                      <a:solidFill>
                        <a:srgbClr val="C0504D"/>
                      </a:solidFill>
                      <a:prstDash val="solid"/>
                      <a:round/>
                      <a:headEnd type="none" w="med" len="med"/>
                      <a:tailEnd type="none" w="med" len="med"/>
                    </a:lnL>
                    <a:lnR w="9525" cap="flat" cmpd="sng" algn="ctr">
                      <a:solidFill>
                        <a:srgbClr val="4F81BD">
                          <a:shade val="95000"/>
                          <a:satMod val="105000"/>
                        </a:srgbClr>
                      </a:solidFill>
                      <a:prstDash val="solid"/>
                    </a:lnR>
                    <a:lnT w="25400" cap="flat" cmpd="sng" algn="ctr">
                      <a:solidFill>
                        <a:srgbClr val="FFFFFF"/>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1"/>
                  </a:ext>
                </a:extLst>
              </a:tr>
              <a:tr h="4672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6350" cap="flat" cmpd="sng" algn="ctr">
                      <a:solidFill>
                        <a:srgbClr val="C0504D"/>
                      </a:solidFill>
                      <a:prstDash val="solid"/>
                      <a:round/>
                      <a:headEnd type="none" w="med" len="med"/>
                      <a:tailEnd type="none" w="med" len="med"/>
                    </a:lnL>
                    <a:lnR w="9525" cap="flat" cmpd="sng" algn="ctr">
                      <a:solidFill>
                        <a:srgbClr val="4F81BD">
                          <a:shade val="95000"/>
                          <a:satMod val="105000"/>
                        </a:srgbClr>
                      </a:solidFill>
                      <a:prstDash val="soli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672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6350" cap="flat" cmpd="sng" algn="ctr">
                      <a:solidFill>
                        <a:srgbClr val="C0504D"/>
                      </a:solidFill>
                      <a:prstDash val="solid"/>
                      <a:round/>
                      <a:headEnd type="none" w="med" len="med"/>
                      <a:tailEnd type="none" w="med" len="med"/>
                    </a:lnL>
                    <a:lnR w="9525" cap="flat" cmpd="sng" algn="ctr">
                      <a:solidFill>
                        <a:srgbClr val="4F81BD">
                          <a:shade val="95000"/>
                          <a:satMod val="105000"/>
                        </a:srgbClr>
                      </a:solidFill>
                      <a:prstDash val="soli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672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6350" cap="flat" cmpd="sng" algn="ctr">
                      <a:solidFill>
                        <a:srgbClr val="C0504D"/>
                      </a:solidFill>
                      <a:prstDash val="solid"/>
                      <a:round/>
                      <a:headEnd type="none" w="med" len="med"/>
                      <a:tailEnd type="none" w="med" len="med"/>
                    </a:lnL>
                    <a:lnR w="9525" cap="flat" cmpd="sng" algn="ctr">
                      <a:solidFill>
                        <a:srgbClr val="4F81BD">
                          <a:shade val="95000"/>
                          <a:satMod val="105000"/>
                        </a:srgbClr>
                      </a:solidFill>
                      <a:prstDash val="soli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672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6350" cap="flat" cmpd="sng" algn="ctr">
                      <a:solidFill>
                        <a:srgbClr val="C0504D"/>
                      </a:solidFill>
                      <a:prstDash val="solid"/>
                      <a:round/>
                      <a:headEnd type="none" w="med" len="med"/>
                      <a:tailEnd type="none" w="med" len="med"/>
                    </a:lnL>
                    <a:lnR w="9525" cap="flat" cmpd="sng" algn="ctr">
                      <a:solidFill>
                        <a:srgbClr val="4F81BD">
                          <a:shade val="95000"/>
                          <a:satMod val="105000"/>
                        </a:srgbClr>
                      </a:solidFill>
                      <a:prstDash val="soli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r h="4672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6350" cap="flat" cmpd="sng" algn="ctr">
                      <a:solidFill>
                        <a:srgbClr val="C0504D"/>
                      </a:solidFill>
                      <a:prstDash val="solid"/>
                      <a:round/>
                      <a:headEnd type="none" w="med" len="med"/>
                      <a:tailEnd type="none" w="med" len="med"/>
                    </a:lnL>
                    <a:lnR w="9525" cap="flat" cmpd="sng" algn="ctr">
                      <a:solidFill>
                        <a:srgbClr val="4F81BD">
                          <a:shade val="95000"/>
                          <a:satMod val="105000"/>
                        </a:srgbClr>
                      </a:solidFill>
                      <a:prstDash val="soli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2987835324"/>
                  </a:ext>
                </a:extLst>
              </a:tr>
            </a:tbl>
          </a:graphicData>
        </a:graphic>
      </p:graphicFrame>
      <p:sp>
        <p:nvSpPr>
          <p:cNvPr id="2" name="Plus Sign 1">
            <a:extLst>
              <a:ext uri="{FF2B5EF4-FFF2-40B4-BE49-F238E27FC236}">
                <a16:creationId xmlns:a16="http://schemas.microsoft.com/office/drawing/2014/main" id="{4270D195-40B3-AEA0-B02D-FE889C98829F}"/>
              </a:ext>
            </a:extLst>
          </p:cNvPr>
          <p:cNvSpPr/>
          <p:nvPr/>
        </p:nvSpPr>
        <p:spPr>
          <a:xfrm>
            <a:off x="2017820" y="3380317"/>
            <a:ext cx="728133" cy="73942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quals 3">
            <a:extLst>
              <a:ext uri="{FF2B5EF4-FFF2-40B4-BE49-F238E27FC236}">
                <a16:creationId xmlns:a16="http://schemas.microsoft.com/office/drawing/2014/main" id="{3CCD5D3B-D3D2-B594-3C0C-671D7341A07E}"/>
              </a:ext>
            </a:extLst>
          </p:cNvPr>
          <p:cNvSpPr/>
          <p:nvPr/>
        </p:nvSpPr>
        <p:spPr>
          <a:xfrm>
            <a:off x="12588349" y="3552518"/>
            <a:ext cx="886178" cy="75071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7">
            <a:extLst>
              <a:ext uri="{FF2B5EF4-FFF2-40B4-BE49-F238E27FC236}">
                <a16:creationId xmlns:a16="http://schemas.microsoft.com/office/drawing/2014/main" id="{DA623F16-B6A2-564C-963D-4A6739B81FCB}"/>
              </a:ext>
            </a:extLst>
          </p:cNvPr>
          <p:cNvSpPr txBox="1"/>
          <p:nvPr/>
        </p:nvSpPr>
        <p:spPr>
          <a:xfrm>
            <a:off x="4452523" y="627728"/>
            <a:ext cx="3091277"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t>1 Row for each lab </a:t>
            </a:r>
            <a:r>
              <a:rPr lang="en-US" sz="3200" b="1" dirty="0">
                <a:solidFill>
                  <a:schemeClr val="accent2"/>
                </a:solidFill>
              </a:rPr>
              <a:t>ordered test</a:t>
            </a:r>
          </a:p>
        </p:txBody>
      </p:sp>
      <p:sp>
        <p:nvSpPr>
          <p:cNvPr id="6" name="TextBox 7">
            <a:extLst>
              <a:ext uri="{FF2B5EF4-FFF2-40B4-BE49-F238E27FC236}">
                <a16:creationId xmlns:a16="http://schemas.microsoft.com/office/drawing/2014/main" id="{D423339A-15C0-DDC6-CFBA-89F822DAAF06}"/>
              </a:ext>
            </a:extLst>
          </p:cNvPr>
          <p:cNvSpPr txBox="1"/>
          <p:nvPr/>
        </p:nvSpPr>
        <p:spPr>
          <a:xfrm>
            <a:off x="4490623" y="4055805"/>
            <a:ext cx="3453227"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t>1 Row for each </a:t>
            </a:r>
            <a:r>
              <a:rPr lang="en-US" sz="3200" i="1" dirty="0"/>
              <a:t>type</a:t>
            </a:r>
            <a:r>
              <a:rPr lang="en-US" sz="3200" dirty="0"/>
              <a:t> of lab </a:t>
            </a:r>
            <a:r>
              <a:rPr lang="en-US" sz="3200" b="1" dirty="0">
                <a:solidFill>
                  <a:srgbClr val="C0504D"/>
                </a:solidFill>
              </a:rPr>
              <a:t>order</a:t>
            </a:r>
          </a:p>
        </p:txBody>
      </p:sp>
    </p:spTree>
    <p:extLst>
      <p:ext uri="{BB962C8B-B14F-4D97-AF65-F5344CB8AC3E}">
        <p14:creationId xmlns:p14="http://schemas.microsoft.com/office/powerpoint/2010/main" val="649184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D215-E01B-56F7-05F8-90A0F0B83D3F}"/>
              </a:ext>
            </a:extLst>
          </p:cNvPr>
          <p:cNvSpPr>
            <a:spLocks noGrp="1"/>
          </p:cNvSpPr>
          <p:nvPr>
            <p:ph type="title"/>
          </p:nvPr>
        </p:nvSpPr>
        <p:spPr/>
        <p:txBody>
          <a:bodyPr>
            <a:normAutofit/>
          </a:bodyPr>
          <a:lstStyle/>
          <a:p>
            <a:pPr algn="ctr"/>
            <a:r>
              <a:rPr lang="en-US" sz="6600" dirty="0" err="1">
                <a:solidFill>
                  <a:srgbClr val="000000"/>
                </a:solidFill>
              </a:rPr>
              <a:t>xxxx_join</a:t>
            </a:r>
            <a:r>
              <a:rPr lang="en-US" sz="6600" dirty="0">
                <a:solidFill>
                  <a:srgbClr val="000000"/>
                </a:solidFill>
              </a:rPr>
              <a:t>()</a:t>
            </a:r>
            <a:endParaRPr lang="en-US" sz="6600" dirty="0"/>
          </a:p>
        </p:txBody>
      </p:sp>
      <p:sp>
        <p:nvSpPr>
          <p:cNvPr id="4" name="Slide Number Placeholder 3">
            <a:extLst>
              <a:ext uri="{FF2B5EF4-FFF2-40B4-BE49-F238E27FC236}">
                <a16:creationId xmlns:a16="http://schemas.microsoft.com/office/drawing/2014/main" id="{ACD04527-7A09-041C-AB5A-9C2A5379D2AA}"/>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13</a:t>
            </a:fld>
            <a:endParaRPr lang="en-US">
              <a:solidFill>
                <a:prstClr val="black">
                  <a:lumMod val="95000"/>
                  <a:lumOff val="5000"/>
                </a:prstClr>
              </a:solidFill>
            </a:endParaRPr>
          </a:p>
        </p:txBody>
      </p:sp>
      <p:sp>
        <p:nvSpPr>
          <p:cNvPr id="6" name="Google Shape;171;p20">
            <a:extLst>
              <a:ext uri="{FF2B5EF4-FFF2-40B4-BE49-F238E27FC236}">
                <a16:creationId xmlns:a16="http://schemas.microsoft.com/office/drawing/2014/main" id="{9031DFBE-19AA-34FD-40E3-265FFEC4D541}"/>
              </a:ext>
            </a:extLst>
          </p:cNvPr>
          <p:cNvSpPr txBox="1"/>
          <p:nvPr/>
        </p:nvSpPr>
        <p:spPr>
          <a:xfrm>
            <a:off x="2057711" y="1800677"/>
            <a:ext cx="8076579" cy="1167589"/>
          </a:xfrm>
          <a:prstGeom prst="rect">
            <a:avLst/>
          </a:prstGeom>
          <a:noFill/>
          <a:ln>
            <a:noFill/>
          </a:ln>
        </p:spPr>
        <p:txBody>
          <a:bodyPr spcFirstLastPara="1" wrap="square" lIns="0" tIns="6455" rIns="0" bIns="0" anchor="t" anchorCtr="0">
            <a:noAutofit/>
          </a:bodyPr>
          <a:lstStyle/>
          <a:p>
            <a:pPr marL="6803" algn="ctr"/>
            <a:r>
              <a:rPr lang="en-US" sz="3200" dirty="0">
                <a:latin typeface="Calibri"/>
                <a:ea typeface="Calibri"/>
                <a:cs typeface="Calibri"/>
                <a:sym typeface="Calibri"/>
              </a:rPr>
              <a:t>Merge two data frames based on columns(s)</a:t>
            </a:r>
            <a:endParaRPr sz="2652" dirty="0">
              <a:latin typeface="Calibri"/>
              <a:ea typeface="Calibri"/>
              <a:cs typeface="Calibri"/>
              <a:sym typeface="Calibri"/>
            </a:endParaRPr>
          </a:p>
          <a:p>
            <a:pPr marL="73817" algn="ctr">
              <a:spcBef>
                <a:spcPts val="2354"/>
              </a:spcBef>
            </a:pPr>
            <a:endParaRPr sz="3200" dirty="0">
              <a:latin typeface="Consolas" panose="020B0609020204030204" pitchFamily="49" charset="0"/>
              <a:ea typeface="Courier New"/>
              <a:cs typeface="Consolas" panose="020B0609020204030204" pitchFamily="49" charset="0"/>
              <a:sym typeface="Courier New"/>
            </a:endParaRPr>
          </a:p>
        </p:txBody>
      </p:sp>
      <p:graphicFrame>
        <p:nvGraphicFramePr>
          <p:cNvPr id="13" name="Google Shape;147;p18">
            <a:extLst>
              <a:ext uri="{FF2B5EF4-FFF2-40B4-BE49-F238E27FC236}">
                <a16:creationId xmlns:a16="http://schemas.microsoft.com/office/drawing/2014/main" id="{960B7361-088B-AE24-CA81-31F968B17083}"/>
              </a:ext>
            </a:extLst>
          </p:cNvPr>
          <p:cNvGraphicFramePr/>
          <p:nvPr>
            <p:extLst>
              <p:ext uri="{D42A27DB-BD31-4B8C-83A1-F6EECF244321}">
                <p14:modId xmlns:p14="http://schemas.microsoft.com/office/powerpoint/2010/main" val="3200000205"/>
              </p:ext>
            </p:extLst>
          </p:nvPr>
        </p:nvGraphicFramePr>
        <p:xfrm>
          <a:off x="458145" y="3640666"/>
          <a:ext cx="2295048"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793598">
                  <a:extLst>
                    <a:ext uri="{9D8B030D-6E8A-4147-A177-3AD203B41FA5}">
                      <a16:colId xmlns:a16="http://schemas.microsoft.com/office/drawing/2014/main" val="20000"/>
                    </a:ext>
                  </a:extLst>
                </a:gridCol>
                <a:gridCol w="750725">
                  <a:extLst>
                    <a:ext uri="{9D8B030D-6E8A-4147-A177-3AD203B41FA5}">
                      <a16:colId xmlns:a16="http://schemas.microsoft.com/office/drawing/2014/main" val="20001"/>
                    </a:ext>
                  </a:extLst>
                </a:gridCol>
                <a:gridCol w="750725">
                  <a:extLst>
                    <a:ext uri="{9D8B030D-6E8A-4147-A177-3AD203B41FA5}">
                      <a16:colId xmlns:a16="http://schemas.microsoft.com/office/drawing/2014/main" val="3360046493"/>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chemeClr val="tx1">
                        <a:lumMod val="85000"/>
                        <a:lumOff val="15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4" name="Google Shape;147;p18">
            <a:extLst>
              <a:ext uri="{FF2B5EF4-FFF2-40B4-BE49-F238E27FC236}">
                <a16:creationId xmlns:a16="http://schemas.microsoft.com/office/drawing/2014/main" id="{CE4AAE16-0F83-6EBD-B7D6-51C209E21BAB}"/>
              </a:ext>
            </a:extLst>
          </p:cNvPr>
          <p:cNvGraphicFramePr/>
          <p:nvPr>
            <p:extLst>
              <p:ext uri="{D42A27DB-BD31-4B8C-83A1-F6EECF244321}">
                <p14:modId xmlns:p14="http://schemas.microsoft.com/office/powerpoint/2010/main" val="2963821734"/>
              </p:ext>
            </p:extLst>
          </p:nvPr>
        </p:nvGraphicFramePr>
        <p:xfrm>
          <a:off x="3637844" y="3635021"/>
          <a:ext cx="2571460"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676230">
                  <a:extLst>
                    <a:ext uri="{9D8B030D-6E8A-4147-A177-3AD203B41FA5}">
                      <a16:colId xmlns:a16="http://schemas.microsoft.com/office/drawing/2014/main" val="20000"/>
                    </a:ext>
                  </a:extLst>
                </a:gridCol>
                <a:gridCol w="947615">
                  <a:extLst>
                    <a:ext uri="{9D8B030D-6E8A-4147-A177-3AD203B41FA5}">
                      <a16:colId xmlns:a16="http://schemas.microsoft.com/office/drawing/2014/main" val="20001"/>
                    </a:ext>
                  </a:extLst>
                </a:gridCol>
                <a:gridCol w="947615">
                  <a:extLst>
                    <a:ext uri="{9D8B030D-6E8A-4147-A177-3AD203B41FA5}">
                      <a16:colId xmlns:a16="http://schemas.microsoft.com/office/drawing/2014/main" val="746845175"/>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graphicFrame>
        <p:nvGraphicFramePr>
          <p:cNvPr id="18" name="Google Shape;147;p18">
            <a:extLst>
              <a:ext uri="{FF2B5EF4-FFF2-40B4-BE49-F238E27FC236}">
                <a16:creationId xmlns:a16="http://schemas.microsoft.com/office/drawing/2014/main" id="{0A22C44E-4B7C-1E72-2E82-E66816313C26}"/>
              </a:ext>
            </a:extLst>
          </p:cNvPr>
          <p:cNvGraphicFramePr/>
          <p:nvPr>
            <p:extLst>
              <p:ext uri="{D42A27DB-BD31-4B8C-83A1-F6EECF244321}">
                <p14:modId xmlns:p14="http://schemas.microsoft.com/office/powerpoint/2010/main" val="3414968423"/>
              </p:ext>
            </p:extLst>
          </p:nvPr>
        </p:nvGraphicFramePr>
        <p:xfrm>
          <a:off x="7435122" y="3657040"/>
          <a:ext cx="4282189"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814465">
                  <a:extLst>
                    <a:ext uri="{9D8B030D-6E8A-4147-A177-3AD203B41FA5}">
                      <a16:colId xmlns:a16="http://schemas.microsoft.com/office/drawing/2014/main" val="20000"/>
                    </a:ext>
                  </a:extLst>
                </a:gridCol>
                <a:gridCol w="757546">
                  <a:extLst>
                    <a:ext uri="{9D8B030D-6E8A-4147-A177-3AD203B41FA5}">
                      <a16:colId xmlns:a16="http://schemas.microsoft.com/office/drawing/2014/main" val="20001"/>
                    </a:ext>
                  </a:extLst>
                </a:gridCol>
                <a:gridCol w="917366">
                  <a:extLst>
                    <a:ext uri="{9D8B030D-6E8A-4147-A177-3AD203B41FA5}">
                      <a16:colId xmlns:a16="http://schemas.microsoft.com/office/drawing/2014/main" val="2484593293"/>
                    </a:ext>
                  </a:extLst>
                </a:gridCol>
                <a:gridCol w="896406">
                  <a:extLst>
                    <a:ext uri="{9D8B030D-6E8A-4147-A177-3AD203B41FA5}">
                      <a16:colId xmlns:a16="http://schemas.microsoft.com/office/drawing/2014/main" val="685817056"/>
                    </a:ext>
                  </a:extLst>
                </a:gridCol>
                <a:gridCol w="896406">
                  <a:extLst>
                    <a:ext uri="{9D8B030D-6E8A-4147-A177-3AD203B41FA5}">
                      <a16:colId xmlns:a16="http://schemas.microsoft.com/office/drawing/2014/main" val="4247162122"/>
                    </a:ext>
                  </a:extLst>
                </a:gridCol>
              </a:tblGrid>
              <a:tr h="440360">
                <a:tc>
                  <a:txBody>
                    <a:bodyPr/>
                    <a:lstStyle/>
                    <a:p>
                      <a:pPr algn="ctr" rtl="0" fontAlgn="b"/>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rtl="0" fontAlgn="b"/>
                      <a:endParaRPr lang="en-US" sz="1800" b="1" dirty="0">
                        <a:solidFill>
                          <a:srgbClr val="FFFFFF"/>
                        </a:solidFill>
                        <a:effectLst/>
                        <a:latin typeface="Tw Cen MT" panose="020B0602020104020603" pitchFamily="34" charset="0"/>
                      </a:endParaRP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p>
                      <a:pPr algn="ctr" rtl="0" fontAlgn="b"/>
                      <a:endParaRPr lang="en-US" sz="1800" b="1" dirty="0">
                        <a:solidFill>
                          <a:srgbClr val="FFFFFF"/>
                        </a:solidFill>
                        <a:effectLst/>
                        <a:latin typeface="Tw Cen MT" panose="020B0602020104020603" pitchFamily="34" charset="0"/>
                      </a:endParaRP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1"/>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2"/>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3"/>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6"/>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391442035"/>
                  </a:ext>
                </a:extLst>
              </a:tr>
            </a:tbl>
          </a:graphicData>
        </a:graphic>
      </p:graphicFrame>
      <p:grpSp>
        <p:nvGrpSpPr>
          <p:cNvPr id="25" name="Group 24">
            <a:extLst>
              <a:ext uri="{FF2B5EF4-FFF2-40B4-BE49-F238E27FC236}">
                <a16:creationId xmlns:a16="http://schemas.microsoft.com/office/drawing/2014/main" id="{DE0CAB95-6890-E024-33E7-AF440641FFBB}"/>
              </a:ext>
            </a:extLst>
          </p:cNvPr>
          <p:cNvGrpSpPr/>
          <p:nvPr/>
        </p:nvGrpSpPr>
        <p:grpSpPr>
          <a:xfrm>
            <a:off x="764015" y="2383929"/>
            <a:ext cx="10877531" cy="809030"/>
            <a:chOff x="764015" y="2383929"/>
            <a:chExt cx="10877531" cy="809030"/>
          </a:xfrm>
        </p:grpSpPr>
        <p:sp>
          <p:nvSpPr>
            <p:cNvPr id="21" name="Google Shape;131;p17">
              <a:extLst>
                <a:ext uri="{FF2B5EF4-FFF2-40B4-BE49-F238E27FC236}">
                  <a16:creationId xmlns:a16="http://schemas.microsoft.com/office/drawing/2014/main" id="{37306C26-4E95-CEA6-AFDE-10BEE9E632A9}"/>
                </a:ext>
              </a:extLst>
            </p:cNvPr>
            <p:cNvSpPr/>
            <p:nvPr/>
          </p:nvSpPr>
          <p:spPr>
            <a:xfrm>
              <a:off x="935096" y="2383929"/>
              <a:ext cx="10400563"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rgbClr val="000000">
                  <a:lumMod val="85000"/>
                  <a:lumOff val="15000"/>
                </a:srgbClr>
              </a:solidFill>
            </a:ln>
          </p:spPr>
          <p:txBody>
            <a:bodyPr spcFirstLastPara="1" wrap="square" lIns="0" tIns="0" rIns="0" bIns="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964" b="0" i="0" u="none" strike="noStrike" kern="0" cap="none" spc="0" normalizeH="0" baseline="0" noProof="0">
                <a:ln>
                  <a:noFill/>
                </a:ln>
                <a:solidFill>
                  <a:sysClr val="windowText" lastClr="000000"/>
                </a:solidFill>
                <a:effectLst/>
                <a:uLnTx/>
                <a:uFillTx/>
              </a:endParaRPr>
            </a:p>
          </p:txBody>
        </p:sp>
        <p:sp>
          <p:nvSpPr>
            <p:cNvPr id="22" name="Rectangle 21">
              <a:extLst>
                <a:ext uri="{FF2B5EF4-FFF2-40B4-BE49-F238E27FC236}">
                  <a16:creationId xmlns:a16="http://schemas.microsoft.com/office/drawing/2014/main" id="{59C95819-35CE-26E3-9DB0-AA111C5909BF}"/>
                </a:ext>
              </a:extLst>
            </p:cNvPr>
            <p:cNvSpPr/>
            <p:nvPr/>
          </p:nvSpPr>
          <p:spPr>
            <a:xfrm>
              <a:off x="764015" y="2463345"/>
              <a:ext cx="10877531" cy="584775"/>
            </a:xfrm>
            <a:prstGeom prst="rect">
              <a:avLst/>
            </a:prstGeom>
          </p:spPr>
          <p:txBody>
            <a:bodyPr wrap="square">
              <a:spAutoFit/>
            </a:bodyPr>
            <a:lstStyle/>
            <a:p>
              <a:pPr marL="146953">
                <a:spcBef>
                  <a:spcPts val="2126"/>
                </a:spcBef>
              </a:pPr>
              <a:r>
                <a:rPr lang="en-US" sz="3200" dirty="0" err="1">
                  <a:latin typeface="Consolas" panose="020B0609020204030204" pitchFamily="49" charset="0"/>
                  <a:ea typeface="Courier New"/>
                  <a:cs typeface="Consolas" panose="020B0609020204030204" pitchFamily="49" charset="0"/>
                  <a:sym typeface="Courier New"/>
                </a:rPr>
                <a:t>xxxx_join</a:t>
              </a:r>
              <a:r>
                <a:rPr lang="en-US" sz="3200" dirty="0">
                  <a:latin typeface="Consolas" panose="020B0609020204030204" pitchFamily="49" charset="0"/>
                  <a:ea typeface="Courier New"/>
                  <a:cs typeface="Consolas" panose="020B0609020204030204" pitchFamily="49" charset="0"/>
                  <a:sym typeface="Courier New"/>
                </a:rPr>
                <a: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df1, </a:t>
              </a:r>
              <a:r>
                <a:rPr lang="en-US" sz="3200" dirty="0">
                  <a:solidFill>
                    <a:srgbClr val="C0504D"/>
                  </a:solidFill>
                  <a:latin typeface="Consolas" panose="020B0609020204030204" pitchFamily="49" charset="0"/>
                  <a:ea typeface="Courier New"/>
                  <a:cs typeface="Consolas" panose="020B0609020204030204" pitchFamily="49" charset="0"/>
                  <a:sym typeface="Courier New"/>
                </a:rPr>
                <a:t>df2,</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tx1">
                      <a:lumMod val="85000"/>
                      <a:lumOff val="15000"/>
                    </a:schemeClr>
                  </a:solidFill>
                  <a:latin typeface="Consolas" panose="020B0609020204030204" pitchFamily="49" charset="0"/>
                  <a:ea typeface="Courier New"/>
                  <a:cs typeface="Consolas" panose="020B0609020204030204" pitchFamily="49" charset="0"/>
                  <a:sym typeface="Courier New"/>
                </a:rPr>
                <a:t>join_by</a:t>
              </a:r>
              <a:r>
                <a:rPr lang="en-US" sz="3200" dirty="0">
                  <a:solidFill>
                    <a:schemeClr val="tx1">
                      <a:lumMod val="85000"/>
                      <a:lumOff val="15000"/>
                    </a:schemeClr>
                  </a:solidFill>
                  <a:latin typeface="Consolas" panose="020B0609020204030204" pitchFamily="49" charset="0"/>
                  <a:ea typeface="Courier New"/>
                  <a:cs typeface="Consolas" panose="020B0609020204030204" pitchFamily="49" charset="0"/>
                  <a:sym typeface="Courier New"/>
                </a:rPr>
                <a:t>(</a:t>
              </a:r>
              <a:r>
                <a:rPr lang="en-US" sz="3200" b="1" dirty="0" err="1">
                  <a:ln w="0"/>
                  <a:solidFill>
                    <a:schemeClr val="tx1"/>
                  </a:solidFill>
                  <a:latin typeface="Consolas" panose="020B0609020204030204" pitchFamily="49" charset="0"/>
                  <a:ea typeface="Courier New"/>
                  <a:cs typeface="Consolas" panose="020B0609020204030204" pitchFamily="49" charset="0"/>
                  <a:sym typeface="Courier New"/>
                </a:rPr>
                <a:t>shared_column</a:t>
              </a:r>
              <a:r>
                <a:rPr lang="en-US" sz="3200" dirty="0">
                  <a:solidFill>
                    <a:schemeClr val="tx1">
                      <a:lumMod val="85000"/>
                      <a:lumOff val="15000"/>
                    </a:schemeClr>
                  </a:solidFill>
                  <a:latin typeface="Consolas" panose="020B0609020204030204" pitchFamily="49" charset="0"/>
                  <a:ea typeface="Courier New"/>
                  <a:cs typeface="Consolas" panose="020B0609020204030204" pitchFamily="49" charset="0"/>
                  <a:sym typeface="Courier New"/>
                </a:rPr>
                <a:t>)</a:t>
              </a:r>
              <a:r>
                <a:rPr lang="en-US" sz="3200" dirty="0">
                  <a:latin typeface="Consolas" panose="020B0609020204030204" pitchFamily="49" charset="0"/>
                  <a:ea typeface="Courier New"/>
                  <a:cs typeface="Consolas" panose="020B0609020204030204" pitchFamily="49" charset="0"/>
                  <a:sym typeface="Courier New"/>
                </a:rPr>
                <a:t>)</a:t>
              </a:r>
            </a:p>
          </p:txBody>
        </p:sp>
      </p:grpSp>
      <p:grpSp>
        <p:nvGrpSpPr>
          <p:cNvPr id="26" name="Group 25">
            <a:extLst>
              <a:ext uri="{FF2B5EF4-FFF2-40B4-BE49-F238E27FC236}">
                <a16:creationId xmlns:a16="http://schemas.microsoft.com/office/drawing/2014/main" id="{17510958-C44D-6F5B-D42A-35863B621B8C}"/>
              </a:ext>
            </a:extLst>
          </p:cNvPr>
          <p:cNvGrpSpPr/>
          <p:nvPr/>
        </p:nvGrpSpPr>
        <p:grpSpPr>
          <a:xfrm>
            <a:off x="138760" y="2375999"/>
            <a:ext cx="2856879" cy="831813"/>
            <a:chOff x="896764" y="1732048"/>
            <a:chExt cx="2365216" cy="1246648"/>
          </a:xfrm>
        </p:grpSpPr>
        <p:sp>
          <p:nvSpPr>
            <p:cNvPr id="27" name="Rounded Rectangular Callout 7">
              <a:extLst>
                <a:ext uri="{FF2B5EF4-FFF2-40B4-BE49-F238E27FC236}">
                  <a16:creationId xmlns:a16="http://schemas.microsoft.com/office/drawing/2014/main" id="{D2B1583D-8790-DC3F-5DE0-21576AEF9FA2}"/>
                </a:ext>
              </a:extLst>
            </p:cNvPr>
            <p:cNvSpPr/>
            <p:nvPr/>
          </p:nvSpPr>
          <p:spPr>
            <a:xfrm>
              <a:off x="896764" y="1732048"/>
              <a:ext cx="2365216" cy="1246648"/>
            </a:xfrm>
            <a:prstGeom prst="wedgeRoundRectCallout">
              <a:avLst>
                <a:gd name="adj1" fmla="val -6901"/>
                <a:gd name="adj2" fmla="val 80824"/>
                <a:gd name="adj3" fmla="val 16667"/>
              </a:avLst>
            </a:prstGeom>
            <a:solidFill>
              <a:srgbClr val="A0BCE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TextBox 8">
              <a:extLst>
                <a:ext uri="{FF2B5EF4-FFF2-40B4-BE49-F238E27FC236}">
                  <a16:creationId xmlns:a16="http://schemas.microsoft.com/office/drawing/2014/main" id="{F52F1FF2-7D4A-ABB6-C628-4BD078E8D699}"/>
                </a:ext>
              </a:extLst>
            </p:cNvPr>
            <p:cNvSpPr txBox="1"/>
            <p:nvPr/>
          </p:nvSpPr>
          <p:spPr>
            <a:xfrm>
              <a:off x="896764" y="1811673"/>
              <a:ext cx="2365216" cy="107721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1. A data frame</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grpSp>
        <p:nvGrpSpPr>
          <p:cNvPr id="29" name="Group 28">
            <a:extLst>
              <a:ext uri="{FF2B5EF4-FFF2-40B4-BE49-F238E27FC236}">
                <a16:creationId xmlns:a16="http://schemas.microsoft.com/office/drawing/2014/main" id="{8E863829-9547-20B9-FEA8-E3EC5F0E5FA9}"/>
              </a:ext>
            </a:extLst>
          </p:cNvPr>
          <p:cNvGrpSpPr/>
          <p:nvPr/>
        </p:nvGrpSpPr>
        <p:grpSpPr>
          <a:xfrm>
            <a:off x="3343960" y="2057258"/>
            <a:ext cx="2856879" cy="1508105"/>
            <a:chOff x="896764" y="1220176"/>
            <a:chExt cx="2365216" cy="2260214"/>
          </a:xfrm>
        </p:grpSpPr>
        <p:sp>
          <p:nvSpPr>
            <p:cNvPr id="30" name="Rounded Rectangular Callout 7">
              <a:extLst>
                <a:ext uri="{FF2B5EF4-FFF2-40B4-BE49-F238E27FC236}">
                  <a16:creationId xmlns:a16="http://schemas.microsoft.com/office/drawing/2014/main" id="{CEEC045F-E5B7-705F-6055-C74B80CA1437}"/>
                </a:ext>
              </a:extLst>
            </p:cNvPr>
            <p:cNvSpPr/>
            <p:nvPr/>
          </p:nvSpPr>
          <p:spPr>
            <a:xfrm>
              <a:off x="896764" y="1732048"/>
              <a:ext cx="2365216" cy="1246648"/>
            </a:xfrm>
            <a:prstGeom prst="wedgeRoundRectCallout">
              <a:avLst>
                <a:gd name="adj1" fmla="val -6901"/>
                <a:gd name="adj2" fmla="val 80824"/>
                <a:gd name="adj3" fmla="val 16667"/>
              </a:avLst>
            </a:prstGeom>
            <a:solidFill>
              <a:srgbClr val="E6A09E"/>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TextBox 8">
              <a:extLst>
                <a:ext uri="{FF2B5EF4-FFF2-40B4-BE49-F238E27FC236}">
                  <a16:creationId xmlns:a16="http://schemas.microsoft.com/office/drawing/2014/main" id="{485FE7E2-D856-6AAB-DBF0-2BB10243575B}"/>
                </a:ext>
              </a:extLst>
            </p:cNvPr>
            <p:cNvSpPr txBox="1"/>
            <p:nvPr/>
          </p:nvSpPr>
          <p:spPr>
            <a:xfrm>
              <a:off x="896764" y="1220176"/>
              <a:ext cx="2365216" cy="2260214"/>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2. Another data frame</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grpSp>
        <p:nvGrpSpPr>
          <p:cNvPr id="36" name="Group 35">
            <a:extLst>
              <a:ext uri="{FF2B5EF4-FFF2-40B4-BE49-F238E27FC236}">
                <a16:creationId xmlns:a16="http://schemas.microsoft.com/office/drawing/2014/main" id="{4199A5AF-14B9-5133-B479-0E4107DA0977}"/>
              </a:ext>
            </a:extLst>
          </p:cNvPr>
          <p:cNvGrpSpPr/>
          <p:nvPr/>
        </p:nvGrpSpPr>
        <p:grpSpPr>
          <a:xfrm>
            <a:off x="1580420" y="1587076"/>
            <a:ext cx="2369666" cy="1508105"/>
            <a:chOff x="-1275858" y="140547"/>
            <a:chExt cx="2369666" cy="1508105"/>
          </a:xfrm>
        </p:grpSpPr>
        <p:sp>
          <p:nvSpPr>
            <p:cNvPr id="35" name="Rounded Rectangular Callout 32">
              <a:extLst>
                <a:ext uri="{FF2B5EF4-FFF2-40B4-BE49-F238E27FC236}">
                  <a16:creationId xmlns:a16="http://schemas.microsoft.com/office/drawing/2014/main" id="{9EB97AFD-5583-80B6-8981-8820753C645C}"/>
                </a:ext>
              </a:extLst>
            </p:cNvPr>
            <p:cNvSpPr/>
            <p:nvPr/>
          </p:nvSpPr>
          <p:spPr>
            <a:xfrm flipH="1">
              <a:off x="-1275858" y="271915"/>
              <a:ext cx="2365216" cy="1246648"/>
            </a:xfrm>
            <a:prstGeom prst="wedgeRoundRectCallout">
              <a:avLst>
                <a:gd name="adj1" fmla="val -51290"/>
                <a:gd name="adj2" fmla="val 101292"/>
                <a:gd name="adj3" fmla="val 16667"/>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Rounded Rectangular Callout 32">
              <a:extLst>
                <a:ext uri="{FF2B5EF4-FFF2-40B4-BE49-F238E27FC236}">
                  <a16:creationId xmlns:a16="http://schemas.microsoft.com/office/drawing/2014/main" id="{4C07A8A0-518C-DC81-4A45-C7ACF9E0BF37}"/>
                </a:ext>
              </a:extLst>
            </p:cNvPr>
            <p:cNvSpPr/>
            <p:nvPr/>
          </p:nvSpPr>
          <p:spPr>
            <a:xfrm>
              <a:off x="-1271408" y="276365"/>
              <a:ext cx="2365216" cy="1246648"/>
            </a:xfrm>
            <a:prstGeom prst="wedgeRoundRectCallout">
              <a:avLst>
                <a:gd name="adj1" fmla="val -79921"/>
                <a:gd name="adj2" fmla="val 100660"/>
                <a:gd name="adj3" fmla="val 16667"/>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TextBox 34">
              <a:extLst>
                <a:ext uri="{FF2B5EF4-FFF2-40B4-BE49-F238E27FC236}">
                  <a16:creationId xmlns:a16="http://schemas.microsoft.com/office/drawing/2014/main" id="{D13316AC-4A92-B083-D74D-0F088ECBCA02}"/>
                </a:ext>
              </a:extLst>
            </p:cNvPr>
            <p:cNvSpPr txBox="1"/>
            <p:nvPr/>
          </p:nvSpPr>
          <p:spPr>
            <a:xfrm>
              <a:off x="-1271408" y="140547"/>
              <a:ext cx="2365216" cy="150810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3. A shared column</a:t>
              </a:r>
              <a:endParaRPr lang="en-US" sz="2800" b="1" dirty="0">
                <a:solidFill>
                  <a:schemeClr val="bg1"/>
                </a:solidFill>
                <a:latin typeface="Monaco" charset="0"/>
                <a:ea typeface="Monaco" charset="0"/>
                <a:cs typeface="Monaco" charset="0"/>
              </a:endParaRPr>
            </a:p>
            <a:p>
              <a:pPr algn="ctr"/>
              <a:endParaRPr lang="en-US" dirty="0">
                <a:solidFill>
                  <a:schemeClr val="bg1"/>
                </a:solidFill>
              </a:endParaRPr>
            </a:p>
          </p:txBody>
        </p:sp>
      </p:grpSp>
    </p:spTree>
    <p:extLst>
      <p:ext uri="{BB962C8B-B14F-4D97-AF65-F5344CB8AC3E}">
        <p14:creationId xmlns:p14="http://schemas.microsoft.com/office/powerpoint/2010/main" val="357201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29"/>
                                        </p:tgtEl>
                                      </p:cBhvr>
                                    </p:animEffect>
                                    <p:set>
                                      <p:cBhvr>
                                        <p:cTn id="23" dur="1" fill="hold">
                                          <p:stCondLst>
                                            <p:cond delay="499"/>
                                          </p:stCondLst>
                                        </p:cTn>
                                        <p:tgtEl>
                                          <p:spTgt spid="29"/>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6"/>
                                        </p:tgtEl>
                                      </p:cBhvr>
                                    </p:animEffect>
                                    <p:set>
                                      <p:cBhvr>
                                        <p:cTn id="26" dur="1" fill="hold">
                                          <p:stCondLst>
                                            <p:cond delay="499"/>
                                          </p:stCondLst>
                                        </p:cTn>
                                        <p:tgtEl>
                                          <p:spTgt spid="26"/>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36"/>
                                        </p:tgtEl>
                                      </p:cBhvr>
                                    </p:animEffect>
                                    <p:set>
                                      <p:cBhvr>
                                        <p:cTn id="34" dur="1" fill="hold">
                                          <p:stCondLst>
                                            <p:cond delay="499"/>
                                          </p:stCondLst>
                                        </p:cTn>
                                        <p:tgtEl>
                                          <p:spTgt spid="36"/>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EACDCA-C55A-887F-73D8-3072C43CD38A}"/>
              </a:ext>
            </a:extLst>
          </p:cNvPr>
          <p:cNvSpPr>
            <a:spLocks noGrp="1"/>
          </p:cNvSpPr>
          <p:nvPr>
            <p:ph type="title"/>
          </p:nvPr>
        </p:nvSpPr>
        <p:spPr/>
        <p:txBody>
          <a:bodyPr/>
          <a:lstStyle/>
          <a:p>
            <a:endParaRPr lang="en-US"/>
          </a:p>
        </p:txBody>
      </p:sp>
      <p:graphicFrame>
        <p:nvGraphicFramePr>
          <p:cNvPr id="14" name="Google Shape;147;p18">
            <a:extLst>
              <a:ext uri="{FF2B5EF4-FFF2-40B4-BE49-F238E27FC236}">
                <a16:creationId xmlns:a16="http://schemas.microsoft.com/office/drawing/2014/main" id="{9F288B88-97AF-B95A-E61A-419B02A387D8}"/>
              </a:ext>
            </a:extLst>
          </p:cNvPr>
          <p:cNvGraphicFramePr/>
          <p:nvPr>
            <p:extLst>
              <p:ext uri="{D42A27DB-BD31-4B8C-83A1-F6EECF244321}">
                <p14:modId xmlns:p14="http://schemas.microsoft.com/office/powerpoint/2010/main" val="4151302239"/>
              </p:ext>
            </p:extLst>
          </p:nvPr>
        </p:nvGraphicFramePr>
        <p:xfrm>
          <a:off x="458146" y="3640666"/>
          <a:ext cx="1770876"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Count</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50971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50983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50912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50902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51006</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8" name="Google Shape;147;p18">
            <a:extLst>
              <a:ext uri="{FF2B5EF4-FFF2-40B4-BE49-F238E27FC236}">
                <a16:creationId xmlns:a16="http://schemas.microsoft.com/office/drawing/2014/main" id="{16C7A5A7-8116-DAB4-E517-2818B527C6AA}"/>
              </a:ext>
            </a:extLst>
          </p:cNvPr>
          <p:cNvGraphicFramePr/>
          <p:nvPr>
            <p:extLst>
              <p:ext uri="{D42A27DB-BD31-4B8C-83A1-F6EECF244321}">
                <p14:modId xmlns:p14="http://schemas.microsoft.com/office/powerpoint/2010/main" val="1082745871"/>
              </p:ext>
            </p:extLst>
          </p:nvPr>
        </p:nvGraphicFramePr>
        <p:xfrm>
          <a:off x="3637844" y="3635021"/>
          <a:ext cx="2571461"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a:effectLst/>
                          <a:latin typeface="Tw Cen MT" panose="020B0602020104020603" pitchFamily="34" charset="0"/>
                        </a:rPr>
                        <a:t>50983</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Chloride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r>
                        <a:rPr lang="en-US" sz="1600" b="0">
                          <a:effectLst/>
                          <a:latin typeface="Tw Cen MT" panose="020B0602020104020603" pitchFamily="34" charset="0"/>
                        </a:rPr>
                        <a:t>51006</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graphicFrame>
        <p:nvGraphicFramePr>
          <p:cNvPr id="42" name="Google Shape;147;p18">
            <a:extLst>
              <a:ext uri="{FF2B5EF4-FFF2-40B4-BE49-F238E27FC236}">
                <a16:creationId xmlns:a16="http://schemas.microsoft.com/office/drawing/2014/main" id="{1356B1B4-F229-5C1F-0152-8C0B57427496}"/>
              </a:ext>
            </a:extLst>
          </p:cNvPr>
          <p:cNvGraphicFramePr/>
          <p:nvPr>
            <p:extLst>
              <p:ext uri="{D42A27DB-BD31-4B8C-83A1-F6EECF244321}">
                <p14:modId xmlns:p14="http://schemas.microsoft.com/office/powerpoint/2010/main" val="2557065236"/>
              </p:ext>
            </p:extLst>
          </p:nvPr>
        </p:nvGraphicFramePr>
        <p:xfrm>
          <a:off x="7793566" y="3657040"/>
          <a:ext cx="3562190"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944723">
                  <a:extLst>
                    <a:ext uri="{9D8B030D-6E8A-4147-A177-3AD203B41FA5}">
                      <a16:colId xmlns:a16="http://schemas.microsoft.com/office/drawing/2014/main" val="20000"/>
                    </a:ext>
                  </a:extLst>
                </a:gridCol>
                <a:gridCol w="1323858">
                  <a:extLst>
                    <a:ext uri="{9D8B030D-6E8A-4147-A177-3AD203B41FA5}">
                      <a16:colId xmlns:a16="http://schemas.microsoft.com/office/drawing/2014/main" val="20001"/>
                    </a:ext>
                  </a:extLst>
                </a:gridCol>
                <a:gridCol w="1293609">
                  <a:extLst>
                    <a:ext uri="{9D8B030D-6E8A-4147-A177-3AD203B41FA5}">
                      <a16:colId xmlns:a16="http://schemas.microsoft.com/office/drawing/2014/main" val="685817056"/>
                    </a:ext>
                  </a:extLst>
                </a:gridCol>
              </a:tblGrid>
              <a:tr h="440360">
                <a:tc>
                  <a:txBody>
                    <a:bodyPr/>
                    <a:lstStyle/>
                    <a:p>
                      <a:pPr algn="ctr" rtl="0" fontAlgn="b"/>
                      <a:r>
                        <a:rPr lang="en-US" sz="1800" b="1" dirty="0" err="1">
                          <a:solidFill>
                            <a:srgbClr val="FFFFFF"/>
                          </a:solidFill>
                          <a:effectLst/>
                          <a:latin typeface="Tw Cen MT" panose="020B0602020104020603" pitchFamily="34" charset="0"/>
                        </a:rPr>
                        <a:t>ItemID</a:t>
                      </a:r>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39BFF"/>
                    </a:solidFill>
                  </a:tcPr>
                </a:tc>
                <a:tc>
                  <a:txBody>
                    <a:bodyPr/>
                    <a:lstStyle/>
                    <a:p>
                      <a:pPr algn="ctr" rtl="0" fontAlgn="b"/>
                      <a:r>
                        <a:rPr lang="en-US" sz="1800" b="1">
                          <a:solidFill>
                            <a:srgbClr val="FFFFFF"/>
                          </a:solidFill>
                          <a:effectLst/>
                          <a:latin typeface="Tw Cen MT" panose="020B0602020104020603" pitchFamily="34" charset="0"/>
                        </a:rPr>
                        <a:t>label</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39BFF"/>
                    </a:solidFill>
                  </a:tcPr>
                </a:tc>
                <a:tc>
                  <a:txBody>
                    <a:bodyPr/>
                    <a:lstStyle/>
                    <a:p>
                      <a:pPr algn="ctr" rtl="0" fontAlgn="b"/>
                      <a:r>
                        <a:rPr lang="en-US" sz="1800" b="1">
                          <a:solidFill>
                            <a:srgbClr val="FFFFFF"/>
                          </a:solidFill>
                          <a:effectLst/>
                          <a:latin typeface="Tw Cen MT" panose="020B0602020104020603" pitchFamily="34" charset="0"/>
                        </a:rPr>
                        <a:t>Count</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39BFF"/>
                    </a:solidFill>
                  </a:tcPr>
                </a:tc>
                <a:extLst>
                  <a:ext uri="{0D108BD9-81ED-4DB2-BD59-A6C34878D82A}">
                    <a16:rowId xmlns:a16="http://schemas.microsoft.com/office/drawing/2014/main" val="10000"/>
                  </a:ext>
                </a:extLst>
              </a:tr>
              <a:tr h="440360">
                <a:tc>
                  <a:txBody>
                    <a:bodyPr/>
                    <a:lstStyle/>
                    <a:p>
                      <a:pPr algn="ctr" rtl="0" fontAlgn="b"/>
                      <a:r>
                        <a:rPr lang="en-US" sz="1600" b="0" dirty="0">
                          <a:effectLst/>
                          <a:latin typeface="Tw Cen MT" panose="020B0602020104020603" pitchFamily="34" charset="0"/>
                        </a:rPr>
                        <a:t>50971</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Sodium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3022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1"/>
                  </a:ext>
                </a:extLst>
              </a:tr>
              <a:tr h="440360">
                <a:tc>
                  <a:txBody>
                    <a:bodyPr/>
                    <a:lstStyle/>
                    <a:p>
                      <a:pPr algn="ctr" rtl="0" fontAlgn="b"/>
                      <a:r>
                        <a:rPr lang="en-US" sz="1600" b="0">
                          <a:effectLst/>
                          <a:latin typeface="Tw Cen MT" panose="020B0602020104020603" pitchFamily="34" charset="0"/>
                        </a:rPr>
                        <a:t>50983</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Chloride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3007</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2"/>
                  </a:ext>
                </a:extLst>
              </a:tr>
              <a:tr h="440360">
                <a:tc>
                  <a:txBody>
                    <a:bodyPr/>
                    <a:lstStyle/>
                    <a:p>
                      <a:pPr algn="ctr" rtl="0" fontAlgn="b"/>
                      <a:r>
                        <a:rPr lang="en-US" sz="1600" b="0">
                          <a:effectLst/>
                          <a:latin typeface="Tw Cen MT" panose="020B0602020104020603" pitchFamily="34" charset="0"/>
                        </a:rPr>
                        <a:t>50912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3003</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3"/>
                  </a:ext>
                </a:extLst>
              </a:tr>
              <a:tr h="440360">
                <a:tc>
                  <a:txBody>
                    <a:bodyPr/>
                    <a:lstStyle/>
                    <a:p>
                      <a:pPr algn="ctr" rtl="0" fontAlgn="b"/>
                      <a:r>
                        <a:rPr lang="en-US" sz="1600" b="0">
                          <a:effectLst/>
                          <a:latin typeface="Tw Cen MT" panose="020B0602020104020603" pitchFamily="34" charset="0"/>
                        </a:rPr>
                        <a:t>50902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2981</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6"/>
                  </a:ext>
                </a:extLst>
              </a:tr>
              <a:tr h="440360">
                <a:tc>
                  <a:txBody>
                    <a:bodyPr/>
                    <a:lstStyle/>
                    <a:p>
                      <a:pPr algn="ctr" rtl="0" fontAlgn="b"/>
                      <a:r>
                        <a:rPr lang="en-US" sz="1600" b="0">
                          <a:effectLst/>
                          <a:latin typeface="Tw Cen MT" panose="020B0602020104020603" pitchFamily="34" charset="0"/>
                        </a:rPr>
                        <a:t>51006</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Urea Nitrogen</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2974</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391442035"/>
                  </a:ext>
                </a:extLst>
              </a:tr>
            </a:tbl>
          </a:graphicData>
        </a:graphic>
      </p:graphicFrame>
      <p:sp>
        <p:nvSpPr>
          <p:cNvPr id="45" name="Rectangle 44">
            <a:extLst>
              <a:ext uri="{FF2B5EF4-FFF2-40B4-BE49-F238E27FC236}">
                <a16:creationId xmlns:a16="http://schemas.microsoft.com/office/drawing/2014/main" id="{AFF36B30-2B02-04E8-7744-4A1FFCF5B156}"/>
              </a:ext>
            </a:extLst>
          </p:cNvPr>
          <p:cNvSpPr/>
          <p:nvPr/>
        </p:nvSpPr>
        <p:spPr>
          <a:xfrm>
            <a:off x="536223" y="4092222"/>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7475295-D736-6435-F0BC-1C30A7420E70}"/>
              </a:ext>
            </a:extLst>
          </p:cNvPr>
          <p:cNvSpPr/>
          <p:nvPr/>
        </p:nvSpPr>
        <p:spPr>
          <a:xfrm>
            <a:off x="3742268" y="4978400"/>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Left-Right 47">
            <a:extLst>
              <a:ext uri="{FF2B5EF4-FFF2-40B4-BE49-F238E27FC236}">
                <a16:creationId xmlns:a16="http://schemas.microsoft.com/office/drawing/2014/main" id="{82ED6300-9922-4F54-D56A-A35ACD32D389}"/>
              </a:ext>
            </a:extLst>
          </p:cNvPr>
          <p:cNvSpPr/>
          <p:nvPr/>
        </p:nvSpPr>
        <p:spPr>
          <a:xfrm rot="1339956">
            <a:off x="1273997" y="4701835"/>
            <a:ext cx="2419118" cy="2144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7F5B376-0B2F-682E-8567-51084C65D6F1}"/>
              </a:ext>
            </a:extLst>
          </p:cNvPr>
          <p:cNvSpPr/>
          <p:nvPr/>
        </p:nvSpPr>
        <p:spPr>
          <a:xfrm>
            <a:off x="7478889" y="4538133"/>
            <a:ext cx="4222044" cy="1936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5B2D9-D756-A94F-6924-C44A0F499875}"/>
              </a:ext>
            </a:extLst>
          </p:cNvPr>
          <p:cNvSpPr txBox="1">
            <a:spLocks/>
          </p:cNvSpPr>
          <p:nvPr/>
        </p:nvSpPr>
        <p:spPr>
          <a:xfrm>
            <a:off x="1176528" y="7376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a:lstStyle>
          <a:p>
            <a:pPr algn="ctr">
              <a:buClrTx/>
              <a:buFontTx/>
            </a:pPr>
            <a:r>
              <a:rPr lang="en-US" sz="6600">
                <a:solidFill>
                  <a:srgbClr val="000000"/>
                </a:solidFill>
              </a:rPr>
              <a:t>xxxx_join()</a:t>
            </a:r>
            <a:endParaRPr lang="en-US" sz="6600" dirty="0"/>
          </a:p>
        </p:txBody>
      </p:sp>
    </p:spTree>
    <p:extLst>
      <p:ext uri="{BB962C8B-B14F-4D97-AF65-F5344CB8AC3E}">
        <p14:creationId xmlns:p14="http://schemas.microsoft.com/office/powerpoint/2010/main" val="3401376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EACDCA-C55A-887F-73D8-3072C43CD38A}"/>
              </a:ext>
            </a:extLst>
          </p:cNvPr>
          <p:cNvSpPr>
            <a:spLocks noGrp="1"/>
          </p:cNvSpPr>
          <p:nvPr>
            <p:ph type="title"/>
          </p:nvPr>
        </p:nvSpPr>
        <p:spPr/>
        <p:txBody>
          <a:bodyPr/>
          <a:lstStyle/>
          <a:p>
            <a:endParaRPr lang="en-US"/>
          </a:p>
        </p:txBody>
      </p:sp>
      <p:graphicFrame>
        <p:nvGraphicFramePr>
          <p:cNvPr id="14" name="Google Shape;147;p18">
            <a:extLst>
              <a:ext uri="{FF2B5EF4-FFF2-40B4-BE49-F238E27FC236}">
                <a16:creationId xmlns:a16="http://schemas.microsoft.com/office/drawing/2014/main" id="{9F288B88-97AF-B95A-E61A-419B02A387D8}"/>
              </a:ext>
            </a:extLst>
          </p:cNvPr>
          <p:cNvGraphicFramePr/>
          <p:nvPr/>
        </p:nvGraphicFramePr>
        <p:xfrm>
          <a:off x="458146" y="3640666"/>
          <a:ext cx="1770876"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Count</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50971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50983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50912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50902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51006</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8" name="Google Shape;147;p18">
            <a:extLst>
              <a:ext uri="{FF2B5EF4-FFF2-40B4-BE49-F238E27FC236}">
                <a16:creationId xmlns:a16="http://schemas.microsoft.com/office/drawing/2014/main" id="{16C7A5A7-8116-DAB4-E517-2818B527C6AA}"/>
              </a:ext>
            </a:extLst>
          </p:cNvPr>
          <p:cNvGraphicFramePr/>
          <p:nvPr/>
        </p:nvGraphicFramePr>
        <p:xfrm>
          <a:off x="3637844" y="3635021"/>
          <a:ext cx="2571461"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a:effectLst/>
                          <a:latin typeface="Tw Cen MT" panose="020B0602020104020603" pitchFamily="34" charset="0"/>
                        </a:rPr>
                        <a:t>50983</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Chloride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r>
                        <a:rPr lang="en-US" sz="1600" b="0">
                          <a:effectLst/>
                          <a:latin typeface="Tw Cen MT" panose="020B0602020104020603" pitchFamily="34" charset="0"/>
                        </a:rPr>
                        <a:t>51006</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sp>
        <p:nvSpPr>
          <p:cNvPr id="44" name="Equals 43">
            <a:extLst>
              <a:ext uri="{FF2B5EF4-FFF2-40B4-BE49-F238E27FC236}">
                <a16:creationId xmlns:a16="http://schemas.microsoft.com/office/drawing/2014/main" id="{7229E503-56A4-3C8B-8AAA-A7C25837C0F2}"/>
              </a:ext>
            </a:extLst>
          </p:cNvPr>
          <p:cNvSpPr/>
          <p:nvPr/>
        </p:nvSpPr>
        <p:spPr>
          <a:xfrm>
            <a:off x="6564489" y="4611511"/>
            <a:ext cx="886178" cy="75071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a:extLst>
              <a:ext uri="{FF2B5EF4-FFF2-40B4-BE49-F238E27FC236}">
                <a16:creationId xmlns:a16="http://schemas.microsoft.com/office/drawing/2014/main" id="{AFF36B30-2B02-04E8-7744-4A1FFCF5B156}"/>
              </a:ext>
            </a:extLst>
          </p:cNvPr>
          <p:cNvSpPr/>
          <p:nvPr/>
        </p:nvSpPr>
        <p:spPr>
          <a:xfrm>
            <a:off x="524934" y="4538133"/>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7475295-D736-6435-F0BC-1C30A7420E70}"/>
              </a:ext>
            </a:extLst>
          </p:cNvPr>
          <p:cNvSpPr/>
          <p:nvPr/>
        </p:nvSpPr>
        <p:spPr>
          <a:xfrm>
            <a:off x="3759201" y="5424311"/>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Left-Right 1">
            <a:extLst>
              <a:ext uri="{FF2B5EF4-FFF2-40B4-BE49-F238E27FC236}">
                <a16:creationId xmlns:a16="http://schemas.microsoft.com/office/drawing/2014/main" id="{5B024E73-C4E5-0C88-889F-D995469B723F}"/>
              </a:ext>
            </a:extLst>
          </p:cNvPr>
          <p:cNvSpPr/>
          <p:nvPr/>
        </p:nvSpPr>
        <p:spPr>
          <a:xfrm rot="1339956">
            <a:off x="1273997" y="5074361"/>
            <a:ext cx="2419118" cy="2144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oogle Shape;147;p18">
            <a:extLst>
              <a:ext uri="{FF2B5EF4-FFF2-40B4-BE49-F238E27FC236}">
                <a16:creationId xmlns:a16="http://schemas.microsoft.com/office/drawing/2014/main" id="{85B6F8BD-AF4C-CBD1-4C10-95C6104DCC8C}"/>
              </a:ext>
            </a:extLst>
          </p:cNvPr>
          <p:cNvGraphicFramePr/>
          <p:nvPr>
            <p:extLst>
              <p:ext uri="{D42A27DB-BD31-4B8C-83A1-F6EECF244321}">
                <p14:modId xmlns:p14="http://schemas.microsoft.com/office/powerpoint/2010/main" val="4078724451"/>
              </p:ext>
            </p:extLst>
          </p:nvPr>
        </p:nvGraphicFramePr>
        <p:xfrm>
          <a:off x="7793566" y="3657040"/>
          <a:ext cx="3562190"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944723">
                  <a:extLst>
                    <a:ext uri="{9D8B030D-6E8A-4147-A177-3AD203B41FA5}">
                      <a16:colId xmlns:a16="http://schemas.microsoft.com/office/drawing/2014/main" val="20000"/>
                    </a:ext>
                  </a:extLst>
                </a:gridCol>
                <a:gridCol w="1323858">
                  <a:extLst>
                    <a:ext uri="{9D8B030D-6E8A-4147-A177-3AD203B41FA5}">
                      <a16:colId xmlns:a16="http://schemas.microsoft.com/office/drawing/2014/main" val="20001"/>
                    </a:ext>
                  </a:extLst>
                </a:gridCol>
                <a:gridCol w="1293609">
                  <a:extLst>
                    <a:ext uri="{9D8B030D-6E8A-4147-A177-3AD203B41FA5}">
                      <a16:colId xmlns:a16="http://schemas.microsoft.com/office/drawing/2014/main" val="685817056"/>
                    </a:ext>
                  </a:extLst>
                </a:gridCol>
              </a:tblGrid>
              <a:tr h="440360">
                <a:tc>
                  <a:txBody>
                    <a:bodyPr/>
                    <a:lstStyle/>
                    <a:p>
                      <a:pPr algn="ctr" rtl="0" fontAlgn="b"/>
                      <a:r>
                        <a:rPr lang="en-US" sz="1800" b="1" dirty="0" err="1">
                          <a:solidFill>
                            <a:srgbClr val="FFFFFF"/>
                          </a:solidFill>
                          <a:effectLst/>
                          <a:latin typeface="Tw Cen MT" panose="020B0602020104020603" pitchFamily="34" charset="0"/>
                        </a:rPr>
                        <a:t>ItemID</a:t>
                      </a:r>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39BFF"/>
                    </a:solidFill>
                  </a:tcPr>
                </a:tc>
                <a:tc>
                  <a:txBody>
                    <a:bodyPr/>
                    <a:lstStyle/>
                    <a:p>
                      <a:pPr algn="ctr" rtl="0" fontAlgn="b"/>
                      <a:r>
                        <a:rPr lang="en-US" sz="1800" b="1">
                          <a:solidFill>
                            <a:srgbClr val="FFFFFF"/>
                          </a:solidFill>
                          <a:effectLst/>
                          <a:latin typeface="Tw Cen MT" panose="020B0602020104020603" pitchFamily="34" charset="0"/>
                        </a:rPr>
                        <a:t>label</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39BFF"/>
                    </a:solidFill>
                  </a:tcPr>
                </a:tc>
                <a:tc>
                  <a:txBody>
                    <a:bodyPr/>
                    <a:lstStyle/>
                    <a:p>
                      <a:pPr algn="ctr" rtl="0" fontAlgn="b"/>
                      <a:r>
                        <a:rPr lang="en-US" sz="1800" b="1">
                          <a:solidFill>
                            <a:srgbClr val="FFFFFF"/>
                          </a:solidFill>
                          <a:effectLst/>
                          <a:latin typeface="Tw Cen MT" panose="020B0602020104020603" pitchFamily="34" charset="0"/>
                        </a:rPr>
                        <a:t>Count</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39BFF"/>
                    </a:solidFill>
                  </a:tcPr>
                </a:tc>
                <a:extLst>
                  <a:ext uri="{0D108BD9-81ED-4DB2-BD59-A6C34878D82A}">
                    <a16:rowId xmlns:a16="http://schemas.microsoft.com/office/drawing/2014/main" val="10000"/>
                  </a:ext>
                </a:extLst>
              </a:tr>
              <a:tr h="440360">
                <a:tc>
                  <a:txBody>
                    <a:bodyPr/>
                    <a:lstStyle/>
                    <a:p>
                      <a:pPr algn="ctr" rtl="0" fontAlgn="b"/>
                      <a:r>
                        <a:rPr lang="en-US" sz="1600" b="0" dirty="0">
                          <a:effectLst/>
                          <a:latin typeface="Tw Cen MT" panose="020B0602020104020603" pitchFamily="34" charset="0"/>
                        </a:rPr>
                        <a:t>50971</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Sodium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3022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1"/>
                  </a:ext>
                </a:extLst>
              </a:tr>
              <a:tr h="440360">
                <a:tc>
                  <a:txBody>
                    <a:bodyPr/>
                    <a:lstStyle/>
                    <a:p>
                      <a:pPr algn="ctr" rtl="0" fontAlgn="b"/>
                      <a:r>
                        <a:rPr lang="en-US" sz="1600" b="0">
                          <a:effectLst/>
                          <a:latin typeface="Tw Cen MT" panose="020B0602020104020603" pitchFamily="34" charset="0"/>
                        </a:rPr>
                        <a:t>50983</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Chloride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3007</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2"/>
                  </a:ext>
                </a:extLst>
              </a:tr>
              <a:tr h="440360">
                <a:tc>
                  <a:txBody>
                    <a:bodyPr/>
                    <a:lstStyle/>
                    <a:p>
                      <a:pPr algn="ctr" rtl="0" fontAlgn="b"/>
                      <a:r>
                        <a:rPr lang="en-US" sz="1600" b="0">
                          <a:effectLst/>
                          <a:latin typeface="Tw Cen MT" panose="020B0602020104020603" pitchFamily="34" charset="0"/>
                        </a:rPr>
                        <a:t>50912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3003</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3"/>
                  </a:ext>
                </a:extLst>
              </a:tr>
              <a:tr h="440360">
                <a:tc>
                  <a:txBody>
                    <a:bodyPr/>
                    <a:lstStyle/>
                    <a:p>
                      <a:pPr algn="ctr" rtl="0" fontAlgn="b"/>
                      <a:r>
                        <a:rPr lang="en-US" sz="1600" b="0">
                          <a:effectLst/>
                          <a:latin typeface="Tw Cen MT" panose="020B0602020104020603" pitchFamily="34" charset="0"/>
                        </a:rPr>
                        <a:t>50902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2981</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6"/>
                  </a:ext>
                </a:extLst>
              </a:tr>
              <a:tr h="440360">
                <a:tc>
                  <a:txBody>
                    <a:bodyPr/>
                    <a:lstStyle/>
                    <a:p>
                      <a:pPr algn="ctr" rtl="0" fontAlgn="b"/>
                      <a:r>
                        <a:rPr lang="en-US" sz="1600" b="0">
                          <a:effectLst/>
                          <a:latin typeface="Tw Cen MT" panose="020B0602020104020603" pitchFamily="34" charset="0"/>
                        </a:rPr>
                        <a:t>51006</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Urea Nitrogen</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2974</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391442035"/>
                  </a:ext>
                </a:extLst>
              </a:tr>
            </a:tbl>
          </a:graphicData>
        </a:graphic>
      </p:graphicFrame>
      <p:sp>
        <p:nvSpPr>
          <p:cNvPr id="6" name="Rectangle 5">
            <a:extLst>
              <a:ext uri="{FF2B5EF4-FFF2-40B4-BE49-F238E27FC236}">
                <a16:creationId xmlns:a16="http://schemas.microsoft.com/office/drawing/2014/main" id="{317929F0-D5DF-A384-2724-3691ECF21151}"/>
              </a:ext>
            </a:extLst>
          </p:cNvPr>
          <p:cNvSpPr/>
          <p:nvPr/>
        </p:nvSpPr>
        <p:spPr>
          <a:xfrm>
            <a:off x="7540977" y="4921955"/>
            <a:ext cx="4222044" cy="1936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5288573-D3B6-ADA8-67D8-CF0A42B99E59}"/>
              </a:ext>
            </a:extLst>
          </p:cNvPr>
          <p:cNvSpPr txBox="1">
            <a:spLocks/>
          </p:cNvSpPr>
          <p:nvPr/>
        </p:nvSpPr>
        <p:spPr>
          <a:xfrm>
            <a:off x="1176528" y="7376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a:lstStyle>
          <a:p>
            <a:pPr algn="ctr">
              <a:buClrTx/>
              <a:buFontTx/>
            </a:pPr>
            <a:r>
              <a:rPr lang="en-US" sz="6600">
                <a:solidFill>
                  <a:srgbClr val="000000"/>
                </a:solidFill>
              </a:rPr>
              <a:t>xxxx_join()</a:t>
            </a:r>
            <a:endParaRPr lang="en-US" sz="6600" dirty="0"/>
          </a:p>
        </p:txBody>
      </p:sp>
    </p:spTree>
    <p:extLst>
      <p:ext uri="{BB962C8B-B14F-4D97-AF65-F5344CB8AC3E}">
        <p14:creationId xmlns:p14="http://schemas.microsoft.com/office/powerpoint/2010/main" val="3921886395"/>
      </p:ext>
    </p:extLst>
  </p:cSld>
  <p:clrMapOvr>
    <a:masterClrMapping/>
  </p:clrMapOvr>
  <mc:AlternateContent xmlns:mc="http://schemas.openxmlformats.org/markup-compatibility/2006" xmlns:p159="http://schemas.microsoft.com/office/powerpoint/2015/09/main">
    <mc:Choice Requires="p159">
      <p:transition advTm="0">
        <p159:morph option="byObject"/>
      </p:transition>
    </mc:Choice>
    <mc:Fallback xmlns="">
      <p:transition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EACDCA-C55A-887F-73D8-3072C43CD38A}"/>
              </a:ext>
            </a:extLst>
          </p:cNvPr>
          <p:cNvSpPr>
            <a:spLocks noGrp="1"/>
          </p:cNvSpPr>
          <p:nvPr>
            <p:ph type="title"/>
          </p:nvPr>
        </p:nvSpPr>
        <p:spPr/>
        <p:txBody>
          <a:bodyPr/>
          <a:lstStyle/>
          <a:p>
            <a:endParaRPr lang="en-US"/>
          </a:p>
        </p:txBody>
      </p:sp>
      <p:graphicFrame>
        <p:nvGraphicFramePr>
          <p:cNvPr id="14" name="Google Shape;147;p18">
            <a:extLst>
              <a:ext uri="{FF2B5EF4-FFF2-40B4-BE49-F238E27FC236}">
                <a16:creationId xmlns:a16="http://schemas.microsoft.com/office/drawing/2014/main" id="{9F288B88-97AF-B95A-E61A-419B02A387D8}"/>
              </a:ext>
            </a:extLst>
          </p:cNvPr>
          <p:cNvGraphicFramePr/>
          <p:nvPr/>
        </p:nvGraphicFramePr>
        <p:xfrm>
          <a:off x="458146" y="3640666"/>
          <a:ext cx="1770876"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Count</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50971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50983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50912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50902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51006</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8" name="Google Shape;147;p18">
            <a:extLst>
              <a:ext uri="{FF2B5EF4-FFF2-40B4-BE49-F238E27FC236}">
                <a16:creationId xmlns:a16="http://schemas.microsoft.com/office/drawing/2014/main" id="{16C7A5A7-8116-DAB4-E517-2818B527C6AA}"/>
              </a:ext>
            </a:extLst>
          </p:cNvPr>
          <p:cNvGraphicFramePr/>
          <p:nvPr/>
        </p:nvGraphicFramePr>
        <p:xfrm>
          <a:off x="3637844" y="3635021"/>
          <a:ext cx="2571461"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a:effectLst/>
                          <a:latin typeface="Tw Cen MT" panose="020B0602020104020603" pitchFamily="34" charset="0"/>
                        </a:rPr>
                        <a:t>50983</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Chloride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r>
                        <a:rPr lang="en-US" sz="1600" b="0">
                          <a:effectLst/>
                          <a:latin typeface="Tw Cen MT" panose="020B0602020104020603" pitchFamily="34" charset="0"/>
                        </a:rPr>
                        <a:t>51006</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sp>
        <p:nvSpPr>
          <p:cNvPr id="44" name="Equals 43">
            <a:extLst>
              <a:ext uri="{FF2B5EF4-FFF2-40B4-BE49-F238E27FC236}">
                <a16:creationId xmlns:a16="http://schemas.microsoft.com/office/drawing/2014/main" id="{7229E503-56A4-3C8B-8AAA-A7C25837C0F2}"/>
              </a:ext>
            </a:extLst>
          </p:cNvPr>
          <p:cNvSpPr/>
          <p:nvPr/>
        </p:nvSpPr>
        <p:spPr>
          <a:xfrm>
            <a:off x="6564489" y="4611511"/>
            <a:ext cx="886178" cy="75071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a:extLst>
              <a:ext uri="{FF2B5EF4-FFF2-40B4-BE49-F238E27FC236}">
                <a16:creationId xmlns:a16="http://schemas.microsoft.com/office/drawing/2014/main" id="{AFF36B30-2B02-04E8-7744-4A1FFCF5B156}"/>
              </a:ext>
            </a:extLst>
          </p:cNvPr>
          <p:cNvSpPr/>
          <p:nvPr/>
        </p:nvSpPr>
        <p:spPr>
          <a:xfrm>
            <a:off x="502356" y="4967111"/>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7475295-D736-6435-F0BC-1C30A7420E70}"/>
              </a:ext>
            </a:extLst>
          </p:cNvPr>
          <p:cNvSpPr/>
          <p:nvPr/>
        </p:nvSpPr>
        <p:spPr>
          <a:xfrm>
            <a:off x="3730979" y="4549422"/>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Left-Right 1">
            <a:extLst>
              <a:ext uri="{FF2B5EF4-FFF2-40B4-BE49-F238E27FC236}">
                <a16:creationId xmlns:a16="http://schemas.microsoft.com/office/drawing/2014/main" id="{1EB9A3BF-0AE0-41C7-469E-64394D4AFAB4}"/>
              </a:ext>
            </a:extLst>
          </p:cNvPr>
          <p:cNvSpPr/>
          <p:nvPr/>
        </p:nvSpPr>
        <p:spPr>
          <a:xfrm rot="20882940">
            <a:off x="1290931" y="4854234"/>
            <a:ext cx="2419118" cy="2144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Google Shape;147;p18">
            <a:extLst>
              <a:ext uri="{FF2B5EF4-FFF2-40B4-BE49-F238E27FC236}">
                <a16:creationId xmlns:a16="http://schemas.microsoft.com/office/drawing/2014/main" id="{34C3753F-A923-61CA-9988-7399150F2BB8}"/>
              </a:ext>
            </a:extLst>
          </p:cNvPr>
          <p:cNvGraphicFramePr/>
          <p:nvPr>
            <p:extLst>
              <p:ext uri="{D42A27DB-BD31-4B8C-83A1-F6EECF244321}">
                <p14:modId xmlns:p14="http://schemas.microsoft.com/office/powerpoint/2010/main" val="4078724451"/>
              </p:ext>
            </p:extLst>
          </p:nvPr>
        </p:nvGraphicFramePr>
        <p:xfrm>
          <a:off x="7793566" y="3657040"/>
          <a:ext cx="3562190"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944723">
                  <a:extLst>
                    <a:ext uri="{9D8B030D-6E8A-4147-A177-3AD203B41FA5}">
                      <a16:colId xmlns:a16="http://schemas.microsoft.com/office/drawing/2014/main" val="20000"/>
                    </a:ext>
                  </a:extLst>
                </a:gridCol>
                <a:gridCol w="1323858">
                  <a:extLst>
                    <a:ext uri="{9D8B030D-6E8A-4147-A177-3AD203B41FA5}">
                      <a16:colId xmlns:a16="http://schemas.microsoft.com/office/drawing/2014/main" val="20001"/>
                    </a:ext>
                  </a:extLst>
                </a:gridCol>
                <a:gridCol w="1293609">
                  <a:extLst>
                    <a:ext uri="{9D8B030D-6E8A-4147-A177-3AD203B41FA5}">
                      <a16:colId xmlns:a16="http://schemas.microsoft.com/office/drawing/2014/main" val="685817056"/>
                    </a:ext>
                  </a:extLst>
                </a:gridCol>
              </a:tblGrid>
              <a:tr h="440360">
                <a:tc>
                  <a:txBody>
                    <a:bodyPr/>
                    <a:lstStyle/>
                    <a:p>
                      <a:pPr algn="ctr" rtl="0" fontAlgn="b"/>
                      <a:r>
                        <a:rPr lang="en-US" sz="1800" b="1" dirty="0" err="1">
                          <a:solidFill>
                            <a:srgbClr val="FFFFFF"/>
                          </a:solidFill>
                          <a:effectLst/>
                          <a:latin typeface="Tw Cen MT" panose="020B0602020104020603" pitchFamily="34" charset="0"/>
                        </a:rPr>
                        <a:t>ItemID</a:t>
                      </a:r>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39BFF"/>
                    </a:solidFill>
                  </a:tcPr>
                </a:tc>
                <a:tc>
                  <a:txBody>
                    <a:bodyPr/>
                    <a:lstStyle/>
                    <a:p>
                      <a:pPr algn="ctr" rtl="0" fontAlgn="b"/>
                      <a:r>
                        <a:rPr lang="en-US" sz="1800" b="1">
                          <a:solidFill>
                            <a:srgbClr val="FFFFFF"/>
                          </a:solidFill>
                          <a:effectLst/>
                          <a:latin typeface="Tw Cen MT" panose="020B0602020104020603" pitchFamily="34" charset="0"/>
                        </a:rPr>
                        <a:t>label</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39BFF"/>
                    </a:solidFill>
                  </a:tcPr>
                </a:tc>
                <a:tc>
                  <a:txBody>
                    <a:bodyPr/>
                    <a:lstStyle/>
                    <a:p>
                      <a:pPr algn="ctr" rtl="0" fontAlgn="b"/>
                      <a:r>
                        <a:rPr lang="en-US" sz="1800" b="1">
                          <a:solidFill>
                            <a:srgbClr val="FFFFFF"/>
                          </a:solidFill>
                          <a:effectLst/>
                          <a:latin typeface="Tw Cen MT" panose="020B0602020104020603" pitchFamily="34" charset="0"/>
                        </a:rPr>
                        <a:t>Count</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39BFF"/>
                    </a:solidFill>
                  </a:tcPr>
                </a:tc>
                <a:extLst>
                  <a:ext uri="{0D108BD9-81ED-4DB2-BD59-A6C34878D82A}">
                    <a16:rowId xmlns:a16="http://schemas.microsoft.com/office/drawing/2014/main" val="10000"/>
                  </a:ext>
                </a:extLst>
              </a:tr>
              <a:tr h="440360">
                <a:tc>
                  <a:txBody>
                    <a:bodyPr/>
                    <a:lstStyle/>
                    <a:p>
                      <a:pPr algn="ctr" rtl="0" fontAlgn="b"/>
                      <a:r>
                        <a:rPr lang="en-US" sz="1600" b="0" dirty="0">
                          <a:effectLst/>
                          <a:latin typeface="Tw Cen MT" panose="020B0602020104020603" pitchFamily="34" charset="0"/>
                        </a:rPr>
                        <a:t>50971</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Sodium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3022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1"/>
                  </a:ext>
                </a:extLst>
              </a:tr>
              <a:tr h="440360">
                <a:tc>
                  <a:txBody>
                    <a:bodyPr/>
                    <a:lstStyle/>
                    <a:p>
                      <a:pPr algn="ctr" rtl="0" fontAlgn="b"/>
                      <a:r>
                        <a:rPr lang="en-US" sz="1600" b="0">
                          <a:effectLst/>
                          <a:latin typeface="Tw Cen MT" panose="020B0602020104020603" pitchFamily="34" charset="0"/>
                        </a:rPr>
                        <a:t>50983</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Chloride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3007</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2"/>
                  </a:ext>
                </a:extLst>
              </a:tr>
              <a:tr h="440360">
                <a:tc>
                  <a:txBody>
                    <a:bodyPr/>
                    <a:lstStyle/>
                    <a:p>
                      <a:pPr algn="ctr" rtl="0" fontAlgn="b"/>
                      <a:r>
                        <a:rPr lang="en-US" sz="1600" b="0">
                          <a:effectLst/>
                          <a:latin typeface="Tw Cen MT" panose="020B0602020104020603" pitchFamily="34" charset="0"/>
                        </a:rPr>
                        <a:t>50912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3003</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3"/>
                  </a:ext>
                </a:extLst>
              </a:tr>
              <a:tr h="440360">
                <a:tc>
                  <a:txBody>
                    <a:bodyPr/>
                    <a:lstStyle/>
                    <a:p>
                      <a:pPr algn="ctr" rtl="0" fontAlgn="b"/>
                      <a:r>
                        <a:rPr lang="en-US" sz="1600" b="0">
                          <a:effectLst/>
                          <a:latin typeface="Tw Cen MT" panose="020B0602020104020603" pitchFamily="34" charset="0"/>
                        </a:rPr>
                        <a:t>50902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2981</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6"/>
                  </a:ext>
                </a:extLst>
              </a:tr>
              <a:tr h="440360">
                <a:tc>
                  <a:txBody>
                    <a:bodyPr/>
                    <a:lstStyle/>
                    <a:p>
                      <a:pPr algn="ctr" rtl="0" fontAlgn="b"/>
                      <a:r>
                        <a:rPr lang="en-US" sz="1600" b="0">
                          <a:effectLst/>
                          <a:latin typeface="Tw Cen MT" panose="020B0602020104020603" pitchFamily="34" charset="0"/>
                        </a:rPr>
                        <a:t>51006</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Urea Nitrogen</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2974</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391442035"/>
                  </a:ext>
                </a:extLst>
              </a:tr>
            </a:tbl>
          </a:graphicData>
        </a:graphic>
      </p:graphicFrame>
      <p:sp>
        <p:nvSpPr>
          <p:cNvPr id="5" name="Rectangle 4">
            <a:extLst>
              <a:ext uri="{FF2B5EF4-FFF2-40B4-BE49-F238E27FC236}">
                <a16:creationId xmlns:a16="http://schemas.microsoft.com/office/drawing/2014/main" id="{2CCC52EE-6FE0-CAD4-500E-EFA4D2B872E2}"/>
              </a:ext>
            </a:extLst>
          </p:cNvPr>
          <p:cNvSpPr/>
          <p:nvPr/>
        </p:nvSpPr>
        <p:spPr>
          <a:xfrm>
            <a:off x="7445022" y="5401733"/>
            <a:ext cx="4222044" cy="1936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FA3755B-B1D8-19F6-34F8-C510A28ABBCE}"/>
              </a:ext>
            </a:extLst>
          </p:cNvPr>
          <p:cNvSpPr txBox="1">
            <a:spLocks/>
          </p:cNvSpPr>
          <p:nvPr/>
        </p:nvSpPr>
        <p:spPr>
          <a:xfrm>
            <a:off x="1176528" y="7376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a:lstStyle>
          <a:p>
            <a:pPr algn="ctr">
              <a:buClrTx/>
              <a:buFontTx/>
            </a:pPr>
            <a:r>
              <a:rPr lang="en-US" sz="6600">
                <a:solidFill>
                  <a:srgbClr val="000000"/>
                </a:solidFill>
              </a:rPr>
              <a:t>xxxx_join()</a:t>
            </a:r>
            <a:endParaRPr lang="en-US" sz="6600" dirty="0"/>
          </a:p>
        </p:txBody>
      </p:sp>
    </p:spTree>
    <p:extLst>
      <p:ext uri="{BB962C8B-B14F-4D97-AF65-F5344CB8AC3E}">
        <p14:creationId xmlns:p14="http://schemas.microsoft.com/office/powerpoint/2010/main" val="3361669263"/>
      </p:ext>
    </p:extLst>
  </p:cSld>
  <p:clrMapOvr>
    <a:masterClrMapping/>
  </p:clrMapOvr>
  <mc:AlternateContent xmlns:mc="http://schemas.openxmlformats.org/markup-compatibility/2006" xmlns:p159="http://schemas.microsoft.com/office/powerpoint/2015/09/main">
    <mc:Choice Requires="p159">
      <p:transition advTm="0">
        <p159:morph option="byObject"/>
      </p:transition>
    </mc:Choice>
    <mc:Fallback xmlns="">
      <p:transition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EACDCA-C55A-887F-73D8-3072C43CD38A}"/>
              </a:ext>
            </a:extLst>
          </p:cNvPr>
          <p:cNvSpPr>
            <a:spLocks noGrp="1"/>
          </p:cNvSpPr>
          <p:nvPr>
            <p:ph type="title"/>
          </p:nvPr>
        </p:nvSpPr>
        <p:spPr/>
        <p:txBody>
          <a:bodyPr/>
          <a:lstStyle/>
          <a:p>
            <a:endParaRPr lang="en-US"/>
          </a:p>
        </p:txBody>
      </p:sp>
      <p:graphicFrame>
        <p:nvGraphicFramePr>
          <p:cNvPr id="14" name="Google Shape;147;p18">
            <a:extLst>
              <a:ext uri="{FF2B5EF4-FFF2-40B4-BE49-F238E27FC236}">
                <a16:creationId xmlns:a16="http://schemas.microsoft.com/office/drawing/2014/main" id="{9F288B88-97AF-B95A-E61A-419B02A387D8}"/>
              </a:ext>
            </a:extLst>
          </p:cNvPr>
          <p:cNvGraphicFramePr/>
          <p:nvPr/>
        </p:nvGraphicFramePr>
        <p:xfrm>
          <a:off x="458146" y="3640666"/>
          <a:ext cx="1770876"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Count</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50971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50983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50912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50902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51006</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8" name="Google Shape;147;p18">
            <a:extLst>
              <a:ext uri="{FF2B5EF4-FFF2-40B4-BE49-F238E27FC236}">
                <a16:creationId xmlns:a16="http://schemas.microsoft.com/office/drawing/2014/main" id="{16C7A5A7-8116-DAB4-E517-2818B527C6AA}"/>
              </a:ext>
            </a:extLst>
          </p:cNvPr>
          <p:cNvGraphicFramePr/>
          <p:nvPr/>
        </p:nvGraphicFramePr>
        <p:xfrm>
          <a:off x="3637844" y="3635021"/>
          <a:ext cx="2571461"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a:effectLst/>
                          <a:latin typeface="Tw Cen MT" panose="020B0602020104020603" pitchFamily="34" charset="0"/>
                        </a:rPr>
                        <a:t>50983</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Chloride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r>
                        <a:rPr lang="en-US" sz="1600" b="0">
                          <a:effectLst/>
                          <a:latin typeface="Tw Cen MT" panose="020B0602020104020603" pitchFamily="34" charset="0"/>
                        </a:rPr>
                        <a:t>51006</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sp>
        <p:nvSpPr>
          <p:cNvPr id="44" name="Equals 43">
            <a:extLst>
              <a:ext uri="{FF2B5EF4-FFF2-40B4-BE49-F238E27FC236}">
                <a16:creationId xmlns:a16="http://schemas.microsoft.com/office/drawing/2014/main" id="{7229E503-56A4-3C8B-8AAA-A7C25837C0F2}"/>
              </a:ext>
            </a:extLst>
          </p:cNvPr>
          <p:cNvSpPr/>
          <p:nvPr/>
        </p:nvSpPr>
        <p:spPr>
          <a:xfrm>
            <a:off x="6564489" y="4611511"/>
            <a:ext cx="886178" cy="75071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a:extLst>
              <a:ext uri="{FF2B5EF4-FFF2-40B4-BE49-F238E27FC236}">
                <a16:creationId xmlns:a16="http://schemas.microsoft.com/office/drawing/2014/main" id="{AFF36B30-2B02-04E8-7744-4A1FFCF5B156}"/>
              </a:ext>
            </a:extLst>
          </p:cNvPr>
          <p:cNvSpPr/>
          <p:nvPr/>
        </p:nvSpPr>
        <p:spPr>
          <a:xfrm>
            <a:off x="502356" y="5390444"/>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7475295-D736-6435-F0BC-1C30A7420E70}"/>
              </a:ext>
            </a:extLst>
          </p:cNvPr>
          <p:cNvSpPr/>
          <p:nvPr/>
        </p:nvSpPr>
        <p:spPr>
          <a:xfrm>
            <a:off x="3787423" y="4103512"/>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Left-Right 1">
            <a:extLst>
              <a:ext uri="{FF2B5EF4-FFF2-40B4-BE49-F238E27FC236}">
                <a16:creationId xmlns:a16="http://schemas.microsoft.com/office/drawing/2014/main" id="{C0C0690A-2735-BD89-470E-E736B5FFF608}"/>
              </a:ext>
            </a:extLst>
          </p:cNvPr>
          <p:cNvSpPr/>
          <p:nvPr/>
        </p:nvSpPr>
        <p:spPr>
          <a:xfrm rot="19956558">
            <a:off x="1285205" y="4825340"/>
            <a:ext cx="2543413" cy="21986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Google Shape;147;p18">
            <a:extLst>
              <a:ext uri="{FF2B5EF4-FFF2-40B4-BE49-F238E27FC236}">
                <a16:creationId xmlns:a16="http://schemas.microsoft.com/office/drawing/2014/main" id="{E18C1989-F1F0-2A0E-015E-F0A150DE5983}"/>
              </a:ext>
            </a:extLst>
          </p:cNvPr>
          <p:cNvGraphicFramePr/>
          <p:nvPr>
            <p:extLst>
              <p:ext uri="{D42A27DB-BD31-4B8C-83A1-F6EECF244321}">
                <p14:modId xmlns:p14="http://schemas.microsoft.com/office/powerpoint/2010/main" val="4078724451"/>
              </p:ext>
            </p:extLst>
          </p:nvPr>
        </p:nvGraphicFramePr>
        <p:xfrm>
          <a:off x="7793566" y="3657040"/>
          <a:ext cx="3562190"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944723">
                  <a:extLst>
                    <a:ext uri="{9D8B030D-6E8A-4147-A177-3AD203B41FA5}">
                      <a16:colId xmlns:a16="http://schemas.microsoft.com/office/drawing/2014/main" val="20000"/>
                    </a:ext>
                  </a:extLst>
                </a:gridCol>
                <a:gridCol w="1323858">
                  <a:extLst>
                    <a:ext uri="{9D8B030D-6E8A-4147-A177-3AD203B41FA5}">
                      <a16:colId xmlns:a16="http://schemas.microsoft.com/office/drawing/2014/main" val="20001"/>
                    </a:ext>
                  </a:extLst>
                </a:gridCol>
                <a:gridCol w="1293609">
                  <a:extLst>
                    <a:ext uri="{9D8B030D-6E8A-4147-A177-3AD203B41FA5}">
                      <a16:colId xmlns:a16="http://schemas.microsoft.com/office/drawing/2014/main" val="685817056"/>
                    </a:ext>
                  </a:extLst>
                </a:gridCol>
              </a:tblGrid>
              <a:tr h="440360">
                <a:tc>
                  <a:txBody>
                    <a:bodyPr/>
                    <a:lstStyle/>
                    <a:p>
                      <a:pPr algn="ctr" rtl="0" fontAlgn="b"/>
                      <a:r>
                        <a:rPr lang="en-US" sz="1800" b="1" dirty="0" err="1">
                          <a:solidFill>
                            <a:srgbClr val="FFFFFF"/>
                          </a:solidFill>
                          <a:effectLst/>
                          <a:latin typeface="Tw Cen MT" panose="020B0602020104020603" pitchFamily="34" charset="0"/>
                        </a:rPr>
                        <a:t>ItemID</a:t>
                      </a:r>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39BFF"/>
                    </a:solidFill>
                  </a:tcPr>
                </a:tc>
                <a:tc>
                  <a:txBody>
                    <a:bodyPr/>
                    <a:lstStyle/>
                    <a:p>
                      <a:pPr algn="ctr" rtl="0" fontAlgn="b"/>
                      <a:r>
                        <a:rPr lang="en-US" sz="1800" b="1">
                          <a:solidFill>
                            <a:srgbClr val="FFFFFF"/>
                          </a:solidFill>
                          <a:effectLst/>
                          <a:latin typeface="Tw Cen MT" panose="020B0602020104020603" pitchFamily="34" charset="0"/>
                        </a:rPr>
                        <a:t>label</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39BFF"/>
                    </a:solidFill>
                  </a:tcPr>
                </a:tc>
                <a:tc>
                  <a:txBody>
                    <a:bodyPr/>
                    <a:lstStyle/>
                    <a:p>
                      <a:pPr algn="ctr" rtl="0" fontAlgn="b"/>
                      <a:r>
                        <a:rPr lang="en-US" sz="1800" b="1">
                          <a:solidFill>
                            <a:srgbClr val="FFFFFF"/>
                          </a:solidFill>
                          <a:effectLst/>
                          <a:latin typeface="Tw Cen MT" panose="020B0602020104020603" pitchFamily="34" charset="0"/>
                        </a:rPr>
                        <a:t>Count</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39BFF"/>
                    </a:solidFill>
                  </a:tcPr>
                </a:tc>
                <a:extLst>
                  <a:ext uri="{0D108BD9-81ED-4DB2-BD59-A6C34878D82A}">
                    <a16:rowId xmlns:a16="http://schemas.microsoft.com/office/drawing/2014/main" val="10000"/>
                  </a:ext>
                </a:extLst>
              </a:tr>
              <a:tr h="440360">
                <a:tc>
                  <a:txBody>
                    <a:bodyPr/>
                    <a:lstStyle/>
                    <a:p>
                      <a:pPr algn="ctr" rtl="0" fontAlgn="b"/>
                      <a:r>
                        <a:rPr lang="en-US" sz="1600" b="0" dirty="0">
                          <a:effectLst/>
                          <a:latin typeface="Tw Cen MT" panose="020B0602020104020603" pitchFamily="34" charset="0"/>
                        </a:rPr>
                        <a:t>50971</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Sodium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3022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1"/>
                  </a:ext>
                </a:extLst>
              </a:tr>
              <a:tr h="440360">
                <a:tc>
                  <a:txBody>
                    <a:bodyPr/>
                    <a:lstStyle/>
                    <a:p>
                      <a:pPr algn="ctr" rtl="0" fontAlgn="b"/>
                      <a:r>
                        <a:rPr lang="en-US" sz="1600" b="0">
                          <a:effectLst/>
                          <a:latin typeface="Tw Cen MT" panose="020B0602020104020603" pitchFamily="34" charset="0"/>
                        </a:rPr>
                        <a:t>50983</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Chloride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3007</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2"/>
                  </a:ext>
                </a:extLst>
              </a:tr>
              <a:tr h="440360">
                <a:tc>
                  <a:txBody>
                    <a:bodyPr/>
                    <a:lstStyle/>
                    <a:p>
                      <a:pPr algn="ctr" rtl="0" fontAlgn="b"/>
                      <a:r>
                        <a:rPr lang="en-US" sz="1600" b="0">
                          <a:effectLst/>
                          <a:latin typeface="Tw Cen MT" panose="020B0602020104020603" pitchFamily="34" charset="0"/>
                        </a:rPr>
                        <a:t>50912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3003</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3"/>
                  </a:ext>
                </a:extLst>
              </a:tr>
              <a:tr h="440360">
                <a:tc>
                  <a:txBody>
                    <a:bodyPr/>
                    <a:lstStyle/>
                    <a:p>
                      <a:pPr algn="ctr" rtl="0" fontAlgn="b"/>
                      <a:r>
                        <a:rPr lang="en-US" sz="1600" b="0">
                          <a:effectLst/>
                          <a:latin typeface="Tw Cen MT" panose="020B0602020104020603" pitchFamily="34" charset="0"/>
                        </a:rPr>
                        <a:t>50902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2981</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6"/>
                  </a:ext>
                </a:extLst>
              </a:tr>
              <a:tr h="440360">
                <a:tc>
                  <a:txBody>
                    <a:bodyPr/>
                    <a:lstStyle/>
                    <a:p>
                      <a:pPr algn="ctr" rtl="0" fontAlgn="b"/>
                      <a:r>
                        <a:rPr lang="en-US" sz="1600" b="0">
                          <a:effectLst/>
                          <a:latin typeface="Tw Cen MT" panose="020B0602020104020603" pitchFamily="34" charset="0"/>
                        </a:rPr>
                        <a:t>51006</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Urea Nitrogen</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2974</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391442035"/>
                  </a:ext>
                </a:extLst>
              </a:tr>
            </a:tbl>
          </a:graphicData>
        </a:graphic>
      </p:graphicFrame>
      <p:sp>
        <p:nvSpPr>
          <p:cNvPr id="5" name="Rectangle 4">
            <a:extLst>
              <a:ext uri="{FF2B5EF4-FFF2-40B4-BE49-F238E27FC236}">
                <a16:creationId xmlns:a16="http://schemas.microsoft.com/office/drawing/2014/main" id="{C6879E49-19A2-81DC-C939-EEC7FA67A0DC}"/>
              </a:ext>
            </a:extLst>
          </p:cNvPr>
          <p:cNvSpPr/>
          <p:nvPr/>
        </p:nvSpPr>
        <p:spPr>
          <a:xfrm>
            <a:off x="7411155" y="5873045"/>
            <a:ext cx="4222044" cy="1936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C236A91-2E93-49AD-43ED-E034E02C4D57}"/>
              </a:ext>
            </a:extLst>
          </p:cNvPr>
          <p:cNvSpPr txBox="1">
            <a:spLocks/>
          </p:cNvSpPr>
          <p:nvPr/>
        </p:nvSpPr>
        <p:spPr>
          <a:xfrm>
            <a:off x="1176528" y="7376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a:lstStyle>
          <a:p>
            <a:pPr algn="ctr">
              <a:buClrTx/>
              <a:buFontTx/>
            </a:pPr>
            <a:r>
              <a:rPr lang="en-US" sz="6600">
                <a:solidFill>
                  <a:srgbClr val="000000"/>
                </a:solidFill>
              </a:rPr>
              <a:t>xxxx_join()</a:t>
            </a:r>
            <a:endParaRPr lang="en-US" sz="6600" dirty="0"/>
          </a:p>
        </p:txBody>
      </p:sp>
    </p:spTree>
    <p:extLst>
      <p:ext uri="{BB962C8B-B14F-4D97-AF65-F5344CB8AC3E}">
        <p14:creationId xmlns:p14="http://schemas.microsoft.com/office/powerpoint/2010/main" val="2634188816"/>
      </p:ext>
    </p:extLst>
  </p:cSld>
  <p:clrMapOvr>
    <a:masterClrMapping/>
  </p:clrMapOvr>
  <mc:AlternateContent xmlns:mc="http://schemas.openxmlformats.org/markup-compatibility/2006" xmlns:p159="http://schemas.microsoft.com/office/powerpoint/2015/09/main">
    <mc:Choice Requires="p159">
      <p:transition advTm="0">
        <p159:morph option="byObject"/>
      </p:transition>
    </mc:Choice>
    <mc:Fallback xmlns="">
      <p:transition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EACDCA-C55A-887F-73D8-3072C43CD38A}"/>
              </a:ext>
            </a:extLst>
          </p:cNvPr>
          <p:cNvSpPr>
            <a:spLocks noGrp="1"/>
          </p:cNvSpPr>
          <p:nvPr>
            <p:ph type="title"/>
          </p:nvPr>
        </p:nvSpPr>
        <p:spPr/>
        <p:txBody>
          <a:bodyPr/>
          <a:lstStyle/>
          <a:p>
            <a:endParaRPr lang="en-US"/>
          </a:p>
        </p:txBody>
      </p:sp>
      <p:graphicFrame>
        <p:nvGraphicFramePr>
          <p:cNvPr id="14" name="Google Shape;147;p18">
            <a:extLst>
              <a:ext uri="{FF2B5EF4-FFF2-40B4-BE49-F238E27FC236}">
                <a16:creationId xmlns:a16="http://schemas.microsoft.com/office/drawing/2014/main" id="{9F288B88-97AF-B95A-E61A-419B02A387D8}"/>
              </a:ext>
            </a:extLst>
          </p:cNvPr>
          <p:cNvGraphicFramePr/>
          <p:nvPr/>
        </p:nvGraphicFramePr>
        <p:xfrm>
          <a:off x="458146" y="3640666"/>
          <a:ext cx="1770876"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Count</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50971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50983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50912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50902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51006</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8" name="Google Shape;147;p18">
            <a:extLst>
              <a:ext uri="{FF2B5EF4-FFF2-40B4-BE49-F238E27FC236}">
                <a16:creationId xmlns:a16="http://schemas.microsoft.com/office/drawing/2014/main" id="{16C7A5A7-8116-DAB4-E517-2818B527C6AA}"/>
              </a:ext>
            </a:extLst>
          </p:cNvPr>
          <p:cNvGraphicFramePr/>
          <p:nvPr>
            <p:extLst>
              <p:ext uri="{D42A27DB-BD31-4B8C-83A1-F6EECF244321}">
                <p14:modId xmlns:p14="http://schemas.microsoft.com/office/powerpoint/2010/main" val="1421875693"/>
              </p:ext>
            </p:extLst>
          </p:nvPr>
        </p:nvGraphicFramePr>
        <p:xfrm>
          <a:off x="3637844" y="3635021"/>
          <a:ext cx="2571461"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a:effectLst/>
                          <a:latin typeface="Tw Cen MT" panose="020B0602020104020603" pitchFamily="34" charset="0"/>
                        </a:rPr>
                        <a:t>50983</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Chloride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r>
                        <a:rPr lang="en-US" sz="1600" b="0">
                          <a:effectLst/>
                          <a:latin typeface="Tw Cen MT" panose="020B0602020104020603" pitchFamily="34" charset="0"/>
                        </a:rPr>
                        <a:t>51006</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sp>
        <p:nvSpPr>
          <p:cNvPr id="44" name="Equals 43">
            <a:extLst>
              <a:ext uri="{FF2B5EF4-FFF2-40B4-BE49-F238E27FC236}">
                <a16:creationId xmlns:a16="http://schemas.microsoft.com/office/drawing/2014/main" id="{7229E503-56A4-3C8B-8AAA-A7C25837C0F2}"/>
              </a:ext>
            </a:extLst>
          </p:cNvPr>
          <p:cNvSpPr/>
          <p:nvPr/>
        </p:nvSpPr>
        <p:spPr>
          <a:xfrm>
            <a:off x="6564489" y="4611511"/>
            <a:ext cx="886178" cy="75071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a:extLst>
              <a:ext uri="{FF2B5EF4-FFF2-40B4-BE49-F238E27FC236}">
                <a16:creationId xmlns:a16="http://schemas.microsoft.com/office/drawing/2014/main" id="{AFF36B30-2B02-04E8-7744-4A1FFCF5B156}"/>
              </a:ext>
            </a:extLst>
          </p:cNvPr>
          <p:cNvSpPr/>
          <p:nvPr/>
        </p:nvSpPr>
        <p:spPr>
          <a:xfrm>
            <a:off x="502356" y="5858932"/>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7475295-D736-6435-F0BC-1C30A7420E70}"/>
              </a:ext>
            </a:extLst>
          </p:cNvPr>
          <p:cNvSpPr/>
          <p:nvPr/>
        </p:nvSpPr>
        <p:spPr>
          <a:xfrm>
            <a:off x="3787423" y="5864564"/>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Left-Right 1">
            <a:extLst>
              <a:ext uri="{FF2B5EF4-FFF2-40B4-BE49-F238E27FC236}">
                <a16:creationId xmlns:a16="http://schemas.microsoft.com/office/drawing/2014/main" id="{7E5813AE-D336-F2B7-D65E-29CAE9507028}"/>
              </a:ext>
            </a:extLst>
          </p:cNvPr>
          <p:cNvSpPr/>
          <p:nvPr/>
        </p:nvSpPr>
        <p:spPr>
          <a:xfrm>
            <a:off x="1386805" y="5937295"/>
            <a:ext cx="2248217" cy="226438"/>
          </a:xfrm>
          <a:prstGeom prst="leftRightArrow">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Google Shape;147;p18">
            <a:extLst>
              <a:ext uri="{FF2B5EF4-FFF2-40B4-BE49-F238E27FC236}">
                <a16:creationId xmlns:a16="http://schemas.microsoft.com/office/drawing/2014/main" id="{FBCB5746-F456-AEEF-948D-9DE3717EC0FC}"/>
              </a:ext>
            </a:extLst>
          </p:cNvPr>
          <p:cNvGraphicFramePr/>
          <p:nvPr>
            <p:extLst>
              <p:ext uri="{D42A27DB-BD31-4B8C-83A1-F6EECF244321}">
                <p14:modId xmlns:p14="http://schemas.microsoft.com/office/powerpoint/2010/main" val="4078724451"/>
              </p:ext>
            </p:extLst>
          </p:nvPr>
        </p:nvGraphicFramePr>
        <p:xfrm>
          <a:off x="7793566" y="3657040"/>
          <a:ext cx="3562190"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944723">
                  <a:extLst>
                    <a:ext uri="{9D8B030D-6E8A-4147-A177-3AD203B41FA5}">
                      <a16:colId xmlns:a16="http://schemas.microsoft.com/office/drawing/2014/main" val="20000"/>
                    </a:ext>
                  </a:extLst>
                </a:gridCol>
                <a:gridCol w="1323858">
                  <a:extLst>
                    <a:ext uri="{9D8B030D-6E8A-4147-A177-3AD203B41FA5}">
                      <a16:colId xmlns:a16="http://schemas.microsoft.com/office/drawing/2014/main" val="20001"/>
                    </a:ext>
                  </a:extLst>
                </a:gridCol>
                <a:gridCol w="1293609">
                  <a:extLst>
                    <a:ext uri="{9D8B030D-6E8A-4147-A177-3AD203B41FA5}">
                      <a16:colId xmlns:a16="http://schemas.microsoft.com/office/drawing/2014/main" val="685817056"/>
                    </a:ext>
                  </a:extLst>
                </a:gridCol>
              </a:tblGrid>
              <a:tr h="440360">
                <a:tc>
                  <a:txBody>
                    <a:bodyPr/>
                    <a:lstStyle/>
                    <a:p>
                      <a:pPr algn="ctr" rtl="0" fontAlgn="b"/>
                      <a:r>
                        <a:rPr lang="en-US" sz="1800" b="1" dirty="0" err="1">
                          <a:solidFill>
                            <a:srgbClr val="FFFFFF"/>
                          </a:solidFill>
                          <a:effectLst/>
                          <a:latin typeface="Tw Cen MT" panose="020B0602020104020603" pitchFamily="34" charset="0"/>
                        </a:rPr>
                        <a:t>ItemID</a:t>
                      </a:r>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39BFF"/>
                    </a:solidFill>
                  </a:tcPr>
                </a:tc>
                <a:tc>
                  <a:txBody>
                    <a:bodyPr/>
                    <a:lstStyle/>
                    <a:p>
                      <a:pPr algn="ctr" rtl="0" fontAlgn="b"/>
                      <a:r>
                        <a:rPr lang="en-US" sz="1800" b="1">
                          <a:solidFill>
                            <a:srgbClr val="FFFFFF"/>
                          </a:solidFill>
                          <a:effectLst/>
                          <a:latin typeface="Tw Cen MT" panose="020B0602020104020603" pitchFamily="34" charset="0"/>
                        </a:rPr>
                        <a:t>label</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39BFF"/>
                    </a:solidFill>
                  </a:tcPr>
                </a:tc>
                <a:tc>
                  <a:txBody>
                    <a:bodyPr/>
                    <a:lstStyle/>
                    <a:p>
                      <a:pPr algn="ctr" rtl="0" fontAlgn="b"/>
                      <a:r>
                        <a:rPr lang="en-US" sz="1800" b="1">
                          <a:solidFill>
                            <a:srgbClr val="FFFFFF"/>
                          </a:solidFill>
                          <a:effectLst/>
                          <a:latin typeface="Tw Cen MT" panose="020B0602020104020603" pitchFamily="34" charset="0"/>
                        </a:rPr>
                        <a:t>Count</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39BFF"/>
                    </a:solidFill>
                  </a:tcPr>
                </a:tc>
                <a:extLst>
                  <a:ext uri="{0D108BD9-81ED-4DB2-BD59-A6C34878D82A}">
                    <a16:rowId xmlns:a16="http://schemas.microsoft.com/office/drawing/2014/main" val="10000"/>
                  </a:ext>
                </a:extLst>
              </a:tr>
              <a:tr h="440360">
                <a:tc>
                  <a:txBody>
                    <a:bodyPr/>
                    <a:lstStyle/>
                    <a:p>
                      <a:pPr algn="ctr" rtl="0" fontAlgn="b"/>
                      <a:r>
                        <a:rPr lang="en-US" sz="1600" b="0" dirty="0">
                          <a:effectLst/>
                          <a:latin typeface="Tw Cen MT" panose="020B0602020104020603" pitchFamily="34" charset="0"/>
                        </a:rPr>
                        <a:t>50971</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Sodium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3022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1"/>
                  </a:ext>
                </a:extLst>
              </a:tr>
              <a:tr h="440360">
                <a:tc>
                  <a:txBody>
                    <a:bodyPr/>
                    <a:lstStyle/>
                    <a:p>
                      <a:pPr algn="ctr" rtl="0" fontAlgn="b"/>
                      <a:r>
                        <a:rPr lang="en-US" sz="1600" b="0">
                          <a:effectLst/>
                          <a:latin typeface="Tw Cen MT" panose="020B0602020104020603" pitchFamily="34" charset="0"/>
                        </a:rPr>
                        <a:t>50983</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Chloride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3007</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2"/>
                  </a:ext>
                </a:extLst>
              </a:tr>
              <a:tr h="440360">
                <a:tc>
                  <a:txBody>
                    <a:bodyPr/>
                    <a:lstStyle/>
                    <a:p>
                      <a:pPr algn="ctr" rtl="0" fontAlgn="b"/>
                      <a:r>
                        <a:rPr lang="en-US" sz="1600" b="0">
                          <a:effectLst/>
                          <a:latin typeface="Tw Cen MT" panose="020B0602020104020603" pitchFamily="34" charset="0"/>
                        </a:rPr>
                        <a:t>50912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3003</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3"/>
                  </a:ext>
                </a:extLst>
              </a:tr>
              <a:tr h="440360">
                <a:tc>
                  <a:txBody>
                    <a:bodyPr/>
                    <a:lstStyle/>
                    <a:p>
                      <a:pPr algn="ctr" rtl="0" fontAlgn="b"/>
                      <a:r>
                        <a:rPr lang="en-US" sz="1600" b="0">
                          <a:effectLst/>
                          <a:latin typeface="Tw Cen MT" panose="020B0602020104020603" pitchFamily="34" charset="0"/>
                        </a:rPr>
                        <a:t>50902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2981</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6"/>
                  </a:ext>
                </a:extLst>
              </a:tr>
              <a:tr h="440360">
                <a:tc>
                  <a:txBody>
                    <a:bodyPr/>
                    <a:lstStyle/>
                    <a:p>
                      <a:pPr algn="ctr" rtl="0" fontAlgn="b"/>
                      <a:r>
                        <a:rPr lang="en-US" sz="1600" b="0">
                          <a:effectLst/>
                          <a:latin typeface="Tw Cen MT" panose="020B0602020104020603" pitchFamily="34" charset="0"/>
                        </a:rPr>
                        <a:t>51006</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Urea Nitrogen</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2974</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391442035"/>
                  </a:ext>
                </a:extLst>
              </a:tr>
            </a:tbl>
          </a:graphicData>
        </a:graphic>
      </p:graphicFrame>
      <p:sp>
        <p:nvSpPr>
          <p:cNvPr id="5" name="Title 1">
            <a:extLst>
              <a:ext uri="{FF2B5EF4-FFF2-40B4-BE49-F238E27FC236}">
                <a16:creationId xmlns:a16="http://schemas.microsoft.com/office/drawing/2014/main" id="{54E04DDF-89A2-4900-FFB7-8449DDBFA4AA}"/>
              </a:ext>
            </a:extLst>
          </p:cNvPr>
          <p:cNvSpPr txBox="1">
            <a:spLocks/>
          </p:cNvSpPr>
          <p:nvPr/>
        </p:nvSpPr>
        <p:spPr>
          <a:xfrm>
            <a:off x="1176528" y="7376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a:lstStyle>
          <a:p>
            <a:pPr algn="ctr">
              <a:buClrTx/>
              <a:buFontTx/>
            </a:pPr>
            <a:r>
              <a:rPr lang="en-US" sz="6600">
                <a:solidFill>
                  <a:srgbClr val="000000"/>
                </a:solidFill>
              </a:rPr>
              <a:t>xxxx_join()</a:t>
            </a:r>
            <a:endParaRPr lang="en-US" sz="6600" dirty="0"/>
          </a:p>
        </p:txBody>
      </p:sp>
    </p:spTree>
    <p:extLst>
      <p:ext uri="{BB962C8B-B14F-4D97-AF65-F5344CB8AC3E}">
        <p14:creationId xmlns:p14="http://schemas.microsoft.com/office/powerpoint/2010/main" val="31035384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xfrm>
            <a:off x="1113368" y="865097"/>
            <a:ext cx="11250082" cy="777536"/>
          </a:xfrm>
          <a:prstGeom prst="rect">
            <a:avLst/>
          </a:prstGeom>
          <a:noFill/>
          <a:ln>
            <a:noFill/>
          </a:ln>
        </p:spPr>
        <p:txBody>
          <a:bodyPr spcFirstLastPara="1" wrap="square" lIns="0" tIns="6455" rIns="0" bIns="0" anchor="ctr" anchorCtr="0">
            <a:noAutofit/>
          </a:bodyPr>
          <a:lstStyle/>
          <a:p>
            <a:pPr marL="6803"/>
            <a:r>
              <a:rPr lang="en-US" sz="6000" dirty="0">
                <a:solidFill>
                  <a:srgbClr val="000000"/>
                </a:solidFill>
                <a:latin typeface="+mj-lt"/>
              </a:rPr>
              <a:t>Joins in R</a:t>
            </a:r>
            <a:endParaRPr sz="6000" dirty="0">
              <a:latin typeface="+mj-lt"/>
            </a:endParaRPr>
          </a:p>
        </p:txBody>
      </p:sp>
      <p:sp>
        <p:nvSpPr>
          <p:cNvPr id="8" name="Google Shape;123;p16"/>
          <p:cNvSpPr txBox="1">
            <a:spLocks/>
          </p:cNvSpPr>
          <p:nvPr/>
        </p:nvSpPr>
        <p:spPr>
          <a:xfrm>
            <a:off x="1167050" y="2121356"/>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3" name="Slide Number Placeholder 2"/>
          <p:cNvSpPr>
            <a:spLocks noGrp="1"/>
          </p:cNvSpPr>
          <p:nvPr>
            <p:ph type="sldNum" idx="12"/>
          </p:nvPr>
        </p:nvSpPr>
        <p:spPr>
          <a:xfrm>
            <a:off x="9309390" y="6440416"/>
            <a:ext cx="2804134" cy="342964"/>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20" name="Google Shape;123;p16">
            <a:extLst>
              <a:ext uri="{FF2B5EF4-FFF2-40B4-BE49-F238E27FC236}">
                <a16:creationId xmlns:a16="http://schemas.microsoft.com/office/drawing/2014/main" id="{7358E167-F01A-D173-1A90-664ED1A6543E}"/>
              </a:ext>
            </a:extLst>
          </p:cNvPr>
          <p:cNvSpPr txBox="1">
            <a:spLocks/>
          </p:cNvSpPr>
          <p:nvPr/>
        </p:nvSpPr>
        <p:spPr>
          <a:xfrm>
            <a:off x="1167049" y="3228234"/>
            <a:ext cx="599242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21" name="Google Shape;123;p16">
            <a:extLst>
              <a:ext uri="{FF2B5EF4-FFF2-40B4-BE49-F238E27FC236}">
                <a16:creationId xmlns:a16="http://schemas.microsoft.com/office/drawing/2014/main" id="{0C226EA5-6C7F-69C2-27B7-B7DD9EAE31B4}"/>
              </a:ext>
            </a:extLst>
          </p:cNvPr>
          <p:cNvSpPr txBox="1">
            <a:spLocks/>
          </p:cNvSpPr>
          <p:nvPr/>
        </p:nvSpPr>
        <p:spPr>
          <a:xfrm>
            <a:off x="1167049" y="4335112"/>
            <a:ext cx="599242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right_join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22" name="Google Shape;123;p16">
            <a:extLst>
              <a:ext uri="{FF2B5EF4-FFF2-40B4-BE49-F238E27FC236}">
                <a16:creationId xmlns:a16="http://schemas.microsoft.com/office/drawing/2014/main" id="{AA5D9CAB-45AC-4B5A-A48B-358EA9565D60}"/>
              </a:ext>
            </a:extLst>
          </p:cNvPr>
          <p:cNvSpPr txBox="1">
            <a:spLocks/>
          </p:cNvSpPr>
          <p:nvPr/>
        </p:nvSpPr>
        <p:spPr>
          <a:xfrm>
            <a:off x="1167049" y="5441990"/>
            <a:ext cx="599242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full_join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2" name="Google Shape;123;p16">
            <a:extLst>
              <a:ext uri="{FF2B5EF4-FFF2-40B4-BE49-F238E27FC236}">
                <a16:creationId xmlns:a16="http://schemas.microsoft.com/office/drawing/2014/main" id="{E02AA0EA-CBEB-48B3-AFF3-3E4EB852E678}"/>
              </a:ext>
            </a:extLst>
          </p:cNvPr>
          <p:cNvSpPr txBox="1">
            <a:spLocks/>
          </p:cNvSpPr>
          <p:nvPr/>
        </p:nvSpPr>
        <p:spPr>
          <a:xfrm>
            <a:off x="6339125" y="2111831"/>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semi_join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4" name="Google Shape;123;p16">
            <a:extLst>
              <a:ext uri="{FF2B5EF4-FFF2-40B4-BE49-F238E27FC236}">
                <a16:creationId xmlns:a16="http://schemas.microsoft.com/office/drawing/2014/main" id="{02E5B88B-08F3-38D9-02B4-9863A2D66FFF}"/>
              </a:ext>
            </a:extLst>
          </p:cNvPr>
          <p:cNvSpPr txBox="1">
            <a:spLocks/>
          </p:cNvSpPr>
          <p:nvPr/>
        </p:nvSpPr>
        <p:spPr>
          <a:xfrm>
            <a:off x="6339125" y="3228234"/>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anti_join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5" name="Google Shape;123;p16">
            <a:extLst>
              <a:ext uri="{FF2B5EF4-FFF2-40B4-BE49-F238E27FC236}">
                <a16:creationId xmlns:a16="http://schemas.microsoft.com/office/drawing/2014/main" id="{A55D1F08-82FD-E01A-E3F9-7B21956A554B}"/>
              </a:ext>
            </a:extLst>
          </p:cNvPr>
          <p:cNvSpPr txBox="1">
            <a:spLocks/>
          </p:cNvSpPr>
          <p:nvPr/>
        </p:nvSpPr>
        <p:spPr>
          <a:xfrm>
            <a:off x="6339125" y="4340681"/>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cross_join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6" name="Google Shape;123;p16">
            <a:extLst>
              <a:ext uri="{FF2B5EF4-FFF2-40B4-BE49-F238E27FC236}">
                <a16:creationId xmlns:a16="http://schemas.microsoft.com/office/drawing/2014/main" id="{8CD9DD89-816A-C23C-407D-3D1879E100E9}"/>
              </a:ext>
            </a:extLst>
          </p:cNvPr>
          <p:cNvSpPr txBox="1">
            <a:spLocks/>
          </p:cNvSpPr>
          <p:nvPr/>
        </p:nvSpPr>
        <p:spPr>
          <a:xfrm>
            <a:off x="6339125" y="5441990"/>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7" name="Rectangle 6">
            <a:extLst>
              <a:ext uri="{FF2B5EF4-FFF2-40B4-BE49-F238E27FC236}">
                <a16:creationId xmlns:a16="http://schemas.microsoft.com/office/drawing/2014/main" id="{F673E68D-9781-4288-E66F-EA629D33F667}"/>
              </a:ext>
            </a:extLst>
          </p:cNvPr>
          <p:cNvSpPr/>
          <p:nvPr/>
        </p:nvSpPr>
        <p:spPr>
          <a:xfrm>
            <a:off x="371475" y="2019300"/>
            <a:ext cx="11125200" cy="4562475"/>
          </a:xfrm>
          <a:prstGeom prst="rect">
            <a:avLst/>
          </a:prstGeom>
          <a:solidFill>
            <a:schemeClr val="bg1">
              <a:alpha val="9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7B76FF1-BE6F-2D3C-1F9E-0AE212478C0E}"/>
              </a:ext>
            </a:extLst>
          </p:cNvPr>
          <p:cNvSpPr txBox="1"/>
          <p:nvPr/>
        </p:nvSpPr>
        <p:spPr>
          <a:xfrm>
            <a:off x="6429375" y="1809750"/>
            <a:ext cx="4333874" cy="4154984"/>
          </a:xfrm>
          <a:prstGeom prst="rect">
            <a:avLst/>
          </a:prstGeom>
          <a:noFill/>
        </p:spPr>
        <p:txBody>
          <a:bodyPr wrap="square" rtlCol="0">
            <a:spAutoFit/>
          </a:bodyPr>
          <a:lstStyle/>
          <a:p>
            <a:pPr marL="342900" indent="-342900">
              <a:buAutoNum type="arabicPeriod"/>
            </a:pPr>
            <a:r>
              <a:rPr lang="en-US" sz="3600" dirty="0">
                <a:latin typeface="Aptos" panose="020B0004020202020204" pitchFamily="34" charset="0"/>
              </a:rPr>
              <a:t>Which </a:t>
            </a:r>
            <a:r>
              <a:rPr lang="en-US" sz="4000" b="1" dirty="0">
                <a:solidFill>
                  <a:schemeClr val="accent2"/>
                </a:solidFill>
                <a:latin typeface="Aptos" panose="020B0004020202020204" pitchFamily="34" charset="0"/>
              </a:rPr>
              <a:t>rows</a:t>
            </a:r>
            <a:r>
              <a:rPr lang="en-US" sz="3600" dirty="0">
                <a:latin typeface="Aptos" panose="020B0004020202020204" pitchFamily="34" charset="0"/>
              </a:rPr>
              <a:t> you want in the result</a:t>
            </a:r>
          </a:p>
          <a:p>
            <a:pPr marL="342900" indent="-342900">
              <a:buAutoNum type="arabicPeriod"/>
            </a:pPr>
            <a:r>
              <a:rPr lang="en-US" sz="3600" dirty="0">
                <a:latin typeface="Aptos" panose="020B0004020202020204" pitchFamily="34" charset="0"/>
              </a:rPr>
              <a:t>Which </a:t>
            </a:r>
            <a:r>
              <a:rPr lang="en-US" sz="4000" b="1" dirty="0">
                <a:solidFill>
                  <a:srgbClr val="92D050"/>
                </a:solidFill>
                <a:latin typeface="Aptos" panose="020B0004020202020204" pitchFamily="34" charset="0"/>
              </a:rPr>
              <a:t>columns</a:t>
            </a:r>
            <a:r>
              <a:rPr lang="en-US" sz="3600" dirty="0">
                <a:latin typeface="Aptos" panose="020B0004020202020204" pitchFamily="34" charset="0"/>
              </a:rPr>
              <a:t> you want in the result</a:t>
            </a:r>
          </a:p>
          <a:p>
            <a:pPr marL="342900" indent="-342900">
              <a:buAutoNum type="arabicPeriod"/>
            </a:pPr>
            <a:r>
              <a:rPr lang="en-US" sz="3600" dirty="0">
                <a:latin typeface="Aptos" panose="020B0004020202020204" pitchFamily="34" charset="0"/>
              </a:rPr>
              <a:t>The </a:t>
            </a:r>
            <a:r>
              <a:rPr lang="en-US" sz="4000" b="1" dirty="0">
                <a:solidFill>
                  <a:srgbClr val="FFC000"/>
                </a:solidFill>
                <a:latin typeface="Aptos" panose="020B0004020202020204" pitchFamily="34" charset="0"/>
              </a:rPr>
              <a:t>criteria</a:t>
            </a:r>
            <a:r>
              <a:rPr lang="en-US" sz="3600" b="1" dirty="0">
                <a:solidFill>
                  <a:srgbClr val="FFC000"/>
                </a:solidFill>
              </a:rPr>
              <a:t> </a:t>
            </a:r>
            <a:r>
              <a:rPr lang="en-US" sz="3600" dirty="0">
                <a:latin typeface="Aptos" panose="020B0004020202020204" pitchFamily="34" charset="0"/>
              </a:rPr>
              <a:t>for matching rows</a:t>
            </a:r>
          </a:p>
        </p:txBody>
      </p:sp>
    </p:spTree>
    <p:extLst>
      <p:ext uri="{BB962C8B-B14F-4D97-AF65-F5344CB8AC3E}">
        <p14:creationId xmlns:p14="http://schemas.microsoft.com/office/powerpoint/2010/main" val="22767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50"/>
                                        <p:tgtEl>
                                          <p:spTgt spid="20"/>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250"/>
                                        <p:tgtEl>
                                          <p:spTgt spid="21"/>
                                        </p:tgtEl>
                                      </p:cBhvr>
                                    </p:animEffect>
                                  </p:childTnLst>
                                </p:cTn>
                              </p:par>
                              <p:par>
                                <p:cTn id="14" presetID="10" presetClass="entr" presetSubtype="0" fill="hold" grpId="0" nodeType="withEffect">
                                  <p:stCondLst>
                                    <p:cond delay="40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250"/>
                                        <p:tgtEl>
                                          <p:spTgt spid="22"/>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50"/>
                                        <p:tgtEl>
                                          <p:spTgt spid="2"/>
                                        </p:tgtEl>
                                      </p:cBhvr>
                                    </p:animEffect>
                                  </p:childTnLst>
                                </p:cTn>
                              </p:par>
                              <p:par>
                                <p:cTn id="20" presetID="10" presetClass="entr" presetSubtype="0" fill="hold" grpId="0" nodeType="withEffect">
                                  <p:stCondLst>
                                    <p:cond delay="6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50"/>
                                        <p:tgtEl>
                                          <p:spTgt spid="4"/>
                                        </p:tgtEl>
                                      </p:cBhvr>
                                    </p:animEffect>
                                  </p:childTnLst>
                                </p:cTn>
                              </p:par>
                              <p:par>
                                <p:cTn id="23" presetID="10" presetClass="entr" presetSubtype="0" fill="hold" grpId="0" nodeType="withEffect">
                                  <p:stCondLst>
                                    <p:cond delay="7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50"/>
                                        <p:tgtEl>
                                          <p:spTgt spid="5"/>
                                        </p:tgtEl>
                                      </p:cBhvr>
                                    </p:animEffect>
                                  </p:childTnLst>
                                </p:cTn>
                              </p:par>
                              <p:par>
                                <p:cTn id="26" presetID="10" presetClass="entr" presetSubtype="0" fill="hold" grpId="0" nodeType="withEffect">
                                  <p:stCondLst>
                                    <p:cond delay="8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25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21" grpId="0"/>
      <p:bldP spid="22" grpId="0"/>
      <p:bldP spid="2" grpId="0"/>
      <p:bldP spid="4" grpId="0"/>
      <p:bldP spid="5" grpId="0"/>
      <p:bldP spid="6" grpId="0"/>
      <p:bldP spid="7"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13064"/>
            <a:ext cx="1012054" cy="2148396"/>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9" name="Table 88"/>
          <p:cNvGraphicFramePr>
            <a:graphicFrameLocks noGrp="1"/>
          </p:cNvGraphicFramePr>
          <p:nvPr>
            <p:extLst>
              <p:ext uri="{D42A27DB-BD31-4B8C-83A1-F6EECF244321}">
                <p14:modId xmlns:p14="http://schemas.microsoft.com/office/powerpoint/2010/main" val="3396479240"/>
              </p:ext>
            </p:extLst>
          </p:nvPr>
        </p:nvGraphicFramePr>
        <p:xfrm>
          <a:off x="734518" y="634705"/>
          <a:ext cx="10315399" cy="5286410"/>
        </p:xfrm>
        <a:graphic>
          <a:graphicData uri="http://schemas.openxmlformats.org/drawingml/2006/table">
            <a:tbl>
              <a:tblPr/>
              <a:tblGrid>
                <a:gridCol w="5651292">
                  <a:extLst>
                    <a:ext uri="{9D8B030D-6E8A-4147-A177-3AD203B41FA5}">
                      <a16:colId xmlns:a16="http://schemas.microsoft.com/office/drawing/2014/main" val="3978612482"/>
                    </a:ext>
                  </a:extLst>
                </a:gridCol>
                <a:gridCol w="4664107">
                  <a:extLst>
                    <a:ext uri="{9D8B030D-6E8A-4147-A177-3AD203B41FA5}">
                      <a16:colId xmlns:a16="http://schemas.microsoft.com/office/drawing/2014/main" val="974137365"/>
                    </a:ext>
                  </a:extLst>
                </a:gridCol>
              </a:tblGrid>
              <a:tr h="1058093">
                <a:tc>
                  <a:txBody>
                    <a:bodyPr/>
                    <a:lstStyle/>
                    <a:p>
                      <a:pPr rtl="0" fontAlgn="t">
                        <a:spcBef>
                          <a:spcPts val="0"/>
                        </a:spcBef>
                        <a:spcAft>
                          <a:spcPts val="1500"/>
                        </a:spcAft>
                      </a:pPr>
                      <a:r>
                        <a:rPr lang="en-US" sz="2800" b="1" i="0" u="none" strike="noStrike" dirty="0">
                          <a:solidFill>
                            <a:srgbClr val="0000FF"/>
                          </a:solidFill>
                          <a:effectLst/>
                          <a:latin typeface="Aptos" panose="020B0004020202020204" pitchFamily="34" charset="0"/>
                        </a:rPr>
                        <a:t>Session</a:t>
                      </a:r>
                      <a:endParaRPr lang="en-US" sz="2800" dirty="0">
                        <a:effectLst/>
                        <a:latin typeface="Aptos" panose="020B0004020202020204" pitchFamily="34" charset="0"/>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CC"/>
                    </a:solidFill>
                  </a:tcPr>
                </a:tc>
                <a:tc>
                  <a:txBody>
                    <a:bodyPr/>
                    <a:lstStyle/>
                    <a:p>
                      <a:pPr rtl="0" fontAlgn="t">
                        <a:spcBef>
                          <a:spcPts val="0"/>
                        </a:spcBef>
                        <a:spcAft>
                          <a:spcPts val="1500"/>
                        </a:spcAft>
                      </a:pPr>
                      <a:r>
                        <a:rPr lang="en-US" sz="2800" b="1" i="0" u="none" strike="noStrike" dirty="0">
                          <a:solidFill>
                            <a:srgbClr val="0000FF"/>
                          </a:solidFill>
                          <a:effectLst/>
                          <a:latin typeface="Aptos" panose="020B0004020202020204" pitchFamily="34" charset="0"/>
                        </a:rPr>
                        <a:t>Instructor</a:t>
                      </a:r>
                      <a:endParaRPr lang="en-US" sz="2800" dirty="0">
                        <a:effectLst/>
                        <a:latin typeface="Aptos" panose="020B0004020202020204" pitchFamily="34" charset="0"/>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CC"/>
                    </a:solidFill>
                  </a:tcPr>
                </a:tc>
                <a:extLst>
                  <a:ext uri="{0D108BD9-81ED-4DB2-BD59-A6C34878D82A}">
                    <a16:rowId xmlns:a16="http://schemas.microsoft.com/office/drawing/2014/main" val="4028080633"/>
                  </a:ext>
                </a:extLst>
              </a:tr>
              <a:tr h="1054038">
                <a:tc>
                  <a:txBody>
                    <a:bodyPr/>
                    <a:lstStyle/>
                    <a:p>
                      <a:pPr rtl="0" fontAlgn="t">
                        <a:spcBef>
                          <a:spcPts val="0"/>
                        </a:spcBef>
                        <a:spcAft>
                          <a:spcPts val="1500"/>
                        </a:spcAft>
                      </a:pPr>
                      <a:r>
                        <a:rPr lang="en-US" sz="2800" b="0" i="0" u="none" strike="noStrike" kern="1200" dirty="0">
                          <a:solidFill>
                            <a:srgbClr val="212121"/>
                          </a:solidFill>
                          <a:effectLst/>
                          <a:latin typeface="Aptos" panose="020B0004020202020204" pitchFamily="34" charset="0"/>
                          <a:ea typeface="+mn-ea"/>
                          <a:cs typeface="Arial" panose="020B0604020202020204" pitchFamily="34" charset="0"/>
                        </a:rPr>
                        <a:t>Database Concepts Demystified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rtl="0" fontAlgn="t">
                        <a:spcBef>
                          <a:spcPts val="0"/>
                        </a:spcBef>
                        <a:spcAft>
                          <a:spcPts val="1500"/>
                        </a:spcAft>
                      </a:pPr>
                      <a:r>
                        <a:rPr lang="en-US" sz="2800" b="0" i="0" u="none" strike="noStrike" kern="1200" dirty="0">
                          <a:solidFill>
                            <a:srgbClr val="212121"/>
                          </a:solidFill>
                          <a:effectLst/>
                          <a:latin typeface="Aptos" panose="020B0004020202020204" pitchFamily="34" charset="0"/>
                          <a:ea typeface="+mn-ea"/>
                          <a:cs typeface="Arial" panose="020B0604020202020204" pitchFamily="34" charset="0"/>
                        </a:rPr>
                        <a:t>Joe Rudolf, MD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00374226"/>
                  </a:ext>
                </a:extLst>
              </a:tr>
              <a:tr h="1058093">
                <a:tc>
                  <a:txBody>
                    <a:bodyPr/>
                    <a:lstStyle/>
                    <a:p>
                      <a:pPr rtl="0" fontAlgn="t">
                        <a:spcBef>
                          <a:spcPts val="0"/>
                        </a:spcBef>
                        <a:spcAft>
                          <a:spcPts val="1500"/>
                        </a:spcAft>
                      </a:pPr>
                      <a:r>
                        <a:rPr lang="en-US" sz="2800" b="0" i="0" u="none" strike="noStrike" kern="1200" dirty="0">
                          <a:solidFill>
                            <a:srgbClr val="212121"/>
                          </a:solidFill>
                          <a:effectLst/>
                          <a:latin typeface="Aptos" panose="020B0004020202020204" pitchFamily="34" charset="0"/>
                          <a:ea typeface="+mn-ea"/>
                          <a:cs typeface="Arial" panose="020B0604020202020204" pitchFamily="34" charset="0"/>
                        </a:rPr>
                        <a:t>Databases with R: A Marriage Made in the </a:t>
                      </a:r>
                      <a:r>
                        <a:rPr lang="en-US" sz="2800" b="0" i="0" u="none" strike="noStrike" kern="1200" dirty="0" err="1">
                          <a:solidFill>
                            <a:srgbClr val="212121"/>
                          </a:solidFill>
                          <a:effectLst/>
                          <a:latin typeface="Aptos" panose="020B0004020202020204" pitchFamily="34" charset="0"/>
                          <a:ea typeface="+mn-ea"/>
                          <a:cs typeface="Arial" panose="020B0604020202020204" pitchFamily="34" charset="0"/>
                        </a:rPr>
                        <a:t>Tidyverse</a:t>
                      </a:r>
                      <a:endParaRPr lang="en-US" sz="2800" b="0" i="0" u="none" strike="noStrike" kern="1200" dirty="0">
                        <a:solidFill>
                          <a:srgbClr val="212121"/>
                        </a:solidFill>
                        <a:effectLst/>
                        <a:latin typeface="Aptos" panose="020B0004020202020204" pitchFamily="34" charset="0"/>
                        <a:ea typeface="+mn-ea"/>
                        <a:cs typeface="Arial" panose="020B0604020202020204" pitchFamily="34" charset="0"/>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rtl="0" fontAlgn="t">
                        <a:spcBef>
                          <a:spcPts val="0"/>
                        </a:spcBef>
                        <a:spcAft>
                          <a:spcPts val="1500"/>
                        </a:spcAft>
                      </a:pPr>
                      <a:r>
                        <a:rPr lang="en-US" sz="2800" b="0" i="0" u="none" strike="noStrike" kern="1200" dirty="0">
                          <a:solidFill>
                            <a:srgbClr val="212121"/>
                          </a:solidFill>
                          <a:effectLst/>
                          <a:latin typeface="Aptos" panose="020B0004020202020204" pitchFamily="34" charset="0"/>
                          <a:ea typeface="+mn-ea"/>
                          <a:cs typeface="Arial" panose="020B0604020202020204" pitchFamily="34" charset="0"/>
                        </a:rPr>
                        <a:t>Patrick Mathias, MD, PhD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20667567"/>
                  </a:ext>
                </a:extLst>
              </a:tr>
              <a:tr h="1058093">
                <a:tc>
                  <a:txBody>
                    <a:bodyPr/>
                    <a:lstStyle/>
                    <a:p>
                      <a:pPr fontAlgn="t"/>
                      <a:r>
                        <a:rPr lang="en-US" sz="2800" dirty="0">
                          <a:effectLst/>
                          <a:latin typeface="Aptos" panose="020B0004020202020204" pitchFamily="34" charset="0"/>
                          <a:cs typeface="Arial" panose="020B0604020202020204" pitchFamily="34" charset="0"/>
                        </a:rPr>
                        <a:t>Joining Forces: Data Merging Techniques in R</a:t>
                      </a:r>
                    </a:p>
                  </a:txBody>
                  <a:tcPr marL="85725" marR="85725" marT="85725" marB="85725">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lvl="0">
                        <a:spcBef>
                          <a:spcPts val="0"/>
                        </a:spcBef>
                        <a:spcAft>
                          <a:spcPts val="1500"/>
                        </a:spcAft>
                        <a:buNone/>
                      </a:pPr>
                      <a:r>
                        <a:rPr lang="en-US" sz="2800" dirty="0">
                          <a:latin typeface="Aptos" panose="020B0004020202020204" pitchFamily="34" charset="0"/>
                          <a:cs typeface="Arial" panose="020B0604020202020204" pitchFamily="34" charset="0"/>
                        </a:rPr>
                        <a:t>Amrom Obstfeld, MD, PhD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23930905"/>
                  </a:ext>
                </a:extLst>
              </a:tr>
              <a:tr h="1058093">
                <a:tc>
                  <a:txBody>
                    <a:bodyPr/>
                    <a:lstStyle/>
                    <a:p>
                      <a:pPr rtl="0" fontAlgn="t">
                        <a:spcBef>
                          <a:spcPts val="0"/>
                        </a:spcBef>
                        <a:spcAft>
                          <a:spcPts val="1500"/>
                        </a:spcAft>
                      </a:pPr>
                      <a:r>
                        <a:rPr lang="en-US" sz="2800" b="0" i="0" kern="1200" dirty="0">
                          <a:solidFill>
                            <a:schemeClr val="tx1"/>
                          </a:solidFill>
                          <a:effectLst/>
                          <a:latin typeface="Aptos" panose="020B0004020202020204" pitchFamily="34" charset="0"/>
                          <a:ea typeface="+mn-ea"/>
                          <a:cs typeface="Arial" panose="020B0604020202020204" pitchFamily="34" charset="0"/>
                        </a:rPr>
                        <a:t>Getting Your Feet Wet with Clinical Research Data with </a:t>
                      </a:r>
                      <a:r>
                        <a:rPr lang="en-US" sz="2800" b="0" i="0" kern="1200" dirty="0" err="1">
                          <a:solidFill>
                            <a:schemeClr val="tx1"/>
                          </a:solidFill>
                          <a:effectLst/>
                          <a:latin typeface="Aptos" panose="020B0004020202020204" pitchFamily="34" charset="0"/>
                          <a:ea typeface="+mn-ea"/>
                          <a:cs typeface="Arial" panose="020B0604020202020204" pitchFamily="34" charset="0"/>
                        </a:rPr>
                        <a:t>REDCap</a:t>
                      </a:r>
                      <a:r>
                        <a:rPr lang="en-US" sz="2800" b="0" i="0" kern="1200" dirty="0">
                          <a:solidFill>
                            <a:schemeClr val="tx1"/>
                          </a:solidFill>
                          <a:effectLst/>
                          <a:latin typeface="Aptos" panose="020B0004020202020204" pitchFamily="34" charset="0"/>
                          <a:ea typeface="+mn-ea"/>
                          <a:cs typeface="Arial" panose="020B0604020202020204" pitchFamily="34" charset="0"/>
                        </a:rPr>
                        <a:t> and R</a:t>
                      </a:r>
                      <a:endParaRPr lang="en-US" sz="2800" dirty="0">
                        <a:effectLst/>
                        <a:latin typeface="Aptos" panose="020B0004020202020204" pitchFamily="34" charset="0"/>
                        <a:cs typeface="Arial" panose="020B0604020202020204" pitchFamily="34" charset="0"/>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rtl="0" fontAlgn="t">
                        <a:spcBef>
                          <a:spcPts val="0"/>
                        </a:spcBef>
                        <a:spcAft>
                          <a:spcPts val="1500"/>
                        </a:spcAft>
                      </a:pPr>
                      <a:r>
                        <a:rPr lang="en-US" sz="2800" dirty="0">
                          <a:effectLst/>
                          <a:latin typeface="Aptos" panose="020B0004020202020204" pitchFamily="34" charset="0"/>
                          <a:cs typeface="Arial" panose="020B0604020202020204" pitchFamily="34" charset="0"/>
                        </a:rPr>
                        <a:t>Stephan Kadauke, MD, PhD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06962476"/>
                  </a:ext>
                </a:extLst>
              </a:tr>
            </a:tbl>
          </a:graphicData>
        </a:graphic>
      </p:graphicFrame>
      <p:sp>
        <p:nvSpPr>
          <p:cNvPr id="4" name="Slide Number Placeholder 3"/>
          <p:cNvSpPr>
            <a:spLocks noGrp="1"/>
          </p:cNvSpPr>
          <p:nvPr>
            <p:ph type="sldNum" idx="12"/>
          </p:nvPr>
        </p:nvSpPr>
        <p:spPr/>
        <p:txBody>
          <a:bodyPr/>
          <a:lstStyle/>
          <a:p>
            <a:fld id="{00000000-1234-1234-1234-123412341234}" type="slidenum">
              <a:rPr lang="en-US" smtClean="0"/>
              <a:pPr/>
              <a:t>2</a:t>
            </a:fld>
            <a:endParaRPr lang="en-US"/>
          </a:p>
        </p:txBody>
      </p:sp>
    </p:spTree>
    <p:extLst>
      <p:ext uri="{BB962C8B-B14F-4D97-AF65-F5344CB8AC3E}">
        <p14:creationId xmlns:p14="http://schemas.microsoft.com/office/powerpoint/2010/main" val="3597331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xfrm>
            <a:off x="1113368" y="865097"/>
            <a:ext cx="11250082" cy="777536"/>
          </a:xfrm>
          <a:prstGeom prst="rect">
            <a:avLst/>
          </a:prstGeom>
          <a:noFill/>
          <a:ln>
            <a:noFill/>
          </a:ln>
        </p:spPr>
        <p:txBody>
          <a:bodyPr spcFirstLastPara="1" wrap="square" lIns="0" tIns="6455" rIns="0" bIns="0" anchor="ctr" anchorCtr="0">
            <a:noAutofit/>
          </a:bodyPr>
          <a:lstStyle/>
          <a:p>
            <a:pPr marL="6803"/>
            <a:r>
              <a:rPr lang="en-US" sz="6000" dirty="0">
                <a:solidFill>
                  <a:srgbClr val="000000"/>
                </a:solidFill>
                <a:latin typeface="+mj-lt"/>
              </a:rPr>
              <a:t>Joins in R</a:t>
            </a:r>
            <a:endParaRPr sz="6000" dirty="0">
              <a:latin typeface="+mj-lt"/>
            </a:endParaRPr>
          </a:p>
        </p:txBody>
      </p:sp>
      <p:sp>
        <p:nvSpPr>
          <p:cNvPr id="3" name="Slide Number Placeholder 2"/>
          <p:cNvSpPr>
            <a:spLocks noGrp="1"/>
          </p:cNvSpPr>
          <p:nvPr>
            <p:ph type="sldNum" idx="12"/>
          </p:nvPr>
        </p:nvSpPr>
        <p:spPr>
          <a:xfrm>
            <a:off x="9309390" y="6440416"/>
            <a:ext cx="2804134" cy="342964"/>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21" name="Google Shape;123;p16">
            <a:extLst>
              <a:ext uri="{FF2B5EF4-FFF2-40B4-BE49-F238E27FC236}">
                <a16:creationId xmlns:a16="http://schemas.microsoft.com/office/drawing/2014/main" id="{0C226EA5-6C7F-69C2-27B7-B7DD9EAE31B4}"/>
              </a:ext>
            </a:extLst>
          </p:cNvPr>
          <p:cNvSpPr txBox="1">
            <a:spLocks/>
          </p:cNvSpPr>
          <p:nvPr/>
        </p:nvSpPr>
        <p:spPr>
          <a:xfrm>
            <a:off x="1167049" y="4335112"/>
            <a:ext cx="599242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right_join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22" name="Google Shape;123;p16">
            <a:extLst>
              <a:ext uri="{FF2B5EF4-FFF2-40B4-BE49-F238E27FC236}">
                <a16:creationId xmlns:a16="http://schemas.microsoft.com/office/drawing/2014/main" id="{AA5D9CAB-45AC-4B5A-A48B-358EA9565D60}"/>
              </a:ext>
            </a:extLst>
          </p:cNvPr>
          <p:cNvSpPr txBox="1">
            <a:spLocks/>
          </p:cNvSpPr>
          <p:nvPr/>
        </p:nvSpPr>
        <p:spPr>
          <a:xfrm>
            <a:off x="1167049" y="5441990"/>
            <a:ext cx="599242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full_join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2" name="Google Shape;123;p16">
            <a:extLst>
              <a:ext uri="{FF2B5EF4-FFF2-40B4-BE49-F238E27FC236}">
                <a16:creationId xmlns:a16="http://schemas.microsoft.com/office/drawing/2014/main" id="{E02AA0EA-CBEB-48B3-AFF3-3E4EB852E678}"/>
              </a:ext>
            </a:extLst>
          </p:cNvPr>
          <p:cNvSpPr txBox="1">
            <a:spLocks/>
          </p:cNvSpPr>
          <p:nvPr/>
        </p:nvSpPr>
        <p:spPr>
          <a:xfrm>
            <a:off x="6339125" y="2111831"/>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semi_join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4" name="Google Shape;123;p16">
            <a:extLst>
              <a:ext uri="{FF2B5EF4-FFF2-40B4-BE49-F238E27FC236}">
                <a16:creationId xmlns:a16="http://schemas.microsoft.com/office/drawing/2014/main" id="{02E5B88B-08F3-38D9-02B4-9863A2D66FFF}"/>
              </a:ext>
            </a:extLst>
          </p:cNvPr>
          <p:cNvSpPr txBox="1">
            <a:spLocks/>
          </p:cNvSpPr>
          <p:nvPr/>
        </p:nvSpPr>
        <p:spPr>
          <a:xfrm>
            <a:off x="6339125" y="3228234"/>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anti_join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5" name="Google Shape;123;p16">
            <a:extLst>
              <a:ext uri="{FF2B5EF4-FFF2-40B4-BE49-F238E27FC236}">
                <a16:creationId xmlns:a16="http://schemas.microsoft.com/office/drawing/2014/main" id="{A55D1F08-82FD-E01A-E3F9-7B21956A554B}"/>
              </a:ext>
            </a:extLst>
          </p:cNvPr>
          <p:cNvSpPr txBox="1">
            <a:spLocks/>
          </p:cNvSpPr>
          <p:nvPr/>
        </p:nvSpPr>
        <p:spPr>
          <a:xfrm>
            <a:off x="6339125" y="4340681"/>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cross_join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6" name="Google Shape;123;p16">
            <a:extLst>
              <a:ext uri="{FF2B5EF4-FFF2-40B4-BE49-F238E27FC236}">
                <a16:creationId xmlns:a16="http://schemas.microsoft.com/office/drawing/2014/main" id="{8CD9DD89-816A-C23C-407D-3D1879E100E9}"/>
              </a:ext>
            </a:extLst>
          </p:cNvPr>
          <p:cNvSpPr txBox="1">
            <a:spLocks/>
          </p:cNvSpPr>
          <p:nvPr/>
        </p:nvSpPr>
        <p:spPr>
          <a:xfrm>
            <a:off x="6339125" y="5441990"/>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7" name="Rectangle 6">
            <a:extLst>
              <a:ext uri="{FF2B5EF4-FFF2-40B4-BE49-F238E27FC236}">
                <a16:creationId xmlns:a16="http://schemas.microsoft.com/office/drawing/2014/main" id="{F673E68D-9781-4288-E66F-EA629D33F667}"/>
              </a:ext>
            </a:extLst>
          </p:cNvPr>
          <p:cNvSpPr/>
          <p:nvPr/>
        </p:nvSpPr>
        <p:spPr>
          <a:xfrm>
            <a:off x="371475" y="2019300"/>
            <a:ext cx="11125200" cy="4562475"/>
          </a:xfrm>
          <a:prstGeom prst="rect">
            <a:avLst/>
          </a:prstGeom>
          <a:solidFill>
            <a:schemeClr val="bg1">
              <a:alpha val="9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7B76FF1-BE6F-2D3C-1F9E-0AE212478C0E}"/>
              </a:ext>
            </a:extLst>
          </p:cNvPr>
          <p:cNvSpPr txBox="1"/>
          <p:nvPr/>
        </p:nvSpPr>
        <p:spPr>
          <a:xfrm>
            <a:off x="6429375" y="1809750"/>
            <a:ext cx="4333874" cy="1261884"/>
          </a:xfrm>
          <a:prstGeom prst="rect">
            <a:avLst/>
          </a:prstGeom>
          <a:noFill/>
        </p:spPr>
        <p:txBody>
          <a:bodyPr wrap="square" rtlCol="0">
            <a:spAutoFit/>
          </a:bodyPr>
          <a:lstStyle/>
          <a:p>
            <a:pPr marL="342900" indent="-342900">
              <a:buAutoNum type="arabicPeriod"/>
            </a:pPr>
            <a:r>
              <a:rPr lang="en-US" sz="3600" dirty="0">
                <a:latin typeface="Aptos" panose="020B0004020202020204" pitchFamily="34" charset="0"/>
              </a:rPr>
              <a:t>Which </a:t>
            </a:r>
            <a:r>
              <a:rPr lang="en-US" sz="4000" b="1" dirty="0">
                <a:solidFill>
                  <a:schemeClr val="accent2"/>
                </a:solidFill>
                <a:latin typeface="Aptos" panose="020B0004020202020204" pitchFamily="34" charset="0"/>
              </a:rPr>
              <a:t>rows</a:t>
            </a:r>
            <a:r>
              <a:rPr lang="en-US" sz="3600" dirty="0">
                <a:latin typeface="Aptos" panose="020B0004020202020204" pitchFamily="34" charset="0"/>
              </a:rPr>
              <a:t> you want in the result</a:t>
            </a:r>
          </a:p>
        </p:txBody>
      </p:sp>
      <p:sp>
        <p:nvSpPr>
          <p:cNvPr id="8" name="Google Shape;123;p16"/>
          <p:cNvSpPr txBox="1">
            <a:spLocks/>
          </p:cNvSpPr>
          <p:nvPr/>
        </p:nvSpPr>
        <p:spPr>
          <a:xfrm>
            <a:off x="1167050" y="2121356"/>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20" name="Google Shape;123;p16">
            <a:extLst>
              <a:ext uri="{FF2B5EF4-FFF2-40B4-BE49-F238E27FC236}">
                <a16:creationId xmlns:a16="http://schemas.microsoft.com/office/drawing/2014/main" id="{7358E167-F01A-D173-1A90-664ED1A6543E}"/>
              </a:ext>
            </a:extLst>
          </p:cNvPr>
          <p:cNvSpPr txBox="1">
            <a:spLocks/>
          </p:cNvSpPr>
          <p:nvPr/>
        </p:nvSpPr>
        <p:spPr>
          <a:xfrm>
            <a:off x="1167049" y="3228234"/>
            <a:ext cx="599242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 name="Rectangle 9">
            <a:extLst>
              <a:ext uri="{FF2B5EF4-FFF2-40B4-BE49-F238E27FC236}">
                <a16:creationId xmlns:a16="http://schemas.microsoft.com/office/drawing/2014/main" id="{B69B514E-217C-7397-839F-9DBF76DEBDF1}"/>
              </a:ext>
            </a:extLst>
          </p:cNvPr>
          <p:cNvSpPr/>
          <p:nvPr/>
        </p:nvSpPr>
        <p:spPr>
          <a:xfrm>
            <a:off x="5877141" y="2941435"/>
            <a:ext cx="5438422" cy="3138277"/>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E4F9153-E6D5-30A1-37B9-0B8E056CB9BE}"/>
              </a:ext>
            </a:extLst>
          </p:cNvPr>
          <p:cNvSpPr txBox="1"/>
          <p:nvPr/>
        </p:nvSpPr>
        <p:spPr>
          <a:xfrm>
            <a:off x="6428211" y="1808587"/>
            <a:ext cx="4333874" cy="4154984"/>
          </a:xfrm>
          <a:prstGeom prst="rect">
            <a:avLst/>
          </a:prstGeom>
          <a:noFill/>
        </p:spPr>
        <p:txBody>
          <a:bodyPr wrap="square" rtlCol="0">
            <a:spAutoFit/>
          </a:bodyPr>
          <a:lstStyle/>
          <a:p>
            <a:pPr marL="342900" indent="-342900">
              <a:buAutoNum type="arabicPeriod"/>
            </a:pPr>
            <a:r>
              <a:rPr lang="en-US" sz="3600" dirty="0">
                <a:latin typeface="Aptos" panose="020B0004020202020204" pitchFamily="34" charset="0"/>
              </a:rPr>
              <a:t>Which </a:t>
            </a:r>
            <a:r>
              <a:rPr lang="en-US" sz="4000" b="1" dirty="0">
                <a:solidFill>
                  <a:schemeClr val="accent2"/>
                </a:solidFill>
                <a:latin typeface="Aptos" panose="020B0004020202020204" pitchFamily="34" charset="0"/>
              </a:rPr>
              <a:t>rows</a:t>
            </a:r>
            <a:r>
              <a:rPr lang="en-US" sz="3600" dirty="0">
                <a:latin typeface="Aptos" panose="020B0004020202020204" pitchFamily="34" charset="0"/>
              </a:rPr>
              <a:t> you want in the result</a:t>
            </a:r>
          </a:p>
          <a:p>
            <a:pPr marL="342900" indent="-342900">
              <a:buAutoNum type="arabicPeriod"/>
            </a:pPr>
            <a:r>
              <a:rPr lang="en-US" sz="3600" dirty="0">
                <a:latin typeface="Aptos" panose="020B0004020202020204" pitchFamily="34" charset="0"/>
              </a:rPr>
              <a:t>Which </a:t>
            </a:r>
            <a:r>
              <a:rPr lang="en-US" sz="4000" b="1" dirty="0">
                <a:solidFill>
                  <a:srgbClr val="92D050"/>
                </a:solidFill>
                <a:latin typeface="Aptos" panose="020B0004020202020204" pitchFamily="34" charset="0"/>
              </a:rPr>
              <a:t>columns</a:t>
            </a:r>
            <a:r>
              <a:rPr lang="en-US" sz="3600" dirty="0">
                <a:latin typeface="Aptos" panose="020B0004020202020204" pitchFamily="34" charset="0"/>
              </a:rPr>
              <a:t> you want in the result</a:t>
            </a:r>
          </a:p>
          <a:p>
            <a:pPr marL="342900" indent="-342900">
              <a:buAutoNum type="arabicPeriod"/>
            </a:pPr>
            <a:r>
              <a:rPr lang="en-US" sz="3600" dirty="0">
                <a:latin typeface="Aptos" panose="020B0004020202020204" pitchFamily="34" charset="0"/>
              </a:rPr>
              <a:t>The </a:t>
            </a:r>
            <a:r>
              <a:rPr lang="en-US" sz="4000" b="1" dirty="0">
                <a:solidFill>
                  <a:srgbClr val="FFC000"/>
                </a:solidFill>
                <a:latin typeface="Aptos" panose="020B0004020202020204" pitchFamily="34" charset="0"/>
              </a:rPr>
              <a:t>criteria</a:t>
            </a:r>
            <a:r>
              <a:rPr lang="en-US" sz="3600" b="1" dirty="0">
                <a:solidFill>
                  <a:srgbClr val="FFC000"/>
                </a:solidFill>
              </a:rPr>
              <a:t> </a:t>
            </a:r>
            <a:r>
              <a:rPr lang="en-US" sz="3600" dirty="0">
                <a:latin typeface="Aptos" panose="020B0004020202020204" pitchFamily="34" charset="0"/>
              </a:rPr>
              <a:t>for matching rows</a:t>
            </a:r>
          </a:p>
        </p:txBody>
      </p:sp>
      <p:sp>
        <p:nvSpPr>
          <p:cNvPr id="12" name="Rectangle 11">
            <a:extLst>
              <a:ext uri="{FF2B5EF4-FFF2-40B4-BE49-F238E27FC236}">
                <a16:creationId xmlns:a16="http://schemas.microsoft.com/office/drawing/2014/main" id="{0E531550-91E8-0B1A-2E99-27946D6E47E8}"/>
              </a:ext>
            </a:extLst>
          </p:cNvPr>
          <p:cNvSpPr/>
          <p:nvPr/>
        </p:nvSpPr>
        <p:spPr>
          <a:xfrm>
            <a:off x="6029541" y="3093835"/>
            <a:ext cx="5438422" cy="3138277"/>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103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62" name="Google Shape;162;p19"/>
          <p:cNvSpPr txBox="1">
            <a:spLocks noGrp="1"/>
          </p:cNvSpPr>
          <p:nvPr>
            <p:ph type="title"/>
          </p:nvPr>
        </p:nvSpPr>
        <p:spPr>
          <a:xfrm>
            <a:off x="2305327" y="2519421"/>
            <a:ext cx="7581347" cy="1539482"/>
          </a:xfrm>
          <a:prstGeom prst="rect">
            <a:avLst/>
          </a:prstGeom>
          <a:noFill/>
          <a:ln>
            <a:noFill/>
          </a:ln>
        </p:spPr>
        <p:txBody>
          <a:bodyPr spcFirstLastPara="1" wrap="square" lIns="0" tIns="9522" rIns="0" bIns="0" anchor="ctr" anchorCtr="0">
            <a:noAutofit/>
          </a:bodyPr>
          <a:lstStyle/>
          <a:p>
            <a:pPr marL="6803"/>
            <a:r>
              <a:rPr lang="en-US" sz="8812" dirty="0" err="1">
                <a:solidFill>
                  <a:srgbClr val="F0F0F0"/>
                </a:solidFill>
                <a:latin typeface="Consolas" panose="020B0609020204030204" pitchFamily="49" charset="0"/>
                <a:cs typeface="Arial" panose="020B0604020202020204" pitchFamily="34" charset="0"/>
              </a:rPr>
              <a:t>inner_join</a:t>
            </a:r>
            <a:r>
              <a:rPr lang="en-US" sz="8812" dirty="0">
                <a:solidFill>
                  <a:srgbClr val="F0F0F0"/>
                </a:solidFill>
                <a:latin typeface="Consolas" panose="020B0609020204030204" pitchFamily="49" charset="0"/>
                <a:cs typeface="Arial" panose="020B0604020202020204" pitchFamily="34" charset="0"/>
              </a:rPr>
              <a:t>()</a:t>
            </a:r>
          </a:p>
        </p:txBody>
      </p:sp>
      <p:sp>
        <p:nvSpPr>
          <p:cNvPr id="2" name="Slide Number Placeholder 1"/>
          <p:cNvSpPr>
            <a:spLocks noGrp="1"/>
          </p:cNvSpPr>
          <p:nvPr>
            <p:ph type="sldNum" idx="12"/>
          </p:nvPr>
        </p:nvSpPr>
        <p:spPr/>
        <p:txBody>
          <a:bodyPr/>
          <a:lstStyle/>
          <a:p>
            <a:fld id="{00000000-1234-1234-1234-123412341234}" type="slidenum">
              <a:rPr lang="en-US" smtClean="0"/>
              <a:pPr/>
              <a:t>21</a:t>
            </a:fld>
            <a:endParaRPr lang="en-US"/>
          </a:p>
        </p:txBody>
      </p:sp>
    </p:spTree>
    <p:extLst>
      <p:ext uri="{BB962C8B-B14F-4D97-AF65-F5344CB8AC3E}">
        <p14:creationId xmlns:p14="http://schemas.microsoft.com/office/powerpoint/2010/main" val="1698984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8" name="Google Shape;123;p16"/>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5" name="TextBox 7">
            <a:extLst>
              <a:ext uri="{FF2B5EF4-FFF2-40B4-BE49-F238E27FC236}">
                <a16:creationId xmlns:a16="http://schemas.microsoft.com/office/drawing/2014/main" id="{CBA47E70-0275-9065-FC8B-CFB69FE9E4D6}"/>
              </a:ext>
            </a:extLst>
          </p:cNvPr>
          <p:cNvSpPr txBox="1"/>
          <p:nvPr/>
        </p:nvSpPr>
        <p:spPr>
          <a:xfrm>
            <a:off x="1384300" y="2590640"/>
            <a:ext cx="9404350"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t>An inner join:</a:t>
            </a:r>
          </a:p>
          <a:p>
            <a:endParaRPr lang="en-US" sz="3600" dirty="0"/>
          </a:p>
          <a:p>
            <a:pPr marL="342900" indent="-342900">
              <a:buAutoNum type="arabicPeriod"/>
            </a:pPr>
            <a:r>
              <a:rPr lang="en-US" sz="3600" dirty="0"/>
              <a:t> </a:t>
            </a:r>
            <a:r>
              <a:rPr lang="en-US" sz="3600" b="1" dirty="0">
                <a:solidFill>
                  <a:srgbClr val="2683C6"/>
                </a:solidFill>
              </a:rPr>
              <a:t>Retains</a:t>
            </a:r>
            <a:r>
              <a:rPr lang="en-US" sz="3600" b="1" dirty="0"/>
              <a:t> </a:t>
            </a:r>
            <a:r>
              <a:rPr lang="en-US" sz="3600" dirty="0"/>
              <a:t>only rows that match in both tables.</a:t>
            </a:r>
          </a:p>
          <a:p>
            <a:pPr marL="342900" indent="-342900">
              <a:buAutoNum type="arabicPeriod"/>
            </a:pPr>
            <a:r>
              <a:rPr lang="en-US" sz="3600" dirty="0"/>
              <a:t> </a:t>
            </a:r>
            <a:r>
              <a:rPr lang="en-US" sz="3600" b="1" dirty="0">
                <a:solidFill>
                  <a:srgbClr val="87CB3D"/>
                </a:solidFill>
              </a:rPr>
              <a:t>Excludes</a:t>
            </a:r>
            <a:r>
              <a:rPr lang="en-US" sz="3600" b="1" dirty="0"/>
              <a:t> </a:t>
            </a:r>
            <a:r>
              <a:rPr lang="en-US" sz="3600" dirty="0"/>
              <a:t>rows without matches in both tables.</a:t>
            </a:r>
          </a:p>
          <a:p>
            <a:pPr marL="342900" indent="-342900">
              <a:buAutoNum type="arabicPeriod"/>
            </a:pPr>
            <a:r>
              <a:rPr lang="en-US" sz="3600" dirty="0"/>
              <a:t> </a:t>
            </a:r>
            <a:r>
              <a:rPr lang="en-US" sz="3600" b="1" dirty="0">
                <a:solidFill>
                  <a:srgbClr val="FFC000"/>
                </a:solidFill>
              </a:rPr>
              <a:t>Combines</a:t>
            </a:r>
            <a:r>
              <a:rPr lang="en-US" sz="3600" dirty="0"/>
              <a:t> columns from both tables.</a:t>
            </a:r>
          </a:p>
        </p:txBody>
      </p:sp>
    </p:spTree>
    <p:extLst>
      <p:ext uri="{BB962C8B-B14F-4D97-AF65-F5344CB8AC3E}">
        <p14:creationId xmlns:p14="http://schemas.microsoft.com/office/powerpoint/2010/main" val="4805630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8" name="Google Shape;123;p16"/>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23</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2" name="Oval 1">
            <a:extLst>
              <a:ext uri="{FF2B5EF4-FFF2-40B4-BE49-F238E27FC236}">
                <a16:creationId xmlns:a16="http://schemas.microsoft.com/office/drawing/2014/main" id="{F759575D-A86A-583B-9449-ABB511EF870C}"/>
              </a:ext>
            </a:extLst>
          </p:cNvPr>
          <p:cNvSpPr/>
          <p:nvPr/>
        </p:nvSpPr>
        <p:spPr>
          <a:xfrm>
            <a:off x="1052794" y="3486186"/>
            <a:ext cx="2286000" cy="2286000"/>
          </a:xfrm>
          <a:prstGeom prst="ellipse">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35AF62E-DCD6-CFC1-8881-FC9545D948C6}"/>
              </a:ext>
            </a:extLst>
          </p:cNvPr>
          <p:cNvSpPr/>
          <p:nvPr/>
        </p:nvSpPr>
        <p:spPr>
          <a:xfrm>
            <a:off x="4022535" y="3486186"/>
            <a:ext cx="2286000" cy="2286000"/>
          </a:xfrm>
          <a:prstGeom prst="ellipse">
            <a:avLst/>
          </a:prstGeom>
          <a:solidFill>
            <a:srgbClr val="C0504D"/>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16">
            <a:extLst>
              <a:ext uri="{FF2B5EF4-FFF2-40B4-BE49-F238E27FC236}">
                <a16:creationId xmlns:a16="http://schemas.microsoft.com/office/drawing/2014/main" id="{55541CCE-9A7D-7B60-FF2B-B7E51D36F14D}"/>
              </a:ext>
            </a:extLst>
          </p:cNvPr>
          <p:cNvSpPr/>
          <p:nvPr/>
        </p:nvSpPr>
        <p:spPr>
          <a:xfrm>
            <a:off x="6602962" y="4476786"/>
            <a:ext cx="822960" cy="304800"/>
          </a:xfrm>
          <a:prstGeom prst="rightArrow">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1" name="Oval 10">
            <a:extLst>
              <a:ext uri="{FF2B5EF4-FFF2-40B4-BE49-F238E27FC236}">
                <a16:creationId xmlns:a16="http://schemas.microsoft.com/office/drawing/2014/main" id="{B25A370A-0E53-E44B-8B7F-846E483CB07F}"/>
              </a:ext>
            </a:extLst>
          </p:cNvPr>
          <p:cNvSpPr/>
          <p:nvPr/>
        </p:nvSpPr>
        <p:spPr>
          <a:xfrm>
            <a:off x="7759217" y="3444749"/>
            <a:ext cx="2286000" cy="2286000"/>
          </a:xfrm>
          <a:prstGeom prst="ellipse">
            <a:avLst/>
          </a:prstGeom>
          <a:solidFill>
            <a:srgbClr val="4F81BD"/>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980FE6B-D081-B210-DBF9-F361EC01E804}"/>
              </a:ext>
            </a:extLst>
          </p:cNvPr>
          <p:cNvSpPr/>
          <p:nvPr/>
        </p:nvSpPr>
        <p:spPr>
          <a:xfrm>
            <a:off x="7751722" y="3447247"/>
            <a:ext cx="2286000" cy="2286000"/>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8D03594-3CBB-D7AE-E363-E398F9264E40}"/>
              </a:ext>
            </a:extLst>
          </p:cNvPr>
          <p:cNvSpPr/>
          <p:nvPr/>
        </p:nvSpPr>
        <p:spPr>
          <a:xfrm>
            <a:off x="8840845" y="3493353"/>
            <a:ext cx="2286000" cy="2286000"/>
          </a:xfrm>
          <a:prstGeom prst="ellipse">
            <a:avLst/>
          </a:prstGeom>
          <a:solidFill>
            <a:srgbClr val="9B5F7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288AAFD-7A98-7806-49F7-4A0BB0C6E6A9}"/>
              </a:ext>
            </a:extLst>
          </p:cNvPr>
          <p:cNvSpPr/>
          <p:nvPr/>
        </p:nvSpPr>
        <p:spPr>
          <a:xfrm>
            <a:off x="9393319" y="3466101"/>
            <a:ext cx="1752066" cy="2347522"/>
          </a:xfrm>
          <a:custGeom>
            <a:avLst/>
            <a:gdLst>
              <a:gd name="connsiteX0" fmla="*/ 584469 w 1727469"/>
              <a:gd name="connsiteY0" fmla="*/ 0 h 2286000"/>
              <a:gd name="connsiteX1" fmla="*/ 1727469 w 1727469"/>
              <a:gd name="connsiteY1" fmla="*/ 1143000 h 2286000"/>
              <a:gd name="connsiteX2" fmla="*/ 584469 w 1727469"/>
              <a:gd name="connsiteY2" fmla="*/ 2286000 h 2286000"/>
              <a:gd name="connsiteX3" fmla="*/ 39648 w 1727469"/>
              <a:gd name="connsiteY3" fmla="*/ 2148046 h 2286000"/>
              <a:gd name="connsiteX4" fmla="*/ 0 w 1727469"/>
              <a:gd name="connsiteY4" fmla="*/ 2123960 h 2286000"/>
              <a:gd name="connsiteX5" fmla="*/ 52604 w 1727469"/>
              <a:gd name="connsiteY5" fmla="*/ 2098619 h 2286000"/>
              <a:gd name="connsiteX6" fmla="*/ 650783 w 1727469"/>
              <a:gd name="connsiteY6" fmla="*/ 1093573 h 2286000"/>
              <a:gd name="connsiteX7" fmla="*/ 146845 w 1727469"/>
              <a:gd name="connsiteY7" fmla="*/ 145780 h 2286000"/>
              <a:gd name="connsiteX8" fmla="*/ 92252 w 1727469"/>
              <a:gd name="connsiteY8" fmla="*/ 112613 h 2286000"/>
              <a:gd name="connsiteX9" fmla="*/ 139562 w 1727469"/>
              <a:gd name="connsiteY9" fmla="*/ 89823 h 2286000"/>
              <a:gd name="connsiteX10" fmla="*/ 584469 w 1727469"/>
              <a:gd name="connsiteY10" fmla="*/ 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7469" h="2286000">
                <a:moveTo>
                  <a:pt x="584469" y="0"/>
                </a:moveTo>
                <a:cubicBezTo>
                  <a:pt x="1215730" y="0"/>
                  <a:pt x="1727469" y="511739"/>
                  <a:pt x="1727469" y="1143000"/>
                </a:cubicBezTo>
                <a:cubicBezTo>
                  <a:pt x="1727469" y="1774261"/>
                  <a:pt x="1215730" y="2286000"/>
                  <a:pt x="584469" y="2286000"/>
                </a:cubicBezTo>
                <a:cubicBezTo>
                  <a:pt x="387200" y="2286000"/>
                  <a:pt x="201603" y="2236026"/>
                  <a:pt x="39648" y="2148046"/>
                </a:cubicBezTo>
                <a:lnTo>
                  <a:pt x="0" y="2123960"/>
                </a:lnTo>
                <a:lnTo>
                  <a:pt x="52604" y="2098619"/>
                </a:lnTo>
                <a:cubicBezTo>
                  <a:pt x="408906" y="1905064"/>
                  <a:pt x="650783" y="1527565"/>
                  <a:pt x="650783" y="1093573"/>
                </a:cubicBezTo>
                <a:cubicBezTo>
                  <a:pt x="650783" y="699035"/>
                  <a:pt x="450885" y="351185"/>
                  <a:pt x="146845" y="145780"/>
                </a:cubicBezTo>
                <a:lnTo>
                  <a:pt x="92252" y="112613"/>
                </a:lnTo>
                <a:lnTo>
                  <a:pt x="139562" y="89823"/>
                </a:lnTo>
                <a:cubicBezTo>
                  <a:pt x="276309" y="31984"/>
                  <a:pt x="426654" y="0"/>
                  <a:pt x="58446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3CF7F41-9D70-8F01-21FF-809F4D36C439}"/>
              </a:ext>
            </a:extLst>
          </p:cNvPr>
          <p:cNvSpPr/>
          <p:nvPr/>
        </p:nvSpPr>
        <p:spPr>
          <a:xfrm>
            <a:off x="9391117" y="3486186"/>
            <a:ext cx="1727469" cy="2286000"/>
          </a:xfrm>
          <a:custGeom>
            <a:avLst/>
            <a:gdLst>
              <a:gd name="connsiteX0" fmla="*/ 584469 w 1727469"/>
              <a:gd name="connsiteY0" fmla="*/ 0 h 2286000"/>
              <a:gd name="connsiteX1" fmla="*/ 1727469 w 1727469"/>
              <a:gd name="connsiteY1" fmla="*/ 1143000 h 2286000"/>
              <a:gd name="connsiteX2" fmla="*/ 584469 w 1727469"/>
              <a:gd name="connsiteY2" fmla="*/ 2286000 h 2286000"/>
              <a:gd name="connsiteX3" fmla="*/ 39648 w 1727469"/>
              <a:gd name="connsiteY3" fmla="*/ 2148046 h 2286000"/>
              <a:gd name="connsiteX4" fmla="*/ 0 w 1727469"/>
              <a:gd name="connsiteY4" fmla="*/ 2123960 h 2286000"/>
              <a:gd name="connsiteX5" fmla="*/ 52604 w 1727469"/>
              <a:gd name="connsiteY5" fmla="*/ 2098619 h 2286000"/>
              <a:gd name="connsiteX6" fmla="*/ 650783 w 1727469"/>
              <a:gd name="connsiteY6" fmla="*/ 1093573 h 2286000"/>
              <a:gd name="connsiteX7" fmla="*/ 146845 w 1727469"/>
              <a:gd name="connsiteY7" fmla="*/ 145780 h 2286000"/>
              <a:gd name="connsiteX8" fmla="*/ 92252 w 1727469"/>
              <a:gd name="connsiteY8" fmla="*/ 112613 h 2286000"/>
              <a:gd name="connsiteX9" fmla="*/ 139562 w 1727469"/>
              <a:gd name="connsiteY9" fmla="*/ 89823 h 2286000"/>
              <a:gd name="connsiteX10" fmla="*/ 584469 w 1727469"/>
              <a:gd name="connsiteY10" fmla="*/ 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7469" h="2286000">
                <a:moveTo>
                  <a:pt x="584469" y="0"/>
                </a:moveTo>
                <a:cubicBezTo>
                  <a:pt x="1215730" y="0"/>
                  <a:pt x="1727469" y="511739"/>
                  <a:pt x="1727469" y="1143000"/>
                </a:cubicBezTo>
                <a:cubicBezTo>
                  <a:pt x="1727469" y="1774261"/>
                  <a:pt x="1215730" y="2286000"/>
                  <a:pt x="584469" y="2286000"/>
                </a:cubicBezTo>
                <a:cubicBezTo>
                  <a:pt x="387200" y="2286000"/>
                  <a:pt x="201603" y="2236026"/>
                  <a:pt x="39648" y="2148046"/>
                </a:cubicBezTo>
                <a:lnTo>
                  <a:pt x="0" y="2123960"/>
                </a:lnTo>
                <a:lnTo>
                  <a:pt x="52604" y="2098619"/>
                </a:lnTo>
                <a:cubicBezTo>
                  <a:pt x="408906" y="1905064"/>
                  <a:pt x="650783" y="1527565"/>
                  <a:pt x="650783" y="1093573"/>
                </a:cubicBezTo>
                <a:cubicBezTo>
                  <a:pt x="650783" y="699035"/>
                  <a:pt x="450885" y="351185"/>
                  <a:pt x="146845" y="145780"/>
                </a:cubicBezTo>
                <a:lnTo>
                  <a:pt x="92252" y="112613"/>
                </a:lnTo>
                <a:lnTo>
                  <a:pt x="139562" y="89823"/>
                </a:lnTo>
                <a:cubicBezTo>
                  <a:pt x="276309" y="31984"/>
                  <a:pt x="426654" y="0"/>
                  <a:pt x="584469" y="0"/>
                </a:cubicBezTo>
                <a:close/>
              </a:path>
            </a:pathLst>
          </a:custGeom>
          <a:solidFill>
            <a:srgbClr val="C0504D">
              <a:alpha val="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620240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8" name="Google Shape;123;p16"/>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5" name="Google Shape;131;p17">
            <a:extLst>
              <a:ext uri="{FF2B5EF4-FFF2-40B4-BE49-F238E27FC236}">
                <a16:creationId xmlns:a16="http://schemas.microsoft.com/office/drawing/2014/main" id="{A4F3B00E-123B-7823-F19D-C028954680A1}"/>
              </a:ext>
            </a:extLst>
          </p:cNvPr>
          <p:cNvSpPr/>
          <p:nvPr/>
        </p:nvSpPr>
        <p:spPr>
          <a:xfrm>
            <a:off x="254833" y="2902172"/>
            <a:ext cx="11472473"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7" name="Google Shape;123;p16">
            <a:extLst>
              <a:ext uri="{FF2B5EF4-FFF2-40B4-BE49-F238E27FC236}">
                <a16:creationId xmlns:a16="http://schemas.microsoft.com/office/drawing/2014/main" id="{87BFB6E5-B001-1554-40E3-9B289E1F8855}"/>
              </a:ext>
            </a:extLst>
          </p:cNvPr>
          <p:cNvSpPr txBox="1">
            <a:spLocks/>
          </p:cNvSpPr>
          <p:nvPr/>
        </p:nvSpPr>
        <p:spPr>
          <a:xfrm>
            <a:off x="297620" y="2874764"/>
            <a:ext cx="11544610"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4000"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sz="4000" i="0" u="none" strike="noStrike" kern="0" cap="none" spc="0" normalizeH="0" baseline="0" noProof="0" dirty="0">
                <a:ln>
                  <a:noFill/>
                </a:ln>
                <a:solidFill>
                  <a:srgbClr val="000000"/>
                </a:solidFill>
                <a:effectLst/>
                <a:uLnTx/>
                <a:uFillTx/>
                <a:latin typeface="Consolas" panose="020B0609020204030204" pitchFamily="49" charset="0"/>
                <a:sym typeface="Calibri"/>
              </a:rPr>
              <a:t>(df1,df2,join_by(</a:t>
            </a:r>
            <a:r>
              <a:rPr lang="en-US" sz="4000" b="1" dirty="0" err="1">
                <a:ln w="0"/>
                <a:solidFill>
                  <a:schemeClr val="tx1"/>
                </a:solidFill>
                <a:latin typeface="Consolas" panose="020B0609020204030204" pitchFamily="49" charset="0"/>
                <a:ea typeface="Courier New"/>
                <a:cs typeface="Consolas" panose="020B0609020204030204" pitchFamily="49" charset="0"/>
                <a:sym typeface="Courier New"/>
              </a:rPr>
              <a:t>shared_column</a:t>
            </a:r>
            <a:r>
              <a:rPr kumimoji="0" lang="en-US" sz="40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40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pSp>
        <p:nvGrpSpPr>
          <p:cNvPr id="21" name="Group 20">
            <a:extLst>
              <a:ext uri="{FF2B5EF4-FFF2-40B4-BE49-F238E27FC236}">
                <a16:creationId xmlns:a16="http://schemas.microsoft.com/office/drawing/2014/main" id="{FFDC15D4-D879-9918-507D-2BDFA923E7CA}"/>
              </a:ext>
            </a:extLst>
          </p:cNvPr>
          <p:cNvGrpSpPr/>
          <p:nvPr/>
        </p:nvGrpSpPr>
        <p:grpSpPr>
          <a:xfrm>
            <a:off x="7520069" y="1733547"/>
            <a:ext cx="3067472" cy="1077218"/>
            <a:chOff x="896764" y="1560649"/>
            <a:chExt cx="2365216" cy="1579266"/>
          </a:xfrm>
        </p:grpSpPr>
        <p:sp>
          <p:nvSpPr>
            <p:cNvPr id="22" name="Rounded Rectangular Callout 7">
              <a:extLst>
                <a:ext uri="{FF2B5EF4-FFF2-40B4-BE49-F238E27FC236}">
                  <a16:creationId xmlns:a16="http://schemas.microsoft.com/office/drawing/2014/main" id="{AE316581-BA32-09B0-FFC4-0B995ABA540C}"/>
                </a:ext>
              </a:extLst>
            </p:cNvPr>
            <p:cNvSpPr/>
            <p:nvPr/>
          </p:nvSpPr>
          <p:spPr>
            <a:xfrm>
              <a:off x="896764" y="1732048"/>
              <a:ext cx="2365216" cy="1246648"/>
            </a:xfrm>
            <a:prstGeom prst="wedgeRoundRectCallout">
              <a:avLst>
                <a:gd name="adj1" fmla="val 8621"/>
                <a:gd name="adj2" fmla="val 87485"/>
                <a:gd name="adj3" fmla="val 16667"/>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TextBox 8">
              <a:extLst>
                <a:ext uri="{FF2B5EF4-FFF2-40B4-BE49-F238E27FC236}">
                  <a16:creationId xmlns:a16="http://schemas.microsoft.com/office/drawing/2014/main" id="{595C4086-7B0D-EE4E-C708-BD2B5B82BF11}"/>
                </a:ext>
              </a:extLst>
            </p:cNvPr>
            <p:cNvSpPr txBox="1"/>
            <p:nvPr/>
          </p:nvSpPr>
          <p:spPr>
            <a:xfrm>
              <a:off x="896764" y="1560649"/>
              <a:ext cx="2365216" cy="157926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3. A shared column</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grpSp>
        <p:nvGrpSpPr>
          <p:cNvPr id="24" name="Group 23">
            <a:extLst>
              <a:ext uri="{FF2B5EF4-FFF2-40B4-BE49-F238E27FC236}">
                <a16:creationId xmlns:a16="http://schemas.microsoft.com/office/drawing/2014/main" id="{3E588856-995A-2DAA-AEC8-3539B02F313D}"/>
              </a:ext>
            </a:extLst>
          </p:cNvPr>
          <p:cNvGrpSpPr/>
          <p:nvPr/>
        </p:nvGrpSpPr>
        <p:grpSpPr>
          <a:xfrm>
            <a:off x="1508991" y="1707160"/>
            <a:ext cx="2856879" cy="1077218"/>
            <a:chOff x="896764" y="1543063"/>
            <a:chExt cx="2365216" cy="1614439"/>
          </a:xfrm>
        </p:grpSpPr>
        <p:sp>
          <p:nvSpPr>
            <p:cNvPr id="25" name="Rounded Rectangular Callout 7">
              <a:extLst>
                <a:ext uri="{FF2B5EF4-FFF2-40B4-BE49-F238E27FC236}">
                  <a16:creationId xmlns:a16="http://schemas.microsoft.com/office/drawing/2014/main" id="{B3A541BD-3E5E-232B-2207-5A0AECC51191}"/>
                </a:ext>
              </a:extLst>
            </p:cNvPr>
            <p:cNvSpPr/>
            <p:nvPr/>
          </p:nvSpPr>
          <p:spPr>
            <a:xfrm>
              <a:off x="896764" y="1732048"/>
              <a:ext cx="2365216" cy="1246648"/>
            </a:xfrm>
            <a:prstGeom prst="wedgeRoundRectCallout">
              <a:avLst>
                <a:gd name="adj1" fmla="val 22657"/>
                <a:gd name="adj2" fmla="val 87432"/>
                <a:gd name="adj3" fmla="val 16667"/>
              </a:avLst>
            </a:prstGeom>
            <a:solidFill>
              <a:srgbClr val="A0BCE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TextBox 8">
              <a:extLst>
                <a:ext uri="{FF2B5EF4-FFF2-40B4-BE49-F238E27FC236}">
                  <a16:creationId xmlns:a16="http://schemas.microsoft.com/office/drawing/2014/main" id="{C9917B5A-4739-06E3-78A5-A9BB393354D6}"/>
                </a:ext>
              </a:extLst>
            </p:cNvPr>
            <p:cNvSpPr txBox="1"/>
            <p:nvPr/>
          </p:nvSpPr>
          <p:spPr>
            <a:xfrm>
              <a:off x="896764" y="1543063"/>
              <a:ext cx="2365216" cy="161443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1. A data frame</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grpSp>
        <p:nvGrpSpPr>
          <p:cNvPr id="27" name="Group 26">
            <a:extLst>
              <a:ext uri="{FF2B5EF4-FFF2-40B4-BE49-F238E27FC236}">
                <a16:creationId xmlns:a16="http://schemas.microsoft.com/office/drawing/2014/main" id="{7383AB00-F760-A12A-42E9-2D7F3F57B78E}"/>
              </a:ext>
            </a:extLst>
          </p:cNvPr>
          <p:cNvGrpSpPr/>
          <p:nvPr/>
        </p:nvGrpSpPr>
        <p:grpSpPr>
          <a:xfrm>
            <a:off x="4534310" y="1514517"/>
            <a:ext cx="2856879" cy="1508105"/>
            <a:chOff x="896764" y="1220176"/>
            <a:chExt cx="2365216" cy="2260214"/>
          </a:xfrm>
        </p:grpSpPr>
        <p:sp>
          <p:nvSpPr>
            <p:cNvPr id="28" name="Rounded Rectangular Callout 7">
              <a:extLst>
                <a:ext uri="{FF2B5EF4-FFF2-40B4-BE49-F238E27FC236}">
                  <a16:creationId xmlns:a16="http://schemas.microsoft.com/office/drawing/2014/main" id="{7EF03032-7F2F-5A49-3C9F-1E50E7204CC8}"/>
                </a:ext>
              </a:extLst>
            </p:cNvPr>
            <p:cNvSpPr/>
            <p:nvPr/>
          </p:nvSpPr>
          <p:spPr>
            <a:xfrm>
              <a:off x="896764" y="1732047"/>
              <a:ext cx="2365216" cy="1246648"/>
            </a:xfrm>
            <a:prstGeom prst="wedgeRoundRectCallout">
              <a:avLst>
                <a:gd name="adj1" fmla="val -42931"/>
                <a:gd name="adj2" fmla="val 92237"/>
                <a:gd name="adj3" fmla="val 16667"/>
              </a:avLst>
            </a:prstGeom>
            <a:solidFill>
              <a:srgbClr val="E6A09E"/>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TextBox 8">
              <a:extLst>
                <a:ext uri="{FF2B5EF4-FFF2-40B4-BE49-F238E27FC236}">
                  <a16:creationId xmlns:a16="http://schemas.microsoft.com/office/drawing/2014/main" id="{3D97C67C-B567-20F5-B95A-A1562B1DFB74}"/>
                </a:ext>
              </a:extLst>
            </p:cNvPr>
            <p:cNvSpPr txBox="1"/>
            <p:nvPr/>
          </p:nvSpPr>
          <p:spPr>
            <a:xfrm>
              <a:off x="896764" y="1220176"/>
              <a:ext cx="2365216" cy="2260214"/>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2. Another data frame</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graphicFrame>
        <p:nvGraphicFramePr>
          <p:cNvPr id="34" name="Google Shape;147;p18">
            <a:extLst>
              <a:ext uri="{FF2B5EF4-FFF2-40B4-BE49-F238E27FC236}">
                <a16:creationId xmlns:a16="http://schemas.microsoft.com/office/drawing/2014/main" id="{ECB15B15-8D58-39B7-0188-CC80F6FDF7C4}"/>
              </a:ext>
            </a:extLst>
          </p:cNvPr>
          <p:cNvGraphicFramePr/>
          <p:nvPr/>
        </p:nvGraphicFramePr>
        <p:xfrm>
          <a:off x="463142" y="3925483"/>
          <a:ext cx="2295048"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793598">
                  <a:extLst>
                    <a:ext uri="{9D8B030D-6E8A-4147-A177-3AD203B41FA5}">
                      <a16:colId xmlns:a16="http://schemas.microsoft.com/office/drawing/2014/main" val="20000"/>
                    </a:ext>
                  </a:extLst>
                </a:gridCol>
                <a:gridCol w="750725">
                  <a:extLst>
                    <a:ext uri="{9D8B030D-6E8A-4147-A177-3AD203B41FA5}">
                      <a16:colId xmlns:a16="http://schemas.microsoft.com/office/drawing/2014/main" val="20001"/>
                    </a:ext>
                  </a:extLst>
                </a:gridCol>
                <a:gridCol w="750725">
                  <a:extLst>
                    <a:ext uri="{9D8B030D-6E8A-4147-A177-3AD203B41FA5}">
                      <a16:colId xmlns:a16="http://schemas.microsoft.com/office/drawing/2014/main" val="3360046493"/>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chemeClr val="tx1">
                        <a:lumMod val="85000"/>
                        <a:lumOff val="15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35" name="Google Shape;147;p18">
            <a:extLst>
              <a:ext uri="{FF2B5EF4-FFF2-40B4-BE49-F238E27FC236}">
                <a16:creationId xmlns:a16="http://schemas.microsoft.com/office/drawing/2014/main" id="{018206F0-46B4-D53D-9339-567EC645148E}"/>
              </a:ext>
            </a:extLst>
          </p:cNvPr>
          <p:cNvGraphicFramePr/>
          <p:nvPr/>
        </p:nvGraphicFramePr>
        <p:xfrm>
          <a:off x="3642841" y="3919838"/>
          <a:ext cx="2571460"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676230">
                  <a:extLst>
                    <a:ext uri="{9D8B030D-6E8A-4147-A177-3AD203B41FA5}">
                      <a16:colId xmlns:a16="http://schemas.microsoft.com/office/drawing/2014/main" val="20000"/>
                    </a:ext>
                  </a:extLst>
                </a:gridCol>
                <a:gridCol w="947615">
                  <a:extLst>
                    <a:ext uri="{9D8B030D-6E8A-4147-A177-3AD203B41FA5}">
                      <a16:colId xmlns:a16="http://schemas.microsoft.com/office/drawing/2014/main" val="20001"/>
                    </a:ext>
                  </a:extLst>
                </a:gridCol>
                <a:gridCol w="947615">
                  <a:extLst>
                    <a:ext uri="{9D8B030D-6E8A-4147-A177-3AD203B41FA5}">
                      <a16:colId xmlns:a16="http://schemas.microsoft.com/office/drawing/2014/main" val="746845175"/>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graphicFrame>
        <p:nvGraphicFramePr>
          <p:cNvPr id="36" name="Google Shape;147;p18">
            <a:extLst>
              <a:ext uri="{FF2B5EF4-FFF2-40B4-BE49-F238E27FC236}">
                <a16:creationId xmlns:a16="http://schemas.microsoft.com/office/drawing/2014/main" id="{434CCA89-2775-C193-590D-9F1270803A5F}"/>
              </a:ext>
            </a:extLst>
          </p:cNvPr>
          <p:cNvGraphicFramePr/>
          <p:nvPr/>
        </p:nvGraphicFramePr>
        <p:xfrm>
          <a:off x="7440119" y="3941857"/>
          <a:ext cx="4282189"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814465">
                  <a:extLst>
                    <a:ext uri="{9D8B030D-6E8A-4147-A177-3AD203B41FA5}">
                      <a16:colId xmlns:a16="http://schemas.microsoft.com/office/drawing/2014/main" val="20000"/>
                    </a:ext>
                  </a:extLst>
                </a:gridCol>
                <a:gridCol w="757546">
                  <a:extLst>
                    <a:ext uri="{9D8B030D-6E8A-4147-A177-3AD203B41FA5}">
                      <a16:colId xmlns:a16="http://schemas.microsoft.com/office/drawing/2014/main" val="20001"/>
                    </a:ext>
                  </a:extLst>
                </a:gridCol>
                <a:gridCol w="917366">
                  <a:extLst>
                    <a:ext uri="{9D8B030D-6E8A-4147-A177-3AD203B41FA5}">
                      <a16:colId xmlns:a16="http://schemas.microsoft.com/office/drawing/2014/main" val="2484593293"/>
                    </a:ext>
                  </a:extLst>
                </a:gridCol>
                <a:gridCol w="896406">
                  <a:extLst>
                    <a:ext uri="{9D8B030D-6E8A-4147-A177-3AD203B41FA5}">
                      <a16:colId xmlns:a16="http://schemas.microsoft.com/office/drawing/2014/main" val="685817056"/>
                    </a:ext>
                  </a:extLst>
                </a:gridCol>
                <a:gridCol w="896406">
                  <a:extLst>
                    <a:ext uri="{9D8B030D-6E8A-4147-A177-3AD203B41FA5}">
                      <a16:colId xmlns:a16="http://schemas.microsoft.com/office/drawing/2014/main" val="4247162122"/>
                    </a:ext>
                  </a:extLst>
                </a:gridCol>
              </a:tblGrid>
              <a:tr h="440360">
                <a:tc>
                  <a:txBody>
                    <a:bodyPr/>
                    <a:lstStyle/>
                    <a:p>
                      <a:pPr algn="ctr" rtl="0" fontAlgn="b"/>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rtl="0" fontAlgn="b"/>
                      <a:endParaRPr lang="en-US" sz="1800" b="1" dirty="0">
                        <a:solidFill>
                          <a:srgbClr val="FFFFFF"/>
                        </a:solidFill>
                        <a:effectLst/>
                        <a:latin typeface="Tw Cen MT" panose="020B0602020104020603" pitchFamily="34" charset="0"/>
                      </a:endParaRP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p>
                      <a:pPr algn="ctr" rtl="0" fontAlgn="b"/>
                      <a:endParaRPr lang="en-US" sz="1800" b="1" dirty="0">
                        <a:solidFill>
                          <a:srgbClr val="FFFFFF"/>
                        </a:solidFill>
                        <a:effectLst/>
                        <a:latin typeface="Tw Cen MT" panose="020B0602020104020603" pitchFamily="34" charset="0"/>
                      </a:endParaRP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1"/>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2"/>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3"/>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6"/>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391442035"/>
                  </a:ext>
                </a:extLst>
              </a:tr>
            </a:tbl>
          </a:graphicData>
        </a:graphic>
      </p:graphicFrame>
    </p:spTree>
    <p:extLst>
      <p:ext uri="{BB962C8B-B14F-4D97-AF65-F5344CB8AC3E}">
        <p14:creationId xmlns:p14="http://schemas.microsoft.com/office/powerpoint/2010/main" val="138287455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25</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86627" y="2297045"/>
            <a:ext cx="12033048"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162407" y="2269637"/>
            <a:ext cx="1216480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LABEVENTS,D_LABITEMS,join_by</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itemid</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34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aphicFrame>
        <p:nvGraphicFramePr>
          <p:cNvPr id="5" name="Google Shape;147;p18">
            <a:extLst>
              <a:ext uri="{FF2B5EF4-FFF2-40B4-BE49-F238E27FC236}">
                <a16:creationId xmlns:a16="http://schemas.microsoft.com/office/drawing/2014/main" id="{BD8050DF-BD22-979D-BBBD-1B638F8D1476}"/>
              </a:ext>
            </a:extLst>
          </p:cNvPr>
          <p:cNvGraphicFramePr/>
          <p:nvPr/>
        </p:nvGraphicFramePr>
        <p:xfrm>
          <a:off x="8319623" y="4226652"/>
          <a:ext cx="2571461"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2155">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6" name="Google Shape;147;p18">
            <a:extLst>
              <a:ext uri="{FF2B5EF4-FFF2-40B4-BE49-F238E27FC236}">
                <a16:creationId xmlns:a16="http://schemas.microsoft.com/office/drawing/2014/main" id="{1E9820CA-BF1E-A9EE-DE5E-81B847E4F551}"/>
              </a:ext>
            </a:extLst>
          </p:cNvPr>
          <p:cNvGraphicFramePr/>
          <p:nvPr/>
        </p:nvGraphicFramePr>
        <p:xfrm>
          <a:off x="8317242" y="4660041"/>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1600" b="0" dirty="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8" name="Google Shape;147;p18">
            <a:extLst>
              <a:ext uri="{FF2B5EF4-FFF2-40B4-BE49-F238E27FC236}">
                <a16:creationId xmlns:a16="http://schemas.microsoft.com/office/drawing/2014/main" id="{66534E48-8209-3E43-9E4D-3C4DCE9EA8F4}"/>
              </a:ext>
            </a:extLst>
          </p:cNvPr>
          <p:cNvGraphicFramePr/>
          <p:nvPr/>
        </p:nvGraphicFramePr>
        <p:xfrm>
          <a:off x="1553367" y="3317521"/>
          <a:ext cx="1770876" cy="876484"/>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Count</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p>
                      <a:pPr algn="ctr" rtl="0" fontAlgn="b"/>
                      <a:r>
                        <a:rPr lang="en-US" sz="1600" b="0" dirty="0">
                          <a:effectLst/>
                          <a:latin typeface="Tw Cen MT" panose="020B0602020104020603" pitchFamily="34" charset="0"/>
                        </a:rPr>
                        <a:t>50902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p>
                      <a:pPr algn="ctr" rtl="0" fontAlgn="b"/>
                      <a:r>
                        <a:rPr lang="en-US" sz="1600" b="0" dirty="0">
                          <a:effectLst/>
                          <a:latin typeface="Tw Cen MT" panose="020B0602020104020603" pitchFamily="34" charset="0"/>
                        </a:rPr>
                        <a:t>2981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bl>
          </a:graphicData>
        </a:graphic>
      </p:graphicFrame>
      <p:grpSp>
        <p:nvGrpSpPr>
          <p:cNvPr id="9" name="Group 8">
            <a:extLst>
              <a:ext uri="{FF2B5EF4-FFF2-40B4-BE49-F238E27FC236}">
                <a16:creationId xmlns:a16="http://schemas.microsoft.com/office/drawing/2014/main" id="{FE5D56C9-F3DB-268A-560C-80B741B6EC8E}"/>
              </a:ext>
            </a:extLst>
          </p:cNvPr>
          <p:cNvGrpSpPr/>
          <p:nvPr/>
        </p:nvGrpSpPr>
        <p:grpSpPr>
          <a:xfrm>
            <a:off x="8319623" y="3347179"/>
            <a:ext cx="2571461" cy="870303"/>
            <a:chOff x="8319623" y="3317521"/>
            <a:chExt cx="2571461" cy="870303"/>
          </a:xfrm>
        </p:grpSpPr>
        <p:graphicFrame>
          <p:nvGraphicFramePr>
            <p:cNvPr id="10" name="Google Shape;147;p18">
              <a:extLst>
                <a:ext uri="{FF2B5EF4-FFF2-40B4-BE49-F238E27FC236}">
                  <a16:creationId xmlns:a16="http://schemas.microsoft.com/office/drawing/2014/main" id="{1D96AB4B-5365-A106-61CC-77A297D35A49}"/>
                </a:ext>
              </a:extLst>
            </p:cNvPr>
            <p:cNvGraphicFramePr/>
            <p:nvPr/>
          </p:nvGraphicFramePr>
          <p:xfrm>
            <a:off x="8319623" y="3771546"/>
            <a:ext cx="2571461"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16278">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1" name="Google Shape;147;p18">
              <a:extLst>
                <a:ext uri="{FF2B5EF4-FFF2-40B4-BE49-F238E27FC236}">
                  <a16:creationId xmlns:a16="http://schemas.microsoft.com/office/drawing/2014/main" id="{B9EFAF8E-3698-4DAF-C633-BD6BB6E3E12B}"/>
                </a:ext>
              </a:extLst>
            </p:cNvPr>
            <p:cNvGraphicFramePr/>
            <p:nvPr/>
          </p:nvGraphicFramePr>
          <p:xfrm>
            <a:off x="8319623" y="3317521"/>
            <a:ext cx="2571461"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grpSp>
      <p:graphicFrame>
        <p:nvGraphicFramePr>
          <p:cNvPr id="12" name="Google Shape;147;p18">
            <a:extLst>
              <a:ext uri="{FF2B5EF4-FFF2-40B4-BE49-F238E27FC236}">
                <a16:creationId xmlns:a16="http://schemas.microsoft.com/office/drawing/2014/main" id="{2A3977B5-87B2-E0FF-243F-68A16E6789F2}"/>
              </a:ext>
            </a:extLst>
          </p:cNvPr>
          <p:cNvGraphicFramePr/>
          <p:nvPr/>
        </p:nvGraphicFramePr>
        <p:xfrm>
          <a:off x="1553367" y="4201432"/>
          <a:ext cx="1770876"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50912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dirty="0">
                          <a:effectLst/>
                          <a:latin typeface="Tw Cen MT" panose="020B0602020104020603" pitchFamily="34" charset="0"/>
                        </a:rPr>
                        <a:t>3003</a:t>
                      </a: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3" name="Google Shape;147;p18">
            <a:extLst>
              <a:ext uri="{FF2B5EF4-FFF2-40B4-BE49-F238E27FC236}">
                <a16:creationId xmlns:a16="http://schemas.microsoft.com/office/drawing/2014/main" id="{F8BDBCB5-E60F-ECBC-0C8E-45BE6F6E10DC}"/>
              </a:ext>
            </a:extLst>
          </p:cNvPr>
          <p:cNvGraphicFramePr/>
          <p:nvPr/>
        </p:nvGraphicFramePr>
        <p:xfrm>
          <a:off x="1553367" y="4647101"/>
          <a:ext cx="1770876"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50971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dirty="0">
                          <a:effectLst/>
                          <a:latin typeface="Tw Cen MT" panose="020B0602020104020603" pitchFamily="34" charset="0"/>
                        </a:rPr>
                        <a:t>3022</a:t>
                      </a: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sp>
        <p:nvSpPr>
          <p:cNvPr id="16" name="Rectangle 15">
            <a:extLst>
              <a:ext uri="{FF2B5EF4-FFF2-40B4-BE49-F238E27FC236}">
                <a16:creationId xmlns:a16="http://schemas.microsoft.com/office/drawing/2014/main" id="{56B91F46-B7A1-9E24-172A-597228102483}"/>
              </a:ext>
            </a:extLst>
          </p:cNvPr>
          <p:cNvSpPr/>
          <p:nvPr/>
        </p:nvSpPr>
        <p:spPr>
          <a:xfrm>
            <a:off x="1532238" y="3771282"/>
            <a:ext cx="934171"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43BA19C-533E-563B-F01B-F45EA80D0EE5}"/>
              </a:ext>
            </a:extLst>
          </p:cNvPr>
          <p:cNvSpPr/>
          <p:nvPr/>
        </p:nvSpPr>
        <p:spPr>
          <a:xfrm>
            <a:off x="8342459" y="3798594"/>
            <a:ext cx="1044874"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DC92E17-8D39-D4E1-B992-8E37A5CED763}"/>
              </a:ext>
            </a:extLst>
          </p:cNvPr>
          <p:cNvSpPr/>
          <p:nvPr/>
        </p:nvSpPr>
        <p:spPr>
          <a:xfrm>
            <a:off x="1526472" y="4200475"/>
            <a:ext cx="934171"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48018A-2795-A23A-7706-F7844C1BD755}"/>
              </a:ext>
            </a:extLst>
          </p:cNvPr>
          <p:cNvSpPr/>
          <p:nvPr/>
        </p:nvSpPr>
        <p:spPr>
          <a:xfrm>
            <a:off x="8336693" y="4227787"/>
            <a:ext cx="1044874"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794668C-1173-5B82-4819-AA383D79D79D}"/>
              </a:ext>
            </a:extLst>
          </p:cNvPr>
          <p:cNvSpPr/>
          <p:nvPr/>
        </p:nvSpPr>
        <p:spPr>
          <a:xfrm>
            <a:off x="1525649" y="4659327"/>
            <a:ext cx="934171"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2AB0BC9-D67A-9286-CB70-CA2F6509184C}"/>
              </a:ext>
            </a:extLst>
          </p:cNvPr>
          <p:cNvSpPr/>
          <p:nvPr/>
        </p:nvSpPr>
        <p:spPr>
          <a:xfrm>
            <a:off x="8335870" y="4671810"/>
            <a:ext cx="1044874"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717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xit" presetSubtype="0" fill="hold" grpId="1" nodeType="afterEffect">
                                  <p:stCondLst>
                                    <p:cond delay="0"/>
                                  </p:stCondLst>
                                  <p:childTnLst>
                                    <p:animEffect transition="out" filter="fade">
                                      <p:cBhvr>
                                        <p:cTn id="13" dur="750"/>
                                        <p:tgtEl>
                                          <p:spTgt spid="16"/>
                                        </p:tgtEl>
                                      </p:cBhvr>
                                    </p:animEffect>
                                    <p:set>
                                      <p:cBhvr>
                                        <p:cTn id="14" dur="1" fill="hold">
                                          <p:stCondLst>
                                            <p:cond delay="749"/>
                                          </p:stCondLst>
                                        </p:cTn>
                                        <p:tgtEl>
                                          <p:spTgt spid="16"/>
                                        </p:tgtEl>
                                        <p:attrNameLst>
                                          <p:attrName>style.visibility</p:attrName>
                                        </p:attrNameLst>
                                      </p:cBhvr>
                                      <p:to>
                                        <p:strVal val="hidden"/>
                                      </p:to>
                                    </p:set>
                                  </p:childTnLst>
                                </p:cTn>
                              </p:par>
                              <p:par>
                                <p:cTn id="15" presetID="10" presetClass="exit" presetSubtype="0" fill="hold" grpId="1" nodeType="withEffect">
                                  <p:stCondLst>
                                    <p:cond delay="0"/>
                                  </p:stCondLst>
                                  <p:childTnLst>
                                    <p:animEffect transition="out" filter="fade">
                                      <p:cBhvr>
                                        <p:cTn id="16" dur="750"/>
                                        <p:tgtEl>
                                          <p:spTgt spid="17"/>
                                        </p:tgtEl>
                                      </p:cBhvr>
                                    </p:animEffect>
                                    <p:set>
                                      <p:cBhvr>
                                        <p:cTn id="17" dur="1" fill="hold">
                                          <p:stCondLst>
                                            <p:cond delay="749"/>
                                          </p:stCondLst>
                                        </p:cTn>
                                        <p:tgtEl>
                                          <p:spTgt spid="17"/>
                                        </p:tgtEl>
                                        <p:attrNameLst>
                                          <p:attrName>style.visibility</p:attrName>
                                        </p:attrNameLst>
                                      </p:cBhvr>
                                      <p:to>
                                        <p:strVal val="hidden"/>
                                      </p:to>
                                    </p:set>
                                  </p:childTnLst>
                                </p:cTn>
                              </p:par>
                            </p:childTnLst>
                          </p:cTn>
                        </p:par>
                        <p:par>
                          <p:cTn id="18" fill="hold">
                            <p:stCondLst>
                              <p:cond delay="1250"/>
                            </p:stCondLst>
                            <p:childTnLst>
                              <p:par>
                                <p:cTn id="19" presetID="63" presetClass="path" presetSubtype="0" accel="27333" decel="61000" fill="hold" nodeType="afterEffect">
                                  <p:stCondLst>
                                    <p:cond delay="0"/>
                                  </p:stCondLst>
                                  <p:childTnLst>
                                    <p:animMotion origin="layout" path="M 0 4.81481E-6 L 0.18307 0.00138 " pathEditMode="relative" rAng="0" ptsTypes="AA">
                                      <p:cBhvr>
                                        <p:cTn id="20" dur="750" fill="hold"/>
                                        <p:tgtEl>
                                          <p:spTgt spid="8"/>
                                        </p:tgtEl>
                                        <p:attrNameLst>
                                          <p:attrName>ppt_x</p:attrName>
                                          <p:attrName>ppt_y</p:attrName>
                                        </p:attrNameLst>
                                      </p:cBhvr>
                                      <p:rCtr x="9154" y="69"/>
                                    </p:animMotion>
                                  </p:childTnLst>
                                </p:cTn>
                              </p:par>
                              <p:par>
                                <p:cTn id="21" presetID="35" presetClass="path" presetSubtype="0" accel="27333" decel="53333" fill="hold" nodeType="withEffect">
                                  <p:stCondLst>
                                    <p:cond delay="0"/>
                                  </p:stCondLst>
                                  <p:childTnLst>
                                    <p:animMotion origin="layout" path="M -6.25E-7 1.11111E-6 L -0.22565 -0.00232 " pathEditMode="relative" rAng="0" ptsTypes="AA">
                                      <p:cBhvr>
                                        <p:cTn id="22" dur="750" fill="hold"/>
                                        <p:tgtEl>
                                          <p:spTgt spid="9"/>
                                        </p:tgtEl>
                                        <p:attrNameLst>
                                          <p:attrName>ppt_x</p:attrName>
                                          <p:attrName>ppt_y</p:attrName>
                                        </p:attrNameLst>
                                      </p:cBhvr>
                                      <p:rCtr x="-11289" y="-116"/>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par>
                          <p:cTn id="31" fill="hold">
                            <p:stCondLst>
                              <p:cond delay="500"/>
                            </p:stCondLst>
                            <p:childTnLst>
                              <p:par>
                                <p:cTn id="32" presetID="10" presetClass="exit" presetSubtype="0" fill="hold" grpId="1" nodeType="afterEffect">
                                  <p:stCondLst>
                                    <p:cond delay="0"/>
                                  </p:stCondLst>
                                  <p:childTnLst>
                                    <p:animEffect transition="out" filter="fade">
                                      <p:cBhvr>
                                        <p:cTn id="33" dur="750"/>
                                        <p:tgtEl>
                                          <p:spTgt spid="18"/>
                                        </p:tgtEl>
                                      </p:cBhvr>
                                    </p:animEffect>
                                    <p:set>
                                      <p:cBhvr>
                                        <p:cTn id="34" dur="1" fill="hold">
                                          <p:stCondLst>
                                            <p:cond delay="749"/>
                                          </p:stCondLst>
                                        </p:cTn>
                                        <p:tgtEl>
                                          <p:spTgt spid="18"/>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750"/>
                                        <p:tgtEl>
                                          <p:spTgt spid="19"/>
                                        </p:tgtEl>
                                      </p:cBhvr>
                                    </p:animEffect>
                                    <p:set>
                                      <p:cBhvr>
                                        <p:cTn id="37" dur="1" fill="hold">
                                          <p:stCondLst>
                                            <p:cond delay="749"/>
                                          </p:stCondLst>
                                        </p:cTn>
                                        <p:tgtEl>
                                          <p:spTgt spid="19"/>
                                        </p:tgtEl>
                                        <p:attrNameLst>
                                          <p:attrName>style.visibility</p:attrName>
                                        </p:attrNameLst>
                                      </p:cBhvr>
                                      <p:to>
                                        <p:strVal val="hidden"/>
                                      </p:to>
                                    </p:set>
                                  </p:childTnLst>
                                </p:cTn>
                              </p:par>
                            </p:childTnLst>
                          </p:cTn>
                        </p:par>
                        <p:par>
                          <p:cTn id="38" fill="hold">
                            <p:stCondLst>
                              <p:cond delay="1250"/>
                            </p:stCondLst>
                            <p:childTnLst>
                              <p:par>
                                <p:cTn id="39" presetID="63" presetClass="path" presetSubtype="0" accel="27333" decel="61000" fill="hold" nodeType="afterEffect">
                                  <p:stCondLst>
                                    <p:cond delay="0"/>
                                  </p:stCondLst>
                                  <p:childTnLst>
                                    <p:animMotion origin="layout" path="M 0 4.81481E-6 L 0.18307 0.00138 " pathEditMode="relative" rAng="0" ptsTypes="AA">
                                      <p:cBhvr>
                                        <p:cTn id="40" dur="750" fill="hold"/>
                                        <p:tgtEl>
                                          <p:spTgt spid="12"/>
                                        </p:tgtEl>
                                        <p:attrNameLst>
                                          <p:attrName>ppt_x</p:attrName>
                                          <p:attrName>ppt_y</p:attrName>
                                        </p:attrNameLst>
                                      </p:cBhvr>
                                      <p:rCtr x="9154" y="69"/>
                                    </p:animMotion>
                                  </p:childTnLst>
                                </p:cTn>
                              </p:par>
                              <p:par>
                                <p:cTn id="41" presetID="35" presetClass="path" presetSubtype="0" accel="27333" decel="53333" fill="hold" nodeType="withEffect">
                                  <p:stCondLst>
                                    <p:cond delay="0"/>
                                  </p:stCondLst>
                                  <p:childTnLst>
                                    <p:animMotion origin="layout" path="M -6.25E-7 1.11111E-6 L -0.22565 -0.00232 " pathEditMode="relative" rAng="0" ptsTypes="AA">
                                      <p:cBhvr>
                                        <p:cTn id="42" dur="750" fill="hold"/>
                                        <p:tgtEl>
                                          <p:spTgt spid="5"/>
                                        </p:tgtEl>
                                        <p:attrNameLst>
                                          <p:attrName>ppt_x</p:attrName>
                                          <p:attrName>ppt_y</p:attrName>
                                        </p:attrNameLst>
                                      </p:cBhvr>
                                      <p:rCtr x="-11289" y="-116"/>
                                    </p:animMotion>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par>
                          <p:cTn id="51" fill="hold">
                            <p:stCondLst>
                              <p:cond delay="500"/>
                            </p:stCondLst>
                            <p:childTnLst>
                              <p:par>
                                <p:cTn id="52" presetID="10" presetClass="exit" presetSubtype="0" fill="hold" grpId="1" nodeType="afterEffect">
                                  <p:stCondLst>
                                    <p:cond delay="0"/>
                                  </p:stCondLst>
                                  <p:childTnLst>
                                    <p:animEffect transition="out" filter="fade">
                                      <p:cBhvr>
                                        <p:cTn id="53" dur="750"/>
                                        <p:tgtEl>
                                          <p:spTgt spid="20"/>
                                        </p:tgtEl>
                                      </p:cBhvr>
                                    </p:animEffect>
                                    <p:set>
                                      <p:cBhvr>
                                        <p:cTn id="54" dur="1" fill="hold">
                                          <p:stCondLst>
                                            <p:cond delay="749"/>
                                          </p:stCondLst>
                                        </p:cTn>
                                        <p:tgtEl>
                                          <p:spTgt spid="20"/>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750"/>
                                        <p:tgtEl>
                                          <p:spTgt spid="21"/>
                                        </p:tgtEl>
                                      </p:cBhvr>
                                    </p:animEffect>
                                    <p:set>
                                      <p:cBhvr>
                                        <p:cTn id="57" dur="1" fill="hold">
                                          <p:stCondLst>
                                            <p:cond delay="749"/>
                                          </p:stCondLst>
                                        </p:cTn>
                                        <p:tgtEl>
                                          <p:spTgt spid="21"/>
                                        </p:tgtEl>
                                        <p:attrNameLst>
                                          <p:attrName>style.visibility</p:attrName>
                                        </p:attrNameLst>
                                      </p:cBhvr>
                                      <p:to>
                                        <p:strVal val="hidden"/>
                                      </p:to>
                                    </p:set>
                                  </p:childTnLst>
                                </p:cTn>
                              </p:par>
                            </p:childTnLst>
                          </p:cTn>
                        </p:par>
                        <p:par>
                          <p:cTn id="58" fill="hold">
                            <p:stCondLst>
                              <p:cond delay="1250"/>
                            </p:stCondLst>
                            <p:childTnLst>
                              <p:par>
                                <p:cTn id="59" presetID="63" presetClass="path" presetSubtype="0" accel="27333" decel="61000" fill="hold" nodeType="afterEffect">
                                  <p:stCondLst>
                                    <p:cond delay="0"/>
                                  </p:stCondLst>
                                  <p:childTnLst>
                                    <p:animMotion origin="layout" path="M 0 4.81481E-6 L 0.18307 0.00138 " pathEditMode="relative" rAng="0" ptsTypes="AA">
                                      <p:cBhvr>
                                        <p:cTn id="60" dur="750" fill="hold"/>
                                        <p:tgtEl>
                                          <p:spTgt spid="13"/>
                                        </p:tgtEl>
                                        <p:attrNameLst>
                                          <p:attrName>ppt_x</p:attrName>
                                          <p:attrName>ppt_y</p:attrName>
                                        </p:attrNameLst>
                                      </p:cBhvr>
                                      <p:rCtr x="9154" y="69"/>
                                    </p:animMotion>
                                  </p:childTnLst>
                                </p:cTn>
                              </p:par>
                              <p:par>
                                <p:cTn id="61" presetID="35" presetClass="path" presetSubtype="0" accel="27333" decel="53333" fill="hold" nodeType="withEffect">
                                  <p:stCondLst>
                                    <p:cond delay="0"/>
                                  </p:stCondLst>
                                  <p:childTnLst>
                                    <p:animMotion origin="layout" path="M -6.25E-7 1.11111E-6 L -0.22565 -0.00232 " pathEditMode="relative" rAng="0" ptsTypes="AA">
                                      <p:cBhvr>
                                        <p:cTn id="62" dur="750" fill="hold"/>
                                        <p:tgtEl>
                                          <p:spTgt spid="6"/>
                                        </p:tgtEl>
                                        <p:attrNameLst>
                                          <p:attrName>ppt_x</p:attrName>
                                          <p:attrName>ppt_y</p:attrName>
                                        </p:attrNameLst>
                                      </p:cBhvr>
                                      <p:rCtr x="-11289"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2D24-E81A-8241-8BE4-10C628CAAAB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F8623C7-1227-A04A-B096-498B1A18A501}"/>
              </a:ext>
            </a:extLst>
          </p:cNvPr>
          <p:cNvSpPr>
            <a:spLocks noGrp="1"/>
          </p:cNvSpPr>
          <p:nvPr>
            <p:ph type="body" sz="quarter" idx="13"/>
          </p:nvPr>
        </p:nvSpPr>
        <p:spPr/>
        <p:txBody>
          <a:bodyPr/>
          <a:lstStyle/>
          <a:p>
            <a:endParaRPr lang="en-US"/>
          </a:p>
        </p:txBody>
      </p:sp>
      <p:sp>
        <p:nvSpPr>
          <p:cNvPr id="4" name="Freeform 3"/>
          <p:cNvSpPr/>
          <p:nvPr/>
        </p:nvSpPr>
        <p:spPr>
          <a:xfrm>
            <a:off x="0" y="0"/>
            <a:ext cx="12192000" cy="6857518"/>
          </a:xfrm>
          <a:custGeom>
            <a:avLst/>
            <a:gdLst>
              <a:gd name="connsiteX0" fmla="*/ 9692640 w 12192000"/>
              <a:gd name="connsiteY0" fmla="*/ 5694218 h 6857518"/>
              <a:gd name="connsiteX1" fmla="*/ 9692640 w 12192000"/>
              <a:gd name="connsiteY1" fmla="*/ 6321565 h 6857518"/>
              <a:gd name="connsiteX2" fmla="*/ 11813437 w 12192000"/>
              <a:gd name="connsiteY2" fmla="*/ 6321565 h 6857518"/>
              <a:gd name="connsiteX3" fmla="*/ 11813437 w 12192000"/>
              <a:gd name="connsiteY3" fmla="*/ 5694218 h 6857518"/>
              <a:gd name="connsiteX4" fmla="*/ 0 w 12192000"/>
              <a:gd name="connsiteY4" fmla="*/ 0 h 6857518"/>
              <a:gd name="connsiteX5" fmla="*/ 12192000 w 12192000"/>
              <a:gd name="connsiteY5" fmla="*/ 0 h 6857518"/>
              <a:gd name="connsiteX6" fmla="*/ 12192000 w 12192000"/>
              <a:gd name="connsiteY6" fmla="*/ 6857518 h 6857518"/>
              <a:gd name="connsiteX7" fmla="*/ 0 w 12192000"/>
              <a:gd name="connsiteY7" fmla="*/ 6857518 h 685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7518">
                <a:moveTo>
                  <a:pt x="9692640" y="5694218"/>
                </a:moveTo>
                <a:lnTo>
                  <a:pt x="9692640" y="6321565"/>
                </a:lnTo>
                <a:lnTo>
                  <a:pt x="11813437" y="6321565"/>
                </a:lnTo>
                <a:lnTo>
                  <a:pt x="11813437" y="5694218"/>
                </a:lnTo>
                <a:close/>
                <a:moveTo>
                  <a:pt x="0" y="0"/>
                </a:moveTo>
                <a:lnTo>
                  <a:pt x="12192000" y="0"/>
                </a:lnTo>
                <a:lnTo>
                  <a:pt x="12192000" y="6857518"/>
                </a:lnTo>
                <a:lnTo>
                  <a:pt x="0" y="6857518"/>
                </a:lnTo>
                <a:close/>
              </a:path>
            </a:pathLst>
          </a:custGeom>
          <a:blipFill rotWithShape="1">
            <a:blip r:embed="rId3">
              <a:alphaModFix/>
            </a:blip>
            <a:stretch>
              <a:fillRect/>
            </a:stretch>
          </a:blipFill>
          <a:ln>
            <a:noFill/>
          </a:ln>
        </p:spPr>
        <p:txBody>
          <a:bodyPr spcFirstLastPara="1" wrap="square" lIns="0" tIns="0" rIns="0" bIns="0" anchor="t" anchorCtr="0">
            <a:noAutofit/>
          </a:bodyPr>
          <a:lstStyle/>
          <a:p>
            <a:endParaRPr sz="964" dirty="0"/>
          </a:p>
        </p:txBody>
      </p:sp>
      <p:sp>
        <p:nvSpPr>
          <p:cNvPr id="5" name="Google Shape;217;p24"/>
          <p:cNvSpPr txBox="1">
            <a:spLocks/>
          </p:cNvSpPr>
          <p:nvPr/>
        </p:nvSpPr>
        <p:spPr>
          <a:xfrm>
            <a:off x="4201610" y="614555"/>
            <a:ext cx="4097437" cy="777536"/>
          </a:xfrm>
          <a:prstGeom prst="rect">
            <a:avLst/>
          </a:prstGeom>
          <a:noFill/>
          <a:ln>
            <a:noFill/>
          </a:ln>
        </p:spPr>
        <p:txBody>
          <a:bodyPr spcFirstLastPara="1" wrap="square" lIns="0" tIns="6455"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600" b="0" i="0" u="none" strike="noStrike" cap="none">
                <a:solidFill>
                  <a:schemeClr val="accent4">
                    <a:lumMod val="75000"/>
                  </a:schemeClr>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0545"/>
            <a:r>
              <a:rPr lang="en-US" sz="5400" dirty="0">
                <a:solidFill>
                  <a:srgbClr val="005493"/>
                </a:solidFill>
                <a:sym typeface="Arial"/>
              </a:rPr>
              <a:t>Your Turn 2</a:t>
            </a:r>
          </a:p>
        </p:txBody>
      </p:sp>
      <p:sp>
        <p:nvSpPr>
          <p:cNvPr id="6" name="Google Shape;218;p24"/>
          <p:cNvSpPr txBox="1"/>
          <p:nvPr/>
        </p:nvSpPr>
        <p:spPr>
          <a:xfrm>
            <a:off x="906180" y="1859498"/>
            <a:ext cx="10219020" cy="1323482"/>
          </a:xfrm>
          <a:prstGeom prst="rect">
            <a:avLst/>
          </a:prstGeom>
          <a:noFill/>
          <a:ln>
            <a:noFill/>
          </a:ln>
        </p:spPr>
        <p:txBody>
          <a:bodyPr spcFirstLastPara="1" wrap="square" lIns="0" tIns="6455" rIns="0" bIns="0" anchor="t" anchorCtr="0">
            <a:noAutofit/>
          </a:bodyPr>
          <a:lstStyle/>
          <a:p>
            <a:pPr marL="521153" indent="-514350">
              <a:buClr>
                <a:schemeClr val="accent1">
                  <a:lumMod val="75000"/>
                </a:schemeClr>
              </a:buClr>
              <a:buFont typeface="Arial" panose="020B0604020202020204" pitchFamily="34" charset="0"/>
              <a:buChar char="•"/>
            </a:pPr>
            <a:r>
              <a:rPr lang="en-US" sz="3200" dirty="0">
                <a:solidFill>
                  <a:srgbClr val="005493"/>
                </a:solidFill>
                <a:latin typeface="Calibri"/>
                <a:ea typeface="Calibri"/>
                <a:cs typeface="Calibri"/>
                <a:sym typeface="Calibri"/>
              </a:rPr>
              <a:t>Starting with </a:t>
            </a:r>
            <a:r>
              <a:rPr lang="en-US" sz="3200" dirty="0" err="1">
                <a:solidFill>
                  <a:srgbClr val="005493"/>
                </a:solidFill>
                <a:latin typeface="Calibri"/>
                <a:ea typeface="Calibri"/>
                <a:cs typeface="Calibri"/>
                <a:sym typeface="Calibri"/>
              </a:rPr>
              <a:t>labevents</a:t>
            </a:r>
            <a:r>
              <a:rPr lang="en-US" sz="3200" dirty="0">
                <a:solidFill>
                  <a:srgbClr val="005493"/>
                </a:solidFill>
                <a:latin typeface="Calibri"/>
                <a:ea typeface="Calibri"/>
                <a:cs typeface="Calibri"/>
                <a:sym typeface="Calibri"/>
              </a:rPr>
              <a:t>, join to the </a:t>
            </a:r>
            <a:r>
              <a:rPr lang="en-US" sz="3200" dirty="0" err="1">
                <a:solidFill>
                  <a:srgbClr val="005493"/>
                </a:solidFill>
                <a:latin typeface="Calibri"/>
                <a:ea typeface="Calibri"/>
                <a:cs typeface="Calibri"/>
                <a:sym typeface="Calibri"/>
              </a:rPr>
              <a:t>d_labitems</a:t>
            </a:r>
            <a:r>
              <a:rPr lang="en-US" sz="3200" dirty="0">
                <a:solidFill>
                  <a:srgbClr val="005493"/>
                </a:solidFill>
                <a:latin typeface="Calibri"/>
                <a:ea typeface="Calibri"/>
                <a:cs typeface="Calibri"/>
                <a:sym typeface="Calibri"/>
              </a:rPr>
              <a:t> table</a:t>
            </a:r>
            <a:endParaRPr lang="en-US" sz="3200" dirty="0">
              <a:solidFill>
                <a:srgbClr val="005493"/>
              </a:solidFill>
              <a:latin typeface="Consolas" panose="020B0609020204030204" pitchFamily="49" charset="0"/>
              <a:ea typeface="Calibri"/>
              <a:cs typeface="Calibri"/>
              <a:sym typeface="Calibri"/>
            </a:endParaRPr>
          </a:p>
          <a:p>
            <a:pPr marL="521153" indent="-514350">
              <a:buClr>
                <a:schemeClr val="accent1">
                  <a:lumMod val="75000"/>
                </a:schemeClr>
              </a:buClr>
              <a:buFont typeface="Arial" panose="020B0604020202020204" pitchFamily="34" charset="0"/>
              <a:buChar char="•"/>
            </a:pPr>
            <a:endParaRPr lang="en-US" sz="3200" dirty="0">
              <a:solidFill>
                <a:srgbClr val="005493"/>
              </a:solidFill>
              <a:latin typeface="Calibri"/>
              <a:ea typeface="Calibri"/>
              <a:cs typeface="Calibri"/>
              <a:sym typeface="Calibri"/>
            </a:endParaRPr>
          </a:p>
          <a:p>
            <a:pPr marL="521153" indent="-514350">
              <a:buClr>
                <a:schemeClr val="accent1">
                  <a:lumMod val="75000"/>
                </a:schemeClr>
              </a:buClr>
              <a:buFont typeface="Arial" panose="020B0604020202020204" pitchFamily="34" charset="0"/>
              <a:buChar char="•"/>
            </a:pPr>
            <a:r>
              <a:rPr lang="en-US" sz="3200" dirty="0">
                <a:solidFill>
                  <a:srgbClr val="005493"/>
                </a:solidFill>
                <a:latin typeface="Calibri"/>
                <a:ea typeface="Calibri"/>
                <a:cs typeface="Calibri"/>
                <a:sym typeface="Calibri"/>
              </a:rPr>
              <a:t>Find the number of times each lab order was placed</a:t>
            </a:r>
          </a:p>
        </p:txBody>
      </p:sp>
      <p:sp>
        <p:nvSpPr>
          <p:cNvPr id="7" name="Slide Number Placeholder 6"/>
          <p:cNvSpPr>
            <a:spLocks noGrp="1"/>
          </p:cNvSpPr>
          <p:nvPr>
            <p:ph type="sldNum" sz="quarter" idx="12"/>
          </p:nvPr>
        </p:nvSpPr>
        <p:spPr>
          <a:xfrm>
            <a:off x="11686853" y="6377940"/>
            <a:ext cx="328773" cy="382455"/>
          </a:xfrm>
        </p:spPr>
        <p:txBody>
          <a:bodyPr/>
          <a:lstStyle/>
          <a:p>
            <a:fld id="{E7EBC154-6848-214C-B925-399887F0DE31}" type="slidenum">
              <a:rPr lang="en-US" smtClean="0">
                <a:solidFill>
                  <a:prstClr val="black">
                    <a:lumMod val="95000"/>
                    <a:lumOff val="5000"/>
                  </a:prstClr>
                </a:solidFill>
              </a:rPr>
              <a:pPr/>
              <a:t>26</a:t>
            </a:fld>
            <a:endParaRPr lang="en-US" dirty="0">
              <a:solidFill>
                <a:prstClr val="black">
                  <a:lumMod val="95000"/>
                  <a:lumOff val="5000"/>
                </a:prstClr>
              </a:solidFill>
            </a:endParaRPr>
          </a:p>
        </p:txBody>
      </p:sp>
    </p:spTree>
    <p:extLst>
      <p:ext uri="{BB962C8B-B14F-4D97-AF65-F5344CB8AC3E}">
        <p14:creationId xmlns:p14="http://schemas.microsoft.com/office/powerpoint/2010/main" val="1098487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545593-F670-2F47-C4F5-6465388EF3F1}"/>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27</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48FEB163-7671-4B54-67EC-B738A6000F9F}"/>
              </a:ext>
            </a:extLst>
          </p:cNvPr>
          <p:cNvSpPr>
            <a:spLocks noGrp="1"/>
          </p:cNvSpPr>
          <p:nvPr>
            <p:ph type="title"/>
          </p:nvPr>
        </p:nvSpPr>
        <p:spPr/>
        <p:txBody>
          <a:bodyPr/>
          <a:lstStyle/>
          <a:p>
            <a:r>
              <a:rPr lang="en-US" dirty="0"/>
              <a:t>Question</a:t>
            </a:r>
          </a:p>
        </p:txBody>
      </p:sp>
      <p:sp>
        <p:nvSpPr>
          <p:cNvPr id="4" name="Text Placeholder 3">
            <a:extLst>
              <a:ext uri="{FF2B5EF4-FFF2-40B4-BE49-F238E27FC236}">
                <a16:creationId xmlns:a16="http://schemas.microsoft.com/office/drawing/2014/main" id="{24EB6590-A5DF-3B51-1CE0-AFBC05444612}"/>
              </a:ext>
            </a:extLst>
          </p:cNvPr>
          <p:cNvSpPr>
            <a:spLocks noGrp="1"/>
          </p:cNvSpPr>
          <p:nvPr>
            <p:ph type="body" sz="quarter" idx="13"/>
          </p:nvPr>
        </p:nvSpPr>
        <p:spPr>
          <a:xfrm>
            <a:off x="1024128" y="2238375"/>
            <a:ext cx="9720072" cy="3926205"/>
          </a:xfrm>
        </p:spPr>
        <p:txBody>
          <a:bodyPr>
            <a:normAutofit fontScale="92500"/>
          </a:bodyPr>
          <a:lstStyle/>
          <a:p>
            <a:pPr algn="ctr"/>
            <a:r>
              <a:rPr lang="en-US" b="1" dirty="0"/>
              <a:t>Examine the original LABEVENTS table</a:t>
            </a:r>
          </a:p>
          <a:p>
            <a:pPr algn="ctr"/>
            <a:r>
              <a:rPr lang="en-US" dirty="0"/>
              <a:t>How many distinct </a:t>
            </a:r>
            <a:r>
              <a:rPr lang="en-US" dirty="0" err="1"/>
              <a:t>ItemIDs</a:t>
            </a:r>
            <a:r>
              <a:rPr lang="en-US" dirty="0"/>
              <a:t> does it have?</a:t>
            </a:r>
          </a:p>
          <a:p>
            <a:pPr algn="ctr"/>
            <a:endParaRPr lang="en-US" dirty="0"/>
          </a:p>
          <a:p>
            <a:pPr algn="ctr"/>
            <a:r>
              <a:rPr lang="en-US" b="1" dirty="0"/>
              <a:t>Examine the table you produced</a:t>
            </a:r>
          </a:p>
          <a:p>
            <a:pPr algn="ctr"/>
            <a:r>
              <a:rPr lang="en-US" dirty="0"/>
              <a:t>How many distinct </a:t>
            </a:r>
            <a:r>
              <a:rPr lang="en-US" dirty="0" err="1"/>
              <a:t>ItemIDs</a:t>
            </a:r>
            <a:r>
              <a:rPr lang="en-US" dirty="0"/>
              <a:t> does it have? </a:t>
            </a:r>
          </a:p>
        </p:txBody>
      </p:sp>
    </p:spTree>
    <p:extLst>
      <p:ext uri="{BB962C8B-B14F-4D97-AF65-F5344CB8AC3E}">
        <p14:creationId xmlns:p14="http://schemas.microsoft.com/office/powerpoint/2010/main" val="2799636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28</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129941" y="2297045"/>
            <a:ext cx="12114626"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162407" y="2269637"/>
            <a:ext cx="1216480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LABEVENTS,D_LABITEMS,join_by</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itemid</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34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aphicFrame>
        <p:nvGraphicFramePr>
          <p:cNvPr id="5" name="Google Shape;147;p18">
            <a:extLst>
              <a:ext uri="{FF2B5EF4-FFF2-40B4-BE49-F238E27FC236}">
                <a16:creationId xmlns:a16="http://schemas.microsoft.com/office/drawing/2014/main" id="{BD8050DF-BD22-979D-BBBD-1B638F8D1476}"/>
              </a:ext>
            </a:extLst>
          </p:cNvPr>
          <p:cNvGraphicFramePr/>
          <p:nvPr/>
        </p:nvGraphicFramePr>
        <p:xfrm>
          <a:off x="8319623" y="4226652"/>
          <a:ext cx="2571461"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2155">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6" name="Google Shape;147;p18">
            <a:extLst>
              <a:ext uri="{FF2B5EF4-FFF2-40B4-BE49-F238E27FC236}">
                <a16:creationId xmlns:a16="http://schemas.microsoft.com/office/drawing/2014/main" id="{1E9820CA-BF1E-A9EE-DE5E-81B847E4F551}"/>
              </a:ext>
            </a:extLst>
          </p:cNvPr>
          <p:cNvGraphicFramePr/>
          <p:nvPr/>
        </p:nvGraphicFramePr>
        <p:xfrm>
          <a:off x="8317242" y="4660041"/>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1600" b="0" dirty="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7" name="Google Shape;147;p18">
            <a:extLst>
              <a:ext uri="{FF2B5EF4-FFF2-40B4-BE49-F238E27FC236}">
                <a16:creationId xmlns:a16="http://schemas.microsoft.com/office/drawing/2014/main" id="{B3E26AE9-9E73-591E-D025-B80BDFDA211A}"/>
              </a:ext>
            </a:extLst>
          </p:cNvPr>
          <p:cNvGraphicFramePr/>
          <p:nvPr/>
        </p:nvGraphicFramePr>
        <p:xfrm>
          <a:off x="8319623" y="5102161"/>
          <a:ext cx="2571461" cy="43532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5328">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8" name="Google Shape;147;p18">
            <a:extLst>
              <a:ext uri="{FF2B5EF4-FFF2-40B4-BE49-F238E27FC236}">
                <a16:creationId xmlns:a16="http://schemas.microsoft.com/office/drawing/2014/main" id="{66534E48-8209-3E43-9E4D-3C4DCE9EA8F4}"/>
              </a:ext>
            </a:extLst>
          </p:cNvPr>
          <p:cNvGraphicFramePr/>
          <p:nvPr/>
        </p:nvGraphicFramePr>
        <p:xfrm>
          <a:off x="1553367" y="3317521"/>
          <a:ext cx="1770876" cy="876484"/>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Count</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p>
                      <a:pPr algn="ctr" rtl="0" fontAlgn="b"/>
                      <a:r>
                        <a:rPr lang="en-US" sz="1600" b="0" dirty="0">
                          <a:effectLst/>
                          <a:latin typeface="Tw Cen MT" panose="020B0602020104020603" pitchFamily="34" charset="0"/>
                        </a:rPr>
                        <a:t>50902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p>
                      <a:pPr algn="ctr" rtl="0" fontAlgn="b"/>
                      <a:r>
                        <a:rPr lang="en-US" sz="1600" b="0" dirty="0">
                          <a:effectLst/>
                          <a:latin typeface="Tw Cen MT" panose="020B0602020104020603" pitchFamily="34" charset="0"/>
                        </a:rPr>
                        <a:t>2981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bl>
          </a:graphicData>
        </a:graphic>
      </p:graphicFrame>
      <p:grpSp>
        <p:nvGrpSpPr>
          <p:cNvPr id="9" name="Group 8">
            <a:extLst>
              <a:ext uri="{FF2B5EF4-FFF2-40B4-BE49-F238E27FC236}">
                <a16:creationId xmlns:a16="http://schemas.microsoft.com/office/drawing/2014/main" id="{FE5D56C9-F3DB-268A-560C-80B741B6EC8E}"/>
              </a:ext>
            </a:extLst>
          </p:cNvPr>
          <p:cNvGrpSpPr/>
          <p:nvPr/>
        </p:nvGrpSpPr>
        <p:grpSpPr>
          <a:xfrm>
            <a:off x="8319623" y="3347179"/>
            <a:ext cx="2571461" cy="870303"/>
            <a:chOff x="8319623" y="3317521"/>
            <a:chExt cx="2571461" cy="870303"/>
          </a:xfrm>
        </p:grpSpPr>
        <p:graphicFrame>
          <p:nvGraphicFramePr>
            <p:cNvPr id="10" name="Google Shape;147;p18">
              <a:extLst>
                <a:ext uri="{FF2B5EF4-FFF2-40B4-BE49-F238E27FC236}">
                  <a16:creationId xmlns:a16="http://schemas.microsoft.com/office/drawing/2014/main" id="{1D96AB4B-5365-A106-61CC-77A297D35A49}"/>
                </a:ext>
              </a:extLst>
            </p:cNvPr>
            <p:cNvGraphicFramePr/>
            <p:nvPr/>
          </p:nvGraphicFramePr>
          <p:xfrm>
            <a:off x="8319623" y="3771546"/>
            <a:ext cx="2571461"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16278">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1" name="Google Shape;147;p18">
              <a:extLst>
                <a:ext uri="{FF2B5EF4-FFF2-40B4-BE49-F238E27FC236}">
                  <a16:creationId xmlns:a16="http://schemas.microsoft.com/office/drawing/2014/main" id="{B9EFAF8E-3698-4DAF-C633-BD6BB6E3E12B}"/>
                </a:ext>
              </a:extLst>
            </p:cNvPr>
            <p:cNvGraphicFramePr/>
            <p:nvPr/>
          </p:nvGraphicFramePr>
          <p:xfrm>
            <a:off x="8319623" y="3317521"/>
            <a:ext cx="2571461"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grpSp>
      <p:graphicFrame>
        <p:nvGraphicFramePr>
          <p:cNvPr id="12" name="Google Shape;147;p18">
            <a:extLst>
              <a:ext uri="{FF2B5EF4-FFF2-40B4-BE49-F238E27FC236}">
                <a16:creationId xmlns:a16="http://schemas.microsoft.com/office/drawing/2014/main" id="{2A3977B5-87B2-E0FF-243F-68A16E6789F2}"/>
              </a:ext>
            </a:extLst>
          </p:cNvPr>
          <p:cNvGraphicFramePr/>
          <p:nvPr/>
        </p:nvGraphicFramePr>
        <p:xfrm>
          <a:off x="1553367" y="4201432"/>
          <a:ext cx="1770876"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50912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dirty="0">
                          <a:effectLst/>
                          <a:latin typeface="Tw Cen MT" panose="020B0602020104020603" pitchFamily="34" charset="0"/>
                        </a:rPr>
                        <a:t>3003</a:t>
                      </a: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3" name="Google Shape;147;p18">
            <a:extLst>
              <a:ext uri="{FF2B5EF4-FFF2-40B4-BE49-F238E27FC236}">
                <a16:creationId xmlns:a16="http://schemas.microsoft.com/office/drawing/2014/main" id="{F8BDBCB5-E60F-ECBC-0C8E-45BE6F6E10DC}"/>
              </a:ext>
            </a:extLst>
          </p:cNvPr>
          <p:cNvGraphicFramePr/>
          <p:nvPr/>
        </p:nvGraphicFramePr>
        <p:xfrm>
          <a:off x="1553367" y="4647101"/>
          <a:ext cx="1770876"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50971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dirty="0">
                          <a:effectLst/>
                          <a:latin typeface="Tw Cen MT" panose="020B0602020104020603" pitchFamily="34" charset="0"/>
                        </a:rPr>
                        <a:t>3022</a:t>
                      </a: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4" name="Google Shape;147;p18">
            <a:extLst>
              <a:ext uri="{FF2B5EF4-FFF2-40B4-BE49-F238E27FC236}">
                <a16:creationId xmlns:a16="http://schemas.microsoft.com/office/drawing/2014/main" id="{1CE41161-BA99-0A9C-21DF-17FAA9F389F3}"/>
              </a:ext>
            </a:extLst>
          </p:cNvPr>
          <p:cNvGraphicFramePr/>
          <p:nvPr/>
        </p:nvGraphicFramePr>
        <p:xfrm>
          <a:off x="1553367" y="5092770"/>
          <a:ext cx="1770876"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50983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dirty="0">
                          <a:effectLst/>
                          <a:latin typeface="Tw Cen MT" panose="020B0602020104020603" pitchFamily="34" charset="0"/>
                        </a:rPr>
                        <a:t>3007</a:t>
                      </a: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bl>
          </a:graphicData>
        </a:graphic>
      </p:graphicFrame>
      <p:graphicFrame>
        <p:nvGraphicFramePr>
          <p:cNvPr id="15" name="Google Shape;147;p18">
            <a:extLst>
              <a:ext uri="{FF2B5EF4-FFF2-40B4-BE49-F238E27FC236}">
                <a16:creationId xmlns:a16="http://schemas.microsoft.com/office/drawing/2014/main" id="{78258A22-3680-CA15-F133-ECED260A528F}"/>
              </a:ext>
            </a:extLst>
          </p:cNvPr>
          <p:cNvGraphicFramePr/>
          <p:nvPr/>
        </p:nvGraphicFramePr>
        <p:xfrm>
          <a:off x="1553367" y="5538438"/>
          <a:ext cx="1770876"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p>
                      <a:pPr algn="ctr" rtl="0" fontAlgn="b"/>
                      <a:r>
                        <a:rPr lang="en-US" sz="1600" b="0">
                          <a:effectLst/>
                          <a:latin typeface="Tw Cen MT" panose="020B0602020104020603" pitchFamily="34" charset="0"/>
                        </a:rPr>
                        <a:t>51006</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dirty="0">
                          <a:effectLst/>
                          <a:latin typeface="Tw Cen MT" panose="020B0602020104020603" pitchFamily="34" charset="0"/>
                        </a:rPr>
                        <a:t>2974</a:t>
                      </a: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sp>
        <p:nvSpPr>
          <p:cNvPr id="22" name="Rectangle 21">
            <a:extLst>
              <a:ext uri="{FF2B5EF4-FFF2-40B4-BE49-F238E27FC236}">
                <a16:creationId xmlns:a16="http://schemas.microsoft.com/office/drawing/2014/main" id="{F32A3A81-AF64-42A7-28CF-CB49E35B8C7F}"/>
              </a:ext>
            </a:extLst>
          </p:cNvPr>
          <p:cNvSpPr/>
          <p:nvPr/>
        </p:nvSpPr>
        <p:spPr>
          <a:xfrm>
            <a:off x="490818" y="4997262"/>
            <a:ext cx="2897841" cy="1216959"/>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4866F1D-3D5F-F1D0-42ED-745763F9D099}"/>
              </a:ext>
            </a:extLst>
          </p:cNvPr>
          <p:cNvSpPr/>
          <p:nvPr/>
        </p:nvSpPr>
        <p:spPr>
          <a:xfrm>
            <a:off x="8175812" y="5075703"/>
            <a:ext cx="4793876" cy="138729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6014C07E-6D52-1D1F-1AEF-15C7BEE96B8E}"/>
              </a:ext>
            </a:extLst>
          </p:cNvPr>
          <p:cNvPicPr>
            <a:picLocks noChangeAspect="1"/>
          </p:cNvPicPr>
          <p:nvPr/>
        </p:nvPicPr>
        <p:blipFill>
          <a:blip r:embed="rId3"/>
          <a:stretch>
            <a:fillRect/>
          </a:stretch>
        </p:blipFill>
        <p:spPr>
          <a:xfrm>
            <a:off x="2533338" y="57750"/>
            <a:ext cx="7125326" cy="36912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7015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27333" decel="61000" fill="hold" nodeType="clickEffect">
                                  <p:stCondLst>
                                    <p:cond delay="0"/>
                                  </p:stCondLst>
                                  <p:childTnLst>
                                    <p:animMotion origin="layout" path="M 0 4.81481E-6 L 0.18307 0.00138 " pathEditMode="relative" rAng="0" ptsTypes="AA">
                                      <p:cBhvr>
                                        <p:cTn id="6" dur="750" fill="hold"/>
                                        <p:tgtEl>
                                          <p:spTgt spid="8"/>
                                        </p:tgtEl>
                                        <p:attrNameLst>
                                          <p:attrName>ppt_x</p:attrName>
                                          <p:attrName>ppt_y</p:attrName>
                                        </p:attrNameLst>
                                      </p:cBhvr>
                                      <p:rCtr x="9154" y="69"/>
                                    </p:animMotion>
                                  </p:childTnLst>
                                </p:cTn>
                              </p:par>
                              <p:par>
                                <p:cTn id="7" presetID="35" presetClass="path" presetSubtype="0" accel="27333" decel="53333" fill="hold" nodeType="withEffect">
                                  <p:stCondLst>
                                    <p:cond delay="0"/>
                                  </p:stCondLst>
                                  <p:childTnLst>
                                    <p:animMotion origin="layout" path="M -6.25E-7 1.11111E-6 L -0.22565 -0.00232 " pathEditMode="relative" rAng="0" ptsTypes="AA">
                                      <p:cBhvr>
                                        <p:cTn id="8" dur="750" fill="hold"/>
                                        <p:tgtEl>
                                          <p:spTgt spid="9"/>
                                        </p:tgtEl>
                                        <p:attrNameLst>
                                          <p:attrName>ppt_x</p:attrName>
                                          <p:attrName>ppt_y</p:attrName>
                                        </p:attrNameLst>
                                      </p:cBhvr>
                                      <p:rCtr x="-11289" y="-116"/>
                                    </p:animMotion>
                                  </p:childTnLst>
                                </p:cTn>
                              </p:par>
                            </p:childTnLst>
                          </p:cTn>
                        </p:par>
                        <p:par>
                          <p:cTn id="9" fill="hold">
                            <p:stCondLst>
                              <p:cond delay="750"/>
                            </p:stCondLst>
                            <p:childTnLst>
                              <p:par>
                                <p:cTn id="10" presetID="63" presetClass="path" presetSubtype="0" accel="27333" decel="61000" fill="hold" nodeType="afterEffect">
                                  <p:stCondLst>
                                    <p:cond delay="0"/>
                                  </p:stCondLst>
                                  <p:childTnLst>
                                    <p:animMotion origin="layout" path="M 0 4.81481E-6 L 0.18307 0.00138 " pathEditMode="relative" rAng="0" ptsTypes="AA">
                                      <p:cBhvr>
                                        <p:cTn id="11" dur="750" fill="hold"/>
                                        <p:tgtEl>
                                          <p:spTgt spid="12"/>
                                        </p:tgtEl>
                                        <p:attrNameLst>
                                          <p:attrName>ppt_x</p:attrName>
                                          <p:attrName>ppt_y</p:attrName>
                                        </p:attrNameLst>
                                      </p:cBhvr>
                                      <p:rCtr x="9154" y="69"/>
                                    </p:animMotion>
                                  </p:childTnLst>
                                </p:cTn>
                              </p:par>
                              <p:par>
                                <p:cTn id="12" presetID="35" presetClass="path" presetSubtype="0" accel="27333" decel="53333" fill="hold" nodeType="withEffect">
                                  <p:stCondLst>
                                    <p:cond delay="0"/>
                                  </p:stCondLst>
                                  <p:childTnLst>
                                    <p:animMotion origin="layout" path="M -6.25E-7 1.11111E-6 L -0.22565 -0.00232 " pathEditMode="relative" rAng="0" ptsTypes="AA">
                                      <p:cBhvr>
                                        <p:cTn id="13" dur="750" fill="hold"/>
                                        <p:tgtEl>
                                          <p:spTgt spid="5"/>
                                        </p:tgtEl>
                                        <p:attrNameLst>
                                          <p:attrName>ppt_x</p:attrName>
                                          <p:attrName>ppt_y</p:attrName>
                                        </p:attrNameLst>
                                      </p:cBhvr>
                                      <p:rCtr x="-11289" y="-116"/>
                                    </p:animMotion>
                                  </p:childTnLst>
                                </p:cTn>
                              </p:par>
                            </p:childTnLst>
                          </p:cTn>
                        </p:par>
                        <p:par>
                          <p:cTn id="14" fill="hold">
                            <p:stCondLst>
                              <p:cond delay="1500"/>
                            </p:stCondLst>
                            <p:childTnLst>
                              <p:par>
                                <p:cTn id="15" presetID="63" presetClass="path" presetSubtype="0" accel="27333" decel="61000" fill="hold" nodeType="afterEffect">
                                  <p:stCondLst>
                                    <p:cond delay="0"/>
                                  </p:stCondLst>
                                  <p:childTnLst>
                                    <p:animMotion origin="layout" path="M 0 4.81481E-6 L 0.18307 0.00138 " pathEditMode="relative" rAng="0" ptsTypes="AA">
                                      <p:cBhvr>
                                        <p:cTn id="16" dur="750" fill="hold"/>
                                        <p:tgtEl>
                                          <p:spTgt spid="13"/>
                                        </p:tgtEl>
                                        <p:attrNameLst>
                                          <p:attrName>ppt_x</p:attrName>
                                          <p:attrName>ppt_y</p:attrName>
                                        </p:attrNameLst>
                                      </p:cBhvr>
                                      <p:rCtr x="9154" y="69"/>
                                    </p:animMotion>
                                  </p:childTnLst>
                                </p:cTn>
                              </p:par>
                              <p:par>
                                <p:cTn id="17" presetID="35" presetClass="path" presetSubtype="0" accel="27333" decel="53333" fill="hold" nodeType="withEffect">
                                  <p:stCondLst>
                                    <p:cond delay="0"/>
                                  </p:stCondLst>
                                  <p:childTnLst>
                                    <p:animMotion origin="layout" path="M -6.25E-7 1.11111E-6 L -0.22565 -0.00232 " pathEditMode="relative" rAng="0" ptsTypes="AA">
                                      <p:cBhvr>
                                        <p:cTn id="18" dur="750" fill="hold"/>
                                        <p:tgtEl>
                                          <p:spTgt spid="6"/>
                                        </p:tgtEl>
                                        <p:attrNameLst>
                                          <p:attrName>ppt_x</p:attrName>
                                          <p:attrName>ppt_y</p:attrName>
                                        </p:attrNameLst>
                                      </p:cBhvr>
                                      <p:rCtr x="-11289" y="-116"/>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gtEl>
                                        <p:attrNameLst>
                                          <p:attrName>style.visibility</p:attrName>
                                        </p:attrNameLst>
                                      </p:cBhvr>
                                      <p:to>
                                        <p:strVal val="visible"/>
                                      </p:to>
                                    </p:set>
                                    <p:animEffect transition="in" filter="fade">
                                      <p:cBhvr>
                                        <p:cTn id="31"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8" name="Google Shape;123;p16"/>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29</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4" name="TextBox 7">
            <a:extLst>
              <a:ext uri="{FF2B5EF4-FFF2-40B4-BE49-F238E27FC236}">
                <a16:creationId xmlns:a16="http://schemas.microsoft.com/office/drawing/2014/main" id="{0034CFE9-1858-267B-7AB2-E40750E8DFB8}"/>
              </a:ext>
            </a:extLst>
          </p:cNvPr>
          <p:cNvSpPr txBox="1"/>
          <p:nvPr/>
        </p:nvSpPr>
        <p:spPr>
          <a:xfrm>
            <a:off x="1387508" y="2593849"/>
            <a:ext cx="9404350"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t>An inner join:</a:t>
            </a:r>
          </a:p>
          <a:p>
            <a:endParaRPr lang="en-US" sz="3600" dirty="0"/>
          </a:p>
          <a:p>
            <a:pPr marL="342900" indent="-342900">
              <a:buAutoNum type="arabicPeriod"/>
            </a:pPr>
            <a:r>
              <a:rPr lang="en-US" sz="3600" dirty="0"/>
              <a:t> </a:t>
            </a:r>
            <a:r>
              <a:rPr lang="en-US" sz="3600" b="1" dirty="0">
                <a:solidFill>
                  <a:srgbClr val="2683C6"/>
                </a:solidFill>
              </a:rPr>
              <a:t>Retains</a:t>
            </a:r>
            <a:r>
              <a:rPr lang="en-US" sz="3600" b="1" dirty="0"/>
              <a:t> </a:t>
            </a:r>
            <a:r>
              <a:rPr lang="en-US" sz="3600" dirty="0"/>
              <a:t>only rows that match in both tables.</a:t>
            </a:r>
          </a:p>
          <a:p>
            <a:pPr marL="342900" indent="-342900">
              <a:buAutoNum type="arabicPeriod"/>
            </a:pPr>
            <a:r>
              <a:rPr lang="en-US" sz="3600" i="1" dirty="0"/>
              <a:t> </a:t>
            </a:r>
            <a:r>
              <a:rPr lang="en-US" sz="3600" b="1" i="1" dirty="0">
                <a:solidFill>
                  <a:srgbClr val="87CB3D"/>
                </a:solidFill>
              </a:rPr>
              <a:t>Excludes</a:t>
            </a:r>
            <a:r>
              <a:rPr lang="en-US" sz="3600" b="1" i="1" dirty="0"/>
              <a:t> </a:t>
            </a:r>
            <a:r>
              <a:rPr lang="en-US" sz="3600" i="1" dirty="0"/>
              <a:t>rows without matches in both tables</a:t>
            </a:r>
            <a:r>
              <a:rPr lang="en-US" sz="3600" dirty="0"/>
              <a:t>.</a:t>
            </a:r>
          </a:p>
          <a:p>
            <a:pPr marL="342900" indent="-342900">
              <a:buAutoNum type="arabicPeriod"/>
            </a:pPr>
            <a:r>
              <a:rPr lang="en-US" sz="3600" dirty="0"/>
              <a:t> </a:t>
            </a:r>
            <a:r>
              <a:rPr lang="en-US" sz="3600" b="1" dirty="0">
                <a:solidFill>
                  <a:srgbClr val="FFC000"/>
                </a:solidFill>
              </a:rPr>
              <a:t>Combines</a:t>
            </a:r>
            <a:r>
              <a:rPr lang="en-US" sz="3600" dirty="0"/>
              <a:t> columns from both tables.</a:t>
            </a:r>
          </a:p>
        </p:txBody>
      </p:sp>
      <p:sp>
        <p:nvSpPr>
          <p:cNvPr id="6" name="Rectangle 5">
            <a:extLst>
              <a:ext uri="{FF2B5EF4-FFF2-40B4-BE49-F238E27FC236}">
                <a16:creationId xmlns:a16="http://schemas.microsoft.com/office/drawing/2014/main" id="{0CDF7B46-64EA-1A26-16EA-52E5C09FCFF3}"/>
              </a:ext>
            </a:extLst>
          </p:cNvPr>
          <p:cNvSpPr/>
          <p:nvPr/>
        </p:nvSpPr>
        <p:spPr>
          <a:xfrm>
            <a:off x="1116531" y="4268804"/>
            <a:ext cx="9389444" cy="6497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369315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a:solidFill>
                  <a:srgbClr val="434343"/>
                </a:solidFill>
              </a:rPr>
              <a:t>Goal: Provide a clear understanding of the fundamental concepts of joins</a:t>
            </a:r>
          </a:p>
        </p:txBody>
      </p:sp>
      <p:sp>
        <p:nvSpPr>
          <p:cNvPr id="3" name="TextBox 2"/>
          <p:cNvSpPr txBox="1"/>
          <p:nvPr/>
        </p:nvSpPr>
        <p:spPr>
          <a:xfrm>
            <a:off x="1024128" y="2223387"/>
            <a:ext cx="10731690" cy="4247317"/>
          </a:xfrm>
          <a:prstGeom prst="rect">
            <a:avLst/>
          </a:prstGeom>
          <a:noFill/>
        </p:spPr>
        <p:txBody>
          <a:bodyPr wrap="square" rtlCol="0">
            <a:spAutoFit/>
          </a:bodyPr>
          <a:lstStyle/>
          <a:p>
            <a:pPr lvl="3"/>
            <a:r>
              <a:rPr lang="en-US" sz="5400" b="1" kern="1200" spc="100" dirty="0">
                <a:solidFill>
                  <a:srgbClr val="434343"/>
                </a:solidFill>
                <a:latin typeface="+mj-lt"/>
                <a:ea typeface="+mj-ea"/>
                <a:cs typeface="+mj-cs"/>
              </a:rPr>
              <a:t>Objectives:</a:t>
            </a:r>
          </a:p>
          <a:p>
            <a:pPr marL="571500" lvl="3" indent="-571500">
              <a:buFont typeface="Wingdings" panose="05000000000000000000" pitchFamily="2" charset="2"/>
              <a:buChar char="v"/>
            </a:pPr>
            <a:r>
              <a:rPr lang="en-US" sz="3600" dirty="0">
                <a:latin typeface="+mn-lt"/>
              </a:rPr>
              <a:t>Explain the purpose and importance of joins in data analysis.</a:t>
            </a:r>
          </a:p>
          <a:p>
            <a:pPr marL="571500" lvl="3" indent="-571500">
              <a:buFont typeface="Wingdings" panose="05000000000000000000" pitchFamily="2" charset="2"/>
              <a:buChar char="v"/>
            </a:pPr>
            <a:r>
              <a:rPr lang="en-US" sz="3600" dirty="0">
                <a:latin typeface="+mn-lt"/>
              </a:rPr>
              <a:t>Describe the mechanics of left joins and inner joins, highlighting their differences.</a:t>
            </a:r>
          </a:p>
          <a:p>
            <a:pPr marL="571500" lvl="3" indent="-571500">
              <a:buFont typeface="Wingdings" panose="05000000000000000000" pitchFamily="2" charset="2"/>
              <a:buChar char="v"/>
            </a:pPr>
            <a:r>
              <a:rPr lang="en-US" sz="3600" dirty="0">
                <a:latin typeface="+mn-lt"/>
              </a:rPr>
              <a:t>Demonstrate how to apply joins to solve real-world problems in a lab/healthcare setting.</a:t>
            </a:r>
          </a:p>
        </p:txBody>
      </p:sp>
      <p:sp>
        <p:nvSpPr>
          <p:cNvPr id="5" name="Slide Number Placeholder 4"/>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3</a:t>
            </a:fld>
            <a:endParaRPr lang="en-US">
              <a:solidFill>
                <a:prstClr val="black">
                  <a:lumMod val="95000"/>
                  <a:lumOff val="5000"/>
                </a:prstClr>
              </a:solidFill>
            </a:endParaRPr>
          </a:p>
        </p:txBody>
      </p:sp>
    </p:spTree>
    <p:extLst>
      <p:ext uri="{BB962C8B-B14F-4D97-AF65-F5344CB8AC3E}">
        <p14:creationId xmlns:p14="http://schemas.microsoft.com/office/powerpoint/2010/main" val="3183693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62" name="Google Shape;162;p19"/>
          <p:cNvSpPr txBox="1">
            <a:spLocks noGrp="1"/>
          </p:cNvSpPr>
          <p:nvPr>
            <p:ph type="title"/>
          </p:nvPr>
        </p:nvSpPr>
        <p:spPr>
          <a:xfrm>
            <a:off x="2305327" y="2519421"/>
            <a:ext cx="7581347" cy="1539482"/>
          </a:xfrm>
          <a:prstGeom prst="rect">
            <a:avLst/>
          </a:prstGeom>
          <a:noFill/>
          <a:ln>
            <a:noFill/>
          </a:ln>
        </p:spPr>
        <p:txBody>
          <a:bodyPr spcFirstLastPara="1" wrap="square" lIns="0" tIns="9522" rIns="0" bIns="0" anchor="ctr" anchorCtr="0">
            <a:noAutofit/>
          </a:bodyPr>
          <a:lstStyle/>
          <a:p>
            <a:pPr marL="6803"/>
            <a:r>
              <a:rPr lang="en-US" sz="8812" dirty="0" err="1">
                <a:solidFill>
                  <a:srgbClr val="F0F0F0"/>
                </a:solidFill>
                <a:latin typeface="Consolas" panose="020B0609020204030204" pitchFamily="49" charset="0"/>
                <a:cs typeface="Arial" panose="020B0604020202020204" pitchFamily="34" charset="0"/>
              </a:rPr>
              <a:t>left_join</a:t>
            </a:r>
            <a:r>
              <a:rPr lang="en-US" sz="8812" dirty="0">
                <a:solidFill>
                  <a:srgbClr val="F0F0F0"/>
                </a:solidFill>
                <a:latin typeface="Consolas" panose="020B0609020204030204" pitchFamily="49" charset="0"/>
                <a:cs typeface="Arial" panose="020B0604020202020204" pitchFamily="34" charset="0"/>
              </a:rPr>
              <a:t>()</a:t>
            </a:r>
          </a:p>
        </p:txBody>
      </p:sp>
      <p:sp>
        <p:nvSpPr>
          <p:cNvPr id="2" name="Slide Number Placeholder 1"/>
          <p:cNvSpPr>
            <a:spLocks noGrp="1"/>
          </p:cNvSpPr>
          <p:nvPr>
            <p:ph type="sldNum" idx="12"/>
          </p:nvPr>
        </p:nvSpPr>
        <p:spPr/>
        <p:txBody>
          <a:bodyPr/>
          <a:lstStyle/>
          <a:p>
            <a:fld id="{00000000-1234-1234-1234-123412341234}"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8" name="Google Shape;123;p16"/>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31</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5" name="TextBox 7">
            <a:extLst>
              <a:ext uri="{FF2B5EF4-FFF2-40B4-BE49-F238E27FC236}">
                <a16:creationId xmlns:a16="http://schemas.microsoft.com/office/drawing/2014/main" id="{CBA47E70-0275-9065-FC8B-CFB69FE9E4D6}"/>
              </a:ext>
            </a:extLst>
          </p:cNvPr>
          <p:cNvSpPr txBox="1"/>
          <p:nvPr/>
        </p:nvSpPr>
        <p:spPr>
          <a:xfrm>
            <a:off x="1232034" y="2590640"/>
            <a:ext cx="9692640"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t>A left join:</a:t>
            </a:r>
          </a:p>
          <a:p>
            <a:endParaRPr lang="en-US" sz="3600" dirty="0"/>
          </a:p>
          <a:p>
            <a:pPr marL="342900" indent="-342900">
              <a:buAutoNum type="arabicPeriod"/>
            </a:pPr>
            <a:r>
              <a:rPr lang="en-US" sz="3600" dirty="0"/>
              <a:t> </a:t>
            </a:r>
            <a:r>
              <a:rPr lang="en-US" sz="3600" b="1" dirty="0">
                <a:solidFill>
                  <a:srgbClr val="2683C6"/>
                </a:solidFill>
              </a:rPr>
              <a:t>Retains</a:t>
            </a:r>
            <a:r>
              <a:rPr lang="en-US" sz="3600" dirty="0"/>
              <a:t> every row from the left table.</a:t>
            </a:r>
          </a:p>
          <a:p>
            <a:pPr marL="342900" indent="-342900">
              <a:buAutoNum type="arabicPeriod"/>
            </a:pPr>
            <a:r>
              <a:rPr lang="en-US" sz="3600" dirty="0"/>
              <a:t> </a:t>
            </a:r>
            <a:r>
              <a:rPr lang="en-US" sz="3600" b="1" dirty="0">
                <a:solidFill>
                  <a:srgbClr val="87CB3D"/>
                </a:solidFill>
              </a:rPr>
              <a:t>Includes</a:t>
            </a:r>
            <a:r>
              <a:rPr lang="en-US" sz="3600" dirty="0"/>
              <a:t> only matching rows from the right table.</a:t>
            </a:r>
          </a:p>
          <a:p>
            <a:pPr marL="342900" indent="-342900">
              <a:buAutoNum type="arabicPeriod"/>
            </a:pPr>
            <a:r>
              <a:rPr lang="en-US" sz="3600" dirty="0"/>
              <a:t> </a:t>
            </a:r>
            <a:r>
              <a:rPr lang="en-US" sz="3600" b="1" dirty="0">
                <a:solidFill>
                  <a:srgbClr val="FFC000"/>
                </a:solidFill>
              </a:rPr>
              <a:t>Combines</a:t>
            </a:r>
            <a:r>
              <a:rPr lang="en-US" sz="3600" dirty="0"/>
              <a:t> columns from both tables.</a:t>
            </a:r>
          </a:p>
        </p:txBody>
      </p:sp>
    </p:spTree>
    <p:extLst>
      <p:ext uri="{BB962C8B-B14F-4D97-AF65-F5344CB8AC3E}">
        <p14:creationId xmlns:p14="http://schemas.microsoft.com/office/powerpoint/2010/main" val="344286200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8" name="Google Shape;123;p16"/>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32</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2" name="Oval 1">
            <a:extLst>
              <a:ext uri="{FF2B5EF4-FFF2-40B4-BE49-F238E27FC236}">
                <a16:creationId xmlns:a16="http://schemas.microsoft.com/office/drawing/2014/main" id="{F759575D-A86A-583B-9449-ABB511EF870C}"/>
              </a:ext>
            </a:extLst>
          </p:cNvPr>
          <p:cNvSpPr/>
          <p:nvPr/>
        </p:nvSpPr>
        <p:spPr>
          <a:xfrm>
            <a:off x="1052794" y="3486186"/>
            <a:ext cx="2286000" cy="2286000"/>
          </a:xfrm>
          <a:prstGeom prst="ellipse">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35AF62E-DCD6-CFC1-8881-FC9545D948C6}"/>
              </a:ext>
            </a:extLst>
          </p:cNvPr>
          <p:cNvSpPr/>
          <p:nvPr/>
        </p:nvSpPr>
        <p:spPr>
          <a:xfrm>
            <a:off x="4022535" y="3486186"/>
            <a:ext cx="2286000" cy="2286000"/>
          </a:xfrm>
          <a:prstGeom prst="ellipse">
            <a:avLst/>
          </a:prstGeom>
          <a:solidFill>
            <a:srgbClr val="C0504D"/>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16">
            <a:extLst>
              <a:ext uri="{FF2B5EF4-FFF2-40B4-BE49-F238E27FC236}">
                <a16:creationId xmlns:a16="http://schemas.microsoft.com/office/drawing/2014/main" id="{55541CCE-9A7D-7B60-FF2B-B7E51D36F14D}"/>
              </a:ext>
            </a:extLst>
          </p:cNvPr>
          <p:cNvSpPr/>
          <p:nvPr/>
        </p:nvSpPr>
        <p:spPr>
          <a:xfrm>
            <a:off x="6602962" y="4476786"/>
            <a:ext cx="822960" cy="304800"/>
          </a:xfrm>
          <a:prstGeom prst="rightArrow">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nvGrpSpPr>
          <p:cNvPr id="18" name="Group 17">
            <a:extLst>
              <a:ext uri="{FF2B5EF4-FFF2-40B4-BE49-F238E27FC236}">
                <a16:creationId xmlns:a16="http://schemas.microsoft.com/office/drawing/2014/main" id="{307E36FC-1E7E-9EBD-B30A-769877F04A14}"/>
              </a:ext>
            </a:extLst>
          </p:cNvPr>
          <p:cNvGrpSpPr/>
          <p:nvPr/>
        </p:nvGrpSpPr>
        <p:grpSpPr>
          <a:xfrm>
            <a:off x="7759217" y="3444749"/>
            <a:ext cx="3386168" cy="2368874"/>
            <a:chOff x="7759217" y="3265889"/>
            <a:chExt cx="3386168" cy="2368874"/>
          </a:xfrm>
        </p:grpSpPr>
        <p:sp>
          <p:nvSpPr>
            <p:cNvPr id="11" name="Oval 10">
              <a:extLst>
                <a:ext uri="{FF2B5EF4-FFF2-40B4-BE49-F238E27FC236}">
                  <a16:creationId xmlns:a16="http://schemas.microsoft.com/office/drawing/2014/main" id="{B25A370A-0E53-E44B-8B7F-846E483CB07F}"/>
                </a:ext>
              </a:extLst>
            </p:cNvPr>
            <p:cNvSpPr/>
            <p:nvPr/>
          </p:nvSpPr>
          <p:spPr>
            <a:xfrm>
              <a:off x="7759217" y="3265889"/>
              <a:ext cx="2286000" cy="2286000"/>
            </a:xfrm>
            <a:prstGeom prst="ellipse">
              <a:avLst/>
            </a:prstGeom>
            <a:solidFill>
              <a:srgbClr val="4F81BD"/>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hidden="1">
              <a:extLst>
                <a:ext uri="{FF2B5EF4-FFF2-40B4-BE49-F238E27FC236}">
                  <a16:creationId xmlns:a16="http://schemas.microsoft.com/office/drawing/2014/main" id="{78D03594-3CBB-D7AE-E363-E398F9264E40}"/>
                </a:ext>
              </a:extLst>
            </p:cNvPr>
            <p:cNvSpPr/>
            <p:nvPr/>
          </p:nvSpPr>
          <p:spPr>
            <a:xfrm>
              <a:off x="8840845" y="3314493"/>
              <a:ext cx="2286000" cy="2286000"/>
            </a:xfrm>
            <a:prstGeom prst="ellipse">
              <a:avLst/>
            </a:prstGeom>
            <a:solidFill>
              <a:srgbClr val="C0504D">
                <a:alpha val="68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288AAFD-7A98-7806-49F7-4A0BB0C6E6A9}"/>
                </a:ext>
              </a:extLst>
            </p:cNvPr>
            <p:cNvSpPr/>
            <p:nvPr/>
          </p:nvSpPr>
          <p:spPr>
            <a:xfrm>
              <a:off x="9393319" y="3287241"/>
              <a:ext cx="1752066" cy="2347522"/>
            </a:xfrm>
            <a:custGeom>
              <a:avLst/>
              <a:gdLst>
                <a:gd name="connsiteX0" fmla="*/ 584469 w 1727469"/>
                <a:gd name="connsiteY0" fmla="*/ 0 h 2286000"/>
                <a:gd name="connsiteX1" fmla="*/ 1727469 w 1727469"/>
                <a:gd name="connsiteY1" fmla="*/ 1143000 h 2286000"/>
                <a:gd name="connsiteX2" fmla="*/ 584469 w 1727469"/>
                <a:gd name="connsiteY2" fmla="*/ 2286000 h 2286000"/>
                <a:gd name="connsiteX3" fmla="*/ 39648 w 1727469"/>
                <a:gd name="connsiteY3" fmla="*/ 2148046 h 2286000"/>
                <a:gd name="connsiteX4" fmla="*/ 0 w 1727469"/>
                <a:gd name="connsiteY4" fmla="*/ 2123960 h 2286000"/>
                <a:gd name="connsiteX5" fmla="*/ 52604 w 1727469"/>
                <a:gd name="connsiteY5" fmla="*/ 2098619 h 2286000"/>
                <a:gd name="connsiteX6" fmla="*/ 650783 w 1727469"/>
                <a:gd name="connsiteY6" fmla="*/ 1093573 h 2286000"/>
                <a:gd name="connsiteX7" fmla="*/ 146845 w 1727469"/>
                <a:gd name="connsiteY7" fmla="*/ 145780 h 2286000"/>
                <a:gd name="connsiteX8" fmla="*/ 92252 w 1727469"/>
                <a:gd name="connsiteY8" fmla="*/ 112613 h 2286000"/>
                <a:gd name="connsiteX9" fmla="*/ 139562 w 1727469"/>
                <a:gd name="connsiteY9" fmla="*/ 89823 h 2286000"/>
                <a:gd name="connsiteX10" fmla="*/ 584469 w 1727469"/>
                <a:gd name="connsiteY10" fmla="*/ 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7469" h="2286000">
                  <a:moveTo>
                    <a:pt x="584469" y="0"/>
                  </a:moveTo>
                  <a:cubicBezTo>
                    <a:pt x="1215730" y="0"/>
                    <a:pt x="1727469" y="511739"/>
                    <a:pt x="1727469" y="1143000"/>
                  </a:cubicBezTo>
                  <a:cubicBezTo>
                    <a:pt x="1727469" y="1774261"/>
                    <a:pt x="1215730" y="2286000"/>
                    <a:pt x="584469" y="2286000"/>
                  </a:cubicBezTo>
                  <a:cubicBezTo>
                    <a:pt x="387200" y="2286000"/>
                    <a:pt x="201603" y="2236026"/>
                    <a:pt x="39648" y="2148046"/>
                  </a:cubicBezTo>
                  <a:lnTo>
                    <a:pt x="0" y="2123960"/>
                  </a:lnTo>
                  <a:lnTo>
                    <a:pt x="52604" y="2098619"/>
                  </a:lnTo>
                  <a:cubicBezTo>
                    <a:pt x="408906" y="1905064"/>
                    <a:pt x="650783" y="1527565"/>
                    <a:pt x="650783" y="1093573"/>
                  </a:cubicBezTo>
                  <a:cubicBezTo>
                    <a:pt x="650783" y="699035"/>
                    <a:pt x="450885" y="351185"/>
                    <a:pt x="146845" y="145780"/>
                  </a:cubicBezTo>
                  <a:lnTo>
                    <a:pt x="92252" y="112613"/>
                  </a:lnTo>
                  <a:lnTo>
                    <a:pt x="139562" y="89823"/>
                  </a:lnTo>
                  <a:cubicBezTo>
                    <a:pt x="276309" y="31984"/>
                    <a:pt x="426654" y="0"/>
                    <a:pt x="58446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5" name="Freeform: Shape 14">
            <a:extLst>
              <a:ext uri="{FF2B5EF4-FFF2-40B4-BE49-F238E27FC236}">
                <a16:creationId xmlns:a16="http://schemas.microsoft.com/office/drawing/2014/main" id="{B3CF7F41-9D70-8F01-21FF-809F4D36C439}"/>
              </a:ext>
            </a:extLst>
          </p:cNvPr>
          <p:cNvSpPr/>
          <p:nvPr/>
        </p:nvSpPr>
        <p:spPr>
          <a:xfrm>
            <a:off x="9391117" y="3486186"/>
            <a:ext cx="1727469" cy="2286000"/>
          </a:xfrm>
          <a:custGeom>
            <a:avLst/>
            <a:gdLst>
              <a:gd name="connsiteX0" fmla="*/ 584469 w 1727469"/>
              <a:gd name="connsiteY0" fmla="*/ 0 h 2286000"/>
              <a:gd name="connsiteX1" fmla="*/ 1727469 w 1727469"/>
              <a:gd name="connsiteY1" fmla="*/ 1143000 h 2286000"/>
              <a:gd name="connsiteX2" fmla="*/ 584469 w 1727469"/>
              <a:gd name="connsiteY2" fmla="*/ 2286000 h 2286000"/>
              <a:gd name="connsiteX3" fmla="*/ 39648 w 1727469"/>
              <a:gd name="connsiteY3" fmla="*/ 2148046 h 2286000"/>
              <a:gd name="connsiteX4" fmla="*/ 0 w 1727469"/>
              <a:gd name="connsiteY4" fmla="*/ 2123960 h 2286000"/>
              <a:gd name="connsiteX5" fmla="*/ 52604 w 1727469"/>
              <a:gd name="connsiteY5" fmla="*/ 2098619 h 2286000"/>
              <a:gd name="connsiteX6" fmla="*/ 650783 w 1727469"/>
              <a:gd name="connsiteY6" fmla="*/ 1093573 h 2286000"/>
              <a:gd name="connsiteX7" fmla="*/ 146845 w 1727469"/>
              <a:gd name="connsiteY7" fmla="*/ 145780 h 2286000"/>
              <a:gd name="connsiteX8" fmla="*/ 92252 w 1727469"/>
              <a:gd name="connsiteY8" fmla="*/ 112613 h 2286000"/>
              <a:gd name="connsiteX9" fmla="*/ 139562 w 1727469"/>
              <a:gd name="connsiteY9" fmla="*/ 89823 h 2286000"/>
              <a:gd name="connsiteX10" fmla="*/ 584469 w 1727469"/>
              <a:gd name="connsiteY10" fmla="*/ 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7469" h="2286000">
                <a:moveTo>
                  <a:pt x="584469" y="0"/>
                </a:moveTo>
                <a:cubicBezTo>
                  <a:pt x="1215730" y="0"/>
                  <a:pt x="1727469" y="511739"/>
                  <a:pt x="1727469" y="1143000"/>
                </a:cubicBezTo>
                <a:cubicBezTo>
                  <a:pt x="1727469" y="1774261"/>
                  <a:pt x="1215730" y="2286000"/>
                  <a:pt x="584469" y="2286000"/>
                </a:cubicBezTo>
                <a:cubicBezTo>
                  <a:pt x="387200" y="2286000"/>
                  <a:pt x="201603" y="2236026"/>
                  <a:pt x="39648" y="2148046"/>
                </a:cubicBezTo>
                <a:lnTo>
                  <a:pt x="0" y="2123960"/>
                </a:lnTo>
                <a:lnTo>
                  <a:pt x="52604" y="2098619"/>
                </a:lnTo>
                <a:cubicBezTo>
                  <a:pt x="408906" y="1905064"/>
                  <a:pt x="650783" y="1527565"/>
                  <a:pt x="650783" y="1093573"/>
                </a:cubicBezTo>
                <a:cubicBezTo>
                  <a:pt x="650783" y="699035"/>
                  <a:pt x="450885" y="351185"/>
                  <a:pt x="146845" y="145780"/>
                </a:cubicBezTo>
                <a:lnTo>
                  <a:pt x="92252" y="112613"/>
                </a:lnTo>
                <a:lnTo>
                  <a:pt x="139562" y="89823"/>
                </a:lnTo>
                <a:cubicBezTo>
                  <a:pt x="276309" y="31984"/>
                  <a:pt x="426654" y="0"/>
                  <a:pt x="584469" y="0"/>
                </a:cubicBezTo>
                <a:close/>
              </a:path>
            </a:pathLst>
          </a:custGeom>
          <a:solidFill>
            <a:srgbClr val="C0504D">
              <a:alpha val="0"/>
            </a:srgbClr>
          </a:solidFill>
          <a:ln>
            <a:solidFill>
              <a:srgbClr val="C00000"/>
            </a:solidFill>
          </a:ln>
          <a:effectLst>
            <a:outerShdw blurRad="63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81D95B1-B653-5C18-0A36-552C7FF87D0B}"/>
              </a:ext>
            </a:extLst>
          </p:cNvPr>
          <p:cNvSpPr/>
          <p:nvPr/>
        </p:nvSpPr>
        <p:spPr>
          <a:xfrm>
            <a:off x="8842642" y="3602858"/>
            <a:ext cx="1204372" cy="2008786"/>
          </a:xfrm>
          <a:custGeom>
            <a:avLst/>
            <a:gdLst>
              <a:gd name="connsiteX0" fmla="*/ 647271 w 1204372"/>
              <a:gd name="connsiteY0" fmla="*/ 0 h 2008786"/>
              <a:gd name="connsiteX1" fmla="*/ 700434 w 1204372"/>
              <a:gd name="connsiteY1" fmla="*/ 32298 h 2008786"/>
              <a:gd name="connsiteX2" fmla="*/ 1204372 w 1204372"/>
              <a:gd name="connsiteY2" fmla="*/ 980091 h 2008786"/>
              <a:gd name="connsiteX3" fmla="*/ 606193 w 1204372"/>
              <a:gd name="connsiteY3" fmla="*/ 1985137 h 2008786"/>
              <a:gd name="connsiteX4" fmla="*/ 557101 w 1204372"/>
              <a:gd name="connsiteY4" fmla="*/ 2008786 h 2008786"/>
              <a:gd name="connsiteX5" fmla="*/ 503938 w 1204372"/>
              <a:gd name="connsiteY5" fmla="*/ 1976489 h 2008786"/>
              <a:gd name="connsiteX6" fmla="*/ 0 w 1204372"/>
              <a:gd name="connsiteY6" fmla="*/ 1028695 h 2008786"/>
              <a:gd name="connsiteX7" fmla="*/ 598179 w 1204372"/>
              <a:gd name="connsiteY7" fmla="*/ 23649 h 200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4372" h="2008786">
                <a:moveTo>
                  <a:pt x="647271" y="0"/>
                </a:moveTo>
                <a:lnTo>
                  <a:pt x="700434" y="32298"/>
                </a:lnTo>
                <a:cubicBezTo>
                  <a:pt x="1004474" y="237703"/>
                  <a:pt x="1204372" y="585553"/>
                  <a:pt x="1204372" y="980091"/>
                </a:cubicBezTo>
                <a:cubicBezTo>
                  <a:pt x="1204372" y="1414083"/>
                  <a:pt x="962495" y="1791582"/>
                  <a:pt x="606193" y="1985137"/>
                </a:cubicBezTo>
                <a:lnTo>
                  <a:pt x="557101" y="2008786"/>
                </a:lnTo>
                <a:lnTo>
                  <a:pt x="503938" y="1976489"/>
                </a:lnTo>
                <a:cubicBezTo>
                  <a:pt x="199898" y="1771083"/>
                  <a:pt x="0" y="1423233"/>
                  <a:pt x="0" y="1028695"/>
                </a:cubicBezTo>
                <a:cubicBezTo>
                  <a:pt x="0" y="594703"/>
                  <a:pt x="241877" y="217204"/>
                  <a:pt x="598179" y="23649"/>
                </a:cubicBezTo>
                <a:close/>
              </a:path>
            </a:pathLst>
          </a:custGeom>
          <a:solidFill>
            <a:srgbClr val="C0504D">
              <a:alpha val="68000"/>
            </a:srgbClr>
          </a:solidFill>
          <a:ln>
            <a:solidFill>
              <a:srgbClr val="C00000"/>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5742092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33</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254833" y="2902172"/>
            <a:ext cx="118648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297619" y="2874764"/>
            <a:ext cx="11894381"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LABEVENTS,D_LABITEMS,join_by</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itemid</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34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aphicFrame>
        <p:nvGraphicFramePr>
          <p:cNvPr id="102" name="Google Shape;147;p18">
            <a:extLst>
              <a:ext uri="{FF2B5EF4-FFF2-40B4-BE49-F238E27FC236}">
                <a16:creationId xmlns:a16="http://schemas.microsoft.com/office/drawing/2014/main" id="{916B534A-FF3A-2833-B44D-F08EE11D1DE7}"/>
              </a:ext>
            </a:extLst>
          </p:cNvPr>
          <p:cNvGraphicFramePr/>
          <p:nvPr>
            <p:extLst>
              <p:ext uri="{D42A27DB-BD31-4B8C-83A1-F6EECF244321}">
                <p14:modId xmlns:p14="http://schemas.microsoft.com/office/powerpoint/2010/main" val="285598250"/>
              </p:ext>
            </p:extLst>
          </p:nvPr>
        </p:nvGraphicFramePr>
        <p:xfrm>
          <a:off x="3125146" y="3844461"/>
          <a:ext cx="1770876"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20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2000" b="1" u="none" strike="noStrike" kern="1200" cap="none" dirty="0">
                          <a:solidFill>
                            <a:schemeClr val="lt1"/>
                          </a:solidFill>
                          <a:latin typeface="+mn-lt"/>
                          <a:ea typeface="Times New Roman"/>
                          <a:cs typeface="Times New Roman"/>
                          <a:sym typeface="Times New Roman"/>
                        </a:rPr>
                        <a:t>value</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p>
                      <a:pPr algn="ctr" rtl="0" fontAlgn="b"/>
                      <a:r>
                        <a:rPr lang="en-US" sz="1800" b="0" dirty="0">
                          <a:effectLst/>
                          <a:latin typeface="Tw Cen MT" panose="020B0602020104020603" pitchFamily="34" charset="0"/>
                        </a:rPr>
                        <a:t>50902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97</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p>
                      <a:pPr algn="ctr" rtl="0" fontAlgn="b"/>
                      <a:r>
                        <a:rPr lang="en-US" sz="1800" b="0" dirty="0">
                          <a:effectLst/>
                          <a:latin typeface="Tw Cen MT" panose="020B0602020104020603" pitchFamily="34" charset="0"/>
                        </a:rPr>
                        <a:t>50912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2.6</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p>
                      <a:pPr algn="ctr" rtl="0" fontAlgn="b"/>
                      <a:r>
                        <a:rPr lang="en-US" sz="1800" b="0" dirty="0">
                          <a:effectLst/>
                          <a:latin typeface="Tw Cen MT" panose="020B0602020104020603" pitchFamily="34" charset="0"/>
                        </a:rPr>
                        <a:t>50971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4.3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p>
                      <a:pPr algn="ctr" rtl="0" fontAlgn="b"/>
                      <a:r>
                        <a:rPr lang="en-US" sz="1800" b="0" dirty="0">
                          <a:effectLst/>
                          <a:latin typeface="Tw Cen MT" panose="020B0602020104020603" pitchFamily="34" charset="0"/>
                        </a:rPr>
                        <a:t>50983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141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p>
                      <a:pPr algn="ctr" rtl="0" fontAlgn="b"/>
                      <a:r>
                        <a:rPr lang="en-US" sz="1800" b="0" dirty="0">
                          <a:effectLst/>
                          <a:latin typeface="Tw Cen MT" panose="020B0602020104020603" pitchFamily="34" charset="0"/>
                        </a:rPr>
                        <a:t>51006</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32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03" name="Google Shape;147;p18">
            <a:extLst>
              <a:ext uri="{FF2B5EF4-FFF2-40B4-BE49-F238E27FC236}">
                <a16:creationId xmlns:a16="http://schemas.microsoft.com/office/drawing/2014/main" id="{D4701069-E4BC-1BFA-BE49-3B97335442E4}"/>
              </a:ext>
            </a:extLst>
          </p:cNvPr>
          <p:cNvGraphicFramePr/>
          <p:nvPr>
            <p:extLst>
              <p:ext uri="{D42A27DB-BD31-4B8C-83A1-F6EECF244321}">
                <p14:modId xmlns:p14="http://schemas.microsoft.com/office/powerpoint/2010/main" val="4095449267"/>
              </p:ext>
            </p:extLst>
          </p:nvPr>
        </p:nvGraphicFramePr>
        <p:xfrm>
          <a:off x="6317828" y="4723934"/>
          <a:ext cx="2571461"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2155">
                <a:tc>
                  <a:txBody>
                    <a:bodyPr/>
                    <a:lstStyle/>
                    <a:p>
                      <a:pPr algn="ctr" rtl="0" fontAlgn="b"/>
                      <a:r>
                        <a:rPr lang="en-US" sz="18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i="0" kern="1200" dirty="0">
                          <a:solidFill>
                            <a:schemeClr val="tx1"/>
                          </a:solidFill>
                          <a:effectLst/>
                          <a:latin typeface="Tw Cen MT" panose="020B0602020104020603" pitchFamily="34" charset="0"/>
                          <a:ea typeface="+mn-ea"/>
                          <a:cs typeface="+mn-cs"/>
                        </a:rPr>
                        <a:t>Creatinine</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04" name="Google Shape;147;p18">
            <a:extLst>
              <a:ext uri="{FF2B5EF4-FFF2-40B4-BE49-F238E27FC236}">
                <a16:creationId xmlns:a16="http://schemas.microsoft.com/office/drawing/2014/main" id="{58C58B34-77DA-A605-EB82-232099F3F0EA}"/>
              </a:ext>
            </a:extLst>
          </p:cNvPr>
          <p:cNvGraphicFramePr/>
          <p:nvPr>
            <p:extLst>
              <p:ext uri="{D42A27DB-BD31-4B8C-83A1-F6EECF244321}">
                <p14:modId xmlns:p14="http://schemas.microsoft.com/office/powerpoint/2010/main" val="2950778777"/>
              </p:ext>
            </p:extLst>
          </p:nvPr>
        </p:nvGraphicFramePr>
        <p:xfrm>
          <a:off x="6315447" y="5157323"/>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1800" b="0" dirty="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Potassium</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105" name="Google Shape;147;p18" hidden="1">
            <a:extLst>
              <a:ext uri="{FF2B5EF4-FFF2-40B4-BE49-F238E27FC236}">
                <a16:creationId xmlns:a16="http://schemas.microsoft.com/office/drawing/2014/main" id="{BCCAFC49-88B9-61A0-5B15-8629ACE295CB}"/>
              </a:ext>
            </a:extLst>
          </p:cNvPr>
          <p:cNvGraphicFramePr/>
          <p:nvPr>
            <p:extLst>
              <p:ext uri="{D42A27DB-BD31-4B8C-83A1-F6EECF244321}">
                <p14:modId xmlns:p14="http://schemas.microsoft.com/office/powerpoint/2010/main" val="2690315036"/>
              </p:ext>
            </p:extLst>
          </p:nvPr>
        </p:nvGraphicFramePr>
        <p:xfrm>
          <a:off x="6317828" y="5599443"/>
          <a:ext cx="2571461" cy="43532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5328">
                <a:tc>
                  <a:txBody>
                    <a:bodyPr/>
                    <a:lstStyle/>
                    <a:p>
                      <a:pPr algn="ctr" rtl="0" fontAlgn="b"/>
                      <a:r>
                        <a:rPr lang="en-US" sz="18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Glucose</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106" name="Google Shape;147;p18">
            <a:extLst>
              <a:ext uri="{FF2B5EF4-FFF2-40B4-BE49-F238E27FC236}">
                <a16:creationId xmlns:a16="http://schemas.microsoft.com/office/drawing/2014/main" id="{FB76F9BE-7298-7CEB-C7E0-339FC99CAA0B}"/>
              </a:ext>
            </a:extLst>
          </p:cNvPr>
          <p:cNvGraphicFramePr/>
          <p:nvPr>
            <p:extLst>
              <p:ext uri="{D42A27DB-BD31-4B8C-83A1-F6EECF244321}">
                <p14:modId xmlns:p14="http://schemas.microsoft.com/office/powerpoint/2010/main" val="3009975648"/>
              </p:ext>
            </p:extLst>
          </p:nvPr>
        </p:nvGraphicFramePr>
        <p:xfrm>
          <a:off x="6315198" y="4298486"/>
          <a:ext cx="2571461"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16278">
                <a:tc>
                  <a:txBody>
                    <a:bodyPr/>
                    <a:lstStyle/>
                    <a:p>
                      <a:pPr algn="ctr" rtl="0" fontAlgn="b"/>
                      <a:r>
                        <a:rPr lang="en-US" sz="18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Chloride</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07" name="Google Shape;147;p18">
            <a:extLst>
              <a:ext uri="{FF2B5EF4-FFF2-40B4-BE49-F238E27FC236}">
                <a16:creationId xmlns:a16="http://schemas.microsoft.com/office/drawing/2014/main" id="{D07CD71D-B0DC-767E-6FCC-1E57E2081970}"/>
              </a:ext>
            </a:extLst>
          </p:cNvPr>
          <p:cNvGraphicFramePr/>
          <p:nvPr>
            <p:extLst>
              <p:ext uri="{D42A27DB-BD31-4B8C-83A1-F6EECF244321}">
                <p14:modId xmlns:p14="http://schemas.microsoft.com/office/powerpoint/2010/main" val="3791431181"/>
              </p:ext>
            </p:extLst>
          </p:nvPr>
        </p:nvGraphicFramePr>
        <p:xfrm>
          <a:off x="6315198" y="3844461"/>
          <a:ext cx="2571461"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sp>
        <p:nvSpPr>
          <p:cNvPr id="118" name="Rectangle 117">
            <a:extLst>
              <a:ext uri="{FF2B5EF4-FFF2-40B4-BE49-F238E27FC236}">
                <a16:creationId xmlns:a16="http://schemas.microsoft.com/office/drawing/2014/main" id="{FCF262D2-568F-0875-0228-AB40DDBE10E4}"/>
              </a:ext>
            </a:extLst>
          </p:cNvPr>
          <p:cNvSpPr/>
          <p:nvPr/>
        </p:nvSpPr>
        <p:spPr>
          <a:xfrm>
            <a:off x="3120692" y="4294942"/>
            <a:ext cx="884041"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5EF1BBE1-73FF-0CFA-7FEA-2AF61AD9B015}"/>
              </a:ext>
            </a:extLst>
          </p:cNvPr>
          <p:cNvSpPr/>
          <p:nvPr/>
        </p:nvSpPr>
        <p:spPr>
          <a:xfrm>
            <a:off x="6335191" y="4293675"/>
            <a:ext cx="1044874"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64946967-90FF-B057-5DD3-3B0677AB565F}"/>
              </a:ext>
            </a:extLst>
          </p:cNvPr>
          <p:cNvSpPr/>
          <p:nvPr/>
        </p:nvSpPr>
        <p:spPr>
          <a:xfrm>
            <a:off x="3129400" y="4741256"/>
            <a:ext cx="884041"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9FD5DB61-1C86-B95B-7BAC-51B39890832F}"/>
              </a:ext>
            </a:extLst>
          </p:cNvPr>
          <p:cNvSpPr/>
          <p:nvPr/>
        </p:nvSpPr>
        <p:spPr>
          <a:xfrm>
            <a:off x="6343899" y="4739989"/>
            <a:ext cx="1044874"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CA1670C4-F40C-660B-FAA5-796DF5CE2658}"/>
              </a:ext>
            </a:extLst>
          </p:cNvPr>
          <p:cNvSpPr/>
          <p:nvPr/>
        </p:nvSpPr>
        <p:spPr>
          <a:xfrm>
            <a:off x="3118514" y="5187571"/>
            <a:ext cx="884041"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D3F72F24-0FD1-5B3F-1682-E69733BE9D95}"/>
              </a:ext>
            </a:extLst>
          </p:cNvPr>
          <p:cNvSpPr/>
          <p:nvPr/>
        </p:nvSpPr>
        <p:spPr>
          <a:xfrm>
            <a:off x="6333013" y="5186304"/>
            <a:ext cx="1044874"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5" name="Google Shape;147;p18">
            <a:extLst>
              <a:ext uri="{FF2B5EF4-FFF2-40B4-BE49-F238E27FC236}">
                <a16:creationId xmlns:a16="http://schemas.microsoft.com/office/drawing/2014/main" id="{14B03E2E-DC21-D300-1F03-C31D5F02B545}"/>
              </a:ext>
            </a:extLst>
          </p:cNvPr>
          <p:cNvGraphicFramePr/>
          <p:nvPr/>
        </p:nvGraphicFramePr>
        <p:xfrm>
          <a:off x="6317828" y="5599443"/>
          <a:ext cx="2571461" cy="43532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5328">
                <a:tc>
                  <a:txBody>
                    <a:bodyPr/>
                    <a:lstStyle/>
                    <a:p>
                      <a:pPr algn="ctr" rtl="0" fontAlgn="b"/>
                      <a:r>
                        <a:rPr lang="en-US" sz="18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Glucose</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126" name="Google Shape;147;p18">
            <a:extLst>
              <a:ext uri="{FF2B5EF4-FFF2-40B4-BE49-F238E27FC236}">
                <a16:creationId xmlns:a16="http://schemas.microsoft.com/office/drawing/2014/main" id="{1EB817F1-31A0-E37B-A11C-1EA3505D0FB0}"/>
              </a:ext>
            </a:extLst>
          </p:cNvPr>
          <p:cNvGraphicFramePr/>
          <p:nvPr>
            <p:extLst>
              <p:ext uri="{D42A27DB-BD31-4B8C-83A1-F6EECF244321}">
                <p14:modId xmlns:p14="http://schemas.microsoft.com/office/powerpoint/2010/main" val="175856795"/>
              </p:ext>
            </p:extLst>
          </p:nvPr>
        </p:nvGraphicFramePr>
        <p:xfrm>
          <a:off x="4901920" y="5594697"/>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127" name="Google Shape;147;p18">
            <a:extLst>
              <a:ext uri="{FF2B5EF4-FFF2-40B4-BE49-F238E27FC236}">
                <a16:creationId xmlns:a16="http://schemas.microsoft.com/office/drawing/2014/main" id="{A19FBC81-0EA9-F7F1-3943-DDC812C84256}"/>
              </a:ext>
            </a:extLst>
          </p:cNvPr>
          <p:cNvGraphicFramePr/>
          <p:nvPr>
            <p:extLst>
              <p:ext uri="{D42A27DB-BD31-4B8C-83A1-F6EECF244321}">
                <p14:modId xmlns:p14="http://schemas.microsoft.com/office/powerpoint/2010/main" val="1384082822"/>
              </p:ext>
            </p:extLst>
          </p:nvPr>
        </p:nvGraphicFramePr>
        <p:xfrm>
          <a:off x="4901920" y="6032253"/>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sp>
        <p:nvSpPr>
          <p:cNvPr id="2" name="Rectangle 1">
            <a:extLst>
              <a:ext uri="{FF2B5EF4-FFF2-40B4-BE49-F238E27FC236}">
                <a16:creationId xmlns:a16="http://schemas.microsoft.com/office/drawing/2014/main" id="{DF24595E-AA10-0C9F-E343-B33265CF2F09}"/>
              </a:ext>
            </a:extLst>
          </p:cNvPr>
          <p:cNvSpPr/>
          <p:nvPr/>
        </p:nvSpPr>
        <p:spPr>
          <a:xfrm>
            <a:off x="8639735" y="6004112"/>
            <a:ext cx="2844053" cy="853888"/>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3AB63CC1-AB4B-7172-0AA3-9598811E393A}"/>
              </a:ext>
            </a:extLst>
          </p:cNvPr>
          <p:cNvGrpSpPr/>
          <p:nvPr/>
        </p:nvGrpSpPr>
        <p:grpSpPr>
          <a:xfrm>
            <a:off x="7520069" y="1733547"/>
            <a:ext cx="3067472" cy="1077218"/>
            <a:chOff x="896764" y="1560649"/>
            <a:chExt cx="2365216" cy="1579266"/>
          </a:xfrm>
        </p:grpSpPr>
        <p:sp>
          <p:nvSpPr>
            <p:cNvPr id="6" name="Rounded Rectangular Callout 7">
              <a:extLst>
                <a:ext uri="{FF2B5EF4-FFF2-40B4-BE49-F238E27FC236}">
                  <a16:creationId xmlns:a16="http://schemas.microsoft.com/office/drawing/2014/main" id="{4B4113D4-C0A4-4658-303C-3ABA67F4658E}"/>
                </a:ext>
              </a:extLst>
            </p:cNvPr>
            <p:cNvSpPr/>
            <p:nvPr/>
          </p:nvSpPr>
          <p:spPr>
            <a:xfrm>
              <a:off x="896764" y="1732048"/>
              <a:ext cx="2365216" cy="1246648"/>
            </a:xfrm>
            <a:prstGeom prst="wedgeRoundRectCallout">
              <a:avLst>
                <a:gd name="adj1" fmla="val 8621"/>
                <a:gd name="adj2" fmla="val 87485"/>
                <a:gd name="adj3" fmla="val 16667"/>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8">
              <a:extLst>
                <a:ext uri="{FF2B5EF4-FFF2-40B4-BE49-F238E27FC236}">
                  <a16:creationId xmlns:a16="http://schemas.microsoft.com/office/drawing/2014/main" id="{6B90B45E-17A3-03CC-BEA7-BC44A9A7F5F6}"/>
                </a:ext>
              </a:extLst>
            </p:cNvPr>
            <p:cNvSpPr txBox="1"/>
            <p:nvPr/>
          </p:nvSpPr>
          <p:spPr>
            <a:xfrm>
              <a:off x="896764" y="1560649"/>
              <a:ext cx="2365216" cy="157926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3. A shared column</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grpSp>
        <p:nvGrpSpPr>
          <p:cNvPr id="8" name="Group 7">
            <a:extLst>
              <a:ext uri="{FF2B5EF4-FFF2-40B4-BE49-F238E27FC236}">
                <a16:creationId xmlns:a16="http://schemas.microsoft.com/office/drawing/2014/main" id="{EDEFD85E-D6EF-7F7D-877D-CFD419AC567C}"/>
              </a:ext>
            </a:extLst>
          </p:cNvPr>
          <p:cNvGrpSpPr/>
          <p:nvPr/>
        </p:nvGrpSpPr>
        <p:grpSpPr>
          <a:xfrm>
            <a:off x="1508991" y="1707160"/>
            <a:ext cx="2856879" cy="1077218"/>
            <a:chOff x="896764" y="1543063"/>
            <a:chExt cx="2365216" cy="1614439"/>
          </a:xfrm>
        </p:grpSpPr>
        <p:sp>
          <p:nvSpPr>
            <p:cNvPr id="9" name="Rounded Rectangular Callout 7">
              <a:extLst>
                <a:ext uri="{FF2B5EF4-FFF2-40B4-BE49-F238E27FC236}">
                  <a16:creationId xmlns:a16="http://schemas.microsoft.com/office/drawing/2014/main" id="{F4D70A1F-C773-B4DE-0A91-65AD0FDD6541}"/>
                </a:ext>
              </a:extLst>
            </p:cNvPr>
            <p:cNvSpPr/>
            <p:nvPr/>
          </p:nvSpPr>
          <p:spPr>
            <a:xfrm>
              <a:off x="896764" y="1732048"/>
              <a:ext cx="2365216" cy="1246648"/>
            </a:xfrm>
            <a:prstGeom prst="wedgeRoundRectCallout">
              <a:avLst>
                <a:gd name="adj1" fmla="val 22657"/>
                <a:gd name="adj2" fmla="val 87432"/>
                <a:gd name="adj3" fmla="val 16667"/>
              </a:avLst>
            </a:prstGeom>
            <a:solidFill>
              <a:srgbClr val="A0BCE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TextBox 8">
              <a:extLst>
                <a:ext uri="{FF2B5EF4-FFF2-40B4-BE49-F238E27FC236}">
                  <a16:creationId xmlns:a16="http://schemas.microsoft.com/office/drawing/2014/main" id="{30A36D41-CBA9-3347-82D8-AF0567A0FEB7}"/>
                </a:ext>
              </a:extLst>
            </p:cNvPr>
            <p:cNvSpPr txBox="1"/>
            <p:nvPr/>
          </p:nvSpPr>
          <p:spPr>
            <a:xfrm>
              <a:off x="896764" y="1543063"/>
              <a:ext cx="2365216" cy="161443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1. A data frame</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grpSp>
        <p:nvGrpSpPr>
          <p:cNvPr id="11" name="Group 10">
            <a:extLst>
              <a:ext uri="{FF2B5EF4-FFF2-40B4-BE49-F238E27FC236}">
                <a16:creationId xmlns:a16="http://schemas.microsoft.com/office/drawing/2014/main" id="{29B5922C-7078-529F-6C49-8344FCAEAE17}"/>
              </a:ext>
            </a:extLst>
          </p:cNvPr>
          <p:cNvGrpSpPr/>
          <p:nvPr/>
        </p:nvGrpSpPr>
        <p:grpSpPr>
          <a:xfrm>
            <a:off x="4534310" y="1514517"/>
            <a:ext cx="2856879" cy="1508105"/>
            <a:chOff x="896764" y="1220176"/>
            <a:chExt cx="2365216" cy="2260214"/>
          </a:xfrm>
        </p:grpSpPr>
        <p:sp>
          <p:nvSpPr>
            <p:cNvPr id="12" name="Rounded Rectangular Callout 7">
              <a:extLst>
                <a:ext uri="{FF2B5EF4-FFF2-40B4-BE49-F238E27FC236}">
                  <a16:creationId xmlns:a16="http://schemas.microsoft.com/office/drawing/2014/main" id="{458CCE50-9130-2574-6282-8CFBA62668A2}"/>
                </a:ext>
              </a:extLst>
            </p:cNvPr>
            <p:cNvSpPr/>
            <p:nvPr/>
          </p:nvSpPr>
          <p:spPr>
            <a:xfrm>
              <a:off x="896764" y="1732047"/>
              <a:ext cx="2365216" cy="1246648"/>
            </a:xfrm>
            <a:prstGeom prst="wedgeRoundRectCallout">
              <a:avLst>
                <a:gd name="adj1" fmla="val -6701"/>
                <a:gd name="adj2" fmla="val 90710"/>
                <a:gd name="adj3" fmla="val 16667"/>
              </a:avLst>
            </a:prstGeom>
            <a:solidFill>
              <a:srgbClr val="E6A09E"/>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8">
              <a:extLst>
                <a:ext uri="{FF2B5EF4-FFF2-40B4-BE49-F238E27FC236}">
                  <a16:creationId xmlns:a16="http://schemas.microsoft.com/office/drawing/2014/main" id="{92FC27E1-537A-EA32-2FB3-CF77D1F4EE67}"/>
                </a:ext>
              </a:extLst>
            </p:cNvPr>
            <p:cNvSpPr txBox="1"/>
            <p:nvPr/>
          </p:nvSpPr>
          <p:spPr>
            <a:xfrm>
              <a:off x="896764" y="1220176"/>
              <a:ext cx="2365216" cy="2260214"/>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2. Another data frame</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spTree>
    <p:extLst>
      <p:ext uri="{BB962C8B-B14F-4D97-AF65-F5344CB8AC3E}">
        <p14:creationId xmlns:p14="http://schemas.microsoft.com/office/powerpoint/2010/main" val="383679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9"/>
                                        </p:tgtEl>
                                        <p:attrNameLst>
                                          <p:attrName>style.visibility</p:attrName>
                                        </p:attrNameLst>
                                      </p:cBhvr>
                                      <p:to>
                                        <p:strVal val="visible"/>
                                      </p:to>
                                    </p:set>
                                    <p:animEffect transition="in" filter="fade">
                                      <p:cBhvr>
                                        <p:cTn id="10" dur="500"/>
                                        <p:tgtEl>
                                          <p:spTgt spid="119"/>
                                        </p:tgtEl>
                                      </p:cBhvr>
                                    </p:animEffect>
                                  </p:childTnLst>
                                </p:cTn>
                              </p:par>
                            </p:childTnLst>
                          </p:cTn>
                        </p:par>
                        <p:par>
                          <p:cTn id="11" fill="hold">
                            <p:stCondLst>
                              <p:cond delay="500"/>
                            </p:stCondLst>
                            <p:childTnLst>
                              <p:par>
                                <p:cTn id="12" presetID="10" presetClass="exit" presetSubtype="0" fill="hold" grpId="1" nodeType="afterEffect">
                                  <p:stCondLst>
                                    <p:cond delay="0"/>
                                  </p:stCondLst>
                                  <p:childTnLst>
                                    <p:animEffect transition="out" filter="fade">
                                      <p:cBhvr>
                                        <p:cTn id="13" dur="750"/>
                                        <p:tgtEl>
                                          <p:spTgt spid="118"/>
                                        </p:tgtEl>
                                      </p:cBhvr>
                                    </p:animEffect>
                                    <p:set>
                                      <p:cBhvr>
                                        <p:cTn id="14" dur="1" fill="hold">
                                          <p:stCondLst>
                                            <p:cond delay="749"/>
                                          </p:stCondLst>
                                        </p:cTn>
                                        <p:tgtEl>
                                          <p:spTgt spid="118"/>
                                        </p:tgtEl>
                                        <p:attrNameLst>
                                          <p:attrName>style.visibility</p:attrName>
                                        </p:attrNameLst>
                                      </p:cBhvr>
                                      <p:to>
                                        <p:strVal val="hidden"/>
                                      </p:to>
                                    </p:set>
                                  </p:childTnLst>
                                </p:cTn>
                              </p:par>
                              <p:par>
                                <p:cTn id="15" presetID="10" presetClass="exit" presetSubtype="0" fill="hold" grpId="1" nodeType="withEffect">
                                  <p:stCondLst>
                                    <p:cond delay="0"/>
                                  </p:stCondLst>
                                  <p:childTnLst>
                                    <p:animEffect transition="out" filter="fade">
                                      <p:cBhvr>
                                        <p:cTn id="16" dur="750"/>
                                        <p:tgtEl>
                                          <p:spTgt spid="119"/>
                                        </p:tgtEl>
                                      </p:cBhvr>
                                    </p:animEffect>
                                    <p:set>
                                      <p:cBhvr>
                                        <p:cTn id="17" dur="1" fill="hold">
                                          <p:stCondLst>
                                            <p:cond delay="749"/>
                                          </p:stCondLst>
                                        </p:cTn>
                                        <p:tgtEl>
                                          <p:spTgt spid="119"/>
                                        </p:tgtEl>
                                        <p:attrNameLst>
                                          <p:attrName>style.visibility</p:attrName>
                                        </p:attrNameLst>
                                      </p:cBhvr>
                                      <p:to>
                                        <p:strVal val="hidden"/>
                                      </p:to>
                                    </p:set>
                                  </p:childTnLst>
                                </p:cTn>
                              </p:par>
                            </p:childTnLst>
                          </p:cTn>
                        </p:par>
                        <p:par>
                          <p:cTn id="18" fill="hold">
                            <p:stCondLst>
                              <p:cond delay="1250"/>
                            </p:stCondLst>
                            <p:childTnLst>
                              <p:par>
                                <p:cTn id="19" presetID="35" presetClass="path" presetSubtype="0" accel="50000" decel="50000" fill="hold" nodeType="afterEffect">
                                  <p:stCondLst>
                                    <p:cond delay="0"/>
                                  </p:stCondLst>
                                  <p:childTnLst>
                                    <p:animMotion origin="layout" path="M 2.5E-6 -2.59259E-6 L -0.11641 0.0007 " pathEditMode="relative" rAng="0" ptsTypes="AA">
                                      <p:cBhvr>
                                        <p:cTn id="20" dur="1000" fill="hold"/>
                                        <p:tgtEl>
                                          <p:spTgt spid="107"/>
                                        </p:tgtEl>
                                        <p:attrNameLst>
                                          <p:attrName>ppt_x</p:attrName>
                                          <p:attrName>ppt_y</p:attrName>
                                        </p:attrNameLst>
                                      </p:cBhvr>
                                      <p:rCtr x="-5820" y="23"/>
                                    </p:animMotion>
                                  </p:childTnLst>
                                </p:cTn>
                              </p:par>
                              <p:par>
                                <p:cTn id="21" presetID="35" presetClass="path" presetSubtype="0" accel="50000" decel="50000" fill="hold" nodeType="withEffect">
                                  <p:stCondLst>
                                    <p:cond delay="0"/>
                                  </p:stCondLst>
                                  <p:childTnLst>
                                    <p:animMotion origin="layout" path="M 2.5E-6 4.07407E-6 L -0.11563 -0.00047 " pathEditMode="relative" rAng="0" ptsTypes="AA">
                                      <p:cBhvr>
                                        <p:cTn id="22" dur="1000" fill="hold"/>
                                        <p:tgtEl>
                                          <p:spTgt spid="106"/>
                                        </p:tgtEl>
                                        <p:attrNameLst>
                                          <p:attrName>ppt_x</p:attrName>
                                          <p:attrName>ppt_y</p:attrName>
                                        </p:attrNameLst>
                                      </p:cBhvr>
                                      <p:rCtr x="-5781" y="-23"/>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fade">
                                      <p:cBhvr>
                                        <p:cTn id="27" dur="500"/>
                                        <p:tgtEl>
                                          <p:spTgt spid="1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1"/>
                                        </p:tgtEl>
                                        <p:attrNameLst>
                                          <p:attrName>style.visibility</p:attrName>
                                        </p:attrNameLst>
                                      </p:cBhvr>
                                      <p:to>
                                        <p:strVal val="visible"/>
                                      </p:to>
                                    </p:set>
                                    <p:animEffect transition="in" filter="fade">
                                      <p:cBhvr>
                                        <p:cTn id="30" dur="500"/>
                                        <p:tgtEl>
                                          <p:spTgt spid="121"/>
                                        </p:tgtEl>
                                      </p:cBhvr>
                                    </p:animEffect>
                                  </p:childTnLst>
                                </p:cTn>
                              </p:par>
                            </p:childTnLst>
                          </p:cTn>
                        </p:par>
                        <p:par>
                          <p:cTn id="31" fill="hold">
                            <p:stCondLst>
                              <p:cond delay="500"/>
                            </p:stCondLst>
                            <p:childTnLst>
                              <p:par>
                                <p:cTn id="32" presetID="10" presetClass="exit" presetSubtype="0" fill="hold" grpId="1" nodeType="afterEffect">
                                  <p:stCondLst>
                                    <p:cond delay="0"/>
                                  </p:stCondLst>
                                  <p:childTnLst>
                                    <p:animEffect transition="out" filter="fade">
                                      <p:cBhvr>
                                        <p:cTn id="33" dur="750"/>
                                        <p:tgtEl>
                                          <p:spTgt spid="120"/>
                                        </p:tgtEl>
                                      </p:cBhvr>
                                    </p:animEffect>
                                    <p:set>
                                      <p:cBhvr>
                                        <p:cTn id="34" dur="1" fill="hold">
                                          <p:stCondLst>
                                            <p:cond delay="749"/>
                                          </p:stCondLst>
                                        </p:cTn>
                                        <p:tgtEl>
                                          <p:spTgt spid="120"/>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750"/>
                                        <p:tgtEl>
                                          <p:spTgt spid="121"/>
                                        </p:tgtEl>
                                      </p:cBhvr>
                                    </p:animEffect>
                                    <p:set>
                                      <p:cBhvr>
                                        <p:cTn id="37" dur="1" fill="hold">
                                          <p:stCondLst>
                                            <p:cond delay="749"/>
                                          </p:stCondLst>
                                        </p:cTn>
                                        <p:tgtEl>
                                          <p:spTgt spid="121"/>
                                        </p:tgtEl>
                                        <p:attrNameLst>
                                          <p:attrName>style.visibility</p:attrName>
                                        </p:attrNameLst>
                                      </p:cBhvr>
                                      <p:to>
                                        <p:strVal val="hidden"/>
                                      </p:to>
                                    </p:set>
                                  </p:childTnLst>
                                </p:cTn>
                              </p:par>
                              <p:par>
                                <p:cTn id="38" presetID="35" presetClass="path" presetSubtype="0" accel="50000" decel="50000" fill="hold" nodeType="withEffect">
                                  <p:stCondLst>
                                    <p:cond delay="0"/>
                                  </p:stCondLst>
                                  <p:childTnLst>
                                    <p:animMotion origin="layout" path="M 2.5E-6 4.07407E-6 L -0.11563 -0.00047 " pathEditMode="relative" rAng="0" ptsTypes="AA">
                                      <p:cBhvr>
                                        <p:cTn id="39" dur="1000" fill="hold"/>
                                        <p:tgtEl>
                                          <p:spTgt spid="103"/>
                                        </p:tgtEl>
                                        <p:attrNameLst>
                                          <p:attrName>ppt_x</p:attrName>
                                          <p:attrName>ppt_y</p:attrName>
                                        </p:attrNameLst>
                                      </p:cBhvr>
                                      <p:rCtr x="-5781" y="-23"/>
                                    </p:animMotion>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2"/>
                                        </p:tgtEl>
                                        <p:attrNameLst>
                                          <p:attrName>style.visibility</p:attrName>
                                        </p:attrNameLst>
                                      </p:cBhvr>
                                      <p:to>
                                        <p:strVal val="visible"/>
                                      </p:to>
                                    </p:set>
                                    <p:animEffect transition="in" filter="fade">
                                      <p:cBhvr>
                                        <p:cTn id="44" dur="500"/>
                                        <p:tgtEl>
                                          <p:spTgt spid="1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4"/>
                                        </p:tgtEl>
                                        <p:attrNameLst>
                                          <p:attrName>style.visibility</p:attrName>
                                        </p:attrNameLst>
                                      </p:cBhvr>
                                      <p:to>
                                        <p:strVal val="visible"/>
                                      </p:to>
                                    </p:set>
                                    <p:animEffect transition="in" filter="fade">
                                      <p:cBhvr>
                                        <p:cTn id="47" dur="500"/>
                                        <p:tgtEl>
                                          <p:spTgt spid="124"/>
                                        </p:tgtEl>
                                      </p:cBhvr>
                                    </p:animEffect>
                                  </p:childTnLst>
                                </p:cTn>
                              </p:par>
                            </p:childTnLst>
                          </p:cTn>
                        </p:par>
                        <p:par>
                          <p:cTn id="48" fill="hold">
                            <p:stCondLst>
                              <p:cond delay="500"/>
                            </p:stCondLst>
                            <p:childTnLst>
                              <p:par>
                                <p:cTn id="49" presetID="10" presetClass="exit" presetSubtype="0" fill="hold" grpId="1" nodeType="afterEffect">
                                  <p:stCondLst>
                                    <p:cond delay="0"/>
                                  </p:stCondLst>
                                  <p:childTnLst>
                                    <p:animEffect transition="out" filter="fade">
                                      <p:cBhvr>
                                        <p:cTn id="50" dur="750"/>
                                        <p:tgtEl>
                                          <p:spTgt spid="122"/>
                                        </p:tgtEl>
                                      </p:cBhvr>
                                    </p:animEffect>
                                    <p:set>
                                      <p:cBhvr>
                                        <p:cTn id="51" dur="1" fill="hold">
                                          <p:stCondLst>
                                            <p:cond delay="749"/>
                                          </p:stCondLst>
                                        </p:cTn>
                                        <p:tgtEl>
                                          <p:spTgt spid="122"/>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750"/>
                                        <p:tgtEl>
                                          <p:spTgt spid="124"/>
                                        </p:tgtEl>
                                      </p:cBhvr>
                                    </p:animEffect>
                                    <p:set>
                                      <p:cBhvr>
                                        <p:cTn id="54" dur="1" fill="hold">
                                          <p:stCondLst>
                                            <p:cond delay="749"/>
                                          </p:stCondLst>
                                        </p:cTn>
                                        <p:tgtEl>
                                          <p:spTgt spid="124"/>
                                        </p:tgtEl>
                                        <p:attrNameLst>
                                          <p:attrName>style.visibility</p:attrName>
                                        </p:attrNameLst>
                                      </p:cBhvr>
                                      <p:to>
                                        <p:strVal val="hidden"/>
                                      </p:to>
                                    </p:set>
                                  </p:childTnLst>
                                </p:cTn>
                              </p:par>
                              <p:par>
                                <p:cTn id="55" presetID="35" presetClass="path" presetSubtype="0" accel="50000" decel="50000" fill="hold" nodeType="withEffect">
                                  <p:stCondLst>
                                    <p:cond delay="0"/>
                                  </p:stCondLst>
                                  <p:childTnLst>
                                    <p:animMotion origin="layout" path="M 2.5E-6 4.07407E-6 L -0.11563 -0.00047 " pathEditMode="relative" rAng="0" ptsTypes="AA">
                                      <p:cBhvr>
                                        <p:cTn id="56" dur="1000" fill="hold"/>
                                        <p:tgtEl>
                                          <p:spTgt spid="104"/>
                                        </p:tgtEl>
                                        <p:attrNameLst>
                                          <p:attrName>ppt_x</p:attrName>
                                          <p:attrName>ppt_y</p:attrName>
                                        </p:attrNameLst>
                                      </p:cBhvr>
                                      <p:rCtr x="-5781" y="-23"/>
                                    </p:animMotion>
                                  </p:childTnLst>
                                </p:cTn>
                              </p:par>
                            </p:childTnLst>
                          </p:cTn>
                        </p:par>
                      </p:childTnLst>
                    </p:cTn>
                  </p:par>
                  <p:par>
                    <p:cTn id="57" fill="hold">
                      <p:stCondLst>
                        <p:cond delay="indefinite"/>
                      </p:stCondLst>
                      <p:childTnLst>
                        <p:par>
                          <p:cTn id="58" fill="hold">
                            <p:stCondLst>
                              <p:cond delay="0"/>
                            </p:stCondLst>
                            <p:childTnLst>
                              <p:par>
                                <p:cTn id="59" presetID="0" presetClass="path" presetSubtype="0" accel="7143" decel="12000" fill="hold" nodeType="clickEffect">
                                  <p:stCondLst>
                                    <p:cond delay="0"/>
                                  </p:stCondLst>
                                  <p:childTnLst>
                                    <p:animMotion origin="layout" path="M -0.00039 -0.00185 L -0.00039 -0.00162 C -0.08086 0.00347 -0.04102 0.00116 -0.11992 0.00509 C -0.12513 0.00602 -0.13034 0.00717 -0.13555 0.00787 C -0.15781 0.01065 -0.14622 0.00694 -0.15664 0.01065 C -0.15091 0.01203 -0.14518 0.01366 -0.13945 0.01481 C -0.13555 0.01551 -0.13164 0.01504 -0.12774 0.0162 C -0.12149 0.01782 -0.11133 0.02384 -0.10508 0.02731 C -0.10456 0.0287 -0.10378 0.02986 -0.10352 0.03148 C -0.10274 0.03495 -0.10195 0.04259 -0.10195 0.04282 C -0.10247 0.04444 -0.10274 0.04653 -0.10352 0.04815 C -0.10586 0.05301 -0.11055 0.05509 -0.11367 0.05648 C -0.11784 0.0581 -0.13281 0.05903 -0.13399 0.05926 L -0.1543 0.05787 C -0.15664 0.05741 -0.16367 0.05671 -0.16133 0.05648 C -0.15013 0.05509 -0.13893 0.05555 -0.12774 0.05509 C -0.12565 0.05463 -0.1194 0.05324 -0.12149 0.0537 C -0.12669 0.0544 -0.1418 0.05231 -0.13711 0.05648 C -0.13099 0.0618 -0.12357 0.05764 -0.1168 0.05787 L 0.00742 0.06065 C 0.03034 0.06412 0.04453 0.06528 0.06601 0.07176 C 0.08307 0.07685 0.11302 0.08796 0.13008 0.09398 C 0.13581 0.09583 0.14154 0.09815 0.14726 0.09953 C 0.18867 0.10856 0.17226 0.10625 0.19661 0.10926 L 0.19661 0.10949 " pathEditMode="relative" rAng="0" ptsTypes="AAAAAAAAAAAAAAAAAAAAAAAAA">
                                      <p:cBhvr>
                                        <p:cTn id="60" dur="3000" fill="hold"/>
                                        <p:tgtEl>
                                          <p:spTgt spid="125"/>
                                        </p:tgtEl>
                                        <p:attrNameLst>
                                          <p:attrName>ppt_x</p:attrName>
                                          <p:attrName>ppt_y</p:attrName>
                                        </p:attrNameLst>
                                      </p:cBhvr>
                                      <p:rCtr x="1771" y="5556"/>
                                    </p:animMotion>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fade">
                                      <p:cBhvr>
                                        <p:cTn id="64" dur="500"/>
                                        <p:tgtEl>
                                          <p:spTgt spid="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26"/>
                                        </p:tgtEl>
                                        <p:attrNameLst>
                                          <p:attrName>style.visibility</p:attrName>
                                        </p:attrNameLst>
                                      </p:cBhvr>
                                      <p:to>
                                        <p:strVal val="visible"/>
                                      </p:to>
                                    </p:set>
                                    <p:animEffect transition="in" filter="fade">
                                      <p:cBhvr>
                                        <p:cTn id="69" dur="500"/>
                                        <p:tgtEl>
                                          <p:spTgt spid="126"/>
                                        </p:tgtEl>
                                      </p:cBhvr>
                                    </p:animEffect>
                                  </p:childTnLst>
                                </p:cTn>
                              </p:par>
                              <p:par>
                                <p:cTn id="70" presetID="10" presetClass="entr" presetSubtype="0" fill="hold" nodeType="withEffect">
                                  <p:stCondLst>
                                    <p:cond delay="0"/>
                                  </p:stCondLst>
                                  <p:childTnLst>
                                    <p:set>
                                      <p:cBhvr>
                                        <p:cTn id="71" dur="1" fill="hold">
                                          <p:stCondLst>
                                            <p:cond delay="0"/>
                                          </p:stCondLst>
                                        </p:cTn>
                                        <p:tgtEl>
                                          <p:spTgt spid="127"/>
                                        </p:tgtEl>
                                        <p:attrNameLst>
                                          <p:attrName>style.visibility</p:attrName>
                                        </p:attrNameLst>
                                      </p:cBhvr>
                                      <p:to>
                                        <p:strVal val="visible"/>
                                      </p:to>
                                    </p:set>
                                    <p:animEffect transition="in" filter="fade">
                                      <p:cBhvr>
                                        <p:cTn id="72"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8" grpId="1" animBg="1"/>
      <p:bldP spid="119" grpId="0" animBg="1"/>
      <p:bldP spid="119" grpId="1" animBg="1"/>
      <p:bldP spid="120" grpId="0" animBg="1"/>
      <p:bldP spid="120" grpId="1" animBg="1"/>
      <p:bldP spid="121" grpId="0" animBg="1"/>
      <p:bldP spid="121" grpId="1" animBg="1"/>
      <p:bldP spid="122" grpId="0" animBg="1"/>
      <p:bldP spid="122" grpId="1" animBg="1"/>
      <p:bldP spid="124" grpId="0" animBg="1"/>
      <p:bldP spid="124" grpId="1" animBg="1"/>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34</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254833" y="2902172"/>
            <a:ext cx="118648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297619" y="2874764"/>
            <a:ext cx="11894381"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LABEVENTS,D_LABITEMS,join_by</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itemid</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34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aphicFrame>
        <p:nvGraphicFramePr>
          <p:cNvPr id="102" name="Google Shape;147;p18">
            <a:extLst>
              <a:ext uri="{FF2B5EF4-FFF2-40B4-BE49-F238E27FC236}">
                <a16:creationId xmlns:a16="http://schemas.microsoft.com/office/drawing/2014/main" id="{916B534A-FF3A-2833-B44D-F08EE11D1DE7}"/>
              </a:ext>
            </a:extLst>
          </p:cNvPr>
          <p:cNvGraphicFramePr/>
          <p:nvPr/>
        </p:nvGraphicFramePr>
        <p:xfrm>
          <a:off x="3125146" y="3844461"/>
          <a:ext cx="1770876"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20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2000" b="1" u="none" strike="noStrike" kern="1200" cap="none" dirty="0">
                          <a:solidFill>
                            <a:schemeClr val="lt1"/>
                          </a:solidFill>
                          <a:latin typeface="+mn-lt"/>
                          <a:ea typeface="Times New Roman"/>
                          <a:cs typeface="Times New Roman"/>
                          <a:sym typeface="Times New Roman"/>
                        </a:rPr>
                        <a:t>value</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p>
                      <a:pPr algn="ctr" rtl="0" fontAlgn="b"/>
                      <a:r>
                        <a:rPr lang="en-US" sz="1800" b="0" dirty="0">
                          <a:effectLst/>
                          <a:latin typeface="Tw Cen MT" panose="020B0602020104020603" pitchFamily="34" charset="0"/>
                        </a:rPr>
                        <a:t>50902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97</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p>
                      <a:pPr algn="ctr" rtl="0" fontAlgn="b"/>
                      <a:r>
                        <a:rPr lang="en-US" sz="1800" b="0" dirty="0">
                          <a:effectLst/>
                          <a:latin typeface="Tw Cen MT" panose="020B0602020104020603" pitchFamily="34" charset="0"/>
                        </a:rPr>
                        <a:t>50912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2.6</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p>
                      <a:pPr algn="ctr" rtl="0" fontAlgn="b"/>
                      <a:r>
                        <a:rPr lang="en-US" sz="1800" b="0" dirty="0">
                          <a:effectLst/>
                          <a:latin typeface="Tw Cen MT" panose="020B0602020104020603" pitchFamily="34" charset="0"/>
                        </a:rPr>
                        <a:t>50971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4.3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p>
                      <a:pPr algn="ctr" rtl="0" fontAlgn="b"/>
                      <a:r>
                        <a:rPr lang="en-US" sz="1800" b="0" dirty="0">
                          <a:effectLst/>
                          <a:latin typeface="Tw Cen MT" panose="020B0602020104020603" pitchFamily="34" charset="0"/>
                        </a:rPr>
                        <a:t>50983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141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p>
                      <a:pPr algn="ctr" rtl="0" fontAlgn="b"/>
                      <a:r>
                        <a:rPr lang="en-US" sz="1800" b="0" dirty="0">
                          <a:effectLst/>
                          <a:latin typeface="Tw Cen MT" panose="020B0602020104020603" pitchFamily="34" charset="0"/>
                        </a:rPr>
                        <a:t>51006</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32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03" name="Google Shape;147;p18">
            <a:extLst>
              <a:ext uri="{FF2B5EF4-FFF2-40B4-BE49-F238E27FC236}">
                <a16:creationId xmlns:a16="http://schemas.microsoft.com/office/drawing/2014/main" id="{D4701069-E4BC-1BFA-BE49-3B97335442E4}"/>
              </a:ext>
            </a:extLst>
          </p:cNvPr>
          <p:cNvGraphicFramePr/>
          <p:nvPr/>
        </p:nvGraphicFramePr>
        <p:xfrm>
          <a:off x="4904852" y="4723934"/>
          <a:ext cx="2571461"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2155">
                <a:tc>
                  <a:txBody>
                    <a:bodyPr/>
                    <a:lstStyle/>
                    <a:p>
                      <a:pPr algn="ctr" rtl="0" fontAlgn="b"/>
                      <a:r>
                        <a:rPr lang="en-US" sz="18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i="0" kern="1200" dirty="0">
                          <a:solidFill>
                            <a:schemeClr val="tx1"/>
                          </a:solidFill>
                          <a:effectLst/>
                          <a:latin typeface="Tw Cen MT" panose="020B0602020104020603" pitchFamily="34" charset="0"/>
                          <a:ea typeface="+mn-ea"/>
                          <a:cs typeface="+mn-cs"/>
                        </a:rPr>
                        <a:t>Creatinine</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04" name="Google Shape;147;p18">
            <a:extLst>
              <a:ext uri="{FF2B5EF4-FFF2-40B4-BE49-F238E27FC236}">
                <a16:creationId xmlns:a16="http://schemas.microsoft.com/office/drawing/2014/main" id="{58C58B34-77DA-A605-EB82-232099F3F0EA}"/>
              </a:ext>
            </a:extLst>
          </p:cNvPr>
          <p:cNvGraphicFramePr/>
          <p:nvPr/>
        </p:nvGraphicFramePr>
        <p:xfrm>
          <a:off x="4904852" y="5157323"/>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1800" b="0" dirty="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Potassium</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105" name="Google Shape;147;p18">
            <a:extLst>
              <a:ext uri="{FF2B5EF4-FFF2-40B4-BE49-F238E27FC236}">
                <a16:creationId xmlns:a16="http://schemas.microsoft.com/office/drawing/2014/main" id="{BCCAFC49-88B9-61A0-5B15-8629ACE295CB}"/>
              </a:ext>
            </a:extLst>
          </p:cNvPr>
          <p:cNvGraphicFramePr/>
          <p:nvPr/>
        </p:nvGraphicFramePr>
        <p:xfrm>
          <a:off x="6317828" y="5599443"/>
          <a:ext cx="2571461" cy="43532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5328">
                <a:tc>
                  <a:txBody>
                    <a:bodyPr/>
                    <a:lstStyle/>
                    <a:p>
                      <a:pPr algn="ctr" rtl="0" fontAlgn="b"/>
                      <a:r>
                        <a:rPr lang="en-US" sz="18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Glucose</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106" name="Google Shape;147;p18">
            <a:extLst>
              <a:ext uri="{FF2B5EF4-FFF2-40B4-BE49-F238E27FC236}">
                <a16:creationId xmlns:a16="http://schemas.microsoft.com/office/drawing/2014/main" id="{FB76F9BE-7298-7CEB-C7E0-339FC99CAA0B}"/>
              </a:ext>
            </a:extLst>
          </p:cNvPr>
          <p:cNvGraphicFramePr/>
          <p:nvPr/>
        </p:nvGraphicFramePr>
        <p:xfrm>
          <a:off x="4904852" y="4298486"/>
          <a:ext cx="2571461"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16278">
                <a:tc>
                  <a:txBody>
                    <a:bodyPr/>
                    <a:lstStyle/>
                    <a:p>
                      <a:pPr algn="ctr" rtl="0" fontAlgn="b"/>
                      <a:r>
                        <a:rPr lang="en-US" sz="18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Chloride</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07" name="Google Shape;147;p18">
            <a:extLst>
              <a:ext uri="{FF2B5EF4-FFF2-40B4-BE49-F238E27FC236}">
                <a16:creationId xmlns:a16="http://schemas.microsoft.com/office/drawing/2014/main" id="{D07CD71D-B0DC-767E-6FCC-1E57E2081970}"/>
              </a:ext>
            </a:extLst>
          </p:cNvPr>
          <p:cNvGraphicFramePr/>
          <p:nvPr/>
        </p:nvGraphicFramePr>
        <p:xfrm>
          <a:off x="4904852" y="3844461"/>
          <a:ext cx="2571461"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graphicFrame>
        <p:nvGraphicFramePr>
          <p:cNvPr id="5" name="Google Shape;147;p18">
            <a:extLst>
              <a:ext uri="{FF2B5EF4-FFF2-40B4-BE49-F238E27FC236}">
                <a16:creationId xmlns:a16="http://schemas.microsoft.com/office/drawing/2014/main" id="{82C811DB-2528-D149-6797-AAEAB70A22FD}"/>
              </a:ext>
            </a:extLst>
          </p:cNvPr>
          <p:cNvGraphicFramePr/>
          <p:nvPr>
            <p:extLst>
              <p:ext uri="{D42A27DB-BD31-4B8C-83A1-F6EECF244321}">
                <p14:modId xmlns:p14="http://schemas.microsoft.com/office/powerpoint/2010/main" val="532904151"/>
              </p:ext>
            </p:extLst>
          </p:nvPr>
        </p:nvGraphicFramePr>
        <p:xfrm>
          <a:off x="4901920" y="5594697"/>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6" name="Google Shape;147;p18">
            <a:extLst>
              <a:ext uri="{FF2B5EF4-FFF2-40B4-BE49-F238E27FC236}">
                <a16:creationId xmlns:a16="http://schemas.microsoft.com/office/drawing/2014/main" id="{3C18441C-2AB0-5F47-BD39-C356F66E1D37}"/>
              </a:ext>
            </a:extLst>
          </p:cNvPr>
          <p:cNvGraphicFramePr/>
          <p:nvPr>
            <p:extLst>
              <p:ext uri="{D42A27DB-BD31-4B8C-83A1-F6EECF244321}">
                <p14:modId xmlns:p14="http://schemas.microsoft.com/office/powerpoint/2010/main" val="3697934865"/>
              </p:ext>
            </p:extLst>
          </p:nvPr>
        </p:nvGraphicFramePr>
        <p:xfrm>
          <a:off x="4901920" y="6032253"/>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8195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7143" decel="12000" fill="hold" nodeType="clickEffect">
                                  <p:stCondLst>
                                    <p:cond delay="0"/>
                                  </p:stCondLst>
                                  <p:childTnLst>
                                    <p:animMotion origin="layout" path="M -0.00039 -0.00185 L -0.00039 -0.00162 C -0.08086 0.00347 -0.04102 0.00116 -0.11992 0.00509 C -0.12513 0.00602 -0.13034 0.00717 -0.13555 0.00787 C -0.15781 0.01065 -0.14622 0.00694 -0.15664 0.01065 C -0.15091 0.01203 -0.14518 0.01366 -0.13945 0.01481 C -0.13555 0.01551 -0.13164 0.01504 -0.12774 0.0162 C -0.12149 0.01782 -0.11133 0.02384 -0.10508 0.02731 C -0.10456 0.0287 -0.10378 0.02986 -0.10352 0.03148 C -0.10274 0.03495 -0.10195 0.04259 -0.10195 0.04282 C -0.10247 0.04444 -0.10274 0.04653 -0.10352 0.04815 C -0.10586 0.05301 -0.11055 0.05509 -0.11367 0.05648 C -0.11784 0.0581 -0.13281 0.05903 -0.13399 0.05926 L -0.1543 0.05787 C -0.15664 0.05741 -0.16367 0.05671 -0.16133 0.05648 C -0.15013 0.05509 -0.13893 0.05555 -0.12774 0.05509 C -0.12565 0.05463 -0.1194 0.05324 -0.12149 0.0537 C -0.12669 0.0544 -0.1418 0.05231 -0.13711 0.05648 C -0.13099 0.0618 -0.12357 0.05764 -0.1168 0.05787 L 0.00742 0.06065 C 0.03034 0.06412 0.04453 0.06528 0.06601 0.07176 C 0.08307 0.07685 0.11302 0.08796 0.13008 0.09398 C 0.13581 0.09583 0.14154 0.09815 0.14726 0.09953 C 0.18867 0.10856 0.17226 0.10625 0.19661 0.10926 L 0.19661 0.10949 " pathEditMode="relative" rAng="0" ptsTypes="AAAAAAAAAAAAAAAAAAAAAAAAA">
                                      <p:cBhvr>
                                        <p:cTn id="6" dur="3000" fill="hold"/>
                                        <p:tgtEl>
                                          <p:spTgt spid="105"/>
                                        </p:tgtEl>
                                        <p:attrNameLst>
                                          <p:attrName>ppt_x</p:attrName>
                                          <p:attrName>ppt_y</p:attrName>
                                        </p:attrNameLst>
                                      </p:cBhvr>
                                      <p:rCtr x="1771" y="5556"/>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2D24-E81A-8241-8BE4-10C628CAAAB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F8623C7-1227-A04A-B096-498B1A18A501}"/>
              </a:ext>
            </a:extLst>
          </p:cNvPr>
          <p:cNvSpPr>
            <a:spLocks noGrp="1"/>
          </p:cNvSpPr>
          <p:nvPr>
            <p:ph type="body" sz="quarter" idx="13"/>
          </p:nvPr>
        </p:nvSpPr>
        <p:spPr/>
        <p:txBody>
          <a:bodyPr/>
          <a:lstStyle/>
          <a:p>
            <a:endParaRPr lang="en-US"/>
          </a:p>
        </p:txBody>
      </p:sp>
      <p:sp>
        <p:nvSpPr>
          <p:cNvPr id="4" name="Freeform 3"/>
          <p:cNvSpPr/>
          <p:nvPr/>
        </p:nvSpPr>
        <p:spPr>
          <a:xfrm>
            <a:off x="0" y="0"/>
            <a:ext cx="12192000" cy="6857518"/>
          </a:xfrm>
          <a:custGeom>
            <a:avLst/>
            <a:gdLst>
              <a:gd name="connsiteX0" fmla="*/ 9692640 w 12192000"/>
              <a:gd name="connsiteY0" fmla="*/ 5694218 h 6857518"/>
              <a:gd name="connsiteX1" fmla="*/ 9692640 w 12192000"/>
              <a:gd name="connsiteY1" fmla="*/ 6321565 h 6857518"/>
              <a:gd name="connsiteX2" fmla="*/ 11813437 w 12192000"/>
              <a:gd name="connsiteY2" fmla="*/ 6321565 h 6857518"/>
              <a:gd name="connsiteX3" fmla="*/ 11813437 w 12192000"/>
              <a:gd name="connsiteY3" fmla="*/ 5694218 h 6857518"/>
              <a:gd name="connsiteX4" fmla="*/ 0 w 12192000"/>
              <a:gd name="connsiteY4" fmla="*/ 0 h 6857518"/>
              <a:gd name="connsiteX5" fmla="*/ 12192000 w 12192000"/>
              <a:gd name="connsiteY5" fmla="*/ 0 h 6857518"/>
              <a:gd name="connsiteX6" fmla="*/ 12192000 w 12192000"/>
              <a:gd name="connsiteY6" fmla="*/ 6857518 h 6857518"/>
              <a:gd name="connsiteX7" fmla="*/ 0 w 12192000"/>
              <a:gd name="connsiteY7" fmla="*/ 6857518 h 685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7518">
                <a:moveTo>
                  <a:pt x="9692640" y="5694218"/>
                </a:moveTo>
                <a:lnTo>
                  <a:pt x="9692640" y="6321565"/>
                </a:lnTo>
                <a:lnTo>
                  <a:pt x="11813437" y="6321565"/>
                </a:lnTo>
                <a:lnTo>
                  <a:pt x="11813437" y="5694218"/>
                </a:lnTo>
                <a:close/>
                <a:moveTo>
                  <a:pt x="0" y="0"/>
                </a:moveTo>
                <a:lnTo>
                  <a:pt x="12192000" y="0"/>
                </a:lnTo>
                <a:lnTo>
                  <a:pt x="12192000" y="6857518"/>
                </a:lnTo>
                <a:lnTo>
                  <a:pt x="0" y="6857518"/>
                </a:lnTo>
                <a:close/>
              </a:path>
            </a:pathLst>
          </a:custGeom>
          <a:blipFill rotWithShape="1">
            <a:blip r:embed="rId3">
              <a:alphaModFix/>
            </a:blip>
            <a:stretch>
              <a:fillRect/>
            </a:stretch>
          </a:blipFill>
          <a:ln>
            <a:noFill/>
          </a:ln>
        </p:spPr>
        <p:txBody>
          <a:bodyPr spcFirstLastPara="1" wrap="square" lIns="0" tIns="0" rIns="0" bIns="0" anchor="t" anchorCtr="0">
            <a:noAutofit/>
          </a:bodyPr>
          <a:lstStyle/>
          <a:p>
            <a:endParaRPr sz="964" dirty="0"/>
          </a:p>
        </p:txBody>
      </p:sp>
      <p:sp>
        <p:nvSpPr>
          <p:cNvPr id="5" name="Google Shape;217;p24"/>
          <p:cNvSpPr txBox="1">
            <a:spLocks/>
          </p:cNvSpPr>
          <p:nvPr/>
        </p:nvSpPr>
        <p:spPr>
          <a:xfrm>
            <a:off x="4201610" y="614555"/>
            <a:ext cx="4097437" cy="777536"/>
          </a:xfrm>
          <a:prstGeom prst="rect">
            <a:avLst/>
          </a:prstGeom>
          <a:noFill/>
          <a:ln>
            <a:noFill/>
          </a:ln>
        </p:spPr>
        <p:txBody>
          <a:bodyPr spcFirstLastPara="1" wrap="square" lIns="0" tIns="6455"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600" b="0" i="0" u="none" strike="noStrike" cap="none">
                <a:solidFill>
                  <a:schemeClr val="accent4">
                    <a:lumMod val="75000"/>
                  </a:schemeClr>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0545"/>
            <a:r>
              <a:rPr lang="en-US" sz="5400" dirty="0">
                <a:solidFill>
                  <a:srgbClr val="005493"/>
                </a:solidFill>
                <a:sym typeface="Arial"/>
              </a:rPr>
              <a:t>Your Turn 3</a:t>
            </a:r>
          </a:p>
        </p:txBody>
      </p:sp>
      <p:sp>
        <p:nvSpPr>
          <p:cNvPr id="6" name="Google Shape;218;p24"/>
          <p:cNvSpPr txBox="1"/>
          <p:nvPr/>
        </p:nvSpPr>
        <p:spPr>
          <a:xfrm>
            <a:off x="906180" y="1859498"/>
            <a:ext cx="10219020" cy="1323482"/>
          </a:xfrm>
          <a:prstGeom prst="rect">
            <a:avLst/>
          </a:prstGeom>
          <a:noFill/>
          <a:ln>
            <a:noFill/>
          </a:ln>
        </p:spPr>
        <p:txBody>
          <a:bodyPr spcFirstLastPara="1" wrap="square" lIns="0" tIns="6455" rIns="0" bIns="0" anchor="t" anchorCtr="0">
            <a:noAutofit/>
          </a:bodyPr>
          <a:lstStyle/>
          <a:p>
            <a:pPr marL="6803">
              <a:buClr>
                <a:schemeClr val="accent1">
                  <a:lumMod val="75000"/>
                </a:schemeClr>
              </a:buClr>
            </a:pPr>
            <a:r>
              <a:rPr lang="en-US" sz="3200" dirty="0">
                <a:solidFill>
                  <a:srgbClr val="005493"/>
                </a:solidFill>
                <a:latin typeface="Calibri"/>
                <a:ea typeface="Calibri"/>
                <a:cs typeface="Calibri"/>
                <a:sym typeface="Calibri"/>
              </a:rPr>
              <a:t>Only one patient had a bleeding time (</a:t>
            </a:r>
            <a:r>
              <a:rPr lang="en-US" sz="3200" dirty="0" err="1">
                <a:solidFill>
                  <a:srgbClr val="005493"/>
                </a:solidFill>
                <a:latin typeface="Calibri"/>
                <a:ea typeface="Calibri"/>
                <a:cs typeface="Calibri"/>
                <a:sym typeface="Calibri"/>
              </a:rPr>
              <a:t>ItemID</a:t>
            </a:r>
            <a:r>
              <a:rPr lang="en-US" sz="3200" dirty="0">
                <a:solidFill>
                  <a:srgbClr val="005493"/>
                </a:solidFill>
                <a:latin typeface="Calibri"/>
                <a:ea typeface="Calibri"/>
                <a:cs typeface="Calibri"/>
                <a:sym typeface="Calibri"/>
              </a:rPr>
              <a:t> 51149)</a:t>
            </a:r>
            <a:endParaRPr lang="en-US" sz="3200" dirty="0">
              <a:solidFill>
                <a:srgbClr val="005493"/>
              </a:solidFill>
              <a:latin typeface="Consolas" panose="020B0609020204030204" pitchFamily="49" charset="0"/>
              <a:ea typeface="Calibri"/>
              <a:cs typeface="Calibri"/>
              <a:sym typeface="Calibri"/>
            </a:endParaRPr>
          </a:p>
          <a:p>
            <a:pPr marL="521153" indent="-514350">
              <a:buClr>
                <a:schemeClr val="accent1">
                  <a:lumMod val="75000"/>
                </a:schemeClr>
              </a:buClr>
              <a:buFont typeface="Arial" panose="020B0604020202020204" pitchFamily="34" charset="0"/>
              <a:buChar char="•"/>
            </a:pPr>
            <a:endParaRPr lang="en-US" sz="3200" dirty="0">
              <a:solidFill>
                <a:srgbClr val="005493"/>
              </a:solidFill>
              <a:latin typeface="Calibri"/>
              <a:ea typeface="Calibri"/>
              <a:cs typeface="Calibri"/>
              <a:sym typeface="Calibri"/>
            </a:endParaRPr>
          </a:p>
          <a:p>
            <a:pPr marL="521153" indent="-514350">
              <a:buClr>
                <a:schemeClr val="accent1">
                  <a:lumMod val="75000"/>
                </a:schemeClr>
              </a:buClr>
              <a:buFont typeface="Arial" panose="020B0604020202020204" pitchFamily="34" charset="0"/>
              <a:buChar char="•"/>
            </a:pPr>
            <a:r>
              <a:rPr lang="en-US" sz="3200" dirty="0">
                <a:solidFill>
                  <a:srgbClr val="005493"/>
                </a:solidFill>
                <a:latin typeface="Calibri"/>
                <a:ea typeface="Calibri"/>
                <a:cs typeface="Calibri"/>
                <a:sym typeface="Calibri"/>
              </a:rPr>
              <a:t>Using a left join find this patients gender and age by filtering the LABEVENTS table and joining to the PATIENTS table</a:t>
            </a:r>
          </a:p>
          <a:p>
            <a:pPr marL="6803">
              <a:buClr>
                <a:schemeClr val="accent1">
                  <a:lumMod val="75000"/>
                </a:schemeClr>
              </a:buClr>
            </a:pPr>
            <a:endParaRPr lang="en-US" sz="3200" dirty="0">
              <a:latin typeface="Calibri"/>
              <a:ea typeface="Calibri"/>
              <a:cs typeface="Calibri"/>
              <a:sym typeface="Calibri"/>
            </a:endParaRPr>
          </a:p>
        </p:txBody>
      </p:sp>
      <p:sp>
        <p:nvSpPr>
          <p:cNvPr id="7" name="Slide Number Placeholder 6"/>
          <p:cNvSpPr>
            <a:spLocks noGrp="1"/>
          </p:cNvSpPr>
          <p:nvPr>
            <p:ph type="sldNum" sz="quarter" idx="12"/>
          </p:nvPr>
        </p:nvSpPr>
        <p:spPr>
          <a:xfrm>
            <a:off x="11686853" y="6377940"/>
            <a:ext cx="328773" cy="382455"/>
          </a:xfrm>
        </p:spPr>
        <p:txBody>
          <a:bodyPr/>
          <a:lstStyle/>
          <a:p>
            <a:fld id="{E7EBC154-6848-214C-B925-399887F0DE31}" type="slidenum">
              <a:rPr lang="en-US" smtClean="0">
                <a:solidFill>
                  <a:prstClr val="black">
                    <a:lumMod val="95000"/>
                    <a:lumOff val="5000"/>
                  </a:prstClr>
                </a:solidFill>
              </a:rPr>
              <a:pPr/>
              <a:t>35</a:t>
            </a:fld>
            <a:endParaRPr lang="en-US" dirty="0">
              <a:solidFill>
                <a:prstClr val="black">
                  <a:lumMod val="95000"/>
                  <a:lumOff val="5000"/>
                </a:prstClr>
              </a:solidFill>
            </a:endParaRPr>
          </a:p>
        </p:txBody>
      </p:sp>
    </p:spTree>
    <p:extLst>
      <p:ext uri="{BB962C8B-B14F-4D97-AF65-F5344CB8AC3E}">
        <p14:creationId xmlns:p14="http://schemas.microsoft.com/office/powerpoint/2010/main" val="3409866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62" name="Google Shape;162;p19"/>
          <p:cNvSpPr txBox="1">
            <a:spLocks noGrp="1"/>
          </p:cNvSpPr>
          <p:nvPr>
            <p:ph type="title"/>
          </p:nvPr>
        </p:nvSpPr>
        <p:spPr>
          <a:xfrm>
            <a:off x="1891863" y="2519421"/>
            <a:ext cx="8408276" cy="1539482"/>
          </a:xfrm>
          <a:prstGeom prst="rect">
            <a:avLst/>
          </a:prstGeom>
          <a:noFill/>
          <a:ln>
            <a:noFill/>
          </a:ln>
        </p:spPr>
        <p:txBody>
          <a:bodyPr spcFirstLastPara="1" wrap="square" lIns="0" tIns="9522" rIns="0" bIns="0" anchor="ctr" anchorCtr="0">
            <a:noAutofit/>
          </a:bodyPr>
          <a:lstStyle/>
          <a:p>
            <a:pPr marL="6803"/>
            <a:r>
              <a:rPr lang="en-US" sz="8812" dirty="0">
                <a:solidFill>
                  <a:srgbClr val="F0F0F0"/>
                </a:solidFill>
                <a:latin typeface="Consolas" panose="020B0609020204030204" pitchFamily="49" charset="0"/>
                <a:cs typeface="Arial" panose="020B0604020202020204" pitchFamily="34" charset="0"/>
              </a:rPr>
              <a:t>Cartesian Products</a:t>
            </a:r>
          </a:p>
        </p:txBody>
      </p:sp>
      <p:sp>
        <p:nvSpPr>
          <p:cNvPr id="2" name="Slide Number Placeholder 1"/>
          <p:cNvSpPr>
            <a:spLocks noGrp="1"/>
          </p:cNvSpPr>
          <p:nvPr>
            <p:ph type="sldNum" idx="12"/>
          </p:nvPr>
        </p:nvSpPr>
        <p:spPr/>
        <p:txBody>
          <a:bodyPr/>
          <a:lstStyle/>
          <a:p>
            <a:fld id="{00000000-1234-1234-1234-123412341234}" type="slidenum">
              <a:rPr lang="en-US" smtClean="0"/>
              <a:pPr/>
              <a:t>36</a:t>
            </a:fld>
            <a:endParaRPr lang="en-US"/>
          </a:p>
        </p:txBody>
      </p:sp>
    </p:spTree>
    <p:extLst>
      <p:ext uri="{BB962C8B-B14F-4D97-AF65-F5344CB8AC3E}">
        <p14:creationId xmlns:p14="http://schemas.microsoft.com/office/powerpoint/2010/main" val="1793620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7BA1-CAED-3D29-75C2-7559CC38313A}"/>
              </a:ext>
            </a:extLst>
          </p:cNvPr>
          <p:cNvSpPr>
            <a:spLocks noGrp="1"/>
          </p:cNvSpPr>
          <p:nvPr>
            <p:ph type="title"/>
          </p:nvPr>
        </p:nvSpPr>
        <p:spPr>
          <a:xfrm>
            <a:off x="1024128" y="585216"/>
            <a:ext cx="8018272" cy="1499616"/>
          </a:xfrm>
        </p:spPr>
        <p:txBody>
          <a:bodyPr>
            <a:normAutofit/>
          </a:bodyPr>
          <a:lstStyle/>
          <a:p>
            <a:r>
              <a:rPr lang="en-US"/>
              <a:t>HPI:</a:t>
            </a:r>
          </a:p>
        </p:txBody>
      </p:sp>
      <p:sp>
        <p:nvSpPr>
          <p:cNvPr id="5" name="Content Placeholder 4">
            <a:extLst>
              <a:ext uri="{FF2B5EF4-FFF2-40B4-BE49-F238E27FC236}">
                <a16:creationId xmlns:a16="http://schemas.microsoft.com/office/drawing/2014/main" id="{3DDBBD12-588B-CACF-7110-B1A7C4F75092}"/>
              </a:ext>
            </a:extLst>
          </p:cNvPr>
          <p:cNvSpPr>
            <a:spLocks noGrp="1"/>
          </p:cNvSpPr>
          <p:nvPr>
            <p:ph idx="1"/>
          </p:nvPr>
        </p:nvSpPr>
        <p:spPr>
          <a:xfrm>
            <a:off x="1024128" y="2286000"/>
            <a:ext cx="8018271" cy="4023360"/>
          </a:xfrm>
        </p:spPr>
        <p:txBody>
          <a:bodyPr>
            <a:normAutofit/>
          </a:bodyPr>
          <a:lstStyle/>
          <a:p>
            <a:r>
              <a:rPr lang="en-US" sz="2800" dirty="0"/>
              <a:t>You, the hematology laboratory director, is listening in on Hematology Grand Rounds while quietly shopping on Amazon.</a:t>
            </a:r>
          </a:p>
          <a:p>
            <a:endParaRPr lang="en-US" sz="2800" dirty="0"/>
          </a:p>
          <a:p>
            <a:r>
              <a:rPr lang="en-US" sz="2800" dirty="0"/>
              <a:t>During a discussion about TTP the Hematology Division Chief asks you if you knew what diagnoses have been applied to patients who have schistocytes on the blood smear?</a:t>
            </a:r>
          </a:p>
        </p:txBody>
      </p:sp>
      <p:sp>
        <p:nvSpPr>
          <p:cNvPr id="3" name="Slide Number Placeholder 2">
            <a:extLst>
              <a:ext uri="{FF2B5EF4-FFF2-40B4-BE49-F238E27FC236}">
                <a16:creationId xmlns:a16="http://schemas.microsoft.com/office/drawing/2014/main" id="{4B0764F5-7B0A-0E55-A3B6-56AD5AD83783}"/>
              </a:ext>
            </a:extLst>
          </p:cNvPr>
          <p:cNvSpPr>
            <a:spLocks noGrp="1"/>
          </p:cNvSpPr>
          <p:nvPr>
            <p:ph type="sldNum" sz="quarter" idx="12"/>
          </p:nvPr>
        </p:nvSpPr>
        <p:spPr>
          <a:xfrm>
            <a:off x="10837333" y="6470704"/>
            <a:ext cx="973667" cy="274320"/>
          </a:xfrm>
        </p:spPr>
        <p:txBody>
          <a:bodyPr>
            <a:normAutofit/>
          </a:bodyPr>
          <a:lstStyle/>
          <a:p>
            <a:pPr>
              <a:spcAft>
                <a:spcPts val="600"/>
              </a:spcAft>
            </a:pPr>
            <a:fld id="{E7EBC154-6848-214C-B925-399887F0DE31}" type="slidenum">
              <a:rPr lang="en-US" smtClean="0"/>
              <a:pPr>
                <a:spcAft>
                  <a:spcPts val="600"/>
                </a:spcAft>
              </a:pPr>
              <a:t>37</a:t>
            </a:fld>
            <a:endParaRPr lang="en-US"/>
          </a:p>
        </p:txBody>
      </p:sp>
    </p:spTree>
    <p:extLst>
      <p:ext uri="{BB962C8B-B14F-4D97-AF65-F5344CB8AC3E}">
        <p14:creationId xmlns:p14="http://schemas.microsoft.com/office/powerpoint/2010/main" val="4046570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ACBE-6C4E-F756-62CA-B1A3039BAA63}"/>
              </a:ext>
            </a:extLst>
          </p:cNvPr>
          <p:cNvSpPr>
            <a:spLocks noGrp="1"/>
          </p:cNvSpPr>
          <p:nvPr>
            <p:ph type="title"/>
          </p:nvPr>
        </p:nvSpPr>
        <p:spPr>
          <a:xfrm>
            <a:off x="1024128" y="585216"/>
            <a:ext cx="9720072" cy="1499616"/>
          </a:xfrm>
        </p:spPr>
        <p:txBody>
          <a:bodyPr>
            <a:normAutofit/>
          </a:bodyPr>
          <a:lstStyle/>
          <a:p>
            <a:r>
              <a:rPr lang="en-US" dirty="0"/>
              <a:t>Overall analytic strategy</a:t>
            </a:r>
          </a:p>
        </p:txBody>
      </p:sp>
      <p:sp>
        <p:nvSpPr>
          <p:cNvPr id="4" name="Slide Number Placeholder 3">
            <a:extLst>
              <a:ext uri="{FF2B5EF4-FFF2-40B4-BE49-F238E27FC236}">
                <a16:creationId xmlns:a16="http://schemas.microsoft.com/office/drawing/2014/main" id="{55C61CCA-38D7-67E3-6B48-FCC68156DCBB}"/>
              </a:ext>
            </a:extLst>
          </p:cNvPr>
          <p:cNvSpPr>
            <a:spLocks noGrp="1"/>
          </p:cNvSpPr>
          <p:nvPr>
            <p:ph type="sldNum" sz="quarter" idx="12"/>
          </p:nvPr>
        </p:nvSpPr>
        <p:spPr>
          <a:xfrm>
            <a:off x="10837333" y="6470704"/>
            <a:ext cx="973667" cy="274320"/>
          </a:xfrm>
        </p:spPr>
        <p:txBody>
          <a:bodyPr>
            <a:normAutofit/>
          </a:bodyPr>
          <a:lstStyle/>
          <a:p>
            <a:pPr>
              <a:spcAft>
                <a:spcPts val="600"/>
              </a:spcAft>
            </a:pPr>
            <a:fld id="{E7EBC154-6848-214C-B925-399887F0DE31}" type="slidenum">
              <a:rPr lang="en-US" smtClean="0"/>
              <a:pPr>
                <a:spcAft>
                  <a:spcPts val="600"/>
                </a:spcAft>
              </a:pPr>
              <a:t>38</a:t>
            </a:fld>
            <a:endParaRPr lang="en-US"/>
          </a:p>
        </p:txBody>
      </p:sp>
      <p:graphicFrame>
        <p:nvGraphicFramePr>
          <p:cNvPr id="9" name="Content Placeholder 2">
            <a:extLst>
              <a:ext uri="{FF2B5EF4-FFF2-40B4-BE49-F238E27FC236}">
                <a16:creationId xmlns:a16="http://schemas.microsoft.com/office/drawing/2014/main" id="{8CF2E075-A151-697F-D9F2-363CF2CF45C8}"/>
              </a:ext>
            </a:extLst>
          </p:cNvPr>
          <p:cNvGraphicFramePr/>
          <p:nvPr>
            <p:extLst>
              <p:ext uri="{D42A27DB-BD31-4B8C-83A1-F6EECF244321}">
                <p14:modId xmlns:p14="http://schemas.microsoft.com/office/powerpoint/2010/main" val="2421318546"/>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96623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2D24-E81A-8241-8BE4-10C628CAAAB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F8623C7-1227-A04A-B096-498B1A18A501}"/>
              </a:ext>
            </a:extLst>
          </p:cNvPr>
          <p:cNvSpPr>
            <a:spLocks noGrp="1"/>
          </p:cNvSpPr>
          <p:nvPr>
            <p:ph type="body" sz="quarter" idx="13"/>
          </p:nvPr>
        </p:nvSpPr>
        <p:spPr/>
        <p:txBody>
          <a:bodyPr/>
          <a:lstStyle/>
          <a:p>
            <a:endParaRPr lang="en-US"/>
          </a:p>
        </p:txBody>
      </p:sp>
      <p:sp>
        <p:nvSpPr>
          <p:cNvPr id="4" name="Freeform 3"/>
          <p:cNvSpPr/>
          <p:nvPr/>
        </p:nvSpPr>
        <p:spPr>
          <a:xfrm>
            <a:off x="0" y="0"/>
            <a:ext cx="12192000" cy="6857518"/>
          </a:xfrm>
          <a:custGeom>
            <a:avLst/>
            <a:gdLst>
              <a:gd name="connsiteX0" fmla="*/ 9692640 w 12192000"/>
              <a:gd name="connsiteY0" fmla="*/ 5694218 h 6857518"/>
              <a:gd name="connsiteX1" fmla="*/ 9692640 w 12192000"/>
              <a:gd name="connsiteY1" fmla="*/ 6321565 h 6857518"/>
              <a:gd name="connsiteX2" fmla="*/ 11813437 w 12192000"/>
              <a:gd name="connsiteY2" fmla="*/ 6321565 h 6857518"/>
              <a:gd name="connsiteX3" fmla="*/ 11813437 w 12192000"/>
              <a:gd name="connsiteY3" fmla="*/ 5694218 h 6857518"/>
              <a:gd name="connsiteX4" fmla="*/ 0 w 12192000"/>
              <a:gd name="connsiteY4" fmla="*/ 0 h 6857518"/>
              <a:gd name="connsiteX5" fmla="*/ 12192000 w 12192000"/>
              <a:gd name="connsiteY5" fmla="*/ 0 h 6857518"/>
              <a:gd name="connsiteX6" fmla="*/ 12192000 w 12192000"/>
              <a:gd name="connsiteY6" fmla="*/ 6857518 h 6857518"/>
              <a:gd name="connsiteX7" fmla="*/ 0 w 12192000"/>
              <a:gd name="connsiteY7" fmla="*/ 6857518 h 685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7518">
                <a:moveTo>
                  <a:pt x="9692640" y="5694218"/>
                </a:moveTo>
                <a:lnTo>
                  <a:pt x="9692640" y="6321565"/>
                </a:lnTo>
                <a:lnTo>
                  <a:pt x="11813437" y="6321565"/>
                </a:lnTo>
                <a:lnTo>
                  <a:pt x="11813437" y="5694218"/>
                </a:lnTo>
                <a:close/>
                <a:moveTo>
                  <a:pt x="0" y="0"/>
                </a:moveTo>
                <a:lnTo>
                  <a:pt x="12192000" y="0"/>
                </a:lnTo>
                <a:lnTo>
                  <a:pt x="12192000" y="6857518"/>
                </a:lnTo>
                <a:lnTo>
                  <a:pt x="0" y="6857518"/>
                </a:lnTo>
                <a:close/>
              </a:path>
            </a:pathLst>
          </a:custGeom>
          <a:blipFill rotWithShape="1">
            <a:blip r:embed="rId3">
              <a:alphaModFix/>
            </a:blip>
            <a:stretch>
              <a:fillRect/>
            </a:stretch>
          </a:blipFill>
          <a:ln>
            <a:noFill/>
          </a:ln>
        </p:spPr>
        <p:txBody>
          <a:bodyPr spcFirstLastPara="1" wrap="square" lIns="0" tIns="0" rIns="0" bIns="0" anchor="t" anchorCtr="0">
            <a:noAutofit/>
          </a:bodyPr>
          <a:lstStyle/>
          <a:p>
            <a:endParaRPr sz="964" dirty="0"/>
          </a:p>
        </p:txBody>
      </p:sp>
      <p:sp>
        <p:nvSpPr>
          <p:cNvPr id="5" name="Google Shape;217;p24"/>
          <p:cNvSpPr txBox="1">
            <a:spLocks/>
          </p:cNvSpPr>
          <p:nvPr/>
        </p:nvSpPr>
        <p:spPr>
          <a:xfrm>
            <a:off x="4201610" y="614555"/>
            <a:ext cx="4097437" cy="777536"/>
          </a:xfrm>
          <a:prstGeom prst="rect">
            <a:avLst/>
          </a:prstGeom>
          <a:noFill/>
          <a:ln>
            <a:noFill/>
          </a:ln>
        </p:spPr>
        <p:txBody>
          <a:bodyPr spcFirstLastPara="1" wrap="square" lIns="0" tIns="6455"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600" b="0" i="0" u="none" strike="noStrike" cap="none">
                <a:solidFill>
                  <a:schemeClr val="accent4">
                    <a:lumMod val="75000"/>
                  </a:schemeClr>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0545"/>
            <a:r>
              <a:rPr lang="en-US" sz="5400" dirty="0">
                <a:solidFill>
                  <a:srgbClr val="005493"/>
                </a:solidFill>
                <a:sym typeface="Arial"/>
              </a:rPr>
              <a:t>Your Turn 4</a:t>
            </a:r>
          </a:p>
        </p:txBody>
      </p:sp>
      <p:sp>
        <p:nvSpPr>
          <p:cNvPr id="6" name="Google Shape;218;p24"/>
          <p:cNvSpPr txBox="1"/>
          <p:nvPr/>
        </p:nvSpPr>
        <p:spPr>
          <a:xfrm>
            <a:off x="906180" y="1859498"/>
            <a:ext cx="10219020" cy="1323482"/>
          </a:xfrm>
          <a:prstGeom prst="rect">
            <a:avLst/>
          </a:prstGeom>
          <a:noFill/>
          <a:ln>
            <a:noFill/>
          </a:ln>
        </p:spPr>
        <p:txBody>
          <a:bodyPr spcFirstLastPara="1" wrap="square" lIns="0" tIns="6455" rIns="0" bIns="0" anchor="t" anchorCtr="0">
            <a:noAutofit/>
          </a:bodyPr>
          <a:lstStyle/>
          <a:p>
            <a:pPr marL="6803">
              <a:buClr>
                <a:schemeClr val="accent1">
                  <a:lumMod val="75000"/>
                </a:schemeClr>
              </a:buClr>
            </a:pPr>
            <a:r>
              <a:rPr lang="en-US" sz="3200" dirty="0">
                <a:solidFill>
                  <a:srgbClr val="005493"/>
                </a:solidFill>
                <a:latin typeface="Calibri"/>
                <a:ea typeface="Calibri"/>
                <a:cs typeface="Calibri"/>
                <a:sym typeface="Calibri"/>
              </a:rPr>
              <a:t>Using this analytic strategy create a table containing the ICD codes associated with patients with schistocytes.</a:t>
            </a:r>
            <a:endParaRPr lang="en-US" sz="3200" dirty="0">
              <a:solidFill>
                <a:srgbClr val="005493"/>
              </a:solidFill>
              <a:latin typeface="Consolas" panose="020B0609020204030204" pitchFamily="49" charset="0"/>
              <a:ea typeface="Calibri"/>
              <a:cs typeface="Calibri"/>
              <a:sym typeface="Calibri"/>
            </a:endParaRPr>
          </a:p>
          <a:p>
            <a:pPr marL="521153" indent="-514350">
              <a:buClr>
                <a:schemeClr val="accent1">
                  <a:lumMod val="75000"/>
                </a:schemeClr>
              </a:buClr>
              <a:buFont typeface="Arial" panose="020B0604020202020204" pitchFamily="34" charset="0"/>
              <a:buChar char="•"/>
            </a:pPr>
            <a:endParaRPr lang="en-US" sz="3200" dirty="0">
              <a:solidFill>
                <a:srgbClr val="005493"/>
              </a:solidFill>
              <a:latin typeface="Calibri"/>
              <a:ea typeface="Calibri"/>
              <a:cs typeface="Calibri"/>
              <a:sym typeface="Calibri"/>
            </a:endParaRPr>
          </a:p>
          <a:p>
            <a:pPr marL="521153" indent="-514350">
              <a:buClr>
                <a:schemeClr val="accent1">
                  <a:lumMod val="75000"/>
                </a:schemeClr>
              </a:buClr>
              <a:buFont typeface="Arial" panose="020B0604020202020204" pitchFamily="34" charset="0"/>
              <a:buChar char="•"/>
            </a:pPr>
            <a:r>
              <a:rPr lang="en-US" sz="3200" dirty="0">
                <a:solidFill>
                  <a:srgbClr val="005493"/>
                </a:solidFill>
                <a:latin typeface="Calibri"/>
                <a:ea typeface="Calibri"/>
                <a:cs typeface="Calibri"/>
                <a:sym typeface="Calibri"/>
              </a:rPr>
              <a:t>Connect to LABEVENTS, D_LABITEMS, DIAGNOSES_ICD tables</a:t>
            </a:r>
          </a:p>
          <a:p>
            <a:pPr marL="521153" indent="-514350">
              <a:buClr>
                <a:schemeClr val="accent1">
                  <a:lumMod val="75000"/>
                </a:schemeClr>
              </a:buClr>
              <a:buFont typeface="Arial" panose="020B0604020202020204" pitchFamily="34" charset="0"/>
              <a:buChar char="•"/>
            </a:pPr>
            <a:r>
              <a:rPr lang="en-US" sz="3200" dirty="0">
                <a:solidFill>
                  <a:srgbClr val="005493"/>
                </a:solidFill>
                <a:latin typeface="Calibri"/>
                <a:ea typeface="Calibri"/>
                <a:cs typeface="Calibri"/>
                <a:sym typeface="Calibri"/>
              </a:rPr>
              <a:t>Inner Join LABEVENTS to D_LABITEMS table</a:t>
            </a:r>
          </a:p>
          <a:p>
            <a:pPr marL="521153" indent="-514350">
              <a:buClr>
                <a:schemeClr val="accent1">
                  <a:lumMod val="75000"/>
                </a:schemeClr>
              </a:buClr>
              <a:buFont typeface="Arial" panose="020B0604020202020204" pitchFamily="34" charset="0"/>
              <a:buChar char="•"/>
            </a:pPr>
            <a:r>
              <a:rPr lang="en-US" sz="3200" dirty="0">
                <a:solidFill>
                  <a:srgbClr val="005493"/>
                </a:solidFill>
                <a:latin typeface="Calibri"/>
                <a:ea typeface="Calibri"/>
                <a:cs typeface="Calibri"/>
                <a:sym typeface="Calibri"/>
              </a:rPr>
              <a:t>Filter to patients positive for "Schistocytes"</a:t>
            </a:r>
          </a:p>
          <a:p>
            <a:pPr marL="6803">
              <a:buClr>
                <a:schemeClr val="accent1">
                  <a:lumMod val="75000"/>
                </a:schemeClr>
              </a:buClr>
            </a:pPr>
            <a:r>
              <a:rPr lang="en-US" sz="2800" dirty="0">
                <a:solidFill>
                  <a:srgbClr val="005493"/>
                </a:solidFill>
                <a:latin typeface="Calibri"/>
                <a:ea typeface="Calibri"/>
                <a:cs typeface="Calibri"/>
                <a:sym typeface="Calibri"/>
              </a:rPr>
              <a:t>HINT: The Schistocytes component is only reported when schistocytes are present.</a:t>
            </a:r>
            <a:endParaRPr lang="en-US" sz="3200" dirty="0">
              <a:solidFill>
                <a:srgbClr val="005493"/>
              </a:solidFill>
              <a:latin typeface="Calibri"/>
              <a:ea typeface="Calibri"/>
              <a:cs typeface="Calibri"/>
              <a:sym typeface="Calibri"/>
            </a:endParaRPr>
          </a:p>
          <a:p>
            <a:pPr marL="521153" indent="-514350">
              <a:buClr>
                <a:schemeClr val="accent1">
                  <a:lumMod val="75000"/>
                </a:schemeClr>
              </a:buClr>
              <a:buFont typeface="Arial" panose="020B0604020202020204" pitchFamily="34" charset="0"/>
              <a:buChar char="•"/>
            </a:pPr>
            <a:r>
              <a:rPr lang="en-US" sz="3200" dirty="0">
                <a:solidFill>
                  <a:srgbClr val="005493"/>
                </a:solidFill>
                <a:latin typeface="Calibri"/>
                <a:ea typeface="Calibri"/>
                <a:cs typeface="Calibri"/>
                <a:sym typeface="Calibri"/>
              </a:rPr>
              <a:t>Join to DIAGNOSES_ICD table</a:t>
            </a:r>
          </a:p>
          <a:p>
            <a:pPr marL="521153" indent="-514350">
              <a:buClr>
                <a:schemeClr val="accent1">
                  <a:lumMod val="75000"/>
                </a:schemeClr>
              </a:buClr>
              <a:buFont typeface="Arial" panose="020B0604020202020204" pitchFamily="34" charset="0"/>
              <a:buChar char="•"/>
            </a:pPr>
            <a:endParaRPr lang="en-US" sz="3200" dirty="0">
              <a:solidFill>
                <a:srgbClr val="005493"/>
              </a:solidFill>
              <a:latin typeface="Calibri"/>
              <a:ea typeface="Calibri"/>
              <a:cs typeface="Calibri"/>
              <a:sym typeface="Calibri"/>
            </a:endParaRPr>
          </a:p>
          <a:p>
            <a:pPr marL="6803">
              <a:buClr>
                <a:schemeClr val="accent1">
                  <a:lumMod val="75000"/>
                </a:schemeClr>
              </a:buClr>
            </a:pPr>
            <a:endParaRPr lang="en-US" sz="3200" dirty="0">
              <a:latin typeface="Calibri"/>
              <a:ea typeface="Calibri"/>
              <a:cs typeface="Calibri"/>
              <a:sym typeface="Calibri"/>
            </a:endParaRPr>
          </a:p>
        </p:txBody>
      </p:sp>
      <p:sp>
        <p:nvSpPr>
          <p:cNvPr id="7" name="Slide Number Placeholder 6"/>
          <p:cNvSpPr>
            <a:spLocks noGrp="1"/>
          </p:cNvSpPr>
          <p:nvPr>
            <p:ph type="sldNum" sz="quarter" idx="12"/>
          </p:nvPr>
        </p:nvSpPr>
        <p:spPr>
          <a:xfrm>
            <a:off x="11686853" y="6377940"/>
            <a:ext cx="328773" cy="382455"/>
          </a:xfrm>
        </p:spPr>
        <p:txBody>
          <a:bodyPr/>
          <a:lstStyle/>
          <a:p>
            <a:fld id="{E7EBC154-6848-214C-B925-399887F0DE31}" type="slidenum">
              <a:rPr lang="en-US" smtClean="0">
                <a:solidFill>
                  <a:prstClr val="black">
                    <a:lumMod val="95000"/>
                    <a:lumOff val="5000"/>
                  </a:prstClr>
                </a:solidFill>
              </a:rPr>
              <a:pPr/>
              <a:t>39</a:t>
            </a:fld>
            <a:endParaRPr lang="en-US" dirty="0">
              <a:solidFill>
                <a:prstClr val="black">
                  <a:lumMod val="95000"/>
                  <a:lumOff val="5000"/>
                </a:prstClr>
              </a:solidFill>
            </a:endParaRPr>
          </a:p>
        </p:txBody>
      </p:sp>
    </p:spTree>
    <p:extLst>
      <p:ext uri="{BB962C8B-B14F-4D97-AF65-F5344CB8AC3E}">
        <p14:creationId xmlns:p14="http://schemas.microsoft.com/office/powerpoint/2010/main" val="203915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7BA1-CAED-3D29-75C2-7559CC38313A}"/>
              </a:ext>
            </a:extLst>
          </p:cNvPr>
          <p:cNvSpPr>
            <a:spLocks noGrp="1"/>
          </p:cNvSpPr>
          <p:nvPr>
            <p:ph type="title"/>
          </p:nvPr>
        </p:nvSpPr>
        <p:spPr>
          <a:xfrm>
            <a:off x="1024128" y="585216"/>
            <a:ext cx="8018272" cy="1499616"/>
          </a:xfrm>
        </p:spPr>
        <p:txBody>
          <a:bodyPr>
            <a:normAutofit/>
          </a:bodyPr>
          <a:lstStyle/>
          <a:p>
            <a:r>
              <a:rPr lang="en-US"/>
              <a:t>HPI:</a:t>
            </a:r>
          </a:p>
        </p:txBody>
      </p:sp>
      <p:sp>
        <p:nvSpPr>
          <p:cNvPr id="5" name="Content Placeholder 4">
            <a:extLst>
              <a:ext uri="{FF2B5EF4-FFF2-40B4-BE49-F238E27FC236}">
                <a16:creationId xmlns:a16="http://schemas.microsoft.com/office/drawing/2014/main" id="{3DDBBD12-588B-CACF-7110-B1A7C4F75092}"/>
              </a:ext>
            </a:extLst>
          </p:cNvPr>
          <p:cNvSpPr>
            <a:spLocks noGrp="1"/>
          </p:cNvSpPr>
          <p:nvPr>
            <p:ph idx="1"/>
          </p:nvPr>
        </p:nvSpPr>
        <p:spPr>
          <a:xfrm>
            <a:off x="1024128" y="2286000"/>
            <a:ext cx="8018271" cy="4023360"/>
          </a:xfrm>
        </p:spPr>
        <p:txBody>
          <a:bodyPr>
            <a:normAutofit/>
          </a:bodyPr>
          <a:lstStyle/>
          <a:p>
            <a:r>
              <a:rPr lang="en-US" sz="2800" dirty="0"/>
              <a:t>CAP is inspecting your lab and one of the inspectors asked your chair what your top performed test is. </a:t>
            </a:r>
          </a:p>
          <a:p>
            <a:endParaRPr lang="en-US" sz="2800" dirty="0"/>
          </a:p>
          <a:p>
            <a:r>
              <a:rPr lang="en-US" sz="2800" dirty="0"/>
              <a:t>Your chair surreptitiously texts you as he distracts the inspector with some free Nespresso……</a:t>
            </a:r>
          </a:p>
        </p:txBody>
      </p:sp>
      <p:sp>
        <p:nvSpPr>
          <p:cNvPr id="40" name="Rectangle 9">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11">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4B0764F5-7B0A-0E55-A3B6-56AD5AD83783}"/>
              </a:ext>
            </a:extLst>
          </p:cNvPr>
          <p:cNvSpPr>
            <a:spLocks noGrp="1"/>
          </p:cNvSpPr>
          <p:nvPr>
            <p:ph type="sldNum" sz="quarter" idx="12"/>
          </p:nvPr>
        </p:nvSpPr>
        <p:spPr>
          <a:xfrm>
            <a:off x="10837333" y="6470704"/>
            <a:ext cx="973667" cy="274320"/>
          </a:xfrm>
        </p:spPr>
        <p:txBody>
          <a:bodyPr>
            <a:normAutofit/>
          </a:bodyPr>
          <a:lstStyle/>
          <a:p>
            <a:pPr>
              <a:spcAft>
                <a:spcPts val="600"/>
              </a:spcAft>
            </a:pPr>
            <a:fld id="{E7EBC154-6848-214C-B925-399887F0DE31}" type="slidenum">
              <a:rPr lang="en-US" smtClean="0"/>
              <a:pPr>
                <a:spcAft>
                  <a:spcPts val="600"/>
                </a:spcAft>
              </a:pPr>
              <a:t>4</a:t>
            </a:fld>
            <a:endParaRPr lang="en-US"/>
          </a:p>
        </p:txBody>
      </p:sp>
    </p:spTree>
    <p:extLst>
      <p:ext uri="{BB962C8B-B14F-4D97-AF65-F5344CB8AC3E}">
        <p14:creationId xmlns:p14="http://schemas.microsoft.com/office/powerpoint/2010/main" val="3447101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545593-F670-2F47-C4F5-6465388EF3F1}"/>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40</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48FEB163-7671-4B54-67EC-B738A6000F9F}"/>
              </a:ext>
            </a:extLst>
          </p:cNvPr>
          <p:cNvSpPr>
            <a:spLocks noGrp="1"/>
          </p:cNvSpPr>
          <p:nvPr>
            <p:ph type="title"/>
          </p:nvPr>
        </p:nvSpPr>
        <p:spPr/>
        <p:txBody>
          <a:bodyPr/>
          <a:lstStyle/>
          <a:p>
            <a:r>
              <a:rPr lang="en-US" dirty="0"/>
              <a:t>Question</a:t>
            </a:r>
          </a:p>
        </p:txBody>
      </p:sp>
      <p:sp>
        <p:nvSpPr>
          <p:cNvPr id="4" name="Text Placeholder 3">
            <a:extLst>
              <a:ext uri="{FF2B5EF4-FFF2-40B4-BE49-F238E27FC236}">
                <a16:creationId xmlns:a16="http://schemas.microsoft.com/office/drawing/2014/main" id="{24EB6590-A5DF-3B51-1CE0-AFBC05444612}"/>
              </a:ext>
            </a:extLst>
          </p:cNvPr>
          <p:cNvSpPr>
            <a:spLocks noGrp="1"/>
          </p:cNvSpPr>
          <p:nvPr>
            <p:ph type="body" sz="quarter" idx="13"/>
          </p:nvPr>
        </p:nvSpPr>
        <p:spPr/>
        <p:txBody>
          <a:bodyPr/>
          <a:lstStyle/>
          <a:p>
            <a:pPr algn="ctr"/>
            <a:r>
              <a:rPr lang="en-US" dirty="0"/>
              <a:t>Examine your resulting table:</a:t>
            </a:r>
          </a:p>
          <a:p>
            <a:pPr algn="ctr"/>
            <a:r>
              <a:rPr lang="en-US" dirty="0"/>
              <a:t>How many rows does it have?</a:t>
            </a:r>
          </a:p>
          <a:p>
            <a:pPr algn="ctr"/>
            <a:r>
              <a:rPr lang="en-US" dirty="0"/>
              <a:t>Is this expected?</a:t>
            </a:r>
          </a:p>
        </p:txBody>
      </p:sp>
    </p:spTree>
    <p:extLst>
      <p:ext uri="{BB962C8B-B14F-4D97-AF65-F5344CB8AC3E}">
        <p14:creationId xmlns:p14="http://schemas.microsoft.com/office/powerpoint/2010/main" val="2831874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545593-F670-2F47-C4F5-6465388EF3F1}"/>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41</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48FEB163-7671-4B54-67EC-B738A6000F9F}"/>
              </a:ext>
            </a:extLst>
          </p:cNvPr>
          <p:cNvSpPr>
            <a:spLocks noGrp="1"/>
          </p:cNvSpPr>
          <p:nvPr>
            <p:ph type="title"/>
          </p:nvPr>
        </p:nvSpPr>
        <p:spPr/>
        <p:txBody>
          <a:bodyPr/>
          <a:lstStyle/>
          <a:p>
            <a:r>
              <a:rPr lang="en-US" dirty="0"/>
              <a:t>Question</a:t>
            </a:r>
          </a:p>
        </p:txBody>
      </p:sp>
      <p:sp>
        <p:nvSpPr>
          <p:cNvPr id="4" name="Text Placeholder 3">
            <a:extLst>
              <a:ext uri="{FF2B5EF4-FFF2-40B4-BE49-F238E27FC236}">
                <a16:creationId xmlns:a16="http://schemas.microsoft.com/office/drawing/2014/main" id="{24EB6590-A5DF-3B51-1CE0-AFBC05444612}"/>
              </a:ext>
            </a:extLst>
          </p:cNvPr>
          <p:cNvSpPr>
            <a:spLocks noGrp="1"/>
          </p:cNvSpPr>
          <p:nvPr>
            <p:ph type="body" sz="quarter" idx="13"/>
          </p:nvPr>
        </p:nvSpPr>
        <p:spPr/>
        <p:txBody>
          <a:bodyPr/>
          <a:lstStyle/>
          <a:p>
            <a:pPr algn="ctr"/>
            <a:r>
              <a:rPr lang="en-US" dirty="0"/>
              <a:t>Can a patient have multiple Schistocyte results?</a:t>
            </a:r>
          </a:p>
          <a:p>
            <a:pPr algn="ctr"/>
            <a:r>
              <a:rPr lang="en-US" dirty="0"/>
              <a:t>Can a patient have multiple diagnostic codes?</a:t>
            </a:r>
          </a:p>
        </p:txBody>
      </p:sp>
    </p:spTree>
    <p:extLst>
      <p:ext uri="{BB962C8B-B14F-4D97-AF65-F5344CB8AC3E}">
        <p14:creationId xmlns:p14="http://schemas.microsoft.com/office/powerpoint/2010/main" val="36317255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a:effectLst/>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42</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a:effectLst/>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254833" y="2297045"/>
            <a:ext cx="118648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a:effectLst/>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162407" y="2269637"/>
            <a:ext cx="12164806" cy="777536"/>
          </a:xfrm>
          <a:prstGeom prst="rect">
            <a:avLst/>
          </a:prstGeom>
          <a:noFill/>
          <a:ln>
            <a:noFill/>
          </a:ln>
          <a:effectLst/>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(LABS, DIAGNOSES_ICD, </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join_by</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subject_id</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28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pSp>
        <p:nvGrpSpPr>
          <p:cNvPr id="105" name="arrow1">
            <a:extLst>
              <a:ext uri="{FF2B5EF4-FFF2-40B4-BE49-F238E27FC236}">
                <a16:creationId xmlns:a16="http://schemas.microsoft.com/office/drawing/2014/main" id="{CC165FD9-F918-C33F-0025-27FDCB1138BF}"/>
              </a:ext>
            </a:extLst>
          </p:cNvPr>
          <p:cNvGrpSpPr/>
          <p:nvPr/>
        </p:nvGrpSpPr>
        <p:grpSpPr>
          <a:xfrm>
            <a:off x="4076700" y="3924300"/>
            <a:ext cx="4242923" cy="518429"/>
            <a:chOff x="4076700" y="3924300"/>
            <a:chExt cx="4242923" cy="518429"/>
          </a:xfrm>
          <a:effectLst/>
        </p:grpSpPr>
        <p:cxnSp>
          <p:nvCxnSpPr>
            <p:cNvPr id="106" name="Straight Arrow Connector 105">
              <a:extLst>
                <a:ext uri="{FF2B5EF4-FFF2-40B4-BE49-F238E27FC236}">
                  <a16:creationId xmlns:a16="http://schemas.microsoft.com/office/drawing/2014/main" id="{8E25A9FD-5FEE-B2FE-E929-D323029D0786}"/>
                </a:ext>
              </a:extLst>
            </p:cNvPr>
            <p:cNvCxnSpPr>
              <a:cxnSpLocks/>
            </p:cNvCxnSpPr>
            <p:nvPr/>
          </p:nvCxnSpPr>
          <p:spPr>
            <a:xfrm>
              <a:off x="4083050" y="3937000"/>
              <a:ext cx="4236573" cy="5057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FA9D60C-9C47-5EE8-0557-E2C18E4BF5A1}"/>
                </a:ext>
              </a:extLst>
            </p:cNvPr>
            <p:cNvCxnSpPr>
              <a:cxnSpLocks/>
            </p:cNvCxnSpPr>
            <p:nvPr/>
          </p:nvCxnSpPr>
          <p:spPr>
            <a:xfrm>
              <a:off x="4076700" y="3924300"/>
              <a:ext cx="4242913" cy="850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46" name="arrow2" hidden="1">
            <a:extLst>
              <a:ext uri="{FF2B5EF4-FFF2-40B4-BE49-F238E27FC236}">
                <a16:creationId xmlns:a16="http://schemas.microsoft.com/office/drawing/2014/main" id="{62BB661D-3C09-F0CF-CB5D-AA0D30F6DA7B}"/>
              </a:ext>
            </a:extLst>
          </p:cNvPr>
          <p:cNvGrpSpPr/>
          <p:nvPr/>
        </p:nvGrpSpPr>
        <p:grpSpPr>
          <a:xfrm>
            <a:off x="4068165" y="4010432"/>
            <a:ext cx="4251821" cy="855790"/>
            <a:chOff x="4067802" y="4009343"/>
            <a:chExt cx="4251821" cy="855790"/>
          </a:xfrm>
        </p:grpSpPr>
        <p:cxnSp>
          <p:nvCxnSpPr>
            <p:cNvPr id="147" name="Straight Arrow Connector 146">
              <a:extLst>
                <a:ext uri="{FF2B5EF4-FFF2-40B4-BE49-F238E27FC236}">
                  <a16:creationId xmlns:a16="http://schemas.microsoft.com/office/drawing/2014/main" id="{FE41B514-7797-0738-8BD8-4F1973EFC7B6}"/>
                </a:ext>
              </a:extLst>
            </p:cNvPr>
            <p:cNvCxnSpPr>
              <a:cxnSpLocks/>
            </p:cNvCxnSpPr>
            <p:nvPr/>
          </p:nvCxnSpPr>
          <p:spPr>
            <a:xfrm flipV="1">
              <a:off x="4067802" y="4442729"/>
              <a:ext cx="4251821" cy="4224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E9B2C06-4DFF-E100-B562-A51A1D40673B}"/>
                </a:ext>
              </a:extLst>
            </p:cNvPr>
            <p:cNvCxnSpPr>
              <a:cxnSpLocks/>
            </p:cNvCxnSpPr>
            <p:nvPr/>
          </p:nvCxnSpPr>
          <p:spPr>
            <a:xfrm flipV="1">
              <a:off x="4067802" y="4009343"/>
              <a:ext cx="4251811" cy="8557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49" name="arrow3" hidden="1">
            <a:extLst>
              <a:ext uri="{FF2B5EF4-FFF2-40B4-BE49-F238E27FC236}">
                <a16:creationId xmlns:a16="http://schemas.microsoft.com/office/drawing/2014/main" id="{2AC0B69B-5464-5E87-20A4-20B1D0682613}"/>
              </a:ext>
            </a:extLst>
          </p:cNvPr>
          <p:cNvGrpSpPr/>
          <p:nvPr/>
        </p:nvGrpSpPr>
        <p:grpSpPr>
          <a:xfrm>
            <a:off x="4095750" y="4009342"/>
            <a:ext cx="4223873" cy="1724708"/>
            <a:chOff x="4067802" y="3989445"/>
            <a:chExt cx="4232369" cy="875688"/>
          </a:xfrm>
        </p:grpSpPr>
        <p:cxnSp>
          <p:nvCxnSpPr>
            <p:cNvPr id="150" name="Straight Arrow Connector 149">
              <a:extLst>
                <a:ext uri="{FF2B5EF4-FFF2-40B4-BE49-F238E27FC236}">
                  <a16:creationId xmlns:a16="http://schemas.microsoft.com/office/drawing/2014/main" id="{56195AF0-2594-A927-3BFA-D2804CEE27ED}"/>
                </a:ext>
              </a:extLst>
            </p:cNvPr>
            <p:cNvCxnSpPr>
              <a:cxnSpLocks/>
            </p:cNvCxnSpPr>
            <p:nvPr/>
          </p:nvCxnSpPr>
          <p:spPr>
            <a:xfrm flipV="1">
              <a:off x="4067802" y="4209489"/>
              <a:ext cx="4232369" cy="6556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A1D8D0F-01DF-44D0-FBC3-AF40EB7FB995}"/>
                </a:ext>
              </a:extLst>
            </p:cNvPr>
            <p:cNvCxnSpPr>
              <a:cxnSpLocks/>
            </p:cNvCxnSpPr>
            <p:nvPr/>
          </p:nvCxnSpPr>
          <p:spPr>
            <a:xfrm flipV="1">
              <a:off x="4067802" y="3989445"/>
              <a:ext cx="4232359" cy="8756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57" name="V161 - #3">
            <a:extLst>
              <a:ext uri="{FF2B5EF4-FFF2-40B4-BE49-F238E27FC236}">
                <a16:creationId xmlns:a16="http://schemas.microsoft.com/office/drawing/2014/main" id="{2881BE83-2A32-F60A-A44E-49A92E6634C5}"/>
              </a:ext>
            </a:extLst>
          </p:cNvPr>
          <p:cNvGraphicFramePr/>
          <p:nvPr>
            <p:extLst>
              <p:ext uri="{D42A27DB-BD31-4B8C-83A1-F6EECF244321}">
                <p14:modId xmlns:p14="http://schemas.microsoft.com/office/powerpoint/2010/main" val="3832752619"/>
              </p:ext>
            </p:extLst>
          </p:nvPr>
        </p:nvGraphicFramePr>
        <p:xfrm>
          <a:off x="8319613" y="3810944"/>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8" name="V161 - #2">
            <a:extLst>
              <a:ext uri="{FF2B5EF4-FFF2-40B4-BE49-F238E27FC236}">
                <a16:creationId xmlns:a16="http://schemas.microsoft.com/office/drawing/2014/main" id="{E46CA2EE-7DD4-A9ED-E932-0BDC2525DEF6}"/>
              </a:ext>
            </a:extLst>
          </p:cNvPr>
          <p:cNvGraphicFramePr/>
          <p:nvPr>
            <p:extLst>
              <p:ext uri="{D42A27DB-BD31-4B8C-83A1-F6EECF244321}">
                <p14:modId xmlns:p14="http://schemas.microsoft.com/office/powerpoint/2010/main" val="2132901083"/>
              </p:ext>
            </p:extLst>
          </p:nvPr>
        </p:nvGraphicFramePr>
        <p:xfrm>
          <a:off x="8319613" y="3810944"/>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0" name="E9352 - #3">
            <a:extLst>
              <a:ext uri="{FF2B5EF4-FFF2-40B4-BE49-F238E27FC236}">
                <a16:creationId xmlns:a16="http://schemas.microsoft.com/office/drawing/2014/main" id="{2AE770BB-9509-3E89-AA94-2D55190393E4}"/>
              </a:ext>
            </a:extLst>
          </p:cNvPr>
          <p:cNvGraphicFramePr/>
          <p:nvPr>
            <p:extLst>
              <p:ext uri="{D42A27DB-BD31-4B8C-83A1-F6EECF244321}">
                <p14:modId xmlns:p14="http://schemas.microsoft.com/office/powerpoint/2010/main" val="1433953184"/>
              </p:ext>
            </p:extLst>
          </p:nvPr>
        </p:nvGraphicFramePr>
        <p:xfrm>
          <a:off x="8319613" y="4230043"/>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9" name="E9352 - #2">
            <a:extLst>
              <a:ext uri="{FF2B5EF4-FFF2-40B4-BE49-F238E27FC236}">
                <a16:creationId xmlns:a16="http://schemas.microsoft.com/office/drawing/2014/main" id="{3D8A78F6-A22A-B734-771A-1E2A4D2CC02B}"/>
              </a:ext>
            </a:extLst>
          </p:cNvPr>
          <p:cNvGraphicFramePr/>
          <p:nvPr>
            <p:extLst>
              <p:ext uri="{D42A27DB-BD31-4B8C-83A1-F6EECF244321}">
                <p14:modId xmlns:p14="http://schemas.microsoft.com/office/powerpoint/2010/main" val="3827937667"/>
              </p:ext>
            </p:extLst>
          </p:nvPr>
        </p:nvGraphicFramePr>
        <p:xfrm>
          <a:off x="8319613" y="4230043"/>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1" name="Google Shape;147;p18">
            <a:extLst>
              <a:ext uri="{FF2B5EF4-FFF2-40B4-BE49-F238E27FC236}">
                <a16:creationId xmlns:a16="http://schemas.microsoft.com/office/drawing/2014/main" id="{7E09B800-0796-3DF3-3806-FE59602CD5A2}"/>
              </a:ext>
            </a:extLst>
          </p:cNvPr>
          <p:cNvGraphicFramePr/>
          <p:nvPr>
            <p:extLst>
              <p:ext uri="{D42A27DB-BD31-4B8C-83A1-F6EECF244321}">
                <p14:modId xmlns:p14="http://schemas.microsoft.com/office/powerpoint/2010/main" val="1528906336"/>
              </p:ext>
            </p:extLst>
          </p:nvPr>
        </p:nvGraphicFramePr>
        <p:xfrm>
          <a:off x="557896" y="3317521"/>
          <a:ext cx="3515391" cy="882520"/>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80081">
                  <a:extLst>
                    <a:ext uri="{9D8B030D-6E8A-4147-A177-3AD203B41FA5}">
                      <a16:colId xmlns:a16="http://schemas.microsoft.com/office/drawing/2014/main" val="32937405"/>
                    </a:ext>
                  </a:extLst>
                </a:gridCol>
                <a:gridCol w="1394848">
                  <a:extLst>
                    <a:ext uri="{9D8B030D-6E8A-4147-A177-3AD203B41FA5}">
                      <a16:colId xmlns:a16="http://schemas.microsoft.com/office/drawing/2014/main" val="20000"/>
                    </a:ext>
                  </a:extLst>
                </a:gridCol>
                <a:gridCol w="1340462">
                  <a:extLst>
                    <a:ext uri="{9D8B030D-6E8A-4147-A177-3AD203B41FA5}">
                      <a16:colId xmlns:a16="http://schemas.microsoft.com/office/drawing/2014/main" val="20001"/>
                    </a:ext>
                  </a:extLst>
                </a:gridCol>
              </a:tblGrid>
              <a:tr h="410198">
                <a:tc>
                  <a:txBody>
                    <a:bodyPr/>
                    <a:lstStyle/>
                    <a:p>
                      <a:pPr marL="0" marR="0" lvl="0" indent="0" algn="ctr" rtl="0">
                        <a:lnSpc>
                          <a:spcPct val="100000"/>
                        </a:lnSpc>
                        <a:spcBef>
                          <a:spcPts val="0"/>
                        </a:spcBef>
                        <a:spcAft>
                          <a:spcPts val="0"/>
                        </a:spcAft>
                        <a:buNone/>
                      </a:pPr>
                      <a:r>
                        <a:rPr lang="en-US" sz="1800" u="none" strike="noStrike" cap="none" dirty="0">
                          <a:solidFill>
                            <a:schemeClr val="bg1"/>
                          </a:solidFill>
                          <a:latin typeface="+mn-lt"/>
                          <a:ea typeface="Times New Roman"/>
                          <a:cs typeface="Times New Roman"/>
                          <a:sym typeface="Times New Roman"/>
                        </a:rPr>
                        <a:t>index</a:t>
                      </a:r>
                      <a:endParaRPr sz="1800" u="none" strike="noStrike" cap="none" dirty="0">
                        <a:solidFill>
                          <a:schemeClr val="bg1"/>
                        </a:solidFill>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subject_id</a:t>
                      </a:r>
                      <a:endParaRPr sz="1800" u="none" strike="noStrike" cap="none" dirty="0">
                        <a:latin typeface="+mn-lt"/>
                        <a:ea typeface="Times New Roman"/>
                        <a:cs typeface="Times New Roman"/>
                        <a:sym typeface="Times New Roman"/>
                      </a:endParaRPr>
                    </a:p>
                  </a:txBody>
                  <a:tcPr marL="0" marR="0" marT="0" marB="0" anchor="ctr">
                    <a:lnL w="9525" cap="flat" cmpd="sng" algn="ctr">
                      <a:no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comments</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72322">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1"/>
                  </a:ext>
                </a:extLst>
              </a:tr>
            </a:tbl>
          </a:graphicData>
        </a:graphic>
      </p:graphicFrame>
      <p:graphicFrame>
        <p:nvGraphicFramePr>
          <p:cNvPr id="162" name="Occasional2">
            <a:extLst>
              <a:ext uri="{FF2B5EF4-FFF2-40B4-BE49-F238E27FC236}">
                <a16:creationId xmlns:a16="http://schemas.microsoft.com/office/drawing/2014/main" id="{8CBF2E27-74F8-57D9-0F5F-C0492BE0006C}"/>
              </a:ext>
            </a:extLst>
          </p:cNvPr>
          <p:cNvGraphicFramePr/>
          <p:nvPr>
            <p:extLst>
              <p:ext uri="{D42A27DB-BD31-4B8C-83A1-F6EECF244321}">
                <p14:modId xmlns:p14="http://schemas.microsoft.com/office/powerpoint/2010/main" val="1524291665"/>
              </p:ext>
            </p:extLst>
          </p:nvPr>
        </p:nvGraphicFramePr>
        <p:xfrm>
          <a:off x="557896" y="4211679"/>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sp>
        <p:nvSpPr>
          <p:cNvPr id="169" name="blank1">
            <a:extLst>
              <a:ext uri="{FF2B5EF4-FFF2-40B4-BE49-F238E27FC236}">
                <a16:creationId xmlns:a16="http://schemas.microsoft.com/office/drawing/2014/main" id="{FC6663E1-66F8-3660-2EBC-3A711B96FE14}"/>
              </a:ext>
            </a:extLst>
          </p:cNvPr>
          <p:cNvSpPr/>
          <p:nvPr/>
        </p:nvSpPr>
        <p:spPr>
          <a:xfrm>
            <a:off x="562188" y="4206240"/>
            <a:ext cx="3511296" cy="448056"/>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3" name="2+#1">
            <a:extLst>
              <a:ext uri="{FF2B5EF4-FFF2-40B4-BE49-F238E27FC236}">
                <a16:creationId xmlns:a16="http://schemas.microsoft.com/office/drawing/2014/main" id="{EABADB02-44F0-B453-87CC-B8ADA340465D}"/>
              </a:ext>
            </a:extLst>
          </p:cNvPr>
          <p:cNvGraphicFramePr/>
          <p:nvPr>
            <p:extLst>
              <p:ext uri="{D42A27DB-BD31-4B8C-83A1-F6EECF244321}">
                <p14:modId xmlns:p14="http://schemas.microsoft.com/office/powerpoint/2010/main" val="4037493543"/>
              </p:ext>
            </p:extLst>
          </p:nvPr>
        </p:nvGraphicFramePr>
        <p:xfrm>
          <a:off x="557896" y="4204421"/>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4" name="1+ - #1">
            <a:extLst>
              <a:ext uri="{FF2B5EF4-FFF2-40B4-BE49-F238E27FC236}">
                <a16:creationId xmlns:a16="http://schemas.microsoft.com/office/drawing/2014/main" id="{A6AA0E18-8F57-6F4E-A4B6-CD7437FB165E}"/>
              </a:ext>
            </a:extLst>
          </p:cNvPr>
          <p:cNvGraphicFramePr/>
          <p:nvPr>
            <p:extLst>
              <p:ext uri="{D42A27DB-BD31-4B8C-83A1-F6EECF244321}">
                <p14:modId xmlns:p14="http://schemas.microsoft.com/office/powerpoint/2010/main" val="997501636"/>
              </p:ext>
            </p:extLst>
          </p:nvPr>
        </p:nvGraphicFramePr>
        <p:xfrm>
          <a:off x="560935" y="4647101"/>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65" name="2+#2" hidden="1">
            <a:extLst>
              <a:ext uri="{FF2B5EF4-FFF2-40B4-BE49-F238E27FC236}">
                <a16:creationId xmlns:a16="http://schemas.microsoft.com/office/drawing/2014/main" id="{38C9F5B1-8989-2580-B46D-3CE2C71FBA6F}"/>
              </a:ext>
            </a:extLst>
          </p:cNvPr>
          <p:cNvGraphicFramePr/>
          <p:nvPr>
            <p:extLst>
              <p:ext uri="{D42A27DB-BD31-4B8C-83A1-F6EECF244321}">
                <p14:modId xmlns:p14="http://schemas.microsoft.com/office/powerpoint/2010/main" val="2343522658"/>
              </p:ext>
            </p:extLst>
          </p:nvPr>
        </p:nvGraphicFramePr>
        <p:xfrm>
          <a:off x="546236" y="6004646"/>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6" name="1+ - #2" hidden="1">
            <a:extLst>
              <a:ext uri="{FF2B5EF4-FFF2-40B4-BE49-F238E27FC236}">
                <a16:creationId xmlns:a16="http://schemas.microsoft.com/office/drawing/2014/main" id="{C90E7CE2-0221-891B-98BA-0DACBF815357}"/>
              </a:ext>
            </a:extLst>
          </p:cNvPr>
          <p:cNvGraphicFramePr/>
          <p:nvPr>
            <p:extLst>
              <p:ext uri="{D42A27DB-BD31-4B8C-83A1-F6EECF244321}">
                <p14:modId xmlns:p14="http://schemas.microsoft.com/office/powerpoint/2010/main" val="3361113504"/>
              </p:ext>
            </p:extLst>
          </p:nvPr>
        </p:nvGraphicFramePr>
        <p:xfrm>
          <a:off x="561521" y="5094323"/>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08" name="E9352 - #1">
            <a:extLst>
              <a:ext uri="{FF2B5EF4-FFF2-40B4-BE49-F238E27FC236}">
                <a16:creationId xmlns:a16="http://schemas.microsoft.com/office/drawing/2014/main" id="{0A5755E2-14AF-9441-BFE2-3477E9120C74}"/>
              </a:ext>
            </a:extLst>
          </p:cNvPr>
          <p:cNvGraphicFramePr/>
          <p:nvPr>
            <p:extLst>
              <p:ext uri="{D42A27DB-BD31-4B8C-83A1-F6EECF244321}">
                <p14:modId xmlns:p14="http://schemas.microsoft.com/office/powerpoint/2010/main" val="3614336608"/>
              </p:ext>
            </p:extLst>
          </p:nvPr>
        </p:nvGraphicFramePr>
        <p:xfrm>
          <a:off x="8319623" y="4226652"/>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pSp>
        <p:nvGrpSpPr>
          <p:cNvPr id="109" name="V161 #1">
            <a:extLst>
              <a:ext uri="{FF2B5EF4-FFF2-40B4-BE49-F238E27FC236}">
                <a16:creationId xmlns:a16="http://schemas.microsoft.com/office/drawing/2014/main" id="{4F8EDBD5-C129-8D00-22C1-B06BACED5D60}"/>
              </a:ext>
            </a:extLst>
          </p:cNvPr>
          <p:cNvGrpSpPr/>
          <p:nvPr/>
        </p:nvGrpSpPr>
        <p:grpSpPr>
          <a:xfrm>
            <a:off x="8319613" y="3347179"/>
            <a:ext cx="2982371" cy="870303"/>
            <a:chOff x="8319623" y="3317521"/>
            <a:chExt cx="1187938" cy="870303"/>
          </a:xfrm>
          <a:effectLst/>
        </p:grpSpPr>
        <p:graphicFrame>
          <p:nvGraphicFramePr>
            <p:cNvPr id="110" name="Google Shape;147;p18">
              <a:extLst>
                <a:ext uri="{FF2B5EF4-FFF2-40B4-BE49-F238E27FC236}">
                  <a16:creationId xmlns:a16="http://schemas.microsoft.com/office/drawing/2014/main" id="{EBC8F4F0-BD9D-EB4E-BC9A-211CB13466BC}"/>
                </a:ext>
              </a:extLst>
            </p:cNvPr>
            <p:cNvGraphicFramePr/>
            <p:nvPr>
              <p:extLst>
                <p:ext uri="{D42A27DB-BD31-4B8C-83A1-F6EECF244321}">
                  <p14:modId xmlns:p14="http://schemas.microsoft.com/office/powerpoint/2010/main" val="840992646"/>
                </p:ext>
              </p:extLst>
            </p:nvPr>
          </p:nvGraphicFramePr>
          <p:xfrm>
            <a:off x="8319623" y="3771546"/>
            <a:ext cx="1186116"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40067">
                    <a:extLst>
                      <a:ext uri="{9D8B030D-6E8A-4147-A177-3AD203B41FA5}">
                        <a16:colId xmlns:a16="http://schemas.microsoft.com/office/drawing/2014/main" val="20000"/>
                      </a:ext>
                    </a:extLst>
                  </a:gridCol>
                  <a:gridCol w="1737731">
                    <a:extLst>
                      <a:ext uri="{9D8B030D-6E8A-4147-A177-3AD203B41FA5}">
                        <a16:colId xmlns:a16="http://schemas.microsoft.com/office/drawing/2014/main" val="20001"/>
                      </a:ext>
                    </a:extLst>
                  </a:gridCol>
                </a:tblGrid>
                <a:tr h="416278">
                  <a:tc>
                    <a:txBody>
                      <a:bodyPr/>
                      <a:lstStyle/>
                      <a:p>
                        <a:pPr algn="ctr" rtl="0" fontAlgn="b"/>
                        <a:r>
                          <a:rPr lang="en-US" sz="1600" b="0" dirty="0">
                            <a:effectLst/>
                            <a:latin typeface="Tw Cen MT" panose="020B0602020104020603" pitchFamily="34" charset="0"/>
                          </a:rPr>
                          <a:t>10003400</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11" name="Google Shape;147;p18">
              <a:extLst>
                <a:ext uri="{FF2B5EF4-FFF2-40B4-BE49-F238E27FC236}">
                  <a16:creationId xmlns:a16="http://schemas.microsoft.com/office/drawing/2014/main" id="{FC1BCC58-8395-9124-5BE4-4795494C1147}"/>
                </a:ext>
              </a:extLst>
            </p:cNvPr>
            <p:cNvGraphicFramePr/>
            <p:nvPr>
              <p:extLst>
                <p:ext uri="{D42A27DB-BD31-4B8C-83A1-F6EECF244321}">
                  <p14:modId xmlns:p14="http://schemas.microsoft.com/office/powerpoint/2010/main" val="947084311"/>
                </p:ext>
              </p:extLst>
            </p:nvPr>
          </p:nvGraphicFramePr>
          <p:xfrm>
            <a:off x="8319623" y="3317521"/>
            <a:ext cx="1187938"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241971">
                    <a:extLst>
                      <a:ext uri="{9D8B030D-6E8A-4147-A177-3AD203B41FA5}">
                        <a16:colId xmlns:a16="http://schemas.microsoft.com/office/drawing/2014/main" val="20000"/>
                      </a:ext>
                    </a:extLst>
                  </a:gridCol>
                  <a:gridCol w="1740400">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subject_id</a:t>
                        </a:r>
                        <a:endPar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icd_code</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grpSp>
    </p:spTree>
    <p:extLst>
      <p:ext uri="{BB962C8B-B14F-4D97-AF65-F5344CB8AC3E}">
        <p14:creationId xmlns:p14="http://schemas.microsoft.com/office/powerpoint/2010/main" val="402306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5"/>
                                        </p:tgtEl>
                                      </p:cBhvr>
                                    </p:animEffect>
                                    <p:set>
                                      <p:cBhvr>
                                        <p:cTn id="12" dur="1" fill="hold">
                                          <p:stCondLst>
                                            <p:cond delay="499"/>
                                          </p:stCondLst>
                                        </p:cTn>
                                        <p:tgtEl>
                                          <p:spTgt spid="1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43</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254833" y="2297045"/>
            <a:ext cx="118648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162407" y="2269637"/>
            <a:ext cx="1216480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(LABS, DIAGNOSES_ICD, </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join_by</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subject_id</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28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pSp>
        <p:nvGrpSpPr>
          <p:cNvPr id="146" name="arrow2">
            <a:extLst>
              <a:ext uri="{FF2B5EF4-FFF2-40B4-BE49-F238E27FC236}">
                <a16:creationId xmlns:a16="http://schemas.microsoft.com/office/drawing/2014/main" id="{62BB661D-3C09-F0CF-CB5D-AA0D30F6DA7B}"/>
              </a:ext>
            </a:extLst>
          </p:cNvPr>
          <p:cNvGrpSpPr/>
          <p:nvPr/>
        </p:nvGrpSpPr>
        <p:grpSpPr>
          <a:xfrm>
            <a:off x="4068165" y="4010432"/>
            <a:ext cx="4251821" cy="855790"/>
            <a:chOff x="4067802" y="4009343"/>
            <a:chExt cx="4251821" cy="855790"/>
          </a:xfrm>
        </p:grpSpPr>
        <p:cxnSp>
          <p:nvCxnSpPr>
            <p:cNvPr id="147" name="Straight Arrow Connector 146">
              <a:extLst>
                <a:ext uri="{FF2B5EF4-FFF2-40B4-BE49-F238E27FC236}">
                  <a16:creationId xmlns:a16="http://schemas.microsoft.com/office/drawing/2014/main" id="{FE41B514-7797-0738-8BD8-4F1973EFC7B6}"/>
                </a:ext>
              </a:extLst>
            </p:cNvPr>
            <p:cNvCxnSpPr>
              <a:cxnSpLocks/>
            </p:cNvCxnSpPr>
            <p:nvPr/>
          </p:nvCxnSpPr>
          <p:spPr>
            <a:xfrm flipV="1">
              <a:off x="4067802" y="4442729"/>
              <a:ext cx="4251821" cy="4224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E9B2C06-4DFF-E100-B562-A51A1D40673B}"/>
                </a:ext>
              </a:extLst>
            </p:cNvPr>
            <p:cNvCxnSpPr>
              <a:cxnSpLocks/>
            </p:cNvCxnSpPr>
            <p:nvPr/>
          </p:nvCxnSpPr>
          <p:spPr>
            <a:xfrm flipV="1">
              <a:off x="4067802" y="4009343"/>
              <a:ext cx="4251811" cy="8557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49" name="arrow3" hidden="1">
            <a:extLst>
              <a:ext uri="{FF2B5EF4-FFF2-40B4-BE49-F238E27FC236}">
                <a16:creationId xmlns:a16="http://schemas.microsoft.com/office/drawing/2014/main" id="{2AC0B69B-5464-5E87-20A4-20B1D0682613}"/>
              </a:ext>
            </a:extLst>
          </p:cNvPr>
          <p:cNvGrpSpPr/>
          <p:nvPr/>
        </p:nvGrpSpPr>
        <p:grpSpPr>
          <a:xfrm>
            <a:off x="4095750" y="4009342"/>
            <a:ext cx="4223873" cy="1724708"/>
            <a:chOff x="4067802" y="3989445"/>
            <a:chExt cx="4232369" cy="875688"/>
          </a:xfrm>
        </p:grpSpPr>
        <p:cxnSp>
          <p:nvCxnSpPr>
            <p:cNvPr id="150" name="Straight Arrow Connector 149">
              <a:extLst>
                <a:ext uri="{FF2B5EF4-FFF2-40B4-BE49-F238E27FC236}">
                  <a16:creationId xmlns:a16="http://schemas.microsoft.com/office/drawing/2014/main" id="{56195AF0-2594-A927-3BFA-D2804CEE27ED}"/>
                </a:ext>
              </a:extLst>
            </p:cNvPr>
            <p:cNvCxnSpPr>
              <a:cxnSpLocks/>
            </p:cNvCxnSpPr>
            <p:nvPr/>
          </p:nvCxnSpPr>
          <p:spPr>
            <a:xfrm flipV="1">
              <a:off x="4067802" y="4209489"/>
              <a:ext cx="4232369" cy="6556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A1D8D0F-01DF-44D0-FBC3-AF40EB7FB995}"/>
                </a:ext>
              </a:extLst>
            </p:cNvPr>
            <p:cNvCxnSpPr>
              <a:cxnSpLocks/>
            </p:cNvCxnSpPr>
            <p:nvPr/>
          </p:nvCxnSpPr>
          <p:spPr>
            <a:xfrm flipV="1">
              <a:off x="4067802" y="3989445"/>
              <a:ext cx="4232359" cy="8756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57" name="V161 - #3">
            <a:extLst>
              <a:ext uri="{FF2B5EF4-FFF2-40B4-BE49-F238E27FC236}">
                <a16:creationId xmlns:a16="http://schemas.microsoft.com/office/drawing/2014/main" id="{2881BE83-2A32-F60A-A44E-49A92E6634C5}"/>
              </a:ext>
            </a:extLst>
          </p:cNvPr>
          <p:cNvGraphicFramePr/>
          <p:nvPr/>
        </p:nvGraphicFramePr>
        <p:xfrm>
          <a:off x="8319613" y="3810944"/>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8" name="V161 - #2">
            <a:extLst>
              <a:ext uri="{FF2B5EF4-FFF2-40B4-BE49-F238E27FC236}">
                <a16:creationId xmlns:a16="http://schemas.microsoft.com/office/drawing/2014/main" id="{E46CA2EE-7DD4-A9ED-E932-0BDC2525DEF6}"/>
              </a:ext>
            </a:extLst>
          </p:cNvPr>
          <p:cNvGraphicFramePr/>
          <p:nvPr/>
        </p:nvGraphicFramePr>
        <p:xfrm>
          <a:off x="8319613" y="3810944"/>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0" name="E9352 - #3">
            <a:extLst>
              <a:ext uri="{FF2B5EF4-FFF2-40B4-BE49-F238E27FC236}">
                <a16:creationId xmlns:a16="http://schemas.microsoft.com/office/drawing/2014/main" id="{2AE770BB-9509-3E89-AA94-2D55190393E4}"/>
              </a:ext>
            </a:extLst>
          </p:cNvPr>
          <p:cNvGraphicFramePr/>
          <p:nvPr>
            <p:extLst>
              <p:ext uri="{D42A27DB-BD31-4B8C-83A1-F6EECF244321}">
                <p14:modId xmlns:p14="http://schemas.microsoft.com/office/powerpoint/2010/main" val="4278952916"/>
              </p:ext>
            </p:extLst>
          </p:nvPr>
        </p:nvGraphicFramePr>
        <p:xfrm>
          <a:off x="8319613" y="4230043"/>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9" name="E9352 - #2">
            <a:extLst>
              <a:ext uri="{FF2B5EF4-FFF2-40B4-BE49-F238E27FC236}">
                <a16:creationId xmlns:a16="http://schemas.microsoft.com/office/drawing/2014/main" id="{3D8A78F6-A22A-B734-771A-1E2A4D2CC02B}"/>
              </a:ext>
            </a:extLst>
          </p:cNvPr>
          <p:cNvGraphicFramePr/>
          <p:nvPr>
            <p:extLst>
              <p:ext uri="{D42A27DB-BD31-4B8C-83A1-F6EECF244321}">
                <p14:modId xmlns:p14="http://schemas.microsoft.com/office/powerpoint/2010/main" val="639789279"/>
              </p:ext>
            </p:extLst>
          </p:nvPr>
        </p:nvGraphicFramePr>
        <p:xfrm>
          <a:off x="8319613" y="4230043"/>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1" name="Google Shape;147;p18">
            <a:extLst>
              <a:ext uri="{FF2B5EF4-FFF2-40B4-BE49-F238E27FC236}">
                <a16:creationId xmlns:a16="http://schemas.microsoft.com/office/drawing/2014/main" id="{7E09B800-0796-3DF3-3806-FE59602CD5A2}"/>
              </a:ext>
            </a:extLst>
          </p:cNvPr>
          <p:cNvGraphicFramePr/>
          <p:nvPr>
            <p:extLst>
              <p:ext uri="{D42A27DB-BD31-4B8C-83A1-F6EECF244321}">
                <p14:modId xmlns:p14="http://schemas.microsoft.com/office/powerpoint/2010/main" val="1536827657"/>
              </p:ext>
            </p:extLst>
          </p:nvPr>
        </p:nvGraphicFramePr>
        <p:xfrm>
          <a:off x="557896" y="3317521"/>
          <a:ext cx="3515391" cy="882520"/>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80081">
                  <a:extLst>
                    <a:ext uri="{9D8B030D-6E8A-4147-A177-3AD203B41FA5}">
                      <a16:colId xmlns:a16="http://schemas.microsoft.com/office/drawing/2014/main" val="32937405"/>
                    </a:ext>
                  </a:extLst>
                </a:gridCol>
                <a:gridCol w="1394848">
                  <a:extLst>
                    <a:ext uri="{9D8B030D-6E8A-4147-A177-3AD203B41FA5}">
                      <a16:colId xmlns:a16="http://schemas.microsoft.com/office/drawing/2014/main" val="20000"/>
                    </a:ext>
                  </a:extLst>
                </a:gridCol>
                <a:gridCol w="1340462">
                  <a:extLst>
                    <a:ext uri="{9D8B030D-6E8A-4147-A177-3AD203B41FA5}">
                      <a16:colId xmlns:a16="http://schemas.microsoft.com/office/drawing/2014/main" val="20001"/>
                    </a:ext>
                  </a:extLst>
                </a:gridCol>
              </a:tblGrid>
              <a:tr h="410198">
                <a:tc>
                  <a:txBody>
                    <a:bodyPr/>
                    <a:lstStyle/>
                    <a:p>
                      <a:pPr marL="0" marR="0" lvl="0" indent="0" algn="ctr" rtl="0">
                        <a:lnSpc>
                          <a:spcPct val="100000"/>
                        </a:lnSpc>
                        <a:spcBef>
                          <a:spcPts val="0"/>
                        </a:spcBef>
                        <a:spcAft>
                          <a:spcPts val="0"/>
                        </a:spcAft>
                        <a:buNone/>
                      </a:pPr>
                      <a:r>
                        <a:rPr lang="en-US" sz="1800" u="none" strike="noStrike" cap="none" dirty="0">
                          <a:solidFill>
                            <a:schemeClr val="bg1"/>
                          </a:solidFill>
                          <a:latin typeface="+mn-lt"/>
                          <a:ea typeface="Times New Roman"/>
                          <a:cs typeface="Times New Roman"/>
                          <a:sym typeface="Times New Roman"/>
                        </a:rPr>
                        <a:t>index</a:t>
                      </a:r>
                      <a:endParaRPr sz="1800" u="none" strike="noStrike" cap="none" dirty="0">
                        <a:solidFill>
                          <a:schemeClr val="bg1"/>
                        </a:solidFill>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subject_id</a:t>
                      </a:r>
                      <a:endParaRPr sz="1800" u="none" strike="noStrike" cap="none" dirty="0">
                        <a:latin typeface="+mn-lt"/>
                        <a:ea typeface="Times New Roman"/>
                        <a:cs typeface="Times New Roman"/>
                        <a:sym typeface="Times New Roman"/>
                      </a:endParaRPr>
                    </a:p>
                  </a:txBody>
                  <a:tcPr marL="0" marR="0" marT="0" marB="0" anchor="ctr">
                    <a:lnL w="9525" cap="flat" cmpd="sng" algn="ctr">
                      <a:no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comments</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72322">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1"/>
                  </a:ext>
                </a:extLst>
              </a:tr>
            </a:tbl>
          </a:graphicData>
        </a:graphic>
      </p:graphicFrame>
      <p:graphicFrame>
        <p:nvGraphicFramePr>
          <p:cNvPr id="162" name="Occasional2">
            <a:extLst>
              <a:ext uri="{FF2B5EF4-FFF2-40B4-BE49-F238E27FC236}">
                <a16:creationId xmlns:a16="http://schemas.microsoft.com/office/drawing/2014/main" id="{8CBF2E27-74F8-57D9-0F5F-C0492BE0006C}"/>
              </a:ext>
            </a:extLst>
          </p:cNvPr>
          <p:cNvGraphicFramePr/>
          <p:nvPr>
            <p:extLst>
              <p:ext uri="{D42A27DB-BD31-4B8C-83A1-F6EECF244321}">
                <p14:modId xmlns:p14="http://schemas.microsoft.com/office/powerpoint/2010/main" val="545737020"/>
              </p:ext>
            </p:extLst>
          </p:nvPr>
        </p:nvGraphicFramePr>
        <p:xfrm>
          <a:off x="557896" y="4211679"/>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sp>
        <p:nvSpPr>
          <p:cNvPr id="169" name="blank1">
            <a:extLst>
              <a:ext uri="{FF2B5EF4-FFF2-40B4-BE49-F238E27FC236}">
                <a16:creationId xmlns:a16="http://schemas.microsoft.com/office/drawing/2014/main" id="{FC6663E1-66F8-3660-2EBC-3A711B96FE14}"/>
              </a:ext>
            </a:extLst>
          </p:cNvPr>
          <p:cNvSpPr/>
          <p:nvPr/>
        </p:nvSpPr>
        <p:spPr>
          <a:xfrm>
            <a:off x="464820" y="4206240"/>
            <a:ext cx="3608664" cy="448056"/>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3" name="2+#1">
            <a:extLst>
              <a:ext uri="{FF2B5EF4-FFF2-40B4-BE49-F238E27FC236}">
                <a16:creationId xmlns:a16="http://schemas.microsoft.com/office/drawing/2014/main" id="{EABADB02-44F0-B453-87CC-B8ADA340465D}"/>
              </a:ext>
            </a:extLst>
          </p:cNvPr>
          <p:cNvGraphicFramePr/>
          <p:nvPr>
            <p:extLst>
              <p:ext uri="{D42A27DB-BD31-4B8C-83A1-F6EECF244321}">
                <p14:modId xmlns:p14="http://schemas.microsoft.com/office/powerpoint/2010/main" val="1531329592"/>
              </p:ext>
            </p:extLst>
          </p:nvPr>
        </p:nvGraphicFramePr>
        <p:xfrm>
          <a:off x="557896" y="4651458"/>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4" name="1+ - #1">
            <a:extLst>
              <a:ext uri="{FF2B5EF4-FFF2-40B4-BE49-F238E27FC236}">
                <a16:creationId xmlns:a16="http://schemas.microsoft.com/office/drawing/2014/main" id="{A6AA0E18-8F57-6F4E-A4B6-CD7437FB165E}"/>
              </a:ext>
            </a:extLst>
          </p:cNvPr>
          <p:cNvGraphicFramePr/>
          <p:nvPr>
            <p:extLst>
              <p:ext uri="{D42A27DB-BD31-4B8C-83A1-F6EECF244321}">
                <p14:modId xmlns:p14="http://schemas.microsoft.com/office/powerpoint/2010/main" val="3241937257"/>
              </p:ext>
            </p:extLst>
          </p:nvPr>
        </p:nvGraphicFramePr>
        <p:xfrm>
          <a:off x="557896" y="5094138"/>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65" name="2+#2" hidden="1">
            <a:extLst>
              <a:ext uri="{FF2B5EF4-FFF2-40B4-BE49-F238E27FC236}">
                <a16:creationId xmlns:a16="http://schemas.microsoft.com/office/drawing/2014/main" id="{38C9F5B1-8989-2580-B46D-3CE2C71FBA6F}"/>
              </a:ext>
            </a:extLst>
          </p:cNvPr>
          <p:cNvGraphicFramePr/>
          <p:nvPr/>
        </p:nvGraphicFramePr>
        <p:xfrm>
          <a:off x="546236" y="6004646"/>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6" name="1+ - #2" hidden="1">
            <a:extLst>
              <a:ext uri="{FF2B5EF4-FFF2-40B4-BE49-F238E27FC236}">
                <a16:creationId xmlns:a16="http://schemas.microsoft.com/office/drawing/2014/main" id="{C90E7CE2-0221-891B-98BA-0DACBF815357}"/>
              </a:ext>
            </a:extLst>
          </p:cNvPr>
          <p:cNvGraphicFramePr/>
          <p:nvPr/>
        </p:nvGraphicFramePr>
        <p:xfrm>
          <a:off x="561521" y="5094323"/>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08" name="E9352 - #1">
            <a:extLst>
              <a:ext uri="{FF2B5EF4-FFF2-40B4-BE49-F238E27FC236}">
                <a16:creationId xmlns:a16="http://schemas.microsoft.com/office/drawing/2014/main" id="{0A5755E2-14AF-9441-BFE2-3477E9120C74}"/>
              </a:ext>
            </a:extLst>
          </p:cNvPr>
          <p:cNvGraphicFramePr/>
          <p:nvPr>
            <p:extLst>
              <p:ext uri="{D42A27DB-BD31-4B8C-83A1-F6EECF244321}">
                <p14:modId xmlns:p14="http://schemas.microsoft.com/office/powerpoint/2010/main" val="2372168247"/>
              </p:ext>
            </p:extLst>
          </p:nvPr>
        </p:nvGraphicFramePr>
        <p:xfrm>
          <a:off x="4072758" y="4199560"/>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pSp>
        <p:nvGrpSpPr>
          <p:cNvPr id="109" name="V161 #1">
            <a:extLst>
              <a:ext uri="{FF2B5EF4-FFF2-40B4-BE49-F238E27FC236}">
                <a16:creationId xmlns:a16="http://schemas.microsoft.com/office/drawing/2014/main" id="{4F8EDBD5-C129-8D00-22C1-B06BACED5D60}"/>
              </a:ext>
            </a:extLst>
          </p:cNvPr>
          <p:cNvGrpSpPr/>
          <p:nvPr/>
        </p:nvGrpSpPr>
        <p:grpSpPr>
          <a:xfrm>
            <a:off x="4072748" y="3320087"/>
            <a:ext cx="2982371" cy="870303"/>
            <a:chOff x="8319623" y="3317521"/>
            <a:chExt cx="1187938" cy="870303"/>
          </a:xfrm>
        </p:grpSpPr>
        <p:graphicFrame>
          <p:nvGraphicFramePr>
            <p:cNvPr id="110" name="Google Shape;147;p18">
              <a:extLst>
                <a:ext uri="{FF2B5EF4-FFF2-40B4-BE49-F238E27FC236}">
                  <a16:creationId xmlns:a16="http://schemas.microsoft.com/office/drawing/2014/main" id="{EBC8F4F0-BD9D-EB4E-BC9A-211CB13466BC}"/>
                </a:ext>
              </a:extLst>
            </p:cNvPr>
            <p:cNvGraphicFramePr/>
            <p:nvPr/>
          </p:nvGraphicFramePr>
          <p:xfrm>
            <a:off x="8319623" y="3771546"/>
            <a:ext cx="1186116"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40067">
                    <a:extLst>
                      <a:ext uri="{9D8B030D-6E8A-4147-A177-3AD203B41FA5}">
                        <a16:colId xmlns:a16="http://schemas.microsoft.com/office/drawing/2014/main" val="20000"/>
                      </a:ext>
                    </a:extLst>
                  </a:gridCol>
                  <a:gridCol w="1737731">
                    <a:extLst>
                      <a:ext uri="{9D8B030D-6E8A-4147-A177-3AD203B41FA5}">
                        <a16:colId xmlns:a16="http://schemas.microsoft.com/office/drawing/2014/main" val="20001"/>
                      </a:ext>
                    </a:extLst>
                  </a:gridCol>
                </a:tblGrid>
                <a:tr h="416278">
                  <a:tc>
                    <a:txBody>
                      <a:bodyPr/>
                      <a:lstStyle/>
                      <a:p>
                        <a:pPr algn="ctr" rtl="0" fontAlgn="b"/>
                        <a:r>
                          <a:rPr lang="en-US" sz="1600" b="0" dirty="0">
                            <a:effectLst/>
                            <a:latin typeface="Tw Cen MT" panose="020B0602020104020603" pitchFamily="34" charset="0"/>
                          </a:rPr>
                          <a:t>10003400</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11" name="Google Shape;147;p18">
              <a:extLst>
                <a:ext uri="{FF2B5EF4-FFF2-40B4-BE49-F238E27FC236}">
                  <a16:creationId xmlns:a16="http://schemas.microsoft.com/office/drawing/2014/main" id="{FC1BCC58-8395-9124-5BE4-4795494C1147}"/>
                </a:ext>
              </a:extLst>
            </p:cNvPr>
            <p:cNvGraphicFramePr/>
            <p:nvPr/>
          </p:nvGraphicFramePr>
          <p:xfrm>
            <a:off x="8319623" y="3317521"/>
            <a:ext cx="1187938"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241971">
                    <a:extLst>
                      <a:ext uri="{9D8B030D-6E8A-4147-A177-3AD203B41FA5}">
                        <a16:colId xmlns:a16="http://schemas.microsoft.com/office/drawing/2014/main" val="20000"/>
                      </a:ext>
                    </a:extLst>
                  </a:gridCol>
                  <a:gridCol w="1740400">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subject_id</a:t>
                        </a:r>
                        <a:endPar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icd_code</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grpSp>
    </p:spTree>
    <p:extLst>
      <p:ext uri="{BB962C8B-B14F-4D97-AF65-F5344CB8AC3E}">
        <p14:creationId xmlns:p14="http://schemas.microsoft.com/office/powerpoint/2010/main" val="1062226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9"/>
                                        </p:tgtEl>
                                      </p:cBhvr>
                                    </p:animEffect>
                                    <p:set>
                                      <p:cBhvr>
                                        <p:cTn id="7" dur="1" fill="hold">
                                          <p:stCondLst>
                                            <p:cond delay="499"/>
                                          </p:stCondLst>
                                        </p:cTn>
                                        <p:tgtEl>
                                          <p:spTgt spid="16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fade">
                                      <p:cBhvr>
                                        <p:cTn id="12" dur="500"/>
                                        <p:tgtEl>
                                          <p:spTgt spid="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46"/>
                                        </p:tgtEl>
                                      </p:cBhvr>
                                    </p:animEffect>
                                    <p:set>
                                      <p:cBhvr>
                                        <p:cTn id="17" dur="1" fill="hold">
                                          <p:stCondLst>
                                            <p:cond delay="499"/>
                                          </p:stCondLst>
                                        </p:cTn>
                                        <p:tgtEl>
                                          <p:spTgt spid="1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44</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254833" y="2297045"/>
            <a:ext cx="118648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162407" y="2269637"/>
            <a:ext cx="1216480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(LABS, DIAGNOSES_ICD, </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join_by</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subject_id</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28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pSp>
        <p:nvGrpSpPr>
          <p:cNvPr id="149" name="arrow3">
            <a:extLst>
              <a:ext uri="{FF2B5EF4-FFF2-40B4-BE49-F238E27FC236}">
                <a16:creationId xmlns:a16="http://schemas.microsoft.com/office/drawing/2014/main" id="{2AC0B69B-5464-5E87-20A4-20B1D0682613}"/>
              </a:ext>
            </a:extLst>
          </p:cNvPr>
          <p:cNvGrpSpPr/>
          <p:nvPr/>
        </p:nvGrpSpPr>
        <p:grpSpPr>
          <a:xfrm>
            <a:off x="4095750" y="4009342"/>
            <a:ext cx="4223873" cy="1724708"/>
            <a:chOff x="4067802" y="3989445"/>
            <a:chExt cx="4232369" cy="875688"/>
          </a:xfrm>
        </p:grpSpPr>
        <p:cxnSp>
          <p:nvCxnSpPr>
            <p:cNvPr id="150" name="Straight Arrow Connector 149">
              <a:extLst>
                <a:ext uri="{FF2B5EF4-FFF2-40B4-BE49-F238E27FC236}">
                  <a16:creationId xmlns:a16="http://schemas.microsoft.com/office/drawing/2014/main" id="{56195AF0-2594-A927-3BFA-D2804CEE27ED}"/>
                </a:ext>
              </a:extLst>
            </p:cNvPr>
            <p:cNvCxnSpPr>
              <a:cxnSpLocks/>
            </p:cNvCxnSpPr>
            <p:nvPr/>
          </p:nvCxnSpPr>
          <p:spPr>
            <a:xfrm flipV="1">
              <a:off x="4067802" y="4209489"/>
              <a:ext cx="4232369" cy="6556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A1D8D0F-01DF-44D0-FBC3-AF40EB7FB995}"/>
                </a:ext>
              </a:extLst>
            </p:cNvPr>
            <p:cNvCxnSpPr>
              <a:cxnSpLocks/>
            </p:cNvCxnSpPr>
            <p:nvPr/>
          </p:nvCxnSpPr>
          <p:spPr>
            <a:xfrm flipV="1">
              <a:off x="4067802" y="3989445"/>
              <a:ext cx="4232359" cy="8756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57" name="V161 - #3">
            <a:extLst>
              <a:ext uri="{FF2B5EF4-FFF2-40B4-BE49-F238E27FC236}">
                <a16:creationId xmlns:a16="http://schemas.microsoft.com/office/drawing/2014/main" id="{2881BE83-2A32-F60A-A44E-49A92E6634C5}"/>
              </a:ext>
            </a:extLst>
          </p:cNvPr>
          <p:cNvGraphicFramePr/>
          <p:nvPr/>
        </p:nvGraphicFramePr>
        <p:xfrm>
          <a:off x="8319613" y="3810944"/>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8" name="V161 - #2">
            <a:extLst>
              <a:ext uri="{FF2B5EF4-FFF2-40B4-BE49-F238E27FC236}">
                <a16:creationId xmlns:a16="http://schemas.microsoft.com/office/drawing/2014/main" id="{E46CA2EE-7DD4-A9ED-E932-0BDC2525DEF6}"/>
              </a:ext>
            </a:extLst>
          </p:cNvPr>
          <p:cNvGraphicFramePr/>
          <p:nvPr>
            <p:extLst>
              <p:ext uri="{D42A27DB-BD31-4B8C-83A1-F6EECF244321}">
                <p14:modId xmlns:p14="http://schemas.microsoft.com/office/powerpoint/2010/main" val="2762388405"/>
              </p:ext>
            </p:extLst>
          </p:nvPr>
        </p:nvGraphicFramePr>
        <p:xfrm>
          <a:off x="4072734" y="4637290"/>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0" name="E9352 - #3">
            <a:extLst>
              <a:ext uri="{FF2B5EF4-FFF2-40B4-BE49-F238E27FC236}">
                <a16:creationId xmlns:a16="http://schemas.microsoft.com/office/drawing/2014/main" id="{2AE770BB-9509-3E89-AA94-2D55190393E4}"/>
              </a:ext>
            </a:extLst>
          </p:cNvPr>
          <p:cNvGraphicFramePr/>
          <p:nvPr>
            <p:extLst>
              <p:ext uri="{D42A27DB-BD31-4B8C-83A1-F6EECF244321}">
                <p14:modId xmlns:p14="http://schemas.microsoft.com/office/powerpoint/2010/main" val="834503512"/>
              </p:ext>
            </p:extLst>
          </p:nvPr>
        </p:nvGraphicFramePr>
        <p:xfrm>
          <a:off x="8319613" y="4230043"/>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9" name="E9352 - #2">
            <a:extLst>
              <a:ext uri="{FF2B5EF4-FFF2-40B4-BE49-F238E27FC236}">
                <a16:creationId xmlns:a16="http://schemas.microsoft.com/office/drawing/2014/main" id="{3D8A78F6-A22A-B734-771A-1E2A4D2CC02B}"/>
              </a:ext>
            </a:extLst>
          </p:cNvPr>
          <p:cNvGraphicFramePr/>
          <p:nvPr>
            <p:extLst>
              <p:ext uri="{D42A27DB-BD31-4B8C-83A1-F6EECF244321}">
                <p14:modId xmlns:p14="http://schemas.microsoft.com/office/powerpoint/2010/main" val="707359527"/>
              </p:ext>
            </p:extLst>
          </p:nvPr>
        </p:nvGraphicFramePr>
        <p:xfrm>
          <a:off x="4072734" y="5056389"/>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1" name="Google Shape;147;p18">
            <a:extLst>
              <a:ext uri="{FF2B5EF4-FFF2-40B4-BE49-F238E27FC236}">
                <a16:creationId xmlns:a16="http://schemas.microsoft.com/office/drawing/2014/main" id="{7E09B800-0796-3DF3-3806-FE59602CD5A2}"/>
              </a:ext>
            </a:extLst>
          </p:cNvPr>
          <p:cNvGraphicFramePr/>
          <p:nvPr>
            <p:extLst>
              <p:ext uri="{D42A27DB-BD31-4B8C-83A1-F6EECF244321}">
                <p14:modId xmlns:p14="http://schemas.microsoft.com/office/powerpoint/2010/main" val="3828880992"/>
              </p:ext>
            </p:extLst>
          </p:nvPr>
        </p:nvGraphicFramePr>
        <p:xfrm>
          <a:off x="557896" y="3317521"/>
          <a:ext cx="3515391" cy="882520"/>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80081">
                  <a:extLst>
                    <a:ext uri="{9D8B030D-6E8A-4147-A177-3AD203B41FA5}">
                      <a16:colId xmlns:a16="http://schemas.microsoft.com/office/drawing/2014/main" val="32937405"/>
                    </a:ext>
                  </a:extLst>
                </a:gridCol>
                <a:gridCol w="1394848">
                  <a:extLst>
                    <a:ext uri="{9D8B030D-6E8A-4147-A177-3AD203B41FA5}">
                      <a16:colId xmlns:a16="http://schemas.microsoft.com/office/drawing/2014/main" val="20000"/>
                    </a:ext>
                  </a:extLst>
                </a:gridCol>
                <a:gridCol w="1340462">
                  <a:extLst>
                    <a:ext uri="{9D8B030D-6E8A-4147-A177-3AD203B41FA5}">
                      <a16:colId xmlns:a16="http://schemas.microsoft.com/office/drawing/2014/main" val="20001"/>
                    </a:ext>
                  </a:extLst>
                </a:gridCol>
              </a:tblGrid>
              <a:tr h="410198">
                <a:tc>
                  <a:txBody>
                    <a:bodyPr/>
                    <a:lstStyle/>
                    <a:p>
                      <a:pPr marL="0" marR="0" lvl="0" indent="0" algn="ctr" rtl="0">
                        <a:lnSpc>
                          <a:spcPct val="100000"/>
                        </a:lnSpc>
                        <a:spcBef>
                          <a:spcPts val="0"/>
                        </a:spcBef>
                        <a:spcAft>
                          <a:spcPts val="0"/>
                        </a:spcAft>
                        <a:buNone/>
                      </a:pPr>
                      <a:r>
                        <a:rPr lang="en-US" sz="1800" u="none" strike="noStrike" cap="none" dirty="0">
                          <a:solidFill>
                            <a:schemeClr val="bg1"/>
                          </a:solidFill>
                          <a:latin typeface="+mn-lt"/>
                          <a:ea typeface="Times New Roman"/>
                          <a:cs typeface="Times New Roman"/>
                          <a:sym typeface="Times New Roman"/>
                        </a:rPr>
                        <a:t>index</a:t>
                      </a:r>
                      <a:endParaRPr sz="1800" u="none" strike="noStrike" cap="none" dirty="0">
                        <a:solidFill>
                          <a:schemeClr val="bg1"/>
                        </a:solidFill>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subject_id</a:t>
                      </a:r>
                      <a:endParaRPr sz="1800" u="none" strike="noStrike" cap="none" dirty="0">
                        <a:latin typeface="+mn-lt"/>
                        <a:ea typeface="Times New Roman"/>
                        <a:cs typeface="Times New Roman"/>
                        <a:sym typeface="Times New Roman"/>
                      </a:endParaRPr>
                    </a:p>
                  </a:txBody>
                  <a:tcPr marL="0" marR="0" marT="0" marB="0" anchor="ctr">
                    <a:lnL w="9525" cap="flat" cmpd="sng" algn="ctr">
                      <a:no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comments</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72322">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1"/>
                  </a:ext>
                </a:extLst>
              </a:tr>
            </a:tbl>
          </a:graphicData>
        </a:graphic>
      </p:graphicFrame>
      <p:graphicFrame>
        <p:nvGraphicFramePr>
          <p:cNvPr id="162" name="Occasional2">
            <a:extLst>
              <a:ext uri="{FF2B5EF4-FFF2-40B4-BE49-F238E27FC236}">
                <a16:creationId xmlns:a16="http://schemas.microsoft.com/office/drawing/2014/main" id="{8CBF2E27-74F8-57D9-0F5F-C0492BE0006C}"/>
              </a:ext>
            </a:extLst>
          </p:cNvPr>
          <p:cNvGraphicFramePr/>
          <p:nvPr>
            <p:extLst>
              <p:ext uri="{D42A27DB-BD31-4B8C-83A1-F6EECF244321}">
                <p14:modId xmlns:p14="http://schemas.microsoft.com/office/powerpoint/2010/main" val="3002989554"/>
              </p:ext>
            </p:extLst>
          </p:nvPr>
        </p:nvGraphicFramePr>
        <p:xfrm>
          <a:off x="557896" y="4204059"/>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3" name="2+#1">
            <a:extLst>
              <a:ext uri="{FF2B5EF4-FFF2-40B4-BE49-F238E27FC236}">
                <a16:creationId xmlns:a16="http://schemas.microsoft.com/office/drawing/2014/main" id="{EABADB02-44F0-B453-87CC-B8ADA340465D}"/>
              </a:ext>
            </a:extLst>
          </p:cNvPr>
          <p:cNvGraphicFramePr/>
          <p:nvPr>
            <p:extLst>
              <p:ext uri="{D42A27DB-BD31-4B8C-83A1-F6EECF244321}">
                <p14:modId xmlns:p14="http://schemas.microsoft.com/office/powerpoint/2010/main" val="3713272050"/>
              </p:ext>
            </p:extLst>
          </p:nvPr>
        </p:nvGraphicFramePr>
        <p:xfrm>
          <a:off x="557896" y="4651458"/>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4" name="1+ - #1">
            <a:extLst>
              <a:ext uri="{FF2B5EF4-FFF2-40B4-BE49-F238E27FC236}">
                <a16:creationId xmlns:a16="http://schemas.microsoft.com/office/drawing/2014/main" id="{A6AA0E18-8F57-6F4E-A4B6-CD7437FB165E}"/>
              </a:ext>
            </a:extLst>
          </p:cNvPr>
          <p:cNvGraphicFramePr/>
          <p:nvPr>
            <p:extLst>
              <p:ext uri="{D42A27DB-BD31-4B8C-83A1-F6EECF244321}">
                <p14:modId xmlns:p14="http://schemas.microsoft.com/office/powerpoint/2010/main" val="415901471"/>
              </p:ext>
            </p:extLst>
          </p:nvPr>
        </p:nvGraphicFramePr>
        <p:xfrm>
          <a:off x="557896" y="5486992"/>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65" name="2+#2">
            <a:extLst>
              <a:ext uri="{FF2B5EF4-FFF2-40B4-BE49-F238E27FC236}">
                <a16:creationId xmlns:a16="http://schemas.microsoft.com/office/drawing/2014/main" id="{38C9F5B1-8989-2580-B46D-3CE2C71FBA6F}"/>
              </a:ext>
            </a:extLst>
          </p:cNvPr>
          <p:cNvGraphicFramePr/>
          <p:nvPr>
            <p:extLst>
              <p:ext uri="{D42A27DB-BD31-4B8C-83A1-F6EECF244321}">
                <p14:modId xmlns:p14="http://schemas.microsoft.com/office/powerpoint/2010/main" val="2815582250"/>
              </p:ext>
            </p:extLst>
          </p:nvPr>
        </p:nvGraphicFramePr>
        <p:xfrm>
          <a:off x="557896" y="5056379"/>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6" name="1+ - #2" hidden="1">
            <a:extLst>
              <a:ext uri="{FF2B5EF4-FFF2-40B4-BE49-F238E27FC236}">
                <a16:creationId xmlns:a16="http://schemas.microsoft.com/office/drawing/2014/main" id="{C90E7CE2-0221-891B-98BA-0DACBF815357}"/>
              </a:ext>
            </a:extLst>
          </p:cNvPr>
          <p:cNvGraphicFramePr/>
          <p:nvPr/>
        </p:nvGraphicFramePr>
        <p:xfrm>
          <a:off x="561521" y="5094323"/>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08" name="E9352 - #1">
            <a:extLst>
              <a:ext uri="{FF2B5EF4-FFF2-40B4-BE49-F238E27FC236}">
                <a16:creationId xmlns:a16="http://schemas.microsoft.com/office/drawing/2014/main" id="{0A5755E2-14AF-9441-BFE2-3477E9120C74}"/>
              </a:ext>
            </a:extLst>
          </p:cNvPr>
          <p:cNvGraphicFramePr/>
          <p:nvPr>
            <p:extLst>
              <p:ext uri="{D42A27DB-BD31-4B8C-83A1-F6EECF244321}">
                <p14:modId xmlns:p14="http://schemas.microsoft.com/office/powerpoint/2010/main" val="2237728596"/>
              </p:ext>
            </p:extLst>
          </p:nvPr>
        </p:nvGraphicFramePr>
        <p:xfrm>
          <a:off x="4072758" y="4199560"/>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pSp>
        <p:nvGrpSpPr>
          <p:cNvPr id="109" name="V161 #1">
            <a:extLst>
              <a:ext uri="{FF2B5EF4-FFF2-40B4-BE49-F238E27FC236}">
                <a16:creationId xmlns:a16="http://schemas.microsoft.com/office/drawing/2014/main" id="{4F8EDBD5-C129-8D00-22C1-B06BACED5D60}"/>
              </a:ext>
            </a:extLst>
          </p:cNvPr>
          <p:cNvGrpSpPr/>
          <p:nvPr/>
        </p:nvGrpSpPr>
        <p:grpSpPr>
          <a:xfrm>
            <a:off x="4072748" y="3320087"/>
            <a:ext cx="2982371" cy="870303"/>
            <a:chOff x="8319623" y="3317521"/>
            <a:chExt cx="1187938" cy="870303"/>
          </a:xfrm>
        </p:grpSpPr>
        <p:graphicFrame>
          <p:nvGraphicFramePr>
            <p:cNvPr id="110" name="Google Shape;147;p18">
              <a:extLst>
                <a:ext uri="{FF2B5EF4-FFF2-40B4-BE49-F238E27FC236}">
                  <a16:creationId xmlns:a16="http://schemas.microsoft.com/office/drawing/2014/main" id="{EBC8F4F0-BD9D-EB4E-BC9A-211CB13466BC}"/>
                </a:ext>
              </a:extLst>
            </p:cNvPr>
            <p:cNvGraphicFramePr/>
            <p:nvPr/>
          </p:nvGraphicFramePr>
          <p:xfrm>
            <a:off x="8319623" y="3771546"/>
            <a:ext cx="1186116"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40067">
                    <a:extLst>
                      <a:ext uri="{9D8B030D-6E8A-4147-A177-3AD203B41FA5}">
                        <a16:colId xmlns:a16="http://schemas.microsoft.com/office/drawing/2014/main" val="20000"/>
                      </a:ext>
                    </a:extLst>
                  </a:gridCol>
                  <a:gridCol w="1737731">
                    <a:extLst>
                      <a:ext uri="{9D8B030D-6E8A-4147-A177-3AD203B41FA5}">
                        <a16:colId xmlns:a16="http://schemas.microsoft.com/office/drawing/2014/main" val="20001"/>
                      </a:ext>
                    </a:extLst>
                  </a:gridCol>
                </a:tblGrid>
                <a:tr h="416278">
                  <a:tc>
                    <a:txBody>
                      <a:bodyPr/>
                      <a:lstStyle/>
                      <a:p>
                        <a:pPr algn="ctr" rtl="0" fontAlgn="b"/>
                        <a:r>
                          <a:rPr lang="en-US" sz="1600" b="0" dirty="0">
                            <a:effectLst/>
                            <a:latin typeface="Tw Cen MT" panose="020B0602020104020603" pitchFamily="34" charset="0"/>
                          </a:rPr>
                          <a:t>10003400</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11" name="Google Shape;147;p18">
              <a:extLst>
                <a:ext uri="{FF2B5EF4-FFF2-40B4-BE49-F238E27FC236}">
                  <a16:creationId xmlns:a16="http://schemas.microsoft.com/office/drawing/2014/main" id="{FC1BCC58-8395-9124-5BE4-4795494C1147}"/>
                </a:ext>
              </a:extLst>
            </p:cNvPr>
            <p:cNvGraphicFramePr/>
            <p:nvPr/>
          </p:nvGraphicFramePr>
          <p:xfrm>
            <a:off x="8319623" y="3317521"/>
            <a:ext cx="1187938"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241971">
                    <a:extLst>
                      <a:ext uri="{9D8B030D-6E8A-4147-A177-3AD203B41FA5}">
                        <a16:colId xmlns:a16="http://schemas.microsoft.com/office/drawing/2014/main" val="20000"/>
                      </a:ext>
                    </a:extLst>
                  </a:gridCol>
                  <a:gridCol w="1740400">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subject_id</a:t>
                        </a:r>
                        <a:endPar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icd_code</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grpSp>
    </p:spTree>
    <p:extLst>
      <p:ext uri="{BB962C8B-B14F-4D97-AF65-F5344CB8AC3E}">
        <p14:creationId xmlns:p14="http://schemas.microsoft.com/office/powerpoint/2010/main" val="28569196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9"/>
                                        </p:tgtEl>
                                        <p:attrNameLst>
                                          <p:attrName>style.visibility</p:attrName>
                                        </p:attrNameLst>
                                      </p:cBhvr>
                                      <p:to>
                                        <p:strVal val="visible"/>
                                      </p:to>
                                    </p:set>
                                    <p:animEffect transition="in" filter="fade">
                                      <p:cBhvr>
                                        <p:cTn id="12" dur="500"/>
                                        <p:tgtEl>
                                          <p:spTgt spid="1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49"/>
                                        </p:tgtEl>
                                      </p:cBhvr>
                                    </p:animEffect>
                                    <p:set>
                                      <p:cBhvr>
                                        <p:cTn id="17" dur="1" fill="hold">
                                          <p:stCondLst>
                                            <p:cond delay="499"/>
                                          </p:stCondLst>
                                        </p:cTn>
                                        <p:tgtEl>
                                          <p:spTgt spid="1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45</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254833" y="2297045"/>
            <a:ext cx="118648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162407" y="2269637"/>
            <a:ext cx="1216480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(LABS, DIAGNOSES_ICD, </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join_by</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subject_id</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28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aphicFrame>
        <p:nvGraphicFramePr>
          <p:cNvPr id="157" name="V161 - #3">
            <a:extLst>
              <a:ext uri="{FF2B5EF4-FFF2-40B4-BE49-F238E27FC236}">
                <a16:creationId xmlns:a16="http://schemas.microsoft.com/office/drawing/2014/main" id="{2881BE83-2A32-F60A-A44E-49A92E6634C5}"/>
              </a:ext>
            </a:extLst>
          </p:cNvPr>
          <p:cNvGraphicFramePr/>
          <p:nvPr>
            <p:extLst>
              <p:ext uri="{D42A27DB-BD31-4B8C-83A1-F6EECF244321}">
                <p14:modId xmlns:p14="http://schemas.microsoft.com/office/powerpoint/2010/main" val="3458224447"/>
              </p:ext>
            </p:extLst>
          </p:nvPr>
        </p:nvGraphicFramePr>
        <p:xfrm>
          <a:off x="4061938" y="5496869"/>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8" name="V161 - #2">
            <a:extLst>
              <a:ext uri="{FF2B5EF4-FFF2-40B4-BE49-F238E27FC236}">
                <a16:creationId xmlns:a16="http://schemas.microsoft.com/office/drawing/2014/main" id="{E46CA2EE-7DD4-A9ED-E932-0BDC2525DEF6}"/>
              </a:ext>
            </a:extLst>
          </p:cNvPr>
          <p:cNvGraphicFramePr/>
          <p:nvPr/>
        </p:nvGraphicFramePr>
        <p:xfrm>
          <a:off x="4072734" y="4637290"/>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0" name="E9352 - #3">
            <a:extLst>
              <a:ext uri="{FF2B5EF4-FFF2-40B4-BE49-F238E27FC236}">
                <a16:creationId xmlns:a16="http://schemas.microsoft.com/office/drawing/2014/main" id="{2AE770BB-9509-3E89-AA94-2D55190393E4}"/>
              </a:ext>
            </a:extLst>
          </p:cNvPr>
          <p:cNvGraphicFramePr/>
          <p:nvPr>
            <p:extLst>
              <p:ext uri="{D42A27DB-BD31-4B8C-83A1-F6EECF244321}">
                <p14:modId xmlns:p14="http://schemas.microsoft.com/office/powerpoint/2010/main" val="2056814884"/>
              </p:ext>
            </p:extLst>
          </p:nvPr>
        </p:nvGraphicFramePr>
        <p:xfrm>
          <a:off x="4061938" y="5915968"/>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9" name="E9352 - #2">
            <a:extLst>
              <a:ext uri="{FF2B5EF4-FFF2-40B4-BE49-F238E27FC236}">
                <a16:creationId xmlns:a16="http://schemas.microsoft.com/office/drawing/2014/main" id="{3D8A78F6-A22A-B734-771A-1E2A4D2CC02B}"/>
              </a:ext>
            </a:extLst>
          </p:cNvPr>
          <p:cNvGraphicFramePr/>
          <p:nvPr>
            <p:extLst>
              <p:ext uri="{D42A27DB-BD31-4B8C-83A1-F6EECF244321}">
                <p14:modId xmlns:p14="http://schemas.microsoft.com/office/powerpoint/2010/main" val="2175580292"/>
              </p:ext>
            </p:extLst>
          </p:nvPr>
        </p:nvGraphicFramePr>
        <p:xfrm>
          <a:off x="4072734" y="5056389"/>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1" name="Google Shape;147;p18">
            <a:extLst>
              <a:ext uri="{FF2B5EF4-FFF2-40B4-BE49-F238E27FC236}">
                <a16:creationId xmlns:a16="http://schemas.microsoft.com/office/drawing/2014/main" id="{7E09B800-0796-3DF3-3806-FE59602CD5A2}"/>
              </a:ext>
            </a:extLst>
          </p:cNvPr>
          <p:cNvGraphicFramePr/>
          <p:nvPr>
            <p:extLst>
              <p:ext uri="{D42A27DB-BD31-4B8C-83A1-F6EECF244321}">
                <p14:modId xmlns:p14="http://schemas.microsoft.com/office/powerpoint/2010/main" val="3629573108"/>
              </p:ext>
            </p:extLst>
          </p:nvPr>
        </p:nvGraphicFramePr>
        <p:xfrm>
          <a:off x="554162" y="3317521"/>
          <a:ext cx="3515391" cy="882520"/>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80081">
                  <a:extLst>
                    <a:ext uri="{9D8B030D-6E8A-4147-A177-3AD203B41FA5}">
                      <a16:colId xmlns:a16="http://schemas.microsoft.com/office/drawing/2014/main" val="32937405"/>
                    </a:ext>
                  </a:extLst>
                </a:gridCol>
                <a:gridCol w="1394848">
                  <a:extLst>
                    <a:ext uri="{9D8B030D-6E8A-4147-A177-3AD203B41FA5}">
                      <a16:colId xmlns:a16="http://schemas.microsoft.com/office/drawing/2014/main" val="20000"/>
                    </a:ext>
                  </a:extLst>
                </a:gridCol>
                <a:gridCol w="1340462">
                  <a:extLst>
                    <a:ext uri="{9D8B030D-6E8A-4147-A177-3AD203B41FA5}">
                      <a16:colId xmlns:a16="http://schemas.microsoft.com/office/drawing/2014/main" val="20001"/>
                    </a:ext>
                  </a:extLst>
                </a:gridCol>
              </a:tblGrid>
              <a:tr h="410198">
                <a:tc>
                  <a:txBody>
                    <a:bodyPr/>
                    <a:lstStyle/>
                    <a:p>
                      <a:pPr marL="0" marR="0" lvl="0" indent="0" algn="ctr" rtl="0">
                        <a:lnSpc>
                          <a:spcPct val="100000"/>
                        </a:lnSpc>
                        <a:spcBef>
                          <a:spcPts val="0"/>
                        </a:spcBef>
                        <a:spcAft>
                          <a:spcPts val="0"/>
                        </a:spcAft>
                        <a:buNone/>
                      </a:pPr>
                      <a:r>
                        <a:rPr lang="en-US" sz="1800" u="none" strike="noStrike" cap="none" dirty="0">
                          <a:solidFill>
                            <a:schemeClr val="bg1"/>
                          </a:solidFill>
                          <a:latin typeface="+mn-lt"/>
                          <a:ea typeface="Times New Roman"/>
                          <a:cs typeface="Times New Roman"/>
                          <a:sym typeface="Times New Roman"/>
                        </a:rPr>
                        <a:t>index</a:t>
                      </a:r>
                      <a:endParaRPr sz="1800" u="none" strike="noStrike" cap="none" dirty="0">
                        <a:solidFill>
                          <a:schemeClr val="bg1"/>
                        </a:solidFill>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subject_id</a:t>
                      </a:r>
                      <a:endParaRPr sz="1800" u="none" strike="noStrike" cap="none" dirty="0">
                        <a:latin typeface="+mn-lt"/>
                        <a:ea typeface="Times New Roman"/>
                        <a:cs typeface="Times New Roman"/>
                        <a:sym typeface="Times New Roman"/>
                      </a:endParaRPr>
                    </a:p>
                  </a:txBody>
                  <a:tcPr marL="0" marR="0" marT="0" marB="0" anchor="ctr">
                    <a:lnL w="9525" cap="flat" cmpd="sng" algn="ctr">
                      <a:no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comments</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72322">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1"/>
                  </a:ext>
                </a:extLst>
              </a:tr>
            </a:tbl>
          </a:graphicData>
        </a:graphic>
      </p:graphicFrame>
      <p:graphicFrame>
        <p:nvGraphicFramePr>
          <p:cNvPr id="162" name="Occasional2">
            <a:extLst>
              <a:ext uri="{FF2B5EF4-FFF2-40B4-BE49-F238E27FC236}">
                <a16:creationId xmlns:a16="http://schemas.microsoft.com/office/drawing/2014/main" id="{8CBF2E27-74F8-57D9-0F5F-C0492BE0006C}"/>
              </a:ext>
            </a:extLst>
          </p:cNvPr>
          <p:cNvGraphicFramePr/>
          <p:nvPr>
            <p:extLst>
              <p:ext uri="{D42A27DB-BD31-4B8C-83A1-F6EECF244321}">
                <p14:modId xmlns:p14="http://schemas.microsoft.com/office/powerpoint/2010/main" val="2429909915"/>
              </p:ext>
            </p:extLst>
          </p:nvPr>
        </p:nvGraphicFramePr>
        <p:xfrm>
          <a:off x="554162" y="4204059"/>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3" name="2+#1">
            <a:extLst>
              <a:ext uri="{FF2B5EF4-FFF2-40B4-BE49-F238E27FC236}">
                <a16:creationId xmlns:a16="http://schemas.microsoft.com/office/drawing/2014/main" id="{EABADB02-44F0-B453-87CC-B8ADA340465D}"/>
              </a:ext>
            </a:extLst>
          </p:cNvPr>
          <p:cNvGraphicFramePr/>
          <p:nvPr>
            <p:extLst>
              <p:ext uri="{D42A27DB-BD31-4B8C-83A1-F6EECF244321}">
                <p14:modId xmlns:p14="http://schemas.microsoft.com/office/powerpoint/2010/main" val="3030671487"/>
              </p:ext>
            </p:extLst>
          </p:nvPr>
        </p:nvGraphicFramePr>
        <p:xfrm>
          <a:off x="554162" y="4651458"/>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4" name="1+ - #1">
            <a:extLst>
              <a:ext uri="{FF2B5EF4-FFF2-40B4-BE49-F238E27FC236}">
                <a16:creationId xmlns:a16="http://schemas.microsoft.com/office/drawing/2014/main" id="{A6AA0E18-8F57-6F4E-A4B6-CD7437FB165E}"/>
              </a:ext>
            </a:extLst>
          </p:cNvPr>
          <p:cNvGraphicFramePr/>
          <p:nvPr>
            <p:extLst>
              <p:ext uri="{D42A27DB-BD31-4B8C-83A1-F6EECF244321}">
                <p14:modId xmlns:p14="http://schemas.microsoft.com/office/powerpoint/2010/main" val="3668794070"/>
              </p:ext>
            </p:extLst>
          </p:nvPr>
        </p:nvGraphicFramePr>
        <p:xfrm>
          <a:off x="554162" y="5486992"/>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65" name="2+#2">
            <a:extLst>
              <a:ext uri="{FF2B5EF4-FFF2-40B4-BE49-F238E27FC236}">
                <a16:creationId xmlns:a16="http://schemas.microsoft.com/office/drawing/2014/main" id="{38C9F5B1-8989-2580-B46D-3CE2C71FBA6F}"/>
              </a:ext>
            </a:extLst>
          </p:cNvPr>
          <p:cNvGraphicFramePr/>
          <p:nvPr>
            <p:extLst>
              <p:ext uri="{D42A27DB-BD31-4B8C-83A1-F6EECF244321}">
                <p14:modId xmlns:p14="http://schemas.microsoft.com/office/powerpoint/2010/main" val="1311943703"/>
              </p:ext>
            </p:extLst>
          </p:nvPr>
        </p:nvGraphicFramePr>
        <p:xfrm>
          <a:off x="554162" y="5056379"/>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6" name="1+ - #2">
            <a:extLst>
              <a:ext uri="{FF2B5EF4-FFF2-40B4-BE49-F238E27FC236}">
                <a16:creationId xmlns:a16="http://schemas.microsoft.com/office/drawing/2014/main" id="{C90E7CE2-0221-891B-98BA-0DACBF815357}"/>
              </a:ext>
            </a:extLst>
          </p:cNvPr>
          <p:cNvGraphicFramePr/>
          <p:nvPr>
            <p:extLst>
              <p:ext uri="{D42A27DB-BD31-4B8C-83A1-F6EECF244321}">
                <p14:modId xmlns:p14="http://schemas.microsoft.com/office/powerpoint/2010/main" val="962140814"/>
              </p:ext>
            </p:extLst>
          </p:nvPr>
        </p:nvGraphicFramePr>
        <p:xfrm>
          <a:off x="554162" y="5913046"/>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08" name="E9352 - #1">
            <a:extLst>
              <a:ext uri="{FF2B5EF4-FFF2-40B4-BE49-F238E27FC236}">
                <a16:creationId xmlns:a16="http://schemas.microsoft.com/office/drawing/2014/main" id="{0A5755E2-14AF-9441-BFE2-3477E9120C74}"/>
              </a:ext>
            </a:extLst>
          </p:cNvPr>
          <p:cNvGraphicFramePr/>
          <p:nvPr>
            <p:extLst>
              <p:ext uri="{D42A27DB-BD31-4B8C-83A1-F6EECF244321}">
                <p14:modId xmlns:p14="http://schemas.microsoft.com/office/powerpoint/2010/main" val="54929695"/>
              </p:ext>
            </p:extLst>
          </p:nvPr>
        </p:nvGraphicFramePr>
        <p:xfrm>
          <a:off x="4072758" y="4199560"/>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pSp>
        <p:nvGrpSpPr>
          <p:cNvPr id="109" name="V161 #1">
            <a:extLst>
              <a:ext uri="{FF2B5EF4-FFF2-40B4-BE49-F238E27FC236}">
                <a16:creationId xmlns:a16="http://schemas.microsoft.com/office/drawing/2014/main" id="{4F8EDBD5-C129-8D00-22C1-B06BACED5D60}"/>
              </a:ext>
            </a:extLst>
          </p:cNvPr>
          <p:cNvGrpSpPr/>
          <p:nvPr/>
        </p:nvGrpSpPr>
        <p:grpSpPr>
          <a:xfrm>
            <a:off x="4072748" y="3320087"/>
            <a:ext cx="2982371" cy="870303"/>
            <a:chOff x="8319623" y="3317521"/>
            <a:chExt cx="1187938" cy="870303"/>
          </a:xfrm>
        </p:grpSpPr>
        <p:graphicFrame>
          <p:nvGraphicFramePr>
            <p:cNvPr id="110" name="Google Shape;147;p18">
              <a:extLst>
                <a:ext uri="{FF2B5EF4-FFF2-40B4-BE49-F238E27FC236}">
                  <a16:creationId xmlns:a16="http://schemas.microsoft.com/office/drawing/2014/main" id="{EBC8F4F0-BD9D-EB4E-BC9A-211CB13466BC}"/>
                </a:ext>
              </a:extLst>
            </p:cNvPr>
            <p:cNvGraphicFramePr/>
            <p:nvPr/>
          </p:nvGraphicFramePr>
          <p:xfrm>
            <a:off x="8319623" y="3771546"/>
            <a:ext cx="1186116"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40067">
                    <a:extLst>
                      <a:ext uri="{9D8B030D-6E8A-4147-A177-3AD203B41FA5}">
                        <a16:colId xmlns:a16="http://schemas.microsoft.com/office/drawing/2014/main" val="20000"/>
                      </a:ext>
                    </a:extLst>
                  </a:gridCol>
                  <a:gridCol w="1737731">
                    <a:extLst>
                      <a:ext uri="{9D8B030D-6E8A-4147-A177-3AD203B41FA5}">
                        <a16:colId xmlns:a16="http://schemas.microsoft.com/office/drawing/2014/main" val="20001"/>
                      </a:ext>
                    </a:extLst>
                  </a:gridCol>
                </a:tblGrid>
                <a:tr h="416278">
                  <a:tc>
                    <a:txBody>
                      <a:bodyPr/>
                      <a:lstStyle/>
                      <a:p>
                        <a:pPr algn="ctr" rtl="0" fontAlgn="b"/>
                        <a:r>
                          <a:rPr lang="en-US" sz="1600" b="0" dirty="0">
                            <a:effectLst/>
                            <a:latin typeface="Tw Cen MT" panose="020B0602020104020603" pitchFamily="34" charset="0"/>
                          </a:rPr>
                          <a:t>10003400</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11" name="Google Shape;147;p18">
              <a:extLst>
                <a:ext uri="{FF2B5EF4-FFF2-40B4-BE49-F238E27FC236}">
                  <a16:creationId xmlns:a16="http://schemas.microsoft.com/office/drawing/2014/main" id="{FC1BCC58-8395-9124-5BE4-4795494C1147}"/>
                </a:ext>
              </a:extLst>
            </p:cNvPr>
            <p:cNvGraphicFramePr/>
            <p:nvPr/>
          </p:nvGraphicFramePr>
          <p:xfrm>
            <a:off x="8319623" y="3317521"/>
            <a:ext cx="1187938"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241971">
                    <a:extLst>
                      <a:ext uri="{9D8B030D-6E8A-4147-A177-3AD203B41FA5}">
                        <a16:colId xmlns:a16="http://schemas.microsoft.com/office/drawing/2014/main" val="20000"/>
                      </a:ext>
                    </a:extLst>
                  </a:gridCol>
                  <a:gridCol w="1740400">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subject_id</a:t>
                        </a:r>
                        <a:endPar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icd_code</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grpSp>
    </p:spTree>
    <p:extLst>
      <p:ext uri="{BB962C8B-B14F-4D97-AF65-F5344CB8AC3E}">
        <p14:creationId xmlns:p14="http://schemas.microsoft.com/office/powerpoint/2010/main" val="38901137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BFCC5F0-7A4E-CBC4-CD1D-0EC561F93CFC}"/>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A7222D0B-CD2D-8D6B-63A7-30CDACB87F10}"/>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46</a:t>
            </a:fld>
            <a:endParaRPr lang="en-US">
              <a:solidFill>
                <a:prstClr val="black">
                  <a:lumMod val="95000"/>
                  <a:lumOff val="5000"/>
                </a:prstClr>
              </a:solidFill>
            </a:endParaRPr>
          </a:p>
        </p:txBody>
      </p:sp>
      <p:graphicFrame>
        <p:nvGraphicFramePr>
          <p:cNvPr id="5" name="Google Shape;147;p18">
            <a:extLst>
              <a:ext uri="{FF2B5EF4-FFF2-40B4-BE49-F238E27FC236}">
                <a16:creationId xmlns:a16="http://schemas.microsoft.com/office/drawing/2014/main" id="{2CD5CB4E-88C9-ACB2-1FC1-72EF6C428D8C}"/>
              </a:ext>
            </a:extLst>
          </p:cNvPr>
          <p:cNvGraphicFramePr/>
          <p:nvPr>
            <p:extLst>
              <p:ext uri="{D42A27DB-BD31-4B8C-83A1-F6EECF244321}">
                <p14:modId xmlns:p14="http://schemas.microsoft.com/office/powerpoint/2010/main" val="521461891"/>
              </p:ext>
            </p:extLst>
          </p:nvPr>
        </p:nvGraphicFramePr>
        <p:xfrm>
          <a:off x="686746" y="2640541"/>
          <a:ext cx="2569464"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1320398">
                  <a:extLst>
                    <a:ext uri="{9D8B030D-6E8A-4147-A177-3AD203B41FA5}">
                      <a16:colId xmlns:a16="http://schemas.microsoft.com/office/drawing/2014/main" val="20000"/>
                    </a:ext>
                  </a:extLst>
                </a:gridCol>
                <a:gridCol w="1249066">
                  <a:extLst>
                    <a:ext uri="{9D8B030D-6E8A-4147-A177-3AD203B41FA5}">
                      <a16:colId xmlns:a16="http://schemas.microsoft.com/office/drawing/2014/main" val="20001"/>
                    </a:ext>
                  </a:extLst>
                </a:gridCol>
              </a:tblGrid>
              <a:tr h="438242">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4F81BD"/>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6" name="Google Shape;147;p18">
            <a:extLst>
              <a:ext uri="{FF2B5EF4-FFF2-40B4-BE49-F238E27FC236}">
                <a16:creationId xmlns:a16="http://schemas.microsoft.com/office/drawing/2014/main" id="{0AF6E982-1F32-0B66-2441-1BD9A595E4FB}"/>
              </a:ext>
            </a:extLst>
          </p:cNvPr>
          <p:cNvGraphicFramePr/>
          <p:nvPr>
            <p:extLst>
              <p:ext uri="{D42A27DB-BD31-4B8C-83A1-F6EECF244321}">
                <p14:modId xmlns:p14="http://schemas.microsoft.com/office/powerpoint/2010/main" val="1847197384"/>
              </p:ext>
            </p:extLst>
          </p:nvPr>
        </p:nvGraphicFramePr>
        <p:xfrm>
          <a:off x="4685594" y="2634896"/>
          <a:ext cx="2571461"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endParaRPr lang="en-US" sz="1600" b="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endParaRPr lang="en-US" sz="1600" b="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endParaRPr lang="en-US" sz="1600" b="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endParaRPr lang="en-US" sz="1600" b="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endParaRPr lang="en-US" sz="1600" b="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graphicFrame>
        <p:nvGraphicFramePr>
          <p:cNvPr id="11" name="Google Shape;147;p18">
            <a:extLst>
              <a:ext uri="{FF2B5EF4-FFF2-40B4-BE49-F238E27FC236}">
                <a16:creationId xmlns:a16="http://schemas.microsoft.com/office/drawing/2014/main" id="{C4396C5B-853A-8D1C-1DDD-6AB94B4ED20F}"/>
              </a:ext>
            </a:extLst>
          </p:cNvPr>
          <p:cNvGraphicFramePr/>
          <p:nvPr>
            <p:extLst>
              <p:ext uri="{D42A27DB-BD31-4B8C-83A1-F6EECF244321}">
                <p14:modId xmlns:p14="http://schemas.microsoft.com/office/powerpoint/2010/main" val="3975525510"/>
              </p:ext>
            </p:extLst>
          </p:nvPr>
        </p:nvGraphicFramePr>
        <p:xfrm>
          <a:off x="8688916" y="2656915"/>
          <a:ext cx="2268581"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944723">
                  <a:extLst>
                    <a:ext uri="{9D8B030D-6E8A-4147-A177-3AD203B41FA5}">
                      <a16:colId xmlns:a16="http://schemas.microsoft.com/office/drawing/2014/main" val="20000"/>
                    </a:ext>
                  </a:extLst>
                </a:gridCol>
                <a:gridCol w="1323858">
                  <a:extLst>
                    <a:ext uri="{9D8B030D-6E8A-4147-A177-3AD203B41FA5}">
                      <a16:colId xmlns:a16="http://schemas.microsoft.com/office/drawing/2014/main" val="20001"/>
                    </a:ext>
                  </a:extLst>
                </a:gridCol>
              </a:tblGrid>
              <a:tr h="440360">
                <a:tc>
                  <a:txBody>
                    <a:bodyPr/>
                    <a:lstStyle/>
                    <a:p>
                      <a:pPr algn="ctr" rtl="0" fontAlgn="b"/>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39BFF"/>
                    </a:solidFill>
                  </a:tcPr>
                </a:tc>
                <a:tc>
                  <a:txBody>
                    <a:bodyPr/>
                    <a:lstStyle/>
                    <a:p>
                      <a:pPr algn="ctr" rtl="0" fontAlgn="b"/>
                      <a:endParaRPr lang="en-US" sz="1800" b="1">
                        <a:solidFill>
                          <a:srgbClr val="FFFFFF"/>
                        </a:solidFill>
                        <a:effectLst/>
                        <a:latin typeface="Tw Cen MT" panose="020B0602020104020603" pitchFamily="34" charset="0"/>
                      </a:endParaRP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39BFF"/>
                    </a:solidFill>
                  </a:tcPr>
                </a:tc>
                <a:extLst>
                  <a:ext uri="{0D108BD9-81ED-4DB2-BD59-A6C34878D82A}">
                    <a16:rowId xmlns:a16="http://schemas.microsoft.com/office/drawing/2014/main" val="10000"/>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endParaRPr lang="en-US" sz="1600" b="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1"/>
                  </a:ext>
                </a:extLst>
              </a:tr>
              <a:tr h="440360">
                <a:tc>
                  <a:txBody>
                    <a:bodyPr/>
                    <a:lstStyle/>
                    <a:p>
                      <a:pPr algn="ctr" rtl="0" fontAlgn="b"/>
                      <a:endParaRPr lang="en-US" sz="1600" b="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2"/>
                  </a:ext>
                </a:extLst>
              </a:tr>
              <a:tr h="440360">
                <a:tc>
                  <a:txBody>
                    <a:bodyPr/>
                    <a:lstStyle/>
                    <a:p>
                      <a:pPr algn="ctr" rtl="0" fontAlgn="b"/>
                      <a:endParaRPr lang="en-US" sz="1600" b="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3"/>
                  </a:ext>
                </a:extLst>
              </a:tr>
              <a:tr h="440360">
                <a:tc>
                  <a:txBody>
                    <a:bodyPr/>
                    <a:lstStyle/>
                    <a:p>
                      <a:pPr algn="ctr" rtl="0" fontAlgn="b"/>
                      <a:endParaRPr lang="en-US" sz="1600" b="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6"/>
                  </a:ext>
                </a:extLst>
              </a:tr>
              <a:tr h="440360">
                <a:tc>
                  <a:txBody>
                    <a:bodyPr/>
                    <a:lstStyle/>
                    <a:p>
                      <a:pPr algn="ctr" rtl="0" fontAlgn="b"/>
                      <a:endParaRPr lang="en-US" sz="1600" b="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391442035"/>
                  </a:ext>
                </a:extLst>
              </a:tr>
            </a:tbl>
          </a:graphicData>
        </a:graphic>
      </p:graphicFrame>
      <p:grpSp>
        <p:nvGrpSpPr>
          <p:cNvPr id="28" name="Group 27">
            <a:extLst>
              <a:ext uri="{FF2B5EF4-FFF2-40B4-BE49-F238E27FC236}">
                <a16:creationId xmlns:a16="http://schemas.microsoft.com/office/drawing/2014/main" id="{755E1874-E899-58CA-E10A-641B1B8E5994}"/>
              </a:ext>
            </a:extLst>
          </p:cNvPr>
          <p:cNvGrpSpPr/>
          <p:nvPr/>
        </p:nvGrpSpPr>
        <p:grpSpPr>
          <a:xfrm>
            <a:off x="3267075" y="3292475"/>
            <a:ext cx="1419225" cy="1780540"/>
            <a:chOff x="2371725" y="2082800"/>
            <a:chExt cx="1419225" cy="1780540"/>
          </a:xfrm>
        </p:grpSpPr>
        <p:cxnSp>
          <p:nvCxnSpPr>
            <p:cNvPr id="13" name="Straight Arrow Connector 12">
              <a:extLst>
                <a:ext uri="{FF2B5EF4-FFF2-40B4-BE49-F238E27FC236}">
                  <a16:creationId xmlns:a16="http://schemas.microsoft.com/office/drawing/2014/main" id="{C58D92A2-41C2-45FA-979F-08A11D6D1EB7}"/>
                </a:ext>
              </a:extLst>
            </p:cNvPr>
            <p:cNvCxnSpPr>
              <a:cxnSpLocks/>
            </p:cNvCxnSpPr>
            <p:nvPr/>
          </p:nvCxnSpPr>
          <p:spPr>
            <a:xfrm>
              <a:off x="2406650" y="2108200"/>
              <a:ext cx="1350010" cy="1755140"/>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14" name="Straight Arrow Connector 13">
              <a:extLst>
                <a:ext uri="{FF2B5EF4-FFF2-40B4-BE49-F238E27FC236}">
                  <a16:creationId xmlns:a16="http://schemas.microsoft.com/office/drawing/2014/main" id="{F9E3AB78-EDC2-016A-C492-322B4ADACD1B}"/>
                </a:ext>
              </a:extLst>
            </p:cNvPr>
            <p:cNvCxnSpPr>
              <a:cxnSpLocks/>
            </p:cNvCxnSpPr>
            <p:nvPr/>
          </p:nvCxnSpPr>
          <p:spPr>
            <a:xfrm>
              <a:off x="2400300" y="2089150"/>
              <a:ext cx="1352550" cy="135255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F7552A0F-C717-6240-310C-762A87670E08}"/>
                </a:ext>
              </a:extLst>
            </p:cNvPr>
            <p:cNvCxnSpPr>
              <a:cxnSpLocks/>
            </p:cNvCxnSpPr>
            <p:nvPr/>
          </p:nvCxnSpPr>
          <p:spPr>
            <a:xfrm>
              <a:off x="2409825" y="2082800"/>
              <a:ext cx="1368425" cy="889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A9DF946-B9F0-4826-AF30-7998D67C26D7}"/>
                </a:ext>
              </a:extLst>
            </p:cNvPr>
            <p:cNvCxnSpPr>
              <a:cxnSpLocks/>
            </p:cNvCxnSpPr>
            <p:nvPr/>
          </p:nvCxnSpPr>
          <p:spPr>
            <a:xfrm>
              <a:off x="2374900" y="2101850"/>
              <a:ext cx="1400175" cy="43497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262513FE-D7A4-D73B-E312-B868E50EF8A8}"/>
                </a:ext>
              </a:extLst>
            </p:cNvPr>
            <p:cNvCxnSpPr>
              <a:cxnSpLocks/>
            </p:cNvCxnSpPr>
            <p:nvPr/>
          </p:nvCxnSpPr>
          <p:spPr>
            <a:xfrm>
              <a:off x="2371725" y="2101850"/>
              <a:ext cx="1419225" cy="222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29" name="Group 28">
            <a:extLst>
              <a:ext uri="{FF2B5EF4-FFF2-40B4-BE49-F238E27FC236}">
                <a16:creationId xmlns:a16="http://schemas.microsoft.com/office/drawing/2014/main" id="{C34E5EE7-6E96-9299-A498-28E8FBBBDDCB}"/>
              </a:ext>
            </a:extLst>
          </p:cNvPr>
          <p:cNvGrpSpPr/>
          <p:nvPr/>
        </p:nvGrpSpPr>
        <p:grpSpPr>
          <a:xfrm flipV="1">
            <a:off x="3282950" y="3317875"/>
            <a:ext cx="1419225" cy="1780540"/>
            <a:chOff x="2371725" y="2082800"/>
            <a:chExt cx="1419225" cy="1780540"/>
          </a:xfrm>
        </p:grpSpPr>
        <p:cxnSp>
          <p:nvCxnSpPr>
            <p:cNvPr id="30" name="Straight Arrow Connector 29">
              <a:extLst>
                <a:ext uri="{FF2B5EF4-FFF2-40B4-BE49-F238E27FC236}">
                  <a16:creationId xmlns:a16="http://schemas.microsoft.com/office/drawing/2014/main" id="{F85673BF-B558-8D9C-8055-CE4E36B51391}"/>
                </a:ext>
              </a:extLst>
            </p:cNvPr>
            <p:cNvCxnSpPr>
              <a:cxnSpLocks/>
            </p:cNvCxnSpPr>
            <p:nvPr/>
          </p:nvCxnSpPr>
          <p:spPr>
            <a:xfrm>
              <a:off x="2406650" y="2108200"/>
              <a:ext cx="1350010" cy="1755140"/>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31" name="Straight Arrow Connector 30">
              <a:extLst>
                <a:ext uri="{FF2B5EF4-FFF2-40B4-BE49-F238E27FC236}">
                  <a16:creationId xmlns:a16="http://schemas.microsoft.com/office/drawing/2014/main" id="{C7537AA1-A7B1-FCB1-9964-80D11EF50F8B}"/>
                </a:ext>
              </a:extLst>
            </p:cNvPr>
            <p:cNvCxnSpPr>
              <a:cxnSpLocks/>
            </p:cNvCxnSpPr>
            <p:nvPr/>
          </p:nvCxnSpPr>
          <p:spPr>
            <a:xfrm>
              <a:off x="2400300" y="2089150"/>
              <a:ext cx="1352550" cy="135255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31">
              <a:extLst>
                <a:ext uri="{FF2B5EF4-FFF2-40B4-BE49-F238E27FC236}">
                  <a16:creationId xmlns:a16="http://schemas.microsoft.com/office/drawing/2014/main" id="{7B870B6E-AFBC-0F2C-B079-51627FA00356}"/>
                </a:ext>
              </a:extLst>
            </p:cNvPr>
            <p:cNvCxnSpPr>
              <a:cxnSpLocks/>
            </p:cNvCxnSpPr>
            <p:nvPr/>
          </p:nvCxnSpPr>
          <p:spPr>
            <a:xfrm>
              <a:off x="2409825" y="2082800"/>
              <a:ext cx="1368425" cy="889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5D227D1-AB22-B919-8234-3C745696D6F6}"/>
                </a:ext>
              </a:extLst>
            </p:cNvPr>
            <p:cNvCxnSpPr>
              <a:cxnSpLocks/>
            </p:cNvCxnSpPr>
            <p:nvPr/>
          </p:nvCxnSpPr>
          <p:spPr>
            <a:xfrm>
              <a:off x="2374900" y="2101850"/>
              <a:ext cx="1400175" cy="43497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5A75563A-D788-566E-52F3-A3B5B65DC975}"/>
                </a:ext>
              </a:extLst>
            </p:cNvPr>
            <p:cNvCxnSpPr>
              <a:cxnSpLocks/>
            </p:cNvCxnSpPr>
            <p:nvPr/>
          </p:nvCxnSpPr>
          <p:spPr>
            <a:xfrm>
              <a:off x="2371725" y="2101850"/>
              <a:ext cx="1419225" cy="222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35" name="Group 34">
            <a:extLst>
              <a:ext uri="{FF2B5EF4-FFF2-40B4-BE49-F238E27FC236}">
                <a16:creationId xmlns:a16="http://schemas.microsoft.com/office/drawing/2014/main" id="{7C877822-240C-A52F-5EE4-D67A3E858456}"/>
              </a:ext>
            </a:extLst>
          </p:cNvPr>
          <p:cNvGrpSpPr/>
          <p:nvPr/>
        </p:nvGrpSpPr>
        <p:grpSpPr>
          <a:xfrm flipV="1">
            <a:off x="3286125" y="3324225"/>
            <a:ext cx="1419225" cy="1739265"/>
            <a:chOff x="2371725" y="2124075"/>
            <a:chExt cx="1419225" cy="1739265"/>
          </a:xfrm>
        </p:grpSpPr>
        <p:cxnSp>
          <p:nvCxnSpPr>
            <p:cNvPr id="36" name="Straight Arrow Connector 35">
              <a:extLst>
                <a:ext uri="{FF2B5EF4-FFF2-40B4-BE49-F238E27FC236}">
                  <a16:creationId xmlns:a16="http://schemas.microsoft.com/office/drawing/2014/main" id="{6041D2EF-8303-07E2-40C4-82D663B9D729}"/>
                </a:ext>
              </a:extLst>
            </p:cNvPr>
            <p:cNvCxnSpPr>
              <a:cxnSpLocks/>
            </p:cNvCxnSpPr>
            <p:nvPr/>
          </p:nvCxnSpPr>
          <p:spPr>
            <a:xfrm>
              <a:off x="2393950" y="2558415"/>
              <a:ext cx="1362710" cy="130492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37" name="Straight Arrow Connector 36">
              <a:extLst>
                <a:ext uri="{FF2B5EF4-FFF2-40B4-BE49-F238E27FC236}">
                  <a16:creationId xmlns:a16="http://schemas.microsoft.com/office/drawing/2014/main" id="{3732BBC8-0C52-A068-DEE6-A149B54EE635}"/>
                </a:ext>
              </a:extLst>
            </p:cNvPr>
            <p:cNvCxnSpPr>
              <a:cxnSpLocks/>
            </p:cNvCxnSpPr>
            <p:nvPr/>
          </p:nvCxnSpPr>
          <p:spPr>
            <a:xfrm>
              <a:off x="2419350" y="2542540"/>
              <a:ext cx="1333500" cy="89916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a:extLst>
                <a:ext uri="{FF2B5EF4-FFF2-40B4-BE49-F238E27FC236}">
                  <a16:creationId xmlns:a16="http://schemas.microsoft.com/office/drawing/2014/main" id="{8374EB57-5A9A-8080-0A54-8AB8ECBAF9C4}"/>
                </a:ext>
              </a:extLst>
            </p:cNvPr>
            <p:cNvCxnSpPr>
              <a:cxnSpLocks/>
            </p:cNvCxnSpPr>
            <p:nvPr/>
          </p:nvCxnSpPr>
          <p:spPr>
            <a:xfrm>
              <a:off x="2378075" y="2555240"/>
              <a:ext cx="1400175" cy="4165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4FEC99-01A3-B55F-1381-5101F60E7759}"/>
                </a:ext>
              </a:extLst>
            </p:cNvPr>
            <p:cNvCxnSpPr>
              <a:cxnSpLocks/>
            </p:cNvCxnSpPr>
            <p:nvPr/>
          </p:nvCxnSpPr>
          <p:spPr>
            <a:xfrm flipV="1">
              <a:off x="2384425" y="2536825"/>
              <a:ext cx="1390650"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a:extLst>
                <a:ext uri="{FF2B5EF4-FFF2-40B4-BE49-F238E27FC236}">
                  <a16:creationId xmlns:a16="http://schemas.microsoft.com/office/drawing/2014/main" id="{F7E601EC-4A28-9DD9-DFC8-BD4263827C16}"/>
                </a:ext>
              </a:extLst>
            </p:cNvPr>
            <p:cNvCxnSpPr>
              <a:cxnSpLocks/>
            </p:cNvCxnSpPr>
            <p:nvPr/>
          </p:nvCxnSpPr>
          <p:spPr>
            <a:xfrm flipV="1">
              <a:off x="2371725" y="2124075"/>
              <a:ext cx="1419225" cy="4375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52" name="Group 51">
            <a:extLst>
              <a:ext uri="{FF2B5EF4-FFF2-40B4-BE49-F238E27FC236}">
                <a16:creationId xmlns:a16="http://schemas.microsoft.com/office/drawing/2014/main" id="{71B5B2F9-3BE1-699F-E6C9-CB31859664D3}"/>
              </a:ext>
            </a:extLst>
          </p:cNvPr>
          <p:cNvGrpSpPr/>
          <p:nvPr/>
        </p:nvGrpSpPr>
        <p:grpSpPr>
          <a:xfrm>
            <a:off x="3263900" y="3324225"/>
            <a:ext cx="1419225" cy="1739265"/>
            <a:chOff x="2371725" y="2124075"/>
            <a:chExt cx="1419225" cy="1739265"/>
          </a:xfrm>
        </p:grpSpPr>
        <p:cxnSp>
          <p:nvCxnSpPr>
            <p:cNvPr id="53" name="Straight Arrow Connector 52">
              <a:extLst>
                <a:ext uri="{FF2B5EF4-FFF2-40B4-BE49-F238E27FC236}">
                  <a16:creationId xmlns:a16="http://schemas.microsoft.com/office/drawing/2014/main" id="{B3D5B795-6BA2-1780-A0C0-E8D98DCBE6AF}"/>
                </a:ext>
              </a:extLst>
            </p:cNvPr>
            <p:cNvCxnSpPr>
              <a:cxnSpLocks/>
            </p:cNvCxnSpPr>
            <p:nvPr/>
          </p:nvCxnSpPr>
          <p:spPr>
            <a:xfrm>
              <a:off x="2393950" y="2558415"/>
              <a:ext cx="1362710" cy="130492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54" name="Straight Arrow Connector 53">
              <a:extLst>
                <a:ext uri="{FF2B5EF4-FFF2-40B4-BE49-F238E27FC236}">
                  <a16:creationId xmlns:a16="http://schemas.microsoft.com/office/drawing/2014/main" id="{2C8EA1BF-819F-149C-21D8-76755F79A009}"/>
                </a:ext>
              </a:extLst>
            </p:cNvPr>
            <p:cNvCxnSpPr>
              <a:cxnSpLocks/>
            </p:cNvCxnSpPr>
            <p:nvPr/>
          </p:nvCxnSpPr>
          <p:spPr>
            <a:xfrm>
              <a:off x="2419350" y="2542540"/>
              <a:ext cx="1333500" cy="89916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55" name="Straight Arrow Connector 54">
              <a:extLst>
                <a:ext uri="{FF2B5EF4-FFF2-40B4-BE49-F238E27FC236}">
                  <a16:creationId xmlns:a16="http://schemas.microsoft.com/office/drawing/2014/main" id="{A7173C8C-07BA-6E2D-EE59-3B51C824B9E7}"/>
                </a:ext>
              </a:extLst>
            </p:cNvPr>
            <p:cNvCxnSpPr>
              <a:cxnSpLocks/>
            </p:cNvCxnSpPr>
            <p:nvPr/>
          </p:nvCxnSpPr>
          <p:spPr>
            <a:xfrm>
              <a:off x="2378075" y="2555240"/>
              <a:ext cx="1400175" cy="4165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DF64DD4-BE10-2D6D-CDFF-E3D754B72F1D}"/>
                </a:ext>
              </a:extLst>
            </p:cNvPr>
            <p:cNvCxnSpPr>
              <a:cxnSpLocks/>
            </p:cNvCxnSpPr>
            <p:nvPr/>
          </p:nvCxnSpPr>
          <p:spPr>
            <a:xfrm flipV="1">
              <a:off x="2384425" y="2536825"/>
              <a:ext cx="1390650"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D908BE58-F2F7-AE19-E3C4-4D4FD542C593}"/>
                </a:ext>
              </a:extLst>
            </p:cNvPr>
            <p:cNvCxnSpPr>
              <a:cxnSpLocks/>
            </p:cNvCxnSpPr>
            <p:nvPr/>
          </p:nvCxnSpPr>
          <p:spPr>
            <a:xfrm flipV="1">
              <a:off x="2371725" y="2124075"/>
              <a:ext cx="1419225" cy="4375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58" name="Group 57">
            <a:extLst>
              <a:ext uri="{FF2B5EF4-FFF2-40B4-BE49-F238E27FC236}">
                <a16:creationId xmlns:a16="http://schemas.microsoft.com/office/drawing/2014/main" id="{96E961D6-64D9-F831-D42D-EDC4258A67C5}"/>
              </a:ext>
            </a:extLst>
          </p:cNvPr>
          <p:cNvGrpSpPr/>
          <p:nvPr/>
        </p:nvGrpSpPr>
        <p:grpSpPr>
          <a:xfrm>
            <a:off x="3257550" y="3324225"/>
            <a:ext cx="1403350" cy="1739265"/>
            <a:chOff x="2387600" y="2124075"/>
            <a:chExt cx="1403350" cy="1739265"/>
          </a:xfrm>
        </p:grpSpPr>
        <p:cxnSp>
          <p:nvCxnSpPr>
            <p:cNvPr id="59" name="Straight Arrow Connector 58">
              <a:extLst>
                <a:ext uri="{FF2B5EF4-FFF2-40B4-BE49-F238E27FC236}">
                  <a16:creationId xmlns:a16="http://schemas.microsoft.com/office/drawing/2014/main" id="{DAB32CCD-A28B-641E-6DA3-84E028A43323}"/>
                </a:ext>
              </a:extLst>
            </p:cNvPr>
            <p:cNvCxnSpPr>
              <a:cxnSpLocks/>
            </p:cNvCxnSpPr>
            <p:nvPr/>
          </p:nvCxnSpPr>
          <p:spPr>
            <a:xfrm>
              <a:off x="2416175" y="2955925"/>
              <a:ext cx="1340485" cy="90741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60" name="Straight Arrow Connector 59">
              <a:extLst>
                <a:ext uri="{FF2B5EF4-FFF2-40B4-BE49-F238E27FC236}">
                  <a16:creationId xmlns:a16="http://schemas.microsoft.com/office/drawing/2014/main" id="{6DAEE0B2-99D2-447A-24C3-6DFA11E728CC}"/>
                </a:ext>
              </a:extLst>
            </p:cNvPr>
            <p:cNvCxnSpPr>
              <a:cxnSpLocks/>
            </p:cNvCxnSpPr>
            <p:nvPr/>
          </p:nvCxnSpPr>
          <p:spPr>
            <a:xfrm>
              <a:off x="2390775" y="2936875"/>
              <a:ext cx="1362075" cy="504825"/>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61" name="Straight Arrow Connector 60">
              <a:extLst>
                <a:ext uri="{FF2B5EF4-FFF2-40B4-BE49-F238E27FC236}">
                  <a16:creationId xmlns:a16="http://schemas.microsoft.com/office/drawing/2014/main" id="{5C13C934-1348-D484-2EEC-57B78CE2C3CE}"/>
                </a:ext>
              </a:extLst>
            </p:cNvPr>
            <p:cNvCxnSpPr>
              <a:cxnSpLocks/>
            </p:cNvCxnSpPr>
            <p:nvPr/>
          </p:nvCxnSpPr>
          <p:spPr>
            <a:xfrm>
              <a:off x="2416175" y="2949575"/>
              <a:ext cx="1362075" cy="222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300B086-72D5-A8A3-6129-CD13D2B9F7E2}"/>
                </a:ext>
              </a:extLst>
            </p:cNvPr>
            <p:cNvCxnSpPr>
              <a:cxnSpLocks/>
            </p:cNvCxnSpPr>
            <p:nvPr/>
          </p:nvCxnSpPr>
          <p:spPr>
            <a:xfrm flipV="1">
              <a:off x="2387600" y="2536825"/>
              <a:ext cx="1387475" cy="42545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63" name="Straight Arrow Connector 62">
              <a:extLst>
                <a:ext uri="{FF2B5EF4-FFF2-40B4-BE49-F238E27FC236}">
                  <a16:creationId xmlns:a16="http://schemas.microsoft.com/office/drawing/2014/main" id="{93BF9E21-45A0-FE27-4472-85789E6479EC}"/>
                </a:ext>
              </a:extLst>
            </p:cNvPr>
            <p:cNvCxnSpPr>
              <a:cxnSpLocks/>
            </p:cNvCxnSpPr>
            <p:nvPr/>
          </p:nvCxnSpPr>
          <p:spPr>
            <a:xfrm flipV="1">
              <a:off x="2393950" y="2124075"/>
              <a:ext cx="1397000" cy="8636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69" name="Group 68">
            <a:extLst>
              <a:ext uri="{FF2B5EF4-FFF2-40B4-BE49-F238E27FC236}">
                <a16:creationId xmlns:a16="http://schemas.microsoft.com/office/drawing/2014/main" id="{EF32D4B4-8797-7CED-A1FA-84E35E88ADBB}"/>
              </a:ext>
            </a:extLst>
          </p:cNvPr>
          <p:cNvGrpSpPr/>
          <p:nvPr/>
        </p:nvGrpSpPr>
        <p:grpSpPr>
          <a:xfrm>
            <a:off x="7267575" y="3273425"/>
            <a:ext cx="1419225" cy="1780540"/>
            <a:chOff x="2371725" y="2082800"/>
            <a:chExt cx="1419225" cy="1780540"/>
          </a:xfrm>
        </p:grpSpPr>
        <p:cxnSp>
          <p:nvCxnSpPr>
            <p:cNvPr id="70" name="Straight Arrow Connector 69">
              <a:extLst>
                <a:ext uri="{FF2B5EF4-FFF2-40B4-BE49-F238E27FC236}">
                  <a16:creationId xmlns:a16="http://schemas.microsoft.com/office/drawing/2014/main" id="{227DE23C-7084-D6C1-F7E8-303569625637}"/>
                </a:ext>
              </a:extLst>
            </p:cNvPr>
            <p:cNvCxnSpPr>
              <a:cxnSpLocks/>
            </p:cNvCxnSpPr>
            <p:nvPr/>
          </p:nvCxnSpPr>
          <p:spPr>
            <a:xfrm>
              <a:off x="2406650" y="2108200"/>
              <a:ext cx="1350010" cy="1755140"/>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71" name="Straight Arrow Connector 70">
              <a:extLst>
                <a:ext uri="{FF2B5EF4-FFF2-40B4-BE49-F238E27FC236}">
                  <a16:creationId xmlns:a16="http://schemas.microsoft.com/office/drawing/2014/main" id="{DC8A548C-5DE1-A255-BE43-646257DE64D4}"/>
                </a:ext>
              </a:extLst>
            </p:cNvPr>
            <p:cNvCxnSpPr>
              <a:cxnSpLocks/>
            </p:cNvCxnSpPr>
            <p:nvPr/>
          </p:nvCxnSpPr>
          <p:spPr>
            <a:xfrm>
              <a:off x="2400300" y="2089150"/>
              <a:ext cx="1352550" cy="135255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72" name="Straight Arrow Connector 71">
              <a:extLst>
                <a:ext uri="{FF2B5EF4-FFF2-40B4-BE49-F238E27FC236}">
                  <a16:creationId xmlns:a16="http://schemas.microsoft.com/office/drawing/2014/main" id="{B06CB1DE-0A31-7CF9-3179-DEE4421DEC0B}"/>
                </a:ext>
              </a:extLst>
            </p:cNvPr>
            <p:cNvCxnSpPr>
              <a:cxnSpLocks/>
            </p:cNvCxnSpPr>
            <p:nvPr/>
          </p:nvCxnSpPr>
          <p:spPr>
            <a:xfrm>
              <a:off x="2409825" y="2082800"/>
              <a:ext cx="1368425" cy="889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B7417B1-4FBC-9FE2-2047-731F80FD1465}"/>
                </a:ext>
              </a:extLst>
            </p:cNvPr>
            <p:cNvCxnSpPr>
              <a:cxnSpLocks/>
            </p:cNvCxnSpPr>
            <p:nvPr/>
          </p:nvCxnSpPr>
          <p:spPr>
            <a:xfrm>
              <a:off x="2374900" y="2101850"/>
              <a:ext cx="1400175" cy="43497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id="{2345BDAB-E457-50DE-8FA3-587207700D86}"/>
                </a:ext>
              </a:extLst>
            </p:cNvPr>
            <p:cNvCxnSpPr>
              <a:cxnSpLocks/>
            </p:cNvCxnSpPr>
            <p:nvPr/>
          </p:nvCxnSpPr>
          <p:spPr>
            <a:xfrm>
              <a:off x="2371725" y="2101850"/>
              <a:ext cx="1419225" cy="222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75" name="Group 74">
            <a:extLst>
              <a:ext uri="{FF2B5EF4-FFF2-40B4-BE49-F238E27FC236}">
                <a16:creationId xmlns:a16="http://schemas.microsoft.com/office/drawing/2014/main" id="{0D258FC4-CF37-AA2A-CC64-BA80229884F9}"/>
              </a:ext>
            </a:extLst>
          </p:cNvPr>
          <p:cNvGrpSpPr/>
          <p:nvPr/>
        </p:nvGrpSpPr>
        <p:grpSpPr>
          <a:xfrm flipV="1">
            <a:off x="7283450" y="3298825"/>
            <a:ext cx="1419225" cy="1780540"/>
            <a:chOff x="2371725" y="2082800"/>
            <a:chExt cx="1419225" cy="1780540"/>
          </a:xfrm>
        </p:grpSpPr>
        <p:cxnSp>
          <p:nvCxnSpPr>
            <p:cNvPr id="76" name="Straight Arrow Connector 75">
              <a:extLst>
                <a:ext uri="{FF2B5EF4-FFF2-40B4-BE49-F238E27FC236}">
                  <a16:creationId xmlns:a16="http://schemas.microsoft.com/office/drawing/2014/main" id="{261B4AFF-B393-583C-E85C-FD93FF87F76F}"/>
                </a:ext>
              </a:extLst>
            </p:cNvPr>
            <p:cNvCxnSpPr>
              <a:cxnSpLocks/>
            </p:cNvCxnSpPr>
            <p:nvPr/>
          </p:nvCxnSpPr>
          <p:spPr>
            <a:xfrm>
              <a:off x="2406650" y="2108200"/>
              <a:ext cx="1350010" cy="1755140"/>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77" name="Straight Arrow Connector 76">
              <a:extLst>
                <a:ext uri="{FF2B5EF4-FFF2-40B4-BE49-F238E27FC236}">
                  <a16:creationId xmlns:a16="http://schemas.microsoft.com/office/drawing/2014/main" id="{C9D05D7C-AD58-1D19-1A14-1072DAF83A49}"/>
                </a:ext>
              </a:extLst>
            </p:cNvPr>
            <p:cNvCxnSpPr>
              <a:cxnSpLocks/>
            </p:cNvCxnSpPr>
            <p:nvPr/>
          </p:nvCxnSpPr>
          <p:spPr>
            <a:xfrm>
              <a:off x="2400300" y="2089150"/>
              <a:ext cx="1352550" cy="135255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78" name="Straight Arrow Connector 77">
              <a:extLst>
                <a:ext uri="{FF2B5EF4-FFF2-40B4-BE49-F238E27FC236}">
                  <a16:creationId xmlns:a16="http://schemas.microsoft.com/office/drawing/2014/main" id="{F593C6D2-AA7E-5735-0FFA-D445B3B0593B}"/>
                </a:ext>
              </a:extLst>
            </p:cNvPr>
            <p:cNvCxnSpPr>
              <a:cxnSpLocks/>
            </p:cNvCxnSpPr>
            <p:nvPr/>
          </p:nvCxnSpPr>
          <p:spPr>
            <a:xfrm>
              <a:off x="2409825" y="2082800"/>
              <a:ext cx="1368425" cy="889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E0C71EC-EA81-3498-DBC2-0EE41525C09D}"/>
                </a:ext>
              </a:extLst>
            </p:cNvPr>
            <p:cNvCxnSpPr>
              <a:cxnSpLocks/>
            </p:cNvCxnSpPr>
            <p:nvPr/>
          </p:nvCxnSpPr>
          <p:spPr>
            <a:xfrm>
              <a:off x="2374900" y="2101850"/>
              <a:ext cx="1400175" cy="43497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0" name="Straight Arrow Connector 79">
              <a:extLst>
                <a:ext uri="{FF2B5EF4-FFF2-40B4-BE49-F238E27FC236}">
                  <a16:creationId xmlns:a16="http://schemas.microsoft.com/office/drawing/2014/main" id="{88580FCF-4B29-B137-5ACA-FDA9EB62CFDA}"/>
                </a:ext>
              </a:extLst>
            </p:cNvPr>
            <p:cNvCxnSpPr>
              <a:cxnSpLocks/>
            </p:cNvCxnSpPr>
            <p:nvPr/>
          </p:nvCxnSpPr>
          <p:spPr>
            <a:xfrm>
              <a:off x="2371725" y="2101850"/>
              <a:ext cx="1419225" cy="222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81" name="Group 80">
            <a:extLst>
              <a:ext uri="{FF2B5EF4-FFF2-40B4-BE49-F238E27FC236}">
                <a16:creationId xmlns:a16="http://schemas.microsoft.com/office/drawing/2014/main" id="{3A57CD08-D786-686D-0F81-902D409852AE}"/>
              </a:ext>
            </a:extLst>
          </p:cNvPr>
          <p:cNvGrpSpPr/>
          <p:nvPr/>
        </p:nvGrpSpPr>
        <p:grpSpPr>
          <a:xfrm flipV="1">
            <a:off x="7286625" y="3305175"/>
            <a:ext cx="1419225" cy="1739265"/>
            <a:chOff x="2371725" y="2124075"/>
            <a:chExt cx="1419225" cy="1739265"/>
          </a:xfrm>
        </p:grpSpPr>
        <p:cxnSp>
          <p:nvCxnSpPr>
            <p:cNvPr id="82" name="Straight Arrow Connector 81">
              <a:extLst>
                <a:ext uri="{FF2B5EF4-FFF2-40B4-BE49-F238E27FC236}">
                  <a16:creationId xmlns:a16="http://schemas.microsoft.com/office/drawing/2014/main" id="{AEDDA5CE-4C21-4AE5-52B8-E6FA24778782}"/>
                </a:ext>
              </a:extLst>
            </p:cNvPr>
            <p:cNvCxnSpPr>
              <a:cxnSpLocks/>
            </p:cNvCxnSpPr>
            <p:nvPr/>
          </p:nvCxnSpPr>
          <p:spPr>
            <a:xfrm>
              <a:off x="2393950" y="2558415"/>
              <a:ext cx="1362710" cy="130492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83" name="Straight Arrow Connector 82">
              <a:extLst>
                <a:ext uri="{FF2B5EF4-FFF2-40B4-BE49-F238E27FC236}">
                  <a16:creationId xmlns:a16="http://schemas.microsoft.com/office/drawing/2014/main" id="{87074299-BF68-40E1-A314-C47BB546AA7E}"/>
                </a:ext>
              </a:extLst>
            </p:cNvPr>
            <p:cNvCxnSpPr>
              <a:cxnSpLocks/>
            </p:cNvCxnSpPr>
            <p:nvPr/>
          </p:nvCxnSpPr>
          <p:spPr>
            <a:xfrm>
              <a:off x="2419350" y="2542540"/>
              <a:ext cx="1333500" cy="89916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84" name="Straight Arrow Connector 83">
              <a:extLst>
                <a:ext uri="{FF2B5EF4-FFF2-40B4-BE49-F238E27FC236}">
                  <a16:creationId xmlns:a16="http://schemas.microsoft.com/office/drawing/2014/main" id="{66B75A42-9CAB-C72F-4C82-7434A9ECA098}"/>
                </a:ext>
              </a:extLst>
            </p:cNvPr>
            <p:cNvCxnSpPr>
              <a:cxnSpLocks/>
            </p:cNvCxnSpPr>
            <p:nvPr/>
          </p:nvCxnSpPr>
          <p:spPr>
            <a:xfrm>
              <a:off x="2378075" y="2555240"/>
              <a:ext cx="1400175" cy="4165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910A808-C7A8-76BA-7D28-388788D28631}"/>
                </a:ext>
              </a:extLst>
            </p:cNvPr>
            <p:cNvCxnSpPr>
              <a:cxnSpLocks/>
            </p:cNvCxnSpPr>
            <p:nvPr/>
          </p:nvCxnSpPr>
          <p:spPr>
            <a:xfrm flipV="1">
              <a:off x="2384425" y="2536825"/>
              <a:ext cx="1390650"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6" name="Straight Arrow Connector 85">
              <a:extLst>
                <a:ext uri="{FF2B5EF4-FFF2-40B4-BE49-F238E27FC236}">
                  <a16:creationId xmlns:a16="http://schemas.microsoft.com/office/drawing/2014/main" id="{6F18A705-D97B-0449-2E58-BA6F0E11C422}"/>
                </a:ext>
              </a:extLst>
            </p:cNvPr>
            <p:cNvCxnSpPr>
              <a:cxnSpLocks/>
            </p:cNvCxnSpPr>
            <p:nvPr/>
          </p:nvCxnSpPr>
          <p:spPr>
            <a:xfrm flipV="1">
              <a:off x="2371725" y="2124075"/>
              <a:ext cx="1419225" cy="4375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87" name="Group 86">
            <a:extLst>
              <a:ext uri="{FF2B5EF4-FFF2-40B4-BE49-F238E27FC236}">
                <a16:creationId xmlns:a16="http://schemas.microsoft.com/office/drawing/2014/main" id="{EC4B985F-7820-3129-1471-16A45A4F6E1B}"/>
              </a:ext>
            </a:extLst>
          </p:cNvPr>
          <p:cNvGrpSpPr/>
          <p:nvPr/>
        </p:nvGrpSpPr>
        <p:grpSpPr>
          <a:xfrm>
            <a:off x="7264400" y="3305175"/>
            <a:ext cx="1419225" cy="1739265"/>
            <a:chOff x="2371725" y="2124075"/>
            <a:chExt cx="1419225" cy="1739265"/>
          </a:xfrm>
        </p:grpSpPr>
        <p:cxnSp>
          <p:nvCxnSpPr>
            <p:cNvPr id="88" name="Straight Arrow Connector 87">
              <a:extLst>
                <a:ext uri="{FF2B5EF4-FFF2-40B4-BE49-F238E27FC236}">
                  <a16:creationId xmlns:a16="http://schemas.microsoft.com/office/drawing/2014/main" id="{38173280-7A9E-88AF-425E-0F89A39FAC95}"/>
                </a:ext>
              </a:extLst>
            </p:cNvPr>
            <p:cNvCxnSpPr>
              <a:cxnSpLocks/>
            </p:cNvCxnSpPr>
            <p:nvPr/>
          </p:nvCxnSpPr>
          <p:spPr>
            <a:xfrm>
              <a:off x="2393950" y="2558415"/>
              <a:ext cx="1362710" cy="130492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89" name="Straight Arrow Connector 88">
              <a:extLst>
                <a:ext uri="{FF2B5EF4-FFF2-40B4-BE49-F238E27FC236}">
                  <a16:creationId xmlns:a16="http://schemas.microsoft.com/office/drawing/2014/main" id="{5FC9A814-82CD-A026-6377-6C07F8B0C720}"/>
                </a:ext>
              </a:extLst>
            </p:cNvPr>
            <p:cNvCxnSpPr>
              <a:cxnSpLocks/>
            </p:cNvCxnSpPr>
            <p:nvPr/>
          </p:nvCxnSpPr>
          <p:spPr>
            <a:xfrm>
              <a:off x="2419350" y="2542540"/>
              <a:ext cx="1333500" cy="89916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90" name="Straight Arrow Connector 89">
              <a:extLst>
                <a:ext uri="{FF2B5EF4-FFF2-40B4-BE49-F238E27FC236}">
                  <a16:creationId xmlns:a16="http://schemas.microsoft.com/office/drawing/2014/main" id="{CE84F56D-0A41-705A-5E38-B011D0C1E5BD}"/>
                </a:ext>
              </a:extLst>
            </p:cNvPr>
            <p:cNvCxnSpPr>
              <a:cxnSpLocks/>
            </p:cNvCxnSpPr>
            <p:nvPr/>
          </p:nvCxnSpPr>
          <p:spPr>
            <a:xfrm>
              <a:off x="2378075" y="2555240"/>
              <a:ext cx="1400175" cy="4165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6B4FA-6207-9316-DBFA-D190973212E8}"/>
                </a:ext>
              </a:extLst>
            </p:cNvPr>
            <p:cNvCxnSpPr>
              <a:cxnSpLocks/>
            </p:cNvCxnSpPr>
            <p:nvPr/>
          </p:nvCxnSpPr>
          <p:spPr>
            <a:xfrm flipV="1">
              <a:off x="2384425" y="2536825"/>
              <a:ext cx="1390650"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2" name="Straight Arrow Connector 91">
              <a:extLst>
                <a:ext uri="{FF2B5EF4-FFF2-40B4-BE49-F238E27FC236}">
                  <a16:creationId xmlns:a16="http://schemas.microsoft.com/office/drawing/2014/main" id="{98B00DD5-D508-B8C1-037D-2A8A23F91597}"/>
                </a:ext>
              </a:extLst>
            </p:cNvPr>
            <p:cNvCxnSpPr>
              <a:cxnSpLocks/>
            </p:cNvCxnSpPr>
            <p:nvPr/>
          </p:nvCxnSpPr>
          <p:spPr>
            <a:xfrm flipV="1">
              <a:off x="2371725" y="2124075"/>
              <a:ext cx="1419225" cy="4375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93" name="Group 92">
            <a:extLst>
              <a:ext uri="{FF2B5EF4-FFF2-40B4-BE49-F238E27FC236}">
                <a16:creationId xmlns:a16="http://schemas.microsoft.com/office/drawing/2014/main" id="{E4CB9A6F-D5D1-CF13-7AA0-C7690593F3DD}"/>
              </a:ext>
            </a:extLst>
          </p:cNvPr>
          <p:cNvGrpSpPr/>
          <p:nvPr/>
        </p:nvGrpSpPr>
        <p:grpSpPr>
          <a:xfrm>
            <a:off x="7258050" y="3305175"/>
            <a:ext cx="1403350" cy="1739265"/>
            <a:chOff x="2387600" y="2124075"/>
            <a:chExt cx="1403350" cy="1739265"/>
          </a:xfrm>
        </p:grpSpPr>
        <p:cxnSp>
          <p:nvCxnSpPr>
            <p:cNvPr id="94" name="Straight Arrow Connector 93">
              <a:extLst>
                <a:ext uri="{FF2B5EF4-FFF2-40B4-BE49-F238E27FC236}">
                  <a16:creationId xmlns:a16="http://schemas.microsoft.com/office/drawing/2014/main" id="{FDA46CAD-2A58-A658-95BE-5BD4A0FC7690}"/>
                </a:ext>
              </a:extLst>
            </p:cNvPr>
            <p:cNvCxnSpPr>
              <a:cxnSpLocks/>
            </p:cNvCxnSpPr>
            <p:nvPr/>
          </p:nvCxnSpPr>
          <p:spPr>
            <a:xfrm>
              <a:off x="2416175" y="2955925"/>
              <a:ext cx="1340485" cy="90741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95" name="Straight Arrow Connector 94">
              <a:extLst>
                <a:ext uri="{FF2B5EF4-FFF2-40B4-BE49-F238E27FC236}">
                  <a16:creationId xmlns:a16="http://schemas.microsoft.com/office/drawing/2014/main" id="{9CF9D234-5C24-7E20-C631-90D451374438}"/>
                </a:ext>
              </a:extLst>
            </p:cNvPr>
            <p:cNvCxnSpPr>
              <a:cxnSpLocks/>
            </p:cNvCxnSpPr>
            <p:nvPr/>
          </p:nvCxnSpPr>
          <p:spPr>
            <a:xfrm>
              <a:off x="2390775" y="2936875"/>
              <a:ext cx="1362075" cy="504825"/>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96" name="Straight Arrow Connector 95">
              <a:extLst>
                <a:ext uri="{FF2B5EF4-FFF2-40B4-BE49-F238E27FC236}">
                  <a16:creationId xmlns:a16="http://schemas.microsoft.com/office/drawing/2014/main" id="{11D503D2-9B6F-5F59-E820-324CB0BBC969}"/>
                </a:ext>
              </a:extLst>
            </p:cNvPr>
            <p:cNvCxnSpPr>
              <a:cxnSpLocks/>
            </p:cNvCxnSpPr>
            <p:nvPr/>
          </p:nvCxnSpPr>
          <p:spPr>
            <a:xfrm>
              <a:off x="2416175" y="2949575"/>
              <a:ext cx="1362075" cy="222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6B35EA53-B4C4-097D-A031-6018253B4A10}"/>
                </a:ext>
              </a:extLst>
            </p:cNvPr>
            <p:cNvCxnSpPr>
              <a:cxnSpLocks/>
            </p:cNvCxnSpPr>
            <p:nvPr/>
          </p:nvCxnSpPr>
          <p:spPr>
            <a:xfrm flipV="1">
              <a:off x="2387600" y="2536825"/>
              <a:ext cx="1387475" cy="42545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8" name="Straight Arrow Connector 97">
              <a:extLst>
                <a:ext uri="{FF2B5EF4-FFF2-40B4-BE49-F238E27FC236}">
                  <a16:creationId xmlns:a16="http://schemas.microsoft.com/office/drawing/2014/main" id="{6FFF5EAD-0833-ACC9-925B-556882D99669}"/>
                </a:ext>
              </a:extLst>
            </p:cNvPr>
            <p:cNvCxnSpPr>
              <a:cxnSpLocks/>
            </p:cNvCxnSpPr>
            <p:nvPr/>
          </p:nvCxnSpPr>
          <p:spPr>
            <a:xfrm flipV="1">
              <a:off x="2393950" y="2124075"/>
              <a:ext cx="1397000" cy="8636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696557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D693F-E964-AACE-A5B2-00BB624DDA43}"/>
              </a:ext>
            </a:extLst>
          </p:cNvPr>
          <p:cNvSpPr>
            <a:spLocks noGrp="1"/>
          </p:cNvSpPr>
          <p:nvPr>
            <p:ph type="title"/>
          </p:nvPr>
        </p:nvSpPr>
        <p:spPr>
          <a:xfrm>
            <a:off x="1235964" y="585216"/>
            <a:ext cx="9720072" cy="1499616"/>
          </a:xfrm>
        </p:spPr>
        <p:txBody>
          <a:bodyPr/>
          <a:lstStyle/>
          <a:p>
            <a:pPr algn="ctr"/>
            <a:r>
              <a:rPr lang="en-US" dirty="0"/>
              <a:t>The many mishaps of merging data</a:t>
            </a:r>
          </a:p>
        </p:txBody>
      </p:sp>
      <p:sp>
        <p:nvSpPr>
          <p:cNvPr id="4" name="Slide Number Placeholder 3">
            <a:extLst>
              <a:ext uri="{FF2B5EF4-FFF2-40B4-BE49-F238E27FC236}">
                <a16:creationId xmlns:a16="http://schemas.microsoft.com/office/drawing/2014/main" id="{46AA767B-B8C8-7680-3FB4-7376D97A466A}"/>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47</a:t>
            </a:fld>
            <a:endParaRPr lang="en-US">
              <a:solidFill>
                <a:prstClr val="black">
                  <a:lumMod val="95000"/>
                  <a:lumOff val="5000"/>
                </a:prstClr>
              </a:solidFill>
            </a:endParaRPr>
          </a:p>
        </p:txBody>
      </p:sp>
      <p:pic>
        <p:nvPicPr>
          <p:cNvPr id="6" name="Picture 5">
            <a:extLst>
              <a:ext uri="{FF2B5EF4-FFF2-40B4-BE49-F238E27FC236}">
                <a16:creationId xmlns:a16="http://schemas.microsoft.com/office/drawing/2014/main" id="{B4D06720-274E-87BA-9DCF-9C528FE932E5}"/>
              </a:ext>
            </a:extLst>
          </p:cNvPr>
          <p:cNvPicPr>
            <a:picLocks noChangeAspect="1"/>
          </p:cNvPicPr>
          <p:nvPr/>
        </p:nvPicPr>
        <p:blipFill>
          <a:blip r:embed="rId2"/>
          <a:stretch>
            <a:fillRect/>
          </a:stretch>
        </p:blipFill>
        <p:spPr>
          <a:xfrm>
            <a:off x="8216171" y="2588975"/>
            <a:ext cx="3657600" cy="1965108"/>
          </a:xfrm>
          <a:prstGeom prst="rect">
            <a:avLst/>
          </a:prstGeom>
          <a:ln w="19050" cap="sq">
            <a:solidFill>
              <a:srgbClr val="000000"/>
            </a:solidFill>
            <a:miter lim="800000"/>
          </a:ln>
          <a:effectLst>
            <a:outerShdw blurRad="57150" dist="50800" dir="2700000" algn="tl" rotWithShape="0">
              <a:srgbClr val="000000">
                <a:alpha val="40000"/>
              </a:srgbClr>
            </a:outerShdw>
          </a:effectLst>
        </p:spPr>
      </p:pic>
      <p:pic>
        <p:nvPicPr>
          <p:cNvPr id="8" name="Picture 7">
            <a:extLst>
              <a:ext uri="{FF2B5EF4-FFF2-40B4-BE49-F238E27FC236}">
                <a16:creationId xmlns:a16="http://schemas.microsoft.com/office/drawing/2014/main" id="{E9BA5FC8-73F9-A4A4-F667-8A1ACFD7A494}"/>
              </a:ext>
            </a:extLst>
          </p:cNvPr>
          <p:cNvPicPr>
            <a:picLocks noChangeAspect="1"/>
          </p:cNvPicPr>
          <p:nvPr/>
        </p:nvPicPr>
        <p:blipFill rotWithShape="1">
          <a:blip r:embed="rId3"/>
          <a:srcRect t="22395"/>
          <a:stretch/>
        </p:blipFill>
        <p:spPr>
          <a:xfrm>
            <a:off x="291081" y="2582618"/>
            <a:ext cx="3657600" cy="1977822"/>
          </a:xfrm>
          <a:prstGeom prst="rect">
            <a:avLst/>
          </a:prstGeom>
          <a:ln w="19050" cap="sq">
            <a:solidFill>
              <a:srgbClr val="000000"/>
            </a:solidFill>
            <a:miter lim="800000"/>
          </a:ln>
          <a:effectLst>
            <a:outerShdw blurRad="57150" dist="50800" dir="2700000" algn="tl" rotWithShape="0">
              <a:srgbClr val="000000">
                <a:alpha val="40000"/>
              </a:srgbClr>
            </a:outerShdw>
          </a:effectLst>
        </p:spPr>
      </p:pic>
      <p:pic>
        <p:nvPicPr>
          <p:cNvPr id="10" name="Picture 9">
            <a:extLst>
              <a:ext uri="{FF2B5EF4-FFF2-40B4-BE49-F238E27FC236}">
                <a16:creationId xmlns:a16="http://schemas.microsoft.com/office/drawing/2014/main" id="{26E94E73-4F57-59E5-E2B1-3E653569DEB9}"/>
              </a:ext>
            </a:extLst>
          </p:cNvPr>
          <p:cNvPicPr>
            <a:picLocks noChangeAspect="1"/>
          </p:cNvPicPr>
          <p:nvPr/>
        </p:nvPicPr>
        <p:blipFill rotWithShape="1">
          <a:blip r:embed="rId4"/>
          <a:srcRect l="9632" t="17420" r="9741" b="4659"/>
          <a:stretch/>
        </p:blipFill>
        <p:spPr>
          <a:xfrm>
            <a:off x="4221147" y="2568710"/>
            <a:ext cx="3722558" cy="2005638"/>
          </a:xfrm>
          <a:prstGeom prst="rect">
            <a:avLst/>
          </a:prstGeom>
          <a:ln w="19050" cap="sq">
            <a:solidFill>
              <a:srgbClr val="000000"/>
            </a:solidFill>
            <a:miter lim="800000"/>
          </a:ln>
          <a:effectLst>
            <a:outerShdw blurRad="57150" dist="50800" dir="2700000" algn="tl" rotWithShape="0">
              <a:srgbClr val="000000">
                <a:alpha val="40000"/>
              </a:srgbClr>
            </a:outerShdw>
          </a:effectLst>
        </p:spPr>
      </p:pic>
      <p:grpSp>
        <p:nvGrpSpPr>
          <p:cNvPr id="11" name="Group 10">
            <a:extLst>
              <a:ext uri="{FF2B5EF4-FFF2-40B4-BE49-F238E27FC236}">
                <a16:creationId xmlns:a16="http://schemas.microsoft.com/office/drawing/2014/main" id="{D9758362-8658-6F7A-A256-1718D9D4F936}"/>
              </a:ext>
            </a:extLst>
          </p:cNvPr>
          <p:cNvGrpSpPr/>
          <p:nvPr/>
        </p:nvGrpSpPr>
        <p:grpSpPr>
          <a:xfrm>
            <a:off x="8569381" y="4823507"/>
            <a:ext cx="3067472" cy="850339"/>
            <a:chOff x="896764" y="1732048"/>
            <a:chExt cx="2365216" cy="1246648"/>
          </a:xfrm>
        </p:grpSpPr>
        <p:sp>
          <p:nvSpPr>
            <p:cNvPr id="12" name="Rounded Rectangular Callout 7">
              <a:extLst>
                <a:ext uri="{FF2B5EF4-FFF2-40B4-BE49-F238E27FC236}">
                  <a16:creationId xmlns:a16="http://schemas.microsoft.com/office/drawing/2014/main" id="{2E399FB5-F887-33EA-CA06-776257AE7F16}"/>
                </a:ext>
              </a:extLst>
            </p:cNvPr>
            <p:cNvSpPr/>
            <p:nvPr/>
          </p:nvSpPr>
          <p:spPr>
            <a:xfrm>
              <a:off x="896764" y="1732048"/>
              <a:ext cx="2365216" cy="1246648"/>
            </a:xfrm>
            <a:prstGeom prst="roundRect">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sp>
          <p:nvSpPr>
            <p:cNvPr id="13" name="TextBox 8">
              <a:extLst>
                <a:ext uri="{FF2B5EF4-FFF2-40B4-BE49-F238E27FC236}">
                  <a16:creationId xmlns:a16="http://schemas.microsoft.com/office/drawing/2014/main" id="{D93E94C0-43A3-0E0D-1099-C64E4633C6FA}"/>
                </a:ext>
              </a:extLst>
            </p:cNvPr>
            <p:cNvSpPr txBox="1"/>
            <p:nvPr/>
          </p:nvSpPr>
          <p:spPr>
            <a:xfrm>
              <a:off x="896764" y="1921627"/>
              <a:ext cx="2365216" cy="85731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chemeClr val="bg1"/>
                  </a:solidFill>
                </a:rPr>
                <a:t>Row Duplication</a:t>
              </a:r>
            </a:p>
          </p:txBody>
        </p:sp>
      </p:grpSp>
      <p:grpSp>
        <p:nvGrpSpPr>
          <p:cNvPr id="14" name="Group 13">
            <a:extLst>
              <a:ext uri="{FF2B5EF4-FFF2-40B4-BE49-F238E27FC236}">
                <a16:creationId xmlns:a16="http://schemas.microsoft.com/office/drawing/2014/main" id="{04C2D35F-B21D-06C0-5A7B-B5BEFC40203F}"/>
              </a:ext>
            </a:extLst>
          </p:cNvPr>
          <p:cNvGrpSpPr/>
          <p:nvPr/>
        </p:nvGrpSpPr>
        <p:grpSpPr>
          <a:xfrm>
            <a:off x="664545" y="4816300"/>
            <a:ext cx="2856879" cy="831813"/>
            <a:chOff x="896764" y="1732048"/>
            <a:chExt cx="2365216" cy="1246648"/>
          </a:xfrm>
        </p:grpSpPr>
        <p:sp>
          <p:nvSpPr>
            <p:cNvPr id="15" name="Rounded Rectangular Callout 7">
              <a:extLst>
                <a:ext uri="{FF2B5EF4-FFF2-40B4-BE49-F238E27FC236}">
                  <a16:creationId xmlns:a16="http://schemas.microsoft.com/office/drawing/2014/main" id="{CB1B4F48-F530-2BD0-D904-2AC2012253F0}"/>
                </a:ext>
              </a:extLst>
            </p:cNvPr>
            <p:cNvSpPr/>
            <p:nvPr/>
          </p:nvSpPr>
          <p:spPr>
            <a:xfrm>
              <a:off x="896764" y="1732048"/>
              <a:ext cx="2365216" cy="1246648"/>
            </a:xfrm>
            <a:prstGeom prst="roundRect">
              <a:avLst/>
            </a:prstGeom>
            <a:solidFill>
              <a:srgbClr val="A0BCE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sp>
          <p:nvSpPr>
            <p:cNvPr id="16" name="TextBox 8">
              <a:extLst>
                <a:ext uri="{FF2B5EF4-FFF2-40B4-BE49-F238E27FC236}">
                  <a16:creationId xmlns:a16="http://schemas.microsoft.com/office/drawing/2014/main" id="{7BA59CA8-9C44-0A74-BFF4-264B03ED0413}"/>
                </a:ext>
              </a:extLst>
            </p:cNvPr>
            <p:cNvSpPr txBox="1"/>
            <p:nvPr/>
          </p:nvSpPr>
          <p:spPr>
            <a:xfrm>
              <a:off x="896764" y="1912079"/>
              <a:ext cx="2365216" cy="87640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chemeClr val="bg1"/>
                  </a:solidFill>
                </a:rPr>
                <a:t>Missing Data</a:t>
              </a:r>
            </a:p>
          </p:txBody>
        </p:sp>
      </p:grpSp>
      <p:grpSp>
        <p:nvGrpSpPr>
          <p:cNvPr id="17" name="Group 16">
            <a:extLst>
              <a:ext uri="{FF2B5EF4-FFF2-40B4-BE49-F238E27FC236}">
                <a16:creationId xmlns:a16="http://schemas.microsoft.com/office/drawing/2014/main" id="{01DBC7BB-2690-BC57-4366-675F2756B532}"/>
              </a:ext>
            </a:extLst>
          </p:cNvPr>
          <p:cNvGrpSpPr/>
          <p:nvPr/>
        </p:nvGrpSpPr>
        <p:grpSpPr>
          <a:xfrm>
            <a:off x="4609261" y="4471779"/>
            <a:ext cx="2856879" cy="1569660"/>
            <a:chOff x="896764" y="1174050"/>
            <a:chExt cx="2365216" cy="2352468"/>
          </a:xfrm>
        </p:grpSpPr>
        <p:sp>
          <p:nvSpPr>
            <p:cNvPr id="18" name="Rounded Rectangular Callout 7">
              <a:extLst>
                <a:ext uri="{FF2B5EF4-FFF2-40B4-BE49-F238E27FC236}">
                  <a16:creationId xmlns:a16="http://schemas.microsoft.com/office/drawing/2014/main" id="{54F87AEF-C83F-AB5A-3DCD-8458FCCA66A3}"/>
                </a:ext>
              </a:extLst>
            </p:cNvPr>
            <p:cNvSpPr/>
            <p:nvPr/>
          </p:nvSpPr>
          <p:spPr>
            <a:xfrm>
              <a:off x="896764" y="1732047"/>
              <a:ext cx="2365216" cy="1246648"/>
            </a:xfrm>
            <a:prstGeom prst="roundRect">
              <a:avLst/>
            </a:prstGeom>
            <a:solidFill>
              <a:srgbClr val="E6A09E"/>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sp>
          <p:nvSpPr>
            <p:cNvPr id="19" name="TextBox 8">
              <a:extLst>
                <a:ext uri="{FF2B5EF4-FFF2-40B4-BE49-F238E27FC236}">
                  <a16:creationId xmlns:a16="http://schemas.microsoft.com/office/drawing/2014/main" id="{D9BD3735-CC24-5C4D-F428-55AD6FD6532D}"/>
                </a:ext>
              </a:extLst>
            </p:cNvPr>
            <p:cNvSpPr txBox="1"/>
            <p:nvPr/>
          </p:nvSpPr>
          <p:spPr>
            <a:xfrm>
              <a:off x="896764" y="1174050"/>
              <a:ext cx="2365216" cy="235246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200" dirty="0">
                <a:solidFill>
                  <a:schemeClr val="bg1"/>
                </a:solidFill>
              </a:endParaRPr>
            </a:p>
            <a:p>
              <a:pPr algn="ctr"/>
              <a:r>
                <a:rPr lang="en-US" sz="3200" dirty="0">
                  <a:solidFill>
                    <a:schemeClr val="bg1"/>
                  </a:solidFill>
                </a:rPr>
                <a:t>Null Values</a:t>
              </a:r>
              <a:endParaRPr lang="en-US" sz="3200" dirty="0">
                <a:solidFill>
                  <a:schemeClr val="bg1"/>
                </a:solidFill>
                <a:latin typeface="Monaco" charset="0"/>
                <a:ea typeface="Monaco" charset="0"/>
                <a:cs typeface="Monaco" charset="0"/>
              </a:endParaRPr>
            </a:p>
            <a:p>
              <a:pPr algn="ctr"/>
              <a:endParaRPr lang="en-US" sz="3200" dirty="0">
                <a:solidFill>
                  <a:schemeClr val="bg1"/>
                </a:solidFill>
              </a:endParaRPr>
            </a:p>
          </p:txBody>
        </p:sp>
      </p:grpSp>
      <p:pic>
        <p:nvPicPr>
          <p:cNvPr id="1028" name="Picture 4" descr="ISO Cutting Hazard Straight Blades Sign">
            <a:extLst>
              <a:ext uri="{FF2B5EF4-FFF2-40B4-BE49-F238E27FC236}">
                <a16:creationId xmlns:a16="http://schemas.microsoft.com/office/drawing/2014/main" id="{891F0BAF-B6E3-5E45-55C6-71F155275E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462" y="432802"/>
            <a:ext cx="2257425" cy="2019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SO 7010 Symbol Safety Signs">
            <a:extLst>
              <a:ext uri="{FF2B5EF4-FFF2-40B4-BE49-F238E27FC236}">
                <a16:creationId xmlns:a16="http://schemas.microsoft.com/office/drawing/2014/main" id="{82313803-996A-5E49-4C36-2310AD32D3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00054" y="447090"/>
            <a:ext cx="229552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0762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524C-5A78-309C-EE2E-683429208D3B}"/>
              </a:ext>
            </a:extLst>
          </p:cNvPr>
          <p:cNvSpPr>
            <a:spLocks noGrp="1"/>
          </p:cNvSpPr>
          <p:nvPr>
            <p:ph type="title"/>
          </p:nvPr>
        </p:nvSpPr>
        <p:spPr/>
        <p:txBody>
          <a:bodyPr/>
          <a:lstStyle/>
          <a:p>
            <a:r>
              <a:rPr lang="en-US" dirty="0"/>
              <a:t>Meeting the merging data morass</a:t>
            </a:r>
          </a:p>
        </p:txBody>
      </p:sp>
      <p:sp>
        <p:nvSpPr>
          <p:cNvPr id="3" name="Content Placeholder 2">
            <a:extLst>
              <a:ext uri="{FF2B5EF4-FFF2-40B4-BE49-F238E27FC236}">
                <a16:creationId xmlns:a16="http://schemas.microsoft.com/office/drawing/2014/main" id="{AF238817-97D6-976A-187B-79CA3B3FAF21}"/>
              </a:ext>
            </a:extLst>
          </p:cNvPr>
          <p:cNvSpPr>
            <a:spLocks noGrp="1"/>
          </p:cNvSpPr>
          <p:nvPr>
            <p:ph idx="1"/>
          </p:nvPr>
        </p:nvSpPr>
        <p:spPr/>
        <p:txBody>
          <a:bodyPr>
            <a:normAutofit/>
          </a:bodyPr>
          <a:lstStyle/>
          <a:p>
            <a:r>
              <a:rPr lang="en-US" sz="2800" dirty="0"/>
              <a:t>1. Know your data</a:t>
            </a:r>
          </a:p>
          <a:p>
            <a:endParaRPr lang="en-US" sz="2800" dirty="0"/>
          </a:p>
          <a:p>
            <a:r>
              <a:rPr lang="en-US" sz="2800" dirty="0"/>
              <a:t>2. Check your assumptions</a:t>
            </a:r>
          </a:p>
          <a:p>
            <a:endParaRPr lang="en-US" sz="2800" dirty="0"/>
          </a:p>
          <a:p>
            <a:r>
              <a:rPr lang="en-US" sz="2800" dirty="0"/>
              <a:t>3. Make sure you're asking the right question</a:t>
            </a:r>
          </a:p>
        </p:txBody>
      </p:sp>
      <p:sp>
        <p:nvSpPr>
          <p:cNvPr id="4" name="Slide Number Placeholder 3">
            <a:extLst>
              <a:ext uri="{FF2B5EF4-FFF2-40B4-BE49-F238E27FC236}">
                <a16:creationId xmlns:a16="http://schemas.microsoft.com/office/drawing/2014/main" id="{32E833AD-40ED-D424-4F63-77F2C88DDA0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48</a:t>
            </a:fld>
            <a:endParaRPr lang="en-US">
              <a:solidFill>
                <a:prstClr val="black">
                  <a:lumMod val="95000"/>
                  <a:lumOff val="5000"/>
                </a:prstClr>
              </a:solidFill>
            </a:endParaRPr>
          </a:p>
        </p:txBody>
      </p:sp>
    </p:spTree>
    <p:extLst>
      <p:ext uri="{BB962C8B-B14F-4D97-AF65-F5344CB8AC3E}">
        <p14:creationId xmlns:p14="http://schemas.microsoft.com/office/powerpoint/2010/main" val="38892061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7BA1-CAED-3D29-75C2-7559CC38313A}"/>
              </a:ext>
            </a:extLst>
          </p:cNvPr>
          <p:cNvSpPr>
            <a:spLocks noGrp="1"/>
          </p:cNvSpPr>
          <p:nvPr>
            <p:ph type="title"/>
          </p:nvPr>
        </p:nvSpPr>
        <p:spPr>
          <a:xfrm>
            <a:off x="1024128" y="585216"/>
            <a:ext cx="8018272" cy="1499616"/>
          </a:xfrm>
        </p:spPr>
        <p:txBody>
          <a:bodyPr>
            <a:normAutofit/>
          </a:bodyPr>
          <a:lstStyle/>
          <a:p>
            <a:r>
              <a:rPr lang="en-US" dirty="0"/>
              <a:t>HPI:</a:t>
            </a:r>
          </a:p>
        </p:txBody>
      </p:sp>
      <p:sp>
        <p:nvSpPr>
          <p:cNvPr id="5" name="Content Placeholder 4">
            <a:extLst>
              <a:ext uri="{FF2B5EF4-FFF2-40B4-BE49-F238E27FC236}">
                <a16:creationId xmlns:a16="http://schemas.microsoft.com/office/drawing/2014/main" id="{3DDBBD12-588B-CACF-7110-B1A7C4F75092}"/>
              </a:ext>
            </a:extLst>
          </p:cNvPr>
          <p:cNvSpPr>
            <a:spLocks noGrp="1"/>
          </p:cNvSpPr>
          <p:nvPr>
            <p:ph idx="1"/>
          </p:nvPr>
        </p:nvSpPr>
        <p:spPr>
          <a:xfrm>
            <a:off x="1024128" y="2286000"/>
            <a:ext cx="8018271" cy="4023360"/>
          </a:xfrm>
        </p:spPr>
        <p:txBody>
          <a:bodyPr>
            <a:normAutofit/>
          </a:bodyPr>
          <a:lstStyle/>
          <a:p>
            <a:r>
              <a:rPr lang="en-US" sz="2800" dirty="0"/>
              <a:t>You, the hematology laboratory director, is listening in on Hematology Grand Rounds while quietly shopping on Amazon.</a:t>
            </a:r>
          </a:p>
          <a:p>
            <a:endParaRPr lang="en-US" sz="2800" dirty="0"/>
          </a:p>
          <a:p>
            <a:r>
              <a:rPr lang="en-US" sz="2800" dirty="0"/>
              <a:t>During a discussion about TTP the Hematology Division Chief asks you if you knew </a:t>
            </a:r>
            <a:r>
              <a:rPr lang="en-US" sz="2800" b="1" i="1" dirty="0"/>
              <a:t>what diagnoses have been applied to patients who have schistocytes on the blood smear?</a:t>
            </a:r>
          </a:p>
        </p:txBody>
      </p:sp>
      <p:sp>
        <p:nvSpPr>
          <p:cNvPr id="3" name="Slide Number Placeholder 2">
            <a:extLst>
              <a:ext uri="{FF2B5EF4-FFF2-40B4-BE49-F238E27FC236}">
                <a16:creationId xmlns:a16="http://schemas.microsoft.com/office/drawing/2014/main" id="{4B0764F5-7B0A-0E55-A3B6-56AD5AD83783}"/>
              </a:ext>
            </a:extLst>
          </p:cNvPr>
          <p:cNvSpPr>
            <a:spLocks noGrp="1"/>
          </p:cNvSpPr>
          <p:nvPr>
            <p:ph type="sldNum" sz="quarter" idx="12"/>
          </p:nvPr>
        </p:nvSpPr>
        <p:spPr>
          <a:xfrm>
            <a:off x="10837333" y="6470704"/>
            <a:ext cx="973667" cy="274320"/>
          </a:xfrm>
        </p:spPr>
        <p:txBody>
          <a:bodyPr>
            <a:normAutofit/>
          </a:bodyPr>
          <a:lstStyle/>
          <a:p>
            <a:pPr>
              <a:spcAft>
                <a:spcPts val="600"/>
              </a:spcAft>
            </a:pPr>
            <a:fld id="{E7EBC154-6848-214C-B925-399887F0DE31}" type="slidenum">
              <a:rPr lang="en-US" smtClean="0"/>
              <a:pPr>
                <a:spcAft>
                  <a:spcPts val="600"/>
                </a:spcAft>
              </a:pPr>
              <a:t>49</a:t>
            </a:fld>
            <a:endParaRPr lang="en-US"/>
          </a:p>
        </p:txBody>
      </p:sp>
      <p:sp>
        <p:nvSpPr>
          <p:cNvPr id="4" name="Rectangle 3">
            <a:extLst>
              <a:ext uri="{FF2B5EF4-FFF2-40B4-BE49-F238E27FC236}">
                <a16:creationId xmlns:a16="http://schemas.microsoft.com/office/drawing/2014/main" id="{8905E257-ECBF-0497-BA72-AE62E5952D18}"/>
              </a:ext>
            </a:extLst>
          </p:cNvPr>
          <p:cNvSpPr/>
          <p:nvPr/>
        </p:nvSpPr>
        <p:spPr>
          <a:xfrm>
            <a:off x="721895" y="4100362"/>
            <a:ext cx="8450981" cy="200205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74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p:nvPr/>
        </p:nvSpPr>
        <p:spPr>
          <a:xfrm>
            <a:off x="-60959" y="0"/>
            <a:ext cx="12306300" cy="6928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0" name="Google Shape;280;p30"/>
          <p:cNvSpPr txBox="1"/>
          <p:nvPr/>
        </p:nvSpPr>
        <p:spPr>
          <a:xfrm>
            <a:off x="0" y="1832149"/>
            <a:ext cx="12245341" cy="4105607"/>
          </a:xfrm>
          <a:prstGeom prst="rect">
            <a:avLst/>
          </a:prstGeom>
          <a:noFill/>
          <a:ln>
            <a:noFill/>
          </a:ln>
        </p:spPr>
        <p:txBody>
          <a:bodyPr spcFirstLastPara="1" wrap="square" lIns="0" tIns="6804" rIns="0" bIns="0" anchor="t" anchorCtr="0">
            <a:noAutofit/>
          </a:bodyPr>
          <a:lstStyle/>
          <a:p>
            <a:pPr marL="6803" algn="ctr"/>
            <a:r>
              <a:rPr lang="en-US" sz="3600" b="1" dirty="0">
                <a:solidFill>
                  <a:srgbClr val="005493"/>
                </a:solidFill>
                <a:latin typeface="Arial" panose="020B0604020202020204" pitchFamily="34" charset="0"/>
                <a:ea typeface="Calibri"/>
                <a:cs typeface="Arial" panose="020B0604020202020204" pitchFamily="34" charset="0"/>
                <a:sym typeface="Calibri"/>
              </a:rPr>
              <a:t>Connect to the MIMIC IV database and answer:</a:t>
            </a: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a:p>
            <a:pPr marL="6803" algn="ctr"/>
            <a:r>
              <a:rPr lang="en-US" sz="3600" dirty="0">
                <a:solidFill>
                  <a:srgbClr val="005493"/>
                </a:solidFill>
                <a:latin typeface="Arial" panose="020B0604020202020204" pitchFamily="34" charset="0"/>
                <a:ea typeface="Calibri"/>
                <a:cs typeface="Arial" panose="020B0604020202020204" pitchFamily="34" charset="0"/>
                <a:sym typeface="Calibri"/>
              </a:rPr>
              <a:t>Q: What the most commonly ordered lab test is in the database?</a:t>
            </a:r>
          </a:p>
        </p:txBody>
      </p:sp>
      <p:sp>
        <p:nvSpPr>
          <p:cNvPr id="6" name="Google Shape;53;p8"/>
          <p:cNvSpPr txBox="1"/>
          <p:nvPr/>
        </p:nvSpPr>
        <p:spPr>
          <a:xfrm>
            <a:off x="4064655" y="422246"/>
            <a:ext cx="3670259" cy="914464"/>
          </a:xfrm>
          <a:prstGeom prst="rect">
            <a:avLst/>
          </a:prstGeom>
          <a:noFill/>
          <a:ln>
            <a:noFill/>
          </a:ln>
        </p:spPr>
        <p:txBody>
          <a:bodyPr spcFirstLastPara="1" wrap="square" lIns="0" tIns="8504" rIns="0" bIns="0" anchor="t" anchorCtr="0">
            <a:noAutofit/>
          </a:bodyPr>
          <a:lstStyle/>
          <a:p>
            <a:pPr marL="6803" algn="ctr"/>
            <a:r>
              <a:rPr lang="en-US" sz="5196" dirty="0">
                <a:solidFill>
                  <a:srgbClr val="005493"/>
                </a:solidFill>
                <a:latin typeface="Arial" panose="020B0604020202020204" pitchFamily="34" charset="0"/>
                <a:ea typeface="Calibri"/>
                <a:cs typeface="Arial" panose="020B0604020202020204" pitchFamily="34" charset="0"/>
                <a:sym typeface="Calibri"/>
              </a:rPr>
              <a:t>Your Turn 1</a:t>
            </a:r>
            <a:endParaRPr sz="5196" dirty="0">
              <a:latin typeface="Arial" panose="020B0604020202020204" pitchFamily="34" charset="0"/>
              <a:ea typeface="Calibri"/>
              <a:cs typeface="Arial" panose="020B0604020202020204" pitchFamily="34" charset="0"/>
              <a:sym typeface="Calibri"/>
            </a:endParaRPr>
          </a:p>
        </p:txBody>
      </p:sp>
      <p:sp>
        <p:nvSpPr>
          <p:cNvPr id="2" name="Slide Number Placeholder 1"/>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a:t>
            </a:fld>
            <a:endParaRPr lang="en-US">
              <a:solidFill>
                <a:prstClr val="black">
                  <a:lumMod val="95000"/>
                  <a:lumOff val="5000"/>
                </a:prstClr>
              </a:solidFill>
            </a:endParaRPr>
          </a:p>
        </p:txBody>
      </p:sp>
    </p:spTree>
    <p:extLst>
      <p:ext uri="{BB962C8B-B14F-4D97-AF65-F5344CB8AC3E}">
        <p14:creationId xmlns:p14="http://schemas.microsoft.com/office/powerpoint/2010/main" val="33763003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4215-43BC-E303-C192-489B1BBA05DF}"/>
              </a:ext>
            </a:extLst>
          </p:cNvPr>
          <p:cNvSpPr>
            <a:spLocks noGrp="1"/>
          </p:cNvSpPr>
          <p:nvPr>
            <p:ph type="title"/>
          </p:nvPr>
        </p:nvSpPr>
        <p:spPr/>
        <p:txBody>
          <a:bodyPr/>
          <a:lstStyle/>
          <a:p>
            <a:r>
              <a:rPr lang="en-US" dirty="0"/>
              <a:t>What else?</a:t>
            </a:r>
          </a:p>
        </p:txBody>
      </p:sp>
      <p:sp>
        <p:nvSpPr>
          <p:cNvPr id="3" name="Content Placeholder 2">
            <a:extLst>
              <a:ext uri="{FF2B5EF4-FFF2-40B4-BE49-F238E27FC236}">
                <a16:creationId xmlns:a16="http://schemas.microsoft.com/office/drawing/2014/main" id="{8B197A52-9DEF-D176-7C98-2A1EC15BEB0F}"/>
              </a:ext>
            </a:extLst>
          </p:cNvPr>
          <p:cNvSpPr>
            <a:spLocks noGrp="1"/>
          </p:cNvSpPr>
          <p:nvPr>
            <p:ph idx="1"/>
          </p:nvPr>
        </p:nvSpPr>
        <p:spPr/>
        <p:txBody>
          <a:bodyPr>
            <a:normAutofit/>
          </a:bodyPr>
          <a:lstStyle/>
          <a:p>
            <a:r>
              <a:rPr lang="en-US" sz="3600" dirty="0"/>
              <a:t>Join two tables using multiple columns</a:t>
            </a:r>
          </a:p>
          <a:p>
            <a:r>
              <a:rPr lang="en-US" sz="3600" dirty="0"/>
              <a:t>Join a table to itself</a:t>
            </a:r>
          </a:p>
        </p:txBody>
      </p:sp>
      <p:sp>
        <p:nvSpPr>
          <p:cNvPr id="4" name="Slide Number Placeholder 3">
            <a:extLst>
              <a:ext uri="{FF2B5EF4-FFF2-40B4-BE49-F238E27FC236}">
                <a16:creationId xmlns:a16="http://schemas.microsoft.com/office/drawing/2014/main" id="{E42A2754-5FD7-3BD8-5EE6-79EAE18199CE}"/>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50</a:t>
            </a:fld>
            <a:endParaRPr lang="en-US">
              <a:solidFill>
                <a:prstClr val="black">
                  <a:lumMod val="95000"/>
                  <a:lumOff val="5000"/>
                </a:prstClr>
              </a:solidFill>
            </a:endParaRPr>
          </a:p>
        </p:txBody>
      </p:sp>
    </p:spTree>
    <p:extLst>
      <p:ext uri="{BB962C8B-B14F-4D97-AF65-F5344CB8AC3E}">
        <p14:creationId xmlns:p14="http://schemas.microsoft.com/office/powerpoint/2010/main" val="1004765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BD18-192C-0D6C-60B7-0278C16486CC}"/>
              </a:ext>
            </a:extLst>
          </p:cNvPr>
          <p:cNvSpPr>
            <a:spLocks noGrp="1"/>
          </p:cNvSpPr>
          <p:nvPr>
            <p:ph type="title"/>
          </p:nvPr>
        </p:nvSpPr>
        <p:spPr/>
        <p:txBody>
          <a:bodyPr/>
          <a:lstStyle/>
          <a:p>
            <a:r>
              <a:rPr lang="en-US" dirty="0"/>
              <a:t>Filtering Joins!</a:t>
            </a:r>
          </a:p>
        </p:txBody>
      </p:sp>
      <p:sp>
        <p:nvSpPr>
          <p:cNvPr id="3" name="Content Placeholder 2">
            <a:extLst>
              <a:ext uri="{FF2B5EF4-FFF2-40B4-BE49-F238E27FC236}">
                <a16:creationId xmlns:a16="http://schemas.microsoft.com/office/drawing/2014/main" id="{A952D636-0D41-5A7A-A467-0FA609EF789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FD77115-868F-B8B6-AAA9-DC60CEAF4964}"/>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51</a:t>
            </a:fld>
            <a:endParaRPr lang="en-US">
              <a:solidFill>
                <a:prstClr val="black">
                  <a:lumMod val="95000"/>
                  <a:lumOff val="5000"/>
                </a:prstClr>
              </a:solidFill>
            </a:endParaRPr>
          </a:p>
        </p:txBody>
      </p:sp>
      <p:pic>
        <p:nvPicPr>
          <p:cNvPr id="2050" name="Picture 2" descr="An Introduction to R at Met Council">
            <a:extLst>
              <a:ext uri="{FF2B5EF4-FFF2-40B4-BE49-F238E27FC236}">
                <a16:creationId xmlns:a16="http://schemas.microsoft.com/office/drawing/2014/main" id="{9AD0B5FF-2E17-3763-7031-CE94F1CE7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7401" y="2748013"/>
            <a:ext cx="9435818" cy="2815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1723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0EFF9-5F2B-12B5-3118-71E51E1AC392}"/>
              </a:ext>
            </a:extLst>
          </p:cNvPr>
          <p:cNvSpPr>
            <a:spLocks noGrp="1"/>
          </p:cNvSpPr>
          <p:nvPr>
            <p:ph type="title"/>
          </p:nvPr>
        </p:nvSpPr>
        <p:spPr/>
        <p:txBody>
          <a:bodyPr/>
          <a:lstStyle/>
          <a:p>
            <a:r>
              <a:rPr lang="en-US" dirty="0"/>
              <a:t>Non-</a:t>
            </a:r>
            <a:r>
              <a:rPr lang="en-US" dirty="0" err="1"/>
              <a:t>equi</a:t>
            </a:r>
            <a:r>
              <a:rPr lang="en-US" dirty="0"/>
              <a:t> Joins!</a:t>
            </a:r>
          </a:p>
        </p:txBody>
      </p:sp>
      <p:sp>
        <p:nvSpPr>
          <p:cNvPr id="3" name="Content Placeholder 2">
            <a:extLst>
              <a:ext uri="{FF2B5EF4-FFF2-40B4-BE49-F238E27FC236}">
                <a16:creationId xmlns:a16="http://schemas.microsoft.com/office/drawing/2014/main" id="{A8115DCF-3870-A5E6-644B-087EC153AD8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D775DC0-D625-0BD5-2720-4C143CB149D1}"/>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52</a:t>
            </a:fld>
            <a:endParaRPr lang="en-US">
              <a:solidFill>
                <a:prstClr val="black">
                  <a:lumMod val="95000"/>
                  <a:lumOff val="5000"/>
                </a:prstClr>
              </a:solidFill>
            </a:endParaRPr>
          </a:p>
        </p:txBody>
      </p:sp>
      <p:pic>
        <p:nvPicPr>
          <p:cNvPr id="3074" name="Picture 2" descr="R for Data Science (2e) - 19 Joins">
            <a:extLst>
              <a:ext uri="{FF2B5EF4-FFF2-40B4-BE49-F238E27FC236}">
                <a16:creationId xmlns:a16="http://schemas.microsoft.com/office/drawing/2014/main" id="{572F666F-B288-20FC-9A33-0EBE81BF6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1" y="2673713"/>
            <a:ext cx="6018998" cy="3262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919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D8FA-71F8-76C2-FD8D-A5B3B22AA2F6}"/>
              </a:ext>
            </a:extLst>
          </p:cNvPr>
          <p:cNvSpPr>
            <a:spLocks noGrp="1"/>
          </p:cNvSpPr>
          <p:nvPr>
            <p:ph type="title"/>
          </p:nvPr>
        </p:nvSpPr>
        <p:spPr/>
        <p:txBody>
          <a:bodyPr/>
          <a:lstStyle/>
          <a:p>
            <a:r>
              <a:rPr lang="en-US" dirty="0" err="1"/>
              <a:t>Fuzzyjoins</a:t>
            </a:r>
            <a:r>
              <a:rPr lang="en-US" dirty="0"/>
              <a:t>!</a:t>
            </a:r>
          </a:p>
        </p:txBody>
      </p:sp>
      <p:sp>
        <p:nvSpPr>
          <p:cNvPr id="3" name="Content Placeholder 2">
            <a:extLst>
              <a:ext uri="{FF2B5EF4-FFF2-40B4-BE49-F238E27FC236}">
                <a16:creationId xmlns:a16="http://schemas.microsoft.com/office/drawing/2014/main" id="{B166B9C9-3804-793F-FDBC-173FB7989809}"/>
              </a:ext>
            </a:extLst>
          </p:cNvPr>
          <p:cNvSpPr>
            <a:spLocks noGrp="1"/>
          </p:cNvSpPr>
          <p:nvPr>
            <p:ph idx="1"/>
          </p:nvPr>
        </p:nvSpPr>
        <p:spPr/>
        <p:txBody>
          <a:bodyPr/>
          <a:lstStyle/>
          <a:p>
            <a:pPr>
              <a:buFont typeface="Arial" panose="020B0604020202020204" pitchFamily="34" charset="0"/>
              <a:buChar char="•"/>
            </a:pPr>
            <a:r>
              <a:rPr lang="en-US" dirty="0"/>
              <a:t> Regex</a:t>
            </a:r>
          </a:p>
          <a:p>
            <a:pPr>
              <a:buFont typeface="Arial" panose="020B0604020202020204" pitchFamily="34" charset="0"/>
              <a:buChar char="•"/>
            </a:pPr>
            <a:r>
              <a:rPr lang="en-US" dirty="0"/>
              <a:t> String Distance</a:t>
            </a:r>
          </a:p>
          <a:p>
            <a:pPr>
              <a:buFont typeface="Arial" panose="020B0604020202020204" pitchFamily="34" charset="0"/>
              <a:buChar char="•"/>
            </a:pPr>
            <a:r>
              <a:rPr lang="en-US" dirty="0"/>
              <a:t> </a:t>
            </a:r>
            <a:r>
              <a:rPr lang="en-US" dirty="0" err="1"/>
              <a:t>Goegraphic</a:t>
            </a:r>
            <a:r>
              <a:rPr lang="en-US" dirty="0"/>
              <a:t> Distance</a:t>
            </a:r>
          </a:p>
          <a:p>
            <a:pPr>
              <a:buFont typeface="Arial" panose="020B0604020202020204" pitchFamily="34" charset="0"/>
              <a:buChar char="•"/>
            </a:pPr>
            <a:r>
              <a:rPr lang="en-US" dirty="0"/>
              <a:t> Genomic Distance</a:t>
            </a:r>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869ED684-B6FD-AC90-56EA-DB18754835B7}"/>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53</a:t>
            </a:fld>
            <a:endParaRPr lang="en-US">
              <a:solidFill>
                <a:prstClr val="black">
                  <a:lumMod val="95000"/>
                  <a:lumOff val="5000"/>
                </a:prstClr>
              </a:solidFill>
            </a:endParaRPr>
          </a:p>
        </p:txBody>
      </p:sp>
      <p:pic>
        <p:nvPicPr>
          <p:cNvPr id="6" name="Picture 5">
            <a:extLst>
              <a:ext uri="{FF2B5EF4-FFF2-40B4-BE49-F238E27FC236}">
                <a16:creationId xmlns:a16="http://schemas.microsoft.com/office/drawing/2014/main" id="{3569AB1A-81E6-8F73-2BCF-6844A5C70756}"/>
              </a:ext>
            </a:extLst>
          </p:cNvPr>
          <p:cNvPicPr>
            <a:picLocks noChangeAspect="1"/>
          </p:cNvPicPr>
          <p:nvPr/>
        </p:nvPicPr>
        <p:blipFill>
          <a:blip r:embed="rId2"/>
          <a:stretch>
            <a:fillRect/>
          </a:stretch>
        </p:blipFill>
        <p:spPr>
          <a:xfrm>
            <a:off x="4861560" y="1352349"/>
            <a:ext cx="4369869" cy="4369869"/>
          </a:xfrm>
          <a:prstGeom prst="rect">
            <a:avLst/>
          </a:prstGeom>
        </p:spPr>
      </p:pic>
    </p:spTree>
    <p:extLst>
      <p:ext uri="{BB962C8B-B14F-4D97-AF65-F5344CB8AC3E}">
        <p14:creationId xmlns:p14="http://schemas.microsoft.com/office/powerpoint/2010/main" val="837820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3CFFC-19BF-0A5B-E550-8B5FB9C0AD20}"/>
              </a:ext>
            </a:extLst>
          </p:cNvPr>
          <p:cNvSpPr>
            <a:spLocks noGrp="1"/>
          </p:cNvSpPr>
          <p:nvPr>
            <p:ph type="title"/>
          </p:nvPr>
        </p:nvSpPr>
        <p:spPr>
          <a:xfrm>
            <a:off x="4713224" y="1105351"/>
            <a:ext cx="6353967" cy="3023981"/>
          </a:xfrm>
        </p:spPr>
        <p:txBody>
          <a:bodyPr vert="horz" lIns="91440" tIns="45720" rIns="91440" bIns="45720" rtlCol="0" anchor="b">
            <a:normAutofit/>
          </a:bodyPr>
          <a:lstStyle/>
          <a:p>
            <a:pPr algn="l"/>
            <a:r>
              <a:rPr lang="en-US" sz="4800" cap="all">
                <a:solidFill>
                  <a:srgbClr val="FFFFFF"/>
                </a:solidFill>
              </a:rPr>
              <a:t>Thank you!</a:t>
            </a:r>
          </a:p>
        </p:txBody>
      </p:sp>
      <p:cxnSp>
        <p:nvCxnSpPr>
          <p:cNvPr id="21" name="Straight Connector 20">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B550828-3FC7-C0D3-1B29-64008AD0F66B}"/>
              </a:ext>
            </a:extLst>
          </p:cNvPr>
          <p:cNvSpPr>
            <a:spLocks noGrp="1"/>
          </p:cNvSpPr>
          <p:nvPr>
            <p:ph type="sldNum" sz="quarter" idx="4294967295"/>
          </p:nvPr>
        </p:nvSpPr>
        <p:spPr>
          <a:xfrm>
            <a:off x="10837333" y="6470704"/>
            <a:ext cx="973667" cy="274320"/>
          </a:xfrm>
        </p:spPr>
        <p:txBody>
          <a:bodyPr vert="horz" lIns="91440" tIns="45720" rIns="91440" bIns="45720" rtlCol="0" anchor="ctr">
            <a:normAutofit/>
          </a:bodyPr>
          <a:lstStyle/>
          <a:p>
            <a:pPr defTabSz="457200">
              <a:spcAft>
                <a:spcPts val="600"/>
              </a:spcAft>
            </a:pPr>
            <a:fld id="{E7EBC154-6848-214C-B925-399887F0DE31}" type="slidenum">
              <a:rPr lang="en-US" kern="1200" dirty="0">
                <a:solidFill>
                  <a:schemeClr val="tx1">
                    <a:lumMod val="95000"/>
                    <a:lumOff val="5000"/>
                  </a:schemeClr>
                </a:solidFill>
                <a:latin typeface="+mj-lt"/>
                <a:ea typeface="+mn-ea"/>
                <a:cs typeface="+mn-cs"/>
              </a:rPr>
              <a:pPr defTabSz="457200">
                <a:spcAft>
                  <a:spcPts val="600"/>
                </a:spcAft>
              </a:pPr>
              <a:t>54</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380298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ACBE-6C4E-F756-62CA-B1A3039BAA63}"/>
              </a:ext>
            </a:extLst>
          </p:cNvPr>
          <p:cNvSpPr>
            <a:spLocks noGrp="1"/>
          </p:cNvSpPr>
          <p:nvPr>
            <p:ph type="title"/>
          </p:nvPr>
        </p:nvSpPr>
        <p:spPr/>
        <p:txBody>
          <a:bodyPr/>
          <a:lstStyle/>
          <a:p>
            <a:r>
              <a:rPr lang="en-US" dirty="0"/>
              <a:t>Overall analytic strategy</a:t>
            </a:r>
          </a:p>
        </p:txBody>
      </p:sp>
      <p:graphicFrame>
        <p:nvGraphicFramePr>
          <p:cNvPr id="7" name="Content Placeholder 2">
            <a:extLst>
              <a:ext uri="{FF2B5EF4-FFF2-40B4-BE49-F238E27FC236}">
                <a16:creationId xmlns:a16="http://schemas.microsoft.com/office/drawing/2014/main" id="{6A634281-026F-C576-C957-3392CBDF51FF}"/>
              </a:ext>
            </a:extLst>
          </p:cNvPr>
          <p:cNvGraphicFramePr>
            <a:graphicFrameLocks noGrp="1"/>
          </p:cNvGraphicFramePr>
          <p:nvPr>
            <p:ph idx="1"/>
            <p:extLst>
              <p:ext uri="{D42A27DB-BD31-4B8C-83A1-F6EECF244321}">
                <p14:modId xmlns:p14="http://schemas.microsoft.com/office/powerpoint/2010/main" val="236542061"/>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55C61CCA-38D7-67E3-6B48-FCC68156DCBB}"/>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6</a:t>
            </a:fld>
            <a:endParaRPr lang="en-US">
              <a:solidFill>
                <a:prstClr val="black">
                  <a:lumMod val="95000"/>
                  <a:lumOff val="5000"/>
                </a:prstClr>
              </a:solidFill>
            </a:endParaRPr>
          </a:p>
        </p:txBody>
      </p:sp>
    </p:spTree>
    <p:extLst>
      <p:ext uri="{BB962C8B-B14F-4D97-AF65-F5344CB8AC3E}">
        <p14:creationId xmlns:p14="http://schemas.microsoft.com/office/powerpoint/2010/main" val="348533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BE21-88AF-6D1F-65AA-74222BBB4ED1}"/>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16CA42DE-6764-2E93-DE18-9921DAC8C74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7</a:t>
            </a:fld>
            <a:endParaRPr lang="en-US">
              <a:solidFill>
                <a:prstClr val="black">
                  <a:lumMod val="95000"/>
                  <a:lumOff val="5000"/>
                </a:prstClr>
              </a:solidFill>
            </a:endParaRPr>
          </a:p>
        </p:txBody>
      </p:sp>
      <p:sp>
        <p:nvSpPr>
          <p:cNvPr id="6" name="Content Placeholder 5">
            <a:extLst>
              <a:ext uri="{FF2B5EF4-FFF2-40B4-BE49-F238E27FC236}">
                <a16:creationId xmlns:a16="http://schemas.microsoft.com/office/drawing/2014/main" id="{4960CD94-C9C7-FDB1-203A-F33FC7077E49}"/>
              </a:ext>
            </a:extLst>
          </p:cNvPr>
          <p:cNvSpPr>
            <a:spLocks noGrp="1"/>
          </p:cNvSpPr>
          <p:nvPr>
            <p:ph idx="1"/>
          </p:nvPr>
        </p:nvSpPr>
        <p:spPr/>
        <p:txBody>
          <a:bodyPr/>
          <a:lstStyle/>
          <a:p>
            <a:endParaRPr lang="en-US"/>
          </a:p>
        </p:txBody>
      </p:sp>
      <p:sp>
        <p:nvSpPr>
          <p:cNvPr id="7" name="Google Shape;131;p17">
            <a:extLst>
              <a:ext uri="{FF2B5EF4-FFF2-40B4-BE49-F238E27FC236}">
                <a16:creationId xmlns:a16="http://schemas.microsoft.com/office/drawing/2014/main" id="{CB13D0B6-583E-A4A8-F65B-27A3015F84AA}"/>
              </a:ext>
            </a:extLst>
          </p:cNvPr>
          <p:cNvSpPr/>
          <p:nvPr/>
        </p:nvSpPr>
        <p:spPr>
          <a:xfrm>
            <a:off x="619662" y="2255454"/>
            <a:ext cx="10762593" cy="274487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14531B0A-ECE9-B76A-263C-4842D236BEA6}"/>
              </a:ext>
            </a:extLst>
          </p:cNvPr>
          <p:cNvSpPr/>
          <p:nvPr/>
        </p:nvSpPr>
        <p:spPr>
          <a:xfrm>
            <a:off x="1336560" y="2313797"/>
            <a:ext cx="9392596" cy="2554545"/>
          </a:xfrm>
          <a:prstGeom prst="rect">
            <a:avLst/>
          </a:prstGeom>
        </p:spPr>
        <p:txBody>
          <a:bodyPr wrap="square">
            <a:spAutoFit/>
          </a:bodyPr>
          <a:lstStyle/>
          <a:p>
            <a:r>
              <a:rPr lang="en-US" sz="3200" dirty="0" err="1">
                <a:latin typeface="Consolas" panose="020B0609020204030204" pitchFamily="49" charset="0"/>
                <a:ea typeface="Courier New"/>
                <a:cs typeface="Consolas" panose="020B0609020204030204" pitchFamily="49" charset="0"/>
                <a:sym typeface="Courier New"/>
              </a:rPr>
              <a:t>labevents</a:t>
            </a:r>
            <a:r>
              <a:rPr lang="en-US" sz="3200" dirty="0">
                <a:latin typeface="Consolas" panose="020B0609020204030204" pitchFamily="49" charset="0"/>
                <a:ea typeface="Courier New"/>
                <a:cs typeface="Consolas" panose="020B0609020204030204" pitchFamily="49" charset="0"/>
                <a:sym typeface="Courier New"/>
              </a:rPr>
              <a:t> &lt;- </a:t>
            </a:r>
            <a:r>
              <a:rPr lang="en-US" sz="3200" dirty="0" err="1">
                <a:latin typeface="Consolas" panose="020B0609020204030204" pitchFamily="49" charset="0"/>
                <a:ea typeface="Courier New"/>
                <a:cs typeface="Consolas" panose="020B0609020204030204" pitchFamily="49" charset="0"/>
                <a:sym typeface="Courier New"/>
              </a:rPr>
              <a:t>tbl</a:t>
            </a:r>
            <a:r>
              <a:rPr lang="en-US" sz="3200" dirty="0">
                <a:latin typeface="Consolas" panose="020B0609020204030204" pitchFamily="49" charset="0"/>
                <a:ea typeface="Courier New"/>
                <a:cs typeface="Consolas" panose="020B0609020204030204" pitchFamily="49" charset="0"/>
                <a:sym typeface="Courier New"/>
              </a:rPr>
              <a:t>(mimic, "</a:t>
            </a:r>
            <a:r>
              <a:rPr lang="en-US" sz="3200" dirty="0" err="1">
                <a:latin typeface="Consolas" panose="020B0609020204030204" pitchFamily="49" charset="0"/>
                <a:ea typeface="Courier New"/>
                <a:cs typeface="Consolas" panose="020B0609020204030204" pitchFamily="49" charset="0"/>
                <a:sym typeface="Courier New"/>
              </a:rPr>
              <a:t>labevents</a:t>
            </a:r>
            <a:r>
              <a:rPr lang="en-US" sz="3200" dirty="0">
                <a:latin typeface="Consolas" panose="020B0609020204030204" pitchFamily="49" charset="0"/>
                <a:ea typeface="Courier New"/>
                <a:cs typeface="Consolas" panose="020B0609020204030204" pitchFamily="49" charset="0"/>
                <a:sym typeface="Courier New"/>
              </a:rPr>
              <a:t>")</a:t>
            </a:r>
            <a:endParaRPr lang="en-US" sz="3200" dirty="0">
              <a:solidFill>
                <a:schemeClr val="bg2">
                  <a:lumMod val="90000"/>
                </a:schemeClr>
              </a:solidFill>
              <a:latin typeface="Consolas" panose="020B0609020204030204" pitchFamily="49" charset="0"/>
              <a:ea typeface="Courier New"/>
              <a:cs typeface="Consolas" panose="020B0609020204030204" pitchFamily="49" charset="0"/>
              <a:sym typeface="Courier New"/>
            </a:endParaRPr>
          </a:p>
          <a:p>
            <a:endParaRPr lang="en-US" sz="3200" dirty="0">
              <a:solidFill>
                <a:schemeClr val="bg2">
                  <a:lumMod val="90000"/>
                </a:schemeClr>
              </a:solidFill>
              <a:latin typeface="Consolas" panose="020B0609020204030204" pitchFamily="49" charset="0"/>
              <a:ea typeface="Courier New"/>
              <a:cs typeface="Consolas" panose="020B0609020204030204" pitchFamily="49" charset="0"/>
              <a:sym typeface="Courier New"/>
            </a:endParaRPr>
          </a:p>
          <a:p>
            <a:r>
              <a:rPr lang="en-US" sz="3200" dirty="0" err="1">
                <a:latin typeface="Consolas" panose="020B0609020204030204" pitchFamily="49" charset="0"/>
                <a:sym typeface="Courier New"/>
              </a:rPr>
              <a:t>labevents</a:t>
            </a:r>
            <a:r>
              <a:rPr lang="en-US" sz="3200" dirty="0">
                <a:latin typeface="Consolas" panose="020B0609020204030204" pitchFamily="49" charset="0"/>
                <a:sym typeface="Courier New"/>
              </a:rPr>
              <a:t> |&gt;  </a:t>
            </a:r>
          </a:p>
          <a:p>
            <a:r>
              <a:rPr lang="en-US" sz="3200" dirty="0">
                <a:latin typeface="Consolas" panose="020B0609020204030204" pitchFamily="49" charset="0"/>
                <a:sym typeface="Courier New"/>
              </a:rPr>
              <a:t>	count(</a:t>
            </a:r>
            <a:r>
              <a:rPr lang="en-US" sz="3200" dirty="0" err="1">
                <a:latin typeface="Consolas" panose="020B0609020204030204" pitchFamily="49" charset="0"/>
                <a:sym typeface="Courier New"/>
              </a:rPr>
              <a:t>itemid</a:t>
            </a:r>
            <a:r>
              <a:rPr lang="en-US" sz="3200" dirty="0">
                <a:latin typeface="Consolas" panose="020B0609020204030204" pitchFamily="49" charset="0"/>
                <a:sym typeface="Courier New"/>
              </a:rPr>
              <a:t>) |&gt;  </a:t>
            </a:r>
          </a:p>
          <a:p>
            <a:r>
              <a:rPr lang="en-US" sz="3200" dirty="0">
                <a:latin typeface="Consolas" panose="020B0609020204030204" pitchFamily="49" charset="0"/>
                <a:sym typeface="Courier New"/>
              </a:rPr>
              <a:t>	arrange(desc(n))</a:t>
            </a:r>
            <a:endParaRPr lang="en-US" sz="800" dirty="0"/>
          </a:p>
        </p:txBody>
      </p:sp>
    </p:spTree>
    <p:extLst>
      <p:ext uri="{BB962C8B-B14F-4D97-AF65-F5344CB8AC3E}">
        <p14:creationId xmlns:p14="http://schemas.microsoft.com/office/powerpoint/2010/main" val="3159965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 name="Straight Connector 12">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14">
            <a:extLst>
              <a:ext uri="{FF2B5EF4-FFF2-40B4-BE49-F238E27FC236}">
                <a16:creationId xmlns:a16="http://schemas.microsoft.com/office/drawing/2014/main" id="{4BA0C938-1486-4635-9F6C-44D521FA6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6">
            <a:extLst>
              <a:ext uri="{FF2B5EF4-FFF2-40B4-BE49-F238E27FC236}">
                <a16:creationId xmlns:a16="http://schemas.microsoft.com/office/drawing/2014/main" id="{942A7ABB-6A86-4A02-A072-FA82CDCE5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69551-7254-00B0-63DB-59E342C95BA7}"/>
              </a:ext>
            </a:extLst>
          </p:cNvPr>
          <p:cNvSpPr>
            <a:spLocks noGrp="1"/>
          </p:cNvSpPr>
          <p:nvPr>
            <p:ph type="title"/>
          </p:nvPr>
        </p:nvSpPr>
        <p:spPr>
          <a:xfrm>
            <a:off x="4365356" y="806365"/>
            <a:ext cx="7020747" cy="5229630"/>
          </a:xfrm>
        </p:spPr>
        <p:txBody>
          <a:bodyPr vert="horz" lIns="91440" tIns="45720" rIns="91440" bIns="45720" rtlCol="0" anchor="ctr">
            <a:normAutofit/>
          </a:bodyPr>
          <a:lstStyle/>
          <a:p>
            <a:pPr algn="l"/>
            <a:r>
              <a:rPr lang="en-US" sz="6600" cap="all"/>
              <a:t>What is itemid 50971?</a:t>
            </a:r>
          </a:p>
        </p:txBody>
      </p:sp>
      <p:cxnSp>
        <p:nvCxnSpPr>
          <p:cNvPr id="14" name="Straight Connector 18">
            <a:extLst>
              <a:ext uri="{FF2B5EF4-FFF2-40B4-BE49-F238E27FC236}">
                <a16:creationId xmlns:a16="http://schemas.microsoft.com/office/drawing/2014/main" id="{B6916720-6D22-4D4B-BC19-23008C7DD4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3B2BE86-B31B-9418-9DE1-710201B1CE6A}"/>
              </a:ext>
            </a:extLst>
          </p:cNvPr>
          <p:cNvSpPr>
            <a:spLocks noGrp="1"/>
          </p:cNvSpPr>
          <p:nvPr>
            <p:ph type="sldNum" sz="quarter" idx="4294967295"/>
          </p:nvPr>
        </p:nvSpPr>
        <p:spPr>
          <a:xfrm>
            <a:off x="10837333" y="6470704"/>
            <a:ext cx="973667" cy="274320"/>
          </a:xfrm>
        </p:spPr>
        <p:txBody>
          <a:bodyPr vert="horz" lIns="91440" tIns="45720" rIns="91440" bIns="45720" rtlCol="0" anchor="ctr">
            <a:normAutofit/>
          </a:bodyPr>
          <a:lstStyle/>
          <a:p>
            <a:pPr defTabSz="457200">
              <a:spcAft>
                <a:spcPts val="600"/>
              </a:spcAft>
            </a:pPr>
            <a:fld id="{E7EBC154-6848-214C-B925-399887F0DE31}" type="slidenum">
              <a:rPr lang="en-US" kern="1200" dirty="0">
                <a:solidFill>
                  <a:schemeClr val="tx1">
                    <a:lumMod val="95000"/>
                    <a:lumOff val="5000"/>
                  </a:schemeClr>
                </a:solidFill>
                <a:latin typeface="+mj-lt"/>
                <a:ea typeface="+mn-ea"/>
                <a:cs typeface="+mn-cs"/>
              </a:rPr>
              <a:pPr defTabSz="457200">
                <a:spcAft>
                  <a:spcPts val="600"/>
                </a:spcAft>
              </a:pPr>
              <a:t>8</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255793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9551-7254-00B0-63DB-59E342C95BA7}"/>
              </a:ext>
            </a:extLst>
          </p:cNvPr>
          <p:cNvSpPr>
            <a:spLocks noGrp="1"/>
          </p:cNvSpPr>
          <p:nvPr>
            <p:ph type="title"/>
          </p:nvPr>
        </p:nvSpPr>
        <p:spPr/>
        <p:txBody>
          <a:bodyPr/>
          <a:lstStyle/>
          <a:p>
            <a:r>
              <a:rPr lang="en-US" dirty="0" err="1"/>
              <a:t>Itemid</a:t>
            </a:r>
            <a:r>
              <a:rPr lang="en-US" dirty="0"/>
              <a:t> 50971- Analytic Strategy</a:t>
            </a:r>
          </a:p>
        </p:txBody>
      </p:sp>
      <p:sp>
        <p:nvSpPr>
          <p:cNvPr id="3" name="Content Placeholder 2">
            <a:extLst>
              <a:ext uri="{FF2B5EF4-FFF2-40B4-BE49-F238E27FC236}">
                <a16:creationId xmlns:a16="http://schemas.microsoft.com/office/drawing/2014/main" id="{879B1750-A729-301F-F883-CFC3D6AB8993}"/>
              </a:ext>
            </a:extLst>
          </p:cNvPr>
          <p:cNvSpPr>
            <a:spLocks noGrp="1"/>
          </p:cNvSpPr>
          <p:nvPr>
            <p:ph idx="1"/>
          </p:nvPr>
        </p:nvSpPr>
        <p:spPr/>
        <p:txBody>
          <a:bodyPr/>
          <a:lstStyle/>
          <a:p>
            <a:r>
              <a:rPr lang="en-US" dirty="0"/>
              <a:t>1. Find 50971 in the View pane for of D_LABITEMS</a:t>
            </a:r>
          </a:p>
          <a:p>
            <a:endParaRPr lang="en-US" dirty="0"/>
          </a:p>
          <a:p>
            <a:r>
              <a:rPr lang="en-US" dirty="0"/>
              <a:t>2. Read D_LABITEMS |&gt; filter </a:t>
            </a:r>
            <a:r>
              <a:rPr lang="en-US" dirty="0" err="1"/>
              <a:t>itemid</a:t>
            </a:r>
            <a:r>
              <a:rPr lang="en-US" dirty="0"/>
              <a:t>==50971</a:t>
            </a:r>
          </a:p>
        </p:txBody>
      </p:sp>
      <p:sp>
        <p:nvSpPr>
          <p:cNvPr id="4" name="Slide Number Placeholder 3">
            <a:extLst>
              <a:ext uri="{FF2B5EF4-FFF2-40B4-BE49-F238E27FC236}">
                <a16:creationId xmlns:a16="http://schemas.microsoft.com/office/drawing/2014/main" id="{03B2BE86-B31B-9418-9DE1-710201B1CE6A}"/>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9</a:t>
            </a:fld>
            <a:endParaRPr lang="en-US">
              <a:solidFill>
                <a:prstClr val="black">
                  <a:lumMod val="95000"/>
                  <a:lumOff val="5000"/>
                </a:prstClr>
              </a:solidFill>
            </a:endParaRPr>
          </a:p>
        </p:txBody>
      </p:sp>
    </p:spTree>
    <p:extLst>
      <p:ext uri="{BB962C8B-B14F-4D97-AF65-F5344CB8AC3E}">
        <p14:creationId xmlns:p14="http://schemas.microsoft.com/office/powerpoint/2010/main" val="3231892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43F59A4AC03A4F8CBF5B80F0A58893" ma:contentTypeVersion="20" ma:contentTypeDescription="Create a new document." ma:contentTypeScope="" ma:versionID="ca17b0433b69fb7b7e411687090cfa53">
  <xsd:schema xmlns:xsd="http://www.w3.org/2001/XMLSchema" xmlns:xs="http://www.w3.org/2001/XMLSchema" xmlns:p="http://schemas.microsoft.com/office/2006/metadata/properties" xmlns:ns1="http://schemas.microsoft.com/sharepoint/v3" xmlns:ns3="1de36623-dfe1-41c1-a173-9faa424a3309" xmlns:ns4="ac562c31-98be-4770-a871-21a4eacf353a" targetNamespace="http://schemas.microsoft.com/office/2006/metadata/properties" ma:root="true" ma:fieldsID="2c5ebc4995542f7807cf857308b79d3e" ns1:_="" ns3:_="" ns4:_="">
    <xsd:import namespace="http://schemas.microsoft.com/sharepoint/v3"/>
    <xsd:import namespace="1de36623-dfe1-41c1-a173-9faa424a3309"/>
    <xsd:import namespace="ac562c31-98be-4770-a871-21a4eacf353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element ref="ns3:MediaLengthInSeconds" minOccurs="0"/>
                <xsd:element ref="ns1:_ip_UnifiedCompliancePolicyProperties" minOccurs="0"/>
                <xsd:element ref="ns1:_ip_UnifiedCompliancePolicyUIAc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e36623-dfe1-41c1-a173-9faa424a33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4" nillable="true" ma:displayName="_activity" ma:hidden="true" ma:internalName="_activity">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ystemTags" ma:index="26" nillable="true" ma:displayName="MediaServiceSystemTags" ma:hidden="true" ma:internalName="MediaServiceSystemTags" ma:readOnly="true">
      <xsd:simpleType>
        <xsd:restriction base="dms:Note"/>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c562c31-98be-4770-a871-21a4eacf353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activity xmlns="1de36623-dfe1-41c1-a173-9faa424a3309"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0BA80216-2AD5-49AB-BD2C-91868E7793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de36623-dfe1-41c1-a173-9faa424a3309"/>
    <ds:schemaRef ds:uri="ac562c31-98be-4770-a871-21a4eacf35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8A27EC-74DF-48C4-8036-D71F6D2BCC81}">
  <ds:schemaRefs>
    <ds:schemaRef ds:uri="http://schemas.microsoft.com/sharepoint/v3/contenttype/forms"/>
  </ds:schemaRefs>
</ds:datastoreItem>
</file>

<file path=customXml/itemProps3.xml><?xml version="1.0" encoding="utf-8"?>
<ds:datastoreItem xmlns:ds="http://schemas.openxmlformats.org/officeDocument/2006/customXml" ds:itemID="{64543EAA-D4F1-4EDD-BCEA-90E0E94F07EC}">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schemas.openxmlformats.org/package/2006/metadata/core-properties"/>
    <ds:schemaRef ds:uri="http://purl.org/dc/terms/"/>
    <ds:schemaRef ds:uri="ac562c31-98be-4770-a871-21a4eacf353a"/>
    <ds:schemaRef ds:uri="1de36623-dfe1-41c1-a173-9faa424a330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41995</TotalTime>
  <Words>1977</Words>
  <Application>Microsoft Office PowerPoint</Application>
  <PresentationFormat>Widescreen</PresentationFormat>
  <Paragraphs>786</Paragraphs>
  <Slides>54</Slides>
  <Notes>37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54</vt:i4>
      </vt:variant>
    </vt:vector>
  </HeadingPairs>
  <TitlesOfParts>
    <vt:vector size="65" baseType="lpstr">
      <vt:lpstr>Aptos</vt:lpstr>
      <vt:lpstr>Arial</vt:lpstr>
      <vt:lpstr>Calibri</vt:lpstr>
      <vt:lpstr>Consolas</vt:lpstr>
      <vt:lpstr>Monaco</vt:lpstr>
      <vt:lpstr>Times New Roman</vt:lpstr>
      <vt:lpstr>Tw Cen MT</vt:lpstr>
      <vt:lpstr>Tw Cen MT Condensed</vt:lpstr>
      <vt:lpstr>Wingdings</vt:lpstr>
      <vt:lpstr>Wingdings 3</vt:lpstr>
      <vt:lpstr>Integral</vt:lpstr>
      <vt:lpstr>Joining Forces: Data Merging Techniques in R</vt:lpstr>
      <vt:lpstr>PowerPoint Presentation</vt:lpstr>
      <vt:lpstr>Goal: Provide a clear understanding of the fundamental concepts of joins</vt:lpstr>
      <vt:lpstr>HPI:</vt:lpstr>
      <vt:lpstr>PowerPoint Presentation</vt:lpstr>
      <vt:lpstr>Overall analytic strategy</vt:lpstr>
      <vt:lpstr>PowerPoint Presentation</vt:lpstr>
      <vt:lpstr>What is itemid 50971?</vt:lpstr>
      <vt:lpstr>Itemid 50971- Analytic Strategy</vt:lpstr>
      <vt:lpstr>PowerPoint Presentation</vt:lpstr>
      <vt:lpstr>Joins</vt:lpstr>
      <vt:lpstr>PowerPoint Presentation</vt:lpstr>
      <vt:lpstr>xxxx_join()</vt:lpstr>
      <vt:lpstr>PowerPoint Presentation</vt:lpstr>
      <vt:lpstr>PowerPoint Presentation</vt:lpstr>
      <vt:lpstr>PowerPoint Presentation</vt:lpstr>
      <vt:lpstr>PowerPoint Presentation</vt:lpstr>
      <vt:lpstr>PowerPoint Presentation</vt:lpstr>
      <vt:lpstr>Joins in R</vt:lpstr>
      <vt:lpstr>Joins in R</vt:lpstr>
      <vt:lpstr>inner_join()</vt:lpstr>
      <vt:lpstr>PowerPoint Presentation</vt:lpstr>
      <vt:lpstr>PowerPoint Presentation</vt:lpstr>
      <vt:lpstr>PowerPoint Presentation</vt:lpstr>
      <vt:lpstr>PowerPoint Presentation</vt:lpstr>
      <vt:lpstr>PowerPoint Presentation</vt:lpstr>
      <vt:lpstr>Question</vt:lpstr>
      <vt:lpstr>PowerPoint Presentation</vt:lpstr>
      <vt:lpstr>PowerPoint Presentation</vt:lpstr>
      <vt:lpstr>left_join()</vt:lpstr>
      <vt:lpstr>PowerPoint Presentation</vt:lpstr>
      <vt:lpstr>PowerPoint Presentation</vt:lpstr>
      <vt:lpstr>PowerPoint Presentation</vt:lpstr>
      <vt:lpstr>PowerPoint Presentation</vt:lpstr>
      <vt:lpstr>PowerPoint Presentation</vt:lpstr>
      <vt:lpstr>Cartesian Products</vt:lpstr>
      <vt:lpstr>HPI:</vt:lpstr>
      <vt:lpstr>Overall analytic strategy</vt:lpstr>
      <vt:lpstr>PowerPoint Presentation</vt:lpstr>
      <vt:lpstr>Question</vt:lpstr>
      <vt:lpstr>Question</vt:lpstr>
      <vt:lpstr>PowerPoint Presentation</vt:lpstr>
      <vt:lpstr>PowerPoint Presentation</vt:lpstr>
      <vt:lpstr>PowerPoint Presentation</vt:lpstr>
      <vt:lpstr>PowerPoint Presentation</vt:lpstr>
      <vt:lpstr>PowerPoint Presentation</vt:lpstr>
      <vt:lpstr>The many mishaps of merging data</vt:lpstr>
      <vt:lpstr>Meeting the merging data morass</vt:lpstr>
      <vt:lpstr>HPI:</vt:lpstr>
      <vt:lpstr>What else?</vt:lpstr>
      <vt:lpstr>Filtering Joins!</vt:lpstr>
      <vt:lpstr>Non-equi Joins!</vt:lpstr>
      <vt:lpstr>Fuzzyjoins!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 Data with</dc:title>
  <dc:creator>Obstfeld, Amrom E</dc:creator>
  <cp:lastModifiedBy>Obstfeld, Amrom E</cp:lastModifiedBy>
  <cp:revision>92</cp:revision>
  <dcterms:modified xsi:type="dcterms:W3CDTF">2024-05-15T01:27:31Z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0x0101000B43F59A4AC03A4F8CBF5B80F0A58893</vt:lpwstr>
  </property>
</Properties>
</file>