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40"/>
  </p:notesMasterIdLst>
  <p:handoutMasterIdLst>
    <p:handoutMasterId r:id="rId41"/>
  </p:handoutMasterIdLst>
  <p:sldIdLst>
    <p:sldId id="360" r:id="rId2"/>
    <p:sldId id="355" r:id="rId3"/>
    <p:sldId id="366" r:id="rId4"/>
    <p:sldId id="263" r:id="rId5"/>
    <p:sldId id="362" r:id="rId6"/>
    <p:sldId id="266" r:id="rId7"/>
    <p:sldId id="264" r:id="rId8"/>
    <p:sldId id="369" r:id="rId9"/>
    <p:sldId id="367" r:id="rId10"/>
    <p:sldId id="368" r:id="rId11"/>
    <p:sldId id="268" r:id="rId12"/>
    <p:sldId id="363" r:id="rId13"/>
    <p:sldId id="364" r:id="rId14"/>
    <p:sldId id="370" r:id="rId15"/>
    <p:sldId id="365" r:id="rId16"/>
    <p:sldId id="270" r:id="rId17"/>
    <p:sldId id="271" r:id="rId18"/>
    <p:sldId id="371" r:id="rId19"/>
    <p:sldId id="372" r:id="rId20"/>
    <p:sldId id="373" r:id="rId21"/>
    <p:sldId id="273" r:id="rId22"/>
    <p:sldId id="274" r:id="rId23"/>
    <p:sldId id="275" r:id="rId24"/>
    <p:sldId id="279" r:id="rId25"/>
    <p:sldId id="276" r:id="rId26"/>
    <p:sldId id="277" r:id="rId27"/>
    <p:sldId id="282" r:id="rId28"/>
    <p:sldId id="283" r:id="rId29"/>
    <p:sldId id="284" r:id="rId30"/>
    <p:sldId id="285" r:id="rId31"/>
    <p:sldId id="286" r:id="rId32"/>
    <p:sldId id="287" r:id="rId33"/>
    <p:sldId id="278" r:id="rId34"/>
    <p:sldId id="288" r:id="rId35"/>
    <p:sldId id="374" r:id="rId36"/>
    <p:sldId id="290" r:id="rId37"/>
    <p:sldId id="291" r:id="rId38"/>
    <p:sldId id="375" r:id="rId39"/>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355"/>
            <p14:sldId id="366"/>
            <p14:sldId id="263"/>
            <p14:sldId id="362"/>
            <p14:sldId id="266"/>
            <p14:sldId id="264"/>
            <p14:sldId id="369"/>
            <p14:sldId id="367"/>
            <p14:sldId id="368"/>
            <p14:sldId id="268"/>
            <p14:sldId id="363"/>
            <p14:sldId id="364"/>
            <p14:sldId id="370"/>
            <p14:sldId id="365"/>
            <p14:sldId id="270"/>
            <p14:sldId id="271"/>
            <p14:sldId id="371"/>
            <p14:sldId id="372"/>
            <p14:sldId id="373"/>
            <p14:sldId id="273"/>
            <p14:sldId id="274"/>
            <p14:sldId id="275"/>
            <p14:sldId id="279"/>
            <p14:sldId id="276"/>
            <p14:sldId id="277"/>
            <p14:sldId id="282"/>
            <p14:sldId id="283"/>
            <p14:sldId id="284"/>
            <p14:sldId id="285"/>
            <p14:sldId id="286"/>
            <p14:sldId id="287"/>
            <p14:sldId id="278"/>
            <p14:sldId id="288"/>
            <p14:sldId id="374"/>
            <p14:sldId id="290"/>
            <p14:sldId id="291"/>
            <p14:sldId id="375"/>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1A1A"/>
    <a:srgbClr val="78AAD6"/>
    <a:srgbClr val="D3908F"/>
    <a:srgbClr val="D0D1D2"/>
    <a:srgbClr val="8DB4E2"/>
    <a:srgbClr val="92B573"/>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30"/>
    <p:restoredTop sz="74694" autoAdjust="0"/>
  </p:normalViewPr>
  <p:slideViewPr>
    <p:cSldViewPr snapToGrid="0">
      <p:cViewPr>
        <p:scale>
          <a:sx n="49" d="100"/>
          <a:sy n="49" d="100"/>
        </p:scale>
        <p:origin x="1240" y="696"/>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4/26/2024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372072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590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538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054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92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57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57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4/26/2024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3" r:id="rId14"/>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122830" y="4960137"/>
            <a:ext cx="8352430" cy="1463040"/>
          </a:xfrm>
        </p:spPr>
        <p:txBody>
          <a:bodyPr>
            <a:noAutofit/>
          </a:bodyPr>
          <a:lstStyle/>
          <a:p>
            <a:r>
              <a:rPr lang="en-US" sz="6000" dirty="0">
                <a:solidFill>
                  <a:schemeClr val="tx1">
                    <a:lumMod val="65000"/>
                    <a:lumOff val="35000"/>
                  </a:schemeClr>
                </a:solidFill>
              </a:rPr>
              <a:t>Databases with R: A Marriage Made in the </a:t>
            </a:r>
            <a:r>
              <a:rPr lang="en-US" sz="6000" dirty="0" err="1">
                <a:solidFill>
                  <a:schemeClr val="tx1">
                    <a:lumMod val="65000"/>
                    <a:lumOff val="35000"/>
                  </a:schemeClr>
                </a:solidFill>
              </a:rPr>
              <a:t>Tidyverse</a:t>
            </a:r>
            <a:endParaRPr lang="en-US" sz="6000" dirty="0">
              <a:solidFill>
                <a:schemeClr val="tx1">
                  <a:lumMod val="65000"/>
                  <a:lumOff val="35000"/>
                </a:schemeClr>
              </a:solidFill>
            </a:endParaRP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dirty="0">
                <a:solidFill>
                  <a:schemeClr val="tx1">
                    <a:lumMod val="65000"/>
                    <a:lumOff val="35000"/>
                  </a:schemeClr>
                </a:solidFill>
              </a:rPr>
              <a:t>Patrick Mathias</a:t>
            </a: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fields in a table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2324535" y="3429000"/>
            <a:ext cx="7119258" cy="1253899"/>
            <a:chOff x="2080825" y="3376166"/>
            <a:chExt cx="8852205" cy="972680"/>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5"/>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376166"/>
              <a:ext cx="8852205"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dbListFields</a:t>
              </a:r>
              <a:r>
                <a:rPr lang="en-US" sz="2800" dirty="0">
                  <a:latin typeface="Monaco" charset="0"/>
                  <a:ea typeface="Monaco" charset="0"/>
                  <a:cs typeface="Monaco" charset="0"/>
                </a:rPr>
                <a:t>(conn = con, name = "sample")</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635330" y="2256841"/>
            <a:ext cx="3905863" cy="1246649"/>
            <a:chOff x="6733302" y="2106333"/>
            <a:chExt cx="2841245" cy="1246649"/>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2242100"/>
              <a:ext cx="2841245" cy="938719"/>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name</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Rounded Rectangular Callout 10">
            <a:extLst>
              <a:ext uri="{FF2B5EF4-FFF2-40B4-BE49-F238E27FC236}">
                <a16:creationId xmlns:a16="http://schemas.microsoft.com/office/drawing/2014/main" id="{F03C6713-2B27-E0E5-73A3-13A005A09EEC}"/>
              </a:ext>
            </a:extLst>
          </p:cNvPr>
          <p:cNvSpPr/>
          <p:nvPr/>
        </p:nvSpPr>
        <p:spPr>
          <a:xfrm>
            <a:off x="3871171" y="2133813"/>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804454E-B65B-17B0-997A-C915759E88A1}"/>
              </a:ext>
            </a:extLst>
          </p:cNvPr>
          <p:cNvSpPr txBox="1"/>
          <p:nvPr/>
        </p:nvSpPr>
        <p:spPr>
          <a:xfrm>
            <a:off x="3871172" y="1987618"/>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332963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12</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2</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034409"/>
          </a:xfrm>
        </p:spPr>
        <p:txBody>
          <a:bodyPr>
            <a:normAutofit fontScale="77500" lnSpcReduction="20000"/>
          </a:bodyPr>
          <a:lstStyle/>
          <a:p>
            <a:r>
              <a:rPr lang="en-US" dirty="0"/>
              <a:t>First identify your working directory.</a:t>
            </a:r>
          </a:p>
          <a:p>
            <a:r>
              <a:rPr lang="en-US" dirty="0"/>
              <a:t>Then connect to MIMIC database by building a connection object named "mimic“ that connects to the </a:t>
            </a:r>
            <a:r>
              <a:rPr lang="en-US" dirty="0" err="1"/>
              <a:t>mimic.db</a:t>
            </a:r>
            <a:r>
              <a:rPr lang="en-US" dirty="0"/>
              <a:t> file in the main directory. How can you confirm you are connected?</a:t>
            </a:r>
          </a:p>
          <a:p>
            <a:r>
              <a:rPr lang="en-US" dirty="0"/>
              <a:t>List the tables in the mimic database.</a:t>
            </a:r>
          </a:p>
          <a:p>
            <a:r>
              <a:rPr lang="en-US" dirty="0"/>
              <a:t>List fields from LABEVENTS and D_LABITEMS tables</a:t>
            </a:r>
          </a:p>
          <a:p>
            <a:endParaRPr lang="en-US" dirty="0"/>
          </a:p>
        </p:txBody>
      </p:sp>
    </p:spTree>
    <p:extLst>
      <p:ext uri="{BB962C8B-B14F-4D97-AF65-F5344CB8AC3E}">
        <p14:creationId xmlns:p14="http://schemas.microsoft.com/office/powerpoint/2010/main" val="168390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18F9E7-A041-B22B-A2DB-6D5881D60A9A}"/>
              </a:ext>
            </a:extLst>
          </p:cNvPr>
          <p:cNvSpPr>
            <a:spLocks noGrp="1"/>
          </p:cNvSpPr>
          <p:nvPr>
            <p:ph type="title"/>
          </p:nvPr>
        </p:nvSpPr>
        <p:spPr/>
        <p:txBody>
          <a:bodyPr/>
          <a:lstStyle/>
          <a:p>
            <a:r>
              <a:rPr lang="en-US" dirty="0"/>
              <a:t>RStudio provides tools to view and manage database connections</a:t>
            </a:r>
          </a:p>
        </p:txBody>
      </p:sp>
      <p:sp>
        <p:nvSpPr>
          <p:cNvPr id="2" name="Slide Number Placeholder 1">
            <a:extLst>
              <a:ext uri="{FF2B5EF4-FFF2-40B4-BE49-F238E27FC236}">
                <a16:creationId xmlns:a16="http://schemas.microsoft.com/office/drawing/2014/main" id="{D53C3832-E6DB-E5B8-AFC3-DB153FA1D78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13</a:t>
            </a:fld>
            <a:endParaRPr lang="en-US">
              <a:solidFill>
                <a:prstClr val="black">
                  <a:lumMod val="95000"/>
                  <a:lumOff val="5000"/>
                </a:prstClr>
              </a:solidFill>
            </a:endParaRPr>
          </a:p>
        </p:txBody>
      </p:sp>
      <p:pic>
        <p:nvPicPr>
          <p:cNvPr id="7" name="Picture 6">
            <a:extLst>
              <a:ext uri="{FF2B5EF4-FFF2-40B4-BE49-F238E27FC236}">
                <a16:creationId xmlns:a16="http://schemas.microsoft.com/office/drawing/2014/main" id="{BB507BDF-0B76-00F5-2BAE-D16A7EA8C887}"/>
              </a:ext>
            </a:extLst>
          </p:cNvPr>
          <p:cNvPicPr>
            <a:picLocks noChangeAspect="1"/>
          </p:cNvPicPr>
          <p:nvPr/>
        </p:nvPicPr>
        <p:blipFill>
          <a:blip r:embed="rId2"/>
          <a:stretch>
            <a:fillRect/>
          </a:stretch>
        </p:blipFill>
        <p:spPr>
          <a:xfrm>
            <a:off x="1597433" y="2084832"/>
            <a:ext cx="8997134" cy="4494706"/>
          </a:xfrm>
          <a:prstGeom prst="rect">
            <a:avLst/>
          </a:prstGeom>
        </p:spPr>
      </p:pic>
    </p:spTree>
    <p:extLst>
      <p:ext uri="{BB962C8B-B14F-4D97-AF65-F5344CB8AC3E}">
        <p14:creationId xmlns:p14="http://schemas.microsoft.com/office/powerpoint/2010/main" val="238444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7D0-C885-F2CC-BB31-ED96EB1CAB8E}"/>
              </a:ext>
            </a:extLst>
          </p:cNvPr>
          <p:cNvSpPr>
            <a:spLocks noGrp="1"/>
          </p:cNvSpPr>
          <p:nvPr>
            <p:ph type="title"/>
          </p:nvPr>
        </p:nvSpPr>
        <p:spPr/>
        <p:txBody>
          <a:bodyPr/>
          <a:lstStyle/>
          <a:p>
            <a:r>
              <a:rPr lang="en-US" dirty="0"/>
              <a:t>Use the </a:t>
            </a:r>
            <a:r>
              <a:rPr lang="en-US" i="1" dirty="0"/>
              <a:t>connections package</a:t>
            </a:r>
            <a:r>
              <a:rPr lang="en-US" dirty="0"/>
              <a:t> to fully utilize RStudio functionality</a:t>
            </a:r>
          </a:p>
        </p:txBody>
      </p:sp>
      <p:sp>
        <p:nvSpPr>
          <p:cNvPr id="3" name="Slide Number Placeholder 2">
            <a:extLst>
              <a:ext uri="{FF2B5EF4-FFF2-40B4-BE49-F238E27FC236}">
                <a16:creationId xmlns:a16="http://schemas.microsoft.com/office/drawing/2014/main" id="{7D2172F6-A87C-EF03-3398-64B41E46AD6E}"/>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14</a:t>
            </a:fld>
            <a:endParaRPr lang="en-US">
              <a:solidFill>
                <a:prstClr val="black">
                  <a:lumMod val="95000"/>
                  <a:lumOff val="5000"/>
                </a:prstClr>
              </a:solidFill>
            </a:endParaRPr>
          </a:p>
        </p:txBody>
      </p:sp>
      <p:grpSp>
        <p:nvGrpSpPr>
          <p:cNvPr id="4" name="Group 3">
            <a:extLst>
              <a:ext uri="{FF2B5EF4-FFF2-40B4-BE49-F238E27FC236}">
                <a16:creationId xmlns:a16="http://schemas.microsoft.com/office/drawing/2014/main" id="{FBB145B9-44B8-CD9F-C49B-29EA2D0FFD35}"/>
              </a:ext>
            </a:extLst>
          </p:cNvPr>
          <p:cNvGrpSpPr/>
          <p:nvPr/>
        </p:nvGrpSpPr>
        <p:grpSpPr>
          <a:xfrm>
            <a:off x="2473802" y="2736502"/>
            <a:ext cx="6820723" cy="1384995"/>
            <a:chOff x="2080825" y="3111465"/>
            <a:chExt cx="8090002" cy="1237380"/>
          </a:xfrm>
        </p:grpSpPr>
        <p:sp>
          <p:nvSpPr>
            <p:cNvPr id="5" name="Rectangle 4">
              <a:extLst>
                <a:ext uri="{FF2B5EF4-FFF2-40B4-BE49-F238E27FC236}">
                  <a16:creationId xmlns:a16="http://schemas.microsoft.com/office/drawing/2014/main" id="{DC6C23B9-4465-1422-B5CD-B1E56019E2FD}"/>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B0556A-3F5F-B9DC-CC4E-2B492B965658}"/>
                </a:ext>
              </a:extLst>
            </p:cNvPr>
            <p:cNvSpPr txBox="1"/>
            <p:nvPr/>
          </p:nvSpPr>
          <p:spPr>
            <a:xfrm>
              <a:off x="2080825" y="3111465"/>
              <a:ext cx="8090002" cy="12373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a:latin typeface="Monaco" charset="0"/>
                  <a:ea typeface="Monaco" charset="0"/>
                  <a:cs typeface="Monaco" charset="0"/>
                </a:rPr>
                <a:t>library(connections)</a:t>
              </a:r>
            </a:p>
            <a:p>
              <a:r>
                <a:rPr lang="en-US" sz="2800" dirty="0" err="1">
                  <a:latin typeface="Monaco" charset="0"/>
                  <a:ea typeface="Monaco" charset="0"/>
                  <a:cs typeface="Monaco" charset="0"/>
                </a:rPr>
                <a:t>connection_view</a:t>
              </a:r>
              <a:r>
                <a:rPr lang="en-US" sz="2800" dirty="0">
                  <a:latin typeface="Monaco" charset="0"/>
                  <a:ea typeface="Monaco" charset="0"/>
                  <a:cs typeface="Monaco" charset="0"/>
                </a:rPr>
                <a:t>(con)</a:t>
              </a:r>
            </a:p>
          </p:txBody>
        </p:sp>
      </p:grpSp>
      <p:sp>
        <p:nvSpPr>
          <p:cNvPr id="7" name="Rounded Rectangular Callout 16">
            <a:extLst>
              <a:ext uri="{FF2B5EF4-FFF2-40B4-BE49-F238E27FC236}">
                <a16:creationId xmlns:a16="http://schemas.microsoft.com/office/drawing/2014/main" id="{BF3D53EB-420A-F719-FC6F-34BCE7BB5D64}"/>
              </a:ext>
            </a:extLst>
          </p:cNvPr>
          <p:cNvSpPr/>
          <p:nvPr/>
        </p:nvSpPr>
        <p:spPr>
          <a:xfrm>
            <a:off x="2086294" y="4574158"/>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427A46-61E8-0F6D-AE67-043174DFAB44}"/>
              </a:ext>
            </a:extLst>
          </p:cNvPr>
          <p:cNvSpPr txBox="1"/>
          <p:nvPr/>
        </p:nvSpPr>
        <p:spPr>
          <a:xfrm>
            <a:off x="2086294" y="4325588"/>
            <a:ext cx="683974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Connection object to display</a:t>
            </a:r>
          </a:p>
          <a:p>
            <a:pPr algn="ctr"/>
            <a:r>
              <a:rPr lang="en-US" sz="4000" dirty="0">
                <a:solidFill>
                  <a:schemeClr val="bg1"/>
                </a:solidFill>
              </a:rPr>
              <a:t>in connections window</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6417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3</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20000"/>
          </a:bodyPr>
          <a:lstStyle/>
          <a:p>
            <a:r>
              <a:rPr lang="en-US" dirty="0"/>
              <a:t>Enable the view of the mimic SQLite database in the Connections pane and use the pane to answer: </a:t>
            </a:r>
          </a:p>
          <a:p>
            <a:pPr>
              <a:buFont typeface="Arial" panose="020B0604020202020204" pitchFamily="34" charset="0"/>
              <a:buChar char="•"/>
            </a:pPr>
            <a:r>
              <a:rPr lang="en-US" dirty="0"/>
              <a:t> If we are interested in reviewing details about laboratory test results, which tables would we be interested in?</a:t>
            </a:r>
          </a:p>
          <a:p>
            <a:pPr>
              <a:buFont typeface="Arial" panose="020B0604020202020204" pitchFamily="34" charset="0"/>
              <a:buChar char="•"/>
            </a:pPr>
            <a:r>
              <a:rPr lang="en-US" dirty="0"/>
              <a:t> How many fields are in the </a:t>
            </a:r>
            <a:r>
              <a:rPr lang="en-US" dirty="0" err="1"/>
              <a:t>d_labitems</a:t>
            </a:r>
            <a:r>
              <a:rPr lang="en-US" dirty="0"/>
              <a:t> table of the database?</a:t>
            </a:r>
          </a:p>
          <a:p>
            <a:endParaRPr lang="en-US" dirty="0"/>
          </a:p>
        </p:txBody>
      </p:sp>
    </p:spTree>
    <p:extLst>
      <p:ext uri="{BB962C8B-B14F-4D97-AF65-F5344CB8AC3E}">
        <p14:creationId xmlns:p14="http://schemas.microsoft.com/office/powerpoint/2010/main" val="338587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73061"/>
            <a:ext cx="8233158" cy="1229312"/>
            <a:chOff x="2080825" y="3250555"/>
            <a:chExt cx="8090002" cy="1098290"/>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3056340" y="3250555"/>
              <a:ext cx="7114487" cy="852417"/>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d_labitems</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(mimic, “</a:t>
              </a:r>
              <a:r>
                <a:rPr lang="en-US" sz="2800" dirty="0" err="1">
                  <a:latin typeface="Monaco" charset="0"/>
                  <a:ea typeface="Monaco" charset="0"/>
                  <a:cs typeface="Monaco" charset="0"/>
                </a:rPr>
                <a:t>d_lab_items</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2987655" y="497714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connection object</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870166"/>
            <a:ext cx="3539292" cy="1718092"/>
            <a:chOff x="6929012" y="2106333"/>
            <a:chExt cx="2365216" cy="1246649"/>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2160681"/>
              <a:ext cx="2365216" cy="1127781"/>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 to query</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Creation of table objects does not automatically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42B2B55-AEDF-5351-515B-32843A0AE5AE}"/>
              </a:ext>
            </a:extLst>
          </p:cNvPr>
          <p:cNvGrpSpPr/>
          <p:nvPr/>
        </p:nvGrpSpPr>
        <p:grpSpPr>
          <a:xfrm>
            <a:off x="227473" y="3259995"/>
            <a:ext cx="5987397" cy="956974"/>
            <a:chOff x="2080826" y="3355856"/>
            <a:chExt cx="7288445" cy="854978"/>
          </a:xfrm>
        </p:grpSpPr>
        <p:sp>
          <p:nvSpPr>
            <p:cNvPr id="6" name="Rectangle 5">
              <a:extLst>
                <a:ext uri="{FF2B5EF4-FFF2-40B4-BE49-F238E27FC236}">
                  <a16:creationId xmlns:a16="http://schemas.microsoft.com/office/drawing/2014/main" id="{FAC6920C-D369-5C7E-079E-A14E7BDE1983}"/>
                </a:ext>
              </a:extLst>
            </p:cNvPr>
            <p:cNvSpPr/>
            <p:nvPr/>
          </p:nvSpPr>
          <p:spPr>
            <a:xfrm>
              <a:off x="2080826" y="3548495"/>
              <a:ext cx="5455312" cy="662339"/>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331D55-3527-57CE-1A64-03064863413B}"/>
                </a:ext>
              </a:extLst>
            </p:cNvPr>
            <p:cNvSpPr txBox="1"/>
            <p:nvPr/>
          </p:nvSpPr>
          <p:spPr>
            <a:xfrm>
              <a:off x="2187826" y="3355856"/>
              <a:ext cx="7181445" cy="742428"/>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p:txBody>
        </p:sp>
      </p:grpSp>
    </p:spTree>
    <p:extLst>
      <p:ext uri="{BB962C8B-B14F-4D97-AF65-F5344CB8AC3E}">
        <p14:creationId xmlns:p14="http://schemas.microsoft.com/office/powerpoint/2010/main" val="203046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Functions that generate output will query the database and bring data into RStudio</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19</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5397"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4436"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8039" y="5014724"/>
            <a:ext cx="1371599" cy="1371599"/>
          </a:xfrm>
          <a:prstGeom prst="rect">
            <a:avLst/>
          </a:prstGeom>
        </p:spPr>
      </p:pic>
      <p:sp>
        <p:nvSpPr>
          <p:cNvPr id="17" name="TextBox 16">
            <a:extLst>
              <a:ext uri="{FF2B5EF4-FFF2-40B4-BE49-F238E27FC236}">
                <a16:creationId xmlns:a16="http://schemas.microsoft.com/office/drawing/2014/main" id="{A693C4C0-2F5E-513C-F497-9B2F3C0FC50E}"/>
              </a:ext>
            </a:extLst>
          </p:cNvPr>
          <p:cNvSpPr txBox="1"/>
          <p:nvPr/>
        </p:nvSpPr>
        <p:spPr>
          <a:xfrm>
            <a:off x="4584524"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584524"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715925"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605894"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6225764"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747965"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747965"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BC5AD39-7DDE-A819-D1C8-AD65112BDB4D}"/>
              </a:ext>
            </a:extLst>
          </p:cNvPr>
          <p:cNvGrpSpPr/>
          <p:nvPr/>
        </p:nvGrpSpPr>
        <p:grpSpPr>
          <a:xfrm>
            <a:off x="238367" y="3288510"/>
            <a:ext cx="5987397" cy="1375162"/>
            <a:chOff x="2080826" y="3355856"/>
            <a:chExt cx="7288445" cy="1228595"/>
          </a:xfrm>
        </p:grpSpPr>
        <p:sp>
          <p:nvSpPr>
            <p:cNvPr id="7" name="Rectangle 6">
              <a:extLst>
                <a:ext uri="{FF2B5EF4-FFF2-40B4-BE49-F238E27FC236}">
                  <a16:creationId xmlns:a16="http://schemas.microsoft.com/office/drawing/2014/main" id="{59AAB62A-9F20-83FE-D899-7FC8EF8FE7A5}"/>
                </a:ext>
              </a:extLst>
            </p:cNvPr>
            <p:cNvSpPr/>
            <p:nvPr/>
          </p:nvSpPr>
          <p:spPr>
            <a:xfrm>
              <a:off x="2080826" y="3548494"/>
              <a:ext cx="5455311" cy="1035957"/>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03479F8-E6B4-0B18-E809-DDD00AF175C4}"/>
                </a:ext>
              </a:extLst>
            </p:cNvPr>
            <p:cNvSpPr txBox="1"/>
            <p:nvPr/>
          </p:nvSpPr>
          <p:spPr>
            <a:xfrm>
              <a:off x="2187826" y="3355856"/>
              <a:ext cx="7181445" cy="101740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000" dirty="0" err="1">
                  <a:latin typeface="Monaco" charset="0"/>
                  <a:ea typeface="Monaco" charset="0"/>
                  <a:cs typeface="Monaco" charset="0"/>
                </a:rPr>
                <a:t>d_labitems</a:t>
              </a:r>
              <a:r>
                <a:rPr lang="en-US" sz="2000" dirty="0">
                  <a:latin typeface="Monaco" charset="0"/>
                  <a:ea typeface="Monaco" charset="0"/>
                  <a:cs typeface="Monaco" charset="0"/>
                </a:rPr>
                <a:t> &lt;- </a:t>
              </a:r>
              <a:r>
                <a:rPr lang="en-US" sz="2000" dirty="0" err="1">
                  <a:latin typeface="Monaco" charset="0"/>
                  <a:ea typeface="Monaco" charset="0"/>
                  <a:cs typeface="Monaco" charset="0"/>
                </a:rPr>
                <a:t>tbl</a:t>
              </a:r>
              <a:r>
                <a:rPr lang="en-US" sz="2000" dirty="0">
                  <a:latin typeface="Monaco" charset="0"/>
                  <a:ea typeface="Monaco" charset="0"/>
                  <a:cs typeface="Monaco" charset="0"/>
                </a:rPr>
                <a:t>(mimic, “</a:t>
              </a:r>
              <a:r>
                <a:rPr lang="en-US" sz="2000" dirty="0" err="1">
                  <a:latin typeface="Monaco" charset="0"/>
                  <a:ea typeface="Monaco" charset="0"/>
                  <a:cs typeface="Monaco" charset="0"/>
                </a:rPr>
                <a:t>d_lab_items</a:t>
              </a:r>
              <a:r>
                <a:rPr lang="en-US" sz="2000" dirty="0">
                  <a:latin typeface="Monaco" charset="0"/>
                  <a:ea typeface="Monaco" charset="0"/>
                  <a:cs typeface="Monaco" charset="0"/>
                </a:rPr>
                <a:t>”)</a:t>
              </a:r>
            </a:p>
            <a:p>
              <a:r>
                <a:rPr lang="en-US" sz="2000" dirty="0">
                  <a:latin typeface="Monaco" charset="0"/>
                  <a:ea typeface="Monaco" charset="0"/>
                  <a:cs typeface="Monaco" charset="0"/>
                </a:rPr>
                <a:t>head(</a:t>
              </a:r>
              <a:r>
                <a:rPr lang="en-US" sz="2000" dirty="0" err="1">
                  <a:latin typeface="Monaco" charset="0"/>
                  <a:ea typeface="Monaco" charset="0"/>
                  <a:cs typeface="Monaco" charset="0"/>
                </a:rPr>
                <a:t>d_labitems</a:t>
              </a:r>
              <a:r>
                <a:rPr lang="en-US" sz="2000" dirty="0">
                  <a:latin typeface="Monaco" charset="0"/>
                  <a:ea typeface="Monaco" charset="0"/>
                  <a:cs typeface="Monaco" charset="0"/>
                </a:rPr>
                <a:t>, 10)</a:t>
              </a:r>
            </a:p>
          </p:txBody>
        </p:sp>
      </p:grpSp>
    </p:spTree>
    <p:extLst>
      <p:ext uri="{BB962C8B-B14F-4D97-AF65-F5344CB8AC3E}">
        <p14:creationId xmlns:p14="http://schemas.microsoft.com/office/powerpoint/2010/main" val="349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Goals and Objectives</a:t>
            </a:r>
          </a:p>
        </p:txBody>
      </p:sp>
      <p:sp>
        <p:nvSpPr>
          <p:cNvPr id="3" name="TextBox 2"/>
          <p:cNvSpPr txBox="1"/>
          <p:nvPr/>
        </p:nvSpPr>
        <p:spPr>
          <a:xfrm>
            <a:off x="1024128" y="2353692"/>
            <a:ext cx="10096500" cy="3416320"/>
          </a:xfrm>
          <a:prstGeom prst="rect">
            <a:avLst/>
          </a:prstGeom>
          <a:noFill/>
        </p:spPr>
        <p:txBody>
          <a:bodyPr wrap="square" rtlCol="0">
            <a:spAutoFit/>
          </a:bodyPr>
          <a:lstStyle/>
          <a:p>
            <a:pPr marL="742950" indent="-742950">
              <a:buFont typeface="+mj-lt"/>
              <a:buAutoNum type="arabicPeriod"/>
            </a:pPr>
            <a:r>
              <a:rPr lang="en-US" sz="3600" dirty="0">
                <a:latin typeface="+mn-lt"/>
                <a:cs typeface="Arial" panose="020B0604020202020204" pitchFamily="34" charset="0"/>
              </a:rPr>
              <a:t>Connect to and explore the tables of a database using the </a:t>
            </a:r>
            <a:r>
              <a:rPr lang="en-US" sz="3600" i="1" dirty="0">
                <a:latin typeface="+mn-lt"/>
                <a:cs typeface="Arial" panose="020B0604020202020204" pitchFamily="34" charset="0"/>
              </a:rPr>
              <a:t>DBI</a:t>
            </a:r>
            <a:r>
              <a:rPr lang="en-US" sz="3600" dirty="0">
                <a:latin typeface="+mn-lt"/>
                <a:cs typeface="Arial" panose="020B0604020202020204" pitchFamily="34" charset="0"/>
              </a:rPr>
              <a:t> package</a:t>
            </a:r>
          </a:p>
          <a:p>
            <a:pPr marL="742950" indent="-742950">
              <a:buFont typeface="+mj-lt"/>
              <a:buAutoNum type="arabicPeriod"/>
            </a:pPr>
            <a:r>
              <a:rPr lang="en-US" sz="3600" dirty="0">
                <a:latin typeface="+mn-lt"/>
                <a:cs typeface="Arial" panose="020B0604020202020204" pitchFamily="34" charset="0"/>
              </a:rPr>
              <a:t>Apply </a:t>
            </a:r>
            <a:r>
              <a:rPr lang="en-US" sz="3600" i="1" dirty="0" err="1">
                <a:latin typeface="+mn-lt"/>
                <a:cs typeface="Arial" panose="020B0604020202020204" pitchFamily="34" charset="0"/>
              </a:rPr>
              <a:t>dplyr</a:t>
            </a:r>
            <a:r>
              <a:rPr lang="en-US" sz="3600" dirty="0">
                <a:latin typeface="+mn-lt"/>
                <a:cs typeface="Arial" panose="020B0604020202020204" pitchFamily="34" charset="0"/>
              </a:rPr>
              <a:t> functions to extract and manipulate data from a database</a:t>
            </a:r>
          </a:p>
          <a:p>
            <a:pPr marL="742950" indent="-742950">
              <a:buFont typeface="+mj-lt"/>
              <a:buAutoNum type="arabicPeriod"/>
            </a:pPr>
            <a:r>
              <a:rPr lang="en-US" sz="3600" dirty="0">
                <a:latin typeface="+mn-lt"/>
                <a:cs typeface="Arial" panose="020B0604020202020204" pitchFamily="34" charset="0"/>
              </a:rPr>
              <a:t>Visualize and summarize data within a database</a:t>
            </a:r>
          </a:p>
          <a:p>
            <a:pPr lvl="1"/>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20</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4</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lnSpcReduction="10000"/>
          </a:bodyPr>
          <a:lstStyle/>
          <a:p>
            <a:r>
              <a:rPr lang="en-US" dirty="0"/>
              <a:t>Create a table object </a:t>
            </a:r>
            <a:r>
              <a:rPr lang="en-US" i="1" dirty="0" err="1"/>
              <a:t>labevents</a:t>
            </a:r>
            <a:r>
              <a:rPr lang="en-US" dirty="0"/>
              <a:t> that connects to the </a:t>
            </a:r>
            <a:r>
              <a:rPr lang="en-US" dirty="0" err="1"/>
              <a:t>labevents</a:t>
            </a:r>
            <a:r>
              <a:rPr lang="en-US" dirty="0"/>
              <a:t> table in the mimic database. Use the head() function to review the first 100 rows of the table. Are there any variables that would help to interpret the data but are missing?</a:t>
            </a:r>
          </a:p>
        </p:txBody>
      </p:sp>
    </p:spTree>
    <p:extLst>
      <p:ext uri="{BB962C8B-B14F-4D97-AF65-F5344CB8AC3E}">
        <p14:creationId xmlns:p14="http://schemas.microsoft.com/office/powerpoint/2010/main" val="115128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101884" y="3022048"/>
            <a:ext cx="9988231" cy="813904"/>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958056" y="3100162"/>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table_object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variable_1, variable_2</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604094" y="3603579"/>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684309" y="4205245"/>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636828" y="4415516"/>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1763514" y="3641588"/>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1893054" y="4561307"/>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1499616"/>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dirty="0"/>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346522"/>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variable_subset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d_labitems</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itemid</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label</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2432096" y="2993665"/>
            <a:ext cx="719522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2432097" y="3105792"/>
            <a:ext cx="7072309"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-category</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26</a:t>
            </a:fld>
            <a:endParaRPr lang="en-US"/>
          </a:p>
        </p:txBody>
      </p:sp>
    </p:spTree>
    <p:extLst>
      <p:ext uri="{BB962C8B-B14F-4D97-AF65-F5344CB8AC3E}">
        <p14:creationId xmlns:p14="http://schemas.microsoft.com/office/powerpoint/2010/main" val="306354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C5A8643-AF16-2FB1-7599-74FA55490BAF}"/>
              </a:ext>
            </a:extLst>
          </p:cNvPr>
          <p:cNvSpPr>
            <a:spLocks noGrp="1"/>
          </p:cNvSpPr>
          <p:nvPr>
            <p:ph type="title"/>
          </p:nvPr>
        </p:nvSpPr>
        <p:spPr/>
        <p:txBody>
          <a:bodyPr/>
          <a:lstStyle/>
          <a:p>
            <a:r>
              <a:rPr lang="en-US" dirty="0"/>
              <a:t>Goal: Connect to database from RStudio to perform analysis without exporting data</a:t>
            </a:r>
          </a:p>
        </p:txBody>
      </p:sp>
      <p:sp>
        <p:nvSpPr>
          <p:cNvPr id="3" name="Slide Number Placeholder 2">
            <a:extLst>
              <a:ext uri="{FF2B5EF4-FFF2-40B4-BE49-F238E27FC236}">
                <a16:creationId xmlns:a16="http://schemas.microsoft.com/office/drawing/2014/main" id="{8C8A2B18-199F-927B-E0AE-C91312D83B3C}"/>
              </a:ext>
            </a:extLst>
          </p:cNvPr>
          <p:cNvSpPr>
            <a:spLocks noGrp="1"/>
          </p:cNvSpPr>
          <p:nvPr>
            <p:ph type="sldNum" sz="quarter" idx="12"/>
          </p:nvPr>
        </p:nvSpPr>
        <p:spPr>
          <a:xfrm>
            <a:off x="11516657" y="6584243"/>
            <a:ext cx="491971" cy="274320"/>
          </a:xfrm>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pic>
        <p:nvPicPr>
          <p:cNvPr id="8" name="Graphic 7" descr="Database with solid fill">
            <a:extLst>
              <a:ext uri="{FF2B5EF4-FFF2-40B4-BE49-F238E27FC236}">
                <a16:creationId xmlns:a16="http://schemas.microsoft.com/office/drawing/2014/main" id="{8ACCEEB1-DDF8-A825-5E73-22D50C599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6612" y="2311909"/>
            <a:ext cx="2461260" cy="2461260"/>
          </a:xfrm>
          <a:prstGeom prst="rect">
            <a:avLst/>
          </a:prstGeom>
        </p:spPr>
      </p:pic>
      <p:pic>
        <p:nvPicPr>
          <p:cNvPr id="10" name="Graphic 9" descr="Cmd Terminal with solid fill">
            <a:extLst>
              <a:ext uri="{FF2B5EF4-FFF2-40B4-BE49-F238E27FC236}">
                <a16:creationId xmlns:a16="http://schemas.microsoft.com/office/drawing/2014/main" id="{F6459C07-045E-CFC1-0BD8-986DEE3E6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35651" y="2333136"/>
            <a:ext cx="2418806" cy="2418806"/>
          </a:xfrm>
          <a:prstGeom prst="rect">
            <a:avLst/>
          </a:prstGeom>
        </p:spPr>
      </p:pic>
      <p:pic>
        <p:nvPicPr>
          <p:cNvPr id="12" name="Graphic 11" descr="Binary with solid fill">
            <a:extLst>
              <a:ext uri="{FF2B5EF4-FFF2-40B4-BE49-F238E27FC236}">
                <a16:creationId xmlns:a16="http://schemas.microsoft.com/office/drawing/2014/main" id="{7C3856C4-A301-4039-5AD0-FFBB7AC8B1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59254" y="5014724"/>
            <a:ext cx="1371599" cy="1371599"/>
          </a:xfrm>
          <a:prstGeom prst="rect">
            <a:avLst/>
          </a:prstGeom>
        </p:spPr>
      </p:pic>
      <p:pic>
        <p:nvPicPr>
          <p:cNvPr id="14" name="Graphic 13" descr="Computer with solid fill">
            <a:extLst>
              <a:ext uri="{FF2B5EF4-FFF2-40B4-BE49-F238E27FC236}">
                <a16:creationId xmlns:a16="http://schemas.microsoft.com/office/drawing/2014/main" id="{FC3D39A2-1730-10B9-C4C7-5BD2E4947B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010" y="2089296"/>
            <a:ext cx="2906486" cy="2906486"/>
          </a:xfrm>
          <a:prstGeom prst="rect">
            <a:avLst/>
          </a:prstGeom>
        </p:spPr>
      </p:pic>
      <p:sp>
        <p:nvSpPr>
          <p:cNvPr id="16" name="TextBox 15">
            <a:extLst>
              <a:ext uri="{FF2B5EF4-FFF2-40B4-BE49-F238E27FC236}">
                <a16:creationId xmlns:a16="http://schemas.microsoft.com/office/drawing/2014/main" id="{857E7007-4970-5B54-66AD-AB29E8B4D762}"/>
              </a:ext>
            </a:extLst>
          </p:cNvPr>
          <p:cNvSpPr txBox="1"/>
          <p:nvPr/>
        </p:nvSpPr>
        <p:spPr>
          <a:xfrm>
            <a:off x="477010" y="5014724"/>
            <a:ext cx="2906486" cy="523220"/>
          </a:xfrm>
          <a:prstGeom prst="rect">
            <a:avLst/>
          </a:prstGeom>
          <a:noFill/>
        </p:spPr>
        <p:txBody>
          <a:bodyPr wrap="square" rtlCol="0">
            <a:spAutoFit/>
          </a:bodyPr>
          <a:lstStyle/>
          <a:p>
            <a:pPr algn="ctr"/>
            <a:r>
              <a:rPr lang="en-US" sz="2800" dirty="0"/>
              <a:t>Computer</a:t>
            </a:r>
          </a:p>
        </p:txBody>
      </p:sp>
      <p:sp>
        <p:nvSpPr>
          <p:cNvPr id="17" name="TextBox 16">
            <a:extLst>
              <a:ext uri="{FF2B5EF4-FFF2-40B4-BE49-F238E27FC236}">
                <a16:creationId xmlns:a16="http://schemas.microsoft.com/office/drawing/2014/main" id="{A693C4C0-2F5E-513C-F497-9B2F3C0FC50E}"/>
              </a:ext>
            </a:extLst>
          </p:cNvPr>
          <p:cNvSpPr txBox="1"/>
          <p:nvPr/>
        </p:nvSpPr>
        <p:spPr>
          <a:xfrm>
            <a:off x="4235739" y="2089296"/>
            <a:ext cx="3618629" cy="523220"/>
          </a:xfrm>
          <a:prstGeom prst="rect">
            <a:avLst/>
          </a:prstGeom>
          <a:noFill/>
        </p:spPr>
        <p:txBody>
          <a:bodyPr wrap="square" rtlCol="0">
            <a:spAutoFit/>
          </a:bodyPr>
          <a:lstStyle/>
          <a:p>
            <a:pPr algn="ctr"/>
            <a:r>
              <a:rPr lang="en-US" sz="2800" dirty="0"/>
              <a:t>Application (RStudio)</a:t>
            </a:r>
          </a:p>
        </p:txBody>
      </p:sp>
      <p:sp>
        <p:nvSpPr>
          <p:cNvPr id="18" name="TextBox 17">
            <a:extLst>
              <a:ext uri="{FF2B5EF4-FFF2-40B4-BE49-F238E27FC236}">
                <a16:creationId xmlns:a16="http://schemas.microsoft.com/office/drawing/2014/main" id="{BB5E5D05-F59D-AF6F-9FF0-2A678F33EABA}"/>
              </a:ext>
            </a:extLst>
          </p:cNvPr>
          <p:cNvSpPr txBox="1"/>
          <p:nvPr/>
        </p:nvSpPr>
        <p:spPr>
          <a:xfrm>
            <a:off x="4235739" y="6317325"/>
            <a:ext cx="3618629" cy="523220"/>
          </a:xfrm>
          <a:prstGeom prst="rect">
            <a:avLst/>
          </a:prstGeom>
          <a:noFill/>
        </p:spPr>
        <p:txBody>
          <a:bodyPr wrap="square" rtlCol="0">
            <a:spAutoFit/>
          </a:bodyPr>
          <a:lstStyle/>
          <a:p>
            <a:pPr algn="ctr"/>
            <a:r>
              <a:rPr lang="en-US" sz="2800" dirty="0"/>
              <a:t>Working Memory</a:t>
            </a:r>
          </a:p>
        </p:txBody>
      </p:sp>
      <p:sp>
        <p:nvSpPr>
          <p:cNvPr id="19" name="TextBox 18">
            <a:extLst>
              <a:ext uri="{FF2B5EF4-FFF2-40B4-BE49-F238E27FC236}">
                <a16:creationId xmlns:a16="http://schemas.microsoft.com/office/drawing/2014/main" id="{75A075AA-F060-E0B8-311B-0CC87D04B240}"/>
              </a:ext>
            </a:extLst>
          </p:cNvPr>
          <p:cNvSpPr txBox="1"/>
          <p:nvPr/>
        </p:nvSpPr>
        <p:spPr>
          <a:xfrm>
            <a:off x="8367140" y="5014724"/>
            <a:ext cx="3618629" cy="954107"/>
          </a:xfrm>
          <a:prstGeom prst="rect">
            <a:avLst/>
          </a:prstGeom>
          <a:noFill/>
        </p:spPr>
        <p:txBody>
          <a:bodyPr wrap="square" rtlCol="0">
            <a:spAutoFit/>
          </a:bodyPr>
          <a:lstStyle/>
          <a:p>
            <a:pPr algn="ctr"/>
            <a:r>
              <a:rPr lang="en-US" sz="2800" dirty="0"/>
              <a:t>Database</a:t>
            </a:r>
          </a:p>
          <a:p>
            <a:pPr algn="ctr"/>
            <a:r>
              <a:rPr lang="en-US" sz="2800" dirty="0"/>
              <a:t>(Internal or External)</a:t>
            </a:r>
          </a:p>
        </p:txBody>
      </p:sp>
      <p:cxnSp>
        <p:nvCxnSpPr>
          <p:cNvPr id="21" name="Straight Arrow Connector 20">
            <a:extLst>
              <a:ext uri="{FF2B5EF4-FFF2-40B4-BE49-F238E27FC236}">
                <a16:creationId xmlns:a16="http://schemas.microsoft.com/office/drawing/2014/main" id="{7F5FEA4C-6380-9E8E-8C53-4DB8A9467ADE}"/>
              </a:ext>
            </a:extLst>
          </p:cNvPr>
          <p:cNvCxnSpPr/>
          <p:nvPr/>
        </p:nvCxnSpPr>
        <p:spPr>
          <a:xfrm>
            <a:off x="3660973" y="3526971"/>
            <a:ext cx="11495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A36C92-DCDB-4E82-145C-C3064BA530FA}"/>
              </a:ext>
            </a:extLst>
          </p:cNvPr>
          <p:cNvCxnSpPr/>
          <p:nvPr/>
        </p:nvCxnSpPr>
        <p:spPr>
          <a:xfrm>
            <a:off x="6257109" y="4480560"/>
            <a:ext cx="0" cy="515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2733963-4E87-3738-3E41-E3A2B12EE54A}"/>
              </a:ext>
            </a:extLst>
          </p:cNvPr>
          <p:cNvCxnSpPr>
            <a:cxnSpLocks/>
          </p:cNvCxnSpPr>
          <p:nvPr/>
        </p:nvCxnSpPr>
        <p:spPr>
          <a:xfrm flipH="1" flipV="1">
            <a:off x="5876979" y="4480560"/>
            <a:ext cx="7185" cy="5341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CDADE1-8802-5E8C-A323-F21763CC7EED}"/>
              </a:ext>
            </a:extLst>
          </p:cNvPr>
          <p:cNvCxnSpPr>
            <a:cxnSpLocks/>
          </p:cNvCxnSpPr>
          <p:nvPr/>
        </p:nvCxnSpPr>
        <p:spPr>
          <a:xfrm>
            <a:off x="7399180" y="3251945"/>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DC9FBA-DECB-35A4-B139-220FF6E81EAF}"/>
              </a:ext>
            </a:extLst>
          </p:cNvPr>
          <p:cNvCxnSpPr>
            <a:cxnSpLocks/>
          </p:cNvCxnSpPr>
          <p:nvPr/>
        </p:nvCxnSpPr>
        <p:spPr>
          <a:xfrm flipH="1">
            <a:off x="7399180" y="3738482"/>
            <a:ext cx="15358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88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137119158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917516944"/>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1423850" y="2218830"/>
            <a:ext cx="9254133"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709222" y="2330957"/>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d_labitems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label == “Glucose”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410154473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a:solidFill>
                            <a:schemeClr val="tx1"/>
                          </a:solidFill>
                          <a:effectLst/>
                        </a:rPr>
                        <a:t>index</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itemid</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a:solidFill>
                            <a:schemeClr val="tx1"/>
                          </a:solidFill>
                          <a:effectLst/>
                        </a:rPr>
                        <a:t>label</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30</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52442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Lactate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31</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50818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pCO2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32</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50828</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Ventilator</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33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50809</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Glucose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1815737" y="2238179"/>
            <a:ext cx="4606083"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label == “Glucose”</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844746" y="3499420"/>
            <a:ext cx="2556685" cy="584775"/>
          </a:xfrm>
          <a:prstGeom prst="rect">
            <a:avLst/>
          </a:prstGeom>
        </p:spPr>
        <p:txBody>
          <a:bodyPr wrap="square">
            <a:spAutoFit/>
          </a:bodyPr>
          <a:lstStyle/>
          <a:p>
            <a:r>
              <a:rPr lang="en-US" sz="3200" dirty="0" err="1">
                <a:solidFill>
                  <a:srgbClr val="0365C0"/>
                </a:solidFill>
                <a:latin typeface="Consolas" panose="020B0609020204030204" pitchFamily="49" charset="0"/>
                <a:ea typeface="Courier New"/>
                <a:cs typeface="Courier New"/>
                <a:sym typeface="Courier New"/>
              </a:rPr>
              <a:t>d_labitems</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9"/>
            <a:ext cx="9404932" cy="1512918"/>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8773556"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a:t>
            </a:r>
            <a:r>
              <a:rPr lang="en-US" sz="3200" dirty="0" err="1">
                <a:solidFill>
                  <a:schemeClr val="tx1"/>
                </a:solidFill>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label == “Glucose”</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9225602" cy="584775"/>
          </a:xfrm>
          <a:prstGeom prst="rect">
            <a:avLst/>
          </a:prstGeom>
        </p:spPr>
        <p:txBody>
          <a:bodyPr wrap="none">
            <a:spAutoFit/>
          </a:bodyPr>
          <a:lstStyle/>
          <a:p>
            <a:r>
              <a:rPr lang="en-US" sz="3200" dirty="0" err="1">
                <a:latin typeface="Consolas" panose="020B0609020204030204" pitchFamily="49" charset="0"/>
                <a:ea typeface="Courier New"/>
                <a:cs typeface="Courier New"/>
                <a:sym typeface="Courier New"/>
              </a:rPr>
              <a:t>d_labitems</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filter(label == “Glucose”)</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glucose_events</a:t>
            </a:r>
            <a:r>
              <a:rPr lang="en-US" sz="3200" dirty="0">
                <a:solidFill>
                  <a:schemeClr val="tx1"/>
                </a:solidFill>
              </a:rPr>
              <a:t> &lt;- </a:t>
            </a:r>
            <a:r>
              <a:rPr lang="en-US" sz="3200" dirty="0" err="1">
                <a:solidFill>
                  <a:schemeClr val="tx1"/>
                </a:solidFill>
              </a:rPr>
              <a:t>labevents</a:t>
            </a:r>
            <a:r>
              <a:rPr lang="en-US" sz="3200" dirty="0">
                <a:solidFill>
                  <a:schemeClr val="tx1"/>
                </a:solidFill>
              </a:rPr>
              <a:t>|&gt;</a:t>
            </a:r>
          </a:p>
          <a:p>
            <a:r>
              <a:rPr lang="en-US" sz="3200" dirty="0">
                <a:solidFill>
                  <a:schemeClr val="tx1"/>
                </a:solidFill>
              </a:rPr>
              <a:t>  filter(</a:t>
            </a:r>
            <a:r>
              <a:rPr lang="en-US" sz="3200" dirty="0" err="1">
                <a:solidFill>
                  <a:schemeClr val="tx1"/>
                </a:solidFill>
              </a:rPr>
              <a:t>itemid</a:t>
            </a:r>
            <a:r>
              <a:rPr lang="en-US" sz="3200" dirty="0">
                <a:solidFill>
                  <a:schemeClr val="tx1"/>
                </a:solidFill>
              </a:rPr>
              <a:t> == 50809) |&gt; # </a:t>
            </a:r>
            <a:r>
              <a:rPr lang="en-US" sz="3200" dirty="0" err="1">
                <a:solidFill>
                  <a:schemeClr val="tx1"/>
                </a:solidFill>
              </a:rPr>
              <a:t>itemid</a:t>
            </a:r>
            <a:r>
              <a:rPr lang="en-US" sz="3200" dirty="0">
                <a:solidFill>
                  <a:schemeClr val="tx1"/>
                </a:solidFill>
              </a:rPr>
              <a:t> for Glucose</a:t>
            </a:r>
          </a:p>
          <a:p>
            <a:r>
              <a:rPr lang="en-US" sz="3200" dirty="0">
                <a:solidFill>
                  <a:schemeClr val="tx1"/>
                </a:solidFill>
              </a:rPr>
              <a:t>  select(</a:t>
            </a:r>
            <a:r>
              <a:rPr lang="en-US" sz="3200" dirty="0" err="1">
                <a:solidFill>
                  <a:schemeClr val="tx1"/>
                </a:solidFill>
              </a:rPr>
              <a:t>subject_id</a:t>
            </a:r>
            <a:r>
              <a:rPr lang="en-US" sz="3200" dirty="0">
                <a:solidFill>
                  <a:schemeClr val="tx1"/>
                </a:solidFill>
              </a:rPr>
              <a:t>, </a:t>
            </a:r>
            <a:r>
              <a:rPr lang="en-US" sz="3200" dirty="0" err="1">
                <a:solidFill>
                  <a:schemeClr val="tx1"/>
                </a:solidFill>
              </a:rPr>
              <a:t>specimen_id</a:t>
            </a:r>
            <a:r>
              <a:rPr lang="en-US" sz="3200" dirty="0">
                <a:solidFill>
                  <a:schemeClr val="tx1"/>
                </a:solidFill>
              </a:rPr>
              <a:t>, </a:t>
            </a:r>
            <a:r>
              <a:rPr lang="en-US" sz="3200" dirty="0" err="1">
                <a:solidFill>
                  <a:schemeClr val="tx1"/>
                </a:solidFill>
              </a:rPr>
              <a:t>itemid</a:t>
            </a:r>
            <a:r>
              <a:rPr lang="en-US" sz="3200" dirty="0">
                <a:solidFill>
                  <a:schemeClr val="tx1"/>
                </a:solidFill>
              </a:rPr>
              <a:t>, value, </a:t>
            </a:r>
            <a:r>
              <a:rPr lang="en-US" sz="3200" dirty="0" err="1">
                <a:solidFill>
                  <a:schemeClr val="tx1"/>
                </a:solidFill>
              </a:rPr>
              <a:t>valueuom</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5</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a:xfrm>
            <a:off x="1024128" y="2238374"/>
            <a:ext cx="9720072" cy="4506650"/>
          </a:xfrm>
        </p:spPr>
        <p:txBody>
          <a:bodyPr>
            <a:normAutofit fontScale="92500" lnSpcReduction="10000"/>
          </a:bodyPr>
          <a:lstStyle/>
          <a:p>
            <a:r>
              <a:rPr lang="en-US" dirty="0"/>
              <a:t>Using select() and filter() (and pipes), create a subset of data from the </a:t>
            </a:r>
            <a:r>
              <a:rPr lang="en-US" i="1" dirty="0" err="1"/>
              <a:t>labevents</a:t>
            </a:r>
            <a:r>
              <a:rPr lang="en-US" i="1" dirty="0"/>
              <a:t> </a:t>
            </a:r>
            <a:r>
              <a:rPr lang="en-US" dirty="0"/>
              <a:t>data frame that includes lactate observations (</a:t>
            </a:r>
            <a:r>
              <a:rPr lang="en-US" dirty="0" err="1"/>
              <a:t>itemid</a:t>
            </a:r>
            <a:r>
              <a:rPr lang="en-US" dirty="0"/>
              <a:t> 50813) and the following variables: </a:t>
            </a:r>
            <a:r>
              <a:rPr lang="en-US" dirty="0" err="1"/>
              <a:t>specimen_id</a:t>
            </a:r>
            <a:r>
              <a:rPr lang="en-US" dirty="0"/>
              <a:t>, value, </a:t>
            </a:r>
            <a:r>
              <a:rPr lang="en-US" dirty="0" err="1"/>
              <a:t>ref_range_lower</a:t>
            </a:r>
            <a:r>
              <a:rPr lang="en-US" dirty="0"/>
              <a:t>, </a:t>
            </a:r>
            <a:r>
              <a:rPr lang="en-US" dirty="0" err="1"/>
              <a:t>ref_range_upper</a:t>
            </a:r>
            <a:r>
              <a:rPr lang="en-US" dirty="0"/>
              <a:t>. Use the head() function to review the first rows of the table.</a:t>
            </a:r>
          </a:p>
        </p:txBody>
      </p:sp>
    </p:spTree>
    <p:extLst>
      <p:ext uri="{BB962C8B-B14F-4D97-AF65-F5344CB8AC3E}">
        <p14:creationId xmlns:p14="http://schemas.microsoft.com/office/powerpoint/2010/main" val="246893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b="1"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45CA-5535-0CEC-D594-CBB78B74958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53C18E8-3B85-247E-14E2-A505CADDE4ED}"/>
              </a:ext>
            </a:extLst>
          </p:cNvPr>
          <p:cNvSpPr>
            <a:spLocks noGrp="1"/>
          </p:cNvSpPr>
          <p:nvPr>
            <p:ph idx="1"/>
          </p:nvPr>
        </p:nvSpPr>
        <p:spPr/>
        <p:txBody>
          <a:bodyPr/>
          <a:lstStyle/>
          <a:p>
            <a:pPr>
              <a:buFont typeface="Arial" panose="020B0604020202020204" pitchFamily="34" charset="0"/>
              <a:buChar char="•"/>
            </a:pPr>
            <a:r>
              <a:rPr lang="en-US" dirty="0"/>
              <a:t> The DBI package provides functions that allow you to connect to databases from within </a:t>
            </a:r>
            <a:r>
              <a:rPr lang="en-US" dirty="0" err="1"/>
              <a:t>Rstudio</a:t>
            </a:r>
            <a:endParaRPr lang="en-US" dirty="0"/>
          </a:p>
          <a:p>
            <a:pPr>
              <a:buFont typeface="Arial" panose="020B0604020202020204" pitchFamily="34" charset="0"/>
              <a:buChar char="•"/>
            </a:pPr>
            <a:r>
              <a:rPr lang="en-US" dirty="0"/>
              <a:t> The connections package supports browsing of your database within the </a:t>
            </a:r>
            <a:r>
              <a:rPr lang="en-US" dirty="0" err="1"/>
              <a:t>Rstudio</a:t>
            </a:r>
            <a:r>
              <a:rPr lang="en-US" dirty="0"/>
              <a:t> Connections tab</a:t>
            </a:r>
          </a:p>
          <a:p>
            <a:pPr>
              <a:buFont typeface="Arial" panose="020B0604020202020204" pitchFamily="34" charset="0"/>
              <a:buChar char="•"/>
            </a:pPr>
            <a:r>
              <a:rPr lang="en-US" dirty="0"/>
              <a:t> After connecting to a database, table objects can be created and manipulated similarly to data frames</a:t>
            </a:r>
          </a:p>
          <a:p>
            <a:pPr>
              <a:buFont typeface="Arial" panose="020B0604020202020204" pitchFamily="34" charset="0"/>
              <a:buChar char="•"/>
            </a:pPr>
            <a:r>
              <a:rPr lang="en-US" dirty="0"/>
              <a:t> A package called </a:t>
            </a:r>
            <a:r>
              <a:rPr lang="en-US" dirty="0" err="1"/>
              <a:t>dbplyr</a:t>
            </a:r>
            <a:r>
              <a:rPr lang="en-US" dirty="0"/>
              <a:t> works in the background to translate </a:t>
            </a:r>
            <a:r>
              <a:rPr lang="en-US" dirty="0" err="1"/>
              <a:t>dplyr</a:t>
            </a:r>
            <a:r>
              <a:rPr lang="en-US" dirty="0"/>
              <a:t> functions into queries executed on the database</a:t>
            </a:r>
          </a:p>
          <a:p>
            <a:pPr>
              <a:buFont typeface="Arial" panose="020B0604020202020204" pitchFamily="34" charset="0"/>
              <a:buChar char="•"/>
            </a:pPr>
            <a:r>
              <a:rPr lang="en-US" dirty="0"/>
              <a:t> Only specific activities will retrieve query results into memory, which makes it possible to interact with large databases without overwhelming your working memory</a:t>
            </a:r>
          </a:p>
        </p:txBody>
      </p:sp>
      <p:sp>
        <p:nvSpPr>
          <p:cNvPr id="4" name="Slide Number Placeholder 3">
            <a:extLst>
              <a:ext uri="{FF2B5EF4-FFF2-40B4-BE49-F238E27FC236}">
                <a16:creationId xmlns:a16="http://schemas.microsoft.com/office/drawing/2014/main" id="{6E2192E7-F802-32A6-7B9F-8D24D1C005B0}"/>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38</a:t>
            </a:fld>
            <a:endParaRPr lang="en-US">
              <a:solidFill>
                <a:prstClr val="black">
                  <a:lumMod val="95000"/>
                  <a:lumOff val="5000"/>
                </a:prstClr>
              </a:solidFill>
            </a:endParaRPr>
          </a:p>
        </p:txBody>
      </p:sp>
    </p:spTree>
    <p:extLst>
      <p:ext uri="{BB962C8B-B14F-4D97-AF65-F5344CB8AC3E}">
        <p14:creationId xmlns:p14="http://schemas.microsoft.com/office/powerpoint/2010/main" val="34971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normAutofit/>
          </a:bodyPr>
          <a:lstStyle/>
          <a:p>
            <a:r>
              <a:rPr lang="en-US" sz="3600" i="1" dirty="0"/>
              <a:t>DBI</a:t>
            </a:r>
            <a:r>
              <a:rPr lang="en-US" sz="3600" dirty="0"/>
              <a:t> package provides functions to connect to and perform operations on DBs</a:t>
            </a:r>
          </a:p>
          <a:p>
            <a:r>
              <a:rPr lang="en-US" sz="3600" i="1" dirty="0" err="1"/>
              <a:t>odbc</a:t>
            </a:r>
            <a:r>
              <a:rPr lang="en-US" sz="3600" dirty="0"/>
              <a:t> package utilizes Open Database Connectivity (ODBC) drivers to connect with various types of SQL databases</a:t>
            </a:r>
          </a:p>
          <a:p>
            <a:r>
              <a:rPr lang="en-US" sz="3600" i="1" dirty="0" err="1"/>
              <a:t>RSQLite</a:t>
            </a:r>
            <a:r>
              <a:rPr lang="en-US" sz="3600"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75594F-D4E5-236D-8765-EA25C7A82BE5}"/>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
        <p:nvSpPr>
          <p:cNvPr id="3" name="Title 2">
            <a:extLst>
              <a:ext uri="{FF2B5EF4-FFF2-40B4-BE49-F238E27FC236}">
                <a16:creationId xmlns:a16="http://schemas.microsoft.com/office/drawing/2014/main" id="{55EEC82D-C0BA-3BD3-DDBC-EEB872A727A0}"/>
              </a:ext>
            </a:extLst>
          </p:cNvPr>
          <p:cNvSpPr>
            <a:spLocks noGrp="1"/>
          </p:cNvSpPr>
          <p:nvPr>
            <p:ph type="title"/>
          </p:nvPr>
        </p:nvSpPr>
        <p:spPr/>
        <p:txBody>
          <a:bodyPr/>
          <a:lstStyle/>
          <a:p>
            <a:r>
              <a:rPr lang="en-US" dirty="0"/>
              <a:t>Exercise 1</a:t>
            </a:r>
          </a:p>
        </p:txBody>
      </p:sp>
      <p:sp>
        <p:nvSpPr>
          <p:cNvPr id="4" name="Text Placeholder 3">
            <a:extLst>
              <a:ext uri="{FF2B5EF4-FFF2-40B4-BE49-F238E27FC236}">
                <a16:creationId xmlns:a16="http://schemas.microsoft.com/office/drawing/2014/main" id="{140136EB-BD94-53AC-42F0-A944CEE59F9B}"/>
              </a:ext>
            </a:extLst>
          </p:cNvPr>
          <p:cNvSpPr>
            <a:spLocks noGrp="1"/>
          </p:cNvSpPr>
          <p:nvPr>
            <p:ph type="body" sz="quarter" idx="13"/>
          </p:nvPr>
        </p:nvSpPr>
        <p:spPr/>
        <p:txBody>
          <a:bodyPr/>
          <a:lstStyle/>
          <a:p>
            <a:r>
              <a:rPr lang="en-US" dirty="0"/>
              <a:t>Run the setup chunk to load the packages we need to connect to databases</a:t>
            </a:r>
          </a:p>
        </p:txBody>
      </p:sp>
    </p:spTree>
    <p:extLst>
      <p:ext uri="{BB962C8B-B14F-4D97-AF65-F5344CB8AC3E}">
        <p14:creationId xmlns:p14="http://schemas.microsoft.com/office/powerpoint/2010/main" val="76345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7" y="2093628"/>
            <a:ext cx="2565233"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746235" y="1966130"/>
            <a:ext cx="3070200"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60052" y="5073050"/>
            <a:ext cx="6041571" cy="1815881"/>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60051" y="515013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7" y="2054586"/>
            <a:ext cx="284124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908391"/>
            <a:ext cx="2732062"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83974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720823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Consider where your database lives</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621992" y="2613047"/>
            <a:ext cx="10948016" cy="1631906"/>
            <a:chOff x="2080825" y="3235066"/>
            <a:chExt cx="8852205"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852205"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file_name.db</a:t>
              </a:r>
              <a:r>
                <a:rPr lang="en-US" sz="2800" dirty="0">
                  <a:latin typeface="Monaco" charset="0"/>
                  <a:ea typeface="Monaco" charset="0"/>
                  <a:cs typeface="Monaco" charset="0"/>
                </a:rPr>
                <a:t>”)</a:t>
              </a: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
        <p:nvSpPr>
          <p:cNvPr id="7" name="TextBox 6">
            <a:extLst>
              <a:ext uri="{FF2B5EF4-FFF2-40B4-BE49-F238E27FC236}">
                <a16:creationId xmlns:a16="http://schemas.microsoft.com/office/drawing/2014/main" id="{E82D4288-6F6F-EDC5-1B4E-016B7BAA19B5}"/>
              </a:ext>
            </a:extLst>
          </p:cNvPr>
          <p:cNvSpPr txBox="1"/>
          <p:nvPr/>
        </p:nvSpPr>
        <p:spPr>
          <a:xfrm>
            <a:off x="1462670" y="4521217"/>
            <a:ext cx="9104811" cy="1815882"/>
          </a:xfrm>
          <a:prstGeom prst="rect">
            <a:avLst/>
          </a:prstGeom>
          <a:noFill/>
        </p:spPr>
        <p:txBody>
          <a:bodyPr wrap="square" rtlCol="0">
            <a:spAutoFit/>
          </a:bodyPr>
          <a:lstStyle/>
          <a:p>
            <a:pPr marL="171450" indent="-171450">
              <a:buFont typeface="Arial" panose="020B0604020202020204" pitchFamily="34" charset="0"/>
              <a:buChar char="•"/>
            </a:pPr>
            <a:r>
              <a:rPr lang="en-US" sz="2800" dirty="0"/>
              <a:t>What is your working directory? (If using a notebook what directory does the file live in?)</a:t>
            </a:r>
          </a:p>
          <a:p>
            <a:pPr marL="171450" indent="-171450">
              <a:buFont typeface="Arial" panose="020B0604020202020204" pitchFamily="34" charset="0"/>
              <a:buChar char="•"/>
            </a:pPr>
            <a:r>
              <a:rPr lang="en-US" sz="2800" dirty="0"/>
              <a:t>Is your database in the same directory? If not, you must provide a path.</a:t>
            </a:r>
          </a:p>
        </p:txBody>
      </p:sp>
    </p:spTree>
    <p:extLst>
      <p:ext uri="{BB962C8B-B14F-4D97-AF65-F5344CB8AC3E}">
        <p14:creationId xmlns:p14="http://schemas.microsoft.com/office/powerpoint/2010/main" val="315923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List the tables in the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3866606" y="3471460"/>
            <a:ext cx="4767943" cy="1253899"/>
            <a:chOff x="2080825" y="3376166"/>
            <a:chExt cx="8852205" cy="972680"/>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5"/>
              <a:ext cx="8852205"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376166"/>
              <a:ext cx="8852205" cy="740124"/>
            </a:xfrm>
            <a:prstGeom prst="rect">
              <a:avLst/>
            </a:prstGeom>
            <a:noFill/>
          </p:spPr>
          <p:txBody>
            <a:bodyPr wrap="square" rtlCol="0">
              <a:spAutoFit/>
            </a:bodyPr>
            <a:lstStyle/>
            <a:p>
              <a:endParaRPr lang="en-US" sz="2800" dirty="0">
                <a:latin typeface="Monaco" charset="0"/>
                <a:ea typeface="Monaco" charset="0"/>
                <a:cs typeface="Monaco" charset="0"/>
              </a:endParaRPr>
            </a:p>
            <a:p>
              <a:pPr algn="ctr"/>
              <a:r>
                <a:rPr lang="en-US" sz="2800" dirty="0" err="1">
                  <a:latin typeface="Monaco" charset="0"/>
                  <a:ea typeface="Monaco" charset="0"/>
                  <a:cs typeface="Monaco" charset="0"/>
                </a:rPr>
                <a:t>dbListTables</a:t>
              </a:r>
              <a:r>
                <a:rPr lang="en-US" sz="2800" dirty="0">
                  <a:latin typeface="Monaco" charset="0"/>
                  <a:ea typeface="Monaco" charset="0"/>
                  <a:cs typeface="Monaco" charset="0"/>
                </a:rPr>
                <a:t>(conn = con)</a:t>
              </a:r>
            </a:p>
          </p:txBody>
        </p:sp>
      </p:grpSp>
      <p:grpSp>
        <p:nvGrpSpPr>
          <p:cNvPr id="20" name="Group 19">
            <a:extLst>
              <a:ext uri="{FF2B5EF4-FFF2-40B4-BE49-F238E27FC236}">
                <a16:creationId xmlns:a16="http://schemas.microsoft.com/office/drawing/2014/main" id="{54C815BF-3640-4D9E-AF87-D01B5779CB1A}"/>
              </a:ext>
            </a:extLst>
          </p:cNvPr>
          <p:cNvGrpSpPr/>
          <p:nvPr/>
        </p:nvGrpSpPr>
        <p:grpSpPr>
          <a:xfrm>
            <a:off x="6008313" y="2122310"/>
            <a:ext cx="3905863" cy="1554272"/>
            <a:chOff x="6733302" y="1934324"/>
            <a:chExt cx="2841245" cy="1554272"/>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733302" y="1934324"/>
              <a:ext cx="2841245" cy="1554272"/>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dirty="0">
                <a:solidFill>
                  <a:schemeClr val="bg1"/>
                </a:solidFill>
              </a:endParaRPr>
            </a:p>
            <a:p>
              <a:pPr algn="ctr"/>
              <a:endParaRPr lang="en-US" dirty="0">
                <a:solidFill>
                  <a:schemeClr val="bg1"/>
                </a:solidFill>
              </a:endParaRPr>
            </a:p>
          </p:txBody>
        </p:sp>
      </p:gr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625376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38404</TotalTime>
  <Words>1532</Words>
  <Application>Microsoft Office PowerPoint</Application>
  <PresentationFormat>Widescreen</PresentationFormat>
  <Paragraphs>278</Paragraphs>
  <Slides>38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Goals and Objectives</vt:lpstr>
      <vt:lpstr>Goal: Connect to database from RStudio to perform analysis without exporting data</vt:lpstr>
      <vt:lpstr>Connecting with Relational Databases</vt:lpstr>
      <vt:lpstr>Exercise 1</vt:lpstr>
      <vt:lpstr>First Step: Connect to a Database</vt:lpstr>
      <vt:lpstr>Connect to a SQLite Database</vt:lpstr>
      <vt:lpstr>Consider where your database lives</vt:lpstr>
      <vt:lpstr>List the tables in the database</vt:lpstr>
      <vt:lpstr>List the fields in a table</vt:lpstr>
      <vt:lpstr>Disconnect from the database when not actively using it</vt:lpstr>
      <vt:lpstr>Exercise 2</vt:lpstr>
      <vt:lpstr>RStudio provides tools to view and manage database connections</vt:lpstr>
      <vt:lpstr>Use the connections package to fully utilize RStudio functionality</vt:lpstr>
      <vt:lpstr>Exercise 3</vt:lpstr>
      <vt:lpstr>Connect to a Specific Table</vt:lpstr>
      <vt:lpstr>Connect to a Specific Table</vt:lpstr>
      <vt:lpstr>Creation of table objects does not automatically bring data into RStudio</vt:lpstr>
      <vt:lpstr>Functions that generate output will query the database and bring data into RStudio</vt:lpstr>
      <vt:lpstr>Exercise 4</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5</vt:lpstr>
      <vt:lpstr>DB Connections and Memory Management</vt:lpstr>
      <vt:lpstr>Collect() will retrieve data into a data frame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Patrick C Mathias</cp:lastModifiedBy>
  <cp:revision>93</cp:revision>
  <dcterms:modified xsi:type="dcterms:W3CDTF">2024-05-07T02:01:56Z</dcterms:modified>
</cp:coreProperties>
</file>