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9"/>
  </p:notesMasterIdLst>
  <p:handoutMasterIdLst>
    <p:handoutMasterId r:id="rId30"/>
  </p:handoutMasterIdLst>
  <p:sldIdLst>
    <p:sldId id="360" r:id="rId2"/>
    <p:sldId id="355" r:id="rId3"/>
    <p:sldId id="263" r:id="rId4"/>
    <p:sldId id="362" r:id="rId5"/>
    <p:sldId id="266" r:id="rId6"/>
    <p:sldId id="264" r:id="rId7"/>
    <p:sldId id="304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9" r:id="rId16"/>
    <p:sldId id="276" r:id="rId17"/>
    <p:sldId id="277" r:id="rId18"/>
    <p:sldId id="282" r:id="rId19"/>
    <p:sldId id="283" r:id="rId20"/>
    <p:sldId id="284" r:id="rId21"/>
    <p:sldId id="285" r:id="rId22"/>
    <p:sldId id="286" r:id="rId23"/>
    <p:sldId id="287" r:id="rId24"/>
    <p:sldId id="278" r:id="rId25"/>
    <p:sldId id="288" r:id="rId26"/>
    <p:sldId id="290" r:id="rId27"/>
    <p:sldId id="291" r:id="rId28"/>
  </p:sldIdLst>
  <p:sldSz cx="12192000" cy="6858000"/>
  <p:notesSz cx="113093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DD29F31D-FD3E-4656-95C7-E134B4FAAFA1}">
          <p14:sldIdLst>
            <p14:sldId id="360"/>
            <p14:sldId id="355"/>
            <p14:sldId id="263"/>
            <p14:sldId id="362"/>
            <p14:sldId id="266"/>
            <p14:sldId id="264"/>
            <p14:sldId id="304"/>
            <p14:sldId id="268"/>
            <p14:sldId id="269"/>
            <p14:sldId id="270"/>
            <p14:sldId id="271"/>
            <p14:sldId id="273"/>
            <p14:sldId id="274"/>
            <p14:sldId id="275"/>
            <p14:sldId id="279"/>
            <p14:sldId id="276"/>
            <p14:sldId id="277"/>
            <p14:sldId id="282"/>
            <p14:sldId id="283"/>
            <p14:sldId id="284"/>
            <p14:sldId id="285"/>
            <p14:sldId id="286"/>
            <p14:sldId id="287"/>
            <p14:sldId id="278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2" pos="7008" userDrawn="1">
          <p15:clr>
            <a:srgbClr val="000000"/>
          </p15:clr>
        </p15:guide>
        <p15:guide id="3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1A1A"/>
    <a:srgbClr val="78AAD6"/>
    <a:srgbClr val="D3908F"/>
    <a:srgbClr val="D0D1D2"/>
    <a:srgbClr val="8DB4E2"/>
    <a:srgbClr val="92B573"/>
    <a:srgbClr val="538DD5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CB66AA-850D-4605-A19E-2ED404D436C7}">
  <a:tblStyle styleId="{71CB66AA-850D-4605-A19E-2ED404D43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9C1C93-8995-4D9E-87C8-A8817AF97DB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A09481-35D7-4565-9225-4E10A05E4E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/>
    <p:restoredTop sz="74626" autoAdjust="0"/>
  </p:normalViewPr>
  <p:slideViewPr>
    <p:cSldViewPr snapToGrid="0">
      <p:cViewPr varScale="1">
        <p:scale>
          <a:sx n="94" d="100"/>
          <a:sy n="94" d="100"/>
        </p:scale>
        <p:origin x="1456" y="184"/>
      </p:cViewPr>
      <p:guideLst>
        <p:guide pos="700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00956" cy="10074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405715" y="0"/>
            <a:ext cx="4900956" cy="10074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152C2-AF9F-44C5-8FA2-EB5B9007DBD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9096639"/>
            <a:ext cx="4900956" cy="1007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05715" y="19096639"/>
            <a:ext cx="4900956" cy="1007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31AF2-0CEF-4B92-A6C6-177490C6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046163" y="1506538"/>
            <a:ext cx="13403263" cy="754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130930" y="9549418"/>
            <a:ext cx="9047477" cy="9046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270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2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5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CB3397-D5E3-4F33-81FB-15A2B9984586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3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ADD8-F106-4098-B324-0DCDA1750B95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30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EF5-BC4B-4A32-A3F7-181981DE585C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5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5C40-1917-4947-AC5D-D15795287B56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6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15FB-CD94-498E-BA40-D85064FA191E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92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3" y="2683193"/>
            <a:ext cx="11187112" cy="1463040"/>
          </a:xfrm>
        </p:spPr>
        <p:txBody>
          <a:bodyPr anchor="ctr">
            <a:normAutofit/>
          </a:bodyPr>
          <a:lstStyle>
            <a:lvl1pPr algn="ct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17721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/>
          <p:cNvSpPr/>
          <p:nvPr userDrawn="1"/>
        </p:nvSpPr>
        <p:spPr>
          <a:xfrm>
            <a:off x="-1" y="4003358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497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BA08-37BF-439D-82D8-01FE1856DC69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86E0-F10E-44FA-9ABE-5BDA0DA5EA17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34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3" y="2683193"/>
            <a:ext cx="11187112" cy="1463040"/>
          </a:xfrm>
        </p:spPr>
        <p:txBody>
          <a:bodyPr anchor="ctr">
            <a:normAutofit/>
          </a:bodyPr>
          <a:lstStyle>
            <a:lvl1pPr algn="ct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17721"/>
            <a:ext cx="12192000" cy="2257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/>
          <p:cNvSpPr/>
          <p:nvPr userDrawn="1"/>
        </p:nvSpPr>
        <p:spPr>
          <a:xfrm>
            <a:off x="-1" y="4003358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6143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5B9-B75A-4BC8-A845-2C0DFFDB2C57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4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3C39-A18A-4E19-ABDE-80E5224D5B0F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1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67C6-246E-4E17-A7CD-E9BF8E35602B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67604" y="6470704"/>
            <a:ext cx="491971" cy="274320"/>
          </a:xfrm>
        </p:spPr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7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_Turn_3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EE4D-9C14-4FCC-ADDF-44BDAD675947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Turn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24128" y="2238375"/>
            <a:ext cx="9720072" cy="317817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An exercise</a:t>
            </a:r>
          </a:p>
        </p:txBody>
      </p:sp>
    </p:spTree>
    <p:extLst>
      <p:ext uri="{BB962C8B-B14F-4D97-AF65-F5344CB8AC3E}">
        <p14:creationId xmlns:p14="http://schemas.microsoft.com/office/powerpoint/2010/main" val="3497524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FB1F-E20E-4B8A-97A9-F749EE272C4C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56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34245-7884-4EB5-B7F1-8F32C31A1C46}" type="datetime1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3/27/24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21EB-9D6E-D849-996D-9189EB63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830" y="4960137"/>
            <a:ext cx="8352430" cy="146304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 with R: A Marriage Made in the </a:t>
            </a:r>
            <a:r>
              <a:rPr lang="en-US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Tidyverse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B71DB-1783-DE4F-8447-5E7A1A5DC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Patrick Mathias</a:t>
            </a:r>
          </a:p>
        </p:txBody>
      </p:sp>
    </p:spTree>
    <p:extLst>
      <p:ext uri="{BB962C8B-B14F-4D97-AF65-F5344CB8AC3E}">
        <p14:creationId xmlns:p14="http://schemas.microsoft.com/office/powerpoint/2010/main" val="171148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3F68-FC52-4540-65E5-47C5B272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Specific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3FA08D-C0F4-368C-6464-DD49686F46C5}"/>
              </a:ext>
            </a:extLst>
          </p:cNvPr>
          <p:cNvGrpSpPr/>
          <p:nvPr/>
        </p:nvGrpSpPr>
        <p:grpSpPr>
          <a:xfrm>
            <a:off x="1968399" y="3230623"/>
            <a:ext cx="8436842" cy="1631906"/>
            <a:chOff x="2080825" y="3235066"/>
            <a:chExt cx="8262074" cy="11137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28F945-0918-7F54-5CBE-8F6D5E34D9E3}"/>
                </a:ext>
              </a:extLst>
            </p:cNvPr>
            <p:cNvSpPr/>
            <p:nvPr/>
          </p:nvSpPr>
          <p:spPr>
            <a:xfrm>
              <a:off x="2080825" y="3409614"/>
              <a:ext cx="8090002" cy="939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A8C93-7B30-559D-D8A8-DA2C63B5F444}"/>
                </a:ext>
              </a:extLst>
            </p:cNvPr>
            <p:cNvSpPr txBox="1"/>
            <p:nvPr/>
          </p:nvSpPr>
          <p:spPr>
            <a:xfrm>
              <a:off x="2080825" y="3235066"/>
              <a:ext cx="8262074" cy="94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table_object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&lt;-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tbl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connection_object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, </a:t>
              </a:r>
            </a:p>
            <a:p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				          “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table_name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”)</a:t>
              </a:r>
            </a:p>
          </p:txBody>
        </p:sp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E3F580D-BA6F-B4CE-0344-C2FFD120F2B0}"/>
              </a:ext>
            </a:extLst>
          </p:cNvPr>
          <p:cNvSpPr/>
          <p:nvPr/>
        </p:nvSpPr>
        <p:spPr>
          <a:xfrm>
            <a:off x="1678690" y="2053481"/>
            <a:ext cx="3387295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equivalent to data frame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FF67515-8B05-A138-626F-F6C80FE52277}"/>
              </a:ext>
            </a:extLst>
          </p:cNvPr>
          <p:cNvSpPr/>
          <p:nvPr/>
        </p:nvSpPr>
        <p:spPr>
          <a:xfrm>
            <a:off x="3713117" y="5118276"/>
            <a:ext cx="6041571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 table to query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4BF3E9-6384-2219-13B9-C83AF0C6F9F6}"/>
              </a:ext>
            </a:extLst>
          </p:cNvPr>
          <p:cNvGrpSpPr/>
          <p:nvPr/>
        </p:nvGrpSpPr>
        <p:grpSpPr>
          <a:xfrm>
            <a:off x="6733902" y="1250918"/>
            <a:ext cx="3539292" cy="2492990"/>
            <a:chOff x="6929012" y="1820113"/>
            <a:chExt cx="2365216" cy="1808916"/>
          </a:xfrm>
        </p:grpSpPr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370EC2C8-1DAD-D316-3A82-5BB9D9ACC3A8}"/>
                </a:ext>
              </a:extLst>
            </p:cNvPr>
            <p:cNvSpPr/>
            <p:nvPr/>
          </p:nvSpPr>
          <p:spPr>
            <a:xfrm>
              <a:off x="6929012" y="2106333"/>
              <a:ext cx="2365216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2BAB0E-209B-51AC-6145-440C7D42DD59}"/>
                </a:ext>
              </a:extLst>
            </p:cNvPr>
            <p:cNvSpPr txBox="1"/>
            <p:nvPr/>
          </p:nvSpPr>
          <p:spPr>
            <a:xfrm>
              <a:off x="6929012" y="1820113"/>
              <a:ext cx="2365216" cy="1808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database connection object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12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3F68-FC52-4540-65E5-47C5B272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Specific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3FA08D-C0F4-368C-6464-DD49686F46C5}"/>
              </a:ext>
            </a:extLst>
          </p:cNvPr>
          <p:cNvGrpSpPr/>
          <p:nvPr/>
        </p:nvGrpSpPr>
        <p:grpSpPr>
          <a:xfrm>
            <a:off x="1891862" y="3555725"/>
            <a:ext cx="8408275" cy="1246649"/>
            <a:chOff x="2080825" y="3235066"/>
            <a:chExt cx="8262074" cy="11137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28F945-0918-7F54-5CBE-8F6D5E34D9E3}"/>
                </a:ext>
              </a:extLst>
            </p:cNvPr>
            <p:cNvSpPr/>
            <p:nvPr/>
          </p:nvSpPr>
          <p:spPr>
            <a:xfrm>
              <a:off x="2080825" y="3409614"/>
              <a:ext cx="8090002" cy="939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A8C93-7B30-559D-D8A8-DA2C63B5F444}"/>
                </a:ext>
              </a:extLst>
            </p:cNvPr>
            <p:cNvSpPr txBox="1"/>
            <p:nvPr/>
          </p:nvSpPr>
          <p:spPr>
            <a:xfrm>
              <a:off x="2080825" y="3235066"/>
              <a:ext cx="8262074" cy="65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batch_sql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&lt;-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tbl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projectdb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, "batch")</a:t>
              </a:r>
            </a:p>
          </p:txBody>
        </p:sp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E3F580D-BA6F-B4CE-0344-C2FFD120F2B0}"/>
              </a:ext>
            </a:extLst>
          </p:cNvPr>
          <p:cNvSpPr/>
          <p:nvPr/>
        </p:nvSpPr>
        <p:spPr>
          <a:xfrm>
            <a:off x="1552566" y="2280203"/>
            <a:ext cx="3387295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equivalent to data frame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FF67515-8B05-A138-626F-F6C80FE52277}"/>
              </a:ext>
            </a:extLst>
          </p:cNvPr>
          <p:cNvSpPr/>
          <p:nvPr/>
        </p:nvSpPr>
        <p:spPr>
          <a:xfrm>
            <a:off x="3534441" y="5026136"/>
            <a:ext cx="6041571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 table to query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4BF3E9-6384-2219-13B9-C83AF0C6F9F6}"/>
              </a:ext>
            </a:extLst>
          </p:cNvPr>
          <p:cNvGrpSpPr/>
          <p:nvPr/>
        </p:nvGrpSpPr>
        <p:grpSpPr>
          <a:xfrm>
            <a:off x="6865949" y="1475706"/>
            <a:ext cx="3539292" cy="2492990"/>
            <a:chOff x="6929012" y="1820113"/>
            <a:chExt cx="2365216" cy="1808916"/>
          </a:xfrm>
        </p:grpSpPr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370EC2C8-1DAD-D316-3A82-5BB9D9ACC3A8}"/>
                </a:ext>
              </a:extLst>
            </p:cNvPr>
            <p:cNvSpPr/>
            <p:nvPr/>
          </p:nvSpPr>
          <p:spPr>
            <a:xfrm>
              <a:off x="6929012" y="2106333"/>
              <a:ext cx="2365216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2BAB0E-209B-51AC-6145-440C7D42DD59}"/>
                </a:ext>
              </a:extLst>
            </p:cNvPr>
            <p:cNvSpPr txBox="1"/>
            <p:nvPr/>
          </p:nvSpPr>
          <p:spPr>
            <a:xfrm>
              <a:off x="6929012" y="1820113"/>
              <a:ext cx="2365216" cy="1808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database connection object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09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09D0-126F-20F2-82F1-9E346907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DPLYR Package supports a wide range of data manipulation activities</a:t>
            </a:r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F332656A-25D7-D22D-2932-320462147969}"/>
              </a:ext>
            </a:extLst>
          </p:cNvPr>
          <p:cNvSpPr/>
          <p:nvPr/>
        </p:nvSpPr>
        <p:spPr>
          <a:xfrm rot="10800000" flipH="1">
            <a:off x="3951187" y="3512955"/>
            <a:ext cx="560479" cy="4849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oogle Shape;147;p18">
            <a:extLst>
              <a:ext uri="{FF2B5EF4-FFF2-40B4-BE49-F238E27FC236}">
                <a16:creationId xmlns:a16="http://schemas.microsoft.com/office/drawing/2014/main" id="{7267E39C-2808-B89B-1614-BA4B1AF5C93C}"/>
              </a:ext>
            </a:extLst>
          </p:cNvPr>
          <p:cNvGraphicFramePr/>
          <p:nvPr/>
        </p:nvGraphicFramePr>
        <p:xfrm>
          <a:off x="9441751" y="4217587"/>
          <a:ext cx="1889596" cy="15868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864">
                  <a:extLst>
                    <a:ext uri="{9D8B030D-6E8A-4147-A177-3AD203B41FA5}">
                      <a16:colId xmlns:a16="http://schemas.microsoft.com/office/drawing/2014/main" val="92067123"/>
                    </a:ext>
                  </a:extLst>
                </a:gridCol>
              </a:tblGrid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2035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48567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82796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CC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8A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92159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5426147-5585-2402-A40F-36E3B12DE09F}"/>
              </a:ext>
            </a:extLst>
          </p:cNvPr>
          <p:cNvGrpSpPr/>
          <p:nvPr/>
        </p:nvGrpSpPr>
        <p:grpSpPr>
          <a:xfrm>
            <a:off x="140780" y="2274972"/>
            <a:ext cx="4054263" cy="2392428"/>
            <a:chOff x="117807" y="2262700"/>
            <a:chExt cx="4054263" cy="2392428"/>
          </a:xfrm>
        </p:grpSpPr>
        <p:graphicFrame>
          <p:nvGraphicFramePr>
            <p:cNvPr id="7" name="Google Shape;147;p18">
              <a:extLst>
                <a:ext uri="{FF2B5EF4-FFF2-40B4-BE49-F238E27FC236}">
                  <a16:creationId xmlns:a16="http://schemas.microsoft.com/office/drawing/2014/main" id="{F41929B1-504B-86F6-D69A-24034399A3C0}"/>
                </a:ext>
              </a:extLst>
            </p:cNvPr>
            <p:cNvGraphicFramePr/>
            <p:nvPr/>
          </p:nvGraphicFramePr>
          <p:xfrm>
            <a:off x="687121" y="2262700"/>
            <a:ext cx="2977680" cy="2392428"/>
          </p:xfrm>
          <a:graphic>
            <a:graphicData uri="http://schemas.openxmlformats.org/drawingml/2006/table">
              <a:tbl>
                <a:tblPr firstRow="1" bandRow="1">
                  <a:tableStyleId>{3C2FFA5D-87B4-456A-9821-1D502468CF0F}</a:tableStyleId>
                </a:tblPr>
                <a:tblGrid>
                  <a:gridCol w="3838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311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25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662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46626">
                    <a:extLst>
                      <a:ext uri="{9D8B030D-6E8A-4147-A177-3AD203B41FA5}">
                        <a16:colId xmlns:a16="http://schemas.microsoft.com/office/drawing/2014/main" val="71382898"/>
                      </a:ext>
                    </a:extLst>
                  </a:gridCol>
                  <a:gridCol w="411863">
                    <a:extLst>
                      <a:ext uri="{9D8B030D-6E8A-4147-A177-3AD203B41FA5}">
                        <a16:colId xmlns:a16="http://schemas.microsoft.com/office/drawing/2014/main" val="92067123"/>
                      </a:ext>
                    </a:extLst>
                  </a:gridCol>
                </a:tblGrid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91442035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87835324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27049003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6927040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79648567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1082796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A5C0E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40921598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19BAA6-2383-4D8F-7598-63CD0B848D0D}"/>
                </a:ext>
              </a:extLst>
            </p:cNvPr>
            <p:cNvSpPr txBox="1"/>
            <p:nvPr/>
          </p:nvSpPr>
          <p:spPr>
            <a:xfrm>
              <a:off x="117807" y="3216421"/>
              <a:ext cx="11653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ƒ(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A390D1-CFF1-B4CA-7629-A0F31C66111E}"/>
                </a:ext>
              </a:extLst>
            </p:cNvPr>
            <p:cNvSpPr txBox="1"/>
            <p:nvPr/>
          </p:nvSpPr>
          <p:spPr>
            <a:xfrm>
              <a:off x="3606322" y="3216421"/>
              <a:ext cx="565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6284B8-7EAF-C60A-2A3C-C8164780ED30}"/>
              </a:ext>
            </a:extLst>
          </p:cNvPr>
          <p:cNvGrpSpPr/>
          <p:nvPr/>
        </p:nvGrpSpPr>
        <p:grpSpPr>
          <a:xfrm>
            <a:off x="3695579" y="4173703"/>
            <a:ext cx="2884236" cy="2392428"/>
            <a:chOff x="117807" y="2262700"/>
            <a:chExt cx="2884236" cy="2392428"/>
          </a:xfrm>
        </p:grpSpPr>
        <p:graphicFrame>
          <p:nvGraphicFramePr>
            <p:cNvPr id="11" name="Google Shape;147;p18">
              <a:extLst>
                <a:ext uri="{FF2B5EF4-FFF2-40B4-BE49-F238E27FC236}">
                  <a16:creationId xmlns:a16="http://schemas.microsoft.com/office/drawing/2014/main" id="{2AA7F1BE-8BAD-8C55-B315-C67D900C163B}"/>
                </a:ext>
              </a:extLst>
            </p:cNvPr>
            <p:cNvGraphicFramePr/>
            <p:nvPr/>
          </p:nvGraphicFramePr>
          <p:xfrm>
            <a:off x="687121" y="2262700"/>
            <a:ext cx="1919191" cy="2392428"/>
          </p:xfrm>
          <a:graphic>
            <a:graphicData uri="http://schemas.openxmlformats.org/drawingml/2006/table">
              <a:tbl>
                <a:tblPr firstRow="1" bandRow="1">
                  <a:tableStyleId>{284E427A-3D55-4303-BF80-6455036E1DE7}</a:tableStyleId>
                </a:tblPr>
                <a:tblGrid>
                  <a:gridCol w="3838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311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25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662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91442035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87835324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27049003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6927040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79648567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1082796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E6A5A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40921598"/>
                    </a:ext>
                  </a:extLst>
                </a:tr>
              </a:tbl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D181E8-66AD-C0F7-CF55-BBBC83A0A3E5}"/>
                </a:ext>
              </a:extLst>
            </p:cNvPr>
            <p:cNvSpPr txBox="1"/>
            <p:nvPr/>
          </p:nvSpPr>
          <p:spPr>
            <a:xfrm>
              <a:off x="117807" y="3216421"/>
              <a:ext cx="11653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ƒ(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492DC0-C6A4-FF67-CC84-1A04FB578BEE}"/>
                </a:ext>
              </a:extLst>
            </p:cNvPr>
            <p:cNvSpPr txBox="1"/>
            <p:nvPr/>
          </p:nvSpPr>
          <p:spPr>
            <a:xfrm>
              <a:off x="2606312" y="3216421"/>
              <a:ext cx="395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)</a:t>
              </a:r>
            </a:p>
          </p:txBody>
        </p:sp>
      </p:grp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2FF5B40C-CE75-FC05-3499-76FCE4647FB9}"/>
              </a:ext>
            </a:extLst>
          </p:cNvPr>
          <p:cNvSpPr/>
          <p:nvPr/>
        </p:nvSpPr>
        <p:spPr>
          <a:xfrm rot="5400000" flipH="1">
            <a:off x="6026073" y="3521080"/>
            <a:ext cx="560479" cy="4849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A1E664-6EF7-C4CE-6A4F-B72445C2AA3C}"/>
              </a:ext>
            </a:extLst>
          </p:cNvPr>
          <p:cNvGrpSpPr/>
          <p:nvPr/>
        </p:nvGrpSpPr>
        <p:grpSpPr>
          <a:xfrm>
            <a:off x="6526157" y="2716200"/>
            <a:ext cx="2671405" cy="1594952"/>
            <a:chOff x="117807" y="2622031"/>
            <a:chExt cx="2671405" cy="1594952"/>
          </a:xfrm>
        </p:grpSpPr>
        <p:graphicFrame>
          <p:nvGraphicFramePr>
            <p:cNvPr id="16" name="Google Shape;147;p18">
              <a:extLst>
                <a:ext uri="{FF2B5EF4-FFF2-40B4-BE49-F238E27FC236}">
                  <a16:creationId xmlns:a16="http://schemas.microsoft.com/office/drawing/2014/main" id="{731C5AAB-BD55-FA98-3F32-C98BFCC07708}"/>
                </a:ext>
              </a:extLst>
            </p:cNvPr>
            <p:cNvGraphicFramePr/>
            <p:nvPr/>
          </p:nvGraphicFramePr>
          <p:xfrm>
            <a:off x="579733" y="2622031"/>
            <a:ext cx="1919191" cy="1594952"/>
          </p:xfrm>
          <a:graphic>
            <a:graphicData uri="http://schemas.openxmlformats.org/drawingml/2006/table">
              <a:tbl>
                <a:tblPr firstRow="1" bandRow="1">
                  <a:tableStyleId>{69C7853C-536D-4A76-A0AE-DD22124D55A5}</a:tableStyleId>
                </a:tblPr>
                <a:tblGrid>
                  <a:gridCol w="3838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311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25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662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91442035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87835324"/>
                    </a:ext>
                  </a:extLst>
                </a:tr>
                <a:tr h="1993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solidFill>
                        <a:srgbClr val="CEE3A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27049003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9A2170-7D03-AEC6-A888-6AC968DE4ABF}"/>
                </a:ext>
              </a:extLst>
            </p:cNvPr>
            <p:cNvSpPr txBox="1"/>
            <p:nvPr/>
          </p:nvSpPr>
          <p:spPr>
            <a:xfrm>
              <a:off x="117807" y="3216421"/>
              <a:ext cx="11653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ƒ(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F44099-0DA6-5051-A987-4387864DAA40}"/>
                </a:ext>
              </a:extLst>
            </p:cNvPr>
            <p:cNvSpPr txBox="1"/>
            <p:nvPr/>
          </p:nvSpPr>
          <p:spPr>
            <a:xfrm>
              <a:off x="2491894" y="3216421"/>
              <a:ext cx="297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)</a:t>
              </a:r>
            </a:p>
          </p:txBody>
        </p:sp>
      </p:grp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D3C9A564-1908-2ED3-953E-A5AA111691DD}"/>
              </a:ext>
            </a:extLst>
          </p:cNvPr>
          <p:cNvSpPr/>
          <p:nvPr/>
        </p:nvSpPr>
        <p:spPr>
          <a:xfrm rot="10800000" flipH="1">
            <a:off x="9197562" y="3570754"/>
            <a:ext cx="560479" cy="4849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2458-C009-A48C-7FDA-FD5B65E6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Select() Function </a:t>
            </a:r>
            <a:r>
              <a:rPr lang="en-US" dirty="0" err="1"/>
              <a:t>ACts</a:t>
            </a:r>
            <a:r>
              <a:rPr lang="en-US" dirty="0"/>
              <a:t> Like the Select Operator for Databases</a:t>
            </a:r>
          </a:p>
        </p:txBody>
      </p:sp>
      <p:graphicFrame>
        <p:nvGraphicFramePr>
          <p:cNvPr id="4" name="Google Shape;147;p18">
            <a:extLst>
              <a:ext uri="{FF2B5EF4-FFF2-40B4-BE49-F238E27FC236}">
                <a16:creationId xmlns:a16="http://schemas.microsoft.com/office/drawing/2014/main" id="{29430BA2-65AC-E994-578F-A058498FBC41}"/>
              </a:ext>
            </a:extLst>
          </p:cNvPr>
          <p:cNvGraphicFramePr/>
          <p:nvPr/>
        </p:nvGraphicFramePr>
        <p:xfrm>
          <a:off x="1920241" y="2893314"/>
          <a:ext cx="3615684" cy="187680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oogle Shape;148;p18">
            <a:extLst>
              <a:ext uri="{FF2B5EF4-FFF2-40B4-BE49-F238E27FC236}">
                <a16:creationId xmlns:a16="http://schemas.microsoft.com/office/drawing/2014/main" id="{CDF30740-3E8E-B225-5E94-BE4CCD10D366}"/>
              </a:ext>
            </a:extLst>
          </p:cNvPr>
          <p:cNvGraphicFramePr/>
          <p:nvPr/>
        </p:nvGraphicFramePr>
        <p:xfrm>
          <a:off x="7641021" y="2890346"/>
          <a:ext cx="1511814" cy="18797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A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4D50156E-EE31-435B-B983-FBFEC1B99282}"/>
              </a:ext>
            </a:extLst>
          </p:cNvPr>
          <p:cNvSpPr/>
          <p:nvPr/>
        </p:nvSpPr>
        <p:spPr>
          <a:xfrm>
            <a:off x="6176993" y="3429000"/>
            <a:ext cx="82296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8817D-40AE-5653-3F06-1F7BE404DE29}"/>
              </a:ext>
            </a:extLst>
          </p:cNvPr>
          <p:cNvGrpSpPr/>
          <p:nvPr/>
        </p:nvGrpSpPr>
        <p:grpSpPr>
          <a:xfrm>
            <a:off x="7155636" y="4907214"/>
            <a:ext cx="2928396" cy="1586106"/>
            <a:chOff x="6009784" y="4089073"/>
            <a:chExt cx="2928396" cy="2552214"/>
          </a:xfrm>
          <a:solidFill>
            <a:schemeClr val="accent1"/>
          </a:solidFill>
        </p:grpSpPr>
        <p:sp>
          <p:nvSpPr>
            <p:cNvPr id="8" name="Rounded Rectangular Callout 2">
              <a:extLst>
                <a:ext uri="{FF2B5EF4-FFF2-40B4-BE49-F238E27FC236}">
                  <a16:creationId xmlns:a16="http://schemas.microsoft.com/office/drawing/2014/main" id="{A303457E-5178-2071-AD47-84D942C13576}"/>
                </a:ext>
              </a:extLst>
            </p:cNvPr>
            <p:cNvSpPr/>
            <p:nvPr/>
          </p:nvSpPr>
          <p:spPr>
            <a:xfrm>
              <a:off x="6009784" y="4089073"/>
              <a:ext cx="2928396" cy="2552214"/>
            </a:xfrm>
            <a:custGeom>
              <a:avLst/>
              <a:gdLst>
                <a:gd name="connsiteX0" fmla="*/ 0 w 2928396"/>
                <a:gd name="connsiteY0" fmla="*/ 285509 h 1713022"/>
                <a:gd name="connsiteX1" fmla="*/ 285509 w 2928396"/>
                <a:gd name="connsiteY1" fmla="*/ 0 h 1713022"/>
                <a:gd name="connsiteX2" fmla="*/ 488066 w 2928396"/>
                <a:gd name="connsiteY2" fmla="*/ 0 h 1713022"/>
                <a:gd name="connsiteX3" fmla="*/ 1050884 w 2928396"/>
                <a:gd name="connsiteY3" fmla="*/ -839192 h 1713022"/>
                <a:gd name="connsiteX4" fmla="*/ 1220165 w 2928396"/>
                <a:gd name="connsiteY4" fmla="*/ 0 h 1713022"/>
                <a:gd name="connsiteX5" fmla="*/ 2642887 w 2928396"/>
                <a:gd name="connsiteY5" fmla="*/ 0 h 1713022"/>
                <a:gd name="connsiteX6" fmla="*/ 2928396 w 2928396"/>
                <a:gd name="connsiteY6" fmla="*/ 285509 h 1713022"/>
                <a:gd name="connsiteX7" fmla="*/ 2928396 w 2928396"/>
                <a:gd name="connsiteY7" fmla="*/ 285504 h 1713022"/>
                <a:gd name="connsiteX8" fmla="*/ 2928396 w 2928396"/>
                <a:gd name="connsiteY8" fmla="*/ 285504 h 1713022"/>
                <a:gd name="connsiteX9" fmla="*/ 2928396 w 2928396"/>
                <a:gd name="connsiteY9" fmla="*/ 713759 h 1713022"/>
                <a:gd name="connsiteX10" fmla="*/ 2928396 w 2928396"/>
                <a:gd name="connsiteY10" fmla="*/ 1427513 h 1713022"/>
                <a:gd name="connsiteX11" fmla="*/ 2642887 w 2928396"/>
                <a:gd name="connsiteY11" fmla="*/ 1713022 h 1713022"/>
                <a:gd name="connsiteX12" fmla="*/ 1220165 w 2928396"/>
                <a:gd name="connsiteY12" fmla="*/ 1713022 h 1713022"/>
                <a:gd name="connsiteX13" fmla="*/ 488066 w 2928396"/>
                <a:gd name="connsiteY13" fmla="*/ 1713022 h 1713022"/>
                <a:gd name="connsiteX14" fmla="*/ 488066 w 2928396"/>
                <a:gd name="connsiteY14" fmla="*/ 1713022 h 1713022"/>
                <a:gd name="connsiteX15" fmla="*/ 285509 w 2928396"/>
                <a:gd name="connsiteY15" fmla="*/ 1713022 h 1713022"/>
                <a:gd name="connsiteX16" fmla="*/ 0 w 2928396"/>
                <a:gd name="connsiteY16" fmla="*/ 1427513 h 1713022"/>
                <a:gd name="connsiteX17" fmla="*/ 0 w 2928396"/>
                <a:gd name="connsiteY17" fmla="*/ 713759 h 1713022"/>
                <a:gd name="connsiteX18" fmla="*/ 0 w 2928396"/>
                <a:gd name="connsiteY18" fmla="*/ 285504 h 1713022"/>
                <a:gd name="connsiteX19" fmla="*/ 0 w 2928396"/>
                <a:gd name="connsiteY19" fmla="*/ 285504 h 1713022"/>
                <a:gd name="connsiteX20" fmla="*/ 0 w 2928396"/>
                <a:gd name="connsiteY20" fmla="*/ 285509 h 1713022"/>
                <a:gd name="connsiteX0" fmla="*/ 0 w 2928396"/>
                <a:gd name="connsiteY0" fmla="*/ 1124701 h 2552214"/>
                <a:gd name="connsiteX1" fmla="*/ 285509 w 2928396"/>
                <a:gd name="connsiteY1" fmla="*/ 839192 h 2552214"/>
                <a:gd name="connsiteX2" fmla="*/ 904754 w 2928396"/>
                <a:gd name="connsiteY2" fmla="*/ 862342 h 2552214"/>
                <a:gd name="connsiteX3" fmla="*/ 1050884 w 2928396"/>
                <a:gd name="connsiteY3" fmla="*/ 0 h 2552214"/>
                <a:gd name="connsiteX4" fmla="*/ 1220165 w 2928396"/>
                <a:gd name="connsiteY4" fmla="*/ 839192 h 2552214"/>
                <a:gd name="connsiteX5" fmla="*/ 2642887 w 2928396"/>
                <a:gd name="connsiteY5" fmla="*/ 839192 h 2552214"/>
                <a:gd name="connsiteX6" fmla="*/ 2928396 w 2928396"/>
                <a:gd name="connsiteY6" fmla="*/ 1124701 h 2552214"/>
                <a:gd name="connsiteX7" fmla="*/ 2928396 w 2928396"/>
                <a:gd name="connsiteY7" fmla="*/ 1124696 h 2552214"/>
                <a:gd name="connsiteX8" fmla="*/ 2928396 w 2928396"/>
                <a:gd name="connsiteY8" fmla="*/ 1124696 h 2552214"/>
                <a:gd name="connsiteX9" fmla="*/ 2928396 w 2928396"/>
                <a:gd name="connsiteY9" fmla="*/ 1552951 h 2552214"/>
                <a:gd name="connsiteX10" fmla="*/ 2928396 w 2928396"/>
                <a:gd name="connsiteY10" fmla="*/ 2266705 h 2552214"/>
                <a:gd name="connsiteX11" fmla="*/ 2642887 w 2928396"/>
                <a:gd name="connsiteY11" fmla="*/ 2552214 h 2552214"/>
                <a:gd name="connsiteX12" fmla="*/ 1220165 w 2928396"/>
                <a:gd name="connsiteY12" fmla="*/ 2552214 h 2552214"/>
                <a:gd name="connsiteX13" fmla="*/ 488066 w 2928396"/>
                <a:gd name="connsiteY13" fmla="*/ 2552214 h 2552214"/>
                <a:gd name="connsiteX14" fmla="*/ 488066 w 2928396"/>
                <a:gd name="connsiteY14" fmla="*/ 2552214 h 2552214"/>
                <a:gd name="connsiteX15" fmla="*/ 285509 w 2928396"/>
                <a:gd name="connsiteY15" fmla="*/ 2552214 h 2552214"/>
                <a:gd name="connsiteX16" fmla="*/ 0 w 2928396"/>
                <a:gd name="connsiteY16" fmla="*/ 2266705 h 2552214"/>
                <a:gd name="connsiteX17" fmla="*/ 0 w 2928396"/>
                <a:gd name="connsiteY17" fmla="*/ 1552951 h 2552214"/>
                <a:gd name="connsiteX18" fmla="*/ 0 w 2928396"/>
                <a:gd name="connsiteY18" fmla="*/ 1124696 h 2552214"/>
                <a:gd name="connsiteX19" fmla="*/ 0 w 2928396"/>
                <a:gd name="connsiteY19" fmla="*/ 1124696 h 2552214"/>
                <a:gd name="connsiteX20" fmla="*/ 0 w 2928396"/>
                <a:gd name="connsiteY20" fmla="*/ 1124701 h 255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28396" h="2552214">
                  <a:moveTo>
                    <a:pt x="0" y="1124701"/>
                  </a:moveTo>
                  <a:cubicBezTo>
                    <a:pt x="0" y="967019"/>
                    <a:pt x="127827" y="839192"/>
                    <a:pt x="285509" y="839192"/>
                  </a:cubicBezTo>
                  <a:lnTo>
                    <a:pt x="904754" y="862342"/>
                  </a:lnTo>
                  <a:lnTo>
                    <a:pt x="1050884" y="0"/>
                  </a:lnTo>
                  <a:lnTo>
                    <a:pt x="1220165" y="839192"/>
                  </a:lnTo>
                  <a:lnTo>
                    <a:pt x="2642887" y="839192"/>
                  </a:lnTo>
                  <a:cubicBezTo>
                    <a:pt x="2800569" y="839192"/>
                    <a:pt x="2928396" y="967019"/>
                    <a:pt x="2928396" y="1124701"/>
                  </a:cubicBezTo>
                  <a:lnTo>
                    <a:pt x="2928396" y="1124696"/>
                  </a:lnTo>
                  <a:lnTo>
                    <a:pt x="2928396" y="1124696"/>
                  </a:lnTo>
                  <a:lnTo>
                    <a:pt x="2928396" y="1552951"/>
                  </a:lnTo>
                  <a:lnTo>
                    <a:pt x="2928396" y="2266705"/>
                  </a:lnTo>
                  <a:cubicBezTo>
                    <a:pt x="2928396" y="2424387"/>
                    <a:pt x="2800569" y="2552214"/>
                    <a:pt x="2642887" y="2552214"/>
                  </a:cubicBezTo>
                  <a:lnTo>
                    <a:pt x="1220165" y="2552214"/>
                  </a:lnTo>
                  <a:lnTo>
                    <a:pt x="488066" y="2552214"/>
                  </a:lnTo>
                  <a:lnTo>
                    <a:pt x="488066" y="2552214"/>
                  </a:lnTo>
                  <a:lnTo>
                    <a:pt x="285509" y="2552214"/>
                  </a:lnTo>
                  <a:cubicBezTo>
                    <a:pt x="127827" y="2552214"/>
                    <a:pt x="0" y="2424387"/>
                    <a:pt x="0" y="2266705"/>
                  </a:cubicBezTo>
                  <a:lnTo>
                    <a:pt x="0" y="1552951"/>
                  </a:lnTo>
                  <a:lnTo>
                    <a:pt x="0" y="1124696"/>
                  </a:lnTo>
                  <a:lnTo>
                    <a:pt x="0" y="1124696"/>
                  </a:lnTo>
                  <a:lnTo>
                    <a:pt x="0" y="11247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Google Shape;324;p34">
              <a:extLst>
                <a:ext uri="{FF2B5EF4-FFF2-40B4-BE49-F238E27FC236}">
                  <a16:creationId xmlns:a16="http://schemas.microsoft.com/office/drawing/2014/main" id="{1981F78E-DBF5-7E82-900A-FC8F518F05EF}"/>
                </a:ext>
              </a:extLst>
            </p:cNvPr>
            <p:cNvSpPr txBox="1"/>
            <p:nvPr/>
          </p:nvSpPr>
          <p:spPr>
            <a:xfrm>
              <a:off x="6064537" y="4939876"/>
              <a:ext cx="2718462" cy="1510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504" rIns="0" bIns="0" anchor="t" anchorCtr="0">
              <a:noAutofit/>
            </a:bodyPr>
            <a:lstStyle/>
            <a:p>
              <a:pPr marL="8164">
                <a:lnSpc>
                  <a:spcPct val="116753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=</a:t>
              </a:r>
              <a:r>
                <a:rPr lang="en-US" sz="2062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Number of rows</a:t>
              </a:r>
            </a:p>
            <a:p>
              <a:pPr marL="8164">
                <a:lnSpc>
                  <a:spcPct val="116753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Trebuchet MS"/>
                </a:rPr>
                <a:t>↓</a:t>
              </a:r>
              <a:r>
                <a:rPr lang="en-US" sz="2062" dirty="0">
                  <a:solidFill>
                    <a:srgbClr val="FFFFFF"/>
                  </a:solidFill>
                  <a:latin typeface="Trebuchet MS"/>
                  <a:ea typeface="Calibri"/>
                  <a:cs typeface="Calibri"/>
                  <a:sym typeface="Trebuchet MS"/>
                </a:rPr>
                <a:t>  Number of Columns</a:t>
              </a:r>
              <a:endParaRPr sz="2062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E0DD7E7-3915-7F44-211F-F269DE83D740}"/>
              </a:ext>
            </a:extLst>
          </p:cNvPr>
          <p:cNvSpPr txBox="1"/>
          <p:nvPr/>
        </p:nvSpPr>
        <p:spPr>
          <a:xfrm>
            <a:off x="905568" y="5143568"/>
            <a:ext cx="564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Extract specific columns/variables</a:t>
            </a:r>
          </a:p>
        </p:txBody>
      </p:sp>
    </p:spTree>
    <p:extLst>
      <p:ext uri="{BB962C8B-B14F-4D97-AF65-F5344CB8AC3E}">
        <p14:creationId xmlns:p14="http://schemas.microsoft.com/office/powerpoint/2010/main" val="400227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9DC3-6184-BDB3-693E-CC5B684F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Captures Specific Variables</a:t>
            </a:r>
          </a:p>
        </p:txBody>
      </p:sp>
      <p:sp>
        <p:nvSpPr>
          <p:cNvPr id="4" name="Google Shape;131;p17">
            <a:extLst>
              <a:ext uri="{FF2B5EF4-FFF2-40B4-BE49-F238E27FC236}">
                <a16:creationId xmlns:a16="http://schemas.microsoft.com/office/drawing/2014/main" id="{2609CEBF-EE75-F629-CABA-C59BD844F120}"/>
              </a:ext>
            </a:extLst>
          </p:cNvPr>
          <p:cNvSpPr/>
          <p:nvPr/>
        </p:nvSpPr>
        <p:spPr>
          <a:xfrm>
            <a:off x="1338672" y="2650551"/>
            <a:ext cx="9988231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46F78-D3C8-F545-2F59-6BA49B9C52CA}"/>
              </a:ext>
            </a:extLst>
          </p:cNvPr>
          <p:cNvSpPr/>
          <p:nvPr/>
        </p:nvSpPr>
        <p:spPr>
          <a:xfrm>
            <a:off x="1194844" y="2728665"/>
            <a:ext cx="10258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953" lvl="0">
              <a:spcBef>
                <a:spcPts val="2126"/>
              </a:spcBef>
            </a:pP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select(</a:t>
            </a:r>
            <a:r>
              <a:rPr lang="en-US" sz="3200" dirty="0" err="1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batch_sql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batch_name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reviewer_name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</a:t>
            </a:r>
          </a:p>
        </p:txBody>
      </p:sp>
      <p:sp>
        <p:nvSpPr>
          <p:cNvPr id="6" name="Google Shape;172;p20">
            <a:extLst>
              <a:ext uri="{FF2B5EF4-FFF2-40B4-BE49-F238E27FC236}">
                <a16:creationId xmlns:a16="http://schemas.microsoft.com/office/drawing/2014/main" id="{2CC38DB0-2E50-84D5-EC40-8B4952168D65}"/>
              </a:ext>
            </a:extLst>
          </p:cNvPr>
          <p:cNvSpPr/>
          <p:nvPr/>
        </p:nvSpPr>
        <p:spPr>
          <a:xfrm>
            <a:off x="5840882" y="3232082"/>
            <a:ext cx="3840688" cy="2191761"/>
          </a:xfrm>
          <a:custGeom>
            <a:avLst/>
            <a:gdLst>
              <a:gd name="connsiteX0" fmla="*/ 6812950 w 7169286"/>
              <a:gd name="connsiteY0" fmla="*/ 1066067 h 3683789"/>
              <a:gd name="connsiteX1" fmla="*/ 356337 w 7169286"/>
              <a:gd name="connsiteY1" fmla="*/ 1066067 h 3683789"/>
              <a:gd name="connsiteX2" fmla="*/ 307986 w 7169286"/>
              <a:gd name="connsiteY2" fmla="*/ 1069320 h 3683789"/>
              <a:gd name="connsiteX3" fmla="*/ 261611 w 7169286"/>
              <a:gd name="connsiteY3" fmla="*/ 1078796 h 3683789"/>
              <a:gd name="connsiteX4" fmla="*/ 217637 w 7169286"/>
              <a:gd name="connsiteY4" fmla="*/ 1094070 h 3683789"/>
              <a:gd name="connsiteX5" fmla="*/ 176489 w 7169286"/>
              <a:gd name="connsiteY5" fmla="*/ 1114718 h 3683789"/>
              <a:gd name="connsiteX6" fmla="*/ 138592 w 7169286"/>
              <a:gd name="connsiteY6" fmla="*/ 1140316 h 3683789"/>
              <a:gd name="connsiteX7" fmla="*/ 104371 w 7169286"/>
              <a:gd name="connsiteY7" fmla="*/ 1170438 h 3683789"/>
              <a:gd name="connsiteX8" fmla="*/ 74249 w 7169286"/>
              <a:gd name="connsiteY8" fmla="*/ 1204659 h 3683789"/>
              <a:gd name="connsiteX9" fmla="*/ 48651 w 7169286"/>
              <a:gd name="connsiteY9" fmla="*/ 1242556 h 3683789"/>
              <a:gd name="connsiteX10" fmla="*/ 28003 w 7169286"/>
              <a:gd name="connsiteY10" fmla="*/ 1283704 h 3683789"/>
              <a:gd name="connsiteX11" fmla="*/ 12729 w 7169286"/>
              <a:gd name="connsiteY11" fmla="*/ 1327678 h 3683789"/>
              <a:gd name="connsiteX12" fmla="*/ 3253 w 7169286"/>
              <a:gd name="connsiteY12" fmla="*/ 1374053 h 3683789"/>
              <a:gd name="connsiteX13" fmla="*/ 0 w 7169286"/>
              <a:gd name="connsiteY13" fmla="*/ 1422404 h 3683789"/>
              <a:gd name="connsiteX14" fmla="*/ 0 w 7169286"/>
              <a:gd name="connsiteY14" fmla="*/ 3327451 h 3683789"/>
              <a:gd name="connsiteX15" fmla="*/ 3253 w 7169286"/>
              <a:gd name="connsiteY15" fmla="*/ 3375803 h 3683789"/>
              <a:gd name="connsiteX16" fmla="*/ 12729 w 7169286"/>
              <a:gd name="connsiteY16" fmla="*/ 3422178 h 3683789"/>
              <a:gd name="connsiteX17" fmla="*/ 28003 w 7169286"/>
              <a:gd name="connsiteY17" fmla="*/ 3466151 h 3683789"/>
              <a:gd name="connsiteX18" fmla="*/ 48651 w 7169286"/>
              <a:gd name="connsiteY18" fmla="*/ 3507299 h 3683789"/>
              <a:gd name="connsiteX19" fmla="*/ 74249 w 7169286"/>
              <a:gd name="connsiteY19" fmla="*/ 3545196 h 3683789"/>
              <a:gd name="connsiteX20" fmla="*/ 104371 w 7169286"/>
              <a:gd name="connsiteY20" fmla="*/ 3579417 h 3683789"/>
              <a:gd name="connsiteX21" fmla="*/ 138592 w 7169286"/>
              <a:gd name="connsiteY21" fmla="*/ 3609539 h 3683789"/>
              <a:gd name="connsiteX22" fmla="*/ 176489 w 7169286"/>
              <a:gd name="connsiteY22" fmla="*/ 3635136 h 3683789"/>
              <a:gd name="connsiteX23" fmla="*/ 217637 w 7169286"/>
              <a:gd name="connsiteY23" fmla="*/ 3655784 h 3683789"/>
              <a:gd name="connsiteX24" fmla="*/ 261611 w 7169286"/>
              <a:gd name="connsiteY24" fmla="*/ 3671059 h 3683789"/>
              <a:gd name="connsiteX25" fmla="*/ 307986 w 7169286"/>
              <a:gd name="connsiteY25" fmla="*/ 3680535 h 3683789"/>
              <a:gd name="connsiteX26" fmla="*/ 356337 w 7169286"/>
              <a:gd name="connsiteY26" fmla="*/ 3683788 h 3683789"/>
              <a:gd name="connsiteX27" fmla="*/ 6812950 w 7169286"/>
              <a:gd name="connsiteY27" fmla="*/ 3683788 h 3683789"/>
              <a:gd name="connsiteX28" fmla="*/ 6861301 w 7169286"/>
              <a:gd name="connsiteY28" fmla="*/ 3680535 h 3683789"/>
              <a:gd name="connsiteX29" fmla="*/ 6907675 w 7169286"/>
              <a:gd name="connsiteY29" fmla="*/ 3671059 h 3683789"/>
              <a:gd name="connsiteX30" fmla="*/ 6951648 w 7169286"/>
              <a:gd name="connsiteY30" fmla="*/ 3655784 h 3683789"/>
              <a:gd name="connsiteX31" fmla="*/ 6992795 w 7169286"/>
              <a:gd name="connsiteY31" fmla="*/ 3635136 h 3683789"/>
              <a:gd name="connsiteX32" fmla="*/ 7030692 w 7169286"/>
              <a:gd name="connsiteY32" fmla="*/ 3609539 h 3683789"/>
              <a:gd name="connsiteX33" fmla="*/ 7064914 w 7169286"/>
              <a:gd name="connsiteY33" fmla="*/ 3579417 h 3683789"/>
              <a:gd name="connsiteX34" fmla="*/ 7095036 w 7169286"/>
              <a:gd name="connsiteY34" fmla="*/ 3545196 h 3683789"/>
              <a:gd name="connsiteX35" fmla="*/ 7120633 w 7169286"/>
              <a:gd name="connsiteY35" fmla="*/ 3507299 h 3683789"/>
              <a:gd name="connsiteX36" fmla="*/ 7141281 w 7169286"/>
              <a:gd name="connsiteY36" fmla="*/ 3466151 h 3683789"/>
              <a:gd name="connsiteX37" fmla="*/ 7156556 w 7169286"/>
              <a:gd name="connsiteY37" fmla="*/ 3422178 h 3683789"/>
              <a:gd name="connsiteX38" fmla="*/ 7166032 w 7169286"/>
              <a:gd name="connsiteY38" fmla="*/ 3375803 h 3683789"/>
              <a:gd name="connsiteX39" fmla="*/ 7169285 w 7169286"/>
              <a:gd name="connsiteY39" fmla="*/ 3327451 h 3683789"/>
              <a:gd name="connsiteX40" fmla="*/ 7169285 w 7169286"/>
              <a:gd name="connsiteY40" fmla="*/ 1422404 h 3683789"/>
              <a:gd name="connsiteX41" fmla="*/ 7166032 w 7169286"/>
              <a:gd name="connsiteY41" fmla="*/ 1374053 h 3683789"/>
              <a:gd name="connsiteX42" fmla="*/ 7156556 w 7169286"/>
              <a:gd name="connsiteY42" fmla="*/ 1327678 h 3683789"/>
              <a:gd name="connsiteX43" fmla="*/ 7141281 w 7169286"/>
              <a:gd name="connsiteY43" fmla="*/ 1283704 h 3683789"/>
              <a:gd name="connsiteX44" fmla="*/ 7120633 w 7169286"/>
              <a:gd name="connsiteY44" fmla="*/ 1242556 h 3683789"/>
              <a:gd name="connsiteX45" fmla="*/ 7095036 w 7169286"/>
              <a:gd name="connsiteY45" fmla="*/ 1204659 h 3683789"/>
              <a:gd name="connsiteX46" fmla="*/ 7064914 w 7169286"/>
              <a:gd name="connsiteY46" fmla="*/ 1170438 h 3683789"/>
              <a:gd name="connsiteX47" fmla="*/ 7030692 w 7169286"/>
              <a:gd name="connsiteY47" fmla="*/ 1140316 h 3683789"/>
              <a:gd name="connsiteX48" fmla="*/ 6992795 w 7169286"/>
              <a:gd name="connsiteY48" fmla="*/ 1114718 h 3683789"/>
              <a:gd name="connsiteX49" fmla="*/ 6951648 w 7169286"/>
              <a:gd name="connsiteY49" fmla="*/ 1094070 h 3683789"/>
              <a:gd name="connsiteX50" fmla="*/ 6907675 w 7169286"/>
              <a:gd name="connsiteY50" fmla="*/ 1078796 h 3683789"/>
              <a:gd name="connsiteX51" fmla="*/ 6861301 w 7169286"/>
              <a:gd name="connsiteY51" fmla="*/ 1069320 h 3683789"/>
              <a:gd name="connsiteX52" fmla="*/ 6812950 w 7169286"/>
              <a:gd name="connsiteY52" fmla="*/ 1066067 h 3683789"/>
              <a:gd name="connsiteX0" fmla="*/ 708093 w 7169286"/>
              <a:gd name="connsiteY0" fmla="*/ 0 h 3683789"/>
              <a:gd name="connsiteX1" fmla="*/ 603384 w 7169286"/>
              <a:gd name="connsiteY1" fmla="*/ 1066067 h 3683789"/>
              <a:gd name="connsiteX2" fmla="*/ 2993816 w 7169286"/>
              <a:gd name="connsiteY2" fmla="*/ 1082813 h 3683789"/>
              <a:gd name="connsiteX3" fmla="*/ 708093 w 7169286"/>
              <a:gd name="connsiteY3" fmla="*/ 0 h 3683789"/>
              <a:gd name="connsiteX0" fmla="*/ 6812950 w 7169284"/>
              <a:gd name="connsiteY0" fmla="*/ 1066067 h 3683787"/>
              <a:gd name="connsiteX1" fmla="*/ 356337 w 7169284"/>
              <a:gd name="connsiteY1" fmla="*/ 1066067 h 3683787"/>
              <a:gd name="connsiteX2" fmla="*/ 307986 w 7169284"/>
              <a:gd name="connsiteY2" fmla="*/ 1069320 h 3683787"/>
              <a:gd name="connsiteX3" fmla="*/ 261611 w 7169284"/>
              <a:gd name="connsiteY3" fmla="*/ 1078796 h 3683787"/>
              <a:gd name="connsiteX4" fmla="*/ 217637 w 7169284"/>
              <a:gd name="connsiteY4" fmla="*/ 1094070 h 3683787"/>
              <a:gd name="connsiteX5" fmla="*/ 176489 w 7169284"/>
              <a:gd name="connsiteY5" fmla="*/ 1114718 h 3683787"/>
              <a:gd name="connsiteX6" fmla="*/ 138592 w 7169284"/>
              <a:gd name="connsiteY6" fmla="*/ 1140316 h 3683787"/>
              <a:gd name="connsiteX7" fmla="*/ 104371 w 7169284"/>
              <a:gd name="connsiteY7" fmla="*/ 1170438 h 3683787"/>
              <a:gd name="connsiteX8" fmla="*/ 74249 w 7169284"/>
              <a:gd name="connsiteY8" fmla="*/ 1204659 h 3683787"/>
              <a:gd name="connsiteX9" fmla="*/ 48651 w 7169284"/>
              <a:gd name="connsiteY9" fmla="*/ 1242556 h 3683787"/>
              <a:gd name="connsiteX10" fmla="*/ 28003 w 7169284"/>
              <a:gd name="connsiteY10" fmla="*/ 1283704 h 3683787"/>
              <a:gd name="connsiteX11" fmla="*/ 12729 w 7169284"/>
              <a:gd name="connsiteY11" fmla="*/ 1327678 h 3683787"/>
              <a:gd name="connsiteX12" fmla="*/ 3253 w 7169284"/>
              <a:gd name="connsiteY12" fmla="*/ 1374053 h 3683787"/>
              <a:gd name="connsiteX13" fmla="*/ 0 w 7169284"/>
              <a:gd name="connsiteY13" fmla="*/ 1422404 h 3683787"/>
              <a:gd name="connsiteX14" fmla="*/ 0 w 7169284"/>
              <a:gd name="connsiteY14" fmla="*/ 3327451 h 3683787"/>
              <a:gd name="connsiteX15" fmla="*/ 3253 w 7169284"/>
              <a:gd name="connsiteY15" fmla="*/ 3375803 h 3683787"/>
              <a:gd name="connsiteX16" fmla="*/ 12729 w 7169284"/>
              <a:gd name="connsiteY16" fmla="*/ 3422178 h 3683787"/>
              <a:gd name="connsiteX17" fmla="*/ 28003 w 7169284"/>
              <a:gd name="connsiteY17" fmla="*/ 3466151 h 3683787"/>
              <a:gd name="connsiteX18" fmla="*/ 48651 w 7169284"/>
              <a:gd name="connsiteY18" fmla="*/ 3507299 h 3683787"/>
              <a:gd name="connsiteX19" fmla="*/ 74249 w 7169284"/>
              <a:gd name="connsiteY19" fmla="*/ 3545196 h 3683787"/>
              <a:gd name="connsiteX20" fmla="*/ 104371 w 7169284"/>
              <a:gd name="connsiteY20" fmla="*/ 3579417 h 3683787"/>
              <a:gd name="connsiteX21" fmla="*/ 138592 w 7169284"/>
              <a:gd name="connsiteY21" fmla="*/ 3609539 h 3683787"/>
              <a:gd name="connsiteX22" fmla="*/ 176489 w 7169284"/>
              <a:gd name="connsiteY22" fmla="*/ 3635136 h 3683787"/>
              <a:gd name="connsiteX23" fmla="*/ 217637 w 7169284"/>
              <a:gd name="connsiteY23" fmla="*/ 3655784 h 3683787"/>
              <a:gd name="connsiteX24" fmla="*/ 261611 w 7169284"/>
              <a:gd name="connsiteY24" fmla="*/ 3671059 h 3683787"/>
              <a:gd name="connsiteX25" fmla="*/ 307986 w 7169284"/>
              <a:gd name="connsiteY25" fmla="*/ 3680535 h 3683787"/>
              <a:gd name="connsiteX26" fmla="*/ 356337 w 7169284"/>
              <a:gd name="connsiteY26" fmla="*/ 3683788 h 3683787"/>
              <a:gd name="connsiteX27" fmla="*/ 6812950 w 7169284"/>
              <a:gd name="connsiteY27" fmla="*/ 3683788 h 3683787"/>
              <a:gd name="connsiteX28" fmla="*/ 6861301 w 7169284"/>
              <a:gd name="connsiteY28" fmla="*/ 3680535 h 3683787"/>
              <a:gd name="connsiteX29" fmla="*/ 6907675 w 7169284"/>
              <a:gd name="connsiteY29" fmla="*/ 3671059 h 3683787"/>
              <a:gd name="connsiteX30" fmla="*/ 6951648 w 7169284"/>
              <a:gd name="connsiteY30" fmla="*/ 3655784 h 3683787"/>
              <a:gd name="connsiteX31" fmla="*/ 6992795 w 7169284"/>
              <a:gd name="connsiteY31" fmla="*/ 3635136 h 3683787"/>
              <a:gd name="connsiteX32" fmla="*/ 7030692 w 7169284"/>
              <a:gd name="connsiteY32" fmla="*/ 3609539 h 3683787"/>
              <a:gd name="connsiteX33" fmla="*/ 7064914 w 7169284"/>
              <a:gd name="connsiteY33" fmla="*/ 3579417 h 3683787"/>
              <a:gd name="connsiteX34" fmla="*/ 7095036 w 7169284"/>
              <a:gd name="connsiteY34" fmla="*/ 3545196 h 3683787"/>
              <a:gd name="connsiteX35" fmla="*/ 7120633 w 7169284"/>
              <a:gd name="connsiteY35" fmla="*/ 3507299 h 3683787"/>
              <a:gd name="connsiteX36" fmla="*/ 7141281 w 7169284"/>
              <a:gd name="connsiteY36" fmla="*/ 3466151 h 3683787"/>
              <a:gd name="connsiteX37" fmla="*/ 7156556 w 7169284"/>
              <a:gd name="connsiteY37" fmla="*/ 3422178 h 3683787"/>
              <a:gd name="connsiteX38" fmla="*/ 7166032 w 7169284"/>
              <a:gd name="connsiteY38" fmla="*/ 3375803 h 3683787"/>
              <a:gd name="connsiteX39" fmla="*/ 7169285 w 7169284"/>
              <a:gd name="connsiteY39" fmla="*/ 3327451 h 3683787"/>
              <a:gd name="connsiteX40" fmla="*/ 7169285 w 7169284"/>
              <a:gd name="connsiteY40" fmla="*/ 1422404 h 3683787"/>
              <a:gd name="connsiteX41" fmla="*/ 7166032 w 7169284"/>
              <a:gd name="connsiteY41" fmla="*/ 1374053 h 3683787"/>
              <a:gd name="connsiteX42" fmla="*/ 7156556 w 7169284"/>
              <a:gd name="connsiteY42" fmla="*/ 1327678 h 3683787"/>
              <a:gd name="connsiteX43" fmla="*/ 7141281 w 7169284"/>
              <a:gd name="connsiteY43" fmla="*/ 1283704 h 3683787"/>
              <a:gd name="connsiteX44" fmla="*/ 7120633 w 7169284"/>
              <a:gd name="connsiteY44" fmla="*/ 1242556 h 3683787"/>
              <a:gd name="connsiteX45" fmla="*/ 7095036 w 7169284"/>
              <a:gd name="connsiteY45" fmla="*/ 1204659 h 3683787"/>
              <a:gd name="connsiteX46" fmla="*/ 7064914 w 7169284"/>
              <a:gd name="connsiteY46" fmla="*/ 1170438 h 3683787"/>
              <a:gd name="connsiteX47" fmla="*/ 7030692 w 7169284"/>
              <a:gd name="connsiteY47" fmla="*/ 1140316 h 3683787"/>
              <a:gd name="connsiteX48" fmla="*/ 6992795 w 7169284"/>
              <a:gd name="connsiteY48" fmla="*/ 1114718 h 3683787"/>
              <a:gd name="connsiteX49" fmla="*/ 6951648 w 7169284"/>
              <a:gd name="connsiteY49" fmla="*/ 1094070 h 3683787"/>
              <a:gd name="connsiteX50" fmla="*/ 6907675 w 7169284"/>
              <a:gd name="connsiteY50" fmla="*/ 1078796 h 3683787"/>
              <a:gd name="connsiteX51" fmla="*/ 6861301 w 7169284"/>
              <a:gd name="connsiteY51" fmla="*/ 1069320 h 3683787"/>
              <a:gd name="connsiteX52" fmla="*/ 6812950 w 7169284"/>
              <a:gd name="connsiteY52" fmla="*/ 1066067 h 3683787"/>
              <a:gd name="connsiteX0" fmla="*/ 708093 w 7169284"/>
              <a:gd name="connsiteY0" fmla="*/ 0 h 3683787"/>
              <a:gd name="connsiteX1" fmla="*/ 603384 w 7169284"/>
              <a:gd name="connsiteY1" fmla="*/ 1066067 h 3683787"/>
              <a:gd name="connsiteX2" fmla="*/ 2993816 w 7169284"/>
              <a:gd name="connsiteY2" fmla="*/ 1082813 h 3683787"/>
              <a:gd name="connsiteX3" fmla="*/ 708093 w 7169284"/>
              <a:gd name="connsiteY3" fmla="*/ 0 h 3683787"/>
              <a:gd name="connsiteX0" fmla="*/ 6812950 w 7169286"/>
              <a:gd name="connsiteY0" fmla="*/ 1066067 h 3683789"/>
              <a:gd name="connsiteX1" fmla="*/ 356337 w 7169286"/>
              <a:gd name="connsiteY1" fmla="*/ 1066067 h 3683789"/>
              <a:gd name="connsiteX2" fmla="*/ 307986 w 7169286"/>
              <a:gd name="connsiteY2" fmla="*/ 1069320 h 3683789"/>
              <a:gd name="connsiteX3" fmla="*/ 261611 w 7169286"/>
              <a:gd name="connsiteY3" fmla="*/ 1078796 h 3683789"/>
              <a:gd name="connsiteX4" fmla="*/ 217637 w 7169286"/>
              <a:gd name="connsiteY4" fmla="*/ 1094070 h 3683789"/>
              <a:gd name="connsiteX5" fmla="*/ 176489 w 7169286"/>
              <a:gd name="connsiteY5" fmla="*/ 1114718 h 3683789"/>
              <a:gd name="connsiteX6" fmla="*/ 138592 w 7169286"/>
              <a:gd name="connsiteY6" fmla="*/ 1140316 h 3683789"/>
              <a:gd name="connsiteX7" fmla="*/ 104371 w 7169286"/>
              <a:gd name="connsiteY7" fmla="*/ 1170438 h 3683789"/>
              <a:gd name="connsiteX8" fmla="*/ 74249 w 7169286"/>
              <a:gd name="connsiteY8" fmla="*/ 1204659 h 3683789"/>
              <a:gd name="connsiteX9" fmla="*/ 48651 w 7169286"/>
              <a:gd name="connsiteY9" fmla="*/ 1242556 h 3683789"/>
              <a:gd name="connsiteX10" fmla="*/ 28003 w 7169286"/>
              <a:gd name="connsiteY10" fmla="*/ 1283704 h 3683789"/>
              <a:gd name="connsiteX11" fmla="*/ 12729 w 7169286"/>
              <a:gd name="connsiteY11" fmla="*/ 1327678 h 3683789"/>
              <a:gd name="connsiteX12" fmla="*/ 3253 w 7169286"/>
              <a:gd name="connsiteY12" fmla="*/ 1374053 h 3683789"/>
              <a:gd name="connsiteX13" fmla="*/ 0 w 7169286"/>
              <a:gd name="connsiteY13" fmla="*/ 1422404 h 3683789"/>
              <a:gd name="connsiteX14" fmla="*/ 0 w 7169286"/>
              <a:gd name="connsiteY14" fmla="*/ 3327451 h 3683789"/>
              <a:gd name="connsiteX15" fmla="*/ 3253 w 7169286"/>
              <a:gd name="connsiteY15" fmla="*/ 3375803 h 3683789"/>
              <a:gd name="connsiteX16" fmla="*/ 12729 w 7169286"/>
              <a:gd name="connsiteY16" fmla="*/ 3422178 h 3683789"/>
              <a:gd name="connsiteX17" fmla="*/ 28003 w 7169286"/>
              <a:gd name="connsiteY17" fmla="*/ 3466151 h 3683789"/>
              <a:gd name="connsiteX18" fmla="*/ 48651 w 7169286"/>
              <a:gd name="connsiteY18" fmla="*/ 3507299 h 3683789"/>
              <a:gd name="connsiteX19" fmla="*/ 74249 w 7169286"/>
              <a:gd name="connsiteY19" fmla="*/ 3545196 h 3683789"/>
              <a:gd name="connsiteX20" fmla="*/ 104371 w 7169286"/>
              <a:gd name="connsiteY20" fmla="*/ 3579417 h 3683789"/>
              <a:gd name="connsiteX21" fmla="*/ 138592 w 7169286"/>
              <a:gd name="connsiteY21" fmla="*/ 3609539 h 3683789"/>
              <a:gd name="connsiteX22" fmla="*/ 176489 w 7169286"/>
              <a:gd name="connsiteY22" fmla="*/ 3635136 h 3683789"/>
              <a:gd name="connsiteX23" fmla="*/ 217637 w 7169286"/>
              <a:gd name="connsiteY23" fmla="*/ 3655784 h 3683789"/>
              <a:gd name="connsiteX24" fmla="*/ 261611 w 7169286"/>
              <a:gd name="connsiteY24" fmla="*/ 3671059 h 3683789"/>
              <a:gd name="connsiteX25" fmla="*/ 307986 w 7169286"/>
              <a:gd name="connsiteY25" fmla="*/ 3680535 h 3683789"/>
              <a:gd name="connsiteX26" fmla="*/ 356337 w 7169286"/>
              <a:gd name="connsiteY26" fmla="*/ 3683788 h 3683789"/>
              <a:gd name="connsiteX27" fmla="*/ 6812950 w 7169286"/>
              <a:gd name="connsiteY27" fmla="*/ 3683788 h 3683789"/>
              <a:gd name="connsiteX28" fmla="*/ 6861301 w 7169286"/>
              <a:gd name="connsiteY28" fmla="*/ 3680535 h 3683789"/>
              <a:gd name="connsiteX29" fmla="*/ 6907675 w 7169286"/>
              <a:gd name="connsiteY29" fmla="*/ 3671059 h 3683789"/>
              <a:gd name="connsiteX30" fmla="*/ 6951648 w 7169286"/>
              <a:gd name="connsiteY30" fmla="*/ 3655784 h 3683789"/>
              <a:gd name="connsiteX31" fmla="*/ 6992795 w 7169286"/>
              <a:gd name="connsiteY31" fmla="*/ 3635136 h 3683789"/>
              <a:gd name="connsiteX32" fmla="*/ 7030692 w 7169286"/>
              <a:gd name="connsiteY32" fmla="*/ 3609539 h 3683789"/>
              <a:gd name="connsiteX33" fmla="*/ 7064914 w 7169286"/>
              <a:gd name="connsiteY33" fmla="*/ 3579417 h 3683789"/>
              <a:gd name="connsiteX34" fmla="*/ 7095036 w 7169286"/>
              <a:gd name="connsiteY34" fmla="*/ 3545196 h 3683789"/>
              <a:gd name="connsiteX35" fmla="*/ 7120633 w 7169286"/>
              <a:gd name="connsiteY35" fmla="*/ 3507299 h 3683789"/>
              <a:gd name="connsiteX36" fmla="*/ 7141281 w 7169286"/>
              <a:gd name="connsiteY36" fmla="*/ 3466151 h 3683789"/>
              <a:gd name="connsiteX37" fmla="*/ 7156556 w 7169286"/>
              <a:gd name="connsiteY37" fmla="*/ 3422178 h 3683789"/>
              <a:gd name="connsiteX38" fmla="*/ 7166032 w 7169286"/>
              <a:gd name="connsiteY38" fmla="*/ 3375803 h 3683789"/>
              <a:gd name="connsiteX39" fmla="*/ 7169285 w 7169286"/>
              <a:gd name="connsiteY39" fmla="*/ 3327451 h 3683789"/>
              <a:gd name="connsiteX40" fmla="*/ 7169285 w 7169286"/>
              <a:gd name="connsiteY40" fmla="*/ 1422404 h 3683789"/>
              <a:gd name="connsiteX41" fmla="*/ 7166032 w 7169286"/>
              <a:gd name="connsiteY41" fmla="*/ 1374053 h 3683789"/>
              <a:gd name="connsiteX42" fmla="*/ 7156556 w 7169286"/>
              <a:gd name="connsiteY42" fmla="*/ 1327678 h 3683789"/>
              <a:gd name="connsiteX43" fmla="*/ 7141281 w 7169286"/>
              <a:gd name="connsiteY43" fmla="*/ 1283704 h 3683789"/>
              <a:gd name="connsiteX44" fmla="*/ 7120633 w 7169286"/>
              <a:gd name="connsiteY44" fmla="*/ 1242556 h 3683789"/>
              <a:gd name="connsiteX45" fmla="*/ 7095036 w 7169286"/>
              <a:gd name="connsiteY45" fmla="*/ 1204659 h 3683789"/>
              <a:gd name="connsiteX46" fmla="*/ 7064914 w 7169286"/>
              <a:gd name="connsiteY46" fmla="*/ 1170438 h 3683789"/>
              <a:gd name="connsiteX47" fmla="*/ 7030692 w 7169286"/>
              <a:gd name="connsiteY47" fmla="*/ 1140316 h 3683789"/>
              <a:gd name="connsiteX48" fmla="*/ 6992795 w 7169286"/>
              <a:gd name="connsiteY48" fmla="*/ 1114718 h 3683789"/>
              <a:gd name="connsiteX49" fmla="*/ 6951648 w 7169286"/>
              <a:gd name="connsiteY49" fmla="*/ 1094070 h 3683789"/>
              <a:gd name="connsiteX50" fmla="*/ 6907675 w 7169286"/>
              <a:gd name="connsiteY50" fmla="*/ 1078796 h 3683789"/>
              <a:gd name="connsiteX51" fmla="*/ 6861301 w 7169286"/>
              <a:gd name="connsiteY51" fmla="*/ 1069320 h 3683789"/>
              <a:gd name="connsiteX52" fmla="*/ 6812950 w 7169286"/>
              <a:gd name="connsiteY52" fmla="*/ 1066067 h 3683789"/>
              <a:gd name="connsiteX0" fmla="*/ 708093 w 7169286"/>
              <a:gd name="connsiteY0" fmla="*/ 0 h 3683789"/>
              <a:gd name="connsiteX1" fmla="*/ 1836130 w 7169286"/>
              <a:gd name="connsiteY1" fmla="*/ 1066067 h 3683789"/>
              <a:gd name="connsiteX2" fmla="*/ 2993816 w 7169286"/>
              <a:gd name="connsiteY2" fmla="*/ 1082813 h 3683789"/>
              <a:gd name="connsiteX3" fmla="*/ 708093 w 7169286"/>
              <a:gd name="connsiteY3" fmla="*/ 0 h 3683789"/>
              <a:gd name="connsiteX0" fmla="*/ 6812950 w 7169284"/>
              <a:gd name="connsiteY0" fmla="*/ 1099560 h 3717280"/>
              <a:gd name="connsiteX1" fmla="*/ 356337 w 7169284"/>
              <a:gd name="connsiteY1" fmla="*/ 1099560 h 3717280"/>
              <a:gd name="connsiteX2" fmla="*/ 307986 w 7169284"/>
              <a:gd name="connsiteY2" fmla="*/ 1102813 h 3717280"/>
              <a:gd name="connsiteX3" fmla="*/ 261611 w 7169284"/>
              <a:gd name="connsiteY3" fmla="*/ 1112289 h 3717280"/>
              <a:gd name="connsiteX4" fmla="*/ 217637 w 7169284"/>
              <a:gd name="connsiteY4" fmla="*/ 1127563 h 3717280"/>
              <a:gd name="connsiteX5" fmla="*/ 176489 w 7169284"/>
              <a:gd name="connsiteY5" fmla="*/ 1148211 h 3717280"/>
              <a:gd name="connsiteX6" fmla="*/ 138592 w 7169284"/>
              <a:gd name="connsiteY6" fmla="*/ 1173809 h 3717280"/>
              <a:gd name="connsiteX7" fmla="*/ 104371 w 7169284"/>
              <a:gd name="connsiteY7" fmla="*/ 1203931 h 3717280"/>
              <a:gd name="connsiteX8" fmla="*/ 74249 w 7169284"/>
              <a:gd name="connsiteY8" fmla="*/ 1238152 h 3717280"/>
              <a:gd name="connsiteX9" fmla="*/ 48651 w 7169284"/>
              <a:gd name="connsiteY9" fmla="*/ 1276049 h 3717280"/>
              <a:gd name="connsiteX10" fmla="*/ 28003 w 7169284"/>
              <a:gd name="connsiteY10" fmla="*/ 1317197 h 3717280"/>
              <a:gd name="connsiteX11" fmla="*/ 12729 w 7169284"/>
              <a:gd name="connsiteY11" fmla="*/ 1361171 h 3717280"/>
              <a:gd name="connsiteX12" fmla="*/ 3253 w 7169284"/>
              <a:gd name="connsiteY12" fmla="*/ 1407546 h 3717280"/>
              <a:gd name="connsiteX13" fmla="*/ 0 w 7169284"/>
              <a:gd name="connsiteY13" fmla="*/ 1455897 h 3717280"/>
              <a:gd name="connsiteX14" fmla="*/ 0 w 7169284"/>
              <a:gd name="connsiteY14" fmla="*/ 3360944 h 3717280"/>
              <a:gd name="connsiteX15" fmla="*/ 3253 w 7169284"/>
              <a:gd name="connsiteY15" fmla="*/ 3409296 h 3717280"/>
              <a:gd name="connsiteX16" fmla="*/ 12729 w 7169284"/>
              <a:gd name="connsiteY16" fmla="*/ 3455671 h 3717280"/>
              <a:gd name="connsiteX17" fmla="*/ 28003 w 7169284"/>
              <a:gd name="connsiteY17" fmla="*/ 3499644 h 3717280"/>
              <a:gd name="connsiteX18" fmla="*/ 48651 w 7169284"/>
              <a:gd name="connsiteY18" fmla="*/ 3540792 h 3717280"/>
              <a:gd name="connsiteX19" fmla="*/ 74249 w 7169284"/>
              <a:gd name="connsiteY19" fmla="*/ 3578689 h 3717280"/>
              <a:gd name="connsiteX20" fmla="*/ 104371 w 7169284"/>
              <a:gd name="connsiteY20" fmla="*/ 3612910 h 3717280"/>
              <a:gd name="connsiteX21" fmla="*/ 138592 w 7169284"/>
              <a:gd name="connsiteY21" fmla="*/ 3643032 h 3717280"/>
              <a:gd name="connsiteX22" fmla="*/ 176489 w 7169284"/>
              <a:gd name="connsiteY22" fmla="*/ 3668629 h 3717280"/>
              <a:gd name="connsiteX23" fmla="*/ 217637 w 7169284"/>
              <a:gd name="connsiteY23" fmla="*/ 3689277 h 3717280"/>
              <a:gd name="connsiteX24" fmla="*/ 261611 w 7169284"/>
              <a:gd name="connsiteY24" fmla="*/ 3704552 h 3717280"/>
              <a:gd name="connsiteX25" fmla="*/ 307986 w 7169284"/>
              <a:gd name="connsiteY25" fmla="*/ 3714028 h 3717280"/>
              <a:gd name="connsiteX26" fmla="*/ 356337 w 7169284"/>
              <a:gd name="connsiteY26" fmla="*/ 3717281 h 3717280"/>
              <a:gd name="connsiteX27" fmla="*/ 6812950 w 7169284"/>
              <a:gd name="connsiteY27" fmla="*/ 3717281 h 3717280"/>
              <a:gd name="connsiteX28" fmla="*/ 6861301 w 7169284"/>
              <a:gd name="connsiteY28" fmla="*/ 3714028 h 3717280"/>
              <a:gd name="connsiteX29" fmla="*/ 6907675 w 7169284"/>
              <a:gd name="connsiteY29" fmla="*/ 3704552 h 3717280"/>
              <a:gd name="connsiteX30" fmla="*/ 6951648 w 7169284"/>
              <a:gd name="connsiteY30" fmla="*/ 3689277 h 3717280"/>
              <a:gd name="connsiteX31" fmla="*/ 6992795 w 7169284"/>
              <a:gd name="connsiteY31" fmla="*/ 3668629 h 3717280"/>
              <a:gd name="connsiteX32" fmla="*/ 7030692 w 7169284"/>
              <a:gd name="connsiteY32" fmla="*/ 3643032 h 3717280"/>
              <a:gd name="connsiteX33" fmla="*/ 7064914 w 7169284"/>
              <a:gd name="connsiteY33" fmla="*/ 3612910 h 3717280"/>
              <a:gd name="connsiteX34" fmla="*/ 7095036 w 7169284"/>
              <a:gd name="connsiteY34" fmla="*/ 3578689 h 3717280"/>
              <a:gd name="connsiteX35" fmla="*/ 7120633 w 7169284"/>
              <a:gd name="connsiteY35" fmla="*/ 3540792 h 3717280"/>
              <a:gd name="connsiteX36" fmla="*/ 7141281 w 7169284"/>
              <a:gd name="connsiteY36" fmla="*/ 3499644 h 3717280"/>
              <a:gd name="connsiteX37" fmla="*/ 7156556 w 7169284"/>
              <a:gd name="connsiteY37" fmla="*/ 3455671 h 3717280"/>
              <a:gd name="connsiteX38" fmla="*/ 7166032 w 7169284"/>
              <a:gd name="connsiteY38" fmla="*/ 3409296 h 3717280"/>
              <a:gd name="connsiteX39" fmla="*/ 7169285 w 7169284"/>
              <a:gd name="connsiteY39" fmla="*/ 3360944 h 3717280"/>
              <a:gd name="connsiteX40" fmla="*/ 7169285 w 7169284"/>
              <a:gd name="connsiteY40" fmla="*/ 1455897 h 3717280"/>
              <a:gd name="connsiteX41" fmla="*/ 7166032 w 7169284"/>
              <a:gd name="connsiteY41" fmla="*/ 1407546 h 3717280"/>
              <a:gd name="connsiteX42" fmla="*/ 7156556 w 7169284"/>
              <a:gd name="connsiteY42" fmla="*/ 1361171 h 3717280"/>
              <a:gd name="connsiteX43" fmla="*/ 7141281 w 7169284"/>
              <a:gd name="connsiteY43" fmla="*/ 1317197 h 3717280"/>
              <a:gd name="connsiteX44" fmla="*/ 7120633 w 7169284"/>
              <a:gd name="connsiteY44" fmla="*/ 1276049 h 3717280"/>
              <a:gd name="connsiteX45" fmla="*/ 7095036 w 7169284"/>
              <a:gd name="connsiteY45" fmla="*/ 1238152 h 3717280"/>
              <a:gd name="connsiteX46" fmla="*/ 7064914 w 7169284"/>
              <a:gd name="connsiteY46" fmla="*/ 1203931 h 3717280"/>
              <a:gd name="connsiteX47" fmla="*/ 7030692 w 7169284"/>
              <a:gd name="connsiteY47" fmla="*/ 1173809 h 3717280"/>
              <a:gd name="connsiteX48" fmla="*/ 6992795 w 7169284"/>
              <a:gd name="connsiteY48" fmla="*/ 1148211 h 3717280"/>
              <a:gd name="connsiteX49" fmla="*/ 6951648 w 7169284"/>
              <a:gd name="connsiteY49" fmla="*/ 1127563 h 3717280"/>
              <a:gd name="connsiteX50" fmla="*/ 6907675 w 7169284"/>
              <a:gd name="connsiteY50" fmla="*/ 1112289 h 3717280"/>
              <a:gd name="connsiteX51" fmla="*/ 6861301 w 7169284"/>
              <a:gd name="connsiteY51" fmla="*/ 1102813 h 3717280"/>
              <a:gd name="connsiteX52" fmla="*/ 6812950 w 7169284"/>
              <a:gd name="connsiteY52" fmla="*/ 1099560 h 3717280"/>
              <a:gd name="connsiteX0" fmla="*/ 2377043 w 7169284"/>
              <a:gd name="connsiteY0" fmla="*/ 0 h 3717280"/>
              <a:gd name="connsiteX1" fmla="*/ 1836130 w 7169284"/>
              <a:gd name="connsiteY1" fmla="*/ 1099560 h 3717280"/>
              <a:gd name="connsiteX2" fmla="*/ 2993816 w 7169284"/>
              <a:gd name="connsiteY2" fmla="*/ 1116306 h 3717280"/>
              <a:gd name="connsiteX3" fmla="*/ 2377043 w 7169284"/>
              <a:gd name="connsiteY3" fmla="*/ 0 h 3717280"/>
              <a:gd name="connsiteX0" fmla="*/ 6812950 w 7169286"/>
              <a:gd name="connsiteY0" fmla="*/ 1099560 h 3717282"/>
              <a:gd name="connsiteX1" fmla="*/ 356337 w 7169286"/>
              <a:gd name="connsiteY1" fmla="*/ 1099560 h 3717282"/>
              <a:gd name="connsiteX2" fmla="*/ 307986 w 7169286"/>
              <a:gd name="connsiteY2" fmla="*/ 1102813 h 3717282"/>
              <a:gd name="connsiteX3" fmla="*/ 261611 w 7169286"/>
              <a:gd name="connsiteY3" fmla="*/ 1112289 h 3717282"/>
              <a:gd name="connsiteX4" fmla="*/ 217637 w 7169286"/>
              <a:gd name="connsiteY4" fmla="*/ 1127563 h 3717282"/>
              <a:gd name="connsiteX5" fmla="*/ 176489 w 7169286"/>
              <a:gd name="connsiteY5" fmla="*/ 1148211 h 3717282"/>
              <a:gd name="connsiteX6" fmla="*/ 138592 w 7169286"/>
              <a:gd name="connsiteY6" fmla="*/ 1173809 h 3717282"/>
              <a:gd name="connsiteX7" fmla="*/ 104371 w 7169286"/>
              <a:gd name="connsiteY7" fmla="*/ 1203931 h 3717282"/>
              <a:gd name="connsiteX8" fmla="*/ 74249 w 7169286"/>
              <a:gd name="connsiteY8" fmla="*/ 1238152 h 3717282"/>
              <a:gd name="connsiteX9" fmla="*/ 48651 w 7169286"/>
              <a:gd name="connsiteY9" fmla="*/ 1276049 h 3717282"/>
              <a:gd name="connsiteX10" fmla="*/ 28003 w 7169286"/>
              <a:gd name="connsiteY10" fmla="*/ 1317197 h 3717282"/>
              <a:gd name="connsiteX11" fmla="*/ 12729 w 7169286"/>
              <a:gd name="connsiteY11" fmla="*/ 1361171 h 3717282"/>
              <a:gd name="connsiteX12" fmla="*/ 3253 w 7169286"/>
              <a:gd name="connsiteY12" fmla="*/ 1407546 h 3717282"/>
              <a:gd name="connsiteX13" fmla="*/ 0 w 7169286"/>
              <a:gd name="connsiteY13" fmla="*/ 1455897 h 3717282"/>
              <a:gd name="connsiteX14" fmla="*/ 0 w 7169286"/>
              <a:gd name="connsiteY14" fmla="*/ 3360944 h 3717282"/>
              <a:gd name="connsiteX15" fmla="*/ 3253 w 7169286"/>
              <a:gd name="connsiteY15" fmla="*/ 3409296 h 3717282"/>
              <a:gd name="connsiteX16" fmla="*/ 12729 w 7169286"/>
              <a:gd name="connsiteY16" fmla="*/ 3455671 h 3717282"/>
              <a:gd name="connsiteX17" fmla="*/ 28003 w 7169286"/>
              <a:gd name="connsiteY17" fmla="*/ 3499644 h 3717282"/>
              <a:gd name="connsiteX18" fmla="*/ 48651 w 7169286"/>
              <a:gd name="connsiteY18" fmla="*/ 3540792 h 3717282"/>
              <a:gd name="connsiteX19" fmla="*/ 74249 w 7169286"/>
              <a:gd name="connsiteY19" fmla="*/ 3578689 h 3717282"/>
              <a:gd name="connsiteX20" fmla="*/ 104371 w 7169286"/>
              <a:gd name="connsiteY20" fmla="*/ 3612910 h 3717282"/>
              <a:gd name="connsiteX21" fmla="*/ 138592 w 7169286"/>
              <a:gd name="connsiteY21" fmla="*/ 3643032 h 3717282"/>
              <a:gd name="connsiteX22" fmla="*/ 176489 w 7169286"/>
              <a:gd name="connsiteY22" fmla="*/ 3668629 h 3717282"/>
              <a:gd name="connsiteX23" fmla="*/ 217637 w 7169286"/>
              <a:gd name="connsiteY23" fmla="*/ 3689277 h 3717282"/>
              <a:gd name="connsiteX24" fmla="*/ 261611 w 7169286"/>
              <a:gd name="connsiteY24" fmla="*/ 3704552 h 3717282"/>
              <a:gd name="connsiteX25" fmla="*/ 307986 w 7169286"/>
              <a:gd name="connsiteY25" fmla="*/ 3714028 h 3717282"/>
              <a:gd name="connsiteX26" fmla="*/ 356337 w 7169286"/>
              <a:gd name="connsiteY26" fmla="*/ 3717281 h 3717282"/>
              <a:gd name="connsiteX27" fmla="*/ 6812950 w 7169286"/>
              <a:gd name="connsiteY27" fmla="*/ 3717281 h 3717282"/>
              <a:gd name="connsiteX28" fmla="*/ 6861301 w 7169286"/>
              <a:gd name="connsiteY28" fmla="*/ 3714028 h 3717282"/>
              <a:gd name="connsiteX29" fmla="*/ 6907675 w 7169286"/>
              <a:gd name="connsiteY29" fmla="*/ 3704552 h 3717282"/>
              <a:gd name="connsiteX30" fmla="*/ 6951648 w 7169286"/>
              <a:gd name="connsiteY30" fmla="*/ 3689277 h 3717282"/>
              <a:gd name="connsiteX31" fmla="*/ 6992795 w 7169286"/>
              <a:gd name="connsiteY31" fmla="*/ 3668629 h 3717282"/>
              <a:gd name="connsiteX32" fmla="*/ 7030692 w 7169286"/>
              <a:gd name="connsiteY32" fmla="*/ 3643032 h 3717282"/>
              <a:gd name="connsiteX33" fmla="*/ 7064914 w 7169286"/>
              <a:gd name="connsiteY33" fmla="*/ 3612910 h 3717282"/>
              <a:gd name="connsiteX34" fmla="*/ 7095036 w 7169286"/>
              <a:gd name="connsiteY34" fmla="*/ 3578689 h 3717282"/>
              <a:gd name="connsiteX35" fmla="*/ 7120633 w 7169286"/>
              <a:gd name="connsiteY35" fmla="*/ 3540792 h 3717282"/>
              <a:gd name="connsiteX36" fmla="*/ 7141281 w 7169286"/>
              <a:gd name="connsiteY36" fmla="*/ 3499644 h 3717282"/>
              <a:gd name="connsiteX37" fmla="*/ 7156556 w 7169286"/>
              <a:gd name="connsiteY37" fmla="*/ 3455671 h 3717282"/>
              <a:gd name="connsiteX38" fmla="*/ 7166032 w 7169286"/>
              <a:gd name="connsiteY38" fmla="*/ 3409296 h 3717282"/>
              <a:gd name="connsiteX39" fmla="*/ 7169285 w 7169286"/>
              <a:gd name="connsiteY39" fmla="*/ 3360944 h 3717282"/>
              <a:gd name="connsiteX40" fmla="*/ 7169285 w 7169286"/>
              <a:gd name="connsiteY40" fmla="*/ 1455897 h 3717282"/>
              <a:gd name="connsiteX41" fmla="*/ 7166032 w 7169286"/>
              <a:gd name="connsiteY41" fmla="*/ 1407546 h 3717282"/>
              <a:gd name="connsiteX42" fmla="*/ 7156556 w 7169286"/>
              <a:gd name="connsiteY42" fmla="*/ 1361171 h 3717282"/>
              <a:gd name="connsiteX43" fmla="*/ 7141281 w 7169286"/>
              <a:gd name="connsiteY43" fmla="*/ 1317197 h 3717282"/>
              <a:gd name="connsiteX44" fmla="*/ 7120633 w 7169286"/>
              <a:gd name="connsiteY44" fmla="*/ 1276049 h 3717282"/>
              <a:gd name="connsiteX45" fmla="*/ 7095036 w 7169286"/>
              <a:gd name="connsiteY45" fmla="*/ 1238152 h 3717282"/>
              <a:gd name="connsiteX46" fmla="*/ 7064914 w 7169286"/>
              <a:gd name="connsiteY46" fmla="*/ 1203931 h 3717282"/>
              <a:gd name="connsiteX47" fmla="*/ 7030692 w 7169286"/>
              <a:gd name="connsiteY47" fmla="*/ 1173809 h 3717282"/>
              <a:gd name="connsiteX48" fmla="*/ 6992795 w 7169286"/>
              <a:gd name="connsiteY48" fmla="*/ 1148211 h 3717282"/>
              <a:gd name="connsiteX49" fmla="*/ 6951648 w 7169286"/>
              <a:gd name="connsiteY49" fmla="*/ 1127563 h 3717282"/>
              <a:gd name="connsiteX50" fmla="*/ 6907675 w 7169286"/>
              <a:gd name="connsiteY50" fmla="*/ 1112289 h 3717282"/>
              <a:gd name="connsiteX51" fmla="*/ 6861301 w 7169286"/>
              <a:gd name="connsiteY51" fmla="*/ 1102813 h 3717282"/>
              <a:gd name="connsiteX52" fmla="*/ 6812950 w 7169286"/>
              <a:gd name="connsiteY52" fmla="*/ 1099560 h 3717282"/>
              <a:gd name="connsiteX0" fmla="*/ 2377043 w 7169286"/>
              <a:gd name="connsiteY0" fmla="*/ 0 h 3717282"/>
              <a:gd name="connsiteX1" fmla="*/ 2348194 w 7169286"/>
              <a:gd name="connsiteY1" fmla="*/ 1116306 h 3717282"/>
              <a:gd name="connsiteX2" fmla="*/ 2993816 w 7169286"/>
              <a:gd name="connsiteY2" fmla="*/ 1116306 h 3717282"/>
              <a:gd name="connsiteX3" fmla="*/ 2377043 w 7169286"/>
              <a:gd name="connsiteY3" fmla="*/ 0 h 3717282"/>
              <a:gd name="connsiteX0" fmla="*/ 6812950 w 7169284"/>
              <a:gd name="connsiteY0" fmla="*/ 1082814 h 3700534"/>
              <a:gd name="connsiteX1" fmla="*/ 356337 w 7169284"/>
              <a:gd name="connsiteY1" fmla="*/ 1082814 h 3700534"/>
              <a:gd name="connsiteX2" fmla="*/ 307986 w 7169284"/>
              <a:gd name="connsiteY2" fmla="*/ 1086067 h 3700534"/>
              <a:gd name="connsiteX3" fmla="*/ 261611 w 7169284"/>
              <a:gd name="connsiteY3" fmla="*/ 1095543 h 3700534"/>
              <a:gd name="connsiteX4" fmla="*/ 217637 w 7169284"/>
              <a:gd name="connsiteY4" fmla="*/ 1110817 h 3700534"/>
              <a:gd name="connsiteX5" fmla="*/ 176489 w 7169284"/>
              <a:gd name="connsiteY5" fmla="*/ 1131465 h 3700534"/>
              <a:gd name="connsiteX6" fmla="*/ 138592 w 7169284"/>
              <a:gd name="connsiteY6" fmla="*/ 1157063 h 3700534"/>
              <a:gd name="connsiteX7" fmla="*/ 104371 w 7169284"/>
              <a:gd name="connsiteY7" fmla="*/ 1187185 h 3700534"/>
              <a:gd name="connsiteX8" fmla="*/ 74249 w 7169284"/>
              <a:gd name="connsiteY8" fmla="*/ 1221406 h 3700534"/>
              <a:gd name="connsiteX9" fmla="*/ 48651 w 7169284"/>
              <a:gd name="connsiteY9" fmla="*/ 1259303 h 3700534"/>
              <a:gd name="connsiteX10" fmla="*/ 28003 w 7169284"/>
              <a:gd name="connsiteY10" fmla="*/ 1300451 h 3700534"/>
              <a:gd name="connsiteX11" fmla="*/ 12729 w 7169284"/>
              <a:gd name="connsiteY11" fmla="*/ 1344425 h 3700534"/>
              <a:gd name="connsiteX12" fmla="*/ 3253 w 7169284"/>
              <a:gd name="connsiteY12" fmla="*/ 1390800 h 3700534"/>
              <a:gd name="connsiteX13" fmla="*/ 0 w 7169284"/>
              <a:gd name="connsiteY13" fmla="*/ 1439151 h 3700534"/>
              <a:gd name="connsiteX14" fmla="*/ 0 w 7169284"/>
              <a:gd name="connsiteY14" fmla="*/ 3344198 h 3700534"/>
              <a:gd name="connsiteX15" fmla="*/ 3253 w 7169284"/>
              <a:gd name="connsiteY15" fmla="*/ 3392550 h 3700534"/>
              <a:gd name="connsiteX16" fmla="*/ 12729 w 7169284"/>
              <a:gd name="connsiteY16" fmla="*/ 3438925 h 3700534"/>
              <a:gd name="connsiteX17" fmla="*/ 28003 w 7169284"/>
              <a:gd name="connsiteY17" fmla="*/ 3482898 h 3700534"/>
              <a:gd name="connsiteX18" fmla="*/ 48651 w 7169284"/>
              <a:gd name="connsiteY18" fmla="*/ 3524046 h 3700534"/>
              <a:gd name="connsiteX19" fmla="*/ 74249 w 7169284"/>
              <a:gd name="connsiteY19" fmla="*/ 3561943 h 3700534"/>
              <a:gd name="connsiteX20" fmla="*/ 104371 w 7169284"/>
              <a:gd name="connsiteY20" fmla="*/ 3596164 h 3700534"/>
              <a:gd name="connsiteX21" fmla="*/ 138592 w 7169284"/>
              <a:gd name="connsiteY21" fmla="*/ 3626286 h 3700534"/>
              <a:gd name="connsiteX22" fmla="*/ 176489 w 7169284"/>
              <a:gd name="connsiteY22" fmla="*/ 3651883 h 3700534"/>
              <a:gd name="connsiteX23" fmla="*/ 217637 w 7169284"/>
              <a:gd name="connsiteY23" fmla="*/ 3672531 h 3700534"/>
              <a:gd name="connsiteX24" fmla="*/ 261611 w 7169284"/>
              <a:gd name="connsiteY24" fmla="*/ 3687806 h 3700534"/>
              <a:gd name="connsiteX25" fmla="*/ 307986 w 7169284"/>
              <a:gd name="connsiteY25" fmla="*/ 3697282 h 3700534"/>
              <a:gd name="connsiteX26" fmla="*/ 356337 w 7169284"/>
              <a:gd name="connsiteY26" fmla="*/ 3700535 h 3700534"/>
              <a:gd name="connsiteX27" fmla="*/ 6812950 w 7169284"/>
              <a:gd name="connsiteY27" fmla="*/ 3700535 h 3700534"/>
              <a:gd name="connsiteX28" fmla="*/ 6861301 w 7169284"/>
              <a:gd name="connsiteY28" fmla="*/ 3697282 h 3700534"/>
              <a:gd name="connsiteX29" fmla="*/ 6907675 w 7169284"/>
              <a:gd name="connsiteY29" fmla="*/ 3687806 h 3700534"/>
              <a:gd name="connsiteX30" fmla="*/ 6951648 w 7169284"/>
              <a:gd name="connsiteY30" fmla="*/ 3672531 h 3700534"/>
              <a:gd name="connsiteX31" fmla="*/ 6992795 w 7169284"/>
              <a:gd name="connsiteY31" fmla="*/ 3651883 h 3700534"/>
              <a:gd name="connsiteX32" fmla="*/ 7030692 w 7169284"/>
              <a:gd name="connsiteY32" fmla="*/ 3626286 h 3700534"/>
              <a:gd name="connsiteX33" fmla="*/ 7064914 w 7169284"/>
              <a:gd name="connsiteY33" fmla="*/ 3596164 h 3700534"/>
              <a:gd name="connsiteX34" fmla="*/ 7095036 w 7169284"/>
              <a:gd name="connsiteY34" fmla="*/ 3561943 h 3700534"/>
              <a:gd name="connsiteX35" fmla="*/ 7120633 w 7169284"/>
              <a:gd name="connsiteY35" fmla="*/ 3524046 h 3700534"/>
              <a:gd name="connsiteX36" fmla="*/ 7141281 w 7169284"/>
              <a:gd name="connsiteY36" fmla="*/ 3482898 h 3700534"/>
              <a:gd name="connsiteX37" fmla="*/ 7156556 w 7169284"/>
              <a:gd name="connsiteY37" fmla="*/ 3438925 h 3700534"/>
              <a:gd name="connsiteX38" fmla="*/ 7166032 w 7169284"/>
              <a:gd name="connsiteY38" fmla="*/ 3392550 h 3700534"/>
              <a:gd name="connsiteX39" fmla="*/ 7169285 w 7169284"/>
              <a:gd name="connsiteY39" fmla="*/ 3344198 h 3700534"/>
              <a:gd name="connsiteX40" fmla="*/ 7169285 w 7169284"/>
              <a:gd name="connsiteY40" fmla="*/ 1439151 h 3700534"/>
              <a:gd name="connsiteX41" fmla="*/ 7166032 w 7169284"/>
              <a:gd name="connsiteY41" fmla="*/ 1390800 h 3700534"/>
              <a:gd name="connsiteX42" fmla="*/ 7156556 w 7169284"/>
              <a:gd name="connsiteY42" fmla="*/ 1344425 h 3700534"/>
              <a:gd name="connsiteX43" fmla="*/ 7141281 w 7169284"/>
              <a:gd name="connsiteY43" fmla="*/ 1300451 h 3700534"/>
              <a:gd name="connsiteX44" fmla="*/ 7120633 w 7169284"/>
              <a:gd name="connsiteY44" fmla="*/ 1259303 h 3700534"/>
              <a:gd name="connsiteX45" fmla="*/ 7095036 w 7169284"/>
              <a:gd name="connsiteY45" fmla="*/ 1221406 h 3700534"/>
              <a:gd name="connsiteX46" fmla="*/ 7064914 w 7169284"/>
              <a:gd name="connsiteY46" fmla="*/ 1187185 h 3700534"/>
              <a:gd name="connsiteX47" fmla="*/ 7030692 w 7169284"/>
              <a:gd name="connsiteY47" fmla="*/ 1157063 h 3700534"/>
              <a:gd name="connsiteX48" fmla="*/ 6992795 w 7169284"/>
              <a:gd name="connsiteY48" fmla="*/ 1131465 h 3700534"/>
              <a:gd name="connsiteX49" fmla="*/ 6951648 w 7169284"/>
              <a:gd name="connsiteY49" fmla="*/ 1110817 h 3700534"/>
              <a:gd name="connsiteX50" fmla="*/ 6907675 w 7169284"/>
              <a:gd name="connsiteY50" fmla="*/ 1095543 h 3700534"/>
              <a:gd name="connsiteX51" fmla="*/ 6861301 w 7169284"/>
              <a:gd name="connsiteY51" fmla="*/ 1086067 h 3700534"/>
              <a:gd name="connsiteX52" fmla="*/ 6812950 w 7169284"/>
              <a:gd name="connsiteY52" fmla="*/ 1082814 h 3700534"/>
              <a:gd name="connsiteX0" fmla="*/ 2092563 w 7169284"/>
              <a:gd name="connsiteY0" fmla="*/ 0 h 3700534"/>
              <a:gd name="connsiteX1" fmla="*/ 2348194 w 7169284"/>
              <a:gd name="connsiteY1" fmla="*/ 1099560 h 3700534"/>
              <a:gd name="connsiteX2" fmla="*/ 2993816 w 7169284"/>
              <a:gd name="connsiteY2" fmla="*/ 1099560 h 3700534"/>
              <a:gd name="connsiteX3" fmla="*/ 2092563 w 7169284"/>
              <a:gd name="connsiteY3" fmla="*/ 0 h 3700534"/>
              <a:gd name="connsiteX0" fmla="*/ 6812950 w 7169286"/>
              <a:gd name="connsiteY0" fmla="*/ 1220972 h 3838694"/>
              <a:gd name="connsiteX1" fmla="*/ 356337 w 7169286"/>
              <a:gd name="connsiteY1" fmla="*/ 1220972 h 3838694"/>
              <a:gd name="connsiteX2" fmla="*/ 307986 w 7169286"/>
              <a:gd name="connsiteY2" fmla="*/ 1224225 h 3838694"/>
              <a:gd name="connsiteX3" fmla="*/ 261611 w 7169286"/>
              <a:gd name="connsiteY3" fmla="*/ 1233701 h 3838694"/>
              <a:gd name="connsiteX4" fmla="*/ 217637 w 7169286"/>
              <a:gd name="connsiteY4" fmla="*/ 1248975 h 3838694"/>
              <a:gd name="connsiteX5" fmla="*/ 176489 w 7169286"/>
              <a:gd name="connsiteY5" fmla="*/ 1269623 h 3838694"/>
              <a:gd name="connsiteX6" fmla="*/ 138592 w 7169286"/>
              <a:gd name="connsiteY6" fmla="*/ 1295221 h 3838694"/>
              <a:gd name="connsiteX7" fmla="*/ 104371 w 7169286"/>
              <a:gd name="connsiteY7" fmla="*/ 1325343 h 3838694"/>
              <a:gd name="connsiteX8" fmla="*/ 74249 w 7169286"/>
              <a:gd name="connsiteY8" fmla="*/ 1359564 h 3838694"/>
              <a:gd name="connsiteX9" fmla="*/ 48651 w 7169286"/>
              <a:gd name="connsiteY9" fmla="*/ 1397461 h 3838694"/>
              <a:gd name="connsiteX10" fmla="*/ 28003 w 7169286"/>
              <a:gd name="connsiteY10" fmla="*/ 1438609 h 3838694"/>
              <a:gd name="connsiteX11" fmla="*/ 12729 w 7169286"/>
              <a:gd name="connsiteY11" fmla="*/ 1482583 h 3838694"/>
              <a:gd name="connsiteX12" fmla="*/ 3253 w 7169286"/>
              <a:gd name="connsiteY12" fmla="*/ 1528958 h 3838694"/>
              <a:gd name="connsiteX13" fmla="*/ 0 w 7169286"/>
              <a:gd name="connsiteY13" fmla="*/ 1577309 h 3838694"/>
              <a:gd name="connsiteX14" fmla="*/ 0 w 7169286"/>
              <a:gd name="connsiteY14" fmla="*/ 3482356 h 3838694"/>
              <a:gd name="connsiteX15" fmla="*/ 3253 w 7169286"/>
              <a:gd name="connsiteY15" fmla="*/ 3530708 h 3838694"/>
              <a:gd name="connsiteX16" fmla="*/ 12729 w 7169286"/>
              <a:gd name="connsiteY16" fmla="*/ 3577083 h 3838694"/>
              <a:gd name="connsiteX17" fmla="*/ 28003 w 7169286"/>
              <a:gd name="connsiteY17" fmla="*/ 3621056 h 3838694"/>
              <a:gd name="connsiteX18" fmla="*/ 48651 w 7169286"/>
              <a:gd name="connsiteY18" fmla="*/ 3662204 h 3838694"/>
              <a:gd name="connsiteX19" fmla="*/ 74249 w 7169286"/>
              <a:gd name="connsiteY19" fmla="*/ 3700101 h 3838694"/>
              <a:gd name="connsiteX20" fmla="*/ 104371 w 7169286"/>
              <a:gd name="connsiteY20" fmla="*/ 3734322 h 3838694"/>
              <a:gd name="connsiteX21" fmla="*/ 138592 w 7169286"/>
              <a:gd name="connsiteY21" fmla="*/ 3764444 h 3838694"/>
              <a:gd name="connsiteX22" fmla="*/ 176489 w 7169286"/>
              <a:gd name="connsiteY22" fmla="*/ 3790041 h 3838694"/>
              <a:gd name="connsiteX23" fmla="*/ 217637 w 7169286"/>
              <a:gd name="connsiteY23" fmla="*/ 3810689 h 3838694"/>
              <a:gd name="connsiteX24" fmla="*/ 261611 w 7169286"/>
              <a:gd name="connsiteY24" fmla="*/ 3825964 h 3838694"/>
              <a:gd name="connsiteX25" fmla="*/ 307986 w 7169286"/>
              <a:gd name="connsiteY25" fmla="*/ 3835440 h 3838694"/>
              <a:gd name="connsiteX26" fmla="*/ 356337 w 7169286"/>
              <a:gd name="connsiteY26" fmla="*/ 3838693 h 3838694"/>
              <a:gd name="connsiteX27" fmla="*/ 6812950 w 7169286"/>
              <a:gd name="connsiteY27" fmla="*/ 3838693 h 3838694"/>
              <a:gd name="connsiteX28" fmla="*/ 6861301 w 7169286"/>
              <a:gd name="connsiteY28" fmla="*/ 3835440 h 3838694"/>
              <a:gd name="connsiteX29" fmla="*/ 6907675 w 7169286"/>
              <a:gd name="connsiteY29" fmla="*/ 3825964 h 3838694"/>
              <a:gd name="connsiteX30" fmla="*/ 6951648 w 7169286"/>
              <a:gd name="connsiteY30" fmla="*/ 3810689 h 3838694"/>
              <a:gd name="connsiteX31" fmla="*/ 6992795 w 7169286"/>
              <a:gd name="connsiteY31" fmla="*/ 3790041 h 3838694"/>
              <a:gd name="connsiteX32" fmla="*/ 7030692 w 7169286"/>
              <a:gd name="connsiteY32" fmla="*/ 3764444 h 3838694"/>
              <a:gd name="connsiteX33" fmla="*/ 7064914 w 7169286"/>
              <a:gd name="connsiteY33" fmla="*/ 3734322 h 3838694"/>
              <a:gd name="connsiteX34" fmla="*/ 7095036 w 7169286"/>
              <a:gd name="connsiteY34" fmla="*/ 3700101 h 3838694"/>
              <a:gd name="connsiteX35" fmla="*/ 7120633 w 7169286"/>
              <a:gd name="connsiteY35" fmla="*/ 3662204 h 3838694"/>
              <a:gd name="connsiteX36" fmla="*/ 7141281 w 7169286"/>
              <a:gd name="connsiteY36" fmla="*/ 3621056 h 3838694"/>
              <a:gd name="connsiteX37" fmla="*/ 7156556 w 7169286"/>
              <a:gd name="connsiteY37" fmla="*/ 3577083 h 3838694"/>
              <a:gd name="connsiteX38" fmla="*/ 7166032 w 7169286"/>
              <a:gd name="connsiteY38" fmla="*/ 3530708 h 3838694"/>
              <a:gd name="connsiteX39" fmla="*/ 7169285 w 7169286"/>
              <a:gd name="connsiteY39" fmla="*/ 3482356 h 3838694"/>
              <a:gd name="connsiteX40" fmla="*/ 7169285 w 7169286"/>
              <a:gd name="connsiteY40" fmla="*/ 1577309 h 3838694"/>
              <a:gd name="connsiteX41" fmla="*/ 7166032 w 7169286"/>
              <a:gd name="connsiteY41" fmla="*/ 1528958 h 3838694"/>
              <a:gd name="connsiteX42" fmla="*/ 7156556 w 7169286"/>
              <a:gd name="connsiteY42" fmla="*/ 1482583 h 3838694"/>
              <a:gd name="connsiteX43" fmla="*/ 7141281 w 7169286"/>
              <a:gd name="connsiteY43" fmla="*/ 1438609 h 3838694"/>
              <a:gd name="connsiteX44" fmla="*/ 7120633 w 7169286"/>
              <a:gd name="connsiteY44" fmla="*/ 1397461 h 3838694"/>
              <a:gd name="connsiteX45" fmla="*/ 7095036 w 7169286"/>
              <a:gd name="connsiteY45" fmla="*/ 1359564 h 3838694"/>
              <a:gd name="connsiteX46" fmla="*/ 7064914 w 7169286"/>
              <a:gd name="connsiteY46" fmla="*/ 1325343 h 3838694"/>
              <a:gd name="connsiteX47" fmla="*/ 7030692 w 7169286"/>
              <a:gd name="connsiteY47" fmla="*/ 1295221 h 3838694"/>
              <a:gd name="connsiteX48" fmla="*/ 6992795 w 7169286"/>
              <a:gd name="connsiteY48" fmla="*/ 1269623 h 3838694"/>
              <a:gd name="connsiteX49" fmla="*/ 6951648 w 7169286"/>
              <a:gd name="connsiteY49" fmla="*/ 1248975 h 3838694"/>
              <a:gd name="connsiteX50" fmla="*/ 6907675 w 7169286"/>
              <a:gd name="connsiteY50" fmla="*/ 1233701 h 3838694"/>
              <a:gd name="connsiteX51" fmla="*/ 6861301 w 7169286"/>
              <a:gd name="connsiteY51" fmla="*/ 1224225 h 3838694"/>
              <a:gd name="connsiteX52" fmla="*/ 6812950 w 7169286"/>
              <a:gd name="connsiteY52" fmla="*/ 1220972 h 3838694"/>
              <a:gd name="connsiteX0" fmla="*/ 997315 w 7169286"/>
              <a:gd name="connsiteY0" fmla="*/ 0 h 3838694"/>
              <a:gd name="connsiteX1" fmla="*/ 2348194 w 7169286"/>
              <a:gd name="connsiteY1" fmla="*/ 1237718 h 3838694"/>
              <a:gd name="connsiteX2" fmla="*/ 2993816 w 7169286"/>
              <a:gd name="connsiteY2" fmla="*/ 1237718 h 3838694"/>
              <a:gd name="connsiteX3" fmla="*/ 997315 w 7169286"/>
              <a:gd name="connsiteY3" fmla="*/ 0 h 3838694"/>
              <a:gd name="connsiteX0" fmla="*/ 6812950 w 7169284"/>
              <a:gd name="connsiteY0" fmla="*/ 994895 h 3612616"/>
              <a:gd name="connsiteX1" fmla="*/ 356337 w 7169284"/>
              <a:gd name="connsiteY1" fmla="*/ 994895 h 3612616"/>
              <a:gd name="connsiteX2" fmla="*/ 307986 w 7169284"/>
              <a:gd name="connsiteY2" fmla="*/ 998148 h 3612616"/>
              <a:gd name="connsiteX3" fmla="*/ 261611 w 7169284"/>
              <a:gd name="connsiteY3" fmla="*/ 1007624 h 3612616"/>
              <a:gd name="connsiteX4" fmla="*/ 217637 w 7169284"/>
              <a:gd name="connsiteY4" fmla="*/ 1022898 h 3612616"/>
              <a:gd name="connsiteX5" fmla="*/ 176489 w 7169284"/>
              <a:gd name="connsiteY5" fmla="*/ 1043546 h 3612616"/>
              <a:gd name="connsiteX6" fmla="*/ 138592 w 7169284"/>
              <a:gd name="connsiteY6" fmla="*/ 1069144 h 3612616"/>
              <a:gd name="connsiteX7" fmla="*/ 104371 w 7169284"/>
              <a:gd name="connsiteY7" fmla="*/ 1099266 h 3612616"/>
              <a:gd name="connsiteX8" fmla="*/ 74249 w 7169284"/>
              <a:gd name="connsiteY8" fmla="*/ 1133487 h 3612616"/>
              <a:gd name="connsiteX9" fmla="*/ 48651 w 7169284"/>
              <a:gd name="connsiteY9" fmla="*/ 1171384 h 3612616"/>
              <a:gd name="connsiteX10" fmla="*/ 28003 w 7169284"/>
              <a:gd name="connsiteY10" fmla="*/ 1212532 h 3612616"/>
              <a:gd name="connsiteX11" fmla="*/ 12729 w 7169284"/>
              <a:gd name="connsiteY11" fmla="*/ 1256506 h 3612616"/>
              <a:gd name="connsiteX12" fmla="*/ 3253 w 7169284"/>
              <a:gd name="connsiteY12" fmla="*/ 1302881 h 3612616"/>
              <a:gd name="connsiteX13" fmla="*/ 0 w 7169284"/>
              <a:gd name="connsiteY13" fmla="*/ 1351232 h 3612616"/>
              <a:gd name="connsiteX14" fmla="*/ 0 w 7169284"/>
              <a:gd name="connsiteY14" fmla="*/ 3256279 h 3612616"/>
              <a:gd name="connsiteX15" fmla="*/ 3253 w 7169284"/>
              <a:gd name="connsiteY15" fmla="*/ 3304631 h 3612616"/>
              <a:gd name="connsiteX16" fmla="*/ 12729 w 7169284"/>
              <a:gd name="connsiteY16" fmla="*/ 3351006 h 3612616"/>
              <a:gd name="connsiteX17" fmla="*/ 28003 w 7169284"/>
              <a:gd name="connsiteY17" fmla="*/ 3394979 h 3612616"/>
              <a:gd name="connsiteX18" fmla="*/ 48651 w 7169284"/>
              <a:gd name="connsiteY18" fmla="*/ 3436127 h 3612616"/>
              <a:gd name="connsiteX19" fmla="*/ 74249 w 7169284"/>
              <a:gd name="connsiteY19" fmla="*/ 3474024 h 3612616"/>
              <a:gd name="connsiteX20" fmla="*/ 104371 w 7169284"/>
              <a:gd name="connsiteY20" fmla="*/ 3508245 h 3612616"/>
              <a:gd name="connsiteX21" fmla="*/ 138592 w 7169284"/>
              <a:gd name="connsiteY21" fmla="*/ 3538367 h 3612616"/>
              <a:gd name="connsiteX22" fmla="*/ 176489 w 7169284"/>
              <a:gd name="connsiteY22" fmla="*/ 3563964 h 3612616"/>
              <a:gd name="connsiteX23" fmla="*/ 217637 w 7169284"/>
              <a:gd name="connsiteY23" fmla="*/ 3584612 h 3612616"/>
              <a:gd name="connsiteX24" fmla="*/ 261611 w 7169284"/>
              <a:gd name="connsiteY24" fmla="*/ 3599887 h 3612616"/>
              <a:gd name="connsiteX25" fmla="*/ 307986 w 7169284"/>
              <a:gd name="connsiteY25" fmla="*/ 3609363 h 3612616"/>
              <a:gd name="connsiteX26" fmla="*/ 356337 w 7169284"/>
              <a:gd name="connsiteY26" fmla="*/ 3612616 h 3612616"/>
              <a:gd name="connsiteX27" fmla="*/ 6812950 w 7169284"/>
              <a:gd name="connsiteY27" fmla="*/ 3612616 h 3612616"/>
              <a:gd name="connsiteX28" fmla="*/ 6861301 w 7169284"/>
              <a:gd name="connsiteY28" fmla="*/ 3609363 h 3612616"/>
              <a:gd name="connsiteX29" fmla="*/ 6907675 w 7169284"/>
              <a:gd name="connsiteY29" fmla="*/ 3599887 h 3612616"/>
              <a:gd name="connsiteX30" fmla="*/ 6951648 w 7169284"/>
              <a:gd name="connsiteY30" fmla="*/ 3584612 h 3612616"/>
              <a:gd name="connsiteX31" fmla="*/ 6992795 w 7169284"/>
              <a:gd name="connsiteY31" fmla="*/ 3563964 h 3612616"/>
              <a:gd name="connsiteX32" fmla="*/ 7030692 w 7169284"/>
              <a:gd name="connsiteY32" fmla="*/ 3538367 h 3612616"/>
              <a:gd name="connsiteX33" fmla="*/ 7064914 w 7169284"/>
              <a:gd name="connsiteY33" fmla="*/ 3508245 h 3612616"/>
              <a:gd name="connsiteX34" fmla="*/ 7095036 w 7169284"/>
              <a:gd name="connsiteY34" fmla="*/ 3474024 h 3612616"/>
              <a:gd name="connsiteX35" fmla="*/ 7120633 w 7169284"/>
              <a:gd name="connsiteY35" fmla="*/ 3436127 h 3612616"/>
              <a:gd name="connsiteX36" fmla="*/ 7141281 w 7169284"/>
              <a:gd name="connsiteY36" fmla="*/ 3394979 h 3612616"/>
              <a:gd name="connsiteX37" fmla="*/ 7156556 w 7169284"/>
              <a:gd name="connsiteY37" fmla="*/ 3351006 h 3612616"/>
              <a:gd name="connsiteX38" fmla="*/ 7166032 w 7169284"/>
              <a:gd name="connsiteY38" fmla="*/ 3304631 h 3612616"/>
              <a:gd name="connsiteX39" fmla="*/ 7169285 w 7169284"/>
              <a:gd name="connsiteY39" fmla="*/ 3256279 h 3612616"/>
              <a:gd name="connsiteX40" fmla="*/ 7169285 w 7169284"/>
              <a:gd name="connsiteY40" fmla="*/ 1351232 h 3612616"/>
              <a:gd name="connsiteX41" fmla="*/ 7166032 w 7169284"/>
              <a:gd name="connsiteY41" fmla="*/ 1302881 h 3612616"/>
              <a:gd name="connsiteX42" fmla="*/ 7156556 w 7169284"/>
              <a:gd name="connsiteY42" fmla="*/ 1256506 h 3612616"/>
              <a:gd name="connsiteX43" fmla="*/ 7141281 w 7169284"/>
              <a:gd name="connsiteY43" fmla="*/ 1212532 h 3612616"/>
              <a:gd name="connsiteX44" fmla="*/ 7120633 w 7169284"/>
              <a:gd name="connsiteY44" fmla="*/ 1171384 h 3612616"/>
              <a:gd name="connsiteX45" fmla="*/ 7095036 w 7169284"/>
              <a:gd name="connsiteY45" fmla="*/ 1133487 h 3612616"/>
              <a:gd name="connsiteX46" fmla="*/ 7064914 w 7169284"/>
              <a:gd name="connsiteY46" fmla="*/ 1099266 h 3612616"/>
              <a:gd name="connsiteX47" fmla="*/ 7030692 w 7169284"/>
              <a:gd name="connsiteY47" fmla="*/ 1069144 h 3612616"/>
              <a:gd name="connsiteX48" fmla="*/ 6992795 w 7169284"/>
              <a:gd name="connsiteY48" fmla="*/ 1043546 h 3612616"/>
              <a:gd name="connsiteX49" fmla="*/ 6951648 w 7169284"/>
              <a:gd name="connsiteY49" fmla="*/ 1022898 h 3612616"/>
              <a:gd name="connsiteX50" fmla="*/ 6907675 w 7169284"/>
              <a:gd name="connsiteY50" fmla="*/ 1007624 h 3612616"/>
              <a:gd name="connsiteX51" fmla="*/ 6861301 w 7169284"/>
              <a:gd name="connsiteY51" fmla="*/ 998148 h 3612616"/>
              <a:gd name="connsiteX52" fmla="*/ 6812950 w 7169284"/>
              <a:gd name="connsiteY52" fmla="*/ 994895 h 3612616"/>
              <a:gd name="connsiteX0" fmla="*/ 3827891 w 7169284"/>
              <a:gd name="connsiteY0" fmla="*/ 0 h 3612616"/>
              <a:gd name="connsiteX1" fmla="*/ 2348194 w 7169284"/>
              <a:gd name="connsiteY1" fmla="*/ 1011641 h 3612616"/>
              <a:gd name="connsiteX2" fmla="*/ 2993816 w 7169284"/>
              <a:gd name="connsiteY2" fmla="*/ 1011641 h 3612616"/>
              <a:gd name="connsiteX3" fmla="*/ 3827891 w 7169284"/>
              <a:gd name="connsiteY3" fmla="*/ 0 h 361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284" h="3612616" extrusionOk="0">
                <a:moveTo>
                  <a:pt x="6812950" y="994895"/>
                </a:moveTo>
                <a:lnTo>
                  <a:pt x="356337" y="994895"/>
                </a:lnTo>
                <a:lnTo>
                  <a:pt x="307986" y="998148"/>
                </a:lnTo>
                <a:lnTo>
                  <a:pt x="261611" y="1007624"/>
                </a:lnTo>
                <a:lnTo>
                  <a:pt x="217637" y="1022898"/>
                </a:lnTo>
                <a:lnTo>
                  <a:pt x="176489" y="1043546"/>
                </a:lnTo>
                <a:lnTo>
                  <a:pt x="138592" y="1069144"/>
                </a:lnTo>
                <a:lnTo>
                  <a:pt x="104371" y="1099266"/>
                </a:lnTo>
                <a:lnTo>
                  <a:pt x="74249" y="1133487"/>
                </a:lnTo>
                <a:lnTo>
                  <a:pt x="48651" y="1171384"/>
                </a:lnTo>
                <a:lnTo>
                  <a:pt x="28003" y="1212532"/>
                </a:lnTo>
                <a:lnTo>
                  <a:pt x="12729" y="1256506"/>
                </a:lnTo>
                <a:lnTo>
                  <a:pt x="3253" y="1302881"/>
                </a:lnTo>
                <a:lnTo>
                  <a:pt x="0" y="1351232"/>
                </a:lnTo>
                <a:lnTo>
                  <a:pt x="0" y="3256279"/>
                </a:lnTo>
                <a:lnTo>
                  <a:pt x="3253" y="3304631"/>
                </a:lnTo>
                <a:lnTo>
                  <a:pt x="12729" y="3351006"/>
                </a:lnTo>
                <a:lnTo>
                  <a:pt x="28003" y="3394979"/>
                </a:lnTo>
                <a:lnTo>
                  <a:pt x="48651" y="3436127"/>
                </a:lnTo>
                <a:lnTo>
                  <a:pt x="74249" y="3474024"/>
                </a:lnTo>
                <a:lnTo>
                  <a:pt x="104371" y="3508245"/>
                </a:lnTo>
                <a:lnTo>
                  <a:pt x="138592" y="3538367"/>
                </a:lnTo>
                <a:lnTo>
                  <a:pt x="176489" y="3563964"/>
                </a:lnTo>
                <a:lnTo>
                  <a:pt x="217637" y="3584612"/>
                </a:lnTo>
                <a:lnTo>
                  <a:pt x="261611" y="3599887"/>
                </a:lnTo>
                <a:lnTo>
                  <a:pt x="307986" y="3609363"/>
                </a:lnTo>
                <a:lnTo>
                  <a:pt x="356337" y="3612616"/>
                </a:lnTo>
                <a:lnTo>
                  <a:pt x="6812950" y="3612616"/>
                </a:lnTo>
                <a:lnTo>
                  <a:pt x="6861301" y="3609363"/>
                </a:lnTo>
                <a:lnTo>
                  <a:pt x="6907675" y="3599887"/>
                </a:lnTo>
                <a:lnTo>
                  <a:pt x="6951648" y="3584612"/>
                </a:lnTo>
                <a:lnTo>
                  <a:pt x="6992795" y="3563964"/>
                </a:lnTo>
                <a:lnTo>
                  <a:pt x="7030692" y="3538367"/>
                </a:lnTo>
                <a:lnTo>
                  <a:pt x="7064914" y="3508245"/>
                </a:lnTo>
                <a:lnTo>
                  <a:pt x="7095036" y="3474024"/>
                </a:lnTo>
                <a:lnTo>
                  <a:pt x="7120633" y="3436127"/>
                </a:lnTo>
                <a:lnTo>
                  <a:pt x="7141281" y="3394979"/>
                </a:lnTo>
                <a:lnTo>
                  <a:pt x="7156556" y="3351006"/>
                </a:lnTo>
                <a:lnTo>
                  <a:pt x="7166032" y="3304631"/>
                </a:lnTo>
                <a:lnTo>
                  <a:pt x="7169285" y="3256279"/>
                </a:lnTo>
                <a:lnTo>
                  <a:pt x="7169285" y="1351232"/>
                </a:lnTo>
                <a:lnTo>
                  <a:pt x="7166032" y="1302881"/>
                </a:lnTo>
                <a:lnTo>
                  <a:pt x="7156556" y="1256506"/>
                </a:lnTo>
                <a:lnTo>
                  <a:pt x="7141281" y="1212532"/>
                </a:lnTo>
                <a:lnTo>
                  <a:pt x="7120633" y="1171384"/>
                </a:lnTo>
                <a:lnTo>
                  <a:pt x="7095036" y="1133487"/>
                </a:lnTo>
                <a:lnTo>
                  <a:pt x="7064914" y="1099266"/>
                </a:lnTo>
                <a:lnTo>
                  <a:pt x="7030692" y="1069144"/>
                </a:lnTo>
                <a:lnTo>
                  <a:pt x="6992795" y="1043546"/>
                </a:lnTo>
                <a:lnTo>
                  <a:pt x="6951648" y="1022898"/>
                </a:lnTo>
                <a:lnTo>
                  <a:pt x="6907675" y="1007624"/>
                </a:lnTo>
                <a:lnTo>
                  <a:pt x="6861301" y="998148"/>
                </a:lnTo>
                <a:lnTo>
                  <a:pt x="6812950" y="994895"/>
                </a:lnTo>
                <a:close/>
              </a:path>
              <a:path w="7169284" h="3612616" extrusionOk="0">
                <a:moveTo>
                  <a:pt x="3827891" y="0"/>
                </a:moveTo>
                <a:lnTo>
                  <a:pt x="2348194" y="1011641"/>
                </a:lnTo>
                <a:lnTo>
                  <a:pt x="2993816" y="1011641"/>
                </a:lnTo>
                <a:lnTo>
                  <a:pt x="38278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7" name="Google Shape;173;p20">
            <a:extLst>
              <a:ext uri="{FF2B5EF4-FFF2-40B4-BE49-F238E27FC236}">
                <a16:creationId xmlns:a16="http://schemas.microsoft.com/office/drawing/2014/main" id="{4A56CE09-B60B-5ACE-6008-2DFCE8D4903C}"/>
              </a:ext>
            </a:extLst>
          </p:cNvPr>
          <p:cNvSpPr txBox="1"/>
          <p:nvPr/>
        </p:nvSpPr>
        <p:spPr>
          <a:xfrm>
            <a:off x="5921097" y="3833748"/>
            <a:ext cx="3760474" cy="148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4" rIns="0" bIns="0" anchor="t" anchorCtr="0">
            <a:noAutofit/>
          </a:bodyPr>
          <a:lstStyle/>
          <a:p>
            <a:pPr algn="ctr">
              <a:lnSpc>
                <a:spcPct val="116753"/>
              </a:lnSpc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Trebuchet MS"/>
                <a:cs typeface="Trebuchet MS"/>
                <a:sym typeface="Trebuchet MS"/>
              </a:rPr>
              <a:t>name(s) of columns to extract</a:t>
            </a:r>
            <a:endParaRPr sz="2800" dirty="0">
              <a:latin typeface="+mj-lt"/>
              <a:ea typeface="Trebuchet MS"/>
              <a:cs typeface="Trebuchet MS"/>
              <a:sym typeface="Trebuchet MS"/>
            </a:endParaRPr>
          </a:p>
          <a:p>
            <a:pPr algn="ctr">
              <a:lnSpc>
                <a:spcPct val="116753"/>
              </a:lnSpc>
            </a:pPr>
            <a:r>
              <a:rPr lang="en-US" sz="2800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(or a select helper) function)</a:t>
            </a:r>
            <a:endParaRPr sz="28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5;p20">
            <a:extLst>
              <a:ext uri="{FF2B5EF4-FFF2-40B4-BE49-F238E27FC236}">
                <a16:creationId xmlns:a16="http://schemas.microsoft.com/office/drawing/2014/main" id="{1CE278C3-58A5-74A5-8FD4-D27264E5570D}"/>
              </a:ext>
            </a:extLst>
          </p:cNvPr>
          <p:cNvSpPr txBox="1"/>
          <p:nvPr/>
        </p:nvSpPr>
        <p:spPr>
          <a:xfrm>
            <a:off x="2873616" y="4044019"/>
            <a:ext cx="1588982" cy="71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52" rIns="0" bIns="0" anchor="t" anchorCtr="0">
            <a:noAutofit/>
          </a:bodyPr>
          <a:lstStyle/>
          <a:p>
            <a:pPr marL="208524" marR="2721" indent="-202061">
              <a:lnSpc>
                <a:spcPct val="113506"/>
              </a:lnSpc>
            </a:pPr>
            <a:r>
              <a:rPr lang="en-US" sz="2062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frame to  transform</a:t>
            </a:r>
            <a:endParaRPr sz="206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137;p17">
            <a:extLst>
              <a:ext uri="{FF2B5EF4-FFF2-40B4-BE49-F238E27FC236}">
                <a16:creationId xmlns:a16="http://schemas.microsoft.com/office/drawing/2014/main" id="{85DDFB55-1AFA-D041-5AB8-8BDD94AC06B5}"/>
              </a:ext>
            </a:extLst>
          </p:cNvPr>
          <p:cNvSpPr/>
          <p:nvPr/>
        </p:nvSpPr>
        <p:spPr>
          <a:xfrm>
            <a:off x="2000302" y="3270091"/>
            <a:ext cx="2462296" cy="2153752"/>
          </a:xfrm>
          <a:custGeom>
            <a:avLst/>
            <a:gdLst>
              <a:gd name="connsiteX0" fmla="*/ 0 w 2183801"/>
              <a:gd name="connsiteY0" fmla="*/ 263730 h 1582350"/>
              <a:gd name="connsiteX1" fmla="*/ 263730 w 2183801"/>
              <a:gd name="connsiteY1" fmla="*/ 0 h 1582350"/>
              <a:gd name="connsiteX2" fmla="*/ 363967 w 2183801"/>
              <a:gd name="connsiteY2" fmla="*/ 0 h 1582350"/>
              <a:gd name="connsiteX3" fmla="*/ 27341 w 2183801"/>
              <a:gd name="connsiteY3" fmla="*/ -668416 h 1582350"/>
              <a:gd name="connsiteX4" fmla="*/ 909917 w 2183801"/>
              <a:gd name="connsiteY4" fmla="*/ 0 h 1582350"/>
              <a:gd name="connsiteX5" fmla="*/ 1920071 w 2183801"/>
              <a:gd name="connsiteY5" fmla="*/ 0 h 1582350"/>
              <a:gd name="connsiteX6" fmla="*/ 2183801 w 2183801"/>
              <a:gd name="connsiteY6" fmla="*/ 263730 h 1582350"/>
              <a:gd name="connsiteX7" fmla="*/ 2183801 w 2183801"/>
              <a:gd name="connsiteY7" fmla="*/ 263725 h 1582350"/>
              <a:gd name="connsiteX8" fmla="*/ 2183801 w 2183801"/>
              <a:gd name="connsiteY8" fmla="*/ 263725 h 1582350"/>
              <a:gd name="connsiteX9" fmla="*/ 2183801 w 2183801"/>
              <a:gd name="connsiteY9" fmla="*/ 659313 h 1582350"/>
              <a:gd name="connsiteX10" fmla="*/ 2183801 w 2183801"/>
              <a:gd name="connsiteY10" fmla="*/ 1318620 h 1582350"/>
              <a:gd name="connsiteX11" fmla="*/ 1920071 w 2183801"/>
              <a:gd name="connsiteY11" fmla="*/ 1582350 h 1582350"/>
              <a:gd name="connsiteX12" fmla="*/ 909917 w 2183801"/>
              <a:gd name="connsiteY12" fmla="*/ 1582350 h 1582350"/>
              <a:gd name="connsiteX13" fmla="*/ 363967 w 2183801"/>
              <a:gd name="connsiteY13" fmla="*/ 1582350 h 1582350"/>
              <a:gd name="connsiteX14" fmla="*/ 363967 w 2183801"/>
              <a:gd name="connsiteY14" fmla="*/ 1582350 h 1582350"/>
              <a:gd name="connsiteX15" fmla="*/ 263730 w 2183801"/>
              <a:gd name="connsiteY15" fmla="*/ 1582350 h 1582350"/>
              <a:gd name="connsiteX16" fmla="*/ 0 w 2183801"/>
              <a:gd name="connsiteY16" fmla="*/ 1318620 h 1582350"/>
              <a:gd name="connsiteX17" fmla="*/ 0 w 2183801"/>
              <a:gd name="connsiteY17" fmla="*/ 659313 h 1582350"/>
              <a:gd name="connsiteX18" fmla="*/ 0 w 2183801"/>
              <a:gd name="connsiteY18" fmla="*/ 263725 h 1582350"/>
              <a:gd name="connsiteX19" fmla="*/ 0 w 2183801"/>
              <a:gd name="connsiteY19" fmla="*/ 263725 h 1582350"/>
              <a:gd name="connsiteX20" fmla="*/ 0 w 2183801"/>
              <a:gd name="connsiteY20" fmla="*/ 263730 h 1582350"/>
              <a:gd name="connsiteX0" fmla="*/ 0 w 2183801"/>
              <a:gd name="connsiteY0" fmla="*/ 932146 h 2250766"/>
              <a:gd name="connsiteX1" fmla="*/ 263730 w 2183801"/>
              <a:gd name="connsiteY1" fmla="*/ 668416 h 2250766"/>
              <a:gd name="connsiteX2" fmla="*/ 536687 w 2183801"/>
              <a:gd name="connsiteY2" fmla="*/ 668416 h 2250766"/>
              <a:gd name="connsiteX3" fmla="*/ 27341 w 2183801"/>
              <a:gd name="connsiteY3" fmla="*/ 0 h 2250766"/>
              <a:gd name="connsiteX4" fmla="*/ 909917 w 2183801"/>
              <a:gd name="connsiteY4" fmla="*/ 668416 h 2250766"/>
              <a:gd name="connsiteX5" fmla="*/ 1920071 w 2183801"/>
              <a:gd name="connsiteY5" fmla="*/ 668416 h 2250766"/>
              <a:gd name="connsiteX6" fmla="*/ 2183801 w 2183801"/>
              <a:gd name="connsiteY6" fmla="*/ 932146 h 2250766"/>
              <a:gd name="connsiteX7" fmla="*/ 2183801 w 2183801"/>
              <a:gd name="connsiteY7" fmla="*/ 932141 h 2250766"/>
              <a:gd name="connsiteX8" fmla="*/ 2183801 w 2183801"/>
              <a:gd name="connsiteY8" fmla="*/ 932141 h 2250766"/>
              <a:gd name="connsiteX9" fmla="*/ 2183801 w 2183801"/>
              <a:gd name="connsiteY9" fmla="*/ 1327729 h 2250766"/>
              <a:gd name="connsiteX10" fmla="*/ 2183801 w 2183801"/>
              <a:gd name="connsiteY10" fmla="*/ 1987036 h 2250766"/>
              <a:gd name="connsiteX11" fmla="*/ 1920071 w 2183801"/>
              <a:gd name="connsiteY11" fmla="*/ 2250766 h 2250766"/>
              <a:gd name="connsiteX12" fmla="*/ 909917 w 2183801"/>
              <a:gd name="connsiteY12" fmla="*/ 2250766 h 2250766"/>
              <a:gd name="connsiteX13" fmla="*/ 363967 w 2183801"/>
              <a:gd name="connsiteY13" fmla="*/ 2250766 h 2250766"/>
              <a:gd name="connsiteX14" fmla="*/ 363967 w 2183801"/>
              <a:gd name="connsiteY14" fmla="*/ 2250766 h 2250766"/>
              <a:gd name="connsiteX15" fmla="*/ 263730 w 2183801"/>
              <a:gd name="connsiteY15" fmla="*/ 2250766 h 2250766"/>
              <a:gd name="connsiteX16" fmla="*/ 0 w 2183801"/>
              <a:gd name="connsiteY16" fmla="*/ 1987036 h 2250766"/>
              <a:gd name="connsiteX17" fmla="*/ 0 w 2183801"/>
              <a:gd name="connsiteY17" fmla="*/ 1327729 h 2250766"/>
              <a:gd name="connsiteX18" fmla="*/ 0 w 2183801"/>
              <a:gd name="connsiteY18" fmla="*/ 932141 h 2250766"/>
              <a:gd name="connsiteX19" fmla="*/ 0 w 2183801"/>
              <a:gd name="connsiteY19" fmla="*/ 932141 h 2250766"/>
              <a:gd name="connsiteX20" fmla="*/ 0 w 2183801"/>
              <a:gd name="connsiteY20" fmla="*/ 932146 h 2250766"/>
              <a:gd name="connsiteX0" fmla="*/ 0 w 2423251"/>
              <a:gd name="connsiteY0" fmla="*/ 954460 h 2273080"/>
              <a:gd name="connsiteX1" fmla="*/ 263730 w 2423251"/>
              <a:gd name="connsiteY1" fmla="*/ 690730 h 2273080"/>
              <a:gd name="connsiteX2" fmla="*/ 536687 w 2423251"/>
              <a:gd name="connsiteY2" fmla="*/ 690730 h 2273080"/>
              <a:gd name="connsiteX3" fmla="*/ 2423251 w 2423251"/>
              <a:gd name="connsiteY3" fmla="*/ 0 h 2273080"/>
              <a:gd name="connsiteX4" fmla="*/ 909917 w 2423251"/>
              <a:gd name="connsiteY4" fmla="*/ 690730 h 2273080"/>
              <a:gd name="connsiteX5" fmla="*/ 1920071 w 2423251"/>
              <a:gd name="connsiteY5" fmla="*/ 690730 h 2273080"/>
              <a:gd name="connsiteX6" fmla="*/ 2183801 w 2423251"/>
              <a:gd name="connsiteY6" fmla="*/ 954460 h 2273080"/>
              <a:gd name="connsiteX7" fmla="*/ 2183801 w 2423251"/>
              <a:gd name="connsiteY7" fmla="*/ 954455 h 2273080"/>
              <a:gd name="connsiteX8" fmla="*/ 2183801 w 2423251"/>
              <a:gd name="connsiteY8" fmla="*/ 954455 h 2273080"/>
              <a:gd name="connsiteX9" fmla="*/ 2183801 w 2423251"/>
              <a:gd name="connsiteY9" fmla="*/ 1350043 h 2273080"/>
              <a:gd name="connsiteX10" fmla="*/ 2183801 w 2423251"/>
              <a:gd name="connsiteY10" fmla="*/ 2009350 h 2273080"/>
              <a:gd name="connsiteX11" fmla="*/ 1920071 w 2423251"/>
              <a:gd name="connsiteY11" fmla="*/ 2273080 h 2273080"/>
              <a:gd name="connsiteX12" fmla="*/ 909917 w 2423251"/>
              <a:gd name="connsiteY12" fmla="*/ 2273080 h 2273080"/>
              <a:gd name="connsiteX13" fmla="*/ 363967 w 2423251"/>
              <a:gd name="connsiteY13" fmla="*/ 2273080 h 2273080"/>
              <a:gd name="connsiteX14" fmla="*/ 363967 w 2423251"/>
              <a:gd name="connsiteY14" fmla="*/ 2273080 h 2273080"/>
              <a:gd name="connsiteX15" fmla="*/ 263730 w 2423251"/>
              <a:gd name="connsiteY15" fmla="*/ 2273080 h 2273080"/>
              <a:gd name="connsiteX16" fmla="*/ 0 w 2423251"/>
              <a:gd name="connsiteY16" fmla="*/ 2009350 h 2273080"/>
              <a:gd name="connsiteX17" fmla="*/ 0 w 2423251"/>
              <a:gd name="connsiteY17" fmla="*/ 1350043 h 2273080"/>
              <a:gd name="connsiteX18" fmla="*/ 0 w 2423251"/>
              <a:gd name="connsiteY18" fmla="*/ 954455 h 2273080"/>
              <a:gd name="connsiteX19" fmla="*/ 0 w 2423251"/>
              <a:gd name="connsiteY19" fmla="*/ 954455 h 2273080"/>
              <a:gd name="connsiteX20" fmla="*/ 0 w 2423251"/>
              <a:gd name="connsiteY20" fmla="*/ 954460 h 2273080"/>
              <a:gd name="connsiteX0" fmla="*/ 0 w 2423251"/>
              <a:gd name="connsiteY0" fmla="*/ 954460 h 2273080"/>
              <a:gd name="connsiteX1" fmla="*/ 263730 w 2423251"/>
              <a:gd name="connsiteY1" fmla="*/ 690730 h 2273080"/>
              <a:gd name="connsiteX2" fmla="*/ 536687 w 2423251"/>
              <a:gd name="connsiteY2" fmla="*/ 690730 h 2273080"/>
              <a:gd name="connsiteX3" fmla="*/ 2423251 w 2423251"/>
              <a:gd name="connsiteY3" fmla="*/ 0 h 2273080"/>
              <a:gd name="connsiteX4" fmla="*/ 1478117 w 2423251"/>
              <a:gd name="connsiteY4" fmla="*/ 701888 h 2273080"/>
              <a:gd name="connsiteX5" fmla="*/ 1920071 w 2423251"/>
              <a:gd name="connsiteY5" fmla="*/ 690730 h 2273080"/>
              <a:gd name="connsiteX6" fmla="*/ 2183801 w 2423251"/>
              <a:gd name="connsiteY6" fmla="*/ 954460 h 2273080"/>
              <a:gd name="connsiteX7" fmla="*/ 2183801 w 2423251"/>
              <a:gd name="connsiteY7" fmla="*/ 954455 h 2273080"/>
              <a:gd name="connsiteX8" fmla="*/ 2183801 w 2423251"/>
              <a:gd name="connsiteY8" fmla="*/ 954455 h 2273080"/>
              <a:gd name="connsiteX9" fmla="*/ 2183801 w 2423251"/>
              <a:gd name="connsiteY9" fmla="*/ 1350043 h 2273080"/>
              <a:gd name="connsiteX10" fmla="*/ 2183801 w 2423251"/>
              <a:gd name="connsiteY10" fmla="*/ 2009350 h 2273080"/>
              <a:gd name="connsiteX11" fmla="*/ 1920071 w 2423251"/>
              <a:gd name="connsiteY11" fmla="*/ 2273080 h 2273080"/>
              <a:gd name="connsiteX12" fmla="*/ 909917 w 2423251"/>
              <a:gd name="connsiteY12" fmla="*/ 2273080 h 2273080"/>
              <a:gd name="connsiteX13" fmla="*/ 363967 w 2423251"/>
              <a:gd name="connsiteY13" fmla="*/ 2273080 h 2273080"/>
              <a:gd name="connsiteX14" fmla="*/ 363967 w 2423251"/>
              <a:gd name="connsiteY14" fmla="*/ 2273080 h 2273080"/>
              <a:gd name="connsiteX15" fmla="*/ 263730 w 2423251"/>
              <a:gd name="connsiteY15" fmla="*/ 2273080 h 2273080"/>
              <a:gd name="connsiteX16" fmla="*/ 0 w 2423251"/>
              <a:gd name="connsiteY16" fmla="*/ 2009350 h 2273080"/>
              <a:gd name="connsiteX17" fmla="*/ 0 w 2423251"/>
              <a:gd name="connsiteY17" fmla="*/ 1350043 h 2273080"/>
              <a:gd name="connsiteX18" fmla="*/ 0 w 2423251"/>
              <a:gd name="connsiteY18" fmla="*/ 954455 h 2273080"/>
              <a:gd name="connsiteX19" fmla="*/ 0 w 2423251"/>
              <a:gd name="connsiteY19" fmla="*/ 954455 h 2273080"/>
              <a:gd name="connsiteX20" fmla="*/ 0 w 2423251"/>
              <a:gd name="connsiteY20" fmla="*/ 954460 h 2273080"/>
              <a:gd name="connsiteX0" fmla="*/ 0 w 2423251"/>
              <a:gd name="connsiteY0" fmla="*/ 954460 h 2273080"/>
              <a:gd name="connsiteX1" fmla="*/ 263730 w 2423251"/>
              <a:gd name="connsiteY1" fmla="*/ 690730 h 2273080"/>
              <a:gd name="connsiteX2" fmla="*/ 1209057 w 2423251"/>
              <a:gd name="connsiteY2" fmla="*/ 668416 h 2273080"/>
              <a:gd name="connsiteX3" fmla="*/ 2423251 w 2423251"/>
              <a:gd name="connsiteY3" fmla="*/ 0 h 2273080"/>
              <a:gd name="connsiteX4" fmla="*/ 1478117 w 2423251"/>
              <a:gd name="connsiteY4" fmla="*/ 701888 h 2273080"/>
              <a:gd name="connsiteX5" fmla="*/ 1920071 w 2423251"/>
              <a:gd name="connsiteY5" fmla="*/ 690730 h 2273080"/>
              <a:gd name="connsiteX6" fmla="*/ 2183801 w 2423251"/>
              <a:gd name="connsiteY6" fmla="*/ 954460 h 2273080"/>
              <a:gd name="connsiteX7" fmla="*/ 2183801 w 2423251"/>
              <a:gd name="connsiteY7" fmla="*/ 954455 h 2273080"/>
              <a:gd name="connsiteX8" fmla="*/ 2183801 w 2423251"/>
              <a:gd name="connsiteY8" fmla="*/ 954455 h 2273080"/>
              <a:gd name="connsiteX9" fmla="*/ 2183801 w 2423251"/>
              <a:gd name="connsiteY9" fmla="*/ 1350043 h 2273080"/>
              <a:gd name="connsiteX10" fmla="*/ 2183801 w 2423251"/>
              <a:gd name="connsiteY10" fmla="*/ 2009350 h 2273080"/>
              <a:gd name="connsiteX11" fmla="*/ 1920071 w 2423251"/>
              <a:gd name="connsiteY11" fmla="*/ 2273080 h 2273080"/>
              <a:gd name="connsiteX12" fmla="*/ 909917 w 2423251"/>
              <a:gd name="connsiteY12" fmla="*/ 2273080 h 2273080"/>
              <a:gd name="connsiteX13" fmla="*/ 363967 w 2423251"/>
              <a:gd name="connsiteY13" fmla="*/ 2273080 h 2273080"/>
              <a:gd name="connsiteX14" fmla="*/ 363967 w 2423251"/>
              <a:gd name="connsiteY14" fmla="*/ 2273080 h 2273080"/>
              <a:gd name="connsiteX15" fmla="*/ 263730 w 2423251"/>
              <a:gd name="connsiteY15" fmla="*/ 2273080 h 2273080"/>
              <a:gd name="connsiteX16" fmla="*/ 0 w 2423251"/>
              <a:gd name="connsiteY16" fmla="*/ 2009350 h 2273080"/>
              <a:gd name="connsiteX17" fmla="*/ 0 w 2423251"/>
              <a:gd name="connsiteY17" fmla="*/ 1350043 h 2273080"/>
              <a:gd name="connsiteX18" fmla="*/ 0 w 2423251"/>
              <a:gd name="connsiteY18" fmla="*/ 954455 h 2273080"/>
              <a:gd name="connsiteX19" fmla="*/ 0 w 2423251"/>
              <a:gd name="connsiteY19" fmla="*/ 954455 h 2273080"/>
              <a:gd name="connsiteX20" fmla="*/ 0 w 2423251"/>
              <a:gd name="connsiteY20" fmla="*/ 954460 h 2273080"/>
              <a:gd name="connsiteX0" fmla="*/ 0 w 2183801"/>
              <a:gd name="connsiteY0" fmla="*/ 1046506 h 2365126"/>
              <a:gd name="connsiteX1" fmla="*/ 263730 w 2183801"/>
              <a:gd name="connsiteY1" fmla="*/ 782776 h 2365126"/>
              <a:gd name="connsiteX2" fmla="*/ 1209057 w 2183801"/>
              <a:gd name="connsiteY2" fmla="*/ 760462 h 2365126"/>
              <a:gd name="connsiteX3" fmla="*/ 1961588 w 2183801"/>
              <a:gd name="connsiteY3" fmla="*/ 0 h 2365126"/>
              <a:gd name="connsiteX4" fmla="*/ 1478117 w 2183801"/>
              <a:gd name="connsiteY4" fmla="*/ 793934 h 2365126"/>
              <a:gd name="connsiteX5" fmla="*/ 1920071 w 2183801"/>
              <a:gd name="connsiteY5" fmla="*/ 782776 h 2365126"/>
              <a:gd name="connsiteX6" fmla="*/ 2183801 w 2183801"/>
              <a:gd name="connsiteY6" fmla="*/ 1046506 h 2365126"/>
              <a:gd name="connsiteX7" fmla="*/ 2183801 w 2183801"/>
              <a:gd name="connsiteY7" fmla="*/ 1046501 h 2365126"/>
              <a:gd name="connsiteX8" fmla="*/ 2183801 w 2183801"/>
              <a:gd name="connsiteY8" fmla="*/ 1046501 h 2365126"/>
              <a:gd name="connsiteX9" fmla="*/ 2183801 w 2183801"/>
              <a:gd name="connsiteY9" fmla="*/ 1442089 h 2365126"/>
              <a:gd name="connsiteX10" fmla="*/ 2183801 w 2183801"/>
              <a:gd name="connsiteY10" fmla="*/ 2101396 h 2365126"/>
              <a:gd name="connsiteX11" fmla="*/ 1920071 w 2183801"/>
              <a:gd name="connsiteY11" fmla="*/ 2365126 h 2365126"/>
              <a:gd name="connsiteX12" fmla="*/ 909917 w 2183801"/>
              <a:gd name="connsiteY12" fmla="*/ 2365126 h 2365126"/>
              <a:gd name="connsiteX13" fmla="*/ 363967 w 2183801"/>
              <a:gd name="connsiteY13" fmla="*/ 2365126 h 2365126"/>
              <a:gd name="connsiteX14" fmla="*/ 363967 w 2183801"/>
              <a:gd name="connsiteY14" fmla="*/ 2365126 h 2365126"/>
              <a:gd name="connsiteX15" fmla="*/ 263730 w 2183801"/>
              <a:gd name="connsiteY15" fmla="*/ 2365126 h 2365126"/>
              <a:gd name="connsiteX16" fmla="*/ 0 w 2183801"/>
              <a:gd name="connsiteY16" fmla="*/ 2101396 h 2365126"/>
              <a:gd name="connsiteX17" fmla="*/ 0 w 2183801"/>
              <a:gd name="connsiteY17" fmla="*/ 1442089 h 2365126"/>
              <a:gd name="connsiteX18" fmla="*/ 0 w 2183801"/>
              <a:gd name="connsiteY18" fmla="*/ 1046501 h 2365126"/>
              <a:gd name="connsiteX19" fmla="*/ 0 w 2183801"/>
              <a:gd name="connsiteY19" fmla="*/ 1046501 h 2365126"/>
              <a:gd name="connsiteX20" fmla="*/ 0 w 2183801"/>
              <a:gd name="connsiteY20" fmla="*/ 1046506 h 2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83801" h="2365126">
                <a:moveTo>
                  <a:pt x="0" y="1046506"/>
                </a:moveTo>
                <a:cubicBezTo>
                  <a:pt x="0" y="900852"/>
                  <a:pt x="118076" y="782776"/>
                  <a:pt x="263730" y="782776"/>
                </a:cubicBezTo>
                <a:lnTo>
                  <a:pt x="1209057" y="760462"/>
                </a:lnTo>
                <a:lnTo>
                  <a:pt x="1961588" y="0"/>
                </a:lnTo>
                <a:lnTo>
                  <a:pt x="1478117" y="793934"/>
                </a:lnTo>
                <a:lnTo>
                  <a:pt x="1920071" y="782776"/>
                </a:lnTo>
                <a:cubicBezTo>
                  <a:pt x="2065725" y="782776"/>
                  <a:pt x="2183801" y="900852"/>
                  <a:pt x="2183801" y="1046506"/>
                </a:cubicBezTo>
                <a:lnTo>
                  <a:pt x="2183801" y="1046501"/>
                </a:lnTo>
                <a:lnTo>
                  <a:pt x="2183801" y="1046501"/>
                </a:lnTo>
                <a:lnTo>
                  <a:pt x="2183801" y="1442089"/>
                </a:lnTo>
                <a:lnTo>
                  <a:pt x="2183801" y="2101396"/>
                </a:lnTo>
                <a:cubicBezTo>
                  <a:pt x="2183801" y="2247050"/>
                  <a:pt x="2065725" y="2365126"/>
                  <a:pt x="1920071" y="2365126"/>
                </a:cubicBezTo>
                <a:lnTo>
                  <a:pt x="909917" y="2365126"/>
                </a:lnTo>
                <a:lnTo>
                  <a:pt x="363967" y="2365126"/>
                </a:lnTo>
                <a:lnTo>
                  <a:pt x="363967" y="2365126"/>
                </a:lnTo>
                <a:lnTo>
                  <a:pt x="263730" y="2365126"/>
                </a:lnTo>
                <a:cubicBezTo>
                  <a:pt x="118076" y="2365126"/>
                  <a:pt x="0" y="2247050"/>
                  <a:pt x="0" y="2101396"/>
                </a:cubicBezTo>
                <a:lnTo>
                  <a:pt x="0" y="1442089"/>
                </a:lnTo>
                <a:lnTo>
                  <a:pt x="0" y="1046501"/>
                </a:lnTo>
                <a:lnTo>
                  <a:pt x="0" y="1046501"/>
                </a:lnTo>
                <a:lnTo>
                  <a:pt x="0" y="1046506"/>
                </a:lnTo>
                <a:close/>
              </a:path>
            </a:pathLst>
          </a:custGeom>
          <a:solidFill>
            <a:srgbClr val="78AAD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0" name="Google Shape;138;p17">
            <a:extLst>
              <a:ext uri="{FF2B5EF4-FFF2-40B4-BE49-F238E27FC236}">
                <a16:creationId xmlns:a16="http://schemas.microsoft.com/office/drawing/2014/main" id="{D96A5294-D953-DCC8-2515-605F3CDA3034}"/>
              </a:ext>
            </a:extLst>
          </p:cNvPr>
          <p:cNvSpPr txBox="1"/>
          <p:nvPr/>
        </p:nvSpPr>
        <p:spPr>
          <a:xfrm>
            <a:off x="2129842" y="4189810"/>
            <a:ext cx="2327721" cy="11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52" rIns="0" bIns="0" anchor="t" anchorCtr="0">
            <a:noAutofit/>
          </a:bodyPr>
          <a:lstStyle/>
          <a:p>
            <a:pPr marL="208524" marR="2721" indent="-202061">
              <a:lnSpc>
                <a:spcPct val="113506"/>
              </a:lnSpc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Trebuchet MS"/>
                <a:cs typeface="Trebuchet MS"/>
                <a:sym typeface="Trebuchet MS"/>
              </a:rPr>
              <a:t>data frame to transform</a:t>
            </a:r>
            <a:endParaRPr sz="2800" dirty="0"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558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9DC3-6184-BDB3-693E-CC5B684F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Captures Specific Variables</a:t>
            </a:r>
          </a:p>
        </p:txBody>
      </p:sp>
      <p:sp>
        <p:nvSpPr>
          <p:cNvPr id="4" name="Google Shape;131;p17">
            <a:extLst>
              <a:ext uri="{FF2B5EF4-FFF2-40B4-BE49-F238E27FC236}">
                <a16:creationId xmlns:a16="http://schemas.microsoft.com/office/drawing/2014/main" id="{2609CEBF-EE75-F629-CABA-C59BD844F120}"/>
              </a:ext>
            </a:extLst>
          </p:cNvPr>
          <p:cNvSpPr/>
          <p:nvPr/>
        </p:nvSpPr>
        <p:spPr>
          <a:xfrm>
            <a:off x="1512151" y="3608441"/>
            <a:ext cx="9120352" cy="2122618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46F78-D3C8-F545-2F59-6BA49B9C52CA}"/>
              </a:ext>
            </a:extLst>
          </p:cNvPr>
          <p:cNvSpPr/>
          <p:nvPr/>
        </p:nvSpPr>
        <p:spPr>
          <a:xfrm>
            <a:off x="1512151" y="3608441"/>
            <a:ext cx="9232049" cy="1838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953" lvl="0">
              <a:spcBef>
                <a:spcPts val="2126"/>
              </a:spcBef>
            </a:pPr>
            <a:r>
              <a:rPr lang="en-US" sz="320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sample_subset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&lt;- select(</a:t>
            </a:r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sample_sql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146953" lvl="0">
              <a:spcBef>
                <a:spcPts val="2126"/>
              </a:spcBef>
            </a:pP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batch_name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sample_name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compound_name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sample_type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ion_ratio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BF56D4-C612-0410-4B05-377A21450C4E}"/>
              </a:ext>
            </a:extLst>
          </p:cNvPr>
          <p:cNvGrpSpPr/>
          <p:nvPr/>
        </p:nvGrpSpPr>
        <p:grpSpPr>
          <a:xfrm>
            <a:off x="7691642" y="1562505"/>
            <a:ext cx="3539294" cy="1838965"/>
            <a:chOff x="6929011" y="2043435"/>
            <a:chExt cx="2365217" cy="1362270"/>
          </a:xfrm>
        </p:grpSpPr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3D29F245-56A0-7A3C-FD72-69431DC22D8D}"/>
                </a:ext>
              </a:extLst>
            </p:cNvPr>
            <p:cNvSpPr/>
            <p:nvPr/>
          </p:nvSpPr>
          <p:spPr>
            <a:xfrm>
              <a:off x="6929012" y="2106333"/>
              <a:ext cx="2365216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FEA71-72C8-14A1-36A7-764334A04DEC}"/>
                </a:ext>
              </a:extLst>
            </p:cNvPr>
            <p:cNvSpPr txBox="1"/>
            <p:nvPr/>
          </p:nvSpPr>
          <p:spPr>
            <a:xfrm>
              <a:off x="6929011" y="2043435"/>
              <a:ext cx="2365216" cy="13622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table connection object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Google Shape;172;p20">
            <a:extLst>
              <a:ext uri="{FF2B5EF4-FFF2-40B4-BE49-F238E27FC236}">
                <a16:creationId xmlns:a16="http://schemas.microsoft.com/office/drawing/2014/main" id="{697D5DB2-1808-B0FB-9AA6-FED31C958604}"/>
              </a:ext>
            </a:extLst>
          </p:cNvPr>
          <p:cNvSpPr/>
          <p:nvPr/>
        </p:nvSpPr>
        <p:spPr>
          <a:xfrm>
            <a:off x="5536081" y="4925079"/>
            <a:ext cx="3840688" cy="1932395"/>
          </a:xfrm>
          <a:custGeom>
            <a:avLst/>
            <a:gdLst>
              <a:gd name="connsiteX0" fmla="*/ 6812950 w 7169286"/>
              <a:gd name="connsiteY0" fmla="*/ 1066067 h 3683789"/>
              <a:gd name="connsiteX1" fmla="*/ 356337 w 7169286"/>
              <a:gd name="connsiteY1" fmla="*/ 1066067 h 3683789"/>
              <a:gd name="connsiteX2" fmla="*/ 307986 w 7169286"/>
              <a:gd name="connsiteY2" fmla="*/ 1069320 h 3683789"/>
              <a:gd name="connsiteX3" fmla="*/ 261611 w 7169286"/>
              <a:gd name="connsiteY3" fmla="*/ 1078796 h 3683789"/>
              <a:gd name="connsiteX4" fmla="*/ 217637 w 7169286"/>
              <a:gd name="connsiteY4" fmla="*/ 1094070 h 3683789"/>
              <a:gd name="connsiteX5" fmla="*/ 176489 w 7169286"/>
              <a:gd name="connsiteY5" fmla="*/ 1114718 h 3683789"/>
              <a:gd name="connsiteX6" fmla="*/ 138592 w 7169286"/>
              <a:gd name="connsiteY6" fmla="*/ 1140316 h 3683789"/>
              <a:gd name="connsiteX7" fmla="*/ 104371 w 7169286"/>
              <a:gd name="connsiteY7" fmla="*/ 1170438 h 3683789"/>
              <a:gd name="connsiteX8" fmla="*/ 74249 w 7169286"/>
              <a:gd name="connsiteY8" fmla="*/ 1204659 h 3683789"/>
              <a:gd name="connsiteX9" fmla="*/ 48651 w 7169286"/>
              <a:gd name="connsiteY9" fmla="*/ 1242556 h 3683789"/>
              <a:gd name="connsiteX10" fmla="*/ 28003 w 7169286"/>
              <a:gd name="connsiteY10" fmla="*/ 1283704 h 3683789"/>
              <a:gd name="connsiteX11" fmla="*/ 12729 w 7169286"/>
              <a:gd name="connsiteY11" fmla="*/ 1327678 h 3683789"/>
              <a:gd name="connsiteX12" fmla="*/ 3253 w 7169286"/>
              <a:gd name="connsiteY12" fmla="*/ 1374053 h 3683789"/>
              <a:gd name="connsiteX13" fmla="*/ 0 w 7169286"/>
              <a:gd name="connsiteY13" fmla="*/ 1422404 h 3683789"/>
              <a:gd name="connsiteX14" fmla="*/ 0 w 7169286"/>
              <a:gd name="connsiteY14" fmla="*/ 3327451 h 3683789"/>
              <a:gd name="connsiteX15" fmla="*/ 3253 w 7169286"/>
              <a:gd name="connsiteY15" fmla="*/ 3375803 h 3683789"/>
              <a:gd name="connsiteX16" fmla="*/ 12729 w 7169286"/>
              <a:gd name="connsiteY16" fmla="*/ 3422178 h 3683789"/>
              <a:gd name="connsiteX17" fmla="*/ 28003 w 7169286"/>
              <a:gd name="connsiteY17" fmla="*/ 3466151 h 3683789"/>
              <a:gd name="connsiteX18" fmla="*/ 48651 w 7169286"/>
              <a:gd name="connsiteY18" fmla="*/ 3507299 h 3683789"/>
              <a:gd name="connsiteX19" fmla="*/ 74249 w 7169286"/>
              <a:gd name="connsiteY19" fmla="*/ 3545196 h 3683789"/>
              <a:gd name="connsiteX20" fmla="*/ 104371 w 7169286"/>
              <a:gd name="connsiteY20" fmla="*/ 3579417 h 3683789"/>
              <a:gd name="connsiteX21" fmla="*/ 138592 w 7169286"/>
              <a:gd name="connsiteY21" fmla="*/ 3609539 h 3683789"/>
              <a:gd name="connsiteX22" fmla="*/ 176489 w 7169286"/>
              <a:gd name="connsiteY22" fmla="*/ 3635136 h 3683789"/>
              <a:gd name="connsiteX23" fmla="*/ 217637 w 7169286"/>
              <a:gd name="connsiteY23" fmla="*/ 3655784 h 3683789"/>
              <a:gd name="connsiteX24" fmla="*/ 261611 w 7169286"/>
              <a:gd name="connsiteY24" fmla="*/ 3671059 h 3683789"/>
              <a:gd name="connsiteX25" fmla="*/ 307986 w 7169286"/>
              <a:gd name="connsiteY25" fmla="*/ 3680535 h 3683789"/>
              <a:gd name="connsiteX26" fmla="*/ 356337 w 7169286"/>
              <a:gd name="connsiteY26" fmla="*/ 3683788 h 3683789"/>
              <a:gd name="connsiteX27" fmla="*/ 6812950 w 7169286"/>
              <a:gd name="connsiteY27" fmla="*/ 3683788 h 3683789"/>
              <a:gd name="connsiteX28" fmla="*/ 6861301 w 7169286"/>
              <a:gd name="connsiteY28" fmla="*/ 3680535 h 3683789"/>
              <a:gd name="connsiteX29" fmla="*/ 6907675 w 7169286"/>
              <a:gd name="connsiteY29" fmla="*/ 3671059 h 3683789"/>
              <a:gd name="connsiteX30" fmla="*/ 6951648 w 7169286"/>
              <a:gd name="connsiteY30" fmla="*/ 3655784 h 3683789"/>
              <a:gd name="connsiteX31" fmla="*/ 6992795 w 7169286"/>
              <a:gd name="connsiteY31" fmla="*/ 3635136 h 3683789"/>
              <a:gd name="connsiteX32" fmla="*/ 7030692 w 7169286"/>
              <a:gd name="connsiteY32" fmla="*/ 3609539 h 3683789"/>
              <a:gd name="connsiteX33" fmla="*/ 7064914 w 7169286"/>
              <a:gd name="connsiteY33" fmla="*/ 3579417 h 3683789"/>
              <a:gd name="connsiteX34" fmla="*/ 7095036 w 7169286"/>
              <a:gd name="connsiteY34" fmla="*/ 3545196 h 3683789"/>
              <a:gd name="connsiteX35" fmla="*/ 7120633 w 7169286"/>
              <a:gd name="connsiteY35" fmla="*/ 3507299 h 3683789"/>
              <a:gd name="connsiteX36" fmla="*/ 7141281 w 7169286"/>
              <a:gd name="connsiteY36" fmla="*/ 3466151 h 3683789"/>
              <a:gd name="connsiteX37" fmla="*/ 7156556 w 7169286"/>
              <a:gd name="connsiteY37" fmla="*/ 3422178 h 3683789"/>
              <a:gd name="connsiteX38" fmla="*/ 7166032 w 7169286"/>
              <a:gd name="connsiteY38" fmla="*/ 3375803 h 3683789"/>
              <a:gd name="connsiteX39" fmla="*/ 7169285 w 7169286"/>
              <a:gd name="connsiteY39" fmla="*/ 3327451 h 3683789"/>
              <a:gd name="connsiteX40" fmla="*/ 7169285 w 7169286"/>
              <a:gd name="connsiteY40" fmla="*/ 1422404 h 3683789"/>
              <a:gd name="connsiteX41" fmla="*/ 7166032 w 7169286"/>
              <a:gd name="connsiteY41" fmla="*/ 1374053 h 3683789"/>
              <a:gd name="connsiteX42" fmla="*/ 7156556 w 7169286"/>
              <a:gd name="connsiteY42" fmla="*/ 1327678 h 3683789"/>
              <a:gd name="connsiteX43" fmla="*/ 7141281 w 7169286"/>
              <a:gd name="connsiteY43" fmla="*/ 1283704 h 3683789"/>
              <a:gd name="connsiteX44" fmla="*/ 7120633 w 7169286"/>
              <a:gd name="connsiteY44" fmla="*/ 1242556 h 3683789"/>
              <a:gd name="connsiteX45" fmla="*/ 7095036 w 7169286"/>
              <a:gd name="connsiteY45" fmla="*/ 1204659 h 3683789"/>
              <a:gd name="connsiteX46" fmla="*/ 7064914 w 7169286"/>
              <a:gd name="connsiteY46" fmla="*/ 1170438 h 3683789"/>
              <a:gd name="connsiteX47" fmla="*/ 7030692 w 7169286"/>
              <a:gd name="connsiteY47" fmla="*/ 1140316 h 3683789"/>
              <a:gd name="connsiteX48" fmla="*/ 6992795 w 7169286"/>
              <a:gd name="connsiteY48" fmla="*/ 1114718 h 3683789"/>
              <a:gd name="connsiteX49" fmla="*/ 6951648 w 7169286"/>
              <a:gd name="connsiteY49" fmla="*/ 1094070 h 3683789"/>
              <a:gd name="connsiteX50" fmla="*/ 6907675 w 7169286"/>
              <a:gd name="connsiteY50" fmla="*/ 1078796 h 3683789"/>
              <a:gd name="connsiteX51" fmla="*/ 6861301 w 7169286"/>
              <a:gd name="connsiteY51" fmla="*/ 1069320 h 3683789"/>
              <a:gd name="connsiteX52" fmla="*/ 6812950 w 7169286"/>
              <a:gd name="connsiteY52" fmla="*/ 1066067 h 3683789"/>
              <a:gd name="connsiteX0" fmla="*/ 708093 w 7169286"/>
              <a:gd name="connsiteY0" fmla="*/ 0 h 3683789"/>
              <a:gd name="connsiteX1" fmla="*/ 603384 w 7169286"/>
              <a:gd name="connsiteY1" fmla="*/ 1066067 h 3683789"/>
              <a:gd name="connsiteX2" fmla="*/ 2993816 w 7169286"/>
              <a:gd name="connsiteY2" fmla="*/ 1082813 h 3683789"/>
              <a:gd name="connsiteX3" fmla="*/ 708093 w 7169286"/>
              <a:gd name="connsiteY3" fmla="*/ 0 h 3683789"/>
              <a:gd name="connsiteX0" fmla="*/ 6812950 w 7169284"/>
              <a:gd name="connsiteY0" fmla="*/ 1066067 h 3683787"/>
              <a:gd name="connsiteX1" fmla="*/ 356337 w 7169284"/>
              <a:gd name="connsiteY1" fmla="*/ 1066067 h 3683787"/>
              <a:gd name="connsiteX2" fmla="*/ 307986 w 7169284"/>
              <a:gd name="connsiteY2" fmla="*/ 1069320 h 3683787"/>
              <a:gd name="connsiteX3" fmla="*/ 261611 w 7169284"/>
              <a:gd name="connsiteY3" fmla="*/ 1078796 h 3683787"/>
              <a:gd name="connsiteX4" fmla="*/ 217637 w 7169284"/>
              <a:gd name="connsiteY4" fmla="*/ 1094070 h 3683787"/>
              <a:gd name="connsiteX5" fmla="*/ 176489 w 7169284"/>
              <a:gd name="connsiteY5" fmla="*/ 1114718 h 3683787"/>
              <a:gd name="connsiteX6" fmla="*/ 138592 w 7169284"/>
              <a:gd name="connsiteY6" fmla="*/ 1140316 h 3683787"/>
              <a:gd name="connsiteX7" fmla="*/ 104371 w 7169284"/>
              <a:gd name="connsiteY7" fmla="*/ 1170438 h 3683787"/>
              <a:gd name="connsiteX8" fmla="*/ 74249 w 7169284"/>
              <a:gd name="connsiteY8" fmla="*/ 1204659 h 3683787"/>
              <a:gd name="connsiteX9" fmla="*/ 48651 w 7169284"/>
              <a:gd name="connsiteY9" fmla="*/ 1242556 h 3683787"/>
              <a:gd name="connsiteX10" fmla="*/ 28003 w 7169284"/>
              <a:gd name="connsiteY10" fmla="*/ 1283704 h 3683787"/>
              <a:gd name="connsiteX11" fmla="*/ 12729 w 7169284"/>
              <a:gd name="connsiteY11" fmla="*/ 1327678 h 3683787"/>
              <a:gd name="connsiteX12" fmla="*/ 3253 w 7169284"/>
              <a:gd name="connsiteY12" fmla="*/ 1374053 h 3683787"/>
              <a:gd name="connsiteX13" fmla="*/ 0 w 7169284"/>
              <a:gd name="connsiteY13" fmla="*/ 1422404 h 3683787"/>
              <a:gd name="connsiteX14" fmla="*/ 0 w 7169284"/>
              <a:gd name="connsiteY14" fmla="*/ 3327451 h 3683787"/>
              <a:gd name="connsiteX15" fmla="*/ 3253 w 7169284"/>
              <a:gd name="connsiteY15" fmla="*/ 3375803 h 3683787"/>
              <a:gd name="connsiteX16" fmla="*/ 12729 w 7169284"/>
              <a:gd name="connsiteY16" fmla="*/ 3422178 h 3683787"/>
              <a:gd name="connsiteX17" fmla="*/ 28003 w 7169284"/>
              <a:gd name="connsiteY17" fmla="*/ 3466151 h 3683787"/>
              <a:gd name="connsiteX18" fmla="*/ 48651 w 7169284"/>
              <a:gd name="connsiteY18" fmla="*/ 3507299 h 3683787"/>
              <a:gd name="connsiteX19" fmla="*/ 74249 w 7169284"/>
              <a:gd name="connsiteY19" fmla="*/ 3545196 h 3683787"/>
              <a:gd name="connsiteX20" fmla="*/ 104371 w 7169284"/>
              <a:gd name="connsiteY20" fmla="*/ 3579417 h 3683787"/>
              <a:gd name="connsiteX21" fmla="*/ 138592 w 7169284"/>
              <a:gd name="connsiteY21" fmla="*/ 3609539 h 3683787"/>
              <a:gd name="connsiteX22" fmla="*/ 176489 w 7169284"/>
              <a:gd name="connsiteY22" fmla="*/ 3635136 h 3683787"/>
              <a:gd name="connsiteX23" fmla="*/ 217637 w 7169284"/>
              <a:gd name="connsiteY23" fmla="*/ 3655784 h 3683787"/>
              <a:gd name="connsiteX24" fmla="*/ 261611 w 7169284"/>
              <a:gd name="connsiteY24" fmla="*/ 3671059 h 3683787"/>
              <a:gd name="connsiteX25" fmla="*/ 307986 w 7169284"/>
              <a:gd name="connsiteY25" fmla="*/ 3680535 h 3683787"/>
              <a:gd name="connsiteX26" fmla="*/ 356337 w 7169284"/>
              <a:gd name="connsiteY26" fmla="*/ 3683788 h 3683787"/>
              <a:gd name="connsiteX27" fmla="*/ 6812950 w 7169284"/>
              <a:gd name="connsiteY27" fmla="*/ 3683788 h 3683787"/>
              <a:gd name="connsiteX28" fmla="*/ 6861301 w 7169284"/>
              <a:gd name="connsiteY28" fmla="*/ 3680535 h 3683787"/>
              <a:gd name="connsiteX29" fmla="*/ 6907675 w 7169284"/>
              <a:gd name="connsiteY29" fmla="*/ 3671059 h 3683787"/>
              <a:gd name="connsiteX30" fmla="*/ 6951648 w 7169284"/>
              <a:gd name="connsiteY30" fmla="*/ 3655784 h 3683787"/>
              <a:gd name="connsiteX31" fmla="*/ 6992795 w 7169284"/>
              <a:gd name="connsiteY31" fmla="*/ 3635136 h 3683787"/>
              <a:gd name="connsiteX32" fmla="*/ 7030692 w 7169284"/>
              <a:gd name="connsiteY32" fmla="*/ 3609539 h 3683787"/>
              <a:gd name="connsiteX33" fmla="*/ 7064914 w 7169284"/>
              <a:gd name="connsiteY33" fmla="*/ 3579417 h 3683787"/>
              <a:gd name="connsiteX34" fmla="*/ 7095036 w 7169284"/>
              <a:gd name="connsiteY34" fmla="*/ 3545196 h 3683787"/>
              <a:gd name="connsiteX35" fmla="*/ 7120633 w 7169284"/>
              <a:gd name="connsiteY35" fmla="*/ 3507299 h 3683787"/>
              <a:gd name="connsiteX36" fmla="*/ 7141281 w 7169284"/>
              <a:gd name="connsiteY36" fmla="*/ 3466151 h 3683787"/>
              <a:gd name="connsiteX37" fmla="*/ 7156556 w 7169284"/>
              <a:gd name="connsiteY37" fmla="*/ 3422178 h 3683787"/>
              <a:gd name="connsiteX38" fmla="*/ 7166032 w 7169284"/>
              <a:gd name="connsiteY38" fmla="*/ 3375803 h 3683787"/>
              <a:gd name="connsiteX39" fmla="*/ 7169285 w 7169284"/>
              <a:gd name="connsiteY39" fmla="*/ 3327451 h 3683787"/>
              <a:gd name="connsiteX40" fmla="*/ 7169285 w 7169284"/>
              <a:gd name="connsiteY40" fmla="*/ 1422404 h 3683787"/>
              <a:gd name="connsiteX41" fmla="*/ 7166032 w 7169284"/>
              <a:gd name="connsiteY41" fmla="*/ 1374053 h 3683787"/>
              <a:gd name="connsiteX42" fmla="*/ 7156556 w 7169284"/>
              <a:gd name="connsiteY42" fmla="*/ 1327678 h 3683787"/>
              <a:gd name="connsiteX43" fmla="*/ 7141281 w 7169284"/>
              <a:gd name="connsiteY43" fmla="*/ 1283704 h 3683787"/>
              <a:gd name="connsiteX44" fmla="*/ 7120633 w 7169284"/>
              <a:gd name="connsiteY44" fmla="*/ 1242556 h 3683787"/>
              <a:gd name="connsiteX45" fmla="*/ 7095036 w 7169284"/>
              <a:gd name="connsiteY45" fmla="*/ 1204659 h 3683787"/>
              <a:gd name="connsiteX46" fmla="*/ 7064914 w 7169284"/>
              <a:gd name="connsiteY46" fmla="*/ 1170438 h 3683787"/>
              <a:gd name="connsiteX47" fmla="*/ 7030692 w 7169284"/>
              <a:gd name="connsiteY47" fmla="*/ 1140316 h 3683787"/>
              <a:gd name="connsiteX48" fmla="*/ 6992795 w 7169284"/>
              <a:gd name="connsiteY48" fmla="*/ 1114718 h 3683787"/>
              <a:gd name="connsiteX49" fmla="*/ 6951648 w 7169284"/>
              <a:gd name="connsiteY49" fmla="*/ 1094070 h 3683787"/>
              <a:gd name="connsiteX50" fmla="*/ 6907675 w 7169284"/>
              <a:gd name="connsiteY50" fmla="*/ 1078796 h 3683787"/>
              <a:gd name="connsiteX51" fmla="*/ 6861301 w 7169284"/>
              <a:gd name="connsiteY51" fmla="*/ 1069320 h 3683787"/>
              <a:gd name="connsiteX52" fmla="*/ 6812950 w 7169284"/>
              <a:gd name="connsiteY52" fmla="*/ 1066067 h 3683787"/>
              <a:gd name="connsiteX0" fmla="*/ 708093 w 7169284"/>
              <a:gd name="connsiteY0" fmla="*/ 0 h 3683787"/>
              <a:gd name="connsiteX1" fmla="*/ 603384 w 7169284"/>
              <a:gd name="connsiteY1" fmla="*/ 1066067 h 3683787"/>
              <a:gd name="connsiteX2" fmla="*/ 2993816 w 7169284"/>
              <a:gd name="connsiteY2" fmla="*/ 1082813 h 3683787"/>
              <a:gd name="connsiteX3" fmla="*/ 708093 w 7169284"/>
              <a:gd name="connsiteY3" fmla="*/ 0 h 3683787"/>
              <a:gd name="connsiteX0" fmla="*/ 6812950 w 7169286"/>
              <a:gd name="connsiteY0" fmla="*/ 1066067 h 3683789"/>
              <a:gd name="connsiteX1" fmla="*/ 356337 w 7169286"/>
              <a:gd name="connsiteY1" fmla="*/ 1066067 h 3683789"/>
              <a:gd name="connsiteX2" fmla="*/ 307986 w 7169286"/>
              <a:gd name="connsiteY2" fmla="*/ 1069320 h 3683789"/>
              <a:gd name="connsiteX3" fmla="*/ 261611 w 7169286"/>
              <a:gd name="connsiteY3" fmla="*/ 1078796 h 3683789"/>
              <a:gd name="connsiteX4" fmla="*/ 217637 w 7169286"/>
              <a:gd name="connsiteY4" fmla="*/ 1094070 h 3683789"/>
              <a:gd name="connsiteX5" fmla="*/ 176489 w 7169286"/>
              <a:gd name="connsiteY5" fmla="*/ 1114718 h 3683789"/>
              <a:gd name="connsiteX6" fmla="*/ 138592 w 7169286"/>
              <a:gd name="connsiteY6" fmla="*/ 1140316 h 3683789"/>
              <a:gd name="connsiteX7" fmla="*/ 104371 w 7169286"/>
              <a:gd name="connsiteY7" fmla="*/ 1170438 h 3683789"/>
              <a:gd name="connsiteX8" fmla="*/ 74249 w 7169286"/>
              <a:gd name="connsiteY8" fmla="*/ 1204659 h 3683789"/>
              <a:gd name="connsiteX9" fmla="*/ 48651 w 7169286"/>
              <a:gd name="connsiteY9" fmla="*/ 1242556 h 3683789"/>
              <a:gd name="connsiteX10" fmla="*/ 28003 w 7169286"/>
              <a:gd name="connsiteY10" fmla="*/ 1283704 h 3683789"/>
              <a:gd name="connsiteX11" fmla="*/ 12729 w 7169286"/>
              <a:gd name="connsiteY11" fmla="*/ 1327678 h 3683789"/>
              <a:gd name="connsiteX12" fmla="*/ 3253 w 7169286"/>
              <a:gd name="connsiteY12" fmla="*/ 1374053 h 3683789"/>
              <a:gd name="connsiteX13" fmla="*/ 0 w 7169286"/>
              <a:gd name="connsiteY13" fmla="*/ 1422404 h 3683789"/>
              <a:gd name="connsiteX14" fmla="*/ 0 w 7169286"/>
              <a:gd name="connsiteY14" fmla="*/ 3327451 h 3683789"/>
              <a:gd name="connsiteX15" fmla="*/ 3253 w 7169286"/>
              <a:gd name="connsiteY15" fmla="*/ 3375803 h 3683789"/>
              <a:gd name="connsiteX16" fmla="*/ 12729 w 7169286"/>
              <a:gd name="connsiteY16" fmla="*/ 3422178 h 3683789"/>
              <a:gd name="connsiteX17" fmla="*/ 28003 w 7169286"/>
              <a:gd name="connsiteY17" fmla="*/ 3466151 h 3683789"/>
              <a:gd name="connsiteX18" fmla="*/ 48651 w 7169286"/>
              <a:gd name="connsiteY18" fmla="*/ 3507299 h 3683789"/>
              <a:gd name="connsiteX19" fmla="*/ 74249 w 7169286"/>
              <a:gd name="connsiteY19" fmla="*/ 3545196 h 3683789"/>
              <a:gd name="connsiteX20" fmla="*/ 104371 w 7169286"/>
              <a:gd name="connsiteY20" fmla="*/ 3579417 h 3683789"/>
              <a:gd name="connsiteX21" fmla="*/ 138592 w 7169286"/>
              <a:gd name="connsiteY21" fmla="*/ 3609539 h 3683789"/>
              <a:gd name="connsiteX22" fmla="*/ 176489 w 7169286"/>
              <a:gd name="connsiteY22" fmla="*/ 3635136 h 3683789"/>
              <a:gd name="connsiteX23" fmla="*/ 217637 w 7169286"/>
              <a:gd name="connsiteY23" fmla="*/ 3655784 h 3683789"/>
              <a:gd name="connsiteX24" fmla="*/ 261611 w 7169286"/>
              <a:gd name="connsiteY24" fmla="*/ 3671059 h 3683789"/>
              <a:gd name="connsiteX25" fmla="*/ 307986 w 7169286"/>
              <a:gd name="connsiteY25" fmla="*/ 3680535 h 3683789"/>
              <a:gd name="connsiteX26" fmla="*/ 356337 w 7169286"/>
              <a:gd name="connsiteY26" fmla="*/ 3683788 h 3683789"/>
              <a:gd name="connsiteX27" fmla="*/ 6812950 w 7169286"/>
              <a:gd name="connsiteY27" fmla="*/ 3683788 h 3683789"/>
              <a:gd name="connsiteX28" fmla="*/ 6861301 w 7169286"/>
              <a:gd name="connsiteY28" fmla="*/ 3680535 h 3683789"/>
              <a:gd name="connsiteX29" fmla="*/ 6907675 w 7169286"/>
              <a:gd name="connsiteY29" fmla="*/ 3671059 h 3683789"/>
              <a:gd name="connsiteX30" fmla="*/ 6951648 w 7169286"/>
              <a:gd name="connsiteY30" fmla="*/ 3655784 h 3683789"/>
              <a:gd name="connsiteX31" fmla="*/ 6992795 w 7169286"/>
              <a:gd name="connsiteY31" fmla="*/ 3635136 h 3683789"/>
              <a:gd name="connsiteX32" fmla="*/ 7030692 w 7169286"/>
              <a:gd name="connsiteY32" fmla="*/ 3609539 h 3683789"/>
              <a:gd name="connsiteX33" fmla="*/ 7064914 w 7169286"/>
              <a:gd name="connsiteY33" fmla="*/ 3579417 h 3683789"/>
              <a:gd name="connsiteX34" fmla="*/ 7095036 w 7169286"/>
              <a:gd name="connsiteY34" fmla="*/ 3545196 h 3683789"/>
              <a:gd name="connsiteX35" fmla="*/ 7120633 w 7169286"/>
              <a:gd name="connsiteY35" fmla="*/ 3507299 h 3683789"/>
              <a:gd name="connsiteX36" fmla="*/ 7141281 w 7169286"/>
              <a:gd name="connsiteY36" fmla="*/ 3466151 h 3683789"/>
              <a:gd name="connsiteX37" fmla="*/ 7156556 w 7169286"/>
              <a:gd name="connsiteY37" fmla="*/ 3422178 h 3683789"/>
              <a:gd name="connsiteX38" fmla="*/ 7166032 w 7169286"/>
              <a:gd name="connsiteY38" fmla="*/ 3375803 h 3683789"/>
              <a:gd name="connsiteX39" fmla="*/ 7169285 w 7169286"/>
              <a:gd name="connsiteY39" fmla="*/ 3327451 h 3683789"/>
              <a:gd name="connsiteX40" fmla="*/ 7169285 w 7169286"/>
              <a:gd name="connsiteY40" fmla="*/ 1422404 h 3683789"/>
              <a:gd name="connsiteX41" fmla="*/ 7166032 w 7169286"/>
              <a:gd name="connsiteY41" fmla="*/ 1374053 h 3683789"/>
              <a:gd name="connsiteX42" fmla="*/ 7156556 w 7169286"/>
              <a:gd name="connsiteY42" fmla="*/ 1327678 h 3683789"/>
              <a:gd name="connsiteX43" fmla="*/ 7141281 w 7169286"/>
              <a:gd name="connsiteY43" fmla="*/ 1283704 h 3683789"/>
              <a:gd name="connsiteX44" fmla="*/ 7120633 w 7169286"/>
              <a:gd name="connsiteY44" fmla="*/ 1242556 h 3683789"/>
              <a:gd name="connsiteX45" fmla="*/ 7095036 w 7169286"/>
              <a:gd name="connsiteY45" fmla="*/ 1204659 h 3683789"/>
              <a:gd name="connsiteX46" fmla="*/ 7064914 w 7169286"/>
              <a:gd name="connsiteY46" fmla="*/ 1170438 h 3683789"/>
              <a:gd name="connsiteX47" fmla="*/ 7030692 w 7169286"/>
              <a:gd name="connsiteY47" fmla="*/ 1140316 h 3683789"/>
              <a:gd name="connsiteX48" fmla="*/ 6992795 w 7169286"/>
              <a:gd name="connsiteY48" fmla="*/ 1114718 h 3683789"/>
              <a:gd name="connsiteX49" fmla="*/ 6951648 w 7169286"/>
              <a:gd name="connsiteY49" fmla="*/ 1094070 h 3683789"/>
              <a:gd name="connsiteX50" fmla="*/ 6907675 w 7169286"/>
              <a:gd name="connsiteY50" fmla="*/ 1078796 h 3683789"/>
              <a:gd name="connsiteX51" fmla="*/ 6861301 w 7169286"/>
              <a:gd name="connsiteY51" fmla="*/ 1069320 h 3683789"/>
              <a:gd name="connsiteX52" fmla="*/ 6812950 w 7169286"/>
              <a:gd name="connsiteY52" fmla="*/ 1066067 h 3683789"/>
              <a:gd name="connsiteX0" fmla="*/ 708093 w 7169286"/>
              <a:gd name="connsiteY0" fmla="*/ 0 h 3683789"/>
              <a:gd name="connsiteX1" fmla="*/ 1836130 w 7169286"/>
              <a:gd name="connsiteY1" fmla="*/ 1066067 h 3683789"/>
              <a:gd name="connsiteX2" fmla="*/ 2993816 w 7169286"/>
              <a:gd name="connsiteY2" fmla="*/ 1082813 h 3683789"/>
              <a:gd name="connsiteX3" fmla="*/ 708093 w 7169286"/>
              <a:gd name="connsiteY3" fmla="*/ 0 h 3683789"/>
              <a:gd name="connsiteX0" fmla="*/ 6812950 w 7169284"/>
              <a:gd name="connsiteY0" fmla="*/ 1099560 h 3717280"/>
              <a:gd name="connsiteX1" fmla="*/ 356337 w 7169284"/>
              <a:gd name="connsiteY1" fmla="*/ 1099560 h 3717280"/>
              <a:gd name="connsiteX2" fmla="*/ 307986 w 7169284"/>
              <a:gd name="connsiteY2" fmla="*/ 1102813 h 3717280"/>
              <a:gd name="connsiteX3" fmla="*/ 261611 w 7169284"/>
              <a:gd name="connsiteY3" fmla="*/ 1112289 h 3717280"/>
              <a:gd name="connsiteX4" fmla="*/ 217637 w 7169284"/>
              <a:gd name="connsiteY4" fmla="*/ 1127563 h 3717280"/>
              <a:gd name="connsiteX5" fmla="*/ 176489 w 7169284"/>
              <a:gd name="connsiteY5" fmla="*/ 1148211 h 3717280"/>
              <a:gd name="connsiteX6" fmla="*/ 138592 w 7169284"/>
              <a:gd name="connsiteY6" fmla="*/ 1173809 h 3717280"/>
              <a:gd name="connsiteX7" fmla="*/ 104371 w 7169284"/>
              <a:gd name="connsiteY7" fmla="*/ 1203931 h 3717280"/>
              <a:gd name="connsiteX8" fmla="*/ 74249 w 7169284"/>
              <a:gd name="connsiteY8" fmla="*/ 1238152 h 3717280"/>
              <a:gd name="connsiteX9" fmla="*/ 48651 w 7169284"/>
              <a:gd name="connsiteY9" fmla="*/ 1276049 h 3717280"/>
              <a:gd name="connsiteX10" fmla="*/ 28003 w 7169284"/>
              <a:gd name="connsiteY10" fmla="*/ 1317197 h 3717280"/>
              <a:gd name="connsiteX11" fmla="*/ 12729 w 7169284"/>
              <a:gd name="connsiteY11" fmla="*/ 1361171 h 3717280"/>
              <a:gd name="connsiteX12" fmla="*/ 3253 w 7169284"/>
              <a:gd name="connsiteY12" fmla="*/ 1407546 h 3717280"/>
              <a:gd name="connsiteX13" fmla="*/ 0 w 7169284"/>
              <a:gd name="connsiteY13" fmla="*/ 1455897 h 3717280"/>
              <a:gd name="connsiteX14" fmla="*/ 0 w 7169284"/>
              <a:gd name="connsiteY14" fmla="*/ 3360944 h 3717280"/>
              <a:gd name="connsiteX15" fmla="*/ 3253 w 7169284"/>
              <a:gd name="connsiteY15" fmla="*/ 3409296 h 3717280"/>
              <a:gd name="connsiteX16" fmla="*/ 12729 w 7169284"/>
              <a:gd name="connsiteY16" fmla="*/ 3455671 h 3717280"/>
              <a:gd name="connsiteX17" fmla="*/ 28003 w 7169284"/>
              <a:gd name="connsiteY17" fmla="*/ 3499644 h 3717280"/>
              <a:gd name="connsiteX18" fmla="*/ 48651 w 7169284"/>
              <a:gd name="connsiteY18" fmla="*/ 3540792 h 3717280"/>
              <a:gd name="connsiteX19" fmla="*/ 74249 w 7169284"/>
              <a:gd name="connsiteY19" fmla="*/ 3578689 h 3717280"/>
              <a:gd name="connsiteX20" fmla="*/ 104371 w 7169284"/>
              <a:gd name="connsiteY20" fmla="*/ 3612910 h 3717280"/>
              <a:gd name="connsiteX21" fmla="*/ 138592 w 7169284"/>
              <a:gd name="connsiteY21" fmla="*/ 3643032 h 3717280"/>
              <a:gd name="connsiteX22" fmla="*/ 176489 w 7169284"/>
              <a:gd name="connsiteY22" fmla="*/ 3668629 h 3717280"/>
              <a:gd name="connsiteX23" fmla="*/ 217637 w 7169284"/>
              <a:gd name="connsiteY23" fmla="*/ 3689277 h 3717280"/>
              <a:gd name="connsiteX24" fmla="*/ 261611 w 7169284"/>
              <a:gd name="connsiteY24" fmla="*/ 3704552 h 3717280"/>
              <a:gd name="connsiteX25" fmla="*/ 307986 w 7169284"/>
              <a:gd name="connsiteY25" fmla="*/ 3714028 h 3717280"/>
              <a:gd name="connsiteX26" fmla="*/ 356337 w 7169284"/>
              <a:gd name="connsiteY26" fmla="*/ 3717281 h 3717280"/>
              <a:gd name="connsiteX27" fmla="*/ 6812950 w 7169284"/>
              <a:gd name="connsiteY27" fmla="*/ 3717281 h 3717280"/>
              <a:gd name="connsiteX28" fmla="*/ 6861301 w 7169284"/>
              <a:gd name="connsiteY28" fmla="*/ 3714028 h 3717280"/>
              <a:gd name="connsiteX29" fmla="*/ 6907675 w 7169284"/>
              <a:gd name="connsiteY29" fmla="*/ 3704552 h 3717280"/>
              <a:gd name="connsiteX30" fmla="*/ 6951648 w 7169284"/>
              <a:gd name="connsiteY30" fmla="*/ 3689277 h 3717280"/>
              <a:gd name="connsiteX31" fmla="*/ 6992795 w 7169284"/>
              <a:gd name="connsiteY31" fmla="*/ 3668629 h 3717280"/>
              <a:gd name="connsiteX32" fmla="*/ 7030692 w 7169284"/>
              <a:gd name="connsiteY32" fmla="*/ 3643032 h 3717280"/>
              <a:gd name="connsiteX33" fmla="*/ 7064914 w 7169284"/>
              <a:gd name="connsiteY33" fmla="*/ 3612910 h 3717280"/>
              <a:gd name="connsiteX34" fmla="*/ 7095036 w 7169284"/>
              <a:gd name="connsiteY34" fmla="*/ 3578689 h 3717280"/>
              <a:gd name="connsiteX35" fmla="*/ 7120633 w 7169284"/>
              <a:gd name="connsiteY35" fmla="*/ 3540792 h 3717280"/>
              <a:gd name="connsiteX36" fmla="*/ 7141281 w 7169284"/>
              <a:gd name="connsiteY36" fmla="*/ 3499644 h 3717280"/>
              <a:gd name="connsiteX37" fmla="*/ 7156556 w 7169284"/>
              <a:gd name="connsiteY37" fmla="*/ 3455671 h 3717280"/>
              <a:gd name="connsiteX38" fmla="*/ 7166032 w 7169284"/>
              <a:gd name="connsiteY38" fmla="*/ 3409296 h 3717280"/>
              <a:gd name="connsiteX39" fmla="*/ 7169285 w 7169284"/>
              <a:gd name="connsiteY39" fmla="*/ 3360944 h 3717280"/>
              <a:gd name="connsiteX40" fmla="*/ 7169285 w 7169284"/>
              <a:gd name="connsiteY40" fmla="*/ 1455897 h 3717280"/>
              <a:gd name="connsiteX41" fmla="*/ 7166032 w 7169284"/>
              <a:gd name="connsiteY41" fmla="*/ 1407546 h 3717280"/>
              <a:gd name="connsiteX42" fmla="*/ 7156556 w 7169284"/>
              <a:gd name="connsiteY42" fmla="*/ 1361171 h 3717280"/>
              <a:gd name="connsiteX43" fmla="*/ 7141281 w 7169284"/>
              <a:gd name="connsiteY43" fmla="*/ 1317197 h 3717280"/>
              <a:gd name="connsiteX44" fmla="*/ 7120633 w 7169284"/>
              <a:gd name="connsiteY44" fmla="*/ 1276049 h 3717280"/>
              <a:gd name="connsiteX45" fmla="*/ 7095036 w 7169284"/>
              <a:gd name="connsiteY45" fmla="*/ 1238152 h 3717280"/>
              <a:gd name="connsiteX46" fmla="*/ 7064914 w 7169284"/>
              <a:gd name="connsiteY46" fmla="*/ 1203931 h 3717280"/>
              <a:gd name="connsiteX47" fmla="*/ 7030692 w 7169284"/>
              <a:gd name="connsiteY47" fmla="*/ 1173809 h 3717280"/>
              <a:gd name="connsiteX48" fmla="*/ 6992795 w 7169284"/>
              <a:gd name="connsiteY48" fmla="*/ 1148211 h 3717280"/>
              <a:gd name="connsiteX49" fmla="*/ 6951648 w 7169284"/>
              <a:gd name="connsiteY49" fmla="*/ 1127563 h 3717280"/>
              <a:gd name="connsiteX50" fmla="*/ 6907675 w 7169284"/>
              <a:gd name="connsiteY50" fmla="*/ 1112289 h 3717280"/>
              <a:gd name="connsiteX51" fmla="*/ 6861301 w 7169284"/>
              <a:gd name="connsiteY51" fmla="*/ 1102813 h 3717280"/>
              <a:gd name="connsiteX52" fmla="*/ 6812950 w 7169284"/>
              <a:gd name="connsiteY52" fmla="*/ 1099560 h 3717280"/>
              <a:gd name="connsiteX0" fmla="*/ 2377043 w 7169284"/>
              <a:gd name="connsiteY0" fmla="*/ 0 h 3717280"/>
              <a:gd name="connsiteX1" fmla="*/ 1836130 w 7169284"/>
              <a:gd name="connsiteY1" fmla="*/ 1099560 h 3717280"/>
              <a:gd name="connsiteX2" fmla="*/ 2993816 w 7169284"/>
              <a:gd name="connsiteY2" fmla="*/ 1116306 h 3717280"/>
              <a:gd name="connsiteX3" fmla="*/ 2377043 w 7169284"/>
              <a:gd name="connsiteY3" fmla="*/ 0 h 3717280"/>
              <a:gd name="connsiteX0" fmla="*/ 6812950 w 7169286"/>
              <a:gd name="connsiteY0" fmla="*/ 1099560 h 3717282"/>
              <a:gd name="connsiteX1" fmla="*/ 356337 w 7169286"/>
              <a:gd name="connsiteY1" fmla="*/ 1099560 h 3717282"/>
              <a:gd name="connsiteX2" fmla="*/ 307986 w 7169286"/>
              <a:gd name="connsiteY2" fmla="*/ 1102813 h 3717282"/>
              <a:gd name="connsiteX3" fmla="*/ 261611 w 7169286"/>
              <a:gd name="connsiteY3" fmla="*/ 1112289 h 3717282"/>
              <a:gd name="connsiteX4" fmla="*/ 217637 w 7169286"/>
              <a:gd name="connsiteY4" fmla="*/ 1127563 h 3717282"/>
              <a:gd name="connsiteX5" fmla="*/ 176489 w 7169286"/>
              <a:gd name="connsiteY5" fmla="*/ 1148211 h 3717282"/>
              <a:gd name="connsiteX6" fmla="*/ 138592 w 7169286"/>
              <a:gd name="connsiteY6" fmla="*/ 1173809 h 3717282"/>
              <a:gd name="connsiteX7" fmla="*/ 104371 w 7169286"/>
              <a:gd name="connsiteY7" fmla="*/ 1203931 h 3717282"/>
              <a:gd name="connsiteX8" fmla="*/ 74249 w 7169286"/>
              <a:gd name="connsiteY8" fmla="*/ 1238152 h 3717282"/>
              <a:gd name="connsiteX9" fmla="*/ 48651 w 7169286"/>
              <a:gd name="connsiteY9" fmla="*/ 1276049 h 3717282"/>
              <a:gd name="connsiteX10" fmla="*/ 28003 w 7169286"/>
              <a:gd name="connsiteY10" fmla="*/ 1317197 h 3717282"/>
              <a:gd name="connsiteX11" fmla="*/ 12729 w 7169286"/>
              <a:gd name="connsiteY11" fmla="*/ 1361171 h 3717282"/>
              <a:gd name="connsiteX12" fmla="*/ 3253 w 7169286"/>
              <a:gd name="connsiteY12" fmla="*/ 1407546 h 3717282"/>
              <a:gd name="connsiteX13" fmla="*/ 0 w 7169286"/>
              <a:gd name="connsiteY13" fmla="*/ 1455897 h 3717282"/>
              <a:gd name="connsiteX14" fmla="*/ 0 w 7169286"/>
              <a:gd name="connsiteY14" fmla="*/ 3360944 h 3717282"/>
              <a:gd name="connsiteX15" fmla="*/ 3253 w 7169286"/>
              <a:gd name="connsiteY15" fmla="*/ 3409296 h 3717282"/>
              <a:gd name="connsiteX16" fmla="*/ 12729 w 7169286"/>
              <a:gd name="connsiteY16" fmla="*/ 3455671 h 3717282"/>
              <a:gd name="connsiteX17" fmla="*/ 28003 w 7169286"/>
              <a:gd name="connsiteY17" fmla="*/ 3499644 h 3717282"/>
              <a:gd name="connsiteX18" fmla="*/ 48651 w 7169286"/>
              <a:gd name="connsiteY18" fmla="*/ 3540792 h 3717282"/>
              <a:gd name="connsiteX19" fmla="*/ 74249 w 7169286"/>
              <a:gd name="connsiteY19" fmla="*/ 3578689 h 3717282"/>
              <a:gd name="connsiteX20" fmla="*/ 104371 w 7169286"/>
              <a:gd name="connsiteY20" fmla="*/ 3612910 h 3717282"/>
              <a:gd name="connsiteX21" fmla="*/ 138592 w 7169286"/>
              <a:gd name="connsiteY21" fmla="*/ 3643032 h 3717282"/>
              <a:gd name="connsiteX22" fmla="*/ 176489 w 7169286"/>
              <a:gd name="connsiteY22" fmla="*/ 3668629 h 3717282"/>
              <a:gd name="connsiteX23" fmla="*/ 217637 w 7169286"/>
              <a:gd name="connsiteY23" fmla="*/ 3689277 h 3717282"/>
              <a:gd name="connsiteX24" fmla="*/ 261611 w 7169286"/>
              <a:gd name="connsiteY24" fmla="*/ 3704552 h 3717282"/>
              <a:gd name="connsiteX25" fmla="*/ 307986 w 7169286"/>
              <a:gd name="connsiteY25" fmla="*/ 3714028 h 3717282"/>
              <a:gd name="connsiteX26" fmla="*/ 356337 w 7169286"/>
              <a:gd name="connsiteY26" fmla="*/ 3717281 h 3717282"/>
              <a:gd name="connsiteX27" fmla="*/ 6812950 w 7169286"/>
              <a:gd name="connsiteY27" fmla="*/ 3717281 h 3717282"/>
              <a:gd name="connsiteX28" fmla="*/ 6861301 w 7169286"/>
              <a:gd name="connsiteY28" fmla="*/ 3714028 h 3717282"/>
              <a:gd name="connsiteX29" fmla="*/ 6907675 w 7169286"/>
              <a:gd name="connsiteY29" fmla="*/ 3704552 h 3717282"/>
              <a:gd name="connsiteX30" fmla="*/ 6951648 w 7169286"/>
              <a:gd name="connsiteY30" fmla="*/ 3689277 h 3717282"/>
              <a:gd name="connsiteX31" fmla="*/ 6992795 w 7169286"/>
              <a:gd name="connsiteY31" fmla="*/ 3668629 h 3717282"/>
              <a:gd name="connsiteX32" fmla="*/ 7030692 w 7169286"/>
              <a:gd name="connsiteY32" fmla="*/ 3643032 h 3717282"/>
              <a:gd name="connsiteX33" fmla="*/ 7064914 w 7169286"/>
              <a:gd name="connsiteY33" fmla="*/ 3612910 h 3717282"/>
              <a:gd name="connsiteX34" fmla="*/ 7095036 w 7169286"/>
              <a:gd name="connsiteY34" fmla="*/ 3578689 h 3717282"/>
              <a:gd name="connsiteX35" fmla="*/ 7120633 w 7169286"/>
              <a:gd name="connsiteY35" fmla="*/ 3540792 h 3717282"/>
              <a:gd name="connsiteX36" fmla="*/ 7141281 w 7169286"/>
              <a:gd name="connsiteY36" fmla="*/ 3499644 h 3717282"/>
              <a:gd name="connsiteX37" fmla="*/ 7156556 w 7169286"/>
              <a:gd name="connsiteY37" fmla="*/ 3455671 h 3717282"/>
              <a:gd name="connsiteX38" fmla="*/ 7166032 w 7169286"/>
              <a:gd name="connsiteY38" fmla="*/ 3409296 h 3717282"/>
              <a:gd name="connsiteX39" fmla="*/ 7169285 w 7169286"/>
              <a:gd name="connsiteY39" fmla="*/ 3360944 h 3717282"/>
              <a:gd name="connsiteX40" fmla="*/ 7169285 w 7169286"/>
              <a:gd name="connsiteY40" fmla="*/ 1455897 h 3717282"/>
              <a:gd name="connsiteX41" fmla="*/ 7166032 w 7169286"/>
              <a:gd name="connsiteY41" fmla="*/ 1407546 h 3717282"/>
              <a:gd name="connsiteX42" fmla="*/ 7156556 w 7169286"/>
              <a:gd name="connsiteY42" fmla="*/ 1361171 h 3717282"/>
              <a:gd name="connsiteX43" fmla="*/ 7141281 w 7169286"/>
              <a:gd name="connsiteY43" fmla="*/ 1317197 h 3717282"/>
              <a:gd name="connsiteX44" fmla="*/ 7120633 w 7169286"/>
              <a:gd name="connsiteY44" fmla="*/ 1276049 h 3717282"/>
              <a:gd name="connsiteX45" fmla="*/ 7095036 w 7169286"/>
              <a:gd name="connsiteY45" fmla="*/ 1238152 h 3717282"/>
              <a:gd name="connsiteX46" fmla="*/ 7064914 w 7169286"/>
              <a:gd name="connsiteY46" fmla="*/ 1203931 h 3717282"/>
              <a:gd name="connsiteX47" fmla="*/ 7030692 w 7169286"/>
              <a:gd name="connsiteY47" fmla="*/ 1173809 h 3717282"/>
              <a:gd name="connsiteX48" fmla="*/ 6992795 w 7169286"/>
              <a:gd name="connsiteY48" fmla="*/ 1148211 h 3717282"/>
              <a:gd name="connsiteX49" fmla="*/ 6951648 w 7169286"/>
              <a:gd name="connsiteY49" fmla="*/ 1127563 h 3717282"/>
              <a:gd name="connsiteX50" fmla="*/ 6907675 w 7169286"/>
              <a:gd name="connsiteY50" fmla="*/ 1112289 h 3717282"/>
              <a:gd name="connsiteX51" fmla="*/ 6861301 w 7169286"/>
              <a:gd name="connsiteY51" fmla="*/ 1102813 h 3717282"/>
              <a:gd name="connsiteX52" fmla="*/ 6812950 w 7169286"/>
              <a:gd name="connsiteY52" fmla="*/ 1099560 h 3717282"/>
              <a:gd name="connsiteX0" fmla="*/ 2377043 w 7169286"/>
              <a:gd name="connsiteY0" fmla="*/ 0 h 3717282"/>
              <a:gd name="connsiteX1" fmla="*/ 2348194 w 7169286"/>
              <a:gd name="connsiteY1" fmla="*/ 1116306 h 3717282"/>
              <a:gd name="connsiteX2" fmla="*/ 2993816 w 7169286"/>
              <a:gd name="connsiteY2" fmla="*/ 1116306 h 3717282"/>
              <a:gd name="connsiteX3" fmla="*/ 2377043 w 7169286"/>
              <a:gd name="connsiteY3" fmla="*/ 0 h 3717282"/>
              <a:gd name="connsiteX0" fmla="*/ 6812950 w 7169284"/>
              <a:gd name="connsiteY0" fmla="*/ 1082814 h 3700534"/>
              <a:gd name="connsiteX1" fmla="*/ 356337 w 7169284"/>
              <a:gd name="connsiteY1" fmla="*/ 1082814 h 3700534"/>
              <a:gd name="connsiteX2" fmla="*/ 307986 w 7169284"/>
              <a:gd name="connsiteY2" fmla="*/ 1086067 h 3700534"/>
              <a:gd name="connsiteX3" fmla="*/ 261611 w 7169284"/>
              <a:gd name="connsiteY3" fmla="*/ 1095543 h 3700534"/>
              <a:gd name="connsiteX4" fmla="*/ 217637 w 7169284"/>
              <a:gd name="connsiteY4" fmla="*/ 1110817 h 3700534"/>
              <a:gd name="connsiteX5" fmla="*/ 176489 w 7169284"/>
              <a:gd name="connsiteY5" fmla="*/ 1131465 h 3700534"/>
              <a:gd name="connsiteX6" fmla="*/ 138592 w 7169284"/>
              <a:gd name="connsiteY6" fmla="*/ 1157063 h 3700534"/>
              <a:gd name="connsiteX7" fmla="*/ 104371 w 7169284"/>
              <a:gd name="connsiteY7" fmla="*/ 1187185 h 3700534"/>
              <a:gd name="connsiteX8" fmla="*/ 74249 w 7169284"/>
              <a:gd name="connsiteY8" fmla="*/ 1221406 h 3700534"/>
              <a:gd name="connsiteX9" fmla="*/ 48651 w 7169284"/>
              <a:gd name="connsiteY9" fmla="*/ 1259303 h 3700534"/>
              <a:gd name="connsiteX10" fmla="*/ 28003 w 7169284"/>
              <a:gd name="connsiteY10" fmla="*/ 1300451 h 3700534"/>
              <a:gd name="connsiteX11" fmla="*/ 12729 w 7169284"/>
              <a:gd name="connsiteY11" fmla="*/ 1344425 h 3700534"/>
              <a:gd name="connsiteX12" fmla="*/ 3253 w 7169284"/>
              <a:gd name="connsiteY12" fmla="*/ 1390800 h 3700534"/>
              <a:gd name="connsiteX13" fmla="*/ 0 w 7169284"/>
              <a:gd name="connsiteY13" fmla="*/ 1439151 h 3700534"/>
              <a:gd name="connsiteX14" fmla="*/ 0 w 7169284"/>
              <a:gd name="connsiteY14" fmla="*/ 3344198 h 3700534"/>
              <a:gd name="connsiteX15" fmla="*/ 3253 w 7169284"/>
              <a:gd name="connsiteY15" fmla="*/ 3392550 h 3700534"/>
              <a:gd name="connsiteX16" fmla="*/ 12729 w 7169284"/>
              <a:gd name="connsiteY16" fmla="*/ 3438925 h 3700534"/>
              <a:gd name="connsiteX17" fmla="*/ 28003 w 7169284"/>
              <a:gd name="connsiteY17" fmla="*/ 3482898 h 3700534"/>
              <a:gd name="connsiteX18" fmla="*/ 48651 w 7169284"/>
              <a:gd name="connsiteY18" fmla="*/ 3524046 h 3700534"/>
              <a:gd name="connsiteX19" fmla="*/ 74249 w 7169284"/>
              <a:gd name="connsiteY19" fmla="*/ 3561943 h 3700534"/>
              <a:gd name="connsiteX20" fmla="*/ 104371 w 7169284"/>
              <a:gd name="connsiteY20" fmla="*/ 3596164 h 3700534"/>
              <a:gd name="connsiteX21" fmla="*/ 138592 w 7169284"/>
              <a:gd name="connsiteY21" fmla="*/ 3626286 h 3700534"/>
              <a:gd name="connsiteX22" fmla="*/ 176489 w 7169284"/>
              <a:gd name="connsiteY22" fmla="*/ 3651883 h 3700534"/>
              <a:gd name="connsiteX23" fmla="*/ 217637 w 7169284"/>
              <a:gd name="connsiteY23" fmla="*/ 3672531 h 3700534"/>
              <a:gd name="connsiteX24" fmla="*/ 261611 w 7169284"/>
              <a:gd name="connsiteY24" fmla="*/ 3687806 h 3700534"/>
              <a:gd name="connsiteX25" fmla="*/ 307986 w 7169284"/>
              <a:gd name="connsiteY25" fmla="*/ 3697282 h 3700534"/>
              <a:gd name="connsiteX26" fmla="*/ 356337 w 7169284"/>
              <a:gd name="connsiteY26" fmla="*/ 3700535 h 3700534"/>
              <a:gd name="connsiteX27" fmla="*/ 6812950 w 7169284"/>
              <a:gd name="connsiteY27" fmla="*/ 3700535 h 3700534"/>
              <a:gd name="connsiteX28" fmla="*/ 6861301 w 7169284"/>
              <a:gd name="connsiteY28" fmla="*/ 3697282 h 3700534"/>
              <a:gd name="connsiteX29" fmla="*/ 6907675 w 7169284"/>
              <a:gd name="connsiteY29" fmla="*/ 3687806 h 3700534"/>
              <a:gd name="connsiteX30" fmla="*/ 6951648 w 7169284"/>
              <a:gd name="connsiteY30" fmla="*/ 3672531 h 3700534"/>
              <a:gd name="connsiteX31" fmla="*/ 6992795 w 7169284"/>
              <a:gd name="connsiteY31" fmla="*/ 3651883 h 3700534"/>
              <a:gd name="connsiteX32" fmla="*/ 7030692 w 7169284"/>
              <a:gd name="connsiteY32" fmla="*/ 3626286 h 3700534"/>
              <a:gd name="connsiteX33" fmla="*/ 7064914 w 7169284"/>
              <a:gd name="connsiteY33" fmla="*/ 3596164 h 3700534"/>
              <a:gd name="connsiteX34" fmla="*/ 7095036 w 7169284"/>
              <a:gd name="connsiteY34" fmla="*/ 3561943 h 3700534"/>
              <a:gd name="connsiteX35" fmla="*/ 7120633 w 7169284"/>
              <a:gd name="connsiteY35" fmla="*/ 3524046 h 3700534"/>
              <a:gd name="connsiteX36" fmla="*/ 7141281 w 7169284"/>
              <a:gd name="connsiteY36" fmla="*/ 3482898 h 3700534"/>
              <a:gd name="connsiteX37" fmla="*/ 7156556 w 7169284"/>
              <a:gd name="connsiteY37" fmla="*/ 3438925 h 3700534"/>
              <a:gd name="connsiteX38" fmla="*/ 7166032 w 7169284"/>
              <a:gd name="connsiteY38" fmla="*/ 3392550 h 3700534"/>
              <a:gd name="connsiteX39" fmla="*/ 7169285 w 7169284"/>
              <a:gd name="connsiteY39" fmla="*/ 3344198 h 3700534"/>
              <a:gd name="connsiteX40" fmla="*/ 7169285 w 7169284"/>
              <a:gd name="connsiteY40" fmla="*/ 1439151 h 3700534"/>
              <a:gd name="connsiteX41" fmla="*/ 7166032 w 7169284"/>
              <a:gd name="connsiteY41" fmla="*/ 1390800 h 3700534"/>
              <a:gd name="connsiteX42" fmla="*/ 7156556 w 7169284"/>
              <a:gd name="connsiteY42" fmla="*/ 1344425 h 3700534"/>
              <a:gd name="connsiteX43" fmla="*/ 7141281 w 7169284"/>
              <a:gd name="connsiteY43" fmla="*/ 1300451 h 3700534"/>
              <a:gd name="connsiteX44" fmla="*/ 7120633 w 7169284"/>
              <a:gd name="connsiteY44" fmla="*/ 1259303 h 3700534"/>
              <a:gd name="connsiteX45" fmla="*/ 7095036 w 7169284"/>
              <a:gd name="connsiteY45" fmla="*/ 1221406 h 3700534"/>
              <a:gd name="connsiteX46" fmla="*/ 7064914 w 7169284"/>
              <a:gd name="connsiteY46" fmla="*/ 1187185 h 3700534"/>
              <a:gd name="connsiteX47" fmla="*/ 7030692 w 7169284"/>
              <a:gd name="connsiteY47" fmla="*/ 1157063 h 3700534"/>
              <a:gd name="connsiteX48" fmla="*/ 6992795 w 7169284"/>
              <a:gd name="connsiteY48" fmla="*/ 1131465 h 3700534"/>
              <a:gd name="connsiteX49" fmla="*/ 6951648 w 7169284"/>
              <a:gd name="connsiteY49" fmla="*/ 1110817 h 3700534"/>
              <a:gd name="connsiteX50" fmla="*/ 6907675 w 7169284"/>
              <a:gd name="connsiteY50" fmla="*/ 1095543 h 3700534"/>
              <a:gd name="connsiteX51" fmla="*/ 6861301 w 7169284"/>
              <a:gd name="connsiteY51" fmla="*/ 1086067 h 3700534"/>
              <a:gd name="connsiteX52" fmla="*/ 6812950 w 7169284"/>
              <a:gd name="connsiteY52" fmla="*/ 1082814 h 3700534"/>
              <a:gd name="connsiteX0" fmla="*/ 2092563 w 7169284"/>
              <a:gd name="connsiteY0" fmla="*/ 0 h 3700534"/>
              <a:gd name="connsiteX1" fmla="*/ 2348194 w 7169284"/>
              <a:gd name="connsiteY1" fmla="*/ 1099560 h 3700534"/>
              <a:gd name="connsiteX2" fmla="*/ 2993816 w 7169284"/>
              <a:gd name="connsiteY2" fmla="*/ 1099560 h 3700534"/>
              <a:gd name="connsiteX3" fmla="*/ 2092563 w 7169284"/>
              <a:gd name="connsiteY3" fmla="*/ 0 h 3700534"/>
              <a:gd name="connsiteX0" fmla="*/ 6812950 w 7169286"/>
              <a:gd name="connsiteY0" fmla="*/ 1220972 h 3838694"/>
              <a:gd name="connsiteX1" fmla="*/ 356337 w 7169286"/>
              <a:gd name="connsiteY1" fmla="*/ 1220972 h 3838694"/>
              <a:gd name="connsiteX2" fmla="*/ 307986 w 7169286"/>
              <a:gd name="connsiteY2" fmla="*/ 1224225 h 3838694"/>
              <a:gd name="connsiteX3" fmla="*/ 261611 w 7169286"/>
              <a:gd name="connsiteY3" fmla="*/ 1233701 h 3838694"/>
              <a:gd name="connsiteX4" fmla="*/ 217637 w 7169286"/>
              <a:gd name="connsiteY4" fmla="*/ 1248975 h 3838694"/>
              <a:gd name="connsiteX5" fmla="*/ 176489 w 7169286"/>
              <a:gd name="connsiteY5" fmla="*/ 1269623 h 3838694"/>
              <a:gd name="connsiteX6" fmla="*/ 138592 w 7169286"/>
              <a:gd name="connsiteY6" fmla="*/ 1295221 h 3838694"/>
              <a:gd name="connsiteX7" fmla="*/ 104371 w 7169286"/>
              <a:gd name="connsiteY7" fmla="*/ 1325343 h 3838694"/>
              <a:gd name="connsiteX8" fmla="*/ 74249 w 7169286"/>
              <a:gd name="connsiteY8" fmla="*/ 1359564 h 3838694"/>
              <a:gd name="connsiteX9" fmla="*/ 48651 w 7169286"/>
              <a:gd name="connsiteY9" fmla="*/ 1397461 h 3838694"/>
              <a:gd name="connsiteX10" fmla="*/ 28003 w 7169286"/>
              <a:gd name="connsiteY10" fmla="*/ 1438609 h 3838694"/>
              <a:gd name="connsiteX11" fmla="*/ 12729 w 7169286"/>
              <a:gd name="connsiteY11" fmla="*/ 1482583 h 3838694"/>
              <a:gd name="connsiteX12" fmla="*/ 3253 w 7169286"/>
              <a:gd name="connsiteY12" fmla="*/ 1528958 h 3838694"/>
              <a:gd name="connsiteX13" fmla="*/ 0 w 7169286"/>
              <a:gd name="connsiteY13" fmla="*/ 1577309 h 3838694"/>
              <a:gd name="connsiteX14" fmla="*/ 0 w 7169286"/>
              <a:gd name="connsiteY14" fmla="*/ 3482356 h 3838694"/>
              <a:gd name="connsiteX15" fmla="*/ 3253 w 7169286"/>
              <a:gd name="connsiteY15" fmla="*/ 3530708 h 3838694"/>
              <a:gd name="connsiteX16" fmla="*/ 12729 w 7169286"/>
              <a:gd name="connsiteY16" fmla="*/ 3577083 h 3838694"/>
              <a:gd name="connsiteX17" fmla="*/ 28003 w 7169286"/>
              <a:gd name="connsiteY17" fmla="*/ 3621056 h 3838694"/>
              <a:gd name="connsiteX18" fmla="*/ 48651 w 7169286"/>
              <a:gd name="connsiteY18" fmla="*/ 3662204 h 3838694"/>
              <a:gd name="connsiteX19" fmla="*/ 74249 w 7169286"/>
              <a:gd name="connsiteY19" fmla="*/ 3700101 h 3838694"/>
              <a:gd name="connsiteX20" fmla="*/ 104371 w 7169286"/>
              <a:gd name="connsiteY20" fmla="*/ 3734322 h 3838694"/>
              <a:gd name="connsiteX21" fmla="*/ 138592 w 7169286"/>
              <a:gd name="connsiteY21" fmla="*/ 3764444 h 3838694"/>
              <a:gd name="connsiteX22" fmla="*/ 176489 w 7169286"/>
              <a:gd name="connsiteY22" fmla="*/ 3790041 h 3838694"/>
              <a:gd name="connsiteX23" fmla="*/ 217637 w 7169286"/>
              <a:gd name="connsiteY23" fmla="*/ 3810689 h 3838694"/>
              <a:gd name="connsiteX24" fmla="*/ 261611 w 7169286"/>
              <a:gd name="connsiteY24" fmla="*/ 3825964 h 3838694"/>
              <a:gd name="connsiteX25" fmla="*/ 307986 w 7169286"/>
              <a:gd name="connsiteY25" fmla="*/ 3835440 h 3838694"/>
              <a:gd name="connsiteX26" fmla="*/ 356337 w 7169286"/>
              <a:gd name="connsiteY26" fmla="*/ 3838693 h 3838694"/>
              <a:gd name="connsiteX27" fmla="*/ 6812950 w 7169286"/>
              <a:gd name="connsiteY27" fmla="*/ 3838693 h 3838694"/>
              <a:gd name="connsiteX28" fmla="*/ 6861301 w 7169286"/>
              <a:gd name="connsiteY28" fmla="*/ 3835440 h 3838694"/>
              <a:gd name="connsiteX29" fmla="*/ 6907675 w 7169286"/>
              <a:gd name="connsiteY29" fmla="*/ 3825964 h 3838694"/>
              <a:gd name="connsiteX30" fmla="*/ 6951648 w 7169286"/>
              <a:gd name="connsiteY30" fmla="*/ 3810689 h 3838694"/>
              <a:gd name="connsiteX31" fmla="*/ 6992795 w 7169286"/>
              <a:gd name="connsiteY31" fmla="*/ 3790041 h 3838694"/>
              <a:gd name="connsiteX32" fmla="*/ 7030692 w 7169286"/>
              <a:gd name="connsiteY32" fmla="*/ 3764444 h 3838694"/>
              <a:gd name="connsiteX33" fmla="*/ 7064914 w 7169286"/>
              <a:gd name="connsiteY33" fmla="*/ 3734322 h 3838694"/>
              <a:gd name="connsiteX34" fmla="*/ 7095036 w 7169286"/>
              <a:gd name="connsiteY34" fmla="*/ 3700101 h 3838694"/>
              <a:gd name="connsiteX35" fmla="*/ 7120633 w 7169286"/>
              <a:gd name="connsiteY35" fmla="*/ 3662204 h 3838694"/>
              <a:gd name="connsiteX36" fmla="*/ 7141281 w 7169286"/>
              <a:gd name="connsiteY36" fmla="*/ 3621056 h 3838694"/>
              <a:gd name="connsiteX37" fmla="*/ 7156556 w 7169286"/>
              <a:gd name="connsiteY37" fmla="*/ 3577083 h 3838694"/>
              <a:gd name="connsiteX38" fmla="*/ 7166032 w 7169286"/>
              <a:gd name="connsiteY38" fmla="*/ 3530708 h 3838694"/>
              <a:gd name="connsiteX39" fmla="*/ 7169285 w 7169286"/>
              <a:gd name="connsiteY39" fmla="*/ 3482356 h 3838694"/>
              <a:gd name="connsiteX40" fmla="*/ 7169285 w 7169286"/>
              <a:gd name="connsiteY40" fmla="*/ 1577309 h 3838694"/>
              <a:gd name="connsiteX41" fmla="*/ 7166032 w 7169286"/>
              <a:gd name="connsiteY41" fmla="*/ 1528958 h 3838694"/>
              <a:gd name="connsiteX42" fmla="*/ 7156556 w 7169286"/>
              <a:gd name="connsiteY42" fmla="*/ 1482583 h 3838694"/>
              <a:gd name="connsiteX43" fmla="*/ 7141281 w 7169286"/>
              <a:gd name="connsiteY43" fmla="*/ 1438609 h 3838694"/>
              <a:gd name="connsiteX44" fmla="*/ 7120633 w 7169286"/>
              <a:gd name="connsiteY44" fmla="*/ 1397461 h 3838694"/>
              <a:gd name="connsiteX45" fmla="*/ 7095036 w 7169286"/>
              <a:gd name="connsiteY45" fmla="*/ 1359564 h 3838694"/>
              <a:gd name="connsiteX46" fmla="*/ 7064914 w 7169286"/>
              <a:gd name="connsiteY46" fmla="*/ 1325343 h 3838694"/>
              <a:gd name="connsiteX47" fmla="*/ 7030692 w 7169286"/>
              <a:gd name="connsiteY47" fmla="*/ 1295221 h 3838694"/>
              <a:gd name="connsiteX48" fmla="*/ 6992795 w 7169286"/>
              <a:gd name="connsiteY48" fmla="*/ 1269623 h 3838694"/>
              <a:gd name="connsiteX49" fmla="*/ 6951648 w 7169286"/>
              <a:gd name="connsiteY49" fmla="*/ 1248975 h 3838694"/>
              <a:gd name="connsiteX50" fmla="*/ 6907675 w 7169286"/>
              <a:gd name="connsiteY50" fmla="*/ 1233701 h 3838694"/>
              <a:gd name="connsiteX51" fmla="*/ 6861301 w 7169286"/>
              <a:gd name="connsiteY51" fmla="*/ 1224225 h 3838694"/>
              <a:gd name="connsiteX52" fmla="*/ 6812950 w 7169286"/>
              <a:gd name="connsiteY52" fmla="*/ 1220972 h 3838694"/>
              <a:gd name="connsiteX0" fmla="*/ 997315 w 7169286"/>
              <a:gd name="connsiteY0" fmla="*/ 0 h 3838694"/>
              <a:gd name="connsiteX1" fmla="*/ 2348194 w 7169286"/>
              <a:gd name="connsiteY1" fmla="*/ 1237718 h 3838694"/>
              <a:gd name="connsiteX2" fmla="*/ 2993816 w 7169286"/>
              <a:gd name="connsiteY2" fmla="*/ 1237718 h 3838694"/>
              <a:gd name="connsiteX3" fmla="*/ 997315 w 7169286"/>
              <a:gd name="connsiteY3" fmla="*/ 0 h 3838694"/>
              <a:gd name="connsiteX0" fmla="*/ 6812950 w 7169284"/>
              <a:gd name="connsiteY0" fmla="*/ 994895 h 3612616"/>
              <a:gd name="connsiteX1" fmla="*/ 356337 w 7169284"/>
              <a:gd name="connsiteY1" fmla="*/ 994895 h 3612616"/>
              <a:gd name="connsiteX2" fmla="*/ 307986 w 7169284"/>
              <a:gd name="connsiteY2" fmla="*/ 998148 h 3612616"/>
              <a:gd name="connsiteX3" fmla="*/ 261611 w 7169284"/>
              <a:gd name="connsiteY3" fmla="*/ 1007624 h 3612616"/>
              <a:gd name="connsiteX4" fmla="*/ 217637 w 7169284"/>
              <a:gd name="connsiteY4" fmla="*/ 1022898 h 3612616"/>
              <a:gd name="connsiteX5" fmla="*/ 176489 w 7169284"/>
              <a:gd name="connsiteY5" fmla="*/ 1043546 h 3612616"/>
              <a:gd name="connsiteX6" fmla="*/ 138592 w 7169284"/>
              <a:gd name="connsiteY6" fmla="*/ 1069144 h 3612616"/>
              <a:gd name="connsiteX7" fmla="*/ 104371 w 7169284"/>
              <a:gd name="connsiteY7" fmla="*/ 1099266 h 3612616"/>
              <a:gd name="connsiteX8" fmla="*/ 74249 w 7169284"/>
              <a:gd name="connsiteY8" fmla="*/ 1133487 h 3612616"/>
              <a:gd name="connsiteX9" fmla="*/ 48651 w 7169284"/>
              <a:gd name="connsiteY9" fmla="*/ 1171384 h 3612616"/>
              <a:gd name="connsiteX10" fmla="*/ 28003 w 7169284"/>
              <a:gd name="connsiteY10" fmla="*/ 1212532 h 3612616"/>
              <a:gd name="connsiteX11" fmla="*/ 12729 w 7169284"/>
              <a:gd name="connsiteY11" fmla="*/ 1256506 h 3612616"/>
              <a:gd name="connsiteX12" fmla="*/ 3253 w 7169284"/>
              <a:gd name="connsiteY12" fmla="*/ 1302881 h 3612616"/>
              <a:gd name="connsiteX13" fmla="*/ 0 w 7169284"/>
              <a:gd name="connsiteY13" fmla="*/ 1351232 h 3612616"/>
              <a:gd name="connsiteX14" fmla="*/ 0 w 7169284"/>
              <a:gd name="connsiteY14" fmla="*/ 3256279 h 3612616"/>
              <a:gd name="connsiteX15" fmla="*/ 3253 w 7169284"/>
              <a:gd name="connsiteY15" fmla="*/ 3304631 h 3612616"/>
              <a:gd name="connsiteX16" fmla="*/ 12729 w 7169284"/>
              <a:gd name="connsiteY16" fmla="*/ 3351006 h 3612616"/>
              <a:gd name="connsiteX17" fmla="*/ 28003 w 7169284"/>
              <a:gd name="connsiteY17" fmla="*/ 3394979 h 3612616"/>
              <a:gd name="connsiteX18" fmla="*/ 48651 w 7169284"/>
              <a:gd name="connsiteY18" fmla="*/ 3436127 h 3612616"/>
              <a:gd name="connsiteX19" fmla="*/ 74249 w 7169284"/>
              <a:gd name="connsiteY19" fmla="*/ 3474024 h 3612616"/>
              <a:gd name="connsiteX20" fmla="*/ 104371 w 7169284"/>
              <a:gd name="connsiteY20" fmla="*/ 3508245 h 3612616"/>
              <a:gd name="connsiteX21" fmla="*/ 138592 w 7169284"/>
              <a:gd name="connsiteY21" fmla="*/ 3538367 h 3612616"/>
              <a:gd name="connsiteX22" fmla="*/ 176489 w 7169284"/>
              <a:gd name="connsiteY22" fmla="*/ 3563964 h 3612616"/>
              <a:gd name="connsiteX23" fmla="*/ 217637 w 7169284"/>
              <a:gd name="connsiteY23" fmla="*/ 3584612 h 3612616"/>
              <a:gd name="connsiteX24" fmla="*/ 261611 w 7169284"/>
              <a:gd name="connsiteY24" fmla="*/ 3599887 h 3612616"/>
              <a:gd name="connsiteX25" fmla="*/ 307986 w 7169284"/>
              <a:gd name="connsiteY25" fmla="*/ 3609363 h 3612616"/>
              <a:gd name="connsiteX26" fmla="*/ 356337 w 7169284"/>
              <a:gd name="connsiteY26" fmla="*/ 3612616 h 3612616"/>
              <a:gd name="connsiteX27" fmla="*/ 6812950 w 7169284"/>
              <a:gd name="connsiteY27" fmla="*/ 3612616 h 3612616"/>
              <a:gd name="connsiteX28" fmla="*/ 6861301 w 7169284"/>
              <a:gd name="connsiteY28" fmla="*/ 3609363 h 3612616"/>
              <a:gd name="connsiteX29" fmla="*/ 6907675 w 7169284"/>
              <a:gd name="connsiteY29" fmla="*/ 3599887 h 3612616"/>
              <a:gd name="connsiteX30" fmla="*/ 6951648 w 7169284"/>
              <a:gd name="connsiteY30" fmla="*/ 3584612 h 3612616"/>
              <a:gd name="connsiteX31" fmla="*/ 6992795 w 7169284"/>
              <a:gd name="connsiteY31" fmla="*/ 3563964 h 3612616"/>
              <a:gd name="connsiteX32" fmla="*/ 7030692 w 7169284"/>
              <a:gd name="connsiteY32" fmla="*/ 3538367 h 3612616"/>
              <a:gd name="connsiteX33" fmla="*/ 7064914 w 7169284"/>
              <a:gd name="connsiteY33" fmla="*/ 3508245 h 3612616"/>
              <a:gd name="connsiteX34" fmla="*/ 7095036 w 7169284"/>
              <a:gd name="connsiteY34" fmla="*/ 3474024 h 3612616"/>
              <a:gd name="connsiteX35" fmla="*/ 7120633 w 7169284"/>
              <a:gd name="connsiteY35" fmla="*/ 3436127 h 3612616"/>
              <a:gd name="connsiteX36" fmla="*/ 7141281 w 7169284"/>
              <a:gd name="connsiteY36" fmla="*/ 3394979 h 3612616"/>
              <a:gd name="connsiteX37" fmla="*/ 7156556 w 7169284"/>
              <a:gd name="connsiteY37" fmla="*/ 3351006 h 3612616"/>
              <a:gd name="connsiteX38" fmla="*/ 7166032 w 7169284"/>
              <a:gd name="connsiteY38" fmla="*/ 3304631 h 3612616"/>
              <a:gd name="connsiteX39" fmla="*/ 7169285 w 7169284"/>
              <a:gd name="connsiteY39" fmla="*/ 3256279 h 3612616"/>
              <a:gd name="connsiteX40" fmla="*/ 7169285 w 7169284"/>
              <a:gd name="connsiteY40" fmla="*/ 1351232 h 3612616"/>
              <a:gd name="connsiteX41" fmla="*/ 7166032 w 7169284"/>
              <a:gd name="connsiteY41" fmla="*/ 1302881 h 3612616"/>
              <a:gd name="connsiteX42" fmla="*/ 7156556 w 7169284"/>
              <a:gd name="connsiteY42" fmla="*/ 1256506 h 3612616"/>
              <a:gd name="connsiteX43" fmla="*/ 7141281 w 7169284"/>
              <a:gd name="connsiteY43" fmla="*/ 1212532 h 3612616"/>
              <a:gd name="connsiteX44" fmla="*/ 7120633 w 7169284"/>
              <a:gd name="connsiteY44" fmla="*/ 1171384 h 3612616"/>
              <a:gd name="connsiteX45" fmla="*/ 7095036 w 7169284"/>
              <a:gd name="connsiteY45" fmla="*/ 1133487 h 3612616"/>
              <a:gd name="connsiteX46" fmla="*/ 7064914 w 7169284"/>
              <a:gd name="connsiteY46" fmla="*/ 1099266 h 3612616"/>
              <a:gd name="connsiteX47" fmla="*/ 7030692 w 7169284"/>
              <a:gd name="connsiteY47" fmla="*/ 1069144 h 3612616"/>
              <a:gd name="connsiteX48" fmla="*/ 6992795 w 7169284"/>
              <a:gd name="connsiteY48" fmla="*/ 1043546 h 3612616"/>
              <a:gd name="connsiteX49" fmla="*/ 6951648 w 7169284"/>
              <a:gd name="connsiteY49" fmla="*/ 1022898 h 3612616"/>
              <a:gd name="connsiteX50" fmla="*/ 6907675 w 7169284"/>
              <a:gd name="connsiteY50" fmla="*/ 1007624 h 3612616"/>
              <a:gd name="connsiteX51" fmla="*/ 6861301 w 7169284"/>
              <a:gd name="connsiteY51" fmla="*/ 998148 h 3612616"/>
              <a:gd name="connsiteX52" fmla="*/ 6812950 w 7169284"/>
              <a:gd name="connsiteY52" fmla="*/ 994895 h 3612616"/>
              <a:gd name="connsiteX0" fmla="*/ 3827891 w 7169284"/>
              <a:gd name="connsiteY0" fmla="*/ 0 h 3612616"/>
              <a:gd name="connsiteX1" fmla="*/ 2348194 w 7169284"/>
              <a:gd name="connsiteY1" fmla="*/ 1011641 h 3612616"/>
              <a:gd name="connsiteX2" fmla="*/ 2993816 w 7169284"/>
              <a:gd name="connsiteY2" fmla="*/ 1011641 h 3612616"/>
              <a:gd name="connsiteX3" fmla="*/ 3827891 w 7169284"/>
              <a:gd name="connsiteY3" fmla="*/ 0 h 361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284" h="3612616" extrusionOk="0">
                <a:moveTo>
                  <a:pt x="6812950" y="994895"/>
                </a:moveTo>
                <a:lnTo>
                  <a:pt x="356337" y="994895"/>
                </a:lnTo>
                <a:lnTo>
                  <a:pt x="307986" y="998148"/>
                </a:lnTo>
                <a:lnTo>
                  <a:pt x="261611" y="1007624"/>
                </a:lnTo>
                <a:lnTo>
                  <a:pt x="217637" y="1022898"/>
                </a:lnTo>
                <a:lnTo>
                  <a:pt x="176489" y="1043546"/>
                </a:lnTo>
                <a:lnTo>
                  <a:pt x="138592" y="1069144"/>
                </a:lnTo>
                <a:lnTo>
                  <a:pt x="104371" y="1099266"/>
                </a:lnTo>
                <a:lnTo>
                  <a:pt x="74249" y="1133487"/>
                </a:lnTo>
                <a:lnTo>
                  <a:pt x="48651" y="1171384"/>
                </a:lnTo>
                <a:lnTo>
                  <a:pt x="28003" y="1212532"/>
                </a:lnTo>
                <a:lnTo>
                  <a:pt x="12729" y="1256506"/>
                </a:lnTo>
                <a:lnTo>
                  <a:pt x="3253" y="1302881"/>
                </a:lnTo>
                <a:lnTo>
                  <a:pt x="0" y="1351232"/>
                </a:lnTo>
                <a:lnTo>
                  <a:pt x="0" y="3256279"/>
                </a:lnTo>
                <a:lnTo>
                  <a:pt x="3253" y="3304631"/>
                </a:lnTo>
                <a:lnTo>
                  <a:pt x="12729" y="3351006"/>
                </a:lnTo>
                <a:lnTo>
                  <a:pt x="28003" y="3394979"/>
                </a:lnTo>
                <a:lnTo>
                  <a:pt x="48651" y="3436127"/>
                </a:lnTo>
                <a:lnTo>
                  <a:pt x="74249" y="3474024"/>
                </a:lnTo>
                <a:lnTo>
                  <a:pt x="104371" y="3508245"/>
                </a:lnTo>
                <a:lnTo>
                  <a:pt x="138592" y="3538367"/>
                </a:lnTo>
                <a:lnTo>
                  <a:pt x="176489" y="3563964"/>
                </a:lnTo>
                <a:lnTo>
                  <a:pt x="217637" y="3584612"/>
                </a:lnTo>
                <a:lnTo>
                  <a:pt x="261611" y="3599887"/>
                </a:lnTo>
                <a:lnTo>
                  <a:pt x="307986" y="3609363"/>
                </a:lnTo>
                <a:lnTo>
                  <a:pt x="356337" y="3612616"/>
                </a:lnTo>
                <a:lnTo>
                  <a:pt x="6812950" y="3612616"/>
                </a:lnTo>
                <a:lnTo>
                  <a:pt x="6861301" y="3609363"/>
                </a:lnTo>
                <a:lnTo>
                  <a:pt x="6907675" y="3599887"/>
                </a:lnTo>
                <a:lnTo>
                  <a:pt x="6951648" y="3584612"/>
                </a:lnTo>
                <a:lnTo>
                  <a:pt x="6992795" y="3563964"/>
                </a:lnTo>
                <a:lnTo>
                  <a:pt x="7030692" y="3538367"/>
                </a:lnTo>
                <a:lnTo>
                  <a:pt x="7064914" y="3508245"/>
                </a:lnTo>
                <a:lnTo>
                  <a:pt x="7095036" y="3474024"/>
                </a:lnTo>
                <a:lnTo>
                  <a:pt x="7120633" y="3436127"/>
                </a:lnTo>
                <a:lnTo>
                  <a:pt x="7141281" y="3394979"/>
                </a:lnTo>
                <a:lnTo>
                  <a:pt x="7156556" y="3351006"/>
                </a:lnTo>
                <a:lnTo>
                  <a:pt x="7166032" y="3304631"/>
                </a:lnTo>
                <a:lnTo>
                  <a:pt x="7169285" y="3256279"/>
                </a:lnTo>
                <a:lnTo>
                  <a:pt x="7169285" y="1351232"/>
                </a:lnTo>
                <a:lnTo>
                  <a:pt x="7166032" y="1302881"/>
                </a:lnTo>
                <a:lnTo>
                  <a:pt x="7156556" y="1256506"/>
                </a:lnTo>
                <a:lnTo>
                  <a:pt x="7141281" y="1212532"/>
                </a:lnTo>
                <a:lnTo>
                  <a:pt x="7120633" y="1171384"/>
                </a:lnTo>
                <a:lnTo>
                  <a:pt x="7095036" y="1133487"/>
                </a:lnTo>
                <a:lnTo>
                  <a:pt x="7064914" y="1099266"/>
                </a:lnTo>
                <a:lnTo>
                  <a:pt x="7030692" y="1069144"/>
                </a:lnTo>
                <a:lnTo>
                  <a:pt x="6992795" y="1043546"/>
                </a:lnTo>
                <a:lnTo>
                  <a:pt x="6951648" y="1022898"/>
                </a:lnTo>
                <a:lnTo>
                  <a:pt x="6907675" y="1007624"/>
                </a:lnTo>
                <a:lnTo>
                  <a:pt x="6861301" y="998148"/>
                </a:lnTo>
                <a:lnTo>
                  <a:pt x="6812950" y="994895"/>
                </a:lnTo>
                <a:close/>
              </a:path>
              <a:path w="7169284" h="3612616" extrusionOk="0">
                <a:moveTo>
                  <a:pt x="3827891" y="0"/>
                </a:moveTo>
                <a:lnTo>
                  <a:pt x="2348194" y="1011641"/>
                </a:lnTo>
                <a:lnTo>
                  <a:pt x="2993816" y="1011641"/>
                </a:lnTo>
                <a:lnTo>
                  <a:pt x="38278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14" name="Google Shape;173;p20">
            <a:extLst>
              <a:ext uri="{FF2B5EF4-FFF2-40B4-BE49-F238E27FC236}">
                <a16:creationId xmlns:a16="http://schemas.microsoft.com/office/drawing/2014/main" id="{E5EEFFCA-14D5-F1CB-E0DA-8F36ABCC9BF3}"/>
              </a:ext>
            </a:extLst>
          </p:cNvPr>
          <p:cNvSpPr txBox="1"/>
          <p:nvPr/>
        </p:nvSpPr>
        <p:spPr>
          <a:xfrm>
            <a:off x="5616296" y="5526745"/>
            <a:ext cx="3760474" cy="13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4" rIns="0" bIns="0" anchor="t" anchorCtr="0">
            <a:noAutofit/>
          </a:bodyPr>
          <a:lstStyle/>
          <a:p>
            <a:pPr algn="ctr">
              <a:lnSpc>
                <a:spcPct val="116753"/>
              </a:lnSpc>
            </a:pPr>
            <a:r>
              <a:rPr lang="en-US" sz="3200" b="1" dirty="0">
                <a:solidFill>
                  <a:srgbClr val="FFFFFF"/>
                </a:solidFill>
                <a:ea typeface="Trebuchet MS"/>
                <a:cs typeface="Trebuchet MS"/>
                <a:sym typeface="Trebuchet MS"/>
              </a:rPr>
              <a:t>name(s) of columns to extract</a:t>
            </a:r>
            <a:endParaRPr sz="32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489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9DC3-6184-BDB3-693E-CC5B684F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Captures Specific Variables</a:t>
            </a:r>
          </a:p>
        </p:txBody>
      </p:sp>
      <p:sp>
        <p:nvSpPr>
          <p:cNvPr id="4" name="Google Shape;131;p17">
            <a:extLst>
              <a:ext uri="{FF2B5EF4-FFF2-40B4-BE49-F238E27FC236}">
                <a16:creationId xmlns:a16="http://schemas.microsoft.com/office/drawing/2014/main" id="{2609CEBF-EE75-F629-CABA-C59BD844F120}"/>
              </a:ext>
            </a:extLst>
          </p:cNvPr>
          <p:cNvSpPr/>
          <p:nvPr/>
        </p:nvSpPr>
        <p:spPr>
          <a:xfrm>
            <a:off x="599090" y="2993665"/>
            <a:ext cx="10738324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46F78-D3C8-F545-2F59-6BA49B9C52CA}"/>
              </a:ext>
            </a:extLst>
          </p:cNvPr>
          <p:cNvSpPr/>
          <p:nvPr/>
        </p:nvSpPr>
        <p:spPr>
          <a:xfrm>
            <a:off x="672662" y="3105792"/>
            <a:ext cx="11033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953" lvl="0">
              <a:spcBef>
                <a:spcPts val="2126"/>
              </a:spcBef>
            </a:pP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select(</a:t>
            </a:r>
            <a:r>
              <a:rPr lang="en-US" sz="3200" dirty="0" err="1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batch_sql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batch_name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-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reviewer_name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11AA1-B44B-E44F-7984-987B33FDC24A}"/>
              </a:ext>
            </a:extLst>
          </p:cNvPr>
          <p:cNvSpPr txBox="1"/>
          <p:nvPr/>
        </p:nvSpPr>
        <p:spPr>
          <a:xfrm>
            <a:off x="872358" y="4126838"/>
            <a:ext cx="1046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Adding “-” drops variables rather than includes them</a:t>
            </a:r>
          </a:p>
        </p:txBody>
      </p:sp>
    </p:spTree>
    <p:extLst>
      <p:ext uri="{BB962C8B-B14F-4D97-AF65-F5344CB8AC3E}">
        <p14:creationId xmlns:p14="http://schemas.microsoft.com/office/powerpoint/2010/main" val="190000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A9B-DF62-D08D-F353-B2CE3C42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 Support Complex Selections</a:t>
            </a:r>
          </a:p>
        </p:txBody>
      </p:sp>
      <p:grpSp>
        <p:nvGrpSpPr>
          <p:cNvPr id="4" name="Group 390">
            <a:extLst>
              <a:ext uri="{FF2B5EF4-FFF2-40B4-BE49-F238E27FC236}">
                <a16:creationId xmlns:a16="http://schemas.microsoft.com/office/drawing/2014/main" id="{B431269A-9B18-0FE5-6DD2-819191CBD032}"/>
              </a:ext>
            </a:extLst>
          </p:cNvPr>
          <p:cNvGrpSpPr/>
          <p:nvPr/>
        </p:nvGrpSpPr>
        <p:grpSpPr>
          <a:xfrm>
            <a:off x="162839" y="1955213"/>
            <a:ext cx="11866322" cy="4809993"/>
            <a:chOff x="0" y="0"/>
            <a:chExt cx="21273337" cy="7721600"/>
          </a:xfrm>
        </p:grpSpPr>
        <p:pic>
          <p:nvPicPr>
            <p:cNvPr id="5" name="data-transformation.png">
              <a:extLst>
                <a:ext uri="{FF2B5EF4-FFF2-40B4-BE49-F238E27FC236}">
                  <a16:creationId xmlns:a16="http://schemas.microsoft.com/office/drawing/2014/main" id="{1A4D8A27-C43F-345A-BE66-8350382A2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92660" cy="7721600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6" name="Shape 387">
              <a:extLst>
                <a:ext uri="{FF2B5EF4-FFF2-40B4-BE49-F238E27FC236}">
                  <a16:creationId xmlns:a16="http://schemas.microsoft.com/office/drawing/2014/main" id="{308BD1C2-0C57-28B1-AFF0-B4E9FF15BA06}"/>
                </a:ext>
              </a:extLst>
            </p:cNvPr>
            <p:cNvSpPr/>
            <p:nvPr/>
          </p:nvSpPr>
          <p:spPr>
            <a:xfrm flipH="1">
              <a:off x="6740221" y="2826834"/>
              <a:ext cx="14517308" cy="455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06"/>
                  </a:moveTo>
                  <a:lnTo>
                    <a:pt x="17051" y="0"/>
                  </a:lnTo>
                  <a:lnTo>
                    <a:pt x="21600" y="25"/>
                  </a:lnTo>
                  <a:lnTo>
                    <a:pt x="21584" y="9213"/>
                  </a:lnTo>
                  <a:lnTo>
                    <a:pt x="20639" y="21600"/>
                  </a:lnTo>
                  <a:lnTo>
                    <a:pt x="0" y="4806"/>
                  </a:lnTo>
                  <a:close/>
                </a:path>
              </a:pathLst>
            </a:custGeom>
            <a:solidFill>
              <a:srgbClr val="000000">
                <a:alpha val="3894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sp>
          <p:nvSpPr>
            <p:cNvPr id="7" name="Shape 388">
              <a:extLst>
                <a:ext uri="{FF2B5EF4-FFF2-40B4-BE49-F238E27FC236}">
                  <a16:creationId xmlns:a16="http://schemas.microsoft.com/office/drawing/2014/main" id="{709AE2BC-9114-8030-33EA-36F758E200C4}"/>
                </a:ext>
              </a:extLst>
            </p:cNvPr>
            <p:cNvSpPr/>
            <p:nvPr/>
          </p:nvSpPr>
          <p:spPr>
            <a:xfrm>
              <a:off x="6747940" y="2835561"/>
              <a:ext cx="3086291" cy="815256"/>
            </a:xfrm>
            <a:prstGeom prst="rect">
              <a:avLst/>
            </a:prstGeom>
            <a:solidFill>
              <a:srgbClr val="53585F">
                <a:alpha val="60770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/>
            </a:p>
          </p:txBody>
        </p:sp>
        <p:pic>
          <p:nvPicPr>
            <p:cNvPr id="8" name="data-transformation.pdf">
              <a:extLst>
                <a:ext uri="{FF2B5EF4-FFF2-40B4-BE49-F238E27FC236}">
                  <a16:creationId xmlns:a16="http://schemas.microsoft.com/office/drawing/2014/main" id="{63B69802-ECE8-70E9-9934-5874EA1F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6143" t="36499" b="52236"/>
            <a:stretch>
              <a:fillRect/>
            </a:stretch>
          </p:blipFill>
          <p:spPr>
            <a:xfrm>
              <a:off x="7357479" y="3826981"/>
              <a:ext cx="13915859" cy="3577584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5B01B0F2-4770-8768-91B9-7A24CDFDFD6F}"/>
              </a:ext>
            </a:extLst>
          </p:cNvPr>
          <p:cNvSpPr txBox="1">
            <a:spLocks/>
          </p:cNvSpPr>
          <p:nvPr/>
        </p:nvSpPr>
        <p:spPr>
          <a:xfrm>
            <a:off x="5813602" y="7287508"/>
            <a:ext cx="230188" cy="2492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06DF-14B4-8ED3-8477-4A38999D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Filter() Function Acts Like a Where Clause in a SQL Statement </a:t>
            </a:r>
          </a:p>
        </p:txBody>
      </p:sp>
      <p:graphicFrame>
        <p:nvGraphicFramePr>
          <p:cNvPr id="4" name="Google Shape;154;p18">
            <a:extLst>
              <a:ext uri="{FF2B5EF4-FFF2-40B4-BE49-F238E27FC236}">
                <a16:creationId xmlns:a16="http://schemas.microsoft.com/office/drawing/2014/main" id="{539CE671-284F-9FFB-5581-4C2D79EA2597}"/>
              </a:ext>
            </a:extLst>
          </p:cNvPr>
          <p:cNvGraphicFramePr/>
          <p:nvPr/>
        </p:nvGraphicFramePr>
        <p:xfrm>
          <a:off x="1064973" y="2557823"/>
          <a:ext cx="4019961" cy="32968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0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oogle Shape;156;p18">
            <a:extLst>
              <a:ext uri="{FF2B5EF4-FFF2-40B4-BE49-F238E27FC236}">
                <a16:creationId xmlns:a16="http://schemas.microsoft.com/office/drawing/2014/main" id="{F7C7CDB5-597F-9677-8D7D-BEE4F79A167D}"/>
              </a:ext>
            </a:extLst>
          </p:cNvPr>
          <p:cNvGraphicFramePr/>
          <p:nvPr/>
        </p:nvGraphicFramePr>
        <p:xfrm>
          <a:off x="7283202" y="2847899"/>
          <a:ext cx="4019961" cy="1358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0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7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B5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296;p32">
            <a:extLst>
              <a:ext uri="{FF2B5EF4-FFF2-40B4-BE49-F238E27FC236}">
                <a16:creationId xmlns:a16="http://schemas.microsoft.com/office/drawing/2014/main" id="{882DB4D9-BD14-3D68-E850-7D42BAD02195}"/>
              </a:ext>
            </a:extLst>
          </p:cNvPr>
          <p:cNvSpPr txBox="1"/>
          <p:nvPr/>
        </p:nvSpPr>
        <p:spPr>
          <a:xfrm>
            <a:off x="-136654" y="6086545"/>
            <a:ext cx="6232654" cy="57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55" rIns="0" bIns="0" anchor="t" anchorCtr="0">
            <a:noAutofit/>
          </a:bodyPr>
          <a:lstStyle/>
          <a:p>
            <a:pPr marL="6803" algn="ctr"/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Extract rows that meet logical criteria</a:t>
            </a:r>
            <a:endParaRPr sz="32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ACAC9D7-1EBB-B5BC-9793-61DE62AA940B}"/>
              </a:ext>
            </a:extLst>
          </p:cNvPr>
          <p:cNvSpPr/>
          <p:nvPr/>
        </p:nvSpPr>
        <p:spPr>
          <a:xfrm>
            <a:off x="5772588" y="3374669"/>
            <a:ext cx="822960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28F3CC-2F65-24EB-E1A8-FF2D1F8AB8C1}"/>
              </a:ext>
            </a:extLst>
          </p:cNvPr>
          <p:cNvGrpSpPr/>
          <p:nvPr/>
        </p:nvGrpSpPr>
        <p:grpSpPr>
          <a:xfrm>
            <a:off x="7155636" y="4907214"/>
            <a:ext cx="3329484" cy="1586106"/>
            <a:chOff x="6009784" y="4089073"/>
            <a:chExt cx="2928396" cy="2552214"/>
          </a:xfrm>
        </p:grpSpPr>
        <p:sp>
          <p:nvSpPr>
            <p:cNvPr id="11" name="Rounded Rectangular Callout 2">
              <a:extLst>
                <a:ext uri="{FF2B5EF4-FFF2-40B4-BE49-F238E27FC236}">
                  <a16:creationId xmlns:a16="http://schemas.microsoft.com/office/drawing/2014/main" id="{D832342C-F5F3-A63C-F3C4-F5D460807FAD}"/>
                </a:ext>
              </a:extLst>
            </p:cNvPr>
            <p:cNvSpPr/>
            <p:nvPr/>
          </p:nvSpPr>
          <p:spPr>
            <a:xfrm>
              <a:off x="6009784" y="4089073"/>
              <a:ext cx="2928396" cy="2552214"/>
            </a:xfrm>
            <a:custGeom>
              <a:avLst/>
              <a:gdLst>
                <a:gd name="connsiteX0" fmla="*/ 0 w 2928396"/>
                <a:gd name="connsiteY0" fmla="*/ 285509 h 1713022"/>
                <a:gd name="connsiteX1" fmla="*/ 285509 w 2928396"/>
                <a:gd name="connsiteY1" fmla="*/ 0 h 1713022"/>
                <a:gd name="connsiteX2" fmla="*/ 488066 w 2928396"/>
                <a:gd name="connsiteY2" fmla="*/ 0 h 1713022"/>
                <a:gd name="connsiteX3" fmla="*/ 1050884 w 2928396"/>
                <a:gd name="connsiteY3" fmla="*/ -839192 h 1713022"/>
                <a:gd name="connsiteX4" fmla="*/ 1220165 w 2928396"/>
                <a:gd name="connsiteY4" fmla="*/ 0 h 1713022"/>
                <a:gd name="connsiteX5" fmla="*/ 2642887 w 2928396"/>
                <a:gd name="connsiteY5" fmla="*/ 0 h 1713022"/>
                <a:gd name="connsiteX6" fmla="*/ 2928396 w 2928396"/>
                <a:gd name="connsiteY6" fmla="*/ 285509 h 1713022"/>
                <a:gd name="connsiteX7" fmla="*/ 2928396 w 2928396"/>
                <a:gd name="connsiteY7" fmla="*/ 285504 h 1713022"/>
                <a:gd name="connsiteX8" fmla="*/ 2928396 w 2928396"/>
                <a:gd name="connsiteY8" fmla="*/ 285504 h 1713022"/>
                <a:gd name="connsiteX9" fmla="*/ 2928396 w 2928396"/>
                <a:gd name="connsiteY9" fmla="*/ 713759 h 1713022"/>
                <a:gd name="connsiteX10" fmla="*/ 2928396 w 2928396"/>
                <a:gd name="connsiteY10" fmla="*/ 1427513 h 1713022"/>
                <a:gd name="connsiteX11" fmla="*/ 2642887 w 2928396"/>
                <a:gd name="connsiteY11" fmla="*/ 1713022 h 1713022"/>
                <a:gd name="connsiteX12" fmla="*/ 1220165 w 2928396"/>
                <a:gd name="connsiteY12" fmla="*/ 1713022 h 1713022"/>
                <a:gd name="connsiteX13" fmla="*/ 488066 w 2928396"/>
                <a:gd name="connsiteY13" fmla="*/ 1713022 h 1713022"/>
                <a:gd name="connsiteX14" fmla="*/ 488066 w 2928396"/>
                <a:gd name="connsiteY14" fmla="*/ 1713022 h 1713022"/>
                <a:gd name="connsiteX15" fmla="*/ 285509 w 2928396"/>
                <a:gd name="connsiteY15" fmla="*/ 1713022 h 1713022"/>
                <a:gd name="connsiteX16" fmla="*/ 0 w 2928396"/>
                <a:gd name="connsiteY16" fmla="*/ 1427513 h 1713022"/>
                <a:gd name="connsiteX17" fmla="*/ 0 w 2928396"/>
                <a:gd name="connsiteY17" fmla="*/ 713759 h 1713022"/>
                <a:gd name="connsiteX18" fmla="*/ 0 w 2928396"/>
                <a:gd name="connsiteY18" fmla="*/ 285504 h 1713022"/>
                <a:gd name="connsiteX19" fmla="*/ 0 w 2928396"/>
                <a:gd name="connsiteY19" fmla="*/ 285504 h 1713022"/>
                <a:gd name="connsiteX20" fmla="*/ 0 w 2928396"/>
                <a:gd name="connsiteY20" fmla="*/ 285509 h 1713022"/>
                <a:gd name="connsiteX0" fmla="*/ 0 w 2928396"/>
                <a:gd name="connsiteY0" fmla="*/ 1124701 h 2552214"/>
                <a:gd name="connsiteX1" fmla="*/ 285509 w 2928396"/>
                <a:gd name="connsiteY1" fmla="*/ 839192 h 2552214"/>
                <a:gd name="connsiteX2" fmla="*/ 904754 w 2928396"/>
                <a:gd name="connsiteY2" fmla="*/ 862342 h 2552214"/>
                <a:gd name="connsiteX3" fmla="*/ 1050884 w 2928396"/>
                <a:gd name="connsiteY3" fmla="*/ 0 h 2552214"/>
                <a:gd name="connsiteX4" fmla="*/ 1220165 w 2928396"/>
                <a:gd name="connsiteY4" fmla="*/ 839192 h 2552214"/>
                <a:gd name="connsiteX5" fmla="*/ 2642887 w 2928396"/>
                <a:gd name="connsiteY5" fmla="*/ 839192 h 2552214"/>
                <a:gd name="connsiteX6" fmla="*/ 2928396 w 2928396"/>
                <a:gd name="connsiteY6" fmla="*/ 1124701 h 2552214"/>
                <a:gd name="connsiteX7" fmla="*/ 2928396 w 2928396"/>
                <a:gd name="connsiteY7" fmla="*/ 1124696 h 2552214"/>
                <a:gd name="connsiteX8" fmla="*/ 2928396 w 2928396"/>
                <a:gd name="connsiteY8" fmla="*/ 1124696 h 2552214"/>
                <a:gd name="connsiteX9" fmla="*/ 2928396 w 2928396"/>
                <a:gd name="connsiteY9" fmla="*/ 1552951 h 2552214"/>
                <a:gd name="connsiteX10" fmla="*/ 2928396 w 2928396"/>
                <a:gd name="connsiteY10" fmla="*/ 2266705 h 2552214"/>
                <a:gd name="connsiteX11" fmla="*/ 2642887 w 2928396"/>
                <a:gd name="connsiteY11" fmla="*/ 2552214 h 2552214"/>
                <a:gd name="connsiteX12" fmla="*/ 1220165 w 2928396"/>
                <a:gd name="connsiteY12" fmla="*/ 2552214 h 2552214"/>
                <a:gd name="connsiteX13" fmla="*/ 488066 w 2928396"/>
                <a:gd name="connsiteY13" fmla="*/ 2552214 h 2552214"/>
                <a:gd name="connsiteX14" fmla="*/ 488066 w 2928396"/>
                <a:gd name="connsiteY14" fmla="*/ 2552214 h 2552214"/>
                <a:gd name="connsiteX15" fmla="*/ 285509 w 2928396"/>
                <a:gd name="connsiteY15" fmla="*/ 2552214 h 2552214"/>
                <a:gd name="connsiteX16" fmla="*/ 0 w 2928396"/>
                <a:gd name="connsiteY16" fmla="*/ 2266705 h 2552214"/>
                <a:gd name="connsiteX17" fmla="*/ 0 w 2928396"/>
                <a:gd name="connsiteY17" fmla="*/ 1552951 h 2552214"/>
                <a:gd name="connsiteX18" fmla="*/ 0 w 2928396"/>
                <a:gd name="connsiteY18" fmla="*/ 1124696 h 2552214"/>
                <a:gd name="connsiteX19" fmla="*/ 0 w 2928396"/>
                <a:gd name="connsiteY19" fmla="*/ 1124696 h 2552214"/>
                <a:gd name="connsiteX20" fmla="*/ 0 w 2928396"/>
                <a:gd name="connsiteY20" fmla="*/ 1124701 h 255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28396" h="2552214">
                  <a:moveTo>
                    <a:pt x="0" y="1124701"/>
                  </a:moveTo>
                  <a:cubicBezTo>
                    <a:pt x="0" y="967019"/>
                    <a:pt x="127827" y="839192"/>
                    <a:pt x="285509" y="839192"/>
                  </a:cubicBezTo>
                  <a:lnTo>
                    <a:pt x="904754" y="862342"/>
                  </a:lnTo>
                  <a:lnTo>
                    <a:pt x="1050884" y="0"/>
                  </a:lnTo>
                  <a:lnTo>
                    <a:pt x="1220165" y="839192"/>
                  </a:lnTo>
                  <a:lnTo>
                    <a:pt x="2642887" y="839192"/>
                  </a:lnTo>
                  <a:cubicBezTo>
                    <a:pt x="2800569" y="839192"/>
                    <a:pt x="2928396" y="967019"/>
                    <a:pt x="2928396" y="1124701"/>
                  </a:cubicBezTo>
                  <a:lnTo>
                    <a:pt x="2928396" y="1124696"/>
                  </a:lnTo>
                  <a:lnTo>
                    <a:pt x="2928396" y="1124696"/>
                  </a:lnTo>
                  <a:lnTo>
                    <a:pt x="2928396" y="1552951"/>
                  </a:lnTo>
                  <a:lnTo>
                    <a:pt x="2928396" y="2266705"/>
                  </a:lnTo>
                  <a:cubicBezTo>
                    <a:pt x="2928396" y="2424387"/>
                    <a:pt x="2800569" y="2552214"/>
                    <a:pt x="2642887" y="2552214"/>
                  </a:cubicBezTo>
                  <a:lnTo>
                    <a:pt x="1220165" y="2552214"/>
                  </a:lnTo>
                  <a:lnTo>
                    <a:pt x="488066" y="2552214"/>
                  </a:lnTo>
                  <a:lnTo>
                    <a:pt x="488066" y="2552214"/>
                  </a:lnTo>
                  <a:lnTo>
                    <a:pt x="285509" y="2552214"/>
                  </a:lnTo>
                  <a:cubicBezTo>
                    <a:pt x="127827" y="2552214"/>
                    <a:pt x="0" y="2424387"/>
                    <a:pt x="0" y="2266705"/>
                  </a:cubicBezTo>
                  <a:lnTo>
                    <a:pt x="0" y="1552951"/>
                  </a:lnTo>
                  <a:lnTo>
                    <a:pt x="0" y="1124696"/>
                  </a:lnTo>
                  <a:lnTo>
                    <a:pt x="0" y="1124696"/>
                  </a:lnTo>
                  <a:lnTo>
                    <a:pt x="0" y="11247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oogle Shape;324;p34">
              <a:extLst>
                <a:ext uri="{FF2B5EF4-FFF2-40B4-BE49-F238E27FC236}">
                  <a16:creationId xmlns:a16="http://schemas.microsoft.com/office/drawing/2014/main" id="{128A7CCB-058A-1B49-4B6A-CDCD356E27D1}"/>
                </a:ext>
              </a:extLst>
            </p:cNvPr>
            <p:cNvSpPr txBox="1"/>
            <p:nvPr/>
          </p:nvSpPr>
          <p:spPr>
            <a:xfrm>
              <a:off x="6064537" y="4939876"/>
              <a:ext cx="2718462" cy="1510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504" rIns="0" bIns="0" anchor="t" anchorCtr="0">
              <a:noAutofit/>
            </a:bodyPr>
            <a:lstStyle/>
            <a:p>
              <a:pPr marL="8164">
                <a:lnSpc>
                  <a:spcPct val="116753"/>
                </a:lnSpc>
              </a:pPr>
              <a:r>
                <a:rPr lang="en-US" sz="2800" b="1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Trebuchet MS"/>
                </a:rPr>
                <a:t>↓</a:t>
              </a:r>
              <a:r>
                <a:rPr lang="en-US" sz="240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</a:t>
              </a:r>
              <a:r>
                <a:rPr lang="en-US" sz="2062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Number of rows</a:t>
              </a:r>
            </a:p>
            <a:p>
              <a:pPr marL="8164">
                <a:lnSpc>
                  <a:spcPct val="116753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Trebuchet MS"/>
                </a:rPr>
                <a:t>=</a:t>
              </a:r>
              <a:r>
                <a:rPr lang="en-US" sz="2062" dirty="0">
                  <a:solidFill>
                    <a:srgbClr val="FFFFFF"/>
                  </a:solidFill>
                  <a:latin typeface="Trebuchet MS"/>
                  <a:ea typeface="Calibri"/>
                  <a:cs typeface="Calibri"/>
                  <a:sym typeface="Trebuchet MS"/>
                </a:rPr>
                <a:t>  Number of Columns</a:t>
              </a:r>
              <a:endParaRPr sz="2062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54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268C-8DC6-F033-94DB-886BF5E9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Captures Specific Rows</a:t>
            </a:r>
          </a:p>
        </p:txBody>
      </p:sp>
      <p:sp>
        <p:nvSpPr>
          <p:cNvPr id="4" name="Google Shape;131;p17">
            <a:extLst>
              <a:ext uri="{FF2B5EF4-FFF2-40B4-BE49-F238E27FC236}">
                <a16:creationId xmlns:a16="http://schemas.microsoft.com/office/drawing/2014/main" id="{A3658E7A-E56D-284F-5EC5-A93A248CE5F0}"/>
              </a:ext>
            </a:extLst>
          </p:cNvPr>
          <p:cNvSpPr/>
          <p:nvPr/>
        </p:nvSpPr>
        <p:spPr>
          <a:xfrm>
            <a:off x="2860561" y="2084832"/>
            <a:ext cx="4443279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FFBD3-C9AB-4FC9-3F48-2139B3600D2E}"/>
              </a:ext>
            </a:extLst>
          </p:cNvPr>
          <p:cNvSpPr/>
          <p:nvPr/>
        </p:nvSpPr>
        <p:spPr>
          <a:xfrm>
            <a:off x="3072119" y="2196959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filter(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data,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...</a:t>
            </a:r>
            <a:r>
              <a:rPr lang="en-US" sz="3200" dirty="0">
                <a:solidFill>
                  <a:srgbClr val="9BBB5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</a:t>
            </a:r>
            <a:endParaRPr lang="en-US" dirty="0"/>
          </a:p>
        </p:txBody>
      </p:sp>
      <p:sp>
        <p:nvSpPr>
          <p:cNvPr id="6" name="Google Shape;137;p17">
            <a:extLst>
              <a:ext uri="{FF2B5EF4-FFF2-40B4-BE49-F238E27FC236}">
                <a16:creationId xmlns:a16="http://schemas.microsoft.com/office/drawing/2014/main" id="{FEA98015-0BC8-040B-00A7-8DD896F9D216}"/>
              </a:ext>
            </a:extLst>
          </p:cNvPr>
          <p:cNvSpPr/>
          <p:nvPr/>
        </p:nvSpPr>
        <p:spPr>
          <a:xfrm>
            <a:off x="2734612" y="2763773"/>
            <a:ext cx="2462296" cy="2153752"/>
          </a:xfrm>
          <a:custGeom>
            <a:avLst/>
            <a:gdLst>
              <a:gd name="connsiteX0" fmla="*/ 0 w 2183801"/>
              <a:gd name="connsiteY0" fmla="*/ 263730 h 1582350"/>
              <a:gd name="connsiteX1" fmla="*/ 263730 w 2183801"/>
              <a:gd name="connsiteY1" fmla="*/ 0 h 1582350"/>
              <a:gd name="connsiteX2" fmla="*/ 363967 w 2183801"/>
              <a:gd name="connsiteY2" fmla="*/ 0 h 1582350"/>
              <a:gd name="connsiteX3" fmla="*/ 27341 w 2183801"/>
              <a:gd name="connsiteY3" fmla="*/ -668416 h 1582350"/>
              <a:gd name="connsiteX4" fmla="*/ 909917 w 2183801"/>
              <a:gd name="connsiteY4" fmla="*/ 0 h 1582350"/>
              <a:gd name="connsiteX5" fmla="*/ 1920071 w 2183801"/>
              <a:gd name="connsiteY5" fmla="*/ 0 h 1582350"/>
              <a:gd name="connsiteX6" fmla="*/ 2183801 w 2183801"/>
              <a:gd name="connsiteY6" fmla="*/ 263730 h 1582350"/>
              <a:gd name="connsiteX7" fmla="*/ 2183801 w 2183801"/>
              <a:gd name="connsiteY7" fmla="*/ 263725 h 1582350"/>
              <a:gd name="connsiteX8" fmla="*/ 2183801 w 2183801"/>
              <a:gd name="connsiteY8" fmla="*/ 263725 h 1582350"/>
              <a:gd name="connsiteX9" fmla="*/ 2183801 w 2183801"/>
              <a:gd name="connsiteY9" fmla="*/ 659313 h 1582350"/>
              <a:gd name="connsiteX10" fmla="*/ 2183801 w 2183801"/>
              <a:gd name="connsiteY10" fmla="*/ 1318620 h 1582350"/>
              <a:gd name="connsiteX11" fmla="*/ 1920071 w 2183801"/>
              <a:gd name="connsiteY11" fmla="*/ 1582350 h 1582350"/>
              <a:gd name="connsiteX12" fmla="*/ 909917 w 2183801"/>
              <a:gd name="connsiteY12" fmla="*/ 1582350 h 1582350"/>
              <a:gd name="connsiteX13" fmla="*/ 363967 w 2183801"/>
              <a:gd name="connsiteY13" fmla="*/ 1582350 h 1582350"/>
              <a:gd name="connsiteX14" fmla="*/ 363967 w 2183801"/>
              <a:gd name="connsiteY14" fmla="*/ 1582350 h 1582350"/>
              <a:gd name="connsiteX15" fmla="*/ 263730 w 2183801"/>
              <a:gd name="connsiteY15" fmla="*/ 1582350 h 1582350"/>
              <a:gd name="connsiteX16" fmla="*/ 0 w 2183801"/>
              <a:gd name="connsiteY16" fmla="*/ 1318620 h 1582350"/>
              <a:gd name="connsiteX17" fmla="*/ 0 w 2183801"/>
              <a:gd name="connsiteY17" fmla="*/ 659313 h 1582350"/>
              <a:gd name="connsiteX18" fmla="*/ 0 w 2183801"/>
              <a:gd name="connsiteY18" fmla="*/ 263725 h 1582350"/>
              <a:gd name="connsiteX19" fmla="*/ 0 w 2183801"/>
              <a:gd name="connsiteY19" fmla="*/ 263725 h 1582350"/>
              <a:gd name="connsiteX20" fmla="*/ 0 w 2183801"/>
              <a:gd name="connsiteY20" fmla="*/ 263730 h 1582350"/>
              <a:gd name="connsiteX0" fmla="*/ 0 w 2183801"/>
              <a:gd name="connsiteY0" fmla="*/ 932146 h 2250766"/>
              <a:gd name="connsiteX1" fmla="*/ 263730 w 2183801"/>
              <a:gd name="connsiteY1" fmla="*/ 668416 h 2250766"/>
              <a:gd name="connsiteX2" fmla="*/ 536687 w 2183801"/>
              <a:gd name="connsiteY2" fmla="*/ 668416 h 2250766"/>
              <a:gd name="connsiteX3" fmla="*/ 27341 w 2183801"/>
              <a:gd name="connsiteY3" fmla="*/ 0 h 2250766"/>
              <a:gd name="connsiteX4" fmla="*/ 909917 w 2183801"/>
              <a:gd name="connsiteY4" fmla="*/ 668416 h 2250766"/>
              <a:gd name="connsiteX5" fmla="*/ 1920071 w 2183801"/>
              <a:gd name="connsiteY5" fmla="*/ 668416 h 2250766"/>
              <a:gd name="connsiteX6" fmla="*/ 2183801 w 2183801"/>
              <a:gd name="connsiteY6" fmla="*/ 932146 h 2250766"/>
              <a:gd name="connsiteX7" fmla="*/ 2183801 w 2183801"/>
              <a:gd name="connsiteY7" fmla="*/ 932141 h 2250766"/>
              <a:gd name="connsiteX8" fmla="*/ 2183801 w 2183801"/>
              <a:gd name="connsiteY8" fmla="*/ 932141 h 2250766"/>
              <a:gd name="connsiteX9" fmla="*/ 2183801 w 2183801"/>
              <a:gd name="connsiteY9" fmla="*/ 1327729 h 2250766"/>
              <a:gd name="connsiteX10" fmla="*/ 2183801 w 2183801"/>
              <a:gd name="connsiteY10" fmla="*/ 1987036 h 2250766"/>
              <a:gd name="connsiteX11" fmla="*/ 1920071 w 2183801"/>
              <a:gd name="connsiteY11" fmla="*/ 2250766 h 2250766"/>
              <a:gd name="connsiteX12" fmla="*/ 909917 w 2183801"/>
              <a:gd name="connsiteY12" fmla="*/ 2250766 h 2250766"/>
              <a:gd name="connsiteX13" fmla="*/ 363967 w 2183801"/>
              <a:gd name="connsiteY13" fmla="*/ 2250766 h 2250766"/>
              <a:gd name="connsiteX14" fmla="*/ 363967 w 2183801"/>
              <a:gd name="connsiteY14" fmla="*/ 2250766 h 2250766"/>
              <a:gd name="connsiteX15" fmla="*/ 263730 w 2183801"/>
              <a:gd name="connsiteY15" fmla="*/ 2250766 h 2250766"/>
              <a:gd name="connsiteX16" fmla="*/ 0 w 2183801"/>
              <a:gd name="connsiteY16" fmla="*/ 1987036 h 2250766"/>
              <a:gd name="connsiteX17" fmla="*/ 0 w 2183801"/>
              <a:gd name="connsiteY17" fmla="*/ 1327729 h 2250766"/>
              <a:gd name="connsiteX18" fmla="*/ 0 w 2183801"/>
              <a:gd name="connsiteY18" fmla="*/ 932141 h 2250766"/>
              <a:gd name="connsiteX19" fmla="*/ 0 w 2183801"/>
              <a:gd name="connsiteY19" fmla="*/ 932141 h 2250766"/>
              <a:gd name="connsiteX20" fmla="*/ 0 w 2183801"/>
              <a:gd name="connsiteY20" fmla="*/ 932146 h 2250766"/>
              <a:gd name="connsiteX0" fmla="*/ 0 w 2423251"/>
              <a:gd name="connsiteY0" fmla="*/ 954460 h 2273080"/>
              <a:gd name="connsiteX1" fmla="*/ 263730 w 2423251"/>
              <a:gd name="connsiteY1" fmla="*/ 690730 h 2273080"/>
              <a:gd name="connsiteX2" fmla="*/ 536687 w 2423251"/>
              <a:gd name="connsiteY2" fmla="*/ 690730 h 2273080"/>
              <a:gd name="connsiteX3" fmla="*/ 2423251 w 2423251"/>
              <a:gd name="connsiteY3" fmla="*/ 0 h 2273080"/>
              <a:gd name="connsiteX4" fmla="*/ 909917 w 2423251"/>
              <a:gd name="connsiteY4" fmla="*/ 690730 h 2273080"/>
              <a:gd name="connsiteX5" fmla="*/ 1920071 w 2423251"/>
              <a:gd name="connsiteY5" fmla="*/ 690730 h 2273080"/>
              <a:gd name="connsiteX6" fmla="*/ 2183801 w 2423251"/>
              <a:gd name="connsiteY6" fmla="*/ 954460 h 2273080"/>
              <a:gd name="connsiteX7" fmla="*/ 2183801 w 2423251"/>
              <a:gd name="connsiteY7" fmla="*/ 954455 h 2273080"/>
              <a:gd name="connsiteX8" fmla="*/ 2183801 w 2423251"/>
              <a:gd name="connsiteY8" fmla="*/ 954455 h 2273080"/>
              <a:gd name="connsiteX9" fmla="*/ 2183801 w 2423251"/>
              <a:gd name="connsiteY9" fmla="*/ 1350043 h 2273080"/>
              <a:gd name="connsiteX10" fmla="*/ 2183801 w 2423251"/>
              <a:gd name="connsiteY10" fmla="*/ 2009350 h 2273080"/>
              <a:gd name="connsiteX11" fmla="*/ 1920071 w 2423251"/>
              <a:gd name="connsiteY11" fmla="*/ 2273080 h 2273080"/>
              <a:gd name="connsiteX12" fmla="*/ 909917 w 2423251"/>
              <a:gd name="connsiteY12" fmla="*/ 2273080 h 2273080"/>
              <a:gd name="connsiteX13" fmla="*/ 363967 w 2423251"/>
              <a:gd name="connsiteY13" fmla="*/ 2273080 h 2273080"/>
              <a:gd name="connsiteX14" fmla="*/ 363967 w 2423251"/>
              <a:gd name="connsiteY14" fmla="*/ 2273080 h 2273080"/>
              <a:gd name="connsiteX15" fmla="*/ 263730 w 2423251"/>
              <a:gd name="connsiteY15" fmla="*/ 2273080 h 2273080"/>
              <a:gd name="connsiteX16" fmla="*/ 0 w 2423251"/>
              <a:gd name="connsiteY16" fmla="*/ 2009350 h 2273080"/>
              <a:gd name="connsiteX17" fmla="*/ 0 w 2423251"/>
              <a:gd name="connsiteY17" fmla="*/ 1350043 h 2273080"/>
              <a:gd name="connsiteX18" fmla="*/ 0 w 2423251"/>
              <a:gd name="connsiteY18" fmla="*/ 954455 h 2273080"/>
              <a:gd name="connsiteX19" fmla="*/ 0 w 2423251"/>
              <a:gd name="connsiteY19" fmla="*/ 954455 h 2273080"/>
              <a:gd name="connsiteX20" fmla="*/ 0 w 2423251"/>
              <a:gd name="connsiteY20" fmla="*/ 954460 h 2273080"/>
              <a:gd name="connsiteX0" fmla="*/ 0 w 2423251"/>
              <a:gd name="connsiteY0" fmla="*/ 954460 h 2273080"/>
              <a:gd name="connsiteX1" fmla="*/ 263730 w 2423251"/>
              <a:gd name="connsiteY1" fmla="*/ 690730 h 2273080"/>
              <a:gd name="connsiteX2" fmla="*/ 536687 w 2423251"/>
              <a:gd name="connsiteY2" fmla="*/ 690730 h 2273080"/>
              <a:gd name="connsiteX3" fmla="*/ 2423251 w 2423251"/>
              <a:gd name="connsiteY3" fmla="*/ 0 h 2273080"/>
              <a:gd name="connsiteX4" fmla="*/ 1478117 w 2423251"/>
              <a:gd name="connsiteY4" fmla="*/ 701888 h 2273080"/>
              <a:gd name="connsiteX5" fmla="*/ 1920071 w 2423251"/>
              <a:gd name="connsiteY5" fmla="*/ 690730 h 2273080"/>
              <a:gd name="connsiteX6" fmla="*/ 2183801 w 2423251"/>
              <a:gd name="connsiteY6" fmla="*/ 954460 h 2273080"/>
              <a:gd name="connsiteX7" fmla="*/ 2183801 w 2423251"/>
              <a:gd name="connsiteY7" fmla="*/ 954455 h 2273080"/>
              <a:gd name="connsiteX8" fmla="*/ 2183801 w 2423251"/>
              <a:gd name="connsiteY8" fmla="*/ 954455 h 2273080"/>
              <a:gd name="connsiteX9" fmla="*/ 2183801 w 2423251"/>
              <a:gd name="connsiteY9" fmla="*/ 1350043 h 2273080"/>
              <a:gd name="connsiteX10" fmla="*/ 2183801 w 2423251"/>
              <a:gd name="connsiteY10" fmla="*/ 2009350 h 2273080"/>
              <a:gd name="connsiteX11" fmla="*/ 1920071 w 2423251"/>
              <a:gd name="connsiteY11" fmla="*/ 2273080 h 2273080"/>
              <a:gd name="connsiteX12" fmla="*/ 909917 w 2423251"/>
              <a:gd name="connsiteY12" fmla="*/ 2273080 h 2273080"/>
              <a:gd name="connsiteX13" fmla="*/ 363967 w 2423251"/>
              <a:gd name="connsiteY13" fmla="*/ 2273080 h 2273080"/>
              <a:gd name="connsiteX14" fmla="*/ 363967 w 2423251"/>
              <a:gd name="connsiteY14" fmla="*/ 2273080 h 2273080"/>
              <a:gd name="connsiteX15" fmla="*/ 263730 w 2423251"/>
              <a:gd name="connsiteY15" fmla="*/ 2273080 h 2273080"/>
              <a:gd name="connsiteX16" fmla="*/ 0 w 2423251"/>
              <a:gd name="connsiteY16" fmla="*/ 2009350 h 2273080"/>
              <a:gd name="connsiteX17" fmla="*/ 0 w 2423251"/>
              <a:gd name="connsiteY17" fmla="*/ 1350043 h 2273080"/>
              <a:gd name="connsiteX18" fmla="*/ 0 w 2423251"/>
              <a:gd name="connsiteY18" fmla="*/ 954455 h 2273080"/>
              <a:gd name="connsiteX19" fmla="*/ 0 w 2423251"/>
              <a:gd name="connsiteY19" fmla="*/ 954455 h 2273080"/>
              <a:gd name="connsiteX20" fmla="*/ 0 w 2423251"/>
              <a:gd name="connsiteY20" fmla="*/ 954460 h 2273080"/>
              <a:gd name="connsiteX0" fmla="*/ 0 w 2423251"/>
              <a:gd name="connsiteY0" fmla="*/ 954460 h 2273080"/>
              <a:gd name="connsiteX1" fmla="*/ 263730 w 2423251"/>
              <a:gd name="connsiteY1" fmla="*/ 690730 h 2273080"/>
              <a:gd name="connsiteX2" fmla="*/ 1209057 w 2423251"/>
              <a:gd name="connsiteY2" fmla="*/ 668416 h 2273080"/>
              <a:gd name="connsiteX3" fmla="*/ 2423251 w 2423251"/>
              <a:gd name="connsiteY3" fmla="*/ 0 h 2273080"/>
              <a:gd name="connsiteX4" fmla="*/ 1478117 w 2423251"/>
              <a:gd name="connsiteY4" fmla="*/ 701888 h 2273080"/>
              <a:gd name="connsiteX5" fmla="*/ 1920071 w 2423251"/>
              <a:gd name="connsiteY5" fmla="*/ 690730 h 2273080"/>
              <a:gd name="connsiteX6" fmla="*/ 2183801 w 2423251"/>
              <a:gd name="connsiteY6" fmla="*/ 954460 h 2273080"/>
              <a:gd name="connsiteX7" fmla="*/ 2183801 w 2423251"/>
              <a:gd name="connsiteY7" fmla="*/ 954455 h 2273080"/>
              <a:gd name="connsiteX8" fmla="*/ 2183801 w 2423251"/>
              <a:gd name="connsiteY8" fmla="*/ 954455 h 2273080"/>
              <a:gd name="connsiteX9" fmla="*/ 2183801 w 2423251"/>
              <a:gd name="connsiteY9" fmla="*/ 1350043 h 2273080"/>
              <a:gd name="connsiteX10" fmla="*/ 2183801 w 2423251"/>
              <a:gd name="connsiteY10" fmla="*/ 2009350 h 2273080"/>
              <a:gd name="connsiteX11" fmla="*/ 1920071 w 2423251"/>
              <a:gd name="connsiteY11" fmla="*/ 2273080 h 2273080"/>
              <a:gd name="connsiteX12" fmla="*/ 909917 w 2423251"/>
              <a:gd name="connsiteY12" fmla="*/ 2273080 h 2273080"/>
              <a:gd name="connsiteX13" fmla="*/ 363967 w 2423251"/>
              <a:gd name="connsiteY13" fmla="*/ 2273080 h 2273080"/>
              <a:gd name="connsiteX14" fmla="*/ 363967 w 2423251"/>
              <a:gd name="connsiteY14" fmla="*/ 2273080 h 2273080"/>
              <a:gd name="connsiteX15" fmla="*/ 263730 w 2423251"/>
              <a:gd name="connsiteY15" fmla="*/ 2273080 h 2273080"/>
              <a:gd name="connsiteX16" fmla="*/ 0 w 2423251"/>
              <a:gd name="connsiteY16" fmla="*/ 2009350 h 2273080"/>
              <a:gd name="connsiteX17" fmla="*/ 0 w 2423251"/>
              <a:gd name="connsiteY17" fmla="*/ 1350043 h 2273080"/>
              <a:gd name="connsiteX18" fmla="*/ 0 w 2423251"/>
              <a:gd name="connsiteY18" fmla="*/ 954455 h 2273080"/>
              <a:gd name="connsiteX19" fmla="*/ 0 w 2423251"/>
              <a:gd name="connsiteY19" fmla="*/ 954455 h 2273080"/>
              <a:gd name="connsiteX20" fmla="*/ 0 w 2423251"/>
              <a:gd name="connsiteY20" fmla="*/ 954460 h 2273080"/>
              <a:gd name="connsiteX0" fmla="*/ 0 w 2183801"/>
              <a:gd name="connsiteY0" fmla="*/ 1046506 h 2365126"/>
              <a:gd name="connsiteX1" fmla="*/ 263730 w 2183801"/>
              <a:gd name="connsiteY1" fmla="*/ 782776 h 2365126"/>
              <a:gd name="connsiteX2" fmla="*/ 1209057 w 2183801"/>
              <a:gd name="connsiteY2" fmla="*/ 760462 h 2365126"/>
              <a:gd name="connsiteX3" fmla="*/ 1961588 w 2183801"/>
              <a:gd name="connsiteY3" fmla="*/ 0 h 2365126"/>
              <a:gd name="connsiteX4" fmla="*/ 1478117 w 2183801"/>
              <a:gd name="connsiteY4" fmla="*/ 793934 h 2365126"/>
              <a:gd name="connsiteX5" fmla="*/ 1920071 w 2183801"/>
              <a:gd name="connsiteY5" fmla="*/ 782776 h 2365126"/>
              <a:gd name="connsiteX6" fmla="*/ 2183801 w 2183801"/>
              <a:gd name="connsiteY6" fmla="*/ 1046506 h 2365126"/>
              <a:gd name="connsiteX7" fmla="*/ 2183801 w 2183801"/>
              <a:gd name="connsiteY7" fmla="*/ 1046501 h 2365126"/>
              <a:gd name="connsiteX8" fmla="*/ 2183801 w 2183801"/>
              <a:gd name="connsiteY8" fmla="*/ 1046501 h 2365126"/>
              <a:gd name="connsiteX9" fmla="*/ 2183801 w 2183801"/>
              <a:gd name="connsiteY9" fmla="*/ 1442089 h 2365126"/>
              <a:gd name="connsiteX10" fmla="*/ 2183801 w 2183801"/>
              <a:gd name="connsiteY10" fmla="*/ 2101396 h 2365126"/>
              <a:gd name="connsiteX11" fmla="*/ 1920071 w 2183801"/>
              <a:gd name="connsiteY11" fmla="*/ 2365126 h 2365126"/>
              <a:gd name="connsiteX12" fmla="*/ 909917 w 2183801"/>
              <a:gd name="connsiteY12" fmla="*/ 2365126 h 2365126"/>
              <a:gd name="connsiteX13" fmla="*/ 363967 w 2183801"/>
              <a:gd name="connsiteY13" fmla="*/ 2365126 h 2365126"/>
              <a:gd name="connsiteX14" fmla="*/ 363967 w 2183801"/>
              <a:gd name="connsiteY14" fmla="*/ 2365126 h 2365126"/>
              <a:gd name="connsiteX15" fmla="*/ 263730 w 2183801"/>
              <a:gd name="connsiteY15" fmla="*/ 2365126 h 2365126"/>
              <a:gd name="connsiteX16" fmla="*/ 0 w 2183801"/>
              <a:gd name="connsiteY16" fmla="*/ 2101396 h 2365126"/>
              <a:gd name="connsiteX17" fmla="*/ 0 w 2183801"/>
              <a:gd name="connsiteY17" fmla="*/ 1442089 h 2365126"/>
              <a:gd name="connsiteX18" fmla="*/ 0 w 2183801"/>
              <a:gd name="connsiteY18" fmla="*/ 1046501 h 2365126"/>
              <a:gd name="connsiteX19" fmla="*/ 0 w 2183801"/>
              <a:gd name="connsiteY19" fmla="*/ 1046501 h 2365126"/>
              <a:gd name="connsiteX20" fmla="*/ 0 w 2183801"/>
              <a:gd name="connsiteY20" fmla="*/ 1046506 h 2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83801" h="2365126">
                <a:moveTo>
                  <a:pt x="0" y="1046506"/>
                </a:moveTo>
                <a:cubicBezTo>
                  <a:pt x="0" y="900852"/>
                  <a:pt x="118076" y="782776"/>
                  <a:pt x="263730" y="782776"/>
                </a:cubicBezTo>
                <a:lnTo>
                  <a:pt x="1209057" y="760462"/>
                </a:lnTo>
                <a:lnTo>
                  <a:pt x="1961588" y="0"/>
                </a:lnTo>
                <a:lnTo>
                  <a:pt x="1478117" y="793934"/>
                </a:lnTo>
                <a:lnTo>
                  <a:pt x="1920071" y="782776"/>
                </a:lnTo>
                <a:cubicBezTo>
                  <a:pt x="2065725" y="782776"/>
                  <a:pt x="2183801" y="900852"/>
                  <a:pt x="2183801" y="1046506"/>
                </a:cubicBezTo>
                <a:lnTo>
                  <a:pt x="2183801" y="1046501"/>
                </a:lnTo>
                <a:lnTo>
                  <a:pt x="2183801" y="1046501"/>
                </a:lnTo>
                <a:lnTo>
                  <a:pt x="2183801" y="1442089"/>
                </a:lnTo>
                <a:lnTo>
                  <a:pt x="2183801" y="2101396"/>
                </a:lnTo>
                <a:cubicBezTo>
                  <a:pt x="2183801" y="2247050"/>
                  <a:pt x="2065725" y="2365126"/>
                  <a:pt x="1920071" y="2365126"/>
                </a:cubicBezTo>
                <a:lnTo>
                  <a:pt x="909917" y="2365126"/>
                </a:lnTo>
                <a:lnTo>
                  <a:pt x="363967" y="2365126"/>
                </a:lnTo>
                <a:lnTo>
                  <a:pt x="363967" y="2365126"/>
                </a:lnTo>
                <a:lnTo>
                  <a:pt x="263730" y="2365126"/>
                </a:lnTo>
                <a:cubicBezTo>
                  <a:pt x="118076" y="2365126"/>
                  <a:pt x="0" y="2247050"/>
                  <a:pt x="0" y="2101396"/>
                </a:cubicBezTo>
                <a:lnTo>
                  <a:pt x="0" y="1442089"/>
                </a:lnTo>
                <a:lnTo>
                  <a:pt x="0" y="1046501"/>
                </a:lnTo>
                <a:lnTo>
                  <a:pt x="0" y="1046501"/>
                </a:lnTo>
                <a:lnTo>
                  <a:pt x="0" y="1046506"/>
                </a:lnTo>
                <a:close/>
              </a:path>
            </a:pathLst>
          </a:custGeom>
          <a:solidFill>
            <a:srgbClr val="78AAD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7" name="Google Shape;138;p17">
            <a:extLst>
              <a:ext uri="{FF2B5EF4-FFF2-40B4-BE49-F238E27FC236}">
                <a16:creationId xmlns:a16="http://schemas.microsoft.com/office/drawing/2014/main" id="{5CFFB6AA-25C9-11D0-6AA4-0D5471DFE095}"/>
              </a:ext>
            </a:extLst>
          </p:cNvPr>
          <p:cNvSpPr txBox="1"/>
          <p:nvPr/>
        </p:nvSpPr>
        <p:spPr>
          <a:xfrm>
            <a:off x="2864152" y="3683492"/>
            <a:ext cx="2327721" cy="11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52" rIns="0" bIns="0" anchor="t" anchorCtr="0">
            <a:noAutofit/>
          </a:bodyPr>
          <a:lstStyle/>
          <a:p>
            <a:pPr marL="208524" marR="2721" indent="-202061">
              <a:lnSpc>
                <a:spcPct val="113506"/>
              </a:lnSpc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Trebuchet MS"/>
                <a:cs typeface="Trebuchet MS"/>
                <a:sym typeface="Trebuchet MS"/>
              </a:rPr>
              <a:t>data frame to transform</a:t>
            </a:r>
            <a:endParaRPr sz="2800" dirty="0"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297;p32">
            <a:extLst>
              <a:ext uri="{FF2B5EF4-FFF2-40B4-BE49-F238E27FC236}">
                <a16:creationId xmlns:a16="http://schemas.microsoft.com/office/drawing/2014/main" id="{49319C8E-D5C0-CA0C-3AB6-DC809727FC43}"/>
              </a:ext>
            </a:extLst>
          </p:cNvPr>
          <p:cNvSpPr/>
          <p:nvPr/>
        </p:nvSpPr>
        <p:spPr>
          <a:xfrm>
            <a:off x="5797439" y="2682290"/>
            <a:ext cx="4682084" cy="2235235"/>
          </a:xfrm>
          <a:custGeom>
            <a:avLst/>
            <a:gdLst/>
            <a:ahLst/>
            <a:cxnLst/>
            <a:rect l="l" t="t" r="r" b="b"/>
            <a:pathLst>
              <a:path w="5965190" h="3684270" extrusionOk="0">
                <a:moveTo>
                  <a:pt x="5608470" y="1066067"/>
                </a:moveTo>
                <a:lnTo>
                  <a:pt x="356337" y="1066067"/>
                </a:lnTo>
                <a:lnTo>
                  <a:pt x="307986" y="1069320"/>
                </a:lnTo>
                <a:lnTo>
                  <a:pt x="261611" y="1078796"/>
                </a:lnTo>
                <a:lnTo>
                  <a:pt x="217637" y="1094070"/>
                </a:lnTo>
                <a:lnTo>
                  <a:pt x="176489" y="1114718"/>
                </a:lnTo>
                <a:lnTo>
                  <a:pt x="138592" y="1140315"/>
                </a:lnTo>
                <a:lnTo>
                  <a:pt x="104371" y="1170437"/>
                </a:lnTo>
                <a:lnTo>
                  <a:pt x="74249" y="1204659"/>
                </a:lnTo>
                <a:lnTo>
                  <a:pt x="48651" y="1242556"/>
                </a:lnTo>
                <a:lnTo>
                  <a:pt x="28003" y="1283703"/>
                </a:lnTo>
                <a:lnTo>
                  <a:pt x="12729" y="1327677"/>
                </a:lnTo>
                <a:lnTo>
                  <a:pt x="3253" y="1374052"/>
                </a:lnTo>
                <a:lnTo>
                  <a:pt x="0" y="1422403"/>
                </a:lnTo>
                <a:lnTo>
                  <a:pt x="0" y="3327450"/>
                </a:lnTo>
                <a:lnTo>
                  <a:pt x="3253" y="3375802"/>
                </a:lnTo>
                <a:lnTo>
                  <a:pt x="12729" y="3422177"/>
                </a:lnTo>
                <a:lnTo>
                  <a:pt x="28003" y="3466150"/>
                </a:lnTo>
                <a:lnTo>
                  <a:pt x="48651" y="3507298"/>
                </a:lnTo>
                <a:lnTo>
                  <a:pt x="74249" y="3545195"/>
                </a:lnTo>
                <a:lnTo>
                  <a:pt x="104371" y="3579417"/>
                </a:lnTo>
                <a:lnTo>
                  <a:pt x="138592" y="3609539"/>
                </a:lnTo>
                <a:lnTo>
                  <a:pt x="176489" y="3635136"/>
                </a:lnTo>
                <a:lnTo>
                  <a:pt x="217637" y="3655784"/>
                </a:lnTo>
                <a:lnTo>
                  <a:pt x="261611" y="3671059"/>
                </a:lnTo>
                <a:lnTo>
                  <a:pt x="307986" y="3680535"/>
                </a:lnTo>
                <a:lnTo>
                  <a:pt x="356337" y="3683788"/>
                </a:lnTo>
                <a:lnTo>
                  <a:pt x="5608470" y="3683788"/>
                </a:lnTo>
                <a:lnTo>
                  <a:pt x="5656820" y="3680535"/>
                </a:lnTo>
                <a:lnTo>
                  <a:pt x="5703195" y="3671058"/>
                </a:lnTo>
                <a:lnTo>
                  <a:pt x="5747168" y="3655784"/>
                </a:lnTo>
                <a:lnTo>
                  <a:pt x="5788315" y="3635136"/>
                </a:lnTo>
                <a:lnTo>
                  <a:pt x="5826212" y="3609538"/>
                </a:lnTo>
                <a:lnTo>
                  <a:pt x="5860433" y="3579416"/>
                </a:lnTo>
                <a:lnTo>
                  <a:pt x="5890555" y="3545195"/>
                </a:lnTo>
                <a:lnTo>
                  <a:pt x="5916152" y="3507298"/>
                </a:lnTo>
                <a:lnTo>
                  <a:pt x="5936801" y="3466150"/>
                </a:lnTo>
                <a:lnTo>
                  <a:pt x="5952075" y="3422177"/>
                </a:lnTo>
                <a:lnTo>
                  <a:pt x="5961551" y="3375802"/>
                </a:lnTo>
                <a:lnTo>
                  <a:pt x="5964804" y="3327450"/>
                </a:lnTo>
                <a:lnTo>
                  <a:pt x="5964804" y="1422403"/>
                </a:lnTo>
                <a:lnTo>
                  <a:pt x="5961551" y="1374052"/>
                </a:lnTo>
                <a:lnTo>
                  <a:pt x="5952075" y="1327677"/>
                </a:lnTo>
                <a:lnTo>
                  <a:pt x="5936801" y="1283703"/>
                </a:lnTo>
                <a:lnTo>
                  <a:pt x="5916152" y="1242556"/>
                </a:lnTo>
                <a:lnTo>
                  <a:pt x="5890555" y="1204659"/>
                </a:lnTo>
                <a:lnTo>
                  <a:pt x="5860433" y="1170437"/>
                </a:lnTo>
                <a:lnTo>
                  <a:pt x="5826212" y="1140315"/>
                </a:lnTo>
                <a:lnTo>
                  <a:pt x="5788315" y="1114718"/>
                </a:lnTo>
                <a:lnTo>
                  <a:pt x="5747168" y="1094070"/>
                </a:lnTo>
                <a:lnTo>
                  <a:pt x="5703195" y="1078796"/>
                </a:lnTo>
                <a:lnTo>
                  <a:pt x="5656820" y="1069320"/>
                </a:lnTo>
                <a:lnTo>
                  <a:pt x="5608470" y="1066067"/>
                </a:lnTo>
                <a:close/>
              </a:path>
              <a:path w="5965190" h="3684270" extrusionOk="0">
                <a:moveTo>
                  <a:pt x="708093" y="0"/>
                </a:moveTo>
                <a:lnTo>
                  <a:pt x="603384" y="1066067"/>
                </a:lnTo>
                <a:lnTo>
                  <a:pt x="812802" y="1066067"/>
                </a:lnTo>
                <a:lnTo>
                  <a:pt x="708093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9" name="Google Shape;298;p32">
            <a:extLst>
              <a:ext uri="{FF2B5EF4-FFF2-40B4-BE49-F238E27FC236}">
                <a16:creationId xmlns:a16="http://schemas.microsoft.com/office/drawing/2014/main" id="{4172646F-BD48-4009-337B-CBCFA7E7D9F2}"/>
              </a:ext>
            </a:extLst>
          </p:cNvPr>
          <p:cNvSpPr txBox="1"/>
          <p:nvPr/>
        </p:nvSpPr>
        <p:spPr>
          <a:xfrm>
            <a:off x="5792404" y="3277647"/>
            <a:ext cx="4443279" cy="104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52" rIns="0" bIns="0" anchor="t" anchorCtr="0">
            <a:noAutofit/>
          </a:bodyPr>
          <a:lstStyle/>
          <a:p>
            <a:pPr marL="6803" marR="2721" indent="-1360" algn="ctr">
              <a:lnSpc>
                <a:spcPct val="113506"/>
              </a:lnSpc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Trebuchet MS"/>
                <a:cs typeface="Trebuchet MS"/>
                <a:sym typeface="Trebuchet MS"/>
              </a:rPr>
              <a:t>one or more logical tests  </a:t>
            </a:r>
            <a:r>
              <a:rPr lang="en-US" sz="2800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(filter returns each row for  which the test is TRUE)</a:t>
            </a:r>
            <a:endParaRPr sz="2800" dirty="0"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43A495-826B-3354-D243-AEB1A9306C35}"/>
              </a:ext>
            </a:extLst>
          </p:cNvPr>
          <p:cNvGrpSpPr/>
          <p:nvPr/>
        </p:nvGrpSpPr>
        <p:grpSpPr>
          <a:xfrm>
            <a:off x="2315468" y="5026611"/>
            <a:ext cx="5134126" cy="1488613"/>
            <a:chOff x="2119507" y="3332057"/>
            <a:chExt cx="8028857" cy="3510011"/>
          </a:xfrm>
        </p:grpSpPr>
        <p:graphicFrame>
          <p:nvGraphicFramePr>
            <p:cNvPr id="11" name="Google Shape;154;p18">
              <a:extLst>
                <a:ext uri="{FF2B5EF4-FFF2-40B4-BE49-F238E27FC236}">
                  <a16:creationId xmlns:a16="http://schemas.microsoft.com/office/drawing/2014/main" id="{984E10DE-69CA-DA9B-0B88-DA1F6A31CCA5}"/>
                </a:ext>
              </a:extLst>
            </p:cNvPr>
            <p:cNvGraphicFramePr/>
            <p:nvPr/>
          </p:nvGraphicFramePr>
          <p:xfrm>
            <a:off x="2119507" y="3332057"/>
            <a:ext cx="2763514" cy="351001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53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343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839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95401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TRUE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TRUE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56;p18">
              <a:extLst>
                <a:ext uri="{FF2B5EF4-FFF2-40B4-BE49-F238E27FC236}">
                  <a16:creationId xmlns:a16="http://schemas.microsoft.com/office/drawing/2014/main" id="{D703632D-AF70-3EF0-E8CA-4804E1476992}"/>
                </a:ext>
              </a:extLst>
            </p:cNvPr>
            <p:cNvGraphicFramePr/>
            <p:nvPr/>
          </p:nvGraphicFramePr>
          <p:xfrm>
            <a:off x="7555398" y="3993070"/>
            <a:ext cx="2592966" cy="1748376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25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60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5290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71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4716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716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B57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716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B57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71940CD4-E85B-A3D7-9246-3FE5EFD352A4}"/>
                </a:ext>
              </a:extLst>
            </p:cNvPr>
            <p:cNvSpPr/>
            <p:nvPr/>
          </p:nvSpPr>
          <p:spPr>
            <a:xfrm>
              <a:off x="5763072" y="4685272"/>
              <a:ext cx="658747" cy="80357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19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34343"/>
                </a:solidFill>
              </a:rPr>
              <a:t>Goals and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4128" y="2353692"/>
            <a:ext cx="1009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+mn-lt"/>
                <a:cs typeface="Arial" panose="020B0604020202020204" pitchFamily="34" charset="0"/>
              </a:rPr>
              <a:t>Connect to and explore the tables of a database using the </a:t>
            </a:r>
            <a:r>
              <a:rPr lang="en-US" sz="3600" i="1" dirty="0">
                <a:latin typeface="+mn-lt"/>
                <a:cs typeface="Arial" panose="020B0604020202020204" pitchFamily="34" charset="0"/>
              </a:rPr>
              <a:t>DBI</a:t>
            </a:r>
            <a:r>
              <a:rPr lang="en-US" sz="3600" dirty="0">
                <a:latin typeface="+mn-lt"/>
                <a:cs typeface="Arial" panose="020B0604020202020204" pitchFamily="34" charset="0"/>
              </a:rPr>
              <a:t> package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+mn-lt"/>
                <a:cs typeface="Arial" panose="020B0604020202020204" pitchFamily="34" charset="0"/>
              </a:rPr>
              <a:t>Apply </a:t>
            </a:r>
            <a:r>
              <a:rPr lang="en-US" sz="3600" i="1" dirty="0" err="1">
                <a:latin typeface="+mn-lt"/>
                <a:cs typeface="Arial" panose="020B0604020202020204" pitchFamily="34" charset="0"/>
              </a:rPr>
              <a:t>dplyr</a:t>
            </a:r>
            <a:r>
              <a:rPr lang="en-US" sz="3600" dirty="0">
                <a:latin typeface="+mn-lt"/>
                <a:cs typeface="Arial" panose="020B0604020202020204" pitchFamily="34" charset="0"/>
              </a:rPr>
              <a:t> functions to extract and manipulate data from a database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+mn-lt"/>
                <a:cs typeface="Arial" panose="020B0604020202020204" pitchFamily="34" charset="0"/>
              </a:rPr>
              <a:t>Visualize and summarize data within a database</a:t>
            </a:r>
          </a:p>
          <a:p>
            <a:pPr lvl="1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9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4E4-911C-C9D5-D572-74E4973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Captures Specific Rows</a:t>
            </a:r>
          </a:p>
        </p:txBody>
      </p:sp>
      <p:sp>
        <p:nvSpPr>
          <p:cNvPr id="4" name="Google Shape;131;p17">
            <a:extLst>
              <a:ext uri="{FF2B5EF4-FFF2-40B4-BE49-F238E27FC236}">
                <a16:creationId xmlns:a16="http://schemas.microsoft.com/office/drawing/2014/main" id="{C2D2D2F6-DC19-13D3-DA62-9342A912F68D}"/>
              </a:ext>
            </a:extLst>
          </p:cNvPr>
          <p:cNvSpPr/>
          <p:nvPr/>
        </p:nvSpPr>
        <p:spPr>
          <a:xfrm>
            <a:off x="1758718" y="2319253"/>
            <a:ext cx="8869680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62F47-0B3F-9606-93DF-8EA716B1995D}"/>
              </a:ext>
            </a:extLst>
          </p:cNvPr>
          <p:cNvSpPr/>
          <p:nvPr/>
        </p:nvSpPr>
        <p:spPr>
          <a:xfrm>
            <a:off x="1970276" y="2431380"/>
            <a:ext cx="8773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filter(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data,</a:t>
            </a:r>
            <a:r>
              <a:rPr lang="en-US" sz="3200" dirty="0">
                <a:solidFill>
                  <a:srgbClr val="9BBB5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column_name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==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criteria</a:t>
            </a:r>
            <a:r>
              <a:rPr lang="en-US" sz="3200" dirty="0">
                <a:solidFill>
                  <a:srgbClr val="9BBB5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</a:t>
            </a:r>
            <a:endParaRPr lang="en-US" dirty="0"/>
          </a:p>
        </p:txBody>
      </p:sp>
      <p:sp>
        <p:nvSpPr>
          <p:cNvPr id="6" name="Google Shape;297;p32">
            <a:extLst>
              <a:ext uri="{FF2B5EF4-FFF2-40B4-BE49-F238E27FC236}">
                <a16:creationId xmlns:a16="http://schemas.microsoft.com/office/drawing/2014/main" id="{B6687A23-10F0-4511-7B87-948E9BE1E83E}"/>
              </a:ext>
            </a:extLst>
          </p:cNvPr>
          <p:cNvSpPr/>
          <p:nvPr/>
        </p:nvSpPr>
        <p:spPr>
          <a:xfrm>
            <a:off x="7403725" y="3144382"/>
            <a:ext cx="4682084" cy="2132694"/>
          </a:xfrm>
          <a:custGeom>
            <a:avLst/>
            <a:gdLst>
              <a:gd name="connsiteX0" fmla="*/ 0 w 4682084"/>
              <a:gd name="connsiteY0" fmla="*/ 273318 h 1639878"/>
              <a:gd name="connsiteX1" fmla="*/ 273318 w 4682084"/>
              <a:gd name="connsiteY1" fmla="*/ 0 h 1639878"/>
              <a:gd name="connsiteX2" fmla="*/ 780347 w 4682084"/>
              <a:gd name="connsiteY2" fmla="*/ 0 h 1639878"/>
              <a:gd name="connsiteX3" fmla="*/ 880606 w 4682084"/>
              <a:gd name="connsiteY3" fmla="*/ -492816 h 1639878"/>
              <a:gd name="connsiteX4" fmla="*/ 1950868 w 4682084"/>
              <a:gd name="connsiteY4" fmla="*/ 0 h 1639878"/>
              <a:gd name="connsiteX5" fmla="*/ 4408766 w 4682084"/>
              <a:gd name="connsiteY5" fmla="*/ 0 h 1639878"/>
              <a:gd name="connsiteX6" fmla="*/ 4682084 w 4682084"/>
              <a:gd name="connsiteY6" fmla="*/ 273318 h 1639878"/>
              <a:gd name="connsiteX7" fmla="*/ 4682084 w 4682084"/>
              <a:gd name="connsiteY7" fmla="*/ 273313 h 1639878"/>
              <a:gd name="connsiteX8" fmla="*/ 4682084 w 4682084"/>
              <a:gd name="connsiteY8" fmla="*/ 273313 h 1639878"/>
              <a:gd name="connsiteX9" fmla="*/ 4682084 w 4682084"/>
              <a:gd name="connsiteY9" fmla="*/ 683283 h 1639878"/>
              <a:gd name="connsiteX10" fmla="*/ 4682084 w 4682084"/>
              <a:gd name="connsiteY10" fmla="*/ 1366560 h 1639878"/>
              <a:gd name="connsiteX11" fmla="*/ 4408766 w 4682084"/>
              <a:gd name="connsiteY11" fmla="*/ 1639878 h 1639878"/>
              <a:gd name="connsiteX12" fmla="*/ 1950868 w 4682084"/>
              <a:gd name="connsiteY12" fmla="*/ 1639878 h 1639878"/>
              <a:gd name="connsiteX13" fmla="*/ 780347 w 4682084"/>
              <a:gd name="connsiteY13" fmla="*/ 1639878 h 1639878"/>
              <a:gd name="connsiteX14" fmla="*/ 780347 w 4682084"/>
              <a:gd name="connsiteY14" fmla="*/ 1639878 h 1639878"/>
              <a:gd name="connsiteX15" fmla="*/ 273318 w 4682084"/>
              <a:gd name="connsiteY15" fmla="*/ 1639878 h 1639878"/>
              <a:gd name="connsiteX16" fmla="*/ 0 w 4682084"/>
              <a:gd name="connsiteY16" fmla="*/ 1366560 h 1639878"/>
              <a:gd name="connsiteX17" fmla="*/ 0 w 4682084"/>
              <a:gd name="connsiteY17" fmla="*/ 683283 h 1639878"/>
              <a:gd name="connsiteX18" fmla="*/ 0 w 4682084"/>
              <a:gd name="connsiteY18" fmla="*/ 273313 h 1639878"/>
              <a:gd name="connsiteX19" fmla="*/ 0 w 4682084"/>
              <a:gd name="connsiteY19" fmla="*/ 273313 h 1639878"/>
              <a:gd name="connsiteX20" fmla="*/ 0 w 4682084"/>
              <a:gd name="connsiteY20" fmla="*/ 273318 h 1639878"/>
              <a:gd name="connsiteX0" fmla="*/ 0 w 4682084"/>
              <a:gd name="connsiteY0" fmla="*/ 766134 h 2132694"/>
              <a:gd name="connsiteX1" fmla="*/ 273318 w 4682084"/>
              <a:gd name="connsiteY1" fmla="*/ 492816 h 2132694"/>
              <a:gd name="connsiteX2" fmla="*/ 1352841 w 4682084"/>
              <a:gd name="connsiteY2" fmla="*/ 492816 h 2132694"/>
              <a:gd name="connsiteX3" fmla="*/ 880606 w 4682084"/>
              <a:gd name="connsiteY3" fmla="*/ 0 h 2132694"/>
              <a:gd name="connsiteX4" fmla="*/ 1950868 w 4682084"/>
              <a:gd name="connsiteY4" fmla="*/ 492816 h 2132694"/>
              <a:gd name="connsiteX5" fmla="*/ 4408766 w 4682084"/>
              <a:gd name="connsiteY5" fmla="*/ 492816 h 2132694"/>
              <a:gd name="connsiteX6" fmla="*/ 4682084 w 4682084"/>
              <a:gd name="connsiteY6" fmla="*/ 766134 h 2132694"/>
              <a:gd name="connsiteX7" fmla="*/ 4682084 w 4682084"/>
              <a:gd name="connsiteY7" fmla="*/ 766129 h 2132694"/>
              <a:gd name="connsiteX8" fmla="*/ 4682084 w 4682084"/>
              <a:gd name="connsiteY8" fmla="*/ 766129 h 2132694"/>
              <a:gd name="connsiteX9" fmla="*/ 4682084 w 4682084"/>
              <a:gd name="connsiteY9" fmla="*/ 1176099 h 2132694"/>
              <a:gd name="connsiteX10" fmla="*/ 4682084 w 4682084"/>
              <a:gd name="connsiteY10" fmla="*/ 1859376 h 2132694"/>
              <a:gd name="connsiteX11" fmla="*/ 4408766 w 4682084"/>
              <a:gd name="connsiteY11" fmla="*/ 2132694 h 2132694"/>
              <a:gd name="connsiteX12" fmla="*/ 1950868 w 4682084"/>
              <a:gd name="connsiteY12" fmla="*/ 2132694 h 2132694"/>
              <a:gd name="connsiteX13" fmla="*/ 780347 w 4682084"/>
              <a:gd name="connsiteY13" fmla="*/ 2132694 h 2132694"/>
              <a:gd name="connsiteX14" fmla="*/ 780347 w 4682084"/>
              <a:gd name="connsiteY14" fmla="*/ 2132694 h 2132694"/>
              <a:gd name="connsiteX15" fmla="*/ 273318 w 4682084"/>
              <a:gd name="connsiteY15" fmla="*/ 2132694 h 2132694"/>
              <a:gd name="connsiteX16" fmla="*/ 0 w 4682084"/>
              <a:gd name="connsiteY16" fmla="*/ 1859376 h 2132694"/>
              <a:gd name="connsiteX17" fmla="*/ 0 w 4682084"/>
              <a:gd name="connsiteY17" fmla="*/ 1176099 h 2132694"/>
              <a:gd name="connsiteX18" fmla="*/ 0 w 4682084"/>
              <a:gd name="connsiteY18" fmla="*/ 766129 h 2132694"/>
              <a:gd name="connsiteX19" fmla="*/ 0 w 4682084"/>
              <a:gd name="connsiteY19" fmla="*/ 766129 h 2132694"/>
              <a:gd name="connsiteX20" fmla="*/ 0 w 4682084"/>
              <a:gd name="connsiteY20" fmla="*/ 766134 h 213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82084" h="2132694">
                <a:moveTo>
                  <a:pt x="0" y="766134"/>
                </a:moveTo>
                <a:cubicBezTo>
                  <a:pt x="0" y="615185"/>
                  <a:pt x="122369" y="492816"/>
                  <a:pt x="273318" y="492816"/>
                </a:cubicBezTo>
                <a:lnTo>
                  <a:pt x="1352841" y="492816"/>
                </a:lnTo>
                <a:lnTo>
                  <a:pt x="880606" y="0"/>
                </a:lnTo>
                <a:lnTo>
                  <a:pt x="1950868" y="492816"/>
                </a:lnTo>
                <a:lnTo>
                  <a:pt x="4408766" y="492816"/>
                </a:lnTo>
                <a:cubicBezTo>
                  <a:pt x="4559715" y="492816"/>
                  <a:pt x="4682084" y="615185"/>
                  <a:pt x="4682084" y="766134"/>
                </a:cubicBezTo>
                <a:lnTo>
                  <a:pt x="4682084" y="766129"/>
                </a:lnTo>
                <a:lnTo>
                  <a:pt x="4682084" y="766129"/>
                </a:lnTo>
                <a:lnTo>
                  <a:pt x="4682084" y="1176099"/>
                </a:lnTo>
                <a:lnTo>
                  <a:pt x="4682084" y="1859376"/>
                </a:lnTo>
                <a:cubicBezTo>
                  <a:pt x="4682084" y="2010325"/>
                  <a:pt x="4559715" y="2132694"/>
                  <a:pt x="4408766" y="2132694"/>
                </a:cubicBezTo>
                <a:lnTo>
                  <a:pt x="1950868" y="2132694"/>
                </a:lnTo>
                <a:lnTo>
                  <a:pt x="780347" y="2132694"/>
                </a:lnTo>
                <a:lnTo>
                  <a:pt x="780347" y="2132694"/>
                </a:lnTo>
                <a:lnTo>
                  <a:pt x="273318" y="2132694"/>
                </a:lnTo>
                <a:cubicBezTo>
                  <a:pt x="122369" y="2132694"/>
                  <a:pt x="0" y="2010325"/>
                  <a:pt x="0" y="1859376"/>
                </a:cubicBezTo>
                <a:lnTo>
                  <a:pt x="0" y="1176099"/>
                </a:lnTo>
                <a:lnTo>
                  <a:pt x="0" y="766129"/>
                </a:lnTo>
                <a:lnTo>
                  <a:pt x="0" y="766129"/>
                </a:lnTo>
                <a:lnTo>
                  <a:pt x="0" y="76613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7" name="Google Shape;298;p32">
            <a:extLst>
              <a:ext uri="{FF2B5EF4-FFF2-40B4-BE49-F238E27FC236}">
                <a16:creationId xmlns:a16="http://schemas.microsoft.com/office/drawing/2014/main" id="{5FBBADA2-92F5-C61C-08E0-7A0FD0F17DC5}"/>
              </a:ext>
            </a:extLst>
          </p:cNvPr>
          <p:cNvSpPr txBox="1"/>
          <p:nvPr/>
        </p:nvSpPr>
        <p:spPr>
          <a:xfrm>
            <a:off x="7398690" y="3637198"/>
            <a:ext cx="4443279" cy="15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652" rIns="0" bIns="0" anchor="t" anchorCtr="0">
            <a:noAutofit/>
          </a:bodyPr>
          <a:lstStyle/>
          <a:p>
            <a:pPr marL="6803" marR="2721" indent="-1360" algn="ctr">
              <a:lnSpc>
                <a:spcPct val="113506"/>
              </a:lnSpc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Trebuchet MS"/>
                <a:cs typeface="Trebuchet MS"/>
                <a:sym typeface="Trebuchet MS"/>
              </a:rPr>
              <a:t>one or more logical tests  </a:t>
            </a:r>
            <a:r>
              <a:rPr lang="en-US" sz="2800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(filter returns each row for  which the test is TRUE)</a:t>
            </a:r>
            <a:endParaRPr sz="2800" dirty="0"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3F23-AD0C-8674-A9EB-9921DD4CFAB2}"/>
              </a:ext>
            </a:extLst>
          </p:cNvPr>
          <p:cNvGrpSpPr/>
          <p:nvPr/>
        </p:nvGrpSpPr>
        <p:grpSpPr>
          <a:xfrm>
            <a:off x="2832302" y="5230686"/>
            <a:ext cx="5134126" cy="1488613"/>
            <a:chOff x="2119507" y="3332057"/>
            <a:chExt cx="8028857" cy="3510011"/>
          </a:xfrm>
        </p:grpSpPr>
        <p:graphicFrame>
          <p:nvGraphicFramePr>
            <p:cNvPr id="11" name="Google Shape;154;p18">
              <a:extLst>
                <a:ext uri="{FF2B5EF4-FFF2-40B4-BE49-F238E27FC236}">
                  <a16:creationId xmlns:a16="http://schemas.microsoft.com/office/drawing/2014/main" id="{C58E42FA-5003-896A-A9AA-ED88F4FDF27C}"/>
                </a:ext>
              </a:extLst>
            </p:cNvPr>
            <p:cNvGraphicFramePr/>
            <p:nvPr/>
          </p:nvGraphicFramePr>
          <p:xfrm>
            <a:off x="2119507" y="3332057"/>
            <a:ext cx="2763514" cy="351001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53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343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839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95401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solidFill>
                            <a:schemeClr val="bg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TRUE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TRUE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1265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sz="11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/>
                            <a:ea typeface="Times New Roman"/>
                            <a:cs typeface="Times New Roman"/>
                            <a:sym typeface="Times New Roman"/>
                          </a:rPr>
                          <a:t>FALSE</a:t>
                        </a: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56;p18">
              <a:extLst>
                <a:ext uri="{FF2B5EF4-FFF2-40B4-BE49-F238E27FC236}">
                  <a16:creationId xmlns:a16="http://schemas.microsoft.com/office/drawing/2014/main" id="{F0A5A0C1-280A-2B8E-9ACC-77211F1DB417}"/>
                </a:ext>
              </a:extLst>
            </p:cNvPr>
            <p:cNvGraphicFramePr/>
            <p:nvPr/>
          </p:nvGraphicFramePr>
          <p:xfrm>
            <a:off x="7555398" y="3993070"/>
            <a:ext cx="2592966" cy="1748376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25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60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5290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71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4716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716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B57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716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B57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3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0" marR="0" marT="0" marB="0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E96B64E1-D640-0B8D-D6A3-CEF40AEF0462}"/>
                </a:ext>
              </a:extLst>
            </p:cNvPr>
            <p:cNvSpPr/>
            <p:nvPr/>
          </p:nvSpPr>
          <p:spPr>
            <a:xfrm>
              <a:off x="5763072" y="4685272"/>
              <a:ext cx="658747" cy="80357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12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4E4-911C-C9D5-D572-74E4973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Captures Specific Rows</a:t>
            </a:r>
          </a:p>
        </p:txBody>
      </p:sp>
      <p:sp>
        <p:nvSpPr>
          <p:cNvPr id="3" name="Google Shape;131;p17">
            <a:extLst>
              <a:ext uri="{FF2B5EF4-FFF2-40B4-BE49-F238E27FC236}">
                <a16:creationId xmlns:a16="http://schemas.microsoft.com/office/drawing/2014/main" id="{27B1CE57-3868-5BFE-2B68-952B1F8EF1EC}"/>
              </a:ext>
            </a:extLst>
          </p:cNvPr>
          <p:cNvSpPr/>
          <p:nvPr/>
        </p:nvSpPr>
        <p:spPr>
          <a:xfrm>
            <a:off x="917242" y="2218830"/>
            <a:ext cx="9760742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96976-330E-2C19-B881-C1036C8CB106}"/>
              </a:ext>
            </a:extLst>
          </p:cNvPr>
          <p:cNvSpPr/>
          <p:nvPr/>
        </p:nvSpPr>
        <p:spPr>
          <a:xfrm>
            <a:off x="1158351" y="2330957"/>
            <a:ext cx="945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filter(</a:t>
            </a:r>
            <a:r>
              <a:rPr lang="en-US" sz="3200" dirty="0" err="1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batch_sql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compound == “morphine”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171000-60F2-E2C6-1DAE-C1D184D77994}"/>
              </a:ext>
            </a:extLst>
          </p:cNvPr>
          <p:cNvCxnSpPr/>
          <p:nvPr/>
        </p:nvCxnSpPr>
        <p:spPr>
          <a:xfrm>
            <a:off x="6058753" y="4940862"/>
            <a:ext cx="486241" cy="1457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D9AE6FF-1DE8-7DD8-B41F-7D572699FABB}"/>
              </a:ext>
            </a:extLst>
          </p:cNvPr>
          <p:cNvGraphicFramePr>
            <a:graphicFrameLocks noGrp="1"/>
          </p:cNvGraphicFramePr>
          <p:nvPr/>
        </p:nvGraphicFramePr>
        <p:xfrm>
          <a:off x="750623" y="3596723"/>
          <a:ext cx="5073484" cy="27293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474053">
                  <a:extLst>
                    <a:ext uri="{9D8B030D-6E8A-4147-A177-3AD203B41FA5}">
                      <a16:colId xmlns:a16="http://schemas.microsoft.com/office/drawing/2014/main" val="3642991579"/>
                    </a:ext>
                  </a:extLst>
                </a:gridCol>
                <a:gridCol w="1885417">
                  <a:extLst>
                    <a:ext uri="{9D8B030D-6E8A-4147-A177-3AD203B41FA5}">
                      <a16:colId xmlns:a16="http://schemas.microsoft.com/office/drawing/2014/main" val="1650678772"/>
                    </a:ext>
                  </a:extLst>
                </a:gridCol>
                <a:gridCol w="1714014">
                  <a:extLst>
                    <a:ext uri="{9D8B030D-6E8A-4147-A177-3AD203B41FA5}">
                      <a16:colId xmlns:a16="http://schemas.microsoft.com/office/drawing/2014/main" val="412331866"/>
                    </a:ext>
                  </a:extLst>
                </a:gridCol>
              </a:tblGrid>
              <a:tr h="907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batch_name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Instrument_name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compound_name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973772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hydromorphone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102304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codeine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15883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hydrocodone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88136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morphine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9200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A43D86A-8434-D9A4-5C3A-C27E092A1FB4}"/>
              </a:ext>
            </a:extLst>
          </p:cNvPr>
          <p:cNvSpPr/>
          <p:nvPr/>
        </p:nvSpPr>
        <p:spPr>
          <a:xfrm>
            <a:off x="2" y="453764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A6A6A6"/>
                </a:solidFill>
              </a:rPr>
              <a:t>FALSE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A837A-0116-C000-97C4-C76F39F33B4E}"/>
              </a:ext>
            </a:extLst>
          </p:cNvPr>
          <p:cNvSpPr/>
          <p:nvPr/>
        </p:nvSpPr>
        <p:spPr>
          <a:xfrm>
            <a:off x="1" y="499524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A6A6A6"/>
                </a:solidFill>
              </a:rPr>
              <a:t>FALSE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9EE8B-04EC-2B97-E689-3CF14CD2B35F}"/>
              </a:ext>
            </a:extLst>
          </p:cNvPr>
          <p:cNvSpPr/>
          <p:nvPr/>
        </p:nvSpPr>
        <p:spPr>
          <a:xfrm>
            <a:off x="0" y="545283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A6A6A6"/>
                </a:solidFill>
              </a:rPr>
              <a:t>FALSE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2298A9-A753-CB59-5B19-61A964746C1F}"/>
              </a:ext>
            </a:extLst>
          </p:cNvPr>
          <p:cNvSpPr/>
          <p:nvPr/>
        </p:nvSpPr>
        <p:spPr>
          <a:xfrm>
            <a:off x="29736" y="5910433"/>
            <a:ext cx="94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TRUE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2B660C5-FBFC-7986-40D1-D400833FF122}"/>
              </a:ext>
            </a:extLst>
          </p:cNvPr>
          <p:cNvGraphicFramePr>
            <a:graphicFrameLocks noGrp="1"/>
          </p:cNvGraphicFramePr>
          <p:nvPr/>
        </p:nvGraphicFramePr>
        <p:xfrm>
          <a:off x="6779640" y="3585441"/>
          <a:ext cx="5073484" cy="1362706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474053">
                  <a:extLst>
                    <a:ext uri="{9D8B030D-6E8A-4147-A177-3AD203B41FA5}">
                      <a16:colId xmlns:a16="http://schemas.microsoft.com/office/drawing/2014/main" val="3673723233"/>
                    </a:ext>
                  </a:extLst>
                </a:gridCol>
                <a:gridCol w="1885417">
                  <a:extLst>
                    <a:ext uri="{9D8B030D-6E8A-4147-A177-3AD203B41FA5}">
                      <a16:colId xmlns:a16="http://schemas.microsoft.com/office/drawing/2014/main" val="2581525771"/>
                    </a:ext>
                  </a:extLst>
                </a:gridCol>
                <a:gridCol w="1714014">
                  <a:extLst>
                    <a:ext uri="{9D8B030D-6E8A-4147-A177-3AD203B41FA5}">
                      <a16:colId xmlns:a16="http://schemas.microsoft.com/office/drawing/2014/main" val="2133762246"/>
                    </a:ext>
                  </a:extLst>
                </a:gridCol>
              </a:tblGrid>
              <a:tr h="907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batch_name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Instrument_name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compound_name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05776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morphine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1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4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4E4-911C-C9D5-D572-74E4973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Captures Specific Rows</a:t>
            </a:r>
          </a:p>
        </p:txBody>
      </p:sp>
      <p:sp>
        <p:nvSpPr>
          <p:cNvPr id="3" name="Google Shape;131;p17">
            <a:extLst>
              <a:ext uri="{FF2B5EF4-FFF2-40B4-BE49-F238E27FC236}">
                <a16:creationId xmlns:a16="http://schemas.microsoft.com/office/drawing/2014/main" id="{27B1CE57-3868-5BFE-2B68-952B1F8EF1EC}"/>
              </a:ext>
            </a:extLst>
          </p:cNvPr>
          <p:cNvSpPr/>
          <p:nvPr/>
        </p:nvSpPr>
        <p:spPr>
          <a:xfrm>
            <a:off x="917242" y="2218830"/>
            <a:ext cx="9760742" cy="809030"/>
          </a:xfrm>
          <a:custGeom>
            <a:avLst/>
            <a:gdLst/>
            <a:ahLst/>
            <a:cxnLst/>
            <a:rect l="l" t="t" r="r" b="b"/>
            <a:pathLst>
              <a:path w="14544040" h="1333500" extrusionOk="0">
                <a:moveTo>
                  <a:pt x="0" y="0"/>
                </a:moveTo>
                <a:lnTo>
                  <a:pt x="14543737" y="0"/>
                </a:lnTo>
                <a:lnTo>
                  <a:pt x="14543737" y="1333348"/>
                </a:lnTo>
                <a:lnTo>
                  <a:pt x="0" y="1333348"/>
                </a:lnTo>
                <a:lnTo>
                  <a:pt x="0" y="0"/>
                </a:lnTo>
                <a:close/>
              </a:path>
            </a:pathLst>
          </a:custGeom>
          <a:solidFill>
            <a:srgbClr val="F0F2F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964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96976-330E-2C19-B881-C1036C8CB106}"/>
              </a:ext>
            </a:extLst>
          </p:cNvPr>
          <p:cNvSpPr/>
          <p:nvPr/>
        </p:nvSpPr>
        <p:spPr>
          <a:xfrm>
            <a:off x="1158351" y="2330957"/>
            <a:ext cx="945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filter(</a:t>
            </a:r>
            <a:r>
              <a:rPr lang="en-US" sz="3200" dirty="0" err="1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batch_sql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compound == “morphine”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D9AE6FF-1DE8-7DD8-B41F-7D572699FABB}"/>
              </a:ext>
            </a:extLst>
          </p:cNvPr>
          <p:cNvGraphicFramePr>
            <a:graphicFrameLocks noGrp="1"/>
          </p:cNvGraphicFramePr>
          <p:nvPr/>
        </p:nvGraphicFramePr>
        <p:xfrm>
          <a:off x="750623" y="3596723"/>
          <a:ext cx="5073484" cy="2729332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474053">
                  <a:extLst>
                    <a:ext uri="{9D8B030D-6E8A-4147-A177-3AD203B41FA5}">
                      <a16:colId xmlns:a16="http://schemas.microsoft.com/office/drawing/2014/main" val="3642991579"/>
                    </a:ext>
                  </a:extLst>
                </a:gridCol>
                <a:gridCol w="1885417">
                  <a:extLst>
                    <a:ext uri="{9D8B030D-6E8A-4147-A177-3AD203B41FA5}">
                      <a16:colId xmlns:a16="http://schemas.microsoft.com/office/drawing/2014/main" val="1650678772"/>
                    </a:ext>
                  </a:extLst>
                </a:gridCol>
                <a:gridCol w="1714014">
                  <a:extLst>
                    <a:ext uri="{9D8B030D-6E8A-4147-A177-3AD203B41FA5}">
                      <a16:colId xmlns:a16="http://schemas.microsoft.com/office/drawing/2014/main" val="412331866"/>
                    </a:ext>
                  </a:extLst>
                </a:gridCol>
              </a:tblGrid>
              <a:tr h="907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batch_name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Instrument_name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compound_name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973772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hydromorphone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102304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codeine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15883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hydrocodone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88136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b802253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morphine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9200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A43D86A-8434-D9A4-5C3A-C27E092A1FB4}"/>
              </a:ext>
            </a:extLst>
          </p:cNvPr>
          <p:cNvSpPr/>
          <p:nvPr/>
        </p:nvSpPr>
        <p:spPr>
          <a:xfrm>
            <a:off x="2" y="453764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A6A6A6"/>
                </a:solidFill>
              </a:rPr>
              <a:t>FALSE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A837A-0116-C000-97C4-C76F39F33B4E}"/>
              </a:ext>
            </a:extLst>
          </p:cNvPr>
          <p:cNvSpPr/>
          <p:nvPr/>
        </p:nvSpPr>
        <p:spPr>
          <a:xfrm>
            <a:off x="1" y="499524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A6A6A6"/>
                </a:solidFill>
              </a:rPr>
              <a:t>FALSE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9EE8B-04EC-2B97-E689-3CF14CD2B35F}"/>
              </a:ext>
            </a:extLst>
          </p:cNvPr>
          <p:cNvSpPr/>
          <p:nvPr/>
        </p:nvSpPr>
        <p:spPr>
          <a:xfrm>
            <a:off x="0" y="545283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A6A6A6"/>
                </a:solidFill>
              </a:rPr>
              <a:t>FALSE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2298A9-A753-CB59-5B19-61A964746C1F}"/>
              </a:ext>
            </a:extLst>
          </p:cNvPr>
          <p:cNvSpPr/>
          <p:nvPr/>
        </p:nvSpPr>
        <p:spPr>
          <a:xfrm>
            <a:off x="29736" y="5910433"/>
            <a:ext cx="94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TRUE</a:t>
            </a:r>
          </a:p>
        </p:txBody>
      </p:sp>
      <p:sp>
        <p:nvSpPr>
          <p:cNvPr id="4" name="Rounded Rectangular Callout 2">
            <a:extLst>
              <a:ext uri="{FF2B5EF4-FFF2-40B4-BE49-F238E27FC236}">
                <a16:creationId xmlns:a16="http://schemas.microsoft.com/office/drawing/2014/main" id="{AC18D9CB-F526-6917-5546-63A6FA501CF4}"/>
              </a:ext>
            </a:extLst>
          </p:cNvPr>
          <p:cNvSpPr/>
          <p:nvPr/>
        </p:nvSpPr>
        <p:spPr>
          <a:xfrm>
            <a:off x="6544994" y="2812358"/>
            <a:ext cx="2928396" cy="2552214"/>
          </a:xfrm>
          <a:custGeom>
            <a:avLst/>
            <a:gdLst>
              <a:gd name="connsiteX0" fmla="*/ 0 w 2928396"/>
              <a:gd name="connsiteY0" fmla="*/ 285509 h 1713022"/>
              <a:gd name="connsiteX1" fmla="*/ 285509 w 2928396"/>
              <a:gd name="connsiteY1" fmla="*/ 0 h 1713022"/>
              <a:gd name="connsiteX2" fmla="*/ 488066 w 2928396"/>
              <a:gd name="connsiteY2" fmla="*/ 0 h 1713022"/>
              <a:gd name="connsiteX3" fmla="*/ 1050884 w 2928396"/>
              <a:gd name="connsiteY3" fmla="*/ -839192 h 1713022"/>
              <a:gd name="connsiteX4" fmla="*/ 1220165 w 2928396"/>
              <a:gd name="connsiteY4" fmla="*/ 0 h 1713022"/>
              <a:gd name="connsiteX5" fmla="*/ 2642887 w 2928396"/>
              <a:gd name="connsiteY5" fmla="*/ 0 h 1713022"/>
              <a:gd name="connsiteX6" fmla="*/ 2928396 w 2928396"/>
              <a:gd name="connsiteY6" fmla="*/ 285509 h 1713022"/>
              <a:gd name="connsiteX7" fmla="*/ 2928396 w 2928396"/>
              <a:gd name="connsiteY7" fmla="*/ 285504 h 1713022"/>
              <a:gd name="connsiteX8" fmla="*/ 2928396 w 2928396"/>
              <a:gd name="connsiteY8" fmla="*/ 285504 h 1713022"/>
              <a:gd name="connsiteX9" fmla="*/ 2928396 w 2928396"/>
              <a:gd name="connsiteY9" fmla="*/ 713759 h 1713022"/>
              <a:gd name="connsiteX10" fmla="*/ 2928396 w 2928396"/>
              <a:gd name="connsiteY10" fmla="*/ 1427513 h 1713022"/>
              <a:gd name="connsiteX11" fmla="*/ 2642887 w 2928396"/>
              <a:gd name="connsiteY11" fmla="*/ 1713022 h 1713022"/>
              <a:gd name="connsiteX12" fmla="*/ 1220165 w 2928396"/>
              <a:gd name="connsiteY12" fmla="*/ 1713022 h 1713022"/>
              <a:gd name="connsiteX13" fmla="*/ 488066 w 2928396"/>
              <a:gd name="connsiteY13" fmla="*/ 1713022 h 1713022"/>
              <a:gd name="connsiteX14" fmla="*/ 488066 w 2928396"/>
              <a:gd name="connsiteY14" fmla="*/ 1713022 h 1713022"/>
              <a:gd name="connsiteX15" fmla="*/ 285509 w 2928396"/>
              <a:gd name="connsiteY15" fmla="*/ 1713022 h 1713022"/>
              <a:gd name="connsiteX16" fmla="*/ 0 w 2928396"/>
              <a:gd name="connsiteY16" fmla="*/ 1427513 h 1713022"/>
              <a:gd name="connsiteX17" fmla="*/ 0 w 2928396"/>
              <a:gd name="connsiteY17" fmla="*/ 713759 h 1713022"/>
              <a:gd name="connsiteX18" fmla="*/ 0 w 2928396"/>
              <a:gd name="connsiteY18" fmla="*/ 285504 h 1713022"/>
              <a:gd name="connsiteX19" fmla="*/ 0 w 2928396"/>
              <a:gd name="connsiteY19" fmla="*/ 285504 h 1713022"/>
              <a:gd name="connsiteX20" fmla="*/ 0 w 2928396"/>
              <a:gd name="connsiteY20" fmla="*/ 285509 h 1713022"/>
              <a:gd name="connsiteX0" fmla="*/ 0 w 2928396"/>
              <a:gd name="connsiteY0" fmla="*/ 1124701 h 2552214"/>
              <a:gd name="connsiteX1" fmla="*/ 285509 w 2928396"/>
              <a:gd name="connsiteY1" fmla="*/ 839192 h 2552214"/>
              <a:gd name="connsiteX2" fmla="*/ 904754 w 2928396"/>
              <a:gd name="connsiteY2" fmla="*/ 862342 h 2552214"/>
              <a:gd name="connsiteX3" fmla="*/ 1050884 w 2928396"/>
              <a:gd name="connsiteY3" fmla="*/ 0 h 2552214"/>
              <a:gd name="connsiteX4" fmla="*/ 1220165 w 2928396"/>
              <a:gd name="connsiteY4" fmla="*/ 839192 h 2552214"/>
              <a:gd name="connsiteX5" fmla="*/ 2642887 w 2928396"/>
              <a:gd name="connsiteY5" fmla="*/ 839192 h 2552214"/>
              <a:gd name="connsiteX6" fmla="*/ 2928396 w 2928396"/>
              <a:gd name="connsiteY6" fmla="*/ 1124701 h 2552214"/>
              <a:gd name="connsiteX7" fmla="*/ 2928396 w 2928396"/>
              <a:gd name="connsiteY7" fmla="*/ 1124696 h 2552214"/>
              <a:gd name="connsiteX8" fmla="*/ 2928396 w 2928396"/>
              <a:gd name="connsiteY8" fmla="*/ 1124696 h 2552214"/>
              <a:gd name="connsiteX9" fmla="*/ 2928396 w 2928396"/>
              <a:gd name="connsiteY9" fmla="*/ 1552951 h 2552214"/>
              <a:gd name="connsiteX10" fmla="*/ 2928396 w 2928396"/>
              <a:gd name="connsiteY10" fmla="*/ 2266705 h 2552214"/>
              <a:gd name="connsiteX11" fmla="*/ 2642887 w 2928396"/>
              <a:gd name="connsiteY11" fmla="*/ 2552214 h 2552214"/>
              <a:gd name="connsiteX12" fmla="*/ 1220165 w 2928396"/>
              <a:gd name="connsiteY12" fmla="*/ 2552214 h 2552214"/>
              <a:gd name="connsiteX13" fmla="*/ 488066 w 2928396"/>
              <a:gd name="connsiteY13" fmla="*/ 2552214 h 2552214"/>
              <a:gd name="connsiteX14" fmla="*/ 488066 w 2928396"/>
              <a:gd name="connsiteY14" fmla="*/ 2552214 h 2552214"/>
              <a:gd name="connsiteX15" fmla="*/ 285509 w 2928396"/>
              <a:gd name="connsiteY15" fmla="*/ 2552214 h 2552214"/>
              <a:gd name="connsiteX16" fmla="*/ 0 w 2928396"/>
              <a:gd name="connsiteY16" fmla="*/ 2266705 h 2552214"/>
              <a:gd name="connsiteX17" fmla="*/ 0 w 2928396"/>
              <a:gd name="connsiteY17" fmla="*/ 1552951 h 2552214"/>
              <a:gd name="connsiteX18" fmla="*/ 0 w 2928396"/>
              <a:gd name="connsiteY18" fmla="*/ 1124696 h 2552214"/>
              <a:gd name="connsiteX19" fmla="*/ 0 w 2928396"/>
              <a:gd name="connsiteY19" fmla="*/ 1124696 h 2552214"/>
              <a:gd name="connsiteX20" fmla="*/ 0 w 2928396"/>
              <a:gd name="connsiteY20" fmla="*/ 1124701 h 255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8396" h="2552214">
                <a:moveTo>
                  <a:pt x="0" y="1124701"/>
                </a:moveTo>
                <a:cubicBezTo>
                  <a:pt x="0" y="967019"/>
                  <a:pt x="127827" y="839192"/>
                  <a:pt x="285509" y="839192"/>
                </a:cubicBezTo>
                <a:lnTo>
                  <a:pt x="904754" y="862342"/>
                </a:lnTo>
                <a:lnTo>
                  <a:pt x="1050884" y="0"/>
                </a:lnTo>
                <a:lnTo>
                  <a:pt x="1220165" y="839192"/>
                </a:lnTo>
                <a:lnTo>
                  <a:pt x="2642887" y="839192"/>
                </a:lnTo>
                <a:cubicBezTo>
                  <a:pt x="2800569" y="839192"/>
                  <a:pt x="2928396" y="967019"/>
                  <a:pt x="2928396" y="1124701"/>
                </a:cubicBezTo>
                <a:lnTo>
                  <a:pt x="2928396" y="1124696"/>
                </a:lnTo>
                <a:lnTo>
                  <a:pt x="2928396" y="1124696"/>
                </a:lnTo>
                <a:lnTo>
                  <a:pt x="2928396" y="1552951"/>
                </a:lnTo>
                <a:lnTo>
                  <a:pt x="2928396" y="2266705"/>
                </a:lnTo>
                <a:cubicBezTo>
                  <a:pt x="2928396" y="2424387"/>
                  <a:pt x="2800569" y="2552214"/>
                  <a:pt x="2642887" y="2552214"/>
                </a:cubicBezTo>
                <a:lnTo>
                  <a:pt x="1220165" y="2552214"/>
                </a:lnTo>
                <a:lnTo>
                  <a:pt x="488066" y="2552214"/>
                </a:lnTo>
                <a:lnTo>
                  <a:pt x="488066" y="2552214"/>
                </a:lnTo>
                <a:lnTo>
                  <a:pt x="285509" y="2552214"/>
                </a:lnTo>
                <a:cubicBezTo>
                  <a:pt x="127827" y="2552214"/>
                  <a:pt x="0" y="2424387"/>
                  <a:pt x="0" y="2266705"/>
                </a:cubicBezTo>
                <a:lnTo>
                  <a:pt x="0" y="1552951"/>
                </a:lnTo>
                <a:lnTo>
                  <a:pt x="0" y="1124696"/>
                </a:lnTo>
                <a:lnTo>
                  <a:pt x="0" y="1124696"/>
                </a:lnTo>
                <a:lnTo>
                  <a:pt x="0" y="112470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24;p34">
            <a:extLst>
              <a:ext uri="{FF2B5EF4-FFF2-40B4-BE49-F238E27FC236}">
                <a16:creationId xmlns:a16="http://schemas.microsoft.com/office/drawing/2014/main" id="{89F8890F-4624-E479-0B11-2EC91ED4CAB4}"/>
              </a:ext>
            </a:extLst>
          </p:cNvPr>
          <p:cNvSpPr txBox="1"/>
          <p:nvPr/>
        </p:nvSpPr>
        <p:spPr>
          <a:xfrm>
            <a:off x="6700174" y="3669674"/>
            <a:ext cx="2618036" cy="151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4" rIns="0" bIns="0" anchor="t" anchorCtr="0">
            <a:noAutofit/>
          </a:bodyPr>
          <a:lstStyle/>
          <a:p>
            <a:pPr marL="8164" algn="ctr">
              <a:lnSpc>
                <a:spcPct val="116753"/>
              </a:lnSpc>
            </a:pPr>
            <a:r>
              <a:rPr lang="en-US" sz="2062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= sets</a:t>
            </a:r>
            <a:endParaRPr sz="2062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84" algn="ctr">
              <a:lnSpc>
                <a:spcPct val="116753"/>
              </a:lnSpc>
            </a:pPr>
            <a:r>
              <a:rPr lang="en-US" sz="2062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(returns nothing)</a:t>
            </a:r>
            <a:endParaRPr sz="2062" dirty="0">
              <a:latin typeface="Calibri"/>
              <a:ea typeface="Calibri"/>
              <a:cs typeface="Calibri"/>
              <a:sym typeface="Calibri"/>
            </a:endParaRPr>
          </a:p>
          <a:p>
            <a:pPr marL="7823" algn="ctr">
              <a:lnSpc>
                <a:spcPct val="116753"/>
              </a:lnSpc>
              <a:spcBef>
                <a:spcPts val="747"/>
              </a:spcBef>
            </a:pPr>
            <a:r>
              <a:rPr lang="en-US" sz="2062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== tests if equal</a:t>
            </a:r>
            <a:endParaRPr sz="2062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lnSpc>
                <a:spcPct val="116753"/>
              </a:lnSpc>
            </a:pPr>
            <a:r>
              <a:rPr lang="en-US" sz="2062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(returns TRUE or FALSE)</a:t>
            </a:r>
            <a:endParaRPr sz="2062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ounded Rectangular Callout 2">
            <a:extLst>
              <a:ext uri="{FF2B5EF4-FFF2-40B4-BE49-F238E27FC236}">
                <a16:creationId xmlns:a16="http://schemas.microsoft.com/office/drawing/2014/main" id="{052CF092-5587-EED7-E6DA-2BFB189C72A3}"/>
              </a:ext>
            </a:extLst>
          </p:cNvPr>
          <p:cNvSpPr/>
          <p:nvPr/>
        </p:nvSpPr>
        <p:spPr>
          <a:xfrm rot="10800000" flipH="1">
            <a:off x="8009192" y="405859"/>
            <a:ext cx="3220449" cy="1785377"/>
          </a:xfrm>
          <a:custGeom>
            <a:avLst/>
            <a:gdLst>
              <a:gd name="connsiteX0" fmla="*/ 0 w 2928396"/>
              <a:gd name="connsiteY0" fmla="*/ 285509 h 1713022"/>
              <a:gd name="connsiteX1" fmla="*/ 285509 w 2928396"/>
              <a:gd name="connsiteY1" fmla="*/ 0 h 1713022"/>
              <a:gd name="connsiteX2" fmla="*/ 488066 w 2928396"/>
              <a:gd name="connsiteY2" fmla="*/ 0 h 1713022"/>
              <a:gd name="connsiteX3" fmla="*/ 1050884 w 2928396"/>
              <a:gd name="connsiteY3" fmla="*/ -839192 h 1713022"/>
              <a:gd name="connsiteX4" fmla="*/ 1220165 w 2928396"/>
              <a:gd name="connsiteY4" fmla="*/ 0 h 1713022"/>
              <a:gd name="connsiteX5" fmla="*/ 2642887 w 2928396"/>
              <a:gd name="connsiteY5" fmla="*/ 0 h 1713022"/>
              <a:gd name="connsiteX6" fmla="*/ 2928396 w 2928396"/>
              <a:gd name="connsiteY6" fmla="*/ 285509 h 1713022"/>
              <a:gd name="connsiteX7" fmla="*/ 2928396 w 2928396"/>
              <a:gd name="connsiteY7" fmla="*/ 285504 h 1713022"/>
              <a:gd name="connsiteX8" fmla="*/ 2928396 w 2928396"/>
              <a:gd name="connsiteY8" fmla="*/ 285504 h 1713022"/>
              <a:gd name="connsiteX9" fmla="*/ 2928396 w 2928396"/>
              <a:gd name="connsiteY9" fmla="*/ 713759 h 1713022"/>
              <a:gd name="connsiteX10" fmla="*/ 2928396 w 2928396"/>
              <a:gd name="connsiteY10" fmla="*/ 1427513 h 1713022"/>
              <a:gd name="connsiteX11" fmla="*/ 2642887 w 2928396"/>
              <a:gd name="connsiteY11" fmla="*/ 1713022 h 1713022"/>
              <a:gd name="connsiteX12" fmla="*/ 1220165 w 2928396"/>
              <a:gd name="connsiteY12" fmla="*/ 1713022 h 1713022"/>
              <a:gd name="connsiteX13" fmla="*/ 488066 w 2928396"/>
              <a:gd name="connsiteY13" fmla="*/ 1713022 h 1713022"/>
              <a:gd name="connsiteX14" fmla="*/ 488066 w 2928396"/>
              <a:gd name="connsiteY14" fmla="*/ 1713022 h 1713022"/>
              <a:gd name="connsiteX15" fmla="*/ 285509 w 2928396"/>
              <a:gd name="connsiteY15" fmla="*/ 1713022 h 1713022"/>
              <a:gd name="connsiteX16" fmla="*/ 0 w 2928396"/>
              <a:gd name="connsiteY16" fmla="*/ 1427513 h 1713022"/>
              <a:gd name="connsiteX17" fmla="*/ 0 w 2928396"/>
              <a:gd name="connsiteY17" fmla="*/ 713759 h 1713022"/>
              <a:gd name="connsiteX18" fmla="*/ 0 w 2928396"/>
              <a:gd name="connsiteY18" fmla="*/ 285504 h 1713022"/>
              <a:gd name="connsiteX19" fmla="*/ 0 w 2928396"/>
              <a:gd name="connsiteY19" fmla="*/ 285504 h 1713022"/>
              <a:gd name="connsiteX20" fmla="*/ 0 w 2928396"/>
              <a:gd name="connsiteY20" fmla="*/ 285509 h 1713022"/>
              <a:gd name="connsiteX0" fmla="*/ 0 w 2928396"/>
              <a:gd name="connsiteY0" fmla="*/ 1124701 h 2552214"/>
              <a:gd name="connsiteX1" fmla="*/ 285509 w 2928396"/>
              <a:gd name="connsiteY1" fmla="*/ 839192 h 2552214"/>
              <a:gd name="connsiteX2" fmla="*/ 904754 w 2928396"/>
              <a:gd name="connsiteY2" fmla="*/ 862342 h 2552214"/>
              <a:gd name="connsiteX3" fmla="*/ 1050884 w 2928396"/>
              <a:gd name="connsiteY3" fmla="*/ 0 h 2552214"/>
              <a:gd name="connsiteX4" fmla="*/ 1220165 w 2928396"/>
              <a:gd name="connsiteY4" fmla="*/ 839192 h 2552214"/>
              <a:gd name="connsiteX5" fmla="*/ 2642887 w 2928396"/>
              <a:gd name="connsiteY5" fmla="*/ 839192 h 2552214"/>
              <a:gd name="connsiteX6" fmla="*/ 2928396 w 2928396"/>
              <a:gd name="connsiteY6" fmla="*/ 1124701 h 2552214"/>
              <a:gd name="connsiteX7" fmla="*/ 2928396 w 2928396"/>
              <a:gd name="connsiteY7" fmla="*/ 1124696 h 2552214"/>
              <a:gd name="connsiteX8" fmla="*/ 2928396 w 2928396"/>
              <a:gd name="connsiteY8" fmla="*/ 1124696 h 2552214"/>
              <a:gd name="connsiteX9" fmla="*/ 2928396 w 2928396"/>
              <a:gd name="connsiteY9" fmla="*/ 1552951 h 2552214"/>
              <a:gd name="connsiteX10" fmla="*/ 2928396 w 2928396"/>
              <a:gd name="connsiteY10" fmla="*/ 2266705 h 2552214"/>
              <a:gd name="connsiteX11" fmla="*/ 2642887 w 2928396"/>
              <a:gd name="connsiteY11" fmla="*/ 2552214 h 2552214"/>
              <a:gd name="connsiteX12" fmla="*/ 1220165 w 2928396"/>
              <a:gd name="connsiteY12" fmla="*/ 2552214 h 2552214"/>
              <a:gd name="connsiteX13" fmla="*/ 488066 w 2928396"/>
              <a:gd name="connsiteY13" fmla="*/ 2552214 h 2552214"/>
              <a:gd name="connsiteX14" fmla="*/ 488066 w 2928396"/>
              <a:gd name="connsiteY14" fmla="*/ 2552214 h 2552214"/>
              <a:gd name="connsiteX15" fmla="*/ 285509 w 2928396"/>
              <a:gd name="connsiteY15" fmla="*/ 2552214 h 2552214"/>
              <a:gd name="connsiteX16" fmla="*/ 0 w 2928396"/>
              <a:gd name="connsiteY16" fmla="*/ 2266705 h 2552214"/>
              <a:gd name="connsiteX17" fmla="*/ 0 w 2928396"/>
              <a:gd name="connsiteY17" fmla="*/ 1552951 h 2552214"/>
              <a:gd name="connsiteX18" fmla="*/ 0 w 2928396"/>
              <a:gd name="connsiteY18" fmla="*/ 1124696 h 2552214"/>
              <a:gd name="connsiteX19" fmla="*/ 0 w 2928396"/>
              <a:gd name="connsiteY19" fmla="*/ 1124696 h 2552214"/>
              <a:gd name="connsiteX20" fmla="*/ 0 w 2928396"/>
              <a:gd name="connsiteY20" fmla="*/ 1124701 h 255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28396" h="2552214">
                <a:moveTo>
                  <a:pt x="0" y="1124701"/>
                </a:moveTo>
                <a:cubicBezTo>
                  <a:pt x="0" y="967019"/>
                  <a:pt x="127827" y="839192"/>
                  <a:pt x="285509" y="839192"/>
                </a:cubicBezTo>
                <a:lnTo>
                  <a:pt x="904754" y="862342"/>
                </a:lnTo>
                <a:lnTo>
                  <a:pt x="1050884" y="0"/>
                </a:lnTo>
                <a:lnTo>
                  <a:pt x="1220165" y="839192"/>
                </a:lnTo>
                <a:lnTo>
                  <a:pt x="2642887" y="839192"/>
                </a:lnTo>
                <a:cubicBezTo>
                  <a:pt x="2800569" y="839192"/>
                  <a:pt x="2928396" y="967019"/>
                  <a:pt x="2928396" y="1124701"/>
                </a:cubicBezTo>
                <a:lnTo>
                  <a:pt x="2928396" y="1124696"/>
                </a:lnTo>
                <a:lnTo>
                  <a:pt x="2928396" y="1124696"/>
                </a:lnTo>
                <a:lnTo>
                  <a:pt x="2928396" y="1552951"/>
                </a:lnTo>
                <a:lnTo>
                  <a:pt x="2928396" y="2266705"/>
                </a:lnTo>
                <a:cubicBezTo>
                  <a:pt x="2928396" y="2424387"/>
                  <a:pt x="2800569" y="2552214"/>
                  <a:pt x="2642887" y="2552214"/>
                </a:cubicBezTo>
                <a:lnTo>
                  <a:pt x="1220165" y="2552214"/>
                </a:lnTo>
                <a:lnTo>
                  <a:pt x="488066" y="2552214"/>
                </a:lnTo>
                <a:lnTo>
                  <a:pt x="488066" y="2552214"/>
                </a:lnTo>
                <a:lnTo>
                  <a:pt x="285509" y="2552214"/>
                </a:lnTo>
                <a:cubicBezTo>
                  <a:pt x="127827" y="2552214"/>
                  <a:pt x="0" y="2424387"/>
                  <a:pt x="0" y="2266705"/>
                </a:cubicBezTo>
                <a:lnTo>
                  <a:pt x="0" y="1552951"/>
                </a:lnTo>
                <a:lnTo>
                  <a:pt x="0" y="1124696"/>
                </a:lnTo>
                <a:lnTo>
                  <a:pt x="0" y="1124696"/>
                </a:lnTo>
                <a:lnTo>
                  <a:pt x="0" y="112470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24;p34">
            <a:extLst>
              <a:ext uri="{FF2B5EF4-FFF2-40B4-BE49-F238E27FC236}">
                <a16:creationId xmlns:a16="http://schemas.microsoft.com/office/drawing/2014/main" id="{77F980AA-D20E-D557-A9C2-4BCAF1379708}"/>
              </a:ext>
            </a:extLst>
          </p:cNvPr>
          <p:cNvSpPr txBox="1"/>
          <p:nvPr/>
        </p:nvSpPr>
        <p:spPr>
          <a:xfrm>
            <a:off x="8144682" y="445472"/>
            <a:ext cx="2949467" cy="104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4" rIns="0" bIns="0" anchor="t" anchorCtr="0">
            <a:noAutofit/>
          </a:bodyPr>
          <a:lstStyle/>
          <a:p>
            <a:pPr marL="8164" algn="ctr">
              <a:lnSpc>
                <a:spcPct val="116753"/>
              </a:lnSpc>
            </a:pPr>
            <a:r>
              <a:rPr lang="en-US" sz="2062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Values coded as character strings must be surrounded by quotes</a:t>
            </a:r>
            <a:endParaRPr sz="2062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3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B042-9A53-45CB-F5BF-9D5B9600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Tests Commonly Used with Filter()</a:t>
            </a:r>
          </a:p>
        </p:txBody>
      </p:sp>
      <p:graphicFrame>
        <p:nvGraphicFramePr>
          <p:cNvPr id="4" name="Google Shape;344;p36">
            <a:extLst>
              <a:ext uri="{FF2B5EF4-FFF2-40B4-BE49-F238E27FC236}">
                <a16:creationId xmlns:a16="http://schemas.microsoft.com/office/drawing/2014/main" id="{4676D344-0042-1B57-1BD2-5B368890BB7B}"/>
              </a:ext>
            </a:extLst>
          </p:cNvPr>
          <p:cNvGraphicFramePr/>
          <p:nvPr/>
        </p:nvGraphicFramePr>
        <p:xfrm>
          <a:off x="2687324" y="2084832"/>
          <a:ext cx="7268900" cy="45521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6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39"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solidFill>
                            <a:srgbClr val="D6D6D6"/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 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&lt; </a:t>
                      </a: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y</a:t>
                      </a:r>
                      <a:endParaRPr sz="28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38879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Less than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509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solidFill>
                            <a:srgbClr val="D6D6D6"/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 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&gt; </a:t>
                      </a: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y</a:t>
                      </a:r>
                      <a:endParaRPr sz="28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36964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Greater than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7728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solidFill>
                            <a:srgbClr val="D6D6D6"/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 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== </a:t>
                      </a: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y</a:t>
                      </a:r>
                      <a:endParaRPr sz="28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41210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Equal to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5813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solidFill>
                            <a:srgbClr val="D6D6D6"/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 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&lt;= </a:t>
                      </a: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y</a:t>
                      </a:r>
                      <a:endParaRPr sz="28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39281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Less than or equal to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884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6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solidFill>
                            <a:srgbClr val="D6D6D6"/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 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&gt;= </a:t>
                      </a: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y</a:t>
                      </a:r>
                      <a:endParaRPr sz="28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37353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Greater than or equal to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8504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solidFill>
                            <a:srgbClr val="D6D6D6"/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 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!= </a:t>
                      </a: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y</a:t>
                      </a:r>
                      <a:endParaRPr sz="28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41973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Not equal to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6576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solidFill>
                            <a:srgbClr val="D6D6D6"/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 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%in% </a:t>
                      </a:r>
                      <a:r>
                        <a:rPr lang="en-US" sz="2800" b="0" i="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y</a:t>
                      </a:r>
                      <a:endParaRPr sz="28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40058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Group membership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4272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is.na(</a:t>
                      </a:r>
                      <a:r>
                        <a:rPr lang="en-US" sz="2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)</a:t>
                      </a:r>
                      <a:endParaRPr sz="2800" u="none" strike="noStrike" cap="none" dirty="0"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38129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Is NA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57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987"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!is.na(</a:t>
                      </a:r>
                      <a:r>
                        <a:rPr lang="en-US" sz="2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x</a:t>
                      </a:r>
                      <a:r>
                        <a:rPr lang="en-US" sz="2800" u="none" strike="noStrike" cap="none" dirty="0">
                          <a:latin typeface="Consolas" panose="020B0609020204030204" pitchFamily="49" charset="0"/>
                          <a:ea typeface="Courier New"/>
                          <a:cs typeface="Consolas" panose="020B0609020204030204" pitchFamily="49" charset="0"/>
                          <a:sym typeface="Courier New"/>
                        </a:rPr>
                        <a:t>)</a:t>
                      </a:r>
                      <a:endParaRPr sz="2800" u="none" strike="noStrike" cap="none" dirty="0">
                        <a:latin typeface="Consolas" panose="020B0609020204030204" pitchFamily="49" charset="0"/>
                        <a:ea typeface="Courier New"/>
                        <a:cs typeface="Consolas" panose="020B0609020204030204" pitchFamily="49" charset="0"/>
                        <a:sym typeface="Courier New"/>
                      </a:endParaRPr>
                    </a:p>
                  </a:txBody>
                  <a:tcPr marL="0" marR="0" marT="35813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cap="none" dirty="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Is not NA</a:t>
                      </a:r>
                      <a:endParaRPr sz="2500" u="none" strike="noStrike" cap="none" dirty="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6964" marB="0">
                    <a:lnL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9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7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D30E-15F1-0257-10B5-0A2BBB7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(|&gt; ) Helps Organize Sequential Data Manipulation Activities</a:t>
            </a: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9D16ADD2-4512-28E3-B69E-CD8151D63CAB}"/>
              </a:ext>
            </a:extLst>
          </p:cNvPr>
          <p:cNvSpPr/>
          <p:nvPr/>
        </p:nvSpPr>
        <p:spPr>
          <a:xfrm>
            <a:off x="2123089" y="2238179"/>
            <a:ext cx="4298731" cy="1261241"/>
          </a:xfrm>
          <a:prstGeom prst="uturnArrow">
            <a:avLst>
              <a:gd name="adj1" fmla="val 31667"/>
              <a:gd name="adj2" fmla="val 25000"/>
              <a:gd name="adj3" fmla="val 33333"/>
              <a:gd name="adj4" fmla="val 35417"/>
              <a:gd name="adj5" fmla="val 100000"/>
            </a:avLst>
          </a:prstGeom>
          <a:solidFill>
            <a:srgbClr val="8DB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A6EBA-4C20-847E-E793-38AE736FAB4A}"/>
              </a:ext>
            </a:extLst>
          </p:cNvPr>
          <p:cNvSpPr/>
          <p:nvPr/>
        </p:nvSpPr>
        <p:spPr>
          <a:xfrm>
            <a:off x="4025013" y="3499420"/>
            <a:ext cx="741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filter(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____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concentration &gt; 0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0FB3F-0148-1CBB-2DFB-336FC772B85F}"/>
              </a:ext>
            </a:extLst>
          </p:cNvPr>
          <p:cNvSpPr/>
          <p:nvPr/>
        </p:nvSpPr>
        <p:spPr>
          <a:xfrm>
            <a:off x="1436939" y="3499420"/>
            <a:ext cx="1759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sample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A0203-0E04-771A-E474-60EF4EE28990}"/>
              </a:ext>
            </a:extLst>
          </p:cNvPr>
          <p:cNvSpPr/>
          <p:nvPr/>
        </p:nvSpPr>
        <p:spPr>
          <a:xfrm>
            <a:off x="1339268" y="4914008"/>
            <a:ext cx="8490531" cy="1524437"/>
          </a:xfrm>
          <a:prstGeom prst="rect">
            <a:avLst/>
          </a:prstGeom>
          <a:solidFill>
            <a:srgbClr val="F0F2F4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CF2D7-C5E9-30B1-C309-A10BF8611D7A}"/>
              </a:ext>
            </a:extLst>
          </p:cNvPr>
          <p:cNvSpPr/>
          <p:nvPr/>
        </p:nvSpPr>
        <p:spPr>
          <a:xfrm>
            <a:off x="1444699" y="4974681"/>
            <a:ext cx="7643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filter(sample, concentration &gt; 0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</a:t>
            </a:r>
            <a:endParaRPr lang="en-US" sz="3200" dirty="0">
              <a:latin typeface="Consolas" panose="020B0609020204030204" pitchFamily="49" charset="0"/>
              <a:ea typeface="Courier New"/>
              <a:cs typeface="Courier 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2563B-89D4-D34D-CA89-0404FE4C06E9}"/>
              </a:ext>
            </a:extLst>
          </p:cNvPr>
          <p:cNvSpPr/>
          <p:nvPr/>
        </p:nvSpPr>
        <p:spPr>
          <a:xfrm>
            <a:off x="1444699" y="5620129"/>
            <a:ext cx="8095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sample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32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|&gt; filter(concentration &gt; 0)</a:t>
            </a:r>
            <a:endParaRPr lang="en-US" sz="3200" dirty="0">
              <a:latin typeface="Consolas" panose="020B0609020204030204" pitchFamily="49" charset="0"/>
              <a:ea typeface="Courier New"/>
              <a:cs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2884F0-56E1-C354-26C1-1D56BDD3BCC1}"/>
              </a:ext>
            </a:extLst>
          </p:cNvPr>
          <p:cNvSpPr/>
          <p:nvPr/>
        </p:nvSpPr>
        <p:spPr>
          <a:xfrm>
            <a:off x="3260610" y="3499420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ea typeface="Courier New"/>
                <a:cs typeface="Courier New"/>
              </a:rPr>
              <a:t>|&gt;</a:t>
            </a:r>
          </a:p>
        </p:txBody>
      </p:sp>
    </p:spTree>
    <p:extLst>
      <p:ext uri="{BB962C8B-B14F-4D97-AF65-F5344CB8AC3E}">
        <p14:creationId xmlns:p14="http://schemas.microsoft.com/office/powerpoint/2010/main" val="1228041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D30E-15F1-0257-10B5-0A2BBB7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(|&gt; ) Helps Organize Sequential Data Manipulation Activities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A0203-0E04-771A-E474-60EF4EE28990}"/>
              </a:ext>
            </a:extLst>
          </p:cNvPr>
          <p:cNvSpPr/>
          <p:nvPr/>
        </p:nvSpPr>
        <p:spPr>
          <a:xfrm>
            <a:off x="1024128" y="2574234"/>
            <a:ext cx="9561443" cy="2286000"/>
          </a:xfrm>
          <a:prstGeom prst="rect">
            <a:avLst/>
          </a:prstGeom>
          <a:solidFill>
            <a:srgbClr val="F0F2F4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</a:rPr>
              <a:t>sample_subset</a:t>
            </a:r>
            <a:r>
              <a:rPr lang="en-US" sz="3200" dirty="0">
                <a:solidFill>
                  <a:schemeClr val="tx1"/>
                </a:solidFill>
              </a:rPr>
              <a:t> &lt;- </a:t>
            </a:r>
            <a:r>
              <a:rPr lang="en-US" sz="3200" dirty="0" err="1">
                <a:solidFill>
                  <a:schemeClr val="tx1"/>
                </a:solidFill>
              </a:rPr>
              <a:t>sample_sql</a:t>
            </a:r>
            <a:r>
              <a:rPr lang="en-US" sz="3200" dirty="0">
                <a:solidFill>
                  <a:schemeClr val="tx1"/>
                </a:solidFill>
              </a:rPr>
              <a:t> |&gt;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filter(</a:t>
            </a:r>
            <a:r>
              <a:rPr lang="en-US" sz="3200" dirty="0" err="1">
                <a:solidFill>
                  <a:schemeClr val="tx1"/>
                </a:solidFill>
              </a:rPr>
              <a:t>sample_type</a:t>
            </a:r>
            <a:r>
              <a:rPr lang="en-US" sz="3200" dirty="0">
                <a:solidFill>
                  <a:schemeClr val="tx1"/>
                </a:solidFill>
              </a:rPr>
              <a:t> == "standard") |&gt;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select(</a:t>
            </a:r>
            <a:r>
              <a:rPr lang="en-US" sz="3200" dirty="0" err="1">
                <a:solidFill>
                  <a:schemeClr val="tx1"/>
                </a:solidFill>
              </a:rPr>
              <a:t>sample_name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compound_name</a:t>
            </a:r>
            <a:r>
              <a:rPr lang="en-US" sz="3200" dirty="0">
                <a:solidFill>
                  <a:schemeClr val="tx1"/>
                </a:solidFill>
              </a:rPr>
              <a:t>, concentration,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	   </a:t>
            </a:r>
            <a:r>
              <a:rPr lang="en-US" sz="3200" dirty="0" err="1">
                <a:solidFill>
                  <a:schemeClr val="tx1"/>
                </a:solidFill>
              </a:rPr>
              <a:t>expected_concentration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671B1-D78F-550B-AC4F-17CCCD0895A4}"/>
              </a:ext>
            </a:extLst>
          </p:cNvPr>
          <p:cNvSpPr txBox="1"/>
          <p:nvPr/>
        </p:nvSpPr>
        <p:spPr>
          <a:xfrm>
            <a:off x="711243" y="5349636"/>
            <a:ext cx="1018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Sequence filter() and select() to create a subset of the data </a:t>
            </a:r>
          </a:p>
        </p:txBody>
      </p:sp>
    </p:spTree>
    <p:extLst>
      <p:ext uri="{BB962C8B-B14F-4D97-AF65-F5344CB8AC3E}">
        <p14:creationId xmlns:p14="http://schemas.microsoft.com/office/powerpoint/2010/main" val="161709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B066-8FA7-62C6-A093-60BE7D25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Connections and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647A-3629-B309-36B0-3FD69DF9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objects in R are NOT data frames but contain the query to retrieve the relevant data</a:t>
            </a:r>
          </a:p>
          <a:p>
            <a:r>
              <a:rPr lang="en-US" dirty="0"/>
              <a:t>Allow transformation and analysis of data without using memory</a:t>
            </a:r>
          </a:p>
          <a:p>
            <a:r>
              <a:rPr lang="en-US" dirty="0"/>
              <a:t>Data can be brought into environment as a data frame using connect()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1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D30E-15F1-0257-10B5-0A2BBB7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 will retrieve data into a data 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A0203-0E04-771A-E474-60EF4EE28990}"/>
              </a:ext>
            </a:extLst>
          </p:cNvPr>
          <p:cNvSpPr/>
          <p:nvPr/>
        </p:nvSpPr>
        <p:spPr>
          <a:xfrm>
            <a:off x="778565" y="2932043"/>
            <a:ext cx="10634870" cy="1709530"/>
          </a:xfrm>
          <a:prstGeom prst="rect">
            <a:avLst/>
          </a:prstGeom>
          <a:solidFill>
            <a:srgbClr val="F0F2F4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sample_subset</a:t>
            </a:r>
            <a:r>
              <a:rPr lang="en-US" sz="2400" dirty="0">
                <a:solidFill>
                  <a:schemeClr val="tx1"/>
                </a:solidFill>
              </a:rPr>
              <a:t> &lt;- </a:t>
            </a:r>
            <a:r>
              <a:rPr lang="en-US" sz="2400" dirty="0" err="1">
                <a:solidFill>
                  <a:schemeClr val="tx1"/>
                </a:solidFill>
              </a:rPr>
              <a:t>sample_sql</a:t>
            </a:r>
            <a:r>
              <a:rPr lang="en-US" sz="2400" dirty="0">
                <a:solidFill>
                  <a:schemeClr val="tx1"/>
                </a:solidFill>
              </a:rPr>
              <a:t> |&gt;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filter(</a:t>
            </a:r>
            <a:r>
              <a:rPr lang="en-US" sz="2400" dirty="0" err="1">
                <a:solidFill>
                  <a:schemeClr val="tx1"/>
                </a:solidFill>
              </a:rPr>
              <a:t>sample_type</a:t>
            </a:r>
            <a:r>
              <a:rPr lang="en-US" sz="2400" dirty="0">
                <a:solidFill>
                  <a:schemeClr val="tx1"/>
                </a:solidFill>
              </a:rPr>
              <a:t> == "unknown", </a:t>
            </a:r>
            <a:r>
              <a:rPr lang="en-US" sz="2400" dirty="0" err="1">
                <a:solidFill>
                  <a:schemeClr val="tx1"/>
                </a:solidFill>
              </a:rPr>
              <a:t>compound_name</a:t>
            </a:r>
            <a:r>
              <a:rPr lang="en-US" sz="2400" dirty="0">
                <a:solidFill>
                  <a:schemeClr val="tx1"/>
                </a:solidFill>
              </a:rPr>
              <a:t> == "oxycodone") |&gt;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select(</a:t>
            </a:r>
            <a:r>
              <a:rPr lang="en-US" sz="2400" dirty="0" err="1">
                <a:solidFill>
                  <a:schemeClr val="tx1"/>
                </a:solidFill>
              </a:rPr>
              <a:t>batch_name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sample_name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compound_name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sample_type</a:t>
            </a:r>
            <a:r>
              <a:rPr lang="en-US" sz="2400" dirty="0">
                <a:solidFill>
                  <a:schemeClr val="tx1"/>
                </a:solidFill>
              </a:rPr>
              <a:t>, concentration) |&gt;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collect()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671B1-D78F-550B-AC4F-17CCCD0895A4}"/>
              </a:ext>
            </a:extLst>
          </p:cNvPr>
          <p:cNvSpPr txBox="1"/>
          <p:nvPr/>
        </p:nvSpPr>
        <p:spPr>
          <a:xfrm>
            <a:off x="711243" y="5349636"/>
            <a:ext cx="1018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dplyr</a:t>
            </a:r>
            <a:r>
              <a:rPr lang="en-US" sz="3200" dirty="0"/>
              <a:t> functions don’t inherently retrieve data</a:t>
            </a:r>
          </a:p>
        </p:txBody>
      </p:sp>
    </p:spTree>
    <p:extLst>
      <p:ext uri="{BB962C8B-B14F-4D97-AF65-F5344CB8AC3E}">
        <p14:creationId xmlns:p14="http://schemas.microsoft.com/office/powerpoint/2010/main" val="129893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1210-1151-1259-9F92-F528DF06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5056-073F-995A-E4A9-136AD8F5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DBI</a:t>
            </a:r>
            <a:r>
              <a:rPr lang="en-US" sz="3600" dirty="0"/>
              <a:t> package provides functions to connect to and perform operations on DBs</a:t>
            </a:r>
          </a:p>
          <a:p>
            <a:r>
              <a:rPr lang="en-US" sz="3600" i="1" dirty="0" err="1"/>
              <a:t>odbc</a:t>
            </a:r>
            <a:r>
              <a:rPr lang="en-US" sz="3600" dirty="0"/>
              <a:t> package utilizes Open Database Connectivity (ODBC) drivers to connect with various types of SQL databases</a:t>
            </a:r>
          </a:p>
          <a:p>
            <a:r>
              <a:rPr lang="en-US" sz="3600" i="1" dirty="0" err="1"/>
              <a:t>RSQLite</a:t>
            </a:r>
            <a:r>
              <a:rPr lang="en-US" sz="3600" dirty="0"/>
              <a:t> package houses driver information specific to SQLite connections</a:t>
            </a:r>
          </a:p>
        </p:txBody>
      </p:sp>
    </p:spTree>
    <p:extLst>
      <p:ext uri="{BB962C8B-B14F-4D97-AF65-F5344CB8AC3E}">
        <p14:creationId xmlns:p14="http://schemas.microsoft.com/office/powerpoint/2010/main" val="6358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5594F-D4E5-236D-8765-EA25C7A8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154-6848-214C-B925-399887F0DE31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EC82D-C0BA-3BD3-DDBC-EEB872A7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136EB-BD94-53AC-42F0-A944CEE59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 the setup chunk to load the packages we need to connect to databases</a:t>
            </a:r>
          </a:p>
        </p:txBody>
      </p:sp>
    </p:spTree>
    <p:extLst>
      <p:ext uri="{BB962C8B-B14F-4D97-AF65-F5344CB8AC3E}">
        <p14:creationId xmlns:p14="http://schemas.microsoft.com/office/powerpoint/2010/main" val="76345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Connect to a Database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B1CD77-CEFD-A320-B4E6-85FF02DB0C5F}"/>
              </a:ext>
            </a:extLst>
          </p:cNvPr>
          <p:cNvGrpSpPr/>
          <p:nvPr/>
        </p:nvGrpSpPr>
        <p:grpSpPr>
          <a:xfrm>
            <a:off x="1629594" y="3264721"/>
            <a:ext cx="9816171" cy="1815882"/>
            <a:chOff x="2080825" y="3235066"/>
            <a:chExt cx="8090002" cy="12393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02EF5-4FDA-74CA-61BC-A2B10FAA65F8}"/>
                </a:ext>
              </a:extLst>
            </p:cNvPr>
            <p:cNvSpPr/>
            <p:nvPr/>
          </p:nvSpPr>
          <p:spPr>
            <a:xfrm>
              <a:off x="2080825" y="3409614"/>
              <a:ext cx="8090002" cy="939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20548E-5443-BF2B-CBA1-C25ADD18CBC1}"/>
                </a:ext>
              </a:extLst>
            </p:cNvPr>
            <p:cNvSpPr txBox="1"/>
            <p:nvPr/>
          </p:nvSpPr>
          <p:spPr>
            <a:xfrm>
              <a:off x="2080825" y="3235066"/>
              <a:ext cx="8090002" cy="123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con_name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&lt;-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dbConnect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drv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=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driver_function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,</a:t>
              </a:r>
            </a:p>
            <a:p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				   …)</a:t>
              </a:r>
            </a:p>
          </p:txBody>
        </p:sp>
      </p:grp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1024127" y="2093628"/>
            <a:ext cx="2565233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746235" y="1966130"/>
            <a:ext cx="3070200" cy="1554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connection object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815BF-3640-4D9E-AF87-D01B5779CB1A}"/>
              </a:ext>
            </a:extLst>
          </p:cNvPr>
          <p:cNvGrpSpPr/>
          <p:nvPr/>
        </p:nvGrpSpPr>
        <p:grpSpPr>
          <a:xfrm>
            <a:off x="7853922" y="2074608"/>
            <a:ext cx="2365216" cy="1261884"/>
            <a:chOff x="6929012" y="2093628"/>
            <a:chExt cx="2365216" cy="1261884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59DC4015-04D1-9C33-8ECE-056AED3B6C48}"/>
                </a:ext>
              </a:extLst>
            </p:cNvPr>
            <p:cNvSpPr/>
            <p:nvPr/>
          </p:nvSpPr>
          <p:spPr>
            <a:xfrm>
              <a:off x="6929012" y="2106333"/>
              <a:ext cx="2365216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8EF6E-D4CC-D7D1-2C16-B361A7C48CE6}"/>
                </a:ext>
              </a:extLst>
            </p:cNvPr>
            <p:cNvSpPr txBox="1"/>
            <p:nvPr/>
          </p:nvSpPr>
          <p:spPr>
            <a:xfrm>
              <a:off x="6929012" y="2093628"/>
              <a:ext cx="2365216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driver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2860052" y="5073050"/>
            <a:ext cx="6041571" cy="1815881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2860051" y="5150130"/>
            <a:ext cx="6041571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additional connection options (file, user, pass, etc.)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SQLite Database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B1CD77-CEFD-A320-B4E6-85FF02DB0C5F}"/>
              </a:ext>
            </a:extLst>
          </p:cNvPr>
          <p:cNvGrpSpPr/>
          <p:nvPr/>
        </p:nvGrpSpPr>
        <p:grpSpPr>
          <a:xfrm>
            <a:off x="557048" y="3264721"/>
            <a:ext cx="10948016" cy="1631906"/>
            <a:chOff x="2080825" y="3235066"/>
            <a:chExt cx="8852205" cy="11137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02EF5-4FDA-74CA-61BC-A2B10FAA65F8}"/>
                </a:ext>
              </a:extLst>
            </p:cNvPr>
            <p:cNvSpPr/>
            <p:nvPr/>
          </p:nvSpPr>
          <p:spPr>
            <a:xfrm>
              <a:off x="2080825" y="3409614"/>
              <a:ext cx="8852205" cy="939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20548E-5443-BF2B-CBA1-C25ADD18CBC1}"/>
                </a:ext>
              </a:extLst>
            </p:cNvPr>
            <p:cNvSpPr txBox="1"/>
            <p:nvPr/>
          </p:nvSpPr>
          <p:spPr>
            <a:xfrm>
              <a:off x="2080825" y="3235066"/>
              <a:ext cx="8852205" cy="94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con_name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&lt;-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dbConnect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drv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=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RSQLite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::SQLite(),</a:t>
              </a:r>
            </a:p>
            <a:p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				    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dbname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= “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file_name.sqlite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”)</a:t>
              </a:r>
            </a:p>
          </p:txBody>
        </p:sp>
      </p:grp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557047" y="2054586"/>
            <a:ext cx="2841245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557048" y="1908391"/>
            <a:ext cx="2732062" cy="1554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connection object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815BF-3640-4D9E-AF87-D01B5779CB1A}"/>
              </a:ext>
            </a:extLst>
          </p:cNvPr>
          <p:cNvGrpSpPr/>
          <p:nvPr/>
        </p:nvGrpSpPr>
        <p:grpSpPr>
          <a:xfrm>
            <a:off x="6929012" y="2093628"/>
            <a:ext cx="2365216" cy="1261884"/>
            <a:chOff x="6929012" y="2093628"/>
            <a:chExt cx="2365216" cy="1261884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59DC4015-04D1-9C33-8ECE-056AED3B6C48}"/>
                </a:ext>
              </a:extLst>
            </p:cNvPr>
            <p:cNvSpPr/>
            <p:nvPr/>
          </p:nvSpPr>
          <p:spPr>
            <a:xfrm>
              <a:off x="6929012" y="2106333"/>
              <a:ext cx="2365216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8EF6E-D4CC-D7D1-2C16-B361A7C48CE6}"/>
                </a:ext>
              </a:extLst>
            </p:cNvPr>
            <p:cNvSpPr txBox="1"/>
            <p:nvPr/>
          </p:nvSpPr>
          <p:spPr>
            <a:xfrm>
              <a:off x="6929012" y="2093628"/>
              <a:ext cx="2365216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driver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2809226" y="5083610"/>
            <a:ext cx="6839741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2809226" y="4835040"/>
            <a:ext cx="7208231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file to connect to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(writes file if it doesn’t exist)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00EF-D536-5703-5527-71EF6FD868BD}"/>
              </a:ext>
            </a:extLst>
          </p:cNvPr>
          <p:cNvSpPr txBox="1"/>
          <p:nvPr/>
        </p:nvSpPr>
        <p:spPr>
          <a:xfrm>
            <a:off x="7961245" y="6469542"/>
            <a:ext cx="423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rsqlite.r-dbi.org</a:t>
            </a:r>
            <a:r>
              <a:rPr lang="en-US" dirty="0"/>
              <a:t>/reference/</a:t>
            </a:r>
            <a:r>
              <a:rPr lang="en-US" dirty="0" err="1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dates and Times Requires an Additional Argument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B1CD77-CEFD-A320-B4E6-85FF02DB0C5F}"/>
              </a:ext>
            </a:extLst>
          </p:cNvPr>
          <p:cNvGrpSpPr/>
          <p:nvPr/>
        </p:nvGrpSpPr>
        <p:grpSpPr>
          <a:xfrm>
            <a:off x="313899" y="3360673"/>
            <a:ext cx="11134063" cy="1960948"/>
            <a:chOff x="1884222" y="3287023"/>
            <a:chExt cx="9002637" cy="1061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02EF5-4FDA-74CA-61BC-A2B10FAA65F8}"/>
                </a:ext>
              </a:extLst>
            </p:cNvPr>
            <p:cNvSpPr/>
            <p:nvPr/>
          </p:nvSpPr>
          <p:spPr>
            <a:xfrm>
              <a:off x="1884222" y="3409614"/>
              <a:ext cx="9002637" cy="939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20548E-5443-BF2B-CBA1-C25ADD18CBC1}"/>
                </a:ext>
              </a:extLst>
            </p:cNvPr>
            <p:cNvSpPr txBox="1"/>
            <p:nvPr/>
          </p:nvSpPr>
          <p:spPr>
            <a:xfrm>
              <a:off x="1985137" y="3287023"/>
              <a:ext cx="8806036" cy="98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con_name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&lt;-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dbConnect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drv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=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RSQLite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::SQLite(),</a:t>
              </a:r>
            </a:p>
            <a:p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				    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dbname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= “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file_name.sqlite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”,</a:t>
              </a:r>
            </a:p>
            <a:p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					 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extended_types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 = TRUE)</a:t>
              </a:r>
            </a:p>
          </p:txBody>
        </p:sp>
      </p:grp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557048" y="2054586"/>
            <a:ext cx="2704766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557047" y="1908391"/>
            <a:ext cx="2704767" cy="1554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connection object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815BF-3640-4D9E-AF87-D01B5779CB1A}"/>
              </a:ext>
            </a:extLst>
          </p:cNvPr>
          <p:cNvGrpSpPr/>
          <p:nvPr/>
        </p:nvGrpSpPr>
        <p:grpSpPr>
          <a:xfrm>
            <a:off x="6929012" y="2093628"/>
            <a:ext cx="2365216" cy="1261884"/>
            <a:chOff x="6929012" y="2093628"/>
            <a:chExt cx="2365216" cy="1261884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59DC4015-04D1-9C33-8ECE-056AED3B6C48}"/>
                </a:ext>
              </a:extLst>
            </p:cNvPr>
            <p:cNvSpPr/>
            <p:nvPr/>
          </p:nvSpPr>
          <p:spPr>
            <a:xfrm>
              <a:off x="6929012" y="2106333"/>
              <a:ext cx="2365216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8EF6E-D4CC-D7D1-2C16-B361A7C48CE6}"/>
                </a:ext>
              </a:extLst>
            </p:cNvPr>
            <p:cNvSpPr txBox="1"/>
            <p:nvPr/>
          </p:nvSpPr>
          <p:spPr>
            <a:xfrm>
              <a:off x="6929012" y="2093628"/>
              <a:ext cx="2365216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driver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2809225" y="5466487"/>
            <a:ext cx="6041571" cy="1246648"/>
          </a:xfrm>
          <a:prstGeom prst="wedgeRoundRectCallout">
            <a:avLst>
              <a:gd name="adj1" fmla="val -2397"/>
              <a:gd name="adj2" fmla="val -756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2809224" y="5165229"/>
            <a:ext cx="6041571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argument to preserve date and time formatting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AE1BB-0130-69D9-884D-953A8565B176}"/>
              </a:ext>
            </a:extLst>
          </p:cNvPr>
          <p:cNvSpPr txBox="1"/>
          <p:nvPr/>
        </p:nvSpPr>
        <p:spPr>
          <a:xfrm>
            <a:off x="7961245" y="6469542"/>
            <a:ext cx="423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rsqlite.r-dbi.org</a:t>
            </a:r>
            <a:r>
              <a:rPr lang="en-US" dirty="0"/>
              <a:t>/reference/</a:t>
            </a:r>
            <a:r>
              <a:rPr lang="en-US" dirty="0" err="1"/>
              <a:t>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2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DB4E-09D5-BEB5-79DB-82DE2C0D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 from the database when not Actively Using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B7D326-C6A0-3330-3448-742D39FD7DEB}"/>
              </a:ext>
            </a:extLst>
          </p:cNvPr>
          <p:cNvGrpSpPr/>
          <p:nvPr/>
        </p:nvGrpSpPr>
        <p:grpSpPr>
          <a:xfrm>
            <a:off x="2473802" y="3854545"/>
            <a:ext cx="6820723" cy="1246649"/>
            <a:chOff x="2080825" y="3235066"/>
            <a:chExt cx="8090002" cy="11137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E38575-1DB5-5B3C-C663-B281ECDFD420}"/>
                </a:ext>
              </a:extLst>
            </p:cNvPr>
            <p:cNvSpPr/>
            <p:nvPr/>
          </p:nvSpPr>
          <p:spPr>
            <a:xfrm>
              <a:off x="2080825" y="3409614"/>
              <a:ext cx="8090002" cy="939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F6081D-3F72-8D80-730B-A1B15E959D92}"/>
                </a:ext>
              </a:extLst>
            </p:cNvPr>
            <p:cNvSpPr txBox="1"/>
            <p:nvPr/>
          </p:nvSpPr>
          <p:spPr>
            <a:xfrm>
              <a:off x="2080825" y="3235066"/>
              <a:ext cx="8090002" cy="65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dbDisconnect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800" dirty="0" err="1">
                  <a:latin typeface="Monaco" charset="0"/>
                  <a:ea typeface="Monaco" charset="0"/>
                  <a:cs typeface="Monaco" charset="0"/>
                </a:rPr>
                <a:t>connection_object</a:t>
              </a:r>
              <a:r>
                <a:rPr lang="en-US" sz="2800" dirty="0">
                  <a:latin typeface="Monaco" charset="0"/>
                  <a:ea typeface="Monaco" charset="0"/>
                  <a:cs typeface="Monaco" charset="0"/>
                </a:rPr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3E417-FE51-ADCF-1D9A-5BFAC1A7FAFA}"/>
              </a:ext>
            </a:extLst>
          </p:cNvPr>
          <p:cNvGrpSpPr/>
          <p:nvPr/>
        </p:nvGrpSpPr>
        <p:grpSpPr>
          <a:xfrm>
            <a:off x="6361453" y="1701094"/>
            <a:ext cx="3539292" cy="2492989"/>
            <a:chOff x="6929012" y="1820113"/>
            <a:chExt cx="2365216" cy="1808915"/>
          </a:xfrm>
        </p:grpSpPr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7B248A70-84EE-4D7B-0D1C-95E4AB97B904}"/>
                </a:ext>
              </a:extLst>
            </p:cNvPr>
            <p:cNvSpPr/>
            <p:nvPr/>
          </p:nvSpPr>
          <p:spPr>
            <a:xfrm>
              <a:off x="6929012" y="2106333"/>
              <a:ext cx="2365216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D33300-3083-114C-9F38-D6C51B58B890}"/>
                </a:ext>
              </a:extLst>
            </p:cNvPr>
            <p:cNvSpPr txBox="1"/>
            <p:nvPr/>
          </p:nvSpPr>
          <p:spPr>
            <a:xfrm>
              <a:off x="6929012" y="1820113"/>
              <a:ext cx="2365216" cy="1808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active connection object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1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101A-400F-751A-0F37-65B90806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Databases and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B9A5-8450-364C-2C3D-C4A7C86F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object contains information to connect with database</a:t>
            </a:r>
          </a:p>
          <a:p>
            <a:r>
              <a:rPr lang="en-US" b="1" dirty="0"/>
              <a:t>Database and tables NOT in memory/in R environment without additional steps</a:t>
            </a:r>
          </a:p>
          <a:p>
            <a:r>
              <a:rPr lang="en-US" dirty="0"/>
              <a:t>When data manipulation functions are run on database connection objects, R builds database queries without executing</a:t>
            </a:r>
          </a:p>
          <a:p>
            <a:r>
              <a:rPr lang="en-US" dirty="0"/>
              <a:t>When a function that requires data output is run, query will be executed</a:t>
            </a:r>
          </a:p>
          <a:p>
            <a:pPr lvl="1"/>
            <a:r>
              <a:rPr lang="en-US" dirty="0"/>
              <a:t>Simple function to confirm data: </a:t>
            </a:r>
            <a:r>
              <a:rPr lang="en-US" i="1" dirty="0"/>
              <a:t>head </a:t>
            </a:r>
            <a:r>
              <a:rPr lang="en-US" dirty="0"/>
              <a:t>will retrieve first rows in table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4531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1080</Words>
  <Application>Microsoft Macintosh PowerPoint</Application>
  <PresentationFormat>Widescreen</PresentationFormat>
  <Paragraphs>219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Consolas</vt:lpstr>
      <vt:lpstr>Monaco</vt:lpstr>
      <vt:lpstr>Times New Roman</vt:lpstr>
      <vt:lpstr>Trebuchet MS</vt:lpstr>
      <vt:lpstr>Tw Cen MT</vt:lpstr>
      <vt:lpstr>Tw Cen MT Condensed</vt:lpstr>
      <vt:lpstr>Verdana</vt:lpstr>
      <vt:lpstr>Wingdings 3</vt:lpstr>
      <vt:lpstr>Integral</vt:lpstr>
      <vt:lpstr>Databases with R: A Marriage Made in the Tidyverse</vt:lpstr>
      <vt:lpstr>Goals and Objectives</vt:lpstr>
      <vt:lpstr>Connecting with Relational Databases</vt:lpstr>
      <vt:lpstr>Exercise 1</vt:lpstr>
      <vt:lpstr>First Step: Connect to a Database</vt:lpstr>
      <vt:lpstr>Connect to a SQLite Database</vt:lpstr>
      <vt:lpstr>Preserving dates and Times Requires an Additional Argument</vt:lpstr>
      <vt:lpstr>Disconnect from the database when not Actively Using It</vt:lpstr>
      <vt:lpstr>Accessing Databases and Tables</vt:lpstr>
      <vt:lpstr>Connect to a Specific Table</vt:lpstr>
      <vt:lpstr>Connect to a Specific Table</vt:lpstr>
      <vt:lpstr>The DPLYR Package supports a wide range of data manipulation activities</vt:lpstr>
      <vt:lpstr>The Select() Function ACts Like the Select Operator for Databases</vt:lpstr>
      <vt:lpstr>Select Captures Specific Variables</vt:lpstr>
      <vt:lpstr>Select Captures Specific Variables</vt:lpstr>
      <vt:lpstr>Select Captures Specific Variables</vt:lpstr>
      <vt:lpstr>Helper Functions Support Complex Selections</vt:lpstr>
      <vt:lpstr>The Filter() Function Acts Like a Where Clause in a SQL Statement </vt:lpstr>
      <vt:lpstr>Filter Captures Specific Rows</vt:lpstr>
      <vt:lpstr>Filter Captures Specific Rows</vt:lpstr>
      <vt:lpstr>Filter Captures Specific Rows</vt:lpstr>
      <vt:lpstr>Filter Captures Specific Rows</vt:lpstr>
      <vt:lpstr>Logical Tests Commonly Used with Filter()</vt:lpstr>
      <vt:lpstr>The Pipe (|&gt; ) Helps Organize Sequential Data Manipulation Activities</vt:lpstr>
      <vt:lpstr>The Pipe (|&gt; ) Helps Organize Sequential Data Manipulation Activities</vt:lpstr>
      <vt:lpstr>DB Connections and Memory Management</vt:lpstr>
      <vt:lpstr>Collect() will retrieve data into a data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Data with</dc:title>
  <dc:creator>Obstfeld, Amrom E</dc:creator>
  <cp:lastModifiedBy>Patrick C Mathias</cp:lastModifiedBy>
  <cp:revision>89</cp:revision>
  <dcterms:modified xsi:type="dcterms:W3CDTF">2024-03-29T18:08:58Z</dcterms:modified>
</cp:coreProperties>
</file>