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62" r:id="rId2"/>
    <p:sldId id="280" r:id="rId3"/>
    <p:sldId id="258" r:id="rId4"/>
    <p:sldId id="257" r:id="rId5"/>
    <p:sldId id="281" r:id="rId6"/>
    <p:sldId id="283" r:id="rId7"/>
    <p:sldId id="293" r:id="rId8"/>
    <p:sldId id="298" r:id="rId9"/>
    <p:sldId id="299" r:id="rId10"/>
    <p:sldId id="301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07" r:id="rId21"/>
    <p:sldId id="308" r:id="rId22"/>
    <p:sldId id="295" r:id="rId23"/>
    <p:sldId id="306" r:id="rId24"/>
    <p:sldId id="296" r:id="rId25"/>
    <p:sldId id="302" r:id="rId26"/>
    <p:sldId id="300" r:id="rId27"/>
    <p:sldId id="303" r:id="rId28"/>
    <p:sldId id="297" r:id="rId29"/>
    <p:sldId id="304" r:id="rId30"/>
    <p:sldId id="305" r:id="rId31"/>
    <p:sldId id="310" r:id="rId32"/>
    <p:sldId id="309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50C846B-3AB1-42EE-8731-B31ABBB43620}">
          <p14:sldIdLst>
            <p14:sldId id="262"/>
            <p14:sldId id="280"/>
            <p14:sldId id="258"/>
            <p14:sldId id="257"/>
            <p14:sldId id="281"/>
            <p14:sldId id="283"/>
            <p14:sldId id="293"/>
            <p14:sldId id="298"/>
            <p14:sldId id="299"/>
            <p14:sldId id="30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308"/>
            <p14:sldId id="295"/>
            <p14:sldId id="306"/>
            <p14:sldId id="296"/>
            <p14:sldId id="302"/>
            <p14:sldId id="300"/>
            <p14:sldId id="303"/>
            <p14:sldId id="297"/>
            <p14:sldId id="304"/>
            <p14:sldId id="305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30D81-0E57-0E40-8C5F-6B184D762F49}" v="2839" dt="2025-05-15T22:46:50.695"/>
    <p1510:client id="{A71EB199-E953-10A6-5DB6-EA045A3B85E0}" v="2113" dt="2025-05-15T22:19:12.413"/>
    <p1510:client id="{A7FA8E0F-85BA-1E2F-57E9-B0FC0FC7C850}" v="292" dt="2025-05-15T22:42:25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82" d="100"/>
          <a:sy n="82" d="100"/>
        </p:scale>
        <p:origin x="1378" y="77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5T22:51:42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24754 3434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rra4rf/Pharmacy_Mangment_Syste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Advanced Computer Programming Course Project</a:t>
            </a: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 b="0" i="0">
                <a:ea typeface="Calibri"/>
                <a:cs typeface="Calibri"/>
              </a:rPr>
              <a:t>CSE231S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99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0536E-C119-9F51-B643-C3EBF576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617F-6F81-993C-015C-6F889794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Encapsulation :continue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E118B-A8D5-B622-55BE-76271235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716739"/>
            <a:ext cx="8026401" cy="4778954"/>
          </a:xfrm>
        </p:spPr>
        <p:txBody>
          <a:bodyPr/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Here we used the </a:t>
            </a:r>
            <a:r>
              <a:rPr lang="en-US" dirty="0">
                <a:latin typeface="Calibri"/>
                <a:ea typeface="Calibri"/>
                <a:cs typeface="Calibri"/>
              </a:rPr>
              <a:t>singleton </a:t>
            </a:r>
            <a:r>
              <a:rPr lang="en-US" dirty="0">
                <a:latin typeface="Times New Roman"/>
                <a:ea typeface="Calibri"/>
                <a:cs typeface="Calibri"/>
              </a:rPr>
              <a:t>design pattern </a:t>
            </a:r>
          </a:p>
          <a:p>
            <a:pPr lvl="1"/>
            <a:r>
              <a:rPr lang="en-US" b="0" dirty="0">
                <a:latin typeface="Times New Roman"/>
                <a:ea typeface="Calibri"/>
                <a:cs typeface="Calibri"/>
              </a:rPr>
              <a:t>One class one object</a:t>
            </a:r>
          </a:p>
          <a:p>
            <a:pPr lvl="1"/>
            <a:r>
              <a:rPr lang="en-US" b="0" dirty="0">
                <a:latin typeface="Times New Roman"/>
                <a:ea typeface="Calibri"/>
                <a:cs typeface="Calibri"/>
              </a:rPr>
              <a:t>No need to be </a:t>
            </a:r>
            <a:r>
              <a:rPr lang="en-US" b="0" err="1">
                <a:latin typeface="Times New Roman"/>
                <a:ea typeface="Calibri"/>
                <a:cs typeface="Calibri"/>
              </a:rPr>
              <a:t>makaing</a:t>
            </a:r>
            <a:r>
              <a:rPr lang="en-US" b="0" dirty="0">
                <a:latin typeface="Times New Roman"/>
                <a:ea typeface="Calibri"/>
                <a:cs typeface="Calibri"/>
              </a:rPr>
              <a:t> the p </a:t>
            </a:r>
            <a:r>
              <a:rPr lang="en-US" b="0" err="1">
                <a:latin typeface="Times New Roman"/>
                <a:ea typeface="Calibri"/>
                <a:cs typeface="Calibri"/>
              </a:rPr>
              <a:t>refrence</a:t>
            </a:r>
            <a:r>
              <a:rPr lang="en-US" b="0" dirty="0">
                <a:latin typeface="Times New Roman"/>
                <a:ea typeface="Calibri"/>
                <a:cs typeface="Calibri"/>
              </a:rPr>
              <a:t> field private since it's only 1 object shared across all classes</a:t>
            </a:r>
            <a:endParaRPr lang="en-US" b="0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A87A2CB1-6BB7-A886-F127-36A310F8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97" y="3108036"/>
            <a:ext cx="4566805" cy="2616198"/>
          </a:xfrm>
          <a:prstGeom prst="rect">
            <a:avLst/>
          </a:prstGeom>
        </p:spPr>
      </p:pic>
      <p:pic>
        <p:nvPicPr>
          <p:cNvPr id="8" name="Picture 7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C784FC71-6594-134E-F621-F2FD3C02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" y="3110201"/>
            <a:ext cx="4550352" cy="26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8FB2-2A7A-E2D9-99A2-03598F3F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63B62-E8F9-3D0F-8320-84CB52B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/>
                <a:ea typeface="Calibri"/>
                <a:cs typeface="Calibri"/>
              </a:rPr>
              <a:t>Polymorphism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05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E18EA-A40D-EB76-BF88-DE52472E9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216B-FC70-8FBC-435C-4D62E95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 sz="3600" i="0" dirty="0">
                <a:latin typeface="Times New Roman"/>
                <a:ea typeface="Calibri"/>
                <a:cs typeface="Times New Roman"/>
              </a:rPr>
              <a:t>Polymorphism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8917-8C3D-9A19-677F-64D93201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libri"/>
                <a:ea typeface="Calibri"/>
                <a:cs typeface="Calibri"/>
              </a:rPr>
              <a:t>Polymorphism was applied in the person class </a:t>
            </a:r>
          </a:p>
          <a:p>
            <a:pPr lvl="1"/>
            <a:r>
              <a:rPr lang="en-US" b="0" dirty="0">
                <a:latin typeface="Calibri"/>
                <a:ea typeface="Calibri"/>
                <a:cs typeface="Calibri"/>
              </a:rPr>
              <a:t>person array held both Doctor and Customer objects so, we had to use </a:t>
            </a:r>
            <a:r>
              <a:rPr lang="en-US" b="0" dirty="0" err="1">
                <a:latin typeface="Calibri"/>
                <a:ea typeface="Calibri"/>
                <a:cs typeface="Calibri"/>
              </a:rPr>
              <a:t>instanceof</a:t>
            </a:r>
            <a:r>
              <a:rPr lang="en-US" b="0" dirty="0">
                <a:latin typeface="Calibri"/>
                <a:ea typeface="Calibri"/>
                <a:cs typeface="Calibri"/>
              </a:rPr>
              <a:t> operator to be able to know if this person a doctor or an customer </a:t>
            </a:r>
            <a:endParaRPr lang="en-US" b="0" dirty="0">
              <a:ea typeface="Calibri"/>
              <a:cs typeface="Calibri"/>
            </a:endParaRPr>
          </a:p>
        </p:txBody>
      </p:sp>
      <p:pic>
        <p:nvPicPr>
          <p:cNvPr id="3" name="Picture 2" descr="A computer code with text">
            <a:extLst>
              <a:ext uri="{FF2B5EF4-FFF2-40B4-BE49-F238E27FC236}">
                <a16:creationId xmlns:a16="http://schemas.microsoft.com/office/drawing/2014/main" id="{8A9544EB-57D4-2103-0783-1BEC0AE1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" y="3710706"/>
            <a:ext cx="4780051" cy="2589071"/>
          </a:xfrm>
          <a:prstGeom prst="rect">
            <a:avLst/>
          </a:prstGeo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4E91E458-0018-79BE-4D58-6EDFC06F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09" y="3712679"/>
            <a:ext cx="4140891" cy="26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7B0E2-A603-FBCA-5D2D-79ED67C5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3554D-72B3-98FE-8954-C1F326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Abstract Class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22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4845B-2083-378A-85C5-F0EE46037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6F5C-A4FE-2191-088B-254F9BE2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Abstract class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05D94-366A-551B-6FD0-79FB928B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In this Project our abstract class is person </a:t>
            </a:r>
          </a:p>
          <a:p>
            <a:pPr lvl="1"/>
            <a:r>
              <a:rPr lang="en-US" b="0" dirty="0">
                <a:latin typeface="Times New Roman"/>
                <a:ea typeface="Calibri"/>
                <a:cs typeface="Calibri"/>
              </a:rPr>
              <a:t>It has " </a:t>
            </a:r>
            <a:r>
              <a:rPr lang="en-US" b="0" err="1">
                <a:latin typeface="Times New Roman"/>
                <a:ea typeface="Calibri"/>
                <a:cs typeface="Calibri"/>
              </a:rPr>
              <a:t>displayinfo</a:t>
            </a:r>
            <a:r>
              <a:rPr lang="en-US" b="0" dirty="0">
                <a:latin typeface="Times New Roman"/>
                <a:ea typeface="Calibri"/>
                <a:cs typeface="Calibri"/>
              </a:rPr>
              <a:t> " and " </a:t>
            </a:r>
            <a:r>
              <a:rPr lang="en-US" b="0" err="1">
                <a:latin typeface="Times New Roman"/>
                <a:ea typeface="Calibri"/>
                <a:cs typeface="Calibri"/>
              </a:rPr>
              <a:t>check_pass</a:t>
            </a:r>
            <a:r>
              <a:rPr lang="en-US" b="0">
                <a:latin typeface="Times New Roman"/>
                <a:ea typeface="Calibri"/>
                <a:cs typeface="Calibri"/>
              </a:rPr>
              <a:t> </a:t>
            </a:r>
            <a:r>
              <a:rPr lang="en-US" b="0" dirty="0">
                <a:latin typeface="Times New Roman"/>
                <a:ea typeface="Calibri"/>
                <a:cs typeface="Calibri"/>
              </a:rPr>
              <a:t>" as an abstract method</a:t>
            </a:r>
          </a:p>
          <a:p>
            <a:pPr marL="457200" lvl="1" indent="0">
              <a:buNone/>
            </a:pPr>
            <a:r>
              <a:rPr lang="en-US" b="0" dirty="0">
                <a:latin typeface="Times New Roman"/>
                <a:ea typeface="Calibri"/>
                <a:cs typeface="Calibri"/>
              </a:rPr>
              <a:t>  Since Doctor and Customer would have different info</a:t>
            </a:r>
          </a:p>
          <a:p>
            <a:pPr marL="800100" lvl="1" indent="-342900"/>
            <a:r>
              <a:rPr lang="en-US" b="0" dirty="0">
                <a:latin typeface="Times New Roman"/>
                <a:ea typeface="Calibri"/>
                <a:cs typeface="Calibri"/>
              </a:rPr>
              <a:t>Item class could have been abstract  if there is only 2 types of items in the </a:t>
            </a:r>
            <a:r>
              <a:rPr lang="en-US" b="0" err="1">
                <a:latin typeface="Times New Roman"/>
                <a:ea typeface="Calibri"/>
                <a:cs typeface="Calibri"/>
              </a:rPr>
              <a:t>phramacies</a:t>
            </a:r>
            <a:r>
              <a:rPr lang="en-US" b="0" dirty="0">
                <a:latin typeface="Times New Roman"/>
                <a:ea typeface="Calibri"/>
                <a:cs typeface="Calibri"/>
              </a:rPr>
              <a:t> (Liquid or Tablet)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E8269FF-B1DE-161A-4E0A-000633C1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28" y="3888064"/>
            <a:ext cx="5107883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87D9A-332D-46FC-BA32-175B301EA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6F3ED-CCA2-B48A-E1DE-DFB7A9CD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852321"/>
            <a:ext cx="7814227" cy="730762"/>
          </a:xfrm>
        </p:spPr>
        <p:txBody>
          <a:bodyPr/>
          <a:lstStyle/>
          <a:p>
            <a:r>
              <a:rPr lang="en-US" sz="4400">
                <a:latin typeface="Times New Roman"/>
                <a:ea typeface="Calibri"/>
                <a:cs typeface="Calibri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23208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4D6BC-B898-3FC0-2D40-146BD767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DAD6-5070-9E61-E91F-5902DC01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Interface</a:t>
            </a:r>
            <a:endParaRPr lang="en-US" dirty="0" err="1"/>
          </a:p>
        </p:txBody>
      </p:sp>
      <p:pic>
        <p:nvPicPr>
          <p:cNvPr id="3" name="Content Placeholder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C2B11C22-96D7-1A4B-FA52-EE319D174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35" y="2813374"/>
            <a:ext cx="8031192" cy="34574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1B2A3-412E-EFDA-DF70-EBFBD698C284}"/>
              </a:ext>
            </a:extLst>
          </p:cNvPr>
          <p:cNvSpPr txBox="1"/>
          <p:nvPr/>
        </p:nvSpPr>
        <p:spPr>
          <a:xfrm>
            <a:off x="1047750" y="1386616"/>
            <a:ext cx="75511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/>
                <a:ea typeface="Arial Unicode MS"/>
                <a:cs typeface="Arial Unicode MS"/>
              </a:rPr>
              <a:t>We made Capabilities interface for future adding of Employee class for Common action between employees and doctors </a:t>
            </a:r>
            <a:endParaRPr lang="en-US" sz="2200" dirty="0">
              <a:solidFill>
                <a:srgbClr val="00206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9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31B94-FED6-C0EA-6DF9-AB2FB90F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B16A9-156C-8F53-A955-EDD12C0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Sorting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38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41CA-A06A-E671-E783-384AD4FF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B9CE-E4F3-469C-DEE8-A38B127A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Sorting items 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A9578-CA3A-BFEF-6DE0-2E95E483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Generic Sort Had been implemented in the Item class 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First, We have to implement comparable interface 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Second , Override the " </a:t>
            </a:r>
            <a:r>
              <a:rPr lang="en-US" dirty="0" err="1">
                <a:latin typeface="Calibri"/>
                <a:ea typeface="Calibri"/>
                <a:cs typeface="Calibri"/>
              </a:rPr>
              <a:t>compareTo</a:t>
            </a:r>
            <a:r>
              <a:rPr lang="en-US" dirty="0">
                <a:latin typeface="Calibri"/>
                <a:ea typeface="Calibri"/>
                <a:cs typeface="Calibri"/>
              </a:rPr>
              <a:t> " method from the Object class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Here the comparison is according to the price of each element </a:t>
            </a:r>
            <a:endParaRPr lang="en-US" dirty="0">
              <a:ea typeface="Calibri"/>
              <a:cs typeface="Calibri"/>
            </a:endParaRPr>
          </a:p>
          <a:p>
            <a:pPr lvl="1"/>
            <a:endParaRPr 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61EC9CA-D130-E3DC-7990-512931DC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1" y="4049712"/>
            <a:ext cx="4673312" cy="2152939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0C1FA78-7415-0C55-3DC8-1450761F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6" y="4051155"/>
            <a:ext cx="4059382" cy="21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FAD32-3A3F-73CB-1861-3EF78427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467E3-3742-276B-22E0-A69D954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Exception </a:t>
            </a:r>
            <a:r>
              <a:rPr lang="en-US" i="0">
                <a:latin typeface="Calibri"/>
                <a:ea typeface="Calibri"/>
                <a:cs typeface="Calibri"/>
              </a:rPr>
              <a:t>handling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9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F856F-D062-AE28-9F70-AD0F12FD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DE6B13-088E-4BED-E14B-8E81AF4E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Pharmacy Management System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r>
              <a:rPr lang="en-US">
                <a:latin typeface="Calibri"/>
                <a:ea typeface="Calibri"/>
                <a:cs typeface="Calibri"/>
              </a:rPr>
              <a:t>Team 11</a:t>
            </a:r>
            <a:br>
              <a:rPr lang="en-US" dirty="0">
                <a:ea typeface="Calibri"/>
                <a:cs typeface="Calibri"/>
              </a:rPr>
            </a:br>
            <a:br>
              <a:rPr lang="en-US" dirty="0">
                <a:ea typeface="Calibri"/>
                <a:cs typeface="Calibri"/>
              </a:rPr>
            </a:br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C4B7-3A01-520E-B9B6-6C108832F4FB}"/>
              </a:ext>
            </a:extLst>
          </p:cNvPr>
          <p:cNvSpPr txBox="1"/>
          <p:nvPr/>
        </p:nvSpPr>
        <p:spPr>
          <a:xfrm>
            <a:off x="1873791" y="3945241"/>
            <a:ext cx="5397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latin typeface="Arial Nov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778EF3-1735-0561-E05F-541B4867E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86177"/>
              </p:ext>
            </p:extLst>
          </p:nvPr>
        </p:nvGraphicFramePr>
        <p:xfrm>
          <a:off x="2010833" y="3460750"/>
          <a:ext cx="5120640" cy="17877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90754862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531339546"/>
                    </a:ext>
                  </a:extLst>
                </a:gridCol>
              </a:tblGrid>
              <a:tr h="59590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28126"/>
                  </a:ext>
                </a:extLst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/>
                        <a:t>Mohamed Walid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2200243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19722"/>
                  </a:ext>
                </a:extLst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/>
                        <a:t>Amr Asharf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2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5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CF45-4AE3-6316-4E47-8A8C0C79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600-95DF-3F86-4B6D-059AE637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Exception handling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B636-F650-621E-4E66-95ABBCE1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When a method throws an exception an error message appears to the user 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Some exception are custom made to handle wrong inputs or actions requested that are not supposed to happen at that time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white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A193CA9E-4BB6-2D73-87B5-9AE7CF7E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0" y="3649032"/>
            <a:ext cx="3981450" cy="981075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2CB46A1-6146-B68D-739E-913F98BD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55" y="2924132"/>
            <a:ext cx="4708188" cy="34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CBAD4-0E31-197A-8E1A-FF474FC8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DEF2-D48D-7B9C-4875-506B60F2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Exception handling</a:t>
            </a:r>
            <a:endParaRPr lang="en-US"/>
          </a:p>
        </p:txBody>
      </p:sp>
      <p:pic>
        <p:nvPicPr>
          <p:cNvPr id="3" name="Content Placeholder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2CE967A-B9E6-8627-E6BF-A5876EF4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70" y="1114667"/>
            <a:ext cx="4572000" cy="2541864"/>
          </a:xfr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384EE44-A3C0-B890-4D13-B660009A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3427777"/>
            <a:ext cx="5736168" cy="2986947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3ACF734-7B81-16A6-DB6C-C9F737770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22" y="1492250"/>
            <a:ext cx="4071541" cy="50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E733-9442-14F6-284B-93FCF503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5EFF8-E968-924F-9625-282A676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GUI</a:t>
            </a:r>
            <a:endParaRPr lang="en-US" i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93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147FA-D4BB-2707-8B89-6283E918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9576-2968-426F-6771-E3C4847E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GUI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27741F7-CD8F-8948-9612-7C377397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877652"/>
            <a:ext cx="4931833" cy="4180599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C90199-5AF1-0CA0-0AD3-BC5941F8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21" y="1380641"/>
            <a:ext cx="3655484" cy="247438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3B9668-BCF5-7928-EF01-F528516F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20" y="4317542"/>
            <a:ext cx="3655483" cy="2389716"/>
          </a:xfrm>
          <a:prstGeom prst="rect">
            <a:avLst/>
          </a:prstGeom>
        </p:spPr>
      </p:pic>
      <p:pic>
        <p:nvPicPr>
          <p:cNvPr id="11" name="Picture 10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15B6F9E7-2586-89CB-0F06-A8CE51334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93" y="4602921"/>
            <a:ext cx="3240128" cy="21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3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5DCF-DB5D-2A9D-04CE-5FD788B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FB38-2AEA-1D39-51B7-FF140824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Inputs/outputs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2CF1E-E1D6-FB3A-61C0-49D8017E52FF}"/>
              </a:ext>
            </a:extLst>
          </p:cNvPr>
          <p:cNvSpPr txBox="1"/>
          <p:nvPr/>
        </p:nvSpPr>
        <p:spPr>
          <a:xfrm>
            <a:off x="276070" y="5047026"/>
            <a:ext cx="863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Inputs are taken from the user via text fields or radio buttons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String input are taken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textField.getText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method while integer and doubles are casted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Integer.parseint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or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Double.parsedouble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();</a:t>
            </a: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rgbClr val="0070C0"/>
              </a:solidFill>
              <a:latin typeface="Times New Roman"/>
            </a:endParaRP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27B782-4950-D1EE-385E-427509347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975" y="1717507"/>
            <a:ext cx="4572000" cy="3009048"/>
          </a:xfrm>
        </p:spPr>
      </p:pic>
    </p:spTree>
    <p:extLst>
      <p:ext uri="{BB962C8B-B14F-4D97-AF65-F5344CB8AC3E}">
        <p14:creationId xmlns:p14="http://schemas.microsoft.com/office/powerpoint/2010/main" val="396171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8706E-AC42-6389-9F55-857CF332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6EEA-1BEA-DDDA-DB53-E034DFC8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Inputs/outputs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C60E-94C2-CB4E-E9D4-B94A06379EB8}"/>
              </a:ext>
            </a:extLst>
          </p:cNvPr>
          <p:cNvSpPr txBox="1"/>
          <p:nvPr/>
        </p:nvSpPr>
        <p:spPr>
          <a:xfrm>
            <a:off x="276070" y="5047026"/>
            <a:ext cx="863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Inputs are taken from the user via text fields or radio buttons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String input are taken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textField.getText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method while integer and doubles are casted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Integer.parseint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or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Double.parsedouble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();</a:t>
            </a: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rgbClr val="0070C0"/>
              </a:solidFill>
              <a:latin typeface="Times New Roman"/>
            </a:endParaRP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B625C55-6550-C201-5866-0902C3606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56087"/>
            <a:ext cx="5295709" cy="2329828"/>
          </a:xfr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137A92B-F54F-B253-976A-9D7BD2BE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17" y="804120"/>
            <a:ext cx="3862078" cy="41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2946-5226-57E3-4C91-8D1EB5DDE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89C-AE01-5A23-4520-05ACA178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inputs/outputs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3" name="Content Placeholder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64B32D59-430C-6AC1-0206-4C604AA9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23" y="1503645"/>
            <a:ext cx="4572000" cy="3009048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B5B8B0-FDC2-6D6B-C485-720BCF99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34" y="1441517"/>
            <a:ext cx="2817779" cy="3118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0C13C-DF1F-852A-02AE-A03AFA707436}"/>
              </a:ext>
            </a:extLst>
          </p:cNvPr>
          <p:cNvSpPr txBox="1"/>
          <p:nvPr/>
        </p:nvSpPr>
        <p:spPr>
          <a:xfrm>
            <a:off x="360689" y="5603357"/>
            <a:ext cx="85187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Outputs are either labels or new stages 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Some outputs are error/alert messages when exceptions occur</a:t>
            </a:r>
            <a:endParaRPr lang="en-US" sz="1800" err="1">
              <a:solidFill>
                <a:srgbClr val="0070C0"/>
              </a:solidFill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E16B6-8CE2-7DCB-002A-DFFD1E587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4562982"/>
            <a:ext cx="398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01B2-21C6-151F-F399-4C77A9C3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8BFB-B1BF-6BCD-B168-67F6BD8D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Inputs/outputs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D3743-6C9B-C4B2-DA6C-EFE04EE0D33A}"/>
              </a:ext>
            </a:extLst>
          </p:cNvPr>
          <p:cNvSpPr txBox="1"/>
          <p:nvPr/>
        </p:nvSpPr>
        <p:spPr>
          <a:xfrm>
            <a:off x="276070" y="5047026"/>
            <a:ext cx="863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Inputs are taken from the user via text fields or radio buttons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String input are taken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textField.getText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method while integer and doubles are casted using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Integer.parseint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 or </a:t>
            </a:r>
            <a:r>
              <a:rPr lang="en-US" sz="1800" err="1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Double.parsedouble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();</a:t>
            </a: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rgbClr val="0070C0"/>
              </a:solidFill>
              <a:latin typeface="Times New Roman"/>
            </a:endParaRPr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297B54A-4218-A91F-3EFF-C438EB771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38" y="1028591"/>
            <a:ext cx="4331808" cy="4114800"/>
          </a:xfr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818ADC-D0F4-BC00-D0FD-F620217C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96" y="1022444"/>
            <a:ext cx="4562273" cy="26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0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1E65-6BB6-C45B-466D-FEAE640B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053-C0B1-9E89-F39F-F09D03B7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Controllers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1D197F-5A04-12D7-D7EB-7C458E9C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73" y="1522221"/>
            <a:ext cx="4572000" cy="3009048"/>
          </a:xfrm>
        </p:spPr>
      </p:pic>
      <p:pic>
        <p:nvPicPr>
          <p:cNvPr id="6" name="Picture 5" descr="A close up of a blue and white background&#10;&#10;AI-generated content may be incorrect.">
            <a:extLst>
              <a:ext uri="{FF2B5EF4-FFF2-40B4-BE49-F238E27FC236}">
                <a16:creationId xmlns:a16="http://schemas.microsoft.com/office/drawing/2014/main" id="{09E783F7-68C2-908D-8361-773211D1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2" y="4720690"/>
            <a:ext cx="5962650" cy="88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B43AE-E7FD-B019-CE4C-915B6CD897A2}"/>
              </a:ext>
            </a:extLst>
          </p:cNvPr>
          <p:cNvSpPr txBox="1"/>
          <p:nvPr/>
        </p:nvSpPr>
        <p:spPr>
          <a:xfrm>
            <a:off x="5100422" y="1389979"/>
            <a:ext cx="35496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Times New Roman"/>
                <a:ea typeface="Arial Unicode MS"/>
                <a:cs typeface="Arial Unicode MS"/>
              </a:rPr>
              <a:t>Buttons ,combo boxes and menu bars are used as controllers</a:t>
            </a:r>
          </a:p>
          <a:p>
            <a:pPr marL="285750" indent="-285750">
              <a:buFont typeface="Arial"/>
              <a:buChar char="•"/>
            </a:pPr>
            <a:endParaRPr lang="en-US" sz="1800">
              <a:solidFill>
                <a:srgbClr val="0070C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918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710D-27F9-D275-E2E4-8C40CDBE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1BDE-E6D5-812E-89D1-3E439B5A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Controllers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B90446-DFD8-AA1B-ADA9-26BE237F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1" y="1129526"/>
            <a:ext cx="5301404" cy="3645491"/>
          </a:xfrm>
          <a:prstGeom prst="rect">
            <a:avLst/>
          </a:prstGeom>
        </p:spPr>
      </p:pic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46E446B-168E-2E88-7A61-D550EB0DB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2782" y="4373464"/>
            <a:ext cx="6669606" cy="2590781"/>
          </a:xfrm>
        </p:spPr>
      </p:pic>
    </p:spTree>
    <p:extLst>
      <p:ext uri="{BB962C8B-B14F-4D97-AF65-F5344CB8AC3E}">
        <p14:creationId xmlns:p14="http://schemas.microsoft.com/office/powerpoint/2010/main" val="221039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UML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81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1413-0188-A498-BC1B-248D02B2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8B7-4E97-E7F3-D16E-28A1D23F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9" y="661068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Controllers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FF831-237F-87A2-9AAB-E6292E92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Communication between GUI and back end methods</a:t>
            </a:r>
            <a:endParaRPr lang="en-US"/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B3BB15A-5469-3257-6EEF-6581D790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1" y="1857708"/>
            <a:ext cx="7731046" cy="2166152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1DF955B-08EC-4601-5649-747FF33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1" y="3624100"/>
            <a:ext cx="6880976" cy="36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7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5C79-0A52-94D5-8483-E027A84F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ABAD-70DC-4AC9-53F6-1709E764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  <a:hlinkClick r:id="rId2"/>
              </a:rPr>
              <a:t>GitHub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1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1B97-826E-5796-EB55-2ABD60B6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9A09-0887-24C6-C47D-05F54FCC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66" y="385901"/>
            <a:ext cx="7724775" cy="730762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UML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EC9F5-0DB7-5E97-AB08-6137FC5EF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23" y="919061"/>
            <a:ext cx="8259792" cy="594135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B7DD93-568B-39EE-611A-C09C4C172E24}"/>
                  </a:ext>
                </a:extLst>
              </p14:cNvPr>
              <p14:cNvContentPartPr/>
              <p14:nvPr/>
            </p14:nvContentPartPr>
            <p14:xfrm>
              <a:off x="7935493" y="2098512"/>
              <a:ext cx="11294" cy="1129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B7DD93-568B-39EE-611A-C09C4C172E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0793" y="1533812"/>
                <a:ext cx="1129400" cy="11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57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B16C2-6C23-D99F-57D9-90925D33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03DE4-38F6-9B57-33CB-BFCAF410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latin typeface="Calibri"/>
                <a:ea typeface="Calibri"/>
                <a:cs typeface="Calibri"/>
              </a:rPr>
              <a:t>Encapsulation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12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82C0-B6CD-3B2E-2B26-959E6F6B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8A78-F54E-D129-8C0E-45475FA6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66" y="385901"/>
            <a:ext cx="7724775" cy="730762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Encapsulation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BD3F3-B445-9334-6262-920A92A3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/>
                <a:ea typeface="Calibri"/>
                <a:cs typeface="Times New Roman"/>
              </a:rPr>
              <a:t>How Encapsulation is applied </a:t>
            </a:r>
          </a:p>
          <a:p>
            <a:pPr lvl="1"/>
            <a:r>
              <a:rPr lang="en-US" sz="1800" b="0" dirty="0">
                <a:latin typeface="Calibri"/>
                <a:ea typeface="Calibri"/>
                <a:cs typeface="Calibri"/>
              </a:rPr>
              <a:t>Every Data field is being private and only being accessed through</a:t>
            </a:r>
          </a:p>
          <a:p>
            <a:pPr marL="457200" lvl="1" indent="0">
              <a:buNone/>
            </a:pPr>
            <a:r>
              <a:rPr lang="en-US" sz="1800" b="0" dirty="0">
                <a:latin typeface="Calibri"/>
                <a:ea typeface="Calibri"/>
                <a:cs typeface="Calibri"/>
              </a:rPr>
              <a:t>     Getters and Setters </a:t>
            </a:r>
            <a:endParaRPr lang="en-US" sz="1800" b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00487CF6-A8E4-EF23-E9C5-6F38E1F5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6" y="3584286"/>
            <a:ext cx="4329546" cy="2310244"/>
          </a:xfrm>
          <a:prstGeom prst="rect">
            <a:avLst/>
          </a:prstGeom>
        </p:spPr>
      </p:pic>
      <p:pic>
        <p:nvPicPr>
          <p:cNvPr id="5" name="Picture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D990A5CF-D9A7-7796-F950-1E0A0FCE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21" y="3575004"/>
            <a:ext cx="4373129" cy="23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E9A-DEF1-DB62-87E5-B7849C53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Encapsulation :continue</a:t>
            </a:r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6A55FAE-2347-CBAF-2198-35A19A77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5" y="4015990"/>
            <a:ext cx="4251745" cy="23677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6272E-A7C8-ADF7-31E3-A2256AC0DED0}"/>
              </a:ext>
            </a:extLst>
          </p:cNvPr>
          <p:cNvSpPr txBox="1"/>
          <p:nvPr/>
        </p:nvSpPr>
        <p:spPr>
          <a:xfrm>
            <a:off x="459787" y="1968005"/>
            <a:ext cx="82064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B5F9F"/>
                </a:solidFill>
                <a:latin typeface="Times New Roman"/>
                <a:ea typeface="Calibri"/>
                <a:cs typeface="Calibri"/>
              </a:rPr>
              <a:t>This is done to prevent the user to Modify the class's data field and only be able to accessed the data field through getters an setters </a:t>
            </a:r>
            <a:endParaRPr lang="en-US">
              <a:latin typeface="Times New Roman"/>
            </a:endParaRPr>
          </a:p>
        </p:txBody>
      </p:sp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58C1C5A2-5EB0-36FF-7F77-87608B7F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22" y="4015326"/>
            <a:ext cx="4753514" cy="23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953E-C95E-0729-762F-52DD178B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A039-2A0E-AABC-80E5-14E38C5F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Encapsulation :continue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89DAA-C496-9A5C-48F4-3FE1A321C222}"/>
              </a:ext>
            </a:extLst>
          </p:cNvPr>
          <p:cNvSpPr txBox="1"/>
          <p:nvPr/>
        </p:nvSpPr>
        <p:spPr>
          <a:xfrm>
            <a:off x="459787" y="1968005"/>
            <a:ext cx="82064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B5F9F"/>
                </a:solidFill>
                <a:latin typeface="Times New Roman"/>
                <a:ea typeface="Calibri"/>
                <a:cs typeface="Calibri"/>
              </a:rPr>
              <a:t>Examples: </a:t>
            </a:r>
            <a:endParaRPr lang="en-US" dirty="0">
              <a:latin typeface="Times New Roman"/>
            </a:endParaRPr>
          </a:p>
        </p:txBody>
      </p:sp>
      <p:pic>
        <p:nvPicPr>
          <p:cNvPr id="8" name="Content Placeholder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F7BE1C5-CC69-8CC4-DBEA-AD2CCB288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69" y="2622192"/>
            <a:ext cx="4587298" cy="2390775"/>
          </a:xfr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3A1708-8B65-AC3F-623D-BEC73104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9" y="2384568"/>
            <a:ext cx="3843770" cy="34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238F-FFD9-F0B2-5FDA-AF89B892D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7110-9AA8-0322-71B4-238E8B8A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Encapsulation :continue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0B368-5C4A-C410-27E3-F35916DC1D1B}"/>
              </a:ext>
            </a:extLst>
          </p:cNvPr>
          <p:cNvSpPr txBox="1"/>
          <p:nvPr/>
        </p:nvSpPr>
        <p:spPr>
          <a:xfrm>
            <a:off x="459787" y="1968005"/>
            <a:ext cx="82064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B5F9F"/>
                </a:solidFill>
                <a:latin typeface="Times New Roman"/>
                <a:ea typeface="Calibri"/>
                <a:cs typeface="Calibri"/>
              </a:rPr>
              <a:t>Examples: </a:t>
            </a:r>
            <a:endParaRPr lang="en-US" dirty="0">
              <a:latin typeface="Times New Roman"/>
            </a:endParaRPr>
          </a:p>
        </p:txBody>
      </p:sp>
      <p:pic>
        <p:nvPicPr>
          <p:cNvPr id="7" name="Content Placeholder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88EE25A-A851-5761-91E6-408F8DEB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45" y="2898561"/>
            <a:ext cx="3429000" cy="2535447"/>
          </a:xfr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2E825E8-7BCC-1241-AB89-80C30811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00" y="2364383"/>
            <a:ext cx="4216110" cy="41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77896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43622</TotalTime>
  <Words>493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Arial Narrow</vt:lpstr>
      <vt:lpstr>Arial Nova</vt:lpstr>
      <vt:lpstr>Blackadder ITC</vt:lpstr>
      <vt:lpstr>Calibri</vt:lpstr>
      <vt:lpstr>Courier New</vt:lpstr>
      <vt:lpstr>Sakkal Majalla</vt:lpstr>
      <vt:lpstr>Times New Roman</vt:lpstr>
      <vt:lpstr>Cactus</vt:lpstr>
      <vt:lpstr>Advanced Computer Programming Course Project CSE231S</vt:lpstr>
      <vt:lpstr>Pharmacy Management System Team 11  </vt:lpstr>
      <vt:lpstr>UML</vt:lpstr>
      <vt:lpstr>UML</vt:lpstr>
      <vt:lpstr>Encapsulation</vt:lpstr>
      <vt:lpstr>Encapsulation</vt:lpstr>
      <vt:lpstr>Encapsulation :continue</vt:lpstr>
      <vt:lpstr>Encapsulation :continue</vt:lpstr>
      <vt:lpstr>Encapsulation :continue</vt:lpstr>
      <vt:lpstr>Encapsulation :continue</vt:lpstr>
      <vt:lpstr>Polymorphism</vt:lpstr>
      <vt:lpstr>Polymorphism</vt:lpstr>
      <vt:lpstr>Abstract Class</vt:lpstr>
      <vt:lpstr>Abstract class </vt:lpstr>
      <vt:lpstr>Interface</vt:lpstr>
      <vt:lpstr>Interface</vt:lpstr>
      <vt:lpstr>Sorting</vt:lpstr>
      <vt:lpstr>Sorting items </vt:lpstr>
      <vt:lpstr>Exception handling</vt:lpstr>
      <vt:lpstr>Exception handling</vt:lpstr>
      <vt:lpstr>Exception handling</vt:lpstr>
      <vt:lpstr>GUI</vt:lpstr>
      <vt:lpstr>GUI</vt:lpstr>
      <vt:lpstr>Inputs/outputs</vt:lpstr>
      <vt:lpstr>Inputs/outputs</vt:lpstr>
      <vt:lpstr>inputs/outputs</vt:lpstr>
      <vt:lpstr>Inputs/outputs</vt:lpstr>
      <vt:lpstr>Controllers</vt:lpstr>
      <vt:lpstr>Controllers</vt:lpstr>
      <vt:lpstr>Controllers</vt:lpstr>
      <vt:lpstr>GitHub Repository</vt:lpstr>
      <vt:lpstr>    </vt:lpstr>
    </vt:vector>
  </TitlesOfParts>
  <Company>MWL- 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amr ashraf hussien ahmed mohammed 2201048</cp:lastModifiedBy>
  <cp:revision>2595</cp:revision>
  <cp:lastPrinted>1601-01-01T00:00:00Z</cp:lastPrinted>
  <dcterms:created xsi:type="dcterms:W3CDTF">2001-03-23T16:50:49Z</dcterms:created>
  <dcterms:modified xsi:type="dcterms:W3CDTF">2025-05-16T04:38:14Z</dcterms:modified>
</cp:coreProperties>
</file>