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
  </p:notesMasterIdLst>
  <p:handoutMasterIdLst>
    <p:handoutMasterId r:id="rId7"/>
  </p:handoutMasterIdLst>
  <p:sldIdLst>
    <p:sldId id="256" r:id="rId2"/>
    <p:sldId id="271" r:id="rId3"/>
    <p:sldId id="279" r:id="rId4"/>
    <p:sldId id="28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1"/>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241" autoAdjust="0"/>
  </p:normalViewPr>
  <p:slideViewPr>
    <p:cSldViewPr snapToGrid="0">
      <p:cViewPr varScale="1">
        <p:scale>
          <a:sx n="162" d="100"/>
          <a:sy n="162" d="100"/>
        </p:scale>
        <p:origin x="100" y="14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12/2/2021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12/2/2021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12/2/2021</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12/2/2021</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Big Mart </a:t>
            </a: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a:solidFill>
                  <a:schemeClr val="bg1"/>
                </a:solidFill>
                <a:latin typeface="+mj-lt"/>
              </a:rPr>
              <a:t>Sales Analysis</a:t>
            </a:r>
          </a:p>
        </p:txBody>
      </p:sp>
      <p:pic>
        <p:nvPicPr>
          <p:cNvPr id="4" name="Picture 3" descr="PowerPoint program icon"/>
          <p:cNvPicPr>
            <a:picLocks noChangeAspect="1"/>
          </p:cNvPicPr>
          <p:nvPr/>
        </p:nvPicPr>
        <p:blipFill>
          <a:blip r:embed="rId3"/>
          <a:srcRect/>
          <a:stretch/>
        </p:blipFill>
        <p:spPr bwMode="invGray">
          <a:xfrm>
            <a:off x="670216" y="5193062"/>
            <a:ext cx="822960" cy="822960"/>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Objectives :</a:t>
            </a:r>
          </a:p>
        </p:txBody>
      </p:sp>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800" dirty="0">
                <a:latin typeface="Segoe UI" panose="020B0502040204020203" pitchFamily="34" charset="0"/>
                <a:cs typeface="Segoe UI" panose="020B0502040204020203" pitchFamily="34" charset="0"/>
              </a:rPr>
              <a:t>Analyzing the Sales Data and the influencing Attributes.</a:t>
            </a:r>
          </a:p>
          <a:p>
            <a:pPr marL="0" lvl="0" indent="0">
              <a:spcAft>
                <a:spcPts val="600"/>
              </a:spcAft>
              <a:buNone/>
              <a:defRPr/>
            </a:pPr>
            <a:r>
              <a:rPr lang="en-US" sz="1800" dirty="0">
                <a:latin typeface="Segoe UI" panose="020B0502040204020203" pitchFamily="34" charset="0"/>
                <a:cs typeface="Segoe UI" panose="020B0502040204020203" pitchFamily="34" charset="0"/>
              </a:rPr>
              <a:t>Insights for planning towards decreasing costs and Increasing Profitability.</a:t>
            </a:r>
          </a:p>
          <a:p>
            <a:pPr marL="0" lvl="0" indent="0">
              <a:spcAft>
                <a:spcPts val="600"/>
              </a:spcAft>
              <a:buNone/>
              <a:defRPr/>
            </a:pPr>
            <a:r>
              <a:rPr lang="en-US" sz="1800" dirty="0">
                <a:latin typeface="Segoe UI" panose="020B0502040204020203" pitchFamily="34" charset="0"/>
                <a:cs typeface="Segoe UI" panose="020B0502040204020203" pitchFamily="34" charset="0"/>
              </a:rPr>
              <a:t>Presenting the best predicting model.</a:t>
            </a: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Sales Analysis by Outlet Size</a:t>
            </a:r>
          </a:p>
        </p:txBody>
      </p:sp>
      <p:sp>
        <p:nvSpPr>
          <p:cNvPr id="25" name="Content Placeholder 17"/>
          <p:cNvSpPr txBox="1">
            <a:spLocks/>
          </p:cNvSpPr>
          <p:nvPr/>
        </p:nvSpPr>
        <p:spPr>
          <a:xfrm>
            <a:off x="541609" y="1455491"/>
            <a:ext cx="5110161" cy="332280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The Analysis is showing that the most sales were sold by the medium size stores which can indicate that there is no need for expansion with big Size stores while medium Size stores can achieve more sales and less over head costs.</a:t>
            </a:r>
          </a:p>
          <a:p>
            <a:pPr marL="0" indent="0">
              <a:spcAft>
                <a:spcPts val="2000"/>
              </a:spcAft>
              <a:buNone/>
            </a:pPr>
            <a:r>
              <a:rPr lang="en-US" dirty="0">
                <a:latin typeface="Segoe UI" panose="020B0502040204020203" pitchFamily="34" charset="0"/>
                <a:cs typeface="Segoe UI" panose="020B0502040204020203" pitchFamily="34" charset="0"/>
              </a:rPr>
              <a:t>The second Chart is showing the most Sold Units which can help in finding Items that can be increased in the stores to increase profitability while decreasing the lowest sold Items.</a:t>
            </a:r>
          </a:p>
        </p:txBody>
      </p:sp>
      <p:sp>
        <p:nvSpPr>
          <p:cNvPr id="21" name="Content Placeholder 17"/>
          <p:cNvSpPr txBox="1">
            <a:spLocks/>
          </p:cNvSpPr>
          <p:nvPr/>
        </p:nvSpPr>
        <p:spPr>
          <a:xfrm>
            <a:off x="1056513" y="1958189"/>
            <a:ext cx="4585731"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dirty="0">
              <a:solidFill>
                <a:prstClr val="black">
                  <a:lumMod val="75000"/>
                  <a:lumOff val="25000"/>
                </a:prstClr>
              </a:solidFill>
              <a:cs typeface="Segoe UI"/>
            </a:endParaRPr>
          </a:p>
        </p:txBody>
      </p:sp>
      <p:sp>
        <p:nvSpPr>
          <p:cNvPr id="36" name="Content Placeholder 17"/>
          <p:cNvSpPr txBox="1">
            <a:spLocks/>
          </p:cNvSpPr>
          <p:nvPr/>
        </p:nvSpPr>
        <p:spPr>
          <a:xfrm>
            <a:off x="1056513" y="2844450"/>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40" name="Content Placeholder 17"/>
          <p:cNvSpPr txBox="1">
            <a:spLocks/>
          </p:cNvSpPr>
          <p:nvPr/>
        </p:nvSpPr>
        <p:spPr>
          <a:xfrm>
            <a:off x="1056513" y="5177572"/>
            <a:ext cx="4504252"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6" name="Picture 5" descr="Chart, bar chart&#10;&#10;Description automatically generated">
            <a:extLst>
              <a:ext uri="{FF2B5EF4-FFF2-40B4-BE49-F238E27FC236}">
                <a16:creationId xmlns:a16="http://schemas.microsoft.com/office/drawing/2014/main" id="{F0F7BB2B-7650-464D-9F23-371BD6527BE9}"/>
              </a:ext>
            </a:extLst>
          </p:cNvPr>
          <p:cNvPicPr>
            <a:picLocks noChangeAspect="1"/>
          </p:cNvPicPr>
          <p:nvPr/>
        </p:nvPicPr>
        <p:blipFill>
          <a:blip r:embed="rId2"/>
          <a:stretch>
            <a:fillRect/>
          </a:stretch>
        </p:blipFill>
        <p:spPr>
          <a:xfrm>
            <a:off x="6412573" y="1400093"/>
            <a:ext cx="5138489" cy="5263646"/>
          </a:xfrm>
          <a:prstGeom prst="rect">
            <a:avLst/>
          </a:prstGeom>
        </p:spPr>
      </p:pic>
      <p:pic>
        <p:nvPicPr>
          <p:cNvPr id="8" name="Picture 7" descr="Chart, bar chart, histogram&#10;&#10;Description automatically generated">
            <a:extLst>
              <a:ext uri="{FF2B5EF4-FFF2-40B4-BE49-F238E27FC236}">
                <a16:creationId xmlns:a16="http://schemas.microsoft.com/office/drawing/2014/main" id="{FB8BAAFB-9083-4105-BEE5-7855497DD560}"/>
              </a:ext>
            </a:extLst>
          </p:cNvPr>
          <p:cNvPicPr>
            <a:picLocks noChangeAspect="1"/>
          </p:cNvPicPr>
          <p:nvPr/>
        </p:nvPicPr>
        <p:blipFill>
          <a:blip r:embed="rId3"/>
          <a:stretch>
            <a:fillRect/>
          </a:stretch>
        </p:blipFill>
        <p:spPr>
          <a:xfrm>
            <a:off x="373157" y="3583035"/>
            <a:ext cx="5870964" cy="2868536"/>
          </a:xfrm>
          <a:prstGeom prst="rect">
            <a:avLst/>
          </a:prstGeom>
        </p:spPr>
      </p:pic>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Sales Prediction Models</a:t>
            </a:r>
          </a:p>
        </p:txBody>
      </p:sp>
      <p:sp>
        <p:nvSpPr>
          <p:cNvPr id="5" name="Content Placeholder 4"/>
          <p:cNvSpPr>
            <a:spLocks noGrp="1"/>
          </p:cNvSpPr>
          <p:nvPr>
            <p:ph sz="half" idx="4294967295"/>
          </p:nvPr>
        </p:nvSpPr>
        <p:spPr>
          <a:xfrm>
            <a:off x="541610" y="1431010"/>
            <a:ext cx="4557164" cy="4790886"/>
          </a:xfrm>
        </p:spPr>
        <p:txBody>
          <a:bodyPr vert="horz" lIns="91440" tIns="45720" rIns="91440" bIns="45720" rtlCol="0">
            <a:normAutofit/>
          </a:bodyPr>
          <a:lstStyle/>
          <a:p>
            <a:pPr marL="0" indent="0">
              <a:lnSpc>
                <a:spcPts val="1800"/>
              </a:lnSpc>
              <a:spcBef>
                <a:spcPts val="1000"/>
              </a:spcBef>
              <a:spcAft>
                <a:spcPts val="6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While Applying the predicting Models the Linear regression Model scored better on the testing and training data sets better than the Decision Tree Regressor.</a:t>
            </a:r>
          </a:p>
          <a:p>
            <a:pPr marL="0" indent="0">
              <a:lnSpc>
                <a:spcPts val="1800"/>
              </a:lnSpc>
              <a:spcBef>
                <a:spcPts val="1000"/>
              </a:spcBef>
              <a:spcAft>
                <a:spcPts val="6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a:p>
            <a:pPr marL="0" indent="0">
              <a:lnSpc>
                <a:spcPts val="1800"/>
              </a:lnSpc>
              <a:spcBef>
                <a:spcPts val="1000"/>
              </a:spcBef>
              <a:spcAft>
                <a:spcPts val="6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The r2 Scores are higher on the Linear Regression models than the Decision Tree model, although RMSE is high but at the same time, both figures are very close which means that the model was able to Learn and Present predictions.</a:t>
            </a:r>
          </a:p>
          <a:p>
            <a:pPr marL="0" indent="0">
              <a:lnSpc>
                <a:spcPts val="1800"/>
              </a:lnSpc>
              <a:spcBef>
                <a:spcPts val="1000"/>
              </a:spcBef>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a:p>
            <a:pPr marL="0" indent="0">
              <a:lnSpc>
                <a:spcPts val="1800"/>
              </a:lnSpc>
              <a:spcBef>
                <a:spcPts val="1000"/>
              </a:spcBef>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graphicFrame>
        <p:nvGraphicFramePr>
          <p:cNvPr id="8" name="Content Placeholder 7">
            <a:extLst>
              <a:ext uri="{FF2B5EF4-FFF2-40B4-BE49-F238E27FC236}">
                <a16:creationId xmlns:a16="http://schemas.microsoft.com/office/drawing/2014/main" id="{40CD91DB-752A-4836-AE88-2B0F9F8621EF}"/>
              </a:ext>
            </a:extLst>
          </p:cNvPr>
          <p:cNvGraphicFramePr>
            <a:graphicFrameLocks noGrp="1"/>
          </p:cNvGraphicFramePr>
          <p:nvPr>
            <p:ph sz="quarter" idx="10"/>
            <p:extLst>
              <p:ext uri="{D42A27DB-BD31-4B8C-83A1-F6EECF244321}">
                <p14:modId xmlns:p14="http://schemas.microsoft.com/office/powerpoint/2010/main" val="1251692000"/>
              </p:ext>
            </p:extLst>
          </p:nvPr>
        </p:nvGraphicFramePr>
        <p:xfrm>
          <a:off x="6388468" y="1691444"/>
          <a:ext cx="3276600" cy="840704"/>
        </p:xfrm>
        <a:graphic>
          <a:graphicData uri="http://schemas.openxmlformats.org/drawingml/2006/table">
            <a:tbl>
              <a:tblPr/>
              <a:tblGrid>
                <a:gridCol w="609600">
                  <a:extLst>
                    <a:ext uri="{9D8B030D-6E8A-4147-A177-3AD203B41FA5}">
                      <a16:colId xmlns:a16="http://schemas.microsoft.com/office/drawing/2014/main" val="195131343"/>
                    </a:ext>
                  </a:extLst>
                </a:gridCol>
                <a:gridCol w="1320800">
                  <a:extLst>
                    <a:ext uri="{9D8B030D-6E8A-4147-A177-3AD203B41FA5}">
                      <a16:colId xmlns:a16="http://schemas.microsoft.com/office/drawing/2014/main" val="469642141"/>
                    </a:ext>
                  </a:extLst>
                </a:gridCol>
                <a:gridCol w="1346200">
                  <a:extLst>
                    <a:ext uri="{9D8B030D-6E8A-4147-A177-3AD203B41FA5}">
                      <a16:colId xmlns:a16="http://schemas.microsoft.com/office/drawing/2014/main" val="3579306504"/>
                    </a:ext>
                  </a:extLst>
                </a:gridCol>
              </a:tblGrid>
              <a:tr h="213119">
                <a:tc>
                  <a:txBody>
                    <a:bodyPr/>
                    <a:lstStyle/>
                    <a:p>
                      <a:pPr algn="ctr"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Linear Regression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49285446"/>
                  </a:ext>
                </a:extLst>
              </a:tr>
              <a:tr h="209195">
                <a:tc>
                  <a:txBody>
                    <a:bodyPr/>
                    <a:lstStyle/>
                    <a:p>
                      <a:pPr algn="ctr" fontAlgn="b"/>
                      <a:r>
                        <a:rPr lang="en-US" sz="1100" b="0" i="0" u="none" strike="noStrike">
                          <a:solidFill>
                            <a:srgbClr val="000000"/>
                          </a:solidFill>
                          <a:effectLst/>
                          <a:latin typeface="Calibri" panose="020F0502020204030204" pitchFamily="34" charset="0"/>
                        </a:rPr>
                        <a:t>Metrics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Training Scores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Testing Scores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17670540"/>
                  </a:ext>
                </a:extLst>
              </a:tr>
              <a:tr h="209195">
                <a:tc>
                  <a:txBody>
                    <a:bodyPr/>
                    <a:lstStyle/>
                    <a:p>
                      <a:pPr algn="ctr" fontAlgn="b"/>
                      <a:r>
                        <a:rPr lang="en-US" sz="1100" b="0" i="0" u="none" strike="noStrike">
                          <a:solidFill>
                            <a:srgbClr val="000000"/>
                          </a:solidFill>
                          <a:effectLst/>
                          <a:latin typeface="Calibri" panose="020F0502020204030204" pitchFamily="34" charset="0"/>
                        </a:rPr>
                        <a:t>R2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0.5615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0.5671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1378423"/>
                  </a:ext>
                </a:extLst>
              </a:tr>
              <a:tr h="209195">
                <a:tc>
                  <a:txBody>
                    <a:bodyPr/>
                    <a:lstStyle/>
                    <a:p>
                      <a:pPr algn="ctr" fontAlgn="b"/>
                      <a:r>
                        <a:rPr lang="en-US" sz="1100" b="0" i="0" u="none" strike="noStrike">
                          <a:solidFill>
                            <a:srgbClr val="000000"/>
                          </a:solidFill>
                          <a:effectLst/>
                          <a:latin typeface="Calibri" panose="020F0502020204030204" pitchFamily="34" charset="0"/>
                        </a:rPr>
                        <a:t>RMSE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1139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1092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73486991"/>
                  </a:ext>
                </a:extLst>
              </a:tr>
            </a:tbl>
          </a:graphicData>
        </a:graphic>
      </p:graphicFrame>
      <p:graphicFrame>
        <p:nvGraphicFramePr>
          <p:cNvPr id="12" name="Table 11">
            <a:extLst>
              <a:ext uri="{FF2B5EF4-FFF2-40B4-BE49-F238E27FC236}">
                <a16:creationId xmlns:a16="http://schemas.microsoft.com/office/drawing/2014/main" id="{0B18D5FD-B7EA-4B19-AC31-59DF754C3AE0}"/>
              </a:ext>
            </a:extLst>
          </p:cNvPr>
          <p:cNvGraphicFramePr>
            <a:graphicFrameLocks noGrp="1"/>
          </p:cNvGraphicFramePr>
          <p:nvPr>
            <p:extLst>
              <p:ext uri="{D42A27DB-BD31-4B8C-83A1-F6EECF244321}">
                <p14:modId xmlns:p14="http://schemas.microsoft.com/office/powerpoint/2010/main" val="481247791"/>
              </p:ext>
            </p:extLst>
          </p:nvPr>
        </p:nvGraphicFramePr>
        <p:xfrm>
          <a:off x="6388468" y="3291405"/>
          <a:ext cx="3276600" cy="736600"/>
        </p:xfrm>
        <a:graphic>
          <a:graphicData uri="http://schemas.openxmlformats.org/drawingml/2006/table">
            <a:tbl>
              <a:tblPr/>
              <a:tblGrid>
                <a:gridCol w="609600">
                  <a:extLst>
                    <a:ext uri="{9D8B030D-6E8A-4147-A177-3AD203B41FA5}">
                      <a16:colId xmlns:a16="http://schemas.microsoft.com/office/drawing/2014/main" val="2799992208"/>
                    </a:ext>
                  </a:extLst>
                </a:gridCol>
                <a:gridCol w="1320800">
                  <a:extLst>
                    <a:ext uri="{9D8B030D-6E8A-4147-A177-3AD203B41FA5}">
                      <a16:colId xmlns:a16="http://schemas.microsoft.com/office/drawing/2014/main" val="857693697"/>
                    </a:ext>
                  </a:extLst>
                </a:gridCol>
                <a:gridCol w="1346200">
                  <a:extLst>
                    <a:ext uri="{9D8B030D-6E8A-4147-A177-3AD203B41FA5}">
                      <a16:colId xmlns:a16="http://schemas.microsoft.com/office/drawing/2014/main" val="3236195813"/>
                    </a:ext>
                  </a:extLst>
                </a:gridCol>
              </a:tblGrid>
              <a:tr h="184150">
                <a:tc>
                  <a:txBody>
                    <a:bodyPr/>
                    <a:lstStyle/>
                    <a:p>
                      <a:pPr algn="ctr"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Decision Tree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2956404"/>
                  </a:ext>
                </a:extLst>
              </a:tr>
              <a:tr h="184150">
                <a:tc>
                  <a:txBody>
                    <a:bodyPr/>
                    <a:lstStyle/>
                    <a:p>
                      <a:pPr algn="ctr" fontAlgn="b"/>
                      <a:r>
                        <a:rPr lang="en-US" sz="1100" b="0" i="0" u="none" strike="noStrike">
                          <a:solidFill>
                            <a:srgbClr val="000000"/>
                          </a:solidFill>
                          <a:effectLst/>
                          <a:latin typeface="Calibri" panose="020F0502020204030204" pitchFamily="34" charset="0"/>
                        </a:rPr>
                        <a:t>Metrics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Training Scores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Testing Scores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55577733"/>
                  </a:ext>
                </a:extLst>
              </a:tr>
              <a:tr h="184150">
                <a:tc>
                  <a:txBody>
                    <a:bodyPr/>
                    <a:lstStyle/>
                    <a:p>
                      <a:pPr algn="ctr" fontAlgn="b"/>
                      <a:r>
                        <a:rPr lang="en-US" sz="1100" b="0" i="0" u="none" strike="noStrike">
                          <a:solidFill>
                            <a:srgbClr val="000000"/>
                          </a:solidFill>
                          <a:effectLst/>
                          <a:latin typeface="Calibri" panose="020F0502020204030204" pitchFamily="34" charset="0"/>
                        </a:rPr>
                        <a:t>R2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0.1997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9639256"/>
                  </a:ext>
                </a:extLst>
              </a:tr>
              <a:tr h="184150">
                <a:tc>
                  <a:txBody>
                    <a:bodyPr/>
                    <a:lstStyle/>
                    <a:p>
                      <a:pPr algn="ctr" fontAlgn="b"/>
                      <a:r>
                        <a:rPr lang="en-US" sz="1100" b="0" i="0" u="none" strike="noStrike">
                          <a:solidFill>
                            <a:srgbClr val="000000"/>
                          </a:solidFill>
                          <a:effectLst/>
                          <a:latin typeface="Calibri" panose="020F0502020204030204" pitchFamily="34" charset="0"/>
                        </a:rPr>
                        <a:t>RMSE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1485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57661373"/>
                  </a:ext>
                </a:extLst>
              </a:tr>
            </a:tbl>
          </a:graphicData>
        </a:graphic>
      </p:graphicFrame>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_fixed.potx" id="{9A9BE078-57A7-48B2-9D33-8EFC365D262A}" vid="{66905093-CF97-471D-A25F-2AFDA55216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{056AEC43-BC2C-4B2D-9FD3-D6748EF1B3FA}tf10001108_win32</Template>
  <TotalTime>36</TotalTime>
  <Words>214</Words>
  <Application>Microsoft Office PowerPoint</Application>
  <PresentationFormat>Widescreen</PresentationFormat>
  <Paragraphs>38</Paragraphs>
  <Slides>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Segoe UI</vt:lpstr>
      <vt:lpstr>Segoe UI Light</vt:lpstr>
      <vt:lpstr>WelcomeDoc</vt:lpstr>
      <vt:lpstr>Big Mart </vt:lpstr>
      <vt:lpstr>Objectives :</vt:lpstr>
      <vt:lpstr>Sales Analysis by Outlet Size</vt:lpstr>
      <vt:lpstr>Sales Prediction Models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Mart </dc:title>
  <dc:creator>Amr Abdelrahman</dc:creator>
  <cp:keywords/>
  <cp:lastModifiedBy>Amr Abdelrahman</cp:lastModifiedBy>
  <cp:revision>1</cp:revision>
  <dcterms:created xsi:type="dcterms:W3CDTF">2021-12-03T03:23:57Z</dcterms:created>
  <dcterms:modified xsi:type="dcterms:W3CDTF">2021-12-03T04:00:23Z</dcterms:modified>
  <cp:version/>
</cp:coreProperties>
</file>