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7" r:id="rId1"/>
  </p:sldMasterIdLst>
  <p:sldIdLst>
    <p:sldId id="256" r:id="rId2"/>
    <p:sldId id="259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61" r:id="rId11"/>
    <p:sldId id="266" r:id="rId12"/>
    <p:sldId id="262" r:id="rId13"/>
    <p:sldId id="263" r:id="rId14"/>
    <p:sldId id="264" r:id="rId15"/>
    <p:sldId id="272" r:id="rId16"/>
    <p:sldId id="273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3"/>
    <p:restoredTop sz="92943"/>
  </p:normalViewPr>
  <p:slideViewPr>
    <p:cSldViewPr snapToGrid="0" snapToObjects="1">
      <p:cViewPr varScale="1">
        <p:scale>
          <a:sx n="119" d="100"/>
          <a:sy n="11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7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7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1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569" y="323689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322712"/>
            <a:ext cx="9603275" cy="3450613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31140" y="6230656"/>
            <a:ext cx="3500715" cy="309201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581" y="6229593"/>
            <a:ext cx="5938836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1050" y="31814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9665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2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3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6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80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9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7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varianceexplained.org/r/ds-ml-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8EFE-4D1E-5B4A-905B-645FD98E2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– ML – DS </a:t>
            </a:r>
            <a:br>
              <a:rPr lang="en-US" dirty="0"/>
            </a:br>
            <a:r>
              <a:rPr lang="en-US" sz="4400" dirty="0"/>
              <a:t>ECOSYSTEM &amp; Execution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BD71B-40DA-1A4C-ADC5-3569B85B0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AbdulMajedRaja</a:t>
            </a:r>
            <a:r>
              <a:rPr lang="en-US" dirty="0"/>
              <a:t> RS</a:t>
            </a:r>
          </a:p>
        </p:txBody>
      </p:sp>
    </p:spTree>
    <p:extLst>
      <p:ext uri="{BB962C8B-B14F-4D97-AF65-F5344CB8AC3E}">
        <p14:creationId xmlns:p14="http://schemas.microsoft.com/office/powerpoint/2010/main" val="255794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#1</a:t>
            </a:r>
          </a:p>
        </p:txBody>
      </p:sp>
      <p:pic>
        <p:nvPicPr>
          <p:cNvPr id="1028" name="Picture 4" descr="Cross-industry standard process for data mining - Wikipedia">
            <a:extLst>
              <a:ext uri="{FF2B5EF4-FFF2-40B4-BE49-F238E27FC236}">
                <a16:creationId xmlns:a16="http://schemas.microsoft.com/office/drawing/2014/main" id="{2B4E2504-CF28-B94D-8832-202C0E7E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69" y="1199400"/>
            <a:ext cx="5414026" cy="542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9F3350-3795-6845-9BCA-A17153C2AC74}"/>
              </a:ext>
            </a:extLst>
          </p:cNvPr>
          <p:cNvSpPr txBox="1"/>
          <p:nvPr/>
        </p:nvSpPr>
        <p:spPr>
          <a:xfrm>
            <a:off x="7644713" y="6411200"/>
            <a:ext cx="45472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Cross_Industry_Standard_Process_for_Data_Mining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809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FRAMEWORK #2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411470-DFEF-004F-BA11-F98899186FA5}"/>
              </a:ext>
            </a:extLst>
          </p:cNvPr>
          <p:cNvSpPr/>
          <p:nvPr/>
        </p:nvSpPr>
        <p:spPr>
          <a:xfrm>
            <a:off x="6870995" y="2368138"/>
            <a:ext cx="1330714" cy="133134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1273D-83FF-8D42-8236-78375DD06D7B}"/>
              </a:ext>
            </a:extLst>
          </p:cNvPr>
          <p:cNvSpPr/>
          <p:nvPr/>
        </p:nvSpPr>
        <p:spPr>
          <a:xfrm>
            <a:off x="5229574" y="3412265"/>
            <a:ext cx="1330714" cy="1331343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321522-F759-564E-B63A-32FCB6BDB2E8}"/>
              </a:ext>
            </a:extLst>
          </p:cNvPr>
          <p:cNvGrpSpPr/>
          <p:nvPr/>
        </p:nvGrpSpPr>
        <p:grpSpPr>
          <a:xfrm>
            <a:off x="2014853" y="4940671"/>
            <a:ext cx="1198191" cy="1254788"/>
            <a:chOff x="121651" y="2799627"/>
            <a:chExt cx="1387972" cy="14531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F7CB61-EE2F-2444-9E56-1503E8C140A8}"/>
                </a:ext>
              </a:extLst>
            </p:cNvPr>
            <p:cNvSpPr/>
            <p:nvPr/>
          </p:nvSpPr>
          <p:spPr>
            <a:xfrm>
              <a:off x="121651" y="2799627"/>
              <a:ext cx="1387972" cy="1453195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1BB7F-FE49-1B41-8483-96925FBF7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099" y="3037686"/>
              <a:ext cx="977076" cy="9770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383308-72E9-DA4F-8EAD-3C36F2678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138" y="3475779"/>
              <a:ext cx="470276" cy="5657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DE7F81-751C-A744-8D79-768DB84B0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9820" y="3408907"/>
              <a:ext cx="518824" cy="61923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6565F5-628B-FF40-BBE7-5EC4773F45ED}"/>
              </a:ext>
            </a:extLst>
          </p:cNvPr>
          <p:cNvGrpSpPr/>
          <p:nvPr/>
        </p:nvGrpSpPr>
        <p:grpSpPr>
          <a:xfrm>
            <a:off x="3489485" y="4206861"/>
            <a:ext cx="1330714" cy="1331343"/>
            <a:chOff x="1599606" y="2337447"/>
            <a:chExt cx="1330714" cy="133134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4425C4-62A2-B84B-B606-C34F068F60B7}"/>
                </a:ext>
              </a:extLst>
            </p:cNvPr>
            <p:cNvSpPr/>
            <p:nvPr/>
          </p:nvSpPr>
          <p:spPr>
            <a:xfrm>
              <a:off x="1599606" y="2337447"/>
              <a:ext cx="1330714" cy="1331343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35576E-EF30-E54A-990E-CDEA3A03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7427" y="2588335"/>
              <a:ext cx="906486" cy="735091"/>
            </a:xfrm>
            <a:prstGeom prst="rect">
              <a:avLst/>
            </a:prstGeom>
          </p:spPr>
        </p:pic>
      </p:grpSp>
      <p:pic>
        <p:nvPicPr>
          <p:cNvPr id="16" name="Picture 2" descr="Image result for dplyr data manipulation">
            <a:extLst>
              <a:ext uri="{FF2B5EF4-FFF2-40B4-BE49-F238E27FC236}">
                <a16:creationId xmlns:a16="http://schemas.microsoft.com/office/drawing/2014/main" id="{0B763836-E651-7446-AD5E-E050A3D4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57" y="3465635"/>
            <a:ext cx="1224601" cy="12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BC664FE-7BE2-FB44-BF19-443D77DAE534}"/>
              </a:ext>
            </a:extLst>
          </p:cNvPr>
          <p:cNvGrpSpPr/>
          <p:nvPr/>
        </p:nvGrpSpPr>
        <p:grpSpPr>
          <a:xfrm>
            <a:off x="3061702" y="5466765"/>
            <a:ext cx="796023" cy="664252"/>
            <a:chOff x="760510" y="3599879"/>
            <a:chExt cx="1210461" cy="93071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A6D130-4431-2144-8F97-335D1B04C90B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A89599-87EB-5042-9E85-87EBF2FCCCEF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AutoShape 18" descr="Image result for data visualization icon">
            <a:extLst>
              <a:ext uri="{FF2B5EF4-FFF2-40B4-BE49-F238E27FC236}">
                <a16:creationId xmlns:a16="http://schemas.microsoft.com/office/drawing/2014/main" id="{26607F51-16FC-0648-89DC-C75E32932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04130" y="992674"/>
            <a:ext cx="1695477" cy="169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6" descr="icon-data-administration-400.png (400×400)">
            <a:extLst>
              <a:ext uri="{FF2B5EF4-FFF2-40B4-BE49-F238E27FC236}">
                <a16:creationId xmlns:a16="http://schemas.microsoft.com/office/drawing/2014/main" id="{4786F4B2-8EF5-F14A-BD30-A10AB508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39" y="2454402"/>
            <a:ext cx="1186016" cy="11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C52E761-7DEE-4344-AB0B-1877927F40DC}"/>
              </a:ext>
            </a:extLst>
          </p:cNvPr>
          <p:cNvGrpSpPr/>
          <p:nvPr/>
        </p:nvGrpSpPr>
        <p:grpSpPr>
          <a:xfrm>
            <a:off x="4764812" y="4634282"/>
            <a:ext cx="796023" cy="664252"/>
            <a:chOff x="760510" y="3599879"/>
            <a:chExt cx="1210461" cy="93071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6BFE43-7B87-A242-A773-E897F4B861E2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DB40AC-4DDC-7B44-A2DC-26102EE4E9EC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A280D6-052D-D94D-BD47-0AD44B1ECBF9}"/>
              </a:ext>
            </a:extLst>
          </p:cNvPr>
          <p:cNvGrpSpPr/>
          <p:nvPr/>
        </p:nvGrpSpPr>
        <p:grpSpPr>
          <a:xfrm>
            <a:off x="6562661" y="3659558"/>
            <a:ext cx="796023" cy="664252"/>
            <a:chOff x="760510" y="3599879"/>
            <a:chExt cx="1210461" cy="93071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D85EEF-F04F-F242-AD02-F07D19EB8BD8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3F0F88-6725-004E-A8AD-DA23D40BEC3A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AutoShape 32" descr="Image result for template icon">
            <a:extLst>
              <a:ext uri="{FF2B5EF4-FFF2-40B4-BE49-F238E27FC236}">
                <a16:creationId xmlns:a16="http://schemas.microsoft.com/office/drawing/2014/main" id="{531FB6CC-660B-4642-9A7E-FBFBF55BE4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56531" y="114507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Isosceles Triangle 125">
            <a:extLst>
              <a:ext uri="{FF2B5EF4-FFF2-40B4-BE49-F238E27FC236}">
                <a16:creationId xmlns:a16="http://schemas.microsoft.com/office/drawing/2014/main" id="{3C029377-9408-E942-951D-82D4F6AED24B}"/>
              </a:ext>
            </a:extLst>
          </p:cNvPr>
          <p:cNvSpPr/>
          <p:nvPr/>
        </p:nvSpPr>
        <p:spPr>
          <a:xfrm>
            <a:off x="1754534" y="4517236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kern="1200" dirty="0">
                <a:solidFill>
                  <a:schemeClr val="bg1"/>
                </a:solidFill>
                <a:latin typeface="Vodafone Rg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0" name="Isosceles Triangle 136">
            <a:extLst>
              <a:ext uri="{FF2B5EF4-FFF2-40B4-BE49-F238E27FC236}">
                <a16:creationId xmlns:a16="http://schemas.microsoft.com/office/drawing/2014/main" id="{4C59D984-413D-AE43-8E17-02E34A2863EF}"/>
              </a:ext>
            </a:extLst>
          </p:cNvPr>
          <p:cNvSpPr/>
          <p:nvPr/>
        </p:nvSpPr>
        <p:spPr>
          <a:xfrm>
            <a:off x="4698513" y="3083221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3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1" name="Isosceles Triangle 137">
            <a:extLst>
              <a:ext uri="{FF2B5EF4-FFF2-40B4-BE49-F238E27FC236}">
                <a16:creationId xmlns:a16="http://schemas.microsoft.com/office/drawing/2014/main" id="{08893574-C399-EE47-9626-ABDCCF6BE780}"/>
              </a:ext>
            </a:extLst>
          </p:cNvPr>
          <p:cNvSpPr/>
          <p:nvPr/>
        </p:nvSpPr>
        <p:spPr>
          <a:xfrm>
            <a:off x="6385583" y="2026797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4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2" name="Isosceles Triangle 139">
            <a:extLst>
              <a:ext uri="{FF2B5EF4-FFF2-40B4-BE49-F238E27FC236}">
                <a16:creationId xmlns:a16="http://schemas.microsoft.com/office/drawing/2014/main" id="{A874E176-1C8D-F24E-9AC2-7F0725A9BAA5}"/>
              </a:ext>
            </a:extLst>
          </p:cNvPr>
          <p:cNvSpPr/>
          <p:nvPr/>
        </p:nvSpPr>
        <p:spPr>
          <a:xfrm>
            <a:off x="3138695" y="3747582"/>
            <a:ext cx="375708" cy="386084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100" b="1" dirty="0">
                <a:solidFill>
                  <a:schemeClr val="bg1"/>
                </a:solidFill>
                <a:latin typeface="Vodafone Rg" pitchFamily="34" charset="0"/>
              </a:rPr>
              <a:t>2</a:t>
            </a:r>
            <a:endParaRPr lang="en-US" sz="1100" b="1" kern="1200" dirty="0">
              <a:solidFill>
                <a:schemeClr val="bg1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84F3AD-4F23-9E4E-B2C3-E1F96E75F44F}"/>
              </a:ext>
            </a:extLst>
          </p:cNvPr>
          <p:cNvSpPr txBox="1"/>
          <p:nvPr/>
        </p:nvSpPr>
        <p:spPr>
          <a:xfrm>
            <a:off x="2125675" y="463562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Collection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C6E35-2A68-1C48-B06F-E1925063D95A}"/>
              </a:ext>
            </a:extLst>
          </p:cNvPr>
          <p:cNvSpPr txBox="1"/>
          <p:nvPr/>
        </p:nvSpPr>
        <p:spPr>
          <a:xfrm>
            <a:off x="3548755" y="383119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Cleaning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3E7696-BB88-CA41-8D5C-459658C30420}"/>
              </a:ext>
            </a:extLst>
          </p:cNvPr>
          <p:cNvSpPr txBox="1"/>
          <p:nvPr/>
        </p:nvSpPr>
        <p:spPr>
          <a:xfrm>
            <a:off x="5057377" y="3141030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Manipulation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B4795-83FB-4948-A880-A6E7B2474AF1}"/>
              </a:ext>
            </a:extLst>
          </p:cNvPr>
          <p:cNvSpPr txBox="1"/>
          <p:nvPr/>
        </p:nvSpPr>
        <p:spPr>
          <a:xfrm>
            <a:off x="6787257" y="204169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Vodafone Rg" pitchFamily="34" charset="0"/>
              </a:rPr>
              <a:t>Data Visualization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DE9D4-099F-104B-815F-10EDBFE4B7FF}"/>
              </a:ext>
            </a:extLst>
          </p:cNvPr>
          <p:cNvGrpSpPr/>
          <p:nvPr/>
        </p:nvGrpSpPr>
        <p:grpSpPr>
          <a:xfrm>
            <a:off x="8141884" y="2818782"/>
            <a:ext cx="796023" cy="664252"/>
            <a:chOff x="760510" y="3599879"/>
            <a:chExt cx="1210461" cy="93071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B821FD4-2E93-CB4F-81E5-66FA847CB26E}"/>
                </a:ext>
              </a:extLst>
            </p:cNvPr>
            <p:cNvCxnSpPr/>
            <p:nvPr/>
          </p:nvCxnSpPr>
          <p:spPr>
            <a:xfrm>
              <a:off x="760510" y="4344184"/>
              <a:ext cx="740630" cy="1609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0000D2-A022-7540-8C45-B1D1AAF27643}"/>
                </a:ext>
              </a:extLst>
            </p:cNvPr>
            <p:cNvCxnSpPr/>
            <p:nvPr/>
          </p:nvCxnSpPr>
          <p:spPr>
            <a:xfrm flipV="1">
              <a:off x="1501140" y="3599879"/>
              <a:ext cx="469831" cy="9307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C2BE866-AE7C-7847-B512-FBB420F38367}"/>
              </a:ext>
            </a:extLst>
          </p:cNvPr>
          <p:cNvSpPr/>
          <p:nvPr/>
        </p:nvSpPr>
        <p:spPr>
          <a:xfrm>
            <a:off x="8926184" y="1951606"/>
            <a:ext cx="2048706" cy="111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</a:p>
          <a:p>
            <a:pPr algn="ctr"/>
            <a:r>
              <a:rPr lang="en-US" dirty="0"/>
              <a:t>Data-driven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96496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D68752-EB06-0942-8DFE-D1CD55039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72"/>
          <a:stretch/>
        </p:blipFill>
        <p:spPr>
          <a:xfrm>
            <a:off x="760379" y="1335854"/>
            <a:ext cx="10826885" cy="53580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#1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44687-3077-F843-A761-F0E08CE5D52F}"/>
              </a:ext>
            </a:extLst>
          </p:cNvPr>
          <p:cNvSpPr/>
          <p:nvPr/>
        </p:nvSpPr>
        <p:spPr>
          <a:xfrm>
            <a:off x="828473" y="4422920"/>
            <a:ext cx="7975059" cy="966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9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use-case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588019" cy="5629073"/>
          </a:xfrm>
        </p:spPr>
        <p:txBody>
          <a:bodyPr>
            <a:normAutofit/>
          </a:bodyPr>
          <a:lstStyle/>
          <a:p>
            <a:r>
              <a:rPr lang="en-IN" sz="2800" b="1" dirty="0"/>
              <a:t>Business Understanding</a:t>
            </a:r>
          </a:p>
          <a:p>
            <a:pPr lvl="1"/>
            <a:r>
              <a:rPr lang="en-IN" sz="2600" dirty="0"/>
              <a:t>Hypothesising some potential causes:</a:t>
            </a:r>
          </a:p>
          <a:p>
            <a:pPr lvl="2"/>
            <a:r>
              <a:rPr lang="en-IN" sz="2200" dirty="0"/>
              <a:t>Could be due to failure in the site</a:t>
            </a:r>
          </a:p>
          <a:p>
            <a:pPr lvl="2"/>
            <a:r>
              <a:rPr lang="en-IN" sz="2200" dirty="0"/>
              <a:t>Could be due to data flow between Site &amp; Accounting System</a:t>
            </a:r>
          </a:p>
          <a:p>
            <a:pPr lvl="2"/>
            <a:r>
              <a:rPr lang="en-IN" sz="2200" dirty="0"/>
              <a:t>Could be due to reduced Market Demand</a:t>
            </a:r>
          </a:p>
          <a:p>
            <a:pPr lvl="2"/>
            <a:r>
              <a:rPr lang="en-IN" sz="2200" dirty="0"/>
              <a:t>Could be seasonal </a:t>
            </a:r>
          </a:p>
          <a:p>
            <a:r>
              <a:rPr lang="en-IN" sz="2800" b="1" dirty="0"/>
              <a:t>Data Collection</a:t>
            </a:r>
          </a:p>
          <a:p>
            <a:pPr lvl="1"/>
            <a:r>
              <a:rPr lang="en-IN" sz="2600" dirty="0"/>
              <a:t>Digital – Clickstream Data</a:t>
            </a:r>
          </a:p>
          <a:p>
            <a:pPr lvl="1"/>
            <a:r>
              <a:rPr lang="en-IN" sz="2600" dirty="0"/>
              <a:t>ERP/CRM Bookings Data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49570-46DF-0942-B5B4-DB83CC5E397F}"/>
              </a:ext>
            </a:extLst>
          </p:cNvPr>
          <p:cNvCxnSpPr>
            <a:cxnSpLocks/>
          </p:cNvCxnSpPr>
          <p:nvPr/>
        </p:nvCxnSpPr>
        <p:spPr>
          <a:xfrm>
            <a:off x="1595079" y="1372924"/>
            <a:ext cx="0" cy="548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6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use-case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588019" cy="5629073"/>
          </a:xfrm>
        </p:spPr>
        <p:txBody>
          <a:bodyPr>
            <a:normAutofit/>
          </a:bodyPr>
          <a:lstStyle/>
          <a:p>
            <a:r>
              <a:rPr lang="en-IN" sz="2800" b="1" dirty="0"/>
              <a:t>Data Science</a:t>
            </a:r>
          </a:p>
          <a:p>
            <a:pPr lvl="1"/>
            <a:r>
              <a:rPr lang="en-IN" sz="2600" dirty="0"/>
              <a:t>Narrowing down between CRM &amp; Digital </a:t>
            </a:r>
          </a:p>
          <a:p>
            <a:pPr lvl="1"/>
            <a:r>
              <a:rPr lang="en-IN" sz="2600" dirty="0"/>
              <a:t>Comparison with Similar Previous Time Period</a:t>
            </a:r>
          </a:p>
          <a:p>
            <a:pPr lvl="1"/>
            <a:r>
              <a:rPr lang="en-IN" sz="2600" dirty="0"/>
              <a:t>Stage-wise Funnel / Conversion </a:t>
            </a:r>
          </a:p>
          <a:p>
            <a:pPr lvl="2"/>
            <a:r>
              <a:rPr lang="en-IN" sz="2200" dirty="0"/>
              <a:t>At each stage of Digital Journey to see fall out</a:t>
            </a:r>
            <a:br>
              <a:rPr lang="en-IN" sz="2200" dirty="0"/>
            </a:br>
            <a:endParaRPr lang="en-IN" sz="2400" dirty="0"/>
          </a:p>
          <a:p>
            <a:r>
              <a:rPr lang="en-IN" sz="2800" b="1" dirty="0"/>
              <a:t>Recommendations</a:t>
            </a:r>
          </a:p>
          <a:p>
            <a:pPr lvl="1"/>
            <a:r>
              <a:rPr lang="en-IN" sz="2600" b="1" dirty="0"/>
              <a:t>Minify</a:t>
            </a:r>
            <a:r>
              <a:rPr lang="en-IN" sz="2600" dirty="0"/>
              <a:t> Checkout Page weight to reduce load time</a:t>
            </a:r>
          </a:p>
          <a:p>
            <a:pPr lvl="1"/>
            <a:r>
              <a:rPr lang="en-IN" sz="2600" b="1" dirty="0"/>
              <a:t>Change</a:t>
            </a:r>
            <a:r>
              <a:rPr lang="en-IN" sz="2600" dirty="0"/>
              <a:t> Payment gateway</a:t>
            </a:r>
          </a:p>
          <a:p>
            <a:pPr lvl="1"/>
            <a:r>
              <a:rPr lang="en-IN" sz="2600" b="1" dirty="0"/>
              <a:t>A/B Test </a:t>
            </a:r>
            <a:r>
              <a:rPr lang="en-IN" sz="2600" dirty="0"/>
              <a:t>to improve the UX of Check-out page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49570-46DF-0942-B5B4-DB83CC5E397F}"/>
              </a:ext>
            </a:extLst>
          </p:cNvPr>
          <p:cNvCxnSpPr>
            <a:cxnSpLocks/>
          </p:cNvCxnSpPr>
          <p:nvPr/>
        </p:nvCxnSpPr>
        <p:spPr>
          <a:xfrm>
            <a:off x="1595079" y="1372924"/>
            <a:ext cx="0" cy="548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55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FFD5D-4DD2-7043-97BE-AA4820469E1F}"/>
              </a:ext>
            </a:extLst>
          </p:cNvPr>
          <p:cNvSpPr/>
          <p:nvPr/>
        </p:nvSpPr>
        <p:spPr>
          <a:xfrm>
            <a:off x="1462570" y="2030201"/>
            <a:ext cx="551266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ea typeface="+mj-ea"/>
                <a:cs typeface="+mj-cs"/>
              </a:rPr>
              <a:t>“If you don’t produce, you won’t thrive—no matter how skilled or talented you are.”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7AE2F17-ECCF-FC43-89D4-B21F5F9CDF2A}"/>
              </a:ext>
            </a:extLst>
          </p:cNvPr>
          <p:cNvSpPr txBox="1">
            <a:spLocks/>
          </p:cNvSpPr>
          <p:nvPr/>
        </p:nvSpPr>
        <p:spPr>
          <a:xfrm>
            <a:off x="1613695" y="5362121"/>
            <a:ext cx="3965945" cy="4439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accent1"/>
                </a:solidFill>
                <a:latin typeface="Vodafone Rg" pitchFamily="34" charset="0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Deep Work, Cal Newport</a:t>
            </a:r>
            <a:endParaRPr lang="en-GB" sz="20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8" name="Picture 4" descr="https://images-na.ssl-images-amazon.com/images/I/41k-9d0WZyL._SX322_BO1,204,203,200_.jpg">
            <a:extLst>
              <a:ext uri="{FF2B5EF4-FFF2-40B4-BE49-F238E27FC236}">
                <a16:creationId xmlns:a16="http://schemas.microsoft.com/office/drawing/2014/main" id="{F3600F0E-C5A4-AA4C-8A4E-BF0948F0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763" y="2030201"/>
            <a:ext cx="2004960" cy="30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31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showcase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025775E-0CDE-8B40-BB1F-E5E097F7B53E}"/>
              </a:ext>
            </a:extLst>
          </p:cNvPr>
          <p:cNvSpPr txBox="1">
            <a:spLocks/>
          </p:cNvSpPr>
          <p:nvPr/>
        </p:nvSpPr>
        <p:spPr>
          <a:xfrm>
            <a:off x="1101969" y="1606062"/>
            <a:ext cx="10750062" cy="4422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/>
              <a:t>Github</a:t>
            </a:r>
            <a:r>
              <a:rPr lang="en-US" sz="2800" b="1" dirty="0"/>
              <a:t>/Gitlab </a:t>
            </a:r>
            <a:r>
              <a:rPr lang="en-US" sz="2800" dirty="0"/>
              <a:t>– Own Repos, Contributions, Hobby Projects</a:t>
            </a:r>
          </a:p>
          <a:p>
            <a:endParaRPr lang="en-US" sz="2800" b="1" dirty="0"/>
          </a:p>
          <a:p>
            <a:r>
              <a:rPr lang="en-US" sz="2800" b="1" dirty="0"/>
              <a:t>Competitions/Hackathons </a:t>
            </a:r>
            <a:r>
              <a:rPr lang="en-US" sz="2800" dirty="0"/>
              <a:t>– Kaggle, </a:t>
            </a:r>
            <a:r>
              <a:rPr lang="en-US" sz="2800" dirty="0" err="1"/>
              <a:t>Crowdanalytix</a:t>
            </a:r>
            <a:r>
              <a:rPr lang="en-US" sz="2800" dirty="0"/>
              <a:t>, Analytics Vidhya</a:t>
            </a:r>
          </a:p>
          <a:p>
            <a:endParaRPr lang="en-US" sz="2800" b="1" dirty="0"/>
          </a:p>
          <a:p>
            <a:r>
              <a:rPr lang="en-US" sz="2800" b="1" dirty="0"/>
              <a:t>Blog posts </a:t>
            </a:r>
            <a:r>
              <a:rPr lang="en-US" sz="2800" dirty="0"/>
              <a:t>– Medium, </a:t>
            </a:r>
            <a:r>
              <a:rPr lang="en-US" sz="2800" dirty="0" err="1"/>
              <a:t>Wordpress</a:t>
            </a:r>
            <a:r>
              <a:rPr lang="en-US" sz="2800" dirty="0"/>
              <a:t>, </a:t>
            </a:r>
            <a:r>
              <a:rPr lang="en-US" sz="2800" dirty="0" err="1"/>
              <a:t>Github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Meetups/Conferences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0895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Emerging concerns –  please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2712"/>
            <a:ext cx="10001867" cy="49960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50000"/>
              </a:lnSpc>
            </a:pPr>
            <a:r>
              <a:rPr lang="en-IN" sz="3600" dirty="0"/>
              <a:t>Model</a:t>
            </a:r>
            <a:r>
              <a:rPr lang="en-IN" sz="3600" b="1" dirty="0"/>
              <a:t> Bias </a:t>
            </a:r>
            <a:r>
              <a:rPr lang="en-IN" sz="3600" dirty="0"/>
              <a:t>and</a:t>
            </a:r>
            <a:r>
              <a:rPr lang="en-IN" sz="3600" b="1" dirty="0"/>
              <a:t> Fairness</a:t>
            </a:r>
          </a:p>
          <a:p>
            <a:pPr>
              <a:lnSpc>
                <a:spcPct val="250000"/>
              </a:lnSpc>
            </a:pPr>
            <a:r>
              <a:rPr lang="en-IN" sz="3600" b="1" dirty="0"/>
              <a:t>Reproducibility</a:t>
            </a:r>
            <a:endParaRPr lang="en-IN" sz="3600" dirty="0"/>
          </a:p>
          <a:p>
            <a:pPr>
              <a:lnSpc>
                <a:spcPct val="250000"/>
              </a:lnSpc>
            </a:pPr>
            <a:r>
              <a:rPr lang="en-IN" sz="3600" b="1" dirty="0"/>
              <a:t>Interpretable</a:t>
            </a:r>
            <a:r>
              <a:rPr lang="en-IN" sz="3600" dirty="0"/>
              <a:t> Machine Learning</a:t>
            </a:r>
          </a:p>
          <a:p>
            <a:pPr>
              <a:lnSpc>
                <a:spcPct val="250000"/>
              </a:lnSpc>
            </a:pPr>
            <a:r>
              <a:rPr lang="en-IN" sz="3600" dirty="0"/>
              <a:t>Data </a:t>
            </a:r>
            <a:r>
              <a:rPr lang="en-IN" sz="3600" b="1" dirty="0"/>
              <a:t>Ethics</a:t>
            </a:r>
          </a:p>
        </p:txBody>
      </p:sp>
    </p:spTree>
    <p:extLst>
      <p:ext uri="{BB962C8B-B14F-4D97-AF65-F5344CB8AC3E}">
        <p14:creationId xmlns:p14="http://schemas.microsoft.com/office/powerpoint/2010/main" val="41704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OVERSIMPLIFIED-DEFINITION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Data science</a:t>
            </a:r>
            <a:r>
              <a:rPr lang="en-IN" sz="2800" dirty="0"/>
              <a:t> produces </a:t>
            </a:r>
            <a:r>
              <a:rPr lang="en-IN" sz="2800" b="1" dirty="0"/>
              <a:t>insights</a:t>
            </a:r>
            <a:endParaRPr lang="en-IN" sz="2800" dirty="0"/>
          </a:p>
          <a:p>
            <a:r>
              <a:rPr lang="en-IN" sz="2800" b="1" dirty="0"/>
              <a:t>Machine learning</a:t>
            </a:r>
            <a:r>
              <a:rPr lang="en-IN" sz="2800" dirty="0"/>
              <a:t> produces </a:t>
            </a:r>
            <a:r>
              <a:rPr lang="en-IN" sz="2800" b="1" dirty="0"/>
              <a:t>predictions</a:t>
            </a:r>
            <a:endParaRPr lang="en-IN" sz="2800" dirty="0"/>
          </a:p>
          <a:p>
            <a:r>
              <a:rPr lang="en-IN" sz="2800" b="1" dirty="0"/>
              <a:t>Artificial intelligence</a:t>
            </a:r>
            <a:r>
              <a:rPr lang="en-IN" sz="2800" dirty="0"/>
              <a:t> produces </a:t>
            </a:r>
            <a:r>
              <a:rPr lang="en-IN" sz="2800" b="1" dirty="0"/>
              <a:t>actions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B73CC-DB7A-D94D-9B19-D0F52857C2D3}"/>
              </a:ext>
            </a:extLst>
          </p:cNvPr>
          <p:cNvSpPr txBox="1"/>
          <p:nvPr/>
        </p:nvSpPr>
        <p:spPr>
          <a:xfrm>
            <a:off x="7574062" y="6211669"/>
            <a:ext cx="672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http://varianceexplained.org/r/ds-ml-ai/</a:t>
            </a:r>
            <a:endParaRPr lang="en-US" dirty="0"/>
          </a:p>
          <a:p>
            <a:r>
              <a:rPr lang="en-US" dirty="0"/>
              <a:t>David Robinson, Chief Data Scientist, </a:t>
            </a:r>
            <a:r>
              <a:rPr lang="en-US" dirty="0" err="1"/>
              <a:t>Datacamp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9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KindA</a:t>
            </a:r>
            <a:r>
              <a:rPr lang="en-US" dirty="0"/>
              <a:t>-DEFINITION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AEAF23-BDBF-3C4F-8273-31D9A0F6C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69" y="1547744"/>
            <a:ext cx="6395863" cy="4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66B1-71F6-5B48-A15A-98D93DA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68" y="1372924"/>
            <a:ext cx="9603275" cy="34506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Programming Languages</a:t>
            </a:r>
          </a:p>
          <a:p>
            <a:r>
              <a:rPr lang="en-US" sz="3200" dirty="0"/>
              <a:t>Self-serve Tools / Platforms</a:t>
            </a:r>
          </a:p>
          <a:p>
            <a:pPr lvl="1"/>
            <a:r>
              <a:rPr lang="en-US" sz="3000" i="1" dirty="0"/>
              <a:t>Analytics Tools</a:t>
            </a:r>
          </a:p>
          <a:p>
            <a:pPr lvl="1"/>
            <a:r>
              <a:rPr lang="en-US" sz="3000" i="1" dirty="0"/>
              <a:t>Auto ML / Studio Tools</a:t>
            </a:r>
          </a:p>
          <a:p>
            <a:pPr lvl="1"/>
            <a:r>
              <a:rPr lang="en-US" sz="3000" i="1" dirty="0"/>
              <a:t>Data Visualization Tools</a:t>
            </a:r>
          </a:p>
          <a:p>
            <a:r>
              <a:rPr lang="en-US" sz="3200" dirty="0"/>
              <a:t>Deep Learning 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0786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pic>
        <p:nvPicPr>
          <p:cNvPr id="3076" name="Picture 4" descr="R (programming language) - Wikipedia">
            <a:extLst>
              <a:ext uri="{FF2B5EF4-FFF2-40B4-BE49-F238E27FC236}">
                <a16:creationId xmlns:a16="http://schemas.microsoft.com/office/drawing/2014/main" id="{049CC43B-C367-E146-A3CD-049382B3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156" y="1524000"/>
            <a:ext cx="2919323" cy="226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proxy.duckduckgo.com/iu/?u=https%3A%2F%2Ftse3.mm.bing.net%2Fth%3Fid%3DOIP.8XTuTq9eKVzzfdDW5nypnwHaHa%26pid%3D15.1&amp;f=1">
            <a:extLst>
              <a:ext uri="{FF2B5EF4-FFF2-40B4-BE49-F238E27FC236}">
                <a16:creationId xmlns:a16="http://schemas.microsoft.com/office/drawing/2014/main" id="{E70FC7C8-79FC-7D4D-8A5D-95A3FA98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057" y="1384647"/>
            <a:ext cx="2401907" cy="240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Julia (programming language) - Wikipedia">
            <a:extLst>
              <a:ext uri="{FF2B5EF4-FFF2-40B4-BE49-F238E27FC236}">
                <a16:creationId xmlns:a16="http://schemas.microsoft.com/office/drawing/2014/main" id="{A2B2293D-D5D3-8C4B-A12A-507E4E6C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113" y="1275173"/>
            <a:ext cx="3877896" cy="262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 result for scala logo">
            <a:extLst>
              <a:ext uri="{FF2B5EF4-FFF2-40B4-BE49-F238E27FC236}">
                <a16:creationId xmlns:a16="http://schemas.microsoft.com/office/drawing/2014/main" id="{64B0C876-779E-5E47-A58C-E47AC836C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34" y="4909561"/>
            <a:ext cx="2693064" cy="134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swift logo">
            <a:extLst>
              <a:ext uri="{FF2B5EF4-FFF2-40B4-BE49-F238E27FC236}">
                <a16:creationId xmlns:a16="http://schemas.microsoft.com/office/drawing/2014/main" id="{2D6915BE-087D-4748-8D1D-1B8482F9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73" y="5125954"/>
            <a:ext cx="2923986" cy="9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javascript logo">
            <a:extLst>
              <a:ext uri="{FF2B5EF4-FFF2-40B4-BE49-F238E27FC236}">
                <a16:creationId xmlns:a16="http://schemas.microsoft.com/office/drawing/2014/main" id="{85A27CD7-10FD-8241-92C9-B23398CEF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96" y="4626585"/>
            <a:ext cx="1629508" cy="162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1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- SELF-SERVE TOOLS / PLATFORMS</a:t>
            </a:r>
          </a:p>
        </p:txBody>
      </p:sp>
      <p:pic>
        <p:nvPicPr>
          <p:cNvPr id="4098" name="Picture 2" descr="https://proxy.duckduckgo.com/iu/?u=https%3A%2F%2Ftse3.mm.bing.net%2Fth%3Fid%3DOIP.2NGbXTK3aiz6S39643BlEgHaHa%26pid%3D15.1&amp;f=1">
            <a:extLst>
              <a:ext uri="{FF2B5EF4-FFF2-40B4-BE49-F238E27FC236}">
                <a16:creationId xmlns:a16="http://schemas.microsoft.com/office/drawing/2014/main" id="{ECE35006-C5BD-0D4A-AB42-6A0A895D5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6" b="30623"/>
          <a:stretch/>
        </p:blipFill>
        <p:spPr bwMode="auto">
          <a:xfrm>
            <a:off x="1462569" y="2069142"/>
            <a:ext cx="2553473" cy="1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ile:SPSS logo.svg - Wikipedia">
            <a:extLst>
              <a:ext uri="{FF2B5EF4-FFF2-40B4-BE49-F238E27FC236}">
                <a16:creationId xmlns:a16="http://schemas.microsoft.com/office/drawing/2014/main" id="{F8561817-1FD9-484E-A2AA-6E067899C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2" b="31446"/>
          <a:stretch/>
        </p:blipFill>
        <p:spPr bwMode="auto">
          <a:xfrm>
            <a:off x="4491891" y="2069142"/>
            <a:ext cx="3007066" cy="1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alteryx logo">
            <a:extLst>
              <a:ext uri="{FF2B5EF4-FFF2-40B4-BE49-F238E27FC236}">
                <a16:creationId xmlns:a16="http://schemas.microsoft.com/office/drawing/2014/main" id="{AA82D4D1-00A6-5241-9B80-48B8A5409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26" b="33307"/>
          <a:stretch/>
        </p:blipFill>
        <p:spPr bwMode="auto">
          <a:xfrm>
            <a:off x="7974806" y="2069141"/>
            <a:ext cx="2476500" cy="104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69" y="323689"/>
            <a:ext cx="10037769" cy="1049235"/>
          </a:xfrm>
        </p:spPr>
        <p:txBody>
          <a:bodyPr/>
          <a:lstStyle/>
          <a:p>
            <a:r>
              <a:rPr lang="en-US" dirty="0"/>
              <a:t>AUTO ML / STUDIO - SELF-SERVE TOOLS / PLATFORMS</a:t>
            </a:r>
          </a:p>
        </p:txBody>
      </p:sp>
      <p:pic>
        <p:nvPicPr>
          <p:cNvPr id="5124" name="Picture 4" descr="https://proxy.duckduckgo.com/iu/?u=https%3A%2F%2Ftse3.mm.bing.net%2Fth%3Fid%3DOIP.W360X4sX6NXyss4XN7ndTQHaHa%26pid%3D15.1&amp;f=1">
            <a:extLst>
              <a:ext uri="{FF2B5EF4-FFF2-40B4-BE49-F238E27FC236}">
                <a16:creationId xmlns:a16="http://schemas.microsoft.com/office/drawing/2014/main" id="{C53166FE-2444-2C48-BD8C-29D26FDE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937" y="1827333"/>
            <a:ext cx="1550377" cy="155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proxy.duckduckgo.com/iu/?u=https%3A%2F%2Ftse2.mm.bing.net%2Fth%3Fid%3DOIP.rG554Y1fM2qQBx0cD5DfDAAAAA%26pid%3D15.1&amp;f=1">
            <a:extLst>
              <a:ext uri="{FF2B5EF4-FFF2-40B4-BE49-F238E27FC236}">
                <a16:creationId xmlns:a16="http://schemas.microsoft.com/office/drawing/2014/main" id="{030F8618-79B2-9140-93A9-F074F6CC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246" y="1789723"/>
            <a:ext cx="1639277" cy="16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Overview of Azure Machine Learning">
            <a:extLst>
              <a:ext uri="{FF2B5EF4-FFF2-40B4-BE49-F238E27FC236}">
                <a16:creationId xmlns:a16="http://schemas.microsoft.com/office/drawing/2014/main" id="{1328EA16-97B6-D340-8C36-7FE5E1D5A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28422" r="17489" b="23568"/>
          <a:stretch/>
        </p:blipFill>
        <p:spPr bwMode="auto">
          <a:xfrm>
            <a:off x="4674030" y="4301184"/>
            <a:ext cx="2843939" cy="11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MI Announces New Partnership with KNIME.com AG | MMI ...">
            <a:extLst>
              <a:ext uri="{FF2B5EF4-FFF2-40B4-BE49-F238E27FC236}">
                <a16:creationId xmlns:a16="http://schemas.microsoft.com/office/drawing/2014/main" id="{438F5009-6DA0-F24B-92B5-950E3DAA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140" y="1372784"/>
            <a:ext cx="3810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Introducing The Mesosphere Datacenter Operating System">
            <a:extLst>
              <a:ext uri="{FF2B5EF4-FFF2-40B4-BE49-F238E27FC236}">
                <a16:creationId xmlns:a16="http://schemas.microsoft.com/office/drawing/2014/main" id="{7942E3EC-0C9F-9B49-8BC2-95A12A61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40" y="3669281"/>
            <a:ext cx="3263783" cy="244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duckduckgo.com/i/b2c970b6.png">
            <a:extLst>
              <a:ext uri="{FF2B5EF4-FFF2-40B4-BE49-F238E27FC236}">
                <a16:creationId xmlns:a16="http://schemas.microsoft.com/office/drawing/2014/main" id="{BB92657E-D516-764D-872A-1A817E6A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96" y="4505795"/>
            <a:ext cx="1977770" cy="11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385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SELF-SERVE TOOLS / PLATFORMS</a:t>
            </a:r>
          </a:p>
        </p:txBody>
      </p:sp>
      <p:pic>
        <p:nvPicPr>
          <p:cNvPr id="6146" name="Picture 2" descr="https://proxy.duckduckgo.com/iu/?u=https%3A%2F%2Ftse1.mm.bing.net%2Fth%3Fid%3DOIP.WjvU4eqVTFWV2t_jitt1iAAAAA%26pid%3D15.1&amp;f=1">
            <a:extLst>
              <a:ext uri="{FF2B5EF4-FFF2-40B4-BE49-F238E27FC236}">
                <a16:creationId xmlns:a16="http://schemas.microsoft.com/office/drawing/2014/main" id="{CAC2BB30-120E-DB4E-87BA-09C53442B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84" y="2017693"/>
            <a:ext cx="2443393" cy="141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Qlik">
            <a:extLst>
              <a:ext uri="{FF2B5EF4-FFF2-40B4-BE49-F238E27FC236}">
                <a16:creationId xmlns:a16="http://schemas.microsoft.com/office/drawing/2014/main" id="{67F72D21-E183-1143-A50F-0E8FDE3F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22" y="2241061"/>
            <a:ext cx="39116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lated image">
            <a:extLst>
              <a:ext uri="{FF2B5EF4-FFF2-40B4-BE49-F238E27FC236}">
                <a16:creationId xmlns:a16="http://schemas.microsoft.com/office/drawing/2014/main" id="{BFD89004-FDC5-2B4D-881B-7749B6A2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67" y="1764322"/>
            <a:ext cx="2147277" cy="214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63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B593-0ABB-7642-B90E-F3895B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frameworks</a:t>
            </a:r>
          </a:p>
        </p:txBody>
      </p:sp>
      <p:pic>
        <p:nvPicPr>
          <p:cNvPr id="7170" name="Picture 2" descr="top-deep-learning-framework">
            <a:extLst>
              <a:ext uri="{FF2B5EF4-FFF2-40B4-BE49-F238E27FC236}">
                <a16:creationId xmlns:a16="http://schemas.microsoft.com/office/drawing/2014/main" id="{0D5A91C6-4F2D-C24C-8776-332BFC6E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91" y="1489177"/>
            <a:ext cx="2198819" cy="183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ytorch-top-deep-learning-framework">
            <a:extLst>
              <a:ext uri="{FF2B5EF4-FFF2-40B4-BE49-F238E27FC236}">
                <a16:creationId xmlns:a16="http://schemas.microsoft.com/office/drawing/2014/main" id="{61B2BB56-9DAC-AD45-BC6D-65BA24EE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329" y="2083776"/>
            <a:ext cx="4559300" cy="12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keras-top-deep-learning-framework">
            <a:extLst>
              <a:ext uri="{FF2B5EF4-FFF2-40B4-BE49-F238E27FC236}">
                <a16:creationId xmlns:a16="http://schemas.microsoft.com/office/drawing/2014/main" id="{6A594423-6075-B84B-B060-0FE98A802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429" y="2236176"/>
            <a:ext cx="37719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icrosoft-top-deep-learning-framework">
            <a:extLst>
              <a:ext uri="{FF2B5EF4-FFF2-40B4-BE49-F238E27FC236}">
                <a16:creationId xmlns:a16="http://schemas.microsoft.com/office/drawing/2014/main" id="{3C8A805F-6830-5044-810A-A195E291F4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6" r="27701"/>
          <a:stretch/>
        </p:blipFill>
        <p:spPr bwMode="auto">
          <a:xfrm>
            <a:off x="2570521" y="4004058"/>
            <a:ext cx="1828800" cy="219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Image result for gluon">
            <a:extLst>
              <a:ext uri="{FF2B5EF4-FFF2-40B4-BE49-F238E27FC236}">
                <a16:creationId xmlns:a16="http://schemas.microsoft.com/office/drawing/2014/main" id="{E71F37B9-442F-2C46-84E2-964985DDC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029" y="4383126"/>
            <a:ext cx="2075755" cy="16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Image result for mxnet">
            <a:extLst>
              <a:ext uri="{FF2B5EF4-FFF2-40B4-BE49-F238E27FC236}">
                <a16:creationId xmlns:a16="http://schemas.microsoft.com/office/drawing/2014/main" id="{AD5A7E58-829C-3649-9C4A-71FC9920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175" y="4649745"/>
            <a:ext cx="31750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019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{8CBE4F20-E4B2-0243-AF79-25C66F0E5A2F}tf10001119</Template>
  <TotalTime>1121</TotalTime>
  <Words>294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Vodafone Rg</vt:lpstr>
      <vt:lpstr>Gallery</vt:lpstr>
      <vt:lpstr>AI – ML – DS  ECOSYSTEM &amp; Execution</vt:lpstr>
      <vt:lpstr>OVERSIMPLIFIED-DEFINITION</vt:lpstr>
      <vt:lpstr>KindA-DEFINITION</vt:lpstr>
      <vt:lpstr>TOOLCHAIN</vt:lpstr>
      <vt:lpstr>Programming languages</vt:lpstr>
      <vt:lpstr>Analytics - SELF-SERVE TOOLS / PLATFORMS</vt:lpstr>
      <vt:lpstr>AUTO ML / STUDIO - SELF-SERVE TOOLS / PLATFORMS</vt:lpstr>
      <vt:lpstr>Visualization - SELF-SERVE TOOLS / PLATFORMS</vt:lpstr>
      <vt:lpstr>Deep learning frameworks</vt:lpstr>
      <vt:lpstr>Data science FRAMEWORK #1</vt:lpstr>
      <vt:lpstr>Data science FRAMEWORK #2</vt:lpstr>
      <vt:lpstr>Use-case #1</vt:lpstr>
      <vt:lpstr>Solving use-case #1</vt:lpstr>
      <vt:lpstr>Solving use-case #1</vt:lpstr>
      <vt:lpstr>SHOWCASE</vt:lpstr>
      <vt:lpstr>showcase</vt:lpstr>
      <vt:lpstr>Emerging concerns –  please KEEP In MIND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– ML – DS  ECOSYSTEM &amp; Execution</dc:title>
  <dc:creator>Abdulmajedraja Rs (abdrs)</dc:creator>
  <cp:lastModifiedBy>Abdulmajedraja Rs (abdrs)</cp:lastModifiedBy>
  <cp:revision>23</cp:revision>
  <cp:lastPrinted>2018-11-27T16:49:49Z</cp:lastPrinted>
  <dcterms:created xsi:type="dcterms:W3CDTF">2018-11-27T12:55:40Z</dcterms:created>
  <dcterms:modified xsi:type="dcterms:W3CDTF">2018-11-29T11:25:22Z</dcterms:modified>
</cp:coreProperties>
</file>