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7" r:id="rId9"/>
    <p:sldId id="259" r:id="rId10"/>
    <p:sldId id="268" r:id="rId11"/>
    <p:sldId id="261" r:id="rId1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4772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517"/>
    <a:srgbClr val="FBA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eaLnBrk="1" hangingPunct="1">
              <a:buNone/>
            </a:pPr>
            <a:endParaRPr lang="" altLang="zh-CN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algn="r" eaLnBrk="1" hangingPunct="1">
              <a:buNone/>
            </a:pPr>
            <a:fld id="{BB962C8B-B14F-4D97-AF65-F5344CB8AC3E}" type="datetimeFigureOut">
              <a:rPr lang="" altLang="zh-CN" sz="1200" dirty="0"/>
            </a:fld>
            <a:endParaRPr lang="" altLang="zh-CN" sz="1200" dirty="0"/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Notes Placeholder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eaLnBrk="1" hangingPunct="1">
              <a:buNone/>
            </a:pPr>
            <a:endParaRPr lang="" altLang="zh-CN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Image Placeholder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Image Placeholder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219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Image Placeholder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411413" y="885825"/>
            <a:ext cx="6786562" cy="2387600"/>
          </a:xfrm>
          <a:ln/>
        </p:spPr>
        <p:txBody>
          <a:bodyPr vert="horz" wrap="square" lIns="91440" tIns="45720" rIns="91440" bIns="45720" anchor="b" anchorCtr="0"/>
          <a:p>
            <a:pPr algn="l" eaLnBrk="1" hangingPunct="1">
              <a:buClrTx/>
              <a:buSzTx/>
              <a:buFontTx/>
              <a:buNone/>
            </a:pPr>
            <a:r>
              <a:rPr lang="en-US" altLang="zh-CN" sz="2400" kern="12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Medical Report Generation with Multi-Attention for Abnormal Keyword Description and History Report</a:t>
            </a:r>
            <a:endParaRPr lang="en-US" altLang="zh-CN" sz="2400" kern="12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411413" y="3933825"/>
            <a:ext cx="6858000" cy="1654175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lang="en-US" altLang="zh-CN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(Maggie) </a:t>
            </a: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Mei Wang       Haihan Yao     Yanxia Qin</a:t>
            </a:r>
            <a:r>
              <a:rPr lang="en-US" altLang="zh-CN" kern="12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∗</a:t>
            </a:r>
            <a:endParaRPr lang="en-US" altLang="zh-CN" kern="1200" baseline="300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Donghua University, Shanghai, China   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1">
            <a:lum bright="-6000" contrast="12000"/>
          </a:blip>
          <a:stretch>
            <a:fillRect/>
          </a:stretch>
        </p:blipFill>
        <p:spPr>
          <a:xfrm>
            <a:off x="-36512" y="-26987"/>
            <a:ext cx="2349500" cy="69056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3671887" cy="88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Motivation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468688" y="4868863"/>
            <a:ext cx="1592262" cy="1385887"/>
          </a:xfrm>
          <a:ln/>
        </p:spPr>
      </p:pic>
      <p:pic>
        <p:nvPicPr>
          <p:cNvPr id="6148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4513" y="1557338"/>
            <a:ext cx="8054975" cy="2236787"/>
          </a:xfrm>
          <a:ln/>
        </p:spPr>
      </p:pic>
      <p:cxnSp>
        <p:nvCxnSpPr>
          <p:cNvPr id="8" name="Straight Arrow Connector 7"/>
          <p:cNvCxnSpPr/>
          <p:nvPr/>
        </p:nvCxnSpPr>
        <p:spPr>
          <a:xfrm flipV="1">
            <a:off x="4264025" y="3863975"/>
            <a:ext cx="0" cy="9366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flipV="1">
            <a:off x="5219700" y="3933825"/>
            <a:ext cx="1311275" cy="141287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Our framework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771775" y="3857625"/>
            <a:ext cx="647700" cy="21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5580063" y="3930650"/>
            <a:ext cx="769938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172450" y="3857625"/>
            <a:ext cx="647700" cy="21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2844800" y="5154613"/>
            <a:ext cx="647700" cy="142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724525" y="5226050"/>
            <a:ext cx="647700" cy="14446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8172450" y="5154613"/>
            <a:ext cx="762000" cy="1428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Content Placeholder 9" descr="framework_pic_5_ppt版本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0655" y="2708275"/>
            <a:ext cx="8823325" cy="2841625"/>
          </a:xfrm>
          <a:prstGeom prst="rect">
            <a:avLst/>
          </a:prstGeom>
        </p:spPr>
      </p:pic>
      <p:sp>
        <p:nvSpPr>
          <p:cNvPr id="7175" name="Text Box 4"/>
          <p:cNvSpPr txBox="1"/>
          <p:nvPr/>
        </p:nvSpPr>
        <p:spPr>
          <a:xfrm>
            <a:off x="684213" y="1998663"/>
            <a:ext cx="1727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Encoder layer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6" name="Text Box 5"/>
          <p:cNvSpPr txBox="1"/>
          <p:nvPr/>
        </p:nvSpPr>
        <p:spPr>
          <a:xfrm>
            <a:off x="7092950" y="1998663"/>
            <a:ext cx="1727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Decoder layer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7" name="Text Box 6"/>
          <p:cNvSpPr txBox="1"/>
          <p:nvPr/>
        </p:nvSpPr>
        <p:spPr>
          <a:xfrm>
            <a:off x="3995420" y="1998663"/>
            <a:ext cx="19446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Attention layer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7175" idx="2"/>
          </p:cNvCxnSpPr>
          <p:nvPr/>
        </p:nvCxnSpPr>
        <p:spPr>
          <a:xfrm flipH="1">
            <a:off x="1547813" y="2398713"/>
            <a:ext cx="0" cy="3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966970" y="2357438"/>
            <a:ext cx="0" cy="3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931150" y="2357438"/>
            <a:ext cx="0" cy="3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Attention layer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5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47713" y="4281488"/>
            <a:ext cx="2732087" cy="442912"/>
          </a:xfrm>
          <a:ln/>
        </p:spPr>
      </p:pic>
      <p:pic>
        <p:nvPicPr>
          <p:cNvPr id="819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668713" y="4151313"/>
            <a:ext cx="3221037" cy="646112"/>
          </a:xfrm>
          <a:ln/>
        </p:spPr>
      </p:pic>
      <p:sp>
        <p:nvSpPr>
          <p:cNvPr id="8197" name="Text Box 4"/>
          <p:cNvSpPr txBox="1"/>
          <p:nvPr/>
        </p:nvSpPr>
        <p:spPr>
          <a:xfrm>
            <a:off x="936625" y="3573463"/>
            <a:ext cx="8348663" cy="677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: the hidden state of the keyword 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h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: the hidden state of the output report 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8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0" y="4868863"/>
            <a:ext cx="2736850" cy="166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9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4897438"/>
            <a:ext cx="2719388" cy="1620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0" name="Text Box 13"/>
          <p:cNvSpPr txBox="1"/>
          <p:nvPr/>
        </p:nvSpPr>
        <p:spPr>
          <a:xfrm>
            <a:off x="1835150" y="6567488"/>
            <a:ext cx="14287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1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=3  </a:t>
            </a:r>
            <a:r>
              <a:rPr lang="en-US" altLang="zh-CN" sz="1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=20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1" name="Text Box 14"/>
          <p:cNvSpPr txBox="1"/>
          <p:nvPr/>
        </p:nvSpPr>
        <p:spPr>
          <a:xfrm>
            <a:off x="6149975" y="6537325"/>
            <a:ext cx="142716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1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=6  </a:t>
            </a:r>
            <a:r>
              <a:rPr lang="en-US" altLang="zh-CN" sz="1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=500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20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375" y="758825"/>
            <a:ext cx="2951163" cy="2932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3" name="文本框 3"/>
          <p:cNvSpPr txBox="1"/>
          <p:nvPr/>
        </p:nvSpPr>
        <p:spPr>
          <a:xfrm>
            <a:off x="563563" y="1042988"/>
            <a:ext cx="2700337" cy="647700"/>
          </a:xfrm>
          <a:prstGeom prst="rect">
            <a:avLst/>
          </a:prstGeom>
          <a:noFill/>
          <a:ln w="9525" cap="flat" cmpd="sng">
            <a:solidFill>
              <a:srgbClr val="4CA517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contextual information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in the keyword list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>
            <a:endCxn id="8203" idx="3"/>
          </p:cNvCxnSpPr>
          <p:nvPr/>
        </p:nvCxnSpPr>
        <p:spPr>
          <a:xfrm flipH="1">
            <a:off x="3263900" y="1177925"/>
            <a:ext cx="587375" cy="188913"/>
          </a:xfrm>
          <a:prstGeom prst="straightConnector1">
            <a:avLst/>
          </a:prstGeom>
          <a:ln>
            <a:solidFill>
              <a:srgbClr val="4CA51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文本框 18"/>
          <p:cNvSpPr txBox="1"/>
          <p:nvPr/>
        </p:nvSpPr>
        <p:spPr>
          <a:xfrm>
            <a:off x="563563" y="1911350"/>
            <a:ext cx="2700337" cy="646113"/>
          </a:xfrm>
          <a:prstGeom prst="rect">
            <a:avLst/>
          </a:prstGeom>
          <a:noFill/>
          <a:ln w="9525" cap="flat" cmpd="sng">
            <a:solidFill>
              <a:srgbClr val="4CA517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increase the salience of the keywords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6" name="文本框 19"/>
          <p:cNvSpPr txBox="1"/>
          <p:nvPr/>
        </p:nvSpPr>
        <p:spPr>
          <a:xfrm>
            <a:off x="6692900" y="1423988"/>
            <a:ext cx="2378075" cy="646112"/>
          </a:xfrm>
          <a:prstGeom prst="rect">
            <a:avLst/>
          </a:prstGeom>
          <a:noFill/>
          <a:ln w="9525" cap="flat" cmpd="sng">
            <a:solidFill>
              <a:srgbClr val="4CA517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balance the context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and salient information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7" name="文本框 20"/>
          <p:cNvSpPr txBox="1"/>
          <p:nvPr/>
        </p:nvSpPr>
        <p:spPr>
          <a:xfrm>
            <a:off x="563563" y="2782888"/>
            <a:ext cx="2700337" cy="646112"/>
          </a:xfrm>
          <a:prstGeom prst="rect">
            <a:avLst/>
          </a:prstGeom>
          <a:noFill/>
          <a:ln w="9525" cap="flat" cmpd="sng">
            <a:solidFill>
              <a:srgbClr val="4CA517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entence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level information among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history report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87713" y="1989138"/>
            <a:ext cx="588963" cy="188913"/>
          </a:xfrm>
          <a:prstGeom prst="straightConnector1">
            <a:avLst/>
          </a:prstGeom>
          <a:ln>
            <a:solidFill>
              <a:srgbClr val="4CA51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316288" y="3078163"/>
            <a:ext cx="588963" cy="188913"/>
          </a:xfrm>
          <a:prstGeom prst="straightConnector1">
            <a:avLst/>
          </a:prstGeom>
          <a:ln>
            <a:solidFill>
              <a:srgbClr val="4CA51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916613" y="1697038"/>
            <a:ext cx="768350" cy="49213"/>
          </a:xfrm>
          <a:prstGeom prst="straightConnector1">
            <a:avLst/>
          </a:prstGeom>
          <a:ln>
            <a:solidFill>
              <a:srgbClr val="4CA51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Experiment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4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17525" y="4619625"/>
            <a:ext cx="8375650" cy="1581150"/>
          </a:xfrm>
          <a:ln/>
        </p:spPr>
      </p:pic>
      <p:sp>
        <p:nvSpPr>
          <p:cNvPr id="10244" name="Text Box 3"/>
          <p:cNvSpPr txBox="1"/>
          <p:nvPr/>
        </p:nvSpPr>
        <p:spPr>
          <a:xfrm>
            <a:off x="611188" y="3171825"/>
            <a:ext cx="8277225" cy="1447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Baseline: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Co_attention: two simple attentions for the keyword list and word level history report. 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M(Keyword_att) : without the attention for sentence-level embedding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B_att) : replace the proposed keyword attention component with single Bahdanau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C_att) : replace the proposed keyword attention component with single Content base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H_att) : r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eplace the proposed keyword attention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component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 with single Highlight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Text Box 1"/>
          <p:cNvSpPr txBox="1"/>
          <p:nvPr/>
        </p:nvSpPr>
        <p:spPr>
          <a:xfrm>
            <a:off x="614363" y="1263650"/>
            <a:ext cx="77025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Dataset: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Practical ultrasound text dataset with 3000 samples.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Training set: 80%; test set: 20%.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" name="Text Box 2"/>
          <p:cNvSpPr txBox="1"/>
          <p:nvPr/>
        </p:nvSpPr>
        <p:spPr>
          <a:xfrm>
            <a:off x="611188" y="2152650"/>
            <a:ext cx="7366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Evaluation Metrics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the percentage of appeared keywords in target report to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measure the accuracy of the generated report.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4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34445"/>
          <a:stretch>
            <a:fillRect/>
          </a:stretch>
        </p:blipFill>
        <p:spPr>
          <a:xfrm>
            <a:off x="3146425" y="2817813"/>
            <a:ext cx="1990725" cy="447675"/>
          </a:xfrm>
          <a:ln/>
        </p:spPr>
      </p:pic>
      <p:cxnSp>
        <p:nvCxnSpPr>
          <p:cNvPr id="10" name="Straight Connector 4"/>
          <p:cNvCxnSpPr/>
          <p:nvPr/>
        </p:nvCxnSpPr>
        <p:spPr>
          <a:xfrm>
            <a:off x="3146425" y="5157788"/>
            <a:ext cx="489743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Experiment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267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17525" y="4619625"/>
            <a:ext cx="8375650" cy="1581150"/>
          </a:xfrm>
          <a:ln/>
        </p:spPr>
      </p:pic>
      <p:sp>
        <p:nvSpPr>
          <p:cNvPr id="11268" name="Text Box 3"/>
          <p:cNvSpPr txBox="1"/>
          <p:nvPr/>
        </p:nvSpPr>
        <p:spPr>
          <a:xfrm>
            <a:off x="611188" y="3171825"/>
            <a:ext cx="8277225" cy="1447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Baseline: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Co_attention: two simple attentions for the keyword list and word level history report. 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M(Keyword_att) : without the attention for sentence-level embedding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B_att) : replace the proposed keyword attention component with single Bahdanau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C_att) : replace the proposed keyword attention component with single Content base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H_att) : r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eplace the proposed keyword attention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component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 with single Highlight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Text Box 1"/>
          <p:cNvSpPr txBox="1"/>
          <p:nvPr/>
        </p:nvSpPr>
        <p:spPr>
          <a:xfrm>
            <a:off x="614363" y="1263650"/>
            <a:ext cx="77025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Dataset: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Practical ultrasound text dataset with 3000 samples.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Training set: 80%; test set: 20%.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0" name="Text Box 2"/>
          <p:cNvSpPr txBox="1"/>
          <p:nvPr/>
        </p:nvSpPr>
        <p:spPr>
          <a:xfrm>
            <a:off x="611188" y="2152650"/>
            <a:ext cx="7366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Evaluation Metrics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the percentage of appeared keywords in target report to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measure the accuracy of the generated report.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271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34445"/>
          <a:stretch>
            <a:fillRect/>
          </a:stretch>
        </p:blipFill>
        <p:spPr>
          <a:xfrm>
            <a:off x="3146425" y="2817813"/>
            <a:ext cx="1990725" cy="447675"/>
          </a:xfrm>
          <a:ln/>
        </p:spPr>
      </p:pic>
      <p:cxnSp>
        <p:nvCxnSpPr>
          <p:cNvPr id="5" name="Straight Connector 4"/>
          <p:cNvCxnSpPr/>
          <p:nvPr/>
        </p:nvCxnSpPr>
        <p:spPr>
          <a:xfrm>
            <a:off x="3146425" y="5548313"/>
            <a:ext cx="489743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Experiment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1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17525" y="4619625"/>
            <a:ext cx="8375650" cy="1581150"/>
          </a:xfrm>
          <a:ln/>
        </p:spPr>
      </p:pic>
      <p:sp>
        <p:nvSpPr>
          <p:cNvPr id="12292" name="Text Box 3"/>
          <p:cNvSpPr txBox="1"/>
          <p:nvPr/>
        </p:nvSpPr>
        <p:spPr>
          <a:xfrm>
            <a:off x="611188" y="3171825"/>
            <a:ext cx="8277225" cy="1447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Baseline: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Co_attention: two simple attentions for the keyword list and word level history report. 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M(Keyword_att) : without the attention for sentence-level embedding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B_att) : replace the proposed keyword attention component with single Bahdanau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C_att) : replace the proposed keyword attention component with single Content base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M(Sen_att, H_att) : r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eplace the proposed keyword attention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component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 with single Highlight Attention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Text Box 1"/>
          <p:cNvSpPr txBox="1"/>
          <p:nvPr/>
        </p:nvSpPr>
        <p:spPr>
          <a:xfrm>
            <a:off x="614363" y="1263650"/>
            <a:ext cx="77025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Dataset: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Practical ultrasound text dataset with 3000 samples.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Training set: 80%; test set: 20%.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4" name="Text Box 2"/>
          <p:cNvSpPr txBox="1"/>
          <p:nvPr/>
        </p:nvSpPr>
        <p:spPr>
          <a:xfrm>
            <a:off x="611188" y="2152650"/>
            <a:ext cx="7366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Evaluation Metrics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the percentage of appeared keywords in target report to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measure the accuracy of the generated report.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34445"/>
          <a:stretch>
            <a:fillRect/>
          </a:stretch>
        </p:blipFill>
        <p:spPr>
          <a:xfrm>
            <a:off x="3146425" y="2817813"/>
            <a:ext cx="1990725" cy="447675"/>
          </a:xfrm>
          <a:ln/>
        </p:spPr>
      </p:pic>
      <p:sp>
        <p:nvSpPr>
          <p:cNvPr id="9" name="Rectangles 1"/>
          <p:cNvSpPr/>
          <p:nvPr/>
        </p:nvSpPr>
        <p:spPr>
          <a:xfrm>
            <a:off x="3152775" y="5532438"/>
            <a:ext cx="4948238" cy="5762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lang="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411413" y="2354263"/>
            <a:ext cx="6786562" cy="941387"/>
          </a:xfrm>
          <a:ln/>
        </p:spPr>
        <p:txBody>
          <a:bodyPr vert="horz" wrap="square" lIns="91440" tIns="45720" rIns="91440" bIns="45720" anchor="b" anchorCtr="0"/>
          <a:p>
            <a:pPr algn="l" eaLnBrk="1" hangingPunct="1">
              <a:buClrTx/>
              <a:buSzTx/>
              <a:buFontTx/>
              <a:buNone/>
            </a:pP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Thanks for your listening</a:t>
            </a:r>
            <a:endParaRPr lang="en-US" altLang="zh-CN" sz="3200" kern="12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1">
            <a:lum bright="-6000" contrast="12000"/>
          </a:blip>
          <a:stretch>
            <a:fillRect/>
          </a:stretch>
        </p:blipFill>
        <p:spPr>
          <a:xfrm>
            <a:off x="-36512" y="-26987"/>
            <a:ext cx="2349500" cy="69056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260350"/>
            <a:ext cx="3671888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Subtitle 6"/>
          <p:cNvSpPr>
            <a:spLocks noGrp="1"/>
          </p:cNvSpPr>
          <p:nvPr>
            <p:ph type="subTitle" idx="1"/>
          </p:nvPr>
        </p:nvSpPr>
        <p:spPr>
          <a:xfrm>
            <a:off x="2411413" y="3933825"/>
            <a:ext cx="6858000" cy="1654175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  <a:buFontTx/>
            </a:pP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Mei Wang       Haihan Yao     Yanxia Qin∗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Donghua University, Shanghai, China   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2786</Words>
  <Application>WPS Presentation</Application>
  <PresentationFormat>全屏显示(4:3)</PresentationFormat>
  <Paragraphs>79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Report Generation with Multi-Attention for Abnormal Keyword Description and History Report</dc:title>
  <dc:creator>gloria smith</dc:creator>
  <cp:lastModifiedBy>94772</cp:lastModifiedBy>
  <cp:revision>18</cp:revision>
  <dcterms:created xsi:type="dcterms:W3CDTF">2021-07-27T12:31:35Z</dcterms:created>
  <dcterms:modified xsi:type="dcterms:W3CDTF">2021-08-01T02:15:52Z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