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6" r:id="rId3"/>
    <p:sldId id="288" r:id="rId4"/>
    <p:sldId id="289" r:id="rId5"/>
    <p:sldId id="290" r:id="rId6"/>
    <p:sldId id="298" r:id="rId7"/>
    <p:sldId id="291" r:id="rId8"/>
    <p:sldId id="292" r:id="rId9"/>
    <p:sldId id="308" r:id="rId10"/>
    <p:sldId id="297" r:id="rId11"/>
    <p:sldId id="293" r:id="rId12"/>
    <p:sldId id="309" r:id="rId13"/>
    <p:sldId id="299" r:id="rId14"/>
    <p:sldId id="301" r:id="rId15"/>
    <p:sldId id="303" r:id="rId16"/>
    <p:sldId id="304" r:id="rId17"/>
    <p:sldId id="294" r:id="rId18"/>
    <p:sldId id="305" r:id="rId19"/>
    <p:sldId id="306" r:id="rId20"/>
    <p:sldId id="295" r:id="rId21"/>
    <p:sldId id="296" r:id="rId22"/>
    <p:sldId id="287" r:id="rId23"/>
    <p:sldId id="310" r:id="rId24"/>
    <p:sldId id="307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/>
    <p:restoredTop sz="86217"/>
  </p:normalViewPr>
  <p:slideViewPr>
    <p:cSldViewPr snapToGrid="0">
      <p:cViewPr varScale="1">
        <p:scale>
          <a:sx n="135" d="100"/>
          <a:sy n="135" d="100"/>
        </p:scale>
        <p:origin x="888" y="168"/>
      </p:cViewPr>
      <p:guideLst>
        <p:guide orient="horz" pos="162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for a couple of applications in text!</a:t>
            </a:r>
          </a:p>
        </p:txBody>
      </p:sp>
    </p:spTree>
    <p:extLst>
      <p:ext uri="{BB962C8B-B14F-4D97-AF65-F5344CB8AC3E}">
        <p14:creationId xmlns:p14="http://schemas.microsoft.com/office/powerpoint/2010/main" val="369668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this task, the pointwise mutual information and its variants are popular. But that's sensitive to low counts.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C. D. Manning and H.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Schutze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1999. Foundations of statistical natural language processing. Cambridge University Press.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F. Role and M.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Nadif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2011. Handling the Impact of Low Frequency Events on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Co-occurrence based Measures of Word Similarity - A Case Study of Pointwise Mutual Information. In International Conference on Knowledge Discovery and Information Retrieval (KDIR). </a:t>
            </a:r>
            <a:endParaRPr lang="en-US" dirty="0"/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Recent application:   S. Mittal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A.t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Mahabal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D. Roth. 2018. Robust Handling of Polysemy via Sparse Representations. In Seventh Joint Conference on Lexical and Computational </a:t>
            </a:r>
            <a:endParaRPr lang="en-US" dirty="0"/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Semantics.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6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2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Other issues: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Burstiness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text </a:t>
            </a:r>
            <a:r>
              <a:rPr lang="mr-IN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…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NSF abstracts from: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Dua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C. Graff. 2017. UCI Machine Learning Repository. http://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archive.ics.uci.edu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/ml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034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Examples from NSF abstracts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 err="1"/>
              <a:t>pmi</a:t>
            </a:r>
            <a:r>
              <a:rPr lang="en-US" baseline="0" dirty="0" err="1"/>
              <a:t>^k</a:t>
            </a:r>
            <a:r>
              <a:rPr lang="en-US" baseline="0" dirty="0"/>
              <a:t>, raise numerator to power k:    p(w1, w2)^k / (p(w1) p(w2))   to make it more biased toward higher frequency co-occurrences..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pmi^2 and pmi^3 seem to</a:t>
            </a:r>
            <a:r>
              <a:rPr lang="en-US" baseline="0" dirty="0"/>
              <a:t> do better, but scores not </a:t>
            </a:r>
            <a:r>
              <a:rPr lang="en-US" baseline="0" dirty="0" err="1"/>
              <a:t>interprettable</a:t>
            </a:r>
            <a:r>
              <a:rPr lang="en-US" baseline="0" dirty="0"/>
              <a:t>, and still there can be issues with low counts..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81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After</a:t>
            </a:r>
            <a:r>
              <a:rPr lang="en-US" baseline="0" dirty="0"/>
              <a:t> a certain high confidence (tail score), perhaps the tail is not informative any more (‘intensity’ or measures like it could be better)?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63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3200" dirty="0"/>
              <a:t>Similarity of binomial to </a:t>
            </a:r>
            <a:r>
              <a:rPr lang="en-US" sz="3200" dirty="0" err="1"/>
              <a:t>pmi</a:t>
            </a:r>
            <a:r>
              <a:rPr lang="en-US" sz="3200" dirty="0"/>
              <a:t> variants:</a:t>
            </a:r>
          </a:p>
          <a:p>
            <a:pPr marL="158750" indent="0">
              <a:buNone/>
            </a:pPr>
            <a:endParaRPr lang="en-US" sz="3200" dirty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 j = 2 or 3, the top-ranked get closer to binomial, but still significantly different: average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Jaccard</a:t>
            </a:r>
            <a:r>
              <a:rPr lang="en-US" sz="3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similarities on most frequent (&gt; 1000) to less frequent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terms (100 to 500) range go from 0.3, to 0.5 between binomial and pmi2, and from 0.7 to 0.6 between binomial and pmi3, and the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pmi</a:t>
            </a:r>
            <a:r>
              <a:rPr lang="en-US" sz="3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variants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continue to rank somewhat smaller co-occurrences on top. </a:t>
            </a:r>
            <a:endParaRPr lang="en-US" sz="3200" dirty="0"/>
          </a:p>
          <a:p>
            <a:pPr marL="15875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0492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  <a:p>
            <a:pPr marL="158750" indent="0" algn="l">
              <a:buNone/>
            </a:pPr>
            <a:endParaRPr lang="en-US" dirty="0"/>
          </a:p>
          <a:p>
            <a:pPr marL="158750" indent="0" algn="l">
              <a:buNone/>
            </a:pPr>
            <a:r>
              <a:rPr lang="en-US" dirty="0"/>
              <a:t>These work best when terms frequencies, inside</a:t>
            </a:r>
            <a:r>
              <a:rPr lang="en-US" baseline="0" dirty="0"/>
              <a:t> a document,</a:t>
            </a:r>
            <a:r>
              <a:rPr lang="en-US" dirty="0"/>
              <a:t> are more than 1  (long</a:t>
            </a:r>
            <a:r>
              <a:rPr lang="en-US" baseline="0" dirty="0"/>
              <a:t> documents)..  Still, they (the weights) do take document size and the term’s corpus freq.   into account. </a:t>
            </a:r>
            <a:r>
              <a:rPr lang="en-US" dirty="0"/>
              <a:t>  </a:t>
            </a:r>
            <a:r>
              <a:rPr lang="mr-IN" dirty="0"/>
              <a:t>…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24887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A reasonable fraction</a:t>
            </a:r>
            <a:r>
              <a:rPr lang="en-US" baseline="0" dirty="0"/>
              <a:t> of terms, per document, actually get dropped at ~99% confidence interval.  These are the terms</a:t>
            </a:r>
          </a:p>
          <a:p>
            <a:pPr marL="158750" indent="0">
              <a:buNone/>
            </a:pPr>
            <a:r>
              <a:rPr lang="en-US" baseline="0" dirty="0"/>
              <a:t>  that are too frequent (‘stop’ words). (note the negative logs here are based 10, so </a:t>
            </a:r>
            <a:r>
              <a:rPr lang="en-US" baseline="0" dirty="0" err="1"/>
              <a:t>pvalues</a:t>
            </a:r>
            <a:r>
              <a:rPr lang="en-US" baseline="0" dirty="0"/>
              <a:t> of 0.1, 0.01, 0.001, </a:t>
            </a:r>
            <a:r>
              <a:rPr lang="mr-IN" baseline="0" dirty="0"/>
              <a:t>…</a:t>
            </a:r>
            <a:r>
              <a:rPr lang="en-US" baseline="0" dirty="0"/>
              <a:t>)</a:t>
            </a:r>
          </a:p>
          <a:p>
            <a:pPr marL="158750" indent="0">
              <a:buNone/>
            </a:pPr>
            <a:endParaRPr lang="en-US" baseline="0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72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9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tfidf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  K. S. Jones. 1972. A Statistical Interpretation of Term Specificity and Its Application in Retrieval. Journal of Documentation (1972).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A.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Aizawa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2003. An information-theoretic perspective of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tfidf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measures. Information Processing and Management (2003).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Take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case of cosine:  although the values are in 0 and 1 (or -1 and 1 when we have negative vector values), there is no interpretation to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these scores or their spread.   It’s hard to pick a threshold:  corpus dependent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more trial and error is (probably) required (compared to having probabilities) </a:t>
            </a:r>
            <a:r>
              <a:rPr lang="mr-IN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baseline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481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Note</a:t>
            </a:r>
            <a:r>
              <a:rPr lang="en-US" baseline="0" dirty="0"/>
              <a:t> there are of course limits to this evaluation: two docs can </a:t>
            </a:r>
          </a:p>
          <a:p>
            <a:pPr marL="158750" indent="0">
              <a:buNone/>
            </a:pPr>
            <a:r>
              <a:rPr lang="en-US" baseline="0" dirty="0"/>
              <a:t>be similar but have different labels and vice versa</a:t>
            </a:r>
            <a:r>
              <a:rPr lang="mr-IN" baseline="0" dirty="0"/>
              <a:t>…</a:t>
            </a:r>
            <a:endParaRPr lang="en-US" baseline="0" dirty="0"/>
          </a:p>
          <a:p>
            <a:pPr marL="158750" indent="0">
              <a:buNone/>
            </a:pPr>
            <a:endParaRPr lang="en-US" baseline="0" dirty="0"/>
          </a:p>
          <a:p>
            <a:pPr marL="158750" indent="0">
              <a:buNone/>
            </a:pPr>
            <a:r>
              <a:rPr lang="en-US" baseline="0" dirty="0"/>
              <a:t>Another experiment would be to explore the representation for supervised learning experiments.</a:t>
            </a:r>
          </a:p>
          <a:p>
            <a:pPr marL="158750" indent="0">
              <a:buNone/>
            </a:pPr>
            <a:endParaRPr lang="en-US" baseline="0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69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In community analysis: We have used binomial</a:t>
            </a:r>
            <a:r>
              <a:rPr lang="en-US" baseline="0" dirty="0"/>
              <a:t> tail</a:t>
            </a:r>
            <a:r>
              <a:rPr lang="en-US" dirty="0"/>
              <a:t> in several (user-facing</a:t>
            </a:r>
            <a:r>
              <a:rPr lang="en-US" baseline="0" dirty="0"/>
              <a:t> or front-end)</a:t>
            </a:r>
            <a:r>
              <a:rPr lang="en-US" dirty="0"/>
              <a:t> tasks</a:t>
            </a:r>
            <a:r>
              <a:rPr lang="en-US" baseline="0" dirty="0"/>
              <a:t> in community analysis (in computer/social networks): ranking discovered groups and assigning confidence, ranking/confidence for individual nodes’ memberships (‘binomial centrality’),   prior work did it for the whole network partitioning,  etc. </a:t>
            </a:r>
          </a:p>
          <a:p>
            <a:pPr marL="158750" indent="0">
              <a:buNone/>
            </a:pPr>
            <a:endParaRPr lang="en-US" baseline="0" dirty="0"/>
          </a:p>
          <a:p>
            <a:pPr marL="158750" indent="0">
              <a:buNone/>
            </a:pPr>
            <a:endParaRPr lang="en-US" baseline="0" dirty="0"/>
          </a:p>
          <a:p>
            <a:pPr marL="158750" indent="0">
              <a:buNone/>
            </a:pPr>
            <a:r>
              <a:rPr lang="en-US" baseline="0" dirty="0"/>
              <a:t>Here we showed some ‘backend’ tasks (co-location analysis for phrase discovery and term weighting in document representation) could also benefit by  using the tail.</a:t>
            </a:r>
          </a:p>
          <a:p>
            <a:pPr marL="158750" indent="0">
              <a:buNone/>
            </a:pPr>
            <a:endParaRPr lang="en-US" baseline="0" dirty="0"/>
          </a:p>
          <a:p>
            <a:pPr marL="158750" indent="0">
              <a:buNone/>
            </a:pPr>
            <a:r>
              <a:rPr lang="en-US" baseline="0" dirty="0"/>
              <a:t>Future </a:t>
            </a:r>
            <a:r>
              <a:rPr lang="en-US" baseline="0" dirty="0" err="1"/>
              <a:t>todo</a:t>
            </a:r>
            <a:r>
              <a:rPr lang="en-US" baseline="0" dirty="0"/>
              <a:t>:   develop   applications further with more extensive experiments/comparisons, understand for example the intensity</a:t>
            </a:r>
          </a:p>
          <a:p>
            <a:pPr marL="158750" indent="0">
              <a:buNone/>
            </a:pPr>
            <a:r>
              <a:rPr lang="en-US" baseline="0" dirty="0"/>
              <a:t>vs. support tradeoff, explore tail variants for other models such as Poisson, multinomial (for doc similarity), etc..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3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39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 pair similarity = Sum over the features of min(value1, value2), where feature value is 0 if it </a:t>
            </a:r>
            <a:r>
              <a:rPr lang="en-US" dirty="0" err="1" smtClean="0"/>
              <a:t>doesn</a:t>
            </a:r>
            <a:r>
              <a:rPr lang="ur-PK" dirty="0" smtClean="0"/>
              <a:t>’</a:t>
            </a:r>
            <a:r>
              <a:rPr lang="en-US" dirty="0" smtClean="0"/>
              <a:t>t appear in the document</a:t>
            </a:r>
            <a:r>
              <a:rPr lang="en-US" baseline="0" dirty="0" smtClean="0"/>
              <a:t> (for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, the feature </a:t>
            </a:r>
            <a:r>
              <a:rPr lang="en-US" baseline="0" smtClean="0"/>
              <a:t>value is 0 or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22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the application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community mining in social graph, in particular ranking  and confidence assignment to returned results: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O.Madani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T.Ngo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W.Zeng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S.Averin,S.Evuru,V.Malhotra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S.Gandham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N. Yadav. 2020. Binomial Tails for Community Analysis.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For term weighting, we can easier pick a threshold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dropping insignificant terms..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Take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case of cosine:  although the values are in 0 and 1 (or -1 and 1 when we have negative vector values), there is no interpretation to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these scores or their spread.   It’s hard to pick a threshold:  corpus dependent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more trial and error is (probably) required (compared to having probabilities) </a:t>
            </a:r>
            <a:r>
              <a:rPr lang="mr-IN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0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6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9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- in ‘not generated by chance’, to be precise, ‘chance’ means a specific (‘background’) binomial model.  Another binomial model (with a higher p) could have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generated the observation!  (</a:t>
            </a:r>
            <a:r>
              <a:rPr lang="en-US" dirty="0" err="1"/>
              <a:t>eg.</a:t>
            </a:r>
            <a:r>
              <a:rPr lang="en-US" dirty="0"/>
              <a:t>  in the co-occurrence application, we are looking for pairs whose ‘binomial model’  has a much higher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‘p’ than the the prior)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- Why use a ‘tail’ </a:t>
            </a:r>
            <a:r>
              <a:rPr lang="en-US" baseline="0" dirty="0"/>
              <a:t>    ?     (vs a point-estimate, or a sub-interval, </a:t>
            </a:r>
            <a:r>
              <a:rPr lang="en-US" baseline="0" dirty="0" err="1"/>
              <a:t>etc</a:t>
            </a:r>
            <a:r>
              <a:rPr lang="en-US" baseline="0" dirty="0"/>
              <a:t>)   A point estimate or subinterval could be arbitrary. The tail is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aseline="0" dirty="0"/>
              <a:t>a good conservative measure for deriving confidence and a basis for p-values.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aseline="0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aseline="0" dirty="0"/>
              <a:t>- note: For ranking, whether we take log or make percentage, etc. doesn’t matter, but for embedding, vector representation, etc., the actual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aseline="0" dirty="0"/>
              <a:t>values matter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8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8750" indent="0">
                  <a:buNone/>
                </a:pPr>
                <a:endParaRPr lang="en-US" dirty="0"/>
              </a:p>
              <a:p>
                <a:pPr marL="158750" indent="0">
                  <a:buNone/>
                </a:pPr>
                <a:endParaRPr lang="en-US" dirty="0"/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dirty="0"/>
                  <a:t>- We may need to compute the tail for many items, and n can be in the 1000s to millions and beyond, k can be relatively</a:t>
                </a:r>
                <a:r>
                  <a:rPr lang="en-US" baseline="0" dirty="0"/>
                  <a:t> small, k &lt;&lt; n,  p can be tiny, numeric (floating point) and efficiency issues </a:t>
                </a:r>
                <a:r>
                  <a:rPr lang="mr-IN" baseline="0" dirty="0"/>
                  <a:t>…</a:t>
                </a:r>
                <a:endParaRPr lang="en-US" dirty="0"/>
              </a:p>
              <a:p>
                <a:pPr marL="158750" indent="0">
                  <a:buNone/>
                </a:pPr>
                <a:endParaRPr lang="en-US" dirty="0"/>
              </a:p>
              <a:p>
                <a:pPr marL="158750" indent="0">
                  <a:buNone/>
                </a:pPr>
                <a:r>
                  <a:rPr lang="en-US" dirty="0"/>
                  <a:t>- note q=k/n is the observed proportion and the log ratio q/p we call</a:t>
                </a:r>
              </a:p>
              <a:p>
                <a:pPr marL="158750" indent="0">
                  <a:buNone/>
                </a:pPr>
                <a:r>
                  <a:rPr lang="en-US" dirty="0"/>
                  <a:t>intensity. and that measure is also useful: it appears in the KL</a:t>
                </a:r>
              </a:p>
              <a:p>
                <a:pPr marL="158750" indent="0">
                  <a:buNone/>
                </a:pPr>
                <a:r>
                  <a:rPr lang="en-US" dirty="0"/>
                  <a:t>divergence and is useful for direct use (scoring or weighting) in some</a:t>
                </a:r>
              </a:p>
              <a:p>
                <a:pPr marL="158750" indent="0">
                  <a:buNone/>
                </a:pPr>
                <a:r>
                  <a:rPr lang="en-US" dirty="0"/>
                  <a:t>applications too.</a:t>
                </a:r>
              </a:p>
              <a:p>
                <a:pPr marL="158750" indent="0">
                  <a:buNone/>
                </a:pPr>
                <a:endParaRPr lang="en-US" dirty="0"/>
              </a:p>
              <a:p>
                <a:pPr marL="158750" indent="0">
                  <a:buNone/>
                </a:pPr>
                <a:r>
                  <a:rPr lang="en-US" dirty="0"/>
                  <a:t>- we also note that in a few  special cases (</a:t>
                </a:r>
                <a:r>
                  <a:rPr lang="en-US" dirty="0" err="1"/>
                  <a:t>eg</a:t>
                </a:r>
                <a:r>
                  <a:rPr lang="en-US" dirty="0"/>
                  <a:t> when n is small, say below 20), we can and should use the</a:t>
                </a:r>
              </a:p>
              <a:p>
                <a:pPr marL="158750" indent="0">
                  <a:buNone/>
                </a:pPr>
                <a:r>
                  <a:rPr lang="en-US" dirty="0"/>
                  <a:t>exact formulation and/or use Sterling's approximation.</a:t>
                </a:r>
              </a:p>
              <a:p>
                <a:pPr marL="158750" indent="0">
                  <a:buNone/>
                </a:pPr>
                <a:endParaRPr lang="en-US" dirty="0"/>
              </a:p>
              <a:p>
                <a:pPr marL="158750" indent="0">
                  <a:buNone/>
                </a:pPr>
                <a:endParaRPr lang="en-US" dirty="0"/>
              </a:p>
              <a:p>
                <a:pPr marL="158750" indent="0">
                  <a:buNone/>
                </a:pPr>
                <a:endParaRPr lang="en-US" dirty="0"/>
              </a:p>
              <a:p>
                <a:r>
                  <a:rPr lang="en-US" dirty="0"/>
                  <a:t>Other approximations, </a:t>
                </a:r>
                <a:r>
                  <a:rPr lang="en-US" dirty="0" err="1"/>
                  <a:t>eg</a:t>
                </a:r>
                <a:r>
                  <a:rPr lang="en-US" dirty="0"/>
                  <a:t> normal (binomial can look</a:t>
                </a:r>
                <a:r>
                  <a:rPr lang="en-US" baseline="0" dirty="0"/>
                  <a:t> like normal)</a:t>
                </a:r>
                <a:r>
                  <a:rPr lang="en-US" dirty="0"/>
                  <a:t> ,</a:t>
                </a:r>
                <a:r>
                  <a:rPr lang="en-US" baseline="0" dirty="0"/>
                  <a:t> exist, but for tiny probabilities p this is best (note: in special cases, we can compute exact or use Sterling’s for factorial, </a:t>
                </a:r>
                <a:r>
                  <a:rPr lang="en-US" baseline="0" dirty="0" err="1"/>
                  <a:t>etc</a:t>
                </a:r>
                <a:r>
                  <a:rPr lang="en-US" baseline="0" dirty="0"/>
                  <a:t> ) (see below for several citations)</a:t>
                </a:r>
              </a:p>
              <a:p>
                <a:pPr marL="158750" indent="0">
                  <a:buFontTx/>
                  <a:buNone/>
                </a:pPr>
                <a:endParaRPr lang="en-US" baseline="0" dirty="0"/>
              </a:p>
              <a:p>
                <a:r>
                  <a:rPr lang="es-ES_tradnl" dirty="0"/>
                  <a:t>KL(q||p</a:t>
                </a:r>
                <a:r>
                  <a:rPr lang="es-ES_tradnl" baseline="0" dirty="0"/>
                  <a:t> )   </a:t>
                </a:r>
                <a:r>
                  <a:rPr lang="es-ES_tradnl" baseline="0" dirty="0" err="1"/>
                  <a:t>is</a:t>
                </a:r>
                <a:r>
                  <a:rPr lang="es-ES_tradnl" baseline="0" dirty="0"/>
                  <a:t> </a:t>
                </a:r>
                <a:r>
                  <a:rPr lang="es-ES_tradnl" dirty="0"/>
                  <a:t> </a:t>
                </a:r>
                <a:r>
                  <a:rPr lang="es-ES_tradnl" dirty="0" err="1"/>
                  <a:t>how</a:t>
                </a:r>
                <a:r>
                  <a:rPr lang="es-ES_tradnl" dirty="0"/>
                  <a:t> </a:t>
                </a:r>
                <a:r>
                  <a:rPr lang="es-ES_tradnl" dirty="0" err="1"/>
                  <a:t>much</a:t>
                </a:r>
                <a:r>
                  <a:rPr lang="es-ES_tradnl" dirty="0"/>
                  <a:t> </a:t>
                </a:r>
                <a:r>
                  <a:rPr lang="es-ES_tradnl" dirty="0" err="1"/>
                  <a:t>the</a:t>
                </a:r>
                <a:r>
                  <a:rPr lang="es-ES_tradnl" dirty="0"/>
                  <a:t> </a:t>
                </a:r>
                <a:r>
                  <a:rPr lang="es-ES_tradnl" dirty="0" err="1"/>
                  <a:t>observed</a:t>
                </a:r>
                <a:r>
                  <a:rPr lang="es-ES_tradnl" dirty="0"/>
                  <a:t> q diverges </a:t>
                </a:r>
                <a:r>
                  <a:rPr lang="es-ES_tradnl" dirty="0" err="1"/>
                  <a:t>from</a:t>
                </a:r>
                <a:r>
                  <a:rPr lang="es-ES_tradnl" dirty="0"/>
                  <a:t> </a:t>
                </a:r>
                <a:r>
                  <a:rPr lang="es-ES_tradnl" dirty="0" err="1"/>
                  <a:t>our</a:t>
                </a:r>
                <a:r>
                  <a:rPr lang="es-ES_tradnl" dirty="0"/>
                  <a:t> </a:t>
                </a:r>
                <a:r>
                  <a:rPr lang="es-ES_tradnl" dirty="0" err="1"/>
                  <a:t>expectation</a:t>
                </a:r>
                <a:r>
                  <a:rPr lang="es-ES_tradnl" dirty="0"/>
                  <a:t> </a:t>
                </a:r>
                <a:r>
                  <a:rPr lang="es-ES_tradnl" dirty="0" err="1"/>
                  <a:t>or</a:t>
                </a:r>
                <a:r>
                  <a:rPr lang="es-ES_tradnl" dirty="0"/>
                  <a:t> </a:t>
                </a:r>
                <a:r>
                  <a:rPr lang="es-ES_tradnl" dirty="0" err="1"/>
                  <a:t>model</a:t>
                </a:r>
                <a:r>
                  <a:rPr lang="es-ES_tradnl" dirty="0"/>
                  <a:t>, p</a:t>
                </a:r>
              </a:p>
              <a:p>
                <a:pPr marL="158750" indent="0">
                  <a:buFontTx/>
                  <a:buNone/>
                </a:pPr>
                <a:endParaRPr lang="en-US" baseline="0" dirty="0"/>
              </a:p>
              <a:p>
                <a:r>
                  <a:rPr lang="en-US" baseline="0" dirty="0"/>
                  <a:t>Approximation accuracies within 10% and rapidly gets better with n, </a:t>
                </a:r>
                <a:r>
                  <a:rPr lang="en-US" baseline="0" dirty="0" err="1"/>
                  <a:t>etc</a:t>
                </a:r>
                <a:r>
                  <a:rPr lang="mr-IN" baseline="0" dirty="0"/>
                  <a:t>…</a:t>
                </a:r>
                <a:endParaRPr lang="en-US" baseline="0" dirty="0"/>
              </a:p>
              <a:p>
                <a:endParaRPr lang="en-US" baseline="0" dirty="0"/>
              </a:p>
              <a:p>
                <a:endParaRPr lang="en-US" baseline="0" dirty="0"/>
              </a:p>
              <a:p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From </a:t>
                </a:r>
                <a:r>
                  <a:rPr lang="en-US" sz="1100" b="0" i="0" u="none" strike="noStrike" cap="none" dirty="0" err="1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wikipedia</a:t>
                </a: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: The </a:t>
                </a:r>
                <a:r>
                  <a:rPr lang="en-US" sz="1100" b="0" i="0" u="none" strike="noStrike" cap="none" dirty="0" err="1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Kullback</a:t>
                </a: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  <a:r>
                  <a:rPr lang="en-US" sz="1100" b="0" i="0" u="none" strike="noStrike" cap="none" dirty="0" err="1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Leibler</a:t>
                </a: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divergence is then interpreted as the average difference of the number of bits required for encoding samples of {\</a:t>
                </a:r>
                <a:r>
                  <a:rPr lang="en-US" sz="1100" b="0" i="0" u="none" strike="noStrike" cap="none" dirty="0" err="1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displaystyle</a:t>
                </a: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P} using a code optimized for {\</a:t>
                </a:r>
                <a:r>
                  <a:rPr lang="en-US" sz="1100" b="0" i="0" u="none" strike="noStrike" cap="none" dirty="0" err="1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displaystyle</a:t>
                </a: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Q} rather than one optimized for {\</a:t>
                </a:r>
                <a:r>
                  <a:rPr lang="en-US" sz="1100" b="0" i="0" u="none" strike="noStrike" cap="none" dirty="0" err="1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displaystyle</a:t>
                </a: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P}.</a:t>
                </a:r>
              </a:p>
              <a:p>
                <a:endParaRPr lang="en-US" sz="1100" b="0" i="0" u="none" strike="noStrike" cap="none" dirty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R. Arratia and L. Gordon. 1989. Tutorial on large deviations for the binomial distribution. Bulletin of Mathematical Biology 51 (1989), 125–131. </a:t>
                </a:r>
                <a:endParaRPr lang="en-US" dirty="0"/>
              </a:p>
              <a:p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R. B. Ash. 1990. Information Theory. Dover Publications. 115 pages.</a:t>
                </a:r>
              </a:p>
              <a:p>
                <a:endParaRPr lang="en-US" sz="1100" b="0" i="0" u="none" strike="noStrike" cap="none" dirty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The</a:t>
                </a:r>
                <a:r>
                  <a:rPr lang="en-US" sz="1100" b="0" i="0" u="none" strike="noStrike" cap="none" baseline="0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lower bound multiplier could also be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</m:ctrlPr>
                      </m:fPr>
                      <m:num>
                        <m: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bg-BG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8</m:t>
                            </m:r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𝑘</m:t>
                            </m:r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(1−</m:t>
                            </m:r>
                            <m:f>
                              <m:fPr>
                                <m:ctrlPr>
                                  <a:rPr lang="en-US" sz="1100" b="0" i="1" u="none" strike="noStrike" cap="none" baseline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Arial"/>
                                    <a:cs typeface="Arial"/>
                                    <a:sym typeface="Arial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u="none" strike="noStrike" cap="none" baseline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100" b="0" i="1" u="none" strike="noStrike" cap="none" baseline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 (which is better), np &lt; k &lt; n,  instead</a:t>
                </a:r>
                <a:r>
                  <a:rPr lang="en-US" sz="1100" b="0" i="0" u="none" strike="noStrike" cap="none" baseline="0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of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</m:ctrlPr>
                      </m:radPr>
                      <m:deg/>
                      <m:e>
                        <m: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  <m: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    (we can take the max, but</a:t>
                </a:r>
                <a:r>
                  <a:rPr lang="en-US" sz="1100" b="0" i="0" u="none" strike="noStrike" cap="none" baseline="0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this lower bound is always better</a:t>
                </a: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</a:p>
              <a:p>
                <a:pPr marL="457200" marR="0" indent="-298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Char char="●"/>
                  <a:tabLst/>
                  <a:defRPr/>
                </a:pPr>
                <a:endParaRPr lang="en-US" sz="1100" b="0" i="0" u="none" strike="noStrike" cap="none" dirty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The two below provide an upper and lower bound of a different kind (no KL divergence, binomial coefficients):</a:t>
                </a: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sz="1100" b="0" i="0" u="none" strike="noStrike" cap="none" dirty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indent="-298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Char char="●"/>
                  <a:tabLst/>
                  <a:defRPr/>
                </a:pP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J.P. Schmidt, A. Siegel, A. Srinivasan, </a:t>
                </a:r>
                <a:r>
                  <a:rPr lang="en-US" sz="1100" b="0" i="1" u="none" strike="noStrike" cap="none" dirty="0" err="1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Chernoff-Hoeffding</a:t>
                </a:r>
                <a:r>
                  <a:rPr lang="en-US" sz="1100" b="0" i="1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bounds for applications with limited independence</a:t>
                </a: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SIAM Journal on Discrete Mathematics </a:t>
                </a:r>
                <a:r>
                  <a:rPr lang="en-US" sz="1100" b="1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8 </a:t>
                </a: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(2) (1995) 223–250. </a:t>
                </a:r>
              </a:p>
              <a:p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Lower bounds on binomial and Poisson tails, Christos </a:t>
                </a:r>
                <a:r>
                  <a:rPr lang="en-US" sz="1100" b="0" i="0" u="none" strike="noStrike" cap="none" dirty="0" err="1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Pelekis</a:t>
                </a: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, 2017 </a:t>
                </a:r>
              </a:p>
              <a:p>
                <a:endParaRPr lang="en-US" sz="1100" b="0" i="0" u="none" strike="noStrike" cap="none" dirty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endParaRPr lang="en-US" sz="1100" b="0" i="0" u="none" strike="noStrike" cap="none" dirty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58750" indent="0">
                  <a:buNone/>
                </a:pP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(has a lower bound in terms of binomial coefficients</a:t>
                </a:r>
                <a:r>
                  <a:rPr lang="en-US" sz="1100" b="0" i="0" u="none" strike="noStrike" cap="none" baseline="0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 (</a:t>
                </a: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100" b="0" i="0" u="none" strike="noStrike" cap="none" dirty="0" err="1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ie</a:t>
                </a: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 ‘n choose k’,  vs KL),</a:t>
                </a:r>
                <a:r>
                  <a:rPr lang="en-US" sz="1100" b="0" i="0" u="none" strike="noStrike" cap="none" baseline="0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and the</a:t>
                </a:r>
              </a:p>
              <a:p>
                <a:pPr marL="158750" indent="0">
                  <a:buNone/>
                </a:pPr>
                <a:r>
                  <a:rPr lang="en-US" sz="1100" b="0" i="0" u="none" strike="noStrike" cap="none" baseline="0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upper bound of similar form was derived before by Schmidt, Siegel above:</a:t>
                </a:r>
              </a:p>
              <a:p>
                <a:pPr marL="158750" indent="0">
                  <a:buNone/>
                </a:pPr>
                <a:endParaRPr lang="en-US" sz="1100" b="0" i="0" u="none" strike="noStrike" cap="none" baseline="0" dirty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sz="1100" b="0" u="none" strike="noStrike" cap="none" baseline="0" dirty="0">
                    <a:solidFill>
                      <a:srgbClr val="000000"/>
                    </a:solidFill>
                    <a:effectLst/>
                    <a:ea typeface="Cambria Math" charset="0"/>
                    <a:cs typeface="Cambria Math" charset="0"/>
                    <a:sym typeface="Arial"/>
                  </a:rPr>
                  <a:t>Tail(p, n, k) </a:t>
                </a:r>
                <a14:m>
                  <m:oMath xmlns:m="http://schemas.openxmlformats.org/officeDocument/2006/math">
                    <m:r>
                      <a:rPr lang="en-US" sz="1100" b="0" i="1" u="none" strike="noStrike" cap="none" baseline="0" smtClean="0">
                        <a:solidFill>
                          <a:srgbClr val="00000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  <a:sym typeface="Arial"/>
                      </a:rPr>
                      <m:t>≤</m:t>
                    </m:r>
                    <m:sSup>
                      <m:sSupPr>
                        <m:ctrlP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  <m:t>𝑝</m:t>
                        </m:r>
                      </m:e>
                      <m:sup>
                        <m: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  <m:t>𝑙</m:t>
                        </m:r>
                      </m:sup>
                    </m:sSup>
                    <m:d>
                      <m:dPr>
                        <m:ctrlPr>
                          <a:rPr lang="is-I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𝑙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is-I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𝑙</m:t>
                            </m:r>
                          </m:num>
                          <m:den>
                            <m:r>
                              <a:rPr lang="is-I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100" b="0" i="0" u="none" strike="noStrike" cap="none" baseline="0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, where  </a:t>
                </a:r>
                <a14:m>
                  <m:oMath xmlns:m="http://schemas.openxmlformats.org/officeDocument/2006/math">
                    <m:r>
                      <a:rPr lang="en-US" sz="1100" b="0" i="1" u="none" strike="noStrike" cap="none" baseline="0" smtClean="0">
                        <a:solidFill>
                          <a:srgbClr val="000000"/>
                        </a:solidFill>
                        <a:effectLst/>
                        <a:latin typeface="Cambria Math" charset="0"/>
                        <a:ea typeface="Arial"/>
                        <a:cs typeface="Arial"/>
                        <a:sym typeface="Arial"/>
                      </a:rPr>
                      <m:t>𝑙</m:t>
                    </m:r>
                    <m:r>
                      <a:rPr lang="en-US" sz="1100" b="0" i="1" u="none" strike="noStrike" cap="none" baseline="0" smtClean="0">
                        <a:solidFill>
                          <a:srgbClr val="00000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  <a:sym typeface="Arial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Cambria Math" charset="0"/>
                            <a:cs typeface="Cambria Math" charset="0"/>
                            <a:sym typeface="Aria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Arial"/>
                              </a:rPr>
                              <m:t>𝑘</m:t>
                            </m:r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Arial"/>
                              </a:rPr>
                              <m:t>−</m:t>
                            </m:r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Arial"/>
                              </a:rPr>
                              <m:t>𝑛𝑝</m:t>
                            </m:r>
                          </m:num>
                          <m:den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Arial"/>
                              </a:rPr>
                              <m:t>1−</m:t>
                            </m:r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Arial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100" b="0" i="0" u="none" strike="noStrike" cap="none" baseline="0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and assuming k&gt;np (or q&gt;p)    (    </a:t>
                </a:r>
                <a:r>
                  <a:rPr lang="en-US" sz="11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”factorial moment” approach  )</a:t>
                </a: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sz="1100" b="0" i="0" u="none" strike="noStrike" cap="none" dirty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  <m:t>0.5</m:t>
                        </m:r>
                        <m: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  <m:t>𝑝</m:t>
                        </m:r>
                      </m:e>
                      <m:sup>
                        <m: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  <m:t>2(</m:t>
                        </m:r>
                        <m: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  <m:t>𝑙</m:t>
                        </m:r>
                        <m:r>
                          <a:rPr lang="en-U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is-I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𝑙</m:t>
                            </m:r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sz="1100" b="0" i="1" u="none" strike="noStrike" cap="none" baseline="0" smtClean="0">
                        <a:solidFill>
                          <a:srgbClr val="000000"/>
                        </a:solidFill>
                        <a:effectLst/>
                        <a:latin typeface="Cambria Math" charset="0"/>
                        <a:ea typeface="Arial"/>
                        <a:cs typeface="Arial"/>
                        <a:sym typeface="Arial"/>
                      </a:rPr>
                      <m:t>/</m:t>
                    </m:r>
                    <m:d>
                      <m:dPr>
                        <m:ctrlPr>
                          <a:rPr lang="is-IS" sz="1100" b="0" i="1" u="none" strike="noStrike" cap="none" baseline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Arial"/>
                            <a:cs typeface="Arial"/>
                            <a:sym typeface="Arial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𝑙</m:t>
                            </m:r>
                            <m:r>
                              <a:rPr lang="en-US" sz="1100" b="0" i="1" u="none" strike="noStrike" cap="none" baseline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Arial"/>
                                <a:cs typeface="Arial"/>
                                <a:sym typeface="Arial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100" b="0" u="none" strike="noStrike" cap="none" baseline="0" dirty="0">
                    <a:solidFill>
                      <a:srgbClr val="000000"/>
                    </a:solidFill>
                    <a:effectLst/>
                    <a:ea typeface="Cambria Math" charset="0"/>
                    <a:cs typeface="Cambria Math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1" u="none" strike="noStrike" cap="none" baseline="0" smtClean="0">
                        <a:solidFill>
                          <a:srgbClr val="00000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  <a:sym typeface="Arial"/>
                      </a:rPr>
                      <m:t>≤</m:t>
                    </m:r>
                  </m:oMath>
                </a14:m>
                <a:r>
                  <a:rPr lang="en-US" sz="1100" b="0" u="none" strike="noStrike" cap="none" baseline="0" dirty="0">
                    <a:solidFill>
                      <a:srgbClr val="000000"/>
                    </a:solidFill>
                    <a:effectLst/>
                    <a:ea typeface="Cambria Math" charset="0"/>
                    <a:cs typeface="Cambria Math" charset="0"/>
                    <a:sym typeface="Arial"/>
                  </a:rPr>
                  <a:t>Tail(p, n, k)</a:t>
                </a:r>
                <a:r>
                  <a:rPr lang="en-US" sz="1100" b="0" i="0" u="none" strike="noStrike" cap="none" baseline="0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, where  </a:t>
                </a:r>
                <a14:m>
                  <m:oMath xmlns:m="http://schemas.openxmlformats.org/officeDocument/2006/math">
                    <m:r>
                      <a:rPr lang="en-US" sz="1100" b="0" i="1" u="none" strike="noStrike" cap="none" baseline="0" smtClean="0">
                        <a:solidFill>
                          <a:srgbClr val="000000"/>
                        </a:solidFill>
                        <a:effectLst/>
                        <a:latin typeface="Cambria Math" charset="0"/>
                        <a:ea typeface="Arial"/>
                        <a:cs typeface="Arial"/>
                        <a:sym typeface="Arial"/>
                      </a:rPr>
                      <m:t>𝑙</m:t>
                    </m:r>
                    <m:r>
                      <a:rPr lang="en-US" sz="1100" b="0" i="1" u="none" strike="noStrike" cap="none" baseline="0" smtClean="0">
                        <a:solidFill>
                          <a:srgbClr val="00000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  <a:sym typeface="Arial"/>
                      </a:rPr>
                      <m:t>=</m:t>
                    </m:r>
                  </m:oMath>
                </a14:m>
                <a:r>
                  <a:rPr lang="en-US" sz="1100" b="0" i="0" u="none" strike="noStrike" cap="none" baseline="0" dirty="0">
                    <a:solidFill>
                      <a:srgbClr val="000000"/>
                    </a:solidFill>
                    <a:effectLst/>
                    <a:latin typeface="+mj-lt"/>
                    <a:ea typeface="Cambria Math" charset="0"/>
                    <a:cs typeface="Cambria Math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100" b="0" i="1" u="none" strike="noStrike" cap="none" baseline="0" dirty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Cambria Math" charset="0"/>
                            <a:cs typeface="Cambria Math" charset="0"/>
                            <a:sym typeface="Aria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1100" b="0" i="1" u="none" strike="noStrike" cap="none" baseline="0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US" sz="1100" b="0" i="1" u="none" strike="noStrike" cap="none" baseline="0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Arial"/>
                              </a:rPr>
                              <m:t>𝑘</m:t>
                            </m:r>
                            <m:r>
                              <a:rPr lang="en-US" sz="1100" b="0" i="1" u="none" strike="noStrike" cap="none" baseline="0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Arial"/>
                              </a:rPr>
                              <m:t>−</m:t>
                            </m:r>
                            <m:r>
                              <a:rPr lang="en-US" sz="1100" b="0" i="1" u="none" strike="noStrike" cap="none" baseline="0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Arial"/>
                              </a:rPr>
                              <m:t>𝑛𝑝</m:t>
                            </m:r>
                          </m:num>
                          <m:den>
                            <m:r>
                              <a:rPr lang="en-US" sz="1100" b="0" i="1" u="none" strike="noStrike" cap="none" baseline="0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Arial"/>
                              </a:rPr>
                              <m:t>1−</m:t>
                            </m:r>
                            <m:r>
                              <a:rPr lang="en-US" sz="1100" b="0" i="1" u="none" strike="noStrike" cap="none" baseline="0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Arial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100" b="0" i="0" u="none" strike="noStrike" cap="none" baseline="0" dirty="0">
                    <a:solidFill>
                      <a:srgbClr val="000000"/>
                    </a:solidFill>
                    <a:effectLst/>
                    <a:latin typeface="+mj-lt"/>
                    <a:ea typeface="Cambria Math" charset="0"/>
                    <a:cs typeface="Cambria Math" charset="0"/>
                    <a:sym typeface="Arial"/>
                  </a:rPr>
                  <a:t> (we assume, n &gt; k &gt; np)    ( proof via tail conditional expectation by </a:t>
                </a:r>
                <a:r>
                  <a:rPr lang="en-US" sz="1100" b="0" i="0" u="none" strike="noStrike" cap="none" baseline="0" dirty="0" err="1">
                    <a:solidFill>
                      <a:srgbClr val="000000"/>
                    </a:solidFill>
                    <a:effectLst/>
                    <a:latin typeface="+mj-lt"/>
                    <a:ea typeface="Cambria Math" charset="0"/>
                    <a:cs typeface="Cambria Math" charset="0"/>
                    <a:sym typeface="Arial"/>
                  </a:rPr>
                  <a:t>Pelekis</a:t>
                </a:r>
                <a:r>
                  <a:rPr lang="en-US" sz="1100" b="0" i="0" u="none" strike="noStrike" cap="none" baseline="0" dirty="0">
                    <a:solidFill>
                      <a:srgbClr val="000000"/>
                    </a:solidFill>
                    <a:effectLst/>
                    <a:latin typeface="+mj-lt"/>
                    <a:ea typeface="Cambria Math" charset="0"/>
                    <a:cs typeface="Cambria Math" charset="0"/>
                    <a:sym typeface="Arial"/>
                  </a:rPr>
                  <a:t> ) </a:t>
                </a:r>
                <a:endParaRPr lang="en-US" sz="1100" b="0" i="0" u="none" strike="noStrike" cap="none" dirty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sz="1100" b="0" i="0" u="none" strike="noStrike" cap="none" dirty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Other approximations,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 normal (binomial can look</a:t>
                </a:r>
                <a:r>
                  <a:rPr lang="en-US" baseline="0" dirty="0" smtClean="0"/>
                  <a:t> like normal)</a:t>
                </a:r>
                <a:r>
                  <a:rPr lang="en-US" dirty="0" smtClean="0"/>
                  <a:t> ,</a:t>
                </a:r>
                <a:r>
                  <a:rPr lang="en-US" baseline="0" dirty="0" smtClean="0"/>
                  <a:t> exist, but for tiny probabilities this is best (note: in special cases, we can compute exact or use Sterling’s for factorial, </a:t>
                </a:r>
                <a:r>
                  <a:rPr lang="en-US" baseline="0" dirty="0" err="1" smtClean="0"/>
                  <a:t>etc</a:t>
                </a:r>
                <a:r>
                  <a:rPr lang="en-US" baseline="0" dirty="0" smtClean="0"/>
                  <a:t> ) (see below for several citations)</a:t>
                </a:r>
              </a:p>
              <a:p>
                <a:pPr marL="158750" indent="0">
                  <a:buFontTx/>
                  <a:buNone/>
                </a:pPr>
                <a:endParaRPr lang="en-US" baseline="0" dirty="0" smtClean="0"/>
              </a:p>
              <a:p>
                <a:r>
                  <a:rPr lang="es-ES_tradnl" dirty="0" smtClean="0"/>
                  <a:t>KL(q||p</a:t>
                </a:r>
                <a:r>
                  <a:rPr lang="es-ES_tradnl" baseline="0" dirty="0" smtClean="0"/>
                  <a:t> )   </a:t>
                </a:r>
                <a:r>
                  <a:rPr lang="es-ES_tradnl" baseline="0" dirty="0" err="1" smtClean="0"/>
                  <a:t>is</a:t>
                </a:r>
                <a:r>
                  <a:rPr lang="es-ES_tradnl" baseline="0" dirty="0" smtClean="0"/>
                  <a:t> </a:t>
                </a:r>
                <a:r>
                  <a:rPr lang="es-ES_tradnl" dirty="0" smtClean="0"/>
                  <a:t> </a:t>
                </a:r>
                <a:r>
                  <a:rPr lang="es-ES_tradnl" dirty="0" err="1" smtClean="0"/>
                  <a:t>how</a:t>
                </a:r>
                <a:r>
                  <a:rPr lang="es-ES_tradnl" dirty="0" smtClean="0"/>
                  <a:t> </a:t>
                </a:r>
                <a:r>
                  <a:rPr lang="es-ES_tradnl" dirty="0" err="1" smtClean="0"/>
                  <a:t>much</a:t>
                </a:r>
                <a:r>
                  <a:rPr lang="es-ES_tradnl" dirty="0" smtClean="0"/>
                  <a:t> </a:t>
                </a:r>
                <a:r>
                  <a:rPr lang="es-ES_tradnl" dirty="0" err="1" smtClean="0"/>
                  <a:t>the</a:t>
                </a:r>
                <a:r>
                  <a:rPr lang="es-ES_tradnl" dirty="0" smtClean="0"/>
                  <a:t> </a:t>
                </a:r>
                <a:r>
                  <a:rPr lang="es-ES_tradnl" dirty="0" err="1" smtClean="0"/>
                  <a:t>observed</a:t>
                </a:r>
                <a:r>
                  <a:rPr lang="es-ES_tradnl" dirty="0" smtClean="0"/>
                  <a:t> q diverges </a:t>
                </a:r>
                <a:r>
                  <a:rPr lang="es-ES_tradnl" dirty="0" err="1" smtClean="0"/>
                  <a:t>from</a:t>
                </a:r>
                <a:r>
                  <a:rPr lang="es-ES_tradnl" dirty="0" smtClean="0"/>
                  <a:t> </a:t>
                </a:r>
                <a:r>
                  <a:rPr lang="es-ES_tradnl" dirty="0" err="1" smtClean="0"/>
                  <a:t>our</a:t>
                </a:r>
                <a:r>
                  <a:rPr lang="es-ES_tradnl" dirty="0" smtClean="0"/>
                  <a:t> </a:t>
                </a:r>
                <a:r>
                  <a:rPr lang="es-ES_tradnl" dirty="0" err="1" smtClean="0"/>
                  <a:t>expectation</a:t>
                </a:r>
                <a:r>
                  <a:rPr lang="es-ES_tradnl" dirty="0" smtClean="0"/>
                  <a:t> </a:t>
                </a:r>
                <a:r>
                  <a:rPr lang="es-ES_tradnl" dirty="0" err="1" smtClean="0"/>
                  <a:t>or</a:t>
                </a:r>
                <a:r>
                  <a:rPr lang="es-ES_tradnl" dirty="0" smtClean="0"/>
                  <a:t> </a:t>
                </a:r>
                <a:r>
                  <a:rPr lang="es-ES_tradnl" dirty="0" err="1" smtClean="0"/>
                  <a:t>model</a:t>
                </a:r>
                <a:r>
                  <a:rPr lang="es-ES_tradnl" dirty="0" smtClean="0"/>
                  <a:t>, p</a:t>
                </a:r>
              </a:p>
              <a:p>
                <a:pPr marL="158750" indent="0">
                  <a:buFontTx/>
                  <a:buNone/>
                </a:pPr>
                <a:endParaRPr lang="en-US" baseline="0" dirty="0" smtClean="0"/>
              </a:p>
              <a:p>
                <a:r>
                  <a:rPr lang="en-US" baseline="0" dirty="0" smtClean="0"/>
                  <a:t>Approximation accuracies within 10% and rapidly gets better with n, </a:t>
                </a:r>
                <a:r>
                  <a:rPr lang="en-US" baseline="0" dirty="0" err="1" smtClean="0"/>
                  <a:t>etc</a:t>
                </a:r>
                <a:r>
                  <a:rPr lang="mr-IN" baseline="0" dirty="0" smtClean="0"/>
                  <a:t>…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From 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wikipedia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: The 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Kullback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Leibler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divergence is then interpreted as the average difference of the number of bits required for encoding samples of {\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displaystyle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P} using a code optimized for {\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displaystyle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Q} rather than one optimized for {\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displaystyle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P}.</a:t>
                </a:r>
              </a:p>
              <a:p>
                <a:endParaRPr lang="en-US" sz="1100" b="0" i="0" u="none" strike="noStrike" cap="none" dirty="0" smtClean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R. Arratia and L. Gordon. 1989. Tutorial on large deviations for the binomial distribution. Bulletin of Mathematical Biology 51 (1989), 125–131. </a:t>
                </a:r>
                <a:endParaRPr lang="en-US" dirty="0" smtClean="0"/>
              </a:p>
              <a:p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R. B. Ash. 1990. Information Theory. Dover Publications. 115 pages.</a:t>
                </a:r>
              </a:p>
              <a:p>
                <a:endParaRPr lang="en-US" sz="1100" b="0" i="0" u="none" strike="noStrike" cap="none" dirty="0" smtClean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The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lower bound multiplier could also be   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1</a:t>
                </a:r>
                <a:r>
                  <a:rPr lang="bg-BG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/√(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8𝑘(1−𝑘/𝑛)</a:t>
                </a:r>
                <a:r>
                  <a:rPr lang="bg-BG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)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, np &lt; k &lt; n,  instead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of 1/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√2𝑛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    (we can take the max, but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this lower bound is always better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</a:p>
              <a:p>
                <a:pPr marL="457200" marR="0" indent="-298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Char char="●"/>
                  <a:tabLst/>
                  <a:defRPr/>
                </a:pPr>
                <a:endParaRPr lang="en-US" sz="1100" b="0" i="0" u="none" strike="noStrike" cap="none" dirty="0" smtClean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The two below provide an upper and lower bound of a different kind:</a:t>
                </a: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sz="1100" b="0" i="0" u="none" strike="noStrike" cap="none" dirty="0" smtClean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indent="-298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Char char="●"/>
                  <a:tabLst/>
                  <a:defRPr/>
                </a:pP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J.P. Schmidt, A. Siegel, A. Srinivasan, </a:t>
                </a:r>
                <a:r>
                  <a:rPr lang="en-US" sz="1100" b="0" i="1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Chernoff-Hoeffding</a:t>
                </a:r>
                <a:r>
                  <a:rPr lang="en-US" sz="1100" b="0" i="1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bounds for applications with limited independence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SIAM Journal on Discrete Mathematics </a:t>
                </a:r>
                <a:r>
                  <a:rPr lang="en-US" sz="1100" b="1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8 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(2) (1995) 223–250. </a:t>
                </a:r>
              </a:p>
              <a:p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Lower bounds on binomial and Poisson tails, Christos 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Pelekis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, 2017 </a:t>
                </a:r>
              </a:p>
              <a:p>
                <a:endParaRPr lang="en-US" sz="1100" b="0" i="0" u="none" strike="noStrike" cap="none" dirty="0" smtClean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endParaRPr lang="en-US" sz="1100" b="0" i="0" u="none" strike="noStrike" cap="none" dirty="0" smtClean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58750" indent="0">
                  <a:buNone/>
                </a:pP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(has a lower bound in terms of binomial coefficients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 (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ie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 ‘n choose k’,  vs KL),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and the</a:t>
                </a:r>
              </a:p>
              <a:p>
                <a:pPr marL="158750" indent="0">
                  <a:buNone/>
                </a:pP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upper bound of similar form was derived before by Schmidt, Siegel above:</a:t>
                </a:r>
              </a:p>
              <a:p>
                <a:pPr marL="158750" indent="0">
                  <a:buNone/>
                </a:pPr>
                <a:endParaRPr lang="en-US" sz="1100" b="0" i="0" u="none" strike="noStrike" cap="none" baseline="0" dirty="0" smtClean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sz="1100" b="0" u="none" strike="noStrike" cap="none" baseline="0" dirty="0" smtClean="0">
                    <a:solidFill>
                      <a:srgbClr val="000000"/>
                    </a:solidFill>
                    <a:effectLst/>
                    <a:ea typeface="Cambria Math" charset="0"/>
                    <a:cs typeface="Cambria Math" charset="0"/>
                    <a:sym typeface="Arial"/>
                  </a:rPr>
                  <a:t>Tail(p, n, k) 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≤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𝑝^𝑙</a:t>
                </a:r>
                <a:r>
                  <a:rPr lang="is-I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 (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𝑛</a:t>
                </a:r>
                <a:r>
                  <a:rPr lang="is-I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¦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𝑙</a:t>
                </a:r>
                <a:r>
                  <a:rPr lang="is-I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)(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𝑙</a:t>
                </a:r>
                <a:r>
                  <a:rPr lang="is-I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¦𝑘)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, where  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𝑙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=⌈</a:t>
                </a:r>
                <a:r>
                  <a:rPr lang="bg-BG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(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𝑘−𝑛𝑝</a:t>
                </a:r>
                <a:r>
                  <a:rPr lang="bg-BG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)/(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1−𝑝</a:t>
                </a:r>
                <a:r>
                  <a:rPr lang="bg-BG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)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⌉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and assuming k&gt;np (or q&gt;p)    (    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”factorial moment” approach  )</a:t>
                </a: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sz="1100" b="0" i="0" u="none" strike="noStrike" cap="none" dirty="0" smtClean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〖0.5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𝑝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〗^(2(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𝑙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+1))</a:t>
                </a:r>
                <a:r>
                  <a:rPr lang="is-I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 </a:t>
                </a:r>
                <a:r>
                  <a:rPr lang="is-I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𝑛</a:t>
                </a:r>
                <a:r>
                  <a:rPr lang="is-I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¦(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𝑙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+1</a:t>
                </a:r>
                <a:r>
                  <a:rPr lang="is-I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)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)/</a:t>
                </a:r>
                <a:r>
                  <a:rPr lang="is-I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𝑘</a:t>
                </a:r>
                <a:r>
                  <a:rPr lang="is-I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¦(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𝑙+1</a:t>
                </a:r>
                <a:r>
                  <a:rPr lang="is-I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))</a:t>
                </a:r>
                <a:r>
                  <a:rPr lang="en-US" sz="1100" b="0" u="none" strike="noStrike" cap="none" baseline="0" dirty="0" smtClean="0">
                    <a:solidFill>
                      <a:srgbClr val="000000"/>
                    </a:solidFill>
                    <a:effectLst/>
                    <a:ea typeface="Cambria Math" charset="0"/>
                    <a:cs typeface="Cambria Math" charset="0"/>
                    <a:sym typeface="Arial"/>
                  </a:rPr>
                  <a:t> 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≤</a:t>
                </a:r>
                <a:r>
                  <a:rPr lang="en-US" sz="1100" b="0" u="none" strike="noStrike" cap="none" baseline="0" dirty="0" smtClean="0">
                    <a:solidFill>
                      <a:srgbClr val="000000"/>
                    </a:solidFill>
                    <a:effectLst/>
                    <a:ea typeface="Cambria Math" charset="0"/>
                    <a:cs typeface="Cambria Math" charset="0"/>
                    <a:sym typeface="Arial"/>
                  </a:rPr>
                  <a:t>Tail(p, n, k)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, where  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Arial"/>
                    <a:cs typeface="Arial"/>
                    <a:sym typeface="Arial"/>
                  </a:rPr>
                  <a:t>𝑙</a:t>
                </a:r>
                <a:r>
                  <a:rPr lang="en-US" sz="1100" b="0" i="0" u="none" strike="noStrike" cap="none" baseline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=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+mj-lt"/>
                    <a:ea typeface="Cambria Math" charset="0"/>
                    <a:cs typeface="Cambria Math" charset="0"/>
                    <a:sym typeface="Arial"/>
                  </a:rPr>
                  <a:t> 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⌊</a:t>
                </a:r>
                <a:r>
                  <a:rPr lang="bg-BG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(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𝑘−𝑛𝑝</a:t>
                </a:r>
                <a:r>
                  <a:rPr lang="bg-BG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)/(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1−𝑝</a:t>
                </a:r>
                <a:r>
                  <a:rPr lang="bg-BG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)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  <a:sym typeface="Arial"/>
                  </a:rPr>
                  <a:t>⌋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+mj-lt"/>
                    <a:ea typeface="Cambria Math" charset="0"/>
                    <a:cs typeface="Cambria Math" charset="0"/>
                    <a:sym typeface="Arial"/>
                  </a:rPr>
                  <a:t> (we assume, n &gt; k &gt; np)    ( proof via tail conditional expectation by </a:t>
                </a:r>
                <a:r>
                  <a:rPr lang="en-US" sz="1100" b="0" i="0" u="none" strike="noStrike" cap="none" baseline="0" dirty="0" err="1" smtClean="0">
                    <a:solidFill>
                      <a:srgbClr val="000000"/>
                    </a:solidFill>
                    <a:effectLst/>
                    <a:latin typeface="+mj-lt"/>
                    <a:ea typeface="Cambria Math" charset="0"/>
                    <a:cs typeface="Cambria Math" charset="0"/>
                    <a:sym typeface="Arial"/>
                  </a:rPr>
                  <a:t>Pelekis</a:t>
                </a:r>
                <a:r>
                  <a:rPr lang="en-US" sz="1100" b="0" i="0" u="none" strike="noStrike" cap="none" baseline="0" dirty="0" smtClean="0">
                    <a:solidFill>
                      <a:srgbClr val="000000"/>
                    </a:solidFill>
                    <a:effectLst/>
                    <a:latin typeface="+mj-lt"/>
                    <a:ea typeface="Cambria Math" charset="0"/>
                    <a:cs typeface="Cambria Math" charset="0"/>
                    <a:sym typeface="Arial"/>
                  </a:rPr>
                  <a:t> ) </a:t>
                </a:r>
                <a:endParaRPr lang="en-US" sz="1100" b="0" i="0" u="none" strike="noStrike" cap="none" dirty="0" smtClean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sz="1100" b="0" i="0" u="none" strike="noStrike" cap="none" dirty="0" smtClean="0">
                  <a:solidFill>
                    <a:srgbClr val="000000"/>
                  </a:solidFill>
                  <a:effectLst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5875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dirty="0" smtClean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72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more details: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O.Madani,T.Ngo,W.Zeng,S.Averin,S.Evuru,V.Malhotra,S.Gandham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N. Yadav. 2020. Binomial 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Tails for Community Analysis.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The approximation quality (the gap or relative error) improves with (increasing) n as long as KL is fixed, and with increasing KL as long as n is fixed.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(note: assuming q &gt; p). (note: for a fixed intensity q/p, as p goes down, KL goes down too, so approximation quality can go down as p goes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down… )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Note: since we have both upper and a lower bound (and they are pretty good!), we can also assess how far we are from the exact tail (we have a bound on how far we are)</a:t>
            </a:r>
          </a:p>
          <a:p>
            <a:pPr marL="158750" indent="0">
              <a:buNone/>
            </a:pP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At some point, if we have sufficient confidence, </a:t>
            </a:r>
            <a:r>
              <a:rPr lang="en-US" dirty="0" err="1"/>
              <a:t>eg</a:t>
            </a:r>
            <a:r>
              <a:rPr lang="en-US" dirty="0"/>
              <a:t> 99.9% and higher, binomial tail may lose additional utility, and intensity maybe more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useful depending on the task.</a:t>
            </a:r>
          </a:p>
        </p:txBody>
      </p:sp>
    </p:spTree>
    <p:extLst>
      <p:ext uri="{BB962C8B-B14F-4D97-AF65-F5344CB8AC3E}">
        <p14:creationId xmlns:p14="http://schemas.microsoft.com/office/powerpoint/2010/main" val="1278795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5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Text Analysis via Binomial Tails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Omid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, Cisco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omadani@cisco.com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4"/>
    </mc:Choice>
    <mc:Fallback xmlns="">
      <p:transition spd="slow" advTm="121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br>
              <a:rPr lang="en-US" dirty="0"/>
            </a:br>
            <a:r>
              <a:rPr lang="en-US" sz="1600" dirty="0"/>
              <a:t>(to Text)</a:t>
            </a:r>
          </a:p>
        </p:txBody>
      </p:sp>
    </p:spTree>
    <p:extLst>
      <p:ext uri="{BB962C8B-B14F-4D97-AF65-F5344CB8AC3E}">
        <p14:creationId xmlns:p14="http://schemas.microsoft.com/office/powerpoint/2010/main" val="3914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9"/>
    </mc:Choice>
    <mc:Fallback xmlns="">
      <p:transition spd="slow" advTm="353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85144"/>
            <a:ext cx="8520600" cy="572700"/>
          </a:xfrm>
        </p:spPr>
        <p:txBody>
          <a:bodyPr/>
          <a:lstStyle/>
          <a:p>
            <a:r>
              <a:rPr lang="en-US" dirty="0"/>
              <a:t>Co-Occurrence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80176"/>
            <a:ext cx="8520600" cy="37886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dirty="0"/>
              <a:t>There is a variety of co-occurrences, </a:t>
            </a:r>
            <a:r>
              <a:rPr lang="en-US" dirty="0" err="1"/>
              <a:t>eg</a:t>
            </a:r>
            <a:r>
              <a:rPr lang="en-US" dirty="0"/>
              <a:t> context window can be the whole document, or one paragraph, or one word, one-sided or both sides, etc.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dirty="0"/>
              <a:t>We explore one-sided immediate co-locations here: “word1 word2” ( “w1 w2”, </a:t>
            </a:r>
            <a:r>
              <a:rPr lang="en-US" dirty="0" err="1"/>
              <a:t>eg</a:t>
            </a:r>
            <a:r>
              <a:rPr lang="en-US" dirty="0"/>
              <a:t> “new </a:t>
            </a:r>
            <a:r>
              <a:rPr lang="en-US" dirty="0" err="1"/>
              <a:t>york</a:t>
            </a:r>
            <a:r>
              <a:rPr lang="en-US" dirty="0"/>
              <a:t>”)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dirty="0"/>
              <a:t>co-occurrence analysis has applications in phrase or concept discovery (in text and beyond), term expansion (IR), sparse sense representations, discovery of relations among terms,  topic discovery,  ...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dirty="0"/>
              <a:t>Existing techniques: variants of pointwise mutual information (PMI), chi-squared test, ..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dirty="0"/>
              <a:t>PMI, P(w2|w1)/P(w2),  very sensitive to low counts (does not incorporate statistical support)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702" y="4028715"/>
            <a:ext cx="75621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0200" indent="-171450">
              <a:buFontTx/>
              <a:buChar char="-"/>
            </a:pPr>
            <a:r>
              <a:rPr lang="en-US" sz="1000" dirty="0"/>
              <a:t>C. D. Manning and H. </a:t>
            </a:r>
            <a:r>
              <a:rPr lang="en-US" sz="1000" dirty="0" err="1"/>
              <a:t>Schutze</a:t>
            </a:r>
            <a:r>
              <a:rPr lang="en-US" sz="1000" dirty="0"/>
              <a:t>. 1999. Foundations of statistical natural language processing. Cambridge University Press.</a:t>
            </a:r>
          </a:p>
          <a:p>
            <a:pPr marL="330200" indent="-171450">
              <a:buFontTx/>
              <a:buChar char="-"/>
            </a:pPr>
            <a:r>
              <a:rPr lang="en-US" sz="1000" dirty="0"/>
              <a:t>F. Role and M. </a:t>
            </a:r>
            <a:r>
              <a:rPr lang="en-US" sz="1000" dirty="0" err="1"/>
              <a:t>Nadif</a:t>
            </a:r>
            <a:r>
              <a:rPr lang="en-US" sz="1000" dirty="0"/>
              <a:t>. 2011. Handling the Impact of Low Frequency Events on  Co-occurrence based Measures of Word Similarity - A Case  Study of Pointwise Mutual Information. In International Conference on Knowledge Discovery and Information Retrieval (KDIR). </a:t>
            </a:r>
          </a:p>
          <a:p>
            <a:pPr marL="330200" indent="-171450">
              <a:buFontTx/>
              <a:buChar char="-"/>
            </a:pPr>
            <a:r>
              <a:rPr lang="en-US" sz="1000" dirty="0"/>
              <a:t>A recent application:   S. Mittal </a:t>
            </a:r>
            <a:r>
              <a:rPr lang="en-US" sz="1000" dirty="0" err="1"/>
              <a:t>A.t</a:t>
            </a:r>
            <a:r>
              <a:rPr lang="en-US" sz="1000" dirty="0"/>
              <a:t> A. </a:t>
            </a:r>
            <a:r>
              <a:rPr lang="en-US" sz="1000" dirty="0" err="1"/>
              <a:t>Mahabal</a:t>
            </a:r>
            <a:r>
              <a:rPr lang="en-US" sz="1000" dirty="0"/>
              <a:t>, D. Roth. 2018. Robust Handling of Polysemy via Sparse Representations. In Seventh Joint Conference on Lexical and Computational Semantics.</a:t>
            </a:r>
            <a:br>
              <a:rPr lang="en-US" sz="1000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3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99"/>
    </mc:Choice>
    <mc:Fallback xmlns="">
      <p:transition spd="slow" advTm="3459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Binomials for Phrase Discovery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dirty="0"/>
              <a:t>Binomial tail, incorporates statistical support.. rank terms by: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dirty="0"/>
              <a:t>how confident  that (in the corpus) word w2 occurs after w1 higher than prior(w2), or</a:t>
            </a:r>
          </a:p>
          <a:p>
            <a:pPr marL="1054100" lvl="2" indent="0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None/>
            </a:pPr>
            <a:r>
              <a:rPr lang="en-US" dirty="0"/>
              <a:t>                          Tail(  prior(w2), F(w1), F(w2, w1)  ) </a:t>
            </a:r>
          </a:p>
          <a:p>
            <a:pPr marL="1054100" lvl="2" indent="0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None/>
            </a:pPr>
            <a:endParaRPr lang="en-US" dirty="0"/>
          </a:p>
          <a:p>
            <a:pPr marL="1054100" lvl="2" indent="0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None/>
            </a:pPr>
            <a:endParaRPr lang="en-US" dirty="0"/>
          </a:p>
          <a:p>
            <a:pPr marL="1054100" lvl="2" indent="0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dirty="0"/>
              <a:t>We look at statistics of top terms ranked by </a:t>
            </a:r>
            <a:r>
              <a:rPr lang="en-US" dirty="0" err="1"/>
              <a:t>pmi</a:t>
            </a:r>
            <a:r>
              <a:rPr lang="en-US" dirty="0"/>
              <a:t> and its variants, as well as the binomial, and how similar the top ranked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4989" y="2473842"/>
            <a:ext cx="13348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 or count of times w1 occurs in corpus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5616" y="2445627"/>
            <a:ext cx="17952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 or count of times w2 occurs after w1 in corpus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81743" y="2212486"/>
            <a:ext cx="822121" cy="34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942097" y="2200963"/>
            <a:ext cx="342967" cy="268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D844AD7E-5615-4B46-AE67-69BE1D49EE2B}"/>
              </a:ext>
            </a:extLst>
          </p:cNvPr>
          <p:cNvCxnSpPr>
            <a:cxnSpLocks/>
          </p:cNvCxnSpPr>
          <p:nvPr/>
        </p:nvCxnSpPr>
        <p:spPr>
          <a:xfrm flipV="1">
            <a:off x="1705688" y="2163213"/>
            <a:ext cx="1527776" cy="408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3A507ED-FC9E-4E42-BE51-60C6280DA340}"/>
              </a:ext>
            </a:extLst>
          </p:cNvPr>
          <p:cNvSpPr txBox="1"/>
          <p:nvPr/>
        </p:nvSpPr>
        <p:spPr>
          <a:xfrm>
            <a:off x="563802" y="2512314"/>
            <a:ext cx="133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 is the prior of w2</a:t>
            </a:r>
          </a:p>
        </p:txBody>
      </p:sp>
    </p:spTree>
    <p:extLst>
      <p:ext uri="{BB962C8B-B14F-4D97-AF65-F5344CB8AC3E}">
        <p14:creationId xmlns:p14="http://schemas.microsoft.com/office/powerpoint/2010/main" val="129367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29"/>
    </mc:Choice>
    <mc:Fallback xmlns="">
      <p:transition spd="slow" advTm="2792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6" y="306580"/>
            <a:ext cx="2649614" cy="3416400"/>
          </a:xfrm>
        </p:spPr>
        <p:txBody>
          <a:bodyPr/>
          <a:lstStyle/>
          <a:p>
            <a:pPr marL="114300" indent="0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None/>
            </a:pPr>
            <a:r>
              <a:rPr lang="en-US" dirty="0"/>
              <a:t>Binomial tail ranking diverges from </a:t>
            </a:r>
            <a:r>
              <a:rPr lang="en-US" dirty="0" err="1"/>
              <a:t>pmi</a:t>
            </a:r>
            <a:r>
              <a:rPr lang="en-US" dirty="0"/>
              <a:t> as F(w1) increases. Much more robust against low counts and finds good co-terms for frequent terms as well.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21" y="352747"/>
            <a:ext cx="5842000" cy="43618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22521" y="4677002"/>
            <a:ext cx="5842000" cy="20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1694577" y="2533680"/>
            <a:ext cx="1127944" cy="110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94577" y="2906646"/>
            <a:ext cx="1127944" cy="76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119" y="3729976"/>
            <a:ext cx="2214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co-counts of top returned much higher for binomial than </a:t>
            </a:r>
            <a:r>
              <a:rPr lang="en-US" dirty="0" err="1"/>
              <a:t>pmi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664521" y="1174459"/>
            <a:ext cx="0" cy="847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30429" y="44970"/>
            <a:ext cx="5536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similarity between </a:t>
            </a:r>
            <a:r>
              <a:rPr lang="en-US" sz="1100" dirty="0" err="1"/>
              <a:t>pmi</a:t>
            </a:r>
            <a:r>
              <a:rPr lang="en-US" sz="1100" dirty="0"/>
              <a:t> and binomial tail ranking decreases as freq. of w1 goes up</a:t>
            </a:r>
          </a:p>
        </p:txBody>
      </p:sp>
      <p:sp>
        <p:nvSpPr>
          <p:cNvPr id="21" name="Freeform 20"/>
          <p:cNvSpPr/>
          <p:nvPr/>
        </p:nvSpPr>
        <p:spPr>
          <a:xfrm>
            <a:off x="8791662" y="318782"/>
            <a:ext cx="226503" cy="1208014"/>
          </a:xfrm>
          <a:custGeom>
            <a:avLst/>
            <a:gdLst>
              <a:gd name="connsiteX0" fmla="*/ 8389 w 226503"/>
              <a:gd name="connsiteY0" fmla="*/ 1208014 h 1208014"/>
              <a:gd name="connsiteX1" fmla="*/ 226503 w 226503"/>
              <a:gd name="connsiteY1" fmla="*/ 578840 h 1208014"/>
              <a:gd name="connsiteX2" fmla="*/ 226503 w 226503"/>
              <a:gd name="connsiteY2" fmla="*/ 578840 h 1208014"/>
              <a:gd name="connsiteX3" fmla="*/ 0 w 226503"/>
              <a:gd name="connsiteY3" fmla="*/ 0 h 12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503" h="1208014">
                <a:moveTo>
                  <a:pt x="8389" y="1208014"/>
                </a:moveTo>
                <a:lnTo>
                  <a:pt x="226503" y="578840"/>
                </a:lnTo>
                <a:lnTo>
                  <a:pt x="226503" y="57884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85812" y="768900"/>
            <a:ext cx="56625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Jacard</a:t>
            </a:r>
            <a:r>
              <a:rPr lang="en-US" dirty="0"/>
              <a:t> between top 5 term-sets returned by binomial tail and </a:t>
            </a:r>
            <a:r>
              <a:rPr lang="en-US" dirty="0" err="1"/>
              <a:t>pmi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1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6"/>
    </mc:Choice>
    <mc:Fallback xmlns="">
      <p:transition spd="slow" advTm="39606"/>
    </mc:Fallback>
  </mc:AlternateContent>
  <p:extLst>
    <p:ext uri="{3A86A75C-4F4B-4683-9AE1-C65F6400EC91}">
      <p14:laserTraceLst xmlns:p14="http://schemas.microsoft.com/office/powerpoint/2010/main">
        <p14:tracePtLst>
          <p14:tracePt t="16093" x="2252663" y="5121275"/>
          <p14:tracePt t="16099" x="2363788" y="5030788"/>
          <p14:tracePt t="16105" x="2722563" y="4684713"/>
          <p14:tracePt t="16113" x="2857500" y="4538663"/>
          <p14:tracePt t="16122" x="3340100" y="4033838"/>
          <p14:tracePt t="16129" x="3619500" y="3675063"/>
          <p14:tracePt t="16138" x="3765550" y="3484563"/>
          <p14:tracePt t="16145" x="4044950" y="3125788"/>
          <p14:tracePt t="16155" x="4314825" y="2755900"/>
          <p14:tracePt t="16161" x="4549775" y="2420938"/>
          <p14:tracePt t="16171" x="4649788" y="2297113"/>
          <p14:tracePt t="16177" x="4818063" y="2062163"/>
          <p14:tracePt t="16186" x="4875213" y="1971675"/>
          <p14:tracePt t="16193" x="4997450" y="1803400"/>
          <p14:tracePt t="16201" x="5099050" y="1692275"/>
          <p14:tracePt t="16210" x="5176838" y="1601788"/>
          <p14:tracePt t="16218" x="5232400" y="1546225"/>
          <p14:tracePt t="16225" x="5289550" y="1490663"/>
          <p14:tracePt t="16233" x="5300663" y="1479550"/>
          <p14:tracePt t="16242" x="5334000" y="1457325"/>
          <p14:tracePt t="16250" x="5356225" y="1446213"/>
          <p14:tracePt t="16257" x="5367338" y="1435100"/>
          <p14:tracePt t="16266" x="5378450" y="1422400"/>
          <p14:tracePt t="16274" x="5389563" y="1422400"/>
          <p14:tracePt t="16290" x="5389563" y="1411288"/>
          <p14:tracePt t="16298" x="5400675" y="1411288"/>
          <p14:tracePt t="16356" x="5411788" y="1411288"/>
          <p14:tracePt t="16362" x="5411788" y="1400175"/>
          <p14:tracePt t="16372" x="5422900" y="1400175"/>
          <p14:tracePt t="16378" x="5422900" y="1389063"/>
          <p14:tracePt t="16395" x="5435600" y="1389063"/>
          <p14:tracePt t="16418" x="5435600" y="1377950"/>
          <p14:tracePt t="16426" x="5446713" y="1377950"/>
          <p14:tracePt t="16442" x="5457825" y="1366838"/>
          <p14:tracePt t="16450" x="5468938" y="1355725"/>
          <p14:tracePt t="16458" x="5491163" y="1344613"/>
          <p14:tracePt t="16466" x="5513388" y="1333500"/>
          <p14:tracePt t="16474" x="5535613" y="1311275"/>
          <p14:tracePt t="16482" x="5568950" y="1289050"/>
          <p14:tracePt t="16491" x="5626100" y="1255713"/>
          <p14:tracePt t="16498" x="5681663" y="1220788"/>
          <p14:tracePt t="16506" x="5737225" y="1187450"/>
          <p14:tracePt t="16514" x="5792788" y="1154113"/>
          <p14:tracePt t="16522" x="5861050" y="1120775"/>
          <p14:tracePt t="16531" x="5972175" y="1041400"/>
          <p14:tracePt t="16538" x="6062663" y="996950"/>
          <p14:tracePt t="16550" x="6162675" y="952500"/>
          <p14:tracePt t="16554" x="6275388" y="908050"/>
          <p14:tracePt t="16562" x="6308725" y="885825"/>
          <p14:tracePt t="16571" x="6353175" y="863600"/>
          <p14:tracePt t="16578" x="6410325" y="839788"/>
          <p14:tracePt t="16588" x="6443663" y="828675"/>
          <p14:tracePt t="16595" x="6477000" y="817563"/>
          <p14:tracePt t="16604" x="6499225" y="806450"/>
          <p14:tracePt t="16627" x="6499225" y="817563"/>
          <p14:tracePt t="16635" x="6488113" y="839788"/>
          <p14:tracePt t="16643" x="6465888" y="850900"/>
          <p14:tracePt t="16654" x="6454775" y="863600"/>
          <p14:tracePt t="16899" x="6465888" y="863600"/>
          <p14:tracePt t="16908" x="6488113" y="863600"/>
          <p14:tracePt t="16915" x="6521450" y="863600"/>
          <p14:tracePt t="16923" x="6565900" y="863600"/>
          <p14:tracePt t="16931" x="6667500" y="863600"/>
          <p14:tracePt t="16939" x="6756400" y="863600"/>
          <p14:tracePt t="16947" x="6869113" y="863600"/>
          <p14:tracePt t="16955" x="7004050" y="863600"/>
          <p14:tracePt t="16964" x="7126288" y="863600"/>
          <p14:tracePt t="16971" x="7261225" y="863600"/>
          <p14:tracePt t="16980" x="7316788" y="863600"/>
          <p14:tracePt t="16987" x="7429500" y="863600"/>
          <p14:tracePt t="16997" x="7507288" y="863600"/>
          <p14:tracePt t="17003" x="7542213" y="863600"/>
          <p14:tracePt t="17011" x="7597775" y="863600"/>
          <p14:tracePt t="17019" x="7631113" y="863600"/>
          <p14:tracePt t="17027" x="7664450" y="863600"/>
          <p14:tracePt t="17035" x="7675563" y="863600"/>
          <p14:tracePt t="17047" x="7686675" y="863600"/>
          <p14:tracePt t="17051" x="7697788" y="863600"/>
          <p14:tracePt t="17960" x="7697788" y="874713"/>
          <p14:tracePt t="17975" x="7686675" y="896938"/>
          <p14:tracePt t="17983" x="7664450" y="908050"/>
          <p14:tracePt t="17991" x="7653338" y="930275"/>
          <p14:tracePt t="17998" x="7642225" y="941388"/>
          <p14:tracePt t="18008" x="7620000" y="963613"/>
          <p14:tracePt t="18014" x="7597775" y="974725"/>
          <p14:tracePt t="18023" x="7575550" y="996950"/>
          <p14:tracePt t="18030" x="7553325" y="1008063"/>
          <p14:tracePt t="18039" x="7531100" y="1030288"/>
          <p14:tracePt t="18046" x="7496175" y="1054100"/>
          <p14:tracePt t="18054" x="7462838" y="1076325"/>
          <p14:tracePt t="18063" x="7429500" y="1109663"/>
          <p14:tracePt t="18070" x="7340600" y="1165225"/>
          <p14:tracePt t="18078" x="7283450" y="1209675"/>
          <p14:tracePt t="18086" x="7205663" y="1266825"/>
          <p14:tracePt t="18094" x="7172325" y="1300163"/>
          <p14:tracePt t="18102" x="7104063" y="1344613"/>
          <p14:tracePt t="18110" x="7048500" y="1389063"/>
          <p14:tracePt t="18118" x="7015163" y="1400175"/>
          <p14:tracePt t="18126" x="6970713" y="1435100"/>
          <p14:tracePt t="18134" x="6935788" y="1457325"/>
          <p14:tracePt t="18142" x="6902450" y="1479550"/>
          <p14:tracePt t="18150" x="6891338" y="1490663"/>
          <p14:tracePt t="18158" x="6880225" y="1490663"/>
          <p14:tracePt t="18167" x="6869113" y="1501775"/>
          <p14:tracePt t="18174" x="6858000" y="1501775"/>
          <p14:tracePt t="18225" x="6846888" y="1501775"/>
          <p14:tracePt t="18978" x="6835775" y="1501775"/>
          <p14:tracePt t="18985" x="6824663" y="1512888"/>
          <p14:tracePt t="18993" x="6813550" y="1512888"/>
          <p14:tracePt t="19001" x="6802438" y="1524000"/>
          <p14:tracePt t="19009" x="6791325" y="1535113"/>
          <p14:tracePt t="19019" x="6769100" y="1546225"/>
          <p14:tracePt t="19025" x="6745288" y="1546225"/>
          <p14:tracePt t="19033" x="6723063" y="1557338"/>
          <p14:tracePt t="19041" x="6689725" y="1579563"/>
          <p14:tracePt t="19049" x="6667500" y="1590675"/>
          <p14:tracePt t="19057" x="6645275" y="1590675"/>
          <p14:tracePt t="19065" x="6623050" y="1601788"/>
          <p14:tracePt t="19074" x="6600825" y="1612900"/>
          <p14:tracePt t="19081" x="6578600" y="1625600"/>
          <p14:tracePt t="19091" x="6532563" y="1636713"/>
          <p14:tracePt t="19097" x="6521450" y="1636713"/>
          <p14:tracePt t="19107" x="6488113" y="1647825"/>
          <p14:tracePt t="19113" x="6454775" y="1647825"/>
          <p14:tracePt t="19121" x="6421438" y="1647825"/>
          <p14:tracePt t="19129" x="6399213" y="1647825"/>
          <p14:tracePt t="19137" x="6375400" y="1647825"/>
          <p14:tracePt t="19145" x="6353175" y="1658938"/>
          <p14:tracePt t="19153" x="6330950" y="1658938"/>
          <p14:tracePt t="19161" x="6308725" y="1658938"/>
          <p14:tracePt t="19169" x="6297613" y="1658938"/>
          <p14:tracePt t="19178" x="6286500" y="1658938"/>
          <p14:tracePt t="19185" x="6275388" y="1658938"/>
          <p14:tracePt t="19202" x="6264275" y="1658938"/>
          <p14:tracePt t="19308" x="6253163" y="1658938"/>
          <p14:tracePt t="19314" x="6253163" y="1670050"/>
          <p14:tracePt t="19324" x="6230938" y="1670050"/>
          <p14:tracePt t="19330" x="6197600" y="1692275"/>
          <p14:tracePt t="19338" x="6140450" y="1703388"/>
          <p14:tracePt t="19346" x="6084888" y="1736725"/>
          <p14:tracePt t="19354" x="6007100" y="1781175"/>
          <p14:tracePt t="19363" x="5894388" y="1827213"/>
          <p14:tracePt t="19370" x="5759450" y="1882775"/>
          <p14:tracePt t="19378" x="5626100" y="1927225"/>
          <p14:tracePt t="19386" x="5557838" y="1949450"/>
          <p14:tracePt t="19394" x="5435600" y="1993900"/>
          <p14:tracePt t="19402" x="5322888" y="2039938"/>
          <p14:tracePt t="19410" x="5210175" y="2062163"/>
          <p14:tracePt t="19418" x="5121275" y="2084388"/>
          <p14:tracePt t="19426" x="5030788" y="2095500"/>
          <p14:tracePt t="19434" x="4964113" y="2106613"/>
          <p14:tracePt t="19442" x="4908550" y="2106613"/>
          <p14:tracePt t="19450" x="4886325" y="2106613"/>
          <p14:tracePt t="19458" x="4840288" y="2106613"/>
          <p14:tracePt t="19466" x="4806950" y="2106613"/>
          <p14:tracePt t="19474" x="4773613" y="2095500"/>
          <p14:tracePt t="19482" x="4751388" y="2084388"/>
          <p14:tracePt t="19490" x="4729163" y="2073275"/>
          <p14:tracePt t="19498" x="4718050" y="2062163"/>
          <p14:tracePt t="19506" x="4706938" y="2051050"/>
          <p14:tracePt t="19514" x="4695825" y="2039938"/>
          <p14:tracePt t="19522" x="4684713" y="2017713"/>
          <p14:tracePt t="19530" x="4673600" y="2006600"/>
          <p14:tracePt t="19539" x="4660900" y="1993900"/>
          <p14:tracePt t="19546" x="4660900" y="1971675"/>
          <p14:tracePt t="19556" x="4649788" y="1949450"/>
          <p14:tracePt t="19562" x="4638675" y="1938338"/>
          <p14:tracePt t="19572" x="4638675" y="1905000"/>
          <p14:tracePt t="19578" x="4638675" y="1882775"/>
          <p14:tracePt t="19588" x="4627563" y="1860550"/>
          <p14:tracePt t="19594" x="4616450" y="1838325"/>
          <p14:tracePt t="19605" x="4616450" y="1816100"/>
          <p14:tracePt t="19610" x="4616450" y="1781175"/>
          <p14:tracePt t="19622" x="4616450" y="1770063"/>
          <p14:tracePt t="19626" x="4616450" y="1736725"/>
          <p14:tracePt t="19639" x="4616450" y="1714500"/>
          <p14:tracePt t="19642" x="4616450" y="1692275"/>
          <p14:tracePt t="19655" x="4616450" y="1681163"/>
          <p14:tracePt t="19658" x="4616450" y="1658938"/>
          <p14:tracePt t="19672" x="4616450" y="1636713"/>
          <p14:tracePt t="19675" x="4616450" y="1625600"/>
          <p14:tracePt t="19691" x="4616450" y="1612900"/>
          <p14:tracePt t="20061" x="4616450" y="1601788"/>
          <p14:tracePt t="20438" x="4616450" y="1590675"/>
          <p14:tracePt t="20445" x="4616450" y="1579563"/>
          <p14:tracePt t="20453" x="4616450" y="1568450"/>
          <p14:tracePt t="20461" x="4616450" y="1546225"/>
          <p14:tracePt t="20469" x="4627563" y="1535113"/>
          <p14:tracePt t="20477" x="4627563" y="1512888"/>
          <p14:tracePt t="20485" x="4627563" y="1501775"/>
          <p14:tracePt t="20493" x="4638675" y="1490663"/>
          <p14:tracePt t="20501" x="4638675" y="1479550"/>
          <p14:tracePt t="20508" x="4638675" y="1468438"/>
          <p14:tracePt t="20525" x="4638675" y="1457325"/>
          <p14:tracePt t="20983" x="4638675" y="1446213"/>
          <p14:tracePt t="21032" x="4638675" y="1435100"/>
          <p14:tracePt t="21241" x="4649788" y="1435100"/>
          <p14:tracePt t="21250" x="4673600" y="1435100"/>
          <p14:tracePt t="21255" x="4695825" y="1435100"/>
          <p14:tracePt t="21264" x="4740275" y="1435100"/>
          <p14:tracePt t="21271" x="4818063" y="1435100"/>
          <p14:tracePt t="21279" x="4908550" y="1435100"/>
          <p14:tracePt t="21287" x="5019675" y="1435100"/>
          <p14:tracePt t="21295" x="5143500" y="1422400"/>
          <p14:tracePt t="21304" x="5289550" y="1400175"/>
          <p14:tracePt t="21311" x="5435600" y="1377950"/>
          <p14:tracePt t="21320" x="5591175" y="1344613"/>
          <p14:tracePt t="21327" x="5759450" y="1333500"/>
          <p14:tracePt t="21335" x="5905500" y="1322388"/>
          <p14:tracePt t="21343" x="6040438" y="1322388"/>
          <p14:tracePt t="21351" x="6173788" y="1322388"/>
          <p14:tracePt t="21359" x="6230938" y="1322388"/>
          <p14:tracePt t="21370" x="6330950" y="1322388"/>
          <p14:tracePt t="21375" x="6421438" y="1333500"/>
          <p14:tracePt t="21383" x="6499225" y="1355725"/>
          <p14:tracePt t="21392" x="6578600" y="1366838"/>
          <p14:tracePt t="21399" x="6656388" y="1377950"/>
          <p14:tracePt t="21408" x="6711950" y="1377950"/>
          <p14:tracePt t="21415" x="6734175" y="1389063"/>
          <p14:tracePt t="21423" x="6780213" y="1389063"/>
          <p14:tracePt t="21431" x="6824663" y="1389063"/>
          <p14:tracePt t="21439" x="6846888" y="1389063"/>
          <p14:tracePt t="21447" x="6869113" y="1389063"/>
          <p14:tracePt t="21455" x="6880225" y="1389063"/>
          <p14:tracePt t="21463" x="6891338" y="1389063"/>
          <p14:tracePt t="21487" x="6902450" y="1389063"/>
          <p14:tracePt t="21569" x="6913563" y="1389063"/>
          <p14:tracePt t="21577" x="6924675" y="1377950"/>
          <p14:tracePt t="21584" x="6935788" y="1377950"/>
          <p14:tracePt t="21593" x="6946900" y="1377950"/>
          <p14:tracePt t="21599" x="6959600" y="1377950"/>
          <p14:tracePt t="21615" x="6970713" y="1377950"/>
          <p14:tracePt t="21656" x="6946900" y="1377950"/>
          <p14:tracePt t="21666" x="6913563" y="1377950"/>
          <p14:tracePt t="21672" x="6891338" y="1377950"/>
          <p14:tracePt t="21681" x="6858000" y="1389063"/>
          <p14:tracePt t="21688" x="6835775" y="1389063"/>
          <p14:tracePt t="21696" x="6802438" y="1389063"/>
          <p14:tracePt t="21703" x="6791325" y="1400175"/>
          <p14:tracePt t="21711" x="6780213" y="1400175"/>
          <p14:tracePt t="21720" x="6769100" y="1400175"/>
          <p14:tracePt t="21728" x="6756400" y="1400175"/>
          <p14:tracePt t="21744" x="6756400" y="1377950"/>
          <p14:tracePt t="21753" x="6756400" y="1355725"/>
          <p14:tracePt t="21760" x="6756400" y="1333500"/>
          <p14:tracePt t="21768" x="6756400" y="1322388"/>
          <p14:tracePt t="21776" x="6756400" y="1289050"/>
          <p14:tracePt t="21784" x="6756400" y="1266825"/>
          <p14:tracePt t="21792" x="6756400" y="1255713"/>
          <p14:tracePt t="21800" x="6756400" y="1244600"/>
          <p14:tracePt t="21817" x="6756400" y="1231900"/>
          <p14:tracePt t="21928" x="6756400" y="1244600"/>
          <p14:tracePt t="21944" x="6745288" y="1255713"/>
          <p14:tracePt t="21953" x="6734175" y="1255713"/>
          <p14:tracePt t="21961" x="6723063" y="1255713"/>
          <p14:tracePt t="21968" x="6711950" y="1266825"/>
          <p14:tracePt t="21984" x="6700838" y="1266825"/>
          <p14:tracePt t="22033" x="6723063" y="1266825"/>
          <p14:tracePt t="22041" x="6769100" y="1266825"/>
          <p14:tracePt t="22049" x="6802438" y="1266825"/>
          <p14:tracePt t="22057" x="6858000" y="1266825"/>
          <p14:tracePt t="22065" x="6913563" y="1266825"/>
          <p14:tracePt t="22072" x="6970713" y="1266825"/>
          <p14:tracePt t="22080" x="7037388" y="1266825"/>
          <p14:tracePt t="22089" x="7092950" y="1277938"/>
          <p14:tracePt t="22096" x="7161213" y="1289050"/>
          <p14:tracePt t="22105" x="7216775" y="1300163"/>
          <p14:tracePt t="22113" x="7261225" y="1311275"/>
          <p14:tracePt t="22121" x="7305675" y="1322388"/>
          <p14:tracePt t="22129" x="7351713" y="1333500"/>
          <p14:tracePt t="22137" x="7373938" y="1344613"/>
          <p14:tracePt t="22144" x="7396163" y="1344613"/>
          <p14:tracePt t="22153" x="7418388" y="1355725"/>
          <p14:tracePt t="22161" x="7429500" y="1355725"/>
          <p14:tracePt t="22169" x="7440613" y="1366838"/>
          <p14:tracePt t="22178" x="7451725" y="1366838"/>
          <p14:tracePt t="22185" x="7451725" y="1377950"/>
          <p14:tracePt t="22194" x="7451725" y="1389063"/>
          <p14:tracePt t="22201" x="7440613" y="1400175"/>
          <p14:tracePt t="22209" x="7418388" y="1411288"/>
          <p14:tracePt t="22217" x="7396163" y="1422400"/>
          <p14:tracePt t="22225" x="7373938" y="1435100"/>
          <p14:tracePt t="22233" x="7362825" y="1435100"/>
          <p14:tracePt t="22245" x="7340600" y="1446213"/>
          <p14:tracePt t="22249" x="7316788" y="1457325"/>
          <p14:tracePt t="22257" x="7305675" y="1457325"/>
          <p14:tracePt t="22266" x="7294563" y="1468438"/>
          <p14:tracePt t="22273" x="7283450" y="1468438"/>
          <p14:tracePt t="22282" x="7250113" y="1468438"/>
          <p14:tracePt t="22289" x="7239000" y="1468438"/>
          <p14:tracePt t="22297" x="7216775" y="1468438"/>
          <p14:tracePt t="22305" x="7194550" y="1457325"/>
          <p14:tracePt t="22313" x="7172325" y="1435100"/>
          <p14:tracePt t="22321" x="7137400" y="1411288"/>
          <p14:tracePt t="22333" x="7126288" y="1400175"/>
          <p14:tracePt t="22337" x="7092950" y="1377950"/>
          <p14:tracePt t="22346" x="7081838" y="1366838"/>
          <p14:tracePt t="22354" x="7059613" y="1344613"/>
          <p14:tracePt t="22361" x="7048500" y="1333500"/>
          <p14:tracePt t="22378" x="7037388" y="1311275"/>
          <p14:tracePt t="22393" x="7037388" y="1289050"/>
          <p14:tracePt t="22410" x="7048500" y="1277938"/>
          <p14:tracePt t="22418" x="7070725" y="1266825"/>
          <p14:tracePt t="22426" x="7092950" y="1255713"/>
          <p14:tracePt t="22438" x="7126288" y="1244600"/>
          <p14:tracePt t="22445" x="7150100" y="1244600"/>
          <p14:tracePt t="22450" x="7172325" y="1244600"/>
          <p14:tracePt t="22459" x="7194550" y="1244600"/>
          <p14:tracePt t="22466" x="7239000" y="1244600"/>
          <p14:tracePt t="22473" x="7250113" y="1244600"/>
          <p14:tracePt t="22482" x="7283450" y="1255713"/>
          <p14:tracePt t="22490" x="7294563" y="1277938"/>
          <p14:tracePt t="22497" x="7316788" y="1289050"/>
          <p14:tracePt t="22505" x="7327900" y="1300163"/>
          <p14:tracePt t="22513" x="7340600" y="1311275"/>
          <p14:tracePt t="22521" x="7351713" y="1311275"/>
          <p14:tracePt t="22530" x="7351713" y="1322388"/>
          <p14:tracePt t="22538" x="7362825" y="1322388"/>
          <p14:tracePt t="22553" x="7362825" y="1333500"/>
          <p14:tracePt t="22578" x="7351713" y="1344613"/>
          <p14:tracePt t="22586" x="7327900" y="1344613"/>
          <p14:tracePt t="22594" x="7305675" y="1355725"/>
          <p14:tracePt t="22602" x="7272338" y="1366838"/>
          <p14:tracePt t="22609" x="7239000" y="1377950"/>
          <p14:tracePt t="22618" x="7227888" y="1377950"/>
          <p14:tracePt t="22626" x="7194550" y="1389063"/>
          <p14:tracePt t="22634" x="7161213" y="1389063"/>
          <p14:tracePt t="22642" x="7115175" y="1400175"/>
          <p14:tracePt t="22650" x="7081838" y="1411288"/>
          <p14:tracePt t="22657" x="7048500" y="1411288"/>
          <p14:tracePt t="22666" x="7015163" y="1411288"/>
          <p14:tracePt t="22674" x="7004050" y="1411288"/>
          <p14:tracePt t="22682" x="6970713" y="1400175"/>
          <p14:tracePt t="22690" x="6946900" y="1400175"/>
          <p14:tracePt t="22698" x="6935788" y="1389063"/>
          <p14:tracePt t="22706" x="6924675" y="1377950"/>
          <p14:tracePt t="22714" x="6913563" y="1377950"/>
          <p14:tracePt t="22722" x="6913563" y="1366838"/>
          <p14:tracePt t="22740" x="6913563" y="1355725"/>
          <p14:tracePt t="22772" x="6924675" y="1355725"/>
          <p14:tracePt t="22781" x="6935788" y="1344613"/>
          <p14:tracePt t="22795" x="6946900" y="1344613"/>
          <p14:tracePt t="22803" x="6959600" y="1344613"/>
          <p14:tracePt t="22820" x="6970713" y="1344613"/>
          <p14:tracePt t="22837" x="6981825" y="1344613"/>
          <p14:tracePt t="22916" x="6970713" y="1344613"/>
          <p14:tracePt t="22923" x="6959600" y="1355725"/>
          <p14:tracePt t="22940" x="6946900" y="1355725"/>
          <p14:tracePt t="22947" x="6935788" y="1355725"/>
          <p14:tracePt t="22955" x="6924675" y="1355725"/>
          <p14:tracePt t="22975" x="6913563" y="1355725"/>
          <p14:tracePt t="22979" x="6913563" y="1366838"/>
          <p14:tracePt t="23004" x="6902450" y="1366838"/>
          <p14:tracePt t="23069" x="6891338" y="1366838"/>
          <p14:tracePt t="23085" x="6880225" y="1366838"/>
          <p14:tracePt t="23101" x="6869113" y="1366838"/>
          <p14:tracePt t="23108" x="6858000" y="1366838"/>
          <p14:tracePt t="23124" x="6846888" y="1366838"/>
          <p14:tracePt t="23131" x="6835775" y="1366838"/>
          <p14:tracePt t="23140" x="6824663" y="1366838"/>
          <p14:tracePt t="23147" x="6813550" y="1366838"/>
          <p14:tracePt t="23155" x="6802438" y="1366838"/>
          <p14:tracePt t="23164" x="6791325" y="1366838"/>
          <p14:tracePt t="23182" x="6780213" y="1366838"/>
          <p14:tracePt t="23188" x="6769100" y="1366838"/>
          <p14:tracePt t="23213" x="6756400" y="1366838"/>
          <p14:tracePt t="23374" x="6756400" y="1355725"/>
          <p14:tracePt t="23775" x="6769100" y="1355725"/>
          <p14:tracePt t="23798" x="6769100" y="1344613"/>
          <p14:tracePt t="25570" x="6780213" y="1344613"/>
          <p14:tracePt t="25578" x="6791325" y="1344613"/>
          <p14:tracePt t="25594" x="6813550" y="1344613"/>
          <p14:tracePt t="25602" x="6846888" y="1344613"/>
          <p14:tracePt t="25610" x="6869113" y="1344613"/>
          <p14:tracePt t="25617" x="6880225" y="1344613"/>
          <p14:tracePt t="25625" x="6902450" y="1344613"/>
          <p14:tracePt t="25634" x="6935788" y="1333500"/>
          <p14:tracePt t="25641" x="6959600" y="1333500"/>
          <p14:tracePt t="25649" x="6970713" y="1333500"/>
          <p14:tracePt t="25658" x="6992938" y="1333500"/>
          <p14:tracePt t="25666" x="7004050" y="1333500"/>
          <p14:tracePt t="25673" x="7015163" y="1333500"/>
          <p14:tracePt t="25682" x="7026275" y="1333500"/>
          <p14:tracePt t="25706" x="7037388" y="1333500"/>
          <p14:tracePt t="25779" x="7048500" y="1344613"/>
          <p14:tracePt t="25795" x="7048500" y="1355725"/>
          <p14:tracePt t="25802" x="7048500" y="1366838"/>
          <p14:tracePt t="25812" x="7048500" y="1377950"/>
          <p14:tracePt t="25818" x="7048500" y="1389063"/>
          <p14:tracePt t="25826" x="7048500" y="1411288"/>
          <p14:tracePt t="25842" x="7048500" y="1435100"/>
          <p14:tracePt t="25850" x="7048500" y="1446213"/>
          <p14:tracePt t="25858" x="7048500" y="1457325"/>
          <p14:tracePt t="25874" x="7037388" y="1468438"/>
          <p14:tracePt t="25900" x="7026275" y="1479550"/>
          <p14:tracePt t="25923" x="7015163" y="1479550"/>
          <p14:tracePt t="25931" x="7004050" y="1490663"/>
          <p14:tracePt t="25939" x="6992938" y="1501775"/>
          <p14:tracePt t="25947" x="6981825" y="1524000"/>
          <p14:tracePt t="25956" x="6970713" y="1535113"/>
          <p14:tracePt t="25963" x="6946900" y="1546225"/>
          <p14:tracePt t="25972" x="6935788" y="1557338"/>
          <p14:tracePt t="25978" x="6924675" y="1568450"/>
          <p14:tracePt t="25995" x="6913563" y="1579563"/>
          <p14:tracePt t="26011" x="6902450" y="1579563"/>
          <p14:tracePt t="26019" x="6902450" y="1590675"/>
          <p14:tracePt t="26052" x="6902450" y="1579563"/>
          <p14:tracePt t="26060" x="6902450" y="1568450"/>
          <p14:tracePt t="26076" x="6902450" y="1557338"/>
          <p14:tracePt t="26083" x="6913563" y="1557338"/>
          <p14:tracePt t="26100" x="6924675" y="1546225"/>
          <p14:tracePt t="26107" x="6935788" y="1546225"/>
          <p14:tracePt t="26116" x="6946900" y="1546225"/>
          <p14:tracePt t="26134" x="6959600" y="1546225"/>
          <p14:tracePt t="26141" x="6959600" y="1568450"/>
          <p14:tracePt t="26147" x="6970713" y="1579563"/>
          <p14:tracePt t="26155" x="6970713" y="1601788"/>
          <p14:tracePt t="26171" x="6970713" y="1625600"/>
          <p14:tracePt t="26180" x="6970713" y="1636713"/>
          <p14:tracePt t="26188" x="6970713" y="1647825"/>
          <p14:tracePt t="26204" x="6959600" y="1658938"/>
          <p14:tracePt t="26211" x="6946900" y="1670050"/>
          <p14:tracePt t="26219" x="6935788" y="1670050"/>
          <p14:tracePt t="26227" x="6913563" y="1670050"/>
          <p14:tracePt t="26235" x="6891338" y="1670050"/>
          <p14:tracePt t="26248" x="6858000" y="1670050"/>
          <p14:tracePt t="26253" x="6824663" y="1670050"/>
          <p14:tracePt t="26259" x="6791325" y="1647825"/>
          <p14:tracePt t="26269" x="6745288" y="1636713"/>
          <p14:tracePt t="26275" x="6700838" y="1601788"/>
          <p14:tracePt t="26283" x="6689725" y="1590675"/>
          <p14:tracePt t="26291" x="6656388" y="1568450"/>
          <p14:tracePt t="26299" x="6634163" y="1557338"/>
          <p14:tracePt t="26307" x="6623050" y="1535113"/>
          <p14:tracePt t="26315" x="6623050" y="1524000"/>
          <p14:tracePt t="26323" x="6611938" y="1501775"/>
          <p14:tracePt t="26331" x="6611938" y="1490663"/>
          <p14:tracePt t="26340" x="6611938" y="1468438"/>
          <p14:tracePt t="26348" x="6623050" y="1457325"/>
          <p14:tracePt t="26355" x="6634163" y="1446213"/>
          <p14:tracePt t="26363" x="6656388" y="1435100"/>
          <p14:tracePt t="26371" x="6689725" y="1422400"/>
          <p14:tracePt t="26380" x="6723063" y="1411288"/>
          <p14:tracePt t="26387" x="6756400" y="1400175"/>
          <p14:tracePt t="26396" x="6791325" y="1400175"/>
          <p14:tracePt t="26403" x="6835775" y="1389063"/>
          <p14:tracePt t="26411" x="6880225" y="1389063"/>
          <p14:tracePt t="26420" x="6913563" y="1389063"/>
          <p14:tracePt t="26427" x="6935788" y="1389063"/>
          <p14:tracePt t="26438" x="6970713" y="1389063"/>
          <p14:tracePt t="26444" x="6992938" y="1389063"/>
          <p14:tracePt t="26453" x="7026275" y="1389063"/>
          <p14:tracePt t="26460" x="7037388" y="1400175"/>
          <p14:tracePt t="26469" x="7059613" y="1411288"/>
          <p14:tracePt t="26476" x="7059613" y="1422400"/>
          <p14:tracePt t="26486" x="7070725" y="1422400"/>
          <p14:tracePt t="26491" x="7070725" y="1435100"/>
          <p14:tracePt t="26502" x="7081838" y="1446213"/>
          <p14:tracePt t="26507" x="7081838" y="1457325"/>
          <p14:tracePt t="26519" x="7081838" y="1479550"/>
          <p14:tracePt t="26523" x="7081838" y="1490663"/>
          <p14:tracePt t="26536" x="7081838" y="1512888"/>
          <p14:tracePt t="26540" x="7070725" y="1535113"/>
          <p14:tracePt t="26552" x="7048500" y="1557338"/>
          <p14:tracePt t="26556" x="7026275" y="1590675"/>
          <p14:tracePt t="26569" x="6992938" y="1601788"/>
          <p14:tracePt t="26572" x="6959600" y="1625600"/>
          <p14:tracePt t="26586" x="6913563" y="1636713"/>
          <p14:tracePt t="26589" x="6869113" y="1647825"/>
          <p14:tracePt t="26602" x="6835775" y="1647825"/>
          <p14:tracePt t="26604" x="6802438" y="1636713"/>
          <p14:tracePt t="26620" x="6756400" y="1601788"/>
          <p14:tracePt t="26624" x="6723063" y="1557338"/>
          <p14:tracePt t="26636" x="6689725" y="1512888"/>
          <p14:tracePt t="26637" x="6656388" y="1468438"/>
          <p14:tracePt t="26644" x="6656388" y="1435100"/>
          <p14:tracePt t="26653" x="6634163" y="1400175"/>
          <p14:tracePt t="26660" x="6623050" y="1366838"/>
          <p14:tracePt t="26669" x="6611938" y="1344613"/>
          <p14:tracePt t="26676" x="6611938" y="1322388"/>
          <p14:tracePt t="26686" x="6611938" y="1311275"/>
          <p14:tracePt t="26692" x="6611938" y="1300163"/>
          <p14:tracePt t="26708" x="6645275" y="1300163"/>
          <p14:tracePt t="26719" x="6678613" y="1300163"/>
          <p14:tracePt t="26724" x="6700838" y="1300163"/>
          <p14:tracePt t="26736" x="6756400" y="1300163"/>
          <p14:tracePt t="26740" x="6813550" y="1300163"/>
          <p14:tracePt t="26752" x="6858000" y="1311275"/>
          <p14:tracePt t="26756" x="6891338" y="1311275"/>
          <p14:tracePt t="26769" x="6935788" y="1322388"/>
          <p14:tracePt t="26772" x="6981825" y="1333500"/>
          <p14:tracePt t="26786" x="7015163" y="1344613"/>
          <p14:tracePt t="26789" x="7048500" y="1355725"/>
          <p14:tracePt t="26803" x="7070725" y="1366838"/>
          <p14:tracePt t="26807" x="7092950" y="1377950"/>
          <p14:tracePt t="26819" x="7137400" y="1389063"/>
          <p14:tracePt t="26823" x="7161213" y="1400175"/>
          <p14:tracePt t="26836" x="7194550" y="1411288"/>
          <p14:tracePt t="26840" x="7227888" y="1422400"/>
          <p14:tracePt t="26853" x="7239000" y="1422400"/>
          <p14:tracePt t="26856" x="7272338" y="1435100"/>
          <p14:tracePt t="26869" x="7294563" y="1435100"/>
          <p14:tracePt t="26873" x="7316788" y="1446213"/>
          <p14:tracePt t="26886" x="7340600" y="1446213"/>
          <p14:tracePt t="26887" x="7351713" y="1446213"/>
          <p14:tracePt t="26893" x="7362825" y="1446213"/>
          <p14:tracePt t="26903" x="7362825" y="1457325"/>
          <p14:tracePt t="26909" x="7373938" y="1457325"/>
          <p14:tracePt t="26941" x="7373938" y="1468438"/>
          <p14:tracePt t="26958" x="7373938" y="1479550"/>
          <p14:tracePt t="26966" x="7373938" y="1490663"/>
          <p14:tracePt t="26973" x="7362825" y="1501775"/>
          <p14:tracePt t="26988" x="7351713" y="1524000"/>
          <p14:tracePt t="26994" x="7327900" y="1535113"/>
          <p14:tracePt t="26998" x="7283450" y="1557338"/>
          <p14:tracePt t="27005" x="7250113" y="1579563"/>
          <p14:tracePt t="27013" x="7216775" y="1601788"/>
          <p14:tracePt t="27021" x="7161213" y="1612900"/>
          <p14:tracePt t="27029" x="7126288" y="1636713"/>
          <p14:tracePt t="27037" x="7081838" y="1647825"/>
          <p14:tracePt t="27045" x="7059613" y="1658938"/>
          <p14:tracePt t="27053" x="7026275" y="1658938"/>
          <p14:tracePt t="27061" x="7004050" y="1670050"/>
          <p14:tracePt t="27069" x="6981825" y="1681163"/>
          <p14:tracePt t="27077" x="6959600" y="1681163"/>
          <p14:tracePt t="27085" x="6946900" y="1681163"/>
          <p14:tracePt t="27102" x="6935788" y="1681163"/>
          <p14:tracePt t="27109" x="6924675" y="1681163"/>
          <p14:tracePt t="27117" x="6924675" y="1658938"/>
          <p14:tracePt t="27125" x="6913563" y="1625600"/>
          <p14:tracePt t="27133" x="6913563" y="1590675"/>
          <p14:tracePt t="27142" x="6913563" y="1546225"/>
          <p14:tracePt t="27149" x="6913563" y="1501775"/>
          <p14:tracePt t="27158" x="6913563" y="1457325"/>
          <p14:tracePt t="27165" x="6913563" y="1400175"/>
          <p14:tracePt t="27175" x="6913563" y="1366838"/>
          <p14:tracePt t="27181" x="6913563" y="1333500"/>
          <p14:tracePt t="27190" x="6924675" y="1300163"/>
          <p14:tracePt t="27197" x="6935788" y="1289050"/>
          <p14:tracePt t="27206" x="6959600" y="1266825"/>
          <p14:tracePt t="27214" x="6970713" y="1255713"/>
          <p14:tracePt t="27222" x="6992938" y="1244600"/>
          <p14:tracePt t="27230" x="7004050" y="1231900"/>
          <p14:tracePt t="27238" x="7015163" y="1231900"/>
          <p14:tracePt t="27246" x="7037388" y="1231900"/>
          <p14:tracePt t="27262" x="7048500" y="1231900"/>
          <p14:tracePt t="27287" x="7059613" y="1231900"/>
          <p14:tracePt t="27328" x="7048500" y="1231900"/>
          <p14:tracePt t="27335" x="7037388" y="1244600"/>
          <p14:tracePt t="27352" x="7026275" y="1244600"/>
          <p14:tracePt t="27358" x="7015163" y="1244600"/>
          <p14:tracePt t="27366" x="6992938" y="1244600"/>
          <p14:tracePt t="27374" x="6970713" y="1255713"/>
          <p14:tracePt t="27382" x="6946900" y="1255713"/>
          <p14:tracePt t="27391" x="6924675" y="1255713"/>
          <p14:tracePt t="27398" x="6902450" y="1266825"/>
          <p14:tracePt t="27406" x="6880225" y="1266825"/>
          <p14:tracePt t="27414" x="6846888" y="1266825"/>
          <p14:tracePt t="27422" x="6835775" y="1266825"/>
          <p14:tracePt t="27430" x="6813550" y="1266825"/>
          <p14:tracePt t="27438" x="6791325" y="1266825"/>
          <p14:tracePt t="27446" x="6780213" y="1266825"/>
          <p14:tracePt t="27462" x="6769100" y="1266825"/>
          <p14:tracePt t="27633" x="6756400" y="1266825"/>
          <p14:tracePt t="27647" x="6745288" y="1266825"/>
          <p14:tracePt t="27656" x="6734175" y="1266825"/>
          <p14:tracePt t="27671" x="6723063" y="1266825"/>
          <p14:tracePt t="27719" x="6723063" y="1277938"/>
          <p14:tracePt t="27728" x="6734175" y="1277938"/>
          <p14:tracePt t="27735" x="6756400" y="1277938"/>
          <p14:tracePt t="27743" x="6780213" y="1289050"/>
          <p14:tracePt t="27751" x="6813550" y="1289050"/>
          <p14:tracePt t="27759" x="6846888" y="1300163"/>
          <p14:tracePt t="27767" x="6880225" y="1300163"/>
          <p14:tracePt t="27775" x="6935788" y="1300163"/>
          <p14:tracePt t="27783" x="6992938" y="1300163"/>
          <p14:tracePt t="27791" x="7059613" y="1300163"/>
          <p14:tracePt t="27799" x="7137400" y="1300163"/>
          <p14:tracePt t="27807" x="7205663" y="1300163"/>
          <p14:tracePt t="27815" x="7272338" y="1300163"/>
          <p14:tracePt t="27823" x="7294563" y="1300163"/>
          <p14:tracePt t="27831" x="7340600" y="1300163"/>
          <p14:tracePt t="27839" x="7373938" y="1300163"/>
          <p14:tracePt t="27848" x="7396163" y="1300163"/>
          <p14:tracePt t="27855" x="7418388" y="1300163"/>
          <p14:tracePt t="27872" x="7429500" y="1300163"/>
          <p14:tracePt t="27888" x="7440613" y="1300163"/>
          <p14:tracePt t="27928" x="7429500" y="1300163"/>
          <p14:tracePt t="27935" x="7418388" y="1300163"/>
          <p14:tracePt t="27943" x="7396163" y="1300163"/>
          <p14:tracePt t="27951" x="7373938" y="1311275"/>
          <p14:tracePt t="27959" x="7351713" y="1322388"/>
          <p14:tracePt t="27968" x="7327900" y="1322388"/>
          <p14:tracePt t="27976" x="7294563" y="1344613"/>
          <p14:tracePt t="27985" x="7250113" y="1355725"/>
          <p14:tracePt t="27991" x="7205663" y="1377950"/>
          <p14:tracePt t="28000" x="7161213" y="1400175"/>
          <p14:tracePt t="28007" x="7115175" y="1422400"/>
          <p14:tracePt t="28016" x="7104063" y="1422400"/>
          <p14:tracePt t="28024" x="7059613" y="1446213"/>
          <p14:tracePt t="28032" x="7026275" y="1468438"/>
          <p14:tracePt t="28040" x="7004050" y="1479550"/>
          <p14:tracePt t="28047" x="6981825" y="1501775"/>
          <p14:tracePt t="28056" x="6970713" y="1501775"/>
          <p14:tracePt t="28064" x="6959600" y="1512888"/>
          <p14:tracePt t="28072" x="6946900" y="1524000"/>
          <p14:tracePt t="28080" x="6946900" y="1535113"/>
          <p14:tracePt t="28088" x="6935788" y="1535113"/>
          <p14:tracePt t="28096" x="6935788" y="1546225"/>
          <p14:tracePt t="28104" x="6935788" y="1557338"/>
          <p14:tracePt t="28120" x="6935788" y="1568450"/>
          <p14:tracePt t="28129" x="6935788" y="1579563"/>
          <p14:tracePt t="28136" x="6935788" y="1590675"/>
          <p14:tracePt t="28153" x="6924675" y="1601788"/>
          <p14:tracePt t="28160" x="6924675" y="1612900"/>
          <p14:tracePt t="28170" x="6924675" y="1625600"/>
          <p14:tracePt t="28176" x="6924675" y="1636713"/>
          <p14:tracePt t="28193" x="6924675" y="1647825"/>
          <p14:tracePt t="28203" x="6924675" y="1658938"/>
          <p14:tracePt t="28209" x="6924675" y="1670050"/>
          <p14:tracePt t="28225" x="6924675" y="1692275"/>
          <p14:tracePt t="28237" x="6913563" y="1703388"/>
          <p14:tracePt t="28243" x="6913563" y="1725613"/>
          <p14:tracePt t="28248" x="6913563" y="1736725"/>
          <p14:tracePt t="28258" x="6902450" y="1758950"/>
          <p14:tracePt t="28265" x="6902450" y="1770063"/>
          <p14:tracePt t="28274" x="6902450" y="1781175"/>
          <p14:tracePt t="28289" x="6902450" y="1792288"/>
          <p14:tracePt t="28297" x="6891338" y="1792288"/>
          <p14:tracePt t="28312" x="6891338" y="1803400"/>
          <p14:tracePt t="28338" x="6891338" y="1816100"/>
          <p14:tracePt t="28345" x="6891338" y="1827213"/>
          <p14:tracePt t="28353" x="6891338" y="1838325"/>
          <p14:tracePt t="28361" x="6902450" y="1849438"/>
          <p14:tracePt t="28369" x="6902450" y="1860550"/>
          <p14:tracePt t="28377" x="6902450" y="1871663"/>
          <p14:tracePt t="28385" x="6913563" y="1882775"/>
          <p14:tracePt t="28393" x="6913563" y="1893888"/>
          <p14:tracePt t="28410" x="6924675" y="1905000"/>
          <p14:tracePt t="28441" x="6924675" y="1916113"/>
          <p14:tracePt t="28563" x="6924675" y="1927225"/>
          <p14:tracePt t="28578" x="6924675" y="1938338"/>
          <p14:tracePt t="28594" x="6935788" y="1949450"/>
          <p14:tracePt t="28601" x="6935788" y="1971675"/>
          <p14:tracePt t="28609" x="6935788" y="1993900"/>
          <p14:tracePt t="28617" x="6935788" y="2017713"/>
          <p14:tracePt t="28625" x="6935788" y="2051050"/>
          <p14:tracePt t="28634" x="6935788" y="2073275"/>
          <p14:tracePt t="28641" x="6935788" y="2095500"/>
          <p14:tracePt t="28650" x="6935788" y="2128838"/>
          <p14:tracePt t="28657" x="6924675" y="2151063"/>
          <p14:tracePt t="28665" x="6913563" y="2173288"/>
          <p14:tracePt t="28673" x="6891338" y="2219325"/>
          <p14:tracePt t="28681" x="6891338" y="2230438"/>
          <p14:tracePt t="28689" x="6869113" y="2274888"/>
          <p14:tracePt t="28697" x="6869113" y="2286000"/>
          <p14:tracePt t="28705" x="6846888" y="2330450"/>
          <p14:tracePt t="28713" x="6835775" y="2341563"/>
          <p14:tracePt t="28721" x="6824663" y="2374900"/>
          <p14:tracePt t="28729" x="6813550" y="2398713"/>
          <p14:tracePt t="28737" x="6802438" y="2409825"/>
          <p14:tracePt t="28745" x="6791325" y="2432050"/>
          <p14:tracePt t="28753" x="6791325" y="2454275"/>
          <p14:tracePt t="28761" x="6780213" y="2465388"/>
          <p14:tracePt t="28769" x="6769100" y="2476500"/>
          <p14:tracePt t="28777" x="6769100" y="2498725"/>
          <p14:tracePt t="28786" x="6769100" y="2509838"/>
          <p14:tracePt t="28794" x="6756400" y="2520950"/>
          <p14:tracePt t="29133" x="6756400" y="2532063"/>
          <p14:tracePt t="29142" x="6756400" y="2543175"/>
          <p14:tracePt t="29147" x="6756400" y="2554288"/>
          <p14:tracePt t="29155" x="6756400" y="2565400"/>
          <p14:tracePt t="29163" x="6756400" y="2578100"/>
          <p14:tracePt t="29171" x="6756400" y="2589213"/>
          <p14:tracePt t="29180" x="6756400" y="2600325"/>
          <p14:tracePt t="29197" x="6756400" y="2611438"/>
          <p14:tracePt t="29228" x="6756400" y="2622550"/>
          <p14:tracePt t="29251" x="6745288" y="2622550"/>
          <p14:tracePt t="33542" x="6734175" y="2622550"/>
          <p14:tracePt t="33574" x="6723063" y="2633663"/>
          <p14:tracePt t="33598" x="6711950" y="2633663"/>
          <p14:tracePt t="33615" x="6700838" y="2633663"/>
          <p14:tracePt t="33631" x="6689725" y="2644775"/>
          <p14:tracePt t="33655" x="6678613" y="2644775"/>
          <p14:tracePt t="35829" x="6678613" y="2655888"/>
          <p14:tracePt t="35845" x="6678613" y="2667000"/>
          <p14:tracePt t="35852" x="6678613" y="2678113"/>
          <p14:tracePt t="35860" x="6678613" y="2700338"/>
          <p14:tracePt t="35868" x="6667500" y="2711450"/>
          <p14:tracePt t="35876" x="6667500" y="2733675"/>
          <p14:tracePt t="35884" x="6667500" y="2755900"/>
          <p14:tracePt t="35892" x="6656388" y="2779713"/>
          <p14:tracePt t="35900" x="6656388" y="2801938"/>
          <p14:tracePt t="35908" x="6645275" y="2824163"/>
          <p14:tracePt t="35916" x="6645275" y="2835275"/>
          <p14:tracePt t="35924" x="6634163" y="2846388"/>
          <p14:tracePt t="35932" x="6634163" y="2857500"/>
          <p14:tracePt t="35940" x="6634163" y="2868613"/>
          <p14:tracePt t="35948" x="6623050" y="2879725"/>
          <p14:tracePt t="35973" x="6623050" y="2890838"/>
          <p14:tracePt t="36005" x="6611938" y="2901950"/>
          <p14:tracePt t="36037" x="6600825" y="2901950"/>
          <p14:tracePt t="36174" x="6600825" y="2913063"/>
          <p14:tracePt t="36183" x="6589713" y="2913063"/>
          <p14:tracePt t="36205" x="6578600" y="2913063"/>
          <p14:tracePt t="36213" x="6578600" y="2924175"/>
          <p14:tracePt t="36254" x="6565900" y="2924175"/>
          <p14:tracePt t="36575" x="6554788" y="2924175"/>
          <p14:tracePt t="36598" x="6543675" y="2924175"/>
          <p14:tracePt t="36606" x="6532563" y="2924175"/>
          <p14:tracePt t="36614" x="6532563" y="2913063"/>
          <p14:tracePt t="36622" x="6521450" y="2913063"/>
          <p14:tracePt t="36630" x="6510338" y="2913063"/>
          <p14:tracePt t="36638" x="6510338" y="2901950"/>
          <p14:tracePt t="36655" x="6499225" y="2901950"/>
          <p14:tracePt t="36735" x="6521450" y="2890838"/>
          <p14:tracePt t="36743" x="6565900" y="2890838"/>
          <p14:tracePt t="36752" x="6611938" y="2890838"/>
          <p14:tracePt t="36758" x="6667500" y="2890838"/>
          <p14:tracePt t="36766" x="6723063" y="2890838"/>
          <p14:tracePt t="36774" x="6756400" y="2890838"/>
          <p14:tracePt t="36782" x="6802438" y="2890838"/>
          <p14:tracePt t="36790" x="6846888" y="2890838"/>
          <p14:tracePt t="36798" x="6880225" y="2890838"/>
          <p14:tracePt t="36807" x="6902450" y="2890838"/>
          <p14:tracePt t="36814" x="6924675" y="2890838"/>
          <p14:tracePt t="36823" x="6935788" y="2890838"/>
          <p14:tracePt t="36880" x="6913563" y="2890838"/>
          <p14:tracePt t="36887" x="6902450" y="2890838"/>
          <p14:tracePt t="36895" x="6858000" y="2890838"/>
          <p14:tracePt t="36903" x="6835775" y="2890838"/>
          <p14:tracePt t="36912" x="6802438" y="2890838"/>
          <p14:tracePt t="36918" x="6769100" y="2890838"/>
          <p14:tracePt t="36928" x="6756400" y="2890838"/>
          <p14:tracePt t="36935" x="6723063" y="2890838"/>
          <p14:tracePt t="36942" x="6689725" y="2890838"/>
          <p14:tracePt t="36951" x="6667500" y="2890838"/>
          <p14:tracePt t="36962" x="6656388" y="2890838"/>
          <p14:tracePt t="36967" x="6645275" y="2890838"/>
          <p14:tracePt t="36975" x="6634163" y="2890838"/>
          <p14:tracePt t="36991" x="6623050" y="2890838"/>
          <p14:tracePt t="37016" x="6623050" y="2879725"/>
          <p14:tracePt t="37023" x="6634163" y="2879725"/>
          <p14:tracePt t="37033" x="6645275" y="2868613"/>
          <p14:tracePt t="37039" x="6667500" y="2868613"/>
          <p14:tracePt t="37047" x="6689725" y="2868613"/>
          <p14:tracePt t="37055" x="6711950" y="2857500"/>
          <p14:tracePt t="37063" x="6734175" y="2846388"/>
          <p14:tracePt t="37072" x="6745288" y="2846388"/>
          <p14:tracePt t="37079" x="6769100" y="2846388"/>
          <p14:tracePt t="37095" x="6780213" y="2846388"/>
          <p14:tracePt t="37112" x="6791325" y="2846388"/>
          <p14:tracePt t="37153" x="6769100" y="2846388"/>
          <p14:tracePt t="37160" x="6745288" y="2846388"/>
          <p14:tracePt t="37168" x="6723063" y="2846388"/>
          <p14:tracePt t="37176" x="6700838" y="2857500"/>
          <p14:tracePt t="37184" x="6678613" y="2868613"/>
          <p14:tracePt t="37193" x="6656388" y="2868613"/>
          <p14:tracePt t="37199" x="6634163" y="2868613"/>
          <p14:tracePt t="37207" x="6623050" y="2879725"/>
          <p14:tracePt t="37215" x="6611938" y="2879725"/>
          <p14:tracePt t="37223" x="6600825" y="2879725"/>
          <p14:tracePt t="37231" x="6589713" y="2879725"/>
          <p14:tracePt t="37281" x="6600825" y="2879725"/>
          <p14:tracePt t="37289" x="6623050" y="2879725"/>
          <p14:tracePt t="37296" x="6645275" y="2868613"/>
          <p14:tracePt t="37303" x="6667500" y="2868613"/>
          <p14:tracePt t="37312" x="6700838" y="2868613"/>
          <p14:tracePt t="37320" x="6723063" y="2868613"/>
          <p14:tracePt t="37328" x="6745288" y="2868613"/>
          <p14:tracePt t="37335" x="6769100" y="2868613"/>
          <p14:tracePt t="37344" x="6780213" y="2868613"/>
          <p14:tracePt t="37352" x="6791325" y="2868613"/>
          <p14:tracePt t="37368" x="6802438" y="2868613"/>
          <p14:tracePt t="37409" x="6791325" y="2868613"/>
          <p14:tracePt t="37417" x="6780213" y="2868613"/>
          <p14:tracePt t="37424" x="6756400" y="2879725"/>
          <p14:tracePt t="37433" x="6745288" y="2879725"/>
          <p14:tracePt t="37440" x="6723063" y="2890838"/>
          <p14:tracePt t="37448" x="6711950" y="2890838"/>
          <p14:tracePt t="37456" x="6700838" y="2890838"/>
          <p14:tracePt t="37464" x="6700838" y="2901950"/>
          <p14:tracePt t="37505" x="6711950" y="2901950"/>
          <p14:tracePt t="37513" x="6745288" y="2901950"/>
          <p14:tracePt t="37522" x="6780213" y="2901950"/>
          <p14:tracePt t="37528" x="6791325" y="2901950"/>
          <p14:tracePt t="37536" x="6824663" y="2901950"/>
          <p14:tracePt t="37544" x="6858000" y="2913063"/>
          <p14:tracePt t="37552" x="6891338" y="2913063"/>
          <p14:tracePt t="37560" x="6913563" y="2913063"/>
          <p14:tracePt t="37568" x="6935788" y="2924175"/>
          <p14:tracePt t="37576" x="6959600" y="2924175"/>
          <p14:tracePt t="37584" x="6981825" y="2924175"/>
          <p14:tracePt t="37593" x="7004050" y="2935288"/>
          <p14:tracePt t="37600" x="7015163" y="2935288"/>
          <p14:tracePt t="37609" x="7026275" y="2935288"/>
          <p14:tracePt t="37616" x="7037388" y="2946400"/>
          <p14:tracePt t="37624" x="7048500" y="2946400"/>
          <p14:tracePt t="37641" x="7059613" y="2946400"/>
          <p14:tracePt t="37648" x="7059613" y="2959100"/>
          <p14:tracePt t="37680" x="7037388" y="2959100"/>
          <p14:tracePt t="37688" x="7004050" y="2959100"/>
          <p14:tracePt t="37697" x="6981825" y="2959100"/>
          <p14:tracePt t="37705" x="6946900" y="2959100"/>
          <p14:tracePt t="37713" x="6924675" y="2959100"/>
          <p14:tracePt t="37721" x="6902450" y="2959100"/>
          <p14:tracePt t="37728" x="6869113" y="2959100"/>
          <p14:tracePt t="37736" x="6846888" y="2959100"/>
          <p14:tracePt t="37744" x="6824663" y="2959100"/>
          <p14:tracePt t="37753" x="6802438" y="2959100"/>
          <p14:tracePt t="37761" x="6791325" y="2959100"/>
          <p14:tracePt t="37769" x="6769100" y="2946400"/>
          <p14:tracePt t="37786" x="6756400" y="2946400"/>
          <p14:tracePt t="37802" x="6745288" y="2946400"/>
          <p14:tracePt t="37851" x="6756400" y="2946400"/>
          <p14:tracePt t="37858" x="6780213" y="2946400"/>
          <p14:tracePt t="37865" x="6813550" y="2946400"/>
          <p14:tracePt t="37874" x="6835775" y="2946400"/>
          <p14:tracePt t="37881" x="6858000" y="2946400"/>
          <p14:tracePt t="37890" x="6880225" y="2946400"/>
          <p14:tracePt t="37897" x="6902450" y="2946400"/>
          <p14:tracePt t="37905" x="6913563" y="2946400"/>
          <p14:tracePt t="37913" x="6924675" y="2946400"/>
          <p14:tracePt t="37925" x="6935788" y="2946400"/>
          <p14:tracePt t="37945" x="6946900" y="2946400"/>
          <p14:tracePt t="37971" x="6935788" y="2946400"/>
          <p14:tracePt t="37978" x="6924675" y="2946400"/>
          <p14:tracePt t="37986" x="6913563" y="2946400"/>
          <p14:tracePt t="37994" x="6891338" y="2946400"/>
          <p14:tracePt t="38002" x="6869113" y="2946400"/>
          <p14:tracePt t="38009" x="6858000" y="2946400"/>
          <p14:tracePt t="38017" x="6835775" y="2946400"/>
          <p14:tracePt t="38025" x="6824663" y="2946400"/>
          <p14:tracePt t="38033" x="6802438" y="2946400"/>
          <p14:tracePt t="38041" x="6791325" y="2946400"/>
          <p14:tracePt t="38050" x="6780213" y="2946400"/>
          <p14:tracePt t="38057" x="6769100" y="2946400"/>
          <p14:tracePt t="38065" x="6756400" y="2946400"/>
          <p14:tracePt t="38073" x="6745288" y="2946400"/>
          <p14:tracePt t="38097" x="6734175" y="2946400"/>
          <p14:tracePt t="38155" x="6745288" y="2935288"/>
          <p14:tracePt t="38162" x="6769100" y="2935288"/>
          <p14:tracePt t="38170" x="6791325" y="2924175"/>
          <p14:tracePt t="38177" x="6813550" y="2913063"/>
          <p14:tracePt t="38185" x="6835775" y="2913063"/>
          <p14:tracePt t="38194" x="6869113" y="2901950"/>
          <p14:tracePt t="38201" x="6891338" y="2901950"/>
          <p14:tracePt t="38210" x="6913563" y="2890838"/>
          <p14:tracePt t="38217" x="6935788" y="2890838"/>
          <p14:tracePt t="38226" x="6959600" y="2890838"/>
          <p14:tracePt t="38234" x="6970713" y="2890838"/>
          <p14:tracePt t="38242" x="6981825" y="2879725"/>
          <p14:tracePt t="38250" x="6992938" y="2879725"/>
          <p14:tracePt t="38300" x="6981825" y="2879725"/>
          <p14:tracePt t="38307" x="6959600" y="2890838"/>
          <p14:tracePt t="38314" x="6935788" y="2890838"/>
          <p14:tracePt t="38322" x="6913563" y="2901950"/>
          <p14:tracePt t="38330" x="6891338" y="2901950"/>
          <p14:tracePt t="38338" x="6869113" y="2901950"/>
          <p14:tracePt t="38347" x="6846888" y="2901950"/>
          <p14:tracePt t="38354" x="6824663" y="2901950"/>
          <p14:tracePt t="38362" x="6813550" y="2901950"/>
          <p14:tracePt t="38370" x="6802438" y="2901950"/>
          <p14:tracePt t="38379" x="6791325" y="2901950"/>
          <p14:tracePt t="38386" x="6780213" y="2901950"/>
          <p14:tracePt t="38436" x="6791325" y="2901950"/>
          <p14:tracePt t="38443" x="6813550" y="2901950"/>
          <p14:tracePt t="38452" x="6846888" y="2901950"/>
          <p14:tracePt t="38459" x="6880225" y="2901950"/>
          <p14:tracePt t="38469" x="6913563" y="2901950"/>
          <p14:tracePt t="38475" x="6959600" y="2901950"/>
          <p14:tracePt t="38483" x="6981825" y="2901950"/>
          <p14:tracePt t="38491" x="7004050" y="2901950"/>
          <p14:tracePt t="38499" x="7037388" y="2901950"/>
          <p14:tracePt t="38507" x="7048500" y="2901950"/>
          <p14:tracePt t="38514" x="7059613" y="2901950"/>
          <p14:tracePt t="38522" x="7070725" y="2901950"/>
          <p14:tracePt t="38547" x="7081838" y="2901950"/>
          <p14:tracePt t="38571" x="7070725" y="2913063"/>
          <p14:tracePt t="38579" x="7048500" y="2913063"/>
          <p14:tracePt t="38587" x="7026275" y="2913063"/>
          <p14:tracePt t="38595" x="7004050" y="2913063"/>
          <p14:tracePt t="38602" x="6981825" y="2913063"/>
          <p14:tracePt t="38611" x="6959600" y="2924175"/>
          <p14:tracePt t="38619" x="6935788" y="2924175"/>
          <p14:tracePt t="38627" x="6913563" y="2924175"/>
          <p14:tracePt t="38635" x="6902450" y="2924175"/>
          <p14:tracePt t="38643" x="6891338" y="2924175"/>
          <p14:tracePt t="38651" x="6880225" y="2924175"/>
          <p14:tracePt t="38699" x="6880225" y="2913063"/>
          <p14:tracePt t="38709" x="6880225" y="2901950"/>
          <p14:tracePt t="38715" x="6891338" y="2879725"/>
          <p14:tracePt t="38723" x="6913563" y="2846388"/>
          <p14:tracePt t="38731" x="6935788" y="2813050"/>
          <p14:tracePt t="38739" x="6970713" y="2755900"/>
          <p14:tracePt t="38747" x="7004050" y="2700338"/>
          <p14:tracePt t="38755" x="7048500" y="2589213"/>
          <p14:tracePt t="38763" x="7081838" y="2509838"/>
          <p14:tracePt t="38771" x="7115175" y="2409825"/>
          <p14:tracePt t="38780" x="7161213" y="2286000"/>
          <p14:tracePt t="38787" x="7194550" y="2162175"/>
          <p14:tracePt t="38797" x="7227888" y="2017713"/>
          <p14:tracePt t="38803" x="7261225" y="1860550"/>
          <p14:tracePt t="38811" x="7294563" y="1703388"/>
          <p14:tracePt t="38819" x="7316788" y="1546225"/>
          <p14:tracePt t="38828" x="7340600" y="1411288"/>
          <p14:tracePt t="38835" x="7373938" y="1266825"/>
          <p14:tracePt t="38843" x="7385050" y="1198563"/>
          <p14:tracePt t="38851" x="7407275" y="1087438"/>
          <p14:tracePt t="38860" x="7429500" y="974725"/>
          <p14:tracePt t="38868" x="7451725" y="885825"/>
          <p14:tracePt t="38875" x="7473950" y="806450"/>
          <p14:tracePt t="38883" x="7507288" y="717550"/>
          <p14:tracePt t="38892" x="7531100" y="649288"/>
          <p14:tracePt t="38900" x="7564438" y="582613"/>
          <p14:tracePt t="38908" x="7586663" y="527050"/>
          <p14:tracePt t="38916" x="7597775" y="504825"/>
          <p14:tracePt t="38924" x="7597775" y="469900"/>
          <p14:tracePt t="38932" x="7608888" y="436563"/>
          <p14:tracePt t="38940" x="7620000" y="403225"/>
          <p14:tracePt t="38947" x="7620000" y="381000"/>
          <p14:tracePt t="38956" x="7631113" y="369888"/>
          <p14:tracePt t="38964" x="7631113" y="347663"/>
          <p14:tracePt t="38971" x="7642225" y="336550"/>
          <p14:tracePt t="38981" x="7642225" y="314325"/>
          <p14:tracePt t="38988" x="7642225" y="303213"/>
          <p14:tracePt t="38998" x="7653338" y="268288"/>
          <p14:tracePt t="39004" x="7653338" y="234950"/>
          <p14:tracePt t="39014" x="7664450" y="179388"/>
          <p14:tracePt t="39020" x="7664450" y="123825"/>
          <p14:tracePt t="39030" x="7675563" y="66675"/>
          <p14:tracePt t="39036" x="7675563" y="11113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22309"/>
              </p:ext>
            </p:extLst>
          </p:nvPr>
        </p:nvGraphicFramePr>
        <p:xfrm>
          <a:off x="232095" y="982251"/>
          <a:ext cx="4138569" cy="1498776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{5C22544A-7EE6-4342-B048-85BDC9FD1C3A}</a:tableStyleId>
              </a:tblPr>
              <a:tblGrid>
                <a:gridCol w="8277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3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36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79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97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tail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pmi</a:t>
                      </a:r>
                      <a:endParaRPr lang="en-US" sz="1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phrase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F(w2,w1)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F(w2)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7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7455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115572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7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3518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4518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527997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7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played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97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28343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7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that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166174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5226" y="16778"/>
            <a:ext cx="3201980" cy="572700"/>
          </a:xfrm>
        </p:spPr>
        <p:txBody>
          <a:bodyPr/>
          <a:lstStyle/>
          <a:p>
            <a:r>
              <a:rPr lang="en-US" dirty="0"/>
              <a:t>Examples for “role”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08540"/>
              </p:ext>
            </p:extLst>
          </p:nvPr>
        </p:nvGraphicFramePr>
        <p:xfrm>
          <a:off x="232095" y="3069788"/>
          <a:ext cx="4138569" cy="157571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{5C22544A-7EE6-4342-B048-85BDC9FD1C3A}</a:tableStyleId>
              </a:tblPr>
              <a:tblGrid>
                <a:gridCol w="816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1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5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60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64587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tail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pmi</a:t>
                      </a:r>
                      <a:endParaRPr lang="en-US" sz="1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phrase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F(w2,w1)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F(w2)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308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</a:t>
                      </a:r>
                      <a:r>
                        <a:rPr lang="en-US" sz="1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misocyclone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70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Dike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70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Tough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970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MDN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970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</a:t>
                      </a:r>
                      <a:r>
                        <a:rPr lang="en-US" sz="1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inthe</a:t>
                      </a:r>
                      <a:endParaRPr lang="en-US" sz="1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44946"/>
              </p:ext>
            </p:extLst>
          </p:nvPr>
        </p:nvGraphicFramePr>
        <p:xfrm>
          <a:off x="4799991" y="2368154"/>
          <a:ext cx="4256015" cy="157571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{5C22544A-7EE6-4342-B048-85BDC9FD1C3A}</a:tableStyleId>
              </a:tblPr>
              <a:tblGrid>
                <a:gridCol w="816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1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5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34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64587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pmi^2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pmi</a:t>
                      </a:r>
                      <a:endParaRPr lang="en-US" sz="1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phrase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F(w2,w1)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F(w2)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308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7455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115572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70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4518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527997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70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played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970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28343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970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-3.9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role </a:t>
                      </a:r>
                      <a:r>
                        <a:rPr lang="en-US" sz="1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misocyclone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057" y="693502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 ranked by binomial tail: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875" y="2759394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ranked by </a:t>
            </a:r>
            <a:r>
              <a:rPr lang="en-US" dirty="0" err="1"/>
              <a:t>pmi</a:t>
            </a:r>
            <a:r>
              <a:rPr lang="en-US" dirty="0"/>
              <a:t>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5053" y="2071654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ranked by pmi^2: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78884" y="4337730"/>
            <a:ext cx="4681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consolata" charset="0"/>
              </a:rPr>
              <a:t>pmi^3 on "role": "of"(-6),"in"(-6.3),"</a:t>
            </a:r>
            <a:r>
              <a:rPr lang="en-US" dirty="0" err="1">
                <a:latin typeface="Inconsolata" charset="0"/>
              </a:rPr>
              <a:t>played","models","that</a:t>
            </a:r>
            <a:r>
              <a:rPr lang="en-US" dirty="0">
                <a:latin typeface="Inconsolata" charset="0"/>
              </a:rPr>
              <a:t>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23"/>
    </mc:Choice>
    <mc:Fallback xmlns="">
      <p:transition spd="slow" advTm="27323"/>
    </mc:Fallback>
  </mc:AlternateContent>
  <p:extLst>
    <p:ext uri="{3A86A75C-4F4B-4683-9AE1-C65F6400EC91}">
      <p14:laserTraceLst xmlns:p14="http://schemas.microsoft.com/office/powerpoint/2010/main">
        <p14:tracePtLst>
          <p14:tracePt t="6936" x="1938338" y="5030788"/>
          <p14:tracePt t="6944" x="1960563" y="4897438"/>
          <p14:tracePt t="6952" x="1982788" y="4616450"/>
          <p14:tracePt t="6957" x="1993900" y="4516438"/>
          <p14:tracePt t="6965" x="2028825" y="4303713"/>
          <p14:tracePt t="6973" x="2051050" y="3967163"/>
          <p14:tracePt t="6981" x="2062163" y="3732213"/>
          <p14:tracePt t="6989" x="2062163" y="3619500"/>
          <p14:tracePt t="6996" x="2073275" y="3238500"/>
          <p14:tracePt t="7005" x="2084388" y="3114675"/>
          <p14:tracePt t="7013" x="2095500" y="2901950"/>
          <p14:tracePt t="7021" x="2106613" y="2711450"/>
          <p14:tracePt t="7029" x="2128838" y="2554288"/>
          <p14:tracePt t="7037" x="2139950" y="2476500"/>
          <p14:tracePt t="7045" x="2162175" y="2352675"/>
          <p14:tracePt t="7053" x="2184400" y="2241550"/>
          <p14:tracePt t="7061" x="2197100" y="2208213"/>
          <p14:tracePt t="7069" x="2219325" y="2139950"/>
          <p14:tracePt t="7077" x="2230438" y="2084388"/>
          <p14:tracePt t="7085" x="2230438" y="2051050"/>
          <p14:tracePt t="7094" x="2241550" y="2039938"/>
          <p14:tracePt t="7101" x="2252663" y="2017713"/>
          <p14:tracePt t="7110" x="2252663" y="2006600"/>
          <p14:tracePt t="7116" x="2252663" y="1993900"/>
          <p14:tracePt t="7141" x="2263775" y="1982788"/>
          <p14:tracePt t="7191" x="2263775" y="1971675"/>
          <p14:tracePt t="7200" x="2274888" y="1960563"/>
          <p14:tracePt t="7208" x="2274888" y="1949450"/>
          <p14:tracePt t="7213" x="2286000" y="1938338"/>
          <p14:tracePt t="7221" x="2286000" y="1927225"/>
          <p14:tracePt t="7229" x="2297113" y="1916113"/>
          <p14:tracePt t="7245" x="2297113" y="1905000"/>
          <p14:tracePt t="7253" x="2308225" y="1905000"/>
          <p14:tracePt t="7265" x="2308225" y="1893888"/>
          <p14:tracePt t="7583" x="2308225" y="1905000"/>
          <p14:tracePt t="7591" x="2308225" y="1916113"/>
          <p14:tracePt t="7615" x="2308225" y="1927225"/>
          <p14:tracePt t="7631" x="2308225" y="1938338"/>
          <p14:tracePt t="7646" x="2308225" y="1949450"/>
          <p14:tracePt t="7654" x="2308225" y="1960563"/>
          <p14:tracePt t="7663" x="2297113" y="1960563"/>
          <p14:tracePt t="7671" x="2297113" y="1971675"/>
          <p14:tracePt t="7678" x="2297113" y="1982788"/>
          <p14:tracePt t="7688" x="2286000" y="1982788"/>
          <p14:tracePt t="7703" x="2274888" y="1993900"/>
          <p14:tracePt t="7718" x="2274888" y="2006600"/>
          <p14:tracePt t="7751" x="2263775" y="2006600"/>
          <p14:tracePt t="7767" x="2252663" y="2006600"/>
          <p14:tracePt t="7775" x="2252663" y="2017713"/>
          <p14:tracePt t="7783" x="2241550" y="2017713"/>
          <p14:tracePt t="7790" x="2230438" y="2017713"/>
          <p14:tracePt t="7799" x="2219325" y="2017713"/>
          <p14:tracePt t="7806" x="2208213" y="2017713"/>
          <p14:tracePt t="7814" x="2197100" y="2017713"/>
          <p14:tracePt t="7823" x="2184400" y="2017713"/>
          <p14:tracePt t="7831" x="2173288" y="2017713"/>
          <p14:tracePt t="7838" x="2162175" y="2006600"/>
          <p14:tracePt t="7847" x="2151063" y="2006600"/>
          <p14:tracePt t="7855" x="2139950" y="1993900"/>
          <p14:tracePt t="7863" x="2117725" y="1971675"/>
          <p14:tracePt t="7871" x="2106613" y="1949450"/>
          <p14:tracePt t="7879" x="2095500" y="1916113"/>
          <p14:tracePt t="7887" x="2084388" y="1882775"/>
          <p14:tracePt t="7894" x="2073275" y="1860550"/>
          <p14:tracePt t="7904" x="2073275" y="1827213"/>
          <p14:tracePt t="7911" x="2062163" y="1803400"/>
          <p14:tracePt t="7919" x="2051050" y="1770063"/>
          <p14:tracePt t="7927" x="2039938" y="1736725"/>
          <p14:tracePt t="7935" x="2028825" y="1714500"/>
          <p14:tracePt t="7943" x="2028825" y="1692275"/>
          <p14:tracePt t="7951" x="2017713" y="1670050"/>
          <p14:tracePt t="7959" x="2017713" y="1636713"/>
          <p14:tracePt t="7967" x="2017713" y="1625600"/>
          <p14:tracePt t="7975" x="2017713" y="1590675"/>
          <p14:tracePt t="7983" x="2017713" y="1568450"/>
          <p14:tracePt t="7991" x="2017713" y="1546225"/>
          <p14:tracePt t="7999" x="2017713" y="1524000"/>
          <p14:tracePt t="8007" x="2017713" y="1512888"/>
          <p14:tracePt t="8015" x="2017713" y="1490663"/>
          <p14:tracePt t="8023" x="2017713" y="1479550"/>
          <p14:tracePt t="8031" x="2028825" y="1468438"/>
          <p14:tracePt t="8048" x="2028825" y="1457325"/>
          <p14:tracePt t="8073" x="2039938" y="1457325"/>
          <p14:tracePt t="8105" x="2051050" y="1457325"/>
          <p14:tracePt t="8161" x="2051050" y="1468438"/>
          <p14:tracePt t="8451" x="2039938" y="1435100"/>
          <p14:tracePt t="8462" x="2017713" y="1411288"/>
          <p14:tracePt t="8470" x="2006600" y="1400175"/>
          <p14:tracePt t="8476" x="1993900" y="1377950"/>
          <p14:tracePt t="8482" x="1982788" y="1355725"/>
          <p14:tracePt t="8488" x="1971675" y="1344613"/>
          <p14:tracePt t="8496" x="1960563" y="1311275"/>
          <p14:tracePt t="8504" x="1949450" y="1289050"/>
          <p14:tracePt t="8512" x="1927225" y="1266825"/>
          <p14:tracePt t="8520" x="1927225" y="1231900"/>
          <p14:tracePt t="8529" x="1916113" y="1220788"/>
          <p14:tracePt t="8537" x="1905000" y="1198563"/>
          <p14:tracePt t="8544" x="1893888" y="1176338"/>
          <p14:tracePt t="8552" x="1893888" y="1154113"/>
          <p14:tracePt t="8570" x="1882775" y="1143000"/>
          <p14:tracePt t="8577" x="1882775" y="1131888"/>
          <p14:tracePt t="8617" x="1882775" y="1120775"/>
          <p14:tracePt t="8803" x="1882775" y="1109663"/>
          <p14:tracePt t="8834" x="1882775" y="1098550"/>
          <p14:tracePt t="8843" x="1882775" y="1087438"/>
          <p14:tracePt t="8858" x="1882775" y="1076325"/>
          <p14:tracePt t="8865" x="1882775" y="1065213"/>
          <p14:tracePt t="8882" x="1882775" y="1054100"/>
          <p14:tracePt t="8890" x="1882775" y="1041400"/>
          <p14:tracePt t="8898" x="1882775" y="1030288"/>
          <p14:tracePt t="8906" x="1882775" y="1019175"/>
          <p14:tracePt t="8922" x="1882775" y="1008063"/>
          <p14:tracePt t="8938" x="1882775" y="996950"/>
          <p14:tracePt t="9420" x="1882775" y="1008063"/>
          <p14:tracePt t="9428" x="1882775" y="1030288"/>
          <p14:tracePt t="9435" x="1871663" y="1065213"/>
          <p14:tracePt t="9443" x="1860550" y="1109663"/>
          <p14:tracePt t="9453" x="1849438" y="1165225"/>
          <p14:tracePt t="9459" x="1838325" y="1220788"/>
          <p14:tracePt t="9467" x="1827213" y="1344613"/>
          <p14:tracePt t="9475" x="1816100" y="1457325"/>
          <p14:tracePt t="9483" x="1803400" y="1579563"/>
          <p14:tracePt t="9491" x="1781175" y="1703388"/>
          <p14:tracePt t="9499" x="1770063" y="1838325"/>
          <p14:tracePt t="9507" x="1758950" y="1993900"/>
          <p14:tracePt t="9515" x="1736725" y="2151063"/>
          <p14:tracePt t="9523" x="1725613" y="2319338"/>
          <p14:tracePt t="9531" x="1703388" y="2476500"/>
          <p14:tracePt t="9539" x="1692275" y="2644775"/>
          <p14:tracePt t="9547" x="1681163" y="2801938"/>
          <p14:tracePt t="9555" x="1670050" y="2857500"/>
          <p14:tracePt t="9563" x="1670050" y="2970213"/>
          <p14:tracePt t="9571" x="1658938" y="3014663"/>
          <p14:tracePt t="9579" x="1658938" y="3081338"/>
          <p14:tracePt t="9587" x="1647825" y="3125788"/>
          <p14:tracePt t="9595" x="1647825" y="3149600"/>
          <p14:tracePt t="9603" x="1647825" y="3171825"/>
          <p14:tracePt t="9611" x="1647825" y="3182938"/>
          <p14:tracePt t="9620" x="1636713" y="3194050"/>
          <p14:tracePt t="10199" x="1636713" y="3182938"/>
          <p14:tracePt t="10215" x="1625600" y="3171825"/>
          <p14:tracePt t="10224" x="1625600" y="3160713"/>
          <p14:tracePt t="10245" x="1625600" y="3149600"/>
          <p14:tracePt t="10263" x="1625600" y="3136900"/>
          <p14:tracePt t="10277" x="1625600" y="3125788"/>
          <p14:tracePt t="10383" x="1625600" y="3136900"/>
          <p14:tracePt t="10391" x="1625600" y="3149600"/>
          <p14:tracePt t="10398" x="1625600" y="3160713"/>
          <p14:tracePt t="10408" x="1625600" y="3182938"/>
          <p14:tracePt t="10414" x="1612900" y="3194050"/>
          <p14:tracePt t="10423" x="1612900" y="3205163"/>
          <p14:tracePt t="10429" x="1612900" y="3238500"/>
          <p14:tracePt t="10437" x="1601788" y="3260725"/>
          <p14:tracePt t="10445" x="1601788" y="3294063"/>
          <p14:tracePt t="10453" x="1601788" y="3327400"/>
          <p14:tracePt t="10462" x="1601788" y="3362325"/>
          <p14:tracePt t="10470" x="1601788" y="3406775"/>
          <p14:tracePt t="10478" x="1601788" y="3451225"/>
          <p14:tracePt t="10485" x="1601788" y="3495675"/>
          <p14:tracePt t="10495" x="1601788" y="3541713"/>
          <p14:tracePt t="10501" x="1601788" y="3563938"/>
          <p14:tracePt t="10509" x="1601788" y="3597275"/>
          <p14:tracePt t="10518" x="1601788" y="3619500"/>
          <p14:tracePt t="10526" x="1601788" y="3641725"/>
          <p14:tracePt t="10534" x="1601788" y="3652838"/>
          <p14:tracePt t="10542" x="1601788" y="3663950"/>
          <p14:tracePt t="10857" x="1612900" y="3663950"/>
          <p14:tracePt t="10866" x="1625600" y="3663950"/>
          <p14:tracePt t="10873" x="1636713" y="3675063"/>
          <p14:tracePt t="10880" x="1658938" y="3686175"/>
          <p14:tracePt t="10887" x="1681163" y="3721100"/>
          <p14:tracePt t="10895" x="1703388" y="3743325"/>
          <p14:tracePt t="10903" x="1714500" y="3765550"/>
          <p14:tracePt t="10911" x="1736725" y="3787775"/>
          <p14:tracePt t="10919" x="1758950" y="3810000"/>
          <p14:tracePt t="10927" x="1781175" y="3843338"/>
          <p14:tracePt t="10935" x="1792288" y="3865563"/>
          <p14:tracePt t="10943" x="1816100" y="3898900"/>
          <p14:tracePt t="10951" x="1827213" y="3933825"/>
          <p14:tracePt t="10959" x="1849438" y="3967163"/>
          <p14:tracePt t="10967" x="1871663" y="4011613"/>
          <p14:tracePt t="10975" x="1882775" y="4044950"/>
          <p14:tracePt t="10983" x="1882775" y="4056063"/>
          <p14:tracePt t="10991" x="1893888" y="4089400"/>
          <p14:tracePt t="10999" x="1905000" y="4124325"/>
          <p14:tracePt t="11008" x="1905000" y="4146550"/>
          <p14:tracePt t="11015" x="1905000" y="4157663"/>
          <p14:tracePt t="11024" x="1916113" y="4168775"/>
          <p14:tracePt t="11031" x="1916113" y="4179888"/>
          <p14:tracePt t="11040" x="1916113" y="4191000"/>
          <p14:tracePt t="11055" x="1927225" y="4191000"/>
          <p14:tracePt t="11063" x="1949450" y="4202113"/>
          <p14:tracePt t="11071" x="1982788" y="4202113"/>
          <p14:tracePt t="11079" x="2017713" y="4202113"/>
          <p14:tracePt t="11087" x="2051050" y="4202113"/>
          <p14:tracePt t="11095" x="2106613" y="4202113"/>
          <p14:tracePt t="11103" x="2173288" y="4202113"/>
          <p14:tracePt t="11111" x="2297113" y="4202113"/>
          <p14:tracePt t="11119" x="2341563" y="4202113"/>
          <p14:tracePt t="11127" x="2432050" y="4191000"/>
          <p14:tracePt t="11135" x="2520950" y="4191000"/>
          <p14:tracePt t="11143" x="2600325" y="4191000"/>
          <p14:tracePt t="11151" x="2667000" y="4191000"/>
          <p14:tracePt t="11159" x="2722563" y="4191000"/>
          <p14:tracePt t="11168" x="2790825" y="4191000"/>
          <p14:tracePt t="11176" x="2846388" y="4191000"/>
          <p14:tracePt t="11183" x="2901950" y="4191000"/>
          <p14:tracePt t="11191" x="2946400" y="4191000"/>
          <p14:tracePt t="11199" x="2992438" y="4191000"/>
          <p14:tracePt t="11208" x="3014663" y="4179888"/>
          <p14:tracePt t="11215" x="3048000" y="4179888"/>
          <p14:tracePt t="11224" x="3070225" y="4168775"/>
          <p14:tracePt t="11231" x="3092450" y="4168775"/>
          <p14:tracePt t="11241" x="3125788" y="4168775"/>
          <p14:tracePt t="11247" x="3149600" y="4157663"/>
          <p14:tracePt t="11257" x="3160713" y="4146550"/>
          <p14:tracePt t="11263" x="3182938" y="4146550"/>
          <p14:tracePt t="11274" x="3194050" y="4146550"/>
          <p14:tracePt t="11280" x="3205163" y="4146550"/>
          <p14:tracePt t="11291" x="3216275" y="4135438"/>
          <p14:tracePt t="11304" x="3227388" y="4135438"/>
          <p14:tracePt t="11328" x="3227388" y="4124325"/>
          <p14:tracePt t="11336" x="3238500" y="4124325"/>
          <p14:tracePt t="11344" x="3238500" y="4113213"/>
          <p14:tracePt t="11358" x="3249613" y="4102100"/>
          <p14:tracePt t="11365" x="3260725" y="4089400"/>
          <p14:tracePt t="11370" x="3282950" y="4078288"/>
          <p14:tracePt t="11376" x="3294063" y="4067175"/>
          <p14:tracePt t="11384" x="3316288" y="4044950"/>
          <p14:tracePt t="11392" x="3327400" y="4033838"/>
          <p14:tracePt t="11400" x="3351213" y="4022725"/>
          <p14:tracePt t="11408" x="3373438" y="4011613"/>
          <p14:tracePt t="11416" x="3384550" y="4000500"/>
          <p14:tracePt t="11424" x="3406775" y="3989388"/>
          <p14:tracePt t="11432" x="3429000" y="3978275"/>
          <p14:tracePt t="11440" x="3440113" y="3967163"/>
          <p14:tracePt t="11448" x="3451225" y="3956050"/>
          <p14:tracePt t="11456" x="3462338" y="3956050"/>
          <p14:tracePt t="11464" x="3473450" y="3956050"/>
          <p14:tracePt t="11472" x="3484563" y="3956050"/>
          <p14:tracePt t="11488" x="3495675" y="3956050"/>
          <p14:tracePt t="11545" x="3495675" y="3967163"/>
          <p14:tracePt t="11569" x="3506788" y="3967163"/>
          <p14:tracePt t="11579" x="3530600" y="3967163"/>
          <p14:tracePt t="11586" x="3563938" y="3967163"/>
          <p14:tracePt t="11593" x="3597275" y="3967163"/>
          <p14:tracePt t="11602" x="3630613" y="3967163"/>
          <p14:tracePt t="11609" x="3675063" y="3978275"/>
          <p14:tracePt t="11618" x="3708400" y="3978275"/>
          <p14:tracePt t="11625" x="3732213" y="3989388"/>
          <p14:tracePt t="11633" x="3765550" y="4000500"/>
          <p14:tracePt t="11641" x="3798888" y="4000500"/>
          <p14:tracePt t="11649" x="3810000" y="4000500"/>
          <p14:tracePt t="11656" x="3821113" y="4011613"/>
          <p14:tracePt t="11665" x="3832225" y="4011613"/>
          <p14:tracePt t="11681" x="3843338" y="4011613"/>
          <p14:tracePt t="11689" x="3843338" y="4022725"/>
          <p14:tracePt t="11706" x="3854450" y="4022725"/>
          <p14:tracePt t="11713" x="3854450" y="4033838"/>
          <p14:tracePt t="11722" x="3854450" y="4044950"/>
          <p14:tracePt t="11729" x="3854450" y="4056063"/>
          <p14:tracePt t="11737" x="3854450" y="4078288"/>
          <p14:tracePt t="11745" x="3854450" y="4089400"/>
          <p14:tracePt t="11753" x="3854450" y="4113213"/>
          <p14:tracePt t="11761" x="3854450" y="4135438"/>
          <p14:tracePt t="11769" x="3832225" y="4157663"/>
          <p14:tracePt t="11777" x="3821113" y="4179888"/>
          <p14:tracePt t="11785" x="3810000" y="4202113"/>
          <p14:tracePt t="11793" x="3798888" y="4213225"/>
          <p14:tracePt t="11806" x="3776663" y="4235450"/>
          <p14:tracePt t="11811" x="3765550" y="4257675"/>
          <p14:tracePt t="11817" x="3743325" y="4279900"/>
          <p14:tracePt t="11825" x="3732213" y="4292600"/>
          <p14:tracePt t="11833" x="3708400" y="4314825"/>
          <p14:tracePt t="11841" x="3697288" y="4325938"/>
          <p14:tracePt t="11849" x="3686175" y="4348163"/>
          <p14:tracePt t="11857" x="3675063" y="4359275"/>
          <p14:tracePt t="11865" x="3663950" y="4370388"/>
          <p14:tracePt t="11873" x="3652838" y="4381500"/>
          <p14:tracePt t="11881" x="3652838" y="4392613"/>
          <p14:tracePt t="11897" x="3652838" y="4403725"/>
          <p14:tracePt t="11913" x="3652838" y="4414838"/>
          <p14:tracePt t="11930" x="3652838" y="4425950"/>
          <p14:tracePt t="11937" x="3652838" y="4437063"/>
          <p14:tracePt t="11945" x="3652838" y="4448175"/>
          <p14:tracePt t="11953" x="3652838" y="4459288"/>
          <p14:tracePt t="11961" x="3641725" y="4470400"/>
          <p14:tracePt t="11969" x="3641725" y="4494213"/>
          <p14:tracePt t="11978" x="3619500" y="4516438"/>
          <p14:tracePt t="11986" x="3619500" y="4527550"/>
          <p14:tracePt t="11993" x="3608388" y="4549775"/>
          <p14:tracePt t="12002" x="3586163" y="4572000"/>
          <p14:tracePt t="12009" x="3575050" y="4594225"/>
          <p14:tracePt t="12018" x="3563938" y="4605338"/>
          <p14:tracePt t="12025" x="3541713" y="4616450"/>
          <p14:tracePt t="12033" x="3530600" y="4627563"/>
          <p14:tracePt t="12042" x="3517900" y="4627563"/>
          <p14:tracePt t="12049" x="3506788" y="4627563"/>
          <p14:tracePt t="12058" x="3495675" y="4638675"/>
          <p14:tracePt t="12074" x="3484563" y="4638675"/>
          <p14:tracePt t="12147" x="3484563" y="4627563"/>
          <p14:tracePt t="12164" x="3495675" y="4627563"/>
          <p14:tracePt t="12172" x="3506788" y="4616450"/>
          <p14:tracePt t="12179" x="3517900" y="4616450"/>
          <p14:tracePt t="12203" x="3530600" y="4616450"/>
          <p14:tracePt t="12276" x="3517900" y="4616450"/>
          <p14:tracePt t="12296" x="3506788" y="4627563"/>
          <p14:tracePt t="12303" x="3495675" y="4627563"/>
          <p14:tracePt t="12319" x="3484563" y="4627563"/>
          <p14:tracePt t="12476" x="3473450" y="4627563"/>
          <p14:tracePt t="12488" x="3462338" y="4627563"/>
          <p14:tracePt t="12496" x="3451225" y="4627563"/>
          <p14:tracePt t="12700" x="3462338" y="4627563"/>
          <p14:tracePt t="12709" x="3506788" y="4605338"/>
          <p14:tracePt t="12719" x="3563938" y="4560888"/>
          <p14:tracePt t="12726" x="3652838" y="4505325"/>
          <p14:tracePt t="12734" x="3732213" y="4448175"/>
          <p14:tracePt t="12740" x="3843338" y="4370388"/>
          <p14:tracePt t="12749" x="3978275" y="4279900"/>
          <p14:tracePt t="12755" x="4202113" y="4113213"/>
          <p14:tracePt t="12767" x="4292600" y="4044950"/>
          <p14:tracePt t="12773" x="4437063" y="3911600"/>
          <p14:tracePt t="12780" x="4616450" y="3765550"/>
          <p14:tracePt t="12788" x="4773613" y="3630613"/>
          <p14:tracePt t="12795" x="4941888" y="3506788"/>
          <p14:tracePt t="12804" x="5087938" y="3373438"/>
          <p14:tracePt t="12811" x="5232400" y="3249613"/>
          <p14:tracePt t="12822" x="5356225" y="3136900"/>
          <p14:tracePt t="12828" x="5411788" y="3081338"/>
          <p14:tracePt t="12838" x="5513388" y="3003550"/>
          <p14:tracePt t="12844" x="5602288" y="2924175"/>
          <p14:tracePt t="12854" x="5626100" y="2901950"/>
          <p14:tracePt t="12860" x="5681663" y="2857500"/>
          <p14:tracePt t="12871" x="5726113" y="2824163"/>
          <p14:tracePt t="12876" x="5748338" y="2801938"/>
          <p14:tracePt t="12887" x="5770563" y="2790825"/>
          <p14:tracePt t="12892" x="5781675" y="2779713"/>
          <p14:tracePt t="12904" x="5792788" y="2779713"/>
          <p14:tracePt t="12921" x="5792788" y="2768600"/>
          <p14:tracePt t="12937" x="5803900" y="2768600"/>
          <p14:tracePt t="13039" x="5827713" y="2755900"/>
          <p14:tracePt t="13052" x="5872163" y="2733675"/>
          <p14:tracePt t="13060" x="5927725" y="2700338"/>
          <p14:tracePt t="13067" x="6007100" y="2655888"/>
          <p14:tracePt t="13073" x="6096000" y="2611438"/>
          <p14:tracePt t="13078" x="6140450" y="2578100"/>
          <p14:tracePt t="13084" x="6230938" y="2520950"/>
          <p14:tracePt t="13093" x="6297613" y="2476500"/>
          <p14:tracePt t="13100" x="6330950" y="2443163"/>
          <p14:tracePt t="13110" x="6375400" y="2420938"/>
          <p14:tracePt t="13116" x="6421438" y="2387600"/>
          <p14:tracePt t="13126" x="6443663" y="2374900"/>
          <p14:tracePt t="13132" x="6454775" y="2352675"/>
          <p14:tracePt t="13148" x="6465888" y="2341563"/>
          <p14:tracePt t="13173" x="6454775" y="2341563"/>
          <p14:tracePt t="13189" x="6443663" y="2341563"/>
          <p14:tracePt t="13197" x="6432550" y="2341563"/>
          <p14:tracePt t="13229" x="6421438" y="2341563"/>
          <p14:tracePt t="13327" x="6410325" y="2341563"/>
          <p14:tracePt t="13384" x="6399213" y="2341563"/>
          <p14:tracePt t="13398" x="6388100" y="2341563"/>
          <p14:tracePt t="13406" x="6388100" y="2330450"/>
          <p14:tracePt t="13431" x="6375400" y="2330450"/>
          <p14:tracePt t="13760" x="6364288" y="2341563"/>
          <p14:tracePt t="13774" x="6342063" y="2374900"/>
          <p14:tracePt t="13784" x="6308725" y="2420938"/>
          <p14:tracePt t="13785" x="6275388" y="2465388"/>
          <p14:tracePt t="13794" x="6253163" y="2498725"/>
          <p14:tracePt t="13800" x="6197600" y="2565400"/>
          <p14:tracePt t="13806" x="6151563" y="2622550"/>
          <p14:tracePt t="13814" x="6096000" y="2678113"/>
          <p14:tracePt t="13823" x="6040438" y="2744788"/>
          <p14:tracePt t="13830" x="5949950" y="2846388"/>
          <p14:tracePt t="13840" x="5883275" y="2924175"/>
          <p14:tracePt t="13846" x="5803900" y="3014663"/>
          <p14:tracePt t="13854" x="5737225" y="3114675"/>
          <p14:tracePt t="13862" x="5648325" y="3227388"/>
          <p14:tracePt t="13870" x="5535613" y="3362325"/>
          <p14:tracePt t="13878" x="5389563" y="3608388"/>
          <p14:tracePt t="13886" x="5345113" y="3686175"/>
          <p14:tracePt t="13895" x="5256213" y="3865563"/>
          <p14:tracePt t="13902" x="5165725" y="4022725"/>
          <p14:tracePt t="13912" x="5099050" y="4168775"/>
          <p14:tracePt t="13919" x="5065713" y="4224338"/>
          <p14:tracePt t="13928" x="5008563" y="4337050"/>
          <p14:tracePt t="13934" x="4997450" y="4370388"/>
          <p14:tracePt t="13944" x="4964113" y="4437063"/>
          <p14:tracePt t="13951" x="4941888" y="4494213"/>
          <p14:tracePt t="13961" x="4919663" y="4527550"/>
          <p14:tracePt t="13967" x="4908550" y="4538663"/>
          <p14:tracePt t="13978" x="4908550" y="4560888"/>
          <p14:tracePt t="13983" x="4897438" y="4560888"/>
          <p14:tracePt t="13994" x="4897438" y="4572000"/>
          <p14:tracePt t="14057" x="4897438" y="4583113"/>
          <p14:tracePt t="14089" x="4908550" y="4583113"/>
          <p14:tracePt t="14225" x="4908550" y="4594225"/>
          <p14:tracePt t="14256" x="4908550" y="4605338"/>
          <p14:tracePt t="14280" x="4908550" y="4616450"/>
          <p14:tracePt t="14288" x="4908550" y="4627563"/>
          <p14:tracePt t="14313" x="4908550" y="4638675"/>
          <p14:tracePt t="14507" x="4897438" y="4638675"/>
          <p14:tracePt t="14526" x="4886325" y="4638675"/>
          <p14:tracePt t="14907" x="4897438" y="4638675"/>
          <p14:tracePt t="14919" x="4897438" y="4627563"/>
          <p14:tracePt t="14927" x="4908550" y="4616450"/>
          <p14:tracePt t="14934" x="4919663" y="4605338"/>
          <p14:tracePt t="14943" x="4919663" y="4594225"/>
          <p14:tracePt t="14948" x="4930775" y="4583113"/>
          <p14:tracePt t="14953" x="4930775" y="4572000"/>
          <p14:tracePt t="14965" x="4941888" y="4560888"/>
          <p14:tracePt t="14970" x="4941888" y="4549775"/>
          <p14:tracePt t="14982" x="4953000" y="4527550"/>
          <p14:tracePt t="14987" x="4953000" y="4516438"/>
          <p14:tracePt t="14999" x="4964113" y="4505325"/>
          <p14:tracePt t="15004" x="4975225" y="4483100"/>
          <p14:tracePt t="15015" x="4975225" y="4470400"/>
          <p14:tracePt t="15020" x="4986338" y="4448175"/>
          <p14:tracePt t="15036" x="4997450" y="4437063"/>
          <p14:tracePt t="15049" x="4997450" y="4425950"/>
          <p14:tracePt t="15054" x="4997450" y="4414838"/>
          <p14:tracePt t="15066" x="5008563" y="4414838"/>
          <p14:tracePt t="15083" x="5008563" y="4403725"/>
          <p14:tracePt t="15332" x="5019675" y="4414838"/>
          <p14:tracePt t="15371" x="5030788" y="4414838"/>
          <p14:tracePt t="15388" x="5030788" y="4425950"/>
          <p14:tracePt t="15813" x="5019675" y="4425950"/>
          <p14:tracePt t="15826" x="5008563" y="4425950"/>
          <p14:tracePt t="15841" x="4997450" y="4425950"/>
          <p14:tracePt t="15847" x="4986338" y="4425950"/>
          <p14:tracePt t="15852" x="4964113" y="4425950"/>
          <p14:tracePt t="15860" x="4953000" y="4425950"/>
          <p14:tracePt t="15867" x="4919663" y="4425950"/>
          <p14:tracePt t="15876" x="4851400" y="4425950"/>
          <p14:tracePt t="15883" x="4784725" y="4425950"/>
          <p14:tracePt t="15892" x="4695825" y="4425950"/>
          <p14:tracePt t="15899" x="4583113" y="4425950"/>
          <p14:tracePt t="15908" x="4381500" y="4437063"/>
          <p14:tracePt t="15916" x="4279900" y="4448175"/>
          <p14:tracePt t="15924" x="4102100" y="4448175"/>
          <p14:tracePt t="15932" x="3933825" y="4448175"/>
          <p14:tracePt t="15941" x="3754438" y="4448175"/>
          <p14:tracePt t="15948" x="3575050" y="4437063"/>
          <p14:tracePt t="15958" x="3506788" y="4414838"/>
          <p14:tracePt t="15964" x="3384550" y="4381500"/>
          <p14:tracePt t="15974" x="3282950" y="4348163"/>
          <p14:tracePt t="15980" x="3194050" y="4303713"/>
          <p14:tracePt t="15991" x="3125788" y="4268788"/>
          <p14:tracePt t="15996" x="3103563" y="4257675"/>
          <p14:tracePt t="16008" x="3059113" y="4224338"/>
          <p14:tracePt t="16013" x="3036888" y="4213225"/>
          <p14:tracePt t="16024" x="3014663" y="4202113"/>
          <p14:tracePt t="16029" x="3003550" y="4191000"/>
          <p14:tracePt t="16041" x="2992438" y="4179888"/>
          <p14:tracePt t="16058" x="2992438" y="4168775"/>
          <p14:tracePt t="16159" x="2992438" y="4157663"/>
          <p14:tracePt t="16171" x="3003550" y="4157663"/>
          <p14:tracePt t="16180" x="3014663" y="4157663"/>
          <p14:tracePt t="16187" x="3025775" y="4157663"/>
          <p14:tracePt t="16196" x="3059113" y="4146550"/>
          <p14:tracePt t="16203" x="3092450" y="4146550"/>
          <p14:tracePt t="16213" x="3160713" y="4146550"/>
          <p14:tracePt t="16218" x="3238500" y="4146550"/>
          <p14:tracePt t="16224" x="3351213" y="4146550"/>
          <p14:tracePt t="16234" x="3484563" y="4146550"/>
          <p14:tracePt t="16239" x="3732213" y="4146550"/>
          <p14:tracePt t="16251" x="3832225" y="4146550"/>
          <p14:tracePt t="16255" x="4022725" y="4146550"/>
          <p14:tracePt t="16268" x="4224338" y="4135438"/>
          <p14:tracePt t="16269" x="4414838" y="4113213"/>
          <p14:tracePt t="16277" x="4594225" y="4078288"/>
          <p14:tracePt t="16285" x="4649788" y="4056063"/>
          <p14:tracePt t="16293" x="4773613" y="4011613"/>
          <p14:tracePt t="16302" x="4875213" y="3967163"/>
          <p14:tracePt t="16309" x="4941888" y="3933825"/>
          <p14:tracePt t="16318" x="4986338" y="3887788"/>
          <p14:tracePt t="16325" x="4997450" y="3876675"/>
          <p14:tracePt t="16335" x="5054600" y="3810000"/>
          <p14:tracePt t="16341" x="5054600" y="3798888"/>
          <p14:tracePt t="16351" x="5076825" y="3765550"/>
          <p14:tracePt t="16357" x="5076825" y="3743325"/>
          <p14:tracePt t="16368" x="5087938" y="3721100"/>
          <p14:tracePt t="16374" x="5087938" y="3708400"/>
          <p14:tracePt t="16384" x="5099050" y="3686175"/>
          <p14:tracePt t="16390" x="5099050" y="3675063"/>
          <p14:tracePt t="16401" x="5099050" y="3663950"/>
          <p14:tracePt t="16406" x="5110163" y="3663950"/>
          <p14:tracePt t="16418" x="5110163" y="3652838"/>
          <p14:tracePt t="16511" x="5121275" y="3652838"/>
          <p14:tracePt t="16540" x="5132388" y="3652838"/>
          <p14:tracePt t="16556" x="5143500" y="3652838"/>
          <p14:tracePt t="16579" x="5154613" y="3652838"/>
          <p14:tracePt t="16679" x="5165725" y="3652838"/>
          <p14:tracePt t="16692" x="5176838" y="3641725"/>
          <p14:tracePt t="16703" x="5199063" y="3630613"/>
          <p14:tracePt t="16704" x="5210175" y="3619500"/>
          <p14:tracePt t="16714" x="5232400" y="3597275"/>
          <p14:tracePt t="16722" x="5267325" y="3575050"/>
          <p14:tracePt t="16729" x="5289550" y="3541713"/>
          <p14:tracePt t="16737" x="5322888" y="3517900"/>
          <p14:tracePt t="16744" x="5334000" y="3495675"/>
          <p14:tracePt t="16758" x="5356225" y="3473450"/>
          <p14:tracePt t="16758" x="5367338" y="3451225"/>
          <p14:tracePt t="16766" x="5389563" y="3417888"/>
          <p14:tracePt t="16775" x="5400675" y="3395663"/>
          <p14:tracePt t="16782" x="5411788" y="3373438"/>
          <p14:tracePt t="16790" x="5422900" y="3362325"/>
          <p14:tracePt t="16799" x="5435600" y="3327400"/>
          <p14:tracePt t="16806" x="5446713" y="3305175"/>
          <p14:tracePt t="16814" x="5446713" y="3271838"/>
          <p14:tracePt t="16822" x="5457825" y="3238500"/>
          <p14:tracePt t="16831" x="5457825" y="3205163"/>
          <p14:tracePt t="16838" x="5468938" y="3160713"/>
          <p14:tracePt t="16847" x="5468938" y="3114675"/>
          <p14:tracePt t="16854" x="5480050" y="3092450"/>
          <p14:tracePt t="16863" x="5480050" y="3070225"/>
          <p14:tracePt t="16870" x="5480050" y="3036888"/>
          <p14:tracePt t="16880" x="5480050" y="3014663"/>
          <p14:tracePt t="16886" x="5480050" y="3003550"/>
          <p14:tracePt t="16896" x="5480050" y="2992438"/>
          <p14:tracePt t="16902" x="5480050" y="2981325"/>
          <p14:tracePt t="17264" x="5468938" y="2981325"/>
          <p14:tracePt t="17280" x="5457825" y="2992438"/>
          <p14:tracePt t="17287" x="5446713" y="2992438"/>
          <p14:tracePt t="17295" x="5446713" y="3003550"/>
          <p14:tracePt t="17303" x="5435600" y="3003550"/>
          <p14:tracePt t="17311" x="5422900" y="3003550"/>
          <p14:tracePt t="17319" x="5411788" y="3014663"/>
          <p14:tracePt t="17335" x="5411788" y="3025775"/>
          <p14:tracePt t="17343" x="5400675" y="3036888"/>
          <p14:tracePt t="17351" x="5400675" y="3048000"/>
          <p14:tracePt t="17360" x="5400675" y="3059113"/>
          <p14:tracePt t="17367" x="5400675" y="3070225"/>
          <p14:tracePt t="17376" x="5400675" y="3092450"/>
          <p14:tracePt t="17383" x="5400675" y="3114675"/>
          <p14:tracePt t="17392" x="5400675" y="3125788"/>
          <p14:tracePt t="17399" x="5400675" y="3136900"/>
          <p14:tracePt t="17408" x="5400675" y="3149600"/>
          <p14:tracePt t="17415" x="5400675" y="3160713"/>
          <p14:tracePt t="17423" x="5411788" y="3160713"/>
          <p14:tracePt t="17431" x="5411788" y="3171825"/>
          <p14:tracePt t="17440" x="5422900" y="3171825"/>
          <p14:tracePt t="17456" x="5435600" y="3171825"/>
          <p14:tracePt t="17472" x="5446713" y="3171825"/>
          <p14:tracePt t="17480" x="5457825" y="3149600"/>
          <p14:tracePt t="17489" x="5457825" y="3136900"/>
          <p14:tracePt t="17496" x="5480050" y="3125788"/>
          <p14:tracePt t="17504" x="5480050" y="3103563"/>
          <p14:tracePt t="17512" x="5491163" y="3081338"/>
          <p14:tracePt t="17520" x="5491163" y="3070225"/>
          <p14:tracePt t="17528" x="5491163" y="3048000"/>
          <p14:tracePt t="17536" x="5491163" y="3036888"/>
          <p14:tracePt t="17544" x="5491163" y="3025775"/>
          <p14:tracePt t="17552" x="5491163" y="3014663"/>
          <p14:tracePt t="17560" x="5491163" y="3003550"/>
          <p14:tracePt t="17576" x="5491163" y="2992438"/>
          <p14:tracePt t="17593" x="5480050" y="2992438"/>
          <p14:tracePt t="17608" x="5468938" y="2992438"/>
          <p14:tracePt t="17633" x="5457825" y="2992438"/>
          <p14:tracePt t="17641" x="5446713" y="2992438"/>
          <p14:tracePt t="17649" x="5435600" y="3014663"/>
          <p14:tracePt t="17657" x="5422900" y="3048000"/>
          <p14:tracePt t="17664" x="5411788" y="3081338"/>
          <p14:tracePt t="17674" x="5389563" y="3114675"/>
          <p14:tracePt t="17681" x="5378450" y="3160713"/>
          <p14:tracePt t="17689" x="5356225" y="3205163"/>
          <p14:tracePt t="17696" x="5345113" y="3216275"/>
          <p14:tracePt t="17704" x="5334000" y="3249613"/>
          <p14:tracePt t="17712" x="5322888" y="3282950"/>
          <p14:tracePt t="17720" x="5322888" y="3305175"/>
          <p14:tracePt t="17729" x="5311775" y="3327400"/>
          <p14:tracePt t="17737" x="5311775" y="3351213"/>
          <p14:tracePt t="17745" x="5311775" y="3362325"/>
          <p14:tracePt t="17752" x="5311775" y="3384550"/>
          <p14:tracePt t="17762" x="5311775" y="3395663"/>
          <p14:tracePt t="17769" x="5311775" y="3417888"/>
          <p14:tracePt t="17779" x="5311775" y="3429000"/>
          <p14:tracePt t="17785" x="5322888" y="3440113"/>
          <p14:tracePt t="17794" x="5322888" y="3451225"/>
          <p14:tracePt t="17801" x="5334000" y="3451225"/>
          <p14:tracePt t="17818" x="5345113" y="3462338"/>
          <p14:tracePt t="17892" x="5345113" y="3451225"/>
          <p14:tracePt t="17903" x="5345113" y="3440113"/>
          <p14:tracePt t="17910" x="5345113" y="3429000"/>
          <p14:tracePt t="17916" x="5345113" y="3417888"/>
          <p14:tracePt t="17922" x="5345113" y="3406775"/>
          <p14:tracePt t="17937" x="5345113" y="3395663"/>
          <p14:tracePt t="17953" x="5345113" y="3384550"/>
          <p14:tracePt t="17978" x="5345113" y="3373438"/>
          <p14:tracePt t="18044" x="5356225" y="3373438"/>
          <p14:tracePt t="18065" x="5356225" y="3362325"/>
          <p14:tracePt t="18073" x="5367338" y="3362325"/>
          <p14:tracePt t="18074" x="5378450" y="3362325"/>
          <p14:tracePt t="18082" x="5378450" y="3351213"/>
          <p14:tracePt t="18098" x="5389563" y="3340100"/>
          <p14:tracePt t="18122" x="5389563" y="3327400"/>
          <p14:tracePt t="18130" x="5400675" y="3316288"/>
          <p14:tracePt t="18146" x="5400675" y="3305175"/>
          <p14:tracePt t="18154" x="5400675" y="3294063"/>
          <p14:tracePt t="18162" x="5400675" y="3282950"/>
          <p14:tracePt t="18169" x="5400675" y="3271838"/>
          <p14:tracePt t="18186" x="5400675" y="3260725"/>
          <p14:tracePt t="18193" x="5400675" y="3238500"/>
          <p14:tracePt t="18202" x="5400675" y="3216275"/>
          <p14:tracePt t="18210" x="5400675" y="3182938"/>
          <p14:tracePt t="18218" x="5400675" y="3171825"/>
          <p14:tracePt t="18226" x="5389563" y="3149600"/>
          <p14:tracePt t="18234" x="5389563" y="3125788"/>
          <p14:tracePt t="18243" x="5378450" y="3103563"/>
          <p14:tracePt t="18250" x="5367338" y="3092450"/>
          <p14:tracePt t="18258" x="5367338" y="3081338"/>
          <p14:tracePt t="18266" x="5356225" y="3070225"/>
          <p14:tracePt t="18274" x="5345113" y="3059113"/>
          <p14:tracePt t="18282" x="5334000" y="3059113"/>
          <p14:tracePt t="18290" x="5334000" y="3048000"/>
          <p14:tracePt t="18298" x="5322888" y="3048000"/>
          <p14:tracePt t="18306" x="5311775" y="3048000"/>
          <p14:tracePt t="18322" x="5300663" y="3048000"/>
          <p14:tracePt t="18330" x="5289550" y="3048000"/>
          <p14:tracePt t="18338" x="5278438" y="3048000"/>
          <p14:tracePt t="18346" x="5267325" y="3059113"/>
          <p14:tracePt t="18354" x="5267325" y="3070225"/>
          <p14:tracePt t="18363" x="5245100" y="3081338"/>
          <p14:tracePt t="18370" x="5245100" y="3103563"/>
          <p14:tracePt t="18378" x="5232400" y="3125788"/>
          <p14:tracePt t="18386" x="5232400" y="3136900"/>
          <p14:tracePt t="18394" x="5221288" y="3171825"/>
          <p14:tracePt t="18403" x="5221288" y="3182938"/>
          <p14:tracePt t="18411" x="5221288" y="3216275"/>
          <p14:tracePt t="18418" x="5221288" y="3238500"/>
          <p14:tracePt t="18427" x="5221288" y="3260725"/>
          <p14:tracePt t="18434" x="5221288" y="3282950"/>
          <p14:tracePt t="18443" x="5221288" y="3305175"/>
          <p14:tracePt t="18450" x="5221288" y="3316288"/>
          <p14:tracePt t="18460" x="5221288" y="3327400"/>
          <p14:tracePt t="18466" x="5221288" y="3340100"/>
          <p14:tracePt t="18477" x="5221288" y="3351213"/>
          <p14:tracePt t="18483" x="5221288" y="3362325"/>
          <p14:tracePt t="18499" x="5232400" y="3373438"/>
          <p14:tracePt t="18511" x="5232400" y="3384550"/>
          <p14:tracePt t="18527" x="5232400" y="3395663"/>
          <p14:tracePt t="18535" x="5245100" y="3406775"/>
          <p14:tracePt t="18544" x="5256213" y="3417888"/>
          <p14:tracePt t="18550" x="5256213" y="3429000"/>
          <p14:tracePt t="18561" x="5267325" y="3451225"/>
          <p14:tracePt t="18569" x="5278438" y="3462338"/>
          <p14:tracePt t="18578" x="5289550" y="3473450"/>
          <p14:tracePt t="18586" x="5300663" y="3484563"/>
          <p14:tracePt t="18594" x="5300663" y="3495675"/>
          <p14:tracePt t="18599" x="5322888" y="3517900"/>
          <p14:tracePt t="18611" x="5322888" y="3530600"/>
          <p14:tracePt t="18617" x="5334000" y="3552825"/>
          <p14:tracePt t="18627" x="5345113" y="3563938"/>
          <p14:tracePt t="18628" x="5345113" y="3575050"/>
          <p14:tracePt t="18637" x="5356225" y="3597275"/>
          <p14:tracePt t="18644" x="5356225" y="3619500"/>
          <p14:tracePt t="18651" x="5367338" y="3630613"/>
          <p14:tracePt t="18661" x="5367338" y="3641725"/>
          <p14:tracePt t="18669" x="5378450" y="3652838"/>
          <p14:tracePt t="18678" x="5389563" y="3663950"/>
          <p14:tracePt t="18687" x="5389563" y="3675063"/>
          <p14:tracePt t="18694" x="5400675" y="3686175"/>
          <p14:tracePt t="18711" x="5400675" y="3697288"/>
          <p14:tracePt t="18720" x="5411788" y="3708400"/>
          <p14:tracePt t="18727" x="5411788" y="3721100"/>
          <p14:tracePt t="18736" x="5411788" y="3732213"/>
          <p14:tracePt t="18744" x="5411788" y="3743325"/>
          <p14:tracePt t="18750" x="5411788" y="3754438"/>
          <p14:tracePt t="18757" x="5411788" y="3776663"/>
          <p14:tracePt t="18766" x="5411788" y="3787775"/>
          <p14:tracePt t="18773" x="5411788" y="3798888"/>
          <p14:tracePt t="18782" x="5422900" y="3821113"/>
          <p14:tracePt t="18790" x="5422900" y="3832225"/>
          <p14:tracePt t="18798" x="5422900" y="3854450"/>
          <p14:tracePt t="18805" x="5422900" y="3865563"/>
          <p14:tracePt t="18815" x="5422900" y="3876675"/>
          <p14:tracePt t="18822" x="5435600" y="3876675"/>
          <p14:tracePt t="18838" x="5435600" y="3887788"/>
          <p14:tracePt t="19215" x="5446713" y="3887788"/>
          <p14:tracePt t="19230" x="5502275" y="3887788"/>
          <p14:tracePt t="19232" x="5568950" y="3865563"/>
          <p14:tracePt t="19242" x="5637213" y="3854450"/>
          <p14:tracePt t="19250" x="5703888" y="3843338"/>
          <p14:tracePt t="19257" x="5781675" y="3832225"/>
          <p14:tracePt t="19263" x="5861050" y="3832225"/>
          <p14:tracePt t="19269" x="6007100" y="3832225"/>
          <p14:tracePt t="19277" x="6073775" y="3832225"/>
          <p14:tracePt t="19287" x="6208713" y="3832225"/>
          <p14:tracePt t="19292" x="6319838" y="3832225"/>
          <p14:tracePt t="19303" x="6443663" y="3843338"/>
          <p14:tracePt t="19309" x="6532563" y="3865563"/>
          <p14:tracePt t="19320" x="6623050" y="3876675"/>
          <p14:tracePt t="19326" x="6700838" y="3887788"/>
          <p14:tracePt t="19337" x="6734175" y="3887788"/>
          <p14:tracePt t="19342" x="6780213" y="3887788"/>
          <p14:tracePt t="19353" x="6824663" y="3887788"/>
          <p14:tracePt t="19358" x="6835775" y="3887788"/>
          <p14:tracePt t="19370" x="6858000" y="3887788"/>
          <p14:tracePt t="19375" x="6869113" y="3887788"/>
          <p14:tracePt t="19387" x="6880225" y="3887788"/>
          <p14:tracePt t="19446" x="6869113" y="3887788"/>
          <p14:tracePt t="19494" x="6858000" y="3887788"/>
          <p14:tracePt t="19526" x="6846888" y="3887788"/>
          <p14:tracePt t="19537" x="6846888" y="3898900"/>
          <p14:tracePt t="19545" x="6835775" y="3911600"/>
          <p14:tracePt t="19568" x="6835775" y="3922713"/>
          <p14:tracePt t="19575" x="6824663" y="3922713"/>
          <p14:tracePt t="19599" x="6824663" y="3933825"/>
          <p14:tracePt t="19614" x="6813550" y="3933825"/>
          <p14:tracePt t="19623" x="6813550" y="3944938"/>
          <p14:tracePt t="19631" x="6802438" y="3944938"/>
          <p14:tracePt t="19646" x="6791325" y="3956050"/>
          <p14:tracePt t="19655" x="6791325" y="3967163"/>
          <p14:tracePt t="19670" x="6780213" y="3967163"/>
          <p14:tracePt t="19678" x="6780213" y="3978275"/>
          <p14:tracePt t="19711" x="6769100" y="3978275"/>
          <p14:tracePt t="19742" x="6769100" y="3989388"/>
          <p14:tracePt t="19750" x="6756400" y="3989388"/>
          <p14:tracePt t="19758" x="6745288" y="3989388"/>
          <p14:tracePt t="19766" x="6723063" y="4000500"/>
          <p14:tracePt t="19775" x="6700838" y="4011613"/>
          <p14:tracePt t="19783" x="6689725" y="4011613"/>
          <p14:tracePt t="19790" x="6656388" y="4033838"/>
          <p14:tracePt t="19798" x="6623050" y="4044950"/>
          <p14:tracePt t="19806" x="6589713" y="4044950"/>
          <p14:tracePt t="19814" x="6554788" y="4056063"/>
          <p14:tracePt t="19822" x="6521450" y="4067175"/>
          <p14:tracePt t="19830" x="6465888" y="4067175"/>
          <p14:tracePt t="19838" x="6410325" y="4067175"/>
          <p14:tracePt t="19846" x="6342063" y="4067175"/>
          <p14:tracePt t="19854" x="6230938" y="4067175"/>
          <p14:tracePt t="19862" x="6140450" y="4067175"/>
          <p14:tracePt t="19870" x="6029325" y="4067175"/>
          <p14:tracePt t="19878" x="5961063" y="4044950"/>
          <p14:tracePt t="19887" x="5861050" y="4033838"/>
          <p14:tracePt t="19894" x="5770563" y="4011613"/>
          <p14:tracePt t="19903" x="5681663" y="3978275"/>
          <p14:tracePt t="19911" x="5602288" y="3944938"/>
          <p14:tracePt t="19919" x="5546725" y="3922713"/>
          <p14:tracePt t="19926" x="5524500" y="3898900"/>
          <p14:tracePt t="19935" x="5480050" y="3876675"/>
          <p14:tracePt t="19942" x="5457825" y="3854450"/>
          <p14:tracePt t="19952" x="5446713" y="3832225"/>
          <p14:tracePt t="19959" x="5435600" y="3810000"/>
          <p14:tracePt t="19969" x="5435600" y="3798888"/>
          <p14:tracePt t="19974" x="5435600" y="3787775"/>
          <p14:tracePt t="19986" x="5435600" y="3765550"/>
          <p14:tracePt t="19991" x="5435600" y="3754438"/>
          <p14:tracePt t="20002" x="5435600" y="3743325"/>
          <p14:tracePt t="20008" x="5435600" y="3732213"/>
          <p14:tracePt t="20019" x="5435600" y="3721100"/>
          <p14:tracePt t="20035" x="5435600" y="3708400"/>
          <p14:tracePt t="20041" x="5446713" y="3708400"/>
          <p14:tracePt t="20074" x="5457825" y="3708400"/>
          <p14:tracePt t="20127" x="5457825" y="3721100"/>
          <p14:tracePt t="20152" x="5457825" y="3732213"/>
          <p14:tracePt t="20321" x="5446713" y="3743325"/>
          <p14:tracePt t="20355" x="5435600" y="3754438"/>
          <p14:tracePt t="20490" x="5422900" y="3743325"/>
          <p14:tracePt t="20506" x="5422900" y="3732213"/>
          <p14:tracePt t="20507" x="5422900" y="3721100"/>
          <p14:tracePt t="20517" x="5422900" y="3708400"/>
          <p14:tracePt t="20526" x="5411788" y="3686175"/>
          <p14:tracePt t="20535" x="5411788" y="3652838"/>
          <p14:tracePt t="20543" x="5400675" y="3619500"/>
          <p14:tracePt t="20550" x="5400675" y="3597275"/>
          <p14:tracePt t="20557" x="5400675" y="3552825"/>
          <p14:tracePt t="20565" x="5389563" y="3517900"/>
          <p14:tracePt t="20574" x="5378450" y="3473450"/>
          <p14:tracePt t="20589" x="5367338" y="3384550"/>
          <p14:tracePt t="20597" x="5356225" y="3327400"/>
          <p14:tracePt t="20604" x="5345113" y="3282950"/>
          <p14:tracePt t="20612" x="5345113" y="3260725"/>
          <p14:tracePt t="20619" x="5345113" y="3216275"/>
          <p14:tracePt t="20627" x="5345113" y="3194050"/>
          <p14:tracePt t="20634" x="5345113" y="3171825"/>
          <p14:tracePt t="20643" x="5345113" y="3149600"/>
          <p14:tracePt t="20649" x="5345113" y="3136900"/>
          <p14:tracePt t="20656" x="5345113" y="3125788"/>
          <p14:tracePt t="20689" x="5345113" y="3114675"/>
          <p14:tracePt t="20721" x="5345113" y="3103563"/>
          <p14:tracePt t="20745" x="5345113" y="3092450"/>
          <p14:tracePt t="20845" x="5345113" y="3081338"/>
          <p14:tracePt t="20979" x="5345113" y="3092450"/>
          <p14:tracePt t="20995" x="5345113" y="3103563"/>
          <p14:tracePt t="21006" x="5345113" y="3114675"/>
          <p14:tracePt t="21014" x="5345113" y="3125788"/>
          <p14:tracePt t="21021" x="5345113" y="3149600"/>
          <p14:tracePt t="21029" x="5345113" y="3171825"/>
          <p14:tracePt t="21036" x="5345113" y="3205163"/>
          <p14:tracePt t="21046" x="5345113" y="3238500"/>
          <p14:tracePt t="21052" x="5345113" y="3271838"/>
          <p14:tracePt t="21058" x="5345113" y="3294063"/>
          <p14:tracePt t="21067" x="5334000" y="3327400"/>
          <p14:tracePt t="21074" x="5334000" y="3351213"/>
          <p14:tracePt t="21084" x="5322888" y="3373438"/>
          <p14:tracePt t="21092" x="5322888" y="3395663"/>
          <p14:tracePt t="21101" x="5322888" y="3406775"/>
          <p14:tracePt t="21107" x="5322888" y="3417888"/>
          <p14:tracePt t="21117" x="5322888" y="3429000"/>
          <p14:tracePt t="21139" x="5322888" y="3440113"/>
          <p14:tracePt t="21151" x="5322888" y="3451225"/>
          <p14:tracePt t="21173" x="5322888" y="3462338"/>
          <p14:tracePt t="21184" x="5322888" y="3473450"/>
          <p14:tracePt t="21190" x="5322888" y="3484563"/>
          <p14:tracePt t="21201" x="5322888" y="3495675"/>
          <p14:tracePt t="21202" x="5322888" y="3506788"/>
          <p14:tracePt t="21210" x="5322888" y="3517900"/>
          <p14:tracePt t="21218" x="5322888" y="3541713"/>
          <p14:tracePt t="21235" x="5322888" y="3563938"/>
          <p14:tracePt t="21241" x="5322888" y="3586163"/>
          <p14:tracePt t="21250" x="5322888" y="3597275"/>
          <p14:tracePt t="21258" x="5334000" y="3619500"/>
          <p14:tracePt t="21265" x="5334000" y="3641725"/>
          <p14:tracePt t="21274" x="5334000" y="3663950"/>
          <p14:tracePt t="21282" x="5345113" y="3686175"/>
          <p14:tracePt t="21290" x="5345113" y="3697288"/>
          <p14:tracePt t="21297" x="5345113" y="3721100"/>
          <p14:tracePt t="21306" x="5345113" y="3743325"/>
          <p14:tracePt t="21313" x="5345113" y="3754438"/>
          <p14:tracePt t="21321" x="5345113" y="3765550"/>
          <p14:tracePt t="21330" x="5345113" y="3776663"/>
          <p14:tracePt t="21338" x="5345113" y="3787775"/>
          <p14:tracePt t="21354" x="5345113" y="3798888"/>
          <p14:tracePt t="21378" x="5345113" y="3810000"/>
          <p14:tracePt t="21893" x="5345113" y="3832225"/>
          <p14:tracePt t="21907" x="5356225" y="3843338"/>
          <p14:tracePt t="21919" x="5367338" y="3876675"/>
          <p14:tracePt t="21919" x="5378450" y="3911600"/>
          <p14:tracePt t="21928" x="5400675" y="3956050"/>
          <p14:tracePt t="21935" x="5411788" y="4011613"/>
          <p14:tracePt t="21942" x="5422900" y="4067175"/>
          <p14:tracePt t="21950" x="5446713" y="4113213"/>
          <p14:tracePt t="21957" x="5457825" y="4146550"/>
          <p14:tracePt t="21967" x="5457825" y="4168775"/>
          <p14:tracePt t="21973" x="5468938" y="4213225"/>
          <p14:tracePt t="21983" x="5480050" y="4235450"/>
          <p14:tracePt t="21990" x="5491163" y="4268788"/>
          <p14:tracePt t="22000" x="5491163" y="4292600"/>
          <p14:tracePt t="22006" x="5513388" y="4303713"/>
          <p14:tracePt t="22016" x="5524500" y="4337050"/>
          <p14:tracePt t="22023" x="5546725" y="4359275"/>
          <p14:tracePt t="22033" x="5580063" y="4370388"/>
          <p14:tracePt t="22040" x="5613400" y="4381500"/>
          <p14:tracePt t="22050" x="5648325" y="4392613"/>
          <p14:tracePt t="22056" x="5692775" y="4414838"/>
          <p14:tracePt t="22067" x="5737225" y="4425950"/>
          <p14:tracePt t="22073" x="5781675" y="4437063"/>
          <p14:tracePt t="22083" x="5816600" y="4437063"/>
          <p14:tracePt t="22089" x="5883275" y="4459288"/>
          <p14:tracePt t="22100" x="5905500" y="4459288"/>
          <p14:tracePt t="22106" x="5938838" y="4470400"/>
          <p14:tracePt t="22117" x="5972175" y="4483100"/>
          <p14:tracePt t="22117" x="5994400" y="4483100"/>
          <p14:tracePt t="22124" x="6018213" y="4494213"/>
          <p14:tracePt t="22133" x="6040438" y="4505325"/>
          <p14:tracePt t="22140" x="6051550" y="4505325"/>
          <p14:tracePt t="22150" x="6062663" y="4516438"/>
          <p14:tracePt t="22156" x="6073775" y="4516438"/>
          <p14:tracePt t="22167" x="6084888" y="4516438"/>
          <p14:tracePt t="22173" x="6107113" y="4516438"/>
          <p14:tracePt t="22183" x="6118225" y="4527550"/>
          <p14:tracePt t="22200" x="6129338" y="4527550"/>
          <p14:tracePt t="22206" x="6151563" y="4527550"/>
          <p14:tracePt t="22217" x="6162675" y="4538663"/>
          <p14:tracePt t="22233" x="6173788" y="4538663"/>
          <p14:tracePt t="22241" x="6184900" y="4549775"/>
          <p14:tracePt t="22250" x="6184900" y="4560888"/>
          <p14:tracePt t="22260" x="6197600" y="4572000"/>
          <p14:tracePt t="22276" x="6208713" y="4583113"/>
          <p14:tracePt t="22309" x="6208713" y="4594225"/>
          <p14:tracePt t="22334" x="6219825" y="4605338"/>
          <p14:tracePt t="22345" x="6219825" y="4616450"/>
          <p14:tracePt t="22353" x="6230938" y="4627563"/>
          <p14:tracePt t="22361" x="6242050" y="4638675"/>
          <p14:tracePt t="22368" x="6242050" y="4649788"/>
          <p14:tracePt t="22375" x="6253163" y="4660900"/>
          <p14:tracePt t="22389" x="6264275" y="4673600"/>
          <p14:tracePt t="22421" x="6275388" y="4684713"/>
          <p14:tracePt t="22487" x="6275388" y="4673600"/>
          <p14:tracePt t="22574" x="6286500" y="4673600"/>
          <p14:tracePt t="22589" x="6297613" y="4673600"/>
          <p14:tracePt t="22599" x="6308725" y="4673600"/>
          <p14:tracePt t="22600" x="6319838" y="4684713"/>
          <p14:tracePt t="22610" x="6342063" y="4695825"/>
          <p14:tracePt t="22619" x="6364288" y="4706938"/>
          <p14:tracePt t="22628" x="6375400" y="4718050"/>
          <p14:tracePt t="22637" x="6399213" y="4729163"/>
          <p14:tracePt t="22638" x="6421438" y="4740275"/>
          <p14:tracePt t="22647" x="6432550" y="4740275"/>
          <p14:tracePt t="22654" x="6454775" y="4751388"/>
          <p14:tracePt t="22662" x="6477000" y="4751388"/>
          <p14:tracePt t="22670" x="6510338" y="4751388"/>
          <p14:tracePt t="22678" x="6532563" y="4751388"/>
          <p14:tracePt t="22688" x="6565900" y="4751388"/>
          <p14:tracePt t="22695" x="6589713" y="4751388"/>
          <p14:tracePt t="22703" x="6634163" y="4751388"/>
          <p14:tracePt t="22710" x="6667500" y="4751388"/>
          <p14:tracePt t="22720" x="6689725" y="4751388"/>
          <p14:tracePt t="22728" x="6723063" y="4751388"/>
          <p14:tracePt t="22737" x="6756400" y="4751388"/>
          <p14:tracePt t="22746" x="6780213" y="4751388"/>
          <p14:tracePt t="22753" x="6802438" y="4751388"/>
          <p14:tracePt t="22759" x="6813550" y="4751388"/>
          <p14:tracePt t="22770" x="6835775" y="4740275"/>
          <p14:tracePt t="22779" x="6846888" y="4729163"/>
          <p14:tracePt t="22795" x="6858000" y="4718050"/>
          <p14:tracePt t="22803" x="6869113" y="4706938"/>
          <p14:tracePt t="22827" x="6880225" y="4695825"/>
          <p14:tracePt t="22860" x="6891338" y="4695825"/>
          <p14:tracePt t="22911" x="6891338" y="4684713"/>
          <p14:tracePt t="22922" x="6902450" y="4684713"/>
          <p14:tracePt t="22931" x="6902450" y="4673600"/>
          <p14:tracePt t="22938" x="6913563" y="4673600"/>
          <p14:tracePt t="22944" x="6913563" y="4660900"/>
          <p14:tracePt t="22959" x="6924675" y="4649788"/>
          <p14:tracePt t="22975" x="6935788" y="4649788"/>
          <p14:tracePt t="23056" x="6935788" y="4638675"/>
          <p14:tracePt t="23345" x="6946900" y="4638675"/>
          <p14:tracePt t="23361" x="6970713" y="4627563"/>
          <p14:tracePt t="23363" x="7004050" y="4605338"/>
          <p14:tracePt t="23381" x="7104063" y="4549775"/>
          <p14:tracePt t="23398" x="7227888" y="4459288"/>
          <p14:tracePt t="23409" x="7283450" y="4414838"/>
          <p14:tracePt t="23409" x="7340600" y="4370388"/>
          <p14:tracePt t="23418" x="7407275" y="4314825"/>
          <p14:tracePt t="23425" x="7451725" y="4279900"/>
          <p14:tracePt t="23432" x="7496175" y="4235450"/>
          <p14:tracePt t="23440" x="7542213" y="4191000"/>
          <p14:tracePt t="23447" x="7564438" y="4168775"/>
          <p14:tracePt t="23455" x="7586663" y="4135438"/>
          <p14:tracePt t="23463" x="7608888" y="4113213"/>
          <p14:tracePt t="23471" x="7631113" y="4089400"/>
          <p14:tracePt t="23479" x="7653338" y="4067175"/>
          <p14:tracePt t="23488" x="7653338" y="4056063"/>
          <p14:tracePt t="23495" x="7664450" y="4044950"/>
          <p14:tracePt t="23503" x="7664450" y="4033838"/>
          <p14:tracePt t="23511" x="7675563" y="4033838"/>
          <p14:tracePt t="23577" x="7664450" y="4033838"/>
          <p14:tracePt t="23590" x="7653338" y="4033838"/>
          <p14:tracePt t="23601" x="7642225" y="4033838"/>
          <p14:tracePt t="23609" x="7631113" y="4022725"/>
          <p14:tracePt t="23618" x="7620000" y="4022725"/>
          <p14:tracePt t="23626" x="7608888" y="4022725"/>
          <p14:tracePt t="23635" x="7586663" y="4022725"/>
          <p14:tracePt t="23644" x="7564438" y="4022725"/>
          <p14:tracePt t="23653" x="7542213" y="4022725"/>
          <p14:tracePt t="23660" x="7518400" y="4022725"/>
          <p14:tracePt t="23670" x="7485063" y="4022725"/>
          <p14:tracePt t="23679" x="7451725" y="4022725"/>
          <p14:tracePt t="23687" x="7418388" y="4022725"/>
          <p14:tracePt t="23689" x="7385050" y="4022725"/>
          <p14:tracePt t="23697" x="7362825" y="4022725"/>
          <p14:tracePt t="23704" x="7340600" y="4011613"/>
          <p14:tracePt t="23713" x="7316788" y="4011613"/>
          <p14:tracePt t="23722" x="7294563" y="4000500"/>
          <p14:tracePt t="23731" x="7272338" y="3978275"/>
          <p14:tracePt t="23740" x="7261225" y="3967163"/>
          <p14:tracePt t="23754" x="7250113" y="3956050"/>
          <p14:tracePt t="23763" x="7250113" y="3944938"/>
          <p14:tracePt t="23772" x="7250113" y="3933825"/>
          <p14:tracePt t="23781" x="7250113" y="3922713"/>
          <p14:tracePt t="23789" x="7250113" y="3887788"/>
          <p14:tracePt t="23797" x="7250113" y="3865563"/>
          <p14:tracePt t="23803" x="7250113" y="3854450"/>
          <p14:tracePt t="23811" x="7261225" y="3843338"/>
          <p14:tracePt t="23819" x="7272338" y="3810000"/>
          <p14:tracePt t="23828" x="7283450" y="3798888"/>
          <p14:tracePt t="23836" x="7294563" y="3776663"/>
          <p14:tracePt t="23844" x="7305675" y="3765550"/>
          <p14:tracePt t="23851" x="7305675" y="3754438"/>
          <p14:tracePt t="23858" x="7316788" y="3754438"/>
          <p14:tracePt t="23865" x="7316788" y="3743325"/>
          <p14:tracePt t="23891" x="7327900" y="3732213"/>
          <p14:tracePt t="24163" x="7340600" y="3732213"/>
          <p14:tracePt t="24178" x="7351713" y="3732213"/>
          <p14:tracePt t="24189" x="7362825" y="3732213"/>
          <p14:tracePt t="24199" x="7373938" y="3732213"/>
          <p14:tracePt t="24214" x="7385050" y="3732213"/>
          <p14:tracePt t="24230" x="7385050" y="3721100"/>
          <p14:tracePt t="24238" x="7396163" y="3721100"/>
          <p14:tracePt t="24252" x="7407275" y="3708400"/>
          <p14:tracePt t="24268" x="7407275" y="3697288"/>
          <p14:tracePt t="24275" x="7418388" y="3686175"/>
          <p14:tracePt t="24284" x="7418388" y="3675063"/>
          <p14:tracePt t="24291" x="7418388" y="3663950"/>
          <p14:tracePt t="24301" x="7418388" y="3641725"/>
          <p14:tracePt t="24308" x="7418388" y="3630613"/>
          <p14:tracePt t="24318" x="7418388" y="3608388"/>
          <p14:tracePt t="24325" x="7418388" y="3597275"/>
          <p14:tracePt t="24335" x="7418388" y="3586163"/>
          <p14:tracePt t="24342" x="7418388" y="3575050"/>
          <p14:tracePt t="24351" x="7418388" y="3563938"/>
          <p14:tracePt t="24368" x="7407275" y="3552825"/>
          <p14:tracePt t="24426" x="7407275" y="3541713"/>
          <p14:tracePt t="24436" x="7396163" y="3541713"/>
          <p14:tracePt t="24459" x="7385050" y="3530600"/>
          <p14:tracePt t="24483" x="7373938" y="3517900"/>
          <p14:tracePt t="24514" x="7362825" y="3517900"/>
          <p14:tracePt t="24531" x="7351713" y="3517900"/>
          <p14:tracePt t="24547" x="7340600" y="3517900"/>
          <p14:tracePt t="24555" x="7327900" y="3517900"/>
          <p14:tracePt t="24564" x="7316788" y="3517900"/>
          <p14:tracePt t="24573" x="7305675" y="3517900"/>
          <p14:tracePt t="24582" x="7294563" y="3517900"/>
          <p14:tracePt t="24591" x="7283450" y="3517900"/>
          <p14:tracePt t="24600" x="7272338" y="3517900"/>
          <p14:tracePt t="24616" x="7261225" y="3517900"/>
          <p14:tracePt t="24628" x="7250113" y="3517900"/>
          <p14:tracePt t="24646" x="7239000" y="3517900"/>
          <p14:tracePt t="24654" x="7227888" y="3517900"/>
          <p14:tracePt t="24662" x="7216775" y="3530600"/>
          <p14:tracePt t="24672" x="7205663" y="3530600"/>
          <p14:tracePt t="24682" x="7194550" y="3530600"/>
          <p14:tracePt t="24691" x="7183438" y="3541713"/>
          <p14:tracePt t="24692" x="7172325" y="3541713"/>
          <p14:tracePt t="24701" x="7161213" y="3541713"/>
          <p14:tracePt t="24717" x="7150100" y="3552825"/>
          <p14:tracePt t="24728" x="7137400" y="3552825"/>
          <p14:tracePt t="24745" x="7126288" y="3563938"/>
          <p14:tracePt t="24762" x="7104063" y="3575050"/>
          <p14:tracePt t="24763" x="7092950" y="3597275"/>
          <p14:tracePt t="24775" x="7081838" y="3597275"/>
          <p14:tracePt t="24784" x="7070725" y="3619500"/>
          <p14:tracePt t="24793" x="7059613" y="3630613"/>
          <p14:tracePt t="24801" x="7048500" y="3641725"/>
          <p14:tracePt t="24809" x="7037388" y="3652838"/>
          <p14:tracePt t="24818" x="7037388" y="3663950"/>
          <p14:tracePt t="24827" x="7026275" y="3675063"/>
          <p14:tracePt t="24844" x="7026275" y="3686175"/>
          <p14:tracePt t="24852" x="7026275" y="3697288"/>
          <p14:tracePt t="24861" x="7026275" y="3708400"/>
          <p14:tracePt t="24877" x="7026275" y="3721100"/>
          <p14:tracePt t="24884" x="7026275" y="3732213"/>
          <p14:tracePt t="24894" x="7037388" y="3743325"/>
          <p14:tracePt t="24901" x="7037388" y="3754438"/>
          <p14:tracePt t="24911" x="7048500" y="3765550"/>
          <p14:tracePt t="24918" x="7048500" y="3776663"/>
          <p14:tracePt t="24927" x="7048500" y="3787775"/>
          <p14:tracePt t="24935" x="7059613" y="3798888"/>
          <p14:tracePt t="24951" x="7059613" y="3810000"/>
          <p14:tracePt t="24961" x="7070725" y="3810000"/>
          <p14:tracePt t="24968" x="7081838" y="3821113"/>
          <p14:tracePt t="24977" x="7092950" y="3832225"/>
          <p14:tracePt t="24985" x="7104063" y="3843338"/>
          <p14:tracePt t="24994" x="7115175" y="3854450"/>
          <p14:tracePt t="25002" x="7126288" y="3865563"/>
          <p14:tracePt t="25012" x="7137400" y="3876675"/>
          <p14:tracePt t="25019" x="7150100" y="3887788"/>
          <p14:tracePt t="25019" x="7161213" y="3898900"/>
          <p14:tracePt t="25028" x="7172325" y="3898900"/>
          <p14:tracePt t="25036" x="7183438" y="3911600"/>
          <p14:tracePt t="25045" x="7194550" y="3911600"/>
          <p14:tracePt t="25052" x="7205663" y="3911600"/>
          <p14:tracePt t="25067" x="7216775" y="3911600"/>
          <p14:tracePt t="25078" x="7227888" y="3911600"/>
          <p14:tracePt t="25085" x="7239000" y="3911600"/>
          <p14:tracePt t="25095" x="7261225" y="3898900"/>
          <p14:tracePt t="25102" x="7283450" y="3887788"/>
          <p14:tracePt t="25111" x="7305675" y="3865563"/>
          <p14:tracePt t="25118" x="7316788" y="3854450"/>
          <p14:tracePt t="25128" x="7340600" y="3832225"/>
          <p14:tracePt t="25135" x="7351713" y="3798888"/>
          <p14:tracePt t="25144" x="7362825" y="3776663"/>
          <p14:tracePt t="25152" x="7373938" y="3754438"/>
          <p14:tracePt t="25161" x="7385050" y="3721100"/>
          <p14:tracePt t="25168" x="7385050" y="3697288"/>
          <p14:tracePt t="25178" x="7385050" y="3686175"/>
          <p14:tracePt t="25189" x="7385050" y="3663950"/>
          <p14:tracePt t="25189" x="7385050" y="3641725"/>
          <p14:tracePt t="25197" x="7373938" y="3619500"/>
          <p14:tracePt t="25204" x="7362825" y="3608388"/>
          <p14:tracePt t="25213" x="7351713" y="3597275"/>
          <p14:tracePt t="25220" x="7340600" y="3586163"/>
          <p14:tracePt t="25236" x="7327900" y="3586163"/>
          <p14:tracePt t="25245" x="7316788" y="3586163"/>
          <p14:tracePt t="25252" x="7305675" y="3586163"/>
          <p14:tracePt t="25261" x="7294563" y="3586163"/>
          <p14:tracePt t="25278" x="7283450" y="3586163"/>
          <p14:tracePt t="25285" x="7272338" y="3586163"/>
          <p14:tracePt t="25294" x="7272338" y="3597275"/>
          <p14:tracePt t="25311" x="7261225" y="3597275"/>
          <p14:tracePt t="25318" x="7261225" y="3608388"/>
          <p14:tracePt t="25340" x="7283450" y="3586163"/>
          <p14:tracePt t="25349" x="7327900" y="3530600"/>
          <p14:tracePt t="25357" x="7385050" y="3462338"/>
          <p14:tracePt t="25366" x="7451725" y="3340100"/>
          <p14:tracePt t="25373" x="7507288" y="3227388"/>
          <p14:tracePt t="25381" x="7553325" y="3103563"/>
          <p14:tracePt t="25389" x="7586663" y="2981325"/>
          <p14:tracePt t="25397" x="7620000" y="2846388"/>
          <p14:tracePt t="25405" x="7631113" y="2790825"/>
          <p14:tracePt t="25413" x="7642225" y="2667000"/>
          <p14:tracePt t="25421" x="7664450" y="2476500"/>
          <p14:tracePt t="25429" x="7664450" y="2341563"/>
          <p14:tracePt t="25436" x="7675563" y="2208213"/>
          <p14:tracePt t="25444" x="7686675" y="2039938"/>
          <p14:tracePt t="25452" x="7686675" y="1871663"/>
          <p14:tracePt t="25462" x="7686675" y="1546225"/>
          <p14:tracePt t="25469" x="7686675" y="1322388"/>
          <p14:tracePt t="25478" x="7686675" y="1065213"/>
          <p14:tracePt t="25486" x="7686675" y="952500"/>
          <p14:tracePt t="25495" x="7675563" y="874713"/>
          <p14:tracePt t="25502" x="7664450" y="828675"/>
          <p14:tracePt t="25511" x="7664450" y="739775"/>
          <p14:tracePt t="25518" x="7653338" y="684213"/>
          <p14:tracePt t="25968" x="7653338" y="695325"/>
          <p14:tracePt t="25986" x="7631113" y="784225"/>
          <p14:tracePt t="25998" x="7620000" y="850900"/>
          <p14:tracePt t="25999" x="7597775" y="930275"/>
          <p14:tracePt t="26008" x="7564438" y="1041400"/>
          <p14:tracePt t="26016" x="7507288" y="1289050"/>
          <p14:tracePt t="26024" x="7473950" y="1400175"/>
          <p14:tracePt t="26032" x="7429500" y="1568450"/>
          <p14:tracePt t="26039" x="7373938" y="1770063"/>
          <p14:tracePt t="26047" x="7316788" y="1971675"/>
          <p14:tracePt t="26054" x="7294563" y="2051050"/>
          <p14:tracePt t="26063" x="7250113" y="2197100"/>
          <p14:tracePt t="26070" x="7194550" y="2319338"/>
          <p14:tracePt t="26078" x="7183438" y="2363788"/>
          <p14:tracePt t="26086" x="7126288" y="2498725"/>
          <p14:tracePt t="26094" x="7104063" y="2520950"/>
          <p14:tracePt t="26102" x="7081838" y="2578100"/>
          <p14:tracePt t="26110" x="7070725" y="2611438"/>
          <p14:tracePt t="26118" x="7059613" y="2633663"/>
          <p14:tracePt t="26127" x="7059613" y="2655888"/>
          <p14:tracePt t="26134" x="7048500" y="2678113"/>
          <p14:tracePt t="26143" x="7048500" y="2700338"/>
          <p14:tracePt t="26150" x="7048500" y="2711450"/>
          <p14:tracePt t="26160" x="7048500" y="2722563"/>
          <p14:tracePt t="26167" x="7048500" y="2744788"/>
          <p14:tracePt t="26183" x="7048500" y="2755900"/>
          <p14:tracePt t="26199" x="7048500" y="2768600"/>
          <p14:tracePt t="26216" x="7059613" y="2768600"/>
          <p14:tracePt t="26232" x="7059613" y="2779713"/>
          <p14:tracePt t="26249" x="7070725" y="2790825"/>
          <p14:tracePt t="26259" x="7092950" y="2813050"/>
          <p14:tracePt t="26267" x="7126288" y="2868613"/>
          <p14:tracePt t="26276" x="7150100" y="2924175"/>
          <p14:tracePt t="26283" x="7172325" y="2970213"/>
          <p14:tracePt t="26292" x="7194550" y="3025775"/>
          <p14:tracePt t="26300" x="7227888" y="3092450"/>
          <p14:tracePt t="26309" x="7250113" y="3160713"/>
          <p14:tracePt t="26317" x="7261225" y="3216275"/>
          <p14:tracePt t="26325" x="7272338" y="3282950"/>
          <p14:tracePt t="26333" x="7294563" y="3417888"/>
          <p14:tracePt t="26342" x="7294563" y="3530600"/>
          <p14:tracePt t="26350" x="7305675" y="3586163"/>
          <p14:tracePt t="26359" x="7316788" y="3686175"/>
          <p14:tracePt t="26367" x="7316788" y="3765550"/>
          <p14:tracePt t="26367" x="7316788" y="3865563"/>
          <p14:tracePt t="26376" x="7327900" y="3956050"/>
          <p14:tracePt t="26384" x="7327900" y="4033838"/>
          <p14:tracePt t="26392" x="7340600" y="4089400"/>
          <p14:tracePt t="26400" x="7340600" y="4113213"/>
          <p14:tracePt t="26642" x="7340600" y="4089400"/>
          <p14:tracePt t="26660" x="7305675" y="3887788"/>
          <p14:tracePt t="26675" x="7283450" y="3732213"/>
          <p14:tracePt t="26677" x="7272338" y="3563938"/>
          <p14:tracePt t="26689" x="7250113" y="3384550"/>
          <p14:tracePt t="26689" x="7216775" y="3048000"/>
          <p14:tracePt t="26699" x="7194550" y="2667000"/>
          <p14:tracePt t="26707" x="7183438" y="2274888"/>
          <p14:tracePt t="26717" x="7172325" y="1916113"/>
          <p14:tracePt t="26726" x="7172325" y="1535113"/>
          <p14:tracePt t="26736" x="7172325" y="1389063"/>
          <p14:tracePt t="26736" x="7183438" y="1087438"/>
          <p14:tracePt t="26745" x="7227888" y="828675"/>
          <p14:tracePt t="26753" x="7305675" y="582613"/>
          <p14:tracePt t="26762" x="7373938" y="392113"/>
          <p14:tracePt t="26772" x="7451725" y="212725"/>
          <p14:tracePt t="26783" x="7518400" y="7778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en-US"/>
              <a:t>Other Co-Occur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54" y="2581712"/>
            <a:ext cx="5287045" cy="2545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8" y="572700"/>
            <a:ext cx="5582524" cy="22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7"/>
    </mc:Choice>
    <mc:Fallback xmlns="">
      <p:transition spd="slow" advTm="11967"/>
    </mc:Fallback>
  </mc:AlternateContent>
  <p:extLst>
    <p:ext uri="{3A86A75C-4F4B-4683-9AE1-C65F6400EC91}">
      <p14:laserTraceLst xmlns:p14="http://schemas.microsoft.com/office/powerpoint/2010/main">
        <p14:tracePtLst>
          <p14:tracePt t="171" x="5748338" y="134938"/>
          <p14:tracePt t="178" x="5367338" y="369888"/>
          <p14:tracePt t="184" x="5008563" y="615950"/>
          <p14:tracePt t="192" x="4684713" y="828675"/>
          <p14:tracePt t="200" x="4549775" y="908050"/>
          <p14:tracePt t="208" x="4303713" y="1076325"/>
          <p14:tracePt t="215" x="4089400" y="1198563"/>
          <p14:tracePt t="223" x="4011613" y="1255713"/>
          <p14:tracePt t="232" x="3865563" y="1322388"/>
          <p14:tracePt t="239" x="3732213" y="1377950"/>
          <p14:tracePt t="247" x="3652838" y="1411288"/>
          <p14:tracePt t="256" x="3586163" y="1435100"/>
          <p14:tracePt t="264" x="3563938" y="1435100"/>
          <p14:tracePt t="272" x="3517900" y="1446213"/>
          <p14:tracePt t="280" x="3484563" y="1446213"/>
          <p14:tracePt t="288" x="3462338" y="1446213"/>
          <p14:tracePt t="297" x="3451225" y="1446213"/>
          <p14:tracePt t="304" x="3440113" y="1446213"/>
          <p14:tracePt t="314" x="3429000" y="1446213"/>
          <p14:tracePt t="745" x="3417888" y="1446213"/>
          <p14:tracePt t="753" x="3384550" y="1446213"/>
          <p14:tracePt t="761" x="3340100" y="1446213"/>
          <p14:tracePt t="769" x="3305175" y="1446213"/>
          <p14:tracePt t="777" x="3260725" y="1446213"/>
          <p14:tracePt t="785" x="3216275" y="1446213"/>
          <p14:tracePt t="793" x="3160713" y="1446213"/>
          <p14:tracePt t="801" x="3081338" y="1446213"/>
          <p14:tracePt t="809" x="3014663" y="1446213"/>
          <p14:tracePt t="817" x="2879725" y="1446213"/>
          <p14:tracePt t="825" x="2744788" y="1446213"/>
          <p14:tracePt t="833" x="2600325" y="1446213"/>
          <p14:tracePt t="841" x="2465388" y="1446213"/>
          <p14:tracePt t="849" x="2398713" y="1446213"/>
          <p14:tracePt t="857" x="2286000" y="1446213"/>
          <p14:tracePt t="865" x="2173288" y="1435100"/>
          <p14:tracePt t="873" x="2095500" y="1422400"/>
          <p14:tracePt t="881" x="2017713" y="1400175"/>
          <p14:tracePt t="889" x="1949450" y="1377950"/>
          <p14:tracePt t="897" x="1893888" y="1355725"/>
          <p14:tracePt t="905" x="1871663" y="1344613"/>
          <p14:tracePt t="913" x="1827213" y="1322388"/>
          <p14:tracePt t="922" x="1781175" y="1311275"/>
          <p14:tracePt t="929" x="1758950" y="1289050"/>
          <p14:tracePt t="939" x="1736725" y="1277938"/>
          <p14:tracePt t="945" x="1714500" y="1266825"/>
          <p14:tracePt t="955" x="1703388" y="1255713"/>
          <p14:tracePt t="961" x="1692275" y="1255713"/>
          <p14:tracePt t="969" x="1692275" y="1244600"/>
          <p14:tracePt t="977" x="1681163" y="1244600"/>
          <p14:tracePt t="1236" x="1681163" y="1231900"/>
          <p14:tracePt t="1404" x="1681163" y="1220788"/>
          <p14:tracePt t="2062" x="1681163" y="1231900"/>
          <p14:tracePt t="2094" x="1692275" y="1231900"/>
          <p14:tracePt t="2262" x="1703388" y="1220788"/>
          <p14:tracePt t="2285" x="1703388" y="1209675"/>
          <p14:tracePt t="2301" x="1714500" y="1209675"/>
          <p14:tracePt t="2864" x="1703388" y="1209675"/>
          <p14:tracePt t="2871" x="1692275" y="1209675"/>
          <p14:tracePt t="2879" x="1681163" y="1209675"/>
          <p14:tracePt t="2887" x="1670050" y="1209675"/>
          <p14:tracePt t="2895" x="1647825" y="1209675"/>
          <p14:tracePt t="2902" x="1625600" y="1209675"/>
          <p14:tracePt t="2910" x="1601788" y="1209675"/>
          <p14:tracePt t="2918" x="1590675" y="1209675"/>
          <p14:tracePt t="2926" x="1568450" y="1209675"/>
          <p14:tracePt t="2934" x="1546225" y="1209675"/>
          <p14:tracePt t="2942" x="1524000" y="1209675"/>
          <p14:tracePt t="2950" x="1512888" y="1209675"/>
          <p14:tracePt t="2959" x="1490663" y="1209675"/>
          <p14:tracePt t="2967" x="1468438" y="1209675"/>
          <p14:tracePt t="2974" x="1435100" y="1209675"/>
          <p14:tracePt t="2983" x="1411288" y="1198563"/>
          <p14:tracePt t="2990" x="1389063" y="1187450"/>
          <p14:tracePt t="3000" x="1355725" y="1176338"/>
          <p14:tracePt t="3006" x="1322388" y="1165225"/>
          <p14:tracePt t="3014" x="1311275" y="1165225"/>
          <p14:tracePt t="3022" x="1289050" y="1154113"/>
          <p14:tracePt t="3030" x="1266825" y="1143000"/>
          <p14:tracePt t="3038" x="1244600" y="1131888"/>
          <p14:tracePt t="3046" x="1231900" y="1120775"/>
          <p14:tracePt t="3054" x="1220788" y="1120775"/>
          <p14:tracePt t="3062" x="1209675" y="1109663"/>
          <p14:tracePt t="3168" x="1209675" y="1098550"/>
          <p14:tracePt t="3200" x="1209675" y="1087438"/>
          <p14:tracePt t="4266" x="1198563" y="1087438"/>
          <p14:tracePt t="4298" x="1198563" y="1076325"/>
          <p14:tracePt t="4314" x="1198563" y="1065213"/>
          <p14:tracePt t="4321" x="1198563" y="1054100"/>
          <p14:tracePt t="4330" x="1198563" y="1041400"/>
          <p14:tracePt t="4346" x="1198563" y="1030288"/>
          <p14:tracePt t="4353" x="1198563" y="1008063"/>
          <p14:tracePt t="4362" x="1198563" y="996950"/>
          <p14:tracePt t="4370" x="1198563" y="985838"/>
          <p14:tracePt t="4378" x="1198563" y="974725"/>
          <p14:tracePt t="4386" x="1209675" y="963613"/>
          <p14:tracePt t="4394" x="1209675" y="952500"/>
          <p14:tracePt t="4402" x="1220788" y="941388"/>
          <p14:tracePt t="4410" x="1231900" y="930275"/>
          <p14:tracePt t="4418" x="1244600" y="919163"/>
          <p14:tracePt t="4426" x="1244600" y="896938"/>
          <p14:tracePt t="4434" x="1255713" y="885825"/>
          <p14:tracePt t="4442" x="1266825" y="885825"/>
          <p14:tracePt t="4450" x="1266825" y="874713"/>
          <p14:tracePt t="4458" x="1277938" y="863600"/>
          <p14:tracePt t="4467" x="1277938" y="850900"/>
          <p14:tracePt t="4474" x="1277938" y="839788"/>
          <p14:tracePt t="4484" x="1289050" y="828675"/>
          <p14:tracePt t="4490" x="1289050" y="817563"/>
          <p14:tracePt t="4498" x="1289050" y="806450"/>
          <p14:tracePt t="4515" x="1289050" y="795338"/>
          <p14:tracePt t="4522" x="1289050" y="784225"/>
          <p14:tracePt t="4538" x="1289050" y="773113"/>
          <p14:tracePt t="4546" x="1289050" y="762000"/>
          <p14:tracePt t="4554" x="1289050" y="750888"/>
          <p14:tracePt t="4562" x="1289050" y="739775"/>
          <p14:tracePt t="4570" x="1289050" y="728663"/>
          <p14:tracePt t="4586" x="1289050" y="717550"/>
          <p14:tracePt t="4594" x="1266825" y="706438"/>
          <p14:tracePt t="4603" x="1266825" y="695325"/>
          <p14:tracePt t="4611" x="1244600" y="684213"/>
          <p14:tracePt t="4618" x="1220788" y="660400"/>
          <p14:tracePt t="4627" x="1187450" y="649288"/>
          <p14:tracePt t="4635" x="1154113" y="638175"/>
          <p14:tracePt t="4643" x="1120775" y="627063"/>
          <p14:tracePt t="4651" x="1087438" y="615950"/>
          <p14:tracePt t="4658" x="1065213" y="604838"/>
          <p14:tracePt t="4667" x="1030288" y="604838"/>
          <p14:tracePt t="4674" x="1008063" y="593725"/>
          <p14:tracePt t="4684" x="974725" y="582613"/>
          <p14:tracePt t="4691" x="952500" y="582613"/>
          <p14:tracePt t="4700" x="941388" y="582613"/>
          <p14:tracePt t="4706" x="930275" y="582613"/>
          <p14:tracePt t="4714" x="919163" y="582613"/>
          <p14:tracePt t="4722" x="908050" y="582613"/>
          <p14:tracePt t="4731" x="885825" y="582613"/>
          <p14:tracePt t="4739" x="863600" y="582613"/>
          <p14:tracePt t="4747" x="839788" y="582613"/>
          <p14:tracePt t="4755" x="806450" y="604838"/>
          <p14:tracePt t="4763" x="795338" y="604838"/>
          <p14:tracePt t="4771" x="773113" y="627063"/>
          <p14:tracePt t="4779" x="739775" y="638175"/>
          <p14:tracePt t="4787" x="717550" y="649288"/>
          <p14:tracePt t="4795" x="706438" y="660400"/>
          <p14:tracePt t="4803" x="695325" y="660400"/>
          <p14:tracePt t="4811" x="684213" y="673100"/>
          <p14:tracePt t="4819" x="673100" y="673100"/>
          <p14:tracePt t="4835" x="673100" y="684213"/>
          <p14:tracePt t="4867" x="673100" y="695325"/>
          <p14:tracePt t="4883" x="673100" y="706438"/>
          <p14:tracePt t="4891" x="673100" y="717550"/>
          <p14:tracePt t="4900" x="673100" y="728663"/>
          <p14:tracePt t="4907" x="673100" y="750888"/>
          <p14:tracePt t="4915" x="673100" y="773113"/>
          <p14:tracePt t="4923" x="684213" y="784225"/>
          <p14:tracePt t="4931" x="706438" y="806450"/>
          <p14:tracePt t="4939" x="728663" y="828675"/>
          <p14:tracePt t="4947" x="739775" y="839788"/>
          <p14:tracePt t="4955" x="773113" y="850900"/>
          <p14:tracePt t="4963" x="795338" y="874713"/>
          <p14:tracePt t="4971" x="828675" y="885825"/>
          <p14:tracePt t="4979" x="874713" y="908050"/>
          <p14:tracePt t="4988" x="908050" y="930275"/>
          <p14:tracePt t="4995" x="963613" y="963613"/>
          <p14:tracePt t="5005" x="1054100" y="1008063"/>
          <p14:tracePt t="5011" x="1120775" y="1041400"/>
          <p14:tracePt t="5019" x="1209675" y="1098550"/>
          <p14:tracePt t="5027" x="1311275" y="1131888"/>
          <p14:tracePt t="5035" x="1422400" y="1187450"/>
          <p14:tracePt t="5043" x="1557338" y="1231900"/>
          <p14:tracePt t="5051" x="1827213" y="1322388"/>
          <p14:tracePt t="5059" x="1916113" y="1344613"/>
          <p14:tracePt t="5067" x="2263775" y="1411288"/>
          <p14:tracePt t="5075" x="2520950" y="1468438"/>
          <p14:tracePt t="5083" x="2801938" y="1535113"/>
          <p14:tracePt t="5091" x="3081338" y="1625600"/>
          <p14:tracePt t="5099" x="3373438" y="1714500"/>
          <p14:tracePt t="5107" x="3495675" y="1781175"/>
          <p14:tracePt t="5115" x="3743325" y="1893888"/>
          <p14:tracePt t="5123" x="3933825" y="2017713"/>
          <p14:tracePt t="5131" x="4113213" y="2117725"/>
          <p14:tracePt t="5139" x="4168775" y="2162175"/>
          <p14:tracePt t="5147" x="4268788" y="2241550"/>
          <p14:tracePt t="5155" x="4303713" y="2263775"/>
          <p14:tracePt t="5163" x="4370388" y="2308225"/>
          <p14:tracePt t="5172" x="4403725" y="2341563"/>
          <p14:tracePt t="5179" x="4414838" y="2341563"/>
          <p14:tracePt t="5188" x="4437063" y="2374900"/>
          <p14:tracePt t="5205" x="4448175" y="2387600"/>
          <p14:tracePt t="5486" x="4448175" y="2409825"/>
          <p14:tracePt t="5493" x="4448175" y="2420938"/>
          <p14:tracePt t="5501" x="4448175" y="2443163"/>
          <p14:tracePt t="5509" x="4448175" y="2454275"/>
          <p14:tracePt t="5517" x="4459288" y="2487613"/>
          <p14:tracePt t="5525" x="4459288" y="2520950"/>
          <p14:tracePt t="5533" x="4470400" y="2543175"/>
          <p14:tracePt t="5541" x="4470400" y="2578100"/>
          <p14:tracePt t="5549" x="4470400" y="2589213"/>
          <p14:tracePt t="5556" x="4470400" y="2611438"/>
          <p14:tracePt t="5565" x="4470400" y="2644775"/>
          <p14:tracePt t="5572" x="4470400" y="2678113"/>
          <p14:tracePt t="5581" x="4470400" y="2689225"/>
          <p14:tracePt t="5588" x="4459288" y="2700338"/>
          <p14:tracePt t="5597" x="4448175" y="2722563"/>
          <p14:tracePt t="5605" x="4437063" y="2744788"/>
          <p14:tracePt t="5613" x="4425950" y="2755900"/>
          <p14:tracePt t="5621" x="4425950" y="2768600"/>
          <p14:tracePt t="5629" x="4425950" y="2779713"/>
          <p14:tracePt t="5637" x="4414838" y="2790825"/>
          <p14:tracePt t="5661" x="4414838" y="2801938"/>
          <p14:tracePt t="5678" x="4414838" y="2813050"/>
          <p14:tracePt t="5685" x="4414838" y="2824163"/>
          <p14:tracePt t="5694" x="4414838" y="2835275"/>
          <p14:tracePt t="5701" x="4414838" y="2846388"/>
          <p14:tracePt t="5710" x="4414838" y="2857500"/>
          <p14:tracePt t="5717" x="4414838" y="2868613"/>
          <p14:tracePt t="5733" x="4414838" y="2879725"/>
          <p14:tracePt t="5749" x="4414838" y="2890838"/>
          <p14:tracePt t="5831" x="4425950" y="2901950"/>
          <p14:tracePt t="5879" x="4425950" y="2913063"/>
          <p14:tracePt t="5928" x="4437063" y="2913063"/>
          <p14:tracePt t="5934" x="4437063" y="2924175"/>
          <p14:tracePt t="5951" x="4448175" y="2924175"/>
          <p14:tracePt t="5967" x="4459288" y="2935288"/>
          <p14:tracePt t="5978" x="4470400" y="2946400"/>
          <p14:tracePt t="5983" x="4483100" y="2946400"/>
          <p14:tracePt t="5990" x="4494213" y="2959100"/>
          <p14:tracePt t="6006" x="4505325" y="2959100"/>
          <p14:tracePt t="6014" x="4516438" y="2970213"/>
          <p14:tracePt t="6022" x="4527550" y="2970213"/>
          <p14:tracePt t="6038" x="4538663" y="2970213"/>
          <p14:tracePt t="6046" x="4549775" y="2970213"/>
          <p14:tracePt t="6054" x="4560888" y="2970213"/>
          <p14:tracePt t="6062" x="4572000" y="2959100"/>
          <p14:tracePt t="6070" x="4594225" y="2935288"/>
          <p14:tracePt t="6078" x="4605338" y="2924175"/>
          <p14:tracePt t="6086" x="4627563" y="2913063"/>
          <p14:tracePt t="6094" x="4638675" y="2901950"/>
          <p14:tracePt t="6102" x="4660900" y="2890838"/>
          <p14:tracePt t="6110" x="4660900" y="2879725"/>
          <p14:tracePt t="6118" x="4673600" y="2879725"/>
          <p14:tracePt t="6126" x="4673600" y="2868613"/>
          <p14:tracePt t="6134" x="4684713" y="2857500"/>
          <p14:tracePt t="6150" x="4684713" y="2846388"/>
          <p14:tracePt t="6158" x="4673600" y="2846388"/>
          <p14:tracePt t="6167" x="4649788" y="2824163"/>
          <p14:tracePt t="6174" x="4638675" y="2813050"/>
          <p14:tracePt t="6183" x="4605338" y="2801938"/>
          <p14:tracePt t="6190" x="4583113" y="2790825"/>
          <p14:tracePt t="6200" x="4549775" y="2779713"/>
          <p14:tracePt t="6206" x="4505325" y="2755900"/>
          <p14:tracePt t="6216" x="4470400" y="2744788"/>
          <p14:tracePt t="6222" x="4425950" y="2744788"/>
          <p14:tracePt t="6230" x="4381500" y="2733675"/>
          <p14:tracePt t="6238" x="4325938" y="2722563"/>
          <p14:tracePt t="6246" x="4279900" y="2722563"/>
          <p14:tracePt t="6254" x="4235450" y="2722563"/>
          <p14:tracePt t="6266" x="4213225" y="2722563"/>
          <p14:tracePt t="6270" x="4168775" y="2722563"/>
          <p14:tracePt t="6279" x="4135438" y="2722563"/>
          <p14:tracePt t="6287" x="4113213" y="2722563"/>
          <p14:tracePt t="6295" x="4078288" y="2722563"/>
          <p14:tracePt t="6304" x="4056063" y="2733675"/>
          <p14:tracePt t="6311" x="4033838" y="2755900"/>
          <p14:tracePt t="6319" x="4011613" y="2790825"/>
          <p14:tracePt t="6327" x="4000500" y="2835275"/>
          <p14:tracePt t="6335" x="3978275" y="2879725"/>
          <p14:tracePt t="6343" x="3978275" y="2913063"/>
          <p14:tracePt t="6351" x="3967163" y="2946400"/>
          <p14:tracePt t="6359" x="3956050" y="2981325"/>
          <p14:tracePt t="6367" x="3956050" y="3003550"/>
          <p14:tracePt t="6375" x="3956050" y="3025775"/>
          <p14:tracePt t="6383" x="3956050" y="3036888"/>
          <p14:tracePt t="6391" x="3956050" y="3048000"/>
          <p14:tracePt t="6416" x="3956050" y="3059113"/>
          <p14:tracePt t="6423" x="3967163" y="3059113"/>
          <p14:tracePt t="6431" x="3978275" y="3059113"/>
          <p14:tracePt t="6439" x="3989388" y="3059113"/>
          <p14:tracePt t="6447" x="4011613" y="3059113"/>
          <p14:tracePt t="6455" x="4022725" y="3059113"/>
          <p14:tracePt t="6463" x="4044950" y="3059113"/>
          <p14:tracePt t="6471" x="4056063" y="3059113"/>
          <p14:tracePt t="6479" x="4056063" y="3070225"/>
          <p14:tracePt t="6488" x="4067175" y="3070225"/>
          <p14:tracePt t="6496" x="4078288" y="3070225"/>
          <p14:tracePt t="6633" x="4078288" y="3081338"/>
          <p14:tracePt t="6745" x="4067175" y="3081338"/>
          <p14:tracePt t="6752" x="4044950" y="3081338"/>
          <p14:tracePt t="6762" x="4022725" y="3081338"/>
          <p14:tracePt t="6768" x="3978275" y="3092450"/>
          <p14:tracePt t="6777" x="3898900" y="3092450"/>
          <p14:tracePt t="6784" x="3821113" y="3103563"/>
          <p14:tracePt t="6792" x="3776663" y="3114675"/>
          <p14:tracePt t="6799" x="3686175" y="3125788"/>
          <p14:tracePt t="6808" x="3586163" y="3125788"/>
          <p14:tracePt t="6816" x="3495675" y="3125788"/>
          <p14:tracePt t="6824" x="3417888" y="3125788"/>
          <p14:tracePt t="6833" x="3282950" y="3125788"/>
          <p14:tracePt t="6840" x="3182938" y="3092450"/>
          <p14:tracePt t="6849" x="3092450" y="3048000"/>
          <p14:tracePt t="6856" x="2992438" y="2981325"/>
          <p14:tracePt t="6864" x="2879725" y="2901950"/>
          <p14:tracePt t="6872" x="2755900" y="2813050"/>
          <p14:tracePt t="6880" x="2633663" y="2700338"/>
          <p14:tracePt t="6888" x="2509838" y="2589213"/>
          <p14:tracePt t="6900" x="2409825" y="2476500"/>
          <p14:tracePt t="6904" x="2308225" y="2352675"/>
          <p14:tracePt t="6912" x="2274888" y="2297113"/>
          <p14:tracePt t="6921" x="2219325" y="2197100"/>
          <p14:tracePt t="6928" x="2173288" y="2106613"/>
          <p14:tracePt t="6938" x="2139950" y="2017713"/>
          <p14:tracePt t="6944" x="2128838" y="1949450"/>
          <p14:tracePt t="6952" x="2117725" y="1882775"/>
          <p14:tracePt t="6960" x="2117725" y="1827213"/>
          <p14:tracePt t="6968" x="2117725" y="1781175"/>
          <p14:tracePt t="6976" x="2117725" y="1725613"/>
          <p14:tracePt t="6988" x="2117725" y="1692275"/>
          <p14:tracePt t="6993" x="2139950" y="1681163"/>
          <p14:tracePt t="7000" x="2151063" y="1658938"/>
          <p14:tracePt t="7387" x="2128838" y="1658938"/>
          <p14:tracePt t="7394" x="2106613" y="1658938"/>
          <p14:tracePt t="7402" x="2095500" y="1647825"/>
          <p14:tracePt t="7410" x="2073275" y="1647825"/>
          <p14:tracePt t="7418" x="2062163" y="1647825"/>
          <p14:tracePt t="7427" x="2028825" y="1636713"/>
          <p14:tracePt t="7434" x="2006600" y="1625600"/>
          <p14:tracePt t="7441" x="1927225" y="1612900"/>
          <p14:tracePt t="7450" x="1849438" y="1601788"/>
          <p14:tracePt t="7458" x="1781175" y="1579563"/>
          <p14:tracePt t="7465" x="1725613" y="1579563"/>
          <p14:tracePt t="7473" x="1647825" y="1557338"/>
          <p14:tracePt t="7481" x="1568450" y="1535113"/>
          <p14:tracePt t="7490" x="1490663" y="1524000"/>
          <p14:tracePt t="7497" x="1411288" y="1490663"/>
          <p14:tracePt t="7505" x="1355725" y="1468438"/>
          <p14:tracePt t="7513" x="1300163" y="1446213"/>
          <p14:tracePt t="7521" x="1255713" y="1422400"/>
          <p14:tracePt t="7530" x="1244600" y="1411288"/>
          <p14:tracePt t="7538" x="1209675" y="1389063"/>
          <p14:tracePt t="7545" x="1187450" y="1377950"/>
          <p14:tracePt t="7553" x="1165225" y="1355725"/>
          <p14:tracePt t="7561" x="1154113" y="1344613"/>
          <p14:tracePt t="7569" x="1143000" y="1333500"/>
          <p14:tracePt t="7578" x="1131888" y="1322388"/>
          <p14:tracePt t="7586" x="1120775" y="1311275"/>
          <p14:tracePt t="7593" x="1109663" y="1311275"/>
          <p14:tracePt t="7603" x="1109663" y="1300163"/>
          <p14:tracePt t="7609" x="1098550" y="1300163"/>
          <p14:tracePt t="7626" x="1087438" y="1300163"/>
          <p14:tracePt t="7650" x="1087438" y="1289050"/>
          <p14:tracePt t="7707" x="1087438" y="1277938"/>
          <p14:tracePt t="7725" x="1087438" y="1266825"/>
          <p14:tracePt t="7739" x="1076325" y="1255713"/>
          <p14:tracePt t="7762" x="1076325" y="1244600"/>
          <p14:tracePt t="7812" x="1076325" y="1231900"/>
          <p14:tracePt t="9038" x="1076325" y="1220788"/>
          <p14:tracePt t="9053" x="1076325" y="1209675"/>
          <p14:tracePt t="9086" x="1076325" y="1198563"/>
          <p14:tracePt t="9151" x="1076325" y="1187450"/>
          <p14:tracePt t="9216" x="1065213" y="1187450"/>
          <p14:tracePt t="9231" x="1041400" y="1187450"/>
          <p14:tracePt t="9239" x="1030288" y="1198563"/>
          <p14:tracePt t="9246" x="1008063" y="1209675"/>
          <p14:tracePt t="9256" x="985838" y="1231900"/>
          <p14:tracePt t="9262" x="963613" y="1255713"/>
          <p14:tracePt t="9270" x="930275" y="1289050"/>
          <p14:tracePt t="9278" x="896938" y="1311275"/>
          <p14:tracePt t="9286" x="885825" y="1333500"/>
          <p14:tracePt t="9294" x="863600" y="1366838"/>
          <p14:tracePt t="9306" x="850900" y="1389063"/>
          <p14:tracePt t="9310" x="828675" y="1411288"/>
          <p14:tracePt t="9318" x="828675" y="1422400"/>
          <p14:tracePt t="9327" x="817563" y="1435100"/>
          <p14:tracePt t="9334" x="817563" y="1446213"/>
          <p14:tracePt t="9359" x="817563" y="1457325"/>
          <p14:tracePt t="9383" x="817563" y="1468438"/>
          <p14:tracePt t="9391" x="817563" y="1479550"/>
          <p14:tracePt t="9400" x="817563" y="1490663"/>
          <p14:tracePt t="9415" x="817563" y="1501775"/>
          <p14:tracePt t="9422" x="817563" y="1512888"/>
          <p14:tracePt t="9440" x="817563" y="1524000"/>
          <p14:tracePt t="9456" x="817563" y="1535113"/>
          <p14:tracePt t="9528" x="817563" y="1546225"/>
          <p14:tracePt t="9559" x="817563" y="1557338"/>
          <p14:tracePt t="9578" x="806450" y="1557338"/>
          <p14:tracePt t="9591" x="806450" y="1568450"/>
          <p14:tracePt t="9850" x="806450" y="1579563"/>
          <p14:tracePt t="9856" x="806450" y="1590675"/>
          <p14:tracePt t="9864" x="806450" y="1625600"/>
          <p14:tracePt t="9872" x="806450" y="1647825"/>
          <p14:tracePt t="9880" x="806450" y="1692275"/>
          <p14:tracePt t="9889" x="806450" y="1736725"/>
          <p14:tracePt t="9896" x="806450" y="1781175"/>
          <p14:tracePt t="9904" x="806450" y="1849438"/>
          <p14:tracePt t="9912" x="806450" y="1927225"/>
          <p14:tracePt t="9920" x="806450" y="1993900"/>
          <p14:tracePt t="9928" x="806450" y="2062163"/>
          <p14:tracePt t="9936" x="806450" y="2084388"/>
          <p14:tracePt t="9944" x="806450" y="2128838"/>
          <p14:tracePt t="9952" x="806450" y="2162175"/>
          <p14:tracePt t="9960" x="806450" y="2184400"/>
          <p14:tracePt t="9968" x="806450" y="2197100"/>
          <p14:tracePt t="9976" x="806450" y="2208213"/>
          <p14:tracePt t="10048" x="806450" y="2219325"/>
          <p14:tracePt t="10081" x="806450" y="2230438"/>
          <p14:tracePt t="10089" x="806450" y="2241550"/>
          <p14:tracePt t="10097" x="806450" y="2252663"/>
          <p14:tracePt t="10104" x="806450" y="2263775"/>
          <p14:tracePt t="10112" x="806450" y="2286000"/>
          <p14:tracePt t="10120" x="817563" y="2319338"/>
          <p14:tracePt t="10128" x="817563" y="2352675"/>
          <p14:tracePt t="10136" x="828675" y="2409825"/>
          <p14:tracePt t="10144" x="828675" y="2454275"/>
          <p14:tracePt t="10152" x="839788" y="2509838"/>
          <p14:tracePt t="10160" x="850900" y="2543175"/>
          <p14:tracePt t="10168" x="863600" y="2589213"/>
          <p14:tracePt t="10177" x="863600" y="2622550"/>
          <p14:tracePt t="10184" x="874713" y="2644775"/>
          <p14:tracePt t="10192" x="874713" y="2667000"/>
          <p14:tracePt t="10200" x="874713" y="2678113"/>
          <p14:tracePt t="10209" x="885825" y="2678113"/>
          <p14:tracePt t="10216" x="885825" y="2689225"/>
          <p14:tracePt t="10234" x="885825" y="2700338"/>
          <p14:tracePt t="10250" x="896938" y="2700338"/>
          <p14:tracePt t="10291" x="908050" y="2700338"/>
          <p14:tracePt t="10306" x="919163" y="2711450"/>
          <p14:tracePt t="10322" x="930275" y="2711450"/>
          <p14:tracePt t="10331" x="941388" y="2711450"/>
          <p14:tracePt t="10337" x="952500" y="2722563"/>
          <p14:tracePt t="10345" x="974725" y="2722563"/>
          <p14:tracePt t="10353" x="1019175" y="2722563"/>
          <p14:tracePt t="10361" x="1143000" y="2733675"/>
          <p14:tracePt t="10369" x="1311275" y="2755900"/>
          <p14:tracePt t="10377" x="1535113" y="2824163"/>
          <p14:tracePt t="10385" x="2062163" y="3014663"/>
          <p14:tracePt t="10393" x="2263775" y="3125788"/>
          <p14:tracePt t="10401" x="2981325" y="3462338"/>
          <p14:tracePt t="10409" x="3182938" y="3586163"/>
          <p14:tracePt t="10417" x="3552825" y="3787775"/>
          <p14:tracePt t="10619" x="3563938" y="3798888"/>
          <p14:tracePt t="10628" x="3575050" y="3821113"/>
          <p14:tracePt t="10634" x="3597275" y="3832225"/>
          <p14:tracePt t="10642" x="3619500" y="3854450"/>
          <p14:tracePt t="10650" x="3630613" y="3876675"/>
          <p14:tracePt t="10658" x="3652838" y="3887788"/>
          <p14:tracePt t="10665" x="3663950" y="3898900"/>
          <p14:tracePt t="10673" x="3675063" y="3898900"/>
          <p14:tracePt t="10690" x="3675063" y="3911600"/>
          <p14:tracePt t="10722" x="3686175" y="3911600"/>
          <p14:tracePt t="10730" x="3708400" y="3911600"/>
          <p14:tracePt t="10738" x="3732213" y="3911600"/>
          <p14:tracePt t="10746" x="3765550" y="3933825"/>
          <p14:tracePt t="10754" x="3810000" y="3967163"/>
          <p14:tracePt t="10761" x="3865563" y="4011613"/>
          <p14:tracePt t="10770" x="3922713" y="4056063"/>
          <p14:tracePt t="10778" x="3944938" y="4067175"/>
          <p14:tracePt t="10787" x="3978275" y="4102100"/>
          <p14:tracePt t="10794" x="4000500" y="4124325"/>
          <p14:tracePt t="10803" x="4022725" y="4135438"/>
          <p14:tracePt t="10809" x="4033838" y="4146550"/>
          <p14:tracePt t="10818" x="4033838" y="4157663"/>
          <p14:tracePt t="10825" x="4044950" y="4168775"/>
          <p14:tracePt t="10851" x="4044950" y="4179888"/>
          <p14:tracePt t="10867" x="4033838" y="4179888"/>
          <p14:tracePt t="10883" x="4033838" y="4191000"/>
          <p14:tracePt t="10956" x="4022725" y="4168775"/>
          <p14:tracePt t="11021" x="4022725" y="4102100"/>
          <p14:tracePt t="11027" x="4022725" y="4011613"/>
          <p14:tracePt t="11037" x="4044950" y="3911600"/>
          <p14:tracePt t="11043" x="4078288" y="3798888"/>
          <p14:tracePt t="11052" x="4113213" y="3721100"/>
          <p14:tracePt t="11058" x="4157663" y="3608388"/>
          <p14:tracePt t="11066" x="4213225" y="3530600"/>
          <p14:tracePt t="11074" x="4268788" y="3429000"/>
          <p14:tracePt t="11083" x="4403725" y="3216275"/>
          <p14:tracePt t="11091" x="4560888" y="2981325"/>
          <p14:tracePt t="11099" x="4897438" y="2532063"/>
          <p14:tracePt t="11108" x="5165725" y="2208213"/>
          <p14:tracePt t="11115" x="5468938" y="1871663"/>
          <p14:tracePt t="11124" x="5816600" y="1490663"/>
          <p14:tracePt t="11131" x="6107113" y="1231900"/>
          <p14:tracePt t="11140" x="6308725" y="1087438"/>
          <p14:tracePt t="11147" x="6454775" y="952500"/>
          <p14:tracePt t="11154" x="6565900" y="850900"/>
          <p14:tracePt t="11163" x="6634163" y="773113"/>
          <p14:tracePt t="11175" x="6769100" y="627063"/>
          <p14:tracePt t="11179" x="6858000" y="538163"/>
          <p14:tracePt t="11187" x="6913563" y="469900"/>
          <p14:tracePt t="11196" x="6959600" y="436563"/>
          <p14:tracePt t="11203" x="6970713" y="414338"/>
          <p14:tracePt t="11212" x="6981825" y="392113"/>
          <p14:tracePt t="11219" x="6981825" y="381000"/>
          <p14:tracePt t="11413" x="6981825" y="358775"/>
          <p14:tracePt t="11420" x="6981825" y="303213"/>
          <p14:tracePt t="11430" x="7004050" y="234950"/>
          <p14:tracePt t="11436" x="7037388" y="157163"/>
          <p14:tracePt t="11444" x="7081838" y="77788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Observations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As the frequency of w1 goes up (100s to 1000s in our datasets), the binomial tail grows more different from </a:t>
            </a:r>
            <a:r>
              <a:rPr lang="en-US" dirty="0" err="1"/>
              <a:t>pmi</a:t>
            </a:r>
            <a:r>
              <a:rPr lang="en-US" dirty="0"/>
              <a:t> and its variants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And it ranks better terms (with higher co-occurrences) on top to discover common phrases such as ‘what if’ and “as soon as”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Binomial is more robust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Note: the binomial can be ‘queried’ with any prior/probability</a:t>
            </a:r>
          </a:p>
        </p:txBody>
      </p:sp>
    </p:spTree>
    <p:extLst>
      <p:ext uri="{BB962C8B-B14F-4D97-AF65-F5344CB8AC3E}">
        <p14:creationId xmlns:p14="http://schemas.microsoft.com/office/powerpoint/2010/main" val="7127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48"/>
    </mc:Choice>
    <mc:Fallback xmlns="">
      <p:transition spd="slow" advTm="1564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Weighting (Document Representation)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</a:pPr>
                <a:r>
                  <a:rPr lang="en-US" dirty="0"/>
                  <a:t>Term weighting (doc representation) is a basic initial step that affects down stream: search and retrieval, dimensionality reduction, clustering &amp; classification,  ..</a:t>
                </a: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</a:pPr>
                <a:r>
                  <a:rPr lang="en-US" dirty="0" err="1"/>
                  <a:t>Tfidf</a:t>
                </a:r>
                <a:r>
                  <a:rPr lang="en-US" dirty="0"/>
                  <a:t> is often used (term frequency inverse doc. frequency) (improves over simpler </a:t>
                </a:r>
                <a:r>
                  <a:rPr lang="en-US" dirty="0" err="1"/>
                  <a:t>boolean</a:t>
                </a:r>
                <a:r>
                  <a:rPr lang="en-US" dirty="0"/>
                  <a:t> or </a:t>
                </a:r>
                <a:r>
                  <a:rPr lang="en-US" dirty="0" err="1"/>
                  <a:t>tf</a:t>
                </a:r>
                <a:r>
                  <a:rPr lang="en-US" dirty="0"/>
                  <a:t>, etc., </a:t>
                </a:r>
                <a:r>
                  <a:rPr lang="en-US" dirty="0" err="1"/>
                  <a:t>eg</a:t>
                </a:r>
                <a:r>
                  <a:rPr lang="en-US" dirty="0"/>
                  <a:t> for clustering)</a:t>
                </a: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</a:pPr>
                <a:r>
                  <a:rPr lang="en-US" dirty="0"/>
                  <a:t>Can use the binomial tail (as efficient), several </a:t>
                </a:r>
                <a:r>
                  <a:rPr lang="en-US" dirty="0" err="1"/>
                  <a:t>modling</a:t>
                </a:r>
                <a:r>
                  <a:rPr lang="en-US" dirty="0"/>
                  <a:t> choices, weight each term by:</a:t>
                </a:r>
              </a:p>
              <a:p>
                <a:pPr marL="939800" lvl="1" indent="-342900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en-US" dirty="0"/>
                  <a:t>Tail( F(w) / N, |d|, F(w, d)  )   (Document view), use the binomial score (negative log)</a:t>
                </a:r>
              </a:p>
              <a:p>
                <a:pPr marL="939800" lvl="1" indent="-342900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en-US" dirty="0"/>
                  <a:t>Tail(  |d| / N, F(w), F(w, d)  )   (Term view), use the binomial score (negative log)</a:t>
                </a:r>
              </a:p>
              <a:p>
                <a:pPr marL="939800" lvl="1" indent="-342900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en-US" dirty="0"/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F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/|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 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ie</a:t>
                </a:r>
                <a:r>
                  <a:rPr lang="en-US" dirty="0"/>
                  <a:t> use intensity, e.g. from doc view, </a:t>
                </a:r>
                <a:r>
                  <a:rPr lang="en-US" b="1" i="1" u="sng" dirty="0"/>
                  <a:t>after filtering </a:t>
                </a:r>
                <a:r>
                  <a:rPr lang="en-US" dirty="0"/>
                  <a:t>by tail thresh, </a:t>
                </a:r>
                <a:r>
                  <a:rPr lang="en-US" dirty="0" err="1"/>
                  <a:t>ie</a:t>
                </a:r>
                <a:r>
                  <a:rPr lang="en-US" dirty="0"/>
                  <a:t> a confidence thresh)</a:t>
                </a:r>
              </a:p>
              <a:p>
                <a:pPr marL="939800" lvl="1" indent="-342900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5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78"/>
    </mc:Choice>
    <mc:Fallback xmlns="">
      <p:transition spd="slow" advTm="36878"/>
    </mc:Fallback>
  </mc:AlternateContent>
  <p:extLst>
    <p:ext uri="{3A86A75C-4F4B-4683-9AE1-C65F6400EC91}">
      <p14:laserTraceLst xmlns:p14="http://schemas.microsoft.com/office/powerpoint/2010/main">
        <p14:tracePtLst>
          <p14:tracePt t="11735" x="1838325" y="5121275"/>
          <p14:tracePt t="11741" x="1816100" y="5054600"/>
          <p14:tracePt t="11748" x="1792288" y="4997450"/>
          <p14:tracePt t="11756" x="1781175" y="4930775"/>
          <p14:tracePt t="11764" x="1758950" y="4864100"/>
          <p14:tracePt t="11771" x="1736725" y="4806950"/>
          <p14:tracePt t="11779" x="1725613" y="4729163"/>
          <p14:tracePt t="11787" x="1714500" y="4605338"/>
          <p14:tracePt t="11796" x="1703388" y="4527550"/>
          <p14:tracePt t="11803" x="1703388" y="4483100"/>
          <p14:tracePt t="11812" x="1703388" y="4381500"/>
          <p14:tracePt t="11819" x="1703388" y="4292600"/>
          <p14:tracePt t="11829" x="1703388" y="4213225"/>
          <p14:tracePt t="11835" x="1703388" y="4124325"/>
          <p14:tracePt t="11846" x="1703388" y="4044950"/>
          <p14:tracePt t="11851" x="1714500" y="4022725"/>
          <p14:tracePt t="11861" x="1714500" y="3967163"/>
          <p14:tracePt t="11868" x="1725613" y="3922713"/>
          <p14:tracePt t="11878" x="1725613" y="3898900"/>
          <p14:tracePt t="11883" x="1736725" y="3876675"/>
          <p14:tracePt t="11895" x="1736725" y="3865563"/>
          <p14:tracePt t="11899" x="1736725" y="3843338"/>
          <p14:tracePt t="11915" x="1747838" y="3832225"/>
          <p14:tracePt t="11946" x="1747838" y="3821113"/>
          <p14:tracePt t="13769" x="1736725" y="3821113"/>
          <p14:tracePt t="13785" x="1725613" y="3821113"/>
          <p14:tracePt t="13793" x="1703388" y="3821113"/>
          <p14:tracePt t="13800" x="1692275" y="3821113"/>
          <p14:tracePt t="13808" x="1670050" y="3821113"/>
          <p14:tracePt t="13816" x="1647825" y="3821113"/>
          <p14:tracePt t="13824" x="1625600" y="3810000"/>
          <p14:tracePt t="13832" x="1612900" y="3810000"/>
          <p14:tracePt t="13840" x="1590675" y="3810000"/>
          <p14:tracePt t="13848" x="1568450" y="3810000"/>
          <p14:tracePt t="13856" x="1557338" y="3810000"/>
          <p14:tracePt t="13865" x="1546225" y="3810000"/>
          <p14:tracePt t="13872" x="1524000" y="3798888"/>
          <p14:tracePt t="13881" x="1512888" y="3798888"/>
          <p14:tracePt t="13888" x="1501775" y="3798888"/>
          <p14:tracePt t="13897" x="1479550" y="3787775"/>
          <p14:tracePt t="13912" x="1457325" y="3776663"/>
          <p14:tracePt t="13920" x="1446213" y="3765550"/>
          <p14:tracePt t="13928" x="1422400" y="3754438"/>
          <p14:tracePt t="13936" x="1400175" y="3743325"/>
          <p14:tracePt t="13944" x="1377950" y="3721100"/>
          <p14:tracePt t="13952" x="1355725" y="3697288"/>
          <p14:tracePt t="13960" x="1344613" y="3686175"/>
          <p14:tracePt t="13968" x="1322388" y="3675063"/>
          <p14:tracePt t="13976" x="1300163" y="3652838"/>
          <p14:tracePt t="13984" x="1289050" y="3641725"/>
          <p14:tracePt t="13992" x="1277938" y="3630613"/>
          <p14:tracePt t="14000" x="1255713" y="3619500"/>
          <p14:tracePt t="14008" x="1244600" y="3608388"/>
          <p14:tracePt t="14016" x="1231900" y="3597275"/>
          <p14:tracePt t="14024" x="1209675" y="3575050"/>
          <p14:tracePt t="14032" x="1176338" y="3563938"/>
          <p14:tracePt t="14040" x="1154113" y="3541713"/>
          <p14:tracePt t="14048" x="1131888" y="3530600"/>
          <p14:tracePt t="14056" x="1120775" y="3517900"/>
          <p14:tracePt t="14065" x="1087438" y="3506788"/>
          <p14:tracePt t="14072" x="1065213" y="3484563"/>
          <p14:tracePt t="14082" x="1041400" y="3484563"/>
          <p14:tracePt t="14088" x="1019175" y="3473450"/>
          <p14:tracePt t="14098" x="1008063" y="3462338"/>
          <p14:tracePt t="14104" x="996950" y="3451225"/>
          <p14:tracePt t="14114" x="985838" y="3451225"/>
          <p14:tracePt t="14120" x="974725" y="3451225"/>
          <p14:tracePt t="14131" x="974725" y="3440113"/>
          <p14:tracePt t="14136" x="963613" y="3440113"/>
          <p14:tracePt t="14147" x="952500" y="3440113"/>
          <p14:tracePt t="14161" x="941388" y="3429000"/>
          <p14:tracePt t="14169" x="930275" y="3429000"/>
          <p14:tracePt t="14182" x="919163" y="3429000"/>
          <p14:tracePt t="14188" x="908050" y="3429000"/>
          <p14:tracePt t="14193" x="896938" y="3417888"/>
          <p14:tracePt t="14200" x="885825" y="3417888"/>
          <p14:tracePt t="14209" x="874713" y="3417888"/>
          <p14:tracePt t="14217" x="863600" y="3417888"/>
          <p14:tracePt t="14225" x="850900" y="3406775"/>
          <p14:tracePt t="14233" x="839788" y="3406775"/>
          <p14:tracePt t="14241" x="828675" y="3406775"/>
          <p14:tracePt t="14257" x="817563" y="3406775"/>
          <p14:tracePt t="14265" x="817563" y="3395663"/>
          <p14:tracePt t="14273" x="806450" y="3395663"/>
          <p14:tracePt t="14289" x="795338" y="3395663"/>
          <p14:tracePt t="14322" x="784225" y="3395663"/>
          <p14:tracePt t="14329" x="784225" y="3384550"/>
          <p14:tracePt t="18644" x="784225" y="3395663"/>
          <p14:tracePt t="18725" x="773113" y="3395663"/>
          <p14:tracePt t="18732" x="773113" y="3406775"/>
          <p14:tracePt t="18772" x="773113" y="3417888"/>
          <p14:tracePt t="18798" x="773113" y="3429000"/>
          <p14:tracePt t="18820" x="773113" y="3440113"/>
          <p14:tracePt t="18837" x="773113" y="3451225"/>
          <p14:tracePt t="18854" x="773113" y="3462338"/>
          <p14:tracePt t="18876" x="773113" y="3473450"/>
          <p14:tracePt t="19038" x="784225" y="3484563"/>
          <p14:tracePt t="19046" x="795338" y="3484563"/>
          <p14:tracePt t="19052" x="806450" y="3495675"/>
          <p14:tracePt t="19061" x="817563" y="3506788"/>
          <p14:tracePt t="19067" x="828675" y="3506788"/>
          <p14:tracePt t="19078" x="839788" y="3517900"/>
          <p14:tracePt t="19083" x="839788" y="3530600"/>
          <p14:tracePt t="19100" x="850900" y="3530600"/>
          <p14:tracePt t="19118" x="850900" y="3541713"/>
          <p14:tracePt t="19134" x="863600" y="3541713"/>
          <p14:tracePt t="19198" x="874713" y="3541713"/>
          <p14:tracePt t="19204" x="885825" y="3541713"/>
          <p14:tracePt t="19230" x="896938" y="3541713"/>
          <p14:tracePt t="19261" x="908050" y="3541713"/>
          <p14:tracePt t="19318" x="919163" y="3541713"/>
          <p14:tracePt t="19431" x="908050" y="3541713"/>
          <p14:tracePt t="19445" x="896938" y="3541713"/>
          <p14:tracePt t="19461" x="885825" y="3541713"/>
          <p14:tracePt t="19469" x="874713" y="3541713"/>
          <p14:tracePt t="19478" x="850900" y="3541713"/>
          <p14:tracePt t="19495" x="828675" y="3541713"/>
          <p14:tracePt t="19500" x="817563" y="3541713"/>
          <p14:tracePt t="19509" x="806450" y="3541713"/>
          <p14:tracePt t="19517" x="795338" y="3541713"/>
          <p14:tracePt t="19525" x="784225" y="3541713"/>
          <p14:tracePt t="19533" x="773113" y="3541713"/>
          <p14:tracePt t="19556" x="762000" y="3541713"/>
          <p14:tracePt t="19622" x="773113" y="3541713"/>
          <p14:tracePt t="19637" x="784225" y="3541713"/>
          <p14:tracePt t="19645" x="795338" y="3541713"/>
          <p14:tracePt t="19661" x="806450" y="3541713"/>
          <p14:tracePt t="19669" x="817563" y="3541713"/>
          <p14:tracePt t="19677" x="839788" y="3541713"/>
          <p14:tracePt t="19685" x="850900" y="3541713"/>
          <p14:tracePt t="19693" x="874713" y="3541713"/>
          <p14:tracePt t="19702" x="896938" y="3541713"/>
          <p14:tracePt t="19709" x="930275" y="3541713"/>
          <p14:tracePt t="19717" x="963613" y="3541713"/>
          <p14:tracePt t="19725" x="996950" y="3541713"/>
          <p14:tracePt t="19733" x="1019175" y="3541713"/>
          <p14:tracePt t="19741" x="1054100" y="3541713"/>
          <p14:tracePt t="19751" x="1076325" y="3541713"/>
          <p14:tracePt t="19757" x="1098550" y="3541713"/>
          <p14:tracePt t="19765" x="1109663" y="3541713"/>
          <p14:tracePt t="19773" x="1131888" y="3541713"/>
          <p14:tracePt t="19790" x="1143000" y="3541713"/>
          <p14:tracePt t="19888" x="1131888" y="3541713"/>
          <p14:tracePt t="19894" x="1120775" y="3541713"/>
          <p14:tracePt t="19901" x="1109663" y="3541713"/>
          <p14:tracePt t="19910" x="1098550" y="3541713"/>
          <p14:tracePt t="19918" x="1087438" y="3541713"/>
          <p14:tracePt t="19926" x="1065213" y="3541713"/>
          <p14:tracePt t="19934" x="1054100" y="3541713"/>
          <p14:tracePt t="19946" x="1041400" y="3541713"/>
          <p14:tracePt t="19950" x="1030288" y="3541713"/>
          <p14:tracePt t="19958" x="1019175" y="3541713"/>
          <p14:tracePt t="19967" x="1008063" y="3541713"/>
          <p14:tracePt t="19974" x="996950" y="3541713"/>
          <p14:tracePt t="19990" x="985838" y="3541713"/>
          <p14:tracePt t="19998" x="974725" y="3541713"/>
          <p14:tracePt t="20022" x="963613" y="3541713"/>
          <p14:tracePt t="22958" x="963613" y="3552825"/>
          <p14:tracePt t="23047" x="963613" y="3563938"/>
          <p14:tracePt t="23215" x="974725" y="3563938"/>
          <p14:tracePt t="23255" x="985838" y="3563938"/>
          <p14:tracePt t="23269" x="996950" y="3575050"/>
          <p14:tracePt t="23277" x="1008063" y="3575050"/>
          <p14:tracePt t="23285" x="1019175" y="3575050"/>
          <p14:tracePt t="23301" x="1030288" y="3575050"/>
          <p14:tracePt t="23309" x="1041400" y="3575050"/>
          <p14:tracePt t="23317" x="1054100" y="3586163"/>
          <p14:tracePt t="23325" x="1076325" y="3586163"/>
          <p14:tracePt t="23333" x="1098550" y="3586163"/>
          <p14:tracePt t="23341" x="1109663" y="3586163"/>
          <p14:tracePt t="23349" x="1131888" y="3586163"/>
          <p14:tracePt t="23357" x="1154113" y="3586163"/>
          <p14:tracePt t="23365" x="1187450" y="3597275"/>
          <p14:tracePt t="23373" x="1198563" y="3597275"/>
          <p14:tracePt t="23381" x="1220788" y="3597275"/>
          <p14:tracePt t="23389" x="1231900" y="3597275"/>
          <p14:tracePt t="23398" x="1244600" y="3597275"/>
          <p14:tracePt t="23406" x="1255713" y="3597275"/>
          <p14:tracePt t="23414" x="1266825" y="3597275"/>
          <p14:tracePt t="23448" x="1277938" y="3597275"/>
          <p14:tracePt t="24025" x="1300163" y="3597275"/>
          <p14:tracePt t="24032" x="1333500" y="3597275"/>
          <p14:tracePt t="24039" x="1366838" y="3597275"/>
          <p14:tracePt t="24047" x="1400175" y="3597275"/>
          <p14:tracePt t="24055" x="1435100" y="3597275"/>
          <p14:tracePt t="24064" x="1501775" y="3586163"/>
          <p14:tracePt t="24071" x="1557338" y="3586163"/>
          <p14:tracePt t="24079" x="1590675" y="3586163"/>
          <p14:tracePt t="24087" x="1625600" y="3586163"/>
          <p14:tracePt t="24095" x="1658938" y="3575050"/>
          <p14:tracePt t="24103" x="1692275" y="3575050"/>
          <p14:tracePt t="24111" x="1714500" y="3575050"/>
          <p14:tracePt t="24123" x="1736725" y="3575050"/>
          <p14:tracePt t="24127" x="1747838" y="3563938"/>
          <p14:tracePt t="24135" x="1758950" y="3563938"/>
          <p14:tracePt t="24144" x="1770063" y="3563938"/>
          <p14:tracePt t="24151" x="1781175" y="3563938"/>
          <p14:tracePt t="24160" x="1803400" y="3563938"/>
          <p14:tracePt t="24167" x="1816100" y="3563938"/>
          <p14:tracePt t="24175" x="1827213" y="3563938"/>
          <p14:tracePt t="24183" x="1838325" y="3563938"/>
          <p14:tracePt t="24191" x="1849438" y="3563938"/>
          <p14:tracePt t="24199" x="1860550" y="3552825"/>
          <p14:tracePt t="24207" x="1871663" y="3552825"/>
          <p14:tracePt t="24215" x="1882775" y="3552825"/>
          <p14:tracePt t="24223" x="1893888" y="3552825"/>
          <p14:tracePt t="24239" x="1905000" y="3552825"/>
          <p14:tracePt t="24247" x="1905000" y="3541713"/>
          <p14:tracePt t="24256" x="1916113" y="3541713"/>
          <p14:tracePt t="24280" x="1927225" y="3541713"/>
          <p14:tracePt t="24287" x="1927225" y="3530600"/>
          <p14:tracePt t="24303" x="1938338" y="3530600"/>
          <p14:tracePt t="24328" x="1949450" y="3517900"/>
          <p14:tracePt t="24545" x="1938338" y="3517900"/>
          <p14:tracePt t="24553" x="1927225" y="3517900"/>
          <p14:tracePt t="24560" x="1916113" y="3517900"/>
          <p14:tracePt t="24568" x="1905000" y="3517900"/>
          <p14:tracePt t="24576" x="1893888" y="3517900"/>
          <p14:tracePt t="24584" x="1871663" y="3517900"/>
          <p14:tracePt t="24592" x="1838325" y="3517900"/>
          <p14:tracePt t="24600" x="1803400" y="3530600"/>
          <p14:tracePt t="24608" x="1758950" y="3530600"/>
          <p14:tracePt t="24616" x="1703388" y="3541713"/>
          <p14:tracePt t="24624" x="1647825" y="3541713"/>
          <p14:tracePt t="24632" x="1601788" y="3552825"/>
          <p14:tracePt t="24643" x="1568450" y="3552825"/>
          <p14:tracePt t="24647" x="1535113" y="3552825"/>
          <p14:tracePt t="24656" x="1501775" y="3563938"/>
          <p14:tracePt t="24664" x="1468438" y="3563938"/>
          <p14:tracePt t="24671" x="1446213" y="3563938"/>
          <p14:tracePt t="24681" x="1422400" y="3563938"/>
          <p14:tracePt t="24687" x="1411288" y="3563938"/>
          <p14:tracePt t="24705" x="1400175" y="3575050"/>
          <p14:tracePt t="24720" x="1389063" y="3575050"/>
          <p14:tracePt t="24745" x="1389063" y="3586163"/>
          <p14:tracePt t="24752" x="1377950" y="3586163"/>
          <p14:tracePt t="24768" x="1366838" y="3586163"/>
          <p14:tracePt t="24776" x="1355725" y="3597275"/>
          <p14:tracePt t="24792" x="1344613" y="3608388"/>
          <p14:tracePt t="24800" x="1333500" y="3608388"/>
          <p14:tracePt t="24808" x="1322388" y="3619500"/>
          <p14:tracePt t="24816" x="1311275" y="3619500"/>
          <p14:tracePt t="24824" x="1300163" y="3630613"/>
          <p14:tracePt t="24832" x="1289050" y="3641725"/>
          <p14:tracePt t="24840" x="1277938" y="3652838"/>
          <p14:tracePt t="24849" x="1255713" y="3652838"/>
          <p14:tracePt t="24857" x="1244600" y="3663950"/>
          <p14:tracePt t="24865" x="1220788" y="3686175"/>
          <p14:tracePt t="24873" x="1209675" y="3697288"/>
          <p14:tracePt t="24881" x="1198563" y="3697288"/>
          <p14:tracePt t="24889" x="1187450" y="3708400"/>
          <p14:tracePt t="24901" x="1176338" y="3721100"/>
          <p14:tracePt t="24906" x="1165225" y="3732213"/>
          <p14:tracePt t="24913" x="1154113" y="3743325"/>
          <p14:tracePt t="24929" x="1143000" y="3754438"/>
          <p14:tracePt t="24939" x="1143000" y="3765550"/>
          <p14:tracePt t="24945" x="1131888" y="3765550"/>
          <p14:tracePt t="24953" x="1131888" y="3776663"/>
          <p14:tracePt t="24960" x="1120775" y="3776663"/>
          <p14:tracePt t="24968" x="1120775" y="3787775"/>
          <p14:tracePt t="24986" x="1109663" y="3787775"/>
          <p14:tracePt t="25003" x="1109663" y="3798888"/>
          <p14:tracePt t="25091" x="1109663" y="3810000"/>
          <p14:tracePt t="25131" x="1109663" y="3821113"/>
          <p14:tracePt t="25155" x="1109663" y="3832225"/>
          <p14:tracePt t="25171" x="1109663" y="3843338"/>
          <p14:tracePt t="25187" x="1109663" y="3854450"/>
          <p14:tracePt t="25202" x="1109663" y="3865563"/>
          <p14:tracePt t="25227" x="1109663" y="3876675"/>
          <p14:tracePt t="25260" x="1109663" y="3887788"/>
          <p14:tracePt t="25324" x="1120775" y="3887788"/>
          <p14:tracePt t="25340" x="1120775" y="3898900"/>
          <p14:tracePt t="25354" x="1131888" y="3898900"/>
          <p14:tracePt t="25372" x="1131888" y="3911600"/>
          <p14:tracePt t="25378" x="1143000" y="3911600"/>
          <p14:tracePt t="25403" x="1143000" y="3922713"/>
          <p14:tracePt t="25410" x="1154113" y="3922713"/>
          <p14:tracePt t="25467" x="1165225" y="3922713"/>
          <p14:tracePt t="25732" x="1176338" y="3922713"/>
          <p14:tracePt t="25739" x="1209675" y="3922713"/>
          <p14:tracePt t="25749" x="1255713" y="3922713"/>
          <p14:tracePt t="25755" x="1322388" y="3922713"/>
          <p14:tracePt t="25763" x="1366838" y="3922713"/>
          <p14:tracePt t="25771" x="1435100" y="3922713"/>
          <p14:tracePt t="25778" x="1501775" y="3922713"/>
          <p14:tracePt t="25787" x="1535113" y="3922713"/>
          <p14:tracePt t="25794" x="1579563" y="3922713"/>
          <p14:tracePt t="25802" x="1612900" y="3922713"/>
          <p14:tracePt t="25810" x="1636713" y="3922713"/>
          <p14:tracePt t="25819" x="1658938" y="3922713"/>
          <p14:tracePt t="25826" x="1670050" y="3922713"/>
          <p14:tracePt t="25852" x="1681163" y="3922713"/>
          <p14:tracePt t="25917" x="1670050" y="3922713"/>
          <p14:tracePt t="25940" x="1658938" y="3922713"/>
          <p14:tracePt t="25957" x="1647825" y="3922713"/>
          <p14:tracePt t="25964" x="1636713" y="3922713"/>
          <p14:tracePt t="25980" x="1612900" y="3922713"/>
          <p14:tracePt t="25987" x="1601788" y="3922713"/>
          <p14:tracePt t="25995" x="1590675" y="3922713"/>
          <p14:tracePt t="26003" x="1568450" y="3922713"/>
          <p14:tracePt t="26011" x="1557338" y="3922713"/>
          <p14:tracePt t="26019" x="1535113" y="3922713"/>
          <p14:tracePt t="26027" x="1524000" y="3922713"/>
          <p14:tracePt t="26035" x="1501775" y="3922713"/>
          <p14:tracePt t="26043" x="1479550" y="3922713"/>
          <p14:tracePt t="26051" x="1468438" y="3922713"/>
          <p14:tracePt t="26063" x="1446213" y="3922713"/>
          <p14:tracePt t="26067" x="1435100" y="3922713"/>
          <p14:tracePt t="26075" x="1411288" y="3922713"/>
          <p14:tracePt t="26085" x="1400175" y="3922713"/>
          <p14:tracePt t="26091" x="1389063" y="3922713"/>
          <p14:tracePt t="26101" x="1366838" y="3922713"/>
          <p14:tracePt t="26107" x="1333500" y="3922713"/>
          <p14:tracePt t="26115" x="1311275" y="3933825"/>
          <p14:tracePt t="26123" x="1300163" y="3933825"/>
          <p14:tracePt t="26131" x="1266825" y="3933825"/>
          <p14:tracePt t="26139" x="1244600" y="3933825"/>
          <p14:tracePt t="26153" x="1231900" y="3944938"/>
          <p14:tracePt t="26158" x="1209675" y="3944938"/>
          <p14:tracePt t="26163" x="1187450" y="3956050"/>
          <p14:tracePt t="26173" x="1176338" y="3956050"/>
          <p14:tracePt t="26180" x="1165225" y="3956050"/>
          <p14:tracePt t="26188" x="1154113" y="3956050"/>
          <p14:tracePt t="26204" x="1143000" y="3956050"/>
          <p14:tracePt t="26221" x="1131888" y="3956050"/>
          <p14:tracePt t="26245" x="1120775" y="3956050"/>
          <p14:tracePt t="26326" x="1109663" y="3956050"/>
          <p14:tracePt t="26406" x="1098550" y="3956050"/>
          <p14:tracePt t="26446" x="1087438" y="3956050"/>
          <p14:tracePt t="26477" x="1076325" y="3956050"/>
          <p14:tracePt t="26510" x="1065213" y="3956050"/>
          <p14:tracePt t="26526" x="1054100" y="3956050"/>
          <p14:tracePt t="26541" x="1041400" y="3956050"/>
          <p14:tracePt t="26557" x="1030288" y="3956050"/>
          <p14:tracePt t="26564" x="1019175" y="3956050"/>
          <p14:tracePt t="26581" x="1008063" y="3956050"/>
          <p14:tracePt t="26588" x="1008063" y="3944938"/>
          <p14:tracePt t="26605" x="996950" y="3944938"/>
          <p14:tracePt t="26662" x="985838" y="3944938"/>
          <p14:tracePt t="26709" x="985838" y="3933825"/>
          <p14:tracePt t="26775" x="974725" y="3933825"/>
          <p14:tracePt t="26806" x="963613" y="3933825"/>
          <p14:tracePt t="26813" x="963613" y="3922713"/>
          <p14:tracePt t="26831" x="952500" y="3922713"/>
          <p14:tracePt t="26854" x="941388" y="3911600"/>
          <p14:tracePt t="26861" x="930275" y="3911600"/>
          <p14:tracePt t="26877" x="919163" y="3911600"/>
          <p14:tracePt t="26885" x="919163" y="3898900"/>
          <p14:tracePt t="26895" x="908050" y="3898900"/>
          <p14:tracePt t="26919" x="896938" y="3898900"/>
          <p14:tracePt t="26942" x="885825" y="3898900"/>
          <p14:tracePt t="26999" x="885825" y="3887788"/>
          <p14:tracePt t="27006" x="874713" y="3887788"/>
          <p14:tracePt t="27208" x="863600" y="3887788"/>
          <p14:tracePt t="27240" x="850900" y="3887788"/>
          <p14:tracePt t="27263" x="839788" y="3887788"/>
          <p14:tracePt t="27287" x="828675" y="3887788"/>
          <p14:tracePt t="27320" x="817563" y="3887788"/>
          <p14:tracePt t="27376" x="806450" y="3887788"/>
          <p14:tracePt t="27536" x="817563" y="3887788"/>
          <p14:tracePt t="27881" x="828675" y="3887788"/>
          <p14:tracePt t="27905" x="828675" y="3898900"/>
          <p14:tracePt t="27962" x="839788" y="3898900"/>
          <p14:tracePt t="27993" x="850900" y="3898900"/>
          <p14:tracePt t="28002" x="850900" y="3911600"/>
          <p14:tracePt t="28007" x="863600" y="3911600"/>
          <p14:tracePt t="28017" x="885825" y="3911600"/>
          <p14:tracePt t="28024" x="896938" y="3911600"/>
          <p14:tracePt t="28031" x="919163" y="3911600"/>
          <p14:tracePt t="28039" x="941388" y="3922713"/>
          <p14:tracePt t="28047" x="974725" y="3922713"/>
          <p14:tracePt t="28056" x="985838" y="3922713"/>
          <p14:tracePt t="28064" x="1019175" y="3922713"/>
          <p14:tracePt t="28072" x="1030288" y="3922713"/>
          <p14:tracePt t="28080" x="1054100" y="3922713"/>
          <p14:tracePt t="28089" x="1076325" y="3922713"/>
          <p14:tracePt t="28096" x="1087438" y="3933825"/>
          <p14:tracePt t="28104" x="1098550" y="3933825"/>
          <p14:tracePt t="28112" x="1109663" y="3933825"/>
          <p14:tracePt t="28127" x="1120775" y="3933825"/>
          <p14:tracePt t="28144" x="1131888" y="3933825"/>
          <p14:tracePt t="28674" x="1131888" y="3944938"/>
          <p14:tracePt t="28715" x="1120775" y="3944938"/>
          <p14:tracePt t="28746" x="1109663" y="3944938"/>
          <p14:tracePt t="28762" x="1109663" y="3956050"/>
          <p14:tracePt t="28770" x="1098550" y="3956050"/>
          <p14:tracePt t="28794" x="1087438" y="3956050"/>
          <p14:tracePt t="28810" x="1087438" y="3967163"/>
          <p14:tracePt t="28817" x="1076325" y="3967163"/>
          <p14:tracePt t="28868" x="1076325" y="3978275"/>
          <p14:tracePt t="28891" x="1065213" y="3978275"/>
          <p14:tracePt t="28898" x="1065213" y="3989388"/>
          <p14:tracePt t="28914" x="1065213" y="4000500"/>
          <p14:tracePt t="28931" x="1054100" y="4011613"/>
          <p14:tracePt t="28947" x="1054100" y="4022725"/>
          <p14:tracePt t="28954" x="1041400" y="4033838"/>
          <p14:tracePt t="28962" x="1041400" y="4044950"/>
          <p14:tracePt t="28969" x="1030288" y="4056063"/>
          <p14:tracePt t="28978" x="1030288" y="4067175"/>
          <p14:tracePt t="28986" x="1019175" y="4078288"/>
          <p14:tracePt t="29002" x="1019175" y="4089400"/>
          <p14:tracePt t="29010" x="1008063" y="4089400"/>
          <p14:tracePt t="29018" x="1008063" y="4102100"/>
          <p14:tracePt t="29026" x="996950" y="4113213"/>
          <p14:tracePt t="29042" x="985838" y="4124325"/>
          <p14:tracePt t="29050" x="985838" y="4135438"/>
          <p14:tracePt t="29058" x="974725" y="4135438"/>
          <p14:tracePt t="29066" x="974725" y="4146550"/>
          <p14:tracePt t="29074" x="963613" y="4157663"/>
          <p14:tracePt t="29090" x="952500" y="4168775"/>
          <p14:tracePt t="29107" x="952500" y="4179888"/>
          <p14:tracePt t="29124" x="941388" y="4179888"/>
          <p14:tracePt t="29130" x="941388" y="4191000"/>
          <p14:tracePt t="29164" x="941388" y="4202113"/>
          <p14:tracePt t="29196" x="941388" y="4213225"/>
          <p14:tracePt t="29268" x="941388" y="4224338"/>
          <p14:tracePt t="29332" x="941388" y="4235450"/>
          <p14:tracePt t="29372" x="952500" y="4235450"/>
          <p14:tracePt t="29380" x="952500" y="4246563"/>
          <p14:tracePt t="29421" x="952500" y="4257675"/>
          <p14:tracePt t="29446" x="963613" y="4257675"/>
          <p14:tracePt t="29476" x="963613" y="4268788"/>
          <p14:tracePt t="29499" x="974725" y="4268788"/>
          <p14:tracePt t="29507" x="974725" y="4279900"/>
          <p14:tracePt t="29531" x="974725" y="4292600"/>
          <p14:tracePt t="30319" x="974725" y="4279900"/>
          <p14:tracePt t="30446" x="985838" y="4279900"/>
          <p14:tracePt t="30928" x="996950" y="4279900"/>
          <p14:tracePt t="30951" x="1008063" y="4279900"/>
          <p14:tracePt t="30959" x="1019175" y="4279900"/>
          <p14:tracePt t="30970" x="1054100" y="4292600"/>
          <p14:tracePt t="30975" x="1065213" y="4292600"/>
          <p14:tracePt t="30982" x="1087438" y="4303713"/>
          <p14:tracePt t="30991" x="1109663" y="4303713"/>
          <p14:tracePt t="30998" x="1131888" y="4303713"/>
          <p14:tracePt t="31008" x="1143000" y="4303713"/>
          <p14:tracePt t="31014" x="1165225" y="4303713"/>
          <p14:tracePt t="31024" x="1176338" y="4303713"/>
          <p14:tracePt t="31030" x="1187450" y="4303713"/>
          <p14:tracePt t="31046" x="1198563" y="4303713"/>
          <p14:tracePt t="31209" x="1187450" y="4303713"/>
          <p14:tracePt t="31231" x="1176338" y="4303713"/>
          <p14:tracePt t="31249" x="1165225" y="4303713"/>
          <p14:tracePt t="31265" x="1154113" y="4303713"/>
          <p14:tracePt t="31271" x="1143000" y="4303713"/>
          <p14:tracePt t="31279" x="1131888" y="4314825"/>
          <p14:tracePt t="31287" x="1120775" y="4314825"/>
          <p14:tracePt t="31295" x="1109663" y="4314825"/>
          <p14:tracePt t="31304" x="1087438" y="4314825"/>
          <p14:tracePt t="31311" x="1076325" y="4314825"/>
          <p14:tracePt t="31327" x="1065213" y="4314825"/>
          <p14:tracePt t="31335" x="1054100" y="4314825"/>
          <p14:tracePt t="31343" x="1041400" y="4314825"/>
          <p14:tracePt t="31351" x="1030288" y="4314825"/>
          <p14:tracePt t="31367" x="1019175" y="4314825"/>
          <p14:tracePt t="31375" x="1008063" y="4325938"/>
          <p14:tracePt t="31392" x="996950" y="4325938"/>
          <p14:tracePt t="31409" x="985838" y="4325938"/>
          <p14:tracePt t="31426" x="974725" y="4337050"/>
          <p14:tracePt t="31442" x="963613" y="4337050"/>
          <p14:tracePt t="31459" x="952500" y="4337050"/>
          <p14:tracePt t="31480" x="941388" y="4337050"/>
          <p14:tracePt t="31503" x="930275" y="4337050"/>
          <p14:tracePt t="31528" x="919163" y="4337050"/>
          <p14:tracePt t="31560" x="908050" y="4337050"/>
          <p14:tracePt t="31592" x="896938" y="4337050"/>
          <p14:tracePt t="31616" x="885825" y="4337050"/>
          <p14:tracePt t="31632" x="874713" y="4337050"/>
          <p14:tracePt t="31656" x="863600" y="4337050"/>
          <p14:tracePt t="31680" x="850900" y="4337050"/>
          <p14:tracePt t="31704" x="839788" y="4337050"/>
          <p14:tracePt t="31817" x="839788" y="4325938"/>
          <p14:tracePt t="31837" x="828675" y="4325938"/>
          <p14:tracePt t="31995" x="828675" y="4314825"/>
          <p14:tracePt t="32091" x="817563" y="4314825"/>
          <p14:tracePt t="32098" x="817563" y="4303713"/>
          <p14:tracePt t="32123" x="806450" y="4303713"/>
          <p14:tracePt t="32163" x="795338" y="4303713"/>
          <p14:tracePt t="32195" x="795338" y="4292600"/>
          <p14:tracePt t="32235" x="784225" y="4292600"/>
          <p14:tracePt t="32515" x="795338" y="4292600"/>
          <p14:tracePt t="32547" x="806450" y="4292600"/>
          <p14:tracePt t="32563" x="817563" y="4292600"/>
          <p14:tracePt t="32579" x="828675" y="4279900"/>
          <p14:tracePt t="32587" x="839788" y="4279900"/>
          <p14:tracePt t="32600" x="850900" y="4279900"/>
          <p14:tracePt t="32605" x="863600" y="4279900"/>
          <p14:tracePt t="32610" x="874713" y="4279900"/>
          <p14:tracePt t="32618" x="885825" y="4279900"/>
          <p14:tracePt t="32626" x="908050" y="4279900"/>
          <p14:tracePt t="32638" x="919163" y="4268788"/>
          <p14:tracePt t="32643" x="930275" y="4268788"/>
          <p14:tracePt t="32650" x="952500" y="4268788"/>
          <p14:tracePt t="32659" x="963613" y="4268788"/>
          <p14:tracePt t="32666" x="974725" y="4268788"/>
          <p14:tracePt t="32674" x="985838" y="4268788"/>
          <p14:tracePt t="32682" x="1008063" y="4257675"/>
          <p14:tracePt t="32690" x="1019175" y="4257675"/>
          <p14:tracePt t="32708" x="1030288" y="4257675"/>
          <p14:tracePt t="32723" x="1041400" y="4257675"/>
          <p14:tracePt t="32772" x="1054100" y="4257675"/>
          <p14:tracePt t="32828" x="1065213" y="4257675"/>
          <p14:tracePt t="33406" x="1065213" y="4268788"/>
          <p14:tracePt t="33412" x="1054100" y="4268788"/>
          <p14:tracePt t="33453" x="1054100" y="4279900"/>
          <p14:tracePt t="33484" x="1041400" y="4292600"/>
          <p14:tracePt t="33516" x="1041400" y="4303713"/>
          <p14:tracePt t="33532" x="1030288" y="4314825"/>
          <p14:tracePt t="33549" x="1030288" y="4325938"/>
          <p14:tracePt t="33556" x="1019175" y="4325938"/>
          <p14:tracePt t="33564" x="1019175" y="4337050"/>
          <p14:tracePt t="33572" x="1019175" y="4348163"/>
          <p14:tracePt t="33588" x="1019175" y="4359275"/>
          <p14:tracePt t="33604" x="1008063" y="4370388"/>
          <p14:tracePt t="33628" x="1008063" y="4381500"/>
          <p14:tracePt t="33644" x="1008063" y="4392613"/>
          <p14:tracePt t="33652" x="996950" y="4392613"/>
          <p14:tracePt t="33668" x="996950" y="4403725"/>
          <p14:tracePt t="33692" x="996950" y="4414838"/>
          <p14:tracePt t="33724" x="985838" y="4425950"/>
          <p14:tracePt t="33757" x="985838" y="4437063"/>
          <p14:tracePt t="33798" x="985838" y="4448175"/>
          <p14:tracePt t="33846" x="985838" y="4459288"/>
          <p14:tracePt t="33927" x="985838" y="4470400"/>
          <p14:tracePt t="33969" x="985838" y="4483100"/>
          <p14:tracePt t="33975" x="996950" y="4483100"/>
          <p14:tracePt t="33981" x="1008063" y="4483100"/>
          <p14:tracePt t="33997" x="1019175" y="4494213"/>
          <p14:tracePt t="34005" x="1030288" y="4494213"/>
          <p14:tracePt t="34013" x="1041400" y="4494213"/>
          <p14:tracePt t="34021" x="1065213" y="4505325"/>
          <p14:tracePt t="34029" x="1076325" y="4505325"/>
          <p14:tracePt t="34037" x="1109663" y="4505325"/>
          <p14:tracePt t="34045" x="1131888" y="4505325"/>
          <p14:tracePt t="34053" x="1154113" y="4505325"/>
          <p14:tracePt t="34062" x="1176338" y="4505325"/>
          <p14:tracePt t="34069" x="1198563" y="4505325"/>
          <p14:tracePt t="34078" x="1209675" y="4505325"/>
          <p14:tracePt t="34085" x="1220788" y="4505325"/>
          <p14:tracePt t="34094" x="1231900" y="4505325"/>
          <p14:tracePt t="34109" x="1244600" y="4505325"/>
          <p14:tracePt t="34255" x="1231900" y="4505325"/>
          <p14:tracePt t="34535" x="1220788" y="4505325"/>
          <p14:tracePt t="34553" x="1209675" y="4505325"/>
          <p14:tracePt t="34559" x="1198563" y="4505325"/>
          <p14:tracePt t="34568" x="1187450" y="4505325"/>
          <p14:tracePt t="34575" x="1176338" y="4505325"/>
          <p14:tracePt t="34582" x="1154113" y="4505325"/>
          <p14:tracePt t="34590" x="1143000" y="4505325"/>
          <p14:tracePt t="34598" x="1131888" y="4505325"/>
          <p14:tracePt t="34607" x="1109663" y="4505325"/>
          <p14:tracePt t="34614" x="1098550" y="4505325"/>
          <p14:tracePt t="34623" x="1087438" y="4505325"/>
          <p14:tracePt t="34630" x="1076325" y="4505325"/>
          <p14:tracePt t="34640" x="1065213" y="4505325"/>
          <p14:tracePt t="34655" x="1054100" y="4505325"/>
          <p14:tracePt t="34670" x="1041400" y="4505325"/>
          <p14:tracePt t="34679" x="1041400" y="4516438"/>
          <p14:tracePt t="34686" x="1030288" y="4516438"/>
          <p14:tracePt t="34710" x="1019175" y="4527550"/>
          <p14:tracePt t="34735" x="1019175" y="4538663"/>
          <p14:tracePt t="34751" x="1008063" y="4549775"/>
          <p14:tracePt t="34774" x="1008063" y="4560888"/>
          <p14:tracePt t="34791" x="996950" y="4572000"/>
          <p14:tracePt t="34799" x="996950" y="4583113"/>
          <p14:tracePt t="34807" x="985838" y="4583113"/>
          <p14:tracePt t="34815" x="985838" y="4594225"/>
          <p14:tracePt t="34823" x="985838" y="4605338"/>
          <p14:tracePt t="34831" x="974725" y="4616450"/>
          <p14:tracePt t="34847" x="963613" y="4627563"/>
          <p14:tracePt t="34864" x="963613" y="4638675"/>
          <p14:tracePt t="34888" x="952500" y="4638675"/>
          <p14:tracePt t="34896" x="952500" y="4649788"/>
          <p14:tracePt t="35041" x="952500" y="4660900"/>
          <p14:tracePt t="35056" x="963613" y="4660900"/>
          <p14:tracePt t="35089" x="974725" y="4660900"/>
          <p14:tracePt t="35096" x="985838" y="4660900"/>
          <p14:tracePt t="35104" x="985838" y="4673600"/>
          <p14:tracePt t="35112" x="996950" y="4673600"/>
          <p14:tracePt t="35120" x="1008063" y="4673600"/>
          <p14:tracePt t="35128" x="1019175" y="4684713"/>
          <p14:tracePt t="35135" x="1030288" y="4684713"/>
          <p14:tracePt t="35144" x="1041400" y="4684713"/>
          <p14:tracePt t="35152" x="1054100" y="4684713"/>
          <p14:tracePt t="35160" x="1065213" y="4684713"/>
          <p14:tracePt t="35167" x="1076325" y="4684713"/>
          <p14:tracePt t="35176" x="1087438" y="4684713"/>
          <p14:tracePt t="35184" x="1098550" y="4684713"/>
          <p14:tracePt t="35192" x="1109663" y="4684713"/>
          <p14:tracePt t="35201" x="1131888" y="4684713"/>
          <p14:tracePt t="35207" x="1143000" y="4684713"/>
          <p14:tracePt t="35217" x="1154113" y="4684713"/>
          <p14:tracePt t="35224" x="1187450" y="4684713"/>
          <p14:tracePt t="35232" x="1209675" y="4684713"/>
          <p14:tracePt t="35240" x="1244600" y="4684713"/>
          <p14:tracePt t="35248" x="1266825" y="4684713"/>
          <p14:tracePt t="35256" x="1311275" y="4684713"/>
          <p14:tracePt t="35264" x="1344613" y="4684713"/>
          <p14:tracePt t="35272" x="1377950" y="4673600"/>
          <p14:tracePt t="35280" x="1411288" y="4660900"/>
          <p14:tracePt t="35288" x="1446213" y="4660900"/>
          <p14:tracePt t="35296" x="1479550" y="4649788"/>
          <p14:tracePt t="35304" x="1512888" y="4638675"/>
          <p14:tracePt t="35312" x="1546225" y="4627563"/>
          <p14:tracePt t="35320" x="1579563" y="4616450"/>
          <p14:tracePt t="35328" x="1625600" y="4605338"/>
          <p14:tracePt t="35336" x="1658938" y="4583113"/>
          <p14:tracePt t="35344" x="1703388" y="4560888"/>
          <p14:tracePt t="35352" x="1747838" y="4538663"/>
          <p14:tracePt t="35360" x="1781175" y="4516438"/>
          <p14:tracePt t="35368" x="1838325" y="4494213"/>
          <p14:tracePt t="35376" x="1871663" y="4459288"/>
          <p14:tracePt t="35384" x="1893888" y="4459288"/>
          <p14:tracePt t="35392" x="1927225" y="4437063"/>
          <p14:tracePt t="35401" x="1960563" y="4414838"/>
          <p14:tracePt t="35408" x="1982788" y="4403725"/>
          <p14:tracePt t="35418" x="2006600" y="4392613"/>
          <p14:tracePt t="35424" x="2017713" y="4392613"/>
          <p14:tracePt t="35434" x="2028825" y="4381500"/>
          <p14:tracePt t="35440" x="2051050" y="4381500"/>
          <p14:tracePt t="35451" x="2062163" y="4370388"/>
          <p14:tracePt t="35456" x="2073275" y="4370388"/>
          <p14:tracePt t="35467" x="2084388" y="4370388"/>
          <p14:tracePt t="35472" x="2106613" y="4359275"/>
          <p14:tracePt t="35484" x="2128838" y="4359275"/>
          <p14:tracePt t="35488" x="2139950" y="4359275"/>
          <p14:tracePt t="35500" x="2162175" y="4348163"/>
          <p14:tracePt t="35505" x="2184400" y="4348163"/>
          <p14:tracePt t="35517" x="2208213" y="4348163"/>
          <p14:tracePt t="35521" x="2230438" y="4337050"/>
          <p14:tracePt t="35534" x="2252663" y="4337050"/>
          <p14:tracePt t="35537" x="2274888" y="4337050"/>
          <p14:tracePt t="35551" x="2286000" y="4337050"/>
          <p14:tracePt t="35554" x="2319338" y="4337050"/>
          <p14:tracePt t="35567" x="2352675" y="4337050"/>
          <p14:tracePt t="35570" x="2387600" y="4337050"/>
          <p14:tracePt t="35584" x="2420938" y="4337050"/>
          <p14:tracePt t="35587" x="2454275" y="4348163"/>
          <p14:tracePt t="35601" x="2487613" y="4359275"/>
          <p14:tracePt t="35601" x="2543175" y="4370388"/>
          <p14:tracePt t="35608" x="2589213" y="4381500"/>
          <p14:tracePt t="35617" x="2644775" y="4381500"/>
          <p14:tracePt t="35624" x="2700338" y="4381500"/>
          <p14:tracePt t="35634" x="2768600" y="4381500"/>
          <p14:tracePt t="35640" x="2835275" y="4381500"/>
          <p14:tracePt t="35650" x="2901950" y="4370388"/>
          <p14:tracePt t="35656" x="2970213" y="4337050"/>
          <p14:tracePt t="35667" x="3025775" y="4303713"/>
          <p14:tracePt t="35672" x="3103563" y="4246563"/>
          <p14:tracePt t="35684" x="3171825" y="4202113"/>
          <p14:tracePt t="35688" x="3271838" y="4102100"/>
          <p14:tracePt t="35701" x="3305175" y="4067175"/>
          <p14:tracePt t="35705" x="3362325" y="4000500"/>
          <p14:tracePt t="35717" x="3417888" y="3922713"/>
          <p14:tracePt t="35721" x="3517900" y="3810000"/>
          <p14:tracePt t="35734" x="3586163" y="3721100"/>
          <p14:tracePt t="35737" x="3721100" y="3541713"/>
          <p14:tracePt t="35750" x="3832225" y="3384550"/>
          <p14:tracePt t="35754" x="3944938" y="3205163"/>
          <p14:tracePt t="35767" x="4078288" y="2992438"/>
          <p14:tracePt t="35769" x="4224338" y="2744788"/>
          <p14:tracePt t="35783" x="4370388" y="2498725"/>
          <p14:tracePt t="35786" x="4448175" y="2398713"/>
          <p14:tracePt t="35800" x="4583113" y="2151063"/>
          <p14:tracePt t="35803" x="4706938" y="1949450"/>
          <p14:tracePt t="35817" x="4795838" y="1781175"/>
          <p14:tracePt t="35821" x="4840288" y="1714500"/>
          <p14:tracePt t="35834" x="4908550" y="1590675"/>
          <p14:tracePt t="35838" x="4975225" y="1468438"/>
          <p14:tracePt t="35851" x="5030788" y="1389063"/>
          <p14:tracePt t="35854" x="5076825" y="1311275"/>
          <p14:tracePt t="35868" x="5121275" y="1244600"/>
          <p14:tracePt t="36100" x="5132388" y="1231900"/>
          <p14:tracePt t="36107" x="5187950" y="1209675"/>
          <p14:tracePt t="36114" x="5267325" y="1165225"/>
          <p14:tracePt t="36124" x="5367338" y="1120775"/>
          <p14:tracePt t="36130" x="5546725" y="1030288"/>
          <p14:tracePt t="36138" x="5781675" y="919163"/>
          <p14:tracePt t="36146" x="6040438" y="806450"/>
          <p14:tracePt t="36154" x="6162675" y="739775"/>
          <p14:tracePt t="36162" x="6578600" y="538163"/>
          <p14:tracePt t="36170" x="6689725" y="482600"/>
          <p14:tracePt t="36178" x="6913563" y="369888"/>
          <p14:tracePt t="36186" x="7115175" y="268288"/>
          <p14:tracePt t="36195" x="7294563" y="168275"/>
          <p14:tracePt t="36202" x="7473950" y="55563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6911"/>
            <a:ext cx="8520600" cy="572700"/>
          </a:xfrm>
        </p:spPr>
        <p:txBody>
          <a:bodyPr/>
          <a:lstStyle/>
          <a:p>
            <a:r>
              <a:rPr lang="en-US" dirty="0"/>
              <a:t>Term Weighting Observations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72497"/>
              </p:ext>
            </p:extLst>
          </p:nvPr>
        </p:nvGraphicFramePr>
        <p:xfrm>
          <a:off x="1243946" y="1585907"/>
          <a:ext cx="56541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3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8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74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7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Term</a:t>
                      </a:r>
                      <a:r>
                        <a:rPr lang="en-US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w</a:t>
                      </a:r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eight (or</a:t>
                      </a:r>
                      <a:r>
                        <a:rPr lang="en-US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binomial score) threshold </a:t>
                      </a:r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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NSF Abstracts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Newsgroups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1700" y="856020"/>
            <a:ext cx="7168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number of unique terms left per document after thresholding the </a:t>
            </a:r>
          </a:p>
          <a:p>
            <a:r>
              <a:rPr lang="en-US" dirty="0"/>
              <a:t>binomial significance scores (0=no threshold, 1 = 90% confidence, 2 = 99%, 3 = 99.9%)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1700" y="3238523"/>
            <a:ext cx="65978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Above: a reasonable fraction of terms, per document, get dropped at ~99% confidence (~30% to 40% in above)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Another finding: Ranking terms in a document by </a:t>
            </a:r>
            <a:r>
              <a:rPr lang="en-US" dirty="0" err="1"/>
              <a:t>tfidf</a:t>
            </a:r>
            <a:r>
              <a:rPr lang="en-US" dirty="0"/>
              <a:t> or binomial are highly correlated (above Spearman Rank Corr. 0.95), less so with intensity (~0.90) (above datasets)..</a:t>
            </a:r>
          </a:p>
        </p:txBody>
      </p:sp>
    </p:spTree>
    <p:extLst>
      <p:ext uri="{BB962C8B-B14F-4D97-AF65-F5344CB8AC3E}">
        <p14:creationId xmlns:p14="http://schemas.microsoft.com/office/powerpoint/2010/main" val="5854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03"/>
    </mc:Choice>
    <mc:Fallback xmlns="">
      <p:transition spd="slow" advTm="24303"/>
    </mc:Fallback>
  </mc:AlternateContent>
  <p:extLst>
    <p:ext uri="{3A86A75C-4F4B-4683-9AE1-C65F6400EC91}">
      <p14:laserTraceLst xmlns:p14="http://schemas.microsoft.com/office/powerpoint/2010/main">
        <p14:tracePtLst>
          <p14:tracePt t="139" x="8158163" y="2744788"/>
          <p14:tracePt t="236" x="8147050" y="2744788"/>
          <p14:tracePt t="274" x="8135938" y="2744788"/>
          <p14:tracePt t="290" x="8124825" y="2733675"/>
          <p14:tracePt t="298" x="8113713" y="2722563"/>
          <p14:tracePt t="306" x="8102600" y="2700338"/>
          <p14:tracePt t="314" x="8089900" y="2689225"/>
          <p14:tracePt t="322" x="8078788" y="2655888"/>
          <p14:tracePt t="330" x="8056563" y="2633663"/>
          <p14:tracePt t="338" x="8045450" y="2600325"/>
          <p14:tracePt t="346" x="8034338" y="2543175"/>
          <p14:tracePt t="355" x="8023225" y="2487613"/>
          <p14:tracePt t="362" x="8012113" y="2420938"/>
          <p14:tracePt t="371" x="8012113" y="2363788"/>
          <p14:tracePt t="378" x="8012113" y="2341563"/>
          <p14:tracePt t="386" x="8012113" y="2297113"/>
          <p14:tracePt t="394" x="8012113" y="2274888"/>
          <p14:tracePt t="402" x="8012113" y="2241550"/>
          <p14:tracePt t="410" x="8012113" y="2230438"/>
          <p14:tracePt t="422" x="8012113" y="2219325"/>
          <p14:tracePt t="426" x="8012113" y="2208213"/>
          <p14:tracePt t="2006" x="8012113" y="2219325"/>
          <p14:tracePt t="2038" x="8012113" y="2230438"/>
          <p14:tracePt t="2046" x="8012113" y="2252663"/>
          <p14:tracePt t="2054" x="8012113" y="2274888"/>
          <p14:tracePt t="2062" x="8012113" y="2308225"/>
          <p14:tracePt t="2070" x="8012113" y="2330450"/>
          <p14:tracePt t="2078" x="8012113" y="2363788"/>
          <p14:tracePt t="2086" x="8012113" y="2387600"/>
          <p14:tracePt t="2094" x="8012113" y="2420938"/>
          <p14:tracePt t="2102" x="8012113" y="2443163"/>
          <p14:tracePt t="2110" x="8012113" y="2476500"/>
          <p14:tracePt t="2118" x="8012113" y="2498725"/>
          <p14:tracePt t="2126" x="8012113" y="2532063"/>
          <p14:tracePt t="2135" x="8012113" y="2543175"/>
          <p14:tracePt t="2142" x="8012113" y="2565400"/>
          <p14:tracePt t="2151" x="8012113" y="2589213"/>
          <p14:tracePt t="2158" x="8012113" y="2611438"/>
          <p14:tracePt t="2166" x="8012113" y="2633663"/>
          <p14:tracePt t="2174" x="8012113" y="2655888"/>
          <p14:tracePt t="2182" x="8012113" y="2667000"/>
          <p14:tracePt t="2190" x="8012113" y="2678113"/>
          <p14:tracePt t="2198" x="8012113" y="2700338"/>
          <p14:tracePt t="2206" x="8001000" y="2722563"/>
          <p14:tracePt t="2214" x="8001000" y="2733675"/>
          <p14:tracePt t="2222" x="7989888" y="2744788"/>
          <p14:tracePt t="2230" x="7989888" y="2768600"/>
          <p14:tracePt t="2238" x="7989888" y="2779713"/>
          <p14:tracePt t="2246" x="7978775" y="2790825"/>
          <p14:tracePt t="2254" x="7978775" y="2801938"/>
          <p14:tracePt t="2262" x="7978775" y="2824163"/>
          <p14:tracePt t="2270" x="7967663" y="2835275"/>
          <p14:tracePt t="2278" x="7967663" y="2846388"/>
          <p14:tracePt t="2295" x="7967663" y="2857500"/>
          <p14:tracePt t="2302" x="7967663" y="2868613"/>
          <p14:tracePt t="2310" x="7956550" y="2890838"/>
          <p14:tracePt t="6954" x="7945438" y="2890838"/>
          <p14:tracePt t="6970" x="7945438" y="2901950"/>
          <p14:tracePt t="6986" x="7934325" y="2901950"/>
          <p14:tracePt t="7002" x="7923213" y="2901950"/>
          <p14:tracePt t="7018" x="7912100" y="2901950"/>
          <p14:tracePt t="7026" x="7912100" y="2913063"/>
          <p14:tracePt t="7050" x="7899400" y="2913063"/>
          <p14:tracePt t="7066" x="7899400" y="2924175"/>
          <p14:tracePt t="7091" x="7888288" y="2924175"/>
          <p14:tracePt t="7106" x="7888288" y="2935288"/>
          <p14:tracePt t="7114" x="7877175" y="2935288"/>
          <p14:tracePt t="7130" x="7866063" y="2935288"/>
          <p14:tracePt t="7138" x="7866063" y="2946400"/>
          <p14:tracePt t="7146" x="7854950" y="2946400"/>
          <p14:tracePt t="7162" x="7843838" y="2946400"/>
          <p14:tracePt t="7170" x="7843838" y="2959100"/>
          <p14:tracePt t="7186" x="7832725" y="2959100"/>
          <p14:tracePt t="7194" x="7821613" y="2970213"/>
          <p14:tracePt t="7202" x="7810500" y="2981325"/>
          <p14:tracePt t="7210" x="7788275" y="2992438"/>
          <p14:tracePt t="7218" x="7766050" y="3003550"/>
          <p14:tracePt t="7226" x="7754938" y="3003550"/>
          <p14:tracePt t="7234" x="7732713" y="3014663"/>
          <p14:tracePt t="7243" x="7708900" y="3025775"/>
          <p14:tracePt t="7250" x="7697788" y="3025775"/>
          <p14:tracePt t="7260" x="7675563" y="3036888"/>
          <p14:tracePt t="7266" x="7653338" y="3048000"/>
          <p14:tracePt t="7274" x="7631113" y="3048000"/>
          <p14:tracePt t="7282" x="7608888" y="3059113"/>
          <p14:tracePt t="7290" x="7586663" y="3059113"/>
          <p14:tracePt t="7298" x="7553325" y="3070225"/>
          <p14:tracePt t="7310" x="7531100" y="3081338"/>
          <p14:tracePt t="7314" x="7507288" y="3081338"/>
          <p14:tracePt t="7322" x="7473950" y="3092450"/>
          <p14:tracePt t="7331" x="7440613" y="3103563"/>
          <p14:tracePt t="7339" x="7396163" y="3114675"/>
          <p14:tracePt t="7348" x="7351713" y="3125788"/>
          <p14:tracePt t="7354" x="7316788" y="3136900"/>
          <p14:tracePt t="7364" x="7283450" y="3160713"/>
          <p14:tracePt t="7370" x="7239000" y="3160713"/>
          <p14:tracePt t="7379" x="7205663" y="3171825"/>
          <p14:tracePt t="7387" x="7161213" y="3182938"/>
          <p14:tracePt t="7394" x="7126288" y="3194050"/>
          <p14:tracePt t="7403" x="7081838" y="3205163"/>
          <p14:tracePt t="7410" x="7037388" y="3216275"/>
          <p14:tracePt t="7419" x="6992938" y="3227388"/>
          <p14:tracePt t="7427" x="6946900" y="3238500"/>
          <p14:tracePt t="7435" x="6902450" y="3249613"/>
          <p14:tracePt t="7443" x="6858000" y="3260725"/>
          <p14:tracePt t="7451" x="6813550" y="3260725"/>
          <p14:tracePt t="7459" x="6780213" y="3271838"/>
          <p14:tracePt t="7467" x="6734175" y="3282950"/>
          <p14:tracePt t="7475" x="6723063" y="3282950"/>
          <p14:tracePt t="7483" x="6689725" y="3282950"/>
          <p14:tracePt t="7491" x="6656388" y="3282950"/>
          <p14:tracePt t="7499" x="6634163" y="3282950"/>
          <p14:tracePt t="7507" x="6611938" y="3282950"/>
          <p14:tracePt t="7515" x="6589713" y="3282950"/>
          <p14:tracePt t="7523" x="6565900" y="3282950"/>
          <p14:tracePt t="7532" x="6554788" y="3282950"/>
          <p14:tracePt t="7539" x="6543675" y="3282950"/>
          <p14:tracePt t="7548" x="6521450" y="3282950"/>
          <p14:tracePt t="7555" x="6510338" y="3282950"/>
          <p14:tracePt t="7565" x="6499225" y="3282950"/>
          <p14:tracePt t="7571" x="6488113" y="3282950"/>
          <p14:tracePt t="7581" x="6477000" y="3282950"/>
          <p14:tracePt t="7587" x="6465888" y="3282950"/>
          <p14:tracePt t="7598" x="6454775" y="3282950"/>
          <p14:tracePt t="7603" x="6443663" y="3282950"/>
          <p14:tracePt t="7619" x="6432550" y="3282950"/>
          <p14:tracePt t="7631" x="6421438" y="3282950"/>
          <p14:tracePt t="8118" x="6410325" y="3282950"/>
          <p14:tracePt t="8125" x="6399213" y="3282950"/>
          <p14:tracePt t="8133" x="6388100" y="3282950"/>
          <p14:tracePt t="8141" x="6375400" y="3282950"/>
          <p14:tracePt t="8148" x="6364288" y="3282950"/>
          <p14:tracePt t="8156" x="6353175" y="3282950"/>
          <p14:tracePt t="8164" x="6342063" y="3282950"/>
          <p14:tracePt t="8172" x="6319838" y="3282950"/>
          <p14:tracePt t="8189" x="6297613" y="3282950"/>
          <p14:tracePt t="8196" x="6286500" y="3282950"/>
          <p14:tracePt t="8205" x="6275388" y="3282950"/>
          <p14:tracePt t="8213" x="6264275" y="3282950"/>
          <p14:tracePt t="8221" x="6253163" y="3282950"/>
          <p14:tracePt t="8229" x="6242050" y="3282950"/>
          <p14:tracePt t="8245" x="6230938" y="3282950"/>
          <p14:tracePt t="8253" x="6219825" y="3282950"/>
          <p14:tracePt t="8261" x="6208713" y="3282950"/>
          <p14:tracePt t="8277" x="6197600" y="3282950"/>
          <p14:tracePt t="8285" x="6184900" y="3282950"/>
          <p14:tracePt t="8293" x="6173788" y="3282950"/>
          <p14:tracePt t="8301" x="6162675" y="3282950"/>
          <p14:tracePt t="8309" x="6151563" y="3282950"/>
          <p14:tracePt t="8317" x="6140450" y="3282950"/>
          <p14:tracePt t="8325" x="6129338" y="3282950"/>
          <p14:tracePt t="8333" x="6118225" y="3282950"/>
          <p14:tracePt t="8349" x="6107113" y="3282950"/>
          <p14:tracePt t="8367" x="6096000" y="3282950"/>
          <p14:tracePt t="8373" x="6084888" y="3271838"/>
          <p14:tracePt t="8389" x="6073775" y="3260725"/>
          <p14:tracePt t="8398" x="6062663" y="3260725"/>
          <p14:tracePt t="8416" x="6062663" y="3249613"/>
          <p14:tracePt t="8422" x="6051550" y="3238500"/>
          <p14:tracePt t="8429" x="6051550" y="3227388"/>
          <p14:tracePt t="8437" x="6040438" y="3227388"/>
          <p14:tracePt t="8445" x="6040438" y="3216275"/>
          <p14:tracePt t="8453" x="6040438" y="3205163"/>
          <p14:tracePt t="8461" x="6040438" y="3182938"/>
          <p14:tracePt t="8469" x="6029325" y="3171825"/>
          <p14:tracePt t="8478" x="6029325" y="3149600"/>
          <p14:tracePt t="8485" x="6029325" y="3125788"/>
          <p14:tracePt t="8493" x="6029325" y="3103563"/>
          <p14:tracePt t="8501" x="6029325" y="3092450"/>
          <p14:tracePt t="8509" x="6029325" y="3070225"/>
          <p14:tracePt t="8517" x="6029325" y="3048000"/>
          <p14:tracePt t="8525" x="6029325" y="3025775"/>
          <p14:tracePt t="8533" x="6029325" y="3003550"/>
          <p14:tracePt t="8541" x="6029325" y="2981325"/>
          <p14:tracePt t="8549" x="6029325" y="2959100"/>
          <p14:tracePt t="8558" x="6040438" y="2946400"/>
          <p14:tracePt t="8566" x="6040438" y="2924175"/>
          <p14:tracePt t="8574" x="6051550" y="2901950"/>
          <p14:tracePt t="8582" x="6062663" y="2868613"/>
          <p14:tracePt t="8589" x="6062663" y="2846388"/>
          <p14:tracePt t="8600" x="6062663" y="2824163"/>
          <p14:tracePt t="8606" x="6073775" y="2801938"/>
          <p14:tracePt t="8616" x="6084888" y="2768600"/>
          <p14:tracePt t="8621" x="6084888" y="2744788"/>
          <p14:tracePt t="8632" x="6084888" y="2722563"/>
          <p14:tracePt t="8637" x="6096000" y="2700338"/>
          <p14:tracePt t="8648" x="6096000" y="2678113"/>
          <p14:tracePt t="8654" x="6096000" y="2655888"/>
          <p14:tracePt t="8665" x="6096000" y="2633663"/>
          <p14:tracePt t="8669" x="6096000" y="2611438"/>
          <p14:tracePt t="8682" x="6096000" y="2600325"/>
          <p14:tracePt t="8686" x="6096000" y="2565400"/>
          <p14:tracePt t="8698" x="6096000" y="2543175"/>
          <p14:tracePt t="8702" x="6096000" y="2509838"/>
          <p14:tracePt t="8715" x="6084888" y="2476500"/>
          <p14:tracePt t="8720" x="6073775" y="2443163"/>
          <p14:tracePt t="8732" x="6073775" y="2409825"/>
          <p14:tracePt t="8736" x="6062663" y="2374900"/>
          <p14:tracePt t="8749" x="6051550" y="2330450"/>
          <p14:tracePt t="8754" x="6040438" y="2308225"/>
          <p14:tracePt t="8765" x="6040438" y="2274888"/>
          <p14:tracePt t="8769" x="6029325" y="2241550"/>
          <p14:tracePt t="8782" x="6018213" y="2208213"/>
          <p14:tracePt t="8786" x="6018213" y="2184400"/>
          <p14:tracePt t="8799" x="6007100" y="2162175"/>
          <p14:tracePt t="8803" x="6007100" y="2128838"/>
          <p14:tracePt t="8816" x="5994400" y="2106613"/>
          <p14:tracePt t="8821" x="5994400" y="2084388"/>
          <p14:tracePt t="8832" x="5994400" y="2062163"/>
          <p14:tracePt t="8836" x="5983288" y="2039938"/>
          <p14:tracePt t="8849" x="5983288" y="2017713"/>
          <p14:tracePt t="8850" x="5983288" y="1993900"/>
          <p14:tracePt t="8855" x="5972175" y="1982788"/>
          <p14:tracePt t="8866" x="5972175" y="1960563"/>
          <p14:tracePt t="8871" x="5961063" y="1949450"/>
          <p14:tracePt t="8882" x="5961063" y="1938338"/>
          <p14:tracePt t="8887" x="5949950" y="1927225"/>
          <p14:tracePt t="8899" x="5949950" y="1916113"/>
          <p14:tracePt t="8903" x="5938838" y="1893888"/>
          <p14:tracePt t="8919" x="5927725" y="1871663"/>
          <p14:tracePt t="8932" x="5927725" y="1860550"/>
          <p14:tracePt t="8935" x="5916613" y="1838325"/>
          <p14:tracePt t="8948" x="5916613" y="1827213"/>
          <p14:tracePt t="8953" x="5916613" y="1816100"/>
          <p14:tracePt t="8965" x="5905500" y="1803400"/>
          <p14:tracePt t="8969" x="5905500" y="1781175"/>
          <p14:tracePt t="8982" x="5894388" y="1770063"/>
          <p14:tracePt t="8999" x="5894388" y="1758950"/>
          <p14:tracePt t="9002" x="5894388" y="1747838"/>
          <p14:tracePt t="9015" x="5883275" y="1736725"/>
          <p14:tracePt t="9023" x="5872163" y="1725613"/>
          <p14:tracePt t="9039" x="5872163" y="1714500"/>
          <p14:tracePt t="9055" x="5861050" y="1703388"/>
          <p14:tracePt t="9072" x="5849938" y="1703388"/>
          <p14:tracePt t="9081" x="5849938" y="1692275"/>
          <p14:tracePt t="9096" x="5838825" y="1681163"/>
          <p14:tracePt t="9112" x="5827713" y="1681163"/>
          <p14:tracePt t="9120" x="5827713" y="1670050"/>
          <p14:tracePt t="9128" x="5816600" y="1670050"/>
          <p14:tracePt t="9135" x="5803900" y="1658938"/>
          <p14:tracePt t="9152" x="5792788" y="1658938"/>
          <p14:tracePt t="9159" x="5781675" y="1647825"/>
          <p14:tracePt t="9167" x="5770563" y="1647825"/>
          <p14:tracePt t="9176" x="5759450" y="1647825"/>
          <p14:tracePt t="9183" x="5748338" y="1647825"/>
          <p14:tracePt t="9192" x="5748338" y="1636713"/>
          <p14:tracePt t="9200" x="5737225" y="1636713"/>
          <p14:tracePt t="9208" x="5726113" y="1636713"/>
          <p14:tracePt t="9224" x="5715000" y="1625600"/>
          <p14:tracePt t="9232" x="5703888" y="1625600"/>
          <p14:tracePt t="9240" x="5692775" y="1625600"/>
          <p14:tracePt t="9249" x="5681663" y="1625600"/>
          <p14:tracePt t="9256" x="5670550" y="1625600"/>
          <p14:tracePt t="9265" x="5659438" y="1625600"/>
          <p14:tracePt t="9272" x="5648325" y="1625600"/>
          <p14:tracePt t="9282" x="5626100" y="1625600"/>
          <p14:tracePt t="9289" x="5613400" y="1625600"/>
          <p14:tracePt t="9296" x="5602288" y="1625600"/>
          <p14:tracePt t="9305" x="5591175" y="1625600"/>
          <p14:tracePt t="9313" x="5580063" y="1625600"/>
          <p14:tracePt t="9320" x="5568950" y="1625600"/>
          <p14:tracePt t="9328" x="5557838" y="1625600"/>
          <p14:tracePt t="9336" x="5546725" y="1625600"/>
          <p14:tracePt t="9345" x="5524500" y="1625600"/>
          <p14:tracePt t="9353" x="5502275" y="1625600"/>
          <p14:tracePt t="9361" x="5491163" y="1625600"/>
          <p14:tracePt t="9368" x="5468938" y="1636713"/>
          <p14:tracePt t="9377" x="5446713" y="1636713"/>
          <p14:tracePt t="9384" x="5422900" y="1647825"/>
          <p14:tracePt t="9393" x="5400675" y="1647825"/>
          <p14:tracePt t="9400" x="5389563" y="1647825"/>
          <p14:tracePt t="9409" x="5378450" y="1658938"/>
          <p14:tracePt t="9417" x="5367338" y="1658938"/>
          <p14:tracePt t="9425" x="5356225" y="1670050"/>
          <p14:tracePt t="9440" x="5345113" y="1681163"/>
          <p14:tracePt t="9457" x="5345113" y="1703388"/>
          <p14:tracePt t="9466" x="5334000" y="1714500"/>
          <p14:tracePt t="9473" x="5322888" y="1747838"/>
          <p14:tracePt t="9482" x="5311775" y="1781175"/>
          <p14:tracePt t="9489" x="5300663" y="1816100"/>
          <p14:tracePt t="9497" x="5278438" y="1849438"/>
          <p14:tracePt t="9505" x="5267325" y="1893888"/>
          <p14:tracePt t="9513" x="5256213" y="1916113"/>
          <p14:tracePt t="9521" x="5245100" y="1949450"/>
          <p14:tracePt t="9529" x="5232400" y="1982788"/>
          <p14:tracePt t="9537" x="5210175" y="2039938"/>
          <p14:tracePt t="9545" x="5199063" y="2073275"/>
          <p14:tracePt t="9553" x="5187950" y="2106613"/>
          <p14:tracePt t="9560" x="5176838" y="2151063"/>
          <p14:tracePt t="9569" x="5176838" y="2197100"/>
          <p14:tracePt t="9577" x="5165725" y="2252663"/>
          <p14:tracePt t="9584" x="5165725" y="2297113"/>
          <p14:tracePt t="9593" x="5154613" y="2341563"/>
          <p14:tracePt t="9601" x="5154613" y="2398713"/>
          <p14:tracePt t="9609" x="5154613" y="2420938"/>
          <p14:tracePt t="9617" x="5143500" y="2465388"/>
          <p14:tracePt t="9624" x="5143500" y="2498725"/>
          <p14:tracePt t="9633" x="5132388" y="2532063"/>
          <p14:tracePt t="9641" x="5132388" y="2554288"/>
          <p14:tracePt t="9649" x="5132388" y="2578100"/>
          <p14:tracePt t="9657" x="5132388" y="2589213"/>
          <p14:tracePt t="9666" x="5132388" y="2611438"/>
          <p14:tracePt t="9673" x="5132388" y="2622550"/>
          <p14:tracePt t="9682" x="5132388" y="2644775"/>
          <p14:tracePt t="9689" x="5132388" y="2655888"/>
          <p14:tracePt t="9699" x="5132388" y="2689225"/>
          <p14:tracePt t="9705" x="5132388" y="2711450"/>
          <p14:tracePt t="9715" x="5132388" y="2722563"/>
          <p14:tracePt t="9721" x="5132388" y="2744788"/>
          <p14:tracePt t="9732" x="5132388" y="2779713"/>
          <p14:tracePt t="9736" x="5132388" y="2801938"/>
          <p14:tracePt t="9749" x="5132388" y="2824163"/>
          <p14:tracePt t="9753" x="5132388" y="2835275"/>
          <p14:tracePt t="9765" x="5132388" y="2857500"/>
          <p14:tracePt t="9769" x="5132388" y="2868613"/>
          <p14:tracePt t="9782" x="5132388" y="2879725"/>
          <p14:tracePt t="9786" x="5132388" y="2890838"/>
          <p14:tracePt t="9799" x="5132388" y="2901950"/>
          <p14:tracePt t="9816" x="5132388" y="2913063"/>
          <p14:tracePt t="9821" x="5132388" y="2935288"/>
          <p14:tracePt t="9832" x="5132388" y="2946400"/>
          <p14:tracePt t="9833" x="5143500" y="2959100"/>
          <p14:tracePt t="9841" x="5143500" y="2981325"/>
          <p14:tracePt t="9850" x="5154613" y="2992438"/>
          <p14:tracePt t="9857" x="5154613" y="3014663"/>
          <p14:tracePt t="9866" x="5165725" y="3036888"/>
          <p14:tracePt t="9873" x="5165725" y="3048000"/>
          <p14:tracePt t="9882" x="5176838" y="3059113"/>
          <p14:tracePt t="9888" x="5176838" y="3070225"/>
          <p14:tracePt t="9898" x="5187950" y="3081338"/>
          <p14:tracePt t="9913" x="5187950" y="3092450"/>
          <p14:tracePt t="9929" x="5199063" y="3103563"/>
          <p14:tracePt t="9945" x="5210175" y="3114675"/>
          <p14:tracePt t="9961" x="5221288" y="3114675"/>
          <p14:tracePt t="9969" x="5221288" y="3125788"/>
          <p14:tracePt t="9977" x="5232400" y="3136900"/>
          <p14:tracePt t="9993" x="5245100" y="3149600"/>
          <p14:tracePt t="10001" x="5256213" y="3149600"/>
          <p14:tracePt t="10009" x="5267325" y="3149600"/>
          <p14:tracePt t="10017" x="5278438" y="3160713"/>
          <p14:tracePt t="10025" x="5289550" y="3160713"/>
          <p14:tracePt t="10033" x="5300663" y="3160713"/>
          <p14:tracePt t="10041" x="5322888" y="3171825"/>
          <p14:tracePt t="10049" x="5334000" y="3182938"/>
          <p14:tracePt t="10057" x="5345113" y="3182938"/>
          <p14:tracePt t="10065" x="5367338" y="3194050"/>
          <p14:tracePt t="10073" x="5389563" y="3194050"/>
          <p14:tracePt t="10081" x="5400675" y="3194050"/>
          <p14:tracePt t="10089" x="5411788" y="3205163"/>
          <p14:tracePt t="10097" x="5435600" y="3205163"/>
          <p14:tracePt t="10105" x="5457825" y="3205163"/>
          <p14:tracePt t="10113" x="5468938" y="3205163"/>
          <p14:tracePt t="10122" x="5491163" y="3205163"/>
          <p14:tracePt t="10130" x="5513388" y="3205163"/>
          <p14:tracePt t="10137" x="5524500" y="3205163"/>
          <p14:tracePt t="10146" x="5557838" y="3205163"/>
          <p14:tracePt t="10153" x="5580063" y="3205163"/>
          <p14:tracePt t="10163" x="5602288" y="3194050"/>
          <p14:tracePt t="10170" x="5613400" y="3194050"/>
          <p14:tracePt t="10177" x="5637213" y="3182938"/>
          <p14:tracePt t="10185" x="5659438" y="3182938"/>
          <p14:tracePt t="10193" x="5670550" y="3182938"/>
          <p14:tracePt t="10209" x="5681663" y="3182938"/>
          <p14:tracePt t="10226" x="5692775" y="3182938"/>
          <p14:tracePt t="10266" x="5703888" y="3182938"/>
          <p14:tracePt t="10282" x="5703888" y="3171825"/>
          <p14:tracePt t="10314" x="5715000" y="3171825"/>
          <p14:tracePt t="11133" x="5726113" y="3171825"/>
          <p14:tracePt t="11173" x="5737225" y="3171825"/>
          <p14:tracePt t="11180" x="5748338" y="3160713"/>
          <p14:tracePt t="11189" x="5759450" y="3149600"/>
          <p14:tracePt t="11196" x="5770563" y="3136900"/>
          <p14:tracePt t="11205" x="5803900" y="3125788"/>
          <p14:tracePt t="11212" x="5827713" y="3103563"/>
          <p14:tracePt t="11220" x="5849938" y="3081338"/>
          <p14:tracePt t="11228" x="5872163" y="3070225"/>
          <p14:tracePt t="11236" x="5894388" y="3059113"/>
          <p14:tracePt t="11244" x="5916613" y="3036888"/>
          <p14:tracePt t="11252" x="5927725" y="3014663"/>
          <p14:tracePt t="11260" x="5938838" y="3003550"/>
          <p14:tracePt t="11268" x="5949950" y="2992438"/>
          <p14:tracePt t="11277" x="5961063" y="2981325"/>
          <p14:tracePt t="11294" x="5972175" y="2970213"/>
          <p14:tracePt t="11300" x="5972175" y="2959100"/>
          <p14:tracePt t="11310" x="5972175" y="2946400"/>
          <p14:tracePt t="11316" x="5972175" y="2935288"/>
          <p14:tracePt t="11324" x="5972175" y="2924175"/>
          <p14:tracePt t="11332" x="5972175" y="2913063"/>
          <p14:tracePt t="11340" x="5972175" y="2890838"/>
          <p14:tracePt t="11348" x="5983288" y="2868613"/>
          <p14:tracePt t="11360" x="5983288" y="2857500"/>
          <p14:tracePt t="11365" x="5983288" y="2835275"/>
          <p14:tracePt t="11372" x="5983288" y="2824163"/>
          <p14:tracePt t="11382" x="5983288" y="2813050"/>
          <p14:tracePt t="11388" x="5983288" y="2801938"/>
          <p14:tracePt t="11396" x="5983288" y="2790825"/>
          <p14:tracePt t="11404" x="5983288" y="2779713"/>
          <p14:tracePt t="11412" x="5983288" y="2755900"/>
          <p14:tracePt t="11420" x="5983288" y="2744788"/>
          <p14:tracePt t="11429" x="5983288" y="2711450"/>
          <p14:tracePt t="11436" x="5994400" y="2678113"/>
          <p14:tracePt t="11449" x="5994400" y="2644775"/>
          <p14:tracePt t="11454" x="5994400" y="2600325"/>
          <p14:tracePt t="11461" x="5994400" y="2554288"/>
          <p14:tracePt t="11470" x="5994400" y="2509838"/>
          <p14:tracePt t="11477" x="5994400" y="2465388"/>
          <p14:tracePt t="11486" x="5994400" y="2454275"/>
          <p14:tracePt t="11493" x="5994400" y="2420938"/>
          <p14:tracePt t="11501" x="5983288" y="2387600"/>
          <p14:tracePt t="11509" x="5983288" y="2363788"/>
          <p14:tracePt t="11517" x="5983288" y="2341563"/>
          <p14:tracePt t="11525" x="5972175" y="2330450"/>
          <p14:tracePt t="11533" x="5972175" y="2308225"/>
          <p14:tracePt t="11541" x="5972175" y="2286000"/>
          <p14:tracePt t="11549" x="5961063" y="2274888"/>
          <p14:tracePt t="11557" x="5961063" y="2252663"/>
          <p14:tracePt t="11565" x="5961063" y="2219325"/>
          <p14:tracePt t="11574" x="5961063" y="2197100"/>
          <p14:tracePt t="11581" x="5961063" y="2173288"/>
          <p14:tracePt t="11589" x="5961063" y="2151063"/>
          <p14:tracePt t="11597" x="5961063" y="2117725"/>
          <p14:tracePt t="11605" x="5961063" y="2095500"/>
          <p14:tracePt t="11614" x="5961063" y="2062163"/>
          <p14:tracePt t="11621" x="5961063" y="2051050"/>
          <p14:tracePt t="11630" x="5961063" y="2028825"/>
          <p14:tracePt t="11637" x="5961063" y="2006600"/>
          <p14:tracePt t="11645" x="5961063" y="1993900"/>
          <p14:tracePt t="11662" x="5961063" y="1982788"/>
          <p14:tracePt t="11871" x="5961063" y="1993900"/>
          <p14:tracePt t="11911" x="5961063" y="2006600"/>
          <p14:tracePt t="11950" x="5961063" y="2017713"/>
          <p14:tracePt t="12031" x="5961063" y="2028825"/>
          <p14:tracePt t="12062" x="5961063" y="2039938"/>
          <p14:tracePt t="12087" x="5961063" y="2051050"/>
          <p14:tracePt t="12110" x="5961063" y="2062163"/>
          <p14:tracePt t="12135" x="5961063" y="2073275"/>
          <p14:tracePt t="12151" x="5961063" y="2084388"/>
          <p14:tracePt t="12159" x="5961063" y="2095500"/>
          <p14:tracePt t="12167" x="5961063" y="2106613"/>
          <p14:tracePt t="12174" x="5961063" y="2117725"/>
          <p14:tracePt t="12182" x="5961063" y="2128838"/>
          <p14:tracePt t="12190" x="5949950" y="2139950"/>
          <p14:tracePt t="12198" x="5949950" y="2151063"/>
          <p14:tracePt t="12206" x="5949950" y="2162175"/>
          <p14:tracePt t="12215" x="5949950" y="2173288"/>
          <p14:tracePt t="12222" x="5949950" y="2184400"/>
          <p14:tracePt t="12230" x="5949950" y="2197100"/>
          <p14:tracePt t="12238" x="5949950" y="2219325"/>
          <p14:tracePt t="12246" x="5949950" y="2230438"/>
          <p14:tracePt t="12254" x="5949950" y="2241550"/>
          <p14:tracePt t="12262" x="5949950" y="2252663"/>
          <p14:tracePt t="12270" x="5949950" y="2263775"/>
          <p14:tracePt t="12278" x="5949950" y="2286000"/>
          <p14:tracePt t="12286" x="5949950" y="2297113"/>
          <p14:tracePt t="12294" x="5938838" y="2308225"/>
          <p14:tracePt t="12302" x="5938838" y="2330450"/>
          <p14:tracePt t="12311" x="5938838" y="2352675"/>
          <p14:tracePt t="12318" x="5938838" y="2363788"/>
          <p14:tracePt t="12327" x="5938838" y="2387600"/>
          <p14:tracePt t="12334" x="5938838" y="2409825"/>
          <p14:tracePt t="12344" x="5938838" y="2420938"/>
          <p14:tracePt t="12350" x="5938838" y="2432050"/>
          <p14:tracePt t="12360" x="5938838" y="2443163"/>
          <p14:tracePt t="12366" x="5938838" y="2454275"/>
          <p14:tracePt t="12377" x="5938838" y="2465388"/>
          <p14:tracePt t="12382" x="5938838" y="2476500"/>
          <p14:tracePt t="12394" x="5938838" y="2487613"/>
          <p14:tracePt t="12398" x="5938838" y="2509838"/>
          <p14:tracePt t="12410" x="5927725" y="2520950"/>
          <p14:tracePt t="12415" x="5927725" y="2543175"/>
          <p14:tracePt t="12427" x="5927725" y="2554288"/>
          <p14:tracePt t="12431" x="5927725" y="2578100"/>
          <p14:tracePt t="12444" x="5927725" y="2600325"/>
          <p14:tracePt t="12447" x="5927725" y="2611438"/>
          <p14:tracePt t="12460" x="5927725" y="2633663"/>
          <p14:tracePt t="12465" x="5927725" y="2644775"/>
          <p14:tracePt t="12478" x="5927725" y="2655888"/>
          <p14:tracePt t="12483" x="5927725" y="2667000"/>
          <p14:tracePt t="12511" x="5927725" y="2678113"/>
          <p14:tracePt t="12535" x="5927725" y="2689225"/>
          <p14:tracePt t="12568" x="5927725" y="2700338"/>
          <p14:tracePt t="12593" x="5927725" y="2711450"/>
          <p14:tracePt t="12665" x="5916613" y="2711450"/>
          <p14:tracePt t="13299" x="5938838" y="2733675"/>
          <p14:tracePt t="13306" x="5949950" y="2755900"/>
          <p14:tracePt t="13314" x="5972175" y="2779713"/>
          <p14:tracePt t="13321" x="5983288" y="2801938"/>
          <p14:tracePt t="13329" x="5994400" y="2824163"/>
          <p14:tracePt t="13337" x="6018213" y="2835275"/>
          <p14:tracePt t="13345" x="6029325" y="2857500"/>
          <p14:tracePt t="13353" x="6051550" y="2879725"/>
          <p14:tracePt t="13361" x="6073775" y="2901950"/>
          <p14:tracePt t="13369" x="6084888" y="2924175"/>
          <p14:tracePt t="13377" x="6107113" y="2935288"/>
          <p14:tracePt t="13385" x="6118225" y="2959100"/>
          <p14:tracePt t="13393" x="6140450" y="2981325"/>
          <p14:tracePt t="13401" x="6162675" y="3003550"/>
          <p14:tracePt t="13409" x="6184900" y="3014663"/>
          <p14:tracePt t="13418" x="6219825" y="3048000"/>
          <p14:tracePt t="13425" x="6264275" y="3070225"/>
          <p14:tracePt t="13435" x="6308725" y="3092450"/>
          <p14:tracePt t="13441" x="6353175" y="3114675"/>
          <p14:tracePt t="13451" x="6410325" y="3149600"/>
          <p14:tracePt t="13457" x="6454775" y="3182938"/>
          <p14:tracePt t="13465" x="6521450" y="3216275"/>
          <p14:tracePt t="13473" x="6554788" y="3238500"/>
          <p14:tracePt t="13481" x="6600825" y="3249613"/>
          <p14:tracePt t="13489" x="6623050" y="3260725"/>
          <p14:tracePt t="13501" x="6656388" y="3282950"/>
          <p14:tracePt t="13507" x="6678613" y="3294063"/>
          <p14:tracePt t="13513" x="6700838" y="3305175"/>
          <p14:tracePt t="13523" x="6723063" y="3316288"/>
          <p14:tracePt t="13529" x="6745288" y="3327400"/>
          <p14:tracePt t="13539" x="6756400" y="3327400"/>
          <p14:tracePt t="13546" x="6769100" y="3340100"/>
          <p14:tracePt t="13553" x="6780213" y="3351213"/>
          <p14:tracePt t="13561" x="6802438" y="3351213"/>
          <p14:tracePt t="13569" x="6813550" y="3362325"/>
          <p14:tracePt t="13577" x="6824663" y="3373438"/>
          <p14:tracePt t="13594" x="6835775" y="3373438"/>
          <p14:tracePt t="13602" x="6846888" y="3384550"/>
          <p14:tracePt t="13609" x="6858000" y="3395663"/>
          <p14:tracePt t="13626" x="6869113" y="3395663"/>
          <p14:tracePt t="13634" x="6869113" y="3406775"/>
          <p14:tracePt t="13642" x="6880225" y="3406775"/>
          <p14:tracePt t="13650" x="6880225" y="3417888"/>
          <p14:tracePt t="13666" x="6891338" y="3417888"/>
          <p14:tracePt t="13674" x="6891338" y="3429000"/>
          <p14:tracePt t="13699" x="6902450" y="3429000"/>
          <p14:tracePt t="13707" x="6902450" y="3440113"/>
          <p14:tracePt t="13723" x="6913563" y="3451225"/>
          <p14:tracePt t="13772" x="6913563" y="3462338"/>
          <p14:tracePt t="13805" x="6924675" y="3462338"/>
          <p14:tracePt t="14670" x="6924675" y="3473450"/>
          <p14:tracePt t="14702" x="6935788" y="3484563"/>
          <p14:tracePt t="14717" x="6935788" y="3495675"/>
          <p14:tracePt t="14735" x="6946900" y="3506788"/>
          <p14:tracePt t="14757" x="6946900" y="3517900"/>
          <p14:tracePt t="14781" x="6959600" y="3530600"/>
          <p14:tracePt t="14797" x="6959600" y="3541713"/>
          <p14:tracePt t="14814" x="6970713" y="3552825"/>
          <p14:tracePt t="14840" x="6970713" y="3563938"/>
          <p14:tracePt t="14845" x="6981825" y="3563938"/>
          <p14:tracePt t="14853" x="6981825" y="3575050"/>
          <p14:tracePt t="14885" x="6981825" y="3586163"/>
          <p14:tracePt t="14942" x="6981825" y="3597275"/>
          <p14:tracePt t="14974" x="6992938" y="3608388"/>
          <p14:tracePt t="14997" x="6992938" y="3619500"/>
          <p14:tracePt t="15013" x="6992938" y="3630613"/>
          <p14:tracePt t="15062" x="6992938" y="3641725"/>
          <p14:tracePt t="15111" x="7004050" y="3641725"/>
          <p14:tracePt t="15118" x="7004050" y="3652838"/>
          <p14:tracePt t="15166" x="7004050" y="3663950"/>
          <p14:tracePt t="15182" x="7015163" y="3675063"/>
          <p14:tracePt t="15190" x="7015163" y="3686175"/>
          <p14:tracePt t="15197" x="7026275" y="3697288"/>
          <p14:tracePt t="15205" x="7026275" y="3708400"/>
          <p14:tracePt t="15213" x="7048500" y="3721100"/>
          <p14:tracePt t="15221" x="7048500" y="3732213"/>
          <p14:tracePt t="15229" x="7059613" y="3743325"/>
          <p14:tracePt t="15237" x="7070725" y="3754438"/>
          <p14:tracePt t="15246" x="7081838" y="3765550"/>
          <p14:tracePt t="15253" x="7081838" y="3776663"/>
          <p14:tracePt t="15270" x="7092950" y="3776663"/>
          <p14:tracePt t="15278" x="7092950" y="3787775"/>
          <p14:tracePt t="15303" x="7104063" y="3787775"/>
          <p14:tracePt t="15311" x="7104063" y="3798888"/>
          <p14:tracePt t="15352" x="7115175" y="3798888"/>
          <p14:tracePt t="15399" x="7115175" y="3810000"/>
          <p14:tracePt t="15407" x="7126288" y="3810000"/>
          <p14:tracePt t="15464" x="7137400" y="3810000"/>
          <p14:tracePt t="15552" x="7150100" y="3810000"/>
          <p14:tracePt t="15609" x="7150100" y="3821113"/>
          <p14:tracePt t="21871" x="7150100" y="3832225"/>
          <p14:tracePt t="21894" x="7150100" y="3843338"/>
          <p14:tracePt t="21902" x="7150100" y="3854450"/>
          <p14:tracePt t="21909" x="7137400" y="3865563"/>
          <p14:tracePt t="21918" x="7137400" y="3887788"/>
          <p14:tracePt t="21925" x="7137400" y="3911600"/>
          <p14:tracePt t="21934" x="7115175" y="3933825"/>
          <p14:tracePt t="21941" x="7104063" y="3967163"/>
          <p14:tracePt t="21950" x="7059613" y="4033838"/>
          <p14:tracePt t="21957" x="7037388" y="4056063"/>
          <p14:tracePt t="21965" x="6992938" y="4102100"/>
          <p14:tracePt t="21973" x="6959600" y="4146550"/>
          <p14:tracePt t="21981" x="6913563" y="4179888"/>
          <p14:tracePt t="21989" x="6869113" y="4202113"/>
          <p14:tracePt t="21997" x="6824663" y="4235450"/>
          <p14:tracePt t="22006" x="6791325" y="4257675"/>
          <p14:tracePt t="22014" x="6745288" y="4279900"/>
          <p14:tracePt t="22021" x="6711950" y="4303713"/>
          <p14:tracePt t="22029" x="6689725" y="4303713"/>
          <p14:tracePt t="22037" x="6656388" y="4325938"/>
          <p14:tracePt t="22046" x="6634163" y="4325938"/>
          <p14:tracePt t="22054" x="6600825" y="4337050"/>
          <p14:tracePt t="22062" x="6578600" y="4348163"/>
          <p14:tracePt t="22071" x="6554788" y="4348163"/>
          <p14:tracePt t="22077" x="6521450" y="4359275"/>
          <p14:tracePt t="22087" x="6510338" y="4359275"/>
          <p14:tracePt t="22094" x="6499225" y="4359275"/>
          <p14:tracePt t="22104" x="6488113" y="4359275"/>
          <p14:tracePt t="22109" x="6477000" y="4359275"/>
          <p14:tracePt t="22182" x="6488113" y="4359275"/>
          <p14:tracePt t="22190" x="6499225" y="4359275"/>
          <p14:tracePt t="22198" x="6521450" y="4359275"/>
          <p14:tracePt t="22207" x="6543675" y="4370388"/>
          <p14:tracePt t="22214" x="6565900" y="4370388"/>
          <p14:tracePt t="22222" x="6600825" y="4381500"/>
          <p14:tracePt t="22230" x="6645275" y="4381500"/>
          <p14:tracePt t="22238" x="6700838" y="4381500"/>
          <p14:tracePt t="22246" x="6756400" y="4381500"/>
          <p14:tracePt t="22254" x="6813550" y="4381500"/>
          <p14:tracePt t="22262" x="6880225" y="4370388"/>
          <p14:tracePt t="22270" x="6935788" y="4359275"/>
          <p14:tracePt t="22278" x="6992938" y="4348163"/>
          <p14:tracePt t="22286" x="7037388" y="4337050"/>
          <p14:tracePt t="22294" x="7092950" y="4325938"/>
          <p14:tracePt t="22302" x="7137400" y="4314825"/>
          <p14:tracePt t="22310" x="7161213" y="4303713"/>
          <p14:tracePt t="22318" x="7183438" y="4292600"/>
          <p14:tracePt t="22326" x="7216775" y="4279900"/>
          <p14:tracePt t="22334" x="7227888" y="4268788"/>
          <p14:tracePt t="22343" x="7239000" y="4268788"/>
          <p14:tracePt t="22350" x="7250113" y="4257675"/>
          <p14:tracePt t="22360" x="7250113" y="4246563"/>
          <p14:tracePt t="22376" x="7261225" y="4235450"/>
          <p14:tracePt t="22399" x="7261225" y="4224338"/>
          <p14:tracePt t="22425" x="7250113" y="4213225"/>
          <p14:tracePt t="22434" x="7227888" y="4213225"/>
          <p14:tracePt t="22439" x="7216775" y="4202113"/>
          <p14:tracePt t="22447" x="7194550" y="4191000"/>
          <p14:tracePt t="22455" x="7183438" y="4168775"/>
          <p14:tracePt t="22463" x="7172325" y="4157663"/>
          <p14:tracePt t="22470" x="7161213" y="4146550"/>
          <p14:tracePt t="22480" x="7150100" y="4135438"/>
          <p14:tracePt t="22487" x="7137400" y="4124325"/>
          <p14:tracePt t="22503" x="7126288" y="4113213"/>
          <p14:tracePt t="22527" x="7126288" y="4102100"/>
          <p14:tracePt t="22585" x="7137400" y="4102100"/>
          <p14:tracePt t="22592" x="7194550" y="4102100"/>
          <p14:tracePt t="22600" x="7261225" y="4113213"/>
          <p14:tracePt t="22607" x="7351713" y="4113213"/>
          <p14:tracePt t="22615" x="7462838" y="4113213"/>
          <p14:tracePt t="22624" x="7620000" y="4113213"/>
          <p14:tracePt t="22631" x="7754938" y="4113213"/>
          <p14:tracePt t="22641" x="7821613" y="4102100"/>
          <p14:tracePt t="22647" x="7934325" y="4067175"/>
          <p14:tracePt t="22657" x="8045450" y="4044950"/>
          <p14:tracePt t="22663" x="8135938" y="4011613"/>
          <p14:tracePt t="22671" x="8224838" y="3967163"/>
          <p14:tracePt t="22679" x="8304213" y="3922713"/>
          <p14:tracePt t="22687" x="8359775" y="3898900"/>
          <p14:tracePt t="22695" x="8415338" y="3865563"/>
          <p14:tracePt t="22707" x="8437563" y="3854450"/>
          <p14:tracePt t="22713" x="8470900" y="3821113"/>
          <p14:tracePt t="22719" x="8505825" y="3810000"/>
          <p14:tracePt t="22729" x="8528050" y="3787775"/>
          <p14:tracePt t="22735" x="8550275" y="3776663"/>
          <p14:tracePt t="22743" x="8561388" y="3765550"/>
          <p14:tracePt t="22751" x="8572500" y="3754438"/>
          <p14:tracePt t="22759" x="8583613" y="3743325"/>
          <p14:tracePt t="22767" x="8605838" y="3732213"/>
          <p14:tracePt t="22775" x="8628063" y="3708400"/>
          <p14:tracePt t="22783" x="8650288" y="3697288"/>
          <p14:tracePt t="22796" x="8674100" y="3675063"/>
          <p14:tracePt t="22800" x="8696325" y="3652838"/>
          <p14:tracePt t="22807" x="8718550" y="3630613"/>
          <p14:tracePt t="22817" x="8751888" y="3608388"/>
          <p14:tracePt t="22823" x="8774113" y="3586163"/>
          <p14:tracePt t="22831" x="8807450" y="3563938"/>
          <p14:tracePt t="22839" x="8829675" y="3530600"/>
          <p14:tracePt t="22848" x="8864600" y="3495675"/>
          <p14:tracePt t="22856" x="8897938" y="3462338"/>
          <p14:tracePt t="22864" x="8942388" y="3429000"/>
          <p14:tracePt t="22872" x="8975725" y="3395663"/>
          <p14:tracePt t="22884" x="9020175" y="3351213"/>
          <p14:tracePt t="22888" x="9121775" y="3282950"/>
          <p14:tracePt t="23667" x="9132888" y="168275"/>
          <p14:tracePt t="23674" x="9088438" y="123825"/>
          <p14:tracePt t="23682" x="9031288" y="66675"/>
          <p14:tracePt t="23689" x="8975725" y="11113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66" y="0"/>
            <a:ext cx="8520600" cy="572700"/>
          </a:xfrm>
        </p:spPr>
        <p:txBody>
          <a:bodyPr/>
          <a:lstStyle/>
          <a:p>
            <a:r>
              <a:rPr lang="en-US" dirty="0"/>
              <a:t>Example Paragraph (an NSF Abstract)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81" y="679508"/>
            <a:ext cx="4946957" cy="44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15"/>
    </mc:Choice>
    <mc:Fallback xmlns="">
      <p:transition spd="slow" advTm="90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4288"/>
            <a:ext cx="8520600" cy="5727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50"/>
              </a:spcBef>
              <a:spcAft>
                <a:spcPts val="350"/>
              </a:spcAft>
            </a:pPr>
            <a:r>
              <a:rPr lang="en-US" dirty="0" err="1"/>
              <a:t>Tfidf</a:t>
            </a:r>
            <a:r>
              <a:rPr lang="en-US" dirty="0"/>
              <a:t> term weighting (importance of terms to documents, and vice versa) and cosine similarity (among documents) are simple and very useful..</a:t>
            </a:r>
          </a:p>
          <a:p>
            <a:pPr lvl="1">
              <a:lnSpc>
                <a:spcPct val="100000"/>
              </a:lnSpc>
              <a:spcBef>
                <a:spcPts val="250"/>
              </a:spcBef>
              <a:spcAft>
                <a:spcPts val="350"/>
              </a:spcAft>
            </a:pPr>
            <a:r>
              <a:rPr lang="en-US" dirty="0"/>
              <a:t>But lack </a:t>
            </a:r>
            <a:r>
              <a:rPr lang="en-US" b="1" u="sng" dirty="0"/>
              <a:t>probabilistic semantics</a:t>
            </a:r>
          </a:p>
          <a:p>
            <a:pPr lvl="1">
              <a:lnSpc>
                <a:spcPct val="100000"/>
              </a:lnSpc>
              <a:spcBef>
                <a:spcPts val="250"/>
              </a:spcBef>
              <a:spcAft>
                <a:spcPts val="350"/>
              </a:spcAft>
            </a:pPr>
            <a:r>
              <a:rPr lang="en-US" dirty="0"/>
              <a:t>There is research on justifying </a:t>
            </a:r>
            <a:r>
              <a:rPr lang="en-US" dirty="0" err="1"/>
              <a:t>tfidf</a:t>
            </a:r>
            <a:r>
              <a:rPr lang="en-US" dirty="0"/>
              <a:t>, e.g. based on information theoretic grounds</a:t>
            </a:r>
          </a:p>
          <a:p>
            <a:pPr>
              <a:lnSpc>
                <a:spcPct val="100000"/>
              </a:lnSpc>
              <a:spcBef>
                <a:spcPts val="250"/>
              </a:spcBef>
              <a:spcAft>
                <a:spcPts val="350"/>
              </a:spcAft>
            </a:pPr>
            <a:r>
              <a:rPr lang="en-US" dirty="0"/>
              <a:t>It would be great to get well-understood probabilities (</a:t>
            </a:r>
            <a:r>
              <a:rPr lang="en-US" dirty="0" err="1"/>
              <a:t>pvalues</a:t>
            </a:r>
            <a:r>
              <a:rPr lang="en-US" dirty="0"/>
              <a:t>, confidences),  but also efficiently!</a:t>
            </a:r>
          </a:p>
          <a:p>
            <a:pPr lvl="1">
              <a:lnSpc>
                <a:spcPct val="100000"/>
              </a:lnSpc>
              <a:spcBef>
                <a:spcPts val="250"/>
              </a:spcBef>
              <a:spcAft>
                <a:spcPts val="350"/>
              </a:spcAft>
            </a:pPr>
            <a:r>
              <a:rPr lang="en-US" dirty="0"/>
              <a:t>Avoid expensive simulations and counting</a:t>
            </a:r>
          </a:p>
          <a:p>
            <a:pPr lvl="1">
              <a:lnSpc>
                <a:spcPct val="100000"/>
              </a:lnSpc>
              <a:spcBef>
                <a:spcPts val="250"/>
              </a:spcBef>
              <a:spcAft>
                <a:spcPts val="350"/>
              </a:spcAft>
            </a:pPr>
            <a:r>
              <a:rPr lang="en-US" dirty="0"/>
              <a:t>Ideally as simple and efficient as computing say </a:t>
            </a:r>
            <a:r>
              <a:rPr lang="en-US" dirty="0" err="1"/>
              <a:t>tfidf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250"/>
              </a:spcBef>
              <a:spcAft>
                <a:spcPts val="350"/>
              </a:spcAft>
            </a:pPr>
            <a:r>
              <a:rPr lang="en-US" dirty="0"/>
              <a:t>This talk: binomial tails are a good candidate for providing probabilities/confidences!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89" y="106599"/>
            <a:ext cx="1330077" cy="107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700" y="4568875"/>
            <a:ext cx="6755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8750" indent="0">
              <a:buNone/>
            </a:pPr>
            <a:r>
              <a:rPr lang="en-US" dirty="0"/>
              <a:t> </a:t>
            </a:r>
            <a:r>
              <a:rPr lang="en-US" sz="800" dirty="0"/>
              <a:t>on </a:t>
            </a:r>
            <a:r>
              <a:rPr lang="en-US" sz="800" dirty="0" err="1"/>
              <a:t>tfidf</a:t>
            </a:r>
            <a:r>
              <a:rPr lang="en-US" sz="800" dirty="0"/>
              <a:t>:   K. S. Jones. 1972. A Statistical Interpretation of Term Specificity and Its Application in Retrieval. Journal of Documentation (1972).</a:t>
            </a:r>
          </a:p>
          <a:p>
            <a:pPr marL="158750">
              <a:buSzPts val="1100"/>
              <a:defRPr/>
            </a:pPr>
            <a:r>
              <a:rPr lang="en-US" sz="800" dirty="0"/>
              <a:t>  justification:          A. </a:t>
            </a:r>
            <a:r>
              <a:rPr lang="en-US" sz="800" dirty="0" err="1"/>
              <a:t>Aizawa</a:t>
            </a:r>
            <a:r>
              <a:rPr lang="en-US" sz="800" dirty="0"/>
              <a:t>. 2003. An information-theoretic perspective of </a:t>
            </a:r>
            <a:r>
              <a:rPr lang="en-US" sz="800" dirty="0" err="1"/>
              <a:t>tfidf</a:t>
            </a:r>
            <a:r>
              <a:rPr lang="en-US" sz="800" dirty="0"/>
              <a:t> measures. Information Processing and Management (2003). </a:t>
            </a:r>
          </a:p>
        </p:txBody>
      </p:sp>
    </p:spTree>
    <p:extLst>
      <p:ext uri="{BB962C8B-B14F-4D97-AF65-F5344CB8AC3E}">
        <p14:creationId xmlns:p14="http://schemas.microsoft.com/office/powerpoint/2010/main" val="42064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58"/>
    </mc:Choice>
    <mc:Fallback xmlns="">
      <p:transition spd="slow" advTm="352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Similarity via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dirty="0"/>
                  <a:t>We can use the weights for doc similarity: we use the </a:t>
                </a:r>
                <a:r>
                  <a:rPr lang="en-US" u="sng" dirty="0"/>
                  <a:t>sum min term weight</a:t>
                </a:r>
              </a:p>
              <a:p>
                <a:pPr lvl="1">
                  <a:lnSpc>
                    <a:spcPct val="10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latin typeface="Cambria Math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erms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US" dirty="0"/>
                  <a:t>  where d(w)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dirty="0"/>
                  <a:t> 0  means weight of term w in document d</a:t>
                </a:r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dirty="0"/>
                  <a:t>Newsgroups has 20 classes (labels). A pair of docs is positive </a:t>
                </a:r>
                <a:r>
                  <a:rPr lang="en-US" dirty="0" err="1"/>
                  <a:t>iff</a:t>
                </a:r>
                <a:r>
                  <a:rPr lang="en-US" dirty="0"/>
                  <a:t> same label</a:t>
                </a:r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dirty="0"/>
                  <a:t>Ranked 100k pairs by different similarity function (</a:t>
                </a:r>
                <a:r>
                  <a:rPr lang="en-US" dirty="0" err="1"/>
                  <a:t>tfidf</a:t>
                </a:r>
                <a:r>
                  <a:rPr lang="en-US" dirty="0"/>
                  <a:t> cosine, binomial, intensity)</a:t>
                </a:r>
              </a:p>
              <a:p>
                <a:pPr lvl="1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dirty="0"/>
                  <a:t>Binomial tail score and </a:t>
                </a:r>
                <a:r>
                  <a:rPr lang="en-US" dirty="0" err="1"/>
                  <a:t>tfidf</a:t>
                </a:r>
                <a:r>
                  <a:rPr lang="en-US" dirty="0"/>
                  <a:t>: similar performance (MaxF1), around ~0.18</a:t>
                </a:r>
              </a:p>
              <a:p>
                <a:pPr lvl="1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dirty="0"/>
                  <a:t>Intensity, after thresholding by binomial confidence, does better 0.20</a:t>
                </a:r>
              </a:p>
              <a:p>
                <a:pPr lvl="1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dirty="0"/>
                  <a:t>Need more datasets and experiments, </a:t>
                </a:r>
                <a:r>
                  <a:rPr lang="en-US" dirty="0" err="1"/>
                  <a:t>eg</a:t>
                </a:r>
                <a:r>
                  <a:rPr lang="en-US" dirty="0"/>
                  <a:t> simple dot prod. does better than min term weight</a:t>
                </a:r>
              </a:p>
              <a:p>
                <a:pPr lvl="2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dirty="0"/>
                  <a:t>Explore the term weights for classification (supervised learning) or SVD (</a:t>
                </a:r>
                <a:r>
                  <a:rPr lang="en-US" dirty="0" err="1"/>
                  <a:t>embeddings</a:t>
                </a:r>
                <a:r>
                  <a:rPr lang="en-US" dirty="0"/>
                  <a:t>?)</a:t>
                </a:r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dirty="0"/>
                  <a:t>We could also </a:t>
                </a:r>
                <a:r>
                  <a:rPr lang="en-US" u="sng" dirty="0"/>
                  <a:t>model similarity directly</a:t>
                </a:r>
                <a:r>
                  <a:rPr lang="en-US" dirty="0"/>
                  <a:t> via the tail (in extra slides &amp; paper)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8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6"/>
    </mc:Choice>
    <mc:Fallback xmlns="">
      <p:transition spd="slow" advTm="41046"/>
    </mc:Fallback>
  </mc:AlternateContent>
  <p:extLst>
    <p:ext uri="{3A86A75C-4F4B-4683-9AE1-C65F6400EC91}">
      <p14:laserTraceLst xmlns:p14="http://schemas.microsoft.com/office/powerpoint/2010/main">
        <p14:tracePtLst>
          <p14:tracePt t="7190" x="2117725" y="4997450"/>
          <p14:tracePt t="7196" x="2252663" y="4751388"/>
          <p14:tracePt t="7202" x="2432050" y="4483100"/>
          <p14:tracePt t="7209" x="2622550" y="4213225"/>
          <p14:tracePt t="7219" x="2801938" y="3922713"/>
          <p14:tracePt t="7224" x="3014663" y="3630613"/>
          <p14:tracePt t="7235" x="3227388" y="3384550"/>
          <p14:tracePt t="7240" x="3316288" y="3271838"/>
          <p14:tracePt t="7251" x="3517900" y="3070225"/>
          <p14:tracePt t="7256" x="3708400" y="2901950"/>
          <p14:tracePt t="7268" x="3876675" y="2744788"/>
          <p14:tracePt t="7272" x="3933825" y="2689225"/>
          <p14:tracePt t="7285" x="4056063" y="2578100"/>
          <p14:tracePt t="7289" x="4135438" y="2498725"/>
          <p14:tracePt t="7301" x="4202113" y="2420938"/>
          <p14:tracePt t="7306" x="4224338" y="2387600"/>
          <p14:tracePt t="7319" x="4268788" y="2330450"/>
          <p14:tracePt t="7323" x="4303713" y="2286000"/>
          <p14:tracePt t="7335" x="4314825" y="2252663"/>
          <p14:tracePt t="7339" x="4325938" y="2230438"/>
          <p14:tracePt t="7352" x="4337050" y="2208213"/>
          <p14:tracePt t="7356" x="4337050" y="2151063"/>
          <p14:tracePt t="7368" x="4348163" y="2128838"/>
          <p14:tracePt t="7373" x="4348163" y="2095500"/>
          <p14:tracePt t="7385" x="4348163" y="2062163"/>
          <p14:tracePt t="7389" x="4348163" y="2017713"/>
          <p14:tracePt t="7402" x="4348163" y="1982788"/>
          <p14:tracePt t="7406" x="4348163" y="1949450"/>
          <p14:tracePt t="7419" x="4348163" y="1927225"/>
          <p14:tracePt t="7422" x="4348163" y="1893888"/>
          <p14:tracePt t="7435" x="4337050" y="1860550"/>
          <p14:tracePt t="7436" x="4325938" y="1803400"/>
          <p14:tracePt t="7442" x="4314825" y="1770063"/>
          <p14:tracePt t="7451" x="4303713" y="1736725"/>
          <p14:tracePt t="7457" x="4292600" y="1714500"/>
          <p14:tracePt t="7468" x="4279900" y="1692275"/>
          <p14:tracePt t="7473" x="4268788" y="1670050"/>
          <p14:tracePt t="7485" x="4257675" y="1647825"/>
          <p14:tracePt t="7490" x="4257675" y="1625600"/>
          <p14:tracePt t="7501" x="4246563" y="1612900"/>
          <p14:tracePt t="7506" x="4235450" y="1601788"/>
          <p14:tracePt t="7518" x="4213225" y="1579563"/>
          <p14:tracePt t="7522" x="4202113" y="1568450"/>
          <p14:tracePt t="7534" x="4179888" y="1568450"/>
          <p14:tracePt t="7538" x="4135438" y="1546225"/>
          <p14:tracePt t="7551" x="4102100" y="1535113"/>
          <p14:tracePt t="7554" x="4044950" y="1524000"/>
          <p14:tracePt t="7568" x="3989388" y="1512888"/>
          <p14:tracePt t="7571" x="3933825" y="1501775"/>
          <p14:tracePt t="7585" x="3876675" y="1490663"/>
          <p14:tracePt t="7588" x="3810000" y="1479550"/>
          <p14:tracePt t="7601" x="3754438" y="1468438"/>
          <p14:tracePt t="7605" x="3697288" y="1457325"/>
          <p14:tracePt t="7618" x="3641725" y="1446213"/>
          <p14:tracePt t="7621" x="3597275" y="1435100"/>
          <p14:tracePt t="7635" x="3541713" y="1435100"/>
          <p14:tracePt t="7635" x="3495675" y="1422400"/>
          <p14:tracePt t="7642" x="3440113" y="1422400"/>
          <p14:tracePt t="7652" x="3373438" y="1422400"/>
          <p14:tracePt t="7658" x="3305175" y="1411288"/>
          <p14:tracePt t="7668" x="3227388" y="1411288"/>
          <p14:tracePt t="7675" x="3160713" y="1411288"/>
          <p14:tracePt t="7685" x="3092450" y="1411288"/>
          <p14:tracePt t="7690" x="3036888" y="1411288"/>
          <p14:tracePt t="7701" x="2981325" y="1411288"/>
          <p14:tracePt t="7707" x="2924175" y="1411288"/>
          <p14:tracePt t="7718" x="2879725" y="1411288"/>
          <p14:tracePt t="7722" x="2824163" y="1411288"/>
          <p14:tracePt t="7734" x="2722563" y="1411288"/>
          <p14:tracePt t="7738" x="2644775" y="1411288"/>
          <p14:tracePt t="7751" x="2543175" y="1422400"/>
          <p14:tracePt t="7754" x="2420938" y="1446213"/>
          <p14:tracePt t="7768" x="2297113" y="1468438"/>
          <p14:tracePt t="7771" x="2230438" y="1479550"/>
          <p14:tracePt t="7785" x="2095500" y="1490663"/>
          <p14:tracePt t="7788" x="1982788" y="1501775"/>
          <p14:tracePt t="7802" x="1949450" y="1501775"/>
          <p14:tracePt t="7805" x="1882775" y="1501775"/>
          <p14:tracePt t="7819" x="1827213" y="1501775"/>
          <p14:tracePt t="7823" x="1792288" y="1501775"/>
          <p14:tracePt t="7835" x="1770063" y="1501775"/>
          <p14:tracePt t="7839" x="1758950" y="1501775"/>
          <p14:tracePt t="7852" x="1747838" y="1501775"/>
          <p14:tracePt t="7872" x="1736725" y="1512888"/>
          <p14:tracePt t="7903" x="1725613" y="1524000"/>
          <p14:tracePt t="7915" x="1714500" y="1524000"/>
          <p14:tracePt t="7932" x="1703388" y="1535113"/>
          <p14:tracePt t="7948" x="1692275" y="1557338"/>
          <p14:tracePt t="7956" x="1681163" y="1579563"/>
          <p14:tracePt t="7970" x="1670050" y="1601788"/>
          <p14:tracePt t="7976" x="1658938" y="1647825"/>
          <p14:tracePt t="7981" x="1658938" y="1703388"/>
          <p14:tracePt t="7988" x="1647825" y="1736725"/>
          <p14:tracePt t="7996" x="1636713" y="1770063"/>
          <p14:tracePt t="8008" x="1625600" y="1803400"/>
          <p14:tracePt t="8013" x="1625600" y="1838325"/>
          <p14:tracePt t="8019" x="1625600" y="1849438"/>
          <p14:tracePt t="8029" x="1612900" y="1871663"/>
          <p14:tracePt t="8036" x="1612900" y="1882775"/>
          <p14:tracePt t="8045" x="1612900" y="1893888"/>
          <p14:tracePt t="8060" x="1612900" y="1905000"/>
          <p14:tracePt t="8085" x="1612900" y="1916113"/>
          <p14:tracePt t="8093" x="1612900" y="1927225"/>
          <p14:tracePt t="8100" x="1612900" y="1949450"/>
          <p14:tracePt t="8113" x="1612900" y="1982788"/>
          <p14:tracePt t="8118" x="1612900" y="2017713"/>
          <p14:tracePt t="8124" x="1612900" y="2028825"/>
          <p14:tracePt t="8132" x="1625600" y="2062163"/>
          <p14:tracePt t="8139" x="1636713" y="2084388"/>
          <p14:tracePt t="8148" x="1647825" y="2106613"/>
          <p14:tracePt t="8156" x="1658938" y="2128838"/>
          <p14:tracePt t="8168" x="1658938" y="2139950"/>
          <p14:tracePt t="8172" x="1670050" y="2151063"/>
          <p14:tracePt t="8198" x="1681163" y="2162175"/>
          <p14:tracePt t="8246" x="1692275" y="2162175"/>
          <p14:tracePt t="8263" x="1703388" y="2162175"/>
          <p14:tracePt t="8285" x="1714500" y="2162175"/>
          <p14:tracePt t="8310" x="1725613" y="2162175"/>
          <p14:tracePt t="10113" x="1725613" y="2173288"/>
          <p14:tracePt t="10120" x="1725613" y="2184400"/>
          <p14:tracePt t="10128" x="1725613" y="2197100"/>
          <p14:tracePt t="10145" x="1725613" y="2208213"/>
          <p14:tracePt t="10161" x="1725613" y="2219325"/>
          <p14:tracePt t="10186" x="1725613" y="2230438"/>
          <p14:tracePt t="10203" x="1725613" y="2241550"/>
          <p14:tracePt t="10209" x="1714500" y="2263775"/>
          <p14:tracePt t="10216" x="1703388" y="2286000"/>
          <p14:tracePt t="10225" x="1692275" y="2308225"/>
          <p14:tracePt t="10232" x="1670050" y="2352675"/>
          <p14:tracePt t="10241" x="1647825" y="2387600"/>
          <p14:tracePt t="10248" x="1636713" y="2409825"/>
          <p14:tracePt t="10257" x="1625600" y="2432050"/>
          <p14:tracePt t="10264" x="1601788" y="2465388"/>
          <p14:tracePt t="10272" x="1590675" y="2487613"/>
          <p14:tracePt t="10280" x="1579563" y="2498725"/>
          <p14:tracePt t="10291" x="1568450" y="2509838"/>
          <p14:tracePt t="10296" x="1568450" y="2520950"/>
          <p14:tracePt t="10304" x="1557338" y="2532063"/>
          <p14:tracePt t="10313" x="1557338" y="2543175"/>
          <p14:tracePt t="10320" x="1557338" y="2565400"/>
          <p14:tracePt t="10329" x="1546225" y="2578100"/>
          <p14:tracePt t="10336" x="1546225" y="2589213"/>
          <p14:tracePt t="10346" x="1535113" y="2611438"/>
          <p14:tracePt t="10352" x="1535113" y="2622550"/>
          <p14:tracePt t="10360" x="1524000" y="2644775"/>
          <p14:tracePt t="10368" x="1524000" y="2655888"/>
          <p14:tracePt t="10376" x="1524000" y="2667000"/>
          <p14:tracePt t="10384" x="1512888" y="2678113"/>
          <p14:tracePt t="10400" x="1512888" y="2689225"/>
          <p14:tracePt t="10474" x="1512888" y="2700338"/>
          <p14:tracePt t="10530" x="1512888" y="2711450"/>
          <p14:tracePt t="10730" x="1512888" y="2722563"/>
          <p14:tracePt t="17989" x="1524000" y="2722563"/>
          <p14:tracePt t="17996" x="1579563" y="2722563"/>
          <p14:tracePt t="18004" x="1647825" y="2722563"/>
          <p14:tracePt t="18012" x="1714500" y="2722563"/>
          <p14:tracePt t="18020" x="1816100" y="2722563"/>
          <p14:tracePt t="18029" x="1938338" y="2722563"/>
          <p14:tracePt t="18036" x="2139950" y="2744788"/>
          <p14:tracePt t="18045" x="2387600" y="2755900"/>
          <p14:tracePt t="18051" x="2509838" y="2779713"/>
          <p14:tracePt t="18059" x="2733675" y="2801938"/>
          <p14:tracePt t="18067" x="2935288" y="2813050"/>
          <p14:tracePt t="18075" x="3014663" y="2824163"/>
          <p14:tracePt t="18084" x="3182938" y="2846388"/>
          <p14:tracePt t="18091" x="3294063" y="2868613"/>
          <p14:tracePt t="18099" x="3406775" y="2879725"/>
          <p14:tracePt t="18107" x="3495675" y="2890838"/>
          <p14:tracePt t="18115" x="3517900" y="2901950"/>
          <p14:tracePt t="18123" x="3575050" y="2901950"/>
          <p14:tracePt t="18132" x="3619500" y="2913063"/>
          <p14:tracePt t="18139" x="3652838" y="2913063"/>
          <p14:tracePt t="18147" x="3675063" y="2913063"/>
          <p14:tracePt t="18155" x="3697288" y="2913063"/>
          <p14:tracePt t="18164" x="3708400" y="2913063"/>
          <p14:tracePt t="18172" x="3721100" y="2913063"/>
          <p14:tracePt t="18189" x="3732213" y="2913063"/>
          <p14:tracePt t="18206" x="3743325" y="2913063"/>
          <p14:tracePt t="21565" x="3743325" y="2924175"/>
          <p14:tracePt t="21718" x="3754438" y="2935288"/>
          <p14:tracePt t="21733" x="3754438" y="2946400"/>
          <p14:tracePt t="21740" x="3765550" y="2970213"/>
          <p14:tracePt t="21748" x="3776663" y="2992438"/>
          <p14:tracePt t="21756" x="3787775" y="3003550"/>
          <p14:tracePt t="21765" x="3798888" y="3025775"/>
          <p14:tracePt t="21772" x="3810000" y="3036888"/>
          <p14:tracePt t="21780" x="3821113" y="3059113"/>
          <p14:tracePt t="21788" x="3832225" y="3081338"/>
          <p14:tracePt t="21796" x="3843338" y="3092450"/>
          <p14:tracePt t="21804" x="3843338" y="3114675"/>
          <p14:tracePt t="21812" x="3854450" y="3125788"/>
          <p14:tracePt t="21821" x="3854450" y="3136900"/>
          <p14:tracePt t="21828" x="3865563" y="3160713"/>
          <p14:tracePt t="21836" x="3865563" y="3171825"/>
          <p14:tracePt t="21845" x="3876675" y="3194050"/>
          <p14:tracePt t="21853" x="3887788" y="3205163"/>
          <p14:tracePt t="21860" x="3887788" y="3227388"/>
          <p14:tracePt t="21870" x="3887788" y="3249613"/>
          <p14:tracePt t="21877" x="3898900" y="3271838"/>
          <p14:tracePt t="21886" x="3898900" y="3294063"/>
          <p14:tracePt t="21893" x="3911600" y="3305175"/>
          <p14:tracePt t="21902" x="3911600" y="3316288"/>
          <p14:tracePt t="21909" x="3911600" y="3327400"/>
          <p14:tracePt t="21917" x="3911600" y="3351213"/>
          <p14:tracePt t="21924" x="3922713" y="3362325"/>
          <p14:tracePt t="21933" x="3922713" y="3373438"/>
          <p14:tracePt t="21950" x="3922713" y="3384550"/>
          <p14:tracePt t="21957" x="3922713" y="3417888"/>
          <p14:tracePt t="21965" x="3933825" y="3451225"/>
          <p14:tracePt t="21973" x="3933825" y="3473450"/>
          <p14:tracePt t="21981" x="3944938" y="3506788"/>
          <p14:tracePt t="21989" x="3944938" y="3530600"/>
          <p14:tracePt t="21997" x="3944938" y="3552825"/>
          <p14:tracePt t="22005" x="3944938" y="3563938"/>
          <p14:tracePt t="22013" x="3956050" y="3586163"/>
          <p14:tracePt t="22029" x="3956050" y="3597275"/>
          <p14:tracePt t="22037" x="3956050" y="3608388"/>
          <p14:tracePt t="22071" x="3956050" y="3619500"/>
          <p14:tracePt t="22752" x="3956050" y="3630613"/>
          <p14:tracePt t="22767" x="3956050" y="3641725"/>
          <p14:tracePt t="22777" x="3956050" y="3652838"/>
          <p14:tracePt t="22782" x="3944938" y="3663950"/>
          <p14:tracePt t="22799" x="3944938" y="3675063"/>
          <p14:tracePt t="22833" x="3944938" y="3686175"/>
          <p14:tracePt t="23282" x="3944938" y="3697288"/>
          <p14:tracePt t="23289" x="3933825" y="3708400"/>
          <p14:tracePt t="23297" x="3933825" y="3721100"/>
          <p14:tracePt t="23312" x="3922713" y="3732213"/>
          <p14:tracePt t="23320" x="3922713" y="3743325"/>
          <p14:tracePt t="23328" x="3911600" y="3754438"/>
          <p14:tracePt t="23336" x="3911600" y="3765550"/>
          <p14:tracePt t="23352" x="3898900" y="3776663"/>
          <p14:tracePt t="23360" x="3898900" y="3787775"/>
          <p14:tracePt t="23377" x="3887788" y="3798888"/>
          <p14:tracePt t="23393" x="3887788" y="3810000"/>
          <p14:tracePt t="23402" x="3876675" y="3821113"/>
          <p14:tracePt t="23417" x="3876675" y="3832225"/>
          <p14:tracePt t="23426" x="3865563" y="3843338"/>
          <p14:tracePt t="23441" x="3865563" y="3854450"/>
          <p14:tracePt t="23457" x="3854450" y="3865563"/>
          <p14:tracePt t="23482" x="3854450" y="3876675"/>
          <p14:tracePt t="25896" x="3854450" y="3887788"/>
          <p14:tracePt t="25903" x="3854450" y="3898900"/>
          <p14:tracePt t="25919" x="3854450" y="3911600"/>
          <p14:tracePt t="25927" x="3843338" y="3922713"/>
          <p14:tracePt t="25935" x="3843338" y="3933825"/>
          <p14:tracePt t="25942" x="3832225" y="3956050"/>
          <p14:tracePt t="25951" x="3832225" y="3967163"/>
          <p14:tracePt t="25960" x="3821113" y="3978275"/>
          <p14:tracePt t="25968" x="3810000" y="3989388"/>
          <p14:tracePt t="25974" x="3810000" y="4000500"/>
          <p14:tracePt t="25984" x="3798888" y="4022725"/>
          <p14:tracePt t="25990" x="3787775" y="4033838"/>
          <p14:tracePt t="25999" x="3776663" y="4044950"/>
          <p14:tracePt t="26006" x="3765550" y="4056063"/>
          <p14:tracePt t="26014" x="3765550" y="4067175"/>
          <p14:tracePt t="26022" x="3754438" y="4078288"/>
          <p14:tracePt t="26030" x="3743325" y="4089400"/>
          <p14:tracePt t="26038" x="3743325" y="4102100"/>
          <p14:tracePt t="26047" x="3732213" y="4113213"/>
          <p14:tracePt t="26064" x="3721100" y="4124325"/>
          <p14:tracePt t="26071" x="3708400" y="4124325"/>
          <p14:tracePt t="26079" x="3708400" y="4135438"/>
          <p14:tracePt t="26096" x="3708400" y="4146550"/>
          <p14:tracePt t="26103" x="3697288" y="4157663"/>
          <p14:tracePt t="26127" x="3697288" y="4168775"/>
          <p14:tracePt t="26144" x="3686175" y="4168775"/>
          <p14:tracePt t="26152" x="3686175" y="4179888"/>
          <p14:tracePt t="26193" x="3686175" y="4191000"/>
          <p14:tracePt t="26306" x="3686175" y="4179888"/>
          <p14:tracePt t="27010" x="3686175" y="4191000"/>
          <p14:tracePt t="27026" x="3686175" y="4202113"/>
          <p14:tracePt t="27034" x="3675063" y="4213225"/>
          <p14:tracePt t="27042" x="3675063" y="4224338"/>
          <p14:tracePt t="27049" x="3675063" y="4246563"/>
          <p14:tracePt t="27059" x="3663950" y="4246563"/>
          <p14:tracePt t="27065" x="3663950" y="4268788"/>
          <p14:tracePt t="27073" x="3652838" y="4279900"/>
          <p14:tracePt t="27081" x="3652838" y="4303713"/>
          <p14:tracePt t="27089" x="3641725" y="4314825"/>
          <p14:tracePt t="27098" x="3630613" y="4337050"/>
          <p14:tracePt t="27104" x="3619500" y="4348163"/>
          <p14:tracePt t="27113" x="3619500" y="4370388"/>
          <p14:tracePt t="27120" x="3608388" y="4381500"/>
          <p14:tracePt t="27129" x="3608388" y="4403725"/>
          <p14:tracePt t="27136" x="3597275" y="4414838"/>
          <p14:tracePt t="27145" x="3586163" y="4425950"/>
          <p14:tracePt t="27152" x="3586163" y="4437063"/>
          <p14:tracePt t="27161" x="3575050" y="4448175"/>
          <p14:tracePt t="27169" x="3575050" y="4459288"/>
          <p14:tracePt t="27201" x="3575050" y="4470400"/>
          <p14:tracePt t="27219" x="3563938" y="4470400"/>
          <p14:tracePt t="27821" x="3575050" y="4470400"/>
          <p14:tracePt t="27828" x="3597275" y="4470400"/>
          <p14:tracePt t="27836" x="3641725" y="4470400"/>
          <p14:tracePt t="27843" x="3686175" y="4459288"/>
          <p14:tracePt t="27851" x="3743325" y="4448175"/>
          <p14:tracePt t="27859" x="3787775" y="4437063"/>
          <p14:tracePt t="27867" x="3898900" y="4414838"/>
          <p14:tracePt t="27875" x="4033838" y="4392613"/>
          <p14:tracePt t="27883" x="4168775" y="4370388"/>
          <p14:tracePt t="27891" x="4235450" y="4359275"/>
          <p14:tracePt t="27899" x="4448175" y="4314825"/>
          <p14:tracePt t="27907" x="4560888" y="4303713"/>
          <p14:tracePt t="27919" x="4616450" y="4303713"/>
          <p14:tracePt t="27923" x="4706938" y="4292600"/>
          <p14:tracePt t="27931" x="4740275" y="4292600"/>
          <p14:tracePt t="27940" x="4806950" y="4279900"/>
          <p14:tracePt t="27947" x="4864100" y="4279900"/>
          <p14:tracePt t="27957" x="4897438" y="4279900"/>
          <p14:tracePt t="27963" x="4930775" y="4279900"/>
          <p14:tracePt t="27971" x="4941888" y="4279900"/>
          <p14:tracePt t="27979" x="4953000" y="4279900"/>
          <p14:tracePt t="27987" x="4964113" y="4279900"/>
          <p14:tracePt t="27995" x="4975225" y="4279900"/>
          <p14:tracePt t="28011" x="4986338" y="4279900"/>
          <p14:tracePt t="28028" x="4997450" y="4279900"/>
          <p14:tracePt t="28043" x="5008563" y="4279900"/>
          <p14:tracePt t="28051" x="5019675" y="4279900"/>
          <p14:tracePt t="28077" x="5030788" y="4279900"/>
          <p14:tracePt t="28092" x="5041900" y="4279900"/>
          <p14:tracePt t="33561" x="5030788" y="4292600"/>
          <p14:tracePt t="33578" x="5019675" y="4292600"/>
          <p14:tracePt t="33594" x="5008563" y="4303713"/>
          <p14:tracePt t="33601" x="4997450" y="4303713"/>
          <p14:tracePt t="33610" x="4964113" y="4314825"/>
          <p14:tracePt t="33617" x="4964113" y="4325938"/>
          <p14:tracePt t="33625" x="4941888" y="4325938"/>
          <p14:tracePt t="33633" x="4919663" y="4337050"/>
          <p14:tracePt t="33641" x="4908550" y="4348163"/>
          <p14:tracePt t="33649" x="4897438" y="4348163"/>
          <p14:tracePt t="33657" x="4875213" y="4348163"/>
          <p14:tracePt t="33665" x="4864100" y="4359275"/>
          <p14:tracePt t="33673" x="4851400" y="4359275"/>
          <p14:tracePt t="33682" x="4840288" y="4359275"/>
          <p14:tracePt t="33689" x="4829175" y="4370388"/>
          <p14:tracePt t="33697" x="4818063" y="4370388"/>
          <p14:tracePt t="33705" x="4806950" y="4370388"/>
          <p14:tracePt t="33721" x="4795838" y="4370388"/>
          <p14:tracePt t="33729" x="4784725" y="4381500"/>
          <p14:tracePt t="33753" x="4773613" y="4381500"/>
          <p14:tracePt t="33769" x="4762500" y="4381500"/>
          <p14:tracePt t="33827" x="4751388" y="4381500"/>
          <p14:tracePt t="34076" x="4762500" y="4381500"/>
          <p14:tracePt t="34124" x="4773613" y="4381500"/>
          <p14:tracePt t="34139" x="4784725" y="4392613"/>
          <p14:tracePt t="34146" x="4795838" y="4392613"/>
          <p14:tracePt t="34157" x="4818063" y="4392613"/>
          <p14:tracePt t="34162" x="4829175" y="4403725"/>
          <p14:tracePt t="34171" x="4851400" y="4403725"/>
          <p14:tracePt t="34178" x="4864100" y="4414838"/>
          <p14:tracePt t="34186" x="4886325" y="4414838"/>
          <p14:tracePt t="34195" x="4897438" y="4414838"/>
          <p14:tracePt t="34202" x="4908550" y="4425950"/>
          <p14:tracePt t="34219" x="4919663" y="4425950"/>
          <p14:tracePt t="34244" x="4930775" y="4425950"/>
          <p14:tracePt t="34893" x="4964113" y="4425950"/>
          <p14:tracePt t="34902" x="5008563" y="4414838"/>
          <p14:tracePt t="34909" x="5099050" y="4403725"/>
          <p14:tracePt t="34917" x="5176838" y="4392613"/>
          <p14:tracePt t="34924" x="5267325" y="4370388"/>
          <p14:tracePt t="34932" x="5311775" y="4359275"/>
          <p14:tracePt t="34940" x="5411788" y="4348163"/>
          <p14:tracePt t="34948" x="5568950" y="4325938"/>
          <p14:tracePt t="34956" x="5626100" y="4314825"/>
          <p14:tracePt t="34964" x="5737225" y="4303713"/>
          <p14:tracePt t="34973" x="5827713" y="4292600"/>
          <p14:tracePt t="34980" x="5905500" y="4279900"/>
          <p14:tracePt t="34989" x="5938838" y="4279900"/>
          <p14:tracePt t="34996" x="5994400" y="4279900"/>
          <p14:tracePt t="35006" x="6029325" y="4268788"/>
          <p14:tracePt t="35012" x="6062663" y="4268788"/>
          <p14:tracePt t="35022" x="6096000" y="4268788"/>
          <p14:tracePt t="35028" x="6118225" y="4268788"/>
          <p14:tracePt t="35036" x="6129338" y="4268788"/>
          <p14:tracePt t="35045" x="6140450" y="4268788"/>
          <p14:tracePt t="35056" x="6151563" y="4268788"/>
          <p14:tracePt t="35069" x="6162675" y="4268788"/>
          <p14:tracePt t="35095" x="6173788" y="4268788"/>
          <p14:tracePt t="35118" x="6184900" y="4268788"/>
          <p14:tracePt t="36706" x="6197600" y="4268788"/>
          <p14:tracePt t="36730" x="6208713" y="4268788"/>
          <p14:tracePt t="36746" x="6219825" y="4268788"/>
          <p14:tracePt t="36753" x="6230938" y="4268788"/>
          <p14:tracePt t="36777" x="6242050" y="4268788"/>
          <p14:tracePt t="36793" x="6253163" y="4268788"/>
          <p14:tracePt t="36801" x="6264275" y="4268788"/>
          <p14:tracePt t="36809" x="6264275" y="4279900"/>
          <p14:tracePt t="36817" x="6275388" y="4279900"/>
          <p14:tracePt t="36825" x="6286500" y="4279900"/>
          <p14:tracePt t="36841" x="6297613" y="4279900"/>
          <p14:tracePt t="36849" x="6308725" y="4279900"/>
          <p14:tracePt t="36857" x="6308725" y="4292600"/>
          <p14:tracePt t="36865" x="6319838" y="4292600"/>
          <p14:tracePt t="36897" x="6330950" y="4292600"/>
          <p14:tracePt t="39641" x="6330950" y="4279900"/>
          <p14:tracePt t="39653" x="6330950" y="4246563"/>
          <p14:tracePt t="39658" x="6342063" y="4224338"/>
          <p14:tracePt t="39664" x="6364288" y="4179888"/>
          <p14:tracePt t="39672" x="6388100" y="4124325"/>
          <p14:tracePt t="39680" x="6421438" y="4067175"/>
          <p14:tracePt t="39688" x="6454775" y="3989388"/>
          <p14:tracePt t="39696" x="6488113" y="3933825"/>
          <p14:tracePt t="39704" x="6532563" y="3876675"/>
          <p14:tracePt t="39712" x="6578600" y="3810000"/>
          <p14:tracePt t="39720" x="6623050" y="3743325"/>
          <p14:tracePt t="39728" x="6678613" y="3675063"/>
          <p14:tracePt t="39736" x="6769100" y="3563938"/>
          <p14:tracePt t="39744" x="6813550" y="3484563"/>
          <p14:tracePt t="39752" x="6846888" y="3451225"/>
          <p14:tracePt t="39760" x="6891338" y="3384550"/>
          <p14:tracePt t="39768" x="7004050" y="3238500"/>
          <p14:tracePt t="39776" x="7059613" y="3160713"/>
          <p14:tracePt t="39784" x="7115175" y="3059113"/>
          <p14:tracePt t="39793" x="7172325" y="2970213"/>
          <p14:tracePt t="39800" x="7194550" y="2924175"/>
          <p14:tracePt t="39809" x="7250113" y="2835275"/>
          <p14:tracePt t="39816" x="7327900" y="2655888"/>
          <p14:tracePt t="39824" x="7407275" y="2465388"/>
          <p14:tracePt t="39832" x="7429500" y="2374900"/>
          <p14:tracePt t="39841" x="7462838" y="2208213"/>
          <p14:tracePt t="39849" x="7507288" y="1916113"/>
          <p14:tracePt t="39857" x="7507288" y="1792288"/>
          <p14:tracePt t="39865" x="7518400" y="1579563"/>
          <p14:tracePt t="39877" x="7518400" y="1377950"/>
          <p14:tracePt t="39881" x="7518400" y="1154113"/>
          <p14:tracePt t="39889" x="7507288" y="941388"/>
          <p14:tracePt t="39897" x="7485063" y="762000"/>
          <p14:tracePt t="39906" x="7462838" y="593725"/>
          <p14:tracePt t="39915" x="7429500" y="414338"/>
          <p14:tracePt t="39922" x="7418388" y="268288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Takeaways!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808839"/>
          </a:xfrm>
        </p:spPr>
        <p:txBody>
          <a:bodyPr/>
          <a:lstStyle/>
          <a:p>
            <a:pPr marL="482600">
              <a:buFont typeface="+mj-lt"/>
              <a:buAutoNum type="arabicPeriod"/>
            </a:pPr>
            <a:r>
              <a:rPr lang="en-US" dirty="0"/>
              <a:t>Binomial tail arises in a lot of places (versatility)</a:t>
            </a:r>
          </a:p>
          <a:p>
            <a:pPr marL="482600">
              <a:buFont typeface="+mj-lt"/>
              <a:buAutoNum type="arabicPeriod"/>
            </a:pPr>
            <a:r>
              <a:rPr lang="en-US" dirty="0"/>
              <a:t>Efficiently computable (well approximated)</a:t>
            </a:r>
          </a:p>
          <a:p>
            <a:pPr marL="482600">
              <a:buFont typeface="+mj-lt"/>
              <a:buAutoNum type="arabicPeriod"/>
            </a:pPr>
            <a:r>
              <a:rPr lang="en-US" dirty="0"/>
              <a:t>The probabilities are beneficial!  ( so the tail could replace or augment existing techniques)</a:t>
            </a:r>
          </a:p>
          <a:p>
            <a:pPr marL="139700" indent="0">
              <a:buNone/>
            </a:pPr>
            <a:r>
              <a:rPr lang="en-US" dirty="0">
                <a:sym typeface="Wingdings"/>
              </a:rPr>
              <a:t>       belongs to the toolbox</a:t>
            </a: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pPr marL="939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11700" y="2890394"/>
            <a:ext cx="8520600" cy="180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None/>
            </a:pPr>
            <a:r>
              <a:rPr lang="en-US" dirty="0"/>
              <a:t>Applications: Filtering, Ranking, Labeling (confidence assignments), Representation, </a:t>
            </a:r>
            <a:r>
              <a:rPr lang="mr-IN" dirty="0"/>
              <a:t>…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Future: develop further understanding (e.g. support vs intensity), variants (Poisson, multinomial,...), and, of course,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51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26"/>
    </mc:Choice>
    <mc:Fallback xmlns="">
      <p:transition spd="slow" advTm="1982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99885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1109931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Similarity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192438"/>
            <a:ext cx="8520600" cy="700896"/>
          </a:xfrm>
        </p:spPr>
        <p:txBody>
          <a:bodyPr/>
          <a:lstStyle/>
          <a:p>
            <a:r>
              <a:rPr lang="en-US" dirty="0" smtClean="0"/>
              <a:t>For the doc pair similarity respectively  </a:t>
            </a:r>
            <a:r>
              <a:rPr lang="en-US" dirty="0" err="1" smtClean="0"/>
              <a:t>boolean</a:t>
            </a:r>
            <a:r>
              <a:rPr lang="en-US" dirty="0" smtClean="0"/>
              <a:t> (bool), binomial score (score), and intensity, we used the min of the two feature values.  See paper.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41400"/>
            <a:ext cx="6235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26243"/>
            <a:ext cx="8520600" cy="572700"/>
          </a:xfrm>
        </p:spPr>
        <p:txBody>
          <a:bodyPr/>
          <a:lstStyle/>
          <a:p>
            <a:r>
              <a:rPr lang="en-US" dirty="0"/>
              <a:t>Modeling (Doc.) Similarity via the Tail Directly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16915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Rough semantics: given a document d1,  what’s the likelihood that another document sampled randomly would match a few terms with </a:t>
            </a:r>
            <a:r>
              <a:rPr lang="en-US" i="1" u="sng" dirty="0"/>
              <a:t>such (low) priors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So we can get probabilities or confidences, or negative log such, as similarity score 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We need to stretch binomial modeling somewhat! (could other better efficient probabilistic models exist for this?)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Idea: for terms in d1, make a target region around such, and assess the tail where we have |d2| trials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See paper!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Still efficient, and does well on previous newsgroups ranking task (some promising results for clustering too)</a:t>
            </a:r>
          </a:p>
        </p:txBody>
      </p:sp>
    </p:spTree>
    <p:extLst>
      <p:ext uri="{BB962C8B-B14F-4D97-AF65-F5344CB8AC3E}">
        <p14:creationId xmlns:p14="http://schemas.microsoft.com/office/powerpoint/2010/main" val="104303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Benefits of Probabilities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dirty="0"/>
              <a:t>Well understood/uniform </a:t>
            </a:r>
            <a:r>
              <a:rPr lang="en-US"/>
              <a:t>semantics, </a:t>
            </a:r>
            <a:r>
              <a:rPr lang="en-US" dirty="0"/>
              <a:t>automatically adjusting to corpus (size) characteristics (</a:t>
            </a:r>
            <a:r>
              <a:rPr lang="en-US" dirty="0" err="1"/>
              <a:t>eg</a:t>
            </a:r>
            <a:r>
              <a:rPr lang="en-US" dirty="0"/>
              <a:t> we’ll see application to co-occurrence discovery)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dirty="0"/>
              <a:t>Easier thresholding (filtering), or ranking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dirty="0"/>
              <a:t>For human in the loop computing, </a:t>
            </a:r>
            <a:r>
              <a:rPr lang="en-US" dirty="0" err="1"/>
              <a:t>eg.</a:t>
            </a:r>
            <a:r>
              <a:rPr lang="en-US" dirty="0"/>
              <a:t> ranking and color coding results, in terms of confidence, in the UI (</a:t>
            </a:r>
            <a:r>
              <a:rPr lang="en-US" dirty="0" err="1"/>
              <a:t>eg</a:t>
            </a:r>
            <a:r>
              <a:rPr lang="en-US" dirty="0"/>
              <a:t> ranking candidate communities in social network analysis)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dirty="0"/>
              <a:t>Decision theoretic actions: probabilities required for computing expectations, utilities, etc.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dirty="0"/>
              <a:t>Improved downstream tasks (e.g. better representations or improved topological similarity spaces for clustering and supervised learning, improved embedding/dimensionality reduction)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169" y="4774168"/>
            <a:ext cx="11232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O.Madani</a:t>
            </a:r>
            <a:r>
              <a:rPr lang="en-US" sz="1000" dirty="0"/>
              <a:t>, </a:t>
            </a:r>
            <a:r>
              <a:rPr lang="en-US" sz="1000" dirty="0" err="1"/>
              <a:t>T.Ngo</a:t>
            </a:r>
            <a:r>
              <a:rPr lang="en-US" sz="1000" dirty="0"/>
              <a:t>, </a:t>
            </a:r>
            <a:r>
              <a:rPr lang="en-US" sz="1000" dirty="0" err="1"/>
              <a:t>W.Zeng</a:t>
            </a:r>
            <a:r>
              <a:rPr lang="en-US" sz="1000" dirty="0"/>
              <a:t>, </a:t>
            </a:r>
            <a:r>
              <a:rPr lang="en-US" sz="1000" dirty="0" err="1"/>
              <a:t>S.Averin,S.Evuru,V.Malhotra</a:t>
            </a:r>
            <a:r>
              <a:rPr lang="en-US" sz="1000" dirty="0"/>
              <a:t>, </a:t>
            </a:r>
            <a:r>
              <a:rPr lang="en-US" sz="1000" dirty="0" err="1"/>
              <a:t>S.Gandham</a:t>
            </a:r>
            <a:r>
              <a:rPr lang="en-US" sz="1000" dirty="0"/>
              <a:t>, and N. Yadav. 2020. Binomial Tails for Community Analysis.</a:t>
            </a:r>
          </a:p>
        </p:txBody>
      </p:sp>
    </p:spTree>
    <p:extLst>
      <p:ext uri="{BB962C8B-B14F-4D97-AF65-F5344CB8AC3E}">
        <p14:creationId xmlns:p14="http://schemas.microsoft.com/office/powerpoint/2010/main" val="14422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03"/>
    </mc:Choice>
    <mc:Fallback xmlns="">
      <p:transition spd="slow" advTm="30903"/>
    </mc:Fallback>
  </mc:AlternateContent>
  <p:extLst>
    <p:ext uri="{3A86A75C-4F4B-4683-9AE1-C65F6400EC91}">
      <p14:laserTraceLst xmlns:p14="http://schemas.microsoft.com/office/powerpoint/2010/main">
        <p14:tracePtLst>
          <p14:tracePt t="64" x="8864600" y="1568450"/>
          <p14:tracePt t="66" x="8729663" y="1590675"/>
          <p14:tracePt t="75" x="8696325" y="1590675"/>
          <p14:tracePt t="78" x="8674100" y="1601788"/>
          <p14:tracePt t="86" x="8661400" y="1601788"/>
          <p14:tracePt t="93" x="8639175" y="1601788"/>
          <p14:tracePt t="102" x="8628063" y="1601788"/>
          <p14:tracePt t="118" x="8616950" y="1601788"/>
          <p14:tracePt t="505" x="8628063" y="1601788"/>
          <p14:tracePt t="512" x="8628063" y="1612900"/>
          <p14:tracePt t="12096" x="8628063" y="1601788"/>
          <p14:tracePt t="12110" x="8639175" y="1590675"/>
          <p14:tracePt t="12117" x="8639175" y="1579563"/>
          <p14:tracePt t="12126" x="8661400" y="1535113"/>
          <p14:tracePt t="12134" x="8674100" y="1535113"/>
          <p14:tracePt t="13675" x="8674100" y="1557338"/>
          <p14:tracePt t="13681" x="8674100" y="1579563"/>
          <p14:tracePt t="13690" x="8674100" y="1601788"/>
          <p14:tracePt t="13697" x="8674100" y="1625600"/>
          <p14:tracePt t="13707" x="8674100" y="1647825"/>
          <p14:tracePt t="13714" x="8674100" y="1670050"/>
          <p14:tracePt t="13722" x="8674100" y="1681163"/>
          <p14:tracePt t="13729" x="8674100" y="1692275"/>
          <p14:tracePt t="13737" x="8661400" y="1714500"/>
          <p14:tracePt t="13745" x="8661400" y="1725613"/>
          <p14:tracePt t="13753" x="8661400" y="1736725"/>
          <p14:tracePt t="13761" x="8661400" y="1747838"/>
          <p14:tracePt t="13769" x="8650288" y="1758950"/>
          <p14:tracePt t="13777" x="8650288" y="1770063"/>
          <p14:tracePt t="13785" x="8650288" y="1781175"/>
          <p14:tracePt t="13793" x="8650288" y="1792288"/>
          <p14:tracePt t="13801" x="8650288" y="1803400"/>
          <p14:tracePt t="13809" x="8639175" y="1816100"/>
          <p14:tracePt t="13817" x="8639175" y="1827213"/>
          <p14:tracePt t="13825" x="8639175" y="1838325"/>
          <p14:tracePt t="13833" x="8639175" y="1860550"/>
          <p14:tracePt t="13841" x="8639175" y="1871663"/>
          <p14:tracePt t="13850" x="8639175" y="1882775"/>
          <p14:tracePt t="13867" x="8639175" y="1905000"/>
          <p14:tracePt t="13874" x="8639175" y="1916113"/>
          <p14:tracePt t="13883" x="8639175" y="1927225"/>
          <p14:tracePt t="13889" x="8639175" y="1938338"/>
          <p14:tracePt t="13899" x="8639175" y="1949450"/>
          <p14:tracePt t="13906" x="8639175" y="1971675"/>
          <p14:tracePt t="13914" x="8639175" y="1982788"/>
          <p14:tracePt t="13922" x="8628063" y="1993900"/>
          <p14:tracePt t="13930" x="8628063" y="2006600"/>
          <p14:tracePt t="13938" x="8628063" y="2017713"/>
          <p14:tracePt t="13963" x="8628063" y="2028825"/>
          <p14:tracePt t="14019" x="8616950" y="2028825"/>
          <p14:tracePt t="14124" x="8616950" y="2039938"/>
          <p14:tracePt t="14141" x="8616950" y="2062163"/>
          <p14:tracePt t="14148" x="8616950" y="2073275"/>
          <p14:tracePt t="14155" x="8616950" y="2084388"/>
          <p14:tracePt t="14162" x="8616950" y="2095500"/>
          <p14:tracePt t="14170" x="8616950" y="2106613"/>
          <p14:tracePt t="14178" x="8616950" y="2117725"/>
          <p14:tracePt t="14186" x="8616950" y="2128838"/>
          <p14:tracePt t="14194" x="8616950" y="2139950"/>
          <p14:tracePt t="14210" x="8616950" y="2151063"/>
          <p14:tracePt t="14243" x="8616950" y="2162175"/>
          <p14:tracePt t="14261" x="8616950" y="2173288"/>
          <p14:tracePt t="14277" x="8616950" y="2184400"/>
          <p14:tracePt t="14284" x="8616950" y="2197100"/>
          <p14:tracePt t="14291" x="8616950" y="2208213"/>
          <p14:tracePt t="14299" x="8628063" y="2219325"/>
          <p14:tracePt t="14307" x="8628063" y="2230438"/>
          <p14:tracePt t="14323" x="8628063" y="2241550"/>
          <p14:tracePt t="14349" x="8628063" y="2252663"/>
          <p14:tracePt t="14389" x="8628063" y="2263775"/>
          <p14:tracePt t="14421" x="8628063" y="2274888"/>
          <p14:tracePt t="14461" x="8628063" y="2286000"/>
          <p14:tracePt t="14494" x="8639175" y="2286000"/>
          <p14:tracePt t="14500" x="8639175" y="2297113"/>
          <p14:tracePt t="14629" x="8650288" y="2297113"/>
          <p14:tracePt t="17773" x="8650288" y="2308225"/>
          <p14:tracePt t="17806" x="8661400" y="2308225"/>
          <p14:tracePt t="17837" x="8661400" y="2319338"/>
          <p14:tracePt t="17869" x="8674100" y="2319338"/>
          <p14:tracePt t="17876" x="8674100" y="2330450"/>
          <p14:tracePt t="17900" x="8685213" y="2330450"/>
          <p14:tracePt t="17908" x="8685213" y="2341563"/>
          <p14:tracePt t="17924" x="8696325" y="2352675"/>
          <p14:tracePt t="17943" x="8707438" y="2363788"/>
          <p14:tracePt t="17956" x="8707438" y="2374900"/>
          <p14:tracePt t="17965" x="8718550" y="2387600"/>
          <p14:tracePt t="17982" x="8718550" y="2398713"/>
          <p14:tracePt t="17987" x="8729663" y="2398713"/>
          <p14:tracePt t="17996" x="8729663" y="2409825"/>
          <p14:tracePt t="18020" x="8729663" y="2420938"/>
          <p14:tracePt t="18028" x="8740775" y="2420938"/>
          <p14:tracePt t="18053" x="8740775" y="2432050"/>
          <p14:tracePt t="18086" x="8740775" y="2443163"/>
          <p14:tracePt t="18108" x="8740775" y="2454275"/>
          <p14:tracePt t="18125" x="8740775" y="2465388"/>
          <p14:tracePt t="18143" x="8740775" y="2476500"/>
          <p14:tracePt t="18156" x="8740775" y="2487613"/>
          <p14:tracePt t="18182" x="8740775" y="2498725"/>
          <p14:tracePt t="18189" x="8729663" y="2498725"/>
          <p14:tracePt t="18198" x="8729663" y="2509838"/>
          <p14:tracePt t="18213" x="8718550" y="2520950"/>
          <p14:tracePt t="18229" x="8718550" y="2532063"/>
          <p14:tracePt t="18254" x="8707438" y="2543175"/>
          <p14:tracePt t="20251" x="8696325" y="2543175"/>
          <p14:tracePt t="20259" x="8696325" y="2554288"/>
          <p14:tracePt t="20291" x="8696325" y="2565400"/>
          <p14:tracePt t="20298" x="8685213" y="2565400"/>
          <p14:tracePt t="20605" x="8685213" y="2600325"/>
          <p14:tracePt t="20612" x="8685213" y="2655888"/>
          <p14:tracePt t="20619" x="8696325" y="2700338"/>
          <p14:tracePt t="20627" x="8707438" y="2744788"/>
          <p14:tracePt t="20634" x="8718550" y="2813050"/>
          <p14:tracePt t="20644" x="8740775" y="2935288"/>
          <p14:tracePt t="20650" x="8751888" y="3059113"/>
          <p14:tracePt t="20658" x="8774113" y="3194050"/>
          <p14:tracePt t="20666" x="8774113" y="3327400"/>
          <p14:tracePt t="20674" x="8785225" y="3451225"/>
          <p14:tracePt t="20682" x="8785225" y="3506788"/>
          <p14:tracePt t="20690" x="8785225" y="3608388"/>
          <p14:tracePt t="20698" x="8785225" y="3708400"/>
          <p14:tracePt t="20706" x="8785225" y="3798888"/>
          <p14:tracePt t="20714" x="8785225" y="3876675"/>
          <p14:tracePt t="20722" x="8763000" y="3944938"/>
          <p14:tracePt t="20730" x="8751888" y="4000500"/>
          <p14:tracePt t="20738" x="8729663" y="4067175"/>
          <p14:tracePt t="20746" x="8718550" y="4135438"/>
          <p14:tracePt t="20754" x="8696325" y="4191000"/>
          <p14:tracePt t="20763" x="8674100" y="4257675"/>
          <p14:tracePt t="20770" x="8650288" y="4314825"/>
          <p14:tracePt t="20779" x="8628063" y="4370388"/>
          <p14:tracePt t="20787" x="8605838" y="4425950"/>
          <p14:tracePt t="20795" x="8594725" y="4470400"/>
          <p14:tracePt t="20803" x="8572500" y="4516438"/>
          <p14:tracePt t="20811" x="8550275" y="4560888"/>
          <p14:tracePt t="20820" x="8550275" y="4583113"/>
          <p14:tracePt t="20827" x="8528050" y="4616450"/>
          <p14:tracePt t="20837" x="8516938" y="4649788"/>
          <p14:tracePt t="20843" x="8494713" y="4673600"/>
          <p14:tracePt t="20853" x="8483600" y="4695825"/>
          <p14:tracePt t="20858" x="8459788" y="4718050"/>
          <p14:tracePt t="20869" x="8448675" y="4729163"/>
          <p14:tracePt t="20875" x="8426450" y="4751388"/>
          <p14:tracePt t="20886" x="8404225" y="4762500"/>
          <p14:tracePt t="20891" x="8382000" y="4773613"/>
          <p14:tracePt t="20902" x="8370888" y="4784725"/>
          <p14:tracePt t="20907" x="8348663" y="4795838"/>
          <p14:tracePt t="20919" x="8304213" y="4818063"/>
          <p14:tracePt t="20923" x="8280400" y="4829175"/>
          <p14:tracePt t="20936" x="8247063" y="4840288"/>
          <p14:tracePt t="20941" x="8224838" y="4851400"/>
          <p14:tracePt t="20952" x="8180388" y="4864100"/>
          <p14:tracePt t="20957" x="8147050" y="4875213"/>
          <p14:tracePt t="20969" x="8113713" y="4897438"/>
          <p14:tracePt t="20972" x="8067675" y="4908550"/>
          <p14:tracePt t="20979" x="8023225" y="4919663"/>
          <p14:tracePt t="20987" x="7989888" y="4930775"/>
          <p14:tracePt t="20995" x="7967663" y="4930775"/>
          <p14:tracePt t="21004" x="7934325" y="4941888"/>
          <p14:tracePt t="21011" x="7899400" y="4953000"/>
          <p14:tracePt t="21020" x="7877175" y="4953000"/>
          <p14:tracePt t="21027" x="7854950" y="4953000"/>
          <p14:tracePt t="21037" x="7832725" y="4964113"/>
          <p14:tracePt t="21044" x="7821613" y="4964113"/>
          <p14:tracePt t="21054" x="7799388" y="4975225"/>
          <p14:tracePt t="21059" x="7788275" y="4975225"/>
          <p14:tracePt t="21069" x="7777163" y="4975225"/>
          <p14:tracePt t="21075" x="7766050" y="4986338"/>
          <p14:tracePt t="21092" x="7766050" y="4997450"/>
          <p14:tracePt t="21102" x="7754938" y="4997450"/>
          <p14:tracePt t="22689" x="7754938" y="4986338"/>
          <p14:tracePt t="22696" x="7754938" y="4964113"/>
          <p14:tracePt t="22705" x="7754938" y="4941888"/>
          <p14:tracePt t="22716" x="7754938" y="4919663"/>
          <p14:tracePt t="22720" x="7754938" y="4886325"/>
          <p14:tracePt t="22727" x="7754938" y="4840288"/>
          <p14:tracePt t="22736" x="7743825" y="4795838"/>
          <p14:tracePt t="22743" x="7732713" y="4740275"/>
          <p14:tracePt t="22751" x="7721600" y="4684713"/>
          <p14:tracePt t="22759" x="7697788" y="4560888"/>
          <p14:tracePt t="22767" x="7675563" y="4459288"/>
          <p14:tracePt t="22775" x="7653338" y="4359275"/>
          <p14:tracePt t="22784" x="7620000" y="4246563"/>
          <p14:tracePt t="22792" x="7608888" y="4191000"/>
          <p14:tracePt t="22800" x="7586663" y="4078288"/>
          <p14:tracePt t="22808" x="7564438" y="3989388"/>
          <p14:tracePt t="22816" x="7542213" y="3911600"/>
          <p14:tracePt t="22824" x="7531100" y="3876675"/>
          <p14:tracePt t="22832" x="7507288" y="3810000"/>
          <p14:tracePt t="22840" x="7496175" y="3765550"/>
          <p14:tracePt t="22848" x="7485063" y="3732213"/>
          <p14:tracePt t="22856" x="7473950" y="3708400"/>
          <p14:tracePt t="22864" x="7473950" y="3686175"/>
          <p14:tracePt t="22871" x="7462838" y="3675063"/>
          <p14:tracePt t="22880" x="7462838" y="3663950"/>
          <p14:tracePt t="22905" x="7451725" y="3652838"/>
          <p14:tracePt t="23203" x="7451725" y="3663950"/>
          <p14:tracePt t="29314" x="7462838" y="3663950"/>
          <p14:tracePt t="29321" x="7473950" y="3663950"/>
          <p14:tracePt t="29329" x="7485063" y="3663950"/>
          <p14:tracePt t="29335" x="7507288" y="3663950"/>
          <p14:tracePt t="29346" x="7542213" y="3663950"/>
          <p14:tracePt t="29351" x="7586663" y="3663950"/>
          <p14:tracePt t="29360" x="7642225" y="3663950"/>
          <p14:tracePt t="29368" x="7754938" y="3663950"/>
          <p14:tracePt t="29376" x="7832725" y="3663950"/>
          <p14:tracePt t="29384" x="7956550" y="3663950"/>
          <p14:tracePt t="29392" x="8078788" y="3663950"/>
          <p14:tracePt t="29400" x="8224838" y="3663950"/>
          <p14:tracePt t="29408" x="8393113" y="3663950"/>
          <p14:tracePt t="29416" x="8550275" y="3663950"/>
          <p14:tracePt t="29424" x="8718550" y="3663950"/>
          <p14:tracePt t="29432" x="8875713" y="3663950"/>
          <p14:tracePt t="29440" x="9020175" y="3663950"/>
          <p14:tracePt t="30213" x="9132888" y="627063"/>
          <p14:tracePt t="30221" x="9099550" y="549275"/>
          <p14:tracePt t="30226" x="9066213" y="469900"/>
          <p14:tracePt t="30234" x="9031288" y="403225"/>
          <p14:tracePt t="30242" x="8997950" y="347663"/>
          <p14:tracePt t="30250" x="8964613" y="279400"/>
          <p14:tracePt t="30258" x="8931275" y="223838"/>
          <p14:tracePt t="30266" x="8897938" y="168275"/>
          <p14:tracePt t="30274" x="8864600" y="123825"/>
          <p14:tracePt t="30282" x="8829675" y="77788"/>
          <p14:tracePt t="30290" x="8774113" y="2222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  <a:buSzPct val="110000"/>
            </a:pPr>
            <a:r>
              <a:rPr lang="en-US" dirty="0"/>
              <a:t>The binomial tail:</a:t>
            </a:r>
          </a:p>
          <a:p>
            <a:pPr lvl="1"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  <a:buSzPct val="110000"/>
            </a:pPr>
            <a:r>
              <a:rPr lang="en-US" dirty="0"/>
              <a:t>Formulation</a:t>
            </a:r>
          </a:p>
          <a:p>
            <a:pPr lvl="1"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  <a:buSzPct val="110000"/>
            </a:pPr>
            <a:r>
              <a:rPr lang="en-US" dirty="0"/>
              <a:t>Approximation &amp; properties</a:t>
            </a:r>
          </a:p>
          <a:p>
            <a:pPr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</a:pPr>
            <a:r>
              <a:rPr lang="en-US"/>
              <a:t>We reduce </a:t>
            </a:r>
            <a:r>
              <a:rPr lang="en-US" dirty="0"/>
              <a:t>several text analysis tasks to the tail:</a:t>
            </a:r>
          </a:p>
          <a:p>
            <a:pPr lvl="1"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</a:pPr>
            <a:r>
              <a:rPr lang="en-US" dirty="0"/>
              <a:t>Phrase discovery or significance of co-occurrences</a:t>
            </a:r>
          </a:p>
          <a:p>
            <a:pPr lvl="1"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</a:pPr>
            <a:r>
              <a:rPr lang="en-US" dirty="0"/>
              <a:t>Document representation or term weighting in documents </a:t>
            </a:r>
          </a:p>
          <a:p>
            <a:pPr lvl="1"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</a:pPr>
            <a:r>
              <a:rPr lang="en-US" dirty="0"/>
              <a:t>And a slide on probabilistic similarity (stretching the use of binomial tail!)</a:t>
            </a:r>
          </a:p>
          <a:p>
            <a:pPr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</a:pPr>
            <a:r>
              <a:rPr lang="en-US" dirty="0"/>
              <a:t>Binomial tail belongs to the analyst’s (or </a:t>
            </a:r>
            <a:r>
              <a:rPr lang="en-US" dirty="0" err="1"/>
              <a:t>dataminer’s</a:t>
            </a:r>
            <a:r>
              <a:rPr lang="en-US" dirty="0"/>
              <a:t>) toolbox!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80" y="365015"/>
            <a:ext cx="2739142" cy="22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2"/>
    </mc:Choice>
    <mc:Fallback xmlns="">
      <p:transition spd="slow" advTm="250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Tail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849705"/>
                <a:ext cx="8520600" cy="34164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200"/>
                  </a:spcBef>
                  <a:spcAft>
                    <a:spcPts val="300"/>
                  </a:spcAft>
                </a:pPr>
                <a:r>
                  <a:rPr lang="en-US" dirty="0"/>
                  <a:t>Tail of the binomial: each trial has two possible outcomes, and the tail is the chance of observing </a:t>
                </a:r>
                <a:r>
                  <a:rPr lang="en-US" i="1" u="sng" dirty="0"/>
                  <a:t>k </a:t>
                </a:r>
                <a:r>
                  <a:rPr lang="en-US" b="1" i="1" u="sng" dirty="0"/>
                  <a:t>or more</a:t>
                </a:r>
                <a:r>
                  <a:rPr lang="en-US" b="1" u="sng" dirty="0"/>
                  <a:t> </a:t>
                </a:r>
                <a:r>
                  <a:rPr lang="en-US" dirty="0"/>
                  <a:t>successes (‘heads’) out of n independent trials, each with same success probability of p.</a:t>
                </a:r>
              </a:p>
              <a:p>
                <a:pPr marL="114300" indent="0">
                  <a:lnSpc>
                    <a:spcPct val="100000"/>
                  </a:lnSpc>
                  <a:spcBef>
                    <a:spcPts val="200"/>
                  </a:spcBef>
                  <a:spcAft>
                    <a:spcPts val="300"/>
                  </a:spcAft>
                  <a:buNone/>
                </a:pPr>
                <a:endParaRPr lang="en-US" dirty="0"/>
              </a:p>
              <a:p>
                <a:pPr marL="139700" indent="0" algn="ctr">
                  <a:lnSpc>
                    <a:spcPct val="100000"/>
                  </a:lnSpc>
                  <a:spcBef>
                    <a:spcPts val="200"/>
                  </a:spcBef>
                  <a:spcAft>
                    <a:spcPts val="300"/>
                  </a:spcAft>
                  <a:buNone/>
                </a:pPr>
                <a:r>
                  <a:rPr lang="en-US" sz="2800" dirty="0"/>
                  <a:t>Tail(p, n, 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sz="32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is-IS" sz="32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is-IS" sz="320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(1−</m:t>
                            </m:r>
                            <m:r>
                              <a:rPr lang="en-US" sz="3200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marL="596900" lvl="1" indent="0" algn="ctr">
                  <a:lnSpc>
                    <a:spcPct val="100000"/>
                  </a:lnSpc>
                  <a:spcBef>
                    <a:spcPts val="200"/>
                  </a:spcBef>
                  <a:spcAft>
                    <a:spcPts val="300"/>
                  </a:spcAft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  <a:spcAft>
                    <a:spcPts val="300"/>
                  </a:spcAft>
                </a:pPr>
                <a:r>
                  <a:rPr lang="en-US" dirty="0"/>
                  <a:t>Arises naturally in many settings (discrete phenomena),</a:t>
                </a:r>
              </a:p>
              <a:p>
                <a:pPr marL="114300" indent="0">
                  <a:lnSpc>
                    <a:spcPct val="100000"/>
                  </a:lnSpc>
                  <a:spcBef>
                    <a:spcPts val="200"/>
                  </a:spcBef>
                  <a:spcAft>
                    <a:spcPts val="300"/>
                  </a:spcAft>
                  <a:buNone/>
                </a:pPr>
                <a:r>
                  <a:rPr lang="en-US" dirty="0"/>
                  <a:t>theoretical analyses and (as we argue) algorithms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849705"/>
                <a:ext cx="8520600" cy="3416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10" y="170607"/>
            <a:ext cx="2821940" cy="1281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70608"/>
            <a:ext cx="1729740" cy="140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20" y="3706235"/>
            <a:ext cx="2042880" cy="11544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8402" y="48312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70013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63"/>
    </mc:Choice>
    <mc:Fallback xmlns="">
      <p:transition spd="slow" advTm="27163"/>
    </mc:Fallback>
  </mc:AlternateContent>
  <p:extLst>
    <p:ext uri="{3A86A75C-4F4B-4683-9AE1-C65F6400EC91}">
      <p14:laserTraceLst xmlns:p14="http://schemas.microsoft.com/office/powerpoint/2010/main">
        <p14:tracePtLst>
          <p14:tracePt t="16820" x="9110663" y="3575050"/>
          <p14:tracePt t="16828" x="8997950" y="3586163"/>
          <p14:tracePt t="16833" x="8920163" y="3597275"/>
          <p14:tracePt t="16842" x="8864600" y="3608388"/>
          <p14:tracePt t="16847" x="8785225" y="3619500"/>
          <p14:tracePt t="16857" x="8685213" y="3630613"/>
          <p14:tracePt t="16863" x="8594725" y="3630613"/>
          <p14:tracePt t="16873" x="8505825" y="3652838"/>
          <p14:tracePt t="16879" x="8426450" y="3652838"/>
          <p14:tracePt t="16890" x="8337550" y="3663950"/>
          <p14:tracePt t="16895" x="8269288" y="3663950"/>
          <p14:tracePt t="16906" x="8235950" y="3675063"/>
          <p14:tracePt t="16911" x="8158163" y="3675063"/>
          <p14:tracePt t="16923" x="8102600" y="3686175"/>
          <p14:tracePt t="16928" x="8056563" y="3686175"/>
          <p14:tracePt t="16940" x="8012113" y="3697288"/>
          <p14:tracePt t="16944" x="7956550" y="3697288"/>
          <p14:tracePt t="16957" x="7899400" y="3697288"/>
          <p14:tracePt t="16961" x="7832725" y="3697288"/>
          <p14:tracePt t="16974" x="7777163" y="3697288"/>
          <p14:tracePt t="16977" x="7708900" y="3697288"/>
          <p14:tracePt t="16991" x="7631113" y="3697288"/>
          <p14:tracePt t="16995" x="7575550" y="3697288"/>
          <p14:tracePt t="17008" x="7507288" y="3697288"/>
          <p14:tracePt t="17009" x="7451725" y="3697288"/>
          <p14:tracePt t="17016" x="7396163" y="3697288"/>
          <p14:tracePt t="17024" x="7373938" y="3697288"/>
          <p14:tracePt t="17032" x="7305675" y="3697288"/>
          <p14:tracePt t="17041" x="7261225" y="3697288"/>
          <p14:tracePt t="17048" x="7227888" y="3697288"/>
          <p14:tracePt t="17057" x="7183438" y="3697288"/>
          <p14:tracePt t="17064" x="7137400" y="3697288"/>
          <p14:tracePt t="17074" x="7104063" y="3697288"/>
          <p14:tracePt t="17080" x="7048500" y="3697288"/>
          <p14:tracePt t="17090" x="7026275" y="3708400"/>
          <p14:tracePt t="17096" x="6981825" y="3708400"/>
          <p14:tracePt t="17107" x="6959600" y="3708400"/>
          <p14:tracePt t="17112" x="6924675" y="3708400"/>
          <p14:tracePt t="17123" x="6891338" y="3708400"/>
          <p14:tracePt t="17128" x="6869113" y="3708400"/>
          <p14:tracePt t="17140" x="6858000" y="3708400"/>
          <p14:tracePt t="17144" x="6846888" y="3708400"/>
          <p14:tracePt t="17157" x="6835775" y="3708400"/>
          <p14:tracePt t="17161" x="6824663" y="3708400"/>
          <p14:tracePt t="17173" x="6813550" y="3708400"/>
          <p14:tracePt t="17250" x="6813550" y="3721100"/>
          <p14:tracePt t="17402" x="6802438" y="3721100"/>
          <p14:tracePt t="17427" x="6791325" y="3721100"/>
          <p14:tracePt t="17433" x="6791325" y="3732213"/>
          <p14:tracePt t="17441" x="6780213" y="3732213"/>
          <p14:tracePt t="17449" x="6769100" y="3732213"/>
          <p14:tracePt t="17457" x="6756400" y="3743325"/>
          <p14:tracePt t="17465" x="6734175" y="3743325"/>
          <p14:tracePt t="17474" x="6700838" y="3754438"/>
          <p14:tracePt t="17481" x="6689725" y="3765550"/>
          <p14:tracePt t="17489" x="6656388" y="3776663"/>
          <p14:tracePt t="17497" x="6645275" y="3787775"/>
          <p14:tracePt t="17505" x="6611938" y="3787775"/>
          <p14:tracePt t="17513" x="6565900" y="3810000"/>
          <p14:tracePt t="17521" x="6554788" y="3810000"/>
          <p14:tracePt t="17533" x="6499225" y="3832225"/>
          <p14:tracePt t="17538" x="6477000" y="3832225"/>
          <p14:tracePt t="17545" x="6432550" y="3843338"/>
          <p14:tracePt t="17555" x="6399213" y="3854450"/>
          <p14:tracePt t="17561" x="6364288" y="3865563"/>
          <p14:tracePt t="17569" x="6308725" y="3865563"/>
          <p14:tracePt t="17577" x="6264275" y="3876675"/>
          <p14:tracePt t="17585" x="6219825" y="3887788"/>
          <p14:tracePt t="17593" x="6162675" y="3898900"/>
          <p14:tracePt t="17605" x="6107113" y="3911600"/>
          <p14:tracePt t="17609" x="6051550" y="3911600"/>
          <p14:tracePt t="17617" x="5994400" y="3922713"/>
          <p14:tracePt t="17626" x="5938838" y="3933825"/>
          <p14:tracePt t="17633" x="5883275" y="3944938"/>
          <p14:tracePt t="17642" x="5827713" y="3944938"/>
          <p14:tracePt t="17649" x="5781675" y="3956050"/>
          <p14:tracePt t="17659" x="5726113" y="3956050"/>
          <p14:tracePt t="17665" x="5681663" y="3956050"/>
          <p14:tracePt t="17673" x="5637213" y="3956050"/>
          <p14:tracePt t="17681" x="5580063" y="3956050"/>
          <p14:tracePt t="17693" x="5524500" y="3967163"/>
          <p14:tracePt t="17698" x="5491163" y="3967163"/>
          <p14:tracePt t="17705" x="5435600" y="3967163"/>
          <p14:tracePt t="17714" x="5389563" y="3967163"/>
          <p14:tracePt t="17721" x="5345113" y="3967163"/>
          <p14:tracePt t="17731" x="5278438" y="3967163"/>
          <p14:tracePt t="17737" x="5221288" y="3967163"/>
          <p14:tracePt t="17745" x="5143500" y="3967163"/>
          <p14:tracePt t="17753" x="5065713" y="3967163"/>
          <p14:tracePt t="17761" x="4997450" y="3967163"/>
          <p14:tracePt t="17769" x="4930775" y="3967163"/>
          <p14:tracePt t="17781" x="4897438" y="3967163"/>
          <p14:tracePt t="17785" x="4818063" y="3944938"/>
          <p14:tracePt t="17794" x="4795838" y="3944938"/>
          <p14:tracePt t="17802" x="4751388" y="3944938"/>
          <p14:tracePt t="17810" x="4718050" y="3933825"/>
          <p14:tracePt t="17819" x="4695825" y="3922713"/>
          <p14:tracePt t="17825" x="4660900" y="3922713"/>
          <p14:tracePt t="17835" x="4649788" y="3922713"/>
          <p14:tracePt t="17842" x="4638675" y="3911600"/>
          <p14:tracePt t="17849" x="4627563" y="3911600"/>
          <p14:tracePt t="17858" x="4616450" y="3911600"/>
          <p14:tracePt t="17870" x="4605338" y="3911600"/>
          <p14:tracePt t="17882" x="4594225" y="3898900"/>
          <p14:tracePt t="17908" x="4583113" y="3898900"/>
          <p14:tracePt t="18052" x="4594225" y="3898900"/>
          <p14:tracePt t="18541" x="4605338" y="3898900"/>
          <p14:tracePt t="20257" x="4616450" y="3898900"/>
          <p14:tracePt t="20265" x="4627563" y="3911600"/>
          <p14:tracePt t="20272" x="4638675" y="3911600"/>
          <p14:tracePt t="20280" x="4649788" y="3911600"/>
          <p14:tracePt t="20289" x="4673600" y="3911600"/>
          <p14:tracePt t="20296" x="4695825" y="3911600"/>
          <p14:tracePt t="20304" x="4706938" y="3911600"/>
          <p14:tracePt t="20312" x="4729163" y="3911600"/>
          <p14:tracePt t="20320" x="4740275" y="3911600"/>
          <p14:tracePt t="20328" x="4762500" y="3911600"/>
          <p14:tracePt t="20336" x="4773613" y="3911600"/>
          <p14:tracePt t="20352" x="4784725" y="3911600"/>
          <p14:tracePt t="20385" x="4795838" y="3911600"/>
          <p14:tracePt t="23064" x="4806950" y="3911600"/>
          <p14:tracePt t="23071" x="4818063" y="3911600"/>
          <p14:tracePt t="23078" x="4829175" y="3911600"/>
          <p14:tracePt t="23088" x="4851400" y="3898900"/>
          <p14:tracePt t="23094" x="4875213" y="3898900"/>
          <p14:tracePt t="23104" x="4897438" y="3887788"/>
          <p14:tracePt t="23110" x="4930775" y="3876675"/>
          <p14:tracePt t="23118" x="4953000" y="3854450"/>
          <p14:tracePt t="23127" x="4986338" y="3843338"/>
          <p14:tracePt t="23134" x="5019675" y="3832225"/>
          <p14:tracePt t="23143" x="5054600" y="3810000"/>
          <p14:tracePt t="23150" x="5099050" y="3798888"/>
          <p14:tracePt t="23159" x="5143500" y="3776663"/>
          <p14:tracePt t="23166" x="5176838" y="3754438"/>
          <p14:tracePt t="23174" x="5210175" y="3732213"/>
          <p14:tracePt t="23182" x="5256213" y="3708400"/>
          <p14:tracePt t="23190" x="5267325" y="3697288"/>
          <p14:tracePt t="23198" x="5300663" y="3675063"/>
          <p14:tracePt t="23206" x="5322888" y="3663950"/>
          <p14:tracePt t="23214" x="5345113" y="3641725"/>
          <p14:tracePt t="23222" x="5367338" y="3630613"/>
          <p14:tracePt t="23230" x="5378450" y="3619500"/>
          <p14:tracePt t="23238" x="5400675" y="3608388"/>
          <p14:tracePt t="23246" x="5411788" y="3597275"/>
          <p14:tracePt t="23254" x="5435600" y="3586163"/>
          <p14:tracePt t="23262" x="5446713" y="3563938"/>
          <p14:tracePt t="23270" x="5457825" y="3552825"/>
          <p14:tracePt t="23278" x="5468938" y="3541713"/>
          <p14:tracePt t="23286" x="5468938" y="3530600"/>
          <p14:tracePt t="23294" x="5491163" y="3517900"/>
          <p14:tracePt t="23303" x="5491163" y="3506788"/>
          <p14:tracePt t="23311" x="5491163" y="3495675"/>
          <p14:tracePt t="23319" x="5502275" y="3495675"/>
          <p14:tracePt t="23327" x="5502275" y="3484563"/>
          <p14:tracePt t="23334" x="5502275" y="3473450"/>
          <p14:tracePt t="23344" x="5513388" y="3462338"/>
          <p14:tracePt t="23350" x="5513388" y="3440113"/>
          <p14:tracePt t="23361" x="5513388" y="3429000"/>
          <p14:tracePt t="23366" x="5513388" y="3417888"/>
          <p14:tracePt t="23383" x="5513388" y="3406775"/>
          <p14:tracePt t="23393" x="5524500" y="3395663"/>
          <p14:tracePt t="23398" x="5524500" y="3384550"/>
          <p14:tracePt t="23410" x="5524500" y="3373438"/>
          <p14:tracePt t="23415" x="5524500" y="3362325"/>
          <p14:tracePt t="23427" x="5524500" y="3351213"/>
          <p14:tracePt t="23431" x="5524500" y="3340100"/>
          <p14:tracePt t="23444" x="5524500" y="3327400"/>
          <p14:tracePt t="23448" x="5524500" y="3316288"/>
          <p14:tracePt t="23460" x="5524500" y="3305175"/>
          <p14:tracePt t="23465" x="5524500" y="3294063"/>
          <p14:tracePt t="23477" x="5524500" y="3271838"/>
          <p14:tracePt t="23481" x="5524500" y="3260725"/>
          <p14:tracePt t="23494" x="5513388" y="3260725"/>
          <p14:tracePt t="23498" x="5513388" y="3249613"/>
          <p14:tracePt t="23510" x="5502275" y="3238500"/>
          <p14:tracePt t="23511" x="5502275" y="3227388"/>
          <p14:tracePt t="23519" x="5491163" y="3216275"/>
          <p14:tracePt t="23527" x="5491163" y="3205163"/>
          <p14:tracePt t="23535" x="5468938" y="3194050"/>
          <p14:tracePt t="23544" x="5457825" y="3182938"/>
          <p14:tracePt t="23551" x="5446713" y="3171825"/>
          <p14:tracePt t="23561" x="5422900" y="3149600"/>
          <p14:tracePt t="23567" x="5411788" y="3136900"/>
          <p14:tracePt t="23577" x="5389563" y="3125788"/>
          <p14:tracePt t="23583" x="5378450" y="3114675"/>
          <p14:tracePt t="23594" x="5367338" y="3114675"/>
          <p14:tracePt t="23599" x="5345113" y="3103563"/>
          <p14:tracePt t="23610" x="5334000" y="3103563"/>
          <p14:tracePt t="23615" x="5334000" y="3092450"/>
          <p14:tracePt t="23626" x="5322888" y="3092450"/>
          <p14:tracePt t="23631" x="5311775" y="3092450"/>
          <p14:tracePt t="23644" x="5300663" y="3092450"/>
          <p14:tracePt t="23661" x="5289550" y="3092450"/>
          <p14:tracePt t="23665" x="5278438" y="3092450"/>
          <p14:tracePt t="23677" x="5267325" y="3092450"/>
          <p14:tracePt t="23681" x="5256213" y="3092450"/>
          <p14:tracePt t="23696" x="5245100" y="3092450"/>
          <p14:tracePt t="23710" x="5232400" y="3092450"/>
          <p14:tracePt t="23714" x="5210175" y="3092450"/>
          <p14:tracePt t="23727" x="5199063" y="3092450"/>
          <p14:tracePt t="23731" x="5187950" y="3092450"/>
          <p14:tracePt t="23744" x="5176838" y="3092450"/>
          <p14:tracePt t="23760" x="5165725" y="3092450"/>
          <p14:tracePt t="23764" x="5154613" y="3092450"/>
          <p14:tracePt t="23777" x="5143500" y="3092450"/>
          <p14:tracePt t="23780" x="5132388" y="3092450"/>
          <p14:tracePt t="23794" x="5110163" y="3103563"/>
          <p14:tracePt t="23795" x="5099050" y="3114675"/>
          <p14:tracePt t="23800" x="5087938" y="3125788"/>
          <p14:tracePt t="23810" x="5065713" y="3136900"/>
          <p14:tracePt t="23815" x="5054600" y="3149600"/>
          <p14:tracePt t="23826" x="5030788" y="3160713"/>
          <p14:tracePt t="23831" x="5019675" y="3171825"/>
          <p14:tracePt t="23843" x="4997450" y="3182938"/>
          <p14:tracePt t="23848" x="4986338" y="3194050"/>
          <p14:tracePt t="23860" x="4975225" y="3205163"/>
          <p14:tracePt t="23877" x="4964113" y="3216275"/>
          <p14:tracePt t="23882" x="4953000" y="3227388"/>
          <p14:tracePt t="23893" x="4953000" y="3238500"/>
          <p14:tracePt t="23897" x="4941888" y="3249613"/>
          <p14:tracePt t="23910" x="4930775" y="3260725"/>
          <p14:tracePt t="23915" x="4930775" y="3271838"/>
          <p14:tracePt t="23927" x="4919663" y="3282950"/>
          <p14:tracePt t="23931" x="4908550" y="3294063"/>
          <p14:tracePt t="23944" x="4908550" y="3316288"/>
          <p14:tracePt t="23947" x="4897438" y="3327400"/>
          <p14:tracePt t="23961" x="4886325" y="3340100"/>
          <p14:tracePt t="23962" x="4886325" y="3351213"/>
          <p14:tracePt t="23968" x="4875213" y="3362325"/>
          <p14:tracePt t="23978" x="4875213" y="3373438"/>
          <p14:tracePt t="23984" x="4864100" y="3384550"/>
          <p14:tracePt t="23994" x="4864100" y="3395663"/>
          <p14:tracePt t="24000" x="4864100" y="3406775"/>
          <p14:tracePt t="24010" x="4851400" y="3417888"/>
          <p14:tracePt t="24016" x="4851400" y="3429000"/>
          <p14:tracePt t="24027" x="4851400" y="3451225"/>
          <p14:tracePt t="24032" x="4840288" y="3462338"/>
          <p14:tracePt t="24043" x="4840288" y="3473450"/>
          <p14:tracePt t="24048" x="4840288" y="3495675"/>
          <p14:tracePt t="24060" x="4829175" y="3517900"/>
          <p14:tracePt t="24064" x="4829175" y="3530600"/>
          <p14:tracePt t="24077" x="4829175" y="3552825"/>
          <p14:tracePt t="24081" x="4829175" y="3563938"/>
          <p14:tracePt t="24094" x="4818063" y="3586163"/>
          <p14:tracePt t="24099" x="4818063" y="3597275"/>
          <p14:tracePt t="24110" x="4818063" y="3619500"/>
          <p14:tracePt t="24114" x="4818063" y="3641725"/>
          <p14:tracePt t="24127" x="4818063" y="3652838"/>
          <p14:tracePt t="24131" x="4818063" y="3675063"/>
          <p14:tracePt t="24144" x="4818063" y="3697288"/>
          <p14:tracePt t="24148" x="4818063" y="3721100"/>
          <p14:tracePt t="24160" x="4818063" y="3743325"/>
          <p14:tracePt t="24164" x="4818063" y="3765550"/>
          <p14:tracePt t="24177" x="4818063" y="3798888"/>
          <p14:tracePt t="24180" x="4818063" y="3810000"/>
          <p14:tracePt t="24194" x="4818063" y="3832225"/>
          <p14:tracePt t="24197" x="4818063" y="3854450"/>
          <p14:tracePt t="24211" x="4818063" y="3876675"/>
          <p14:tracePt t="24212" x="4818063" y="3887788"/>
          <p14:tracePt t="24217" x="4818063" y="3911600"/>
          <p14:tracePt t="24227" x="4818063" y="3922713"/>
          <p14:tracePt t="24232" x="4818063" y="3933825"/>
          <p14:tracePt t="24243" x="4818063" y="3944938"/>
          <p14:tracePt t="24248" x="4818063" y="3956050"/>
          <p14:tracePt t="24260" x="4818063" y="3967163"/>
          <p14:tracePt t="24265" x="4829175" y="3978275"/>
          <p14:tracePt t="24280" x="4829175" y="3989388"/>
          <p14:tracePt t="24294" x="4840288" y="4000500"/>
          <p14:tracePt t="24300" x="4840288" y="4011613"/>
          <p14:tracePt t="24310" x="4851400" y="4022725"/>
          <p14:tracePt t="24315" x="4851400" y="4033838"/>
          <p14:tracePt t="24327" x="4864100" y="4033838"/>
          <p14:tracePt t="24331" x="4875213" y="4044950"/>
          <p14:tracePt t="24344" x="4875213" y="4056063"/>
          <p14:tracePt t="24348" x="4886325" y="4056063"/>
          <p14:tracePt t="24361" x="4897438" y="4067175"/>
          <p14:tracePt t="24365" x="4897438" y="4078288"/>
          <p14:tracePt t="24377" x="4908550" y="4089400"/>
          <p14:tracePt t="24378" x="4919663" y="4089400"/>
          <p14:tracePt t="24385" x="4930775" y="4102100"/>
          <p14:tracePt t="24394" x="4941888" y="4102100"/>
          <p14:tracePt t="24401" x="4953000" y="4113213"/>
          <p14:tracePt t="24411" x="4964113" y="4124325"/>
          <p14:tracePt t="24417" x="4975225" y="4135438"/>
          <p14:tracePt t="24427" x="4986338" y="4135438"/>
          <p14:tracePt t="24433" x="4997450" y="4146550"/>
          <p14:tracePt t="24443" x="5008563" y="4157663"/>
          <p14:tracePt t="24449" x="5019675" y="4157663"/>
          <p14:tracePt t="24460" x="5030788" y="4168775"/>
          <p14:tracePt t="24465" x="5041900" y="4168775"/>
          <p14:tracePt t="24476" x="5054600" y="4168775"/>
          <p14:tracePt t="24481" x="5054600" y="4179888"/>
          <p14:tracePt t="24493" x="5065713" y="4179888"/>
          <p14:tracePt t="24497" x="5076825" y="4179888"/>
          <p14:tracePt t="24510" x="5076825" y="4191000"/>
          <p14:tracePt t="24513" x="5087938" y="4191000"/>
          <p14:tracePt t="24526" x="5099050" y="4191000"/>
          <p14:tracePt t="24529" x="5110163" y="4191000"/>
          <p14:tracePt t="24543" x="5121275" y="4191000"/>
          <p14:tracePt t="24545" x="5121275" y="4202113"/>
          <p14:tracePt t="24560" x="5132388" y="4202113"/>
          <p14:tracePt t="24563" x="5143500" y="4202113"/>
          <p14:tracePt t="24576" x="5154613" y="4202113"/>
          <p14:tracePt t="24579" x="5165725" y="4202113"/>
          <p14:tracePt t="24594" x="5176838" y="4202113"/>
          <p14:tracePt t="24610" x="5187950" y="4202113"/>
          <p14:tracePt t="24617" x="5199063" y="4202113"/>
          <p14:tracePt t="24634" x="5210175" y="4202113"/>
          <p14:tracePt t="24650" x="5221288" y="4202113"/>
          <p14:tracePt t="24666" x="5232400" y="4191000"/>
          <p14:tracePt t="24681" x="5245100" y="4179888"/>
          <p14:tracePt t="24694" x="5256213" y="4179888"/>
          <p14:tracePt t="24706" x="5267325" y="4168775"/>
          <p14:tracePt t="24731" x="5278438" y="4168775"/>
          <p14:tracePt t="24739" x="5278438" y="4157663"/>
          <p14:tracePt t="24812" x="5289550" y="4157663"/>
          <p14:tracePt t="24900" x="5289550" y="4146550"/>
          <p14:tracePt t="25925" x="5334000" y="4146550"/>
          <p14:tracePt t="25933" x="5422900" y="4135438"/>
          <p14:tracePt t="25941" x="5568950" y="4124325"/>
          <p14:tracePt t="25949" x="5949950" y="4056063"/>
          <p14:tracePt t="25958" x="6308725" y="4000500"/>
          <p14:tracePt t="25965" x="6745288" y="3922713"/>
          <p14:tracePt t="25973" x="7239000" y="3810000"/>
          <p14:tracePt t="25981" x="7799388" y="3708400"/>
          <p14:tracePt t="25989" x="8348663" y="3597275"/>
          <p14:tracePt t="25997" x="8953500" y="347345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and Scoring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Semantics: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Why use tail: conservative (point-estimate or a sub-range would be arbitrary)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Tail score relatives we use (e.g. as feature weights):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Tail (probabilities or </a:t>
            </a:r>
            <a:r>
              <a:rPr lang="en-US" dirty="0" err="1"/>
              <a:t>pvalues</a:t>
            </a:r>
            <a:r>
              <a:rPr lang="en-US" dirty="0"/>
              <a:t>), </a:t>
            </a:r>
            <a:r>
              <a:rPr lang="en-US" dirty="0" err="1"/>
              <a:t>eg</a:t>
            </a:r>
            <a:r>
              <a:rPr lang="en-US" dirty="0"/>
              <a:t>: 0.1, 0.05, 0.01, 0.001, </a:t>
            </a:r>
            <a:r>
              <a:rPr lang="mr-IN" dirty="0"/>
              <a:t>…</a:t>
            </a:r>
            <a:r>
              <a:rPr lang="en-US" dirty="0"/>
              <a:t> (the lower the ‘better’ or more significant)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Confidences (significances): 90%, 95%, 99%, 99.9%, 99.99%, </a:t>
            </a:r>
            <a:r>
              <a:rPr lang="mr-IN" dirty="0"/>
              <a:t>…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Binomial significance score, </a:t>
            </a:r>
            <a:r>
              <a:rPr lang="en-US" dirty="0" err="1"/>
              <a:t>ie</a:t>
            </a:r>
            <a:r>
              <a:rPr lang="en-US" dirty="0"/>
              <a:t> negative log(tail): 0, 1, 2, 3, </a:t>
            </a:r>
            <a:r>
              <a:rPr lang="mr-IN" dirty="0"/>
              <a:t>…</a:t>
            </a:r>
            <a:r>
              <a:rPr lang="en-US" dirty="0"/>
              <a:t>  (log base 10, or 2, </a:t>
            </a:r>
            <a:r>
              <a:rPr lang="en-US" dirty="0" err="1"/>
              <a:t>etc</a:t>
            </a:r>
            <a:r>
              <a:rPr lang="en-US" dirty="0"/>
              <a:t>,) (higher is ‘better’)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80" y="154160"/>
            <a:ext cx="2042880" cy="1154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8851" y="1664594"/>
            <a:ext cx="739079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lower the tail (0.01, 0.001..), the higher the significance score or our confidence (99%, 99.9%) that the observed  phenomena (e.g. term co-occurrence, density of a subgraph, etc.) is </a:t>
            </a:r>
            <a:r>
              <a:rPr lang="en-US" b="1" i="1" u="sng" dirty="0"/>
              <a:t>not</a:t>
            </a:r>
            <a:r>
              <a:rPr lang="en-US" dirty="0"/>
              <a:t> generated by chance (by the given random binomial model). </a:t>
            </a:r>
          </a:p>
        </p:txBody>
      </p:sp>
    </p:spTree>
    <p:extLst>
      <p:ext uri="{BB962C8B-B14F-4D97-AF65-F5344CB8AC3E}">
        <p14:creationId xmlns:p14="http://schemas.microsoft.com/office/powerpoint/2010/main" val="193533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58"/>
    </mc:Choice>
    <mc:Fallback xmlns="">
      <p:transition spd="slow" advTm="41958"/>
    </mc:Fallback>
  </mc:AlternateContent>
  <p:extLst>
    <p:ext uri="{3A86A75C-4F4B-4683-9AE1-C65F6400EC91}">
      <p14:laserTraceLst xmlns:p14="http://schemas.microsoft.com/office/powerpoint/2010/main">
        <p14:tracePtLst>
          <p14:tracePt t="328" x="9132888" y="2017713"/>
          <p14:tracePt t="336" x="9110663" y="2028825"/>
          <p14:tracePt t="340" x="9055100" y="2028825"/>
          <p14:tracePt t="350" x="9020175" y="2028825"/>
          <p14:tracePt t="355" x="8975725" y="2039938"/>
          <p14:tracePt t="363" x="8953500" y="2039938"/>
          <p14:tracePt t="371" x="8942388" y="2039938"/>
          <p14:tracePt t="379" x="8920163" y="2039938"/>
          <p14:tracePt t="396" x="8909050" y="2039938"/>
          <p14:tracePt t="421" x="8909050" y="2051050"/>
          <p14:tracePt t="526" x="8920163" y="2062163"/>
          <p14:tracePt t="2611" x="8909050" y="2062163"/>
          <p14:tracePt t="2681" x="8897938" y="2062163"/>
          <p14:tracePt t="2705" x="8897938" y="2051050"/>
          <p14:tracePt t="2746" x="8886825" y="2051050"/>
          <p14:tracePt t="2803" x="8886825" y="2039938"/>
          <p14:tracePt t="2810" x="8875713" y="2039938"/>
          <p14:tracePt t="2834" x="8875713" y="2028825"/>
          <p14:tracePt t="2851" x="8875713" y="2017713"/>
          <p14:tracePt t="2875" x="8875713" y="2006600"/>
          <p14:tracePt t="2899" x="8875713" y="1993900"/>
          <p14:tracePt t="2924" x="8875713" y="1982788"/>
          <p14:tracePt t="2964" x="8875713" y="1971675"/>
          <p14:tracePt t="2971" x="8886825" y="1971675"/>
          <p14:tracePt t="3004" x="8897938" y="1960563"/>
          <p14:tracePt t="3036" x="8909050" y="1960563"/>
          <p14:tracePt t="3060" x="8920163" y="1960563"/>
          <p14:tracePt t="3075" x="8931275" y="1960563"/>
          <p14:tracePt t="3100" x="8942388" y="1960563"/>
          <p14:tracePt t="3116" x="8953500" y="1960563"/>
          <p14:tracePt t="3135" x="8964613" y="1960563"/>
          <p14:tracePt t="3142" x="8975725" y="1960563"/>
          <p14:tracePt t="3147" x="8986838" y="1960563"/>
          <p14:tracePt t="3157" x="8997950" y="1960563"/>
          <p14:tracePt t="3162" x="9009063" y="1960563"/>
          <p14:tracePt t="3173" x="9020175" y="1960563"/>
          <p14:tracePt t="3178" x="9031288" y="1971675"/>
          <p14:tracePt t="3195" x="9042400" y="1971675"/>
          <p14:tracePt t="3203" x="9055100" y="1971675"/>
          <p14:tracePt t="3220" x="9066213" y="1982788"/>
          <p14:tracePt t="3235" x="9077325" y="1982788"/>
          <p14:tracePt t="3245" x="9077325" y="1993900"/>
          <p14:tracePt t="3251" x="9088438" y="1993900"/>
          <p14:tracePt t="3261" x="9099550" y="1993900"/>
          <p14:tracePt t="3266" x="9099550" y="2006600"/>
          <p14:tracePt t="3274" x="9110663" y="2006600"/>
          <p14:tracePt t="3291" x="9110663" y="2017713"/>
          <p14:tracePt t="3299" x="9121775" y="2017713"/>
          <p14:tracePt t="3315" x="9121775" y="2028825"/>
          <p14:tracePt t="3323" x="9132888" y="2028825"/>
          <p14:tracePt t="3476" x="9132888" y="2039938"/>
          <p14:tracePt t="3774" x="9121775" y="2039938"/>
          <p14:tracePt t="3813" x="9110663" y="2039938"/>
          <p14:tracePt t="3830" x="9099550" y="2039938"/>
          <p14:tracePt t="3846" x="9088438" y="2039938"/>
          <p14:tracePt t="3853" x="9077325" y="2051050"/>
          <p14:tracePt t="3861" x="9055100" y="2051050"/>
          <p14:tracePt t="3876" x="9031288" y="2051050"/>
          <p14:tracePt t="3884" x="9020175" y="2051050"/>
          <p14:tracePt t="3892" x="9020175" y="2062163"/>
          <p14:tracePt t="3900" x="9009063" y="2062163"/>
          <p14:tracePt t="3908" x="8997950" y="2062163"/>
          <p14:tracePt t="3916" x="8986838" y="2062163"/>
          <p14:tracePt t="3932" x="8975725" y="2062163"/>
          <p14:tracePt t="3940" x="8964613" y="2073275"/>
          <p14:tracePt t="3967" x="8953500" y="2073275"/>
          <p14:tracePt t="3998" x="8942388" y="2073275"/>
          <p14:tracePt t="5273" x="8942388" y="2084388"/>
          <p14:tracePt t="5362" x="8953500" y="2084388"/>
          <p14:tracePt t="5378" x="8953500" y="2095500"/>
          <p14:tracePt t="5418" x="8964613" y="2106613"/>
          <p14:tracePt t="5432" x="8975725" y="2106613"/>
          <p14:tracePt t="5442" x="8975725" y="2117725"/>
          <p14:tracePt t="5448" x="8986838" y="2117725"/>
          <p14:tracePt t="5458" x="8986838" y="2128838"/>
          <p14:tracePt t="5464" x="8997950" y="2128838"/>
          <p14:tracePt t="5481" x="9009063" y="2128838"/>
          <p14:tracePt t="5488" x="9009063" y="2139950"/>
          <p14:tracePt t="5505" x="9020175" y="2139950"/>
          <p14:tracePt t="6107" x="9020175" y="2151063"/>
          <p14:tracePt t="6204" x="9020175" y="2162175"/>
          <p14:tracePt t="6340" x="9009063" y="2162175"/>
          <p14:tracePt t="6355" x="8997950" y="2162175"/>
          <p14:tracePt t="6363" x="8986838" y="2162175"/>
          <p14:tracePt t="6372" x="8975725" y="2162175"/>
          <p14:tracePt t="6378" x="8964613" y="2162175"/>
          <p14:tracePt t="6395" x="8953500" y="2162175"/>
          <p14:tracePt t="6402" x="8942388" y="2162175"/>
          <p14:tracePt t="6410" x="8931275" y="2162175"/>
          <p14:tracePt t="6418" x="8920163" y="2162175"/>
          <p14:tracePt t="6426" x="8909050" y="2162175"/>
          <p14:tracePt t="6443" x="8897938" y="2162175"/>
          <p14:tracePt t="6451" x="8886825" y="2162175"/>
          <p14:tracePt t="6467" x="8875713" y="2162175"/>
          <p14:tracePt t="6483" x="8864600" y="2162175"/>
          <p14:tracePt t="6508" x="8851900" y="2162175"/>
          <p14:tracePt t="7511" x="8840788" y="2162175"/>
          <p14:tracePt t="7575" x="8840788" y="2151063"/>
          <p14:tracePt t="7590" x="8829675" y="2151063"/>
          <p14:tracePt t="7631" x="8818563" y="2151063"/>
          <p14:tracePt t="7672" x="8807450" y="2151063"/>
          <p14:tracePt t="7712" x="8796338" y="2151063"/>
          <p14:tracePt t="7727" x="8796338" y="2139950"/>
          <p14:tracePt t="7742" x="8785225" y="2139950"/>
          <p14:tracePt t="7758" x="8774113" y="2139950"/>
          <p14:tracePt t="7790" x="8763000" y="2139950"/>
          <p14:tracePt t="7832" x="8751888" y="2139950"/>
          <p14:tracePt t="7912" x="8740775" y="2139950"/>
          <p14:tracePt t="7987" x="8729663" y="2139950"/>
          <p14:tracePt t="8080" x="8718550" y="2139950"/>
          <p14:tracePt t="12852" x="8718550" y="2151063"/>
          <p14:tracePt t="13012" x="8718550" y="2162175"/>
          <p14:tracePt t="13149" x="8718550" y="2173288"/>
          <p14:tracePt t="13181" x="8740775" y="2173288"/>
          <p14:tracePt t="13188" x="8763000" y="2173288"/>
          <p14:tracePt t="13195" x="8807450" y="2184400"/>
          <p14:tracePt t="13203" x="8851900" y="2184400"/>
          <p14:tracePt t="13211" x="8897938" y="2184400"/>
          <p14:tracePt t="13220" x="8953500" y="2197100"/>
          <p14:tracePt t="13227" x="8997950" y="2197100"/>
          <p14:tracePt t="13493" x="8986838" y="2197100"/>
          <p14:tracePt t="13500" x="8975725" y="2197100"/>
          <p14:tracePt t="13508" x="8964613" y="2197100"/>
          <p14:tracePt t="13516" x="8942388" y="2197100"/>
          <p14:tracePt t="13525" x="8920163" y="2197100"/>
          <p14:tracePt t="13532" x="8897938" y="2197100"/>
          <p14:tracePt t="13539" x="8875713" y="2197100"/>
          <p14:tracePt t="13548" x="8851900" y="2197100"/>
          <p14:tracePt t="13559" x="8807450" y="2197100"/>
          <p14:tracePt t="13563" x="8796338" y="2184400"/>
          <p14:tracePt t="13572" x="8763000" y="2184400"/>
          <p14:tracePt t="13581" x="8718550" y="2184400"/>
          <p14:tracePt t="13588" x="8696325" y="2184400"/>
          <p14:tracePt t="13597" x="8674100" y="2184400"/>
          <p14:tracePt t="13604" x="8650288" y="2184400"/>
          <p14:tracePt t="13613" x="8628063" y="2184400"/>
          <p14:tracePt t="13620" x="8594725" y="2184400"/>
          <p14:tracePt t="13628" x="8583613" y="2184400"/>
          <p14:tracePt t="13636" x="8561388" y="2184400"/>
          <p14:tracePt t="13647" x="8550275" y="2184400"/>
          <p14:tracePt t="13652" x="8539163" y="2184400"/>
          <p14:tracePt t="13660" x="8528050" y="2184400"/>
          <p14:tracePt t="13669" x="8516938" y="2184400"/>
          <p14:tracePt t="13686" x="8505825" y="2173288"/>
          <p14:tracePt t="13717" x="8494713" y="2173288"/>
          <p14:tracePt t="13725" x="8494713" y="2162175"/>
          <p14:tracePt t="13757" x="8494713" y="2151063"/>
          <p14:tracePt t="13764" x="8483600" y="2151063"/>
          <p14:tracePt t="13774" x="8483600" y="2139950"/>
          <p14:tracePt t="13797" x="8483600" y="2128838"/>
          <p14:tracePt t="13813" x="8483600" y="2117725"/>
          <p14:tracePt t="13830" x="8483600" y="2106613"/>
          <p14:tracePt t="13845" x="8483600" y="2095500"/>
          <p14:tracePt t="13861" x="8483600" y="2084388"/>
          <p14:tracePt t="13877" x="8483600" y="2073275"/>
          <p14:tracePt t="13893" x="8483600" y="2062163"/>
          <p14:tracePt t="13917" x="8483600" y="2051050"/>
          <p14:tracePt t="13935" x="8483600" y="2039938"/>
          <p14:tracePt t="13941" x="8483600" y="2028825"/>
          <p14:tracePt t="13957" x="8483600" y="2017713"/>
          <p14:tracePt t="13974" x="8483600" y="2006600"/>
          <p14:tracePt t="13989" x="8483600" y="1993900"/>
          <p14:tracePt t="13998" x="8483600" y="1982788"/>
          <p14:tracePt t="14021" x="8483600" y="1971675"/>
          <p14:tracePt t="14056" x="8483600" y="1960563"/>
          <p14:tracePt t="14087" x="8483600" y="1949450"/>
          <p14:tracePt t="14102" x="8470900" y="1949450"/>
          <p14:tracePt t="14118" x="8470900" y="1938338"/>
          <p14:tracePt t="14200" x="8470900" y="1949450"/>
          <p14:tracePt t="14206" x="8470900" y="1971675"/>
          <p14:tracePt t="14214" x="8470900" y="1993900"/>
          <p14:tracePt t="14222" x="8470900" y="2028825"/>
          <p14:tracePt t="14230" x="8494713" y="2062163"/>
          <p14:tracePt t="14238" x="8505825" y="2106613"/>
          <p14:tracePt t="14245" x="8516938" y="2151063"/>
          <p14:tracePt t="14253" x="8528050" y="2197100"/>
          <p14:tracePt t="14261" x="8539163" y="2241550"/>
          <p14:tracePt t="14270" x="8550275" y="2286000"/>
          <p14:tracePt t="14277" x="8561388" y="2308225"/>
          <p14:tracePt t="14285" x="8572500" y="2341563"/>
          <p14:tracePt t="14293" x="8572500" y="2374900"/>
          <p14:tracePt t="14302" x="8572500" y="2398713"/>
          <p14:tracePt t="14309" x="8583613" y="2409825"/>
          <p14:tracePt t="14317" x="8583613" y="2432050"/>
          <p14:tracePt t="14334" x="8583613" y="2443163"/>
          <p14:tracePt t="14350" x="8583613" y="2454275"/>
          <p14:tracePt t="14471" x="8583613" y="2443163"/>
          <p14:tracePt t="14495" x="8583613" y="2432050"/>
          <p14:tracePt t="14511" x="8583613" y="2420938"/>
          <p14:tracePt t="14518" x="8583613" y="2409825"/>
          <p14:tracePt t="14537" x="8583613" y="2398713"/>
          <p14:tracePt t="14542" x="8583613" y="2387600"/>
          <p14:tracePt t="14550" x="8583613" y="2374900"/>
          <p14:tracePt t="14559" x="8583613" y="2352675"/>
          <p14:tracePt t="14566" x="8583613" y="2341563"/>
          <p14:tracePt t="14575" x="8583613" y="2308225"/>
          <p14:tracePt t="14583" x="8583613" y="2286000"/>
          <p14:tracePt t="14591" x="8583613" y="2263775"/>
          <p14:tracePt t="14599" x="8583613" y="2241550"/>
          <p14:tracePt t="14606" x="8583613" y="2219325"/>
          <p14:tracePt t="14614" x="8583613" y="2197100"/>
          <p14:tracePt t="14623" x="8583613" y="2173288"/>
          <p14:tracePt t="14630" x="8583613" y="2151063"/>
          <p14:tracePt t="14638" x="8583613" y="2139950"/>
          <p14:tracePt t="14646" x="8583613" y="2117725"/>
          <p14:tracePt t="14655" x="8583613" y="2106613"/>
          <p14:tracePt t="14663" x="8583613" y="2084388"/>
          <p14:tracePt t="14671" x="8583613" y="2073275"/>
          <p14:tracePt t="14678" x="8583613" y="2062163"/>
          <p14:tracePt t="14688" x="8583613" y="2051050"/>
          <p14:tracePt t="14694" x="8583613" y="2039938"/>
          <p14:tracePt t="14704" x="8583613" y="2028825"/>
          <p14:tracePt t="14727" x="8583613" y="2017713"/>
          <p14:tracePt t="14929" x="8583613" y="2028825"/>
          <p14:tracePt t="14979" x="8583613" y="2039938"/>
          <p14:tracePt t="15025" x="8583613" y="2051050"/>
          <p14:tracePt t="15089" x="8583613" y="2062163"/>
          <p14:tracePt t="15129" x="8594725" y="2062163"/>
          <p14:tracePt t="15137" x="8594725" y="2073275"/>
          <p14:tracePt t="15177" x="8594725" y="2084388"/>
          <p14:tracePt t="15193" x="8594725" y="2106613"/>
          <p14:tracePt t="15211" x="8594725" y="2128838"/>
          <p14:tracePt t="15216" x="8594725" y="2151063"/>
          <p14:tracePt t="15224" x="8594725" y="2173288"/>
          <p14:tracePt t="15232" x="8605838" y="2184400"/>
          <p14:tracePt t="15240" x="8605838" y="2208213"/>
          <p14:tracePt t="15248" x="8605838" y="2230438"/>
          <p14:tracePt t="15256" x="8605838" y="2241550"/>
          <p14:tracePt t="15264" x="8605838" y="2263775"/>
          <p14:tracePt t="15272" x="8605838" y="2274888"/>
          <p14:tracePt t="15280" x="8605838" y="2286000"/>
          <p14:tracePt t="15288" x="8616950" y="2286000"/>
          <p14:tracePt t="15296" x="8616950" y="2297113"/>
          <p14:tracePt t="15312" x="8616950" y="2308225"/>
          <p14:tracePt t="15337" x="8616950" y="2319338"/>
          <p14:tracePt t="15491" x="8616950" y="2330450"/>
          <p14:tracePt t="24153" x="8605838" y="2330450"/>
          <p14:tracePt t="24160" x="8594725" y="2330450"/>
          <p14:tracePt t="24166" x="8572500" y="2330450"/>
          <p14:tracePt t="24174" x="8550275" y="2330450"/>
          <p14:tracePt t="24182" x="8539163" y="2330450"/>
          <p14:tracePt t="24190" x="8505825" y="2330450"/>
          <p14:tracePt t="24198" x="8483600" y="2330450"/>
          <p14:tracePt t="24206" x="8470900" y="2330450"/>
          <p14:tracePt t="24214" x="8448675" y="2330450"/>
          <p14:tracePt t="24222" x="8426450" y="2330450"/>
          <p14:tracePt t="24232" x="8404225" y="2330450"/>
          <p14:tracePt t="24238" x="8393113" y="2330450"/>
          <p14:tracePt t="24247" x="8370888" y="2330450"/>
          <p14:tracePt t="24254" x="8359775" y="2330450"/>
          <p14:tracePt t="24262" x="8348663" y="2330450"/>
          <p14:tracePt t="24270" x="8337550" y="2330450"/>
          <p14:tracePt t="24279" x="8326438" y="2330450"/>
          <p14:tracePt t="24287" x="8315325" y="2330450"/>
          <p14:tracePt t="24295" x="8304213" y="2330450"/>
          <p14:tracePt t="24303" x="8293100" y="2330450"/>
          <p14:tracePt t="24311" x="8280400" y="2330450"/>
          <p14:tracePt t="24319" x="8269288" y="2330450"/>
          <p14:tracePt t="24344" x="8258175" y="2330450"/>
          <p14:tracePt t="25845" x="8258175" y="2341563"/>
          <p14:tracePt t="25853" x="8269288" y="2341563"/>
          <p14:tracePt t="25859" x="8280400" y="2341563"/>
          <p14:tracePt t="25868" x="8293100" y="2352675"/>
          <p14:tracePt t="25874" x="8293100" y="2363788"/>
          <p14:tracePt t="25882" x="8304213" y="2363788"/>
          <p14:tracePt t="25890" x="8315325" y="2374900"/>
          <p14:tracePt t="25898" x="8326438" y="2387600"/>
          <p14:tracePt t="25907" x="8337550" y="2398713"/>
          <p14:tracePt t="25915" x="8348663" y="2409825"/>
          <p14:tracePt t="25924" x="8370888" y="2420938"/>
          <p14:tracePt t="25930" x="8382000" y="2432050"/>
          <p14:tracePt t="25940" x="8393113" y="2443163"/>
          <p14:tracePt t="25946" x="8404225" y="2454275"/>
          <p14:tracePt t="25955" x="8415338" y="2476500"/>
          <p14:tracePt t="25963" x="8437563" y="2487613"/>
          <p14:tracePt t="25971" x="8448675" y="2498725"/>
          <p14:tracePt t="25979" x="8470900" y="2532063"/>
          <p14:tracePt t="25987" x="8494713" y="2543175"/>
          <p14:tracePt t="25994" x="8516938" y="2565400"/>
          <p14:tracePt t="26003" x="8539163" y="2600325"/>
          <p14:tracePt t="26011" x="8572500" y="2622550"/>
          <p14:tracePt t="26019" x="8594725" y="2655888"/>
          <p14:tracePt t="26027" x="8616950" y="2667000"/>
          <p14:tracePt t="26035" x="8650288" y="2711450"/>
          <p14:tracePt t="26043" x="8685213" y="2733675"/>
          <p14:tracePt t="26051" x="8696325" y="2755900"/>
          <p14:tracePt t="26059" x="8718550" y="2779713"/>
          <p14:tracePt t="26067" x="8740775" y="2801938"/>
          <p14:tracePt t="26075" x="8763000" y="2824163"/>
          <p14:tracePt t="26083" x="8774113" y="2846388"/>
          <p14:tracePt t="26091" x="8785225" y="2868613"/>
          <p14:tracePt t="26099" x="8807450" y="2879725"/>
          <p14:tracePt t="26107" x="8818563" y="2901950"/>
          <p14:tracePt t="26115" x="8829675" y="2924175"/>
          <p14:tracePt t="26124" x="8840788" y="2935288"/>
          <p14:tracePt t="26131" x="8851900" y="2946400"/>
          <p14:tracePt t="26141" x="8851900" y="2970213"/>
          <p14:tracePt t="26147" x="8864600" y="2981325"/>
          <p14:tracePt t="26158" x="8875713" y="3003550"/>
          <p14:tracePt t="26163" x="8875713" y="3014663"/>
          <p14:tracePt t="26173" x="8886825" y="3036888"/>
          <p14:tracePt t="26179" x="8886825" y="3048000"/>
          <p14:tracePt t="26190" x="8886825" y="3070225"/>
          <p14:tracePt t="26195" x="8897938" y="3081338"/>
          <p14:tracePt t="26207" x="8897938" y="3103563"/>
          <p14:tracePt t="26211" x="8897938" y="3125788"/>
          <p14:tracePt t="26223" x="8897938" y="3149600"/>
          <p14:tracePt t="26227" x="8897938" y="3182938"/>
          <p14:tracePt t="26240" x="8897938" y="3205163"/>
          <p14:tracePt t="26244" x="8897938" y="3227388"/>
          <p14:tracePt t="26257" x="8897938" y="3260725"/>
          <p14:tracePt t="26260" x="8897938" y="3271838"/>
          <p14:tracePt t="26273" x="8886825" y="3305175"/>
          <p14:tracePt t="26276" x="8886825" y="3327400"/>
          <p14:tracePt t="26290" x="8875713" y="3340100"/>
          <p14:tracePt t="26292" x="8864600" y="3362325"/>
          <p14:tracePt t="26307" x="8851900" y="3373438"/>
          <p14:tracePt t="26310" x="8840788" y="3395663"/>
          <p14:tracePt t="26324" x="8840788" y="3406775"/>
          <p14:tracePt t="26327" x="8818563" y="3429000"/>
          <p14:tracePt t="26340" x="8818563" y="3440113"/>
          <p14:tracePt t="26343" x="8807450" y="3451225"/>
          <p14:tracePt t="26357" x="8796338" y="3462338"/>
          <p14:tracePt t="26361" x="8785225" y="3484563"/>
          <p14:tracePt t="26373" x="8785225" y="3495675"/>
          <p14:tracePt t="26374" x="8774113" y="3506788"/>
          <p14:tracePt t="26380" x="8763000" y="3517900"/>
          <p14:tracePt t="26390" x="8763000" y="3530600"/>
          <p14:tracePt t="26396" x="8763000" y="3541713"/>
          <p14:tracePt t="26407" x="8751888" y="3541713"/>
          <p14:tracePt t="26420" x="8751888" y="3552825"/>
          <p14:tracePt t="26446" x="8740775" y="3563938"/>
          <p14:tracePt t="26478" x="8740775" y="3575050"/>
          <p14:tracePt t="26542" x="8740775" y="3586163"/>
          <p14:tracePt t="26565" x="8740775" y="3597275"/>
          <p14:tracePt t="26589" x="8740775" y="3608388"/>
          <p14:tracePt t="26609" x="8740775" y="3619500"/>
          <p14:tracePt t="26621" x="8740775" y="3630613"/>
          <p14:tracePt t="26654" x="8740775" y="3641725"/>
          <p14:tracePt t="26742" x="8751888" y="3641725"/>
          <p14:tracePt t="29758" x="8751888" y="3652838"/>
          <p14:tracePt t="29862" x="8751888" y="3663950"/>
          <p14:tracePt t="29942" x="8751888" y="3675063"/>
          <p14:tracePt t="29982" x="8751888" y="3686175"/>
          <p14:tracePt t="30000" x="8751888" y="3697288"/>
          <p14:tracePt t="30005" x="8751888" y="3708400"/>
          <p14:tracePt t="30014" x="8751888" y="3721100"/>
          <p14:tracePt t="30020" x="8751888" y="3732213"/>
          <p14:tracePt t="30038" x="8751888" y="3743325"/>
          <p14:tracePt t="30045" x="8740775" y="3765550"/>
          <p14:tracePt t="30054" x="8718550" y="3787775"/>
          <p14:tracePt t="30061" x="8674100" y="3810000"/>
          <p14:tracePt t="30071" x="8616950" y="3832225"/>
          <p14:tracePt t="30077" x="8550275" y="3854450"/>
          <p14:tracePt t="30085" x="8505825" y="3865563"/>
          <p14:tracePt t="30093" x="8415338" y="3887788"/>
          <p14:tracePt t="30101" x="8269288" y="3911600"/>
          <p14:tracePt t="30109" x="8224838" y="3922713"/>
          <p14:tracePt t="30121" x="8124825" y="3933825"/>
          <p14:tracePt t="30125" x="8034338" y="3933825"/>
          <p14:tracePt t="30133" x="7956550" y="3944938"/>
          <p14:tracePt t="30142" x="7888288" y="3956050"/>
          <p14:tracePt t="30149" x="7810500" y="3956050"/>
          <p14:tracePt t="30158" x="7732713" y="3967163"/>
          <p14:tracePt t="30165" x="7664450" y="3978275"/>
          <p14:tracePt t="30173" x="7597775" y="3978275"/>
          <p14:tracePt t="30181" x="7531100" y="3989388"/>
          <p14:tracePt t="30189" x="7473950" y="3989388"/>
          <p14:tracePt t="30197" x="7418388" y="4000500"/>
          <p14:tracePt t="30209" x="7373938" y="4000500"/>
          <p14:tracePt t="30213" x="7327900" y="4000500"/>
          <p14:tracePt t="30221" x="7283450" y="4000500"/>
          <p14:tracePt t="30230" x="7239000" y="4000500"/>
          <p14:tracePt t="30237" x="7205663" y="4000500"/>
          <p14:tracePt t="30247" x="7172325" y="4000500"/>
          <p14:tracePt t="30253" x="7126288" y="4000500"/>
          <p14:tracePt t="30261" x="7092950" y="4000500"/>
          <p14:tracePt t="30269" x="7059613" y="4000500"/>
          <p14:tracePt t="30277" x="7026275" y="4000500"/>
          <p14:tracePt t="30285" x="6992938" y="4000500"/>
          <p14:tracePt t="30297" x="6959600" y="4000500"/>
          <p14:tracePt t="30301" x="6913563" y="4000500"/>
          <p14:tracePt t="30309" x="6869113" y="4000500"/>
          <p14:tracePt t="30318" x="6835775" y="4011613"/>
          <p14:tracePt t="30325" x="6791325" y="4011613"/>
          <p14:tracePt t="30335" x="6745288" y="4011613"/>
          <p14:tracePt t="30342" x="6711950" y="4011613"/>
          <p14:tracePt t="30350" x="6667500" y="4011613"/>
          <p14:tracePt t="30358" x="6623050" y="4022725"/>
          <p14:tracePt t="30366" x="6578600" y="4022725"/>
          <p14:tracePt t="30374" x="6532563" y="4022725"/>
          <p14:tracePt t="30385" x="6488113" y="4022725"/>
          <p14:tracePt t="30390" x="6443663" y="4033838"/>
          <p14:tracePt t="30398" x="6421438" y="4033838"/>
          <p14:tracePt t="30407" x="6364288" y="4033838"/>
          <p14:tracePt t="30413" x="6342063" y="4033838"/>
          <p14:tracePt t="30423" x="6308725" y="4033838"/>
          <p14:tracePt t="30430" x="6275388" y="4044950"/>
          <p14:tracePt t="30438" x="6253163" y="4044950"/>
          <p14:tracePt t="30446" x="6230938" y="4044950"/>
          <p14:tracePt t="30454" x="6219825" y="4044950"/>
          <p14:tracePt t="30462" x="6197600" y="4044950"/>
          <p14:tracePt t="30474" x="6184900" y="4044950"/>
          <p14:tracePt t="30486" x="6173788" y="4044950"/>
          <p14:tracePt t="30502" x="6162675" y="4044950"/>
          <p14:tracePt t="30518" x="6151563" y="4044950"/>
          <p14:tracePt t="30560" x="6140450" y="4044950"/>
          <p14:tracePt t="30793" x="6151563" y="4044950"/>
          <p14:tracePt t="30864" x="6162675" y="4044950"/>
          <p14:tracePt t="30905" x="6173788" y="4044950"/>
          <p14:tracePt t="30921" x="6184900" y="4044950"/>
          <p14:tracePt t="30927" x="6208713" y="4044950"/>
          <p14:tracePt t="30936" x="6219825" y="4044950"/>
          <p14:tracePt t="30944" x="6242050" y="4044950"/>
          <p14:tracePt t="30953" x="6264275" y="4044950"/>
          <p14:tracePt t="30959" x="6286500" y="4044950"/>
          <p14:tracePt t="30968" x="6308725" y="4044950"/>
          <p14:tracePt t="30975" x="6330950" y="4044950"/>
          <p14:tracePt t="30983" x="6353175" y="4044950"/>
          <p14:tracePt t="30991" x="6364288" y="4033838"/>
          <p14:tracePt t="30999" x="6375400" y="4033838"/>
          <p14:tracePt t="31007" x="6388100" y="4022725"/>
          <p14:tracePt t="31015" x="6399213" y="4022725"/>
          <p14:tracePt t="31024" x="6399213" y="4011613"/>
          <p14:tracePt t="31031" x="6410325" y="4011613"/>
          <p14:tracePt t="31047" x="6410325" y="4000500"/>
          <p14:tracePt t="31057" x="6421438" y="4000500"/>
          <p14:tracePt t="31097" x="6421438" y="3989388"/>
          <p14:tracePt t="31163" x="6421438" y="3978275"/>
          <p14:tracePt t="31202" x="6421438" y="3967163"/>
          <p14:tracePt t="31234" x="6421438" y="3956050"/>
          <p14:tracePt t="31258" x="6421438" y="3944938"/>
          <p14:tracePt t="31264" x="6410325" y="3944938"/>
          <p14:tracePt t="31283" x="6410325" y="3933825"/>
          <p14:tracePt t="31298" x="6399213" y="3933825"/>
          <p14:tracePt t="31330" x="6388100" y="3922713"/>
          <p14:tracePt t="31353" x="6375400" y="3922713"/>
          <p14:tracePt t="31402" x="6364288" y="3922713"/>
          <p14:tracePt t="34705" x="6364288" y="3944938"/>
          <p14:tracePt t="34713" x="6364288" y="3967163"/>
          <p14:tracePt t="34721" x="6364288" y="3978275"/>
          <p14:tracePt t="34730" x="6364288" y="4000500"/>
          <p14:tracePt t="34737" x="6364288" y="4033838"/>
          <p14:tracePt t="34745" x="6364288" y="4044950"/>
          <p14:tracePt t="34753" x="6364288" y="4067175"/>
          <p14:tracePt t="34761" x="6364288" y="4102100"/>
          <p14:tracePt t="34768" x="6364288" y="4124325"/>
          <p14:tracePt t="34777" x="6364288" y="4135438"/>
          <p14:tracePt t="34785" x="6353175" y="4157663"/>
          <p14:tracePt t="34793" x="6353175" y="4168775"/>
          <p14:tracePt t="34801" x="6342063" y="4179888"/>
          <p14:tracePt t="34808" x="6330950" y="4202113"/>
          <p14:tracePt t="34817" x="6330950" y="4213225"/>
          <p14:tracePt t="34825" x="6319838" y="4224338"/>
          <p14:tracePt t="34833" x="6319838" y="4235450"/>
          <p14:tracePt t="34841" x="6308725" y="4246563"/>
          <p14:tracePt t="34849" x="6297613" y="4257675"/>
          <p14:tracePt t="34857" x="6286500" y="4257675"/>
          <p14:tracePt t="34865" x="6286500" y="4268788"/>
          <p14:tracePt t="34873" x="6275388" y="4279900"/>
          <p14:tracePt t="34890" x="6264275" y="4292600"/>
          <p14:tracePt t="34897" x="6253163" y="4292600"/>
          <p14:tracePt t="34907" x="6253163" y="4303713"/>
          <p14:tracePt t="34913" x="6242050" y="4314825"/>
          <p14:tracePt t="34929" x="6230938" y="4325938"/>
          <p14:tracePt t="34937" x="6219825" y="4325938"/>
          <p14:tracePt t="34945" x="6219825" y="4337050"/>
          <p14:tracePt t="34953" x="6208713" y="4337050"/>
          <p14:tracePt t="34961" x="6208713" y="4348163"/>
          <p14:tracePt t="34973" x="6197600" y="4348163"/>
          <p14:tracePt t="34985" x="6184900" y="4359275"/>
          <p14:tracePt t="35001" x="6173788" y="4359275"/>
          <p14:tracePt t="35011" x="6173788" y="4370388"/>
          <p14:tracePt t="35028" x="6162675" y="4381500"/>
          <p14:tracePt t="35034" x="6151563" y="4381500"/>
          <p14:tracePt t="35061" x="6140450" y="4392613"/>
          <p14:tracePt t="35082" x="6129338" y="4392613"/>
          <p14:tracePt t="35102" x="6118225" y="4392613"/>
          <p14:tracePt t="35109" x="6118225" y="4403725"/>
          <p14:tracePt t="35220" x="6107113" y="4403725"/>
          <p14:tracePt t="35798" x="6096000" y="4403725"/>
          <p14:tracePt t="37097" x="6084888" y="4403725"/>
          <p14:tracePt t="37129" x="6073775" y="4403725"/>
          <p14:tracePt t="37168" x="6062663" y="4403725"/>
          <p14:tracePt t="37201" x="6051550" y="4403725"/>
          <p14:tracePt t="37208" x="6051550" y="4414838"/>
          <p14:tracePt t="37215" x="6040438" y="4414838"/>
          <p14:tracePt t="37240" x="6029325" y="4414838"/>
          <p14:tracePt t="37256" x="6029325" y="4425950"/>
          <p14:tracePt t="37263" x="6018213" y="4425950"/>
          <p14:tracePt t="37271" x="6007100" y="4425950"/>
          <p14:tracePt t="37279" x="5994400" y="4437063"/>
          <p14:tracePt t="37296" x="5983288" y="4437063"/>
          <p14:tracePt t="37304" x="5972175" y="4437063"/>
          <p14:tracePt t="37321" x="5961063" y="4448175"/>
          <p14:tracePt t="37335" x="5949950" y="4448175"/>
          <p14:tracePt t="37352" x="5938838" y="4448175"/>
          <p14:tracePt t="37385" x="5927725" y="4448175"/>
          <p14:tracePt t="37875" x="5916613" y="4448175"/>
          <p14:tracePt t="37923" x="5905500" y="4448175"/>
          <p14:tracePt t="37929" x="5905500" y="4459288"/>
          <p14:tracePt t="38862" x="5894388" y="4459288"/>
          <p14:tracePt t="38875" x="5883275" y="4459288"/>
          <p14:tracePt t="38901" x="5872163" y="4459288"/>
          <p14:tracePt t="38908" x="5861050" y="4459288"/>
          <p14:tracePt t="38916" x="5849938" y="4459288"/>
          <p14:tracePt t="38924" x="5838825" y="4459288"/>
          <p14:tracePt t="38933" x="5816600" y="4459288"/>
          <p14:tracePt t="38940" x="5803900" y="4459288"/>
          <p14:tracePt t="38947" x="5781675" y="4459288"/>
          <p14:tracePt t="38955" x="5759450" y="4459288"/>
          <p14:tracePt t="38964" x="5748338" y="4459288"/>
          <p14:tracePt t="38971" x="5703888" y="4459288"/>
          <p14:tracePt t="38979" x="5681663" y="4459288"/>
          <p14:tracePt t="38987" x="5659438" y="4459288"/>
          <p14:tracePt t="38995" x="5613400" y="4459288"/>
          <p14:tracePt t="39003" x="5602288" y="4459288"/>
          <p14:tracePt t="39011" x="5568950" y="4459288"/>
          <p14:tracePt t="39019" x="5546725" y="4470400"/>
          <p14:tracePt t="39027" x="5513388" y="4470400"/>
          <p14:tracePt t="39035" x="5491163" y="4470400"/>
          <p14:tracePt t="39044" x="5468938" y="4470400"/>
          <p14:tracePt t="39052" x="5446713" y="4483100"/>
          <p14:tracePt t="39059" x="5435600" y="4483100"/>
          <p14:tracePt t="39067" x="5422900" y="4483100"/>
          <p14:tracePt t="39076" x="5400675" y="4483100"/>
          <p14:tracePt t="39084" x="5389563" y="4483100"/>
          <p14:tracePt t="39092" x="5367338" y="4494213"/>
          <p14:tracePt t="39110" x="5356225" y="4494213"/>
          <p14:tracePt t="39116" x="5345113" y="4494213"/>
          <p14:tracePt t="39126" x="5334000" y="4494213"/>
          <p14:tracePt t="39149" x="5322888" y="4494213"/>
          <p14:tracePt t="39182" x="5311775" y="4494213"/>
          <p14:tracePt t="39206" x="5311775" y="4505325"/>
          <p14:tracePt t="39246" x="5300663" y="4505325"/>
          <p14:tracePt t="39311" x="5289550" y="4505325"/>
          <p14:tracePt t="39471" x="5300663" y="4505325"/>
          <p14:tracePt t="39477" x="5311775" y="4505325"/>
          <p14:tracePt t="39485" x="5322888" y="4505325"/>
          <p14:tracePt t="39501" x="5334000" y="4505325"/>
          <p14:tracePt t="39509" x="5345113" y="4505325"/>
          <p14:tracePt t="39517" x="5356225" y="4505325"/>
          <p14:tracePt t="39538" x="5367338" y="4505325"/>
          <p14:tracePt t="39544" x="5378450" y="4505325"/>
          <p14:tracePt t="39549" x="5389563" y="4505325"/>
          <p14:tracePt t="39557" x="5400675" y="4505325"/>
          <p14:tracePt t="39565" x="5411788" y="4505325"/>
          <p14:tracePt t="39573" x="5422900" y="4505325"/>
          <p14:tracePt t="39581" x="5446713" y="4505325"/>
          <p14:tracePt t="39594" x="5457825" y="4505325"/>
          <p14:tracePt t="39598" x="5468938" y="4505325"/>
          <p14:tracePt t="39605" x="5491163" y="4505325"/>
          <p14:tracePt t="39615" x="5502275" y="4505325"/>
          <p14:tracePt t="39621" x="5524500" y="4505325"/>
          <p14:tracePt t="39629" x="5546725" y="4505325"/>
          <p14:tracePt t="39637" x="5568950" y="4505325"/>
          <p14:tracePt t="39646" x="5580063" y="4505325"/>
          <p14:tracePt t="39654" x="5602288" y="4505325"/>
          <p14:tracePt t="39662" x="5613400" y="4505325"/>
          <p14:tracePt t="39669" x="5626100" y="4494213"/>
          <p14:tracePt t="39683" x="5648325" y="4494213"/>
          <p14:tracePt t="39688" x="5659438" y="4494213"/>
          <p14:tracePt t="39693" x="5681663" y="4494213"/>
          <p14:tracePt t="39702" x="5703888" y="4494213"/>
          <p14:tracePt t="39709" x="5737225" y="4494213"/>
          <p14:tracePt t="39718" x="5770563" y="4494213"/>
          <p14:tracePt t="39725" x="5803900" y="4494213"/>
          <p14:tracePt t="39738" x="5838825" y="4494213"/>
          <p14:tracePt t="39743" x="5883275" y="4494213"/>
          <p14:tracePt t="39750" x="5905500" y="4494213"/>
          <p14:tracePt t="39759" x="5938838" y="4494213"/>
          <p14:tracePt t="39766" x="5961063" y="4494213"/>
          <p14:tracePt t="39774" x="5994400" y="4494213"/>
          <p14:tracePt t="39782" x="6007100" y="4494213"/>
          <p14:tracePt t="39790" x="6018213" y="4494213"/>
          <p14:tracePt t="39798" x="6029325" y="4494213"/>
          <p14:tracePt t="39810" x="6040438" y="4494213"/>
          <p14:tracePt t="39823" x="6051550" y="4494213"/>
          <p14:tracePt t="39847" x="6062663" y="4494213"/>
          <p14:tracePt t="40305" x="6096000" y="4494213"/>
          <p14:tracePt t="40313" x="6151563" y="4483100"/>
          <p14:tracePt t="40319" x="6230938" y="4470400"/>
          <p14:tracePt t="40328" x="6330950" y="4448175"/>
          <p14:tracePt t="40335" x="6465888" y="4425950"/>
          <p14:tracePt t="40343" x="6600825" y="4403725"/>
          <p14:tracePt t="40351" x="6745288" y="4392613"/>
          <p14:tracePt t="40359" x="6913563" y="4370388"/>
          <p14:tracePt t="40367" x="7059613" y="4359275"/>
          <p14:tracePt t="40375" x="7216775" y="4337050"/>
          <p14:tracePt t="40383" x="7373938" y="4325938"/>
          <p14:tracePt t="40391" x="7518400" y="4292600"/>
          <p14:tracePt t="40400" x="7664450" y="4279900"/>
          <p14:tracePt t="40407" x="7810500" y="4257675"/>
          <p14:tracePt t="40417" x="7945438" y="4235450"/>
          <p14:tracePt t="40423" x="8089900" y="4202113"/>
          <p14:tracePt t="40431" x="8269288" y="4179888"/>
          <p14:tracePt t="40439" x="8437563" y="4157663"/>
          <p14:tracePt t="40447" x="8729663" y="4102100"/>
          <p14:tracePt t="40455" x="8953500" y="4078288"/>
          <p14:tracePt t="40467" x="9077325" y="4067175"/>
          <p14:tracePt t="40924" x="9132888" y="806450"/>
          <p14:tracePt t="40931" x="9077325" y="695325"/>
          <p14:tracePt t="40939" x="9042400" y="615950"/>
          <p14:tracePt t="40945" x="8997950" y="527050"/>
          <p14:tracePt t="40953" x="8931275" y="414338"/>
          <p14:tracePt t="40961" x="8875713" y="314325"/>
          <p14:tracePt t="40969" x="8829675" y="257175"/>
          <p14:tracePt t="40977" x="8707438" y="112713"/>
          <p14:tracePt t="40989" x="8674100" y="6667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the Tail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200"/>
                  </a:spcBef>
                  <a:spcAft>
                    <a:spcPts val="300"/>
                  </a:spcAft>
                </a:pPr>
                <a:r>
                  <a:rPr lang="en-US" dirty="0"/>
                  <a:t>Computing  the tail can be costly! O(n)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  <a:spcAft>
                    <a:spcPts val="300"/>
                  </a:spcAft>
                </a:pPr>
                <a:r>
                  <a:rPr lang="en-US" dirty="0"/>
                  <a:t>But good approximations exist!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  <a:spcAft>
                    <a:spcPts val="300"/>
                  </a:spcAft>
                </a:pPr>
                <a:r>
                  <a:rPr lang="en-US" dirty="0"/>
                  <a:t>In practice,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𝑛𝑝</m:t>
                    </m:r>
                  </m:oMath>
                </a14:m>
                <a:r>
                  <a:rPr lang="en-US" dirty="0"/>
                  <a:t>, and the following upper and lower bounds work well: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bg-BG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en-US" dirty="0"/>
                  <a:t> T</a:t>
                </a:r>
                <a:r>
                  <a:rPr lang="is-IS" dirty="0"/>
                  <a:t>ail(p, n, k) </a:t>
                </a:r>
                <a14:m>
                  <m:oMath xmlns:m="http://schemas.openxmlformats.org/officeDocument/2006/math">
                    <m:r>
                      <a:rPr lang="is-I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marL="114300" indent="0" algn="ctr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Where     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l-GR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l-GR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𝑛𝐾𝐿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(the observed proportion), and KL() is the </a:t>
                </a:r>
                <a:r>
                  <a:rPr lang="en-US" dirty="0" err="1"/>
                  <a:t>Kullback-Leibler</a:t>
                </a:r>
                <a:r>
                  <a:rPr lang="en-US" dirty="0"/>
                  <a:t> divergence (or the relative entropy function, asymmetric), </a:t>
                </a:r>
                <a:r>
                  <a:rPr lang="es-ES_tradnl" dirty="0"/>
                  <a:t>KL(q||p) = q </a:t>
                </a:r>
                <a:r>
                  <a:rPr lang="es-ES_tradnl" dirty="0" err="1"/>
                  <a:t>ln</a:t>
                </a:r>
                <a:r>
                  <a:rPr lang="es-ES_tradnl" dirty="0"/>
                  <a:t>(q) + (1 − q) </a:t>
                </a:r>
                <a:r>
                  <a:rPr lang="es-ES_tradnl" dirty="0" err="1"/>
                  <a:t>ln</a:t>
                </a:r>
                <a:r>
                  <a:rPr lang="es-ES_tradnl" dirty="0"/>
                  <a:t>(1−q)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0" y="115280"/>
            <a:ext cx="2042880" cy="1154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01760" y="1235712"/>
            <a:ext cx="159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    </a:t>
            </a:r>
            <a:r>
              <a:rPr lang="mr-IN" sz="1000" dirty="0"/>
              <a:t>…</a:t>
            </a:r>
            <a:r>
              <a:rPr lang="en-US" sz="1000" dirty="0"/>
              <a:t>      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1953"/>
            <a:ext cx="1676601" cy="7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68"/>
    </mc:Choice>
    <mc:Fallback xmlns="">
      <p:transition spd="slow" advTm="52968"/>
    </mc:Fallback>
  </mc:AlternateContent>
  <p:extLst>
    <p:ext uri="{3A86A75C-4F4B-4683-9AE1-C65F6400EC91}">
      <p14:laserTraceLst xmlns:p14="http://schemas.microsoft.com/office/powerpoint/2010/main">
        <p14:tracePtLst>
          <p14:tracePt t="35969" x="2051050" y="5121275"/>
          <p14:tracePt t="35976" x="2106613" y="5041900"/>
          <p14:tracePt t="35984" x="2173288" y="4953000"/>
          <p14:tracePt t="35992" x="2219325" y="4908550"/>
          <p14:tracePt t="36000" x="2319338" y="4784725"/>
          <p14:tracePt t="36008" x="2398713" y="4695825"/>
          <p14:tracePt t="36016" x="2465388" y="4605338"/>
          <p14:tracePt t="36024" x="2554288" y="4516438"/>
          <p14:tracePt t="36032" x="2655888" y="4403725"/>
          <p14:tracePt t="36040" x="2755900" y="4292600"/>
          <p14:tracePt t="36048" x="2857500" y="4191000"/>
          <p14:tracePt t="36056" x="2946400" y="4089400"/>
          <p14:tracePt t="36065" x="3048000" y="3967163"/>
          <p14:tracePt t="36072" x="3092450" y="3922713"/>
          <p14:tracePt t="36081" x="3171825" y="3832225"/>
          <p14:tracePt t="36088" x="3238500" y="3743325"/>
          <p14:tracePt t="36096" x="3294063" y="3663950"/>
          <p14:tracePt t="36104" x="3305175" y="3641725"/>
          <p14:tracePt t="36112" x="3340100" y="3597275"/>
          <p14:tracePt t="36120" x="3373438" y="3563938"/>
          <p14:tracePt t="36131" x="3384550" y="3530600"/>
          <p14:tracePt t="36136" x="3395663" y="3506788"/>
          <p14:tracePt t="36144" x="3406775" y="3495675"/>
          <p14:tracePt t="36152" x="3417888" y="3473450"/>
          <p14:tracePt t="36160" x="3429000" y="3451225"/>
          <p14:tracePt t="36169" x="3440113" y="3440113"/>
          <p14:tracePt t="36176" x="3451225" y="3417888"/>
          <p14:tracePt t="36185" x="3462338" y="3384550"/>
          <p14:tracePt t="36192" x="3484563" y="3351213"/>
          <p14:tracePt t="36200" x="3495675" y="3327400"/>
          <p14:tracePt t="36208" x="3530600" y="3294063"/>
          <p14:tracePt t="36216" x="3552825" y="3249613"/>
          <p14:tracePt t="36225" x="3575050" y="3216275"/>
          <p14:tracePt t="36233" x="3597275" y="3182938"/>
          <p14:tracePt t="36240" x="3630613" y="3149600"/>
          <p14:tracePt t="36248" x="3652838" y="3114675"/>
          <p14:tracePt t="36256" x="3686175" y="3081338"/>
          <p14:tracePt t="36265" x="3721100" y="3048000"/>
          <p14:tracePt t="36273" x="3754438" y="3003550"/>
          <p14:tracePt t="36280" x="3787775" y="2935288"/>
          <p14:tracePt t="36288" x="3843338" y="2846388"/>
          <p14:tracePt t="36297" x="3865563" y="2801938"/>
          <p14:tracePt t="36305" x="3887788" y="2744788"/>
          <p14:tracePt t="36313" x="3911600" y="2711450"/>
          <p14:tracePt t="36321" x="3922713" y="2678113"/>
          <p14:tracePt t="36328" x="3933825" y="2644775"/>
          <p14:tracePt t="36337" x="3944938" y="2633663"/>
          <p14:tracePt t="36345" x="3944938" y="2611438"/>
          <p14:tracePt t="36353" x="3956050" y="2600325"/>
          <p14:tracePt t="36370" x="3956050" y="2589213"/>
          <p14:tracePt t="36401" x="3956050" y="2578100"/>
          <p14:tracePt t="36409" x="3967163" y="2565400"/>
          <p14:tracePt t="36425" x="3967163" y="2554288"/>
          <p14:tracePt t="36433" x="3967163" y="2532063"/>
          <p14:tracePt t="36441" x="3978275" y="2520950"/>
          <p14:tracePt t="36449" x="3978275" y="2509838"/>
          <p14:tracePt t="36465" x="3989388" y="2498725"/>
          <p14:tracePt t="36481" x="3989388" y="2487613"/>
          <p14:tracePt t="36505" x="3989388" y="2476500"/>
          <p14:tracePt t="36513" x="3978275" y="2476500"/>
          <p14:tracePt t="36545" x="3967163" y="2476500"/>
          <p14:tracePt t="36875" x="3967163" y="2487613"/>
          <p14:tracePt t="36882" x="3967163" y="2532063"/>
          <p14:tracePt t="36890" x="3967163" y="2578100"/>
          <p14:tracePt t="36898" x="3967163" y="2589213"/>
          <p14:tracePt t="36906" x="3967163" y="2622550"/>
          <p14:tracePt t="36918" x="3967163" y="2655888"/>
          <p14:tracePt t="36922" x="3967163" y="2689225"/>
          <p14:tracePt t="36930" x="3967163" y="2711450"/>
          <p14:tracePt t="36939" x="3978275" y="2722563"/>
          <p14:tracePt t="36946" x="4011613" y="2744788"/>
          <p14:tracePt t="36956" x="4033838" y="2755900"/>
          <p14:tracePt t="36962" x="4056063" y="2779713"/>
          <p14:tracePt t="36970" x="4089400" y="2779713"/>
          <p14:tracePt t="36978" x="4124325" y="2801938"/>
          <p14:tracePt t="36987" x="4168775" y="2813050"/>
          <p14:tracePt t="36994" x="4202113" y="2813050"/>
          <p14:tracePt t="37006" x="4235450" y="2824163"/>
          <p14:tracePt t="37010" x="4268788" y="2835275"/>
          <p14:tracePt t="37019" x="4314825" y="2835275"/>
          <p14:tracePt t="37027" x="4348163" y="2846388"/>
          <p14:tracePt t="37034" x="4392613" y="2846388"/>
          <p14:tracePt t="37044" x="4425950" y="2846388"/>
          <p14:tracePt t="37051" x="4470400" y="2846388"/>
          <p14:tracePt t="37060" x="4505325" y="2835275"/>
          <p14:tracePt t="37066" x="4560888" y="2835275"/>
          <p14:tracePt t="37075" x="4594225" y="2824163"/>
          <p14:tracePt t="37082" x="4649788" y="2824163"/>
          <p14:tracePt t="37091" x="4706938" y="2824163"/>
          <p14:tracePt t="37099" x="4751388" y="2824163"/>
          <p14:tracePt t="37107" x="4818063" y="2835275"/>
          <p14:tracePt t="37115" x="4875213" y="2835275"/>
          <p14:tracePt t="37123" x="4930775" y="2846388"/>
          <p14:tracePt t="37130" x="4986338" y="2857500"/>
          <p14:tracePt t="37139" x="5041900" y="2868613"/>
          <p14:tracePt t="37147" x="5054600" y="2868613"/>
          <p14:tracePt t="37155" x="5110163" y="2879725"/>
          <p14:tracePt t="37163" x="5143500" y="2879725"/>
          <p14:tracePt t="37171" x="5165725" y="2879725"/>
          <p14:tracePt t="37179" x="5210175" y="2868613"/>
          <p14:tracePt t="37187" x="5221288" y="2857500"/>
          <p14:tracePt t="37195" x="5256213" y="2835275"/>
          <p14:tracePt t="37203" x="5278438" y="2813050"/>
          <p14:tracePt t="37211" x="5289550" y="2801938"/>
          <p14:tracePt t="37219" x="5311775" y="2790825"/>
          <p14:tracePt t="37228" x="5334000" y="2779713"/>
          <p14:tracePt t="37235" x="5345113" y="2768600"/>
          <p14:tracePt t="37244" x="5356225" y="2755900"/>
          <p14:tracePt t="37251" x="5378450" y="2755900"/>
          <p14:tracePt t="37261" x="5389563" y="2744788"/>
          <p14:tracePt t="37267" x="5400675" y="2744788"/>
          <p14:tracePt t="37277" x="5411788" y="2744788"/>
          <p14:tracePt t="37291" x="5422900" y="2744788"/>
          <p14:tracePt t="37299" x="5422900" y="2733675"/>
          <p14:tracePt t="37315" x="5435600" y="2722563"/>
          <p14:tracePt t="37324" x="5435600" y="2711450"/>
          <p14:tracePt t="37332" x="5446713" y="2700338"/>
          <p14:tracePt t="37339" x="5468938" y="2678113"/>
          <p14:tracePt t="37348" x="5468938" y="2667000"/>
          <p14:tracePt t="37355" x="5480050" y="2644775"/>
          <p14:tracePt t="37363" x="5491163" y="2633663"/>
          <p14:tracePt t="37372" x="5502275" y="2611438"/>
          <p14:tracePt t="37379" x="5513388" y="2589213"/>
          <p14:tracePt t="37387" x="5524500" y="2578100"/>
          <p14:tracePt t="37395" x="5535613" y="2554288"/>
          <p14:tracePt t="37403" x="5535613" y="2543175"/>
          <p14:tracePt t="37412" x="5546725" y="2532063"/>
          <p14:tracePt t="37420" x="5546725" y="2520950"/>
          <p14:tracePt t="37427" x="5546725" y="2509838"/>
          <p14:tracePt t="37444" x="5546725" y="2498725"/>
          <p14:tracePt t="37461" x="5546725" y="2487613"/>
          <p14:tracePt t="37477" x="5535613" y="2476500"/>
          <p14:tracePt t="37483" x="5513388" y="2465388"/>
          <p14:tracePt t="37492" x="5480050" y="2465388"/>
          <p14:tracePt t="37500" x="5435600" y="2454275"/>
          <p14:tracePt t="37507" x="5389563" y="2443163"/>
          <p14:tracePt t="37516" x="5322888" y="2443163"/>
          <p14:tracePt t="37524" x="5256213" y="2432050"/>
          <p14:tracePt t="37532" x="5187950" y="2432050"/>
          <p14:tracePt t="37540" x="5121275" y="2432050"/>
          <p14:tracePt t="37548" x="5065713" y="2432050"/>
          <p14:tracePt t="37557" x="4997450" y="2432050"/>
          <p14:tracePt t="37565" x="4941888" y="2432050"/>
          <p14:tracePt t="37573" x="4886325" y="2432050"/>
          <p14:tracePt t="37581" x="4818063" y="2432050"/>
          <p14:tracePt t="37588" x="4751388" y="2432050"/>
          <p14:tracePt t="37596" x="4649788" y="2432050"/>
          <p14:tracePt t="37604" x="4549775" y="2432050"/>
          <p14:tracePt t="37612" x="4448175" y="2432050"/>
          <p14:tracePt t="37620" x="4403725" y="2432050"/>
          <p14:tracePt t="37628" x="4314825" y="2432050"/>
          <p14:tracePt t="37637" x="4246563" y="2432050"/>
          <p14:tracePt t="37644" x="4213225" y="2432050"/>
          <p14:tracePt t="37652" x="4113213" y="2432050"/>
          <p14:tracePt t="37661" x="4056063" y="2432050"/>
          <p14:tracePt t="37668" x="4011613" y="2432050"/>
          <p14:tracePt t="37677" x="3944938" y="2432050"/>
          <p14:tracePt t="37684" x="3854450" y="2432050"/>
          <p14:tracePt t="37694" x="3810000" y="2432050"/>
          <p14:tracePt t="37701" x="3732213" y="2432050"/>
          <p14:tracePt t="37711" x="3663950" y="2432050"/>
          <p14:tracePt t="37717" x="3575050" y="2432050"/>
          <p14:tracePt t="37727" x="3495675" y="2432050"/>
          <p14:tracePt t="37733" x="3417888" y="2432050"/>
          <p14:tracePt t="37744" x="3395663" y="2432050"/>
          <p14:tracePt t="37749" x="3351213" y="2432050"/>
          <p14:tracePt t="37760" x="3305175" y="2443163"/>
          <p14:tracePt t="37765" x="3282950" y="2443163"/>
          <p14:tracePt t="37777" x="3260725" y="2443163"/>
          <p14:tracePt t="37781" x="3238500" y="2454275"/>
          <p14:tracePt t="37794" x="3227388" y="2454275"/>
          <p14:tracePt t="37805" x="3216275" y="2465388"/>
          <p14:tracePt t="37813" x="3194050" y="2476500"/>
          <p14:tracePt t="37821" x="3182938" y="2487613"/>
          <p14:tracePt t="37828" x="3171825" y="2498725"/>
          <p14:tracePt t="37837" x="3160713" y="2509838"/>
          <p14:tracePt t="37844" x="3149600" y="2520950"/>
          <p14:tracePt t="37852" x="3136900" y="2532063"/>
          <p14:tracePt t="37869" x="3136900" y="2543175"/>
          <p14:tracePt t="37877" x="3125788" y="2554288"/>
          <p14:tracePt t="37909" x="3125788" y="2565400"/>
          <p14:tracePt t="37917" x="3125788" y="2578100"/>
          <p14:tracePt t="37924" x="3125788" y="2589213"/>
          <p14:tracePt t="37933" x="3125788" y="2600325"/>
          <p14:tracePt t="37941" x="3125788" y="2611438"/>
          <p14:tracePt t="37949" x="3125788" y="2633663"/>
          <p14:tracePt t="37957" x="3125788" y="2644775"/>
          <p14:tracePt t="37965" x="3125788" y="2667000"/>
          <p14:tracePt t="37973" x="3125788" y="2689225"/>
          <p14:tracePt t="37981" x="3149600" y="2722563"/>
          <p14:tracePt t="37989" x="3160713" y="2744788"/>
          <p14:tracePt t="37997" x="3171825" y="2768600"/>
          <p14:tracePt t="38005" x="3182938" y="2801938"/>
          <p14:tracePt t="38013" x="3194050" y="2835275"/>
          <p14:tracePt t="38021" x="3205163" y="2846388"/>
          <p14:tracePt t="38029" x="3216275" y="2868613"/>
          <p14:tracePt t="38037" x="3227388" y="2901950"/>
          <p14:tracePt t="38045" x="3238500" y="2924175"/>
          <p14:tracePt t="38053" x="3249613" y="2946400"/>
          <p14:tracePt t="38061" x="3260725" y="2959100"/>
          <p14:tracePt t="38069" x="3260725" y="2970213"/>
          <p14:tracePt t="38077" x="3271838" y="2981325"/>
          <p14:tracePt t="38085" x="3282950" y="2981325"/>
          <p14:tracePt t="38093" x="3305175" y="2992438"/>
          <p14:tracePt t="38109" x="3327400" y="2992438"/>
          <p14:tracePt t="38118" x="3362325" y="3003550"/>
          <p14:tracePt t="38125" x="3384550" y="3003550"/>
          <p14:tracePt t="38133" x="3417888" y="3014663"/>
          <p14:tracePt t="38141" x="3440113" y="3025775"/>
          <p14:tracePt t="38149" x="3462338" y="3036888"/>
          <p14:tracePt t="38157" x="3495675" y="3048000"/>
          <p14:tracePt t="38165" x="3530600" y="3059113"/>
          <p14:tracePt t="38173" x="3563938" y="3059113"/>
          <p14:tracePt t="38181" x="3575050" y="3059113"/>
          <p14:tracePt t="38189" x="3597275" y="3059113"/>
          <p14:tracePt t="38197" x="3630613" y="3059113"/>
          <p14:tracePt t="38205" x="3652838" y="3059113"/>
          <p14:tracePt t="38213" x="3675063" y="3059113"/>
          <p14:tracePt t="38221" x="3686175" y="3059113"/>
          <p14:tracePt t="38229" x="3708400" y="3059113"/>
          <p14:tracePt t="38237" x="3721100" y="3048000"/>
          <p14:tracePt t="38245" x="3743325" y="3048000"/>
          <p14:tracePt t="38253" x="3743325" y="3036888"/>
          <p14:tracePt t="38261" x="3754438" y="3036888"/>
          <p14:tracePt t="38269" x="3765550" y="3025775"/>
          <p14:tracePt t="38278" x="3776663" y="3025775"/>
          <p14:tracePt t="38287" x="3787775" y="3025775"/>
          <p14:tracePt t="38293" x="3787775" y="3014663"/>
          <p14:tracePt t="38310" x="3798888" y="3014663"/>
          <p14:tracePt t="38350" x="3798888" y="3003550"/>
          <p14:tracePt t="38382" x="3798888" y="2992438"/>
          <p14:tracePt t="38406" x="3798888" y="2981325"/>
          <p14:tracePt t="38430" x="3798888" y="2970213"/>
          <p14:tracePt t="38438" x="3798888" y="2959100"/>
          <p14:tracePt t="38446" x="3798888" y="2946400"/>
          <p14:tracePt t="38462" x="3810000" y="2935288"/>
          <p14:tracePt t="38470" x="3810000" y="2913063"/>
          <p14:tracePt t="38478" x="3821113" y="2901950"/>
          <p14:tracePt t="38486" x="3832225" y="2890838"/>
          <p14:tracePt t="38494" x="3832225" y="2879725"/>
          <p14:tracePt t="38503" x="3843338" y="2879725"/>
          <p14:tracePt t="38510" x="3843338" y="2868613"/>
          <p14:tracePt t="38526" x="3854450" y="2868613"/>
          <p14:tracePt t="38895" x="3854450" y="2857500"/>
          <p14:tracePt t="38903" x="3854450" y="2824163"/>
          <p14:tracePt t="38911" x="3854450" y="2790825"/>
          <p14:tracePt t="38920" x="3843338" y="2755900"/>
          <p14:tracePt t="38927" x="3843338" y="2711450"/>
          <p14:tracePt t="38935" x="3832225" y="2655888"/>
          <p14:tracePt t="38943" x="3821113" y="2600325"/>
          <p14:tracePt t="38951" x="3810000" y="2543175"/>
          <p14:tracePt t="38959" x="3798888" y="2487613"/>
          <p14:tracePt t="38967" x="3798888" y="2454275"/>
          <p14:tracePt t="38975" x="3787775" y="2420938"/>
          <p14:tracePt t="38983" x="3787775" y="2374900"/>
          <p14:tracePt t="38991" x="3776663" y="2352675"/>
          <p14:tracePt t="38999" x="3776663" y="2330450"/>
          <p14:tracePt t="39008" x="3776663" y="2319338"/>
          <p14:tracePt t="39015" x="3776663" y="2308225"/>
          <p14:tracePt t="39031" x="3776663" y="2297113"/>
          <p14:tracePt t="39168" x="3776663" y="2286000"/>
          <p14:tracePt t="39329" x="3776663" y="2297113"/>
          <p14:tracePt t="39336" x="3787775" y="2297113"/>
          <p14:tracePt t="39346" x="3798888" y="2308225"/>
          <p14:tracePt t="39352" x="3810000" y="2308225"/>
          <p14:tracePt t="39360" x="3810000" y="2319338"/>
          <p14:tracePt t="39368" x="3821113" y="2319338"/>
          <p14:tracePt t="39376" x="3832225" y="2330450"/>
          <p14:tracePt t="39401" x="3832225" y="2341563"/>
          <p14:tracePt t="39409" x="3843338" y="2341563"/>
          <p14:tracePt t="39505" x="3843338" y="2330450"/>
          <p14:tracePt t="39513" x="3843338" y="2319338"/>
          <p14:tracePt t="39521" x="3832225" y="2319338"/>
          <p14:tracePt t="39529" x="3832225" y="2297113"/>
          <p14:tracePt t="39538" x="3821113" y="2297113"/>
          <p14:tracePt t="39544" x="3821113" y="2286000"/>
          <p14:tracePt t="39553" x="3810000" y="2274888"/>
          <p14:tracePt t="39561" x="3810000" y="2263775"/>
          <p14:tracePt t="39569" x="3798888" y="2263775"/>
          <p14:tracePt t="39577" x="3787775" y="2263775"/>
          <p14:tracePt t="39585" x="3776663" y="2263775"/>
          <p14:tracePt t="39593" x="3765550" y="2263775"/>
          <p14:tracePt t="39601" x="3754438" y="2263775"/>
          <p14:tracePt t="39609" x="3743325" y="2263775"/>
          <p14:tracePt t="39625" x="3732213" y="2263775"/>
          <p14:tracePt t="39633" x="3721100" y="2263775"/>
          <p14:tracePt t="39649" x="3708400" y="2263775"/>
          <p14:tracePt t="39658" x="3708400" y="2274888"/>
          <p14:tracePt t="39682" x="3697288" y="2274888"/>
          <p14:tracePt t="39689" x="3697288" y="2286000"/>
          <p14:tracePt t="39697" x="3686175" y="2297113"/>
          <p14:tracePt t="39705" x="3675063" y="2308225"/>
          <p14:tracePt t="39713" x="3663950" y="2319338"/>
          <p14:tracePt t="39722" x="3652838" y="2330450"/>
          <p14:tracePt t="39729" x="3641725" y="2341563"/>
          <p14:tracePt t="39737" x="3641725" y="2352675"/>
          <p14:tracePt t="39745" x="3630613" y="2352675"/>
          <p14:tracePt t="39754" x="3630613" y="2363788"/>
          <p14:tracePt t="39770" x="3630613" y="2374900"/>
          <p14:tracePt t="39817" x="3641725" y="2374900"/>
          <p14:tracePt t="39826" x="3652838" y="2374900"/>
          <p14:tracePt t="39833" x="3663950" y="2374900"/>
          <p14:tracePt t="39842" x="3675063" y="2374900"/>
          <p14:tracePt t="39850" x="3686175" y="2374900"/>
          <p14:tracePt t="39861" x="3697288" y="2374900"/>
          <p14:tracePt t="39865" x="3708400" y="2374900"/>
          <p14:tracePt t="39874" x="3708400" y="2363788"/>
          <p14:tracePt t="39882" x="3721100" y="2341563"/>
          <p14:tracePt t="39890" x="3721100" y="2330450"/>
          <p14:tracePt t="39899" x="3732213" y="2319338"/>
          <p14:tracePt t="39906" x="3732213" y="2308225"/>
          <p14:tracePt t="39915" x="3732213" y="2297113"/>
          <p14:tracePt t="39930" x="3732213" y="2286000"/>
          <p14:tracePt t="39938" x="3721100" y="2286000"/>
          <p14:tracePt t="39954" x="3708400" y="2286000"/>
          <p14:tracePt t="39962" x="3697288" y="2286000"/>
          <p14:tracePt t="39978" x="3686175" y="2286000"/>
          <p14:tracePt t="39986" x="3675063" y="2308225"/>
          <p14:tracePt t="39994" x="3663950" y="2319338"/>
          <p14:tracePt t="40002" x="3652838" y="2330450"/>
          <p14:tracePt t="40010" x="3641725" y="2352675"/>
          <p14:tracePt t="40018" x="3630613" y="2374900"/>
          <p14:tracePt t="40026" x="3597275" y="2409825"/>
          <p14:tracePt t="40033" x="3586163" y="2432050"/>
          <p14:tracePt t="40042" x="3563938" y="2465388"/>
          <p14:tracePt t="40050" x="3552825" y="2498725"/>
          <p14:tracePt t="40058" x="3530600" y="2532063"/>
          <p14:tracePt t="40066" x="3530600" y="2554288"/>
          <p14:tracePt t="40074" x="3506788" y="2589213"/>
          <p14:tracePt t="40082" x="3495675" y="2611438"/>
          <p14:tracePt t="40090" x="3495675" y="2644775"/>
          <p14:tracePt t="40099" x="3495675" y="2667000"/>
          <p14:tracePt t="40106" x="3495675" y="2689225"/>
          <p14:tracePt t="40115" x="3495675" y="2700338"/>
          <p14:tracePt t="40122" x="3495675" y="2711450"/>
          <p14:tracePt t="40130" x="3495675" y="2733675"/>
          <p14:tracePt t="40138" x="3495675" y="2744788"/>
          <p14:tracePt t="40146" x="3506788" y="2755900"/>
          <p14:tracePt t="40154" x="3530600" y="2755900"/>
          <p14:tracePt t="40162" x="3541713" y="2768600"/>
          <p14:tracePt t="40170" x="3552825" y="2779713"/>
          <p14:tracePt t="40178" x="3563938" y="2779713"/>
          <p14:tracePt t="40186" x="3586163" y="2790825"/>
          <p14:tracePt t="40194" x="3597275" y="2790825"/>
          <p14:tracePt t="40202" x="3608388" y="2790825"/>
          <p14:tracePt t="40210" x="3619500" y="2790825"/>
          <p14:tracePt t="40218" x="3630613" y="2790825"/>
          <p14:tracePt t="40226" x="3641725" y="2790825"/>
          <p14:tracePt t="40234" x="3652838" y="2790825"/>
          <p14:tracePt t="40242" x="3663950" y="2790825"/>
          <p14:tracePt t="40250" x="3675063" y="2790825"/>
          <p14:tracePt t="40258" x="3697288" y="2779713"/>
          <p14:tracePt t="40266" x="3708400" y="2768600"/>
          <p14:tracePt t="40274" x="3732213" y="2755900"/>
          <p14:tracePt t="40282" x="3754438" y="2744788"/>
          <p14:tracePt t="40290" x="3765550" y="2733675"/>
          <p14:tracePt t="40300" x="3787775" y="2722563"/>
          <p14:tracePt t="40306" x="3810000" y="2700338"/>
          <p14:tracePt t="40315" x="3821113" y="2689225"/>
          <p14:tracePt t="40323" x="3843338" y="2678113"/>
          <p14:tracePt t="40332" x="3854450" y="2667000"/>
          <p14:tracePt t="40339" x="3865563" y="2655888"/>
          <p14:tracePt t="40348" x="3876675" y="2644775"/>
          <p14:tracePt t="40355" x="3887788" y="2633663"/>
          <p14:tracePt t="40370" x="3898900" y="2633663"/>
          <p14:tracePt t="40386" x="3898900" y="2622550"/>
          <p14:tracePt t="40475" x="3911600" y="2622550"/>
          <p14:tracePt t="40515" x="3922713" y="2622550"/>
          <p14:tracePt t="40523" x="3933825" y="2633663"/>
          <p14:tracePt t="40531" x="3933825" y="2644775"/>
          <p14:tracePt t="40539" x="3944938" y="2644775"/>
          <p14:tracePt t="40547" x="3944938" y="2655888"/>
          <p14:tracePt t="40555" x="3956050" y="2667000"/>
          <p14:tracePt t="40563" x="3956050" y="2678113"/>
          <p14:tracePt t="40579" x="3967163" y="2689225"/>
          <p14:tracePt t="40595" x="3967163" y="2700338"/>
          <p14:tracePt t="40627" x="3967163" y="2711450"/>
          <p14:tracePt t="40675" x="3967163" y="2722563"/>
          <p14:tracePt t="40716" x="3967163" y="2733675"/>
          <p14:tracePt t="40724" x="3956050" y="2733675"/>
          <p14:tracePt t="40740" x="3956050" y="2744788"/>
          <p14:tracePt t="40748" x="3944938" y="2744788"/>
          <p14:tracePt t="40772" x="3944938" y="2755900"/>
          <p14:tracePt t="40780" x="3933825" y="2755900"/>
          <p14:tracePt t="40852" x="3933825" y="2768600"/>
          <p14:tracePt t="40860" x="3922713" y="2768600"/>
          <p14:tracePt t="40868" x="3911600" y="2779713"/>
          <p14:tracePt t="40885" x="3898900" y="2790825"/>
          <p14:tracePt t="40892" x="3887788" y="2801938"/>
          <p14:tracePt t="40900" x="3876675" y="2813050"/>
          <p14:tracePt t="40916" x="3865563" y="2824163"/>
          <p14:tracePt t="40924" x="3854450" y="2824163"/>
          <p14:tracePt t="40940" x="3854450" y="2835275"/>
          <p14:tracePt t="40956" x="3843338" y="2835275"/>
          <p14:tracePt t="42192" x="3843338" y="2824163"/>
          <p14:tracePt t="42201" x="3843338" y="2813050"/>
          <p14:tracePt t="42208" x="3843338" y="2790825"/>
          <p14:tracePt t="42215" x="3832225" y="2779713"/>
          <p14:tracePt t="42223" x="3821113" y="2768600"/>
          <p14:tracePt t="42231" x="3821113" y="2744788"/>
          <p14:tracePt t="42239" x="3821113" y="2733675"/>
          <p14:tracePt t="42255" x="3821113" y="2722563"/>
          <p14:tracePt t="42272" x="3821113" y="2711450"/>
          <p14:tracePt t="42295" x="3810000" y="2711450"/>
          <p14:tracePt t="42312" x="3798888" y="2711450"/>
          <p14:tracePt t="42328" x="3787775" y="2700338"/>
          <p14:tracePt t="42336" x="3776663" y="2700338"/>
          <p14:tracePt t="42344" x="3754438" y="2700338"/>
          <p14:tracePt t="42351" x="3743325" y="2689225"/>
          <p14:tracePt t="42360" x="3732213" y="2689225"/>
          <p14:tracePt t="42368" x="3708400" y="2678113"/>
          <p14:tracePt t="42376" x="3697288" y="2678113"/>
          <p14:tracePt t="42384" x="3686175" y="2667000"/>
          <p14:tracePt t="42391" x="3663950" y="2667000"/>
          <p14:tracePt t="42399" x="3652838" y="2655888"/>
          <p14:tracePt t="42408" x="3630613" y="2655888"/>
          <p14:tracePt t="42416" x="3619500" y="2655888"/>
          <p14:tracePt t="42424" x="3597275" y="2655888"/>
          <p14:tracePt t="42432" x="3586163" y="2655888"/>
          <p14:tracePt t="42440" x="3575050" y="2655888"/>
          <p14:tracePt t="42448" x="3563938" y="2667000"/>
          <p14:tracePt t="42456" x="3552825" y="2667000"/>
          <p14:tracePt t="42464" x="3541713" y="2678113"/>
          <p14:tracePt t="42489" x="3541713" y="2689225"/>
          <p14:tracePt t="42505" x="3541713" y="2700338"/>
          <p14:tracePt t="42521" x="3552825" y="2700338"/>
          <p14:tracePt t="42529" x="3575050" y="2711450"/>
          <p14:tracePt t="42536" x="3586163" y="2722563"/>
          <p14:tracePt t="42544" x="3597275" y="2722563"/>
          <p14:tracePt t="42552" x="3608388" y="2733675"/>
          <p14:tracePt t="42560" x="3630613" y="2733675"/>
          <p14:tracePt t="42568" x="3641725" y="2733675"/>
          <p14:tracePt t="42576" x="3663950" y="2733675"/>
          <p14:tracePt t="42592" x="3675063" y="2733675"/>
          <p14:tracePt t="42600" x="3686175" y="2733675"/>
          <p14:tracePt t="42608" x="3697288" y="2733675"/>
          <p14:tracePt t="42616" x="3697288" y="2722563"/>
          <p14:tracePt t="42649" x="3686175" y="2722563"/>
          <p14:tracePt t="42656" x="3675063" y="2722563"/>
          <p14:tracePt t="42665" x="3663950" y="2722563"/>
          <p14:tracePt t="42672" x="3652838" y="2722563"/>
          <p14:tracePt t="42680" x="3641725" y="2733675"/>
          <p14:tracePt t="42688" x="3630613" y="2744788"/>
          <p14:tracePt t="42721" x="3630613" y="2755900"/>
          <p14:tracePt t="42769" x="3641725" y="2755900"/>
          <p14:tracePt t="42785" x="3652838" y="2755900"/>
          <p14:tracePt t="42801" x="3663950" y="2755900"/>
          <p14:tracePt t="42825" x="3663950" y="2744788"/>
          <p14:tracePt t="42833" x="3675063" y="2744788"/>
          <p14:tracePt t="42889" x="3663950" y="2744788"/>
          <p14:tracePt t="42897" x="3663950" y="2755900"/>
          <p14:tracePt t="42921" x="3663950" y="2768600"/>
          <p14:tracePt t="42961" x="3686175" y="2768600"/>
          <p14:tracePt t="42969" x="3697288" y="2768600"/>
          <p14:tracePt t="42978" x="3708400" y="2768600"/>
          <p14:tracePt t="42985" x="3732213" y="2755900"/>
          <p14:tracePt t="42993" x="3743325" y="2744788"/>
          <p14:tracePt t="43001" x="3754438" y="2744788"/>
          <p14:tracePt t="43009" x="3765550" y="2733675"/>
          <p14:tracePt t="43050" x="3754438" y="2733675"/>
          <p14:tracePt t="43058" x="3732213" y="2755900"/>
          <p14:tracePt t="43066" x="3721100" y="2768600"/>
          <p14:tracePt t="43074" x="3708400" y="2779713"/>
          <p14:tracePt t="43081" x="3697288" y="2790825"/>
          <p14:tracePt t="43091" x="3686175" y="2801938"/>
          <p14:tracePt t="43098" x="3686175" y="2813050"/>
          <p14:tracePt t="43105" x="3675063" y="2813050"/>
          <p14:tracePt t="43114" x="3675063" y="2824163"/>
          <p14:tracePt t="43146" x="3686175" y="2824163"/>
          <p14:tracePt t="43154" x="3708400" y="2835275"/>
          <p14:tracePt t="43162" x="3732213" y="2835275"/>
          <p14:tracePt t="43170" x="3765550" y="2835275"/>
          <p14:tracePt t="43178" x="3787775" y="2835275"/>
          <p14:tracePt t="43186" x="3821113" y="2835275"/>
          <p14:tracePt t="43194" x="3843338" y="2835275"/>
          <p14:tracePt t="43202" x="3865563" y="2846388"/>
          <p14:tracePt t="43210" x="3887788" y="2846388"/>
          <p14:tracePt t="43218" x="3898900" y="2857500"/>
          <p14:tracePt t="43234" x="3911600" y="2857500"/>
          <p14:tracePt t="43242" x="3911600" y="2868613"/>
          <p14:tracePt t="43274" x="3911600" y="2879725"/>
          <p14:tracePt t="43315" x="3898900" y="2879725"/>
          <p14:tracePt t="44221" x="3898900" y="2890838"/>
          <p14:tracePt t="44253" x="3911600" y="2901950"/>
          <p14:tracePt t="44349" x="3922713" y="2901950"/>
          <p14:tracePt t="44629" x="3911600" y="2901950"/>
          <p14:tracePt t="46137" x="3911600" y="2913063"/>
          <p14:tracePt t="46146" x="3898900" y="2924175"/>
          <p14:tracePt t="46153" x="3887788" y="2935288"/>
          <p14:tracePt t="46162" x="3876675" y="2959100"/>
          <p14:tracePt t="46169" x="3854450" y="2970213"/>
          <p14:tracePt t="46178" x="3821113" y="2992438"/>
          <p14:tracePt t="46185" x="3787775" y="3014663"/>
          <p14:tracePt t="46193" x="3754438" y="3036888"/>
          <p14:tracePt t="46201" x="3708400" y="3070225"/>
          <p14:tracePt t="46209" x="3652838" y="3092450"/>
          <p14:tracePt t="46217" x="3563938" y="3149600"/>
          <p14:tracePt t="46226" x="3495675" y="3182938"/>
          <p14:tracePt t="46234" x="3406775" y="3227388"/>
          <p14:tracePt t="46241" x="3362325" y="3260725"/>
          <p14:tracePt t="46250" x="3271838" y="3294063"/>
          <p14:tracePt t="46258" x="3125788" y="3373438"/>
          <p14:tracePt t="46267" x="3092450" y="3395663"/>
          <p14:tracePt t="46274" x="2992438" y="3440113"/>
          <p14:tracePt t="46281" x="2913063" y="3473450"/>
          <p14:tracePt t="46290" x="2879725" y="3484563"/>
          <p14:tracePt t="46298" x="2824163" y="3506788"/>
          <p14:tracePt t="46306" x="2779713" y="3517900"/>
          <p14:tracePt t="46314" x="2744788" y="3541713"/>
          <p14:tracePt t="46322" x="2722563" y="3541713"/>
          <p14:tracePt t="46330" x="2700338" y="3552825"/>
          <p14:tracePt t="46338" x="2689225" y="3552825"/>
          <p14:tracePt t="46354" x="2689225" y="3563938"/>
          <p14:tracePt t="46443" x="2689225" y="3575050"/>
          <p14:tracePt t="46466" x="2678113" y="3586163"/>
          <p14:tracePt t="46474" x="2678113" y="3597275"/>
          <p14:tracePt t="46482" x="2667000" y="3619500"/>
          <p14:tracePt t="46490" x="2655888" y="3641725"/>
          <p14:tracePt t="46498" x="2622550" y="3675063"/>
          <p14:tracePt t="46506" x="2589213" y="3743325"/>
          <p14:tracePt t="46514" x="2554288" y="3765550"/>
          <p14:tracePt t="46523" x="2509838" y="3821113"/>
          <p14:tracePt t="46532" x="2454275" y="3865563"/>
          <p14:tracePt t="46538" x="2398713" y="3922713"/>
          <p14:tracePt t="46546" x="2341563" y="3956050"/>
          <p14:tracePt t="46554" x="2286000" y="3989388"/>
          <p14:tracePt t="46562" x="2230438" y="4022725"/>
          <p14:tracePt t="46571" x="2173288" y="4044950"/>
          <p14:tracePt t="46579" x="2151063" y="4056063"/>
          <p14:tracePt t="46586" x="2117725" y="4067175"/>
          <p14:tracePt t="46595" x="2084388" y="4089400"/>
          <p14:tracePt t="46602" x="2051050" y="4102100"/>
          <p14:tracePt t="46611" x="2028825" y="4113213"/>
          <p14:tracePt t="46619" x="2017713" y="4113213"/>
          <p14:tracePt t="46626" x="2006600" y="4124325"/>
          <p14:tracePt t="46643" x="1993900" y="4124325"/>
          <p14:tracePt t="46652" x="1993900" y="4135438"/>
          <p14:tracePt t="46659" x="1982788" y="4135438"/>
          <p14:tracePt t="46683" x="1982788" y="4146550"/>
          <p14:tracePt t="46707" x="1982788" y="4157663"/>
          <p14:tracePt t="46715" x="1971675" y="4157663"/>
          <p14:tracePt t="46723" x="1971675" y="4168775"/>
          <p14:tracePt t="46731" x="1960563" y="4179888"/>
          <p14:tracePt t="46740" x="1960563" y="4191000"/>
          <p14:tracePt t="46747" x="1949450" y="4202113"/>
          <p14:tracePt t="46755" x="1938338" y="4202113"/>
          <p14:tracePt t="46763" x="1927225" y="4224338"/>
          <p14:tracePt t="46771" x="1916113" y="4235450"/>
          <p14:tracePt t="46779" x="1905000" y="4235450"/>
          <p14:tracePt t="46787" x="1871663" y="4246563"/>
          <p14:tracePt t="46795" x="1860550" y="4257675"/>
          <p14:tracePt t="46803" x="1827213" y="4268788"/>
          <p14:tracePt t="46811" x="1781175" y="4279900"/>
          <p14:tracePt t="46819" x="1736725" y="4292600"/>
          <p14:tracePt t="46827" x="1681163" y="4292600"/>
          <p14:tracePt t="46835" x="1612900" y="4303713"/>
          <p14:tracePt t="46844" x="1568450" y="4314825"/>
          <p14:tracePt t="46851" x="1524000" y="4314825"/>
          <p14:tracePt t="46860" x="1490663" y="4325938"/>
          <p14:tracePt t="46867" x="1457325" y="4325938"/>
          <p14:tracePt t="46875" x="1422400" y="4325938"/>
          <p14:tracePt t="46883" x="1389063" y="4325938"/>
          <p14:tracePt t="46891" x="1377950" y="4325938"/>
          <p14:tracePt t="46900" x="1355725" y="4325938"/>
          <p14:tracePt t="46915" x="1344613" y="4325938"/>
          <p14:tracePt t="46931" x="1333500" y="4325938"/>
          <p14:tracePt t="46940" x="1322388" y="4325938"/>
          <p14:tracePt t="46947" x="1300163" y="4325938"/>
          <p14:tracePt t="46955" x="1277938" y="4325938"/>
          <p14:tracePt t="46963" x="1255713" y="4325938"/>
          <p14:tracePt t="46972" x="1244600" y="4325938"/>
          <p14:tracePt t="46980" x="1209675" y="4314825"/>
          <p14:tracePt t="46988" x="1187450" y="4314825"/>
          <p14:tracePt t="46996" x="1165225" y="4303713"/>
          <p14:tracePt t="47003" x="1143000" y="4303713"/>
          <p14:tracePt t="47011" x="1120775" y="4303713"/>
          <p14:tracePt t="47020" x="1087438" y="4292600"/>
          <p14:tracePt t="47028" x="1065213" y="4292600"/>
          <p14:tracePt t="47036" x="1030288" y="4292600"/>
          <p14:tracePt t="47044" x="996950" y="4292600"/>
          <p14:tracePt t="47052" x="963613" y="4292600"/>
          <p14:tracePt t="47061" x="919163" y="4292600"/>
          <p14:tracePt t="47068" x="874713" y="4292600"/>
          <p14:tracePt t="47077" x="828675" y="4292600"/>
          <p14:tracePt t="47084" x="806450" y="4292600"/>
          <p14:tracePt t="47092" x="773113" y="4292600"/>
          <p14:tracePt t="47100" x="739775" y="4292600"/>
          <p14:tracePt t="47111" x="717550" y="4292600"/>
          <p14:tracePt t="47116" x="695325" y="4292600"/>
          <p14:tracePt t="47124" x="684213" y="4292600"/>
          <p14:tracePt t="47132" x="673100" y="4292600"/>
          <p14:tracePt t="47140" x="660400" y="4292600"/>
          <p14:tracePt t="47164" x="649288" y="4292600"/>
          <p14:tracePt t="47252" x="660400" y="4292600"/>
          <p14:tracePt t="47260" x="684213" y="4292600"/>
          <p14:tracePt t="47268" x="706438" y="4292600"/>
          <p14:tracePt t="47277" x="762000" y="4292600"/>
          <p14:tracePt t="47285" x="828675" y="4292600"/>
          <p14:tracePt t="47292" x="919163" y="4292600"/>
          <p14:tracePt t="47300" x="1019175" y="4292600"/>
          <p14:tracePt t="47308" x="1143000" y="4292600"/>
          <p14:tracePt t="47316" x="1366838" y="4303713"/>
          <p14:tracePt t="47324" x="1568450" y="4337050"/>
          <p14:tracePt t="47333" x="1792288" y="4359275"/>
          <p14:tracePt t="47341" x="2073275" y="4403725"/>
          <p14:tracePt t="47348" x="2352675" y="4437063"/>
          <p14:tracePt t="47358" x="2633663" y="4459288"/>
          <p14:tracePt t="47364" x="2913063" y="4470400"/>
          <p14:tracePt t="47373" x="3036888" y="4470400"/>
          <p14:tracePt t="47380" x="3282950" y="4470400"/>
          <p14:tracePt t="47389" x="3484563" y="4470400"/>
          <p14:tracePt t="47397" x="3663950" y="4459288"/>
          <p14:tracePt t="47405" x="3732213" y="4448175"/>
          <p14:tracePt t="47413" x="3865563" y="4414838"/>
          <p14:tracePt t="47421" x="3967163" y="4381500"/>
          <p14:tracePt t="47428" x="4000500" y="4370388"/>
          <p14:tracePt t="47436" x="4113213" y="4337050"/>
          <p14:tracePt t="47444" x="4168775" y="4337050"/>
          <p14:tracePt t="47453" x="4224338" y="4325938"/>
          <p14:tracePt t="47461" x="4257675" y="4325938"/>
          <p14:tracePt t="47469" x="4279900" y="4325938"/>
          <p14:tracePt t="47477" x="4325938" y="4325938"/>
          <p14:tracePt t="47485" x="4348163" y="4325938"/>
          <p14:tracePt t="47493" x="4370388" y="4325938"/>
          <p14:tracePt t="47501" x="4392613" y="4325938"/>
          <p14:tracePt t="47509" x="4403725" y="4325938"/>
          <p14:tracePt t="47517" x="4414838" y="4325938"/>
          <p14:tracePt t="47524" x="4425950" y="4325938"/>
          <p14:tracePt t="47533" x="4437063" y="4325938"/>
          <p14:tracePt t="47541" x="4448175" y="4325938"/>
          <p14:tracePt t="47558" x="4459288" y="4314825"/>
          <p14:tracePt t="47565" x="4470400" y="4292600"/>
          <p14:tracePt t="47574" x="4483100" y="4279900"/>
          <p14:tracePt t="47581" x="4483100" y="4268788"/>
          <p14:tracePt t="47597" x="4494213" y="4257675"/>
          <p14:tracePt t="47629" x="4494213" y="4246563"/>
          <p14:tracePt t="47638" x="4483100" y="4246563"/>
          <p14:tracePt t="47645" x="4459288" y="4235450"/>
          <p14:tracePt t="47653" x="4437063" y="4224338"/>
          <p14:tracePt t="47661" x="4403725" y="4224338"/>
          <p14:tracePt t="47669" x="4359275" y="4202113"/>
          <p14:tracePt t="47677" x="4325938" y="4179888"/>
          <p14:tracePt t="47685" x="4279900" y="4157663"/>
          <p14:tracePt t="47693" x="4235450" y="4135438"/>
          <p14:tracePt t="47701" x="4191000" y="4102100"/>
          <p14:tracePt t="47709" x="4089400" y="4056063"/>
          <p14:tracePt t="47718" x="4022725" y="4011613"/>
          <p14:tracePt t="47725" x="3956050" y="3967163"/>
          <p14:tracePt t="47733" x="3911600" y="3944938"/>
          <p14:tracePt t="47741" x="3832225" y="3898900"/>
          <p14:tracePt t="47749" x="3754438" y="3854450"/>
          <p14:tracePt t="47757" x="3675063" y="3821113"/>
          <p14:tracePt t="47765" x="3586163" y="3776663"/>
          <p14:tracePt t="47773" x="3517900" y="3743325"/>
          <p14:tracePt t="47781" x="3451225" y="3708400"/>
          <p14:tracePt t="47790" x="3395663" y="3697288"/>
          <p14:tracePt t="47798" x="3373438" y="3686175"/>
          <p14:tracePt t="47805" x="3294063" y="3675063"/>
          <p14:tracePt t="47813" x="3249613" y="3663950"/>
          <p14:tracePt t="47822" x="3205163" y="3663950"/>
          <p14:tracePt t="47829" x="3160713" y="3663950"/>
          <p14:tracePt t="47838" x="3092450" y="3663950"/>
          <p14:tracePt t="47845" x="3003550" y="3663950"/>
          <p14:tracePt t="47855" x="2946400" y="3663950"/>
          <p14:tracePt t="47862" x="2835275" y="3686175"/>
          <p14:tracePt t="47870" x="2733675" y="3697288"/>
          <p14:tracePt t="47877" x="2622550" y="3708400"/>
          <p14:tracePt t="47886" x="2532063" y="3708400"/>
          <p14:tracePt t="47894" x="2465388" y="3721100"/>
          <p14:tracePt t="47902" x="2374900" y="3721100"/>
          <p14:tracePt t="47910" x="2197100" y="3754438"/>
          <p14:tracePt t="47918" x="2084388" y="3776663"/>
          <p14:tracePt t="47926" x="1993900" y="3798888"/>
          <p14:tracePt t="47934" x="1938338" y="3821113"/>
          <p14:tracePt t="47942" x="1838325" y="3843338"/>
          <p14:tracePt t="47950" x="1747838" y="3865563"/>
          <p14:tracePt t="47958" x="1658938" y="3898900"/>
          <p14:tracePt t="47966" x="1590675" y="3922713"/>
          <p14:tracePt t="47974" x="1524000" y="3944938"/>
          <p14:tracePt t="47982" x="1490663" y="3956050"/>
          <p14:tracePt t="47990" x="1446213" y="3967163"/>
          <p14:tracePt t="47998" x="1411288" y="3967163"/>
          <p14:tracePt t="48006" x="1389063" y="3978275"/>
          <p14:tracePt t="48014" x="1366838" y="3989388"/>
          <p14:tracePt t="48022" x="1355725" y="3989388"/>
          <p14:tracePt t="48046" x="1355725" y="4000500"/>
          <p14:tracePt t="48062" x="1355725" y="4011613"/>
          <p14:tracePt t="48086" x="1355725" y="4022725"/>
          <p14:tracePt t="48231" x="1355725" y="4033838"/>
          <p14:tracePt t="48287" x="1366838" y="4044950"/>
          <p14:tracePt t="48311" x="1366838" y="4056063"/>
          <p14:tracePt t="48319" x="1377950" y="4056063"/>
          <p14:tracePt t="48327" x="1377950" y="4067175"/>
          <p14:tracePt t="48351" x="1377950" y="4078288"/>
          <p14:tracePt t="48383" x="1389063" y="4078288"/>
          <p14:tracePt t="48391" x="1389063" y="4089400"/>
          <p14:tracePt t="48423" x="1400175" y="4102100"/>
          <p14:tracePt t="48432" x="1411288" y="4102100"/>
          <p14:tracePt t="48439" x="1422400" y="4113213"/>
          <p14:tracePt t="48449" x="1435100" y="4124325"/>
          <p14:tracePt t="48455" x="1457325" y="4135438"/>
          <p14:tracePt t="48463" x="1479550" y="4146550"/>
          <p14:tracePt t="48471" x="1501775" y="4168775"/>
          <p14:tracePt t="48479" x="1535113" y="4191000"/>
          <p14:tracePt t="48487" x="1579563" y="4213225"/>
          <p14:tracePt t="48495" x="1625600" y="4235450"/>
          <p14:tracePt t="48503" x="1670050" y="4257675"/>
          <p14:tracePt t="48511" x="1736725" y="4279900"/>
          <p14:tracePt t="48520" x="1792288" y="4303713"/>
          <p14:tracePt t="48527" x="1860550" y="4325938"/>
          <p14:tracePt t="48536" x="1938338" y="4337050"/>
          <p14:tracePt t="48543" x="2073275" y="4370388"/>
          <p14:tracePt t="48551" x="2117725" y="4381500"/>
          <p14:tracePt t="48559" x="2197100" y="4403725"/>
          <p14:tracePt t="48568" x="2274888" y="4425950"/>
          <p14:tracePt t="48575" x="2352675" y="4437063"/>
          <p14:tracePt t="48587" x="2420938" y="4448175"/>
          <p14:tracePt t="48591" x="2476500" y="4470400"/>
          <p14:tracePt t="48599" x="2543175" y="4483100"/>
          <p14:tracePt t="48607" x="2611438" y="4505325"/>
          <p14:tracePt t="48615" x="2678113" y="4505325"/>
          <p14:tracePt t="48624" x="2733675" y="4516438"/>
          <p14:tracePt t="48632" x="2790825" y="4516438"/>
          <p14:tracePt t="48641" x="2846388" y="4516438"/>
          <p14:tracePt t="48647" x="2901950" y="4516438"/>
          <p14:tracePt t="48656" x="2946400" y="4516438"/>
          <p14:tracePt t="48664" x="3014663" y="4505325"/>
          <p14:tracePt t="48675" x="3070225" y="4470400"/>
          <p14:tracePt t="48679" x="3136900" y="4448175"/>
          <p14:tracePt t="48687" x="3194050" y="4425950"/>
          <p14:tracePt t="48695" x="3260725" y="4403725"/>
          <p14:tracePt t="48704" x="3316288" y="4392613"/>
          <p14:tracePt t="48712" x="3384550" y="4370388"/>
          <p14:tracePt t="48720" x="3451225" y="4370388"/>
          <p14:tracePt t="48729" x="3530600" y="4359275"/>
          <p14:tracePt t="48736" x="3597275" y="4359275"/>
          <p14:tracePt t="48744" x="3663950" y="4359275"/>
          <p14:tracePt t="48752" x="3732213" y="4359275"/>
          <p14:tracePt t="48760" x="3787775" y="4359275"/>
          <p14:tracePt t="48768" x="3843338" y="4359275"/>
          <p14:tracePt t="48776" x="3898900" y="4359275"/>
          <p14:tracePt t="48784" x="3944938" y="4359275"/>
          <p14:tracePt t="48792" x="3967163" y="4359275"/>
          <p14:tracePt t="48800" x="4033838" y="4348163"/>
          <p14:tracePt t="48808" x="4044950" y="4337050"/>
          <p14:tracePt t="48816" x="4078288" y="4325938"/>
          <p14:tracePt t="48824" x="4102100" y="4303713"/>
          <p14:tracePt t="48832" x="4124325" y="4279900"/>
          <p14:tracePt t="48840" x="4135438" y="4268788"/>
          <p14:tracePt t="48848" x="4157663" y="4246563"/>
          <p14:tracePt t="48856" x="4179888" y="4235450"/>
          <p14:tracePt t="48864" x="4191000" y="4224338"/>
          <p14:tracePt t="48872" x="4213225" y="4202113"/>
          <p14:tracePt t="48880" x="4235450" y="4179888"/>
          <p14:tracePt t="48888" x="4268788" y="4168775"/>
          <p14:tracePt t="48896" x="4292600" y="4146550"/>
          <p14:tracePt t="48904" x="4325938" y="4135438"/>
          <p14:tracePt t="48913" x="4359275" y="4102100"/>
          <p14:tracePt t="48920" x="4403725" y="4078288"/>
          <p14:tracePt t="48929" x="4437063" y="4056063"/>
          <p14:tracePt t="48936" x="4470400" y="4022725"/>
          <p14:tracePt t="48946" x="4483100" y="4011613"/>
          <p14:tracePt t="48952" x="4505325" y="4000500"/>
          <p14:tracePt t="48962" x="4516438" y="3978275"/>
          <p14:tracePt t="48969" x="4538663" y="3967163"/>
          <p14:tracePt t="48979" x="4538663" y="3956050"/>
          <p14:tracePt t="48984" x="4549775" y="3944938"/>
          <p14:tracePt t="49009" x="4560888" y="3933825"/>
          <p14:tracePt t="49056" x="4560888" y="3922713"/>
          <p14:tracePt t="49104" x="4572000" y="3922713"/>
          <p14:tracePt t="52169" x="4583113" y="3887788"/>
          <p14:tracePt t="52176" x="4605338" y="3832225"/>
          <p14:tracePt t="52184" x="4684713" y="3708400"/>
          <p14:tracePt t="52192" x="4784725" y="3541713"/>
          <p14:tracePt t="52203" x="4919663" y="3305175"/>
          <p14:tracePt t="52208" x="5087938" y="3014663"/>
          <p14:tracePt t="52216" x="5267325" y="2700338"/>
          <p14:tracePt t="52224" x="5648325" y="2073275"/>
          <p14:tracePt t="52232" x="5927725" y="1681163"/>
          <p14:tracePt t="52241" x="6219825" y="1266825"/>
          <p14:tracePt t="52248" x="6554788" y="817563"/>
          <p14:tracePt t="52258" x="6902450" y="381000"/>
          <p14:tracePt t="52264" x="7059613" y="17938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64904"/>
            <a:ext cx="8520600" cy="572700"/>
          </a:xfrm>
        </p:spPr>
        <p:txBody>
          <a:bodyPr/>
          <a:lstStyle/>
          <a:p>
            <a:r>
              <a:rPr lang="en-US" dirty="0"/>
              <a:t>Notes on the Tail and Approximation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08590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We use average of the upper and lower bounds (or scores)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Approximation quality improves with increasing n and </a:t>
            </a:r>
            <a:r>
              <a:rPr lang="en-US" i="1" dirty="0"/>
              <a:t>intensity</a:t>
            </a:r>
            <a:r>
              <a:rPr lang="en-US" dirty="0"/>
              <a:t>  log</a:t>
            </a:r>
            <a:r>
              <a:rPr lang="en-US" dirty="0">
                <a:sym typeface="Wingdings"/>
              </a:rPr>
              <a:t>(q / p)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ym typeface="Wingdings"/>
              </a:rPr>
              <a:t>Relative error in score, (upper-lower) / lower, is below 10% for n &gt; 50 and KL &gt; 0.5</a:t>
            </a:r>
            <a:r>
              <a:rPr lang="en-US" dirty="0"/>
              <a:t> (more details in </a:t>
            </a:r>
            <a:r>
              <a:rPr lang="en-US" dirty="0" err="1"/>
              <a:t>Madani</a:t>
            </a:r>
            <a:r>
              <a:rPr lang="en-US" dirty="0"/>
              <a:t> et. al. 2020)</a:t>
            </a:r>
          </a:p>
          <a:p>
            <a:r>
              <a:rPr lang="en-US" dirty="0">
                <a:sym typeface="Wingdings"/>
              </a:rPr>
              <a:t>Although intensity is a component of the (approximate) tail, in some applications we may want to use intensity directly (after thresholding on the  tail, </a:t>
            </a:r>
            <a:r>
              <a:rPr lang="en-US" dirty="0" err="1">
                <a:sym typeface="Wingdings"/>
              </a:rPr>
              <a:t>ie</a:t>
            </a:r>
            <a:r>
              <a:rPr lang="en-US" dirty="0">
                <a:sym typeface="Wingdings"/>
              </a:rPr>
              <a:t> significance) (</a:t>
            </a:r>
            <a:r>
              <a:rPr lang="en-US" dirty="0" err="1">
                <a:sym typeface="Wingdings"/>
              </a:rPr>
              <a:t>ie</a:t>
            </a:r>
            <a:r>
              <a:rPr lang="en-US" dirty="0">
                <a:sym typeface="Wingdings"/>
              </a:rPr>
              <a:t> use the tail in combination with intensity)</a:t>
            </a:r>
          </a:p>
          <a:p>
            <a:r>
              <a:rPr lang="en-US" dirty="0">
                <a:sym typeface="Wingdings"/>
              </a:rPr>
              <a:t>Options: We can query the tail formula with different p (not just the prior/expected p, but with, say, multiples of the prior)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80" y="154160"/>
            <a:ext cx="2042880" cy="11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7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57"/>
    </mc:Choice>
    <mc:Fallback xmlns="">
      <p:transition spd="slow" advTm="5315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Errors of Upper and Lower Scores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15591"/>
            <a:ext cx="3798894" cy="2593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40" y="1357519"/>
            <a:ext cx="3743702" cy="2509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6000" y="3909271"/>
            <a:ext cx="6869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error :=  |  exact tail – approx.  | / exact tail</a:t>
            </a:r>
          </a:p>
          <a:p>
            <a:endParaRPr lang="en-US" dirty="0"/>
          </a:p>
          <a:p>
            <a:r>
              <a:rPr lang="en-US" dirty="0"/>
              <a:t>For n=100, p=0.1,  k &gt; np.   As k increases, error reduces, and the average of upper </a:t>
            </a:r>
          </a:p>
          <a:p>
            <a:r>
              <a:rPr lang="en-US" dirty="0"/>
              <a:t>and lower bound can be better (e.g., relative error below 5% for k &gt; 30).</a:t>
            </a:r>
          </a:p>
        </p:txBody>
      </p:sp>
    </p:spTree>
    <p:extLst>
      <p:ext uri="{BB962C8B-B14F-4D97-AF65-F5344CB8AC3E}">
        <p14:creationId xmlns:p14="http://schemas.microsoft.com/office/powerpoint/2010/main" val="1802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00"/>
    </mc:Choice>
    <mc:Fallback xmlns="">
      <p:transition spd="slow" advTm="28400"/>
    </mc:Fallback>
  </mc:AlternateContent>
  <p:extLst>
    <p:ext uri="{3A86A75C-4F4B-4683-9AE1-C65F6400EC91}">
      <p14:laserTraceLst xmlns:p14="http://schemas.microsoft.com/office/powerpoint/2010/main">
        <p14:tracePtLst>
          <p14:tracePt t="1639" x="9132888" y="2554288"/>
          <p14:tracePt t="1647" x="9099550" y="2543175"/>
          <p14:tracePt t="1651" x="9066213" y="2520950"/>
          <p14:tracePt t="1658" x="9031288" y="2498725"/>
          <p14:tracePt t="1666" x="8997950" y="2487613"/>
          <p14:tracePt t="1675" x="8964613" y="2465388"/>
          <p14:tracePt t="1683" x="8886825" y="2443163"/>
          <p14:tracePt t="1692" x="8807450" y="2420938"/>
          <p14:tracePt t="1699" x="8774113" y="2409825"/>
          <p14:tracePt t="1708" x="8696325" y="2374900"/>
          <p14:tracePt t="1715" x="8561388" y="2341563"/>
          <p14:tracePt t="1724" x="8459788" y="2308225"/>
          <p14:tracePt t="1731" x="8337550" y="2274888"/>
          <p14:tracePt t="1739" x="8202613" y="2230438"/>
          <p14:tracePt t="1747" x="7945438" y="2162175"/>
          <p14:tracePt t="1759" x="7732713" y="2106613"/>
          <p14:tracePt t="1763" x="7507288" y="2028825"/>
          <p14:tracePt t="1771" x="7239000" y="1938338"/>
          <p14:tracePt t="1780" x="6924675" y="1838325"/>
          <p14:tracePt t="1787" x="6645275" y="1736725"/>
          <p14:tracePt t="1797" x="6342063" y="1647825"/>
          <p14:tracePt t="1803" x="6208713" y="1601788"/>
          <p14:tracePt t="1811" x="5949950" y="1524000"/>
          <p14:tracePt t="1819" x="5715000" y="1457325"/>
          <p14:tracePt t="1827" x="5513388" y="1411288"/>
          <p14:tracePt t="1835" x="5300663" y="1366838"/>
          <p14:tracePt t="1847" x="5143500" y="1344613"/>
          <p14:tracePt t="1852" x="4975225" y="1322388"/>
          <p14:tracePt t="1859" x="4829175" y="1311275"/>
          <p14:tracePt t="1868" x="4695825" y="1300163"/>
          <p14:tracePt t="1875" x="4560888" y="1300163"/>
          <p14:tracePt t="1884" x="4494213" y="1300163"/>
          <p14:tracePt t="1891" x="4392613" y="1300163"/>
          <p14:tracePt t="1899" x="4268788" y="1300163"/>
          <p14:tracePt t="1907" x="4168775" y="1300163"/>
          <p14:tracePt t="1915" x="4056063" y="1322388"/>
          <p14:tracePt t="1923" x="3898900" y="1355725"/>
          <p14:tracePt t="1935" x="3798888" y="1377950"/>
          <p14:tracePt t="1940" x="3686175" y="1411288"/>
          <p14:tracePt t="1947" x="3586163" y="1457325"/>
          <p14:tracePt t="1956" x="3530600" y="1479550"/>
          <p14:tracePt t="1963" x="3429000" y="1524000"/>
          <p14:tracePt t="1973" x="3340100" y="1568450"/>
          <p14:tracePt t="1979" x="3260725" y="1601788"/>
          <p14:tracePt t="1987" x="3182938" y="1636713"/>
          <p14:tracePt t="1995" x="3114675" y="1658938"/>
          <p14:tracePt t="2007" x="3059113" y="1692275"/>
          <p14:tracePt t="2012" x="3003550" y="1714500"/>
          <p14:tracePt t="2019" x="2946400" y="1747838"/>
          <p14:tracePt t="2028" x="2857500" y="1816100"/>
          <p14:tracePt t="2036" x="2790825" y="1860550"/>
          <p14:tracePt t="2045" x="2711450" y="1949450"/>
          <p14:tracePt t="2051" x="2633663" y="2028825"/>
          <p14:tracePt t="2060" x="2543175" y="2128838"/>
          <p14:tracePt t="2068" x="2509838" y="2184400"/>
          <p14:tracePt t="2075" x="2432050" y="2252663"/>
          <p14:tracePt t="2083" x="2374900" y="2319338"/>
          <p14:tracePt t="2096" x="2352675" y="2341563"/>
          <p14:tracePt t="2102" x="2319338" y="2387600"/>
          <p14:tracePt t="2108" x="2252663" y="2465388"/>
          <p14:tracePt t="2117" x="2197100" y="2532063"/>
          <p14:tracePt t="2124" x="2162175" y="2589213"/>
          <p14:tracePt t="2132" x="2084388" y="2722563"/>
          <p14:tracePt t="2140" x="2017713" y="2857500"/>
          <p14:tracePt t="2148" x="1960563" y="2946400"/>
          <p14:tracePt t="2156" x="1882775" y="3103563"/>
          <p14:tracePt t="2164" x="1792288" y="3282950"/>
          <p14:tracePt t="2172" x="1758950" y="3362325"/>
          <p14:tracePt t="2180" x="1692275" y="3484563"/>
          <p14:tracePt t="2188" x="1670050" y="3530600"/>
          <p14:tracePt t="2196" x="1636713" y="3619500"/>
          <p14:tracePt t="2204" x="1601788" y="3686175"/>
          <p14:tracePt t="2212" x="1579563" y="3721100"/>
          <p14:tracePt t="2220" x="1557338" y="3754438"/>
          <p14:tracePt t="2228" x="1557338" y="3776663"/>
          <p14:tracePt t="2235" x="1546225" y="3798888"/>
          <p14:tracePt t="2244" x="1546225" y="3810000"/>
          <p14:tracePt t="2252" x="1535113" y="3832225"/>
          <p14:tracePt t="2260" x="1535113" y="3854450"/>
          <p14:tracePt t="2267" x="1535113" y="3887788"/>
          <p14:tracePt t="2276" x="1535113" y="3922713"/>
          <p14:tracePt t="2284" x="1546225" y="3956050"/>
          <p14:tracePt t="2292" x="1557338" y="4000500"/>
          <p14:tracePt t="2301" x="1590675" y="4056063"/>
          <p14:tracePt t="2308" x="1625600" y="4124325"/>
          <p14:tracePt t="2318" x="1692275" y="4213225"/>
          <p14:tracePt t="2324" x="1725613" y="4246563"/>
          <p14:tracePt t="2334" x="1781175" y="4303713"/>
          <p14:tracePt t="2340" x="1882775" y="4414838"/>
          <p14:tracePt t="2350" x="1960563" y="4470400"/>
          <p14:tracePt t="2356" x="2051050" y="4516438"/>
          <p14:tracePt t="2367" x="2151063" y="4560888"/>
          <p14:tracePt t="2372" x="2274888" y="4594225"/>
          <p14:tracePt t="2384" x="2398713" y="4627563"/>
          <p14:tracePt t="2388" x="2532063" y="4660900"/>
          <p14:tracePt t="2400" x="2678113" y="4684713"/>
          <p14:tracePt t="2405" x="2824163" y="4706938"/>
          <p14:tracePt t="2417" x="2970213" y="4729163"/>
          <p14:tracePt t="2421" x="3114675" y="4740275"/>
          <p14:tracePt t="2434" x="3260725" y="4762500"/>
          <p14:tracePt t="2438" x="3340100" y="4762500"/>
          <p14:tracePt t="2451" x="3473450" y="4773613"/>
          <p14:tracePt t="2455" x="3686175" y="4784725"/>
          <p14:tracePt t="2468" x="3810000" y="4784725"/>
          <p14:tracePt t="2471" x="3944938" y="4784725"/>
          <p14:tracePt t="2485" x="4000500" y="4784725"/>
          <p14:tracePt t="2486" x="4113213" y="4784725"/>
          <p14:tracePt t="2493" x="4224338" y="4784725"/>
          <p14:tracePt t="2502" x="4414838" y="4773613"/>
          <p14:tracePt t="2509" x="4527550" y="4762500"/>
          <p14:tracePt t="2519" x="4649788" y="4740275"/>
          <p14:tracePt t="2525" x="4773613" y="4706938"/>
          <p14:tracePt t="2535" x="4897438" y="4673600"/>
          <p14:tracePt t="2540" x="5041900" y="4638675"/>
          <p14:tracePt t="2551" x="5187950" y="4605338"/>
          <p14:tracePt t="2556" x="5345113" y="4560888"/>
          <p14:tracePt t="2567" x="5513388" y="4527550"/>
          <p14:tracePt t="2573" x="5692775" y="4483100"/>
          <p14:tracePt t="2584" x="5849938" y="4448175"/>
          <p14:tracePt t="2589" x="6007100" y="4414838"/>
          <p14:tracePt t="2601" x="6162675" y="4381500"/>
          <p14:tracePt t="2605" x="6308725" y="4348163"/>
          <p14:tracePt t="2618" x="6443663" y="4314825"/>
          <p14:tracePt t="2622" x="6499225" y="4292600"/>
          <p14:tracePt t="2634" x="6589713" y="4257675"/>
          <p14:tracePt t="2638" x="6689725" y="4235450"/>
          <p14:tracePt t="2651" x="6769100" y="4213225"/>
          <p14:tracePt t="2655" x="6835775" y="4179888"/>
          <p14:tracePt t="2667" x="6902450" y="4146550"/>
          <p14:tracePt t="2671" x="6935788" y="4124325"/>
          <p14:tracePt t="2684" x="6959600" y="4113213"/>
          <p14:tracePt t="2688" x="7004050" y="4089400"/>
          <p14:tracePt t="2701" x="7026275" y="4067175"/>
          <p14:tracePt t="2702" x="7048500" y="4056063"/>
          <p14:tracePt t="2709" x="7059613" y="4044950"/>
          <p14:tracePt t="2719" x="7081838" y="4033838"/>
          <p14:tracePt t="2735" x="7092950" y="4022725"/>
          <p14:tracePt t="2759" x="7104063" y="4022725"/>
          <p14:tracePt t="7563" x="7092950" y="4022725"/>
          <p14:tracePt t="7572" x="7070725" y="4022725"/>
          <p14:tracePt t="7578" x="7059613" y="4033838"/>
          <p14:tracePt t="7587" x="7037388" y="4033838"/>
          <p14:tracePt t="7593" x="7015163" y="4044950"/>
          <p14:tracePt t="7601" x="6970713" y="4067175"/>
          <p14:tracePt t="7609" x="6924675" y="4078288"/>
          <p14:tracePt t="7617" x="6824663" y="4113213"/>
          <p14:tracePt t="7626" x="6791325" y="4124325"/>
          <p14:tracePt t="7633" x="6711950" y="4146550"/>
          <p14:tracePt t="7643" x="6623050" y="4157663"/>
          <p14:tracePt t="7649" x="6543675" y="4157663"/>
          <p14:tracePt t="7657" x="6388100" y="4168775"/>
          <p14:tracePt t="7665" x="6297613" y="4168775"/>
          <p14:tracePt t="7673" x="6242050" y="4168775"/>
          <p14:tracePt t="7681" x="6151563" y="4168775"/>
          <p14:tracePt t="7693" x="6051550" y="4168775"/>
          <p14:tracePt t="7697" x="5905500" y="4124325"/>
          <p14:tracePt t="7705" x="5803900" y="4089400"/>
          <p14:tracePt t="7714" x="5703888" y="4044950"/>
          <p14:tracePt t="7721" x="5591175" y="3989388"/>
          <p14:tracePt t="7731" x="5480050" y="3922713"/>
          <p14:tracePt t="7737" x="5356225" y="3854450"/>
          <p14:tracePt t="7746" x="5221288" y="3776663"/>
          <p14:tracePt t="7754" x="5065713" y="3675063"/>
          <p14:tracePt t="7761" x="4941888" y="3586163"/>
          <p14:tracePt t="7769" x="4897438" y="3552825"/>
          <p14:tracePt t="7781" x="4806950" y="3473450"/>
          <p14:tracePt t="7785" x="4784725" y="3451225"/>
          <p14:tracePt t="7794" x="4729163" y="3395663"/>
          <p14:tracePt t="7802" x="4695825" y="3340100"/>
          <p14:tracePt t="7810" x="4660900" y="3294063"/>
          <p14:tracePt t="7819" x="4627563" y="3238500"/>
          <p14:tracePt t="7826" x="4616450" y="3205163"/>
          <p14:tracePt t="7835" x="4616450" y="3171825"/>
          <p14:tracePt t="7842" x="4605338" y="3125788"/>
          <p14:tracePt t="7850" x="4605338" y="3081338"/>
          <p14:tracePt t="7858" x="4605338" y="3036888"/>
          <p14:tracePt t="7866" x="4605338" y="2981325"/>
          <p14:tracePt t="7874" x="4605338" y="2924175"/>
          <p14:tracePt t="7882" x="4605338" y="2868613"/>
          <p14:tracePt t="7890" x="4605338" y="2801938"/>
          <p14:tracePt t="7898" x="4605338" y="2744788"/>
          <p14:tracePt t="7906" x="4605338" y="2700338"/>
          <p14:tracePt t="7914" x="4605338" y="2655888"/>
          <p14:tracePt t="7922" x="4616450" y="2622550"/>
          <p14:tracePt t="7930" x="4616450" y="2589213"/>
          <p14:tracePt t="7938" x="4616450" y="2554288"/>
          <p14:tracePt t="7946" x="4627563" y="2532063"/>
          <p14:tracePt t="7954" x="4627563" y="2509838"/>
          <p14:tracePt t="7962" x="4638675" y="2487613"/>
          <p14:tracePt t="7970" x="4638675" y="2465388"/>
          <p14:tracePt t="7978" x="4638675" y="2432050"/>
          <p14:tracePt t="7995" x="4638675" y="2398713"/>
          <p14:tracePt t="8004" x="4638675" y="2374900"/>
          <p14:tracePt t="8011" x="4638675" y="2363788"/>
          <p14:tracePt t="8020" x="4638675" y="2352675"/>
          <p14:tracePt t="8026" x="4638675" y="2330450"/>
          <p14:tracePt t="8037" x="4638675" y="2319338"/>
          <p14:tracePt t="8042" x="4638675" y="2308225"/>
          <p14:tracePt t="8054" x="4638675" y="2297113"/>
          <p14:tracePt t="8069" x="4638675" y="2286000"/>
          <p14:tracePt t="8086" x="4638675" y="2274888"/>
          <p14:tracePt t="8107" x="4638675" y="2263775"/>
          <p14:tracePt t="8132" x="4638675" y="2252663"/>
          <p14:tracePt t="8155" x="4638675" y="2241550"/>
          <p14:tracePt t="8269" x="4638675" y="2252663"/>
          <p14:tracePt t="8276" x="4638675" y="2263775"/>
          <p14:tracePt t="8283" x="4638675" y="2274888"/>
          <p14:tracePt t="8291" x="4638675" y="2308225"/>
          <p14:tracePt t="8299" x="4638675" y="2341563"/>
          <p14:tracePt t="8307" x="4638675" y="2398713"/>
          <p14:tracePt t="8315" x="4649788" y="2454275"/>
          <p14:tracePt t="8323" x="4673600" y="2578100"/>
          <p14:tracePt t="8331" x="4695825" y="2667000"/>
          <p14:tracePt t="8339" x="4695825" y="2722563"/>
          <p14:tracePt t="8347" x="4706938" y="2813050"/>
          <p14:tracePt t="8355" x="4718050" y="2901950"/>
          <p14:tracePt t="8363" x="4729163" y="2970213"/>
          <p14:tracePt t="8371" x="4729163" y="2992438"/>
          <p14:tracePt t="8379" x="4729163" y="3036888"/>
          <p14:tracePt t="8387" x="4729163" y="3092450"/>
          <p14:tracePt t="8395" x="4729163" y="3125788"/>
          <p14:tracePt t="8403" x="4729163" y="3149600"/>
          <p14:tracePt t="8411" x="4729163" y="3171825"/>
          <p14:tracePt t="8421" x="4729163" y="3182938"/>
          <p14:tracePt t="8427" x="4729163" y="3205163"/>
          <p14:tracePt t="8437" x="4729163" y="3216275"/>
          <p14:tracePt t="8443" x="4729163" y="3227388"/>
          <p14:tracePt t="8453" x="4729163" y="3249613"/>
          <p14:tracePt t="8459" x="4729163" y="3260725"/>
          <p14:tracePt t="8469" x="4740275" y="3271838"/>
          <p14:tracePt t="8475" x="4740275" y="3294063"/>
          <p14:tracePt t="8486" x="4740275" y="3305175"/>
          <p14:tracePt t="8491" x="4740275" y="3327400"/>
          <p14:tracePt t="8507" x="4740275" y="3340100"/>
          <p14:tracePt t="8519" x="4740275" y="3351213"/>
          <p14:tracePt t="8524" x="4740275" y="3362325"/>
          <p14:tracePt t="8540" x="4740275" y="3373438"/>
          <p14:tracePt t="8575" x="4740275" y="3384550"/>
          <p14:tracePt t="8605" x="4740275" y="3395663"/>
          <p14:tracePt t="8629" x="4740275" y="3406775"/>
          <p14:tracePt t="10684" x="4751388" y="3406775"/>
          <p14:tracePt t="10690" x="4773613" y="3406775"/>
          <p14:tracePt t="10697" x="4795838" y="3417888"/>
          <p14:tracePt t="10713" x="4818063" y="3429000"/>
          <p14:tracePt t="10721" x="4829175" y="3440113"/>
          <p14:tracePt t="10729" x="4840288" y="3440113"/>
          <p14:tracePt t="10737" x="4864100" y="3451225"/>
          <p14:tracePt t="10745" x="4875213" y="3462338"/>
          <p14:tracePt t="10753" x="4897438" y="3473450"/>
          <p14:tracePt t="10761" x="4919663" y="3484563"/>
          <p14:tracePt t="10769" x="4941888" y="3495675"/>
          <p14:tracePt t="10777" x="4964113" y="3506788"/>
          <p14:tracePt t="10785" x="4986338" y="3506788"/>
          <p14:tracePt t="10793" x="4997450" y="3517900"/>
          <p14:tracePt t="10801" x="5019675" y="3530600"/>
          <p14:tracePt t="10809" x="5041900" y="3530600"/>
          <p14:tracePt t="10817" x="5054600" y="3541713"/>
          <p14:tracePt t="10825" x="5065713" y="3541713"/>
          <p14:tracePt t="10833" x="5076825" y="3541713"/>
          <p14:tracePt t="10841" x="5076825" y="3552825"/>
          <p14:tracePt t="10849" x="5087938" y="3552825"/>
          <p14:tracePt t="10865" x="5099050" y="3552825"/>
          <p14:tracePt t="10881" x="5110163" y="3563938"/>
          <p14:tracePt t="10897" x="5121275" y="3563938"/>
          <p14:tracePt t="10907" x="5132388" y="3563938"/>
          <p14:tracePt t="10913" x="5143500" y="3575050"/>
          <p14:tracePt t="10921" x="5165725" y="3575050"/>
          <p14:tracePt t="10929" x="5176838" y="3575050"/>
          <p14:tracePt t="10937" x="5210175" y="3586163"/>
          <p14:tracePt t="10945" x="5232400" y="3597275"/>
          <p14:tracePt t="10957" x="5256213" y="3597275"/>
          <p14:tracePt t="10961" x="5267325" y="3608388"/>
          <p14:tracePt t="10969" x="5289550" y="3608388"/>
          <p14:tracePt t="10978" x="5311775" y="3619500"/>
          <p14:tracePt t="10985" x="5322888" y="3619500"/>
          <p14:tracePt t="11001" x="5334000" y="3630613"/>
          <p14:tracePt t="11009" x="5345113" y="3630613"/>
          <p14:tracePt t="11044" x="5356225" y="3630613"/>
          <p14:tracePt t="11171" x="5356225" y="3641725"/>
          <p14:tracePt t="11195" x="5367338" y="3641725"/>
          <p14:tracePt t="11211" x="5367338" y="3652838"/>
          <p14:tracePt t="11235" x="5367338" y="3663950"/>
          <p14:tracePt t="11259" x="5345113" y="3675063"/>
          <p14:tracePt t="11267" x="5322888" y="3686175"/>
          <p14:tracePt t="11276" x="5300663" y="3697288"/>
          <p14:tracePt t="11282" x="5267325" y="3708400"/>
          <p14:tracePt t="11292" x="5221288" y="3732213"/>
          <p14:tracePt t="11298" x="5154613" y="3754438"/>
          <p14:tracePt t="11306" x="5076825" y="3776663"/>
          <p14:tracePt t="11314" x="4975225" y="3787775"/>
          <p14:tracePt t="11322" x="4864100" y="3810000"/>
          <p14:tracePt t="11330" x="4806950" y="3810000"/>
          <p14:tracePt t="11338" x="4638675" y="3821113"/>
          <p14:tracePt t="11347" x="4516438" y="3821113"/>
          <p14:tracePt t="11354" x="4381500" y="3821113"/>
          <p14:tracePt t="11364" x="4246563" y="3821113"/>
          <p14:tracePt t="11370" x="4078288" y="3821113"/>
          <p14:tracePt t="11380" x="3787775" y="3821113"/>
          <p14:tracePt t="11386" x="3686175" y="3821113"/>
          <p14:tracePt t="11394" x="3608388" y="3821113"/>
          <p14:tracePt t="11402" x="3462338" y="3821113"/>
          <p14:tracePt t="11410" x="3327400" y="3821113"/>
          <p14:tracePt t="11419" x="3227388" y="3821113"/>
          <p14:tracePt t="11431" x="3194050" y="3821113"/>
          <p14:tracePt t="11435" x="3125788" y="3821113"/>
          <p14:tracePt t="11443" x="3070225" y="3821113"/>
          <p14:tracePt t="11452" x="3048000" y="3821113"/>
          <p14:tracePt t="11459" x="3025775" y="3821113"/>
          <p14:tracePt t="11468" x="3014663" y="3821113"/>
          <p14:tracePt t="11475" x="3003550" y="3821113"/>
          <p14:tracePt t="11483" x="2992438" y="3821113"/>
          <p14:tracePt t="11499" x="2981325" y="3821113"/>
          <p14:tracePt t="11556" x="2970213" y="3821113"/>
          <p14:tracePt t="11629" x="2981325" y="3821113"/>
          <p14:tracePt t="11669" x="2992438" y="3821113"/>
          <p14:tracePt t="11734" x="3003550" y="3821113"/>
          <p14:tracePt t="11854" x="3003550" y="3832225"/>
          <p14:tracePt t="12319" x="2981325" y="3832225"/>
          <p14:tracePt t="12326" x="2946400" y="3821113"/>
          <p14:tracePt t="12333" x="2924175" y="3821113"/>
          <p14:tracePt t="12341" x="2890838" y="3821113"/>
          <p14:tracePt t="12349" x="2868613" y="3821113"/>
          <p14:tracePt t="12357" x="2846388" y="3821113"/>
          <p14:tracePt t="12365" x="2813050" y="3821113"/>
          <p14:tracePt t="12373" x="2779713" y="3821113"/>
          <p14:tracePt t="12382" x="2755900" y="3821113"/>
          <p14:tracePt t="12389" x="2733675" y="3821113"/>
          <p14:tracePt t="12397" x="2711450" y="3821113"/>
          <p14:tracePt t="12405" x="2689225" y="3821113"/>
          <p14:tracePt t="12417" x="2655888" y="3832225"/>
          <p14:tracePt t="12421" x="2622550" y="3843338"/>
          <p14:tracePt t="12429" x="2589213" y="3854450"/>
          <p14:tracePt t="12438" x="2554288" y="3876675"/>
          <p14:tracePt t="12445" x="2509838" y="3898900"/>
          <p14:tracePt t="12454" x="2465388" y="3922713"/>
          <p14:tracePt t="12461" x="2432050" y="3933825"/>
          <p14:tracePt t="12469" x="2398713" y="3944938"/>
          <p14:tracePt t="12477" x="2363788" y="3956050"/>
          <p14:tracePt t="12485" x="2330450" y="3978275"/>
          <p14:tracePt t="12493" x="2308225" y="3989388"/>
          <p14:tracePt t="12505" x="2286000" y="4000500"/>
          <p14:tracePt t="12510" x="2274888" y="4000500"/>
          <p14:tracePt t="12517" x="2252663" y="4011613"/>
          <p14:tracePt t="12526" x="2241550" y="4011613"/>
          <p14:tracePt t="12533" x="2241550" y="4022725"/>
          <p14:tracePt t="12542" x="2230438" y="4022725"/>
          <p14:tracePt t="12549" x="2230438" y="4033838"/>
          <p14:tracePt t="12557" x="2219325" y="4033838"/>
          <p14:tracePt t="12565" x="2219325" y="4044950"/>
          <p14:tracePt t="12573" x="2208213" y="4044950"/>
          <p14:tracePt t="12581" x="2208213" y="4056063"/>
          <p14:tracePt t="12593" x="2197100" y="4056063"/>
          <p14:tracePt t="12597" x="2197100" y="4067175"/>
          <p14:tracePt t="12614" x="2197100" y="4078288"/>
          <p14:tracePt t="12622" x="2184400" y="4089400"/>
          <p14:tracePt t="12638" x="2184400" y="4102100"/>
          <p14:tracePt t="12646" x="2173288" y="4113213"/>
          <p14:tracePt t="12662" x="2173288" y="4135438"/>
          <p14:tracePt t="12670" x="2162175" y="4146550"/>
          <p14:tracePt t="12678" x="2162175" y="4157663"/>
          <p14:tracePt t="12686" x="2162175" y="4179888"/>
          <p14:tracePt t="12694" x="2162175" y="4191000"/>
          <p14:tracePt t="12702" x="2162175" y="4213225"/>
          <p14:tracePt t="12710" x="2162175" y="4224338"/>
          <p14:tracePt t="12718" x="2162175" y="4246563"/>
          <p14:tracePt t="12726" x="2162175" y="4268788"/>
          <p14:tracePt t="12734" x="2162175" y="4279900"/>
          <p14:tracePt t="12742" x="2162175" y="4292600"/>
          <p14:tracePt t="12750" x="2162175" y="4303713"/>
          <p14:tracePt t="12758" x="2162175" y="4314825"/>
          <p14:tracePt t="12766" x="2173288" y="4325938"/>
          <p14:tracePt t="12774" x="2197100" y="4348163"/>
          <p14:tracePt t="12782" x="2208213" y="4359275"/>
          <p14:tracePt t="12790" x="2241550" y="4370388"/>
          <p14:tracePt t="12798" x="2263775" y="4381500"/>
          <p14:tracePt t="12806" x="2308225" y="4392613"/>
          <p14:tracePt t="12814" x="2352675" y="4392613"/>
          <p14:tracePt t="12822" x="2409825" y="4403725"/>
          <p14:tracePt t="12830" x="2465388" y="4403725"/>
          <p14:tracePt t="12838" x="2532063" y="4414838"/>
          <p14:tracePt t="12847" x="2600325" y="4414838"/>
          <p14:tracePt t="12854" x="2678113" y="4414838"/>
          <p14:tracePt t="12864" x="2744788" y="4414838"/>
          <p14:tracePt t="12870" x="2824163" y="4414838"/>
          <p14:tracePt t="12881" x="2913063" y="4414838"/>
          <p14:tracePt t="12886" x="2992438" y="4403725"/>
          <p14:tracePt t="12896" x="3059113" y="4392613"/>
          <p14:tracePt t="12902" x="3125788" y="4381500"/>
          <p14:tracePt t="12913" x="3182938" y="4370388"/>
          <p14:tracePt t="12918" x="3260725" y="4359275"/>
          <p14:tracePt t="12930" x="3327400" y="4348163"/>
          <p14:tracePt t="12934" x="3395663" y="4348163"/>
          <p14:tracePt t="12946" x="3462338" y="4337050"/>
          <p14:tracePt t="12951" x="3517900" y="4325938"/>
          <p14:tracePt t="12963" x="3575050" y="4325938"/>
          <p14:tracePt t="12967" x="3630613" y="4314825"/>
          <p14:tracePt t="12980" x="3675063" y="4314825"/>
          <p14:tracePt t="12985" x="3732213" y="4303713"/>
          <p14:tracePt t="12996" x="3776663" y="4303713"/>
          <p14:tracePt t="12999" x="3821113" y="4292600"/>
          <p14:tracePt t="13013" x="3854450" y="4292600"/>
          <p14:tracePt t="13016" x="3898900" y="4279900"/>
          <p14:tracePt t="13031" x="3922713" y="4268788"/>
          <p14:tracePt t="13035" x="3978275" y="4257675"/>
          <p14:tracePt t="13047" x="4000500" y="4257675"/>
          <p14:tracePt t="13050" x="4033838" y="4246563"/>
          <p14:tracePt t="13063" x="4078288" y="4235450"/>
          <p14:tracePt t="13069" x="4113213" y="4235450"/>
          <p14:tracePt t="13081" x="4124325" y="4235450"/>
          <p14:tracePt t="13085" x="4157663" y="4224338"/>
          <p14:tracePt t="13096" x="4191000" y="4224338"/>
          <p14:tracePt t="13097" x="4213225" y="4213225"/>
          <p14:tracePt t="13103" x="4235450" y="4213225"/>
          <p14:tracePt t="13114" x="4257675" y="4213225"/>
          <p14:tracePt t="13119" x="4279900" y="4202113"/>
          <p14:tracePt t="13129" x="4292600" y="4202113"/>
          <p14:tracePt t="13135" x="4303713" y="4191000"/>
          <p14:tracePt t="13146" x="4325938" y="4191000"/>
          <p14:tracePt t="13150" x="4337050" y="4191000"/>
          <p14:tracePt t="13162" x="4337050" y="4179888"/>
          <p14:tracePt t="13166" x="4348163" y="4179888"/>
          <p14:tracePt t="13179" x="4359275" y="4179888"/>
          <p14:tracePt t="13199" x="4370388" y="4179888"/>
          <p14:tracePt t="13207" x="4370388" y="4168775"/>
          <p14:tracePt t="13281" x="4370388" y="4157663"/>
          <p14:tracePt t="13305" x="4370388" y="4146550"/>
          <p14:tracePt t="13321" x="4370388" y="4135438"/>
          <p14:tracePt t="13328" x="4370388" y="4113213"/>
          <p14:tracePt t="13337" x="4370388" y="4089400"/>
          <p14:tracePt t="13343" x="4370388" y="4067175"/>
          <p14:tracePt t="13352" x="4370388" y="4044950"/>
          <p14:tracePt t="13359" x="4359275" y="4011613"/>
          <p14:tracePt t="13368" x="4337050" y="3989388"/>
          <p14:tracePt t="13376" x="4314825" y="3956050"/>
          <p14:tracePt t="13383" x="4292600" y="3933825"/>
          <p14:tracePt t="13392" x="4257675" y="3898900"/>
          <p14:tracePt t="13400" x="4235450" y="3887788"/>
          <p14:tracePt t="13409" x="4213225" y="3876675"/>
          <p14:tracePt t="13415" x="4191000" y="3854450"/>
          <p14:tracePt t="13425" x="4157663" y="3843338"/>
          <p14:tracePt t="13432" x="4135438" y="3832225"/>
          <p14:tracePt t="13440" x="4089400" y="3821113"/>
          <p14:tracePt t="13448" x="4056063" y="3798888"/>
          <p14:tracePt t="13456" x="3989388" y="3776663"/>
          <p14:tracePt t="13464" x="3922713" y="3765550"/>
          <p14:tracePt t="13476" x="3843338" y="3743325"/>
          <p14:tracePt t="13482" x="3754438" y="3732213"/>
          <p14:tracePt t="13488" x="3697288" y="3708400"/>
          <p14:tracePt t="13497" x="3552825" y="3686175"/>
          <p14:tracePt t="13504" x="3495675" y="3675063"/>
          <p14:tracePt t="13512" x="3406775" y="3663950"/>
          <p14:tracePt t="13520" x="3327400" y="3652838"/>
          <p14:tracePt t="13528" x="3249613" y="3641725"/>
          <p14:tracePt t="13536" x="3194050" y="3641725"/>
          <p14:tracePt t="13547" x="3136900" y="3641725"/>
          <p14:tracePt t="13552" x="3081338" y="3641725"/>
          <p14:tracePt t="13560" x="3025775" y="3641725"/>
          <p14:tracePt t="13569" x="2981325" y="3641725"/>
          <p14:tracePt t="13576" x="2924175" y="3641725"/>
          <p14:tracePt t="13586" x="2868613" y="3652838"/>
          <p14:tracePt t="13592" x="2824163" y="3675063"/>
          <p14:tracePt t="13600" x="2779713" y="3697288"/>
          <p14:tracePt t="13608" x="2722563" y="3721100"/>
          <p14:tracePt t="13616" x="2711450" y="3721100"/>
          <p14:tracePt t="13624" x="2667000" y="3743325"/>
          <p14:tracePt t="13632" x="2633663" y="3754438"/>
          <p14:tracePt t="13640" x="2611438" y="3765550"/>
          <p14:tracePt t="13648" x="2578100" y="3776663"/>
          <p14:tracePt t="13656" x="2554288" y="3787775"/>
          <p14:tracePt t="13664" x="2532063" y="3798888"/>
          <p14:tracePt t="13672" x="2509838" y="3821113"/>
          <p14:tracePt t="13680" x="2487613" y="3832225"/>
          <p14:tracePt t="13688" x="2465388" y="3843338"/>
          <p14:tracePt t="13696" x="2454275" y="3854450"/>
          <p14:tracePt t="13704" x="2432050" y="3876675"/>
          <p14:tracePt t="13712" x="2409825" y="3898900"/>
          <p14:tracePt t="13720" x="2387600" y="3911600"/>
          <p14:tracePt t="13728" x="2374900" y="3922713"/>
          <p14:tracePt t="13736" x="2363788" y="3944938"/>
          <p14:tracePt t="13744" x="2352675" y="3956050"/>
          <p14:tracePt t="13753" x="2341563" y="3967163"/>
          <p14:tracePt t="13760" x="2330450" y="3978275"/>
          <p14:tracePt t="13776" x="2330450" y="3989388"/>
          <p14:tracePt t="13786" x="2319338" y="3989388"/>
          <p14:tracePt t="13803" x="2319338" y="4000500"/>
          <p14:tracePt t="18079" x="2319338" y="4011613"/>
          <p14:tracePt t="19377" x="2330450" y="4011613"/>
          <p14:tracePt t="19384" x="2352675" y="4011613"/>
          <p14:tracePt t="19392" x="2387600" y="4000500"/>
          <p14:tracePt t="19400" x="2432050" y="4000500"/>
          <p14:tracePt t="19408" x="2476500" y="3989388"/>
          <p14:tracePt t="19417" x="2532063" y="3978275"/>
          <p14:tracePt t="19423" x="2589213" y="3967163"/>
          <p14:tracePt t="19433" x="2644775" y="3967163"/>
          <p14:tracePt t="19440" x="2700338" y="3956050"/>
          <p14:tracePt t="19448" x="2755900" y="3944938"/>
          <p14:tracePt t="19455" x="2824163" y="3944938"/>
          <p14:tracePt t="19464" x="2879725" y="3944938"/>
          <p14:tracePt t="19472" x="2946400" y="3933825"/>
          <p14:tracePt t="19484" x="3003550" y="3933825"/>
          <p14:tracePt t="19488" x="3059113" y="3933825"/>
          <p14:tracePt t="19496" x="3081338" y="3922713"/>
          <p14:tracePt t="19505" x="3125788" y="3922713"/>
          <p14:tracePt t="19512" x="3160713" y="3922713"/>
          <p14:tracePt t="19521" x="3182938" y="3922713"/>
          <p14:tracePt t="19528" x="3194050" y="3922713"/>
          <p14:tracePt t="19536" x="3205163" y="3922713"/>
          <p14:tracePt t="19544" x="3216275" y="3922713"/>
          <p14:tracePt t="19560" x="3227388" y="3922713"/>
          <p14:tracePt t="20195" x="3260725" y="3922713"/>
          <p14:tracePt t="20202" x="3294063" y="3922713"/>
          <p14:tracePt t="20212" x="3351213" y="3911600"/>
          <p14:tracePt t="20218" x="3440113" y="3898900"/>
          <p14:tracePt t="20228" x="3541713" y="3887788"/>
          <p14:tracePt t="20233" x="3641725" y="3876675"/>
          <p14:tracePt t="20241" x="3686175" y="3865563"/>
          <p14:tracePt t="20249" x="3787775" y="3843338"/>
          <p14:tracePt t="20257" x="3865563" y="3832225"/>
          <p14:tracePt t="20266" x="3944938" y="3821113"/>
          <p14:tracePt t="20274" x="4022725" y="3810000"/>
          <p14:tracePt t="20282" x="4102100" y="3798888"/>
          <p14:tracePt t="20290" x="4235450" y="3776663"/>
          <p14:tracePt t="20299" x="4314825" y="3754438"/>
          <p14:tracePt t="20306" x="4414838" y="3743325"/>
          <p14:tracePt t="20315" x="4527550" y="3732213"/>
          <p14:tracePt t="20322" x="4660900" y="3708400"/>
          <p14:tracePt t="20330" x="4729163" y="3708400"/>
          <p14:tracePt t="20338" x="4829175" y="3708400"/>
          <p14:tracePt t="20346" x="4930775" y="3697288"/>
          <p14:tracePt t="20354" x="4975225" y="3697288"/>
          <p14:tracePt t="20362" x="5030788" y="3697288"/>
          <p14:tracePt t="20370" x="5099050" y="3697288"/>
          <p14:tracePt t="20378" x="5132388" y="3697288"/>
          <p14:tracePt t="20386" x="5154613" y="3697288"/>
          <p14:tracePt t="20394" x="5176838" y="3697288"/>
          <p14:tracePt t="20402" x="5187950" y="3697288"/>
          <p14:tracePt t="20418" x="5199063" y="3697288"/>
          <p14:tracePt t="20597" x="5210175" y="3697288"/>
          <p14:tracePt t="20629" x="5221288" y="3697288"/>
          <p14:tracePt t="20636" x="5232400" y="3697288"/>
          <p14:tracePt t="20643" x="5256213" y="3708400"/>
          <p14:tracePt t="20657" x="5278438" y="3708400"/>
          <p14:tracePt t="20662" x="5300663" y="3708400"/>
          <p14:tracePt t="20667" x="5345113" y="3721100"/>
          <p14:tracePt t="20675" x="5389563" y="3721100"/>
          <p14:tracePt t="20683" x="5491163" y="3743325"/>
          <p14:tracePt t="20695" x="5580063" y="3754438"/>
          <p14:tracePt t="20700" x="5613400" y="3765550"/>
          <p14:tracePt t="20706" x="5692775" y="3776663"/>
          <p14:tracePt t="20716" x="5770563" y="3776663"/>
          <p14:tracePt t="20723" x="5838825" y="3787775"/>
          <p14:tracePt t="20731" x="5894388" y="3787775"/>
          <p14:tracePt t="20739" x="5949950" y="3798888"/>
          <p14:tracePt t="20747" x="6007100" y="3798888"/>
          <p14:tracePt t="20755" x="6051550" y="3798888"/>
          <p14:tracePt t="20767" x="6107113" y="3798888"/>
          <p14:tracePt t="20771" x="6151563" y="3798888"/>
          <p14:tracePt t="20779" x="6197600" y="3798888"/>
          <p14:tracePt t="20788" x="6219825" y="3798888"/>
          <p14:tracePt t="20795" x="6253163" y="3798888"/>
          <p14:tracePt t="20804" x="6286500" y="3798888"/>
          <p14:tracePt t="20811" x="6308725" y="3798888"/>
          <p14:tracePt t="20819" x="6342063" y="3787775"/>
          <p14:tracePt t="20827" x="6364288" y="3787775"/>
          <p14:tracePt t="20835" x="6399213" y="3787775"/>
          <p14:tracePt t="20843" x="6432550" y="3787775"/>
          <p14:tracePt t="20851" x="6465888" y="3787775"/>
          <p14:tracePt t="20859" x="6488113" y="3787775"/>
          <p14:tracePt t="20867" x="6521450" y="3787775"/>
          <p14:tracePt t="20875" x="6565900" y="3787775"/>
          <p14:tracePt t="20883" x="6600825" y="3787775"/>
          <p14:tracePt t="20891" x="6634163" y="3787775"/>
          <p14:tracePt t="20900" x="6678613" y="3776663"/>
          <p14:tracePt t="20907" x="6711950" y="3776663"/>
          <p14:tracePt t="20915" x="6756400" y="3776663"/>
          <p14:tracePt t="20923" x="6780213" y="3765550"/>
          <p14:tracePt t="20931" x="6835775" y="3765550"/>
          <p14:tracePt t="20939" x="6858000" y="3765550"/>
          <p14:tracePt t="20948" x="6913563" y="3754438"/>
          <p14:tracePt t="20956" x="6946900" y="3754438"/>
          <p14:tracePt t="20963" x="6981825" y="3743325"/>
          <p14:tracePt t="20972" x="7015163" y="3732213"/>
          <p14:tracePt t="20979" x="7048500" y="3732213"/>
          <p14:tracePt t="20989" x="7070725" y="3732213"/>
          <p14:tracePt t="20995" x="7092950" y="3732213"/>
          <p14:tracePt t="21006" x="7115175" y="3721100"/>
          <p14:tracePt t="21011" x="7150100" y="3721100"/>
          <p14:tracePt t="21022" x="7183438" y="3721100"/>
          <p14:tracePt t="21028" x="7205663" y="3721100"/>
          <p14:tracePt t="21038" x="7227888" y="3721100"/>
          <p14:tracePt t="21043" x="7250113" y="3721100"/>
          <p14:tracePt t="21055" x="7272338" y="3721100"/>
          <p14:tracePt t="21060" x="7305675" y="3708400"/>
          <p14:tracePt t="21071" x="7327900" y="3708400"/>
          <p14:tracePt t="21075" x="7351713" y="3708400"/>
          <p14:tracePt t="21088" x="7373938" y="3708400"/>
          <p14:tracePt t="21091" x="7396163" y="3708400"/>
          <p14:tracePt t="21104" x="7407275" y="3708400"/>
          <p14:tracePt t="21107" x="7418388" y="3708400"/>
          <p14:tracePt t="21121" x="7429500" y="3708400"/>
          <p14:tracePt t="21124" x="7440613" y="3708400"/>
          <p14:tracePt t="21631" x="7429500" y="3708400"/>
          <p14:tracePt t="21640" x="7396163" y="3708400"/>
          <p14:tracePt t="21646" x="7362825" y="3732213"/>
          <p14:tracePt t="21655" x="7305675" y="3743325"/>
          <p14:tracePt t="21661" x="7250113" y="3765550"/>
          <p14:tracePt t="21669" x="7183438" y="3776663"/>
          <p14:tracePt t="21678" x="7126288" y="3798888"/>
          <p14:tracePt t="21685" x="7048500" y="3821113"/>
          <p14:tracePt t="21695" x="6913563" y="3843338"/>
          <p14:tracePt t="21701" x="6791325" y="3865563"/>
          <p14:tracePt t="21711" x="6667500" y="3898900"/>
          <p14:tracePt t="21717" x="6521450" y="3922713"/>
          <p14:tracePt t="21725" x="6264275" y="3978275"/>
          <p14:tracePt t="21733" x="6151563" y="3989388"/>
          <p14:tracePt t="21741" x="5961063" y="4022725"/>
          <p14:tracePt t="21749" x="5770563" y="4033838"/>
          <p14:tracePt t="21761" x="5557838" y="4044950"/>
          <p14:tracePt t="21766" x="5345113" y="4056063"/>
          <p14:tracePt t="21773" x="5154613" y="4067175"/>
          <p14:tracePt t="21783" x="4964113" y="4067175"/>
          <p14:tracePt t="21790" x="4627563" y="4067175"/>
          <p14:tracePt t="21799" x="4527550" y="4067175"/>
          <p14:tracePt t="21806" x="4325938" y="4067175"/>
          <p14:tracePt t="21814" x="4089400" y="4067175"/>
          <p14:tracePt t="21822" x="3887788" y="4044950"/>
          <p14:tracePt t="21830" x="3675063" y="4011613"/>
          <p14:tracePt t="21838" x="3451225" y="3978275"/>
          <p14:tracePt t="21846" x="3260725" y="3944938"/>
          <p14:tracePt t="21854" x="3070225" y="3911600"/>
          <p14:tracePt t="21862" x="2992438" y="3887788"/>
          <p14:tracePt t="21870" x="2846388" y="3854450"/>
          <p14:tracePt t="21878" x="2722563" y="3821113"/>
          <p14:tracePt t="21886" x="2622550" y="3798888"/>
          <p14:tracePt t="21894" x="2543175" y="3787775"/>
          <p14:tracePt t="21902" x="2465388" y="3776663"/>
          <p14:tracePt t="21910" x="2409825" y="3765550"/>
          <p14:tracePt t="21918" x="2341563" y="3765550"/>
          <p14:tracePt t="21926" x="2286000" y="3754438"/>
          <p14:tracePt t="21934" x="2219325" y="3754438"/>
          <p14:tracePt t="21942" x="2162175" y="3754438"/>
          <p14:tracePt t="21950" x="2106613" y="3743325"/>
          <p14:tracePt t="21958" x="2073275" y="3743325"/>
          <p14:tracePt t="21967" x="2039938" y="3743325"/>
          <p14:tracePt t="21974" x="1993900" y="3732213"/>
          <p14:tracePt t="21985" x="1971675" y="3732213"/>
          <p14:tracePt t="21990" x="1949450" y="3732213"/>
          <p14:tracePt t="22000" x="1938338" y="3721100"/>
          <p14:tracePt t="22006" x="1927225" y="3721100"/>
          <p14:tracePt t="22120" x="1949450" y="3721100"/>
          <p14:tracePt t="22127" x="1971675" y="3721100"/>
          <p14:tracePt t="22135" x="2006600" y="3721100"/>
          <p14:tracePt t="22143" x="2051050" y="3721100"/>
          <p14:tracePt t="22150" x="2139950" y="3732213"/>
          <p14:tracePt t="22158" x="2230438" y="3732213"/>
          <p14:tracePt t="22166" x="2308225" y="3743325"/>
          <p14:tracePt t="22176" x="2363788" y="3743325"/>
          <p14:tracePt t="22183" x="2465388" y="3754438"/>
          <p14:tracePt t="22192" x="2565400" y="3765550"/>
          <p14:tracePt t="22199" x="2655888" y="3765550"/>
          <p14:tracePt t="22206" x="2755900" y="3765550"/>
          <p14:tracePt t="22215" x="2857500" y="3765550"/>
          <p14:tracePt t="22223" x="2946400" y="3765550"/>
          <p14:tracePt t="22230" x="3014663" y="3765550"/>
          <p14:tracePt t="22239" x="3081338" y="3765550"/>
          <p14:tracePt t="22246" x="3149600" y="3765550"/>
          <p14:tracePt t="22255" x="3205163" y="3765550"/>
          <p14:tracePt t="22263" x="3260725" y="3754438"/>
          <p14:tracePt t="22271" x="3316288" y="3743325"/>
          <p14:tracePt t="22279" x="3373438" y="3732213"/>
          <p14:tracePt t="22287" x="3395663" y="3721100"/>
          <p14:tracePt t="22295" x="3440113" y="3708400"/>
          <p14:tracePt t="22303" x="3473450" y="3708400"/>
          <p14:tracePt t="22311" x="3495675" y="3697288"/>
          <p14:tracePt t="22319" x="3517900" y="3686175"/>
          <p14:tracePt t="22327" x="3541713" y="3686175"/>
          <p14:tracePt t="22343" x="3552825" y="3675063"/>
          <p14:tracePt t="22351" x="3575050" y="3675063"/>
          <p14:tracePt t="22360" x="3597275" y="3675063"/>
          <p14:tracePt t="22367" x="3630613" y="3663950"/>
          <p14:tracePt t="22376" x="3697288" y="3663950"/>
          <p14:tracePt t="22383" x="3743325" y="3663950"/>
          <p14:tracePt t="22393" x="3798888" y="3663950"/>
          <p14:tracePt t="22399" x="3865563" y="3663950"/>
          <p14:tracePt t="22409" x="3922713" y="3663950"/>
          <p14:tracePt t="22415" x="3956050" y="3663950"/>
          <p14:tracePt t="22423" x="4000500" y="3663950"/>
          <p14:tracePt t="22431" x="4033838" y="3663950"/>
          <p14:tracePt t="22439" x="4067175" y="3663950"/>
          <p14:tracePt t="22447" x="4078288" y="3663950"/>
          <p14:tracePt t="22460" x="4089400" y="3663950"/>
          <p14:tracePt t="22464" x="4102100" y="3663950"/>
          <p14:tracePt t="22471" x="4124325" y="3663950"/>
          <p14:tracePt t="22480" x="4135438" y="3663950"/>
          <p14:tracePt t="22487" x="4157663" y="3652838"/>
          <p14:tracePt t="22495" x="4168775" y="3652838"/>
          <p14:tracePt t="22503" x="4179888" y="3652838"/>
          <p14:tracePt t="22511" x="4191000" y="3652838"/>
          <p14:tracePt t="22519" x="4213225" y="3652838"/>
          <p14:tracePt t="22535" x="4224338" y="3652838"/>
          <p14:tracePt t="22786" x="4235450" y="3652838"/>
          <p14:tracePt t="22793" x="4268788" y="3652838"/>
          <p14:tracePt t="22800" x="4325938" y="3652838"/>
          <p14:tracePt t="22808" x="4370388" y="3652838"/>
          <p14:tracePt t="22816" x="4470400" y="3652838"/>
          <p14:tracePt t="22825" x="4572000" y="3652838"/>
          <p14:tracePt t="22832" x="4695825" y="3652838"/>
          <p14:tracePt t="22842" x="4829175" y="3675063"/>
          <p14:tracePt t="22848" x="4975225" y="3686175"/>
          <p14:tracePt t="22858" x="5110163" y="3686175"/>
          <p14:tracePt t="22864" x="5176838" y="3697288"/>
          <p14:tracePt t="22872" x="5400675" y="3721100"/>
          <p14:tracePt t="22880" x="5524500" y="3721100"/>
          <p14:tracePt t="22888" x="5659438" y="3732213"/>
          <p14:tracePt t="22896" x="5715000" y="3732213"/>
          <p14:tracePt t="22904" x="5816600" y="3732213"/>
          <p14:tracePt t="22912" x="5916613" y="3732213"/>
          <p14:tracePt t="22920" x="5983288" y="3732213"/>
          <p14:tracePt t="22928" x="6062663" y="3732213"/>
          <p14:tracePt t="22936" x="6096000" y="3732213"/>
          <p14:tracePt t="22944" x="6140450" y="3732213"/>
          <p14:tracePt t="22952" x="6184900" y="3732213"/>
          <p14:tracePt t="22960" x="6208713" y="3732213"/>
          <p14:tracePt t="22969" x="6242050" y="3732213"/>
          <p14:tracePt t="22976" x="6264275" y="3732213"/>
          <p14:tracePt t="22985" x="6286500" y="3732213"/>
          <p14:tracePt t="22993" x="6319838" y="3732213"/>
          <p14:tracePt t="23001" x="6342063" y="3732213"/>
          <p14:tracePt t="23009" x="6364288" y="3721100"/>
          <p14:tracePt t="23017" x="6399213" y="3721100"/>
          <p14:tracePt t="23025" x="6432550" y="3708400"/>
          <p14:tracePt t="23033" x="6477000" y="3708400"/>
          <p14:tracePt t="23042" x="6510338" y="3708400"/>
          <p14:tracePt t="23049" x="6532563" y="3708400"/>
          <p14:tracePt t="23059" x="6565900" y="3708400"/>
          <p14:tracePt t="23065" x="6589713" y="3708400"/>
          <p14:tracePt t="23076" x="6611938" y="3708400"/>
          <p14:tracePt t="23081" x="6634163" y="3708400"/>
          <p14:tracePt t="23091" x="6667500" y="3708400"/>
          <p14:tracePt t="23097" x="6700838" y="3697288"/>
          <p14:tracePt t="23108" x="6734175" y="3697288"/>
          <p14:tracePt t="23113" x="6769100" y="3697288"/>
          <p14:tracePt t="23125" x="6802438" y="3697288"/>
          <p14:tracePt t="23129" x="6858000" y="3686175"/>
          <p14:tracePt t="23141" x="6891338" y="3686175"/>
          <p14:tracePt t="23145" x="6924675" y="3686175"/>
          <p14:tracePt t="23158" x="6959600" y="3686175"/>
          <p14:tracePt t="23162" x="6992938" y="3686175"/>
          <p14:tracePt t="23175" x="7015163" y="3686175"/>
          <p14:tracePt t="23178" x="7037388" y="3686175"/>
          <p14:tracePt t="23192" x="7048500" y="3686175"/>
          <p14:tracePt t="23196" x="7059613" y="3686175"/>
          <p14:tracePt t="23229" x="7070725" y="3686175"/>
          <p14:tracePt t="23396" x="7081838" y="3686175"/>
          <p14:tracePt t="23402" x="7081838" y="3697288"/>
          <p14:tracePt t="23410" x="7092950" y="3708400"/>
          <p14:tracePt t="23417" x="7104063" y="3708400"/>
          <p14:tracePt t="23426" x="7115175" y="3721100"/>
          <p14:tracePt t="23433" x="7115175" y="3732213"/>
          <p14:tracePt t="23450" x="7126288" y="3732213"/>
          <p14:tracePt t="23458" x="7137400" y="3743325"/>
          <p14:tracePt t="23474" x="7150100" y="3754438"/>
          <p14:tracePt t="23482" x="7161213" y="3754438"/>
          <p14:tracePt t="23490" x="7194550" y="3765550"/>
          <p14:tracePt t="23498" x="7205663" y="3765550"/>
          <p14:tracePt t="23507" x="7227888" y="3765550"/>
          <p14:tracePt t="23513" x="7239000" y="3776663"/>
          <p14:tracePt t="23522" x="7250113" y="3776663"/>
          <p14:tracePt t="23530" x="7272338" y="3776663"/>
          <p14:tracePt t="23538" x="7283450" y="3776663"/>
          <p14:tracePt t="23554" x="7294563" y="3776663"/>
          <p14:tracePt t="23611" x="7294563" y="3787775"/>
          <p14:tracePt t="24678" x="7283450" y="3787775"/>
          <p14:tracePt t="24685" x="7272338" y="3787775"/>
          <p14:tracePt t="24693" x="7261225" y="3787775"/>
          <p14:tracePt t="24701" x="7239000" y="3787775"/>
          <p14:tracePt t="24709" x="7227888" y="3787775"/>
          <p14:tracePt t="24716" x="7205663" y="3787775"/>
          <p14:tracePt t="24725" x="7183438" y="3787775"/>
          <p14:tracePt t="24733" x="7150100" y="3798888"/>
          <p14:tracePt t="24741" x="7081838" y="3798888"/>
          <p14:tracePt t="24749" x="7004050" y="3810000"/>
          <p14:tracePt t="24757" x="6924675" y="3821113"/>
          <p14:tracePt t="24765" x="6869113" y="3832225"/>
          <p14:tracePt t="24773" x="6723063" y="3843338"/>
          <p14:tracePt t="24781" x="6667500" y="3854450"/>
          <p14:tracePt t="24789" x="6565900" y="3865563"/>
          <p14:tracePt t="24797" x="6465888" y="3876675"/>
          <p14:tracePt t="24805" x="6388100" y="3876675"/>
          <p14:tracePt t="24813" x="6319838" y="3887788"/>
          <p14:tracePt t="24821" x="6253163" y="3887788"/>
          <p14:tracePt t="24829" x="6197600" y="3887788"/>
          <p14:tracePt t="24838" x="6140450" y="3887788"/>
          <p14:tracePt t="24845" x="6084888" y="3887788"/>
          <p14:tracePt t="24855" x="6029325" y="3887788"/>
          <p14:tracePt t="24861" x="5961063" y="3887788"/>
          <p14:tracePt t="24872" x="5905500" y="3876675"/>
          <p14:tracePt t="24877" x="5849938" y="3865563"/>
          <p14:tracePt t="24887" x="5792788" y="3854450"/>
          <p14:tracePt t="24893" x="5748338" y="3843338"/>
          <p14:tracePt t="24904" x="5681663" y="3832225"/>
          <p14:tracePt t="24909" x="5626100" y="3810000"/>
          <p14:tracePt t="24921" x="5568950" y="3787775"/>
          <p14:tracePt t="24925" x="5513388" y="3765550"/>
          <p14:tracePt t="24937" x="5468938" y="3732213"/>
          <p14:tracePt t="24941" x="5422900" y="3708400"/>
          <p14:tracePt t="24954" x="5389563" y="3675063"/>
          <p14:tracePt t="24958" x="5367338" y="3652838"/>
          <p14:tracePt t="24971" x="5334000" y="3630613"/>
          <p14:tracePt t="24976" x="5311775" y="3597275"/>
          <p14:tracePt t="24988" x="5289550" y="3575050"/>
          <p14:tracePt t="24991" x="5278438" y="3552825"/>
          <p14:tracePt t="24997" x="5267325" y="3541713"/>
          <p14:tracePt t="25005" x="5256213" y="3517900"/>
          <p14:tracePt t="25013" x="5245100" y="3484563"/>
          <p14:tracePt t="25021" x="5245100" y="3451225"/>
          <p14:tracePt t="25030" x="5245100" y="3395663"/>
          <p14:tracePt t="25038" x="5232400" y="3351213"/>
          <p14:tracePt t="25045" x="5232400" y="3282950"/>
          <p14:tracePt t="25055" x="5221288" y="3227388"/>
          <p14:tracePt t="25062" x="5199063" y="3149600"/>
          <p14:tracePt t="25072" x="5187950" y="3081338"/>
          <p14:tracePt t="25077" x="5176838" y="3059113"/>
          <p14:tracePt t="25088" x="5154613" y="3003550"/>
          <p14:tracePt t="25093" x="5143500" y="2970213"/>
          <p14:tracePt t="25104" x="5132388" y="2935288"/>
          <p14:tracePt t="25109" x="5121275" y="2924175"/>
          <p14:tracePt t="25120" x="5110163" y="2913063"/>
          <p14:tracePt t="25125" x="5110163" y="2901950"/>
          <p14:tracePt t="25137" x="5110163" y="2890838"/>
          <p14:tracePt t="25141" x="5099050" y="2890838"/>
          <p14:tracePt t="25158" x="5099050" y="2879725"/>
          <p14:tracePt t="25175" x="5087938" y="2879725"/>
          <p14:tracePt t="25188" x="5076825" y="2879725"/>
          <p14:tracePt t="25193" x="5054600" y="2868613"/>
          <p14:tracePt t="25205" x="5030788" y="2868613"/>
          <p14:tracePt t="25208" x="5019675" y="2868613"/>
          <p14:tracePt t="25221" x="4997450" y="2857500"/>
          <p14:tracePt t="25226" x="4964113" y="2857500"/>
          <p14:tracePt t="25238" x="4953000" y="2846388"/>
          <p14:tracePt t="25242" x="4930775" y="2846388"/>
          <p14:tracePt t="25254" x="4919663" y="2846388"/>
          <p14:tracePt t="25257" x="4908550" y="2846388"/>
          <p14:tracePt t="25271" x="4897438" y="2846388"/>
          <p14:tracePt t="25275" x="4886325" y="2846388"/>
          <p14:tracePt t="25327" x="4875213" y="2857500"/>
          <p14:tracePt t="25334" x="4864100" y="2868613"/>
          <p14:tracePt t="25342" x="4864100" y="2879725"/>
          <p14:tracePt t="25355" x="4851400" y="2901950"/>
          <p14:tracePt t="25360" x="4829175" y="2913063"/>
          <p14:tracePt t="25366" x="4818063" y="2924175"/>
          <p14:tracePt t="25376" x="4806950" y="2935288"/>
          <p14:tracePt t="25382" x="4806950" y="2946400"/>
          <p14:tracePt t="25390" x="4795838" y="2946400"/>
          <p14:tracePt t="25398" x="4795838" y="2959100"/>
          <p14:tracePt t="25406" x="4784725" y="2959100"/>
          <p14:tracePt t="25423" x="4784725" y="2970213"/>
          <p14:tracePt t="25431" x="4784725" y="2981325"/>
          <p14:tracePt t="25444" x="4773613" y="2992438"/>
          <p14:tracePt t="25451" x="4773613" y="3025775"/>
          <p14:tracePt t="25455" x="4762500" y="3048000"/>
          <p14:tracePt t="25463" x="4762500" y="3081338"/>
          <p14:tracePt t="25471" x="4762500" y="3125788"/>
          <p14:tracePt t="25479" x="4762500" y="3171825"/>
          <p14:tracePt t="25486" x="4762500" y="3194050"/>
          <p14:tracePt t="25494" x="4751388" y="3227388"/>
          <p14:tracePt t="25503" x="4751388" y="3260725"/>
          <p14:tracePt t="25511" x="4751388" y="3282950"/>
          <p14:tracePt t="25518" x="4751388" y="3305175"/>
          <p14:tracePt t="25527" x="4751388" y="3316288"/>
          <p14:tracePt t="25535" x="4751388" y="3340100"/>
          <p14:tracePt t="25543" x="4751388" y="3362325"/>
          <p14:tracePt t="25551" x="4751388" y="3373438"/>
          <p14:tracePt t="25559" x="4751388" y="3395663"/>
          <p14:tracePt t="25567" x="4751388" y="3406775"/>
          <p14:tracePt t="25575" x="4751388" y="3440113"/>
          <p14:tracePt t="25583" x="4751388" y="3451225"/>
          <p14:tracePt t="25591" x="4751388" y="3484563"/>
          <p14:tracePt t="25599" x="4751388" y="3506788"/>
          <p14:tracePt t="25607" x="4751388" y="3530600"/>
          <p14:tracePt t="25616" x="4751388" y="3552825"/>
          <p14:tracePt t="25623" x="4762500" y="3575050"/>
          <p14:tracePt t="25633" x="4773613" y="3597275"/>
          <p14:tracePt t="25639" x="4773613" y="3608388"/>
          <p14:tracePt t="25649" x="4784725" y="3619500"/>
          <p14:tracePt t="25655" x="4795838" y="3630613"/>
          <p14:tracePt t="25665" x="4795838" y="3641725"/>
          <p14:tracePt t="25679" x="4795838" y="3652838"/>
          <p14:tracePt t="25687" x="4806950" y="3652838"/>
          <p14:tracePt t="25695" x="4806950" y="3663950"/>
          <p14:tracePt t="25712" x="4818063" y="3663950"/>
          <p14:tracePt t="25720" x="4829175" y="3675063"/>
          <p14:tracePt t="25727" x="4840288" y="3697288"/>
          <p14:tracePt t="25735" x="4864100" y="3708400"/>
          <p14:tracePt t="26426" x="4864100" y="3721100"/>
          <p14:tracePt t="26433" x="4875213" y="3743325"/>
          <p14:tracePt t="26441" x="4886325" y="3765550"/>
          <p14:tracePt t="26449" x="4886325" y="3787775"/>
          <p14:tracePt t="26457" x="4908550" y="3821113"/>
          <p14:tracePt t="26465" x="4919663" y="3854450"/>
          <p14:tracePt t="26473" x="4930775" y="3865563"/>
          <p14:tracePt t="26481" x="4953000" y="3911600"/>
          <p14:tracePt t="26492" x="4964113" y="3922713"/>
          <p14:tracePt t="26497" x="4975225" y="3944938"/>
          <p14:tracePt t="26505" x="4986338" y="3967163"/>
          <p14:tracePt t="26514" x="4997450" y="3978275"/>
          <p14:tracePt t="26521" x="5008563" y="4000500"/>
          <p14:tracePt t="26530" x="5019675" y="4011613"/>
          <p14:tracePt t="26537" x="5030788" y="4022725"/>
          <p14:tracePt t="26554" x="5041900" y="4033838"/>
          <p14:tracePt t="26561" x="5054600" y="4044950"/>
          <p14:tracePt t="26569" x="5065713" y="4044950"/>
          <p14:tracePt t="26577" x="5076825" y="4056063"/>
          <p14:tracePt t="26585" x="5087938" y="4056063"/>
          <p14:tracePt t="26593" x="5110163" y="4056063"/>
          <p14:tracePt t="26601" x="5132388" y="4067175"/>
          <p14:tracePt t="26609" x="5165725" y="4067175"/>
          <p14:tracePt t="26617" x="5199063" y="4067175"/>
          <p14:tracePt t="26625" x="5256213" y="4067175"/>
          <p14:tracePt t="26633" x="5300663" y="4067175"/>
          <p14:tracePt t="26641" x="5356225" y="4056063"/>
          <p14:tracePt t="26649" x="5411788" y="4033838"/>
          <p14:tracePt t="26657" x="5468938" y="4011613"/>
          <p14:tracePt t="26665" x="5524500" y="3989388"/>
          <p14:tracePt t="26673" x="5580063" y="3967163"/>
          <p14:tracePt t="26681" x="5626100" y="3944938"/>
          <p14:tracePt t="26689" x="5681663" y="3911600"/>
          <p14:tracePt t="26698" x="5726113" y="3876675"/>
          <p14:tracePt t="26705" x="5770563" y="3843338"/>
          <p14:tracePt t="26714" x="5816600" y="3798888"/>
          <p14:tracePt t="26721" x="5861050" y="3754438"/>
          <p14:tracePt t="26731" x="5894388" y="3721100"/>
          <p14:tracePt t="26737" x="5905500" y="3697288"/>
          <p14:tracePt t="26747" x="5927725" y="3663950"/>
          <p14:tracePt t="26753" x="5949950" y="3641725"/>
          <p14:tracePt t="26764" x="5961063" y="3619500"/>
          <p14:tracePt t="26769" x="5972175" y="3608388"/>
          <p14:tracePt t="26780" x="5972175" y="3575050"/>
          <p14:tracePt t="26785" x="5972175" y="3552825"/>
          <p14:tracePt t="26797" x="5972175" y="3530600"/>
          <p14:tracePt t="26802" x="5972175" y="3506788"/>
          <p14:tracePt t="26814" x="5972175" y="3473450"/>
          <p14:tracePt t="26818" x="5949950" y="3451225"/>
          <p14:tracePt t="26831" x="5938838" y="3417888"/>
          <p14:tracePt t="26835" x="5916613" y="3384550"/>
          <p14:tracePt t="26847" x="5894388" y="3340100"/>
          <p14:tracePt t="26852" x="5883275" y="3316288"/>
          <p14:tracePt t="26864" x="5872163" y="3294063"/>
          <p14:tracePt t="26867" x="5849938" y="3271838"/>
          <p14:tracePt t="26880" x="5838825" y="3238500"/>
          <p14:tracePt t="26884" x="5827713" y="3216275"/>
          <p14:tracePt t="26897" x="5816600" y="3182938"/>
          <p14:tracePt t="26901" x="5803900" y="3160713"/>
          <p14:tracePt t="26914" x="5792788" y="3136900"/>
          <p14:tracePt t="26918" x="5781675" y="3114675"/>
          <p14:tracePt t="26931" x="5770563" y="3092450"/>
          <p14:tracePt t="26934" x="5770563" y="3081338"/>
          <p14:tracePt t="26947" x="5759450" y="3059113"/>
          <p14:tracePt t="26951" x="5759450" y="3048000"/>
          <p14:tracePt t="26964" x="5748338" y="3036888"/>
          <p14:tracePt t="26964" x="5748338" y="3025775"/>
          <p14:tracePt t="26970" x="5748338" y="3014663"/>
          <p14:tracePt t="26986" x="5748338" y="3003550"/>
          <p14:tracePt t="27389" x="5748338" y="2970213"/>
          <p14:tracePt t="27398" x="5748338" y="2959100"/>
          <p14:tracePt t="27403" x="5737225" y="2901950"/>
          <p14:tracePt t="27411" x="5737225" y="2846388"/>
          <p14:tracePt t="27420" x="5737225" y="2744788"/>
          <p14:tracePt t="27427" x="5737225" y="2655888"/>
          <p14:tracePt t="27437" x="5737225" y="2543175"/>
          <p14:tracePt t="27443" x="5748338" y="2432050"/>
          <p14:tracePt t="27451" x="5781675" y="2297113"/>
          <p14:tracePt t="27459" x="5838825" y="2151063"/>
          <p14:tracePt t="27467" x="5894388" y="1993900"/>
          <p14:tracePt t="27475" x="5983288" y="1816100"/>
          <p14:tracePt t="27484" x="6129338" y="1512888"/>
          <p14:tracePt t="27492" x="6184900" y="1422400"/>
          <p14:tracePt t="27499" x="6286500" y="1231900"/>
          <p14:tracePt t="27507" x="6388100" y="1065213"/>
          <p14:tracePt t="27515" x="6465888" y="919163"/>
          <p14:tracePt t="27523" x="6543675" y="795338"/>
          <p14:tracePt t="27531" x="6623050" y="660400"/>
          <p14:tracePt t="27540" x="6689725" y="538163"/>
          <p14:tracePt t="27547" x="6711950" y="493713"/>
          <p14:tracePt t="27555" x="6780213" y="392113"/>
          <p14:tracePt t="27563" x="6824663" y="314325"/>
          <p14:tracePt t="27571" x="6880225" y="234950"/>
          <p14:tracePt t="27580" x="6924675" y="168275"/>
          <p14:tracePt t="27587" x="6970713" y="101600"/>
          <p14:tracePt t="27597" x="7015163" y="55563"/>
          <p14:tracePt t="27603" x="7026275" y="33338"/>
        </p14:tracePtLst>
      </p14:laserTraceLst>
    </p:ext>
  </p:extLs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42241</TotalTime>
  <Words>3216</Words>
  <Application>Microsoft Macintosh PowerPoint</Application>
  <PresentationFormat>On-screen Show (16:9)</PresentationFormat>
  <Paragraphs>394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Inconsolata</vt:lpstr>
      <vt:lpstr>Wingdings</vt:lpstr>
      <vt:lpstr>Simple Light</vt:lpstr>
      <vt:lpstr>Text Analysis via Binomial Tails</vt:lpstr>
      <vt:lpstr>Motivation</vt:lpstr>
      <vt:lpstr>Potential Benefits of Probabilities</vt:lpstr>
      <vt:lpstr>This Talk</vt:lpstr>
      <vt:lpstr>The Binomial Tail</vt:lpstr>
      <vt:lpstr>Semantics and Scoring Options</vt:lpstr>
      <vt:lpstr>Approximating the Tail</vt:lpstr>
      <vt:lpstr>Notes on the Tail and Approximation</vt:lpstr>
      <vt:lpstr>Relative Errors of Upper and Lower Scores</vt:lpstr>
      <vt:lpstr>Applications  (to Text)</vt:lpstr>
      <vt:lpstr>Co-Occurrence Analysis</vt:lpstr>
      <vt:lpstr>Binomials for Phrase Discovery</vt:lpstr>
      <vt:lpstr>PowerPoint Presentation</vt:lpstr>
      <vt:lpstr>Examples for “role”</vt:lpstr>
      <vt:lpstr>Other Co-Occur Examples</vt:lpstr>
      <vt:lpstr>Summary Observations</vt:lpstr>
      <vt:lpstr>Term Weighting (Document Representation)</vt:lpstr>
      <vt:lpstr>Term Weighting Observations</vt:lpstr>
      <vt:lpstr>Example Paragraph (an NSF Abstract)</vt:lpstr>
      <vt:lpstr>Document Similarity via Weights</vt:lpstr>
      <vt:lpstr>Three Main Takeaways!</vt:lpstr>
      <vt:lpstr>Extra Slides</vt:lpstr>
      <vt:lpstr>Document Similarity Performance</vt:lpstr>
      <vt:lpstr>Modeling (Doc.) Similarity via the Tail Directly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Discovery (Scoring Communities)</dc:title>
  <cp:lastModifiedBy>Microsoft Office User</cp:lastModifiedBy>
  <cp:revision>159</cp:revision>
  <cp:lastPrinted>2021-07-31T02:40:26Z</cp:lastPrinted>
  <dcterms:modified xsi:type="dcterms:W3CDTF">2021-07-31T02:42:08Z</dcterms:modified>
</cp:coreProperties>
</file>