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fb17ee9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fb17ee9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fb17ee91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fb17ee91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b17ee91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b17ee91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fb17ee91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fb17ee91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fb17ee91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fb17ee91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b17ee910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b17ee910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fb17ee91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fb17ee91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fb17ee910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fb17ee910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fb17ee910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fb17ee910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b17ee910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b17ee910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94c8c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94c8c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fb17ee910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fb17ee910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fb17ee91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fb17ee91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fb17ee91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fb17ee91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94c8ca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94c8ca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d94c8ca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d94c8ca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d94c8ca6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d94c8ca6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d94c8ca6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d94c8ca6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d94c8ca6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d94c8ca6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fb17ee91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fb17ee91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b17ee91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b17ee91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1270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Burrows-Wheeler transform and FM index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5197075" y="4065250"/>
            <a:ext cx="405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Aleksandar Mršić, Luka Lončar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Tally structure</a:t>
            </a:r>
            <a:endParaRPr sz="2600"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668375" y="1057625"/>
            <a:ext cx="43098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How many “i” characters </a:t>
            </a:r>
            <a:r>
              <a:rPr lang="en" sz="1400">
                <a:solidFill>
                  <a:srgbClr val="000000"/>
                </a:solidFill>
              </a:rPr>
              <a:t>occurred</a:t>
            </a:r>
            <a:r>
              <a:rPr lang="en" sz="1400">
                <a:solidFill>
                  <a:srgbClr val="000000"/>
                </a:solidFill>
              </a:rPr>
              <a:t> before the </a:t>
            </a:r>
            <a:r>
              <a:rPr lang="en" sz="1400">
                <a:solidFill>
                  <a:srgbClr val="000000"/>
                </a:solidFill>
              </a:rPr>
              <a:t>highlighted</a:t>
            </a:r>
            <a:r>
              <a:rPr lang="en" sz="1400">
                <a:solidFill>
                  <a:srgbClr val="000000"/>
                </a:solidFill>
              </a:rPr>
              <a:t> group?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Requires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="1" lang="en" sz="1400">
                <a:solidFill>
                  <a:srgbClr val="000000"/>
                </a:solidFill>
              </a:rPr>
              <a:t>1 lookup</a:t>
            </a:r>
            <a:r>
              <a:rPr lang="en" sz="1400">
                <a:solidFill>
                  <a:srgbClr val="000000"/>
                </a:solidFill>
              </a:rPr>
              <a:t> in the row above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This method is fast</a:t>
            </a:r>
            <a:r>
              <a:rPr b="1" lang="en" sz="1400">
                <a:solidFill>
                  <a:srgbClr val="000000"/>
                </a:solidFill>
              </a:rPr>
              <a:t> O(1)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b="1" lang="en" sz="1400">
                <a:solidFill>
                  <a:srgbClr val="000000"/>
                </a:solidFill>
              </a:rPr>
              <a:t>but </a:t>
            </a:r>
            <a:r>
              <a:rPr b="1" lang="en" sz="1400">
                <a:solidFill>
                  <a:srgbClr val="000000"/>
                </a:solidFill>
              </a:rPr>
              <a:t>memory</a:t>
            </a:r>
            <a:r>
              <a:rPr b="1" lang="en" sz="1400">
                <a:solidFill>
                  <a:srgbClr val="000000"/>
                </a:solidFill>
              </a:rPr>
              <a:t> consuming</a:t>
            </a:r>
            <a:r>
              <a:rPr lang="en" sz="1400">
                <a:solidFill>
                  <a:srgbClr val="000000"/>
                </a:solidFill>
              </a:rPr>
              <a:t> which is solved using checkpoints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025" y="297675"/>
            <a:ext cx="318425" cy="4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475" y="297675"/>
            <a:ext cx="304800" cy="4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3800" y="373875"/>
            <a:ext cx="1531925" cy="454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/>
          <p:nvPr/>
        </p:nvSpPr>
        <p:spPr>
          <a:xfrm>
            <a:off x="5554375" y="2488050"/>
            <a:ext cx="251100" cy="100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6756550" y="2069575"/>
            <a:ext cx="304800" cy="29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</a:t>
            </a:r>
            <a:r>
              <a:rPr lang="en" sz="2600"/>
              <a:t>Tally with Checkpoint</a:t>
            </a:r>
            <a:endParaRPr sz="2600"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668375" y="1057625"/>
            <a:ext cx="43098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If we store, for example, </a:t>
            </a:r>
            <a:r>
              <a:rPr lang="en" sz="1400">
                <a:solidFill>
                  <a:srgbClr val="000000"/>
                </a:solidFill>
              </a:rPr>
              <a:t>every</a:t>
            </a:r>
            <a:r>
              <a:rPr lang="en" sz="1400">
                <a:solidFill>
                  <a:srgbClr val="000000"/>
                </a:solidFill>
              </a:rPr>
              <a:t> x row we get less memory </a:t>
            </a:r>
            <a:r>
              <a:rPr lang="en" sz="1400">
                <a:solidFill>
                  <a:srgbClr val="000000"/>
                </a:solidFill>
              </a:rPr>
              <a:t>consumption</a:t>
            </a:r>
            <a:r>
              <a:rPr lang="en" sz="1400">
                <a:solidFill>
                  <a:srgbClr val="000000"/>
                </a:solidFill>
              </a:rPr>
              <a:t> and in the worst case O(x)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Checkpoint values = {8, 32, 128, 512}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825" y="297675"/>
            <a:ext cx="318425" cy="4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275" y="297675"/>
            <a:ext cx="304800" cy="45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/>
          <p:nvPr/>
        </p:nvSpPr>
        <p:spPr>
          <a:xfrm>
            <a:off x="5859498" y="1694725"/>
            <a:ext cx="205200" cy="100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6275" y="349375"/>
            <a:ext cx="1615425" cy="460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/>
          <p:nvPr/>
        </p:nvSpPr>
        <p:spPr>
          <a:xfrm>
            <a:off x="7061350" y="631525"/>
            <a:ext cx="304800" cy="29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588" y="999175"/>
            <a:ext cx="3143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6588" y="1346950"/>
            <a:ext cx="3143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73450" y="4192625"/>
            <a:ext cx="352926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000" y="669575"/>
            <a:ext cx="295325" cy="42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Suffix Array </a:t>
            </a:r>
            <a:endParaRPr sz="2600"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668375" y="1057625"/>
            <a:ext cx="43098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How to solve the offset problem?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Adding a </a:t>
            </a:r>
            <a:r>
              <a:rPr b="1" lang="en" sz="1400">
                <a:solidFill>
                  <a:srgbClr val="000000"/>
                </a:solidFill>
              </a:rPr>
              <a:t>Suffix Array with checkpoints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Checkpoint values = {4, 16, 128, 512}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025" y="297675"/>
            <a:ext cx="318425" cy="4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475" y="297675"/>
            <a:ext cx="304800" cy="45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/>
          <p:nvPr/>
        </p:nvSpPr>
        <p:spPr>
          <a:xfrm>
            <a:off x="6831225" y="730450"/>
            <a:ext cx="354900" cy="411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4"/>
          <p:cNvCxnSpPr/>
          <p:nvPr/>
        </p:nvCxnSpPr>
        <p:spPr>
          <a:xfrm>
            <a:off x="6831200" y="102720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4"/>
          <p:cNvCxnSpPr/>
          <p:nvPr/>
        </p:nvCxnSpPr>
        <p:spPr>
          <a:xfrm>
            <a:off x="6831200" y="1347025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4"/>
          <p:cNvCxnSpPr/>
          <p:nvPr/>
        </p:nvCxnSpPr>
        <p:spPr>
          <a:xfrm>
            <a:off x="6831200" y="170500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4"/>
          <p:cNvCxnSpPr/>
          <p:nvPr/>
        </p:nvCxnSpPr>
        <p:spPr>
          <a:xfrm>
            <a:off x="6824525" y="206355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4"/>
          <p:cNvCxnSpPr/>
          <p:nvPr/>
        </p:nvCxnSpPr>
        <p:spPr>
          <a:xfrm>
            <a:off x="6824525" y="241655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4"/>
          <p:cNvCxnSpPr/>
          <p:nvPr/>
        </p:nvCxnSpPr>
        <p:spPr>
          <a:xfrm>
            <a:off x="6831200" y="2770513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4"/>
          <p:cNvCxnSpPr/>
          <p:nvPr/>
        </p:nvCxnSpPr>
        <p:spPr>
          <a:xfrm>
            <a:off x="6831213" y="3107075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4"/>
          <p:cNvCxnSpPr/>
          <p:nvPr/>
        </p:nvCxnSpPr>
        <p:spPr>
          <a:xfrm>
            <a:off x="6831225" y="3464975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4"/>
          <p:cNvCxnSpPr/>
          <p:nvPr/>
        </p:nvCxnSpPr>
        <p:spPr>
          <a:xfrm>
            <a:off x="6824525" y="380580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4"/>
          <p:cNvCxnSpPr/>
          <p:nvPr/>
        </p:nvCxnSpPr>
        <p:spPr>
          <a:xfrm>
            <a:off x="6831200" y="415605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4"/>
          <p:cNvCxnSpPr/>
          <p:nvPr/>
        </p:nvCxnSpPr>
        <p:spPr>
          <a:xfrm>
            <a:off x="6824525" y="449690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" name="Google Shape;25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181" y="1057625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181" y="1381312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181" y="1745400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8906" y="2454662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181" y="2801887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5606" y="3842050"/>
            <a:ext cx="266146" cy="2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6809350" y="297675"/>
            <a:ext cx="42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SA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953525" y="618350"/>
            <a:ext cx="315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Results</a:t>
            </a:r>
            <a:endParaRPr sz="4300"/>
          </a:p>
        </p:txBody>
      </p:sp>
      <p:sp>
        <p:nvSpPr>
          <p:cNvPr id="270" name="Google Shape;270;p25"/>
          <p:cNvSpPr txBox="1"/>
          <p:nvPr/>
        </p:nvSpPr>
        <p:spPr>
          <a:xfrm>
            <a:off x="783725" y="1529350"/>
            <a:ext cx="749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Algorithm used in optimized bwt for this project is SAIS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SAIS provides an implementation of the induced sorting based suffix array construction algorithm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algorithm runs in O(n) worst-case time, and MAX(2n, 4k) worst-case extra working space, where n and k are the length of the input string and the number of alphabets.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Implementation is in C language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50" y="211925"/>
            <a:ext cx="4139375" cy="47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725" y="211925"/>
            <a:ext cx="4603750" cy="47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75" y="1243325"/>
            <a:ext cx="8735850" cy="36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 txBox="1"/>
          <p:nvPr>
            <p:ph type="title"/>
          </p:nvPr>
        </p:nvSpPr>
        <p:spPr>
          <a:xfrm>
            <a:off x="204200" y="208750"/>
            <a:ext cx="4156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Common Carp search time</a:t>
            </a:r>
            <a:endParaRPr sz="2600"/>
          </a:p>
        </p:txBody>
      </p:sp>
      <p:sp>
        <p:nvSpPr>
          <p:cNvPr id="283" name="Google Shape;283;p27"/>
          <p:cNvSpPr txBox="1"/>
          <p:nvPr>
            <p:ph type="title"/>
          </p:nvPr>
        </p:nvSpPr>
        <p:spPr>
          <a:xfrm>
            <a:off x="204200" y="675000"/>
            <a:ext cx="83658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Non optimized:</a:t>
            </a:r>
            <a:br>
              <a:rPr lang="en" sz="1600"/>
            </a:br>
            <a:r>
              <a:rPr lang="en" sz="1400">
                <a:solidFill>
                  <a:srgbClr val="073763"/>
                </a:solidFill>
              </a:rPr>
              <a:t>BWT</a:t>
            </a:r>
            <a:r>
              <a:rPr lang="en" sz="1400"/>
              <a:t> </a:t>
            </a:r>
            <a:r>
              <a:rPr lang="en" sz="1400">
                <a:solidFill>
                  <a:srgbClr val="073763"/>
                </a:solidFill>
              </a:rPr>
              <a:t>=</a:t>
            </a:r>
            <a:r>
              <a:rPr lang="en" sz="1400"/>
              <a:t> 32,327s    </a:t>
            </a:r>
            <a:r>
              <a:rPr lang="en" sz="1400">
                <a:solidFill>
                  <a:srgbClr val="073763"/>
                </a:solidFill>
              </a:rPr>
              <a:t>AGAAC:</a:t>
            </a:r>
            <a:r>
              <a:rPr lang="en" sz="1400"/>
              <a:t> 2,548ms (3966)  </a:t>
            </a:r>
            <a:r>
              <a:rPr lang="en" sz="1400">
                <a:solidFill>
                  <a:srgbClr val="073763"/>
                </a:solidFill>
              </a:rPr>
              <a:t>TCAAATC:</a:t>
            </a:r>
            <a:r>
              <a:rPr lang="en" sz="1400"/>
              <a:t> 1,309ms (2490)  </a:t>
            </a:r>
            <a:r>
              <a:rPr lang="en" sz="1400">
                <a:solidFill>
                  <a:srgbClr val="073763"/>
                </a:solidFill>
              </a:rPr>
              <a:t>TAACATCCAG:</a:t>
            </a:r>
            <a:r>
              <a:rPr lang="en" sz="1400"/>
              <a:t> ~0ms (39)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50" y="313025"/>
            <a:ext cx="8429250" cy="45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75" y="1265525"/>
            <a:ext cx="8740251" cy="36929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>
            <p:ph type="title"/>
          </p:nvPr>
        </p:nvSpPr>
        <p:spPr>
          <a:xfrm>
            <a:off x="204200" y="208750"/>
            <a:ext cx="4156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Coffea Arabica search time</a:t>
            </a:r>
            <a:endParaRPr sz="2600"/>
          </a:p>
        </p:txBody>
      </p:sp>
      <p:sp>
        <p:nvSpPr>
          <p:cNvPr id="295" name="Google Shape;295;p29"/>
          <p:cNvSpPr txBox="1"/>
          <p:nvPr>
            <p:ph type="title"/>
          </p:nvPr>
        </p:nvSpPr>
        <p:spPr>
          <a:xfrm>
            <a:off x="204200" y="675000"/>
            <a:ext cx="83658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Non optimized:</a:t>
            </a:r>
            <a:br>
              <a:rPr lang="en" sz="1600"/>
            </a:br>
            <a:r>
              <a:rPr lang="en" sz="1350">
                <a:solidFill>
                  <a:srgbClr val="073763"/>
                </a:solidFill>
              </a:rPr>
              <a:t>BWT =</a:t>
            </a:r>
            <a:r>
              <a:rPr lang="en" sz="1350"/>
              <a:t> 77,292s    </a:t>
            </a:r>
            <a:r>
              <a:rPr lang="en" sz="1350">
                <a:solidFill>
                  <a:srgbClr val="073763"/>
                </a:solidFill>
              </a:rPr>
              <a:t>ATGCATG:</a:t>
            </a:r>
            <a:r>
              <a:rPr lang="en" sz="1350"/>
              <a:t> 3,251ms (6529)  </a:t>
            </a:r>
            <a:r>
              <a:rPr lang="en" sz="1350">
                <a:solidFill>
                  <a:srgbClr val="073763"/>
                </a:solidFill>
              </a:rPr>
              <a:t>TCTCTCTA:</a:t>
            </a:r>
            <a:r>
              <a:rPr lang="en" sz="1350"/>
              <a:t> 0,643ms (1262)  </a:t>
            </a:r>
            <a:r>
              <a:rPr lang="en" sz="1350">
                <a:solidFill>
                  <a:srgbClr val="073763"/>
                </a:solidFill>
              </a:rPr>
              <a:t>TTCACTACTCTCA:</a:t>
            </a:r>
            <a:r>
              <a:rPr lang="en" sz="1350"/>
              <a:t> ~0ms (0)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5" y="199825"/>
            <a:ext cx="8755050" cy="474385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25" y="1258125"/>
            <a:ext cx="8747451" cy="36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1"/>
          <p:cNvSpPr txBox="1"/>
          <p:nvPr>
            <p:ph type="title"/>
          </p:nvPr>
        </p:nvSpPr>
        <p:spPr>
          <a:xfrm>
            <a:off x="204200" y="208750"/>
            <a:ext cx="4156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Mus Pahari</a:t>
            </a:r>
            <a:r>
              <a:rPr lang="en" sz="2600"/>
              <a:t> search time</a:t>
            </a:r>
            <a:endParaRPr sz="2600"/>
          </a:p>
        </p:txBody>
      </p:sp>
      <p:sp>
        <p:nvSpPr>
          <p:cNvPr id="307" name="Google Shape;307;p31"/>
          <p:cNvSpPr txBox="1"/>
          <p:nvPr>
            <p:ph type="title"/>
          </p:nvPr>
        </p:nvSpPr>
        <p:spPr>
          <a:xfrm>
            <a:off x="204200" y="675000"/>
            <a:ext cx="83658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Non optimized:</a:t>
            </a:r>
            <a:br>
              <a:rPr lang="en" sz="1600"/>
            </a:br>
            <a:r>
              <a:rPr lang="en" sz="1300">
                <a:solidFill>
                  <a:srgbClr val="073763"/>
                </a:solidFill>
              </a:rPr>
              <a:t>BWT =</a:t>
            </a:r>
            <a:r>
              <a:rPr lang="en" sz="1300"/>
              <a:t> 222,536s    </a:t>
            </a:r>
            <a:r>
              <a:rPr lang="en" sz="1300">
                <a:solidFill>
                  <a:srgbClr val="073763"/>
                </a:solidFill>
              </a:rPr>
              <a:t>ATGCATG:</a:t>
            </a:r>
            <a:r>
              <a:rPr lang="en" sz="1300"/>
              <a:t> 23,436ms (43200)  </a:t>
            </a:r>
            <a:r>
              <a:rPr lang="en" sz="1300">
                <a:solidFill>
                  <a:srgbClr val="073763"/>
                </a:solidFill>
              </a:rPr>
              <a:t>CTCTCTA</a:t>
            </a:r>
            <a:r>
              <a:rPr lang="en" sz="1300">
                <a:solidFill>
                  <a:srgbClr val="073763"/>
                </a:solidFill>
              </a:rPr>
              <a:t>:</a:t>
            </a:r>
            <a:r>
              <a:rPr lang="en" sz="1300"/>
              <a:t> 6,211ms (10237)  </a:t>
            </a:r>
            <a:r>
              <a:rPr lang="en" sz="1300">
                <a:solidFill>
                  <a:srgbClr val="073763"/>
                </a:solidFill>
              </a:rPr>
              <a:t>TCACTACTCTCA</a:t>
            </a:r>
            <a:r>
              <a:rPr lang="en" sz="1300">
                <a:solidFill>
                  <a:srgbClr val="073763"/>
                </a:solidFill>
              </a:rPr>
              <a:t>:</a:t>
            </a:r>
            <a:r>
              <a:rPr lang="en" sz="1300"/>
              <a:t> ~0ms (8)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835050"/>
            <a:ext cx="75057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Reversible</a:t>
            </a:r>
            <a:r>
              <a:rPr i="1" lang="en" sz="1600"/>
              <a:t> permutation</a:t>
            </a:r>
            <a:r>
              <a:rPr lang="en" sz="1600"/>
              <a:t> of characters of a string, used originally for </a:t>
            </a:r>
            <a:r>
              <a:rPr lang="en" sz="1600"/>
              <a:t>compression and useful for fast searching substrings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a few steps: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Define a string we want to compress and optionally add a dollar sign as a end of string character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Do all of the permutations for that string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Sort the </a:t>
            </a:r>
            <a:r>
              <a:rPr lang="en" sz="1600"/>
              <a:t>permutations by alphabetical order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Take the last column of the sorted permutations to get the BWT string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705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r>
              <a:rPr lang="en"/>
              <a:t> Burrows-Wheeler Transform?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25" y="211625"/>
            <a:ext cx="8740074" cy="47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50" y="205425"/>
            <a:ext cx="7653900" cy="47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1655250" y="2018250"/>
            <a:ext cx="5833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Thank you for your attention 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40425" y="54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Example</a:t>
            </a:r>
            <a:r>
              <a:rPr lang="en" sz="2600"/>
              <a:t> “</a:t>
            </a:r>
            <a:r>
              <a:rPr lang="en" sz="2600"/>
              <a:t>mississippi</a:t>
            </a:r>
            <a:r>
              <a:rPr lang="en" sz="2600"/>
              <a:t>”</a:t>
            </a:r>
            <a:endParaRPr sz="26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00" y="1329675"/>
            <a:ext cx="13430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7075" y="1329675"/>
            <a:ext cx="136207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200" y="1334438"/>
            <a:ext cx="178117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0200" y="1334450"/>
            <a:ext cx="125730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Compression</a:t>
            </a:r>
            <a:endParaRPr sz="2600"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65575" y="1168600"/>
            <a:ext cx="75057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same characters tend to appear in runs or very close to </a:t>
            </a:r>
            <a:r>
              <a:rPr lang="en" sz="1600"/>
              <a:t>previous</a:t>
            </a:r>
            <a:r>
              <a:rPr lang="en" sz="1600"/>
              <a:t> </a:t>
            </a:r>
            <a:r>
              <a:rPr lang="en" sz="1600"/>
              <a:t>occurrences</a:t>
            </a:r>
            <a:r>
              <a:rPr lang="en" sz="1600"/>
              <a:t>. In the following example we will demonstrate this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1" name="Google Shape;151;p16"/>
          <p:cNvSpPr txBox="1"/>
          <p:nvPr/>
        </p:nvSpPr>
        <p:spPr>
          <a:xfrm>
            <a:off x="765575" y="3447400"/>
            <a:ext cx="740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As we can see there are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recurring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letters and can be compressed. The highlighted part of this string would compress to “2B2b5eah2ih5tu”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75" y="2077825"/>
            <a:ext cx="7465499" cy="4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75" y="2733375"/>
            <a:ext cx="4777400" cy="4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3897800" y="2826250"/>
            <a:ext cx="1660800" cy="21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Problem?</a:t>
            </a:r>
            <a:endParaRPr sz="26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765575" y="1168600"/>
            <a:ext cx="75057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there is a problem with this way of computing the BWT - storing all the permutations and sorting them consumes too much memory and is </a:t>
            </a:r>
            <a:r>
              <a:rPr lang="en" sz="1600"/>
              <a:t>impossible</a:t>
            </a:r>
            <a:r>
              <a:rPr lang="en" sz="1600"/>
              <a:t> with very big files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Example: 1 file </a:t>
            </a:r>
            <a:r>
              <a:rPr lang="en" sz="1600"/>
              <a:t>size 150MB </a:t>
            </a:r>
            <a:r>
              <a:rPr lang="en" sz="1600"/>
              <a:t>with 2 </a:t>
            </a:r>
            <a:r>
              <a:rPr lang="en" sz="1600"/>
              <a:t>million</a:t>
            </a:r>
            <a:r>
              <a:rPr lang="en" sz="1600"/>
              <a:t> </a:t>
            </a:r>
            <a:r>
              <a:rPr lang="en" sz="1600"/>
              <a:t>characters</a:t>
            </a:r>
            <a:r>
              <a:rPr lang="en" sz="1600"/>
              <a:t>. There are at least 2 </a:t>
            </a:r>
            <a:r>
              <a:rPr lang="en" sz="1600"/>
              <a:t>million</a:t>
            </a:r>
            <a:r>
              <a:rPr lang="en" sz="1600"/>
              <a:t> permutations and we get 2 </a:t>
            </a:r>
            <a:r>
              <a:rPr lang="en" sz="1600"/>
              <a:t>million</a:t>
            </a:r>
            <a:r>
              <a:rPr lang="en" sz="1600"/>
              <a:t> * 150 MB = too much memory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Optimization FM Index</a:t>
            </a:r>
            <a:endParaRPr sz="26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668425" y="1016200"/>
            <a:ext cx="75057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An index combined with BWT with a few more data structures: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F and L columns which are the core of the BWT structure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Tally data structure with checkpoints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SA data structure with checkpoints</a:t>
            </a:r>
            <a:endParaRPr sz="16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850" y="2217801"/>
            <a:ext cx="2800024" cy="23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4375" y="2323425"/>
            <a:ext cx="702450" cy="22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querying</a:t>
            </a:r>
            <a:endParaRPr sz="26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325" y="358274"/>
            <a:ext cx="342900" cy="44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125" y="315725"/>
            <a:ext cx="409850" cy="4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5618125" y="623875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P=isi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5618113" y="623875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P=is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4831550" y="1050000"/>
            <a:ext cx="266400" cy="136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6969600" y="1049875"/>
            <a:ext cx="342900" cy="136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0" name="Google Shape;180;p19"/>
          <p:cNvCxnSpPr>
            <a:stCxn id="178" idx="3"/>
            <a:endCxn id="179" idx="1"/>
          </p:cNvCxnSpPr>
          <p:nvPr/>
        </p:nvCxnSpPr>
        <p:spPr>
          <a:xfrm>
            <a:off x="5097950" y="1734750"/>
            <a:ext cx="187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9"/>
          <p:cNvSpPr/>
          <p:nvPr/>
        </p:nvSpPr>
        <p:spPr>
          <a:xfrm>
            <a:off x="6984800" y="1483700"/>
            <a:ext cx="327600" cy="57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753275" y="1156550"/>
            <a:ext cx="3735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we are only storing the F and L columns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how to query substrings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querying</a:t>
            </a:r>
            <a:endParaRPr sz="260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325" y="358274"/>
            <a:ext cx="342900" cy="44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125" y="315725"/>
            <a:ext cx="409850" cy="4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2752500" y="1734750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P=is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984800" y="1483700"/>
            <a:ext cx="327600" cy="57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4846750" y="3477200"/>
            <a:ext cx="327600" cy="130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0"/>
          <p:cNvCxnSpPr>
            <a:stCxn id="191" idx="1"/>
            <a:endCxn id="192" idx="3"/>
          </p:cNvCxnSpPr>
          <p:nvPr/>
        </p:nvCxnSpPr>
        <p:spPr>
          <a:xfrm flipH="1">
            <a:off x="5174300" y="1769000"/>
            <a:ext cx="1810500" cy="23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0"/>
          <p:cNvSpPr txBox="1"/>
          <p:nvPr/>
        </p:nvSpPr>
        <p:spPr>
          <a:xfrm>
            <a:off x="2752500" y="1734750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P=i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6977200" y="3560875"/>
            <a:ext cx="296700" cy="126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000025" y="4169575"/>
            <a:ext cx="2130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0"/>
          <p:cNvCxnSpPr>
            <a:stCxn id="192" idx="3"/>
          </p:cNvCxnSpPr>
          <p:nvPr/>
        </p:nvCxnSpPr>
        <p:spPr>
          <a:xfrm>
            <a:off x="5174350" y="4131200"/>
            <a:ext cx="17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querying</a:t>
            </a:r>
            <a:endParaRPr sz="2600"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525" y="358274"/>
            <a:ext cx="342900" cy="44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325" y="315725"/>
            <a:ext cx="409850" cy="4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/>
        </p:nvSpPr>
        <p:spPr>
          <a:xfrm>
            <a:off x="6537275" y="870075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7838225" y="4207625"/>
            <a:ext cx="213000" cy="57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5601275" y="1057625"/>
            <a:ext cx="409800" cy="135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1"/>
          <p:cNvCxnSpPr>
            <a:stCxn id="206" idx="1"/>
            <a:endCxn id="207" idx="3"/>
          </p:cNvCxnSpPr>
          <p:nvPr/>
        </p:nvCxnSpPr>
        <p:spPr>
          <a:xfrm rot="10800000">
            <a:off x="6011225" y="1735025"/>
            <a:ext cx="1827000" cy="27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1"/>
          <p:cNvCxnSpPr/>
          <p:nvPr/>
        </p:nvCxnSpPr>
        <p:spPr>
          <a:xfrm>
            <a:off x="5388225" y="1065225"/>
            <a:ext cx="15300" cy="13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1"/>
          <p:cNvSpPr txBox="1"/>
          <p:nvPr/>
        </p:nvSpPr>
        <p:spPr>
          <a:xfrm>
            <a:off x="4943363" y="1491325"/>
            <a:ext cx="5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O(n)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668375" y="1057625"/>
            <a:ext cx="43098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What is a problem with this method?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Scanning</a:t>
            </a:r>
            <a:r>
              <a:rPr lang="en" sz="1400">
                <a:solidFill>
                  <a:srgbClr val="000000"/>
                </a:solidFill>
              </a:rPr>
              <a:t> through the set of potential next characters </a:t>
            </a:r>
            <a:r>
              <a:rPr b="1" lang="en" sz="1400">
                <a:solidFill>
                  <a:srgbClr val="000000"/>
                </a:solidFill>
              </a:rPr>
              <a:t>is not efficient</a:t>
            </a:r>
            <a:r>
              <a:rPr lang="en" sz="1400">
                <a:solidFill>
                  <a:srgbClr val="000000"/>
                </a:solidFill>
              </a:rPr>
              <a:t> as it could be - </a:t>
            </a:r>
            <a:r>
              <a:rPr b="1" lang="en" sz="1400">
                <a:solidFill>
                  <a:srgbClr val="000000"/>
                </a:solidFill>
              </a:rPr>
              <a:t>O(n)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That is a problem that can be solved using a </a:t>
            </a:r>
            <a:r>
              <a:rPr b="1" lang="en" sz="1400">
                <a:solidFill>
                  <a:srgbClr val="000000"/>
                </a:solidFill>
              </a:rPr>
              <a:t>Tally data structure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