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fb17ee9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fb17ee9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b17ee9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fb17ee9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b17ee9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b17ee9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fb17ee9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fb17ee9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b17ee91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fb17ee91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b17ee910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b17ee910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060f734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060f734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060f734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060f734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fb17ee91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fb17ee91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b17ee910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b17ee910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94c8c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94c8c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60f734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60f734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060f734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060f734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fb17ee91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fb17ee91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fb17ee91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fb17ee91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060f734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060f734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060f734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060f734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fb17ee910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fb17ee910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fb17ee91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fb17ee9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4c8ca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4c8ca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94c8ca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94c8ca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94c8ca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94c8ca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d94c8ca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d94c8ca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94c8ca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94c8ca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b17ee9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b17ee9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b17ee9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b17ee9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mrsic14/fm_index_and_burrows_wheel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70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Burrows-Wheeler transform and FM index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197075" y="4065250"/>
            <a:ext cx="40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Aleksandar Mršić, Luka Lončar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Tally structure</a:t>
            </a:r>
            <a:endParaRPr sz="2600"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many “i” characters </a:t>
            </a:r>
            <a:r>
              <a:rPr lang="en" sz="1400">
                <a:solidFill>
                  <a:srgbClr val="000000"/>
                </a:solidFill>
              </a:rPr>
              <a:t>occurred</a:t>
            </a:r>
            <a:r>
              <a:rPr lang="en" sz="1400">
                <a:solidFill>
                  <a:srgbClr val="000000"/>
                </a:solidFill>
              </a:rPr>
              <a:t> before the </a:t>
            </a:r>
            <a:r>
              <a:rPr lang="en" sz="1400">
                <a:solidFill>
                  <a:srgbClr val="000000"/>
                </a:solidFill>
              </a:rPr>
              <a:t>highlighted</a:t>
            </a:r>
            <a:r>
              <a:rPr lang="en" sz="1400">
                <a:solidFill>
                  <a:srgbClr val="000000"/>
                </a:solidFill>
              </a:rPr>
              <a:t> group?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Requires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1 lookup</a:t>
            </a:r>
            <a:r>
              <a:rPr lang="en" sz="1400">
                <a:solidFill>
                  <a:srgbClr val="000000"/>
                </a:solidFill>
              </a:rPr>
              <a:t> in the row above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method is fast</a:t>
            </a:r>
            <a:r>
              <a:rPr b="1" lang="en" sz="1400">
                <a:solidFill>
                  <a:srgbClr val="000000"/>
                </a:solidFill>
              </a:rPr>
              <a:t> O(1)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b="1" lang="en" sz="1400">
                <a:solidFill>
                  <a:srgbClr val="000000"/>
                </a:solidFill>
              </a:rPr>
              <a:t>but </a:t>
            </a:r>
            <a:r>
              <a:rPr b="1" lang="en" sz="1400">
                <a:solidFill>
                  <a:srgbClr val="000000"/>
                </a:solidFill>
              </a:rPr>
              <a:t>memory</a:t>
            </a:r>
            <a:r>
              <a:rPr b="1" lang="en" sz="1400">
                <a:solidFill>
                  <a:srgbClr val="000000"/>
                </a:solidFill>
              </a:rPr>
              <a:t> consuming</a:t>
            </a:r>
            <a:r>
              <a:rPr lang="en" sz="1400">
                <a:solidFill>
                  <a:srgbClr val="000000"/>
                </a:solidFill>
              </a:rPr>
              <a:t> which is solved using checkpoints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800" y="373875"/>
            <a:ext cx="1531925" cy="45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5554375" y="2488050"/>
            <a:ext cx="2511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6756550" y="206957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</a:t>
            </a:r>
            <a:r>
              <a:rPr lang="en" sz="2600"/>
              <a:t>Tally with Checkpoint</a:t>
            </a:r>
            <a:endParaRPr sz="2600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we store, for example, </a:t>
            </a:r>
            <a:r>
              <a:rPr lang="en" sz="1400">
                <a:solidFill>
                  <a:srgbClr val="000000"/>
                </a:solidFill>
              </a:rPr>
              <a:t>every</a:t>
            </a:r>
            <a:r>
              <a:rPr lang="en" sz="1400">
                <a:solidFill>
                  <a:srgbClr val="000000"/>
                </a:solidFill>
              </a:rPr>
              <a:t> x row we get less memory </a:t>
            </a:r>
            <a:r>
              <a:rPr lang="en" sz="1400">
                <a:solidFill>
                  <a:srgbClr val="000000"/>
                </a:solidFill>
              </a:rPr>
              <a:t>consumption</a:t>
            </a:r>
            <a:r>
              <a:rPr lang="en" sz="1400">
                <a:solidFill>
                  <a:srgbClr val="000000"/>
                </a:solidFill>
              </a:rPr>
              <a:t> and in the worst case O(x)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{8, 32,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2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/>
          <p:nvPr/>
        </p:nvSpPr>
        <p:spPr>
          <a:xfrm>
            <a:off x="5859498" y="1694725"/>
            <a:ext cx="2052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75" y="349375"/>
            <a:ext cx="1615425" cy="46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7061350" y="63152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588" y="999175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588" y="1346950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3450" y="4192625"/>
            <a:ext cx="352926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000" y="669575"/>
            <a:ext cx="295325" cy="42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Suffix Array </a:t>
            </a:r>
            <a:endParaRPr sz="2600"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to solve the offset problem?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Adding a </a:t>
            </a:r>
            <a:r>
              <a:rPr b="1" lang="en" sz="1400">
                <a:solidFill>
                  <a:srgbClr val="000000"/>
                </a:solidFill>
              </a:rPr>
              <a:t>Suffix Array with checkpoints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{4, 16,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6831225" y="730450"/>
            <a:ext cx="354900" cy="41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>
            <a:off x="6831200" y="10272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6831200" y="134702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6831200" y="17050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6824525" y="2063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6824525" y="2416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6831200" y="2770513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6831213" y="31070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6831225" y="34649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6824525" y="38058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6831200" y="41560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6824525" y="44969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057625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38131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745400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8906" y="245466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2801887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606" y="3842050"/>
            <a:ext cx="266146" cy="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6809350" y="297675"/>
            <a:ext cx="42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953525" y="618350"/>
            <a:ext cx="315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Results</a:t>
            </a:r>
            <a:endParaRPr sz="4300"/>
          </a:p>
        </p:txBody>
      </p:sp>
      <p:sp>
        <p:nvSpPr>
          <p:cNvPr id="270" name="Google Shape;270;p25"/>
          <p:cNvSpPr txBox="1"/>
          <p:nvPr/>
        </p:nvSpPr>
        <p:spPr>
          <a:xfrm>
            <a:off x="783725" y="1529350"/>
            <a:ext cx="749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Algorithm used in optimized bwt for this project is SAIS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SAIS provides an implementation of the induced sorting based suffix array construction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algorithm runs in O(n) worst-case time, and MAX(2n, 4k) worst-case extra working space, where n and k are the length of the input string and the number of alphabets.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Implementation is in C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0" y="211925"/>
            <a:ext cx="4139375" cy="4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25" y="211925"/>
            <a:ext cx="4603750" cy="4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75" y="1247825"/>
            <a:ext cx="8725200" cy="3690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82" name="Google Shape;282;p27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Common Carp search time</a:t>
            </a:r>
            <a:endParaRPr sz="2600"/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400">
                <a:solidFill>
                  <a:srgbClr val="073763"/>
                </a:solidFill>
              </a:rPr>
              <a:t>BWT</a:t>
            </a:r>
            <a:r>
              <a:rPr lang="en" sz="1400"/>
              <a:t> </a:t>
            </a:r>
            <a:r>
              <a:rPr lang="en" sz="1400">
                <a:solidFill>
                  <a:srgbClr val="073763"/>
                </a:solidFill>
              </a:rPr>
              <a:t>=</a:t>
            </a:r>
            <a:r>
              <a:rPr lang="en" sz="1400"/>
              <a:t> 32,327s    </a:t>
            </a:r>
            <a:r>
              <a:rPr lang="en" sz="1400">
                <a:solidFill>
                  <a:srgbClr val="073763"/>
                </a:solidFill>
              </a:rPr>
              <a:t>AGAAC:</a:t>
            </a:r>
            <a:r>
              <a:rPr lang="en" sz="1400"/>
              <a:t> 2,548ms (3966)  </a:t>
            </a:r>
            <a:r>
              <a:rPr lang="en" sz="1400">
                <a:solidFill>
                  <a:srgbClr val="073763"/>
                </a:solidFill>
              </a:rPr>
              <a:t>TCAAATC:</a:t>
            </a:r>
            <a:r>
              <a:rPr lang="en" sz="1400"/>
              <a:t> 1,309ms (2490)  </a:t>
            </a:r>
            <a:r>
              <a:rPr lang="en" sz="1400">
                <a:solidFill>
                  <a:srgbClr val="073763"/>
                </a:solidFill>
              </a:rPr>
              <a:t>TAACATCCAG:</a:t>
            </a:r>
            <a:r>
              <a:rPr lang="en" sz="1400"/>
              <a:t> ~0ms (39)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25" y="202975"/>
            <a:ext cx="7654149" cy="47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25" y="213625"/>
            <a:ext cx="7628301" cy="47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313025"/>
            <a:ext cx="8429250" cy="4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Coffea Arabica search time</a:t>
            </a:r>
            <a:endParaRPr sz="2600"/>
          </a:p>
        </p:txBody>
      </p:sp>
      <p:sp>
        <p:nvSpPr>
          <p:cNvPr id="304" name="Google Shape;304;p31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50">
                <a:solidFill>
                  <a:srgbClr val="073763"/>
                </a:solidFill>
              </a:rPr>
              <a:t>BWT =</a:t>
            </a:r>
            <a:r>
              <a:rPr lang="en" sz="1350"/>
              <a:t> 77,292s    </a:t>
            </a:r>
            <a:r>
              <a:rPr lang="en" sz="1350">
                <a:solidFill>
                  <a:srgbClr val="073763"/>
                </a:solidFill>
              </a:rPr>
              <a:t>ATGCATG:</a:t>
            </a:r>
            <a:r>
              <a:rPr lang="en" sz="1350"/>
              <a:t> 3,251ms (6529)  </a:t>
            </a:r>
            <a:r>
              <a:rPr lang="en" sz="1350">
                <a:solidFill>
                  <a:srgbClr val="073763"/>
                </a:solidFill>
              </a:rPr>
              <a:t>TCTCTCTA:</a:t>
            </a:r>
            <a:r>
              <a:rPr lang="en" sz="1350"/>
              <a:t> 0,643ms (1262)  </a:t>
            </a:r>
            <a:r>
              <a:rPr lang="en" sz="1350">
                <a:solidFill>
                  <a:srgbClr val="073763"/>
                </a:solidFill>
              </a:rPr>
              <a:t>TTCACTACTCTCA:</a:t>
            </a:r>
            <a:r>
              <a:rPr lang="en" sz="1350"/>
              <a:t> ~0ms (0)</a:t>
            </a:r>
            <a:br>
              <a:rPr lang="en" sz="1600"/>
            </a:br>
            <a:endParaRPr sz="1600"/>
          </a:p>
        </p:txBody>
      </p:sp>
      <p:pic>
        <p:nvPicPr>
          <p:cNvPr id="305" name="Google Shape;305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1231825"/>
            <a:ext cx="8716176" cy="36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3505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Reversible</a:t>
            </a:r>
            <a:r>
              <a:rPr i="1" lang="en" sz="1600"/>
              <a:t> permutation</a:t>
            </a:r>
            <a:r>
              <a:rPr lang="en" sz="1600"/>
              <a:t> of characters of a string, used originally for </a:t>
            </a:r>
            <a:r>
              <a:rPr lang="en" sz="1600"/>
              <a:t>compression and useful for fast searching substrings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few steps: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Define a string we want to compress and optionally add a dollar sign as a end of string character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 all of the permutations for that string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Sort the </a:t>
            </a:r>
            <a:r>
              <a:rPr lang="en" sz="1600"/>
              <a:t>permutations by alphabetical order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Take the last column of the sorted permutations to get the BWT string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0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Burrows-Wheeler Transform?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50" y="194125"/>
            <a:ext cx="7672149" cy="47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25" y="207688"/>
            <a:ext cx="7646550" cy="47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99825"/>
            <a:ext cx="8755050" cy="474385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1258125"/>
            <a:ext cx="8747451" cy="3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Mus Pahari</a:t>
            </a:r>
            <a:r>
              <a:rPr lang="en" sz="2600"/>
              <a:t> search time</a:t>
            </a:r>
            <a:endParaRPr sz="2600"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00">
                <a:solidFill>
                  <a:srgbClr val="073763"/>
                </a:solidFill>
              </a:rPr>
              <a:t>BWT =</a:t>
            </a:r>
            <a:r>
              <a:rPr lang="en" sz="1300"/>
              <a:t> 222,536s    </a:t>
            </a:r>
            <a:r>
              <a:rPr lang="en" sz="1300">
                <a:solidFill>
                  <a:srgbClr val="073763"/>
                </a:solidFill>
              </a:rPr>
              <a:t>ATGCATG:</a:t>
            </a:r>
            <a:r>
              <a:rPr lang="en" sz="1300"/>
              <a:t> 23,436ms (43200)  </a:t>
            </a:r>
            <a:r>
              <a:rPr lang="en" sz="1300">
                <a:solidFill>
                  <a:srgbClr val="073763"/>
                </a:solidFill>
              </a:rPr>
              <a:t>CTCTCTA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6,211ms (10237)  </a:t>
            </a:r>
            <a:r>
              <a:rPr lang="en" sz="1300">
                <a:solidFill>
                  <a:srgbClr val="073763"/>
                </a:solidFill>
              </a:rPr>
              <a:t>TCACTACTCTCA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~0ms (8)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5" y="188875"/>
            <a:ext cx="7707426" cy="47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12" y="232175"/>
            <a:ext cx="7567374" cy="4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211625"/>
            <a:ext cx="8740074" cy="4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619250" y="3256600"/>
            <a:ext cx="768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Link to the Git repository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1545800" y="1572400"/>
            <a:ext cx="583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 for your attention 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40425" y="5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</a:t>
            </a:r>
            <a:r>
              <a:rPr lang="en" sz="2600"/>
              <a:t> “</a:t>
            </a:r>
            <a:r>
              <a:rPr lang="en" sz="2600"/>
              <a:t>mississippi</a:t>
            </a:r>
            <a:r>
              <a:rPr lang="en" sz="2600"/>
              <a:t>”</a:t>
            </a:r>
            <a:endParaRPr sz="26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00" y="1329675"/>
            <a:ext cx="13430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075" y="1329675"/>
            <a:ext cx="13620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200" y="1334438"/>
            <a:ext cx="17811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0200" y="1334450"/>
            <a:ext cx="12573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Compression</a:t>
            </a:r>
            <a:endParaRPr sz="26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65575" y="11686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same characters tend to appear in runs or very close to </a:t>
            </a:r>
            <a:r>
              <a:rPr lang="en" sz="1600"/>
              <a:t>previous</a:t>
            </a:r>
            <a:r>
              <a:rPr lang="en" sz="1600"/>
              <a:t> </a:t>
            </a:r>
            <a:r>
              <a:rPr lang="en" sz="1600"/>
              <a:t>occurrences</a:t>
            </a:r>
            <a:r>
              <a:rPr lang="en" sz="1600"/>
              <a:t>. In the following example we will demonstrate this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765575" y="3447400"/>
            <a:ext cx="740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 we can see there are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recurring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letters and can be compressed. The highlighted part of this string would compress to “2B2b5eah2ih5tu”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75" y="2077825"/>
            <a:ext cx="7465499" cy="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75" y="2733375"/>
            <a:ext cx="4777400" cy="4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3897800" y="2826250"/>
            <a:ext cx="1660800" cy="21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Problem?</a:t>
            </a:r>
            <a:endParaRPr sz="2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65575" y="1168600"/>
            <a:ext cx="7505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there is a problem with this way of computing the BWT - storing all the permutations and sorting them consumes too much memory and is </a:t>
            </a:r>
            <a:r>
              <a:rPr lang="en" sz="1600"/>
              <a:t>impossible</a:t>
            </a:r>
            <a:r>
              <a:rPr lang="en" sz="1600"/>
              <a:t> with very big files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1 file </a:t>
            </a:r>
            <a:r>
              <a:rPr lang="en" sz="1600"/>
              <a:t>size 150MB </a:t>
            </a:r>
            <a:r>
              <a:rPr lang="en" sz="1600"/>
              <a:t>with 2 </a:t>
            </a:r>
            <a:r>
              <a:rPr lang="en" sz="1600"/>
              <a:t>million</a:t>
            </a:r>
            <a:r>
              <a:rPr lang="en" sz="1600"/>
              <a:t> </a:t>
            </a:r>
            <a:r>
              <a:rPr lang="en" sz="1600"/>
              <a:t>characters</a:t>
            </a:r>
            <a:r>
              <a:rPr lang="en" sz="1600"/>
              <a:t>. There are at least 2 </a:t>
            </a:r>
            <a:r>
              <a:rPr lang="en" sz="1600"/>
              <a:t>million</a:t>
            </a:r>
            <a:r>
              <a:rPr lang="en" sz="1600"/>
              <a:t> permutations and we get 2 </a:t>
            </a:r>
            <a:r>
              <a:rPr lang="en" sz="1600"/>
              <a:t>million</a:t>
            </a:r>
            <a:r>
              <a:rPr lang="en" sz="1600"/>
              <a:t> * 150 MB = too much memory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Optimization FM Index</a:t>
            </a:r>
            <a:endParaRPr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68425" y="10162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An index combined with BWT with a few more data structures: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 and L columns which are the core of the BWT structure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Tally data structure with checkpoints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 data structure with checkpoints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850" y="2217801"/>
            <a:ext cx="2800024" cy="2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375" y="2323425"/>
            <a:ext cx="702450" cy="2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618125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618113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831550" y="1050000"/>
            <a:ext cx="2664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969600" y="1049875"/>
            <a:ext cx="3429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19"/>
          <p:cNvCxnSpPr>
            <a:stCxn id="178" idx="3"/>
            <a:endCxn id="179" idx="1"/>
          </p:cNvCxnSpPr>
          <p:nvPr/>
        </p:nvCxnSpPr>
        <p:spPr>
          <a:xfrm>
            <a:off x="5097950" y="1734750"/>
            <a:ext cx="187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753275" y="1156550"/>
            <a:ext cx="373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we are only storing the F and L columns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to query substrings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4846750" y="3477200"/>
            <a:ext cx="327600" cy="13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>
            <a:stCxn id="191" idx="1"/>
            <a:endCxn id="192" idx="3"/>
          </p:cNvCxnSpPr>
          <p:nvPr/>
        </p:nvCxnSpPr>
        <p:spPr>
          <a:xfrm flipH="1">
            <a:off x="5174300" y="1769000"/>
            <a:ext cx="1810500" cy="23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977200" y="3560875"/>
            <a:ext cx="296700" cy="126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000025" y="4169575"/>
            <a:ext cx="2130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>
            <a:stCxn id="192" idx="3"/>
          </p:cNvCxnSpPr>
          <p:nvPr/>
        </p:nvCxnSpPr>
        <p:spPr>
          <a:xfrm>
            <a:off x="5174350" y="4131200"/>
            <a:ext cx="17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3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6537275" y="8700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838225" y="4207625"/>
            <a:ext cx="2130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601275" y="1057625"/>
            <a:ext cx="409800" cy="135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1"/>
          <p:cNvCxnSpPr>
            <a:stCxn id="206" idx="1"/>
            <a:endCxn id="207" idx="3"/>
          </p:cNvCxnSpPr>
          <p:nvPr/>
        </p:nvCxnSpPr>
        <p:spPr>
          <a:xfrm rot="10800000">
            <a:off x="6011225" y="1735025"/>
            <a:ext cx="1827000" cy="27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5388225" y="1065225"/>
            <a:ext cx="15300" cy="13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 txBox="1"/>
          <p:nvPr/>
        </p:nvSpPr>
        <p:spPr>
          <a:xfrm>
            <a:off x="4943363" y="149132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O(n)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is a problem with this method?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Scanning</a:t>
            </a:r>
            <a:r>
              <a:rPr lang="en" sz="1400">
                <a:solidFill>
                  <a:srgbClr val="000000"/>
                </a:solidFill>
              </a:rPr>
              <a:t> through the set of potential next characters </a:t>
            </a:r>
            <a:r>
              <a:rPr b="1" lang="en" sz="1400">
                <a:solidFill>
                  <a:srgbClr val="000000"/>
                </a:solidFill>
              </a:rPr>
              <a:t>is not efficient</a:t>
            </a:r>
            <a:r>
              <a:rPr lang="en" sz="1400">
                <a:solidFill>
                  <a:srgbClr val="000000"/>
                </a:solidFill>
              </a:rPr>
              <a:t> as it could be - </a:t>
            </a:r>
            <a:r>
              <a:rPr b="1" lang="en" sz="1400">
                <a:solidFill>
                  <a:srgbClr val="000000"/>
                </a:solidFill>
              </a:rPr>
              <a:t>O(n)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That is a problem that can be solved using a </a:t>
            </a:r>
            <a:r>
              <a:rPr b="1" lang="en" sz="1400">
                <a:solidFill>
                  <a:srgbClr val="000000"/>
                </a:solidFill>
              </a:rPr>
              <a:t>Tally data structure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