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8229600" cx="14630400"/>
  <p:notesSz cx="8229600" cy="14630400"/>
  <p:embeddedFontLst>
    <p:embeddedFont>
      <p:font typeface="Corben"/>
      <p:regular r:id="rId21"/>
      <p:bold r:id="rId22"/>
    </p:embeddedFont>
    <p:embeddedFont>
      <p:font typeface="Nobil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VqlMoVrnvDn6b6P95XcrpiSJ0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A3642C-5800-4930-AE8E-6EC420D92504}">
  <a:tblStyle styleId="{D9A3642C-5800-4930-AE8E-6EC420D9250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rben-bold.fntdata"/><Relationship Id="rId21" Type="http://schemas.openxmlformats.org/officeDocument/2006/relationships/font" Target="fonts/Corben-regular.fntdata"/><Relationship Id="rId24" Type="http://schemas.openxmlformats.org/officeDocument/2006/relationships/font" Target="fonts/Nobile-bold.fntdata"/><Relationship Id="rId23" Type="http://schemas.openxmlformats.org/officeDocument/2006/relationships/font" Target="fonts/Nobil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obile-boldItalic.fntdata"/><Relationship Id="rId25" Type="http://schemas.openxmlformats.org/officeDocument/2006/relationships/font" Target="fonts/Nobile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Carlos</a:t>
            </a:r>
            <a:endParaRPr/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Google Shape;22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Carlos</a:t>
            </a:r>
            <a:endParaRPr/>
          </a:p>
        </p:txBody>
      </p:sp>
      <p:sp>
        <p:nvSpPr>
          <p:cNvPr id="23" name="Google Shape;23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" name="Google Shape;31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Carlos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-273050" y="1828800"/>
            <a:ext cx="8775700" cy="493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Carlos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Carlos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Amy</a:t>
            </a:r>
            <a:endParaRPr/>
          </a:p>
        </p:txBody>
      </p:sp>
      <p:sp>
        <p:nvSpPr>
          <p:cNvPr id="82" name="Google Shape;82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Amy</a:t>
            </a:r>
            <a:endParaRPr/>
          </a:p>
        </p:txBody>
      </p:sp>
      <p:sp>
        <p:nvSpPr>
          <p:cNvPr id="91" name="Google Shape;91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Amy</a:t>
            </a:r>
            <a:endParaRPr/>
          </a:p>
        </p:txBody>
      </p:sp>
      <p:sp>
        <p:nvSpPr>
          <p:cNvPr id="117" name="Google Shape;117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Amy</a:t>
            </a:r>
            <a:endParaRPr/>
          </a:p>
        </p:txBody>
      </p:sp>
      <p:sp>
        <p:nvSpPr>
          <p:cNvPr id="135" name="Google Shape;135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download.packt.com/free-ebook/9781801072328" TargetMode="External"/><Relationship Id="rId10" Type="http://schemas.openxmlformats.org/officeDocument/2006/relationships/hyperlink" Target="https://datasetsearch.research.google.com/" TargetMode="External"/><Relationship Id="rId13" Type="http://schemas.openxmlformats.org/officeDocument/2006/relationships/hyperlink" Target="https://yaakovbressler.medium.com/opening-the-stage-door-for-big-data-in-broadway-20ca3e35a274" TargetMode="External"/><Relationship Id="rId12" Type="http://schemas.openxmlformats.org/officeDocument/2006/relationships/hyperlink" Target="https://opencagedata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www.broadwayleague.com/research/statistics-broadway-nyc/" TargetMode="External"/><Relationship Id="rId9" Type="http://schemas.openxmlformats.org/officeDocument/2006/relationships/hyperlink" Target="https://colab.research.google.com/" TargetMode="External"/><Relationship Id="rId15" Type="http://schemas.openxmlformats.org/officeDocument/2006/relationships/hyperlink" Target="https://www.storytellingwithdata.com/books" TargetMode="External"/><Relationship Id="rId14" Type="http://schemas.openxmlformats.org/officeDocument/2006/relationships/hyperlink" Target="https://www.python.org/" TargetMode="External"/><Relationship Id="rId5" Type="http://schemas.openxmlformats.org/officeDocument/2006/relationships/hyperlink" Target="https://www.broadwayleague.com/static/user/admin/media/statistics_broadway_2022-2023_5-season-detail.pdf" TargetMode="External"/><Relationship Id="rId6" Type="http://schemas.openxmlformats.org/officeDocument/2006/relationships/hyperlink" Target="https://chat.openai.com/" TargetMode="External"/><Relationship Id="rId7" Type="http://schemas.openxmlformats.org/officeDocument/2006/relationships/hyperlink" Target="https://corgis-edu.github.io/corgis/csv/broadway/" TargetMode="External"/><Relationship Id="rId8" Type="http://schemas.openxmlformats.org/officeDocument/2006/relationships/hyperlink" Target="https://geojson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acrobat.adobe.com/id/urn:aaid:sc:us:689f62b3-c5ee-47bb-9cc5-5efb97d5a94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625180" y="938570"/>
            <a:ext cx="7477601" cy="95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6036"/>
              <a:buFont typeface="Corben"/>
              <a:buNone/>
            </a:pPr>
            <a:r>
              <a:rPr lang="en-US" sz="6036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Is “Show Business” </a:t>
            </a:r>
            <a:endParaRPr/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6036"/>
              <a:buFont typeface="Corben"/>
              <a:buNone/>
            </a:pPr>
            <a:r>
              <a:rPr lang="en-US" sz="6036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Big Business?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200"/>
              <a:buFont typeface="Corben"/>
              <a:buNone/>
            </a:pPr>
            <a:r>
              <a:rPr lang="en-US" sz="32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An investigation of data analytics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200"/>
              <a:buFont typeface="Corben"/>
              <a:buNone/>
            </a:pPr>
            <a:r>
              <a:rPr lang="en-US" sz="32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as applied to Broadway theaters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833199" y="3977521"/>
            <a:ext cx="7477601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33199" y="4582835"/>
            <a:ext cx="7477601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400"/>
              <a:buFont typeface="Nobile"/>
              <a:buNone/>
            </a:pPr>
            <a:r>
              <a:rPr lang="en-US" sz="24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CAP 1788: Term Project</a:t>
            </a:r>
            <a:endParaRPr/>
          </a:p>
          <a:p>
            <a:pPr indent="0" lvl="0" marL="0" marR="0" rtl="0" algn="r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400"/>
              <a:buFont typeface="Nobile"/>
              <a:buNone/>
            </a:pPr>
            <a:r>
              <a:rPr lang="en-US" sz="24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Carlos Gomez</a:t>
            </a:r>
            <a:endParaRPr/>
          </a:p>
          <a:p>
            <a:pPr indent="0" lvl="0" marL="0" marR="0" rtl="0" algn="r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400"/>
              <a:buFont typeface="Nobile"/>
              <a:buNone/>
            </a:pPr>
            <a:r>
              <a:rPr lang="en-US" sz="24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Amy Rubinson</a:t>
            </a:r>
            <a:endParaRPr/>
          </a:p>
          <a:p>
            <a:pPr indent="0" lvl="0" marL="0" marR="0" rtl="0" algn="r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400"/>
              <a:buFont typeface="Nobile"/>
              <a:buNone/>
            </a:pPr>
            <a:r>
              <a:rPr lang="en-US" sz="24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Spring 2024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833199" y="5188148"/>
            <a:ext cx="7477601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map of a city&#10;&#10;Description automatically generated" id="18" name="Google Shape;1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7960" y="148471"/>
            <a:ext cx="5485279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13059509" y="7806571"/>
            <a:ext cx="1570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30 sec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/>
          <p:nvPr/>
        </p:nvSpPr>
        <p:spPr>
          <a:xfrm>
            <a:off x="0" y="0"/>
            <a:ext cx="14630400" cy="8576787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508354" y="407111"/>
            <a:ext cx="12690765" cy="6054438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5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Broadway League: Internet Broadway Database:  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https://www.broadwayleague.com/research/statistics-broadway-nyc/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Broadway League: Sample Metrics Report (2018-2023): /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https://www.broadwayleague.com/static/user/admin/media/statistics_broadway_2022-2023_5-season-detail.pdf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 GPT-4: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https://chat.openai.com/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presentations—Professor Ralph, Spring 2024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https://corgis-edu.github.io/corgis/csv/broadway/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GeoJSON Forman (with technical links):  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https://geojson.org/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Colabs: 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Dataset Search::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https://datasetsearch.research.google.com/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Tableau 2022, By Joshua N. Milligan: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https://download.packt.com/free-ebook/9781801072328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Cage: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https://opencagedata.com/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 the Stage Door for Big Data in Broadway — Building Databases from unstructured text:  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https://yaakovbressler.medium.com/opening-the-stage-door-for-big-data-in-broadway-20ca3e35a274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https://www.python.org/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Storytelling with Data: A Data Visualization Guide for Business Professionals 1st Edition, by Cole Nussbaumer Knaflic: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https://www.storytellingwithdata.com/books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12592405" y="8097919"/>
            <a:ext cx="203799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5 min 45 sec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/>
          <p:nvPr/>
        </p:nvSpPr>
        <p:spPr>
          <a:xfrm>
            <a:off x="0" y="347187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2037993" y="3767614"/>
            <a:ext cx="555498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374"/>
              <a:buFont typeface="Corben"/>
              <a:buNone/>
            </a:pPr>
            <a:r>
              <a:rPr lang="en-US" sz="4374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Q &amp; A </a:t>
            </a:r>
            <a:endParaRPr/>
          </a:p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374"/>
              <a:buFont typeface="Corben"/>
              <a:buNone/>
            </a:pPr>
            <a:r>
              <a:rPr lang="en-US" sz="4374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Details</a:t>
            </a:r>
            <a:endParaRPr sz="4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/>
          <p:nvPr/>
        </p:nvSpPr>
        <p:spPr>
          <a:xfrm>
            <a:off x="2037993" y="1162764"/>
            <a:ext cx="555498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374"/>
              <a:buFont typeface="Corben"/>
              <a:buNone/>
            </a:pPr>
            <a:r>
              <a:rPr lang="en-US" sz="4374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Raw Dataset</a:t>
            </a:r>
            <a:endParaRPr sz="4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2037993" y="2301478"/>
            <a:ext cx="10554414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spreadsheet&#10;&#10;Description automatically generated" id="168" name="Google Shape;1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1961539"/>
            <a:ext cx="14630400" cy="6374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>
            <a:off x="339826" y="277850"/>
            <a:ext cx="42189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374"/>
              <a:buFont typeface="Corben"/>
              <a:buNone/>
            </a:pPr>
            <a:r>
              <a:rPr lang="en-US" sz="4374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Preprocessing </a:t>
            </a:r>
            <a:endParaRPr/>
          </a:p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374"/>
              <a:buFont typeface="Corben"/>
              <a:buNone/>
            </a:pPr>
            <a:r>
              <a:rPr lang="en-US" sz="4374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in Excel </a:t>
            </a:r>
            <a:endParaRPr sz="4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spreadsheet&#10;&#10;Description automatically generated" id="177" name="Google Shape;17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795703"/>
            <a:ext cx="9191501" cy="5433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spreadsheet&#10;&#10;Description automatically generated" id="178" name="Google Shape;17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857" y="0"/>
            <a:ext cx="9088543" cy="4657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9553100" y="319400"/>
            <a:ext cx="4480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374"/>
              <a:buFont typeface="Corben"/>
              <a:buNone/>
            </a:pPr>
            <a:r>
              <a:rPr lang="en-US" sz="4374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Preprocessing </a:t>
            </a:r>
            <a:endParaRPr/>
          </a:p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74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in Python: CODE for </a:t>
            </a:r>
            <a:endParaRPr sz="400"/>
          </a:p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74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Geocoding “Address” </a:t>
            </a:r>
            <a:endParaRPr sz="3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 program&#10;&#10;Description automatically generated" id="187" name="Google Shape;18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168" y="0"/>
            <a:ext cx="9332517" cy="4475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code&#10;&#10;Description automatically generated" id="188" name="Google Shape;18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7623" y="2759771"/>
            <a:ext cx="8060131" cy="573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4" name="Google Shape;1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2037993" y="1162764"/>
            <a:ext cx="555498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374"/>
              <a:buFont typeface="Corben"/>
              <a:buNone/>
            </a:pPr>
            <a:r>
              <a:rPr lang="en-US" sz="4374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Final Dataset</a:t>
            </a:r>
            <a:endParaRPr sz="4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2037993" y="2301478"/>
            <a:ext cx="10554414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spreadsheet&#10;&#10;Description automatically generated" id="198" name="Google Shape;1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113819"/>
            <a:ext cx="14585522" cy="584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" name="Google Shape;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0" y="2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2037992" y="1263491"/>
            <a:ext cx="7410807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800"/>
              <a:buFont typeface="Corben"/>
              <a:buNone/>
            </a:pPr>
            <a:r>
              <a:rPr lang="en-US" sz="48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Topic and Guiding Questions</a:t>
            </a:r>
            <a:endParaRPr/>
          </a:p>
          <a:p>
            <a:pPr indent="0" lvl="0" marL="0" marR="0" rtl="0" algn="l">
              <a:lnSpc>
                <a:spcPct val="151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1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“Show Business” big business? </a:t>
            </a:r>
            <a:endParaRPr/>
          </a:p>
          <a:p>
            <a:pPr indent="0" lvl="0" marL="0" marR="0" rtl="0" algn="l">
              <a:lnSpc>
                <a:spcPct val="151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9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were the KPIs in 2015?</a:t>
            </a:r>
            <a:endParaRPr/>
          </a:p>
          <a:p>
            <a:pPr indent="-457200" lvl="0" marL="457200" marR="0" rtl="0" algn="l">
              <a:lnSpc>
                <a:spcPct val="19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Broadway shows were the greatest* in a specified time period?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Greatest is defined within each visual, and includes consideration of gross revenue, average ticket price, number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tickets sold, percent of seats filled, and total number of performances. </a:t>
            </a:r>
            <a:endParaRPr/>
          </a:p>
        </p:txBody>
      </p:sp>
      <p:sp>
        <p:nvSpPr>
          <p:cNvPr id="28" name="Google Shape;28;p2"/>
          <p:cNvSpPr txBox="1"/>
          <p:nvPr/>
        </p:nvSpPr>
        <p:spPr>
          <a:xfrm>
            <a:off x="13059509" y="7806571"/>
            <a:ext cx="1570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1 min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" name="Google Shape;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2037993" y="1993225"/>
            <a:ext cx="6950988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374"/>
              <a:buFont typeface="Corben"/>
              <a:buNone/>
            </a:pPr>
            <a:r>
              <a:rPr lang="en-US" sz="4374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Broadway By the Numbers</a:t>
            </a:r>
            <a:endParaRPr sz="4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D2D9F9"/>
          </a:solidFill>
          <a:ln cap="flat" cmpd="sng" w="952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2238732" y="3347204"/>
            <a:ext cx="98465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624"/>
              <a:buFont typeface="Corben"/>
              <a:buNone/>
            </a:pPr>
            <a:r>
              <a:rPr lang="en-US" sz="2624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1</a:t>
            </a:r>
            <a:endParaRPr sz="26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944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3600"/>
              <a:buFont typeface="Corben"/>
              <a:buNone/>
            </a:pPr>
            <a:r>
              <a:rPr lang="en-US" sz="36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$1.578 Billion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800"/>
              <a:buFont typeface="Nobile"/>
              <a:buNone/>
            </a:pPr>
            <a:r>
              <a:rPr lang="en-US" sz="28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Gross earnings for the 2022-23 Broadway season.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D2D9F9"/>
          </a:solidFill>
          <a:ln cap="flat" cmpd="sng" w="952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7589282" y="3347204"/>
            <a:ext cx="173831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624"/>
              <a:buFont typeface="Corben"/>
              <a:buNone/>
            </a:pPr>
            <a:r>
              <a:rPr lang="en-US" sz="2624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2</a:t>
            </a:r>
            <a:endParaRPr sz="26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944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3600"/>
              <a:buFont typeface="Corben"/>
              <a:buNone/>
            </a:pPr>
            <a:r>
              <a:rPr lang="en-US" sz="36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12.28 Million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8148399" y="3862268"/>
            <a:ext cx="4444008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800"/>
              <a:buFont typeface="Nobile"/>
              <a:buNone/>
            </a:pPr>
            <a:r>
              <a:rPr lang="en-US" sz="28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Total attendance for the </a:t>
            </a:r>
            <a:endParaRPr/>
          </a:p>
          <a:p>
            <a:pPr indent="0" lvl="0" marL="0" marR="0" rtl="0" algn="l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800"/>
              <a:buFont typeface="Nobile"/>
              <a:buNone/>
            </a:pPr>
            <a:r>
              <a:rPr lang="en-US" sz="28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2022-23 season.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D2D9F9"/>
          </a:solidFill>
          <a:ln cap="flat" cmpd="sng" w="952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2194322" y="5010507"/>
            <a:ext cx="18716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624"/>
              <a:buFont typeface="Corben"/>
              <a:buNone/>
            </a:pPr>
            <a:r>
              <a:rPr lang="en-US" sz="2624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3</a:t>
            </a:r>
            <a:endParaRPr sz="26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944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3600"/>
              <a:buFont typeface="Corben"/>
              <a:buNone/>
            </a:pPr>
            <a:r>
              <a:rPr lang="en-US" sz="36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$4.3 Million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800"/>
              <a:buFont typeface="Nobile"/>
              <a:buNone/>
            </a:pPr>
            <a:r>
              <a:rPr lang="en-US" sz="28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Highest single-week gross by The Lion King in 2023.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D2D9F9"/>
          </a:solidFill>
          <a:ln cap="flat" cmpd="sng" w="952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7591544" y="5010507"/>
            <a:ext cx="16942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624"/>
              <a:buFont typeface="Corben"/>
              <a:buNone/>
            </a:pPr>
            <a:r>
              <a:rPr lang="en-US" sz="2624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4</a:t>
            </a:r>
            <a:endParaRPr sz="26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944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3600"/>
              <a:buFont typeface="Corben"/>
              <a:buNone/>
            </a:pPr>
            <a:r>
              <a:rPr lang="en-US" sz="36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$238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800"/>
              <a:buFont typeface="Nobile"/>
              <a:buNone/>
            </a:pPr>
            <a:r>
              <a:rPr lang="en-US" sz="28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Highest average ticket price for Merrily We Roll Along.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map&#10;&#10;Description automatically generated" id="53" name="Google Shape;5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4" y="-1"/>
            <a:ext cx="14622055" cy="82342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"/>
          <p:cNvSpPr txBox="1"/>
          <p:nvPr/>
        </p:nvSpPr>
        <p:spPr>
          <a:xfrm>
            <a:off x="12592407" y="7830017"/>
            <a:ext cx="203799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1 min 30 sec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/>
          <p:nvPr/>
        </p:nvSpPr>
        <p:spPr>
          <a:xfrm>
            <a:off x="1828" y="0"/>
            <a:ext cx="1462674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12592407" y="7830017"/>
            <a:ext cx="203799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1 min 45 sec</a:t>
            </a:r>
            <a:endParaRPr/>
          </a:p>
        </p:txBody>
      </p:sp>
      <p:pic>
        <p:nvPicPr>
          <p:cNvPr id="61" name="Google Shape;6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05" y="0"/>
            <a:ext cx="9669991" cy="82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2037993" y="2058233"/>
            <a:ext cx="10301764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374"/>
              <a:buFont typeface="Corben"/>
              <a:buNone/>
            </a:pPr>
            <a:r>
              <a:rPr lang="en-US" sz="4374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Optimizing Ticket Pricing and Capacity</a:t>
            </a:r>
            <a:endParaRPr sz="4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0" name="Google Shape;7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5818" y="4085622"/>
            <a:ext cx="3518060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5"/>
          <p:cNvSpPr/>
          <p:nvPr/>
        </p:nvSpPr>
        <p:spPr>
          <a:xfrm>
            <a:off x="1815813" y="5077024"/>
            <a:ext cx="3073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187"/>
              <a:buFont typeface="Corben"/>
              <a:buNone/>
            </a:pPr>
            <a:r>
              <a:rPr lang="en-US" sz="2187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Historical Data Analysis</a:t>
            </a:r>
            <a:endParaRPr sz="21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2260163" y="5246489"/>
            <a:ext cx="3073718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3" name="Google Shape;7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9777" y="4085622"/>
            <a:ext cx="3518179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/>
          <p:nvPr/>
        </p:nvSpPr>
        <p:spPr>
          <a:xfrm>
            <a:off x="5651960" y="5077099"/>
            <a:ext cx="3073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187"/>
              <a:buFont typeface="Corben"/>
              <a:buNone/>
            </a:pPr>
            <a:r>
              <a:rPr lang="en-US" sz="2187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Dynamic Pricing Strategies </a:t>
            </a:r>
            <a:endParaRPr sz="21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5778222" y="5246489"/>
            <a:ext cx="3073837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6" name="Google Shape;7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68192" y="4085622"/>
            <a:ext cx="3518179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/>
          <p:nvPr/>
        </p:nvSpPr>
        <p:spPr>
          <a:xfrm>
            <a:off x="9296400" y="5077036"/>
            <a:ext cx="3073800" cy="15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187"/>
              <a:buFont typeface="Corben"/>
              <a:buNone/>
            </a:pPr>
            <a:r>
              <a:rPr lang="en-US" sz="2187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Optimize Revenue per Total Seats = </a:t>
            </a:r>
            <a:endParaRPr/>
          </a:p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sz="2187">
              <a:solidFill>
                <a:srgbClr val="404155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87"/>
              <a:buFont typeface="Corben"/>
              <a:buNone/>
            </a:pPr>
            <a:r>
              <a:rPr lang="en-US" sz="2187">
                <a:solidFill>
                  <a:schemeClr val="accent1"/>
                </a:solidFill>
                <a:latin typeface="Corben"/>
                <a:ea typeface="Corben"/>
                <a:cs typeface="Corben"/>
                <a:sym typeface="Corben"/>
              </a:rPr>
              <a:t>Increased Profits</a:t>
            </a:r>
            <a:endParaRPr sz="2187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12592407" y="7830017"/>
            <a:ext cx="203799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2 min 15 sec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2037993" y="3767614"/>
            <a:ext cx="567821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374"/>
              <a:buFont typeface="Corben"/>
              <a:buNone/>
            </a:pPr>
            <a:r>
              <a:rPr lang="en-US" sz="4374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Dashboard and Demo</a:t>
            </a:r>
            <a:endParaRPr sz="4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6"/>
          <p:cNvSpPr txBox="1"/>
          <p:nvPr/>
        </p:nvSpPr>
        <p:spPr>
          <a:xfrm>
            <a:off x="12592407" y="7830017"/>
            <a:ext cx="203799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4 min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/>
          <p:nvPr/>
        </p:nvSpPr>
        <p:spPr>
          <a:xfrm>
            <a:off x="0" y="-11721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2037993" y="1263491"/>
            <a:ext cx="555498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374"/>
              <a:buFont typeface="Corben"/>
              <a:buNone/>
            </a:pPr>
            <a:r>
              <a:rPr lang="en-US" sz="4374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Preprocessing </a:t>
            </a:r>
            <a:endParaRPr sz="4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7293054" y="2402205"/>
            <a:ext cx="44410" cy="4563785"/>
          </a:xfrm>
          <a:prstGeom prst="roundRect">
            <a:avLst>
              <a:gd fmla="val 225151" name="adj"/>
            </a:avLst>
          </a:prstGeom>
          <a:solidFill>
            <a:srgbClr val="B8BF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6287631" y="2803505"/>
            <a:ext cx="777597" cy="44410"/>
          </a:xfrm>
          <a:prstGeom prst="roundRect">
            <a:avLst>
              <a:gd fmla="val 225151" name="adj"/>
            </a:avLst>
          </a:prstGeom>
          <a:solidFill>
            <a:srgbClr val="B8BF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7065228" y="2575798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D2D9F9"/>
          </a:solidFill>
          <a:ln cap="flat" cmpd="sng" w="952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7265968" y="2617470"/>
            <a:ext cx="98465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624"/>
              <a:buFont typeface="Corben"/>
              <a:buNone/>
            </a:pPr>
            <a:r>
              <a:rPr lang="en-US" sz="2624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1</a:t>
            </a:r>
            <a:endParaRPr sz="26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3315653" y="2624376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5437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200"/>
              <a:buFont typeface="Corben"/>
              <a:buNone/>
            </a:pPr>
            <a:r>
              <a:rPr lang="en-US" sz="32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Raw Dataset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1643275" y="3434100"/>
            <a:ext cx="4290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400"/>
              <a:buFont typeface="Nobile"/>
              <a:buNone/>
            </a:pPr>
            <a:r>
              <a:rPr lang="en-US" sz="18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A flat CSV table from 1990-2015 with limited scope</a:t>
            </a:r>
            <a:r>
              <a:rPr lang="en-US" sz="24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7565172" y="3914358"/>
            <a:ext cx="777597" cy="44410"/>
          </a:xfrm>
          <a:prstGeom prst="roundRect">
            <a:avLst>
              <a:gd fmla="val 225151" name="adj"/>
            </a:avLst>
          </a:prstGeom>
          <a:solidFill>
            <a:srgbClr val="B8BF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7065228" y="3686651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D2D9F9"/>
          </a:solidFill>
          <a:ln cap="flat" cmpd="sng" w="952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7228225" y="3728323"/>
            <a:ext cx="173831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624"/>
              <a:buFont typeface="Corben"/>
              <a:buNone/>
            </a:pPr>
            <a:r>
              <a:rPr lang="en-US" sz="2624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2</a:t>
            </a:r>
            <a:endParaRPr sz="26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8537249" y="3735225"/>
            <a:ext cx="3270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437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200"/>
              <a:buFont typeface="Corben"/>
              <a:buNone/>
            </a:pPr>
            <a:r>
              <a:rPr lang="en-US" sz="32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Data Structure Issues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8342774" y="4841800"/>
            <a:ext cx="45252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400"/>
              <a:buFont typeface="Nobile"/>
              <a:buNone/>
            </a:pPr>
            <a:r>
              <a:rPr lang="en-US" sz="18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Normalization, standardization, missing time series, incomplete reporting, redundancies, white space.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6287631" y="5020925"/>
            <a:ext cx="777597" cy="44410"/>
          </a:xfrm>
          <a:prstGeom prst="roundRect">
            <a:avLst>
              <a:gd fmla="val 225151" name="adj"/>
            </a:avLst>
          </a:prstGeom>
          <a:solidFill>
            <a:srgbClr val="B8BF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7065228" y="4793218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D2D9F9"/>
          </a:solidFill>
          <a:ln cap="flat" cmpd="sng" w="952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7221557" y="4834890"/>
            <a:ext cx="18716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624"/>
              <a:buFont typeface="Corben"/>
              <a:buNone/>
            </a:pPr>
            <a:r>
              <a:rPr lang="en-US" sz="2624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3</a:t>
            </a:r>
            <a:endParaRPr sz="26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2560274" y="4841800"/>
            <a:ext cx="3532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543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3200"/>
              <a:buFont typeface="Corben"/>
              <a:buNone/>
            </a:pPr>
            <a:r>
              <a:rPr lang="en-US" sz="32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Data Augmentation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887900" y="5830850"/>
            <a:ext cx="52740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400"/>
              <a:buFont typeface="Nobile"/>
              <a:buNone/>
            </a:pPr>
            <a:r>
              <a:rPr lang="en-US" sz="18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Manual data collection and use </a:t>
            </a:r>
            <a:r>
              <a:rPr lang="en-US" sz="1800">
                <a:solidFill>
                  <a:schemeClr val="accent1"/>
                </a:solidFill>
                <a:latin typeface="Nobile"/>
                <a:ea typeface="Nobile"/>
                <a:cs typeface="Nobile"/>
                <a:sym typeface="Nobile"/>
              </a:rPr>
              <a:t>Python and a geocoding API to normalize theatres </a:t>
            </a:r>
            <a:r>
              <a:rPr lang="en-US" sz="18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and enhance dataset for map visualizations</a:t>
            </a:r>
            <a:r>
              <a:rPr lang="en-US" sz="12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0" y="7507318"/>
            <a:ext cx="14630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 Steps Log: https://acrobat.adobe.com/id/urn:aaid:sc:us:689f62b3-c5ee-47bb-9cc5-5efb97d5a943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2592405" y="7848547"/>
            <a:ext cx="203799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4 min 30 sec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8"/>
          <p:cNvSpPr/>
          <p:nvPr/>
        </p:nvSpPr>
        <p:spPr>
          <a:xfrm>
            <a:off x="-128999" y="129718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1123594" y="-84653"/>
            <a:ext cx="5554980" cy="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374"/>
              <a:buFont typeface="Corben"/>
              <a:buNone/>
            </a:pPr>
            <a:r>
              <a:rPr lang="en-US" sz="4374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Data Dictionary</a:t>
            </a:r>
            <a:endParaRPr sz="4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7541181" y="3513892"/>
            <a:ext cx="4821436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99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2267783" y="4506397"/>
            <a:ext cx="4821436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99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7541181" y="4506397"/>
            <a:ext cx="4821436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99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2267783" y="5143500"/>
            <a:ext cx="4821436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99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7541181" y="5143500"/>
            <a:ext cx="4821436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99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2267783" y="5780603"/>
            <a:ext cx="4821436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99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7541181" y="5780603"/>
            <a:ext cx="4821436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99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12425771" y="185585"/>
            <a:ext cx="2992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Calculated fields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12592405" y="7968966"/>
            <a:ext cx="203799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5 min</a:t>
            </a:r>
            <a:endParaRPr/>
          </a:p>
        </p:txBody>
      </p:sp>
      <p:graphicFrame>
        <p:nvGraphicFramePr>
          <p:cNvPr id="131" name="Google Shape;131;p8"/>
          <p:cNvGraphicFramePr/>
          <p:nvPr/>
        </p:nvGraphicFramePr>
        <p:xfrm>
          <a:off x="1206706" y="610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{D9A3642C-5800-4930-AE8E-6EC420D92504}</a:tableStyleId>
              </a:tblPr>
              <a:tblGrid>
                <a:gridCol w="4434250"/>
                <a:gridCol w="8281125"/>
              </a:tblGrid>
              <a:tr h="466400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Metric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1250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</a:rPr>
                        <a:t>Record ID</a:t>
                      </a:r>
                      <a:endParaRPr b="1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Record number, assigned in raw data. One unique number per row. </a:t>
                      </a:r>
                      <a:endParaRPr/>
                    </a:p>
                  </a:txBody>
                  <a:tcPr marT="0" marB="0" marR="0" marL="0" anchor="ctr"/>
                </a:tc>
              </a:tr>
              <a:tr h="411250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</a:rPr>
                        <a:t>Full_Date</a:t>
                      </a:r>
                      <a:endParaRPr b="1" sz="20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Date of the last day of the week. Each date represents one week. </a:t>
                      </a:r>
                      <a:endParaRPr/>
                    </a:p>
                  </a:txBody>
                  <a:tcPr marT="0" marB="0" marR="0" marL="0" anchor="ctr"/>
                </a:tc>
              </a:tr>
              <a:tr h="411250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</a:rPr>
                        <a:t>Year</a:t>
                      </a:r>
                      <a:endParaRPr b="1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Year of the performance</a:t>
                      </a:r>
                      <a:endParaRPr/>
                    </a:p>
                  </a:txBody>
                  <a:tcPr marT="0" marB="0" marR="0" marL="0" anchor="ctr"/>
                </a:tc>
              </a:tr>
              <a:tr h="411250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</a:rPr>
                        <a:t>BroadwayProduction</a:t>
                      </a:r>
                      <a:endParaRPr b="1" sz="20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Name of Broadway show.</a:t>
                      </a:r>
                      <a:endParaRPr/>
                    </a:p>
                  </a:txBody>
                  <a:tcPr marT="0" marB="0" marR="0" marL="0" anchor="ctr"/>
                </a:tc>
              </a:tr>
              <a:tr h="411250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</a:rPr>
                        <a:t>Theater</a:t>
                      </a:r>
                      <a:endParaRPr b="1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Name of theater where the show was hosted. </a:t>
                      </a:r>
                      <a:endParaRPr/>
                    </a:p>
                  </a:txBody>
                  <a:tcPr marT="0" marB="0" marR="0" marL="0" anchor="ctr"/>
                </a:tc>
              </a:tr>
              <a:tr h="411250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</a:rPr>
                        <a:t>Address</a:t>
                      </a:r>
                      <a:endParaRPr b="1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Address of the theater. </a:t>
                      </a:r>
                      <a:endParaRPr/>
                    </a:p>
                  </a:txBody>
                  <a:tcPr marT="0" marB="0" marR="0" marL="0" anchor="ctr"/>
                </a:tc>
              </a:tr>
              <a:tr h="411250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</a:rPr>
                        <a:t>Latitude and Longitude*</a:t>
                      </a:r>
                      <a:endParaRPr b="1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Location of the theater, calculated using a geocoding API. </a:t>
                      </a:r>
                      <a:endParaRPr/>
                    </a:p>
                  </a:txBody>
                  <a:tcPr marT="0" marB="0" marR="0" marL="0" anchor="ctr"/>
                </a:tc>
              </a:tr>
              <a:tr h="411250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</a:rPr>
                        <a:t>Weekly Performances</a:t>
                      </a:r>
                      <a:endParaRPr b="1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Number of individual shows in each week.</a:t>
                      </a:r>
                      <a:endParaRPr/>
                    </a:p>
                  </a:txBody>
                  <a:tcPr marT="0" marB="0" marR="0" marL="0" anchor="ctr"/>
                </a:tc>
              </a:tr>
              <a:tr h="411250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</a:rPr>
                        <a:t>Weekly Attendance</a:t>
                      </a:r>
                      <a:endParaRPr b="1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Number of tickets sold in the given week, i.e., patrons in seats.</a:t>
                      </a:r>
                      <a:endParaRPr/>
                    </a:p>
                  </a:txBody>
                  <a:tcPr marT="0" marB="0" marR="0" marL="0" anchor="ctr"/>
                </a:tc>
              </a:tr>
              <a:tr h="411250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</a:rPr>
                        <a:t>PercentageOfCapacity</a:t>
                      </a:r>
                      <a:endParaRPr b="1" sz="20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Percentage of total seats occupied by ticket holders.</a:t>
                      </a:r>
                      <a:endParaRPr/>
                    </a:p>
                  </a:txBody>
                  <a:tcPr marT="0" marB="0" marR="0" marL="0" anchor="ctr"/>
                </a:tc>
              </a:tr>
              <a:tr h="411250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</a:rPr>
                        <a:t>Weekly Gross Revenue</a:t>
                      </a:r>
                      <a:endParaRPr b="1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Total box office sales for a performance or week.</a:t>
                      </a:r>
                      <a:endParaRPr/>
                    </a:p>
                  </a:txBody>
                  <a:tcPr marT="0" marB="0" marR="0" marL="0" anchor="ctr"/>
                </a:tc>
              </a:tr>
              <a:tr h="381875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</a:rPr>
                        <a:t>Average Ticket Price</a:t>
                      </a:r>
                      <a:endParaRPr b="1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Average price of all tickets sold per week. </a:t>
                      </a:r>
                      <a:endParaRPr/>
                    </a:p>
                  </a:txBody>
                  <a:tcPr marT="0" marB="0" marR="0" marL="0" anchor="ctr"/>
                </a:tc>
              </a:tr>
              <a:tr h="381875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</a:rPr>
                        <a:t>Average Price per Ticket*</a:t>
                      </a:r>
                      <a:endParaRPr b="1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SUM([Weekly Gross Revenue]) / SUM([Weekly Attendance])</a:t>
                      </a:r>
                      <a:endParaRPr/>
                    </a:p>
                  </a:txBody>
                  <a:tcPr marT="0" marB="0" marR="0" marL="0" anchor="ctr"/>
                </a:tc>
              </a:tr>
              <a:tr h="381875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</a:rPr>
                        <a:t>Avg Attendance Per Performance*</a:t>
                      </a:r>
                      <a:endParaRPr b="1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SUM([Weekly Attendance]) / SUM([Weekly Performances])</a:t>
                      </a:r>
                      <a:endParaRPr/>
                    </a:p>
                  </a:txBody>
                  <a:tcPr marT="0" marB="0" marR="0" marL="0" anchor="ctr"/>
                </a:tc>
              </a:tr>
              <a:tr h="621875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</a:rPr>
                        <a:t>Avg Available Seats Per Performance*</a:t>
                      </a:r>
                      <a:endParaRPr b="1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SUM([Weekly Attendance]) / (AVG([Capacity(Percentage)]) * SUM([Weekly Performances]))</a:t>
                      </a:r>
                      <a:endParaRPr/>
                    </a:p>
                  </a:txBody>
                  <a:tcPr marT="0" marB="0" marR="0" marL="0" anchor="ctr"/>
                </a:tc>
              </a:tr>
              <a:tr h="381875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</a:rPr>
                        <a:t>Avg Gross Per Performance*</a:t>
                      </a:r>
                      <a:endParaRPr b="1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SUM([Weekly Gross Revenue])/SUM([Weekly Performances])</a:t>
                      </a:r>
                      <a:endParaRPr/>
                    </a:p>
                  </a:txBody>
                  <a:tcPr marT="0" marB="0" marR="0" marL="0" anchor="ctr"/>
                </a:tc>
              </a:tr>
              <a:tr h="381875">
                <a:tc>
                  <a:txBody>
                    <a:bodyPr/>
                    <a:lstStyle/>
                    <a:p>
                      <a:pPr indent="0" lvl="0" marL="1828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2"/>
                          </a:solidFill>
                        </a:rPr>
                        <a:t>RevPAS*</a:t>
                      </a:r>
                      <a:endParaRPr b="1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Revenue per Seat—total possible dollars for each seat. </a:t>
                      </a:r>
                      <a:endParaRPr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1207477" y="1332025"/>
            <a:ext cx="6385496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374"/>
              <a:buFont typeface="Corben"/>
              <a:buNone/>
            </a:pPr>
            <a:r>
              <a:rPr lang="en-US" sz="4374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Key </a:t>
            </a:r>
            <a:r>
              <a:rPr lang="en-US" sz="4374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Takeaways</a:t>
            </a:r>
            <a:endParaRPr sz="4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9"/>
          <p:cNvSpPr txBox="1"/>
          <p:nvPr/>
        </p:nvSpPr>
        <p:spPr>
          <a:xfrm>
            <a:off x="1207477" y="2543907"/>
            <a:ext cx="12203724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Keep it simple stupid! (KISS)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we converted capacity to a percentage when we could have used Tableau to show it as a percentage.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Leverage Tableau to do the heavy lifting.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 has many powerful analysis, visual, and formatting options. Use them to investigate and highlight the key points instead of independent analysis or mental gymnastics to get to the point.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Use visual storytelling to tell the customer's story.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customer’s perspective, what would be of interest to them, and insider metrics (i.e., RevPAS). </a:t>
            </a:r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12592405" y="7863459"/>
            <a:ext cx="203799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5 min 30 sec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2024-04-21T00:44:38Z</dcterms:created>
  <dc:creator>PptxGenJS</dc:creator>
</cp:coreProperties>
</file>