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63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3FB97-265E-4A26-ABF7-B47494DDFD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3A604-1F5B-4E9D-8911-2B8AAB2192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customers feedback for e-Commerce websites</a:t>
          </a:r>
        </a:p>
      </dgm:t>
    </dgm:pt>
    <dgm:pt modelId="{1314FB77-3F33-4079-BEF6-5919FCE12C7D}" type="parTrans" cxnId="{6A555608-3802-4E68-BC1C-6D165E54FF69}">
      <dgm:prSet/>
      <dgm:spPr/>
      <dgm:t>
        <a:bodyPr/>
        <a:lstStyle/>
        <a:p>
          <a:endParaRPr lang="en-US"/>
        </a:p>
      </dgm:t>
    </dgm:pt>
    <dgm:pt modelId="{4CE3F6FC-E997-4A88-A57D-77C002C76755}" type="sibTrans" cxnId="{6A555608-3802-4E68-BC1C-6D165E54FF69}">
      <dgm:prSet/>
      <dgm:spPr/>
      <dgm:t>
        <a:bodyPr/>
        <a:lstStyle/>
        <a:p>
          <a:endParaRPr lang="en-US"/>
        </a:p>
      </dgm:t>
    </dgm:pt>
    <dgm:pt modelId="{AD411AA2-AF77-46DD-B72C-FFD82D9FB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269 customers reply over 70 questions each</a:t>
          </a:r>
        </a:p>
      </dgm:t>
    </dgm:pt>
    <dgm:pt modelId="{7C839BA3-14A0-49BB-BB8A-6ED178E816E9}" type="parTrans" cxnId="{8EF3BA26-4ED8-4013-80C5-A3CCDB1918FE}">
      <dgm:prSet/>
      <dgm:spPr/>
      <dgm:t>
        <a:bodyPr/>
        <a:lstStyle/>
        <a:p>
          <a:endParaRPr lang="en-US"/>
        </a:p>
      </dgm:t>
    </dgm:pt>
    <dgm:pt modelId="{BE3A9BD6-4044-4C2D-99B4-FC6F9B287C36}" type="sibTrans" cxnId="{8EF3BA26-4ED8-4013-80C5-A3CCDB1918FE}">
      <dgm:prSet/>
      <dgm:spPr/>
      <dgm:t>
        <a:bodyPr/>
        <a:lstStyle/>
        <a:p>
          <a:endParaRPr lang="en-US"/>
        </a:p>
      </dgm:t>
    </dgm:pt>
    <dgm:pt modelId="{E1839C0B-ABA1-43B7-A7C3-042D8D385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Let's do Exploratory Data Analysis for some useful insights</a:t>
          </a:r>
        </a:p>
      </dgm:t>
    </dgm:pt>
    <dgm:pt modelId="{44007ABD-2CB4-4E85-8FBB-9C410F65C37D}" type="parTrans" cxnId="{9A65B672-2A99-4DF2-BCD9-14996E02DB93}">
      <dgm:prSet/>
      <dgm:spPr/>
      <dgm:t>
        <a:bodyPr/>
        <a:lstStyle/>
        <a:p>
          <a:endParaRPr lang="en-US"/>
        </a:p>
      </dgm:t>
    </dgm:pt>
    <dgm:pt modelId="{67E119CA-A299-4BBD-B357-BA6E4C0EDF9C}" type="sibTrans" cxnId="{9A65B672-2A99-4DF2-BCD9-14996E02DB93}">
      <dgm:prSet/>
      <dgm:spPr/>
      <dgm:t>
        <a:bodyPr/>
        <a:lstStyle/>
        <a:p>
          <a:endParaRPr lang="en-US"/>
        </a:p>
      </dgm:t>
    </dgm:pt>
    <dgm:pt modelId="{BB61E96B-C98A-43B1-B2DC-964714C48822}" type="pres">
      <dgm:prSet presAssocID="{5A23FB97-265E-4A26-ABF7-B47494DDFD35}" presName="root" presStyleCnt="0">
        <dgm:presLayoutVars>
          <dgm:dir/>
          <dgm:resizeHandles val="exact"/>
        </dgm:presLayoutVars>
      </dgm:prSet>
      <dgm:spPr/>
    </dgm:pt>
    <dgm:pt modelId="{733F7F0F-55A9-44B1-8BC8-1901203117B4}" type="pres">
      <dgm:prSet presAssocID="{D6F3A604-1F5B-4E9D-8911-2B8AAB219207}" presName="compNode" presStyleCnt="0"/>
      <dgm:spPr/>
    </dgm:pt>
    <dgm:pt modelId="{EA5C6555-766A-469D-A43B-16D7D27F50B9}" type="pres">
      <dgm:prSet presAssocID="{D6F3A604-1F5B-4E9D-8911-2B8AAB219207}" presName="bgRect" presStyleLbl="bgShp" presStyleIdx="0" presStyleCnt="3"/>
      <dgm:spPr/>
    </dgm:pt>
    <dgm:pt modelId="{810E29AC-4111-4A3B-B898-1AB78EE5D783}" type="pres">
      <dgm:prSet presAssocID="{D6F3A604-1F5B-4E9D-8911-2B8AAB2192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7EB45DB-1FE1-4E1E-A7B9-98156090F15B}" type="pres">
      <dgm:prSet presAssocID="{D6F3A604-1F5B-4E9D-8911-2B8AAB219207}" presName="spaceRect" presStyleCnt="0"/>
      <dgm:spPr/>
    </dgm:pt>
    <dgm:pt modelId="{EC4BCE2A-FB57-49CD-8D6B-790318BE7BC7}" type="pres">
      <dgm:prSet presAssocID="{D6F3A604-1F5B-4E9D-8911-2B8AAB219207}" presName="parTx" presStyleLbl="revTx" presStyleIdx="0" presStyleCnt="3">
        <dgm:presLayoutVars>
          <dgm:chMax val="0"/>
          <dgm:chPref val="0"/>
        </dgm:presLayoutVars>
      </dgm:prSet>
      <dgm:spPr/>
    </dgm:pt>
    <dgm:pt modelId="{86AD4864-A468-4595-B9F8-97124E5B0DCA}" type="pres">
      <dgm:prSet presAssocID="{4CE3F6FC-E997-4A88-A57D-77C002C76755}" presName="sibTrans" presStyleCnt="0"/>
      <dgm:spPr/>
    </dgm:pt>
    <dgm:pt modelId="{1D1D591D-D343-41A2-B09B-FBD29C78E42A}" type="pres">
      <dgm:prSet presAssocID="{AD411AA2-AF77-46DD-B72C-FFD82D9FB4FD}" presName="compNode" presStyleCnt="0"/>
      <dgm:spPr/>
    </dgm:pt>
    <dgm:pt modelId="{BD1F925C-CE33-4FEE-BED1-27376A2160D9}" type="pres">
      <dgm:prSet presAssocID="{AD411AA2-AF77-46DD-B72C-FFD82D9FB4FD}" presName="bgRect" presStyleLbl="bgShp" presStyleIdx="1" presStyleCnt="3"/>
      <dgm:spPr/>
    </dgm:pt>
    <dgm:pt modelId="{C6798A0F-EE33-4ED3-8BC0-89D103C742E3}" type="pres">
      <dgm:prSet presAssocID="{AD411AA2-AF77-46DD-B72C-FFD82D9FB4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AA0E8FB-B2FF-4021-AD91-15CD871433B1}" type="pres">
      <dgm:prSet presAssocID="{AD411AA2-AF77-46DD-B72C-FFD82D9FB4FD}" presName="spaceRect" presStyleCnt="0"/>
      <dgm:spPr/>
    </dgm:pt>
    <dgm:pt modelId="{B9F14A8D-2C98-42DA-AB3A-FBDE472CF1A6}" type="pres">
      <dgm:prSet presAssocID="{AD411AA2-AF77-46DD-B72C-FFD82D9FB4FD}" presName="parTx" presStyleLbl="revTx" presStyleIdx="1" presStyleCnt="3">
        <dgm:presLayoutVars>
          <dgm:chMax val="0"/>
          <dgm:chPref val="0"/>
        </dgm:presLayoutVars>
      </dgm:prSet>
      <dgm:spPr/>
    </dgm:pt>
    <dgm:pt modelId="{84BF24BC-2926-463E-BBDE-4D38AAEB26E5}" type="pres">
      <dgm:prSet presAssocID="{BE3A9BD6-4044-4C2D-99B4-FC6F9B287C36}" presName="sibTrans" presStyleCnt="0"/>
      <dgm:spPr/>
    </dgm:pt>
    <dgm:pt modelId="{8BFB69AC-C647-42CC-8B41-846D0D2CC6B6}" type="pres">
      <dgm:prSet presAssocID="{E1839C0B-ABA1-43B7-A7C3-042D8D385614}" presName="compNode" presStyleCnt="0"/>
      <dgm:spPr/>
    </dgm:pt>
    <dgm:pt modelId="{F0E1D1AE-D8D5-4308-B583-9AF6C86C50FA}" type="pres">
      <dgm:prSet presAssocID="{E1839C0B-ABA1-43B7-A7C3-042D8D385614}" presName="bgRect" presStyleLbl="bgShp" presStyleIdx="2" presStyleCnt="3"/>
      <dgm:spPr/>
    </dgm:pt>
    <dgm:pt modelId="{59B20CA2-587D-45A0-96F3-AD174C760AEF}" type="pres">
      <dgm:prSet presAssocID="{E1839C0B-ABA1-43B7-A7C3-042D8D3856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2FC8965-DAA6-4EDD-9F84-7AA510306161}" type="pres">
      <dgm:prSet presAssocID="{E1839C0B-ABA1-43B7-A7C3-042D8D385614}" presName="spaceRect" presStyleCnt="0"/>
      <dgm:spPr/>
    </dgm:pt>
    <dgm:pt modelId="{0405F50B-6A10-48D5-ADD0-60712620E8BB}" type="pres">
      <dgm:prSet presAssocID="{E1839C0B-ABA1-43B7-A7C3-042D8D3856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555608-3802-4E68-BC1C-6D165E54FF69}" srcId="{5A23FB97-265E-4A26-ABF7-B47494DDFD35}" destId="{D6F3A604-1F5B-4E9D-8911-2B8AAB219207}" srcOrd="0" destOrd="0" parTransId="{1314FB77-3F33-4079-BEF6-5919FCE12C7D}" sibTransId="{4CE3F6FC-E997-4A88-A57D-77C002C76755}"/>
    <dgm:cxn modelId="{8EF3BA26-4ED8-4013-80C5-A3CCDB1918FE}" srcId="{5A23FB97-265E-4A26-ABF7-B47494DDFD35}" destId="{AD411AA2-AF77-46DD-B72C-FFD82D9FB4FD}" srcOrd="1" destOrd="0" parTransId="{7C839BA3-14A0-49BB-BB8A-6ED178E816E9}" sibTransId="{BE3A9BD6-4044-4C2D-99B4-FC6F9B287C36}"/>
    <dgm:cxn modelId="{9A65B672-2A99-4DF2-BCD9-14996E02DB93}" srcId="{5A23FB97-265E-4A26-ABF7-B47494DDFD35}" destId="{E1839C0B-ABA1-43B7-A7C3-042D8D385614}" srcOrd="2" destOrd="0" parTransId="{44007ABD-2CB4-4E85-8FBB-9C410F65C37D}" sibTransId="{67E119CA-A299-4BBD-B357-BA6E4C0EDF9C}"/>
    <dgm:cxn modelId="{C60F4259-AC99-4F68-9C85-9D5FBC74E265}" type="presOf" srcId="{D6F3A604-1F5B-4E9D-8911-2B8AAB219207}" destId="{EC4BCE2A-FB57-49CD-8D6B-790318BE7BC7}" srcOrd="0" destOrd="0" presId="urn:microsoft.com/office/officeart/2018/2/layout/IconVerticalSolidList"/>
    <dgm:cxn modelId="{7638DE7F-AD1E-4B01-97B0-C58D9AED10D3}" type="presOf" srcId="{AD411AA2-AF77-46DD-B72C-FFD82D9FB4FD}" destId="{B9F14A8D-2C98-42DA-AB3A-FBDE472CF1A6}" srcOrd="0" destOrd="0" presId="urn:microsoft.com/office/officeart/2018/2/layout/IconVerticalSolidList"/>
    <dgm:cxn modelId="{F74B62BD-0CA8-46DA-8BF3-7387DF55EEF2}" type="presOf" srcId="{5A23FB97-265E-4A26-ABF7-B47494DDFD35}" destId="{BB61E96B-C98A-43B1-B2DC-964714C48822}" srcOrd="0" destOrd="0" presId="urn:microsoft.com/office/officeart/2018/2/layout/IconVerticalSolidList"/>
    <dgm:cxn modelId="{3DAC51C5-68BC-4C32-982B-B15997C43F8A}" type="presOf" srcId="{E1839C0B-ABA1-43B7-A7C3-042D8D385614}" destId="{0405F50B-6A10-48D5-ADD0-60712620E8BB}" srcOrd="0" destOrd="0" presId="urn:microsoft.com/office/officeart/2018/2/layout/IconVerticalSolidList"/>
    <dgm:cxn modelId="{C9F9BFC5-93D8-485C-92FF-96B305A68B43}" type="presParOf" srcId="{BB61E96B-C98A-43B1-B2DC-964714C48822}" destId="{733F7F0F-55A9-44B1-8BC8-1901203117B4}" srcOrd="0" destOrd="0" presId="urn:microsoft.com/office/officeart/2018/2/layout/IconVerticalSolidList"/>
    <dgm:cxn modelId="{653938EF-E5CD-4A5C-987D-7F40C9063643}" type="presParOf" srcId="{733F7F0F-55A9-44B1-8BC8-1901203117B4}" destId="{EA5C6555-766A-469D-A43B-16D7D27F50B9}" srcOrd="0" destOrd="0" presId="urn:microsoft.com/office/officeart/2018/2/layout/IconVerticalSolidList"/>
    <dgm:cxn modelId="{61EA95AB-316B-4B38-B4D7-844E0163D05F}" type="presParOf" srcId="{733F7F0F-55A9-44B1-8BC8-1901203117B4}" destId="{810E29AC-4111-4A3B-B898-1AB78EE5D783}" srcOrd="1" destOrd="0" presId="urn:microsoft.com/office/officeart/2018/2/layout/IconVerticalSolidList"/>
    <dgm:cxn modelId="{1096C4B2-655E-4C7D-B776-1272199F8B0C}" type="presParOf" srcId="{733F7F0F-55A9-44B1-8BC8-1901203117B4}" destId="{C7EB45DB-1FE1-4E1E-A7B9-98156090F15B}" srcOrd="2" destOrd="0" presId="urn:microsoft.com/office/officeart/2018/2/layout/IconVerticalSolidList"/>
    <dgm:cxn modelId="{DD4D925E-A7C1-4347-AC7C-2BADF4653CDC}" type="presParOf" srcId="{733F7F0F-55A9-44B1-8BC8-1901203117B4}" destId="{EC4BCE2A-FB57-49CD-8D6B-790318BE7BC7}" srcOrd="3" destOrd="0" presId="urn:microsoft.com/office/officeart/2018/2/layout/IconVerticalSolidList"/>
    <dgm:cxn modelId="{5935228E-4D94-436B-8955-23209B67333F}" type="presParOf" srcId="{BB61E96B-C98A-43B1-B2DC-964714C48822}" destId="{86AD4864-A468-4595-B9F8-97124E5B0DCA}" srcOrd="1" destOrd="0" presId="urn:microsoft.com/office/officeart/2018/2/layout/IconVerticalSolidList"/>
    <dgm:cxn modelId="{D10DBACC-3686-4D7C-8AD1-76C6E2FAA8B3}" type="presParOf" srcId="{BB61E96B-C98A-43B1-B2DC-964714C48822}" destId="{1D1D591D-D343-41A2-B09B-FBD29C78E42A}" srcOrd="2" destOrd="0" presId="urn:microsoft.com/office/officeart/2018/2/layout/IconVerticalSolidList"/>
    <dgm:cxn modelId="{59FFBFD9-827B-4755-8479-989BE7D26097}" type="presParOf" srcId="{1D1D591D-D343-41A2-B09B-FBD29C78E42A}" destId="{BD1F925C-CE33-4FEE-BED1-27376A2160D9}" srcOrd="0" destOrd="0" presId="urn:microsoft.com/office/officeart/2018/2/layout/IconVerticalSolidList"/>
    <dgm:cxn modelId="{C8AEA196-90C8-4471-A53D-D8F57F32BD9B}" type="presParOf" srcId="{1D1D591D-D343-41A2-B09B-FBD29C78E42A}" destId="{C6798A0F-EE33-4ED3-8BC0-89D103C742E3}" srcOrd="1" destOrd="0" presId="urn:microsoft.com/office/officeart/2018/2/layout/IconVerticalSolidList"/>
    <dgm:cxn modelId="{F3108A8F-1241-46AC-802E-539261FBC96C}" type="presParOf" srcId="{1D1D591D-D343-41A2-B09B-FBD29C78E42A}" destId="{6AA0E8FB-B2FF-4021-AD91-15CD871433B1}" srcOrd="2" destOrd="0" presId="urn:microsoft.com/office/officeart/2018/2/layout/IconVerticalSolidList"/>
    <dgm:cxn modelId="{5D9A99CC-CBE3-4683-8790-CD0E0BB936F2}" type="presParOf" srcId="{1D1D591D-D343-41A2-B09B-FBD29C78E42A}" destId="{B9F14A8D-2C98-42DA-AB3A-FBDE472CF1A6}" srcOrd="3" destOrd="0" presId="urn:microsoft.com/office/officeart/2018/2/layout/IconVerticalSolidList"/>
    <dgm:cxn modelId="{1D317A1B-560F-4AA4-A07C-81DF8D9925B4}" type="presParOf" srcId="{BB61E96B-C98A-43B1-B2DC-964714C48822}" destId="{84BF24BC-2926-463E-BBDE-4D38AAEB26E5}" srcOrd="3" destOrd="0" presId="urn:microsoft.com/office/officeart/2018/2/layout/IconVerticalSolidList"/>
    <dgm:cxn modelId="{8D5BBF4D-76E8-4E24-91BD-948BB8369788}" type="presParOf" srcId="{BB61E96B-C98A-43B1-B2DC-964714C48822}" destId="{8BFB69AC-C647-42CC-8B41-846D0D2CC6B6}" srcOrd="4" destOrd="0" presId="urn:microsoft.com/office/officeart/2018/2/layout/IconVerticalSolidList"/>
    <dgm:cxn modelId="{B16033D4-B9C0-432A-89CD-456DCC9D1719}" type="presParOf" srcId="{8BFB69AC-C647-42CC-8B41-846D0D2CC6B6}" destId="{F0E1D1AE-D8D5-4308-B583-9AF6C86C50FA}" srcOrd="0" destOrd="0" presId="urn:microsoft.com/office/officeart/2018/2/layout/IconVerticalSolidList"/>
    <dgm:cxn modelId="{52990A95-2698-45AF-ADC6-4ECBE380145B}" type="presParOf" srcId="{8BFB69AC-C647-42CC-8B41-846D0D2CC6B6}" destId="{59B20CA2-587D-45A0-96F3-AD174C760AEF}" srcOrd="1" destOrd="0" presId="urn:microsoft.com/office/officeart/2018/2/layout/IconVerticalSolidList"/>
    <dgm:cxn modelId="{80FB09B6-D3DB-46B0-9269-517B40F752E1}" type="presParOf" srcId="{8BFB69AC-C647-42CC-8B41-846D0D2CC6B6}" destId="{62FC8965-DAA6-4EDD-9F84-7AA510306161}" srcOrd="2" destOrd="0" presId="urn:microsoft.com/office/officeart/2018/2/layout/IconVerticalSolidList"/>
    <dgm:cxn modelId="{358ADB43-02F5-4812-A9FE-F0DFD84B35BA}" type="presParOf" srcId="{8BFB69AC-C647-42CC-8B41-846D0D2CC6B6}" destId="{0405F50B-6A10-48D5-ADD0-60712620E8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C6555-766A-469D-A43B-16D7D27F50B9}">
      <dsp:nvSpPr>
        <dsp:cNvPr id="0" name=""/>
        <dsp:cNvSpPr/>
      </dsp:nvSpPr>
      <dsp:spPr>
        <a:xfrm>
          <a:off x="0" y="491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E29AC-4111-4A3B-B898-1AB78EE5D783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BCE2A-FB57-49CD-8D6B-790318BE7BC7}">
      <dsp:nvSpPr>
        <dsp:cNvPr id="0" name=""/>
        <dsp:cNvSpPr/>
      </dsp:nvSpPr>
      <dsp:spPr>
        <a:xfrm>
          <a:off x="1327384" y="491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have customers feedback for e-Commerce websites</a:t>
          </a:r>
        </a:p>
      </dsp:txBody>
      <dsp:txXfrm>
        <a:off x="1327384" y="491"/>
        <a:ext cx="8731015" cy="1149250"/>
      </dsp:txXfrm>
    </dsp:sp>
    <dsp:sp modelId="{BD1F925C-CE33-4FEE-BED1-27376A2160D9}">
      <dsp:nvSpPr>
        <dsp:cNvPr id="0" name=""/>
        <dsp:cNvSpPr/>
      </dsp:nvSpPr>
      <dsp:spPr>
        <a:xfrm>
          <a:off x="0" y="1437054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98A0F-EE33-4ED3-8BC0-89D103C742E3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14A8D-2C98-42DA-AB3A-FBDE472CF1A6}">
      <dsp:nvSpPr>
        <dsp:cNvPr id="0" name=""/>
        <dsp:cNvSpPr/>
      </dsp:nvSpPr>
      <dsp:spPr>
        <a:xfrm>
          <a:off x="1327384" y="1437054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Total 269 customers reply over 70 questions each</a:t>
          </a:r>
        </a:p>
      </dsp:txBody>
      <dsp:txXfrm>
        <a:off x="1327384" y="1437054"/>
        <a:ext cx="8731015" cy="1149250"/>
      </dsp:txXfrm>
    </dsp:sp>
    <dsp:sp modelId="{F0E1D1AE-D8D5-4308-B583-9AF6C86C50FA}">
      <dsp:nvSpPr>
        <dsp:cNvPr id="0" name=""/>
        <dsp:cNvSpPr/>
      </dsp:nvSpPr>
      <dsp:spPr>
        <a:xfrm>
          <a:off x="0" y="2873618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20CA2-587D-45A0-96F3-AD174C760AEF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5F50B-6A10-48D5-ADD0-60712620E8BB}">
      <dsp:nvSpPr>
        <dsp:cNvPr id="0" name=""/>
        <dsp:cNvSpPr/>
      </dsp:nvSpPr>
      <dsp:spPr>
        <a:xfrm>
          <a:off x="1327384" y="2873618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Let's do Exploratory Data Analysis for some useful insights</a:t>
          </a:r>
        </a:p>
      </dsp:txBody>
      <dsp:txXfrm>
        <a:off x="1327384" y="2873618"/>
        <a:ext cx="8731015" cy="11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33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9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39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7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21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0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5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721C60-25C9-46D5-B9B0-8D0C6BB5C68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F4BB67-BEEE-4538-B5C9-B5896AE1C53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zyegg.com/blog/how-to-generate-leads/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www.crazyegg.com/blog/customer-acquisi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crazyegg.com/blog/increase-your-conversion-rate/" TargetMode="External"/><Relationship Id="rId4" Type="http://schemas.openxmlformats.org/officeDocument/2006/relationships/hyperlink" Target="https://www.outboundengine.com/blog/customer-retention-marketing-vs-customer-acquisition-market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D2F1E1-2A59-1F88-97DD-849ECBFE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643287"/>
            <a:ext cx="3737114" cy="1441706"/>
          </a:xfrm>
        </p:spPr>
        <p:txBody>
          <a:bodyPr anchor="t">
            <a:normAutofit/>
          </a:bodyPr>
          <a:lstStyle/>
          <a:p>
            <a:pPr algn="l"/>
            <a:r>
              <a:rPr lang="en-GB"/>
              <a:t>WHAT IS THIS AND WHY IS THIS REQUIRED FOR EVERY ORGANIZATION ?</a:t>
            </a:r>
          </a:p>
        </p:txBody>
      </p:sp>
      <p:pic>
        <p:nvPicPr>
          <p:cNvPr id="5" name="Picture 4" descr="Domino effect white cut-outs and one blue cutout">
            <a:extLst>
              <a:ext uri="{FF2B5EF4-FFF2-40B4-BE49-F238E27FC236}">
                <a16:creationId xmlns:a16="http://schemas.microsoft.com/office/drawing/2014/main" id="{E3988542-3B43-2DA0-F5F1-13E643414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3176" r="-1" b="-1"/>
          <a:stretch/>
        </p:blipFill>
        <p:spPr>
          <a:xfrm>
            <a:off x="5326408" y="10"/>
            <a:ext cx="6865592" cy="6857990"/>
          </a:xfrm>
          <a:custGeom>
            <a:avLst/>
            <a:gdLst/>
            <a:ahLst/>
            <a:cxnLst/>
            <a:rect l="l" t="t" r="r" b="b"/>
            <a:pathLst>
              <a:path w="6865592" h="6858000">
                <a:moveTo>
                  <a:pt x="3068432" y="0"/>
                </a:moveTo>
                <a:lnTo>
                  <a:pt x="6865592" y="0"/>
                </a:lnTo>
                <a:lnTo>
                  <a:pt x="6865592" y="6858000"/>
                </a:lnTo>
                <a:lnTo>
                  <a:pt x="3068431" y="6858000"/>
                </a:lnTo>
                <a:lnTo>
                  <a:pt x="3064426" y="6854853"/>
                </a:lnTo>
                <a:cubicBezTo>
                  <a:pt x="2077725" y="6040555"/>
                  <a:pt x="1448804" y="4808224"/>
                  <a:pt x="1448804" y="3429000"/>
                </a:cubicBezTo>
                <a:cubicBezTo>
                  <a:pt x="1448804" y="2049777"/>
                  <a:pt x="2077725" y="817446"/>
                  <a:pt x="3064426" y="3148"/>
                </a:cubicBezTo>
                <a:close/>
                <a:moveTo>
                  <a:pt x="1056707" y="0"/>
                </a:moveTo>
                <a:lnTo>
                  <a:pt x="2472663" y="0"/>
                </a:lnTo>
                <a:lnTo>
                  <a:pt x="2400426" y="75768"/>
                </a:lnTo>
                <a:cubicBezTo>
                  <a:pt x="1595468" y="961418"/>
                  <a:pt x="1104860" y="2137915"/>
                  <a:pt x="1104860" y="3429000"/>
                </a:cubicBezTo>
                <a:cubicBezTo>
                  <a:pt x="1104860" y="4720086"/>
                  <a:pt x="1595468" y="5896583"/>
                  <a:pt x="2400426" y="6782233"/>
                </a:cubicBezTo>
                <a:lnTo>
                  <a:pt x="2472663" y="6858000"/>
                </a:lnTo>
                <a:lnTo>
                  <a:pt x="1056707" y="6858000"/>
                </a:lnTo>
                <a:lnTo>
                  <a:pt x="1040415" y="6835090"/>
                </a:lnTo>
                <a:cubicBezTo>
                  <a:pt x="383550" y="5862802"/>
                  <a:pt x="0" y="4690693"/>
                  <a:pt x="0" y="3429000"/>
                </a:cubicBezTo>
                <a:cubicBezTo>
                  <a:pt x="0" y="2167308"/>
                  <a:pt x="383550" y="995199"/>
                  <a:pt x="1040415" y="22911"/>
                </a:cubicBez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A2259B-8338-9C14-68D0-A20CD6E81AA2}"/>
              </a:ext>
            </a:extLst>
          </p:cNvPr>
          <p:cNvSpPr/>
          <p:nvPr/>
        </p:nvSpPr>
        <p:spPr>
          <a:xfrm>
            <a:off x="788064" y="2322357"/>
            <a:ext cx="6925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CUSTOMER RETNETION</a:t>
            </a:r>
          </a:p>
        </p:txBody>
      </p:sp>
    </p:spTree>
    <p:extLst>
      <p:ext uri="{BB962C8B-B14F-4D97-AF65-F5344CB8AC3E}">
        <p14:creationId xmlns:p14="http://schemas.microsoft.com/office/powerpoint/2010/main" val="242670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BF12F-0874-93EE-E78D-C479A4685805}"/>
              </a:ext>
            </a:extLst>
          </p:cNvPr>
          <p:cNvSpPr txBox="1">
            <a:spLocks/>
          </p:cNvSpPr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</a:rPr>
              <a:t>Hedonic Values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3F0A-D8F0-9F0F-AF61-B3AD2057A2F2}"/>
              </a:ext>
            </a:extLst>
          </p:cNvPr>
          <p:cNvSpPr txBox="1">
            <a:spLocks/>
          </p:cNvSpPr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Hedonic shopping value reflects the value received from the multisensory, fantasy and emotive aspects of the shopping experience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Hedonic goods are multisensory and provide for experiential consumption, fun, pleasure, and excitement. It comes with good feeling.</a:t>
            </a:r>
          </a:p>
        </p:txBody>
      </p:sp>
    </p:spTree>
    <p:extLst>
      <p:ext uri="{BB962C8B-B14F-4D97-AF65-F5344CB8AC3E}">
        <p14:creationId xmlns:p14="http://schemas.microsoft.com/office/powerpoint/2010/main" val="125245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0C030-CBCE-1189-091D-010CF04E6F30}"/>
              </a:ext>
            </a:extLst>
          </p:cNvPr>
          <p:cNvSpPr txBox="1">
            <a:spLocks/>
          </p:cNvSpPr>
          <p:nvPr/>
        </p:nvSpPr>
        <p:spPr>
          <a:xfrm>
            <a:off x="457200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pc="-50">
                <a:solidFill>
                  <a:srgbClr val="FFFFFF"/>
                </a:solidFill>
              </a:rPr>
              <a:t>Who is our potential customer?</a:t>
            </a:r>
          </a:p>
        </p:txBody>
      </p:sp>
      <p:pic>
        <p:nvPicPr>
          <p:cNvPr id="29" name="Picture 3" descr="Three arrows on bullseye">
            <a:extLst>
              <a:ext uri="{FF2B5EF4-FFF2-40B4-BE49-F238E27FC236}">
                <a16:creationId xmlns:a16="http://schemas.microsoft.com/office/drawing/2014/main" id="{DBC229A7-A1F0-209E-FBDA-0F72F7667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70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796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CA68A5A-D826-A0E6-2864-96CFC039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03" y="1099800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1A6025-49AE-E7E8-0208-BA726E86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3" y="1734779"/>
            <a:ext cx="4814655" cy="338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E64B92-F949-13F7-A09F-A3E544DA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482" y="644893"/>
            <a:ext cx="9951036" cy="988417"/>
          </a:xfrm>
        </p:spPr>
        <p:txBody>
          <a:bodyPr>
            <a:normAutofit/>
          </a:bodyPr>
          <a:lstStyle/>
          <a:p>
            <a:r>
              <a:rPr lang="en-GB" sz="2800" dirty="0"/>
              <a:t>                        </a:t>
            </a:r>
            <a:r>
              <a:rPr lang="en-GB" sz="2800" u="sng" dirty="0">
                <a:solidFill>
                  <a:srgbClr val="FF0000"/>
                </a:solidFill>
              </a:rPr>
              <a:t>Gender  </a:t>
            </a:r>
            <a:r>
              <a:rPr lang="en-GB" sz="2800" dirty="0">
                <a:solidFill>
                  <a:srgbClr val="FF0000"/>
                </a:solidFill>
              </a:rPr>
              <a:t>                                          </a:t>
            </a:r>
            <a:r>
              <a:rPr lang="en-GB" sz="2800" u="sng" dirty="0">
                <a:solidFill>
                  <a:srgbClr val="FF0000"/>
                </a:solidFill>
              </a:rPr>
              <a:t>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4F71AB-EF37-B252-B1F0-DF7388995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20" y="5522004"/>
            <a:ext cx="10515600" cy="1129054"/>
          </a:xfrm>
        </p:spPr>
        <p:txBody>
          <a:bodyPr>
            <a:normAutofit/>
          </a:bodyPr>
          <a:lstStyle/>
          <a:p>
            <a:pPr marL="1714500" lvl="3" indent="-34290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GB" sz="2000" dirty="0"/>
              <a:t> Female are the Potential Customers</a:t>
            </a:r>
          </a:p>
          <a:p>
            <a:pPr marL="1714500" lvl="3" indent="-34290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GB" sz="2000" dirty="0"/>
              <a:t>21-50 Years are Potential age who covers 85% sales</a:t>
            </a:r>
          </a:p>
        </p:txBody>
      </p:sp>
    </p:spTree>
    <p:extLst>
      <p:ext uri="{BB962C8B-B14F-4D97-AF65-F5344CB8AC3E}">
        <p14:creationId xmlns:p14="http://schemas.microsoft.com/office/powerpoint/2010/main" val="262539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Rectangle 309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53" name="Rectangle 309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54" name="Straight Connector 310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B1F844-4850-F96C-9969-1527F58C0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8" b="3194"/>
          <a:stretch/>
        </p:blipFill>
        <p:spPr bwMode="auto">
          <a:xfrm>
            <a:off x="30464" y="37934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5" name="Rectangle 3103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39128-6DFC-8F20-BD67-FACCDB10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Top 10 Cities For E-Commerce</a:t>
            </a:r>
          </a:p>
        </p:txBody>
      </p:sp>
      <p:sp>
        <p:nvSpPr>
          <p:cNvPr id="3156" name="Rectangle 3105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F3DA-CDFA-26EE-03D0-C6FE3AE1E8F4}"/>
              </a:ext>
            </a:extLst>
          </p:cNvPr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7E013E-431D-867F-2B0C-3B2E02C5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49" y="433904"/>
            <a:ext cx="5755075" cy="458747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</a:t>
            </a:r>
            <a:r>
              <a:rPr lang="en-GB" b="1" u="sng" dirty="0">
                <a:solidFill>
                  <a:schemeClr val="bg2">
                    <a:lumMod val="50000"/>
                  </a:schemeClr>
                </a:solidFill>
              </a:rPr>
              <a:t>Shopping 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75FC6F-0DA3-3DEE-2439-25A612CD0043}"/>
              </a:ext>
            </a:extLst>
          </p:cNvPr>
          <p:cNvGrpSpPr/>
          <p:nvPr/>
        </p:nvGrpSpPr>
        <p:grpSpPr>
          <a:xfrm>
            <a:off x="92644" y="1873936"/>
            <a:ext cx="7049302" cy="4207615"/>
            <a:chOff x="92644" y="1873936"/>
            <a:chExt cx="7049302" cy="4207615"/>
          </a:xfrm>
        </p:grpSpPr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88E642DC-C132-5241-A1CD-17738FCAE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44" y="2201879"/>
              <a:ext cx="7049302" cy="387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D27D87-26C5-13D7-AFEC-AD248AB79E0D}"/>
                </a:ext>
              </a:extLst>
            </p:cNvPr>
            <p:cNvSpPr txBox="1"/>
            <p:nvPr/>
          </p:nvSpPr>
          <p:spPr>
            <a:xfrm>
              <a:off x="1552723" y="1873936"/>
              <a:ext cx="4129144" cy="655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Since how</a:t>
              </a:r>
              <a:r>
                <a:rPr lang="en-US" baseline="0" dirty="0"/>
                <a:t> long you are shopping online?</a:t>
              </a:r>
              <a:endParaRPr lang="en-US" dirty="0"/>
            </a:p>
            <a:p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7893C2-E1FC-02F3-14E3-970E9008383F}"/>
              </a:ext>
            </a:extLst>
          </p:cNvPr>
          <p:cNvGrpSpPr/>
          <p:nvPr/>
        </p:nvGrpSpPr>
        <p:grpSpPr>
          <a:xfrm>
            <a:off x="7560127" y="2201878"/>
            <a:ext cx="4184707" cy="3742640"/>
            <a:chOff x="7641770" y="2201878"/>
            <a:chExt cx="4184707" cy="37426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DC6FC6-5270-5AD6-19EC-7B82C5BD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1770" y="2201878"/>
              <a:ext cx="4184707" cy="31915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7A8BFE-CC02-B34D-4F1F-7EE266A45DCE}"/>
                </a:ext>
              </a:extLst>
            </p:cNvPr>
            <p:cNvSpPr txBox="1"/>
            <p:nvPr/>
          </p:nvSpPr>
          <p:spPr>
            <a:xfrm>
              <a:off x="7905450" y="5279079"/>
              <a:ext cx="3657346" cy="665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defRPr sz="1862" b="0" i="0" u="none" strike="noStrike" kern="1200" spc="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How many times you have made an </a:t>
              </a:r>
            </a:p>
            <a:p>
              <a:pPr rtl="0">
                <a:defRPr sz="1862" b="0" i="0" u="none" strike="noStrike" kern="1200" spc="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online purchase in the past 1 year?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99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5063B6-968A-7A54-CC32-A3BFAC6C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1253330"/>
            <a:ext cx="6192769" cy="47065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D0F769-41A5-D23C-4701-12439D1D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33" y="2339315"/>
            <a:ext cx="3867150" cy="37052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D0E295-BCA3-BCC7-5CCD-6E9429AE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746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                           </a:t>
            </a:r>
            <a:r>
              <a:rPr lang="en-GB" sz="3200" u="sng" dirty="0">
                <a:solidFill>
                  <a:schemeClr val="bg2">
                    <a:lumMod val="50000"/>
                  </a:schemeClr>
                </a:solidFill>
              </a:rPr>
              <a:t>How they do shopping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3B48D3-487B-4827-179A-107767BD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17" y="878305"/>
            <a:ext cx="10824411" cy="5101389"/>
          </a:xfrm>
        </p:spPr>
        <p:txBody>
          <a:bodyPr>
            <a:normAutofit/>
          </a:bodyPr>
          <a:lstStyle/>
          <a:p>
            <a:r>
              <a:rPr lang="en-GB" sz="2400" dirty="0"/>
              <a:t>Device Used</a:t>
            </a:r>
          </a:p>
        </p:txBody>
      </p:sp>
    </p:spTree>
    <p:extLst>
      <p:ext uri="{BB962C8B-B14F-4D97-AF65-F5344CB8AC3E}">
        <p14:creationId xmlns:p14="http://schemas.microsoft.com/office/powerpoint/2010/main" val="110225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95428E-A7EE-4B20-6297-DA06ED68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" y="1269537"/>
            <a:ext cx="6651056" cy="4476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7EBF1F-B588-4DC1-9AA3-1D67EF55B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67" y="1269537"/>
            <a:ext cx="5048250" cy="370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85B4E-2AE8-405E-267E-52E0F03B9461}"/>
              </a:ext>
            </a:extLst>
          </p:cNvPr>
          <p:cNvSpPr txBox="1"/>
          <p:nvPr/>
        </p:nvSpPr>
        <p:spPr>
          <a:xfrm>
            <a:off x="3254714" y="480613"/>
            <a:ext cx="5519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>
                <a:solidFill>
                  <a:schemeClr val="bg2">
                    <a:lumMod val="50000"/>
                  </a:schemeClr>
                </a:solidFill>
              </a:rPr>
              <a:t>How customer reached to online website?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443F7-DDFD-D8FE-AC8E-3A058A43F53B}"/>
              </a:ext>
            </a:extLst>
          </p:cNvPr>
          <p:cNvSpPr txBox="1"/>
          <p:nvPr/>
        </p:nvSpPr>
        <p:spPr>
          <a:xfrm>
            <a:off x="1289785" y="6073541"/>
            <a:ext cx="98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Customers are someone know what they need so that they search on search engine like Google</a:t>
            </a:r>
          </a:p>
        </p:txBody>
      </p:sp>
    </p:spTree>
    <p:extLst>
      <p:ext uri="{BB962C8B-B14F-4D97-AF65-F5344CB8AC3E}">
        <p14:creationId xmlns:p14="http://schemas.microsoft.com/office/powerpoint/2010/main" val="334576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079DF87-1C7D-5AFA-6A00-5E9872F6A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4" y="2195887"/>
            <a:ext cx="3936260" cy="34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F7290F-8631-5280-4D0F-51CC40B4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23" y="1992429"/>
            <a:ext cx="6221167" cy="34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4D46E-FFC3-6745-89E9-0A6E25A6EAF6}"/>
              </a:ext>
            </a:extLst>
          </p:cNvPr>
          <p:cNvSpPr txBox="1"/>
          <p:nvPr/>
        </p:nvSpPr>
        <p:spPr>
          <a:xfrm>
            <a:off x="1434164" y="442762"/>
            <a:ext cx="738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                      </a:t>
            </a:r>
            <a:r>
              <a:rPr lang="en-GB" sz="3200" u="sng" dirty="0">
                <a:solidFill>
                  <a:schemeClr val="bg2">
                    <a:lumMod val="50000"/>
                  </a:schemeClr>
                </a:solidFill>
              </a:rPr>
              <a:t>Customer habit on ecommerce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28B94-E0CE-D242-46C4-E7190D64B868}"/>
              </a:ext>
            </a:extLst>
          </p:cNvPr>
          <p:cNvSpPr txBox="1"/>
          <p:nvPr/>
        </p:nvSpPr>
        <p:spPr>
          <a:xfrm>
            <a:off x="6250355" y="1631472"/>
            <a:ext cx="513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frequently do you abandon your shopping cart?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9E183-032A-08C6-113C-299F04775CD1}"/>
              </a:ext>
            </a:extLst>
          </p:cNvPr>
          <p:cNvSpPr txBox="1"/>
          <p:nvPr/>
        </p:nvSpPr>
        <p:spPr>
          <a:xfrm>
            <a:off x="1366787" y="5890661"/>
            <a:ext cx="88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           Maximum time spend is 15 min on website and sometimes abandon the shopping cart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79B5F-467A-F09C-8F49-F83023CA2199}"/>
              </a:ext>
            </a:extLst>
          </p:cNvPr>
          <p:cNvSpPr txBox="1"/>
          <p:nvPr/>
        </p:nvSpPr>
        <p:spPr>
          <a:xfrm>
            <a:off x="669471" y="1626669"/>
            <a:ext cx="502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much time do you explore the e-retail </a:t>
            </a:r>
          </a:p>
          <a:p>
            <a:r>
              <a:rPr lang="en-GB" dirty="0"/>
              <a:t>store before making a purchase decision? </a:t>
            </a:r>
          </a:p>
        </p:txBody>
      </p:sp>
    </p:spTree>
    <p:extLst>
      <p:ext uri="{BB962C8B-B14F-4D97-AF65-F5344CB8AC3E}">
        <p14:creationId xmlns:p14="http://schemas.microsoft.com/office/powerpoint/2010/main" val="55106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Rectangle 2089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6" name="Rectangle 2095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Rectangle 2097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E731-082B-1E7C-F976-FEBBF54B0C01}"/>
              </a:ext>
            </a:extLst>
          </p:cNvPr>
          <p:cNvSpPr txBox="1"/>
          <p:nvPr/>
        </p:nvSpPr>
        <p:spPr>
          <a:xfrm>
            <a:off x="1065197" y="512064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 Content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E3D23E1-A11D-DA87-6F5C-DB56C54C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045938"/>
            <a:ext cx="3312784" cy="279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Rectangle 2099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B03CD9-23B4-3FBD-2CBF-27BB33480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2872" y="1563560"/>
            <a:ext cx="3312785" cy="175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2" name="Rectangle 2101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E29F8B0-6ED3-970A-EF8E-2C94C728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0289" y="1373075"/>
            <a:ext cx="3312784" cy="213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4" name="Rectangle 2103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68EA54-61CA-C3E8-C7CB-D42E498C02CA}"/>
              </a:ext>
            </a:extLst>
          </p:cNvPr>
          <p:cNvSpPr txBox="1"/>
          <p:nvPr/>
        </p:nvSpPr>
        <p:spPr>
          <a:xfrm>
            <a:off x="327259" y="510139"/>
            <a:ext cx="3753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Information of similar product available for</a:t>
            </a:r>
          </a:p>
          <a:p>
            <a:r>
              <a:rPr lang="en-GB" sz="1600" dirty="0"/>
              <a:t> product comparison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E0CC7-77F0-956B-4B89-12F84BA7F0F9}"/>
              </a:ext>
            </a:extLst>
          </p:cNvPr>
          <p:cNvSpPr txBox="1"/>
          <p:nvPr/>
        </p:nvSpPr>
        <p:spPr>
          <a:xfrm>
            <a:off x="4432872" y="3755571"/>
            <a:ext cx="292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Content on website easy to read </a:t>
            </a:r>
          </a:p>
          <a:p>
            <a:r>
              <a:rPr lang="en-GB" sz="1600" dirty="0"/>
              <a:t>and understand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17FAD6-62E1-0264-3292-520FD94AC756}"/>
              </a:ext>
            </a:extLst>
          </p:cNvPr>
          <p:cNvSpPr txBox="1"/>
          <p:nvPr/>
        </p:nvSpPr>
        <p:spPr>
          <a:xfrm>
            <a:off x="8121793" y="510139"/>
            <a:ext cx="3342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Complete information of product and</a:t>
            </a:r>
          </a:p>
          <a:p>
            <a:r>
              <a:rPr lang="en-GB" sz="1600" dirty="0"/>
              <a:t>seller important for purchase decision</a:t>
            </a:r>
          </a:p>
        </p:txBody>
      </p:sp>
    </p:spTree>
    <p:extLst>
      <p:ext uri="{BB962C8B-B14F-4D97-AF65-F5344CB8AC3E}">
        <p14:creationId xmlns:p14="http://schemas.microsoft.com/office/powerpoint/2010/main" val="132832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6F15EF39-071E-917F-FAF0-CFF6EDF62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365340"/>
            <a:ext cx="4116701" cy="21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7" name="Rectangle 3096">
            <a:extLst>
              <a:ext uri="{FF2B5EF4-FFF2-40B4-BE49-F238E27FC236}">
                <a16:creationId xmlns:a16="http://schemas.microsoft.com/office/drawing/2014/main" id="{94E1CBB2-207D-4AB2-9FE1-BB3DFB5F5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8347" y="-1"/>
            <a:ext cx="2981737" cy="259079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79B7987E-147F-40DD-4B00-4EE4DA96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399" y="3171462"/>
            <a:ext cx="4128685" cy="305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75C042D-54AE-4494-8768-CA94FD84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5686" y="1068014"/>
            <a:ext cx="3244943" cy="24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9" name="Rectangle 3098">
            <a:extLst>
              <a:ext uri="{FF2B5EF4-FFF2-40B4-BE49-F238E27FC236}">
                <a16:creationId xmlns:a16="http://schemas.microsoft.com/office/drawing/2014/main" id="{7B7C8768-C0E6-4BF8-9262-74D645629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97165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B063FAF9-ACC5-4257-A431-AB2FCFD5C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3" name="Rectangle 3102">
            <a:extLst>
              <a:ext uri="{FF2B5EF4-FFF2-40B4-BE49-F238E27FC236}">
                <a16:creationId xmlns:a16="http://schemas.microsoft.com/office/drawing/2014/main" id="{B3842A57-5543-489A-8D76-ECB59F25A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6496"/>
            <a:ext cx="3380433" cy="385150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6B5AB787-5A1E-418D-8980-5F3361C6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5760" y="4508919"/>
            <a:ext cx="420624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909E3-7799-3F2C-D7EF-2F9EAA66C172}"/>
              </a:ext>
            </a:extLst>
          </p:cNvPr>
          <p:cNvSpPr txBox="1"/>
          <p:nvPr/>
        </p:nvSpPr>
        <p:spPr>
          <a:xfrm>
            <a:off x="5066670" y="631312"/>
            <a:ext cx="2527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Online shopping gives </a:t>
            </a:r>
          </a:p>
          <a:p>
            <a:r>
              <a:rPr lang="en-GB" sz="2000" dirty="0">
                <a:solidFill>
                  <a:srgbClr val="002060"/>
                </a:solidFill>
              </a:rPr>
              <a:t>Monetary benefit and </a:t>
            </a:r>
          </a:p>
          <a:p>
            <a:r>
              <a:rPr lang="en-GB" sz="2000" dirty="0">
                <a:solidFill>
                  <a:srgbClr val="002060"/>
                </a:solidFill>
              </a:rPr>
              <a:t>discounts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34E89-B2C0-173C-6CFA-565ABCE0569F}"/>
              </a:ext>
            </a:extLst>
          </p:cNvPr>
          <p:cNvSpPr txBox="1"/>
          <p:nvPr/>
        </p:nvSpPr>
        <p:spPr>
          <a:xfrm>
            <a:off x="8175686" y="5062888"/>
            <a:ext cx="4109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Shopping online provides convenient and </a:t>
            </a:r>
          </a:p>
          <a:p>
            <a:r>
              <a:rPr lang="en-GB" dirty="0">
                <a:solidFill>
                  <a:srgbClr val="002060"/>
                </a:solidFill>
              </a:rPr>
              <a:t>flexible payment methods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04F3-03D3-6DD2-6F04-78F9EA03B61B}"/>
              </a:ext>
            </a:extLst>
          </p:cNvPr>
          <p:cNvSpPr txBox="1"/>
          <p:nvPr/>
        </p:nvSpPr>
        <p:spPr>
          <a:xfrm>
            <a:off x="231006" y="3917482"/>
            <a:ext cx="2914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Online shopping gives</a:t>
            </a:r>
          </a:p>
          <a:p>
            <a:r>
              <a:rPr lang="en-GB" sz="2400" dirty="0">
                <a:solidFill>
                  <a:srgbClr val="002060"/>
                </a:solidFill>
              </a:rPr>
              <a:t>discounts</a:t>
            </a:r>
          </a:p>
        </p:txBody>
      </p:sp>
    </p:spTree>
    <p:extLst>
      <p:ext uri="{BB962C8B-B14F-4D97-AF65-F5344CB8AC3E}">
        <p14:creationId xmlns:p14="http://schemas.microsoft.com/office/powerpoint/2010/main" val="399926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5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39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1">
            <a:extLst>
              <a:ext uri="{FF2B5EF4-FFF2-40B4-BE49-F238E27FC236}">
                <a16:creationId xmlns:a16="http://schemas.microsoft.com/office/drawing/2014/main" id="{E32D3FD4-6F71-43DF-93B9-87279519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5C311-8FB8-F000-8FBD-DDCD8A4B71BA}"/>
              </a:ext>
            </a:extLst>
          </p:cNvPr>
          <p:cNvSpPr txBox="1"/>
          <p:nvPr/>
        </p:nvSpPr>
        <p:spPr>
          <a:xfrm>
            <a:off x="1097280" y="516835"/>
            <a:ext cx="5977937" cy="16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Customer Retention?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50F80F-0983-0FBD-7E50-C96D106F95F9}"/>
              </a:ext>
            </a:extLst>
          </p:cNvPr>
          <p:cNvSpPr>
            <a:spLocks noGrp="1"/>
          </p:cNvSpPr>
          <p:nvPr/>
        </p:nvSpPr>
        <p:spPr>
          <a:xfrm>
            <a:off x="1097279" y="2236304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00050" indent="-285750" defTabSz="914400">
              <a:lnSpc>
                <a:spcPct val="90000"/>
              </a:lnSpc>
              <a:buClr>
                <a:srgbClr val="00B050"/>
              </a:buClr>
              <a:buSzPct val="83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Customer retention is the ability to keep customers coming back to your store or website to create repeat business and investment.</a:t>
            </a:r>
          </a:p>
          <a:p>
            <a:pPr marL="400050" indent="-285750" defTabSz="914400">
              <a:lnSpc>
                <a:spcPct val="90000"/>
              </a:lnSpc>
              <a:buClr>
                <a:srgbClr val="00B050"/>
              </a:buClr>
              <a:buSzPct val="83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Keep your Customer engaged and Build Trust.</a:t>
            </a:r>
          </a:p>
          <a:p>
            <a:pPr marL="400050" indent="-285750" defTabSz="914400">
              <a:lnSpc>
                <a:spcPct val="90000"/>
              </a:lnSpc>
              <a:buClr>
                <a:srgbClr val="00B050"/>
              </a:buClr>
              <a:buSzPct val="83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Customer Retention ensure customer loyalty.</a:t>
            </a:r>
          </a:p>
          <a:p>
            <a:pPr marL="400050" indent="-285750" defTabSz="914400">
              <a:lnSpc>
                <a:spcPct val="90000"/>
              </a:lnSpc>
              <a:buClr>
                <a:srgbClr val="00B050"/>
              </a:buClr>
              <a:buSzPct val="83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 is the process of engaging existing customers to continue buying products or services from your business.</a:t>
            </a:r>
          </a:p>
          <a:p>
            <a:pPr marL="400050" indent="-285750" defTabSz="914400">
              <a:lnSpc>
                <a:spcPct val="90000"/>
              </a:lnSpc>
              <a:buClr>
                <a:srgbClr val="00B050"/>
              </a:buClr>
              <a:buSzPct val="83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Other Words, Customer Retention means </a:t>
            </a:r>
          </a:p>
          <a:p>
            <a:pPr lvl="2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“to maintain existing customers”</a:t>
            </a:r>
          </a:p>
        </p:txBody>
      </p:sp>
      <p:sp>
        <p:nvSpPr>
          <p:cNvPr id="58" name="Rectangle 43">
            <a:extLst>
              <a:ext uri="{FF2B5EF4-FFF2-40B4-BE49-F238E27FC236}">
                <a16:creationId xmlns:a16="http://schemas.microsoft.com/office/drawing/2014/main" id="{36F207B4-66C3-4A76-8D54-C2871CF80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7" descr="Question marks in a line and one question mark is lit">
            <a:extLst>
              <a:ext uri="{FF2B5EF4-FFF2-40B4-BE49-F238E27FC236}">
                <a16:creationId xmlns:a16="http://schemas.microsoft.com/office/drawing/2014/main" id="{5F6E204F-F127-301E-9FCF-14AFE1744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9" r="50271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0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6" name="Rectangle 4162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7" name="Rectangle 4164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28" name="Straight Connector 4166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29" name="Rectangle 4168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0" name="Rectangle 4170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B921E-1F56-7B9A-A667-FEF268AC55D4}"/>
              </a:ext>
            </a:extLst>
          </p:cNvPr>
          <p:cNvSpPr txBox="1"/>
          <p:nvPr/>
        </p:nvSpPr>
        <p:spPr>
          <a:xfrm>
            <a:off x="1065197" y="512064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Hedonic Values</a:t>
            </a:r>
          </a:p>
        </p:txBody>
      </p:sp>
      <p:pic>
        <p:nvPicPr>
          <p:cNvPr id="4102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CFA683A-00E4-C155-1460-11504DF07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14" y="2287456"/>
            <a:ext cx="3890171" cy="20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31" name="Rectangle 4172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A705387-349D-83DE-46EB-B76DB4EAF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1206" y="760397"/>
            <a:ext cx="3509587" cy="18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32" name="Rectangle 4174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E25A8BE-4B82-B1FE-BC40-521FCAC68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113" y="2287456"/>
            <a:ext cx="3773963" cy="20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33" name="Rectangle 4176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D5436-53E9-77F9-B7BB-B0A738468995}"/>
              </a:ext>
            </a:extLst>
          </p:cNvPr>
          <p:cNvSpPr txBox="1"/>
          <p:nvPr/>
        </p:nvSpPr>
        <p:spPr>
          <a:xfrm>
            <a:off x="770983" y="1008700"/>
            <a:ext cx="2523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Getting Value for money </a:t>
            </a:r>
          </a:p>
          <a:p>
            <a:r>
              <a:rPr lang="en-GB" dirty="0"/>
              <a:t>spent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C9701-1E9D-F0E8-104E-148B25485BBB}"/>
              </a:ext>
            </a:extLst>
          </p:cNvPr>
          <p:cNvSpPr txBox="1"/>
          <p:nvPr/>
        </p:nvSpPr>
        <p:spPr>
          <a:xfrm>
            <a:off x="4463034" y="3057709"/>
            <a:ext cx="3364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feel gratification shopping on </a:t>
            </a:r>
          </a:p>
          <a:p>
            <a:r>
              <a:rPr lang="en-GB" dirty="0"/>
              <a:t>your favourite e-tailer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DBF88-6642-17E1-DBEE-2FAFA23FA106}"/>
              </a:ext>
            </a:extLst>
          </p:cNvPr>
          <p:cNvSpPr txBox="1"/>
          <p:nvPr/>
        </p:nvSpPr>
        <p:spPr>
          <a:xfrm>
            <a:off x="8479755" y="959059"/>
            <a:ext cx="3429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Shopping on the website gives you</a:t>
            </a:r>
          </a:p>
          <a:p>
            <a:r>
              <a:rPr lang="en-GB" dirty="0"/>
              <a:t>The sense od adventure</a:t>
            </a:r>
          </a:p>
        </p:txBody>
      </p:sp>
    </p:spTree>
    <p:extLst>
      <p:ext uri="{BB962C8B-B14F-4D97-AF65-F5344CB8AC3E}">
        <p14:creationId xmlns:p14="http://schemas.microsoft.com/office/powerpoint/2010/main" val="225204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067177-F5E5-8D8C-EA7B-7CCA18A8E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1" r="1" b="17866"/>
          <a:stretch/>
        </p:blipFill>
        <p:spPr>
          <a:xfrm>
            <a:off x="2010562" y="1800883"/>
            <a:ext cx="8878839" cy="4535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23E873-C291-2291-CD17-6169B9DAE4F1}"/>
              </a:ext>
            </a:extLst>
          </p:cNvPr>
          <p:cNvSpPr txBox="1"/>
          <p:nvPr/>
        </p:nvSpPr>
        <p:spPr>
          <a:xfrm>
            <a:off x="1020536" y="1022253"/>
            <a:ext cx="430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u="sng" dirty="0">
                <a:solidFill>
                  <a:schemeClr val="bg2">
                    <a:lumMod val="50000"/>
                  </a:schemeClr>
                </a:solidFill>
              </a:rPr>
              <a:t>Online retailer preferred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928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0CD2EE-817C-63DA-0C38-11898853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9" y="827772"/>
            <a:ext cx="3514553" cy="2959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689DB-0F92-7652-61D6-56C3AB31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498" y="712269"/>
            <a:ext cx="3095878" cy="3074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1B74D2-2431-C5C8-0DC5-34967F1FB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43" y="827772"/>
            <a:ext cx="3683848" cy="2959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4D5682-F387-ADE9-5ABB-9103B019B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94" y="4280193"/>
            <a:ext cx="8297375" cy="1865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BA3B2-E223-2A73-A6F9-1FBC43CCD04B}"/>
              </a:ext>
            </a:extLst>
          </p:cNvPr>
          <p:cNvSpPr txBox="1"/>
          <p:nvPr/>
        </p:nvSpPr>
        <p:spPr>
          <a:xfrm>
            <a:off x="261148" y="189049"/>
            <a:ext cx="313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u="sng" dirty="0">
                <a:solidFill>
                  <a:schemeClr val="bg2">
                    <a:lumMod val="50000"/>
                  </a:schemeClr>
                </a:solidFill>
              </a:rPr>
              <a:t>Product Availability </a:t>
            </a:r>
            <a:r>
              <a:rPr lang="en-GB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D56DD-149B-4802-2944-2A62072A68A5}"/>
              </a:ext>
            </a:extLst>
          </p:cNvPr>
          <p:cNvSpPr txBox="1"/>
          <p:nvPr/>
        </p:nvSpPr>
        <p:spPr>
          <a:xfrm>
            <a:off x="557729" y="4139292"/>
            <a:ext cx="63178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rgbClr val="00B0F0"/>
                </a:solidFill>
              </a:rPr>
              <a:t>Conclusion</a:t>
            </a:r>
            <a:r>
              <a:rPr lang="en-GB" sz="1600" dirty="0"/>
              <a:t>:</a:t>
            </a:r>
          </a:p>
          <a:p>
            <a:pPr marL="342900" indent="-342900">
              <a:buAutoNum type="arabicPeriod"/>
            </a:pPr>
            <a:r>
              <a:rPr lang="en-GB" sz="1600" dirty="0"/>
              <a:t>Amazon have variety of products with complete, relevant information</a:t>
            </a:r>
          </a:p>
          <a:p>
            <a:pPr marL="342900" indent="-342900">
              <a:buAutoNum type="arabicPeriod"/>
            </a:pPr>
            <a:r>
              <a:rPr lang="en-GB" sz="1600" dirty="0"/>
              <a:t>Flipkart is on 2</a:t>
            </a:r>
            <a:r>
              <a:rPr lang="en-GB" sz="1600" baseline="30000" dirty="0"/>
              <a:t>nd</a:t>
            </a:r>
            <a:r>
              <a:rPr lang="en-GB" sz="1600" dirty="0"/>
              <a:t> Choice.</a:t>
            </a:r>
          </a:p>
          <a:p>
            <a:pPr marL="342900" indent="-342900">
              <a:buAutoNum type="arabicPeriod"/>
            </a:pPr>
            <a:r>
              <a:rPr lang="en-GB" sz="1600" dirty="0"/>
              <a:t>Myntra is on 3</a:t>
            </a:r>
            <a:r>
              <a:rPr lang="en-GB" sz="1600" baseline="30000" dirty="0"/>
              <a:t>rd</a:t>
            </a:r>
            <a:r>
              <a:rPr lang="en-GB" sz="1600" dirty="0"/>
              <a:t> Choice.</a:t>
            </a:r>
          </a:p>
          <a:p>
            <a:pPr marL="342900" indent="-342900">
              <a:buAutoNum type="arabicPeriod"/>
            </a:pPr>
            <a:r>
              <a:rPr lang="en-GB" sz="1600" dirty="0"/>
              <a:t>Snapdeal secured 4</a:t>
            </a:r>
            <a:r>
              <a:rPr lang="en-GB" sz="1600" baseline="30000" dirty="0"/>
              <a:t>th</a:t>
            </a:r>
            <a:r>
              <a:rPr lang="en-GB" sz="1600" dirty="0"/>
              <a:t> position.</a:t>
            </a:r>
          </a:p>
          <a:p>
            <a:pPr marL="342900" indent="-342900">
              <a:buAutoNum type="arabicPeriod"/>
            </a:pPr>
            <a:r>
              <a:rPr lang="en-GB" sz="1600" dirty="0"/>
              <a:t>Paytm is on 5</a:t>
            </a:r>
            <a:r>
              <a:rPr lang="en-GB" sz="1600" baseline="30000" dirty="0"/>
              <a:t>th</a:t>
            </a:r>
            <a:r>
              <a:rPr lang="en-GB" sz="1600" dirty="0"/>
              <a:t> position in product availability category.</a:t>
            </a:r>
          </a:p>
        </p:txBody>
      </p:sp>
    </p:spTree>
    <p:extLst>
      <p:ext uri="{BB962C8B-B14F-4D97-AF65-F5344CB8AC3E}">
        <p14:creationId xmlns:p14="http://schemas.microsoft.com/office/powerpoint/2010/main" val="41718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0182F701-1D9A-4047-A9CA-73A707EA0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D46288E-4C86-4ADB-893C-3C29FDE84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18EA713-6EC5-4E3B-9ABC-DDF657C8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51FCA92-37FC-419D-880C-DEE03037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FF049-0064-BB77-D2D2-1699B7532AC8}"/>
              </a:ext>
            </a:extLst>
          </p:cNvPr>
          <p:cNvSpPr txBox="1"/>
          <p:nvPr/>
        </p:nvSpPr>
        <p:spPr>
          <a:xfrm>
            <a:off x="6728459" y="634946"/>
            <a:ext cx="482128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spc="-5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Platform Technical Performance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9F734FC-80ED-4400-9FB7-5800EE74A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B9C9C-1D8F-1E3F-6A93-AECC8735E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34" r="-3" b="-3"/>
          <a:stretch/>
        </p:blipFill>
        <p:spPr>
          <a:xfrm>
            <a:off x="458336" y="1025325"/>
            <a:ext cx="2784700" cy="2001053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F54C209B-0440-412E-BEBF-D8694B5A0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BEEBACE-87BA-4CA1-BF49-0E9ABA508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DA25563-C462-4DA6-BB84-8243A6C7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472CE-5216-620A-6AF9-E2A973AB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37" y="4032159"/>
            <a:ext cx="2784700" cy="1782207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64044755-AC7C-421A-B935-8BA9A23F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668C3-D9C5-2358-7D67-590476438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2" b="1857"/>
          <a:stretch/>
        </p:blipFill>
        <p:spPr>
          <a:xfrm>
            <a:off x="3664752" y="3149583"/>
            <a:ext cx="2295082" cy="2135626"/>
          </a:xfrm>
          <a:prstGeom prst="rect">
            <a:avLst/>
          </a:prstGeom>
        </p:spPr>
      </p:pic>
      <p:sp>
        <p:nvSpPr>
          <p:cNvPr id="121" name="TextBox 9">
            <a:extLst>
              <a:ext uri="{FF2B5EF4-FFF2-40B4-BE49-F238E27FC236}">
                <a16:creationId xmlns:a16="http://schemas.microsoft.com/office/drawing/2014/main" id="{67FD8F5D-AF36-C799-9BB9-E7113F616CB6}"/>
              </a:ext>
            </a:extLst>
          </p:cNvPr>
          <p:cNvSpPr txBox="1"/>
          <p:nvPr/>
        </p:nvSpPr>
        <p:spPr>
          <a:xfrm>
            <a:off x="6849348" y="2798223"/>
            <a:ext cx="4821283" cy="23369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u="sng" dirty="0">
                <a:solidFill>
                  <a:srgbClr val="00B0F0"/>
                </a:solidFill>
              </a:rPr>
              <a:t>Conclusion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 is technically best platform as per customer choices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Flipkart is on the 2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position in this category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Paytm secured 3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position on platform stability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Myntra is on 4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position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Snapdeal is on 5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position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2225A9B-20AD-4869-96C9-770E8E704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14D5E4E-F019-44AF-AF49-8FBBFBBE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959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24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26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2" name="Straight Connector 28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Rectangle 30">
            <a:extLst>
              <a:ext uri="{FF2B5EF4-FFF2-40B4-BE49-F238E27FC236}">
                <a16:creationId xmlns:a16="http://schemas.microsoft.com/office/drawing/2014/main" id="{2B399A60-3405-4647-A976-4CBC707A9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32">
            <a:extLst>
              <a:ext uri="{FF2B5EF4-FFF2-40B4-BE49-F238E27FC236}">
                <a16:creationId xmlns:a16="http://schemas.microsoft.com/office/drawing/2014/main" id="{FE8FF351-900B-4AA7-B3CB-AA23F3577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642FF-7E39-E6AC-90D3-9C7E760FCEAE}"/>
              </a:ext>
            </a:extLst>
          </p:cNvPr>
          <p:cNvSpPr txBox="1"/>
          <p:nvPr/>
        </p:nvSpPr>
        <p:spPr>
          <a:xfrm>
            <a:off x="179754" y="184119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during promotion, sales period</a:t>
            </a:r>
          </a:p>
        </p:txBody>
      </p:sp>
      <p:sp>
        <p:nvSpPr>
          <p:cNvPr id="115" name="Rectangle 34">
            <a:extLst>
              <a:ext uri="{FF2B5EF4-FFF2-40B4-BE49-F238E27FC236}">
                <a16:creationId xmlns:a16="http://schemas.microsoft.com/office/drawing/2014/main" id="{E0D90A09-10D4-4340-AC70-0AFDB381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36">
            <a:extLst>
              <a:ext uri="{FF2B5EF4-FFF2-40B4-BE49-F238E27FC236}">
                <a16:creationId xmlns:a16="http://schemas.microsoft.com/office/drawing/2014/main" id="{062DB908-A871-49E3-A635-30ADFEBCF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141BD-D57C-B779-A5C7-263CB18E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65" y="543025"/>
            <a:ext cx="3328416" cy="3232261"/>
          </a:xfrm>
          <a:prstGeom prst="rect">
            <a:avLst/>
          </a:prstGeom>
        </p:spPr>
      </p:pic>
      <p:sp>
        <p:nvSpPr>
          <p:cNvPr id="117" name="Rectangle 38">
            <a:extLst>
              <a:ext uri="{FF2B5EF4-FFF2-40B4-BE49-F238E27FC236}">
                <a16:creationId xmlns:a16="http://schemas.microsoft.com/office/drawing/2014/main" id="{8B2C4FD5-C5A9-45B4-83C5-3310D4EDE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24170-A805-0676-281E-1A521FB7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62" y="483762"/>
            <a:ext cx="1894552" cy="1784309"/>
          </a:xfrm>
          <a:prstGeom prst="rect">
            <a:avLst/>
          </a:prstGeom>
        </p:spPr>
      </p:pic>
      <p:sp>
        <p:nvSpPr>
          <p:cNvPr id="118" name="Rectangle 40">
            <a:extLst>
              <a:ext uri="{FF2B5EF4-FFF2-40B4-BE49-F238E27FC236}">
                <a16:creationId xmlns:a16="http://schemas.microsoft.com/office/drawing/2014/main" id="{3E5F8535-F3B4-43C3-8595-D163FAA6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BE038-C9F5-9554-706B-9BBCA125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849" y="4318312"/>
            <a:ext cx="2690341" cy="1977401"/>
          </a:xfrm>
          <a:prstGeom prst="rect">
            <a:avLst/>
          </a:prstGeom>
        </p:spPr>
      </p:pic>
      <p:sp>
        <p:nvSpPr>
          <p:cNvPr id="119" name="Rectangle 42">
            <a:extLst>
              <a:ext uri="{FF2B5EF4-FFF2-40B4-BE49-F238E27FC236}">
                <a16:creationId xmlns:a16="http://schemas.microsoft.com/office/drawing/2014/main" id="{4F3F6827-0043-4CFE-98A8-95CE1B69B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4C4C4-CCB6-AA07-D54D-73BB6045B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038" y="3178214"/>
            <a:ext cx="2743200" cy="2687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59DC4D-1191-1B0E-642A-191AE490DE59}"/>
              </a:ext>
            </a:extLst>
          </p:cNvPr>
          <p:cNvSpPr txBox="1"/>
          <p:nvPr/>
        </p:nvSpPr>
        <p:spPr>
          <a:xfrm>
            <a:off x="394636" y="4318312"/>
            <a:ext cx="41138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Conclusion</a:t>
            </a:r>
            <a:r>
              <a:rPr lang="en-GB" dirty="0"/>
              <a:t>:</a:t>
            </a:r>
          </a:p>
          <a:p>
            <a:r>
              <a:rPr lang="en-GB" dirty="0"/>
              <a:t>Amazon is the most favourite and popular</a:t>
            </a:r>
          </a:p>
          <a:p>
            <a:r>
              <a:rPr lang="en-GB" dirty="0"/>
              <a:t>Website for ecommerce but during sales </a:t>
            </a:r>
          </a:p>
          <a:p>
            <a:r>
              <a:rPr lang="en-GB" dirty="0"/>
              <a:t>Period time performance is not much</a:t>
            </a:r>
          </a:p>
          <a:p>
            <a:r>
              <a:rPr lang="en-GB" dirty="0"/>
              <a:t>Good.</a:t>
            </a:r>
          </a:p>
        </p:txBody>
      </p:sp>
    </p:spTree>
    <p:extLst>
      <p:ext uri="{BB962C8B-B14F-4D97-AF65-F5344CB8AC3E}">
        <p14:creationId xmlns:p14="http://schemas.microsoft.com/office/powerpoint/2010/main" val="216227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87DC6A-EB23-A349-428B-D3D67C31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7" y="972696"/>
            <a:ext cx="6705406" cy="33694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626-71BD-0581-E60D-E91C8FADCD3C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Which of the Indian online retailer would you recommend to a friend?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9AA4D-BD65-2B4E-2125-4E265C840F37}"/>
              </a:ext>
            </a:extLst>
          </p:cNvPr>
          <p:cNvSpPr txBox="1"/>
          <p:nvPr/>
        </p:nvSpPr>
        <p:spPr>
          <a:xfrm>
            <a:off x="282657" y="5119402"/>
            <a:ext cx="6673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>
                <a:solidFill>
                  <a:srgbClr val="00B0F0"/>
                </a:solidFill>
              </a:rPr>
              <a:t>Conclusion</a:t>
            </a:r>
            <a:r>
              <a:rPr lang="en-GB" dirty="0"/>
              <a:t>: </a:t>
            </a:r>
          </a:p>
          <a:p>
            <a:r>
              <a:rPr lang="en-GB" sz="2000" dirty="0">
                <a:solidFill>
                  <a:srgbClr val="00B050"/>
                </a:solidFill>
              </a:rPr>
              <a:t>Amazon is leading In most of the categories to Customers first </a:t>
            </a:r>
          </a:p>
          <a:p>
            <a:r>
              <a:rPr lang="en-GB" sz="2000" dirty="0">
                <a:solidFill>
                  <a:srgbClr val="00B050"/>
                </a:solidFill>
              </a:rPr>
              <a:t>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83446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31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17798-1DB2-5647-4D16-47BA7AD2D760}"/>
              </a:ext>
            </a:extLst>
          </p:cNvPr>
          <p:cNvSpPr txBox="1"/>
          <p:nvPr/>
        </p:nvSpPr>
        <p:spPr>
          <a:xfrm>
            <a:off x="1097279" y="2236304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It’s different from </a:t>
            </a:r>
            <a:r>
              <a:rPr lang="en-US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acquisition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rgbClr val="FFFFFF"/>
                </a:solidFill>
              </a:rPr>
              <a:t>or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lead generation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rgbClr val="FFFFFF"/>
                </a:solidFill>
              </a:rPr>
              <a:t>because you have already converted the customer at least once.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00B050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Your probability of selling to an existing customer is at least 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 percent more likely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rgbClr val="FFFFFF"/>
                </a:solidFill>
              </a:rPr>
              <a:t>than </a:t>
            </a:r>
            <a:r>
              <a:rPr lang="en-US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converting someone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rgbClr val="FFFFFF"/>
                </a:solidFill>
              </a:rPr>
              <a:t>who has never bought from you before.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Graphic 5" descr="Target Audience">
            <a:extLst>
              <a:ext uri="{FF2B5EF4-FFF2-40B4-BE49-F238E27FC236}">
                <a16:creationId xmlns:a16="http://schemas.microsoft.com/office/drawing/2014/main" id="{C706A15B-1511-7483-20FC-124E97531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BFBCF-2F1C-407C-703B-CBAE24F72A11}"/>
              </a:ext>
            </a:extLst>
          </p:cNvPr>
          <p:cNvSpPr txBox="1"/>
          <p:nvPr/>
        </p:nvSpPr>
        <p:spPr>
          <a:xfrm>
            <a:off x="719187" y="855191"/>
            <a:ext cx="57751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Customer Retention (CR):</a:t>
            </a:r>
            <a:br>
              <a:rPr lang="en-US" sz="3200" u="sng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A283C-62C8-429E-DB1A-9AEBF9185E89}"/>
              </a:ext>
            </a:extLst>
          </p:cNvPr>
          <p:cNvSpPr txBox="1"/>
          <p:nvPr/>
        </p:nvSpPr>
        <p:spPr>
          <a:xfrm>
            <a:off x="719187" y="3244334"/>
            <a:ext cx="277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</a:rPr>
              <a:t>Its not a tool its an Art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7953D-9152-4B49-54B3-A05516D9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288" y="1870854"/>
            <a:ext cx="6980525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6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FF9-704E-17A1-3262-4907476A3649}"/>
              </a:ext>
            </a:extLst>
          </p:cNvPr>
          <p:cNvSpPr txBox="1">
            <a:spLocks/>
          </p:cNvSpPr>
          <p:nvPr/>
        </p:nvSpPr>
        <p:spPr>
          <a:xfrm>
            <a:off x="895150" y="0"/>
            <a:ext cx="5409397" cy="2601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u="sng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What are the benefits of CR?</a:t>
            </a:r>
            <a:endParaRPr lang="en-US" u="sng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9DB5-6734-FD79-BD9B-A1B9085F2805}"/>
              </a:ext>
            </a:extLst>
          </p:cNvPr>
          <p:cNvSpPr txBox="1">
            <a:spLocks/>
          </p:cNvSpPr>
          <p:nvPr/>
        </p:nvSpPr>
        <p:spPr>
          <a:xfrm>
            <a:off x="1328287" y="1998932"/>
            <a:ext cx="3927826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Retained customer tend to buy other services from the same company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Retained customer are known to be less price/cost effective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Positive publicity -  Free Marketing 24x7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probability of selling to an existing customer is 60 – 70%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the probability of selling to a new customer is 5-20%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Decline Migration rate</a:t>
            </a:r>
          </a:p>
        </p:txBody>
      </p:sp>
    </p:spTree>
    <p:extLst>
      <p:ext uri="{BB962C8B-B14F-4D97-AF65-F5344CB8AC3E}">
        <p14:creationId xmlns:p14="http://schemas.microsoft.com/office/powerpoint/2010/main" val="398938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4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3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30" descr="Green dialogue boxes">
            <a:extLst>
              <a:ext uri="{FF2B5EF4-FFF2-40B4-BE49-F238E27FC236}">
                <a16:creationId xmlns:a16="http://schemas.microsoft.com/office/drawing/2014/main" id="{491E7900-E5E1-E24D-1D7E-F47CB01C2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7112" b="15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72" name="Straight Connector 40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42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44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AB039-2798-C310-75C6-D83B51C68A8C}"/>
              </a:ext>
            </a:extLst>
          </p:cNvPr>
          <p:cNvSpPr txBox="1"/>
          <p:nvPr/>
        </p:nvSpPr>
        <p:spPr>
          <a:xfrm>
            <a:off x="1314450" y="804240"/>
            <a:ext cx="197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Lets Analyse</a:t>
            </a:r>
          </a:p>
        </p:txBody>
      </p:sp>
      <p:graphicFrame>
        <p:nvGraphicFramePr>
          <p:cNvPr id="81" name="Title 1">
            <a:extLst>
              <a:ext uri="{FF2B5EF4-FFF2-40B4-BE49-F238E27FC236}">
                <a16:creationId xmlns:a16="http://schemas.microsoft.com/office/drawing/2014/main" id="{0CF067FB-69C1-9DD8-A5ED-62BD5DA1BC45}"/>
              </a:ext>
            </a:extLst>
          </p:cNvPr>
          <p:cNvGraphicFramePr/>
          <p:nvPr/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2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62A56-3FB3-44EA-82E5-EE2F2325DB57}"/>
              </a:ext>
            </a:extLst>
          </p:cNvPr>
          <p:cNvSpPr txBox="1">
            <a:spLocks/>
          </p:cNvSpPr>
          <p:nvPr/>
        </p:nvSpPr>
        <p:spPr>
          <a:xfrm>
            <a:off x="5220928" y="965200"/>
            <a:ext cx="5999002" cy="492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8000" spc="-50">
                <a:solidFill>
                  <a:schemeClr val="tx2"/>
                </a:solidFill>
              </a:rPr>
              <a:t>Some Key points to Retain Customers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9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2DD75-7FF1-74D8-88E3-7B4A1A52BA54}"/>
              </a:ext>
            </a:extLst>
          </p:cNvPr>
          <p:cNvSpPr txBox="1"/>
          <p:nvPr/>
        </p:nvSpPr>
        <p:spPr>
          <a:xfrm>
            <a:off x="781877" y="643467"/>
            <a:ext cx="3467569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will analyze our data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accounts to these key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E094F-6204-807F-BD14-8088FDFC8E0D}"/>
              </a:ext>
            </a:extLst>
          </p:cNvPr>
          <p:cNvSpPr txBox="1"/>
          <p:nvPr/>
        </p:nvSpPr>
        <p:spPr>
          <a:xfrm>
            <a:off x="5124206" y="643467"/>
            <a:ext cx="6104288" cy="557106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 is about to 5 Companies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Amazon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Flipkart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Myntra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Paytm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Snapdeal</a:t>
            </a:r>
          </a:p>
        </p:txBody>
      </p:sp>
    </p:spTree>
    <p:extLst>
      <p:ext uri="{BB962C8B-B14F-4D97-AF65-F5344CB8AC3E}">
        <p14:creationId xmlns:p14="http://schemas.microsoft.com/office/powerpoint/2010/main" val="396555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A8C26639-40C7-5C84-4D81-EC33564AA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614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6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653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Gender                                            Age</vt:lpstr>
      <vt:lpstr>Top 10 Cities For E-Commerce</vt:lpstr>
      <vt:lpstr>           Shopping  Pattern</vt:lpstr>
      <vt:lpstr>                           How they do shopping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Dongare</dc:creator>
  <cp:lastModifiedBy>Amruta Dongare</cp:lastModifiedBy>
  <cp:revision>3</cp:revision>
  <dcterms:created xsi:type="dcterms:W3CDTF">2023-01-09T18:45:28Z</dcterms:created>
  <dcterms:modified xsi:type="dcterms:W3CDTF">2023-01-11T22:35:06Z</dcterms:modified>
</cp:coreProperties>
</file>