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7" r:id="rId4"/>
    <p:sldId id="258" r:id="rId5"/>
    <p:sldId id="297" r:id="rId6"/>
    <p:sldId id="271" r:id="rId7"/>
    <p:sldId id="273" r:id="rId8"/>
    <p:sldId id="272" r:id="rId9"/>
    <p:sldId id="269" r:id="rId10"/>
    <p:sldId id="275" r:id="rId11"/>
    <p:sldId id="259" r:id="rId12"/>
    <p:sldId id="260" r:id="rId13"/>
    <p:sldId id="261" r:id="rId14"/>
    <p:sldId id="276" r:id="rId15"/>
    <p:sldId id="277" r:id="rId16"/>
    <p:sldId id="279" r:id="rId17"/>
    <p:sldId id="280" r:id="rId18"/>
    <p:sldId id="281" r:id="rId19"/>
    <p:sldId id="278"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0" autoAdjust="0"/>
    <p:restoredTop sz="94660"/>
  </p:normalViewPr>
  <p:slideViewPr>
    <p:cSldViewPr snapToGrid="0">
      <p:cViewPr varScale="1">
        <p:scale>
          <a:sx n="86" d="100"/>
          <a:sy n="86" d="100"/>
        </p:scale>
        <p:origin x="248"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D17B-6D94-42C0-B66E-1F05393F19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AB5B9-CC97-463B-B89A-8E8329E30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D5ADB0-0138-4F13-8704-25CE64FEA078}"/>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5" name="Footer Placeholder 4">
            <a:extLst>
              <a:ext uri="{FF2B5EF4-FFF2-40B4-BE49-F238E27FC236}">
                <a16:creationId xmlns:a16="http://schemas.microsoft.com/office/drawing/2014/main" id="{87EA9C8E-EC4A-4F18-B81A-A264DCEAB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C0CF2-9750-44D9-9F30-3659327C836B}"/>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345742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70F0-0876-41AF-96A7-D57576BD84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F03DA0-0361-4FFB-9981-EEC6BE8C9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FE402-75D2-45BF-A214-A6F74B3F2305}"/>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5" name="Footer Placeholder 4">
            <a:extLst>
              <a:ext uri="{FF2B5EF4-FFF2-40B4-BE49-F238E27FC236}">
                <a16:creationId xmlns:a16="http://schemas.microsoft.com/office/drawing/2014/main" id="{E1D50B3E-C752-43DE-A8CC-C50543C31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A0205-4608-4FC2-A3FC-BE9EE2DD6CD0}"/>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189582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C82EE-63FB-40B0-8719-481A6EFB1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25FA8-CA2B-464C-A6AD-12E517915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6B163-8C5D-4B7A-9343-61256568E0FF}"/>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5" name="Footer Placeholder 4">
            <a:extLst>
              <a:ext uri="{FF2B5EF4-FFF2-40B4-BE49-F238E27FC236}">
                <a16:creationId xmlns:a16="http://schemas.microsoft.com/office/drawing/2014/main" id="{09659B41-2BFD-466C-A5F8-072B77B9B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87057-8417-4015-9760-7BD81DBAA90F}"/>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195374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1301-96A5-4231-95B6-7989FA1E5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87081-FAC5-4CA5-ACFB-B5C459FC4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1CB8F-CF42-451E-941B-17DC0CBD2ED9}"/>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5" name="Footer Placeholder 4">
            <a:extLst>
              <a:ext uri="{FF2B5EF4-FFF2-40B4-BE49-F238E27FC236}">
                <a16:creationId xmlns:a16="http://schemas.microsoft.com/office/drawing/2014/main" id="{6D3E571E-7472-4DE7-B412-45B2AF1D9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A239F-6DAE-4592-8AC4-4C46A77BFFA9}"/>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1489817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CE31-8840-45AF-BB59-671805AB8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8B45D-8B3F-4C32-AAED-6C2704B54C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A285F1-EA72-4C58-860A-215A30CAC078}"/>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5" name="Footer Placeholder 4">
            <a:extLst>
              <a:ext uri="{FF2B5EF4-FFF2-40B4-BE49-F238E27FC236}">
                <a16:creationId xmlns:a16="http://schemas.microsoft.com/office/drawing/2014/main" id="{AC494068-FD9A-496E-8AE0-A7208B103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23B4A-B459-4FD8-BE0C-09FF8489B6AF}"/>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342590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D2676-CE18-4E6F-ADBF-B45316883E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895CFD-F1FF-4C0A-9AC9-EB2D8BF05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FDB96C-013E-4969-B94E-242E5F3EC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EACFBF-6736-47BB-A956-73FA6B7EC6DE}"/>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6" name="Footer Placeholder 5">
            <a:extLst>
              <a:ext uri="{FF2B5EF4-FFF2-40B4-BE49-F238E27FC236}">
                <a16:creationId xmlns:a16="http://schemas.microsoft.com/office/drawing/2014/main" id="{F9DCF1B6-2C4F-4C77-9CC0-07F47EA2BC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A25C18-8933-4DBF-9D07-2FF3E9E7B817}"/>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56761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8AEF-9EB5-4D40-A2EB-1FF694113C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266AE-648A-48F5-BAC5-AE9586A558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31B65-51FC-47A0-9946-3B030C5142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B0CFCC-B304-49CA-9B98-B280511D3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695FD-CEF3-4658-AB4E-DB2BC8EE44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1520B1-B259-478A-9670-E38E0D519794}"/>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8" name="Footer Placeholder 7">
            <a:extLst>
              <a:ext uri="{FF2B5EF4-FFF2-40B4-BE49-F238E27FC236}">
                <a16:creationId xmlns:a16="http://schemas.microsoft.com/office/drawing/2014/main" id="{D4FCC4BC-082B-46D6-88EA-96A5D66B19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4107FC-A940-4320-AB7C-D155F0B1E347}"/>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491870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ED0D-02AF-432E-BDB9-AA38B1D62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27ABB9-0280-4C1F-AC81-EA3183A3EF95}"/>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4" name="Footer Placeholder 3">
            <a:extLst>
              <a:ext uri="{FF2B5EF4-FFF2-40B4-BE49-F238E27FC236}">
                <a16:creationId xmlns:a16="http://schemas.microsoft.com/office/drawing/2014/main" id="{7AE436BF-5147-4E21-BAEB-0D0C0EF795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94D4C1-B48B-4E4C-9077-0CB3347C6408}"/>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2477365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48099-BB3C-4216-AECB-4E112C149F2C}"/>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3" name="Footer Placeholder 2">
            <a:extLst>
              <a:ext uri="{FF2B5EF4-FFF2-40B4-BE49-F238E27FC236}">
                <a16:creationId xmlns:a16="http://schemas.microsoft.com/office/drawing/2014/main" id="{AF7C7ECD-E97E-44AD-AC67-DBCA3F030A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3A1552-6A71-4C39-94EA-BC171C4A625E}"/>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217854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C58E9-476C-46DD-BB2C-EA876C142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4B0648-93F2-4A9D-93BF-23EDF0931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BAD312-B9DF-4260-84F2-DF026558B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E549A-8663-4542-B32A-8A5431DC8E1D}"/>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6" name="Footer Placeholder 5">
            <a:extLst>
              <a:ext uri="{FF2B5EF4-FFF2-40B4-BE49-F238E27FC236}">
                <a16:creationId xmlns:a16="http://schemas.microsoft.com/office/drawing/2014/main" id="{A69B5ECB-CBDE-494A-A8FD-8F61C690A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51CEB-35AD-408E-B165-78B6932EDFCA}"/>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118097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E615-C207-4479-B1B4-2C91279AD0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DF321E-C994-4142-9175-767C70EAB2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E4C6F-7DF1-4B36-B858-C20789D57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E6172-B1AA-4887-8333-FB045C098094}"/>
              </a:ext>
            </a:extLst>
          </p:cNvPr>
          <p:cNvSpPr>
            <a:spLocks noGrp="1"/>
          </p:cNvSpPr>
          <p:nvPr>
            <p:ph type="dt" sz="half" idx="10"/>
          </p:nvPr>
        </p:nvSpPr>
        <p:spPr/>
        <p:txBody>
          <a:bodyPr/>
          <a:lstStyle/>
          <a:p>
            <a:fld id="{F83F3FD7-8D85-4B8E-A13A-21D007AE55EA}" type="datetimeFigureOut">
              <a:rPr lang="en-US" smtClean="0"/>
              <a:t>12/7/19</a:t>
            </a:fld>
            <a:endParaRPr lang="en-US"/>
          </a:p>
        </p:txBody>
      </p:sp>
      <p:sp>
        <p:nvSpPr>
          <p:cNvPr id="6" name="Footer Placeholder 5">
            <a:extLst>
              <a:ext uri="{FF2B5EF4-FFF2-40B4-BE49-F238E27FC236}">
                <a16:creationId xmlns:a16="http://schemas.microsoft.com/office/drawing/2014/main" id="{069A8CB1-0D30-44AA-A782-DD7A3926B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FF140-214E-4EFA-8D69-9C0570E451FA}"/>
              </a:ext>
            </a:extLst>
          </p:cNvPr>
          <p:cNvSpPr>
            <a:spLocks noGrp="1"/>
          </p:cNvSpPr>
          <p:nvPr>
            <p:ph type="sldNum" sz="quarter" idx="12"/>
          </p:nvPr>
        </p:nvSpPr>
        <p:spPr/>
        <p:txBody>
          <a:bodyPr/>
          <a:lstStyle/>
          <a:p>
            <a:fld id="{C51FDF9A-C371-4F80-A2C7-7E7E2F7CD3C4}" type="slidenum">
              <a:rPr lang="en-US" smtClean="0"/>
              <a:t>‹#›</a:t>
            </a:fld>
            <a:endParaRPr lang="en-US"/>
          </a:p>
        </p:txBody>
      </p:sp>
    </p:spTree>
    <p:extLst>
      <p:ext uri="{BB962C8B-B14F-4D97-AF65-F5344CB8AC3E}">
        <p14:creationId xmlns:p14="http://schemas.microsoft.com/office/powerpoint/2010/main" val="1246404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EACFEC-4F3D-4E19-8041-56639EE1E8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D1AF1E-4560-4514-B8C5-799F2FE9FE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EC357-C70E-4CA2-9A74-D5CA70FA3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3F3FD7-8D85-4B8E-A13A-21D007AE55EA}" type="datetimeFigureOut">
              <a:rPr lang="en-US" smtClean="0"/>
              <a:t>12/7/19</a:t>
            </a:fld>
            <a:endParaRPr lang="en-US"/>
          </a:p>
        </p:txBody>
      </p:sp>
      <p:sp>
        <p:nvSpPr>
          <p:cNvPr id="5" name="Footer Placeholder 4">
            <a:extLst>
              <a:ext uri="{FF2B5EF4-FFF2-40B4-BE49-F238E27FC236}">
                <a16:creationId xmlns:a16="http://schemas.microsoft.com/office/drawing/2014/main" id="{80EB89AC-1D16-46E7-B1F8-33DDFA8BF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97972A-4523-496A-88C2-58D6518447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FDF9A-C371-4F80-A2C7-7E7E2F7CD3C4}" type="slidenum">
              <a:rPr lang="en-US" smtClean="0"/>
              <a:t>‹#›</a:t>
            </a:fld>
            <a:endParaRPr lang="en-US"/>
          </a:p>
        </p:txBody>
      </p:sp>
    </p:spTree>
    <p:extLst>
      <p:ext uri="{BB962C8B-B14F-4D97-AF65-F5344CB8AC3E}">
        <p14:creationId xmlns:p14="http://schemas.microsoft.com/office/powerpoint/2010/main" val="2521859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5EB5A8-4082-46C5-AA46-C790DA25D17B}"/>
              </a:ext>
            </a:extLst>
          </p:cNvPr>
          <p:cNvSpPr>
            <a:spLocks noGrp="1"/>
          </p:cNvSpPr>
          <p:nvPr>
            <p:ph type="ctrTitle"/>
          </p:nvPr>
        </p:nvSpPr>
        <p:spPr>
          <a:xfrm>
            <a:off x="-154604" y="884323"/>
            <a:ext cx="6801321" cy="1737360"/>
          </a:xfrm>
        </p:spPr>
        <p:txBody>
          <a:bodyPr anchor="ctr">
            <a:normAutofit/>
          </a:bodyPr>
          <a:lstStyle/>
          <a:p>
            <a:pPr algn="r"/>
            <a:r>
              <a:rPr lang="en-US" sz="4800" dirty="0"/>
              <a:t>MINDSPACE</a:t>
            </a:r>
            <a:r>
              <a:rPr lang="en-US" sz="2400" dirty="0"/>
              <a:t> </a:t>
            </a:r>
          </a:p>
        </p:txBody>
      </p:sp>
      <p:sp>
        <p:nvSpPr>
          <p:cNvPr id="3" name="Subtitle 2">
            <a:extLst>
              <a:ext uri="{FF2B5EF4-FFF2-40B4-BE49-F238E27FC236}">
                <a16:creationId xmlns:a16="http://schemas.microsoft.com/office/drawing/2014/main" id="{92258085-99BF-453D-8648-86C638D67646}"/>
              </a:ext>
            </a:extLst>
          </p:cNvPr>
          <p:cNvSpPr>
            <a:spLocks noGrp="1"/>
          </p:cNvSpPr>
          <p:nvPr>
            <p:ph type="subTitle" idx="1"/>
          </p:nvPr>
        </p:nvSpPr>
        <p:spPr>
          <a:xfrm>
            <a:off x="7907918" y="4525347"/>
            <a:ext cx="3258675" cy="1737360"/>
          </a:xfrm>
        </p:spPr>
        <p:txBody>
          <a:bodyPr anchor="ctr">
            <a:noAutofit/>
          </a:bodyPr>
          <a:lstStyle/>
          <a:p>
            <a:pPr algn="l"/>
            <a:r>
              <a:rPr lang="en-US" u="sng" dirty="0"/>
              <a:t>Team Name:</a:t>
            </a:r>
            <a:r>
              <a:rPr lang="en-US" dirty="0"/>
              <a:t> JARVIS</a:t>
            </a:r>
          </a:p>
          <a:p>
            <a:pPr algn="l"/>
            <a:r>
              <a:rPr lang="en-US" dirty="0"/>
              <a:t>Amruta Patil</a:t>
            </a:r>
          </a:p>
          <a:p>
            <a:pPr algn="l"/>
            <a:r>
              <a:rPr lang="en-US" dirty="0"/>
              <a:t>Nidhi Goyal</a:t>
            </a:r>
          </a:p>
          <a:p>
            <a:pPr algn="l"/>
            <a:r>
              <a:rPr lang="en-US" dirty="0"/>
              <a:t>Priyanka Pal</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46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36DC-9E0C-0E46-B6E4-0597524F39FF}"/>
              </a:ext>
            </a:extLst>
          </p:cNvPr>
          <p:cNvSpPr>
            <a:spLocks noGrp="1"/>
          </p:cNvSpPr>
          <p:nvPr>
            <p:ph type="title"/>
          </p:nvPr>
        </p:nvSpPr>
        <p:spPr/>
        <p:txBody>
          <a:bodyPr/>
          <a:lstStyle/>
          <a:p>
            <a:r>
              <a:rPr lang="en-US" u="sng" dirty="0"/>
              <a:t>USE CASES:</a:t>
            </a:r>
            <a:endParaRPr lang="en-US" dirty="0"/>
          </a:p>
        </p:txBody>
      </p:sp>
      <p:sp>
        <p:nvSpPr>
          <p:cNvPr id="3" name="Content Placeholder 2">
            <a:extLst>
              <a:ext uri="{FF2B5EF4-FFF2-40B4-BE49-F238E27FC236}">
                <a16:creationId xmlns:a16="http://schemas.microsoft.com/office/drawing/2014/main" id="{D9822182-9192-254E-956F-CB8CF04E86BB}"/>
              </a:ext>
            </a:extLst>
          </p:cNvPr>
          <p:cNvSpPr>
            <a:spLocks noGrp="1"/>
          </p:cNvSpPr>
          <p:nvPr>
            <p:ph idx="1"/>
          </p:nvPr>
        </p:nvSpPr>
        <p:spPr/>
        <p:txBody>
          <a:bodyPr>
            <a:normAutofit/>
          </a:bodyPr>
          <a:lstStyle/>
          <a:p>
            <a:r>
              <a:rPr lang="en-US" dirty="0"/>
              <a:t>NGO Supervisor Domain:</a:t>
            </a:r>
          </a:p>
          <a:p>
            <a:pPr lvl="1">
              <a:buFont typeface="Courier New" panose="02070309020205020404" pitchFamily="49" charset="0"/>
              <a:buChar char="o"/>
            </a:pPr>
            <a:r>
              <a:rPr lang="en-US" dirty="0"/>
              <a:t>Have an option to add new event details</a:t>
            </a:r>
          </a:p>
          <a:p>
            <a:pPr lvl="1">
              <a:buFont typeface="Courier New" panose="02070309020205020404" pitchFamily="49" charset="0"/>
              <a:buChar char="o"/>
            </a:pPr>
            <a:r>
              <a:rPr lang="en-US" dirty="0"/>
              <a:t>Send event details to NGO staff</a:t>
            </a:r>
          </a:p>
          <a:p>
            <a:r>
              <a:rPr lang="en-US" dirty="0"/>
              <a:t>NGO Staff Domain:</a:t>
            </a:r>
          </a:p>
          <a:p>
            <a:pPr lvl="1">
              <a:buFont typeface="Courier New" panose="02070309020205020404" pitchFamily="49" charset="0"/>
              <a:buChar char="o"/>
            </a:pPr>
            <a:r>
              <a:rPr lang="en-US" dirty="0"/>
              <a:t>Have an option to assign event to particular event organizer</a:t>
            </a:r>
          </a:p>
          <a:p>
            <a:r>
              <a:rPr lang="en-US" dirty="0"/>
              <a:t>NGO Event Organizer Domain:</a:t>
            </a:r>
          </a:p>
          <a:p>
            <a:pPr lvl="1">
              <a:buFont typeface="Courier New" panose="02070309020205020404" pitchFamily="49" charset="0"/>
              <a:buChar char="o"/>
            </a:pPr>
            <a:r>
              <a:rPr lang="en-US" dirty="0"/>
              <a:t>Gets all the details from NGO staff which needs to be organized</a:t>
            </a:r>
          </a:p>
          <a:p>
            <a:endParaRPr lang="en-US" dirty="0"/>
          </a:p>
        </p:txBody>
      </p:sp>
    </p:spTree>
    <p:extLst>
      <p:ext uri="{BB962C8B-B14F-4D97-AF65-F5344CB8AC3E}">
        <p14:creationId xmlns:p14="http://schemas.microsoft.com/office/powerpoint/2010/main" val="425376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18CB-19E3-4D8A-A1F0-4DE2A18CA331}"/>
              </a:ext>
            </a:extLst>
          </p:cNvPr>
          <p:cNvSpPr>
            <a:spLocks noGrp="1"/>
          </p:cNvSpPr>
          <p:nvPr>
            <p:ph type="title"/>
          </p:nvPr>
        </p:nvSpPr>
        <p:spPr>
          <a:xfrm>
            <a:off x="152399" y="365125"/>
            <a:ext cx="3161329" cy="2301875"/>
          </a:xfrm>
        </p:spPr>
        <p:txBody>
          <a:bodyPr>
            <a:normAutofit/>
          </a:bodyPr>
          <a:lstStyle/>
          <a:p>
            <a:r>
              <a:rPr lang="en-US" dirty="0"/>
              <a:t>ECOSYSTEM MODEL</a:t>
            </a:r>
          </a:p>
        </p:txBody>
      </p:sp>
      <p:pic>
        <p:nvPicPr>
          <p:cNvPr id="5" name="Content Placeholder 4" descr="A close up of text on a white background&#10;&#10;Description automatically generated">
            <a:extLst>
              <a:ext uri="{FF2B5EF4-FFF2-40B4-BE49-F238E27FC236}">
                <a16:creationId xmlns:a16="http://schemas.microsoft.com/office/drawing/2014/main" id="{7108C409-6C64-4AF2-BCE2-5667C9A000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3729" y="1043940"/>
            <a:ext cx="6013151" cy="5637421"/>
          </a:xfrm>
        </p:spPr>
      </p:pic>
    </p:spTree>
    <p:extLst>
      <p:ext uri="{BB962C8B-B14F-4D97-AF65-F5344CB8AC3E}">
        <p14:creationId xmlns:p14="http://schemas.microsoft.com/office/powerpoint/2010/main" val="1651761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13B2-78C7-4144-A001-049E71149C4F}"/>
              </a:ext>
            </a:extLst>
          </p:cNvPr>
          <p:cNvSpPr>
            <a:spLocks noGrp="1"/>
          </p:cNvSpPr>
          <p:nvPr>
            <p:ph type="ctrTitle"/>
          </p:nvPr>
        </p:nvSpPr>
        <p:spPr>
          <a:xfrm>
            <a:off x="85725" y="36513"/>
            <a:ext cx="3209925" cy="2387600"/>
          </a:xfrm>
        </p:spPr>
        <p:txBody>
          <a:bodyPr>
            <a:normAutofit fontScale="90000"/>
          </a:bodyPr>
          <a:lstStyle/>
          <a:p>
            <a:r>
              <a:rPr lang="en-US" dirty="0"/>
              <a:t>CLASS DIAGRAM</a:t>
            </a:r>
          </a:p>
        </p:txBody>
      </p:sp>
      <p:pic>
        <p:nvPicPr>
          <p:cNvPr id="5" name="Picture 4" descr="A close up of text on a white background&#10;&#10;Description automatically generated">
            <a:extLst>
              <a:ext uri="{FF2B5EF4-FFF2-40B4-BE49-F238E27FC236}">
                <a16:creationId xmlns:a16="http://schemas.microsoft.com/office/drawing/2014/main" id="{953BEE5A-39B6-4A68-BCDC-16B7DEB3E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75709"/>
            <a:ext cx="8639175" cy="6782291"/>
          </a:xfrm>
          <a:prstGeom prst="rect">
            <a:avLst/>
          </a:prstGeom>
        </p:spPr>
      </p:pic>
    </p:spTree>
    <p:extLst>
      <p:ext uri="{BB962C8B-B14F-4D97-AF65-F5344CB8AC3E}">
        <p14:creationId xmlns:p14="http://schemas.microsoft.com/office/powerpoint/2010/main" val="378471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B930-3EA8-4987-8178-B10B84F3A01A}"/>
              </a:ext>
            </a:extLst>
          </p:cNvPr>
          <p:cNvSpPr>
            <a:spLocks noGrp="1"/>
          </p:cNvSpPr>
          <p:nvPr>
            <p:ph type="ctrTitle"/>
          </p:nvPr>
        </p:nvSpPr>
        <p:spPr/>
        <p:txBody>
          <a:bodyPr/>
          <a:lstStyle/>
          <a:p>
            <a:r>
              <a:rPr lang="en-US" dirty="0"/>
              <a:t>APPLICATION FLOW:</a:t>
            </a:r>
          </a:p>
        </p:txBody>
      </p:sp>
      <p:sp>
        <p:nvSpPr>
          <p:cNvPr id="3" name="Subtitle 2">
            <a:extLst>
              <a:ext uri="{FF2B5EF4-FFF2-40B4-BE49-F238E27FC236}">
                <a16:creationId xmlns:a16="http://schemas.microsoft.com/office/drawing/2014/main" id="{4149A778-AE5F-48F4-ACF6-1DD4C24CB6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9584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EA796-946A-B04F-A9EF-20E365809C1D}"/>
              </a:ext>
            </a:extLst>
          </p:cNvPr>
          <p:cNvSpPr>
            <a:spLocks noGrp="1"/>
          </p:cNvSpPr>
          <p:nvPr>
            <p:ph type="title"/>
          </p:nvPr>
        </p:nvSpPr>
        <p:spPr/>
        <p:txBody>
          <a:bodyPr/>
          <a:lstStyle/>
          <a:p>
            <a:r>
              <a:rPr lang="en-US" dirty="0"/>
              <a:t>Network Creation</a:t>
            </a:r>
          </a:p>
        </p:txBody>
      </p:sp>
      <p:pic>
        <p:nvPicPr>
          <p:cNvPr id="5" name="Content Placeholder 4" descr="A screenshot of a social media post&#10;&#10;Description automatically generated">
            <a:extLst>
              <a:ext uri="{FF2B5EF4-FFF2-40B4-BE49-F238E27FC236}">
                <a16:creationId xmlns:a16="http://schemas.microsoft.com/office/drawing/2014/main" id="{DB095A3A-5299-314A-9CA5-3F52316989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6" y="1836511"/>
            <a:ext cx="4001808" cy="4351338"/>
          </a:xfrm>
        </p:spPr>
      </p:pic>
      <p:pic>
        <p:nvPicPr>
          <p:cNvPr id="7" name="Picture 6" descr="A screenshot of a cell phone&#10;&#10;Description automatically generated">
            <a:extLst>
              <a:ext uri="{FF2B5EF4-FFF2-40B4-BE49-F238E27FC236}">
                <a16:creationId xmlns:a16="http://schemas.microsoft.com/office/drawing/2014/main" id="{95B85AEB-F9E4-A946-847C-F2943FD44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381" y="1836512"/>
            <a:ext cx="5240995" cy="4351338"/>
          </a:xfrm>
          <a:prstGeom prst="rect">
            <a:avLst/>
          </a:prstGeom>
        </p:spPr>
      </p:pic>
      <p:sp>
        <p:nvSpPr>
          <p:cNvPr id="8" name="TextBox 7">
            <a:extLst>
              <a:ext uri="{FF2B5EF4-FFF2-40B4-BE49-F238E27FC236}">
                <a16:creationId xmlns:a16="http://schemas.microsoft.com/office/drawing/2014/main" id="{9D1BCCE6-BC00-2B4F-9949-BBE4EB9E13B5}"/>
              </a:ext>
            </a:extLst>
          </p:cNvPr>
          <p:cNvSpPr txBox="1"/>
          <p:nvPr/>
        </p:nvSpPr>
        <p:spPr>
          <a:xfrm>
            <a:off x="5225143" y="3929743"/>
            <a:ext cx="410690" cy="369332"/>
          </a:xfrm>
          <a:prstGeom prst="rect">
            <a:avLst/>
          </a:prstGeom>
          <a:noFill/>
        </p:spPr>
        <p:txBody>
          <a:bodyPr wrap="none" rtlCol="0">
            <a:spAutoFit/>
          </a:bodyPr>
          <a:lstStyle/>
          <a:p>
            <a:r>
              <a:rPr lang="en-US" dirty="0">
                <a:sym typeface="Wingdings" pitchFamily="2" charset="2"/>
              </a:rPr>
              <a:t></a:t>
            </a:r>
            <a:endParaRPr lang="en-US" dirty="0"/>
          </a:p>
        </p:txBody>
      </p:sp>
    </p:spTree>
    <p:extLst>
      <p:ext uri="{BB962C8B-B14F-4D97-AF65-F5344CB8AC3E}">
        <p14:creationId xmlns:p14="http://schemas.microsoft.com/office/powerpoint/2010/main" val="258419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3A62-4A92-9743-98EA-511CDF9EFDFA}"/>
              </a:ext>
            </a:extLst>
          </p:cNvPr>
          <p:cNvSpPr>
            <a:spLocks noGrp="1"/>
          </p:cNvSpPr>
          <p:nvPr>
            <p:ph type="title"/>
          </p:nvPr>
        </p:nvSpPr>
        <p:spPr/>
        <p:txBody>
          <a:bodyPr/>
          <a:lstStyle/>
          <a:p>
            <a:r>
              <a:rPr lang="en-US" dirty="0"/>
              <a:t>Enterprise Creation</a:t>
            </a:r>
          </a:p>
        </p:txBody>
      </p:sp>
      <p:pic>
        <p:nvPicPr>
          <p:cNvPr id="5" name="Content Placeholder 4">
            <a:extLst>
              <a:ext uri="{FF2B5EF4-FFF2-40B4-BE49-F238E27FC236}">
                <a16:creationId xmlns:a16="http://schemas.microsoft.com/office/drawing/2014/main" id="{B87B2BF7-A31F-854B-A45D-BB4B2F12E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836511"/>
            <a:ext cx="4707595" cy="4351338"/>
          </a:xfrm>
        </p:spPr>
      </p:pic>
      <p:sp>
        <p:nvSpPr>
          <p:cNvPr id="9" name="TextBox 8">
            <a:extLst>
              <a:ext uri="{FF2B5EF4-FFF2-40B4-BE49-F238E27FC236}">
                <a16:creationId xmlns:a16="http://schemas.microsoft.com/office/drawing/2014/main" id="{A1E6EB5D-2745-C042-A706-36F994FDD7ED}"/>
              </a:ext>
            </a:extLst>
          </p:cNvPr>
          <p:cNvSpPr txBox="1"/>
          <p:nvPr/>
        </p:nvSpPr>
        <p:spPr>
          <a:xfrm>
            <a:off x="5845629" y="3820886"/>
            <a:ext cx="410690" cy="369332"/>
          </a:xfrm>
          <a:prstGeom prst="rect">
            <a:avLst/>
          </a:prstGeom>
          <a:noFill/>
        </p:spPr>
        <p:txBody>
          <a:bodyPr wrap="none" rtlCol="0">
            <a:spAutoFit/>
          </a:bodyPr>
          <a:lstStyle/>
          <a:p>
            <a:r>
              <a:rPr lang="en-US" dirty="0">
                <a:sym typeface="Wingdings" pitchFamily="2" charset="2"/>
              </a:rPr>
              <a:t></a:t>
            </a:r>
            <a:endParaRPr lang="en-US" dirty="0"/>
          </a:p>
        </p:txBody>
      </p:sp>
      <p:pic>
        <p:nvPicPr>
          <p:cNvPr id="13" name="Picture 12" descr="A screenshot of a cell phone&#10;&#10;Description automatically generated">
            <a:extLst>
              <a:ext uri="{FF2B5EF4-FFF2-40B4-BE49-F238E27FC236}">
                <a16:creationId xmlns:a16="http://schemas.microsoft.com/office/drawing/2014/main" id="{3699E095-6253-C94F-9A0D-48251DDC12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319" y="1871161"/>
            <a:ext cx="5133706" cy="4262260"/>
          </a:xfrm>
          <a:prstGeom prst="rect">
            <a:avLst/>
          </a:prstGeom>
        </p:spPr>
      </p:pic>
    </p:spTree>
    <p:extLst>
      <p:ext uri="{BB962C8B-B14F-4D97-AF65-F5344CB8AC3E}">
        <p14:creationId xmlns:p14="http://schemas.microsoft.com/office/powerpoint/2010/main" val="3638031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89913-8A20-1841-BB41-0104AC445128}"/>
              </a:ext>
            </a:extLst>
          </p:cNvPr>
          <p:cNvSpPr>
            <a:spLocks noGrp="1"/>
          </p:cNvSpPr>
          <p:nvPr>
            <p:ph type="title"/>
          </p:nvPr>
        </p:nvSpPr>
        <p:spPr/>
        <p:txBody>
          <a:bodyPr/>
          <a:lstStyle/>
          <a:p>
            <a:r>
              <a:rPr lang="en-US" dirty="0"/>
              <a:t>Enterprise Admin Dashboard</a:t>
            </a:r>
          </a:p>
        </p:txBody>
      </p:sp>
      <p:pic>
        <p:nvPicPr>
          <p:cNvPr id="15" name="Content Placeholder 14" descr="A screenshot of a cell phone&#10;&#10;Description automatically generated">
            <a:extLst>
              <a:ext uri="{FF2B5EF4-FFF2-40B4-BE49-F238E27FC236}">
                <a16:creationId xmlns:a16="http://schemas.microsoft.com/office/drawing/2014/main" id="{C7DFC9A8-5E4F-E74C-A9FB-E429B389B1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25625"/>
            <a:ext cx="4813092" cy="3996071"/>
          </a:xfrm>
        </p:spPr>
      </p:pic>
      <p:pic>
        <p:nvPicPr>
          <p:cNvPr id="17" name="Picture 16" descr="A screenshot of a cell phone&#10;&#10;Description automatically generated">
            <a:extLst>
              <a:ext uri="{FF2B5EF4-FFF2-40B4-BE49-F238E27FC236}">
                <a16:creationId xmlns:a16="http://schemas.microsoft.com/office/drawing/2014/main" id="{57730B7A-9DA4-DA43-923D-EBA4556F16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321" y="1825625"/>
            <a:ext cx="4984479" cy="4138365"/>
          </a:xfrm>
          <a:prstGeom prst="rect">
            <a:avLst/>
          </a:prstGeom>
        </p:spPr>
      </p:pic>
      <p:sp>
        <p:nvSpPr>
          <p:cNvPr id="18" name="TextBox 17">
            <a:extLst>
              <a:ext uri="{FF2B5EF4-FFF2-40B4-BE49-F238E27FC236}">
                <a16:creationId xmlns:a16="http://schemas.microsoft.com/office/drawing/2014/main" id="{6EA9B632-3C44-7C40-8A75-A2402F5F01C2}"/>
              </a:ext>
            </a:extLst>
          </p:cNvPr>
          <p:cNvSpPr txBox="1"/>
          <p:nvPr/>
        </p:nvSpPr>
        <p:spPr>
          <a:xfrm>
            <a:off x="5921115" y="3732551"/>
            <a:ext cx="410690" cy="369332"/>
          </a:xfrm>
          <a:prstGeom prst="rect">
            <a:avLst/>
          </a:prstGeom>
          <a:noFill/>
        </p:spPr>
        <p:txBody>
          <a:bodyPr wrap="none" rtlCol="0">
            <a:spAutoFit/>
          </a:bodyPr>
          <a:lstStyle/>
          <a:p>
            <a:r>
              <a:rPr lang="en-US" dirty="0">
                <a:sym typeface="Wingdings" pitchFamily="2" charset="2"/>
              </a:rPr>
              <a:t></a:t>
            </a:r>
            <a:endParaRPr lang="en-US" dirty="0"/>
          </a:p>
        </p:txBody>
      </p:sp>
    </p:spTree>
    <p:extLst>
      <p:ext uri="{BB962C8B-B14F-4D97-AF65-F5344CB8AC3E}">
        <p14:creationId xmlns:p14="http://schemas.microsoft.com/office/powerpoint/2010/main" val="215072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F83B-D23B-BD41-AA6A-AE8D874094C4}"/>
              </a:ext>
            </a:extLst>
          </p:cNvPr>
          <p:cNvSpPr>
            <a:spLocks noGrp="1"/>
          </p:cNvSpPr>
          <p:nvPr>
            <p:ph type="title"/>
          </p:nvPr>
        </p:nvSpPr>
        <p:spPr>
          <a:xfrm>
            <a:off x="838200" y="365125"/>
            <a:ext cx="10515600" cy="1325563"/>
          </a:xfrm>
        </p:spPr>
        <p:txBody>
          <a:bodyPr/>
          <a:lstStyle/>
          <a:p>
            <a:r>
              <a:rPr lang="en-US" dirty="0"/>
              <a:t>Employee Creation</a:t>
            </a:r>
          </a:p>
        </p:txBody>
      </p:sp>
      <p:pic>
        <p:nvPicPr>
          <p:cNvPr id="5" name="Content Placeholder 4" descr="A screenshot of a cell phone&#10;&#10;Description automatically generated">
            <a:extLst>
              <a:ext uri="{FF2B5EF4-FFF2-40B4-BE49-F238E27FC236}">
                <a16:creationId xmlns:a16="http://schemas.microsoft.com/office/drawing/2014/main" id="{4131BC91-14EE-6043-B4B7-2D5F5E6E6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5368"/>
            <a:ext cx="4282858" cy="3555844"/>
          </a:xfrm>
        </p:spPr>
      </p:pic>
      <p:pic>
        <p:nvPicPr>
          <p:cNvPr id="7" name="Picture 6">
            <a:extLst>
              <a:ext uri="{FF2B5EF4-FFF2-40B4-BE49-F238E27FC236}">
                <a16:creationId xmlns:a16="http://schemas.microsoft.com/office/drawing/2014/main" id="{24A78863-137F-0A4A-83EB-DAD57970D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5664" y="1945368"/>
            <a:ext cx="4282859" cy="3555845"/>
          </a:xfrm>
          <a:prstGeom prst="rect">
            <a:avLst/>
          </a:prstGeom>
        </p:spPr>
      </p:pic>
    </p:spTree>
    <p:extLst>
      <p:ext uri="{BB962C8B-B14F-4D97-AF65-F5344CB8AC3E}">
        <p14:creationId xmlns:p14="http://schemas.microsoft.com/office/powerpoint/2010/main" val="395489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7B9F-8CFE-EE4E-855D-7EF2C906026F}"/>
              </a:ext>
            </a:extLst>
          </p:cNvPr>
          <p:cNvSpPr>
            <a:spLocks noGrp="1"/>
          </p:cNvSpPr>
          <p:nvPr>
            <p:ph type="title"/>
          </p:nvPr>
        </p:nvSpPr>
        <p:spPr/>
        <p:txBody>
          <a:bodyPr/>
          <a:lstStyle/>
          <a:p>
            <a:r>
              <a:rPr lang="en-US" dirty="0"/>
              <a:t>Employee Creation</a:t>
            </a:r>
          </a:p>
        </p:txBody>
      </p:sp>
      <p:pic>
        <p:nvPicPr>
          <p:cNvPr id="5" name="Content Placeholder 4" descr="A screenshot of a cell phone&#10;&#10;Description automatically generated">
            <a:extLst>
              <a:ext uri="{FF2B5EF4-FFF2-40B4-BE49-F238E27FC236}">
                <a16:creationId xmlns:a16="http://schemas.microsoft.com/office/drawing/2014/main" id="{4BA546E6-0C6C-7D43-84AB-C3DD806D91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85585"/>
            <a:ext cx="4680068" cy="3885628"/>
          </a:xfrm>
        </p:spPr>
      </p:pic>
    </p:spTree>
    <p:extLst>
      <p:ext uri="{BB962C8B-B14F-4D97-AF65-F5344CB8AC3E}">
        <p14:creationId xmlns:p14="http://schemas.microsoft.com/office/powerpoint/2010/main" val="286142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A014A-2B80-8146-BB7E-6DA710A08093}"/>
              </a:ext>
            </a:extLst>
          </p:cNvPr>
          <p:cNvSpPr>
            <a:spLocks noGrp="1"/>
          </p:cNvSpPr>
          <p:nvPr>
            <p:ph type="title"/>
          </p:nvPr>
        </p:nvSpPr>
        <p:spPr/>
        <p:txBody>
          <a:bodyPr/>
          <a:lstStyle/>
          <a:p>
            <a:r>
              <a:rPr lang="en-US" dirty="0"/>
              <a:t>Patient Profile Creation</a:t>
            </a:r>
          </a:p>
        </p:txBody>
      </p:sp>
      <p:pic>
        <p:nvPicPr>
          <p:cNvPr id="5" name="Content Placeholder 4" descr="A screenshot of a cell phone&#10;&#10;Description automatically generated">
            <a:extLst>
              <a:ext uri="{FF2B5EF4-FFF2-40B4-BE49-F238E27FC236}">
                <a16:creationId xmlns:a16="http://schemas.microsoft.com/office/drawing/2014/main" id="{3B752917-888A-0246-85CC-5EC366549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858282"/>
            <a:ext cx="4731008" cy="3927921"/>
          </a:xfrm>
        </p:spPr>
      </p:pic>
      <p:pic>
        <p:nvPicPr>
          <p:cNvPr id="7" name="Picture 6" descr="A screenshot of a cell phone&#10;&#10;Description automatically generated">
            <a:extLst>
              <a:ext uri="{FF2B5EF4-FFF2-40B4-BE49-F238E27FC236}">
                <a16:creationId xmlns:a16="http://schemas.microsoft.com/office/drawing/2014/main" id="{F44602B6-853C-A143-8E95-CDB9C428E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3925" y="1858281"/>
            <a:ext cx="4731008" cy="3927921"/>
          </a:xfrm>
          <a:prstGeom prst="rect">
            <a:avLst/>
          </a:prstGeom>
        </p:spPr>
      </p:pic>
    </p:spTree>
    <p:extLst>
      <p:ext uri="{BB962C8B-B14F-4D97-AF65-F5344CB8AC3E}">
        <p14:creationId xmlns:p14="http://schemas.microsoft.com/office/powerpoint/2010/main" val="68872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96AB0-1FCA-A54B-8AD3-50B8CFB6DD7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44E3910-2DC3-3A48-AE5A-941466CB201B}"/>
              </a:ext>
            </a:extLst>
          </p:cNvPr>
          <p:cNvSpPr>
            <a:spLocks noGrp="1"/>
          </p:cNvSpPr>
          <p:nvPr>
            <p:ph idx="1"/>
          </p:nvPr>
        </p:nvSpPr>
        <p:spPr/>
        <p:txBody>
          <a:bodyPr/>
          <a:lstStyle/>
          <a:p>
            <a:r>
              <a:rPr lang="en-US" dirty="0"/>
              <a:t>Mobile mental health support can be very simple but effective. This new era of mental health technology offers great opportunities but also raises several concerns. Tackling potential problems will be an important part of making sure that the application provide benefits without causing harm where the user puts information into the application so that the application can provide feedback and help user with cognitive remediation with additional support. </a:t>
            </a:r>
          </a:p>
        </p:txBody>
      </p:sp>
    </p:spTree>
    <p:extLst>
      <p:ext uri="{BB962C8B-B14F-4D97-AF65-F5344CB8AC3E}">
        <p14:creationId xmlns:p14="http://schemas.microsoft.com/office/powerpoint/2010/main" val="3591097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2025-4A0B-834C-B140-810B088A1423}"/>
              </a:ext>
            </a:extLst>
          </p:cNvPr>
          <p:cNvSpPr>
            <a:spLocks noGrp="1"/>
          </p:cNvSpPr>
          <p:nvPr>
            <p:ph type="title"/>
          </p:nvPr>
        </p:nvSpPr>
        <p:spPr/>
        <p:txBody>
          <a:bodyPr/>
          <a:lstStyle/>
          <a:p>
            <a:r>
              <a:rPr lang="en-US" dirty="0"/>
              <a:t>Patient Dashboard</a:t>
            </a:r>
          </a:p>
        </p:txBody>
      </p:sp>
      <p:pic>
        <p:nvPicPr>
          <p:cNvPr id="5" name="Content Placeholder 4" descr="A screenshot of a cell phone&#10;&#10;Description automatically generated">
            <a:extLst>
              <a:ext uri="{FF2B5EF4-FFF2-40B4-BE49-F238E27FC236}">
                <a16:creationId xmlns:a16="http://schemas.microsoft.com/office/drawing/2014/main" id="{1AB529EE-5058-BE46-88E9-C4821A12D7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885586"/>
            <a:ext cx="4878673" cy="4050520"/>
          </a:xfrm>
        </p:spPr>
      </p:pic>
      <p:pic>
        <p:nvPicPr>
          <p:cNvPr id="7" name="Picture 6" descr="A screenshot of a cell phone&#10;&#10;Description automatically generated">
            <a:extLst>
              <a:ext uri="{FF2B5EF4-FFF2-40B4-BE49-F238E27FC236}">
                <a16:creationId xmlns:a16="http://schemas.microsoft.com/office/drawing/2014/main" id="{64D38785-F8C1-CD47-9993-4C04491E7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322" y="1885586"/>
            <a:ext cx="4878673" cy="4050519"/>
          </a:xfrm>
          <a:prstGeom prst="rect">
            <a:avLst/>
          </a:prstGeom>
        </p:spPr>
      </p:pic>
    </p:spTree>
    <p:extLst>
      <p:ext uri="{BB962C8B-B14F-4D97-AF65-F5344CB8AC3E}">
        <p14:creationId xmlns:p14="http://schemas.microsoft.com/office/powerpoint/2010/main" val="18351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6A1D-E406-5B46-ADDC-235464DFBEEF}"/>
              </a:ext>
            </a:extLst>
          </p:cNvPr>
          <p:cNvSpPr>
            <a:spLocks noGrp="1"/>
          </p:cNvSpPr>
          <p:nvPr>
            <p:ph type="title"/>
          </p:nvPr>
        </p:nvSpPr>
        <p:spPr/>
        <p:txBody>
          <a:bodyPr/>
          <a:lstStyle/>
          <a:p>
            <a:r>
              <a:rPr lang="en-US" dirty="0"/>
              <a:t>Patient Registration</a:t>
            </a:r>
          </a:p>
        </p:txBody>
      </p:sp>
      <p:pic>
        <p:nvPicPr>
          <p:cNvPr id="5" name="Content Placeholder 4" descr="A screenshot of a social media post&#10;&#10;Description automatically generated">
            <a:extLst>
              <a:ext uri="{FF2B5EF4-FFF2-40B4-BE49-F238E27FC236}">
                <a16:creationId xmlns:a16="http://schemas.microsoft.com/office/drawing/2014/main" id="{B87191F1-3FC5-2B4A-BC22-54A059F42C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6" y="1855605"/>
            <a:ext cx="5124428" cy="4254558"/>
          </a:xfrm>
        </p:spPr>
      </p:pic>
      <p:pic>
        <p:nvPicPr>
          <p:cNvPr id="7" name="Picture 6" descr="A screenshot of a cell phone&#10;&#10;Description automatically generated">
            <a:extLst>
              <a:ext uri="{FF2B5EF4-FFF2-40B4-BE49-F238E27FC236}">
                <a16:creationId xmlns:a16="http://schemas.microsoft.com/office/drawing/2014/main" id="{657B6665-911D-1441-81B4-2F9F0DF272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372" y="1897400"/>
            <a:ext cx="5124428" cy="4254558"/>
          </a:xfrm>
          <a:prstGeom prst="rect">
            <a:avLst/>
          </a:prstGeom>
        </p:spPr>
      </p:pic>
    </p:spTree>
    <p:extLst>
      <p:ext uri="{BB962C8B-B14F-4D97-AF65-F5344CB8AC3E}">
        <p14:creationId xmlns:p14="http://schemas.microsoft.com/office/powerpoint/2010/main" val="2867161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0D710-311E-5841-BB5A-E780FF4FA322}"/>
              </a:ext>
            </a:extLst>
          </p:cNvPr>
          <p:cNvSpPr>
            <a:spLocks noGrp="1"/>
          </p:cNvSpPr>
          <p:nvPr>
            <p:ph type="title"/>
          </p:nvPr>
        </p:nvSpPr>
        <p:spPr/>
        <p:txBody>
          <a:bodyPr/>
          <a:lstStyle/>
          <a:p>
            <a:r>
              <a:rPr lang="en-US" dirty="0"/>
              <a:t>Doctor Login &amp; Doctor Dashboard</a:t>
            </a:r>
          </a:p>
        </p:txBody>
      </p:sp>
      <p:pic>
        <p:nvPicPr>
          <p:cNvPr id="5" name="Content Placeholder 4" descr="A screenshot of a cell phone&#10;&#10;Description automatically generated">
            <a:extLst>
              <a:ext uri="{FF2B5EF4-FFF2-40B4-BE49-F238E27FC236}">
                <a16:creationId xmlns:a16="http://schemas.microsoft.com/office/drawing/2014/main" id="{1D95F887-ADD7-EE4B-8517-BDE3FF041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877" y="1885559"/>
            <a:ext cx="5240995" cy="4351338"/>
          </a:xfrm>
        </p:spPr>
      </p:pic>
      <p:pic>
        <p:nvPicPr>
          <p:cNvPr id="7" name="Picture 6" descr="A screenshot of a cell phone&#10;&#10;Description automatically generated">
            <a:extLst>
              <a:ext uri="{FF2B5EF4-FFF2-40B4-BE49-F238E27FC236}">
                <a16:creationId xmlns:a16="http://schemas.microsoft.com/office/drawing/2014/main" id="{0C27DB95-5D6F-5E42-97D2-921CCBC7F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30" y="1821939"/>
            <a:ext cx="5081718" cy="4219097"/>
          </a:xfrm>
          <a:prstGeom prst="rect">
            <a:avLst/>
          </a:prstGeom>
        </p:spPr>
      </p:pic>
    </p:spTree>
    <p:extLst>
      <p:ext uri="{BB962C8B-B14F-4D97-AF65-F5344CB8AC3E}">
        <p14:creationId xmlns:p14="http://schemas.microsoft.com/office/powerpoint/2010/main" val="286977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4F0A-2120-2242-8FAB-A5BDC931CBB6}"/>
              </a:ext>
            </a:extLst>
          </p:cNvPr>
          <p:cNvSpPr>
            <a:spLocks noGrp="1"/>
          </p:cNvSpPr>
          <p:nvPr>
            <p:ph type="title"/>
          </p:nvPr>
        </p:nvSpPr>
        <p:spPr/>
        <p:txBody>
          <a:bodyPr/>
          <a:lstStyle/>
          <a:p>
            <a:r>
              <a:rPr lang="en-US" dirty="0"/>
              <a:t>Doctor Dashboard</a:t>
            </a:r>
          </a:p>
        </p:txBody>
      </p:sp>
      <p:pic>
        <p:nvPicPr>
          <p:cNvPr id="5" name="Content Placeholder 4" descr="A screenshot of a cell phone&#10;&#10;Description automatically generated">
            <a:extLst>
              <a:ext uri="{FF2B5EF4-FFF2-40B4-BE49-F238E27FC236}">
                <a16:creationId xmlns:a16="http://schemas.microsoft.com/office/drawing/2014/main" id="{E10AD21D-3455-FA4D-B6FD-B5BE250F64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795644"/>
            <a:ext cx="5240995" cy="4351338"/>
          </a:xfrm>
        </p:spPr>
      </p:pic>
    </p:spTree>
    <p:extLst>
      <p:ext uri="{BB962C8B-B14F-4D97-AF65-F5344CB8AC3E}">
        <p14:creationId xmlns:p14="http://schemas.microsoft.com/office/powerpoint/2010/main" val="1626978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C330-08A2-DB4D-A856-3F59794D6101}"/>
              </a:ext>
            </a:extLst>
          </p:cNvPr>
          <p:cNvSpPr>
            <a:spLocks noGrp="1"/>
          </p:cNvSpPr>
          <p:nvPr>
            <p:ph type="title"/>
          </p:nvPr>
        </p:nvSpPr>
        <p:spPr/>
        <p:txBody>
          <a:bodyPr/>
          <a:lstStyle/>
          <a:p>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95617D58-502A-0B4A-AE04-66A97363E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690688"/>
            <a:ext cx="5240995" cy="4351338"/>
          </a:xfrm>
        </p:spPr>
      </p:pic>
      <p:pic>
        <p:nvPicPr>
          <p:cNvPr id="7" name="Picture 6" descr="A screenshot of a cell phone&#10;&#10;Description automatically generated">
            <a:extLst>
              <a:ext uri="{FF2B5EF4-FFF2-40B4-BE49-F238E27FC236}">
                <a16:creationId xmlns:a16="http://schemas.microsoft.com/office/drawing/2014/main" id="{3908678A-0261-2A43-B2C6-78D447A4A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254" y="1813751"/>
            <a:ext cx="4944546" cy="4105211"/>
          </a:xfrm>
          <a:prstGeom prst="rect">
            <a:avLst/>
          </a:prstGeom>
        </p:spPr>
      </p:pic>
    </p:spTree>
    <p:extLst>
      <p:ext uri="{BB962C8B-B14F-4D97-AF65-F5344CB8AC3E}">
        <p14:creationId xmlns:p14="http://schemas.microsoft.com/office/powerpoint/2010/main" val="3712045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3577-F6D7-AC44-8BAA-58242F9D915C}"/>
              </a:ext>
            </a:extLst>
          </p:cNvPr>
          <p:cNvSpPr>
            <a:spLocks noGrp="1"/>
          </p:cNvSpPr>
          <p:nvPr>
            <p:ph type="title"/>
          </p:nvPr>
        </p:nvSpPr>
        <p:spPr/>
        <p:txBody>
          <a:bodyPr/>
          <a:lstStyle/>
          <a:p>
            <a:r>
              <a:rPr lang="en-US" dirty="0"/>
              <a:t>Lab Assistant Dashboard</a:t>
            </a:r>
          </a:p>
        </p:txBody>
      </p:sp>
      <p:pic>
        <p:nvPicPr>
          <p:cNvPr id="5" name="Content Placeholder 4" descr="A screenshot of a cell phone&#10;&#10;Description automatically generated">
            <a:extLst>
              <a:ext uri="{FF2B5EF4-FFF2-40B4-BE49-F238E27FC236}">
                <a16:creationId xmlns:a16="http://schemas.microsoft.com/office/drawing/2014/main" id="{0EACBBAD-BE5F-7F4D-A13B-C28CBEE70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690688"/>
            <a:ext cx="5240995" cy="4351338"/>
          </a:xfrm>
        </p:spPr>
      </p:pic>
    </p:spTree>
    <p:extLst>
      <p:ext uri="{BB962C8B-B14F-4D97-AF65-F5344CB8AC3E}">
        <p14:creationId xmlns:p14="http://schemas.microsoft.com/office/powerpoint/2010/main" val="27633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7255-1AA2-FD4F-BA67-C667E8D105C5}"/>
              </a:ext>
            </a:extLst>
          </p:cNvPr>
          <p:cNvSpPr>
            <a:spLocks noGrp="1"/>
          </p:cNvSpPr>
          <p:nvPr>
            <p:ph type="title"/>
          </p:nvPr>
        </p:nvSpPr>
        <p:spPr/>
        <p:txBody>
          <a:bodyPr/>
          <a:lstStyle/>
          <a:p>
            <a:r>
              <a:rPr lang="en-US" dirty="0"/>
              <a:t>Lab Assistant Dashboard</a:t>
            </a:r>
          </a:p>
        </p:txBody>
      </p:sp>
      <p:pic>
        <p:nvPicPr>
          <p:cNvPr id="5" name="Content Placeholder 4" descr="A screenshot of a cell phone&#10;&#10;Description automatically generated">
            <a:extLst>
              <a:ext uri="{FF2B5EF4-FFF2-40B4-BE49-F238E27FC236}">
                <a16:creationId xmlns:a16="http://schemas.microsoft.com/office/drawing/2014/main" id="{97C85073-75FA-E84E-B24B-F35FC6F480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3268" y="1900576"/>
            <a:ext cx="5240995" cy="4351338"/>
          </a:xfrm>
        </p:spPr>
      </p:pic>
      <p:pic>
        <p:nvPicPr>
          <p:cNvPr id="7" name="Picture 6" descr="A screenshot of a cell phone&#10;&#10;Description automatically generated">
            <a:extLst>
              <a:ext uri="{FF2B5EF4-FFF2-40B4-BE49-F238E27FC236}">
                <a16:creationId xmlns:a16="http://schemas.microsoft.com/office/drawing/2014/main" id="{E4408BEA-3783-4942-8E51-A259C14F1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916" y="1900576"/>
            <a:ext cx="5024884" cy="4171911"/>
          </a:xfrm>
          <a:prstGeom prst="rect">
            <a:avLst/>
          </a:prstGeom>
        </p:spPr>
      </p:pic>
    </p:spTree>
    <p:extLst>
      <p:ext uri="{BB962C8B-B14F-4D97-AF65-F5344CB8AC3E}">
        <p14:creationId xmlns:p14="http://schemas.microsoft.com/office/powerpoint/2010/main" val="30025455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DBED8-A5C0-FC4B-9E9F-6BBD06E3AD48}"/>
              </a:ext>
            </a:extLst>
          </p:cNvPr>
          <p:cNvSpPr>
            <a:spLocks noGrp="1"/>
          </p:cNvSpPr>
          <p:nvPr>
            <p:ph type="title"/>
          </p:nvPr>
        </p:nvSpPr>
        <p:spPr/>
        <p:txBody>
          <a:bodyPr/>
          <a:lstStyle/>
          <a:p>
            <a:r>
              <a:rPr lang="en-US" dirty="0"/>
              <a:t>Doctor Dashboard</a:t>
            </a:r>
          </a:p>
        </p:txBody>
      </p:sp>
      <p:pic>
        <p:nvPicPr>
          <p:cNvPr id="5" name="Content Placeholder 4" descr="A screenshot of a cell phone&#10;&#10;Description automatically generated">
            <a:extLst>
              <a:ext uri="{FF2B5EF4-FFF2-40B4-BE49-F238E27FC236}">
                <a16:creationId xmlns:a16="http://schemas.microsoft.com/office/drawing/2014/main" id="{E179DFAF-846A-1E49-89DA-A19D8751DE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5240995" cy="4351338"/>
          </a:xfrm>
        </p:spPr>
      </p:pic>
      <p:pic>
        <p:nvPicPr>
          <p:cNvPr id="7" name="Picture 6" descr="A screenshot of a cell phone&#10;&#10;Description automatically generated">
            <a:extLst>
              <a:ext uri="{FF2B5EF4-FFF2-40B4-BE49-F238E27FC236}">
                <a16:creationId xmlns:a16="http://schemas.microsoft.com/office/drawing/2014/main" id="{103CDCFE-9B2D-2D4E-83E1-752CF1F9F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195" y="1825625"/>
            <a:ext cx="4987002" cy="4140460"/>
          </a:xfrm>
          <a:prstGeom prst="rect">
            <a:avLst/>
          </a:prstGeom>
        </p:spPr>
      </p:pic>
    </p:spTree>
    <p:extLst>
      <p:ext uri="{BB962C8B-B14F-4D97-AF65-F5344CB8AC3E}">
        <p14:creationId xmlns:p14="http://schemas.microsoft.com/office/powerpoint/2010/main" val="288202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9B34-D91F-1E48-A28D-5DA6557BB3A5}"/>
              </a:ext>
            </a:extLst>
          </p:cNvPr>
          <p:cNvSpPr>
            <a:spLocks noGrp="1"/>
          </p:cNvSpPr>
          <p:nvPr>
            <p:ph type="title"/>
          </p:nvPr>
        </p:nvSpPr>
        <p:spPr/>
        <p:txBody>
          <a:bodyPr/>
          <a:lstStyle/>
          <a:p>
            <a:r>
              <a:rPr lang="en-US" dirty="0"/>
              <a:t>Pharmacist Dashboard</a:t>
            </a:r>
          </a:p>
        </p:txBody>
      </p:sp>
      <p:pic>
        <p:nvPicPr>
          <p:cNvPr id="5" name="Content Placeholder 4" descr="A screenshot of a cell phone&#10;&#10;Description automatically generated">
            <a:extLst>
              <a:ext uri="{FF2B5EF4-FFF2-40B4-BE49-F238E27FC236}">
                <a16:creationId xmlns:a16="http://schemas.microsoft.com/office/drawing/2014/main" id="{2257563D-649B-8141-AA05-BABDCCD01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40616"/>
            <a:ext cx="5240995" cy="4351338"/>
          </a:xfrm>
        </p:spPr>
      </p:pic>
      <p:pic>
        <p:nvPicPr>
          <p:cNvPr id="7" name="Picture 6" descr="A screenshot of a cell phone&#10;&#10;Description automatically generated">
            <a:extLst>
              <a:ext uri="{FF2B5EF4-FFF2-40B4-BE49-F238E27FC236}">
                <a16:creationId xmlns:a16="http://schemas.microsoft.com/office/drawing/2014/main" id="{846A9874-0A18-DD43-BDB1-C5C9415D8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4169" y="1895149"/>
            <a:ext cx="5109631" cy="4242272"/>
          </a:xfrm>
          <a:prstGeom prst="rect">
            <a:avLst/>
          </a:prstGeom>
        </p:spPr>
      </p:pic>
    </p:spTree>
    <p:extLst>
      <p:ext uri="{BB962C8B-B14F-4D97-AF65-F5344CB8AC3E}">
        <p14:creationId xmlns:p14="http://schemas.microsoft.com/office/powerpoint/2010/main" val="2656237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84F0-72A5-D24B-BAF2-155E877A9950}"/>
              </a:ext>
            </a:extLst>
          </p:cNvPr>
          <p:cNvSpPr>
            <a:spLocks noGrp="1"/>
          </p:cNvSpPr>
          <p:nvPr>
            <p:ph type="title"/>
          </p:nvPr>
        </p:nvSpPr>
        <p:spPr/>
        <p:txBody>
          <a:bodyPr/>
          <a:lstStyle/>
          <a:p>
            <a:r>
              <a:rPr lang="en-US" dirty="0"/>
              <a:t>Pharmacist Dashboard</a:t>
            </a:r>
          </a:p>
        </p:txBody>
      </p:sp>
      <p:pic>
        <p:nvPicPr>
          <p:cNvPr id="5" name="Content Placeholder 4">
            <a:extLst>
              <a:ext uri="{FF2B5EF4-FFF2-40B4-BE49-F238E27FC236}">
                <a16:creationId xmlns:a16="http://schemas.microsoft.com/office/drawing/2014/main" id="{51FCB6D8-B862-D14C-A724-7B5651B9C9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825625"/>
            <a:ext cx="5240995" cy="4351338"/>
          </a:xfrm>
        </p:spPr>
      </p:pic>
    </p:spTree>
    <p:extLst>
      <p:ext uri="{BB962C8B-B14F-4D97-AF65-F5344CB8AC3E}">
        <p14:creationId xmlns:p14="http://schemas.microsoft.com/office/powerpoint/2010/main" val="254990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68C660-CC2B-4F13-8D8B-3065E39D1BD2}"/>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MindSpace Mental HealthCare</a:t>
            </a:r>
          </a:p>
        </p:txBody>
      </p:sp>
      <p:sp>
        <p:nvSpPr>
          <p:cNvPr id="3" name="Content Placeholder 2">
            <a:extLst>
              <a:ext uri="{FF2B5EF4-FFF2-40B4-BE49-F238E27FC236}">
                <a16:creationId xmlns:a16="http://schemas.microsoft.com/office/drawing/2014/main" id="{7370ECEE-CA59-4D96-828F-316F3878C04F}"/>
              </a:ext>
            </a:extLst>
          </p:cNvPr>
          <p:cNvSpPr>
            <a:spLocks noGrp="1"/>
          </p:cNvSpPr>
          <p:nvPr>
            <p:ph idx="1"/>
          </p:nvPr>
        </p:nvSpPr>
        <p:spPr>
          <a:xfrm>
            <a:off x="6090574" y="609599"/>
            <a:ext cx="5306084" cy="5782235"/>
          </a:xfrm>
        </p:spPr>
        <p:txBody>
          <a:bodyPr anchor="ctr">
            <a:normAutofit/>
          </a:bodyPr>
          <a:lstStyle/>
          <a:p>
            <a:pPr marL="0" indent="0">
              <a:buNone/>
            </a:pPr>
            <a:r>
              <a:rPr lang="en-US" dirty="0">
                <a:solidFill>
                  <a:srgbClr val="000000"/>
                </a:solidFill>
              </a:rPr>
              <a:t>Goals And Objective</a:t>
            </a:r>
          </a:p>
          <a:p>
            <a:r>
              <a:rPr lang="en-US" sz="2400" dirty="0">
                <a:solidFill>
                  <a:srgbClr val="000000"/>
                </a:solidFill>
              </a:rPr>
              <a:t>This Java Swing application aims to </a:t>
            </a:r>
            <a:r>
              <a:rPr lang="en-US" sz="2400" dirty="0"/>
              <a:t> maximizing their potential to increase public self-management of mental care</a:t>
            </a:r>
          </a:p>
          <a:p>
            <a:r>
              <a:rPr lang="en-US" sz="2400" dirty="0"/>
              <a:t>Our objective is to provide an electronic means for recording, communicating, and processing all data produced in the context of the mental health care process of patients</a:t>
            </a:r>
          </a:p>
          <a:p>
            <a:endParaRPr lang="en-US" sz="2400" dirty="0">
              <a:solidFill>
                <a:srgbClr val="000000"/>
              </a:solidFill>
            </a:endParaRPr>
          </a:p>
          <a:p>
            <a:endParaRPr lang="en-US" sz="2400" dirty="0">
              <a:solidFill>
                <a:srgbClr val="000000"/>
              </a:solidFill>
            </a:endParaRPr>
          </a:p>
        </p:txBody>
      </p:sp>
    </p:spTree>
    <p:extLst>
      <p:ext uri="{BB962C8B-B14F-4D97-AF65-F5344CB8AC3E}">
        <p14:creationId xmlns:p14="http://schemas.microsoft.com/office/powerpoint/2010/main" val="403312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C81D-47C6-0E4A-8F8D-0900474A72EE}"/>
              </a:ext>
            </a:extLst>
          </p:cNvPr>
          <p:cNvSpPr>
            <a:spLocks noGrp="1"/>
          </p:cNvSpPr>
          <p:nvPr>
            <p:ph type="title"/>
          </p:nvPr>
        </p:nvSpPr>
        <p:spPr/>
        <p:txBody>
          <a:bodyPr/>
          <a:lstStyle/>
          <a:p>
            <a:r>
              <a:rPr lang="en-US" dirty="0"/>
              <a:t>Patient Dashboard</a:t>
            </a:r>
          </a:p>
        </p:txBody>
      </p:sp>
      <p:pic>
        <p:nvPicPr>
          <p:cNvPr id="5" name="Content Placeholder 4" descr="A screenshot of a cell phone&#10;&#10;Description automatically generated">
            <a:extLst>
              <a:ext uri="{FF2B5EF4-FFF2-40B4-BE49-F238E27FC236}">
                <a16:creationId xmlns:a16="http://schemas.microsoft.com/office/drawing/2014/main" id="{CFC7E9F2-638A-3445-BFEE-48F443DAB9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005" y="1840615"/>
            <a:ext cx="5240995" cy="4351338"/>
          </a:xfrm>
        </p:spPr>
      </p:pic>
      <p:pic>
        <p:nvPicPr>
          <p:cNvPr id="7" name="Picture 6">
            <a:extLst>
              <a:ext uri="{FF2B5EF4-FFF2-40B4-BE49-F238E27FC236}">
                <a16:creationId xmlns:a16="http://schemas.microsoft.com/office/drawing/2014/main" id="{1270BD60-8B20-394C-A736-612405F9C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979" y="1895228"/>
            <a:ext cx="5109437" cy="4242111"/>
          </a:xfrm>
          <a:prstGeom prst="rect">
            <a:avLst/>
          </a:prstGeom>
        </p:spPr>
      </p:pic>
    </p:spTree>
    <p:extLst>
      <p:ext uri="{BB962C8B-B14F-4D97-AF65-F5344CB8AC3E}">
        <p14:creationId xmlns:p14="http://schemas.microsoft.com/office/powerpoint/2010/main" val="75461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8C2E-45A2-4B43-94D2-7B7651BD6CC3}"/>
              </a:ext>
            </a:extLst>
          </p:cNvPr>
          <p:cNvSpPr>
            <a:spLocks noGrp="1"/>
          </p:cNvSpPr>
          <p:nvPr>
            <p:ph type="title"/>
          </p:nvPr>
        </p:nvSpPr>
        <p:spPr/>
        <p:txBody>
          <a:bodyPr/>
          <a:lstStyle/>
          <a:p>
            <a:r>
              <a:rPr lang="en-US" dirty="0"/>
              <a:t>Patient Dashboard</a:t>
            </a:r>
          </a:p>
        </p:txBody>
      </p:sp>
      <p:pic>
        <p:nvPicPr>
          <p:cNvPr id="5" name="Content Placeholder 4" descr="A screenshot of a cell phone&#10;&#10;Description automatically generated">
            <a:extLst>
              <a:ext uri="{FF2B5EF4-FFF2-40B4-BE49-F238E27FC236}">
                <a16:creationId xmlns:a16="http://schemas.microsoft.com/office/drawing/2014/main" id="{DDAEF2C1-A0AB-2447-8B19-9A1553FF04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95619"/>
            <a:ext cx="5240995" cy="4351338"/>
          </a:xfrm>
        </p:spPr>
      </p:pic>
      <p:pic>
        <p:nvPicPr>
          <p:cNvPr id="7" name="Picture 6" descr="A screenshot of a cell phone&#10;&#10;Description automatically generated">
            <a:extLst>
              <a:ext uri="{FF2B5EF4-FFF2-40B4-BE49-F238E27FC236}">
                <a16:creationId xmlns:a16="http://schemas.microsoft.com/office/drawing/2014/main" id="{B6219782-E1CD-2B41-9A2A-4E2770999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2871" y="1822399"/>
            <a:ext cx="5240995" cy="4351337"/>
          </a:xfrm>
          <a:prstGeom prst="rect">
            <a:avLst/>
          </a:prstGeom>
        </p:spPr>
      </p:pic>
    </p:spTree>
    <p:extLst>
      <p:ext uri="{BB962C8B-B14F-4D97-AF65-F5344CB8AC3E}">
        <p14:creationId xmlns:p14="http://schemas.microsoft.com/office/powerpoint/2010/main" val="2308629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EAFA-5532-B343-8E3F-6F3D0BDA946F}"/>
              </a:ext>
            </a:extLst>
          </p:cNvPr>
          <p:cNvSpPr>
            <a:spLocks noGrp="1"/>
          </p:cNvSpPr>
          <p:nvPr>
            <p:ph type="title"/>
          </p:nvPr>
        </p:nvSpPr>
        <p:spPr/>
        <p:txBody>
          <a:bodyPr/>
          <a:lstStyle/>
          <a:p>
            <a:r>
              <a:rPr lang="en-US" dirty="0"/>
              <a:t>NGO Supervisor Dashboard</a:t>
            </a:r>
          </a:p>
        </p:txBody>
      </p:sp>
      <p:pic>
        <p:nvPicPr>
          <p:cNvPr id="4" name="Content Placeholder 3">
            <a:extLst>
              <a:ext uri="{FF2B5EF4-FFF2-40B4-BE49-F238E27FC236}">
                <a16:creationId xmlns:a16="http://schemas.microsoft.com/office/drawing/2014/main" id="{84F49A0E-0964-FB4E-A490-4F2DA757BFF2}"/>
              </a:ext>
            </a:extLst>
          </p:cNvPr>
          <p:cNvPicPr>
            <a:picLocks noGrp="1" noChangeAspect="1"/>
          </p:cNvPicPr>
          <p:nvPr>
            <p:ph idx="1"/>
          </p:nvPr>
        </p:nvPicPr>
        <p:blipFill>
          <a:blip r:embed="rId2"/>
          <a:stretch>
            <a:fillRect/>
          </a:stretch>
        </p:blipFill>
        <p:spPr>
          <a:xfrm>
            <a:off x="3896193" y="1930555"/>
            <a:ext cx="5373109" cy="4351338"/>
          </a:xfrm>
          <a:prstGeom prst="rect">
            <a:avLst/>
          </a:prstGeom>
        </p:spPr>
      </p:pic>
    </p:spTree>
    <p:extLst>
      <p:ext uri="{BB962C8B-B14F-4D97-AF65-F5344CB8AC3E}">
        <p14:creationId xmlns:p14="http://schemas.microsoft.com/office/powerpoint/2010/main" val="548325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63D6-F9A7-7944-8FBE-A9E06D749604}"/>
              </a:ext>
            </a:extLst>
          </p:cNvPr>
          <p:cNvSpPr>
            <a:spLocks noGrp="1"/>
          </p:cNvSpPr>
          <p:nvPr>
            <p:ph type="title"/>
          </p:nvPr>
        </p:nvSpPr>
        <p:spPr/>
        <p:txBody>
          <a:bodyPr/>
          <a:lstStyle/>
          <a:p>
            <a:r>
              <a:rPr lang="en-US" dirty="0"/>
              <a:t>NGO Staff Dashboard</a:t>
            </a:r>
          </a:p>
        </p:txBody>
      </p:sp>
      <p:pic>
        <p:nvPicPr>
          <p:cNvPr id="4" name="Content Placeholder 3">
            <a:extLst>
              <a:ext uri="{FF2B5EF4-FFF2-40B4-BE49-F238E27FC236}">
                <a16:creationId xmlns:a16="http://schemas.microsoft.com/office/drawing/2014/main" id="{39CC8650-E097-CA40-B67B-7BC5B34CDCB9}"/>
              </a:ext>
            </a:extLst>
          </p:cNvPr>
          <p:cNvPicPr>
            <a:picLocks noGrp="1" noChangeAspect="1"/>
          </p:cNvPicPr>
          <p:nvPr>
            <p:ph idx="1"/>
          </p:nvPr>
        </p:nvPicPr>
        <p:blipFill>
          <a:blip r:embed="rId2"/>
          <a:stretch>
            <a:fillRect/>
          </a:stretch>
        </p:blipFill>
        <p:spPr>
          <a:xfrm>
            <a:off x="3400222" y="1825625"/>
            <a:ext cx="5391556" cy="4351338"/>
          </a:xfrm>
          <a:prstGeom prst="rect">
            <a:avLst/>
          </a:prstGeom>
        </p:spPr>
      </p:pic>
    </p:spTree>
    <p:extLst>
      <p:ext uri="{BB962C8B-B14F-4D97-AF65-F5344CB8AC3E}">
        <p14:creationId xmlns:p14="http://schemas.microsoft.com/office/powerpoint/2010/main" val="236928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A15E-69EE-8E4B-AC87-271C2DF457E5}"/>
              </a:ext>
            </a:extLst>
          </p:cNvPr>
          <p:cNvSpPr>
            <a:spLocks noGrp="1"/>
          </p:cNvSpPr>
          <p:nvPr>
            <p:ph type="title"/>
          </p:nvPr>
        </p:nvSpPr>
        <p:spPr/>
        <p:txBody>
          <a:bodyPr/>
          <a:lstStyle/>
          <a:p>
            <a:r>
              <a:rPr lang="en-US" dirty="0"/>
              <a:t>NGO Event Organizer</a:t>
            </a:r>
          </a:p>
        </p:txBody>
      </p:sp>
      <p:pic>
        <p:nvPicPr>
          <p:cNvPr id="4" name="Content Placeholder 3">
            <a:extLst>
              <a:ext uri="{FF2B5EF4-FFF2-40B4-BE49-F238E27FC236}">
                <a16:creationId xmlns:a16="http://schemas.microsoft.com/office/drawing/2014/main" id="{EBF165C9-D155-E34D-94D4-C44398C74094}"/>
              </a:ext>
            </a:extLst>
          </p:cNvPr>
          <p:cNvPicPr>
            <a:picLocks noGrp="1" noChangeAspect="1"/>
          </p:cNvPicPr>
          <p:nvPr>
            <p:ph idx="1"/>
          </p:nvPr>
        </p:nvPicPr>
        <p:blipFill>
          <a:blip r:embed="rId2"/>
          <a:stretch>
            <a:fillRect/>
          </a:stretch>
        </p:blipFill>
        <p:spPr>
          <a:xfrm>
            <a:off x="3420219" y="1825625"/>
            <a:ext cx="5351561" cy="4351338"/>
          </a:xfrm>
          <a:prstGeom prst="rect">
            <a:avLst/>
          </a:prstGeom>
        </p:spPr>
      </p:pic>
    </p:spTree>
    <p:extLst>
      <p:ext uri="{BB962C8B-B14F-4D97-AF65-F5344CB8AC3E}">
        <p14:creationId xmlns:p14="http://schemas.microsoft.com/office/powerpoint/2010/main" val="1499354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5D1B-839F-482D-8F82-E12C9C998CD0}"/>
              </a:ext>
            </a:extLst>
          </p:cNvPr>
          <p:cNvSpPr>
            <a:spLocks noGrp="1"/>
          </p:cNvSpPr>
          <p:nvPr>
            <p:ph type="title"/>
          </p:nvPr>
        </p:nvSpPr>
        <p:spPr>
          <a:xfrm>
            <a:off x="838200" y="365125"/>
            <a:ext cx="10515600" cy="3406775"/>
          </a:xfrm>
        </p:spPr>
        <p:txBody>
          <a:bodyPr/>
          <a:lstStyle/>
          <a:p>
            <a:pPr algn="ctr"/>
            <a:r>
              <a:rPr lang="en-US" dirty="0"/>
              <a:t>Thank You !</a:t>
            </a:r>
          </a:p>
        </p:txBody>
      </p:sp>
    </p:spTree>
    <p:extLst>
      <p:ext uri="{BB962C8B-B14F-4D97-AF65-F5344CB8AC3E}">
        <p14:creationId xmlns:p14="http://schemas.microsoft.com/office/powerpoint/2010/main" val="358281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8FA0669-6931-466E-ACF8-0117F9FC4DCE}"/>
              </a:ext>
            </a:extLst>
          </p:cNvPr>
          <p:cNvSpPr>
            <a:spLocks noGrp="1"/>
          </p:cNvSpPr>
          <p:nvPr>
            <p:ph type="title"/>
          </p:nvPr>
        </p:nvSpPr>
        <p:spPr>
          <a:xfrm>
            <a:off x="640079" y="2053641"/>
            <a:ext cx="3669161" cy="2760098"/>
          </a:xfrm>
        </p:spPr>
        <p:txBody>
          <a:bodyPr>
            <a:normAutofit/>
          </a:bodyPr>
          <a:lstStyle/>
          <a:p>
            <a:r>
              <a:rPr lang="en-US">
                <a:solidFill>
                  <a:srgbClr val="FFFFFF"/>
                </a:solidFill>
              </a:rPr>
              <a:t>Problems to be Addressed</a:t>
            </a:r>
          </a:p>
        </p:txBody>
      </p:sp>
      <p:sp>
        <p:nvSpPr>
          <p:cNvPr id="3" name="Content Placeholder 2">
            <a:extLst>
              <a:ext uri="{FF2B5EF4-FFF2-40B4-BE49-F238E27FC236}">
                <a16:creationId xmlns:a16="http://schemas.microsoft.com/office/drawing/2014/main" id="{1D54DA9F-97C3-4011-BDE6-2BE8F717ECAC}"/>
              </a:ext>
            </a:extLst>
          </p:cNvPr>
          <p:cNvSpPr>
            <a:spLocks noGrp="1"/>
          </p:cNvSpPr>
          <p:nvPr>
            <p:ph idx="1"/>
          </p:nvPr>
        </p:nvSpPr>
        <p:spPr>
          <a:xfrm>
            <a:off x="6090574" y="801866"/>
            <a:ext cx="5306084" cy="5230634"/>
          </a:xfrm>
        </p:spPr>
        <p:txBody>
          <a:bodyPr anchor="ctr">
            <a:normAutofit/>
          </a:bodyPr>
          <a:lstStyle/>
          <a:p>
            <a:r>
              <a:rPr lang="en-US" sz="2400" dirty="0">
                <a:solidFill>
                  <a:srgbClr val="000000"/>
                </a:solidFill>
              </a:rPr>
              <a:t>Mental health is a sensitive subject requiring a special approach</a:t>
            </a:r>
          </a:p>
          <a:p>
            <a:r>
              <a:rPr lang="en-US" sz="2400" dirty="0">
                <a:solidFill>
                  <a:srgbClr val="000000"/>
                </a:solidFill>
              </a:rPr>
              <a:t>An app’s design may alienate users, or in-app mechanisms may not motivate them enough to overcome a mental health problem</a:t>
            </a:r>
          </a:p>
          <a:p>
            <a:r>
              <a:rPr lang="en-US" sz="2400" dirty="0">
                <a:solidFill>
                  <a:srgbClr val="000000"/>
                </a:solidFill>
              </a:rPr>
              <a:t> Users might also abandon an app if they feel they aren’t receiving the support they expect. The list of possible issues goes on and on.</a:t>
            </a:r>
          </a:p>
        </p:txBody>
      </p:sp>
    </p:spTree>
    <p:extLst>
      <p:ext uri="{BB962C8B-B14F-4D97-AF65-F5344CB8AC3E}">
        <p14:creationId xmlns:p14="http://schemas.microsoft.com/office/powerpoint/2010/main" val="428876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8F556-B78B-7B45-B96C-89859EAE0175}"/>
              </a:ext>
            </a:extLst>
          </p:cNvPr>
          <p:cNvSpPr>
            <a:spLocks noGrp="1"/>
          </p:cNvSpPr>
          <p:nvPr>
            <p:ph type="title"/>
          </p:nvPr>
        </p:nvSpPr>
        <p:spPr/>
        <p:txBody>
          <a:bodyPr/>
          <a:lstStyle/>
          <a:p>
            <a:r>
              <a:rPr lang="en-US" dirty="0"/>
              <a:t>Need of an application:</a:t>
            </a:r>
          </a:p>
        </p:txBody>
      </p:sp>
      <p:sp>
        <p:nvSpPr>
          <p:cNvPr id="3" name="Content Placeholder 2">
            <a:extLst>
              <a:ext uri="{FF2B5EF4-FFF2-40B4-BE49-F238E27FC236}">
                <a16:creationId xmlns:a16="http://schemas.microsoft.com/office/drawing/2014/main" id="{DE869242-509A-764E-B259-1AB67F0D7869}"/>
              </a:ext>
            </a:extLst>
          </p:cNvPr>
          <p:cNvSpPr>
            <a:spLocks noGrp="1"/>
          </p:cNvSpPr>
          <p:nvPr>
            <p:ph idx="1"/>
          </p:nvPr>
        </p:nvSpPr>
        <p:spPr/>
        <p:txBody>
          <a:bodyPr/>
          <a:lstStyle/>
          <a:p>
            <a:pPr marL="342900" indent="-342900"/>
            <a:r>
              <a:rPr lang="en-US" dirty="0"/>
              <a:t>Treatment can take place anytime and anywhere and may be ideal for those who have trouble with in-person appointments.</a:t>
            </a:r>
          </a:p>
          <a:p>
            <a:pPr marL="342900" indent="-342900"/>
            <a:r>
              <a:rPr lang="en-US" dirty="0"/>
              <a:t>Clients can seek treatment options without involving other people.</a:t>
            </a:r>
          </a:p>
          <a:p>
            <a:pPr marL="342900" indent="-342900"/>
            <a:r>
              <a:rPr lang="en-US" dirty="0"/>
              <a:t>Technology can complement traditional therapy by extending an in-person session, reinforcing new skills, and providing support and monitoring</a:t>
            </a:r>
          </a:p>
          <a:p>
            <a:pPr marL="342900" indent="-342900"/>
            <a:r>
              <a:rPr lang="en-US" dirty="0"/>
              <a:t>May be a good first step for those who have avoided mental health care in the past.</a:t>
            </a:r>
          </a:p>
        </p:txBody>
      </p:sp>
    </p:spTree>
    <p:extLst>
      <p:ext uri="{BB962C8B-B14F-4D97-AF65-F5344CB8AC3E}">
        <p14:creationId xmlns:p14="http://schemas.microsoft.com/office/powerpoint/2010/main" val="4100642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4038-D6D1-2E4E-A68C-FBC8CD353DE4}"/>
              </a:ext>
            </a:extLst>
          </p:cNvPr>
          <p:cNvSpPr>
            <a:spLocks noGrp="1"/>
          </p:cNvSpPr>
          <p:nvPr>
            <p:ph type="title"/>
          </p:nvPr>
        </p:nvSpPr>
        <p:spPr/>
        <p:txBody>
          <a:bodyPr/>
          <a:lstStyle/>
          <a:p>
            <a:r>
              <a:rPr lang="en-US" dirty="0"/>
              <a:t> </a:t>
            </a:r>
            <a:r>
              <a:rPr lang="en-US" u="sng" dirty="0"/>
              <a:t>KEY ACTORS:</a:t>
            </a:r>
          </a:p>
        </p:txBody>
      </p:sp>
      <p:sp>
        <p:nvSpPr>
          <p:cNvPr id="3" name="Content Placeholder 2">
            <a:extLst>
              <a:ext uri="{FF2B5EF4-FFF2-40B4-BE49-F238E27FC236}">
                <a16:creationId xmlns:a16="http://schemas.microsoft.com/office/drawing/2014/main" id="{5D0A5B31-CFEB-734B-93D6-6863E854541B}"/>
              </a:ext>
            </a:extLst>
          </p:cNvPr>
          <p:cNvSpPr>
            <a:spLocks noGrp="1"/>
          </p:cNvSpPr>
          <p:nvPr>
            <p:ph idx="1"/>
          </p:nvPr>
        </p:nvSpPr>
        <p:spPr/>
        <p:txBody>
          <a:bodyPr>
            <a:normAutofit lnSpcReduction="10000"/>
          </a:bodyPr>
          <a:lstStyle/>
          <a:p>
            <a:pPr marL="342900" indent="-342900"/>
            <a:r>
              <a:rPr lang="en-US" dirty="0"/>
              <a:t>System Admin</a:t>
            </a:r>
          </a:p>
          <a:p>
            <a:pPr marL="342900" indent="-342900"/>
            <a:r>
              <a:rPr lang="en-US" dirty="0"/>
              <a:t>Enterprise Admin</a:t>
            </a:r>
          </a:p>
          <a:p>
            <a:pPr marL="342900" indent="-342900"/>
            <a:r>
              <a:rPr lang="en-US" dirty="0"/>
              <a:t>Doctor</a:t>
            </a:r>
          </a:p>
          <a:p>
            <a:pPr marL="342900" indent="-342900"/>
            <a:r>
              <a:rPr lang="en-US" dirty="0"/>
              <a:t>Lab Assistant</a:t>
            </a:r>
          </a:p>
          <a:p>
            <a:pPr marL="342900" indent="-342900"/>
            <a:r>
              <a:rPr lang="en-US" dirty="0"/>
              <a:t>Pharmacist</a:t>
            </a:r>
          </a:p>
          <a:p>
            <a:pPr marL="342900" indent="-342900"/>
            <a:r>
              <a:rPr lang="en-US" dirty="0"/>
              <a:t>NGO Staff</a:t>
            </a:r>
          </a:p>
          <a:p>
            <a:pPr marL="342900" indent="-342900"/>
            <a:r>
              <a:rPr lang="en-US" dirty="0"/>
              <a:t>NGO Supervisor</a:t>
            </a:r>
          </a:p>
          <a:p>
            <a:pPr marL="342900" indent="-342900"/>
            <a:r>
              <a:rPr lang="en-US" dirty="0"/>
              <a:t>Event Organizer</a:t>
            </a:r>
          </a:p>
          <a:p>
            <a:pPr marL="342900" indent="-342900"/>
            <a:r>
              <a:rPr lang="en-US" dirty="0"/>
              <a:t>Patient</a:t>
            </a:r>
          </a:p>
        </p:txBody>
      </p:sp>
    </p:spTree>
    <p:extLst>
      <p:ext uri="{BB962C8B-B14F-4D97-AF65-F5344CB8AC3E}">
        <p14:creationId xmlns:p14="http://schemas.microsoft.com/office/powerpoint/2010/main" val="123632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3724-630D-294B-A325-4FE7BADF402B}"/>
              </a:ext>
            </a:extLst>
          </p:cNvPr>
          <p:cNvSpPr>
            <a:spLocks noGrp="1"/>
          </p:cNvSpPr>
          <p:nvPr>
            <p:ph type="title"/>
          </p:nvPr>
        </p:nvSpPr>
        <p:spPr/>
        <p:txBody>
          <a:bodyPr/>
          <a:lstStyle/>
          <a:p>
            <a:r>
              <a:rPr lang="en-US" u="sng" dirty="0"/>
              <a:t>USE CASES:</a:t>
            </a:r>
            <a:endParaRPr lang="en-US" dirty="0"/>
          </a:p>
        </p:txBody>
      </p:sp>
      <p:sp>
        <p:nvSpPr>
          <p:cNvPr id="3" name="Content Placeholder 2">
            <a:extLst>
              <a:ext uri="{FF2B5EF4-FFF2-40B4-BE49-F238E27FC236}">
                <a16:creationId xmlns:a16="http://schemas.microsoft.com/office/drawing/2014/main" id="{3D2395AD-8E7F-D348-9B26-28C82C7E9427}"/>
              </a:ext>
            </a:extLst>
          </p:cNvPr>
          <p:cNvSpPr>
            <a:spLocks noGrp="1"/>
          </p:cNvSpPr>
          <p:nvPr>
            <p:ph idx="1"/>
          </p:nvPr>
        </p:nvSpPr>
        <p:spPr/>
        <p:txBody>
          <a:bodyPr/>
          <a:lstStyle/>
          <a:p>
            <a:r>
              <a:rPr lang="en-US" dirty="0"/>
              <a:t>Patient Domain:</a:t>
            </a:r>
          </a:p>
          <a:p>
            <a:pPr marL="0" indent="0">
              <a:buNone/>
            </a:pPr>
            <a:endParaRPr lang="en-US" dirty="0"/>
          </a:p>
          <a:p>
            <a:pPr lvl="1">
              <a:buFont typeface="Courier New" panose="02070309020205020404" pitchFamily="49" charset="0"/>
              <a:buChar char="o"/>
            </a:pPr>
            <a:r>
              <a:rPr lang="en-US" dirty="0"/>
              <a:t>Have an option to sign-up</a:t>
            </a:r>
          </a:p>
          <a:p>
            <a:pPr lvl="1">
              <a:buFont typeface="Courier New" panose="02070309020205020404" pitchFamily="49" charset="0"/>
              <a:buChar char="o"/>
            </a:pPr>
            <a:r>
              <a:rPr lang="en-US" dirty="0"/>
              <a:t>Have an option to create and update profile through dashboard feature</a:t>
            </a:r>
          </a:p>
          <a:p>
            <a:pPr lvl="1">
              <a:buFont typeface="Courier New" panose="02070309020205020404" pitchFamily="49" charset="0"/>
              <a:buChar char="o"/>
            </a:pPr>
            <a:r>
              <a:rPr lang="en-US" dirty="0"/>
              <a:t>Option to take right test based on health and mental condition</a:t>
            </a:r>
          </a:p>
          <a:p>
            <a:pPr lvl="1">
              <a:buFont typeface="Courier New" panose="02070309020205020404" pitchFamily="49" charset="0"/>
              <a:buChar char="o"/>
            </a:pPr>
            <a:r>
              <a:rPr lang="en-US" dirty="0"/>
              <a:t>Can get guided recommendation based on test and score obtained</a:t>
            </a:r>
          </a:p>
          <a:p>
            <a:pPr lvl="1">
              <a:buFont typeface="Courier New" panose="02070309020205020404" pitchFamily="49" charset="0"/>
              <a:buChar char="o"/>
            </a:pPr>
            <a:r>
              <a:rPr lang="en-US" dirty="0"/>
              <a:t>Have an option to book an appointment for a doctor</a:t>
            </a:r>
          </a:p>
          <a:p>
            <a:pPr lvl="1">
              <a:buFont typeface="Courier New" panose="02070309020205020404" pitchFamily="49" charset="0"/>
              <a:buChar char="o"/>
            </a:pPr>
            <a:r>
              <a:rPr lang="en-US" dirty="0"/>
              <a:t>Can get prescription suggested by doctors and confirmed by pharmacist</a:t>
            </a:r>
          </a:p>
          <a:p>
            <a:pPr lvl="1">
              <a:buFont typeface="Courier New" panose="02070309020205020404" pitchFamily="49" charset="0"/>
              <a:buChar char="o"/>
            </a:pPr>
            <a:r>
              <a:rPr lang="en-US" dirty="0"/>
              <a:t>Have an option to register of events and seminar</a:t>
            </a:r>
          </a:p>
        </p:txBody>
      </p:sp>
    </p:spTree>
    <p:extLst>
      <p:ext uri="{BB962C8B-B14F-4D97-AF65-F5344CB8AC3E}">
        <p14:creationId xmlns:p14="http://schemas.microsoft.com/office/powerpoint/2010/main" val="304742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A309-2F0B-6E49-B7CD-2A2440DD04E4}"/>
              </a:ext>
            </a:extLst>
          </p:cNvPr>
          <p:cNvSpPr>
            <a:spLocks noGrp="1"/>
          </p:cNvSpPr>
          <p:nvPr>
            <p:ph type="title"/>
          </p:nvPr>
        </p:nvSpPr>
        <p:spPr/>
        <p:txBody>
          <a:bodyPr/>
          <a:lstStyle/>
          <a:p>
            <a:r>
              <a:rPr lang="en-US" u="sng" dirty="0"/>
              <a:t>USE CASES:</a:t>
            </a:r>
          </a:p>
        </p:txBody>
      </p:sp>
      <p:sp>
        <p:nvSpPr>
          <p:cNvPr id="3" name="Content Placeholder 2">
            <a:extLst>
              <a:ext uri="{FF2B5EF4-FFF2-40B4-BE49-F238E27FC236}">
                <a16:creationId xmlns:a16="http://schemas.microsoft.com/office/drawing/2014/main" id="{62E1FA07-C037-924B-B733-0099BB4ADF98}"/>
              </a:ext>
            </a:extLst>
          </p:cNvPr>
          <p:cNvSpPr>
            <a:spLocks noGrp="1"/>
          </p:cNvSpPr>
          <p:nvPr>
            <p:ph idx="1"/>
          </p:nvPr>
        </p:nvSpPr>
        <p:spPr/>
        <p:txBody>
          <a:bodyPr/>
          <a:lstStyle/>
          <a:p>
            <a:r>
              <a:rPr lang="en-US" dirty="0"/>
              <a:t>Doctor Domain:</a:t>
            </a:r>
          </a:p>
          <a:p>
            <a:pPr marL="0" indent="0">
              <a:buNone/>
            </a:pPr>
            <a:endParaRPr lang="en-US" dirty="0"/>
          </a:p>
          <a:p>
            <a:pPr lvl="1">
              <a:buFont typeface="Courier New" panose="02070309020205020404" pitchFamily="49" charset="0"/>
              <a:buChar char="o"/>
            </a:pPr>
            <a:r>
              <a:rPr lang="en-US" dirty="0"/>
              <a:t>Have an option to sign-up</a:t>
            </a:r>
          </a:p>
          <a:p>
            <a:pPr lvl="1">
              <a:buFont typeface="Courier New" panose="02070309020205020404" pitchFamily="49" charset="0"/>
              <a:buChar char="o"/>
            </a:pPr>
            <a:r>
              <a:rPr lang="en-US" dirty="0"/>
              <a:t>Can checks Patient history and Appointment schedule on dashboard</a:t>
            </a:r>
          </a:p>
          <a:p>
            <a:pPr lvl="1">
              <a:buFont typeface="Courier New" panose="02070309020205020404" pitchFamily="49" charset="0"/>
              <a:buChar char="o"/>
            </a:pPr>
            <a:r>
              <a:rPr lang="en-US" dirty="0"/>
              <a:t>Attending Patient </a:t>
            </a:r>
          </a:p>
          <a:p>
            <a:pPr lvl="1">
              <a:buFont typeface="Courier New" panose="02070309020205020404" pitchFamily="49" charset="0"/>
              <a:buChar char="o"/>
            </a:pPr>
            <a:r>
              <a:rPr lang="en-US" dirty="0"/>
              <a:t>Request Patient Test to Lab Assistant</a:t>
            </a:r>
          </a:p>
          <a:p>
            <a:pPr lvl="1">
              <a:buFont typeface="Courier New" panose="02070309020205020404" pitchFamily="49" charset="0"/>
              <a:buChar char="o"/>
            </a:pPr>
            <a:r>
              <a:rPr lang="en-US" dirty="0"/>
              <a:t>Prescribes Medicines to Patient based on the test taken by Patient</a:t>
            </a:r>
          </a:p>
          <a:p>
            <a:pPr lvl="1">
              <a:buFont typeface="Courier New" panose="02070309020205020404" pitchFamily="49" charset="0"/>
              <a:buChar char="o"/>
            </a:pPr>
            <a:r>
              <a:rPr lang="en-US" dirty="0"/>
              <a:t>Sends request to Pharmacist for Patient medicines</a:t>
            </a:r>
          </a:p>
          <a:p>
            <a:pPr lvl="1"/>
            <a:endParaRPr lang="en-US" dirty="0"/>
          </a:p>
        </p:txBody>
      </p:sp>
    </p:spTree>
    <p:extLst>
      <p:ext uri="{BB962C8B-B14F-4D97-AF65-F5344CB8AC3E}">
        <p14:creationId xmlns:p14="http://schemas.microsoft.com/office/powerpoint/2010/main" val="398202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22FE-B253-4E31-96D2-C04DC6CA2775}"/>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CFED45BE-1A75-4138-B3AA-2F6E862FDE54}"/>
              </a:ext>
            </a:extLst>
          </p:cNvPr>
          <p:cNvSpPr>
            <a:spLocks noGrp="1"/>
          </p:cNvSpPr>
          <p:nvPr>
            <p:ph idx="1"/>
          </p:nvPr>
        </p:nvSpPr>
        <p:spPr>
          <a:xfrm>
            <a:off x="716280" y="1690688"/>
            <a:ext cx="10515600" cy="4351338"/>
          </a:xfrm>
        </p:spPr>
        <p:txBody>
          <a:bodyPr>
            <a:normAutofit lnSpcReduction="10000"/>
          </a:bodyPr>
          <a:lstStyle/>
          <a:p>
            <a:r>
              <a:rPr lang="en-US" dirty="0"/>
              <a:t>Lab Assistant Domain:</a:t>
            </a:r>
          </a:p>
          <a:p>
            <a:pPr marL="0" indent="0">
              <a:buNone/>
            </a:pPr>
            <a:endParaRPr lang="en-US" dirty="0"/>
          </a:p>
          <a:p>
            <a:pPr lvl="1">
              <a:buFont typeface="Courier New" panose="02070309020205020404" pitchFamily="49" charset="0"/>
              <a:buChar char="o"/>
            </a:pPr>
            <a:r>
              <a:rPr lang="en-US" dirty="0"/>
              <a:t>Have an option to sign-up</a:t>
            </a:r>
          </a:p>
          <a:p>
            <a:pPr lvl="1">
              <a:buFont typeface="Courier New" panose="02070309020205020404" pitchFamily="49" charset="0"/>
              <a:buChar char="o"/>
            </a:pPr>
            <a:r>
              <a:rPr lang="en-US" dirty="0"/>
              <a:t>Performs Test of Patient suggested by doctor</a:t>
            </a:r>
          </a:p>
          <a:p>
            <a:pPr lvl="1">
              <a:buFont typeface="Courier New" panose="02070309020205020404" pitchFamily="49" charset="0"/>
              <a:buChar char="o"/>
            </a:pPr>
            <a:r>
              <a:rPr lang="en-US" dirty="0"/>
              <a:t>Sends Test status to doctor </a:t>
            </a:r>
          </a:p>
          <a:p>
            <a:r>
              <a:rPr lang="en-US" dirty="0"/>
              <a:t>Pharmacist Domain:</a:t>
            </a:r>
          </a:p>
          <a:p>
            <a:endParaRPr lang="en-US" dirty="0"/>
          </a:p>
          <a:p>
            <a:pPr lvl="1">
              <a:buFont typeface="Courier New" panose="02070309020205020404" pitchFamily="49" charset="0"/>
              <a:buChar char="o"/>
            </a:pPr>
            <a:r>
              <a:rPr lang="en-US" dirty="0"/>
              <a:t>Have an option to sign-up</a:t>
            </a:r>
          </a:p>
          <a:p>
            <a:pPr lvl="1">
              <a:buFont typeface="Courier New" panose="02070309020205020404" pitchFamily="49" charset="0"/>
              <a:buChar char="o"/>
            </a:pPr>
            <a:r>
              <a:rPr lang="en-US" dirty="0"/>
              <a:t>Takes work assigned by doctor to himself.</a:t>
            </a:r>
          </a:p>
          <a:p>
            <a:pPr lvl="1">
              <a:buFont typeface="Courier New" panose="02070309020205020404" pitchFamily="49" charset="0"/>
              <a:buChar char="o"/>
            </a:pPr>
            <a:r>
              <a:rPr lang="en-US" dirty="0"/>
              <a:t>Process the prescribed medicines by doctor to patient for pick-up</a:t>
            </a:r>
          </a:p>
          <a:p>
            <a:pPr lvl="1">
              <a:buFont typeface="Courier New" panose="02070309020205020404" pitchFamily="49" charset="0"/>
              <a:buChar char="o"/>
            </a:pPr>
            <a:r>
              <a:rPr lang="en-US" dirty="0"/>
              <a:t>Changes the status of medicines ordered</a:t>
            </a:r>
          </a:p>
        </p:txBody>
      </p:sp>
    </p:spTree>
    <p:extLst>
      <p:ext uri="{BB962C8B-B14F-4D97-AF65-F5344CB8AC3E}">
        <p14:creationId xmlns:p14="http://schemas.microsoft.com/office/powerpoint/2010/main" val="56368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579</Words>
  <Application>Microsoft Macintosh PowerPoint</Application>
  <PresentationFormat>Widescreen</PresentationFormat>
  <Paragraphs>96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Courier New</vt:lpstr>
      <vt:lpstr>Office Theme</vt:lpstr>
      <vt:lpstr>MINDSPACE </vt:lpstr>
      <vt:lpstr>Problem Statement</vt:lpstr>
      <vt:lpstr>MindSpace Mental HealthCare</vt:lpstr>
      <vt:lpstr>Problems to be Addressed</vt:lpstr>
      <vt:lpstr>Need of an application:</vt:lpstr>
      <vt:lpstr> KEY ACTORS:</vt:lpstr>
      <vt:lpstr>USE CASES:</vt:lpstr>
      <vt:lpstr>USE CASES:</vt:lpstr>
      <vt:lpstr>USE CASES:</vt:lpstr>
      <vt:lpstr>USE CASES:</vt:lpstr>
      <vt:lpstr>ECOSYSTEM MODEL</vt:lpstr>
      <vt:lpstr>CLASS DIAGRAM</vt:lpstr>
      <vt:lpstr>APPLICATION FLOW:</vt:lpstr>
      <vt:lpstr>Network Creation</vt:lpstr>
      <vt:lpstr>Enterprise Creation</vt:lpstr>
      <vt:lpstr>Enterprise Admin Dashboard</vt:lpstr>
      <vt:lpstr>Employee Creation</vt:lpstr>
      <vt:lpstr>Employee Creation</vt:lpstr>
      <vt:lpstr>Patient Profile Creation</vt:lpstr>
      <vt:lpstr>Patient Dashboard</vt:lpstr>
      <vt:lpstr>Patient Registration</vt:lpstr>
      <vt:lpstr>Doctor Login &amp; Doctor Dashboard</vt:lpstr>
      <vt:lpstr>Doctor Dashboard</vt:lpstr>
      <vt:lpstr>PowerPoint Presentation</vt:lpstr>
      <vt:lpstr>Lab Assistant Dashboard</vt:lpstr>
      <vt:lpstr>Lab Assistant Dashboard</vt:lpstr>
      <vt:lpstr>Doctor Dashboard</vt:lpstr>
      <vt:lpstr>Pharmacist Dashboard</vt:lpstr>
      <vt:lpstr>Pharmacist Dashboard</vt:lpstr>
      <vt:lpstr>Patient Dashboard</vt:lpstr>
      <vt:lpstr>Patient Dashboard</vt:lpstr>
      <vt:lpstr>NGO Supervisor Dashboard</vt:lpstr>
      <vt:lpstr>NGO Staff Dashboard</vt:lpstr>
      <vt:lpstr>NGO Event Organizer</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HEADSPACE </dc:title>
  <dc:creator>Priyanka Pal</dc:creator>
  <cp:lastModifiedBy>Nidhi Goyal</cp:lastModifiedBy>
  <cp:revision>33</cp:revision>
  <dcterms:created xsi:type="dcterms:W3CDTF">2019-12-07T06:08:52Z</dcterms:created>
  <dcterms:modified xsi:type="dcterms:W3CDTF">2019-12-08T04:58:25Z</dcterms:modified>
</cp:coreProperties>
</file>