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DA386-5A3F-4BD5-95B1-A80040FC2A8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2328AF-60E5-4BD5-A22F-E199AA530ECD}">
      <dgm:prSet/>
      <dgm:spPr/>
      <dgm:t>
        <a:bodyPr/>
        <a:lstStyle/>
        <a:p>
          <a:r>
            <a:rPr lang="en-US"/>
            <a:t>1.Loan amount:- The amount given by bank to customer for loan.</a:t>
          </a:r>
        </a:p>
      </dgm:t>
    </dgm:pt>
    <dgm:pt modelId="{9F0676A5-F71D-4E58-AB2A-0A62C0693E7E}" type="parTrans" cxnId="{4AFB3229-0F3C-46A0-B415-5971333E1824}">
      <dgm:prSet/>
      <dgm:spPr/>
      <dgm:t>
        <a:bodyPr/>
        <a:lstStyle/>
        <a:p>
          <a:endParaRPr lang="en-US"/>
        </a:p>
      </dgm:t>
    </dgm:pt>
    <dgm:pt modelId="{63AA18CA-6369-42A4-A326-CAC502DD6139}" type="sibTrans" cxnId="{4AFB3229-0F3C-46A0-B415-5971333E1824}">
      <dgm:prSet/>
      <dgm:spPr/>
      <dgm:t>
        <a:bodyPr/>
        <a:lstStyle/>
        <a:p>
          <a:endParaRPr lang="en-US"/>
        </a:p>
      </dgm:t>
    </dgm:pt>
    <dgm:pt modelId="{8B68D046-6038-4FD7-8802-6136C52C18FC}">
      <dgm:prSet/>
      <dgm:spPr/>
      <dgm:t>
        <a:bodyPr/>
        <a:lstStyle/>
        <a:p>
          <a:r>
            <a:rPr lang="en-US"/>
            <a:t>2.Emp-length:- company’s which took loan from bank.</a:t>
          </a:r>
        </a:p>
      </dgm:t>
    </dgm:pt>
    <dgm:pt modelId="{422357C1-BF7F-417B-874D-57DBB2CAAD48}" type="parTrans" cxnId="{2E159148-D034-4D74-A6FC-926FC749788C}">
      <dgm:prSet/>
      <dgm:spPr/>
      <dgm:t>
        <a:bodyPr/>
        <a:lstStyle/>
        <a:p>
          <a:endParaRPr lang="en-US"/>
        </a:p>
      </dgm:t>
    </dgm:pt>
    <dgm:pt modelId="{C9872A74-BDC9-47D7-A3F8-304FB0ACC08B}" type="sibTrans" cxnId="{2E159148-D034-4D74-A6FC-926FC749788C}">
      <dgm:prSet/>
      <dgm:spPr/>
      <dgm:t>
        <a:bodyPr/>
        <a:lstStyle/>
        <a:p>
          <a:endParaRPr lang="en-US"/>
        </a:p>
      </dgm:t>
    </dgm:pt>
    <dgm:pt modelId="{FDF82C54-9838-466F-B513-9B076AFB8AC6}">
      <dgm:prSet/>
      <dgm:spPr/>
      <dgm:t>
        <a:bodyPr/>
        <a:lstStyle/>
        <a:p>
          <a:r>
            <a:rPr lang="en-US"/>
            <a:t>3.Issue-date:-  year from loan has been given</a:t>
          </a:r>
        </a:p>
      </dgm:t>
    </dgm:pt>
    <dgm:pt modelId="{EAE2372F-E073-4C28-AE06-2448F003DCF6}" type="parTrans" cxnId="{18E6E5CA-CBB3-49F3-91F3-8F8ADC5ADF25}">
      <dgm:prSet/>
      <dgm:spPr/>
      <dgm:t>
        <a:bodyPr/>
        <a:lstStyle/>
        <a:p>
          <a:endParaRPr lang="en-US"/>
        </a:p>
      </dgm:t>
    </dgm:pt>
    <dgm:pt modelId="{72F71E4A-DA72-49F8-89E6-D96DAB52E736}" type="sibTrans" cxnId="{18E6E5CA-CBB3-49F3-91F3-8F8ADC5ADF25}">
      <dgm:prSet/>
      <dgm:spPr/>
      <dgm:t>
        <a:bodyPr/>
        <a:lstStyle/>
        <a:p>
          <a:endParaRPr lang="en-US"/>
        </a:p>
      </dgm:t>
    </dgm:pt>
    <dgm:pt modelId="{DFE817E0-953E-4A66-9569-DCAE6E9CFEE1}">
      <dgm:prSet/>
      <dgm:spPr/>
      <dgm:t>
        <a:bodyPr/>
        <a:lstStyle/>
        <a:p>
          <a:r>
            <a:rPr lang="en-US"/>
            <a:t>4.Home-ownership:- weather the customer took loan for rent, ownership, or mortgage.</a:t>
          </a:r>
        </a:p>
      </dgm:t>
    </dgm:pt>
    <dgm:pt modelId="{63EB6C35-B252-4C90-B7F2-E34F5F4780F9}" type="parTrans" cxnId="{DDC79C15-34C2-441B-9A39-72169984283A}">
      <dgm:prSet/>
      <dgm:spPr/>
      <dgm:t>
        <a:bodyPr/>
        <a:lstStyle/>
        <a:p>
          <a:endParaRPr lang="en-US"/>
        </a:p>
      </dgm:t>
    </dgm:pt>
    <dgm:pt modelId="{4701A8A2-088F-44C6-BCF6-1CF1BDCD2C5D}" type="sibTrans" cxnId="{DDC79C15-34C2-441B-9A39-72169984283A}">
      <dgm:prSet/>
      <dgm:spPr/>
      <dgm:t>
        <a:bodyPr/>
        <a:lstStyle/>
        <a:p>
          <a:endParaRPr lang="en-US"/>
        </a:p>
      </dgm:t>
    </dgm:pt>
    <dgm:pt modelId="{3A7F888C-22E7-4B91-9A67-5B0EAB44B9CE}">
      <dgm:prSet/>
      <dgm:spPr/>
      <dgm:t>
        <a:bodyPr/>
        <a:lstStyle/>
        <a:p>
          <a:r>
            <a:rPr lang="en-US"/>
            <a:t>5.Verification status:- weather the background of customer before loan approval is verified or not verified.</a:t>
          </a:r>
        </a:p>
      </dgm:t>
    </dgm:pt>
    <dgm:pt modelId="{7E3F22BC-AC4E-47F9-B2BF-4DE1011FB7B7}" type="parTrans" cxnId="{84272DFC-472E-414E-95F4-2303B3712980}">
      <dgm:prSet/>
      <dgm:spPr/>
      <dgm:t>
        <a:bodyPr/>
        <a:lstStyle/>
        <a:p>
          <a:endParaRPr lang="en-US"/>
        </a:p>
      </dgm:t>
    </dgm:pt>
    <dgm:pt modelId="{F050F44D-A6B3-45D9-99A0-6186B656C09F}" type="sibTrans" cxnId="{84272DFC-472E-414E-95F4-2303B3712980}">
      <dgm:prSet/>
      <dgm:spPr/>
      <dgm:t>
        <a:bodyPr/>
        <a:lstStyle/>
        <a:p>
          <a:endParaRPr lang="en-US"/>
        </a:p>
      </dgm:t>
    </dgm:pt>
    <dgm:pt modelId="{273C83C5-E80D-40C9-B097-57AB05365C89}">
      <dgm:prSet/>
      <dgm:spPr/>
      <dgm:t>
        <a:bodyPr/>
        <a:lstStyle/>
        <a:p>
          <a:r>
            <a:rPr lang="en-US"/>
            <a:t>6.Loan duration:- month wise loan duration.</a:t>
          </a:r>
        </a:p>
      </dgm:t>
    </dgm:pt>
    <dgm:pt modelId="{DF8CD121-AAF9-424E-9982-BC3CD2B5DA9A}" type="parTrans" cxnId="{3DD188E3-2617-414E-A093-2DE47AC735FF}">
      <dgm:prSet/>
      <dgm:spPr/>
      <dgm:t>
        <a:bodyPr/>
        <a:lstStyle/>
        <a:p>
          <a:endParaRPr lang="en-US"/>
        </a:p>
      </dgm:t>
    </dgm:pt>
    <dgm:pt modelId="{163E75BA-3ED6-40EC-8E8A-EA687CE16C0F}" type="sibTrans" cxnId="{3DD188E3-2617-414E-A093-2DE47AC735FF}">
      <dgm:prSet/>
      <dgm:spPr/>
      <dgm:t>
        <a:bodyPr/>
        <a:lstStyle/>
        <a:p>
          <a:endParaRPr lang="en-US"/>
        </a:p>
      </dgm:t>
    </dgm:pt>
    <dgm:pt modelId="{6724CD83-DA2B-4AF4-A277-A5E91A325523}">
      <dgm:prSet/>
      <dgm:spPr/>
      <dgm:t>
        <a:bodyPr/>
        <a:lstStyle/>
        <a:p>
          <a:r>
            <a:rPr lang="en-US"/>
            <a:t>7.State:- In USA country the states which are client of bank.</a:t>
          </a:r>
        </a:p>
      </dgm:t>
    </dgm:pt>
    <dgm:pt modelId="{2184D907-9D5E-4F6D-A1C3-7DB86EEE5495}" type="parTrans" cxnId="{0BEF6CF8-948A-45B4-85F4-5D23612BC764}">
      <dgm:prSet/>
      <dgm:spPr/>
      <dgm:t>
        <a:bodyPr/>
        <a:lstStyle/>
        <a:p>
          <a:endParaRPr lang="en-US"/>
        </a:p>
      </dgm:t>
    </dgm:pt>
    <dgm:pt modelId="{0AFBB199-F8B8-4F7F-B9B6-693FFF131B60}" type="sibTrans" cxnId="{0BEF6CF8-948A-45B4-85F4-5D23612BC764}">
      <dgm:prSet/>
      <dgm:spPr/>
      <dgm:t>
        <a:bodyPr/>
        <a:lstStyle/>
        <a:p>
          <a:endParaRPr lang="en-US"/>
        </a:p>
      </dgm:t>
    </dgm:pt>
    <dgm:pt modelId="{BE89E0F7-F25E-422C-A438-C35822A40075}" type="pres">
      <dgm:prSet presAssocID="{9E7DA386-5A3F-4BD5-95B1-A80040FC2A81}" presName="diagram" presStyleCnt="0">
        <dgm:presLayoutVars>
          <dgm:dir/>
          <dgm:resizeHandles val="exact"/>
        </dgm:presLayoutVars>
      </dgm:prSet>
      <dgm:spPr/>
    </dgm:pt>
    <dgm:pt modelId="{92157567-94AF-40CC-B2C5-71A1DE96146F}" type="pres">
      <dgm:prSet presAssocID="{B12328AF-60E5-4BD5-A22F-E199AA530ECD}" presName="node" presStyleLbl="node1" presStyleIdx="0" presStyleCnt="7">
        <dgm:presLayoutVars>
          <dgm:bulletEnabled val="1"/>
        </dgm:presLayoutVars>
      </dgm:prSet>
      <dgm:spPr/>
    </dgm:pt>
    <dgm:pt modelId="{98342182-C67C-434D-BD6D-C3CAE55B0F38}" type="pres">
      <dgm:prSet presAssocID="{63AA18CA-6369-42A4-A326-CAC502DD6139}" presName="sibTrans" presStyleCnt="0"/>
      <dgm:spPr/>
    </dgm:pt>
    <dgm:pt modelId="{1528D5DE-9C6D-48FA-9BFA-236D7C254583}" type="pres">
      <dgm:prSet presAssocID="{8B68D046-6038-4FD7-8802-6136C52C18FC}" presName="node" presStyleLbl="node1" presStyleIdx="1" presStyleCnt="7">
        <dgm:presLayoutVars>
          <dgm:bulletEnabled val="1"/>
        </dgm:presLayoutVars>
      </dgm:prSet>
      <dgm:spPr/>
    </dgm:pt>
    <dgm:pt modelId="{68614A6E-8282-43E0-8E8F-D5EDE4371580}" type="pres">
      <dgm:prSet presAssocID="{C9872A74-BDC9-47D7-A3F8-304FB0ACC08B}" presName="sibTrans" presStyleCnt="0"/>
      <dgm:spPr/>
    </dgm:pt>
    <dgm:pt modelId="{B19FB913-7895-4E00-BE07-AE772B270D2E}" type="pres">
      <dgm:prSet presAssocID="{FDF82C54-9838-466F-B513-9B076AFB8AC6}" presName="node" presStyleLbl="node1" presStyleIdx="2" presStyleCnt="7">
        <dgm:presLayoutVars>
          <dgm:bulletEnabled val="1"/>
        </dgm:presLayoutVars>
      </dgm:prSet>
      <dgm:spPr/>
    </dgm:pt>
    <dgm:pt modelId="{EBC527E8-3744-48F0-BE49-C93C03ADF947}" type="pres">
      <dgm:prSet presAssocID="{72F71E4A-DA72-49F8-89E6-D96DAB52E736}" presName="sibTrans" presStyleCnt="0"/>
      <dgm:spPr/>
    </dgm:pt>
    <dgm:pt modelId="{E4E05A48-AC72-4C77-8462-5CE113FB5DAD}" type="pres">
      <dgm:prSet presAssocID="{DFE817E0-953E-4A66-9569-DCAE6E9CFEE1}" presName="node" presStyleLbl="node1" presStyleIdx="3" presStyleCnt="7">
        <dgm:presLayoutVars>
          <dgm:bulletEnabled val="1"/>
        </dgm:presLayoutVars>
      </dgm:prSet>
      <dgm:spPr/>
    </dgm:pt>
    <dgm:pt modelId="{0F866B0B-2520-4633-97A6-920A45BB5E11}" type="pres">
      <dgm:prSet presAssocID="{4701A8A2-088F-44C6-BCF6-1CF1BDCD2C5D}" presName="sibTrans" presStyleCnt="0"/>
      <dgm:spPr/>
    </dgm:pt>
    <dgm:pt modelId="{6B2D3520-94D4-4E59-8C03-5F8D3788D8BF}" type="pres">
      <dgm:prSet presAssocID="{3A7F888C-22E7-4B91-9A67-5B0EAB44B9CE}" presName="node" presStyleLbl="node1" presStyleIdx="4" presStyleCnt="7">
        <dgm:presLayoutVars>
          <dgm:bulletEnabled val="1"/>
        </dgm:presLayoutVars>
      </dgm:prSet>
      <dgm:spPr/>
    </dgm:pt>
    <dgm:pt modelId="{FA1EAB12-4E26-4082-90AF-66A094105090}" type="pres">
      <dgm:prSet presAssocID="{F050F44D-A6B3-45D9-99A0-6186B656C09F}" presName="sibTrans" presStyleCnt="0"/>
      <dgm:spPr/>
    </dgm:pt>
    <dgm:pt modelId="{27CE80B5-826F-428D-B343-AF5459705D27}" type="pres">
      <dgm:prSet presAssocID="{273C83C5-E80D-40C9-B097-57AB05365C89}" presName="node" presStyleLbl="node1" presStyleIdx="5" presStyleCnt="7">
        <dgm:presLayoutVars>
          <dgm:bulletEnabled val="1"/>
        </dgm:presLayoutVars>
      </dgm:prSet>
      <dgm:spPr/>
    </dgm:pt>
    <dgm:pt modelId="{0FD14A0B-3E4E-4621-9518-5850574A36B3}" type="pres">
      <dgm:prSet presAssocID="{163E75BA-3ED6-40EC-8E8A-EA687CE16C0F}" presName="sibTrans" presStyleCnt="0"/>
      <dgm:spPr/>
    </dgm:pt>
    <dgm:pt modelId="{A3B85B27-9CF8-4389-BA7F-9F094E58D1E6}" type="pres">
      <dgm:prSet presAssocID="{6724CD83-DA2B-4AF4-A277-A5E91A325523}" presName="node" presStyleLbl="node1" presStyleIdx="6" presStyleCnt="7">
        <dgm:presLayoutVars>
          <dgm:bulletEnabled val="1"/>
        </dgm:presLayoutVars>
      </dgm:prSet>
      <dgm:spPr/>
    </dgm:pt>
  </dgm:ptLst>
  <dgm:cxnLst>
    <dgm:cxn modelId="{DDC79C15-34C2-441B-9A39-72169984283A}" srcId="{9E7DA386-5A3F-4BD5-95B1-A80040FC2A81}" destId="{DFE817E0-953E-4A66-9569-DCAE6E9CFEE1}" srcOrd="3" destOrd="0" parTransId="{63EB6C35-B252-4C90-B7F2-E34F5F4780F9}" sibTransId="{4701A8A2-088F-44C6-BCF6-1CF1BDCD2C5D}"/>
    <dgm:cxn modelId="{4AFB3229-0F3C-46A0-B415-5971333E1824}" srcId="{9E7DA386-5A3F-4BD5-95B1-A80040FC2A81}" destId="{B12328AF-60E5-4BD5-A22F-E199AA530ECD}" srcOrd="0" destOrd="0" parTransId="{9F0676A5-F71D-4E58-AB2A-0A62C0693E7E}" sibTransId="{63AA18CA-6369-42A4-A326-CAC502DD6139}"/>
    <dgm:cxn modelId="{0DF3DD41-C83B-4660-A55E-2D953B3BF799}" type="presOf" srcId="{B12328AF-60E5-4BD5-A22F-E199AA530ECD}" destId="{92157567-94AF-40CC-B2C5-71A1DE96146F}" srcOrd="0" destOrd="0" presId="urn:microsoft.com/office/officeart/2005/8/layout/default"/>
    <dgm:cxn modelId="{2E159148-D034-4D74-A6FC-926FC749788C}" srcId="{9E7DA386-5A3F-4BD5-95B1-A80040FC2A81}" destId="{8B68D046-6038-4FD7-8802-6136C52C18FC}" srcOrd="1" destOrd="0" parTransId="{422357C1-BF7F-417B-874D-57DBB2CAAD48}" sibTransId="{C9872A74-BDC9-47D7-A3F8-304FB0ACC08B}"/>
    <dgm:cxn modelId="{CDF9286E-6F25-426B-B3AC-91F0FDEBBC92}" type="presOf" srcId="{9E7DA386-5A3F-4BD5-95B1-A80040FC2A81}" destId="{BE89E0F7-F25E-422C-A438-C35822A40075}" srcOrd="0" destOrd="0" presId="urn:microsoft.com/office/officeart/2005/8/layout/default"/>
    <dgm:cxn modelId="{15C0876E-2835-4375-9302-E2FA387C3FB3}" type="presOf" srcId="{6724CD83-DA2B-4AF4-A277-A5E91A325523}" destId="{A3B85B27-9CF8-4389-BA7F-9F094E58D1E6}" srcOrd="0" destOrd="0" presId="urn:microsoft.com/office/officeart/2005/8/layout/default"/>
    <dgm:cxn modelId="{D37A408E-D0BB-4025-B640-089EDD8B2645}" type="presOf" srcId="{8B68D046-6038-4FD7-8802-6136C52C18FC}" destId="{1528D5DE-9C6D-48FA-9BFA-236D7C254583}" srcOrd="0" destOrd="0" presId="urn:microsoft.com/office/officeart/2005/8/layout/default"/>
    <dgm:cxn modelId="{46CAF38F-FE06-4936-8956-BE98B3E56ADC}" type="presOf" srcId="{DFE817E0-953E-4A66-9569-DCAE6E9CFEE1}" destId="{E4E05A48-AC72-4C77-8462-5CE113FB5DAD}" srcOrd="0" destOrd="0" presId="urn:microsoft.com/office/officeart/2005/8/layout/default"/>
    <dgm:cxn modelId="{C1CF07A2-58FD-46A1-AC16-E0ADB15AE762}" type="presOf" srcId="{3A7F888C-22E7-4B91-9A67-5B0EAB44B9CE}" destId="{6B2D3520-94D4-4E59-8C03-5F8D3788D8BF}" srcOrd="0" destOrd="0" presId="urn:microsoft.com/office/officeart/2005/8/layout/default"/>
    <dgm:cxn modelId="{2FC81BC7-179D-4FD1-943A-84B3F1EB9C2F}" type="presOf" srcId="{273C83C5-E80D-40C9-B097-57AB05365C89}" destId="{27CE80B5-826F-428D-B343-AF5459705D27}" srcOrd="0" destOrd="0" presId="urn:microsoft.com/office/officeart/2005/8/layout/default"/>
    <dgm:cxn modelId="{18E6E5CA-CBB3-49F3-91F3-8F8ADC5ADF25}" srcId="{9E7DA386-5A3F-4BD5-95B1-A80040FC2A81}" destId="{FDF82C54-9838-466F-B513-9B076AFB8AC6}" srcOrd="2" destOrd="0" parTransId="{EAE2372F-E073-4C28-AE06-2448F003DCF6}" sibTransId="{72F71E4A-DA72-49F8-89E6-D96DAB52E736}"/>
    <dgm:cxn modelId="{3DD188E3-2617-414E-A093-2DE47AC735FF}" srcId="{9E7DA386-5A3F-4BD5-95B1-A80040FC2A81}" destId="{273C83C5-E80D-40C9-B097-57AB05365C89}" srcOrd="5" destOrd="0" parTransId="{DF8CD121-AAF9-424E-9982-BC3CD2B5DA9A}" sibTransId="{163E75BA-3ED6-40EC-8E8A-EA687CE16C0F}"/>
    <dgm:cxn modelId="{EEE70DF3-D623-4C52-B2EE-96A21F6E808A}" type="presOf" srcId="{FDF82C54-9838-466F-B513-9B076AFB8AC6}" destId="{B19FB913-7895-4E00-BE07-AE772B270D2E}" srcOrd="0" destOrd="0" presId="urn:microsoft.com/office/officeart/2005/8/layout/default"/>
    <dgm:cxn modelId="{0BEF6CF8-948A-45B4-85F4-5D23612BC764}" srcId="{9E7DA386-5A3F-4BD5-95B1-A80040FC2A81}" destId="{6724CD83-DA2B-4AF4-A277-A5E91A325523}" srcOrd="6" destOrd="0" parTransId="{2184D907-9D5E-4F6D-A1C3-7DB86EEE5495}" sibTransId="{0AFBB199-F8B8-4F7F-B9B6-693FFF131B60}"/>
    <dgm:cxn modelId="{84272DFC-472E-414E-95F4-2303B3712980}" srcId="{9E7DA386-5A3F-4BD5-95B1-A80040FC2A81}" destId="{3A7F888C-22E7-4B91-9A67-5B0EAB44B9CE}" srcOrd="4" destOrd="0" parTransId="{7E3F22BC-AC4E-47F9-B2BF-4DE1011FB7B7}" sibTransId="{F050F44D-A6B3-45D9-99A0-6186B656C09F}"/>
    <dgm:cxn modelId="{9093E1F0-DC74-45D8-B71C-8130CFE016C9}" type="presParOf" srcId="{BE89E0F7-F25E-422C-A438-C35822A40075}" destId="{92157567-94AF-40CC-B2C5-71A1DE96146F}" srcOrd="0" destOrd="0" presId="urn:microsoft.com/office/officeart/2005/8/layout/default"/>
    <dgm:cxn modelId="{1D8CA2CD-C791-4386-8AA0-628E00670F39}" type="presParOf" srcId="{BE89E0F7-F25E-422C-A438-C35822A40075}" destId="{98342182-C67C-434D-BD6D-C3CAE55B0F38}" srcOrd="1" destOrd="0" presId="urn:microsoft.com/office/officeart/2005/8/layout/default"/>
    <dgm:cxn modelId="{78B85274-2519-421F-9935-B985123662A3}" type="presParOf" srcId="{BE89E0F7-F25E-422C-A438-C35822A40075}" destId="{1528D5DE-9C6D-48FA-9BFA-236D7C254583}" srcOrd="2" destOrd="0" presId="urn:microsoft.com/office/officeart/2005/8/layout/default"/>
    <dgm:cxn modelId="{9290A61A-D5AA-4EBD-BE33-9CC101FE5144}" type="presParOf" srcId="{BE89E0F7-F25E-422C-A438-C35822A40075}" destId="{68614A6E-8282-43E0-8E8F-D5EDE4371580}" srcOrd="3" destOrd="0" presId="urn:microsoft.com/office/officeart/2005/8/layout/default"/>
    <dgm:cxn modelId="{CC29F3E9-782F-4E36-91C4-404A93208DFF}" type="presParOf" srcId="{BE89E0F7-F25E-422C-A438-C35822A40075}" destId="{B19FB913-7895-4E00-BE07-AE772B270D2E}" srcOrd="4" destOrd="0" presId="urn:microsoft.com/office/officeart/2005/8/layout/default"/>
    <dgm:cxn modelId="{39ACD65B-01B2-404B-8470-A6570E71ABF8}" type="presParOf" srcId="{BE89E0F7-F25E-422C-A438-C35822A40075}" destId="{EBC527E8-3744-48F0-BE49-C93C03ADF947}" srcOrd="5" destOrd="0" presId="urn:microsoft.com/office/officeart/2005/8/layout/default"/>
    <dgm:cxn modelId="{4D72C24E-6920-4A3E-9492-195F1E529E2C}" type="presParOf" srcId="{BE89E0F7-F25E-422C-A438-C35822A40075}" destId="{E4E05A48-AC72-4C77-8462-5CE113FB5DAD}" srcOrd="6" destOrd="0" presId="urn:microsoft.com/office/officeart/2005/8/layout/default"/>
    <dgm:cxn modelId="{2D1C50CA-2C8C-4BBF-9034-474643D1045F}" type="presParOf" srcId="{BE89E0F7-F25E-422C-A438-C35822A40075}" destId="{0F866B0B-2520-4633-97A6-920A45BB5E11}" srcOrd="7" destOrd="0" presId="urn:microsoft.com/office/officeart/2005/8/layout/default"/>
    <dgm:cxn modelId="{68724CEE-8DC8-4D16-B5C3-D243C2DD43F8}" type="presParOf" srcId="{BE89E0F7-F25E-422C-A438-C35822A40075}" destId="{6B2D3520-94D4-4E59-8C03-5F8D3788D8BF}" srcOrd="8" destOrd="0" presId="urn:microsoft.com/office/officeart/2005/8/layout/default"/>
    <dgm:cxn modelId="{A0D8D067-A56D-4A18-8ACC-C037E6CC9B65}" type="presParOf" srcId="{BE89E0F7-F25E-422C-A438-C35822A40075}" destId="{FA1EAB12-4E26-4082-90AF-66A094105090}" srcOrd="9" destOrd="0" presId="urn:microsoft.com/office/officeart/2005/8/layout/default"/>
    <dgm:cxn modelId="{B88EB7EE-DD5E-40DB-B365-64892D85B8EF}" type="presParOf" srcId="{BE89E0F7-F25E-422C-A438-C35822A40075}" destId="{27CE80B5-826F-428D-B343-AF5459705D27}" srcOrd="10" destOrd="0" presId="urn:microsoft.com/office/officeart/2005/8/layout/default"/>
    <dgm:cxn modelId="{9CA71B85-B4B7-4744-A1C3-D28FA5C53165}" type="presParOf" srcId="{BE89E0F7-F25E-422C-A438-C35822A40075}" destId="{0FD14A0B-3E4E-4621-9518-5850574A36B3}" srcOrd="11" destOrd="0" presId="urn:microsoft.com/office/officeart/2005/8/layout/default"/>
    <dgm:cxn modelId="{571AF188-E55C-40B1-BBF2-D9BFFF4C285D}" type="presParOf" srcId="{BE89E0F7-F25E-422C-A438-C35822A40075}" destId="{A3B85B27-9CF8-4389-BA7F-9F094E58D1E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C71BB-1689-4652-AE8B-B31A37472A2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AB9DFD-1A76-46CC-A240-E34C0ED7CE86}">
      <dgm:prSet/>
      <dgm:spPr/>
      <dgm:t>
        <a:bodyPr/>
        <a:lstStyle/>
        <a:p>
          <a:r>
            <a:rPr lang="en-US"/>
            <a:t>Total loan amount :-  446M</a:t>
          </a:r>
        </a:p>
      </dgm:t>
    </dgm:pt>
    <dgm:pt modelId="{BE0D3270-DA1C-4BD8-901F-1122E8F7AD81}" type="parTrans" cxnId="{EA584729-EF56-4FF1-A0BE-B489EB1757DB}">
      <dgm:prSet/>
      <dgm:spPr/>
      <dgm:t>
        <a:bodyPr/>
        <a:lstStyle/>
        <a:p>
          <a:endParaRPr lang="en-US"/>
        </a:p>
      </dgm:t>
    </dgm:pt>
    <dgm:pt modelId="{5C4E6917-D2C4-4887-A6D9-526C5DD9A711}" type="sibTrans" cxnId="{EA584729-EF56-4FF1-A0BE-B489EB1757D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E685E71-D794-43EB-9726-1ECB6CA0B0F1}">
      <dgm:prSet/>
      <dgm:spPr/>
      <dgm:t>
        <a:bodyPr/>
        <a:lstStyle/>
        <a:p>
          <a:r>
            <a:rPr lang="en-US"/>
            <a:t>Total payment done :- 482.70M</a:t>
          </a:r>
        </a:p>
      </dgm:t>
    </dgm:pt>
    <dgm:pt modelId="{B8CE126A-B111-4334-93EA-A741B94D2A84}" type="parTrans" cxnId="{3510ABFD-75CA-44CF-8C4B-0A52E0CB8F44}">
      <dgm:prSet/>
      <dgm:spPr/>
      <dgm:t>
        <a:bodyPr/>
        <a:lstStyle/>
        <a:p>
          <a:endParaRPr lang="en-US"/>
        </a:p>
      </dgm:t>
    </dgm:pt>
    <dgm:pt modelId="{49B3E5A5-35AA-4BC4-A756-BB8E0E0E9465}" type="sibTrans" cxnId="{3510ABFD-75CA-44CF-8C4B-0A52E0CB8F4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4183699-F005-4529-B1A2-DF3D5F0538D8}">
      <dgm:prSet/>
      <dgm:spPr/>
      <dgm:t>
        <a:bodyPr/>
        <a:lstStyle/>
        <a:p>
          <a:r>
            <a:rPr lang="en-US"/>
            <a:t>Total  revolve balance :- 532M</a:t>
          </a:r>
        </a:p>
      </dgm:t>
    </dgm:pt>
    <dgm:pt modelId="{0057EEFC-4494-4E11-94E2-9811FDBE3C68}" type="parTrans" cxnId="{2F1E22F4-81B9-42B1-A082-51CCD71FF9F3}">
      <dgm:prSet/>
      <dgm:spPr/>
      <dgm:t>
        <a:bodyPr/>
        <a:lstStyle/>
        <a:p>
          <a:endParaRPr lang="en-US"/>
        </a:p>
      </dgm:t>
    </dgm:pt>
    <dgm:pt modelId="{DE4089AC-1379-4026-B1A9-6F7A0615C8F3}" type="sibTrans" cxnId="{2F1E22F4-81B9-42B1-A082-51CCD71FF9F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433B72A-56AB-4851-98AB-695D0BCE737E}">
      <dgm:prSet/>
      <dgm:spPr/>
      <dgm:t>
        <a:bodyPr/>
        <a:lstStyle/>
        <a:p>
          <a:r>
            <a:rPr lang="en-US"/>
            <a:t>Loan durations :- 36 months and 60 months</a:t>
          </a:r>
        </a:p>
      </dgm:t>
    </dgm:pt>
    <dgm:pt modelId="{09C4CBC9-081A-4D14-8A14-366405FE8238}" type="parTrans" cxnId="{FC7D00CB-DA45-4C7B-BD97-5707D7062BF2}">
      <dgm:prSet/>
      <dgm:spPr/>
      <dgm:t>
        <a:bodyPr/>
        <a:lstStyle/>
        <a:p>
          <a:endParaRPr lang="en-US"/>
        </a:p>
      </dgm:t>
    </dgm:pt>
    <dgm:pt modelId="{12B8CBB4-09BA-4E5D-B33B-C74BEA0435EF}" type="sibTrans" cxnId="{FC7D00CB-DA45-4C7B-BD97-5707D7062BF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9989109-88FA-42D2-A21F-F1D2B4B8E887}">
      <dgm:prSet/>
      <dgm:spPr/>
      <dgm:t>
        <a:bodyPr/>
        <a:lstStyle/>
        <a:p>
          <a:r>
            <a:rPr lang="en-US"/>
            <a:t>Total funded amount :- 453M</a:t>
          </a:r>
        </a:p>
      </dgm:t>
    </dgm:pt>
    <dgm:pt modelId="{2F38F515-0A97-4DDF-9338-3B6CA405D86F}" type="parTrans" cxnId="{3F5F98B4-AEE0-413F-90A0-C7F2E8AE6A83}">
      <dgm:prSet/>
      <dgm:spPr/>
      <dgm:t>
        <a:bodyPr/>
        <a:lstStyle/>
        <a:p>
          <a:endParaRPr lang="en-US"/>
        </a:p>
      </dgm:t>
    </dgm:pt>
    <dgm:pt modelId="{0FD5996F-14FC-4373-ACB9-E9295F526714}" type="sibTrans" cxnId="{3F5F98B4-AEE0-413F-90A0-C7F2E8AE6A8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AEC246B8-EA2F-4711-957E-028A79977248}" type="pres">
      <dgm:prSet presAssocID="{429C71BB-1689-4652-AE8B-B31A37472A2D}" presName="Name0" presStyleCnt="0">
        <dgm:presLayoutVars>
          <dgm:animLvl val="lvl"/>
          <dgm:resizeHandles val="exact"/>
        </dgm:presLayoutVars>
      </dgm:prSet>
      <dgm:spPr/>
    </dgm:pt>
    <dgm:pt modelId="{294F281B-8248-436E-AFAE-FE1F4ED7D719}" type="pres">
      <dgm:prSet presAssocID="{BDAB9DFD-1A76-46CC-A240-E34C0ED7CE86}" presName="compositeNode" presStyleCnt="0">
        <dgm:presLayoutVars>
          <dgm:bulletEnabled val="1"/>
        </dgm:presLayoutVars>
      </dgm:prSet>
      <dgm:spPr/>
    </dgm:pt>
    <dgm:pt modelId="{40C32C13-EB36-4EA2-B742-1A1D704C3A07}" type="pres">
      <dgm:prSet presAssocID="{BDAB9DFD-1A76-46CC-A240-E34C0ED7CE86}" presName="bgRect" presStyleLbl="alignNode1" presStyleIdx="0" presStyleCnt="5"/>
      <dgm:spPr/>
    </dgm:pt>
    <dgm:pt modelId="{54658FCA-93D0-457D-83A8-5B8E4CD9E426}" type="pres">
      <dgm:prSet presAssocID="{5C4E6917-D2C4-4887-A6D9-526C5DD9A711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1F7BC9C9-2E5E-48DC-B4AB-AAD5C2F6EF79}" type="pres">
      <dgm:prSet presAssocID="{BDAB9DFD-1A76-46CC-A240-E34C0ED7CE86}" presName="nodeRect" presStyleLbl="alignNode1" presStyleIdx="0" presStyleCnt="5">
        <dgm:presLayoutVars>
          <dgm:bulletEnabled val="1"/>
        </dgm:presLayoutVars>
      </dgm:prSet>
      <dgm:spPr/>
    </dgm:pt>
    <dgm:pt modelId="{FF3B8A36-00D6-4A88-A074-2CE6B0EE1188}" type="pres">
      <dgm:prSet presAssocID="{5C4E6917-D2C4-4887-A6D9-526C5DD9A711}" presName="sibTrans" presStyleCnt="0"/>
      <dgm:spPr/>
    </dgm:pt>
    <dgm:pt modelId="{42752866-C3F8-4B65-9180-BB2E8F689671}" type="pres">
      <dgm:prSet presAssocID="{BE685E71-D794-43EB-9726-1ECB6CA0B0F1}" presName="compositeNode" presStyleCnt="0">
        <dgm:presLayoutVars>
          <dgm:bulletEnabled val="1"/>
        </dgm:presLayoutVars>
      </dgm:prSet>
      <dgm:spPr/>
    </dgm:pt>
    <dgm:pt modelId="{B9111E1C-8222-4E63-A82B-786A74546819}" type="pres">
      <dgm:prSet presAssocID="{BE685E71-D794-43EB-9726-1ECB6CA0B0F1}" presName="bgRect" presStyleLbl="alignNode1" presStyleIdx="1" presStyleCnt="5"/>
      <dgm:spPr/>
    </dgm:pt>
    <dgm:pt modelId="{CA72F6D0-0F27-43E7-8D67-0DDECDB6A253}" type="pres">
      <dgm:prSet presAssocID="{49B3E5A5-35AA-4BC4-A756-BB8E0E0E946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C4CDCF8-E002-439E-9BE1-A0D199B1E35C}" type="pres">
      <dgm:prSet presAssocID="{BE685E71-D794-43EB-9726-1ECB6CA0B0F1}" presName="nodeRect" presStyleLbl="alignNode1" presStyleIdx="1" presStyleCnt="5">
        <dgm:presLayoutVars>
          <dgm:bulletEnabled val="1"/>
        </dgm:presLayoutVars>
      </dgm:prSet>
      <dgm:spPr/>
    </dgm:pt>
    <dgm:pt modelId="{3578497F-6093-4E4A-BE8F-F0F227BD8CB5}" type="pres">
      <dgm:prSet presAssocID="{49B3E5A5-35AA-4BC4-A756-BB8E0E0E9465}" presName="sibTrans" presStyleCnt="0"/>
      <dgm:spPr/>
    </dgm:pt>
    <dgm:pt modelId="{BF977C66-0E53-4597-BD7B-9B10859369B9}" type="pres">
      <dgm:prSet presAssocID="{B4183699-F005-4529-B1A2-DF3D5F0538D8}" presName="compositeNode" presStyleCnt="0">
        <dgm:presLayoutVars>
          <dgm:bulletEnabled val="1"/>
        </dgm:presLayoutVars>
      </dgm:prSet>
      <dgm:spPr/>
    </dgm:pt>
    <dgm:pt modelId="{455B9220-8279-4D33-871E-315A6FE6CCA2}" type="pres">
      <dgm:prSet presAssocID="{B4183699-F005-4529-B1A2-DF3D5F0538D8}" presName="bgRect" presStyleLbl="alignNode1" presStyleIdx="2" presStyleCnt="5"/>
      <dgm:spPr/>
    </dgm:pt>
    <dgm:pt modelId="{359BD62F-41D0-453D-91C3-EA25E300DA8D}" type="pres">
      <dgm:prSet presAssocID="{DE4089AC-1379-4026-B1A9-6F7A0615C8F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A66F06FB-2230-4677-AFEC-BFA125220D3F}" type="pres">
      <dgm:prSet presAssocID="{B4183699-F005-4529-B1A2-DF3D5F0538D8}" presName="nodeRect" presStyleLbl="alignNode1" presStyleIdx="2" presStyleCnt="5">
        <dgm:presLayoutVars>
          <dgm:bulletEnabled val="1"/>
        </dgm:presLayoutVars>
      </dgm:prSet>
      <dgm:spPr/>
    </dgm:pt>
    <dgm:pt modelId="{8CDEC68E-4B8A-498D-A7D5-2AC20AD00BE5}" type="pres">
      <dgm:prSet presAssocID="{DE4089AC-1379-4026-B1A9-6F7A0615C8F3}" presName="sibTrans" presStyleCnt="0"/>
      <dgm:spPr/>
    </dgm:pt>
    <dgm:pt modelId="{1B435088-805F-4E15-AF48-E795F5A57A79}" type="pres">
      <dgm:prSet presAssocID="{C433B72A-56AB-4851-98AB-695D0BCE737E}" presName="compositeNode" presStyleCnt="0">
        <dgm:presLayoutVars>
          <dgm:bulletEnabled val="1"/>
        </dgm:presLayoutVars>
      </dgm:prSet>
      <dgm:spPr/>
    </dgm:pt>
    <dgm:pt modelId="{6654BA12-F296-4B57-8260-928ACCB95840}" type="pres">
      <dgm:prSet presAssocID="{C433B72A-56AB-4851-98AB-695D0BCE737E}" presName="bgRect" presStyleLbl="alignNode1" presStyleIdx="3" presStyleCnt="5"/>
      <dgm:spPr/>
    </dgm:pt>
    <dgm:pt modelId="{C998C220-9DD5-4A88-B271-897E55C8997B}" type="pres">
      <dgm:prSet presAssocID="{12B8CBB4-09BA-4E5D-B33B-C74BEA0435EF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9B395F35-CF9F-4C6B-8CF8-E9AB401797A4}" type="pres">
      <dgm:prSet presAssocID="{C433B72A-56AB-4851-98AB-695D0BCE737E}" presName="nodeRect" presStyleLbl="alignNode1" presStyleIdx="3" presStyleCnt="5">
        <dgm:presLayoutVars>
          <dgm:bulletEnabled val="1"/>
        </dgm:presLayoutVars>
      </dgm:prSet>
      <dgm:spPr/>
    </dgm:pt>
    <dgm:pt modelId="{524CE644-5224-4C52-AB05-2F1797374545}" type="pres">
      <dgm:prSet presAssocID="{12B8CBB4-09BA-4E5D-B33B-C74BEA0435EF}" presName="sibTrans" presStyleCnt="0"/>
      <dgm:spPr/>
    </dgm:pt>
    <dgm:pt modelId="{F7464E99-03CB-45DF-8039-21C0E077F24C}" type="pres">
      <dgm:prSet presAssocID="{99989109-88FA-42D2-A21F-F1D2B4B8E887}" presName="compositeNode" presStyleCnt="0">
        <dgm:presLayoutVars>
          <dgm:bulletEnabled val="1"/>
        </dgm:presLayoutVars>
      </dgm:prSet>
      <dgm:spPr/>
    </dgm:pt>
    <dgm:pt modelId="{79D7B371-9A47-4872-B048-D0E3F051056A}" type="pres">
      <dgm:prSet presAssocID="{99989109-88FA-42D2-A21F-F1D2B4B8E887}" presName="bgRect" presStyleLbl="alignNode1" presStyleIdx="4" presStyleCnt="5"/>
      <dgm:spPr/>
    </dgm:pt>
    <dgm:pt modelId="{03BF427A-395C-4B75-831D-87DC5724CF97}" type="pres">
      <dgm:prSet presAssocID="{0FD5996F-14FC-4373-ACB9-E9295F526714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C98752B-B877-40B0-B5A0-B79FE6D4CD3C}" type="pres">
      <dgm:prSet presAssocID="{99989109-88FA-42D2-A21F-F1D2B4B8E887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CD42F105-9C34-4B98-AB7D-90024418CB1D}" type="presOf" srcId="{5C4E6917-D2C4-4887-A6D9-526C5DD9A711}" destId="{54658FCA-93D0-457D-83A8-5B8E4CD9E426}" srcOrd="0" destOrd="0" presId="urn:microsoft.com/office/officeart/2016/7/layout/LinearBlockProcessNumbered"/>
    <dgm:cxn modelId="{09EF6806-75E9-4FDE-A7AF-BA9DDBDC68E7}" type="presOf" srcId="{C433B72A-56AB-4851-98AB-695D0BCE737E}" destId="{9B395F35-CF9F-4C6B-8CF8-E9AB401797A4}" srcOrd="1" destOrd="0" presId="urn:microsoft.com/office/officeart/2016/7/layout/LinearBlockProcessNumbered"/>
    <dgm:cxn modelId="{C964FA12-6FFD-4E8C-95A2-2620DC5A8A97}" type="presOf" srcId="{0FD5996F-14FC-4373-ACB9-E9295F526714}" destId="{03BF427A-395C-4B75-831D-87DC5724CF97}" srcOrd="0" destOrd="0" presId="urn:microsoft.com/office/officeart/2016/7/layout/LinearBlockProcessNumbered"/>
    <dgm:cxn modelId="{DB930A24-8E26-40F3-8DB1-DF00D0209214}" type="presOf" srcId="{B4183699-F005-4529-B1A2-DF3D5F0538D8}" destId="{A66F06FB-2230-4677-AFEC-BFA125220D3F}" srcOrd="1" destOrd="0" presId="urn:microsoft.com/office/officeart/2016/7/layout/LinearBlockProcessNumbered"/>
    <dgm:cxn modelId="{EA584729-EF56-4FF1-A0BE-B489EB1757DB}" srcId="{429C71BB-1689-4652-AE8B-B31A37472A2D}" destId="{BDAB9DFD-1A76-46CC-A240-E34C0ED7CE86}" srcOrd="0" destOrd="0" parTransId="{BE0D3270-DA1C-4BD8-901F-1122E8F7AD81}" sibTransId="{5C4E6917-D2C4-4887-A6D9-526C5DD9A711}"/>
    <dgm:cxn modelId="{33DF3C31-921B-440F-9087-F96F2B97EFFA}" type="presOf" srcId="{C433B72A-56AB-4851-98AB-695D0BCE737E}" destId="{6654BA12-F296-4B57-8260-928ACCB95840}" srcOrd="0" destOrd="0" presId="urn:microsoft.com/office/officeart/2016/7/layout/LinearBlockProcessNumbered"/>
    <dgm:cxn modelId="{9B74493B-6BCD-40F9-8039-2C70332EE483}" type="presOf" srcId="{BE685E71-D794-43EB-9726-1ECB6CA0B0F1}" destId="{B9111E1C-8222-4E63-A82B-786A74546819}" srcOrd="0" destOrd="0" presId="urn:microsoft.com/office/officeart/2016/7/layout/LinearBlockProcessNumbered"/>
    <dgm:cxn modelId="{57B62869-EE33-49E9-977D-7F6E4DBF23D1}" type="presOf" srcId="{49B3E5A5-35AA-4BC4-A756-BB8E0E0E9465}" destId="{CA72F6D0-0F27-43E7-8D67-0DDECDB6A253}" srcOrd="0" destOrd="0" presId="urn:microsoft.com/office/officeart/2016/7/layout/LinearBlockProcessNumbered"/>
    <dgm:cxn modelId="{6B96FD58-C253-425C-B620-1BBBE265E816}" type="presOf" srcId="{BDAB9DFD-1A76-46CC-A240-E34C0ED7CE86}" destId="{1F7BC9C9-2E5E-48DC-B4AB-AAD5C2F6EF79}" srcOrd="1" destOrd="0" presId="urn:microsoft.com/office/officeart/2016/7/layout/LinearBlockProcessNumbered"/>
    <dgm:cxn modelId="{D697218D-D84D-4CC6-A207-1074E3CE26D3}" type="presOf" srcId="{BDAB9DFD-1A76-46CC-A240-E34C0ED7CE86}" destId="{40C32C13-EB36-4EA2-B742-1A1D704C3A07}" srcOrd="0" destOrd="0" presId="urn:microsoft.com/office/officeart/2016/7/layout/LinearBlockProcessNumbered"/>
    <dgm:cxn modelId="{7760419A-ECCC-4167-97ED-EA9820B16CF9}" type="presOf" srcId="{99989109-88FA-42D2-A21F-F1D2B4B8E887}" destId="{4C98752B-B877-40B0-B5A0-B79FE6D4CD3C}" srcOrd="1" destOrd="0" presId="urn:microsoft.com/office/officeart/2016/7/layout/LinearBlockProcessNumbered"/>
    <dgm:cxn modelId="{F178B59E-26EA-4DFB-9C52-82B139D778CD}" type="presOf" srcId="{DE4089AC-1379-4026-B1A9-6F7A0615C8F3}" destId="{359BD62F-41D0-453D-91C3-EA25E300DA8D}" srcOrd="0" destOrd="0" presId="urn:microsoft.com/office/officeart/2016/7/layout/LinearBlockProcessNumbered"/>
    <dgm:cxn modelId="{180D35AF-1E26-4CF3-B77E-F6F93F40A7EE}" type="presOf" srcId="{429C71BB-1689-4652-AE8B-B31A37472A2D}" destId="{AEC246B8-EA2F-4711-957E-028A79977248}" srcOrd="0" destOrd="0" presId="urn:microsoft.com/office/officeart/2016/7/layout/LinearBlockProcessNumbered"/>
    <dgm:cxn modelId="{3F5F98B4-AEE0-413F-90A0-C7F2E8AE6A83}" srcId="{429C71BB-1689-4652-AE8B-B31A37472A2D}" destId="{99989109-88FA-42D2-A21F-F1D2B4B8E887}" srcOrd="4" destOrd="0" parTransId="{2F38F515-0A97-4DDF-9338-3B6CA405D86F}" sibTransId="{0FD5996F-14FC-4373-ACB9-E9295F526714}"/>
    <dgm:cxn modelId="{FC7D00CB-DA45-4C7B-BD97-5707D7062BF2}" srcId="{429C71BB-1689-4652-AE8B-B31A37472A2D}" destId="{C433B72A-56AB-4851-98AB-695D0BCE737E}" srcOrd="3" destOrd="0" parTransId="{09C4CBC9-081A-4D14-8A14-366405FE8238}" sibTransId="{12B8CBB4-09BA-4E5D-B33B-C74BEA0435EF}"/>
    <dgm:cxn modelId="{3D7D07CB-7903-4F2A-9D49-7D6F2DF1ADBB}" type="presOf" srcId="{B4183699-F005-4529-B1A2-DF3D5F0538D8}" destId="{455B9220-8279-4D33-871E-315A6FE6CCA2}" srcOrd="0" destOrd="0" presId="urn:microsoft.com/office/officeart/2016/7/layout/LinearBlockProcessNumbered"/>
    <dgm:cxn modelId="{BBEAFDD0-6D94-4D54-BC1B-A2D2ADB0D996}" type="presOf" srcId="{BE685E71-D794-43EB-9726-1ECB6CA0B0F1}" destId="{CC4CDCF8-E002-439E-9BE1-A0D199B1E35C}" srcOrd="1" destOrd="0" presId="urn:microsoft.com/office/officeart/2016/7/layout/LinearBlockProcessNumbered"/>
    <dgm:cxn modelId="{895D7DD4-4064-4D00-B424-5F2E4D8A20D3}" type="presOf" srcId="{99989109-88FA-42D2-A21F-F1D2B4B8E887}" destId="{79D7B371-9A47-4872-B048-D0E3F051056A}" srcOrd="0" destOrd="0" presId="urn:microsoft.com/office/officeart/2016/7/layout/LinearBlockProcessNumbered"/>
    <dgm:cxn modelId="{2F1E22F4-81B9-42B1-A082-51CCD71FF9F3}" srcId="{429C71BB-1689-4652-AE8B-B31A37472A2D}" destId="{B4183699-F005-4529-B1A2-DF3D5F0538D8}" srcOrd="2" destOrd="0" parTransId="{0057EEFC-4494-4E11-94E2-9811FDBE3C68}" sibTransId="{DE4089AC-1379-4026-B1A9-6F7A0615C8F3}"/>
    <dgm:cxn modelId="{3510ABFD-75CA-44CF-8C4B-0A52E0CB8F44}" srcId="{429C71BB-1689-4652-AE8B-B31A37472A2D}" destId="{BE685E71-D794-43EB-9726-1ECB6CA0B0F1}" srcOrd="1" destOrd="0" parTransId="{B8CE126A-B111-4334-93EA-A741B94D2A84}" sibTransId="{49B3E5A5-35AA-4BC4-A756-BB8E0E0E9465}"/>
    <dgm:cxn modelId="{E0E0F8FD-42C7-46F7-A8EC-DF1E361C1C4D}" type="presOf" srcId="{12B8CBB4-09BA-4E5D-B33B-C74BEA0435EF}" destId="{C998C220-9DD5-4A88-B271-897E55C8997B}" srcOrd="0" destOrd="0" presId="urn:microsoft.com/office/officeart/2016/7/layout/LinearBlockProcessNumbered"/>
    <dgm:cxn modelId="{6110BAD9-9E43-4C44-90EA-995531A0512A}" type="presParOf" srcId="{AEC246B8-EA2F-4711-957E-028A79977248}" destId="{294F281B-8248-436E-AFAE-FE1F4ED7D719}" srcOrd="0" destOrd="0" presId="urn:microsoft.com/office/officeart/2016/7/layout/LinearBlockProcessNumbered"/>
    <dgm:cxn modelId="{C49F78D0-8499-4131-A2A6-27F8A536928A}" type="presParOf" srcId="{294F281B-8248-436E-AFAE-FE1F4ED7D719}" destId="{40C32C13-EB36-4EA2-B742-1A1D704C3A07}" srcOrd="0" destOrd="0" presId="urn:microsoft.com/office/officeart/2016/7/layout/LinearBlockProcessNumbered"/>
    <dgm:cxn modelId="{1EB4CEF1-F29D-45C7-9D66-C3C6F5EA698D}" type="presParOf" srcId="{294F281B-8248-436E-AFAE-FE1F4ED7D719}" destId="{54658FCA-93D0-457D-83A8-5B8E4CD9E426}" srcOrd="1" destOrd="0" presId="urn:microsoft.com/office/officeart/2016/7/layout/LinearBlockProcessNumbered"/>
    <dgm:cxn modelId="{63F682AD-8540-4956-A27E-AA83C7EC7B07}" type="presParOf" srcId="{294F281B-8248-436E-AFAE-FE1F4ED7D719}" destId="{1F7BC9C9-2E5E-48DC-B4AB-AAD5C2F6EF79}" srcOrd="2" destOrd="0" presId="urn:microsoft.com/office/officeart/2016/7/layout/LinearBlockProcessNumbered"/>
    <dgm:cxn modelId="{8E943682-0634-4076-816C-8F781F4B74D3}" type="presParOf" srcId="{AEC246B8-EA2F-4711-957E-028A79977248}" destId="{FF3B8A36-00D6-4A88-A074-2CE6B0EE1188}" srcOrd="1" destOrd="0" presId="urn:microsoft.com/office/officeart/2016/7/layout/LinearBlockProcessNumbered"/>
    <dgm:cxn modelId="{C189BEDD-CE7A-4944-BADA-301F94B4E3B2}" type="presParOf" srcId="{AEC246B8-EA2F-4711-957E-028A79977248}" destId="{42752866-C3F8-4B65-9180-BB2E8F689671}" srcOrd="2" destOrd="0" presId="urn:microsoft.com/office/officeart/2016/7/layout/LinearBlockProcessNumbered"/>
    <dgm:cxn modelId="{65DF6925-67B5-470E-BD4F-872FAACC1F07}" type="presParOf" srcId="{42752866-C3F8-4B65-9180-BB2E8F689671}" destId="{B9111E1C-8222-4E63-A82B-786A74546819}" srcOrd="0" destOrd="0" presId="urn:microsoft.com/office/officeart/2016/7/layout/LinearBlockProcessNumbered"/>
    <dgm:cxn modelId="{401CAF74-DB82-45D9-B394-82DF1DCAA8BB}" type="presParOf" srcId="{42752866-C3F8-4B65-9180-BB2E8F689671}" destId="{CA72F6D0-0F27-43E7-8D67-0DDECDB6A253}" srcOrd="1" destOrd="0" presId="urn:microsoft.com/office/officeart/2016/7/layout/LinearBlockProcessNumbered"/>
    <dgm:cxn modelId="{076B0F9F-B81F-4239-913E-EC3BE1B885E9}" type="presParOf" srcId="{42752866-C3F8-4B65-9180-BB2E8F689671}" destId="{CC4CDCF8-E002-439E-9BE1-A0D199B1E35C}" srcOrd="2" destOrd="0" presId="urn:microsoft.com/office/officeart/2016/7/layout/LinearBlockProcessNumbered"/>
    <dgm:cxn modelId="{CAF3B49B-F362-409D-9976-0E34C641889C}" type="presParOf" srcId="{AEC246B8-EA2F-4711-957E-028A79977248}" destId="{3578497F-6093-4E4A-BE8F-F0F227BD8CB5}" srcOrd="3" destOrd="0" presId="urn:microsoft.com/office/officeart/2016/7/layout/LinearBlockProcessNumbered"/>
    <dgm:cxn modelId="{99A1A2C0-5299-4B97-B61E-963D29C59DAE}" type="presParOf" srcId="{AEC246B8-EA2F-4711-957E-028A79977248}" destId="{BF977C66-0E53-4597-BD7B-9B10859369B9}" srcOrd="4" destOrd="0" presId="urn:microsoft.com/office/officeart/2016/7/layout/LinearBlockProcessNumbered"/>
    <dgm:cxn modelId="{B124CBD3-0043-40AD-A71C-5F22C73314F7}" type="presParOf" srcId="{BF977C66-0E53-4597-BD7B-9B10859369B9}" destId="{455B9220-8279-4D33-871E-315A6FE6CCA2}" srcOrd="0" destOrd="0" presId="urn:microsoft.com/office/officeart/2016/7/layout/LinearBlockProcessNumbered"/>
    <dgm:cxn modelId="{358C6451-F3E1-4314-B9FE-F105DA6FD86E}" type="presParOf" srcId="{BF977C66-0E53-4597-BD7B-9B10859369B9}" destId="{359BD62F-41D0-453D-91C3-EA25E300DA8D}" srcOrd="1" destOrd="0" presId="urn:microsoft.com/office/officeart/2016/7/layout/LinearBlockProcessNumbered"/>
    <dgm:cxn modelId="{EEFAE8BC-D80F-4D9A-A6D2-C8475B79D41F}" type="presParOf" srcId="{BF977C66-0E53-4597-BD7B-9B10859369B9}" destId="{A66F06FB-2230-4677-AFEC-BFA125220D3F}" srcOrd="2" destOrd="0" presId="urn:microsoft.com/office/officeart/2016/7/layout/LinearBlockProcessNumbered"/>
    <dgm:cxn modelId="{26DBF17A-C3C3-47B2-9892-71FC25940294}" type="presParOf" srcId="{AEC246B8-EA2F-4711-957E-028A79977248}" destId="{8CDEC68E-4B8A-498D-A7D5-2AC20AD00BE5}" srcOrd="5" destOrd="0" presId="urn:microsoft.com/office/officeart/2016/7/layout/LinearBlockProcessNumbered"/>
    <dgm:cxn modelId="{6C3809DA-459D-4334-BF64-A50DE0E227BF}" type="presParOf" srcId="{AEC246B8-EA2F-4711-957E-028A79977248}" destId="{1B435088-805F-4E15-AF48-E795F5A57A79}" srcOrd="6" destOrd="0" presId="urn:microsoft.com/office/officeart/2016/7/layout/LinearBlockProcessNumbered"/>
    <dgm:cxn modelId="{73AFD639-D156-485D-9312-FF0ECD64535C}" type="presParOf" srcId="{1B435088-805F-4E15-AF48-E795F5A57A79}" destId="{6654BA12-F296-4B57-8260-928ACCB95840}" srcOrd="0" destOrd="0" presId="urn:microsoft.com/office/officeart/2016/7/layout/LinearBlockProcessNumbered"/>
    <dgm:cxn modelId="{32DEA109-6DA1-4E47-861C-697F064D74C7}" type="presParOf" srcId="{1B435088-805F-4E15-AF48-E795F5A57A79}" destId="{C998C220-9DD5-4A88-B271-897E55C8997B}" srcOrd="1" destOrd="0" presId="urn:microsoft.com/office/officeart/2016/7/layout/LinearBlockProcessNumbered"/>
    <dgm:cxn modelId="{726ED71B-31A7-4987-B628-409D91964AF3}" type="presParOf" srcId="{1B435088-805F-4E15-AF48-E795F5A57A79}" destId="{9B395F35-CF9F-4C6B-8CF8-E9AB401797A4}" srcOrd="2" destOrd="0" presId="urn:microsoft.com/office/officeart/2016/7/layout/LinearBlockProcessNumbered"/>
    <dgm:cxn modelId="{96671E17-3D06-4CDD-84DE-184C0E4B88F6}" type="presParOf" srcId="{AEC246B8-EA2F-4711-957E-028A79977248}" destId="{524CE644-5224-4C52-AB05-2F1797374545}" srcOrd="7" destOrd="0" presId="urn:microsoft.com/office/officeart/2016/7/layout/LinearBlockProcessNumbered"/>
    <dgm:cxn modelId="{50833617-21DE-4EA5-9359-CD1E5DA3FE20}" type="presParOf" srcId="{AEC246B8-EA2F-4711-957E-028A79977248}" destId="{F7464E99-03CB-45DF-8039-21C0E077F24C}" srcOrd="8" destOrd="0" presId="urn:microsoft.com/office/officeart/2016/7/layout/LinearBlockProcessNumbered"/>
    <dgm:cxn modelId="{F91F357A-9AFB-43FD-A968-F0E034D580A7}" type="presParOf" srcId="{F7464E99-03CB-45DF-8039-21C0E077F24C}" destId="{79D7B371-9A47-4872-B048-D0E3F051056A}" srcOrd="0" destOrd="0" presId="urn:microsoft.com/office/officeart/2016/7/layout/LinearBlockProcessNumbered"/>
    <dgm:cxn modelId="{EA7D8BD9-A934-4779-9945-152A14F52FED}" type="presParOf" srcId="{F7464E99-03CB-45DF-8039-21C0E077F24C}" destId="{03BF427A-395C-4B75-831D-87DC5724CF97}" srcOrd="1" destOrd="0" presId="urn:microsoft.com/office/officeart/2016/7/layout/LinearBlockProcessNumbered"/>
    <dgm:cxn modelId="{7825B31E-65B4-4917-922C-FBBBFCBEEBD8}" type="presParOf" srcId="{F7464E99-03CB-45DF-8039-21C0E077F24C}" destId="{4C98752B-B877-40B0-B5A0-B79FE6D4CD3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DD1A41-E710-489A-ADE6-29D47F425C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D8BBDF-B52E-49EA-B03D-E38FF86C3A59}">
      <dgm:prSet/>
      <dgm:spPr/>
      <dgm:t>
        <a:bodyPr/>
        <a:lstStyle/>
        <a:p>
          <a:r>
            <a:rPr lang="en-US"/>
            <a:t>Loan amount trended up, resulting in a 11.638.09%, increase between 2007 and 2011.</a:t>
          </a:r>
        </a:p>
      </dgm:t>
    </dgm:pt>
    <dgm:pt modelId="{A58BF191-E2B3-427E-8CA6-5AF78216C403}" type="parTrans" cxnId="{4FC07B28-8FFB-4430-B7DB-4201898A1913}">
      <dgm:prSet/>
      <dgm:spPr/>
      <dgm:t>
        <a:bodyPr/>
        <a:lstStyle/>
        <a:p>
          <a:endParaRPr lang="en-US"/>
        </a:p>
      </dgm:t>
    </dgm:pt>
    <dgm:pt modelId="{584E76CE-47B1-4FCF-AB38-D2674BED961B}" type="sibTrans" cxnId="{4FC07B28-8FFB-4430-B7DB-4201898A1913}">
      <dgm:prSet/>
      <dgm:spPr/>
      <dgm:t>
        <a:bodyPr/>
        <a:lstStyle/>
        <a:p>
          <a:endParaRPr lang="en-US"/>
        </a:p>
      </dgm:t>
    </dgm:pt>
    <dgm:pt modelId="{6D06D78F-7D6A-4FE8-8719-916C3AD1C4AB}">
      <dgm:prSet/>
      <dgm:spPr/>
      <dgm:t>
        <a:bodyPr/>
        <a:lstStyle/>
        <a:p>
          <a:r>
            <a:rPr lang="en-US"/>
            <a:t>Loan amount started trending up in 2007 raising by 11.638.09% in 5 years.</a:t>
          </a:r>
        </a:p>
      </dgm:t>
    </dgm:pt>
    <dgm:pt modelId="{1BD71F65-D2BC-48C8-AAEF-E887DCE6EDAD}" type="parTrans" cxnId="{7A947E78-C15A-4191-8CCF-D66C789A8590}">
      <dgm:prSet/>
      <dgm:spPr/>
      <dgm:t>
        <a:bodyPr/>
        <a:lstStyle/>
        <a:p>
          <a:endParaRPr lang="en-US"/>
        </a:p>
      </dgm:t>
    </dgm:pt>
    <dgm:pt modelId="{2A2D154A-4DA3-4078-972E-A9CCDFB09089}" type="sibTrans" cxnId="{7A947E78-C15A-4191-8CCF-D66C789A8590}">
      <dgm:prSet/>
      <dgm:spPr/>
      <dgm:t>
        <a:bodyPr/>
        <a:lstStyle/>
        <a:p>
          <a:endParaRPr lang="en-US"/>
        </a:p>
      </dgm:t>
    </dgm:pt>
    <dgm:pt modelId="{FBCB9260-9ABE-4237-8F75-A2B0668E215F}">
      <dgm:prSet/>
      <dgm:spPr/>
      <dgm:t>
        <a:bodyPr/>
        <a:lstStyle/>
        <a:p>
          <a:r>
            <a:rPr lang="en-US"/>
            <a:t>Loan amount jump from 2219275 to 26650075 during its steepest incline between 2007 and 2011.</a:t>
          </a:r>
        </a:p>
      </dgm:t>
    </dgm:pt>
    <dgm:pt modelId="{FFED249C-432B-41EC-913A-F63840437B3D}" type="parTrans" cxnId="{6336EE51-3446-4CC1-9EE1-8CEB00B6F655}">
      <dgm:prSet/>
      <dgm:spPr/>
      <dgm:t>
        <a:bodyPr/>
        <a:lstStyle/>
        <a:p>
          <a:endParaRPr lang="en-US"/>
        </a:p>
      </dgm:t>
    </dgm:pt>
    <dgm:pt modelId="{177DACF3-E442-4652-ADF8-575D54B829D7}" type="sibTrans" cxnId="{6336EE51-3446-4CC1-9EE1-8CEB00B6F655}">
      <dgm:prSet/>
      <dgm:spPr/>
      <dgm:t>
        <a:bodyPr/>
        <a:lstStyle/>
        <a:p>
          <a:endParaRPr lang="en-US"/>
        </a:p>
      </dgm:t>
    </dgm:pt>
    <dgm:pt modelId="{18452F0E-7460-4103-9DD3-1D0C72F79146}">
      <dgm:prSet/>
      <dgm:spPr/>
      <dgm:t>
        <a:bodyPr/>
        <a:lstStyle/>
        <a:p>
          <a:r>
            <a:rPr lang="en-US"/>
            <a:t>The revolve balance is higher in 2011 it has increased 21% from 2007 to 2011 by grade A and B the most in overall grade.</a:t>
          </a:r>
        </a:p>
      </dgm:t>
    </dgm:pt>
    <dgm:pt modelId="{46D931B8-63B2-4D59-A439-2CC594C2D4AD}" type="parTrans" cxnId="{149EC729-648D-42CD-8F0A-E3B6F08A8B40}">
      <dgm:prSet/>
      <dgm:spPr/>
      <dgm:t>
        <a:bodyPr/>
        <a:lstStyle/>
        <a:p>
          <a:endParaRPr lang="en-US"/>
        </a:p>
      </dgm:t>
    </dgm:pt>
    <dgm:pt modelId="{E0264A3B-700C-4379-95AF-04C4BDD63250}" type="sibTrans" cxnId="{149EC729-648D-42CD-8F0A-E3B6F08A8B40}">
      <dgm:prSet/>
      <dgm:spPr/>
      <dgm:t>
        <a:bodyPr/>
        <a:lstStyle/>
        <a:p>
          <a:endParaRPr lang="en-US"/>
        </a:p>
      </dgm:t>
    </dgm:pt>
    <dgm:pt modelId="{6446CDAD-07D7-410E-A7E2-8288664674E3}">
      <dgm:prSet/>
      <dgm:spPr/>
      <dgm:t>
        <a:bodyPr/>
        <a:lstStyle/>
        <a:p>
          <a:r>
            <a:rPr lang="en-US"/>
            <a:t>Top 5 cities has taken highest loan amount in the USA and contributed 63% in generating revenue for bank.</a:t>
          </a:r>
        </a:p>
      </dgm:t>
    </dgm:pt>
    <dgm:pt modelId="{D1E7D224-CE6D-4716-A92A-EBDF31B93043}" type="parTrans" cxnId="{E9F6ED28-2D1A-439A-837D-4B5ED7293DB2}">
      <dgm:prSet/>
      <dgm:spPr/>
      <dgm:t>
        <a:bodyPr/>
        <a:lstStyle/>
        <a:p>
          <a:endParaRPr lang="en-US"/>
        </a:p>
      </dgm:t>
    </dgm:pt>
    <dgm:pt modelId="{E2EE32BB-DB97-4A7E-BD7F-4596E90F8842}" type="sibTrans" cxnId="{E9F6ED28-2D1A-439A-837D-4B5ED7293DB2}">
      <dgm:prSet/>
      <dgm:spPr/>
      <dgm:t>
        <a:bodyPr/>
        <a:lstStyle/>
        <a:p>
          <a:endParaRPr lang="en-US"/>
        </a:p>
      </dgm:t>
    </dgm:pt>
    <dgm:pt modelId="{ADF429CE-463A-4294-93EA-332D48C2D95E}" type="pres">
      <dgm:prSet presAssocID="{90DD1A41-E710-489A-ADE6-29D47F425C20}" presName="linear" presStyleCnt="0">
        <dgm:presLayoutVars>
          <dgm:animLvl val="lvl"/>
          <dgm:resizeHandles val="exact"/>
        </dgm:presLayoutVars>
      </dgm:prSet>
      <dgm:spPr/>
    </dgm:pt>
    <dgm:pt modelId="{5D11CCFC-3B92-4263-B7A2-DC1F66E85FEB}" type="pres">
      <dgm:prSet presAssocID="{C3D8BBDF-B52E-49EA-B03D-E38FF86C3A5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D03D61-AC55-4258-A71E-9752848F0609}" type="pres">
      <dgm:prSet presAssocID="{584E76CE-47B1-4FCF-AB38-D2674BED961B}" presName="spacer" presStyleCnt="0"/>
      <dgm:spPr/>
    </dgm:pt>
    <dgm:pt modelId="{B42F018B-D925-4A4A-A56A-98C34F5DBB6C}" type="pres">
      <dgm:prSet presAssocID="{6D06D78F-7D6A-4FE8-8719-916C3AD1C4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44C114-E54D-474E-AE05-233AB2BACDD8}" type="pres">
      <dgm:prSet presAssocID="{2A2D154A-4DA3-4078-972E-A9CCDFB09089}" presName="spacer" presStyleCnt="0"/>
      <dgm:spPr/>
    </dgm:pt>
    <dgm:pt modelId="{F87CB5FA-5EF6-4003-AE46-05FAE9EB0FC3}" type="pres">
      <dgm:prSet presAssocID="{FBCB9260-9ABE-4237-8F75-A2B0668E21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BE33BC-9717-4466-9545-E253916EB877}" type="pres">
      <dgm:prSet presAssocID="{177DACF3-E442-4652-ADF8-575D54B829D7}" presName="spacer" presStyleCnt="0"/>
      <dgm:spPr/>
    </dgm:pt>
    <dgm:pt modelId="{9F83BE9F-280D-4831-AAA0-E1A0646C2A3D}" type="pres">
      <dgm:prSet presAssocID="{18452F0E-7460-4103-9DD3-1D0C72F791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C3F618-ACDD-46A9-A13E-4D94E3019CEA}" type="pres">
      <dgm:prSet presAssocID="{E0264A3B-700C-4379-95AF-04C4BDD63250}" presName="spacer" presStyleCnt="0"/>
      <dgm:spPr/>
    </dgm:pt>
    <dgm:pt modelId="{1FF08905-21B0-4022-B0D7-FF8AC0F57B2D}" type="pres">
      <dgm:prSet presAssocID="{6446CDAD-07D7-410E-A7E2-8288664674E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FC07B28-8FFB-4430-B7DB-4201898A1913}" srcId="{90DD1A41-E710-489A-ADE6-29D47F425C20}" destId="{C3D8BBDF-B52E-49EA-B03D-E38FF86C3A59}" srcOrd="0" destOrd="0" parTransId="{A58BF191-E2B3-427E-8CA6-5AF78216C403}" sibTransId="{584E76CE-47B1-4FCF-AB38-D2674BED961B}"/>
    <dgm:cxn modelId="{E9F6ED28-2D1A-439A-837D-4B5ED7293DB2}" srcId="{90DD1A41-E710-489A-ADE6-29D47F425C20}" destId="{6446CDAD-07D7-410E-A7E2-8288664674E3}" srcOrd="4" destOrd="0" parTransId="{D1E7D224-CE6D-4716-A92A-EBDF31B93043}" sibTransId="{E2EE32BB-DB97-4A7E-BD7F-4596E90F8842}"/>
    <dgm:cxn modelId="{149EC729-648D-42CD-8F0A-E3B6F08A8B40}" srcId="{90DD1A41-E710-489A-ADE6-29D47F425C20}" destId="{18452F0E-7460-4103-9DD3-1D0C72F79146}" srcOrd="3" destOrd="0" parTransId="{46D931B8-63B2-4D59-A439-2CC594C2D4AD}" sibTransId="{E0264A3B-700C-4379-95AF-04C4BDD63250}"/>
    <dgm:cxn modelId="{B817282F-B269-4045-8731-1F8388189D8C}" type="presOf" srcId="{FBCB9260-9ABE-4237-8F75-A2B0668E215F}" destId="{F87CB5FA-5EF6-4003-AE46-05FAE9EB0FC3}" srcOrd="0" destOrd="0" presId="urn:microsoft.com/office/officeart/2005/8/layout/vList2"/>
    <dgm:cxn modelId="{D09BCD6D-6245-4254-BD97-1615E05C46DE}" type="presOf" srcId="{90DD1A41-E710-489A-ADE6-29D47F425C20}" destId="{ADF429CE-463A-4294-93EA-332D48C2D95E}" srcOrd="0" destOrd="0" presId="urn:microsoft.com/office/officeart/2005/8/layout/vList2"/>
    <dgm:cxn modelId="{3101EA6D-2D52-435C-BD2C-17FF94BBB2A5}" type="presOf" srcId="{6446CDAD-07D7-410E-A7E2-8288664674E3}" destId="{1FF08905-21B0-4022-B0D7-FF8AC0F57B2D}" srcOrd="0" destOrd="0" presId="urn:microsoft.com/office/officeart/2005/8/layout/vList2"/>
    <dgm:cxn modelId="{6336EE51-3446-4CC1-9EE1-8CEB00B6F655}" srcId="{90DD1A41-E710-489A-ADE6-29D47F425C20}" destId="{FBCB9260-9ABE-4237-8F75-A2B0668E215F}" srcOrd="2" destOrd="0" parTransId="{FFED249C-432B-41EC-913A-F63840437B3D}" sibTransId="{177DACF3-E442-4652-ADF8-575D54B829D7}"/>
    <dgm:cxn modelId="{7A947E78-C15A-4191-8CCF-D66C789A8590}" srcId="{90DD1A41-E710-489A-ADE6-29D47F425C20}" destId="{6D06D78F-7D6A-4FE8-8719-916C3AD1C4AB}" srcOrd="1" destOrd="0" parTransId="{1BD71F65-D2BC-48C8-AAEF-E887DCE6EDAD}" sibTransId="{2A2D154A-4DA3-4078-972E-A9CCDFB09089}"/>
    <dgm:cxn modelId="{E378C9AD-7DDF-43C6-9253-53184D8DEBFD}" type="presOf" srcId="{18452F0E-7460-4103-9DD3-1D0C72F79146}" destId="{9F83BE9F-280D-4831-AAA0-E1A0646C2A3D}" srcOrd="0" destOrd="0" presId="urn:microsoft.com/office/officeart/2005/8/layout/vList2"/>
    <dgm:cxn modelId="{B8A940E6-8E69-4E14-BD4C-F43A98204FBE}" type="presOf" srcId="{6D06D78F-7D6A-4FE8-8719-916C3AD1C4AB}" destId="{B42F018B-D925-4A4A-A56A-98C34F5DBB6C}" srcOrd="0" destOrd="0" presId="urn:microsoft.com/office/officeart/2005/8/layout/vList2"/>
    <dgm:cxn modelId="{A4C83AF3-1B1F-497D-ABC6-8769B799A369}" type="presOf" srcId="{C3D8BBDF-B52E-49EA-B03D-E38FF86C3A59}" destId="{5D11CCFC-3B92-4263-B7A2-DC1F66E85FEB}" srcOrd="0" destOrd="0" presId="urn:microsoft.com/office/officeart/2005/8/layout/vList2"/>
    <dgm:cxn modelId="{05A719BB-6B28-4000-A99D-0B81EC2926F0}" type="presParOf" srcId="{ADF429CE-463A-4294-93EA-332D48C2D95E}" destId="{5D11CCFC-3B92-4263-B7A2-DC1F66E85FEB}" srcOrd="0" destOrd="0" presId="urn:microsoft.com/office/officeart/2005/8/layout/vList2"/>
    <dgm:cxn modelId="{72958EB1-E263-4081-B7E2-77D90D9562B0}" type="presParOf" srcId="{ADF429CE-463A-4294-93EA-332D48C2D95E}" destId="{B5D03D61-AC55-4258-A71E-9752848F0609}" srcOrd="1" destOrd="0" presId="urn:microsoft.com/office/officeart/2005/8/layout/vList2"/>
    <dgm:cxn modelId="{401EAB14-82F2-41A2-9E4B-344378C0956D}" type="presParOf" srcId="{ADF429CE-463A-4294-93EA-332D48C2D95E}" destId="{B42F018B-D925-4A4A-A56A-98C34F5DBB6C}" srcOrd="2" destOrd="0" presId="urn:microsoft.com/office/officeart/2005/8/layout/vList2"/>
    <dgm:cxn modelId="{3FED7F19-FFEC-4DEB-9278-B6A02C25F0CE}" type="presParOf" srcId="{ADF429CE-463A-4294-93EA-332D48C2D95E}" destId="{2044C114-E54D-474E-AE05-233AB2BACDD8}" srcOrd="3" destOrd="0" presId="urn:microsoft.com/office/officeart/2005/8/layout/vList2"/>
    <dgm:cxn modelId="{43BB7445-78AA-4228-942B-44DAFB0120F5}" type="presParOf" srcId="{ADF429CE-463A-4294-93EA-332D48C2D95E}" destId="{F87CB5FA-5EF6-4003-AE46-05FAE9EB0FC3}" srcOrd="4" destOrd="0" presId="urn:microsoft.com/office/officeart/2005/8/layout/vList2"/>
    <dgm:cxn modelId="{0F847499-940C-4743-8E9D-288315CD977F}" type="presParOf" srcId="{ADF429CE-463A-4294-93EA-332D48C2D95E}" destId="{6DBE33BC-9717-4466-9545-E253916EB877}" srcOrd="5" destOrd="0" presId="urn:microsoft.com/office/officeart/2005/8/layout/vList2"/>
    <dgm:cxn modelId="{F687AA12-9136-486B-8FBD-A1308D4B54B5}" type="presParOf" srcId="{ADF429CE-463A-4294-93EA-332D48C2D95E}" destId="{9F83BE9F-280D-4831-AAA0-E1A0646C2A3D}" srcOrd="6" destOrd="0" presId="urn:microsoft.com/office/officeart/2005/8/layout/vList2"/>
    <dgm:cxn modelId="{39F79BC4-56D1-437F-91B7-E513F1B2AF01}" type="presParOf" srcId="{ADF429CE-463A-4294-93EA-332D48C2D95E}" destId="{E1C3F618-ACDD-46A9-A13E-4D94E3019CEA}" srcOrd="7" destOrd="0" presId="urn:microsoft.com/office/officeart/2005/8/layout/vList2"/>
    <dgm:cxn modelId="{7D5AA284-5988-47A1-AE69-F47022E2A798}" type="presParOf" srcId="{ADF429CE-463A-4294-93EA-332D48C2D95E}" destId="{1FF08905-21B0-4022-B0D7-FF8AC0F57B2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75874E-B732-46F8-AD4F-8191B6EB8D6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DAF16D-EF60-4A34-9999-5CDEABD0AE9E}">
      <dgm:prSet/>
      <dgm:spPr/>
      <dgm:t>
        <a:bodyPr/>
        <a:lstStyle/>
        <a:p>
          <a:r>
            <a:rPr lang="en-US"/>
            <a:t>Verified accounted for 45.55% of total payment had done.</a:t>
          </a:r>
        </a:p>
      </dgm:t>
    </dgm:pt>
    <dgm:pt modelId="{619D3C19-3FAF-437B-9E15-0129F58A6E95}" type="parTrans" cxnId="{2F22A9BA-1DD8-4144-9387-8EFC93086F7A}">
      <dgm:prSet/>
      <dgm:spPr/>
      <dgm:t>
        <a:bodyPr/>
        <a:lstStyle/>
        <a:p>
          <a:endParaRPr lang="en-US"/>
        </a:p>
      </dgm:t>
    </dgm:pt>
    <dgm:pt modelId="{147EBFC1-13E0-4CBB-BC14-A0BB1E316DE3}" type="sibTrans" cxnId="{2F22A9BA-1DD8-4144-9387-8EFC93086F7A}">
      <dgm:prSet/>
      <dgm:spPr/>
      <dgm:t>
        <a:bodyPr/>
        <a:lstStyle/>
        <a:p>
          <a:endParaRPr lang="en-US"/>
        </a:p>
      </dgm:t>
    </dgm:pt>
    <dgm:pt modelId="{E3B7F36A-086A-4BDB-82DC-5B01D72115BC}">
      <dgm:prSet/>
      <dgm:spPr/>
      <dgm:t>
        <a:bodyPr/>
        <a:lstStyle/>
        <a:p>
          <a:r>
            <a:rPr lang="en-US"/>
            <a:t>Mortgage had the highest total payment of 243,275,744.04 and was 12,76,714% higher than none which had lowest total payment.</a:t>
          </a:r>
        </a:p>
      </dgm:t>
    </dgm:pt>
    <dgm:pt modelId="{CD71D526-F4C8-4F62-B391-DF22992329C1}" type="parTrans" cxnId="{10DBE06B-1448-4CF7-AE5F-41BB6DBC7FD4}">
      <dgm:prSet/>
      <dgm:spPr/>
      <dgm:t>
        <a:bodyPr/>
        <a:lstStyle/>
        <a:p>
          <a:endParaRPr lang="en-US"/>
        </a:p>
      </dgm:t>
    </dgm:pt>
    <dgm:pt modelId="{ACBEF085-822A-440E-9EF0-152945E68E4A}" type="sibTrans" cxnId="{10DBE06B-1448-4CF7-AE5F-41BB6DBC7FD4}">
      <dgm:prSet/>
      <dgm:spPr/>
      <dgm:t>
        <a:bodyPr/>
        <a:lstStyle/>
        <a:p>
          <a:endParaRPr lang="en-US"/>
        </a:p>
      </dgm:t>
    </dgm:pt>
    <dgm:pt modelId="{25116A07-3DA6-4246-A42B-857E8038B3D8}">
      <dgm:prSet/>
      <dgm:spPr/>
      <dgm:t>
        <a:bodyPr/>
        <a:lstStyle/>
        <a:p>
          <a:r>
            <a:rPr lang="en-US"/>
            <a:t>Across all 5 home-ownership, total payment range from 1953.33 to 24,3275.744.</a:t>
          </a:r>
        </a:p>
      </dgm:t>
    </dgm:pt>
    <dgm:pt modelId="{1735F9F8-1425-4104-9DF2-379189E1DB32}" type="parTrans" cxnId="{A7A08CDE-7551-4B98-BFF7-334BD3F0F125}">
      <dgm:prSet/>
      <dgm:spPr/>
      <dgm:t>
        <a:bodyPr/>
        <a:lstStyle/>
        <a:p>
          <a:endParaRPr lang="en-US"/>
        </a:p>
      </dgm:t>
    </dgm:pt>
    <dgm:pt modelId="{37F4EF38-0864-48FF-BBAC-545132614AF5}" type="sibTrans" cxnId="{A7A08CDE-7551-4B98-BFF7-334BD3F0F125}">
      <dgm:prSet/>
      <dgm:spPr/>
      <dgm:t>
        <a:bodyPr/>
        <a:lstStyle/>
        <a:p>
          <a:endParaRPr lang="en-US"/>
        </a:p>
      </dgm:t>
    </dgm:pt>
    <dgm:pt modelId="{0A5686AB-A1AB-40C0-9EE9-239845CA3488}">
      <dgm:prSet/>
      <dgm:spPr/>
      <dgm:t>
        <a:bodyPr/>
        <a:lstStyle/>
        <a:p>
          <a:r>
            <a:rPr lang="en-US"/>
            <a:t>California in loan duration made up 11.96% of loan amount.</a:t>
          </a:r>
        </a:p>
      </dgm:t>
    </dgm:pt>
    <dgm:pt modelId="{89888F8B-361D-4199-A49C-87399F1ECAE3}" type="parTrans" cxnId="{7E163AF2-1555-4CE9-86CB-58BF9D5E17EE}">
      <dgm:prSet/>
      <dgm:spPr/>
      <dgm:t>
        <a:bodyPr/>
        <a:lstStyle/>
        <a:p>
          <a:endParaRPr lang="en-US"/>
        </a:p>
      </dgm:t>
    </dgm:pt>
    <dgm:pt modelId="{128F54D1-6ABC-472F-A32A-00B714EFCCDB}" type="sibTrans" cxnId="{7E163AF2-1555-4CE9-86CB-58BF9D5E17EE}">
      <dgm:prSet/>
      <dgm:spPr/>
      <dgm:t>
        <a:bodyPr/>
        <a:lstStyle/>
        <a:p>
          <a:endParaRPr lang="en-US"/>
        </a:p>
      </dgm:t>
    </dgm:pt>
    <dgm:pt modelId="{1AB51857-9C96-4B0B-9DDB-3ADEAF93BDFF}">
      <dgm:prSet/>
      <dgm:spPr/>
      <dgm:t>
        <a:bodyPr/>
        <a:lstStyle/>
        <a:p>
          <a:r>
            <a:rPr lang="en-US"/>
            <a:t>Average Loan amount was higher for 36 months 5,696,246 than 60 months 3,871,780,81.</a:t>
          </a:r>
        </a:p>
      </dgm:t>
    </dgm:pt>
    <dgm:pt modelId="{09499F67-926B-49D8-A6E9-0DCD088B363E}" type="parTrans" cxnId="{CDF3F6CD-3D0F-44F6-B8D5-8E7A0367B1B5}">
      <dgm:prSet/>
      <dgm:spPr/>
      <dgm:t>
        <a:bodyPr/>
        <a:lstStyle/>
        <a:p>
          <a:endParaRPr lang="en-US"/>
        </a:p>
      </dgm:t>
    </dgm:pt>
    <dgm:pt modelId="{E5BB6D6C-ABE2-4233-A3F2-710D0AB9C394}" type="sibTrans" cxnId="{CDF3F6CD-3D0F-44F6-B8D5-8E7A0367B1B5}">
      <dgm:prSet/>
      <dgm:spPr/>
      <dgm:t>
        <a:bodyPr/>
        <a:lstStyle/>
        <a:p>
          <a:endParaRPr lang="en-US"/>
        </a:p>
      </dgm:t>
    </dgm:pt>
    <dgm:pt modelId="{E8A5F3C2-ADBC-4727-B2A4-1ED46913BB54}">
      <dgm:prSet/>
      <dgm:spPr/>
      <dgm:t>
        <a:bodyPr/>
        <a:lstStyle/>
        <a:p>
          <a:r>
            <a:rPr lang="en-US"/>
            <a:t>Loan amount for 36 months and 60 months diverged the most when the state was California. When 36 months were 26,216,725 higher than 60 months in 2011.</a:t>
          </a:r>
        </a:p>
      </dgm:t>
    </dgm:pt>
    <dgm:pt modelId="{7A6A3B7B-29DD-426E-A443-ECF497FC4A86}" type="parTrans" cxnId="{3F45D69F-6E55-40A4-8A56-EF77604C7736}">
      <dgm:prSet/>
      <dgm:spPr/>
      <dgm:t>
        <a:bodyPr/>
        <a:lstStyle/>
        <a:p>
          <a:endParaRPr lang="en-US"/>
        </a:p>
      </dgm:t>
    </dgm:pt>
    <dgm:pt modelId="{8CE2B389-7458-4749-A789-6ED78CE4C8BA}" type="sibTrans" cxnId="{3F45D69F-6E55-40A4-8A56-EF77604C7736}">
      <dgm:prSet/>
      <dgm:spPr/>
      <dgm:t>
        <a:bodyPr/>
        <a:lstStyle/>
        <a:p>
          <a:endParaRPr lang="en-US"/>
        </a:p>
      </dgm:t>
    </dgm:pt>
    <dgm:pt modelId="{A7AB457C-C92B-4535-9BDF-E83C0123B1F6}" type="pres">
      <dgm:prSet presAssocID="{3B75874E-B732-46F8-AD4F-8191B6EB8D67}" presName="Name0" presStyleCnt="0">
        <dgm:presLayoutVars>
          <dgm:dir/>
          <dgm:resizeHandles val="exact"/>
        </dgm:presLayoutVars>
      </dgm:prSet>
      <dgm:spPr/>
    </dgm:pt>
    <dgm:pt modelId="{362180C3-669F-4B85-A889-2D4F0E6A1C91}" type="pres">
      <dgm:prSet presAssocID="{3CDAF16D-EF60-4A34-9999-5CDEABD0AE9E}" presName="node" presStyleLbl="node1" presStyleIdx="0" presStyleCnt="6">
        <dgm:presLayoutVars>
          <dgm:bulletEnabled val="1"/>
        </dgm:presLayoutVars>
      </dgm:prSet>
      <dgm:spPr/>
    </dgm:pt>
    <dgm:pt modelId="{4E674698-A278-43C2-9F06-39CBE8E1883B}" type="pres">
      <dgm:prSet presAssocID="{147EBFC1-13E0-4CBB-BC14-A0BB1E316DE3}" presName="sibTrans" presStyleLbl="sibTrans1D1" presStyleIdx="0" presStyleCnt="5"/>
      <dgm:spPr/>
    </dgm:pt>
    <dgm:pt modelId="{44E38900-16CE-4F9E-9207-8169DF7951EE}" type="pres">
      <dgm:prSet presAssocID="{147EBFC1-13E0-4CBB-BC14-A0BB1E316DE3}" presName="connectorText" presStyleLbl="sibTrans1D1" presStyleIdx="0" presStyleCnt="5"/>
      <dgm:spPr/>
    </dgm:pt>
    <dgm:pt modelId="{2BFA1654-A515-4597-A489-339A971E7C45}" type="pres">
      <dgm:prSet presAssocID="{E3B7F36A-086A-4BDB-82DC-5B01D72115BC}" presName="node" presStyleLbl="node1" presStyleIdx="1" presStyleCnt="6">
        <dgm:presLayoutVars>
          <dgm:bulletEnabled val="1"/>
        </dgm:presLayoutVars>
      </dgm:prSet>
      <dgm:spPr/>
    </dgm:pt>
    <dgm:pt modelId="{5D3CA13F-AFFB-418C-A6D5-1648869C6250}" type="pres">
      <dgm:prSet presAssocID="{ACBEF085-822A-440E-9EF0-152945E68E4A}" presName="sibTrans" presStyleLbl="sibTrans1D1" presStyleIdx="1" presStyleCnt="5"/>
      <dgm:spPr/>
    </dgm:pt>
    <dgm:pt modelId="{423F7CCA-9728-41DC-900C-6154BBCD875E}" type="pres">
      <dgm:prSet presAssocID="{ACBEF085-822A-440E-9EF0-152945E68E4A}" presName="connectorText" presStyleLbl="sibTrans1D1" presStyleIdx="1" presStyleCnt="5"/>
      <dgm:spPr/>
    </dgm:pt>
    <dgm:pt modelId="{0065F0CB-5073-4292-8561-194FCD615D47}" type="pres">
      <dgm:prSet presAssocID="{25116A07-3DA6-4246-A42B-857E8038B3D8}" presName="node" presStyleLbl="node1" presStyleIdx="2" presStyleCnt="6">
        <dgm:presLayoutVars>
          <dgm:bulletEnabled val="1"/>
        </dgm:presLayoutVars>
      </dgm:prSet>
      <dgm:spPr/>
    </dgm:pt>
    <dgm:pt modelId="{531CAF85-0448-4877-886D-912C71AC0F0B}" type="pres">
      <dgm:prSet presAssocID="{37F4EF38-0864-48FF-BBAC-545132614AF5}" presName="sibTrans" presStyleLbl="sibTrans1D1" presStyleIdx="2" presStyleCnt="5"/>
      <dgm:spPr/>
    </dgm:pt>
    <dgm:pt modelId="{D3561FAB-7D2A-4AA8-A844-FEC45778BBB8}" type="pres">
      <dgm:prSet presAssocID="{37F4EF38-0864-48FF-BBAC-545132614AF5}" presName="connectorText" presStyleLbl="sibTrans1D1" presStyleIdx="2" presStyleCnt="5"/>
      <dgm:spPr/>
    </dgm:pt>
    <dgm:pt modelId="{1C7B9079-53B1-4E65-BD3A-A3CAD5E97606}" type="pres">
      <dgm:prSet presAssocID="{0A5686AB-A1AB-40C0-9EE9-239845CA3488}" presName="node" presStyleLbl="node1" presStyleIdx="3" presStyleCnt="6">
        <dgm:presLayoutVars>
          <dgm:bulletEnabled val="1"/>
        </dgm:presLayoutVars>
      </dgm:prSet>
      <dgm:spPr/>
    </dgm:pt>
    <dgm:pt modelId="{FF77DAD8-95DF-453D-9458-07CC00ED5201}" type="pres">
      <dgm:prSet presAssocID="{128F54D1-6ABC-472F-A32A-00B714EFCCDB}" presName="sibTrans" presStyleLbl="sibTrans1D1" presStyleIdx="3" presStyleCnt="5"/>
      <dgm:spPr/>
    </dgm:pt>
    <dgm:pt modelId="{577DC8D8-5835-46A8-BE21-10137CB4B371}" type="pres">
      <dgm:prSet presAssocID="{128F54D1-6ABC-472F-A32A-00B714EFCCDB}" presName="connectorText" presStyleLbl="sibTrans1D1" presStyleIdx="3" presStyleCnt="5"/>
      <dgm:spPr/>
    </dgm:pt>
    <dgm:pt modelId="{5B4737F5-FE8A-4B1A-8A51-10F3ACD0CD07}" type="pres">
      <dgm:prSet presAssocID="{1AB51857-9C96-4B0B-9DDB-3ADEAF93BDFF}" presName="node" presStyleLbl="node1" presStyleIdx="4" presStyleCnt="6">
        <dgm:presLayoutVars>
          <dgm:bulletEnabled val="1"/>
        </dgm:presLayoutVars>
      </dgm:prSet>
      <dgm:spPr/>
    </dgm:pt>
    <dgm:pt modelId="{65A20FFA-9DAA-400B-AA29-D53CD8A666EC}" type="pres">
      <dgm:prSet presAssocID="{E5BB6D6C-ABE2-4233-A3F2-710D0AB9C394}" presName="sibTrans" presStyleLbl="sibTrans1D1" presStyleIdx="4" presStyleCnt="5"/>
      <dgm:spPr/>
    </dgm:pt>
    <dgm:pt modelId="{D983CA93-BCDE-4835-8342-66C0AC4BD1DF}" type="pres">
      <dgm:prSet presAssocID="{E5BB6D6C-ABE2-4233-A3F2-710D0AB9C394}" presName="connectorText" presStyleLbl="sibTrans1D1" presStyleIdx="4" presStyleCnt="5"/>
      <dgm:spPr/>
    </dgm:pt>
    <dgm:pt modelId="{04C0347D-395F-46F1-B09A-7F9556C61DCF}" type="pres">
      <dgm:prSet presAssocID="{E8A5F3C2-ADBC-4727-B2A4-1ED46913BB54}" presName="node" presStyleLbl="node1" presStyleIdx="5" presStyleCnt="6">
        <dgm:presLayoutVars>
          <dgm:bulletEnabled val="1"/>
        </dgm:presLayoutVars>
      </dgm:prSet>
      <dgm:spPr/>
    </dgm:pt>
  </dgm:ptLst>
  <dgm:cxnLst>
    <dgm:cxn modelId="{171D7631-76B8-4E67-8044-D9F23F80BFDB}" type="presOf" srcId="{128F54D1-6ABC-472F-A32A-00B714EFCCDB}" destId="{577DC8D8-5835-46A8-BE21-10137CB4B371}" srcOrd="1" destOrd="0" presId="urn:microsoft.com/office/officeart/2016/7/layout/RepeatingBendingProcessNew"/>
    <dgm:cxn modelId="{8288E835-19CB-4B98-8AF9-5B697112CAB2}" type="presOf" srcId="{3B75874E-B732-46F8-AD4F-8191B6EB8D67}" destId="{A7AB457C-C92B-4535-9BDF-E83C0123B1F6}" srcOrd="0" destOrd="0" presId="urn:microsoft.com/office/officeart/2016/7/layout/RepeatingBendingProcessNew"/>
    <dgm:cxn modelId="{AA781B5B-5E43-4B79-BBAA-1791BAC29C29}" type="presOf" srcId="{ACBEF085-822A-440E-9EF0-152945E68E4A}" destId="{5D3CA13F-AFFB-418C-A6D5-1648869C6250}" srcOrd="0" destOrd="0" presId="urn:microsoft.com/office/officeart/2016/7/layout/RepeatingBendingProcessNew"/>
    <dgm:cxn modelId="{AB834D42-4E9A-48EA-9D8F-C4298A97FEF6}" type="presOf" srcId="{E5BB6D6C-ABE2-4233-A3F2-710D0AB9C394}" destId="{D983CA93-BCDE-4835-8342-66C0AC4BD1DF}" srcOrd="1" destOrd="0" presId="urn:microsoft.com/office/officeart/2016/7/layout/RepeatingBendingProcessNew"/>
    <dgm:cxn modelId="{D77C1A69-B62B-4626-B034-D6A9F3D03A13}" type="presOf" srcId="{E8A5F3C2-ADBC-4727-B2A4-1ED46913BB54}" destId="{04C0347D-395F-46F1-B09A-7F9556C61DCF}" srcOrd="0" destOrd="0" presId="urn:microsoft.com/office/officeart/2016/7/layout/RepeatingBendingProcessNew"/>
    <dgm:cxn modelId="{2549F06A-3F52-43C6-8B3F-023964482928}" type="presOf" srcId="{128F54D1-6ABC-472F-A32A-00B714EFCCDB}" destId="{FF77DAD8-95DF-453D-9458-07CC00ED5201}" srcOrd="0" destOrd="0" presId="urn:microsoft.com/office/officeart/2016/7/layout/RepeatingBendingProcessNew"/>
    <dgm:cxn modelId="{10DBE06B-1448-4CF7-AE5F-41BB6DBC7FD4}" srcId="{3B75874E-B732-46F8-AD4F-8191B6EB8D67}" destId="{E3B7F36A-086A-4BDB-82DC-5B01D72115BC}" srcOrd="1" destOrd="0" parTransId="{CD71D526-F4C8-4F62-B391-DF22992329C1}" sibTransId="{ACBEF085-822A-440E-9EF0-152945E68E4A}"/>
    <dgm:cxn modelId="{9203E779-CB71-41A2-8E54-9BEA55DB1AF5}" type="presOf" srcId="{147EBFC1-13E0-4CBB-BC14-A0BB1E316DE3}" destId="{4E674698-A278-43C2-9F06-39CBE8E1883B}" srcOrd="0" destOrd="0" presId="urn:microsoft.com/office/officeart/2016/7/layout/RepeatingBendingProcessNew"/>
    <dgm:cxn modelId="{89AF857A-10C8-4D22-86CA-BBC4DAC52824}" type="presOf" srcId="{ACBEF085-822A-440E-9EF0-152945E68E4A}" destId="{423F7CCA-9728-41DC-900C-6154BBCD875E}" srcOrd="1" destOrd="0" presId="urn:microsoft.com/office/officeart/2016/7/layout/RepeatingBendingProcessNew"/>
    <dgm:cxn modelId="{3E390997-F5CC-4BE8-80AD-A8E23523A79F}" type="presOf" srcId="{E3B7F36A-086A-4BDB-82DC-5B01D72115BC}" destId="{2BFA1654-A515-4597-A489-339A971E7C45}" srcOrd="0" destOrd="0" presId="urn:microsoft.com/office/officeart/2016/7/layout/RepeatingBendingProcessNew"/>
    <dgm:cxn modelId="{3F45D69F-6E55-40A4-8A56-EF77604C7736}" srcId="{3B75874E-B732-46F8-AD4F-8191B6EB8D67}" destId="{E8A5F3C2-ADBC-4727-B2A4-1ED46913BB54}" srcOrd="5" destOrd="0" parTransId="{7A6A3B7B-29DD-426E-A443-ECF497FC4A86}" sibTransId="{8CE2B389-7458-4749-A789-6ED78CE4C8BA}"/>
    <dgm:cxn modelId="{A2DC56A2-AF84-46CF-A01F-D1BFCF733BB8}" type="presOf" srcId="{37F4EF38-0864-48FF-BBAC-545132614AF5}" destId="{531CAF85-0448-4877-886D-912C71AC0F0B}" srcOrd="0" destOrd="0" presId="urn:microsoft.com/office/officeart/2016/7/layout/RepeatingBendingProcessNew"/>
    <dgm:cxn modelId="{09AFD2A2-443A-492C-9F64-E269C97EC8C1}" type="presOf" srcId="{25116A07-3DA6-4246-A42B-857E8038B3D8}" destId="{0065F0CB-5073-4292-8561-194FCD615D47}" srcOrd="0" destOrd="0" presId="urn:microsoft.com/office/officeart/2016/7/layout/RepeatingBendingProcessNew"/>
    <dgm:cxn modelId="{E6281AB3-7203-45AD-AA47-77D8C9BA0E80}" type="presOf" srcId="{1AB51857-9C96-4B0B-9DDB-3ADEAF93BDFF}" destId="{5B4737F5-FE8A-4B1A-8A51-10F3ACD0CD07}" srcOrd="0" destOrd="0" presId="urn:microsoft.com/office/officeart/2016/7/layout/RepeatingBendingProcessNew"/>
    <dgm:cxn modelId="{F7F9F6B7-A4BF-4ADC-82AB-382EEDE586EA}" type="presOf" srcId="{37F4EF38-0864-48FF-BBAC-545132614AF5}" destId="{D3561FAB-7D2A-4AA8-A844-FEC45778BBB8}" srcOrd="1" destOrd="0" presId="urn:microsoft.com/office/officeart/2016/7/layout/RepeatingBendingProcessNew"/>
    <dgm:cxn modelId="{2F22A9BA-1DD8-4144-9387-8EFC93086F7A}" srcId="{3B75874E-B732-46F8-AD4F-8191B6EB8D67}" destId="{3CDAF16D-EF60-4A34-9999-5CDEABD0AE9E}" srcOrd="0" destOrd="0" parTransId="{619D3C19-3FAF-437B-9E15-0129F58A6E95}" sibTransId="{147EBFC1-13E0-4CBB-BC14-A0BB1E316DE3}"/>
    <dgm:cxn modelId="{6CD768BD-FC62-4849-9F2D-4EBED70E70D3}" type="presOf" srcId="{3CDAF16D-EF60-4A34-9999-5CDEABD0AE9E}" destId="{362180C3-669F-4B85-A889-2D4F0E6A1C91}" srcOrd="0" destOrd="0" presId="urn:microsoft.com/office/officeart/2016/7/layout/RepeatingBendingProcessNew"/>
    <dgm:cxn modelId="{CDF3F6CD-3D0F-44F6-B8D5-8E7A0367B1B5}" srcId="{3B75874E-B732-46F8-AD4F-8191B6EB8D67}" destId="{1AB51857-9C96-4B0B-9DDB-3ADEAF93BDFF}" srcOrd="4" destOrd="0" parTransId="{09499F67-926B-49D8-A6E9-0DCD088B363E}" sibTransId="{E5BB6D6C-ABE2-4233-A3F2-710D0AB9C394}"/>
    <dgm:cxn modelId="{D52268D0-9B3C-4F66-8DD4-A3FABC7CB32D}" type="presOf" srcId="{E5BB6D6C-ABE2-4233-A3F2-710D0AB9C394}" destId="{65A20FFA-9DAA-400B-AA29-D53CD8A666EC}" srcOrd="0" destOrd="0" presId="urn:microsoft.com/office/officeart/2016/7/layout/RepeatingBendingProcessNew"/>
    <dgm:cxn modelId="{B39B4FD4-50E6-46DB-91D3-8144E519422E}" type="presOf" srcId="{147EBFC1-13E0-4CBB-BC14-A0BB1E316DE3}" destId="{44E38900-16CE-4F9E-9207-8169DF7951EE}" srcOrd="1" destOrd="0" presId="urn:microsoft.com/office/officeart/2016/7/layout/RepeatingBendingProcessNew"/>
    <dgm:cxn modelId="{A7A08CDE-7551-4B98-BFF7-334BD3F0F125}" srcId="{3B75874E-B732-46F8-AD4F-8191B6EB8D67}" destId="{25116A07-3DA6-4246-A42B-857E8038B3D8}" srcOrd="2" destOrd="0" parTransId="{1735F9F8-1425-4104-9DF2-379189E1DB32}" sibTransId="{37F4EF38-0864-48FF-BBAC-545132614AF5}"/>
    <dgm:cxn modelId="{68B5EAE7-03FE-4397-99DD-72C8C3269157}" type="presOf" srcId="{0A5686AB-A1AB-40C0-9EE9-239845CA3488}" destId="{1C7B9079-53B1-4E65-BD3A-A3CAD5E97606}" srcOrd="0" destOrd="0" presId="urn:microsoft.com/office/officeart/2016/7/layout/RepeatingBendingProcessNew"/>
    <dgm:cxn modelId="{7E163AF2-1555-4CE9-86CB-58BF9D5E17EE}" srcId="{3B75874E-B732-46F8-AD4F-8191B6EB8D67}" destId="{0A5686AB-A1AB-40C0-9EE9-239845CA3488}" srcOrd="3" destOrd="0" parTransId="{89888F8B-361D-4199-A49C-87399F1ECAE3}" sibTransId="{128F54D1-6ABC-472F-A32A-00B714EFCCDB}"/>
    <dgm:cxn modelId="{E4F809F9-FE65-4410-9A4F-4F110AEC8B1E}" type="presParOf" srcId="{A7AB457C-C92B-4535-9BDF-E83C0123B1F6}" destId="{362180C3-669F-4B85-A889-2D4F0E6A1C91}" srcOrd="0" destOrd="0" presId="urn:microsoft.com/office/officeart/2016/7/layout/RepeatingBendingProcessNew"/>
    <dgm:cxn modelId="{50040600-342E-436B-A7C1-3D2438D21794}" type="presParOf" srcId="{A7AB457C-C92B-4535-9BDF-E83C0123B1F6}" destId="{4E674698-A278-43C2-9F06-39CBE8E1883B}" srcOrd="1" destOrd="0" presId="urn:microsoft.com/office/officeart/2016/7/layout/RepeatingBendingProcessNew"/>
    <dgm:cxn modelId="{10C4FAF9-4A76-426A-99A3-226A1008E4A8}" type="presParOf" srcId="{4E674698-A278-43C2-9F06-39CBE8E1883B}" destId="{44E38900-16CE-4F9E-9207-8169DF7951EE}" srcOrd="0" destOrd="0" presId="urn:microsoft.com/office/officeart/2016/7/layout/RepeatingBendingProcessNew"/>
    <dgm:cxn modelId="{4FC8BC19-6DE5-4CD3-B22E-106BDB3FA030}" type="presParOf" srcId="{A7AB457C-C92B-4535-9BDF-E83C0123B1F6}" destId="{2BFA1654-A515-4597-A489-339A971E7C45}" srcOrd="2" destOrd="0" presId="urn:microsoft.com/office/officeart/2016/7/layout/RepeatingBendingProcessNew"/>
    <dgm:cxn modelId="{69EFEB0F-66A9-4AC4-9C89-116B500E4CB6}" type="presParOf" srcId="{A7AB457C-C92B-4535-9BDF-E83C0123B1F6}" destId="{5D3CA13F-AFFB-418C-A6D5-1648869C6250}" srcOrd="3" destOrd="0" presId="urn:microsoft.com/office/officeart/2016/7/layout/RepeatingBendingProcessNew"/>
    <dgm:cxn modelId="{94B2011D-19DA-4234-BB40-7E94FDC42F52}" type="presParOf" srcId="{5D3CA13F-AFFB-418C-A6D5-1648869C6250}" destId="{423F7CCA-9728-41DC-900C-6154BBCD875E}" srcOrd="0" destOrd="0" presId="urn:microsoft.com/office/officeart/2016/7/layout/RepeatingBendingProcessNew"/>
    <dgm:cxn modelId="{299591E4-866A-4A7A-8215-67D28F9DFB55}" type="presParOf" srcId="{A7AB457C-C92B-4535-9BDF-E83C0123B1F6}" destId="{0065F0CB-5073-4292-8561-194FCD615D47}" srcOrd="4" destOrd="0" presId="urn:microsoft.com/office/officeart/2016/7/layout/RepeatingBendingProcessNew"/>
    <dgm:cxn modelId="{E0A45FAE-3F89-4DBF-9DD3-859CACA3C49D}" type="presParOf" srcId="{A7AB457C-C92B-4535-9BDF-E83C0123B1F6}" destId="{531CAF85-0448-4877-886D-912C71AC0F0B}" srcOrd="5" destOrd="0" presId="urn:microsoft.com/office/officeart/2016/7/layout/RepeatingBendingProcessNew"/>
    <dgm:cxn modelId="{6CA33147-364B-4CBC-AB19-17C432E8C144}" type="presParOf" srcId="{531CAF85-0448-4877-886D-912C71AC0F0B}" destId="{D3561FAB-7D2A-4AA8-A844-FEC45778BBB8}" srcOrd="0" destOrd="0" presId="urn:microsoft.com/office/officeart/2016/7/layout/RepeatingBendingProcessNew"/>
    <dgm:cxn modelId="{618829D6-2D6D-454D-BB80-A361ABE0E831}" type="presParOf" srcId="{A7AB457C-C92B-4535-9BDF-E83C0123B1F6}" destId="{1C7B9079-53B1-4E65-BD3A-A3CAD5E97606}" srcOrd="6" destOrd="0" presId="urn:microsoft.com/office/officeart/2016/7/layout/RepeatingBendingProcessNew"/>
    <dgm:cxn modelId="{00229F3E-293F-4868-A294-F845DDB841F9}" type="presParOf" srcId="{A7AB457C-C92B-4535-9BDF-E83C0123B1F6}" destId="{FF77DAD8-95DF-453D-9458-07CC00ED5201}" srcOrd="7" destOrd="0" presId="urn:microsoft.com/office/officeart/2016/7/layout/RepeatingBendingProcessNew"/>
    <dgm:cxn modelId="{F6D03E27-6E50-4E53-93FE-390CB1650D78}" type="presParOf" srcId="{FF77DAD8-95DF-453D-9458-07CC00ED5201}" destId="{577DC8D8-5835-46A8-BE21-10137CB4B371}" srcOrd="0" destOrd="0" presId="urn:microsoft.com/office/officeart/2016/7/layout/RepeatingBendingProcessNew"/>
    <dgm:cxn modelId="{B0CDA8BF-3744-452F-AE2F-6795E2C2D16F}" type="presParOf" srcId="{A7AB457C-C92B-4535-9BDF-E83C0123B1F6}" destId="{5B4737F5-FE8A-4B1A-8A51-10F3ACD0CD07}" srcOrd="8" destOrd="0" presId="urn:microsoft.com/office/officeart/2016/7/layout/RepeatingBendingProcessNew"/>
    <dgm:cxn modelId="{69597F9C-DC14-41CB-8901-C1A2ACF5A00C}" type="presParOf" srcId="{A7AB457C-C92B-4535-9BDF-E83C0123B1F6}" destId="{65A20FFA-9DAA-400B-AA29-D53CD8A666EC}" srcOrd="9" destOrd="0" presId="urn:microsoft.com/office/officeart/2016/7/layout/RepeatingBendingProcessNew"/>
    <dgm:cxn modelId="{2FAA6CBC-2427-4A6B-B3FD-E2BB66D3EFE5}" type="presParOf" srcId="{65A20FFA-9DAA-400B-AA29-D53CD8A666EC}" destId="{D983CA93-BCDE-4835-8342-66C0AC4BD1DF}" srcOrd="0" destOrd="0" presId="urn:microsoft.com/office/officeart/2016/7/layout/RepeatingBendingProcessNew"/>
    <dgm:cxn modelId="{D8AAF9AE-C6A0-4C7F-94DE-8CD9D2203C05}" type="presParOf" srcId="{A7AB457C-C92B-4535-9BDF-E83C0123B1F6}" destId="{04C0347D-395F-46F1-B09A-7F9556C61DC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184E97-DD1D-4571-8492-1483BAB1C34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4C5DEF-C8AB-4597-94ED-75266ACEF025}">
      <dgm:prSet/>
      <dgm:spPr/>
      <dgm:t>
        <a:bodyPr/>
        <a:lstStyle/>
        <a:p>
          <a:r>
            <a:rPr lang="en-US"/>
            <a:t>From 2007 to 2011 the highest pick for loan amount was in the top 5 states of USA it generates 63% of revenue. </a:t>
          </a:r>
        </a:p>
      </dgm:t>
    </dgm:pt>
    <dgm:pt modelId="{4E80C0C4-CD67-4CE0-B005-C4AC04949566}" type="parTrans" cxnId="{4B8897C8-DC17-4B14-B701-1FF7FB97BEDC}">
      <dgm:prSet/>
      <dgm:spPr/>
      <dgm:t>
        <a:bodyPr/>
        <a:lstStyle/>
        <a:p>
          <a:endParaRPr lang="en-US"/>
        </a:p>
      </dgm:t>
    </dgm:pt>
    <dgm:pt modelId="{D4309D14-9CBD-4796-9DEA-D66020ECBD83}" type="sibTrans" cxnId="{4B8897C8-DC17-4B14-B701-1FF7FB97BEDC}">
      <dgm:prSet/>
      <dgm:spPr/>
      <dgm:t>
        <a:bodyPr/>
        <a:lstStyle/>
        <a:p>
          <a:endParaRPr lang="en-US"/>
        </a:p>
      </dgm:t>
    </dgm:pt>
    <dgm:pt modelId="{7F84367D-C4B3-44DF-A693-DB91E21A3BEA}">
      <dgm:prSet/>
      <dgm:spPr/>
      <dgm:t>
        <a:bodyPr/>
        <a:lstStyle/>
        <a:p>
          <a:r>
            <a:rPr lang="en-US"/>
            <a:t>The revolve balance get decease from grade A to grade G. but according to the results in 2011 revolve balance has highest amount of 532 M and it results on the performance and revenue of bank. So to avoid it this mandatory to checked the verification status and to increase the recovery.</a:t>
          </a:r>
        </a:p>
      </dgm:t>
    </dgm:pt>
    <dgm:pt modelId="{6CCE1C8B-BC4B-4CD1-98CF-0B6B0361082E}" type="parTrans" cxnId="{6346D337-75DB-459A-84F5-0583BD4D61B3}">
      <dgm:prSet/>
      <dgm:spPr/>
      <dgm:t>
        <a:bodyPr/>
        <a:lstStyle/>
        <a:p>
          <a:endParaRPr lang="en-US"/>
        </a:p>
      </dgm:t>
    </dgm:pt>
    <dgm:pt modelId="{CC7DB0E3-CD2A-43C1-8822-EBA450972CE4}" type="sibTrans" cxnId="{6346D337-75DB-459A-84F5-0583BD4D61B3}">
      <dgm:prSet/>
      <dgm:spPr/>
      <dgm:t>
        <a:bodyPr/>
        <a:lstStyle/>
        <a:p>
          <a:endParaRPr lang="en-US"/>
        </a:p>
      </dgm:t>
    </dgm:pt>
    <dgm:pt modelId="{ADBB3A66-7B1E-4D5D-A8C7-27A6A8E85040}">
      <dgm:prSet/>
      <dgm:spPr/>
      <dgm:t>
        <a:bodyPr/>
        <a:lstStyle/>
        <a:p>
          <a:r>
            <a:rPr lang="en-US" dirty="0"/>
            <a:t>Though the loan duration for 36 months are having highest total payment received as compared to loan duration of 60 months so to increase the % of customers applying for loan duration of 60 months the principle interest should 4.5%  to 5% for the loan amount.</a:t>
          </a:r>
        </a:p>
      </dgm:t>
    </dgm:pt>
    <dgm:pt modelId="{5AD64C3B-6079-4D7F-9030-3F35B126E66C}" type="parTrans" cxnId="{62E67650-547B-45BE-8CB1-8230A34A278F}">
      <dgm:prSet/>
      <dgm:spPr/>
      <dgm:t>
        <a:bodyPr/>
        <a:lstStyle/>
        <a:p>
          <a:endParaRPr lang="en-US"/>
        </a:p>
      </dgm:t>
    </dgm:pt>
    <dgm:pt modelId="{3A66A7F7-2780-485E-8053-04094C155114}" type="sibTrans" cxnId="{62E67650-547B-45BE-8CB1-8230A34A278F}">
      <dgm:prSet/>
      <dgm:spPr/>
      <dgm:t>
        <a:bodyPr/>
        <a:lstStyle/>
        <a:p>
          <a:endParaRPr lang="en-US"/>
        </a:p>
      </dgm:t>
    </dgm:pt>
    <dgm:pt modelId="{F00A264F-FCFB-46A0-B7D2-4280A59B0AFD}" type="pres">
      <dgm:prSet presAssocID="{C1184E97-DD1D-4571-8492-1483BAB1C345}" presName="vert0" presStyleCnt="0">
        <dgm:presLayoutVars>
          <dgm:dir/>
          <dgm:animOne val="branch"/>
          <dgm:animLvl val="lvl"/>
        </dgm:presLayoutVars>
      </dgm:prSet>
      <dgm:spPr/>
    </dgm:pt>
    <dgm:pt modelId="{386A817B-9120-4A00-BBF2-DEE4133D506A}" type="pres">
      <dgm:prSet presAssocID="{474C5DEF-C8AB-4597-94ED-75266ACEF025}" presName="thickLine" presStyleLbl="alignNode1" presStyleIdx="0" presStyleCnt="3"/>
      <dgm:spPr/>
    </dgm:pt>
    <dgm:pt modelId="{337ABE38-90E9-45E0-8217-0F336A0AF688}" type="pres">
      <dgm:prSet presAssocID="{474C5DEF-C8AB-4597-94ED-75266ACEF025}" presName="horz1" presStyleCnt="0"/>
      <dgm:spPr/>
    </dgm:pt>
    <dgm:pt modelId="{8C6E1C34-09E0-4521-AC9F-6D024183BE23}" type="pres">
      <dgm:prSet presAssocID="{474C5DEF-C8AB-4597-94ED-75266ACEF025}" presName="tx1" presStyleLbl="revTx" presStyleIdx="0" presStyleCnt="3"/>
      <dgm:spPr/>
    </dgm:pt>
    <dgm:pt modelId="{C906132F-C608-402F-BF75-A38F5CF3B056}" type="pres">
      <dgm:prSet presAssocID="{474C5DEF-C8AB-4597-94ED-75266ACEF025}" presName="vert1" presStyleCnt="0"/>
      <dgm:spPr/>
    </dgm:pt>
    <dgm:pt modelId="{819CFE13-52A9-4A26-A496-E0CBC1DAE11A}" type="pres">
      <dgm:prSet presAssocID="{7F84367D-C4B3-44DF-A693-DB91E21A3BEA}" presName="thickLine" presStyleLbl="alignNode1" presStyleIdx="1" presStyleCnt="3"/>
      <dgm:spPr/>
    </dgm:pt>
    <dgm:pt modelId="{C8668308-A3A2-4C53-81FF-C9A1AE72B585}" type="pres">
      <dgm:prSet presAssocID="{7F84367D-C4B3-44DF-A693-DB91E21A3BEA}" presName="horz1" presStyleCnt="0"/>
      <dgm:spPr/>
    </dgm:pt>
    <dgm:pt modelId="{FAEA4CDB-63E5-460F-B179-0CE4623B8617}" type="pres">
      <dgm:prSet presAssocID="{7F84367D-C4B3-44DF-A693-DB91E21A3BEA}" presName="tx1" presStyleLbl="revTx" presStyleIdx="1" presStyleCnt="3"/>
      <dgm:spPr/>
    </dgm:pt>
    <dgm:pt modelId="{3F1286DA-651E-4F1E-97C0-0DA72737C968}" type="pres">
      <dgm:prSet presAssocID="{7F84367D-C4B3-44DF-A693-DB91E21A3BEA}" presName="vert1" presStyleCnt="0"/>
      <dgm:spPr/>
    </dgm:pt>
    <dgm:pt modelId="{7F20E47F-17D2-4AE4-B3F6-68783F1A6D0E}" type="pres">
      <dgm:prSet presAssocID="{ADBB3A66-7B1E-4D5D-A8C7-27A6A8E85040}" presName="thickLine" presStyleLbl="alignNode1" presStyleIdx="2" presStyleCnt="3"/>
      <dgm:spPr/>
    </dgm:pt>
    <dgm:pt modelId="{1AEAE42E-87E0-4977-9982-4531F8068E05}" type="pres">
      <dgm:prSet presAssocID="{ADBB3A66-7B1E-4D5D-A8C7-27A6A8E85040}" presName="horz1" presStyleCnt="0"/>
      <dgm:spPr/>
    </dgm:pt>
    <dgm:pt modelId="{E55A1A77-C3AC-4E77-9B99-AEBA17E5DB00}" type="pres">
      <dgm:prSet presAssocID="{ADBB3A66-7B1E-4D5D-A8C7-27A6A8E85040}" presName="tx1" presStyleLbl="revTx" presStyleIdx="2" presStyleCnt="3"/>
      <dgm:spPr/>
    </dgm:pt>
    <dgm:pt modelId="{24D6785F-0B3E-4E75-86F6-AF39233B1788}" type="pres">
      <dgm:prSet presAssocID="{ADBB3A66-7B1E-4D5D-A8C7-27A6A8E85040}" presName="vert1" presStyleCnt="0"/>
      <dgm:spPr/>
    </dgm:pt>
  </dgm:ptLst>
  <dgm:cxnLst>
    <dgm:cxn modelId="{6346D337-75DB-459A-84F5-0583BD4D61B3}" srcId="{C1184E97-DD1D-4571-8492-1483BAB1C345}" destId="{7F84367D-C4B3-44DF-A693-DB91E21A3BEA}" srcOrd="1" destOrd="0" parTransId="{6CCE1C8B-BC4B-4CD1-98CF-0B6B0361082E}" sibTransId="{CC7DB0E3-CD2A-43C1-8822-EBA450972CE4}"/>
    <dgm:cxn modelId="{0D0C503E-853B-4901-B886-FA9EF35B9759}" type="presOf" srcId="{C1184E97-DD1D-4571-8492-1483BAB1C345}" destId="{F00A264F-FCFB-46A0-B7D2-4280A59B0AFD}" srcOrd="0" destOrd="0" presId="urn:microsoft.com/office/officeart/2008/layout/LinedList"/>
    <dgm:cxn modelId="{62E67650-547B-45BE-8CB1-8230A34A278F}" srcId="{C1184E97-DD1D-4571-8492-1483BAB1C345}" destId="{ADBB3A66-7B1E-4D5D-A8C7-27A6A8E85040}" srcOrd="2" destOrd="0" parTransId="{5AD64C3B-6079-4D7F-9030-3F35B126E66C}" sibTransId="{3A66A7F7-2780-485E-8053-04094C155114}"/>
    <dgm:cxn modelId="{4B8897C8-DC17-4B14-B701-1FF7FB97BEDC}" srcId="{C1184E97-DD1D-4571-8492-1483BAB1C345}" destId="{474C5DEF-C8AB-4597-94ED-75266ACEF025}" srcOrd="0" destOrd="0" parTransId="{4E80C0C4-CD67-4CE0-B005-C4AC04949566}" sibTransId="{D4309D14-9CBD-4796-9DEA-D66020ECBD83}"/>
    <dgm:cxn modelId="{4DEEE3CB-5E8F-4221-97C5-5EE8037B52F6}" type="presOf" srcId="{ADBB3A66-7B1E-4D5D-A8C7-27A6A8E85040}" destId="{E55A1A77-C3AC-4E77-9B99-AEBA17E5DB00}" srcOrd="0" destOrd="0" presId="urn:microsoft.com/office/officeart/2008/layout/LinedList"/>
    <dgm:cxn modelId="{2D197FD5-B4AF-48C5-B074-D0FB193B3470}" type="presOf" srcId="{7F84367D-C4B3-44DF-A693-DB91E21A3BEA}" destId="{FAEA4CDB-63E5-460F-B179-0CE4623B8617}" srcOrd="0" destOrd="0" presId="urn:microsoft.com/office/officeart/2008/layout/LinedList"/>
    <dgm:cxn modelId="{A7BF08FE-ABB3-4E4A-B27B-E6FDE493B473}" type="presOf" srcId="{474C5DEF-C8AB-4597-94ED-75266ACEF025}" destId="{8C6E1C34-09E0-4521-AC9F-6D024183BE23}" srcOrd="0" destOrd="0" presId="urn:microsoft.com/office/officeart/2008/layout/LinedList"/>
    <dgm:cxn modelId="{AA70780E-35FB-4285-B42D-45443BF4CAEF}" type="presParOf" srcId="{F00A264F-FCFB-46A0-B7D2-4280A59B0AFD}" destId="{386A817B-9120-4A00-BBF2-DEE4133D506A}" srcOrd="0" destOrd="0" presId="urn:microsoft.com/office/officeart/2008/layout/LinedList"/>
    <dgm:cxn modelId="{B587BC99-7ECC-455C-AD8A-55D3C40119A0}" type="presParOf" srcId="{F00A264F-FCFB-46A0-B7D2-4280A59B0AFD}" destId="{337ABE38-90E9-45E0-8217-0F336A0AF688}" srcOrd="1" destOrd="0" presId="urn:microsoft.com/office/officeart/2008/layout/LinedList"/>
    <dgm:cxn modelId="{91CFE9CA-6514-4352-BCD7-AE585BB5EC72}" type="presParOf" srcId="{337ABE38-90E9-45E0-8217-0F336A0AF688}" destId="{8C6E1C34-09E0-4521-AC9F-6D024183BE23}" srcOrd="0" destOrd="0" presId="urn:microsoft.com/office/officeart/2008/layout/LinedList"/>
    <dgm:cxn modelId="{44EE10B7-3A28-46A9-BF10-DF2F2979E1C1}" type="presParOf" srcId="{337ABE38-90E9-45E0-8217-0F336A0AF688}" destId="{C906132F-C608-402F-BF75-A38F5CF3B056}" srcOrd="1" destOrd="0" presId="urn:microsoft.com/office/officeart/2008/layout/LinedList"/>
    <dgm:cxn modelId="{49C6D227-7D84-452A-8602-D742087382ED}" type="presParOf" srcId="{F00A264F-FCFB-46A0-B7D2-4280A59B0AFD}" destId="{819CFE13-52A9-4A26-A496-E0CBC1DAE11A}" srcOrd="2" destOrd="0" presId="urn:microsoft.com/office/officeart/2008/layout/LinedList"/>
    <dgm:cxn modelId="{1B118BFD-D370-4D9E-A7E6-A50CD49C62CF}" type="presParOf" srcId="{F00A264F-FCFB-46A0-B7D2-4280A59B0AFD}" destId="{C8668308-A3A2-4C53-81FF-C9A1AE72B585}" srcOrd="3" destOrd="0" presId="urn:microsoft.com/office/officeart/2008/layout/LinedList"/>
    <dgm:cxn modelId="{BADB753D-E37D-4842-BAA6-AB4122424581}" type="presParOf" srcId="{C8668308-A3A2-4C53-81FF-C9A1AE72B585}" destId="{FAEA4CDB-63E5-460F-B179-0CE4623B8617}" srcOrd="0" destOrd="0" presId="urn:microsoft.com/office/officeart/2008/layout/LinedList"/>
    <dgm:cxn modelId="{64759733-6066-41D1-B90D-D84AF862935D}" type="presParOf" srcId="{C8668308-A3A2-4C53-81FF-C9A1AE72B585}" destId="{3F1286DA-651E-4F1E-97C0-0DA72737C968}" srcOrd="1" destOrd="0" presId="urn:microsoft.com/office/officeart/2008/layout/LinedList"/>
    <dgm:cxn modelId="{247E26B4-83EA-4CB6-9FE9-4E079417D890}" type="presParOf" srcId="{F00A264F-FCFB-46A0-B7D2-4280A59B0AFD}" destId="{7F20E47F-17D2-4AE4-B3F6-68783F1A6D0E}" srcOrd="4" destOrd="0" presId="urn:microsoft.com/office/officeart/2008/layout/LinedList"/>
    <dgm:cxn modelId="{B3BF5770-2D2F-4FFA-9F64-4639B35BA1A2}" type="presParOf" srcId="{F00A264F-FCFB-46A0-B7D2-4280A59B0AFD}" destId="{1AEAE42E-87E0-4977-9982-4531F8068E05}" srcOrd="5" destOrd="0" presId="urn:microsoft.com/office/officeart/2008/layout/LinedList"/>
    <dgm:cxn modelId="{2F0601AB-8277-410B-AAE0-7750620F425D}" type="presParOf" srcId="{1AEAE42E-87E0-4977-9982-4531F8068E05}" destId="{E55A1A77-C3AC-4E77-9B99-AEBA17E5DB00}" srcOrd="0" destOrd="0" presId="urn:microsoft.com/office/officeart/2008/layout/LinedList"/>
    <dgm:cxn modelId="{D9B38A39-18D9-4D6C-BA0A-5DD8B95FA92D}" type="presParOf" srcId="{1AEAE42E-87E0-4977-9982-4531F8068E05}" destId="{24D6785F-0B3E-4E75-86F6-AF39233B17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57567-94AF-40CC-B2C5-71A1DE96146F}">
      <dsp:nvSpPr>
        <dsp:cNvPr id="0" name=""/>
        <dsp:cNvSpPr/>
      </dsp:nvSpPr>
      <dsp:spPr>
        <a:xfrm>
          <a:off x="2946" y="373475"/>
          <a:ext cx="2337792" cy="1402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1.Loan amount:- The amount given by bank to customer for loan.</a:t>
          </a:r>
        </a:p>
      </dsp:txBody>
      <dsp:txXfrm>
        <a:off x="2946" y="373475"/>
        <a:ext cx="2337792" cy="1402675"/>
      </dsp:txXfrm>
    </dsp:sp>
    <dsp:sp modelId="{1528D5DE-9C6D-48FA-9BFA-236D7C254583}">
      <dsp:nvSpPr>
        <dsp:cNvPr id="0" name=""/>
        <dsp:cNvSpPr/>
      </dsp:nvSpPr>
      <dsp:spPr>
        <a:xfrm>
          <a:off x="2574518" y="373475"/>
          <a:ext cx="2337792" cy="1402675"/>
        </a:xfrm>
        <a:prstGeom prst="rect">
          <a:avLst/>
        </a:prstGeom>
        <a:solidFill>
          <a:schemeClr val="accent5">
            <a:hueOff val="-39979"/>
            <a:satOff val="-1483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2.Emp-length:- company’s which took loan from bank.</a:t>
          </a:r>
        </a:p>
      </dsp:txBody>
      <dsp:txXfrm>
        <a:off x="2574518" y="373475"/>
        <a:ext cx="2337792" cy="1402675"/>
      </dsp:txXfrm>
    </dsp:sp>
    <dsp:sp modelId="{B19FB913-7895-4E00-BE07-AE772B270D2E}">
      <dsp:nvSpPr>
        <dsp:cNvPr id="0" name=""/>
        <dsp:cNvSpPr/>
      </dsp:nvSpPr>
      <dsp:spPr>
        <a:xfrm>
          <a:off x="5146089" y="373475"/>
          <a:ext cx="2337792" cy="1402675"/>
        </a:xfrm>
        <a:prstGeom prst="rect">
          <a:avLst/>
        </a:prstGeom>
        <a:solidFill>
          <a:schemeClr val="accent5">
            <a:hueOff val="-79958"/>
            <a:satOff val="-2966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3.Issue-date:-  year from loan has been given</a:t>
          </a:r>
        </a:p>
      </dsp:txBody>
      <dsp:txXfrm>
        <a:off x="5146089" y="373475"/>
        <a:ext cx="2337792" cy="1402675"/>
      </dsp:txXfrm>
    </dsp:sp>
    <dsp:sp modelId="{E4E05A48-AC72-4C77-8462-5CE113FB5DAD}">
      <dsp:nvSpPr>
        <dsp:cNvPr id="0" name=""/>
        <dsp:cNvSpPr/>
      </dsp:nvSpPr>
      <dsp:spPr>
        <a:xfrm>
          <a:off x="7717661" y="373475"/>
          <a:ext cx="2337792" cy="1402675"/>
        </a:xfrm>
        <a:prstGeom prst="rect">
          <a:avLst/>
        </a:prstGeom>
        <a:solidFill>
          <a:schemeClr val="accent5">
            <a:hueOff val="-119936"/>
            <a:satOff val="-4449"/>
            <a:lumOff val="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4.Home-ownership:- weather the customer took loan for rent, ownership, or mortgage.</a:t>
          </a:r>
        </a:p>
      </dsp:txBody>
      <dsp:txXfrm>
        <a:off x="7717661" y="373475"/>
        <a:ext cx="2337792" cy="1402675"/>
      </dsp:txXfrm>
    </dsp:sp>
    <dsp:sp modelId="{6B2D3520-94D4-4E59-8C03-5F8D3788D8BF}">
      <dsp:nvSpPr>
        <dsp:cNvPr id="0" name=""/>
        <dsp:cNvSpPr/>
      </dsp:nvSpPr>
      <dsp:spPr>
        <a:xfrm>
          <a:off x="1288732" y="2009929"/>
          <a:ext cx="2337792" cy="1402675"/>
        </a:xfrm>
        <a:prstGeom prst="rect">
          <a:avLst/>
        </a:prstGeom>
        <a:solidFill>
          <a:schemeClr val="accent5">
            <a:hueOff val="-159915"/>
            <a:satOff val="-5931"/>
            <a:lumOff val="94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5.Verification status:- weather the background of customer before loan approval is verified or not verified.</a:t>
          </a:r>
        </a:p>
      </dsp:txBody>
      <dsp:txXfrm>
        <a:off x="1288732" y="2009929"/>
        <a:ext cx="2337792" cy="1402675"/>
      </dsp:txXfrm>
    </dsp:sp>
    <dsp:sp modelId="{27CE80B5-826F-428D-B343-AF5459705D27}">
      <dsp:nvSpPr>
        <dsp:cNvPr id="0" name=""/>
        <dsp:cNvSpPr/>
      </dsp:nvSpPr>
      <dsp:spPr>
        <a:xfrm>
          <a:off x="3860303" y="2009929"/>
          <a:ext cx="2337792" cy="1402675"/>
        </a:xfrm>
        <a:prstGeom prst="rect">
          <a:avLst/>
        </a:prstGeom>
        <a:solidFill>
          <a:schemeClr val="accent5">
            <a:hueOff val="-199894"/>
            <a:satOff val="-7414"/>
            <a:lumOff val="117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6.Loan duration:- month wise loan duration.</a:t>
          </a:r>
        </a:p>
      </dsp:txBody>
      <dsp:txXfrm>
        <a:off x="3860303" y="2009929"/>
        <a:ext cx="2337792" cy="1402675"/>
      </dsp:txXfrm>
    </dsp:sp>
    <dsp:sp modelId="{A3B85B27-9CF8-4389-BA7F-9F094E58D1E6}">
      <dsp:nvSpPr>
        <dsp:cNvPr id="0" name=""/>
        <dsp:cNvSpPr/>
      </dsp:nvSpPr>
      <dsp:spPr>
        <a:xfrm>
          <a:off x="6431875" y="2009929"/>
          <a:ext cx="2337792" cy="1402675"/>
        </a:xfrm>
        <a:prstGeom prst="rect">
          <a:avLst/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7.State:- In USA country the states which are client of bank.</a:t>
          </a:r>
        </a:p>
      </dsp:txBody>
      <dsp:txXfrm>
        <a:off x="6431875" y="2009929"/>
        <a:ext cx="2337792" cy="1402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32C13-EB36-4EA2-B742-1A1D704C3A07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loan amount :-  446M</a:t>
          </a:r>
        </a:p>
      </dsp:txBody>
      <dsp:txXfrm>
        <a:off x="6040" y="1666431"/>
        <a:ext cx="1888405" cy="1359652"/>
      </dsp:txXfrm>
    </dsp:sp>
    <dsp:sp modelId="{54658FCA-93D0-457D-83A8-5B8E4CD9E426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040" y="759996"/>
        <a:ext cx="1888405" cy="906434"/>
      </dsp:txXfrm>
    </dsp:sp>
    <dsp:sp modelId="{B9111E1C-8222-4E63-A82B-786A74546819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payment done :- 482.70M</a:t>
          </a:r>
        </a:p>
      </dsp:txBody>
      <dsp:txXfrm>
        <a:off x="2045519" y="1666431"/>
        <a:ext cx="1888405" cy="1359652"/>
      </dsp:txXfrm>
    </dsp:sp>
    <dsp:sp modelId="{CA72F6D0-0F27-43E7-8D67-0DDECDB6A253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045519" y="759996"/>
        <a:ext cx="1888405" cy="906434"/>
      </dsp:txXfrm>
    </dsp:sp>
    <dsp:sp modelId="{455B9220-8279-4D33-871E-315A6FE6CCA2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 revolve balance :- 532M</a:t>
          </a:r>
        </a:p>
      </dsp:txBody>
      <dsp:txXfrm>
        <a:off x="4084997" y="1666431"/>
        <a:ext cx="1888405" cy="1359652"/>
      </dsp:txXfrm>
    </dsp:sp>
    <dsp:sp modelId="{359BD62F-41D0-453D-91C3-EA25E300DA8D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084997" y="759996"/>
        <a:ext cx="1888405" cy="906434"/>
      </dsp:txXfrm>
    </dsp:sp>
    <dsp:sp modelId="{6654BA12-F296-4B57-8260-928ACCB95840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Loan durations :- 36 months and 60 months</a:t>
          </a:r>
        </a:p>
      </dsp:txBody>
      <dsp:txXfrm>
        <a:off x="6124475" y="1666431"/>
        <a:ext cx="1888405" cy="1359652"/>
      </dsp:txXfrm>
    </dsp:sp>
    <dsp:sp modelId="{C998C220-9DD5-4A88-B271-897E55C8997B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124475" y="759996"/>
        <a:ext cx="1888405" cy="906434"/>
      </dsp:txXfrm>
    </dsp:sp>
    <dsp:sp modelId="{79D7B371-9A47-4872-B048-D0E3F051056A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funded amount :- 453M</a:t>
          </a:r>
        </a:p>
      </dsp:txBody>
      <dsp:txXfrm>
        <a:off x="8163953" y="1666431"/>
        <a:ext cx="1888405" cy="1359652"/>
      </dsp:txXfrm>
    </dsp:sp>
    <dsp:sp modelId="{03BF427A-395C-4B75-831D-87DC5724CF97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1CCFC-3B92-4263-B7A2-DC1F66E85FEB}">
      <dsp:nvSpPr>
        <dsp:cNvPr id="0" name=""/>
        <dsp:cNvSpPr/>
      </dsp:nvSpPr>
      <dsp:spPr>
        <a:xfrm>
          <a:off x="0" y="77256"/>
          <a:ext cx="6797675" cy="1053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Loan amount trended up, resulting in a 11.638.09%, increase between 2007 and 2011.</a:t>
          </a:r>
        </a:p>
      </dsp:txBody>
      <dsp:txXfrm>
        <a:off x="51403" y="128659"/>
        <a:ext cx="6694869" cy="950194"/>
      </dsp:txXfrm>
    </dsp:sp>
    <dsp:sp modelId="{B42F018B-D925-4A4A-A56A-98C34F5DBB6C}">
      <dsp:nvSpPr>
        <dsp:cNvPr id="0" name=""/>
        <dsp:cNvSpPr/>
      </dsp:nvSpPr>
      <dsp:spPr>
        <a:xfrm>
          <a:off x="0" y="1187856"/>
          <a:ext cx="6797675" cy="1053000"/>
        </a:xfrm>
        <a:prstGeom prst="roundRect">
          <a:avLst/>
        </a:prstGeom>
        <a:solidFill>
          <a:schemeClr val="accent2">
            <a:hueOff val="8838"/>
            <a:satOff val="-8622"/>
            <a:lumOff val="-4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Loan amount started trending up in 2007 raising by 11.638.09% in 5 years.</a:t>
          </a:r>
        </a:p>
      </dsp:txBody>
      <dsp:txXfrm>
        <a:off x="51403" y="1239259"/>
        <a:ext cx="6694869" cy="950194"/>
      </dsp:txXfrm>
    </dsp:sp>
    <dsp:sp modelId="{F87CB5FA-5EF6-4003-AE46-05FAE9EB0FC3}">
      <dsp:nvSpPr>
        <dsp:cNvPr id="0" name=""/>
        <dsp:cNvSpPr/>
      </dsp:nvSpPr>
      <dsp:spPr>
        <a:xfrm>
          <a:off x="0" y="2298456"/>
          <a:ext cx="6797675" cy="1053000"/>
        </a:xfrm>
        <a:prstGeom prst="roundRect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Loan amount jump from 2219275 to 26650075 during its steepest incline between 2007 and 2011.</a:t>
          </a:r>
        </a:p>
      </dsp:txBody>
      <dsp:txXfrm>
        <a:off x="51403" y="2349859"/>
        <a:ext cx="6694869" cy="950194"/>
      </dsp:txXfrm>
    </dsp:sp>
    <dsp:sp modelId="{9F83BE9F-280D-4831-AAA0-E1A0646C2A3D}">
      <dsp:nvSpPr>
        <dsp:cNvPr id="0" name=""/>
        <dsp:cNvSpPr/>
      </dsp:nvSpPr>
      <dsp:spPr>
        <a:xfrm>
          <a:off x="0" y="3409056"/>
          <a:ext cx="6797675" cy="1053000"/>
        </a:xfrm>
        <a:prstGeom prst="roundRect">
          <a:avLst/>
        </a:prstGeom>
        <a:solidFill>
          <a:schemeClr val="accent2">
            <a:hueOff val="26515"/>
            <a:satOff val="-25865"/>
            <a:lumOff val="-13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revolve balance is higher in 2011 it has increased 21% from 2007 to 2011 by grade A and B the most in overall grade.</a:t>
          </a:r>
        </a:p>
      </dsp:txBody>
      <dsp:txXfrm>
        <a:off x="51403" y="3460459"/>
        <a:ext cx="6694869" cy="950194"/>
      </dsp:txXfrm>
    </dsp:sp>
    <dsp:sp modelId="{1FF08905-21B0-4022-B0D7-FF8AC0F57B2D}">
      <dsp:nvSpPr>
        <dsp:cNvPr id="0" name=""/>
        <dsp:cNvSpPr/>
      </dsp:nvSpPr>
      <dsp:spPr>
        <a:xfrm>
          <a:off x="0" y="4519656"/>
          <a:ext cx="6797675" cy="1053000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Top 5 cities has taken highest loan amount in the USA and contributed 63% in generating revenue for bank.</a:t>
          </a:r>
        </a:p>
      </dsp:txBody>
      <dsp:txXfrm>
        <a:off x="51403" y="4571059"/>
        <a:ext cx="6694869" cy="950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74698-A278-43C2-9F06-39CBE8E1883B}">
      <dsp:nvSpPr>
        <dsp:cNvPr id="0" name=""/>
        <dsp:cNvSpPr/>
      </dsp:nvSpPr>
      <dsp:spPr>
        <a:xfrm>
          <a:off x="3028891" y="634426"/>
          <a:ext cx="490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57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1148" y="677540"/>
        <a:ext cx="26058" cy="5211"/>
      </dsp:txXfrm>
    </dsp:sp>
    <dsp:sp modelId="{362180C3-669F-4B85-A889-2D4F0E6A1C91}">
      <dsp:nvSpPr>
        <dsp:cNvPr id="0" name=""/>
        <dsp:cNvSpPr/>
      </dsp:nvSpPr>
      <dsp:spPr>
        <a:xfrm>
          <a:off x="764723" y="355"/>
          <a:ext cx="2265967" cy="13595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034" tIns="116550" rIns="111034" bIns="1165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Verified accounted for 45.55% of total payment had done.</a:t>
          </a:r>
        </a:p>
      </dsp:txBody>
      <dsp:txXfrm>
        <a:off x="764723" y="355"/>
        <a:ext cx="2265967" cy="1359580"/>
      </dsp:txXfrm>
    </dsp:sp>
    <dsp:sp modelId="{5D3CA13F-AFFB-418C-A6D5-1648869C6250}">
      <dsp:nvSpPr>
        <dsp:cNvPr id="0" name=""/>
        <dsp:cNvSpPr/>
      </dsp:nvSpPr>
      <dsp:spPr>
        <a:xfrm>
          <a:off x="1897707" y="1358136"/>
          <a:ext cx="2787139" cy="490572"/>
        </a:xfrm>
        <a:custGeom>
          <a:avLst/>
          <a:gdLst/>
          <a:ahLst/>
          <a:cxnLst/>
          <a:rect l="0" t="0" r="0" b="0"/>
          <a:pathLst>
            <a:path>
              <a:moveTo>
                <a:pt x="2787139" y="0"/>
              </a:moveTo>
              <a:lnTo>
                <a:pt x="2787139" y="262386"/>
              </a:lnTo>
              <a:lnTo>
                <a:pt x="0" y="262386"/>
              </a:lnTo>
              <a:lnTo>
                <a:pt x="0" y="490572"/>
              </a:lnTo>
            </a:path>
          </a:pathLst>
        </a:custGeom>
        <a:noFill/>
        <a:ln w="12700" cap="flat" cmpd="sng" algn="ctr">
          <a:solidFill>
            <a:schemeClr val="accent5">
              <a:hueOff val="-706879"/>
              <a:satOff val="-19960"/>
              <a:lumOff val="-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0391" y="1600816"/>
        <a:ext cx="141772" cy="5211"/>
      </dsp:txXfrm>
    </dsp:sp>
    <dsp:sp modelId="{2BFA1654-A515-4597-A489-339A971E7C45}">
      <dsp:nvSpPr>
        <dsp:cNvPr id="0" name=""/>
        <dsp:cNvSpPr/>
      </dsp:nvSpPr>
      <dsp:spPr>
        <a:xfrm>
          <a:off x="3551863" y="355"/>
          <a:ext cx="2265967" cy="1359580"/>
        </a:xfrm>
        <a:prstGeom prst="rect">
          <a:avLst/>
        </a:prstGeom>
        <a:solidFill>
          <a:schemeClr val="accent5">
            <a:hueOff val="-565503"/>
            <a:satOff val="-15968"/>
            <a:lumOff val="-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034" tIns="116550" rIns="111034" bIns="1165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Mortgage had the highest total payment of 243,275,744.04 and was 12,76,714% higher than none which had lowest total payment.</a:t>
          </a:r>
        </a:p>
      </dsp:txBody>
      <dsp:txXfrm>
        <a:off x="3551863" y="355"/>
        <a:ext cx="2265967" cy="1359580"/>
      </dsp:txXfrm>
    </dsp:sp>
    <dsp:sp modelId="{531CAF85-0448-4877-886D-912C71AC0F0B}">
      <dsp:nvSpPr>
        <dsp:cNvPr id="0" name=""/>
        <dsp:cNvSpPr/>
      </dsp:nvSpPr>
      <dsp:spPr>
        <a:xfrm>
          <a:off x="3028891" y="2515179"/>
          <a:ext cx="490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572" y="45720"/>
              </a:lnTo>
            </a:path>
          </a:pathLst>
        </a:custGeom>
        <a:noFill/>
        <a:ln w="12700" cap="flat" cmpd="sng" algn="ctr">
          <a:solidFill>
            <a:schemeClr val="accent5">
              <a:hueOff val="-1413758"/>
              <a:satOff val="-39920"/>
              <a:lumOff val="-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1148" y="2558293"/>
        <a:ext cx="26058" cy="5211"/>
      </dsp:txXfrm>
    </dsp:sp>
    <dsp:sp modelId="{0065F0CB-5073-4292-8561-194FCD615D47}">
      <dsp:nvSpPr>
        <dsp:cNvPr id="0" name=""/>
        <dsp:cNvSpPr/>
      </dsp:nvSpPr>
      <dsp:spPr>
        <a:xfrm>
          <a:off x="764723" y="1881108"/>
          <a:ext cx="2265967" cy="1359580"/>
        </a:xfrm>
        <a:prstGeom prst="rect">
          <a:avLst/>
        </a:prstGeom>
        <a:solidFill>
          <a:schemeClr val="accent5">
            <a:hueOff val="-1131006"/>
            <a:satOff val="-31936"/>
            <a:lumOff val="-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034" tIns="116550" rIns="111034" bIns="1165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Across all 5 home-ownership, total payment range from 1953.33 to 24,3275.744.</a:t>
          </a:r>
        </a:p>
      </dsp:txBody>
      <dsp:txXfrm>
        <a:off x="764723" y="1881108"/>
        <a:ext cx="2265967" cy="1359580"/>
      </dsp:txXfrm>
    </dsp:sp>
    <dsp:sp modelId="{FF77DAD8-95DF-453D-9458-07CC00ED5201}">
      <dsp:nvSpPr>
        <dsp:cNvPr id="0" name=""/>
        <dsp:cNvSpPr/>
      </dsp:nvSpPr>
      <dsp:spPr>
        <a:xfrm>
          <a:off x="1897707" y="3238889"/>
          <a:ext cx="2787139" cy="490572"/>
        </a:xfrm>
        <a:custGeom>
          <a:avLst/>
          <a:gdLst/>
          <a:ahLst/>
          <a:cxnLst/>
          <a:rect l="0" t="0" r="0" b="0"/>
          <a:pathLst>
            <a:path>
              <a:moveTo>
                <a:pt x="2787139" y="0"/>
              </a:moveTo>
              <a:lnTo>
                <a:pt x="2787139" y="262386"/>
              </a:lnTo>
              <a:lnTo>
                <a:pt x="0" y="262386"/>
              </a:lnTo>
              <a:lnTo>
                <a:pt x="0" y="490572"/>
              </a:lnTo>
            </a:path>
          </a:pathLst>
        </a:custGeom>
        <a:noFill/>
        <a:ln w="12700" cap="flat" cmpd="sng" algn="ctr">
          <a:solidFill>
            <a:schemeClr val="accent5">
              <a:hueOff val="-2120636"/>
              <a:satOff val="-59879"/>
              <a:lumOff val="-1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0391" y="3481569"/>
        <a:ext cx="141772" cy="5211"/>
      </dsp:txXfrm>
    </dsp:sp>
    <dsp:sp modelId="{1C7B9079-53B1-4E65-BD3A-A3CAD5E97606}">
      <dsp:nvSpPr>
        <dsp:cNvPr id="0" name=""/>
        <dsp:cNvSpPr/>
      </dsp:nvSpPr>
      <dsp:spPr>
        <a:xfrm>
          <a:off x="3551863" y="1881108"/>
          <a:ext cx="2265967" cy="1359580"/>
        </a:xfrm>
        <a:prstGeom prst="rect">
          <a:avLst/>
        </a:prstGeom>
        <a:solidFill>
          <a:schemeClr val="accent5">
            <a:hueOff val="-1696509"/>
            <a:satOff val="-47903"/>
            <a:lumOff val="-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034" tIns="116550" rIns="111034" bIns="1165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California in loan duration made up 11.96% of loan amount.</a:t>
          </a:r>
        </a:p>
      </dsp:txBody>
      <dsp:txXfrm>
        <a:off x="3551863" y="1881108"/>
        <a:ext cx="2265967" cy="1359580"/>
      </dsp:txXfrm>
    </dsp:sp>
    <dsp:sp modelId="{65A20FFA-9DAA-400B-AA29-D53CD8A666EC}">
      <dsp:nvSpPr>
        <dsp:cNvPr id="0" name=""/>
        <dsp:cNvSpPr/>
      </dsp:nvSpPr>
      <dsp:spPr>
        <a:xfrm>
          <a:off x="3028891" y="4395931"/>
          <a:ext cx="490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572" y="45720"/>
              </a:lnTo>
            </a:path>
          </a:pathLst>
        </a:custGeom>
        <a:noFill/>
        <a:ln w="12700" cap="flat" cmpd="sng" algn="ctr">
          <a:solidFill>
            <a:schemeClr val="accent5">
              <a:hueOff val="-2827515"/>
              <a:satOff val="-79839"/>
              <a:lumOff val="-19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1148" y="4439046"/>
        <a:ext cx="26058" cy="5211"/>
      </dsp:txXfrm>
    </dsp:sp>
    <dsp:sp modelId="{5B4737F5-FE8A-4B1A-8A51-10F3ACD0CD07}">
      <dsp:nvSpPr>
        <dsp:cNvPr id="0" name=""/>
        <dsp:cNvSpPr/>
      </dsp:nvSpPr>
      <dsp:spPr>
        <a:xfrm>
          <a:off x="764723" y="3761861"/>
          <a:ext cx="2265967" cy="1359580"/>
        </a:xfrm>
        <a:prstGeom prst="rect">
          <a:avLst/>
        </a:prstGeom>
        <a:solidFill>
          <a:schemeClr val="accent5">
            <a:hueOff val="-2262012"/>
            <a:satOff val="-63871"/>
            <a:lumOff val="-1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034" tIns="116550" rIns="111034" bIns="1165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Average Loan amount was higher for 36 months 5,696,246 than 60 months 3,871,780,81.</a:t>
          </a:r>
        </a:p>
      </dsp:txBody>
      <dsp:txXfrm>
        <a:off x="764723" y="3761861"/>
        <a:ext cx="2265967" cy="1359580"/>
      </dsp:txXfrm>
    </dsp:sp>
    <dsp:sp modelId="{04C0347D-395F-46F1-B09A-7F9556C61DCF}">
      <dsp:nvSpPr>
        <dsp:cNvPr id="0" name=""/>
        <dsp:cNvSpPr/>
      </dsp:nvSpPr>
      <dsp:spPr>
        <a:xfrm>
          <a:off x="3551863" y="3761861"/>
          <a:ext cx="2265967" cy="1359580"/>
        </a:xfrm>
        <a:prstGeom prst="rect">
          <a:avLst/>
        </a:prstGeom>
        <a:solidFill>
          <a:schemeClr val="accent5">
            <a:hueOff val="-2827515"/>
            <a:satOff val="-79839"/>
            <a:lumOff val="-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034" tIns="116550" rIns="111034" bIns="11655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Loan amount for 36 months and 60 months diverged the most when the state was California. When 36 months were 26,216,725 higher than 60 months in 2011.</a:t>
          </a:r>
        </a:p>
      </dsp:txBody>
      <dsp:txXfrm>
        <a:off x="3551863" y="3761861"/>
        <a:ext cx="2265967" cy="1359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A817B-9120-4A00-BBF2-DEE4133D506A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1C34-09E0-4521-AC9F-6D024183BE23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From 2007 to 2011 the highest pick for loan amount was in the top 5 states of USA it generates 63% of revenue. </a:t>
          </a:r>
        </a:p>
      </dsp:txBody>
      <dsp:txXfrm>
        <a:off x="0" y="2758"/>
        <a:ext cx="6797675" cy="1881464"/>
      </dsp:txXfrm>
    </dsp:sp>
    <dsp:sp modelId="{819CFE13-52A9-4A26-A496-E0CBC1DAE11A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A4CDB-63E5-460F-B179-0CE4623B8617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revolve balance get decease from grade A to grade G. but according to the results in 2011 revolve balance has highest amount of 532 M and it results on the performance and revenue of bank. So to avoid it this mandatory to checked the verification status and to increase the recovery.</a:t>
          </a:r>
        </a:p>
      </dsp:txBody>
      <dsp:txXfrm>
        <a:off x="0" y="1884223"/>
        <a:ext cx="6797675" cy="1881464"/>
      </dsp:txXfrm>
    </dsp:sp>
    <dsp:sp modelId="{7F20E47F-17D2-4AE4-B3F6-68783F1A6D0E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A1A77-C3AC-4E77-9B99-AEBA17E5DB00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Though the loan duration for 36 months are having highest total payment received as compared to loan duration of 60 months so to increase the % of customers applying for loan duration of 60 months the principle interest should 4.5%  to 5% for the loan amount.</a:t>
          </a:r>
        </a:p>
      </dsp:txBody>
      <dsp:txXfrm>
        <a:off x="0" y="3765688"/>
        <a:ext cx="6797675" cy="1881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Financial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Based on bank loan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4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6A01E-38D5-4BFA-A746-B709CBA7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 Analysis-III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CE8177C0-C105-4AC3-8BD0-7371B8A7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963" y="1219200"/>
            <a:ext cx="6797187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0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CCE9-D88D-452D-AD50-781AE739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Purpose Wise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F8BC67-9030-4DDA-8B22-9398994AF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514630"/>
              </p:ext>
            </p:extLst>
          </p:nvPr>
        </p:nvGraphicFramePr>
        <p:xfrm>
          <a:off x="1096963" y="2108200"/>
          <a:ext cx="10058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4116695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3374408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644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7349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Loan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No of Accounts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1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Debt consolidation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18K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5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4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34M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28K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2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32M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35K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0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1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840-CFAE-4913-911F-FE8A869B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Analysis IV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F90889-86AA-4811-B8B2-6B310246D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993147"/>
              </p:ext>
            </p:extLst>
          </p:nvPr>
        </p:nvGraphicFramePr>
        <p:xfrm>
          <a:off x="1096963" y="2108200"/>
          <a:ext cx="10058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1563287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80973683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404333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9400830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1833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Funded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Total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Verified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Non-Verified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4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78M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48M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85K(17%)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85K(17.3%)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New-York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21M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48.27M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46K(9.73%)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46.9K(9.76%)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7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31M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48.27M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34K(7.25%)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34.5K(7.27%)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8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48.70M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32K(6.71%)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32.8K(6.96%)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1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New-</a:t>
                      </a:r>
                      <a:r>
                        <a:rPr lang="en-US" dirty="0" err="1"/>
                        <a:t>Jersy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21M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48.27M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23.6K(4.9%)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23.5K(5%)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0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37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8398D-46EF-488C-8938-3EFF0594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                Observation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B6B100-6963-1D03-FB0A-5570D0D5D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551976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83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98950-B373-4D5B-889D-6E72FAFD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                 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2D3F42-01D2-197F-F906-62B4FC3F1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6062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89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6446F15-CFF7-495F-8DB4-344DBC52C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381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7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         Inside The Data 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21C975E-853C-3E98-0B19-78A525DC3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7443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2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7784B-57FA-409E-A16F-55A1A98F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Some Key Points</a:t>
            </a:r>
          </a:p>
        </p:txBody>
      </p:sp>
      <p:cxnSp>
        <p:nvCxnSpPr>
          <p:cNvPr id="73" name="Straight Connector 3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3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DFCEB02A-B04F-56C2-B49B-66C27832D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881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76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115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91D02-86FE-41EB-BCFC-9E58FC0F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Analysis - 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482D475-449A-4FAE-B94A-3F35CE29D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797327"/>
            <a:ext cx="6275667" cy="32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9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39F6-B5BD-4E85-B546-5F68DFAE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Observation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DAD12-716A-42C3-B117-B822F580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586319"/>
              </p:ext>
            </p:extLst>
          </p:nvPr>
        </p:nvGraphicFramePr>
        <p:xfrm>
          <a:off x="1334278" y="2210836"/>
          <a:ext cx="954521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1443">
                  <a:extLst>
                    <a:ext uri="{9D8B030D-6E8A-4147-A177-3AD203B41FA5}">
                      <a16:colId xmlns:a16="http://schemas.microsoft.com/office/drawing/2014/main" val="1778528543"/>
                    </a:ext>
                  </a:extLst>
                </a:gridCol>
                <a:gridCol w="2744591">
                  <a:extLst>
                    <a:ext uri="{9D8B030D-6E8A-4147-A177-3AD203B41FA5}">
                      <a16:colId xmlns:a16="http://schemas.microsoft.com/office/drawing/2014/main" val="3765705367"/>
                    </a:ext>
                  </a:extLst>
                </a:gridCol>
                <a:gridCol w="2744591">
                  <a:extLst>
                    <a:ext uri="{9D8B030D-6E8A-4147-A177-3AD203B41FA5}">
                      <a16:colId xmlns:a16="http://schemas.microsoft.com/office/drawing/2014/main" val="2031658966"/>
                    </a:ext>
                  </a:extLst>
                </a:gridCol>
                <a:gridCol w="2744591">
                  <a:extLst>
                    <a:ext uri="{9D8B030D-6E8A-4147-A177-3AD203B41FA5}">
                      <a16:colId xmlns:a16="http://schemas.microsoft.com/office/drawing/2014/main" val="411837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Loan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Total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Revolve Balance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27M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28.89M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5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New-York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28M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30.52M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36M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5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21M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22.29M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3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11M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11.91M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New-</a:t>
                      </a:r>
                      <a:r>
                        <a:rPr lang="en-US" dirty="0" err="1"/>
                        <a:t>Jersy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13M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14.44M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2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87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7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E1C68-39D6-4EA1-A5E0-554B31F6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Analysis-II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0FDEF77-7521-4C0E-980A-048FBE216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475" y="1323975"/>
            <a:ext cx="69913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6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1809-0871-4B5A-8E4F-89E692B8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Term Wise Analysis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8435-1A72-42B8-8628-0C322D2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For 60 months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FA6D79-4039-4D32-B6A5-33EB7272C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55549"/>
              </p:ext>
            </p:extLst>
          </p:nvPr>
        </p:nvGraphicFramePr>
        <p:xfrm>
          <a:off x="2032000" y="2808514"/>
          <a:ext cx="8128000" cy="2407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44437586"/>
                    </a:ext>
                  </a:extLst>
                </a:gridCol>
                <a:gridCol w="2019559">
                  <a:extLst>
                    <a:ext uri="{9D8B030D-6E8A-4147-A177-3AD203B41FA5}">
                      <a16:colId xmlns:a16="http://schemas.microsoft.com/office/drawing/2014/main" val="1620079173"/>
                    </a:ext>
                  </a:extLst>
                </a:gridCol>
                <a:gridCol w="2044441">
                  <a:extLst>
                    <a:ext uri="{9D8B030D-6E8A-4147-A177-3AD203B41FA5}">
                      <a16:colId xmlns:a16="http://schemas.microsoft.com/office/drawing/2014/main" val="23612309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24471284"/>
                    </a:ext>
                  </a:extLst>
                </a:gridCol>
              </a:tblGrid>
              <a:tr h="401216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Revolve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67648"/>
                  </a:ext>
                </a:extLst>
              </a:tr>
              <a:tr h="401216"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28.89M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59679"/>
                  </a:ext>
                </a:extLst>
              </a:tr>
              <a:tr h="401216">
                <a:tc>
                  <a:txBody>
                    <a:bodyPr/>
                    <a:lstStyle/>
                    <a:p>
                      <a:r>
                        <a:rPr lang="en-US" dirty="0"/>
                        <a:t>New-York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16.47M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661985"/>
                  </a:ext>
                </a:extLst>
              </a:tr>
              <a:tr h="401216"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12.71M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75773"/>
                  </a:ext>
                </a:extLst>
              </a:tr>
              <a:tr h="401216">
                <a:tc>
                  <a:txBody>
                    <a:bodyPr/>
                    <a:lstStyle/>
                    <a:p>
                      <a:r>
                        <a:rPr lang="en-US" dirty="0"/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11.91M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03442"/>
                  </a:ext>
                </a:extLst>
              </a:tr>
              <a:tr h="401216">
                <a:tc>
                  <a:txBody>
                    <a:bodyPr/>
                    <a:lstStyle/>
                    <a:p>
                      <a:r>
                        <a:rPr lang="en-US" dirty="0"/>
                        <a:t>New-</a:t>
                      </a:r>
                      <a:r>
                        <a:rPr lang="en-US" dirty="0" err="1"/>
                        <a:t>Jersy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9.23M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3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49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CBCF-3183-4ED9-A959-8029BAC7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Term wise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8068-49D1-4BF8-A9BA-14A9AC9D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36 months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21B688-0894-42B8-97C6-F4AAB925C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64171"/>
              </p:ext>
            </p:extLst>
          </p:nvPr>
        </p:nvGraphicFramePr>
        <p:xfrm>
          <a:off x="2032000" y="2892489"/>
          <a:ext cx="8128000" cy="2228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373233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1028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26649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4939689"/>
                    </a:ext>
                  </a:extLst>
                </a:gridCol>
              </a:tblGrid>
              <a:tr h="371359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Revolve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72776"/>
                  </a:ext>
                </a:extLst>
              </a:tr>
              <a:tr h="371359"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53M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56.74M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70M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77578"/>
                  </a:ext>
                </a:extLst>
              </a:tr>
              <a:tr h="371359">
                <a:tc>
                  <a:txBody>
                    <a:bodyPr/>
                    <a:lstStyle/>
                    <a:p>
                      <a:r>
                        <a:rPr lang="en-US" dirty="0"/>
                        <a:t>New-</a:t>
                      </a:r>
                      <a:r>
                        <a:rPr lang="en-US" dirty="0" err="1"/>
                        <a:t>Jersy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28M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30.52M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36M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402"/>
                  </a:ext>
                </a:extLst>
              </a:tr>
              <a:tr h="371359"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21M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22.29M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38436"/>
                  </a:ext>
                </a:extLst>
              </a:tr>
              <a:tr h="371359">
                <a:tc>
                  <a:txBody>
                    <a:bodyPr/>
                    <a:lstStyle/>
                    <a:p>
                      <a:r>
                        <a:rPr lang="en-US" dirty="0"/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20.46M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33118"/>
                  </a:ext>
                </a:extLst>
              </a:tr>
              <a:tr h="371359">
                <a:tc>
                  <a:txBody>
                    <a:bodyPr/>
                    <a:lstStyle/>
                    <a:p>
                      <a:r>
                        <a:rPr lang="en-US" dirty="0"/>
                        <a:t>New-York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14.44M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5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77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06229-C637-4D96-B7D7-C500DA1B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                Observations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3AD7C5-9125-AF91-1212-2AD5815F0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6787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4649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ee28a7c-db81-4245-9902-b129b531969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635C39A2A34B4088ACE6338F170287" ma:contentTypeVersion="4" ma:contentTypeDescription="Create a new document." ma:contentTypeScope="" ma:versionID="8f189d1d05cad64c0cf2194f425bb10a">
  <xsd:schema xmlns:xsd="http://www.w3.org/2001/XMLSchema" xmlns:xs="http://www.w3.org/2001/XMLSchema" xmlns:p="http://schemas.microsoft.com/office/2006/metadata/properties" xmlns:ns3="dee28a7c-db81-4245-9902-b129b5319690" targetNamespace="http://schemas.microsoft.com/office/2006/metadata/properties" ma:root="true" ma:fieldsID="74f8e7cc9bdc26e6555ab4441ceac928" ns3:_="">
    <xsd:import namespace="dee28a7c-db81-4245-9902-b129b53196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28a7c-db81-4245-9902-b129b53196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ee28a7c-db81-4245-9902-b129b5319690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CBDD68-53B0-4BC6-B8B4-03B951A87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28a7c-db81-4245-9902-b129b53196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{00DA265D-339F-4BEF-A0A6-682056E74AB8}tf22712842_win32</Template>
  <TotalTime>213</TotalTime>
  <Words>770</Words>
  <Application>Microsoft Office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Bookman Old Style</vt:lpstr>
      <vt:lpstr>Calibri</vt:lpstr>
      <vt:lpstr>Franklin Gothic Book</vt:lpstr>
      <vt:lpstr>1_RetrospectVTI</vt:lpstr>
      <vt:lpstr>Financial Analytics</vt:lpstr>
      <vt:lpstr>          Inside The Data Set</vt:lpstr>
      <vt:lpstr>Some Key Points</vt:lpstr>
      <vt:lpstr>Analysis - I</vt:lpstr>
      <vt:lpstr> Observation</vt:lpstr>
      <vt:lpstr>Analysis-II</vt:lpstr>
      <vt:lpstr>            Term Wise Analysis                        </vt:lpstr>
      <vt:lpstr>             Term wise Analysis</vt:lpstr>
      <vt:lpstr>                Observations</vt:lpstr>
      <vt:lpstr> Analysis-III</vt:lpstr>
      <vt:lpstr>        Purpose Wise Analysis</vt:lpstr>
      <vt:lpstr>                Analysis IV</vt:lpstr>
      <vt:lpstr>                Observation</vt:lpstr>
      <vt:lpstr>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</dc:title>
  <dc:creator>Karan Janani</dc:creator>
  <cp:lastModifiedBy>Karan Janani</cp:lastModifiedBy>
  <cp:revision>2</cp:revision>
  <dcterms:created xsi:type="dcterms:W3CDTF">2022-04-20T17:19:33Z</dcterms:created>
  <dcterms:modified xsi:type="dcterms:W3CDTF">2022-04-20T20:52:33Z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0x0101003C635C39A2A34B4088ACE6338F170287</vt:lpwstr>
  </property>
</Properties>
</file>