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35B369B-1AFF-4E1B-9EFE-A1961CAD3F44}">
  <a:tblStyle styleId="{435B369B-1AFF-4E1B-9EFE-A1961CAD3F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837e22f1ab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837e22f1a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37e22f1a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37e22f1a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37e22f1a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37e22f1a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361c6ae9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361c6ae9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361c6ae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361c6ae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361c6ae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361c6ae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37e22f1a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37e22f1a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37e22f1a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37e22f1a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37e22f1a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37e22f1a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37e22f1a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37e22f1a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37e22f1a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37e22f1a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37e22f1a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37e22f1a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37e22f1a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37e22f1a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37e22f1a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37e22f1a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37e22f1a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37e22f1a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37e22f1a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37e22f1a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37e22f1a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37e22f1a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3bcfc7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3bcfc7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3bcfc7a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3bcfc7a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37e22f1a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37e22f1a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46f70af4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46f70af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37e22f1a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7e22f1a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37e22f1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37e22f1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37e22f1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37e22f1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37e22f1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37e22f1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7e22f1a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7e22f1a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37e22f1ab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37e22f1ab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19.png"/><Relationship Id="rId8"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19.png"/><Relationship Id="rId8"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nvSpPr>
        <p:spPr>
          <a:xfrm>
            <a:off x="786400" y="2119575"/>
            <a:ext cx="6995700" cy="5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API </a:t>
            </a:r>
            <a:r>
              <a:rPr b="1" lang="en" sz="3000"/>
              <a:t>Details</a:t>
            </a:r>
            <a:endParaRPr b="1"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3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Requirements</a:t>
            </a:r>
            <a:endParaRPr b="1"/>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highlight>
                  <a:srgbClr val="FFFFFF"/>
                </a:highlight>
              </a:rPr>
              <a:t>API should possess the following traits:</a:t>
            </a:r>
            <a:endParaRPr>
              <a:solidFill>
                <a:srgbClr val="000000"/>
              </a:solidFill>
              <a:highlight>
                <a:srgbClr val="FFFFFF"/>
              </a:highlight>
            </a:endParaRPr>
          </a:p>
          <a:p>
            <a:pPr indent="-342900" lvl="0" marL="457200" rtl="0" algn="l">
              <a:spcBef>
                <a:spcPts val="800"/>
              </a:spcBef>
              <a:spcAft>
                <a:spcPts val="0"/>
              </a:spcAft>
              <a:buClr>
                <a:srgbClr val="000000"/>
              </a:buClr>
              <a:buSzPts val="1800"/>
              <a:buFont typeface="Arial"/>
              <a:buAutoNum type="arabicPeriod"/>
            </a:pPr>
            <a:r>
              <a:rPr lang="en">
                <a:solidFill>
                  <a:srgbClr val="000000"/>
                </a:solidFill>
                <a:highlight>
                  <a:srgbClr val="FFFFFF"/>
                </a:highlight>
              </a:rPr>
              <a:t>Data should be encrypted as it moves between systems.</a:t>
            </a:r>
            <a:endParaRPr>
              <a:solidFill>
                <a:srgbClr val="000000"/>
              </a:solidFill>
              <a:highlight>
                <a:srgbClr val="FFFFFF"/>
              </a:highlight>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highlight>
                  <a:srgbClr val="FFFFFF"/>
                </a:highlight>
              </a:rPr>
              <a:t>The API must be able to support the needs of multiple machine learning models. Meaning data should be sent in a format like XML or JSON.</a:t>
            </a:r>
            <a:endParaRPr>
              <a:solidFill>
                <a:srgbClr val="000000"/>
              </a:solidFill>
              <a:highlight>
                <a:srgbClr val="FFFFFF"/>
              </a:highlight>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highlight>
                  <a:srgbClr val="FFFFFF"/>
                </a:highlight>
              </a:rPr>
              <a:t>The ML engine should be able to call the API and send a list of fields that it would like to receive back.</a:t>
            </a:r>
            <a:endParaRPr>
              <a:solidFill>
                <a:srgbClr val="000000"/>
              </a:solidFill>
              <a:highlight>
                <a:srgbClr val="FFFFFF"/>
              </a:highlight>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highlight>
                  <a:srgbClr val="FFFFFF"/>
                </a:highlight>
              </a:rPr>
              <a:t>The ML engine should be able to send its results to the API and the API should handle saving the data to the database.</a:t>
            </a:r>
            <a:endParaRPr>
              <a:solidFill>
                <a:srgbClr val="000000"/>
              </a:solidFill>
              <a:highlight>
                <a:srgbClr val="FFFFFF"/>
              </a:highlight>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highlight>
                  <a:srgbClr val="FFFFFF"/>
                </a:highlight>
              </a:rPr>
              <a:t>Any other traits that occur to you to be potentially useful or desirable.</a:t>
            </a:r>
            <a:endParaRPr>
              <a:solidFill>
                <a:srgbClr val="000000"/>
              </a:solidFill>
              <a:highlight>
                <a:srgbClr val="FFFFFF"/>
              </a:highlight>
            </a:endParaRPr>
          </a:p>
          <a:p>
            <a:pPr indent="0" lvl="0" marL="0" rtl="0" algn="l">
              <a:spcBef>
                <a:spcPts val="800"/>
              </a:spcBef>
              <a:spcAft>
                <a:spcPts val="160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1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Amazon </a:t>
            </a:r>
            <a:r>
              <a:rPr b="1" lang="en"/>
              <a:t>API Gateway</a:t>
            </a:r>
            <a:endParaRPr b="1"/>
          </a:p>
        </p:txBody>
      </p:sp>
      <p:pic>
        <p:nvPicPr>
          <p:cNvPr id="127" name="Google Shape;127;p24"/>
          <p:cNvPicPr preferRelativeResize="0"/>
          <p:nvPr/>
        </p:nvPicPr>
        <p:blipFill>
          <a:blip r:embed="rId3">
            <a:alphaModFix/>
          </a:blip>
          <a:stretch>
            <a:fillRect/>
          </a:stretch>
        </p:blipFill>
        <p:spPr>
          <a:xfrm>
            <a:off x="1750500" y="1212725"/>
            <a:ext cx="739100" cy="739100"/>
          </a:xfrm>
          <a:prstGeom prst="rect">
            <a:avLst/>
          </a:prstGeom>
          <a:noFill/>
          <a:ln>
            <a:noFill/>
          </a:ln>
        </p:spPr>
      </p:pic>
      <p:sp>
        <p:nvSpPr>
          <p:cNvPr id="128" name="Google Shape;128;p24"/>
          <p:cNvSpPr txBox="1"/>
          <p:nvPr/>
        </p:nvSpPr>
        <p:spPr>
          <a:xfrm>
            <a:off x="1085050" y="2012450"/>
            <a:ext cx="2070000" cy="87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Managed AWS service for creating and maintaining APIs</a:t>
            </a:r>
            <a:endParaRPr/>
          </a:p>
          <a:p>
            <a:pPr indent="0" lvl="0" marL="0" rtl="0" algn="ctr">
              <a:spcBef>
                <a:spcPts val="0"/>
              </a:spcBef>
              <a:spcAft>
                <a:spcPts val="0"/>
              </a:spcAft>
              <a:buNone/>
            </a:pPr>
            <a:r>
              <a:t/>
            </a:r>
            <a:endParaRPr/>
          </a:p>
        </p:txBody>
      </p:sp>
      <p:pic>
        <p:nvPicPr>
          <p:cNvPr id="129" name="Google Shape;129;p24"/>
          <p:cNvPicPr preferRelativeResize="0"/>
          <p:nvPr/>
        </p:nvPicPr>
        <p:blipFill>
          <a:blip r:embed="rId4">
            <a:alphaModFix/>
          </a:blip>
          <a:stretch>
            <a:fillRect/>
          </a:stretch>
        </p:blipFill>
        <p:spPr>
          <a:xfrm>
            <a:off x="6412675" y="1212715"/>
            <a:ext cx="739100" cy="739120"/>
          </a:xfrm>
          <a:prstGeom prst="rect">
            <a:avLst/>
          </a:prstGeom>
          <a:noFill/>
          <a:ln>
            <a:noFill/>
          </a:ln>
        </p:spPr>
      </p:pic>
      <p:sp>
        <p:nvSpPr>
          <p:cNvPr id="130" name="Google Shape;130;p24"/>
          <p:cNvSpPr txBox="1"/>
          <p:nvPr/>
        </p:nvSpPr>
        <p:spPr>
          <a:xfrm>
            <a:off x="5868725" y="3837700"/>
            <a:ext cx="1827000" cy="92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Integrated with CloudTrail to log all calls to API</a:t>
            </a:r>
            <a:endParaRPr/>
          </a:p>
        </p:txBody>
      </p:sp>
      <p:sp>
        <p:nvSpPr>
          <p:cNvPr id="131" name="Google Shape;131;p24"/>
          <p:cNvSpPr txBox="1"/>
          <p:nvPr/>
        </p:nvSpPr>
        <p:spPr>
          <a:xfrm>
            <a:off x="5607425" y="2012450"/>
            <a:ext cx="23496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Integrated with WAF to protect from web exploits</a:t>
            </a:r>
            <a:endParaRPr/>
          </a:p>
          <a:p>
            <a:pPr indent="0" lvl="0" marL="0" rtl="0" algn="ctr">
              <a:spcBef>
                <a:spcPts val="0"/>
              </a:spcBef>
              <a:spcAft>
                <a:spcPts val="0"/>
              </a:spcAft>
              <a:buNone/>
            </a:pPr>
            <a:r>
              <a:t/>
            </a:r>
            <a:endParaRPr/>
          </a:p>
        </p:txBody>
      </p:sp>
      <p:pic>
        <p:nvPicPr>
          <p:cNvPr id="132" name="Google Shape;132;p24"/>
          <p:cNvPicPr preferRelativeResize="0"/>
          <p:nvPr/>
        </p:nvPicPr>
        <p:blipFill>
          <a:blip r:embed="rId5">
            <a:alphaModFix/>
          </a:blip>
          <a:stretch>
            <a:fillRect/>
          </a:stretch>
        </p:blipFill>
        <p:spPr>
          <a:xfrm>
            <a:off x="1750500" y="3067200"/>
            <a:ext cx="739100" cy="739100"/>
          </a:xfrm>
          <a:prstGeom prst="rect">
            <a:avLst/>
          </a:prstGeom>
          <a:noFill/>
          <a:ln>
            <a:noFill/>
          </a:ln>
        </p:spPr>
      </p:pic>
      <p:sp>
        <p:nvSpPr>
          <p:cNvPr id="133" name="Google Shape;133;p24"/>
          <p:cNvSpPr txBox="1"/>
          <p:nvPr/>
        </p:nvSpPr>
        <p:spPr>
          <a:xfrm>
            <a:off x="1104100" y="3837700"/>
            <a:ext cx="2031900" cy="87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Only allows HTTPS endpoints, so all data is encrypted in transit</a:t>
            </a:r>
            <a:endParaRPr/>
          </a:p>
          <a:p>
            <a:pPr indent="0" lvl="0" marL="0" rtl="0" algn="ctr">
              <a:spcBef>
                <a:spcPts val="0"/>
              </a:spcBef>
              <a:spcAft>
                <a:spcPts val="0"/>
              </a:spcAft>
              <a:buNone/>
            </a:pPr>
            <a:r>
              <a:t/>
            </a:r>
            <a:endParaRPr/>
          </a:p>
        </p:txBody>
      </p:sp>
      <p:pic>
        <p:nvPicPr>
          <p:cNvPr id="134" name="Google Shape;134;p24"/>
          <p:cNvPicPr preferRelativeResize="0"/>
          <p:nvPr/>
        </p:nvPicPr>
        <p:blipFill>
          <a:blip r:embed="rId6">
            <a:alphaModFix/>
          </a:blip>
          <a:stretch>
            <a:fillRect/>
          </a:stretch>
        </p:blipFill>
        <p:spPr>
          <a:xfrm>
            <a:off x="6412675" y="3067200"/>
            <a:ext cx="739100" cy="73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3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API: POST Data into ITPP</a:t>
            </a:r>
            <a:endParaRPr b="1"/>
          </a:p>
        </p:txBody>
      </p:sp>
      <p:pic>
        <p:nvPicPr>
          <p:cNvPr id="140" name="Google Shape;140;p25"/>
          <p:cNvPicPr preferRelativeResize="0"/>
          <p:nvPr/>
        </p:nvPicPr>
        <p:blipFill>
          <a:blip r:embed="rId3">
            <a:alphaModFix/>
          </a:blip>
          <a:stretch>
            <a:fillRect/>
          </a:stretch>
        </p:blipFill>
        <p:spPr>
          <a:xfrm>
            <a:off x="1188700" y="998525"/>
            <a:ext cx="739100" cy="739100"/>
          </a:xfrm>
          <a:prstGeom prst="rect">
            <a:avLst/>
          </a:prstGeom>
          <a:noFill/>
          <a:ln>
            <a:noFill/>
          </a:ln>
        </p:spPr>
      </p:pic>
      <p:pic>
        <p:nvPicPr>
          <p:cNvPr id="141" name="Google Shape;141;p25"/>
          <p:cNvPicPr preferRelativeResize="0"/>
          <p:nvPr/>
        </p:nvPicPr>
        <p:blipFill>
          <a:blip r:embed="rId4">
            <a:alphaModFix/>
          </a:blip>
          <a:stretch>
            <a:fillRect/>
          </a:stretch>
        </p:blipFill>
        <p:spPr>
          <a:xfrm>
            <a:off x="4509225" y="998537"/>
            <a:ext cx="739100" cy="739100"/>
          </a:xfrm>
          <a:prstGeom prst="rect">
            <a:avLst/>
          </a:prstGeom>
          <a:noFill/>
          <a:ln>
            <a:noFill/>
          </a:ln>
        </p:spPr>
      </p:pic>
      <p:pic>
        <p:nvPicPr>
          <p:cNvPr id="142" name="Google Shape;142;p25"/>
          <p:cNvPicPr preferRelativeResize="0"/>
          <p:nvPr/>
        </p:nvPicPr>
        <p:blipFill>
          <a:blip r:embed="rId5">
            <a:alphaModFix/>
          </a:blip>
          <a:stretch>
            <a:fillRect/>
          </a:stretch>
        </p:blipFill>
        <p:spPr>
          <a:xfrm>
            <a:off x="7441000" y="998525"/>
            <a:ext cx="739100" cy="739100"/>
          </a:xfrm>
          <a:prstGeom prst="rect">
            <a:avLst/>
          </a:prstGeom>
          <a:noFill/>
          <a:ln>
            <a:noFill/>
          </a:ln>
        </p:spPr>
      </p:pic>
      <p:pic>
        <p:nvPicPr>
          <p:cNvPr id="143" name="Google Shape;143;p25"/>
          <p:cNvPicPr preferRelativeResize="0"/>
          <p:nvPr/>
        </p:nvPicPr>
        <p:blipFill>
          <a:blip r:embed="rId6">
            <a:alphaModFix/>
          </a:blip>
          <a:stretch>
            <a:fillRect/>
          </a:stretch>
        </p:blipFill>
        <p:spPr>
          <a:xfrm>
            <a:off x="2963788" y="1496825"/>
            <a:ext cx="352425" cy="352425"/>
          </a:xfrm>
          <a:prstGeom prst="rect">
            <a:avLst/>
          </a:prstGeom>
          <a:noFill/>
          <a:ln>
            <a:noFill/>
          </a:ln>
        </p:spPr>
      </p:pic>
      <p:pic>
        <p:nvPicPr>
          <p:cNvPr id="144" name="Google Shape;144;p25"/>
          <p:cNvPicPr preferRelativeResize="0"/>
          <p:nvPr/>
        </p:nvPicPr>
        <p:blipFill>
          <a:blip r:embed="rId7">
            <a:alphaModFix/>
          </a:blip>
          <a:stretch>
            <a:fillRect/>
          </a:stretch>
        </p:blipFill>
        <p:spPr>
          <a:xfrm flipH="1">
            <a:off x="1998725" y="1315700"/>
            <a:ext cx="2370350" cy="104775"/>
          </a:xfrm>
          <a:prstGeom prst="rect">
            <a:avLst/>
          </a:prstGeom>
          <a:noFill/>
          <a:ln>
            <a:noFill/>
          </a:ln>
        </p:spPr>
      </p:pic>
      <p:pic>
        <p:nvPicPr>
          <p:cNvPr id="145" name="Google Shape;145;p25"/>
          <p:cNvPicPr preferRelativeResize="0"/>
          <p:nvPr/>
        </p:nvPicPr>
        <p:blipFill>
          <a:blip r:embed="rId7">
            <a:alphaModFix/>
          </a:blip>
          <a:stretch>
            <a:fillRect/>
          </a:stretch>
        </p:blipFill>
        <p:spPr>
          <a:xfrm flipH="1">
            <a:off x="5560388" y="1315688"/>
            <a:ext cx="1715825" cy="104775"/>
          </a:xfrm>
          <a:prstGeom prst="rect">
            <a:avLst/>
          </a:prstGeom>
          <a:noFill/>
          <a:ln>
            <a:noFill/>
          </a:ln>
        </p:spPr>
      </p:pic>
      <p:sp>
        <p:nvSpPr>
          <p:cNvPr id="146" name="Google Shape;146;p25"/>
          <p:cNvSpPr txBox="1"/>
          <p:nvPr/>
        </p:nvSpPr>
        <p:spPr>
          <a:xfrm>
            <a:off x="865550" y="1737625"/>
            <a:ext cx="138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Amazon API Gateway</a:t>
            </a:r>
            <a:endParaRPr/>
          </a:p>
        </p:txBody>
      </p:sp>
      <p:sp>
        <p:nvSpPr>
          <p:cNvPr id="147" name="Google Shape;147;p25"/>
          <p:cNvSpPr txBox="1"/>
          <p:nvPr/>
        </p:nvSpPr>
        <p:spPr>
          <a:xfrm>
            <a:off x="2282150" y="1849250"/>
            <a:ext cx="17157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document containing data to add</a:t>
            </a:r>
            <a:endParaRPr/>
          </a:p>
        </p:txBody>
      </p:sp>
      <p:sp>
        <p:nvSpPr>
          <p:cNvPr id="148" name="Google Shape;148;p25"/>
          <p:cNvSpPr txBox="1"/>
          <p:nvPr/>
        </p:nvSpPr>
        <p:spPr>
          <a:xfrm>
            <a:off x="4251525" y="1791825"/>
            <a:ext cx="138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AWS Lambda function to add data to ITPP</a:t>
            </a:r>
            <a:endParaRPr/>
          </a:p>
        </p:txBody>
      </p:sp>
      <p:sp>
        <p:nvSpPr>
          <p:cNvPr id="149" name="Google Shape;149;p25"/>
          <p:cNvSpPr txBox="1"/>
          <p:nvPr/>
        </p:nvSpPr>
        <p:spPr>
          <a:xfrm>
            <a:off x="7161500" y="1791825"/>
            <a:ext cx="138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ITPP on PostgreSQL RDS Instance</a:t>
            </a:r>
            <a:endParaRPr/>
          </a:p>
        </p:txBody>
      </p:sp>
      <p:pic>
        <p:nvPicPr>
          <p:cNvPr id="150" name="Google Shape;150;p25"/>
          <p:cNvPicPr preferRelativeResize="0"/>
          <p:nvPr/>
        </p:nvPicPr>
        <p:blipFill>
          <a:blip r:embed="rId8">
            <a:alphaModFix/>
          </a:blip>
          <a:stretch>
            <a:fillRect/>
          </a:stretch>
        </p:blipFill>
        <p:spPr>
          <a:xfrm>
            <a:off x="7413750" y="3239050"/>
            <a:ext cx="739100" cy="739100"/>
          </a:xfrm>
          <a:prstGeom prst="rect">
            <a:avLst/>
          </a:prstGeom>
          <a:noFill/>
          <a:ln>
            <a:noFill/>
          </a:ln>
        </p:spPr>
      </p:pic>
      <p:sp>
        <p:nvSpPr>
          <p:cNvPr id="151" name="Google Shape;151;p25"/>
          <p:cNvSpPr txBox="1"/>
          <p:nvPr/>
        </p:nvSpPr>
        <p:spPr>
          <a:xfrm>
            <a:off x="7960100" y="3383050"/>
            <a:ext cx="138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Amazon</a:t>
            </a:r>
            <a:endParaRPr/>
          </a:p>
          <a:p>
            <a:pPr indent="0" lvl="0" marL="0" rtl="0" algn="ctr">
              <a:spcBef>
                <a:spcPts val="0"/>
              </a:spcBef>
              <a:spcAft>
                <a:spcPts val="0"/>
              </a:spcAft>
              <a:buNone/>
            </a:pPr>
            <a:r>
              <a:rPr lang="en"/>
              <a:t> SNS Topic</a:t>
            </a:r>
            <a:endParaRPr/>
          </a:p>
        </p:txBody>
      </p:sp>
      <p:pic>
        <p:nvPicPr>
          <p:cNvPr id="152" name="Google Shape;152;p25"/>
          <p:cNvPicPr preferRelativeResize="0"/>
          <p:nvPr/>
        </p:nvPicPr>
        <p:blipFill rotWithShape="1">
          <a:blip r:embed="rId7">
            <a:alphaModFix/>
          </a:blip>
          <a:srcRect b="8617" l="0" r="38298" t="0"/>
          <a:stretch/>
        </p:blipFill>
        <p:spPr>
          <a:xfrm flipH="1" rot="5400000">
            <a:off x="7432712" y="2843025"/>
            <a:ext cx="755675" cy="95750"/>
          </a:xfrm>
          <a:prstGeom prst="rect">
            <a:avLst/>
          </a:prstGeom>
          <a:noFill/>
          <a:ln>
            <a:noFill/>
          </a:ln>
        </p:spPr>
      </p:pic>
      <p:sp>
        <p:nvSpPr>
          <p:cNvPr id="153" name="Google Shape;153;p25"/>
          <p:cNvSpPr txBox="1"/>
          <p:nvPr/>
        </p:nvSpPr>
        <p:spPr>
          <a:xfrm>
            <a:off x="43900" y="3695000"/>
            <a:ext cx="73971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Here we describe an API call to add data to the ITPP database. We use a call to our API in the Amazon API Gateway, with an attached body file in JSON format containing the data to add to the ITPP database. It invokes an AWS Lambda function that adds the data to the appropriate tables in the database. Depending on the table, it triggers an Amazon SNS Topic. Can be used by ML model when sending results, or user adding training data.</a:t>
            </a:r>
            <a:endParaRPr/>
          </a:p>
        </p:txBody>
      </p:sp>
      <p:pic>
        <p:nvPicPr>
          <p:cNvPr id="154" name="Google Shape;154;p25"/>
          <p:cNvPicPr preferRelativeResize="0"/>
          <p:nvPr/>
        </p:nvPicPr>
        <p:blipFill>
          <a:blip r:embed="rId9">
            <a:alphaModFix/>
          </a:blip>
          <a:stretch>
            <a:fillRect/>
          </a:stretch>
        </p:blipFill>
        <p:spPr>
          <a:xfrm>
            <a:off x="1188700" y="2643938"/>
            <a:ext cx="739100" cy="739100"/>
          </a:xfrm>
          <a:prstGeom prst="rect">
            <a:avLst/>
          </a:prstGeom>
          <a:noFill/>
          <a:ln>
            <a:noFill/>
          </a:ln>
        </p:spPr>
      </p:pic>
      <p:cxnSp>
        <p:nvCxnSpPr>
          <p:cNvPr id="155" name="Google Shape;155;p25"/>
          <p:cNvCxnSpPr/>
          <p:nvPr/>
        </p:nvCxnSpPr>
        <p:spPr>
          <a:xfrm>
            <a:off x="1543725" y="2293975"/>
            <a:ext cx="0" cy="2619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25"/>
          <p:cNvSpPr txBox="1"/>
          <p:nvPr/>
        </p:nvSpPr>
        <p:spPr>
          <a:xfrm>
            <a:off x="425200" y="2820325"/>
            <a:ext cx="7635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Log activity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35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API: GET Data from ITPP</a:t>
            </a:r>
            <a:endParaRPr b="1"/>
          </a:p>
        </p:txBody>
      </p:sp>
      <p:pic>
        <p:nvPicPr>
          <p:cNvPr id="162" name="Google Shape;162;p26"/>
          <p:cNvPicPr preferRelativeResize="0"/>
          <p:nvPr/>
        </p:nvPicPr>
        <p:blipFill>
          <a:blip r:embed="rId3">
            <a:alphaModFix/>
          </a:blip>
          <a:stretch>
            <a:fillRect/>
          </a:stretch>
        </p:blipFill>
        <p:spPr>
          <a:xfrm>
            <a:off x="1188700" y="1038525"/>
            <a:ext cx="739100" cy="739100"/>
          </a:xfrm>
          <a:prstGeom prst="rect">
            <a:avLst/>
          </a:prstGeom>
          <a:noFill/>
          <a:ln>
            <a:noFill/>
          </a:ln>
        </p:spPr>
      </p:pic>
      <p:pic>
        <p:nvPicPr>
          <p:cNvPr id="163" name="Google Shape;163;p26"/>
          <p:cNvPicPr preferRelativeResize="0"/>
          <p:nvPr/>
        </p:nvPicPr>
        <p:blipFill>
          <a:blip r:embed="rId4">
            <a:alphaModFix/>
          </a:blip>
          <a:stretch>
            <a:fillRect/>
          </a:stretch>
        </p:blipFill>
        <p:spPr>
          <a:xfrm>
            <a:off x="4509225" y="1038537"/>
            <a:ext cx="739100" cy="739100"/>
          </a:xfrm>
          <a:prstGeom prst="rect">
            <a:avLst/>
          </a:prstGeom>
          <a:noFill/>
          <a:ln>
            <a:noFill/>
          </a:ln>
        </p:spPr>
      </p:pic>
      <p:pic>
        <p:nvPicPr>
          <p:cNvPr id="164" name="Google Shape;164;p26"/>
          <p:cNvPicPr preferRelativeResize="0"/>
          <p:nvPr/>
        </p:nvPicPr>
        <p:blipFill>
          <a:blip r:embed="rId5">
            <a:alphaModFix/>
          </a:blip>
          <a:stretch>
            <a:fillRect/>
          </a:stretch>
        </p:blipFill>
        <p:spPr>
          <a:xfrm>
            <a:off x="7413725" y="1038537"/>
            <a:ext cx="739100" cy="739100"/>
          </a:xfrm>
          <a:prstGeom prst="rect">
            <a:avLst/>
          </a:prstGeom>
          <a:noFill/>
          <a:ln>
            <a:noFill/>
          </a:ln>
        </p:spPr>
      </p:pic>
      <p:pic>
        <p:nvPicPr>
          <p:cNvPr id="165" name="Google Shape;165;p26"/>
          <p:cNvPicPr preferRelativeResize="0"/>
          <p:nvPr/>
        </p:nvPicPr>
        <p:blipFill>
          <a:blip r:embed="rId6">
            <a:alphaModFix/>
          </a:blip>
          <a:stretch>
            <a:fillRect/>
          </a:stretch>
        </p:blipFill>
        <p:spPr>
          <a:xfrm>
            <a:off x="2963800" y="1003275"/>
            <a:ext cx="352425" cy="352425"/>
          </a:xfrm>
          <a:prstGeom prst="rect">
            <a:avLst/>
          </a:prstGeom>
          <a:noFill/>
          <a:ln>
            <a:noFill/>
          </a:ln>
        </p:spPr>
      </p:pic>
      <p:pic>
        <p:nvPicPr>
          <p:cNvPr id="166" name="Google Shape;166;p26"/>
          <p:cNvPicPr preferRelativeResize="0"/>
          <p:nvPr/>
        </p:nvPicPr>
        <p:blipFill>
          <a:blip r:embed="rId7">
            <a:alphaModFix/>
          </a:blip>
          <a:stretch>
            <a:fillRect/>
          </a:stretch>
        </p:blipFill>
        <p:spPr>
          <a:xfrm flipH="1">
            <a:off x="1998725" y="1355700"/>
            <a:ext cx="2370350" cy="104775"/>
          </a:xfrm>
          <a:prstGeom prst="rect">
            <a:avLst/>
          </a:prstGeom>
          <a:noFill/>
          <a:ln>
            <a:noFill/>
          </a:ln>
        </p:spPr>
      </p:pic>
      <p:pic>
        <p:nvPicPr>
          <p:cNvPr id="167" name="Google Shape;167;p26"/>
          <p:cNvPicPr preferRelativeResize="0"/>
          <p:nvPr/>
        </p:nvPicPr>
        <p:blipFill>
          <a:blip r:embed="rId7">
            <a:alphaModFix/>
          </a:blip>
          <a:stretch>
            <a:fillRect/>
          </a:stretch>
        </p:blipFill>
        <p:spPr>
          <a:xfrm flipH="1">
            <a:off x="5560388" y="1355688"/>
            <a:ext cx="1715825" cy="104775"/>
          </a:xfrm>
          <a:prstGeom prst="rect">
            <a:avLst/>
          </a:prstGeom>
          <a:noFill/>
          <a:ln>
            <a:noFill/>
          </a:ln>
        </p:spPr>
      </p:pic>
      <p:sp>
        <p:nvSpPr>
          <p:cNvPr id="168" name="Google Shape;168;p26"/>
          <p:cNvSpPr txBox="1"/>
          <p:nvPr/>
        </p:nvSpPr>
        <p:spPr>
          <a:xfrm>
            <a:off x="865550" y="1777625"/>
            <a:ext cx="138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Amazon API Gateway</a:t>
            </a:r>
            <a:endParaRPr/>
          </a:p>
        </p:txBody>
      </p:sp>
      <p:sp>
        <p:nvSpPr>
          <p:cNvPr id="169" name="Google Shape;169;p26"/>
          <p:cNvSpPr txBox="1"/>
          <p:nvPr/>
        </p:nvSpPr>
        <p:spPr>
          <a:xfrm>
            <a:off x="2282150" y="1532825"/>
            <a:ext cx="17157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document fields and tables to get data from</a:t>
            </a:r>
            <a:endParaRPr/>
          </a:p>
        </p:txBody>
      </p:sp>
      <p:sp>
        <p:nvSpPr>
          <p:cNvPr id="170" name="Google Shape;170;p26"/>
          <p:cNvSpPr txBox="1"/>
          <p:nvPr/>
        </p:nvSpPr>
        <p:spPr>
          <a:xfrm>
            <a:off x="4072375" y="1867213"/>
            <a:ext cx="16128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AWS Lambda function to query data from ITPP</a:t>
            </a:r>
            <a:endParaRPr/>
          </a:p>
        </p:txBody>
      </p:sp>
      <p:sp>
        <p:nvSpPr>
          <p:cNvPr id="171" name="Google Shape;171;p26"/>
          <p:cNvSpPr txBox="1"/>
          <p:nvPr/>
        </p:nvSpPr>
        <p:spPr>
          <a:xfrm>
            <a:off x="7161500" y="1831825"/>
            <a:ext cx="1385400" cy="2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ITPP on PostgreSQL RDS Instance</a:t>
            </a:r>
            <a:endParaRPr/>
          </a:p>
        </p:txBody>
      </p:sp>
      <p:sp>
        <p:nvSpPr>
          <p:cNvPr id="172" name="Google Shape;172;p26"/>
          <p:cNvSpPr txBox="1"/>
          <p:nvPr/>
        </p:nvSpPr>
        <p:spPr>
          <a:xfrm>
            <a:off x="551050" y="3583500"/>
            <a:ext cx="7832400" cy="15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Here we describe an API call to get data from the ITPP database. The user makes a GET call to the Amazon API Gateway with an attached JSON file containing fields requested, and from which tables. The AWS Lambda function queries the ITPP database, and returns a JSON document to the user containing the requested data. Can be used by user when requesting data, or by SageMaker to request training data when building models.</a:t>
            </a:r>
            <a:endParaRPr/>
          </a:p>
        </p:txBody>
      </p:sp>
      <p:cxnSp>
        <p:nvCxnSpPr>
          <p:cNvPr id="173" name="Google Shape;173;p26"/>
          <p:cNvCxnSpPr/>
          <p:nvPr/>
        </p:nvCxnSpPr>
        <p:spPr>
          <a:xfrm rot="10800000">
            <a:off x="1551225" y="2530150"/>
            <a:ext cx="2700300" cy="11100"/>
          </a:xfrm>
          <a:prstGeom prst="straightConnector1">
            <a:avLst/>
          </a:prstGeom>
          <a:noFill/>
          <a:ln cap="flat" cmpd="sng" w="9525">
            <a:solidFill>
              <a:schemeClr val="dk2"/>
            </a:solidFill>
            <a:prstDash val="solid"/>
            <a:round/>
            <a:headEnd len="med" w="med" type="none"/>
            <a:tailEnd len="med" w="med" type="triangle"/>
          </a:ln>
        </p:spPr>
      </p:cxnSp>
      <p:pic>
        <p:nvPicPr>
          <p:cNvPr id="174" name="Google Shape;174;p26"/>
          <p:cNvPicPr preferRelativeResize="0"/>
          <p:nvPr/>
        </p:nvPicPr>
        <p:blipFill>
          <a:blip r:embed="rId6">
            <a:alphaModFix/>
          </a:blip>
          <a:stretch>
            <a:fillRect/>
          </a:stretch>
        </p:blipFill>
        <p:spPr>
          <a:xfrm>
            <a:off x="2696225" y="2593963"/>
            <a:ext cx="352425" cy="352425"/>
          </a:xfrm>
          <a:prstGeom prst="rect">
            <a:avLst/>
          </a:prstGeom>
          <a:noFill/>
          <a:ln>
            <a:noFill/>
          </a:ln>
        </p:spPr>
      </p:pic>
      <p:sp>
        <p:nvSpPr>
          <p:cNvPr id="175" name="Google Shape;175;p26"/>
          <p:cNvSpPr txBox="1"/>
          <p:nvPr/>
        </p:nvSpPr>
        <p:spPr>
          <a:xfrm>
            <a:off x="1598324" y="2897325"/>
            <a:ext cx="29109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document containing requested data</a:t>
            </a:r>
            <a:endParaRPr/>
          </a:p>
        </p:txBody>
      </p:sp>
      <p:pic>
        <p:nvPicPr>
          <p:cNvPr id="176" name="Google Shape;176;p26"/>
          <p:cNvPicPr preferRelativeResize="0"/>
          <p:nvPr/>
        </p:nvPicPr>
        <p:blipFill>
          <a:blip r:embed="rId8">
            <a:alphaModFix/>
          </a:blip>
          <a:stretch>
            <a:fillRect/>
          </a:stretch>
        </p:blipFill>
        <p:spPr>
          <a:xfrm>
            <a:off x="185100" y="2530138"/>
            <a:ext cx="739100" cy="739100"/>
          </a:xfrm>
          <a:prstGeom prst="rect">
            <a:avLst/>
          </a:prstGeom>
          <a:noFill/>
          <a:ln>
            <a:noFill/>
          </a:ln>
        </p:spPr>
      </p:pic>
      <p:cxnSp>
        <p:nvCxnSpPr>
          <p:cNvPr id="177" name="Google Shape;177;p26"/>
          <p:cNvCxnSpPr/>
          <p:nvPr/>
        </p:nvCxnSpPr>
        <p:spPr>
          <a:xfrm flipH="1">
            <a:off x="742000" y="2126700"/>
            <a:ext cx="218100" cy="2892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26"/>
          <p:cNvSpPr txBox="1"/>
          <p:nvPr/>
        </p:nvSpPr>
        <p:spPr>
          <a:xfrm>
            <a:off x="102050" y="1902250"/>
            <a:ext cx="7635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Log activity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7"/>
          <p:cNvPicPr preferRelativeResize="0"/>
          <p:nvPr/>
        </p:nvPicPr>
        <p:blipFill>
          <a:blip r:embed="rId3">
            <a:alphaModFix/>
          </a:blip>
          <a:stretch>
            <a:fillRect/>
          </a:stretch>
        </p:blipFill>
        <p:spPr>
          <a:xfrm>
            <a:off x="0" y="0"/>
            <a:ext cx="9144000" cy="521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nvSpPr>
        <p:spPr>
          <a:xfrm>
            <a:off x="786400" y="2119575"/>
            <a:ext cx="6995700" cy="5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Implementation Details</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167275"/>
            <a:ext cx="8520600" cy="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VPCs AZs and Subnets</a:t>
            </a:r>
            <a:endParaRPr b="1"/>
          </a:p>
        </p:txBody>
      </p:sp>
      <p:sp>
        <p:nvSpPr>
          <p:cNvPr id="194" name="Google Shape;19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architecture, we have three VPCs (dev, test, and prod). We assume that most of the users are located in the USA east coast, hence a prod environment in us-east-2 would reduce the latency of serving requests.</a:t>
            </a:r>
            <a:endParaRPr/>
          </a:p>
          <a:p>
            <a:pPr indent="-342900" lvl="0" marL="457200" rtl="0" algn="l">
              <a:spcBef>
                <a:spcPts val="0"/>
              </a:spcBef>
              <a:spcAft>
                <a:spcPts val="0"/>
              </a:spcAft>
              <a:buSzPts val="1800"/>
              <a:buChar char="●"/>
            </a:pPr>
            <a:r>
              <a:rPr lang="en"/>
              <a:t>For higher </a:t>
            </a:r>
            <a:r>
              <a:rPr lang="en"/>
              <a:t>availability</a:t>
            </a:r>
            <a:r>
              <a:rPr lang="en"/>
              <a:t>, each VPC has two </a:t>
            </a:r>
            <a:r>
              <a:rPr lang="en"/>
              <a:t>availability</a:t>
            </a:r>
            <a:r>
              <a:rPr lang="en"/>
              <a:t> zones (1a and 1b) </a:t>
            </a:r>
            <a:endParaRPr/>
          </a:p>
          <a:p>
            <a:pPr indent="-342900" lvl="0" marL="457200" rtl="0" algn="l">
              <a:spcBef>
                <a:spcPts val="0"/>
              </a:spcBef>
              <a:spcAft>
                <a:spcPts val="0"/>
              </a:spcAft>
              <a:buSzPts val="1800"/>
              <a:buChar char="●"/>
            </a:pPr>
            <a:r>
              <a:rPr lang="en"/>
              <a:t>There are 3 subnets per </a:t>
            </a:r>
            <a:r>
              <a:rPr lang="en"/>
              <a:t>availability zone. </a:t>
            </a:r>
            <a:endParaRPr/>
          </a:p>
          <a:p>
            <a:pPr indent="-317500" lvl="1" marL="914400" rtl="0" algn="l">
              <a:spcBef>
                <a:spcPts val="0"/>
              </a:spcBef>
              <a:spcAft>
                <a:spcPts val="0"/>
              </a:spcAft>
              <a:buSzPts val="1400"/>
              <a:buChar char="○"/>
            </a:pPr>
            <a:r>
              <a:rPr lang="en"/>
              <a:t>Public subnet - To allow traffic from the internet. Also contains NAT gateway.</a:t>
            </a:r>
            <a:endParaRPr/>
          </a:p>
          <a:p>
            <a:pPr indent="-317500" lvl="1" marL="914400" rtl="0" algn="l">
              <a:spcBef>
                <a:spcPts val="0"/>
              </a:spcBef>
              <a:spcAft>
                <a:spcPts val="0"/>
              </a:spcAft>
              <a:buSzPts val="1400"/>
              <a:buChar char="○"/>
            </a:pPr>
            <a:r>
              <a:rPr lang="en"/>
              <a:t>Private subnet - All the non db components will be present in this subnet</a:t>
            </a:r>
            <a:endParaRPr/>
          </a:p>
          <a:p>
            <a:pPr indent="-317500" lvl="1" marL="914400" rtl="0" algn="l">
              <a:spcBef>
                <a:spcPts val="0"/>
              </a:spcBef>
              <a:spcAft>
                <a:spcPts val="0"/>
              </a:spcAft>
              <a:buSzPts val="1400"/>
              <a:buChar char="○"/>
            </a:pPr>
            <a:r>
              <a:rPr lang="en"/>
              <a:t>Private Subnet - The db components such as RDS and S3 would be present in this subnet.</a:t>
            </a:r>
            <a:endParaRPr/>
          </a:p>
          <a:p>
            <a:pPr indent="-342900" lvl="0" marL="457200" rtl="0" algn="l">
              <a:spcBef>
                <a:spcPts val="0"/>
              </a:spcBef>
              <a:spcAft>
                <a:spcPts val="0"/>
              </a:spcAft>
              <a:buSzPts val="1800"/>
              <a:buChar char="●"/>
            </a:pPr>
            <a:r>
              <a:rPr lang="en"/>
              <a:t>We will secure our subnets using NACLs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15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VPC and Subnets</a:t>
            </a:r>
            <a:endParaRPr b="1"/>
          </a:p>
        </p:txBody>
      </p:sp>
      <p:graphicFrame>
        <p:nvGraphicFramePr>
          <p:cNvPr id="200" name="Google Shape;200;p30"/>
          <p:cNvGraphicFramePr/>
          <p:nvPr/>
        </p:nvGraphicFramePr>
        <p:xfrm>
          <a:off x="472800" y="1119250"/>
          <a:ext cx="3000000" cy="3000000"/>
        </p:xfrm>
        <a:graphic>
          <a:graphicData uri="http://schemas.openxmlformats.org/drawingml/2006/table">
            <a:tbl>
              <a:tblPr>
                <a:noFill/>
                <a:tableStyleId>{435B369B-1AFF-4E1B-9EFE-A1961CAD3F44}</a:tableStyleId>
              </a:tblPr>
              <a:tblGrid>
                <a:gridCol w="1531275"/>
                <a:gridCol w="1531275"/>
                <a:gridCol w="1531275"/>
                <a:gridCol w="1531275"/>
                <a:gridCol w="1531275"/>
              </a:tblGrid>
              <a:tr h="550875">
                <a:tc>
                  <a:txBody>
                    <a:bodyPr/>
                    <a:lstStyle/>
                    <a:p>
                      <a:pPr indent="0" lvl="0" marL="0" rtl="0" algn="l">
                        <a:spcBef>
                          <a:spcPts val="0"/>
                        </a:spcBef>
                        <a:spcAft>
                          <a:spcPts val="0"/>
                        </a:spcAft>
                        <a:buNone/>
                      </a:pPr>
                      <a:r>
                        <a:rPr b="1" lang="en" sz="1800">
                          <a:solidFill>
                            <a:srgbClr val="FFFFFF"/>
                          </a:solidFill>
                        </a:rPr>
                        <a:t>VPC</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Region</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Purpose</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AZs</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CIDR Range</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43C0C"/>
                    </a:solidFill>
                  </a:tcPr>
                </a:tc>
              </a:tr>
              <a:tr h="973750">
                <a:tc>
                  <a:txBody>
                    <a:bodyPr/>
                    <a:lstStyle/>
                    <a:p>
                      <a:pPr indent="0" lvl="0" marL="0" rtl="0" algn="l">
                        <a:spcBef>
                          <a:spcPts val="0"/>
                        </a:spcBef>
                        <a:spcAft>
                          <a:spcPts val="0"/>
                        </a:spcAft>
                        <a:buNone/>
                      </a:pPr>
                      <a:r>
                        <a:rPr b="1" lang="en" sz="1800">
                          <a:solidFill>
                            <a:srgbClr val="FFFFFF"/>
                          </a:solidFill>
                        </a:rPr>
                        <a:t>1</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lang="en"/>
                        <a:t>US West (Oregon) us-west-2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Dev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1a,1b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10.0.0.0/16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73750">
                <a:tc>
                  <a:txBody>
                    <a:bodyPr/>
                    <a:lstStyle/>
                    <a:p>
                      <a:pPr indent="0" lvl="0" marL="0" rtl="0" algn="l">
                        <a:spcBef>
                          <a:spcPts val="0"/>
                        </a:spcBef>
                        <a:spcAft>
                          <a:spcPts val="0"/>
                        </a:spcAft>
                        <a:buNone/>
                      </a:pPr>
                      <a:r>
                        <a:rPr b="1" lang="en" sz="1800">
                          <a:solidFill>
                            <a:srgbClr val="FFFFFF"/>
                          </a:solidFill>
                        </a:rPr>
                        <a:t>2</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lang="en"/>
                        <a:t>US East(N Virginia)</a:t>
                      </a:r>
                      <a:endParaRPr/>
                    </a:p>
                    <a:p>
                      <a:pPr indent="0" lvl="0" marL="0" rtl="0" algn="l">
                        <a:spcBef>
                          <a:spcPts val="0"/>
                        </a:spcBef>
                        <a:spcAft>
                          <a:spcPts val="0"/>
                        </a:spcAft>
                        <a:buNone/>
                      </a:pPr>
                      <a:r>
                        <a:rPr lang="en"/>
                        <a:t>us-east-1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1a,1b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a:solidFill>
                            <a:srgbClr val="000000"/>
                          </a:solidFill>
                        </a:rPr>
                        <a:t>10.0.0.0/16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2300">
                <a:tc>
                  <a:txBody>
                    <a:bodyPr/>
                    <a:lstStyle/>
                    <a:p>
                      <a:pPr indent="0" lvl="0" marL="0" rtl="0" algn="l">
                        <a:spcBef>
                          <a:spcPts val="0"/>
                        </a:spcBef>
                        <a:spcAft>
                          <a:spcPts val="0"/>
                        </a:spcAft>
                        <a:buNone/>
                      </a:pPr>
                      <a:r>
                        <a:rPr b="1" lang="en" sz="1800">
                          <a:solidFill>
                            <a:srgbClr val="FFFFFF"/>
                          </a:solidFill>
                        </a:rPr>
                        <a:t>3</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lang="en"/>
                        <a:t>US East(Ohio) us-east-2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Prod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1a,1b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a:solidFill>
                            <a:srgbClr val="000000"/>
                          </a:solidFill>
                        </a:rPr>
                        <a:t>10.0.0.0/16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15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00000"/>
                </a:solidFill>
              </a:rPr>
              <a:t>Dev VPC</a:t>
            </a:r>
            <a:endParaRPr b="1">
              <a:solidFill>
                <a:srgbClr val="000000"/>
              </a:solidFill>
            </a:endParaRPr>
          </a:p>
        </p:txBody>
      </p:sp>
      <p:graphicFrame>
        <p:nvGraphicFramePr>
          <p:cNvPr id="206" name="Google Shape;206;p31"/>
          <p:cNvGraphicFramePr/>
          <p:nvPr/>
        </p:nvGraphicFramePr>
        <p:xfrm>
          <a:off x="952500" y="1018650"/>
          <a:ext cx="3000000" cy="3000000"/>
        </p:xfrm>
        <a:graphic>
          <a:graphicData uri="http://schemas.openxmlformats.org/drawingml/2006/table">
            <a:tbl>
              <a:tblPr>
                <a:noFill/>
                <a:tableStyleId>{435B369B-1AFF-4E1B-9EFE-A1961CAD3F44}</a:tableStyleId>
              </a:tblPr>
              <a:tblGrid>
                <a:gridCol w="1447800"/>
                <a:gridCol w="1447800"/>
                <a:gridCol w="1447800"/>
                <a:gridCol w="1447800"/>
                <a:gridCol w="1447800"/>
              </a:tblGrid>
              <a:tr h="866125">
                <a:tc>
                  <a:txBody>
                    <a:bodyPr/>
                    <a:lstStyle/>
                    <a:p>
                      <a:pPr indent="0" lvl="0" marL="0" rtl="0" algn="l">
                        <a:spcBef>
                          <a:spcPts val="0"/>
                        </a:spcBef>
                        <a:spcAft>
                          <a:spcPts val="0"/>
                        </a:spcAft>
                        <a:buNone/>
                      </a:pPr>
                      <a:r>
                        <a:rPr b="1" lang="en" sz="1800">
                          <a:solidFill>
                            <a:srgbClr val="FFFFFF"/>
                          </a:solidFill>
                        </a:rPr>
                        <a:t>Subnet Name</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VPC</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Subnet Type</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AZ</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Subnet Address</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r>
              <a:tr h="477975">
                <a:tc>
                  <a:txBody>
                    <a:bodyPr/>
                    <a:lstStyle/>
                    <a:p>
                      <a:pPr indent="0" lvl="0" marL="0" rtl="0" algn="l">
                        <a:lnSpc>
                          <a:spcPct val="115000"/>
                        </a:lnSpc>
                        <a:spcBef>
                          <a:spcPts val="0"/>
                        </a:spcBef>
                        <a:spcAft>
                          <a:spcPts val="0"/>
                        </a:spcAft>
                        <a:buNone/>
                      </a:pPr>
                      <a:r>
                        <a:rPr lang="en" sz="1600"/>
                        <a:t>Public-1</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#1</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Public</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1a</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10.0.1.0/24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77975">
                <a:tc>
                  <a:txBody>
                    <a:bodyPr/>
                    <a:lstStyle/>
                    <a:p>
                      <a:pPr indent="0" lvl="0" marL="0" rtl="0" algn="l">
                        <a:lnSpc>
                          <a:spcPct val="115000"/>
                        </a:lnSpc>
                        <a:spcBef>
                          <a:spcPts val="0"/>
                        </a:spcBef>
                        <a:spcAft>
                          <a:spcPts val="0"/>
                        </a:spcAft>
                        <a:buNone/>
                      </a:pPr>
                      <a:r>
                        <a:rPr lang="en" sz="1600"/>
                        <a:t>Public-2</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#1</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Public</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1b</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10.0.2.0/24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77975">
                <a:tc>
                  <a:txBody>
                    <a:bodyPr/>
                    <a:lstStyle/>
                    <a:p>
                      <a:pPr indent="0" lvl="0" marL="0" rtl="0" algn="l">
                        <a:lnSpc>
                          <a:spcPct val="115000"/>
                        </a:lnSpc>
                        <a:spcBef>
                          <a:spcPts val="0"/>
                        </a:spcBef>
                        <a:spcAft>
                          <a:spcPts val="0"/>
                        </a:spcAft>
                        <a:buNone/>
                      </a:pPr>
                      <a:r>
                        <a:rPr lang="en" sz="1600"/>
                        <a:t>Private-1</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#1</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1a</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10.0.3.0/24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77975">
                <a:tc>
                  <a:txBody>
                    <a:bodyPr/>
                    <a:lstStyle/>
                    <a:p>
                      <a:pPr indent="0" lvl="0" marL="0" rtl="0" algn="l">
                        <a:lnSpc>
                          <a:spcPct val="115000"/>
                        </a:lnSpc>
                        <a:spcBef>
                          <a:spcPts val="0"/>
                        </a:spcBef>
                        <a:spcAft>
                          <a:spcPts val="0"/>
                        </a:spcAft>
                        <a:buNone/>
                      </a:pPr>
                      <a:r>
                        <a:rPr lang="en" sz="1600"/>
                        <a:t>Private-2</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#1</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1b</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10.0.4.0/24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77975">
                <a:tc>
                  <a:txBody>
                    <a:bodyPr/>
                    <a:lstStyle/>
                    <a:p>
                      <a:pPr indent="0" lvl="0" marL="0" rtl="0" algn="l">
                        <a:lnSpc>
                          <a:spcPct val="115000"/>
                        </a:lnSpc>
                        <a:spcBef>
                          <a:spcPts val="0"/>
                        </a:spcBef>
                        <a:spcAft>
                          <a:spcPts val="0"/>
                        </a:spcAft>
                        <a:buNone/>
                      </a:pPr>
                      <a:r>
                        <a:rPr lang="en" sz="1600"/>
                        <a:t>Private-db-1</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#1</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1a</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10.0.5.0/24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77975">
                <a:tc>
                  <a:txBody>
                    <a:bodyPr/>
                    <a:lstStyle/>
                    <a:p>
                      <a:pPr indent="0" lvl="0" marL="0" rtl="0" algn="l">
                        <a:lnSpc>
                          <a:spcPct val="115000"/>
                        </a:lnSpc>
                        <a:spcBef>
                          <a:spcPts val="0"/>
                        </a:spcBef>
                        <a:spcAft>
                          <a:spcPts val="0"/>
                        </a:spcAft>
                        <a:buNone/>
                      </a:pPr>
                      <a:r>
                        <a:rPr lang="en" sz="1600"/>
                        <a:t>Private-db-2</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#1</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1b</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10.0.6.0/24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786400" y="2119575"/>
            <a:ext cx="6995700" cy="5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Architecture </a:t>
            </a:r>
            <a:r>
              <a:rPr b="1" lang="en" sz="3000"/>
              <a:t>Details</a:t>
            </a:r>
            <a:endParaRPr b="1"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15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000000"/>
                </a:solidFill>
              </a:rPr>
              <a:t>Test </a:t>
            </a:r>
            <a:r>
              <a:rPr b="1" lang="en" sz="2400">
                <a:solidFill>
                  <a:srgbClr val="000000"/>
                </a:solidFill>
              </a:rPr>
              <a:t>VPC</a:t>
            </a:r>
            <a:endParaRPr b="1" sz="2400">
              <a:solidFill>
                <a:srgbClr val="000000"/>
              </a:solidFill>
            </a:endParaRPr>
          </a:p>
        </p:txBody>
      </p:sp>
      <p:graphicFrame>
        <p:nvGraphicFramePr>
          <p:cNvPr id="212" name="Google Shape;212;p32"/>
          <p:cNvGraphicFramePr/>
          <p:nvPr/>
        </p:nvGraphicFramePr>
        <p:xfrm>
          <a:off x="952500" y="1082500"/>
          <a:ext cx="3000000" cy="3000000"/>
        </p:xfrm>
        <a:graphic>
          <a:graphicData uri="http://schemas.openxmlformats.org/drawingml/2006/table">
            <a:tbl>
              <a:tblPr>
                <a:noFill/>
                <a:tableStyleId>{435B369B-1AFF-4E1B-9EFE-A1961CAD3F44}</a:tableStyleId>
              </a:tblPr>
              <a:tblGrid>
                <a:gridCol w="1447800"/>
                <a:gridCol w="1447800"/>
                <a:gridCol w="1447800"/>
                <a:gridCol w="1447800"/>
                <a:gridCol w="1447800"/>
              </a:tblGrid>
              <a:tr h="828700">
                <a:tc>
                  <a:txBody>
                    <a:bodyPr/>
                    <a:lstStyle/>
                    <a:p>
                      <a:pPr indent="0" lvl="0" marL="0" rtl="0" algn="l">
                        <a:spcBef>
                          <a:spcPts val="0"/>
                        </a:spcBef>
                        <a:spcAft>
                          <a:spcPts val="0"/>
                        </a:spcAft>
                        <a:buNone/>
                      </a:pPr>
                      <a:r>
                        <a:rPr b="1" lang="en" sz="1800">
                          <a:solidFill>
                            <a:srgbClr val="FFFFFF"/>
                          </a:solidFill>
                        </a:rPr>
                        <a:t>Subnet Name</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VPC</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Subnet Type</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AZ</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Subnet Address</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r>
              <a:tr h="457325">
                <a:tc>
                  <a:txBody>
                    <a:bodyPr/>
                    <a:lstStyle/>
                    <a:p>
                      <a:pPr indent="0" lvl="0" marL="0" rtl="0" algn="l">
                        <a:lnSpc>
                          <a:spcPct val="115000"/>
                        </a:lnSpc>
                        <a:spcBef>
                          <a:spcPts val="0"/>
                        </a:spcBef>
                        <a:spcAft>
                          <a:spcPts val="0"/>
                        </a:spcAft>
                        <a:buNone/>
                      </a:pPr>
                      <a:r>
                        <a:rPr lang="en" sz="1600"/>
                        <a:t>Public-1</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#2</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Public</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1a</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10.0.1.0/24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7325">
                <a:tc>
                  <a:txBody>
                    <a:bodyPr/>
                    <a:lstStyle/>
                    <a:p>
                      <a:pPr indent="0" lvl="0" marL="0" rtl="0" algn="l">
                        <a:lnSpc>
                          <a:spcPct val="115000"/>
                        </a:lnSpc>
                        <a:spcBef>
                          <a:spcPts val="0"/>
                        </a:spcBef>
                        <a:spcAft>
                          <a:spcPts val="0"/>
                        </a:spcAft>
                        <a:buNone/>
                      </a:pPr>
                      <a:r>
                        <a:rPr lang="en" sz="1600"/>
                        <a:t>Public-2</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#2</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chemeClr val="dk1"/>
                          </a:solidFill>
                        </a:rPr>
                        <a:t>Public</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1b</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10.0.2.0/24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7325">
                <a:tc>
                  <a:txBody>
                    <a:bodyPr/>
                    <a:lstStyle/>
                    <a:p>
                      <a:pPr indent="0" lvl="0" marL="0" rtl="0" algn="l">
                        <a:lnSpc>
                          <a:spcPct val="115000"/>
                        </a:lnSpc>
                        <a:spcBef>
                          <a:spcPts val="0"/>
                        </a:spcBef>
                        <a:spcAft>
                          <a:spcPts val="0"/>
                        </a:spcAft>
                        <a:buNone/>
                      </a:pPr>
                      <a:r>
                        <a:rPr lang="en" sz="1600"/>
                        <a:t>Private-1</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#2</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1a</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10.0.3.0/24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7325">
                <a:tc>
                  <a:txBody>
                    <a:bodyPr/>
                    <a:lstStyle/>
                    <a:p>
                      <a:pPr indent="0" lvl="0" marL="0" rtl="0" algn="l">
                        <a:lnSpc>
                          <a:spcPct val="115000"/>
                        </a:lnSpc>
                        <a:spcBef>
                          <a:spcPts val="0"/>
                        </a:spcBef>
                        <a:spcAft>
                          <a:spcPts val="0"/>
                        </a:spcAft>
                        <a:buNone/>
                      </a:pPr>
                      <a:r>
                        <a:rPr lang="en" sz="1600"/>
                        <a:t>Private-2</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#2</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1b</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10.0.4.0/24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7325">
                <a:tc>
                  <a:txBody>
                    <a:bodyPr/>
                    <a:lstStyle/>
                    <a:p>
                      <a:pPr indent="0" lvl="0" marL="0" rtl="0" algn="l">
                        <a:lnSpc>
                          <a:spcPct val="115000"/>
                        </a:lnSpc>
                        <a:spcBef>
                          <a:spcPts val="0"/>
                        </a:spcBef>
                        <a:spcAft>
                          <a:spcPts val="0"/>
                        </a:spcAft>
                        <a:buNone/>
                      </a:pPr>
                      <a:r>
                        <a:rPr lang="en" sz="1600"/>
                        <a:t>Private-db-1</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#2</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1a</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10.0.5.0/24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7325">
                <a:tc>
                  <a:txBody>
                    <a:bodyPr/>
                    <a:lstStyle/>
                    <a:p>
                      <a:pPr indent="0" lvl="0" marL="0" rtl="0" algn="l">
                        <a:lnSpc>
                          <a:spcPct val="115000"/>
                        </a:lnSpc>
                        <a:spcBef>
                          <a:spcPts val="0"/>
                        </a:spcBef>
                        <a:spcAft>
                          <a:spcPts val="0"/>
                        </a:spcAft>
                        <a:buNone/>
                      </a:pPr>
                      <a:r>
                        <a:rPr lang="en" sz="1600"/>
                        <a:t>Private-db-2</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#2</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1b</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10.0.6.0/24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15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Prod </a:t>
            </a:r>
            <a:r>
              <a:rPr b="1" lang="en">
                <a:solidFill>
                  <a:srgbClr val="000000"/>
                </a:solidFill>
              </a:rPr>
              <a:t>VPC</a:t>
            </a:r>
            <a:endParaRPr b="1">
              <a:solidFill>
                <a:srgbClr val="000000"/>
              </a:solidFill>
            </a:endParaRPr>
          </a:p>
        </p:txBody>
      </p:sp>
      <p:graphicFrame>
        <p:nvGraphicFramePr>
          <p:cNvPr id="218" name="Google Shape;218;p33"/>
          <p:cNvGraphicFramePr/>
          <p:nvPr/>
        </p:nvGraphicFramePr>
        <p:xfrm>
          <a:off x="952500" y="1008275"/>
          <a:ext cx="3000000" cy="3000000"/>
        </p:xfrm>
        <a:graphic>
          <a:graphicData uri="http://schemas.openxmlformats.org/drawingml/2006/table">
            <a:tbl>
              <a:tblPr>
                <a:noFill/>
                <a:tableStyleId>{435B369B-1AFF-4E1B-9EFE-A1961CAD3F44}</a:tableStyleId>
              </a:tblPr>
              <a:tblGrid>
                <a:gridCol w="1447800"/>
                <a:gridCol w="1447800"/>
                <a:gridCol w="1447800"/>
                <a:gridCol w="1447800"/>
                <a:gridCol w="1447800"/>
              </a:tblGrid>
              <a:tr h="803875">
                <a:tc>
                  <a:txBody>
                    <a:bodyPr/>
                    <a:lstStyle/>
                    <a:p>
                      <a:pPr indent="0" lvl="0" marL="0" rtl="0" algn="l">
                        <a:spcBef>
                          <a:spcPts val="0"/>
                        </a:spcBef>
                        <a:spcAft>
                          <a:spcPts val="0"/>
                        </a:spcAft>
                        <a:buNone/>
                      </a:pPr>
                      <a:r>
                        <a:rPr b="1" lang="en" sz="1800">
                          <a:solidFill>
                            <a:srgbClr val="FFFFFF"/>
                          </a:solidFill>
                        </a:rPr>
                        <a:t>Subnet Name</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VPC</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Subnet Type</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AZ</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c>
                  <a:txBody>
                    <a:bodyPr/>
                    <a:lstStyle/>
                    <a:p>
                      <a:pPr indent="0" lvl="0" marL="0" rtl="0" algn="l">
                        <a:spcBef>
                          <a:spcPts val="0"/>
                        </a:spcBef>
                        <a:spcAft>
                          <a:spcPts val="0"/>
                        </a:spcAft>
                        <a:buNone/>
                      </a:pPr>
                      <a:r>
                        <a:rPr b="1" lang="en" sz="1800">
                          <a:solidFill>
                            <a:srgbClr val="FFFFFF"/>
                          </a:solidFill>
                        </a:rPr>
                        <a:t>Subnet Address</a:t>
                      </a:r>
                      <a:endParaRPr b="1"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2575">
                      <a:solidFill>
                        <a:srgbClr val="000000"/>
                      </a:solidFill>
                      <a:prstDash val="solid"/>
                      <a:round/>
                      <a:headEnd len="sm" w="sm" type="none"/>
                      <a:tailEnd len="sm" w="sm" type="none"/>
                    </a:lnB>
                    <a:solidFill>
                      <a:srgbClr val="843C0C"/>
                    </a:solidFill>
                  </a:tcPr>
                </a:tc>
              </a:tr>
              <a:tr h="443625">
                <a:tc>
                  <a:txBody>
                    <a:bodyPr/>
                    <a:lstStyle/>
                    <a:p>
                      <a:pPr indent="0" lvl="0" marL="0" rtl="0" algn="l">
                        <a:lnSpc>
                          <a:spcPct val="115000"/>
                        </a:lnSpc>
                        <a:spcBef>
                          <a:spcPts val="0"/>
                        </a:spcBef>
                        <a:spcAft>
                          <a:spcPts val="0"/>
                        </a:spcAft>
                        <a:buNone/>
                      </a:pPr>
                      <a:r>
                        <a:rPr lang="en" sz="1600"/>
                        <a:t>Public-1</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Public</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1a</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10.0.1.0/24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3625">
                <a:tc>
                  <a:txBody>
                    <a:bodyPr/>
                    <a:lstStyle/>
                    <a:p>
                      <a:pPr indent="0" lvl="0" marL="0" rtl="0" algn="l">
                        <a:lnSpc>
                          <a:spcPct val="115000"/>
                        </a:lnSpc>
                        <a:spcBef>
                          <a:spcPts val="0"/>
                        </a:spcBef>
                        <a:spcAft>
                          <a:spcPts val="0"/>
                        </a:spcAft>
                        <a:buNone/>
                      </a:pPr>
                      <a:r>
                        <a:rPr lang="en" sz="1600"/>
                        <a:t>Public-2</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chemeClr val="dk1"/>
                          </a:solidFill>
                        </a:rPr>
                        <a:t>Public</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1b</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10.0.2.0/24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3625">
                <a:tc>
                  <a:txBody>
                    <a:bodyPr/>
                    <a:lstStyle/>
                    <a:p>
                      <a:pPr indent="0" lvl="0" marL="0" rtl="0" algn="l">
                        <a:lnSpc>
                          <a:spcPct val="115000"/>
                        </a:lnSpc>
                        <a:spcBef>
                          <a:spcPts val="0"/>
                        </a:spcBef>
                        <a:spcAft>
                          <a:spcPts val="0"/>
                        </a:spcAft>
                        <a:buNone/>
                      </a:pPr>
                      <a:r>
                        <a:rPr lang="en" sz="1600"/>
                        <a:t>Private-1</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1a</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10.0.3.0/24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3625">
                <a:tc>
                  <a:txBody>
                    <a:bodyPr/>
                    <a:lstStyle/>
                    <a:p>
                      <a:pPr indent="0" lvl="0" marL="0" rtl="0" algn="l">
                        <a:lnSpc>
                          <a:spcPct val="115000"/>
                        </a:lnSpc>
                        <a:spcBef>
                          <a:spcPts val="0"/>
                        </a:spcBef>
                        <a:spcAft>
                          <a:spcPts val="0"/>
                        </a:spcAft>
                        <a:buNone/>
                      </a:pPr>
                      <a:r>
                        <a:rPr lang="en" sz="1600"/>
                        <a:t>Private-2</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1b</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10.0.4.0/24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3625">
                <a:tc>
                  <a:txBody>
                    <a:bodyPr/>
                    <a:lstStyle/>
                    <a:p>
                      <a:pPr indent="0" lvl="0" marL="0" rtl="0" algn="l">
                        <a:lnSpc>
                          <a:spcPct val="115000"/>
                        </a:lnSpc>
                        <a:spcBef>
                          <a:spcPts val="0"/>
                        </a:spcBef>
                        <a:spcAft>
                          <a:spcPts val="0"/>
                        </a:spcAft>
                        <a:buNone/>
                      </a:pPr>
                      <a:r>
                        <a:rPr lang="en" sz="1600"/>
                        <a:t>Private-db-1</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1a</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10.0.5.0/24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3625">
                <a:tc>
                  <a:txBody>
                    <a:bodyPr/>
                    <a:lstStyle/>
                    <a:p>
                      <a:pPr indent="0" lvl="0" marL="0" rtl="0" algn="l">
                        <a:lnSpc>
                          <a:spcPct val="115000"/>
                        </a:lnSpc>
                        <a:spcBef>
                          <a:spcPts val="0"/>
                        </a:spcBef>
                        <a:spcAft>
                          <a:spcPts val="0"/>
                        </a:spcAft>
                        <a:buNone/>
                      </a:pPr>
                      <a:r>
                        <a:rPr lang="en" sz="1600"/>
                        <a:t>Private-db-2</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a:t>
                      </a:r>
                      <a:endParaRPr sz="18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Private</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1b</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10.0.6.0/24</a:t>
                      </a:r>
                      <a:endParaRPr sz="1600"/>
                    </a:p>
                  </a:txBody>
                  <a:tcPr marT="45725" marB="45725" marR="91450" marL="91450">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221450" y="21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Load Balancer </a:t>
            </a:r>
            <a:endParaRPr/>
          </a:p>
        </p:txBody>
      </p:sp>
      <p:graphicFrame>
        <p:nvGraphicFramePr>
          <p:cNvPr id="224" name="Google Shape;224;p34"/>
          <p:cNvGraphicFramePr/>
          <p:nvPr/>
        </p:nvGraphicFramePr>
        <p:xfrm>
          <a:off x="311625" y="1400700"/>
          <a:ext cx="3000000" cy="3000000"/>
        </p:xfrm>
        <a:graphic>
          <a:graphicData uri="http://schemas.openxmlformats.org/drawingml/2006/table">
            <a:tbl>
              <a:tblPr>
                <a:noFill/>
                <a:tableStyleId>{435B369B-1AFF-4E1B-9EFE-A1961CAD3F44}</a:tableStyleId>
              </a:tblPr>
              <a:tblGrid>
                <a:gridCol w="1420100"/>
                <a:gridCol w="1420100"/>
                <a:gridCol w="1420100"/>
                <a:gridCol w="1420100"/>
                <a:gridCol w="1420100"/>
                <a:gridCol w="1420100"/>
              </a:tblGrid>
              <a:tr h="855425">
                <a:tc>
                  <a:txBody>
                    <a:bodyPr/>
                    <a:lstStyle/>
                    <a:p>
                      <a:pPr indent="0" lvl="0" marL="0" rtl="0" algn="ctr">
                        <a:lnSpc>
                          <a:spcPct val="115000"/>
                        </a:lnSpc>
                        <a:spcBef>
                          <a:spcPts val="0"/>
                        </a:spcBef>
                        <a:spcAft>
                          <a:spcPts val="0"/>
                        </a:spcAft>
                        <a:buNone/>
                      </a:pPr>
                      <a:r>
                        <a:rPr b="1" lang="en" sz="1800">
                          <a:solidFill>
                            <a:srgbClr val="FFFFFF"/>
                          </a:solidFill>
                        </a:rPr>
                        <a:t>Name</a:t>
                      </a:r>
                      <a:endParaRPr b="1" sz="1800">
                        <a:solidFill>
                          <a:srgbClr val="FFFFFF"/>
                        </a:solidFill>
                      </a:endParaRPr>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843C0C"/>
                    </a:solidFill>
                  </a:tcPr>
                </a:tc>
                <a:tc>
                  <a:txBody>
                    <a:bodyPr/>
                    <a:lstStyle/>
                    <a:p>
                      <a:pPr indent="0" lvl="0" marL="0" rtl="0" algn="ctr">
                        <a:lnSpc>
                          <a:spcPct val="115000"/>
                        </a:lnSpc>
                        <a:spcBef>
                          <a:spcPts val="0"/>
                        </a:spcBef>
                        <a:spcAft>
                          <a:spcPts val="0"/>
                        </a:spcAft>
                        <a:buNone/>
                      </a:pPr>
                      <a:r>
                        <a:rPr b="1" lang="en" sz="1800">
                          <a:solidFill>
                            <a:srgbClr val="FFFFFF"/>
                          </a:solidFill>
                        </a:rPr>
                        <a:t>External/Internal</a:t>
                      </a:r>
                      <a:endParaRPr b="1" sz="1800">
                        <a:solidFill>
                          <a:srgbClr val="FFFFFF"/>
                        </a:solidFill>
                      </a:endParaRPr>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843C0C"/>
                    </a:solidFill>
                  </a:tcPr>
                </a:tc>
                <a:tc>
                  <a:txBody>
                    <a:bodyPr/>
                    <a:lstStyle/>
                    <a:p>
                      <a:pPr indent="0" lvl="0" marL="0" rtl="0" algn="ctr">
                        <a:lnSpc>
                          <a:spcPct val="115000"/>
                        </a:lnSpc>
                        <a:spcBef>
                          <a:spcPts val="0"/>
                        </a:spcBef>
                        <a:spcAft>
                          <a:spcPts val="0"/>
                        </a:spcAft>
                        <a:buNone/>
                      </a:pPr>
                      <a:r>
                        <a:rPr b="1" lang="en" sz="1800">
                          <a:solidFill>
                            <a:srgbClr val="FFFFFF"/>
                          </a:solidFill>
                        </a:rPr>
                        <a:t>Subnets</a:t>
                      </a:r>
                      <a:endParaRPr b="1" sz="1800">
                        <a:solidFill>
                          <a:srgbClr val="FFFFFF"/>
                        </a:solidFill>
                      </a:endParaRPr>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843C0C"/>
                    </a:solidFill>
                  </a:tcPr>
                </a:tc>
                <a:tc>
                  <a:txBody>
                    <a:bodyPr/>
                    <a:lstStyle/>
                    <a:p>
                      <a:pPr indent="0" lvl="0" marL="0" rtl="0" algn="ctr">
                        <a:lnSpc>
                          <a:spcPct val="115000"/>
                        </a:lnSpc>
                        <a:spcBef>
                          <a:spcPts val="0"/>
                        </a:spcBef>
                        <a:spcAft>
                          <a:spcPts val="0"/>
                        </a:spcAft>
                        <a:buNone/>
                      </a:pPr>
                      <a:r>
                        <a:rPr b="1" lang="en" sz="1800">
                          <a:solidFill>
                            <a:srgbClr val="FFFFFF"/>
                          </a:solidFill>
                        </a:rPr>
                        <a:t>SG Name</a:t>
                      </a:r>
                      <a:endParaRPr b="1" sz="1800">
                        <a:solidFill>
                          <a:srgbClr val="FFFFFF"/>
                        </a:solidFill>
                      </a:endParaRPr>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843C0C"/>
                    </a:solidFill>
                  </a:tcPr>
                </a:tc>
                <a:tc>
                  <a:txBody>
                    <a:bodyPr/>
                    <a:lstStyle/>
                    <a:p>
                      <a:pPr indent="0" lvl="0" marL="0" rtl="0" algn="ctr">
                        <a:lnSpc>
                          <a:spcPct val="115000"/>
                        </a:lnSpc>
                        <a:spcBef>
                          <a:spcPts val="0"/>
                        </a:spcBef>
                        <a:spcAft>
                          <a:spcPts val="0"/>
                        </a:spcAft>
                        <a:buNone/>
                      </a:pPr>
                      <a:r>
                        <a:rPr b="1" lang="en" sz="1800">
                          <a:solidFill>
                            <a:srgbClr val="FFFFFF"/>
                          </a:solidFill>
                        </a:rPr>
                        <a:t>Rule</a:t>
                      </a:r>
                      <a:endParaRPr b="1" sz="1800">
                        <a:solidFill>
                          <a:srgbClr val="FFFFFF"/>
                        </a:solidFill>
                      </a:endParaRPr>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843C0C"/>
                    </a:solidFill>
                  </a:tcPr>
                </a:tc>
                <a:tc>
                  <a:txBody>
                    <a:bodyPr/>
                    <a:lstStyle/>
                    <a:p>
                      <a:pPr indent="0" lvl="0" marL="0" rtl="0" algn="ctr">
                        <a:lnSpc>
                          <a:spcPct val="115000"/>
                        </a:lnSpc>
                        <a:spcBef>
                          <a:spcPts val="0"/>
                        </a:spcBef>
                        <a:spcAft>
                          <a:spcPts val="0"/>
                        </a:spcAft>
                        <a:buNone/>
                      </a:pPr>
                      <a:r>
                        <a:rPr b="1" lang="en" sz="1800">
                          <a:solidFill>
                            <a:srgbClr val="FFFFFF"/>
                          </a:solidFill>
                        </a:rPr>
                        <a:t>Source</a:t>
                      </a:r>
                      <a:endParaRPr b="1" sz="1800">
                        <a:solidFill>
                          <a:srgbClr val="FFFFFF"/>
                        </a:solidFill>
                      </a:endParaRPr>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843C0C"/>
                    </a:solidFill>
                  </a:tcPr>
                </a:tc>
              </a:tr>
              <a:tr h="1635300">
                <a:tc>
                  <a:txBody>
                    <a:bodyPr/>
                    <a:lstStyle/>
                    <a:p>
                      <a:pPr indent="0" lvl="0" marL="0" rtl="0" algn="l">
                        <a:lnSpc>
                          <a:spcPct val="115000"/>
                        </a:lnSpc>
                        <a:spcBef>
                          <a:spcPts val="0"/>
                        </a:spcBef>
                        <a:spcAft>
                          <a:spcPts val="0"/>
                        </a:spcAft>
                        <a:buNone/>
                      </a:pPr>
                      <a:r>
                        <a:rPr lang="en" sz="1200"/>
                        <a:t>ext</a:t>
                      </a:r>
                      <a:r>
                        <a:rPr lang="en" sz="1200"/>
                        <a:t>-elb</a:t>
                      </a:r>
                      <a:endParaRPr sz="1200"/>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External</a:t>
                      </a:r>
                      <a:endParaRPr sz="1200"/>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P</a:t>
                      </a:r>
                      <a:r>
                        <a:rPr lang="en" sz="1200"/>
                        <a:t>ublic-1</a:t>
                      </a:r>
                      <a:endParaRPr sz="1200"/>
                    </a:p>
                    <a:p>
                      <a:pPr indent="0" lvl="0" marL="0" rtl="0" algn="l">
                        <a:lnSpc>
                          <a:spcPct val="115000"/>
                        </a:lnSpc>
                        <a:spcBef>
                          <a:spcPts val="0"/>
                        </a:spcBef>
                        <a:spcAft>
                          <a:spcPts val="0"/>
                        </a:spcAft>
                        <a:buNone/>
                      </a:pPr>
                      <a:r>
                        <a:rPr lang="en" sz="1200"/>
                        <a:t>Public-2</a:t>
                      </a:r>
                      <a:endParaRPr sz="1200"/>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ext-</a:t>
                      </a:r>
                      <a:r>
                        <a:rPr lang="en" sz="1200"/>
                        <a:t>elb-sg</a:t>
                      </a:r>
                      <a:endParaRPr sz="1200"/>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t>Inbound:</a:t>
                      </a:r>
                      <a:r>
                        <a:rPr lang="en" sz="1200"/>
                        <a:t> Allow TCP/http Port 80</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200"/>
                        <a:t>Outbound:</a:t>
                      </a:r>
                      <a:r>
                        <a:rPr lang="en" sz="1200">
                          <a:solidFill>
                            <a:srgbClr val="16191F"/>
                          </a:solidFill>
                          <a:highlight>
                            <a:srgbClr val="FFFFFF"/>
                          </a:highlight>
                          <a:latin typeface="Roboto"/>
                          <a:ea typeface="Roboto"/>
                          <a:cs typeface="Roboto"/>
                          <a:sym typeface="Roboto"/>
                        </a:rPr>
                        <a:t>Allow outbound traffic to the VPC CIDR on the ephemeral ports</a:t>
                      </a:r>
                      <a:endParaRPr sz="1200"/>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0.0.0.0/0(Any)</a:t>
                      </a:r>
                      <a:endParaRPr sz="1200"/>
                    </a:p>
                  </a:txBody>
                  <a:tcPr marT="45725" marB="45725" marR="91450" marL="91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18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rPr>
              <a:t>IAM - Roles </a:t>
            </a:r>
            <a:endParaRPr b="1" sz="2400">
              <a:solidFill>
                <a:srgbClr val="000000"/>
              </a:solidFill>
            </a:endParaRPr>
          </a:p>
        </p:txBody>
      </p:sp>
      <p:graphicFrame>
        <p:nvGraphicFramePr>
          <p:cNvPr id="230" name="Google Shape;230;p35"/>
          <p:cNvGraphicFramePr/>
          <p:nvPr/>
        </p:nvGraphicFramePr>
        <p:xfrm>
          <a:off x="90125" y="1086795"/>
          <a:ext cx="3000000" cy="3000000"/>
        </p:xfrm>
        <a:graphic>
          <a:graphicData uri="http://schemas.openxmlformats.org/drawingml/2006/table">
            <a:tbl>
              <a:tblPr>
                <a:noFill/>
                <a:tableStyleId>{435B369B-1AFF-4E1B-9EFE-A1961CAD3F44}</a:tableStyleId>
              </a:tblPr>
              <a:tblGrid>
                <a:gridCol w="1993925"/>
                <a:gridCol w="4344050"/>
                <a:gridCol w="2614750"/>
              </a:tblGrid>
              <a:tr h="376850">
                <a:tc>
                  <a:txBody>
                    <a:bodyPr/>
                    <a:lstStyle/>
                    <a:p>
                      <a:pPr indent="0" lvl="0" marL="0" rtl="0" algn="l">
                        <a:spcBef>
                          <a:spcPts val="0"/>
                        </a:spcBef>
                        <a:spcAft>
                          <a:spcPts val="0"/>
                        </a:spcAft>
                        <a:buNone/>
                      </a:pPr>
                      <a:r>
                        <a:rPr lang="en"/>
                        <a:t>Role</a:t>
                      </a:r>
                      <a:endParaRPr/>
                    </a:p>
                  </a:txBody>
                  <a:tcPr marT="91425" marB="91425" marR="91425" marL="91425"/>
                </a:tc>
                <a:tc>
                  <a:txBody>
                    <a:bodyPr/>
                    <a:lstStyle/>
                    <a:p>
                      <a:pPr indent="0" lvl="0" marL="0" rtl="0" algn="l">
                        <a:spcBef>
                          <a:spcPts val="0"/>
                        </a:spcBef>
                        <a:spcAft>
                          <a:spcPts val="0"/>
                        </a:spcAft>
                        <a:buNone/>
                      </a:pPr>
                      <a:r>
                        <a:rPr lang="en"/>
                        <a:t>Permissions</a:t>
                      </a:r>
                      <a:endParaRPr/>
                    </a:p>
                  </a:txBody>
                  <a:tcPr marT="91425" marB="91425" marR="91425" marL="91425"/>
                </a:tc>
                <a:tc>
                  <a:txBody>
                    <a:bodyPr/>
                    <a:lstStyle/>
                    <a:p>
                      <a:pPr indent="0" lvl="0" marL="0" rtl="0" algn="l">
                        <a:spcBef>
                          <a:spcPts val="0"/>
                        </a:spcBef>
                        <a:spcAft>
                          <a:spcPts val="0"/>
                        </a:spcAft>
                        <a:buNone/>
                      </a:pPr>
                      <a:r>
                        <a:rPr lang="en"/>
                        <a:t>Used By</a:t>
                      </a:r>
                      <a:endParaRPr/>
                    </a:p>
                  </a:txBody>
                  <a:tcPr marT="91425" marB="91425" marR="91425" marL="91425"/>
                </a:tc>
              </a:tr>
              <a:tr h="848150">
                <a:tc>
                  <a:txBody>
                    <a:bodyPr/>
                    <a:lstStyle/>
                    <a:p>
                      <a:pPr indent="0" lvl="0" marL="0" rtl="0" algn="l">
                        <a:spcBef>
                          <a:spcPts val="0"/>
                        </a:spcBef>
                        <a:spcAft>
                          <a:spcPts val="0"/>
                        </a:spcAft>
                        <a:buNone/>
                      </a:pPr>
                      <a:r>
                        <a:rPr lang="en"/>
                        <a:t>SystemAdministratorRole</a:t>
                      </a:r>
                      <a:endParaRPr/>
                    </a:p>
                  </a:txBody>
                  <a:tcPr marT="91425" marB="91425" marR="91425" marL="91425"/>
                </a:tc>
                <a:tc>
                  <a:txBody>
                    <a:bodyPr/>
                    <a:lstStyle/>
                    <a:p>
                      <a:pPr indent="0" lvl="0" marL="0" rtl="0" algn="l">
                        <a:spcBef>
                          <a:spcPts val="0"/>
                        </a:spcBef>
                        <a:spcAft>
                          <a:spcPts val="0"/>
                        </a:spcAft>
                        <a:buNone/>
                      </a:pPr>
                      <a:r>
                        <a:rPr lang="en"/>
                        <a:t>M</a:t>
                      </a:r>
                      <a:r>
                        <a:rPr lang="en"/>
                        <a:t>anage IAM roles, Read/write to all resources, create service linked roles for ELBs</a:t>
                      </a:r>
                      <a:endParaRPr/>
                    </a:p>
                    <a:p>
                      <a:pPr indent="0" lvl="0" marL="0" rtl="0" algn="l">
                        <a:spcBef>
                          <a:spcPts val="0"/>
                        </a:spcBef>
                        <a:spcAft>
                          <a:spcPts val="0"/>
                        </a:spcAft>
                        <a:buNone/>
                      </a:pPr>
                      <a:r>
                        <a:rPr lang="en"/>
                        <a:t>Programmatic/AWS Console access</a:t>
                      </a:r>
                      <a:endParaRPr/>
                    </a:p>
                  </a:txBody>
                  <a:tcPr marT="91425" marB="91425" marR="91425" marL="91425"/>
                </a:tc>
                <a:tc>
                  <a:txBody>
                    <a:bodyPr/>
                    <a:lstStyle/>
                    <a:p>
                      <a:pPr indent="0" lvl="0" marL="0" rtl="0" algn="l">
                        <a:spcBef>
                          <a:spcPts val="0"/>
                        </a:spcBef>
                        <a:spcAft>
                          <a:spcPts val="0"/>
                        </a:spcAft>
                        <a:buNone/>
                      </a:pPr>
                      <a:r>
                        <a:rPr lang="en"/>
                        <a:t>SystemAdministratorGroup</a:t>
                      </a:r>
                      <a:endParaRPr/>
                    </a:p>
                  </a:txBody>
                  <a:tcPr marT="91425" marB="91425" marR="91425" marL="91425"/>
                </a:tc>
              </a:tr>
              <a:tr h="578100">
                <a:tc>
                  <a:txBody>
                    <a:bodyPr/>
                    <a:lstStyle/>
                    <a:p>
                      <a:pPr indent="0" lvl="0" marL="0" rtl="0" algn="l">
                        <a:spcBef>
                          <a:spcPts val="0"/>
                        </a:spcBef>
                        <a:spcAft>
                          <a:spcPts val="0"/>
                        </a:spcAft>
                        <a:buNone/>
                      </a:pPr>
                      <a:r>
                        <a:rPr lang="en"/>
                        <a:t>DatabaseAdminRole</a:t>
                      </a:r>
                      <a:endParaRPr/>
                    </a:p>
                  </a:txBody>
                  <a:tcPr marT="91425" marB="91425" marR="91425" marL="91425"/>
                </a:tc>
                <a:tc>
                  <a:txBody>
                    <a:bodyPr/>
                    <a:lstStyle/>
                    <a:p>
                      <a:pPr indent="0" lvl="0" marL="0" rtl="0" algn="l">
                        <a:spcBef>
                          <a:spcPts val="0"/>
                        </a:spcBef>
                        <a:spcAft>
                          <a:spcPts val="0"/>
                        </a:spcAft>
                        <a:buNone/>
                      </a:pPr>
                      <a:r>
                        <a:rPr lang="en"/>
                        <a:t>Read/Write to RDS instances</a:t>
                      </a:r>
                      <a:endParaRPr/>
                    </a:p>
                    <a:p>
                      <a:pPr indent="0" lvl="0" marL="0" rtl="0" algn="l">
                        <a:spcBef>
                          <a:spcPts val="0"/>
                        </a:spcBef>
                        <a:spcAft>
                          <a:spcPts val="0"/>
                        </a:spcAft>
                        <a:buNone/>
                      </a:pPr>
                      <a:r>
                        <a:rPr lang="en"/>
                        <a:t>Programmatic/AWS Console access</a:t>
                      </a:r>
                      <a:endParaRPr/>
                    </a:p>
                  </a:txBody>
                  <a:tcPr marT="91425" marB="91425" marR="91425" marL="91425"/>
                </a:tc>
                <a:tc>
                  <a:txBody>
                    <a:bodyPr/>
                    <a:lstStyle/>
                    <a:p>
                      <a:pPr indent="0" lvl="0" marL="0" rtl="0" algn="l">
                        <a:spcBef>
                          <a:spcPts val="0"/>
                        </a:spcBef>
                        <a:spcAft>
                          <a:spcPts val="0"/>
                        </a:spcAft>
                        <a:buNone/>
                      </a:pPr>
                      <a:r>
                        <a:rPr lang="en"/>
                        <a:t>DatabaseAdministratorGroup</a:t>
                      </a:r>
                      <a:endParaRPr/>
                    </a:p>
                  </a:txBody>
                  <a:tcPr marT="91425" marB="91425" marR="91425" marL="91425"/>
                </a:tc>
              </a:tr>
              <a:tr h="376850">
                <a:tc>
                  <a:txBody>
                    <a:bodyPr/>
                    <a:lstStyle/>
                    <a:p>
                      <a:pPr indent="0" lvl="0" marL="0" rtl="0" algn="l">
                        <a:spcBef>
                          <a:spcPts val="0"/>
                        </a:spcBef>
                        <a:spcAft>
                          <a:spcPts val="0"/>
                        </a:spcAft>
                        <a:buNone/>
                      </a:pPr>
                      <a:r>
                        <a:rPr lang="en"/>
                        <a:t>DataScientistRole</a:t>
                      </a:r>
                      <a:endParaRPr/>
                    </a:p>
                  </a:txBody>
                  <a:tcPr marT="91425" marB="91425" marR="91425" marL="91425"/>
                </a:tc>
                <a:tc>
                  <a:txBody>
                    <a:bodyPr/>
                    <a:lstStyle/>
                    <a:p>
                      <a:pPr indent="0" lvl="0" marL="0" rtl="0" algn="l">
                        <a:spcBef>
                          <a:spcPts val="0"/>
                        </a:spcBef>
                        <a:spcAft>
                          <a:spcPts val="0"/>
                        </a:spcAft>
                        <a:buNone/>
                      </a:pPr>
                      <a:r>
                        <a:rPr lang="en"/>
                        <a:t>Access to all the analytics components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DataScientistGroup</a:t>
                      </a:r>
                      <a:endParaRPr/>
                    </a:p>
                  </a:txBody>
                  <a:tcPr marT="91425" marB="91425" marR="91425" marL="91425"/>
                </a:tc>
              </a:tr>
              <a:tr h="779350">
                <a:tc>
                  <a:txBody>
                    <a:bodyPr/>
                    <a:lstStyle/>
                    <a:p>
                      <a:pPr indent="0" lvl="0" marL="0" rtl="0" algn="l">
                        <a:spcBef>
                          <a:spcPts val="0"/>
                        </a:spcBef>
                        <a:spcAft>
                          <a:spcPts val="0"/>
                        </a:spcAft>
                        <a:buNone/>
                      </a:pPr>
                      <a:r>
                        <a:rPr lang="en"/>
                        <a:t>MonitoringRole</a:t>
                      </a:r>
                      <a:endParaRPr/>
                    </a:p>
                  </a:txBody>
                  <a:tcPr marT="91425" marB="91425" marR="91425" marL="91425"/>
                </a:tc>
                <a:tc>
                  <a:txBody>
                    <a:bodyPr/>
                    <a:lstStyle/>
                    <a:p>
                      <a:pPr indent="0" lvl="0" marL="0" rtl="0" algn="l">
                        <a:spcBef>
                          <a:spcPts val="0"/>
                        </a:spcBef>
                        <a:spcAft>
                          <a:spcPts val="0"/>
                        </a:spcAft>
                        <a:buNone/>
                      </a:pPr>
                      <a:r>
                        <a:rPr lang="en"/>
                        <a:t>Read permissions to all instances, CloudWatch, CloudTrail</a:t>
                      </a:r>
                      <a:endParaRPr/>
                    </a:p>
                    <a:p>
                      <a:pPr indent="0" lvl="0" marL="0" rtl="0" algn="l">
                        <a:spcBef>
                          <a:spcPts val="0"/>
                        </a:spcBef>
                        <a:spcAft>
                          <a:spcPts val="0"/>
                        </a:spcAft>
                        <a:buNone/>
                      </a:pPr>
                      <a:r>
                        <a:rPr lang="en"/>
                        <a:t>Programmatic/AWS Console access</a:t>
                      </a:r>
                      <a:endParaRPr/>
                    </a:p>
                  </a:txBody>
                  <a:tcPr marT="91425" marB="91425" marR="91425" marL="91425"/>
                </a:tc>
                <a:tc>
                  <a:txBody>
                    <a:bodyPr/>
                    <a:lstStyle/>
                    <a:p>
                      <a:pPr indent="0" lvl="0" marL="0" rtl="0" algn="l">
                        <a:spcBef>
                          <a:spcPts val="0"/>
                        </a:spcBef>
                        <a:spcAft>
                          <a:spcPts val="0"/>
                        </a:spcAft>
                        <a:buNone/>
                      </a:pPr>
                      <a:r>
                        <a:rPr lang="en"/>
                        <a:t>MonitoringGroup</a:t>
                      </a:r>
                      <a:endParaRPr/>
                    </a:p>
                  </a:txBody>
                  <a:tcPr marT="91425" marB="91425" marR="91425" marL="91425"/>
                </a:tc>
              </a:tr>
              <a:tr h="779350">
                <a:tc>
                  <a:txBody>
                    <a:bodyPr/>
                    <a:lstStyle/>
                    <a:p>
                      <a:pPr indent="0" lvl="0" marL="0" rtl="0" algn="l">
                        <a:spcBef>
                          <a:spcPts val="0"/>
                        </a:spcBef>
                        <a:spcAft>
                          <a:spcPts val="0"/>
                        </a:spcAft>
                        <a:buNone/>
                      </a:pPr>
                      <a:r>
                        <a:rPr lang="en"/>
                        <a:t>ConsoleUserRole</a:t>
                      </a:r>
                      <a:endParaRPr/>
                    </a:p>
                  </a:txBody>
                  <a:tcPr marT="91425" marB="91425" marR="91425" marL="91425"/>
                </a:tc>
                <a:tc>
                  <a:txBody>
                    <a:bodyPr/>
                    <a:lstStyle/>
                    <a:p>
                      <a:pPr indent="0" lvl="0" marL="0" rtl="0" algn="l">
                        <a:spcBef>
                          <a:spcPts val="0"/>
                        </a:spcBef>
                        <a:spcAft>
                          <a:spcPts val="0"/>
                        </a:spcAft>
                        <a:buNone/>
                      </a:pPr>
                      <a:r>
                        <a:rPr lang="en"/>
                        <a:t>AWS Management Console access</a:t>
                      </a:r>
                      <a:endParaRPr/>
                    </a:p>
                    <a:p>
                      <a:pPr indent="0" lvl="0" marL="0" rtl="0" algn="l">
                        <a:spcBef>
                          <a:spcPts val="0"/>
                        </a:spcBef>
                        <a:spcAft>
                          <a:spcPts val="0"/>
                        </a:spcAft>
                        <a:buNone/>
                      </a:pPr>
                      <a:r>
                        <a:rPr lang="en"/>
                        <a:t>Other permissions decided by System Administrator</a:t>
                      </a:r>
                      <a:endParaRPr/>
                    </a:p>
                  </a:txBody>
                  <a:tcPr marT="91425" marB="91425" marR="91425" marL="91425"/>
                </a:tc>
                <a:tc>
                  <a:txBody>
                    <a:bodyPr/>
                    <a:lstStyle/>
                    <a:p>
                      <a:pPr indent="0" lvl="0" marL="0" rtl="0" algn="l">
                        <a:spcBef>
                          <a:spcPts val="0"/>
                        </a:spcBef>
                        <a:spcAft>
                          <a:spcPts val="0"/>
                        </a:spcAft>
                        <a:buNone/>
                      </a:pPr>
                      <a:r>
                        <a:rPr lang="en"/>
                        <a:t>Other Users</a:t>
                      </a:r>
                      <a:endParaRPr/>
                    </a:p>
                  </a:txBody>
                  <a:tcPr marT="91425" marB="91425" marR="91425" marL="91425"/>
                </a:tc>
              </a:tr>
            </a:tbl>
          </a:graphicData>
        </a:graphic>
      </p:graphicFrame>
      <p:pic>
        <p:nvPicPr>
          <p:cNvPr id="231" name="Google Shape;231;p35"/>
          <p:cNvPicPr preferRelativeResize="0"/>
          <p:nvPr/>
        </p:nvPicPr>
        <p:blipFill>
          <a:blip r:embed="rId3">
            <a:alphaModFix/>
          </a:blip>
          <a:stretch>
            <a:fillRect/>
          </a:stretch>
        </p:blipFill>
        <p:spPr>
          <a:xfrm>
            <a:off x="1169800" y="1179200"/>
            <a:ext cx="269825" cy="269825"/>
          </a:xfrm>
          <a:prstGeom prst="rect">
            <a:avLst/>
          </a:prstGeom>
          <a:noFill/>
          <a:ln>
            <a:noFill/>
          </a:ln>
        </p:spPr>
      </p:pic>
      <p:pic>
        <p:nvPicPr>
          <p:cNvPr id="232" name="Google Shape;232;p35"/>
          <p:cNvPicPr preferRelativeResize="0"/>
          <p:nvPr/>
        </p:nvPicPr>
        <p:blipFill>
          <a:blip r:embed="rId4">
            <a:alphaModFix/>
          </a:blip>
          <a:stretch>
            <a:fillRect/>
          </a:stretch>
        </p:blipFill>
        <p:spPr>
          <a:xfrm>
            <a:off x="4135638" y="1179200"/>
            <a:ext cx="269825" cy="269825"/>
          </a:xfrm>
          <a:prstGeom prst="rect">
            <a:avLst/>
          </a:prstGeom>
          <a:noFill/>
          <a:ln>
            <a:noFill/>
          </a:ln>
        </p:spPr>
      </p:pic>
      <p:pic>
        <p:nvPicPr>
          <p:cNvPr id="233" name="Google Shape;233;p35"/>
          <p:cNvPicPr preferRelativeResize="0"/>
          <p:nvPr/>
        </p:nvPicPr>
        <p:blipFill>
          <a:blip r:embed="rId5">
            <a:alphaModFix/>
          </a:blip>
          <a:stretch>
            <a:fillRect/>
          </a:stretch>
        </p:blipFill>
        <p:spPr>
          <a:xfrm flipH="1">
            <a:off x="7448048" y="1179200"/>
            <a:ext cx="269800" cy="269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1662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700">
                <a:solidFill>
                  <a:srgbClr val="000000"/>
                </a:solidFill>
              </a:rPr>
              <a:t>Encryption</a:t>
            </a:r>
            <a:endParaRPr b="1" sz="2700">
              <a:solidFill>
                <a:srgbClr val="000000"/>
              </a:solidFill>
            </a:endParaRPr>
          </a:p>
          <a:p>
            <a:pPr indent="0" lvl="0" marL="0" rtl="0" algn="l">
              <a:spcBef>
                <a:spcPts val="0"/>
              </a:spcBef>
              <a:spcAft>
                <a:spcPts val="0"/>
              </a:spcAft>
              <a:buNone/>
            </a:pPr>
            <a:r>
              <a:t/>
            </a:r>
            <a:endParaRPr/>
          </a:p>
        </p:txBody>
      </p:sp>
      <p:graphicFrame>
        <p:nvGraphicFramePr>
          <p:cNvPr id="239" name="Google Shape;239;p36"/>
          <p:cNvGraphicFramePr/>
          <p:nvPr/>
        </p:nvGraphicFramePr>
        <p:xfrm>
          <a:off x="491725" y="1182075"/>
          <a:ext cx="3000000" cy="3000000"/>
        </p:xfrm>
        <a:graphic>
          <a:graphicData uri="http://schemas.openxmlformats.org/drawingml/2006/table">
            <a:tbl>
              <a:tblPr>
                <a:noFill/>
                <a:tableStyleId>{435B369B-1AFF-4E1B-9EFE-A1961CAD3F44}</a:tableStyleId>
              </a:tblPr>
              <a:tblGrid>
                <a:gridCol w="3057700"/>
                <a:gridCol w="5032200"/>
              </a:tblGrid>
              <a:tr h="381000">
                <a:tc>
                  <a:txBody>
                    <a:bodyPr/>
                    <a:lstStyle/>
                    <a:p>
                      <a:pPr indent="0" lvl="0" marL="0" rtl="0" algn="ctr">
                        <a:lnSpc>
                          <a:spcPct val="115000"/>
                        </a:lnSpc>
                        <a:spcBef>
                          <a:spcPts val="0"/>
                        </a:spcBef>
                        <a:spcAft>
                          <a:spcPts val="0"/>
                        </a:spcAft>
                        <a:buNone/>
                      </a:pPr>
                      <a:r>
                        <a:rPr b="1" lang="en" sz="1800">
                          <a:solidFill>
                            <a:srgbClr val="FFFFFF"/>
                          </a:solidFill>
                        </a:rPr>
                        <a:t>Requirement</a:t>
                      </a:r>
                      <a:endParaRPr b="1" sz="1800">
                        <a:solidFill>
                          <a:srgbClr val="FFFFFF"/>
                        </a:solidFill>
                      </a:endParaRPr>
                    </a:p>
                  </a:txBody>
                  <a:tcPr marT="91425" marB="91425" marR="91425" marL="91425">
                    <a:solidFill>
                      <a:srgbClr val="843C0C"/>
                    </a:solidFill>
                  </a:tcPr>
                </a:tc>
                <a:tc>
                  <a:txBody>
                    <a:bodyPr/>
                    <a:lstStyle/>
                    <a:p>
                      <a:pPr indent="0" lvl="0" marL="0" rtl="0" algn="ctr">
                        <a:lnSpc>
                          <a:spcPct val="115000"/>
                        </a:lnSpc>
                        <a:spcBef>
                          <a:spcPts val="0"/>
                        </a:spcBef>
                        <a:spcAft>
                          <a:spcPts val="0"/>
                        </a:spcAft>
                        <a:buNone/>
                      </a:pPr>
                      <a:r>
                        <a:rPr b="1" lang="en" sz="1800">
                          <a:solidFill>
                            <a:srgbClr val="FFFFFF"/>
                          </a:solidFill>
                        </a:rPr>
                        <a:t>Solution</a:t>
                      </a:r>
                      <a:endParaRPr b="1" sz="1800">
                        <a:solidFill>
                          <a:srgbClr val="FFFFFF"/>
                        </a:solidFill>
                      </a:endParaRPr>
                    </a:p>
                  </a:txBody>
                  <a:tcPr marT="91425" marB="91425" marR="91425" marL="91425">
                    <a:solidFill>
                      <a:srgbClr val="843C0C"/>
                    </a:solidFill>
                  </a:tcPr>
                </a:tc>
              </a:tr>
              <a:tr h="381000">
                <a:tc>
                  <a:txBody>
                    <a:bodyPr/>
                    <a:lstStyle/>
                    <a:p>
                      <a:pPr indent="0" lvl="0" marL="0" rtl="0" algn="l">
                        <a:lnSpc>
                          <a:spcPct val="115000"/>
                        </a:lnSpc>
                        <a:spcBef>
                          <a:spcPts val="0"/>
                        </a:spcBef>
                        <a:spcAft>
                          <a:spcPts val="0"/>
                        </a:spcAft>
                        <a:buNone/>
                      </a:pPr>
                      <a:r>
                        <a:rPr lang="en">
                          <a:solidFill>
                            <a:srgbClr val="FFFFFF"/>
                          </a:solidFill>
                        </a:rPr>
                        <a:t>Encryption option for</a:t>
                      </a:r>
                      <a:endParaRPr>
                        <a:solidFill>
                          <a:srgbClr val="FFFFFF"/>
                        </a:solidFill>
                      </a:endParaRPr>
                    </a:p>
                    <a:p>
                      <a:pPr indent="0" lvl="0" marL="0" rtl="0" algn="l">
                        <a:lnSpc>
                          <a:spcPct val="115000"/>
                        </a:lnSpc>
                        <a:spcBef>
                          <a:spcPts val="0"/>
                        </a:spcBef>
                        <a:spcAft>
                          <a:spcPts val="0"/>
                        </a:spcAft>
                        <a:buNone/>
                      </a:pPr>
                      <a:r>
                        <a:rPr b="1" lang="en">
                          <a:solidFill>
                            <a:srgbClr val="FFFFFF"/>
                          </a:solidFill>
                        </a:rPr>
                        <a:t>data at rest</a:t>
                      </a:r>
                      <a:endParaRPr b="1">
                        <a:solidFill>
                          <a:srgbClr val="FFFFFF"/>
                        </a:solidFill>
                      </a:endParaRPr>
                    </a:p>
                  </a:txBody>
                  <a:tcPr marT="91425" marB="91425" marR="91425" marL="91425">
                    <a:solidFill>
                      <a:srgbClr val="843C0C"/>
                    </a:solidFill>
                  </a:tcPr>
                </a:tc>
                <a:tc>
                  <a:txBody>
                    <a:bodyPr/>
                    <a:lstStyle/>
                    <a:p>
                      <a:pPr indent="0" lvl="0" marL="0" rtl="0" algn="l">
                        <a:spcBef>
                          <a:spcPts val="0"/>
                        </a:spcBef>
                        <a:spcAft>
                          <a:spcPts val="0"/>
                        </a:spcAft>
                        <a:buNone/>
                      </a:pPr>
                      <a:r>
                        <a:rPr lang="en"/>
                        <a:t>Enable encryption on RDS instances. This must be done when first creating the instances.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Enable server-side encryption by default for S3 buckets.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both, use AWS Key Management Service to keep track of encryption keys.</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rgbClr val="FFFFFF"/>
                          </a:solidFill>
                        </a:rPr>
                        <a:t>Encryption option for</a:t>
                      </a:r>
                      <a:endParaRPr>
                        <a:solidFill>
                          <a:srgbClr val="FFFFFF"/>
                        </a:solidFill>
                      </a:endParaRPr>
                    </a:p>
                    <a:p>
                      <a:pPr indent="0" lvl="0" marL="0" rtl="0" algn="l">
                        <a:lnSpc>
                          <a:spcPct val="115000"/>
                        </a:lnSpc>
                        <a:spcBef>
                          <a:spcPts val="0"/>
                        </a:spcBef>
                        <a:spcAft>
                          <a:spcPts val="0"/>
                        </a:spcAft>
                        <a:buNone/>
                      </a:pPr>
                      <a:r>
                        <a:rPr b="1" lang="en">
                          <a:solidFill>
                            <a:srgbClr val="FFFFFF"/>
                          </a:solidFill>
                        </a:rPr>
                        <a:t>data in transit</a:t>
                      </a:r>
                      <a:endParaRPr b="1">
                        <a:solidFill>
                          <a:srgbClr val="FFFFFF"/>
                        </a:solidFill>
                      </a:endParaRPr>
                    </a:p>
                  </a:txBody>
                  <a:tcPr marT="91425" marB="91425" marR="91425" marL="91425">
                    <a:solidFill>
                      <a:srgbClr val="843C0C"/>
                    </a:solidFill>
                  </a:tcPr>
                </a:tc>
                <a:tc>
                  <a:txBody>
                    <a:bodyPr/>
                    <a:lstStyle/>
                    <a:p>
                      <a:pPr indent="0" lvl="0" marL="0" rtl="0" algn="l">
                        <a:spcBef>
                          <a:spcPts val="0"/>
                        </a:spcBef>
                        <a:spcAft>
                          <a:spcPts val="0"/>
                        </a:spcAft>
                        <a:buNone/>
                      </a:pPr>
                      <a:r>
                        <a:rPr lang="en"/>
                        <a:t>API calls use HTTPS when transfering data, which is encrypted by default.</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122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Monitoring and Compliance</a:t>
            </a:r>
            <a:endParaRPr b="1"/>
          </a:p>
        </p:txBody>
      </p:sp>
      <p:sp>
        <p:nvSpPr>
          <p:cNvPr id="245" name="Google Shape;24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a:solidFill>
                  <a:srgbClr val="000000"/>
                </a:solidFill>
              </a:rPr>
              <a:t>CloudTrail :</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It will monitor all the API activity.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company can use it for compliance audits and security analysis.</a:t>
            </a:r>
            <a:endParaRPr>
              <a:solidFill>
                <a:srgbClr val="000000"/>
              </a:solidFill>
            </a:endParaRPr>
          </a:p>
          <a:p>
            <a:pPr indent="457200" lvl="0" marL="0" rtl="0" algn="l">
              <a:spcBef>
                <a:spcPts val="1600"/>
              </a:spcBef>
              <a:spcAft>
                <a:spcPts val="0"/>
              </a:spcAft>
              <a:buNone/>
            </a:pPr>
            <a:r>
              <a:rPr b="1" lang="en">
                <a:solidFill>
                  <a:srgbClr val="000000"/>
                </a:solidFill>
              </a:rPr>
              <a:t>CloudWatch :</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The company can use it to get the application </a:t>
            </a:r>
            <a:r>
              <a:rPr lang="en">
                <a:solidFill>
                  <a:srgbClr val="000000"/>
                </a:solidFill>
              </a:rPr>
              <a:t>performance</a:t>
            </a:r>
            <a:r>
              <a:rPr lang="en">
                <a:solidFill>
                  <a:srgbClr val="000000"/>
                </a:solidFill>
              </a:rPr>
              <a:t> and operational health, in order to keep the overall application running smoothly.</a:t>
            </a:r>
            <a:endParaRPr>
              <a:solidFill>
                <a:srgbClr val="000000"/>
              </a:solidFill>
            </a:endParaRPr>
          </a:p>
          <a:p>
            <a:pPr indent="457200" lvl="0" marL="0" rtl="0" algn="l">
              <a:spcBef>
                <a:spcPts val="1600"/>
              </a:spcBef>
              <a:spcAft>
                <a:spcPts val="1600"/>
              </a:spcAft>
              <a:buNone/>
            </a:pPr>
            <a:r>
              <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21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Multi-AZ Deployment for database</a:t>
            </a:r>
            <a:endParaRPr b="1"/>
          </a:p>
        </p:txBody>
      </p:sp>
      <p:sp>
        <p:nvSpPr>
          <p:cNvPr id="251" name="Google Shape;251;p38"/>
          <p:cNvSpPr txBox="1"/>
          <p:nvPr>
            <p:ph idx="1" type="body"/>
          </p:nvPr>
        </p:nvSpPr>
        <p:spPr>
          <a:xfrm>
            <a:off x="311700" y="1354400"/>
            <a:ext cx="7411500" cy="30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solidFill>
                  <a:schemeClr val="dk1"/>
                </a:solidFill>
              </a:rPr>
              <a:t>Managed RDS - PostGreSQL with Multi-AZ enabling</a:t>
            </a:r>
            <a:endParaRPr/>
          </a:p>
        </p:txBody>
      </p:sp>
      <p:sp>
        <p:nvSpPr>
          <p:cNvPr id="252" name="Google Shape;252;p38"/>
          <p:cNvSpPr/>
          <p:nvPr/>
        </p:nvSpPr>
        <p:spPr>
          <a:xfrm>
            <a:off x="311650" y="1838125"/>
            <a:ext cx="7411500" cy="25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38"/>
          <p:cNvPicPr preferRelativeResize="0"/>
          <p:nvPr/>
        </p:nvPicPr>
        <p:blipFill>
          <a:blip r:embed="rId3">
            <a:alphaModFix/>
          </a:blip>
          <a:stretch>
            <a:fillRect/>
          </a:stretch>
        </p:blipFill>
        <p:spPr>
          <a:xfrm>
            <a:off x="532075" y="1999350"/>
            <a:ext cx="6997750" cy="2305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nvSpPr>
        <p:spPr>
          <a:xfrm>
            <a:off x="2558650" y="0"/>
            <a:ext cx="67557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t>Overall Architecture</a:t>
            </a:r>
            <a:endParaRPr b="1" sz="2800"/>
          </a:p>
        </p:txBody>
      </p:sp>
      <p:pic>
        <p:nvPicPr>
          <p:cNvPr id="259" name="Google Shape;259;p39"/>
          <p:cNvPicPr preferRelativeResize="0"/>
          <p:nvPr/>
        </p:nvPicPr>
        <p:blipFill>
          <a:blip r:embed="rId3">
            <a:alphaModFix/>
          </a:blip>
          <a:stretch>
            <a:fillRect/>
          </a:stretch>
        </p:blipFill>
        <p:spPr>
          <a:xfrm>
            <a:off x="1340425" y="660850"/>
            <a:ext cx="5792546" cy="4372199"/>
          </a:xfrm>
          <a:prstGeom prst="rect">
            <a:avLst/>
          </a:prstGeom>
          <a:noFill/>
          <a:ln>
            <a:noFill/>
          </a:ln>
        </p:spPr>
      </p:pic>
      <p:pic>
        <p:nvPicPr>
          <p:cNvPr id="260" name="Google Shape;260;p39"/>
          <p:cNvPicPr preferRelativeResize="0"/>
          <p:nvPr/>
        </p:nvPicPr>
        <p:blipFill rotWithShape="1">
          <a:blip r:embed="rId4">
            <a:alphaModFix/>
          </a:blip>
          <a:srcRect b="-18760" l="0" r="-7066" t="18760"/>
          <a:stretch/>
        </p:blipFill>
        <p:spPr>
          <a:xfrm>
            <a:off x="5317850" y="786625"/>
            <a:ext cx="1754476" cy="583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600"/>
              <a:t>Thank you !</a:t>
            </a:r>
            <a:endParaRPr b="1"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325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Requirements</a:t>
            </a:r>
            <a:endParaRPr b="1"/>
          </a:p>
        </p:txBody>
      </p:sp>
      <p:sp>
        <p:nvSpPr>
          <p:cNvPr id="66" name="Google Shape;66;p15"/>
          <p:cNvSpPr txBox="1"/>
          <p:nvPr>
            <p:ph idx="1" type="body"/>
          </p:nvPr>
        </p:nvSpPr>
        <p:spPr>
          <a:xfrm>
            <a:off x="311700" y="1152475"/>
            <a:ext cx="8283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highlight>
                  <a:srgbClr val="FFFFFF"/>
                </a:highlight>
              </a:rPr>
              <a:t>New system will run in a Docker container that will be hosted in Amazon ECS using AWS Fargate.</a:t>
            </a:r>
            <a:endParaRPr>
              <a:solidFill>
                <a:srgbClr val="000000"/>
              </a:solidFill>
              <a:highlight>
                <a:srgbClr val="FFFFFF"/>
              </a:highlight>
            </a:endParaRPr>
          </a:p>
          <a:p>
            <a:pPr indent="-342900" lvl="0" marL="457200" rtl="0" algn="l">
              <a:spcBef>
                <a:spcPts val="0"/>
              </a:spcBef>
              <a:spcAft>
                <a:spcPts val="0"/>
              </a:spcAft>
              <a:buClr>
                <a:srgbClr val="000000"/>
              </a:buClr>
              <a:buSzPts val="1800"/>
              <a:buAutoNum type="arabicPeriod"/>
            </a:pPr>
            <a:r>
              <a:rPr lang="en">
                <a:solidFill>
                  <a:srgbClr val="000000"/>
                </a:solidFill>
                <a:highlight>
                  <a:srgbClr val="FFFFFF"/>
                </a:highlight>
              </a:rPr>
              <a:t> </a:t>
            </a:r>
            <a:r>
              <a:rPr lang="en">
                <a:solidFill>
                  <a:srgbClr val="000000"/>
                </a:solidFill>
                <a:highlight>
                  <a:srgbClr val="FFFFFF"/>
                </a:highlight>
              </a:rPr>
              <a:t>The data will be a stored in a PostgreSQL instance hosted in AWS RDS.</a:t>
            </a:r>
            <a:endParaRPr>
              <a:solidFill>
                <a:srgbClr val="000000"/>
              </a:solidFill>
              <a:highlight>
                <a:srgbClr val="FFFFFF"/>
              </a:highlight>
            </a:endParaRPr>
          </a:p>
          <a:p>
            <a:pPr indent="-342900" lvl="0" marL="457200" rtl="0" algn="l">
              <a:spcBef>
                <a:spcPts val="0"/>
              </a:spcBef>
              <a:spcAft>
                <a:spcPts val="0"/>
              </a:spcAft>
              <a:buClr>
                <a:srgbClr val="000000"/>
              </a:buClr>
              <a:buSzPts val="1800"/>
              <a:buAutoNum type="arabicPeriod"/>
            </a:pPr>
            <a:r>
              <a:rPr lang="en">
                <a:solidFill>
                  <a:srgbClr val="000000"/>
                </a:solidFill>
                <a:highlight>
                  <a:srgbClr val="FFFFFF"/>
                </a:highlight>
              </a:rPr>
              <a:t>Implementing several machine learning models that will provide predictive analytics for ITPP.</a:t>
            </a:r>
            <a:endParaRPr>
              <a:solidFill>
                <a:srgbClr val="000000"/>
              </a:solidFill>
              <a:highlight>
                <a:srgbClr val="FFFFFF"/>
              </a:highlight>
            </a:endParaRPr>
          </a:p>
          <a:p>
            <a:pPr indent="-342900" lvl="0" marL="457200" rtl="0" algn="l">
              <a:spcBef>
                <a:spcPts val="0"/>
              </a:spcBef>
              <a:spcAft>
                <a:spcPts val="0"/>
              </a:spcAft>
              <a:buClr>
                <a:srgbClr val="000000"/>
              </a:buClr>
              <a:buSzPts val="1800"/>
              <a:buAutoNum type="arabicPeriod"/>
            </a:pPr>
            <a:r>
              <a:rPr lang="en">
                <a:solidFill>
                  <a:srgbClr val="000000"/>
                </a:solidFill>
                <a:highlight>
                  <a:srgbClr val="FFFFFF"/>
                </a:highlight>
              </a:rPr>
              <a:t>Transport data from ITPP to the ML engine and from the ML engine to our database tables</a:t>
            </a:r>
            <a:endParaRPr>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18600" y="948600"/>
            <a:ext cx="8906801" cy="1612675"/>
          </a:xfrm>
          <a:prstGeom prst="rect">
            <a:avLst/>
          </a:prstGeom>
          <a:noFill/>
          <a:ln>
            <a:noFill/>
          </a:ln>
        </p:spPr>
      </p:pic>
      <p:sp>
        <p:nvSpPr>
          <p:cNvPr id="72" name="Google Shape;72;p16"/>
          <p:cNvSpPr txBox="1"/>
          <p:nvPr>
            <p:ph type="title"/>
          </p:nvPr>
        </p:nvSpPr>
        <p:spPr>
          <a:xfrm>
            <a:off x="0" y="2250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rgbClr val="000000"/>
                </a:solidFill>
                <a:latin typeface="Times New Roman"/>
                <a:ea typeface="Times New Roman"/>
                <a:cs typeface="Times New Roman"/>
                <a:sym typeface="Times New Roman"/>
              </a:rPr>
              <a:t>Transporting data from ITPP to the ML engine </a:t>
            </a:r>
            <a:endParaRPr b="1" sz="2800">
              <a:solidFill>
                <a:srgbClr val="000000"/>
              </a:solidFill>
              <a:latin typeface="Times New Roman"/>
              <a:ea typeface="Times New Roman"/>
              <a:cs typeface="Times New Roman"/>
              <a:sym typeface="Times New Roman"/>
            </a:endParaRPr>
          </a:p>
        </p:txBody>
      </p:sp>
      <p:sp>
        <p:nvSpPr>
          <p:cNvPr id="73" name="Google Shape;73;p16"/>
          <p:cNvSpPr txBox="1"/>
          <p:nvPr>
            <p:ph idx="1" type="body"/>
          </p:nvPr>
        </p:nvSpPr>
        <p:spPr>
          <a:xfrm>
            <a:off x="311700" y="2437500"/>
            <a:ext cx="8520600" cy="18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All access to infrastructure is segregated through the use of API Gateway</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IAM role–based restrictions are in place for API Gateway to call the Lambda function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Lambda function connects to the Postgres and loads the data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When the data is uploaded </a:t>
            </a:r>
            <a:r>
              <a:rPr lang="en" sz="1800">
                <a:solidFill>
                  <a:srgbClr val="000000"/>
                </a:solidFill>
              </a:rPr>
              <a:t>successfully</a:t>
            </a:r>
            <a:r>
              <a:rPr lang="en" sz="1800">
                <a:solidFill>
                  <a:srgbClr val="000000"/>
                </a:solidFill>
              </a:rPr>
              <a:t> to  PostGre, an SNS topic is created to trigger lambda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The lambda function </a:t>
            </a:r>
            <a:r>
              <a:rPr lang="en" sz="1800">
                <a:solidFill>
                  <a:srgbClr val="000000"/>
                </a:solidFill>
              </a:rPr>
              <a:t>initiates</a:t>
            </a:r>
            <a:r>
              <a:rPr lang="en" sz="1800">
                <a:solidFill>
                  <a:srgbClr val="000000"/>
                </a:solidFill>
              </a:rPr>
              <a:t> the new model creation for the data provided.</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6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Build Stage for the ML Model</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3947100" y="1160150"/>
            <a:ext cx="4885200" cy="3704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Code is committed to source code repository by Data Engineer/Data Scientist </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AWS Code Pipeline is triggered when new code is pushed to Cloud9.</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AWS CodePipeline begins the execution of the build stage. AWS CodeBuild pulls the data from source and builds the application package.</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Docker image is created with the compiled code and pushed into AWS ECR service. Docker image is available for consumption for the training stage. </a:t>
            </a:r>
            <a:endParaRPr sz="1600">
              <a:solidFill>
                <a:schemeClr val="dk1"/>
              </a:solidFill>
              <a:highlight>
                <a:srgbClr val="FFFFFF"/>
              </a:highlight>
            </a:endParaRPr>
          </a:p>
        </p:txBody>
      </p:sp>
      <p:pic>
        <p:nvPicPr>
          <p:cNvPr id="80" name="Google Shape;80;p17"/>
          <p:cNvPicPr preferRelativeResize="0"/>
          <p:nvPr/>
        </p:nvPicPr>
        <p:blipFill>
          <a:blip r:embed="rId3">
            <a:alphaModFix/>
          </a:blip>
          <a:stretch>
            <a:fillRect/>
          </a:stretch>
        </p:blipFill>
        <p:spPr>
          <a:xfrm>
            <a:off x="0" y="886500"/>
            <a:ext cx="3604075" cy="4110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65725" y="1977925"/>
            <a:ext cx="3898675" cy="1595425"/>
          </a:xfrm>
          <a:prstGeom prst="rect">
            <a:avLst/>
          </a:prstGeom>
          <a:noFill/>
          <a:ln>
            <a:noFill/>
          </a:ln>
        </p:spPr>
      </p:pic>
      <p:sp>
        <p:nvSpPr>
          <p:cNvPr id="86" name="Google Shape;86;p18"/>
          <p:cNvSpPr txBox="1"/>
          <p:nvPr>
            <p:ph type="title"/>
          </p:nvPr>
        </p:nvSpPr>
        <p:spPr>
          <a:xfrm>
            <a:off x="311700" y="1652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Train </a:t>
            </a:r>
            <a:r>
              <a:rPr b="1" lang="en">
                <a:latin typeface="Times New Roman"/>
                <a:ea typeface="Times New Roman"/>
                <a:cs typeface="Times New Roman"/>
                <a:sym typeface="Times New Roman"/>
              </a:rPr>
              <a:t>Stage for the ML Model</a:t>
            </a:r>
            <a:endParaRPr b="1">
              <a:latin typeface="Times New Roman"/>
              <a:ea typeface="Times New Roman"/>
              <a:cs typeface="Times New Roman"/>
              <a:sym typeface="Times New Roman"/>
            </a:endParaRPr>
          </a:p>
        </p:txBody>
      </p:sp>
      <p:sp>
        <p:nvSpPr>
          <p:cNvPr id="87" name="Google Shape;87;p18"/>
          <p:cNvSpPr txBox="1"/>
          <p:nvPr/>
        </p:nvSpPr>
        <p:spPr>
          <a:xfrm>
            <a:off x="4197600" y="1493275"/>
            <a:ext cx="4634700" cy="277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highlight>
                  <a:srgbClr val="FFFFFF"/>
                </a:highlight>
              </a:rPr>
              <a:t>SageMaker is an excellent platform for model development, training and hosting activities</a:t>
            </a:r>
            <a:endParaRPr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sz="1800">
                <a:solidFill>
                  <a:schemeClr val="dk1"/>
                </a:solidFill>
                <a:highlight>
                  <a:srgbClr val="FFFFFF"/>
                </a:highlight>
              </a:rPr>
              <a:t>Input to Sagemaker can be from S3 or File System.</a:t>
            </a:r>
            <a:endParaRPr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sz="1800">
                <a:solidFill>
                  <a:schemeClr val="dk1"/>
                </a:solidFill>
                <a:highlight>
                  <a:srgbClr val="FFFFFF"/>
                </a:highlight>
              </a:rPr>
              <a:t>Hence to copy data from a Postgres RDS instance to S3, we would need data pipeline</a:t>
            </a:r>
            <a:endParaRPr sz="18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5363600" y="982050"/>
            <a:ext cx="3391200" cy="40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Lambda function is triggered to execute a training job using SageMaker API, referencing the custom docker container</a:t>
            </a:r>
            <a:endParaRPr sz="14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Training job is created on SageMaker. When training job finishes , it saves model artifacts to S3 bucket.</a:t>
            </a:r>
            <a:endParaRPr sz="1600">
              <a:solidFill>
                <a:schemeClr val="dk1"/>
              </a:solidFill>
              <a:highlight>
                <a:srgbClr val="FFFFFF"/>
              </a:highlight>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It is the archived to Glacier.</a:t>
            </a:r>
            <a:endParaRPr sz="1600">
              <a:solidFill>
                <a:schemeClr val="dk1"/>
              </a:solidFill>
              <a:highlight>
                <a:srgbClr val="FFFFFF"/>
              </a:highlight>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Lambda function is triggered to store model version along with SageMaker Training job status/meta data in DynamoDB table</a:t>
            </a:r>
            <a:endParaRPr sz="1600">
              <a:solidFill>
                <a:schemeClr val="dk1"/>
              </a:solidFill>
              <a:highlight>
                <a:srgbClr val="FFFFFF"/>
              </a:highlight>
              <a:latin typeface="Georgia"/>
              <a:ea typeface="Georgia"/>
              <a:cs typeface="Georgia"/>
              <a:sym typeface="Georgia"/>
            </a:endParaRPr>
          </a:p>
        </p:txBody>
      </p:sp>
      <p:pic>
        <p:nvPicPr>
          <p:cNvPr id="93" name="Google Shape;93;p19"/>
          <p:cNvPicPr preferRelativeResize="0"/>
          <p:nvPr/>
        </p:nvPicPr>
        <p:blipFill>
          <a:blip r:embed="rId3">
            <a:alphaModFix/>
          </a:blip>
          <a:stretch>
            <a:fillRect/>
          </a:stretch>
        </p:blipFill>
        <p:spPr>
          <a:xfrm>
            <a:off x="0" y="1005200"/>
            <a:ext cx="5363599" cy="3689300"/>
          </a:xfrm>
          <a:prstGeom prst="rect">
            <a:avLst/>
          </a:prstGeom>
          <a:noFill/>
          <a:ln>
            <a:noFill/>
          </a:ln>
        </p:spPr>
      </p:pic>
      <p:pic>
        <p:nvPicPr>
          <p:cNvPr id="94" name="Google Shape;94;p19"/>
          <p:cNvPicPr preferRelativeResize="0"/>
          <p:nvPr/>
        </p:nvPicPr>
        <p:blipFill>
          <a:blip r:embed="rId4">
            <a:alphaModFix/>
          </a:blip>
          <a:stretch>
            <a:fillRect/>
          </a:stretch>
        </p:blipFill>
        <p:spPr>
          <a:xfrm>
            <a:off x="2313150" y="2245050"/>
            <a:ext cx="394200" cy="394200"/>
          </a:xfrm>
          <a:prstGeom prst="rect">
            <a:avLst/>
          </a:prstGeom>
          <a:noFill/>
          <a:ln>
            <a:noFill/>
          </a:ln>
        </p:spPr>
      </p:pic>
      <p:sp>
        <p:nvSpPr>
          <p:cNvPr id="95" name="Google Shape;95;p19"/>
          <p:cNvSpPr txBox="1"/>
          <p:nvPr/>
        </p:nvSpPr>
        <p:spPr>
          <a:xfrm>
            <a:off x="-72050" y="3945100"/>
            <a:ext cx="1058400" cy="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Docker Container</a:t>
            </a:r>
            <a:endParaRPr sz="1000"/>
          </a:p>
        </p:txBody>
      </p:sp>
      <p:cxnSp>
        <p:nvCxnSpPr>
          <p:cNvPr id="96" name="Google Shape;96;p19"/>
          <p:cNvCxnSpPr>
            <a:stCxn id="95" idx="3"/>
          </p:cNvCxnSpPr>
          <p:nvPr/>
        </p:nvCxnSpPr>
        <p:spPr>
          <a:xfrm flipH="1">
            <a:off x="666550" y="4142200"/>
            <a:ext cx="319800" cy="27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9"/>
          <p:cNvSpPr txBox="1"/>
          <p:nvPr>
            <p:ph type="title"/>
          </p:nvPr>
        </p:nvSpPr>
        <p:spPr>
          <a:xfrm>
            <a:off x="311700" y="1652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Train Stage for the ML Model</a:t>
            </a:r>
            <a:endParaRPr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idx="4294967295" type="title"/>
          </p:nvPr>
        </p:nvSpPr>
        <p:spPr>
          <a:xfrm>
            <a:off x="748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t>
            </a:r>
            <a:r>
              <a:rPr b="1" lang="en">
                <a:solidFill>
                  <a:srgbClr val="000000"/>
                </a:solidFill>
              </a:rPr>
              <a:t>ansfer Data from </a:t>
            </a:r>
            <a:r>
              <a:rPr b="1" lang="en">
                <a:solidFill>
                  <a:srgbClr val="000000"/>
                </a:solidFill>
              </a:rPr>
              <a:t>ML engine to database </a:t>
            </a:r>
            <a:endParaRPr b="1">
              <a:solidFill>
                <a:srgbClr val="000000"/>
              </a:solidFill>
            </a:endParaRPr>
          </a:p>
        </p:txBody>
      </p:sp>
      <p:pic>
        <p:nvPicPr>
          <p:cNvPr id="103" name="Google Shape;103;p20"/>
          <p:cNvPicPr preferRelativeResize="0"/>
          <p:nvPr/>
        </p:nvPicPr>
        <p:blipFill>
          <a:blip r:embed="rId3">
            <a:alphaModFix/>
          </a:blip>
          <a:stretch>
            <a:fillRect/>
          </a:stretch>
        </p:blipFill>
        <p:spPr>
          <a:xfrm>
            <a:off x="0" y="871675"/>
            <a:ext cx="5658349" cy="2540425"/>
          </a:xfrm>
          <a:prstGeom prst="rect">
            <a:avLst/>
          </a:prstGeom>
          <a:noFill/>
          <a:ln>
            <a:noFill/>
          </a:ln>
        </p:spPr>
      </p:pic>
      <p:sp>
        <p:nvSpPr>
          <p:cNvPr id="104" name="Google Shape;104;p20"/>
          <p:cNvSpPr txBox="1"/>
          <p:nvPr>
            <p:ph idx="4294967295" type="body"/>
          </p:nvPr>
        </p:nvSpPr>
        <p:spPr>
          <a:xfrm>
            <a:off x="5823300" y="983400"/>
            <a:ext cx="3009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6191F"/>
              </a:buClr>
              <a:buSzPts val="1400"/>
              <a:buChar char="●"/>
            </a:pPr>
            <a:r>
              <a:rPr lang="en" sz="1400">
                <a:solidFill>
                  <a:srgbClr val="16191F"/>
                </a:solidFill>
                <a:highlight>
                  <a:srgbClr val="FFFFFF"/>
                </a:highlight>
              </a:rPr>
              <a:t>Network  load balancer distributes incoming traffic across multiple fargate tasks in ECS</a:t>
            </a:r>
            <a:endParaRPr sz="1400">
              <a:solidFill>
                <a:srgbClr val="16191F"/>
              </a:solidFill>
              <a:highlight>
                <a:srgbClr val="FFFFFF"/>
              </a:highlight>
            </a:endParaRPr>
          </a:p>
          <a:p>
            <a:pPr indent="-317500" lvl="0" marL="457200" rtl="0" algn="l">
              <a:spcBef>
                <a:spcPts val="0"/>
              </a:spcBef>
              <a:spcAft>
                <a:spcPts val="0"/>
              </a:spcAft>
              <a:buClr>
                <a:srgbClr val="16191F"/>
              </a:buClr>
              <a:buSzPts val="1400"/>
              <a:buChar char="●"/>
            </a:pPr>
            <a:r>
              <a:rPr lang="en" sz="1400">
                <a:solidFill>
                  <a:srgbClr val="16191F"/>
                </a:solidFill>
                <a:highlight>
                  <a:srgbClr val="FFFFFF"/>
                </a:highlight>
              </a:rPr>
              <a:t>Fargate will check the dynamo for the latest version of the ML model and pulls it from S3</a:t>
            </a:r>
            <a:endParaRPr sz="1400">
              <a:solidFill>
                <a:srgbClr val="16191F"/>
              </a:solidFill>
              <a:highlight>
                <a:srgbClr val="FFFFFF"/>
              </a:highlight>
            </a:endParaRPr>
          </a:p>
          <a:p>
            <a:pPr indent="-317500" lvl="0" marL="457200" rtl="0" algn="l">
              <a:spcBef>
                <a:spcPts val="0"/>
              </a:spcBef>
              <a:spcAft>
                <a:spcPts val="0"/>
              </a:spcAft>
              <a:buClr>
                <a:srgbClr val="16191F"/>
              </a:buClr>
              <a:buSzPts val="1400"/>
              <a:buChar char="●"/>
            </a:pPr>
            <a:r>
              <a:rPr lang="en" sz="1400">
                <a:solidFill>
                  <a:srgbClr val="16191F"/>
                </a:solidFill>
                <a:highlight>
                  <a:srgbClr val="FFFFFF"/>
                </a:highlight>
              </a:rPr>
              <a:t>Run our data analysis task using the newest Docker image and ML model on Fargate (serverless container deployment)</a:t>
            </a:r>
            <a:endParaRPr sz="1400">
              <a:solidFill>
                <a:srgbClr val="16191F"/>
              </a:solidFill>
              <a:highlight>
                <a:srgbClr val="FFFFFF"/>
              </a:highlight>
            </a:endParaRPr>
          </a:p>
          <a:p>
            <a:pPr indent="-317500" lvl="0" marL="457200" rtl="0" algn="l">
              <a:spcBef>
                <a:spcPts val="0"/>
              </a:spcBef>
              <a:spcAft>
                <a:spcPts val="0"/>
              </a:spcAft>
              <a:buClr>
                <a:srgbClr val="16191F"/>
              </a:buClr>
              <a:buSzPts val="1400"/>
              <a:buChar char="●"/>
            </a:pPr>
            <a:r>
              <a:rPr lang="en" sz="1400">
                <a:solidFill>
                  <a:srgbClr val="16191F"/>
                </a:solidFill>
                <a:highlight>
                  <a:srgbClr val="FFFFFF"/>
                </a:highlight>
              </a:rPr>
              <a:t>Uploads the result to ITPP PostgreSQL RDS instance using the POST API call</a:t>
            </a:r>
            <a:endParaRPr sz="1400">
              <a:solidFill>
                <a:srgbClr val="16191F"/>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0" y="0"/>
            <a:ext cx="9144000" cy="5217675"/>
          </a:xfrm>
          <a:prstGeom prst="rect">
            <a:avLst/>
          </a:prstGeom>
          <a:noFill/>
          <a:ln>
            <a:noFill/>
          </a:ln>
        </p:spPr>
      </p:pic>
      <p:pic>
        <p:nvPicPr>
          <p:cNvPr id="110" name="Google Shape;110;p21"/>
          <p:cNvPicPr preferRelativeResize="0"/>
          <p:nvPr/>
        </p:nvPicPr>
        <p:blipFill>
          <a:blip r:embed="rId4">
            <a:alphaModFix/>
          </a:blip>
          <a:stretch>
            <a:fillRect/>
          </a:stretch>
        </p:blipFill>
        <p:spPr>
          <a:xfrm>
            <a:off x="0" y="-3800"/>
            <a:ext cx="9262172" cy="521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