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0" r:id="rId5"/>
    <p:sldId id="262" r:id="rId6"/>
    <p:sldId id="263" r:id="rId7"/>
    <p:sldId id="265" r:id="rId8"/>
    <p:sldId id="266" r:id="rId9"/>
    <p:sldId id="267" r:id="rId10"/>
    <p:sldId id="268" r:id="rId11"/>
    <p:sldId id="269" r:id="rId12"/>
    <p:sldId id="273"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C1D3BF-78FD-4FE0-818D-14D277C40052}"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90F08-2DE9-4560-AA81-717F5BABFCCD}" type="slidenum">
              <a:rPr lang="en-IN" smtClean="0"/>
              <a:t>‹#›</a:t>
            </a:fld>
            <a:endParaRPr lang="en-IN"/>
          </a:p>
        </p:txBody>
      </p:sp>
    </p:spTree>
    <p:extLst>
      <p:ext uri="{BB962C8B-B14F-4D97-AF65-F5344CB8AC3E}">
        <p14:creationId xmlns:p14="http://schemas.microsoft.com/office/powerpoint/2010/main" val="1366458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C1D3BF-78FD-4FE0-818D-14D277C40052}"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90F08-2DE9-4560-AA81-717F5BABFCCD}" type="slidenum">
              <a:rPr lang="en-IN" smtClean="0"/>
              <a:t>‹#›</a:t>
            </a:fld>
            <a:endParaRPr lang="en-IN"/>
          </a:p>
        </p:txBody>
      </p:sp>
    </p:spTree>
    <p:extLst>
      <p:ext uri="{BB962C8B-B14F-4D97-AF65-F5344CB8AC3E}">
        <p14:creationId xmlns:p14="http://schemas.microsoft.com/office/powerpoint/2010/main" val="208235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C1D3BF-78FD-4FE0-818D-14D277C40052}"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90F08-2DE9-4560-AA81-717F5BABFCCD}" type="slidenum">
              <a:rPr lang="en-IN" smtClean="0"/>
              <a:t>‹#›</a:t>
            </a:fld>
            <a:endParaRPr lang="en-IN"/>
          </a:p>
        </p:txBody>
      </p:sp>
    </p:spTree>
    <p:extLst>
      <p:ext uri="{BB962C8B-B14F-4D97-AF65-F5344CB8AC3E}">
        <p14:creationId xmlns:p14="http://schemas.microsoft.com/office/powerpoint/2010/main" val="965263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C1D3BF-78FD-4FE0-818D-14D277C40052}"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90F08-2DE9-4560-AA81-717F5BABFCCD}" type="slidenum">
              <a:rPr lang="en-IN" smtClean="0"/>
              <a:t>‹#›</a:t>
            </a:fld>
            <a:endParaRPr lang="en-IN"/>
          </a:p>
        </p:txBody>
      </p:sp>
    </p:spTree>
    <p:extLst>
      <p:ext uri="{BB962C8B-B14F-4D97-AF65-F5344CB8AC3E}">
        <p14:creationId xmlns:p14="http://schemas.microsoft.com/office/powerpoint/2010/main" val="41003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1D3BF-78FD-4FE0-818D-14D277C40052}" type="datetimeFigureOut">
              <a:rPr lang="en-IN" smtClean="0"/>
              <a:t>28-12-2022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390F08-2DE9-4560-AA81-717F5BABFCCD}" type="slidenum">
              <a:rPr lang="en-IN" smtClean="0"/>
              <a:t>‹#›</a:t>
            </a:fld>
            <a:endParaRPr lang="en-IN"/>
          </a:p>
        </p:txBody>
      </p:sp>
    </p:spTree>
    <p:extLst>
      <p:ext uri="{BB962C8B-B14F-4D97-AF65-F5344CB8AC3E}">
        <p14:creationId xmlns:p14="http://schemas.microsoft.com/office/powerpoint/2010/main" val="199101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C1D3BF-78FD-4FE0-818D-14D277C40052}"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90F08-2DE9-4560-AA81-717F5BABFCCD}" type="slidenum">
              <a:rPr lang="en-IN" smtClean="0"/>
              <a:t>‹#›</a:t>
            </a:fld>
            <a:endParaRPr lang="en-IN"/>
          </a:p>
        </p:txBody>
      </p:sp>
    </p:spTree>
    <p:extLst>
      <p:ext uri="{BB962C8B-B14F-4D97-AF65-F5344CB8AC3E}">
        <p14:creationId xmlns:p14="http://schemas.microsoft.com/office/powerpoint/2010/main" val="221961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C1D3BF-78FD-4FE0-818D-14D277C40052}" type="datetimeFigureOut">
              <a:rPr lang="en-IN" smtClean="0"/>
              <a:t>28-12-2022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390F08-2DE9-4560-AA81-717F5BABFCCD}" type="slidenum">
              <a:rPr lang="en-IN" smtClean="0"/>
              <a:t>‹#›</a:t>
            </a:fld>
            <a:endParaRPr lang="en-IN"/>
          </a:p>
        </p:txBody>
      </p:sp>
    </p:spTree>
    <p:extLst>
      <p:ext uri="{BB962C8B-B14F-4D97-AF65-F5344CB8AC3E}">
        <p14:creationId xmlns:p14="http://schemas.microsoft.com/office/powerpoint/2010/main" val="93466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C1D3BF-78FD-4FE0-818D-14D277C40052}" type="datetimeFigureOut">
              <a:rPr lang="en-IN" smtClean="0"/>
              <a:t>28-12-2022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390F08-2DE9-4560-AA81-717F5BABFCCD}" type="slidenum">
              <a:rPr lang="en-IN" smtClean="0"/>
              <a:t>‹#›</a:t>
            </a:fld>
            <a:endParaRPr lang="en-IN"/>
          </a:p>
        </p:txBody>
      </p:sp>
    </p:spTree>
    <p:extLst>
      <p:ext uri="{BB962C8B-B14F-4D97-AF65-F5344CB8AC3E}">
        <p14:creationId xmlns:p14="http://schemas.microsoft.com/office/powerpoint/2010/main" val="321089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1D3BF-78FD-4FE0-818D-14D277C40052}" type="datetimeFigureOut">
              <a:rPr lang="en-IN" smtClean="0"/>
              <a:t>28-12-2022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390F08-2DE9-4560-AA81-717F5BABFCCD}" type="slidenum">
              <a:rPr lang="en-IN" smtClean="0"/>
              <a:t>‹#›</a:t>
            </a:fld>
            <a:endParaRPr lang="en-IN"/>
          </a:p>
        </p:txBody>
      </p:sp>
    </p:spTree>
    <p:extLst>
      <p:ext uri="{BB962C8B-B14F-4D97-AF65-F5344CB8AC3E}">
        <p14:creationId xmlns:p14="http://schemas.microsoft.com/office/powerpoint/2010/main" val="173777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1D3BF-78FD-4FE0-818D-14D277C40052}"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90F08-2DE9-4560-AA81-717F5BABFCCD}" type="slidenum">
              <a:rPr lang="en-IN" smtClean="0"/>
              <a:t>‹#›</a:t>
            </a:fld>
            <a:endParaRPr lang="en-IN"/>
          </a:p>
        </p:txBody>
      </p:sp>
    </p:spTree>
    <p:extLst>
      <p:ext uri="{BB962C8B-B14F-4D97-AF65-F5344CB8AC3E}">
        <p14:creationId xmlns:p14="http://schemas.microsoft.com/office/powerpoint/2010/main" val="386846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1D3BF-78FD-4FE0-818D-14D277C40052}" type="datetimeFigureOut">
              <a:rPr lang="en-IN" smtClean="0"/>
              <a:t>28-12-2022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390F08-2DE9-4560-AA81-717F5BABFCCD}" type="slidenum">
              <a:rPr lang="en-IN" smtClean="0"/>
              <a:t>‹#›</a:t>
            </a:fld>
            <a:endParaRPr lang="en-IN"/>
          </a:p>
        </p:txBody>
      </p:sp>
    </p:spTree>
    <p:extLst>
      <p:ext uri="{BB962C8B-B14F-4D97-AF65-F5344CB8AC3E}">
        <p14:creationId xmlns:p14="http://schemas.microsoft.com/office/powerpoint/2010/main" val="7907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1D3BF-78FD-4FE0-818D-14D277C40052}" type="datetimeFigureOut">
              <a:rPr lang="en-IN" smtClean="0"/>
              <a:t>28-12-2022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90F08-2DE9-4560-AA81-717F5BABFCCD}" type="slidenum">
              <a:rPr lang="en-IN" smtClean="0"/>
              <a:t>‹#›</a:t>
            </a:fld>
            <a:endParaRPr lang="en-IN"/>
          </a:p>
        </p:txBody>
      </p:sp>
    </p:spTree>
    <p:extLst>
      <p:ext uri="{BB962C8B-B14F-4D97-AF65-F5344CB8AC3E}">
        <p14:creationId xmlns:p14="http://schemas.microsoft.com/office/powerpoint/2010/main" val="2200776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602104"/>
            <a:ext cx="6408712" cy="3046988"/>
          </a:xfrm>
          <a:prstGeom prst="rect">
            <a:avLst/>
          </a:prstGeom>
          <a:noFill/>
        </p:spPr>
        <p:txBody>
          <a:bodyPr wrap="square" rtlCol="0" anchor="ctr">
            <a:spAutoFit/>
          </a:bodyPr>
          <a:lstStyle/>
          <a:p>
            <a:r>
              <a:rPr lang="en-US" sz="9600" b="1" dirty="0" smtClean="0"/>
              <a:t>   </a:t>
            </a:r>
            <a:endParaRPr lang="en-US" sz="9600" b="1" dirty="0" smtClean="0"/>
          </a:p>
          <a:p>
            <a:r>
              <a:rPr lang="en-US" sz="9600" b="1" dirty="0"/>
              <a:t> </a:t>
            </a:r>
            <a:r>
              <a:rPr lang="en-US" sz="9600" b="1" dirty="0" smtClean="0"/>
              <a:t> </a:t>
            </a:r>
            <a:r>
              <a:rPr lang="en-US" sz="9600" b="1" dirty="0" smtClean="0"/>
              <a:t>Welcome</a:t>
            </a:r>
            <a:endParaRPr lang="en-IN" sz="9600" b="1" dirty="0"/>
          </a:p>
        </p:txBody>
      </p:sp>
    </p:spTree>
    <p:extLst>
      <p:ext uri="{BB962C8B-B14F-4D97-AF65-F5344CB8AC3E}">
        <p14:creationId xmlns:p14="http://schemas.microsoft.com/office/powerpoint/2010/main" val="14221215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9752" y="908720"/>
            <a:ext cx="4608512" cy="646331"/>
          </a:xfrm>
          <a:prstGeom prst="rect">
            <a:avLst/>
          </a:prstGeom>
          <a:noFill/>
        </p:spPr>
        <p:txBody>
          <a:bodyPr wrap="square" rtlCol="0">
            <a:spAutoFit/>
          </a:bodyPr>
          <a:lstStyle/>
          <a:p>
            <a:r>
              <a:rPr lang="en-US" sz="3600" b="1" dirty="0" smtClean="0"/>
              <a:t>Tools and Technology</a:t>
            </a:r>
            <a:endParaRPr lang="en-IN" sz="3600" b="1" dirty="0"/>
          </a:p>
        </p:txBody>
      </p:sp>
      <p:sp>
        <p:nvSpPr>
          <p:cNvPr id="3" name="TextBox 2"/>
          <p:cNvSpPr txBox="1"/>
          <p:nvPr/>
        </p:nvSpPr>
        <p:spPr>
          <a:xfrm>
            <a:off x="0" y="1700808"/>
            <a:ext cx="8676456" cy="3631763"/>
          </a:xfrm>
          <a:prstGeom prst="rect">
            <a:avLst/>
          </a:prstGeom>
          <a:noFill/>
        </p:spPr>
        <p:txBody>
          <a:bodyPr wrap="square" rtlCol="0">
            <a:spAutoFit/>
          </a:bodyPr>
          <a:lstStyle/>
          <a:p>
            <a:pPr marL="571500" indent="-571500">
              <a:buFont typeface="Arial" pitchFamily="34" charset="0"/>
              <a:buChar char="•"/>
            </a:pPr>
            <a:r>
              <a:rPr lang="en-US" sz="4000" b="1" dirty="0" smtClean="0"/>
              <a:t>Tools:</a:t>
            </a:r>
            <a:r>
              <a:rPr lang="en-US" dirty="0" smtClean="0"/>
              <a:t> </a:t>
            </a:r>
            <a:r>
              <a:rPr lang="en-US" sz="4000" dirty="0" smtClean="0"/>
              <a:t>Eclipse IDE</a:t>
            </a:r>
          </a:p>
          <a:p>
            <a:pPr marL="571500" indent="-571500">
              <a:buFont typeface="Arial" pitchFamily="34" charset="0"/>
              <a:buChar char="•"/>
            </a:pPr>
            <a:r>
              <a:rPr lang="en-US" sz="4000" b="1" dirty="0" smtClean="0"/>
              <a:t>Technology</a:t>
            </a:r>
            <a:r>
              <a:rPr lang="en-US" dirty="0" smtClean="0"/>
              <a:t>: </a:t>
            </a:r>
          </a:p>
          <a:p>
            <a:r>
              <a:rPr lang="en-US" sz="3200" dirty="0" smtClean="0"/>
              <a:t>      </a:t>
            </a:r>
          </a:p>
          <a:p>
            <a:r>
              <a:rPr lang="en-US" sz="3200" dirty="0"/>
              <a:t> </a:t>
            </a:r>
            <a:r>
              <a:rPr lang="en-US" sz="3200" dirty="0" smtClean="0"/>
              <a:t>    Frontend: HTML, CSS, JavaScript</a:t>
            </a:r>
          </a:p>
          <a:p>
            <a:endParaRPr lang="en-US" dirty="0" smtClean="0"/>
          </a:p>
          <a:p>
            <a:r>
              <a:rPr lang="en-US" dirty="0" smtClean="0"/>
              <a:t>          </a:t>
            </a:r>
            <a:r>
              <a:rPr lang="en-US" sz="3200" dirty="0" smtClean="0"/>
              <a:t>Backend: JAVA , </a:t>
            </a:r>
            <a:r>
              <a:rPr lang="en-US" sz="3200" dirty="0" err="1" smtClean="0"/>
              <a:t>SpringBoot</a:t>
            </a:r>
            <a:r>
              <a:rPr lang="en-US" sz="3200" dirty="0" smtClean="0"/>
              <a:t> with </a:t>
            </a:r>
            <a:r>
              <a:rPr lang="en-US" sz="3200" dirty="0" err="1" smtClean="0"/>
              <a:t>Thymeleaf</a:t>
            </a:r>
            <a:endParaRPr lang="en-US" sz="3200" dirty="0" smtClean="0"/>
          </a:p>
          <a:p>
            <a:r>
              <a:rPr lang="en-US" dirty="0" smtClean="0"/>
              <a:t>                      </a:t>
            </a:r>
          </a:p>
          <a:p>
            <a:endParaRPr lang="en-IN" dirty="0"/>
          </a:p>
        </p:txBody>
      </p:sp>
    </p:spTree>
    <p:extLst>
      <p:ext uri="{BB962C8B-B14F-4D97-AF65-F5344CB8AC3E}">
        <p14:creationId xmlns:p14="http://schemas.microsoft.com/office/powerpoint/2010/main" val="2295855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9289032" cy="1938992"/>
          </a:xfrm>
          <a:prstGeom prst="rect">
            <a:avLst/>
          </a:prstGeom>
          <a:noFill/>
        </p:spPr>
        <p:txBody>
          <a:bodyPr wrap="square" rtlCol="0">
            <a:spAutoFit/>
          </a:bodyPr>
          <a:lstStyle/>
          <a:p>
            <a:r>
              <a:rPr lang="en-US" sz="4000" b="1" dirty="0" smtClean="0"/>
              <a:t>Benefits</a:t>
            </a:r>
            <a:r>
              <a:rPr lang="en-US" sz="4000" b="1" dirty="0" smtClean="0"/>
              <a:t> of </a:t>
            </a:r>
            <a:r>
              <a:rPr lang="en-US" sz="4000" b="1" dirty="0" smtClean="0"/>
              <a:t>Online HOTEL Reservation System</a:t>
            </a:r>
          </a:p>
          <a:p>
            <a:endParaRPr lang="en-IN" sz="4000" b="1" dirty="0"/>
          </a:p>
        </p:txBody>
      </p:sp>
      <p:sp>
        <p:nvSpPr>
          <p:cNvPr id="3" name="TextBox 2"/>
          <p:cNvSpPr txBox="1"/>
          <p:nvPr/>
        </p:nvSpPr>
        <p:spPr>
          <a:xfrm>
            <a:off x="2195736" y="3068960"/>
            <a:ext cx="184731" cy="369332"/>
          </a:xfrm>
          <a:prstGeom prst="rect">
            <a:avLst/>
          </a:prstGeom>
          <a:noFill/>
        </p:spPr>
        <p:txBody>
          <a:bodyPr wrap="none" rtlCol="0">
            <a:spAutoFit/>
          </a:bodyPr>
          <a:lstStyle/>
          <a:p>
            <a:endParaRPr lang="en-IN"/>
          </a:p>
        </p:txBody>
      </p:sp>
      <p:sp>
        <p:nvSpPr>
          <p:cNvPr id="4" name="TextBox 3"/>
          <p:cNvSpPr txBox="1"/>
          <p:nvPr/>
        </p:nvSpPr>
        <p:spPr>
          <a:xfrm>
            <a:off x="395536" y="1556793"/>
            <a:ext cx="8568952" cy="4401205"/>
          </a:xfrm>
          <a:prstGeom prst="rect">
            <a:avLst/>
          </a:prstGeom>
          <a:noFill/>
        </p:spPr>
        <p:txBody>
          <a:bodyPr wrap="square" rtlCol="0">
            <a:spAutoFit/>
          </a:bodyPr>
          <a:lstStyle/>
          <a:p>
            <a:r>
              <a:rPr lang="en-US" sz="2800" dirty="0"/>
              <a:t>• Saves time of customers for </a:t>
            </a:r>
            <a:r>
              <a:rPr lang="en-US" sz="2800" dirty="0" smtClean="0"/>
              <a:t>quickly </a:t>
            </a:r>
            <a:r>
              <a:rPr lang="en-US" sz="2800" dirty="0"/>
              <a:t>reserving rooms</a:t>
            </a:r>
            <a:r>
              <a:rPr lang="en-US" sz="2800" dirty="0" smtClean="0"/>
              <a:t>.</a:t>
            </a:r>
            <a:endParaRPr lang="en-US" sz="2800" dirty="0"/>
          </a:p>
          <a:p>
            <a:r>
              <a:rPr lang="en-US" sz="2800" dirty="0" smtClean="0"/>
              <a:t>• </a:t>
            </a:r>
            <a:r>
              <a:rPr lang="en-US" sz="2800" dirty="0"/>
              <a:t>User friendly</a:t>
            </a:r>
            <a:r>
              <a:rPr lang="en-US" sz="2800" dirty="0" smtClean="0"/>
              <a:t>.</a:t>
            </a:r>
            <a:endParaRPr lang="en-US" sz="2800" dirty="0"/>
          </a:p>
          <a:p>
            <a:r>
              <a:rPr lang="en-US" sz="2800" dirty="0"/>
              <a:t>• </a:t>
            </a:r>
            <a:r>
              <a:rPr lang="en-US" sz="2800" dirty="0" smtClean="0"/>
              <a:t>Less </a:t>
            </a:r>
            <a:r>
              <a:rPr lang="en-US" sz="2800" dirty="0"/>
              <a:t>chances of human errors</a:t>
            </a:r>
            <a:r>
              <a:rPr lang="en-US" sz="2800" dirty="0" smtClean="0"/>
              <a:t>.</a:t>
            </a:r>
            <a:endParaRPr lang="en-US" sz="2800" dirty="0"/>
          </a:p>
          <a:p>
            <a:r>
              <a:rPr lang="en-US" sz="2800" dirty="0" smtClean="0"/>
              <a:t>• Secure - very secure system due to login and password option availability. </a:t>
            </a:r>
          </a:p>
          <a:p>
            <a:r>
              <a:rPr lang="en-US" sz="2800" dirty="0" smtClean="0"/>
              <a:t>•</a:t>
            </a:r>
            <a:r>
              <a:rPr lang="en-US" sz="2800" dirty="0"/>
              <a:t>Ability to create extensive guest history with records like guest stay, address, preference for unlimited years. </a:t>
            </a:r>
          </a:p>
          <a:p>
            <a:r>
              <a:rPr lang="en-US" sz="2800" dirty="0"/>
              <a:t>• User - definable screens</a:t>
            </a:r>
          </a:p>
          <a:p>
            <a:r>
              <a:rPr lang="en-US" sz="2800" dirty="0"/>
              <a:t>• Report generator.</a:t>
            </a:r>
          </a:p>
          <a:p>
            <a:r>
              <a:rPr lang="en-US" sz="2800" dirty="0"/>
              <a:t>• Email- reminder.</a:t>
            </a:r>
            <a:endParaRPr lang="en-IN" sz="2800" dirty="0"/>
          </a:p>
        </p:txBody>
      </p:sp>
    </p:spTree>
    <p:extLst>
      <p:ext uri="{BB962C8B-B14F-4D97-AF65-F5344CB8AC3E}">
        <p14:creationId xmlns:p14="http://schemas.microsoft.com/office/powerpoint/2010/main" val="1180805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88640"/>
            <a:ext cx="7632848" cy="1323439"/>
          </a:xfrm>
          <a:prstGeom prst="rect">
            <a:avLst/>
          </a:prstGeom>
          <a:noFill/>
        </p:spPr>
        <p:txBody>
          <a:bodyPr wrap="square" rtlCol="0">
            <a:spAutoFit/>
          </a:bodyPr>
          <a:lstStyle/>
          <a:p>
            <a:r>
              <a:rPr lang="en-US" sz="4000" b="1" dirty="0" smtClean="0"/>
              <a:t>Online Hotel Reservation System </a:t>
            </a:r>
            <a:r>
              <a:rPr lang="en-US" sz="4000" b="1" dirty="0" err="1" smtClean="0"/>
              <a:t>Digram</a:t>
            </a:r>
            <a:endParaRPr lang="en-IN" sz="4000" b="1" dirty="0"/>
          </a:p>
        </p:txBody>
      </p:sp>
      <p:sp>
        <p:nvSpPr>
          <p:cNvPr id="5" name="Rectangle 4"/>
          <p:cNvSpPr/>
          <p:nvPr/>
        </p:nvSpPr>
        <p:spPr>
          <a:xfrm>
            <a:off x="323528" y="2492896"/>
            <a:ext cx="252028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dirty="0" err="1" smtClean="0"/>
              <a:t>SignIn</a:t>
            </a:r>
            <a:endParaRPr lang="en-IN" dirty="0"/>
          </a:p>
        </p:txBody>
      </p:sp>
      <p:sp>
        <p:nvSpPr>
          <p:cNvPr id="6" name="Right Arrow 5"/>
          <p:cNvSpPr/>
          <p:nvPr/>
        </p:nvSpPr>
        <p:spPr>
          <a:xfrm>
            <a:off x="2863846" y="2884926"/>
            <a:ext cx="936104" cy="324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799950" y="2492896"/>
            <a:ext cx="242823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username and password is correct</a:t>
            </a:r>
            <a:endParaRPr lang="en-IN" dirty="0"/>
          </a:p>
        </p:txBody>
      </p:sp>
      <p:sp>
        <p:nvSpPr>
          <p:cNvPr id="8" name="Rectangle 7"/>
          <p:cNvSpPr/>
          <p:nvPr/>
        </p:nvSpPr>
        <p:spPr>
          <a:xfrm>
            <a:off x="7236296" y="2492896"/>
            <a:ext cx="1800200" cy="987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Fill Reservation Form</a:t>
            </a:r>
            <a:endParaRPr lang="en-IN" dirty="0"/>
          </a:p>
        </p:txBody>
      </p:sp>
      <p:sp>
        <p:nvSpPr>
          <p:cNvPr id="9" name="Right Arrow 8"/>
          <p:cNvSpPr/>
          <p:nvPr/>
        </p:nvSpPr>
        <p:spPr>
          <a:xfrm>
            <a:off x="6228184" y="2884926"/>
            <a:ext cx="1008112" cy="184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a:off x="1583668" y="1954738"/>
            <a:ext cx="18002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827584" y="1628800"/>
            <a:ext cx="1656184" cy="325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IN" dirty="0"/>
          </a:p>
        </p:txBody>
      </p:sp>
      <p:sp>
        <p:nvSpPr>
          <p:cNvPr id="13" name="Rectangle 12"/>
          <p:cNvSpPr/>
          <p:nvPr/>
        </p:nvSpPr>
        <p:spPr>
          <a:xfrm>
            <a:off x="4644008" y="4221088"/>
            <a:ext cx="2592288"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Successfully Done</a:t>
            </a:r>
            <a:endParaRPr lang="en-IN" dirty="0"/>
          </a:p>
        </p:txBody>
      </p:sp>
      <p:sp>
        <p:nvSpPr>
          <p:cNvPr id="14" name="Rectangle 13"/>
          <p:cNvSpPr/>
          <p:nvPr/>
        </p:nvSpPr>
        <p:spPr>
          <a:xfrm>
            <a:off x="611560" y="4221088"/>
            <a:ext cx="2376264"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Online Reservation System</a:t>
            </a:r>
            <a:endParaRPr lang="en-IN" dirty="0"/>
          </a:p>
        </p:txBody>
      </p:sp>
      <p:sp>
        <p:nvSpPr>
          <p:cNvPr id="22" name="Left Arrow 21"/>
          <p:cNvSpPr/>
          <p:nvPr/>
        </p:nvSpPr>
        <p:spPr>
          <a:xfrm>
            <a:off x="7236296" y="4437113"/>
            <a:ext cx="1656184" cy="5400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Down Arrow 22"/>
          <p:cNvSpPr/>
          <p:nvPr/>
        </p:nvSpPr>
        <p:spPr>
          <a:xfrm>
            <a:off x="8452703" y="3501007"/>
            <a:ext cx="583794" cy="1476165"/>
          </a:xfrm>
          <a:prstGeom prst="downArrow">
            <a:avLst>
              <a:gd name="adj1" fmla="val 50000"/>
              <a:gd name="adj2" fmla="val 33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Left Arrow 23"/>
          <p:cNvSpPr/>
          <p:nvPr/>
        </p:nvSpPr>
        <p:spPr>
          <a:xfrm>
            <a:off x="2987824" y="4713496"/>
            <a:ext cx="1656184" cy="2636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3709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5736" y="116632"/>
            <a:ext cx="3957577" cy="769441"/>
          </a:xfrm>
          <a:prstGeom prst="rect">
            <a:avLst/>
          </a:prstGeom>
          <a:noFill/>
        </p:spPr>
        <p:txBody>
          <a:bodyPr wrap="square" rtlCol="0">
            <a:spAutoFit/>
          </a:bodyPr>
          <a:lstStyle/>
          <a:p>
            <a:r>
              <a:rPr lang="en-US" sz="4400" b="1" dirty="0" smtClean="0"/>
              <a:t>Conclusion</a:t>
            </a:r>
            <a:endParaRPr lang="en-IN" sz="4400" b="1" dirty="0"/>
          </a:p>
        </p:txBody>
      </p:sp>
      <p:sp>
        <p:nvSpPr>
          <p:cNvPr id="3" name="TextBox 2"/>
          <p:cNvSpPr txBox="1"/>
          <p:nvPr/>
        </p:nvSpPr>
        <p:spPr>
          <a:xfrm>
            <a:off x="251520" y="260648"/>
            <a:ext cx="8496944" cy="5909310"/>
          </a:xfrm>
          <a:prstGeom prst="rect">
            <a:avLst/>
          </a:prstGeom>
          <a:noFill/>
        </p:spPr>
        <p:txBody>
          <a:bodyPr wrap="square" rtlCol="0">
            <a:spAutoFit/>
          </a:bodyPr>
          <a:lstStyle/>
          <a:p>
            <a:endParaRPr lang="en-US" dirty="0"/>
          </a:p>
          <a:p>
            <a:r>
              <a:rPr lang="en-US" sz="2400" dirty="0" smtClean="0"/>
              <a:t> </a:t>
            </a:r>
          </a:p>
          <a:p>
            <a:pPr marL="342900" indent="-342900">
              <a:buFont typeface="Arial" pitchFamily="34" charset="0"/>
              <a:buChar char="•"/>
            </a:pPr>
            <a:r>
              <a:rPr lang="en-US" sz="2400" dirty="0" smtClean="0"/>
              <a:t> The </a:t>
            </a:r>
            <a:r>
              <a:rPr lang="en-US" sz="2400" dirty="0"/>
              <a:t>online hotel reservation system was developed to replace the manual process of booking for a hotel room or any other facility of the hotel. </a:t>
            </a:r>
            <a:endParaRPr lang="en-US" sz="2400" dirty="0" smtClean="0"/>
          </a:p>
          <a:p>
            <a:pPr marL="342900" indent="-342900">
              <a:buFont typeface="Arial" pitchFamily="34" charset="0"/>
              <a:buChar char="•"/>
            </a:pPr>
            <a:r>
              <a:rPr lang="en-US" sz="2400" dirty="0" smtClean="0"/>
              <a:t>The </a:t>
            </a:r>
            <a:r>
              <a:rPr lang="en-US" sz="2400" dirty="0"/>
              <a:t>old system does not serve the customer in a better way; rather it makes customer data vulnerable.</a:t>
            </a:r>
          </a:p>
          <a:p>
            <a:pPr marL="342900" indent="-342900">
              <a:buFont typeface="Arial" pitchFamily="34" charset="0"/>
              <a:buChar char="•"/>
            </a:pPr>
            <a:r>
              <a:rPr lang="en-US" sz="2400" dirty="0" smtClean="0"/>
              <a:t> </a:t>
            </a:r>
            <a:r>
              <a:rPr lang="en-US" sz="2400" dirty="0"/>
              <a:t>The new system keeps proper records of customers for emergency and security purposes.</a:t>
            </a:r>
          </a:p>
          <a:p>
            <a:pPr marL="342900" indent="-342900">
              <a:buFont typeface="Arial" pitchFamily="34" charset="0"/>
              <a:buChar char="•"/>
            </a:pPr>
            <a:r>
              <a:rPr lang="en-US" sz="2400" dirty="0" smtClean="0"/>
              <a:t> While developing this project we have learnt a lot about hotel management.</a:t>
            </a:r>
          </a:p>
          <a:p>
            <a:pPr marL="342900" indent="-342900">
              <a:buFont typeface="Arial" pitchFamily="34" charset="0"/>
              <a:buChar char="•"/>
            </a:pPr>
            <a:r>
              <a:rPr lang="en-US" sz="2400" dirty="0" smtClean="0"/>
              <a:t> </a:t>
            </a:r>
            <a:r>
              <a:rPr lang="en-US" sz="2400" dirty="0"/>
              <a:t>We have learnt how to make a system user friendly.</a:t>
            </a:r>
          </a:p>
          <a:p>
            <a:pPr marL="342900" indent="-342900">
              <a:buFont typeface="Arial" pitchFamily="34" charset="0"/>
              <a:buChar char="•"/>
            </a:pPr>
            <a:r>
              <a:rPr lang="en-US" sz="2400" dirty="0" smtClean="0"/>
              <a:t> </a:t>
            </a:r>
            <a:r>
              <a:rPr lang="en-US" sz="2400" dirty="0"/>
              <a:t>We also realized the importance maintaining a minimal margin for error.</a:t>
            </a:r>
          </a:p>
          <a:p>
            <a:pPr marL="342900" indent="-342900">
              <a:buFont typeface="Arial" pitchFamily="34" charset="0"/>
              <a:buChar char="•"/>
            </a:pPr>
            <a:r>
              <a:rPr lang="en-US" sz="2400" dirty="0" smtClean="0"/>
              <a:t> </a:t>
            </a:r>
            <a:r>
              <a:rPr lang="en-US" sz="2400" dirty="0"/>
              <a:t>During the development process we studied carefully and understood the criteria of implementation process.</a:t>
            </a:r>
            <a:endParaRPr lang="en-IN" sz="2400" dirty="0"/>
          </a:p>
        </p:txBody>
      </p:sp>
    </p:spTree>
    <p:extLst>
      <p:ext uri="{BB962C8B-B14F-4D97-AF65-F5344CB8AC3E}">
        <p14:creationId xmlns:p14="http://schemas.microsoft.com/office/powerpoint/2010/main" val="4228217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0800000" flipV="1">
            <a:off x="2267744" y="2427406"/>
            <a:ext cx="4320480" cy="1015663"/>
          </a:xfrm>
          <a:prstGeom prst="rect">
            <a:avLst/>
          </a:prstGeom>
          <a:noFill/>
        </p:spPr>
        <p:txBody>
          <a:bodyPr wrap="square" rtlCol="0">
            <a:spAutoFit/>
          </a:bodyPr>
          <a:lstStyle/>
          <a:p>
            <a:r>
              <a:rPr lang="en-US" sz="6000" b="1" dirty="0" smtClean="0"/>
              <a:t>Thank You</a:t>
            </a:r>
            <a:endParaRPr lang="en-IN" sz="6000" b="1" dirty="0"/>
          </a:p>
        </p:txBody>
      </p:sp>
    </p:spTree>
    <p:extLst>
      <p:ext uri="{BB962C8B-B14F-4D97-AF65-F5344CB8AC3E}">
        <p14:creationId xmlns:p14="http://schemas.microsoft.com/office/powerpoint/2010/main" val="136678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1124744"/>
            <a:ext cx="6305025" cy="2400657"/>
          </a:xfrm>
          <a:prstGeom prst="rect">
            <a:avLst/>
          </a:prstGeom>
          <a:noFill/>
        </p:spPr>
        <p:txBody>
          <a:bodyPr wrap="square" rtlCol="0">
            <a:spAutoFit/>
          </a:bodyPr>
          <a:lstStyle/>
          <a:p>
            <a:r>
              <a:rPr lang="en-US" sz="4000" b="1" dirty="0" smtClean="0"/>
              <a:t>           </a:t>
            </a:r>
            <a:r>
              <a:rPr lang="en-US" sz="4400" b="1" dirty="0" smtClean="0"/>
              <a:t>Project Title</a:t>
            </a:r>
          </a:p>
          <a:p>
            <a:endParaRPr lang="en-US" dirty="0" smtClean="0"/>
          </a:p>
          <a:p>
            <a:endParaRPr lang="en-US" sz="4400" b="1" dirty="0"/>
          </a:p>
          <a:p>
            <a:r>
              <a:rPr lang="en-US" sz="4400" b="1" dirty="0" smtClean="0"/>
              <a:t>      </a:t>
            </a:r>
            <a:r>
              <a:rPr lang="en-US" sz="4400" b="1" dirty="0" smtClean="0">
                <a:effectLst>
                  <a:outerShdw blurRad="38100" dist="38100" dir="2700000" algn="tl">
                    <a:srgbClr val="000000">
                      <a:alpha val="43137"/>
                    </a:srgbClr>
                  </a:outerShdw>
                </a:effectLst>
              </a:rPr>
              <a:t>Hotel Reservation</a:t>
            </a:r>
            <a:endParaRPr lang="en-IN" sz="4400" b="1" dirty="0">
              <a:effectLst>
                <a:outerShdw blurRad="38100" dist="38100" dir="2700000" algn="tl">
                  <a:srgbClr val="000000">
                    <a:alpha val="43137"/>
                  </a:srgbClr>
                </a:outerShdw>
              </a:effectLst>
            </a:endParaRPr>
          </a:p>
        </p:txBody>
      </p:sp>
      <p:sp>
        <p:nvSpPr>
          <p:cNvPr id="3" name="TextBox 2"/>
          <p:cNvSpPr txBox="1"/>
          <p:nvPr/>
        </p:nvSpPr>
        <p:spPr>
          <a:xfrm rot="10800000" flipV="1">
            <a:off x="5292080" y="6102588"/>
            <a:ext cx="3528392" cy="369332"/>
          </a:xfrm>
          <a:prstGeom prst="rect">
            <a:avLst/>
          </a:prstGeom>
          <a:noFill/>
        </p:spPr>
        <p:txBody>
          <a:bodyPr wrap="square" rtlCol="0">
            <a:spAutoFit/>
          </a:bodyPr>
          <a:lstStyle/>
          <a:p>
            <a:r>
              <a:rPr lang="en-US" dirty="0"/>
              <a:t> </a:t>
            </a:r>
            <a:r>
              <a:rPr lang="en-US" dirty="0" smtClean="0"/>
              <a:t>       Presented by: </a:t>
            </a:r>
            <a:r>
              <a:rPr lang="en-US" dirty="0" smtClean="0"/>
              <a:t>Amruta Gaikwad</a:t>
            </a:r>
            <a:endParaRPr lang="en-IN" dirty="0"/>
          </a:p>
        </p:txBody>
      </p:sp>
    </p:spTree>
    <p:extLst>
      <p:ext uri="{BB962C8B-B14F-4D97-AF65-F5344CB8AC3E}">
        <p14:creationId xmlns:p14="http://schemas.microsoft.com/office/powerpoint/2010/main" val="373653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988840"/>
            <a:ext cx="7992888" cy="2308324"/>
          </a:xfrm>
          <a:prstGeom prst="rect">
            <a:avLst/>
          </a:prstGeom>
        </p:spPr>
        <p:txBody>
          <a:bodyPr wrap="square">
            <a:spAutoFit/>
          </a:bodyPr>
          <a:lstStyle/>
          <a:p>
            <a:r>
              <a:rPr lang="en-US" sz="2400" dirty="0" smtClean="0"/>
              <a:t>       I </a:t>
            </a:r>
            <a:r>
              <a:rPr lang="en-US" sz="2400" dirty="0"/>
              <a:t>would like to express my special thanks of gratitude to my  </a:t>
            </a:r>
          </a:p>
          <a:p>
            <a:r>
              <a:rPr lang="en-US" sz="2400" dirty="0"/>
              <a:t>Teacher Mrs. </a:t>
            </a:r>
            <a:r>
              <a:rPr lang="en-US" sz="2400" dirty="0" err="1"/>
              <a:t>Archana</a:t>
            </a:r>
            <a:r>
              <a:rPr lang="en-US" sz="2400" dirty="0"/>
              <a:t> </a:t>
            </a:r>
            <a:r>
              <a:rPr lang="en-US" sz="2400" dirty="0" smtClean="0"/>
              <a:t> </a:t>
            </a:r>
            <a:r>
              <a:rPr lang="en-US" sz="2400" dirty="0" err="1" smtClean="0"/>
              <a:t>Goel</a:t>
            </a:r>
            <a:r>
              <a:rPr lang="en-US" sz="2400" dirty="0" smtClean="0"/>
              <a:t> , </a:t>
            </a:r>
            <a:r>
              <a:rPr lang="en-US" sz="2400" dirty="0"/>
              <a:t>gave me the golden opportunity to </a:t>
            </a:r>
            <a:r>
              <a:rPr lang="en-US" sz="2400" dirty="0" smtClean="0"/>
              <a:t>do this </a:t>
            </a:r>
            <a:r>
              <a:rPr lang="en-US" sz="2400" dirty="0"/>
              <a:t>wonderful project of </a:t>
            </a:r>
            <a:r>
              <a:rPr lang="en-US" sz="2400" b="1" dirty="0"/>
              <a:t>HOTEL RESERVATION. </a:t>
            </a:r>
          </a:p>
          <a:p>
            <a:endParaRPr lang="en-US" sz="2400" dirty="0" smtClean="0"/>
          </a:p>
          <a:p>
            <a:r>
              <a:rPr lang="en-US" sz="2400" dirty="0" smtClean="0"/>
              <a:t>she </a:t>
            </a:r>
            <a:r>
              <a:rPr lang="en-US" sz="2400" dirty="0"/>
              <a:t>also helped me in completing my project. I came to know </a:t>
            </a:r>
          </a:p>
          <a:p>
            <a:r>
              <a:rPr lang="en-US" sz="2400" dirty="0"/>
              <a:t>About so many new things I am really thankful to them</a:t>
            </a:r>
            <a:r>
              <a:rPr lang="en-US" dirty="0"/>
              <a:t>.</a:t>
            </a:r>
            <a:endParaRPr lang="en-IN" dirty="0"/>
          </a:p>
        </p:txBody>
      </p:sp>
      <p:sp>
        <p:nvSpPr>
          <p:cNvPr id="4" name="TextBox 3"/>
          <p:cNvSpPr txBox="1"/>
          <p:nvPr/>
        </p:nvSpPr>
        <p:spPr>
          <a:xfrm>
            <a:off x="1619672" y="692696"/>
            <a:ext cx="7470668" cy="769441"/>
          </a:xfrm>
          <a:prstGeom prst="rect">
            <a:avLst/>
          </a:prstGeom>
          <a:noFill/>
        </p:spPr>
        <p:txBody>
          <a:bodyPr wrap="square" rtlCol="0">
            <a:spAutoFit/>
          </a:bodyPr>
          <a:lstStyle/>
          <a:p>
            <a:r>
              <a:rPr lang="en-US" sz="4400" b="1" dirty="0" smtClean="0"/>
              <a:t>ACKNOWLEDGEMENT</a:t>
            </a:r>
            <a:endParaRPr lang="en-IN" sz="4400" b="1" dirty="0"/>
          </a:p>
        </p:txBody>
      </p:sp>
    </p:spTree>
    <p:extLst>
      <p:ext uri="{BB962C8B-B14F-4D97-AF65-F5344CB8AC3E}">
        <p14:creationId xmlns:p14="http://schemas.microsoft.com/office/powerpoint/2010/main" val="2331600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20688"/>
            <a:ext cx="4765575" cy="646331"/>
          </a:xfrm>
          <a:prstGeom prst="rect">
            <a:avLst/>
          </a:prstGeom>
          <a:noFill/>
        </p:spPr>
        <p:txBody>
          <a:bodyPr wrap="square" rtlCol="0">
            <a:spAutoFit/>
          </a:bodyPr>
          <a:lstStyle/>
          <a:p>
            <a:r>
              <a:rPr lang="en-US" sz="3600" b="1" dirty="0" smtClean="0"/>
              <a:t>CONTENTS</a:t>
            </a:r>
          </a:p>
        </p:txBody>
      </p:sp>
      <p:sp>
        <p:nvSpPr>
          <p:cNvPr id="3" name="TextBox 2"/>
          <p:cNvSpPr txBox="1"/>
          <p:nvPr/>
        </p:nvSpPr>
        <p:spPr>
          <a:xfrm>
            <a:off x="1043608" y="1772816"/>
            <a:ext cx="6480720" cy="3046988"/>
          </a:xfrm>
          <a:prstGeom prst="rect">
            <a:avLst/>
          </a:prstGeom>
          <a:noFill/>
        </p:spPr>
        <p:txBody>
          <a:bodyPr wrap="square" rtlCol="0">
            <a:spAutoFit/>
          </a:bodyPr>
          <a:lstStyle/>
          <a:p>
            <a:r>
              <a:rPr lang="en-US" sz="2400" dirty="0" smtClean="0"/>
              <a:t>I.     </a:t>
            </a:r>
            <a:r>
              <a:rPr lang="en-US" sz="2400" dirty="0" smtClean="0"/>
              <a:t>Abstract</a:t>
            </a:r>
            <a:endParaRPr lang="en-US" sz="2400" dirty="0" smtClean="0"/>
          </a:p>
          <a:p>
            <a:r>
              <a:rPr lang="en-US" sz="2400" dirty="0" smtClean="0"/>
              <a:t>II.    Introduction</a:t>
            </a:r>
          </a:p>
          <a:p>
            <a:r>
              <a:rPr lang="en-US" sz="2400" dirty="0" smtClean="0"/>
              <a:t>III.   Literature </a:t>
            </a:r>
            <a:r>
              <a:rPr lang="en-US" sz="2400" dirty="0"/>
              <a:t> </a:t>
            </a:r>
            <a:r>
              <a:rPr lang="en-US" sz="2400" dirty="0" smtClean="0"/>
              <a:t>Review</a:t>
            </a:r>
            <a:endParaRPr lang="en-US" sz="2400" dirty="0" smtClean="0"/>
          </a:p>
          <a:p>
            <a:pPr marL="514350" indent="-514350">
              <a:buAutoNum type="romanUcPeriod" startAt="4"/>
            </a:pPr>
            <a:r>
              <a:rPr lang="en-US" sz="2400" dirty="0" smtClean="0"/>
              <a:t>Online </a:t>
            </a:r>
            <a:r>
              <a:rPr lang="en-US" sz="2400" dirty="0" smtClean="0"/>
              <a:t>Hotel Reservation </a:t>
            </a:r>
            <a:r>
              <a:rPr lang="en-US" sz="2400" dirty="0" smtClean="0"/>
              <a:t>System</a:t>
            </a:r>
          </a:p>
          <a:p>
            <a:r>
              <a:rPr lang="en-US" sz="2400" dirty="0" smtClean="0"/>
              <a:t>V.    Tools and Technology</a:t>
            </a:r>
            <a:endParaRPr lang="en-US" sz="2400" dirty="0" smtClean="0"/>
          </a:p>
          <a:p>
            <a:r>
              <a:rPr lang="en-US" sz="2400" dirty="0" smtClean="0"/>
              <a:t>VI.  Benefits  </a:t>
            </a:r>
            <a:r>
              <a:rPr lang="en-US" sz="2400" dirty="0" smtClean="0"/>
              <a:t>of Online Reservation System</a:t>
            </a:r>
          </a:p>
          <a:p>
            <a:r>
              <a:rPr lang="en-US" sz="2400" dirty="0" smtClean="0"/>
              <a:t>VII.  Reservation </a:t>
            </a:r>
            <a:r>
              <a:rPr lang="en-US" sz="2400" dirty="0" smtClean="0"/>
              <a:t>System Algorithm</a:t>
            </a:r>
          </a:p>
          <a:p>
            <a:r>
              <a:rPr lang="en-US" sz="2400" dirty="0" smtClean="0"/>
              <a:t>VIII. Conclusion</a:t>
            </a:r>
            <a:endParaRPr lang="en-IN" sz="2400" dirty="0"/>
          </a:p>
        </p:txBody>
      </p:sp>
    </p:spTree>
    <p:extLst>
      <p:ext uri="{BB962C8B-B14F-4D97-AF65-F5344CB8AC3E}">
        <p14:creationId xmlns:p14="http://schemas.microsoft.com/office/powerpoint/2010/main" val="1199459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728" y="836713"/>
            <a:ext cx="3527663" cy="707886"/>
          </a:xfrm>
          <a:prstGeom prst="rect">
            <a:avLst/>
          </a:prstGeom>
          <a:noFill/>
        </p:spPr>
        <p:txBody>
          <a:bodyPr wrap="square" rtlCol="0">
            <a:spAutoFit/>
          </a:bodyPr>
          <a:lstStyle/>
          <a:p>
            <a:r>
              <a:rPr lang="en-US" sz="4000" b="1" dirty="0" smtClean="0"/>
              <a:t>     ABSTRACT</a:t>
            </a:r>
            <a:endParaRPr lang="en-IN" sz="4000" b="1" dirty="0"/>
          </a:p>
        </p:txBody>
      </p:sp>
      <p:sp>
        <p:nvSpPr>
          <p:cNvPr id="4" name="TextBox 3"/>
          <p:cNvSpPr txBox="1"/>
          <p:nvPr/>
        </p:nvSpPr>
        <p:spPr>
          <a:xfrm>
            <a:off x="2555776" y="2420888"/>
            <a:ext cx="4464496" cy="369332"/>
          </a:xfrm>
          <a:prstGeom prst="rect">
            <a:avLst/>
          </a:prstGeom>
          <a:noFill/>
        </p:spPr>
        <p:txBody>
          <a:bodyPr wrap="square" rtlCol="0">
            <a:spAutoFit/>
          </a:bodyPr>
          <a:lstStyle/>
          <a:p>
            <a:endParaRPr lang="en-IN" dirty="0"/>
          </a:p>
        </p:txBody>
      </p:sp>
      <p:sp>
        <p:nvSpPr>
          <p:cNvPr id="5" name="TextBox 4"/>
          <p:cNvSpPr txBox="1"/>
          <p:nvPr/>
        </p:nvSpPr>
        <p:spPr>
          <a:xfrm>
            <a:off x="611560" y="1772816"/>
            <a:ext cx="8064896" cy="4154984"/>
          </a:xfrm>
          <a:prstGeom prst="rect">
            <a:avLst/>
          </a:prstGeom>
          <a:noFill/>
        </p:spPr>
        <p:txBody>
          <a:bodyPr wrap="square" rtlCol="0">
            <a:spAutoFit/>
          </a:bodyPr>
          <a:lstStyle/>
          <a:p>
            <a:pPr marL="285750" indent="-285750">
              <a:buFont typeface="Arial" pitchFamily="34" charset="0"/>
              <a:buChar char="•"/>
            </a:pPr>
            <a:r>
              <a:rPr lang="en-US" sz="2400" dirty="0"/>
              <a:t>The hotel industry is a business venture for the owner and a solace for the traveler and/or tourist.  </a:t>
            </a:r>
            <a:endParaRPr lang="en-US" sz="2400" dirty="0" smtClean="0"/>
          </a:p>
          <a:p>
            <a:pPr marL="285750" indent="-285750">
              <a:buFont typeface="Arial" pitchFamily="34" charset="0"/>
              <a:buChar char="•"/>
            </a:pPr>
            <a:endParaRPr lang="en-US" sz="2400" dirty="0" smtClean="0"/>
          </a:p>
          <a:p>
            <a:pPr marL="285750" indent="-285750">
              <a:buFont typeface="Arial" pitchFamily="34" charset="0"/>
              <a:buChar char="•"/>
            </a:pPr>
            <a:r>
              <a:rPr lang="en-US" sz="2400" dirty="0" smtClean="0"/>
              <a:t>A customer can get stranded in the quest to secure a hotel room to pass the night if he has not made adequate plans by the existing system.  </a:t>
            </a:r>
          </a:p>
          <a:p>
            <a:pPr marL="285750" indent="-285750">
              <a:buFont typeface="Arial" pitchFamily="34" charset="0"/>
              <a:buChar char="•"/>
            </a:pPr>
            <a:endParaRPr lang="en-US" sz="2400" dirty="0" smtClean="0"/>
          </a:p>
          <a:p>
            <a:pPr marL="285750" indent="-285750">
              <a:buFont typeface="Arial" pitchFamily="34" charset="0"/>
              <a:buChar char="•"/>
            </a:pPr>
            <a:r>
              <a:rPr lang="en-US" sz="2400" dirty="0" smtClean="0"/>
              <a:t>It </a:t>
            </a:r>
            <a:r>
              <a:rPr lang="en-US" sz="2400" dirty="0"/>
              <a:t>looked at creating an online reservation system to enable customers choose the room they wanted after a virtual tour to guarantee him a room</a:t>
            </a:r>
            <a:r>
              <a:rPr lang="en-US" sz="2400" dirty="0" smtClean="0"/>
              <a:t>.</a:t>
            </a:r>
          </a:p>
          <a:p>
            <a:pPr marL="285750" indent="-285750">
              <a:buFont typeface="Arial" pitchFamily="34" charset="0"/>
              <a:buChar char="•"/>
            </a:pPr>
            <a:endParaRPr lang="en-IN" sz="2400" dirty="0"/>
          </a:p>
        </p:txBody>
      </p:sp>
    </p:spTree>
    <p:extLst>
      <p:ext uri="{BB962C8B-B14F-4D97-AF65-F5344CB8AC3E}">
        <p14:creationId xmlns:p14="http://schemas.microsoft.com/office/powerpoint/2010/main" val="1092944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5776" y="548680"/>
            <a:ext cx="3980520" cy="707886"/>
          </a:xfrm>
          <a:prstGeom prst="rect">
            <a:avLst/>
          </a:prstGeom>
          <a:noFill/>
        </p:spPr>
        <p:txBody>
          <a:bodyPr wrap="square" rtlCol="0">
            <a:spAutoFit/>
          </a:bodyPr>
          <a:lstStyle/>
          <a:p>
            <a:r>
              <a:rPr lang="en-US" sz="4000" b="1" dirty="0" smtClean="0"/>
              <a:t>INTRODUCTION</a:t>
            </a:r>
            <a:endParaRPr lang="en-IN" sz="4000" b="1" dirty="0"/>
          </a:p>
        </p:txBody>
      </p:sp>
      <p:sp>
        <p:nvSpPr>
          <p:cNvPr id="3" name="TextBox 2"/>
          <p:cNvSpPr txBox="1"/>
          <p:nvPr/>
        </p:nvSpPr>
        <p:spPr>
          <a:xfrm>
            <a:off x="251520" y="1772816"/>
            <a:ext cx="8640960" cy="4893647"/>
          </a:xfrm>
          <a:prstGeom prst="rect">
            <a:avLst/>
          </a:prstGeom>
          <a:noFill/>
        </p:spPr>
        <p:txBody>
          <a:bodyPr wrap="square" rtlCol="0">
            <a:spAutoFit/>
          </a:bodyPr>
          <a:lstStyle/>
          <a:p>
            <a:pPr marL="342900" indent="-342900">
              <a:buFont typeface="Arial" pitchFamily="34" charset="0"/>
              <a:buChar char="•"/>
            </a:pPr>
            <a:r>
              <a:rPr lang="en-US" sz="2400" dirty="0"/>
              <a:t>A hotel reservation system is </a:t>
            </a:r>
            <a:r>
              <a:rPr lang="en-US" sz="2400" b="1" dirty="0"/>
              <a:t>software used in the hotel industry to manage room inventory, rates, and bookings</a:t>
            </a:r>
            <a:r>
              <a:rPr lang="en-US" sz="2400" dirty="0"/>
              <a:t>. </a:t>
            </a:r>
            <a:endParaRPr lang="en-US" sz="2400" dirty="0" smtClean="0"/>
          </a:p>
          <a:p>
            <a:endParaRPr lang="en-US" sz="2400" dirty="0"/>
          </a:p>
          <a:p>
            <a:pPr marL="342900" indent="-342900">
              <a:buFont typeface="Arial" pitchFamily="34" charset="0"/>
              <a:buChar char="•"/>
            </a:pPr>
            <a:r>
              <a:rPr lang="en-US" sz="2400" dirty="0"/>
              <a:t>When travelers make a hotel </a:t>
            </a:r>
            <a:r>
              <a:rPr lang="en-US" sz="2400" dirty="0" smtClean="0"/>
              <a:t>reservation, they </a:t>
            </a:r>
            <a:r>
              <a:rPr lang="en-US" sz="2400" dirty="0"/>
              <a:t>may decide to stay elsewhere. For hotels today, meeting this expectation means moving away from manual processes and investing in a booking system that allows travelers to book a room when they want on the channel of their choice</a:t>
            </a:r>
            <a:r>
              <a:rPr lang="en-US" sz="2400" dirty="0" smtClean="0"/>
              <a:t>.</a:t>
            </a:r>
          </a:p>
          <a:p>
            <a:endParaRPr lang="en-US" sz="2400" dirty="0"/>
          </a:p>
          <a:p>
            <a:pPr marL="342900" indent="-342900">
              <a:buFont typeface="Arial" pitchFamily="34" charset="0"/>
              <a:buChar char="•"/>
            </a:pPr>
            <a:r>
              <a:rPr lang="en-US" sz="2400" dirty="0"/>
              <a:t>Whether online or offline, behind every seamless booking experience is a fast, reliable, and fully integrated</a:t>
            </a:r>
          </a:p>
          <a:p>
            <a:endParaRPr lang="en-US" sz="2400" dirty="0" smtClean="0"/>
          </a:p>
          <a:p>
            <a:endParaRPr lang="en-IN" sz="2400" dirty="0"/>
          </a:p>
        </p:txBody>
      </p:sp>
    </p:spTree>
    <p:extLst>
      <p:ext uri="{BB962C8B-B14F-4D97-AF65-F5344CB8AC3E}">
        <p14:creationId xmlns:p14="http://schemas.microsoft.com/office/powerpoint/2010/main" val="1674188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614590"/>
            <a:ext cx="6768752" cy="707886"/>
          </a:xfrm>
          <a:prstGeom prst="rect">
            <a:avLst/>
          </a:prstGeom>
          <a:noFill/>
        </p:spPr>
        <p:txBody>
          <a:bodyPr wrap="square" rtlCol="0">
            <a:spAutoFit/>
          </a:bodyPr>
          <a:lstStyle/>
          <a:p>
            <a:r>
              <a:rPr lang="en-US" sz="4000" b="1" dirty="0" smtClean="0"/>
              <a:t>            Literature REVIEW</a:t>
            </a:r>
            <a:endParaRPr lang="en-IN" sz="4000" b="1" dirty="0"/>
          </a:p>
        </p:txBody>
      </p:sp>
      <p:sp>
        <p:nvSpPr>
          <p:cNvPr id="4" name="TextBox 3"/>
          <p:cNvSpPr txBox="1"/>
          <p:nvPr/>
        </p:nvSpPr>
        <p:spPr>
          <a:xfrm>
            <a:off x="395536" y="1700808"/>
            <a:ext cx="8496944" cy="7848302"/>
          </a:xfrm>
          <a:prstGeom prst="rect">
            <a:avLst/>
          </a:prstGeom>
          <a:noFill/>
        </p:spPr>
        <p:txBody>
          <a:bodyPr wrap="square" rtlCol="0">
            <a:spAutoFit/>
          </a:bodyPr>
          <a:lstStyle/>
          <a:p>
            <a:pPr marL="285750" indent="-285750">
              <a:buFont typeface="Arial" pitchFamily="34" charset="0"/>
              <a:buChar char="•"/>
            </a:pPr>
            <a:r>
              <a:rPr lang="en-US" sz="2400" dirty="0" smtClean="0"/>
              <a:t>According to Tim Berners-Lee (1998), HTML which stands for Hypertext Markup Language is the predominant markup language for web pages, a building block of web pages </a:t>
            </a:r>
          </a:p>
          <a:p>
            <a:pPr marL="285750" indent="-285750">
              <a:buFont typeface="Arial" pitchFamily="34" charset="0"/>
              <a:buChar char="•"/>
            </a:pPr>
            <a:endParaRPr lang="en-US" sz="2400" dirty="0" smtClean="0"/>
          </a:p>
          <a:p>
            <a:pPr marL="285750" indent="-285750">
              <a:buFont typeface="Arial" pitchFamily="34" charset="0"/>
              <a:buChar char="•"/>
            </a:pPr>
            <a:r>
              <a:rPr lang="en-US" sz="2400" dirty="0" smtClean="0"/>
              <a:t>Web browsers can also refer to Cascading Style Sheets (CSS) to define the appearance and layout of text and other materials (Taylor, 2013). The W3C, maintainer of both HTML and the CSS standards, encourages the use of CSS over explicitly presentational HTML markup (</a:t>
            </a:r>
            <a:r>
              <a:rPr lang="en-US" sz="2400" dirty="0" err="1" smtClean="0"/>
              <a:t>Debolt</a:t>
            </a:r>
            <a:r>
              <a:rPr lang="en-US" sz="2400" dirty="0" smtClean="0"/>
              <a:t>, 2007)</a:t>
            </a:r>
          </a:p>
          <a:p>
            <a:endParaRPr lang="en-US" sz="2400" dirty="0"/>
          </a:p>
          <a:p>
            <a:pPr marL="285750" indent="-285750">
              <a:buFont typeface="Arial" pitchFamily="34" charset="0"/>
              <a:buChar char="•"/>
            </a:pPr>
            <a:r>
              <a:rPr lang="en-US" sz="2400" dirty="0" smtClean="0"/>
              <a:t>The </a:t>
            </a:r>
            <a:r>
              <a:rPr lang="en-US" sz="2400" dirty="0" err="1" smtClean="0"/>
              <a:t>Thymeleaf</a:t>
            </a:r>
            <a:r>
              <a:rPr lang="en-US" sz="2400" dirty="0" smtClean="0"/>
              <a:t> is an open-source Java library that is licensed under the Apache License 2.0. It is a HTML5/XHTML/XML template engine. It is a server-side Java template engine for both web (servlet-based) and non-web (offline) environments. It is perfect for modern-day HTML5 JVM web development. It provides full integration with Spring Framework.</a:t>
            </a:r>
          </a:p>
          <a:p>
            <a:pPr marL="285750" indent="-285750">
              <a:buFont typeface="Arial" pitchFamily="34" charset="0"/>
              <a:buChar char="•"/>
            </a:pPr>
            <a:endParaRPr lang="en-US" sz="2400" dirty="0"/>
          </a:p>
          <a:p>
            <a:pPr marL="285750" indent="-285750">
              <a:buFont typeface="Arial" pitchFamily="34" charset="0"/>
              <a:buChar char="•"/>
            </a:pPr>
            <a:r>
              <a:rPr lang="en-US" sz="2400" dirty="0" smtClean="0"/>
              <a:t>Java Spring Framework (Spring Framework) is a popular, open source, enterprise-level framework for creating standalone, production-grade applications that run on the Java Virtual Machine (JVM).</a:t>
            </a:r>
            <a:endParaRPr lang="en-IN" sz="2400" dirty="0"/>
          </a:p>
        </p:txBody>
      </p:sp>
    </p:spTree>
    <p:extLst>
      <p:ext uri="{BB962C8B-B14F-4D97-AF65-F5344CB8AC3E}">
        <p14:creationId xmlns:p14="http://schemas.microsoft.com/office/powerpoint/2010/main" val="2833629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340768"/>
            <a:ext cx="8424936" cy="2308324"/>
          </a:xfrm>
          <a:prstGeom prst="rect">
            <a:avLst/>
          </a:prstGeom>
          <a:noFill/>
        </p:spPr>
        <p:txBody>
          <a:bodyPr wrap="square" rtlCol="0">
            <a:spAutoFit/>
          </a:bodyPr>
          <a:lstStyle/>
          <a:p>
            <a:pPr marL="285750" indent="-285750">
              <a:buFont typeface="Arial" pitchFamily="34" charset="0"/>
              <a:buChar char="•"/>
            </a:pPr>
            <a:r>
              <a:rPr lang="en-US" sz="2400" dirty="0" smtClean="0"/>
              <a:t>A database is a structured collection of data. To add, access, and process data stored in a computer database, you need a database management system such as MySQL Server. Since computers are very good at handling large amounts of data, database management systems play a central role in computing, as standalone utilities, or as parts of other applications.</a:t>
            </a:r>
            <a:endParaRPr lang="en-IN" sz="2400" dirty="0"/>
          </a:p>
        </p:txBody>
      </p:sp>
    </p:spTree>
    <p:extLst>
      <p:ext uri="{BB962C8B-B14F-4D97-AF65-F5344CB8AC3E}">
        <p14:creationId xmlns:p14="http://schemas.microsoft.com/office/powerpoint/2010/main" val="4110963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548680"/>
            <a:ext cx="7416824" cy="984885"/>
          </a:xfrm>
          <a:prstGeom prst="rect">
            <a:avLst/>
          </a:prstGeom>
          <a:noFill/>
        </p:spPr>
        <p:txBody>
          <a:bodyPr wrap="square" rtlCol="0">
            <a:spAutoFit/>
          </a:bodyPr>
          <a:lstStyle/>
          <a:p>
            <a:r>
              <a:rPr lang="en-US" sz="4000" b="1" dirty="0" smtClean="0"/>
              <a:t>Online Hotel Reservation System</a:t>
            </a:r>
          </a:p>
          <a:p>
            <a:endParaRPr lang="en-IN" dirty="0"/>
          </a:p>
        </p:txBody>
      </p:sp>
      <p:sp>
        <p:nvSpPr>
          <p:cNvPr id="3" name="Rectangle 2"/>
          <p:cNvSpPr/>
          <p:nvPr/>
        </p:nvSpPr>
        <p:spPr>
          <a:xfrm>
            <a:off x="395536" y="1443841"/>
            <a:ext cx="7992888" cy="3416320"/>
          </a:xfrm>
          <a:prstGeom prst="rect">
            <a:avLst/>
          </a:prstGeom>
        </p:spPr>
        <p:txBody>
          <a:bodyPr wrap="square">
            <a:spAutoFit/>
          </a:bodyPr>
          <a:lstStyle/>
          <a:p>
            <a:pPr marL="285750" indent="-285750">
              <a:buFont typeface="Arial" pitchFamily="34" charset="0"/>
              <a:buChar char="•"/>
            </a:pPr>
            <a:r>
              <a:rPr lang="en-US" sz="2400" dirty="0" smtClean="0"/>
              <a:t>Online </a:t>
            </a:r>
            <a:r>
              <a:rPr lang="en-US" sz="2400" dirty="0"/>
              <a:t>Hotel </a:t>
            </a:r>
            <a:r>
              <a:rPr lang="en-US" sz="2400" dirty="0" smtClean="0"/>
              <a:t>Reservation system </a:t>
            </a:r>
            <a:r>
              <a:rPr lang="en-US" sz="2400" dirty="0"/>
              <a:t>will provide </a:t>
            </a:r>
            <a:r>
              <a:rPr lang="en-US" sz="2400" dirty="0" smtClean="0"/>
              <a:t>service  </a:t>
            </a:r>
            <a:r>
              <a:rPr lang="en-US" sz="2400" dirty="0"/>
              <a:t>to online </a:t>
            </a:r>
            <a:r>
              <a:rPr lang="en-US" sz="2400" dirty="0" smtClean="0"/>
              <a:t>customers,   employee </a:t>
            </a:r>
            <a:r>
              <a:rPr lang="en-US" sz="2400" dirty="0"/>
              <a:t>and </a:t>
            </a:r>
            <a:r>
              <a:rPr lang="en-US" sz="2400" dirty="0" smtClean="0"/>
              <a:t>an administrator.</a:t>
            </a:r>
          </a:p>
          <a:p>
            <a:endParaRPr lang="en-US" sz="2400" dirty="0" smtClean="0"/>
          </a:p>
          <a:p>
            <a:pPr marL="285750" indent="-285750">
              <a:buFont typeface="Arial" pitchFamily="34" charset="0"/>
              <a:buChar char="•"/>
            </a:pPr>
            <a:r>
              <a:rPr lang="en-US" sz="2400" dirty="0" smtClean="0"/>
              <a:t>Online </a:t>
            </a:r>
            <a:r>
              <a:rPr lang="en-US" sz="2400" dirty="0"/>
              <a:t>customers </a:t>
            </a:r>
            <a:r>
              <a:rPr lang="en-US" sz="2400" dirty="0" smtClean="0"/>
              <a:t>can make </a:t>
            </a:r>
            <a:r>
              <a:rPr lang="en-US" sz="2400" dirty="0"/>
              <a:t>searches</a:t>
            </a:r>
            <a:r>
              <a:rPr lang="en-US" sz="2400" dirty="0" smtClean="0"/>
              <a:t>, </a:t>
            </a:r>
            <a:r>
              <a:rPr lang="en-US" sz="2400" dirty="0"/>
              <a:t>Reservations and </a:t>
            </a:r>
            <a:r>
              <a:rPr lang="en-US" sz="2400" dirty="0" smtClean="0"/>
              <a:t>cancel an </a:t>
            </a:r>
            <a:r>
              <a:rPr lang="en-US" sz="2400" dirty="0"/>
              <a:t>existing reservation </a:t>
            </a:r>
            <a:r>
              <a:rPr lang="en-US" sz="2400" dirty="0" smtClean="0"/>
              <a:t>on the </a:t>
            </a:r>
            <a:r>
              <a:rPr lang="en-US" sz="2400" dirty="0"/>
              <a:t>hotel </a:t>
            </a:r>
            <a:r>
              <a:rPr lang="en-US" sz="2400" dirty="0" smtClean="0"/>
              <a:t>reservations website. </a:t>
            </a:r>
          </a:p>
          <a:p>
            <a:pPr marL="285750" indent="-285750">
              <a:buFont typeface="Arial" pitchFamily="34" charset="0"/>
              <a:buChar char="•"/>
            </a:pPr>
            <a:endParaRPr lang="en-US" sz="2400" dirty="0" smtClean="0"/>
          </a:p>
          <a:p>
            <a:pPr marL="285750" indent="-285750">
              <a:buFont typeface="Arial" pitchFamily="34" charset="0"/>
              <a:buChar char="•"/>
            </a:pPr>
            <a:r>
              <a:rPr lang="en-US" sz="2400" dirty="0" smtClean="0"/>
              <a:t>Administrator </a:t>
            </a:r>
            <a:r>
              <a:rPr lang="en-US" sz="2400" dirty="0"/>
              <a:t>can </a:t>
            </a:r>
            <a:r>
              <a:rPr lang="en-US" sz="2400" dirty="0" smtClean="0"/>
              <a:t>add/update </a:t>
            </a:r>
            <a:r>
              <a:rPr lang="en-US" sz="2400" dirty="0"/>
              <a:t>the hotel and </a:t>
            </a:r>
            <a:r>
              <a:rPr lang="en-US" sz="2400" dirty="0" smtClean="0"/>
              <a:t>room information</a:t>
            </a:r>
            <a:endParaRPr lang="en-IN" sz="2400" dirty="0"/>
          </a:p>
        </p:txBody>
      </p:sp>
    </p:spTree>
    <p:extLst>
      <p:ext uri="{BB962C8B-B14F-4D97-AF65-F5344CB8AC3E}">
        <p14:creationId xmlns:p14="http://schemas.microsoft.com/office/powerpoint/2010/main" val="1850232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TotalTime>
  <Words>728</Words>
  <Application>Microsoft Office PowerPoint</Application>
  <PresentationFormat>On-screen Show (4:3)</PresentationFormat>
  <Paragraphs>84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32</cp:revision>
  <dcterms:created xsi:type="dcterms:W3CDTF">2022-12-27T15:14:15Z</dcterms:created>
  <dcterms:modified xsi:type="dcterms:W3CDTF">2022-12-28T08:46:54Z</dcterms:modified>
</cp:coreProperties>
</file>