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1" r:id="rId5"/>
    <p:sldId id="262" r:id="rId6"/>
    <p:sldId id="266" r:id="rId7"/>
    <p:sldId id="263" r:id="rId8"/>
    <p:sldId id="265" r:id="rId9"/>
    <p:sldId id="264" r:id="rId10"/>
    <p:sldId id="268" r:id="rId11"/>
    <p:sldId id="269" r:id="rId12"/>
    <p:sldId id="267" r:id="rId13"/>
    <p:sldId id="270" r:id="rId14"/>
    <p:sldId id="271" r:id="rId15"/>
    <p:sldId id="272" r:id="rId16"/>
    <p:sldId id="273" r:id="rId17"/>
    <p:sldId id="274" r:id="rId18"/>
    <p:sldId id="275" r:id="rId19"/>
    <p:sldId id="278"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57" d="100"/>
          <a:sy n="57" d="100"/>
        </p:scale>
        <p:origin x="9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9ADF68-28DF-47FD-B855-2F38774323E2}" type="datetimeFigureOut">
              <a:rPr lang="en-IN" smtClean="0"/>
              <a:t>13-03-2024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9148A72-5C0F-4C09-80B1-16CE533E13E5}" type="slidenum">
              <a:rPr lang="en-IN" smtClean="0"/>
              <a:t>‹#›</a:t>
            </a:fld>
            <a:endParaRPr lang="en-IN"/>
          </a:p>
        </p:txBody>
      </p:sp>
    </p:spTree>
    <p:extLst>
      <p:ext uri="{BB962C8B-B14F-4D97-AF65-F5344CB8AC3E}">
        <p14:creationId xmlns:p14="http://schemas.microsoft.com/office/powerpoint/2010/main" val="2768372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9ADF68-28DF-47FD-B855-2F38774323E2}" type="datetimeFigureOut">
              <a:rPr lang="en-IN" smtClean="0"/>
              <a:t>13-03-2024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9148A72-5C0F-4C09-80B1-16CE533E13E5}" type="slidenum">
              <a:rPr lang="en-IN" smtClean="0"/>
              <a:t>‹#›</a:t>
            </a:fld>
            <a:endParaRPr lang="en-IN"/>
          </a:p>
        </p:txBody>
      </p:sp>
    </p:spTree>
    <p:extLst>
      <p:ext uri="{BB962C8B-B14F-4D97-AF65-F5344CB8AC3E}">
        <p14:creationId xmlns:p14="http://schemas.microsoft.com/office/powerpoint/2010/main" val="1784298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9ADF68-28DF-47FD-B855-2F38774323E2}" type="datetimeFigureOut">
              <a:rPr lang="en-IN" smtClean="0"/>
              <a:t>13-03-2024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9148A72-5C0F-4C09-80B1-16CE533E13E5}"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984213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9ADF68-28DF-47FD-B855-2F38774323E2}" type="datetimeFigureOut">
              <a:rPr lang="en-IN" smtClean="0"/>
              <a:t>13-03-2024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9148A72-5C0F-4C09-80B1-16CE533E13E5}" type="slidenum">
              <a:rPr lang="en-IN" smtClean="0"/>
              <a:t>‹#›</a:t>
            </a:fld>
            <a:endParaRPr lang="en-IN"/>
          </a:p>
        </p:txBody>
      </p:sp>
    </p:spTree>
    <p:extLst>
      <p:ext uri="{BB962C8B-B14F-4D97-AF65-F5344CB8AC3E}">
        <p14:creationId xmlns:p14="http://schemas.microsoft.com/office/powerpoint/2010/main" val="3846150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9ADF68-28DF-47FD-B855-2F38774323E2}" type="datetimeFigureOut">
              <a:rPr lang="en-IN" smtClean="0"/>
              <a:t>13-03-2024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9148A72-5C0F-4C09-80B1-16CE533E13E5}"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91267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9ADF68-28DF-47FD-B855-2F38774323E2}" type="datetimeFigureOut">
              <a:rPr lang="en-IN" smtClean="0"/>
              <a:t>13-03-2024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9148A72-5C0F-4C09-80B1-16CE533E13E5}" type="slidenum">
              <a:rPr lang="en-IN" smtClean="0"/>
              <a:t>‹#›</a:t>
            </a:fld>
            <a:endParaRPr lang="en-IN"/>
          </a:p>
        </p:txBody>
      </p:sp>
    </p:spTree>
    <p:extLst>
      <p:ext uri="{BB962C8B-B14F-4D97-AF65-F5344CB8AC3E}">
        <p14:creationId xmlns:p14="http://schemas.microsoft.com/office/powerpoint/2010/main" val="6853888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9ADF68-28DF-47FD-B855-2F38774323E2}" type="datetimeFigureOut">
              <a:rPr lang="en-IN" smtClean="0"/>
              <a:t>13-03-2024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9148A72-5C0F-4C09-80B1-16CE533E13E5}" type="slidenum">
              <a:rPr lang="en-IN" smtClean="0"/>
              <a:t>‹#›</a:t>
            </a:fld>
            <a:endParaRPr lang="en-IN"/>
          </a:p>
        </p:txBody>
      </p:sp>
    </p:spTree>
    <p:extLst>
      <p:ext uri="{BB962C8B-B14F-4D97-AF65-F5344CB8AC3E}">
        <p14:creationId xmlns:p14="http://schemas.microsoft.com/office/powerpoint/2010/main" val="24721248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9ADF68-28DF-47FD-B855-2F38774323E2}" type="datetimeFigureOut">
              <a:rPr lang="en-IN" smtClean="0"/>
              <a:t>13-03-2024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9148A72-5C0F-4C09-80B1-16CE533E13E5}" type="slidenum">
              <a:rPr lang="en-IN" smtClean="0"/>
              <a:t>‹#›</a:t>
            </a:fld>
            <a:endParaRPr lang="en-IN"/>
          </a:p>
        </p:txBody>
      </p:sp>
    </p:spTree>
    <p:extLst>
      <p:ext uri="{BB962C8B-B14F-4D97-AF65-F5344CB8AC3E}">
        <p14:creationId xmlns:p14="http://schemas.microsoft.com/office/powerpoint/2010/main" val="2254324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9ADF68-28DF-47FD-B855-2F38774323E2}" type="datetimeFigureOut">
              <a:rPr lang="en-IN" smtClean="0"/>
              <a:t>13-03-2024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9148A72-5C0F-4C09-80B1-16CE533E13E5}" type="slidenum">
              <a:rPr lang="en-IN" smtClean="0"/>
              <a:t>‹#›</a:t>
            </a:fld>
            <a:endParaRPr lang="en-IN"/>
          </a:p>
        </p:txBody>
      </p:sp>
    </p:spTree>
    <p:extLst>
      <p:ext uri="{BB962C8B-B14F-4D97-AF65-F5344CB8AC3E}">
        <p14:creationId xmlns:p14="http://schemas.microsoft.com/office/powerpoint/2010/main" val="4033116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9ADF68-28DF-47FD-B855-2F38774323E2}" type="datetimeFigureOut">
              <a:rPr lang="en-IN" smtClean="0"/>
              <a:t>13-03-2024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9148A72-5C0F-4C09-80B1-16CE533E13E5}" type="slidenum">
              <a:rPr lang="en-IN" smtClean="0"/>
              <a:t>‹#›</a:t>
            </a:fld>
            <a:endParaRPr lang="en-IN"/>
          </a:p>
        </p:txBody>
      </p:sp>
    </p:spTree>
    <p:extLst>
      <p:ext uri="{BB962C8B-B14F-4D97-AF65-F5344CB8AC3E}">
        <p14:creationId xmlns:p14="http://schemas.microsoft.com/office/powerpoint/2010/main" val="3825150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9ADF68-28DF-47FD-B855-2F38774323E2}" type="datetimeFigureOut">
              <a:rPr lang="en-IN" smtClean="0"/>
              <a:t>13-03-2024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9148A72-5C0F-4C09-80B1-16CE533E13E5}" type="slidenum">
              <a:rPr lang="en-IN" smtClean="0"/>
              <a:t>‹#›</a:t>
            </a:fld>
            <a:endParaRPr lang="en-IN"/>
          </a:p>
        </p:txBody>
      </p:sp>
    </p:spTree>
    <p:extLst>
      <p:ext uri="{BB962C8B-B14F-4D97-AF65-F5344CB8AC3E}">
        <p14:creationId xmlns:p14="http://schemas.microsoft.com/office/powerpoint/2010/main" val="191265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9ADF68-28DF-47FD-B855-2F38774323E2}" type="datetimeFigureOut">
              <a:rPr lang="en-IN" smtClean="0"/>
              <a:t>13-03-2024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9148A72-5C0F-4C09-80B1-16CE533E13E5}" type="slidenum">
              <a:rPr lang="en-IN" smtClean="0"/>
              <a:t>‹#›</a:t>
            </a:fld>
            <a:endParaRPr lang="en-IN"/>
          </a:p>
        </p:txBody>
      </p:sp>
    </p:spTree>
    <p:extLst>
      <p:ext uri="{BB962C8B-B14F-4D97-AF65-F5344CB8AC3E}">
        <p14:creationId xmlns:p14="http://schemas.microsoft.com/office/powerpoint/2010/main" val="3167948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9ADF68-28DF-47FD-B855-2F38774323E2}" type="datetimeFigureOut">
              <a:rPr lang="en-IN" smtClean="0"/>
              <a:t>13-03-2024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9148A72-5C0F-4C09-80B1-16CE533E13E5}" type="slidenum">
              <a:rPr lang="en-IN" smtClean="0"/>
              <a:t>‹#›</a:t>
            </a:fld>
            <a:endParaRPr lang="en-IN"/>
          </a:p>
        </p:txBody>
      </p:sp>
    </p:spTree>
    <p:extLst>
      <p:ext uri="{BB962C8B-B14F-4D97-AF65-F5344CB8AC3E}">
        <p14:creationId xmlns:p14="http://schemas.microsoft.com/office/powerpoint/2010/main" val="3970722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9ADF68-28DF-47FD-B855-2F38774323E2}" type="datetimeFigureOut">
              <a:rPr lang="en-IN" smtClean="0"/>
              <a:t>13-03-2024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9148A72-5C0F-4C09-80B1-16CE533E13E5}" type="slidenum">
              <a:rPr lang="en-IN" smtClean="0"/>
              <a:t>‹#›</a:t>
            </a:fld>
            <a:endParaRPr lang="en-IN"/>
          </a:p>
        </p:txBody>
      </p:sp>
    </p:spTree>
    <p:extLst>
      <p:ext uri="{BB962C8B-B14F-4D97-AF65-F5344CB8AC3E}">
        <p14:creationId xmlns:p14="http://schemas.microsoft.com/office/powerpoint/2010/main" val="2787392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9ADF68-28DF-47FD-B855-2F38774323E2}" type="datetimeFigureOut">
              <a:rPr lang="en-IN" smtClean="0"/>
              <a:t>13-03-2024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9148A72-5C0F-4C09-80B1-16CE533E13E5}" type="slidenum">
              <a:rPr lang="en-IN" smtClean="0"/>
              <a:t>‹#›</a:t>
            </a:fld>
            <a:endParaRPr lang="en-IN"/>
          </a:p>
        </p:txBody>
      </p:sp>
    </p:spTree>
    <p:extLst>
      <p:ext uri="{BB962C8B-B14F-4D97-AF65-F5344CB8AC3E}">
        <p14:creationId xmlns:p14="http://schemas.microsoft.com/office/powerpoint/2010/main" val="2023065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9ADF68-28DF-47FD-B855-2F38774323E2}" type="datetimeFigureOut">
              <a:rPr lang="en-IN" smtClean="0"/>
              <a:t>13-03-2024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9148A72-5C0F-4C09-80B1-16CE533E13E5}" type="slidenum">
              <a:rPr lang="en-IN" smtClean="0"/>
              <a:t>‹#›</a:t>
            </a:fld>
            <a:endParaRPr lang="en-IN"/>
          </a:p>
        </p:txBody>
      </p:sp>
    </p:spTree>
    <p:extLst>
      <p:ext uri="{BB962C8B-B14F-4D97-AF65-F5344CB8AC3E}">
        <p14:creationId xmlns:p14="http://schemas.microsoft.com/office/powerpoint/2010/main" val="2798647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D9ADF68-28DF-47FD-B855-2F38774323E2}" type="datetimeFigureOut">
              <a:rPr lang="en-IN" smtClean="0"/>
              <a:t>13-03-2024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9148A72-5C0F-4C09-80B1-16CE533E13E5}" type="slidenum">
              <a:rPr lang="en-IN" smtClean="0"/>
              <a:t>‹#›</a:t>
            </a:fld>
            <a:endParaRPr lang="en-IN"/>
          </a:p>
        </p:txBody>
      </p:sp>
    </p:spTree>
    <p:extLst>
      <p:ext uri="{BB962C8B-B14F-4D97-AF65-F5344CB8AC3E}">
        <p14:creationId xmlns:p14="http://schemas.microsoft.com/office/powerpoint/2010/main" val="22634757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amrutagavhane/Gold-Price-Prediction/blob/main/Gold%20Price%20Prediction%20-%20Analysis.ipynb" TargetMode="External"/><Relationship Id="rId2" Type="http://schemas.openxmlformats.org/officeDocument/2006/relationships/hyperlink" Target="https://github.com/amrutagavhane/Gold-Price-Prediction/blob/main/goldstock.csv"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34C21-32BD-B89E-881D-663492D26B60}"/>
              </a:ext>
            </a:extLst>
          </p:cNvPr>
          <p:cNvSpPr>
            <a:spLocks noGrp="1"/>
          </p:cNvSpPr>
          <p:nvPr>
            <p:ph type="ctrTitle"/>
          </p:nvPr>
        </p:nvSpPr>
        <p:spPr>
          <a:xfrm>
            <a:off x="2589213" y="1561380"/>
            <a:ext cx="8915399" cy="1771609"/>
          </a:xfrm>
        </p:spPr>
        <p:txBody>
          <a:bodyPr>
            <a:normAutofit/>
          </a:bodyPr>
          <a:lstStyle/>
          <a:p>
            <a:r>
              <a:rPr lang="en-US" b="1" dirty="0">
                <a:effectLst>
                  <a:outerShdw blurRad="38100" dist="38100" dir="2700000" algn="tl">
                    <a:srgbClr val="000000">
                      <a:alpha val="43137"/>
                    </a:srgbClr>
                  </a:outerShdw>
                </a:effectLst>
                <a:latin typeface="+mn-lt"/>
              </a:rPr>
              <a:t>Gold  Price Prediction</a:t>
            </a:r>
            <a:endParaRPr lang="en-IN" b="1" dirty="0">
              <a:effectLst>
                <a:outerShdw blurRad="38100" dist="38100" dir="2700000" algn="tl">
                  <a:srgbClr val="000000">
                    <a:alpha val="43137"/>
                  </a:srgbClr>
                </a:outerShdw>
              </a:effectLst>
              <a:latin typeface="+mn-lt"/>
            </a:endParaRPr>
          </a:p>
        </p:txBody>
      </p:sp>
      <p:sp>
        <p:nvSpPr>
          <p:cNvPr id="3" name="Subtitle 2">
            <a:extLst>
              <a:ext uri="{FF2B5EF4-FFF2-40B4-BE49-F238E27FC236}">
                <a16:creationId xmlns:a16="http://schemas.microsoft.com/office/drawing/2014/main" id="{EBB297C5-5160-5835-9177-E53DAC9E7705}"/>
              </a:ext>
            </a:extLst>
          </p:cNvPr>
          <p:cNvSpPr>
            <a:spLocks noGrp="1"/>
          </p:cNvSpPr>
          <p:nvPr>
            <p:ph type="subTitle" idx="1"/>
          </p:nvPr>
        </p:nvSpPr>
        <p:spPr>
          <a:xfrm>
            <a:off x="8514272" y="4777380"/>
            <a:ext cx="2990340" cy="519240"/>
          </a:xfrm>
        </p:spPr>
        <p:txBody>
          <a:bodyPr/>
          <a:lstStyle/>
          <a:p>
            <a:r>
              <a:rPr lang="en-US" dirty="0"/>
              <a:t>BY- Amruta Gavhane</a:t>
            </a:r>
            <a:endParaRPr lang="en-IN" dirty="0"/>
          </a:p>
        </p:txBody>
      </p:sp>
    </p:spTree>
    <p:extLst>
      <p:ext uri="{BB962C8B-B14F-4D97-AF65-F5344CB8AC3E}">
        <p14:creationId xmlns:p14="http://schemas.microsoft.com/office/powerpoint/2010/main" val="1462296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258E7-7C40-85E3-AD95-C5AB7C7B4584}"/>
              </a:ext>
            </a:extLst>
          </p:cNvPr>
          <p:cNvSpPr>
            <a:spLocks noGrp="1"/>
          </p:cNvSpPr>
          <p:nvPr>
            <p:ph type="title"/>
          </p:nvPr>
        </p:nvSpPr>
        <p:spPr>
          <a:xfrm>
            <a:off x="1717289" y="624110"/>
            <a:ext cx="9787324" cy="569070"/>
          </a:xfrm>
        </p:spPr>
        <p:txBody>
          <a:bodyPr>
            <a:normAutofit fontScale="90000"/>
          </a:bodyPr>
          <a:lstStyle/>
          <a:p>
            <a:r>
              <a:rPr lang="en-US" b="1" dirty="0">
                <a:latin typeface="+mn-lt"/>
              </a:rPr>
              <a:t>Distribution of Gold price and Volume:</a:t>
            </a:r>
            <a:endParaRPr lang="en-IN" dirty="0"/>
          </a:p>
        </p:txBody>
      </p:sp>
      <p:pic>
        <p:nvPicPr>
          <p:cNvPr id="6" name="Content Placeholder 5">
            <a:extLst>
              <a:ext uri="{FF2B5EF4-FFF2-40B4-BE49-F238E27FC236}">
                <a16:creationId xmlns:a16="http://schemas.microsoft.com/office/drawing/2014/main" id="{39494909-C368-6777-CEC7-393FF3A8E1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4920" y="1795346"/>
            <a:ext cx="9601198" cy="4650058"/>
          </a:xfrm>
        </p:spPr>
      </p:pic>
    </p:spTree>
    <p:extLst>
      <p:ext uri="{BB962C8B-B14F-4D97-AF65-F5344CB8AC3E}">
        <p14:creationId xmlns:p14="http://schemas.microsoft.com/office/powerpoint/2010/main" val="1853714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10270-026B-22BF-DCFE-37A445D31AE1}"/>
              </a:ext>
            </a:extLst>
          </p:cNvPr>
          <p:cNvSpPr>
            <a:spLocks noGrp="1"/>
          </p:cNvSpPr>
          <p:nvPr>
            <p:ph type="title"/>
          </p:nvPr>
        </p:nvSpPr>
        <p:spPr>
          <a:xfrm>
            <a:off x="1594624" y="327806"/>
            <a:ext cx="6668430" cy="497384"/>
          </a:xfrm>
        </p:spPr>
        <p:txBody>
          <a:bodyPr>
            <a:noAutofit/>
          </a:bodyPr>
          <a:lstStyle/>
          <a:p>
            <a:r>
              <a:rPr lang="en-US" sz="2800" b="1" dirty="0">
                <a:latin typeface="+mn-lt"/>
              </a:rPr>
              <a:t>Close price and Moving Average:</a:t>
            </a:r>
            <a:endParaRPr lang="en-IN" sz="2800" b="1" dirty="0">
              <a:latin typeface="+mn-lt"/>
            </a:endParaRPr>
          </a:p>
        </p:txBody>
      </p:sp>
      <p:pic>
        <p:nvPicPr>
          <p:cNvPr id="6" name="Content Placeholder 5">
            <a:extLst>
              <a:ext uri="{FF2B5EF4-FFF2-40B4-BE49-F238E27FC236}">
                <a16:creationId xmlns:a16="http://schemas.microsoft.com/office/drawing/2014/main" id="{138B0346-2BC0-C4B5-BB27-970E5D6907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8663" y="2118731"/>
            <a:ext cx="8162693" cy="4411463"/>
          </a:xfrm>
        </p:spPr>
      </p:pic>
      <p:sp>
        <p:nvSpPr>
          <p:cNvPr id="4" name="Text Placeholder 3">
            <a:extLst>
              <a:ext uri="{FF2B5EF4-FFF2-40B4-BE49-F238E27FC236}">
                <a16:creationId xmlns:a16="http://schemas.microsoft.com/office/drawing/2014/main" id="{DB9C92B7-76AB-9505-1D5C-7AF51B04B298}"/>
              </a:ext>
            </a:extLst>
          </p:cNvPr>
          <p:cNvSpPr>
            <a:spLocks noGrp="1"/>
          </p:cNvSpPr>
          <p:nvPr>
            <p:ph type="body" sz="half" idx="2"/>
          </p:nvPr>
        </p:nvSpPr>
        <p:spPr>
          <a:xfrm>
            <a:off x="2163337" y="936704"/>
            <a:ext cx="9144000" cy="791735"/>
          </a:xfrm>
        </p:spPr>
        <p:txBody>
          <a:bodyPr>
            <a:noAutofit/>
          </a:bodyPr>
          <a:lstStyle/>
          <a:p>
            <a:pPr marL="285750" indent="-285750">
              <a:buFont typeface="Wingdings" panose="05000000000000000000" pitchFamily="2" charset="2"/>
              <a:buChar char="q"/>
            </a:pPr>
            <a:r>
              <a:rPr lang="en-US" sz="1800" dirty="0"/>
              <a:t>Blue line Crossing above orange line: Potential bullish trend, price rising</a:t>
            </a:r>
          </a:p>
          <a:p>
            <a:pPr marL="285750" indent="-285750">
              <a:buFont typeface="Wingdings" panose="05000000000000000000" pitchFamily="2" charset="2"/>
              <a:buChar char="q"/>
            </a:pPr>
            <a:r>
              <a:rPr lang="en-US" sz="1800" dirty="0"/>
              <a:t>Blue line crossing below orange line: potential bearish trend, price falling</a:t>
            </a:r>
            <a:endParaRPr lang="en-IN" sz="1800" dirty="0"/>
          </a:p>
        </p:txBody>
      </p:sp>
    </p:spTree>
    <p:extLst>
      <p:ext uri="{BB962C8B-B14F-4D97-AF65-F5344CB8AC3E}">
        <p14:creationId xmlns:p14="http://schemas.microsoft.com/office/powerpoint/2010/main" val="2451840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C496F-51E9-1D3B-6473-E4380E6B492A}"/>
              </a:ext>
            </a:extLst>
          </p:cNvPr>
          <p:cNvSpPr>
            <a:spLocks noGrp="1"/>
          </p:cNvSpPr>
          <p:nvPr>
            <p:ph type="title"/>
          </p:nvPr>
        </p:nvSpPr>
        <p:spPr>
          <a:xfrm>
            <a:off x="1639230" y="111512"/>
            <a:ext cx="9776172" cy="1538868"/>
          </a:xfrm>
        </p:spPr>
        <p:txBody>
          <a:bodyPr>
            <a:normAutofit fontScale="90000"/>
          </a:bodyPr>
          <a:lstStyle/>
          <a:p>
            <a:pPr>
              <a:lnSpc>
                <a:spcPct val="150000"/>
              </a:lnSpc>
            </a:pPr>
            <a:r>
              <a:rPr lang="en-US" sz="3200" b="1" dirty="0">
                <a:latin typeface="+mn-lt"/>
              </a:rPr>
              <a:t>Yearly and Monthly Time Analysis:</a:t>
            </a:r>
            <a:br>
              <a:rPr lang="en-US" sz="3200" b="1" dirty="0">
                <a:latin typeface="+mn-lt"/>
              </a:rPr>
            </a:br>
            <a:r>
              <a:rPr lang="en-US" sz="2000" dirty="0">
                <a:latin typeface="+mn-lt"/>
              </a:rPr>
              <a:t>yearly : gold price are raising by time</a:t>
            </a:r>
            <a:br>
              <a:rPr lang="en-US" sz="2000" dirty="0">
                <a:latin typeface="+mn-lt"/>
              </a:rPr>
            </a:br>
            <a:r>
              <a:rPr lang="en-US" sz="2000" dirty="0">
                <a:latin typeface="+mn-lt"/>
              </a:rPr>
              <a:t>Monthly: November has high variability of gold price</a:t>
            </a:r>
            <a:endParaRPr lang="en-IN" sz="2000" b="1" dirty="0">
              <a:latin typeface="+mn-lt"/>
            </a:endParaRPr>
          </a:p>
        </p:txBody>
      </p:sp>
      <p:pic>
        <p:nvPicPr>
          <p:cNvPr id="12" name="Content Placeholder 11">
            <a:extLst>
              <a:ext uri="{FF2B5EF4-FFF2-40B4-BE49-F238E27FC236}">
                <a16:creationId xmlns:a16="http://schemas.microsoft.com/office/drawing/2014/main" id="{4245FE8F-B1C2-E0CC-BF40-68772D9644F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13395" y="1918007"/>
            <a:ext cx="4984595" cy="4560851"/>
          </a:xfrm>
        </p:spPr>
      </p:pic>
      <p:pic>
        <p:nvPicPr>
          <p:cNvPr id="10" name="Content Placeholder 9">
            <a:extLst>
              <a:ext uri="{FF2B5EF4-FFF2-40B4-BE49-F238E27FC236}">
                <a16:creationId xmlns:a16="http://schemas.microsoft.com/office/drawing/2014/main" id="{640CEFDB-EB93-2F78-8EE9-7EA8AC75452B}"/>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817649" y="1918009"/>
            <a:ext cx="4709667" cy="4560849"/>
          </a:xfrm>
        </p:spPr>
      </p:pic>
    </p:spTree>
    <p:extLst>
      <p:ext uri="{BB962C8B-B14F-4D97-AF65-F5344CB8AC3E}">
        <p14:creationId xmlns:p14="http://schemas.microsoft.com/office/powerpoint/2010/main" val="1408508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7A4BC-DF57-9FC9-2331-ED6B7175A90C}"/>
              </a:ext>
            </a:extLst>
          </p:cNvPr>
          <p:cNvSpPr>
            <a:spLocks noGrp="1"/>
          </p:cNvSpPr>
          <p:nvPr>
            <p:ph type="title"/>
          </p:nvPr>
        </p:nvSpPr>
        <p:spPr>
          <a:xfrm>
            <a:off x="1940313" y="624110"/>
            <a:ext cx="9564300" cy="1082027"/>
          </a:xfrm>
        </p:spPr>
        <p:txBody>
          <a:bodyPr>
            <a:normAutofit/>
          </a:bodyPr>
          <a:lstStyle/>
          <a:p>
            <a:pPr marL="285750" indent="-285750">
              <a:buFont typeface="Wingdings" panose="05000000000000000000" pitchFamily="2" charset="2"/>
              <a:buChar char="q"/>
            </a:pPr>
            <a:r>
              <a:rPr lang="en-US" sz="1800" dirty="0"/>
              <a:t>In 2016 the gold prices were low in all months compared to the other year.</a:t>
            </a:r>
            <a:br>
              <a:rPr lang="en-US" sz="1800" dirty="0"/>
            </a:br>
            <a:r>
              <a:rPr lang="en-US" sz="1800" dirty="0"/>
              <a:t>In August 2020 there was a huge rise in golf prices compared to other month.</a:t>
            </a:r>
            <a:br>
              <a:rPr lang="en-US" sz="1800" dirty="0"/>
            </a:br>
            <a:r>
              <a:rPr lang="en-US" sz="1800" dirty="0"/>
              <a:t>And gold prices are high across most of the months compared to other years</a:t>
            </a:r>
            <a:endParaRPr lang="en-IN" sz="1800" dirty="0"/>
          </a:p>
        </p:txBody>
      </p:sp>
      <p:pic>
        <p:nvPicPr>
          <p:cNvPr id="5" name="Content Placeholder 4">
            <a:extLst>
              <a:ext uri="{FF2B5EF4-FFF2-40B4-BE49-F238E27FC236}">
                <a16:creationId xmlns:a16="http://schemas.microsoft.com/office/drawing/2014/main" id="{BD71D4EB-A56F-85B3-EBB8-2BF105B772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7873" y="2007220"/>
            <a:ext cx="9088244" cy="4571999"/>
          </a:xfrm>
        </p:spPr>
      </p:pic>
    </p:spTree>
    <p:extLst>
      <p:ext uri="{BB962C8B-B14F-4D97-AF65-F5344CB8AC3E}">
        <p14:creationId xmlns:p14="http://schemas.microsoft.com/office/powerpoint/2010/main" val="3474125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189A4-0634-491D-9B24-551A029933FE}"/>
              </a:ext>
            </a:extLst>
          </p:cNvPr>
          <p:cNvSpPr>
            <a:spLocks noGrp="1"/>
          </p:cNvSpPr>
          <p:nvPr>
            <p:ph type="title"/>
          </p:nvPr>
        </p:nvSpPr>
        <p:spPr>
          <a:xfrm>
            <a:off x="1773045" y="624110"/>
            <a:ext cx="9731568" cy="1280890"/>
          </a:xfrm>
        </p:spPr>
        <p:txBody>
          <a:bodyPr>
            <a:normAutofit/>
          </a:bodyPr>
          <a:lstStyle/>
          <a:p>
            <a:r>
              <a:rPr lang="en-US" sz="3200" b="1" dirty="0">
                <a:latin typeface="+mn-lt"/>
              </a:rPr>
              <a:t>Percentage of training and testing set:</a:t>
            </a:r>
            <a:br>
              <a:rPr lang="en-US" sz="3200" b="1" dirty="0">
                <a:latin typeface="+mn-lt"/>
              </a:rPr>
            </a:br>
            <a:r>
              <a:rPr lang="en-US" sz="1800" dirty="0">
                <a:latin typeface="+mn-lt"/>
              </a:rPr>
              <a:t>train set : 79.15%</a:t>
            </a:r>
            <a:br>
              <a:rPr lang="en-US" sz="1800" dirty="0">
                <a:latin typeface="+mn-lt"/>
              </a:rPr>
            </a:br>
            <a:r>
              <a:rPr lang="en-US" sz="1800" dirty="0">
                <a:latin typeface="+mn-lt"/>
              </a:rPr>
              <a:t>test set: 20.85%</a:t>
            </a:r>
            <a:endParaRPr lang="en-IN" sz="1800" dirty="0">
              <a:latin typeface="+mn-lt"/>
            </a:endParaRPr>
          </a:p>
        </p:txBody>
      </p:sp>
      <p:pic>
        <p:nvPicPr>
          <p:cNvPr id="5" name="Content Placeholder 4">
            <a:extLst>
              <a:ext uri="{FF2B5EF4-FFF2-40B4-BE49-F238E27FC236}">
                <a16:creationId xmlns:a16="http://schemas.microsoft.com/office/drawing/2014/main" id="{A1B4FBE2-54F7-8095-50C3-4C0B8DC423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1129" y="1904999"/>
            <a:ext cx="8915400" cy="4540405"/>
          </a:xfrm>
        </p:spPr>
      </p:pic>
    </p:spTree>
    <p:extLst>
      <p:ext uri="{BB962C8B-B14F-4D97-AF65-F5344CB8AC3E}">
        <p14:creationId xmlns:p14="http://schemas.microsoft.com/office/powerpoint/2010/main" val="2498124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4EB68-5C01-EE29-9020-ADA76704CDC3}"/>
              </a:ext>
            </a:extLst>
          </p:cNvPr>
          <p:cNvSpPr>
            <a:spLocks noGrp="1"/>
          </p:cNvSpPr>
          <p:nvPr>
            <p:ph type="title"/>
          </p:nvPr>
        </p:nvSpPr>
        <p:spPr>
          <a:xfrm>
            <a:off x="1538868" y="133815"/>
            <a:ext cx="9965743" cy="1771185"/>
          </a:xfrm>
        </p:spPr>
        <p:txBody>
          <a:bodyPr>
            <a:normAutofit fontScale="90000"/>
          </a:bodyPr>
          <a:lstStyle/>
          <a:p>
            <a:r>
              <a:rPr lang="en-US" altLang="en-US" sz="3200" b="1" dirty="0">
                <a:latin typeface="+mn-lt"/>
              </a:rPr>
              <a:t>Evaluation Metrics: </a:t>
            </a:r>
            <a:br>
              <a:rPr lang="en-US" altLang="en-US" sz="3200" b="1" dirty="0">
                <a:latin typeface="+mn-lt"/>
              </a:rPr>
            </a:br>
            <a:r>
              <a:rPr lang="en-US" altLang="en-US" sz="1800" dirty="0">
                <a:latin typeface="+mn-lt"/>
              </a:rPr>
              <a:t>Best Hyperparameters: {'fit intercept': True, 'positive': False} </a:t>
            </a:r>
            <a:br>
              <a:rPr lang="en-US" altLang="en-US" sz="1800" dirty="0">
                <a:latin typeface="+mn-lt"/>
              </a:rPr>
            </a:br>
            <a:r>
              <a:rPr lang="en-US" altLang="en-US" sz="1800" dirty="0">
                <a:latin typeface="+mn-lt"/>
              </a:rPr>
              <a:t>Mean Squared Error (MSE): 4.263986736042809e-05 </a:t>
            </a:r>
            <a:br>
              <a:rPr lang="en-US" altLang="en-US" sz="1800" dirty="0">
                <a:latin typeface="+mn-lt"/>
              </a:rPr>
            </a:br>
            <a:r>
              <a:rPr lang="en-US" altLang="en-US" sz="1800" dirty="0">
                <a:latin typeface="+mn-lt"/>
              </a:rPr>
              <a:t>Root Mean Squared Error (RMSE): 0.006529920930641357 </a:t>
            </a:r>
            <a:br>
              <a:rPr lang="en-US" altLang="en-US" sz="1800" dirty="0">
                <a:latin typeface="+mn-lt"/>
              </a:rPr>
            </a:br>
            <a:r>
              <a:rPr lang="en-US" altLang="en-US" sz="1800" dirty="0">
                <a:latin typeface="+mn-lt"/>
              </a:rPr>
              <a:t>Mean Absolute Error (MAE): 0.005159467789286419 </a:t>
            </a:r>
            <a:br>
              <a:rPr lang="en-US" altLang="en-US" sz="1800" dirty="0">
                <a:latin typeface="+mn-lt"/>
              </a:rPr>
            </a:br>
            <a:r>
              <a:rPr lang="en-US" altLang="en-US" sz="1800" dirty="0">
                <a:latin typeface="+mn-lt"/>
              </a:rPr>
              <a:t>R-squared (R2): 0.995905881785643 </a:t>
            </a:r>
            <a:endParaRPr lang="en-IN" sz="1800" dirty="0"/>
          </a:p>
        </p:txBody>
      </p:sp>
      <p:pic>
        <p:nvPicPr>
          <p:cNvPr id="6" name="Content Placeholder 5">
            <a:extLst>
              <a:ext uri="{FF2B5EF4-FFF2-40B4-BE49-F238E27FC236}">
                <a16:creationId xmlns:a16="http://schemas.microsoft.com/office/drawing/2014/main" id="{F4E72CDB-4DA4-4266-9770-0D1B3FD3EEF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972333" y="2239127"/>
            <a:ext cx="4313237" cy="4083614"/>
          </a:xfrm>
        </p:spPr>
      </p:pic>
      <p:pic>
        <p:nvPicPr>
          <p:cNvPr id="8" name="Content Placeholder 7">
            <a:extLst>
              <a:ext uri="{FF2B5EF4-FFF2-40B4-BE49-F238E27FC236}">
                <a16:creationId xmlns:a16="http://schemas.microsoft.com/office/drawing/2014/main" id="{87CB0685-8764-3B54-9AE0-C3F5B6B94A9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813395" y="2330605"/>
            <a:ext cx="4691218" cy="3992136"/>
          </a:xfrm>
        </p:spPr>
      </p:pic>
    </p:spTree>
    <p:extLst>
      <p:ext uri="{BB962C8B-B14F-4D97-AF65-F5344CB8AC3E}">
        <p14:creationId xmlns:p14="http://schemas.microsoft.com/office/powerpoint/2010/main" val="4198096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DE082-74CB-2DED-5A2E-4015712E71BF}"/>
              </a:ext>
            </a:extLst>
          </p:cNvPr>
          <p:cNvSpPr>
            <a:spLocks noGrp="1"/>
          </p:cNvSpPr>
          <p:nvPr>
            <p:ph type="title"/>
          </p:nvPr>
        </p:nvSpPr>
        <p:spPr>
          <a:xfrm>
            <a:off x="1873406" y="624110"/>
            <a:ext cx="9631206" cy="792228"/>
          </a:xfrm>
        </p:spPr>
        <p:txBody>
          <a:bodyPr>
            <a:normAutofit/>
          </a:bodyPr>
          <a:lstStyle/>
          <a:p>
            <a:r>
              <a:rPr lang="en-US" sz="1800" dirty="0"/>
              <a:t>Low MSE (0.000259) on the test set, indicating good overall prediction accuracy.</a:t>
            </a:r>
            <a:br>
              <a:rPr lang="en-US" sz="1800" dirty="0"/>
            </a:br>
            <a:r>
              <a:rPr lang="en-US" sz="1800" dirty="0"/>
              <a:t>The model explains(R2) nearly 90% of the variance in the actual closing prices</a:t>
            </a:r>
            <a:endParaRPr lang="en-IN" sz="1800" dirty="0"/>
          </a:p>
        </p:txBody>
      </p:sp>
      <p:pic>
        <p:nvPicPr>
          <p:cNvPr id="6" name="Content Placeholder 5">
            <a:extLst>
              <a:ext uri="{FF2B5EF4-FFF2-40B4-BE49-F238E27FC236}">
                <a16:creationId xmlns:a16="http://schemas.microsoft.com/office/drawing/2014/main" id="{3C3431B6-372E-005A-1D4F-A5C7AFAF77B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873407" y="1817649"/>
            <a:ext cx="5029044" cy="4315522"/>
          </a:xfrm>
        </p:spPr>
      </p:pic>
      <p:pic>
        <p:nvPicPr>
          <p:cNvPr id="8" name="Content Placeholder 7">
            <a:extLst>
              <a:ext uri="{FF2B5EF4-FFF2-40B4-BE49-F238E27FC236}">
                <a16:creationId xmlns:a16="http://schemas.microsoft.com/office/drawing/2014/main" id="{A6F8FACE-A3BB-AAED-5B13-F84DDAD79A1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191374" y="1817648"/>
            <a:ext cx="4640069" cy="4315521"/>
          </a:xfrm>
        </p:spPr>
      </p:pic>
    </p:spTree>
    <p:extLst>
      <p:ext uri="{BB962C8B-B14F-4D97-AF65-F5344CB8AC3E}">
        <p14:creationId xmlns:p14="http://schemas.microsoft.com/office/powerpoint/2010/main" val="3090797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35130-12E6-FE86-FB75-1BAA437177B6}"/>
              </a:ext>
            </a:extLst>
          </p:cNvPr>
          <p:cNvSpPr>
            <a:spLocks noGrp="1"/>
          </p:cNvSpPr>
          <p:nvPr>
            <p:ph type="title"/>
          </p:nvPr>
        </p:nvSpPr>
        <p:spPr>
          <a:xfrm>
            <a:off x="1672683" y="624110"/>
            <a:ext cx="9831929" cy="903607"/>
          </a:xfrm>
        </p:spPr>
        <p:txBody>
          <a:bodyPr>
            <a:normAutofit/>
          </a:bodyPr>
          <a:lstStyle/>
          <a:p>
            <a:r>
              <a:rPr lang="en-US" sz="3200" b="1" dirty="0"/>
              <a:t>Reverse Trading Strategy:</a:t>
            </a:r>
            <a:endParaRPr lang="en-IN" sz="3200" b="1" dirty="0"/>
          </a:p>
        </p:txBody>
      </p:sp>
      <p:pic>
        <p:nvPicPr>
          <p:cNvPr id="5" name="Content Placeholder 4">
            <a:extLst>
              <a:ext uri="{FF2B5EF4-FFF2-40B4-BE49-F238E27FC236}">
                <a16:creationId xmlns:a16="http://schemas.microsoft.com/office/drawing/2014/main" id="{0583180B-15A0-13D8-EB8F-192E27A300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4420" y="1527717"/>
            <a:ext cx="8787159" cy="5118410"/>
          </a:xfrm>
        </p:spPr>
      </p:pic>
    </p:spTree>
    <p:extLst>
      <p:ext uri="{BB962C8B-B14F-4D97-AF65-F5344CB8AC3E}">
        <p14:creationId xmlns:p14="http://schemas.microsoft.com/office/powerpoint/2010/main" val="4044672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990F4-D707-220D-8EB2-2DF4430B05A9}"/>
              </a:ext>
            </a:extLst>
          </p:cNvPr>
          <p:cNvSpPr>
            <a:spLocks noGrp="1"/>
          </p:cNvSpPr>
          <p:nvPr>
            <p:ph type="title"/>
          </p:nvPr>
        </p:nvSpPr>
        <p:spPr>
          <a:xfrm>
            <a:off x="1605776" y="624110"/>
            <a:ext cx="9898835" cy="1280890"/>
          </a:xfrm>
        </p:spPr>
        <p:txBody>
          <a:bodyPr>
            <a:normAutofit/>
          </a:bodyPr>
          <a:lstStyle/>
          <a:p>
            <a:r>
              <a:rPr lang="en-US" sz="3200" b="1" dirty="0"/>
              <a:t>Conclusion:</a:t>
            </a:r>
            <a:endParaRPr lang="en-IN" sz="3200" b="1" dirty="0"/>
          </a:p>
        </p:txBody>
      </p:sp>
      <p:sp>
        <p:nvSpPr>
          <p:cNvPr id="4" name="TextBox 3">
            <a:extLst>
              <a:ext uri="{FF2B5EF4-FFF2-40B4-BE49-F238E27FC236}">
                <a16:creationId xmlns:a16="http://schemas.microsoft.com/office/drawing/2014/main" id="{259CC227-3FB0-D029-81AA-FDBE463DDA59}"/>
              </a:ext>
            </a:extLst>
          </p:cNvPr>
          <p:cNvSpPr txBox="1"/>
          <p:nvPr/>
        </p:nvSpPr>
        <p:spPr>
          <a:xfrm>
            <a:off x="2598234" y="2408663"/>
            <a:ext cx="7727795" cy="1938992"/>
          </a:xfrm>
          <a:prstGeom prst="rect">
            <a:avLst/>
          </a:prstGeom>
          <a:noFill/>
        </p:spPr>
        <p:txBody>
          <a:bodyPr wrap="square">
            <a:spAutoFit/>
          </a:bodyPr>
          <a:lstStyle/>
          <a:p>
            <a:pPr algn="just"/>
            <a:r>
              <a:rPr lang="en-US" sz="2400" b="0" i="0" dirty="0">
                <a:solidFill>
                  <a:srgbClr val="1F2328"/>
                </a:solidFill>
                <a:effectLst/>
                <a:latin typeface="-apple-system"/>
              </a:rPr>
              <a:t>The project offers actionable insights and strategies for investors to navigate gold markets effectively. By leveraging advanced analytics and machine learning techniques, investors can make informed decisions and enhance their financial performance in volatile market conditions</a:t>
            </a:r>
            <a:r>
              <a:rPr lang="en-US" b="0" i="0" dirty="0">
                <a:solidFill>
                  <a:srgbClr val="1F2328"/>
                </a:solidFill>
                <a:effectLst/>
                <a:latin typeface="-apple-system"/>
              </a:rPr>
              <a:t>.</a:t>
            </a:r>
            <a:endParaRPr lang="en-IN" dirty="0"/>
          </a:p>
        </p:txBody>
      </p:sp>
    </p:spTree>
    <p:extLst>
      <p:ext uri="{BB962C8B-B14F-4D97-AF65-F5344CB8AC3E}">
        <p14:creationId xmlns:p14="http://schemas.microsoft.com/office/powerpoint/2010/main" val="218107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4994F-B907-C9C9-E601-91694B53E8D5}"/>
              </a:ext>
            </a:extLst>
          </p:cNvPr>
          <p:cNvSpPr>
            <a:spLocks noGrp="1"/>
          </p:cNvSpPr>
          <p:nvPr>
            <p:ph type="title"/>
          </p:nvPr>
        </p:nvSpPr>
        <p:spPr>
          <a:xfrm>
            <a:off x="1719417" y="185345"/>
            <a:ext cx="8915399" cy="860400"/>
          </a:xfrm>
        </p:spPr>
        <p:txBody>
          <a:bodyPr>
            <a:normAutofit/>
          </a:bodyPr>
          <a:lstStyle/>
          <a:p>
            <a:r>
              <a:rPr lang="en-US" sz="3200" b="1" dirty="0"/>
              <a:t>Data Set and Source code:</a:t>
            </a:r>
            <a:endParaRPr lang="en-IN" sz="3200" b="1" dirty="0"/>
          </a:p>
        </p:txBody>
      </p:sp>
      <p:sp>
        <p:nvSpPr>
          <p:cNvPr id="3" name="Text Placeholder 2">
            <a:extLst>
              <a:ext uri="{FF2B5EF4-FFF2-40B4-BE49-F238E27FC236}">
                <a16:creationId xmlns:a16="http://schemas.microsoft.com/office/drawing/2014/main" id="{ECEB939C-F66A-0008-AA06-F5F8C2E44E8C}"/>
              </a:ext>
            </a:extLst>
          </p:cNvPr>
          <p:cNvSpPr>
            <a:spLocks noGrp="1"/>
          </p:cNvSpPr>
          <p:nvPr>
            <p:ph type="body" idx="1"/>
          </p:nvPr>
        </p:nvSpPr>
        <p:spPr>
          <a:xfrm>
            <a:off x="2029522" y="2074126"/>
            <a:ext cx="10080702" cy="3412273"/>
          </a:xfrm>
        </p:spPr>
        <p:txBody>
          <a:bodyPr>
            <a:normAutofit/>
          </a:bodyPr>
          <a:lstStyle/>
          <a:p>
            <a:r>
              <a:rPr lang="en-IN" b="1" dirty="0"/>
              <a:t>Data Set: </a:t>
            </a:r>
          </a:p>
          <a:p>
            <a:r>
              <a:rPr lang="en-IN" dirty="0">
                <a:hlinkClick r:id="rId2"/>
              </a:rPr>
              <a:t>https://github.com/amrutagavhane/Gold-Price-Prediction/blob/main/goldstock.csv</a:t>
            </a:r>
            <a:endParaRPr lang="en-IN" dirty="0"/>
          </a:p>
          <a:p>
            <a:endParaRPr lang="en-IN" dirty="0"/>
          </a:p>
          <a:p>
            <a:r>
              <a:rPr lang="en-IN" b="1" dirty="0"/>
              <a:t>Source Code:</a:t>
            </a:r>
          </a:p>
          <a:p>
            <a:r>
              <a:rPr lang="en-IN" dirty="0">
                <a:hlinkClick r:id="rId3"/>
              </a:rPr>
              <a:t>https://github.com/amrutagavhane/Gold-Price-Prediction/blob/main/Gold%20Price%20Prediction%20-%20Analysis.ipynb</a:t>
            </a:r>
            <a:endParaRPr lang="en-IN" dirty="0"/>
          </a:p>
          <a:p>
            <a:endParaRPr lang="en-IN" b="1" dirty="0"/>
          </a:p>
        </p:txBody>
      </p:sp>
    </p:spTree>
    <p:extLst>
      <p:ext uri="{BB962C8B-B14F-4D97-AF65-F5344CB8AC3E}">
        <p14:creationId xmlns:p14="http://schemas.microsoft.com/office/powerpoint/2010/main" val="4001404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C82A0-C584-4977-FF42-4B724821A578}"/>
              </a:ext>
            </a:extLst>
          </p:cNvPr>
          <p:cNvSpPr>
            <a:spLocks noGrp="1"/>
          </p:cNvSpPr>
          <p:nvPr>
            <p:ph type="title"/>
          </p:nvPr>
        </p:nvSpPr>
        <p:spPr>
          <a:xfrm>
            <a:off x="2592924" y="267629"/>
            <a:ext cx="8911687" cy="6278137"/>
          </a:xfrm>
        </p:spPr>
        <p:txBody>
          <a:bodyPr>
            <a:normAutofit fontScale="90000"/>
          </a:bodyPr>
          <a:lstStyle/>
          <a:p>
            <a:pPr>
              <a:lnSpc>
                <a:spcPct val="150000"/>
              </a:lnSpc>
            </a:pPr>
            <a:r>
              <a:rPr lang="en-US" sz="3200" b="1" dirty="0">
                <a:latin typeface="+mn-lt"/>
              </a:rPr>
              <a:t>1.Problem Statement.</a:t>
            </a:r>
            <a:br>
              <a:rPr lang="en-US" sz="3200" b="1" dirty="0">
                <a:latin typeface="+mn-lt"/>
              </a:rPr>
            </a:br>
            <a:r>
              <a:rPr lang="en-US" sz="3200" b="1" dirty="0">
                <a:latin typeface="+mn-lt"/>
              </a:rPr>
              <a:t>2.Data Sets.</a:t>
            </a:r>
            <a:br>
              <a:rPr lang="en-US" sz="3200" b="1" dirty="0">
                <a:latin typeface="+mn-lt"/>
              </a:rPr>
            </a:br>
            <a:r>
              <a:rPr lang="en-US" sz="3200" b="1" dirty="0">
                <a:latin typeface="+mn-lt"/>
              </a:rPr>
              <a:t>3.</a:t>
            </a:r>
            <a:r>
              <a:rPr lang="en-IN" sz="3200" b="1" dirty="0">
                <a:latin typeface="+mn-lt"/>
              </a:rPr>
              <a:t>Project Objectives: </a:t>
            </a:r>
            <a:br>
              <a:rPr lang="en-IN" b="1" dirty="0"/>
            </a:br>
            <a:r>
              <a:rPr lang="en-IN" dirty="0"/>
              <a:t>         </a:t>
            </a:r>
            <a:r>
              <a:rPr lang="en-IN" sz="2400" dirty="0">
                <a:latin typeface="+mn-lt"/>
              </a:rPr>
              <a:t>Time Series Analysis</a:t>
            </a:r>
            <a:br>
              <a:rPr lang="en-IN" sz="2400" dirty="0">
                <a:latin typeface="+mn-lt"/>
              </a:rPr>
            </a:br>
            <a:r>
              <a:rPr lang="en-IN" sz="2400" dirty="0">
                <a:latin typeface="+mn-lt"/>
              </a:rPr>
              <a:t>            Advanced Modelling</a:t>
            </a:r>
            <a:br>
              <a:rPr lang="en-IN" sz="2400" dirty="0">
                <a:latin typeface="+mn-lt"/>
              </a:rPr>
            </a:br>
            <a:r>
              <a:rPr lang="en-IN" sz="2400" dirty="0">
                <a:latin typeface="+mn-lt"/>
              </a:rPr>
              <a:t>            Trading Strategy Development</a:t>
            </a:r>
            <a:br>
              <a:rPr lang="en-IN" sz="2400" dirty="0">
                <a:latin typeface="+mn-lt"/>
              </a:rPr>
            </a:br>
            <a:r>
              <a:rPr lang="en-IN" sz="2400" dirty="0">
                <a:latin typeface="+mn-lt"/>
              </a:rPr>
              <a:t>            Market Sentiment Analysis </a:t>
            </a:r>
            <a:br>
              <a:rPr lang="en-IN" sz="2400" dirty="0">
                <a:latin typeface="+mn-lt"/>
              </a:rPr>
            </a:br>
            <a:r>
              <a:rPr lang="en-IN" sz="2400" dirty="0">
                <a:latin typeface="+mn-lt"/>
              </a:rPr>
              <a:t>            Statistical Analysis</a:t>
            </a:r>
            <a:br>
              <a:rPr lang="en-IN" dirty="0"/>
            </a:br>
            <a:r>
              <a:rPr lang="en-IN" sz="3200" b="1" dirty="0">
                <a:latin typeface="+mn-lt"/>
              </a:rPr>
              <a:t>4.Impact of Market Events.</a:t>
            </a:r>
            <a:br>
              <a:rPr lang="en-IN" sz="3200" b="1" dirty="0">
                <a:latin typeface="+mn-lt"/>
              </a:rPr>
            </a:br>
            <a:r>
              <a:rPr lang="en-IN" sz="3200" b="1" dirty="0">
                <a:latin typeface="+mn-lt"/>
              </a:rPr>
              <a:t>5.Conclusion. </a:t>
            </a:r>
          </a:p>
        </p:txBody>
      </p:sp>
    </p:spTree>
    <p:extLst>
      <p:ext uri="{BB962C8B-B14F-4D97-AF65-F5344CB8AC3E}">
        <p14:creationId xmlns:p14="http://schemas.microsoft.com/office/powerpoint/2010/main" val="3360235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2578B-A8AF-31CD-24EB-A0760E7F2D2D}"/>
              </a:ext>
            </a:extLst>
          </p:cNvPr>
          <p:cNvSpPr>
            <a:spLocks noGrp="1"/>
          </p:cNvSpPr>
          <p:nvPr>
            <p:ph type="title"/>
          </p:nvPr>
        </p:nvSpPr>
        <p:spPr>
          <a:xfrm>
            <a:off x="4198700" y="3077379"/>
            <a:ext cx="8911687" cy="1280890"/>
          </a:xfrm>
        </p:spPr>
        <p:txBody>
          <a:bodyPr/>
          <a:lstStyle/>
          <a:p>
            <a:r>
              <a:rPr lang="en-US" dirty="0"/>
              <a:t>Thank you!!!</a:t>
            </a:r>
            <a:endParaRPr lang="en-IN" dirty="0"/>
          </a:p>
        </p:txBody>
      </p:sp>
    </p:spTree>
    <p:extLst>
      <p:ext uri="{BB962C8B-B14F-4D97-AF65-F5344CB8AC3E}">
        <p14:creationId xmlns:p14="http://schemas.microsoft.com/office/powerpoint/2010/main" val="514038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0872B-2C24-4160-9751-CC731939F330}"/>
              </a:ext>
            </a:extLst>
          </p:cNvPr>
          <p:cNvSpPr>
            <a:spLocks noGrp="1"/>
          </p:cNvSpPr>
          <p:nvPr>
            <p:ph type="title"/>
          </p:nvPr>
        </p:nvSpPr>
        <p:spPr>
          <a:xfrm>
            <a:off x="1460810" y="321951"/>
            <a:ext cx="9753871" cy="624827"/>
          </a:xfrm>
        </p:spPr>
        <p:txBody>
          <a:bodyPr>
            <a:normAutofit fontScale="90000"/>
          </a:bodyPr>
          <a:lstStyle/>
          <a:p>
            <a:r>
              <a:rPr lang="en-US" b="1" dirty="0">
                <a:effectLst>
                  <a:outerShdw blurRad="38100" dist="38100" dir="2700000" algn="tl">
                    <a:srgbClr val="000000">
                      <a:alpha val="43137"/>
                    </a:srgbClr>
                  </a:outerShdw>
                </a:effectLst>
                <a:latin typeface="+mn-lt"/>
              </a:rPr>
              <a:t>Problem Statement:</a:t>
            </a:r>
            <a:endParaRPr lang="en-IN" b="1" dirty="0">
              <a:effectLst>
                <a:outerShdw blurRad="38100" dist="38100" dir="2700000" algn="tl">
                  <a:srgbClr val="000000">
                    <a:alpha val="43137"/>
                  </a:srgbClr>
                </a:outerShdw>
              </a:effectLst>
              <a:latin typeface="+mn-lt"/>
            </a:endParaRPr>
          </a:p>
        </p:txBody>
      </p:sp>
      <p:sp>
        <p:nvSpPr>
          <p:cNvPr id="3" name="Content Placeholder 2">
            <a:extLst>
              <a:ext uri="{FF2B5EF4-FFF2-40B4-BE49-F238E27FC236}">
                <a16:creationId xmlns:a16="http://schemas.microsoft.com/office/drawing/2014/main" id="{A7FC6045-5CE7-231B-F158-73402CF42C72}"/>
              </a:ext>
            </a:extLst>
          </p:cNvPr>
          <p:cNvSpPr>
            <a:spLocks noGrp="1"/>
          </p:cNvSpPr>
          <p:nvPr>
            <p:ph idx="1"/>
          </p:nvPr>
        </p:nvSpPr>
        <p:spPr>
          <a:xfrm>
            <a:off x="1460810" y="1059365"/>
            <a:ext cx="10043802" cy="5476683"/>
          </a:xfrm>
        </p:spPr>
        <p:txBody>
          <a:bodyPr>
            <a:normAutofit/>
          </a:bodyPr>
          <a:lstStyle/>
          <a:p>
            <a:pPr>
              <a:buFont typeface="Wingdings" panose="05000000000000000000" pitchFamily="2" charset="2"/>
              <a:buChar char="q"/>
            </a:pPr>
            <a:r>
              <a:rPr lang="en-US" dirty="0"/>
              <a:t>This project aims to leverage a comprehensive dataset of daily gold prices spanning from January 19, 2014, to January 22, 2024, obtained from Nasdaq. The dataset encompasses key financial metrics for each trading day, including the opening and closing prices, trading volume, as well as the highest and lowest prices recorded during the day.</a:t>
            </a:r>
          </a:p>
          <a:p>
            <a:pPr marL="0" indent="0">
              <a:buNone/>
            </a:pPr>
            <a:r>
              <a:rPr lang="en-US" sz="3200" b="1" i="0" dirty="0">
                <a:solidFill>
                  <a:srgbClr val="000000"/>
                </a:solidFill>
                <a:effectLst>
                  <a:outerShdw blurRad="38100" dist="38100" dir="2700000" algn="tl">
                    <a:srgbClr val="000000">
                      <a:alpha val="43137"/>
                    </a:srgbClr>
                  </a:outerShdw>
                </a:effectLst>
              </a:rPr>
              <a:t>Our Goal:</a:t>
            </a:r>
            <a:endParaRPr lang="en-US" sz="3200" dirty="0"/>
          </a:p>
          <a:p>
            <a:pPr>
              <a:buFont typeface="Wingdings" panose="05000000000000000000" pitchFamily="2" charset="2"/>
              <a:buChar char="q"/>
            </a:pPr>
            <a:r>
              <a:rPr lang="en-US" b="0" i="0" dirty="0">
                <a:solidFill>
                  <a:srgbClr val="000000"/>
                </a:solidFill>
                <a:effectLst/>
              </a:rPr>
              <a:t>The main goal of the project is to analyze daily gold prices over a ten-year period, using key financial metrics such as opening and closing prices, trading volume, and highest and lowest prices. This analysis aims to identify trends, patterns, and factors influencing gold prices, and develop predictive models for forecasting future gold prices</a:t>
            </a:r>
          </a:p>
          <a:p>
            <a:pPr marL="0" indent="0">
              <a:buNone/>
            </a:pPr>
            <a:r>
              <a:rPr lang="en-IN" sz="3200" b="1" dirty="0">
                <a:effectLst>
                  <a:outerShdw blurRad="38100" dist="38100" dir="2700000" algn="tl">
                    <a:srgbClr val="000000">
                      <a:alpha val="43137"/>
                    </a:srgbClr>
                  </a:outerShdw>
                </a:effectLst>
              </a:rPr>
              <a:t>Challenges :</a:t>
            </a:r>
            <a:endParaRPr lang="en-US" sz="3200" b="0" i="0" dirty="0">
              <a:solidFill>
                <a:srgbClr val="000000"/>
              </a:solidFill>
              <a:effectLst/>
            </a:endParaRPr>
          </a:p>
          <a:p>
            <a:pPr>
              <a:buFont typeface="Wingdings" panose="05000000000000000000" pitchFamily="2" charset="2"/>
              <a:buChar char="q"/>
            </a:pPr>
            <a:r>
              <a:rPr lang="en-US" dirty="0"/>
              <a:t>Data reliability, sentiment subjectivity, correlation interpretation, event identification, and long-term vs. short-term analysis complexity are potential challenges.</a:t>
            </a:r>
            <a:endParaRPr lang="en-IN" dirty="0"/>
          </a:p>
          <a:p>
            <a:pPr marL="0" indent="0">
              <a:buNone/>
            </a:pPr>
            <a:endParaRPr lang="en-IN"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25559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FD54F-3663-DB7D-9CBC-C452DE2B1CD9}"/>
              </a:ext>
            </a:extLst>
          </p:cNvPr>
          <p:cNvSpPr>
            <a:spLocks noGrp="1"/>
          </p:cNvSpPr>
          <p:nvPr>
            <p:ph type="ctrTitle"/>
          </p:nvPr>
        </p:nvSpPr>
        <p:spPr>
          <a:xfrm>
            <a:off x="1628079" y="497138"/>
            <a:ext cx="8915399" cy="573379"/>
          </a:xfrm>
        </p:spPr>
        <p:txBody>
          <a:bodyPr>
            <a:normAutofit fontScale="90000"/>
          </a:bodyPr>
          <a:lstStyle/>
          <a:p>
            <a:r>
              <a:rPr lang="en-US" sz="3200" b="1" dirty="0">
                <a:latin typeface="+mn-lt"/>
              </a:rPr>
              <a:t>Importance:</a:t>
            </a:r>
            <a:endParaRPr lang="en-IN" sz="3200" dirty="0"/>
          </a:p>
        </p:txBody>
      </p:sp>
      <p:sp>
        <p:nvSpPr>
          <p:cNvPr id="3" name="Subtitle 2">
            <a:extLst>
              <a:ext uri="{FF2B5EF4-FFF2-40B4-BE49-F238E27FC236}">
                <a16:creationId xmlns:a16="http://schemas.microsoft.com/office/drawing/2014/main" id="{E75B0BDC-0948-1539-8A8D-802452F45EBF}"/>
              </a:ext>
            </a:extLst>
          </p:cNvPr>
          <p:cNvSpPr>
            <a:spLocks noGrp="1"/>
          </p:cNvSpPr>
          <p:nvPr>
            <p:ph type="subTitle" idx="1"/>
          </p:nvPr>
        </p:nvSpPr>
        <p:spPr>
          <a:xfrm>
            <a:off x="1594625" y="1260089"/>
            <a:ext cx="9909988" cy="4643574"/>
          </a:xfrm>
        </p:spPr>
        <p:txBody>
          <a:bodyPr/>
          <a:lstStyle/>
          <a:p>
            <a:pPr marL="285750" indent="-285750">
              <a:buFont typeface="Wingdings" panose="05000000000000000000" pitchFamily="2" charset="2"/>
              <a:buChar char="q"/>
            </a:pPr>
            <a:r>
              <a:rPr lang="en-US" dirty="0"/>
              <a:t>Empowering investors with data driven strategies in volatile markets</a:t>
            </a:r>
          </a:p>
          <a:p>
            <a:pPr marL="285750" indent="-285750">
              <a:buFont typeface="Wingdings" panose="05000000000000000000" pitchFamily="2" charset="2"/>
              <a:buChar char="q"/>
            </a:pPr>
            <a:endParaRPr lang="en-US" dirty="0"/>
          </a:p>
          <a:p>
            <a:r>
              <a:rPr lang="en-US" sz="3200" b="1" dirty="0">
                <a:solidFill>
                  <a:schemeClr val="tx1"/>
                </a:solidFill>
              </a:rPr>
              <a:t>Approach:</a:t>
            </a:r>
          </a:p>
          <a:p>
            <a:pPr marL="285750" indent="-285750">
              <a:buFont typeface="Wingdings" panose="05000000000000000000" pitchFamily="2" charset="2"/>
              <a:buChar char="q"/>
            </a:pPr>
            <a:r>
              <a:rPr lang="en-US" dirty="0"/>
              <a:t>Statistical analysis, machine learning, sentiment analysis</a:t>
            </a:r>
          </a:p>
          <a:p>
            <a:pPr lvl="2"/>
            <a:endParaRPr lang="en-US" dirty="0"/>
          </a:p>
        </p:txBody>
      </p:sp>
    </p:spTree>
    <p:extLst>
      <p:ext uri="{BB962C8B-B14F-4D97-AF65-F5344CB8AC3E}">
        <p14:creationId xmlns:p14="http://schemas.microsoft.com/office/powerpoint/2010/main" val="3824861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9588A-8A69-5D42-D1CB-2424E875BD2B}"/>
              </a:ext>
            </a:extLst>
          </p:cNvPr>
          <p:cNvSpPr>
            <a:spLocks noGrp="1"/>
          </p:cNvSpPr>
          <p:nvPr>
            <p:ph type="title"/>
          </p:nvPr>
        </p:nvSpPr>
        <p:spPr>
          <a:xfrm>
            <a:off x="2592924" y="624109"/>
            <a:ext cx="8911687" cy="5709783"/>
          </a:xfrm>
        </p:spPr>
        <p:txBody>
          <a:bodyPr>
            <a:normAutofit/>
          </a:bodyPr>
          <a:lstStyle/>
          <a:p>
            <a:r>
              <a:rPr lang="en-US" sz="3200" b="1" i="0" dirty="0">
                <a:solidFill>
                  <a:srgbClr val="000000"/>
                </a:solidFill>
                <a:effectLst/>
                <a:latin typeface="+mn-lt"/>
              </a:rPr>
              <a:t>Features:</a:t>
            </a:r>
            <a:br>
              <a:rPr lang="en-US" sz="2000" b="1" i="0" dirty="0">
                <a:solidFill>
                  <a:srgbClr val="000000"/>
                </a:solidFill>
                <a:effectLst/>
                <a:latin typeface="+mn-lt"/>
              </a:rPr>
            </a:br>
            <a:br>
              <a:rPr lang="en-US" sz="2000" b="1" i="0" dirty="0">
                <a:solidFill>
                  <a:srgbClr val="000000"/>
                </a:solidFill>
                <a:effectLst/>
                <a:latin typeface="+mn-lt"/>
              </a:rPr>
            </a:br>
            <a:r>
              <a:rPr lang="en-US" sz="1800" b="1" i="0" dirty="0">
                <a:solidFill>
                  <a:srgbClr val="000000"/>
                </a:solidFill>
                <a:effectLst/>
                <a:latin typeface="+mn-lt"/>
              </a:rPr>
              <a:t>Date</a:t>
            </a:r>
            <a:r>
              <a:rPr lang="en-US" sz="1800" b="0" i="0" dirty="0">
                <a:solidFill>
                  <a:srgbClr val="000000"/>
                </a:solidFill>
                <a:effectLst/>
                <a:latin typeface="+mn-lt"/>
              </a:rPr>
              <a:t>: A unique identifier for each trading day.</a:t>
            </a:r>
            <a:br>
              <a:rPr lang="en-US" sz="1800" b="0" i="0" dirty="0">
                <a:solidFill>
                  <a:srgbClr val="000000"/>
                </a:solidFill>
                <a:effectLst/>
                <a:latin typeface="+mn-lt"/>
              </a:rPr>
            </a:br>
            <a:r>
              <a:rPr lang="en-US" sz="1800" b="1" i="0" dirty="0">
                <a:solidFill>
                  <a:srgbClr val="000000"/>
                </a:solidFill>
                <a:effectLst/>
                <a:latin typeface="+mn-lt"/>
              </a:rPr>
              <a:t>Close: </a:t>
            </a:r>
            <a:r>
              <a:rPr lang="en-US" sz="1800" b="0" i="0" dirty="0">
                <a:solidFill>
                  <a:srgbClr val="000000"/>
                </a:solidFill>
                <a:effectLst/>
                <a:latin typeface="+mn-lt"/>
              </a:rPr>
              <a:t>Closing price of gold on the respective date.</a:t>
            </a:r>
            <a:br>
              <a:rPr lang="en-US" sz="1800" b="0" i="0" dirty="0">
                <a:solidFill>
                  <a:srgbClr val="000000"/>
                </a:solidFill>
                <a:effectLst/>
                <a:latin typeface="+mn-lt"/>
              </a:rPr>
            </a:br>
            <a:r>
              <a:rPr lang="en-US" sz="1800" b="1" i="0" dirty="0">
                <a:solidFill>
                  <a:srgbClr val="000000"/>
                </a:solidFill>
                <a:effectLst/>
                <a:latin typeface="+mn-lt"/>
              </a:rPr>
              <a:t>Volume: </a:t>
            </a:r>
            <a:r>
              <a:rPr lang="en-US" sz="1800" b="0" i="0" dirty="0">
                <a:solidFill>
                  <a:srgbClr val="000000"/>
                </a:solidFill>
                <a:effectLst/>
                <a:latin typeface="+mn-lt"/>
              </a:rPr>
              <a:t>Gold trading volume on the corresponding date.</a:t>
            </a:r>
            <a:br>
              <a:rPr lang="en-US" sz="1800" b="0" i="0" dirty="0">
                <a:solidFill>
                  <a:srgbClr val="000000"/>
                </a:solidFill>
                <a:effectLst/>
                <a:latin typeface="+mn-lt"/>
              </a:rPr>
            </a:br>
            <a:r>
              <a:rPr lang="en-US" sz="1800" b="1" i="0" dirty="0">
                <a:solidFill>
                  <a:srgbClr val="000000"/>
                </a:solidFill>
                <a:effectLst/>
                <a:latin typeface="+mn-lt"/>
              </a:rPr>
              <a:t>Open: </a:t>
            </a:r>
            <a:r>
              <a:rPr lang="en-US" sz="1800" b="0" i="0" dirty="0">
                <a:solidFill>
                  <a:srgbClr val="000000"/>
                </a:solidFill>
                <a:effectLst/>
                <a:latin typeface="+mn-lt"/>
              </a:rPr>
              <a:t>Opening price of gold on the respective date.</a:t>
            </a:r>
            <a:br>
              <a:rPr lang="en-US" sz="1800" b="0" i="0" dirty="0">
                <a:solidFill>
                  <a:srgbClr val="000000"/>
                </a:solidFill>
                <a:effectLst/>
                <a:latin typeface="+mn-lt"/>
              </a:rPr>
            </a:br>
            <a:r>
              <a:rPr lang="en-US" sz="1800" b="1" i="0" dirty="0">
                <a:solidFill>
                  <a:srgbClr val="000000"/>
                </a:solidFill>
                <a:effectLst/>
                <a:latin typeface="+mn-lt"/>
              </a:rPr>
              <a:t>High: </a:t>
            </a:r>
            <a:r>
              <a:rPr lang="en-US" sz="1800" b="0" i="0" dirty="0">
                <a:solidFill>
                  <a:srgbClr val="000000"/>
                </a:solidFill>
                <a:effectLst/>
                <a:latin typeface="+mn-lt"/>
              </a:rPr>
              <a:t>The highest recorded price of gold during the trading day.</a:t>
            </a:r>
            <a:br>
              <a:rPr lang="en-US" sz="1800" b="0" i="0" dirty="0">
                <a:solidFill>
                  <a:srgbClr val="000000"/>
                </a:solidFill>
                <a:effectLst/>
                <a:latin typeface="+mn-lt"/>
              </a:rPr>
            </a:br>
            <a:r>
              <a:rPr lang="en-US" sz="1800" b="1" i="0" dirty="0">
                <a:solidFill>
                  <a:srgbClr val="000000"/>
                </a:solidFill>
                <a:effectLst/>
                <a:latin typeface="+mn-lt"/>
              </a:rPr>
              <a:t>Low: </a:t>
            </a:r>
            <a:r>
              <a:rPr lang="en-US" sz="1800" b="0" i="0" dirty="0">
                <a:solidFill>
                  <a:srgbClr val="000000"/>
                </a:solidFill>
                <a:effectLst/>
                <a:latin typeface="+mn-lt"/>
              </a:rPr>
              <a:t>The lowest price recorded for gold in the trading day.</a:t>
            </a:r>
            <a:br>
              <a:rPr lang="en-US" sz="2000" b="0" i="0" dirty="0">
                <a:solidFill>
                  <a:srgbClr val="000000"/>
                </a:solidFill>
                <a:effectLst/>
                <a:latin typeface="+mn-lt"/>
              </a:rPr>
            </a:br>
            <a:br>
              <a:rPr lang="en-US" sz="2000" b="0" i="0" dirty="0">
                <a:solidFill>
                  <a:srgbClr val="000000"/>
                </a:solidFill>
                <a:effectLst/>
                <a:latin typeface="+mn-lt"/>
              </a:rPr>
            </a:br>
            <a:br>
              <a:rPr lang="en-US" sz="2000" b="0" i="0" dirty="0">
                <a:solidFill>
                  <a:srgbClr val="000000"/>
                </a:solidFill>
                <a:effectLst/>
                <a:latin typeface="+mn-lt"/>
              </a:rPr>
            </a:br>
            <a:br>
              <a:rPr lang="en-US" sz="2000" b="0" i="0" dirty="0">
                <a:solidFill>
                  <a:srgbClr val="000000"/>
                </a:solidFill>
                <a:effectLst/>
                <a:latin typeface="+mn-lt"/>
              </a:rPr>
            </a:br>
            <a:r>
              <a:rPr lang="en-US" sz="3200" b="1" i="0" dirty="0">
                <a:solidFill>
                  <a:srgbClr val="000000"/>
                </a:solidFill>
                <a:effectLst/>
                <a:latin typeface="+mn-lt"/>
              </a:rPr>
              <a:t>Target Variable:</a:t>
            </a:r>
            <a:br>
              <a:rPr lang="en-US" sz="3200" b="1" i="0" dirty="0">
                <a:solidFill>
                  <a:srgbClr val="000000"/>
                </a:solidFill>
                <a:effectLst/>
                <a:latin typeface="+mn-lt"/>
              </a:rPr>
            </a:br>
            <a:br>
              <a:rPr lang="en-US" sz="2000" b="1" i="0" dirty="0">
                <a:solidFill>
                  <a:srgbClr val="000000"/>
                </a:solidFill>
                <a:effectLst/>
                <a:latin typeface="+mn-lt"/>
              </a:rPr>
            </a:br>
            <a:r>
              <a:rPr lang="en-US" sz="1800" b="1" i="0" dirty="0">
                <a:solidFill>
                  <a:srgbClr val="000000"/>
                </a:solidFill>
                <a:effectLst/>
                <a:latin typeface="+mn-lt"/>
              </a:rPr>
              <a:t>Close: </a:t>
            </a:r>
            <a:r>
              <a:rPr lang="en-US" sz="1800" b="0" i="0" dirty="0">
                <a:solidFill>
                  <a:srgbClr val="000000"/>
                </a:solidFill>
                <a:effectLst/>
                <a:latin typeface="+mn-lt"/>
              </a:rPr>
              <a:t>Closing price of gold on the respective date.</a:t>
            </a:r>
            <a:br>
              <a:rPr lang="en-US" b="0" i="0" dirty="0">
                <a:solidFill>
                  <a:srgbClr val="000000"/>
                </a:solidFill>
                <a:effectLst/>
                <a:latin typeface="Helvetica Neue"/>
              </a:rPr>
            </a:br>
            <a:endParaRPr lang="en-IN" dirty="0"/>
          </a:p>
        </p:txBody>
      </p:sp>
    </p:spTree>
    <p:extLst>
      <p:ext uri="{BB962C8B-B14F-4D97-AF65-F5344CB8AC3E}">
        <p14:creationId xmlns:p14="http://schemas.microsoft.com/office/powerpoint/2010/main" val="2169542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0E084-A9DB-0207-05DF-961D113A5D9D}"/>
              </a:ext>
            </a:extLst>
          </p:cNvPr>
          <p:cNvSpPr>
            <a:spLocks noGrp="1"/>
          </p:cNvSpPr>
          <p:nvPr>
            <p:ph type="title"/>
          </p:nvPr>
        </p:nvSpPr>
        <p:spPr>
          <a:xfrm>
            <a:off x="1561172" y="624110"/>
            <a:ext cx="9943440" cy="1280890"/>
          </a:xfrm>
        </p:spPr>
        <p:txBody>
          <a:bodyPr>
            <a:normAutofit/>
          </a:bodyPr>
          <a:lstStyle/>
          <a:p>
            <a:r>
              <a:rPr lang="en-US" b="1" dirty="0"/>
              <a:t>Data Preprocessing:</a:t>
            </a:r>
            <a:br>
              <a:rPr lang="en-US" dirty="0"/>
            </a:br>
            <a:r>
              <a:rPr lang="en-US" sz="1800" dirty="0">
                <a:latin typeface="+mn-lt"/>
              </a:rPr>
              <a:t>Imported necessary tools and library and load datasets by using pandas. Perform data cleaning activity by Checking  missing values, outliers, remove irrelevant column.</a:t>
            </a:r>
            <a:endParaRPr lang="en-IN" dirty="0">
              <a:latin typeface="+mn-lt"/>
            </a:endParaRPr>
          </a:p>
        </p:txBody>
      </p:sp>
      <p:pic>
        <p:nvPicPr>
          <p:cNvPr id="6" name="Content Placeholder 5">
            <a:extLst>
              <a:ext uri="{FF2B5EF4-FFF2-40B4-BE49-F238E27FC236}">
                <a16:creationId xmlns:a16="http://schemas.microsoft.com/office/drawing/2014/main" id="{EF57867F-9EA6-1883-3D52-462F65D92B7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26996" y="2183940"/>
            <a:ext cx="3839737" cy="3681602"/>
          </a:xfrm>
        </p:spPr>
      </p:pic>
      <p:pic>
        <p:nvPicPr>
          <p:cNvPr id="8" name="Content Placeholder 7">
            <a:extLst>
              <a:ext uri="{FF2B5EF4-FFF2-40B4-BE49-F238E27FC236}">
                <a16:creationId xmlns:a16="http://schemas.microsoft.com/office/drawing/2014/main" id="{EFA1544B-BE9B-27DE-E2D5-9D82FD61904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731727" y="2397512"/>
            <a:ext cx="6021658" cy="4059044"/>
          </a:xfrm>
        </p:spPr>
      </p:pic>
    </p:spTree>
    <p:extLst>
      <p:ext uri="{BB962C8B-B14F-4D97-AF65-F5344CB8AC3E}">
        <p14:creationId xmlns:p14="http://schemas.microsoft.com/office/powerpoint/2010/main" val="3846043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B28A4-6C9C-B5B3-7572-BEAB5C7B82F4}"/>
              </a:ext>
            </a:extLst>
          </p:cNvPr>
          <p:cNvSpPr>
            <a:spLocks noGrp="1"/>
          </p:cNvSpPr>
          <p:nvPr>
            <p:ph type="title"/>
          </p:nvPr>
        </p:nvSpPr>
        <p:spPr>
          <a:xfrm>
            <a:off x="1594626" y="702528"/>
            <a:ext cx="9909987" cy="758284"/>
          </a:xfrm>
        </p:spPr>
        <p:txBody>
          <a:bodyPr/>
          <a:lstStyle/>
          <a:p>
            <a:r>
              <a:rPr lang="en-US" sz="1800" dirty="0">
                <a:latin typeface="+mn-lt"/>
              </a:rPr>
              <a:t>Outliers  are in Volume column. Removed Outliers in Volume Column above the upper whisker by using IQR</a:t>
            </a:r>
            <a:endParaRPr lang="en-IN" dirty="0"/>
          </a:p>
        </p:txBody>
      </p:sp>
      <p:pic>
        <p:nvPicPr>
          <p:cNvPr id="6" name="Content Placeholder 5">
            <a:extLst>
              <a:ext uri="{FF2B5EF4-FFF2-40B4-BE49-F238E27FC236}">
                <a16:creationId xmlns:a16="http://schemas.microsoft.com/office/drawing/2014/main" id="{77DFE21C-F7C8-3780-CA9A-18643DFA533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47855" y="2126223"/>
            <a:ext cx="5430643" cy="4441846"/>
          </a:xfrm>
        </p:spPr>
      </p:pic>
      <p:pic>
        <p:nvPicPr>
          <p:cNvPr id="8" name="Content Placeholder 7">
            <a:extLst>
              <a:ext uri="{FF2B5EF4-FFF2-40B4-BE49-F238E27FC236}">
                <a16:creationId xmlns:a16="http://schemas.microsoft.com/office/drawing/2014/main" id="{9E40D3FB-E285-5609-17F3-3BBA4F247F9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846888" y="2126223"/>
            <a:ext cx="4657725" cy="4441846"/>
          </a:xfrm>
        </p:spPr>
      </p:pic>
    </p:spTree>
    <p:extLst>
      <p:ext uri="{BB962C8B-B14F-4D97-AF65-F5344CB8AC3E}">
        <p14:creationId xmlns:p14="http://schemas.microsoft.com/office/powerpoint/2010/main" val="278876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B8B60-2E68-2D00-F77B-0431B55C38E2}"/>
              </a:ext>
            </a:extLst>
          </p:cNvPr>
          <p:cNvSpPr>
            <a:spLocks noGrp="1"/>
          </p:cNvSpPr>
          <p:nvPr>
            <p:ph type="title"/>
          </p:nvPr>
        </p:nvSpPr>
        <p:spPr>
          <a:xfrm>
            <a:off x="1561171" y="679866"/>
            <a:ext cx="7025268" cy="680583"/>
          </a:xfrm>
        </p:spPr>
        <p:txBody>
          <a:bodyPr>
            <a:normAutofit/>
          </a:bodyPr>
          <a:lstStyle/>
          <a:p>
            <a:r>
              <a:rPr lang="en-US" sz="3200" b="1" dirty="0">
                <a:latin typeface="+mn-lt"/>
              </a:rPr>
              <a:t>Normalized Numeric Features:</a:t>
            </a:r>
            <a:endParaRPr lang="en-IN" sz="3200" b="1" dirty="0">
              <a:latin typeface="+mn-lt"/>
            </a:endParaRPr>
          </a:p>
        </p:txBody>
      </p:sp>
      <p:pic>
        <p:nvPicPr>
          <p:cNvPr id="5" name="Content Placeholder 4">
            <a:extLst>
              <a:ext uri="{FF2B5EF4-FFF2-40B4-BE49-F238E27FC236}">
                <a16:creationId xmlns:a16="http://schemas.microsoft.com/office/drawing/2014/main" id="{47628EB3-5378-CCE6-42E6-CDE174B604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1171" y="1360449"/>
            <a:ext cx="10114155" cy="5352586"/>
          </a:xfrm>
        </p:spPr>
      </p:pic>
    </p:spTree>
    <p:extLst>
      <p:ext uri="{BB962C8B-B14F-4D97-AF65-F5344CB8AC3E}">
        <p14:creationId xmlns:p14="http://schemas.microsoft.com/office/powerpoint/2010/main" val="2178229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F5DF9-5E5E-E811-F73A-0F2572ECAB4C}"/>
              </a:ext>
            </a:extLst>
          </p:cNvPr>
          <p:cNvSpPr>
            <a:spLocks noGrp="1"/>
          </p:cNvSpPr>
          <p:nvPr>
            <p:ph type="title"/>
          </p:nvPr>
        </p:nvSpPr>
        <p:spPr>
          <a:xfrm>
            <a:off x="1706137" y="624112"/>
            <a:ext cx="9601200" cy="669430"/>
          </a:xfrm>
        </p:spPr>
        <p:txBody>
          <a:bodyPr>
            <a:normAutofit fontScale="90000"/>
          </a:bodyPr>
          <a:lstStyle/>
          <a:p>
            <a:pPr marL="285750" indent="-285750">
              <a:buFont typeface="Wingdings" panose="05000000000000000000" pitchFamily="2" charset="2"/>
              <a:buChar char="q"/>
            </a:pPr>
            <a:r>
              <a:rPr lang="en-US" sz="2000" dirty="0">
                <a:solidFill>
                  <a:schemeClr val="tx1"/>
                </a:solidFill>
                <a:latin typeface="+mn-lt"/>
              </a:rPr>
              <a:t>High Correlation Between gold close price and low , open and high Features.</a:t>
            </a:r>
            <a:br>
              <a:rPr lang="en-US" sz="2000" dirty="0">
                <a:solidFill>
                  <a:schemeClr val="tx1"/>
                </a:solidFill>
                <a:latin typeface="+mn-lt"/>
              </a:rPr>
            </a:br>
            <a:br>
              <a:rPr lang="en-US" sz="2000" dirty="0">
                <a:solidFill>
                  <a:schemeClr val="tx1"/>
                </a:solidFill>
                <a:latin typeface="+mn-lt"/>
              </a:rPr>
            </a:br>
            <a:br>
              <a:rPr lang="en-US" sz="1800" dirty="0">
                <a:latin typeface="+mn-lt"/>
              </a:rPr>
            </a:br>
            <a:br>
              <a:rPr lang="en-US" sz="1800" dirty="0">
                <a:latin typeface="+mn-lt"/>
              </a:rPr>
            </a:br>
            <a:endParaRPr lang="en-IN" sz="1800" dirty="0">
              <a:latin typeface="+mn-lt"/>
            </a:endParaRPr>
          </a:p>
        </p:txBody>
      </p:sp>
      <p:pic>
        <p:nvPicPr>
          <p:cNvPr id="4" name="Picture 3">
            <a:extLst>
              <a:ext uri="{FF2B5EF4-FFF2-40B4-BE49-F238E27FC236}">
                <a16:creationId xmlns:a16="http://schemas.microsoft.com/office/drawing/2014/main" id="{E34EF8F8-2142-D34C-D1FC-4E815AE45A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6653" y="1460810"/>
            <a:ext cx="6411951" cy="4940527"/>
          </a:xfrm>
          <a:prstGeom prst="rect">
            <a:avLst/>
          </a:prstGeom>
        </p:spPr>
      </p:pic>
    </p:spTree>
    <p:extLst>
      <p:ext uri="{BB962C8B-B14F-4D97-AF65-F5344CB8AC3E}">
        <p14:creationId xmlns:p14="http://schemas.microsoft.com/office/powerpoint/2010/main" val="246807294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400</TotalTime>
  <Words>719</Words>
  <Application>Microsoft Office PowerPoint</Application>
  <PresentationFormat>Widescreen</PresentationFormat>
  <Paragraphs>38</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-apple-system</vt:lpstr>
      <vt:lpstr>Arial</vt:lpstr>
      <vt:lpstr>Century Gothic</vt:lpstr>
      <vt:lpstr>Helvetica Neue</vt:lpstr>
      <vt:lpstr>Wingdings</vt:lpstr>
      <vt:lpstr>Wingdings 3</vt:lpstr>
      <vt:lpstr>Wisp</vt:lpstr>
      <vt:lpstr>Gold  Price Prediction</vt:lpstr>
      <vt:lpstr>1.Problem Statement. 2.Data Sets. 3.Project Objectives:           Time Series Analysis             Advanced Modelling             Trading Strategy Development             Market Sentiment Analysis              Statistical Analysis 4.Impact of Market Events. 5.Conclusion. </vt:lpstr>
      <vt:lpstr>Problem Statement:</vt:lpstr>
      <vt:lpstr>Importance:</vt:lpstr>
      <vt:lpstr>Features:  Date: A unique identifier for each trading day. Close: Closing price of gold on the respective date. Volume: Gold trading volume on the corresponding date. Open: Opening price of gold on the respective date. High: The highest recorded price of gold during the trading day. Low: The lowest price recorded for gold in the trading day.    Target Variable:  Close: Closing price of gold on the respective date. </vt:lpstr>
      <vt:lpstr>Data Preprocessing: Imported necessary tools and library and load datasets by using pandas. Perform data cleaning activity by Checking  missing values, outliers, remove irrelevant column.</vt:lpstr>
      <vt:lpstr>Outliers  are in Volume column. Removed Outliers in Volume Column above the upper whisker by using IQR</vt:lpstr>
      <vt:lpstr>Normalized Numeric Features:</vt:lpstr>
      <vt:lpstr>High Correlation Between gold close price and low , open and high Features.    </vt:lpstr>
      <vt:lpstr>Distribution of Gold price and Volume:</vt:lpstr>
      <vt:lpstr>Close price and Moving Average:</vt:lpstr>
      <vt:lpstr>Yearly and Monthly Time Analysis: yearly : gold price are raising by time Monthly: November has high variability of gold price</vt:lpstr>
      <vt:lpstr>In 2016 the gold prices were low in all months compared to the other year. In August 2020 there was a huge rise in golf prices compared to other month. And gold prices are high across most of the months compared to other years</vt:lpstr>
      <vt:lpstr>Percentage of training and testing set: train set : 79.15% test set: 20.85%</vt:lpstr>
      <vt:lpstr>Evaluation Metrics:  Best Hyperparameters: {'fit intercept': True, 'positive': False}  Mean Squared Error (MSE): 4.263986736042809e-05  Root Mean Squared Error (RMSE): 0.006529920930641357  Mean Absolute Error (MAE): 0.005159467789286419  R-squared (R2): 0.995905881785643 </vt:lpstr>
      <vt:lpstr>Low MSE (0.000259) on the test set, indicating good overall prediction accuracy. The model explains(R2) nearly 90% of the variance in the actual closing prices</vt:lpstr>
      <vt:lpstr>Reverse Trading Strategy:</vt:lpstr>
      <vt:lpstr>Conclusion:</vt:lpstr>
      <vt:lpstr>Data Set and Source code: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Gold  Price Prediction</dc:title>
  <dc:creator>Amruta Gavhane</dc:creator>
  <cp:lastModifiedBy>Amruta Gavhane</cp:lastModifiedBy>
  <cp:revision>1</cp:revision>
  <dcterms:created xsi:type="dcterms:W3CDTF">2024-03-13T04:11:02Z</dcterms:created>
  <dcterms:modified xsi:type="dcterms:W3CDTF">2024-03-13T10:51:28Z</dcterms:modified>
</cp:coreProperties>
</file>