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81" r:id="rId3"/>
    <p:sldId id="283" r:id="rId4"/>
    <p:sldId id="257" r:id="rId5"/>
    <p:sldId id="279" r:id="rId6"/>
    <p:sldId id="284" r:id="rId7"/>
    <p:sldId id="270" r:id="rId8"/>
    <p:sldId id="269" r:id="rId9"/>
    <p:sldId id="273" r:id="rId10"/>
    <p:sldId id="276" r:id="rId11"/>
    <p:sldId id="277" r:id="rId12"/>
    <p:sldId id="272" r:id="rId13"/>
    <p:sldId id="274" r:id="rId14"/>
    <p:sldId id="275" r:id="rId15"/>
    <p:sldId id="271" r:id="rId16"/>
    <p:sldId id="285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1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6" y="2207360"/>
            <a:ext cx="6260905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057853"/>
            <a:ext cx="8093365" cy="814427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C1B04D13-C884-4E4D-85F8-5A1F19D64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46070" cy="81442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96540"/>
            <a:ext cx="8246070" cy="4682947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1" y="578507"/>
            <a:ext cx="626090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1" y="1596541"/>
            <a:ext cx="6260905" cy="4477808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46071" cy="81442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207360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3021787"/>
            <a:ext cx="4040188" cy="2850495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207360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3021787"/>
            <a:ext cx="4041775" cy="2850495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CF35B-D249-42FB-9EDC-DC939374698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07D83C-363B-4338-B99E-91525119F2FF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543800" cy="1752599"/>
          </a:xfrm>
        </p:spPr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   Presented by: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Shubhangi Rokade(36066)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on the K-Means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Strength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Relatively efficient: </a:t>
            </a:r>
            <a:r>
              <a:rPr lang="en-US" dirty="0" smtClean="0"/>
              <a:t>where </a:t>
            </a:r>
            <a:r>
              <a:rPr lang="en-US" dirty="0"/>
              <a:t>n is # instances, c is # clusters, and t is # iterations. Normally, k, t &lt;&lt; 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Often terminates at a local optimum. The global optimum may be found using techniques such as: simulated annealing or genetic </a:t>
            </a:r>
            <a:r>
              <a:rPr lang="en-US" dirty="0" smtClean="0"/>
              <a:t>algorithms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• </a:t>
            </a:r>
            <a:r>
              <a:rPr lang="en-US" dirty="0" smtClean="0"/>
              <a:t>Weakness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– Applicable only when mean is defined; what about categorical data?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Need to specify c, the number of clusters, in advance – Unable to handle noisy data and </a:t>
            </a:r>
            <a:r>
              <a:rPr lang="en-US" dirty="0" smtClean="0"/>
              <a:t>outliers.</a:t>
            </a:r>
          </a:p>
        </p:txBody>
      </p:sp>
    </p:spTree>
    <p:extLst>
      <p:ext uri="{BB962C8B-B14F-4D97-AF65-F5344CB8AC3E}">
        <p14:creationId xmlns:p14="http://schemas.microsoft.com/office/powerpoint/2010/main" val="344333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the K-Means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variants of the k-means which differ </a:t>
            </a:r>
            <a:r>
              <a:rPr lang="en-US" dirty="0" smtClean="0"/>
              <a:t>in</a:t>
            </a:r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Selection of the initial k means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Dissimilarity calculations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Strategies to calculate cluster </a:t>
            </a:r>
            <a:r>
              <a:rPr lang="en-US" dirty="0" smtClean="0"/>
              <a:t>means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• Handling categorical data: </a:t>
            </a:r>
            <a:r>
              <a:rPr lang="en-US" dirty="0" smtClean="0"/>
              <a:t>k-modes </a:t>
            </a:r>
            <a:r>
              <a:rPr lang="en-US" dirty="0"/>
              <a:t>(Huang’98)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Replacing means of clusters with modes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Using new dissimilarity measures to deal with categorical </a:t>
            </a:r>
            <a:r>
              <a:rPr lang="en-US" dirty="0" smtClean="0"/>
              <a:t>objects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53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42543"/>
            <a:ext cx="7543800" cy="4529657"/>
          </a:xfrm>
        </p:spPr>
      </p:pic>
    </p:spTree>
    <p:extLst>
      <p:ext uri="{BB962C8B-B14F-4D97-AF65-F5344CB8AC3E}">
        <p14:creationId xmlns:p14="http://schemas.microsoft.com/office/powerpoint/2010/main" val="38573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69" y="1597025"/>
            <a:ext cx="8193263" cy="4683125"/>
          </a:xfrm>
        </p:spPr>
      </p:pic>
    </p:spTree>
    <p:extLst>
      <p:ext uri="{BB962C8B-B14F-4D97-AF65-F5344CB8AC3E}">
        <p14:creationId xmlns:p14="http://schemas.microsoft.com/office/powerpoint/2010/main" val="42354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3" y="1624304"/>
            <a:ext cx="8245475" cy="4628567"/>
          </a:xfrm>
        </p:spPr>
      </p:pic>
    </p:spTree>
    <p:extLst>
      <p:ext uri="{BB962C8B-B14F-4D97-AF65-F5344CB8AC3E}">
        <p14:creationId xmlns:p14="http://schemas.microsoft.com/office/powerpoint/2010/main" val="3442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and 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u="sng" dirty="0"/>
              <a:t>Advantages</a:t>
            </a:r>
            <a:endParaRPr lang="en-US" dirty="0"/>
          </a:p>
          <a:p>
            <a:r>
              <a:rPr lang="en-US" dirty="0"/>
              <a:t>Easy implementation with computationally fast and efficient with large number </a:t>
            </a:r>
            <a:r>
              <a:rPr lang="en-US" dirty="0" smtClean="0"/>
              <a:t>o</a:t>
            </a:r>
          </a:p>
          <a:p>
            <a:r>
              <a:rPr lang="en-US" dirty="0" smtClean="0"/>
              <a:t>f </a:t>
            </a:r>
            <a:r>
              <a:rPr lang="en-US" dirty="0"/>
              <a:t>variables</a:t>
            </a:r>
          </a:p>
          <a:p>
            <a:r>
              <a:rPr lang="en-US" dirty="0"/>
              <a:t>Works well with distinct boundary data sets.</a:t>
            </a:r>
          </a:p>
          <a:p>
            <a:pPr marL="114300" indent="0">
              <a:buNone/>
            </a:pPr>
            <a:r>
              <a:rPr lang="en-US" b="1" u="sng" dirty="0"/>
              <a:t>Disadvantages</a:t>
            </a:r>
            <a:endParaRPr lang="en-US" dirty="0"/>
          </a:p>
          <a:p>
            <a:r>
              <a:rPr lang="en-US" dirty="0"/>
              <a:t>Difficulty in predicting the exact k-value for unknown data set.</a:t>
            </a:r>
          </a:p>
          <a:p>
            <a:r>
              <a:rPr lang="en-US" dirty="0"/>
              <a:t>Initial seeds have a strong influence on the final resulting cluster.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2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Document Classification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2. Delivery Store Optimization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3. Identifying Crime Localities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4. Customer Segmentation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5. Fantasy League Stat Analysis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6. Insurance Fraud Detection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7. Rideshare Data Analysis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8. Cyber-Profiling Criminals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9. Call Record Detail Analysis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10. Automatic Clustering of IT Alerts</a:t>
            </a: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31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897562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 </a:t>
            </a:r>
            <a:r>
              <a:rPr lang="en-US" sz="2600" dirty="0"/>
              <a:t>K-Means Clustering: In data mining, k-means clustering is a method of cluster analysis which aims to partition n observations into k clusters in which each observation belongs to the cluster with the nearest mean. </a:t>
            </a:r>
            <a:endParaRPr lang="en-US" sz="2600" dirty="0" smtClean="0"/>
          </a:p>
          <a:p>
            <a:r>
              <a:rPr lang="en-US" sz="2600" dirty="0" smtClean="0"/>
              <a:t>This </a:t>
            </a:r>
            <a:r>
              <a:rPr lang="en-US" sz="2600" dirty="0"/>
              <a:t>results in a partitioning of the data space into </a:t>
            </a:r>
            <a:r>
              <a:rPr lang="en-US" sz="2600" dirty="0" smtClean="0"/>
              <a:t> </a:t>
            </a:r>
            <a:r>
              <a:rPr lang="en-US" sz="2600" dirty="0"/>
              <a:t>cells</a:t>
            </a:r>
            <a:r>
              <a:rPr lang="en-US" sz="2600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Simple iterative </a:t>
            </a:r>
            <a:r>
              <a:rPr lang="en-US" dirty="0" smtClean="0"/>
              <a:t>method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User provides “K</a:t>
            </a:r>
            <a:r>
              <a:rPr lang="en-US" dirty="0" smtClean="0"/>
              <a:t>”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endParaRPr lang="en-US" sz="2600" dirty="0" smtClean="0"/>
          </a:p>
          <a:p>
            <a:pPr marL="0" indent="0">
              <a:buNone/>
            </a:pPr>
            <a:endParaRPr lang="en-IN" sz="2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00600"/>
            <a:ext cx="65341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43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30" dirty="0">
                <a:latin typeface="Trebuchet MS"/>
                <a:cs typeface="Trebuchet MS"/>
              </a:rPr>
              <a:t>Distance </a:t>
            </a:r>
            <a:r>
              <a:rPr lang="en-IN" b="1" dirty="0">
                <a:latin typeface="Trebuchet MS"/>
                <a:cs typeface="Trebuchet MS"/>
              </a:rPr>
              <a:t>measures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730567" cy="429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53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399" y="374900"/>
            <a:ext cx="5494635" cy="814427"/>
          </a:xfrm>
        </p:spPr>
        <p:txBody>
          <a:bodyPr>
            <a:normAutofit/>
          </a:bodyPr>
          <a:lstStyle/>
          <a:p>
            <a:pPr lvl="1"/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		squared Euclidean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The most well-known distance used for numerical data is probably the Euclidean distance. This is a special case of the </a:t>
            </a:r>
            <a:r>
              <a:rPr lang="en-US" sz="2400" dirty="0" smtClean="0"/>
              <a:t> </a:t>
            </a:r>
            <a:r>
              <a:rPr lang="en-US" sz="2400" dirty="0"/>
              <a:t>distance when </a:t>
            </a:r>
            <a:r>
              <a:rPr lang="en-US" sz="2400" dirty="0" smtClean="0"/>
              <a:t>k </a:t>
            </a:r>
            <a:r>
              <a:rPr lang="en-US" sz="2400" dirty="0"/>
              <a:t>= 2. Euclidean distance performs well when deployed to datasets that include compact or isolated clusters </a:t>
            </a:r>
            <a:r>
              <a:rPr lang="en-US" sz="2400" dirty="0" smtClean="0"/>
              <a:t>. </a:t>
            </a:r>
            <a:r>
              <a:rPr lang="en-US" sz="2400" dirty="0"/>
              <a:t>Although Euclidean distance is very common in clustering, it has a drawback: if two data vectors have no attribute values in common, they may have a smaller distance than the other pair of data vectors containing the same attribute values </a:t>
            </a:r>
            <a:r>
              <a:rPr lang="en-US" sz="2400" dirty="0" smtClean="0"/>
              <a:t>.</a:t>
            </a:r>
          </a:p>
          <a:p>
            <a:pPr lvl="1"/>
            <a:endParaRPr lang="en-US" sz="2400" dirty="0" smtClean="0"/>
          </a:p>
          <a:p>
            <a:pPr marL="411480" lvl="1" indent="0">
              <a:buNone/>
            </a:pPr>
            <a:endParaRPr lang="en-US" sz="2400" dirty="0" smtClean="0"/>
          </a:p>
          <a:p>
            <a:pPr lvl="1"/>
            <a:endParaRPr lang="en-US" sz="2400" dirty="0"/>
          </a:p>
          <a:p>
            <a:pPr marL="411480" lvl="1" indent="0">
              <a:buNone/>
            </a:pPr>
            <a:endParaRPr lang="en-US" sz="2400" dirty="0" smtClean="0"/>
          </a:p>
        </p:txBody>
      </p:sp>
      <p:pic>
        <p:nvPicPr>
          <p:cNvPr id="5124" name="Picture 4" descr="C:\Users\Shubhangi\Desktop\KNN_simila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76800"/>
            <a:ext cx="40671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9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Manhattan </a:t>
            </a:r>
            <a:r>
              <a:rPr lang="en-US" b="1" dirty="0"/>
              <a:t>distance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Manhattan </a:t>
            </a:r>
            <a:r>
              <a:rPr lang="en-US" dirty="0"/>
              <a:t>distance is a special case of the </a:t>
            </a:r>
            <a:r>
              <a:rPr lang="en-US" dirty="0" smtClean="0"/>
              <a:t>distance </a:t>
            </a:r>
            <a:r>
              <a:rPr lang="en-US" dirty="0"/>
              <a:t>at m = 1. Like its parent, Manhattan is sensitive to outliers. When this distance measure is used in clustering algorithms, the shape of clusters is </a:t>
            </a:r>
            <a:r>
              <a:rPr lang="en-US" dirty="0" smtClean="0"/>
              <a:t>hyper-rectangular.</a:t>
            </a: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91000"/>
            <a:ext cx="3038475" cy="106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53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Minkowski</a:t>
            </a:r>
            <a:r>
              <a:rPr lang="en-IN" dirty="0" smtClean="0"/>
              <a:t> </a:t>
            </a:r>
            <a:r>
              <a:rPr lang="en-IN" b="1" dirty="0" smtClean="0"/>
              <a:t>Distance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Minkowski</a:t>
            </a:r>
            <a:r>
              <a:rPr lang="en-US" b="1" dirty="0"/>
              <a:t> distance</a:t>
            </a:r>
            <a:r>
              <a:rPr lang="en-US" dirty="0"/>
              <a:t> is a metric in a normed vector space. </a:t>
            </a:r>
            <a:r>
              <a:rPr lang="en-US" b="1" dirty="0" err="1"/>
              <a:t>Minkowski</a:t>
            </a:r>
            <a:r>
              <a:rPr lang="en-US" b="1" dirty="0"/>
              <a:t> distance</a:t>
            </a:r>
            <a:r>
              <a:rPr lang="en-US" dirty="0"/>
              <a:t> is used for </a:t>
            </a:r>
            <a:r>
              <a:rPr lang="en-US" b="1" dirty="0"/>
              <a:t>distance</a:t>
            </a:r>
            <a:r>
              <a:rPr lang="en-US" dirty="0"/>
              <a:t> similarity of vector. Given two or more vectors, find </a:t>
            </a:r>
            <a:r>
              <a:rPr lang="en-US" b="1" dirty="0"/>
              <a:t>distance</a:t>
            </a:r>
            <a:r>
              <a:rPr lang="en-US" dirty="0"/>
              <a:t> similarity of these vectors. Mainly, </a:t>
            </a:r>
            <a:r>
              <a:rPr lang="en-US" b="1" dirty="0" err="1"/>
              <a:t>Minkowski</a:t>
            </a:r>
            <a:r>
              <a:rPr lang="en-US" b="1" dirty="0"/>
              <a:t> distance</a:t>
            </a:r>
            <a:r>
              <a:rPr lang="en-US" dirty="0"/>
              <a:t> is applied in machine learning to find out </a:t>
            </a:r>
            <a:r>
              <a:rPr lang="en-US" b="1" dirty="0"/>
              <a:t>distance</a:t>
            </a:r>
            <a:r>
              <a:rPr lang="en-US" dirty="0"/>
              <a:t> </a:t>
            </a:r>
            <a:r>
              <a:rPr lang="en-US" dirty="0" smtClean="0"/>
              <a:t>similarity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72000"/>
            <a:ext cx="30670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08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Initialize k points, called the ‘centroid’, randomly or from the data set.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Data Assignment Step – Group all data points individually with its nearest centroid to form the clusters.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Centroid Update Step – Calculate the value of centroid that is the average of items belonging to each cluster.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Reiterate step 2 and 3, till the centroid value remains constant between consecutive iterations.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46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Flow 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57076"/>
            <a:ext cx="3124199" cy="4286848"/>
          </a:xfrm>
        </p:spPr>
      </p:pic>
    </p:spTree>
    <p:extLst>
      <p:ext uri="{BB962C8B-B14F-4D97-AF65-F5344CB8AC3E}">
        <p14:creationId xmlns:p14="http://schemas.microsoft.com/office/powerpoint/2010/main" val="6522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 </a:t>
            </a:r>
            <a:r>
              <a:rPr lang="en-US" dirty="0" smtClean="0"/>
              <a:t>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general, there is no method for determining the value of K, but an approximation k value shall be estimated by applying different k values and projecting the results into the graph as shown below.  Variance as a function of K is plotted and the “elbow point,” where the rate of decrease sharply shifts, can be used to find K. </a:t>
            </a:r>
            <a:r>
              <a:rPr lang="en-US" dirty="0" smtClean="0"/>
              <a:t> The elbow in the fig signifies the optimal k-value (number of clusters).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572000"/>
            <a:ext cx="2537434" cy="189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772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663</TotalTime>
  <Words>571</Words>
  <Application>Microsoft Office PowerPoint</Application>
  <PresentationFormat>On-screen Show (4:3)</PresentationFormat>
  <Paragraphs>65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Theme3</vt:lpstr>
      <vt:lpstr>K-means Clustering</vt:lpstr>
      <vt:lpstr>K-Means Clustering</vt:lpstr>
      <vt:lpstr>Distance measures</vt:lpstr>
      <vt:lpstr>  squared Euclidean</vt:lpstr>
      <vt:lpstr> Manhattan distance </vt:lpstr>
      <vt:lpstr>Minkowski Distance</vt:lpstr>
      <vt:lpstr>Algorithm</vt:lpstr>
      <vt:lpstr>Flow Chart</vt:lpstr>
      <vt:lpstr>Choosing K Value</vt:lpstr>
      <vt:lpstr>Comments on the K-Means Method</vt:lpstr>
      <vt:lpstr>Variations of the K-Means Method</vt:lpstr>
      <vt:lpstr>Example</vt:lpstr>
      <vt:lpstr>Example</vt:lpstr>
      <vt:lpstr>Example</vt:lpstr>
      <vt:lpstr>Advantages and Disadvantages</vt:lpstr>
      <vt:lpstr>Application</vt:lpstr>
      <vt:lpstr>Thank you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Rose, John R</dc:creator>
  <cp:lastModifiedBy>Shubhangi</cp:lastModifiedBy>
  <cp:revision>57</cp:revision>
  <dcterms:created xsi:type="dcterms:W3CDTF">2015-02-02T18:43:07Z</dcterms:created>
  <dcterms:modified xsi:type="dcterms:W3CDTF">2019-10-16T15:22:29Z</dcterms:modified>
</cp:coreProperties>
</file>