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9" r:id="rId3"/>
    <p:sldId id="260" r:id="rId4"/>
    <p:sldId id="264" r:id="rId5"/>
    <p:sldId id="266" r:id="rId6"/>
    <p:sldId id="265" r:id="rId7"/>
    <p:sldId id="267" r:id="rId8"/>
    <p:sldId id="262" r:id="rId9"/>
    <p:sldId id="263" r:id="rId10"/>
    <p:sldId id="258" r:id="rId11"/>
  </p:sldIdLst>
  <p:sldSz cx="9144000" cy="6858000" type="screen4x3"/>
  <p:notesSz cx="6858000" cy="9144000"/>
  <p:embeddedFontLst>
    <p:embeddedFont>
      <p:font typeface="Britannic Bold" panose="020B0903060703020204" pitchFamily="34" charset="0"/>
      <p:regular r:id="rId13"/>
    </p:embeddedFont>
    <p:embeddedFont>
      <p:font typeface="Calibri" panose="020F0502020204030204" pitchFamily="34" charset="0"/>
      <p:regular r:id="rId14"/>
      <p:bold r:id="rId15"/>
      <p:italic r:id="rId16"/>
      <p:boldItalic r:id="rId17"/>
    </p:embeddedFont>
    <p:embeddedFont>
      <p:font typeface="Verdana" panose="020B0604030504040204" pitchFamily="3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90" autoAdjust="0"/>
  </p:normalViewPr>
  <p:slideViewPr>
    <p:cSldViewPr>
      <p:cViewPr varScale="1">
        <p:scale>
          <a:sx n="72" d="100"/>
          <a:sy n="72" d="100"/>
        </p:scale>
        <p:origin x="1326"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102507-E446-4BF4-A654-A31349EA7678}" type="datetimeFigureOut">
              <a:rPr lang="en-US" smtClean="0"/>
              <a:t>9/20/2019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722A46-8F49-4851-9F44-9E0EC12F15E9}" type="slidenum">
              <a:rPr lang="en-US" smtClean="0"/>
              <a:t>‹#›</a:t>
            </a:fld>
            <a:endParaRPr lang="en-US"/>
          </a:p>
        </p:txBody>
      </p:sp>
    </p:spTree>
    <p:extLst>
      <p:ext uri="{BB962C8B-B14F-4D97-AF65-F5344CB8AC3E}">
        <p14:creationId xmlns:p14="http://schemas.microsoft.com/office/powerpoint/2010/main" val="108880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722A46-8F49-4851-9F44-9E0EC12F15E9}" type="slidenum">
              <a:rPr lang="en-US" smtClean="0"/>
              <a:t>1</a:t>
            </a:fld>
            <a:endParaRPr lang="en-US"/>
          </a:p>
        </p:txBody>
      </p:sp>
    </p:spTree>
    <p:extLst>
      <p:ext uri="{BB962C8B-B14F-4D97-AF65-F5344CB8AC3E}">
        <p14:creationId xmlns:p14="http://schemas.microsoft.com/office/powerpoint/2010/main" val="10117377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67"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71600"/>
            <a:ext cx="9169400" cy="162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9" name="Picture 2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27039"/>
          <a:stretch>
            <a:fillRect/>
          </a:stretch>
        </p:blipFill>
        <p:spPr bwMode="auto">
          <a:xfrm>
            <a:off x="1524000" y="76200"/>
            <a:ext cx="5846763" cy="1102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Straight Connector 27"/>
          <p:cNvCxnSpPr/>
          <p:nvPr userDrawn="1"/>
        </p:nvCxnSpPr>
        <p:spPr>
          <a:xfrm>
            <a:off x="0" y="6427694"/>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DIEMS Logo Final.jpg"/>
          <p:cNvPicPr>
            <a:picLocks noChangeAspect="1"/>
          </p:cNvPicPr>
          <p:nvPr userDrawn="1"/>
        </p:nvPicPr>
        <p:blipFill>
          <a:blip r:embed="rId4" cstate="print"/>
          <a:stretch>
            <a:fillRect/>
          </a:stretch>
        </p:blipFill>
        <p:spPr>
          <a:xfrm>
            <a:off x="228600" y="333756"/>
            <a:ext cx="1143000" cy="73304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lvl1pPr>
              <a:defRPr>
                <a:latin typeface="Britannic Bold" pitchFamily="34" charset="0"/>
              </a:defRPr>
            </a:lvl1pPr>
            <a:lvl2pPr>
              <a:defRPr>
                <a:latin typeface="Britannic Bold" pitchFamily="34" charset="0"/>
              </a:defRPr>
            </a:lvl2pPr>
            <a:lvl3pPr>
              <a:defRPr>
                <a:latin typeface="Britannic Bold" pitchFamily="34" charset="0"/>
              </a:defRPr>
            </a:lvl3pPr>
            <a:lvl4pPr>
              <a:defRPr>
                <a:latin typeface="Britannic Bold" pitchFamily="34" charset="0"/>
              </a:defRPr>
            </a:lvl4pPr>
            <a:lvl5pPr>
              <a:defRPr>
                <a:latin typeface="Britannic Bold"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lvl1pPr>
              <a:defRPr>
                <a:latin typeface="Britannic Bold"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lvl1pPr>
              <a:defRPr>
                <a:latin typeface="Britannic Bold" pitchFamily="34" charset="0"/>
              </a:defRPr>
            </a:lvl1pPr>
            <a:lvl2pPr>
              <a:defRPr>
                <a:latin typeface="Britannic Bold" pitchFamily="34" charset="0"/>
              </a:defRPr>
            </a:lvl2pPr>
            <a:lvl3pPr>
              <a:defRPr>
                <a:latin typeface="Britannic Bold" pitchFamily="34" charset="0"/>
              </a:defRPr>
            </a:lvl3pPr>
            <a:lvl4pPr>
              <a:defRPr>
                <a:latin typeface="Britannic Bold" pitchFamily="34" charset="0"/>
              </a:defRPr>
            </a:lvl4pPr>
            <a:lvl5pPr>
              <a:defRPr>
                <a:latin typeface="Britannic Bold"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87362"/>
          </a:xfrm>
          <a:prstGeom prst="rect">
            <a:avLst/>
          </a:prstGeom>
        </p:spPr>
        <p:txBody>
          <a:bodyPr/>
          <a:lstStyle>
            <a:lvl1pPr algn="l">
              <a:defRPr sz="2400">
                <a:latin typeface="Britannic Bold"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211763"/>
          </a:xfrm>
          <a:prstGeom prst="rect">
            <a:avLst/>
          </a:prstGeom>
        </p:spPr>
        <p:txBody>
          <a:bodyPr/>
          <a:lstStyle>
            <a:lvl1pPr>
              <a:defRPr>
                <a:latin typeface="Britannic Bold" pitchFamily="34" charset="0"/>
              </a:defRPr>
            </a:lvl1pPr>
            <a:lvl2pPr>
              <a:defRPr>
                <a:latin typeface="Britannic Bold" pitchFamily="34" charset="0"/>
              </a:defRPr>
            </a:lvl2pPr>
            <a:lvl3pPr>
              <a:defRPr>
                <a:latin typeface="Britannic Bold" pitchFamily="34" charset="0"/>
              </a:defRPr>
            </a:lvl3pPr>
            <a:lvl4pPr>
              <a:defRPr>
                <a:latin typeface="Britannic Bold" pitchFamily="34" charset="0"/>
              </a:defRPr>
            </a:lvl4pPr>
            <a:lvl5pPr>
              <a:defRPr>
                <a:latin typeface="Britannic Bold"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5" name="Straight Connector 4"/>
          <p:cNvCxnSpPr/>
          <p:nvPr userDrawn="1"/>
        </p:nvCxnSpPr>
        <p:spPr>
          <a:xfrm>
            <a:off x="0" y="820271"/>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427694"/>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DIEMS Logo Final.jpg"/>
          <p:cNvPicPr>
            <a:picLocks noChangeAspect="1"/>
          </p:cNvPicPr>
          <p:nvPr userDrawn="1"/>
        </p:nvPicPr>
        <p:blipFill>
          <a:blip r:embed="rId2" cstate="print"/>
          <a:stretch>
            <a:fillRect/>
          </a:stretch>
        </p:blipFill>
        <p:spPr>
          <a:xfrm>
            <a:off x="8153400" y="228600"/>
            <a:ext cx="838200" cy="51602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atin typeface="Britannic Bold"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latin typeface="Britannic Bold"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atin typeface="Britannic Bold" pitchFamily="34" charset="0"/>
              </a:defRPr>
            </a:lvl1pPr>
            <a:lvl2pPr>
              <a:defRPr sz="2400">
                <a:latin typeface="Britannic Bold" pitchFamily="34" charset="0"/>
              </a:defRPr>
            </a:lvl2pPr>
            <a:lvl3pPr>
              <a:defRPr sz="2000">
                <a:latin typeface="Britannic Bold" pitchFamily="34" charset="0"/>
              </a:defRPr>
            </a:lvl3pPr>
            <a:lvl4pPr>
              <a:defRPr sz="1800">
                <a:latin typeface="Britannic Bold" pitchFamily="34" charset="0"/>
              </a:defRPr>
            </a:lvl4pPr>
            <a:lvl5pPr>
              <a:defRPr sz="1800">
                <a:latin typeface="Britannic Bold"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atin typeface="Britannic Bold" pitchFamily="34" charset="0"/>
              </a:defRPr>
            </a:lvl1pPr>
            <a:lvl2pPr>
              <a:defRPr sz="2400">
                <a:latin typeface="Britannic Bold" pitchFamily="34" charset="0"/>
              </a:defRPr>
            </a:lvl2pPr>
            <a:lvl3pPr>
              <a:defRPr sz="2000">
                <a:latin typeface="Britannic Bold" pitchFamily="34" charset="0"/>
              </a:defRPr>
            </a:lvl3pPr>
            <a:lvl4pPr>
              <a:defRPr sz="1800">
                <a:latin typeface="Britannic Bold" pitchFamily="34" charset="0"/>
              </a:defRPr>
            </a:lvl4pPr>
            <a:lvl5pPr>
              <a:defRPr sz="1800">
                <a:latin typeface="Britannic Bold"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atin typeface="Britannic Bold"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atin typeface="Britannic Bold" pitchFamily="34" charset="0"/>
              </a:defRPr>
            </a:lvl1pPr>
            <a:lvl2pPr>
              <a:defRPr sz="2000">
                <a:latin typeface="Britannic Bold" pitchFamily="34" charset="0"/>
              </a:defRPr>
            </a:lvl2pPr>
            <a:lvl3pPr>
              <a:defRPr sz="1800">
                <a:latin typeface="Britannic Bold" pitchFamily="34" charset="0"/>
              </a:defRPr>
            </a:lvl3pPr>
            <a:lvl4pPr>
              <a:defRPr sz="1600">
                <a:latin typeface="Britannic Bold" pitchFamily="34" charset="0"/>
              </a:defRPr>
            </a:lvl4pPr>
            <a:lvl5pPr>
              <a:defRPr sz="1600">
                <a:latin typeface="Britannic Bold"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atin typeface="Britannic Bold"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atin typeface="Britannic Bold" pitchFamily="34" charset="0"/>
              </a:defRPr>
            </a:lvl1pPr>
            <a:lvl2pPr>
              <a:defRPr sz="2000">
                <a:latin typeface="Britannic Bold" pitchFamily="34" charset="0"/>
              </a:defRPr>
            </a:lvl2pPr>
            <a:lvl3pPr>
              <a:defRPr sz="1800">
                <a:latin typeface="Britannic Bold" pitchFamily="34" charset="0"/>
              </a:defRPr>
            </a:lvl3pPr>
            <a:lvl4pPr>
              <a:defRPr sz="1600">
                <a:latin typeface="Britannic Bold" pitchFamily="34" charset="0"/>
              </a:defRPr>
            </a:lvl4pPr>
            <a:lvl5pPr>
              <a:defRPr sz="1600">
                <a:latin typeface="Britannic Bold"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1800" b="1">
                <a:latin typeface="Britannic Bold"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2800">
                <a:latin typeface="Britannic Bold" pitchFamily="34" charset="0"/>
              </a:defRPr>
            </a:lvl1pPr>
            <a:lvl2pPr>
              <a:defRPr sz="2400">
                <a:latin typeface="Britannic Bold" pitchFamily="34" charset="0"/>
              </a:defRPr>
            </a:lvl2pPr>
            <a:lvl3pPr>
              <a:defRPr sz="2000">
                <a:latin typeface="Britannic Bold" pitchFamily="34" charset="0"/>
              </a:defRPr>
            </a:lvl3pPr>
            <a:lvl4pPr>
              <a:defRPr sz="1800">
                <a:latin typeface="Britannic Bold" pitchFamily="34" charset="0"/>
              </a:defRPr>
            </a:lvl4pPr>
            <a:lvl5pPr>
              <a:defRPr sz="1800">
                <a:latin typeface="Britannic Bold"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200">
                <a:latin typeface="Britannic Bold"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Britannic Bold" pitchFamily="34" charset="0"/>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atin typeface="Britannic Bold"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Britannic Bold"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Date Placeholder 1"/>
          <p:cNvSpPr txBox="1"/>
          <p:nvPr userDrawn="1"/>
        </p:nvSpPr>
        <p:spPr>
          <a:xfrm>
            <a:off x="0" y="6518276"/>
            <a:ext cx="4580788" cy="211138"/>
          </a:xfrm>
          <a:prstGeom prst="rect">
            <a:avLst/>
          </a:prstGeom>
          <a:noFill/>
        </p:spPr>
        <p:txBody>
          <a:bodyPr lIns="91430" tIns="45716" rIns="91430" bIns="45716"/>
          <a:lstStyle>
            <a:defPPr>
              <a:defRPr lang="en-US"/>
            </a:defPPr>
            <a:lvl1pPr algn="ctr" rtl="0" eaLnBrk="0" fontAlgn="base" hangingPunct="0">
              <a:spcBef>
                <a:spcPct val="0"/>
              </a:spcBef>
              <a:spcAft>
                <a:spcPct val="0"/>
              </a:spcAft>
              <a:defRPr sz="1200" kern="1200">
                <a:solidFill>
                  <a:schemeClr val="tx1"/>
                </a:solidFill>
                <a:latin typeface="Verdana" panose="020B0604030504040204" pitchFamily="34" charset="0"/>
                <a:ea typeface="+mn-ea"/>
                <a:cs typeface="Arial" panose="020B0604020202020204" pitchFamily="34" charset="0"/>
              </a:defRPr>
            </a:lvl1pPr>
            <a:lvl2pPr marL="457200" algn="ctr" rtl="0" eaLnBrk="0" fontAlgn="base" hangingPunct="0">
              <a:spcBef>
                <a:spcPct val="0"/>
              </a:spcBef>
              <a:spcAft>
                <a:spcPct val="0"/>
              </a:spcAft>
              <a:defRPr sz="1200" kern="1200">
                <a:solidFill>
                  <a:schemeClr val="tx1"/>
                </a:solidFill>
                <a:latin typeface="Verdana" panose="020B0604030504040204" pitchFamily="34" charset="0"/>
                <a:ea typeface="+mn-ea"/>
                <a:cs typeface="Arial" panose="020B0604020202020204" pitchFamily="34" charset="0"/>
              </a:defRPr>
            </a:lvl2pPr>
            <a:lvl3pPr marL="914400" algn="ctr" rtl="0" eaLnBrk="0" fontAlgn="base" hangingPunct="0">
              <a:spcBef>
                <a:spcPct val="0"/>
              </a:spcBef>
              <a:spcAft>
                <a:spcPct val="0"/>
              </a:spcAft>
              <a:defRPr sz="1200" kern="1200">
                <a:solidFill>
                  <a:schemeClr val="tx1"/>
                </a:solidFill>
                <a:latin typeface="Verdana" panose="020B0604030504040204" pitchFamily="34" charset="0"/>
                <a:ea typeface="+mn-ea"/>
                <a:cs typeface="Arial" panose="020B0604020202020204" pitchFamily="34" charset="0"/>
              </a:defRPr>
            </a:lvl3pPr>
            <a:lvl4pPr marL="1371600" algn="ctr" rtl="0" eaLnBrk="0" fontAlgn="base" hangingPunct="0">
              <a:spcBef>
                <a:spcPct val="0"/>
              </a:spcBef>
              <a:spcAft>
                <a:spcPct val="0"/>
              </a:spcAft>
              <a:defRPr sz="1200" kern="1200">
                <a:solidFill>
                  <a:schemeClr val="tx1"/>
                </a:solidFill>
                <a:latin typeface="Verdana" panose="020B0604030504040204" pitchFamily="34" charset="0"/>
                <a:ea typeface="+mn-ea"/>
                <a:cs typeface="Arial" panose="020B0604020202020204" pitchFamily="34" charset="0"/>
              </a:defRPr>
            </a:lvl4pPr>
            <a:lvl5pPr marL="1828800" algn="ctr" rtl="0" eaLnBrk="0" fontAlgn="base" hangingPunct="0">
              <a:spcBef>
                <a:spcPct val="0"/>
              </a:spcBef>
              <a:spcAft>
                <a:spcPct val="0"/>
              </a:spcAft>
              <a:defRPr sz="1200"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sz="1200"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sz="1200"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sz="1200" kern="1200">
                <a:solidFill>
                  <a:schemeClr val="tx1"/>
                </a:solidFill>
                <a:latin typeface="Verdana" panose="020B0604030504040204" pitchFamily="34" charset="0"/>
                <a:ea typeface="+mn-ea"/>
                <a:cs typeface="Arial" panose="020B0604020202020204" pitchFamily="34" charset="0"/>
              </a:defRPr>
            </a:lvl9pPr>
          </a:lstStyle>
          <a:p>
            <a:pPr algn="l">
              <a:defRPr/>
            </a:pPr>
            <a:fld id="{B6BB5D60-6B2D-4279-9442-A1D3681CDFCA}" type="slidenum">
              <a:rPr lang="en-US" smtClean="0">
                <a:solidFill>
                  <a:srgbClr val="000000"/>
                </a:solidFill>
              </a:rPr>
              <a:t>‹#›</a:t>
            </a:fld>
            <a:r>
              <a:rPr lang="en-US" dirty="0" smtClean="0">
                <a:solidFill>
                  <a:srgbClr val="000000"/>
                </a:solidFill>
              </a:rPr>
              <a:t> |11 February 2018| DIEMS</a:t>
            </a:r>
            <a:r>
              <a:rPr lang="en-US" baseline="0" dirty="0" smtClean="0">
                <a:solidFill>
                  <a:srgbClr val="000000"/>
                </a:solidFill>
              </a:rPr>
              <a:t> </a:t>
            </a:r>
            <a:r>
              <a:rPr lang="en-US" dirty="0" smtClean="0">
                <a:solidFill>
                  <a:srgbClr val="000000"/>
                </a:solidFill>
              </a:rPr>
              <a:t>| DEPARTMENT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2"/>
          <p:cNvSpPr txBox="1"/>
          <p:nvPr/>
        </p:nvSpPr>
        <p:spPr>
          <a:xfrm>
            <a:off x="7239000" y="3276600"/>
            <a:ext cx="1727200" cy="381000"/>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8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r>
              <a:rPr lang="en-US" b="0" spc="0" dirty="0" smtClean="0">
                <a:ln>
                  <a:noFill/>
                </a:ln>
                <a:solidFill>
                  <a:schemeClr val="tx1"/>
                </a:solidFill>
                <a:effectLst/>
              </a:rPr>
              <a:t>27/8/2019</a:t>
            </a:r>
            <a:endParaRPr lang="en-US" b="0" spc="0" dirty="0">
              <a:ln>
                <a:noFill/>
              </a:ln>
              <a:solidFill>
                <a:schemeClr val="tx1"/>
              </a:solidFill>
              <a:effectLst/>
            </a:endParaRPr>
          </a:p>
        </p:txBody>
      </p:sp>
      <p:sp>
        <p:nvSpPr>
          <p:cNvPr id="5" name="Text Placeholder 12"/>
          <p:cNvSpPr txBox="1"/>
          <p:nvPr/>
        </p:nvSpPr>
        <p:spPr>
          <a:xfrm>
            <a:off x="609600" y="3581400"/>
            <a:ext cx="8356600" cy="1295400"/>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32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smtClean="0">
                <a:solidFill>
                  <a:schemeClr val="tx1"/>
                </a:solidFill>
                <a:latin typeface="Times New Roman" panose="02020603050405020304" pitchFamily="18" charset="0"/>
                <a:cs typeface="Times New Roman" panose="02020603050405020304" pitchFamily="18" charset="0"/>
              </a:rPr>
              <a:t>Topic Name : high security encryption using AES and visual cryptography </a:t>
            </a:r>
            <a:endParaRPr lang="en-US" sz="2800" dirty="0">
              <a:solidFill>
                <a:schemeClr val="tx1"/>
              </a:solidFill>
              <a:latin typeface="Times New Roman" panose="02020603050405020304" pitchFamily="18" charset="0"/>
              <a:cs typeface="Times New Roman" panose="02020603050405020304" pitchFamily="18" charset="0"/>
            </a:endParaRPr>
          </a:p>
          <a:p>
            <a:endParaRPr lang="en-US" sz="2800" b="0" spc="0" dirty="0">
              <a:ln>
                <a:noFill/>
              </a:ln>
              <a:solidFill>
                <a:schemeClr val="tx1"/>
              </a:solidFill>
              <a:effectLst/>
            </a:endParaRPr>
          </a:p>
        </p:txBody>
      </p:sp>
      <p:sp>
        <p:nvSpPr>
          <p:cNvPr id="9" name="Text Placeholder 12"/>
          <p:cNvSpPr txBox="1"/>
          <p:nvPr/>
        </p:nvSpPr>
        <p:spPr>
          <a:xfrm>
            <a:off x="3617783" y="4648200"/>
            <a:ext cx="5334001" cy="1524000"/>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8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0" spc="0" dirty="0" smtClean="0">
                <a:ln>
                  <a:noFill/>
                </a:ln>
                <a:solidFill>
                  <a:schemeClr val="tx1"/>
                </a:solidFill>
                <a:effectLst/>
                <a:latin typeface="Times New Roman" panose="02020603050405020304" pitchFamily="18" charset="0"/>
                <a:cs typeface="Times New Roman" panose="02020603050405020304" pitchFamily="18" charset="0"/>
              </a:rPr>
              <a:t>                                       Presented </a:t>
            </a:r>
            <a:r>
              <a:rPr lang="en-US" b="0" spc="0" dirty="0">
                <a:ln>
                  <a:noFill/>
                </a:ln>
                <a:solidFill>
                  <a:schemeClr val="tx1"/>
                </a:solidFill>
                <a:effectLst/>
                <a:latin typeface="Times New Roman" panose="02020603050405020304" pitchFamily="18" charset="0"/>
                <a:cs typeface="Times New Roman" panose="02020603050405020304" pitchFamily="18" charset="0"/>
              </a:rPr>
              <a:t>By- krutika jagdale </a:t>
            </a:r>
          </a:p>
          <a:p>
            <a:r>
              <a:rPr lang="en-US" b="0" spc="0" dirty="0" smtClean="0">
                <a:ln>
                  <a:noFill/>
                </a:ln>
                <a:solidFill>
                  <a:schemeClr val="tx1"/>
                </a:solidFill>
                <a:effectLst/>
                <a:latin typeface="Times New Roman" panose="02020603050405020304" pitchFamily="18" charset="0"/>
                <a:cs typeface="Times New Roman" panose="02020603050405020304" pitchFamily="18" charset="0"/>
              </a:rPr>
              <a:t>		        Guided By-amruta joshi</a:t>
            </a:r>
          </a:p>
          <a:p>
            <a:r>
              <a:rPr lang="en-US" b="0" spc="0" dirty="0">
                <a:ln>
                  <a:noFill/>
                </a:ln>
                <a:solidFill>
                  <a:schemeClr val="tx1"/>
                </a:solidFill>
                <a:effectLst/>
                <a:latin typeface="Times New Roman" panose="02020603050405020304" pitchFamily="18" charset="0"/>
                <a:cs typeface="Times New Roman" panose="02020603050405020304" pitchFamily="18" charset="0"/>
              </a:rPr>
              <a:t>                                       </a:t>
            </a:r>
          </a:p>
          <a:p>
            <a:pPr algn="r"/>
            <a:endParaRPr lang="en-US" b="0" spc="0" dirty="0">
              <a:ln>
                <a:noFill/>
              </a:ln>
              <a:solidFill>
                <a:schemeClr val="tx1"/>
              </a:solidFill>
              <a:effectLst/>
            </a:endParaRPr>
          </a:p>
        </p:txBody>
      </p:sp>
      <p:sp>
        <p:nvSpPr>
          <p:cNvPr id="10" name="Text Placeholder 12"/>
          <p:cNvSpPr txBox="1"/>
          <p:nvPr/>
        </p:nvSpPr>
        <p:spPr>
          <a:xfrm>
            <a:off x="199571" y="1905000"/>
            <a:ext cx="2543629" cy="609600"/>
          </a:xfrm>
          <a:prstGeom prst="rect">
            <a:avLst/>
          </a:prstGeom>
        </p:spPr>
        <p:txBody>
          <a:bodyPr>
            <a:scene3d>
              <a:camera prst="orthographicFront"/>
              <a:lightRig rig="soft" dir="t">
                <a:rot lat="0" lon="0" rev="10800000"/>
              </a:lightRig>
            </a:scene3d>
            <a:sp3d>
              <a:bevelT w="27940" h="12700"/>
              <a:contourClr>
                <a:srgbClr val="DDDDDD"/>
              </a:contourClr>
            </a:sp3d>
          </a:bodyPr>
          <a:lstStyle>
            <a:lvl1pPr marL="0" indent="0" algn="l" defTabSz="914400" rtl="0" eaLnBrk="1" latinLnBrk="0" hangingPunct="1">
              <a:spcBef>
                <a:spcPct val="20000"/>
              </a:spcBef>
              <a:buFont typeface="Arial" panose="020B0604020202020204" pitchFamily="34" charset="0"/>
              <a:buNone/>
              <a:defRPr sz="32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Welcome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2"/>
          <p:cNvSpPr txBox="1"/>
          <p:nvPr/>
        </p:nvSpPr>
        <p:spPr>
          <a:xfrm>
            <a:off x="174170" y="1905000"/>
            <a:ext cx="2543629" cy="609600"/>
          </a:xfrm>
          <a:prstGeom prst="rect">
            <a:avLst/>
          </a:prstGeom>
        </p:spPr>
        <p:txBody>
          <a:bodyPr>
            <a:scene3d>
              <a:camera prst="orthographicFront"/>
              <a:lightRig rig="soft" dir="t">
                <a:rot lat="0" lon="0" rev="10800000"/>
              </a:lightRig>
            </a:scene3d>
            <a:sp3d>
              <a:bevelT w="27940" h="12700"/>
              <a:contourClr>
                <a:srgbClr val="DDDDDD"/>
              </a:contourClr>
            </a:sp3d>
          </a:bodyPr>
          <a:lstStyle>
            <a:lvl1pPr marL="0" indent="0" algn="l" defTabSz="914400" rtl="0" eaLnBrk="1" latinLnBrk="0" hangingPunct="1">
              <a:spcBef>
                <a:spcPct val="20000"/>
              </a:spcBef>
              <a:buFont typeface="Arial" panose="020B0604020202020204" pitchFamily="34" charset="0"/>
              <a:buNone/>
              <a:defRPr sz="32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CONTENT</a:t>
            </a:r>
            <a:endParaRPr lang="en-US" dirty="0"/>
          </a:p>
        </p:txBody>
      </p:sp>
      <p:sp>
        <p:nvSpPr>
          <p:cNvPr id="3" name="Content Placeholder 2"/>
          <p:cNvSpPr>
            <a:spLocks noGrp="1"/>
          </p:cNvSpPr>
          <p:nvPr>
            <p:ph idx="1"/>
          </p:nvPr>
        </p:nvSpPr>
        <p:spPr/>
        <p:txBody>
          <a:bodyPr/>
          <a:lstStyle/>
          <a:p>
            <a:pPr algn="just">
              <a:lnSpc>
                <a:spcPct val="150000"/>
              </a:lnSpc>
              <a:spcBef>
                <a:spcPts val="0"/>
              </a:spcBef>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Introduction</a:t>
            </a:r>
            <a:r>
              <a:rPr lang="en-US" sz="2000"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Brief on System </a:t>
            </a:r>
          </a:p>
          <a:p>
            <a:pPr algn="just">
              <a:lnSpc>
                <a:spcPct val="150000"/>
              </a:lnSpc>
              <a:spcBef>
                <a:spcPts val="0"/>
              </a:spcBef>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Conclusion </a:t>
            </a:r>
          </a:p>
          <a:p>
            <a:pPr algn="just">
              <a:lnSpc>
                <a:spcPct val="150000"/>
              </a:lnSpc>
              <a:spcBef>
                <a:spcPts val="0"/>
              </a:spcBef>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References</a:t>
            </a:r>
          </a:p>
          <a:p>
            <a:pPr algn="just">
              <a:lnSpc>
                <a:spcPct val="150000"/>
              </a:lnSpc>
              <a:spcBef>
                <a:spcPts val="0"/>
              </a:spcBef>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t>Introduction </a:t>
            </a:r>
            <a:endParaRPr lang="en-US" dirty="0"/>
          </a:p>
        </p:txBody>
      </p:sp>
      <p:sp>
        <p:nvSpPr>
          <p:cNvPr id="3" name="Content Placeholder 2"/>
          <p:cNvSpPr>
            <a:spLocks noGrp="1"/>
          </p:cNvSpPr>
          <p:nvPr>
            <p:ph idx="1"/>
          </p:nvPr>
        </p:nvSpPr>
        <p:spPr>
          <a:xfrm>
            <a:off x="308918" y="1194486"/>
            <a:ext cx="8229600" cy="4510216"/>
          </a:xfrm>
          <a:prstGeom prst="rect">
            <a:avLst/>
          </a:prstGeom>
        </p:spPr>
        <p:txBody>
          <a:bodyPr/>
          <a:lstStyle/>
          <a:p>
            <a:pPr lvl="0"/>
            <a:r>
              <a:rPr lang="en-US" sz="2000" dirty="0" smtClean="0">
                <a:latin typeface="Times New Roman" panose="02020603050405020304" pitchFamily="18" charset="0"/>
                <a:cs typeface="Times New Roman" panose="02020603050405020304" pitchFamily="18" charset="0"/>
                <a:sym typeface="+mn-ea"/>
              </a:rPr>
              <a:t>high security encryption using AES and visual cryptography. </a:t>
            </a:r>
            <a:r>
              <a:rPr sz="2000">
                <a:latin typeface="+mn-lt"/>
                <a:cs typeface="+mn-lt"/>
              </a:rPr>
              <a:t>This system provides high level of security as the message is now shielded with 2 layers of security</a:t>
            </a:r>
          </a:p>
          <a:p>
            <a:pPr lvl="0"/>
            <a:r>
              <a:rPr sz="2000">
                <a:latin typeface="+mn-lt"/>
                <a:cs typeface="+mn-lt"/>
              </a:rPr>
              <a:t> highly secure encryption methodology using a combination of AES and visual crypto. With the ever increasing human dependency on The Internet for performing various activities such as banking, shopping or transferring money, there equally exists a need for safe and secure transactions.</a:t>
            </a:r>
            <a:endParaRPr/>
          </a:p>
        </p:txBody>
      </p:sp>
      <p:cxnSp>
        <p:nvCxnSpPr>
          <p:cNvPr id="5" name="Straight Connector 4"/>
          <p:cNvCxnSpPr/>
          <p:nvPr userDrawn="1"/>
        </p:nvCxnSpPr>
        <p:spPr>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0064"/>
            <a:ext cx="7620000" cy="453081"/>
          </a:xfrm>
          <a:prstGeom prst="rect">
            <a:avLst/>
          </a:prstGeom>
        </p:spPr>
        <p:txBody>
          <a:bodyPr/>
          <a:lstStyle/>
          <a:p>
            <a:r>
              <a:t>                              What is AES?</a:t>
            </a:r>
            <a:endParaRPr lang="en-US" dirty="0"/>
          </a:p>
        </p:txBody>
      </p:sp>
      <p:sp>
        <p:nvSpPr>
          <p:cNvPr id="3" name="Content Placeholder 2"/>
          <p:cNvSpPr>
            <a:spLocks noGrp="1"/>
          </p:cNvSpPr>
          <p:nvPr>
            <p:ph idx="1"/>
          </p:nvPr>
        </p:nvSpPr>
        <p:spPr>
          <a:xfrm>
            <a:off x="457200" y="914400"/>
            <a:ext cx="8229600" cy="5211763"/>
          </a:xfrm>
          <a:prstGeom prst="rect">
            <a:avLst/>
          </a:prstGeom>
        </p:spPr>
        <p:txBody>
          <a:bodyPr/>
          <a:lstStyle/>
          <a:p>
            <a:pPr lvl="0"/>
            <a:r>
              <a:rPr sz="2000">
                <a:latin typeface="+mn-lt"/>
                <a:cs typeface="+mn-lt"/>
              </a:rPr>
              <a:t>The Advanced Encryption Standard, or AES, is a symmetric block cipher to protect classified information and is implemented in software and hardware throughout the world to encrypt sensitive data.</a:t>
            </a:r>
          </a:p>
          <a:p>
            <a:pPr lvl="0"/>
            <a:r>
              <a:rPr sz="2000">
                <a:latin typeface="+mn-lt"/>
                <a:cs typeface="+mn-lt"/>
              </a:rPr>
              <a:t>The AES operates on 128-bit blocks of data. The algorithm can encrypt and decrypt blocks using secret keys.</a:t>
            </a:r>
          </a:p>
          <a:p>
            <a:pPr lvl="0"/>
            <a:r>
              <a:rPr sz="2000">
                <a:latin typeface="+mn-lt"/>
                <a:cs typeface="+mn-lt"/>
              </a:rPr>
              <a:t> The key size can either be 128 bit, 192 bit, or 256 bit.</a:t>
            </a:r>
          </a:p>
          <a:p>
            <a:pPr lvl="0"/>
            <a:r>
              <a:rPr sz="2000">
                <a:latin typeface="+mn-lt"/>
                <a:cs typeface="+mn-lt"/>
                <a:sym typeface="+mn-ea"/>
              </a:rPr>
              <a:t>AES is a subset of the Rijndael block cipher developed by two Belgian cryptographers, Vincent Rijmen and Joan Daemen, who submitted a proposal to NIST during the AES selection process.</a:t>
            </a:r>
            <a:endParaRPr sz="2000">
              <a:latin typeface="+mn-lt"/>
              <a:cs typeface="+mn-lt"/>
            </a:endParaRPr>
          </a:p>
          <a:p>
            <a:pPr lvl="0"/>
            <a:endParaRPr sz="2000">
              <a:latin typeface="+mn-lt"/>
              <a:cs typeface="+mn-lt"/>
            </a:endParaRPr>
          </a:p>
        </p:txBody>
      </p:sp>
      <p:cxnSp>
        <p:nvCxnSpPr>
          <p:cNvPr id="5" name="Straight Connector 4"/>
          <p:cNvCxnSpPr/>
          <p:nvPr userDrawn="1"/>
        </p:nvCxnSpPr>
        <p:spPr>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a:t>Block diagram for aes encryption and decryption </a:t>
            </a:r>
            <a:endParaRPr lang="en-US" dirty="0"/>
          </a:p>
        </p:txBody>
      </p:sp>
      <p:cxnSp>
        <p:nvCxnSpPr>
          <p:cNvPr id="5" name="Straight Connector 4"/>
          <p:cNvCxnSpPr/>
          <p:nvPr userDrawn="1"/>
        </p:nvCxnSpPr>
        <p:spPr>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p:cNvPicPr>
            <a:picLocks noChangeAspect="1"/>
          </p:cNvPicPr>
          <p:nvPr/>
        </p:nvPicPr>
        <p:blipFill>
          <a:blip r:embed="rId2"/>
          <a:stretch>
            <a:fillRect/>
          </a:stretch>
        </p:blipFill>
        <p:spPr>
          <a:xfrm>
            <a:off x="362464" y="1017373"/>
            <a:ext cx="7372865" cy="55234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843" y="362464"/>
            <a:ext cx="8163697" cy="902043"/>
          </a:xfrm>
          <a:prstGeom prst="rect">
            <a:avLst/>
          </a:prstGeom>
        </p:spPr>
        <p:txBody>
          <a:bodyPr/>
          <a:lstStyle/>
          <a:p>
            <a:r>
              <a:t>                       what is visual cryptography ?</a:t>
            </a:r>
            <a:endParaRPr lang="en-US" dirty="0"/>
          </a:p>
        </p:txBody>
      </p:sp>
      <p:sp>
        <p:nvSpPr>
          <p:cNvPr id="3" name="Content Placeholder 2"/>
          <p:cNvSpPr>
            <a:spLocks noGrp="1"/>
          </p:cNvSpPr>
          <p:nvPr>
            <p:ph idx="1"/>
          </p:nvPr>
        </p:nvSpPr>
        <p:spPr>
          <a:xfrm>
            <a:off x="440724" y="1544594"/>
            <a:ext cx="8229600" cy="3727621"/>
          </a:xfrm>
          <a:prstGeom prst="rect">
            <a:avLst/>
          </a:prstGeom>
        </p:spPr>
        <p:txBody>
          <a:bodyPr/>
          <a:lstStyle/>
          <a:p>
            <a:pPr marL="0" lvl="0" indent="0">
              <a:buNone/>
            </a:pPr>
            <a:endParaRPr sz="2000">
              <a:latin typeface="+mn-lt"/>
              <a:cs typeface="+mn-lt"/>
            </a:endParaRPr>
          </a:p>
          <a:p>
            <a:pPr lvl="0"/>
            <a:r>
              <a:rPr sz="2000">
                <a:latin typeface="+mn-lt"/>
                <a:cs typeface="+mn-lt"/>
              </a:rPr>
              <a:t>Visual Cryptography is a special encryption technique to hide information in images in such a way that it can be decrypted by the human vision if the correct key image is used. </a:t>
            </a:r>
          </a:p>
          <a:p>
            <a:pPr lvl="0"/>
            <a:r>
              <a:rPr sz="2000">
                <a:latin typeface="+mn-lt"/>
                <a:cs typeface="+mn-lt"/>
                <a:sym typeface="+mn-ea"/>
              </a:rPr>
              <a:t>Visual cryptography is introduced by first in 1994 Noar and Shamir</a:t>
            </a:r>
            <a:endParaRPr sz="2000">
              <a:latin typeface="+mn-lt"/>
              <a:cs typeface="+mn-lt"/>
            </a:endParaRPr>
          </a:p>
          <a:p>
            <a:pPr lvl="0"/>
            <a:endParaRPr sz="2000">
              <a:latin typeface="+mn-lt"/>
              <a:cs typeface="+mn-lt"/>
            </a:endParaRPr>
          </a:p>
        </p:txBody>
      </p:sp>
      <p:cxnSp>
        <p:nvCxnSpPr>
          <p:cNvPr id="5" name="Straight Connector 4"/>
          <p:cNvCxnSpPr/>
          <p:nvPr userDrawn="1"/>
        </p:nvCxnSpPr>
        <p:spPr>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 for visual cryptography</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066800"/>
            <a:ext cx="5464843" cy="5057133"/>
          </a:xfrm>
        </p:spPr>
      </p:pic>
    </p:spTree>
    <p:extLst>
      <p:ext uri="{BB962C8B-B14F-4D97-AF65-F5344CB8AC3E}">
        <p14:creationId xmlns:p14="http://schemas.microsoft.com/office/powerpoint/2010/main" val="502612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t>Brief on system</a:t>
            </a:r>
            <a:endParaRPr lang="en-US" dirty="0"/>
          </a:p>
        </p:txBody>
      </p:sp>
      <p:sp>
        <p:nvSpPr>
          <p:cNvPr id="3" name="Content Placeholder 2"/>
          <p:cNvSpPr>
            <a:spLocks noGrp="1"/>
          </p:cNvSpPr>
          <p:nvPr>
            <p:ph idx="1"/>
          </p:nvPr>
        </p:nvSpPr>
        <p:spPr>
          <a:xfrm>
            <a:off x="403654" y="1037967"/>
            <a:ext cx="8291384" cy="5243384"/>
          </a:xfrm>
          <a:prstGeom prst="rect">
            <a:avLst/>
          </a:prstGeom>
        </p:spPr>
        <p:txBody>
          <a:bodyPr/>
          <a:lstStyle/>
          <a:p>
            <a:pPr lvl="0"/>
            <a:endParaRPr sz="2000">
              <a:latin typeface="+mn-lt"/>
              <a:cs typeface="+mn-lt"/>
            </a:endParaRPr>
          </a:p>
          <a:p>
            <a:pPr lvl="0"/>
            <a:r>
              <a:rPr sz="2000">
                <a:latin typeface="+mn-lt"/>
                <a:cs typeface="+mn-lt"/>
              </a:rPr>
              <a:t> This need a system that automatically translates to the requirement of increased network security and better and fast encryption algorithms. </a:t>
            </a:r>
          </a:p>
          <a:p>
            <a:pPr lvl="0"/>
            <a:r>
              <a:rPr sz="2000">
                <a:latin typeface="+mn-lt"/>
                <a:cs typeface="+mn-lt"/>
              </a:rPr>
              <a:t>This system addresses the above issue by introducing  AES method of encryption and also further enhances the same with the help of visual cryptography.</a:t>
            </a:r>
          </a:p>
          <a:p>
            <a:pPr lvl="0"/>
            <a:r>
              <a:rPr sz="2000">
                <a:latin typeface="+mn-lt"/>
                <a:cs typeface="+mn-lt"/>
              </a:rPr>
              <a:t> In this method the secret message is divided into two parts after which the message the first half of the message is encrypted using AES and the second share of the message is embedded in the image using LSB.</a:t>
            </a:r>
            <a:endParaRPr/>
          </a:p>
        </p:txBody>
      </p:sp>
      <p:cxnSp>
        <p:nvCxnSpPr>
          <p:cNvPr id="5" name="Straight Connector 4"/>
          <p:cNvCxnSpPr/>
          <p:nvPr userDrawn="1"/>
        </p:nvCxnSpPr>
        <p:spPr>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applications</a:t>
            </a:r>
          </a:p>
        </p:txBody>
      </p:sp>
      <p:sp>
        <p:nvSpPr>
          <p:cNvPr id="3" name="Content Placeholder 2"/>
          <p:cNvSpPr>
            <a:spLocks noGrp="1"/>
          </p:cNvSpPr>
          <p:nvPr>
            <p:ph idx="1"/>
          </p:nvPr>
        </p:nvSpPr>
        <p:spPr>
          <a:xfrm>
            <a:off x="457200" y="914400"/>
            <a:ext cx="8229600" cy="5211763"/>
          </a:xfrm>
          <a:prstGeom prst="rect">
            <a:avLst/>
          </a:prstGeom>
        </p:spPr>
        <p:txBody>
          <a:bodyPr/>
          <a:lstStyle/>
          <a:p>
            <a:pPr marL="0" lvl="0" indent="0">
              <a:buNone/>
            </a:pPr>
            <a:r>
              <a:rPr sz="2000">
                <a:latin typeface="+mn-lt"/>
                <a:cs typeface="+mn-lt"/>
              </a:rPr>
              <a:t>Application:This application is useful in sensitive information. For example any company important message.</a:t>
            </a:r>
          </a:p>
        </p:txBody>
      </p:sp>
      <p:cxnSp>
        <p:nvCxnSpPr>
          <p:cNvPr id="5" name="Straight Connector 4"/>
          <p:cNvCxnSpPr/>
          <p:nvPr userDrawn="1"/>
        </p:nvCxnSpPr>
        <p:spPr>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379</Words>
  <Application>Microsoft Office PowerPoint</Application>
  <PresentationFormat>On-screen Show (4:3)</PresentationFormat>
  <Paragraphs>45</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Britannic Bold</vt:lpstr>
      <vt:lpstr>Calibri</vt:lpstr>
      <vt:lpstr>Wingdings</vt:lpstr>
      <vt:lpstr>Arial</vt:lpstr>
      <vt:lpstr>Times New Roman</vt:lpstr>
      <vt:lpstr>Verdana</vt:lpstr>
      <vt:lpstr>Office Theme</vt:lpstr>
      <vt:lpstr>PowerPoint Presentation</vt:lpstr>
      <vt:lpstr>CONTENT</vt:lpstr>
      <vt:lpstr>Introduction </vt:lpstr>
      <vt:lpstr>                              What is AES?</vt:lpstr>
      <vt:lpstr>Block diagram for aes encryption and decryption </vt:lpstr>
      <vt:lpstr>                       what is visual cryptography ?</vt:lpstr>
      <vt:lpstr>Flow chart for visual cryptography</vt:lpstr>
      <vt:lpstr>Brief on system</vt:lpstr>
      <vt:lpstr>applications</vt:lpstr>
      <vt:lpstr>PowerPoint Presentation</vt:lpstr>
    </vt:vector>
  </TitlesOfParts>
  <Company>Sandvik 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Protyush Debnath</dc:creator>
  <cp:lastModifiedBy>krutika jagdale</cp:lastModifiedBy>
  <cp:revision>216</cp:revision>
  <dcterms:created xsi:type="dcterms:W3CDTF">2013-09-11T11:57:00Z</dcterms:created>
  <dcterms:modified xsi:type="dcterms:W3CDTF">2019-09-20T15:00:04Z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1033-11.2.0.8934</vt:lpwstr>
  </property>
</Properties>
</file>