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0" r:id="rId4"/>
    <p:sldId id="264" r:id="rId5"/>
    <p:sldId id="262" r:id="rId6"/>
    <p:sldId id="261" r:id="rId7"/>
    <p:sldId id="263" r:id="rId8"/>
    <p:sldId id="265" r:id="rId9"/>
    <p:sldId id="266"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90" autoAdjust="0"/>
  </p:normalViewPr>
  <p:slideViewPr>
    <p:cSldViewPr>
      <p:cViewPr varScale="1">
        <p:scale>
          <a:sx n="82" d="100"/>
          <a:sy n="82" d="100"/>
        </p:scale>
        <p:origin x="147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02507-E446-4BF4-A654-A31349EA7678}" type="datetimeFigureOut">
              <a:rPr lang="en-US" smtClean="0"/>
              <a:pPr/>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22A46-8F49-4851-9F44-9E0EC12F15E9}" type="slidenum">
              <a:rPr lang="en-US" smtClean="0"/>
              <a:pPr/>
              <a:t>‹#›</a:t>
            </a:fld>
            <a:endParaRPr lang="en-US"/>
          </a:p>
        </p:txBody>
      </p:sp>
    </p:spTree>
    <p:extLst>
      <p:ext uri="{BB962C8B-B14F-4D97-AF65-F5344CB8AC3E}">
        <p14:creationId xmlns:p14="http://schemas.microsoft.com/office/powerpoint/2010/main" val="1069563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722A46-8F49-4851-9F44-9E0EC12F15E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7039"/>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extLst>
      <p:ext uri="{BB962C8B-B14F-4D97-AF65-F5344CB8AC3E}">
        <p14:creationId xmlns:p14="http://schemas.microsoft.com/office/powerpoint/2010/main" val="424171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638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Britannic Bold"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93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7039"/>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extLst>
      <p:ext uri="{BB962C8B-B14F-4D97-AF65-F5344CB8AC3E}">
        <p14:creationId xmlns:p14="http://schemas.microsoft.com/office/powerpoint/2010/main" val="84625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a:prstGeom prst="rect">
            <a:avLst/>
          </a:prstGeom>
        </p:spPr>
        <p:txBody>
          <a:bodyPr/>
          <a:lstStyle>
            <a:lvl1pPr algn="l">
              <a:defRPr sz="2400">
                <a:latin typeface="Britannic Bold" pitchFamily="34" charset="0"/>
              </a:defRPr>
            </a:lvl1pPr>
          </a:lstStyle>
          <a:p>
            <a:r>
              <a:rPr lang="en-US" dirty="0"/>
              <a:t>Click to edit Master title style</a:t>
            </a:r>
          </a:p>
        </p:txBody>
      </p:sp>
      <p:sp>
        <p:nvSpPr>
          <p:cNvPr id="3" name="Content Placeholder 2"/>
          <p:cNvSpPr>
            <a:spLocks noGrp="1"/>
          </p:cNvSpPr>
          <p:nvPr>
            <p:ph idx="1"/>
          </p:nvPr>
        </p:nvSpPr>
        <p:spPr>
          <a:xfrm>
            <a:off x="457200" y="914400"/>
            <a:ext cx="8229600" cy="5211763"/>
          </a:xfrm>
          <a:prstGeom prst="rect">
            <a:avLst/>
          </a:prstGeom>
        </p:spPr>
        <p:txBody>
          <a:bodyPr/>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0" y="820271"/>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DIEMS Logo Final.jpg"/>
          <p:cNvPicPr>
            <a:picLocks noChangeAspect="1"/>
          </p:cNvPicPr>
          <p:nvPr userDrawn="1"/>
        </p:nvPicPr>
        <p:blipFill>
          <a:blip r:embed="rId2" cstate="print"/>
          <a:stretch>
            <a:fillRect/>
          </a:stretch>
        </p:blipFill>
        <p:spPr>
          <a:xfrm>
            <a:off x="8153400" y="228600"/>
            <a:ext cx="838200" cy="516026"/>
          </a:xfrm>
          <a:prstGeom prst="rect">
            <a:avLst/>
          </a:prstGeom>
        </p:spPr>
      </p:pic>
    </p:spTree>
    <p:extLst>
      <p:ext uri="{BB962C8B-B14F-4D97-AF65-F5344CB8AC3E}">
        <p14:creationId xmlns:p14="http://schemas.microsoft.com/office/powerpoint/2010/main" val="399783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Britannic Bold"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Britannic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9439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68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36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Tree>
    <p:extLst>
      <p:ext uri="{BB962C8B-B14F-4D97-AF65-F5344CB8AC3E}">
        <p14:creationId xmlns:p14="http://schemas.microsoft.com/office/powerpoint/2010/main" val="172495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28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00" b="1">
                <a:latin typeface="Britannic Bold" pitchFamily="34" charset="0"/>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2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491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Britannic Bold"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Britannic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043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Date Placeholder 1"/>
          <p:cNvSpPr txBox="1">
            <a:spLocks/>
          </p:cNvSpPr>
          <p:nvPr userDrawn="1"/>
        </p:nvSpPr>
        <p:spPr>
          <a:xfrm>
            <a:off x="0" y="6518276"/>
            <a:ext cx="4580788" cy="211138"/>
          </a:xfrm>
          <a:prstGeom prst="rect">
            <a:avLst/>
          </a:prstGeom>
          <a:noFill/>
        </p:spPr>
        <p:txBody>
          <a:bodyPr lIns="91430" tIns="45716" rIns="91430" bIns="45716"/>
          <a:lstStyle>
            <a:defPPr>
              <a:defRPr lang="en-US"/>
            </a:defPPr>
            <a:lvl1pPr algn="ctr" rtl="0" eaLnBrk="0" fontAlgn="base" hangingPunct="0">
              <a:spcBef>
                <a:spcPct val="0"/>
              </a:spcBef>
              <a:spcAft>
                <a:spcPct val="0"/>
              </a:spcAft>
              <a:defRPr sz="1200" kern="1200">
                <a:solidFill>
                  <a:schemeClr val="tx1"/>
                </a:solidFill>
                <a:latin typeface="Verdana" pitchFamily="34" charset="0"/>
                <a:ea typeface="+mn-ea"/>
                <a:cs typeface="Arial" charset="0"/>
              </a:defRPr>
            </a:lvl1pPr>
            <a:lvl2pPr marL="457200" algn="ctr" rtl="0" eaLnBrk="0" fontAlgn="base" hangingPunct="0">
              <a:spcBef>
                <a:spcPct val="0"/>
              </a:spcBef>
              <a:spcAft>
                <a:spcPct val="0"/>
              </a:spcAft>
              <a:defRPr sz="1200" kern="1200">
                <a:solidFill>
                  <a:schemeClr val="tx1"/>
                </a:solidFill>
                <a:latin typeface="Verdana" pitchFamily="34" charset="0"/>
                <a:ea typeface="+mn-ea"/>
                <a:cs typeface="Arial" charset="0"/>
              </a:defRPr>
            </a:lvl2pPr>
            <a:lvl3pPr marL="914400" algn="ctr" rtl="0" eaLnBrk="0" fontAlgn="base" hangingPunct="0">
              <a:spcBef>
                <a:spcPct val="0"/>
              </a:spcBef>
              <a:spcAft>
                <a:spcPct val="0"/>
              </a:spcAft>
              <a:defRPr sz="1200" kern="1200">
                <a:solidFill>
                  <a:schemeClr val="tx1"/>
                </a:solidFill>
                <a:latin typeface="Verdana" pitchFamily="34" charset="0"/>
                <a:ea typeface="+mn-ea"/>
                <a:cs typeface="Arial" charset="0"/>
              </a:defRPr>
            </a:lvl3pPr>
            <a:lvl4pPr marL="1371600" algn="ctr" rtl="0" eaLnBrk="0" fontAlgn="base" hangingPunct="0">
              <a:spcBef>
                <a:spcPct val="0"/>
              </a:spcBef>
              <a:spcAft>
                <a:spcPct val="0"/>
              </a:spcAft>
              <a:defRPr sz="1200" kern="1200">
                <a:solidFill>
                  <a:schemeClr val="tx1"/>
                </a:solidFill>
                <a:latin typeface="Verdana" pitchFamily="34" charset="0"/>
                <a:ea typeface="+mn-ea"/>
                <a:cs typeface="Arial" charset="0"/>
              </a:defRPr>
            </a:lvl4pPr>
            <a:lvl5pPr marL="1828800" algn="ctr" rtl="0" eaLnBrk="0" fontAlgn="base" hangingPunct="0">
              <a:spcBef>
                <a:spcPct val="0"/>
              </a:spcBef>
              <a:spcAft>
                <a:spcPct val="0"/>
              </a:spcAft>
              <a:defRPr sz="1200" kern="1200">
                <a:solidFill>
                  <a:schemeClr val="tx1"/>
                </a:solidFill>
                <a:latin typeface="Verdana" pitchFamily="34" charset="0"/>
                <a:ea typeface="+mn-ea"/>
                <a:cs typeface="Arial" charset="0"/>
              </a:defRPr>
            </a:lvl5pPr>
            <a:lvl6pPr marL="2286000" algn="l" defTabSz="914400" rtl="0" eaLnBrk="1" latinLnBrk="0" hangingPunct="1">
              <a:defRPr sz="1200" kern="1200">
                <a:solidFill>
                  <a:schemeClr val="tx1"/>
                </a:solidFill>
                <a:latin typeface="Verdana" pitchFamily="34" charset="0"/>
                <a:ea typeface="+mn-ea"/>
                <a:cs typeface="Arial" charset="0"/>
              </a:defRPr>
            </a:lvl6pPr>
            <a:lvl7pPr marL="2743200" algn="l" defTabSz="914400" rtl="0" eaLnBrk="1" latinLnBrk="0" hangingPunct="1">
              <a:defRPr sz="1200" kern="1200">
                <a:solidFill>
                  <a:schemeClr val="tx1"/>
                </a:solidFill>
                <a:latin typeface="Verdana" pitchFamily="34" charset="0"/>
                <a:ea typeface="+mn-ea"/>
                <a:cs typeface="Arial" charset="0"/>
              </a:defRPr>
            </a:lvl7pPr>
            <a:lvl8pPr marL="3200400" algn="l" defTabSz="914400" rtl="0" eaLnBrk="1" latinLnBrk="0" hangingPunct="1">
              <a:defRPr sz="1200" kern="1200">
                <a:solidFill>
                  <a:schemeClr val="tx1"/>
                </a:solidFill>
                <a:latin typeface="Verdana" pitchFamily="34" charset="0"/>
                <a:ea typeface="+mn-ea"/>
                <a:cs typeface="Arial" charset="0"/>
              </a:defRPr>
            </a:lvl8pPr>
            <a:lvl9pPr marL="3657600" algn="l" defTabSz="914400" rtl="0" eaLnBrk="1" latinLnBrk="0" hangingPunct="1">
              <a:defRPr sz="1200" kern="1200">
                <a:solidFill>
                  <a:schemeClr val="tx1"/>
                </a:solidFill>
                <a:latin typeface="Verdana" pitchFamily="34" charset="0"/>
                <a:ea typeface="+mn-ea"/>
                <a:cs typeface="Arial" charset="0"/>
              </a:defRPr>
            </a:lvl9pPr>
          </a:lstStyle>
          <a:p>
            <a:pPr algn="l">
              <a:defRPr/>
            </a:pPr>
            <a:fld id="{B6BB5D60-6B2D-4279-9442-A1D3681CDFCA}" type="slidenum">
              <a:rPr lang="en-US" smtClean="0">
                <a:solidFill>
                  <a:srgbClr val="000000"/>
                </a:solidFill>
              </a:rPr>
              <a:pPr algn="l">
                <a:defRPr/>
              </a:pPr>
              <a:t>‹#›</a:t>
            </a:fld>
            <a:r>
              <a:rPr lang="en-US" dirty="0">
                <a:solidFill>
                  <a:srgbClr val="000000"/>
                </a:solidFill>
              </a:rPr>
              <a:t> |11 February 2018| DIEMS</a:t>
            </a:r>
            <a:r>
              <a:rPr lang="en-US" baseline="0" dirty="0">
                <a:solidFill>
                  <a:srgbClr val="000000"/>
                </a:solidFill>
              </a:rPr>
              <a:t> </a:t>
            </a:r>
            <a:r>
              <a:rPr lang="en-US" dirty="0">
                <a:solidFill>
                  <a:srgbClr val="000000"/>
                </a:solidFill>
              </a:rPr>
              <a:t>| DEPARTMENT</a:t>
            </a:r>
          </a:p>
        </p:txBody>
      </p:sp>
    </p:spTree>
    <p:extLst>
      <p:ext uri="{BB962C8B-B14F-4D97-AF65-F5344CB8AC3E}">
        <p14:creationId xmlns:p14="http://schemas.microsoft.com/office/powerpoint/2010/main" val="293728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5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2"/>
          <p:cNvSpPr txBox="1">
            <a:spLocks/>
          </p:cNvSpPr>
          <p:nvPr/>
        </p:nvSpPr>
        <p:spPr>
          <a:xfrm>
            <a:off x="7239000" y="3276600"/>
            <a:ext cx="1727200" cy="381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b="0" spc="0" dirty="0">
              <a:ln>
                <a:noFill/>
              </a:ln>
              <a:solidFill>
                <a:schemeClr val="tx1"/>
              </a:solidFill>
              <a:effectLst/>
            </a:endParaRPr>
          </a:p>
        </p:txBody>
      </p:sp>
      <p:sp>
        <p:nvSpPr>
          <p:cNvPr id="5" name="Text Placeholder 12"/>
          <p:cNvSpPr txBox="1">
            <a:spLocks/>
          </p:cNvSpPr>
          <p:nvPr/>
        </p:nvSpPr>
        <p:spPr>
          <a:xfrm>
            <a:off x="609600" y="3581400"/>
            <a:ext cx="8356600" cy="1295400"/>
          </a:xfrm>
          <a:prstGeom prst="rect">
            <a:avLst/>
          </a:prstGeom>
        </p:spPr>
        <p:txBody>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Times New Roman" pitchFamily="18" charset="0"/>
                <a:cs typeface="Times New Roman" pitchFamily="18" charset="0"/>
              </a:rPr>
              <a:t>Apache Spark </a:t>
            </a:r>
          </a:p>
          <a:p>
            <a:endParaRPr lang="en-US" sz="2800" b="0" spc="0" dirty="0">
              <a:ln>
                <a:noFill/>
              </a:ln>
              <a:solidFill>
                <a:schemeClr val="tx1"/>
              </a:solidFill>
              <a:effectLst/>
            </a:endParaRPr>
          </a:p>
        </p:txBody>
      </p:sp>
      <p:sp>
        <p:nvSpPr>
          <p:cNvPr id="9" name="Text Placeholder 12"/>
          <p:cNvSpPr txBox="1">
            <a:spLocks/>
          </p:cNvSpPr>
          <p:nvPr/>
        </p:nvSpPr>
        <p:spPr>
          <a:xfrm>
            <a:off x="3617783" y="4648200"/>
            <a:ext cx="5334001" cy="1524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spc="0" dirty="0">
                <a:ln>
                  <a:noFill/>
                </a:ln>
                <a:solidFill>
                  <a:schemeClr val="tx1"/>
                </a:solidFill>
                <a:effectLst/>
                <a:latin typeface="Times New Roman" pitchFamily="18" charset="0"/>
                <a:cs typeface="Times New Roman" pitchFamily="18" charset="0"/>
              </a:rPr>
              <a:t>                                       Presented By- Nikita Tambe</a:t>
            </a:r>
          </a:p>
          <a:p>
            <a:r>
              <a:rPr lang="en-US" b="0" spc="0" dirty="0">
                <a:ln>
                  <a:noFill/>
                </a:ln>
                <a:solidFill>
                  <a:schemeClr val="tx1"/>
                </a:solidFill>
                <a:effectLst/>
                <a:latin typeface="Times New Roman" pitchFamily="18" charset="0"/>
                <a:cs typeface="Times New Roman" pitchFamily="18" charset="0"/>
              </a:rPr>
              <a:t>		        Guided By- </a:t>
            </a:r>
            <a:r>
              <a:rPr lang="en-US" b="0" spc="0" dirty="0" err="1">
                <a:ln>
                  <a:noFill/>
                </a:ln>
                <a:solidFill>
                  <a:schemeClr val="tx1"/>
                </a:solidFill>
                <a:effectLst/>
                <a:latin typeface="Times New Roman" pitchFamily="18" charset="0"/>
                <a:cs typeface="Times New Roman" pitchFamily="18" charset="0"/>
              </a:rPr>
              <a:t>Nandedkar</a:t>
            </a:r>
            <a:r>
              <a:rPr lang="en-US" b="0" spc="0" dirty="0">
                <a:ln>
                  <a:noFill/>
                </a:ln>
                <a:solidFill>
                  <a:schemeClr val="tx1"/>
                </a:solidFill>
                <a:effectLst/>
                <a:latin typeface="Times New Roman" pitchFamily="18" charset="0"/>
                <a:cs typeface="Times New Roman" pitchFamily="18" charset="0"/>
              </a:rPr>
              <a:t> Mam</a:t>
            </a:r>
          </a:p>
          <a:p>
            <a:r>
              <a:rPr lang="en-US" b="0" spc="0" dirty="0">
                <a:ln>
                  <a:noFill/>
                </a:ln>
                <a:solidFill>
                  <a:schemeClr val="tx1"/>
                </a:solidFill>
                <a:effectLst/>
                <a:latin typeface="Times New Roman" pitchFamily="18" charset="0"/>
                <a:cs typeface="Times New Roman" pitchFamily="18" charset="0"/>
              </a:rPr>
              <a:t>                                       </a:t>
            </a:r>
          </a:p>
          <a:p>
            <a:pPr algn="r"/>
            <a:endParaRPr lang="en-US" b="0" spc="0" dirty="0">
              <a:ln>
                <a:noFill/>
              </a:ln>
              <a:solidFill>
                <a:schemeClr val="tx1"/>
              </a:solidFill>
              <a:effectLst/>
            </a:endParaRPr>
          </a:p>
        </p:txBody>
      </p:sp>
      <p:sp>
        <p:nvSpPr>
          <p:cNvPr id="10" name="Text Placeholder 12"/>
          <p:cNvSpPr txBox="1">
            <a:spLocks/>
          </p:cNvSpPr>
          <p:nvPr/>
        </p:nvSpPr>
        <p:spPr>
          <a:xfrm>
            <a:off x="199571"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Welcome</a:t>
            </a:r>
          </a:p>
        </p:txBody>
      </p:sp>
    </p:spTree>
    <p:extLst>
      <p:ext uri="{BB962C8B-B14F-4D97-AF65-F5344CB8AC3E}">
        <p14:creationId xmlns:p14="http://schemas.microsoft.com/office/powerpoint/2010/main" val="125585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2"/>
          <p:cNvSpPr txBox="1">
            <a:spLocks/>
          </p:cNvSpPr>
          <p:nvPr/>
        </p:nvSpPr>
        <p:spPr>
          <a:xfrm>
            <a:off x="174170"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THANK YOU</a:t>
            </a:r>
          </a:p>
        </p:txBody>
      </p:sp>
    </p:spTree>
    <p:extLst>
      <p:ext uri="{BB962C8B-B14F-4D97-AF65-F5344CB8AC3E}">
        <p14:creationId xmlns:p14="http://schemas.microsoft.com/office/powerpoint/2010/main" val="279078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CONTENT</a:t>
            </a:r>
            <a:endParaRPr lang="en-US" dirty="0"/>
          </a:p>
        </p:txBody>
      </p:sp>
      <p:sp>
        <p:nvSpPr>
          <p:cNvPr id="3" name="Content Placeholder 2"/>
          <p:cNvSpPr>
            <a:spLocks noGrp="1"/>
          </p:cNvSpPr>
          <p:nvPr>
            <p:ph idx="1"/>
          </p:nvPr>
        </p:nvSpPr>
        <p:spPr/>
        <p:txBody>
          <a:bodyPr/>
          <a:lstStyle/>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Introduction</a:t>
            </a:r>
          </a:p>
          <a:p>
            <a:pPr algn="just">
              <a:lnSpc>
                <a:spcPct val="150000"/>
              </a:lnSpc>
              <a:spcBef>
                <a:spcPts val="0"/>
              </a:spcBef>
              <a:buFont typeface="Wingdings" pitchFamily="2" charset="2"/>
              <a:buChar char="q"/>
            </a:pPr>
            <a:r>
              <a:rPr lang="en-IN" sz="2000" dirty="0">
                <a:latin typeface="Times New Roman" panose="02020603050405020304" pitchFamily="18" charset="0"/>
                <a:cs typeface="Times New Roman" panose="02020603050405020304" pitchFamily="18" charset="0"/>
              </a:rPr>
              <a:t>Components of Spark</a:t>
            </a: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Features</a:t>
            </a: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Literature Survey </a:t>
            </a: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Real Time Applications</a:t>
            </a:r>
          </a:p>
          <a:p>
            <a:pPr marL="0" indent="0" algn="just">
              <a:lnSpc>
                <a:spcPct val="150000"/>
              </a:lnSpc>
              <a:spcBef>
                <a:spcPts val="0"/>
              </a:spcBef>
              <a:buNone/>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val="259196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EAF9-45F5-4E15-9D87-E0F1871CD17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1F4CE39-F650-46E9-88AA-340769CEBADF}"/>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Apache Spark is a lightning fast cluster computing system. </a:t>
            </a:r>
          </a:p>
          <a:p>
            <a:r>
              <a:rPr lang="en-IN" sz="2000" dirty="0">
                <a:latin typeface="Times New Roman" panose="02020603050405020304" pitchFamily="18" charset="0"/>
                <a:cs typeface="Times New Roman" panose="02020603050405020304" pitchFamily="18" charset="0"/>
              </a:rPr>
              <a:t>It provides the set of high-level API namely Java, Scala, Python, and R for application development. </a:t>
            </a:r>
          </a:p>
          <a:p>
            <a:r>
              <a:rPr lang="en-IN" sz="2000" dirty="0">
                <a:latin typeface="Times New Roman" panose="02020603050405020304" pitchFamily="18" charset="0"/>
                <a:cs typeface="Times New Roman" panose="02020603050405020304" pitchFamily="18" charset="0"/>
              </a:rPr>
              <a:t>Apache Spark is a tool for speedily executing Spark Applications. </a:t>
            </a:r>
          </a:p>
          <a:p>
            <a:r>
              <a:rPr lang="en-IN" sz="2000" dirty="0">
                <a:latin typeface="Times New Roman" panose="02020603050405020304" pitchFamily="18" charset="0"/>
                <a:cs typeface="Times New Roman" panose="02020603050405020304" pitchFamily="18" charset="0"/>
              </a:rPr>
              <a:t>Spark utilizes Hadoop in two different ways – one is for Storage and second is for Process handling. </a:t>
            </a:r>
          </a:p>
          <a:p>
            <a:r>
              <a:rPr lang="en-IN" sz="2000" dirty="0">
                <a:latin typeface="Times New Roman" panose="02020603050405020304" pitchFamily="18" charset="0"/>
                <a:cs typeface="Times New Roman" panose="02020603050405020304" pitchFamily="18" charset="0"/>
              </a:rPr>
              <a:t>Just because Spark has its own Cluster Management, so it utilizes Hadoop for Storage objective</a:t>
            </a:r>
          </a:p>
          <a:p>
            <a:r>
              <a:rPr lang="en-US" sz="2000" dirty="0">
                <a:latin typeface="Times New Roman" panose="02020603050405020304" pitchFamily="18" charset="0"/>
                <a:cs typeface="Times New Roman" panose="02020603050405020304" pitchFamily="18" charset="0"/>
              </a:rPr>
              <a:t>Apache Spark is an exceptionally a cluster computing technology, intended for quick computation.</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80397A-F1CE-4C30-BCB3-B5A6439C4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069" y="4191000"/>
            <a:ext cx="2971800" cy="1543050"/>
          </a:xfrm>
          <a:prstGeom prst="rect">
            <a:avLst/>
          </a:prstGeom>
        </p:spPr>
      </p:pic>
    </p:spTree>
    <p:extLst>
      <p:ext uri="{BB962C8B-B14F-4D97-AF65-F5344CB8AC3E}">
        <p14:creationId xmlns:p14="http://schemas.microsoft.com/office/powerpoint/2010/main" val="187960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C02D-E8C2-4870-926D-B30CE6DD6AEA}"/>
              </a:ext>
            </a:extLst>
          </p:cNvPr>
          <p:cNvSpPr>
            <a:spLocks noGrp="1"/>
          </p:cNvSpPr>
          <p:nvPr>
            <p:ph type="title"/>
          </p:nvPr>
        </p:nvSpPr>
        <p:spPr/>
        <p:txBody>
          <a:bodyPr/>
          <a:lstStyle/>
          <a:p>
            <a:r>
              <a:rPr lang="en-IN" dirty="0"/>
              <a:t>Components Of Spark</a:t>
            </a:r>
          </a:p>
        </p:txBody>
      </p:sp>
      <p:sp>
        <p:nvSpPr>
          <p:cNvPr id="3" name="Content Placeholder 2">
            <a:extLst>
              <a:ext uri="{FF2B5EF4-FFF2-40B4-BE49-F238E27FC236}">
                <a16:creationId xmlns:a16="http://schemas.microsoft.com/office/drawing/2014/main" id="{6E1EAF34-A1BB-44C1-BAF2-64C14A975A24}"/>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Apache Spark Core</a:t>
            </a:r>
          </a:p>
          <a:p>
            <a:r>
              <a:rPr lang="en-IN" sz="2000" dirty="0">
                <a:latin typeface="Times New Roman" panose="02020603050405020304" pitchFamily="18" charset="0"/>
                <a:cs typeface="Times New Roman" panose="02020603050405020304" pitchFamily="18" charset="0"/>
              </a:rPr>
              <a:t>Spark SQL</a:t>
            </a:r>
          </a:p>
          <a:p>
            <a:r>
              <a:rPr lang="en-IN" sz="2000" dirty="0">
                <a:latin typeface="Times New Roman" panose="02020603050405020304" pitchFamily="18" charset="0"/>
                <a:cs typeface="Times New Roman" panose="02020603050405020304" pitchFamily="18" charset="0"/>
              </a:rPr>
              <a:t>Spark Streaming</a:t>
            </a:r>
          </a:p>
          <a:p>
            <a:r>
              <a:rPr lang="en-IN" sz="2000" dirty="0" err="1">
                <a:latin typeface="Times New Roman" panose="02020603050405020304" pitchFamily="18" charset="0"/>
                <a:cs typeface="Times New Roman" panose="02020603050405020304" pitchFamily="18" charset="0"/>
              </a:rPr>
              <a:t>MLlib</a:t>
            </a:r>
            <a:r>
              <a:rPr lang="en-IN" sz="2000" dirty="0">
                <a:latin typeface="Times New Roman" panose="02020603050405020304" pitchFamily="18" charset="0"/>
                <a:cs typeface="Times New Roman" panose="02020603050405020304" pitchFamily="18" charset="0"/>
              </a:rPr>
              <a:t> (Machine Learning Library)</a:t>
            </a:r>
          </a:p>
          <a:p>
            <a:r>
              <a:rPr lang="en-IN" sz="2000" dirty="0" err="1">
                <a:latin typeface="Times New Roman" panose="02020603050405020304" pitchFamily="18" charset="0"/>
                <a:cs typeface="Times New Roman" panose="02020603050405020304" pitchFamily="18" charset="0"/>
              </a:rPr>
              <a:t>GraphX</a:t>
            </a:r>
            <a:endParaRPr lang="en-IN" sz="2000" dirty="0">
              <a:latin typeface="Times New Roman" panose="02020603050405020304" pitchFamily="18" charset="0"/>
              <a:cs typeface="Times New Roman" panose="02020603050405020304" pitchFamily="18" charset="0"/>
            </a:endParaRPr>
          </a:p>
          <a:p>
            <a:pPr marL="0" indent="0">
              <a:buNone/>
            </a:pPr>
            <a:br>
              <a:rPr lang="en-IN" dirty="0"/>
            </a:br>
            <a:endParaRPr lang="en-IN" dirty="0"/>
          </a:p>
        </p:txBody>
      </p:sp>
    </p:spTree>
    <p:extLst>
      <p:ext uri="{BB962C8B-B14F-4D97-AF65-F5344CB8AC3E}">
        <p14:creationId xmlns:p14="http://schemas.microsoft.com/office/powerpoint/2010/main" val="17191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4533-19F9-4780-BBAF-F292304A899E}"/>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94F1AB8D-E874-4660-BF16-D0941AF56A5F}"/>
              </a:ext>
            </a:extLst>
          </p:cNvPr>
          <p:cNvSpPr>
            <a:spLocks noGrp="1"/>
          </p:cNvSpPr>
          <p:nvPr>
            <p:ph idx="1"/>
          </p:nvPr>
        </p:nvSpPr>
        <p:spPr/>
        <p:txBody>
          <a:bodyPr>
            <a:normAutofit/>
          </a:bodyPr>
          <a:lstStyle/>
          <a:p>
            <a:pPr lvl="0"/>
            <a:r>
              <a:rPr lang="en-IN" sz="2000" b="1" dirty="0">
                <a:latin typeface="Times New Roman" panose="02020603050405020304" pitchFamily="18" charset="0"/>
                <a:cs typeface="Times New Roman" panose="02020603050405020304" pitchFamily="18" charset="0"/>
              </a:rPr>
              <a:t>Speed</a:t>
            </a:r>
            <a:r>
              <a:rPr lang="en-IN" sz="2000" dirty="0">
                <a:latin typeface="Times New Roman" panose="02020603050405020304" pitchFamily="18" charset="0"/>
                <a:cs typeface="Times New Roman" panose="02020603050405020304" pitchFamily="18" charset="0"/>
              </a:rPr>
              <a:t> − Spark helps to run an application in Hadoop cluster, up to 100 times faster in memory, and 10 times faster when running on disk. This is possible by reducing number of read/write operations to disk. It stores the intermediate processing data in memory.</a:t>
            </a:r>
          </a:p>
          <a:p>
            <a:pPr lvl="0"/>
            <a:r>
              <a:rPr lang="en-IN" sz="2000" b="1" dirty="0">
                <a:latin typeface="Times New Roman" panose="02020603050405020304" pitchFamily="18" charset="0"/>
                <a:cs typeface="Times New Roman" panose="02020603050405020304" pitchFamily="18" charset="0"/>
              </a:rPr>
              <a:t>Supports multiple languages</a:t>
            </a:r>
            <a:r>
              <a:rPr lang="en-IN" sz="2000" dirty="0">
                <a:latin typeface="Times New Roman" panose="02020603050405020304" pitchFamily="18" charset="0"/>
                <a:cs typeface="Times New Roman" panose="02020603050405020304" pitchFamily="18" charset="0"/>
              </a:rPr>
              <a:t> − Spark provides built-in APIs in Java, Scala, or Python. Therefore, you can write applications in different languages. Spark comes up with 80 high-level operators for interactive querying.</a:t>
            </a:r>
          </a:p>
          <a:p>
            <a:pPr lvl="0"/>
            <a:r>
              <a:rPr lang="en-IN" sz="2000" b="1" dirty="0">
                <a:latin typeface="Times New Roman" panose="02020603050405020304" pitchFamily="18" charset="0"/>
                <a:cs typeface="Times New Roman" panose="02020603050405020304" pitchFamily="18" charset="0"/>
              </a:rPr>
              <a:t>Advanced Analytics</a:t>
            </a:r>
            <a:r>
              <a:rPr lang="en-IN" sz="2000" dirty="0">
                <a:latin typeface="Times New Roman" panose="02020603050405020304" pitchFamily="18" charset="0"/>
                <a:cs typeface="Times New Roman" panose="02020603050405020304" pitchFamily="18" charset="0"/>
              </a:rPr>
              <a:t> − Spark not only supports ‘Map’ and ‘reduce’. It also supports SQL queries, Streaming data, Machine learning (ML), and Graph algorithms.</a:t>
            </a:r>
          </a:p>
          <a:p>
            <a:endParaRPr lang="en-IN" dirty="0"/>
          </a:p>
        </p:txBody>
      </p:sp>
    </p:spTree>
    <p:extLst>
      <p:ext uri="{BB962C8B-B14F-4D97-AF65-F5344CB8AC3E}">
        <p14:creationId xmlns:p14="http://schemas.microsoft.com/office/powerpoint/2010/main" val="126732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AFC8-DA1C-455C-820A-F4D81E9ED416}"/>
              </a:ext>
            </a:extLst>
          </p:cNvPr>
          <p:cNvSpPr>
            <a:spLocks noGrp="1"/>
          </p:cNvSpPr>
          <p:nvPr>
            <p:ph type="title"/>
          </p:nvPr>
        </p:nvSpPr>
        <p:spPr/>
        <p:txBody>
          <a:bodyPr/>
          <a:lstStyle/>
          <a:p>
            <a:r>
              <a:rPr lang="en-IN"/>
              <a:t>Literature Survey</a:t>
            </a:r>
          </a:p>
        </p:txBody>
      </p:sp>
      <p:sp>
        <p:nvSpPr>
          <p:cNvPr id="3" name="Content Placeholder 2">
            <a:extLst>
              <a:ext uri="{FF2B5EF4-FFF2-40B4-BE49-F238E27FC236}">
                <a16:creationId xmlns:a16="http://schemas.microsoft.com/office/drawing/2014/main" id="{0AB9F1A1-36F5-4236-9CCE-9C374AC17C24}"/>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Evolution of Apache Spark </a:t>
            </a:r>
            <a:r>
              <a:rPr lang="en-IN"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Spark is one of Hadoop’s sub project developed in 2009 in UC Berkeley’s </a:t>
            </a:r>
            <a:r>
              <a:rPr lang="en-US" sz="2000" dirty="0" err="1">
                <a:latin typeface="Times New Roman" panose="02020603050405020304" pitchFamily="18" charset="0"/>
                <a:cs typeface="Times New Roman" panose="02020603050405020304" pitchFamily="18" charset="0"/>
              </a:rPr>
              <a:t>AMPLab</a:t>
            </a:r>
            <a:r>
              <a:rPr lang="en-US" sz="2000" dirty="0">
                <a:latin typeface="Times New Roman" panose="02020603050405020304" pitchFamily="18" charset="0"/>
                <a:cs typeface="Times New Roman" panose="02020603050405020304" pitchFamily="18" charset="0"/>
              </a:rPr>
              <a:t> by </a:t>
            </a:r>
            <a:r>
              <a:rPr lang="en-US" sz="2000" dirty="0" err="1">
                <a:latin typeface="Times New Roman" panose="02020603050405020304" pitchFamily="18" charset="0"/>
                <a:cs typeface="Times New Roman" panose="02020603050405020304" pitchFamily="18" charset="0"/>
              </a:rPr>
              <a:t>Matei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Zaharia</a:t>
            </a:r>
            <a:r>
              <a:rPr lang="en-US" sz="2000" dirty="0">
                <a:latin typeface="Times New Roman" panose="02020603050405020304" pitchFamily="18" charset="0"/>
                <a:cs typeface="Times New Roman" panose="02020603050405020304" pitchFamily="18" charset="0"/>
              </a:rPr>
              <a:t>. It was Open Sourced in 2010 under a BSD license. It was donated to Apache software foundation in 2013, and now Apache Spark has become a top level Apache project from Feb-2014.</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How Apache spark works </a:t>
            </a:r>
            <a:r>
              <a:rPr lang="en-IN" sz="2000" dirty="0">
                <a:latin typeface="Times New Roman" panose="02020603050405020304" pitchFamily="18" charset="0"/>
                <a:cs typeface="Times New Roman" panose="02020603050405020304" pitchFamily="18" charset="0"/>
              </a:rPr>
              <a:t>:- Apache Spark can process data from a variety of data repositories, including the Hadoop Distributed File System (HDFS), NoSQL databases and relational data stores, such as Apache Hive. Spark supports in-memory processing to boost the performance of big data analytics applications, but it can also perform conventional disk-based processing when data sets are too large to fit into the available system memory.</a:t>
            </a:r>
          </a:p>
        </p:txBody>
      </p:sp>
    </p:spTree>
    <p:extLst>
      <p:ext uri="{BB962C8B-B14F-4D97-AF65-F5344CB8AC3E}">
        <p14:creationId xmlns:p14="http://schemas.microsoft.com/office/powerpoint/2010/main" val="163050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453C-C55F-4CCC-B56A-C9E69DEE3F52}"/>
              </a:ext>
            </a:extLst>
          </p:cNvPr>
          <p:cNvSpPr>
            <a:spLocks noGrp="1"/>
          </p:cNvSpPr>
          <p:nvPr>
            <p:ph type="title"/>
          </p:nvPr>
        </p:nvSpPr>
        <p:spPr/>
        <p:txBody>
          <a:bodyPr/>
          <a:lstStyle/>
          <a:p>
            <a:r>
              <a:rPr lang="en-IN" dirty="0"/>
              <a:t>Real Time Application</a:t>
            </a:r>
          </a:p>
        </p:txBody>
      </p:sp>
      <p:sp>
        <p:nvSpPr>
          <p:cNvPr id="3" name="Content Placeholder 2">
            <a:extLst>
              <a:ext uri="{FF2B5EF4-FFF2-40B4-BE49-F238E27FC236}">
                <a16:creationId xmlns:a16="http://schemas.microsoft.com/office/drawing/2014/main" id="{078A2934-BC32-4038-84B8-F681D28C0B94}"/>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 Machine Learning </a:t>
            </a:r>
          </a:p>
          <a:p>
            <a:r>
              <a:rPr lang="en-IN" sz="2000" dirty="0">
                <a:latin typeface="Times New Roman" panose="02020603050405020304" pitchFamily="18" charset="0"/>
                <a:cs typeface="Times New Roman" panose="02020603050405020304" pitchFamily="18" charset="0"/>
              </a:rPr>
              <a:t>Fog computing</a:t>
            </a:r>
          </a:p>
          <a:p>
            <a:r>
              <a:rPr lang="en-IN" sz="2000" dirty="0">
                <a:latin typeface="Times New Roman" panose="02020603050405020304" pitchFamily="18" charset="0"/>
                <a:cs typeface="Times New Roman" panose="02020603050405020304" pitchFamily="18" charset="0"/>
              </a:rPr>
              <a:t>Event detection</a:t>
            </a:r>
          </a:p>
          <a:p>
            <a:pPr marL="0" indent="0">
              <a:buNone/>
            </a:pPr>
            <a:endParaRPr lang="en-IN" dirty="0"/>
          </a:p>
        </p:txBody>
      </p:sp>
    </p:spTree>
    <p:extLst>
      <p:ext uri="{BB962C8B-B14F-4D97-AF65-F5344CB8AC3E}">
        <p14:creationId xmlns:p14="http://schemas.microsoft.com/office/powerpoint/2010/main" val="421333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94D0-AD22-49DC-BA57-23AF726BA21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5FBF048-576D-496A-B76D-03B531512862}"/>
              </a:ext>
            </a:extLst>
          </p:cNvPr>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Spark SQL, a new module in Apache Spark providing rich integration with relational processing. Spark SQL extends Spark with a declarative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API to allow relational processing, offering benefits such as automatic optimization, and letting users write complex pipelines that mix relational and complex analytics.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35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F1F3-76FA-4C41-BCB5-393E4CDC397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97C353F-D745-413D-A76D-4A73D2AE3BC4}"/>
              </a:ext>
            </a:extLst>
          </p:cNvPr>
          <p:cNvSpPr>
            <a:spLocks noGrp="1"/>
          </p:cNvSpPr>
          <p:nvPr>
            <p:ph idx="1"/>
          </p:nvPr>
        </p:nvSpPr>
        <p:spPr/>
        <p:txBody>
          <a:bodyPr/>
          <a:lstStyle/>
          <a:p>
            <a:pPr marL="0" indent="0">
              <a:buNone/>
            </a:pPr>
            <a:r>
              <a:rPr lang="en-IN" sz="2000" dirty="0">
                <a:latin typeface="Times New Roman" panose="02020603050405020304" pitchFamily="18" charset="0"/>
                <a:cs typeface="Times New Roman" panose="02020603050405020304" pitchFamily="18" charset="0"/>
              </a:rPr>
              <a:t> [1]  Working of apache spark </a:t>
            </a:r>
          </a:p>
          <a:p>
            <a:pPr marL="0" indent="0">
              <a:buNone/>
            </a:pPr>
            <a:r>
              <a:rPr lang="en-IN" sz="2000" dirty="0">
                <a:latin typeface="Times New Roman" panose="02020603050405020304" pitchFamily="18" charset="0"/>
                <a:cs typeface="Times New Roman" panose="02020603050405020304" pitchFamily="18" charset="0"/>
              </a:rPr>
              <a:t>        https://data-flair.training/blogs/how-apache-spark-works/ </a:t>
            </a:r>
          </a:p>
          <a:p>
            <a:pPr marL="0" indent="0">
              <a:buNone/>
            </a:pPr>
            <a:r>
              <a:rPr lang="en-IN" sz="2000" dirty="0">
                <a:latin typeface="Times New Roman" panose="02020603050405020304" pitchFamily="18" charset="0"/>
                <a:cs typeface="Times New Roman" panose="02020603050405020304" pitchFamily="18" charset="0"/>
              </a:rPr>
              <a:t>[2]  Apache spark </a:t>
            </a:r>
            <a:r>
              <a:rPr lang="en-IN" sz="2000" dirty="0" err="1">
                <a:latin typeface="Times New Roman" panose="02020603050405020304" pitchFamily="18" charset="0"/>
                <a:cs typeface="Times New Roman" panose="02020603050405020304" pitchFamily="18" charset="0"/>
              </a:rPr>
              <a:t>Arechitecture</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https://www.edureka.co/blog/spark-architecture/ </a:t>
            </a:r>
          </a:p>
          <a:p>
            <a:pPr marL="0" indent="0">
              <a:buNone/>
            </a:pPr>
            <a:r>
              <a:rPr lang="en-IN" sz="2000" dirty="0">
                <a:latin typeface="Times New Roman" panose="02020603050405020304" pitchFamily="18" charset="0"/>
                <a:cs typeface="Times New Roman" panose="02020603050405020304" pitchFamily="18" charset="0"/>
              </a:rPr>
              <a:t>       [3]  Spark SQL: Relational Data Processing in Spark. Michael </a:t>
            </a:r>
            <a:r>
              <a:rPr lang="en-IN" sz="2000" dirty="0" err="1">
                <a:latin typeface="Times New Roman" panose="02020603050405020304" pitchFamily="18" charset="0"/>
                <a:cs typeface="Times New Roman" panose="02020603050405020304" pitchFamily="18" charset="0"/>
              </a:rPr>
              <a:t>Armbrust</a:t>
            </a:r>
            <a:r>
              <a:rPr lang="en-IN" sz="2000" dirty="0">
                <a:latin typeface="Times New Roman" panose="02020603050405020304" pitchFamily="18" charset="0"/>
                <a:cs typeface="Times New Roman" panose="02020603050405020304" pitchFamily="18" charset="0"/>
              </a:rPr>
              <a:t>, Reynold S. Xin, Cheng Lian, Yin </a:t>
            </a:r>
            <a:r>
              <a:rPr lang="en-IN" sz="2000" dirty="0" err="1">
                <a:latin typeface="Times New Roman" panose="02020603050405020304" pitchFamily="18" charset="0"/>
                <a:cs typeface="Times New Roman" panose="02020603050405020304" pitchFamily="18" charset="0"/>
              </a:rPr>
              <a:t>Huai</a:t>
            </a:r>
            <a:r>
              <a:rPr lang="en-IN" sz="2000" dirty="0">
                <a:latin typeface="Times New Roman" panose="02020603050405020304" pitchFamily="18" charset="0"/>
                <a:cs typeface="Times New Roman" panose="02020603050405020304" pitchFamily="18" charset="0"/>
              </a:rPr>
              <a:t>, Davies Liu, Joseph K. Bradley, </a:t>
            </a:r>
            <a:r>
              <a:rPr lang="en-IN" sz="2000" dirty="0" err="1">
                <a:latin typeface="Times New Roman" panose="02020603050405020304" pitchFamily="18" charset="0"/>
                <a:cs typeface="Times New Roman" panose="02020603050405020304" pitchFamily="18" charset="0"/>
              </a:rPr>
              <a:t>Xiangrui</a:t>
            </a:r>
            <a:r>
              <a:rPr lang="en-IN" sz="2000" dirty="0">
                <a:latin typeface="Times New Roman" panose="02020603050405020304" pitchFamily="18" charset="0"/>
                <a:cs typeface="Times New Roman" panose="02020603050405020304" pitchFamily="18" charset="0"/>
              </a:rPr>
              <a:t> Meng, Tomer Kaftan, Michael J. Franklin, Ali </a:t>
            </a:r>
            <a:r>
              <a:rPr lang="en-IN" sz="2000" dirty="0" err="1">
                <a:latin typeface="Times New Roman" panose="02020603050405020304" pitchFamily="18" charset="0"/>
                <a:cs typeface="Times New Roman" panose="02020603050405020304" pitchFamily="18" charset="0"/>
              </a:rPr>
              <a:t>Ghodsi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Matei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Zaharia</a:t>
            </a:r>
            <a:r>
              <a:rPr lang="en-IN" sz="2000" dirty="0">
                <a:latin typeface="Times New Roman" panose="02020603050405020304" pitchFamily="18" charset="0"/>
                <a:cs typeface="Times New Roman" panose="02020603050405020304" pitchFamily="18" charset="0"/>
              </a:rPr>
              <a:t>. SIGMOD 2015. June 2015. </a:t>
            </a:r>
          </a:p>
          <a:p>
            <a:pPr marL="0" indent="0">
              <a:buNone/>
            </a:pPr>
            <a:r>
              <a:rPr lang="en-IN" sz="2000" dirty="0">
                <a:latin typeface="Times New Roman" panose="02020603050405020304" pitchFamily="18" charset="0"/>
                <a:cs typeface="Times New Roman" panose="02020603050405020304" pitchFamily="18" charset="0"/>
              </a:rPr>
              <a:t>        [4] Spark applications </a:t>
            </a:r>
          </a:p>
          <a:p>
            <a:pPr marL="0" indent="0">
              <a:buNone/>
            </a:pPr>
            <a:r>
              <a:rPr lang="en-IN" sz="2000">
                <a:latin typeface="Times New Roman" panose="02020603050405020304" pitchFamily="18" charset="0"/>
                <a:cs typeface="Times New Roman" panose="02020603050405020304" pitchFamily="18" charset="0"/>
              </a:rPr>
              <a:t>https://intellipaat.com/blog/tutorial/spark-tutorial/apache-spark-applications/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55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TotalTime>
  <Words>446</Words>
  <Application>Microsoft Office PowerPoint</Application>
  <PresentationFormat>On-screen Show (4:3)</PresentationFormat>
  <Paragraphs>61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Britannic Bold</vt:lpstr>
      <vt:lpstr>Calibri</vt:lpstr>
      <vt:lpstr>Times New Roman</vt:lpstr>
      <vt:lpstr>Verdana</vt:lpstr>
      <vt:lpstr>Wingdings</vt:lpstr>
      <vt:lpstr>Office Theme</vt:lpstr>
      <vt:lpstr>PowerPoint Presentation</vt:lpstr>
      <vt:lpstr>CONTENT</vt:lpstr>
      <vt:lpstr>Introduction</vt:lpstr>
      <vt:lpstr>Components Of Spark</vt:lpstr>
      <vt:lpstr>Features</vt:lpstr>
      <vt:lpstr>Literature Survey</vt:lpstr>
      <vt:lpstr>Real Time Application</vt:lpstr>
      <vt:lpstr>Conclusion</vt:lpstr>
      <vt:lpstr>References</vt:lpstr>
      <vt:lpstr>PowerPoint Presentation</vt:lpstr>
    </vt:vector>
  </TitlesOfParts>
  <Company>Sandvik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Protyush Debnath</dc:creator>
  <cp:lastModifiedBy>Nikita Tambe</cp:lastModifiedBy>
  <cp:revision>220</cp:revision>
  <dcterms:created xsi:type="dcterms:W3CDTF">2013-09-11T11:57:39Z</dcterms:created>
  <dcterms:modified xsi:type="dcterms:W3CDTF">2019-10-16T06:51:37Z</dcterms:modified>
</cp:coreProperties>
</file>