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A2341-A46C-4ACB-9E7F-5BC475E3580D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736CA-3E91-489A-A98A-71F8E8AC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f8992c8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3f8992c810_0_0:notes"/>
          <p:cNvSpPr txBox="1">
            <a:spLocks noGrp="1"/>
          </p:cNvSpPr>
          <p:nvPr>
            <p:ph type="body" idx="1"/>
          </p:nvPr>
        </p:nvSpPr>
        <p:spPr>
          <a:xfrm>
            <a:off x="399118" y="4343400"/>
            <a:ext cx="6059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f8992c810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f8992c8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f8992c810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3f8992c81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f8992c810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3f8992c8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f8992c810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3f8992c81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f8992c810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3f8992c8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92D-AD16-4B79-B611-B72F415B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E2A20-ECB3-46E8-AB3F-1A3E3AD2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8AEE-F986-47C6-972B-DE017F2A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1EEF-1665-4858-B774-E2F55F8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7189-4F64-405F-9FEC-86A4625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18-F798-444F-BFDE-2FE43962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64B52-F326-473D-993A-755CDE80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384E-A969-4321-849E-CE71FEEC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F3D9-40DC-4535-8B6C-8D4ECC5F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3C25-62F4-4249-817E-D8DC0C62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CDED5-3CDD-4B7E-B328-297F2F811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3A8F7-A66C-4DCA-832F-7E6A0C916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EDC2-3275-420F-BA75-55E8D905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59AB-4790-4CB4-BCBD-487CE538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DB513-9559-4ABE-9DC7-7DA1868B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 A">
  <p:cSld name="Title Slide_ A">
    <p:bg>
      <p:bgPr>
        <a:solidFill>
          <a:srgbClr val="178BD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2185651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099380" y="2590617"/>
            <a:ext cx="51856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800" b="0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099380" y="3889067"/>
            <a:ext cx="7698000" cy="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marR="0" lvl="1" algn="ctr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A9AB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67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A9AB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67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8A9AB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67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8A9AB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667"/>
              </a:spcBef>
              <a:spcAft>
                <a:spcPts val="0"/>
              </a:spcAft>
              <a:buClr>
                <a:srgbClr val="8A9ABD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8A9ABD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8A9ABD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8A9ABD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A9ABD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8A9ABD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2099380" y="4862585"/>
            <a:ext cx="7698000" cy="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304792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lt1"/>
                </a:solidFill>
                <a:latin typeface="Salesforce Sans Light"/>
                <a:ea typeface="Salesforce Sans Light"/>
                <a:cs typeface="Salesforce Sans Light"/>
                <a:sym typeface="Salesforce Sans Light"/>
              </a:defRPr>
            </a:lvl1pPr>
            <a:lvl2pPr marL="1219170" marR="0" lvl="1" indent="-304792" algn="l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467" b="0" i="0" u="none" strike="noStrike" cap="none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828754" marR="0" lvl="2" indent="-304792" algn="l" rtl="0">
              <a:lnSpc>
                <a:spcPct val="95000"/>
              </a:lnSpc>
              <a:spcBef>
                <a:spcPts val="267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l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2438339" marR="0" lvl="3" indent="-36405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•"/>
              <a:defRPr sz="933" b="1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3047924" marR="0" lvl="4" indent="-304792" algn="l" rtl="0">
              <a:spcBef>
                <a:spcPts val="267"/>
              </a:spcBef>
              <a:spcAft>
                <a:spcPts val="0"/>
              </a:spcAft>
              <a:buSzPts val="1100"/>
              <a:buNone/>
              <a:defRPr sz="933" b="0" i="0" u="none" strike="noStrike" cap="none">
                <a:solidFill>
                  <a:schemeClr val="lt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3657509" marR="0" lvl="5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3"/>
          </p:nvPr>
        </p:nvSpPr>
        <p:spPr>
          <a:xfrm>
            <a:off x="2099380" y="4627557"/>
            <a:ext cx="76980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3047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8D837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spcBef>
                <a:spcPts val="667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8D837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spcBef>
                <a:spcPts val="667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sz="1467" b="1" i="0" u="none" strike="noStrike" cap="none">
                <a:solidFill>
                  <a:srgbClr val="8D837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spcBef>
                <a:spcPts val="667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4267093" marR="0" lvl="6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4876678" marR="0" lvl="7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5486263" marR="0" lvl="8" indent="-431789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0970" y="4623278"/>
            <a:ext cx="2492223" cy="213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3462" y="2453378"/>
            <a:ext cx="628292" cy="439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9471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2MOM Vision">
  <p:cSld name="V2MOM Vision">
    <p:bg>
      <p:bgPr>
        <a:solidFill>
          <a:srgbClr val="DFF2F7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88825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71"/>
          <p:cNvSpPr txBox="1">
            <a:spLocks noGrp="1"/>
          </p:cNvSpPr>
          <p:nvPr>
            <p:ph type="body" idx="1"/>
          </p:nvPr>
        </p:nvSpPr>
        <p:spPr>
          <a:xfrm>
            <a:off x="4117656" y="495233"/>
            <a:ext cx="7706000" cy="5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609585" marR="0" lvl="0" indent="-30479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663"/>
              </a:buClr>
              <a:buSzPts val="2600"/>
              <a:buFont typeface="Salesforce Sans"/>
              <a:buNone/>
              <a:defRPr sz="3467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alesforce Sans"/>
              <a:buNone/>
              <a:defRPr sz="1733" b="0" i="0" u="none" strike="noStrike" cap="none" baseline="300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828754" marR="0" lvl="2" indent="-37252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FFFFFF"/>
              </a:buClr>
              <a:buSzPts val="800"/>
              <a:buFont typeface="Salesforce Sans"/>
              <a:buChar char="•"/>
              <a:defRPr sz="1467" b="0" i="0" u="none" strike="noStrike" cap="none" baseline="300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2438339" marR="0" lvl="3" indent="-35559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Salesforce Sans"/>
              <a:buChar char="•"/>
              <a:defRPr sz="1067" b="0" i="0" u="none" strike="noStrike" cap="none" baseline="300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3047924" marR="0" lvl="4" indent="-35559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Salesforce Sans"/>
              <a:buChar char="•"/>
              <a:defRPr sz="1067" b="0" i="0" u="none" strike="noStrike" cap="none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3657509" marR="0" lvl="5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4267093" marR="0" lvl="6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4876678" marR="0" lvl="7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5486263" marR="0" lvl="8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pic>
        <p:nvPicPr>
          <p:cNvPr id="480" name="Google Shape;48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130" y="656903"/>
            <a:ext cx="2002015" cy="11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1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97631" y="66270"/>
            <a:ext cx="3090727" cy="83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1661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2MOM Values">
  <p:cSld name="V2MOM Values">
    <p:bg>
      <p:bgPr>
        <a:solidFill>
          <a:srgbClr val="DFF2F7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88825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72"/>
          <p:cNvSpPr txBox="1">
            <a:spLocks noGrp="1"/>
          </p:cNvSpPr>
          <p:nvPr>
            <p:ph type="body" idx="1"/>
          </p:nvPr>
        </p:nvSpPr>
        <p:spPr>
          <a:xfrm>
            <a:off x="4117656" y="524652"/>
            <a:ext cx="7707600" cy="5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609585" marR="0" lvl="0" indent="-3047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3663"/>
              </a:buClr>
              <a:buSzPts val="2600"/>
              <a:buFont typeface="Salesforce Sans"/>
              <a:buNone/>
              <a:defRPr sz="3467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3663"/>
              </a:buClr>
              <a:buSzPts val="2100"/>
              <a:buFont typeface="Salesforce Sans"/>
              <a:buNone/>
              <a:defRPr sz="28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500"/>
              <a:buFont typeface="Salesforce Sans"/>
              <a:buNone/>
              <a:defRPr sz="20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200"/>
              <a:buFont typeface="Salesforce Sans"/>
              <a:buNone/>
              <a:defRPr sz="16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100"/>
              <a:buFont typeface="Salesforce Sans"/>
              <a:buNone/>
              <a:defRPr sz="1467" b="1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3657509" marR="0" lvl="5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4267093" marR="0" lvl="6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4876678" marR="0" lvl="7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5486263" marR="0" lvl="8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pic>
        <p:nvPicPr>
          <p:cNvPr id="485" name="Google Shape;48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47" y="656903"/>
            <a:ext cx="2166564" cy="11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2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97631" y="66270"/>
            <a:ext cx="3090727" cy="83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6631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2MOM Methods">
  <p:cSld name="V2MOM Methods">
    <p:bg>
      <p:bgPr>
        <a:solidFill>
          <a:srgbClr val="DFF2F7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88825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4"/>
          <p:cNvSpPr txBox="1">
            <a:spLocks noGrp="1"/>
          </p:cNvSpPr>
          <p:nvPr>
            <p:ph type="body" idx="1"/>
          </p:nvPr>
        </p:nvSpPr>
        <p:spPr>
          <a:xfrm>
            <a:off x="4117656" y="524652"/>
            <a:ext cx="7707600" cy="5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609585" marR="0" lvl="0" indent="-3047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3663"/>
              </a:buClr>
              <a:buSzPts val="2600"/>
              <a:buFont typeface="Salesforce Sans"/>
              <a:buNone/>
              <a:defRPr sz="3467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3663"/>
              </a:buClr>
              <a:buSzPts val="2100"/>
              <a:buFont typeface="Salesforce Sans"/>
              <a:buNone/>
              <a:defRPr sz="28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500"/>
              <a:buFont typeface="Salesforce Sans"/>
              <a:buNone/>
              <a:defRPr sz="20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200"/>
              <a:buFont typeface="Salesforce Sans"/>
              <a:buNone/>
              <a:defRPr sz="16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100"/>
              <a:buFont typeface="Salesforce Sans"/>
              <a:buNone/>
              <a:defRPr sz="1467" b="1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3657509" marR="0" lvl="5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4267093" marR="0" lvl="6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4876678" marR="0" lvl="7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5486263" marR="0" lvl="8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pic>
        <p:nvPicPr>
          <p:cNvPr id="496" name="Google Shape;496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665" y="656903"/>
            <a:ext cx="2504804" cy="11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4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97631" y="66270"/>
            <a:ext cx="3090727" cy="83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5936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2MOM Obstacles">
  <p:cSld name="V2MOM Obstacles">
    <p:bg>
      <p:bgPr>
        <a:solidFill>
          <a:srgbClr val="DFF2F7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88825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5"/>
          <p:cNvSpPr txBox="1">
            <a:spLocks noGrp="1"/>
          </p:cNvSpPr>
          <p:nvPr>
            <p:ph type="body" idx="1"/>
          </p:nvPr>
        </p:nvSpPr>
        <p:spPr>
          <a:xfrm>
            <a:off x="4117656" y="524652"/>
            <a:ext cx="7707600" cy="5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609585" marR="0" lvl="0" indent="-3047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3663"/>
              </a:buClr>
              <a:buSzPts val="2600"/>
              <a:buFont typeface="Salesforce Sans"/>
              <a:buNone/>
              <a:defRPr sz="3467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3663"/>
              </a:buClr>
              <a:buSzPts val="2100"/>
              <a:buFont typeface="Salesforce Sans"/>
              <a:buNone/>
              <a:defRPr sz="28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500"/>
              <a:buFont typeface="Salesforce Sans"/>
              <a:buNone/>
              <a:defRPr sz="20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200"/>
              <a:buFont typeface="Salesforce Sans"/>
              <a:buNone/>
              <a:defRPr sz="16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100"/>
              <a:buFont typeface="Salesforce Sans"/>
              <a:buNone/>
              <a:defRPr sz="1467" b="1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3657509" marR="0" lvl="5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4267093" marR="0" lvl="6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4876678" marR="0" lvl="7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5486263" marR="0" lvl="8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pic>
        <p:nvPicPr>
          <p:cNvPr id="501" name="Google Shape;501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89" y="656903"/>
            <a:ext cx="2846091" cy="11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7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97631" y="66270"/>
            <a:ext cx="3090727" cy="83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1215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2MOM Measures">
  <p:cSld name="V2MOM Measures">
    <p:bg>
      <p:bgPr>
        <a:solidFill>
          <a:srgbClr val="DFF2F7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88825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6"/>
          <p:cNvSpPr txBox="1">
            <a:spLocks noGrp="1"/>
          </p:cNvSpPr>
          <p:nvPr>
            <p:ph type="body" idx="1"/>
          </p:nvPr>
        </p:nvSpPr>
        <p:spPr>
          <a:xfrm>
            <a:off x="4117656" y="524652"/>
            <a:ext cx="7707600" cy="5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609585" marR="0" lvl="0" indent="-3047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3663"/>
              </a:buClr>
              <a:buSzPts val="2600"/>
              <a:buFont typeface="Salesforce Sans"/>
              <a:buNone/>
              <a:defRPr sz="3467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3663"/>
              </a:buClr>
              <a:buSzPts val="2100"/>
              <a:buFont typeface="Salesforce Sans"/>
              <a:buNone/>
              <a:defRPr sz="28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500"/>
              <a:buFont typeface="Salesforce Sans"/>
              <a:buNone/>
              <a:defRPr sz="20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200"/>
              <a:buFont typeface="Salesforce Sans"/>
              <a:buNone/>
              <a:defRPr sz="1600" b="0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3663"/>
              </a:buClr>
              <a:buSzPts val="1100"/>
              <a:buFont typeface="Salesforce Sans"/>
              <a:buNone/>
              <a:defRPr sz="1467" b="1" i="0" u="none" strike="noStrike" cap="none">
                <a:solidFill>
                  <a:srgbClr val="003663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3657509" marR="0" lvl="5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4267093" marR="0" lvl="6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4876678" marR="0" lvl="7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5486263" marR="0" lvl="8" indent="-304792" algn="ctr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1545E"/>
              </a:buClr>
              <a:buSzPts val="1400"/>
              <a:buFont typeface="Salesforce Sans"/>
              <a:buNone/>
              <a:defRPr sz="1867" b="1" i="0" u="none" strike="noStrike" cap="none" baseline="30000">
                <a:solidFill>
                  <a:srgbClr val="01545E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endParaRPr/>
          </a:p>
        </p:txBody>
      </p:sp>
      <p:pic>
        <p:nvPicPr>
          <p:cNvPr id="506" name="Google Shape;506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612" y="656903"/>
            <a:ext cx="2766864" cy="11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6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297631" y="66270"/>
            <a:ext cx="3090727" cy="83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6101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2641-AC3A-401D-AC34-D31BC6F0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6752-6941-4BAB-9DA7-DE472733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C24B-1826-4DA4-AC95-A71FB819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107B-D3F0-4D2B-8537-3BF0E533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EE25-40C3-4A06-B0C4-2F0E12A2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B674-4D66-414D-8BA9-270A76D7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EB9A-C275-412D-8260-9E5B15F9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9379-D4B8-4AC3-A00E-DE09AED7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1A8A-D543-45FE-921A-D8DFCF9F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2D71-23D1-457F-95A6-D1C0AE4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3B18-933C-462B-BB6E-185DB98E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9073-229C-4F51-BD8E-F93782721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1A6B5-3B60-4933-9B6A-C42F2BA69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C6D7-68BA-42D8-ABE7-166B5E9F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DDCE-485E-4914-A3DB-071074DF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9433-6B05-4D38-810F-916ADA09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CC7E-7581-4FDE-9424-EF46C2DE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6E96-083C-4EA4-8428-C6CB51A9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D6CF-DBE9-4811-A68F-E59B87C5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99AB2-7FCF-4E50-A588-627623DF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25B0D-1461-4453-B0CA-83CCC1CF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E05E4-D573-4179-B71F-CF309EAC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1E44-C9EE-488A-AF7E-EBB525C3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CDC4C-395E-49B7-9324-7D0BCD0D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2195-2960-490D-B726-32E429F6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1A3C6-DF11-4E2C-9EE5-73CF6444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ADC5D-AF32-46EC-84F2-B26A94CF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516BA-3579-43A7-83BE-DE0603C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A4EC1-7BD5-4EDF-857E-72D53A22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AA3B7-5DC3-4B08-ACF3-BFD9138E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8288B-09F2-4280-9249-CF57F46E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F408-FFC5-4EB6-893C-19CE245B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89A4-B7A6-48FD-8019-F5270FB5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B3F5-DA8B-4C59-A35D-0CF3BDD21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8AE8-37F8-430C-9046-742AC948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B809-4F00-4809-B726-9D45C58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EB40F-4BFD-450F-A759-2373DA45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E9C5-6BD0-4FFB-AFD3-03F432F7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EE434-9DDD-45E3-A09E-74BFF0391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079D8-E0F9-4573-B64E-F90D4922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81F6-3BB5-4F20-8A33-7F56454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9FAFC-740E-483C-8E57-47D780B6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04B1B-2175-4D9D-B3D0-4849BB4A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180E8-8007-4CFE-B9CF-32FDD4D1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294FA-D03B-40D1-B476-21F3A6D10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F652-ECB5-418E-A54D-EA21C77A5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C-69B6-42F4-ADFE-F54611CB2C60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7FF67-5B13-41B8-BE45-E2E167DB1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C876-02D9-4ECF-A7BE-735F2C41F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477A-43CD-4B38-92FF-560682608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0" name="Google Shape;570;p86"/>
          <p:cNvSpPr txBox="1"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spcFirstLastPara="1" vert="horz" lIns="0" tIns="0" rIns="0" bIns="0" rtlCol="0" anchor="ctr" anchorCtr="0">
            <a:normAutofit/>
          </a:bodyPr>
          <a:lstStyle/>
          <a:p>
            <a:pPr algn="r"/>
            <a:r>
              <a:rPr lang="en-US" dirty="0">
                <a:latin typeface="Salesforce Sans" panose="020B0505020202020203" pitchFamily="34" charset="77"/>
              </a:rPr>
              <a:t>V2MOM: BuyIt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46F950-79B0-7D43-BA30-E85A3825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Salesforce Sans" panose="020B0505020202020203" pitchFamily="34" charset="77"/>
              </a:rPr>
              <a:t>04/26/2020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409F9-35DF-4F86-AB38-BF2FFEBF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Vision Statement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Google Shape;576;p87"/>
          <p:cNvSpPr txBox="1"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spcFirstLastPara="1" vert="horz" lIns="45667" tIns="45667" rIns="45667" bIns="45667" rtlCol="0" anchor="ctr" anchorCtr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Drive digitalization by bringing concierge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economy in retail industry. Supporting mom and pop stores stay pertinent by transforming current product-centric model to the one which is customer-centric, with the aim to turn data into insight bestowing superior retail experience.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CAFD63-C872-E249-9CEE-200F00E0035A}"/>
              </a:ext>
            </a:extLst>
          </p:cNvPr>
          <p:cNvSpPr/>
          <p:nvPr/>
        </p:nvSpPr>
        <p:spPr>
          <a:xfrm>
            <a:off x="321564" y="440657"/>
            <a:ext cx="96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Salesforce Sans" panose="020B0505020202020203" pitchFamily="34" charset="77"/>
              </a:rPr>
              <a:t>BuyIt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A39BF-9B67-4316-807D-87C1B265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Values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Google Shape;581;p88"/>
          <p:cNvSpPr txBox="1">
            <a:spLocks noGrp="1"/>
          </p:cNvSpPr>
          <p:nvPr>
            <p:ph idx="1"/>
          </p:nvPr>
        </p:nvSpPr>
        <p:spPr>
          <a:xfrm>
            <a:off x="4849198" y="2057400"/>
            <a:ext cx="6377769" cy="5414344"/>
          </a:xfrm>
          <a:prstGeom prst="rect">
            <a:avLst/>
          </a:prstGeom>
        </p:spPr>
        <p:txBody>
          <a:bodyPr spcFirstLastPara="1" vert="horz" lIns="35667" tIns="35667" rIns="35667" bIns="35667" rtlCol="0" anchor="ctr" anchorCtr="0"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  <a:cs typeface="Arial"/>
                <a:sym typeface="Arial"/>
              </a:rPr>
              <a:t>Commitment towards customers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 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rial"/>
                <a:cs typeface="Arial"/>
                <a:sym typeface="Arial"/>
              </a:rPr>
              <a:t>Establish a customer service culture by valuing their needs first.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  <a:cs typeface="Arial"/>
                <a:sym typeface="Arial"/>
              </a:rPr>
              <a:t>Value-added partnership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 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cs typeface="Arial"/>
                <a:sym typeface="Salesforce Sans Light"/>
              </a:rPr>
              <a:t>Individuals that work in collaboration to empower each other resulting in stronger and reliable customer satisfaction than what they can produce alone.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  <a:cs typeface="Arial"/>
                <a:sym typeface="Arial"/>
              </a:rPr>
              <a:t>Courage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cs typeface="Arial"/>
                <a:sym typeface="Arial"/>
              </a:rPr>
              <a:t>A culture of courage that recognizes talent and encourages accountability and responsibility in bringing the product live.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Open- mindedness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cs typeface="Arial"/>
                <a:sym typeface="Arial"/>
              </a:rPr>
              <a:t>Encouraging diversity and out of the box thinking at workplace to help solve difficult problems in more creative way.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Helvetica" pitchFamily="2" charset="0"/>
              <a:ea typeface="Arial"/>
              <a:cs typeface="Arial"/>
              <a:sym typeface="Arial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Helvetica" pitchFamily="2" charset="0"/>
              <a:cs typeface="Arial"/>
              <a:sym typeface="Arial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Helvetica" pitchFamily="2" charset="0"/>
              <a:ea typeface="Arial"/>
              <a:cs typeface="Arial"/>
              <a:sym typeface="Arial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Helvetica" pitchFamily="2" charset="0"/>
              <a:ea typeface="Arial"/>
              <a:cs typeface="Arial"/>
              <a:sym typeface="Arial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Helvetica" pitchFamily="2" charset="0"/>
              <a:ea typeface="Arial"/>
              <a:cs typeface="Arial"/>
              <a:sym typeface="Arial"/>
            </a:endParaRPr>
          </a:p>
          <a:p>
            <a:pPr marL="0" lvl="1" indent="0">
              <a:spcBef>
                <a:spcPts val="1067"/>
              </a:spcBef>
              <a:buClr>
                <a:srgbClr val="000000"/>
              </a:buClr>
              <a:buSzPts val="1100"/>
              <a:buNone/>
            </a:pPr>
            <a:endParaRPr lang="en-US" sz="19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  <a:sym typeface="Salesforce Sans Light"/>
            </a:endParaRPr>
          </a:p>
          <a:p>
            <a:pPr marL="0" lvl="1" indent="0"/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FA80-4EE0-4F4D-B2EB-DDEDC898B4DD}"/>
              </a:ext>
            </a:extLst>
          </p:cNvPr>
          <p:cNvSpPr txBox="1"/>
          <p:nvPr/>
        </p:nvSpPr>
        <p:spPr>
          <a:xfrm>
            <a:off x="321564" y="440657"/>
            <a:ext cx="197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Salesforce Sans" panose="020B0505020202020203" pitchFamily="34" charset="77"/>
              </a:rPr>
              <a:t>BuyIt</a:t>
            </a:r>
            <a:endParaRPr lang="en-US" sz="2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CC54-3766-4D98-A1D8-1CF482AE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Methods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Google Shape;586;p89"/>
          <p:cNvSpPr txBox="1">
            <a:spLocks noGrp="1"/>
          </p:cNvSpPr>
          <p:nvPr>
            <p:ph idx="1"/>
          </p:nvPr>
        </p:nvSpPr>
        <p:spPr>
          <a:xfrm>
            <a:off x="4976031" y="728884"/>
            <a:ext cx="6377769" cy="4930246"/>
          </a:xfrm>
          <a:prstGeom prst="rect">
            <a:avLst/>
          </a:prstGeom>
        </p:spPr>
        <p:txBody>
          <a:bodyPr spcFirstLastPara="1" vert="horz" lIns="35667" tIns="35667" rIns="35667" bIns="35667" rtlCol="0" anchor="ctr" anchorCtr="0"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Digitalization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Software solutions providing a platform to individual customers and retail shop owners to buy and sell grocery digitally.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Build user- friendly and scalable applications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The applications should be convenient and easy to use by end users.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Unmatched quality  and services 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Providing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excellence by giving customers needs a highest priority.</a:t>
            </a:r>
          </a:p>
          <a:p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Sustainable Collaboration 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Build  a trustworthy partnership with local wholesale market owners,  big and small e-commerce and retail stores like bodega, country stores.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Helvetica" pitchFamily="2" charset="0"/>
              <a:sym typeface="Salesforce Sans Light"/>
            </a:endParaRPr>
          </a:p>
          <a:p>
            <a:pPr marL="0" lvl="1" indent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7D3B3-FAAD-5246-B387-168D07459A54}"/>
              </a:ext>
            </a:extLst>
          </p:cNvPr>
          <p:cNvSpPr txBox="1"/>
          <p:nvPr/>
        </p:nvSpPr>
        <p:spPr>
          <a:xfrm>
            <a:off x="321564" y="440657"/>
            <a:ext cx="137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Salesforce Sans" panose="020B0505020202020203" pitchFamily="34" charset="77"/>
              </a:rPr>
              <a:t>BuyIt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2FF2B-3F0E-4485-8735-C262905E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Obstacles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Google Shape;591;p90"/>
          <p:cNvSpPr txBox="1">
            <a:spLocks noGrp="1"/>
          </p:cNvSpPr>
          <p:nvPr>
            <p:ph idx="1"/>
          </p:nvPr>
        </p:nvSpPr>
        <p:spPr>
          <a:xfrm>
            <a:off x="4849198" y="963877"/>
            <a:ext cx="6504602" cy="5196893"/>
          </a:xfrm>
          <a:prstGeom prst="rect">
            <a:avLst/>
          </a:prstGeom>
        </p:spPr>
        <p:txBody>
          <a:bodyPr spcFirstLastPara="1" vert="horz" lIns="35667" tIns="35667" rIns="35667" bIns="35667" rtlCol="0" anchor="ctr" anchorCtr="0">
            <a:normAutofit lnSpcReduction="1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Mindset shift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Every big  radical technology change requires open-minded welcome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sym typeface="Salesforce Sans Light"/>
              </a:rPr>
              <a:t>. It requires efforts to make people believe in the innovation that  we are wanting to bring.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Local laws and bureaucracy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As every geographical entity has its own set of unique constrains and challenges. Which we need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to address.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Helvetica" pitchFamily="2" charset="0"/>
              <a:sym typeface="Salesforce Sans Light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Credit risk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Since retail market works on credit, chances of credit default is a risk.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sym typeface="Salesforce Sans Ligh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Technical complexities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The technology should cater all the possible use cases.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Domain knowledge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Building end-to-end business solution requires detailed knowledge of retail industry.</a:t>
            </a:r>
          </a:p>
          <a:p>
            <a:endParaRPr lang="en-US" sz="1900" dirty="0">
              <a:solidFill>
                <a:schemeClr val="accent1">
                  <a:lumMod val="75000"/>
                </a:schemeClr>
              </a:solidFill>
              <a:latin typeface="Helvetica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66CEB-8E67-B647-8D7C-519EF9ED643C}"/>
              </a:ext>
            </a:extLst>
          </p:cNvPr>
          <p:cNvSpPr/>
          <p:nvPr/>
        </p:nvSpPr>
        <p:spPr>
          <a:xfrm>
            <a:off x="321563" y="440657"/>
            <a:ext cx="96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Salesforce Sans" panose="020B0505020202020203" pitchFamily="34" charset="77"/>
              </a:rPr>
              <a:t>BuyIt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59D7-4E67-447B-A1C1-750D5D25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Measures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Google Shape;596;p91"/>
          <p:cNvSpPr txBox="1"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spcFirstLastPara="1" vert="horz" lIns="35667" tIns="35667" rIns="35667" bIns="35667" rtlCol="0" anchor="ctr" anchorCtr="0"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Scalable prototype ready and working.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Helvetica" pitchFamily="2" charset="0"/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Buying and selling grocery is now a one- click retail.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Trailblazer  and market leader in retail industry.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1FF86-85C0-E245-8D89-DCE28F2330AB}"/>
              </a:ext>
            </a:extLst>
          </p:cNvPr>
          <p:cNvSpPr/>
          <p:nvPr/>
        </p:nvSpPr>
        <p:spPr>
          <a:xfrm>
            <a:off x="321564" y="440657"/>
            <a:ext cx="96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Salesforce Sans" panose="020B0505020202020203" pitchFamily="34" charset="77"/>
              </a:rPr>
              <a:t>BuyIt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347</Words>
  <Application>Microsoft Macintosh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Salesforce Sans</vt:lpstr>
      <vt:lpstr>Salesforce Sans Light</vt:lpstr>
      <vt:lpstr>Office Theme</vt:lpstr>
      <vt:lpstr>V2MOM: BuyIt</vt:lpstr>
      <vt:lpstr>Vision Statement</vt:lpstr>
      <vt:lpstr>Values</vt:lpstr>
      <vt:lpstr>Methods</vt:lpstr>
      <vt:lpstr>Obstacles</vt:lpstr>
      <vt:lpstr>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V2MOM: &lt;insert Product/Company name&gt;</dc:title>
  <dc:creator>Mohanbir S Sawhney</dc:creator>
  <cp:lastModifiedBy>A J</cp:lastModifiedBy>
  <cp:revision>94</cp:revision>
  <dcterms:created xsi:type="dcterms:W3CDTF">2019-06-21T18:11:41Z</dcterms:created>
  <dcterms:modified xsi:type="dcterms:W3CDTF">2020-10-07T08:35:39Z</dcterms:modified>
</cp:coreProperties>
</file>