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6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91440" y="-9144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BRAIN Stroke Prediction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Stroke is a leading cause of disability and death worldwide. BRAIN, a cutting-edge machine learning model, aims to revolutionize early stroke detection and prevention. By harnessing the power of data-driven analytics, this innovative approach can help save lives and improve patient outcomes.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B796B-DD7C-5B89-ECA0-CAD106F1ACD4}"/>
              </a:ext>
            </a:extLst>
          </p:cNvPr>
          <p:cNvSpPr txBox="1"/>
          <p:nvPr/>
        </p:nvSpPr>
        <p:spPr>
          <a:xfrm>
            <a:off x="10500469" y="7298025"/>
            <a:ext cx="389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PRESENTED BY: SHARADA PUJARI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36062"/>
            <a:ext cx="88500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Overview of Stroke and its Impact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9372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2219206" y="497895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01360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Stroke Prevalence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49402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Stroke affects millions of people globally, with significant health and economic consequences.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9372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5788104" y="497895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013603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Risk Factors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49402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Factors like high blood pressure, diabetes, and unhealthy lifestyle choices can increase the risk of stroke.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9372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9382363" y="4978956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01360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Devastating Consequences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120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Strokes can lead to long-term disabilities, impaired mobility, cognitive decline, and reduced quality of life.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51525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16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65953" y="2856667"/>
            <a:ext cx="8127802" cy="5854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3688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Importance of Early Stroke Detection</a:t>
            </a:r>
            <a:endParaRPr lang="en-US" sz="3688" dirty="0"/>
          </a:p>
        </p:txBody>
      </p:sp>
      <p:sp>
        <p:nvSpPr>
          <p:cNvPr id="6" name="Shape 3"/>
          <p:cNvSpPr/>
          <p:nvPr/>
        </p:nvSpPr>
        <p:spPr>
          <a:xfrm>
            <a:off x="7296388" y="3723084"/>
            <a:ext cx="37386" cy="3993356"/>
          </a:xfrm>
          <a:prstGeom prst="rect">
            <a:avLst/>
          </a:prstGeom>
          <a:solidFill>
            <a:srgbClr val="304781"/>
          </a:solidFill>
          <a:ln/>
        </p:spPr>
      </p:sp>
      <p:sp>
        <p:nvSpPr>
          <p:cNvPr id="7" name="Shape 4"/>
          <p:cNvSpPr/>
          <p:nvPr/>
        </p:nvSpPr>
        <p:spPr>
          <a:xfrm>
            <a:off x="6448782" y="4061460"/>
            <a:ext cx="655558" cy="37386"/>
          </a:xfrm>
          <a:prstGeom prst="rect">
            <a:avLst/>
          </a:prstGeom>
          <a:solidFill>
            <a:srgbClr val="304781"/>
          </a:solidFill>
          <a:ln/>
        </p:spPr>
      </p:sp>
      <p:sp>
        <p:nvSpPr>
          <p:cNvPr id="8" name="Shape 5"/>
          <p:cNvSpPr/>
          <p:nvPr/>
        </p:nvSpPr>
        <p:spPr>
          <a:xfrm>
            <a:off x="7104340" y="3869412"/>
            <a:ext cx="421481" cy="421481"/>
          </a:xfrm>
          <a:prstGeom prst="roundRect">
            <a:avLst>
              <a:gd name="adj" fmla="val 26668"/>
            </a:avLst>
          </a:prstGeom>
          <a:solidFill>
            <a:srgbClr val="404145"/>
          </a:solidFill>
          <a:ln/>
        </p:spPr>
      </p:sp>
      <p:sp>
        <p:nvSpPr>
          <p:cNvPr id="9" name="Text 6"/>
          <p:cNvSpPr/>
          <p:nvPr/>
        </p:nvSpPr>
        <p:spPr>
          <a:xfrm>
            <a:off x="7257098" y="3904536"/>
            <a:ext cx="115848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13" dirty="0"/>
          </a:p>
        </p:txBody>
      </p:sp>
      <p:sp>
        <p:nvSpPr>
          <p:cNvPr id="10" name="Text 7"/>
          <p:cNvSpPr/>
          <p:nvPr/>
        </p:nvSpPr>
        <p:spPr>
          <a:xfrm>
            <a:off x="3943231" y="3910370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5"/>
              </a:lnSpc>
              <a:buNone/>
            </a:pPr>
            <a:r>
              <a:rPr lang="en-US" sz="1844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Rapid Response</a:t>
            </a:r>
            <a:endParaRPr lang="en-US" sz="1844" dirty="0"/>
          </a:p>
        </p:txBody>
      </p:sp>
      <p:sp>
        <p:nvSpPr>
          <p:cNvPr id="11" name="Text 8"/>
          <p:cNvSpPr/>
          <p:nvPr/>
        </p:nvSpPr>
        <p:spPr>
          <a:xfrm>
            <a:off x="2865953" y="4315420"/>
            <a:ext cx="3418880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147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detection enables prompt medical intervention, which is crucial for minimizing damage and improving patient outcomes.</a:t>
            </a:r>
            <a:endParaRPr lang="en-US" sz="1475" dirty="0"/>
          </a:p>
        </p:txBody>
      </p:sp>
      <p:sp>
        <p:nvSpPr>
          <p:cNvPr id="12" name="Shape 9"/>
          <p:cNvSpPr/>
          <p:nvPr/>
        </p:nvSpPr>
        <p:spPr>
          <a:xfrm>
            <a:off x="7525822" y="4998006"/>
            <a:ext cx="655558" cy="37386"/>
          </a:xfrm>
          <a:prstGeom prst="rect">
            <a:avLst/>
          </a:prstGeom>
          <a:solidFill>
            <a:srgbClr val="304781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4340" y="4805958"/>
            <a:ext cx="421481" cy="421481"/>
          </a:xfrm>
          <a:prstGeom prst="roundRect">
            <a:avLst>
              <a:gd name="adj" fmla="val 26668"/>
            </a:avLst>
          </a:prstGeom>
          <a:solidFill>
            <a:srgbClr val="404145"/>
          </a:solidFill>
          <a:ln/>
        </p:spPr>
      </p:sp>
      <p:sp>
        <p:nvSpPr>
          <p:cNvPr id="14" name="Text 11"/>
          <p:cNvSpPr/>
          <p:nvPr/>
        </p:nvSpPr>
        <p:spPr>
          <a:xfrm>
            <a:off x="7237452" y="4841081"/>
            <a:ext cx="155138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13" dirty="0"/>
          </a:p>
        </p:txBody>
      </p:sp>
      <p:sp>
        <p:nvSpPr>
          <p:cNvPr id="15" name="Text 12"/>
          <p:cNvSpPr/>
          <p:nvPr/>
        </p:nvSpPr>
        <p:spPr>
          <a:xfrm>
            <a:off x="8345329" y="4846915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4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Preventive Measures</a:t>
            </a:r>
            <a:endParaRPr lang="en-US" sz="1844" dirty="0"/>
          </a:p>
        </p:txBody>
      </p:sp>
      <p:sp>
        <p:nvSpPr>
          <p:cNvPr id="16" name="Text 13"/>
          <p:cNvSpPr/>
          <p:nvPr/>
        </p:nvSpPr>
        <p:spPr>
          <a:xfrm>
            <a:off x="8345329" y="5251966"/>
            <a:ext cx="3418999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early warning signs, individuals can take proactive steps to address underlying health conditions and reduce stroke risk.</a:t>
            </a:r>
            <a:endParaRPr lang="en-US" sz="1475" dirty="0"/>
          </a:p>
        </p:txBody>
      </p:sp>
      <p:sp>
        <p:nvSpPr>
          <p:cNvPr id="17" name="Shape 14"/>
          <p:cNvSpPr/>
          <p:nvPr/>
        </p:nvSpPr>
        <p:spPr>
          <a:xfrm>
            <a:off x="6448782" y="6226612"/>
            <a:ext cx="655558" cy="37386"/>
          </a:xfrm>
          <a:prstGeom prst="rect">
            <a:avLst/>
          </a:prstGeom>
          <a:solidFill>
            <a:srgbClr val="304781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4340" y="6034564"/>
            <a:ext cx="421481" cy="421481"/>
          </a:xfrm>
          <a:prstGeom prst="roundRect">
            <a:avLst>
              <a:gd name="adj" fmla="val 26668"/>
            </a:avLst>
          </a:prstGeom>
          <a:solidFill>
            <a:srgbClr val="404145"/>
          </a:solidFill>
          <a:ln/>
        </p:spPr>
      </p:sp>
      <p:sp>
        <p:nvSpPr>
          <p:cNvPr id="19" name="Text 16"/>
          <p:cNvSpPr/>
          <p:nvPr/>
        </p:nvSpPr>
        <p:spPr>
          <a:xfrm>
            <a:off x="7239238" y="6069687"/>
            <a:ext cx="151686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6"/>
              </a:lnSpc>
              <a:buNone/>
            </a:pPr>
            <a:r>
              <a:rPr lang="en-US" sz="2213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13" dirty="0"/>
          </a:p>
        </p:txBody>
      </p:sp>
      <p:sp>
        <p:nvSpPr>
          <p:cNvPr id="20" name="Text 17"/>
          <p:cNvSpPr/>
          <p:nvPr/>
        </p:nvSpPr>
        <p:spPr>
          <a:xfrm>
            <a:off x="3943231" y="6075521"/>
            <a:ext cx="2341602" cy="292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5"/>
              </a:lnSpc>
              <a:buNone/>
            </a:pPr>
            <a:r>
              <a:rPr lang="en-US" sz="1844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Saved Lives</a:t>
            </a:r>
            <a:endParaRPr lang="en-US" sz="1844" dirty="0"/>
          </a:p>
        </p:txBody>
      </p:sp>
      <p:sp>
        <p:nvSpPr>
          <p:cNvPr id="21" name="Text 18"/>
          <p:cNvSpPr/>
          <p:nvPr/>
        </p:nvSpPr>
        <p:spPr>
          <a:xfrm>
            <a:off x="2865953" y="6480572"/>
            <a:ext cx="3418880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147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Timely detection and treatment can significantly increase the chances of survival and recovery for stroke patients.</a:t>
            </a:r>
            <a:endParaRPr lang="en-US" sz="1475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65634"/>
            <a:ext cx="89436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0434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6265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Data Sources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1069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BRAIN gathers information from a variety of medical records, patient histories, and lifestyle factors to create a robust dataset for analysis.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0434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626519"/>
            <a:ext cx="45000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Cleansing and Normalization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10693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team ensures data quality by addressing missing values, eliminating inconsistencies, and standardizing the format to prepare the data for model training.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195054"/>
            <a:ext cx="3003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Enginnering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67547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Derive new features from the raw data that can improve the model's predictive power, such as risk factor combinations.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950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Splliting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67547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Divide the dataset into training, validation, and testing sets to properly evaluate the performance of the machine learning models.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2205633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121920" y="121920"/>
            <a:ext cx="1223248" cy="152400"/>
          </a:xfrm>
          <a:prstGeom prst="roundRect">
            <a:avLst>
              <a:gd name="adj" fmla="val 36000"/>
            </a:avLst>
          </a:prstGeom>
          <a:solidFill>
            <a:srgbClr val="FED7D7"/>
          </a:solidFill>
          <a:ln/>
        </p:spPr>
      </p:sp>
      <p:sp>
        <p:nvSpPr>
          <p:cNvPr id="8" name="Text 4"/>
          <p:cNvSpPr/>
          <p:nvPr/>
        </p:nvSpPr>
        <p:spPr>
          <a:xfrm>
            <a:off x="182880" y="143232"/>
            <a:ext cx="1101328" cy="109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64"/>
              </a:lnSpc>
              <a:buNone/>
            </a:pPr>
            <a:r>
              <a:rPr lang="en-US" sz="720" dirty="0">
                <a:solidFill>
                  <a:srgbClr val="822727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 Error uploading image.</a:t>
            </a:r>
            <a:endParaRPr lang="en-US" sz="72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147042"/>
            <a:ext cx="91440" cy="914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124438" y="2692122"/>
            <a:ext cx="7836575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Selection and Model Training</a:t>
            </a:r>
            <a:endParaRPr lang="en-US" sz="3473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438" y="3508177"/>
            <a:ext cx="882253" cy="141160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271367" y="3684627"/>
            <a:ext cx="2373392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Identify Key Indicators</a:t>
            </a:r>
            <a:endParaRPr lang="en-US" sz="1737" dirty="0"/>
          </a:p>
        </p:txBody>
      </p:sp>
      <p:sp>
        <p:nvSpPr>
          <p:cNvPr id="13" name="Text 7"/>
          <p:cNvSpPr/>
          <p:nvPr/>
        </p:nvSpPr>
        <p:spPr>
          <a:xfrm>
            <a:off x="4271367" y="4066222"/>
            <a:ext cx="7234476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BRAIN's feature selection process identifies the most influential factors that contribute to stroke risk, such as age, blood pressure, and lifestyle habits.</a:t>
            </a:r>
            <a:endParaRPr lang="en-US" sz="1389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438" y="4919782"/>
            <a:ext cx="882253" cy="141160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271367" y="5096232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Optimization</a:t>
            </a:r>
            <a:endParaRPr lang="en-US" sz="1737" dirty="0"/>
          </a:p>
        </p:txBody>
      </p:sp>
      <p:sp>
        <p:nvSpPr>
          <p:cNvPr id="16" name="Text 9"/>
          <p:cNvSpPr/>
          <p:nvPr/>
        </p:nvSpPr>
        <p:spPr>
          <a:xfrm>
            <a:off x="4271367" y="5477828"/>
            <a:ext cx="7234476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team fine-tunes the machine learning algorithms, adjusting hyperparameters and testing various model architectures to achieve the highest predictive accuracy.</a:t>
            </a:r>
            <a:endParaRPr lang="en-US" sz="1389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438" y="6331387"/>
            <a:ext cx="882253" cy="141160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271367" y="6507837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Robust Training</a:t>
            </a:r>
            <a:endParaRPr lang="en-US" sz="1737" dirty="0"/>
          </a:p>
        </p:txBody>
      </p:sp>
      <p:sp>
        <p:nvSpPr>
          <p:cNvPr id="19" name="Text 11"/>
          <p:cNvSpPr/>
          <p:nvPr/>
        </p:nvSpPr>
        <p:spPr>
          <a:xfrm>
            <a:off x="4271367" y="6889433"/>
            <a:ext cx="7234476" cy="564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BRAIN is trained on a diverse dataset to ensure the model's ability to generalize and provide accurate predictions for a wide range of patients.</a:t>
            </a:r>
            <a:endParaRPr lang="en-US" sz="1389" dirty="0"/>
          </a:p>
        </p:txBody>
      </p:sp>
      <p:pic>
        <p:nvPicPr>
          <p:cNvPr id="20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781062" y="524947"/>
            <a:ext cx="7422833" cy="5966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98"/>
              </a:lnSpc>
              <a:buNone/>
            </a:pPr>
            <a:r>
              <a:rPr lang="en-US" sz="375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Evaluation and Validation</a:t>
            </a:r>
            <a:endParaRPr lang="en-US" sz="375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62" y="1503283"/>
            <a:ext cx="477203" cy="47720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81062" y="2171343"/>
            <a:ext cx="2386370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87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Accuracy</a:t>
            </a:r>
            <a:endParaRPr lang="en-US" sz="1879" dirty="0"/>
          </a:p>
        </p:txBody>
      </p:sp>
      <p:sp>
        <p:nvSpPr>
          <p:cNvPr id="7" name="Text 4"/>
          <p:cNvSpPr/>
          <p:nvPr/>
        </p:nvSpPr>
        <p:spPr>
          <a:xfrm>
            <a:off x="2781062" y="2584133"/>
            <a:ext cx="4390906" cy="915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5"/>
              </a:lnSpc>
              <a:buNone/>
            </a:pPr>
            <a:r>
              <a:rPr lang="en-US" sz="150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BRAIN's predictive models are rigorously tested and validated to ensure they achieve high accuracy in identifying stroke risk.</a:t>
            </a:r>
            <a:endParaRPr lang="en-US" sz="1503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313" y="1503283"/>
            <a:ext cx="477203" cy="47720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58313" y="2171343"/>
            <a:ext cx="2386370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87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Sensitivity</a:t>
            </a:r>
            <a:endParaRPr lang="en-US" sz="1879" dirty="0"/>
          </a:p>
        </p:txBody>
      </p:sp>
      <p:sp>
        <p:nvSpPr>
          <p:cNvPr id="10" name="Text 6"/>
          <p:cNvSpPr/>
          <p:nvPr/>
        </p:nvSpPr>
        <p:spPr>
          <a:xfrm>
            <a:off x="7458313" y="2584133"/>
            <a:ext cx="4390906" cy="915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5"/>
              </a:lnSpc>
              <a:buNone/>
            </a:pPr>
            <a:r>
              <a:rPr lang="en-US" sz="150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model's ability to correctly identify individuals at risk of stroke is a critical measure of its performance.</a:t>
            </a:r>
            <a:endParaRPr lang="en-US" sz="1503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062" y="3714631"/>
            <a:ext cx="3701534" cy="34724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781062" y="7401758"/>
            <a:ext cx="9068157" cy="305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5"/>
              </a:lnSpc>
              <a:buNone/>
            </a:pPr>
            <a:endParaRPr lang="en-US" sz="1503" dirty="0"/>
          </a:p>
        </p:txBody>
      </p:sp>
      <p:pic>
        <p:nvPicPr>
          <p:cNvPr id="13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088588"/>
            <a:ext cx="10554414" cy="2567107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905607"/>
            <a:ext cx="10554414" cy="22077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644663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35079"/>
            <a:ext cx="87569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773793"/>
            <a:ext cx="10554414" cy="20587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191464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Outcomes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1914644"/>
            <a:ext cx="482905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BRAIN's stroke prediction model has the potential to significantly enhance early detection and enable more effective preventive interventions, ultimately leading to better health outcomes for patients.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9733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Expanded Applications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973354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versatile nature of BRAIN's machine learning approach can be adapted to address other critical health challenges, expanding the model's impact beyond stroke prevention.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535811"/>
            <a:ext cx="10554414" cy="20587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567666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 Innovation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676662"/>
            <a:ext cx="482905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Researchers are committed to ongoing refinements and advancements, incorporating the latest medical research and technological breakthroughs to ensure BRAIN remains at the forefront of stroke prediction and prevention.</a:t>
            </a:r>
            <a:endParaRPr lang="en-US" sz="1750" dirty="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538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Inter, sans-serif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919172318974</cp:lastModifiedBy>
  <cp:revision>2</cp:revision>
  <dcterms:created xsi:type="dcterms:W3CDTF">2024-04-26T08:50:30Z</dcterms:created>
  <dcterms:modified xsi:type="dcterms:W3CDTF">2024-06-06T13:52:13Z</dcterms:modified>
</cp:coreProperties>
</file>