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5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Users\Admin\Desktop\01.jpg"/>
          <p:cNvPicPr>
            <a:picLocks noChangeAspect="1" noChangeArrowheads="1"/>
          </p:cNvPicPr>
          <p:nvPr userDrawn="1"/>
        </p:nvPicPr>
        <p:blipFill>
          <a:blip r:embed="rId2"/>
          <a:srcRect/>
          <a:stretch>
            <a:fillRect/>
          </a:stretch>
        </p:blipFill>
        <p:spPr bwMode="auto">
          <a:xfrm>
            <a:off x="0" y="1"/>
            <a:ext cx="9177338" cy="6858000"/>
          </a:xfrm>
          <a:prstGeom prst="rect">
            <a:avLst/>
          </a:prstGeom>
          <a:noFill/>
        </p:spPr>
      </p:pic>
      <p:sp>
        <p:nvSpPr>
          <p:cNvPr id="3" name="Subtitle 2"/>
          <p:cNvSpPr>
            <a:spLocks noGrp="1"/>
          </p:cNvSpPr>
          <p:nvPr>
            <p:ph type="subTitle" idx="1" hasCustomPrompt="1"/>
          </p:nvPr>
        </p:nvSpPr>
        <p:spPr>
          <a:xfrm>
            <a:off x="2857500" y="3886200"/>
            <a:ext cx="3429000" cy="685800"/>
          </a:xfrm>
          <a:prstGeom prst="rect">
            <a:avLst/>
          </a:prstGeom>
        </p:spPr>
        <p:txBody>
          <a:bodyPr/>
          <a:lstStyle>
            <a:lvl1pPr marL="0" indent="0" algn="ctr">
              <a:buNone/>
              <a:defRPr b="1">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Key To Success </a:t>
            </a:r>
            <a:endParaRPr lang="en-US" dirty="0"/>
          </a:p>
        </p:txBody>
      </p:sp>
      <p:sp>
        <p:nvSpPr>
          <p:cNvPr id="4" name="Date Placeholder 3"/>
          <p:cNvSpPr>
            <a:spLocks noGrp="1"/>
          </p:cNvSpPr>
          <p:nvPr>
            <p:ph type="dt" sz="half" idx="10"/>
          </p:nvPr>
        </p:nvSpPr>
        <p:spPr/>
        <p:txBody>
          <a:bodyPr/>
          <a:lstStyle/>
          <a:p>
            <a:fld id="{8BC5A686-8436-4F83-BD81-F62DAB78AEF4}"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3"/>
          <a:stretch>
            <a:fillRect/>
          </a:stretch>
        </p:blipFill>
        <p:spPr>
          <a:xfrm>
            <a:off x="2377440" y="2514600"/>
            <a:ext cx="438912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5A686-8436-4F83-BD81-F62DAB78AEF4}"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0400" y="2971800"/>
            <a:ext cx="2743200" cy="838200"/>
          </a:xfrm>
          <a:prstGeom prst="rect">
            <a:avLst/>
          </a:prstGeom>
        </p:spPr>
        <p:txBody>
          <a:bodyPr/>
          <a:lstStyle>
            <a:lvl1pPr>
              <a:defRPr>
                <a:solidFill>
                  <a:srgbClr val="FF0000"/>
                </a:solidFill>
              </a:defRPr>
            </a:lvl1pPr>
          </a:lstStyle>
          <a:p>
            <a:r>
              <a:rPr lang="en-US" dirty="0" smtClean="0"/>
              <a:t>Thank You</a:t>
            </a:r>
            <a:endParaRPr lang="en-US" dirty="0"/>
          </a:p>
        </p:txBody>
      </p:sp>
      <p:sp>
        <p:nvSpPr>
          <p:cNvPr id="3" name="Date Placeholder 2"/>
          <p:cNvSpPr>
            <a:spLocks noGrp="1"/>
          </p:cNvSpPr>
          <p:nvPr>
            <p:ph type="dt" sz="half" idx="10"/>
          </p:nvPr>
        </p:nvSpPr>
        <p:spPr/>
        <p:txBody>
          <a:bodyPr/>
          <a:lstStyle/>
          <a:p>
            <a:fld id="{8BC5A686-8436-4F83-BD81-F62DAB78AEF4}" type="datetimeFigureOut">
              <a:rPr lang="en-US" smtClean="0"/>
              <a:pPr/>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01.jpg"/>
          <p:cNvPicPr>
            <a:picLocks noChangeAspect="1"/>
          </p:cNvPicPr>
          <p:nvPr userDrawn="1"/>
        </p:nvPicPr>
        <p:blipFill>
          <a:blip r:embed="rId5"/>
          <a:stretch>
            <a:fillRect/>
          </a:stretch>
        </p:blipFill>
        <p:spPr>
          <a:xfrm>
            <a:off x="0" y="0"/>
            <a:ext cx="1143000" cy="68580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5A686-8436-4F83-BD81-F62DAB78AEF4}" type="datetimeFigureOut">
              <a:rPr lang="en-US" smtClean="0"/>
              <a:pPr/>
              <a:t>9/1/2016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6"/>
          <a:stretch>
            <a:fillRect/>
          </a:stretch>
        </p:blipFill>
        <p:spPr>
          <a:xfrm>
            <a:off x="3505200" y="195262"/>
            <a:ext cx="2057400" cy="6429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371600" y="1066800"/>
            <a:ext cx="7543800" cy="1066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OBJECT ORIENTED PROGRAMMING</a:t>
            </a:r>
          </a:p>
        </p:txBody>
      </p:sp>
      <p:sp>
        <p:nvSpPr>
          <p:cNvPr id="5" name="Content Placeholder 15"/>
          <p:cNvSpPr>
            <a:spLocks noGrp="1"/>
          </p:cNvSpPr>
          <p:nvPr>
            <p:ph idx="4294967295"/>
          </p:nvPr>
        </p:nvSpPr>
        <p:spPr>
          <a:xfrm>
            <a:off x="1371600" y="2133600"/>
            <a:ext cx="7543800" cy="3581400"/>
          </a:xfrm>
          <a:prstGeom prst="rect">
            <a:avLst/>
          </a:prstGeom>
        </p:spPr>
        <p:txBody>
          <a:bodyPr/>
          <a:lstStyle/>
          <a:p>
            <a:pPr marL="341313" indent="-341313">
              <a:lnSpc>
                <a:spcPct val="9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u="sng" dirty="0" smtClean="0">
                <a:solidFill>
                  <a:srgbClr val="7030A0"/>
                </a:solidFill>
                <a:latin typeface="Calibri" pitchFamily="34" charset="0"/>
                <a:ea typeface="+mj-ea"/>
                <a:cs typeface="+mj-cs"/>
              </a:rPr>
              <a:t>ADVANTAGES:</a:t>
            </a:r>
          </a:p>
          <a:p>
            <a:pPr marL="341313" indent="-341313">
              <a:lnSpc>
                <a:spcPct val="9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a:p>
            <a:pPr marL="741363" lvl="1" indent="-284163">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Modularity</a:t>
            </a:r>
          </a:p>
          <a:p>
            <a:pPr marL="741363" lvl="1" indent="-284163">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741363" lvl="1" indent="-284163">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Code re-use</a:t>
            </a:r>
          </a:p>
          <a:p>
            <a:pPr marL="741363" lvl="1" indent="-284163">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741363" lvl="1" indent="-284163">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err="1" smtClean="0"/>
              <a:t>Plugability</a:t>
            </a: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143000" y="1066800"/>
            <a:ext cx="7696200" cy="1066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OBJECT ORIENTED PROGRAMMING</a:t>
            </a:r>
          </a:p>
        </p:txBody>
      </p:sp>
      <p:sp>
        <p:nvSpPr>
          <p:cNvPr id="5" name="Content Placeholder 15"/>
          <p:cNvSpPr>
            <a:spLocks noGrp="1"/>
          </p:cNvSpPr>
          <p:nvPr>
            <p:ph idx="4294967295"/>
          </p:nvPr>
        </p:nvSpPr>
        <p:spPr>
          <a:xfrm>
            <a:off x="1143000" y="2133599"/>
            <a:ext cx="7696200" cy="4243573"/>
          </a:xfrm>
          <a:prstGeom prst="rect">
            <a:avLst/>
          </a:prstGeom>
        </p:spPr>
        <p:txBody>
          <a:bodyPr/>
          <a:lstStyle/>
          <a:p>
            <a:pPr marL="341313" indent="-341313" algn="jus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u="sng" dirty="0" smtClean="0">
                <a:solidFill>
                  <a:srgbClr val="7030A0"/>
                </a:solidFill>
                <a:latin typeface="Calibri" pitchFamily="34" charset="0"/>
                <a:ea typeface="+mj-ea"/>
                <a:cs typeface="+mj-cs"/>
              </a:rPr>
              <a:t>SYNTAX-1 FOR DEFINING AN OBJECT: </a:t>
            </a:r>
          </a:p>
          <a:p>
            <a:pPr marL="341313" indent="-341313" algn="jus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u="sng" dirty="0" smtClean="0">
              <a:solidFill>
                <a:srgbClr val="7030A0"/>
              </a:solidFill>
              <a:latin typeface="Calibri" pitchFamily="34" charset="0"/>
              <a:ea typeface="+mj-ea"/>
              <a:cs typeface="+mj-cs"/>
            </a:endParaRPr>
          </a:p>
          <a:p>
            <a:pPr marL="341313" indent="-339725" algn="just">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t>		</a:t>
            </a:r>
            <a:r>
              <a:rPr lang="en-US" sz="2000" dirty="0" smtClean="0">
                <a:latin typeface="Calibri" pitchFamily="34" charset="0"/>
              </a:rPr>
              <a:t>&lt;</a:t>
            </a:r>
            <a:r>
              <a:rPr lang="en-US" sz="2000" dirty="0" err="1" smtClean="0">
                <a:latin typeface="Calibri" pitchFamily="34" charset="0"/>
              </a:rPr>
              <a:t>Clsname</a:t>
            </a:r>
            <a:r>
              <a:rPr lang="en-US" sz="2000" dirty="0" smtClean="0">
                <a:latin typeface="Calibri" pitchFamily="34" charset="0"/>
              </a:rPr>
              <a:t>&gt; </a:t>
            </a:r>
            <a:r>
              <a:rPr lang="en-US" sz="2000" dirty="0" err="1" smtClean="0">
                <a:latin typeface="Calibri" pitchFamily="34" charset="0"/>
              </a:rPr>
              <a:t>objname</a:t>
            </a:r>
            <a:r>
              <a:rPr lang="en-US" sz="2000" dirty="0" smtClean="0">
                <a:latin typeface="Calibri" pitchFamily="34" charset="0"/>
              </a:rPr>
              <a:t> = new &lt;</a:t>
            </a:r>
            <a:r>
              <a:rPr lang="en-US" sz="2000" dirty="0" err="1" smtClean="0">
                <a:latin typeface="Calibri" pitchFamily="34" charset="0"/>
              </a:rPr>
              <a:t>clsname</a:t>
            </a:r>
            <a:r>
              <a:rPr lang="en-US" sz="2000" dirty="0" smtClean="0">
                <a:latin typeface="Calibri" pitchFamily="34" charset="0"/>
              </a:rPr>
              <a:t> ()&gt;</a:t>
            </a:r>
          </a:p>
          <a:p>
            <a:pPr marL="341313" indent="-339725" algn="just">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341313" indent="-341313" algn="just">
              <a:spcBef>
                <a:spcPts val="4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u="sng" dirty="0" smtClean="0">
                <a:solidFill>
                  <a:srgbClr val="7030A0"/>
                </a:solidFill>
                <a:latin typeface="Calibri" pitchFamily="34" charset="0"/>
              </a:rPr>
              <a:t>SYNTAX-2 FOR DEFINING AN OBJECT: </a:t>
            </a:r>
            <a:r>
              <a:rPr lang="en-US" sz="2400" dirty="0" smtClean="0"/>
              <a:t>	</a:t>
            </a:r>
          </a:p>
          <a:p>
            <a:pPr marL="341313" indent="-341313" algn="just">
              <a:spcBef>
                <a:spcPts val="4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libri" pitchFamily="34" charset="0"/>
              </a:rPr>
              <a:t>		</a:t>
            </a:r>
            <a:r>
              <a:rPr lang="en-US" sz="2000" dirty="0" smtClean="0">
                <a:latin typeface="Calibri" pitchFamily="34" charset="0"/>
              </a:rPr>
              <a:t>&lt;</a:t>
            </a:r>
            <a:r>
              <a:rPr lang="en-US" sz="2000" dirty="0" err="1" smtClean="0">
                <a:latin typeface="Calibri" pitchFamily="34" charset="0"/>
              </a:rPr>
              <a:t>Clsname</a:t>
            </a:r>
            <a:r>
              <a:rPr lang="en-US" sz="2000" dirty="0" smtClean="0">
                <a:latin typeface="Calibri" pitchFamily="34" charset="0"/>
              </a:rPr>
              <a:t>&gt; </a:t>
            </a:r>
            <a:r>
              <a:rPr lang="en-US" sz="2000" dirty="0" err="1" smtClean="0">
                <a:latin typeface="Calibri" pitchFamily="34" charset="0"/>
              </a:rPr>
              <a:t>objname</a:t>
            </a:r>
            <a:r>
              <a:rPr lang="en-US" sz="2000" dirty="0" smtClean="0">
                <a:latin typeface="Calibri" pitchFamily="34" charset="0"/>
              </a:rPr>
              <a:t>; </a:t>
            </a:r>
          </a:p>
          <a:p>
            <a:pPr marL="341313" indent="-339725" algn="just">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t>
            </a:r>
            <a:r>
              <a:rPr lang="en-US" sz="2000" dirty="0" err="1" smtClean="0">
                <a:latin typeface="Calibri" pitchFamily="34" charset="0"/>
              </a:rPr>
              <a:t>Objname</a:t>
            </a:r>
            <a:r>
              <a:rPr lang="en-US" sz="2000" dirty="0" smtClean="0">
                <a:latin typeface="Calibri" pitchFamily="34" charset="0"/>
              </a:rPr>
              <a:t> = new &lt;</a:t>
            </a:r>
            <a:r>
              <a:rPr lang="en-US" sz="2000" dirty="0" err="1" smtClean="0">
                <a:latin typeface="Calibri" pitchFamily="34" charset="0"/>
              </a:rPr>
              <a:t>clsname</a:t>
            </a:r>
            <a:r>
              <a:rPr lang="en-US" sz="2000" dirty="0" smtClean="0">
                <a:latin typeface="Calibri" pitchFamily="34" charset="0"/>
              </a:rPr>
              <a:t> ()&gt;;</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4"/>
          <p:cNvSpPr txBox="1">
            <a:spLocks/>
          </p:cNvSpPr>
          <p:nvPr/>
        </p:nvSpPr>
        <p:spPr>
          <a:xfrm>
            <a:off x="1371600" y="838200"/>
            <a:ext cx="75438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OBJECT ORIENTED PROGRAMMING</a:t>
            </a:r>
          </a:p>
        </p:txBody>
      </p:sp>
      <p:sp>
        <p:nvSpPr>
          <p:cNvPr id="23" name="Content Placeholder 15"/>
          <p:cNvSpPr>
            <a:spLocks noGrp="1"/>
          </p:cNvSpPr>
          <p:nvPr>
            <p:ph idx="4294967295"/>
          </p:nvPr>
        </p:nvSpPr>
        <p:spPr>
          <a:xfrm>
            <a:off x="1371600" y="1752600"/>
            <a:ext cx="7772400" cy="4648200"/>
          </a:xfrm>
          <a:prstGeom prst="rect">
            <a:avLst/>
          </a:prstGeom>
        </p:spPr>
        <p:txBody>
          <a:bodyPr/>
          <a:lstStyle/>
          <a:p>
            <a:pPr marL="341313" indent="-341313" algn="just">
              <a:lnSpc>
                <a:spcPct val="8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dirty="0" smtClean="0">
                <a:solidFill>
                  <a:srgbClr val="7030A0"/>
                </a:solidFill>
                <a:latin typeface="Calibri" pitchFamily="34" charset="0"/>
                <a:ea typeface="+mj-ea"/>
                <a:cs typeface="+mj-cs"/>
              </a:rPr>
              <a:t>What Is a Class? </a:t>
            </a:r>
          </a:p>
          <a:p>
            <a:pPr marL="341313" indent="-341313" algn="just">
              <a:lnSpc>
                <a:spcPct val="8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7030A0"/>
              </a:solidFill>
              <a:latin typeface="Calibri" pitchFamily="34" charset="0"/>
              <a:ea typeface="+mj-ea"/>
              <a:cs typeface="+mj-cs"/>
            </a:endParaRPr>
          </a:p>
          <a:p>
            <a:pPr marL="741363" lvl="1" indent="-284163" algn="just">
              <a:lnSpc>
                <a:spcPct val="8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In the real world, you'll often find many individual objects all of the same kind. </a:t>
            </a:r>
          </a:p>
          <a:p>
            <a:pPr marL="741363" lvl="1" indent="-284163" algn="just">
              <a:lnSpc>
                <a:spcPct val="8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A class is the blueprint from which individual objects are created.</a:t>
            </a:r>
          </a:p>
          <a:p>
            <a:pPr marL="341313" indent="-341313" algn="just" eaLnBrk="1">
              <a:lnSpc>
                <a:spcPct val="80000"/>
              </a:lnSpc>
              <a:spcBef>
                <a:spcPts val="4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t>			</a:t>
            </a:r>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algn="just"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
        <p:nvSpPr>
          <p:cNvPr id="24" name="Rectangle 3"/>
          <p:cNvSpPr>
            <a:spLocks noChangeArrowheads="1"/>
          </p:cNvSpPr>
          <p:nvPr/>
        </p:nvSpPr>
        <p:spPr bwMode="auto">
          <a:xfrm>
            <a:off x="2971800" y="3733800"/>
            <a:ext cx="1703388" cy="2159000"/>
          </a:xfrm>
          <a:prstGeom prst="rect">
            <a:avLst/>
          </a:prstGeom>
          <a:solidFill>
            <a:srgbClr val="7DB6EF"/>
          </a:solidFill>
          <a:ln w="9360" cap="sq">
            <a:solidFill>
              <a:srgbClr val="000000"/>
            </a:solidFill>
            <a:miter lim="800000"/>
            <a:headEnd/>
            <a:tailEnd/>
          </a:ln>
        </p:spPr>
        <p:txBody>
          <a:bodyPr wrap="none" anchor="ctr"/>
          <a:lstStyle/>
          <a:p>
            <a:endParaRPr lang="en-US"/>
          </a:p>
        </p:txBody>
      </p:sp>
      <p:sp>
        <p:nvSpPr>
          <p:cNvPr id="25" name="Rectangle 4"/>
          <p:cNvSpPr>
            <a:spLocks noChangeArrowheads="1"/>
          </p:cNvSpPr>
          <p:nvPr/>
        </p:nvSpPr>
        <p:spPr bwMode="auto">
          <a:xfrm>
            <a:off x="5851525" y="3773260"/>
            <a:ext cx="1703388" cy="2119540"/>
          </a:xfrm>
          <a:prstGeom prst="rect">
            <a:avLst/>
          </a:prstGeom>
          <a:solidFill>
            <a:srgbClr val="7DB6EF"/>
          </a:solidFill>
          <a:ln w="9360" cap="sq">
            <a:solidFill>
              <a:srgbClr val="000000"/>
            </a:solidFill>
            <a:miter lim="800000"/>
            <a:headEnd/>
            <a:tailEnd/>
          </a:ln>
        </p:spPr>
        <p:txBody>
          <a:bodyPr wrap="none" anchor="ctr"/>
          <a:lstStyle/>
          <a:p>
            <a:endParaRPr lang="en-US"/>
          </a:p>
        </p:txBody>
      </p:sp>
      <p:sp>
        <p:nvSpPr>
          <p:cNvPr id="26" name="Line 9"/>
          <p:cNvSpPr>
            <a:spLocks noChangeShapeType="1"/>
          </p:cNvSpPr>
          <p:nvPr/>
        </p:nvSpPr>
        <p:spPr bwMode="auto">
          <a:xfrm>
            <a:off x="4648200" y="3995416"/>
            <a:ext cx="1219200" cy="45719"/>
          </a:xfrm>
          <a:prstGeom prst="line">
            <a:avLst/>
          </a:prstGeom>
          <a:noFill/>
          <a:ln w="9360" cap="sq">
            <a:solidFill>
              <a:srgbClr val="000000"/>
            </a:solidFill>
            <a:miter lim="800000"/>
            <a:headEnd/>
            <a:tailEnd type="triangle" w="med" len="med"/>
          </a:ln>
        </p:spPr>
        <p:txBody>
          <a:bodyPr/>
          <a:lstStyle/>
          <a:p>
            <a:endParaRPr lang="en-US"/>
          </a:p>
        </p:txBody>
      </p:sp>
      <p:sp>
        <p:nvSpPr>
          <p:cNvPr id="27" name="Line 10"/>
          <p:cNvSpPr>
            <a:spLocks noChangeShapeType="1"/>
          </p:cNvSpPr>
          <p:nvPr/>
        </p:nvSpPr>
        <p:spPr bwMode="auto">
          <a:xfrm>
            <a:off x="4648200" y="4693919"/>
            <a:ext cx="1219200" cy="45719"/>
          </a:xfrm>
          <a:prstGeom prst="line">
            <a:avLst/>
          </a:prstGeom>
          <a:noFill/>
          <a:ln w="9360" cap="sq">
            <a:solidFill>
              <a:srgbClr val="000000"/>
            </a:solidFill>
            <a:miter lim="800000"/>
            <a:headEnd/>
            <a:tailEnd type="triangle" w="med" len="med"/>
          </a:ln>
        </p:spPr>
        <p:txBody>
          <a:bodyPr/>
          <a:lstStyle/>
          <a:p>
            <a:endParaRPr lang="en-US"/>
          </a:p>
        </p:txBody>
      </p:sp>
      <p:sp>
        <p:nvSpPr>
          <p:cNvPr id="28" name="Line 11"/>
          <p:cNvSpPr>
            <a:spLocks noChangeShapeType="1"/>
          </p:cNvSpPr>
          <p:nvPr/>
        </p:nvSpPr>
        <p:spPr bwMode="auto">
          <a:xfrm>
            <a:off x="4648200" y="5486398"/>
            <a:ext cx="1219200" cy="76201"/>
          </a:xfrm>
          <a:prstGeom prst="line">
            <a:avLst/>
          </a:prstGeom>
          <a:noFill/>
          <a:ln w="9360" cap="sq">
            <a:solidFill>
              <a:srgbClr val="000000"/>
            </a:solidFill>
            <a:miter lim="800000"/>
            <a:headEnd/>
            <a:tailEnd type="triangle" w="med" len="med"/>
          </a:ln>
        </p:spPr>
        <p:txBody>
          <a:bodyPr/>
          <a:lstStyle/>
          <a:p>
            <a:endParaRPr lang="en-US"/>
          </a:p>
        </p:txBody>
      </p:sp>
      <p:sp>
        <p:nvSpPr>
          <p:cNvPr id="29" name="Text Box 12"/>
          <p:cNvSpPr txBox="1">
            <a:spLocks noChangeArrowheads="1"/>
          </p:cNvSpPr>
          <p:nvPr/>
        </p:nvSpPr>
        <p:spPr bwMode="auto">
          <a:xfrm>
            <a:off x="3121660" y="3768198"/>
            <a:ext cx="1267777" cy="309958"/>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Class Name</a:t>
            </a:r>
          </a:p>
        </p:txBody>
      </p:sp>
      <p:sp>
        <p:nvSpPr>
          <p:cNvPr id="30" name="Text Box 13"/>
          <p:cNvSpPr txBox="1">
            <a:spLocks noChangeArrowheads="1"/>
          </p:cNvSpPr>
          <p:nvPr/>
        </p:nvSpPr>
        <p:spPr bwMode="auto">
          <a:xfrm>
            <a:off x="6000058" y="3820587"/>
            <a:ext cx="1411979" cy="309958"/>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Bicycle</a:t>
            </a:r>
          </a:p>
        </p:txBody>
      </p:sp>
      <p:sp>
        <p:nvSpPr>
          <p:cNvPr id="31" name="Text Box 14"/>
          <p:cNvSpPr txBox="1">
            <a:spLocks noChangeArrowheads="1"/>
          </p:cNvSpPr>
          <p:nvPr/>
        </p:nvSpPr>
        <p:spPr bwMode="auto">
          <a:xfrm>
            <a:off x="3064581" y="4269065"/>
            <a:ext cx="1324857" cy="740845"/>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Data Members or Properties or Attributes</a:t>
            </a:r>
          </a:p>
        </p:txBody>
      </p:sp>
      <p:sp>
        <p:nvSpPr>
          <p:cNvPr id="32" name="Text Box 15"/>
          <p:cNvSpPr txBox="1">
            <a:spLocks noChangeArrowheads="1"/>
          </p:cNvSpPr>
          <p:nvPr/>
        </p:nvSpPr>
        <p:spPr bwMode="auto">
          <a:xfrm>
            <a:off x="3073592" y="5208310"/>
            <a:ext cx="1315845" cy="525401"/>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Behaviors or methods </a:t>
            </a:r>
          </a:p>
        </p:txBody>
      </p:sp>
      <p:sp>
        <p:nvSpPr>
          <p:cNvPr id="33" name="Text Box 16"/>
          <p:cNvSpPr txBox="1">
            <a:spLocks noChangeArrowheads="1"/>
          </p:cNvSpPr>
          <p:nvPr/>
        </p:nvSpPr>
        <p:spPr bwMode="auto">
          <a:xfrm>
            <a:off x="5854529" y="4317793"/>
            <a:ext cx="1700384" cy="740845"/>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Current speed</a:t>
            </a: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Current cadence</a:t>
            </a: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rPr>
              <a:t>Current Gear</a:t>
            </a:r>
          </a:p>
        </p:txBody>
      </p:sp>
      <p:sp>
        <p:nvSpPr>
          <p:cNvPr id="34" name="Text Box 17"/>
          <p:cNvSpPr txBox="1">
            <a:spLocks noChangeArrowheads="1"/>
          </p:cNvSpPr>
          <p:nvPr/>
        </p:nvSpPr>
        <p:spPr bwMode="auto">
          <a:xfrm>
            <a:off x="5894388" y="5114925"/>
            <a:ext cx="1517650" cy="956288"/>
          </a:xfrm>
          <a:prstGeom prst="rect">
            <a:avLst/>
          </a:prstGeom>
          <a:noFill/>
          <a:ln w="9525">
            <a:noFill/>
            <a:round/>
            <a:headEnd/>
            <a:tailEnd/>
          </a:ln>
        </p:spPr>
        <p:txBody>
          <a:bodyPr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smtClean="0">
                <a:solidFill>
                  <a:srgbClr val="000000"/>
                </a:solidFill>
              </a:rPr>
              <a:t>Change Gear</a:t>
            </a:r>
            <a:endParaRPr lang="en-US" sz="1400" dirty="0">
              <a:solidFill>
                <a:srgbClr val="000000"/>
              </a:solidFill>
            </a:endParaRP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smtClean="0">
                <a:solidFill>
                  <a:srgbClr val="000000"/>
                </a:solidFill>
              </a:rPr>
              <a:t>Speed Up</a:t>
            </a:r>
            <a:endParaRPr lang="en-US" sz="1400" dirty="0">
              <a:solidFill>
                <a:srgbClr val="000000"/>
              </a:solidFill>
            </a:endParaRP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rPr>
              <a:t>change cadence</a:t>
            </a: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dirty="0">
              <a:solidFill>
                <a:srgbClr val="000000"/>
              </a:solidFill>
            </a:endParaRPr>
          </a:p>
        </p:txBody>
      </p:sp>
      <p:cxnSp>
        <p:nvCxnSpPr>
          <p:cNvPr id="35" name="Straight Connector 18"/>
          <p:cNvCxnSpPr>
            <a:cxnSpLocks noChangeShapeType="1"/>
          </p:cNvCxnSpPr>
          <p:nvPr/>
        </p:nvCxnSpPr>
        <p:spPr bwMode="auto">
          <a:xfrm>
            <a:off x="2991463" y="4114978"/>
            <a:ext cx="1658325" cy="1410"/>
          </a:xfrm>
          <a:prstGeom prst="line">
            <a:avLst/>
          </a:prstGeom>
          <a:noFill/>
          <a:ln w="9525" algn="ctr">
            <a:solidFill>
              <a:schemeClr val="tx1"/>
            </a:solidFill>
            <a:round/>
            <a:headEnd/>
            <a:tailEnd/>
          </a:ln>
        </p:spPr>
      </p:cxnSp>
      <p:cxnSp>
        <p:nvCxnSpPr>
          <p:cNvPr id="36" name="Straight Connector 28"/>
          <p:cNvCxnSpPr>
            <a:cxnSpLocks noChangeShapeType="1"/>
          </p:cNvCxnSpPr>
          <p:nvPr/>
        </p:nvCxnSpPr>
        <p:spPr bwMode="auto">
          <a:xfrm>
            <a:off x="5887063" y="5029378"/>
            <a:ext cx="1658325" cy="1410"/>
          </a:xfrm>
          <a:prstGeom prst="line">
            <a:avLst/>
          </a:prstGeom>
          <a:noFill/>
          <a:ln w="9525" algn="ctr">
            <a:solidFill>
              <a:schemeClr val="tx1"/>
            </a:solidFill>
            <a:round/>
            <a:headEnd/>
            <a:tailEnd/>
          </a:ln>
        </p:spPr>
      </p:cxnSp>
      <p:cxnSp>
        <p:nvCxnSpPr>
          <p:cNvPr id="37" name="Straight Connector 30"/>
          <p:cNvCxnSpPr>
            <a:cxnSpLocks noChangeShapeType="1"/>
          </p:cNvCxnSpPr>
          <p:nvPr/>
        </p:nvCxnSpPr>
        <p:spPr bwMode="auto">
          <a:xfrm>
            <a:off x="2991463" y="5029378"/>
            <a:ext cx="1658325" cy="1410"/>
          </a:xfrm>
          <a:prstGeom prst="line">
            <a:avLst/>
          </a:prstGeom>
          <a:noFill/>
          <a:ln w="9525" algn="ctr">
            <a:solidFill>
              <a:schemeClr val="tx1"/>
            </a:solidFill>
            <a:round/>
            <a:headEnd/>
            <a:tailEnd/>
          </a:ln>
        </p:spPr>
      </p:cxnSp>
      <p:cxnSp>
        <p:nvCxnSpPr>
          <p:cNvPr id="38" name="Straight Connector 32"/>
          <p:cNvCxnSpPr>
            <a:cxnSpLocks noChangeShapeType="1"/>
          </p:cNvCxnSpPr>
          <p:nvPr/>
        </p:nvCxnSpPr>
        <p:spPr bwMode="auto">
          <a:xfrm>
            <a:off x="5814962" y="4191178"/>
            <a:ext cx="1730426" cy="141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066800" y="1066800"/>
            <a:ext cx="76962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rPr>
              <a:t>OBJECT ORIENTED PROGRAMMING</a:t>
            </a:r>
          </a:p>
        </p:txBody>
      </p:sp>
      <p:sp>
        <p:nvSpPr>
          <p:cNvPr id="5" name="Content Placeholder 15"/>
          <p:cNvSpPr>
            <a:spLocks noGrp="1"/>
          </p:cNvSpPr>
          <p:nvPr>
            <p:ph idx="4294967295"/>
          </p:nvPr>
        </p:nvSpPr>
        <p:spPr>
          <a:xfrm>
            <a:off x="1219200" y="2133600"/>
            <a:ext cx="7696200" cy="3581400"/>
          </a:xfrm>
          <a:prstGeom prst="rect">
            <a:avLst/>
          </a:prstGeom>
        </p:spPr>
        <p:txBody>
          <a:bodyPr/>
          <a:lstStyle/>
          <a:p>
            <a:pPr lvl="2"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smtClean="0">
                <a:solidFill>
                  <a:srgbClr val="0084D1"/>
                </a:solidFill>
                <a:latin typeface="Calibri" pitchFamily="34" charset="0"/>
                <a:ea typeface="+mj-ea"/>
                <a:cs typeface="+mj-cs"/>
              </a:rPr>
              <a:t>Class &lt;</a:t>
            </a:r>
            <a:r>
              <a:rPr lang="en-US" sz="2000" b="1" dirty="0" err="1" smtClean="0">
                <a:solidFill>
                  <a:srgbClr val="0084D1"/>
                </a:solidFill>
                <a:latin typeface="Calibri" pitchFamily="34" charset="0"/>
                <a:ea typeface="+mj-ea"/>
                <a:cs typeface="+mj-cs"/>
              </a:rPr>
              <a:t>clsname</a:t>
            </a:r>
            <a:r>
              <a:rPr lang="en-US" sz="2000" b="1" dirty="0" smtClean="0">
                <a:solidFill>
                  <a:srgbClr val="0084D1"/>
                </a:solidFill>
                <a:latin typeface="Calibri" pitchFamily="34" charset="0"/>
                <a:ea typeface="+mj-ea"/>
                <a:cs typeface="+mj-cs"/>
              </a:rPr>
              <a:t>&gt;</a:t>
            </a:r>
            <a:r>
              <a:rPr lang="en-US" sz="2000" dirty="0" smtClean="0">
                <a:latin typeface="Calibri" pitchFamily="34" charset="0"/>
              </a:rPr>
              <a:t>{</a:t>
            </a:r>
          </a:p>
          <a:p>
            <a:pPr lvl="2"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latin typeface="Calibri" pitchFamily="34" charset="0"/>
              </a:rPr>
              <a:t>	Variable declaration;</a:t>
            </a:r>
          </a:p>
          <a:p>
            <a:pPr lvl="2"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latin typeface="Calibri" pitchFamily="34" charset="0"/>
              </a:rPr>
              <a:t>	Methods definition;</a:t>
            </a:r>
          </a:p>
          <a:p>
            <a:pPr lvl="2"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latin typeface="Calibri" pitchFamily="34" charset="0"/>
              </a:rPr>
              <a:t>}</a:t>
            </a:r>
          </a:p>
          <a:p>
            <a:pPr indent="-341313" algn="just">
              <a:spcBef>
                <a:spcPts val="700"/>
              </a:spcBef>
              <a:buFont typeface="Wingdings" pitchFamily="2" charset="2"/>
              <a:buChar char="Ø"/>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latin typeface="Calibri" pitchFamily="34" charset="0"/>
              </a:rPr>
              <a:t>Whenever we define a class there is no memory space for data members of the class.</a:t>
            </a:r>
          </a:p>
          <a:p>
            <a:pPr indent="-341313" algn="just">
              <a:spcBef>
                <a:spcPts val="500"/>
              </a:spcBef>
              <a:buFont typeface="Wingdings" pitchFamily="2" charset="2"/>
              <a:buChar char="Ø"/>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latin typeface="Calibri" pitchFamily="34" charset="0"/>
              </a:rPr>
              <a:t>Memory space will be created for the data members of the class when we create object.</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990600"/>
            <a:ext cx="76200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ANATOMY OF A CLASS</a:t>
            </a:r>
          </a:p>
        </p:txBody>
      </p:sp>
      <p:sp>
        <p:nvSpPr>
          <p:cNvPr id="5" name="Content Placeholder 15"/>
          <p:cNvSpPr>
            <a:spLocks noGrp="1"/>
          </p:cNvSpPr>
          <p:nvPr>
            <p:ph idx="4294967295"/>
          </p:nvPr>
        </p:nvSpPr>
        <p:spPr>
          <a:xfrm>
            <a:off x="1219200" y="2209800"/>
            <a:ext cx="7620000" cy="4648200"/>
          </a:xfrm>
          <a:prstGeom prst="rect">
            <a:avLst/>
          </a:prstGeom>
        </p:spPr>
        <p:txBody>
          <a:bodyPr/>
          <a:lstStyle/>
          <a:p>
            <a:pPr marL="341313" indent="-341313" algn="just">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When the JVM starts running, It looks for </a:t>
            </a:r>
            <a:r>
              <a:rPr lang="en-US" sz="2000" dirty="0" smtClean="0">
                <a:latin typeface="Calibri" pitchFamily="34" charset="0"/>
              </a:rPr>
              <a:t>.class </a:t>
            </a:r>
            <a:r>
              <a:rPr lang="en-US" sz="2000" dirty="0" smtClean="0">
                <a:latin typeface="Calibri" pitchFamily="34" charset="0"/>
              </a:rPr>
              <a:t>file that you give</a:t>
            </a:r>
            <a:r>
              <a:rPr lang="en-US" sz="2000" dirty="0" smtClean="0">
                <a:latin typeface="Calibri" pitchFamily="34" charset="0"/>
              </a:rPr>
              <a:t>.</a:t>
            </a:r>
          </a:p>
          <a:p>
            <a:pPr marL="341313" indent="-341313" algn="just">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If it finds the class file, it will load it </a:t>
            </a:r>
            <a:r>
              <a:rPr lang="en-US" sz="2000" smtClean="0">
                <a:latin typeface="Calibri" pitchFamily="34" charset="0"/>
              </a:rPr>
              <a:t>into the memory</a:t>
            </a:r>
            <a:endParaRPr lang="en-US" sz="2000" dirty="0" smtClean="0">
              <a:latin typeface="Calibri" pitchFamily="34" charset="0"/>
            </a:endParaRPr>
          </a:p>
          <a:p>
            <a:pPr marL="341313" indent="-341313" algn="just">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Looks for main method that looks exactly:</a:t>
            </a:r>
          </a:p>
          <a:p>
            <a:pPr marL="341313" indent="-341313" algn="just">
              <a:lnSpc>
                <a:spcPct val="90000"/>
              </a:lnSpc>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341313" indent="-341313" algn="just">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741363" lvl="1" indent="-282575" algn="just">
              <a:lnSpc>
                <a:spcPct val="9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public static void main(String[] </a:t>
            </a:r>
            <a:r>
              <a:rPr lang="en-US" sz="2000" dirty="0" err="1" smtClean="0">
                <a:latin typeface="Calibri" pitchFamily="34" charset="0"/>
              </a:rPr>
              <a:t>args</a:t>
            </a:r>
            <a:r>
              <a:rPr lang="en-US" sz="2000" dirty="0" smtClean="0">
                <a:latin typeface="Calibri" pitchFamily="34" charset="0"/>
              </a:rPr>
              <a:t>){</a:t>
            </a:r>
          </a:p>
          <a:p>
            <a:pPr marL="741363" lvl="1" indent="-282575" algn="just">
              <a:lnSpc>
                <a:spcPct val="9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//do something</a:t>
            </a:r>
          </a:p>
          <a:p>
            <a:pPr marL="741363" lvl="1" indent="-282575" algn="just">
              <a:lnSpc>
                <a:spcPct val="9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//do something repeatedly</a:t>
            </a:r>
          </a:p>
          <a:p>
            <a:pPr marL="741363" lvl="1" indent="-282575" algn="just">
              <a:lnSpc>
                <a:spcPct val="9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//do something under the condition</a:t>
            </a:r>
          </a:p>
          <a:p>
            <a:pPr marL="741363" lvl="1" indent="-282575" algn="just">
              <a:lnSpc>
                <a:spcPct val="90000"/>
              </a:lnSpc>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676400" y="914400"/>
            <a:ext cx="59436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INHERITANCE</a:t>
            </a:r>
          </a:p>
        </p:txBody>
      </p:sp>
      <p:sp>
        <p:nvSpPr>
          <p:cNvPr id="5" name="Content Placeholder 15"/>
          <p:cNvSpPr>
            <a:spLocks noGrp="1"/>
          </p:cNvSpPr>
          <p:nvPr>
            <p:ph idx="4294967295"/>
          </p:nvPr>
        </p:nvSpPr>
        <p:spPr>
          <a:xfrm>
            <a:off x="1143000" y="1981200"/>
            <a:ext cx="7620000" cy="4110037"/>
          </a:xfrm>
          <a:prstGeom prst="rect">
            <a:avLst/>
          </a:prstGeom>
        </p:spPr>
        <p:txBody>
          <a:bodyPr/>
          <a:lstStyle/>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			</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graphicFrame>
        <p:nvGraphicFramePr>
          <p:cNvPr id="6" name="Object 5"/>
          <p:cNvGraphicFramePr>
            <a:graphicFrameLocks noChangeAspect="1"/>
          </p:cNvGraphicFramePr>
          <p:nvPr/>
        </p:nvGraphicFramePr>
        <p:xfrm>
          <a:off x="3429000" y="2057400"/>
          <a:ext cx="1873250" cy="1150938"/>
        </p:xfrm>
        <a:graphic>
          <a:graphicData uri="http://schemas.openxmlformats.org/presentationml/2006/ole">
            <p:oleObj spid="_x0000_s1026" r:id="rId3" imgW="1152720" imgH="1152720" progId="PBrush">
              <p:embed/>
            </p:oleObj>
          </a:graphicData>
        </a:graphic>
      </p:graphicFrame>
      <p:graphicFrame>
        <p:nvGraphicFramePr>
          <p:cNvPr id="7" name="Object 6"/>
          <p:cNvGraphicFramePr>
            <a:graphicFrameLocks noChangeAspect="1"/>
          </p:cNvGraphicFramePr>
          <p:nvPr/>
        </p:nvGraphicFramePr>
        <p:xfrm>
          <a:off x="1219200" y="4038600"/>
          <a:ext cx="1660525" cy="1441450"/>
        </p:xfrm>
        <a:graphic>
          <a:graphicData uri="http://schemas.openxmlformats.org/presentationml/2006/ole">
            <p:oleObj spid="_x0000_s1027" r:id="rId4" imgW="1152720" imgH="1152720" progId="PBrush">
              <p:embed/>
            </p:oleObj>
          </a:graphicData>
        </a:graphic>
      </p:graphicFrame>
      <p:graphicFrame>
        <p:nvGraphicFramePr>
          <p:cNvPr id="8" name="Object 7"/>
          <p:cNvGraphicFramePr>
            <a:graphicFrameLocks noChangeAspect="1"/>
          </p:cNvGraphicFramePr>
          <p:nvPr/>
        </p:nvGraphicFramePr>
        <p:xfrm>
          <a:off x="6248400" y="4038600"/>
          <a:ext cx="1511300" cy="1439862"/>
        </p:xfrm>
        <a:graphic>
          <a:graphicData uri="http://schemas.openxmlformats.org/presentationml/2006/ole">
            <p:oleObj spid="_x0000_s1028" r:id="rId5" imgW="1152720" imgH="1152720" progId="PBrush">
              <p:embed/>
            </p:oleObj>
          </a:graphicData>
        </a:graphic>
      </p:graphicFrame>
      <p:graphicFrame>
        <p:nvGraphicFramePr>
          <p:cNvPr id="9" name="Object 8"/>
          <p:cNvGraphicFramePr>
            <a:graphicFrameLocks noChangeAspect="1"/>
          </p:cNvGraphicFramePr>
          <p:nvPr/>
        </p:nvGraphicFramePr>
        <p:xfrm>
          <a:off x="3648075" y="4005263"/>
          <a:ext cx="1438275" cy="1438275"/>
        </p:xfrm>
        <a:graphic>
          <a:graphicData uri="http://schemas.openxmlformats.org/presentationml/2006/ole">
            <p:oleObj spid="_x0000_s1029" r:id="rId6" imgW="1152720" imgH="1152720" progId="PBrush">
              <p:embed/>
            </p:oleObj>
          </a:graphicData>
        </a:graphic>
      </p:graphicFrame>
      <p:sp>
        <p:nvSpPr>
          <p:cNvPr id="10" name="Line 7"/>
          <p:cNvSpPr>
            <a:spLocks noChangeShapeType="1"/>
          </p:cNvSpPr>
          <p:nvPr/>
        </p:nvSpPr>
        <p:spPr bwMode="auto">
          <a:xfrm>
            <a:off x="4365625" y="3208338"/>
            <a:ext cx="3175" cy="793750"/>
          </a:xfrm>
          <a:prstGeom prst="line">
            <a:avLst/>
          </a:prstGeom>
          <a:noFill/>
          <a:ln w="9360" cap="sq">
            <a:solidFill>
              <a:srgbClr val="000000"/>
            </a:solidFill>
            <a:miter lim="800000"/>
            <a:headEnd/>
            <a:tailEnd type="triangle" w="med" len="med"/>
          </a:ln>
        </p:spPr>
        <p:txBody>
          <a:bodyPr/>
          <a:lstStyle/>
          <a:p>
            <a:endParaRPr lang="en-US"/>
          </a:p>
        </p:txBody>
      </p:sp>
      <p:sp>
        <p:nvSpPr>
          <p:cNvPr id="11" name="Line 8"/>
          <p:cNvSpPr>
            <a:spLocks noChangeShapeType="1"/>
          </p:cNvSpPr>
          <p:nvPr/>
        </p:nvSpPr>
        <p:spPr bwMode="auto">
          <a:xfrm>
            <a:off x="2066925" y="3552825"/>
            <a:ext cx="5048250" cy="1588"/>
          </a:xfrm>
          <a:prstGeom prst="line">
            <a:avLst/>
          </a:prstGeom>
          <a:noFill/>
          <a:ln w="9360" cap="sq">
            <a:solidFill>
              <a:srgbClr val="000000"/>
            </a:solidFill>
            <a:miter lim="800000"/>
            <a:headEnd/>
            <a:tailEnd/>
          </a:ln>
        </p:spPr>
        <p:txBody>
          <a:bodyPr/>
          <a:lstStyle/>
          <a:p>
            <a:endParaRPr lang="en-US"/>
          </a:p>
        </p:txBody>
      </p:sp>
      <p:sp>
        <p:nvSpPr>
          <p:cNvPr id="12" name="Line 9"/>
          <p:cNvSpPr>
            <a:spLocks noChangeShapeType="1"/>
          </p:cNvSpPr>
          <p:nvPr/>
        </p:nvSpPr>
        <p:spPr bwMode="auto">
          <a:xfrm>
            <a:off x="2066925" y="3554413"/>
            <a:ext cx="0" cy="450850"/>
          </a:xfrm>
          <a:prstGeom prst="line">
            <a:avLst/>
          </a:prstGeom>
          <a:noFill/>
          <a:ln w="9360" cap="sq">
            <a:solidFill>
              <a:srgbClr val="000000"/>
            </a:solidFill>
            <a:miter lim="800000"/>
            <a:headEnd/>
            <a:tailEnd type="triangle" w="med" len="med"/>
          </a:ln>
        </p:spPr>
        <p:txBody>
          <a:bodyPr/>
          <a:lstStyle/>
          <a:p>
            <a:endParaRPr lang="en-US"/>
          </a:p>
        </p:txBody>
      </p:sp>
      <p:sp>
        <p:nvSpPr>
          <p:cNvPr id="13" name="Line 10"/>
          <p:cNvSpPr>
            <a:spLocks noChangeShapeType="1"/>
          </p:cNvSpPr>
          <p:nvPr/>
        </p:nvSpPr>
        <p:spPr bwMode="auto">
          <a:xfrm>
            <a:off x="7115175" y="3552825"/>
            <a:ext cx="0" cy="452438"/>
          </a:xfrm>
          <a:prstGeom prst="line">
            <a:avLst/>
          </a:prstGeom>
          <a:noFill/>
          <a:ln w="9360" cap="sq">
            <a:solidFill>
              <a:srgbClr val="000000"/>
            </a:solidFill>
            <a:miter lim="800000"/>
            <a:headEnd/>
            <a:tailEnd type="triangle" w="med" len="med"/>
          </a:ln>
        </p:spPr>
        <p:txBody>
          <a:bodyPr/>
          <a:lstStyle/>
          <a:p>
            <a:endParaRPr lang="en-US"/>
          </a:p>
        </p:txBody>
      </p:sp>
      <p:sp>
        <p:nvSpPr>
          <p:cNvPr id="14" name="Text Box 11"/>
          <p:cNvSpPr txBox="1">
            <a:spLocks noChangeArrowheads="1"/>
          </p:cNvSpPr>
          <p:nvPr/>
        </p:nvSpPr>
        <p:spPr bwMode="auto">
          <a:xfrm>
            <a:off x="3962400" y="1752600"/>
            <a:ext cx="2582863" cy="371513"/>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Login</a:t>
            </a:r>
          </a:p>
        </p:txBody>
      </p:sp>
      <p:sp>
        <p:nvSpPr>
          <p:cNvPr id="15" name="Text Box 12"/>
          <p:cNvSpPr txBox="1">
            <a:spLocks noChangeArrowheads="1"/>
          </p:cNvSpPr>
          <p:nvPr/>
        </p:nvSpPr>
        <p:spPr bwMode="auto">
          <a:xfrm>
            <a:off x="1444625" y="5616575"/>
            <a:ext cx="1127125" cy="368300"/>
          </a:xfrm>
          <a:prstGeom prst="rect">
            <a:avLst/>
          </a:prstGeom>
          <a:noFill/>
          <a:ln w="9525">
            <a:noFill/>
            <a:round/>
            <a:headEnd/>
            <a:tailEnd/>
          </a:ln>
        </p:spPr>
        <p:txBody>
          <a:bodyPr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Inbox</a:t>
            </a:r>
          </a:p>
        </p:txBody>
      </p:sp>
      <p:sp>
        <p:nvSpPr>
          <p:cNvPr id="16" name="Text Box 13"/>
          <p:cNvSpPr txBox="1">
            <a:spLocks noChangeArrowheads="1"/>
          </p:cNvSpPr>
          <p:nvPr/>
        </p:nvSpPr>
        <p:spPr bwMode="auto">
          <a:xfrm>
            <a:off x="3860800" y="5603875"/>
            <a:ext cx="1441450" cy="368300"/>
          </a:xfrm>
          <a:prstGeom prst="rect">
            <a:avLst/>
          </a:prstGeom>
          <a:noFill/>
          <a:ln w="9525">
            <a:noFill/>
            <a:round/>
            <a:headEnd/>
            <a:tailEnd/>
          </a:ln>
        </p:spPr>
        <p:txBody>
          <a:bodyPr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Compose</a:t>
            </a:r>
          </a:p>
        </p:txBody>
      </p:sp>
      <p:sp>
        <p:nvSpPr>
          <p:cNvPr id="17" name="Text Box 14"/>
          <p:cNvSpPr txBox="1">
            <a:spLocks noChangeArrowheads="1"/>
          </p:cNvSpPr>
          <p:nvPr/>
        </p:nvSpPr>
        <p:spPr bwMode="auto">
          <a:xfrm rot="10800000" flipV="1">
            <a:off x="6477001" y="5553112"/>
            <a:ext cx="1828800" cy="371513"/>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000000"/>
                </a:solidFill>
              </a:rPr>
              <a:t>Drafts</a:t>
            </a:r>
            <a:endParaRPr 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Effect transition="in" filter="blinds(horizontal)">
                                      <p:cBhvr additive="repl">
                                        <p:cTn id="7" dur="500"/>
                                        <p:tgtEl>
                                          <p:spTgt spid="7"/>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9"/>
                                        </p:tgtEl>
                                        <p:attrNameLst>
                                          <p:attrName>style.visibility</p:attrName>
                                        </p:attrNameLst>
                                      </p:cBhvr>
                                      <p:to>
                                        <p:strVal val="visible"/>
                                      </p:to>
                                    </p:set>
                                    <p:animEffect transition="in" filter="blinds(horizontal)">
                                      <p:cBhvr additive="repl">
                                        <p:cTn id="10" dur="500"/>
                                        <p:tgtEl>
                                          <p:spTgt spid="9"/>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8"/>
                                        </p:tgtEl>
                                        <p:attrNameLst>
                                          <p:attrName>style.visibility</p:attrName>
                                        </p:attrNameLst>
                                      </p:cBhvr>
                                      <p:to>
                                        <p:strVal val="visible"/>
                                      </p:to>
                                    </p:set>
                                    <p:animEffect transition="in" filter="blinds(horizontal)">
                                      <p:cBhvr additive="repl">
                                        <p:cTn id="13" dur="500"/>
                                        <p:tgtEl>
                                          <p:spTgt spid="8"/>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15"/>
                                        </p:tgtEl>
                                        <p:attrNameLst>
                                          <p:attrName>style.visibility</p:attrName>
                                        </p:attrNameLst>
                                      </p:cBhvr>
                                      <p:to>
                                        <p:strVal val="visible"/>
                                      </p:to>
                                    </p:set>
                                    <p:animEffect transition="in" filter="blinds(horizontal)">
                                      <p:cBhvr additive="repl">
                                        <p:cTn id="16" dur="500"/>
                                        <p:tgtEl>
                                          <p:spTgt spid="15"/>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16"/>
                                        </p:tgtEl>
                                        <p:attrNameLst>
                                          <p:attrName>style.visibility</p:attrName>
                                        </p:attrNameLst>
                                      </p:cBhvr>
                                      <p:to>
                                        <p:strVal val="visible"/>
                                      </p:to>
                                    </p:set>
                                    <p:animEffect transition="in" filter="blinds(horizontal)">
                                      <p:cBhvr additive="repl">
                                        <p:cTn id="19" dur="500"/>
                                        <p:tgtEl>
                                          <p:spTgt spid="16"/>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17"/>
                                        </p:tgtEl>
                                        <p:attrNameLst>
                                          <p:attrName>style.visibility</p:attrName>
                                        </p:attrNameLst>
                                      </p:cBhvr>
                                      <p:to>
                                        <p:strVal val="visible"/>
                                      </p:to>
                                    </p:set>
                                    <p:animEffect transition="in" filter="blinds(horizontal)">
                                      <p:cBhvr additive="repl">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additive="repl">
                                        <p:cTn id="26" dur="1" fill="hold">
                                          <p:stCondLst>
                                            <p:cond delay="0"/>
                                          </p:stCondLst>
                                        </p:cTn>
                                        <p:tgtEl>
                                          <p:spTgt spid="12"/>
                                        </p:tgtEl>
                                        <p:attrNameLst>
                                          <p:attrName>style.visibility</p:attrName>
                                        </p:attrNameLst>
                                      </p:cBhvr>
                                      <p:to>
                                        <p:strVal val="visible"/>
                                      </p:to>
                                    </p:set>
                                    <p:animEffect transition="in" filter="blinds(horizontal)">
                                      <p:cBhvr additive="repl">
                                        <p:cTn id="27" dur="500"/>
                                        <p:tgtEl>
                                          <p:spTgt spid="12"/>
                                        </p:tgtEl>
                                      </p:cBhvr>
                                    </p:animEffect>
                                  </p:childTnLst>
                                </p:cTn>
                              </p:par>
                              <p:par>
                                <p:cTn id="28" presetID="3" presetClass="entr" presetSubtype="10" fill="hold" grpId="0" nodeType="withEffect">
                                  <p:stCondLst>
                                    <p:cond delay="0"/>
                                  </p:stCondLst>
                                  <p:childTnLst>
                                    <p:set>
                                      <p:cBhvr additive="repl">
                                        <p:cTn id="29" dur="1" fill="hold">
                                          <p:stCondLst>
                                            <p:cond delay="0"/>
                                          </p:stCondLst>
                                        </p:cTn>
                                        <p:tgtEl>
                                          <p:spTgt spid="11"/>
                                        </p:tgtEl>
                                        <p:attrNameLst>
                                          <p:attrName>style.visibility</p:attrName>
                                        </p:attrNameLst>
                                      </p:cBhvr>
                                      <p:to>
                                        <p:strVal val="visible"/>
                                      </p:to>
                                    </p:set>
                                    <p:animEffect transition="in" filter="blinds(horizontal)">
                                      <p:cBhvr additive="repl">
                                        <p:cTn id="30" dur="500"/>
                                        <p:tgtEl>
                                          <p:spTgt spid="11"/>
                                        </p:tgtEl>
                                      </p:cBhvr>
                                    </p:animEffect>
                                  </p:childTnLst>
                                </p:cTn>
                              </p:par>
                              <p:par>
                                <p:cTn id="31" presetID="3" presetClass="entr" presetSubtype="10" fill="hold" grpId="0" nodeType="withEffect">
                                  <p:stCondLst>
                                    <p:cond delay="0"/>
                                  </p:stCondLst>
                                  <p:childTnLst>
                                    <p:set>
                                      <p:cBhvr additive="repl">
                                        <p:cTn id="32" dur="1" fill="hold">
                                          <p:stCondLst>
                                            <p:cond delay="0"/>
                                          </p:stCondLst>
                                        </p:cTn>
                                        <p:tgtEl>
                                          <p:spTgt spid="10"/>
                                        </p:tgtEl>
                                        <p:attrNameLst>
                                          <p:attrName>style.visibility</p:attrName>
                                        </p:attrNameLst>
                                      </p:cBhvr>
                                      <p:to>
                                        <p:strVal val="visible"/>
                                      </p:to>
                                    </p:set>
                                    <p:animEffect transition="in" filter="blinds(horizontal)">
                                      <p:cBhvr additive="repl">
                                        <p:cTn id="33" dur="500"/>
                                        <p:tgtEl>
                                          <p:spTgt spid="10"/>
                                        </p:tgtEl>
                                      </p:cBhvr>
                                    </p:animEffect>
                                  </p:childTnLst>
                                </p:cTn>
                              </p:par>
                              <p:par>
                                <p:cTn id="34" presetID="3" presetClass="entr" presetSubtype="10" fill="hold" grpId="0" nodeType="withEffect">
                                  <p:stCondLst>
                                    <p:cond delay="0"/>
                                  </p:stCondLst>
                                  <p:childTnLst>
                                    <p:set>
                                      <p:cBhvr additive="repl">
                                        <p:cTn id="35" dur="1" fill="hold">
                                          <p:stCondLst>
                                            <p:cond delay="0"/>
                                          </p:stCondLst>
                                        </p:cTn>
                                        <p:tgtEl>
                                          <p:spTgt spid="13"/>
                                        </p:tgtEl>
                                        <p:attrNameLst>
                                          <p:attrName>style.visibility</p:attrName>
                                        </p:attrNameLst>
                                      </p:cBhvr>
                                      <p:to>
                                        <p:strVal val="visible"/>
                                      </p:to>
                                    </p:set>
                                    <p:animEffect transition="in" filter="blinds(horizontal)">
                                      <p:cBhvr additive="repl">
                                        <p:cTn id="36" dur="500"/>
                                        <p:tgtEl>
                                          <p:spTgt spid="13"/>
                                        </p:tgtEl>
                                      </p:cBhvr>
                                    </p:animEffect>
                                  </p:childTnLst>
                                </p:cTn>
                              </p:par>
                              <p:par>
                                <p:cTn id="37" presetID="3" presetClass="entr" presetSubtype="10" fill="hold" nodeType="withEffect">
                                  <p:stCondLst>
                                    <p:cond delay="0"/>
                                  </p:stCondLst>
                                  <p:childTnLst>
                                    <p:set>
                                      <p:cBhvr additive="repl">
                                        <p:cTn id="38" dur="1" fill="hold">
                                          <p:stCondLst>
                                            <p:cond delay="0"/>
                                          </p:stCondLst>
                                        </p:cTn>
                                        <p:tgtEl>
                                          <p:spTgt spid="6"/>
                                        </p:tgtEl>
                                        <p:attrNameLst>
                                          <p:attrName>style.visibility</p:attrName>
                                        </p:attrNameLst>
                                      </p:cBhvr>
                                      <p:to>
                                        <p:strVal val="visible"/>
                                      </p:to>
                                    </p:set>
                                    <p:animEffect transition="in" filter="blinds(horizontal)">
                                      <p:cBhvr additive="repl">
                                        <p:cTn id="39" dur="500"/>
                                        <p:tgtEl>
                                          <p:spTgt spid="6"/>
                                        </p:tgtEl>
                                      </p:cBhvr>
                                    </p:animEffect>
                                  </p:childTnLst>
                                </p:cTn>
                              </p:par>
                              <p:par>
                                <p:cTn id="40" presetID="3" presetClass="entr" presetSubtype="10" fill="hold" nodeType="withEffect">
                                  <p:stCondLst>
                                    <p:cond delay="0"/>
                                  </p:stCondLst>
                                  <p:childTnLst>
                                    <p:set>
                                      <p:cBhvr additive="repl">
                                        <p:cTn id="41" dur="1" fill="hold">
                                          <p:stCondLst>
                                            <p:cond delay="0"/>
                                          </p:stCondLst>
                                        </p:cTn>
                                        <p:tgtEl>
                                          <p:spTgt spid="14"/>
                                        </p:tgtEl>
                                        <p:attrNameLst>
                                          <p:attrName>style.visibility</p:attrName>
                                        </p:attrNameLst>
                                      </p:cBhvr>
                                      <p:to>
                                        <p:strVal val="visible"/>
                                      </p:to>
                                    </p:set>
                                    <p:animEffect transition="in" filter="blinds(horizontal)">
                                      <p:cBhvr additive="repl">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4"/>
          <p:cNvSpPr txBox="1">
            <a:spLocks/>
          </p:cNvSpPr>
          <p:nvPr/>
        </p:nvSpPr>
        <p:spPr>
          <a:xfrm>
            <a:off x="1600200" y="838200"/>
            <a:ext cx="6934200" cy="1447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a:t>
            </a:r>
          </a:p>
        </p:txBody>
      </p:sp>
      <p:sp>
        <p:nvSpPr>
          <p:cNvPr id="23" name="Content Placeholder 15"/>
          <p:cNvSpPr>
            <a:spLocks noGrp="1"/>
          </p:cNvSpPr>
          <p:nvPr>
            <p:ph idx="4294967295"/>
          </p:nvPr>
        </p:nvSpPr>
        <p:spPr>
          <a:xfrm>
            <a:off x="1066800" y="1604963"/>
            <a:ext cx="8077200" cy="4414837"/>
          </a:xfrm>
          <a:prstGeom prst="rect">
            <a:avLst/>
          </a:prstGeom>
        </p:spPr>
        <p:txBody>
          <a:bodyPr/>
          <a:lstStyle/>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	</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
        <p:nvSpPr>
          <p:cNvPr id="26" name="Text Box 6"/>
          <p:cNvSpPr txBox="1">
            <a:spLocks noChangeArrowheads="1"/>
          </p:cNvSpPr>
          <p:nvPr/>
        </p:nvSpPr>
        <p:spPr bwMode="auto">
          <a:xfrm>
            <a:off x="1295399" y="3810000"/>
            <a:ext cx="2339975" cy="833178"/>
          </a:xfrm>
          <a:prstGeom prst="rect">
            <a:avLst/>
          </a:prstGeom>
          <a:noFill/>
          <a:ln w="9525" cap="flat">
            <a:noFill/>
            <a:round/>
            <a:headEnd/>
            <a:tailEnd/>
          </a:ln>
          <a:effectLst/>
        </p:spPr>
        <p:txBody>
          <a:bodyPr wrap="square" lIns="90000" tIns="46800" rIns="90000" bIns="46800">
            <a:spAutoFit/>
          </a:bodyPr>
          <a:lstStyle/>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solidFill>
                  <a:srgbClr val="FF00FF"/>
                </a:solidFill>
                <a:latin typeface="Calibri" pitchFamily="34" charset="0"/>
                <a:ea typeface="+mj-ea"/>
                <a:cs typeface="+mj-cs"/>
              </a:rPr>
              <a:t>Selection Statements</a:t>
            </a:r>
          </a:p>
        </p:txBody>
      </p:sp>
      <p:sp>
        <p:nvSpPr>
          <p:cNvPr id="29" name="Text Box 9"/>
          <p:cNvSpPr txBox="1">
            <a:spLocks noChangeArrowheads="1"/>
          </p:cNvSpPr>
          <p:nvPr/>
        </p:nvSpPr>
        <p:spPr bwMode="auto">
          <a:xfrm>
            <a:off x="3940175" y="3752850"/>
            <a:ext cx="2967037" cy="463846"/>
          </a:xfrm>
          <a:prstGeom prst="rect">
            <a:avLst/>
          </a:prstGeom>
          <a:noFill/>
          <a:ln w="9525" cap="flat">
            <a:noFill/>
            <a:round/>
            <a:headEnd/>
            <a:tailEnd/>
          </a:ln>
          <a:effectLst/>
        </p:spPr>
        <p:txBody>
          <a:bodyPr lIns="90000" tIns="46800" rIns="90000" bIns="46800">
            <a:spAutoFit/>
          </a:bodyPr>
          <a:lstStyle/>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solidFill>
                  <a:srgbClr val="FF00FF"/>
                </a:solidFill>
                <a:latin typeface="Calibri" pitchFamily="34" charset="0"/>
                <a:ea typeface="+mj-ea"/>
                <a:cs typeface="+mj-cs"/>
              </a:rPr>
              <a:t>Iterative Statements</a:t>
            </a:r>
          </a:p>
        </p:txBody>
      </p:sp>
      <p:sp>
        <p:nvSpPr>
          <p:cNvPr id="31" name="Text Box 11"/>
          <p:cNvSpPr txBox="1">
            <a:spLocks noChangeArrowheads="1"/>
          </p:cNvSpPr>
          <p:nvPr/>
        </p:nvSpPr>
        <p:spPr bwMode="auto">
          <a:xfrm>
            <a:off x="7121525" y="3805237"/>
            <a:ext cx="2022475" cy="833178"/>
          </a:xfrm>
          <a:prstGeom prst="rect">
            <a:avLst/>
          </a:prstGeom>
          <a:noFill/>
          <a:ln w="9525" cap="flat">
            <a:noFill/>
            <a:round/>
            <a:headEnd/>
            <a:tailEnd/>
          </a:ln>
          <a:effectLst/>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dirty="0">
                <a:solidFill>
                  <a:srgbClr val="FF00FF"/>
                </a:solidFill>
                <a:latin typeface="Calibri" pitchFamily="34" charset="0"/>
                <a:ea typeface="+mj-ea"/>
                <a:cs typeface="+mj-cs"/>
              </a:rPr>
              <a:t>Transfer Statements</a:t>
            </a:r>
          </a:p>
        </p:txBody>
      </p:sp>
      <p:sp>
        <p:nvSpPr>
          <p:cNvPr id="32" name="Text Box 12"/>
          <p:cNvSpPr txBox="1">
            <a:spLocks noChangeArrowheads="1"/>
          </p:cNvSpPr>
          <p:nvPr/>
        </p:nvSpPr>
        <p:spPr bwMode="auto">
          <a:xfrm>
            <a:off x="1295400" y="4648200"/>
            <a:ext cx="1860550" cy="710067"/>
          </a:xfrm>
          <a:prstGeom prst="rect">
            <a:avLst/>
          </a:prstGeom>
          <a:noFill/>
          <a:ln w="9525">
            <a:noFill/>
            <a:round/>
            <a:headEnd/>
            <a:tailEnd/>
          </a:ln>
        </p:spPr>
        <p:txBody>
          <a:bodyPr lIns="90000" tIns="46800" rIns="90000" bIns="46800">
            <a:spAutoFit/>
          </a:bodyPr>
          <a:lstStyle/>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1. if-else</a:t>
            </a:r>
          </a:p>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2. switch</a:t>
            </a:r>
          </a:p>
        </p:txBody>
      </p:sp>
      <p:sp>
        <p:nvSpPr>
          <p:cNvPr id="33" name="Text Box 13"/>
          <p:cNvSpPr txBox="1">
            <a:spLocks noChangeArrowheads="1"/>
          </p:cNvSpPr>
          <p:nvPr/>
        </p:nvSpPr>
        <p:spPr bwMode="auto">
          <a:xfrm>
            <a:off x="4038600" y="4343400"/>
            <a:ext cx="2651125" cy="1325620"/>
          </a:xfrm>
          <a:prstGeom prst="rect">
            <a:avLst/>
          </a:prstGeom>
          <a:noFill/>
          <a:ln w="9525">
            <a:noFill/>
            <a:round/>
            <a:headEnd/>
            <a:tailEnd/>
          </a:ln>
        </p:spPr>
        <p:txBody>
          <a:bodyPr wrap="square" lIns="90000" tIns="46800" rIns="90000" bIns="46800">
            <a:spAutoFit/>
          </a:bodyPr>
          <a:lstStyle/>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1. while</a:t>
            </a:r>
          </a:p>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2. do - while</a:t>
            </a:r>
          </a:p>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3. for()</a:t>
            </a:r>
          </a:p>
          <a:p>
            <a:pPr algn="just">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4. for - each loop</a:t>
            </a:r>
          </a:p>
        </p:txBody>
      </p:sp>
      <p:sp>
        <p:nvSpPr>
          <p:cNvPr id="34" name="Text Box 14"/>
          <p:cNvSpPr txBox="1">
            <a:spLocks noChangeArrowheads="1"/>
          </p:cNvSpPr>
          <p:nvPr/>
        </p:nvSpPr>
        <p:spPr bwMode="auto">
          <a:xfrm>
            <a:off x="7086600" y="4648200"/>
            <a:ext cx="2276475" cy="1325620"/>
          </a:xfrm>
          <a:prstGeom prst="rect">
            <a:avLst/>
          </a:prstGeom>
          <a:noFill/>
          <a:ln w="9525">
            <a:noFill/>
            <a:round/>
            <a:headEnd/>
            <a:tailEnd/>
          </a:ln>
        </p:spPr>
        <p:txBody>
          <a:bodyPr wrap="square" lIns="90000" tIns="46800" rIns="90000" bIns="46800">
            <a:spAutoFit/>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1. break</a:t>
            </a: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2. continue</a:t>
            </a: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3. return</a:t>
            </a:r>
          </a:p>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4. try - catch - final</a:t>
            </a:r>
          </a:p>
        </p:txBody>
      </p:sp>
      <p:sp>
        <p:nvSpPr>
          <p:cNvPr id="36" name="TextBox 35"/>
          <p:cNvSpPr txBox="1"/>
          <p:nvPr/>
        </p:nvSpPr>
        <p:spPr>
          <a:xfrm>
            <a:off x="4419600" y="1600200"/>
            <a:ext cx="1981200" cy="461665"/>
          </a:xfrm>
          <a:prstGeom prst="rect">
            <a:avLst/>
          </a:prstGeom>
          <a:noFill/>
        </p:spPr>
        <p:txBody>
          <a:bodyPr wrap="square">
            <a:spAutoFit/>
          </a:bodyPr>
          <a:lstStyle/>
          <a:p>
            <a:pPr>
              <a:defRPr/>
            </a:pPr>
            <a:r>
              <a:rPr lang="en-US" sz="2400" b="1" dirty="0">
                <a:solidFill>
                  <a:srgbClr val="FF00FF"/>
                </a:solidFill>
                <a:latin typeface="Calibri" pitchFamily="34" charset="0"/>
                <a:ea typeface="+mj-ea"/>
                <a:cs typeface="+mj-cs"/>
              </a:rPr>
              <a:t>Flow</a:t>
            </a:r>
            <a:r>
              <a:rPr lang="en-US" sz="2400" dirty="0">
                <a:solidFill>
                  <a:srgbClr val="FF00FF"/>
                </a:solidFill>
                <a:latin typeface="Calibri" pitchFamily="34" charset="0"/>
              </a:rPr>
              <a:t> </a:t>
            </a:r>
            <a:r>
              <a:rPr lang="en-US" sz="2400" b="1" dirty="0">
                <a:solidFill>
                  <a:srgbClr val="FF00FF"/>
                </a:solidFill>
                <a:latin typeface="Calibri" pitchFamily="34" charset="0"/>
                <a:ea typeface="+mj-ea"/>
                <a:cs typeface="+mj-cs"/>
              </a:rPr>
              <a:t>Control</a:t>
            </a:r>
          </a:p>
        </p:txBody>
      </p:sp>
      <p:sp>
        <p:nvSpPr>
          <p:cNvPr id="19" name="Down Arrow 18"/>
          <p:cNvSpPr/>
          <p:nvPr/>
        </p:nvSpPr>
        <p:spPr>
          <a:xfrm>
            <a:off x="5029200" y="2057400"/>
            <a:ext cx="304800" cy="175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5257800" y="3048000"/>
            <a:ext cx="2438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7391400" y="32004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a:off x="1905000" y="3048000"/>
            <a:ext cx="3200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1828800" y="31242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1219200"/>
            <a:ext cx="7924800" cy="1219199"/>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 - SELECTION STATEMENTS</a:t>
            </a:r>
          </a:p>
        </p:txBody>
      </p:sp>
      <p:sp>
        <p:nvSpPr>
          <p:cNvPr id="5" name="Content Placeholder 15"/>
          <p:cNvSpPr>
            <a:spLocks noGrp="1"/>
          </p:cNvSpPr>
          <p:nvPr>
            <p:ph idx="4294967295"/>
          </p:nvPr>
        </p:nvSpPr>
        <p:spPr>
          <a:xfrm>
            <a:off x="1219200" y="2362200"/>
            <a:ext cx="7924800" cy="3429000"/>
          </a:xfrm>
          <a:prstGeom prst="rect">
            <a:avLst/>
          </a:prstGeom>
        </p:spPr>
        <p:txBody>
          <a:bodyPr/>
          <a:lstStyle/>
          <a:p>
            <a:pPr marL="341313" indent="-341313">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if-else: </a:t>
            </a:r>
          </a:p>
          <a:p>
            <a:pPr marL="341313" indent="-341313">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u="sng" dirty="0" smtClean="0">
              <a:solidFill>
                <a:srgbClr val="7030A0"/>
              </a:solidFill>
              <a:latin typeface="Calibri" pitchFamily="34" charset="0"/>
              <a:ea typeface="+mj-ea"/>
              <a:cs typeface="+mj-cs"/>
            </a:endParaRPr>
          </a:p>
          <a:p>
            <a:pPr marL="341313" indent="-341313" algn="jus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The argument to the if statement should be Boolean.</a:t>
            </a:r>
          </a:p>
          <a:p>
            <a:pPr marL="341313" indent="-341313" algn="jus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341313" indent="-341313" algn="just">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curly braces are optional and without braces we can take only one statement and it should not be declarative statement.</a:t>
            </a:r>
          </a:p>
          <a:p>
            <a:pPr marL="341313" indent="-341313" algn="just" eaLnBrk="1">
              <a:lnSpc>
                <a:spcPct val="80000"/>
              </a:lnSpc>
              <a:spcBef>
                <a:spcPts val="4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4"/>
          <p:cNvSpPr txBox="1">
            <a:spLocks/>
          </p:cNvSpPr>
          <p:nvPr/>
        </p:nvSpPr>
        <p:spPr>
          <a:xfrm>
            <a:off x="1295400" y="1066800"/>
            <a:ext cx="78486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 - SELECTION STATEMENTS</a:t>
            </a:r>
          </a:p>
        </p:txBody>
      </p:sp>
      <p:sp>
        <p:nvSpPr>
          <p:cNvPr id="8" name="Content Placeholder 15"/>
          <p:cNvSpPr>
            <a:spLocks noGrp="1"/>
          </p:cNvSpPr>
          <p:nvPr>
            <p:ph idx="4294967295"/>
          </p:nvPr>
        </p:nvSpPr>
        <p:spPr>
          <a:xfrm>
            <a:off x="1143000" y="2438400"/>
            <a:ext cx="7848600" cy="3999734"/>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Switch Statement: </a:t>
            </a:r>
          </a:p>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u="sng" dirty="0" smtClean="0">
              <a:solidFill>
                <a:srgbClr val="7030A0"/>
              </a:solidFill>
              <a:latin typeface="Calibri" pitchFamily="34" charset="0"/>
              <a:ea typeface="+mj-ea"/>
              <a:cs typeface="+mj-cs"/>
            </a:endParaRPr>
          </a:p>
          <a:p>
            <a:pPr marL="341313" indent="-341313" algn="just">
              <a:buClr>
                <a:srgbClr val="7DB6EF"/>
              </a:buClr>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If several options are possible it is recommended to use switch statement to if-else.</a:t>
            </a:r>
          </a:p>
          <a:p>
            <a:pPr marL="341313" indent="-341313" algn="just">
              <a:buClr>
                <a:srgbClr val="7DB6EF"/>
              </a:buClr>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741363" lvl="1" indent="-284163">
              <a:lnSpc>
                <a:spcPct val="100000"/>
              </a:lnSpc>
              <a:spcBef>
                <a:spcPts val="6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smtClean="0">
                <a:solidFill>
                  <a:srgbClr val="0084D1"/>
                </a:solidFill>
                <a:latin typeface="Calibri" pitchFamily="34" charset="0"/>
                <a:ea typeface="+mj-ea"/>
                <a:cs typeface="+mj-cs"/>
              </a:rPr>
              <a:t>	switch</a:t>
            </a:r>
            <a:r>
              <a:rPr lang="en-US" sz="2000" dirty="0" smtClean="0">
                <a:latin typeface="Calibri" pitchFamily="34" charset="0"/>
              </a:rPr>
              <a:t>(x){</a:t>
            </a:r>
          </a:p>
          <a:p>
            <a:pPr lvl="2">
              <a:lnSpc>
                <a:spcPct val="100000"/>
              </a:lnSpc>
              <a:spcBef>
                <a:spcPts val="5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case 1:</a:t>
            </a:r>
          </a:p>
          <a:p>
            <a:pPr lvl="3" indent="-227013">
              <a:lnSpc>
                <a:spcPct val="100000"/>
              </a:lnSpc>
              <a:spcBef>
                <a:spcPts val="425"/>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latin typeface="Calibri" pitchFamily="34" charset="0"/>
              </a:rPr>
              <a:t>Action1;</a:t>
            </a:r>
          </a:p>
          <a:p>
            <a:pPr lvl="2">
              <a:lnSpc>
                <a:spcPct val="100000"/>
              </a:lnSpc>
              <a:spcBef>
                <a:spcPts val="5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default:</a:t>
            </a:r>
          </a:p>
          <a:p>
            <a:pPr lvl="3" indent="-227013">
              <a:lnSpc>
                <a:spcPct val="100000"/>
              </a:lnSpc>
              <a:spcBef>
                <a:spcPts val="425"/>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latin typeface="Calibri" pitchFamily="34" charset="0"/>
              </a:rPr>
              <a:t>default Action;</a:t>
            </a:r>
          </a:p>
          <a:p>
            <a:pPr marL="741363" lvl="1" indent="-284163">
              <a:lnSpc>
                <a:spcPct val="100000"/>
              </a:lnSpc>
              <a:spcBef>
                <a:spcPts val="6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1066800"/>
            <a:ext cx="7924800" cy="1295400"/>
          </a:xfrm>
          <a:prstGeom prst="rect">
            <a:avLst/>
          </a:prstGeom>
        </p:spPr>
        <p:txBody>
          <a:bodyPr/>
          <a:lstStyle/>
          <a:p>
            <a:pPr lvl="0" algn="ctr">
              <a:spcBef>
                <a:spcPct val="0"/>
              </a:spcBef>
              <a:defRPr/>
            </a:pPr>
            <a:r>
              <a:rPr lang="en-US" sz="3200" b="1" dirty="0" smtClean="0">
                <a:solidFill>
                  <a:srgbClr val="C00000"/>
                </a:solidFill>
                <a:latin typeface="Calibri" pitchFamily="34" charset="0"/>
              </a:rPr>
              <a:t>FLOW CONTROL - SELECTION STATEMENTS</a:t>
            </a:r>
          </a:p>
        </p:txBody>
      </p:sp>
      <p:sp>
        <p:nvSpPr>
          <p:cNvPr id="5" name="Content Placeholder 15"/>
          <p:cNvSpPr>
            <a:spLocks noGrp="1"/>
          </p:cNvSpPr>
          <p:nvPr>
            <p:ph idx="4294967295"/>
          </p:nvPr>
        </p:nvSpPr>
        <p:spPr>
          <a:xfrm>
            <a:off x="1219200" y="2362200"/>
            <a:ext cx="7696200" cy="3733800"/>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Switch Statement:</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within switch every statement should be under some case or default. Independent statements are not allowed.</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Duplicate case labels are not allowed.</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within the switch statement if any case is matched from that statement onwards all the statements will be executed until the break statement or end of switch. This is useful to define some common actions for several cases.</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1060450" y="2278063"/>
            <a:ext cx="7183438" cy="633412"/>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 pos="5791200" algn="l"/>
                <a:tab pos="6515100" algn="l"/>
              </a:tabLst>
            </a:pPr>
            <a:r>
              <a:rPr lang="en-IN" altLang="en-US" sz="3500" b="1" cap="all" dirty="0">
                <a:solidFill>
                  <a:srgbClr val="0084D1"/>
                </a:solidFill>
                <a:latin typeface="Calibri" pitchFamily="34" charset="0"/>
              </a:rPr>
              <a:t>JAVA Fundamentals</a:t>
            </a:r>
          </a:p>
        </p:txBody>
      </p:sp>
      <p:sp>
        <p:nvSpPr>
          <p:cNvPr id="4" name="Text Box 2"/>
          <p:cNvSpPr txBox="1">
            <a:spLocks noChangeArrowheads="1"/>
          </p:cNvSpPr>
          <p:nvPr/>
        </p:nvSpPr>
        <p:spPr bwMode="auto">
          <a:xfrm>
            <a:off x="1060450" y="2909888"/>
            <a:ext cx="5564188" cy="712787"/>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Lst>
            </a:pPr>
            <a:endParaRPr lang="en-IN" altLang="en-US" sz="2000">
              <a:solidFill>
                <a:srgbClr val="000000"/>
              </a:solidFill>
              <a:latin typeface="Calibri" pitchFamily="34" charset="0"/>
            </a:endParaRPr>
          </a:p>
        </p:txBody>
      </p:sp>
      <p:sp>
        <p:nvSpPr>
          <p:cNvPr id="5" name="Text Box 4"/>
          <p:cNvSpPr txBox="1">
            <a:spLocks noChangeArrowheads="1"/>
          </p:cNvSpPr>
          <p:nvPr/>
        </p:nvSpPr>
        <p:spPr bwMode="auto">
          <a:xfrm>
            <a:off x="4419600" y="3962400"/>
            <a:ext cx="5564188" cy="354013"/>
          </a:xfrm>
          <a:prstGeom prst="rect">
            <a:avLst/>
          </a:prstGeom>
          <a:noFill/>
          <a:ln w="9525">
            <a:noFill/>
            <a:miter lim="800000"/>
            <a:headEnd/>
            <a:tailEnd/>
          </a:ln>
        </p:spPr>
        <p:txBody>
          <a:bodyPr lIns="90000" tIns="60876" rIns="90000" bIns="45000"/>
          <a:lstStyle/>
          <a:p>
            <a:pPr>
              <a:tabLst>
                <a:tab pos="723900" algn="l"/>
                <a:tab pos="1447800" algn="l"/>
                <a:tab pos="2171700" algn="l"/>
                <a:tab pos="2895600" algn="l"/>
                <a:tab pos="3619500" algn="l"/>
                <a:tab pos="4343400" algn="l"/>
                <a:tab pos="5067300" algn="l"/>
              </a:tabLst>
            </a:pPr>
            <a:r>
              <a:rPr lang="en-IN" altLang="en-US" sz="3200" b="1" dirty="0">
                <a:solidFill>
                  <a:srgbClr val="C00000"/>
                </a:solidFill>
              </a:rPr>
              <a:t>BHUSHAN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1066800"/>
            <a:ext cx="7924800" cy="990600"/>
          </a:xfrm>
          <a:prstGeom prst="rect">
            <a:avLst/>
          </a:prstGeom>
        </p:spPr>
        <p:txBody>
          <a:bodyPr/>
          <a:lstStyle/>
          <a:p>
            <a:pPr lvl="0" algn="ctr">
              <a:spcBef>
                <a:spcPct val="0"/>
              </a:spcBef>
              <a:defRPr/>
            </a:pPr>
            <a:r>
              <a:rPr lang="en-US" sz="3200" b="1" dirty="0" smtClean="0">
                <a:solidFill>
                  <a:srgbClr val="C00000"/>
                </a:solidFill>
                <a:latin typeface="Calibri" pitchFamily="34" charset="0"/>
              </a:rPr>
              <a:t>FLOW CONTROL - SELECTION STATEMENTS</a:t>
            </a:r>
          </a:p>
        </p:txBody>
      </p:sp>
      <p:sp>
        <p:nvSpPr>
          <p:cNvPr id="5" name="Content Placeholder 15"/>
          <p:cNvSpPr>
            <a:spLocks noGrp="1"/>
          </p:cNvSpPr>
          <p:nvPr>
            <p:ph idx="4294967295"/>
          </p:nvPr>
        </p:nvSpPr>
        <p:spPr>
          <a:xfrm>
            <a:off x="1219200" y="2743200"/>
            <a:ext cx="7924800" cy="3907978"/>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DEFAULT CASE: </a:t>
            </a:r>
          </a:p>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u="sng" dirty="0" smtClean="0">
              <a:solidFill>
                <a:srgbClr val="7030A0"/>
              </a:solidFill>
              <a:latin typeface="Calibri" pitchFamily="34" charset="0"/>
              <a:ea typeface="+mj-ea"/>
              <a:cs typeface="+mj-cs"/>
            </a:endParaRPr>
          </a:p>
          <a:p>
            <a:pPr marL="341313" indent="-341313">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used to define default action.</a:t>
            </a:r>
          </a:p>
          <a:p>
            <a:pPr marL="341313" indent="-341313">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executes if no other is matched.</a:t>
            </a:r>
          </a:p>
          <a:p>
            <a:pPr marL="341313" indent="-341313">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We can take default anywhere in switch.</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990600"/>
            <a:ext cx="7696200" cy="1143000"/>
          </a:xfrm>
          <a:prstGeom prst="rect">
            <a:avLst/>
          </a:prstGeom>
        </p:spPr>
        <p:txBody>
          <a:bodyPr/>
          <a:lstStyle/>
          <a:p>
            <a:pPr lvl="0" algn="ctr">
              <a:spcBef>
                <a:spcPct val="0"/>
              </a:spcBef>
              <a:defRPr/>
            </a:pPr>
            <a:r>
              <a:rPr lang="en-US" sz="3200" b="1" dirty="0" smtClean="0">
                <a:solidFill>
                  <a:srgbClr val="C00000"/>
                </a:solidFill>
                <a:latin typeface="Calibri" pitchFamily="34" charset="0"/>
              </a:rPr>
              <a:t>FLOW CONTROL - SELECTION STATEMENTS</a:t>
            </a:r>
          </a:p>
        </p:txBody>
      </p:sp>
      <p:sp>
        <p:nvSpPr>
          <p:cNvPr id="5" name="Content Placeholder 15"/>
          <p:cNvSpPr>
            <a:spLocks noGrp="1"/>
          </p:cNvSpPr>
          <p:nvPr>
            <p:ph idx="4294967295"/>
          </p:nvPr>
        </p:nvSpPr>
        <p:spPr>
          <a:xfrm>
            <a:off x="1524000" y="2667000"/>
            <a:ext cx="7391400" cy="3048000"/>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While:</a:t>
            </a:r>
            <a:endParaRPr lang="en-US" sz="2800" u="sng" dirty="0" smtClean="0">
              <a:solidFill>
                <a:srgbClr val="7030A0"/>
              </a:solidFill>
            </a:endParaRP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If we don't know the number of iterations in advance then the best suitable loop is while.</a:t>
            </a:r>
          </a:p>
          <a:p>
            <a:pPr marL="341313" indent="-341313">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t>
            </a:r>
            <a:r>
              <a:rPr lang="en-US" sz="2000" b="1" u="sng" dirty="0" smtClean="0">
                <a:solidFill>
                  <a:srgbClr val="FF00FF"/>
                </a:solidFill>
                <a:latin typeface="Calibri" pitchFamily="34" charset="0"/>
                <a:ea typeface="+mj-ea"/>
                <a:cs typeface="+mj-cs"/>
              </a:rPr>
              <a:t>SYNTAX:</a:t>
            </a:r>
          </a:p>
          <a:p>
            <a:pPr marL="1141413" lvl="2" indent="-341313">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200" dirty="0" smtClean="0">
                <a:latin typeface="Calibri" pitchFamily="34" charset="0"/>
              </a:rPr>
              <a:t>	</a:t>
            </a:r>
            <a:r>
              <a:rPr lang="en-US" sz="2000" b="1" dirty="0" smtClean="0">
                <a:solidFill>
                  <a:srgbClr val="0084D1"/>
                </a:solidFill>
                <a:latin typeface="Calibri" pitchFamily="34" charset="0"/>
                <a:ea typeface="+mj-ea"/>
                <a:cs typeface="+mj-cs"/>
              </a:rPr>
              <a:t>while</a:t>
            </a:r>
            <a:r>
              <a:rPr lang="en-US" sz="2000" dirty="0" smtClean="0">
                <a:latin typeface="Calibri" pitchFamily="34" charset="0"/>
              </a:rPr>
              <a:t>(b){</a:t>
            </a:r>
          </a:p>
          <a:p>
            <a:pPr lvl="3" indent="-284163">
              <a:spcBef>
                <a:spcPts val="425"/>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latin typeface="Calibri" pitchFamily="34" charset="0"/>
              </a:rPr>
              <a:t>	//action</a:t>
            </a:r>
          </a:p>
          <a:p>
            <a:pPr marL="1141413" lvl="2" indent="-341313">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990600"/>
            <a:ext cx="7696200" cy="1066800"/>
          </a:xfrm>
          <a:prstGeom prst="rect">
            <a:avLst/>
          </a:prstGeom>
        </p:spPr>
        <p:txBody>
          <a:bodyPr/>
          <a:lstStyle/>
          <a:p>
            <a:pPr lvl="0" algn="ctr">
              <a:spcBef>
                <a:spcPct val="0"/>
              </a:spcBef>
              <a:defRPr/>
            </a:pPr>
            <a:r>
              <a:rPr lang="en-US" sz="3200" b="1" dirty="0" smtClean="0">
                <a:solidFill>
                  <a:srgbClr val="C00000"/>
                </a:solidFill>
                <a:latin typeface="Calibri" pitchFamily="34" charset="0"/>
              </a:rPr>
              <a:t>FLOW CONTROL - SELECTION STATEMENTS</a:t>
            </a:r>
          </a:p>
        </p:txBody>
      </p:sp>
      <p:sp>
        <p:nvSpPr>
          <p:cNvPr id="5" name="Content Placeholder 15"/>
          <p:cNvSpPr>
            <a:spLocks noGrp="1"/>
          </p:cNvSpPr>
          <p:nvPr>
            <p:ph idx="4294967295"/>
          </p:nvPr>
        </p:nvSpPr>
        <p:spPr>
          <a:xfrm>
            <a:off x="1447800" y="2362200"/>
            <a:ext cx="7696200" cy="4495800"/>
          </a:xfrm>
          <a:prstGeom prst="rect">
            <a:avLst/>
          </a:prstGeom>
        </p:spPr>
        <p:txBody>
          <a:bodyPr/>
          <a:lstStyle/>
          <a:p>
            <a:pPr marL="341313" indent="-341313">
              <a:lnSpc>
                <a:spcPct val="9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While</a:t>
            </a:r>
            <a:endParaRPr lang="en-US" sz="2000" b="1" u="sng" dirty="0" smtClean="0">
              <a:solidFill>
                <a:srgbClr val="7030A0"/>
              </a:solidFill>
              <a:latin typeface="Calibri" pitchFamily="34" charset="0"/>
              <a:ea typeface="+mj-ea"/>
              <a:cs typeface="+mj-cs"/>
            </a:endParaRPr>
          </a:p>
          <a:p>
            <a:pPr marL="341313"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Argument to the while loop should be Boolean type.</a:t>
            </a:r>
          </a:p>
          <a:p>
            <a:pPr marL="341313"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Curly braces are optional and without braces we can take only one statement and it should not be declarative statement. </a:t>
            </a:r>
          </a:p>
          <a:p>
            <a:pPr marL="341313" indent="-341313" algn="just">
              <a:lnSpc>
                <a:spcPct val="9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a:lnSpc>
                <a:spcPct val="9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do-while </a:t>
            </a:r>
          </a:p>
          <a:p>
            <a:pPr marL="341313" indent="-341313">
              <a:lnSpc>
                <a:spcPct val="9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b="1" u="sng" dirty="0" smtClean="0">
              <a:solidFill>
                <a:srgbClr val="7030A0"/>
              </a:solidFill>
              <a:latin typeface="Calibri" pitchFamily="34" charset="0"/>
              <a:ea typeface="+mj-ea"/>
              <a:cs typeface="+mj-cs"/>
            </a:endParaRPr>
          </a:p>
          <a:p>
            <a:pPr marL="341313" indent="-341313">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if we want to execute loop body at-least once then we should go for do-while</a:t>
            </a:r>
          </a:p>
          <a:p>
            <a:pPr marL="341313" indent="-341313">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Curly braces are optional and without braces we can take only one statement and it should not be declarative statement.</a:t>
            </a:r>
          </a:p>
          <a:p>
            <a:pPr marL="341313" indent="-341313" eaLnBrk="1">
              <a:lnSpc>
                <a:spcPct val="80000"/>
              </a:lnSpc>
              <a:spcBef>
                <a:spcPts val="4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linds(horizontal)">
                                      <p:cBhvr>
                                        <p:cTn id="21" dur="500"/>
                                        <p:tgtEl>
                                          <p:spTgt spid="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blinds(horizontal)">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990600"/>
            <a:ext cx="9144000" cy="584775"/>
          </a:xfrm>
          <a:prstGeom prst="rect">
            <a:avLst/>
          </a:prstGeom>
        </p:spPr>
        <p:txBody>
          <a:bodyPr wrap="square">
            <a:spAutoFit/>
          </a:bodyPr>
          <a:lstStyle/>
          <a:p>
            <a:pPr algn="ctr"/>
            <a:r>
              <a:rPr lang="en-US" sz="3200" b="1" dirty="0" smtClean="0">
                <a:solidFill>
                  <a:srgbClr val="C00000"/>
                </a:solidFill>
                <a:latin typeface="Calibri" pitchFamily="34" charset="0"/>
              </a:rPr>
              <a:t>   FLOW CONTROL – ITERATIVE STATEMENTS</a:t>
            </a:r>
            <a:endParaRPr lang="en-US" sz="3200" dirty="0">
              <a:solidFill>
                <a:srgbClr val="C00000"/>
              </a:solidFill>
            </a:endParaRPr>
          </a:p>
        </p:txBody>
      </p:sp>
      <p:sp>
        <p:nvSpPr>
          <p:cNvPr id="14" name="Rectangle 13"/>
          <p:cNvSpPr/>
          <p:nvPr/>
        </p:nvSpPr>
        <p:spPr>
          <a:xfrm>
            <a:off x="1219200" y="2514600"/>
            <a:ext cx="7696200" cy="4134465"/>
          </a:xfrm>
          <a:prstGeom prst="rect">
            <a:avLst/>
          </a:prstGeom>
        </p:spPr>
        <p:txBody>
          <a:bodyPr wrap="square">
            <a:spAutoFit/>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rPr>
              <a:t>	</a:t>
            </a:r>
            <a:r>
              <a:rPr lang="en-US" sz="2400" b="1" u="sng" dirty="0" smtClean="0">
                <a:solidFill>
                  <a:srgbClr val="7030A0"/>
                </a:solidFill>
                <a:latin typeface="Calibri" pitchFamily="34" charset="0"/>
              </a:rPr>
              <a:t>for():</a:t>
            </a:r>
            <a:endParaRPr lang="en-US" sz="2000" b="1" u="sng" dirty="0" smtClean="0">
              <a:solidFill>
                <a:srgbClr val="7030A0"/>
              </a:solidFill>
              <a:latin typeface="Calibri" pitchFamily="34" charset="0"/>
            </a:endParaRPr>
          </a:p>
          <a:p>
            <a:pPr marL="341313" indent="-341313">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This is the most commonly used loop. </a:t>
            </a:r>
          </a:p>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solidFill>
                <a:srgbClr val="7DB6EF"/>
              </a:solidFill>
              <a:latin typeface="Calibri" pitchFamily="34" charset="0"/>
            </a:endParaRPr>
          </a:p>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smtClean="0">
                <a:solidFill>
                  <a:srgbClr val="0084D1"/>
                </a:solidFill>
                <a:latin typeface="Calibri" pitchFamily="34" charset="0"/>
              </a:rPr>
              <a:t>	</a:t>
            </a:r>
            <a:r>
              <a:rPr lang="en-US" sz="2000" b="1" u="sng" dirty="0" smtClean="0">
                <a:solidFill>
                  <a:srgbClr val="FF00FF"/>
                </a:solidFill>
                <a:latin typeface="Calibri" pitchFamily="34" charset="0"/>
              </a:rPr>
              <a:t>SYNTAX:</a:t>
            </a:r>
          </a:p>
          <a:p>
            <a:pPr marL="1255713" lvl="2"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for(initialization; conditional-expression; increment/decrement){</a:t>
            </a:r>
          </a:p>
          <a:p>
            <a:pPr lvl="4" indent="-227013">
              <a:spcBef>
                <a:spcPts val="42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//body</a:t>
            </a:r>
          </a:p>
          <a:p>
            <a:pPr lvl="3" indent="-284163">
              <a:spcBef>
                <a:spcPts val="42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a:t>
            </a:r>
          </a:p>
          <a:p>
            <a:pPr lvl="3" indent="-284163">
              <a:spcBef>
                <a:spcPts val="42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341313"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Curly braces are optional and without braces we can take only one statement and it should not be declarative statement.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066800" y="990600"/>
            <a:ext cx="8077200" cy="990599"/>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 – ITERATIVE STATEMENTS</a:t>
            </a:r>
          </a:p>
        </p:txBody>
      </p:sp>
      <p:sp>
        <p:nvSpPr>
          <p:cNvPr id="5" name="Content Placeholder 15"/>
          <p:cNvSpPr>
            <a:spLocks noGrp="1"/>
          </p:cNvSpPr>
          <p:nvPr>
            <p:ph idx="4294967295"/>
          </p:nvPr>
        </p:nvSpPr>
        <p:spPr>
          <a:xfrm>
            <a:off x="1066800" y="2362200"/>
            <a:ext cx="8077200" cy="3581400"/>
          </a:xfrm>
          <a:prstGeom prst="rect">
            <a:avLst/>
          </a:prstGeom>
        </p:spPr>
        <p:txBody>
          <a:bodyPr/>
          <a:lstStyle/>
          <a:p>
            <a:pPr marL="341313" indent="-341313">
              <a:lnSpc>
                <a:spcPct val="8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for(): </a:t>
            </a:r>
          </a:p>
          <a:p>
            <a:pPr marL="341313" indent="-341313">
              <a:lnSpc>
                <a:spcPct val="80000"/>
              </a:lnSpc>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u="sng" dirty="0" smtClean="0">
              <a:solidFill>
                <a:srgbClr val="7030A0"/>
              </a:solidFill>
              <a:latin typeface="Calibri" pitchFamily="34" charset="0"/>
              <a:ea typeface="+mj-ea"/>
              <a:cs typeface="+mj-cs"/>
            </a:endParaRPr>
          </a:p>
          <a:p>
            <a:pPr marL="341313" indent="-341313">
              <a:lnSpc>
                <a:spcPct val="8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	</a:t>
            </a:r>
            <a:r>
              <a:rPr lang="en-US" sz="2000" b="1" dirty="0" smtClean="0">
                <a:latin typeface="Calibri" pitchFamily="34" charset="0"/>
              </a:rPr>
              <a:t>Initialization-section:</a:t>
            </a:r>
          </a:p>
          <a:p>
            <a:pPr marL="341313" indent="-341313">
              <a:lnSpc>
                <a:spcPct val="8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341313" indent="-341313">
              <a:lnSpc>
                <a:spcPct val="8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This will be executed only once.</a:t>
            </a:r>
          </a:p>
          <a:p>
            <a:pPr marL="341313" indent="-341313">
              <a:lnSpc>
                <a:spcPct val="8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In  the initialization section we will declare and initialize the variable.</a:t>
            </a:r>
          </a:p>
          <a:p>
            <a:pPr marL="341313" indent="-341313">
              <a:lnSpc>
                <a:spcPct val="8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In this section we can take any valid java statement including </a:t>
            </a:r>
            <a:r>
              <a:rPr lang="en-US" sz="2000" dirty="0" err="1" smtClean="0">
                <a:latin typeface="Calibri" pitchFamily="34" charset="0"/>
              </a:rPr>
              <a:t>s.o.p</a:t>
            </a:r>
            <a:r>
              <a:rPr lang="en-US" sz="2000" dirty="0" smtClean="0">
                <a:latin typeface="Calibri" pitchFamily="34" charset="0"/>
              </a:rPr>
              <a:t>().</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4"/>
          <p:cNvSpPr txBox="1">
            <a:spLocks/>
          </p:cNvSpPr>
          <p:nvPr/>
        </p:nvSpPr>
        <p:spPr>
          <a:xfrm>
            <a:off x="0" y="990600"/>
            <a:ext cx="91440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  FLOW CONTROL – ITERATIVE STATEMENTS</a:t>
            </a:r>
          </a:p>
        </p:txBody>
      </p:sp>
      <p:sp>
        <p:nvSpPr>
          <p:cNvPr id="8" name="Content Placeholder 15"/>
          <p:cNvSpPr>
            <a:spLocks noGrp="1"/>
          </p:cNvSpPr>
          <p:nvPr>
            <p:ph idx="4294967295"/>
          </p:nvPr>
        </p:nvSpPr>
        <p:spPr>
          <a:xfrm>
            <a:off x="1143000" y="2209800"/>
            <a:ext cx="7772400" cy="3581400"/>
          </a:xfrm>
          <a:prstGeom prst="rect">
            <a:avLst/>
          </a:prstGeom>
        </p:spPr>
        <p:txBody>
          <a:bodyPr/>
          <a:lstStyle/>
          <a:p>
            <a:pPr marL="341313" indent="-341313" algn="jus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for():</a:t>
            </a:r>
            <a:endParaRPr lang="en-US" b="1" u="sng" dirty="0" smtClean="0">
              <a:solidFill>
                <a:srgbClr val="7030A0"/>
              </a:solidFill>
              <a:latin typeface="Calibri" pitchFamily="34" charset="0"/>
              <a:ea typeface="+mj-ea"/>
              <a:cs typeface="+mj-cs"/>
            </a:endParaRPr>
          </a:p>
          <a:p>
            <a:pPr marL="341313" indent="-341313" algn="jus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84D1"/>
                </a:solidFill>
                <a:latin typeface="Calibri" pitchFamily="34" charset="0"/>
                <a:ea typeface="+mj-ea"/>
                <a:cs typeface="+mj-cs"/>
              </a:rPr>
              <a:t>	</a:t>
            </a:r>
            <a:r>
              <a:rPr lang="en-US" sz="2400" b="1" dirty="0" smtClean="0">
                <a:solidFill>
                  <a:srgbClr val="FF00FF"/>
                </a:solidFill>
                <a:latin typeface="Calibri" pitchFamily="34" charset="0"/>
                <a:ea typeface="+mj-ea"/>
                <a:cs typeface="+mj-cs"/>
              </a:rPr>
              <a:t>Conditional expression:</a:t>
            </a:r>
          </a:p>
          <a:p>
            <a:pPr marL="341313" indent="-341313" algn="jus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smtClean="0">
              <a:solidFill>
                <a:srgbClr val="FF00FF"/>
              </a:solidFill>
              <a:latin typeface="Calibri" pitchFamily="34" charset="0"/>
              <a:ea typeface="+mj-ea"/>
              <a:cs typeface="+mj-cs"/>
            </a:endParaRP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Here we can take any java expression but the result should be Boolean.</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This is optional and if we are not specifying compiler will always places true.</a:t>
            </a:r>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algn="just"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95400" y="1143000"/>
            <a:ext cx="7848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 – ITERATIVE STATEMENTS</a:t>
            </a:r>
          </a:p>
        </p:txBody>
      </p:sp>
      <p:sp>
        <p:nvSpPr>
          <p:cNvPr id="5" name="Content Placeholder 15"/>
          <p:cNvSpPr>
            <a:spLocks noGrp="1"/>
          </p:cNvSpPr>
          <p:nvPr>
            <p:ph idx="4294967295"/>
          </p:nvPr>
        </p:nvSpPr>
        <p:spPr>
          <a:xfrm>
            <a:off x="1295400" y="2286000"/>
            <a:ext cx="7848600" cy="3429000"/>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for():</a:t>
            </a:r>
            <a:endParaRPr lang="en-US" b="1" u="sng" dirty="0" smtClean="0">
              <a:solidFill>
                <a:srgbClr val="7030A0"/>
              </a:solidFill>
              <a:latin typeface="Calibri" pitchFamily="34" charset="0"/>
              <a:ea typeface="+mj-ea"/>
              <a:cs typeface="+mj-cs"/>
            </a:endParaRPr>
          </a:p>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dirty="0" smtClean="0">
                <a:solidFill>
                  <a:srgbClr val="FF00FF"/>
                </a:solidFill>
                <a:latin typeface="Calibri" pitchFamily="34" charset="0"/>
                <a:ea typeface="+mj-ea"/>
                <a:cs typeface="+mj-cs"/>
              </a:rPr>
              <a:t>Increment and Decrement section:</a:t>
            </a:r>
          </a:p>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u="sng" dirty="0" smtClean="0">
              <a:solidFill>
                <a:srgbClr val="FF00FF"/>
              </a:solidFill>
              <a:latin typeface="Calibri" pitchFamily="34" charset="0"/>
            </a:endParaRP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In this section we can take any valid java statement including </a:t>
            </a:r>
            <a:r>
              <a:rPr lang="en-US" sz="2000" dirty="0" err="1" smtClean="0">
                <a:latin typeface="Calibri" pitchFamily="34" charset="0"/>
              </a:rPr>
              <a:t>s.o.p</a:t>
            </a:r>
            <a:r>
              <a:rPr lang="en-US" sz="2000" dirty="0" smtClean="0">
                <a:latin typeface="Calibri" pitchFamily="34" charset="0"/>
              </a:rPr>
              <a:t>()</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All three parts of for loop are independent of each other.</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All three parts of for loop are optional.</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066800" y="1447800"/>
            <a:ext cx="8077200" cy="838199"/>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 – ITERATIVE STATEMENTS</a:t>
            </a:r>
          </a:p>
        </p:txBody>
      </p:sp>
      <p:sp>
        <p:nvSpPr>
          <p:cNvPr id="5" name="Content Placeholder 15"/>
          <p:cNvSpPr>
            <a:spLocks noGrp="1"/>
          </p:cNvSpPr>
          <p:nvPr>
            <p:ph idx="4294967295"/>
          </p:nvPr>
        </p:nvSpPr>
        <p:spPr>
          <a:xfrm>
            <a:off x="1066800" y="2514600"/>
            <a:ext cx="8077200" cy="3200400"/>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for-each loop: </a:t>
            </a:r>
            <a:endParaRPr lang="en-US" b="1" u="sng" dirty="0" smtClean="0">
              <a:solidFill>
                <a:srgbClr val="7030A0"/>
              </a:solidFill>
              <a:latin typeface="Calibri" pitchFamily="34" charset="0"/>
              <a:ea typeface="+mj-ea"/>
              <a:cs typeface="+mj-cs"/>
            </a:endParaRPr>
          </a:p>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b="1" u="sng" dirty="0" smtClean="0">
              <a:solidFill>
                <a:srgbClr val="7030A0"/>
              </a:solidFill>
              <a:latin typeface="Calibri" pitchFamily="34" charset="0"/>
              <a:ea typeface="+mj-ea"/>
              <a:cs typeface="+mj-cs"/>
            </a:endParaRP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introduced in 1.5V.</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This is the most convenient loop to retrieve the elements of arrays and collections.</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Unlike other for loop constructs, however, for-each loop usually maintain no explicit counter: they essentially say "do this to everything in this set", rather than "do this x times".</a:t>
            </a:r>
          </a:p>
          <a:p>
            <a:pPr marL="341313" indent="-341313" algn="just"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1219200"/>
            <a:ext cx="76200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FLOW CONTROL – ITERATIVE STATEMENTS</a:t>
            </a:r>
          </a:p>
        </p:txBody>
      </p:sp>
      <p:sp>
        <p:nvSpPr>
          <p:cNvPr id="5" name="Content Placeholder 15"/>
          <p:cNvSpPr>
            <a:spLocks noGrp="1"/>
          </p:cNvSpPr>
          <p:nvPr>
            <p:ph idx="4294967295"/>
          </p:nvPr>
        </p:nvSpPr>
        <p:spPr>
          <a:xfrm>
            <a:off x="1219200" y="2286000"/>
            <a:ext cx="7620000" cy="4191000"/>
          </a:xfrm>
          <a:prstGeom prst="rect">
            <a:avLst/>
          </a:prstGeom>
        </p:spPr>
        <p:txBody>
          <a:bodyPr/>
          <a:lstStyle/>
          <a:p>
            <a:pPr marL="341313" indent="-341313">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for-each loop:</a:t>
            </a:r>
            <a:endParaRPr lang="en-US" sz="2400" b="1" u="sng" dirty="0" smtClean="0">
              <a:solidFill>
                <a:srgbClr val="7030A0"/>
              </a:solidFill>
              <a:latin typeface="Calibri" pitchFamily="34" charset="0"/>
            </a:endParaRPr>
          </a:p>
          <a:p>
            <a:pPr marL="341313" indent="-341313">
              <a:spcBef>
                <a:spcPts val="5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smtClean="0">
                <a:solidFill>
                  <a:srgbClr val="0084D1"/>
                </a:solidFill>
                <a:latin typeface="Calibri" pitchFamily="34" charset="0"/>
                <a:ea typeface="+mj-ea"/>
                <a:cs typeface="+mj-cs"/>
              </a:rPr>
              <a:t>	</a:t>
            </a:r>
            <a:r>
              <a:rPr lang="en-US" sz="2000" b="1" u="sng" dirty="0" smtClean="0">
                <a:solidFill>
                  <a:srgbClr val="FF00FF"/>
                </a:solidFill>
                <a:latin typeface="Calibri" pitchFamily="34" charset="0"/>
                <a:ea typeface="+mj-ea"/>
                <a:cs typeface="+mj-cs"/>
              </a:rPr>
              <a:t>LIMITATIONS: </a:t>
            </a:r>
          </a:p>
          <a:p>
            <a:pPr marL="341313" indent="-341313">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u="sng" dirty="0" smtClean="0">
              <a:solidFill>
                <a:srgbClr val="FF00FF"/>
              </a:solidFill>
              <a:latin typeface="Calibri" pitchFamily="34" charset="0"/>
              <a:ea typeface="+mj-ea"/>
              <a:cs typeface="+mj-cs"/>
            </a:endParaRP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Applicable only for arrays and collections.</a:t>
            </a:r>
          </a:p>
          <a:p>
            <a:pPr marL="341313" indent="-341313" algn="just">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By using this we should retrieve all values of arrays and collections. Cant be used to retrieve a particular set of values.</a:t>
            </a:r>
          </a:p>
          <a:p>
            <a:pPr marL="341313" indent="-341313" eaLnBrk="1">
              <a:lnSpc>
                <a:spcPct val="80000"/>
              </a:lnSpc>
              <a:spcBef>
                <a:spcPts val="4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1066800"/>
            <a:ext cx="7924800" cy="1219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ASSIGNMENTS</a:t>
            </a:r>
          </a:p>
        </p:txBody>
      </p:sp>
      <p:sp>
        <p:nvSpPr>
          <p:cNvPr id="5" name="Content Placeholder 15"/>
          <p:cNvSpPr>
            <a:spLocks noGrp="1"/>
          </p:cNvSpPr>
          <p:nvPr>
            <p:ph idx="4294967295"/>
          </p:nvPr>
        </p:nvSpPr>
        <p:spPr>
          <a:xfrm>
            <a:off x="1219200" y="2590800"/>
            <a:ext cx="7924800" cy="3124200"/>
          </a:xfrm>
          <a:prstGeom prst="rect">
            <a:avLst/>
          </a:prstGeom>
        </p:spPr>
        <p:txBody>
          <a:bodyPr/>
          <a:lstStyle/>
          <a:p>
            <a:pPr marL="457200" indent="-457200" algn="just">
              <a:buFont typeface="+mj-lt"/>
              <a:buAutoNum type="arabicPeriod"/>
              <a:defRPr/>
            </a:pPr>
            <a:r>
              <a:rPr lang="en-US" sz="2000" dirty="0" smtClean="0">
                <a:latin typeface="Calibri" pitchFamily="34" charset="0"/>
              </a:rPr>
              <a:t>WAP to take two number from user , swap two integer number and display to user.</a:t>
            </a:r>
          </a:p>
          <a:p>
            <a:pPr marL="457200" indent="-457200" algn="just">
              <a:buFont typeface="+mj-lt"/>
              <a:buAutoNum type="arabicPeriod"/>
              <a:defRPr/>
            </a:pPr>
            <a:r>
              <a:rPr lang="en-US" sz="2000" dirty="0" smtClean="0">
                <a:latin typeface="Calibri" pitchFamily="34" charset="0"/>
              </a:rPr>
              <a:t>WAP to find whether the entered number is Even or Odd.</a:t>
            </a:r>
          </a:p>
          <a:p>
            <a:pPr marL="457200" indent="-457200" algn="just">
              <a:buFont typeface="+mj-lt"/>
              <a:buAutoNum type="arabicPeriod"/>
              <a:defRPr/>
            </a:pPr>
            <a:r>
              <a:rPr lang="en-US" sz="2000" dirty="0" smtClean="0">
                <a:latin typeface="Calibri" pitchFamily="34" charset="0"/>
              </a:rPr>
              <a:t>WAP to calculate the sum of 1 to 100 numbers.</a:t>
            </a:r>
          </a:p>
          <a:p>
            <a:pPr marL="457200" indent="-457200" algn="just">
              <a:buFont typeface="+mj-lt"/>
              <a:buAutoNum type="arabicPeriod"/>
              <a:defRPr/>
            </a:pPr>
            <a:r>
              <a:rPr lang="en-US" sz="2000" dirty="0" smtClean="0">
                <a:latin typeface="Calibri" pitchFamily="34" charset="0"/>
              </a:rPr>
              <a:t>WAP to find all Even numbers between 1 to 1000.</a:t>
            </a:r>
          </a:p>
          <a:p>
            <a:pPr marL="457200" indent="-457200" algn="just">
              <a:buFont typeface="+mj-lt"/>
              <a:buAutoNum type="arabicPeriod"/>
              <a:defRPr/>
            </a:pPr>
            <a:r>
              <a:rPr lang="en-US" sz="2000" dirty="0" smtClean="0">
                <a:latin typeface="Calibri" pitchFamily="34" charset="0"/>
              </a:rPr>
              <a:t>WAP to fin sum of entered any number for </a:t>
            </a:r>
            <a:r>
              <a:rPr lang="en-US" sz="2000" dirty="0" err="1" smtClean="0">
                <a:latin typeface="Calibri" pitchFamily="34" charset="0"/>
              </a:rPr>
              <a:t>e.g</a:t>
            </a:r>
            <a:r>
              <a:rPr lang="en-US" sz="2000" dirty="0" smtClean="0">
                <a:latin typeface="Calibri" pitchFamily="34" charset="0"/>
              </a:rPr>
              <a:t>: 123 -&gt; 6</a:t>
            </a:r>
          </a:p>
          <a:p>
            <a:pPr marL="457200" indent="-457200" algn="just">
              <a:buFont typeface="+mj-lt"/>
              <a:buAutoNum type="arabicPeriod"/>
              <a:defRPr/>
            </a:pPr>
            <a:r>
              <a:rPr lang="en-US" sz="2000" dirty="0" smtClean="0">
                <a:latin typeface="Calibri" pitchFamily="34" charset="0"/>
              </a:rPr>
              <a:t>WAP to reverse the entered number for </a:t>
            </a:r>
            <a:r>
              <a:rPr lang="en-US" sz="2000" dirty="0" err="1" smtClean="0">
                <a:latin typeface="Calibri" pitchFamily="34" charset="0"/>
              </a:rPr>
              <a:t>e.g</a:t>
            </a:r>
            <a:r>
              <a:rPr lang="en-US" sz="2000" dirty="0" smtClean="0">
                <a:latin typeface="Calibri" pitchFamily="34" charset="0"/>
              </a:rPr>
              <a:t>: 123 -&gt; 321</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057401"/>
            <a:ext cx="7620000" cy="5950347"/>
          </a:xfrm>
          <a:prstGeom prst="rect">
            <a:avLst/>
          </a:prstGeom>
        </p:spPr>
        <p:txBody>
          <a:bodyPr wrap="square">
            <a:spAutoFit/>
          </a:bodyPr>
          <a:lstStyle/>
          <a:p>
            <a:pPr marL="341313" indent="-341313" algn="just">
              <a:lnSpc>
                <a:spcPct val="80000"/>
              </a:lnSpc>
              <a:spcBef>
                <a:spcPts val="4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Java technology is both a </a:t>
            </a:r>
            <a:r>
              <a:rPr lang="en-US" sz="2000" b="1" dirty="0" smtClean="0">
                <a:solidFill>
                  <a:srgbClr val="0084D1"/>
                </a:solidFill>
                <a:latin typeface="Calibri" pitchFamily="34" charset="0"/>
              </a:rPr>
              <a:t>programming language </a:t>
            </a:r>
            <a:r>
              <a:rPr lang="en-US" sz="2000" dirty="0" smtClean="0">
                <a:latin typeface="Calibri" pitchFamily="34" charset="0"/>
              </a:rPr>
              <a:t>and a </a:t>
            </a:r>
            <a:r>
              <a:rPr lang="en-US" sz="2000" b="1" dirty="0" smtClean="0">
                <a:solidFill>
                  <a:srgbClr val="0084D1"/>
                </a:solidFill>
                <a:latin typeface="Calibri" pitchFamily="34" charset="0"/>
              </a:rPr>
              <a:t>platform</a:t>
            </a:r>
            <a:r>
              <a:rPr lang="en-US" sz="2000" dirty="0" smtClean="0">
                <a:latin typeface="Calibri" pitchFamily="34" charset="0"/>
              </a:rPr>
              <a:t>.</a:t>
            </a:r>
            <a:endParaRPr lang="en-US" sz="2000" u="sng" dirty="0" smtClean="0">
              <a:solidFill>
                <a:srgbClr val="7DB6EF"/>
              </a:solidFill>
              <a:latin typeface="Calibri" pitchFamily="34" charset="0"/>
            </a:endParaRPr>
          </a:p>
          <a:p>
            <a:pPr marL="341313" indent="-341313" algn="just">
              <a:lnSpc>
                <a:spcPct val="80000"/>
              </a:lnSpc>
              <a:spcBef>
                <a:spcPts val="400"/>
              </a:spcBef>
              <a:buClr>
                <a:srgbClr val="7DB6EF"/>
              </a:buClr>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The Java programming language is a high-level language that can be characterized by all of the following buzzwords:</a:t>
            </a:r>
          </a:p>
          <a:p>
            <a:pPr marL="341313" indent="-341313" algn="just">
              <a:lnSpc>
                <a:spcPct val="80000"/>
              </a:lnSpc>
              <a:spcBef>
                <a:spcPts val="400"/>
              </a:spcBef>
              <a:buClr>
                <a:srgbClr val="7DB6E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latin typeface="Calibri" pitchFamily="34" charset="0"/>
            </a:endParaRP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 Simple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Architecture</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 neutral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Object oriented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Portable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Distributed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 High performance</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Multithreaded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Robust</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Dynamic	</a:t>
            </a:r>
          </a:p>
          <a:p>
            <a:pPr marL="798513" lvl="1" indent="-341313" algn="just">
              <a:lnSpc>
                <a:spcPct val="80000"/>
              </a:lnSpc>
              <a:spcBef>
                <a:spcPts val="400"/>
              </a:spcBef>
              <a:buFont typeface="Courier New" pitchFamily="49" charset="0"/>
              <a:buChar char="o"/>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libri" pitchFamily="34" charset="0"/>
              </a:rPr>
              <a:t> Secure</a:t>
            </a:r>
          </a:p>
          <a:p>
            <a:pPr marL="341313" indent="-341313" algn="just">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341313" indent="-341313" algn="just">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341313" indent="-341313" algn="just">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341313" indent="-341313" algn="just">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p:txBody>
      </p:sp>
      <p:sp>
        <p:nvSpPr>
          <p:cNvPr id="5" name="Rectangle 4"/>
          <p:cNvSpPr/>
          <p:nvPr/>
        </p:nvSpPr>
        <p:spPr>
          <a:xfrm>
            <a:off x="2971800" y="1066800"/>
            <a:ext cx="2819400" cy="584775"/>
          </a:xfrm>
          <a:prstGeom prst="rect">
            <a:avLst/>
          </a:prstGeom>
        </p:spPr>
        <p:txBody>
          <a:bodyPr wrap="square">
            <a:spAutoFit/>
          </a:bodyPr>
          <a:lstStyle/>
          <a:p>
            <a:pPr algn="ctr"/>
            <a:r>
              <a:rPr lang="en-US" sz="3200" b="1" dirty="0" smtClean="0">
                <a:solidFill>
                  <a:srgbClr val="C00000"/>
                </a:solidFill>
                <a:latin typeface="Calibri" pitchFamily="34" charset="0"/>
              </a:rPr>
              <a:t>What?</a:t>
            </a:r>
            <a:endParaRPr lang="en-US" sz="3200" dirty="0">
              <a:solidFill>
                <a:srgbClr val="C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19200" y="914400"/>
            <a:ext cx="79248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ASSIGNMENTS</a:t>
            </a:r>
          </a:p>
        </p:txBody>
      </p:sp>
      <p:sp>
        <p:nvSpPr>
          <p:cNvPr id="5" name="Content Placeholder 15"/>
          <p:cNvSpPr>
            <a:spLocks noGrp="1"/>
          </p:cNvSpPr>
          <p:nvPr>
            <p:ph idx="4294967295"/>
          </p:nvPr>
        </p:nvSpPr>
        <p:spPr>
          <a:xfrm>
            <a:off x="1219200" y="1905000"/>
            <a:ext cx="7924800" cy="3810000"/>
          </a:xfrm>
          <a:prstGeom prst="rect">
            <a:avLst/>
          </a:prstGeom>
        </p:spPr>
        <p:txBody>
          <a:bodyPr/>
          <a:lstStyle/>
          <a:p>
            <a:pPr marL="457200" indent="-457200" algn="just">
              <a:buFont typeface="+mj-lt"/>
              <a:buAutoNum type="arabicPeriod"/>
              <a:defRPr/>
            </a:pPr>
            <a:r>
              <a:rPr lang="en-US" sz="2000" dirty="0" smtClean="0">
                <a:latin typeface="Calibri" pitchFamily="34" charset="0"/>
              </a:rPr>
              <a:t>WAP program to find whether the entered number is Palindrome or not .</a:t>
            </a:r>
          </a:p>
          <a:p>
            <a:pPr marL="457200" indent="-457200" algn="just">
              <a:buFont typeface="+mj-lt"/>
              <a:buAutoNum type="arabicPeriod"/>
              <a:defRPr/>
            </a:pPr>
            <a:r>
              <a:rPr lang="en-US" sz="2000" dirty="0" smtClean="0">
                <a:latin typeface="Calibri" pitchFamily="34" charset="0"/>
              </a:rPr>
              <a:t>WAP to find whether the entered number is Armstrong or not.</a:t>
            </a:r>
          </a:p>
          <a:p>
            <a:pPr marL="457200" indent="-457200" algn="just">
              <a:buFont typeface="+mj-lt"/>
              <a:buAutoNum type="arabicPeriod"/>
              <a:defRPr/>
            </a:pPr>
            <a:r>
              <a:rPr lang="en-US" sz="2000" dirty="0" smtClean="0">
                <a:latin typeface="Calibri" pitchFamily="34" charset="0"/>
              </a:rPr>
              <a:t>WAP to find entered year is Leap year or not.</a:t>
            </a:r>
          </a:p>
          <a:p>
            <a:pPr marL="457200" indent="-457200" algn="just">
              <a:buFont typeface="+mj-lt"/>
              <a:buAutoNum type="arabicPeriod"/>
              <a:defRPr/>
            </a:pPr>
            <a:r>
              <a:rPr lang="en-US" sz="2000" dirty="0" smtClean="0">
                <a:latin typeface="Calibri" pitchFamily="34" charset="0"/>
              </a:rPr>
              <a:t>WAP to find entered number is prime number or not.</a:t>
            </a:r>
          </a:p>
          <a:p>
            <a:pPr marL="457200" indent="-457200" algn="just">
              <a:buFont typeface="+mj-lt"/>
              <a:buAutoNum type="arabicPeriod"/>
              <a:defRPr/>
            </a:pPr>
            <a:r>
              <a:rPr lang="en-US" sz="2000" dirty="0" smtClean="0">
                <a:latin typeface="Calibri" pitchFamily="34" charset="0"/>
              </a:rPr>
              <a:t>WAP program to find greatest number from three number.</a:t>
            </a:r>
          </a:p>
          <a:p>
            <a:pPr marL="457200" indent="-457200" algn="just">
              <a:buFont typeface="+mj-lt"/>
              <a:buAutoNum type="arabicPeriod"/>
              <a:defRPr/>
            </a:pPr>
            <a:r>
              <a:rPr lang="en-US" sz="2000" dirty="0" smtClean="0">
                <a:latin typeface="Calibri" pitchFamily="34" charset="0"/>
              </a:rPr>
              <a:t>WAP to check entered number is +</a:t>
            </a:r>
            <a:r>
              <a:rPr lang="en-US" sz="2000" dirty="0" err="1" smtClean="0">
                <a:latin typeface="Calibri" pitchFamily="34" charset="0"/>
              </a:rPr>
              <a:t>ve</a:t>
            </a:r>
            <a:r>
              <a:rPr lang="en-US" sz="2000" dirty="0" smtClean="0">
                <a:latin typeface="Calibri" pitchFamily="34" charset="0"/>
              </a:rPr>
              <a:t> , - </a:t>
            </a:r>
            <a:r>
              <a:rPr lang="en-US" sz="2000" dirty="0" err="1" smtClean="0">
                <a:latin typeface="Calibri" pitchFamily="34" charset="0"/>
              </a:rPr>
              <a:t>ve</a:t>
            </a:r>
            <a:r>
              <a:rPr lang="en-US" sz="2000" dirty="0" smtClean="0">
                <a:latin typeface="Calibri" pitchFamily="34" charset="0"/>
              </a:rPr>
              <a:t> or 0 display proper message.</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300" y="3086101"/>
            <a:ext cx="2057400" cy="685799"/>
          </a:xfrm>
        </p:spPr>
        <p:txBody>
          <a:bodyPr/>
          <a:lstStyle/>
          <a:p>
            <a:pPr algn="ctr">
              <a:buNone/>
            </a:pPr>
            <a:r>
              <a:rPr lang="en-US" b="1" dirty="0" smtClean="0">
                <a:solidFill>
                  <a:srgbClr val="FF0000"/>
                </a:solidFill>
              </a:rPr>
              <a:t>Thank You</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607266" y="1066800"/>
            <a:ext cx="7850934" cy="1295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THE WAY JAVA WORKS</a:t>
            </a:r>
          </a:p>
        </p:txBody>
      </p:sp>
      <p:sp>
        <p:nvSpPr>
          <p:cNvPr id="5" name="Content Placeholder 15"/>
          <p:cNvSpPr>
            <a:spLocks noGrp="1"/>
          </p:cNvSpPr>
          <p:nvPr>
            <p:ph idx="4294967295"/>
          </p:nvPr>
        </p:nvSpPr>
        <p:spPr>
          <a:xfrm>
            <a:off x="607266" y="2743199"/>
            <a:ext cx="7850934" cy="3173219"/>
          </a:xfrm>
          <a:prstGeom prst="rect">
            <a:avLst/>
          </a:prstGeom>
        </p:spPr>
        <p:txBody>
          <a:bodyPr/>
          <a:lstStyle/>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p>
        </p:txBody>
      </p:sp>
      <p:pic>
        <p:nvPicPr>
          <p:cNvPr id="6" name="Picture 3"/>
          <p:cNvPicPr>
            <a:picLocks noChangeAspect="1" noChangeArrowheads="1"/>
          </p:cNvPicPr>
          <p:nvPr/>
        </p:nvPicPr>
        <p:blipFill>
          <a:blip r:embed="rId2"/>
          <a:srcRect/>
          <a:stretch>
            <a:fillRect/>
          </a:stretch>
        </p:blipFill>
        <p:spPr bwMode="auto">
          <a:xfrm>
            <a:off x="1921626" y="2873662"/>
            <a:ext cx="6384174" cy="1850738"/>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469310" y="838200"/>
            <a:ext cx="7086599"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JAVA PLATFORM</a:t>
            </a:r>
          </a:p>
        </p:txBody>
      </p:sp>
      <p:sp>
        <p:nvSpPr>
          <p:cNvPr id="5" name="Content Placeholder 15"/>
          <p:cNvSpPr>
            <a:spLocks noGrp="1"/>
          </p:cNvSpPr>
          <p:nvPr>
            <p:ph idx="4294967295"/>
          </p:nvPr>
        </p:nvSpPr>
        <p:spPr>
          <a:xfrm>
            <a:off x="1469310" y="1658528"/>
            <a:ext cx="7086599" cy="4267199"/>
          </a:xfrm>
          <a:prstGeom prst="rect">
            <a:avLst/>
          </a:prstGeom>
        </p:spPr>
        <p:txBody>
          <a:bodyPr/>
          <a:lstStyle/>
          <a:p>
            <a:pPr marL="341313" indent="-341313">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The Java Platform</a:t>
            </a:r>
          </a:p>
          <a:p>
            <a:pPr marL="341313" indent="-341313">
              <a:spcBef>
                <a:spcPts val="7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Platform = OS + Processor (win + Intel, AMD + Linux)</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		</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pic>
        <p:nvPicPr>
          <p:cNvPr id="6" name="Picture 3"/>
          <p:cNvPicPr>
            <a:picLocks noChangeAspect="1" noChangeArrowheads="1"/>
          </p:cNvPicPr>
          <p:nvPr/>
        </p:nvPicPr>
        <p:blipFill>
          <a:blip r:embed="rId2"/>
          <a:srcRect/>
          <a:stretch>
            <a:fillRect/>
          </a:stretch>
        </p:blipFill>
        <p:spPr bwMode="auto">
          <a:xfrm>
            <a:off x="1295400" y="2971800"/>
            <a:ext cx="7010400" cy="3505199"/>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914400" y="1371600"/>
            <a:ext cx="82296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JAVA SOFTWARE DEVELOPMENT KIT</a:t>
            </a:r>
          </a:p>
        </p:txBody>
      </p:sp>
      <p:sp>
        <p:nvSpPr>
          <p:cNvPr id="5" name="Content Placeholder 15"/>
          <p:cNvSpPr>
            <a:spLocks noGrp="1"/>
          </p:cNvSpPr>
          <p:nvPr>
            <p:ph idx="4294967295"/>
          </p:nvPr>
        </p:nvSpPr>
        <p:spPr>
          <a:xfrm>
            <a:off x="1371600" y="2590800"/>
            <a:ext cx="7772400" cy="3124200"/>
          </a:xfrm>
          <a:prstGeom prst="rect">
            <a:avLst/>
          </a:prstGeom>
        </p:spPr>
        <p:txBody>
          <a:bodyPr/>
          <a:lstStyle/>
          <a:p>
            <a:pPr marL="341313" indent="-341313" eaLnBrk="1">
              <a:spcAft>
                <a:spcPct val="0"/>
              </a:spcAf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4000"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JAVA COMES IN 3 FLAVORS: </a:t>
            </a:r>
          </a:p>
          <a:p>
            <a:pPr marL="341313" indent="-341313" eaLnBrk="1">
              <a:spcAft>
                <a:spcPct val="0"/>
              </a:spcAft>
              <a:buClr>
                <a:srgbClr val="7DB6EF"/>
              </a:buClr>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u="sng" dirty="0" smtClean="0">
              <a:solidFill>
                <a:srgbClr val="7030A0"/>
              </a:solidFill>
              <a:latin typeface="Calibri" pitchFamily="34" charset="0"/>
              <a:ea typeface="+mj-ea"/>
              <a:cs typeface="+mj-cs"/>
            </a:endParaRPr>
          </a:p>
          <a:p>
            <a:pPr lvl="2">
              <a:spcBef>
                <a:spcPts val="8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1. JSE - JAVA Standard Edition</a:t>
            </a:r>
          </a:p>
          <a:p>
            <a:pPr lvl="2">
              <a:spcBef>
                <a:spcPts val="8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2. JEE - JAVA Enterprise Edition </a:t>
            </a:r>
          </a:p>
          <a:p>
            <a:pPr lvl="2">
              <a:spcBef>
                <a:spcPts val="8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t>3. JME - JAVA Mobile Edition</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95400" y="1447800"/>
            <a:ext cx="6096000" cy="1066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JSE</a:t>
            </a:r>
          </a:p>
        </p:txBody>
      </p:sp>
      <p:sp>
        <p:nvSpPr>
          <p:cNvPr id="5" name="Content Placeholder 15"/>
          <p:cNvSpPr>
            <a:spLocks noGrp="1"/>
          </p:cNvSpPr>
          <p:nvPr>
            <p:ph idx="4294967295"/>
          </p:nvPr>
        </p:nvSpPr>
        <p:spPr>
          <a:xfrm>
            <a:off x="1295400" y="2590800"/>
            <a:ext cx="7696200" cy="3962400"/>
          </a:xfrm>
          <a:prstGeom prst="rect">
            <a:avLst/>
          </a:prstGeom>
        </p:spPr>
        <p:txBody>
          <a:bodyPr/>
          <a:lstStyle/>
          <a:p>
            <a:pPr marL="341313" indent="-341313">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smtClean="0">
                <a:solidFill>
                  <a:srgbClr val="0084D1"/>
                </a:solidFill>
                <a:latin typeface="Calibri" pitchFamily="34" charset="0"/>
                <a:ea typeface="+mj-ea"/>
                <a:cs typeface="+mj-cs"/>
              </a:rPr>
              <a:t>	</a:t>
            </a:r>
            <a:r>
              <a:rPr lang="en-US" sz="2400" b="1" u="sng" dirty="0" smtClean="0">
                <a:solidFill>
                  <a:srgbClr val="7030A0"/>
                </a:solidFill>
                <a:latin typeface="Calibri" pitchFamily="34" charset="0"/>
                <a:ea typeface="+mj-ea"/>
                <a:cs typeface="+mj-cs"/>
              </a:rPr>
              <a:t>JSE:</a:t>
            </a:r>
          </a:p>
          <a:p>
            <a:pPr marL="341313" indent="-341313" algn="just">
              <a:spcBef>
                <a:spcPts val="45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This module is used to develop  stand-alone applications, desktop applications, two-tier applications…</a:t>
            </a:r>
          </a:p>
          <a:p>
            <a:pPr marL="341313" indent="-341313" algn="just">
              <a:spcBef>
                <a:spcPts val="45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The application that is specific to one computer is called as standard/standalone applications.</a:t>
            </a:r>
          </a:p>
          <a:p>
            <a:pPr marL="341313" indent="-341313" algn="just">
              <a:spcBef>
                <a:spcPts val="45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Standalone application that contains GUI is called as desktop applications.</a:t>
            </a:r>
          </a:p>
          <a:p>
            <a:pPr marL="341313" indent="-339725" algn="just">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t>
            </a:r>
            <a:r>
              <a:rPr lang="en-US" sz="2000" b="1" u="sng" dirty="0" smtClean="0">
                <a:solidFill>
                  <a:srgbClr val="FF00FF"/>
                </a:solidFill>
                <a:latin typeface="Calibri" pitchFamily="34" charset="0"/>
              </a:rPr>
              <a:t>EXAMPLE:</a:t>
            </a:r>
          </a:p>
          <a:p>
            <a:pPr marL="341313" indent="-339725" algn="just">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		AWT frame window application, Swing frame window application</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1295400" y="1295400"/>
            <a:ext cx="78486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JSE</a:t>
            </a:r>
          </a:p>
        </p:txBody>
      </p:sp>
      <p:sp>
        <p:nvSpPr>
          <p:cNvPr id="5" name="Content Placeholder 15"/>
          <p:cNvSpPr>
            <a:spLocks noGrp="1"/>
          </p:cNvSpPr>
          <p:nvPr>
            <p:ph idx="4294967295"/>
          </p:nvPr>
        </p:nvSpPr>
        <p:spPr>
          <a:xfrm>
            <a:off x="685800" y="2667000"/>
            <a:ext cx="8077200" cy="3810000"/>
          </a:xfrm>
          <a:prstGeom prst="rect">
            <a:avLst/>
          </a:prstGeom>
        </p:spPr>
        <p:txBody>
          <a:bodyPr/>
          <a:lstStyle/>
          <a:p>
            <a:pPr marL="741363" lvl="1"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The application that contains two layers commuting with each other is called as </a:t>
            </a:r>
            <a:r>
              <a:rPr lang="en-US" sz="2000" b="1" dirty="0" smtClean="0">
                <a:solidFill>
                  <a:srgbClr val="0084D1"/>
                </a:solidFill>
                <a:latin typeface="Calibri" pitchFamily="34" charset="0"/>
                <a:ea typeface="+mj-ea"/>
                <a:cs typeface="+mj-cs"/>
              </a:rPr>
              <a:t>two-tier application</a:t>
            </a:r>
          </a:p>
          <a:p>
            <a:pPr marL="741363" lvl="1"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layer represents logical partition in the application having logics.</a:t>
            </a:r>
          </a:p>
          <a:p>
            <a:pPr marL="741363" lvl="1"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Layers of two-tier app can be there on single or two different machines.</a:t>
            </a:r>
          </a:p>
          <a:p>
            <a:pPr marL="741363" lvl="1" indent="-341313" algn="just">
              <a:lnSpc>
                <a:spcPct val="90000"/>
              </a:lnSpc>
              <a:spcBef>
                <a:spcPts val="500"/>
              </a:spcBef>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libri" pitchFamily="34" charset="0"/>
              </a:rPr>
              <a:t>The alternative technologies for JSE are VB, VB.net. But these technologies based apps are platform dependent where as JSE is platform independent.</a:t>
            </a: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lnSpc>
                <a:spcPct val="80000"/>
              </a:lnSpc>
              <a:spcBef>
                <a:spcPts val="4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2514600" y="1066800"/>
            <a:ext cx="3962400" cy="1066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rPr>
              <a:t>OOPS</a:t>
            </a:r>
          </a:p>
        </p:txBody>
      </p:sp>
      <p:sp>
        <p:nvSpPr>
          <p:cNvPr id="5" name="Content Placeholder 15"/>
          <p:cNvSpPr>
            <a:spLocks noGrp="1"/>
          </p:cNvSpPr>
          <p:nvPr>
            <p:ph idx="4294967295"/>
          </p:nvPr>
        </p:nvSpPr>
        <p:spPr>
          <a:xfrm>
            <a:off x="1371600" y="2209800"/>
            <a:ext cx="7543800" cy="3505200"/>
          </a:xfrm>
          <a:prstGeom prst="rect">
            <a:avLst/>
          </a:prstGeom>
        </p:spPr>
        <p:txBody>
          <a:bodyPr/>
          <a:lstStyle/>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u="sng" dirty="0" smtClean="0">
                <a:solidFill>
                  <a:srgbClr val="7030A0"/>
                </a:solidFill>
                <a:latin typeface="Calibri" pitchFamily="34" charset="0"/>
                <a:ea typeface="+mj-ea"/>
                <a:cs typeface="+mj-cs"/>
              </a:rPr>
              <a:t>OBJECT?</a:t>
            </a:r>
          </a:p>
          <a:p>
            <a:pPr marL="341313" indent="-341313" eaLnBrk="1">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1" dirty="0" smtClean="0">
              <a:solidFill>
                <a:srgbClr val="0084D1"/>
              </a:solidFill>
              <a:latin typeface="Calibri" pitchFamily="34" charset="0"/>
              <a:ea typeface="+mj-ea"/>
              <a:cs typeface="+mj-cs"/>
            </a:endParaRPr>
          </a:p>
        </p:txBody>
      </p:sp>
      <p:pic>
        <p:nvPicPr>
          <p:cNvPr id="6" name="Picture 3"/>
          <p:cNvPicPr>
            <a:picLocks noChangeAspect="1" noChangeArrowheads="1"/>
          </p:cNvPicPr>
          <p:nvPr/>
        </p:nvPicPr>
        <p:blipFill>
          <a:blip r:embed="rId2"/>
          <a:srcRect/>
          <a:stretch>
            <a:fillRect/>
          </a:stretch>
        </p:blipFill>
        <p:spPr bwMode="auto">
          <a:xfrm>
            <a:off x="1828800" y="2819400"/>
            <a:ext cx="5410200" cy="3657600"/>
          </a:xfrm>
          <a:prstGeom prst="rect">
            <a:avLst/>
          </a:prstGeom>
          <a:noFill/>
          <a:ln w="9525">
            <a:noFill/>
            <a:round/>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blinds(horizontal)">
                                      <p:cBhvr additive="repl">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499</Words>
  <Application>Microsoft Office PowerPoint</Application>
  <PresentationFormat>On-screen Show (4:3)</PresentationFormat>
  <Paragraphs>306</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Venkat Vivek</cp:lastModifiedBy>
  <cp:revision>72</cp:revision>
  <dcterms:created xsi:type="dcterms:W3CDTF">2016-05-31T14:58:58Z</dcterms:created>
  <dcterms:modified xsi:type="dcterms:W3CDTF">2016-09-01T16:01:50Z</dcterms:modified>
</cp:coreProperties>
</file>