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5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C:\Users\Admin\Desktop\01.jpg"/>
          <p:cNvPicPr>
            <a:picLocks noChangeAspect="1" noChangeArrowheads="1"/>
          </p:cNvPicPr>
          <p:nvPr userDrawn="1"/>
        </p:nvPicPr>
        <p:blipFill>
          <a:blip r:embed="rId2"/>
          <a:srcRect/>
          <a:stretch>
            <a:fillRect/>
          </a:stretch>
        </p:blipFill>
        <p:spPr bwMode="auto">
          <a:xfrm>
            <a:off x="0" y="1"/>
            <a:ext cx="9177338" cy="6858000"/>
          </a:xfrm>
          <a:prstGeom prst="rect">
            <a:avLst/>
          </a:prstGeom>
          <a:noFill/>
        </p:spPr>
      </p:pic>
      <p:sp>
        <p:nvSpPr>
          <p:cNvPr id="3" name="Subtitle 2"/>
          <p:cNvSpPr>
            <a:spLocks noGrp="1"/>
          </p:cNvSpPr>
          <p:nvPr>
            <p:ph type="subTitle" idx="1" hasCustomPrompt="1"/>
          </p:nvPr>
        </p:nvSpPr>
        <p:spPr>
          <a:xfrm>
            <a:off x="2857500" y="3886200"/>
            <a:ext cx="3429000" cy="685800"/>
          </a:xfrm>
          <a:prstGeom prst="rect">
            <a:avLst/>
          </a:prstGeom>
        </p:spPr>
        <p:txBody>
          <a:bodyPr/>
          <a:lstStyle>
            <a:lvl1pPr marL="0" indent="0" algn="ctr">
              <a:buNone/>
              <a:defRPr b="1">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The Key To Success </a:t>
            </a:r>
            <a:endParaRPr lang="en-US" dirty="0"/>
          </a:p>
        </p:txBody>
      </p:sp>
      <p:sp>
        <p:nvSpPr>
          <p:cNvPr id="4" name="Date Placeholder 3"/>
          <p:cNvSpPr>
            <a:spLocks noGrp="1"/>
          </p:cNvSpPr>
          <p:nvPr>
            <p:ph type="dt" sz="half" idx="10"/>
          </p:nvPr>
        </p:nvSpPr>
        <p:spPr/>
        <p:txBody>
          <a:bodyPr/>
          <a:lstStyle/>
          <a:p>
            <a:fld id="{8BC5A686-8436-4F83-BD81-F62DAB78AEF4}"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65128-10F4-4351-978A-C8D8AFDE4553}" type="slidenum">
              <a:rPr lang="en-US" smtClean="0"/>
              <a:pPr/>
              <a:t>‹#›</a:t>
            </a:fld>
            <a:endParaRPr lang="en-US"/>
          </a:p>
        </p:txBody>
      </p:sp>
      <p:pic>
        <p:nvPicPr>
          <p:cNvPr id="8" name="Picture 7" descr="Advanto-logo0.png"/>
          <p:cNvPicPr>
            <a:picLocks noChangeAspect="1"/>
          </p:cNvPicPr>
          <p:nvPr userDrawn="1"/>
        </p:nvPicPr>
        <p:blipFill>
          <a:blip r:embed="rId3"/>
          <a:stretch>
            <a:fillRect/>
          </a:stretch>
        </p:blipFill>
        <p:spPr>
          <a:xfrm>
            <a:off x="2377440" y="2514600"/>
            <a:ext cx="4389120" cy="1371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5A686-8436-4F83-BD81-F62DAB78AEF4}"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65128-10F4-4351-978A-C8D8AFDE45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00400" y="2971800"/>
            <a:ext cx="2743200" cy="838200"/>
          </a:xfrm>
          <a:prstGeom prst="rect">
            <a:avLst/>
          </a:prstGeom>
        </p:spPr>
        <p:txBody>
          <a:bodyPr/>
          <a:lstStyle>
            <a:lvl1pPr>
              <a:defRPr>
                <a:solidFill>
                  <a:srgbClr val="FF0000"/>
                </a:solidFill>
              </a:defRPr>
            </a:lvl1pPr>
          </a:lstStyle>
          <a:p>
            <a:r>
              <a:rPr lang="en-US" dirty="0" smtClean="0"/>
              <a:t>Thank You</a:t>
            </a:r>
            <a:endParaRPr lang="en-US" dirty="0"/>
          </a:p>
        </p:txBody>
      </p:sp>
      <p:sp>
        <p:nvSpPr>
          <p:cNvPr id="3" name="Date Placeholder 2"/>
          <p:cNvSpPr>
            <a:spLocks noGrp="1"/>
          </p:cNvSpPr>
          <p:nvPr>
            <p:ph type="dt" sz="half" idx="10"/>
          </p:nvPr>
        </p:nvSpPr>
        <p:spPr/>
        <p:txBody>
          <a:bodyPr/>
          <a:lstStyle/>
          <a:p>
            <a:fld id="{8BC5A686-8436-4F83-BD81-F62DAB78AEF4}" type="datetimeFigureOut">
              <a:rPr lang="en-US" smtClean="0"/>
              <a:pPr/>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65128-10F4-4351-978A-C8D8AFDE45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01.jpg"/>
          <p:cNvPicPr>
            <a:picLocks noChangeAspect="1"/>
          </p:cNvPicPr>
          <p:nvPr userDrawn="1"/>
        </p:nvPicPr>
        <p:blipFill>
          <a:blip r:embed="rId5"/>
          <a:stretch>
            <a:fillRect/>
          </a:stretch>
        </p:blipFill>
        <p:spPr>
          <a:xfrm>
            <a:off x="0" y="0"/>
            <a:ext cx="1143000" cy="6858000"/>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5A686-8436-4F83-BD81-F62DAB78AEF4}" type="datetimeFigureOut">
              <a:rPr lang="en-US" smtClean="0"/>
              <a:pPr/>
              <a:t>9/20/2016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65128-10F4-4351-978A-C8D8AFDE4553}" type="slidenum">
              <a:rPr lang="en-US" smtClean="0"/>
              <a:pPr/>
              <a:t>‹#›</a:t>
            </a:fld>
            <a:endParaRPr lang="en-US"/>
          </a:p>
        </p:txBody>
      </p:sp>
      <p:pic>
        <p:nvPicPr>
          <p:cNvPr id="8" name="Picture 7" descr="Advanto-logo0.png"/>
          <p:cNvPicPr>
            <a:picLocks noChangeAspect="1"/>
          </p:cNvPicPr>
          <p:nvPr userDrawn="1"/>
        </p:nvPicPr>
        <p:blipFill>
          <a:blip r:embed="rId6"/>
          <a:stretch>
            <a:fillRect/>
          </a:stretch>
        </p:blipFill>
        <p:spPr>
          <a:xfrm>
            <a:off x="3505200" y="195262"/>
            <a:ext cx="2057400" cy="6429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1416050"/>
            <a:ext cx="80010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ea typeface="+mj-ea"/>
                <a:cs typeface="+mj-cs"/>
              </a:rPr>
              <a:t>TYPES OF VARIABLES</a:t>
            </a:r>
            <a:r>
              <a:rPr kumimoji="0" lang="en-US" sz="3200" b="0" i="0" u="none" strike="noStrike" kern="1200" cap="none" spc="0" normalizeH="0" baseline="0" noProof="0" dirty="0" smtClean="0">
                <a:ln>
                  <a:noFill/>
                </a:ln>
                <a:solidFill>
                  <a:srgbClr val="C00000"/>
                </a:solidFill>
                <a:effectLst/>
                <a:uLnTx/>
                <a:uFillTx/>
                <a:ea typeface="+mj-ea"/>
                <a:cs typeface="+mj-cs"/>
              </a:rPr>
              <a:t>	</a:t>
            </a:r>
            <a:endParaRPr kumimoji="0" lang="en-US" sz="3200" b="1" i="0" u="none" strike="noStrike" kern="1200" cap="none" spc="0" normalizeH="0" baseline="0" noProof="0" dirty="0" smtClean="0">
              <a:ln>
                <a:noFill/>
              </a:ln>
              <a:solidFill>
                <a:srgbClr val="C00000"/>
              </a:solidFill>
              <a:effectLst/>
              <a:uLnTx/>
              <a:uFillTx/>
              <a:ea typeface="+mj-ea"/>
              <a:cs typeface="+mj-cs"/>
            </a:endParaRPr>
          </a:p>
        </p:txBody>
      </p:sp>
      <p:sp>
        <p:nvSpPr>
          <p:cNvPr id="4" name="Content Placeholder 15"/>
          <p:cNvSpPr>
            <a:spLocks noGrp="1"/>
          </p:cNvSpPr>
          <p:nvPr>
            <p:ph idx="4294967295"/>
          </p:nvPr>
        </p:nvSpPr>
        <p:spPr>
          <a:xfrm>
            <a:off x="1143000" y="2438400"/>
            <a:ext cx="8001000" cy="4191000"/>
          </a:xfrm>
          <a:prstGeom prst="rect">
            <a:avLst/>
          </a:prstGeom>
        </p:spPr>
        <p:txBody>
          <a:bodyPr/>
          <a:lstStyle/>
          <a:p>
            <a:pPr algn="just">
              <a:buFont typeface="Wingdings" pitchFamily="2" charset="2"/>
              <a:buChar char="Ø"/>
              <a:defRPr/>
            </a:pPr>
            <a:r>
              <a:rPr lang="en-US" sz="2000" dirty="0" smtClean="0">
                <a:latin typeface="Calibri" pitchFamily="34" charset="0"/>
              </a:rPr>
              <a:t>Based on the </a:t>
            </a:r>
            <a:r>
              <a:rPr lang="en-US" sz="2000" b="1" dirty="0" smtClean="0">
                <a:solidFill>
                  <a:srgbClr val="0084D1"/>
                </a:solidFill>
                <a:latin typeface="Calibri" pitchFamily="34" charset="0"/>
                <a:ea typeface="+mj-ea"/>
                <a:cs typeface="+mj-cs"/>
              </a:rPr>
              <a:t>type of value </a:t>
            </a:r>
            <a:r>
              <a:rPr lang="en-US" sz="2000" dirty="0" smtClean="0">
                <a:latin typeface="Calibri" pitchFamily="34" charset="0"/>
              </a:rPr>
              <a:t>represented by a variable, all variables are divided into 2 types.</a:t>
            </a:r>
          </a:p>
          <a:p>
            <a:pPr algn="just">
              <a:buFontTx/>
              <a:buNone/>
              <a:defRPr/>
            </a:pPr>
            <a:endParaRPr lang="en-US" sz="2000" dirty="0" smtClean="0">
              <a:latin typeface="Calibri" pitchFamily="34" charset="0"/>
            </a:endParaRPr>
          </a:p>
          <a:p>
            <a:pPr lvl="1" algn="just">
              <a:buNone/>
              <a:defRPr/>
            </a:pPr>
            <a:r>
              <a:rPr lang="en-US" sz="2000" dirty="0" smtClean="0">
                <a:latin typeface="Calibri" pitchFamily="34" charset="0"/>
              </a:rPr>
              <a:t>1. Primitive variables</a:t>
            </a:r>
          </a:p>
          <a:p>
            <a:pPr lvl="2" algn="just">
              <a:buFontTx/>
              <a:buNone/>
              <a:defRPr/>
            </a:pPr>
            <a:r>
              <a:rPr lang="en-US" sz="2000" dirty="0" smtClean="0">
                <a:latin typeface="Calibri" pitchFamily="34" charset="0"/>
              </a:rPr>
              <a:t>	ex: </a:t>
            </a:r>
            <a:r>
              <a:rPr lang="en-US" sz="2000" dirty="0" err="1" smtClean="0">
                <a:latin typeface="Calibri" pitchFamily="34" charset="0"/>
              </a:rPr>
              <a:t>int</a:t>
            </a:r>
            <a:r>
              <a:rPr lang="en-US" sz="2000" dirty="0" smtClean="0">
                <a:latin typeface="Calibri" pitchFamily="34" charset="0"/>
              </a:rPr>
              <a:t> x= 10;</a:t>
            </a:r>
          </a:p>
          <a:p>
            <a:pPr lvl="2" algn="just">
              <a:buFontTx/>
              <a:buNone/>
              <a:defRPr/>
            </a:pPr>
            <a:endParaRPr lang="en-US" sz="2000" dirty="0" smtClean="0">
              <a:latin typeface="Calibri" pitchFamily="34" charset="0"/>
            </a:endParaRPr>
          </a:p>
          <a:p>
            <a:pPr lvl="1" algn="just">
              <a:buNone/>
              <a:defRPr/>
            </a:pPr>
            <a:r>
              <a:rPr lang="en-US" sz="2000" dirty="0" smtClean="0">
                <a:latin typeface="Calibri" pitchFamily="34" charset="0"/>
              </a:rPr>
              <a:t>2. Reference variables</a:t>
            </a:r>
          </a:p>
          <a:p>
            <a:pPr lvl="2" algn="just">
              <a:defRPr/>
            </a:pPr>
            <a:r>
              <a:rPr lang="en-US" sz="2000" dirty="0" smtClean="0">
                <a:latin typeface="Calibri" pitchFamily="34" charset="0"/>
              </a:rPr>
              <a:t>ex: </a:t>
            </a:r>
            <a:r>
              <a:rPr lang="en-US" sz="2000" dirty="0" err="1" smtClean="0">
                <a:latin typeface="Calibri" pitchFamily="34" charset="0"/>
              </a:rPr>
              <a:t>Tv</a:t>
            </a:r>
            <a:r>
              <a:rPr lang="en-US" sz="2000" dirty="0" smtClean="0">
                <a:latin typeface="Calibri" pitchFamily="34" charset="0"/>
              </a:rPr>
              <a:t> </a:t>
            </a:r>
            <a:r>
              <a:rPr lang="en-US" sz="2000" dirty="0" err="1" smtClean="0">
                <a:latin typeface="Calibri" pitchFamily="34" charset="0"/>
              </a:rPr>
              <a:t>obj</a:t>
            </a:r>
            <a:r>
              <a:rPr lang="en-US" sz="2000" dirty="0" smtClean="0">
                <a:latin typeface="Calibri" pitchFamily="34" charset="0"/>
              </a:rPr>
              <a:t> = new TV();</a:t>
            </a:r>
          </a:p>
          <a:p>
            <a:pPr>
              <a:defRPr/>
            </a:pPr>
            <a:endParaRPr lang="en-US" sz="20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b="1" dirty="0" smtClean="0">
              <a:solidFill>
                <a:srgbClr val="0084D1"/>
              </a:solidFill>
              <a:latin typeface="Calibri" pitchFamily="34" charset="0"/>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1416050"/>
            <a:ext cx="80010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TYPES OF VARIABLES</a:t>
            </a:r>
          </a:p>
        </p:txBody>
      </p:sp>
      <p:sp>
        <p:nvSpPr>
          <p:cNvPr id="4" name="Content Placeholder 15"/>
          <p:cNvSpPr>
            <a:spLocks noGrp="1"/>
          </p:cNvSpPr>
          <p:nvPr>
            <p:ph idx="4294967295"/>
          </p:nvPr>
        </p:nvSpPr>
        <p:spPr>
          <a:xfrm>
            <a:off x="1143000" y="2438400"/>
            <a:ext cx="8001000" cy="4419600"/>
          </a:xfrm>
          <a:prstGeom prst="rect">
            <a:avLst/>
          </a:prstGeom>
        </p:spPr>
        <p:txBody>
          <a:bodyPr/>
          <a:lstStyle/>
          <a:p>
            <a:pPr algn="just" fontAlgn="auto">
              <a:spcAft>
                <a:spcPts val="0"/>
              </a:spcAft>
              <a:buFont typeface="Wingdings" pitchFamily="2" charset="2"/>
              <a:buChar char="Ø"/>
              <a:defRPr/>
            </a:pPr>
            <a:r>
              <a:rPr lang="en-US" sz="2000" dirty="0" smtClean="0"/>
              <a:t>Based on purpose and position of declaration all variables are divided into 3 types:</a:t>
            </a:r>
          </a:p>
          <a:p>
            <a:pPr fontAlgn="auto">
              <a:spcAft>
                <a:spcPts val="0"/>
              </a:spcAft>
              <a:buFont typeface="Arial" pitchFamily="34" charset="0"/>
              <a:buChar char="•"/>
              <a:defRPr/>
            </a:pPr>
            <a:endParaRPr lang="en-US" sz="2000" dirty="0" smtClean="0"/>
          </a:p>
          <a:p>
            <a:pPr marL="460375" lvl="2" indent="4763" fontAlgn="auto">
              <a:spcAft>
                <a:spcPts val="0"/>
              </a:spcAft>
              <a:buFont typeface="Courier New" pitchFamily="49" charset="0"/>
              <a:buChar char="o"/>
              <a:defRPr/>
            </a:pPr>
            <a:r>
              <a:rPr lang="en-US" sz="2000" b="1" dirty="0" smtClean="0">
                <a:solidFill>
                  <a:srgbClr val="0084D1"/>
                </a:solidFill>
                <a:ea typeface="+mj-ea"/>
                <a:cs typeface="+mj-cs"/>
              </a:rPr>
              <a:t> Instance variables</a:t>
            </a:r>
          </a:p>
          <a:p>
            <a:pPr lvl="2" fontAlgn="auto">
              <a:spcAft>
                <a:spcPts val="0"/>
              </a:spcAft>
              <a:buFont typeface="Courier New" pitchFamily="49" charset="0"/>
              <a:buChar char="o"/>
              <a:defRPr/>
            </a:pPr>
            <a:endParaRPr lang="en-US" sz="2000" b="1" dirty="0" smtClean="0">
              <a:solidFill>
                <a:srgbClr val="0084D1"/>
              </a:solidFill>
              <a:ea typeface="+mj-ea"/>
              <a:cs typeface="+mj-cs"/>
            </a:endParaRPr>
          </a:p>
          <a:p>
            <a:pPr marL="677863" lvl="2" indent="-212725" fontAlgn="auto">
              <a:spcAft>
                <a:spcPts val="0"/>
              </a:spcAft>
              <a:buFont typeface="Courier New" pitchFamily="49" charset="0"/>
              <a:buChar char="o"/>
              <a:defRPr/>
            </a:pPr>
            <a:r>
              <a:rPr lang="en-US" sz="2000" b="1" dirty="0" smtClean="0">
                <a:solidFill>
                  <a:srgbClr val="0084D1"/>
                </a:solidFill>
                <a:ea typeface="+mj-ea"/>
                <a:cs typeface="+mj-cs"/>
              </a:rPr>
              <a:t> Static variables</a:t>
            </a:r>
          </a:p>
          <a:p>
            <a:pPr marL="677863" lvl="2" indent="-212725" fontAlgn="auto">
              <a:spcAft>
                <a:spcPts val="0"/>
              </a:spcAft>
              <a:buFont typeface="Courier New" pitchFamily="49" charset="0"/>
              <a:buChar char="o"/>
              <a:defRPr/>
            </a:pPr>
            <a:endParaRPr lang="en-US" sz="2000" b="1" dirty="0" smtClean="0">
              <a:solidFill>
                <a:srgbClr val="0084D1"/>
              </a:solidFill>
              <a:ea typeface="+mj-ea"/>
              <a:cs typeface="+mj-cs"/>
            </a:endParaRPr>
          </a:p>
          <a:p>
            <a:pPr marL="677863" lvl="2" indent="-212725" fontAlgn="auto">
              <a:spcAft>
                <a:spcPts val="0"/>
              </a:spcAft>
              <a:buFont typeface="Courier New" pitchFamily="49" charset="0"/>
              <a:buChar char="o"/>
              <a:defRPr/>
            </a:pPr>
            <a:r>
              <a:rPr lang="en-US" sz="2000" b="1" dirty="0" smtClean="0">
                <a:solidFill>
                  <a:srgbClr val="0084D1"/>
                </a:solidFill>
                <a:ea typeface="+mj-ea"/>
                <a:cs typeface="+mj-cs"/>
              </a:rPr>
              <a:t> local variables</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0084D1"/>
              </a:solidFill>
              <a:latin typeface="Calibri" pitchFamily="34" charset="0"/>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1416050"/>
            <a:ext cx="80010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INSTANCE</a:t>
            </a:r>
            <a:r>
              <a:rPr kumimoji="0" lang="en-US" sz="3200" b="0" i="0" u="none" strike="noStrike" kern="1200" cap="none" spc="0" normalizeH="0" baseline="0" noProof="0" dirty="0" smtClean="0">
                <a:ln>
                  <a:noFill/>
                </a:ln>
                <a:solidFill>
                  <a:srgbClr val="C00000"/>
                </a:solidFill>
                <a:effectLst/>
                <a:uLnTx/>
                <a:uFillTx/>
                <a:latin typeface="Comic Sans MS" pitchFamily="66" charset="0"/>
                <a:ea typeface="+mj-ea"/>
                <a:cs typeface="+mj-cs"/>
              </a:rPr>
              <a:t> </a:t>
            </a: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VARIABLES</a:t>
            </a:r>
          </a:p>
        </p:txBody>
      </p:sp>
      <p:sp>
        <p:nvSpPr>
          <p:cNvPr id="4" name="Content Placeholder 15"/>
          <p:cNvSpPr>
            <a:spLocks noGrp="1"/>
          </p:cNvSpPr>
          <p:nvPr>
            <p:ph idx="4294967295"/>
          </p:nvPr>
        </p:nvSpPr>
        <p:spPr>
          <a:xfrm>
            <a:off x="1143000" y="2438400"/>
            <a:ext cx="8001000" cy="4419600"/>
          </a:xfrm>
          <a:prstGeom prst="rect">
            <a:avLst/>
          </a:prstGeom>
        </p:spPr>
        <p:txBody>
          <a:bodyPr/>
          <a:lstStyle/>
          <a:p>
            <a:pPr lvl="1" algn="just">
              <a:lnSpc>
                <a:spcPct val="80000"/>
              </a:lnSpc>
              <a:buFont typeface="Wingdings" pitchFamily="2" charset="2"/>
              <a:buChar char="Ø"/>
              <a:defRPr/>
            </a:pPr>
            <a:r>
              <a:rPr lang="en-US" sz="2000" dirty="0" smtClean="0">
                <a:latin typeface="Calibri" pitchFamily="34" charset="0"/>
              </a:rPr>
              <a:t>If the value of a variable is varied from object to object it is called as instance variable.</a:t>
            </a:r>
          </a:p>
          <a:p>
            <a:pPr lvl="1" algn="just">
              <a:lnSpc>
                <a:spcPct val="80000"/>
              </a:lnSpc>
              <a:buFont typeface="Wingdings" pitchFamily="2" charset="2"/>
              <a:buChar char="Ø"/>
              <a:defRPr/>
            </a:pPr>
            <a:endParaRPr lang="en-US" sz="2000" dirty="0" smtClean="0">
              <a:latin typeface="Calibri" pitchFamily="34" charset="0"/>
            </a:endParaRPr>
          </a:p>
          <a:p>
            <a:pPr lvl="1" algn="just">
              <a:lnSpc>
                <a:spcPct val="80000"/>
              </a:lnSpc>
              <a:buFont typeface="Wingdings" pitchFamily="2" charset="2"/>
              <a:buChar char="Ø"/>
              <a:defRPr/>
            </a:pPr>
            <a:r>
              <a:rPr lang="en-US" sz="2000" dirty="0" smtClean="0">
                <a:latin typeface="Calibri" pitchFamily="34" charset="0"/>
              </a:rPr>
              <a:t>For every object a separate copy of instance variable will be created.</a:t>
            </a:r>
          </a:p>
          <a:p>
            <a:pPr lvl="1" algn="just">
              <a:lnSpc>
                <a:spcPct val="80000"/>
              </a:lnSpc>
              <a:buFont typeface="Wingdings" pitchFamily="2" charset="2"/>
              <a:buChar char="Ø"/>
              <a:defRPr/>
            </a:pPr>
            <a:endParaRPr lang="en-US" sz="2000" dirty="0" smtClean="0">
              <a:latin typeface="Calibri" pitchFamily="34" charset="0"/>
            </a:endParaRPr>
          </a:p>
          <a:p>
            <a:pPr lvl="1" algn="just">
              <a:lnSpc>
                <a:spcPct val="80000"/>
              </a:lnSpc>
              <a:buFont typeface="Wingdings" pitchFamily="2" charset="2"/>
              <a:buChar char="Ø"/>
              <a:defRPr/>
            </a:pPr>
            <a:r>
              <a:rPr lang="en-US" sz="2000" dirty="0" smtClean="0">
                <a:latin typeface="Calibri" pitchFamily="34" charset="0"/>
              </a:rPr>
              <a:t>Scope is same as that of the object because these are created at the time of object creation and destroyed at the time of object destruction.</a:t>
            </a:r>
          </a:p>
          <a:p>
            <a:pPr lvl="1" algn="just">
              <a:lnSpc>
                <a:spcPct val="80000"/>
              </a:lnSpc>
              <a:buFont typeface="Wingdings" pitchFamily="2" charset="2"/>
              <a:buChar char="Ø"/>
              <a:defRPr/>
            </a:pPr>
            <a:endParaRPr lang="en-US" sz="2000" dirty="0" smtClean="0">
              <a:latin typeface="Calibri" pitchFamily="34" charset="0"/>
            </a:endParaRPr>
          </a:p>
          <a:p>
            <a:pPr lvl="1" algn="just">
              <a:lnSpc>
                <a:spcPct val="80000"/>
              </a:lnSpc>
              <a:buFont typeface="Wingdings" pitchFamily="2" charset="2"/>
              <a:buChar char="Ø"/>
              <a:defRPr/>
            </a:pPr>
            <a:r>
              <a:rPr lang="en-US" sz="2000" dirty="0" smtClean="0">
                <a:latin typeface="Calibri" pitchFamily="34" charset="0"/>
              </a:rPr>
              <a:t>will be stored as the part of objects.</a:t>
            </a:r>
            <a:endParaRPr lang="en-US" sz="2400" dirty="0" smtClean="0">
              <a:latin typeface="Calibri" pitchFamily="34" charset="0"/>
            </a:endParaRPr>
          </a:p>
          <a:p>
            <a:pPr>
              <a:defRPr/>
            </a:pPr>
            <a:endParaRPr lang="en-US"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0084D1"/>
              </a:solidFill>
              <a:latin typeface="Calibri" pitchFamily="34" charset="0"/>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219200" y="1416050"/>
            <a:ext cx="79248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INSTANCE</a:t>
            </a:r>
            <a:r>
              <a:rPr kumimoji="0" lang="en-US" sz="3200" b="0" i="0" u="none" strike="noStrike" kern="1200" cap="none" spc="0" normalizeH="0" baseline="0" noProof="0" dirty="0" smtClean="0">
                <a:ln>
                  <a:noFill/>
                </a:ln>
                <a:solidFill>
                  <a:srgbClr val="C00000"/>
                </a:solidFill>
                <a:effectLst/>
                <a:uLnTx/>
                <a:uFillTx/>
                <a:latin typeface="Comic Sans MS" pitchFamily="66" charset="0"/>
                <a:ea typeface="+mj-ea"/>
                <a:cs typeface="+mj-cs"/>
              </a:rPr>
              <a:t> </a:t>
            </a: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VARIABLES</a:t>
            </a:r>
          </a:p>
        </p:txBody>
      </p:sp>
      <p:sp>
        <p:nvSpPr>
          <p:cNvPr id="4" name="Content Placeholder 15"/>
          <p:cNvSpPr>
            <a:spLocks noGrp="1"/>
          </p:cNvSpPr>
          <p:nvPr>
            <p:ph idx="4294967295"/>
          </p:nvPr>
        </p:nvSpPr>
        <p:spPr>
          <a:xfrm>
            <a:off x="1219200" y="2438400"/>
            <a:ext cx="7924800" cy="4114800"/>
          </a:xfrm>
          <a:prstGeom prst="rect">
            <a:avLst/>
          </a:prstGeom>
        </p:spPr>
        <p:txBody>
          <a:bodyPr/>
          <a:lstStyle/>
          <a:p>
            <a:pPr lvl="1" algn="just" fontAlgn="auto">
              <a:lnSpc>
                <a:spcPct val="150000"/>
              </a:lnSpc>
              <a:spcAft>
                <a:spcPts val="0"/>
              </a:spcAft>
              <a:buFont typeface="Wingdings" pitchFamily="2" charset="2"/>
              <a:buChar char="Ø"/>
              <a:defRPr/>
            </a:pPr>
            <a:r>
              <a:rPr lang="en-US" sz="2000" dirty="0" smtClean="0">
                <a:latin typeface="Calibri" pitchFamily="34" charset="0"/>
              </a:rPr>
              <a:t>should be declare within the class but outside of any method or block or constructor.</a:t>
            </a:r>
          </a:p>
          <a:p>
            <a:pPr lvl="1" algn="just" fontAlgn="auto">
              <a:lnSpc>
                <a:spcPct val="150000"/>
              </a:lnSpc>
              <a:spcAft>
                <a:spcPts val="0"/>
              </a:spcAft>
              <a:buFont typeface="Wingdings" pitchFamily="2" charset="2"/>
              <a:buChar char="Ø"/>
              <a:defRPr/>
            </a:pPr>
            <a:r>
              <a:rPr lang="en-US" sz="2000" dirty="0" smtClean="0">
                <a:latin typeface="Calibri" pitchFamily="34" charset="0"/>
              </a:rPr>
              <a:t>instance variables cannot be accessed from static area directly. We can access by using objects reference.</a:t>
            </a:r>
          </a:p>
          <a:p>
            <a:pPr lvl="1" algn="just" fontAlgn="auto">
              <a:lnSpc>
                <a:spcPct val="150000"/>
              </a:lnSpc>
              <a:spcAft>
                <a:spcPts val="0"/>
              </a:spcAft>
              <a:buFont typeface="Wingdings" pitchFamily="2" charset="2"/>
              <a:buChar char="Ø"/>
              <a:defRPr/>
            </a:pPr>
            <a:r>
              <a:rPr lang="en-US" sz="2000" dirty="0" smtClean="0">
                <a:latin typeface="Calibri" pitchFamily="34" charset="0"/>
              </a:rPr>
              <a:t>Can be accessed directly from instance area.</a:t>
            </a:r>
          </a:p>
          <a:p>
            <a:pPr lvl="1" algn="just" fontAlgn="auto">
              <a:lnSpc>
                <a:spcPct val="150000"/>
              </a:lnSpc>
              <a:spcAft>
                <a:spcPts val="0"/>
              </a:spcAft>
              <a:buFont typeface="Wingdings" pitchFamily="2" charset="2"/>
              <a:buChar char="Ø"/>
              <a:defRPr/>
            </a:pPr>
            <a:r>
              <a:rPr lang="en-US" sz="2000" dirty="0" smtClean="0">
                <a:latin typeface="Calibri" pitchFamily="34" charset="0"/>
              </a:rPr>
              <a:t>JVM provides default values for the instance variables.</a:t>
            </a:r>
          </a:p>
          <a:p>
            <a:pPr lvl="1" algn="just" fontAlgn="auto">
              <a:lnSpc>
                <a:spcPct val="150000"/>
              </a:lnSpc>
              <a:spcAft>
                <a:spcPts val="0"/>
              </a:spcAft>
              <a:buFont typeface="Wingdings" pitchFamily="2" charset="2"/>
              <a:buChar char="Ø"/>
              <a:defRPr/>
            </a:pPr>
            <a:r>
              <a:rPr lang="en-US" sz="2000" dirty="0" smtClean="0">
                <a:latin typeface="Calibri" pitchFamily="34" charset="0"/>
              </a:rPr>
              <a:t>Also known as </a:t>
            </a:r>
            <a:r>
              <a:rPr lang="en-US" sz="2000" b="1" dirty="0" smtClean="0">
                <a:solidFill>
                  <a:srgbClr val="0084D1"/>
                </a:solidFill>
                <a:latin typeface="Calibri" pitchFamily="34" charset="0"/>
                <a:ea typeface="+mj-ea"/>
                <a:cs typeface="+mj-cs"/>
              </a:rPr>
              <a:t>object level variables.</a:t>
            </a:r>
          </a:p>
          <a:p>
            <a:pPr fontAlgn="auto">
              <a:spcAft>
                <a:spcPts val="0"/>
              </a:spcAft>
              <a:buFont typeface="Arial" pitchFamily="34" charset="0"/>
              <a:buChar char="•"/>
              <a:defRPr/>
            </a:pPr>
            <a:endParaRPr lang="en-US" sz="2400" dirty="0" smtClean="0">
              <a:latin typeface="Calibri" pitchFamily="34" charset="0"/>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0084D1"/>
              </a:solidFill>
              <a:latin typeface="Calibri" pitchFamily="34" charset="0"/>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1416050"/>
            <a:ext cx="80010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STATIC</a:t>
            </a:r>
            <a:r>
              <a:rPr kumimoji="0" lang="en-US" sz="3200" b="0" i="0" u="none" strike="noStrike" kern="1200" cap="none" spc="0" normalizeH="0" baseline="0" noProof="0" dirty="0" smtClean="0">
                <a:ln>
                  <a:noFill/>
                </a:ln>
                <a:solidFill>
                  <a:srgbClr val="C00000"/>
                </a:solidFill>
                <a:effectLst/>
                <a:uLnTx/>
                <a:uFillTx/>
                <a:latin typeface="Comic Sans MS" pitchFamily="66" charset="0"/>
                <a:ea typeface="+mj-ea"/>
                <a:cs typeface="+mj-cs"/>
              </a:rPr>
              <a:t> </a:t>
            </a: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VARIABLES</a:t>
            </a:r>
          </a:p>
        </p:txBody>
      </p:sp>
      <p:sp>
        <p:nvSpPr>
          <p:cNvPr id="4" name="Content Placeholder 15"/>
          <p:cNvSpPr>
            <a:spLocks noGrp="1"/>
          </p:cNvSpPr>
          <p:nvPr>
            <p:ph idx="4294967295"/>
          </p:nvPr>
        </p:nvSpPr>
        <p:spPr>
          <a:xfrm>
            <a:off x="1143000" y="2133600"/>
            <a:ext cx="8001000" cy="4572000"/>
          </a:xfrm>
          <a:prstGeom prst="rect">
            <a:avLst/>
          </a:prstGeom>
        </p:spPr>
        <p:txBody>
          <a:bodyPr/>
          <a:lstStyle/>
          <a:p>
            <a:pPr algn="just">
              <a:lnSpc>
                <a:spcPct val="90000"/>
              </a:lnSpc>
              <a:buFont typeface="Wingdings" pitchFamily="2" charset="2"/>
              <a:buChar char="Ø"/>
              <a:defRPr/>
            </a:pPr>
            <a:r>
              <a:rPr lang="en-US" sz="2000" dirty="0" smtClean="0"/>
              <a:t>If the value of a variable is not varied from object to object then it is never recommended to declare that variable at object level. We have to declare that type of variables at class level using "static".</a:t>
            </a:r>
          </a:p>
          <a:p>
            <a:pPr algn="just">
              <a:lnSpc>
                <a:spcPct val="90000"/>
              </a:lnSpc>
              <a:buFont typeface="Wingdings" pitchFamily="2" charset="2"/>
              <a:buChar char="Ø"/>
              <a:defRPr/>
            </a:pPr>
            <a:endParaRPr lang="en-US" sz="2000" dirty="0" smtClean="0"/>
          </a:p>
          <a:p>
            <a:pPr algn="just">
              <a:lnSpc>
                <a:spcPct val="90000"/>
              </a:lnSpc>
              <a:buFont typeface="Wingdings" pitchFamily="2" charset="2"/>
              <a:buChar char="Ø"/>
              <a:defRPr/>
            </a:pPr>
            <a:r>
              <a:rPr lang="en-US" sz="2000" dirty="0" smtClean="0"/>
              <a:t>single copy will be created at class level and that copy will be shared by all objects of that class.</a:t>
            </a:r>
          </a:p>
          <a:p>
            <a:pPr algn="just">
              <a:lnSpc>
                <a:spcPct val="90000"/>
              </a:lnSpc>
              <a:buFont typeface="Wingdings" pitchFamily="2" charset="2"/>
              <a:buChar char="Ø"/>
              <a:defRPr/>
            </a:pPr>
            <a:endParaRPr lang="en-US" sz="2000" dirty="0" smtClean="0"/>
          </a:p>
          <a:p>
            <a:pPr algn="just">
              <a:lnSpc>
                <a:spcPct val="90000"/>
              </a:lnSpc>
              <a:buFont typeface="Wingdings" pitchFamily="2" charset="2"/>
              <a:buChar char="Ø"/>
              <a:defRPr/>
            </a:pPr>
            <a:r>
              <a:rPr lang="en-US" sz="2000" dirty="0" smtClean="0"/>
              <a:t>Static variables will be created at the time of class loading and destroyed at the time of class unloading. Hence the scope is exactly same as that of class.</a:t>
            </a:r>
          </a:p>
          <a:p>
            <a:pPr algn="just">
              <a:buFont typeface="Courier New" pitchFamily="49" charset="0"/>
              <a:buChar char="o"/>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0084D1"/>
              </a:solidFill>
              <a:latin typeface="Calibri" pitchFamily="34" charset="0"/>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685800"/>
            <a:ext cx="80010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STATIC</a:t>
            </a:r>
            <a:r>
              <a:rPr kumimoji="0" lang="en-US" sz="3200" b="0" i="0" u="none" strike="noStrike" kern="1200" cap="none" spc="0" normalizeH="0" baseline="0" noProof="0" dirty="0" smtClean="0">
                <a:ln>
                  <a:noFill/>
                </a:ln>
                <a:solidFill>
                  <a:srgbClr val="C00000"/>
                </a:solidFill>
                <a:effectLst/>
                <a:uLnTx/>
                <a:uFillTx/>
                <a:latin typeface="Comic Sans MS" pitchFamily="66" charset="0"/>
                <a:ea typeface="+mj-ea"/>
                <a:cs typeface="+mj-cs"/>
              </a:rPr>
              <a:t> </a:t>
            </a: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VARIABLES</a:t>
            </a:r>
          </a:p>
        </p:txBody>
      </p:sp>
      <p:sp>
        <p:nvSpPr>
          <p:cNvPr id="4" name="Content Placeholder 15"/>
          <p:cNvSpPr>
            <a:spLocks noGrp="1"/>
          </p:cNvSpPr>
          <p:nvPr>
            <p:ph idx="4294967295"/>
          </p:nvPr>
        </p:nvSpPr>
        <p:spPr>
          <a:xfrm>
            <a:off x="990600" y="1752600"/>
            <a:ext cx="8001000" cy="4419600"/>
          </a:xfrm>
          <a:prstGeom prst="rect">
            <a:avLst/>
          </a:prstGeom>
        </p:spPr>
        <p:txBody>
          <a:bodyPr/>
          <a:lstStyle/>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0084D1"/>
              </a:solidFill>
              <a:latin typeface="Calibri" pitchFamily="34" charset="0"/>
              <a:ea typeface="+mj-ea"/>
              <a:cs typeface="+mj-cs"/>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0084D1"/>
              </a:solidFill>
              <a:latin typeface="Calibri" pitchFamily="34" charset="0"/>
              <a:ea typeface="+mj-ea"/>
              <a:cs typeface="+mj-cs"/>
            </a:endParaRPr>
          </a:p>
        </p:txBody>
      </p:sp>
      <p:sp>
        <p:nvSpPr>
          <p:cNvPr id="5" name="Oval 3"/>
          <p:cNvSpPr>
            <a:spLocks noChangeArrowheads="1"/>
          </p:cNvSpPr>
          <p:nvPr/>
        </p:nvSpPr>
        <p:spPr bwMode="auto">
          <a:xfrm>
            <a:off x="2667000" y="3352800"/>
            <a:ext cx="990600" cy="914400"/>
          </a:xfrm>
          <a:prstGeom prst="ellipse">
            <a:avLst/>
          </a:prstGeom>
          <a:solidFill>
            <a:srgbClr val="7DB6EF"/>
          </a:solidFill>
          <a:ln w="9360" cap="sq">
            <a:solidFill>
              <a:srgbClr val="000000"/>
            </a:solidFill>
            <a:miter lim="800000"/>
            <a:headEnd/>
            <a:tailEnd/>
          </a:ln>
        </p:spPr>
        <p:txBody>
          <a:bodyPr wrap="none" anchor="ctr"/>
          <a:lstStyle/>
          <a:p>
            <a:endParaRPr lang="en-US"/>
          </a:p>
        </p:txBody>
      </p:sp>
      <p:sp>
        <p:nvSpPr>
          <p:cNvPr id="6" name="Oval 4"/>
          <p:cNvSpPr>
            <a:spLocks noChangeArrowheads="1"/>
          </p:cNvSpPr>
          <p:nvPr/>
        </p:nvSpPr>
        <p:spPr bwMode="auto">
          <a:xfrm>
            <a:off x="5334000" y="3457575"/>
            <a:ext cx="1195285" cy="914400"/>
          </a:xfrm>
          <a:prstGeom prst="ellipse">
            <a:avLst/>
          </a:prstGeom>
          <a:solidFill>
            <a:srgbClr val="7DB6EF"/>
          </a:solidFill>
          <a:ln w="9360" cap="sq">
            <a:solidFill>
              <a:srgbClr val="000000"/>
            </a:solidFill>
            <a:miter lim="800000"/>
            <a:headEnd/>
            <a:tailEnd/>
          </a:ln>
        </p:spPr>
        <p:txBody>
          <a:bodyPr wrap="none" anchor="ctr"/>
          <a:lstStyle/>
          <a:p>
            <a:endParaRPr lang="en-US"/>
          </a:p>
        </p:txBody>
      </p:sp>
      <p:sp>
        <p:nvSpPr>
          <p:cNvPr id="7" name="Oval 5"/>
          <p:cNvSpPr>
            <a:spLocks noChangeArrowheads="1"/>
          </p:cNvSpPr>
          <p:nvPr/>
        </p:nvSpPr>
        <p:spPr bwMode="auto">
          <a:xfrm>
            <a:off x="6858000" y="3352800"/>
            <a:ext cx="1295400" cy="1066800"/>
          </a:xfrm>
          <a:prstGeom prst="ellipse">
            <a:avLst/>
          </a:prstGeom>
          <a:solidFill>
            <a:srgbClr val="7DB6EF"/>
          </a:solidFill>
          <a:ln w="9360" cap="sq">
            <a:solidFill>
              <a:srgbClr val="000000"/>
            </a:solidFill>
            <a:miter lim="800000"/>
            <a:headEnd/>
            <a:tailEnd/>
          </a:ln>
        </p:spPr>
        <p:txBody>
          <a:bodyPr wrap="none" anchor="ctr"/>
          <a:lstStyle/>
          <a:p>
            <a:endParaRPr lang="en-US"/>
          </a:p>
        </p:txBody>
      </p:sp>
      <p:sp>
        <p:nvSpPr>
          <p:cNvPr id="8" name="Oval 6"/>
          <p:cNvSpPr>
            <a:spLocks noChangeArrowheads="1"/>
          </p:cNvSpPr>
          <p:nvPr/>
        </p:nvSpPr>
        <p:spPr bwMode="auto">
          <a:xfrm>
            <a:off x="4038600" y="1524000"/>
            <a:ext cx="2467544" cy="865187"/>
          </a:xfrm>
          <a:prstGeom prst="ellipse">
            <a:avLst/>
          </a:prstGeom>
          <a:solidFill>
            <a:srgbClr val="7DB6EF"/>
          </a:solidFill>
          <a:ln w="9360" cap="sq">
            <a:solidFill>
              <a:srgbClr val="000000"/>
            </a:solidFill>
            <a:miter lim="800000"/>
            <a:headEnd/>
            <a:tailEnd/>
          </a:ln>
        </p:spPr>
        <p:txBody>
          <a:bodyPr wrap="none" anchor="ctr"/>
          <a:lstStyle/>
          <a:p>
            <a:endParaRPr lang="en-US"/>
          </a:p>
        </p:txBody>
      </p:sp>
      <p:sp>
        <p:nvSpPr>
          <p:cNvPr id="9" name="Line 7"/>
          <p:cNvSpPr>
            <a:spLocks noChangeShapeType="1"/>
          </p:cNvSpPr>
          <p:nvPr/>
        </p:nvSpPr>
        <p:spPr bwMode="auto">
          <a:xfrm flipH="1">
            <a:off x="3429000" y="2286000"/>
            <a:ext cx="738412" cy="1079500"/>
          </a:xfrm>
          <a:prstGeom prst="line">
            <a:avLst/>
          </a:prstGeom>
          <a:noFill/>
          <a:ln w="9360" cap="sq">
            <a:solidFill>
              <a:srgbClr val="000000"/>
            </a:solidFill>
            <a:miter lim="800000"/>
            <a:headEnd/>
            <a:tailEnd type="triangle" w="med" len="med"/>
          </a:ln>
        </p:spPr>
        <p:txBody>
          <a:bodyPr/>
          <a:lstStyle/>
          <a:p>
            <a:endParaRPr lang="en-US"/>
          </a:p>
        </p:txBody>
      </p:sp>
      <p:sp>
        <p:nvSpPr>
          <p:cNvPr id="10" name="Line 8"/>
          <p:cNvSpPr>
            <a:spLocks noChangeShapeType="1"/>
          </p:cNvSpPr>
          <p:nvPr/>
        </p:nvSpPr>
        <p:spPr bwMode="auto">
          <a:xfrm>
            <a:off x="5638800" y="2362200"/>
            <a:ext cx="104165" cy="1003300"/>
          </a:xfrm>
          <a:prstGeom prst="line">
            <a:avLst/>
          </a:prstGeom>
          <a:noFill/>
          <a:ln w="9360" cap="sq">
            <a:solidFill>
              <a:srgbClr val="000000"/>
            </a:solidFill>
            <a:miter lim="800000"/>
            <a:headEnd/>
            <a:tailEnd type="triangle" w="med" len="med"/>
          </a:ln>
        </p:spPr>
        <p:txBody>
          <a:bodyPr/>
          <a:lstStyle/>
          <a:p>
            <a:endParaRPr lang="en-US"/>
          </a:p>
        </p:txBody>
      </p:sp>
      <p:sp>
        <p:nvSpPr>
          <p:cNvPr id="11" name="Line 9"/>
          <p:cNvSpPr>
            <a:spLocks noChangeShapeType="1"/>
          </p:cNvSpPr>
          <p:nvPr/>
        </p:nvSpPr>
        <p:spPr bwMode="auto">
          <a:xfrm>
            <a:off x="6324600" y="2209800"/>
            <a:ext cx="1050906" cy="1079500"/>
          </a:xfrm>
          <a:prstGeom prst="line">
            <a:avLst/>
          </a:prstGeom>
          <a:noFill/>
          <a:ln w="9360" cap="sq">
            <a:solidFill>
              <a:srgbClr val="000000"/>
            </a:solidFill>
            <a:miter lim="800000"/>
            <a:headEnd/>
            <a:tailEnd type="triangle" w="med" len="med"/>
          </a:ln>
        </p:spPr>
        <p:txBody>
          <a:bodyPr/>
          <a:lstStyle/>
          <a:p>
            <a:endParaRPr lang="en-US"/>
          </a:p>
        </p:txBody>
      </p:sp>
      <p:sp>
        <p:nvSpPr>
          <p:cNvPr id="12" name="Text Box 10"/>
          <p:cNvSpPr txBox="1">
            <a:spLocks noChangeArrowheads="1"/>
          </p:cNvSpPr>
          <p:nvPr/>
        </p:nvSpPr>
        <p:spPr bwMode="auto">
          <a:xfrm>
            <a:off x="2819400" y="4572000"/>
            <a:ext cx="386567" cy="648512"/>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e1</a:t>
            </a:r>
          </a:p>
        </p:txBody>
      </p:sp>
      <p:sp>
        <p:nvSpPr>
          <p:cNvPr id="13" name="Line 11"/>
          <p:cNvSpPr>
            <a:spLocks noChangeShapeType="1"/>
          </p:cNvSpPr>
          <p:nvPr/>
        </p:nvSpPr>
        <p:spPr bwMode="auto">
          <a:xfrm flipV="1">
            <a:off x="3088282" y="4370386"/>
            <a:ext cx="104165" cy="174625"/>
          </a:xfrm>
          <a:prstGeom prst="line">
            <a:avLst/>
          </a:prstGeom>
          <a:noFill/>
          <a:ln w="9360" cap="sq">
            <a:solidFill>
              <a:srgbClr val="000000"/>
            </a:solidFill>
            <a:miter lim="800000"/>
            <a:headEnd/>
            <a:tailEnd type="triangle" w="med" len="med"/>
          </a:ln>
        </p:spPr>
        <p:txBody>
          <a:bodyPr/>
          <a:lstStyle/>
          <a:p>
            <a:endParaRPr lang="en-US"/>
          </a:p>
        </p:txBody>
      </p:sp>
      <p:sp>
        <p:nvSpPr>
          <p:cNvPr id="14" name="Text Box 12"/>
          <p:cNvSpPr txBox="1">
            <a:spLocks noChangeArrowheads="1"/>
          </p:cNvSpPr>
          <p:nvPr/>
        </p:nvSpPr>
        <p:spPr bwMode="auto">
          <a:xfrm>
            <a:off x="5562600" y="4876800"/>
            <a:ext cx="534712" cy="368300"/>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e2</a:t>
            </a:r>
          </a:p>
        </p:txBody>
      </p:sp>
      <p:sp>
        <p:nvSpPr>
          <p:cNvPr id="15" name="Line 13"/>
          <p:cNvSpPr>
            <a:spLocks noChangeShapeType="1"/>
          </p:cNvSpPr>
          <p:nvPr/>
        </p:nvSpPr>
        <p:spPr bwMode="auto">
          <a:xfrm flipV="1">
            <a:off x="5791200" y="4343400"/>
            <a:ext cx="45719" cy="539750"/>
          </a:xfrm>
          <a:prstGeom prst="line">
            <a:avLst/>
          </a:prstGeom>
          <a:noFill/>
          <a:ln w="9360" cap="sq">
            <a:solidFill>
              <a:srgbClr val="000000"/>
            </a:solidFill>
            <a:miter lim="800000"/>
            <a:headEnd/>
            <a:tailEnd type="triangle" w="med" len="med"/>
          </a:ln>
        </p:spPr>
        <p:txBody>
          <a:bodyPr/>
          <a:lstStyle/>
          <a:p>
            <a:endParaRPr lang="en-US"/>
          </a:p>
        </p:txBody>
      </p:sp>
      <p:sp>
        <p:nvSpPr>
          <p:cNvPr id="16" name="Text Box 14"/>
          <p:cNvSpPr txBox="1">
            <a:spLocks noChangeArrowheads="1"/>
          </p:cNvSpPr>
          <p:nvPr/>
        </p:nvSpPr>
        <p:spPr bwMode="auto">
          <a:xfrm>
            <a:off x="7620000" y="4724400"/>
            <a:ext cx="541656" cy="368300"/>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e3</a:t>
            </a:r>
          </a:p>
        </p:txBody>
      </p:sp>
      <p:sp>
        <p:nvSpPr>
          <p:cNvPr id="17" name="Line 15"/>
          <p:cNvSpPr>
            <a:spLocks noChangeShapeType="1"/>
          </p:cNvSpPr>
          <p:nvPr/>
        </p:nvSpPr>
        <p:spPr bwMode="auto">
          <a:xfrm flipH="1" flipV="1">
            <a:off x="7670925" y="4419600"/>
            <a:ext cx="45719" cy="228600"/>
          </a:xfrm>
          <a:prstGeom prst="line">
            <a:avLst/>
          </a:prstGeom>
          <a:noFill/>
          <a:ln w="9360" cap="sq">
            <a:solidFill>
              <a:srgbClr val="000000"/>
            </a:solidFill>
            <a:miter lim="800000"/>
            <a:headEnd/>
            <a:tailEnd type="triangle" w="med" len="med"/>
          </a:ln>
        </p:spPr>
        <p:txBody>
          <a:bodyPr/>
          <a:lstStyle/>
          <a:p>
            <a:endParaRPr lang="en-US"/>
          </a:p>
        </p:txBody>
      </p:sp>
      <p:sp>
        <p:nvSpPr>
          <p:cNvPr id="18" name="Text Box 16"/>
          <p:cNvSpPr txBox="1">
            <a:spLocks noChangeArrowheads="1"/>
          </p:cNvSpPr>
          <p:nvPr/>
        </p:nvSpPr>
        <p:spPr bwMode="auto">
          <a:xfrm>
            <a:off x="2743200" y="3581400"/>
            <a:ext cx="837947" cy="642937"/>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solidFill>
                  <a:srgbClr val="000000"/>
                </a:solidFill>
              </a:rPr>
              <a:t>ename</a:t>
            </a:r>
            <a:endParaRPr lang="en-US" dirty="0">
              <a:solidFill>
                <a:srgbClr val="000000"/>
              </a:solidFill>
            </a:endParaRPr>
          </a:p>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solidFill>
                  <a:srgbClr val="000000"/>
                </a:solidFill>
              </a:rPr>
              <a:t>eID</a:t>
            </a:r>
            <a:endParaRPr lang="en-US" dirty="0">
              <a:solidFill>
                <a:srgbClr val="000000"/>
              </a:solidFill>
            </a:endParaRPr>
          </a:p>
        </p:txBody>
      </p:sp>
      <p:sp>
        <p:nvSpPr>
          <p:cNvPr id="19" name="Text Box 17"/>
          <p:cNvSpPr txBox="1">
            <a:spLocks noChangeArrowheads="1"/>
          </p:cNvSpPr>
          <p:nvPr/>
        </p:nvSpPr>
        <p:spPr bwMode="auto">
          <a:xfrm>
            <a:off x="5562600" y="3657601"/>
            <a:ext cx="918589" cy="648512"/>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solidFill>
                  <a:srgbClr val="000000"/>
                </a:solidFill>
              </a:rPr>
              <a:t>ename</a:t>
            </a:r>
            <a:endParaRPr lang="en-US" dirty="0">
              <a:solidFill>
                <a:srgbClr val="000000"/>
              </a:solidFill>
            </a:endParaRPr>
          </a:p>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solidFill>
                  <a:srgbClr val="000000"/>
                </a:solidFill>
              </a:rPr>
              <a:t>eID</a:t>
            </a:r>
            <a:endParaRPr lang="en-US" dirty="0">
              <a:solidFill>
                <a:srgbClr val="000000"/>
              </a:solidFill>
            </a:endParaRPr>
          </a:p>
        </p:txBody>
      </p:sp>
      <p:sp>
        <p:nvSpPr>
          <p:cNvPr id="20" name="Text Box 18"/>
          <p:cNvSpPr txBox="1">
            <a:spLocks noChangeArrowheads="1"/>
          </p:cNvSpPr>
          <p:nvPr/>
        </p:nvSpPr>
        <p:spPr bwMode="auto">
          <a:xfrm>
            <a:off x="7010400" y="3581400"/>
            <a:ext cx="1066800" cy="648512"/>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solidFill>
                  <a:srgbClr val="000000"/>
                </a:solidFill>
              </a:rPr>
              <a:t>ename</a:t>
            </a:r>
            <a:endParaRPr lang="en-US" dirty="0">
              <a:solidFill>
                <a:srgbClr val="000000"/>
              </a:solidFill>
            </a:endParaRPr>
          </a:p>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solidFill>
                  <a:srgbClr val="000000"/>
                </a:solidFill>
              </a:rPr>
              <a:t>eID</a:t>
            </a:r>
            <a:endParaRPr lang="en-US" dirty="0">
              <a:solidFill>
                <a:srgbClr val="000000"/>
              </a:solidFill>
            </a:endParaRPr>
          </a:p>
        </p:txBody>
      </p:sp>
      <p:sp>
        <p:nvSpPr>
          <p:cNvPr id="21" name="Text Box 19"/>
          <p:cNvSpPr txBox="1">
            <a:spLocks noChangeArrowheads="1"/>
          </p:cNvSpPr>
          <p:nvPr/>
        </p:nvSpPr>
        <p:spPr bwMode="auto">
          <a:xfrm>
            <a:off x="4495800" y="1752600"/>
            <a:ext cx="1733762" cy="368300"/>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solidFill>
                  <a:srgbClr val="000000"/>
                </a:solidFill>
              </a:rPr>
              <a:t>companyName</a:t>
            </a:r>
            <a:endParaRPr lang="en-US"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066800" y="1416050"/>
            <a:ext cx="8682317"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ea typeface="+mj-ea"/>
                <a:cs typeface="+mj-cs"/>
              </a:rPr>
              <a:t>STATIC</a:t>
            </a:r>
            <a:r>
              <a:rPr kumimoji="0" lang="en-US" sz="3200" b="0" i="0" u="none" strike="noStrike" kern="1200" cap="none" spc="0" normalizeH="0" baseline="0" noProof="0" dirty="0" smtClean="0">
                <a:ln>
                  <a:noFill/>
                </a:ln>
                <a:solidFill>
                  <a:srgbClr val="C00000"/>
                </a:solidFill>
                <a:effectLst/>
                <a:uLnTx/>
                <a:uFillTx/>
                <a:ea typeface="+mj-ea"/>
                <a:cs typeface="+mj-cs"/>
              </a:rPr>
              <a:t> </a:t>
            </a:r>
            <a:r>
              <a:rPr kumimoji="0" lang="en-US" sz="3200" b="1" i="0" u="none" strike="noStrike" kern="1200" cap="none" spc="0" normalizeH="0" baseline="0" noProof="0" dirty="0" smtClean="0">
                <a:ln>
                  <a:noFill/>
                </a:ln>
                <a:solidFill>
                  <a:srgbClr val="C00000"/>
                </a:solidFill>
                <a:effectLst/>
                <a:uLnTx/>
                <a:uFillTx/>
                <a:ea typeface="+mj-ea"/>
                <a:cs typeface="+mj-cs"/>
              </a:rPr>
              <a:t>VARIABLES</a:t>
            </a:r>
          </a:p>
        </p:txBody>
      </p:sp>
      <p:sp>
        <p:nvSpPr>
          <p:cNvPr id="4" name="Content Placeholder 15"/>
          <p:cNvSpPr>
            <a:spLocks noGrp="1"/>
          </p:cNvSpPr>
          <p:nvPr>
            <p:ph idx="4294967295"/>
          </p:nvPr>
        </p:nvSpPr>
        <p:spPr>
          <a:xfrm>
            <a:off x="1161082" y="2438400"/>
            <a:ext cx="7924800" cy="4191000"/>
          </a:xfrm>
          <a:prstGeom prst="rect">
            <a:avLst/>
          </a:prstGeom>
        </p:spPr>
        <p:txBody>
          <a:bodyPr/>
          <a:lstStyle/>
          <a:p>
            <a:pPr lvl="1">
              <a:lnSpc>
                <a:spcPct val="150000"/>
              </a:lnSpc>
              <a:buFont typeface="Wingdings" pitchFamily="2" charset="2"/>
              <a:buChar char="Ø"/>
              <a:defRPr/>
            </a:pPr>
            <a:r>
              <a:rPr lang="en-US" sz="2000" dirty="0" smtClean="0"/>
              <a:t>start</a:t>
            </a:r>
            <a:r>
              <a:rPr lang="en-US" sz="2000" b="1" dirty="0" smtClean="0">
                <a:solidFill>
                  <a:srgbClr val="0084D1"/>
                </a:solidFill>
                <a:latin typeface="Calibri" pitchFamily="34" charset="0"/>
                <a:ea typeface="+mj-ea"/>
                <a:cs typeface="+mj-cs"/>
              </a:rPr>
              <a:t> </a:t>
            </a:r>
            <a:r>
              <a:rPr lang="en-US" sz="2000" dirty="0" smtClean="0"/>
              <a:t>JVM</a:t>
            </a:r>
          </a:p>
          <a:p>
            <a:pPr lvl="1">
              <a:lnSpc>
                <a:spcPct val="150000"/>
              </a:lnSpc>
              <a:buFont typeface="Wingdings" pitchFamily="2" charset="2"/>
              <a:buChar char="Ø"/>
              <a:defRPr/>
            </a:pPr>
            <a:r>
              <a:rPr lang="en-US" sz="2000" dirty="0" smtClean="0"/>
              <a:t>locate your class file</a:t>
            </a:r>
          </a:p>
          <a:p>
            <a:pPr lvl="1">
              <a:lnSpc>
                <a:spcPct val="150000"/>
              </a:lnSpc>
              <a:buFont typeface="Wingdings" pitchFamily="2" charset="2"/>
              <a:buChar char="Ø"/>
              <a:defRPr/>
            </a:pPr>
            <a:r>
              <a:rPr lang="en-US" sz="2000" dirty="0" smtClean="0"/>
              <a:t>load your class file - static variable creation</a:t>
            </a:r>
          </a:p>
          <a:p>
            <a:pPr lvl="1">
              <a:lnSpc>
                <a:spcPct val="150000"/>
              </a:lnSpc>
              <a:buFont typeface="Wingdings" pitchFamily="2" charset="2"/>
              <a:buChar char="Ø"/>
              <a:defRPr/>
            </a:pPr>
            <a:r>
              <a:rPr lang="en-US" sz="2000" dirty="0" smtClean="0"/>
              <a:t>execute main method of your class</a:t>
            </a:r>
          </a:p>
          <a:p>
            <a:pPr lvl="1">
              <a:lnSpc>
                <a:spcPct val="150000"/>
              </a:lnSpc>
              <a:buFont typeface="Wingdings" pitchFamily="2" charset="2"/>
              <a:buChar char="Ø"/>
              <a:defRPr/>
            </a:pPr>
            <a:r>
              <a:rPr lang="en-US" sz="2000" dirty="0" smtClean="0"/>
              <a:t>unload your class file - static variables destroyed</a:t>
            </a:r>
          </a:p>
          <a:p>
            <a:pPr lvl="1">
              <a:lnSpc>
                <a:spcPct val="150000"/>
              </a:lnSpc>
              <a:buFont typeface="Wingdings" pitchFamily="2" charset="2"/>
              <a:buChar char="Ø"/>
              <a:defRPr/>
            </a:pPr>
            <a:r>
              <a:rPr lang="en-US" sz="2000" dirty="0" smtClean="0"/>
              <a:t>shutdown JVM</a:t>
            </a:r>
            <a:endParaRPr lang="en-US" altLang="en-US" sz="2000" dirty="0" smtClean="0"/>
          </a:p>
          <a:p>
            <a:pPr>
              <a:defRPr/>
            </a:pP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1416050"/>
            <a:ext cx="80010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STATIC</a:t>
            </a:r>
            <a:r>
              <a:rPr kumimoji="0" lang="en-US" sz="3200" b="1" i="0" u="none" strike="noStrike" kern="1200" cap="none" spc="0" normalizeH="0" baseline="0" noProof="0" dirty="0" smtClean="0">
                <a:ln>
                  <a:noFill/>
                </a:ln>
                <a:solidFill>
                  <a:srgbClr val="C00000"/>
                </a:solidFill>
                <a:effectLst/>
                <a:uLnTx/>
                <a:uFillTx/>
                <a:latin typeface="Comic Sans MS" pitchFamily="66" charset="0"/>
                <a:ea typeface="+mj-ea"/>
                <a:cs typeface="+mj-cs"/>
              </a:rPr>
              <a:t> </a:t>
            </a: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VARIABLES</a:t>
            </a:r>
          </a:p>
        </p:txBody>
      </p:sp>
      <p:sp>
        <p:nvSpPr>
          <p:cNvPr id="4" name="Content Placeholder 15"/>
          <p:cNvSpPr>
            <a:spLocks noGrp="1"/>
          </p:cNvSpPr>
          <p:nvPr>
            <p:ph idx="4294967295"/>
          </p:nvPr>
        </p:nvSpPr>
        <p:spPr>
          <a:xfrm>
            <a:off x="1143000" y="2667000"/>
            <a:ext cx="8001000" cy="4191000"/>
          </a:xfrm>
          <a:prstGeom prst="rect">
            <a:avLst/>
          </a:prstGeom>
        </p:spPr>
        <p:txBody>
          <a:bodyPr/>
          <a:lstStyle/>
          <a:p>
            <a:pPr lvl="1" algn="just">
              <a:spcAft>
                <a:spcPts val="600"/>
              </a:spcAft>
              <a:buFont typeface="Wingdings" pitchFamily="2" charset="2"/>
              <a:buChar char="Ø"/>
            </a:pPr>
            <a:r>
              <a:rPr lang="en-US" sz="2000" dirty="0" smtClean="0">
                <a:latin typeface="Calibri" pitchFamily="34" charset="0"/>
              </a:rPr>
              <a:t>Should be declare within the class but outside of any method or block or constructor with static modifier.</a:t>
            </a:r>
          </a:p>
          <a:p>
            <a:pPr lvl="1" algn="just">
              <a:spcAft>
                <a:spcPts val="600"/>
              </a:spcAft>
              <a:buFont typeface="Wingdings" pitchFamily="2" charset="2"/>
              <a:buChar char="Ø"/>
            </a:pPr>
            <a:endParaRPr lang="en-US" sz="2000" dirty="0" smtClean="0">
              <a:latin typeface="Calibri" pitchFamily="34" charset="0"/>
            </a:endParaRPr>
          </a:p>
          <a:p>
            <a:pPr lvl="1" algn="just">
              <a:spcAft>
                <a:spcPts val="600"/>
              </a:spcAft>
              <a:buFont typeface="Wingdings" pitchFamily="2" charset="2"/>
              <a:buChar char="Ø"/>
            </a:pPr>
            <a:r>
              <a:rPr lang="en-US" sz="2000" dirty="0" smtClean="0">
                <a:latin typeface="Calibri" pitchFamily="34" charset="0"/>
              </a:rPr>
              <a:t>Static variables can be accessed either by using class name or object reference.</a:t>
            </a:r>
          </a:p>
          <a:p>
            <a:pPr lvl="1" algn="just">
              <a:spcAft>
                <a:spcPts val="600"/>
              </a:spcAft>
              <a:buFont typeface="Wingdings" pitchFamily="2" charset="2"/>
              <a:buChar char="Ø"/>
            </a:pPr>
            <a:endParaRPr lang="en-US" sz="2000" dirty="0" smtClean="0">
              <a:latin typeface="Calibri" pitchFamily="34" charset="0"/>
            </a:endParaRPr>
          </a:p>
          <a:p>
            <a:pPr lvl="1" algn="just">
              <a:spcAft>
                <a:spcPts val="600"/>
              </a:spcAft>
              <a:buFont typeface="Wingdings" pitchFamily="2" charset="2"/>
              <a:buChar char="Ø"/>
            </a:pPr>
            <a:r>
              <a:rPr lang="en-US" sz="2000" dirty="0" smtClean="0">
                <a:latin typeface="Calibri" pitchFamily="34" charset="0"/>
              </a:rPr>
              <a:t>within the same class it is not even required to use class name. we can access it directly.</a:t>
            </a:r>
          </a:p>
          <a:p>
            <a:pPr algn="just">
              <a:buFont typeface="Wingdings" pitchFamily="2" charset="2"/>
              <a:buChar char="Ø"/>
            </a:pPr>
            <a:endParaRPr lang="en-US" sz="2800" dirty="0" smtClean="0">
              <a:latin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1219200"/>
            <a:ext cx="80010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STATIC</a:t>
            </a:r>
            <a:r>
              <a:rPr kumimoji="0" lang="en-US" sz="3200" b="0" i="0" u="none" strike="noStrike" kern="1200" cap="none" spc="0" normalizeH="0" baseline="0" noProof="0" dirty="0" smtClean="0">
                <a:ln>
                  <a:noFill/>
                </a:ln>
                <a:solidFill>
                  <a:srgbClr val="C00000"/>
                </a:solidFill>
                <a:effectLst/>
                <a:uLnTx/>
                <a:uFillTx/>
                <a:latin typeface="Comic Sans MS" pitchFamily="66" charset="0"/>
                <a:ea typeface="+mj-ea"/>
                <a:cs typeface="+mj-cs"/>
              </a:rPr>
              <a:t> </a:t>
            </a: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VARIABLES</a:t>
            </a:r>
          </a:p>
        </p:txBody>
      </p:sp>
      <p:sp>
        <p:nvSpPr>
          <p:cNvPr id="4" name="Content Placeholder 15"/>
          <p:cNvSpPr>
            <a:spLocks noGrp="1"/>
          </p:cNvSpPr>
          <p:nvPr>
            <p:ph idx="4294967295"/>
          </p:nvPr>
        </p:nvSpPr>
        <p:spPr>
          <a:xfrm>
            <a:off x="762000" y="2438400"/>
            <a:ext cx="7772400" cy="4222750"/>
          </a:xfrm>
          <a:prstGeom prst="rect">
            <a:avLst/>
          </a:prstGeom>
        </p:spPr>
        <p:txBody>
          <a:bodyPr/>
          <a:lstStyle/>
          <a:p>
            <a:pPr lvl="1" algn="just">
              <a:lnSpc>
                <a:spcPct val="150000"/>
              </a:lnSpc>
              <a:spcAft>
                <a:spcPts val="600"/>
              </a:spcAft>
              <a:buFont typeface="Wingdings" pitchFamily="2" charset="2"/>
              <a:buChar char="Ø"/>
            </a:pPr>
            <a:r>
              <a:rPr lang="en-US" sz="2000" dirty="0" smtClean="0">
                <a:latin typeface="Calibri" pitchFamily="34" charset="0"/>
                <a:sym typeface="Arial" charset="0"/>
              </a:rPr>
              <a:t>Static variables are created at the time of class loading (i.e. at the beginning of the program). Hence we can access from instance and static areas directly.</a:t>
            </a:r>
            <a:endParaRPr lang="en-US" sz="2000" dirty="0" smtClean="0">
              <a:latin typeface="Calibri" pitchFamily="34" charset="0"/>
            </a:endParaRPr>
          </a:p>
          <a:p>
            <a:pPr lvl="1" algn="just">
              <a:lnSpc>
                <a:spcPct val="150000"/>
              </a:lnSpc>
              <a:spcAft>
                <a:spcPts val="600"/>
              </a:spcAft>
              <a:buFont typeface="Wingdings" pitchFamily="2" charset="2"/>
              <a:buChar char="Ø"/>
            </a:pPr>
            <a:r>
              <a:rPr lang="en-US" sz="2000" dirty="0" smtClean="0">
                <a:latin typeface="Calibri" pitchFamily="34" charset="0"/>
              </a:rPr>
              <a:t>Initialization is performed by default.</a:t>
            </a:r>
          </a:p>
          <a:p>
            <a:pPr lvl="1" algn="just">
              <a:lnSpc>
                <a:spcPct val="150000"/>
              </a:lnSpc>
              <a:spcAft>
                <a:spcPts val="600"/>
              </a:spcAft>
              <a:buFont typeface="Wingdings" pitchFamily="2" charset="2"/>
              <a:buChar char="Ø"/>
            </a:pPr>
            <a:r>
              <a:rPr lang="en-US" sz="2000" dirty="0" smtClean="0">
                <a:latin typeface="Calibri" pitchFamily="34" charset="0"/>
              </a:rPr>
              <a:t>Changes will be reflected for all objects because we are maintaining a single copy.</a:t>
            </a:r>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1416050"/>
            <a:ext cx="80010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LOCAL VARIABLES</a:t>
            </a:r>
          </a:p>
        </p:txBody>
      </p:sp>
      <p:sp>
        <p:nvSpPr>
          <p:cNvPr id="4" name="Content Placeholder 15"/>
          <p:cNvSpPr>
            <a:spLocks noGrp="1"/>
          </p:cNvSpPr>
          <p:nvPr>
            <p:ph idx="4294967295"/>
          </p:nvPr>
        </p:nvSpPr>
        <p:spPr>
          <a:xfrm>
            <a:off x="685800" y="2438400"/>
            <a:ext cx="8001000" cy="4419600"/>
          </a:xfrm>
          <a:prstGeom prst="rect">
            <a:avLst/>
          </a:prstGeom>
        </p:spPr>
        <p:txBody>
          <a:bodyPr/>
          <a:lstStyle/>
          <a:p>
            <a:pPr lvl="1" algn="just">
              <a:lnSpc>
                <a:spcPct val="150000"/>
              </a:lnSpc>
              <a:buFont typeface="Wingdings" pitchFamily="2" charset="2"/>
              <a:buChar char="Ø"/>
              <a:defRPr/>
            </a:pPr>
            <a:r>
              <a:rPr lang="en-US" sz="2000" dirty="0" smtClean="0"/>
              <a:t>variables declared inside a method or constructor or block are called as local variables.</a:t>
            </a:r>
          </a:p>
          <a:p>
            <a:pPr lvl="1" algn="just">
              <a:lnSpc>
                <a:spcPct val="150000"/>
              </a:lnSpc>
              <a:buFont typeface="Wingdings" pitchFamily="2" charset="2"/>
              <a:buChar char="Ø"/>
              <a:defRPr/>
            </a:pPr>
            <a:r>
              <a:rPr lang="en-US" sz="2000" dirty="0" smtClean="0"/>
              <a:t>Scope is within the block.</a:t>
            </a:r>
            <a:endParaRPr lang="en-US" altLang="en-US" sz="2000" dirty="0" smtClean="0"/>
          </a:p>
          <a:p>
            <a:pPr lvl="1" algn="just">
              <a:lnSpc>
                <a:spcPct val="150000"/>
              </a:lnSpc>
              <a:buFont typeface="Wingdings" pitchFamily="2" charset="2"/>
              <a:buChar char="Ø"/>
              <a:defRPr/>
            </a:pPr>
            <a:r>
              <a:rPr lang="en-US" sz="2000" dirty="0" smtClean="0"/>
              <a:t>For local variables JVM wont provide any default values. We should perform initialization before using it.</a:t>
            </a:r>
            <a:endParaRPr lang="en-US" altLang="en-US" sz="2000" dirty="0" smtClean="0"/>
          </a:p>
          <a:p>
            <a:pPr lvl="1" algn="just">
              <a:lnSpc>
                <a:spcPct val="150000"/>
              </a:lnSpc>
              <a:buFont typeface="Wingdings" pitchFamily="2" charset="2"/>
              <a:buChar char="Ø"/>
              <a:defRPr/>
            </a:pPr>
            <a:r>
              <a:rPr lang="en-US" sz="2000" dirty="0" smtClean="0"/>
              <a:t>The only applicable modifier is Final.</a:t>
            </a:r>
            <a:endParaRPr lang="en-US" altLang="en-US" sz="2000" dirty="0" smtClean="0"/>
          </a:p>
          <a:p>
            <a:pPr>
              <a:defRPr/>
            </a:pPr>
            <a:endParaRPr lang="en-US"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0084D1"/>
              </a:solidFill>
              <a:latin typeface="Calibri" pitchFamily="34"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219200" y="1752600"/>
            <a:ext cx="7183438" cy="633412"/>
          </a:xfrm>
          <a:prstGeom prst="rect">
            <a:avLst/>
          </a:prstGeom>
          <a:noFill/>
          <a:ln w="9525">
            <a:noFill/>
            <a:miter lim="800000"/>
            <a:headEnd/>
            <a:tailEnd/>
          </a:ln>
        </p:spPr>
        <p:txBody>
          <a:bodyPr lIns="90000" tIns="45000" rIns="90000" bIns="45000"/>
          <a:lstStyle/>
          <a:p>
            <a:pPr algn="ctr">
              <a:lnSpc>
                <a:spcPct val="102000"/>
              </a:lnSpc>
              <a:tabLst>
                <a:tab pos="723900" algn="l"/>
                <a:tab pos="1447800" algn="l"/>
                <a:tab pos="2171700" algn="l"/>
                <a:tab pos="2895600" algn="l"/>
                <a:tab pos="3619500" algn="l"/>
                <a:tab pos="4343400" algn="l"/>
                <a:tab pos="5067300" algn="l"/>
                <a:tab pos="5791200" algn="l"/>
                <a:tab pos="6515100" algn="l"/>
              </a:tabLst>
            </a:pPr>
            <a:r>
              <a:rPr lang="en-IN" altLang="en-US" sz="3500" b="1" dirty="0" smtClean="0">
                <a:solidFill>
                  <a:srgbClr val="0070C0"/>
                </a:solidFill>
                <a:latin typeface="Calibri" pitchFamily="34" charset="0"/>
              </a:rPr>
              <a:t>JAVA FUNDAMENTALS</a:t>
            </a:r>
            <a:endParaRPr lang="en-IN" altLang="en-US" sz="3500" b="1" dirty="0">
              <a:solidFill>
                <a:srgbClr val="0070C0"/>
              </a:solidFill>
              <a:latin typeface="Calibri" pitchFamily="34" charset="0"/>
            </a:endParaRPr>
          </a:p>
        </p:txBody>
      </p:sp>
      <p:sp>
        <p:nvSpPr>
          <p:cNvPr id="3" name="Text Box 2"/>
          <p:cNvSpPr txBox="1">
            <a:spLocks noChangeArrowheads="1"/>
          </p:cNvSpPr>
          <p:nvPr/>
        </p:nvSpPr>
        <p:spPr bwMode="auto">
          <a:xfrm>
            <a:off x="1060450" y="2909888"/>
            <a:ext cx="5564188" cy="712787"/>
          </a:xfrm>
          <a:prstGeom prst="rect">
            <a:avLst/>
          </a:prstGeom>
          <a:noFill/>
          <a:ln w="9525">
            <a:noFill/>
            <a:miter lim="800000"/>
            <a:headEnd/>
            <a:tailEnd/>
          </a:ln>
        </p:spPr>
        <p:txBody>
          <a:bodyPr lIns="90000" tIns="45000" rIns="90000" bIns="45000"/>
          <a:lstStyle/>
          <a:p>
            <a:pPr>
              <a:lnSpc>
                <a:spcPct val="102000"/>
              </a:lnSpc>
              <a:tabLst>
                <a:tab pos="723900" algn="l"/>
                <a:tab pos="1447800" algn="l"/>
                <a:tab pos="2171700" algn="l"/>
                <a:tab pos="2895600" algn="l"/>
                <a:tab pos="3619500" algn="l"/>
                <a:tab pos="4343400" algn="l"/>
                <a:tab pos="5067300" algn="l"/>
              </a:tabLst>
            </a:pPr>
            <a:endParaRPr lang="en-IN" altLang="en-US" sz="2000">
              <a:solidFill>
                <a:srgbClr val="000000"/>
              </a:solidFill>
              <a:latin typeface="Calibri" pitchFamily="34" charset="0"/>
            </a:endParaRPr>
          </a:p>
        </p:txBody>
      </p:sp>
      <p:sp>
        <p:nvSpPr>
          <p:cNvPr id="4" name="Text Box 3"/>
          <p:cNvSpPr txBox="1">
            <a:spLocks noChangeArrowheads="1"/>
          </p:cNvSpPr>
          <p:nvPr/>
        </p:nvSpPr>
        <p:spPr bwMode="auto">
          <a:xfrm>
            <a:off x="1060450" y="4727575"/>
            <a:ext cx="5383213" cy="955675"/>
          </a:xfrm>
          <a:prstGeom prst="rect">
            <a:avLst/>
          </a:prstGeom>
          <a:noFill/>
          <a:ln w="9525">
            <a:noFill/>
            <a:miter lim="800000"/>
            <a:headEnd/>
            <a:tailEnd/>
          </a:ln>
        </p:spPr>
        <p:txBody>
          <a:bodyPr lIns="90000" tIns="45000" rIns="90000" bIns="45000"/>
          <a:lstStyle/>
          <a:p>
            <a:pPr>
              <a:lnSpc>
                <a:spcPct val="102000"/>
              </a:lnSpc>
              <a:tabLst>
                <a:tab pos="723900" algn="l"/>
                <a:tab pos="1447800" algn="l"/>
                <a:tab pos="2171700" algn="l"/>
                <a:tab pos="2895600" algn="l"/>
                <a:tab pos="3619500" algn="l"/>
                <a:tab pos="4343400" algn="l"/>
                <a:tab pos="5067300" algn="l"/>
              </a:tabLst>
            </a:pPr>
            <a:endParaRPr lang="en-IN" altLang="en-US" sz="1400">
              <a:solidFill>
                <a:srgbClr val="000000"/>
              </a:solidFill>
              <a:latin typeface="Calibri" pitchFamily="34" charset="0"/>
            </a:endParaRPr>
          </a:p>
        </p:txBody>
      </p:sp>
      <p:sp>
        <p:nvSpPr>
          <p:cNvPr id="5" name="Text Box 4"/>
          <p:cNvSpPr txBox="1">
            <a:spLocks noChangeArrowheads="1"/>
          </p:cNvSpPr>
          <p:nvPr/>
        </p:nvSpPr>
        <p:spPr bwMode="auto">
          <a:xfrm>
            <a:off x="4419600" y="2743201"/>
            <a:ext cx="2438400" cy="533400"/>
          </a:xfrm>
          <a:prstGeom prst="rect">
            <a:avLst/>
          </a:prstGeom>
          <a:noFill/>
          <a:ln w="9525">
            <a:noFill/>
            <a:miter lim="800000"/>
            <a:headEnd/>
            <a:tailEnd/>
          </a:ln>
        </p:spPr>
        <p:txBody>
          <a:bodyPr lIns="90000" tIns="60876" rIns="90000" bIns="45000"/>
          <a:lstStyle/>
          <a:p>
            <a:pPr algn="r">
              <a:tabLst>
                <a:tab pos="723900" algn="l"/>
                <a:tab pos="1447800" algn="l"/>
                <a:tab pos="2171700" algn="l"/>
                <a:tab pos="2895600" algn="l"/>
                <a:tab pos="3619500" algn="l"/>
                <a:tab pos="4343400" algn="l"/>
                <a:tab pos="5067300" algn="l"/>
              </a:tabLst>
            </a:pPr>
            <a:r>
              <a:rPr lang="en-IN" altLang="en-US" sz="2400" b="1" dirty="0">
                <a:solidFill>
                  <a:srgbClr val="FF0000"/>
                </a:solidFill>
              </a:rPr>
              <a:t>BHUSHAN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838200"/>
            <a:ext cx="80010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solidFill>
                  <a:srgbClr val="C00000"/>
                </a:solidFill>
                <a:latin typeface="Calibri" pitchFamily="34" charset="0"/>
                <a:ea typeface="+mj-ea"/>
                <a:cs typeface="+mj-cs"/>
              </a:rPr>
              <a:t>Constructors</a:t>
            </a:r>
          </a:p>
        </p:txBody>
      </p:sp>
      <p:sp>
        <p:nvSpPr>
          <p:cNvPr id="4" name="Content Placeholder 15"/>
          <p:cNvSpPr>
            <a:spLocks noGrp="1"/>
          </p:cNvSpPr>
          <p:nvPr>
            <p:ph idx="4294967295"/>
          </p:nvPr>
        </p:nvSpPr>
        <p:spPr>
          <a:xfrm>
            <a:off x="1143000" y="1295400"/>
            <a:ext cx="8001000" cy="5562600"/>
          </a:xfrm>
          <a:prstGeom prst="rect">
            <a:avLst/>
          </a:prstGeom>
        </p:spPr>
        <p:txBody>
          <a:bodyPr/>
          <a:lstStyle/>
          <a:p>
            <a:pPr algn="just" fontAlgn="auto">
              <a:lnSpc>
                <a:spcPct val="80000"/>
              </a:lnSpc>
              <a:spcAft>
                <a:spcPts val="0"/>
              </a:spcAft>
              <a:buFont typeface="Arial" pitchFamily="34" charset="0"/>
              <a:buChar char="•"/>
              <a:defRPr/>
            </a:pPr>
            <a:endParaRPr lang="en-US" sz="2000" dirty="0" smtClean="0">
              <a:latin typeface="Calibri" pitchFamily="34" charset="0"/>
            </a:endParaRPr>
          </a:p>
          <a:p>
            <a:pPr algn="just" fontAlgn="auto">
              <a:lnSpc>
                <a:spcPct val="80000"/>
              </a:lnSpc>
              <a:spcAft>
                <a:spcPts val="0"/>
              </a:spcAft>
              <a:buFont typeface="Arial" pitchFamily="34" charset="0"/>
              <a:buChar char="•"/>
              <a:defRPr/>
            </a:pPr>
            <a:r>
              <a:rPr lang="en-US" sz="2000" dirty="0" smtClean="0">
                <a:latin typeface="Calibri" pitchFamily="34" charset="0"/>
              </a:rPr>
              <a:t>Whenever we create an object some peace of code will be executed automatically to perform initialization. This peace of code is nothing but Constructor. The main objective of the constructor is to perform initialization for the newly created object.</a:t>
            </a:r>
          </a:p>
          <a:p>
            <a:pPr algn="just" fontAlgn="auto">
              <a:lnSpc>
                <a:spcPct val="80000"/>
              </a:lnSpc>
              <a:spcAft>
                <a:spcPts val="0"/>
              </a:spcAft>
              <a:buFont typeface="Arial" pitchFamily="34" charset="0"/>
              <a:buChar char="•"/>
              <a:defRPr/>
            </a:pPr>
            <a:endParaRPr lang="en-US" sz="2000" dirty="0" smtClean="0">
              <a:latin typeface="Calibri" pitchFamily="34" charset="0"/>
            </a:endParaRPr>
          </a:p>
          <a:p>
            <a:pPr marL="0" indent="0">
              <a:lnSpc>
                <a:spcPct val="100000"/>
              </a:lnSpc>
              <a:spcBef>
                <a:spcPts val="0"/>
              </a:spcBef>
              <a:spcAft>
                <a:spcPts val="60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chemeClr val="accent5">
                    <a:lumMod val="50000"/>
                  </a:schemeClr>
                </a:solidFill>
                <a:latin typeface="Calibri" pitchFamily="34" charset="0"/>
              </a:rPr>
              <a:t>	</a:t>
            </a:r>
            <a:r>
              <a:rPr lang="en-US" sz="2000" dirty="0" smtClean="0"/>
              <a:t>public class Constructor_Test {</a:t>
            </a:r>
          </a:p>
          <a:p>
            <a:pPr marL="0" indent="0">
              <a:lnSpc>
                <a:spcPct val="100000"/>
              </a:lnSpc>
              <a:spcBef>
                <a:spcPts val="0"/>
              </a:spcBef>
              <a:spcAft>
                <a:spcPts val="60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		String name;		</a:t>
            </a:r>
          </a:p>
          <a:p>
            <a:pPr marL="341313" indent="-339725">
              <a:lnSpc>
                <a:spcPct val="80000"/>
              </a:lnSpc>
              <a:spcBef>
                <a:spcPts val="0"/>
              </a:spcBef>
              <a:spcAft>
                <a:spcPts val="60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			public Constructor_Test(String name){</a:t>
            </a:r>
          </a:p>
          <a:p>
            <a:pPr marL="341313" indent="-339725">
              <a:lnSpc>
                <a:spcPct val="80000"/>
              </a:lnSpc>
              <a:spcBef>
                <a:spcPts val="0"/>
              </a:spcBef>
              <a:spcAft>
                <a:spcPts val="60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				this.name = name;</a:t>
            </a:r>
          </a:p>
          <a:p>
            <a:pPr marL="341313" indent="-339725">
              <a:lnSpc>
                <a:spcPct val="80000"/>
              </a:lnSpc>
              <a:spcBef>
                <a:spcPts val="0"/>
              </a:spcBef>
              <a:spcAft>
                <a:spcPts val="60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		                }</a:t>
            </a:r>
          </a:p>
          <a:p>
            <a:pPr marL="341313" indent="-339725">
              <a:lnSpc>
                <a:spcPct val="80000"/>
              </a:lnSpc>
              <a:spcBef>
                <a:spcPts val="500"/>
              </a:spcBef>
              <a:spcAft>
                <a:spcPts val="60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		public static void main(String[] </a:t>
            </a:r>
            <a:r>
              <a:rPr lang="en-US" sz="2000" dirty="0" err="1" smtClean="0"/>
              <a:t>args</a:t>
            </a:r>
            <a:r>
              <a:rPr lang="en-US" sz="2000" dirty="0" smtClean="0"/>
              <a:t>) {</a:t>
            </a:r>
          </a:p>
          <a:p>
            <a:pPr marL="341313" indent="-339725">
              <a:lnSpc>
                <a:spcPct val="80000"/>
              </a:lnSpc>
              <a:spcBef>
                <a:spcPts val="500"/>
              </a:spcBef>
              <a:spcAft>
                <a:spcPts val="60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			Constructor_Test </a:t>
            </a:r>
            <a:r>
              <a:rPr lang="en-US" sz="2000" dirty="0" err="1" smtClean="0"/>
              <a:t>obj</a:t>
            </a:r>
            <a:r>
              <a:rPr lang="en-US" sz="2000" dirty="0" smtClean="0"/>
              <a:t> = new Constructor_Test("Phani");</a:t>
            </a:r>
          </a:p>
          <a:p>
            <a:pPr marL="341313" indent="-339725">
              <a:lnSpc>
                <a:spcPct val="80000"/>
              </a:lnSpc>
              <a:spcBef>
                <a:spcPts val="500"/>
              </a:spcBef>
              <a:spcAft>
                <a:spcPts val="60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			</a:t>
            </a:r>
            <a:r>
              <a:rPr lang="en-US" sz="2000" dirty="0" err="1" smtClean="0"/>
              <a:t>System.out.println</a:t>
            </a:r>
            <a:r>
              <a:rPr lang="en-US" sz="2000" dirty="0" smtClean="0"/>
              <a:t>(obj.name);</a:t>
            </a:r>
          </a:p>
          <a:p>
            <a:pPr marL="341313" indent="-339725">
              <a:lnSpc>
                <a:spcPct val="80000"/>
              </a:lnSpc>
              <a:spcBef>
                <a:spcPts val="500"/>
              </a:spcBef>
              <a:spcAft>
                <a:spcPts val="60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		}</a:t>
            </a:r>
          </a:p>
          <a:p>
            <a:pPr marL="341313" indent="-339725">
              <a:lnSpc>
                <a:spcPct val="80000"/>
              </a:lnSpc>
              <a:spcBef>
                <a:spcPts val="400"/>
              </a:spcBef>
              <a:spcAft>
                <a:spcPts val="60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	</a:t>
            </a:r>
            <a:r>
              <a:rPr lang="en-US" sz="1600" dirty="0" smtClean="0"/>
              <a:t>}</a:t>
            </a:r>
          </a:p>
          <a:p>
            <a:pPr marL="0" indent="-339725">
              <a:lnSpc>
                <a:spcPct val="100000"/>
              </a:lnSpc>
              <a:spcBef>
                <a:spcPts val="5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b="1" dirty="0" smtClean="0">
              <a:solidFill>
                <a:srgbClr val="0084D1"/>
              </a:solidFill>
              <a:latin typeface="Calibri" pitchFamily="34" charset="0"/>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1416050"/>
            <a:ext cx="80010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CONSTRUCTORS</a:t>
            </a:r>
          </a:p>
        </p:txBody>
      </p:sp>
      <p:sp>
        <p:nvSpPr>
          <p:cNvPr id="4" name="Content Placeholder 15"/>
          <p:cNvSpPr>
            <a:spLocks noGrp="1"/>
          </p:cNvSpPr>
          <p:nvPr>
            <p:ph idx="4294967295"/>
          </p:nvPr>
        </p:nvSpPr>
        <p:spPr>
          <a:xfrm>
            <a:off x="1143000" y="2438400"/>
            <a:ext cx="7772400" cy="3810000"/>
          </a:xfrm>
          <a:prstGeom prst="rect">
            <a:avLst/>
          </a:prstGeom>
        </p:spPr>
        <p:txBody>
          <a:bodyPr/>
          <a:lstStyle/>
          <a:p>
            <a:pPr algn="just">
              <a:buNone/>
              <a:defRPr/>
            </a:pPr>
            <a:r>
              <a:rPr lang="en-US" sz="2400" b="1" u="sng" dirty="0" smtClean="0">
                <a:solidFill>
                  <a:srgbClr val="7030A0"/>
                </a:solidFill>
                <a:latin typeface="Calibri" pitchFamily="34" charset="0"/>
                <a:ea typeface="+mj-ea"/>
                <a:cs typeface="+mj-cs"/>
              </a:rPr>
              <a:t>RULES:</a:t>
            </a:r>
            <a:endParaRPr lang="en-US" sz="2400" b="1" u="sng" dirty="0" smtClean="0">
              <a:solidFill>
                <a:srgbClr val="7030A0"/>
              </a:solidFill>
              <a:latin typeface="Calibri" pitchFamily="34" charset="0"/>
            </a:endParaRPr>
          </a:p>
          <a:p>
            <a:pPr lvl="1" algn="just">
              <a:lnSpc>
                <a:spcPct val="150000"/>
              </a:lnSpc>
              <a:buFont typeface="Wingdings" pitchFamily="2" charset="2"/>
              <a:buChar char="Ø"/>
              <a:defRPr/>
            </a:pPr>
            <a:r>
              <a:rPr lang="en-US" sz="2000" dirty="0" smtClean="0">
                <a:latin typeface="Calibri" pitchFamily="34" charset="0"/>
              </a:rPr>
              <a:t>Name of the class and Name of the constructor should be same.</a:t>
            </a:r>
          </a:p>
          <a:p>
            <a:pPr lvl="1" algn="just">
              <a:lnSpc>
                <a:spcPct val="150000"/>
              </a:lnSpc>
              <a:buFont typeface="Wingdings" pitchFamily="2" charset="2"/>
              <a:buChar char="Ø"/>
              <a:defRPr/>
            </a:pPr>
            <a:r>
              <a:rPr lang="en-US" sz="2000" dirty="0" smtClean="0">
                <a:latin typeface="Calibri" pitchFamily="34" charset="0"/>
              </a:rPr>
              <a:t>Return type is not applicable for constructors.</a:t>
            </a:r>
          </a:p>
          <a:p>
            <a:pPr lvl="1" algn="just">
              <a:lnSpc>
                <a:spcPct val="150000"/>
              </a:lnSpc>
              <a:buFont typeface="Wingdings" pitchFamily="2" charset="2"/>
              <a:buChar char="Ø"/>
              <a:defRPr/>
            </a:pPr>
            <a:r>
              <a:rPr lang="en-US" sz="2000" dirty="0" smtClean="0">
                <a:latin typeface="Calibri" pitchFamily="34" charset="0"/>
              </a:rPr>
              <a:t>The only applicable modifiers for constructors are</a:t>
            </a:r>
          </a:p>
          <a:p>
            <a:pPr marL="1258888" lvl="4" indent="-344488" algn="just">
              <a:lnSpc>
                <a:spcPct val="150000"/>
              </a:lnSpc>
              <a:defRPr/>
            </a:pPr>
            <a:r>
              <a:rPr lang="en-US" b="1" dirty="0" smtClean="0">
                <a:solidFill>
                  <a:srgbClr val="0084D1"/>
                </a:solidFill>
                <a:latin typeface="Calibri" pitchFamily="34" charset="0"/>
                <a:ea typeface="+mj-ea"/>
                <a:cs typeface="+mj-cs"/>
              </a:rPr>
              <a:t>public, private, protected, default</a:t>
            </a:r>
          </a:p>
          <a:p>
            <a:pPr>
              <a:defRPr/>
            </a:pPr>
            <a:endParaRPr lang="en-US"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0084D1"/>
              </a:solidFill>
              <a:latin typeface="Calibri" pitchFamily="34" charset="0"/>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1416050"/>
            <a:ext cx="80010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super() and this()</a:t>
            </a:r>
          </a:p>
        </p:txBody>
      </p:sp>
      <p:sp>
        <p:nvSpPr>
          <p:cNvPr id="4" name="Content Placeholder 15"/>
          <p:cNvSpPr>
            <a:spLocks noGrp="1"/>
          </p:cNvSpPr>
          <p:nvPr>
            <p:ph idx="4294967295"/>
          </p:nvPr>
        </p:nvSpPr>
        <p:spPr>
          <a:xfrm>
            <a:off x="1143000" y="2438400"/>
            <a:ext cx="7391400" cy="3810000"/>
          </a:xfrm>
          <a:prstGeom prst="rect">
            <a:avLst/>
          </a:prstGeom>
        </p:spPr>
        <p:txBody>
          <a:bodyPr/>
          <a:lstStyle/>
          <a:p>
            <a:pPr algn="just">
              <a:lnSpc>
                <a:spcPct val="150000"/>
              </a:lnSpc>
              <a:buFont typeface="Wingdings" pitchFamily="2" charset="2"/>
              <a:buChar char="Ø"/>
              <a:defRPr/>
            </a:pPr>
            <a:r>
              <a:rPr lang="en-US" sz="2000" dirty="0" smtClean="0">
                <a:latin typeface="Calibri" pitchFamily="34" charset="0"/>
              </a:rPr>
              <a:t>super() - to call super class constructor</a:t>
            </a:r>
          </a:p>
          <a:p>
            <a:pPr algn="just">
              <a:lnSpc>
                <a:spcPct val="150000"/>
              </a:lnSpc>
              <a:buFont typeface="Wingdings" pitchFamily="2" charset="2"/>
              <a:buChar char="Ø"/>
              <a:defRPr/>
            </a:pPr>
            <a:r>
              <a:rPr lang="en-US" sz="2000" dirty="0" smtClean="0">
                <a:latin typeface="Calibri" pitchFamily="34" charset="0"/>
              </a:rPr>
              <a:t>this() - to call current class constructor</a:t>
            </a:r>
            <a:endParaRPr lang="en-US" altLang="en-US" sz="2000" dirty="0" smtClean="0">
              <a:latin typeface="Calibri" pitchFamily="34" charset="0"/>
            </a:endParaRPr>
          </a:p>
          <a:p>
            <a:pPr algn="just">
              <a:lnSpc>
                <a:spcPct val="150000"/>
              </a:lnSpc>
              <a:buFont typeface="Wingdings" pitchFamily="2" charset="2"/>
              <a:buChar char="Ø"/>
              <a:defRPr/>
            </a:pPr>
            <a:r>
              <a:rPr lang="en-US" sz="2000" dirty="0" smtClean="0">
                <a:latin typeface="Calibri" pitchFamily="34" charset="0"/>
              </a:rPr>
              <a:t>The first line inside a constructor should be either super() or this().</a:t>
            </a:r>
          </a:p>
          <a:p>
            <a:pPr algn="just">
              <a:lnSpc>
                <a:spcPct val="150000"/>
              </a:lnSpc>
              <a:buFont typeface="Wingdings" pitchFamily="2" charset="2"/>
              <a:buChar char="Ø"/>
              <a:defRPr/>
            </a:pPr>
            <a:r>
              <a:rPr lang="en-US" sz="2000" dirty="0" smtClean="0">
                <a:latin typeface="Calibri" pitchFamily="34" charset="0"/>
              </a:rPr>
              <a:t>If we don’t write anything compiler will always places super()</a:t>
            </a:r>
            <a:endParaRPr lang="en-US" altLang="en-US" sz="2000" dirty="0" smtClean="0">
              <a:latin typeface="Calibri" pitchFamily="34" charset="0"/>
            </a:endParaRPr>
          </a:p>
          <a:p>
            <a:pPr marL="341313" indent="-341313" algn="just" eaLnBrk="1">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b="1" dirty="0" smtClean="0">
              <a:solidFill>
                <a:srgbClr val="0084D1"/>
              </a:solidFill>
              <a:latin typeface="Calibri" pitchFamily="34" charset="0"/>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1416050"/>
            <a:ext cx="80010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super and this</a:t>
            </a:r>
          </a:p>
        </p:txBody>
      </p:sp>
      <p:sp>
        <p:nvSpPr>
          <p:cNvPr id="4" name="Content Placeholder 15"/>
          <p:cNvSpPr>
            <a:spLocks noGrp="1"/>
          </p:cNvSpPr>
          <p:nvPr>
            <p:ph idx="4294967295"/>
          </p:nvPr>
        </p:nvSpPr>
        <p:spPr>
          <a:xfrm>
            <a:off x="1143000" y="2438400"/>
            <a:ext cx="8001000" cy="4419600"/>
          </a:xfrm>
          <a:prstGeom prst="rect">
            <a:avLst/>
          </a:prstGeom>
        </p:spPr>
        <p:txBody>
          <a:bodyPr/>
          <a:lstStyle/>
          <a:p>
            <a:pPr algn="just">
              <a:buFont typeface="Wingdings" pitchFamily="2" charset="2"/>
              <a:buChar char="Ø"/>
              <a:defRPr/>
            </a:pPr>
            <a:r>
              <a:rPr lang="en-US" sz="2000" dirty="0" smtClean="0">
                <a:latin typeface="Calibri" pitchFamily="34" charset="0"/>
              </a:rPr>
              <a:t>Case -1:</a:t>
            </a:r>
          </a:p>
          <a:p>
            <a:pPr algn="just">
              <a:buNone/>
              <a:defRPr/>
            </a:pPr>
            <a:r>
              <a:rPr lang="en-US" sz="2000" dirty="0" smtClean="0">
                <a:latin typeface="Calibri" pitchFamily="34" charset="0"/>
              </a:rPr>
              <a:t>	We have to keep super() or this() only as the first line of the constructor.</a:t>
            </a:r>
          </a:p>
          <a:p>
            <a:pPr algn="just">
              <a:buFont typeface="Wingdings" pitchFamily="2" charset="2"/>
              <a:buChar char="Ø"/>
              <a:defRPr/>
            </a:pPr>
            <a:endParaRPr lang="en-US" altLang="en-US" sz="2000" dirty="0" smtClean="0">
              <a:latin typeface="Calibri" pitchFamily="34" charset="0"/>
            </a:endParaRPr>
          </a:p>
          <a:p>
            <a:pPr algn="just">
              <a:buFont typeface="Wingdings" pitchFamily="2" charset="2"/>
              <a:buChar char="Ø"/>
              <a:defRPr/>
            </a:pPr>
            <a:r>
              <a:rPr lang="en-US" sz="2000" dirty="0" smtClean="0">
                <a:latin typeface="Calibri" pitchFamily="34" charset="0"/>
              </a:rPr>
              <a:t>Case -2:</a:t>
            </a:r>
          </a:p>
          <a:p>
            <a:pPr algn="just">
              <a:buNone/>
              <a:defRPr/>
            </a:pPr>
            <a:r>
              <a:rPr lang="en-US" sz="2000" dirty="0" smtClean="0">
                <a:latin typeface="Calibri" pitchFamily="34" charset="0"/>
              </a:rPr>
              <a:t>	within the constructor we can use either of them but not both.</a:t>
            </a:r>
          </a:p>
          <a:p>
            <a:pPr algn="just">
              <a:buFont typeface="Wingdings" pitchFamily="2" charset="2"/>
              <a:buChar char="Ø"/>
              <a:defRPr/>
            </a:pPr>
            <a:endParaRPr lang="en-US" altLang="en-US" sz="2000" dirty="0" smtClean="0">
              <a:latin typeface="Calibri" pitchFamily="34" charset="0"/>
            </a:endParaRPr>
          </a:p>
          <a:p>
            <a:pPr algn="just">
              <a:buFont typeface="Wingdings" pitchFamily="2" charset="2"/>
              <a:buChar char="Ø"/>
              <a:defRPr/>
            </a:pPr>
            <a:r>
              <a:rPr lang="en-US" sz="2000" dirty="0" smtClean="0">
                <a:latin typeface="Calibri" pitchFamily="34" charset="0"/>
              </a:rPr>
              <a:t>Case -3:</a:t>
            </a:r>
          </a:p>
          <a:p>
            <a:pPr algn="just">
              <a:buNone/>
              <a:defRPr/>
            </a:pPr>
            <a:r>
              <a:rPr lang="en-US" sz="2000" dirty="0" smtClean="0">
                <a:latin typeface="Calibri" pitchFamily="34" charset="0"/>
              </a:rPr>
              <a:t>	Must be used only in constructors.</a:t>
            </a:r>
            <a:endParaRPr lang="en-US" altLang="en-US" sz="2000" dirty="0" smtClean="0">
              <a:latin typeface="Calibri" pitchFamily="34" charset="0"/>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0084D1"/>
              </a:solidFill>
              <a:latin typeface="Calibri" pitchFamily="34" charset="0"/>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1416050"/>
            <a:ext cx="80010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super() and this()</a:t>
            </a:r>
          </a:p>
        </p:txBody>
      </p:sp>
      <p:sp>
        <p:nvSpPr>
          <p:cNvPr id="4" name="Content Placeholder 15"/>
          <p:cNvSpPr>
            <a:spLocks noGrp="1"/>
          </p:cNvSpPr>
          <p:nvPr>
            <p:ph idx="4294967295"/>
          </p:nvPr>
        </p:nvSpPr>
        <p:spPr>
          <a:xfrm>
            <a:off x="1143000" y="2438400"/>
            <a:ext cx="8001000" cy="4419600"/>
          </a:xfrm>
          <a:prstGeom prst="rect">
            <a:avLst/>
          </a:prstGeom>
        </p:spPr>
        <p:txBody>
          <a:bodyPr/>
          <a:lstStyle/>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0084D1"/>
              </a:solidFill>
              <a:latin typeface="Calibri" pitchFamily="34" charset="0"/>
              <a:ea typeface="+mj-ea"/>
              <a:cs typeface="+mj-cs"/>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0084D1"/>
              </a:solidFill>
              <a:latin typeface="Calibri" pitchFamily="34" charset="0"/>
              <a:ea typeface="+mj-ea"/>
              <a:cs typeface="+mj-cs"/>
            </a:endParaRPr>
          </a:p>
        </p:txBody>
      </p:sp>
      <p:graphicFrame>
        <p:nvGraphicFramePr>
          <p:cNvPr id="5" name="Table 4"/>
          <p:cNvGraphicFramePr>
            <a:graphicFrameLocks noGrp="1"/>
          </p:cNvGraphicFramePr>
          <p:nvPr/>
        </p:nvGraphicFramePr>
        <p:xfrm>
          <a:off x="1495882" y="3124200"/>
          <a:ext cx="7555406" cy="3129280"/>
        </p:xfrm>
        <a:graphic>
          <a:graphicData uri="http://schemas.openxmlformats.org/drawingml/2006/table">
            <a:tbl>
              <a:tblPr firstRow="1" bandRow="1">
                <a:tableStyleId>{5C22544A-7EE6-4342-B048-85BDC9FD1C3A}</a:tableStyleId>
              </a:tblPr>
              <a:tblGrid>
                <a:gridCol w="3777703"/>
                <a:gridCol w="3777703"/>
              </a:tblGrid>
              <a:tr h="965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rPr>
                        <a:t>super() and this() methods</a:t>
                      </a:r>
                      <a:endParaRPr lang="en-US" altLang="en-US" b="1" dirty="0" smtClean="0">
                        <a:solidFill>
                          <a:schemeClr val="bg1"/>
                        </a:solidFill>
                      </a:endParaRPr>
                    </a:p>
                    <a:p>
                      <a:endParaRPr lang="en-US" sz="4000" b="1" dirty="0" smtClean="0">
                        <a:solidFill>
                          <a:srgbClr val="0084D1"/>
                        </a:solidFill>
                        <a:latin typeface="Calibri" pitchFamily="34" charset="0"/>
                        <a:ea typeface="+mj-ea"/>
                        <a:cs typeface="+mj-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rPr>
                        <a:t>Super and this keywords</a:t>
                      </a:r>
                      <a:endParaRPr lang="en-US" altLang="en-US" b="1" dirty="0" smtClean="0">
                        <a:solidFill>
                          <a:schemeClr val="bg1"/>
                        </a:solidFill>
                      </a:endParaRPr>
                    </a:p>
                    <a:p>
                      <a:endParaRPr lang="en-US" dirty="0"/>
                    </a:p>
                  </a:txBody>
                  <a:tcPr/>
                </a:tc>
              </a:tr>
              <a:tr h="965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these are constructor calls</a:t>
                      </a:r>
                      <a:endParaRPr lang="en-US" altLang="en-US" b="1" dirty="0" smtClean="0"/>
                    </a:p>
                    <a:p>
                      <a:pPr algn="ct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these are keywords used to refer current and super class members</a:t>
                      </a:r>
                      <a:endParaRPr lang="en-US" altLang="en-US" b="1" dirty="0" smtClean="0"/>
                    </a:p>
                    <a:p>
                      <a:endParaRPr lang="en-US" dirty="0"/>
                    </a:p>
                  </a:txBody>
                  <a:tcPr/>
                </a:tc>
              </a:tr>
              <a:tr h="965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we should use only in constructors</a:t>
                      </a:r>
                      <a:endParaRPr lang="en-US" altLang="en-US" b="1"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we can use any where except in static area</a:t>
                      </a:r>
                      <a:endParaRPr lang="en-US" altLang="en-US" b="1" dirty="0" smtClean="0"/>
                    </a:p>
                    <a:p>
                      <a:endParaRPr lang="en-US" dirty="0" smtClean="0"/>
                    </a:p>
                    <a:p>
                      <a:endParaRPr 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1219200"/>
            <a:ext cx="8001000" cy="94615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ASSIGNMENTS</a:t>
            </a:r>
          </a:p>
        </p:txBody>
      </p:sp>
      <p:sp>
        <p:nvSpPr>
          <p:cNvPr id="4" name="Content Placeholder 15"/>
          <p:cNvSpPr>
            <a:spLocks noGrp="1"/>
          </p:cNvSpPr>
          <p:nvPr>
            <p:ph idx="4294967295"/>
          </p:nvPr>
        </p:nvSpPr>
        <p:spPr>
          <a:xfrm>
            <a:off x="1143000" y="2393950"/>
            <a:ext cx="8001000" cy="4191000"/>
          </a:xfrm>
          <a:prstGeom prst="rect">
            <a:avLst/>
          </a:prstGeom>
        </p:spPr>
        <p:txBody>
          <a:bodyPr/>
          <a:lstStyle/>
          <a:p>
            <a:pPr lvl="1" algn="just">
              <a:buFont typeface="Wingdings" pitchFamily="2" charset="2"/>
              <a:buChar char="Ø"/>
              <a:defRPr/>
            </a:pPr>
            <a:r>
              <a:rPr lang="en-US" sz="2000" dirty="0" smtClean="0">
                <a:latin typeface="Calibri" pitchFamily="34" charset="0"/>
                <a:cs typeface="Times New Roman" pitchFamily="18" charset="0"/>
              </a:rPr>
              <a:t>Write a program to find out largest element of an array.</a:t>
            </a:r>
          </a:p>
          <a:p>
            <a:pPr lvl="1" algn="just">
              <a:buFont typeface="Wingdings" pitchFamily="2" charset="2"/>
              <a:buChar char="Ø"/>
              <a:defRPr/>
            </a:pPr>
            <a:r>
              <a:rPr lang="en-US" sz="2000" dirty="0" smtClean="0">
                <a:latin typeface="Calibri" pitchFamily="34" charset="0"/>
                <a:cs typeface="Times New Roman" pitchFamily="18" charset="0"/>
              </a:rPr>
              <a:t>Write a program to find out second largest element of an unsorted array.</a:t>
            </a:r>
          </a:p>
          <a:p>
            <a:pPr lvl="1" algn="just">
              <a:buFont typeface="Wingdings" pitchFamily="2" charset="2"/>
              <a:buChar char="Ø"/>
              <a:defRPr/>
            </a:pPr>
            <a:r>
              <a:rPr lang="en-US" sz="2000" dirty="0" smtClean="0">
                <a:latin typeface="Calibri" pitchFamily="34" charset="0"/>
                <a:cs typeface="Times New Roman" pitchFamily="18" charset="0"/>
              </a:rPr>
              <a:t>Write a program to find out second smallest element of an unsorted array.</a:t>
            </a:r>
          </a:p>
          <a:p>
            <a:pPr lvl="1" algn="just">
              <a:buFont typeface="Wingdings" pitchFamily="2" charset="2"/>
              <a:buChar char="Ø"/>
              <a:defRPr/>
            </a:pPr>
            <a:r>
              <a:rPr lang="en-US" sz="2000" dirty="0" smtClean="0">
                <a:latin typeface="Calibri" pitchFamily="34" charset="0"/>
                <a:cs typeface="Times New Roman" pitchFamily="18" charset="0"/>
              </a:rPr>
              <a:t>Write a program which deletes the duplicate element of an array.</a:t>
            </a:r>
          </a:p>
          <a:p>
            <a:pPr lvl="1" algn="just">
              <a:buFont typeface="Wingdings" pitchFamily="2" charset="2"/>
              <a:buChar char="Ø"/>
              <a:defRPr/>
            </a:pPr>
            <a:r>
              <a:rPr lang="en-US" sz="2000" dirty="0" smtClean="0">
                <a:latin typeface="Calibri" pitchFamily="34" charset="0"/>
                <a:cs typeface="Times New Roman" pitchFamily="18" charset="0"/>
              </a:rPr>
              <a:t>Write a program for delete an element at desired position in an array.</a:t>
            </a:r>
          </a:p>
          <a:p>
            <a:pPr lvl="1" algn="just">
              <a:buFont typeface="Wingdings" pitchFamily="2" charset="2"/>
              <a:buChar char="Ø"/>
              <a:defRPr/>
            </a:pPr>
            <a:r>
              <a:rPr lang="en-US" sz="2000" dirty="0" smtClean="0">
                <a:latin typeface="Calibri" pitchFamily="34" charset="0"/>
                <a:cs typeface="Times New Roman" pitchFamily="18" charset="0"/>
              </a:rPr>
              <a:t>Write a program for insert an element at desired position in an array</a:t>
            </a:r>
            <a:r>
              <a:rPr lang="en-US" sz="2000" dirty="0" smtClean="0">
                <a:latin typeface="Calibri" pitchFamily="34" charset="0"/>
              </a:rPr>
              <a:t>.</a:t>
            </a:r>
          </a:p>
          <a:p>
            <a:pPr marL="341313" indent="-341313" algn="just" eaLnBrk="1">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b="1" dirty="0" smtClean="0">
              <a:solidFill>
                <a:srgbClr val="0084D1"/>
              </a:solidFill>
              <a:latin typeface="Calibri" pitchFamily="34" charset="0"/>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3300" y="3086101"/>
            <a:ext cx="2057400" cy="685799"/>
          </a:xfrm>
        </p:spPr>
        <p:txBody>
          <a:bodyPr/>
          <a:lstStyle/>
          <a:p>
            <a:pPr algn="ctr">
              <a:buNone/>
            </a:pPr>
            <a:r>
              <a:rPr lang="en-US" b="1" dirty="0" smtClean="0">
                <a:solidFill>
                  <a:srgbClr val="FF0000"/>
                </a:solidFill>
              </a:rPr>
              <a:t>Thank You</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143000" y="1219200"/>
            <a:ext cx="8001000" cy="533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200" b="1" i="0" u="none" strike="noStrike" kern="1200" cap="none" spc="0" normalizeH="0" baseline="0" noProof="0" dirty="0" smtClean="0">
                <a:ln>
                  <a:noFill/>
                </a:ln>
                <a:solidFill>
                  <a:srgbClr val="C00000"/>
                </a:solidFill>
                <a:effectLst/>
                <a:uLnTx/>
                <a:uFillTx/>
                <a:latin typeface="Calibri" pitchFamily="34" charset="0"/>
                <a:ea typeface="+mj-ea"/>
                <a:cs typeface="+mn-cs"/>
              </a:rPr>
              <a:t>ARRAYS</a:t>
            </a:r>
          </a:p>
        </p:txBody>
      </p:sp>
      <p:sp>
        <p:nvSpPr>
          <p:cNvPr id="5" name="Content Placeholder 15"/>
          <p:cNvSpPr>
            <a:spLocks noGrp="1"/>
          </p:cNvSpPr>
          <p:nvPr>
            <p:ph idx="4294967295"/>
          </p:nvPr>
        </p:nvSpPr>
        <p:spPr>
          <a:xfrm>
            <a:off x="1143000" y="2057400"/>
            <a:ext cx="7848600" cy="4572000"/>
          </a:xfrm>
          <a:prstGeom prst="rect">
            <a:avLst/>
          </a:prstGeom>
        </p:spPr>
        <p:txBody>
          <a:bodyPr/>
          <a:lstStyle/>
          <a:p>
            <a:pPr algn="just" eaLnBrk="1" hangingPunct="1">
              <a:lnSpc>
                <a:spcPct val="150000"/>
              </a:lnSpc>
              <a:buFont typeface="Wingdings" pitchFamily="2" charset="2"/>
              <a:buChar char="Ø"/>
              <a:defRPr/>
            </a:pPr>
            <a:r>
              <a:rPr lang="en-US" sz="2000" dirty="0" smtClean="0">
                <a:latin typeface="Calibri" pitchFamily="34" charset="0"/>
              </a:rPr>
              <a:t>Arrays are fixed in size.</a:t>
            </a:r>
          </a:p>
          <a:p>
            <a:pPr algn="just" eaLnBrk="1" hangingPunct="1">
              <a:lnSpc>
                <a:spcPct val="150000"/>
              </a:lnSpc>
              <a:buFont typeface="Wingdings" pitchFamily="2" charset="2"/>
              <a:buChar char="Ø"/>
              <a:defRPr/>
            </a:pPr>
            <a:r>
              <a:rPr lang="en-US" sz="2000" dirty="0" smtClean="0">
                <a:latin typeface="Calibri" pitchFamily="34" charset="0"/>
              </a:rPr>
              <a:t>Stores homogeneous data.</a:t>
            </a:r>
          </a:p>
          <a:p>
            <a:pPr algn="just" eaLnBrk="1" hangingPunct="1">
              <a:lnSpc>
                <a:spcPct val="150000"/>
              </a:lnSpc>
              <a:buFont typeface="Wingdings" pitchFamily="2" charset="2"/>
              <a:buChar char="Ø"/>
              <a:defRPr/>
            </a:pPr>
            <a:r>
              <a:rPr lang="en-US" sz="2000" dirty="0" smtClean="0">
                <a:latin typeface="Calibri" pitchFamily="34" charset="0"/>
              </a:rPr>
              <a:t>The main advantage of array is we can represent multiple values under the same name. </a:t>
            </a:r>
          </a:p>
          <a:p>
            <a:pPr algn="just" eaLnBrk="1" hangingPunct="1">
              <a:lnSpc>
                <a:spcPct val="150000"/>
              </a:lnSpc>
              <a:buFont typeface="Times New Roman" pitchFamily="18" charset="0"/>
              <a:buNone/>
              <a:defRPr/>
            </a:pPr>
            <a:r>
              <a:rPr lang="en-US" altLang="en-US" sz="2000" b="1" kern="1200" dirty="0" smtClean="0">
                <a:solidFill>
                  <a:srgbClr val="FF00FF"/>
                </a:solidFill>
                <a:latin typeface="Calibri" pitchFamily="34" charset="0"/>
              </a:rPr>
              <a:t>LIMITATIONS</a:t>
            </a:r>
            <a:r>
              <a:rPr lang="en-US" sz="2000" b="1" dirty="0" smtClean="0">
                <a:solidFill>
                  <a:srgbClr val="FF00FF"/>
                </a:solidFill>
                <a:latin typeface="Calibri" pitchFamily="34" charset="0"/>
              </a:rPr>
              <a:t>:</a:t>
            </a:r>
          </a:p>
          <a:p>
            <a:pPr algn="just" eaLnBrk="1" hangingPunct="1">
              <a:lnSpc>
                <a:spcPct val="150000"/>
              </a:lnSpc>
              <a:buFont typeface="Wingdings" pitchFamily="2" charset="2"/>
              <a:buChar char="Ø"/>
              <a:defRPr/>
            </a:pPr>
            <a:r>
              <a:rPr lang="en-US" sz="2000" dirty="0" smtClean="0">
                <a:latin typeface="Calibri" pitchFamily="34" charset="0"/>
              </a:rPr>
              <a:t>We cant increase or decrease the size at runtime. Hence from memory point of view arrays are not recommended</a:t>
            </a:r>
            <a:endParaRPr lang="en-US" altLang="en-US" sz="2000" dirty="0" smtClean="0">
              <a:latin typeface="Calibri" pitchFamily="34" charset="0"/>
            </a:endParaRPr>
          </a:p>
          <a:p>
            <a:pPr eaLnBrk="1" hangingPunct="1">
              <a:buFont typeface="Courier New" pitchFamily="49" charset="0"/>
              <a:buChar char="o"/>
              <a:defRPr/>
            </a:pPr>
            <a:endParaRPr lang="en-US" sz="2400" dirty="0" smtClean="0">
              <a:latin typeface="Calibri" pitchFamily="34" charset="0"/>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990600" y="1263650"/>
            <a:ext cx="8001000" cy="1081699"/>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200" b="1" i="0" u="none" strike="noStrike" kern="1200" cap="none" spc="0" normalizeH="0" baseline="0" noProof="0" dirty="0" smtClean="0">
                <a:ln>
                  <a:noFill/>
                </a:ln>
                <a:solidFill>
                  <a:srgbClr val="C00000"/>
                </a:solidFill>
                <a:effectLst/>
                <a:uLnTx/>
                <a:uFillTx/>
                <a:latin typeface="Calibri" pitchFamily="34" charset="0"/>
                <a:ea typeface="+mj-ea"/>
                <a:cs typeface="+mn-cs"/>
              </a:rPr>
              <a:t>ARRAY</a:t>
            </a:r>
            <a:r>
              <a:rPr kumimoji="0" lang="en-US" sz="3200" b="0" i="0" u="none" strike="noStrike" kern="1200" cap="none" spc="0" normalizeH="0" baseline="0" noProof="0" dirty="0" smtClean="0">
                <a:ln>
                  <a:noFill/>
                </a:ln>
                <a:solidFill>
                  <a:srgbClr val="C00000"/>
                </a:solidFill>
                <a:effectLst/>
                <a:uLnTx/>
                <a:uFillTx/>
                <a:latin typeface="Calibri" pitchFamily="34" charset="0"/>
                <a:ea typeface="+mj-ea"/>
                <a:cs typeface="+mj-cs"/>
              </a:rPr>
              <a:t> </a:t>
            </a:r>
            <a:r>
              <a:rPr kumimoji="0" lang="en-US" altLang="en-US" sz="3200" b="1" i="0" u="none" strike="noStrike" kern="1200" cap="none" spc="0" normalizeH="0" baseline="0" noProof="0" dirty="0" smtClean="0">
                <a:ln>
                  <a:noFill/>
                </a:ln>
                <a:solidFill>
                  <a:srgbClr val="C00000"/>
                </a:solidFill>
                <a:effectLst/>
                <a:uLnTx/>
                <a:uFillTx/>
                <a:latin typeface="Calibri" pitchFamily="34" charset="0"/>
                <a:ea typeface="+mj-ea"/>
                <a:cs typeface="+mn-cs"/>
              </a:rPr>
              <a:t>DECLARATION</a:t>
            </a:r>
            <a:endPar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endParaRPr>
          </a:p>
        </p:txBody>
      </p:sp>
      <p:sp>
        <p:nvSpPr>
          <p:cNvPr id="4" name="Content Placeholder 15"/>
          <p:cNvSpPr>
            <a:spLocks noGrp="1"/>
          </p:cNvSpPr>
          <p:nvPr>
            <p:ph idx="4294967295"/>
          </p:nvPr>
        </p:nvSpPr>
        <p:spPr>
          <a:xfrm>
            <a:off x="1143000" y="1828800"/>
            <a:ext cx="7848600" cy="5029200"/>
          </a:xfrm>
          <a:prstGeom prst="rect">
            <a:avLst/>
          </a:prstGeom>
        </p:spPr>
        <p:txBody>
          <a:bodyPr/>
          <a:lstStyle/>
          <a:p>
            <a:pPr eaLnBrk="1" hangingPunct="1">
              <a:lnSpc>
                <a:spcPct val="150000"/>
              </a:lnSpc>
              <a:buFont typeface="Wingdings" pitchFamily="2" charset="2"/>
              <a:buChar char="Ø"/>
            </a:pPr>
            <a:r>
              <a:rPr lang="en-US" sz="2000" dirty="0" err="1" smtClean="0"/>
              <a:t>int</a:t>
            </a:r>
            <a:r>
              <a:rPr lang="en-US" sz="2000" dirty="0" smtClean="0"/>
              <a:t>[] a</a:t>
            </a:r>
            <a:endParaRPr lang="en-US" altLang="en-US" sz="2000" dirty="0" smtClean="0"/>
          </a:p>
          <a:p>
            <a:pPr eaLnBrk="1" hangingPunct="1">
              <a:lnSpc>
                <a:spcPct val="150000"/>
              </a:lnSpc>
              <a:buFont typeface="Wingdings" pitchFamily="2" charset="2"/>
              <a:buChar char="Ø"/>
            </a:pPr>
            <a:r>
              <a:rPr lang="en-US" sz="2000" dirty="0" err="1" smtClean="0"/>
              <a:t>int</a:t>
            </a:r>
            <a:r>
              <a:rPr lang="en-US" sz="2000" dirty="0" smtClean="0"/>
              <a:t> a[]</a:t>
            </a:r>
            <a:endParaRPr lang="en-US" altLang="en-US" sz="2000" dirty="0" smtClean="0"/>
          </a:p>
          <a:p>
            <a:pPr eaLnBrk="1" hangingPunct="1">
              <a:lnSpc>
                <a:spcPct val="150000"/>
              </a:lnSpc>
              <a:buFont typeface="Wingdings" pitchFamily="2" charset="2"/>
              <a:buChar char="Ø"/>
            </a:pPr>
            <a:r>
              <a:rPr lang="en-US" sz="2000" dirty="0" err="1" smtClean="0"/>
              <a:t>int</a:t>
            </a:r>
            <a:r>
              <a:rPr lang="en-US" sz="2000" dirty="0" smtClean="0"/>
              <a:t> []a</a:t>
            </a:r>
          </a:p>
          <a:p>
            <a:pPr eaLnBrk="1" hangingPunct="1">
              <a:lnSpc>
                <a:spcPct val="150000"/>
              </a:lnSpc>
              <a:buFont typeface="Wingdings" pitchFamily="2" charset="2"/>
              <a:buChar char="Ø"/>
            </a:pPr>
            <a:r>
              <a:rPr lang="en-US" sz="2000" dirty="0" smtClean="0"/>
              <a:t>At the time of declaration we cant specify the size</a:t>
            </a:r>
          </a:p>
          <a:p>
            <a:pPr eaLnBrk="1" hangingPunct="1">
              <a:lnSpc>
                <a:spcPct val="150000"/>
              </a:lnSpc>
              <a:buFont typeface="Wingdings" pitchFamily="2" charset="2"/>
              <a:buChar char="Ø"/>
            </a:pPr>
            <a:r>
              <a:rPr lang="en-US" sz="2000" dirty="0" smtClean="0"/>
              <a:t>i.e. </a:t>
            </a:r>
            <a:r>
              <a:rPr lang="en-US" sz="2000" dirty="0" err="1" smtClean="0"/>
              <a:t>int</a:t>
            </a:r>
            <a:r>
              <a:rPr lang="en-US" sz="2000" dirty="0" smtClean="0"/>
              <a:t>[6] a is invalid</a:t>
            </a:r>
            <a:endParaRPr lang="en-US" altLang="en-US" sz="2000" dirty="0" smtClean="0"/>
          </a:p>
          <a:p>
            <a:pPr eaLnBrk="1" hangingPunct="1"/>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143000"/>
            <a:ext cx="9144000" cy="1007064"/>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0" normalizeH="0" baseline="0" noProof="0" dirty="0" smtClean="0">
                <a:ln>
                  <a:noFill/>
                </a:ln>
                <a:solidFill>
                  <a:srgbClr val="0084D1"/>
                </a:solidFill>
                <a:effectLst/>
                <a:uLnTx/>
                <a:uFillTx/>
                <a:latin typeface="Calibri" pitchFamily="34" charset="0"/>
                <a:ea typeface="+mj-ea"/>
                <a:cs typeface="+mn-cs"/>
              </a:rPr>
              <a:t>Array</a:t>
            </a:r>
            <a:r>
              <a:rPr kumimoji="0" lang="en-US" sz="4000" b="0" i="0" u="none" strike="noStrike" kern="1200" cap="none" spc="0" normalizeH="0" baseline="0" noProof="0" dirty="0" smtClean="0">
                <a:ln>
                  <a:noFill/>
                </a:ln>
                <a:solidFill>
                  <a:srgbClr val="003BB0"/>
                </a:solidFill>
                <a:effectLst/>
                <a:uLnTx/>
                <a:uFillTx/>
                <a:latin typeface="Comic Sans MS" pitchFamily="66" charset="0"/>
                <a:ea typeface="+mj-ea"/>
                <a:cs typeface="+mj-cs"/>
              </a:rPr>
              <a:t> </a:t>
            </a:r>
            <a:r>
              <a:rPr kumimoji="0" lang="en-US" altLang="en-US" sz="4000" b="1" i="0" u="none" strike="noStrike" kern="1200" cap="none" spc="0" normalizeH="0" baseline="0" noProof="0" dirty="0" smtClean="0">
                <a:ln>
                  <a:noFill/>
                </a:ln>
                <a:solidFill>
                  <a:srgbClr val="0084D1"/>
                </a:solidFill>
                <a:effectLst/>
                <a:uLnTx/>
                <a:uFillTx/>
                <a:latin typeface="Calibri" pitchFamily="34" charset="0"/>
                <a:ea typeface="+mj-ea"/>
                <a:cs typeface="+mn-cs"/>
              </a:rPr>
              <a:t>Construction</a:t>
            </a:r>
            <a:r>
              <a:rPr kumimoji="0" lang="en-US" sz="4000" b="0" i="0" u="none" strike="noStrike" kern="1200" cap="none" spc="0" normalizeH="0" baseline="0" noProof="0" dirty="0" smtClean="0">
                <a:ln>
                  <a:noFill/>
                </a:ln>
                <a:solidFill>
                  <a:srgbClr val="003BB0"/>
                </a:solidFill>
                <a:effectLst/>
                <a:uLnTx/>
                <a:uFillTx/>
                <a:latin typeface="+mj-lt"/>
                <a:ea typeface="+mj-ea"/>
                <a:cs typeface="+mj-cs"/>
              </a:rPr>
              <a:t>:</a:t>
            </a:r>
            <a:endParaRPr kumimoji="0" lang="en-US" sz="4000" b="1" i="0" u="none" strike="noStrike" kern="1200" cap="none" spc="0" normalizeH="0" baseline="0" noProof="0" dirty="0" smtClean="0">
              <a:ln>
                <a:noFill/>
              </a:ln>
              <a:solidFill>
                <a:srgbClr val="0084D1"/>
              </a:solidFill>
              <a:effectLst/>
              <a:uLnTx/>
              <a:uFillTx/>
              <a:latin typeface="Calibri" pitchFamily="34" charset="0"/>
              <a:ea typeface="+mj-ea"/>
              <a:cs typeface="+mj-cs"/>
            </a:endParaRPr>
          </a:p>
        </p:txBody>
      </p:sp>
      <p:sp>
        <p:nvSpPr>
          <p:cNvPr id="4" name="Rectangle 5"/>
          <p:cNvSpPr>
            <a:spLocks noChangeArrowheads="1"/>
          </p:cNvSpPr>
          <p:nvPr/>
        </p:nvSpPr>
        <p:spPr bwMode="auto">
          <a:xfrm>
            <a:off x="1243104" y="2209801"/>
            <a:ext cx="7596096" cy="4893647"/>
          </a:xfrm>
          <a:prstGeom prst="rect">
            <a:avLst/>
          </a:prstGeom>
          <a:noFill/>
          <a:ln w="9525">
            <a:noFill/>
            <a:miter lim="800000"/>
            <a:headEnd/>
            <a:tailEnd/>
          </a:ln>
        </p:spPr>
        <p:txBody>
          <a:bodyPr wrap="square">
            <a:spAutoFit/>
          </a:bodyPr>
          <a:lstStyle/>
          <a:p>
            <a:pPr algn="just" hangingPunct="1">
              <a:buFont typeface="Wingdings" pitchFamily="2" charset="2"/>
              <a:buChar char="Ø"/>
            </a:pPr>
            <a:r>
              <a:rPr lang="en-US" sz="2000" dirty="0" smtClean="0">
                <a:latin typeface="Calibri" pitchFamily="34" charset="0"/>
              </a:rPr>
              <a:t>Every </a:t>
            </a:r>
            <a:r>
              <a:rPr lang="en-US" sz="2000" dirty="0">
                <a:latin typeface="Calibri" pitchFamily="34" charset="0"/>
              </a:rPr>
              <a:t>array in java is an object. Hence we can create by using new operator.</a:t>
            </a:r>
          </a:p>
          <a:p>
            <a:pPr lvl="1" algn="just" hangingPunct="1"/>
            <a:r>
              <a:rPr lang="en-US" sz="2000" dirty="0">
                <a:latin typeface="Calibri" pitchFamily="34" charset="0"/>
              </a:rPr>
              <a:t>ex: </a:t>
            </a:r>
            <a:r>
              <a:rPr lang="en-US" sz="2000" dirty="0" err="1">
                <a:latin typeface="Calibri" pitchFamily="34" charset="0"/>
              </a:rPr>
              <a:t>int</a:t>
            </a:r>
            <a:r>
              <a:rPr lang="en-US" sz="2000" dirty="0">
                <a:latin typeface="Calibri" pitchFamily="34" charset="0"/>
              </a:rPr>
              <a:t>[] a = new </a:t>
            </a:r>
            <a:r>
              <a:rPr lang="en-US" sz="2000" dirty="0" err="1">
                <a:latin typeface="Calibri" pitchFamily="34" charset="0"/>
              </a:rPr>
              <a:t>int</a:t>
            </a:r>
            <a:r>
              <a:rPr lang="en-US" sz="2000" dirty="0">
                <a:latin typeface="Calibri" pitchFamily="34" charset="0"/>
              </a:rPr>
              <a:t>[3];</a:t>
            </a:r>
          </a:p>
          <a:p>
            <a:pPr lvl="1" hangingPunct="1"/>
            <a:endParaRPr lang="en-US" sz="2400" dirty="0">
              <a:latin typeface="Calibri" pitchFamily="34" charset="0"/>
            </a:endParaRPr>
          </a:p>
          <a:p>
            <a:pPr lvl="1" hangingPunct="1"/>
            <a:endParaRPr lang="en-US" sz="2400" dirty="0">
              <a:latin typeface="Calibri" pitchFamily="34" charset="0"/>
            </a:endParaRPr>
          </a:p>
          <a:p>
            <a:pPr lvl="1" hangingPunct="1"/>
            <a:endParaRPr lang="en-US" sz="2400" dirty="0">
              <a:latin typeface="Calibri" pitchFamily="34" charset="0"/>
            </a:endParaRPr>
          </a:p>
          <a:p>
            <a:pPr lvl="1" hangingPunct="1"/>
            <a:endParaRPr lang="en-US" sz="2400" dirty="0">
              <a:latin typeface="Calibri" pitchFamily="34" charset="0"/>
            </a:endParaRPr>
          </a:p>
          <a:p>
            <a:pPr lvl="1" hangingPunct="1"/>
            <a:endParaRPr lang="en-US" sz="2400" dirty="0">
              <a:latin typeface="Calibri" pitchFamily="34" charset="0"/>
            </a:endParaRPr>
          </a:p>
          <a:p>
            <a:pPr lvl="1" hangingPunct="1"/>
            <a:endParaRPr lang="en-US" sz="2400" dirty="0">
              <a:latin typeface="Calibri" pitchFamily="34" charset="0"/>
            </a:endParaRPr>
          </a:p>
          <a:p>
            <a:pPr lvl="1" hangingPunct="1"/>
            <a:endParaRPr lang="en-US" sz="2400" dirty="0">
              <a:latin typeface="Calibri" pitchFamily="34" charset="0"/>
            </a:endParaRPr>
          </a:p>
          <a:p>
            <a:pPr lvl="1" hangingPunct="1"/>
            <a:endParaRPr lang="en-US" sz="2400" dirty="0">
              <a:latin typeface="Calibri" pitchFamily="34" charset="0"/>
            </a:endParaRPr>
          </a:p>
          <a:p>
            <a:pPr lvl="1" hangingPunct="1"/>
            <a:endParaRPr lang="en-US" sz="2400" dirty="0">
              <a:latin typeface="Calibri" pitchFamily="34" charset="0"/>
            </a:endParaRPr>
          </a:p>
          <a:p>
            <a:pPr hangingPunct="1"/>
            <a:endParaRPr lang="en-US" sz="2400" dirty="0">
              <a:latin typeface="Calibri" pitchFamily="34" charset="0"/>
            </a:endParaRPr>
          </a:p>
        </p:txBody>
      </p:sp>
      <p:sp>
        <p:nvSpPr>
          <p:cNvPr id="5" name="Oval 4"/>
          <p:cNvSpPr>
            <a:spLocks noChangeArrowheads="1"/>
          </p:cNvSpPr>
          <p:nvPr/>
        </p:nvSpPr>
        <p:spPr bwMode="auto">
          <a:xfrm>
            <a:off x="4265521" y="3798889"/>
            <a:ext cx="2299705" cy="1586126"/>
          </a:xfrm>
          <a:prstGeom prst="ellipse">
            <a:avLst/>
          </a:prstGeom>
          <a:solidFill>
            <a:srgbClr val="006666"/>
          </a:solidFill>
          <a:ln w="9525">
            <a:solidFill>
              <a:schemeClr val="tx1"/>
            </a:solidFill>
            <a:round/>
            <a:headEnd/>
            <a:tailEnd/>
          </a:ln>
        </p:spPr>
        <p:txBody>
          <a:bodyPr anchor="ctr"/>
          <a:lstStyle/>
          <a:p>
            <a:endParaRPr lang="en-US"/>
          </a:p>
        </p:txBody>
      </p:sp>
      <p:sp>
        <p:nvSpPr>
          <p:cNvPr id="6" name="Rectangle 5"/>
          <p:cNvSpPr>
            <a:spLocks noChangeArrowheads="1"/>
          </p:cNvSpPr>
          <p:nvPr/>
        </p:nvSpPr>
        <p:spPr bwMode="auto">
          <a:xfrm>
            <a:off x="4624296" y="4375150"/>
            <a:ext cx="1617194" cy="317505"/>
          </a:xfrm>
          <a:prstGeom prst="rect">
            <a:avLst/>
          </a:prstGeom>
          <a:solidFill>
            <a:srgbClr val="00B050"/>
          </a:solidFill>
          <a:ln w="9525">
            <a:solidFill>
              <a:schemeClr val="tx1"/>
            </a:solidFill>
            <a:miter lim="800000"/>
            <a:headEnd/>
            <a:tailEnd/>
          </a:ln>
        </p:spPr>
        <p:txBody>
          <a:bodyPr anchor="ctr"/>
          <a:lstStyle/>
          <a:p>
            <a:endParaRPr lang="en-US"/>
          </a:p>
        </p:txBody>
      </p:sp>
      <p:sp>
        <p:nvSpPr>
          <p:cNvPr id="7" name="Line 6"/>
          <p:cNvSpPr>
            <a:spLocks noChangeShapeType="1"/>
          </p:cNvSpPr>
          <p:nvPr/>
        </p:nvSpPr>
        <p:spPr bwMode="auto">
          <a:xfrm>
            <a:off x="5129120" y="4375150"/>
            <a:ext cx="45719" cy="317505"/>
          </a:xfrm>
          <a:prstGeom prst="line">
            <a:avLst/>
          </a:prstGeom>
          <a:noFill/>
          <a:ln w="9525">
            <a:solidFill>
              <a:schemeClr val="tx1"/>
            </a:solidFill>
            <a:round/>
            <a:headEnd/>
            <a:tailEnd/>
          </a:ln>
        </p:spPr>
        <p:txBody>
          <a:bodyPr/>
          <a:lstStyle/>
          <a:p>
            <a:endParaRPr lang="en-US"/>
          </a:p>
        </p:txBody>
      </p:sp>
      <p:sp>
        <p:nvSpPr>
          <p:cNvPr id="8" name="Line 7"/>
          <p:cNvSpPr>
            <a:spLocks noChangeShapeType="1"/>
          </p:cNvSpPr>
          <p:nvPr/>
        </p:nvSpPr>
        <p:spPr bwMode="auto">
          <a:xfrm>
            <a:off x="5919695" y="4375150"/>
            <a:ext cx="45719" cy="317505"/>
          </a:xfrm>
          <a:prstGeom prst="line">
            <a:avLst/>
          </a:prstGeom>
          <a:noFill/>
          <a:ln w="9525">
            <a:solidFill>
              <a:schemeClr val="tx1"/>
            </a:solidFill>
            <a:round/>
            <a:headEnd/>
            <a:tailEnd/>
          </a:ln>
        </p:spPr>
        <p:txBody>
          <a:bodyPr/>
          <a:lstStyle/>
          <a:p>
            <a:endParaRPr lang="en-US"/>
          </a:p>
        </p:txBody>
      </p:sp>
      <p:sp>
        <p:nvSpPr>
          <p:cNvPr id="9" name="Text Box 8"/>
          <p:cNvSpPr txBox="1">
            <a:spLocks noChangeArrowheads="1"/>
          </p:cNvSpPr>
          <p:nvPr/>
        </p:nvSpPr>
        <p:spPr bwMode="auto">
          <a:xfrm>
            <a:off x="2268446" y="4581526"/>
            <a:ext cx="729108" cy="369332"/>
          </a:xfrm>
          <a:prstGeom prst="rect">
            <a:avLst/>
          </a:prstGeom>
          <a:noFill/>
          <a:ln w="9525">
            <a:noFill/>
            <a:miter lim="800000"/>
            <a:headEnd/>
            <a:tailEnd/>
          </a:ln>
        </p:spPr>
        <p:txBody>
          <a:bodyPr wrap="square">
            <a:spAutoFit/>
          </a:bodyPr>
          <a:lstStyle/>
          <a:p>
            <a:r>
              <a:rPr lang="en-US"/>
              <a:t>a</a:t>
            </a:r>
            <a:endParaRPr lang="en-US" altLang="en-US"/>
          </a:p>
        </p:txBody>
      </p:sp>
      <p:sp>
        <p:nvSpPr>
          <p:cNvPr id="10" name="Arrow 39"/>
          <p:cNvSpPr>
            <a:spLocks noChangeShapeType="1"/>
          </p:cNvSpPr>
          <p:nvPr/>
        </p:nvSpPr>
        <p:spPr bwMode="auto">
          <a:xfrm flipV="1">
            <a:off x="2535146" y="4581525"/>
            <a:ext cx="1803583" cy="135674"/>
          </a:xfrm>
          <a:prstGeom prst="line">
            <a:avLst/>
          </a:prstGeom>
          <a:noFill/>
          <a:ln w="9525">
            <a:solidFill>
              <a:schemeClr val="tx1"/>
            </a:solidFill>
            <a:round/>
            <a:headEnd/>
            <a:tailEnd type="triangle" w="med" len="med"/>
          </a:ln>
        </p:spPr>
        <p:txBody>
          <a:bodyPr/>
          <a:lstStyle/>
          <a:p>
            <a:endParaRPr lang="en-US"/>
          </a:p>
        </p:txBody>
      </p:sp>
      <p:sp>
        <p:nvSpPr>
          <p:cNvPr id="11" name="Text Box 10"/>
          <p:cNvSpPr txBox="1">
            <a:spLocks noChangeArrowheads="1"/>
          </p:cNvSpPr>
          <p:nvPr/>
        </p:nvSpPr>
        <p:spPr bwMode="auto">
          <a:xfrm>
            <a:off x="4694146" y="4821238"/>
            <a:ext cx="268619" cy="369332"/>
          </a:xfrm>
          <a:prstGeom prst="rect">
            <a:avLst/>
          </a:prstGeom>
          <a:solidFill>
            <a:schemeClr val="bg1"/>
          </a:solidFill>
          <a:ln w="9525">
            <a:noFill/>
            <a:miter lim="800000"/>
            <a:headEnd/>
            <a:tailEnd/>
          </a:ln>
        </p:spPr>
        <p:txBody>
          <a:bodyPr wrap="square">
            <a:spAutoFit/>
          </a:bodyPr>
          <a:lstStyle/>
          <a:p>
            <a:r>
              <a:rPr lang="en-US"/>
              <a:t>0</a:t>
            </a:r>
            <a:endParaRPr lang="en-US" altLang="en-US"/>
          </a:p>
        </p:txBody>
      </p:sp>
      <p:sp>
        <p:nvSpPr>
          <p:cNvPr id="12" name="Text Box 11"/>
          <p:cNvSpPr txBox="1">
            <a:spLocks noChangeArrowheads="1"/>
          </p:cNvSpPr>
          <p:nvPr/>
        </p:nvSpPr>
        <p:spPr bwMode="auto">
          <a:xfrm>
            <a:off x="5376772" y="4872038"/>
            <a:ext cx="265878" cy="369332"/>
          </a:xfrm>
          <a:prstGeom prst="rect">
            <a:avLst/>
          </a:prstGeom>
          <a:solidFill>
            <a:schemeClr val="bg1"/>
          </a:solidFill>
          <a:ln w="9525">
            <a:noFill/>
            <a:miter lim="800000"/>
            <a:headEnd/>
            <a:tailEnd/>
          </a:ln>
        </p:spPr>
        <p:txBody>
          <a:bodyPr wrap="square">
            <a:spAutoFit/>
          </a:bodyPr>
          <a:lstStyle/>
          <a:p>
            <a:r>
              <a:rPr lang="en-US"/>
              <a:t>1</a:t>
            </a:r>
            <a:endParaRPr lang="en-US" altLang="en-US"/>
          </a:p>
        </p:txBody>
      </p:sp>
      <p:sp>
        <p:nvSpPr>
          <p:cNvPr id="13" name="Text Box 12"/>
          <p:cNvSpPr txBox="1">
            <a:spLocks noChangeArrowheads="1"/>
          </p:cNvSpPr>
          <p:nvPr/>
        </p:nvSpPr>
        <p:spPr bwMode="auto">
          <a:xfrm>
            <a:off x="6018121" y="4884738"/>
            <a:ext cx="268619" cy="369332"/>
          </a:xfrm>
          <a:prstGeom prst="rect">
            <a:avLst/>
          </a:prstGeom>
          <a:solidFill>
            <a:schemeClr val="bg1"/>
          </a:solidFill>
          <a:ln w="9525">
            <a:noFill/>
            <a:miter lim="800000"/>
            <a:headEnd/>
            <a:tailEnd/>
          </a:ln>
        </p:spPr>
        <p:txBody>
          <a:bodyPr wrap="square">
            <a:spAutoFit/>
          </a:bodyPr>
          <a:lstStyle/>
          <a:p>
            <a:r>
              <a:rPr lang="en-US"/>
              <a:t>2</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1143000" y="1371600"/>
            <a:ext cx="80010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ARRAY</a:t>
            </a:r>
            <a:r>
              <a:rPr kumimoji="0" lang="en-US" sz="3200" b="0" i="0" u="none" strike="noStrike" kern="1200" cap="none" spc="0" normalizeH="0" baseline="0" noProof="0" dirty="0" smtClean="0">
                <a:ln>
                  <a:noFill/>
                </a:ln>
                <a:solidFill>
                  <a:srgbClr val="C00000"/>
                </a:solidFill>
                <a:effectLst/>
                <a:uLnTx/>
                <a:uFillTx/>
                <a:latin typeface="Comic Sans MS" pitchFamily="66" charset="0"/>
                <a:ea typeface="+mj-ea"/>
                <a:cs typeface="+mj-cs"/>
              </a:rPr>
              <a:t> </a:t>
            </a:r>
            <a:r>
              <a:rPr kumimoji="0" lang="en-US" alt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CONSTRUCTION</a:t>
            </a:r>
            <a:endParaRPr kumimoji="0" lang="en-US" sz="3200" b="0" i="0" u="none" strike="noStrike" kern="1200" cap="none" spc="0" normalizeH="0" baseline="0" noProof="0" dirty="0">
              <a:ln>
                <a:noFill/>
              </a:ln>
              <a:solidFill>
                <a:srgbClr val="C00000"/>
              </a:solidFill>
              <a:effectLst/>
              <a:uLnTx/>
              <a:uFillTx/>
              <a:latin typeface="+mj-lt"/>
              <a:ea typeface="+mj-ea"/>
              <a:cs typeface="+mj-cs"/>
            </a:endParaRPr>
          </a:p>
        </p:txBody>
      </p:sp>
      <p:sp>
        <p:nvSpPr>
          <p:cNvPr id="4" name="Content Placeholder 15"/>
          <p:cNvSpPr>
            <a:spLocks noGrp="1"/>
          </p:cNvSpPr>
          <p:nvPr>
            <p:ph idx="1"/>
          </p:nvPr>
        </p:nvSpPr>
        <p:spPr>
          <a:xfrm>
            <a:off x="1143000" y="2819400"/>
            <a:ext cx="8001000" cy="3228975"/>
          </a:xfrm>
        </p:spPr>
        <p:txBody>
          <a:bodyPr/>
          <a:lstStyle/>
          <a:p>
            <a:pPr algn="just" eaLnBrk="1" hangingPunct="1">
              <a:lnSpc>
                <a:spcPct val="150000"/>
              </a:lnSpc>
              <a:buFont typeface="Wingdings" pitchFamily="2" charset="2"/>
              <a:buChar char="Ø"/>
              <a:defRPr/>
            </a:pPr>
            <a:r>
              <a:rPr lang="en-US" sz="2000" dirty="0" smtClean="0">
                <a:latin typeface="Calibri" pitchFamily="34" charset="0"/>
              </a:rPr>
              <a:t>At the time of creation we should compulsory specify the size of the array otherwise we will get the compilation error.</a:t>
            </a:r>
            <a:endParaRPr lang="en-US" altLang="en-US" sz="2000" dirty="0" smtClean="0">
              <a:latin typeface="Calibri" pitchFamily="34" charset="0"/>
            </a:endParaRPr>
          </a:p>
          <a:p>
            <a:pPr algn="just" eaLnBrk="1" hangingPunct="1">
              <a:lnSpc>
                <a:spcPct val="150000"/>
              </a:lnSpc>
              <a:buFont typeface="Wingdings" pitchFamily="2" charset="2"/>
              <a:buChar char="Ø"/>
              <a:defRPr/>
            </a:pPr>
            <a:r>
              <a:rPr lang="en-US" sz="2000" dirty="0" smtClean="0">
                <a:latin typeface="Calibri" pitchFamily="34" charset="0"/>
              </a:rPr>
              <a:t>It is legal to have an array with zero size.</a:t>
            </a:r>
            <a:endParaRPr lang="en-US" altLang="en-US" sz="2000" dirty="0" smtClean="0">
              <a:latin typeface="Calibri" pitchFamily="34" charset="0"/>
            </a:endParaRPr>
          </a:p>
          <a:p>
            <a:pPr algn="just" eaLnBrk="1" hangingPunct="1">
              <a:lnSpc>
                <a:spcPct val="150000"/>
              </a:lnSpc>
              <a:buFont typeface="Wingdings" pitchFamily="2" charset="2"/>
              <a:buChar char="Ø"/>
              <a:defRPr/>
            </a:pPr>
            <a:r>
              <a:rPr lang="en-US" sz="2000" dirty="0" smtClean="0">
                <a:latin typeface="Calibri" pitchFamily="34" charset="0"/>
              </a:rPr>
              <a:t>If we specify the array size as - </a:t>
            </a:r>
            <a:r>
              <a:rPr lang="en-US" sz="2000" dirty="0" err="1" smtClean="0">
                <a:latin typeface="Calibri" pitchFamily="34" charset="0"/>
              </a:rPr>
              <a:t>ve</a:t>
            </a:r>
            <a:r>
              <a:rPr lang="en-US" sz="2000" dirty="0" smtClean="0">
                <a:latin typeface="Calibri" pitchFamily="34" charset="0"/>
              </a:rPr>
              <a:t> we will get the runtime exception.</a:t>
            </a:r>
            <a:endParaRPr lang="en-US" altLang="en-US" sz="2000" dirty="0" smtClean="0">
              <a:latin typeface="Calibri" pitchFamily="34" charset="0"/>
            </a:endParaRPr>
          </a:p>
          <a:p>
            <a:pPr eaLnBrk="1" hangingPunct="1">
              <a:defRPr/>
            </a:pPr>
            <a:endParaRPr lang="en-US" sz="2400" dirty="0" smtClean="0">
              <a:latin typeface="Calibri" pitchFamily="34" charset="0"/>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219200" y="1416050"/>
            <a:ext cx="79248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rgbClr val="C00000"/>
                </a:solidFill>
                <a:effectLst/>
                <a:uLnTx/>
                <a:uFillTx/>
                <a:latin typeface="Calibri" pitchFamily="34" charset="0"/>
                <a:ea typeface="+mj-ea"/>
                <a:cs typeface="+mj-cs"/>
              </a:rPr>
              <a:t>ARRAY</a:t>
            </a:r>
            <a:r>
              <a:rPr kumimoji="0" lang="en-US" sz="4000" b="0" i="0" u="none" strike="noStrike" kern="1200" cap="none" spc="0" normalizeH="0" baseline="0" noProof="0" dirty="0" smtClean="0">
                <a:ln>
                  <a:noFill/>
                </a:ln>
                <a:solidFill>
                  <a:srgbClr val="C00000"/>
                </a:solidFill>
                <a:effectLst/>
                <a:uLnTx/>
                <a:uFillTx/>
                <a:latin typeface="Calibri" pitchFamily="34" charset="0"/>
                <a:ea typeface="+mj-ea"/>
                <a:cs typeface="+mj-cs"/>
              </a:rPr>
              <a:t> </a:t>
            </a:r>
            <a:r>
              <a:rPr kumimoji="0" lang="en-US" sz="4000" b="1" i="0" u="none" strike="noStrike" kern="1200" cap="none" spc="0" normalizeH="0" baseline="0" noProof="0" dirty="0" smtClean="0">
                <a:ln>
                  <a:noFill/>
                </a:ln>
                <a:solidFill>
                  <a:srgbClr val="C00000"/>
                </a:solidFill>
                <a:effectLst/>
                <a:uLnTx/>
                <a:uFillTx/>
                <a:latin typeface="Calibri" pitchFamily="34" charset="0"/>
                <a:ea typeface="+mj-ea"/>
                <a:cs typeface="+mj-cs"/>
              </a:rPr>
              <a:t>INITIALIZATION</a:t>
            </a:r>
            <a:endParaRPr kumimoji="0" lang="en-US" sz="4000" b="1" i="0" u="none" strike="noStrike" kern="1200" cap="none" spc="0" normalizeH="0" baseline="0" noProof="0" dirty="0" smtClean="0">
              <a:ln>
                <a:noFill/>
              </a:ln>
              <a:solidFill>
                <a:srgbClr val="0084D1"/>
              </a:solidFill>
              <a:effectLst/>
              <a:uLnTx/>
              <a:uFillTx/>
              <a:latin typeface="Calibri" pitchFamily="34" charset="0"/>
              <a:ea typeface="+mj-ea"/>
              <a:cs typeface="+mj-cs"/>
            </a:endParaRPr>
          </a:p>
        </p:txBody>
      </p:sp>
      <p:sp>
        <p:nvSpPr>
          <p:cNvPr id="4" name="Content Placeholder 15"/>
          <p:cNvSpPr>
            <a:spLocks noGrp="1"/>
          </p:cNvSpPr>
          <p:nvPr>
            <p:ph idx="4294967295"/>
          </p:nvPr>
        </p:nvSpPr>
        <p:spPr>
          <a:xfrm>
            <a:off x="1219200" y="2895600"/>
            <a:ext cx="7924800" cy="3500437"/>
          </a:xfrm>
          <a:prstGeom prst="rect">
            <a:avLst/>
          </a:prstGeom>
        </p:spPr>
        <p:txBody>
          <a:bodyPr/>
          <a:lstStyle/>
          <a:p>
            <a:pPr eaLnBrk="1" hangingPunct="1">
              <a:lnSpc>
                <a:spcPct val="150000"/>
              </a:lnSpc>
              <a:buFont typeface="Wingdings" pitchFamily="2" charset="2"/>
              <a:buChar char="Ø"/>
            </a:pPr>
            <a:r>
              <a:rPr lang="en-US" sz="2000" dirty="0" smtClean="0">
                <a:latin typeface="Calibri" pitchFamily="34" charset="0"/>
              </a:rPr>
              <a:t>Whenever we create an array it is initialized by default values.</a:t>
            </a:r>
          </a:p>
          <a:p>
            <a:pPr eaLnBrk="1" hangingPunct="1">
              <a:lnSpc>
                <a:spcPct val="150000"/>
              </a:lnSpc>
              <a:buFont typeface="Wingdings" pitchFamily="2" charset="2"/>
              <a:buChar char="Ø"/>
            </a:pPr>
            <a:r>
              <a:rPr lang="en-US" sz="2000" dirty="0" smtClean="0">
                <a:latin typeface="Calibri" pitchFamily="34" charset="0"/>
              </a:rPr>
              <a:t>If we try to access an array with out of range index we will get runtime exception saying </a:t>
            </a:r>
          </a:p>
          <a:p>
            <a:pPr eaLnBrk="1" hangingPunct="1">
              <a:lnSpc>
                <a:spcPct val="150000"/>
              </a:lnSpc>
              <a:buNone/>
            </a:pPr>
            <a:r>
              <a:rPr lang="en-US" sz="2000" dirty="0" smtClean="0">
                <a:latin typeface="Calibri" pitchFamily="34" charset="0"/>
              </a:rPr>
              <a:t>		"</a:t>
            </a:r>
            <a:r>
              <a:rPr lang="en-US" sz="2000" dirty="0" err="1" smtClean="0">
                <a:solidFill>
                  <a:srgbClr val="FF0000"/>
                </a:solidFill>
                <a:latin typeface="Calibri" pitchFamily="34" charset="0"/>
              </a:rPr>
              <a:t>ArrayIndexOutOf</a:t>
            </a:r>
            <a:r>
              <a:rPr lang="en-US" sz="2000" dirty="0" smtClean="0">
                <a:solidFill>
                  <a:srgbClr val="FF0000"/>
                </a:solidFill>
                <a:latin typeface="Calibri" pitchFamily="34" charset="0"/>
              </a:rPr>
              <a:t> </a:t>
            </a:r>
            <a:r>
              <a:rPr lang="en-US" sz="2000" dirty="0" err="1" smtClean="0">
                <a:solidFill>
                  <a:srgbClr val="FF0000"/>
                </a:solidFill>
                <a:latin typeface="Calibri" pitchFamily="34" charset="0"/>
              </a:rPr>
              <a:t>BoundException</a:t>
            </a:r>
            <a:r>
              <a:rPr lang="en-US" sz="2000" dirty="0" smtClean="0">
                <a:latin typeface="Calibri" pitchFamily="34" charset="0"/>
              </a:rPr>
              <a:t>".</a:t>
            </a:r>
          </a:p>
          <a:p>
            <a:pPr eaLnBrk="1" hangingPunct="1"/>
            <a:endParaRPr lang="en-US" sz="2400" dirty="0" smtClean="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4753" y="1219200"/>
            <a:ext cx="8002157"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ARRAY DECLARATION, CONSTRUCTION AND INITIALIZATION IN SINGLE LINE</a:t>
            </a:r>
          </a:p>
        </p:txBody>
      </p:sp>
      <p:sp>
        <p:nvSpPr>
          <p:cNvPr id="4" name="Content Placeholder 15"/>
          <p:cNvSpPr>
            <a:spLocks noGrp="1"/>
          </p:cNvSpPr>
          <p:nvPr>
            <p:ph idx="4294967295"/>
          </p:nvPr>
        </p:nvSpPr>
        <p:spPr>
          <a:xfrm>
            <a:off x="1143000" y="3586163"/>
            <a:ext cx="8001000" cy="3271837"/>
          </a:xfrm>
          <a:prstGeom prst="rect">
            <a:avLst/>
          </a:prstGeom>
        </p:spPr>
        <p:txBody>
          <a:bodyPr/>
          <a:lstStyle/>
          <a:p>
            <a:pPr eaLnBrk="1" hangingPunct="1">
              <a:buFont typeface="Wingdings" pitchFamily="2" charset="2"/>
              <a:buChar char="Ø"/>
            </a:pPr>
            <a:r>
              <a:rPr lang="en-US" sz="2000" dirty="0" err="1" smtClean="0">
                <a:latin typeface="Calibri" pitchFamily="34" charset="0"/>
              </a:rPr>
              <a:t>int</a:t>
            </a:r>
            <a:r>
              <a:rPr lang="en-US" sz="2000" dirty="0" smtClean="0">
                <a:latin typeface="Calibri" pitchFamily="34" charset="0"/>
              </a:rPr>
              <a:t>[] a = {1,2,3,4,5};</a:t>
            </a:r>
          </a:p>
          <a:p>
            <a:pPr eaLnBrk="1" hangingPunct="1">
              <a:buFont typeface="Wingdings" pitchFamily="2" charset="2"/>
              <a:buChar char="Ø"/>
            </a:pPr>
            <a:endParaRPr lang="en-US" sz="2000" dirty="0" smtClean="0">
              <a:latin typeface="Calibri" pitchFamily="34" charset="0"/>
            </a:endParaRPr>
          </a:p>
          <a:p>
            <a:pPr eaLnBrk="1" hangingPunct="1">
              <a:buFont typeface="Wingdings" pitchFamily="2" charset="2"/>
              <a:buChar char="Ø"/>
            </a:pPr>
            <a:r>
              <a:rPr lang="en-US" sz="2000" dirty="0" smtClean="0">
                <a:latin typeface="Calibri" pitchFamily="34" charset="0"/>
              </a:rPr>
              <a:t>char[] </a:t>
            </a:r>
            <a:r>
              <a:rPr lang="en-US" sz="2000" dirty="0" err="1" smtClean="0">
                <a:latin typeface="Calibri" pitchFamily="34" charset="0"/>
              </a:rPr>
              <a:t>ch</a:t>
            </a:r>
            <a:r>
              <a:rPr lang="en-US" sz="2000" dirty="0" smtClean="0">
                <a:latin typeface="Calibri" pitchFamily="34" charset="0"/>
              </a:rPr>
              <a:t> = {'</a:t>
            </a:r>
            <a:r>
              <a:rPr lang="en-US" sz="2000" dirty="0" err="1" smtClean="0">
                <a:latin typeface="Calibri" pitchFamily="34" charset="0"/>
              </a:rPr>
              <a:t>a','b','c','d','e</a:t>
            </a:r>
            <a:r>
              <a:rPr lang="en-US" sz="2000" dirty="0" smtClean="0">
                <a:latin typeface="Calibri" pitchFamily="34" charset="0"/>
              </a:rPr>
              <a:t>'};</a:t>
            </a:r>
          </a:p>
          <a:p>
            <a:pPr eaLnBrk="1" hangingPunct="1">
              <a:buFont typeface="Wingdings" pitchFamily="2" charset="2"/>
              <a:buChar char="Ø"/>
            </a:pPr>
            <a:endParaRPr lang="en-US" sz="2000" dirty="0" smtClean="0">
              <a:latin typeface="Calibri" pitchFamily="34" charset="0"/>
            </a:endParaRPr>
          </a:p>
          <a:p>
            <a:pPr eaLnBrk="1" hangingPunct="1">
              <a:buFont typeface="Wingdings" pitchFamily="2" charset="2"/>
              <a:buChar char="Ø"/>
            </a:pPr>
            <a:r>
              <a:rPr lang="en-US" sz="2000" dirty="0" smtClean="0">
                <a:latin typeface="Calibri" pitchFamily="34" charset="0"/>
              </a:rPr>
              <a:t>String[] </a:t>
            </a:r>
            <a:r>
              <a:rPr lang="en-US" sz="2000" dirty="0" err="1" smtClean="0">
                <a:latin typeface="Calibri" pitchFamily="34" charset="0"/>
              </a:rPr>
              <a:t>str</a:t>
            </a:r>
            <a:r>
              <a:rPr lang="en-US" sz="2000" dirty="0" smtClean="0">
                <a:latin typeface="Calibri" pitchFamily="34" charset="0"/>
              </a:rPr>
              <a:t> = {"</a:t>
            </a:r>
            <a:r>
              <a:rPr lang="en-US" sz="2000" dirty="0" err="1" smtClean="0">
                <a:latin typeface="Calibri" pitchFamily="34" charset="0"/>
              </a:rPr>
              <a:t>one","two","three</a:t>
            </a:r>
            <a:r>
              <a:rPr lang="en-US" sz="2000" dirty="0" smtClean="0">
                <a:latin typeface="Calibri" pitchFamily="34" charset="0"/>
              </a:rPr>
              <a:t>"};</a:t>
            </a:r>
          </a:p>
          <a:p>
            <a:pPr eaLnBrk="1" hangingPunct="1">
              <a:buFont typeface="Wingdings" pitchFamily="2" charset="2"/>
              <a:buChar char="Ø"/>
            </a:pPr>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143000" y="1416050"/>
            <a:ext cx="8001000" cy="91461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rgbClr val="C00000"/>
                </a:solidFill>
                <a:effectLst/>
                <a:uLnTx/>
                <a:uFillTx/>
                <a:latin typeface="Calibri" pitchFamily="34" charset="0"/>
                <a:ea typeface="+mj-ea"/>
                <a:cs typeface="+mj-cs"/>
              </a:rPr>
              <a:t>LENGTH VS LENGTH()</a:t>
            </a:r>
          </a:p>
        </p:txBody>
      </p:sp>
      <p:sp>
        <p:nvSpPr>
          <p:cNvPr id="4" name="Content Placeholder 15"/>
          <p:cNvSpPr>
            <a:spLocks noGrp="1"/>
          </p:cNvSpPr>
          <p:nvPr>
            <p:ph idx="4294967295"/>
          </p:nvPr>
        </p:nvSpPr>
        <p:spPr>
          <a:xfrm>
            <a:off x="1143000" y="2286000"/>
            <a:ext cx="8001000" cy="4419600"/>
          </a:xfrm>
          <a:prstGeom prst="rect">
            <a:avLst/>
          </a:prstGeom>
        </p:spPr>
        <p:txBody>
          <a:bodyPr/>
          <a:lstStyle/>
          <a:p>
            <a:pPr eaLnBrk="1" hangingPunct="1">
              <a:buFont typeface="Times New Roman" pitchFamily="18" charset="0"/>
              <a:buNone/>
              <a:defRPr/>
            </a:pPr>
            <a:r>
              <a:rPr lang="en-US" sz="2400" b="1" u="sng" dirty="0" smtClean="0">
                <a:solidFill>
                  <a:srgbClr val="7030A0"/>
                </a:solidFill>
                <a:latin typeface="Calibri" pitchFamily="34" charset="0"/>
                <a:ea typeface="+mj-ea"/>
                <a:cs typeface="+mj-cs"/>
              </a:rPr>
              <a:t>LENGTH</a:t>
            </a:r>
            <a:r>
              <a:rPr lang="en-US" sz="2400" b="1" u="sng" dirty="0" smtClean="0">
                <a:solidFill>
                  <a:srgbClr val="7030A0"/>
                </a:solidFill>
                <a:latin typeface="Calibri" pitchFamily="34" charset="0"/>
              </a:rPr>
              <a:t>:</a:t>
            </a:r>
          </a:p>
          <a:p>
            <a:pPr algn="just" eaLnBrk="1" hangingPunct="1">
              <a:lnSpc>
                <a:spcPct val="150000"/>
              </a:lnSpc>
              <a:buFont typeface="Wingdings" pitchFamily="2" charset="2"/>
              <a:buChar char="Ø"/>
              <a:defRPr/>
            </a:pPr>
            <a:r>
              <a:rPr lang="en-US" sz="2000" dirty="0" smtClean="0">
                <a:latin typeface="Calibri" pitchFamily="34" charset="0"/>
              </a:rPr>
              <a:t>final variable applicable only for arrays.</a:t>
            </a:r>
          </a:p>
          <a:p>
            <a:pPr algn="just" eaLnBrk="1" hangingPunct="1">
              <a:lnSpc>
                <a:spcPct val="150000"/>
              </a:lnSpc>
              <a:buFont typeface="Wingdings" pitchFamily="2" charset="2"/>
              <a:buChar char="Ø"/>
              <a:defRPr/>
            </a:pPr>
            <a:r>
              <a:rPr lang="en-US" sz="2000" dirty="0" smtClean="0">
                <a:latin typeface="Calibri" pitchFamily="34" charset="0"/>
              </a:rPr>
              <a:t>Represents the size of array.</a:t>
            </a:r>
            <a:endParaRPr lang="en-US" altLang="en-US" sz="2000" dirty="0" smtClean="0">
              <a:latin typeface="Calibri" pitchFamily="34" charset="0"/>
            </a:endParaRPr>
          </a:p>
          <a:p>
            <a:pPr eaLnBrk="1" hangingPunct="1">
              <a:buFont typeface="Times New Roman" pitchFamily="18" charset="0"/>
              <a:buNone/>
              <a:defRPr/>
            </a:pPr>
            <a:r>
              <a:rPr lang="en-US" sz="2400" b="1" u="sng" dirty="0" smtClean="0">
                <a:solidFill>
                  <a:srgbClr val="7030A0"/>
                </a:solidFill>
                <a:latin typeface="Calibri" pitchFamily="34" charset="0"/>
                <a:ea typeface="+mj-ea"/>
                <a:cs typeface="+mj-cs"/>
              </a:rPr>
              <a:t>length():</a:t>
            </a:r>
          </a:p>
          <a:p>
            <a:pPr eaLnBrk="1" hangingPunct="1">
              <a:lnSpc>
                <a:spcPct val="150000"/>
              </a:lnSpc>
              <a:buFont typeface="Wingdings" pitchFamily="2" charset="2"/>
              <a:buChar char="Ø"/>
              <a:defRPr/>
            </a:pPr>
            <a:r>
              <a:rPr lang="en-US" sz="2000" dirty="0" smtClean="0">
                <a:latin typeface="Calibri" pitchFamily="34" charset="0"/>
              </a:rPr>
              <a:t>Length() method applicable only for string objects.</a:t>
            </a:r>
            <a:endParaRPr lang="en-US" altLang="en-US" sz="2000" dirty="0" smtClean="0">
              <a:latin typeface="Calibri" pitchFamily="34" charset="0"/>
            </a:endParaRPr>
          </a:p>
          <a:p>
            <a:pPr eaLnBrk="1" hangingPunct="1">
              <a:lnSpc>
                <a:spcPct val="150000"/>
              </a:lnSpc>
              <a:buFont typeface="Wingdings" pitchFamily="2" charset="2"/>
              <a:buChar char="Ø"/>
              <a:defRPr/>
            </a:pPr>
            <a:r>
              <a:rPr lang="en-US" sz="2000" dirty="0" smtClean="0">
                <a:latin typeface="Calibri" pitchFamily="34" charset="0"/>
              </a:rPr>
              <a:t>ex: String s = “peers";</a:t>
            </a:r>
          </a:p>
          <a:p>
            <a:pPr eaLnBrk="1" hangingPunct="1">
              <a:lnSpc>
                <a:spcPct val="150000"/>
              </a:lnSpc>
              <a:buFont typeface="Wingdings" pitchFamily="2" charset="2"/>
              <a:buChar char="Ø"/>
              <a:defRPr/>
            </a:pPr>
            <a:r>
              <a:rPr lang="en-US" sz="2000" dirty="0" err="1" smtClean="0">
                <a:latin typeface="Calibri" pitchFamily="34" charset="0"/>
              </a:rPr>
              <a:t>System.out.println</a:t>
            </a:r>
            <a:r>
              <a:rPr lang="en-US" sz="2000" dirty="0" smtClean="0">
                <a:latin typeface="Calibri" pitchFamily="34" charset="0"/>
              </a:rPr>
              <a:t>(</a:t>
            </a:r>
            <a:r>
              <a:rPr lang="en-US" sz="2000" dirty="0" err="1" smtClean="0">
                <a:latin typeface="Calibri" pitchFamily="34" charset="0"/>
              </a:rPr>
              <a:t>s.length</a:t>
            </a:r>
            <a:r>
              <a:rPr lang="en-US" sz="2000" dirty="0" smtClean="0">
                <a:latin typeface="Calibri" pitchFamily="34" charset="0"/>
              </a:rPr>
              <a:t>()); </a:t>
            </a:r>
            <a:r>
              <a:rPr lang="en-US" sz="2000" dirty="0" smtClean="0">
                <a:solidFill>
                  <a:srgbClr val="00B050"/>
                </a:solidFill>
                <a:latin typeface="Calibri" pitchFamily="34" charset="0"/>
              </a:rPr>
              <a:t>//</a:t>
            </a:r>
            <a:r>
              <a:rPr lang="en-US" sz="2000" dirty="0" smtClean="0">
                <a:latin typeface="Calibri" pitchFamily="34" charset="0"/>
              </a:rPr>
              <a:t> </a:t>
            </a:r>
            <a:r>
              <a:rPr lang="en-US" sz="2000" dirty="0" smtClean="0">
                <a:solidFill>
                  <a:srgbClr val="FF0000"/>
                </a:solidFill>
                <a:latin typeface="Calibri" pitchFamily="34" charset="0"/>
              </a:rPr>
              <a:t>this will give 5</a:t>
            </a:r>
            <a:endParaRPr lang="en-US" altLang="en-US" sz="2000" dirty="0" smtClean="0">
              <a:solidFill>
                <a:srgbClr val="FF0000"/>
              </a:solidFill>
              <a:latin typeface="Calibri" pitchFamily="34" charset="0"/>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0084D1"/>
              </a:solidFill>
              <a:latin typeface="Calibri" pitchFamily="34" charset="0"/>
              <a:ea typeface="+mj-ea"/>
              <a:cs typeface="+mj-cs"/>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0084D1"/>
              </a:solidFill>
              <a:latin typeface="Calibri" pitchFamily="34" charset="0"/>
              <a:ea typeface="+mj-ea"/>
              <a:cs typeface="+mj-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1450</TotalTime>
  <Words>1024</Words>
  <Application>Microsoft Office PowerPoint</Application>
  <PresentationFormat>On-screen Show (4:3)</PresentationFormat>
  <Paragraphs>169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Venkat Vivek</cp:lastModifiedBy>
  <cp:revision>46</cp:revision>
  <dcterms:created xsi:type="dcterms:W3CDTF">2016-05-31T14:58:58Z</dcterms:created>
  <dcterms:modified xsi:type="dcterms:W3CDTF">2016-09-20T14:36:24Z</dcterms:modified>
</cp:coreProperties>
</file>