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5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40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Users\Admin\Desktop\01.jpg"/>
          <p:cNvPicPr>
            <a:picLocks noChangeAspect="1" noChangeArrowheads="1"/>
          </p:cNvPicPr>
          <p:nvPr userDrawn="1"/>
        </p:nvPicPr>
        <p:blipFill>
          <a:blip r:embed="rId2"/>
          <a:srcRect/>
          <a:stretch>
            <a:fillRect/>
          </a:stretch>
        </p:blipFill>
        <p:spPr bwMode="auto">
          <a:xfrm>
            <a:off x="0" y="1"/>
            <a:ext cx="9177338" cy="6858000"/>
          </a:xfrm>
          <a:prstGeom prst="rect">
            <a:avLst/>
          </a:prstGeom>
          <a:noFill/>
        </p:spPr>
      </p:pic>
      <p:sp>
        <p:nvSpPr>
          <p:cNvPr id="3" name="Subtitle 2"/>
          <p:cNvSpPr>
            <a:spLocks noGrp="1"/>
          </p:cNvSpPr>
          <p:nvPr>
            <p:ph type="subTitle" idx="1" hasCustomPrompt="1"/>
          </p:nvPr>
        </p:nvSpPr>
        <p:spPr>
          <a:xfrm>
            <a:off x="2857500" y="3886200"/>
            <a:ext cx="3429000" cy="685800"/>
          </a:xfrm>
          <a:prstGeom prst="rect">
            <a:avLst/>
          </a:prstGeom>
        </p:spPr>
        <p:txBody>
          <a:bodyPr/>
          <a:lstStyle>
            <a:lvl1pPr marL="0" indent="0" algn="ctr">
              <a:buNone/>
              <a:defRPr b="1">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Key To Success </a:t>
            </a:r>
            <a:endParaRPr lang="en-US" dirty="0"/>
          </a:p>
        </p:txBody>
      </p:sp>
      <p:sp>
        <p:nvSpPr>
          <p:cNvPr id="4" name="Date Placeholder 3"/>
          <p:cNvSpPr>
            <a:spLocks noGrp="1"/>
          </p:cNvSpPr>
          <p:nvPr>
            <p:ph type="dt" sz="half" idx="10"/>
          </p:nvPr>
        </p:nvSpPr>
        <p:spPr/>
        <p:txBody>
          <a:bodyPr/>
          <a:lstStyle/>
          <a:p>
            <a:fld id="{8BC5A686-8436-4F83-BD81-F62DAB78AEF4}"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5128-10F4-4351-978A-C8D8AFDE4553}" type="slidenum">
              <a:rPr lang="en-US" smtClean="0"/>
              <a:pPr/>
              <a:t>‹#›</a:t>
            </a:fld>
            <a:endParaRPr lang="en-US"/>
          </a:p>
        </p:txBody>
      </p:sp>
      <p:pic>
        <p:nvPicPr>
          <p:cNvPr id="8" name="Picture 7" descr="Advanto-logo0.png"/>
          <p:cNvPicPr>
            <a:picLocks noChangeAspect="1"/>
          </p:cNvPicPr>
          <p:nvPr userDrawn="1"/>
        </p:nvPicPr>
        <p:blipFill>
          <a:blip r:embed="rId3"/>
          <a:stretch>
            <a:fillRect/>
          </a:stretch>
        </p:blipFill>
        <p:spPr>
          <a:xfrm>
            <a:off x="2377440" y="2514600"/>
            <a:ext cx="4389120" cy="1371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5A686-8436-4F83-BD81-F62DAB78AEF4}"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5128-10F4-4351-978A-C8D8AFDE45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0400" y="2971800"/>
            <a:ext cx="2743200" cy="838200"/>
          </a:xfrm>
          <a:prstGeom prst="rect">
            <a:avLst/>
          </a:prstGeom>
        </p:spPr>
        <p:txBody>
          <a:bodyPr/>
          <a:lstStyle>
            <a:lvl1pPr>
              <a:defRPr>
                <a:solidFill>
                  <a:srgbClr val="FF0000"/>
                </a:solidFill>
              </a:defRPr>
            </a:lvl1pPr>
          </a:lstStyle>
          <a:p>
            <a:r>
              <a:rPr lang="en-US" dirty="0" smtClean="0"/>
              <a:t>Thank You</a:t>
            </a:r>
            <a:endParaRPr lang="en-US" dirty="0"/>
          </a:p>
        </p:txBody>
      </p:sp>
      <p:sp>
        <p:nvSpPr>
          <p:cNvPr id="3" name="Date Placeholder 2"/>
          <p:cNvSpPr>
            <a:spLocks noGrp="1"/>
          </p:cNvSpPr>
          <p:nvPr>
            <p:ph type="dt" sz="half" idx="10"/>
          </p:nvPr>
        </p:nvSpPr>
        <p:spPr/>
        <p:txBody>
          <a:bodyPr/>
          <a:lstStyle/>
          <a:p>
            <a:fld id="{8BC5A686-8436-4F83-BD81-F62DAB78AEF4}" type="datetimeFigureOut">
              <a:rPr lang="en-US" smtClean="0"/>
              <a:pPr/>
              <a:t>6/16/2016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65128-10F4-4351-978A-C8D8AFDE45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01.jpg"/>
          <p:cNvPicPr>
            <a:picLocks noChangeAspect="1"/>
          </p:cNvPicPr>
          <p:nvPr userDrawn="1"/>
        </p:nvPicPr>
        <p:blipFill>
          <a:blip r:embed="rId5"/>
          <a:stretch>
            <a:fillRect/>
          </a:stretch>
        </p:blipFill>
        <p:spPr>
          <a:xfrm>
            <a:off x="0" y="0"/>
            <a:ext cx="1143000" cy="68580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5A686-8436-4F83-BD81-F62DAB78AEF4}" type="datetimeFigureOut">
              <a:rPr lang="en-US" smtClean="0"/>
              <a:pPr/>
              <a:t>6/16/2016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65128-10F4-4351-978A-C8D8AFDE4553}" type="slidenum">
              <a:rPr lang="en-US" smtClean="0"/>
              <a:pPr/>
              <a:t>‹#›</a:t>
            </a:fld>
            <a:endParaRPr lang="en-US"/>
          </a:p>
        </p:txBody>
      </p:sp>
      <p:pic>
        <p:nvPicPr>
          <p:cNvPr id="8" name="Picture 7" descr="Advanto-logo0.png"/>
          <p:cNvPicPr>
            <a:picLocks noChangeAspect="1"/>
          </p:cNvPicPr>
          <p:nvPr userDrawn="1"/>
        </p:nvPicPr>
        <p:blipFill>
          <a:blip r:embed="rId6"/>
          <a:stretch>
            <a:fillRect/>
          </a:stretch>
        </p:blipFill>
        <p:spPr>
          <a:xfrm>
            <a:off x="3505200" y="195262"/>
            <a:ext cx="2057400" cy="6429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295400"/>
            <a:ext cx="9271000" cy="1219200"/>
          </a:xfrm>
          <a:prstGeom prst="rect">
            <a:avLst/>
          </a:prstGeom>
        </p:spPr>
        <p:txBody>
          <a:bodyPr/>
          <a:lstStyle/>
          <a:p>
            <a:pPr lvl="0" algn="ctr">
              <a:spcBef>
                <a:spcPct val="0"/>
              </a:spcBef>
              <a:defRPr/>
            </a:pPr>
            <a:r>
              <a:rPr lang="en-US" sz="3200" b="1" dirty="0" smtClean="0">
                <a:solidFill>
                  <a:srgbClr val="C00000"/>
                </a:solidFill>
              </a:rPr>
              <a:t>INHERITANCE</a:t>
            </a:r>
            <a:endParaRPr lang="en-US" altLang="en-US" sz="3200" b="1" dirty="0" smtClean="0">
              <a:solidFill>
                <a:srgbClr val="C00000"/>
              </a:solidFill>
              <a:latin typeface="Calibri" pitchFamily="34" charset="0"/>
            </a:endParaRPr>
          </a:p>
        </p:txBody>
      </p:sp>
      <p:sp>
        <p:nvSpPr>
          <p:cNvPr id="4" name="Content Placeholder 15"/>
          <p:cNvSpPr>
            <a:spLocks noGrp="1"/>
          </p:cNvSpPr>
          <p:nvPr>
            <p:ph idx="4294967295"/>
          </p:nvPr>
        </p:nvSpPr>
        <p:spPr>
          <a:xfrm>
            <a:off x="1143000" y="1905000"/>
            <a:ext cx="7467600" cy="4572000"/>
          </a:xfrm>
          <a:prstGeom prst="rect">
            <a:avLst/>
          </a:prstGeom>
        </p:spPr>
        <p:txBody>
          <a:bodyPr/>
          <a:lstStyle/>
          <a:p>
            <a:pPr>
              <a:buFont typeface="Times New Roman" pitchFamily="18" charset="0"/>
              <a:buNone/>
              <a:defRPr/>
            </a:pPr>
            <a:endParaRPr lang="en-US" altLang="en-US" sz="2000" dirty="0" smtClean="0">
              <a:latin typeface="Calibri" pitchFamily="34" charset="0"/>
            </a:endParaRPr>
          </a:p>
          <a:p>
            <a:pPr>
              <a:buFont typeface="Times New Roman" pitchFamily="18" charset="0"/>
              <a:buNone/>
              <a:defRPr/>
            </a:pPr>
            <a:endParaRPr lang="en-US" altLang="en-US" sz="2000" dirty="0" smtClean="0">
              <a:latin typeface="Calibri" pitchFamily="34" charset="0"/>
            </a:endParaRPr>
          </a:p>
          <a:p>
            <a:pPr>
              <a:buFont typeface="Times New Roman" pitchFamily="18" charset="0"/>
              <a:buNone/>
              <a:defRPr/>
            </a:pPr>
            <a:endParaRPr lang="en-US" altLang="en-US" sz="2000" dirty="0" smtClean="0">
              <a:latin typeface="Calibri" pitchFamily="34" charset="0"/>
            </a:endParaRPr>
          </a:p>
          <a:p>
            <a:pPr algn="just">
              <a:lnSpc>
                <a:spcPct val="80000"/>
              </a:lnSpc>
              <a:buFont typeface="Wingdings" pitchFamily="2" charset="2"/>
              <a:buChar char="Ø"/>
              <a:defRPr/>
            </a:pPr>
            <a:r>
              <a:rPr lang="en-US" sz="2000" dirty="0" smtClean="0">
                <a:latin typeface="Calibri" pitchFamily="34" charset="0"/>
              </a:rPr>
              <a:t>Common functionality required for any java class is defined in </a:t>
            </a:r>
            <a:r>
              <a:rPr lang="en-US" sz="2000" u="sng" dirty="0" smtClean="0">
                <a:solidFill>
                  <a:srgbClr val="0070C0"/>
                </a:solidFill>
                <a:latin typeface="Calibri" pitchFamily="34" charset="0"/>
              </a:rPr>
              <a:t>Object</a:t>
            </a:r>
            <a:r>
              <a:rPr lang="en-US" sz="2000" dirty="0" smtClean="0">
                <a:latin typeface="Calibri" pitchFamily="34" charset="0"/>
              </a:rPr>
              <a:t> class and by keeping that as super class its functionality is by default available to every java class.</a:t>
            </a:r>
          </a:p>
          <a:p>
            <a:pPr>
              <a:lnSpc>
                <a:spcPct val="80000"/>
              </a:lnSpc>
              <a:buFont typeface="Times New Roman" pitchFamily="18" charset="0"/>
              <a:buNone/>
              <a:defRPr/>
            </a:pPr>
            <a:endParaRPr lang="en-US" sz="2000" dirty="0" smtClean="0">
              <a:latin typeface="Calibri" pitchFamily="34" charset="0"/>
            </a:endParaRPr>
          </a:p>
          <a:p>
            <a:pPr>
              <a:lnSpc>
                <a:spcPct val="80000"/>
              </a:lnSpc>
              <a:buFontTx/>
              <a:buNone/>
              <a:defRPr/>
            </a:pPr>
            <a:r>
              <a:rPr lang="en-US" sz="2000" dirty="0" smtClean="0">
                <a:latin typeface="Calibri" pitchFamily="34" charset="0"/>
              </a:rPr>
              <a:t>	</a:t>
            </a:r>
          </a:p>
          <a:p>
            <a:pPr>
              <a:lnSpc>
                <a:spcPct val="80000"/>
              </a:lnSpc>
              <a:buFontTx/>
              <a:buNone/>
              <a:defRPr/>
            </a:pPr>
            <a:r>
              <a:rPr lang="en-US" sz="2000" dirty="0" smtClean="0">
                <a:latin typeface="Calibri" pitchFamily="34" charset="0"/>
              </a:rPr>
              <a:t>	public class Login {</a:t>
            </a:r>
          </a:p>
          <a:p>
            <a:pPr>
              <a:lnSpc>
                <a:spcPct val="80000"/>
              </a:lnSpc>
              <a:buFontTx/>
              <a:buNone/>
              <a:defRPr/>
            </a:pPr>
            <a:r>
              <a:rPr lang="en-US" sz="2000" dirty="0" smtClean="0">
                <a:latin typeface="Calibri" pitchFamily="34" charset="0"/>
              </a:rPr>
              <a:t>		public void start() {</a:t>
            </a:r>
          </a:p>
          <a:p>
            <a:pPr lvl="1">
              <a:lnSpc>
                <a:spcPct val="80000"/>
              </a:lnSpc>
              <a:buFontTx/>
              <a:buNone/>
              <a:defRPr/>
            </a:pPr>
            <a:r>
              <a:rPr lang="en-US" sz="2000" dirty="0" smtClean="0">
                <a:latin typeface="Calibri" pitchFamily="34" charset="0"/>
              </a:rPr>
              <a:t>		}</a:t>
            </a:r>
          </a:p>
          <a:p>
            <a:pPr>
              <a:lnSpc>
                <a:spcPct val="80000"/>
              </a:lnSpc>
              <a:buFontTx/>
              <a:buNone/>
              <a:defRPr/>
            </a:pPr>
            <a:r>
              <a:rPr lang="en-US" sz="2000" dirty="0" smtClean="0">
                <a:latin typeface="Calibri" pitchFamily="34" charset="0"/>
              </a:rPr>
              <a:t>	}</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cxnSp>
        <p:nvCxnSpPr>
          <p:cNvPr id="5" name="Straight Arrow Connector 6"/>
          <p:cNvCxnSpPr>
            <a:cxnSpLocks noChangeShapeType="1"/>
          </p:cNvCxnSpPr>
          <p:nvPr/>
        </p:nvCxnSpPr>
        <p:spPr bwMode="auto">
          <a:xfrm rot="5400000" flipH="1" flipV="1">
            <a:off x="6944276" y="4953000"/>
            <a:ext cx="685800" cy="76200"/>
          </a:xfrm>
          <a:prstGeom prst="straightConnector1">
            <a:avLst/>
          </a:prstGeom>
          <a:noFill/>
          <a:ln w="9525" algn="ctr">
            <a:solidFill>
              <a:schemeClr val="tx1"/>
            </a:solidFill>
            <a:round/>
            <a:headEnd/>
            <a:tailEnd type="arrow" w="med" len="med"/>
          </a:ln>
        </p:spPr>
      </p:cxnSp>
      <p:sp>
        <p:nvSpPr>
          <p:cNvPr id="6" name="TextBox 12"/>
          <p:cNvSpPr txBox="1">
            <a:spLocks noChangeArrowheads="1"/>
          </p:cNvSpPr>
          <p:nvPr/>
        </p:nvSpPr>
        <p:spPr bwMode="auto">
          <a:xfrm>
            <a:off x="6808656" y="4267200"/>
            <a:ext cx="889000" cy="369332"/>
          </a:xfrm>
          <a:prstGeom prst="rect">
            <a:avLst/>
          </a:prstGeom>
          <a:noFill/>
          <a:ln w="9525">
            <a:noFill/>
            <a:miter lim="800000"/>
            <a:headEnd/>
            <a:tailEnd/>
          </a:ln>
        </p:spPr>
        <p:txBody>
          <a:bodyPr wrap="square">
            <a:spAutoFit/>
          </a:bodyPr>
          <a:lstStyle/>
          <a:p>
            <a:r>
              <a:rPr lang="en-US"/>
              <a:t>Object</a:t>
            </a:r>
          </a:p>
        </p:txBody>
      </p:sp>
      <p:sp>
        <p:nvSpPr>
          <p:cNvPr id="7" name="TextBox 13"/>
          <p:cNvSpPr txBox="1">
            <a:spLocks noChangeArrowheads="1"/>
          </p:cNvSpPr>
          <p:nvPr/>
        </p:nvSpPr>
        <p:spPr bwMode="auto">
          <a:xfrm>
            <a:off x="6893344" y="5334000"/>
            <a:ext cx="762000" cy="369332"/>
          </a:xfrm>
          <a:prstGeom prst="rect">
            <a:avLst/>
          </a:prstGeom>
          <a:noFill/>
          <a:ln w="9525">
            <a:noFill/>
            <a:miter lim="800000"/>
            <a:headEnd/>
            <a:tailEnd/>
          </a:ln>
        </p:spPr>
        <p:txBody>
          <a:bodyPr wrap="square">
            <a:spAutoFit/>
          </a:bodyPr>
          <a:lstStyle/>
          <a:p>
            <a:r>
              <a:rPr lang="en-US"/>
              <a:t>Login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4"/>
          <p:cNvSpPr txBox="1">
            <a:spLocks/>
          </p:cNvSpPr>
          <p:nvPr/>
        </p:nvSpPr>
        <p:spPr>
          <a:xfrm>
            <a:off x="0" y="1295400"/>
            <a:ext cx="9144000" cy="762000"/>
          </a:xfrm>
          <a:prstGeom prst="rect">
            <a:avLst/>
          </a:prstGeom>
        </p:spPr>
        <p:txBody>
          <a:bodyPr/>
          <a:lstStyle/>
          <a:p>
            <a:pPr lvl="0" algn="ctr">
              <a:spcBef>
                <a:spcPct val="0"/>
              </a:spcBef>
              <a:defRPr/>
            </a:pPr>
            <a:r>
              <a:rPr lang="en-US" sz="4000" b="1" dirty="0" smtClean="0">
                <a:solidFill>
                  <a:srgbClr val="C00000"/>
                </a:solidFill>
              </a:rPr>
              <a:t>INHERITANCE</a:t>
            </a:r>
            <a:endParaRPr lang="en-US" altLang="en-US" sz="4000" b="1" dirty="0" smtClean="0">
              <a:solidFill>
                <a:srgbClr val="C00000"/>
              </a:solidFill>
              <a:latin typeface="Calibri" pitchFamily="34" charset="0"/>
            </a:endParaRPr>
          </a:p>
        </p:txBody>
      </p:sp>
      <p:sp>
        <p:nvSpPr>
          <p:cNvPr id="13" name="Content Placeholder 15"/>
          <p:cNvSpPr>
            <a:spLocks noGrp="1"/>
          </p:cNvSpPr>
          <p:nvPr>
            <p:ph idx="4294967295"/>
          </p:nvPr>
        </p:nvSpPr>
        <p:spPr>
          <a:xfrm>
            <a:off x="1143000" y="3124200"/>
            <a:ext cx="7315200" cy="3048000"/>
          </a:xfrm>
          <a:prstGeom prst="rect">
            <a:avLst/>
          </a:prstGeom>
        </p:spPr>
        <p:txBody>
          <a:bodyPr/>
          <a:lstStyle/>
          <a:p>
            <a:pPr lvl="1">
              <a:lnSpc>
                <a:spcPct val="90000"/>
              </a:lnSpc>
              <a:buFontTx/>
              <a:buNone/>
            </a:pPr>
            <a:r>
              <a:rPr lang="en-US" altLang="en-US" sz="2000" dirty="0" smtClean="0">
                <a:latin typeface="Calibri" pitchFamily="34" charset="0"/>
              </a:rPr>
              <a:t>public class Inbox extends Login {</a:t>
            </a:r>
          </a:p>
          <a:p>
            <a:pPr lvl="1">
              <a:lnSpc>
                <a:spcPct val="90000"/>
              </a:lnSpc>
              <a:buFontTx/>
              <a:buNone/>
            </a:pPr>
            <a:r>
              <a:rPr lang="en-US" sz="2000" dirty="0" smtClean="0">
                <a:latin typeface="Calibri" pitchFamily="34" charset="0"/>
              </a:rPr>
              <a:t>	//inbox code</a:t>
            </a:r>
            <a:r>
              <a:rPr lang="en-US" altLang="en-US" sz="2000" dirty="0" smtClean="0">
                <a:latin typeface="Calibri" pitchFamily="34" charset="0"/>
              </a:rPr>
              <a:t>	</a:t>
            </a:r>
          </a:p>
          <a:p>
            <a:pPr lvl="1">
              <a:lnSpc>
                <a:spcPct val="90000"/>
              </a:lnSpc>
              <a:buFontTx/>
              <a:buNone/>
            </a:pPr>
            <a:r>
              <a:rPr lang="en-US" altLang="en-US" sz="2000" dirty="0" smtClean="0">
                <a:latin typeface="Calibri" pitchFamily="34" charset="0"/>
              </a:rPr>
              <a:t>}</a:t>
            </a:r>
          </a:p>
          <a:p>
            <a:pPr marL="341313" indent="-341313" eaLnBrk="1">
              <a:buFont typeface="Times New Roman" pitchFamily="18" charset="0"/>
              <a:buNone/>
            </a:pPr>
            <a:endParaRPr lang="en-US" sz="2400" dirty="0" smtClean="0">
              <a:latin typeface="Calibri" pitchFamily="34" charset="0"/>
            </a:endParaRPr>
          </a:p>
        </p:txBody>
      </p:sp>
      <p:cxnSp>
        <p:nvCxnSpPr>
          <p:cNvPr id="14" name="Straight Arrow Connector 11"/>
          <p:cNvCxnSpPr>
            <a:cxnSpLocks noChangeShapeType="1"/>
          </p:cNvCxnSpPr>
          <p:nvPr/>
        </p:nvCxnSpPr>
        <p:spPr bwMode="auto">
          <a:xfrm rot="5400000" flipH="1" flipV="1">
            <a:off x="6935788" y="4495800"/>
            <a:ext cx="455612" cy="1587"/>
          </a:xfrm>
          <a:prstGeom prst="straightConnector1">
            <a:avLst/>
          </a:prstGeom>
          <a:noFill/>
          <a:ln w="9525" algn="ctr">
            <a:solidFill>
              <a:schemeClr val="tx1"/>
            </a:solidFill>
            <a:round/>
            <a:headEnd/>
            <a:tailEnd type="arrow" w="med" len="med"/>
          </a:ln>
        </p:spPr>
      </p:cxnSp>
      <p:cxnSp>
        <p:nvCxnSpPr>
          <p:cNvPr id="15" name="Straight Arrow Connector 16"/>
          <p:cNvCxnSpPr>
            <a:cxnSpLocks noChangeShapeType="1"/>
          </p:cNvCxnSpPr>
          <p:nvPr/>
        </p:nvCxnSpPr>
        <p:spPr bwMode="auto">
          <a:xfrm rot="5400000" flipH="1" flipV="1">
            <a:off x="6897688" y="5294312"/>
            <a:ext cx="533400" cy="3175"/>
          </a:xfrm>
          <a:prstGeom prst="straightConnector1">
            <a:avLst/>
          </a:prstGeom>
          <a:noFill/>
          <a:ln w="9525" algn="ctr">
            <a:solidFill>
              <a:schemeClr val="tx1"/>
            </a:solidFill>
            <a:round/>
            <a:headEnd/>
            <a:tailEnd type="arrow" w="med" len="med"/>
          </a:ln>
        </p:spPr>
      </p:cxnSp>
      <p:sp>
        <p:nvSpPr>
          <p:cNvPr id="16" name="TextBox 20"/>
          <p:cNvSpPr txBox="1">
            <a:spLocks noChangeArrowheads="1"/>
          </p:cNvSpPr>
          <p:nvPr/>
        </p:nvSpPr>
        <p:spPr bwMode="auto">
          <a:xfrm>
            <a:off x="6705600" y="3962400"/>
            <a:ext cx="1219200" cy="349250"/>
          </a:xfrm>
          <a:prstGeom prst="rect">
            <a:avLst/>
          </a:prstGeom>
          <a:noFill/>
          <a:ln w="9525">
            <a:noFill/>
            <a:miter lim="800000"/>
            <a:headEnd/>
            <a:tailEnd/>
          </a:ln>
        </p:spPr>
        <p:txBody>
          <a:bodyPr>
            <a:spAutoFit/>
          </a:bodyPr>
          <a:lstStyle/>
          <a:p>
            <a:r>
              <a:rPr lang="en-US" dirty="0"/>
              <a:t>Object</a:t>
            </a:r>
          </a:p>
        </p:txBody>
      </p:sp>
      <p:sp>
        <p:nvSpPr>
          <p:cNvPr id="17" name="TextBox 21"/>
          <p:cNvSpPr txBox="1">
            <a:spLocks noChangeArrowheads="1"/>
          </p:cNvSpPr>
          <p:nvPr/>
        </p:nvSpPr>
        <p:spPr bwMode="auto">
          <a:xfrm>
            <a:off x="6781800" y="4724400"/>
            <a:ext cx="990600" cy="349250"/>
          </a:xfrm>
          <a:prstGeom prst="rect">
            <a:avLst/>
          </a:prstGeom>
          <a:noFill/>
          <a:ln w="9525">
            <a:noFill/>
            <a:miter lim="800000"/>
            <a:headEnd/>
            <a:tailEnd/>
          </a:ln>
        </p:spPr>
        <p:txBody>
          <a:bodyPr>
            <a:spAutoFit/>
          </a:bodyPr>
          <a:lstStyle/>
          <a:p>
            <a:r>
              <a:rPr lang="en-US"/>
              <a:t>Login</a:t>
            </a:r>
          </a:p>
        </p:txBody>
      </p:sp>
      <p:sp>
        <p:nvSpPr>
          <p:cNvPr id="18" name="TextBox 22"/>
          <p:cNvSpPr txBox="1">
            <a:spLocks noChangeArrowheads="1"/>
          </p:cNvSpPr>
          <p:nvPr/>
        </p:nvSpPr>
        <p:spPr bwMode="auto">
          <a:xfrm>
            <a:off x="6781800" y="5486400"/>
            <a:ext cx="838200" cy="349250"/>
          </a:xfrm>
          <a:prstGeom prst="rect">
            <a:avLst/>
          </a:prstGeom>
          <a:noFill/>
          <a:ln w="9525">
            <a:noFill/>
            <a:miter lim="800000"/>
            <a:headEnd/>
            <a:tailEnd/>
          </a:ln>
        </p:spPr>
        <p:txBody>
          <a:bodyPr>
            <a:spAutoFit/>
          </a:bodyPr>
          <a:lstStyle/>
          <a:p>
            <a:r>
              <a:rPr lang="en-US"/>
              <a:t>Inbox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143000"/>
            <a:ext cx="8839200" cy="762000"/>
          </a:xfrm>
          <a:prstGeom prst="rect">
            <a:avLst/>
          </a:prstGeom>
        </p:spPr>
        <p:txBody>
          <a:bodyPr/>
          <a:lstStyle/>
          <a:p>
            <a:pPr lvl="0" algn="ctr">
              <a:spcBef>
                <a:spcPct val="0"/>
              </a:spcBef>
              <a:defRPr/>
            </a:pPr>
            <a:r>
              <a:rPr lang="en-US" sz="4000" b="1" dirty="0" smtClean="0">
                <a:solidFill>
                  <a:srgbClr val="C00000"/>
                </a:solidFill>
              </a:rPr>
              <a:t>INHERITANCE</a:t>
            </a:r>
            <a:endParaRPr lang="en-US" altLang="en-US" sz="4000" b="1" dirty="0" smtClean="0">
              <a:solidFill>
                <a:srgbClr val="C00000"/>
              </a:solidFill>
              <a:latin typeface="Calibri" pitchFamily="34" charset="0"/>
            </a:endParaRPr>
          </a:p>
        </p:txBody>
      </p:sp>
      <p:sp>
        <p:nvSpPr>
          <p:cNvPr id="4" name="Content Placeholder 15"/>
          <p:cNvSpPr>
            <a:spLocks noGrp="1"/>
          </p:cNvSpPr>
          <p:nvPr>
            <p:ph idx="4294967295"/>
          </p:nvPr>
        </p:nvSpPr>
        <p:spPr>
          <a:xfrm>
            <a:off x="1143000" y="1981200"/>
            <a:ext cx="7467600" cy="4038600"/>
          </a:xfrm>
          <a:prstGeom prst="rect">
            <a:avLst/>
          </a:prstGeom>
        </p:spPr>
        <p:txBody>
          <a:bodyPr/>
          <a:lstStyle/>
          <a:p>
            <a:pPr>
              <a:buNone/>
              <a:defRPr/>
            </a:pPr>
            <a:r>
              <a:rPr lang="en-US" sz="2400" b="1" u="sng" dirty="0" smtClean="0">
                <a:solidFill>
                  <a:srgbClr val="7030A0"/>
                </a:solidFill>
                <a:latin typeface="Calibri" pitchFamily="34" charset="0"/>
              </a:rPr>
              <a:t>TYPES OF INHERITANCE</a:t>
            </a:r>
            <a:r>
              <a:rPr lang="en-US" sz="2400" b="1" u="sng" dirty="0" smtClean="0">
                <a:solidFill>
                  <a:srgbClr val="7030A0"/>
                </a:solidFill>
              </a:rPr>
              <a:t>:</a:t>
            </a:r>
          </a:p>
          <a:p>
            <a:pPr>
              <a:buNone/>
              <a:defRPr/>
            </a:pPr>
            <a:endParaRPr lang="en-US" sz="2400" b="1" u="sng" dirty="0" smtClean="0">
              <a:solidFill>
                <a:srgbClr val="7030A0"/>
              </a:solidFill>
            </a:endParaRPr>
          </a:p>
          <a:p>
            <a:pPr lvl="1">
              <a:buNone/>
              <a:defRPr/>
            </a:pPr>
            <a:r>
              <a:rPr lang="en-US" sz="2000" dirty="0" smtClean="0">
                <a:latin typeface="Calibri" pitchFamily="34" charset="0"/>
              </a:rPr>
              <a:t>1. Single Inheritance</a:t>
            </a:r>
            <a:endParaRPr lang="en-US" altLang="en-US" sz="20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
        <p:nvSpPr>
          <p:cNvPr id="5" name="Flowchart: Process 4"/>
          <p:cNvSpPr>
            <a:spLocks noChangeArrowheads="1"/>
          </p:cNvSpPr>
          <p:nvPr/>
        </p:nvSpPr>
        <p:spPr bwMode="auto">
          <a:xfrm>
            <a:off x="3429992" y="3505200"/>
            <a:ext cx="1804924" cy="685800"/>
          </a:xfrm>
          <a:prstGeom prst="flowChartProcess">
            <a:avLst/>
          </a:prstGeom>
          <a:solidFill>
            <a:srgbClr val="00B8FF"/>
          </a:solidFill>
          <a:ln w="9525" algn="ctr">
            <a:solidFill>
              <a:schemeClr val="tx1"/>
            </a:solidFill>
            <a:round/>
            <a:headEnd/>
            <a:tailEnd/>
          </a:ln>
        </p:spPr>
        <p:txBody>
          <a:bodyPr/>
          <a:lstStyle/>
          <a:p>
            <a:endParaRPr lang="en-US"/>
          </a:p>
        </p:txBody>
      </p:sp>
      <p:sp>
        <p:nvSpPr>
          <p:cNvPr id="6" name="TextBox 10"/>
          <p:cNvSpPr txBox="1">
            <a:spLocks noChangeArrowheads="1"/>
          </p:cNvSpPr>
          <p:nvPr/>
        </p:nvSpPr>
        <p:spPr bwMode="auto">
          <a:xfrm>
            <a:off x="3922860" y="3657600"/>
            <a:ext cx="871342" cy="400110"/>
          </a:xfrm>
          <a:prstGeom prst="rect">
            <a:avLst/>
          </a:prstGeom>
          <a:noFill/>
          <a:ln w="9525">
            <a:noFill/>
            <a:miter lim="800000"/>
            <a:headEnd/>
            <a:tailEnd/>
          </a:ln>
        </p:spPr>
        <p:txBody>
          <a:bodyPr wrap="square">
            <a:spAutoFit/>
          </a:bodyPr>
          <a:lstStyle/>
          <a:p>
            <a:r>
              <a:rPr lang="en-US" sz="2000">
                <a:latin typeface="Calibri" pitchFamily="34" charset="0"/>
              </a:rPr>
              <a:t>ClassA</a:t>
            </a:r>
          </a:p>
        </p:txBody>
      </p:sp>
      <p:sp>
        <p:nvSpPr>
          <p:cNvPr id="7" name="Rectangle 11"/>
          <p:cNvSpPr>
            <a:spLocks noChangeArrowheads="1"/>
          </p:cNvSpPr>
          <p:nvPr/>
        </p:nvSpPr>
        <p:spPr bwMode="auto">
          <a:xfrm>
            <a:off x="3429992" y="4953000"/>
            <a:ext cx="1804924" cy="762000"/>
          </a:xfrm>
          <a:prstGeom prst="rect">
            <a:avLst/>
          </a:prstGeom>
          <a:solidFill>
            <a:srgbClr val="00B8FF"/>
          </a:solidFill>
          <a:ln w="9525" algn="ctr">
            <a:solidFill>
              <a:schemeClr val="tx1"/>
            </a:solidFill>
            <a:round/>
            <a:headEnd/>
            <a:tailEnd/>
          </a:ln>
        </p:spPr>
        <p:txBody>
          <a:bodyPr/>
          <a:lstStyle/>
          <a:p>
            <a:endParaRPr lang="en-US"/>
          </a:p>
        </p:txBody>
      </p:sp>
      <p:sp>
        <p:nvSpPr>
          <p:cNvPr id="8" name="TextBox 13"/>
          <p:cNvSpPr txBox="1">
            <a:spLocks noChangeArrowheads="1"/>
          </p:cNvSpPr>
          <p:nvPr/>
        </p:nvSpPr>
        <p:spPr bwMode="auto">
          <a:xfrm>
            <a:off x="3996358" y="5181600"/>
            <a:ext cx="809104" cy="707886"/>
          </a:xfrm>
          <a:prstGeom prst="rect">
            <a:avLst/>
          </a:prstGeom>
          <a:noFill/>
          <a:ln w="9525">
            <a:noFill/>
            <a:miter lim="800000"/>
            <a:headEnd/>
            <a:tailEnd/>
          </a:ln>
        </p:spPr>
        <p:txBody>
          <a:bodyPr wrap="square">
            <a:spAutoFit/>
          </a:bodyPr>
          <a:lstStyle/>
          <a:p>
            <a:r>
              <a:rPr lang="en-US" sz="2000">
                <a:latin typeface="Calibri" pitchFamily="34" charset="0"/>
              </a:rPr>
              <a:t>ClassB</a:t>
            </a:r>
          </a:p>
        </p:txBody>
      </p:sp>
      <p:cxnSp>
        <p:nvCxnSpPr>
          <p:cNvPr id="9" name="Straight Arrow Connector 15"/>
          <p:cNvCxnSpPr>
            <a:cxnSpLocks noChangeShapeType="1"/>
            <a:stCxn id="7" idx="0"/>
            <a:endCxn id="5" idx="2"/>
          </p:cNvCxnSpPr>
          <p:nvPr/>
        </p:nvCxnSpPr>
        <p:spPr bwMode="auto">
          <a:xfrm rot="5400000" flipH="1" flipV="1">
            <a:off x="3951454" y="4572000"/>
            <a:ext cx="762000" cy="1588"/>
          </a:xfrm>
          <a:prstGeom prst="straightConnector1">
            <a:avLst/>
          </a:prstGeom>
          <a:noFill/>
          <a:ln w="9525" algn="ctr">
            <a:solidFill>
              <a:schemeClr val="tx1"/>
            </a:solidFill>
            <a:round/>
            <a:headEnd/>
            <a:tailEnd type="arrow"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0" y="1219200"/>
            <a:ext cx="9081388" cy="762000"/>
          </a:xfrm>
          <a:prstGeom prst="rect">
            <a:avLst/>
          </a:prstGeom>
        </p:spPr>
        <p:txBody>
          <a:bodyPr/>
          <a:lstStyle/>
          <a:p>
            <a:pPr lvl="0" algn="ctr">
              <a:spcBef>
                <a:spcPct val="0"/>
              </a:spcBef>
              <a:defRPr/>
            </a:pPr>
            <a:r>
              <a:rPr lang="en-US" sz="4000" b="1" dirty="0" smtClean="0">
                <a:solidFill>
                  <a:srgbClr val="C00000"/>
                </a:solidFill>
              </a:rPr>
              <a:t>INHERITANCE</a:t>
            </a:r>
            <a:endParaRPr lang="en-US" altLang="en-US" sz="4000" b="1" dirty="0" smtClean="0">
              <a:solidFill>
                <a:srgbClr val="C00000"/>
              </a:solidFill>
              <a:latin typeface="Calibri" pitchFamily="34" charset="0"/>
            </a:endParaRPr>
          </a:p>
        </p:txBody>
      </p:sp>
      <p:sp>
        <p:nvSpPr>
          <p:cNvPr id="5" name="Content Placeholder 15"/>
          <p:cNvSpPr>
            <a:spLocks noGrp="1"/>
          </p:cNvSpPr>
          <p:nvPr>
            <p:ph idx="4294967295"/>
          </p:nvPr>
        </p:nvSpPr>
        <p:spPr>
          <a:xfrm>
            <a:off x="1219200" y="2057400"/>
            <a:ext cx="7239000" cy="4343400"/>
          </a:xfrm>
          <a:prstGeom prst="rect">
            <a:avLst/>
          </a:prstGeom>
        </p:spPr>
        <p:txBody>
          <a:bodyPr/>
          <a:lstStyle/>
          <a:p>
            <a:pPr>
              <a:buNone/>
              <a:defRPr/>
            </a:pPr>
            <a:r>
              <a:rPr lang="en-US" sz="2400" b="1" u="sng" dirty="0" smtClean="0">
                <a:solidFill>
                  <a:srgbClr val="7030A0"/>
                </a:solidFill>
                <a:latin typeface="Calibri" pitchFamily="34" charset="0"/>
              </a:rPr>
              <a:t>TYPES OF INHERITANCE</a:t>
            </a:r>
            <a:r>
              <a:rPr lang="en-US" dirty="0" smtClean="0">
                <a:solidFill>
                  <a:srgbClr val="0070C0"/>
                </a:solidFill>
                <a:latin typeface="Calibri" pitchFamily="34" charset="0"/>
              </a:rPr>
              <a:t>:</a:t>
            </a:r>
          </a:p>
          <a:p>
            <a:pPr lvl="1">
              <a:buNone/>
              <a:defRPr/>
            </a:pPr>
            <a:r>
              <a:rPr lang="en-US" sz="2000" dirty="0" smtClean="0"/>
              <a:t>2. </a:t>
            </a:r>
            <a:r>
              <a:rPr lang="en-US" sz="2000" dirty="0" smtClean="0">
                <a:latin typeface="Calibri" pitchFamily="34" charset="0"/>
              </a:rPr>
              <a:t>Multilevel Inheritance</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
        <p:nvSpPr>
          <p:cNvPr id="6" name="Flowchart: Process 4"/>
          <p:cNvSpPr>
            <a:spLocks noChangeArrowheads="1"/>
          </p:cNvSpPr>
          <p:nvPr/>
        </p:nvSpPr>
        <p:spPr bwMode="auto">
          <a:xfrm>
            <a:off x="5029200" y="3429000"/>
            <a:ext cx="1726490" cy="609600"/>
          </a:xfrm>
          <a:prstGeom prst="flowChartProcess">
            <a:avLst/>
          </a:prstGeom>
          <a:solidFill>
            <a:srgbClr val="00B8FF"/>
          </a:solidFill>
          <a:ln w="9525" algn="ctr">
            <a:solidFill>
              <a:schemeClr val="tx1"/>
            </a:solidFill>
            <a:round/>
            <a:headEnd/>
            <a:tailEnd/>
          </a:ln>
        </p:spPr>
        <p:txBody>
          <a:bodyPr/>
          <a:lstStyle/>
          <a:p>
            <a:endParaRPr lang="en-US"/>
          </a:p>
        </p:txBody>
      </p:sp>
      <p:sp>
        <p:nvSpPr>
          <p:cNvPr id="7" name="Flowchart: Process 5"/>
          <p:cNvSpPr>
            <a:spLocks noChangeArrowheads="1"/>
          </p:cNvSpPr>
          <p:nvPr/>
        </p:nvSpPr>
        <p:spPr bwMode="auto">
          <a:xfrm>
            <a:off x="4893075" y="4800600"/>
            <a:ext cx="1790433" cy="609600"/>
          </a:xfrm>
          <a:prstGeom prst="flowChartProcess">
            <a:avLst/>
          </a:prstGeom>
          <a:solidFill>
            <a:srgbClr val="00B8FF"/>
          </a:solidFill>
          <a:ln w="9525" algn="ctr">
            <a:solidFill>
              <a:schemeClr val="tx1"/>
            </a:solidFill>
            <a:round/>
            <a:headEnd/>
            <a:tailEnd/>
          </a:ln>
        </p:spPr>
        <p:txBody>
          <a:bodyPr/>
          <a:lstStyle/>
          <a:p>
            <a:endParaRPr lang="en-US"/>
          </a:p>
        </p:txBody>
      </p:sp>
      <p:sp>
        <p:nvSpPr>
          <p:cNvPr id="8" name="Flowchart: Process 6"/>
          <p:cNvSpPr>
            <a:spLocks noChangeArrowheads="1"/>
          </p:cNvSpPr>
          <p:nvPr/>
        </p:nvSpPr>
        <p:spPr bwMode="auto">
          <a:xfrm>
            <a:off x="4893075" y="6019800"/>
            <a:ext cx="1790433" cy="609600"/>
          </a:xfrm>
          <a:prstGeom prst="flowChartProcess">
            <a:avLst/>
          </a:prstGeom>
          <a:solidFill>
            <a:srgbClr val="00B8FF"/>
          </a:solidFill>
          <a:ln w="9525" algn="ctr">
            <a:solidFill>
              <a:schemeClr val="tx1"/>
            </a:solidFill>
            <a:round/>
            <a:headEnd/>
            <a:tailEnd/>
          </a:ln>
        </p:spPr>
        <p:txBody>
          <a:bodyPr/>
          <a:lstStyle/>
          <a:p>
            <a:endParaRPr lang="en-US"/>
          </a:p>
        </p:txBody>
      </p:sp>
      <p:cxnSp>
        <p:nvCxnSpPr>
          <p:cNvPr id="9" name="Straight Arrow Connector 8"/>
          <p:cNvCxnSpPr>
            <a:cxnSpLocks noChangeShapeType="1"/>
          </p:cNvCxnSpPr>
          <p:nvPr/>
        </p:nvCxnSpPr>
        <p:spPr bwMode="auto">
          <a:xfrm rot="5400000" flipH="1" flipV="1">
            <a:off x="5450576" y="4303024"/>
            <a:ext cx="684211" cy="307762"/>
          </a:xfrm>
          <a:prstGeom prst="straightConnector1">
            <a:avLst/>
          </a:prstGeom>
          <a:noFill/>
          <a:ln w="9525" algn="ctr">
            <a:solidFill>
              <a:schemeClr val="tx1"/>
            </a:solidFill>
            <a:round/>
            <a:headEnd/>
            <a:tailEnd type="arrow" w="med" len="med"/>
          </a:ln>
        </p:spPr>
      </p:cxnSp>
      <p:cxnSp>
        <p:nvCxnSpPr>
          <p:cNvPr id="10" name="Straight Arrow Connector 10"/>
          <p:cNvCxnSpPr>
            <a:cxnSpLocks noChangeShapeType="1"/>
            <a:stCxn id="8" idx="0"/>
            <a:endCxn id="7" idx="2"/>
          </p:cNvCxnSpPr>
          <p:nvPr/>
        </p:nvCxnSpPr>
        <p:spPr bwMode="auto">
          <a:xfrm rot="5400000" flipH="1" flipV="1">
            <a:off x="5483492" y="5715000"/>
            <a:ext cx="609600" cy="1588"/>
          </a:xfrm>
          <a:prstGeom prst="straightConnector1">
            <a:avLst/>
          </a:prstGeom>
          <a:noFill/>
          <a:ln w="9525" algn="ctr">
            <a:solidFill>
              <a:schemeClr val="tx1"/>
            </a:solidFill>
            <a:round/>
            <a:headEnd/>
            <a:tailEnd type="arrow" w="med" len="med"/>
          </a:ln>
        </p:spPr>
      </p:cxnSp>
      <p:sp>
        <p:nvSpPr>
          <p:cNvPr id="11" name="TextBox 12"/>
          <p:cNvSpPr txBox="1">
            <a:spLocks noChangeArrowheads="1"/>
          </p:cNvSpPr>
          <p:nvPr/>
        </p:nvSpPr>
        <p:spPr bwMode="auto">
          <a:xfrm>
            <a:off x="5493771" y="3657600"/>
            <a:ext cx="895217" cy="369332"/>
          </a:xfrm>
          <a:prstGeom prst="rect">
            <a:avLst/>
          </a:prstGeom>
          <a:noFill/>
          <a:ln w="9525">
            <a:noFill/>
            <a:miter lim="800000"/>
            <a:headEnd/>
            <a:tailEnd/>
          </a:ln>
        </p:spPr>
        <p:txBody>
          <a:bodyPr wrap="square">
            <a:spAutoFit/>
          </a:bodyPr>
          <a:lstStyle/>
          <a:p>
            <a:r>
              <a:rPr lang="en-US" dirty="0" err="1"/>
              <a:t>ClassA</a:t>
            </a:r>
            <a:endParaRPr lang="en-US" dirty="0"/>
          </a:p>
        </p:txBody>
      </p:sp>
      <p:sp>
        <p:nvSpPr>
          <p:cNvPr id="12" name="TextBox 13"/>
          <p:cNvSpPr txBox="1">
            <a:spLocks noChangeArrowheads="1"/>
          </p:cNvSpPr>
          <p:nvPr/>
        </p:nvSpPr>
        <p:spPr bwMode="auto">
          <a:xfrm>
            <a:off x="5493771" y="4953000"/>
            <a:ext cx="895217" cy="369332"/>
          </a:xfrm>
          <a:prstGeom prst="rect">
            <a:avLst/>
          </a:prstGeom>
          <a:noFill/>
          <a:ln w="9525">
            <a:noFill/>
            <a:miter lim="800000"/>
            <a:headEnd/>
            <a:tailEnd/>
          </a:ln>
        </p:spPr>
        <p:txBody>
          <a:bodyPr wrap="square">
            <a:spAutoFit/>
          </a:bodyPr>
          <a:lstStyle/>
          <a:p>
            <a:r>
              <a:rPr lang="en-US"/>
              <a:t>ClassB</a:t>
            </a:r>
          </a:p>
        </p:txBody>
      </p:sp>
      <p:sp>
        <p:nvSpPr>
          <p:cNvPr id="13" name="TextBox 14"/>
          <p:cNvSpPr txBox="1">
            <a:spLocks noChangeArrowheads="1"/>
          </p:cNvSpPr>
          <p:nvPr/>
        </p:nvSpPr>
        <p:spPr bwMode="auto">
          <a:xfrm>
            <a:off x="5569971" y="6172200"/>
            <a:ext cx="895217" cy="369332"/>
          </a:xfrm>
          <a:prstGeom prst="rect">
            <a:avLst/>
          </a:prstGeom>
          <a:noFill/>
          <a:ln w="9525">
            <a:noFill/>
            <a:miter lim="800000"/>
            <a:headEnd/>
            <a:tailEnd/>
          </a:ln>
        </p:spPr>
        <p:txBody>
          <a:bodyPr wrap="square">
            <a:spAutoFit/>
          </a:bodyPr>
          <a:lstStyle/>
          <a:p>
            <a:r>
              <a:rPr lang="en-US"/>
              <a:t>ClassC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77788" y="1219200"/>
            <a:ext cx="9081389" cy="762000"/>
          </a:xfrm>
          <a:prstGeom prst="rect">
            <a:avLst/>
          </a:prstGeom>
        </p:spPr>
        <p:txBody>
          <a:bodyPr/>
          <a:lstStyle/>
          <a:p>
            <a:pPr lvl="0" algn="ctr">
              <a:spcBef>
                <a:spcPct val="0"/>
              </a:spcBef>
              <a:defRPr/>
            </a:pPr>
            <a:r>
              <a:rPr lang="en-US" sz="4000" b="1" dirty="0" smtClean="0">
                <a:solidFill>
                  <a:srgbClr val="C00000"/>
                </a:solidFill>
              </a:rPr>
              <a:t>INHERITANCE</a:t>
            </a:r>
            <a:endParaRPr lang="en-US" altLang="en-US" sz="4000" b="1" dirty="0" smtClean="0">
              <a:solidFill>
                <a:srgbClr val="C00000"/>
              </a:solidFill>
              <a:latin typeface="Calibri" pitchFamily="34" charset="0"/>
            </a:endParaRPr>
          </a:p>
        </p:txBody>
      </p:sp>
      <p:sp>
        <p:nvSpPr>
          <p:cNvPr id="4" name="Content Placeholder 15"/>
          <p:cNvSpPr>
            <a:spLocks noGrp="1"/>
          </p:cNvSpPr>
          <p:nvPr>
            <p:ph idx="4294967295"/>
          </p:nvPr>
        </p:nvSpPr>
        <p:spPr>
          <a:xfrm>
            <a:off x="1219200" y="2133600"/>
            <a:ext cx="7239000" cy="4495800"/>
          </a:xfrm>
          <a:prstGeom prst="rect">
            <a:avLst/>
          </a:prstGeom>
        </p:spPr>
        <p:txBody>
          <a:bodyPr/>
          <a:lstStyle/>
          <a:p>
            <a:pPr>
              <a:buNone/>
              <a:defRPr/>
            </a:pPr>
            <a:r>
              <a:rPr lang="en-US" sz="2400" b="1" u="sng" dirty="0" smtClean="0">
                <a:solidFill>
                  <a:srgbClr val="7030A0"/>
                </a:solidFill>
                <a:latin typeface="Calibri" pitchFamily="34" charset="0"/>
              </a:rPr>
              <a:t>TYPES OF INHERITANCE:</a:t>
            </a:r>
          </a:p>
          <a:p>
            <a:pPr lvl="1">
              <a:buNone/>
              <a:defRPr/>
            </a:pPr>
            <a:r>
              <a:rPr lang="en-US" sz="2000" dirty="0" smtClean="0"/>
              <a:t>3. Hierarchical Inheritance</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
        <p:nvSpPr>
          <p:cNvPr id="5" name="Flowchart: Process 4"/>
          <p:cNvSpPr>
            <a:spLocks noChangeArrowheads="1"/>
          </p:cNvSpPr>
          <p:nvPr/>
        </p:nvSpPr>
        <p:spPr bwMode="auto">
          <a:xfrm>
            <a:off x="4267200" y="3429000"/>
            <a:ext cx="1726490" cy="609600"/>
          </a:xfrm>
          <a:prstGeom prst="flowChartProcess">
            <a:avLst/>
          </a:prstGeom>
          <a:solidFill>
            <a:srgbClr val="00B8FF"/>
          </a:solidFill>
          <a:ln w="9525" algn="ctr">
            <a:solidFill>
              <a:schemeClr val="tx1"/>
            </a:solidFill>
            <a:round/>
            <a:headEnd/>
            <a:tailEnd/>
          </a:ln>
        </p:spPr>
        <p:txBody>
          <a:bodyPr/>
          <a:lstStyle/>
          <a:p>
            <a:endParaRPr lang="en-US"/>
          </a:p>
        </p:txBody>
      </p:sp>
      <p:sp>
        <p:nvSpPr>
          <p:cNvPr id="6" name="Flowchart: Process 5"/>
          <p:cNvSpPr>
            <a:spLocks noChangeArrowheads="1"/>
          </p:cNvSpPr>
          <p:nvPr/>
        </p:nvSpPr>
        <p:spPr bwMode="auto">
          <a:xfrm>
            <a:off x="1676400" y="5181600"/>
            <a:ext cx="1790434" cy="609600"/>
          </a:xfrm>
          <a:prstGeom prst="flowChartProcess">
            <a:avLst/>
          </a:prstGeom>
          <a:solidFill>
            <a:srgbClr val="00B8FF"/>
          </a:solidFill>
          <a:ln w="9525" algn="ctr">
            <a:solidFill>
              <a:schemeClr val="tx1"/>
            </a:solidFill>
            <a:round/>
            <a:headEnd/>
            <a:tailEnd/>
          </a:ln>
        </p:spPr>
        <p:txBody>
          <a:bodyPr/>
          <a:lstStyle/>
          <a:p>
            <a:endParaRPr lang="en-US"/>
          </a:p>
        </p:txBody>
      </p:sp>
      <p:sp>
        <p:nvSpPr>
          <p:cNvPr id="7" name="Flowchart: Process 6"/>
          <p:cNvSpPr>
            <a:spLocks noChangeArrowheads="1"/>
          </p:cNvSpPr>
          <p:nvPr/>
        </p:nvSpPr>
        <p:spPr bwMode="auto">
          <a:xfrm>
            <a:off x="6553200" y="5257800"/>
            <a:ext cx="1790434" cy="609600"/>
          </a:xfrm>
          <a:prstGeom prst="flowChartProcess">
            <a:avLst/>
          </a:prstGeom>
          <a:solidFill>
            <a:srgbClr val="00B8FF"/>
          </a:solidFill>
          <a:ln w="9525" algn="ctr">
            <a:solidFill>
              <a:schemeClr val="tx1"/>
            </a:solidFill>
            <a:round/>
            <a:headEnd/>
            <a:tailEnd/>
          </a:ln>
        </p:spPr>
        <p:txBody>
          <a:bodyPr/>
          <a:lstStyle/>
          <a:p>
            <a:endParaRPr lang="en-US"/>
          </a:p>
        </p:txBody>
      </p:sp>
      <p:sp>
        <p:nvSpPr>
          <p:cNvPr id="8" name="TextBox 12"/>
          <p:cNvSpPr txBox="1">
            <a:spLocks noChangeArrowheads="1"/>
          </p:cNvSpPr>
          <p:nvPr/>
        </p:nvSpPr>
        <p:spPr bwMode="auto">
          <a:xfrm>
            <a:off x="4800600" y="3581400"/>
            <a:ext cx="895217" cy="369332"/>
          </a:xfrm>
          <a:prstGeom prst="rect">
            <a:avLst/>
          </a:prstGeom>
          <a:noFill/>
          <a:ln w="9525">
            <a:noFill/>
            <a:miter lim="800000"/>
            <a:headEnd/>
            <a:tailEnd/>
          </a:ln>
        </p:spPr>
        <p:txBody>
          <a:bodyPr wrap="square">
            <a:spAutoFit/>
          </a:bodyPr>
          <a:lstStyle/>
          <a:p>
            <a:r>
              <a:rPr lang="en-US"/>
              <a:t>ClassA</a:t>
            </a:r>
          </a:p>
        </p:txBody>
      </p:sp>
      <p:sp>
        <p:nvSpPr>
          <p:cNvPr id="9" name="TextBox 13"/>
          <p:cNvSpPr txBox="1">
            <a:spLocks noChangeArrowheads="1"/>
          </p:cNvSpPr>
          <p:nvPr/>
        </p:nvSpPr>
        <p:spPr bwMode="auto">
          <a:xfrm>
            <a:off x="1905000" y="5410200"/>
            <a:ext cx="895217" cy="369332"/>
          </a:xfrm>
          <a:prstGeom prst="rect">
            <a:avLst/>
          </a:prstGeom>
          <a:noFill/>
          <a:ln w="9525">
            <a:noFill/>
            <a:miter lim="800000"/>
            <a:headEnd/>
            <a:tailEnd/>
          </a:ln>
        </p:spPr>
        <p:txBody>
          <a:bodyPr wrap="square">
            <a:spAutoFit/>
          </a:bodyPr>
          <a:lstStyle/>
          <a:p>
            <a:r>
              <a:rPr lang="en-US"/>
              <a:t>ClassB</a:t>
            </a:r>
          </a:p>
        </p:txBody>
      </p:sp>
      <p:sp>
        <p:nvSpPr>
          <p:cNvPr id="10" name="TextBox 14"/>
          <p:cNvSpPr txBox="1">
            <a:spLocks noChangeArrowheads="1"/>
          </p:cNvSpPr>
          <p:nvPr/>
        </p:nvSpPr>
        <p:spPr bwMode="auto">
          <a:xfrm>
            <a:off x="7239000" y="5410200"/>
            <a:ext cx="895217" cy="369332"/>
          </a:xfrm>
          <a:prstGeom prst="rect">
            <a:avLst/>
          </a:prstGeom>
          <a:noFill/>
          <a:ln w="9525">
            <a:noFill/>
            <a:miter lim="800000"/>
            <a:headEnd/>
            <a:tailEnd/>
          </a:ln>
        </p:spPr>
        <p:txBody>
          <a:bodyPr wrap="square">
            <a:spAutoFit/>
          </a:bodyPr>
          <a:lstStyle/>
          <a:p>
            <a:r>
              <a:rPr lang="en-US" dirty="0" smtClean="0"/>
              <a:t>Class C</a:t>
            </a:r>
            <a:endParaRPr lang="en-US" dirty="0"/>
          </a:p>
        </p:txBody>
      </p:sp>
      <p:cxnSp>
        <p:nvCxnSpPr>
          <p:cNvPr id="11" name="Straight Arrow Connector 15"/>
          <p:cNvCxnSpPr>
            <a:cxnSpLocks noChangeShapeType="1"/>
            <a:stCxn id="6" idx="0"/>
          </p:cNvCxnSpPr>
          <p:nvPr/>
        </p:nvCxnSpPr>
        <p:spPr bwMode="auto">
          <a:xfrm rot="5400000" flipH="1" flipV="1">
            <a:off x="3228909" y="3457508"/>
            <a:ext cx="1066800" cy="2381385"/>
          </a:xfrm>
          <a:prstGeom prst="straightConnector1">
            <a:avLst/>
          </a:prstGeom>
          <a:noFill/>
          <a:ln w="9525" algn="ctr">
            <a:solidFill>
              <a:schemeClr val="tx1"/>
            </a:solidFill>
            <a:round/>
            <a:headEnd/>
            <a:tailEnd type="arrow" w="med" len="med"/>
          </a:ln>
        </p:spPr>
      </p:cxnSp>
      <p:cxnSp>
        <p:nvCxnSpPr>
          <p:cNvPr id="12" name="Straight Arrow Connector 17"/>
          <p:cNvCxnSpPr>
            <a:cxnSpLocks noChangeShapeType="1"/>
            <a:stCxn id="7" idx="0"/>
          </p:cNvCxnSpPr>
          <p:nvPr/>
        </p:nvCxnSpPr>
        <p:spPr bwMode="auto">
          <a:xfrm rot="16200000" flipV="1">
            <a:off x="5743509" y="3552891"/>
            <a:ext cx="1143000" cy="2266817"/>
          </a:xfrm>
          <a:prstGeom prst="straightConnector1">
            <a:avLst/>
          </a:prstGeom>
          <a:noFill/>
          <a:ln w="9525" algn="ctr">
            <a:solidFill>
              <a:schemeClr val="tx1"/>
            </a:solidFill>
            <a:round/>
            <a:headEnd/>
            <a:tailEnd type="arrow"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77788" y="1066800"/>
            <a:ext cx="9081389" cy="762000"/>
          </a:xfrm>
          <a:prstGeom prst="rect">
            <a:avLst/>
          </a:prstGeom>
        </p:spPr>
        <p:txBody>
          <a:bodyPr/>
          <a:lstStyle/>
          <a:p>
            <a:pPr lvl="0" algn="ctr">
              <a:spcBef>
                <a:spcPct val="0"/>
              </a:spcBef>
              <a:defRPr/>
            </a:pPr>
            <a:r>
              <a:rPr lang="en-US" sz="4000" b="1" dirty="0" smtClean="0">
                <a:solidFill>
                  <a:srgbClr val="C00000"/>
                </a:solidFill>
              </a:rPr>
              <a:t>INHERITANCE</a:t>
            </a:r>
            <a:endParaRPr lang="en-US" altLang="en-US" sz="4000" b="1" dirty="0" smtClean="0">
              <a:solidFill>
                <a:srgbClr val="C00000"/>
              </a:solidFill>
              <a:latin typeface="Calibri" pitchFamily="34" charset="0"/>
            </a:endParaRPr>
          </a:p>
        </p:txBody>
      </p:sp>
      <p:sp>
        <p:nvSpPr>
          <p:cNvPr id="4" name="Content Placeholder 15"/>
          <p:cNvSpPr>
            <a:spLocks noGrp="1"/>
          </p:cNvSpPr>
          <p:nvPr>
            <p:ph idx="4294967295"/>
          </p:nvPr>
        </p:nvSpPr>
        <p:spPr>
          <a:xfrm>
            <a:off x="1143000" y="1905000"/>
            <a:ext cx="7772400" cy="4800600"/>
          </a:xfrm>
          <a:prstGeom prst="rect">
            <a:avLst/>
          </a:prstGeom>
        </p:spPr>
        <p:txBody>
          <a:bodyPr/>
          <a:lstStyle/>
          <a:p>
            <a:pPr marL="341313" lvl="1" indent="-341313" eaLnBrk="1">
              <a:spcAft>
                <a:spcPts val="1425"/>
              </a:spcAf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7030A0"/>
                </a:solidFill>
                <a:latin typeface="Calibri" pitchFamily="34" charset="0"/>
              </a:rPr>
              <a:t>Why multiple inheritance not supported in java</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latin typeface="Calibri" pitchFamily="34" charset="0"/>
            </a:endParaRPr>
          </a:p>
        </p:txBody>
      </p:sp>
      <p:sp>
        <p:nvSpPr>
          <p:cNvPr id="5" name="Rectangle 4"/>
          <p:cNvSpPr>
            <a:spLocks noChangeArrowheads="1"/>
          </p:cNvSpPr>
          <p:nvPr/>
        </p:nvSpPr>
        <p:spPr bwMode="auto">
          <a:xfrm>
            <a:off x="3733800" y="2667000"/>
            <a:ext cx="2514600" cy="1371600"/>
          </a:xfrm>
          <a:prstGeom prst="rect">
            <a:avLst/>
          </a:prstGeom>
          <a:solidFill>
            <a:srgbClr val="00B0F0"/>
          </a:solidFill>
          <a:ln w="9525">
            <a:solidFill>
              <a:srgbClr val="0070C0"/>
            </a:solidFill>
            <a:miter lim="800000"/>
            <a:headEnd/>
            <a:tailEnd/>
          </a:ln>
        </p:spPr>
        <p:txBody>
          <a:bodyPr anchor="ctr"/>
          <a:lstStyle/>
          <a:p>
            <a:endParaRPr lang="en-US">
              <a:solidFill>
                <a:srgbClr val="0070C0"/>
              </a:solidFill>
            </a:endParaRPr>
          </a:p>
        </p:txBody>
      </p:sp>
      <p:sp>
        <p:nvSpPr>
          <p:cNvPr id="6" name="Rectangle 4"/>
          <p:cNvSpPr>
            <a:spLocks noChangeArrowheads="1"/>
          </p:cNvSpPr>
          <p:nvPr/>
        </p:nvSpPr>
        <p:spPr bwMode="auto">
          <a:xfrm>
            <a:off x="1295400" y="4038600"/>
            <a:ext cx="1813080" cy="1600200"/>
          </a:xfrm>
          <a:prstGeom prst="rect">
            <a:avLst/>
          </a:prstGeom>
          <a:solidFill>
            <a:srgbClr val="00B0F0"/>
          </a:solidFill>
          <a:ln w="9525">
            <a:solidFill>
              <a:schemeClr val="tx1"/>
            </a:solidFill>
            <a:miter lim="800000"/>
            <a:headEnd/>
            <a:tailEnd/>
          </a:ln>
        </p:spPr>
        <p:txBody>
          <a:bodyPr anchor="ctr"/>
          <a:lstStyle/>
          <a:p>
            <a:endParaRPr lang="en-US"/>
          </a:p>
        </p:txBody>
      </p:sp>
      <p:sp>
        <p:nvSpPr>
          <p:cNvPr id="7" name="Rectangle 4"/>
          <p:cNvSpPr>
            <a:spLocks noChangeArrowheads="1"/>
          </p:cNvSpPr>
          <p:nvPr/>
        </p:nvSpPr>
        <p:spPr bwMode="auto">
          <a:xfrm>
            <a:off x="6934200" y="4267200"/>
            <a:ext cx="1981199" cy="1219200"/>
          </a:xfrm>
          <a:prstGeom prst="rect">
            <a:avLst/>
          </a:prstGeom>
          <a:solidFill>
            <a:srgbClr val="00B0F0"/>
          </a:solidFill>
          <a:ln w="9525">
            <a:solidFill>
              <a:schemeClr val="tx1"/>
            </a:solidFill>
            <a:miter lim="800000"/>
            <a:headEnd/>
            <a:tailEnd/>
          </a:ln>
        </p:spPr>
        <p:txBody>
          <a:bodyPr anchor="ctr"/>
          <a:lstStyle/>
          <a:p>
            <a:endParaRPr lang="en-US"/>
          </a:p>
        </p:txBody>
      </p:sp>
      <p:sp>
        <p:nvSpPr>
          <p:cNvPr id="8" name="Rectangle 4"/>
          <p:cNvSpPr>
            <a:spLocks noChangeArrowheads="1"/>
          </p:cNvSpPr>
          <p:nvPr/>
        </p:nvSpPr>
        <p:spPr bwMode="auto">
          <a:xfrm>
            <a:off x="3810000" y="5638800"/>
            <a:ext cx="2438399" cy="1127125"/>
          </a:xfrm>
          <a:prstGeom prst="rect">
            <a:avLst/>
          </a:prstGeom>
          <a:solidFill>
            <a:srgbClr val="00B0F0"/>
          </a:solidFill>
          <a:ln w="9525">
            <a:solidFill>
              <a:schemeClr val="tx1"/>
            </a:solidFill>
            <a:miter lim="800000"/>
            <a:headEnd/>
            <a:tailEnd/>
          </a:ln>
        </p:spPr>
        <p:txBody>
          <a:bodyPr anchor="ctr"/>
          <a:lstStyle/>
          <a:p>
            <a:endParaRPr lang="en-US"/>
          </a:p>
        </p:txBody>
      </p:sp>
      <p:cxnSp>
        <p:nvCxnSpPr>
          <p:cNvPr id="9" name="Straight Arrow Connector 9"/>
          <p:cNvCxnSpPr>
            <a:cxnSpLocks noChangeShapeType="1"/>
          </p:cNvCxnSpPr>
          <p:nvPr/>
        </p:nvCxnSpPr>
        <p:spPr bwMode="auto">
          <a:xfrm flipV="1">
            <a:off x="2895600" y="3810000"/>
            <a:ext cx="838200" cy="228600"/>
          </a:xfrm>
          <a:prstGeom prst="straightConnector1">
            <a:avLst/>
          </a:prstGeom>
          <a:noFill/>
          <a:ln w="9525" algn="ctr">
            <a:solidFill>
              <a:schemeClr val="tx1"/>
            </a:solidFill>
            <a:round/>
            <a:headEnd/>
            <a:tailEnd type="arrow" w="med" len="med"/>
          </a:ln>
        </p:spPr>
      </p:cxnSp>
      <p:cxnSp>
        <p:nvCxnSpPr>
          <p:cNvPr id="10" name="Straight Arrow Connector 13"/>
          <p:cNvCxnSpPr>
            <a:cxnSpLocks noChangeShapeType="1"/>
          </p:cNvCxnSpPr>
          <p:nvPr/>
        </p:nvCxnSpPr>
        <p:spPr bwMode="auto">
          <a:xfrm rot="16200000" flipV="1">
            <a:off x="6476999" y="3505201"/>
            <a:ext cx="533400" cy="990598"/>
          </a:xfrm>
          <a:prstGeom prst="straightConnector1">
            <a:avLst/>
          </a:prstGeom>
          <a:noFill/>
          <a:ln w="9525" algn="ctr">
            <a:solidFill>
              <a:schemeClr val="tx1"/>
            </a:solidFill>
            <a:round/>
            <a:headEnd/>
            <a:tailEnd type="arrow" w="med" len="med"/>
          </a:ln>
        </p:spPr>
      </p:cxnSp>
      <p:cxnSp>
        <p:nvCxnSpPr>
          <p:cNvPr id="11" name="Straight Arrow Connector 15"/>
          <p:cNvCxnSpPr>
            <a:cxnSpLocks noChangeShapeType="1"/>
          </p:cNvCxnSpPr>
          <p:nvPr/>
        </p:nvCxnSpPr>
        <p:spPr bwMode="auto">
          <a:xfrm rot="10800000">
            <a:off x="3124200" y="5410200"/>
            <a:ext cx="838200" cy="228600"/>
          </a:xfrm>
          <a:prstGeom prst="straightConnector1">
            <a:avLst/>
          </a:prstGeom>
          <a:noFill/>
          <a:ln w="9525" algn="ctr">
            <a:solidFill>
              <a:schemeClr val="tx1"/>
            </a:solidFill>
            <a:round/>
            <a:headEnd/>
            <a:tailEnd type="arrow" w="med" len="med"/>
          </a:ln>
        </p:spPr>
      </p:cxnSp>
      <p:cxnSp>
        <p:nvCxnSpPr>
          <p:cNvPr id="12" name="Straight Arrow Connector 17"/>
          <p:cNvCxnSpPr>
            <a:cxnSpLocks noChangeShapeType="1"/>
          </p:cNvCxnSpPr>
          <p:nvPr/>
        </p:nvCxnSpPr>
        <p:spPr bwMode="auto">
          <a:xfrm flipV="1">
            <a:off x="6172200" y="5257800"/>
            <a:ext cx="762000" cy="304800"/>
          </a:xfrm>
          <a:prstGeom prst="straightConnector1">
            <a:avLst/>
          </a:prstGeom>
          <a:noFill/>
          <a:ln w="9525" algn="ctr">
            <a:solidFill>
              <a:schemeClr val="tx1"/>
            </a:solidFill>
            <a:round/>
            <a:headEnd/>
            <a:tailEnd type="arrow" w="med" len="med"/>
          </a:ln>
        </p:spPr>
      </p:cxnSp>
      <p:sp>
        <p:nvSpPr>
          <p:cNvPr id="13" name="Text Box 12"/>
          <p:cNvSpPr txBox="1">
            <a:spLocks noChangeArrowheads="1"/>
          </p:cNvSpPr>
          <p:nvPr/>
        </p:nvSpPr>
        <p:spPr bwMode="auto">
          <a:xfrm>
            <a:off x="4267200" y="2590800"/>
            <a:ext cx="1630573" cy="1323439"/>
          </a:xfrm>
          <a:prstGeom prst="rect">
            <a:avLst/>
          </a:prstGeom>
          <a:noFill/>
          <a:ln w="9525">
            <a:noFill/>
            <a:miter lim="800000"/>
            <a:headEnd/>
            <a:tailEnd/>
          </a:ln>
        </p:spPr>
        <p:txBody>
          <a:bodyPr wrap="square">
            <a:spAutoFit/>
          </a:bodyPr>
          <a:lstStyle/>
          <a:p>
            <a:r>
              <a:rPr lang="en-US" sz="2000" dirty="0">
                <a:solidFill>
                  <a:srgbClr val="FF0000"/>
                </a:solidFill>
                <a:latin typeface="Calibri" pitchFamily="34" charset="0"/>
              </a:rPr>
              <a:t>Class A{</a:t>
            </a:r>
          </a:p>
          <a:p>
            <a:r>
              <a:rPr lang="en-US" sz="2000" dirty="0">
                <a:solidFill>
                  <a:srgbClr val="FF0000"/>
                </a:solidFill>
                <a:latin typeface="Calibri" pitchFamily="34" charset="0"/>
              </a:rPr>
              <a:t>   void show(){}</a:t>
            </a:r>
          </a:p>
          <a:p>
            <a:r>
              <a:rPr lang="en-US" sz="2000" dirty="0">
                <a:solidFill>
                  <a:srgbClr val="FF0000"/>
                </a:solidFill>
                <a:latin typeface="Calibri" pitchFamily="34" charset="0"/>
              </a:rPr>
              <a:t>}</a:t>
            </a:r>
            <a:endParaRPr lang="en-US" altLang="en-US" sz="2000" dirty="0">
              <a:solidFill>
                <a:srgbClr val="FF0000"/>
              </a:solidFill>
              <a:latin typeface="Calibri" pitchFamily="34" charset="0"/>
            </a:endParaRPr>
          </a:p>
        </p:txBody>
      </p:sp>
      <p:sp>
        <p:nvSpPr>
          <p:cNvPr id="14" name="Text Box 12"/>
          <p:cNvSpPr txBox="1">
            <a:spLocks noChangeArrowheads="1"/>
          </p:cNvSpPr>
          <p:nvPr/>
        </p:nvSpPr>
        <p:spPr bwMode="auto">
          <a:xfrm>
            <a:off x="1600200" y="4267200"/>
            <a:ext cx="1630573" cy="1323439"/>
          </a:xfrm>
          <a:prstGeom prst="rect">
            <a:avLst/>
          </a:prstGeom>
          <a:noFill/>
          <a:ln w="9525">
            <a:noFill/>
            <a:miter lim="800000"/>
            <a:headEnd/>
            <a:tailEnd/>
          </a:ln>
        </p:spPr>
        <p:txBody>
          <a:bodyPr wrap="square">
            <a:spAutoFit/>
          </a:bodyPr>
          <a:lstStyle/>
          <a:p>
            <a:r>
              <a:rPr lang="en-US" sz="2000" dirty="0">
                <a:solidFill>
                  <a:srgbClr val="FF0000"/>
                </a:solidFill>
                <a:latin typeface="Calibri" pitchFamily="34" charset="0"/>
              </a:rPr>
              <a:t>Class B{</a:t>
            </a:r>
          </a:p>
          <a:p>
            <a:r>
              <a:rPr lang="en-US" sz="2000" dirty="0">
                <a:solidFill>
                  <a:srgbClr val="FF0000"/>
                </a:solidFill>
                <a:latin typeface="Calibri" pitchFamily="34" charset="0"/>
              </a:rPr>
              <a:t>   void show(){}</a:t>
            </a:r>
          </a:p>
          <a:p>
            <a:r>
              <a:rPr lang="en-US" sz="2000" dirty="0">
                <a:solidFill>
                  <a:srgbClr val="FF0000"/>
                </a:solidFill>
                <a:latin typeface="Calibri" pitchFamily="34" charset="0"/>
              </a:rPr>
              <a:t>}</a:t>
            </a:r>
            <a:endParaRPr lang="en-US" altLang="en-US" sz="2000" dirty="0">
              <a:solidFill>
                <a:srgbClr val="FF0000"/>
              </a:solidFill>
              <a:latin typeface="Calibri" pitchFamily="34" charset="0"/>
            </a:endParaRPr>
          </a:p>
        </p:txBody>
      </p:sp>
      <p:sp>
        <p:nvSpPr>
          <p:cNvPr id="15" name="Text Box 12"/>
          <p:cNvSpPr txBox="1">
            <a:spLocks noChangeArrowheads="1"/>
          </p:cNvSpPr>
          <p:nvPr/>
        </p:nvSpPr>
        <p:spPr bwMode="auto">
          <a:xfrm>
            <a:off x="7239000" y="4267200"/>
            <a:ext cx="1630573" cy="1323439"/>
          </a:xfrm>
          <a:prstGeom prst="rect">
            <a:avLst/>
          </a:prstGeom>
          <a:noFill/>
          <a:ln w="9525">
            <a:noFill/>
            <a:miter lim="800000"/>
            <a:headEnd/>
            <a:tailEnd/>
          </a:ln>
        </p:spPr>
        <p:txBody>
          <a:bodyPr wrap="square">
            <a:spAutoFit/>
          </a:bodyPr>
          <a:lstStyle/>
          <a:p>
            <a:r>
              <a:rPr lang="en-US" sz="2000" dirty="0">
                <a:solidFill>
                  <a:srgbClr val="FF0000"/>
                </a:solidFill>
                <a:latin typeface="Calibri" pitchFamily="34" charset="0"/>
              </a:rPr>
              <a:t>Class C{</a:t>
            </a:r>
          </a:p>
          <a:p>
            <a:r>
              <a:rPr lang="en-US" sz="2000" dirty="0">
                <a:solidFill>
                  <a:srgbClr val="FF0000"/>
                </a:solidFill>
                <a:latin typeface="Calibri" pitchFamily="34" charset="0"/>
              </a:rPr>
              <a:t>   void show(){}</a:t>
            </a:r>
          </a:p>
          <a:p>
            <a:r>
              <a:rPr lang="en-US" sz="2000" dirty="0">
                <a:solidFill>
                  <a:srgbClr val="FF0000"/>
                </a:solidFill>
                <a:latin typeface="Calibri" pitchFamily="34" charset="0"/>
              </a:rPr>
              <a:t>}</a:t>
            </a:r>
            <a:endParaRPr lang="en-US" altLang="en-US" sz="2000" dirty="0">
              <a:solidFill>
                <a:srgbClr val="FF0000"/>
              </a:solidFill>
              <a:latin typeface="Calibri" pitchFamily="34" charset="0"/>
            </a:endParaRPr>
          </a:p>
        </p:txBody>
      </p:sp>
      <p:sp>
        <p:nvSpPr>
          <p:cNvPr id="16" name="Text Box 12"/>
          <p:cNvSpPr txBox="1">
            <a:spLocks noChangeArrowheads="1"/>
          </p:cNvSpPr>
          <p:nvPr/>
        </p:nvSpPr>
        <p:spPr bwMode="auto">
          <a:xfrm>
            <a:off x="4191000" y="5534561"/>
            <a:ext cx="1630573" cy="1323439"/>
          </a:xfrm>
          <a:prstGeom prst="rect">
            <a:avLst/>
          </a:prstGeom>
          <a:noFill/>
          <a:ln w="9525">
            <a:noFill/>
            <a:miter lim="800000"/>
            <a:headEnd/>
            <a:tailEnd/>
          </a:ln>
        </p:spPr>
        <p:txBody>
          <a:bodyPr wrap="square">
            <a:spAutoFit/>
          </a:bodyPr>
          <a:lstStyle/>
          <a:p>
            <a:r>
              <a:rPr lang="en-US" sz="2000" dirty="0">
                <a:solidFill>
                  <a:srgbClr val="FF0000"/>
                </a:solidFill>
                <a:latin typeface="Calibri" pitchFamily="34" charset="0"/>
              </a:rPr>
              <a:t>Class D{</a:t>
            </a:r>
          </a:p>
          <a:p>
            <a:r>
              <a:rPr lang="en-US" sz="2000" dirty="0">
                <a:solidFill>
                  <a:srgbClr val="FF0000"/>
                </a:solidFill>
                <a:latin typeface="Calibri" pitchFamily="34" charset="0"/>
              </a:rPr>
              <a:t>   void show(){}</a:t>
            </a:r>
          </a:p>
          <a:p>
            <a:r>
              <a:rPr lang="en-US" sz="2000" dirty="0">
                <a:solidFill>
                  <a:srgbClr val="FF0000"/>
                </a:solidFill>
                <a:latin typeface="Calibri" pitchFamily="34" charset="0"/>
              </a:rPr>
              <a:t>}</a:t>
            </a:r>
            <a:endParaRPr lang="en-US" altLang="en-US" sz="2000" dirty="0">
              <a:solidFill>
                <a:srgbClr val="FF0000"/>
              </a:solidFill>
              <a:latin typeface="Calibri" pitchFamily="34" charset="0"/>
            </a:endParaRPr>
          </a:p>
        </p:txBody>
      </p:sp>
      <p:sp>
        <p:nvSpPr>
          <p:cNvPr id="17" name="Arrow 166"/>
          <p:cNvSpPr>
            <a:spLocks noChangeShapeType="1"/>
          </p:cNvSpPr>
          <p:nvPr/>
        </p:nvSpPr>
        <p:spPr bwMode="auto">
          <a:xfrm flipH="1">
            <a:off x="5562600" y="6324600"/>
            <a:ext cx="1449399" cy="1588"/>
          </a:xfrm>
          <a:prstGeom prst="line">
            <a:avLst/>
          </a:prstGeom>
          <a:noFill/>
          <a:ln w="9525">
            <a:solidFill>
              <a:schemeClr val="tx1"/>
            </a:solidFill>
            <a:round/>
            <a:headEnd/>
            <a:tailEnd type="triangle" w="med" len="med"/>
          </a:ln>
        </p:spPr>
        <p:txBody>
          <a:bodyPr/>
          <a:lstStyle/>
          <a:p>
            <a:endParaRPr lang="en-US"/>
          </a:p>
        </p:txBody>
      </p:sp>
      <p:sp>
        <p:nvSpPr>
          <p:cNvPr id="18" name="Text Box 17"/>
          <p:cNvSpPr txBox="1">
            <a:spLocks noChangeArrowheads="1"/>
          </p:cNvSpPr>
          <p:nvPr/>
        </p:nvSpPr>
        <p:spPr bwMode="auto">
          <a:xfrm>
            <a:off x="7010400" y="6096000"/>
            <a:ext cx="1457392" cy="461665"/>
          </a:xfrm>
          <a:prstGeom prst="rect">
            <a:avLst/>
          </a:prstGeom>
          <a:noFill/>
          <a:ln w="9525">
            <a:noFill/>
            <a:miter lim="800000"/>
            <a:headEnd/>
            <a:tailEnd/>
          </a:ln>
        </p:spPr>
        <p:txBody>
          <a:bodyPr wrap="square">
            <a:spAutoFit/>
          </a:bodyPr>
          <a:lstStyle/>
          <a:p>
            <a:r>
              <a:rPr lang="en-US" sz="2400" b="1" dirty="0">
                <a:solidFill>
                  <a:srgbClr val="00B050"/>
                </a:solidFill>
                <a:latin typeface="Calibri" pitchFamily="34" charset="0"/>
              </a:rPr>
              <a:t>ambiguity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066800"/>
            <a:ext cx="9007031" cy="1219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strike="noStrike" kern="1200" cap="none" spc="0" normalizeH="0" baseline="0" noProof="0" dirty="0" smtClean="0">
                <a:ln>
                  <a:noFill/>
                </a:ln>
                <a:solidFill>
                  <a:srgbClr val="C00000"/>
                </a:solidFill>
                <a:effectLst/>
                <a:uLnTx/>
                <a:uFillTx/>
                <a:latin typeface="Calibri" pitchFamily="34" charset="0"/>
                <a:ea typeface="+mj-ea"/>
                <a:cs typeface="+mj-cs"/>
              </a:rPr>
              <a:t>OVERLOADING</a:t>
            </a:r>
            <a:endParaRPr kumimoji="0" lang="en-US" altLang="en-US" sz="3200" b="1" i="0"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219200" y="2590800"/>
            <a:ext cx="7696200" cy="4267200"/>
          </a:xfrm>
          <a:prstGeom prst="rect">
            <a:avLst/>
          </a:prstGeom>
        </p:spPr>
        <p:txBody>
          <a:bodyPr/>
          <a:lstStyle/>
          <a:p>
            <a:pPr algn="just">
              <a:buFont typeface="Wingdings" pitchFamily="2" charset="2"/>
              <a:buChar char="Ø"/>
              <a:defRPr/>
            </a:pPr>
            <a:r>
              <a:rPr lang="en-US" altLang="en-US" sz="2000" dirty="0" smtClean="0">
                <a:latin typeface="Calibri" pitchFamily="34" charset="0"/>
              </a:rPr>
              <a:t>If a class have multiple methods by same name but different parameters, it is known as Method Overloading. </a:t>
            </a:r>
          </a:p>
          <a:p>
            <a:pPr algn="just">
              <a:buFont typeface="Wingdings" pitchFamily="2" charset="2"/>
              <a:buChar char="Ø"/>
              <a:defRPr/>
            </a:pPr>
            <a:endParaRPr lang="en-US" altLang="en-US" sz="2000" dirty="0" smtClean="0">
              <a:latin typeface="Calibri" pitchFamily="34" charset="0"/>
            </a:endParaRPr>
          </a:p>
          <a:p>
            <a:pPr algn="just">
              <a:buFont typeface="Wingdings" pitchFamily="2" charset="2"/>
              <a:buChar char="Ø"/>
              <a:defRPr/>
            </a:pPr>
            <a:r>
              <a:rPr lang="en-US" altLang="en-US" sz="2000" dirty="0" smtClean="0">
                <a:latin typeface="Calibri" pitchFamily="34" charset="0"/>
              </a:rPr>
              <a:t>There are two ways to overload the method in java</a:t>
            </a:r>
          </a:p>
          <a:p>
            <a:pPr lvl="1" algn="just">
              <a:buFont typeface="Courier New" pitchFamily="49" charset="0"/>
              <a:buChar char="o"/>
              <a:defRPr/>
            </a:pPr>
            <a:r>
              <a:rPr lang="en-US" altLang="en-US" sz="2000" dirty="0" smtClean="0">
                <a:latin typeface="Calibri" pitchFamily="34" charset="0"/>
              </a:rPr>
              <a:t>By changing number of arguments</a:t>
            </a:r>
          </a:p>
          <a:p>
            <a:pPr lvl="1" algn="just">
              <a:buFont typeface="Courier New" pitchFamily="49" charset="0"/>
              <a:buChar char="o"/>
              <a:defRPr/>
            </a:pPr>
            <a:r>
              <a:rPr lang="en-US" altLang="en-US" sz="2000" dirty="0" smtClean="0">
                <a:latin typeface="Calibri" pitchFamily="34" charset="0"/>
              </a:rPr>
              <a:t>By changing the data type</a:t>
            </a:r>
          </a:p>
          <a:p>
            <a:pPr lvl="1" algn="just">
              <a:defRPr/>
            </a:pPr>
            <a:endParaRPr lang="en-US" altLang="en-US" sz="2000" dirty="0" smtClean="0">
              <a:latin typeface="Calibri" pitchFamily="34" charset="0"/>
            </a:endParaRPr>
          </a:p>
          <a:p>
            <a:pPr algn="just">
              <a:buFont typeface="Wingdings" pitchFamily="2" charset="2"/>
              <a:buChar char="Ø"/>
              <a:defRPr/>
            </a:pPr>
            <a:r>
              <a:rPr lang="en-US" sz="2000" dirty="0" smtClean="0">
                <a:latin typeface="Calibri" pitchFamily="34" charset="0"/>
              </a:rPr>
              <a:t>Method overloading increases the readability of the program.</a:t>
            </a:r>
            <a:endParaRPr lang="en-US" altLang="en-US" sz="20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228600" y="914400"/>
            <a:ext cx="9144000" cy="869950"/>
          </a:xfrm>
          <a:prstGeom prst="rect">
            <a:avLst/>
          </a:prstGeom>
        </p:spPr>
        <p:txBody>
          <a:bodyPr/>
          <a:lstStyle/>
          <a:p>
            <a:pPr lvl="0" algn="ctr">
              <a:spcBef>
                <a:spcPct val="0"/>
              </a:spcBef>
              <a:defRPr/>
            </a:pPr>
            <a:r>
              <a:rPr lang="en-US" sz="3200" b="1" dirty="0" smtClean="0">
                <a:solidFill>
                  <a:srgbClr val="C00000"/>
                </a:solidFill>
                <a:latin typeface="Calibri" pitchFamily="34" charset="0"/>
              </a:rPr>
              <a:t>OVERLOADING</a:t>
            </a:r>
            <a:endParaRPr lang="en-US" altLang="en-US" sz="3200" b="1" dirty="0" smtClean="0">
              <a:solidFill>
                <a:srgbClr val="C00000"/>
              </a:solidFill>
              <a:latin typeface="Calibri" pitchFamily="34" charset="0"/>
            </a:endParaRPr>
          </a:p>
        </p:txBody>
      </p:sp>
      <p:sp>
        <p:nvSpPr>
          <p:cNvPr id="4" name="Content Placeholder 15"/>
          <p:cNvSpPr>
            <a:spLocks noGrp="1"/>
          </p:cNvSpPr>
          <p:nvPr>
            <p:ph idx="1"/>
          </p:nvPr>
        </p:nvSpPr>
        <p:spPr>
          <a:xfrm>
            <a:off x="1066800" y="1676400"/>
            <a:ext cx="7696201" cy="5181600"/>
          </a:xfrm>
          <a:ln>
            <a:prstDash val="sysDot"/>
          </a:ln>
        </p:spPr>
        <p:txBody>
          <a:bodyPr>
            <a:normAutofit fontScale="32500" lnSpcReduction="20000"/>
          </a:bodyPr>
          <a:lstStyle/>
          <a:p>
            <a:pPr algn="just">
              <a:lnSpc>
                <a:spcPct val="80000"/>
              </a:lnSpc>
              <a:buFont typeface="Wingdings" pitchFamily="2" charset="2"/>
              <a:buChar char="Ø"/>
              <a:defRPr/>
            </a:pPr>
            <a:r>
              <a:rPr lang="en-US" sz="6200" dirty="0" smtClean="0"/>
              <a:t>In overloading method resolution will be taken care by the compiler based on reference type. Hence overloading is called as compile time polymorphism.</a:t>
            </a:r>
          </a:p>
          <a:p>
            <a:pPr>
              <a:lnSpc>
                <a:spcPct val="80000"/>
              </a:lnSpc>
              <a:buNone/>
              <a:defRPr/>
            </a:pPr>
            <a:endParaRPr lang="en-US" sz="6200" dirty="0" smtClean="0"/>
          </a:p>
          <a:p>
            <a:pPr>
              <a:lnSpc>
                <a:spcPct val="80000"/>
              </a:lnSpc>
              <a:buNone/>
              <a:defRPr/>
            </a:pPr>
            <a:endParaRPr lang="en-US" sz="6200" dirty="0" smtClean="0"/>
          </a:p>
          <a:p>
            <a:pPr lvl="2">
              <a:lnSpc>
                <a:spcPct val="80000"/>
              </a:lnSpc>
              <a:buNone/>
              <a:defRPr/>
            </a:pPr>
            <a:r>
              <a:rPr lang="en-US" sz="4800" dirty="0" smtClean="0">
                <a:latin typeface="Calibri" pitchFamily="34" charset="0"/>
              </a:rPr>
              <a:t> </a:t>
            </a:r>
            <a:r>
              <a:rPr lang="en-US" sz="5400" dirty="0" smtClean="0"/>
              <a:t>class Calculation{  </a:t>
            </a:r>
          </a:p>
          <a:p>
            <a:pPr lvl="2">
              <a:lnSpc>
                <a:spcPct val="80000"/>
              </a:lnSpc>
              <a:buNone/>
              <a:defRPr/>
            </a:pPr>
            <a:r>
              <a:rPr lang="en-US" sz="5400" dirty="0" smtClean="0"/>
              <a:t>	void add(</a:t>
            </a:r>
            <a:r>
              <a:rPr lang="en-US" sz="5400" dirty="0" err="1" smtClean="0"/>
              <a:t>int</a:t>
            </a:r>
            <a:r>
              <a:rPr lang="en-US" sz="5400" dirty="0" smtClean="0"/>
              <a:t> </a:t>
            </a:r>
            <a:r>
              <a:rPr lang="en-US" sz="5400" dirty="0" err="1" smtClean="0"/>
              <a:t>a,int</a:t>
            </a:r>
            <a:r>
              <a:rPr lang="en-US" sz="5400" dirty="0" smtClean="0"/>
              <a:t> b){</a:t>
            </a:r>
          </a:p>
          <a:p>
            <a:pPr lvl="2">
              <a:lnSpc>
                <a:spcPct val="80000"/>
              </a:lnSpc>
              <a:buNone/>
              <a:defRPr/>
            </a:pPr>
            <a:r>
              <a:rPr lang="en-US" sz="5400" dirty="0" smtClean="0"/>
              <a:t>	   </a:t>
            </a:r>
            <a:r>
              <a:rPr lang="en-US" sz="5400" dirty="0" err="1" smtClean="0"/>
              <a:t>System.out.println</a:t>
            </a:r>
            <a:r>
              <a:rPr lang="en-US" sz="5400" dirty="0" smtClean="0"/>
              <a:t>(</a:t>
            </a:r>
            <a:r>
              <a:rPr lang="en-US" sz="5400" dirty="0" err="1" smtClean="0"/>
              <a:t>a+b</a:t>
            </a:r>
            <a:r>
              <a:rPr lang="en-US" sz="5400" dirty="0" smtClean="0"/>
              <a:t>);</a:t>
            </a:r>
          </a:p>
          <a:p>
            <a:pPr lvl="2">
              <a:lnSpc>
                <a:spcPct val="80000"/>
              </a:lnSpc>
              <a:buNone/>
              <a:defRPr/>
            </a:pPr>
            <a:r>
              <a:rPr lang="en-US" sz="5400" dirty="0" smtClean="0"/>
              <a:t>	}  </a:t>
            </a:r>
          </a:p>
          <a:p>
            <a:pPr lvl="2">
              <a:lnSpc>
                <a:spcPct val="80000"/>
              </a:lnSpc>
              <a:buNone/>
              <a:defRPr/>
            </a:pPr>
            <a:r>
              <a:rPr lang="en-US" sz="5400" dirty="0" smtClean="0"/>
              <a:t>void add(</a:t>
            </a:r>
            <a:r>
              <a:rPr lang="en-US" sz="5400" dirty="0" err="1" smtClean="0"/>
              <a:t>int</a:t>
            </a:r>
            <a:r>
              <a:rPr lang="en-US" sz="5400" dirty="0" smtClean="0"/>
              <a:t> </a:t>
            </a:r>
            <a:r>
              <a:rPr lang="en-US" sz="5400" dirty="0" err="1" smtClean="0"/>
              <a:t>a,int</a:t>
            </a:r>
            <a:r>
              <a:rPr lang="en-US" sz="5400" dirty="0" smtClean="0"/>
              <a:t> </a:t>
            </a:r>
            <a:r>
              <a:rPr lang="en-US" sz="5400" dirty="0" err="1" smtClean="0"/>
              <a:t>b,int</a:t>
            </a:r>
            <a:r>
              <a:rPr lang="en-US" sz="5400" dirty="0" smtClean="0"/>
              <a:t> c){</a:t>
            </a:r>
          </a:p>
          <a:p>
            <a:pPr lvl="2">
              <a:lnSpc>
                <a:spcPct val="80000"/>
              </a:lnSpc>
              <a:buNone/>
              <a:defRPr/>
            </a:pPr>
            <a:r>
              <a:rPr lang="en-US" sz="5400" dirty="0" smtClean="0"/>
              <a:t>    	</a:t>
            </a:r>
            <a:r>
              <a:rPr lang="en-US" sz="5400" dirty="0" err="1" smtClean="0"/>
              <a:t>System.out.println</a:t>
            </a:r>
            <a:r>
              <a:rPr lang="en-US" sz="5400" dirty="0" smtClean="0"/>
              <a:t>(</a:t>
            </a:r>
            <a:r>
              <a:rPr lang="en-US" sz="5400" dirty="0" err="1" smtClean="0"/>
              <a:t>a+b+c</a:t>
            </a:r>
            <a:r>
              <a:rPr lang="en-US" sz="5400" dirty="0" smtClean="0"/>
              <a:t>);</a:t>
            </a:r>
          </a:p>
          <a:p>
            <a:pPr lvl="2">
              <a:lnSpc>
                <a:spcPct val="80000"/>
              </a:lnSpc>
              <a:buNone/>
              <a:defRPr/>
            </a:pPr>
            <a:r>
              <a:rPr lang="en-US" sz="5400" dirty="0" smtClean="0"/>
              <a:t>    }  </a:t>
            </a:r>
          </a:p>
          <a:p>
            <a:pPr lvl="2">
              <a:lnSpc>
                <a:spcPct val="80000"/>
              </a:lnSpc>
              <a:buNone/>
              <a:defRPr/>
            </a:pPr>
            <a:r>
              <a:rPr lang="en-US" sz="5400" dirty="0" smtClean="0"/>
              <a:t>void add(String </a:t>
            </a:r>
            <a:r>
              <a:rPr lang="en-US" sz="5400" dirty="0" err="1" smtClean="0"/>
              <a:t>lName,String</a:t>
            </a:r>
            <a:r>
              <a:rPr lang="en-US" sz="5400" dirty="0" smtClean="0"/>
              <a:t> </a:t>
            </a:r>
            <a:r>
              <a:rPr lang="en-US" sz="5400" dirty="0" err="1" smtClean="0"/>
              <a:t>fName</a:t>
            </a:r>
            <a:r>
              <a:rPr lang="en-US" sz="5400" dirty="0" smtClean="0"/>
              <a:t>){</a:t>
            </a:r>
          </a:p>
          <a:p>
            <a:pPr lvl="2">
              <a:lnSpc>
                <a:spcPct val="80000"/>
              </a:lnSpc>
              <a:buNone/>
              <a:defRPr/>
            </a:pPr>
            <a:r>
              <a:rPr lang="en-US" sz="5400" dirty="0" smtClean="0"/>
              <a:t>    	System.out.println("My name is: "+</a:t>
            </a:r>
            <a:r>
              <a:rPr lang="en-US" sz="5400" dirty="0" err="1" smtClean="0"/>
              <a:t>lName</a:t>
            </a:r>
            <a:r>
              <a:rPr lang="en-US" sz="5400" dirty="0" smtClean="0"/>
              <a:t>+" "+</a:t>
            </a:r>
            <a:r>
              <a:rPr lang="en-US" sz="5400" dirty="0" err="1" smtClean="0"/>
              <a:t>fName</a:t>
            </a:r>
            <a:r>
              <a:rPr lang="en-US" sz="5400" dirty="0" smtClean="0"/>
              <a:t>);</a:t>
            </a:r>
          </a:p>
          <a:p>
            <a:pPr lvl="2">
              <a:lnSpc>
                <a:spcPct val="80000"/>
              </a:lnSpc>
              <a:buNone/>
              <a:defRPr/>
            </a:pPr>
            <a:r>
              <a:rPr lang="en-US" sz="5400" dirty="0" smtClean="0"/>
              <a:t>    } </a:t>
            </a:r>
          </a:p>
          <a:p>
            <a:pPr lvl="2">
              <a:lnSpc>
                <a:spcPct val="80000"/>
              </a:lnSpc>
              <a:buNone/>
              <a:defRPr/>
            </a:pPr>
            <a:r>
              <a:rPr lang="en-US" sz="5400" dirty="0" smtClean="0"/>
              <a:t>  public static void main(String </a:t>
            </a:r>
            <a:r>
              <a:rPr lang="en-US" sz="5400" dirty="0" err="1" smtClean="0"/>
              <a:t>args</a:t>
            </a:r>
            <a:r>
              <a:rPr lang="en-US" sz="5400" dirty="0" smtClean="0"/>
              <a:t>[]){</a:t>
            </a:r>
          </a:p>
          <a:p>
            <a:pPr lvl="2">
              <a:lnSpc>
                <a:spcPct val="80000"/>
              </a:lnSpc>
              <a:buNone/>
              <a:defRPr/>
            </a:pPr>
            <a:r>
              <a:rPr lang="en-US" sz="5400" dirty="0" smtClean="0"/>
              <a:t>    	Calculation </a:t>
            </a:r>
            <a:r>
              <a:rPr lang="en-US" sz="5400" dirty="0" err="1" smtClean="0"/>
              <a:t>obj</a:t>
            </a:r>
            <a:r>
              <a:rPr lang="en-US" sz="5400" dirty="0" smtClean="0"/>
              <a:t>=new Calculation();</a:t>
            </a:r>
          </a:p>
          <a:p>
            <a:pPr lvl="2">
              <a:lnSpc>
                <a:spcPct val="80000"/>
              </a:lnSpc>
              <a:buNone/>
              <a:defRPr/>
            </a:pPr>
            <a:r>
              <a:rPr lang="en-US" sz="5400" dirty="0" smtClean="0"/>
              <a:t>    	</a:t>
            </a:r>
            <a:r>
              <a:rPr lang="en-US" sz="5400" dirty="0" err="1" smtClean="0"/>
              <a:t>obj.add</a:t>
            </a:r>
            <a:r>
              <a:rPr lang="en-US" sz="5400" dirty="0" smtClean="0"/>
              <a:t>(10,10,10);</a:t>
            </a:r>
          </a:p>
          <a:p>
            <a:pPr lvl="2">
              <a:lnSpc>
                <a:spcPct val="80000"/>
              </a:lnSpc>
              <a:buNone/>
              <a:defRPr/>
            </a:pPr>
            <a:r>
              <a:rPr lang="en-US" sz="5400" dirty="0" smtClean="0"/>
              <a:t>    	</a:t>
            </a:r>
            <a:r>
              <a:rPr lang="en-US" sz="5400" dirty="0" err="1" smtClean="0"/>
              <a:t>obj.add</a:t>
            </a:r>
            <a:r>
              <a:rPr lang="en-US" sz="5400" dirty="0" smtClean="0"/>
              <a:t>(20,20);  </a:t>
            </a:r>
          </a:p>
          <a:p>
            <a:pPr lvl="2">
              <a:lnSpc>
                <a:spcPct val="80000"/>
              </a:lnSpc>
              <a:buNone/>
              <a:defRPr/>
            </a:pPr>
            <a:r>
              <a:rPr lang="en-US" sz="5400" dirty="0" smtClean="0"/>
              <a:t>    	</a:t>
            </a:r>
            <a:r>
              <a:rPr lang="en-US" sz="5400" dirty="0" err="1" smtClean="0"/>
              <a:t>obj.add</a:t>
            </a:r>
            <a:r>
              <a:rPr lang="en-US" sz="5400" dirty="0" smtClean="0"/>
              <a:t>("</a:t>
            </a:r>
            <a:r>
              <a:rPr lang="en-US" sz="5400" dirty="0" err="1" smtClean="0"/>
              <a:t>phani</a:t>
            </a:r>
            <a:r>
              <a:rPr lang="en-US" sz="5400" dirty="0" smtClean="0"/>
              <a:t>", "</a:t>
            </a:r>
            <a:r>
              <a:rPr lang="en-US" sz="5400" dirty="0" err="1" smtClean="0"/>
              <a:t>bhushan</a:t>
            </a:r>
            <a:r>
              <a:rPr lang="en-US" sz="5400" dirty="0" smtClean="0"/>
              <a:t>");</a:t>
            </a:r>
          </a:p>
          <a:p>
            <a:pPr lvl="2">
              <a:lnSpc>
                <a:spcPct val="80000"/>
              </a:lnSpc>
              <a:buNone/>
              <a:defRPr/>
            </a:pPr>
            <a:r>
              <a:rPr lang="en-US" sz="5400" dirty="0" smtClean="0"/>
              <a:t>     }  </a:t>
            </a:r>
          </a:p>
          <a:p>
            <a:pPr lvl="2">
              <a:lnSpc>
                <a:spcPct val="80000"/>
              </a:lnSpc>
              <a:buNone/>
              <a:defRPr/>
            </a:pPr>
            <a:r>
              <a:rPr lang="en-US" sz="5400" dirty="0" smtClean="0"/>
              <a:t>}  </a:t>
            </a:r>
          </a:p>
          <a:p>
            <a:pPr marL="1141413" lvl="2" indent="-34131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5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232372" y="990600"/>
            <a:ext cx="7911628" cy="76199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j-lt"/>
                <a:ea typeface="+mj-ea"/>
                <a:cs typeface="+mj-cs"/>
              </a:rPr>
              <a:t>METHOD OVERLOADING AND TYPE PROMOTION</a:t>
            </a:r>
            <a:endParaRPr kumimoji="0" lang="en-US" altLang="en-US" sz="3200" b="1" i="0" u="none" strike="noStrike" kern="1200" cap="none" spc="0" normalizeH="0" baseline="0" noProof="0" dirty="0" smtClean="0">
              <a:ln>
                <a:noFill/>
              </a:ln>
              <a:solidFill>
                <a:srgbClr val="C00000"/>
              </a:solidFill>
              <a:effectLst/>
              <a:uLnTx/>
              <a:uFillTx/>
              <a:latin typeface="+mj-lt"/>
              <a:ea typeface="+mj-ea"/>
              <a:cs typeface="+mn-cs"/>
            </a:endParaRPr>
          </a:p>
        </p:txBody>
      </p:sp>
      <p:graphicFrame>
        <p:nvGraphicFramePr>
          <p:cNvPr id="4" name="Group 3"/>
          <p:cNvGraphicFramePr>
            <a:graphicFrameLocks noGrp="1"/>
          </p:cNvGraphicFramePr>
          <p:nvPr>
            <p:ph idx="4294967295"/>
          </p:nvPr>
        </p:nvGraphicFramePr>
        <p:xfrm>
          <a:off x="1524000" y="2133599"/>
          <a:ext cx="7391400" cy="4419600"/>
        </p:xfrm>
        <a:graphic>
          <a:graphicData uri="http://schemas.openxmlformats.org/drawingml/2006/table">
            <a:tbl>
              <a:tblPr/>
              <a:tblGrid>
                <a:gridCol w="1080567"/>
                <a:gridCol w="2438227"/>
                <a:gridCol w="3872606"/>
              </a:tblGrid>
              <a:tr h="6727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ea typeface="SimSun" pitchFamily="2" charset="-122"/>
                          <a:cs typeface="Arial" pitchFamily="34" charset="0"/>
                        </a:rPr>
                        <a:t>Sno</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FFFF"/>
                          </a:solidFill>
                          <a:effectLst/>
                          <a:latin typeface="Calibri" pitchFamily="34" charset="0"/>
                          <a:ea typeface="SimSun" pitchFamily="2" charset="-122"/>
                          <a:cs typeface="Arial" pitchFamily="34" charset="0"/>
                        </a:rPr>
                        <a:t>Data Type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ea typeface="SimSun" pitchFamily="2" charset="-122"/>
                          <a:cs typeface="Arial" pitchFamily="34" charset="0"/>
                        </a:rPr>
                        <a:t>Size (Bytes)</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3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34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Short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3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char</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34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Int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34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long</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8</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3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6</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SimSun" pitchFamily="2" charset="-122"/>
                          <a:cs typeface="Arial" pitchFamily="34" charset="0"/>
                        </a:rPr>
                        <a:t>float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34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7</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double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16</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219200" y="1143000"/>
            <a:ext cx="7784401"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METHOD OVERLOADING AND TYPE PROMOTION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219200" y="2514600"/>
            <a:ext cx="7620000" cy="3886200"/>
          </a:xfrm>
          <a:prstGeom prst="rect">
            <a:avLst/>
          </a:prstGeom>
        </p:spPr>
        <p:txBody>
          <a:bodyPr/>
          <a:lstStyle/>
          <a:p>
            <a:pPr algn="just">
              <a:buFont typeface="Wingdings" pitchFamily="2" charset="2"/>
              <a:buChar char="Ø"/>
            </a:pPr>
            <a:r>
              <a:rPr lang="en-US" sz="2000" dirty="0" smtClean="0">
                <a:latin typeface="Calibri" pitchFamily="34" charset="0"/>
              </a:rPr>
              <a:t>one type is promoted to another implicitly if no matching data type is found</a:t>
            </a:r>
          </a:p>
          <a:p>
            <a:pPr algn="just">
              <a:buFont typeface="Wingdings" pitchFamily="2" charset="2"/>
              <a:buChar char="Ø"/>
            </a:pPr>
            <a:endParaRPr lang="en-US" altLang="en-US" sz="2000" dirty="0" smtClean="0"/>
          </a:p>
        </p:txBody>
      </p:sp>
      <p:sp>
        <p:nvSpPr>
          <p:cNvPr id="5" name="Text Box 4"/>
          <p:cNvSpPr txBox="1">
            <a:spLocks noChangeArrowheads="1"/>
          </p:cNvSpPr>
          <p:nvPr/>
        </p:nvSpPr>
        <p:spPr bwMode="auto">
          <a:xfrm>
            <a:off x="4191000" y="3276600"/>
            <a:ext cx="959161" cy="461665"/>
          </a:xfrm>
          <a:prstGeom prst="rect">
            <a:avLst/>
          </a:prstGeom>
          <a:noFill/>
          <a:ln w="9525">
            <a:noFill/>
            <a:miter lim="800000"/>
            <a:headEnd/>
            <a:tailEnd/>
          </a:ln>
        </p:spPr>
        <p:txBody>
          <a:bodyPr wrap="square">
            <a:spAutoFit/>
          </a:bodyPr>
          <a:lstStyle/>
          <a:p>
            <a:r>
              <a:rPr lang="en-US" sz="2400">
                <a:latin typeface="Calibri" pitchFamily="34" charset="0"/>
              </a:rPr>
              <a:t>Byte</a:t>
            </a:r>
            <a:endParaRPr lang="en-US" altLang="en-US" sz="2400">
              <a:latin typeface="Calibri" pitchFamily="34" charset="0"/>
            </a:endParaRPr>
          </a:p>
        </p:txBody>
      </p:sp>
      <p:sp>
        <p:nvSpPr>
          <p:cNvPr id="6" name="Text Box 5"/>
          <p:cNvSpPr txBox="1">
            <a:spLocks noChangeArrowheads="1"/>
          </p:cNvSpPr>
          <p:nvPr/>
        </p:nvSpPr>
        <p:spPr bwMode="auto">
          <a:xfrm>
            <a:off x="4191000" y="4114800"/>
            <a:ext cx="990600" cy="461665"/>
          </a:xfrm>
          <a:prstGeom prst="rect">
            <a:avLst/>
          </a:prstGeom>
          <a:noFill/>
          <a:ln w="9525">
            <a:noFill/>
            <a:miter lim="800000"/>
            <a:headEnd/>
            <a:tailEnd/>
          </a:ln>
        </p:spPr>
        <p:txBody>
          <a:bodyPr wrap="square">
            <a:spAutoFit/>
          </a:bodyPr>
          <a:lstStyle/>
          <a:p>
            <a:r>
              <a:rPr lang="en-US" sz="2400" dirty="0">
                <a:latin typeface="Calibri" pitchFamily="34" charset="0"/>
              </a:rPr>
              <a:t>short</a:t>
            </a:r>
            <a:endParaRPr lang="en-US" altLang="en-US" sz="2400" dirty="0">
              <a:latin typeface="Calibri" pitchFamily="34" charset="0"/>
            </a:endParaRPr>
          </a:p>
        </p:txBody>
      </p:sp>
      <p:sp>
        <p:nvSpPr>
          <p:cNvPr id="7" name="Text Box 6"/>
          <p:cNvSpPr txBox="1">
            <a:spLocks noChangeArrowheads="1"/>
          </p:cNvSpPr>
          <p:nvPr/>
        </p:nvSpPr>
        <p:spPr bwMode="auto">
          <a:xfrm>
            <a:off x="4267201" y="4953000"/>
            <a:ext cx="587486" cy="461665"/>
          </a:xfrm>
          <a:prstGeom prst="rect">
            <a:avLst/>
          </a:prstGeom>
          <a:noFill/>
          <a:ln w="9525">
            <a:noFill/>
            <a:miter lim="800000"/>
            <a:headEnd/>
            <a:tailEnd/>
          </a:ln>
        </p:spPr>
        <p:txBody>
          <a:bodyPr wrap="square">
            <a:spAutoFit/>
          </a:bodyPr>
          <a:lstStyle/>
          <a:p>
            <a:r>
              <a:rPr lang="en-US" sz="2400">
                <a:latin typeface="Calibri" pitchFamily="34" charset="0"/>
              </a:rPr>
              <a:t>int</a:t>
            </a:r>
            <a:endParaRPr lang="en-US" altLang="en-US" sz="2400">
              <a:latin typeface="Calibri" pitchFamily="34" charset="0"/>
            </a:endParaRPr>
          </a:p>
        </p:txBody>
      </p:sp>
      <p:sp>
        <p:nvSpPr>
          <p:cNvPr id="8" name="Text Box 7"/>
          <p:cNvSpPr txBox="1">
            <a:spLocks noChangeArrowheads="1"/>
          </p:cNvSpPr>
          <p:nvPr/>
        </p:nvSpPr>
        <p:spPr bwMode="auto">
          <a:xfrm>
            <a:off x="4114800" y="5791200"/>
            <a:ext cx="762000" cy="461665"/>
          </a:xfrm>
          <a:prstGeom prst="rect">
            <a:avLst/>
          </a:prstGeom>
          <a:noFill/>
          <a:ln w="9525">
            <a:noFill/>
            <a:miter lim="800000"/>
            <a:headEnd/>
            <a:tailEnd/>
          </a:ln>
        </p:spPr>
        <p:txBody>
          <a:bodyPr wrap="square">
            <a:spAutoFit/>
          </a:bodyPr>
          <a:lstStyle/>
          <a:p>
            <a:r>
              <a:rPr lang="en-US" sz="2400" dirty="0">
                <a:latin typeface="Calibri" pitchFamily="34" charset="0"/>
              </a:rPr>
              <a:t>long</a:t>
            </a:r>
            <a:endParaRPr lang="en-US" altLang="en-US" sz="2400" dirty="0">
              <a:latin typeface="Calibri" pitchFamily="34" charset="0"/>
            </a:endParaRPr>
          </a:p>
        </p:txBody>
      </p:sp>
      <p:sp>
        <p:nvSpPr>
          <p:cNvPr id="9" name="Text Box 13"/>
          <p:cNvSpPr txBox="1">
            <a:spLocks noChangeArrowheads="1"/>
          </p:cNvSpPr>
          <p:nvPr/>
        </p:nvSpPr>
        <p:spPr bwMode="auto">
          <a:xfrm>
            <a:off x="7010400" y="4953000"/>
            <a:ext cx="852587" cy="461665"/>
          </a:xfrm>
          <a:prstGeom prst="rect">
            <a:avLst/>
          </a:prstGeom>
          <a:noFill/>
          <a:ln w="9525">
            <a:noFill/>
            <a:miter lim="800000"/>
            <a:headEnd/>
            <a:tailEnd/>
          </a:ln>
        </p:spPr>
        <p:txBody>
          <a:bodyPr wrap="square">
            <a:spAutoFit/>
          </a:bodyPr>
          <a:lstStyle/>
          <a:p>
            <a:r>
              <a:rPr lang="en-US" sz="2400">
                <a:latin typeface="Calibri" pitchFamily="34" charset="0"/>
              </a:rPr>
              <a:t>float</a:t>
            </a:r>
            <a:endParaRPr lang="en-US" altLang="en-US" sz="2400">
              <a:latin typeface="Calibri" pitchFamily="34" charset="0"/>
            </a:endParaRPr>
          </a:p>
        </p:txBody>
      </p:sp>
      <p:sp>
        <p:nvSpPr>
          <p:cNvPr id="10" name="Text Box 14"/>
          <p:cNvSpPr txBox="1">
            <a:spLocks noChangeArrowheads="1"/>
          </p:cNvSpPr>
          <p:nvPr/>
        </p:nvSpPr>
        <p:spPr bwMode="auto">
          <a:xfrm>
            <a:off x="6934200" y="5791200"/>
            <a:ext cx="1066800" cy="461665"/>
          </a:xfrm>
          <a:prstGeom prst="rect">
            <a:avLst/>
          </a:prstGeom>
          <a:noFill/>
          <a:ln w="9525">
            <a:noFill/>
            <a:miter lim="800000"/>
            <a:headEnd/>
            <a:tailEnd/>
          </a:ln>
        </p:spPr>
        <p:txBody>
          <a:bodyPr wrap="square">
            <a:spAutoFit/>
          </a:bodyPr>
          <a:lstStyle/>
          <a:p>
            <a:r>
              <a:rPr lang="en-US" sz="2400" dirty="0">
                <a:latin typeface="Calibri" pitchFamily="34" charset="0"/>
              </a:rPr>
              <a:t>double</a:t>
            </a:r>
            <a:endParaRPr lang="en-US" altLang="en-US" sz="2400" dirty="0">
              <a:latin typeface="Calibri" pitchFamily="34" charset="0"/>
            </a:endParaRPr>
          </a:p>
        </p:txBody>
      </p:sp>
      <p:sp>
        <p:nvSpPr>
          <p:cNvPr id="11" name="Arrow 224"/>
          <p:cNvSpPr>
            <a:spLocks noChangeShapeType="1"/>
          </p:cNvSpPr>
          <p:nvPr/>
        </p:nvSpPr>
        <p:spPr bwMode="auto">
          <a:xfrm>
            <a:off x="4450080" y="3657600"/>
            <a:ext cx="45719" cy="533400"/>
          </a:xfrm>
          <a:prstGeom prst="line">
            <a:avLst/>
          </a:prstGeom>
          <a:noFill/>
          <a:ln w="9525">
            <a:solidFill>
              <a:schemeClr val="tx1"/>
            </a:solidFill>
            <a:round/>
            <a:headEnd/>
            <a:tailEnd type="triangle" w="med" len="med"/>
          </a:ln>
        </p:spPr>
        <p:txBody>
          <a:bodyPr/>
          <a:lstStyle/>
          <a:p>
            <a:endParaRPr lang="en-US"/>
          </a:p>
        </p:txBody>
      </p:sp>
      <p:sp>
        <p:nvSpPr>
          <p:cNvPr id="12" name="Arrow 224"/>
          <p:cNvSpPr>
            <a:spLocks noChangeShapeType="1"/>
          </p:cNvSpPr>
          <p:nvPr/>
        </p:nvSpPr>
        <p:spPr bwMode="auto">
          <a:xfrm>
            <a:off x="4495799" y="4419600"/>
            <a:ext cx="45719" cy="387350"/>
          </a:xfrm>
          <a:prstGeom prst="line">
            <a:avLst/>
          </a:prstGeom>
          <a:noFill/>
          <a:ln w="9525">
            <a:solidFill>
              <a:schemeClr val="tx1"/>
            </a:solidFill>
            <a:round/>
            <a:headEnd/>
            <a:tailEnd type="triangle" w="med" len="med"/>
          </a:ln>
        </p:spPr>
        <p:txBody>
          <a:bodyPr/>
          <a:lstStyle/>
          <a:p>
            <a:endParaRPr lang="en-US"/>
          </a:p>
        </p:txBody>
      </p:sp>
      <p:sp>
        <p:nvSpPr>
          <p:cNvPr id="13" name="Arrow 224"/>
          <p:cNvSpPr>
            <a:spLocks noChangeShapeType="1"/>
          </p:cNvSpPr>
          <p:nvPr/>
        </p:nvSpPr>
        <p:spPr bwMode="auto">
          <a:xfrm flipH="1">
            <a:off x="4495799" y="5410200"/>
            <a:ext cx="45719" cy="533400"/>
          </a:xfrm>
          <a:prstGeom prst="line">
            <a:avLst/>
          </a:prstGeom>
          <a:noFill/>
          <a:ln w="9525">
            <a:solidFill>
              <a:schemeClr val="tx1"/>
            </a:solidFill>
            <a:round/>
            <a:headEnd/>
            <a:tailEnd type="triangle" w="med" len="med"/>
          </a:ln>
        </p:spPr>
        <p:txBody>
          <a:bodyPr/>
          <a:lstStyle/>
          <a:p>
            <a:endParaRPr lang="en-US"/>
          </a:p>
        </p:txBody>
      </p:sp>
      <p:sp>
        <p:nvSpPr>
          <p:cNvPr id="14" name="Arrow 233"/>
          <p:cNvSpPr>
            <a:spLocks noChangeShapeType="1"/>
          </p:cNvSpPr>
          <p:nvPr/>
        </p:nvSpPr>
        <p:spPr bwMode="auto">
          <a:xfrm>
            <a:off x="4876800" y="5181600"/>
            <a:ext cx="1747804" cy="1588"/>
          </a:xfrm>
          <a:prstGeom prst="line">
            <a:avLst/>
          </a:prstGeom>
          <a:noFill/>
          <a:ln w="9525">
            <a:solidFill>
              <a:schemeClr val="tx1"/>
            </a:solidFill>
            <a:round/>
            <a:headEnd/>
            <a:tailEnd type="triangle" w="med" len="med"/>
          </a:ln>
        </p:spPr>
        <p:txBody>
          <a:bodyPr/>
          <a:lstStyle/>
          <a:p>
            <a:endParaRPr lang="en-US"/>
          </a:p>
        </p:txBody>
      </p:sp>
      <p:sp>
        <p:nvSpPr>
          <p:cNvPr id="15" name="Arrow 233"/>
          <p:cNvSpPr>
            <a:spLocks noChangeShapeType="1"/>
          </p:cNvSpPr>
          <p:nvPr/>
        </p:nvSpPr>
        <p:spPr bwMode="auto">
          <a:xfrm>
            <a:off x="4876800" y="6019800"/>
            <a:ext cx="1747804" cy="1588"/>
          </a:xfrm>
          <a:prstGeom prst="line">
            <a:avLst/>
          </a:prstGeom>
          <a:noFill/>
          <a:ln w="9525">
            <a:solidFill>
              <a:schemeClr val="tx1"/>
            </a:solidFill>
            <a:round/>
            <a:headEnd/>
            <a:tailEnd type="triangle" w="med" len="med"/>
          </a:ln>
        </p:spPr>
        <p:txBody>
          <a:bodyPr/>
          <a:lstStyle/>
          <a:p>
            <a:endParaRPr lang="en-US"/>
          </a:p>
        </p:txBody>
      </p:sp>
      <p:sp>
        <p:nvSpPr>
          <p:cNvPr id="16" name="Arrow 233"/>
          <p:cNvSpPr>
            <a:spLocks noChangeShapeType="1"/>
          </p:cNvSpPr>
          <p:nvPr/>
        </p:nvSpPr>
        <p:spPr bwMode="auto">
          <a:xfrm>
            <a:off x="4724400" y="5181600"/>
            <a:ext cx="1790434" cy="685800"/>
          </a:xfrm>
          <a:prstGeom prst="line">
            <a:avLst/>
          </a:prstGeom>
          <a:noFill/>
          <a:ln w="9525">
            <a:solidFill>
              <a:schemeClr val="tx1"/>
            </a:solidFill>
            <a:round/>
            <a:headEnd/>
            <a:tailEnd type="triangle" w="med" len="med"/>
          </a:ln>
        </p:spPr>
        <p:txBody>
          <a:bodyPr/>
          <a:lstStyle/>
          <a:p>
            <a:endParaRPr lang="en-US"/>
          </a:p>
        </p:txBody>
      </p:sp>
      <p:sp>
        <p:nvSpPr>
          <p:cNvPr id="17" name="Arrow 233"/>
          <p:cNvSpPr>
            <a:spLocks noChangeShapeType="1"/>
          </p:cNvSpPr>
          <p:nvPr/>
        </p:nvSpPr>
        <p:spPr bwMode="auto">
          <a:xfrm flipV="1">
            <a:off x="4876800" y="5257800"/>
            <a:ext cx="1790434" cy="762000"/>
          </a:xfrm>
          <a:prstGeom prst="line">
            <a:avLst/>
          </a:prstGeom>
          <a:noFill/>
          <a:ln w="9525">
            <a:solidFill>
              <a:schemeClr val="tx1"/>
            </a:solidFill>
            <a:round/>
            <a:headEnd/>
            <a:tailEnd type="triangle" w="med" len="med"/>
          </a:ln>
        </p:spPr>
        <p:txBody>
          <a:bodyPr/>
          <a:lstStyle/>
          <a:p>
            <a:endParaRPr lang="en-US"/>
          </a:p>
        </p:txBody>
      </p:sp>
      <p:sp>
        <p:nvSpPr>
          <p:cNvPr id="18" name="Arrow 237"/>
          <p:cNvSpPr>
            <a:spLocks noChangeShapeType="1"/>
          </p:cNvSpPr>
          <p:nvPr/>
        </p:nvSpPr>
        <p:spPr bwMode="auto">
          <a:xfrm flipH="1">
            <a:off x="7315200" y="5334000"/>
            <a:ext cx="45719" cy="536575"/>
          </a:xfrm>
          <a:prstGeom prst="line">
            <a:avLst/>
          </a:prstGeom>
          <a:noFill/>
          <a:ln w="9525">
            <a:solidFill>
              <a:schemeClr val="tx1"/>
            </a:solidFill>
            <a:round/>
            <a:headEnd/>
            <a:tailEnd type="triangle" w="med" len="med"/>
          </a:ln>
        </p:spPr>
        <p:txBody>
          <a:bodyPr/>
          <a:lstStyle/>
          <a:p>
            <a:endParaRPr lang="en-US"/>
          </a:p>
        </p:txBody>
      </p:sp>
      <p:sp>
        <p:nvSpPr>
          <p:cNvPr id="19" name="Text Box 11"/>
          <p:cNvSpPr txBox="1">
            <a:spLocks noChangeArrowheads="1"/>
          </p:cNvSpPr>
          <p:nvPr/>
        </p:nvSpPr>
        <p:spPr bwMode="auto">
          <a:xfrm>
            <a:off x="2133600" y="4953000"/>
            <a:ext cx="918929" cy="461665"/>
          </a:xfrm>
          <a:prstGeom prst="rect">
            <a:avLst/>
          </a:prstGeom>
          <a:noFill/>
          <a:ln w="9525">
            <a:noFill/>
            <a:miter lim="800000"/>
            <a:headEnd/>
            <a:tailEnd/>
          </a:ln>
        </p:spPr>
        <p:txBody>
          <a:bodyPr wrap="square">
            <a:spAutoFit/>
          </a:bodyPr>
          <a:lstStyle/>
          <a:p>
            <a:r>
              <a:rPr lang="en-US" sz="2400" dirty="0">
                <a:latin typeface="Calibri" pitchFamily="34" charset="0"/>
              </a:rPr>
              <a:t>char</a:t>
            </a:r>
            <a:endParaRPr lang="en-US" altLang="en-US" sz="2400" dirty="0">
              <a:latin typeface="Calibri" pitchFamily="34" charset="0"/>
            </a:endParaRPr>
          </a:p>
        </p:txBody>
      </p:sp>
      <p:sp>
        <p:nvSpPr>
          <p:cNvPr id="20" name="Arrow 230"/>
          <p:cNvSpPr>
            <a:spLocks noChangeShapeType="1"/>
          </p:cNvSpPr>
          <p:nvPr/>
        </p:nvSpPr>
        <p:spPr bwMode="auto">
          <a:xfrm>
            <a:off x="3124201" y="5181600"/>
            <a:ext cx="951168" cy="1588"/>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
          <p:cNvSpPr txBox="1">
            <a:spLocks noChangeArrowheads="1"/>
          </p:cNvSpPr>
          <p:nvPr/>
        </p:nvSpPr>
        <p:spPr bwMode="auto">
          <a:xfrm>
            <a:off x="1060450" y="2278063"/>
            <a:ext cx="7183438" cy="633412"/>
          </a:xfrm>
          <a:prstGeom prst="rect">
            <a:avLst/>
          </a:prstGeom>
          <a:noFill/>
          <a:ln w="9525">
            <a:noFill/>
            <a:miter lim="800000"/>
            <a:headEnd/>
            <a:tailEnd/>
          </a:ln>
        </p:spPr>
        <p:txBody>
          <a:bodyPr lIns="90000" tIns="45000" rIns="90000" bIns="45000"/>
          <a:lstStyle/>
          <a:p>
            <a:pPr algn="ctr">
              <a:lnSpc>
                <a:spcPct val="102000"/>
              </a:lnSpc>
              <a:tabLst>
                <a:tab pos="723900" algn="l"/>
                <a:tab pos="1447800" algn="l"/>
                <a:tab pos="2171700" algn="l"/>
                <a:tab pos="2895600" algn="l"/>
                <a:tab pos="3619500" algn="l"/>
                <a:tab pos="4343400" algn="l"/>
                <a:tab pos="5067300" algn="l"/>
                <a:tab pos="5791200" algn="l"/>
                <a:tab pos="6515100" algn="l"/>
              </a:tabLst>
            </a:pPr>
            <a:r>
              <a:rPr lang="en-IN" altLang="en-US" sz="3500" b="1" cap="all" dirty="0">
                <a:solidFill>
                  <a:srgbClr val="0084D1"/>
                </a:solidFill>
                <a:latin typeface="Calibri" pitchFamily="34" charset="0"/>
              </a:rPr>
              <a:t>JAVA Fundamentals</a:t>
            </a:r>
          </a:p>
        </p:txBody>
      </p:sp>
      <p:sp>
        <p:nvSpPr>
          <p:cNvPr id="8" name="Text Box 2"/>
          <p:cNvSpPr txBox="1">
            <a:spLocks noChangeArrowheads="1"/>
          </p:cNvSpPr>
          <p:nvPr/>
        </p:nvSpPr>
        <p:spPr bwMode="auto">
          <a:xfrm>
            <a:off x="1060450" y="2909888"/>
            <a:ext cx="5564188" cy="712787"/>
          </a:xfrm>
          <a:prstGeom prst="rect">
            <a:avLst/>
          </a:prstGeom>
          <a:noFill/>
          <a:ln w="9525">
            <a:noFill/>
            <a:miter lim="800000"/>
            <a:headEnd/>
            <a:tailEnd/>
          </a:ln>
        </p:spPr>
        <p:txBody>
          <a:bodyPr lIns="90000" tIns="45000" rIns="90000" bIns="45000"/>
          <a:lstStyle/>
          <a:p>
            <a:pPr>
              <a:lnSpc>
                <a:spcPct val="102000"/>
              </a:lnSpc>
              <a:tabLst>
                <a:tab pos="723900" algn="l"/>
                <a:tab pos="1447800" algn="l"/>
                <a:tab pos="2171700" algn="l"/>
                <a:tab pos="2895600" algn="l"/>
                <a:tab pos="3619500" algn="l"/>
                <a:tab pos="4343400" algn="l"/>
                <a:tab pos="5067300" algn="l"/>
              </a:tabLst>
            </a:pPr>
            <a:endParaRPr lang="en-IN" altLang="en-US" sz="2000">
              <a:solidFill>
                <a:srgbClr val="000000"/>
              </a:solidFill>
              <a:latin typeface="Calibri" pitchFamily="34" charset="0"/>
            </a:endParaRPr>
          </a:p>
        </p:txBody>
      </p:sp>
      <p:sp>
        <p:nvSpPr>
          <p:cNvPr id="9" name="Text Box 4"/>
          <p:cNvSpPr txBox="1">
            <a:spLocks noChangeArrowheads="1"/>
          </p:cNvSpPr>
          <p:nvPr/>
        </p:nvSpPr>
        <p:spPr bwMode="auto">
          <a:xfrm>
            <a:off x="4419600" y="3124201"/>
            <a:ext cx="2209800" cy="533400"/>
          </a:xfrm>
          <a:prstGeom prst="rect">
            <a:avLst/>
          </a:prstGeom>
          <a:noFill/>
          <a:ln w="9525">
            <a:noFill/>
            <a:miter lim="800000"/>
            <a:headEnd/>
            <a:tailEnd/>
          </a:ln>
        </p:spPr>
        <p:txBody>
          <a:bodyPr lIns="90000" tIns="60876" rIns="90000" bIns="45000"/>
          <a:lstStyle/>
          <a:p>
            <a:pPr algn="r">
              <a:tabLst>
                <a:tab pos="723900" algn="l"/>
                <a:tab pos="1447800" algn="l"/>
                <a:tab pos="2171700" algn="l"/>
                <a:tab pos="2895600" algn="l"/>
                <a:tab pos="3619500" algn="l"/>
                <a:tab pos="4343400" algn="l"/>
                <a:tab pos="5067300" algn="l"/>
              </a:tabLst>
            </a:pPr>
            <a:r>
              <a:rPr lang="en-IN" altLang="en-US" sz="3200" b="1" dirty="0">
                <a:solidFill>
                  <a:srgbClr val="C00000"/>
                </a:solidFill>
              </a:rPr>
              <a:t>BHUSHAN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219200"/>
            <a:ext cx="9004133"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OVERRIDING</a:t>
            </a:r>
            <a:endPar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143000" y="2819400"/>
            <a:ext cx="7620000" cy="3505200"/>
          </a:xfrm>
          <a:prstGeom prst="rect">
            <a:avLst/>
          </a:prstGeom>
        </p:spPr>
        <p:txBody>
          <a:bodyPr/>
          <a:lstStyle/>
          <a:p>
            <a:pPr algn="just">
              <a:buFont typeface="Wingdings" pitchFamily="2" charset="2"/>
              <a:buChar char="Ø"/>
              <a:defRPr/>
            </a:pPr>
            <a:r>
              <a:rPr lang="en-US" altLang="en-US" sz="2000" dirty="0" smtClean="0">
                <a:latin typeface="Calibri" pitchFamily="34" charset="0"/>
              </a:rPr>
              <a:t>If subclass (child class) has the same method as declared in the parent class, it is known as method overriding. </a:t>
            </a:r>
          </a:p>
          <a:p>
            <a:pPr>
              <a:defRPr/>
            </a:pPr>
            <a:endParaRPr lang="en-US" altLang="en-US" sz="2400" dirty="0" smtClean="0">
              <a:latin typeface="Calibri" pitchFamily="34" charset="0"/>
            </a:endParaRPr>
          </a:p>
          <a:p>
            <a:pPr>
              <a:buNone/>
              <a:defRPr/>
            </a:pPr>
            <a:r>
              <a:rPr lang="en-US" sz="2400" b="1" u="sng" dirty="0" smtClean="0">
                <a:solidFill>
                  <a:srgbClr val="7030A0"/>
                </a:solidFill>
                <a:latin typeface="Calibri" pitchFamily="34" charset="0"/>
              </a:rPr>
              <a:t>ADVANTAGES:</a:t>
            </a:r>
          </a:p>
          <a:p>
            <a:pPr>
              <a:buNone/>
              <a:defRPr/>
            </a:pPr>
            <a:endParaRPr lang="en-US" sz="2400" b="1" u="sng" dirty="0" smtClean="0">
              <a:solidFill>
                <a:srgbClr val="7030A0"/>
              </a:solidFill>
              <a:latin typeface="Calibri" pitchFamily="34" charset="0"/>
            </a:endParaRPr>
          </a:p>
          <a:p>
            <a:pPr lvl="1" algn="just">
              <a:buFont typeface="Wingdings" pitchFamily="2" charset="2"/>
              <a:buChar char="Ø"/>
              <a:defRPr/>
            </a:pPr>
            <a:r>
              <a:rPr lang="en-US" altLang="en-US" sz="2000" dirty="0" smtClean="0">
                <a:latin typeface="Calibri" pitchFamily="34" charset="0"/>
              </a:rPr>
              <a:t>Method Overriding is used to provide specific implementation of a method that is already provided by its super class.</a:t>
            </a:r>
          </a:p>
          <a:p>
            <a:pPr lvl="1" algn="just">
              <a:buFont typeface="Wingdings" pitchFamily="2" charset="2"/>
              <a:buChar char="Ø"/>
              <a:defRPr/>
            </a:pPr>
            <a:r>
              <a:rPr lang="en-US" altLang="en-US" sz="2000" dirty="0" smtClean="0">
                <a:latin typeface="Calibri" pitchFamily="34" charset="0"/>
              </a:rPr>
              <a:t>Method Overriding is used for Runtime Polymorphism</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219200"/>
            <a:ext cx="9004133"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OVERRIDING</a:t>
            </a:r>
            <a:endPar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143000" y="2057400"/>
            <a:ext cx="7772400" cy="4419600"/>
          </a:xfrm>
          <a:prstGeom prst="rect">
            <a:avLst/>
          </a:prstGeom>
        </p:spPr>
        <p:txBody>
          <a:bodyPr/>
          <a:lstStyle/>
          <a:p>
            <a:pPr>
              <a:buFont typeface="Times New Roman" pitchFamily="18" charset="0"/>
              <a:buNone/>
              <a:defRPr/>
            </a:pPr>
            <a:r>
              <a:rPr lang="en-US" sz="2400" b="1" u="sng" dirty="0" smtClean="0">
                <a:solidFill>
                  <a:srgbClr val="0070C0"/>
                </a:solidFill>
                <a:latin typeface="Calibri" pitchFamily="34" charset="0"/>
              </a:rPr>
              <a:t>RULES:</a:t>
            </a:r>
          </a:p>
          <a:p>
            <a:pPr>
              <a:buFont typeface="Times New Roman" pitchFamily="18" charset="0"/>
              <a:buNone/>
              <a:defRPr/>
            </a:pPr>
            <a:endParaRPr lang="en-US" sz="2400" b="1" u="sng" dirty="0" smtClean="0">
              <a:solidFill>
                <a:srgbClr val="0070C0"/>
              </a:solidFill>
              <a:latin typeface="Calibri" pitchFamily="34" charset="0"/>
            </a:endParaRPr>
          </a:p>
          <a:p>
            <a:pPr algn="just">
              <a:buFont typeface="Wingdings" pitchFamily="2" charset="2"/>
              <a:buChar char="Ø"/>
              <a:defRPr/>
            </a:pPr>
            <a:r>
              <a:rPr lang="en-US" sz="2000" dirty="0" smtClean="0">
                <a:latin typeface="Calibri" pitchFamily="34" charset="0"/>
              </a:rPr>
              <a:t>1. Method signature must be matched.</a:t>
            </a:r>
          </a:p>
          <a:p>
            <a:pPr algn="just">
              <a:buFont typeface="Wingdings" pitchFamily="2" charset="2"/>
              <a:buChar char="Ø"/>
              <a:defRPr/>
            </a:pPr>
            <a:r>
              <a:rPr lang="en-US" sz="2000" dirty="0" smtClean="0">
                <a:latin typeface="Calibri" pitchFamily="34" charset="0"/>
              </a:rPr>
              <a:t>2. until java 1.4 return type also must be matched. But from 1.5 onwards its co-variant return types are allowed i.e. child methods return type can also be its child class.</a:t>
            </a:r>
          </a:p>
          <a:p>
            <a:pPr algn="just">
              <a:buFont typeface="Wingdings" pitchFamily="2" charset="2"/>
              <a:buChar char="Ø"/>
              <a:defRPr/>
            </a:pPr>
            <a:r>
              <a:rPr lang="en-US" sz="2000" dirty="0" smtClean="0">
                <a:latin typeface="Calibri" pitchFamily="34" charset="0"/>
              </a:rPr>
              <a:t>3. We cant override parent class final method.</a:t>
            </a:r>
          </a:p>
          <a:p>
            <a:pPr algn="just">
              <a:buFont typeface="Wingdings" pitchFamily="2" charset="2"/>
              <a:buChar char="Ø"/>
              <a:defRPr/>
            </a:pPr>
            <a:r>
              <a:rPr lang="en-US" sz="2000" dirty="0" smtClean="0">
                <a:latin typeface="Calibri" pitchFamily="34" charset="0"/>
              </a:rPr>
              <a:t>4. Private methods are not visible in subclass, hence overriding concept is not applicable for private methods.</a:t>
            </a:r>
          </a:p>
          <a:p>
            <a:pPr algn="just">
              <a:buFont typeface="Wingdings" pitchFamily="2" charset="2"/>
              <a:buChar char="Ø"/>
              <a:defRPr/>
            </a:pPr>
            <a:r>
              <a:rPr lang="en-US" sz="2000" dirty="0" smtClean="0">
                <a:latin typeface="Calibri" pitchFamily="34" charset="0"/>
              </a:rPr>
              <a:t>5. While overriding we cant decrease scope of the modifier but we can increase.</a:t>
            </a:r>
            <a:endParaRPr lang="en-US" altLang="en-US" sz="20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600200"/>
            <a:ext cx="9144000" cy="1447800"/>
          </a:xfrm>
          <a:prstGeom prst="rect">
            <a:avLst/>
          </a:prstGeom>
        </p:spPr>
        <p:txBody>
          <a:bodyPr/>
          <a:lstStyle/>
          <a:p>
            <a:pPr lvl="0" algn="ctr">
              <a:spcBef>
                <a:spcPct val="0"/>
              </a:spcBef>
              <a:defRPr/>
            </a:pPr>
            <a:r>
              <a:rPr lang="en-US" sz="3200" b="1" dirty="0" smtClean="0">
                <a:solidFill>
                  <a:srgbClr val="C00000"/>
                </a:solidFill>
                <a:latin typeface="Calibri" pitchFamily="34" charset="0"/>
              </a:rPr>
              <a:t>OVERRIDING</a:t>
            </a:r>
            <a:endParaRPr lang="en-US" altLang="en-US" sz="3200" b="1" dirty="0" smtClean="0">
              <a:solidFill>
                <a:srgbClr val="C00000"/>
              </a:solidFill>
              <a:latin typeface="Calibri" pitchFamily="34" charset="0"/>
            </a:endParaRPr>
          </a:p>
        </p:txBody>
      </p:sp>
      <p:sp>
        <p:nvSpPr>
          <p:cNvPr id="4" name="Text Box 4"/>
          <p:cNvSpPr txBox="1">
            <a:spLocks noChangeArrowheads="1"/>
          </p:cNvSpPr>
          <p:nvPr/>
        </p:nvSpPr>
        <p:spPr bwMode="auto">
          <a:xfrm>
            <a:off x="1143000" y="3581400"/>
            <a:ext cx="1134734" cy="461665"/>
          </a:xfrm>
          <a:prstGeom prst="rect">
            <a:avLst/>
          </a:prstGeom>
          <a:noFill/>
          <a:ln w="9525">
            <a:noFill/>
            <a:miter lim="800000"/>
            <a:headEnd/>
            <a:tailEnd/>
          </a:ln>
        </p:spPr>
        <p:txBody>
          <a:bodyPr wrap="square">
            <a:spAutoFit/>
          </a:bodyPr>
          <a:lstStyle/>
          <a:p>
            <a:r>
              <a:rPr lang="en-US" sz="2400" b="1" dirty="0">
                <a:solidFill>
                  <a:srgbClr val="00B050"/>
                </a:solidFill>
                <a:latin typeface="Calibri" pitchFamily="34" charset="0"/>
              </a:rPr>
              <a:t>public</a:t>
            </a:r>
            <a:endParaRPr lang="en-US" altLang="en-US" sz="2400" b="1" dirty="0">
              <a:solidFill>
                <a:srgbClr val="00B050"/>
              </a:solidFill>
              <a:latin typeface="Calibri" pitchFamily="34" charset="0"/>
            </a:endParaRPr>
          </a:p>
        </p:txBody>
      </p:sp>
      <p:sp>
        <p:nvSpPr>
          <p:cNvPr id="5" name="Text Box 7"/>
          <p:cNvSpPr txBox="1">
            <a:spLocks noChangeArrowheads="1"/>
          </p:cNvSpPr>
          <p:nvPr/>
        </p:nvSpPr>
        <p:spPr bwMode="auto">
          <a:xfrm>
            <a:off x="2819399" y="3505200"/>
            <a:ext cx="1447801" cy="461665"/>
          </a:xfrm>
          <a:prstGeom prst="rect">
            <a:avLst/>
          </a:prstGeom>
          <a:noFill/>
          <a:ln w="9525">
            <a:noFill/>
            <a:miter lim="800000"/>
            <a:headEnd/>
            <a:tailEnd/>
          </a:ln>
        </p:spPr>
        <p:txBody>
          <a:bodyPr wrap="square">
            <a:spAutoFit/>
          </a:bodyPr>
          <a:lstStyle/>
          <a:p>
            <a:r>
              <a:rPr lang="en-US" sz="2400" b="1" dirty="0">
                <a:solidFill>
                  <a:srgbClr val="00B050"/>
                </a:solidFill>
                <a:latin typeface="Calibri" pitchFamily="34" charset="0"/>
              </a:rPr>
              <a:t>protected</a:t>
            </a:r>
            <a:endParaRPr lang="en-US" altLang="en-US" sz="2400" b="1" dirty="0">
              <a:solidFill>
                <a:srgbClr val="00B050"/>
              </a:solidFill>
              <a:latin typeface="Calibri" pitchFamily="34" charset="0"/>
            </a:endParaRPr>
          </a:p>
        </p:txBody>
      </p:sp>
      <p:sp>
        <p:nvSpPr>
          <p:cNvPr id="6" name="Text Box 10"/>
          <p:cNvSpPr txBox="1">
            <a:spLocks noChangeArrowheads="1"/>
          </p:cNvSpPr>
          <p:nvPr/>
        </p:nvSpPr>
        <p:spPr bwMode="auto">
          <a:xfrm>
            <a:off x="5334000" y="3581400"/>
            <a:ext cx="1200661" cy="461665"/>
          </a:xfrm>
          <a:prstGeom prst="rect">
            <a:avLst/>
          </a:prstGeom>
          <a:noFill/>
          <a:ln w="9525">
            <a:noFill/>
            <a:miter lim="800000"/>
            <a:headEnd/>
            <a:tailEnd/>
          </a:ln>
        </p:spPr>
        <p:txBody>
          <a:bodyPr wrap="square">
            <a:spAutoFit/>
          </a:bodyPr>
          <a:lstStyle/>
          <a:p>
            <a:r>
              <a:rPr lang="en-US" sz="2400" b="1" dirty="0">
                <a:solidFill>
                  <a:srgbClr val="00B050"/>
                </a:solidFill>
                <a:latin typeface="Calibri" pitchFamily="34" charset="0"/>
              </a:rPr>
              <a:t>default</a:t>
            </a:r>
            <a:endParaRPr lang="en-US" altLang="en-US" sz="2400" b="1" dirty="0">
              <a:solidFill>
                <a:srgbClr val="00B050"/>
              </a:solidFill>
              <a:latin typeface="Calibri" pitchFamily="34" charset="0"/>
            </a:endParaRPr>
          </a:p>
        </p:txBody>
      </p:sp>
      <p:sp>
        <p:nvSpPr>
          <p:cNvPr id="7" name="Text Box 13"/>
          <p:cNvSpPr txBox="1">
            <a:spLocks noChangeArrowheads="1"/>
          </p:cNvSpPr>
          <p:nvPr/>
        </p:nvSpPr>
        <p:spPr bwMode="auto">
          <a:xfrm>
            <a:off x="7467599" y="3581400"/>
            <a:ext cx="1079188" cy="461665"/>
          </a:xfrm>
          <a:prstGeom prst="rect">
            <a:avLst/>
          </a:prstGeom>
          <a:noFill/>
          <a:ln w="9525">
            <a:noFill/>
            <a:miter lim="800000"/>
            <a:headEnd/>
            <a:tailEnd/>
          </a:ln>
        </p:spPr>
        <p:txBody>
          <a:bodyPr wrap="square">
            <a:spAutoFit/>
          </a:bodyPr>
          <a:lstStyle/>
          <a:p>
            <a:r>
              <a:rPr lang="en-US" sz="2400" b="1" dirty="0">
                <a:solidFill>
                  <a:srgbClr val="00B050"/>
                </a:solidFill>
                <a:latin typeface="Calibri" pitchFamily="34" charset="0"/>
              </a:rPr>
              <a:t>private</a:t>
            </a:r>
            <a:endParaRPr lang="en-US" altLang="en-US" sz="2400" b="1" dirty="0">
              <a:solidFill>
                <a:srgbClr val="00B050"/>
              </a:solidFill>
              <a:latin typeface="Calibri" pitchFamily="34" charset="0"/>
            </a:endParaRPr>
          </a:p>
        </p:txBody>
      </p:sp>
      <p:sp>
        <p:nvSpPr>
          <p:cNvPr id="8" name="Text Box 6"/>
          <p:cNvSpPr txBox="1">
            <a:spLocks noChangeArrowheads="1"/>
          </p:cNvSpPr>
          <p:nvPr/>
        </p:nvSpPr>
        <p:spPr bwMode="auto">
          <a:xfrm>
            <a:off x="1219200" y="5334000"/>
            <a:ext cx="977661" cy="461665"/>
          </a:xfrm>
          <a:prstGeom prst="rect">
            <a:avLst/>
          </a:prstGeom>
          <a:noFill/>
          <a:ln w="9525">
            <a:noFill/>
            <a:miter lim="800000"/>
            <a:headEnd/>
            <a:tailEnd/>
          </a:ln>
        </p:spPr>
        <p:txBody>
          <a:bodyPr wrap="square">
            <a:spAutoFit/>
          </a:bodyPr>
          <a:lstStyle/>
          <a:p>
            <a:r>
              <a:rPr lang="en-US" sz="2400" b="1" dirty="0">
                <a:solidFill>
                  <a:srgbClr val="FF0000"/>
                </a:solidFill>
                <a:latin typeface="Calibri" pitchFamily="34" charset="0"/>
              </a:rPr>
              <a:t>public</a:t>
            </a:r>
            <a:endParaRPr lang="en-US" altLang="en-US" sz="2400" b="1" dirty="0">
              <a:solidFill>
                <a:srgbClr val="FF0000"/>
              </a:solidFill>
              <a:latin typeface="Calibri" pitchFamily="34" charset="0"/>
            </a:endParaRPr>
          </a:p>
        </p:txBody>
      </p:sp>
      <p:sp>
        <p:nvSpPr>
          <p:cNvPr id="9" name="Text Box 9"/>
          <p:cNvSpPr txBox="1">
            <a:spLocks noChangeArrowheads="1"/>
          </p:cNvSpPr>
          <p:nvPr/>
        </p:nvSpPr>
        <p:spPr bwMode="auto">
          <a:xfrm>
            <a:off x="2590799" y="5181601"/>
            <a:ext cx="2133601" cy="830997"/>
          </a:xfrm>
          <a:prstGeom prst="rect">
            <a:avLst/>
          </a:prstGeom>
          <a:noFill/>
          <a:ln w="9525">
            <a:noFill/>
            <a:miter lim="800000"/>
            <a:headEnd/>
            <a:tailEnd/>
          </a:ln>
        </p:spPr>
        <p:txBody>
          <a:bodyPr wrap="square">
            <a:spAutoFit/>
          </a:bodyPr>
          <a:lstStyle/>
          <a:p>
            <a:r>
              <a:rPr lang="en-US" sz="2400" b="1" dirty="0">
                <a:solidFill>
                  <a:srgbClr val="FF0000"/>
                </a:solidFill>
                <a:latin typeface="Calibri" pitchFamily="34" charset="0"/>
              </a:rPr>
              <a:t>protected/</a:t>
            </a:r>
          </a:p>
          <a:p>
            <a:r>
              <a:rPr lang="en-US" sz="2400" b="1" dirty="0">
                <a:solidFill>
                  <a:srgbClr val="FF0000"/>
                </a:solidFill>
                <a:latin typeface="Calibri" pitchFamily="34" charset="0"/>
              </a:rPr>
              <a:t>public</a:t>
            </a:r>
            <a:endParaRPr lang="en-US" altLang="en-US" sz="2400" b="1" dirty="0">
              <a:solidFill>
                <a:srgbClr val="FF0000"/>
              </a:solidFill>
              <a:latin typeface="Calibri" pitchFamily="34" charset="0"/>
            </a:endParaRPr>
          </a:p>
        </p:txBody>
      </p:sp>
      <p:sp>
        <p:nvSpPr>
          <p:cNvPr id="10" name="Text Box 11"/>
          <p:cNvSpPr txBox="1">
            <a:spLocks noChangeArrowheads="1"/>
          </p:cNvSpPr>
          <p:nvPr/>
        </p:nvSpPr>
        <p:spPr bwMode="auto">
          <a:xfrm>
            <a:off x="5029199" y="5105400"/>
            <a:ext cx="1676401" cy="1200329"/>
          </a:xfrm>
          <a:prstGeom prst="rect">
            <a:avLst/>
          </a:prstGeom>
          <a:noFill/>
          <a:ln w="9525">
            <a:noFill/>
            <a:miter lim="800000"/>
            <a:headEnd/>
            <a:tailEnd/>
          </a:ln>
        </p:spPr>
        <p:txBody>
          <a:bodyPr wrap="square">
            <a:spAutoFit/>
          </a:bodyPr>
          <a:lstStyle/>
          <a:p>
            <a:r>
              <a:rPr lang="en-US" sz="2400" b="1" dirty="0">
                <a:solidFill>
                  <a:srgbClr val="FF0000"/>
                </a:solidFill>
                <a:latin typeface="Calibri" pitchFamily="34" charset="0"/>
              </a:rPr>
              <a:t>default/</a:t>
            </a:r>
          </a:p>
          <a:p>
            <a:r>
              <a:rPr lang="en-US" sz="2400" b="1" dirty="0">
                <a:solidFill>
                  <a:srgbClr val="FF0000"/>
                </a:solidFill>
                <a:latin typeface="Calibri" pitchFamily="34" charset="0"/>
              </a:rPr>
              <a:t>protected/</a:t>
            </a:r>
          </a:p>
          <a:p>
            <a:r>
              <a:rPr lang="en-US" sz="2400" b="1" dirty="0">
                <a:solidFill>
                  <a:srgbClr val="FF0000"/>
                </a:solidFill>
                <a:latin typeface="Calibri" pitchFamily="34" charset="0"/>
              </a:rPr>
              <a:t>public</a:t>
            </a:r>
            <a:endParaRPr lang="en-US" altLang="en-US" sz="2400" b="1" dirty="0">
              <a:solidFill>
                <a:srgbClr val="FF0000"/>
              </a:solidFill>
              <a:latin typeface="Calibri" pitchFamily="34" charset="0"/>
            </a:endParaRPr>
          </a:p>
        </p:txBody>
      </p:sp>
      <p:sp>
        <p:nvSpPr>
          <p:cNvPr id="11" name="Text Box 15"/>
          <p:cNvSpPr txBox="1">
            <a:spLocks noChangeArrowheads="1"/>
          </p:cNvSpPr>
          <p:nvPr/>
        </p:nvSpPr>
        <p:spPr bwMode="auto">
          <a:xfrm>
            <a:off x="7391398" y="5257800"/>
            <a:ext cx="1752601" cy="830997"/>
          </a:xfrm>
          <a:prstGeom prst="rect">
            <a:avLst/>
          </a:prstGeom>
          <a:noFill/>
          <a:ln w="9525">
            <a:noFill/>
            <a:miter lim="800000"/>
            <a:headEnd/>
            <a:tailEnd/>
          </a:ln>
        </p:spPr>
        <p:txBody>
          <a:bodyPr wrap="square">
            <a:spAutoFit/>
          </a:bodyPr>
          <a:lstStyle/>
          <a:p>
            <a:r>
              <a:rPr lang="en-US" sz="2400" b="1" dirty="0">
                <a:solidFill>
                  <a:srgbClr val="FF0000"/>
                </a:solidFill>
                <a:latin typeface="Calibri" pitchFamily="34" charset="0"/>
              </a:rPr>
              <a:t>cant be overridden</a:t>
            </a:r>
            <a:endParaRPr lang="en-US" altLang="en-US" sz="2400" b="1" dirty="0">
              <a:solidFill>
                <a:srgbClr val="FF0000"/>
              </a:solidFill>
              <a:latin typeface="Calibri" pitchFamily="34" charset="0"/>
            </a:endParaRPr>
          </a:p>
        </p:txBody>
      </p:sp>
      <p:sp>
        <p:nvSpPr>
          <p:cNvPr id="12" name="Arrow 54"/>
          <p:cNvSpPr>
            <a:spLocks noChangeShapeType="1"/>
          </p:cNvSpPr>
          <p:nvPr/>
        </p:nvSpPr>
        <p:spPr bwMode="auto">
          <a:xfrm flipH="1">
            <a:off x="1600200" y="4191000"/>
            <a:ext cx="45719" cy="1060450"/>
          </a:xfrm>
          <a:prstGeom prst="line">
            <a:avLst/>
          </a:prstGeom>
          <a:noFill/>
          <a:ln w="9525">
            <a:solidFill>
              <a:schemeClr val="tx1"/>
            </a:solidFill>
            <a:round/>
            <a:headEnd/>
            <a:tailEnd type="triangle" w="med" len="med"/>
          </a:ln>
        </p:spPr>
        <p:txBody>
          <a:bodyPr/>
          <a:lstStyle/>
          <a:p>
            <a:endParaRPr lang="en-US"/>
          </a:p>
        </p:txBody>
      </p:sp>
      <p:sp>
        <p:nvSpPr>
          <p:cNvPr id="13" name="Arrow 54"/>
          <p:cNvSpPr>
            <a:spLocks noChangeShapeType="1"/>
          </p:cNvSpPr>
          <p:nvPr/>
        </p:nvSpPr>
        <p:spPr bwMode="auto">
          <a:xfrm flipH="1">
            <a:off x="3352798" y="4038600"/>
            <a:ext cx="45719" cy="1136650"/>
          </a:xfrm>
          <a:prstGeom prst="line">
            <a:avLst/>
          </a:prstGeom>
          <a:noFill/>
          <a:ln w="9525">
            <a:solidFill>
              <a:schemeClr val="tx1"/>
            </a:solidFill>
            <a:round/>
            <a:headEnd/>
            <a:tailEnd type="triangle" w="med" len="med"/>
          </a:ln>
        </p:spPr>
        <p:txBody>
          <a:bodyPr/>
          <a:lstStyle/>
          <a:p>
            <a:endParaRPr lang="en-US"/>
          </a:p>
        </p:txBody>
      </p:sp>
      <p:sp>
        <p:nvSpPr>
          <p:cNvPr id="14" name="Arrow 54"/>
          <p:cNvSpPr>
            <a:spLocks noChangeShapeType="1"/>
          </p:cNvSpPr>
          <p:nvPr/>
        </p:nvSpPr>
        <p:spPr bwMode="auto">
          <a:xfrm flipH="1">
            <a:off x="5638798" y="3886200"/>
            <a:ext cx="45719" cy="1136650"/>
          </a:xfrm>
          <a:prstGeom prst="line">
            <a:avLst/>
          </a:prstGeom>
          <a:noFill/>
          <a:ln w="9525">
            <a:solidFill>
              <a:schemeClr val="tx1"/>
            </a:solidFill>
            <a:round/>
            <a:headEnd/>
            <a:tailEnd type="triangle" w="med" len="med"/>
          </a:ln>
        </p:spPr>
        <p:txBody>
          <a:bodyPr/>
          <a:lstStyle/>
          <a:p>
            <a:endParaRPr lang="en-US"/>
          </a:p>
        </p:txBody>
      </p:sp>
      <p:sp>
        <p:nvSpPr>
          <p:cNvPr id="15" name="Arrow 54"/>
          <p:cNvSpPr>
            <a:spLocks noChangeShapeType="1"/>
          </p:cNvSpPr>
          <p:nvPr/>
        </p:nvSpPr>
        <p:spPr bwMode="auto">
          <a:xfrm flipH="1">
            <a:off x="8000998" y="4038600"/>
            <a:ext cx="45719" cy="113665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219200"/>
            <a:ext cx="9004133"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INTERFACE</a:t>
            </a:r>
            <a:endPar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143000" y="2133600"/>
            <a:ext cx="7772400" cy="4267200"/>
          </a:xfrm>
          <a:prstGeom prst="rect">
            <a:avLst/>
          </a:prstGeom>
        </p:spPr>
        <p:txBody>
          <a:bodyPr/>
          <a:lstStyle/>
          <a:p>
            <a:pPr algn="just">
              <a:lnSpc>
                <a:spcPct val="80000"/>
              </a:lnSpc>
              <a:buFont typeface="Wingdings" pitchFamily="2" charset="2"/>
              <a:buChar char="Ø"/>
              <a:defRPr/>
            </a:pPr>
            <a:r>
              <a:rPr lang="en-US" sz="2000" dirty="0" smtClean="0">
                <a:latin typeface="Calibri" pitchFamily="34" charset="0"/>
              </a:rPr>
              <a:t>If we don't know anything about the implementation, just we have requirement specification then we should go for interface.</a:t>
            </a:r>
          </a:p>
          <a:p>
            <a:pPr algn="just">
              <a:lnSpc>
                <a:spcPct val="80000"/>
              </a:lnSpc>
              <a:buFont typeface="Wingdings" pitchFamily="2" charset="2"/>
              <a:buChar char="Ø"/>
              <a:defRPr/>
            </a:pPr>
            <a:endParaRPr lang="en-US" altLang="en-US" sz="2000" dirty="0" smtClean="0">
              <a:latin typeface="Calibri" pitchFamily="34" charset="0"/>
            </a:endParaRPr>
          </a:p>
          <a:p>
            <a:pPr algn="just">
              <a:lnSpc>
                <a:spcPct val="80000"/>
              </a:lnSpc>
              <a:buFont typeface="Wingdings" pitchFamily="2" charset="2"/>
              <a:buChar char="Ø"/>
              <a:defRPr/>
            </a:pPr>
            <a:r>
              <a:rPr lang="en-US" altLang="en-US" sz="2000" dirty="0" smtClean="0">
                <a:latin typeface="Calibri" pitchFamily="34" charset="0"/>
              </a:rPr>
              <a:t>As you've already learned, objects define their interaction with the outside world through the methods that they expose. Methods form the object's interface with the outside world</a:t>
            </a:r>
            <a:r>
              <a:rPr lang="en-US" sz="2000" dirty="0" smtClean="0">
                <a:latin typeface="Calibri" pitchFamily="34" charset="0"/>
              </a:rPr>
              <a:t>.</a:t>
            </a:r>
          </a:p>
          <a:p>
            <a:pPr lvl="1">
              <a:lnSpc>
                <a:spcPct val="80000"/>
              </a:lnSpc>
              <a:buNone/>
              <a:defRPr/>
            </a:pPr>
            <a:r>
              <a:rPr lang="en-US" sz="2400" b="1" u="sng" dirty="0" smtClean="0">
                <a:solidFill>
                  <a:srgbClr val="FF33CC"/>
                </a:solidFill>
                <a:latin typeface="Calibri" pitchFamily="34" charset="0"/>
              </a:rPr>
              <a:t>EXAMPLE: </a:t>
            </a:r>
          </a:p>
          <a:p>
            <a:pPr lvl="1">
              <a:lnSpc>
                <a:spcPct val="80000"/>
              </a:lnSpc>
              <a:buNone/>
              <a:defRPr/>
            </a:pPr>
            <a:r>
              <a:rPr lang="en-US" sz="2400" dirty="0" smtClean="0">
                <a:latin typeface="Calibri" pitchFamily="34" charset="0"/>
              </a:rPr>
              <a:t>	</a:t>
            </a:r>
            <a:r>
              <a:rPr lang="en-US" sz="2000" dirty="0" smtClean="0">
                <a:latin typeface="Calibri" pitchFamily="34" charset="0"/>
              </a:rPr>
              <a:t>Remote control buttons	</a:t>
            </a:r>
          </a:p>
          <a:p>
            <a:pPr>
              <a:lnSpc>
                <a:spcPct val="80000"/>
              </a:lnSpc>
              <a:buNone/>
              <a:defRPr/>
            </a:pPr>
            <a:endParaRPr lang="en-US" sz="2400" dirty="0" smtClean="0">
              <a:latin typeface="Calibri" pitchFamily="34" charset="0"/>
            </a:endParaRPr>
          </a:p>
          <a:p>
            <a:pPr>
              <a:lnSpc>
                <a:spcPct val="80000"/>
              </a:lnSpc>
              <a:buNone/>
              <a:defRPr/>
            </a:pPr>
            <a:r>
              <a:rPr lang="en-US" sz="2400" b="1" u="sng" dirty="0" smtClean="0">
                <a:solidFill>
                  <a:srgbClr val="7030A0"/>
                </a:solidFill>
                <a:latin typeface="Calibri" pitchFamily="34" charset="0"/>
              </a:rPr>
              <a:t>ADVANTAGES</a:t>
            </a:r>
          </a:p>
          <a:p>
            <a:pPr lvl="1">
              <a:lnSpc>
                <a:spcPct val="80000"/>
              </a:lnSpc>
              <a:buFont typeface="Wingdings" pitchFamily="2" charset="2"/>
              <a:buChar char="Ø"/>
              <a:defRPr/>
            </a:pPr>
            <a:r>
              <a:rPr lang="en-US" sz="2000" dirty="0" smtClean="0">
                <a:latin typeface="Calibri" pitchFamily="34" charset="0"/>
              </a:rPr>
              <a:t>Security</a:t>
            </a:r>
          </a:p>
          <a:p>
            <a:pPr lvl="1">
              <a:lnSpc>
                <a:spcPct val="80000"/>
              </a:lnSpc>
              <a:buFont typeface="Wingdings" pitchFamily="2" charset="2"/>
              <a:buChar char="Ø"/>
              <a:defRPr/>
            </a:pPr>
            <a:r>
              <a:rPr lang="en-US" sz="2000" dirty="0" smtClean="0">
                <a:latin typeface="Calibri" pitchFamily="34" charset="0"/>
              </a:rPr>
              <a:t>Enhancement will become very easy.</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77788" y="1219200"/>
            <a:ext cx="9081389" cy="762000"/>
          </a:xfrm>
          <a:prstGeom prst="rect">
            <a:avLst/>
          </a:prstGeom>
        </p:spPr>
        <p:txBody>
          <a:bodyPr/>
          <a:lstStyle/>
          <a:p>
            <a:pPr lvl="0" algn="ctr">
              <a:spcBef>
                <a:spcPct val="0"/>
              </a:spcBef>
              <a:defRPr/>
            </a:pPr>
            <a:r>
              <a:rPr lang="en-US" sz="4000" b="1" dirty="0" smtClean="0">
                <a:solidFill>
                  <a:srgbClr val="C00000"/>
                </a:solidFill>
                <a:latin typeface="Calibri" pitchFamily="34" charset="0"/>
              </a:rPr>
              <a:t>INTERFACE</a:t>
            </a:r>
            <a:endParaRPr lang="en-US" altLang="en-US" sz="4000" b="1" dirty="0" smtClean="0">
              <a:solidFill>
                <a:srgbClr val="C00000"/>
              </a:solidFill>
              <a:latin typeface="Calibri" pitchFamily="34" charset="0"/>
            </a:endParaRPr>
          </a:p>
        </p:txBody>
      </p:sp>
      <p:sp>
        <p:nvSpPr>
          <p:cNvPr id="4" name="Content Placeholder 15"/>
          <p:cNvSpPr>
            <a:spLocks noGrp="1"/>
          </p:cNvSpPr>
          <p:nvPr>
            <p:ph idx="4294967295"/>
          </p:nvPr>
        </p:nvSpPr>
        <p:spPr>
          <a:xfrm>
            <a:off x="1143000" y="2057400"/>
            <a:ext cx="7620000" cy="4495800"/>
          </a:xfrm>
          <a:prstGeom prst="rect">
            <a:avLst/>
          </a:prstGeom>
        </p:spPr>
        <p:txBody>
          <a:bodyPr/>
          <a:lstStyle/>
          <a:p>
            <a:pPr>
              <a:lnSpc>
                <a:spcPct val="90000"/>
              </a:lnSpc>
              <a:buNone/>
              <a:defRPr/>
            </a:pPr>
            <a:r>
              <a:rPr lang="en-US" sz="2400" b="1" u="sng" dirty="0" smtClean="0">
                <a:solidFill>
                  <a:srgbClr val="7030A0"/>
                </a:solidFill>
                <a:latin typeface="Calibri" pitchFamily="34" charset="0"/>
              </a:rPr>
              <a:t>RULES:</a:t>
            </a:r>
          </a:p>
          <a:p>
            <a:pPr algn="just">
              <a:lnSpc>
                <a:spcPct val="90000"/>
              </a:lnSpc>
              <a:buFont typeface="Wingdings" pitchFamily="2" charset="2"/>
              <a:buChar char="Ø"/>
              <a:defRPr/>
            </a:pPr>
            <a:r>
              <a:rPr lang="en-US" sz="2000" dirty="0" smtClean="0">
                <a:latin typeface="Calibri" pitchFamily="34" charset="0"/>
              </a:rPr>
              <a:t>we can declare interface using Interface keyword. we can implement using implements keyword.</a:t>
            </a:r>
          </a:p>
          <a:p>
            <a:pPr lvl="1">
              <a:lnSpc>
                <a:spcPct val="90000"/>
              </a:lnSpc>
              <a:buNone/>
              <a:defRPr/>
            </a:pPr>
            <a:r>
              <a:rPr lang="en-US" sz="2000" b="1" dirty="0" smtClean="0">
                <a:solidFill>
                  <a:srgbClr val="FF33CC"/>
                </a:solidFill>
                <a:latin typeface="Calibri" pitchFamily="34" charset="0"/>
              </a:rPr>
              <a:t>	SYNTAX:</a:t>
            </a:r>
          </a:p>
          <a:p>
            <a:pPr lvl="4">
              <a:lnSpc>
                <a:spcPct val="90000"/>
              </a:lnSpc>
              <a:buFontTx/>
              <a:buNone/>
              <a:defRPr/>
            </a:pPr>
            <a:r>
              <a:rPr lang="en-US" dirty="0" smtClean="0">
                <a:latin typeface="Calibri" pitchFamily="34" charset="0"/>
              </a:rPr>
              <a:t>interface Test {</a:t>
            </a:r>
          </a:p>
          <a:p>
            <a:pPr lvl="4">
              <a:lnSpc>
                <a:spcPct val="90000"/>
              </a:lnSpc>
              <a:buFontTx/>
              <a:buNone/>
              <a:defRPr/>
            </a:pPr>
            <a:r>
              <a:rPr lang="en-US" dirty="0" smtClean="0">
                <a:latin typeface="Calibri" pitchFamily="34" charset="0"/>
              </a:rPr>
              <a:t>m1();</a:t>
            </a:r>
          </a:p>
          <a:p>
            <a:pPr lvl="4">
              <a:lnSpc>
                <a:spcPct val="90000"/>
              </a:lnSpc>
              <a:buFontTx/>
              <a:buNone/>
              <a:defRPr/>
            </a:pPr>
            <a:r>
              <a:rPr lang="en-US" dirty="0" smtClean="0">
                <a:latin typeface="Calibri" pitchFamily="34" charset="0"/>
              </a:rPr>
              <a:t>}</a:t>
            </a:r>
          </a:p>
          <a:p>
            <a:pPr algn="just">
              <a:lnSpc>
                <a:spcPct val="90000"/>
              </a:lnSpc>
              <a:buFont typeface="Wingdings" pitchFamily="2" charset="2"/>
              <a:buChar char="Ø"/>
              <a:defRPr/>
            </a:pPr>
            <a:r>
              <a:rPr lang="en-US" sz="2000" dirty="0" smtClean="0">
                <a:latin typeface="Calibri" pitchFamily="34" charset="0"/>
              </a:rPr>
              <a:t>If a class implements interface, implementation for all the methods of the interface should be provided else we have to declare our class as abstract.</a:t>
            </a:r>
          </a:p>
          <a:p>
            <a:pPr algn="just">
              <a:lnSpc>
                <a:spcPct val="90000"/>
              </a:lnSpc>
              <a:buFont typeface="Wingdings" pitchFamily="2" charset="2"/>
              <a:buChar char="Ø"/>
              <a:defRPr/>
            </a:pPr>
            <a:r>
              <a:rPr lang="en-US" sz="2000" dirty="0" smtClean="0"/>
              <a:t>Whenever we implement an interface, method should be declared as public otherwise we will get compiler time error.</a:t>
            </a:r>
            <a:endParaRPr lang="en-US" sz="2000" dirty="0" smtClean="0">
              <a:latin typeface="Calibri" pitchFamily="34" charset="0"/>
            </a:endParaRPr>
          </a:p>
          <a:p>
            <a:pPr>
              <a:lnSpc>
                <a:spcPct val="90000"/>
              </a:lnSpc>
              <a:buFont typeface="Wingdings" pitchFamily="2" charset="2"/>
              <a:buChar char="Ø"/>
              <a:defRPr/>
            </a:pPr>
            <a:endParaRPr lang="en-US" sz="20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77788" y="1219200"/>
            <a:ext cx="9081389"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rgbClr val="0070C0"/>
                </a:solidFill>
                <a:effectLst/>
                <a:uLnTx/>
                <a:uFillTx/>
                <a:latin typeface="Calibri" pitchFamily="34" charset="0"/>
                <a:ea typeface="+mj-ea"/>
                <a:cs typeface="+mj-cs"/>
              </a:rPr>
              <a:t>Interface</a:t>
            </a:r>
            <a:endParaRPr kumimoji="0" lang="en-US" altLang="en-US" sz="4000" b="1" i="0" u="none" strike="noStrike" kern="1200" cap="none" spc="0" normalizeH="0" baseline="0" noProof="0" dirty="0" smtClean="0">
              <a:ln>
                <a:noFill/>
              </a:ln>
              <a:solidFill>
                <a:srgbClr val="0070C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219200" y="2057400"/>
            <a:ext cx="7620000" cy="4495800"/>
          </a:xfrm>
          <a:prstGeom prst="rect">
            <a:avLst/>
          </a:prstGeom>
        </p:spPr>
        <p:txBody>
          <a:bodyPr/>
          <a:lstStyle/>
          <a:p>
            <a:pPr>
              <a:lnSpc>
                <a:spcPct val="90000"/>
              </a:lnSpc>
              <a:buFont typeface="Times New Roman" pitchFamily="18" charset="0"/>
              <a:buNone/>
              <a:defRPr/>
            </a:pPr>
            <a:endParaRPr lang="en-US" sz="2400" dirty="0" smtClean="0"/>
          </a:p>
          <a:p>
            <a:pPr>
              <a:lnSpc>
                <a:spcPct val="90000"/>
              </a:lnSpc>
              <a:buNone/>
              <a:defRPr/>
            </a:pPr>
            <a:r>
              <a:rPr lang="en-US" sz="2400" b="1" u="sng" dirty="0" smtClean="0">
                <a:solidFill>
                  <a:srgbClr val="7030A0"/>
                </a:solidFill>
              </a:rPr>
              <a:t>INTERFACE METHODS:</a:t>
            </a:r>
          </a:p>
          <a:p>
            <a:pPr>
              <a:lnSpc>
                <a:spcPct val="90000"/>
              </a:lnSpc>
              <a:buNone/>
              <a:defRPr/>
            </a:pPr>
            <a:endParaRPr lang="en-US" sz="2400" b="1" u="sng" dirty="0" smtClean="0">
              <a:solidFill>
                <a:srgbClr val="7030A0"/>
              </a:solidFill>
            </a:endParaRPr>
          </a:p>
          <a:p>
            <a:pPr>
              <a:lnSpc>
                <a:spcPct val="90000"/>
              </a:lnSpc>
              <a:buFont typeface="Wingdings" pitchFamily="2" charset="2"/>
              <a:buChar char="Ø"/>
              <a:defRPr/>
            </a:pPr>
            <a:r>
              <a:rPr lang="en-US" sz="2000" dirty="0" smtClean="0"/>
              <a:t> </a:t>
            </a:r>
            <a:r>
              <a:rPr lang="en-US" sz="2000" dirty="0" smtClean="0">
                <a:solidFill>
                  <a:srgbClr val="FF33CC"/>
                </a:solidFill>
              </a:rPr>
              <a:t>By default interface methods are public and abstract.</a:t>
            </a:r>
          </a:p>
          <a:p>
            <a:pPr lvl="1">
              <a:lnSpc>
                <a:spcPct val="90000"/>
              </a:lnSpc>
              <a:buFont typeface="Courier New" pitchFamily="49" charset="0"/>
              <a:buChar char="o"/>
              <a:defRPr/>
            </a:pPr>
            <a:r>
              <a:rPr lang="en-US" sz="2000" u="sng" dirty="0" smtClean="0"/>
              <a:t>Public </a:t>
            </a:r>
            <a:r>
              <a:rPr lang="en-US" sz="2000" dirty="0" smtClean="0"/>
              <a:t>because, method should be available for every implementation class.</a:t>
            </a:r>
          </a:p>
          <a:p>
            <a:pPr lvl="1">
              <a:lnSpc>
                <a:spcPct val="90000"/>
              </a:lnSpc>
              <a:buNone/>
              <a:defRPr/>
            </a:pPr>
            <a:endParaRPr lang="en-US" sz="2000" dirty="0" smtClean="0"/>
          </a:p>
          <a:p>
            <a:pPr lvl="1">
              <a:lnSpc>
                <a:spcPct val="90000"/>
              </a:lnSpc>
              <a:buFont typeface="Courier New" pitchFamily="49" charset="0"/>
              <a:buChar char="o"/>
              <a:defRPr/>
            </a:pPr>
            <a:r>
              <a:rPr lang="en-US" sz="2000" u="sng" dirty="0" smtClean="0"/>
              <a:t>abstract </a:t>
            </a:r>
            <a:r>
              <a:rPr lang="en-US" sz="2000" dirty="0" smtClean="0"/>
              <a:t>because interface methods specify requirements but not implementation</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143000"/>
            <a:ext cx="9241367"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INTERFACE</a:t>
            </a:r>
            <a:endPar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219200" y="2057400"/>
            <a:ext cx="7620000" cy="4343400"/>
          </a:xfrm>
          <a:prstGeom prst="rect">
            <a:avLst/>
          </a:prstGeom>
        </p:spPr>
        <p:txBody>
          <a:bodyPr/>
          <a:lstStyle/>
          <a:p>
            <a:pPr>
              <a:buNone/>
              <a:defRPr/>
            </a:pPr>
            <a:r>
              <a:rPr lang="en-US" sz="2400" b="1" u="sng" dirty="0" smtClean="0">
                <a:solidFill>
                  <a:srgbClr val="7030A0"/>
                </a:solidFill>
                <a:latin typeface="Calibri" pitchFamily="34" charset="0"/>
              </a:rPr>
              <a:t>INTERFACE VARIABLES:</a:t>
            </a:r>
          </a:p>
          <a:p>
            <a:pPr>
              <a:buNone/>
              <a:defRPr/>
            </a:pPr>
            <a:endParaRPr lang="en-US" sz="2400" b="1" u="sng" dirty="0" smtClean="0">
              <a:solidFill>
                <a:srgbClr val="7030A0"/>
              </a:solidFill>
              <a:latin typeface="Calibri" pitchFamily="34" charset="0"/>
            </a:endParaRPr>
          </a:p>
          <a:p>
            <a:pPr lvl="1" algn="just">
              <a:buFont typeface="Wingdings" pitchFamily="2" charset="2"/>
              <a:buChar char="Ø"/>
              <a:defRPr/>
            </a:pPr>
            <a:r>
              <a:rPr lang="en-US" sz="2000" dirty="0" smtClean="0">
                <a:latin typeface="Calibri" pitchFamily="34" charset="0"/>
              </a:rPr>
              <a:t>An interface can contain variables. The main purpose is to specify constants at requirement level.</a:t>
            </a:r>
          </a:p>
          <a:p>
            <a:pPr lvl="1" algn="just">
              <a:buFont typeface="Wingdings" pitchFamily="2" charset="2"/>
              <a:buChar char="Ø"/>
              <a:defRPr/>
            </a:pPr>
            <a:endParaRPr lang="en-US" sz="2000" dirty="0" smtClean="0">
              <a:latin typeface="Calibri" pitchFamily="34" charset="0"/>
            </a:endParaRPr>
          </a:p>
          <a:p>
            <a:pPr lvl="1" algn="just">
              <a:buFont typeface="Wingdings" pitchFamily="2" charset="2"/>
              <a:buChar char="Ø"/>
              <a:defRPr/>
            </a:pPr>
            <a:r>
              <a:rPr lang="en-US" sz="2000" dirty="0" smtClean="0">
                <a:latin typeface="Calibri" pitchFamily="34" charset="0"/>
              </a:rPr>
              <a:t>is by default public, static, final.</a:t>
            </a:r>
          </a:p>
          <a:p>
            <a:pPr lvl="1" algn="just">
              <a:buFont typeface="Wingdings" pitchFamily="2" charset="2"/>
              <a:buChar char="Ø"/>
              <a:defRPr/>
            </a:pPr>
            <a:endParaRPr lang="en-US" sz="2000" dirty="0" smtClean="0">
              <a:latin typeface="Calibri" pitchFamily="34" charset="0"/>
            </a:endParaRPr>
          </a:p>
          <a:p>
            <a:pPr lvl="1" algn="just">
              <a:buFont typeface="Wingdings" pitchFamily="2" charset="2"/>
              <a:buChar char="Ø"/>
              <a:defRPr/>
            </a:pPr>
            <a:r>
              <a:rPr lang="en-US" sz="2000" dirty="0" smtClean="0">
                <a:latin typeface="Calibri" pitchFamily="34" charset="0"/>
              </a:rPr>
              <a:t>we should perform initialization at the time of declaration only otherwise we will get compile time error.</a:t>
            </a:r>
          </a:p>
          <a:p>
            <a:pPr>
              <a:defRPr/>
            </a:pPr>
            <a:endParaRPr lang="en-US" alt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219200"/>
            <a:ext cx="9004133"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ABSTRACT CLASS</a:t>
            </a:r>
            <a:endPar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219200" y="2057400"/>
            <a:ext cx="7620000" cy="4572000"/>
          </a:xfrm>
          <a:prstGeom prst="rect">
            <a:avLst/>
          </a:prstGeom>
        </p:spPr>
        <p:txBody>
          <a:bodyPr/>
          <a:lstStyle/>
          <a:p>
            <a:pPr algn="just">
              <a:buFont typeface="Wingdings" pitchFamily="2" charset="2"/>
              <a:buChar char="Ø"/>
              <a:defRPr/>
            </a:pPr>
            <a:r>
              <a:rPr lang="en-US" sz="2000" dirty="0" smtClean="0">
                <a:latin typeface="Calibri" pitchFamily="34" charset="0"/>
              </a:rPr>
              <a:t>If we are talking about partial implementation then we should go for abstract class.</a:t>
            </a:r>
          </a:p>
          <a:p>
            <a:pPr algn="just">
              <a:buFont typeface="Wingdings" pitchFamily="2" charset="2"/>
              <a:buChar char="Ø"/>
              <a:defRPr/>
            </a:pPr>
            <a:endParaRPr lang="en-US" sz="2000" dirty="0" smtClean="0">
              <a:latin typeface="Calibri" pitchFamily="34" charset="0"/>
            </a:endParaRPr>
          </a:p>
          <a:p>
            <a:pPr algn="just">
              <a:buFont typeface="Wingdings" pitchFamily="2" charset="2"/>
              <a:buChar char="Ø"/>
              <a:defRPr/>
            </a:pPr>
            <a:r>
              <a:rPr lang="en-US" sz="2000" dirty="0" smtClean="0">
                <a:latin typeface="Calibri" pitchFamily="34" charset="0"/>
              </a:rPr>
              <a:t>Every method present need not be public and abstract.</a:t>
            </a:r>
          </a:p>
          <a:p>
            <a:pPr algn="just">
              <a:buFont typeface="Wingdings" pitchFamily="2" charset="2"/>
              <a:buChar char="Ø"/>
              <a:defRPr/>
            </a:pPr>
            <a:endParaRPr lang="en-US" sz="2000" dirty="0" smtClean="0">
              <a:latin typeface="Calibri" pitchFamily="34" charset="0"/>
            </a:endParaRPr>
          </a:p>
          <a:p>
            <a:pPr algn="just">
              <a:buFont typeface="Wingdings" pitchFamily="2" charset="2"/>
              <a:buChar char="Ø"/>
              <a:defRPr/>
            </a:pPr>
            <a:r>
              <a:rPr lang="en-US" sz="2000" dirty="0" smtClean="0">
                <a:latin typeface="Calibri" pitchFamily="34" charset="0"/>
              </a:rPr>
              <a:t>Need not be public, static, final.</a:t>
            </a:r>
          </a:p>
          <a:p>
            <a:pPr algn="just">
              <a:buFont typeface="Wingdings" pitchFamily="2" charset="2"/>
              <a:buChar char="Ø"/>
              <a:defRPr/>
            </a:pPr>
            <a:endParaRPr lang="en-US" sz="2000" dirty="0" smtClean="0">
              <a:latin typeface="Calibri" pitchFamily="34" charset="0"/>
            </a:endParaRPr>
          </a:p>
          <a:p>
            <a:pPr algn="just">
              <a:buFont typeface="Wingdings" pitchFamily="2" charset="2"/>
              <a:buChar char="Ø"/>
              <a:defRPr/>
            </a:pPr>
            <a:r>
              <a:rPr lang="en-US" sz="2000" dirty="0" smtClean="0">
                <a:latin typeface="Calibri" pitchFamily="34" charset="0"/>
              </a:rPr>
              <a:t>For variables, there is no restriction like performing initialization at the time of declaration.</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219200"/>
            <a:ext cx="9004133"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MEMBER MODIFIERS</a:t>
            </a:r>
            <a:endPar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143000" y="1905000"/>
            <a:ext cx="7543800" cy="4953000"/>
          </a:xfrm>
          <a:prstGeom prst="rect">
            <a:avLst/>
          </a:prstGeom>
        </p:spPr>
        <p:txBody>
          <a:bodyPr/>
          <a:lstStyle/>
          <a:p>
            <a:pPr>
              <a:buNone/>
              <a:defRPr/>
            </a:pPr>
            <a:r>
              <a:rPr lang="en-US" sz="2400" b="1" u="sng" dirty="0" smtClean="0">
                <a:solidFill>
                  <a:srgbClr val="7030A0"/>
                </a:solidFill>
                <a:latin typeface="Calibri" pitchFamily="34" charset="0"/>
              </a:rPr>
              <a:t>PUBLIC MEMBERS:</a:t>
            </a:r>
          </a:p>
          <a:p>
            <a:pPr lvl="1" algn="just">
              <a:buFont typeface="Wingdings" pitchFamily="2" charset="2"/>
              <a:buChar char="Ø"/>
              <a:defRPr/>
            </a:pPr>
            <a:r>
              <a:rPr lang="en-US" sz="2000" dirty="0" smtClean="0">
                <a:latin typeface="Calibri" pitchFamily="34" charset="0"/>
              </a:rPr>
              <a:t>If we declare a member as public then we can access that member from anywhere but corresponding class should be visible (public). That is before checking member visibility we should check class visibility.</a:t>
            </a:r>
          </a:p>
          <a:p>
            <a:pPr>
              <a:buNone/>
              <a:defRPr/>
            </a:pPr>
            <a:r>
              <a:rPr lang="en-US" sz="2400" b="1" u="sng" dirty="0" smtClean="0">
                <a:solidFill>
                  <a:srgbClr val="7030A0"/>
                </a:solidFill>
                <a:latin typeface="Calibri" pitchFamily="34" charset="0"/>
              </a:rPr>
              <a:t>DEFAULT MEMBERS:</a:t>
            </a:r>
          </a:p>
          <a:p>
            <a:pPr lvl="1" algn="just">
              <a:buFont typeface="Wingdings" pitchFamily="2" charset="2"/>
              <a:buChar char="Ø"/>
              <a:defRPr/>
            </a:pPr>
            <a:r>
              <a:rPr lang="en-US" sz="2000" dirty="0" smtClean="0">
                <a:latin typeface="Calibri" pitchFamily="34" charset="0"/>
              </a:rPr>
              <a:t>we can access the members only within the package hence known as package level access.</a:t>
            </a:r>
          </a:p>
          <a:p>
            <a:pPr>
              <a:buNone/>
              <a:defRPr/>
            </a:pPr>
            <a:r>
              <a:rPr lang="en-US" sz="2400" b="1" u="sng" dirty="0" smtClean="0">
                <a:solidFill>
                  <a:srgbClr val="7030A0"/>
                </a:solidFill>
                <a:latin typeface="Calibri" pitchFamily="34" charset="0"/>
              </a:rPr>
              <a:t>PRIVATE:</a:t>
            </a:r>
          </a:p>
          <a:p>
            <a:pPr lvl="1">
              <a:buFont typeface="Wingdings" pitchFamily="2" charset="2"/>
              <a:buChar char="Ø"/>
              <a:defRPr/>
            </a:pPr>
            <a:r>
              <a:rPr lang="en-US" sz="2000" dirty="0" smtClean="0">
                <a:latin typeface="Calibri" pitchFamily="34" charset="0"/>
              </a:rPr>
              <a:t>within the class</a:t>
            </a:r>
          </a:p>
          <a:p>
            <a:pPr>
              <a:buNone/>
              <a:defRPr/>
            </a:pPr>
            <a:r>
              <a:rPr lang="en-US" sz="2400" b="1" u="sng" dirty="0" smtClean="0">
                <a:solidFill>
                  <a:srgbClr val="7030A0"/>
                </a:solidFill>
                <a:latin typeface="Calibri" pitchFamily="34" charset="0"/>
              </a:rPr>
              <a:t>PROTECTED:  </a:t>
            </a:r>
          </a:p>
          <a:p>
            <a:pPr lvl="1">
              <a:buFont typeface="Wingdings" pitchFamily="2" charset="2"/>
              <a:buChar char="Ø"/>
              <a:defRPr/>
            </a:pPr>
            <a:r>
              <a:rPr lang="en-US" sz="2000" dirty="0" smtClean="0">
                <a:latin typeface="Calibri" pitchFamily="34" charset="0"/>
              </a:rPr>
              <a:t>Current package (anywhere) + Outside package (only in child classes).</a:t>
            </a:r>
          </a:p>
          <a:p>
            <a:pPr>
              <a:defRPr/>
            </a:pPr>
            <a:endParaRPr lang="en-US" sz="2400" dirty="0" smtClean="0">
              <a:latin typeface="Calibri" pitchFamily="34" charset="0"/>
            </a:endParaRPr>
          </a:p>
          <a:p>
            <a:pPr lvl="1">
              <a:buFontTx/>
              <a:buNone/>
              <a:defRPr/>
            </a:pPr>
            <a:endParaRPr lang="en-US" sz="24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60469" y="817562"/>
            <a:ext cx="9304469" cy="45211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private&lt;default&lt;protected&lt;public</a:t>
            </a:r>
            <a:endPar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endParaRPr>
          </a:p>
        </p:txBody>
      </p:sp>
      <p:graphicFrame>
        <p:nvGraphicFramePr>
          <p:cNvPr id="4" name="Group 3"/>
          <p:cNvGraphicFramePr>
            <a:graphicFrameLocks noGrp="1"/>
          </p:cNvGraphicFramePr>
          <p:nvPr>
            <p:ph idx="4294967295"/>
          </p:nvPr>
        </p:nvGraphicFramePr>
        <p:xfrm>
          <a:off x="1295400" y="1600200"/>
          <a:ext cx="7848600" cy="5085542"/>
        </p:xfrm>
        <a:graphic>
          <a:graphicData uri="http://schemas.openxmlformats.org/drawingml/2006/table">
            <a:tbl>
              <a:tblPr/>
              <a:tblGrid>
                <a:gridCol w="1875853"/>
                <a:gridCol w="1262680"/>
                <a:gridCol w="1568507"/>
                <a:gridCol w="1570022"/>
                <a:gridCol w="1571538"/>
              </a:tblGrid>
              <a:tr h="390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FFFF"/>
                          </a:solidFill>
                          <a:effectLst/>
                          <a:latin typeface="Calibri" pitchFamily="34" charset="0"/>
                          <a:ea typeface="SimSun" pitchFamily="2" charset="-122"/>
                          <a:cs typeface="Arial" pitchFamily="34" charset="0"/>
                        </a:rPr>
                        <a:t>Visibility</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FFFF"/>
                          </a:solidFill>
                          <a:effectLst/>
                          <a:latin typeface="Calibri" pitchFamily="34" charset="0"/>
                          <a:ea typeface="SimSun" pitchFamily="2" charset="-122"/>
                          <a:cs typeface="Arial" pitchFamily="34" charset="0"/>
                        </a:rPr>
                        <a:t>private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FFFF"/>
                          </a:solidFill>
                          <a:effectLst/>
                          <a:latin typeface="Calibri" pitchFamily="34" charset="0"/>
                          <a:ea typeface="SimSun" pitchFamily="2" charset="-122"/>
                          <a:cs typeface="Arial" pitchFamily="34" charset="0"/>
                        </a:rPr>
                        <a:t>default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FFFF"/>
                          </a:solidFill>
                          <a:effectLst/>
                          <a:latin typeface="Calibri" pitchFamily="34" charset="0"/>
                          <a:ea typeface="SimSun" pitchFamily="2" charset="-122"/>
                          <a:cs typeface="Arial" pitchFamily="34" charset="0"/>
                        </a:rPr>
                        <a:t>protected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FFFF"/>
                          </a:solidFill>
                          <a:effectLst/>
                          <a:latin typeface="Calibri" pitchFamily="34" charset="0"/>
                          <a:ea typeface="SimSun" pitchFamily="2" charset="-122"/>
                          <a:cs typeface="Arial" pitchFamily="34" charset="0"/>
                        </a:rPr>
                        <a:t>public</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691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within the same class</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endPar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288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child class of same package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No</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endPar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endPar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endPar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0839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non child class of same package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No</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endPar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endPar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endPar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9915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child class of outside package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No</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No</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endPar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0839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rPr>
                        <a:t>non child class of outside package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No</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No</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No</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smtClean="0">
                          <a:ln>
                            <a:noFill/>
                          </a:ln>
                          <a:solidFill>
                            <a:srgbClr val="C00000"/>
                          </a:solidFill>
                          <a:effectLst/>
                          <a:latin typeface="Calibri" pitchFamily="34" charset="0"/>
                          <a:ea typeface="SimSun" pitchFamily="2" charset="-122"/>
                          <a:cs typeface="Arial" pitchFamily="34" charset="0"/>
                        </a:rPr>
                        <a:t>Yes</a:t>
                      </a:r>
                      <a:endParaRPr kumimoji="0" lang="en-US" sz="2000" b="0" i="0" u="none" strike="noStrike" cap="none" normalizeH="0" baseline="0" dirty="0" smtClean="0">
                        <a:ln>
                          <a:noFill/>
                        </a:ln>
                        <a:solidFill>
                          <a:srgbClr val="000000"/>
                        </a:solidFill>
                        <a:effectLst/>
                        <a:latin typeface="Calibri" pitchFamily="34" charset="0"/>
                        <a:ea typeface="SimSun" pitchFamily="2" charset="-122"/>
                        <a:cs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5"/>
          <p:cNvSpPr>
            <a:spLocks noGrp="1"/>
          </p:cNvSpPr>
          <p:nvPr>
            <p:ph idx="1"/>
          </p:nvPr>
        </p:nvSpPr>
        <p:spPr>
          <a:xfrm>
            <a:off x="1143000" y="2362200"/>
            <a:ext cx="7772400" cy="4267200"/>
          </a:xfrm>
        </p:spPr>
        <p:txBody>
          <a:bodyPr/>
          <a:lstStyle/>
          <a:p>
            <a:pPr algn="just">
              <a:lnSpc>
                <a:spcPct val="90000"/>
              </a:lnSpc>
              <a:buFont typeface="Wingdings" pitchFamily="2" charset="2"/>
              <a:buChar char="Ø"/>
              <a:defRPr/>
            </a:pPr>
            <a:r>
              <a:rPr lang="en-US" sz="2000" dirty="0" smtClean="0">
                <a:latin typeface="Calibri" pitchFamily="34" charset="0"/>
                <a:cs typeface="Times New Roman" pitchFamily="18" charset="0"/>
              </a:rPr>
              <a:t>When you want to create a new class and there is already a class that includes some of the code that you want, you can derive your new class from the existing class. In doing this, you can reuse the fields and methods of the existing class without having to write (and debug!) them yourself.</a:t>
            </a:r>
          </a:p>
          <a:p>
            <a:pPr algn="just">
              <a:lnSpc>
                <a:spcPct val="90000"/>
              </a:lnSpc>
              <a:buNone/>
              <a:defRPr/>
            </a:pPr>
            <a:endParaRPr lang="en-US" sz="2000" dirty="0" smtClean="0">
              <a:latin typeface="Calibri" pitchFamily="34" charset="0"/>
              <a:cs typeface="Times New Roman" pitchFamily="18" charset="0"/>
            </a:endParaRPr>
          </a:p>
          <a:p>
            <a:pPr algn="just">
              <a:lnSpc>
                <a:spcPct val="90000"/>
              </a:lnSpc>
              <a:buFont typeface="Wingdings" pitchFamily="2" charset="2"/>
              <a:buChar char="Ø"/>
              <a:defRPr/>
            </a:pPr>
            <a:r>
              <a:rPr lang="en-US" sz="2000" dirty="0" smtClean="0">
                <a:latin typeface="Calibri" pitchFamily="34" charset="0"/>
                <a:cs typeface="Times New Roman" pitchFamily="18" charset="0"/>
              </a:rPr>
              <a:t>A subclass inherits all the members (fields, methods, and nested classes) from its super class. Constructors are not members, so they are not inherited by subclasses, but the constructor of the super class can be invoked from the subclass.</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
        <p:nvSpPr>
          <p:cNvPr id="12" name="Title 4"/>
          <p:cNvSpPr txBox="1">
            <a:spLocks/>
          </p:cNvSpPr>
          <p:nvPr/>
        </p:nvSpPr>
        <p:spPr>
          <a:xfrm>
            <a:off x="0" y="1143000"/>
            <a:ext cx="9144000" cy="12636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noProof="0" dirty="0" smtClean="0">
                <a:ln>
                  <a:noFill/>
                </a:ln>
                <a:solidFill>
                  <a:srgbClr val="C00000"/>
                </a:solidFill>
                <a:effectLst/>
                <a:uLnTx/>
                <a:uFillTx/>
                <a:latin typeface="Calibri" pitchFamily="34" charset="0"/>
                <a:ea typeface="+mj-ea"/>
                <a:cs typeface="+mj-cs"/>
              </a:rPr>
              <a:t>Inheritance</a:t>
            </a:r>
            <a:endParaRPr kumimoji="0" lang="en-US" sz="3200" b="1" i="0" u="none" strike="noStrike" kern="1200" cap="all" spc="0" normalizeH="0" noProof="0" dirty="0" smtClean="0">
              <a:ln>
                <a:noFill/>
              </a:ln>
              <a:solidFill>
                <a:srgbClr val="C00000"/>
              </a:solidFill>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7054" y="3367658"/>
            <a:ext cx="2310820" cy="640659"/>
          </a:xfrm>
        </p:spPr>
        <p:txBody>
          <a:bodyPr/>
          <a:lstStyle/>
          <a:p>
            <a:pPr algn="ctr">
              <a:buNone/>
            </a:pPr>
            <a:r>
              <a:rPr lang="en-US" b="1" dirty="0" smtClean="0">
                <a:solidFill>
                  <a:srgbClr val="FF0000"/>
                </a:solidFill>
              </a:rPr>
              <a:t>Thank You</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0" y="990600"/>
            <a:ext cx="9144000" cy="1493371"/>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noProof="0" dirty="0" smtClean="0">
                <a:ln>
                  <a:noFill/>
                </a:ln>
                <a:solidFill>
                  <a:srgbClr val="C00000"/>
                </a:solidFill>
                <a:effectLst/>
                <a:uLnTx/>
                <a:uFillTx/>
                <a:latin typeface="Calibri" pitchFamily="34" charset="0"/>
                <a:ea typeface="+mj-ea"/>
                <a:cs typeface="+mj-cs"/>
              </a:rPr>
              <a:t>Inheritance</a:t>
            </a:r>
            <a:endParaRPr kumimoji="0" lang="en-US" sz="3200" b="1" i="0" u="none" strike="noStrike" kern="1200" cap="all" spc="0" normalizeH="0" noProof="0" dirty="0" smtClean="0">
              <a:ln>
                <a:noFill/>
              </a:ln>
              <a:solidFill>
                <a:srgbClr val="C00000"/>
              </a:solidFill>
              <a:effectLst/>
              <a:uLnTx/>
              <a:uFillTx/>
              <a:latin typeface="+mj-lt"/>
              <a:ea typeface="+mj-ea"/>
              <a:cs typeface="+mj-cs"/>
            </a:endParaRPr>
          </a:p>
        </p:txBody>
      </p:sp>
      <p:sp>
        <p:nvSpPr>
          <p:cNvPr id="5" name="Content Placeholder 15"/>
          <p:cNvSpPr>
            <a:spLocks noGrp="1"/>
          </p:cNvSpPr>
          <p:nvPr>
            <p:ph idx="1"/>
          </p:nvPr>
        </p:nvSpPr>
        <p:spPr>
          <a:xfrm>
            <a:off x="1143000" y="1828800"/>
            <a:ext cx="7620000" cy="4724400"/>
          </a:xfrm>
        </p:spPr>
        <p:txBody>
          <a:bodyPr/>
          <a:lstStyle/>
          <a:p>
            <a:pPr>
              <a:lnSpc>
                <a:spcPct val="90000"/>
              </a:lnSpc>
              <a:buNone/>
            </a:pPr>
            <a:r>
              <a:rPr lang="en-US" sz="2400" b="1" u="sng" dirty="0" smtClean="0">
                <a:solidFill>
                  <a:srgbClr val="7030A0"/>
                </a:solidFill>
                <a:latin typeface="Calibri" pitchFamily="34" charset="0"/>
                <a:cs typeface="Times New Roman" pitchFamily="18" charset="0"/>
              </a:rPr>
              <a:t>SCENARIO-1:</a:t>
            </a:r>
          </a:p>
          <a:p>
            <a:pPr algn="just">
              <a:lnSpc>
                <a:spcPct val="90000"/>
              </a:lnSpc>
              <a:buFontTx/>
              <a:buNone/>
            </a:pPr>
            <a:r>
              <a:rPr lang="en-US" sz="2400" dirty="0" smtClean="0">
                <a:latin typeface="Calibri" pitchFamily="34" charset="0"/>
                <a:cs typeface="Times New Roman" pitchFamily="18" charset="0"/>
              </a:rPr>
              <a:t>	</a:t>
            </a:r>
          </a:p>
          <a:p>
            <a:pPr algn="just">
              <a:lnSpc>
                <a:spcPct val="90000"/>
              </a:lnSpc>
              <a:buFont typeface="Wingdings" pitchFamily="2" charset="2"/>
              <a:buChar char="Ø"/>
            </a:pPr>
            <a:r>
              <a:rPr lang="en-US" sz="2000" dirty="0" smtClean="0">
                <a:latin typeface="Calibri" pitchFamily="34" charset="0"/>
                <a:cs typeface="Times New Roman" pitchFamily="18" charset="0"/>
              </a:rPr>
              <a:t>Whatever the parent class has, by default they are available to the child class. Hence by using child class reference we can call both parent and child class methods.</a:t>
            </a:r>
          </a:p>
          <a:p>
            <a:pPr algn="just">
              <a:lnSpc>
                <a:spcPct val="90000"/>
              </a:lnSpc>
              <a:buFont typeface="Times New Roman" pitchFamily="18" charset="0"/>
              <a:buNone/>
            </a:pPr>
            <a:endParaRPr lang="en-US" sz="2000" dirty="0" smtClean="0">
              <a:latin typeface="Calibri" pitchFamily="34" charset="0"/>
              <a:cs typeface="Times New Roman" pitchFamily="18" charset="0"/>
            </a:endParaRPr>
          </a:p>
          <a:p>
            <a:pPr lvl="1" algn="just">
              <a:lnSpc>
                <a:spcPct val="90000"/>
              </a:lnSpc>
              <a:buFontTx/>
              <a:buNone/>
            </a:pPr>
            <a:r>
              <a:rPr lang="en-US" sz="2000" dirty="0" smtClean="0">
                <a:latin typeface="Calibri" pitchFamily="34" charset="0"/>
                <a:cs typeface="Times New Roman" pitchFamily="18" charset="0"/>
              </a:rPr>
              <a:t>	public class</a:t>
            </a:r>
            <a:r>
              <a:rPr lang="en-US" sz="2000" dirty="0" smtClean="0">
                <a:solidFill>
                  <a:srgbClr val="0070C0"/>
                </a:solidFill>
                <a:latin typeface="Calibri" pitchFamily="34" charset="0"/>
                <a:cs typeface="Times New Roman" pitchFamily="18" charset="0"/>
              </a:rPr>
              <a:t> Login </a:t>
            </a:r>
            <a:r>
              <a:rPr lang="en-US" sz="2000" dirty="0" smtClean="0">
                <a:latin typeface="Calibri" pitchFamily="34" charset="0"/>
                <a:cs typeface="Times New Roman" pitchFamily="18" charset="0"/>
              </a:rPr>
              <a:t>{</a:t>
            </a:r>
          </a:p>
          <a:p>
            <a:pPr lvl="1" algn="just">
              <a:lnSpc>
                <a:spcPct val="90000"/>
              </a:lnSpc>
              <a:buFontTx/>
              <a:buNone/>
            </a:pPr>
            <a:r>
              <a:rPr lang="en-US" sz="2000" dirty="0" smtClean="0">
                <a:latin typeface="Calibri" pitchFamily="34" charset="0"/>
                <a:cs typeface="Times New Roman" pitchFamily="18" charset="0"/>
              </a:rPr>
              <a:t>		public void start() {</a:t>
            </a:r>
          </a:p>
          <a:p>
            <a:pPr lvl="1" algn="just">
              <a:lnSpc>
                <a:spcPct val="90000"/>
              </a:lnSpc>
              <a:buFontTx/>
              <a:buNone/>
            </a:pPr>
            <a:r>
              <a:rPr lang="en-US" sz="2000" dirty="0" smtClean="0">
                <a:latin typeface="Calibri" pitchFamily="34" charset="0"/>
                <a:cs typeface="Times New Roman" pitchFamily="18" charset="0"/>
              </a:rPr>
              <a:t>			System.out.println("Login to Gmail");</a:t>
            </a:r>
          </a:p>
          <a:p>
            <a:pPr lvl="1" algn="just">
              <a:lnSpc>
                <a:spcPct val="90000"/>
              </a:lnSpc>
              <a:buFontTx/>
              <a:buNone/>
            </a:pPr>
            <a:r>
              <a:rPr lang="en-US" sz="2000" dirty="0" smtClean="0"/>
              <a:t>		}</a:t>
            </a:r>
          </a:p>
          <a:p>
            <a:pPr lvl="1" algn="just">
              <a:lnSpc>
                <a:spcPct val="90000"/>
              </a:lnSpc>
              <a:buFontTx/>
              <a:buNone/>
            </a:pPr>
            <a:r>
              <a:rPr lang="en-US" sz="2000" dirty="0" smtClean="0"/>
              <a:t>	}</a:t>
            </a:r>
            <a:endParaRPr lang="en-US" sz="2000" dirty="0" smtClean="0">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304800" y="914400"/>
            <a:ext cx="8610600" cy="762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Inheritance</a:t>
            </a:r>
            <a:endParaRPr lang="en-US" sz="3200" b="1" cap="all" dirty="0" smtClean="0">
              <a:solidFill>
                <a:srgbClr val="C00000"/>
              </a:solidFill>
            </a:endParaRPr>
          </a:p>
        </p:txBody>
      </p:sp>
      <p:sp>
        <p:nvSpPr>
          <p:cNvPr id="5" name="Content Placeholder 15"/>
          <p:cNvSpPr>
            <a:spLocks noGrp="1"/>
          </p:cNvSpPr>
          <p:nvPr>
            <p:ph idx="4294967295"/>
          </p:nvPr>
        </p:nvSpPr>
        <p:spPr>
          <a:xfrm>
            <a:off x="1143000" y="1752600"/>
            <a:ext cx="7772400" cy="4876800"/>
          </a:xfrm>
          <a:prstGeom prst="rect">
            <a:avLst/>
          </a:prstGeom>
        </p:spPr>
        <p:txBody>
          <a:bodyPr/>
          <a:lstStyle/>
          <a:p>
            <a:pPr>
              <a:lnSpc>
                <a:spcPct val="80000"/>
              </a:lnSpc>
              <a:buNone/>
            </a:pPr>
            <a:r>
              <a:rPr lang="en-US" sz="2400" b="1" i="1" u="sng" dirty="0" smtClean="0">
                <a:solidFill>
                  <a:srgbClr val="7030A0"/>
                </a:solidFill>
                <a:latin typeface="Calibri" pitchFamily="34" charset="0"/>
              </a:rPr>
              <a:t>SCENARIO-1:</a:t>
            </a:r>
          </a:p>
          <a:p>
            <a:pPr lvl="1">
              <a:lnSpc>
                <a:spcPct val="80000"/>
              </a:lnSpc>
              <a:buFontTx/>
              <a:buNone/>
            </a:pPr>
            <a:r>
              <a:rPr lang="en-US" sz="2000" dirty="0" smtClean="0"/>
              <a:t>	</a:t>
            </a:r>
          </a:p>
          <a:p>
            <a:pPr lvl="1">
              <a:lnSpc>
                <a:spcPct val="80000"/>
              </a:lnSpc>
              <a:buFontTx/>
              <a:buNone/>
            </a:pPr>
            <a:r>
              <a:rPr lang="en-US" sz="2000" dirty="0" smtClean="0"/>
              <a:t>public class</a:t>
            </a:r>
            <a:r>
              <a:rPr lang="en-US" sz="2000" dirty="0" smtClean="0">
                <a:solidFill>
                  <a:srgbClr val="0070C0"/>
                </a:solidFill>
              </a:rPr>
              <a:t> </a:t>
            </a:r>
            <a:r>
              <a:rPr lang="en-US" sz="2000" b="1" dirty="0" smtClean="0">
                <a:solidFill>
                  <a:srgbClr val="0070C0"/>
                </a:solidFill>
              </a:rPr>
              <a:t>Inbox </a:t>
            </a:r>
            <a:r>
              <a:rPr lang="en-US" sz="2000" dirty="0" smtClean="0"/>
              <a:t>extends</a:t>
            </a:r>
            <a:r>
              <a:rPr lang="en-US" sz="2000" dirty="0" smtClean="0">
                <a:solidFill>
                  <a:srgbClr val="0070C0"/>
                </a:solidFill>
              </a:rPr>
              <a:t> </a:t>
            </a:r>
            <a:r>
              <a:rPr lang="en-US" sz="2000" b="1" dirty="0" smtClean="0">
                <a:solidFill>
                  <a:srgbClr val="0070C0"/>
                </a:solidFill>
              </a:rPr>
              <a:t>Login </a:t>
            </a:r>
            <a:r>
              <a:rPr lang="en-US" sz="2000" dirty="0" smtClean="0"/>
              <a:t>{</a:t>
            </a:r>
          </a:p>
          <a:p>
            <a:pPr lvl="1">
              <a:lnSpc>
                <a:spcPct val="80000"/>
              </a:lnSpc>
              <a:buFontTx/>
              <a:buNone/>
            </a:pPr>
            <a:r>
              <a:rPr lang="en-US" sz="2000" dirty="0" smtClean="0"/>
              <a:t>	    public void inbox(){</a:t>
            </a:r>
          </a:p>
          <a:p>
            <a:pPr lvl="1">
              <a:lnSpc>
                <a:spcPct val="80000"/>
              </a:lnSpc>
              <a:buFontTx/>
              <a:buNone/>
            </a:pPr>
            <a:r>
              <a:rPr lang="en-US" sz="2000" dirty="0" smtClean="0"/>
              <a:t>			System.out.println("Inbox Functionality");</a:t>
            </a:r>
          </a:p>
          <a:p>
            <a:pPr lvl="1">
              <a:lnSpc>
                <a:spcPct val="80000"/>
              </a:lnSpc>
              <a:buFontTx/>
              <a:buNone/>
            </a:pPr>
            <a:r>
              <a:rPr lang="en-US" sz="2000" dirty="0" smtClean="0"/>
              <a:t>		}</a:t>
            </a:r>
          </a:p>
          <a:p>
            <a:pPr lvl="1">
              <a:lnSpc>
                <a:spcPct val="80000"/>
              </a:lnSpc>
              <a:buFontTx/>
              <a:buNone/>
            </a:pPr>
            <a:r>
              <a:rPr lang="en-US" sz="2000" dirty="0" smtClean="0"/>
              <a:t>		public static void main(String[] </a:t>
            </a:r>
            <a:r>
              <a:rPr lang="en-US" sz="2000" dirty="0" err="1" smtClean="0"/>
              <a:t>args</a:t>
            </a:r>
            <a:r>
              <a:rPr lang="en-US" sz="2000" dirty="0" smtClean="0"/>
              <a:t>) {</a:t>
            </a:r>
          </a:p>
          <a:p>
            <a:pPr lvl="1">
              <a:lnSpc>
                <a:spcPct val="80000"/>
              </a:lnSpc>
              <a:buFontTx/>
              <a:buNone/>
            </a:pPr>
            <a:r>
              <a:rPr lang="en-US" sz="2000" dirty="0" smtClean="0"/>
              <a:t>			Inbox </a:t>
            </a:r>
            <a:r>
              <a:rPr lang="en-US" sz="2000" dirty="0" err="1" smtClean="0"/>
              <a:t>obj</a:t>
            </a:r>
            <a:r>
              <a:rPr lang="en-US" sz="2000" dirty="0" smtClean="0"/>
              <a:t> = new Inbox();</a:t>
            </a:r>
          </a:p>
          <a:p>
            <a:pPr lvl="1">
              <a:lnSpc>
                <a:spcPct val="80000"/>
              </a:lnSpc>
              <a:buFontTx/>
              <a:buNone/>
            </a:pPr>
            <a:r>
              <a:rPr lang="en-US" sz="2000" dirty="0" smtClean="0"/>
              <a:t>			</a:t>
            </a:r>
            <a:r>
              <a:rPr lang="en-US" sz="2000" dirty="0" err="1" smtClean="0"/>
              <a:t>obj.start</a:t>
            </a:r>
            <a:r>
              <a:rPr lang="en-US" sz="2000" dirty="0" smtClean="0"/>
              <a:t>();</a:t>
            </a:r>
          </a:p>
          <a:p>
            <a:pPr lvl="1">
              <a:lnSpc>
                <a:spcPct val="80000"/>
              </a:lnSpc>
              <a:buFontTx/>
              <a:buNone/>
            </a:pPr>
            <a:r>
              <a:rPr lang="en-US" sz="2000" dirty="0" smtClean="0"/>
              <a:t>			</a:t>
            </a:r>
            <a:r>
              <a:rPr lang="en-US" sz="2000" dirty="0" err="1" smtClean="0"/>
              <a:t>obj.inbox</a:t>
            </a:r>
            <a:r>
              <a:rPr lang="en-US" sz="2000" dirty="0" smtClean="0"/>
              <a:t>();</a:t>
            </a:r>
          </a:p>
          <a:p>
            <a:pPr lvl="1">
              <a:lnSpc>
                <a:spcPct val="80000"/>
              </a:lnSpc>
              <a:buFontTx/>
              <a:buNone/>
            </a:pPr>
            <a:r>
              <a:rPr lang="en-US" sz="2000" dirty="0" smtClean="0"/>
              <a:t>		}</a:t>
            </a:r>
          </a:p>
          <a:p>
            <a:pPr lvl="1">
              <a:lnSpc>
                <a:spcPct val="80000"/>
              </a:lnSpc>
              <a:buFontTx/>
              <a:buNone/>
            </a:pPr>
            <a:r>
              <a:rPr lang="en-US" sz="2000" dirty="0" smtClean="0"/>
              <a:t>	}						</a:t>
            </a:r>
            <a:r>
              <a:rPr lang="en-US" sz="2000" b="1" dirty="0" smtClean="0">
                <a:solidFill>
                  <a:srgbClr val="0070C0"/>
                </a:solidFill>
              </a:rPr>
              <a:t> </a:t>
            </a:r>
            <a:r>
              <a:rPr lang="en-US" sz="2000" b="1" u="sng" dirty="0" smtClean="0">
                <a:solidFill>
                  <a:srgbClr val="7030A0"/>
                </a:solidFill>
              </a:rPr>
              <a:t>Output:</a:t>
            </a:r>
          </a:p>
          <a:p>
            <a:pPr lvl="1">
              <a:lnSpc>
                <a:spcPct val="80000"/>
              </a:lnSpc>
              <a:buFontTx/>
              <a:buNone/>
            </a:pPr>
            <a:r>
              <a:rPr lang="en-US" sz="2000" dirty="0" smtClean="0"/>
              <a:t>															Login to Gmail</a:t>
            </a:r>
          </a:p>
          <a:p>
            <a:pPr lvl="1">
              <a:lnSpc>
                <a:spcPct val="80000"/>
              </a:lnSpc>
              <a:buFontTx/>
              <a:buNone/>
            </a:pPr>
            <a:r>
              <a:rPr lang="en-US" sz="2000" dirty="0" smtClean="0"/>
              <a:t>							Inbox Functionality</a:t>
            </a:r>
          </a:p>
          <a:p>
            <a:pPr lvl="1">
              <a:lnSpc>
                <a:spcPct val="80000"/>
              </a:lnSpc>
              <a:buFontTx/>
              <a:buNone/>
            </a:pPr>
            <a:r>
              <a:rPr lang="en-US" sz="2000" dirty="0" smtClean="0"/>
              <a:t>							</a:t>
            </a:r>
          </a:p>
          <a:p>
            <a:pPr lvl="1">
              <a:lnSpc>
                <a:spcPct val="80000"/>
              </a:lnSpc>
              <a:buFontTx/>
              <a:buNone/>
            </a:pPr>
            <a:endParaRPr lang="en-US" sz="2000" dirty="0" smtClean="0"/>
          </a:p>
          <a:p>
            <a:pPr lvl="1">
              <a:lnSpc>
                <a:spcPct val="80000"/>
              </a:lnSpc>
              <a:buFontTx/>
              <a:buNone/>
            </a:pPr>
            <a:endParaRPr lang="en-US" sz="2000" dirty="0" smtClean="0"/>
          </a:p>
          <a:p>
            <a:pPr lvl="1">
              <a:lnSpc>
                <a:spcPct val="80000"/>
              </a:lnSpc>
              <a:buFontTx/>
              <a:buNone/>
            </a:pPr>
            <a:endParaRPr lang="en-US" sz="2000" dirty="0" smtClean="0"/>
          </a:p>
        </p:txBody>
      </p:sp>
      <p:sp>
        <p:nvSpPr>
          <p:cNvPr id="8" name="Down Arrow 7"/>
          <p:cNvSpPr/>
          <p:nvPr/>
        </p:nvSpPr>
        <p:spPr>
          <a:xfrm>
            <a:off x="4267200" y="48768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343400" y="5334000"/>
            <a:ext cx="2057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4"/>
          <p:cNvSpPr txBox="1">
            <a:spLocks/>
          </p:cNvSpPr>
          <p:nvPr/>
        </p:nvSpPr>
        <p:spPr>
          <a:xfrm>
            <a:off x="0" y="1143000"/>
            <a:ext cx="91440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strike="noStrike" kern="1200" cap="none" spc="0" normalizeH="0" baseline="0" noProof="0" dirty="0" smtClean="0">
                <a:ln>
                  <a:noFill/>
                </a:ln>
                <a:solidFill>
                  <a:srgbClr val="C00000"/>
                </a:solidFill>
                <a:effectLst/>
                <a:uLnTx/>
                <a:uFillTx/>
                <a:latin typeface="Calibri" pitchFamily="34" charset="0"/>
                <a:ea typeface="+mj-ea"/>
                <a:cs typeface="+mj-cs"/>
              </a:rPr>
              <a:t>INHERITANCE</a:t>
            </a:r>
            <a:endParaRPr kumimoji="0" lang="en-US" altLang="en-US" sz="3200" b="1" i="0"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11" name="Content Placeholder 15"/>
          <p:cNvSpPr>
            <a:spLocks noGrp="1"/>
          </p:cNvSpPr>
          <p:nvPr>
            <p:ph idx="4294967295"/>
          </p:nvPr>
        </p:nvSpPr>
        <p:spPr>
          <a:xfrm>
            <a:off x="1143000" y="2057400"/>
            <a:ext cx="7543800" cy="4495800"/>
          </a:xfrm>
          <a:prstGeom prst="rect">
            <a:avLst/>
          </a:prstGeom>
        </p:spPr>
        <p:txBody>
          <a:bodyPr/>
          <a:lstStyle/>
          <a:p>
            <a:pPr>
              <a:lnSpc>
                <a:spcPct val="90000"/>
              </a:lnSpc>
              <a:buNone/>
              <a:defRPr/>
            </a:pPr>
            <a:r>
              <a:rPr lang="en-US" sz="2400" b="1" u="sng" dirty="0" smtClean="0">
                <a:solidFill>
                  <a:srgbClr val="7030A0"/>
                </a:solidFill>
                <a:latin typeface="Calibri" pitchFamily="34" charset="0"/>
              </a:rPr>
              <a:t>SCENARIO-2:</a:t>
            </a:r>
          </a:p>
          <a:p>
            <a:pPr>
              <a:lnSpc>
                <a:spcPct val="90000"/>
              </a:lnSpc>
              <a:buNone/>
              <a:defRPr/>
            </a:pPr>
            <a:endParaRPr lang="en-US" sz="2400" b="1" u="sng" dirty="0" smtClean="0">
              <a:solidFill>
                <a:srgbClr val="7030A0"/>
              </a:solidFill>
              <a:latin typeface="Calibri" pitchFamily="34" charset="0"/>
            </a:endParaRPr>
          </a:p>
          <a:p>
            <a:pPr algn="just">
              <a:lnSpc>
                <a:spcPct val="90000"/>
              </a:lnSpc>
              <a:buFont typeface="Wingdings" pitchFamily="2" charset="2"/>
              <a:buChar char="Ø"/>
              <a:defRPr/>
            </a:pPr>
            <a:r>
              <a:rPr lang="en-US" sz="2000" dirty="0" smtClean="0">
                <a:latin typeface="Calibri" pitchFamily="34" charset="0"/>
              </a:rPr>
              <a:t>Whatever the child class has, by default they are not available to the parent class. Hence by using parent class reference we can call only parent class methods.</a:t>
            </a:r>
          </a:p>
          <a:p>
            <a:pPr>
              <a:lnSpc>
                <a:spcPct val="90000"/>
              </a:lnSpc>
              <a:buNone/>
              <a:defRPr/>
            </a:pPr>
            <a:endParaRPr lang="en-US" sz="2000" dirty="0" smtClean="0">
              <a:latin typeface="Calibri" pitchFamily="34" charset="0"/>
            </a:endParaRPr>
          </a:p>
          <a:p>
            <a:pPr lvl="1">
              <a:lnSpc>
                <a:spcPct val="90000"/>
              </a:lnSpc>
              <a:buFontTx/>
              <a:buNone/>
              <a:defRPr/>
            </a:pPr>
            <a:r>
              <a:rPr lang="en-US" sz="2000" dirty="0" smtClean="0">
                <a:latin typeface="Calibri" pitchFamily="34" charset="0"/>
              </a:rPr>
              <a:t>	public class Login {</a:t>
            </a:r>
          </a:p>
          <a:p>
            <a:pPr lvl="1">
              <a:lnSpc>
                <a:spcPct val="90000"/>
              </a:lnSpc>
              <a:buFontTx/>
              <a:buNone/>
              <a:defRPr/>
            </a:pPr>
            <a:r>
              <a:rPr lang="en-US" sz="2000" dirty="0" smtClean="0">
                <a:latin typeface="Calibri" pitchFamily="34" charset="0"/>
              </a:rPr>
              <a:t>		public void start() {</a:t>
            </a:r>
          </a:p>
          <a:p>
            <a:pPr lvl="1">
              <a:lnSpc>
                <a:spcPct val="90000"/>
              </a:lnSpc>
              <a:buFontTx/>
              <a:buNone/>
              <a:defRPr/>
            </a:pPr>
            <a:r>
              <a:rPr lang="en-US" sz="2000" dirty="0" smtClean="0">
                <a:latin typeface="Calibri" pitchFamily="34" charset="0"/>
              </a:rPr>
              <a:t>			System.out.println("Login to Gmail");</a:t>
            </a:r>
          </a:p>
          <a:p>
            <a:pPr lvl="1">
              <a:lnSpc>
                <a:spcPct val="90000"/>
              </a:lnSpc>
              <a:buFontTx/>
              <a:buNone/>
              <a:defRPr/>
            </a:pPr>
            <a:r>
              <a:rPr lang="en-US" sz="2000" dirty="0" smtClean="0">
                <a:latin typeface="Calibri" pitchFamily="34" charset="0"/>
              </a:rPr>
              <a:t>		}</a:t>
            </a:r>
          </a:p>
          <a:p>
            <a:pPr lvl="1">
              <a:lnSpc>
                <a:spcPct val="90000"/>
              </a:lnSpc>
              <a:buFontTx/>
              <a:buNone/>
              <a:defRPr/>
            </a:pPr>
            <a:r>
              <a:rPr lang="en-US" sz="2000" dirty="0" smtClean="0">
                <a:latin typeface="Calibri" pitchFamily="34" charset="0"/>
              </a:rPr>
              <a:t>	}</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0" y="1066800"/>
            <a:ext cx="9144000" cy="685800"/>
          </a:xfrm>
          <a:prstGeom prst="rect">
            <a:avLst/>
          </a:prstGeom>
        </p:spPr>
        <p:txBody>
          <a:bodyPr/>
          <a:lstStyle/>
          <a:p>
            <a:pPr lvl="0" algn="ctr">
              <a:spcBef>
                <a:spcPct val="0"/>
              </a:spcBef>
              <a:defRPr/>
            </a:pPr>
            <a:r>
              <a:rPr lang="en-US" sz="4000" b="1" dirty="0" smtClean="0">
                <a:solidFill>
                  <a:srgbClr val="C00000"/>
                </a:solidFill>
                <a:latin typeface="Calibri" pitchFamily="34" charset="0"/>
              </a:rPr>
              <a:t>INHERITANCE</a:t>
            </a:r>
            <a:endParaRPr lang="en-US" altLang="en-US" sz="4000" b="1" dirty="0" smtClean="0">
              <a:solidFill>
                <a:srgbClr val="C00000"/>
              </a:solidFill>
              <a:latin typeface="Calibri" pitchFamily="34" charset="0"/>
            </a:endParaRPr>
          </a:p>
        </p:txBody>
      </p:sp>
      <p:sp>
        <p:nvSpPr>
          <p:cNvPr id="5" name="Content Placeholder 15"/>
          <p:cNvSpPr>
            <a:spLocks noGrp="1"/>
          </p:cNvSpPr>
          <p:nvPr>
            <p:ph idx="4294967295"/>
          </p:nvPr>
        </p:nvSpPr>
        <p:spPr>
          <a:xfrm>
            <a:off x="1219200" y="1981200"/>
            <a:ext cx="7467600" cy="4572000"/>
          </a:xfrm>
          <a:prstGeom prst="rect">
            <a:avLst/>
          </a:prstGeom>
        </p:spPr>
        <p:txBody>
          <a:bodyPr/>
          <a:lstStyle/>
          <a:p>
            <a:pPr>
              <a:lnSpc>
                <a:spcPct val="80000"/>
              </a:lnSpc>
              <a:buNone/>
            </a:pPr>
            <a:r>
              <a:rPr lang="en-US" sz="2400" b="1" u="sng" dirty="0" smtClean="0">
                <a:solidFill>
                  <a:srgbClr val="7030A0"/>
                </a:solidFill>
                <a:latin typeface="Calibri" pitchFamily="34" charset="0"/>
              </a:rPr>
              <a:t>SCENARIO-2:</a:t>
            </a:r>
          </a:p>
          <a:p>
            <a:pPr>
              <a:lnSpc>
                <a:spcPct val="80000"/>
              </a:lnSpc>
              <a:buNone/>
            </a:pPr>
            <a:endParaRPr lang="en-US" sz="2400" b="1" u="sng" dirty="0" smtClean="0">
              <a:solidFill>
                <a:srgbClr val="7030A0"/>
              </a:solidFill>
              <a:latin typeface="Calibri" pitchFamily="34" charset="0"/>
            </a:endParaRPr>
          </a:p>
          <a:p>
            <a:pPr>
              <a:lnSpc>
                <a:spcPct val="80000"/>
              </a:lnSpc>
              <a:buFontTx/>
              <a:buNone/>
            </a:pPr>
            <a:r>
              <a:rPr lang="en-US" sz="2400" dirty="0" smtClean="0">
                <a:latin typeface="Calibri" pitchFamily="34" charset="0"/>
              </a:rPr>
              <a:t>	</a:t>
            </a:r>
            <a:r>
              <a:rPr lang="en-US" altLang="en-US" sz="2000" dirty="0" smtClean="0">
                <a:latin typeface="Calibri" pitchFamily="34" charset="0"/>
              </a:rPr>
              <a:t>public class Inbox extends Login {</a:t>
            </a:r>
          </a:p>
          <a:p>
            <a:pPr>
              <a:lnSpc>
                <a:spcPct val="80000"/>
              </a:lnSpc>
              <a:buFontTx/>
              <a:buNone/>
            </a:pPr>
            <a:r>
              <a:rPr lang="en-US" sz="2000" dirty="0" smtClean="0">
                <a:latin typeface="Calibri" pitchFamily="34" charset="0"/>
              </a:rPr>
              <a:t>	</a:t>
            </a:r>
            <a:r>
              <a:rPr lang="en-US" altLang="en-US" sz="2000" dirty="0" smtClean="0">
                <a:latin typeface="Calibri" pitchFamily="34" charset="0"/>
              </a:rPr>
              <a:t>	public void inbox(){</a:t>
            </a:r>
          </a:p>
          <a:p>
            <a:pPr>
              <a:lnSpc>
                <a:spcPct val="80000"/>
              </a:lnSpc>
              <a:buFontTx/>
              <a:buNone/>
            </a:pPr>
            <a:r>
              <a:rPr lang="en-US" sz="2000" dirty="0" smtClean="0">
                <a:latin typeface="Calibri" pitchFamily="34" charset="0"/>
              </a:rPr>
              <a:t>	</a:t>
            </a:r>
            <a:r>
              <a:rPr lang="en-US" altLang="en-US" sz="2000" dirty="0" smtClean="0">
                <a:latin typeface="Calibri" pitchFamily="34" charset="0"/>
              </a:rPr>
              <a:t>		System.out.println("Inbox Functionality");</a:t>
            </a:r>
          </a:p>
          <a:p>
            <a:pPr>
              <a:lnSpc>
                <a:spcPct val="80000"/>
              </a:lnSpc>
              <a:buFontTx/>
              <a:buNone/>
            </a:pPr>
            <a:r>
              <a:rPr lang="en-US" sz="2000" dirty="0" smtClean="0">
                <a:latin typeface="Calibri" pitchFamily="34" charset="0"/>
              </a:rPr>
              <a:t>	</a:t>
            </a:r>
            <a:r>
              <a:rPr lang="en-US" altLang="en-US" sz="2000" dirty="0" smtClean="0">
                <a:latin typeface="Calibri" pitchFamily="34" charset="0"/>
              </a:rPr>
              <a:t>	}</a:t>
            </a:r>
          </a:p>
          <a:p>
            <a:pPr>
              <a:lnSpc>
                <a:spcPct val="80000"/>
              </a:lnSpc>
              <a:buFontTx/>
              <a:buNone/>
            </a:pPr>
            <a:r>
              <a:rPr lang="en-US" sz="2000" dirty="0" smtClean="0">
                <a:latin typeface="Calibri" pitchFamily="34" charset="0"/>
              </a:rPr>
              <a:t>	</a:t>
            </a:r>
            <a:r>
              <a:rPr lang="en-US" altLang="en-US" sz="2000" dirty="0" smtClean="0">
                <a:latin typeface="Calibri" pitchFamily="34" charset="0"/>
              </a:rPr>
              <a:t>	public static void main(String[] </a:t>
            </a:r>
            <a:r>
              <a:rPr lang="en-US" altLang="en-US" sz="2000" dirty="0" err="1" smtClean="0">
                <a:latin typeface="Calibri" pitchFamily="34" charset="0"/>
              </a:rPr>
              <a:t>args</a:t>
            </a:r>
            <a:r>
              <a:rPr lang="en-US" altLang="en-US" sz="2000" dirty="0" smtClean="0">
                <a:latin typeface="Calibri" pitchFamily="34" charset="0"/>
              </a:rPr>
              <a:t>) {</a:t>
            </a:r>
          </a:p>
          <a:p>
            <a:pPr>
              <a:lnSpc>
                <a:spcPct val="80000"/>
              </a:lnSpc>
              <a:buFontTx/>
              <a:buNone/>
            </a:pPr>
            <a:r>
              <a:rPr lang="en-US" sz="2000" dirty="0" smtClean="0">
                <a:latin typeface="Calibri" pitchFamily="34" charset="0"/>
              </a:rPr>
              <a:t>	</a:t>
            </a:r>
            <a:r>
              <a:rPr lang="en-US" altLang="en-US" sz="2000" dirty="0" smtClean="0">
                <a:latin typeface="Calibri" pitchFamily="34" charset="0"/>
              </a:rPr>
              <a:t>		Login </a:t>
            </a:r>
            <a:r>
              <a:rPr lang="en-US" altLang="en-US" sz="2000" dirty="0" err="1" smtClean="0">
                <a:latin typeface="Calibri" pitchFamily="34" charset="0"/>
              </a:rPr>
              <a:t>obj</a:t>
            </a:r>
            <a:r>
              <a:rPr lang="en-US" altLang="en-US" sz="2000" dirty="0" smtClean="0">
                <a:latin typeface="Calibri" pitchFamily="34" charset="0"/>
              </a:rPr>
              <a:t> = new Login();</a:t>
            </a:r>
          </a:p>
          <a:p>
            <a:pPr>
              <a:lnSpc>
                <a:spcPct val="80000"/>
              </a:lnSpc>
              <a:buFontTx/>
              <a:buNone/>
            </a:pPr>
            <a:r>
              <a:rPr lang="en-US" sz="2000" dirty="0" smtClean="0">
                <a:latin typeface="Calibri" pitchFamily="34" charset="0"/>
              </a:rPr>
              <a:t>	</a:t>
            </a:r>
            <a:r>
              <a:rPr lang="en-US" altLang="en-US" sz="2000" dirty="0" smtClean="0">
                <a:latin typeface="Calibri" pitchFamily="34" charset="0"/>
              </a:rPr>
              <a:t>		</a:t>
            </a:r>
            <a:r>
              <a:rPr lang="en-US" altLang="en-US" sz="2000" dirty="0" err="1" smtClean="0">
                <a:latin typeface="Calibri" pitchFamily="34" charset="0"/>
              </a:rPr>
              <a:t>obj.</a:t>
            </a:r>
            <a:r>
              <a:rPr lang="en-US" sz="2000" dirty="0" err="1" smtClean="0">
                <a:latin typeface="Calibri" pitchFamily="34" charset="0"/>
              </a:rPr>
              <a:t>start</a:t>
            </a:r>
            <a:r>
              <a:rPr lang="en-US" altLang="en-US" sz="2000" dirty="0" smtClean="0">
                <a:latin typeface="Calibri" pitchFamily="34" charset="0"/>
              </a:rPr>
              <a:t>();            </a:t>
            </a:r>
          </a:p>
          <a:p>
            <a:pPr>
              <a:lnSpc>
                <a:spcPct val="80000"/>
              </a:lnSpc>
              <a:buFont typeface="Times New Roman" pitchFamily="18" charset="0"/>
              <a:buNone/>
            </a:pPr>
            <a:r>
              <a:rPr lang="en-US" sz="2000" dirty="0" smtClean="0">
                <a:latin typeface="Calibri" pitchFamily="34" charset="0"/>
              </a:rPr>
              <a:t>	</a:t>
            </a:r>
            <a:r>
              <a:rPr lang="en-US" altLang="en-US" sz="2000" dirty="0" smtClean="0">
                <a:latin typeface="Calibri" pitchFamily="34" charset="0"/>
              </a:rPr>
              <a:t>		</a:t>
            </a:r>
            <a:r>
              <a:rPr lang="en-US" altLang="en-US" sz="2000" dirty="0" err="1" smtClean="0">
                <a:latin typeface="Calibri" pitchFamily="34" charset="0"/>
              </a:rPr>
              <a:t>obj.inbox</a:t>
            </a:r>
            <a:r>
              <a:rPr lang="en-US" altLang="en-US" sz="2000" dirty="0" smtClean="0">
                <a:latin typeface="Calibri" pitchFamily="34" charset="0"/>
              </a:rPr>
              <a:t>();</a:t>
            </a:r>
            <a:r>
              <a:rPr lang="en-US" sz="2000" b="1" dirty="0" smtClean="0">
                <a:solidFill>
                  <a:schemeClr val="accent2"/>
                </a:solidFill>
              </a:rPr>
              <a:t> </a:t>
            </a:r>
          </a:p>
          <a:p>
            <a:pPr>
              <a:lnSpc>
                <a:spcPct val="80000"/>
              </a:lnSpc>
              <a:buFontTx/>
              <a:buNone/>
            </a:pPr>
            <a:r>
              <a:rPr lang="en-US" altLang="en-US" sz="2000" dirty="0" smtClean="0">
                <a:latin typeface="Calibri" pitchFamily="34" charset="0"/>
              </a:rPr>
              <a:t>	}</a:t>
            </a:r>
          </a:p>
          <a:p>
            <a:pPr>
              <a:lnSpc>
                <a:spcPct val="80000"/>
              </a:lnSpc>
              <a:buFontTx/>
              <a:buNone/>
            </a:pPr>
            <a:r>
              <a:rPr lang="en-US" sz="2000" dirty="0" smtClean="0">
                <a:latin typeface="Calibri" pitchFamily="34" charset="0"/>
              </a:rPr>
              <a:t>	</a:t>
            </a:r>
            <a:r>
              <a:rPr lang="en-US" altLang="en-US" sz="2000" dirty="0" smtClean="0">
                <a:latin typeface="Calibri" pitchFamily="34" charset="0"/>
              </a:rPr>
              <a:t>}</a:t>
            </a:r>
            <a:endParaRPr lang="en-US" sz="2000" dirty="0" smtClean="0">
              <a:latin typeface="Calibri" pitchFamily="34" charset="0"/>
            </a:endParaRPr>
          </a:p>
        </p:txBody>
      </p:sp>
      <p:cxnSp>
        <p:nvCxnSpPr>
          <p:cNvPr id="6" name="Straight Arrow Connector 5"/>
          <p:cNvCxnSpPr>
            <a:cxnSpLocks noChangeShapeType="1"/>
          </p:cNvCxnSpPr>
          <p:nvPr/>
        </p:nvCxnSpPr>
        <p:spPr bwMode="auto">
          <a:xfrm>
            <a:off x="3962400" y="5181600"/>
            <a:ext cx="1981200" cy="419100"/>
          </a:xfrm>
          <a:prstGeom prst="straightConnector1">
            <a:avLst/>
          </a:prstGeom>
          <a:noFill/>
          <a:ln w="9525" algn="ctr">
            <a:solidFill>
              <a:schemeClr val="tx1"/>
            </a:solidFill>
            <a:round/>
            <a:headEnd/>
            <a:tailEnd type="arrow" w="med" len="med"/>
          </a:ln>
        </p:spPr>
      </p:cxnSp>
      <p:sp>
        <p:nvSpPr>
          <p:cNvPr id="7" name="Rectangle 6"/>
          <p:cNvSpPr/>
          <p:nvPr/>
        </p:nvSpPr>
        <p:spPr bwMode="auto">
          <a:xfrm flipH="1">
            <a:off x="6019800" y="5562600"/>
            <a:ext cx="2743200" cy="381000"/>
          </a:xfrm>
          <a:prstGeom prst="rect">
            <a:avLst/>
          </a:prstGeom>
          <a:noFill/>
          <a:ln w="9525" cap="flat" cmpd="sng" algn="ctr">
            <a:solidFill>
              <a:schemeClr val="accent3"/>
            </a:solidFill>
            <a:prstDash val="solid"/>
            <a:round/>
            <a:headEnd type="none" w="med" len="med"/>
            <a:tailEnd type="none" w="med" len="med"/>
          </a:ln>
          <a:effectLst/>
        </p:spPr>
        <p:txBody>
          <a:bodyPr/>
          <a:lstStyle/>
          <a:p>
            <a:pPr>
              <a:defRPr/>
            </a:pPr>
            <a:r>
              <a:rPr lang="en-US" b="1" dirty="0">
                <a:solidFill>
                  <a:srgbClr val="FF0000"/>
                </a:solidFill>
                <a:latin typeface="Arial" pitchFamily="34" charset="0"/>
              </a:rPr>
              <a:t>Compile time error</a:t>
            </a:r>
          </a:p>
          <a:p>
            <a:pPr>
              <a:defRPr/>
            </a:pPr>
            <a:endParaRPr lang="en-US" dirty="0">
              <a:solidFill>
                <a:schemeClr val="accent3"/>
              </a:solidFill>
              <a:latin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77788" y="990600"/>
            <a:ext cx="9221788" cy="1066800"/>
          </a:xfrm>
          <a:prstGeom prst="rect">
            <a:avLst/>
          </a:prstGeom>
        </p:spPr>
        <p:txBody>
          <a:bodyPr/>
          <a:lstStyle/>
          <a:p>
            <a:pPr lvl="0" algn="ctr">
              <a:spcBef>
                <a:spcPct val="0"/>
              </a:spcBef>
              <a:defRPr/>
            </a:pPr>
            <a:r>
              <a:rPr lang="en-US" sz="4000" b="1" dirty="0" smtClean="0">
                <a:solidFill>
                  <a:srgbClr val="C00000"/>
                </a:solidFill>
                <a:latin typeface="Calibri" pitchFamily="34" charset="0"/>
              </a:rPr>
              <a:t>INHERITANCE</a:t>
            </a:r>
            <a:endParaRPr lang="en-US" altLang="en-US" sz="4000" b="1" dirty="0" smtClean="0">
              <a:solidFill>
                <a:srgbClr val="C00000"/>
              </a:solidFill>
              <a:latin typeface="Calibri" pitchFamily="34" charset="0"/>
            </a:endParaRPr>
          </a:p>
        </p:txBody>
      </p:sp>
      <p:sp>
        <p:nvSpPr>
          <p:cNvPr id="4" name="Content Placeholder 15"/>
          <p:cNvSpPr>
            <a:spLocks noGrp="1"/>
          </p:cNvSpPr>
          <p:nvPr>
            <p:ph idx="4294967295"/>
          </p:nvPr>
        </p:nvSpPr>
        <p:spPr>
          <a:xfrm>
            <a:off x="1066800" y="2438400"/>
            <a:ext cx="7696200" cy="4114800"/>
          </a:xfrm>
          <a:prstGeom prst="rect">
            <a:avLst/>
          </a:prstGeom>
        </p:spPr>
        <p:txBody>
          <a:bodyPr/>
          <a:lstStyle/>
          <a:p>
            <a:pPr>
              <a:buNone/>
              <a:defRPr/>
            </a:pPr>
            <a:r>
              <a:rPr lang="en-US" sz="2400" b="1" u="sng" dirty="0" smtClean="0">
                <a:solidFill>
                  <a:srgbClr val="7030A0"/>
                </a:solidFill>
                <a:latin typeface="Calibri" pitchFamily="34" charset="0"/>
              </a:rPr>
              <a:t>SCENARIO-3:</a:t>
            </a:r>
          </a:p>
          <a:p>
            <a:pPr>
              <a:buNone/>
              <a:defRPr/>
            </a:pPr>
            <a:endParaRPr lang="en-US" sz="2400" b="1" u="sng" dirty="0" smtClean="0">
              <a:solidFill>
                <a:srgbClr val="7030A0"/>
              </a:solidFill>
              <a:latin typeface="Calibri" pitchFamily="34" charset="0"/>
            </a:endParaRPr>
          </a:p>
          <a:p>
            <a:pPr>
              <a:buFont typeface="Wingdings" pitchFamily="2" charset="2"/>
              <a:buChar char="Ø"/>
              <a:defRPr/>
            </a:pPr>
            <a:r>
              <a:rPr lang="en-US" sz="2000" dirty="0" smtClean="0">
                <a:latin typeface="Calibri" pitchFamily="34" charset="0"/>
              </a:rPr>
              <a:t>We can't use child class reference to hold parent class objects.</a:t>
            </a:r>
          </a:p>
          <a:p>
            <a:pPr>
              <a:buFont typeface="Times New Roman" pitchFamily="18" charset="0"/>
              <a:buNone/>
              <a:defRPr/>
            </a:pPr>
            <a:endParaRPr lang="en-US" sz="2000" dirty="0" smtClean="0">
              <a:latin typeface="Calibri" pitchFamily="34" charset="0"/>
            </a:endParaRPr>
          </a:p>
          <a:p>
            <a:pPr lvl="2">
              <a:buFontTx/>
              <a:buNone/>
              <a:defRPr/>
            </a:pPr>
            <a:r>
              <a:rPr lang="en-US" sz="2000" dirty="0" smtClean="0">
                <a:latin typeface="Calibri" pitchFamily="34" charset="0"/>
              </a:rPr>
              <a:t>public class </a:t>
            </a:r>
            <a:r>
              <a:rPr lang="en-US" sz="2000" b="1" dirty="0" smtClean="0">
                <a:solidFill>
                  <a:srgbClr val="0070C0"/>
                </a:solidFill>
                <a:latin typeface="Calibri" pitchFamily="34" charset="0"/>
              </a:rPr>
              <a:t>Login</a:t>
            </a:r>
            <a:r>
              <a:rPr lang="en-US" sz="2000" b="1" dirty="0" smtClean="0">
                <a:solidFill>
                  <a:schemeClr val="accent1"/>
                </a:solidFill>
                <a:latin typeface="Calibri" pitchFamily="34" charset="0"/>
              </a:rPr>
              <a:t> </a:t>
            </a:r>
            <a:r>
              <a:rPr lang="en-US" sz="2000" dirty="0" smtClean="0">
                <a:latin typeface="Calibri" pitchFamily="34" charset="0"/>
              </a:rPr>
              <a:t>{</a:t>
            </a:r>
          </a:p>
          <a:p>
            <a:pPr lvl="2">
              <a:buFontTx/>
              <a:buNone/>
              <a:defRPr/>
            </a:pPr>
            <a:r>
              <a:rPr lang="en-US" sz="2000" dirty="0" smtClean="0">
                <a:latin typeface="Calibri" pitchFamily="34" charset="0"/>
              </a:rPr>
              <a:t>		public void start() {</a:t>
            </a:r>
          </a:p>
          <a:p>
            <a:pPr lvl="2">
              <a:buFontTx/>
              <a:buNone/>
              <a:defRPr/>
            </a:pPr>
            <a:r>
              <a:rPr lang="en-US" sz="2000" dirty="0" smtClean="0">
                <a:latin typeface="Calibri" pitchFamily="34" charset="0"/>
              </a:rPr>
              <a:t>			System.out.println("Login to Gmail");</a:t>
            </a:r>
          </a:p>
          <a:p>
            <a:pPr lvl="2">
              <a:buFontTx/>
              <a:buNone/>
              <a:defRPr/>
            </a:pPr>
            <a:r>
              <a:rPr lang="en-US" sz="2000" dirty="0" smtClean="0">
                <a:latin typeface="Calibri" pitchFamily="34" charset="0"/>
              </a:rPr>
              <a:t>		}</a:t>
            </a:r>
          </a:p>
          <a:p>
            <a:pPr lvl="2">
              <a:buFontTx/>
              <a:buNone/>
              <a:defRPr/>
            </a:pPr>
            <a:r>
              <a:rPr lang="en-US" sz="2000" dirty="0" smtClean="0">
                <a:latin typeface="Calibri" pitchFamily="34" charset="0"/>
              </a:rPr>
              <a:t>	}</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914400"/>
            <a:ext cx="9134209" cy="6784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strike="noStrike" kern="1200" cap="none" spc="0" normalizeH="0" baseline="0" noProof="0" dirty="0" smtClean="0">
                <a:ln>
                  <a:noFill/>
                </a:ln>
                <a:solidFill>
                  <a:srgbClr val="C00000"/>
                </a:solidFill>
                <a:effectLst/>
                <a:uLnTx/>
                <a:uFillTx/>
                <a:latin typeface="+mj-lt"/>
                <a:ea typeface="+mj-ea"/>
                <a:cs typeface="+mj-cs"/>
              </a:rPr>
              <a:t>INHERITANCE</a:t>
            </a:r>
            <a:endParaRPr kumimoji="0" lang="en-US" altLang="en-US" sz="3200" b="1" i="0" strike="noStrike" kern="1200" cap="none" spc="0" normalizeH="0" baseline="0" noProof="0" dirty="0" smtClean="0">
              <a:ln>
                <a:noFill/>
              </a:ln>
              <a:solidFill>
                <a:srgbClr val="C00000"/>
              </a:solidFill>
              <a:effectLst/>
              <a:uLnTx/>
              <a:uFillTx/>
              <a:latin typeface="Calibri" pitchFamily="34" charset="0"/>
              <a:ea typeface="+mj-ea"/>
              <a:cs typeface="+mn-cs"/>
            </a:endParaRPr>
          </a:p>
        </p:txBody>
      </p:sp>
      <p:sp>
        <p:nvSpPr>
          <p:cNvPr id="4" name="Content Placeholder 15"/>
          <p:cNvSpPr>
            <a:spLocks noGrp="1"/>
          </p:cNvSpPr>
          <p:nvPr>
            <p:ph idx="4294967295"/>
          </p:nvPr>
        </p:nvSpPr>
        <p:spPr>
          <a:xfrm>
            <a:off x="1219200" y="1676400"/>
            <a:ext cx="7543800" cy="4953000"/>
          </a:xfrm>
          <a:prstGeom prst="rect">
            <a:avLst/>
          </a:prstGeom>
        </p:spPr>
        <p:txBody>
          <a:bodyPr/>
          <a:lstStyle/>
          <a:p>
            <a:pPr>
              <a:lnSpc>
                <a:spcPct val="90000"/>
              </a:lnSpc>
              <a:buNone/>
              <a:defRPr/>
            </a:pPr>
            <a:r>
              <a:rPr lang="en-US" sz="2400" b="1" u="sng" dirty="0" smtClean="0">
                <a:solidFill>
                  <a:srgbClr val="7030A0"/>
                </a:solidFill>
                <a:latin typeface="Calibri" pitchFamily="34" charset="0"/>
              </a:rPr>
              <a:t>SCENARIO-3:</a:t>
            </a:r>
          </a:p>
          <a:p>
            <a:pPr lvl="1">
              <a:lnSpc>
                <a:spcPct val="90000"/>
              </a:lnSpc>
              <a:buFontTx/>
              <a:buNone/>
              <a:defRPr/>
            </a:pPr>
            <a:r>
              <a:rPr lang="en-US" altLang="en-US" sz="2000" dirty="0" smtClean="0">
                <a:latin typeface="Calibri" pitchFamily="34" charset="0"/>
              </a:rPr>
              <a:t>public class Inbox extends Login {</a:t>
            </a:r>
          </a:p>
          <a:p>
            <a:pPr lvl="1">
              <a:lnSpc>
                <a:spcPct val="90000"/>
              </a:lnSpc>
              <a:buFontTx/>
              <a:buNone/>
              <a:defRPr/>
            </a:pPr>
            <a:r>
              <a:rPr lang="en-US" altLang="en-US" sz="2000" dirty="0" smtClean="0">
                <a:latin typeface="Calibri" pitchFamily="34" charset="0"/>
              </a:rPr>
              <a:t>	</a:t>
            </a:r>
          </a:p>
          <a:p>
            <a:pPr lvl="1">
              <a:lnSpc>
                <a:spcPct val="90000"/>
              </a:lnSpc>
              <a:buFontTx/>
              <a:buNone/>
              <a:defRPr/>
            </a:pPr>
            <a:r>
              <a:rPr lang="en-US" sz="2000" dirty="0" smtClean="0">
                <a:latin typeface="Calibri" pitchFamily="34" charset="0"/>
              </a:rPr>
              <a:t>	</a:t>
            </a:r>
            <a:r>
              <a:rPr lang="en-US" altLang="en-US" sz="2000" dirty="0" smtClean="0">
                <a:latin typeface="Calibri" pitchFamily="34" charset="0"/>
              </a:rPr>
              <a:t>	public void inbox(){</a:t>
            </a:r>
          </a:p>
          <a:p>
            <a:pPr lvl="1">
              <a:lnSpc>
                <a:spcPct val="90000"/>
              </a:lnSpc>
              <a:buFontTx/>
              <a:buNone/>
              <a:defRPr/>
            </a:pPr>
            <a:r>
              <a:rPr lang="en-US" sz="2000" dirty="0" smtClean="0">
                <a:latin typeface="Calibri" pitchFamily="34" charset="0"/>
              </a:rPr>
              <a:t>	</a:t>
            </a:r>
            <a:r>
              <a:rPr lang="en-US" altLang="en-US" sz="2000" dirty="0" smtClean="0">
                <a:latin typeface="Calibri" pitchFamily="34" charset="0"/>
              </a:rPr>
              <a:t>		System.out.println("Inbox Functionality");</a:t>
            </a:r>
          </a:p>
          <a:p>
            <a:pPr lvl="1">
              <a:lnSpc>
                <a:spcPct val="90000"/>
              </a:lnSpc>
              <a:buFontTx/>
              <a:buNone/>
              <a:defRPr/>
            </a:pPr>
            <a:r>
              <a:rPr lang="en-US" sz="2000" dirty="0" smtClean="0">
                <a:latin typeface="Calibri" pitchFamily="34" charset="0"/>
              </a:rPr>
              <a:t>	</a:t>
            </a:r>
            <a:r>
              <a:rPr lang="en-US" altLang="en-US" sz="2000" dirty="0" smtClean="0">
                <a:latin typeface="Calibri" pitchFamily="34" charset="0"/>
              </a:rPr>
              <a:t>	}</a:t>
            </a:r>
          </a:p>
          <a:p>
            <a:pPr lvl="1">
              <a:lnSpc>
                <a:spcPct val="90000"/>
              </a:lnSpc>
              <a:buFontTx/>
              <a:buNone/>
              <a:defRPr/>
            </a:pPr>
            <a:r>
              <a:rPr lang="en-US" sz="2000" dirty="0" smtClean="0">
                <a:latin typeface="Calibri" pitchFamily="34" charset="0"/>
              </a:rPr>
              <a:t>	</a:t>
            </a:r>
            <a:r>
              <a:rPr lang="en-US" altLang="en-US" sz="2000" dirty="0" smtClean="0">
                <a:latin typeface="Calibri" pitchFamily="34" charset="0"/>
              </a:rPr>
              <a:t>	public static void main(String[] </a:t>
            </a:r>
            <a:r>
              <a:rPr lang="en-US" altLang="en-US" sz="2000" dirty="0" err="1" smtClean="0">
                <a:latin typeface="Calibri" pitchFamily="34" charset="0"/>
              </a:rPr>
              <a:t>args</a:t>
            </a:r>
            <a:r>
              <a:rPr lang="en-US" altLang="en-US" sz="2000" dirty="0" smtClean="0">
                <a:latin typeface="Calibri" pitchFamily="34" charset="0"/>
              </a:rPr>
              <a:t>) {</a:t>
            </a:r>
          </a:p>
          <a:p>
            <a:pPr lvl="1">
              <a:lnSpc>
                <a:spcPct val="90000"/>
              </a:lnSpc>
              <a:buFontTx/>
              <a:buNone/>
              <a:defRPr/>
            </a:pPr>
            <a:r>
              <a:rPr lang="en-US" sz="2000" dirty="0" smtClean="0">
                <a:latin typeface="Calibri" pitchFamily="34" charset="0"/>
              </a:rPr>
              <a:t>	</a:t>
            </a:r>
            <a:r>
              <a:rPr lang="en-US" altLang="en-US" sz="2000" dirty="0" smtClean="0">
                <a:latin typeface="Calibri" pitchFamily="34" charset="0"/>
              </a:rPr>
              <a:t>		Inbox  </a:t>
            </a:r>
            <a:r>
              <a:rPr lang="en-US" altLang="en-US" sz="2000" dirty="0" err="1" smtClean="0">
                <a:latin typeface="Calibri" pitchFamily="34" charset="0"/>
              </a:rPr>
              <a:t>obj</a:t>
            </a:r>
            <a:r>
              <a:rPr lang="en-US" altLang="en-US" sz="2000" dirty="0" smtClean="0">
                <a:latin typeface="Calibri" pitchFamily="34" charset="0"/>
              </a:rPr>
              <a:t> = new Login();</a:t>
            </a:r>
          </a:p>
          <a:p>
            <a:pPr lvl="1">
              <a:lnSpc>
                <a:spcPct val="90000"/>
              </a:lnSpc>
              <a:buFontTx/>
              <a:buNone/>
              <a:defRPr/>
            </a:pPr>
            <a:r>
              <a:rPr lang="en-US" sz="2000" dirty="0" smtClean="0">
                <a:latin typeface="Calibri" pitchFamily="34" charset="0"/>
              </a:rPr>
              <a:t>	</a:t>
            </a:r>
            <a:r>
              <a:rPr lang="en-US" altLang="en-US" sz="2000" dirty="0" smtClean="0">
                <a:latin typeface="Calibri" pitchFamily="34" charset="0"/>
              </a:rPr>
              <a:t>	}</a:t>
            </a:r>
          </a:p>
          <a:p>
            <a:pPr lvl="1">
              <a:lnSpc>
                <a:spcPct val="90000"/>
              </a:lnSpc>
              <a:buFontTx/>
              <a:buNone/>
              <a:defRPr/>
            </a:pPr>
            <a:r>
              <a:rPr lang="en-US" sz="2000" dirty="0" smtClean="0">
                <a:latin typeface="Calibri" pitchFamily="34" charset="0"/>
              </a:rPr>
              <a:t>	</a:t>
            </a:r>
            <a:r>
              <a:rPr lang="en-US" altLang="en-US" sz="2000" dirty="0" smtClean="0">
                <a:latin typeface="Calibri" pitchFamily="34" charset="0"/>
              </a:rPr>
              <a:t>}</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
        <p:nvSpPr>
          <p:cNvPr id="6" name="TextBox 10"/>
          <p:cNvSpPr txBox="1">
            <a:spLocks noChangeArrowheads="1"/>
          </p:cNvSpPr>
          <p:nvPr/>
        </p:nvSpPr>
        <p:spPr bwMode="auto">
          <a:xfrm>
            <a:off x="5562600" y="5657671"/>
            <a:ext cx="1600105" cy="1200329"/>
          </a:xfrm>
          <a:prstGeom prst="rect">
            <a:avLst/>
          </a:prstGeom>
          <a:noFill/>
          <a:ln w="9525">
            <a:noFill/>
            <a:miter lim="800000"/>
            <a:headEnd/>
            <a:tailEnd/>
          </a:ln>
        </p:spPr>
        <p:txBody>
          <a:bodyPr wrap="square">
            <a:spAutoFit/>
          </a:bodyPr>
          <a:lstStyle/>
          <a:p>
            <a:r>
              <a:rPr lang="en-US" sz="2400" dirty="0" smtClean="0">
                <a:solidFill>
                  <a:srgbClr val="C00000"/>
                </a:solidFill>
                <a:latin typeface="Calibri" pitchFamily="34" charset="0"/>
              </a:rPr>
              <a:t>Compile time </a:t>
            </a:r>
          </a:p>
          <a:p>
            <a:r>
              <a:rPr lang="en-US" sz="2400" dirty="0" smtClean="0">
                <a:solidFill>
                  <a:srgbClr val="C00000"/>
                </a:solidFill>
                <a:latin typeface="Calibri" pitchFamily="34" charset="0"/>
              </a:rPr>
              <a:t>Error</a:t>
            </a:r>
            <a:endParaRPr lang="en-US" sz="2400" dirty="0">
              <a:solidFill>
                <a:srgbClr val="C00000"/>
              </a:solidFill>
              <a:latin typeface="Calibri" pitchFamily="34" charset="0"/>
            </a:endParaRPr>
          </a:p>
        </p:txBody>
      </p:sp>
      <p:cxnSp>
        <p:nvCxnSpPr>
          <p:cNvPr id="11" name="Elbow Connector 10"/>
          <p:cNvCxnSpPr/>
          <p:nvPr/>
        </p:nvCxnSpPr>
        <p:spPr>
          <a:xfrm rot="16200000" flipH="1">
            <a:off x="5029200" y="4724400"/>
            <a:ext cx="1066800" cy="762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953</Words>
  <Application>Microsoft Office PowerPoint</Application>
  <PresentationFormat>On-screen Show (4:3)</PresentationFormat>
  <Paragraphs>308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Venkat Vivek</cp:lastModifiedBy>
  <cp:revision>73</cp:revision>
  <dcterms:created xsi:type="dcterms:W3CDTF">2016-05-31T14:58:58Z</dcterms:created>
  <dcterms:modified xsi:type="dcterms:W3CDTF">2016-06-16T14:40:28Z</dcterms:modified>
</cp:coreProperties>
</file>