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7" r:id="rId20"/>
    <p:sldId id="278" r:id="rId21"/>
    <p:sldId id="279" r:id="rId22"/>
    <p:sldId id="280" r:id="rId23"/>
    <p:sldId id="281" r:id="rId24"/>
    <p:sldId id="282" r:id="rId25"/>
    <p:sldId id="283" r:id="rId26"/>
    <p:sldId id="285" r:id="rId27"/>
    <p:sldId id="286" r:id="rId28"/>
    <p:sldId id="287" r:id="rId29"/>
    <p:sldId id="25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C:\Users\Admin\Desktop\01.jpg"/>
          <p:cNvPicPr>
            <a:picLocks noChangeAspect="1" noChangeArrowheads="1"/>
          </p:cNvPicPr>
          <p:nvPr userDrawn="1"/>
        </p:nvPicPr>
        <p:blipFill>
          <a:blip r:embed="rId2"/>
          <a:srcRect/>
          <a:stretch>
            <a:fillRect/>
          </a:stretch>
        </p:blipFill>
        <p:spPr bwMode="auto">
          <a:xfrm>
            <a:off x="0" y="1"/>
            <a:ext cx="9177338" cy="6858000"/>
          </a:xfrm>
          <a:prstGeom prst="rect">
            <a:avLst/>
          </a:prstGeom>
          <a:noFill/>
        </p:spPr>
      </p:pic>
      <p:sp>
        <p:nvSpPr>
          <p:cNvPr id="3" name="Subtitle 2"/>
          <p:cNvSpPr>
            <a:spLocks noGrp="1"/>
          </p:cNvSpPr>
          <p:nvPr>
            <p:ph type="subTitle" idx="1" hasCustomPrompt="1"/>
          </p:nvPr>
        </p:nvSpPr>
        <p:spPr>
          <a:xfrm>
            <a:off x="2857500" y="3886200"/>
            <a:ext cx="3429000" cy="685800"/>
          </a:xfrm>
          <a:prstGeom prst="rect">
            <a:avLst/>
          </a:prstGeom>
        </p:spPr>
        <p:txBody>
          <a:bodyPr/>
          <a:lstStyle>
            <a:lvl1pPr marL="0" indent="0" algn="ctr">
              <a:buNone/>
              <a:defRPr b="1">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The Key To Success </a:t>
            </a:r>
            <a:endParaRPr lang="en-US" dirty="0"/>
          </a:p>
        </p:txBody>
      </p:sp>
      <p:sp>
        <p:nvSpPr>
          <p:cNvPr id="4" name="Date Placeholder 3"/>
          <p:cNvSpPr>
            <a:spLocks noGrp="1"/>
          </p:cNvSpPr>
          <p:nvPr>
            <p:ph type="dt" sz="half" idx="10"/>
          </p:nvPr>
        </p:nvSpPr>
        <p:spPr/>
        <p:txBody>
          <a:bodyPr/>
          <a:lstStyle/>
          <a:p>
            <a:fld id="{8BC5A686-8436-4F83-BD81-F62DAB78AEF4}"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5128-10F4-4351-978A-C8D8AFDE4553}" type="slidenum">
              <a:rPr lang="en-US" smtClean="0"/>
              <a:pPr/>
              <a:t>‹#›</a:t>
            </a:fld>
            <a:endParaRPr lang="en-US"/>
          </a:p>
        </p:txBody>
      </p:sp>
      <p:pic>
        <p:nvPicPr>
          <p:cNvPr id="8" name="Picture 7" descr="Advanto-logo0.png"/>
          <p:cNvPicPr>
            <a:picLocks noChangeAspect="1"/>
          </p:cNvPicPr>
          <p:nvPr userDrawn="1"/>
        </p:nvPicPr>
        <p:blipFill>
          <a:blip r:embed="rId3"/>
          <a:stretch>
            <a:fillRect/>
          </a:stretch>
        </p:blipFill>
        <p:spPr>
          <a:xfrm>
            <a:off x="2377440" y="2514600"/>
            <a:ext cx="4389120" cy="1371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5A686-8436-4F83-BD81-F62DAB78AEF4}" type="datetimeFigureOut">
              <a:rPr lang="en-US" smtClean="0"/>
              <a:pPr/>
              <a:t>6/16/2016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65128-10F4-4351-978A-C8D8AFDE45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00400" y="2971800"/>
            <a:ext cx="2743200" cy="838200"/>
          </a:xfrm>
          <a:prstGeom prst="rect">
            <a:avLst/>
          </a:prstGeom>
        </p:spPr>
        <p:txBody>
          <a:bodyPr/>
          <a:lstStyle>
            <a:lvl1pPr>
              <a:defRPr>
                <a:solidFill>
                  <a:srgbClr val="FF0000"/>
                </a:solidFill>
              </a:defRPr>
            </a:lvl1pPr>
          </a:lstStyle>
          <a:p>
            <a:r>
              <a:rPr lang="en-US" dirty="0" smtClean="0"/>
              <a:t>Thank You</a:t>
            </a:r>
            <a:endParaRPr lang="en-US" dirty="0"/>
          </a:p>
        </p:txBody>
      </p:sp>
      <p:sp>
        <p:nvSpPr>
          <p:cNvPr id="3" name="Date Placeholder 2"/>
          <p:cNvSpPr>
            <a:spLocks noGrp="1"/>
          </p:cNvSpPr>
          <p:nvPr>
            <p:ph type="dt" sz="half" idx="10"/>
          </p:nvPr>
        </p:nvSpPr>
        <p:spPr/>
        <p:txBody>
          <a:bodyPr/>
          <a:lstStyle/>
          <a:p>
            <a:fld id="{8BC5A686-8436-4F83-BD81-F62DAB78AEF4}" type="datetimeFigureOut">
              <a:rPr lang="en-US" smtClean="0"/>
              <a:pPr/>
              <a:t>6/16/2016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65128-10F4-4351-978A-C8D8AFDE45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01.jpg"/>
          <p:cNvPicPr>
            <a:picLocks noChangeAspect="1"/>
          </p:cNvPicPr>
          <p:nvPr userDrawn="1"/>
        </p:nvPicPr>
        <p:blipFill>
          <a:blip r:embed="rId5"/>
          <a:stretch>
            <a:fillRect/>
          </a:stretch>
        </p:blipFill>
        <p:spPr>
          <a:xfrm>
            <a:off x="0" y="0"/>
            <a:ext cx="1143000" cy="68580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5A686-8436-4F83-BD81-F62DAB78AEF4}" type="datetimeFigureOut">
              <a:rPr lang="en-US" smtClean="0"/>
              <a:pPr/>
              <a:t>6/16/2016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65128-10F4-4351-978A-C8D8AFDE4553}" type="slidenum">
              <a:rPr lang="en-US" smtClean="0"/>
              <a:pPr/>
              <a:t>‹#›</a:t>
            </a:fld>
            <a:endParaRPr lang="en-US"/>
          </a:p>
        </p:txBody>
      </p:sp>
      <p:pic>
        <p:nvPicPr>
          <p:cNvPr id="8" name="Picture 7" descr="Advanto-logo0.png"/>
          <p:cNvPicPr>
            <a:picLocks noChangeAspect="1"/>
          </p:cNvPicPr>
          <p:nvPr userDrawn="1"/>
        </p:nvPicPr>
        <p:blipFill>
          <a:blip r:embed="rId6"/>
          <a:stretch>
            <a:fillRect/>
          </a:stretch>
        </p:blipFill>
        <p:spPr>
          <a:xfrm>
            <a:off x="3505200" y="195262"/>
            <a:ext cx="2057400" cy="6429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41605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143000" y="2514600"/>
            <a:ext cx="8001000" cy="4343400"/>
          </a:xfrm>
          <a:prstGeom prst="rect">
            <a:avLst/>
          </a:prstGeom>
        </p:spPr>
        <p:txBody>
          <a:bodyPr/>
          <a:lstStyle/>
          <a:p>
            <a:pPr marL="339725" indent="-339725">
              <a:lnSpc>
                <a:spcPct val="80000"/>
              </a:lnSpc>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Control flow in try-catch:</a:t>
            </a:r>
          </a:p>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Case-4: Exception at statement-4 or statement-5</a:t>
            </a:r>
          </a:p>
          <a:p>
            <a:pPr marL="739775" lvl="1" indent="-282575" algn="just">
              <a:spcBef>
                <a:spcPts val="60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Abnormal termination</a:t>
            </a:r>
          </a:p>
          <a:p>
            <a:pPr marL="341313"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If any exception occurs within the try block then rest of the code after that statements in try block where exception occurred will not be executed even if we have handled the exception, hence it is recommended to take only the risky code in try block</a:t>
            </a:r>
            <a:r>
              <a:rPr lang="en-US" sz="2400" dirty="0" smtClean="0">
                <a:latin typeface="Calibri" pitchFamily="34"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41605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143000" y="2362200"/>
            <a:ext cx="7772400" cy="4038600"/>
          </a:xfrm>
          <a:prstGeom prst="rect">
            <a:avLst/>
          </a:prstGeom>
        </p:spPr>
        <p:txBody>
          <a:bodyPr/>
          <a:lstStyle/>
          <a:p>
            <a:pPr marL="339725" indent="-339725">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Multiple catch blocks:</a:t>
            </a:r>
          </a:p>
          <a:p>
            <a:pPr marL="339725" indent="-339725">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b="1" u="sng" cap="all" dirty="0" smtClean="0">
              <a:solidFill>
                <a:srgbClr val="7030A0"/>
              </a:solidFill>
              <a:latin typeface="Calibri" pitchFamily="34" charset="0"/>
            </a:endParaRPr>
          </a:p>
          <a:p>
            <a:pPr marL="739775"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The way of handling exception varies from exception to exception. Hence it is always recommended to write separate catch block for every exception.</a:t>
            </a:r>
          </a:p>
          <a:p>
            <a:pPr marL="341313" indent="-339725" algn="just">
              <a:spcBef>
                <a:spcPts val="6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739775"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If try with multiple catch blocks are present the order of catch blocks should be from child to parent. If not we will get compile time error.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a:xfrm>
            <a:off x="1" y="1066800"/>
            <a:ext cx="90678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6" name="Content Placeholder 15"/>
          <p:cNvSpPr>
            <a:spLocks noGrp="1"/>
          </p:cNvSpPr>
          <p:nvPr>
            <p:ph idx="4294967295"/>
          </p:nvPr>
        </p:nvSpPr>
        <p:spPr>
          <a:xfrm>
            <a:off x="1142999" y="1905000"/>
            <a:ext cx="7620001" cy="4953000"/>
          </a:xfrm>
          <a:prstGeom prst="rect">
            <a:avLst/>
          </a:prstGeom>
        </p:spPr>
        <p:txBody>
          <a:bodyPr/>
          <a:lstStyle/>
          <a:p>
            <a:pPr indent="-339725">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b="1" u="sng" cap="all" dirty="0" smtClean="0">
                <a:solidFill>
                  <a:srgbClr val="7030A0"/>
                </a:solidFill>
                <a:latin typeface="Calibri" pitchFamily="34" charset="0"/>
              </a:rPr>
              <a:t>Multiple catch blocks:</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400" dirty="0" smtClean="0">
                <a:latin typeface="Calibri" pitchFamily="34" charset="0"/>
              </a:rPr>
              <a:t>			</a:t>
            </a:r>
            <a:r>
              <a:rPr lang="en-US" sz="2000" dirty="0" smtClean="0">
                <a:latin typeface="Calibri" pitchFamily="34" charset="0"/>
              </a:rPr>
              <a:t>try{</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//statement</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catch(</a:t>
            </a:r>
            <a:r>
              <a:rPr lang="en-US" sz="2000" dirty="0" err="1" smtClean="0">
                <a:latin typeface="Calibri" pitchFamily="34" charset="0"/>
              </a:rPr>
              <a:t>ArithmeticException</a:t>
            </a:r>
            <a:r>
              <a:rPr lang="en-US" sz="2000" dirty="0" smtClean="0">
                <a:latin typeface="Calibri" pitchFamily="34" charset="0"/>
              </a:rPr>
              <a:t> e){</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//statement</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catch(</a:t>
            </a:r>
            <a:r>
              <a:rPr lang="en-US" sz="2000" dirty="0" err="1" smtClean="0">
                <a:latin typeface="Calibri" pitchFamily="34" charset="0"/>
              </a:rPr>
              <a:t>ArrayIndexOutOfBoundsException</a:t>
            </a:r>
            <a:r>
              <a:rPr lang="en-US" sz="2000" dirty="0" smtClean="0">
                <a:latin typeface="Calibri" pitchFamily="34" charset="0"/>
              </a:rPr>
              <a:t> e){</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//statement</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catch(Exception e){</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//statement</a:t>
            </a:r>
          </a:p>
          <a:p>
            <a:pPr indent="-339725" algn="just">
              <a:lnSpc>
                <a:spcPct val="80000"/>
              </a:lnSpc>
              <a:spcBef>
                <a:spcPts val="500"/>
              </a:spcBef>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US" sz="2000" dirty="0" smtClean="0">
                <a:latin typeface="Calibri" pitchFamily="34" charset="0"/>
              </a:rPr>
              <a:t>			}</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41605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143000" y="2057400"/>
            <a:ext cx="7772400" cy="4800600"/>
          </a:xfrm>
          <a:prstGeom prst="rect">
            <a:avLst/>
          </a:prstGeom>
        </p:spPr>
        <p:txBody>
          <a:bodyPr/>
          <a:lstStyle/>
          <a:p>
            <a:pPr marL="339725" indent="-339725">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finally block:</a:t>
            </a:r>
          </a:p>
          <a:p>
            <a:pPr marL="739775"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It is never recommended to write cleanup code with in the try block as there is no guarantee for the execution of every statement.</a:t>
            </a:r>
          </a:p>
          <a:p>
            <a:pPr marL="741363"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739775"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It is never recommended to write cleanup code with in the catch block because it wont be executed if there is no exception.</a:t>
            </a:r>
          </a:p>
          <a:p>
            <a:pPr marL="741363"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739775"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If we want our cleanup code to be execute even if the exception occurs or not, then we should write such type of code in finally block</a:t>
            </a:r>
          </a:p>
          <a:p>
            <a:pPr marL="341313" indent="-341313" algn="just" eaLnBrk="1">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41605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219200" y="2133600"/>
            <a:ext cx="7696200" cy="4495800"/>
          </a:xfrm>
          <a:prstGeom prst="rect">
            <a:avLst/>
          </a:prstGeom>
        </p:spPr>
        <p:txBody>
          <a:bodyPr/>
          <a:lstStyle/>
          <a:p>
            <a:pPr marL="339725" indent="-339725">
              <a:lnSpc>
                <a:spcPct val="90000"/>
              </a:lnSpc>
              <a:spcBef>
                <a:spcPts val="5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Control flow in try-catch-finally:</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dirty="0" smtClean="0">
                <a:latin typeface="Calibri" pitchFamily="34" charset="0"/>
              </a:rPr>
              <a:t>			</a:t>
            </a:r>
            <a:r>
              <a:rPr lang="en-US" sz="2000" dirty="0" smtClean="0">
                <a:latin typeface="Calibri" pitchFamily="34" charset="0"/>
              </a:rPr>
              <a:t>try{</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stmt 1;</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stmt 2;</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stmt 3;</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catch(Exception e){</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stmt 4;</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finally{</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stmt 5;</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p>
          <a:p>
            <a:pPr marL="339725" indent="-336550">
              <a:lnSpc>
                <a:spcPct val="90000"/>
              </a:lnSpc>
              <a:spcBef>
                <a:spcPts val="5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stmt 6;</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76200" y="914400"/>
            <a:ext cx="9067800" cy="9906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142999" y="1752600"/>
            <a:ext cx="8001001" cy="4953000"/>
          </a:xfrm>
          <a:prstGeom prst="rect">
            <a:avLst/>
          </a:prstGeom>
        </p:spPr>
        <p:txBody>
          <a:bodyPr/>
          <a:lstStyle/>
          <a:p>
            <a:pPr marL="339725" indent="-339725">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Control flow in try-catch-finally:</a:t>
            </a:r>
          </a:p>
          <a:p>
            <a:pPr marL="739775" lvl="1" indent="-282575" algn="just">
              <a:spcBef>
                <a:spcPts val="45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case-1: No exception.</a:t>
            </a:r>
          </a:p>
          <a:p>
            <a:pPr lvl="2" algn="just">
              <a:spcBef>
                <a:spcPts val="45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1,2,3,5,6</a:t>
            </a:r>
          </a:p>
          <a:p>
            <a:pPr marL="739775"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case-2: Exception at stmt 2 and corresponding catch block matched.</a:t>
            </a:r>
          </a:p>
          <a:p>
            <a:pPr lvl="2" algn="just">
              <a:spcBef>
                <a:spcPts val="45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1,4,5,6</a:t>
            </a:r>
          </a:p>
          <a:p>
            <a:pPr marL="739775"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case-3: Exception at stmt 2 and corresponding catch block not matched.</a:t>
            </a:r>
          </a:p>
          <a:p>
            <a:pPr lvl="2" algn="just">
              <a:spcBef>
                <a:spcPts val="45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1,5 and abnormal termination.</a:t>
            </a:r>
          </a:p>
          <a:p>
            <a:pPr marL="739775" lvl="1" indent="-282575" algn="just">
              <a:spcBef>
                <a:spcPts val="525"/>
              </a:spcBef>
              <a:buFont typeface="Wingdings" pitchFamily="2" charset="2"/>
              <a:buChar char="Ø"/>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en-US" sz="2000" dirty="0" smtClean="0">
                <a:latin typeface="Calibri" pitchFamily="34" charset="0"/>
              </a:rPr>
              <a:t>case-4: Exception at stmt 4. </a:t>
            </a:r>
          </a:p>
          <a:p>
            <a:pPr marL="1139825" lvl="2" indent="-279400" algn="just">
              <a:spcBef>
                <a:spcPts val="450"/>
              </a:spcBef>
              <a:buFont typeface="Courier New" pitchFamily="49" charset="0"/>
              <a:buChar char="o"/>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en-US" sz="2000" dirty="0" smtClean="0">
                <a:latin typeface="Calibri" pitchFamily="34" charset="0"/>
              </a:rPr>
              <a:t>Always abnormal termination but before that finally block will be executed.</a:t>
            </a:r>
          </a:p>
          <a:p>
            <a:pPr marL="739775" lvl="1" indent="-279400" algn="just">
              <a:spcBef>
                <a:spcPts val="450"/>
              </a:spcBef>
              <a:buFont typeface="Wingdings" pitchFamily="2" charset="2"/>
              <a:buChar char="Ø"/>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en-US" sz="2000" dirty="0" smtClean="0">
                <a:latin typeface="Calibri" pitchFamily="34" charset="0"/>
              </a:rPr>
              <a:t>case-5: Exception at stmt  or 6 </a:t>
            </a:r>
          </a:p>
          <a:p>
            <a:pPr marL="1139825" lvl="2" indent="-282575" algn="just">
              <a:spcBef>
                <a:spcPts val="525"/>
              </a:spcBef>
              <a:buFont typeface="Courier New" pitchFamily="49" charset="0"/>
              <a:buChar char="o"/>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r>
              <a:rPr lang="en-US" sz="2000" dirty="0" smtClean="0">
                <a:latin typeface="Calibri" pitchFamily="34" charset="0"/>
              </a:rPr>
              <a:t>Always abnormal termination</a:t>
            </a:r>
          </a:p>
          <a:p>
            <a:pPr lvl="3" algn="just">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dirty="0" smtClean="0">
              <a:latin typeface="Calibri" pitchFamily="34" charset="0"/>
            </a:endParaRPr>
          </a:p>
          <a:p>
            <a:pPr marL="739775" lvl="1" indent="-282575" algn="just">
              <a:spcBef>
                <a:spcPts val="525"/>
              </a:spcBef>
              <a:buFont typeface="Wingdings" pitchFamily="2" charset="2"/>
              <a:buChar char="Ø"/>
              <a:tabLst>
                <a:tab pos="739775"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 pos="9596438" algn="l"/>
              </a:tabLst>
              <a:defRPr/>
            </a:pPr>
            <a:endParaRPr lang="en-US" sz="1800" dirty="0" smtClean="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41605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143000" y="2362200"/>
            <a:ext cx="7772400" cy="3810000"/>
          </a:xfrm>
          <a:prstGeom prst="rect">
            <a:avLst/>
          </a:prstGeom>
        </p:spPr>
        <p:txBody>
          <a:bodyPr/>
          <a:lstStyle/>
          <a:p>
            <a:pPr marL="339725" indent="-339725">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cap="all" dirty="0" smtClean="0">
                <a:solidFill>
                  <a:srgbClr val="7030A0"/>
                </a:solidFill>
                <a:latin typeface="Calibri" pitchFamily="34" charset="0"/>
              </a:rPr>
              <a:t>throws:</a:t>
            </a:r>
          </a:p>
          <a:p>
            <a:pPr marL="339725" indent="-339725">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b="1" cap="all" dirty="0" smtClean="0">
              <a:solidFill>
                <a:srgbClr val="7030A0"/>
              </a:solidFill>
              <a:latin typeface="Calibri" pitchFamily="34" charset="0"/>
            </a:endParaRPr>
          </a:p>
          <a:p>
            <a:pPr marL="339725" indent="-33972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used to handle checked exceptions.</a:t>
            </a:r>
          </a:p>
          <a:p>
            <a:pPr marL="341313" indent="-33972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throws keyword is used to assign the responsibility of exception handling to caller class.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52401" y="1219200"/>
            <a:ext cx="878078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noProof="0" dirty="0" smtClean="0">
                <a:ln>
                  <a:noFill/>
                </a:ln>
                <a:solidFill>
                  <a:srgbClr val="C00000"/>
                </a:solidFill>
                <a:effectLst/>
                <a:uLnTx/>
                <a:uFillTx/>
                <a:latin typeface="Calibri" pitchFamily="34" charset="0"/>
                <a:ea typeface="+mj-ea"/>
                <a:cs typeface="+mj-cs"/>
              </a:rPr>
              <a:t>final, finally and finalize()</a:t>
            </a:r>
          </a:p>
        </p:txBody>
      </p:sp>
      <p:sp>
        <p:nvSpPr>
          <p:cNvPr id="4" name="Content Placeholder 15"/>
          <p:cNvSpPr>
            <a:spLocks noGrp="1"/>
          </p:cNvSpPr>
          <p:nvPr>
            <p:ph idx="4294967295"/>
          </p:nvPr>
        </p:nvSpPr>
        <p:spPr>
          <a:xfrm>
            <a:off x="1143000" y="2362200"/>
            <a:ext cx="8001000" cy="3581400"/>
          </a:xfrm>
          <a:prstGeom prst="rect">
            <a:avLst/>
          </a:prstGeom>
        </p:spPr>
        <p:txBody>
          <a:bodyPr/>
          <a:lstStyle/>
          <a:p>
            <a:pPr marL="339725" indent="-339725">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dirty="0" smtClean="0">
                <a:solidFill>
                  <a:srgbClr val="7030A0"/>
                </a:solidFill>
                <a:latin typeface="Calibri" pitchFamily="34" charset="0"/>
              </a:rPr>
              <a:t>final, finally and finalize() :</a:t>
            </a:r>
          </a:p>
          <a:p>
            <a:pPr marL="339725" indent="-339725">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b="1" u="sng" dirty="0" smtClean="0">
              <a:solidFill>
                <a:srgbClr val="7030A0"/>
              </a:solidFill>
              <a:latin typeface="Calibri" pitchFamily="34" charset="0"/>
            </a:endParaRPr>
          </a:p>
          <a:p>
            <a:pPr marL="339725" indent="-33972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Final:</a:t>
            </a:r>
          </a:p>
          <a:p>
            <a:pPr marL="339725" indent="-339725" algn="just">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739775" lvl="1" indent="-282575" algn="just">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It is a modifier applicable for classes, methods and variables.</a:t>
            </a:r>
          </a:p>
          <a:p>
            <a:pPr marL="739775" lvl="1" indent="-282575" algn="just">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If Class is declared as final:- child class creation is not possible.</a:t>
            </a:r>
          </a:p>
          <a:p>
            <a:pPr marL="739775" lvl="1" indent="-282575" algn="just">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If method is declared as final: overriding is not possible.</a:t>
            </a:r>
          </a:p>
          <a:p>
            <a:pPr marL="739775" lvl="1" indent="-282575" algn="just">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Variable: reassignment is not possible</a:t>
            </a:r>
          </a:p>
          <a:p>
            <a:pPr marL="341313" indent="-339725" algn="just">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50812" y="1339850"/>
            <a:ext cx="8898152"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final, finally and finalize()</a:t>
            </a:r>
          </a:p>
        </p:txBody>
      </p:sp>
      <p:sp>
        <p:nvSpPr>
          <p:cNvPr id="4" name="Content Placeholder 15"/>
          <p:cNvSpPr>
            <a:spLocks noGrp="1"/>
          </p:cNvSpPr>
          <p:nvPr>
            <p:ph idx="4294967295"/>
          </p:nvPr>
        </p:nvSpPr>
        <p:spPr>
          <a:xfrm>
            <a:off x="1219200" y="2438400"/>
            <a:ext cx="7772400" cy="4038600"/>
          </a:xfrm>
          <a:prstGeom prst="rect">
            <a:avLst/>
          </a:prstGeom>
        </p:spPr>
        <p:txBody>
          <a:bodyPr/>
          <a:lstStyle/>
          <a:p>
            <a:pPr marL="339725" indent="-33972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Finally:- Block associated with try-catch to perform clean-up code which should be executed always irrespective of whether exception occurred or not.</a:t>
            </a:r>
          </a:p>
          <a:p>
            <a:pPr marL="341313" indent="-33972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Finalize(): method executed by garbage collector before destroying the object.</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066800"/>
            <a:ext cx="9018775"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noProof="0" dirty="0" smtClean="0">
                <a:ln>
                  <a:noFill/>
                </a:ln>
                <a:solidFill>
                  <a:srgbClr val="C00000"/>
                </a:solidFill>
                <a:effectLst/>
                <a:uLnTx/>
                <a:uFillTx/>
                <a:latin typeface="Calibri" pitchFamily="34" charset="0"/>
                <a:ea typeface="+mj-ea"/>
                <a:cs typeface="+mj-cs"/>
              </a:rPr>
              <a:t>Collections</a:t>
            </a:r>
          </a:p>
        </p:txBody>
      </p:sp>
      <p:sp>
        <p:nvSpPr>
          <p:cNvPr id="4" name="Content Placeholder 15"/>
          <p:cNvSpPr>
            <a:spLocks noGrp="1"/>
          </p:cNvSpPr>
          <p:nvPr>
            <p:ph idx="4294967295"/>
          </p:nvPr>
        </p:nvSpPr>
        <p:spPr>
          <a:xfrm>
            <a:off x="1142999" y="1905000"/>
            <a:ext cx="8001001" cy="4953000"/>
          </a:xfrm>
          <a:prstGeom prst="rect">
            <a:avLst/>
          </a:prstGeom>
        </p:spPr>
        <p:txBody>
          <a:bodyPr/>
          <a:lstStyle/>
          <a:p>
            <a:pPr marL="339725" indent="-339725" algn="just">
              <a:lnSpc>
                <a:spcPct val="80000"/>
              </a:lnSpc>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A group of individual objects as a single entity is called "Collections".</a:t>
            </a:r>
          </a:p>
          <a:p>
            <a:pPr marL="339725" indent="-339725">
              <a:lnSpc>
                <a:spcPct val="80000"/>
              </a:lnSpc>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dirty="0" smtClean="0">
                <a:solidFill>
                  <a:srgbClr val="7030A0"/>
                </a:solidFill>
                <a:latin typeface="Calibri" pitchFamily="34" charset="0"/>
              </a:rPr>
              <a:t>Advantages:</a:t>
            </a:r>
          </a:p>
          <a:p>
            <a:pPr marL="739775" lvl="1" indent="-339725">
              <a:lnSpc>
                <a:spcPct val="80000"/>
              </a:lnSpc>
              <a:spcBef>
                <a:spcPts val="60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Growable in nature</a:t>
            </a:r>
          </a:p>
          <a:p>
            <a:pPr marL="741363" lvl="1" indent="-339725">
              <a:lnSpc>
                <a:spcPct val="80000"/>
              </a:lnSpc>
              <a:spcBef>
                <a:spcPts val="60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739775" lvl="1" indent="-339725">
              <a:lnSpc>
                <a:spcPct val="80000"/>
              </a:lnSpc>
              <a:spcBef>
                <a:spcPts val="60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Can hold both homogeneous and heterogeneous data.</a:t>
            </a:r>
          </a:p>
          <a:p>
            <a:pPr marL="741363" lvl="1" indent="-339725">
              <a:lnSpc>
                <a:spcPct val="80000"/>
              </a:lnSpc>
              <a:spcBef>
                <a:spcPts val="60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739775" lvl="1" indent="-339725">
              <a:lnSpc>
                <a:spcPct val="80000"/>
              </a:lnSpc>
              <a:spcBef>
                <a:spcPts val="60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Every collection class is implemented based on some data structure</a:t>
            </a:r>
          </a:p>
          <a:p>
            <a:pPr marL="341313" indent="-339725">
              <a:lnSpc>
                <a:spcPct val="80000"/>
              </a:lnSpc>
              <a:spcBef>
                <a:spcPts val="6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lnSpc>
                <a:spcPct val="80000"/>
              </a:lnSpc>
              <a:spcBef>
                <a:spcPts val="6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dirty="0" smtClean="0">
                <a:solidFill>
                  <a:srgbClr val="7030A0"/>
                </a:solidFill>
                <a:latin typeface="Calibri" pitchFamily="34" charset="0"/>
              </a:rPr>
              <a:t>Disadvantage</a:t>
            </a:r>
            <a:r>
              <a:rPr lang="en-US" sz="2400" b="1" dirty="0" smtClean="0">
                <a:solidFill>
                  <a:srgbClr val="7030A0"/>
                </a:solidFill>
                <a:latin typeface="Calibri" pitchFamily="34" charset="0"/>
              </a:rPr>
              <a:t>: </a:t>
            </a:r>
          </a:p>
          <a:p>
            <a:pPr marL="739775" lvl="1" indent="-339725">
              <a:lnSpc>
                <a:spcPct val="80000"/>
              </a:lnSpc>
              <a:spcBef>
                <a:spcPts val="60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Performance</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1060450" y="2278063"/>
            <a:ext cx="7183438" cy="633412"/>
          </a:xfrm>
          <a:prstGeom prst="rect">
            <a:avLst/>
          </a:prstGeom>
          <a:noFill/>
          <a:ln w="9525">
            <a:noFill/>
            <a:miter lim="800000"/>
            <a:headEnd/>
            <a:tailEnd/>
          </a:ln>
        </p:spPr>
        <p:txBody>
          <a:bodyPr lIns="90000" tIns="45000" rIns="90000" bIns="45000"/>
          <a:lstStyle/>
          <a:p>
            <a:pPr algn="ctr">
              <a:lnSpc>
                <a:spcPct val="102000"/>
              </a:lnSpc>
              <a:tabLst>
                <a:tab pos="723900" algn="l"/>
                <a:tab pos="1447800" algn="l"/>
                <a:tab pos="2171700" algn="l"/>
                <a:tab pos="2895600" algn="l"/>
                <a:tab pos="3619500" algn="l"/>
                <a:tab pos="4343400" algn="l"/>
                <a:tab pos="5067300" algn="l"/>
                <a:tab pos="5791200" algn="l"/>
                <a:tab pos="6515100" algn="l"/>
              </a:tabLst>
            </a:pPr>
            <a:r>
              <a:rPr lang="en-IN" altLang="en-US" sz="3500" b="1" dirty="0">
                <a:solidFill>
                  <a:srgbClr val="0084D1"/>
                </a:solidFill>
                <a:latin typeface="Calibri" pitchFamily="34" charset="0"/>
              </a:rPr>
              <a:t>JAVA Fundamentals</a:t>
            </a:r>
          </a:p>
        </p:txBody>
      </p:sp>
      <p:sp>
        <p:nvSpPr>
          <p:cNvPr id="4" name="Text Box 2"/>
          <p:cNvSpPr txBox="1">
            <a:spLocks noChangeArrowheads="1"/>
          </p:cNvSpPr>
          <p:nvPr/>
        </p:nvSpPr>
        <p:spPr bwMode="auto">
          <a:xfrm>
            <a:off x="1060450" y="2909888"/>
            <a:ext cx="5564188" cy="712787"/>
          </a:xfrm>
          <a:prstGeom prst="rect">
            <a:avLst/>
          </a:prstGeom>
          <a:noFill/>
          <a:ln w="9525">
            <a:noFill/>
            <a:miter lim="800000"/>
            <a:headEnd/>
            <a:tailEnd/>
          </a:ln>
        </p:spPr>
        <p:txBody>
          <a:bodyPr lIns="90000" tIns="45000" rIns="90000" bIns="45000"/>
          <a:lstStyle/>
          <a:p>
            <a:pPr>
              <a:lnSpc>
                <a:spcPct val="102000"/>
              </a:lnSpc>
              <a:tabLst>
                <a:tab pos="723900" algn="l"/>
                <a:tab pos="1447800" algn="l"/>
                <a:tab pos="2171700" algn="l"/>
                <a:tab pos="2895600" algn="l"/>
                <a:tab pos="3619500" algn="l"/>
                <a:tab pos="4343400" algn="l"/>
                <a:tab pos="5067300" algn="l"/>
              </a:tabLst>
            </a:pPr>
            <a:endParaRPr lang="en-IN" altLang="en-US" sz="2000">
              <a:solidFill>
                <a:srgbClr val="000000"/>
              </a:solidFill>
              <a:latin typeface="Calibri" pitchFamily="34" charset="0"/>
            </a:endParaRPr>
          </a:p>
        </p:txBody>
      </p:sp>
      <p:sp>
        <p:nvSpPr>
          <p:cNvPr id="5" name="Text Box 3"/>
          <p:cNvSpPr txBox="1">
            <a:spLocks noChangeArrowheads="1"/>
          </p:cNvSpPr>
          <p:nvPr/>
        </p:nvSpPr>
        <p:spPr bwMode="auto">
          <a:xfrm>
            <a:off x="1060450" y="4727575"/>
            <a:ext cx="5383213" cy="955675"/>
          </a:xfrm>
          <a:prstGeom prst="rect">
            <a:avLst/>
          </a:prstGeom>
          <a:noFill/>
          <a:ln w="9525">
            <a:noFill/>
            <a:miter lim="800000"/>
            <a:headEnd/>
            <a:tailEnd/>
          </a:ln>
        </p:spPr>
        <p:txBody>
          <a:bodyPr lIns="90000" tIns="45000" rIns="90000" bIns="45000"/>
          <a:lstStyle/>
          <a:p>
            <a:pPr>
              <a:lnSpc>
                <a:spcPct val="102000"/>
              </a:lnSpc>
              <a:tabLst>
                <a:tab pos="723900" algn="l"/>
                <a:tab pos="1447800" algn="l"/>
                <a:tab pos="2171700" algn="l"/>
                <a:tab pos="2895600" algn="l"/>
                <a:tab pos="3619500" algn="l"/>
                <a:tab pos="4343400" algn="l"/>
                <a:tab pos="5067300" algn="l"/>
              </a:tabLst>
            </a:pPr>
            <a:endParaRPr lang="en-IN" altLang="en-US" sz="1400">
              <a:solidFill>
                <a:srgbClr val="000000"/>
              </a:solidFill>
              <a:latin typeface="Calibri" pitchFamily="34" charset="0"/>
            </a:endParaRPr>
          </a:p>
        </p:txBody>
      </p:sp>
      <p:sp>
        <p:nvSpPr>
          <p:cNvPr id="6" name="Text Box 4"/>
          <p:cNvSpPr txBox="1">
            <a:spLocks noChangeArrowheads="1"/>
          </p:cNvSpPr>
          <p:nvPr/>
        </p:nvSpPr>
        <p:spPr bwMode="auto">
          <a:xfrm>
            <a:off x="4267200" y="3124201"/>
            <a:ext cx="2133600" cy="457200"/>
          </a:xfrm>
          <a:prstGeom prst="rect">
            <a:avLst/>
          </a:prstGeom>
          <a:noFill/>
          <a:ln w="9525">
            <a:noFill/>
            <a:miter lim="800000"/>
            <a:headEnd/>
            <a:tailEnd/>
          </a:ln>
        </p:spPr>
        <p:txBody>
          <a:bodyPr lIns="90000" tIns="60876" rIns="90000" bIns="45000"/>
          <a:lstStyle/>
          <a:p>
            <a:pPr algn="r">
              <a:tabLst>
                <a:tab pos="723900" algn="l"/>
                <a:tab pos="1447800" algn="l"/>
                <a:tab pos="2171700" algn="l"/>
                <a:tab pos="2895600" algn="l"/>
                <a:tab pos="3619500" algn="l"/>
                <a:tab pos="4343400" algn="l"/>
                <a:tab pos="5067300" algn="l"/>
              </a:tabLst>
            </a:pPr>
            <a:r>
              <a:rPr lang="en-IN" altLang="en-US" sz="2400" b="1" dirty="0" smtClean="0">
                <a:solidFill>
                  <a:srgbClr val="FF0000"/>
                </a:solidFill>
              </a:rPr>
              <a:t>BHUSHAN</a:t>
            </a:r>
            <a:endParaRPr lang="en-IN" altLang="en-US" sz="24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762000" y="1600200"/>
            <a:ext cx="10974388" cy="1143000"/>
          </a:xfrm>
          <a:prstGeom prst="rect">
            <a:avLst/>
          </a:prstGeom>
        </p:spPr>
        <p:txBody>
          <a:bodyPr/>
          <a:lstStyle/>
          <a:p>
            <a:pPr lvl="0" algn="ctr">
              <a:spcBef>
                <a:spcPct val="0"/>
              </a:spcBef>
              <a:defRPr/>
            </a:pPr>
            <a:r>
              <a:rPr lang="en-US" sz="4000" b="1" cap="all" dirty="0" smtClean="0">
                <a:solidFill>
                  <a:srgbClr val="C00000"/>
                </a:solidFill>
                <a:latin typeface="Calibri" pitchFamily="34" charset="0"/>
              </a:rPr>
              <a:t>Collections</a:t>
            </a:r>
          </a:p>
        </p:txBody>
      </p:sp>
      <p:sp>
        <p:nvSpPr>
          <p:cNvPr id="4" name="Rectangle 3"/>
          <p:cNvSpPr>
            <a:spLocks noChangeArrowheads="1"/>
          </p:cNvSpPr>
          <p:nvPr/>
        </p:nvSpPr>
        <p:spPr bwMode="auto">
          <a:xfrm>
            <a:off x="3887788" y="3308350"/>
            <a:ext cx="3886200" cy="720725"/>
          </a:xfrm>
          <a:prstGeom prst="rect">
            <a:avLst/>
          </a:prstGeom>
          <a:solidFill>
            <a:srgbClr val="7DB6EF"/>
          </a:solidFill>
          <a:ln w="9360" cap="sq">
            <a:solidFill>
              <a:srgbClr val="000000"/>
            </a:solidFill>
            <a:miter lim="800000"/>
            <a:headEnd/>
            <a:tailEnd/>
          </a:ln>
        </p:spPr>
        <p:txBody>
          <a:bodyPr wrap="none" anchor="ctr"/>
          <a:lstStyle/>
          <a:p>
            <a:endParaRPr lang="en-US"/>
          </a:p>
        </p:txBody>
      </p:sp>
      <p:sp>
        <p:nvSpPr>
          <p:cNvPr id="5" name="Rectangle 4"/>
          <p:cNvSpPr>
            <a:spLocks noChangeArrowheads="1"/>
          </p:cNvSpPr>
          <p:nvPr/>
        </p:nvSpPr>
        <p:spPr bwMode="auto">
          <a:xfrm>
            <a:off x="3887788" y="5137150"/>
            <a:ext cx="4495800" cy="762000"/>
          </a:xfrm>
          <a:prstGeom prst="rect">
            <a:avLst/>
          </a:prstGeom>
          <a:solidFill>
            <a:srgbClr val="7DB6EF"/>
          </a:solidFill>
          <a:ln w="9360" cap="sq">
            <a:solidFill>
              <a:srgbClr val="000000"/>
            </a:solidFill>
            <a:miter lim="800000"/>
            <a:headEnd/>
            <a:tailEnd/>
          </a:ln>
        </p:spPr>
        <p:txBody>
          <a:bodyPr wrap="none" anchor="ctr"/>
          <a:lstStyle/>
          <a:p>
            <a:endParaRPr lang="en-US"/>
          </a:p>
        </p:txBody>
      </p:sp>
      <p:sp>
        <p:nvSpPr>
          <p:cNvPr id="6" name="Line 4"/>
          <p:cNvSpPr>
            <a:spLocks noChangeShapeType="1"/>
          </p:cNvSpPr>
          <p:nvPr/>
        </p:nvSpPr>
        <p:spPr bwMode="auto">
          <a:xfrm>
            <a:off x="7088188" y="3308350"/>
            <a:ext cx="3175" cy="719138"/>
          </a:xfrm>
          <a:prstGeom prst="line">
            <a:avLst/>
          </a:prstGeom>
          <a:noFill/>
          <a:ln w="9360" cap="sq">
            <a:solidFill>
              <a:srgbClr val="000000"/>
            </a:solidFill>
            <a:miter lim="800000"/>
            <a:headEnd/>
            <a:tailEnd/>
          </a:ln>
        </p:spPr>
        <p:txBody>
          <a:bodyPr/>
          <a:lstStyle/>
          <a:p>
            <a:endParaRPr lang="en-US"/>
          </a:p>
        </p:txBody>
      </p:sp>
      <p:sp>
        <p:nvSpPr>
          <p:cNvPr id="7" name="Line 4"/>
          <p:cNvSpPr>
            <a:spLocks noChangeShapeType="1"/>
          </p:cNvSpPr>
          <p:nvPr/>
        </p:nvSpPr>
        <p:spPr bwMode="auto">
          <a:xfrm>
            <a:off x="5411788" y="3308350"/>
            <a:ext cx="3175" cy="719138"/>
          </a:xfrm>
          <a:prstGeom prst="line">
            <a:avLst/>
          </a:prstGeom>
          <a:noFill/>
          <a:ln w="9360" cap="sq">
            <a:solidFill>
              <a:srgbClr val="000000"/>
            </a:solidFill>
            <a:miter lim="800000"/>
            <a:headEnd/>
            <a:tailEnd/>
          </a:ln>
        </p:spPr>
        <p:txBody>
          <a:bodyPr/>
          <a:lstStyle/>
          <a:p>
            <a:endParaRPr lang="en-US"/>
          </a:p>
        </p:txBody>
      </p:sp>
      <p:sp>
        <p:nvSpPr>
          <p:cNvPr id="8" name="Line 4"/>
          <p:cNvSpPr>
            <a:spLocks noChangeShapeType="1"/>
          </p:cNvSpPr>
          <p:nvPr/>
        </p:nvSpPr>
        <p:spPr bwMode="auto">
          <a:xfrm>
            <a:off x="4573588" y="3308350"/>
            <a:ext cx="3175" cy="719138"/>
          </a:xfrm>
          <a:prstGeom prst="line">
            <a:avLst/>
          </a:prstGeom>
          <a:noFill/>
          <a:ln w="9360" cap="sq">
            <a:solidFill>
              <a:srgbClr val="000000"/>
            </a:solidFill>
            <a:miter lim="800000"/>
            <a:headEnd/>
            <a:tailEnd/>
          </a:ln>
        </p:spPr>
        <p:txBody>
          <a:bodyPr/>
          <a:lstStyle/>
          <a:p>
            <a:endParaRPr lang="en-US"/>
          </a:p>
        </p:txBody>
      </p:sp>
      <p:sp>
        <p:nvSpPr>
          <p:cNvPr id="9" name="Text Box 8"/>
          <p:cNvSpPr txBox="1">
            <a:spLocks noChangeArrowheads="1"/>
          </p:cNvSpPr>
          <p:nvPr/>
        </p:nvSpPr>
        <p:spPr bwMode="auto">
          <a:xfrm>
            <a:off x="5487988" y="3460750"/>
            <a:ext cx="1566862" cy="368300"/>
          </a:xfrm>
          <a:prstGeom prst="rect">
            <a:avLst/>
          </a:prstGeom>
          <a:noFill/>
          <a:ln w="9525">
            <a:noFill/>
            <a:round/>
            <a:headEnd/>
            <a:tailEnd/>
          </a:ln>
        </p:spPr>
        <p:txBody>
          <a:bodyPr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 . . . . . . . .</a:t>
            </a:r>
          </a:p>
        </p:txBody>
      </p:sp>
      <p:sp>
        <p:nvSpPr>
          <p:cNvPr id="10" name="Line 9"/>
          <p:cNvSpPr>
            <a:spLocks noChangeShapeType="1"/>
          </p:cNvSpPr>
          <p:nvPr/>
        </p:nvSpPr>
        <p:spPr bwMode="auto">
          <a:xfrm>
            <a:off x="4573588" y="5137150"/>
            <a:ext cx="3175" cy="719138"/>
          </a:xfrm>
          <a:prstGeom prst="line">
            <a:avLst/>
          </a:prstGeom>
          <a:noFill/>
          <a:ln w="9360" cap="sq">
            <a:solidFill>
              <a:srgbClr val="000000"/>
            </a:solidFill>
            <a:miter lim="800000"/>
            <a:headEnd/>
            <a:tailEnd/>
          </a:ln>
        </p:spPr>
        <p:txBody>
          <a:bodyPr/>
          <a:lstStyle/>
          <a:p>
            <a:endParaRPr lang="en-US"/>
          </a:p>
        </p:txBody>
      </p:sp>
      <p:sp>
        <p:nvSpPr>
          <p:cNvPr id="11" name="Line 9"/>
          <p:cNvSpPr>
            <a:spLocks noChangeShapeType="1"/>
          </p:cNvSpPr>
          <p:nvPr/>
        </p:nvSpPr>
        <p:spPr bwMode="auto">
          <a:xfrm>
            <a:off x="5411788" y="5137150"/>
            <a:ext cx="3175" cy="719138"/>
          </a:xfrm>
          <a:prstGeom prst="line">
            <a:avLst/>
          </a:prstGeom>
          <a:noFill/>
          <a:ln w="9360" cap="sq">
            <a:solidFill>
              <a:srgbClr val="000000"/>
            </a:solidFill>
            <a:miter lim="800000"/>
            <a:headEnd/>
            <a:tailEnd/>
          </a:ln>
        </p:spPr>
        <p:txBody>
          <a:bodyPr/>
          <a:lstStyle/>
          <a:p>
            <a:endParaRPr lang="en-US"/>
          </a:p>
        </p:txBody>
      </p:sp>
      <p:sp>
        <p:nvSpPr>
          <p:cNvPr id="12" name="Line 5"/>
          <p:cNvSpPr>
            <a:spLocks noChangeShapeType="1"/>
          </p:cNvSpPr>
          <p:nvPr/>
        </p:nvSpPr>
        <p:spPr bwMode="auto">
          <a:xfrm>
            <a:off x="7621588" y="5137150"/>
            <a:ext cx="1587" cy="719138"/>
          </a:xfrm>
          <a:prstGeom prst="line">
            <a:avLst/>
          </a:prstGeom>
          <a:noFill/>
          <a:ln w="9360" cap="sq">
            <a:solidFill>
              <a:srgbClr val="000000"/>
            </a:solidFill>
            <a:miter lim="800000"/>
            <a:headEnd/>
            <a:tailEnd/>
          </a:ln>
        </p:spPr>
        <p:txBody>
          <a:bodyPr/>
          <a:lstStyle/>
          <a:p>
            <a:endParaRPr lang="en-US"/>
          </a:p>
        </p:txBody>
      </p:sp>
      <p:sp>
        <p:nvSpPr>
          <p:cNvPr id="13" name="Line 13"/>
          <p:cNvSpPr>
            <a:spLocks noChangeShapeType="1"/>
          </p:cNvSpPr>
          <p:nvPr/>
        </p:nvSpPr>
        <p:spPr bwMode="auto">
          <a:xfrm flipV="1">
            <a:off x="1754188" y="3613150"/>
            <a:ext cx="2160587" cy="263525"/>
          </a:xfrm>
          <a:prstGeom prst="line">
            <a:avLst/>
          </a:prstGeom>
          <a:noFill/>
          <a:ln w="9360" cap="sq">
            <a:solidFill>
              <a:srgbClr val="000000"/>
            </a:solidFill>
            <a:miter lim="800000"/>
            <a:headEnd/>
            <a:tailEnd type="triangle" w="med" len="med"/>
          </a:ln>
        </p:spPr>
        <p:txBody>
          <a:bodyPr/>
          <a:lstStyle/>
          <a:p>
            <a:endParaRPr lang="en-US"/>
          </a:p>
        </p:txBody>
      </p:sp>
      <p:sp>
        <p:nvSpPr>
          <p:cNvPr id="14" name="Line 16"/>
          <p:cNvSpPr>
            <a:spLocks noChangeShapeType="1"/>
          </p:cNvSpPr>
          <p:nvPr/>
        </p:nvSpPr>
        <p:spPr bwMode="auto">
          <a:xfrm flipH="1">
            <a:off x="2897188" y="3460750"/>
            <a:ext cx="438150" cy="504825"/>
          </a:xfrm>
          <a:prstGeom prst="line">
            <a:avLst/>
          </a:prstGeom>
          <a:noFill/>
          <a:ln w="9360" cap="sq">
            <a:solidFill>
              <a:srgbClr val="000000"/>
            </a:solidFill>
            <a:miter lim="800000"/>
            <a:headEnd/>
            <a:tailEnd/>
          </a:ln>
        </p:spPr>
        <p:txBody>
          <a:bodyPr/>
          <a:lstStyle/>
          <a:p>
            <a:endParaRPr lang="en-US"/>
          </a:p>
        </p:txBody>
      </p:sp>
      <p:sp>
        <p:nvSpPr>
          <p:cNvPr id="15" name="Line 15"/>
          <p:cNvSpPr>
            <a:spLocks noChangeShapeType="1"/>
          </p:cNvSpPr>
          <p:nvPr/>
        </p:nvSpPr>
        <p:spPr bwMode="auto">
          <a:xfrm>
            <a:off x="2820988" y="3460750"/>
            <a:ext cx="431800" cy="504825"/>
          </a:xfrm>
          <a:prstGeom prst="line">
            <a:avLst/>
          </a:prstGeom>
          <a:noFill/>
          <a:ln w="9360" cap="sq">
            <a:solidFill>
              <a:srgbClr val="000000"/>
            </a:solidFill>
            <a:miter lim="800000"/>
            <a:headEnd/>
            <a:tailEnd/>
          </a:ln>
        </p:spPr>
        <p:txBody>
          <a:bodyPr/>
          <a:lstStyle/>
          <a:p>
            <a:endParaRPr lang="en-US"/>
          </a:p>
        </p:txBody>
      </p:sp>
      <p:sp>
        <p:nvSpPr>
          <p:cNvPr id="16" name="Line 14"/>
          <p:cNvSpPr>
            <a:spLocks noChangeShapeType="1"/>
          </p:cNvSpPr>
          <p:nvPr/>
        </p:nvSpPr>
        <p:spPr bwMode="auto">
          <a:xfrm>
            <a:off x="1754188" y="3917950"/>
            <a:ext cx="2160587" cy="1579563"/>
          </a:xfrm>
          <a:prstGeom prst="line">
            <a:avLst/>
          </a:prstGeom>
          <a:noFill/>
          <a:ln w="9360" cap="sq">
            <a:solidFill>
              <a:srgbClr val="000000"/>
            </a:solidFill>
            <a:miter lim="800000"/>
            <a:headEnd/>
            <a:tailEnd type="triangle" w="med" len="med"/>
          </a:ln>
        </p:spPr>
        <p:txBody>
          <a:bodyPr/>
          <a:lstStyle/>
          <a:p>
            <a:endParaRPr lang="en-US"/>
          </a:p>
        </p:txBody>
      </p:sp>
      <p:sp>
        <p:nvSpPr>
          <p:cNvPr id="17" name="Text Box 12"/>
          <p:cNvSpPr txBox="1">
            <a:spLocks noChangeArrowheads="1"/>
          </p:cNvSpPr>
          <p:nvPr/>
        </p:nvSpPr>
        <p:spPr bwMode="auto">
          <a:xfrm>
            <a:off x="1525588" y="3689350"/>
            <a:ext cx="587375" cy="438150"/>
          </a:xfrm>
          <a:prstGeom prst="rect">
            <a:avLst/>
          </a:prstGeom>
          <a:noFill/>
          <a:ln w="9525">
            <a:noFill/>
            <a:round/>
            <a:headEnd/>
            <a:tailEnd/>
          </a:ln>
        </p:spPr>
        <p:txBody>
          <a:bodyPr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Calibri" pitchFamily="34" charset="0"/>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grpId="0" nodeType="withEffect">
                                  <p:stCondLst>
                                    <p:cond delay="0"/>
                                  </p:stCondLst>
                                  <p:childTnLst>
                                    <p:set>
                                      <p:cBhvr additive="repl">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grpId="0" nodeType="clickEffect">
                                  <p:stCondLst>
                                    <p:cond delay="0"/>
                                  </p:stCondLst>
                                  <p:childTnLst>
                                    <p:set>
                                      <p:cBhvr additive="repl">
                                        <p:cTn id="10" dur="1" fill="hold">
                                          <p:stCondLst>
                                            <p:cond delay="0"/>
                                          </p:stCondLst>
                                        </p:cTn>
                                        <p:tgtEl>
                                          <p:spTgt spid="5"/>
                                        </p:tgtEl>
                                        <p:attrNameLst>
                                          <p:attrName>style.visibility</p:attrName>
                                        </p:attrNameLst>
                                      </p:cBhvr>
                                      <p:to>
                                        <p:strVal val="visible"/>
                                      </p:to>
                                    </p:set>
                                  </p:childTnLst>
                                </p:cTn>
                              </p:par>
                              <p:par>
                                <p:cTn id="11" presetID="1" presetClass="entr" fill="hold" grpId="0" nodeType="withEffect">
                                  <p:stCondLst>
                                    <p:cond delay="0"/>
                                  </p:stCondLst>
                                  <p:childTnLst>
                                    <p:set>
                                      <p:cBhvr additive="repl">
                                        <p:cTn id="12" dur="1" fill="hold">
                                          <p:stCondLst>
                                            <p:cond delay="0"/>
                                          </p:stCondLst>
                                        </p:cTn>
                                        <p:tgtEl>
                                          <p:spTgt spid="6"/>
                                        </p:tgtEl>
                                        <p:attrNameLst>
                                          <p:attrName>style.visibility</p:attrName>
                                        </p:attrNameLst>
                                      </p:cBhvr>
                                      <p:to>
                                        <p:strVal val="visible"/>
                                      </p:to>
                                    </p:set>
                                  </p:childTnLst>
                                </p:cTn>
                              </p:par>
                              <p:par>
                                <p:cTn id="13" presetID="1" presetClass="entr" fill="hold" grpId="0" nodeType="withEffect">
                                  <p:stCondLst>
                                    <p:cond delay="0"/>
                                  </p:stCondLst>
                                  <p:childTnLst>
                                    <p:set>
                                      <p:cBhvr additive="repl">
                                        <p:cTn id="14" dur="1" fill="hold">
                                          <p:stCondLst>
                                            <p:cond delay="0"/>
                                          </p:stCondLst>
                                        </p:cTn>
                                        <p:tgtEl>
                                          <p:spTgt spid="7"/>
                                        </p:tgtEl>
                                        <p:attrNameLst>
                                          <p:attrName>style.visibility</p:attrName>
                                        </p:attrNameLst>
                                      </p:cBhvr>
                                      <p:to>
                                        <p:strVal val="visible"/>
                                      </p:to>
                                    </p:set>
                                  </p:childTnLst>
                                </p:cTn>
                              </p:par>
                              <p:par>
                                <p:cTn id="15" presetID="1" presetClass="entr" fill="hold" grpId="0" nodeType="withEffect">
                                  <p:stCondLst>
                                    <p:cond delay="0"/>
                                  </p:stCondLst>
                                  <p:childTnLst>
                                    <p:set>
                                      <p:cBhvr additive="repl">
                                        <p:cTn id="16" dur="1" fill="hold">
                                          <p:stCondLst>
                                            <p:cond delay="0"/>
                                          </p:stCondLst>
                                        </p:cTn>
                                        <p:tgtEl>
                                          <p:spTgt spid="8"/>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9"/>
                                        </p:tgtEl>
                                        <p:attrNameLst>
                                          <p:attrName>style.visibility</p:attrName>
                                        </p:attrNameLst>
                                      </p:cBhvr>
                                      <p:to>
                                        <p:strVal val="visible"/>
                                      </p:to>
                                    </p:set>
                                  </p:childTnLst>
                                </p:cTn>
                              </p:par>
                              <p:par>
                                <p:cTn id="19" presetID="1" presetClass="entr" fill="hold" grpId="0" nodeType="withEffect">
                                  <p:stCondLst>
                                    <p:cond delay="0"/>
                                  </p:stCondLst>
                                  <p:childTnLst>
                                    <p:set>
                                      <p:cBhvr additive="repl">
                                        <p:cTn id="20" dur="1" fill="hold">
                                          <p:stCondLst>
                                            <p:cond delay="0"/>
                                          </p:stCondLst>
                                        </p:cTn>
                                        <p:tgtEl>
                                          <p:spTgt spid="10"/>
                                        </p:tgtEl>
                                        <p:attrNameLst>
                                          <p:attrName>style.visibility</p:attrName>
                                        </p:attrNameLst>
                                      </p:cBhvr>
                                      <p:to>
                                        <p:strVal val="visible"/>
                                      </p:to>
                                    </p:set>
                                  </p:childTnLst>
                                </p:cTn>
                              </p:par>
                              <p:par>
                                <p:cTn id="21" presetID="1" presetClass="entr" fill="hold" grpId="0" nodeType="withEffect">
                                  <p:stCondLst>
                                    <p:cond delay="0"/>
                                  </p:stCondLst>
                                  <p:childTnLst>
                                    <p:set>
                                      <p:cBhvr additive="repl">
                                        <p:cTn id="22" dur="1" fill="hold">
                                          <p:stCondLst>
                                            <p:cond delay="0"/>
                                          </p:stCondLst>
                                        </p:cTn>
                                        <p:tgtEl>
                                          <p:spTgt spid="11"/>
                                        </p:tgtEl>
                                        <p:attrNameLst>
                                          <p:attrName>style.visibility</p:attrName>
                                        </p:attrNameLst>
                                      </p:cBhvr>
                                      <p:to>
                                        <p:strVal val="visible"/>
                                      </p:to>
                                    </p:set>
                                  </p:childTnLst>
                                </p:cTn>
                              </p:par>
                              <p:par>
                                <p:cTn id="23" presetID="1" presetClass="entr" fill="hold" grpId="0" nodeType="withEffect">
                                  <p:stCondLst>
                                    <p:cond delay="0"/>
                                  </p:stCondLst>
                                  <p:childTnLst>
                                    <p:set>
                                      <p:cBhvr additive="repl">
                                        <p:cTn id="24" dur="1" fill="hold">
                                          <p:stCondLst>
                                            <p:cond delay="0"/>
                                          </p:stCondLst>
                                        </p:cTn>
                                        <p:tgtEl>
                                          <p:spTgt spid="12"/>
                                        </p:tgtEl>
                                        <p:attrNameLst>
                                          <p:attrName>style.visibility</p:attrName>
                                        </p:attrNameLst>
                                      </p:cBhvr>
                                      <p:to>
                                        <p:strVal val="visible"/>
                                      </p:to>
                                    </p:set>
                                  </p:childTnLst>
                                </p:cTn>
                              </p:par>
                              <p:par>
                                <p:cTn id="25" presetID="1" presetClass="entr" fill="hold" grpId="0" nodeType="withEffect">
                                  <p:stCondLst>
                                    <p:cond delay="0"/>
                                  </p:stCondLst>
                                  <p:childTnLst>
                                    <p:set>
                                      <p:cBhvr additive="repl">
                                        <p:cTn id="26" dur="1" fill="hold">
                                          <p:stCondLst>
                                            <p:cond delay="0"/>
                                          </p:stCondLst>
                                        </p:cTn>
                                        <p:tgtEl>
                                          <p:spTgt spid="13"/>
                                        </p:tgtEl>
                                        <p:attrNameLst>
                                          <p:attrName>style.visibility</p:attrName>
                                        </p:attrNameLst>
                                      </p:cBhvr>
                                      <p:to>
                                        <p:strVal val="visible"/>
                                      </p:to>
                                    </p:set>
                                  </p:childTnLst>
                                </p:cTn>
                              </p:par>
                              <p:par>
                                <p:cTn id="27" presetID="1" presetClass="entr" fill="hold" grpId="0" nodeType="withEffect">
                                  <p:stCondLst>
                                    <p:cond delay="0"/>
                                  </p:stCondLst>
                                  <p:childTnLst>
                                    <p:set>
                                      <p:cBhvr additive="repl">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grpId="0" nodeType="clickEffect">
                                  <p:stCondLst>
                                    <p:cond delay="0"/>
                                  </p:stCondLst>
                                  <p:childTnLst>
                                    <p:set>
                                      <p:cBhvr additive="repl">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fill="hold" grpId="0" nodeType="clickEffect">
                                  <p:stCondLst>
                                    <p:cond delay="0"/>
                                  </p:stCondLst>
                                  <p:childTnLst>
                                    <p:set>
                                      <p:cBhvr additive="repl">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fill="hold" nodeType="clickEffect">
                                  <p:stCondLst>
                                    <p:cond delay="0"/>
                                  </p:stCondLst>
                                  <p:childTnLst>
                                    <p:set>
                                      <p:cBhvr additive="repl">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381000" y="1371600"/>
            <a:ext cx="9064901"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sng" strike="noStrike" kern="1200" cap="all" spc="0" normalizeH="0" baseline="0" noProof="0" dirty="0" smtClean="0">
                <a:ln>
                  <a:noFill/>
                </a:ln>
                <a:solidFill>
                  <a:srgbClr val="7030A0"/>
                </a:solidFill>
                <a:effectLst/>
                <a:uLnTx/>
                <a:uFillTx/>
                <a:latin typeface="Calibri" pitchFamily="34" charset="0"/>
                <a:ea typeface="+mj-ea"/>
                <a:cs typeface="+mj-cs"/>
              </a:rPr>
              <a:t>9 - Key interfaces of Collection framework</a:t>
            </a:r>
            <a:r>
              <a:rPr lang="en-US" sz="2400" b="1" u="sng" cap="all" dirty="0" smtClean="0">
                <a:solidFill>
                  <a:srgbClr val="7030A0"/>
                </a:solidFill>
                <a:latin typeface="Calibri" pitchFamily="34" charset="0"/>
                <a:ea typeface="+mj-ea"/>
                <a:cs typeface="+mj-cs"/>
              </a:rPr>
              <a:t>:</a:t>
            </a:r>
            <a:endParaRPr kumimoji="0" lang="en-US" sz="2400" b="1" i="0" u="sng" strike="noStrike" kern="1200" cap="all" spc="0" normalizeH="0" baseline="0" noProof="0" dirty="0" smtClean="0">
              <a:ln>
                <a:noFill/>
              </a:ln>
              <a:solidFill>
                <a:srgbClr val="7030A0"/>
              </a:solidFill>
              <a:effectLst/>
              <a:uLnTx/>
              <a:uFillTx/>
              <a:latin typeface="Calibri" pitchFamily="34" charset="0"/>
              <a:ea typeface="+mj-ea"/>
              <a:cs typeface="+mj-cs"/>
            </a:endParaRPr>
          </a:p>
        </p:txBody>
      </p:sp>
      <p:sp>
        <p:nvSpPr>
          <p:cNvPr id="5" name="Text Box 8"/>
          <p:cNvSpPr txBox="1">
            <a:spLocks noChangeArrowheads="1"/>
          </p:cNvSpPr>
          <p:nvPr/>
        </p:nvSpPr>
        <p:spPr bwMode="auto">
          <a:xfrm>
            <a:off x="2668588" y="5334000"/>
            <a:ext cx="2259341" cy="402291"/>
          </a:xfrm>
          <a:prstGeom prst="rect">
            <a:avLst/>
          </a:prstGeom>
          <a:noFill/>
          <a:ln w="9525">
            <a:noFill/>
            <a:round/>
            <a:headEnd/>
            <a:tailEnd/>
          </a:ln>
        </p:spPr>
        <p:txBody>
          <a:bodyPr wrap="square"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Calibri" pitchFamily="34" charset="0"/>
              </a:rPr>
              <a:t>SortedSet </a:t>
            </a:r>
          </a:p>
        </p:txBody>
      </p:sp>
      <p:sp>
        <p:nvSpPr>
          <p:cNvPr id="6" name="Text Box 5"/>
          <p:cNvSpPr txBox="1">
            <a:spLocks noChangeArrowheads="1"/>
          </p:cNvSpPr>
          <p:nvPr/>
        </p:nvSpPr>
        <p:spPr bwMode="auto">
          <a:xfrm>
            <a:off x="2439988" y="4495800"/>
            <a:ext cx="2021999" cy="402291"/>
          </a:xfrm>
          <a:prstGeom prst="rect">
            <a:avLst/>
          </a:prstGeom>
          <a:noFill/>
          <a:ln w="9525">
            <a:noFill/>
            <a:round/>
            <a:headEnd/>
            <a:tailEnd/>
          </a:ln>
        </p:spPr>
        <p:txBody>
          <a:bodyPr wrap="square"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pitchFamily="34" charset="0"/>
              </a:rPr>
              <a:t>set</a:t>
            </a:r>
          </a:p>
        </p:txBody>
      </p:sp>
      <p:sp>
        <p:nvSpPr>
          <p:cNvPr id="7" name="Text Box 12"/>
          <p:cNvSpPr txBox="1">
            <a:spLocks noChangeArrowheads="1"/>
          </p:cNvSpPr>
          <p:nvPr/>
        </p:nvSpPr>
        <p:spPr bwMode="auto">
          <a:xfrm>
            <a:off x="3505200" y="4343400"/>
            <a:ext cx="2854664" cy="402291"/>
          </a:xfrm>
          <a:prstGeom prst="rect">
            <a:avLst/>
          </a:prstGeom>
          <a:noFill/>
          <a:ln w="9525">
            <a:noFill/>
            <a:round/>
            <a:headEnd/>
            <a:tailEnd/>
          </a:ln>
        </p:spPr>
        <p:txBody>
          <a:bodyPr wrap="square"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pitchFamily="34" charset="0"/>
              </a:rPr>
              <a:t>Queue</a:t>
            </a:r>
          </a:p>
        </p:txBody>
      </p:sp>
      <p:sp>
        <p:nvSpPr>
          <p:cNvPr id="8" name="Text Box 15"/>
          <p:cNvSpPr txBox="1">
            <a:spLocks noChangeArrowheads="1"/>
          </p:cNvSpPr>
          <p:nvPr/>
        </p:nvSpPr>
        <p:spPr bwMode="auto">
          <a:xfrm>
            <a:off x="5949951" y="4483100"/>
            <a:ext cx="1334886" cy="710067"/>
          </a:xfrm>
          <a:prstGeom prst="rect">
            <a:avLst/>
          </a:prstGeom>
          <a:noFill/>
          <a:ln w="9525">
            <a:noFill/>
            <a:round/>
            <a:headEnd/>
            <a:tailEnd/>
          </a:ln>
        </p:spPr>
        <p:txBody>
          <a:bodyPr wrap="square"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Calibri" pitchFamily="34" charset="0"/>
              </a:rPr>
              <a:t>SortedMap</a:t>
            </a:r>
          </a:p>
        </p:txBody>
      </p:sp>
      <p:sp>
        <p:nvSpPr>
          <p:cNvPr id="9" name="Text Box 17"/>
          <p:cNvSpPr txBox="1">
            <a:spLocks noChangeArrowheads="1"/>
          </p:cNvSpPr>
          <p:nvPr/>
        </p:nvSpPr>
        <p:spPr bwMode="auto">
          <a:xfrm>
            <a:off x="6402389" y="5410200"/>
            <a:ext cx="1434544" cy="710067"/>
          </a:xfrm>
          <a:prstGeom prst="rect">
            <a:avLst/>
          </a:prstGeom>
          <a:noFill/>
          <a:ln w="9525">
            <a:noFill/>
            <a:round/>
            <a:headEnd/>
            <a:tailEnd/>
          </a:ln>
        </p:spPr>
        <p:txBody>
          <a:bodyPr wrap="square"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NavigableMap</a:t>
            </a:r>
          </a:p>
        </p:txBody>
      </p:sp>
      <p:sp>
        <p:nvSpPr>
          <p:cNvPr id="10" name="Text Box 10"/>
          <p:cNvSpPr txBox="1">
            <a:spLocks noChangeArrowheads="1"/>
          </p:cNvSpPr>
          <p:nvPr/>
        </p:nvSpPr>
        <p:spPr bwMode="auto">
          <a:xfrm>
            <a:off x="3125789" y="6400800"/>
            <a:ext cx="2677640" cy="402291"/>
          </a:xfrm>
          <a:prstGeom prst="rect">
            <a:avLst/>
          </a:prstGeom>
          <a:noFill/>
          <a:ln w="9525">
            <a:noFill/>
            <a:round/>
            <a:headEnd/>
            <a:tailEnd/>
          </a:ln>
        </p:spPr>
        <p:txBody>
          <a:bodyPr wrap="square"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Calibri" pitchFamily="34" charset="0"/>
              </a:rPr>
              <a:t>NavigableSet</a:t>
            </a:r>
          </a:p>
        </p:txBody>
      </p:sp>
      <p:sp>
        <p:nvSpPr>
          <p:cNvPr id="11" name="Text Box 4"/>
          <p:cNvSpPr txBox="1">
            <a:spLocks noChangeArrowheads="1"/>
          </p:cNvSpPr>
          <p:nvPr/>
        </p:nvSpPr>
        <p:spPr bwMode="auto">
          <a:xfrm>
            <a:off x="1219200" y="4114800"/>
            <a:ext cx="910214" cy="402291"/>
          </a:xfrm>
          <a:prstGeom prst="rect">
            <a:avLst/>
          </a:prstGeom>
          <a:noFill/>
          <a:ln w="9525">
            <a:noFill/>
            <a:round/>
            <a:headEnd/>
            <a:tailEnd/>
          </a:ln>
        </p:spPr>
        <p:txBody>
          <a:bodyPr wrap="square"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pitchFamily="34" charset="0"/>
              </a:rPr>
              <a:t>list</a:t>
            </a:r>
          </a:p>
        </p:txBody>
      </p:sp>
      <p:sp>
        <p:nvSpPr>
          <p:cNvPr id="12" name="Text Box 3"/>
          <p:cNvSpPr txBox="1">
            <a:spLocks noChangeArrowheads="1"/>
          </p:cNvSpPr>
          <p:nvPr/>
        </p:nvSpPr>
        <p:spPr bwMode="auto">
          <a:xfrm>
            <a:off x="2209800" y="2971800"/>
            <a:ext cx="1692867" cy="402291"/>
          </a:xfrm>
          <a:prstGeom prst="rect">
            <a:avLst/>
          </a:prstGeom>
          <a:noFill/>
          <a:ln w="9525">
            <a:noFill/>
            <a:round/>
            <a:headEnd/>
            <a:tailEnd/>
          </a:ln>
        </p:spPr>
        <p:txBody>
          <a:bodyPr wrap="square"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000000"/>
                </a:solidFill>
                <a:latin typeface="Calibri" pitchFamily="34" charset="0"/>
              </a:rPr>
              <a:t>Collection (I)</a:t>
            </a:r>
          </a:p>
        </p:txBody>
      </p:sp>
      <p:sp>
        <p:nvSpPr>
          <p:cNvPr id="13" name="Text Box 14"/>
          <p:cNvSpPr txBox="1">
            <a:spLocks noChangeArrowheads="1"/>
          </p:cNvSpPr>
          <p:nvPr/>
        </p:nvSpPr>
        <p:spPr bwMode="auto">
          <a:xfrm>
            <a:off x="5638801" y="3425825"/>
            <a:ext cx="1591898" cy="402291"/>
          </a:xfrm>
          <a:prstGeom prst="rect">
            <a:avLst/>
          </a:prstGeom>
          <a:noFill/>
          <a:ln w="9525">
            <a:noFill/>
            <a:round/>
            <a:headEnd/>
            <a:tailEnd/>
          </a:ln>
        </p:spPr>
        <p:txBody>
          <a:bodyPr wrap="square" lIns="90000" tIns="46800" rIns="90000" bIns="46800">
            <a:spAutoFit/>
          </a:bodyPr>
          <a:lstStyle/>
          <a:p>
            <a:pPr>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latin typeface="Calibri" pitchFamily="34" charset="0"/>
              </a:rPr>
              <a:t>Map</a:t>
            </a:r>
          </a:p>
        </p:txBody>
      </p:sp>
      <p:sp>
        <p:nvSpPr>
          <p:cNvPr id="14" name="Line 6"/>
          <p:cNvSpPr>
            <a:spLocks noChangeShapeType="1"/>
          </p:cNvSpPr>
          <p:nvPr/>
        </p:nvSpPr>
        <p:spPr bwMode="auto">
          <a:xfrm flipH="1">
            <a:off x="1752599" y="3352801"/>
            <a:ext cx="1012311" cy="533400"/>
          </a:xfrm>
          <a:prstGeom prst="line">
            <a:avLst/>
          </a:prstGeom>
          <a:noFill/>
          <a:ln w="9360" cap="sq">
            <a:solidFill>
              <a:srgbClr val="000000"/>
            </a:solidFill>
            <a:miter lim="800000"/>
            <a:headEnd/>
            <a:tailEnd type="triangle" w="med" len="med"/>
          </a:ln>
        </p:spPr>
        <p:txBody>
          <a:bodyPr/>
          <a:lstStyle/>
          <a:p>
            <a:endParaRPr lang="en-US" sz="2000"/>
          </a:p>
        </p:txBody>
      </p:sp>
      <p:sp>
        <p:nvSpPr>
          <p:cNvPr id="15" name="Line 13"/>
          <p:cNvSpPr>
            <a:spLocks noChangeShapeType="1"/>
          </p:cNvSpPr>
          <p:nvPr/>
        </p:nvSpPr>
        <p:spPr bwMode="auto">
          <a:xfrm>
            <a:off x="2819400" y="3352800"/>
            <a:ext cx="1219200" cy="838200"/>
          </a:xfrm>
          <a:prstGeom prst="line">
            <a:avLst/>
          </a:prstGeom>
          <a:noFill/>
          <a:ln w="9360" cap="sq">
            <a:solidFill>
              <a:srgbClr val="000000"/>
            </a:solidFill>
            <a:miter lim="800000"/>
            <a:headEnd/>
            <a:tailEnd type="triangle" w="med" len="med"/>
          </a:ln>
        </p:spPr>
        <p:txBody>
          <a:bodyPr/>
          <a:lstStyle/>
          <a:p>
            <a:endParaRPr lang="en-US" sz="2000"/>
          </a:p>
        </p:txBody>
      </p:sp>
      <p:sp>
        <p:nvSpPr>
          <p:cNvPr id="16" name="Line 7"/>
          <p:cNvSpPr>
            <a:spLocks noChangeShapeType="1"/>
          </p:cNvSpPr>
          <p:nvPr/>
        </p:nvSpPr>
        <p:spPr bwMode="auto">
          <a:xfrm flipH="1">
            <a:off x="2667001" y="3429000"/>
            <a:ext cx="152400" cy="1143000"/>
          </a:xfrm>
          <a:prstGeom prst="line">
            <a:avLst/>
          </a:prstGeom>
          <a:noFill/>
          <a:ln w="9360" cap="sq">
            <a:solidFill>
              <a:srgbClr val="000000"/>
            </a:solidFill>
            <a:miter lim="800000"/>
            <a:headEnd/>
            <a:tailEnd type="triangle" w="med" len="med"/>
          </a:ln>
        </p:spPr>
        <p:txBody>
          <a:bodyPr/>
          <a:lstStyle/>
          <a:p>
            <a:endParaRPr lang="en-US" sz="2000"/>
          </a:p>
        </p:txBody>
      </p:sp>
      <p:sp>
        <p:nvSpPr>
          <p:cNvPr id="17" name="Line 11"/>
          <p:cNvSpPr>
            <a:spLocks noChangeShapeType="1"/>
          </p:cNvSpPr>
          <p:nvPr/>
        </p:nvSpPr>
        <p:spPr bwMode="auto">
          <a:xfrm>
            <a:off x="3354388" y="5638800"/>
            <a:ext cx="477307" cy="636588"/>
          </a:xfrm>
          <a:prstGeom prst="line">
            <a:avLst/>
          </a:prstGeom>
          <a:noFill/>
          <a:ln w="9360" cap="sq">
            <a:solidFill>
              <a:srgbClr val="000000"/>
            </a:solidFill>
            <a:miter lim="800000"/>
            <a:headEnd/>
            <a:tailEnd type="triangle" w="med" len="med"/>
          </a:ln>
        </p:spPr>
        <p:txBody>
          <a:bodyPr/>
          <a:lstStyle/>
          <a:p>
            <a:endParaRPr lang="en-US" sz="2000"/>
          </a:p>
        </p:txBody>
      </p:sp>
      <p:sp>
        <p:nvSpPr>
          <p:cNvPr id="18" name="Line 11"/>
          <p:cNvSpPr>
            <a:spLocks noChangeShapeType="1"/>
          </p:cNvSpPr>
          <p:nvPr/>
        </p:nvSpPr>
        <p:spPr bwMode="auto">
          <a:xfrm>
            <a:off x="2744788" y="4800600"/>
            <a:ext cx="414365" cy="560388"/>
          </a:xfrm>
          <a:prstGeom prst="line">
            <a:avLst/>
          </a:prstGeom>
          <a:noFill/>
          <a:ln w="9360" cap="sq">
            <a:solidFill>
              <a:srgbClr val="000000"/>
            </a:solidFill>
            <a:miter lim="800000"/>
            <a:headEnd/>
            <a:tailEnd type="triangle" w="med" len="med"/>
          </a:ln>
        </p:spPr>
        <p:txBody>
          <a:bodyPr/>
          <a:lstStyle/>
          <a:p>
            <a:endParaRPr lang="en-US" sz="2000"/>
          </a:p>
        </p:txBody>
      </p:sp>
      <p:sp>
        <p:nvSpPr>
          <p:cNvPr id="19" name="Line 11"/>
          <p:cNvSpPr>
            <a:spLocks noChangeShapeType="1"/>
          </p:cNvSpPr>
          <p:nvPr/>
        </p:nvSpPr>
        <p:spPr bwMode="auto">
          <a:xfrm>
            <a:off x="5945188" y="3810000"/>
            <a:ext cx="477307" cy="636588"/>
          </a:xfrm>
          <a:prstGeom prst="line">
            <a:avLst/>
          </a:prstGeom>
          <a:noFill/>
          <a:ln w="9360" cap="sq">
            <a:solidFill>
              <a:srgbClr val="000000"/>
            </a:solidFill>
            <a:miter lim="800000"/>
            <a:headEnd/>
            <a:tailEnd type="triangle" w="med" len="med"/>
          </a:ln>
        </p:spPr>
        <p:txBody>
          <a:bodyPr/>
          <a:lstStyle/>
          <a:p>
            <a:endParaRPr lang="en-US" sz="2000"/>
          </a:p>
        </p:txBody>
      </p:sp>
      <p:sp>
        <p:nvSpPr>
          <p:cNvPr id="20" name="Line 11"/>
          <p:cNvSpPr>
            <a:spLocks noChangeShapeType="1"/>
          </p:cNvSpPr>
          <p:nvPr/>
        </p:nvSpPr>
        <p:spPr bwMode="auto">
          <a:xfrm>
            <a:off x="6707188" y="4800600"/>
            <a:ext cx="477307" cy="636588"/>
          </a:xfrm>
          <a:prstGeom prst="line">
            <a:avLst/>
          </a:prstGeom>
          <a:noFill/>
          <a:ln w="9360" cap="sq">
            <a:solidFill>
              <a:srgbClr val="000000"/>
            </a:solidFill>
            <a:miter lim="800000"/>
            <a:headEnd/>
            <a:tailEnd type="triangle" w="med" len="med"/>
          </a:ln>
        </p:spPr>
        <p:txBody>
          <a:bodyPr/>
          <a:lstStyle/>
          <a:p>
            <a:endParaRPr lang="en-US" sz="2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33985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Collections</a:t>
            </a:r>
          </a:p>
        </p:txBody>
      </p:sp>
      <p:sp>
        <p:nvSpPr>
          <p:cNvPr id="4" name="Content Placeholder 15"/>
          <p:cNvSpPr>
            <a:spLocks noGrp="1"/>
          </p:cNvSpPr>
          <p:nvPr>
            <p:ph idx="4294967295"/>
          </p:nvPr>
        </p:nvSpPr>
        <p:spPr>
          <a:xfrm>
            <a:off x="1143000" y="2209800"/>
            <a:ext cx="7620000" cy="4267200"/>
          </a:xfrm>
          <a:prstGeom prst="rect">
            <a:avLst/>
          </a:prstGeom>
        </p:spPr>
        <p:txBody>
          <a:bodyPr/>
          <a:lstStyle/>
          <a:p>
            <a:pPr marL="339725" indent="-339725">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List:</a:t>
            </a:r>
          </a:p>
          <a:p>
            <a:pPr marL="739775" lvl="1" indent="-28257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Duplicate objects are allowed.</a:t>
            </a:r>
          </a:p>
          <a:p>
            <a:pPr marL="739775" lvl="1" indent="-28257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Insertion order will be preserved by means of index.</a:t>
            </a:r>
          </a:p>
          <a:p>
            <a:pPr marL="739775" lvl="1" indent="-282575" algn="just">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Contains 4 classes:</a:t>
            </a:r>
          </a:p>
          <a:p>
            <a:pPr lvl="2" algn="just">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ArrayList</a:t>
            </a:r>
          </a:p>
          <a:p>
            <a:pPr lvl="2" algn="just">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LinkedList</a:t>
            </a:r>
          </a:p>
          <a:p>
            <a:pPr lvl="2" algn="just">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VectorList</a:t>
            </a:r>
          </a:p>
          <a:p>
            <a:pPr lvl="2" algn="just">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Stack</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52400" y="1066800"/>
            <a:ext cx="9407979"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noProof="0" dirty="0" smtClean="0">
                <a:ln>
                  <a:noFill/>
                </a:ln>
                <a:solidFill>
                  <a:srgbClr val="C00000"/>
                </a:solidFill>
                <a:effectLst/>
                <a:uLnTx/>
                <a:uFillTx/>
                <a:latin typeface="Calibri" pitchFamily="34" charset="0"/>
                <a:ea typeface="+mj-ea"/>
                <a:cs typeface="+mj-cs"/>
              </a:rPr>
              <a:t>Collections - List</a:t>
            </a:r>
          </a:p>
        </p:txBody>
      </p:sp>
      <p:sp>
        <p:nvSpPr>
          <p:cNvPr id="4" name="Content Placeholder 15"/>
          <p:cNvSpPr>
            <a:spLocks noGrp="1"/>
          </p:cNvSpPr>
          <p:nvPr>
            <p:ph idx="4294967295"/>
          </p:nvPr>
        </p:nvSpPr>
        <p:spPr>
          <a:xfrm>
            <a:off x="1143000" y="1981200"/>
            <a:ext cx="8001000" cy="4876800"/>
          </a:xfrm>
          <a:prstGeom prst="rect">
            <a:avLst/>
          </a:prstGeom>
        </p:spPr>
        <p:txBody>
          <a:bodyPr/>
          <a:lstStyle/>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public class </a:t>
            </a:r>
            <a:r>
              <a:rPr lang="en-US" sz="2000" dirty="0" err="1" smtClean="0">
                <a:latin typeface="Calibri" pitchFamily="34" charset="0"/>
              </a:rPr>
              <a:t>ListDemo</a:t>
            </a:r>
            <a:r>
              <a:rPr lang="en-US" sz="2000" dirty="0" smtClean="0">
                <a:latin typeface="Calibri" pitchFamily="34" charset="0"/>
              </a:rPr>
              <a:t> {</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public static void main(String[] </a:t>
            </a:r>
            <a:r>
              <a:rPr lang="en-US" sz="2000" dirty="0" err="1" smtClean="0">
                <a:latin typeface="Calibri" pitchFamily="34" charset="0"/>
              </a:rPr>
              <a:t>args</a:t>
            </a:r>
            <a:r>
              <a:rPr lang="en-US" sz="2000" dirty="0" smtClean="0">
                <a:latin typeface="Calibri" pitchFamily="34" charset="0"/>
              </a:rPr>
              <a:t>) {</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List a1 = new </a:t>
            </a:r>
            <a:r>
              <a:rPr lang="en-US" sz="2000" dirty="0" err="1" smtClean="0">
                <a:latin typeface="Calibri" pitchFamily="34" charset="0"/>
              </a:rPr>
              <a:t>ArrayList</a:t>
            </a:r>
            <a:r>
              <a:rPr lang="en-US" sz="2000" dirty="0" smtClean="0">
                <a:latin typeface="Calibri" pitchFamily="34" charset="0"/>
              </a:rPr>
              <a:t>();</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a1.add("</a:t>
            </a:r>
            <a:r>
              <a:rPr lang="en-US" sz="2000" dirty="0" err="1" smtClean="0">
                <a:latin typeface="Calibri" pitchFamily="34" charset="0"/>
              </a:rPr>
              <a:t>Divya</a:t>
            </a:r>
            <a:r>
              <a:rPr lang="en-US" sz="2000" dirty="0" smtClean="0">
                <a:latin typeface="Calibri" pitchFamily="34" charset="0"/>
              </a:rPr>
              <a:t>");</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a1.add("Vishnu");</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a1.add("</a:t>
            </a:r>
            <a:r>
              <a:rPr lang="en-US" sz="2000" dirty="0" err="1" smtClean="0">
                <a:latin typeface="Calibri" pitchFamily="34" charset="0"/>
              </a:rPr>
              <a:t>Suvro</a:t>
            </a:r>
            <a:r>
              <a:rPr lang="en-US" sz="2000" dirty="0" smtClean="0">
                <a:latin typeface="Calibri" pitchFamily="34" charset="0"/>
              </a:rPr>
              <a:t>");</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a1.add("</a:t>
            </a:r>
            <a:r>
              <a:rPr lang="en-US" sz="2000" dirty="0" err="1" smtClean="0">
                <a:latin typeface="Calibri" pitchFamily="34" charset="0"/>
              </a:rPr>
              <a:t>Madhan</a:t>
            </a:r>
            <a:r>
              <a:rPr lang="en-US" sz="2000" dirty="0" smtClean="0">
                <a:latin typeface="Calibri" pitchFamily="34" charset="0"/>
              </a:rPr>
              <a:t>");</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a1.add("</a:t>
            </a:r>
            <a:r>
              <a:rPr lang="en-US" sz="2000" dirty="0" err="1" smtClean="0">
                <a:latin typeface="Calibri" pitchFamily="34" charset="0"/>
              </a:rPr>
              <a:t>Suvro</a:t>
            </a:r>
            <a:r>
              <a:rPr lang="en-US" sz="2000" dirty="0" smtClean="0">
                <a:latin typeface="Calibri" pitchFamily="34" charset="0"/>
              </a:rPr>
              <a:t>");</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r>
              <a:rPr lang="en-US" sz="2000" dirty="0" err="1" smtClean="0">
                <a:latin typeface="Calibri" pitchFamily="34" charset="0"/>
              </a:rPr>
              <a:t>System.out.println</a:t>
            </a:r>
            <a:r>
              <a:rPr lang="en-US" sz="2000" dirty="0" smtClean="0">
                <a:latin typeface="Calibri" pitchFamily="34" charset="0"/>
              </a:rPr>
              <a:t>(" </a:t>
            </a:r>
            <a:r>
              <a:rPr lang="en-US" sz="2000" dirty="0" err="1" smtClean="0">
                <a:latin typeface="Calibri" pitchFamily="34" charset="0"/>
              </a:rPr>
              <a:t>ArrayList</a:t>
            </a:r>
            <a:r>
              <a:rPr lang="en-US" sz="2000" dirty="0" smtClean="0">
                <a:latin typeface="Calibri" pitchFamily="34" charset="0"/>
              </a:rPr>
              <a:t> Elements");</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r>
              <a:rPr lang="en-US" sz="2000" dirty="0" err="1" smtClean="0">
                <a:latin typeface="Calibri" pitchFamily="34" charset="0"/>
              </a:rPr>
              <a:t>System.out.print</a:t>
            </a:r>
            <a:r>
              <a:rPr lang="en-US" sz="2000" dirty="0" smtClean="0">
                <a:latin typeface="Calibri" pitchFamily="34" charset="0"/>
              </a:rPr>
              <a:t>("\t" + a1);</a:t>
            </a:r>
          </a:p>
          <a:p>
            <a:pPr marL="339725"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41313" indent="-339725">
              <a:lnSpc>
                <a:spcPct val="80000"/>
              </a:lnSpc>
              <a:spcBef>
                <a:spcPts val="35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1400" dirty="0" smtClean="0">
              <a:latin typeface="Calibri" pitchFamily="34" charset="0"/>
            </a:endParaRPr>
          </a:p>
          <a:p>
            <a:pPr marL="339725" indent="-339725">
              <a:lnSpc>
                <a:spcPct val="80000"/>
              </a:lnSpc>
              <a:spcBef>
                <a:spcPts val="350"/>
              </a:spcBef>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1400" dirty="0" smtClean="0">
              <a:latin typeface="Calibri" pitchFamily="34" charset="0"/>
            </a:endParaRP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1400" dirty="0" smtClean="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 y="1066800"/>
            <a:ext cx="90678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Collections - List</a:t>
            </a:r>
          </a:p>
        </p:txBody>
      </p:sp>
      <p:sp>
        <p:nvSpPr>
          <p:cNvPr id="4" name="Content Placeholder 15"/>
          <p:cNvSpPr>
            <a:spLocks noGrp="1"/>
          </p:cNvSpPr>
          <p:nvPr>
            <p:ph idx="4294967295"/>
          </p:nvPr>
        </p:nvSpPr>
        <p:spPr>
          <a:xfrm>
            <a:off x="1219199" y="2209800"/>
            <a:ext cx="7924801" cy="4648200"/>
          </a:xfrm>
          <a:prstGeom prst="rect">
            <a:avLst/>
          </a:prstGeom>
        </p:spPr>
        <p:txBody>
          <a:bodyPr/>
          <a:lstStyle/>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List l1 = new </a:t>
            </a:r>
            <a:r>
              <a:rPr lang="en-US" sz="2000" dirty="0" err="1" smtClean="0">
                <a:latin typeface="Calibri" pitchFamily="34" charset="0"/>
              </a:rPr>
              <a:t>LinkedList</a:t>
            </a:r>
            <a:r>
              <a:rPr lang="en-US" sz="2000" dirty="0" smtClean="0">
                <a:latin typeface="Calibri" pitchFamily="34" charset="0"/>
              </a:rPr>
              <a:t>();</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l1.add("</a:t>
            </a:r>
            <a:r>
              <a:rPr lang="en-US" sz="2000" dirty="0" err="1" smtClean="0">
                <a:latin typeface="Calibri" pitchFamily="34" charset="0"/>
              </a:rPr>
              <a:t>Divya</a:t>
            </a:r>
            <a:r>
              <a:rPr lang="en-US" sz="2000" dirty="0" smtClean="0">
                <a:latin typeface="Calibri" pitchFamily="34" charset="0"/>
              </a:rPr>
              <a:t>");</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l1.add("Vishnu");</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l1.add("</a:t>
            </a:r>
            <a:r>
              <a:rPr lang="en-US" sz="2000" dirty="0" err="1" smtClean="0">
                <a:latin typeface="Calibri" pitchFamily="34" charset="0"/>
              </a:rPr>
              <a:t>Suvro</a:t>
            </a:r>
            <a:r>
              <a:rPr lang="en-US" sz="2000" dirty="0" smtClean="0">
                <a:latin typeface="Calibri" pitchFamily="34" charset="0"/>
              </a:rPr>
              <a:t>");</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l1.add("</a:t>
            </a:r>
            <a:r>
              <a:rPr lang="en-US" sz="2000" dirty="0" err="1" smtClean="0">
                <a:latin typeface="Calibri" pitchFamily="34" charset="0"/>
              </a:rPr>
              <a:t>Madhan</a:t>
            </a:r>
            <a:r>
              <a:rPr lang="en-US" sz="2000" dirty="0" smtClean="0">
                <a:latin typeface="Calibri" pitchFamily="34" charset="0"/>
              </a:rPr>
              <a:t>");</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l1.add("Vishnu");</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t>
            </a:r>
            <a:r>
              <a:rPr lang="en-US" sz="2000" dirty="0" err="1" smtClean="0">
                <a:latin typeface="Calibri" pitchFamily="34" charset="0"/>
              </a:rPr>
              <a:t>System.out.println</a:t>
            </a:r>
            <a:r>
              <a:rPr lang="en-US" sz="2000" dirty="0" smtClean="0">
                <a:latin typeface="Calibri" pitchFamily="34" charset="0"/>
              </a:rPr>
              <a:t>();</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t>
            </a:r>
            <a:r>
              <a:rPr lang="en-US" sz="2000" dirty="0" err="1" smtClean="0">
                <a:latin typeface="Calibri" pitchFamily="34" charset="0"/>
              </a:rPr>
              <a:t>System.out.println</a:t>
            </a:r>
            <a:r>
              <a:rPr lang="en-US" sz="2000" dirty="0" smtClean="0">
                <a:latin typeface="Calibri" pitchFamily="34" charset="0"/>
              </a:rPr>
              <a:t>(" </a:t>
            </a:r>
            <a:r>
              <a:rPr lang="en-US" sz="2000" dirty="0" err="1" smtClean="0">
                <a:latin typeface="Calibri" pitchFamily="34" charset="0"/>
              </a:rPr>
              <a:t>LinkedList</a:t>
            </a:r>
            <a:r>
              <a:rPr lang="en-US" sz="2000" dirty="0" smtClean="0">
                <a:latin typeface="Calibri" pitchFamily="34" charset="0"/>
              </a:rPr>
              <a:t> Elements");</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t>
            </a:r>
            <a:r>
              <a:rPr lang="en-US" sz="2000" dirty="0" err="1" smtClean="0">
                <a:latin typeface="Calibri" pitchFamily="34" charset="0"/>
              </a:rPr>
              <a:t>System.out.println</a:t>
            </a:r>
            <a:r>
              <a:rPr lang="en-US" sz="2000" dirty="0" smtClean="0">
                <a:latin typeface="Calibri" pitchFamily="34" charset="0"/>
              </a:rPr>
              <a:t>("\t" + l1);   </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t>
            </a:r>
            <a:r>
              <a:rPr lang="en-US" sz="2000" dirty="0" err="1" smtClean="0">
                <a:latin typeface="Calibri" pitchFamily="34" charset="0"/>
              </a:rPr>
              <a:t>System.out.println</a:t>
            </a:r>
            <a:r>
              <a:rPr lang="en-US" sz="2000" dirty="0" smtClean="0">
                <a:latin typeface="Calibri" pitchFamily="34" charset="0"/>
              </a:rPr>
              <a:t>(l1.get(4));</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t>
            </a:r>
          </a:p>
          <a:p>
            <a:pPr marL="739775" lvl="1" indent="-339725" algn="just">
              <a:lnSpc>
                <a:spcPct val="80000"/>
              </a:lnSpc>
              <a:spcBef>
                <a:spcPts val="3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a:t>
            </a:r>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4"/>
          <p:cNvSpPr txBox="1">
            <a:spLocks/>
          </p:cNvSpPr>
          <p:nvPr/>
        </p:nvSpPr>
        <p:spPr>
          <a:xfrm>
            <a:off x="0" y="137160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Collections - List</a:t>
            </a:r>
          </a:p>
        </p:txBody>
      </p:sp>
      <p:sp>
        <p:nvSpPr>
          <p:cNvPr id="5" name="Content Placeholder 15"/>
          <p:cNvSpPr>
            <a:spLocks noGrp="1"/>
          </p:cNvSpPr>
          <p:nvPr>
            <p:ph idx="4294967295"/>
          </p:nvPr>
        </p:nvSpPr>
        <p:spPr>
          <a:xfrm>
            <a:off x="1143000" y="2286000"/>
            <a:ext cx="7772400" cy="4191000"/>
          </a:xfrm>
          <a:prstGeom prst="rect">
            <a:avLst/>
          </a:prstGeom>
        </p:spPr>
        <p:txBody>
          <a:bodyPr/>
          <a:lstStyle/>
          <a:p>
            <a:pPr marL="339725" indent="-339725">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Set:</a:t>
            </a:r>
          </a:p>
          <a:p>
            <a:pPr marL="739775" lvl="1" indent="-282575">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duplicate elements are not allowed.</a:t>
            </a:r>
          </a:p>
          <a:p>
            <a:pPr marL="739775" lvl="1" indent="-282575">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Insertion order is not preserved.</a:t>
            </a:r>
          </a:p>
          <a:p>
            <a:pPr marL="739775" lvl="1" indent="-282575">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public class </a:t>
            </a:r>
            <a:r>
              <a:rPr lang="en-US" sz="2000" dirty="0" err="1" smtClean="0">
                <a:latin typeface="Calibri" pitchFamily="34" charset="0"/>
              </a:rPr>
              <a:t>SetDemo</a:t>
            </a:r>
            <a:r>
              <a:rPr lang="en-US" sz="2000" dirty="0" smtClean="0">
                <a:latin typeface="Calibri" pitchFamily="34" charset="0"/>
              </a:rPr>
              <a:t> {</a:t>
            </a: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public static void main(String[] </a:t>
            </a:r>
            <a:r>
              <a:rPr lang="en-US" sz="2000" dirty="0" err="1" smtClean="0">
                <a:latin typeface="Calibri" pitchFamily="34" charset="0"/>
              </a:rPr>
              <a:t>args</a:t>
            </a:r>
            <a:r>
              <a:rPr lang="en-US" sz="2000" dirty="0" smtClean="0">
                <a:latin typeface="Calibri" pitchFamily="34" charset="0"/>
              </a:rPr>
              <a:t>) {</a:t>
            </a: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Set&lt;String&gt; a1 = new </a:t>
            </a:r>
            <a:r>
              <a:rPr lang="en-US" sz="2000" dirty="0" err="1" smtClean="0">
                <a:latin typeface="Calibri" pitchFamily="34" charset="0"/>
              </a:rPr>
              <a:t>HashSet</a:t>
            </a:r>
            <a:r>
              <a:rPr lang="en-US" sz="2000" dirty="0" smtClean="0">
                <a:latin typeface="Calibri" pitchFamily="34" charset="0"/>
              </a:rPr>
              <a:t>&lt;&gt;();</a:t>
            </a: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a1.add("</a:t>
            </a:r>
            <a:r>
              <a:rPr lang="en-US" sz="2000" dirty="0" err="1" smtClean="0">
                <a:latin typeface="Calibri" pitchFamily="34" charset="0"/>
              </a:rPr>
              <a:t>Divya</a:t>
            </a:r>
            <a:r>
              <a:rPr lang="en-US" sz="2000" dirty="0" smtClean="0">
                <a:latin typeface="Calibri" pitchFamily="34" charset="0"/>
              </a:rPr>
              <a:t>");</a:t>
            </a: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a1.add("Vishnu");</a:t>
            </a: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a1.add("</a:t>
            </a:r>
            <a:r>
              <a:rPr lang="en-US" sz="2000" dirty="0" err="1" smtClean="0">
                <a:latin typeface="Calibri" pitchFamily="34" charset="0"/>
              </a:rPr>
              <a:t>Suvro</a:t>
            </a:r>
            <a:r>
              <a:rPr lang="en-US" sz="2000" dirty="0" smtClean="0">
                <a:latin typeface="Calibri" pitchFamily="34" charset="0"/>
              </a:rPr>
              <a:t>");</a:t>
            </a: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a1.add("</a:t>
            </a:r>
            <a:r>
              <a:rPr lang="en-US" sz="2000" dirty="0" err="1" smtClean="0">
                <a:latin typeface="Calibri" pitchFamily="34" charset="0"/>
              </a:rPr>
              <a:t>Madhan</a:t>
            </a:r>
            <a:r>
              <a:rPr lang="en-US" sz="2000" dirty="0" smtClean="0">
                <a:latin typeface="Calibri" pitchFamily="34" charset="0"/>
              </a:rPr>
              <a:t>");</a:t>
            </a: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a1.add("</a:t>
            </a:r>
            <a:r>
              <a:rPr lang="en-US" sz="2000" dirty="0" err="1" smtClean="0">
                <a:latin typeface="Calibri" pitchFamily="34" charset="0"/>
              </a:rPr>
              <a:t>Suvro</a:t>
            </a:r>
            <a:r>
              <a:rPr lang="en-US" sz="2000" dirty="0" smtClean="0">
                <a:latin typeface="Calibri" pitchFamily="34" charset="0"/>
              </a:rPr>
              <a:t>");</a:t>
            </a: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latin typeface="Calibri" pitchFamily="34" charset="0"/>
              </a:rPr>
              <a:t>      </a:t>
            </a:r>
            <a:r>
              <a:rPr lang="en-US" sz="2000" dirty="0" err="1" smtClean="0">
                <a:latin typeface="Calibri" pitchFamily="34" charset="0"/>
              </a:rPr>
              <a:t>System.out.println</a:t>
            </a:r>
            <a:r>
              <a:rPr lang="en-US" sz="2000" dirty="0" smtClean="0">
                <a:latin typeface="Calibri" pitchFamily="34" charset="0"/>
              </a:rPr>
              <a:t>(" </a:t>
            </a:r>
            <a:r>
              <a:rPr lang="en-US" sz="2000" dirty="0" err="1" smtClean="0">
                <a:latin typeface="Calibri" pitchFamily="34" charset="0"/>
              </a:rPr>
              <a:t>HashSet</a:t>
            </a:r>
            <a:r>
              <a:rPr lang="en-US" sz="2000" dirty="0" smtClean="0">
                <a:latin typeface="Calibri" pitchFamily="34" charset="0"/>
              </a:rPr>
              <a:t> Elements");</a:t>
            </a:r>
          </a:p>
          <a:p>
            <a:pPr marL="1139825" lvl="2"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000" dirty="0" smtClean="0">
              <a:latin typeface="Calibri" pitchFamily="34" charset="0"/>
            </a:endParaRPr>
          </a:p>
          <a:p>
            <a:pPr marL="1597025" lvl="3" indent="-282575">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1200" dirty="0" smtClean="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5"/>
          <p:cNvSpPr>
            <a:spLocks noGrp="1"/>
          </p:cNvSpPr>
          <p:nvPr>
            <p:ph idx="4294967295"/>
          </p:nvPr>
        </p:nvSpPr>
        <p:spPr>
          <a:xfrm>
            <a:off x="1142999" y="1600200"/>
            <a:ext cx="7772401" cy="4876800"/>
          </a:xfrm>
          <a:prstGeom prst="rect">
            <a:avLst/>
          </a:prstGeom>
        </p:spPr>
        <p:txBody>
          <a:bodyPr/>
          <a:lstStyle/>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System.out.println("\t" + a1);    </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Set&lt;String&gt; a2 = new </a:t>
            </a:r>
            <a:r>
              <a:rPr lang="en-US" sz="2000" dirty="0" err="1" smtClean="0">
                <a:latin typeface="Calibri" pitchFamily="34" charset="0"/>
              </a:rPr>
              <a:t>TreeSet</a:t>
            </a:r>
            <a:r>
              <a:rPr lang="en-US" sz="2000" dirty="0" smtClean="0">
                <a:latin typeface="Calibri" pitchFamily="34" charset="0"/>
              </a:rPr>
              <a:t>();</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a2.add("Divya");</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a2.add("Vishnu");</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a2.add("Suvro");</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a2.add("Madhan");</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a2.add("Suvro");</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System.out.println(" Tree set Elements");</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System.out.println("\t" + a2);</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p>
          <a:p>
            <a:pPr marL="739775" lvl="1" indent="-339725">
              <a:lnSpc>
                <a:spcPct val="80000"/>
              </a:lnSpc>
              <a:spcBef>
                <a:spcPts val="3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589" y="1219200"/>
            <a:ext cx="9145322"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noProof="0" dirty="0" smtClean="0">
                <a:ln>
                  <a:noFill/>
                </a:ln>
                <a:solidFill>
                  <a:srgbClr val="C00000"/>
                </a:solidFill>
                <a:effectLst/>
                <a:uLnTx/>
                <a:uFillTx/>
                <a:latin typeface="+mj-lt"/>
                <a:ea typeface="+mj-ea"/>
                <a:cs typeface="+mj-cs"/>
              </a:rPr>
              <a:t>Iterator</a:t>
            </a:r>
            <a:endParaRPr kumimoji="0" lang="en-US" sz="3200" b="1" i="0" u="none" strike="noStrike" kern="1200" cap="all" spc="0" normalizeH="0" noProof="0" dirty="0" smtClean="0">
              <a:ln>
                <a:noFill/>
              </a:ln>
              <a:solidFill>
                <a:srgbClr val="C00000"/>
              </a:solidFill>
              <a:effectLst/>
              <a:uLnTx/>
              <a:uFillTx/>
              <a:latin typeface="Calibri" pitchFamily="34" charset="0"/>
              <a:ea typeface="+mj-ea"/>
              <a:cs typeface="+mj-cs"/>
            </a:endParaRPr>
          </a:p>
        </p:txBody>
      </p:sp>
      <p:sp>
        <p:nvSpPr>
          <p:cNvPr id="4" name="Content Placeholder 15"/>
          <p:cNvSpPr>
            <a:spLocks noGrp="1"/>
          </p:cNvSpPr>
          <p:nvPr>
            <p:ph idx="4294967295"/>
          </p:nvPr>
        </p:nvSpPr>
        <p:spPr>
          <a:xfrm>
            <a:off x="1143000" y="2133600"/>
            <a:ext cx="8001000" cy="4724400"/>
          </a:xfrm>
          <a:prstGeom prst="rect">
            <a:avLst/>
          </a:prstGeom>
        </p:spPr>
        <p:txBody>
          <a:bodyPr/>
          <a:lstStyle/>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We can apply Iterator concept for any collection object.</a:t>
            </a:r>
          </a:p>
          <a:p>
            <a:pPr marL="341313"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while iterating we can perform remove operation also in addition to read operation.</a:t>
            </a:r>
          </a:p>
          <a:p>
            <a:pPr marL="341313"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Iterator interface defines the following 3 methods.</a:t>
            </a:r>
          </a:p>
          <a:p>
            <a:pPr marL="739775" lvl="1" indent="-282575">
              <a:spcBef>
                <a:spcPts val="525"/>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public boolean hasNext();</a:t>
            </a:r>
          </a:p>
          <a:p>
            <a:pPr marL="739775" lvl="1" indent="-282575">
              <a:spcBef>
                <a:spcPts val="525"/>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public Object next();</a:t>
            </a:r>
          </a:p>
          <a:p>
            <a:pPr marL="739775" lvl="1" indent="-282575">
              <a:spcBef>
                <a:spcPts val="525"/>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public void remove();</a:t>
            </a:r>
          </a:p>
          <a:p>
            <a:pPr marL="341313" indent="-339725">
              <a:spcBef>
                <a:spcPts val="525"/>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dirty="0" smtClean="0">
              <a:latin typeface="Calibri" pitchFamily="34" charset="0"/>
            </a:endParaRP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52399" y="990600"/>
            <a:ext cx="9210608"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noProof="0" dirty="0" smtClean="0">
                <a:ln>
                  <a:noFill/>
                </a:ln>
                <a:solidFill>
                  <a:srgbClr val="C00000"/>
                </a:solidFill>
                <a:effectLst/>
                <a:uLnTx/>
                <a:uFillTx/>
                <a:latin typeface="Calibri" pitchFamily="34" charset="0"/>
                <a:ea typeface="+mj-ea"/>
                <a:cs typeface="+mj-cs"/>
              </a:rPr>
              <a:t>Map</a:t>
            </a:r>
          </a:p>
        </p:txBody>
      </p:sp>
      <p:sp>
        <p:nvSpPr>
          <p:cNvPr id="4" name="Content Placeholder 15"/>
          <p:cNvSpPr>
            <a:spLocks noGrp="1"/>
          </p:cNvSpPr>
          <p:nvPr>
            <p:ph idx="4294967295"/>
          </p:nvPr>
        </p:nvSpPr>
        <p:spPr>
          <a:xfrm>
            <a:off x="1219200" y="1981200"/>
            <a:ext cx="7924800" cy="4876800"/>
          </a:xfrm>
          <a:prstGeom prst="rect">
            <a:avLst/>
          </a:prstGeom>
        </p:spPr>
        <p:txBody>
          <a:bodyPr/>
          <a:lstStyle/>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public class MapDemo {</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public static void main(String[] args) {</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Map m1 = new HashMap(); </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m1.put("suvro", "8");</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m1.put("Vishnu", "31");</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m1.put("Madhan", "12");</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m1.put("Divya", "14");</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System.out.println();</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System.out.println(" Map Elements");</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System.out.println("\t" + m1);   </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System.out.println(m1.get("suvro"));</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p>
          <a:p>
            <a:pPr marL="739775" lvl="1" indent="-339725">
              <a:lnSpc>
                <a:spcPct val="80000"/>
              </a:lnSpc>
              <a:spcBef>
                <a:spcPts val="45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3300" y="3086101"/>
            <a:ext cx="2057400" cy="685799"/>
          </a:xfrm>
        </p:spPr>
        <p:txBody>
          <a:bodyPr/>
          <a:lstStyle/>
          <a:p>
            <a:pPr algn="ctr">
              <a:buNone/>
            </a:pPr>
            <a:r>
              <a:rPr lang="en-US" b="1" dirty="0" smtClean="0">
                <a:solidFill>
                  <a:srgbClr val="FF0000"/>
                </a:solidFill>
              </a:rPr>
              <a:t>Thank You</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219200"/>
            <a:ext cx="9146911"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7DB6EF"/>
                </a:solidFill>
                <a:effectLst/>
                <a:uLnTx/>
                <a:uFillTx/>
                <a:latin typeface="Calibri" pitchFamily="34" charset="0"/>
                <a:ea typeface="+mj-ea"/>
                <a:cs typeface="+mj-cs"/>
              </a:rPr>
              <a:t>    </a:t>
            </a:r>
            <a:r>
              <a:rPr kumimoji="0" lang="en-US" sz="3200" b="1" i="0" u="none" strike="noStrike" kern="1200" cap="all" spc="0" normalizeH="0" noProof="0" dirty="0" smtClean="0">
                <a:ln>
                  <a:noFill/>
                </a:ln>
                <a:solidFill>
                  <a:srgbClr val="C00000"/>
                </a:solidFill>
                <a:effectLst/>
                <a:uLnTx/>
                <a:uFillTx/>
                <a:latin typeface="Calibri" pitchFamily="34" charset="0"/>
                <a:ea typeface="+mj-ea"/>
                <a:cs typeface="+mj-cs"/>
              </a:rPr>
              <a:t>Exception Handling </a:t>
            </a:r>
            <a:endParaRPr kumimoji="0" lang="en-US" sz="3200" b="1" i="0" u="none" strike="noStrike" kern="1200" cap="none" spc="0" normalizeH="0" baseline="0" noProof="0" dirty="0" smtClean="0">
              <a:ln>
                <a:noFill/>
              </a:ln>
              <a:solidFill>
                <a:srgbClr val="C00000"/>
              </a:solidFill>
              <a:effectLst/>
              <a:uLnTx/>
              <a:uFillTx/>
              <a:latin typeface="Calibri" pitchFamily="34" charset="0"/>
              <a:ea typeface="+mj-ea"/>
              <a:cs typeface="+mj-cs"/>
            </a:endParaRPr>
          </a:p>
        </p:txBody>
      </p:sp>
      <p:sp>
        <p:nvSpPr>
          <p:cNvPr id="4" name="Content Placeholder 15"/>
          <p:cNvSpPr>
            <a:spLocks noGrp="1"/>
          </p:cNvSpPr>
          <p:nvPr>
            <p:ph idx="4294967295"/>
          </p:nvPr>
        </p:nvSpPr>
        <p:spPr>
          <a:xfrm>
            <a:off x="1219200" y="2133600"/>
            <a:ext cx="7772400" cy="4495800"/>
          </a:xfrm>
          <a:prstGeom prst="rect">
            <a:avLst/>
          </a:prstGeom>
        </p:spPr>
        <p:txBody>
          <a:bodyPr/>
          <a:lstStyle/>
          <a:p>
            <a:pPr marL="339725" indent="-339725" algn="just">
              <a:lnSpc>
                <a:spcPct val="80000"/>
              </a:lnSpc>
              <a:spcBef>
                <a:spcPts val="7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An </a:t>
            </a:r>
            <a:r>
              <a:rPr lang="en-US" sz="2000" dirty="0" smtClean="0">
                <a:solidFill>
                  <a:srgbClr val="7030A0"/>
                </a:solidFill>
                <a:latin typeface="Calibri" pitchFamily="34" charset="0"/>
              </a:rPr>
              <a:t>exception</a:t>
            </a:r>
            <a:r>
              <a:rPr lang="en-US" sz="2000" dirty="0" smtClean="0">
                <a:solidFill>
                  <a:srgbClr val="7DB6EF"/>
                </a:solidFill>
                <a:latin typeface="Calibri" pitchFamily="34" charset="0"/>
              </a:rPr>
              <a:t> </a:t>
            </a:r>
            <a:r>
              <a:rPr lang="en-US" sz="2000" dirty="0" smtClean="0">
                <a:latin typeface="Calibri" pitchFamily="34" charset="0"/>
              </a:rPr>
              <a:t>is a problem that arises during the execution of a program. An exception can occur for many different reasons, including the following:</a:t>
            </a:r>
          </a:p>
          <a:p>
            <a:pPr marL="339725" indent="-339725">
              <a:lnSpc>
                <a:spcPct val="80000"/>
              </a:lnSpc>
              <a:spcBef>
                <a:spcPts val="700"/>
              </a:spcBef>
              <a:buFont typeface="Arial"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739775" lvl="1" indent="-282575">
              <a:lnSpc>
                <a:spcPct val="80000"/>
              </a:lnSpc>
              <a:spcBef>
                <a:spcPts val="625"/>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 user has entered invalid data.</a:t>
            </a:r>
          </a:p>
          <a:p>
            <a:pPr marL="341313" indent="-339725">
              <a:lnSpc>
                <a:spcPct val="80000"/>
              </a:lnSpc>
              <a:spcBef>
                <a:spcPts val="70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739775" lvl="1" indent="-282575">
              <a:lnSpc>
                <a:spcPct val="80000"/>
              </a:lnSpc>
              <a:spcBef>
                <a:spcPts val="625"/>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 file that needs to be opened cannot be found.</a:t>
            </a:r>
          </a:p>
          <a:p>
            <a:pPr marL="341313" indent="-339725">
              <a:lnSpc>
                <a:spcPct val="80000"/>
              </a:lnSpc>
              <a:spcBef>
                <a:spcPts val="700"/>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739775" lvl="1" indent="-282575" algn="just">
              <a:lnSpc>
                <a:spcPct val="80000"/>
              </a:lnSpc>
              <a:spcBef>
                <a:spcPts val="625"/>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 network connection has been lost in the middle of communications or the JVM has run out of memory.</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1447800" y="1371600"/>
            <a:ext cx="6305764"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all" spc="0" normalizeH="0" noProof="0" dirty="0" smtClean="0">
                <a:ln>
                  <a:noFill/>
                </a:ln>
                <a:solidFill>
                  <a:srgbClr val="C00000"/>
                </a:solidFill>
                <a:effectLst/>
                <a:uLnTx/>
                <a:uFillTx/>
                <a:latin typeface="Calibri" pitchFamily="34" charset="0"/>
                <a:ea typeface="+mj-ea"/>
                <a:cs typeface="+mj-cs"/>
              </a:rPr>
              <a:t> Exception Handling </a:t>
            </a:r>
          </a:p>
        </p:txBody>
      </p:sp>
      <p:sp>
        <p:nvSpPr>
          <p:cNvPr id="4" name="Content Placeholder 15"/>
          <p:cNvSpPr>
            <a:spLocks noGrp="1"/>
          </p:cNvSpPr>
          <p:nvPr>
            <p:ph idx="4294967295"/>
          </p:nvPr>
        </p:nvSpPr>
        <p:spPr>
          <a:xfrm>
            <a:off x="1219200" y="3048000"/>
            <a:ext cx="7924800" cy="3810000"/>
          </a:xfrm>
          <a:prstGeom prst="rect">
            <a:avLst/>
          </a:prstGeom>
        </p:spPr>
        <p:txBody>
          <a:bodyPr/>
          <a:lstStyle/>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Exception handling doesn't mean repairing an exception. It is defining the alternative way to continue rest of the program normally. </a:t>
            </a:r>
          </a:p>
          <a:p>
            <a:pPr marL="341313" indent="-339725">
              <a:spcBef>
                <a:spcPts val="6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spcBef>
                <a:spcPts val="6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r>
              <a:rPr lang="en-US" sz="2000" b="1" dirty="0" smtClean="0">
                <a:solidFill>
                  <a:srgbClr val="00B0F0"/>
                </a:solidFill>
                <a:latin typeface="Calibri" pitchFamily="34" charset="0"/>
              </a:rPr>
              <a:t>Example:</a:t>
            </a:r>
          </a:p>
          <a:p>
            <a:pPr marL="339725" indent="-339725">
              <a:spcBef>
                <a:spcPts val="6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Accessing remote file.</a:t>
            </a:r>
          </a:p>
          <a:p>
            <a:pPr marL="341313" indent="-339725">
              <a:spcBef>
                <a:spcPts val="6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41313" indent="-339725">
              <a:spcBef>
                <a:spcPts val="6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41605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219200" y="2438400"/>
            <a:ext cx="7924800" cy="4419600"/>
          </a:xfrm>
          <a:prstGeom prst="rect">
            <a:avLst/>
          </a:prstGeom>
        </p:spPr>
        <p:txBody>
          <a:bodyPr/>
          <a:lstStyle/>
          <a:p>
            <a:pPr marL="339725" indent="-339725">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Checked VS Unchecked:</a:t>
            </a:r>
          </a:p>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The exception which are checked by the compiler for the smooth execution of the program at runtime are called checked exceptions</a:t>
            </a:r>
          </a:p>
          <a:p>
            <a:pPr marL="341313" indent="-339725">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The exceptions which are not checked by compiler are called un-checked exceptions.</a:t>
            </a:r>
          </a:p>
          <a:p>
            <a:pPr marL="341313" indent="-339725">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Whether exceptions are checked or unchecked they occur at runtime only.</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41605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143000" y="2362200"/>
            <a:ext cx="7848600" cy="4495800"/>
          </a:xfrm>
          <a:prstGeom prst="rect">
            <a:avLst/>
          </a:prstGeom>
        </p:spPr>
        <p:txBody>
          <a:bodyPr/>
          <a:lstStyle/>
          <a:p>
            <a:pPr marL="339725" indent="-339725">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Exception Hierarchy:</a:t>
            </a:r>
          </a:p>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Throwable class is the super/ parent class for the entire java exception hierarchy.</a:t>
            </a:r>
          </a:p>
          <a:p>
            <a:pPr marL="341313" indent="-339725">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000" dirty="0" smtClean="0">
              <a:latin typeface="Calibri" pitchFamily="34" charset="0"/>
            </a:endParaRPr>
          </a:p>
          <a:p>
            <a:pPr marL="339725" indent="-339725" algn="just">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It has following 2 subclasses:</a:t>
            </a:r>
          </a:p>
          <a:p>
            <a:pPr marL="739775" lvl="1" indent="-282575" algn="just">
              <a:spcBef>
                <a:spcPts val="525"/>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1. </a:t>
            </a:r>
            <a:r>
              <a:rPr lang="en-US" sz="2000" b="1" cap="all" dirty="0" smtClean="0">
                <a:latin typeface="Calibri" pitchFamily="34" charset="0"/>
              </a:rPr>
              <a:t>Exception</a:t>
            </a:r>
            <a:r>
              <a:rPr lang="en-US" sz="2000" b="1" dirty="0" smtClean="0">
                <a:latin typeface="Calibri" pitchFamily="34" charset="0"/>
              </a:rPr>
              <a:t>: </a:t>
            </a:r>
          </a:p>
          <a:p>
            <a:pPr marL="739775" lvl="1" indent="-282575" algn="just">
              <a:spcBef>
                <a:spcPts val="525"/>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Caused by our programs. Recoverable.</a:t>
            </a:r>
          </a:p>
          <a:p>
            <a:pPr marL="739775" lvl="1" indent="-282575" algn="just">
              <a:spcBef>
                <a:spcPts val="525"/>
              </a:spcBef>
              <a:buFont typeface="Courier New" pitchFamily="49" charset="0"/>
              <a:buChar char="o"/>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2. </a:t>
            </a:r>
            <a:r>
              <a:rPr lang="en-US" sz="2000" b="1" cap="all" dirty="0" smtClean="0">
                <a:latin typeface="Calibri" pitchFamily="34" charset="0"/>
              </a:rPr>
              <a:t>Error: </a:t>
            </a:r>
          </a:p>
          <a:p>
            <a:pPr marL="739775" lvl="1" indent="-282575" algn="just">
              <a:spcBef>
                <a:spcPts val="525"/>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b="1" cap="all" dirty="0" smtClean="0">
                <a:latin typeface="Calibri" pitchFamily="34" charset="0"/>
              </a:rPr>
              <a:t>				</a:t>
            </a:r>
            <a:r>
              <a:rPr lang="en-US" sz="2000" dirty="0" smtClean="0">
                <a:latin typeface="Calibri" pitchFamily="34" charset="0"/>
              </a:rPr>
              <a:t>Not caused by our programs. Caused due to lack of resources. Non-Recoverable.</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228599" y="106680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142999" y="2286000"/>
            <a:ext cx="7772401" cy="4572000"/>
          </a:xfrm>
          <a:prstGeom prst="rect">
            <a:avLst/>
          </a:prstGeom>
        </p:spPr>
        <p:txBody>
          <a:bodyPr/>
          <a:lstStyle/>
          <a:p>
            <a:pPr marL="339725" indent="-339725">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rPr>
              <a:t>Exception handling by try-catch:</a:t>
            </a:r>
          </a:p>
          <a:p>
            <a:pPr marL="739775" lvl="1" indent="-282575" algn="just">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Risky code is maintained in try block and corresponding handling code in catch block.</a:t>
            </a:r>
          </a:p>
          <a:p>
            <a:pPr marL="739775" lvl="1" indent="-282575">
              <a:spcBef>
                <a:spcPts val="525"/>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try{</a:t>
            </a:r>
          </a:p>
          <a:p>
            <a:pPr lvl="2" indent="-225425">
              <a:spcBef>
                <a:spcPts val="45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Risky code</a:t>
            </a:r>
          </a:p>
          <a:p>
            <a:pPr lvl="2" indent="-225425">
              <a:spcBef>
                <a:spcPts val="45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A/b</a:t>
            </a:r>
          </a:p>
          <a:p>
            <a:pPr marL="739775" lvl="1" indent="-279400">
              <a:spcBef>
                <a:spcPts val="525"/>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p>
          <a:p>
            <a:pPr marL="739775" lvl="1" indent="-279400">
              <a:spcBef>
                <a:spcPts val="525"/>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catch{</a:t>
            </a:r>
          </a:p>
          <a:p>
            <a:pPr marL="739775" lvl="1" indent="-279400">
              <a:spcBef>
                <a:spcPts val="525"/>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handling code</a:t>
            </a:r>
          </a:p>
          <a:p>
            <a:pPr marL="739775" lvl="1" indent="-279400">
              <a:spcBef>
                <a:spcPts val="525"/>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p>
          <a:p>
            <a:pPr marL="341313" indent="-339725">
              <a:spcBef>
                <a:spcPts val="525"/>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1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228599" y="137160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142999" y="2438400"/>
            <a:ext cx="7772401" cy="4419600"/>
          </a:xfrm>
          <a:prstGeom prst="rect">
            <a:avLst/>
          </a:prstGeom>
        </p:spPr>
        <p:txBody>
          <a:bodyPr/>
          <a:lstStyle/>
          <a:p>
            <a:pPr marL="339725" indent="-339725">
              <a:lnSpc>
                <a:spcPct val="80000"/>
              </a:lnSpc>
              <a:spcBef>
                <a:spcPts val="7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Control flow in try-catch:</a:t>
            </a:r>
          </a:p>
          <a:p>
            <a:pPr marL="339725" indent="-339725">
              <a:lnSpc>
                <a:spcPct val="80000"/>
              </a:lnSpc>
              <a:spcBef>
                <a:spcPts val="700"/>
              </a:spcBef>
              <a:buClr>
                <a:srgbClr val="7DB6EF"/>
              </a:buClr>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try{</a:t>
            </a:r>
          </a:p>
          <a:p>
            <a:pPr marL="339725" indent="-339725">
              <a:lnSpc>
                <a:spcPct val="80000"/>
              </a:lnSpc>
              <a:spcBef>
                <a:spcPts val="700"/>
              </a:spcBef>
              <a:buClr>
                <a:srgbClr val="7DB6EF"/>
              </a:buClr>
              <a:buFont typeface="Times New Roman" pitchFamily="16" charset="0"/>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statement 1;</a:t>
            </a:r>
          </a:p>
          <a:p>
            <a:pPr marL="339725" indent="-336550">
              <a:lnSpc>
                <a:spcPct val="80000"/>
              </a:lnSpc>
              <a:spcBef>
                <a:spcPts val="7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statement 2;</a:t>
            </a:r>
          </a:p>
          <a:p>
            <a:pPr marL="339725" indent="-336550">
              <a:lnSpc>
                <a:spcPct val="80000"/>
              </a:lnSpc>
              <a:spcBef>
                <a:spcPts val="7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statement 3;</a:t>
            </a:r>
          </a:p>
          <a:p>
            <a:pPr marL="339725" indent="-336550">
              <a:lnSpc>
                <a:spcPct val="80000"/>
              </a:lnSpc>
              <a:spcBef>
                <a:spcPts val="7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a:t>
            </a:r>
          </a:p>
          <a:p>
            <a:pPr marL="339725" indent="-336550">
              <a:lnSpc>
                <a:spcPct val="80000"/>
              </a:lnSpc>
              <a:spcBef>
                <a:spcPts val="7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catch(Exception e){</a:t>
            </a:r>
          </a:p>
          <a:p>
            <a:pPr marL="339725" indent="-336550">
              <a:lnSpc>
                <a:spcPct val="80000"/>
              </a:lnSpc>
              <a:spcBef>
                <a:spcPts val="7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statement 4;</a:t>
            </a:r>
          </a:p>
          <a:p>
            <a:pPr marL="339725" indent="-336550">
              <a:lnSpc>
                <a:spcPct val="80000"/>
              </a:lnSpc>
              <a:spcBef>
                <a:spcPts val="7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 </a:t>
            </a:r>
          </a:p>
          <a:p>
            <a:pPr marL="339725" indent="-336550">
              <a:lnSpc>
                <a:spcPct val="80000"/>
              </a:lnSpc>
              <a:spcBef>
                <a:spcPts val="7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statement 5;</a:t>
            </a: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4"/>
          <p:cNvSpPr txBox="1">
            <a:spLocks/>
          </p:cNvSpPr>
          <p:nvPr/>
        </p:nvSpPr>
        <p:spPr>
          <a:xfrm>
            <a:off x="0" y="1416050"/>
            <a:ext cx="9144000" cy="1143000"/>
          </a:xfrm>
          <a:prstGeom prst="rect">
            <a:avLst/>
          </a:prstGeom>
        </p:spPr>
        <p:txBody>
          <a:bodyPr/>
          <a:lstStyle/>
          <a:p>
            <a:pPr lvl="0" algn="ctr">
              <a:spcBef>
                <a:spcPct val="0"/>
              </a:spcBef>
              <a:defRPr/>
            </a:pPr>
            <a:r>
              <a:rPr lang="en-US" sz="3200" b="1" cap="all" dirty="0" smtClean="0">
                <a:solidFill>
                  <a:srgbClr val="C00000"/>
                </a:solidFill>
                <a:latin typeface="Calibri" pitchFamily="34" charset="0"/>
              </a:rPr>
              <a:t> Exception Handling </a:t>
            </a:r>
          </a:p>
        </p:txBody>
      </p:sp>
      <p:sp>
        <p:nvSpPr>
          <p:cNvPr id="4" name="Content Placeholder 15"/>
          <p:cNvSpPr>
            <a:spLocks noGrp="1"/>
          </p:cNvSpPr>
          <p:nvPr>
            <p:ph idx="4294967295"/>
          </p:nvPr>
        </p:nvSpPr>
        <p:spPr>
          <a:xfrm>
            <a:off x="1219200" y="2514600"/>
            <a:ext cx="7924800" cy="4343400"/>
          </a:xfrm>
          <a:prstGeom prst="rect">
            <a:avLst/>
          </a:prstGeom>
        </p:spPr>
        <p:txBody>
          <a:bodyPr/>
          <a:lstStyle/>
          <a:p>
            <a:pPr marL="339725" indent="-339725">
              <a:lnSpc>
                <a:spcPct val="80000"/>
              </a:lnSpc>
              <a:spcBef>
                <a:spcPts val="600"/>
              </a:spcBef>
              <a:buClr>
                <a:srgbClr val="7DB6EF"/>
              </a:buClr>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400" b="1" u="sng" cap="all" dirty="0" smtClean="0">
                <a:solidFill>
                  <a:srgbClr val="7030A0"/>
                </a:solidFill>
                <a:latin typeface="Calibri" pitchFamily="34" charset="0"/>
              </a:rPr>
              <a:t>Control flow in try-catch:</a:t>
            </a:r>
          </a:p>
          <a:p>
            <a:pPr marL="339725" indent="-339725" algn="just">
              <a:lnSpc>
                <a:spcPct val="80000"/>
              </a:lnSpc>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Case-1: If there is no exception:</a:t>
            </a:r>
          </a:p>
          <a:p>
            <a:pPr marL="739775" lvl="1" indent="-282575">
              <a:lnSpc>
                <a:spcPct val="80000"/>
              </a:lnSpc>
              <a:spcBef>
                <a:spcPts val="600"/>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1,2,3,5</a:t>
            </a:r>
          </a:p>
          <a:p>
            <a:pPr marL="339725" indent="-339725" algn="just">
              <a:lnSpc>
                <a:spcPct val="80000"/>
              </a:lnSpc>
              <a:spcBef>
                <a:spcPts val="600"/>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Case-2: Exception at statement-2 and corresponding catch block matched</a:t>
            </a:r>
          </a:p>
          <a:p>
            <a:pPr marL="739775" lvl="1" indent="-282575">
              <a:lnSpc>
                <a:spcPct val="80000"/>
              </a:lnSpc>
              <a:spcBef>
                <a:spcPts val="525"/>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1,4,5</a:t>
            </a:r>
          </a:p>
          <a:p>
            <a:pPr marL="339725" indent="-339725" algn="just">
              <a:lnSpc>
                <a:spcPct val="80000"/>
              </a:lnSpc>
              <a:spcBef>
                <a:spcPts val="525"/>
              </a:spcBef>
              <a:buFont typeface="Wingdings" pitchFamily="2" charset="2"/>
              <a:buChar char="Ø"/>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Case-3: Exception at statement-2 and corresponding catch block not matched</a:t>
            </a:r>
          </a:p>
          <a:p>
            <a:pPr marL="739775" lvl="1" indent="-282575" algn="just">
              <a:lnSpc>
                <a:spcPct val="80000"/>
              </a:lnSpc>
              <a:spcBef>
                <a:spcPts val="525"/>
              </a:spcBef>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r>
              <a:rPr lang="en-US" sz="2000" dirty="0" smtClean="0">
                <a:latin typeface="Calibri" pitchFamily="34" charset="0"/>
              </a:rPr>
              <a:t>	1 followed by abnormal termination.</a:t>
            </a:r>
          </a:p>
          <a:p>
            <a:pPr marL="341313" indent="-339725">
              <a:lnSpc>
                <a:spcPct val="80000"/>
              </a:lnSpc>
              <a:spcBef>
                <a:spcPts val="6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dirty="0" smtClean="0">
              <a:latin typeface="Calibri" pitchFamily="34" charset="0"/>
            </a:endParaRPr>
          </a:p>
          <a:p>
            <a:pPr marL="341313" indent="-339725">
              <a:lnSpc>
                <a:spcPct val="80000"/>
              </a:lnSpc>
              <a:spcBef>
                <a:spcPts val="6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dirty="0" smtClean="0">
              <a:latin typeface="Calibri" pitchFamily="34" charset="0"/>
            </a:endParaRPr>
          </a:p>
          <a:p>
            <a:pPr marL="741363" lvl="1" indent="-282575">
              <a:lnSpc>
                <a:spcPct val="80000"/>
              </a:lnSpc>
              <a:spcBef>
                <a:spcPts val="600"/>
              </a:spcBef>
              <a:buFontTx/>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defRPr/>
            </a:pPr>
            <a:endParaRPr lang="en-US" sz="2400" dirty="0" smtClean="0">
              <a:latin typeface="Calibri" pitchFamily="34" charset="0"/>
            </a:endParaRPr>
          </a:p>
          <a:p>
            <a:pPr marL="341313" indent="-341313" eaLnBrk="1">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400" dirty="0" smtClean="0">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1079</Words>
  <Application>Microsoft Office PowerPoint</Application>
  <PresentationFormat>On-screen Show (4:3)</PresentationFormat>
  <Paragraphs>249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Venkat Vivek</cp:lastModifiedBy>
  <cp:revision>51</cp:revision>
  <dcterms:created xsi:type="dcterms:W3CDTF">2016-05-31T14:58:58Z</dcterms:created>
  <dcterms:modified xsi:type="dcterms:W3CDTF">2016-06-16T14:42:13Z</dcterms:modified>
</cp:coreProperties>
</file>